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1" r:id="rId3"/>
    <p:sldId id="394" r:id="rId4"/>
    <p:sldId id="337" r:id="rId5"/>
    <p:sldId id="402" r:id="rId6"/>
    <p:sldId id="403" r:id="rId7"/>
    <p:sldId id="398" r:id="rId8"/>
    <p:sldId id="342" r:id="rId9"/>
    <p:sldId id="392" r:id="rId10"/>
    <p:sldId id="393" r:id="rId11"/>
    <p:sldId id="347" r:id="rId12"/>
    <p:sldId id="345" r:id="rId13"/>
    <p:sldId id="362" r:id="rId14"/>
    <p:sldId id="361" r:id="rId15"/>
    <p:sldId id="399" r:id="rId16"/>
    <p:sldId id="395" r:id="rId17"/>
    <p:sldId id="396" r:id="rId18"/>
    <p:sldId id="397" r:id="rId19"/>
    <p:sldId id="430" r:id="rId20"/>
    <p:sldId id="363" r:id="rId21"/>
    <p:sldId id="408" r:id="rId22"/>
    <p:sldId id="409" r:id="rId23"/>
    <p:sldId id="410" r:id="rId24"/>
    <p:sldId id="417" r:id="rId25"/>
    <p:sldId id="418" r:id="rId26"/>
    <p:sldId id="419" r:id="rId27"/>
    <p:sldId id="401" r:id="rId28"/>
    <p:sldId id="386" r:id="rId29"/>
    <p:sldId id="385" r:id="rId30"/>
    <p:sldId id="406" r:id="rId31"/>
    <p:sldId id="387" r:id="rId32"/>
    <p:sldId id="388" r:id="rId33"/>
    <p:sldId id="375" r:id="rId34"/>
    <p:sldId id="376" r:id="rId35"/>
    <p:sldId id="367" r:id="rId36"/>
    <p:sldId id="373" r:id="rId37"/>
    <p:sldId id="374" r:id="rId38"/>
    <p:sldId id="380" r:id="rId39"/>
    <p:sldId id="431" r:id="rId40"/>
    <p:sldId id="377" r:id="rId41"/>
    <p:sldId id="423" r:id="rId42"/>
    <p:sldId id="424" r:id="rId43"/>
    <p:sldId id="433" r:id="rId44"/>
    <p:sldId id="378" r:id="rId45"/>
    <p:sldId id="451" r:id="rId46"/>
    <p:sldId id="382" r:id="rId47"/>
    <p:sldId id="364" r:id="rId48"/>
    <p:sldId id="365" r:id="rId49"/>
    <p:sldId id="366" r:id="rId50"/>
    <p:sldId id="420" r:id="rId51"/>
    <p:sldId id="415" r:id="rId52"/>
    <p:sldId id="416" r:id="rId53"/>
    <p:sldId id="421" r:id="rId54"/>
    <p:sldId id="407" r:id="rId55"/>
    <p:sldId id="411" r:id="rId56"/>
    <p:sldId id="283" r:id="rId57"/>
    <p:sldId id="452" r:id="rId58"/>
    <p:sldId id="297" r:id="rId59"/>
    <p:sldId id="453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44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5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072C2-1EB2-854A-B808-D13D7F3FA1A4}" type="doc">
      <dgm:prSet loTypeId="urn:microsoft.com/office/officeart/2005/8/layout/vList6" loCatId="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D6FCC1E-B7DA-A740-BBC7-FE84BC006B0A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B983A01D-D824-F84D-B88F-4A915B6A66EA}" type="parTrans" cxnId="{B0978141-BAC9-1B42-AD16-843F3438EFE9}">
      <dgm:prSet/>
      <dgm:spPr/>
      <dgm:t>
        <a:bodyPr/>
        <a:lstStyle/>
        <a:p>
          <a:endParaRPr lang="en-US"/>
        </a:p>
      </dgm:t>
    </dgm:pt>
    <dgm:pt modelId="{52BE3C1C-465C-D143-B906-E7331C686FBD}" type="sibTrans" cxnId="{B0978141-BAC9-1B42-AD16-843F3438EFE9}">
      <dgm:prSet/>
      <dgm:spPr/>
      <dgm:t>
        <a:bodyPr/>
        <a:lstStyle/>
        <a:p>
          <a:endParaRPr lang="en-US"/>
        </a:p>
      </dgm:t>
    </dgm:pt>
    <dgm:pt modelId="{99C43DE9-7877-DB44-8079-9A5BF33496A2}">
      <dgm:prSet phldrT="[Text]"/>
      <dgm:spPr/>
      <dgm:t>
        <a:bodyPr/>
        <a:lstStyle/>
        <a:p>
          <a:r>
            <a:rPr lang="en-US" b="1" dirty="0" smtClean="0"/>
            <a:t>People</a:t>
          </a:r>
          <a:endParaRPr lang="en-US" b="1" dirty="0"/>
        </a:p>
      </dgm:t>
    </dgm:pt>
    <dgm:pt modelId="{F344D7AB-3719-5044-9DF9-3221A5981400}" type="parTrans" cxnId="{E5A28702-3B4D-C54A-BBC2-EBC96714F60D}">
      <dgm:prSet/>
      <dgm:spPr/>
      <dgm:t>
        <a:bodyPr/>
        <a:lstStyle/>
        <a:p>
          <a:endParaRPr lang="en-US"/>
        </a:p>
      </dgm:t>
    </dgm:pt>
    <dgm:pt modelId="{3BAC1FA6-65FA-2C45-BD48-49B3F2627A1E}" type="sibTrans" cxnId="{E5A28702-3B4D-C54A-BBC2-EBC96714F60D}">
      <dgm:prSet/>
      <dgm:spPr/>
      <dgm:t>
        <a:bodyPr/>
        <a:lstStyle/>
        <a:p>
          <a:endParaRPr lang="en-US"/>
        </a:p>
      </dgm:t>
    </dgm:pt>
    <dgm:pt modelId="{5E3F1A76-5F77-A94F-97E2-3D4E567A7EEF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FDA564A2-182D-574B-9F5B-A81DF5474EAF}" type="parTrans" cxnId="{E9D5309B-64F7-8A49-A0A3-35EF6B7DA048}">
      <dgm:prSet/>
      <dgm:spPr/>
      <dgm:t>
        <a:bodyPr/>
        <a:lstStyle/>
        <a:p>
          <a:endParaRPr lang="en-US"/>
        </a:p>
      </dgm:t>
    </dgm:pt>
    <dgm:pt modelId="{1032460D-67ED-244F-BE21-83A1A1DD38DF}" type="sibTrans" cxnId="{E9D5309B-64F7-8A49-A0A3-35EF6B7DA048}">
      <dgm:prSet/>
      <dgm:spPr/>
      <dgm:t>
        <a:bodyPr/>
        <a:lstStyle/>
        <a:p>
          <a:endParaRPr lang="en-US"/>
        </a:p>
      </dgm:t>
    </dgm:pt>
    <dgm:pt modelId="{53C417E3-762A-C140-9EC6-36B9F5BA4400}">
      <dgm:prSet phldrT="[Text]"/>
      <dgm:spPr/>
      <dgm:t>
        <a:bodyPr/>
        <a:lstStyle/>
        <a:p>
          <a:r>
            <a:rPr lang="en-US" b="1" dirty="0" smtClean="0"/>
            <a:t>Evaluation</a:t>
          </a:r>
          <a:endParaRPr lang="en-US" b="1" dirty="0"/>
        </a:p>
      </dgm:t>
    </dgm:pt>
    <dgm:pt modelId="{0070EEC5-9345-E54A-B1CF-6F1789FA51D6}" type="parTrans" cxnId="{28F23D84-D528-3E40-A895-B15636B1C598}">
      <dgm:prSet/>
      <dgm:spPr/>
      <dgm:t>
        <a:bodyPr/>
        <a:lstStyle/>
        <a:p>
          <a:endParaRPr lang="en-US"/>
        </a:p>
      </dgm:t>
    </dgm:pt>
    <dgm:pt modelId="{5810F167-1E8A-C047-A70C-5B782E65863E}" type="sibTrans" cxnId="{28F23D84-D528-3E40-A895-B15636B1C598}">
      <dgm:prSet/>
      <dgm:spPr/>
      <dgm:t>
        <a:bodyPr/>
        <a:lstStyle/>
        <a:p>
          <a:endParaRPr lang="en-US"/>
        </a:p>
      </dgm:t>
    </dgm:pt>
    <dgm:pt modelId="{DC95A204-D5AB-8B4C-B5A0-177688BBF277}">
      <dgm:prSet/>
      <dgm:spPr/>
      <dgm:t>
        <a:bodyPr/>
        <a:lstStyle/>
        <a:p>
          <a:r>
            <a:rPr lang="en-US" dirty="0" smtClean="0"/>
            <a:t>O</a:t>
          </a:r>
          <a:endParaRPr lang="en-US" dirty="0"/>
        </a:p>
      </dgm:t>
    </dgm:pt>
    <dgm:pt modelId="{D21C057D-79B4-1747-8825-3BB659BE7C8A}" type="parTrans" cxnId="{4CCF170E-90D9-B549-B3E4-1F65F670EFE7}">
      <dgm:prSet/>
      <dgm:spPr/>
      <dgm:t>
        <a:bodyPr/>
        <a:lstStyle/>
        <a:p>
          <a:endParaRPr lang="en-US"/>
        </a:p>
      </dgm:t>
    </dgm:pt>
    <dgm:pt modelId="{683A454C-1E1B-0E43-84FE-9A16637FD1F0}" type="sibTrans" cxnId="{4CCF170E-90D9-B549-B3E4-1F65F670EFE7}">
      <dgm:prSet/>
      <dgm:spPr/>
      <dgm:t>
        <a:bodyPr/>
        <a:lstStyle/>
        <a:p>
          <a:endParaRPr lang="en-US"/>
        </a:p>
      </dgm:t>
    </dgm:pt>
    <dgm:pt modelId="{518EA69F-B8EC-0F40-9712-5FB147A35E93}">
      <dgm:prSet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9A110123-E5FE-E24A-AFE1-A93D9C874A86}" type="parTrans" cxnId="{B4FC630F-4295-9645-86E2-283A03E8B91B}">
      <dgm:prSet/>
      <dgm:spPr/>
      <dgm:t>
        <a:bodyPr/>
        <a:lstStyle/>
        <a:p>
          <a:endParaRPr lang="en-US"/>
        </a:p>
      </dgm:t>
    </dgm:pt>
    <dgm:pt modelId="{681A18BE-9911-C54C-850F-0DF69261C7C4}" type="sibTrans" cxnId="{B4FC630F-4295-9645-86E2-283A03E8B91B}">
      <dgm:prSet/>
      <dgm:spPr/>
      <dgm:t>
        <a:bodyPr/>
        <a:lstStyle/>
        <a:p>
          <a:endParaRPr lang="en-US"/>
        </a:p>
      </dgm:t>
    </dgm:pt>
    <dgm:pt modelId="{D15FDBB5-3DCF-074B-BB82-9696E736F370}">
      <dgm:prSet/>
      <dgm:spPr/>
      <dgm:t>
        <a:bodyPr/>
        <a:lstStyle/>
        <a:p>
          <a:r>
            <a:rPr lang="en-US" dirty="0" smtClean="0"/>
            <a:t>T</a:t>
          </a:r>
          <a:endParaRPr lang="en-US" dirty="0"/>
        </a:p>
      </dgm:t>
    </dgm:pt>
    <dgm:pt modelId="{247A3817-AA0F-4946-9A48-84FE3B900065}" type="parTrans" cxnId="{002C495D-C597-7942-8907-40988346A806}">
      <dgm:prSet/>
      <dgm:spPr/>
      <dgm:t>
        <a:bodyPr/>
        <a:lstStyle/>
        <a:p>
          <a:endParaRPr lang="en-US"/>
        </a:p>
      </dgm:t>
    </dgm:pt>
    <dgm:pt modelId="{4C811AD4-2E5D-D24F-8AF2-5714FEFA6C5F}" type="sibTrans" cxnId="{002C495D-C597-7942-8907-40988346A806}">
      <dgm:prSet/>
      <dgm:spPr/>
      <dgm:t>
        <a:bodyPr/>
        <a:lstStyle/>
        <a:p>
          <a:endParaRPr lang="en-US"/>
        </a:p>
      </dgm:t>
    </dgm:pt>
    <dgm:pt modelId="{DE9D300F-E370-944B-B076-ECA6CCFBBEDE}">
      <dgm:prSet phldrT="[Text]"/>
      <dgm:spPr/>
      <dgm:t>
        <a:bodyPr/>
        <a:lstStyle/>
        <a:p>
          <a:r>
            <a:rPr lang="en-US" dirty="0" smtClean="0"/>
            <a:t>Assess your stakeholder’s social activities</a:t>
          </a:r>
          <a:endParaRPr lang="en-US" dirty="0"/>
        </a:p>
      </dgm:t>
    </dgm:pt>
    <dgm:pt modelId="{C5D96F8C-1D4A-9949-9C19-BF22D7C27813}" type="parTrans" cxnId="{63277FBC-9D44-6B49-95EF-D8662F1A85AE}">
      <dgm:prSet/>
      <dgm:spPr/>
      <dgm:t>
        <a:bodyPr/>
        <a:lstStyle/>
        <a:p>
          <a:endParaRPr lang="en-US"/>
        </a:p>
      </dgm:t>
    </dgm:pt>
    <dgm:pt modelId="{A02DE763-34B7-2146-A6B9-DBC936ADF9AB}" type="sibTrans" cxnId="{63277FBC-9D44-6B49-95EF-D8662F1A85AE}">
      <dgm:prSet/>
      <dgm:spPr/>
      <dgm:t>
        <a:bodyPr/>
        <a:lstStyle/>
        <a:p>
          <a:endParaRPr lang="en-US"/>
        </a:p>
      </dgm:t>
    </dgm:pt>
    <dgm:pt modelId="{82B10192-3E20-CB44-B30F-BFF6FCA2CDBA}">
      <dgm:prSet/>
      <dgm:spPr/>
      <dgm:t>
        <a:bodyPr/>
        <a:lstStyle/>
        <a:p>
          <a:r>
            <a:rPr lang="en-US" b="1" dirty="0" smtClean="0"/>
            <a:t>Objectives</a:t>
          </a:r>
          <a:endParaRPr lang="en-US" b="1" dirty="0"/>
        </a:p>
      </dgm:t>
    </dgm:pt>
    <dgm:pt modelId="{EC03329B-CFC4-C54B-8F89-7FE8645472CE}" type="parTrans" cxnId="{0DFD9819-387C-294A-9DBF-788AA5314841}">
      <dgm:prSet/>
      <dgm:spPr/>
      <dgm:t>
        <a:bodyPr/>
        <a:lstStyle/>
        <a:p>
          <a:endParaRPr lang="en-US"/>
        </a:p>
      </dgm:t>
    </dgm:pt>
    <dgm:pt modelId="{9B6E3A79-3B38-4940-92A4-90EB4DA7AFCC}" type="sibTrans" cxnId="{0DFD9819-387C-294A-9DBF-788AA5314841}">
      <dgm:prSet/>
      <dgm:spPr/>
      <dgm:t>
        <a:bodyPr/>
        <a:lstStyle/>
        <a:p>
          <a:endParaRPr lang="en-US"/>
        </a:p>
      </dgm:t>
    </dgm:pt>
    <dgm:pt modelId="{EA238EBF-7D19-6346-A366-8932E6A1B036}">
      <dgm:prSet/>
      <dgm:spPr/>
      <dgm:t>
        <a:bodyPr/>
        <a:lstStyle/>
        <a:p>
          <a:r>
            <a:rPr lang="en-US" dirty="0" smtClean="0"/>
            <a:t>Decide what you want to accomplish</a:t>
          </a:r>
          <a:endParaRPr lang="en-US" dirty="0"/>
        </a:p>
      </dgm:t>
    </dgm:pt>
    <dgm:pt modelId="{ADC9AB73-5BCE-204F-960A-E60185895FD3}" type="parTrans" cxnId="{5F3BF770-6E9D-154B-A996-14A6B846E508}">
      <dgm:prSet/>
      <dgm:spPr/>
      <dgm:t>
        <a:bodyPr/>
        <a:lstStyle/>
        <a:p>
          <a:endParaRPr lang="en-US"/>
        </a:p>
      </dgm:t>
    </dgm:pt>
    <dgm:pt modelId="{4F78BDDA-01F5-CD4D-8B3C-61EDF9DF4B1D}" type="sibTrans" cxnId="{5F3BF770-6E9D-154B-A996-14A6B846E508}">
      <dgm:prSet/>
      <dgm:spPr/>
      <dgm:t>
        <a:bodyPr/>
        <a:lstStyle/>
        <a:p>
          <a:endParaRPr lang="en-US"/>
        </a:p>
      </dgm:t>
    </dgm:pt>
    <dgm:pt modelId="{782C046D-D592-634D-9605-F81D895611B9}">
      <dgm:prSet/>
      <dgm:spPr/>
      <dgm:t>
        <a:bodyPr/>
        <a:lstStyle/>
        <a:p>
          <a:r>
            <a:rPr lang="en-US" b="1" dirty="0" smtClean="0"/>
            <a:t>Strategy</a:t>
          </a:r>
          <a:endParaRPr lang="en-US" b="1" dirty="0"/>
        </a:p>
      </dgm:t>
    </dgm:pt>
    <dgm:pt modelId="{E8048A46-1C0E-3646-B16A-9D436187AD2F}" type="parTrans" cxnId="{2F3D0E9E-3B08-E941-BDAE-CDE134CC1CA3}">
      <dgm:prSet/>
      <dgm:spPr/>
      <dgm:t>
        <a:bodyPr/>
        <a:lstStyle/>
        <a:p>
          <a:endParaRPr lang="en-US"/>
        </a:p>
      </dgm:t>
    </dgm:pt>
    <dgm:pt modelId="{F090C98A-E4DC-684E-80D4-4A7E4A5223E5}" type="sibTrans" cxnId="{2F3D0E9E-3B08-E941-BDAE-CDE134CC1CA3}">
      <dgm:prSet/>
      <dgm:spPr/>
      <dgm:t>
        <a:bodyPr/>
        <a:lstStyle/>
        <a:p>
          <a:endParaRPr lang="en-US"/>
        </a:p>
      </dgm:t>
    </dgm:pt>
    <dgm:pt modelId="{0C5C54D9-6E07-B749-8D83-64C3E11A2E4D}">
      <dgm:prSet/>
      <dgm:spPr/>
      <dgm:t>
        <a:bodyPr/>
        <a:lstStyle/>
        <a:p>
          <a:r>
            <a:rPr lang="en-US" dirty="0" smtClean="0"/>
            <a:t>Plan for how relationships with your stakeholders will change</a:t>
          </a:r>
          <a:endParaRPr lang="en-US" dirty="0"/>
        </a:p>
      </dgm:t>
    </dgm:pt>
    <dgm:pt modelId="{C4AC693C-9461-B846-A1ED-5C63357264E3}" type="parTrans" cxnId="{4DA76320-110D-7649-9B75-E3BBBCF660A6}">
      <dgm:prSet/>
      <dgm:spPr/>
      <dgm:t>
        <a:bodyPr/>
        <a:lstStyle/>
        <a:p>
          <a:endParaRPr lang="en-US"/>
        </a:p>
      </dgm:t>
    </dgm:pt>
    <dgm:pt modelId="{C8B0A011-2684-D342-AD0B-89018D082011}" type="sibTrans" cxnId="{4DA76320-110D-7649-9B75-E3BBBCF660A6}">
      <dgm:prSet/>
      <dgm:spPr/>
      <dgm:t>
        <a:bodyPr/>
        <a:lstStyle/>
        <a:p>
          <a:endParaRPr lang="en-US"/>
        </a:p>
      </dgm:t>
    </dgm:pt>
    <dgm:pt modelId="{7F87C628-CB2E-9C4F-A93A-843D06673123}">
      <dgm:prSet/>
      <dgm:spPr/>
      <dgm:t>
        <a:bodyPr/>
        <a:lstStyle/>
        <a:p>
          <a:r>
            <a:rPr lang="en-US" b="1" dirty="0" smtClean="0"/>
            <a:t>Technology</a:t>
          </a:r>
          <a:endParaRPr lang="en-US" b="1" dirty="0"/>
        </a:p>
      </dgm:t>
    </dgm:pt>
    <dgm:pt modelId="{A773CFC8-31F1-3E4C-96A1-E866E39C77EF}" type="parTrans" cxnId="{FA1584CB-5D00-9940-8F74-D0FF55EE7CCB}">
      <dgm:prSet/>
      <dgm:spPr/>
      <dgm:t>
        <a:bodyPr/>
        <a:lstStyle/>
        <a:p>
          <a:endParaRPr lang="en-US"/>
        </a:p>
      </dgm:t>
    </dgm:pt>
    <dgm:pt modelId="{50FF9374-3286-5148-A1CC-0748233A3A13}" type="sibTrans" cxnId="{FA1584CB-5D00-9940-8F74-D0FF55EE7CCB}">
      <dgm:prSet/>
      <dgm:spPr/>
      <dgm:t>
        <a:bodyPr/>
        <a:lstStyle/>
        <a:p>
          <a:endParaRPr lang="en-US"/>
        </a:p>
      </dgm:t>
    </dgm:pt>
    <dgm:pt modelId="{F7C9E255-97B0-DF42-BA50-30A981A997A5}">
      <dgm:prSet/>
      <dgm:spPr/>
      <dgm:t>
        <a:bodyPr/>
        <a:lstStyle/>
        <a:p>
          <a:r>
            <a:rPr lang="en-US" dirty="0" smtClean="0"/>
            <a:t>Decide which social technology to use</a:t>
          </a:r>
          <a:endParaRPr lang="en-US" dirty="0"/>
        </a:p>
      </dgm:t>
    </dgm:pt>
    <dgm:pt modelId="{BC6E479E-90F1-6940-B7AF-B2255BBBCB74}" type="parTrans" cxnId="{C973896A-62B7-C54B-A54C-3B7D1F330E3B}">
      <dgm:prSet/>
      <dgm:spPr/>
      <dgm:t>
        <a:bodyPr/>
        <a:lstStyle/>
        <a:p>
          <a:endParaRPr lang="en-US"/>
        </a:p>
      </dgm:t>
    </dgm:pt>
    <dgm:pt modelId="{1519182E-3A9E-6D46-ACCF-31E436977E5B}" type="sibTrans" cxnId="{C973896A-62B7-C54B-A54C-3B7D1F330E3B}">
      <dgm:prSet/>
      <dgm:spPr/>
      <dgm:t>
        <a:bodyPr/>
        <a:lstStyle/>
        <a:p>
          <a:endParaRPr lang="en-US"/>
        </a:p>
      </dgm:t>
    </dgm:pt>
    <dgm:pt modelId="{34858854-B842-A743-9133-86FBF257E4AA}">
      <dgm:prSet phldrT="[Text]"/>
      <dgm:spPr/>
      <dgm:t>
        <a:bodyPr/>
        <a:lstStyle/>
        <a:p>
          <a:r>
            <a:rPr lang="en-US" dirty="0" smtClean="0"/>
            <a:t>Determine how to measure success</a:t>
          </a:r>
          <a:endParaRPr lang="en-US" dirty="0"/>
        </a:p>
      </dgm:t>
    </dgm:pt>
    <dgm:pt modelId="{280DB910-61AE-004A-974C-F2E066794CE0}" type="parTrans" cxnId="{A059E850-D717-474C-80C5-E46F520CBABB}">
      <dgm:prSet/>
      <dgm:spPr/>
      <dgm:t>
        <a:bodyPr/>
        <a:lstStyle/>
        <a:p>
          <a:endParaRPr lang="en-US"/>
        </a:p>
      </dgm:t>
    </dgm:pt>
    <dgm:pt modelId="{6773D84C-FC75-0646-A680-6A954A2EEA3C}" type="sibTrans" cxnId="{A059E850-D717-474C-80C5-E46F520CBABB}">
      <dgm:prSet/>
      <dgm:spPr/>
      <dgm:t>
        <a:bodyPr/>
        <a:lstStyle/>
        <a:p>
          <a:endParaRPr lang="en-US"/>
        </a:p>
      </dgm:t>
    </dgm:pt>
    <dgm:pt modelId="{3E8AA6B7-1BB0-B247-A56F-EFAED77D6C41}" type="pres">
      <dgm:prSet presAssocID="{0D4072C2-1EB2-854A-B808-D13D7F3FA1A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75F927-CD3C-DE44-9D04-4473AF9FBDC2}" type="pres">
      <dgm:prSet presAssocID="{0D6FCC1E-B7DA-A740-BBC7-FE84BC006B0A}" presName="linNode" presStyleCnt="0"/>
      <dgm:spPr/>
    </dgm:pt>
    <dgm:pt modelId="{42AF8CB4-8C41-0048-916E-ED883913C485}" type="pres">
      <dgm:prSet presAssocID="{0D6FCC1E-B7DA-A740-BBC7-FE84BC006B0A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D01F3-97C4-B340-A79E-873B46209549}" type="pres">
      <dgm:prSet presAssocID="{0D6FCC1E-B7DA-A740-BBC7-FE84BC006B0A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648DF-0749-3A4A-B601-F15FFAF662EB}" type="pres">
      <dgm:prSet presAssocID="{52BE3C1C-465C-D143-B906-E7331C686FBD}" presName="spacing" presStyleCnt="0"/>
      <dgm:spPr/>
    </dgm:pt>
    <dgm:pt modelId="{263B567C-488B-BD4B-8B1F-34F1EE9F379F}" type="pres">
      <dgm:prSet presAssocID="{DC95A204-D5AB-8B4C-B5A0-177688BBF277}" presName="linNode" presStyleCnt="0"/>
      <dgm:spPr/>
    </dgm:pt>
    <dgm:pt modelId="{CC9E7B1B-A472-784B-A40C-73C9E1F11B96}" type="pres">
      <dgm:prSet presAssocID="{DC95A204-D5AB-8B4C-B5A0-177688BBF27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FF81A-1A1D-0A49-9A72-08EB7CF7FB51}" type="pres">
      <dgm:prSet presAssocID="{DC95A204-D5AB-8B4C-B5A0-177688BBF27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2AB18-D2A9-914B-8330-EC37A549CDC9}" type="pres">
      <dgm:prSet presAssocID="{683A454C-1E1B-0E43-84FE-9A16637FD1F0}" presName="spacing" presStyleCnt="0"/>
      <dgm:spPr/>
    </dgm:pt>
    <dgm:pt modelId="{0882D802-316E-F54A-8947-B573C7A51598}" type="pres">
      <dgm:prSet presAssocID="{518EA69F-B8EC-0F40-9712-5FB147A35E93}" presName="linNode" presStyleCnt="0"/>
      <dgm:spPr/>
    </dgm:pt>
    <dgm:pt modelId="{C1E39F90-78D5-0546-959E-3A0A7C16F42B}" type="pres">
      <dgm:prSet presAssocID="{518EA69F-B8EC-0F40-9712-5FB147A35E93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D2172-CC15-D44B-8E56-3CB08BD7CB16}" type="pres">
      <dgm:prSet presAssocID="{518EA69F-B8EC-0F40-9712-5FB147A35E93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368F8-CCA9-5A46-89C7-4CF328F4FA05}" type="pres">
      <dgm:prSet presAssocID="{681A18BE-9911-C54C-850F-0DF69261C7C4}" presName="spacing" presStyleCnt="0"/>
      <dgm:spPr/>
    </dgm:pt>
    <dgm:pt modelId="{984CDDCC-1F19-9044-8ACB-A2644552F978}" type="pres">
      <dgm:prSet presAssocID="{D15FDBB5-3DCF-074B-BB82-9696E736F370}" presName="linNode" presStyleCnt="0"/>
      <dgm:spPr/>
    </dgm:pt>
    <dgm:pt modelId="{94533CEA-B7CE-7B45-AC1A-1F44D2BD695D}" type="pres">
      <dgm:prSet presAssocID="{D15FDBB5-3DCF-074B-BB82-9696E736F370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CB5A6-1693-294D-98B0-C131589B5629}" type="pres">
      <dgm:prSet presAssocID="{D15FDBB5-3DCF-074B-BB82-9696E736F370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9B849-4F43-9C42-A013-59BC4BD3A60F}" type="pres">
      <dgm:prSet presAssocID="{4C811AD4-2E5D-D24F-8AF2-5714FEFA6C5F}" presName="spacing" presStyleCnt="0"/>
      <dgm:spPr/>
    </dgm:pt>
    <dgm:pt modelId="{B9465C9B-FD38-3744-B19B-57612EEEA0AF}" type="pres">
      <dgm:prSet presAssocID="{5E3F1A76-5F77-A94F-97E2-3D4E567A7EEF}" presName="linNode" presStyleCnt="0"/>
      <dgm:spPr/>
    </dgm:pt>
    <dgm:pt modelId="{3609DDEF-3B07-F148-B543-B21FB4B8FDE3}" type="pres">
      <dgm:prSet presAssocID="{5E3F1A76-5F77-A94F-97E2-3D4E567A7EE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BD00-BD67-E74E-ADD1-A74AE0266D95}" type="pres">
      <dgm:prSet presAssocID="{5E3F1A76-5F77-A94F-97E2-3D4E567A7EE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64C114-7A89-8443-BFFB-13AFEB4BB1CC}" type="presOf" srcId="{518EA69F-B8EC-0F40-9712-5FB147A35E93}" destId="{C1E39F90-78D5-0546-959E-3A0A7C16F42B}" srcOrd="0" destOrd="0" presId="urn:microsoft.com/office/officeart/2005/8/layout/vList6"/>
    <dgm:cxn modelId="{63277FBC-9D44-6B49-95EF-D8662F1A85AE}" srcId="{0D6FCC1E-B7DA-A740-BBC7-FE84BC006B0A}" destId="{DE9D300F-E370-944B-B076-ECA6CCFBBEDE}" srcOrd="1" destOrd="0" parTransId="{C5D96F8C-1D4A-9949-9C19-BF22D7C27813}" sibTransId="{A02DE763-34B7-2146-A6B9-DBC936ADF9AB}"/>
    <dgm:cxn modelId="{3E91FF86-19DA-C142-84A3-96CC5B5E6F14}" type="presOf" srcId="{53C417E3-762A-C140-9EC6-36B9F5BA4400}" destId="{9347BD00-BD67-E74E-ADD1-A74AE0266D95}" srcOrd="0" destOrd="0" presId="urn:microsoft.com/office/officeart/2005/8/layout/vList6"/>
    <dgm:cxn modelId="{A059E850-D717-474C-80C5-E46F520CBABB}" srcId="{5E3F1A76-5F77-A94F-97E2-3D4E567A7EEF}" destId="{34858854-B842-A743-9133-86FBF257E4AA}" srcOrd="1" destOrd="0" parTransId="{280DB910-61AE-004A-974C-F2E066794CE0}" sibTransId="{6773D84C-FC75-0646-A680-6A954A2EEA3C}"/>
    <dgm:cxn modelId="{94726939-8B8A-474F-8D27-BD2D56B391AF}" type="presOf" srcId="{0D4072C2-1EB2-854A-B808-D13D7F3FA1A4}" destId="{3E8AA6B7-1BB0-B247-A56F-EFAED77D6C41}" srcOrd="0" destOrd="0" presId="urn:microsoft.com/office/officeart/2005/8/layout/vList6"/>
    <dgm:cxn modelId="{0C35DF8F-8F87-5840-8D6F-6B0EE59779BA}" type="presOf" srcId="{F7C9E255-97B0-DF42-BA50-30A981A997A5}" destId="{D41CB5A6-1693-294D-98B0-C131589B5629}" srcOrd="0" destOrd="1" presId="urn:microsoft.com/office/officeart/2005/8/layout/vList6"/>
    <dgm:cxn modelId="{32A7C309-9471-4242-9DA9-A48440B2CB0B}" type="presOf" srcId="{0D6FCC1E-B7DA-A740-BBC7-FE84BC006B0A}" destId="{42AF8CB4-8C41-0048-916E-ED883913C485}" srcOrd="0" destOrd="0" presId="urn:microsoft.com/office/officeart/2005/8/layout/vList6"/>
    <dgm:cxn modelId="{B0978141-BAC9-1B42-AD16-843F3438EFE9}" srcId="{0D4072C2-1EB2-854A-B808-D13D7F3FA1A4}" destId="{0D6FCC1E-B7DA-A740-BBC7-FE84BC006B0A}" srcOrd="0" destOrd="0" parTransId="{B983A01D-D824-F84D-B88F-4A915B6A66EA}" sibTransId="{52BE3C1C-465C-D143-B906-E7331C686FBD}"/>
    <dgm:cxn modelId="{96698E12-F25C-2546-A26E-0EA0A0A7C125}" type="presOf" srcId="{7F87C628-CB2E-9C4F-A93A-843D06673123}" destId="{D41CB5A6-1693-294D-98B0-C131589B5629}" srcOrd="0" destOrd="0" presId="urn:microsoft.com/office/officeart/2005/8/layout/vList6"/>
    <dgm:cxn modelId="{5F3BF770-6E9D-154B-A996-14A6B846E508}" srcId="{DC95A204-D5AB-8B4C-B5A0-177688BBF277}" destId="{EA238EBF-7D19-6346-A366-8932E6A1B036}" srcOrd="1" destOrd="0" parTransId="{ADC9AB73-5BCE-204F-960A-E60185895FD3}" sibTransId="{4F78BDDA-01F5-CD4D-8B3C-61EDF9DF4B1D}"/>
    <dgm:cxn modelId="{962F2C09-218C-B843-A13D-5BF604B114D8}" type="presOf" srcId="{DC95A204-D5AB-8B4C-B5A0-177688BBF277}" destId="{CC9E7B1B-A472-784B-A40C-73C9E1F11B96}" srcOrd="0" destOrd="0" presId="urn:microsoft.com/office/officeart/2005/8/layout/vList6"/>
    <dgm:cxn modelId="{4DA76320-110D-7649-9B75-E3BBBCF660A6}" srcId="{518EA69F-B8EC-0F40-9712-5FB147A35E93}" destId="{0C5C54D9-6E07-B749-8D83-64C3E11A2E4D}" srcOrd="1" destOrd="0" parTransId="{C4AC693C-9461-B846-A1ED-5C63357264E3}" sibTransId="{C8B0A011-2684-D342-AD0B-89018D082011}"/>
    <dgm:cxn modelId="{FAF1372E-9875-8541-A5E9-2D242BAB546A}" type="presOf" srcId="{0C5C54D9-6E07-B749-8D83-64C3E11A2E4D}" destId="{D40D2172-CC15-D44B-8E56-3CB08BD7CB16}" srcOrd="0" destOrd="1" presId="urn:microsoft.com/office/officeart/2005/8/layout/vList6"/>
    <dgm:cxn modelId="{0179A2A5-751C-C949-8183-D006B2D80D73}" type="presOf" srcId="{99C43DE9-7877-DB44-8079-9A5BF33496A2}" destId="{D0ED01F3-97C4-B340-A79E-873B46209549}" srcOrd="0" destOrd="0" presId="urn:microsoft.com/office/officeart/2005/8/layout/vList6"/>
    <dgm:cxn modelId="{002C495D-C597-7942-8907-40988346A806}" srcId="{0D4072C2-1EB2-854A-B808-D13D7F3FA1A4}" destId="{D15FDBB5-3DCF-074B-BB82-9696E736F370}" srcOrd="3" destOrd="0" parTransId="{247A3817-AA0F-4946-9A48-84FE3B900065}" sibTransId="{4C811AD4-2E5D-D24F-8AF2-5714FEFA6C5F}"/>
    <dgm:cxn modelId="{C973896A-62B7-C54B-A54C-3B7D1F330E3B}" srcId="{D15FDBB5-3DCF-074B-BB82-9696E736F370}" destId="{F7C9E255-97B0-DF42-BA50-30A981A997A5}" srcOrd="1" destOrd="0" parTransId="{BC6E479E-90F1-6940-B7AF-B2255BBBCB74}" sibTransId="{1519182E-3A9E-6D46-ACCF-31E436977E5B}"/>
    <dgm:cxn modelId="{4AEABE50-576E-2848-B119-4FDDD7F0B6BE}" type="presOf" srcId="{82B10192-3E20-CB44-B30F-BFF6FCA2CDBA}" destId="{18DFF81A-1A1D-0A49-9A72-08EB7CF7FB51}" srcOrd="0" destOrd="0" presId="urn:microsoft.com/office/officeart/2005/8/layout/vList6"/>
    <dgm:cxn modelId="{93E30B55-1230-5846-BF7B-695DE722D140}" type="presOf" srcId="{D15FDBB5-3DCF-074B-BB82-9696E736F370}" destId="{94533CEA-B7CE-7B45-AC1A-1F44D2BD695D}" srcOrd="0" destOrd="0" presId="urn:microsoft.com/office/officeart/2005/8/layout/vList6"/>
    <dgm:cxn modelId="{25617447-0842-8645-9B92-1BE6EA0288B0}" type="presOf" srcId="{5E3F1A76-5F77-A94F-97E2-3D4E567A7EEF}" destId="{3609DDEF-3B07-F148-B543-B21FB4B8FDE3}" srcOrd="0" destOrd="0" presId="urn:microsoft.com/office/officeart/2005/8/layout/vList6"/>
    <dgm:cxn modelId="{E9D5309B-64F7-8A49-A0A3-35EF6B7DA048}" srcId="{0D4072C2-1EB2-854A-B808-D13D7F3FA1A4}" destId="{5E3F1A76-5F77-A94F-97E2-3D4E567A7EEF}" srcOrd="4" destOrd="0" parTransId="{FDA564A2-182D-574B-9F5B-A81DF5474EAF}" sibTransId="{1032460D-67ED-244F-BE21-83A1A1DD38DF}"/>
    <dgm:cxn modelId="{2F3D0E9E-3B08-E941-BDAE-CDE134CC1CA3}" srcId="{518EA69F-B8EC-0F40-9712-5FB147A35E93}" destId="{782C046D-D592-634D-9605-F81D895611B9}" srcOrd="0" destOrd="0" parTransId="{E8048A46-1C0E-3646-B16A-9D436187AD2F}" sibTransId="{F090C98A-E4DC-684E-80D4-4A7E4A5223E5}"/>
    <dgm:cxn modelId="{E5A28702-3B4D-C54A-BBC2-EBC96714F60D}" srcId="{0D6FCC1E-B7DA-A740-BBC7-FE84BC006B0A}" destId="{99C43DE9-7877-DB44-8079-9A5BF33496A2}" srcOrd="0" destOrd="0" parTransId="{F344D7AB-3719-5044-9DF9-3221A5981400}" sibTransId="{3BAC1FA6-65FA-2C45-BD48-49B3F2627A1E}"/>
    <dgm:cxn modelId="{28F23D84-D528-3E40-A895-B15636B1C598}" srcId="{5E3F1A76-5F77-A94F-97E2-3D4E567A7EEF}" destId="{53C417E3-762A-C140-9EC6-36B9F5BA4400}" srcOrd="0" destOrd="0" parTransId="{0070EEC5-9345-E54A-B1CF-6F1789FA51D6}" sibTransId="{5810F167-1E8A-C047-A70C-5B782E65863E}"/>
    <dgm:cxn modelId="{0DFD9819-387C-294A-9DBF-788AA5314841}" srcId="{DC95A204-D5AB-8B4C-B5A0-177688BBF277}" destId="{82B10192-3E20-CB44-B30F-BFF6FCA2CDBA}" srcOrd="0" destOrd="0" parTransId="{EC03329B-CFC4-C54B-8F89-7FE8645472CE}" sibTransId="{9B6E3A79-3B38-4940-92A4-90EB4DA7AFCC}"/>
    <dgm:cxn modelId="{BEDB35E0-8EC8-5F4B-BCF9-F1095E4C4CBC}" type="presOf" srcId="{DE9D300F-E370-944B-B076-ECA6CCFBBEDE}" destId="{D0ED01F3-97C4-B340-A79E-873B46209549}" srcOrd="0" destOrd="1" presId="urn:microsoft.com/office/officeart/2005/8/layout/vList6"/>
    <dgm:cxn modelId="{B13ADABC-270D-2A4D-B3EB-2E25E6331D34}" type="presOf" srcId="{782C046D-D592-634D-9605-F81D895611B9}" destId="{D40D2172-CC15-D44B-8E56-3CB08BD7CB16}" srcOrd="0" destOrd="0" presId="urn:microsoft.com/office/officeart/2005/8/layout/vList6"/>
    <dgm:cxn modelId="{7DBE4F35-3D07-6D40-BF0F-325C8DAA80BA}" type="presOf" srcId="{EA238EBF-7D19-6346-A366-8932E6A1B036}" destId="{18DFF81A-1A1D-0A49-9A72-08EB7CF7FB51}" srcOrd="0" destOrd="1" presId="urn:microsoft.com/office/officeart/2005/8/layout/vList6"/>
    <dgm:cxn modelId="{842EE8B2-69D6-F744-8117-B28C8268ED95}" type="presOf" srcId="{34858854-B842-A743-9133-86FBF257E4AA}" destId="{9347BD00-BD67-E74E-ADD1-A74AE0266D95}" srcOrd="0" destOrd="1" presId="urn:microsoft.com/office/officeart/2005/8/layout/vList6"/>
    <dgm:cxn modelId="{B4FC630F-4295-9645-86E2-283A03E8B91B}" srcId="{0D4072C2-1EB2-854A-B808-D13D7F3FA1A4}" destId="{518EA69F-B8EC-0F40-9712-5FB147A35E93}" srcOrd="2" destOrd="0" parTransId="{9A110123-E5FE-E24A-AFE1-A93D9C874A86}" sibTransId="{681A18BE-9911-C54C-850F-0DF69261C7C4}"/>
    <dgm:cxn modelId="{FA1584CB-5D00-9940-8F74-D0FF55EE7CCB}" srcId="{D15FDBB5-3DCF-074B-BB82-9696E736F370}" destId="{7F87C628-CB2E-9C4F-A93A-843D06673123}" srcOrd="0" destOrd="0" parTransId="{A773CFC8-31F1-3E4C-96A1-E866E39C77EF}" sibTransId="{50FF9374-3286-5148-A1CC-0748233A3A13}"/>
    <dgm:cxn modelId="{4CCF170E-90D9-B549-B3E4-1F65F670EFE7}" srcId="{0D4072C2-1EB2-854A-B808-D13D7F3FA1A4}" destId="{DC95A204-D5AB-8B4C-B5A0-177688BBF277}" srcOrd="1" destOrd="0" parTransId="{D21C057D-79B4-1747-8825-3BB659BE7C8A}" sibTransId="{683A454C-1E1B-0E43-84FE-9A16637FD1F0}"/>
    <dgm:cxn modelId="{2A02DBB9-30D9-364F-BACF-8E5A24BA1495}" type="presParOf" srcId="{3E8AA6B7-1BB0-B247-A56F-EFAED77D6C41}" destId="{EA75F927-CD3C-DE44-9D04-4473AF9FBDC2}" srcOrd="0" destOrd="0" presId="urn:microsoft.com/office/officeart/2005/8/layout/vList6"/>
    <dgm:cxn modelId="{47093140-9FF9-9B46-B952-5AA819C00432}" type="presParOf" srcId="{EA75F927-CD3C-DE44-9D04-4473AF9FBDC2}" destId="{42AF8CB4-8C41-0048-916E-ED883913C485}" srcOrd="0" destOrd="0" presId="urn:microsoft.com/office/officeart/2005/8/layout/vList6"/>
    <dgm:cxn modelId="{2C2C245B-4512-C048-A2CA-6D6FE3E3E164}" type="presParOf" srcId="{EA75F927-CD3C-DE44-9D04-4473AF9FBDC2}" destId="{D0ED01F3-97C4-B340-A79E-873B46209549}" srcOrd="1" destOrd="0" presId="urn:microsoft.com/office/officeart/2005/8/layout/vList6"/>
    <dgm:cxn modelId="{53846567-A415-BF40-A92E-BE5E800B1C06}" type="presParOf" srcId="{3E8AA6B7-1BB0-B247-A56F-EFAED77D6C41}" destId="{E33648DF-0749-3A4A-B601-F15FFAF662EB}" srcOrd="1" destOrd="0" presId="urn:microsoft.com/office/officeart/2005/8/layout/vList6"/>
    <dgm:cxn modelId="{0567ECAE-8496-8842-A521-7C540960E3ED}" type="presParOf" srcId="{3E8AA6B7-1BB0-B247-A56F-EFAED77D6C41}" destId="{263B567C-488B-BD4B-8B1F-34F1EE9F379F}" srcOrd="2" destOrd="0" presId="urn:microsoft.com/office/officeart/2005/8/layout/vList6"/>
    <dgm:cxn modelId="{7709034B-D555-D447-97B4-99558CCA65C6}" type="presParOf" srcId="{263B567C-488B-BD4B-8B1F-34F1EE9F379F}" destId="{CC9E7B1B-A472-784B-A40C-73C9E1F11B96}" srcOrd="0" destOrd="0" presId="urn:microsoft.com/office/officeart/2005/8/layout/vList6"/>
    <dgm:cxn modelId="{7F4DAA9D-4233-6D4C-8A74-34A64CA7B593}" type="presParOf" srcId="{263B567C-488B-BD4B-8B1F-34F1EE9F379F}" destId="{18DFF81A-1A1D-0A49-9A72-08EB7CF7FB51}" srcOrd="1" destOrd="0" presId="urn:microsoft.com/office/officeart/2005/8/layout/vList6"/>
    <dgm:cxn modelId="{A4AE93D8-0938-1443-9F91-F891803C51FD}" type="presParOf" srcId="{3E8AA6B7-1BB0-B247-A56F-EFAED77D6C41}" destId="{FD92AB18-D2A9-914B-8330-EC37A549CDC9}" srcOrd="3" destOrd="0" presId="urn:microsoft.com/office/officeart/2005/8/layout/vList6"/>
    <dgm:cxn modelId="{EF75F20C-D5DA-564A-8849-BA6DD18A5A1F}" type="presParOf" srcId="{3E8AA6B7-1BB0-B247-A56F-EFAED77D6C41}" destId="{0882D802-316E-F54A-8947-B573C7A51598}" srcOrd="4" destOrd="0" presId="urn:microsoft.com/office/officeart/2005/8/layout/vList6"/>
    <dgm:cxn modelId="{D12614EA-5217-5047-BA0B-7BE134082ED3}" type="presParOf" srcId="{0882D802-316E-F54A-8947-B573C7A51598}" destId="{C1E39F90-78D5-0546-959E-3A0A7C16F42B}" srcOrd="0" destOrd="0" presId="urn:microsoft.com/office/officeart/2005/8/layout/vList6"/>
    <dgm:cxn modelId="{E77DE56E-D848-DD4C-9F13-D41A37933899}" type="presParOf" srcId="{0882D802-316E-F54A-8947-B573C7A51598}" destId="{D40D2172-CC15-D44B-8E56-3CB08BD7CB16}" srcOrd="1" destOrd="0" presId="urn:microsoft.com/office/officeart/2005/8/layout/vList6"/>
    <dgm:cxn modelId="{49C70838-55EB-5E41-BF85-AE761E94398C}" type="presParOf" srcId="{3E8AA6B7-1BB0-B247-A56F-EFAED77D6C41}" destId="{BA1368F8-CCA9-5A46-89C7-4CF328F4FA05}" srcOrd="5" destOrd="0" presId="urn:microsoft.com/office/officeart/2005/8/layout/vList6"/>
    <dgm:cxn modelId="{E6CACE78-A68F-784E-AB0D-981626FA1645}" type="presParOf" srcId="{3E8AA6B7-1BB0-B247-A56F-EFAED77D6C41}" destId="{984CDDCC-1F19-9044-8ACB-A2644552F978}" srcOrd="6" destOrd="0" presId="urn:microsoft.com/office/officeart/2005/8/layout/vList6"/>
    <dgm:cxn modelId="{1B4A208D-420C-7048-A78D-325FEC80FB31}" type="presParOf" srcId="{984CDDCC-1F19-9044-8ACB-A2644552F978}" destId="{94533CEA-B7CE-7B45-AC1A-1F44D2BD695D}" srcOrd="0" destOrd="0" presId="urn:microsoft.com/office/officeart/2005/8/layout/vList6"/>
    <dgm:cxn modelId="{77D10D7D-89DE-C147-8FCB-F7BF1691D1B1}" type="presParOf" srcId="{984CDDCC-1F19-9044-8ACB-A2644552F978}" destId="{D41CB5A6-1693-294D-98B0-C131589B5629}" srcOrd="1" destOrd="0" presId="urn:microsoft.com/office/officeart/2005/8/layout/vList6"/>
    <dgm:cxn modelId="{515747F4-881A-894C-B76E-FE8EC981CAAE}" type="presParOf" srcId="{3E8AA6B7-1BB0-B247-A56F-EFAED77D6C41}" destId="{75B9B849-4F43-9C42-A013-59BC4BD3A60F}" srcOrd="7" destOrd="0" presId="urn:microsoft.com/office/officeart/2005/8/layout/vList6"/>
    <dgm:cxn modelId="{244AE57A-A5C7-B045-998B-547FFCF37042}" type="presParOf" srcId="{3E8AA6B7-1BB0-B247-A56F-EFAED77D6C41}" destId="{B9465C9B-FD38-3744-B19B-57612EEEA0AF}" srcOrd="8" destOrd="0" presId="urn:microsoft.com/office/officeart/2005/8/layout/vList6"/>
    <dgm:cxn modelId="{DDAC8EF2-76D9-7741-9255-4A51A730CF2A}" type="presParOf" srcId="{B9465C9B-FD38-3744-B19B-57612EEEA0AF}" destId="{3609DDEF-3B07-F148-B543-B21FB4B8FDE3}" srcOrd="0" destOrd="0" presId="urn:microsoft.com/office/officeart/2005/8/layout/vList6"/>
    <dgm:cxn modelId="{F5B493F5-B403-FB49-9F1B-1E392E5E1CF3}" type="presParOf" srcId="{B9465C9B-FD38-3744-B19B-57612EEEA0AF}" destId="{9347BD00-BD67-E74E-ADD1-A74AE0266D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D6C1C-2935-F347-B853-D3CBCE8CED63}" type="doc">
      <dgm:prSet loTypeId="urn:microsoft.com/office/officeart/2005/8/layout/cycle3" loCatId="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12B961F-DAE4-794D-AD97-FBFC91404FA8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Hand hygiene</a:t>
          </a:r>
          <a:endParaRPr lang="en-US" b="1" dirty="0">
            <a:solidFill>
              <a:srgbClr val="000000"/>
            </a:solidFill>
          </a:endParaRPr>
        </a:p>
      </dgm:t>
    </dgm:pt>
    <dgm:pt modelId="{7162B7B6-84AC-FF47-B163-684225A0975A}" type="parTrans" cxnId="{E9B8C418-9FE7-CD49-BC17-B10007D61DF4}">
      <dgm:prSet/>
      <dgm:spPr/>
      <dgm:t>
        <a:bodyPr/>
        <a:lstStyle/>
        <a:p>
          <a:endParaRPr lang="en-US"/>
        </a:p>
      </dgm:t>
    </dgm:pt>
    <dgm:pt modelId="{743695B0-B529-B14B-B552-CDBE789DCB17}" type="sibTrans" cxnId="{E9B8C418-9FE7-CD49-BC17-B10007D61DF4}">
      <dgm:prSet/>
      <dgm:spPr>
        <a:solidFill>
          <a:schemeClr val="bg1"/>
        </a:solidFill>
        <a:effectLst/>
      </dgm:spPr>
      <dgm:t>
        <a:bodyPr/>
        <a:lstStyle/>
        <a:p>
          <a:endParaRPr lang="en-US"/>
        </a:p>
      </dgm:t>
    </dgm:pt>
    <dgm:pt modelId="{C13DB950-3B9B-AD46-9110-E558366C4739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AMR</a:t>
          </a:r>
          <a:endParaRPr lang="en-US" b="1" dirty="0">
            <a:solidFill>
              <a:srgbClr val="000000"/>
            </a:solidFill>
          </a:endParaRPr>
        </a:p>
      </dgm:t>
    </dgm:pt>
    <dgm:pt modelId="{97D194AB-AB64-5045-B584-55FB1E87B9B0}" type="parTrans" cxnId="{68A17D35-3946-3A41-8CCF-18627CBDB4AE}">
      <dgm:prSet/>
      <dgm:spPr/>
      <dgm:t>
        <a:bodyPr/>
        <a:lstStyle/>
        <a:p>
          <a:endParaRPr lang="en-US"/>
        </a:p>
      </dgm:t>
    </dgm:pt>
    <dgm:pt modelId="{13EC70BB-E4D6-C746-BE4E-37B543E584B9}" type="sibTrans" cxnId="{68A17D35-3946-3A41-8CCF-18627CBDB4AE}">
      <dgm:prSet/>
      <dgm:spPr/>
      <dgm:t>
        <a:bodyPr/>
        <a:lstStyle/>
        <a:p>
          <a:endParaRPr lang="en-US"/>
        </a:p>
      </dgm:t>
    </dgm:pt>
    <dgm:pt modelId="{91F7588D-05B1-2E4C-AA05-51D133532EE4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Obks</a:t>
          </a:r>
          <a:r>
            <a:rPr lang="en-US" b="1" dirty="0" smtClean="0">
              <a:solidFill>
                <a:srgbClr val="000000"/>
              </a:solidFill>
            </a:rPr>
            <a:t> of highly transmissible infection</a:t>
          </a:r>
          <a:endParaRPr lang="en-US" b="1" dirty="0">
            <a:solidFill>
              <a:srgbClr val="000000"/>
            </a:solidFill>
          </a:endParaRPr>
        </a:p>
      </dgm:t>
    </dgm:pt>
    <dgm:pt modelId="{E003D785-7BCB-B34C-A926-DC9F9B13AFFF}" type="parTrans" cxnId="{071328B7-677E-E848-9B40-84ED49409561}">
      <dgm:prSet/>
      <dgm:spPr/>
      <dgm:t>
        <a:bodyPr/>
        <a:lstStyle/>
        <a:p>
          <a:endParaRPr lang="en-US"/>
        </a:p>
      </dgm:t>
    </dgm:pt>
    <dgm:pt modelId="{237241D4-3494-CF43-8602-617B29175989}" type="sibTrans" cxnId="{071328B7-677E-E848-9B40-84ED49409561}">
      <dgm:prSet/>
      <dgm:spPr/>
      <dgm:t>
        <a:bodyPr/>
        <a:lstStyle/>
        <a:p>
          <a:endParaRPr lang="en-US"/>
        </a:p>
      </dgm:t>
    </dgm:pt>
    <dgm:pt modelId="{9D0B32D7-A9C7-0E45-A79A-6D688EFB4D73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Patient &amp; consumer engagement </a:t>
          </a:r>
          <a:endParaRPr lang="en-US" b="1" dirty="0">
            <a:solidFill>
              <a:srgbClr val="000000"/>
            </a:solidFill>
          </a:endParaRPr>
        </a:p>
      </dgm:t>
    </dgm:pt>
    <dgm:pt modelId="{D1072319-1920-A94C-A892-7D056710D685}" type="parTrans" cxnId="{C225B61C-964B-7648-AA2B-5DA97C2C43C9}">
      <dgm:prSet/>
      <dgm:spPr/>
      <dgm:t>
        <a:bodyPr/>
        <a:lstStyle/>
        <a:p>
          <a:endParaRPr lang="en-US"/>
        </a:p>
      </dgm:t>
    </dgm:pt>
    <dgm:pt modelId="{0B811898-9B7E-224A-B18A-06D83CD09BD3}" type="sibTrans" cxnId="{C225B61C-964B-7648-AA2B-5DA97C2C43C9}">
      <dgm:prSet/>
      <dgm:spPr/>
      <dgm:t>
        <a:bodyPr/>
        <a:lstStyle/>
        <a:p>
          <a:endParaRPr lang="en-US"/>
        </a:p>
      </dgm:t>
    </dgm:pt>
    <dgm:pt modelId="{9C5DEA85-1A58-B14E-B959-6B9938F4FB70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Engagement, education &amp; training</a:t>
          </a:r>
          <a:endParaRPr lang="en-US" b="1" dirty="0">
            <a:solidFill>
              <a:srgbClr val="000000"/>
            </a:solidFill>
          </a:endParaRPr>
        </a:p>
      </dgm:t>
    </dgm:pt>
    <dgm:pt modelId="{C4C91F6B-6B26-0347-B7DE-207CC63D7B7D}" type="parTrans" cxnId="{04BD57D5-5291-464D-8FA0-8610593FFB00}">
      <dgm:prSet/>
      <dgm:spPr/>
      <dgm:t>
        <a:bodyPr/>
        <a:lstStyle/>
        <a:p>
          <a:endParaRPr lang="en-US"/>
        </a:p>
      </dgm:t>
    </dgm:pt>
    <dgm:pt modelId="{2510BC12-E9A0-7140-A4F3-A351A5D3C5F4}" type="sibTrans" cxnId="{04BD57D5-5291-464D-8FA0-8610593FFB00}">
      <dgm:prSet/>
      <dgm:spPr/>
      <dgm:t>
        <a:bodyPr/>
        <a:lstStyle/>
        <a:p>
          <a:endParaRPr lang="en-US"/>
        </a:p>
      </dgm:t>
    </dgm:pt>
    <dgm:pt modelId="{C6B1E891-46F8-C449-8E9C-252B3DE8330D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Personal development </a:t>
          </a:r>
          <a:endParaRPr lang="en-US" b="1" dirty="0">
            <a:solidFill>
              <a:schemeClr val="tx1"/>
            </a:solidFill>
          </a:endParaRPr>
        </a:p>
      </dgm:t>
    </dgm:pt>
    <dgm:pt modelId="{D6B5F651-36A2-F24C-9C56-296C4A3541F6}" type="parTrans" cxnId="{C070F678-CE1C-AB4D-8C26-B3F0EE01E25D}">
      <dgm:prSet/>
      <dgm:spPr/>
      <dgm:t>
        <a:bodyPr/>
        <a:lstStyle/>
        <a:p>
          <a:endParaRPr lang="en-US"/>
        </a:p>
      </dgm:t>
    </dgm:pt>
    <dgm:pt modelId="{71EA5CEE-AEB0-8949-A41E-B77A245B8D63}" type="sibTrans" cxnId="{C070F678-CE1C-AB4D-8C26-B3F0EE01E25D}">
      <dgm:prSet/>
      <dgm:spPr/>
      <dgm:t>
        <a:bodyPr/>
        <a:lstStyle/>
        <a:p>
          <a:endParaRPr lang="en-US"/>
        </a:p>
      </dgm:t>
    </dgm:pt>
    <dgm:pt modelId="{0814A360-53D6-6745-84A5-B85D7A9B2F88}" type="pres">
      <dgm:prSet presAssocID="{813D6C1C-2935-F347-B853-D3CBCE8CED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76D9F7-38BF-544A-BE0B-885761F1C109}" type="pres">
      <dgm:prSet presAssocID="{813D6C1C-2935-F347-B853-D3CBCE8CED63}" presName="cycle" presStyleCnt="0"/>
      <dgm:spPr/>
    </dgm:pt>
    <dgm:pt modelId="{8FF92B7E-63CE-BA42-809A-FC8145DCDE37}" type="pres">
      <dgm:prSet presAssocID="{912B961F-DAE4-794D-AD97-FBFC91404FA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8ADD-9A91-4846-8DA5-B055B4106D88}" type="pres">
      <dgm:prSet presAssocID="{743695B0-B529-B14B-B552-CDBE789DCB1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F0C0D6D-6236-5140-AE3B-701750F49D77}" type="pres">
      <dgm:prSet presAssocID="{C13DB950-3B9B-AD46-9110-E558366C4739}" presName="nodeFollowingNodes" presStyleLbl="node1" presStyleIdx="1" presStyleCnt="6" custRadScaleRad="85361" custRadScaleInc="-9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7F34A-0008-0749-8E19-F942A3435537}" type="pres">
      <dgm:prSet presAssocID="{91F7588D-05B1-2E4C-AA05-51D133532EE4}" presName="nodeFollowingNodes" presStyleLbl="node1" presStyleIdx="2" presStyleCnt="6" custRadScaleRad="73970" custRadScaleInc="-42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F3532-0212-8D4C-BBA5-68B51945FBBE}" type="pres">
      <dgm:prSet presAssocID="{9D0B32D7-A9C7-0E45-A79A-6D688EFB4D73}" presName="nodeFollowingNodes" presStyleLbl="node1" presStyleIdx="3" presStyleCnt="6" custRadScaleRad="64596" custRadScaleInc="-4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A9D6E-7611-1947-8DBA-33629D8D5FCB}" type="pres">
      <dgm:prSet presAssocID="{9C5DEA85-1A58-B14E-B959-6B9938F4FB70}" presName="nodeFollowingNodes" presStyleLbl="node1" presStyleIdx="4" presStyleCnt="6" custRadScaleRad="87666" custRadScaleInc="46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69C47-0F46-AC45-8017-7EEF2A8EF00B}" type="pres">
      <dgm:prSet presAssocID="{C6B1E891-46F8-C449-8E9C-252B3DE8330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62A4DF-1FCD-DB4E-B051-85450F1ABDC1}" type="presOf" srcId="{C13DB950-3B9B-AD46-9110-E558366C4739}" destId="{7F0C0D6D-6236-5140-AE3B-701750F49D77}" srcOrd="0" destOrd="0" presId="urn:microsoft.com/office/officeart/2005/8/layout/cycle3"/>
    <dgm:cxn modelId="{04BD57D5-5291-464D-8FA0-8610593FFB00}" srcId="{813D6C1C-2935-F347-B853-D3CBCE8CED63}" destId="{9C5DEA85-1A58-B14E-B959-6B9938F4FB70}" srcOrd="4" destOrd="0" parTransId="{C4C91F6B-6B26-0347-B7DE-207CC63D7B7D}" sibTransId="{2510BC12-E9A0-7140-A4F3-A351A5D3C5F4}"/>
    <dgm:cxn modelId="{287E72F8-333F-2E44-A9C1-61E1A77747A1}" type="presOf" srcId="{912B961F-DAE4-794D-AD97-FBFC91404FA8}" destId="{8FF92B7E-63CE-BA42-809A-FC8145DCDE37}" srcOrd="0" destOrd="0" presId="urn:microsoft.com/office/officeart/2005/8/layout/cycle3"/>
    <dgm:cxn modelId="{F755BDCF-99EF-8347-BEFA-2D3E02E892CF}" type="presOf" srcId="{9D0B32D7-A9C7-0E45-A79A-6D688EFB4D73}" destId="{760F3532-0212-8D4C-BBA5-68B51945FBBE}" srcOrd="0" destOrd="0" presId="urn:microsoft.com/office/officeart/2005/8/layout/cycle3"/>
    <dgm:cxn modelId="{E531417C-A4BF-094D-81D1-E38D0B2BA42A}" type="presOf" srcId="{813D6C1C-2935-F347-B853-D3CBCE8CED63}" destId="{0814A360-53D6-6745-84A5-B85D7A9B2F88}" srcOrd="0" destOrd="0" presId="urn:microsoft.com/office/officeart/2005/8/layout/cycle3"/>
    <dgm:cxn modelId="{76B7A52D-8D91-9A44-96AA-AAD4A3FD1CEF}" type="presOf" srcId="{91F7588D-05B1-2E4C-AA05-51D133532EE4}" destId="{30D7F34A-0008-0749-8E19-F942A3435537}" srcOrd="0" destOrd="0" presId="urn:microsoft.com/office/officeart/2005/8/layout/cycle3"/>
    <dgm:cxn modelId="{C225B61C-964B-7648-AA2B-5DA97C2C43C9}" srcId="{813D6C1C-2935-F347-B853-D3CBCE8CED63}" destId="{9D0B32D7-A9C7-0E45-A79A-6D688EFB4D73}" srcOrd="3" destOrd="0" parTransId="{D1072319-1920-A94C-A892-7D056710D685}" sibTransId="{0B811898-9B7E-224A-B18A-06D83CD09BD3}"/>
    <dgm:cxn modelId="{E9B8C418-9FE7-CD49-BC17-B10007D61DF4}" srcId="{813D6C1C-2935-F347-B853-D3CBCE8CED63}" destId="{912B961F-DAE4-794D-AD97-FBFC91404FA8}" srcOrd="0" destOrd="0" parTransId="{7162B7B6-84AC-FF47-B163-684225A0975A}" sibTransId="{743695B0-B529-B14B-B552-CDBE789DCB17}"/>
    <dgm:cxn modelId="{FCAAFA22-7692-9744-BA04-657CF7A9050E}" type="presOf" srcId="{743695B0-B529-B14B-B552-CDBE789DCB17}" destId="{AFE08ADD-9A91-4846-8DA5-B055B4106D88}" srcOrd="0" destOrd="0" presId="urn:microsoft.com/office/officeart/2005/8/layout/cycle3"/>
    <dgm:cxn modelId="{124573F6-3316-524D-B3CD-19ED6C2AE308}" type="presOf" srcId="{9C5DEA85-1A58-B14E-B959-6B9938F4FB70}" destId="{267A9D6E-7611-1947-8DBA-33629D8D5FCB}" srcOrd="0" destOrd="0" presId="urn:microsoft.com/office/officeart/2005/8/layout/cycle3"/>
    <dgm:cxn modelId="{071328B7-677E-E848-9B40-84ED49409561}" srcId="{813D6C1C-2935-F347-B853-D3CBCE8CED63}" destId="{91F7588D-05B1-2E4C-AA05-51D133532EE4}" srcOrd="2" destOrd="0" parTransId="{E003D785-7BCB-B34C-A926-DC9F9B13AFFF}" sibTransId="{237241D4-3494-CF43-8602-617B29175989}"/>
    <dgm:cxn modelId="{C070F678-CE1C-AB4D-8C26-B3F0EE01E25D}" srcId="{813D6C1C-2935-F347-B853-D3CBCE8CED63}" destId="{C6B1E891-46F8-C449-8E9C-252B3DE8330D}" srcOrd="5" destOrd="0" parTransId="{D6B5F651-36A2-F24C-9C56-296C4A3541F6}" sibTransId="{71EA5CEE-AEB0-8949-A41E-B77A245B8D63}"/>
    <dgm:cxn modelId="{A9A806BB-40A1-6C43-822A-C4B478B22DB1}" type="presOf" srcId="{C6B1E891-46F8-C449-8E9C-252B3DE8330D}" destId="{5D869C47-0F46-AC45-8017-7EEF2A8EF00B}" srcOrd="0" destOrd="0" presId="urn:microsoft.com/office/officeart/2005/8/layout/cycle3"/>
    <dgm:cxn modelId="{68A17D35-3946-3A41-8CCF-18627CBDB4AE}" srcId="{813D6C1C-2935-F347-B853-D3CBCE8CED63}" destId="{C13DB950-3B9B-AD46-9110-E558366C4739}" srcOrd="1" destOrd="0" parTransId="{97D194AB-AB64-5045-B584-55FB1E87B9B0}" sibTransId="{13EC70BB-E4D6-C746-BE4E-37B543E584B9}"/>
    <dgm:cxn modelId="{D6D8A572-22FA-374F-BDEC-2CE33E33A9E2}" type="presParOf" srcId="{0814A360-53D6-6745-84A5-B85D7A9B2F88}" destId="{1B76D9F7-38BF-544A-BE0B-885761F1C109}" srcOrd="0" destOrd="0" presId="urn:microsoft.com/office/officeart/2005/8/layout/cycle3"/>
    <dgm:cxn modelId="{C6C618D8-4CBD-AD4D-B5E6-47E1C7949292}" type="presParOf" srcId="{1B76D9F7-38BF-544A-BE0B-885761F1C109}" destId="{8FF92B7E-63CE-BA42-809A-FC8145DCDE37}" srcOrd="0" destOrd="0" presId="urn:microsoft.com/office/officeart/2005/8/layout/cycle3"/>
    <dgm:cxn modelId="{64E1D3DE-C65F-C94B-9ADD-D81FB6361BC0}" type="presParOf" srcId="{1B76D9F7-38BF-544A-BE0B-885761F1C109}" destId="{AFE08ADD-9A91-4846-8DA5-B055B4106D88}" srcOrd="1" destOrd="0" presId="urn:microsoft.com/office/officeart/2005/8/layout/cycle3"/>
    <dgm:cxn modelId="{711E42C9-9898-6043-A238-962238D14250}" type="presParOf" srcId="{1B76D9F7-38BF-544A-BE0B-885761F1C109}" destId="{7F0C0D6D-6236-5140-AE3B-701750F49D77}" srcOrd="2" destOrd="0" presId="urn:microsoft.com/office/officeart/2005/8/layout/cycle3"/>
    <dgm:cxn modelId="{06192811-BD79-104D-82AB-BD6C11CC54F3}" type="presParOf" srcId="{1B76D9F7-38BF-544A-BE0B-885761F1C109}" destId="{30D7F34A-0008-0749-8E19-F942A3435537}" srcOrd="3" destOrd="0" presId="urn:microsoft.com/office/officeart/2005/8/layout/cycle3"/>
    <dgm:cxn modelId="{67CE8967-316B-5047-84C1-AE12A1B00156}" type="presParOf" srcId="{1B76D9F7-38BF-544A-BE0B-885761F1C109}" destId="{760F3532-0212-8D4C-BBA5-68B51945FBBE}" srcOrd="4" destOrd="0" presId="urn:microsoft.com/office/officeart/2005/8/layout/cycle3"/>
    <dgm:cxn modelId="{C96FFC4F-0DF6-074C-B4D6-FEBE311CF963}" type="presParOf" srcId="{1B76D9F7-38BF-544A-BE0B-885761F1C109}" destId="{267A9D6E-7611-1947-8DBA-33629D8D5FCB}" srcOrd="5" destOrd="0" presId="urn:microsoft.com/office/officeart/2005/8/layout/cycle3"/>
    <dgm:cxn modelId="{7B765EF6-EF15-0749-9FAA-B0197519A071}" type="presParOf" srcId="{1B76D9F7-38BF-544A-BE0B-885761F1C109}" destId="{5D869C47-0F46-AC45-8017-7EEF2A8EF00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01F3-97C4-B340-A79E-873B46209549}">
      <dsp:nvSpPr>
        <dsp:cNvPr id="0" name=""/>
        <dsp:cNvSpPr/>
      </dsp:nvSpPr>
      <dsp:spPr>
        <a:xfrm>
          <a:off x="3162631" y="1904"/>
          <a:ext cx="4743946" cy="1031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People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Assess your stakeholder’s social activities</a:t>
          </a:r>
          <a:endParaRPr lang="en-US" sz="1800" kern="1200" dirty="0"/>
        </a:p>
      </dsp:txBody>
      <dsp:txXfrm>
        <a:off x="3162631" y="130800"/>
        <a:ext cx="4357258" cy="773377"/>
      </dsp:txXfrm>
    </dsp:sp>
    <dsp:sp modelId="{42AF8CB4-8C41-0048-916E-ED883913C485}">
      <dsp:nvSpPr>
        <dsp:cNvPr id="0" name=""/>
        <dsp:cNvSpPr/>
      </dsp:nvSpPr>
      <dsp:spPr>
        <a:xfrm>
          <a:off x="0" y="1904"/>
          <a:ext cx="3162631" cy="10311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P</a:t>
          </a:r>
          <a:endParaRPr lang="en-US" sz="5400" kern="1200" dirty="0"/>
        </a:p>
      </dsp:txBody>
      <dsp:txXfrm>
        <a:off x="50338" y="52242"/>
        <a:ext cx="3061955" cy="930493"/>
      </dsp:txXfrm>
    </dsp:sp>
    <dsp:sp modelId="{18DFF81A-1A1D-0A49-9A72-08EB7CF7FB51}">
      <dsp:nvSpPr>
        <dsp:cNvPr id="0" name=""/>
        <dsp:cNvSpPr/>
      </dsp:nvSpPr>
      <dsp:spPr>
        <a:xfrm>
          <a:off x="3162631" y="1136190"/>
          <a:ext cx="4743946" cy="1031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Objectives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Decide what you want to accomplish</a:t>
          </a:r>
          <a:endParaRPr lang="en-US" sz="1800" kern="1200" dirty="0"/>
        </a:p>
      </dsp:txBody>
      <dsp:txXfrm>
        <a:off x="3162631" y="1265086"/>
        <a:ext cx="4357258" cy="773377"/>
      </dsp:txXfrm>
    </dsp:sp>
    <dsp:sp modelId="{CC9E7B1B-A472-784B-A40C-73C9E1F11B96}">
      <dsp:nvSpPr>
        <dsp:cNvPr id="0" name=""/>
        <dsp:cNvSpPr/>
      </dsp:nvSpPr>
      <dsp:spPr>
        <a:xfrm>
          <a:off x="0" y="1136190"/>
          <a:ext cx="3162631" cy="10311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O</a:t>
          </a:r>
          <a:endParaRPr lang="en-US" sz="5400" kern="1200" dirty="0"/>
        </a:p>
      </dsp:txBody>
      <dsp:txXfrm>
        <a:off x="50338" y="1186528"/>
        <a:ext cx="3061955" cy="930493"/>
      </dsp:txXfrm>
    </dsp:sp>
    <dsp:sp modelId="{D40D2172-CC15-D44B-8E56-3CB08BD7CB16}">
      <dsp:nvSpPr>
        <dsp:cNvPr id="0" name=""/>
        <dsp:cNvSpPr/>
      </dsp:nvSpPr>
      <dsp:spPr>
        <a:xfrm>
          <a:off x="3162631" y="2270477"/>
          <a:ext cx="4743946" cy="1031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Strategy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Plan for how relationships with your stakeholders will change</a:t>
          </a:r>
          <a:endParaRPr lang="en-US" sz="1800" kern="1200" dirty="0"/>
        </a:p>
      </dsp:txBody>
      <dsp:txXfrm>
        <a:off x="3162631" y="2399373"/>
        <a:ext cx="4357258" cy="773377"/>
      </dsp:txXfrm>
    </dsp:sp>
    <dsp:sp modelId="{C1E39F90-78D5-0546-959E-3A0A7C16F42B}">
      <dsp:nvSpPr>
        <dsp:cNvPr id="0" name=""/>
        <dsp:cNvSpPr/>
      </dsp:nvSpPr>
      <dsp:spPr>
        <a:xfrm>
          <a:off x="0" y="2270477"/>
          <a:ext cx="3162631" cy="10311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</a:t>
          </a:r>
          <a:endParaRPr lang="en-US" sz="5400" kern="1200" dirty="0"/>
        </a:p>
      </dsp:txBody>
      <dsp:txXfrm>
        <a:off x="50338" y="2320815"/>
        <a:ext cx="3061955" cy="930493"/>
      </dsp:txXfrm>
    </dsp:sp>
    <dsp:sp modelId="{D41CB5A6-1693-294D-98B0-C131589B5629}">
      <dsp:nvSpPr>
        <dsp:cNvPr id="0" name=""/>
        <dsp:cNvSpPr/>
      </dsp:nvSpPr>
      <dsp:spPr>
        <a:xfrm>
          <a:off x="3162631" y="3404763"/>
          <a:ext cx="4743946" cy="1031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Technology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Decide which social technology to use</a:t>
          </a:r>
          <a:endParaRPr lang="en-US" sz="1800" kern="1200" dirty="0"/>
        </a:p>
      </dsp:txBody>
      <dsp:txXfrm>
        <a:off x="3162631" y="3533659"/>
        <a:ext cx="4357258" cy="773377"/>
      </dsp:txXfrm>
    </dsp:sp>
    <dsp:sp modelId="{94533CEA-B7CE-7B45-AC1A-1F44D2BD695D}">
      <dsp:nvSpPr>
        <dsp:cNvPr id="0" name=""/>
        <dsp:cNvSpPr/>
      </dsp:nvSpPr>
      <dsp:spPr>
        <a:xfrm>
          <a:off x="0" y="3404763"/>
          <a:ext cx="3162631" cy="10311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T</a:t>
          </a:r>
          <a:endParaRPr lang="en-US" sz="5400" kern="1200" dirty="0"/>
        </a:p>
      </dsp:txBody>
      <dsp:txXfrm>
        <a:off x="50338" y="3455101"/>
        <a:ext cx="3061955" cy="930493"/>
      </dsp:txXfrm>
    </dsp:sp>
    <dsp:sp modelId="{9347BD00-BD67-E74E-ADD1-A74AE0266D95}">
      <dsp:nvSpPr>
        <dsp:cNvPr id="0" name=""/>
        <dsp:cNvSpPr/>
      </dsp:nvSpPr>
      <dsp:spPr>
        <a:xfrm>
          <a:off x="3162631" y="4539050"/>
          <a:ext cx="4743946" cy="10311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Evaluation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Determine how to measure success</a:t>
          </a:r>
          <a:endParaRPr lang="en-US" sz="1800" kern="1200" dirty="0"/>
        </a:p>
      </dsp:txBody>
      <dsp:txXfrm>
        <a:off x="3162631" y="4667946"/>
        <a:ext cx="4357258" cy="773377"/>
      </dsp:txXfrm>
    </dsp:sp>
    <dsp:sp modelId="{3609DDEF-3B07-F148-B543-B21FB4B8FDE3}">
      <dsp:nvSpPr>
        <dsp:cNvPr id="0" name=""/>
        <dsp:cNvSpPr/>
      </dsp:nvSpPr>
      <dsp:spPr>
        <a:xfrm>
          <a:off x="0" y="4539050"/>
          <a:ext cx="3162631" cy="103116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E</a:t>
          </a:r>
          <a:endParaRPr lang="en-US" sz="5400" kern="1200" dirty="0"/>
        </a:p>
      </dsp:txBody>
      <dsp:txXfrm>
        <a:off x="50338" y="4589388"/>
        <a:ext cx="3061955" cy="93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08ADD-9A91-4846-8DA5-B055B4106D88}">
      <dsp:nvSpPr>
        <dsp:cNvPr id="0" name=""/>
        <dsp:cNvSpPr/>
      </dsp:nvSpPr>
      <dsp:spPr>
        <a:xfrm>
          <a:off x="1013412" y="-307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F92B7E-63CE-BA42-809A-FC8145DCDE37}">
      <dsp:nvSpPr>
        <dsp:cNvPr id="0" name=""/>
        <dsp:cNvSpPr/>
      </dsp:nvSpPr>
      <dsp:spPr>
        <a:xfrm>
          <a:off x="2290464" y="2451"/>
          <a:ext cx="1515070" cy="7575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Hand hygiene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327444" y="39431"/>
        <a:ext cx="1441110" cy="683575"/>
      </dsp:txXfrm>
    </dsp:sp>
    <dsp:sp modelId="{7F0C0D6D-6236-5140-AE3B-701750F49D77}">
      <dsp:nvSpPr>
        <dsp:cNvPr id="0" name=""/>
        <dsp:cNvSpPr/>
      </dsp:nvSpPr>
      <dsp:spPr>
        <a:xfrm>
          <a:off x="3444803" y="845067"/>
          <a:ext cx="1515070" cy="7575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AMR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3481783" y="882047"/>
        <a:ext cx="1441110" cy="683575"/>
      </dsp:txXfrm>
    </dsp:sp>
    <dsp:sp modelId="{30D7F34A-0008-0749-8E19-F942A3435537}">
      <dsp:nvSpPr>
        <dsp:cNvPr id="0" name=""/>
        <dsp:cNvSpPr/>
      </dsp:nvSpPr>
      <dsp:spPr>
        <a:xfrm>
          <a:off x="3499423" y="1824875"/>
          <a:ext cx="1515070" cy="7575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0000"/>
              </a:solidFill>
            </a:rPr>
            <a:t>Obks</a:t>
          </a:r>
          <a:r>
            <a:rPr lang="en-US" sz="1400" b="1" kern="1200" dirty="0" smtClean="0">
              <a:solidFill>
                <a:srgbClr val="000000"/>
              </a:solidFill>
            </a:rPr>
            <a:t> of highly transmissible infection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3536403" y="1861855"/>
        <a:ext cx="1441110" cy="683575"/>
      </dsp:txXfrm>
    </dsp:sp>
    <dsp:sp modelId="{760F3532-0212-8D4C-BBA5-68B51945FBBE}">
      <dsp:nvSpPr>
        <dsp:cNvPr id="0" name=""/>
        <dsp:cNvSpPr/>
      </dsp:nvSpPr>
      <dsp:spPr>
        <a:xfrm>
          <a:off x="2333381" y="2718706"/>
          <a:ext cx="1515070" cy="7575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Patient &amp; consumer engagement 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370361" y="2755686"/>
        <a:ext cx="1441110" cy="683575"/>
      </dsp:txXfrm>
    </dsp:sp>
    <dsp:sp modelId="{267A9D6E-7611-1947-8DBA-33629D8D5FCB}">
      <dsp:nvSpPr>
        <dsp:cNvPr id="0" name=""/>
        <dsp:cNvSpPr/>
      </dsp:nvSpPr>
      <dsp:spPr>
        <a:xfrm>
          <a:off x="852132" y="1812957"/>
          <a:ext cx="1515070" cy="7575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Engagement, education &amp; training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889112" y="1849937"/>
        <a:ext cx="1441110" cy="683575"/>
      </dsp:txXfrm>
    </dsp:sp>
    <dsp:sp modelId="{5D869C47-0F46-AC45-8017-7EEF2A8EF00B}">
      <dsp:nvSpPr>
        <dsp:cNvPr id="0" name=""/>
        <dsp:cNvSpPr/>
      </dsp:nvSpPr>
      <dsp:spPr>
        <a:xfrm>
          <a:off x="860846" y="827842"/>
          <a:ext cx="1515070" cy="7575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Personal development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897826" y="864822"/>
        <a:ext cx="1441110" cy="683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93675"/>
            <a:ext cx="6856413" cy="706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 altLang="en-US"/>
              <a:t>The Use of Social Media in Support of Global Infection Prevention and Control</a:t>
            </a:r>
            <a:br>
              <a:rPr lang="en-US" altLang="en-US"/>
            </a:br>
            <a:r>
              <a:rPr lang="en-US" altLang="en-US"/>
              <a:t>Jules Storr &amp; Claire Kilpatrick, World Health Organization</a:t>
            </a:r>
            <a:br>
              <a:rPr lang="en-US" altLang="en-US"/>
            </a:br>
            <a:r>
              <a:rPr lang="en-US" altLang="en-US"/>
              <a:t>Sponsored by WHO Clean Care is SAFER 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3250"/>
            <a:ext cx="6856413" cy="601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 altLang="en-US"/>
              <a:t>Hosted by Dr. Bassim Zayed, World Health Organization, Geneva</a:t>
            </a:r>
          </a:p>
          <a:p>
            <a:r>
              <a:rPr lang="en-US" altLang="en-US"/>
              <a:t>A Webber Training Teleclass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CA39B84A-C61D-4B5B-9353-1B04959DF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202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8176BEB3-41E7-4571-A7B5-2598D2D8F0B2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F6DF2DE7-95B1-4A3B-BD3C-71B01BB86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73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defTabSz="914400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6456AC-DC0B-445D-8A04-817235C2FF3F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</p:spTree>
    <p:extLst>
      <p:ext uri="{BB962C8B-B14F-4D97-AF65-F5344CB8AC3E}">
        <p14:creationId xmlns:p14="http://schemas.microsoft.com/office/powerpoint/2010/main" val="192324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346DB4-AEA0-4AC5-9894-BD7D5451F18E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2B2FC8F0-51AF-4B9D-A728-DA67EDB96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89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94AEE8-B805-4C78-B01A-D1A6BF6010AD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A286DB5-1BE8-4C91-A84C-1391C9406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46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058A0F-B730-4A9C-8F9B-A52566FFA874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66009755-7C59-4598-9A38-3494BB434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45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CBF092-AC50-44A5-A0C0-21838D1EC579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</p:spTree>
    <p:extLst>
      <p:ext uri="{BB962C8B-B14F-4D97-AF65-F5344CB8AC3E}">
        <p14:creationId xmlns:p14="http://schemas.microsoft.com/office/powerpoint/2010/main" val="226954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267CF2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88B4CC-FA5E-4002-8120-13DB459E7D94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FE690576-8C3A-4562-9EE5-C679FEBB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31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267CF2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DAE65A-7B10-4EEE-B35D-C0092EB24D37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92B01306-0140-4BCB-9526-B2D5F1ABC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24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3C7358-05F3-4CDA-BF8B-8195DEA4786C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1CB1C529-87AD-4F7A-AA1D-6D8BE7536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77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54993-7C19-4E02-8D2D-528866C24908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AD75DE05-8C10-4353-AE85-D08668E7B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96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267CF2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36C53E-583B-4616-9E55-CF1C5BCCA86D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6FE64E88-8860-4EFF-819F-572D79234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80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6B8EC2-0810-4CCD-8A5B-9C8A75B7E48C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13605884-1644-427A-872B-C159B81CC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8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065D69-A411-482B-A0D5-4823091C3DDA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8DBFE5A9-2E1C-4C0B-862D-6986E8B71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937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8E4A5C-1909-47FC-81D3-528B0CC44D8F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58E7B767-A4A8-491B-8BB4-031D3BDB1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04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2267D2-D550-4541-8252-96930D750F3B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2386DE84-7CF9-4E0F-BDE3-184871740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04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885582-88B0-4C96-A251-F79EA5585272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</p:spTree>
    <p:extLst>
      <p:ext uri="{BB962C8B-B14F-4D97-AF65-F5344CB8AC3E}">
        <p14:creationId xmlns:p14="http://schemas.microsoft.com/office/powerpoint/2010/main" val="19495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3B3CC7-E3DC-4891-A6F7-BF145F934DB2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2FA6A65-9CC3-481D-B762-CD9B49D90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16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730D2E-F914-44CD-8B10-584F76583AA5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F19905A3-22C2-4D0A-95EB-CFA459C7E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79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31C8E7-EB0A-45AD-9078-BC64616DC707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487E065E-7397-4EEA-8832-FEEC4131A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6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C67827-523E-4F51-8764-168090091DA7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1540E22-D258-4EC0-B171-2CA8DB2DE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97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67CF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988175" y="5114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2B377C-FFC5-46FB-95AF-EA0A43621239}" type="datetime1">
              <a:rPr lang="en-US" altLang="en-US"/>
              <a:pPr/>
              <a:t>10/14/2015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3BFFD9A2-5C9B-40FA-B12D-BF2B4653C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1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altLang="en-US"/>
              <a:t>Claire Kilpatrick and Julie Storr Directors S3 Global, Consultants to WHO</a:t>
            </a:r>
          </a:p>
        </p:txBody>
      </p:sp>
      <p:pic>
        <p:nvPicPr>
          <p:cNvPr id="1029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5716588"/>
            <a:ext cx="10826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75" y="6492875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829651-9941-40AA-8B0B-E0826942E0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4" charset="2"/>
        <a:buChar char="n"/>
        <a:defRPr sz="2000" kern="1200">
          <a:solidFill>
            <a:srgbClr val="595959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267CF2"/>
        </a:buClr>
        <a:buSzPct val="75000"/>
        <a:buFont typeface="Wingdings" pitchFamily="4" charset="2"/>
        <a:buChar char="n"/>
        <a:defRPr sz="2800" kern="1200">
          <a:solidFill>
            <a:srgbClr val="595959"/>
          </a:solidFill>
          <a:latin typeface="+mn-lt"/>
          <a:ea typeface="ＭＳ Ｐゴシック" pitchFamily="4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4" charset="2"/>
        <a:buChar char="n"/>
        <a:defRPr sz="2400" kern="1200">
          <a:solidFill>
            <a:srgbClr val="595959"/>
          </a:solidFill>
          <a:latin typeface="+mn-lt"/>
          <a:ea typeface="ＭＳ Ｐゴシック" pitchFamily="4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267CF2"/>
        </a:buClr>
        <a:buSzPct val="75000"/>
        <a:buFont typeface="Wingdings" pitchFamily="4" charset="2"/>
        <a:buChar char="n"/>
        <a:defRPr sz="2000" kern="1200">
          <a:solidFill>
            <a:srgbClr val="595959"/>
          </a:solidFill>
          <a:latin typeface="+mn-lt"/>
          <a:ea typeface="ＭＳ Ｐゴシック" pitchFamily="4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4" charset="2"/>
        <a:buChar char="n"/>
        <a:defRPr sz="2000" kern="1200">
          <a:solidFill>
            <a:srgbClr val="595959"/>
          </a:solidFill>
          <a:latin typeface="+mn-lt"/>
          <a:ea typeface="ＭＳ Ｐゴシック" pitchFamily="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188" y="4505325"/>
            <a:ext cx="4291012" cy="933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b="1" smtClean="0"/>
              <a:t>The use of Social Media in support of global infection prevention and control</a:t>
            </a: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336550" y="4483100"/>
            <a:ext cx="4433888" cy="693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700" smtClean="0">
                <a:solidFill>
                  <a:schemeClr val="tx1"/>
                </a:solidFill>
              </a:rPr>
              <a:t>Claire Kilpatrick and Jules Storr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>
                <a:solidFill>
                  <a:schemeClr val="tx1"/>
                </a:solidFill>
              </a:rPr>
              <a:t>Directors S3 Global, Consultants to WHO,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>
                <a:solidFill>
                  <a:schemeClr val="tx1"/>
                </a:solidFill>
              </a:rPr>
              <a:t>Social Media Team #CleanHands 10; @HIFA_Org 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1487150" y="2290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770438" y="619125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Connecting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770438" y="2800350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Engaging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6905625" y="2800350"/>
            <a:ext cx="193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/>
              <a:t>Communicating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6905625" y="633413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Influencing</a:t>
            </a: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336550" y="5540375"/>
            <a:ext cx="399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/>
              <a:t>Hosted by Dr Bassim Zayed</a:t>
            </a:r>
            <a:br>
              <a:rPr lang="en-US" altLang="en-US" sz="1800"/>
            </a:br>
            <a:r>
              <a:rPr lang="en-US" altLang="en-US" sz="1800"/>
              <a:t>Medical Officer, WHO HQ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3302000" y="6502400"/>
            <a:ext cx="2465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600"/>
              <a:t>www.webbertraining.com</a:t>
            </a:r>
          </a:p>
        </p:txBody>
      </p:sp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7373938" y="6519863"/>
            <a:ext cx="177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/>
            <a:r>
              <a:rPr lang="en-US" altLang="en-US" sz="1600"/>
              <a:t>October 14,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627CC7B-891E-4C6D-83AC-15BFACAD85B5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0113"/>
            <a:ext cx="6677025" cy="1908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4355" y="1270048"/>
            <a:ext cx="1595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>
                <a:solidFill>
                  <a:schemeClr val="bg1"/>
                </a:solidFill>
                <a:latin typeface="+mn-lt"/>
                <a:ea typeface="+mn-ea"/>
              </a:rPr>
              <a:t>Websites &amp; internet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906963" y="3165475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Blogs &amp; vLogs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714" y="1298455"/>
            <a:ext cx="1595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>
                <a:latin typeface="+mn-lt"/>
                <a:ea typeface="+mn-ea"/>
              </a:rPr>
              <a:t>Mobile technology</a:t>
            </a: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7215188" y="3182938"/>
            <a:ext cx="1595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Social networking channels</a:t>
            </a:r>
          </a:p>
        </p:txBody>
      </p:sp>
      <p:sp>
        <p:nvSpPr>
          <p:cNvPr id="33800" name="TextBox 1"/>
          <p:cNvSpPr txBox="1">
            <a:spLocks noChangeArrowheads="1"/>
          </p:cNvSpPr>
          <p:nvPr/>
        </p:nvSpPr>
        <p:spPr bwMode="auto">
          <a:xfrm>
            <a:off x="630238" y="1636713"/>
            <a:ext cx="3673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Today we will focus 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4563" y="2835275"/>
            <a:ext cx="3887787" cy="140811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0" y="2443163"/>
            <a:ext cx="5638800" cy="1362075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A few questions: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type="body" idx="1"/>
          </p:nvPr>
        </p:nvSpPr>
        <p:spPr>
          <a:xfrm>
            <a:off x="2286000" y="3805238"/>
            <a:ext cx="6399213" cy="21907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bg1"/>
              </a:buClr>
              <a:buSzPct val="90000"/>
              <a:buFont typeface="Arial" charset="0"/>
              <a:buAutoNum type="arabicPeriod"/>
            </a:pPr>
            <a:r>
              <a:rPr lang="en-US" altLang="en-US" sz="1900" smtClean="0"/>
              <a:t>How many are on social media – what?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1"/>
              </a:buClr>
              <a:buSzPct val="90000"/>
              <a:buFont typeface="Arial" charset="0"/>
              <a:buAutoNum type="arabicPeriod"/>
            </a:pPr>
            <a:r>
              <a:rPr lang="en-US" altLang="en-US" sz="1900" smtClean="0"/>
              <a:t>How many tweet/retweet at least once a day?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1"/>
              </a:buClr>
              <a:buSzPct val="90000"/>
              <a:buFont typeface="Arial" charset="0"/>
              <a:buAutoNum type="arabicPeriod"/>
            </a:pPr>
            <a:r>
              <a:rPr lang="en-US" altLang="en-US" sz="1900" smtClean="0"/>
              <a:t>How many have posteded a video on YouTube?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1"/>
              </a:buClr>
              <a:buSzPct val="90000"/>
              <a:buFont typeface="Arial" charset="0"/>
              <a:buAutoNum type="arabicPeriod"/>
            </a:pPr>
            <a:r>
              <a:rPr lang="en-US" altLang="en-US" sz="1900" smtClean="0"/>
              <a:t>How many subscribe to YouTube channels?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1"/>
              </a:buClr>
              <a:buSzPct val="90000"/>
              <a:buFont typeface="Arial" charset="0"/>
              <a:buAutoNum type="arabicPeriod"/>
            </a:pPr>
            <a:r>
              <a:rPr lang="en-US" altLang="en-US" sz="1900" smtClean="0"/>
              <a:t>How many organizations/professional societies engage through social media?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1"/>
              </a:buClr>
              <a:buSzPct val="90000"/>
              <a:buFont typeface="Arial" charset="0"/>
              <a:buAutoNum type="arabicPeriod"/>
            </a:pPr>
            <a:r>
              <a:rPr lang="en-US" altLang="en-US" sz="1900" smtClean="0"/>
              <a:t>If yes to any of the above – is impact evaluated?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41A6A89-1124-457D-BBEB-422DA2A16AF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smtClean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6399213" cy="1500188"/>
          </a:xfrm>
        </p:spPr>
        <p:txBody>
          <a:bodyPr>
            <a:noAutofit/>
          </a:bodyPr>
          <a:lstStyle/>
          <a:p>
            <a:pPr eaLnBrk="1" hangingPunct="1">
              <a:buClr>
                <a:schemeClr val="bg1"/>
              </a:buClr>
              <a:buSzPct val="90000"/>
            </a:pPr>
            <a:r>
              <a:rPr lang="en-US" altLang="en-US" sz="2000" i="1" smtClean="0"/>
              <a:t>Everything we say is completely influenced by our bias towards the power of social media in [global] health and IPC as a force for good (as part of an integrated communications strategy)</a:t>
            </a:r>
          </a:p>
          <a:p>
            <a:pPr eaLnBrk="1" hangingPunct="1">
              <a:buClr>
                <a:schemeClr val="bg1"/>
              </a:buClr>
              <a:buSzPct val="90000"/>
              <a:buFont typeface="Arial" charset="0"/>
              <a:buAutoNum type="arabicPeriod"/>
            </a:pPr>
            <a:endParaRPr lang="en-US" altLang="en-US" sz="200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4AABC23-E4C0-4F5D-81EA-FEA06F352CD4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b="1" smtClean="0"/>
              <a:t>Rapid overview of Social Media &amp; its potential and actual applications in IPC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FC5F88B-6A27-479F-B219-BB79FC79928A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>
          <a:xfrm>
            <a:off x="327025" y="4624388"/>
            <a:ext cx="8512175" cy="9334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Lets start with Facebook...... The “face” of popular social media</a:t>
            </a:r>
          </a:p>
        </p:txBody>
      </p:sp>
      <p:pic>
        <p:nvPicPr>
          <p:cNvPr id="37891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3913" y="228600"/>
            <a:ext cx="2038350" cy="2038350"/>
          </a:xfrm>
        </p:spPr>
      </p:pic>
      <p:sp>
        <p:nvSpPr>
          <p:cNvPr id="37892" name="Text Placeholder 4"/>
          <p:cNvSpPr>
            <a:spLocks noGrp="1" noChangeAspect="1"/>
          </p:cNvSpPr>
          <p:nvPr>
            <p:ph type="body" sz="half" idx="2"/>
          </p:nvPr>
        </p:nvSpPr>
        <p:spPr>
          <a:xfrm>
            <a:off x="461963" y="1779588"/>
            <a:ext cx="3879850" cy="23034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1. Facebook</a:t>
            </a:r>
          </a:p>
        </p:txBody>
      </p:sp>
      <p:pic>
        <p:nvPicPr>
          <p:cNvPr id="37893" name="Picture Placeholder 2" descr="Botón_Me_gusta.svg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2438" y="2378075"/>
            <a:ext cx="2057400" cy="2038350"/>
          </a:xfrm>
        </p:spPr>
      </p:pic>
      <p:sp>
        <p:nvSpPr>
          <p:cNvPr id="37894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148942B-563C-4A28-9A06-181320933F89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757238"/>
            <a:ext cx="80597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1374D7E-0ADE-40CB-B363-6A9642321621}" type="slidenum">
              <a:rPr lang="en-US" altLang="en-US" sz="1800"/>
              <a:pPr eaLnBrk="1" hangingPunct="1"/>
              <a:t>15</a:t>
            </a:fld>
            <a:endParaRPr lang="en-US" altLang="en-US" sz="1800"/>
          </a:p>
        </p:txBody>
      </p:sp>
      <p:sp>
        <p:nvSpPr>
          <p:cNvPr id="38916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41E9D45-70C5-4384-9D1D-CE9C0224FD3D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601663"/>
            <a:ext cx="85471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AB43649-9772-486B-ADC8-0BCF4F5D8C6A}" type="slidenum">
              <a:rPr lang="en-US" altLang="en-US" sz="1800"/>
              <a:pPr eaLnBrk="1" hangingPunct="1"/>
              <a:t>16</a:t>
            </a:fld>
            <a:endParaRPr lang="en-US" altLang="en-US" sz="1800"/>
          </a:p>
        </p:txBody>
      </p:sp>
      <p:sp>
        <p:nvSpPr>
          <p:cNvPr id="39940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74B0E65-1159-4B44-9028-A94E1B4E7E62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746125"/>
            <a:ext cx="87058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9792FEF9-F252-415E-8B0A-815018C77DE1}" type="slidenum">
              <a:rPr lang="en-US" altLang="en-US" sz="1800"/>
              <a:pPr eaLnBrk="1" hangingPunct="1"/>
              <a:t>17</a:t>
            </a:fld>
            <a:endParaRPr lang="en-US" altLang="en-US" sz="1800"/>
          </a:p>
        </p:txBody>
      </p:sp>
      <p:sp>
        <p:nvSpPr>
          <p:cNvPr id="40964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EAEA67C-EC1F-4C9B-B7A0-A98B4926AA0F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68350"/>
            <a:ext cx="84709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E364AA0-1B2C-4806-A9BB-83ADE8E85F36}" type="slidenum">
              <a:rPr lang="en-US" altLang="en-US" sz="1800"/>
              <a:pPr eaLnBrk="1" hangingPunct="1"/>
              <a:t>18</a:t>
            </a:fld>
            <a:endParaRPr lang="en-US" altLang="en-US" sz="1800"/>
          </a:p>
        </p:txBody>
      </p:sp>
      <p:sp>
        <p:nvSpPr>
          <p:cNvPr id="41988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C3804F2-C4DB-4ED0-AEF4-1CEE750E871A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19175"/>
            <a:ext cx="78867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98475" y="280988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But....a young person’s view?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642C61A-14F1-469E-B0C3-87194E356B24}" type="slidenum">
              <a:rPr lang="en-US" altLang="en-US" sz="1800"/>
              <a:pPr eaLnBrk="1" hangingPunct="1"/>
              <a:t>19</a:t>
            </a:fld>
            <a:endParaRPr lang="en-US" altLang="en-US" sz="1800"/>
          </a:p>
        </p:txBody>
      </p:sp>
      <p:sp>
        <p:nvSpPr>
          <p:cNvPr id="43013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57A1C7C-3297-45C9-BD02-B66B8BA81A1D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2286000" y="2603500"/>
            <a:ext cx="5638800" cy="1882775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A hard day at the office</a:t>
            </a:r>
            <a:endParaRPr lang="en-US" altLang="en-US" sz="360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28288D6-9F47-433D-A0B5-967F5CAFA723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ctrTitle"/>
          </p:nvPr>
        </p:nvSpPr>
        <p:spPr>
          <a:xfrm>
            <a:off x="327025" y="4624388"/>
            <a:ext cx="8512175" cy="9334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“Knowledge” at your fingertips</a:t>
            </a:r>
          </a:p>
        </p:txBody>
      </p:sp>
      <p:pic>
        <p:nvPicPr>
          <p:cNvPr id="44035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244475"/>
            <a:ext cx="2057400" cy="2008188"/>
          </a:xfrm>
        </p:spPr>
      </p:pic>
      <p:pic>
        <p:nvPicPr>
          <p:cNvPr id="44036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3" y="2378075"/>
            <a:ext cx="2038350" cy="2038350"/>
          </a:xfrm>
        </p:spPr>
      </p:pic>
      <p:sp>
        <p:nvSpPr>
          <p:cNvPr id="44037" name="Text Placeholder 4"/>
          <p:cNvSpPr>
            <a:spLocks noGrp="1" noChangeAspect="1"/>
          </p:cNvSpPr>
          <p:nvPr>
            <p:ph type="body" sz="half" idx="2"/>
          </p:nvPr>
        </p:nvSpPr>
        <p:spPr>
          <a:xfrm>
            <a:off x="461963" y="1779588"/>
            <a:ext cx="3879850" cy="23034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2. Twitter</a:t>
            </a:r>
          </a:p>
        </p:txBody>
      </p:sp>
      <p:sp>
        <p:nvSpPr>
          <p:cNvPr id="44038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98AAF7D-A1DC-4621-952A-4143AD6170AE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757238"/>
            <a:ext cx="7040563" cy="5435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1887D01-2134-4877-B3AF-780908FB339A}" type="slidenum">
              <a:rPr lang="en-US" altLang="en-US" sz="1800"/>
              <a:pPr eaLnBrk="1" hangingPunct="1"/>
              <a:t>21</a:t>
            </a:fld>
            <a:endParaRPr lang="en-US" altLang="en-US" sz="1800"/>
          </a:p>
        </p:txBody>
      </p:sp>
      <p:sp>
        <p:nvSpPr>
          <p:cNvPr id="45060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D2B77A6-87F1-400D-866E-17F92C135BAE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735013"/>
            <a:ext cx="5859462" cy="55070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7A9E526-6B41-4675-8C9E-DB83F72817DB}" type="slidenum">
              <a:rPr lang="en-US" altLang="en-US" sz="1800"/>
              <a:pPr eaLnBrk="1" hangingPunct="1"/>
              <a:t>22</a:t>
            </a:fld>
            <a:endParaRPr lang="en-US" altLang="en-US" sz="1800"/>
          </a:p>
        </p:txBody>
      </p:sp>
      <p:sp>
        <p:nvSpPr>
          <p:cNvPr id="46084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4E8CD31-C4AA-4CDE-8540-DE9FAE3F27EB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686050"/>
            <a:ext cx="7562850" cy="3509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Amazing opportunity to strike up a conversation, engage </a:t>
            </a:r>
            <a:r>
              <a:rPr lang="en-US" altLang="en-US" b="1" smtClean="0"/>
              <a:t>[and influence] </a:t>
            </a:r>
            <a:r>
              <a:rPr lang="en-US" altLang="en-US" smtClean="0"/>
              <a:t>with people on the other side of the world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80276DB-C221-4D52-9A61-6679E37C9ADB}" type="slidenum">
              <a:rPr lang="en-US" altLang="en-US" sz="1800"/>
              <a:pPr eaLnBrk="1" hangingPunct="1"/>
              <a:t>23</a:t>
            </a:fld>
            <a:endParaRPr lang="en-US" altLang="en-US" sz="1800"/>
          </a:p>
        </p:txBody>
      </p:sp>
      <p:sp>
        <p:nvSpPr>
          <p:cNvPr id="47109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6273F3F-3444-4224-844B-022FB0946FDC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But important to know your audience &amp; be “culture-aware”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A36A877-9305-484B-B486-CC51795BC44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14563"/>
            <a:ext cx="8478837" cy="216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D70DE62C-3361-4F26-96A7-9D2E0FA45B13}" type="slidenum">
              <a:rPr lang="en-US" altLang="en-US" sz="1800"/>
              <a:pPr eaLnBrk="1" hangingPunct="1"/>
              <a:t>25</a:t>
            </a:fld>
            <a:endParaRPr lang="en-US" altLang="en-US" sz="1800"/>
          </a:p>
        </p:txBody>
      </p:sp>
      <p:sp>
        <p:nvSpPr>
          <p:cNvPr id="49156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72187EB-0891-4532-87D9-7EF3FF016076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028825"/>
            <a:ext cx="8464550" cy="1797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3997557-E8F7-4CD8-A500-3478D3ECF5B1}" type="slidenum">
              <a:rPr lang="en-US" altLang="en-US" sz="1800"/>
              <a:pPr eaLnBrk="1" hangingPunct="1"/>
              <a:t>26</a:t>
            </a:fld>
            <a:endParaRPr lang="en-US" altLang="en-US" sz="1800"/>
          </a:p>
        </p:txBody>
      </p:sp>
      <p:sp>
        <p:nvSpPr>
          <p:cNvPr id="50180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184AA4F-D1A3-4978-BC59-51009E83B3BC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36638"/>
            <a:ext cx="8589962" cy="44211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F1CD35F-5EB6-404F-8A28-52E8A2803C85}" type="slidenum">
              <a:rPr lang="en-US" altLang="en-US" sz="1800"/>
              <a:pPr eaLnBrk="1" hangingPunct="1"/>
              <a:t>27</a:t>
            </a:fld>
            <a:endParaRPr lang="en-US" altLang="en-US" sz="1800"/>
          </a:p>
        </p:txBody>
      </p:sp>
      <p:sp>
        <p:nvSpPr>
          <p:cNvPr id="51204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16E6F8A-B9E5-47AE-9887-F2945FF00C26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381000" y="2571750"/>
            <a:ext cx="3254375" cy="116205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Twitter for good?</a:t>
            </a:r>
          </a:p>
        </p:txBody>
      </p:sp>
      <p:sp>
        <p:nvSpPr>
          <p:cNvPr id="52227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3733800"/>
            <a:ext cx="3255963" cy="2392363"/>
          </a:xfrm>
        </p:spPr>
        <p:txBody>
          <a:bodyPr/>
          <a:lstStyle/>
          <a:p>
            <a:pPr eaLnBrk="1" hangingPunct="1">
              <a:buClr>
                <a:srgbClr val="073779"/>
              </a:buClr>
            </a:pPr>
            <a:r>
              <a:rPr lang="en-US" altLang="en-US" sz="2800" i="1" smtClean="0">
                <a:solidFill>
                  <a:srgbClr val="FFFFFF"/>
                </a:solidFill>
              </a:rPr>
              <a:t>‘She knows, she’s on Twitter’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22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617538"/>
            <a:ext cx="4252913" cy="550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860CFDB-D320-4005-9A45-BC2914C81FB6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787525"/>
            <a:ext cx="9031287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Teresa Chinn MBE RN, UK</a:t>
            </a:r>
          </a:p>
        </p:txBody>
      </p:sp>
      <p:sp>
        <p:nvSpPr>
          <p:cNvPr id="2" name="Oval 1"/>
          <p:cNvSpPr/>
          <p:nvPr/>
        </p:nvSpPr>
        <p:spPr>
          <a:xfrm>
            <a:off x="3702050" y="3841750"/>
            <a:ext cx="804863" cy="712788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D6E9DE5-57E7-4D58-96D8-E7A64896BDF8}" type="slidenum">
              <a:rPr lang="en-US" altLang="en-US" sz="1800"/>
              <a:pPr eaLnBrk="1" hangingPunct="1"/>
              <a:t>29</a:t>
            </a:fld>
            <a:endParaRPr lang="en-US" altLang="en-US" sz="1800"/>
          </a:p>
        </p:txBody>
      </p:sp>
      <p:sp>
        <p:nvSpPr>
          <p:cNvPr id="53254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B70140C-C9F4-48D5-A868-D4508AB586D9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Circa May 1965</a:t>
            </a:r>
          </a:p>
        </p:txBody>
      </p:sp>
      <p:pic>
        <p:nvPicPr>
          <p:cNvPr id="26627" name="Content Placeholder 4" descr="0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925" y="2149475"/>
            <a:ext cx="5886450" cy="3240088"/>
          </a:xfrm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C6DE1F7-1AF5-4F34-AFCE-4DE76E8CEE39}" type="slidenum">
              <a:rPr lang="en-US" altLang="en-US" sz="1800"/>
              <a:pPr eaLnBrk="1" hangingPunct="1"/>
              <a:t>3</a:t>
            </a:fld>
            <a:endParaRPr lang="en-US" altLang="en-US" sz="1800"/>
          </a:p>
        </p:txBody>
      </p:sp>
      <p:sp>
        <p:nvSpPr>
          <p:cNvPr id="26629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D7306D31-50D0-4959-9B13-5C7A90113C31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712788"/>
            <a:ext cx="7480300" cy="5541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98DEF38-86C3-4B83-B761-2ECBEA129921}" type="slidenum">
              <a:rPr lang="en-US" altLang="en-US" sz="1800"/>
              <a:pPr eaLnBrk="1" hangingPunct="1"/>
              <a:t>30</a:t>
            </a:fld>
            <a:endParaRPr lang="en-US" altLang="en-US" sz="1800"/>
          </a:p>
        </p:txBody>
      </p:sp>
      <p:sp>
        <p:nvSpPr>
          <p:cNvPr id="54276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F80EFA4-8CD7-4310-A863-238BBA6666F2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81000" y="2571750"/>
            <a:ext cx="3254375" cy="116205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Why Twitter?</a:t>
            </a:r>
          </a:p>
        </p:txBody>
      </p:sp>
      <p:sp>
        <p:nvSpPr>
          <p:cNvPr id="55299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33800"/>
            <a:ext cx="3255963" cy="2392363"/>
          </a:xfrm>
        </p:spPr>
        <p:txBody>
          <a:bodyPr/>
          <a:lstStyle/>
          <a:p>
            <a:pPr eaLnBrk="1" hangingPunct="1"/>
            <a:r>
              <a:rPr lang="en-US" altLang="en-US" sz="1300" smtClean="0"/>
              <a:t>Connect</a:t>
            </a:r>
          </a:p>
          <a:p>
            <a:pPr eaLnBrk="1" hangingPunct="1"/>
            <a:r>
              <a:rPr lang="en-US" altLang="en-US" sz="1300" smtClean="0"/>
              <a:t>Learn</a:t>
            </a:r>
          </a:p>
          <a:p>
            <a:pPr eaLnBrk="1" hangingPunct="1"/>
            <a:r>
              <a:rPr lang="en-US" altLang="en-US" sz="1300" smtClean="0"/>
              <a:t>Educate</a:t>
            </a:r>
          </a:p>
          <a:p>
            <a:pPr eaLnBrk="1" hangingPunct="1"/>
            <a:r>
              <a:rPr lang="en-US" altLang="en-US" sz="1300" smtClean="0"/>
              <a:t>Self</a:t>
            </a:r>
          </a:p>
          <a:p>
            <a:pPr eaLnBrk="1" hangingPunct="1"/>
            <a:r>
              <a:rPr lang="en-US" altLang="en-US" sz="1300" smtClean="0"/>
              <a:t>Others</a:t>
            </a:r>
          </a:p>
          <a:p>
            <a:pPr eaLnBrk="1" hangingPunct="1"/>
            <a:r>
              <a:rPr lang="en-US" altLang="en-US" sz="1300" smtClean="0"/>
              <a:t>Real-time</a:t>
            </a:r>
          </a:p>
          <a:p>
            <a:pPr eaLnBrk="1" hangingPunct="1"/>
            <a:r>
              <a:rPr lang="en-US" altLang="en-US" sz="1700" b="1" smtClean="0"/>
              <a:t>Global</a:t>
            </a:r>
          </a:p>
          <a:p>
            <a:pPr eaLnBrk="1" hangingPunct="1"/>
            <a:r>
              <a:rPr lang="en-US" altLang="en-US" sz="2000" b="1" smtClean="0"/>
              <a:t>Engage</a:t>
            </a:r>
          </a:p>
        </p:txBody>
      </p:sp>
      <p:sp>
        <p:nvSpPr>
          <p:cNvPr id="55300" name="Content Placeholder 4"/>
          <p:cNvSpPr>
            <a:spLocks noGrp="1"/>
          </p:cNvSpPr>
          <p:nvPr>
            <p:ph idx="1"/>
          </p:nvPr>
        </p:nvSpPr>
        <p:spPr>
          <a:xfrm>
            <a:off x="4168775" y="273050"/>
            <a:ext cx="4597400" cy="5586413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itchFamily="4" charset="2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‘Twitter for HCPs is unique as it is the only platform that allows one to connect, engage, learn, and educate oneself and others in real time on a global scale. For the ID HCP, </a:t>
            </a:r>
            <a:r>
              <a:rPr lang="en-US" altLang="en-US" sz="2800" b="1" smtClean="0">
                <a:solidFill>
                  <a:srgbClr val="000000"/>
                </a:solidFill>
              </a:rPr>
              <a:t>Twitter may help them teach global responsible use of antimicrobials in a world of escalating antimicrobial resistance.’</a:t>
            </a:r>
          </a:p>
          <a:p>
            <a:pPr marL="457200" lvl="2" indent="0" eaLnBrk="1" hangingPunct="1">
              <a:buFont typeface="Wingdings" pitchFamily="4" charset="2"/>
              <a:buNone/>
            </a:pPr>
            <a:r>
              <a:rPr lang="en-US" altLang="en-US" sz="1600" smtClean="0">
                <a:solidFill>
                  <a:srgbClr val="000000"/>
                </a:solidFill>
              </a:rPr>
              <a:t>Goff et al 2015</a:t>
            </a:r>
          </a:p>
        </p:txBody>
      </p:sp>
      <p:sp>
        <p:nvSpPr>
          <p:cNvPr id="55301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4D70D23-256F-48E4-8AF7-D78D1EA4584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49275"/>
            <a:ext cx="8340725" cy="536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395343D-06F2-47A9-8555-B5C34529B5E5}" type="slidenum">
              <a:rPr lang="en-US" altLang="en-US" sz="1800"/>
              <a:pPr eaLnBrk="1" hangingPunct="1"/>
              <a:t>32</a:t>
            </a:fld>
            <a:endParaRPr lang="en-US" altLang="en-US" sz="1800"/>
          </a:p>
        </p:txBody>
      </p:sp>
      <p:sp>
        <p:nvSpPr>
          <p:cNvPr id="56324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5EE6768-6092-479A-B987-B003A724985E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Talk to the experts?</a:t>
            </a:r>
          </a:p>
        </p:txBody>
      </p:sp>
      <p:pic>
        <p:nvPicPr>
          <p:cNvPr id="573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304925"/>
            <a:ext cx="3128963" cy="555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14FCB6C-A8D4-413C-A334-AEE2CEFD4703}" type="slidenum">
              <a:rPr lang="en-US" altLang="en-US" sz="1800"/>
              <a:pPr eaLnBrk="1" hangingPunct="1"/>
              <a:t>33</a:t>
            </a:fld>
            <a:endParaRPr lang="en-US" altLang="en-US" sz="1800"/>
          </a:p>
        </p:txBody>
      </p:sp>
      <p:sp>
        <p:nvSpPr>
          <p:cNvPr id="57349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5090590-170B-4006-986D-6B1997CCFB42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3"/>
          <p:cNvSpPr>
            <a:spLocks noGrp="1"/>
          </p:cNvSpPr>
          <p:nvPr>
            <p:ph type="title"/>
          </p:nvPr>
        </p:nvSpPr>
        <p:spPr>
          <a:xfrm>
            <a:off x="381000" y="2571750"/>
            <a:ext cx="3254375" cy="116205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Snapshot of one of the largest IPC conferences 2015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8775" y="273050"/>
            <a:ext cx="4597400" cy="5853113"/>
          </a:xfrm>
        </p:spPr>
        <p:txBody>
          <a:bodyPr/>
          <a:lstStyle/>
          <a:p>
            <a:pPr marL="342900" indent="-342900" eaLnBrk="1" hangingPunct="1">
              <a:buClrTx/>
              <a:buSzPct val="100000"/>
              <a:buFont typeface="Arial" charset="0"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14% </a:t>
            </a:r>
            <a:r>
              <a:rPr lang="en-US" altLang="en-US" sz="3200" smtClean="0">
                <a:solidFill>
                  <a:srgbClr val="000000"/>
                </a:solidFill>
              </a:rPr>
              <a:t>of the speakers and faculty were on Twitter</a:t>
            </a:r>
          </a:p>
          <a:p>
            <a:pPr marL="342900" indent="-342900" eaLnBrk="1" hangingPunct="1">
              <a:buClrTx/>
              <a:buSzPct val="100000"/>
              <a:buFont typeface="Arial" charset="0"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7% </a:t>
            </a:r>
            <a:r>
              <a:rPr lang="en-US" altLang="en-US" sz="3200" smtClean="0">
                <a:solidFill>
                  <a:srgbClr val="000000"/>
                </a:solidFill>
              </a:rPr>
              <a:t>were active</a:t>
            </a:r>
          </a:p>
          <a:p>
            <a:pPr marL="342900" indent="-342900" eaLnBrk="1" hangingPunct="1">
              <a:buClrTx/>
              <a:buSzPct val="100000"/>
              <a:buFont typeface="Arial" charset="0"/>
              <a:buChar char="•"/>
            </a:pPr>
            <a:r>
              <a:rPr lang="en-US" altLang="en-US" sz="3200" smtClean="0">
                <a:solidFill>
                  <a:srgbClr val="000000"/>
                </a:solidFill>
              </a:rPr>
              <a:t>Is this important?</a:t>
            </a:r>
          </a:p>
          <a:p>
            <a:pPr marL="342900" indent="-342900" eaLnBrk="1" hangingPunct="1"/>
            <a:endParaRPr lang="en-US" altLang="en-US" sz="3200" smtClean="0">
              <a:solidFill>
                <a:srgbClr val="000000"/>
              </a:solidFill>
            </a:endParaRPr>
          </a:p>
        </p:txBody>
      </p:sp>
      <p:sp>
        <p:nvSpPr>
          <p:cNvPr id="58372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EBA3611-C460-49EC-8F13-08D557963FDA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>
          <a:xfrm>
            <a:off x="327025" y="4624388"/>
            <a:ext cx="8512175" cy="9334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More than just a video sharing site – youtube channels, video blogs (vlogs), educational videos etc</a:t>
            </a:r>
          </a:p>
        </p:txBody>
      </p:sp>
      <p:pic>
        <p:nvPicPr>
          <p:cNvPr id="59395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819150"/>
            <a:ext cx="2057400" cy="857250"/>
          </a:xfrm>
        </p:spPr>
      </p:pic>
      <p:sp>
        <p:nvSpPr>
          <p:cNvPr id="59396" name="Text Placeholder 4"/>
          <p:cNvSpPr>
            <a:spLocks noGrp="1" noChangeAspect="1"/>
          </p:cNvSpPr>
          <p:nvPr>
            <p:ph type="body" sz="half" idx="2"/>
          </p:nvPr>
        </p:nvSpPr>
        <p:spPr>
          <a:xfrm>
            <a:off x="461963" y="1779588"/>
            <a:ext cx="3879850" cy="23034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3. YouTube</a:t>
            </a:r>
          </a:p>
        </p:txBody>
      </p:sp>
      <p:pic>
        <p:nvPicPr>
          <p:cNvPr id="59397" name="Picture Placeholder 2" descr="WHOYT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2438" y="2378075"/>
            <a:ext cx="2057400" cy="2038350"/>
          </a:xfrm>
        </p:spPr>
      </p:pic>
      <p:sp>
        <p:nvSpPr>
          <p:cNvPr id="59398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A815D28-8D96-4C33-BBE7-67BE05C9126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15888" y="652463"/>
            <a:ext cx="8451850" cy="1116012"/>
          </a:xfrm>
        </p:spPr>
        <p:txBody>
          <a:bodyPr/>
          <a:lstStyle/>
          <a:p>
            <a:pPr eaLnBrk="1" hangingPunct="1"/>
            <a:r>
              <a:rPr lang="en-US" altLang="en-US" sz="3400" b="1" smtClean="0"/>
              <a:t>The week in global health (TWIGH)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98475" y="5900738"/>
            <a:ext cx="7556500" cy="638175"/>
          </a:xfrm>
        </p:spPr>
        <p:txBody>
          <a:bodyPr/>
          <a:lstStyle/>
          <a:p>
            <a:pPr eaLnBrk="1" hangingPunct="1"/>
            <a:r>
              <a:rPr lang="en-US" altLang="en-US" smtClean="0"/>
              <a:t>https://www.youtube.com/user/drgregmartin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04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49475"/>
            <a:ext cx="7227887" cy="340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70D04D2-D5E6-434C-A203-342D2D123526}" type="slidenum">
              <a:rPr lang="en-US" altLang="en-US" sz="1800"/>
              <a:pPr eaLnBrk="1" hangingPunct="1"/>
              <a:t>36</a:t>
            </a:fld>
            <a:endParaRPr lang="en-US" altLang="en-US" sz="1800"/>
          </a:p>
        </p:txBody>
      </p:sp>
      <p:sp>
        <p:nvSpPr>
          <p:cNvPr id="60422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8DB23F0-721E-4DE3-A910-3EDF77BC38D3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title"/>
          </p:nvPr>
        </p:nvSpPr>
        <p:spPr>
          <a:xfrm>
            <a:off x="498475" y="484188"/>
            <a:ext cx="8186738" cy="111601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Is there a place for TWiIPC?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498475" y="5608638"/>
            <a:ext cx="7556500" cy="1014412"/>
          </a:xfrm>
        </p:spPr>
        <p:txBody>
          <a:bodyPr/>
          <a:lstStyle/>
          <a:p>
            <a:pPr eaLnBrk="1" hangingPunct="1"/>
            <a:r>
              <a:rPr lang="en-US" altLang="en-US" smtClean="0"/>
              <a:t>https://www.youtube.com/watch?v=8kMqJWED8YA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00200"/>
            <a:ext cx="6929438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9988BF9-F27C-44AE-8466-0F8A96C718BD}" type="slidenum">
              <a:rPr lang="en-US" altLang="en-US" sz="1800"/>
              <a:pPr eaLnBrk="1" hangingPunct="1"/>
              <a:t>37</a:t>
            </a:fld>
            <a:endParaRPr lang="en-US" altLang="en-US" sz="1800"/>
          </a:p>
        </p:txBody>
      </p:sp>
      <p:sp>
        <p:nvSpPr>
          <p:cNvPr id="61446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DC4D64D3-7827-48BD-ACF6-12D0D5CA63DE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>
          <a:xfrm>
            <a:off x="2286000" y="2603500"/>
            <a:ext cx="5638800" cy="1882775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However – need to be aware of how best to grab peoples attention</a:t>
            </a:r>
            <a:endParaRPr lang="en-US" altLang="en-US" sz="3600" smtClean="0"/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DED5C5EB-53AC-4986-974E-AF414735AC74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658938" y="3124200"/>
            <a:ext cx="5638800" cy="1362075"/>
          </a:xfrm>
        </p:spPr>
        <p:txBody>
          <a:bodyPr/>
          <a:lstStyle/>
          <a:p>
            <a:pPr algn="ctr" eaLnBrk="1" hangingPunct="1"/>
            <a:r>
              <a:rPr lang="en-US" altLang="en-US" sz="2800" b="1" smtClean="0"/>
              <a:t>8 SECOND COUNTDOWN</a:t>
            </a:r>
          </a:p>
        </p:txBody>
      </p:sp>
      <p:sp>
        <p:nvSpPr>
          <p:cNvPr id="634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455E237-412C-41C9-BD45-F97CFD9A5CB9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78000"/>
            <a:ext cx="69215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WHO 5 May 2015 @allegranzib @claireekt @julesstorr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61EBA7A-FD53-4C57-A40F-C73A5222BE32}" type="slidenum">
              <a:rPr lang="en-US" altLang="en-US" sz="1800"/>
              <a:pPr eaLnBrk="1" hangingPunct="1"/>
              <a:t>4</a:t>
            </a:fld>
            <a:endParaRPr lang="en-US" altLang="en-US" sz="1800"/>
          </a:p>
        </p:txBody>
      </p:sp>
      <p:sp>
        <p:nvSpPr>
          <p:cNvPr id="27653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6489B7E-3978-42CB-B860-9D1288747341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3"/>
          <p:cNvSpPr>
            <a:spLocks noGrp="1"/>
          </p:cNvSpPr>
          <p:nvPr>
            <p:ph type="ctrTitle"/>
          </p:nvPr>
        </p:nvSpPr>
        <p:spPr>
          <a:xfrm>
            <a:off x="4800600" y="4624388"/>
            <a:ext cx="4038600" cy="93345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e.g. Twitter &amp; YouTube</a:t>
            </a:r>
          </a:p>
        </p:txBody>
      </p:sp>
      <p:sp>
        <p:nvSpPr>
          <p:cNvPr id="64515" name="Content Placeholder 1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038600" cy="749300"/>
          </a:xfrm>
        </p:spPr>
        <p:txBody>
          <a:bodyPr/>
          <a:lstStyle/>
          <a:p>
            <a:pPr eaLnBrk="1" hangingPunct="1">
              <a:buClrTx/>
              <a:buSzPct val="100000"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z="3200" smtClean="0">
              <a:solidFill>
                <a:srgbClr val="000000"/>
              </a:solidFill>
            </a:endParaRPr>
          </a:p>
        </p:txBody>
      </p:sp>
      <p:pic>
        <p:nvPicPr>
          <p:cNvPr id="64516" name="Picture Placeholder 5" descr="image_preview.pn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228600"/>
            <a:ext cx="2057400" cy="2038350"/>
          </a:xfrm>
        </p:spPr>
      </p:pic>
      <p:pic>
        <p:nvPicPr>
          <p:cNvPr id="64517" name="Picture Placeholder 6" descr="images-2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r="18649"/>
          <a:stretch>
            <a:fillRect/>
          </a:stretch>
        </p:blipFill>
        <p:spPr>
          <a:xfrm>
            <a:off x="6802438" y="2378075"/>
            <a:ext cx="2057400" cy="2038350"/>
          </a:xfrm>
        </p:spPr>
      </p:pic>
      <p:sp>
        <p:nvSpPr>
          <p:cNvPr id="64518" name="Text Placeholder 2"/>
          <p:cNvSpPr>
            <a:spLocks noGrp="1"/>
          </p:cNvSpPr>
          <p:nvPr>
            <p:ph type="body" sz="half" idx="2"/>
          </p:nvPr>
        </p:nvSpPr>
        <p:spPr>
          <a:xfrm>
            <a:off x="857250" y="1779588"/>
            <a:ext cx="3086100" cy="2041525"/>
          </a:xfrm>
        </p:spPr>
        <p:txBody>
          <a:bodyPr/>
          <a:lstStyle/>
          <a:p>
            <a:pPr eaLnBrk="1" hangingPunct="1"/>
            <a:r>
              <a:rPr lang="en-US" altLang="en-US" smtClean="0"/>
              <a:t>Campaigns &amp; advocacy</a:t>
            </a:r>
          </a:p>
        </p:txBody>
      </p:sp>
      <p:sp>
        <p:nvSpPr>
          <p:cNvPr id="64519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E2941CA-05A4-406F-8ABB-459CF48512C3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40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>
          <a:xfrm>
            <a:off x="381000" y="957263"/>
            <a:ext cx="3254375" cy="2776537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The 8 second filter matters</a:t>
            </a:r>
          </a:p>
        </p:txBody>
      </p:sp>
      <p:sp>
        <p:nvSpPr>
          <p:cNvPr id="65539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3733800"/>
            <a:ext cx="3255963" cy="239236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The length of healthcare campaign videos on YouTube currently ranges from 50 seconds - 8 minutes</a:t>
            </a:r>
          </a:p>
        </p:txBody>
      </p:sp>
      <p:pic>
        <p:nvPicPr>
          <p:cNvPr id="65540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301750"/>
            <a:ext cx="48688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19075"/>
            <a:ext cx="24987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718978" y="4123816"/>
            <a:ext cx="1622120" cy="153663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5545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5D40D0B-5A50-443D-A211-D2F81D183FE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81000" y="2571750"/>
            <a:ext cx="3254375" cy="1162050"/>
          </a:xfrm>
        </p:spPr>
        <p:txBody>
          <a:bodyPr/>
          <a:lstStyle/>
          <a:p>
            <a:pPr eaLnBrk="1" hangingPunct="1"/>
            <a:r>
              <a:rPr lang="en-US" altLang="en-US" smtClean="0"/>
              <a:t>1.29 secs</a:t>
            </a:r>
          </a:p>
        </p:txBody>
      </p:sp>
      <p:sp>
        <p:nvSpPr>
          <p:cNvPr id="66563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33800"/>
            <a:ext cx="3255963" cy="2392363"/>
          </a:xfrm>
        </p:spPr>
        <p:txBody>
          <a:bodyPr/>
          <a:lstStyle/>
          <a:p>
            <a:pPr eaLnBrk="1" hangingPunct="1"/>
            <a:r>
              <a:rPr lang="en-US" altLang="en-US" smtClean="0"/>
              <a:t>WHO #safeHANDS campaign </a:t>
            </a:r>
          </a:p>
          <a:p>
            <a:pPr eaLnBrk="1" hangingPunct="1"/>
            <a:r>
              <a:rPr lang="en-US" altLang="en-US" smtClean="0"/>
              <a:t>5 May 2015</a:t>
            </a:r>
          </a:p>
        </p:txBody>
      </p:sp>
      <p:pic>
        <p:nvPicPr>
          <p:cNvPr id="665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996950"/>
            <a:ext cx="49911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367063" y="3580810"/>
            <a:ext cx="1622120" cy="150328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6568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5198F25-4A2E-4CEA-8697-75E273514B25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42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"/>
          <p:cNvGrpSpPr>
            <a:grpSpLocks/>
          </p:cNvGrpSpPr>
          <p:nvPr/>
        </p:nvGrpSpPr>
        <p:grpSpPr bwMode="auto">
          <a:xfrm>
            <a:off x="141288" y="1395413"/>
            <a:ext cx="4891087" cy="4484687"/>
            <a:chOff x="924969" y="1357937"/>
            <a:chExt cx="6502908" cy="4725872"/>
          </a:xfrm>
        </p:grpSpPr>
        <p:pic>
          <p:nvPicPr>
            <p:cNvPr id="67592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647" y="1357937"/>
              <a:ext cx="6487230" cy="29070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93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69" y="4233580"/>
              <a:ext cx="6502908" cy="18502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58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WHO 5 May 2015</a:t>
            </a:r>
          </a:p>
        </p:txBody>
      </p:sp>
      <p:pic>
        <p:nvPicPr>
          <p:cNvPr id="6758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649538"/>
            <a:ext cx="3940175" cy="324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5032375" y="2281238"/>
            <a:ext cx="3386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/>
              <a:t>Previously:</a:t>
            </a:r>
          </a:p>
        </p:txBody>
      </p:sp>
      <p:sp>
        <p:nvSpPr>
          <p:cNvPr id="6759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3617516-4390-495E-BE6B-CD95DF9B9D42}" type="slidenum">
              <a:rPr lang="en-US" altLang="en-US" sz="1800"/>
              <a:pPr eaLnBrk="1" hangingPunct="1"/>
              <a:t>43</a:t>
            </a:fld>
            <a:endParaRPr lang="en-US" altLang="en-US" sz="1800"/>
          </a:p>
        </p:txBody>
      </p:sp>
      <p:sp>
        <p:nvSpPr>
          <p:cNvPr id="67591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E223C66-6A73-4671-8B8C-304DCFF47D67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43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9" descr="Slid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7D25940-67C2-45DE-AE14-6EA41FCC8470}" type="slidenum">
              <a:rPr lang="en-US" altLang="en-US" sz="1800"/>
              <a:pPr eaLnBrk="1" hangingPunct="1"/>
              <a:t>44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81000" y="2571750"/>
            <a:ext cx="3254375" cy="11620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Hand hygiene videos on YouTube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33800"/>
            <a:ext cx="3255963" cy="2392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700" smtClean="0"/>
              <a:t>About 65 000 results!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 smtClean="0">
                <a:solidFill>
                  <a:schemeClr val="bg1"/>
                </a:solidFill>
              </a:rPr>
              <a:t>Instructional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 smtClean="0">
                <a:solidFill>
                  <a:schemeClr val="bg1"/>
                </a:solidFill>
              </a:rPr>
              <a:t>Awareness raising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 smtClean="0">
                <a:solidFill>
                  <a:schemeClr val="bg1"/>
                </a:solidFill>
              </a:rPr>
              <a:t>Entertainment!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 smtClean="0">
                <a:solidFill>
                  <a:schemeClr val="bg1"/>
                </a:solidFill>
              </a:rPr>
              <a:t>Academic publication - NEJM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 smtClean="0">
                <a:solidFill>
                  <a:schemeClr val="bg1"/>
                </a:solidFill>
              </a:rPr>
              <a:t>Range from 1 minute to 15 minutes</a:t>
            </a:r>
          </a:p>
          <a:p>
            <a:pPr eaLnBrk="1" hangingPunct="1">
              <a:lnSpc>
                <a:spcPct val="80000"/>
              </a:lnSpc>
            </a:pPr>
            <a:endParaRPr lang="en-US" altLang="en-US" sz="1300" smtClean="0"/>
          </a:p>
        </p:txBody>
      </p:sp>
      <p:pic>
        <p:nvPicPr>
          <p:cNvPr id="696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662113"/>
            <a:ext cx="5411787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0"/>
            <a:ext cx="26828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5B9AAE3-D627-4295-9934-528939057FCE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45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6"/>
          <p:cNvGrpSpPr>
            <a:grpSpLocks/>
          </p:cNvGrpSpPr>
          <p:nvPr/>
        </p:nvGrpSpPr>
        <p:grpSpPr bwMode="auto">
          <a:xfrm>
            <a:off x="303213" y="977900"/>
            <a:ext cx="8715375" cy="5135563"/>
            <a:chOff x="995497" y="1925097"/>
            <a:chExt cx="7034565" cy="3965267"/>
          </a:xfrm>
        </p:grpSpPr>
        <p:pic>
          <p:nvPicPr>
            <p:cNvPr id="70661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499" y="1925097"/>
              <a:ext cx="7034563" cy="14454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6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497" y="3277768"/>
              <a:ext cx="6997243" cy="26125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92F923D6-3A16-4769-9B74-260023AF04BE}" type="slidenum">
              <a:rPr lang="en-US" altLang="en-US" sz="1800"/>
              <a:pPr eaLnBrk="1" hangingPunct="1"/>
              <a:t>46</a:t>
            </a:fld>
            <a:endParaRPr lang="en-US" altLang="en-US" sz="1800"/>
          </a:p>
        </p:txBody>
      </p:sp>
      <p:sp>
        <p:nvSpPr>
          <p:cNvPr id="70660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AA4269A-409C-4E99-ADD0-28708A588041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ctrTitle"/>
          </p:nvPr>
        </p:nvSpPr>
        <p:spPr>
          <a:xfrm>
            <a:off x="327025" y="4624388"/>
            <a:ext cx="8512175" cy="93345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solidFill>
                  <a:schemeClr val="tx1"/>
                </a:solidFill>
              </a:rPr>
              <a:t>An online photo sharing and video sharing platform.</a:t>
            </a:r>
          </a:p>
        </p:txBody>
      </p:sp>
      <p:pic>
        <p:nvPicPr>
          <p:cNvPr id="71683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265113"/>
            <a:ext cx="2057400" cy="1965325"/>
          </a:xfrm>
        </p:spPr>
      </p:pic>
      <p:pic>
        <p:nvPicPr>
          <p:cNvPr id="71684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1688" y="2378075"/>
            <a:ext cx="1358900" cy="2038350"/>
          </a:xfrm>
        </p:spPr>
      </p:pic>
      <p:sp>
        <p:nvSpPr>
          <p:cNvPr id="71685" name="Text Placeholder 4"/>
          <p:cNvSpPr>
            <a:spLocks noGrp="1" noChangeAspect="1"/>
          </p:cNvSpPr>
          <p:nvPr>
            <p:ph type="body" sz="half" idx="2"/>
          </p:nvPr>
        </p:nvSpPr>
        <p:spPr>
          <a:xfrm>
            <a:off x="461963" y="1779588"/>
            <a:ext cx="3879850" cy="23034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4. Instagram</a:t>
            </a:r>
          </a:p>
        </p:txBody>
      </p:sp>
      <p:sp>
        <p:nvSpPr>
          <p:cNvPr id="71686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4FD35A2-295C-44F7-938B-AE497EDEF9F9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47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025" y="4624388"/>
            <a:ext cx="8512175" cy="9334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Live video streaming app. Conceived in 2013 in Turkey – the guys who conceived it wanted more than to “tweet” about the [then] troubles – they wanted to SEE what was happening. </a:t>
            </a:r>
          </a:p>
        </p:txBody>
      </p:sp>
      <p:pic>
        <p:nvPicPr>
          <p:cNvPr id="72707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34963"/>
            <a:ext cx="2057400" cy="1827212"/>
          </a:xfrm>
        </p:spPr>
      </p:pic>
      <p:pic>
        <p:nvPicPr>
          <p:cNvPr id="72708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6113" y="2378075"/>
            <a:ext cx="1670050" cy="2038350"/>
          </a:xfrm>
        </p:spPr>
      </p:pic>
      <p:sp>
        <p:nvSpPr>
          <p:cNvPr id="72709" name="Text Placeholder 4"/>
          <p:cNvSpPr>
            <a:spLocks noGrp="1" noChangeAspect="1"/>
          </p:cNvSpPr>
          <p:nvPr>
            <p:ph type="body" sz="half" idx="2"/>
          </p:nvPr>
        </p:nvSpPr>
        <p:spPr>
          <a:xfrm>
            <a:off x="461963" y="1779588"/>
            <a:ext cx="3879850" cy="23034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5. Periscope</a:t>
            </a:r>
          </a:p>
        </p:txBody>
      </p:sp>
      <p:sp>
        <p:nvSpPr>
          <p:cNvPr id="72710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07D8D17-D826-4665-919C-1226A8B80C0F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48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33900" y="2257425"/>
            <a:ext cx="2278063" cy="2266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025" y="4624388"/>
            <a:ext cx="8512175" cy="93345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chemeClr val="tx1"/>
                </a:solidFill>
              </a:rPr>
              <a:t>Yikyak - Allows people to anonymously create and view “yaks” within a 5-mile radius i.e. share content with people near the user making it “intimate” and allows people to vote up or vote down (like or dislike) yaks! – in summary, sort of a combination of GPS and instant messaging.</a:t>
            </a:r>
          </a:p>
        </p:txBody>
      </p:sp>
      <p:pic>
        <p:nvPicPr>
          <p:cNvPr id="7373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606425"/>
            <a:ext cx="2057400" cy="1282700"/>
          </a:xfrm>
        </p:spPr>
      </p:pic>
      <p:pic>
        <p:nvPicPr>
          <p:cNvPr id="7373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3" y="2378075"/>
            <a:ext cx="2038350" cy="2038350"/>
          </a:xfrm>
        </p:spPr>
      </p:pic>
      <p:sp>
        <p:nvSpPr>
          <p:cNvPr id="73734" name="Text Placeholder 4"/>
          <p:cNvSpPr>
            <a:spLocks noGrp="1" noChangeAspect="1"/>
          </p:cNvSpPr>
          <p:nvPr>
            <p:ph type="body" sz="half" idx="2"/>
          </p:nvPr>
        </p:nvSpPr>
        <p:spPr>
          <a:xfrm>
            <a:off x="461963" y="1779588"/>
            <a:ext cx="3879850" cy="23034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6. Snapchat</a:t>
            </a:r>
          </a:p>
          <a:p>
            <a:pPr eaLnBrk="1" hangingPunct="1"/>
            <a:r>
              <a:rPr lang="en-US" altLang="en-US" b="1" smtClean="0"/>
              <a:t>7. Tumbler</a:t>
            </a:r>
          </a:p>
          <a:p>
            <a:pPr eaLnBrk="1" hangingPunct="1"/>
            <a:r>
              <a:rPr lang="en-US" altLang="en-US" b="1" smtClean="0"/>
              <a:t>8. Yikyak</a:t>
            </a:r>
          </a:p>
        </p:txBody>
      </p:sp>
      <p:pic>
        <p:nvPicPr>
          <p:cNvPr id="73735" name="Picture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947988"/>
            <a:ext cx="2057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5B2D22F-1534-445E-904B-6B876D2EE54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49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222250" y="269875"/>
            <a:ext cx="8623300" cy="5792788"/>
            <a:chOff x="222819" y="100259"/>
            <a:chExt cx="8623158" cy="5792747"/>
          </a:xfrm>
        </p:grpSpPr>
        <p:pic>
          <p:nvPicPr>
            <p:cNvPr id="28679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19" y="1223675"/>
              <a:ext cx="8302390" cy="46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431538" y="100259"/>
              <a:ext cx="1414439" cy="992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5526088" y="6149975"/>
            <a:ext cx="3430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/>
            <a:r>
              <a:rPr lang="en-US" altLang="en-US" sz="1200"/>
              <a:t>University of Utrecht 2015</a:t>
            </a:r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Social media has many faces</a:t>
            </a: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40B9863-7622-4FDB-AF59-022EF76A7187}" type="slidenum">
              <a:rPr lang="en-US" altLang="en-US" sz="1800"/>
              <a:pPr eaLnBrk="1" hangingPunct="1"/>
              <a:t>5</a:t>
            </a:fld>
            <a:endParaRPr lang="en-US" altLang="en-US" sz="1800"/>
          </a:p>
        </p:txBody>
      </p:sp>
      <p:sp>
        <p:nvSpPr>
          <p:cNvPr id="28678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4ABC779-73BA-4FB4-A6B4-175A216F6103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ideas about how to leverage all of this for IPC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BC67171-6043-4C2D-92D9-EF582A029BA5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50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244475" y="6048375"/>
            <a:ext cx="8066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000000"/>
                </a:solidFill>
              </a:rPr>
              <a:t>Heldman A, Schindelar, Weaver JB (2013) Social Media Engagement and Public Health Communication: Implications for Public Health Organization Being Truly “Social” Public Health Reviews, Vol. 35, No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746125"/>
            <a:ext cx="6583362" cy="4864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1F1E062-8114-4904-9FA3-29D1C75C56A9}" type="slidenum">
              <a:rPr lang="en-US" altLang="en-US" sz="1800"/>
              <a:pPr eaLnBrk="1" hangingPunct="1"/>
              <a:t>51</a:t>
            </a:fld>
            <a:endParaRPr lang="en-US" altLang="en-US" sz="1800"/>
          </a:p>
        </p:txBody>
      </p:sp>
      <p:sp>
        <p:nvSpPr>
          <p:cNvPr id="75781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5A09EEA-F3D3-4904-8D77-CB2A2979D34F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51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Summary points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Application of SoMe in IPC is under researched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BUT, we do know that there is “a need to harness the participatory nature of social media”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Its not about “preaching” rather “engaging”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“One defining characteristic of all social media is their potential to facilitate engagement – the interactive, synchronous communication and collaboration among numerous participants via technology” – at the same time but in different places!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Allows us to move from basic information dissemination to fully interactive information sharing dialogue. 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E22C9DB-93E7-4008-B9C2-93D2E95F6468}" type="slidenum">
              <a:rPr lang="en-US" altLang="en-US" sz="1800"/>
              <a:pPr eaLnBrk="1" hangingPunct="1"/>
              <a:t>52</a:t>
            </a:fld>
            <a:endParaRPr lang="en-US" altLang="en-US" sz="1800"/>
          </a:p>
        </p:txBody>
      </p:sp>
      <p:sp>
        <p:nvSpPr>
          <p:cNvPr id="76805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9C23F7C4-ABD1-41B5-A736-A344354DEE4B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52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example on which to base  our strategies: POSTE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D826D04F-DDDD-4DFA-B69C-9196F7812D3C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53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42875"/>
            <a:ext cx="27178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284922" y="873126"/>
          <a:ext cx="7906578" cy="557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FD97A0F-CC44-4D0B-A9BF-29F9333FBC62}" type="slidenum">
              <a:rPr lang="en-US" altLang="en-US" sz="1800"/>
              <a:pPr eaLnBrk="1" hangingPunct="1"/>
              <a:t>54</a:t>
            </a:fld>
            <a:endParaRPr lang="en-US" altLang="en-US" sz="1800"/>
          </a:p>
        </p:txBody>
      </p:sp>
      <p:sp>
        <p:nvSpPr>
          <p:cNvPr id="78853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CCC4EBF-7908-4854-9B6C-22FA0A290CC2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54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Ideas on how might IPC use this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458526" y="19701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9876" name="Group 8"/>
          <p:cNvGrpSpPr>
            <a:grpSpLocks/>
          </p:cNvGrpSpPr>
          <p:nvPr/>
        </p:nvGrpSpPr>
        <p:grpSpPr bwMode="auto">
          <a:xfrm>
            <a:off x="5299075" y="2125663"/>
            <a:ext cx="1185863" cy="2935287"/>
            <a:chOff x="5769325" y="2320200"/>
            <a:chExt cx="1185160" cy="2936674"/>
          </a:xfrm>
        </p:grpSpPr>
        <p:pic>
          <p:nvPicPr>
            <p:cNvPr id="79884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485" y="3890543"/>
              <a:ext cx="117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5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741" y="3284695"/>
              <a:ext cx="1037464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6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255" y="2320200"/>
              <a:ext cx="73756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7" name="TextBox 7"/>
            <p:cNvSpPr txBox="1">
              <a:spLocks noChangeArrowheads="1"/>
            </p:cNvSpPr>
            <p:nvPr/>
          </p:nvSpPr>
          <p:spPr bwMode="auto">
            <a:xfrm>
              <a:off x="5769325" y="4610543"/>
              <a:ext cx="10374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" charset="-128"/>
                </a:defRPr>
              </a:lvl9pPr>
            </a:lstStyle>
            <a:p>
              <a:pPr algn="ctr" eaLnBrk="1" hangingPunct="1"/>
              <a:r>
                <a:rPr lang="en-US" altLang="en-US" sz="3600" b="1"/>
                <a:t>?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3525" y="1600200"/>
            <a:ext cx="4491038" cy="39909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0000" y="1785938"/>
            <a:ext cx="1503363" cy="347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15" name="Elbow Connector 14"/>
          <p:cNvCxnSpPr>
            <a:stCxn id="10" idx="3"/>
            <a:endCxn id="11" idx="1"/>
          </p:cNvCxnSpPr>
          <p:nvPr/>
        </p:nvCxnSpPr>
        <p:spPr>
          <a:xfrm flipV="1">
            <a:off x="4754563" y="3525838"/>
            <a:ext cx="325437" cy="6985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97675" y="1285875"/>
            <a:ext cx="2124075" cy="50958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Campaigning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Advocacy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Live feeds &amp; updates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Community engagement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Disseminate articles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Engage partners &amp; collaborate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Crowd sourcing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Data collection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Brainstorming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Motivate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Sustain</a:t>
            </a:r>
          </a:p>
          <a:p>
            <a:pPr eaLnBrk="1" hangingPunct="1"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</a:rPr>
              <a:t>Segment (Generation Y)</a:t>
            </a:r>
          </a:p>
          <a:p>
            <a:pPr eaLnBrk="1" hangingPunct="1">
              <a:buFontTx/>
              <a:buChar char="-"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endParaRPr lang="en-US" altLang="en-US" sz="1800">
              <a:solidFill>
                <a:srgbClr val="000000"/>
              </a:solidFill>
            </a:endParaRPr>
          </a:p>
        </p:txBody>
      </p:sp>
      <p:cxnSp>
        <p:nvCxnSpPr>
          <p:cNvPr id="18" name="Elbow Connector 17"/>
          <p:cNvCxnSpPr>
            <a:stCxn id="11" idx="3"/>
          </p:cNvCxnSpPr>
          <p:nvPr/>
        </p:nvCxnSpPr>
        <p:spPr>
          <a:xfrm>
            <a:off x="6583363" y="3525838"/>
            <a:ext cx="214312" cy="16986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8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610A913-5B5C-48E8-A483-938A2438F40E}" type="slidenum">
              <a:rPr lang="en-US" altLang="en-US" sz="1800"/>
              <a:pPr eaLnBrk="1" hangingPunct="1"/>
              <a:t>55</a:t>
            </a:fld>
            <a:endParaRPr lang="en-US" altLang="en-US" sz="1800"/>
          </a:p>
        </p:txBody>
      </p:sp>
      <p:sp>
        <p:nvSpPr>
          <p:cNvPr id="79883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C384B75-F1B3-4A79-9843-5CCEFF66038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55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/>
          <p:cNvSpPr>
            <a:spLocks noGrp="1"/>
          </p:cNvSpPr>
          <p:nvPr>
            <p:ph type="title"/>
          </p:nvPr>
        </p:nvSpPr>
        <p:spPr>
          <a:xfrm>
            <a:off x="381000" y="1920875"/>
            <a:ext cx="3254375" cy="1812925"/>
          </a:xfrm>
        </p:spPr>
        <p:txBody>
          <a:bodyPr anchor="ctr"/>
          <a:lstStyle/>
          <a:p>
            <a:pPr eaLnBrk="1" hangingPunct="1"/>
            <a:r>
              <a:rPr lang="en-US" altLang="en-US" sz="3600" b="1" smtClean="0"/>
              <a:t>Remember - demographic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3733800"/>
            <a:ext cx="3255963" cy="2392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“Generation Y - the Millennials (born 1980-2000)  - has arrived. They have emerged as a powerful political and social force. Their huge numbers and progressive attitudes are already changing….. the world”</a:t>
            </a:r>
            <a:endParaRPr lang="en-US" altLang="en-US" sz="1200" smtClean="0"/>
          </a:p>
        </p:txBody>
      </p:sp>
      <p:pic>
        <p:nvPicPr>
          <p:cNvPr id="809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901700"/>
            <a:ext cx="39687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2A4B3DD-FAEE-4810-BDB9-A7A70664445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56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81000" y="890588"/>
            <a:ext cx="3254375" cy="116205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A take-away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338388"/>
            <a:ext cx="3255963" cy="37877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800" b="1" smtClean="0"/>
              <a:t>QUESTIONS;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sz="1800" b="1" smtClean="0"/>
              <a:t>Using this article as a source of stimulation:</a:t>
            </a:r>
          </a:p>
          <a:p>
            <a:pPr eaLnBrk="1" hangingPunct="1">
              <a:buClr>
                <a:schemeClr val="bg1"/>
              </a:buClr>
              <a:buFont typeface="Arial" charset="0"/>
              <a:buAutoNum type="arabicPeriod"/>
            </a:pPr>
            <a:r>
              <a:rPr lang="en-US" altLang="en-US" sz="1800" smtClean="0"/>
              <a:t>Are we engaging and inspiring our stakeholders enough?</a:t>
            </a:r>
          </a:p>
          <a:p>
            <a:pPr eaLnBrk="1" hangingPunct="1">
              <a:buClr>
                <a:schemeClr val="bg1"/>
              </a:buClr>
              <a:buFont typeface="Arial" charset="0"/>
              <a:buAutoNum type="arabicPeriod"/>
            </a:pPr>
            <a:r>
              <a:rPr lang="en-US" altLang="en-US" sz="1800" smtClean="0"/>
              <a:t>What can student leaders do for IPC on social media?</a:t>
            </a:r>
          </a:p>
          <a:p>
            <a:pPr eaLnBrk="1" hangingPunct="1">
              <a:buClr>
                <a:schemeClr val="bg1"/>
              </a:buClr>
              <a:buFont typeface="Arial" charset="0"/>
              <a:buAutoNum type="arabicPeriod"/>
            </a:pPr>
            <a:r>
              <a:rPr lang="en-US" altLang="en-US" sz="1800" smtClean="0"/>
              <a:t>What do you consider the top 5 things that need to be in place if IPC were to mirror the approach described in this paper?</a:t>
            </a:r>
          </a:p>
        </p:txBody>
      </p:sp>
      <p:pic>
        <p:nvPicPr>
          <p:cNvPr id="819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9275"/>
            <a:ext cx="4143375" cy="578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BDE99D9-7F20-4896-B33F-F9861CCFE168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57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In summary:</a:t>
            </a:r>
            <a:br>
              <a:rPr lang="en-US" altLang="en-US" sz="4000" b="1" smtClean="0"/>
            </a:br>
            <a:r>
              <a:rPr lang="en-US" altLang="en-US" sz="4000" smtClean="0"/>
              <a:t>Engagement. Engagement. Engagement.</a:t>
            </a:r>
          </a:p>
        </p:txBody>
      </p:sp>
      <p:sp>
        <p:nvSpPr>
          <p:cNvPr id="82947" name="Text Placeholder 5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8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Narrative versus conversation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341BEDB-AA9B-4880-9E3D-375A72ED9D8B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58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9F6D0DD-A3B3-4000-B13C-C92B85F05B7F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59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83971" name="Picture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31913"/>
            <a:ext cx="84391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526088" y="6149975"/>
            <a:ext cx="3430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/>
            <a:r>
              <a:rPr lang="en-US" altLang="en-US" sz="1200"/>
              <a:t>University of Utrecht 2015</a:t>
            </a:r>
          </a:p>
        </p:txBody>
      </p:sp>
      <p:sp>
        <p:nvSpPr>
          <p:cNvPr id="2970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Some facts and figures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E5C5B9D-24EF-4664-98AD-752B2A1E0414}" type="slidenum">
              <a:rPr lang="en-US" altLang="en-US" sz="1800"/>
              <a:pPr eaLnBrk="1" hangingPunct="1"/>
              <a:t>6</a:t>
            </a:fld>
            <a:endParaRPr lang="en-US" altLang="en-US" sz="1800"/>
          </a:p>
        </p:txBody>
      </p:sp>
      <p:sp>
        <p:nvSpPr>
          <p:cNvPr id="29702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968786A7-A5E2-42B2-9E67-C948C980A730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498475" y="484188"/>
            <a:ext cx="8159750" cy="111601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Relevance to developing countries: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498475" y="1577975"/>
            <a:ext cx="7856538" cy="4379913"/>
          </a:xfrm>
        </p:spPr>
        <p:txBody>
          <a:bodyPr/>
          <a:lstStyle/>
          <a:p>
            <a:pPr eaLnBrk="1" hangingPunct="1">
              <a:buSzTx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A recent report by the Pew Research Center highlights the growing use of SoMe in developing countries. </a:t>
            </a:r>
          </a:p>
          <a:p>
            <a:pPr eaLnBrk="1" hangingPunct="1">
              <a:buSzTx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In the U.S., 73% of Internet users use social networks.</a:t>
            </a:r>
          </a:p>
          <a:p>
            <a:pPr eaLnBrk="1" hangingPunct="1">
              <a:buSzTx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The report found that in 17 developing countries usage is as high as 88%, mainly Facebook, Twitter, Instagram and LinkedIn.</a:t>
            </a:r>
          </a:p>
          <a:p>
            <a:pPr eaLnBrk="1" hangingPunct="1">
              <a:buSzTx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Leveraging social media as part of an overall m and e-technology approach offers a </a:t>
            </a:r>
            <a:r>
              <a:rPr lang="en-US" altLang="en-US" sz="1800" b="1" smtClean="0">
                <a:solidFill>
                  <a:srgbClr val="000000"/>
                </a:solidFill>
                <a:cs typeface="Arial" charset="0"/>
              </a:rPr>
              <a:t>mechanism for information to reach and influence healthcare in many marginalized and distant communities. </a:t>
            </a:r>
          </a:p>
          <a:p>
            <a:pPr eaLnBrk="1" hangingPunct="1">
              <a:buSzTx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In addition, at the policy level, increasing numbers of ministries of health across all nations are using Twitter and Facebook as a means of communicating. </a:t>
            </a:r>
          </a:p>
          <a:p>
            <a:pPr eaLnBrk="1" hangingPunct="1">
              <a:buSzTx/>
            </a:pPr>
            <a:r>
              <a:rPr lang="en-US" altLang="en-US" sz="1200" i="1" smtClean="0">
                <a:solidFill>
                  <a:srgbClr val="000000"/>
                </a:solidFill>
              </a:rPr>
              <a:t>Pew Research Center Report: Emerging Nations Embrace </a:t>
            </a:r>
            <a:r>
              <a:rPr lang="en-US" altLang="en-US" sz="1200" i="1" smtClean="0">
                <a:solidFill>
                  <a:schemeClr val="tx1"/>
                </a:solidFill>
              </a:rPr>
              <a:t>Internet</a:t>
            </a:r>
            <a:r>
              <a:rPr lang="en-US" altLang="en-US" sz="1200" i="1" smtClean="0">
                <a:solidFill>
                  <a:srgbClr val="3366FF"/>
                </a:solidFill>
              </a:rPr>
              <a:t> </a:t>
            </a:r>
            <a:r>
              <a:rPr lang="en-US" altLang="en-US" sz="1200" i="1" u="sng" smtClean="0">
                <a:solidFill>
                  <a:srgbClr val="3366FF"/>
                </a:solidFill>
              </a:rPr>
              <a:t>http://www.pewglobal.org/files/2014/02/Pew-Research-Center-Global-Attitudes-Project-Technology-Report-FINAL-February-13-20146.pdf </a:t>
            </a:r>
            <a:r>
              <a:rPr lang="en-US" altLang="en-US" sz="1200" i="1" smtClean="0">
                <a:solidFill>
                  <a:srgbClr val="3366FF"/>
                </a:solidFill>
              </a:rPr>
              <a:t> </a:t>
            </a:r>
          </a:p>
          <a:p>
            <a:pPr eaLnBrk="1" hangingPunct="1"/>
            <a:endParaRPr lang="en-US" altLang="en-US" sz="1800" i="1" smtClean="0">
              <a:solidFill>
                <a:schemeClr val="tx1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07D2007-B913-4FD5-B592-F23F2884777F}" type="slidenum">
              <a:rPr lang="en-US" altLang="en-US" sz="1800"/>
              <a:pPr eaLnBrk="1" hangingPunct="1"/>
              <a:t>7</a:t>
            </a:fld>
            <a:endParaRPr lang="en-US" altLang="en-US" sz="1800"/>
          </a:p>
        </p:txBody>
      </p:sp>
      <p:sp>
        <p:nvSpPr>
          <p:cNvPr id="30725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98D64EDA-267F-4B4C-8ECC-F9E59C66BD2D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2571750"/>
            <a:ext cx="6181725" cy="1162050"/>
          </a:xfrm>
        </p:spPr>
        <p:txBody>
          <a:bodyPr/>
          <a:lstStyle/>
          <a:p>
            <a:pPr eaLnBrk="1" hangingPunct="1"/>
            <a:r>
              <a:rPr lang="en-US" altLang="en-US" sz="2900" b="1" smtClean="0"/>
              <a:t>A bit like “love” - </a:t>
            </a:r>
            <a:br>
              <a:rPr lang="en-US" altLang="en-US" sz="2900" b="1" smtClean="0"/>
            </a:br>
            <a:r>
              <a:rPr lang="en-US" altLang="en-US" sz="2900" b="1" smtClean="0"/>
              <a:t>Social Media (SoMe) is all around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3733800"/>
            <a:ext cx="6180138" cy="2392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smtClean="0"/>
              <a:t>But: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400" smtClean="0"/>
              <a:t>Does it </a:t>
            </a:r>
            <a:r>
              <a:rPr lang="en-US" altLang="en-US" sz="2400" b="1" smtClean="0"/>
              <a:t>actually</a:t>
            </a:r>
            <a:r>
              <a:rPr lang="en-US" altLang="en-US" sz="2400" smtClean="0"/>
              <a:t> add value to what we do in IPC?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400" smtClean="0"/>
              <a:t>Are we </a:t>
            </a:r>
            <a:r>
              <a:rPr lang="en-US" altLang="en-US" sz="2400" b="1" smtClean="0"/>
              <a:t>maximising</a:t>
            </a:r>
            <a:r>
              <a:rPr lang="en-US" altLang="en-US" sz="2400" smtClean="0"/>
              <a:t> its potential?</a:t>
            </a:r>
          </a:p>
        </p:txBody>
      </p:sp>
      <p:pic>
        <p:nvPicPr>
          <p:cNvPr id="31748" name="Picture Placeholder 5" descr="Hugh-Grant-wallpaper-love-actually-6850103-1024-76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2438" y="2374900"/>
            <a:ext cx="2057400" cy="2039938"/>
          </a:xfrm>
        </p:spPr>
      </p:pic>
      <p:pic>
        <p:nvPicPr>
          <p:cNvPr id="31749" name="Picture Placeholder 6" descr="images-12.jpe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2788" y="601663"/>
            <a:ext cx="1546225" cy="1403350"/>
          </a:xfrm>
        </p:spPr>
      </p:pic>
      <p:sp>
        <p:nvSpPr>
          <p:cNvPr id="31750" name="Slide Number Placeholder 7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46EE247-012A-498A-BD03-657A3C8B2EB4}" type="slidenum">
              <a:rPr lang="en-US" altLang="en-US" sz="1800"/>
              <a:pPr eaLnBrk="1" hangingPunct="1"/>
              <a:t>8</a:t>
            </a:fld>
            <a:endParaRPr lang="en-US" altLang="en-US" sz="1800"/>
          </a:p>
        </p:txBody>
      </p:sp>
      <p:sp>
        <p:nvSpPr>
          <p:cNvPr id="31751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170DE31-3325-4E26-88BD-3E6920C30437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/>
          </p:cNvSpPr>
          <p:nvPr/>
        </p:nvSpPr>
        <p:spPr bwMode="auto">
          <a:xfrm>
            <a:off x="104775" y="6492875"/>
            <a:ext cx="554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398D656-FC3F-40D6-8735-BDD633F9E6F4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0113"/>
            <a:ext cx="6677025" cy="1908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754563" y="1270000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Websites &amp; internet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4906963" y="3165475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Blogs &amp; vLogs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7215188" y="1298575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/>
              <a:t>Mobile technology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215188" y="3182938"/>
            <a:ext cx="1595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Social networking channels</a:t>
            </a:r>
          </a:p>
        </p:txBody>
      </p:sp>
      <p:sp>
        <p:nvSpPr>
          <p:cNvPr id="32776" name="TextBox 1"/>
          <p:cNvSpPr txBox="1">
            <a:spLocks noChangeArrowheads="1"/>
          </p:cNvSpPr>
          <p:nvPr/>
        </p:nvSpPr>
        <p:spPr bwMode="auto">
          <a:xfrm>
            <a:off x="546100" y="901700"/>
            <a:ext cx="40322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Characteristics of SoMe: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Openness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Participation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Connectedness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Community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1252</TotalTime>
  <Words>1189</Words>
  <Application>Microsoft Office PowerPoint</Application>
  <PresentationFormat>On-screen Show (4:3)</PresentationFormat>
  <Paragraphs>253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ＭＳ Ｐゴシック</vt:lpstr>
      <vt:lpstr>Wingdings</vt:lpstr>
      <vt:lpstr>Calibri</vt:lpstr>
      <vt:lpstr>Advantage</vt:lpstr>
      <vt:lpstr>The use of Social Media in support of global infection prevention and control</vt:lpstr>
      <vt:lpstr>A hard day at the office</vt:lpstr>
      <vt:lpstr>Circa May 1965</vt:lpstr>
      <vt:lpstr>WHO 5 May 2015 @allegranzib @claireekt @julesstorr</vt:lpstr>
      <vt:lpstr>Social media has many faces</vt:lpstr>
      <vt:lpstr>Some facts and figures</vt:lpstr>
      <vt:lpstr>Relevance to developing countries:</vt:lpstr>
      <vt:lpstr>A bit like “love” -  Social Media (SoMe) is all around</vt:lpstr>
      <vt:lpstr>PowerPoint Presentation</vt:lpstr>
      <vt:lpstr>PowerPoint Presentation</vt:lpstr>
      <vt:lpstr>A few questions:</vt:lpstr>
      <vt:lpstr>Disclaimer</vt:lpstr>
      <vt:lpstr>Rapid overview of Social Media &amp; its potential and actual applications in IPC</vt:lpstr>
      <vt:lpstr>Lets start with Facebook...... The “face” of popular social media</vt:lpstr>
      <vt:lpstr>PowerPoint Presentation</vt:lpstr>
      <vt:lpstr>PowerPoint Presentation</vt:lpstr>
      <vt:lpstr>PowerPoint Presentation</vt:lpstr>
      <vt:lpstr>PowerPoint Presentation</vt:lpstr>
      <vt:lpstr>But....a young person’s view?</vt:lpstr>
      <vt:lpstr>“Knowledge” at your fingertips</vt:lpstr>
      <vt:lpstr>PowerPoint Presentation</vt:lpstr>
      <vt:lpstr>PowerPoint Presentation</vt:lpstr>
      <vt:lpstr>Amazing opportunity to strike up a conversation, engage [and influence] with people on the other side of the world</vt:lpstr>
      <vt:lpstr>But important to know your audience &amp; be “culture-aware”</vt:lpstr>
      <vt:lpstr>PowerPoint Presentation</vt:lpstr>
      <vt:lpstr>PowerPoint Presentation</vt:lpstr>
      <vt:lpstr>PowerPoint Presentation</vt:lpstr>
      <vt:lpstr>Twitter for good?</vt:lpstr>
      <vt:lpstr>Teresa Chinn MBE RN, UK</vt:lpstr>
      <vt:lpstr>PowerPoint Presentation</vt:lpstr>
      <vt:lpstr>Why Twitter?</vt:lpstr>
      <vt:lpstr>PowerPoint Presentation</vt:lpstr>
      <vt:lpstr>Talk to the experts?</vt:lpstr>
      <vt:lpstr>Snapshot of one of the largest IPC conferences 2015</vt:lpstr>
      <vt:lpstr>More than just a video sharing site – youtube channels, video blogs (vlogs), educational videos etc</vt:lpstr>
      <vt:lpstr>The week in global health (TWIGH)</vt:lpstr>
      <vt:lpstr>Is there a place for TWiIPC?</vt:lpstr>
      <vt:lpstr>However – need to be aware of how best to grab peoples attention</vt:lpstr>
      <vt:lpstr>8 SECOND COUNTDOWN</vt:lpstr>
      <vt:lpstr>e.g. Twitter &amp; YouTube</vt:lpstr>
      <vt:lpstr>The 8 second filter matters</vt:lpstr>
      <vt:lpstr>1.29 secs</vt:lpstr>
      <vt:lpstr>WHO 5 May 2015</vt:lpstr>
      <vt:lpstr>PowerPoint Presentation</vt:lpstr>
      <vt:lpstr>Hand hygiene videos on YouTube</vt:lpstr>
      <vt:lpstr>PowerPoint Presentation</vt:lpstr>
      <vt:lpstr>An online photo sharing and video sharing platform.</vt:lpstr>
      <vt:lpstr>Live video streaming app. Conceived in 2013 in Turkey – the guys who conceived it wanted more than to “tweet” about the [then] troubles – they wanted to SEE what was happening. </vt:lpstr>
      <vt:lpstr>Yikyak - Allows people to anonymously create and view “yaks” within a 5-mile radius i.e. share content with people near the user making it “intimate” and allows people to vote up or vote down (like or dislike) yaks! – in summary, sort of a combination of GPS and instant messaging.</vt:lpstr>
      <vt:lpstr>Some ideas about how to leverage all of this for IPC</vt:lpstr>
      <vt:lpstr>PowerPoint Presentation</vt:lpstr>
      <vt:lpstr>Summary points</vt:lpstr>
      <vt:lpstr>An example on which to base  our strategies: POSTE</vt:lpstr>
      <vt:lpstr>PowerPoint Presentation</vt:lpstr>
      <vt:lpstr>Ideas on how might IPC use this</vt:lpstr>
      <vt:lpstr>Remember - demographic matters</vt:lpstr>
      <vt:lpstr>A take-away</vt:lpstr>
      <vt:lpstr>   In summary: Engagement. Engagement. Engagement.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STORR</dc:creator>
  <cp:lastModifiedBy>Helen Evans</cp:lastModifiedBy>
  <cp:revision>327</cp:revision>
  <dcterms:created xsi:type="dcterms:W3CDTF">2015-10-14T08:36:45Z</dcterms:created>
  <dcterms:modified xsi:type="dcterms:W3CDTF">2015-10-14T20:25:33Z</dcterms:modified>
</cp:coreProperties>
</file>