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63" r:id="rId3"/>
    <p:sldId id="257" r:id="rId4"/>
    <p:sldId id="262" r:id="rId5"/>
    <p:sldId id="259" r:id="rId6"/>
    <p:sldId id="260" r:id="rId7"/>
    <p:sldId id="292" r:id="rId8"/>
    <p:sldId id="293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4" r:id="rId39"/>
    <p:sldId id="29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00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284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71456"/>
            <a:ext cx="68580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b="1" dirty="0" smtClean="0"/>
              <a:t>Value of Certification </a:t>
            </a:r>
            <a:r>
              <a:rPr lang="mr-IN" b="1" dirty="0" smtClean="0"/>
              <a:t>–</a:t>
            </a:r>
            <a:r>
              <a:rPr lang="en-US" b="1" dirty="0" smtClean="0"/>
              <a:t> What’s in </a:t>
            </a:r>
            <a:r>
              <a:rPr lang="en-US" b="1" dirty="0"/>
              <a:t>i</a:t>
            </a:r>
            <a:r>
              <a:rPr lang="en-US" b="1" dirty="0" smtClean="0"/>
              <a:t>t </a:t>
            </a:r>
            <a:r>
              <a:rPr lang="en-US" b="1" dirty="0"/>
              <a:t>f</a:t>
            </a:r>
            <a:r>
              <a:rPr lang="en-US" b="1" dirty="0" smtClean="0"/>
              <a:t>or </a:t>
            </a:r>
            <a:r>
              <a:rPr lang="en-US" b="1" dirty="0"/>
              <a:t>m</a:t>
            </a:r>
            <a:r>
              <a:rPr lang="en-US" b="1" dirty="0" smtClean="0"/>
              <a:t>e?</a:t>
            </a:r>
          </a:p>
          <a:p>
            <a:pPr algn="ctr"/>
            <a:r>
              <a:rPr lang="en-US" b="1" dirty="0" smtClean="0"/>
              <a:t>Sandra </a:t>
            </a:r>
            <a:r>
              <a:rPr lang="en-US" b="1" dirty="0" err="1" smtClean="0"/>
              <a:t>Callery</a:t>
            </a:r>
            <a:r>
              <a:rPr lang="en-US" b="1" dirty="0" smtClean="0"/>
              <a:t>, CBIC Board Director</a:t>
            </a:r>
          </a:p>
          <a:p>
            <a:pPr algn="ctr"/>
            <a:r>
              <a:rPr lang="en-US" b="1" dirty="0" smtClean="0"/>
              <a:t>A Webber Training Teleclass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7087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US" b="1" dirty="0" smtClean="0"/>
              <a:t>Hosted by Barbara Catt, CBIC Board Member</a:t>
            </a:r>
          </a:p>
          <a:p>
            <a:pPr algn="ctr"/>
            <a:r>
              <a:rPr lang="en-US" b="1" dirty="0" err="1" smtClean="0"/>
              <a:t>www.webbertraining.com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C8327-D524-E149-A70A-3504FBDC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38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E00C4-8431-5445-9385-0A35C65AE3E7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415EE-F17A-844E-BFB9-31F4717FC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9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415EE-F17A-844E-BFB9-31F4717FCD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7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C834-2CB0-2840-8953-435998694967}" type="datetime1">
              <a:rPr lang="en-CA" smtClean="0"/>
              <a:t>2020-10-13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036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A277-FF9F-5442-BEC3-5376D1D284C7}" type="datetime1">
              <a:rPr lang="en-CA" smtClean="0"/>
              <a:t>2020-10-13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516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D2F5-F0D1-8A40-9E60-DAB63527766E}" type="datetime1">
              <a:rPr lang="en-CA" smtClean="0"/>
              <a:t>2020-10-13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096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259D-FBE1-2D44-B2D3-C8723A9C7A99}" type="datetime1">
              <a:rPr lang="en-CA" smtClean="0"/>
              <a:t>2020-10-13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0CEC62BB-6B73-48C4-8F71-D7B7003FE0B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45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EC21-D6E5-E447-BB62-3724AAB3315B}" type="datetime1">
              <a:rPr lang="en-CA" smtClean="0"/>
              <a:t>2020-10-13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0CEC62BB-6B73-48C4-8F71-D7B7003FE0B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485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B4D2-4F1B-1944-913F-8EFC4113AEDA}" type="datetime1">
              <a:rPr lang="en-CA" smtClean="0"/>
              <a:t>2020-10-13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3426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4324-7B1C-3543-AC80-1E9BA43C9AF1}" type="datetime1">
              <a:rPr lang="en-CA" smtClean="0"/>
              <a:t>2020-10-13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357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50B9-3980-0D48-8F83-511865BC371E}" type="datetime1">
              <a:rPr lang="en-CA" smtClean="0"/>
              <a:t>2020-10-13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129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3A19-949B-8949-AD9F-358F66549F3B}" type="datetime1">
              <a:rPr lang="en-CA" smtClean="0"/>
              <a:t>2020-10-13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0CEC62BB-6B73-48C4-8F71-D7B7003FE0B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894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B0A1-0BD4-F548-B8CA-ABAEC854189E}" type="datetime1">
              <a:rPr lang="en-CA" smtClean="0"/>
              <a:t>2020-10-13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976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14B1-8E92-CA42-B0AA-063ADFFB958D}" type="datetime1">
              <a:rPr lang="en-CA" smtClean="0"/>
              <a:t>2020-10-13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952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7DF6F-8029-9949-9241-72C2D070338D}" type="datetime1">
              <a:rPr lang="en-CA" smtClean="0"/>
              <a:t>2020-10-13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C62BB-6B73-48C4-8F71-D7B7003FE0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242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Relationship Id="rId3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36032" y="368300"/>
            <a:ext cx="9144000" cy="1888374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Certification in Infection Prevention and Control</a:t>
            </a:r>
            <a:endParaRPr lang="en-CA" b="1" dirty="0">
              <a:solidFill>
                <a:srgbClr val="C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8621" y="2649538"/>
            <a:ext cx="9998241" cy="2353594"/>
          </a:xfrm>
        </p:spPr>
        <p:txBody>
          <a:bodyPr>
            <a:normAutofit/>
          </a:bodyPr>
          <a:lstStyle/>
          <a:p>
            <a:r>
              <a:rPr lang="en-US" sz="4100" i="1" dirty="0" smtClean="0"/>
              <a:t>Value of Certification – </a:t>
            </a:r>
            <a:r>
              <a:rPr lang="en-US" sz="4100" i="1" dirty="0" smtClean="0"/>
              <a:t>What’s </a:t>
            </a:r>
            <a:r>
              <a:rPr lang="en-US" sz="4100" i="1" dirty="0" smtClean="0"/>
              <a:t>in it for me?</a:t>
            </a:r>
            <a:endParaRPr lang="en-CA" sz="4100" i="1" dirty="0"/>
          </a:p>
          <a:p>
            <a:endParaRPr lang="en-US" dirty="0" smtClean="0"/>
          </a:p>
          <a:p>
            <a:r>
              <a:rPr lang="en-US" sz="2800" dirty="0" smtClean="0"/>
              <a:t>Sandra Callery RN </a:t>
            </a:r>
            <a:r>
              <a:rPr lang="en-US" sz="2800" dirty="0" err="1" smtClean="0"/>
              <a:t>MHSc</a:t>
            </a:r>
            <a:r>
              <a:rPr lang="en-US" sz="2800" dirty="0" smtClean="0"/>
              <a:t> </a:t>
            </a:r>
            <a:r>
              <a:rPr lang="en-US" sz="2800" dirty="0" smtClean="0"/>
              <a:t>CIC</a:t>
            </a:r>
            <a:br>
              <a:rPr lang="en-US" sz="2800" dirty="0" smtClean="0"/>
            </a:br>
            <a:r>
              <a:rPr lang="en-US" dirty="0" smtClean="0"/>
              <a:t>CBIC </a:t>
            </a:r>
            <a:r>
              <a:rPr lang="en-US" dirty="0" smtClean="0"/>
              <a:t>Board Director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October </a:t>
            </a:r>
            <a:r>
              <a:rPr lang="en-US" dirty="0" smtClean="0"/>
              <a:t>2020</a:t>
            </a:r>
            <a:endParaRPr lang="en-CA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998620" y="5253038"/>
            <a:ext cx="9998241" cy="9699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Hosted by Barbara Catt</a:t>
            </a:r>
            <a:br>
              <a:rPr lang="en-US" dirty="0" smtClean="0"/>
            </a:br>
            <a:r>
              <a:rPr lang="en-US" sz="2200" dirty="0" smtClean="0"/>
              <a:t>IPAC Canada President</a:t>
            </a:r>
            <a:r>
              <a:rPr lang="en-CA" sz="2200" dirty="0" smtClean="0"/>
              <a:t/>
            </a:r>
            <a:br>
              <a:rPr lang="en-CA" sz="2200" dirty="0" smtClean="0"/>
            </a:br>
            <a:r>
              <a:rPr lang="en-CA" sz="2200" dirty="0" smtClean="0"/>
              <a:t>CBIC Board Member</a:t>
            </a:r>
            <a:endParaRPr lang="en-US" sz="2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762500" y="6489700"/>
            <a:ext cx="2616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www.webbertraining.com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26694" y="6489700"/>
            <a:ext cx="1814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October 15,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126" y="677916"/>
            <a:ext cx="9717168" cy="55809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68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951" y="782102"/>
            <a:ext cx="9979929" cy="55635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885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b="1" dirty="0" smtClean="0"/>
              <a:t>The Certification Process</a:t>
            </a:r>
            <a:endParaRPr lang="en-CA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476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545" y="958569"/>
            <a:ext cx="9372737" cy="516633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690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090" y="819807"/>
            <a:ext cx="9129695" cy="548653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02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428" y="596649"/>
            <a:ext cx="9512721" cy="55991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260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</a:t>
            </a:r>
            <a:r>
              <a:rPr lang="en-US" b="1" dirty="0" smtClean="0"/>
              <a:t>Eligibility</a:t>
            </a:r>
            <a:endParaRPr lang="en-CA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0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41" y="728200"/>
            <a:ext cx="9265643" cy="51759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34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483" y="794253"/>
            <a:ext cx="9288512" cy="518876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52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179" y="694005"/>
            <a:ext cx="9905410" cy="55333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748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What Certification means for me…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55124" y="2828024"/>
            <a:ext cx="4303986" cy="286410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38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297" y="688570"/>
            <a:ext cx="9731697" cy="543633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63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59" y="596096"/>
            <a:ext cx="9854903" cy="55051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115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Associate in Infection Prevention 			 and Control (a-IPC)</a:t>
            </a:r>
            <a:endParaRPr lang="en-CA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793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255" y="791208"/>
            <a:ext cx="9674961" cy="54046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76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85" y="569496"/>
            <a:ext cx="9711559" cy="59891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15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20" y="598217"/>
            <a:ext cx="10486105" cy="58577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91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537" y="754621"/>
            <a:ext cx="9528789" cy="532298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75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b="1" dirty="0" smtClean="0"/>
              <a:t>Preparing for the examination</a:t>
            </a:r>
            <a:endParaRPr lang="en-CA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596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337" y="1016875"/>
            <a:ext cx="8847657" cy="528933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267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303" y="889551"/>
            <a:ext cx="9809357" cy="547971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07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CBIC</a:t>
            </a:r>
            <a:endParaRPr lang="en-C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voluntary, independent, multidisciplinary Board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b="1" dirty="0" smtClean="0"/>
              <a:t>Mission</a:t>
            </a:r>
            <a:r>
              <a:rPr lang="en-US" sz="3200" dirty="0" smtClean="0"/>
              <a:t>:  Provide pathways to assess and maintain infection prevention competency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Vision</a:t>
            </a:r>
            <a:r>
              <a:rPr lang="en-US" sz="3200" dirty="0" smtClean="0"/>
              <a:t>:  Healthcare without infection through verifiable competency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92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80" y="780393"/>
            <a:ext cx="10258766" cy="57307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44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248" y="826710"/>
            <a:ext cx="9061079" cy="50617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436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b="1" dirty="0" smtClean="0"/>
              <a:t>The </a:t>
            </a:r>
            <a:r>
              <a:rPr lang="en-US" b="1" dirty="0"/>
              <a:t>R</a:t>
            </a:r>
            <a:r>
              <a:rPr lang="en-US" b="1" dirty="0" smtClean="0"/>
              <a:t>ecertification Process</a:t>
            </a:r>
            <a:endParaRPr lang="en-CA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300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710" y="710586"/>
            <a:ext cx="9494730" cy="53039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36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894" y="1001111"/>
            <a:ext cx="9045211" cy="505284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28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662" y="872374"/>
            <a:ext cx="9233332" cy="51579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596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339" y="1190297"/>
            <a:ext cx="8664210" cy="48400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1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783" y="1158766"/>
            <a:ext cx="8664210" cy="48400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710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4" t="10707" r="25631" b="56539"/>
          <a:stretch/>
        </p:blipFill>
        <p:spPr>
          <a:xfrm>
            <a:off x="0" y="622299"/>
            <a:ext cx="12192000" cy="623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43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8" b="2177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0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28" y="429879"/>
            <a:ext cx="10515600" cy="59154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z="1800" smtClean="0"/>
              <a:t>4</a:t>
            </a:fld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18575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84" y="717331"/>
            <a:ext cx="9595545" cy="53602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z="1800" smtClean="0"/>
              <a:t>5</a:t>
            </a:fld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225807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66" y="1122980"/>
            <a:ext cx="11154274" cy="4800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31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801151"/>
              </p:ext>
            </p:extLst>
          </p:nvPr>
        </p:nvGraphicFramePr>
        <p:xfrm>
          <a:off x="2435772" y="-31654"/>
          <a:ext cx="6164317" cy="6889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Acrobat Document" r:id="rId3" imgW="3714417" imgH="4971852" progId="AcroExch.Document.11">
                  <p:embed/>
                </p:oleObj>
              </mc:Choice>
              <mc:Fallback>
                <p:oleObj name="Acrobat Document" r:id="rId3" imgW="3714417" imgH="497185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5772" y="-31654"/>
                        <a:ext cx="6164317" cy="6889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353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Value of Certification </a:t>
            </a:r>
            <a:r>
              <a:rPr lang="en-US" dirty="0"/>
              <a:t/>
            </a:r>
            <a:br>
              <a:rPr lang="en-US" dirty="0"/>
            </a:br>
            <a:r>
              <a:rPr lang="en-CA" sz="2400" dirty="0" smtClean="0"/>
              <a:t>American </a:t>
            </a:r>
            <a:r>
              <a:rPr lang="en-CA" sz="2400" dirty="0"/>
              <a:t>Journal of Infection Control 47 (2019) 1265−1269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48" y="1781503"/>
            <a:ext cx="10644352" cy="44664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Infection Preventionists (IP) with CIC: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√  - Higher overall self-assessed competency</a:t>
            </a:r>
          </a:p>
          <a:p>
            <a:pPr marL="0" indent="0">
              <a:buNone/>
            </a:pPr>
            <a:r>
              <a:rPr lang="en-US" dirty="0" smtClean="0"/>
              <a:t>√ - Salaries 25% </a:t>
            </a:r>
            <a:r>
              <a:rPr lang="en-US" u="sng" dirty="0" smtClean="0"/>
              <a:t>higher</a:t>
            </a:r>
            <a:r>
              <a:rPr lang="en-US" dirty="0" smtClean="0"/>
              <a:t> than non-CIC IP</a:t>
            </a:r>
          </a:p>
          <a:p>
            <a:pPr marL="0" indent="0">
              <a:buNone/>
            </a:pPr>
            <a:r>
              <a:rPr lang="en-US" dirty="0" smtClean="0"/>
              <a:t>√ - Scored significantly higher in program performance in the 5 major      	Infection Prevention and Control program areas including	immunization programs and educational offerings</a:t>
            </a:r>
          </a:p>
          <a:p>
            <a:pPr marL="0" indent="0">
              <a:buNone/>
            </a:pPr>
            <a:r>
              <a:rPr lang="en-CA" dirty="0" smtClean="0"/>
              <a:t>√ - USA jurisdictional scan showed that 77% of potential employers 	either required CIC </a:t>
            </a:r>
            <a:r>
              <a:rPr lang="en-CA" b="1" i="1" dirty="0" smtClean="0"/>
              <a:t>or</a:t>
            </a:r>
            <a:r>
              <a:rPr lang="en-CA" dirty="0" smtClean="0"/>
              <a:t> “CIC preferred” in their job postings.  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12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766" y="741900"/>
            <a:ext cx="10078929" cy="54854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62BB-6B73-48C4-8F71-D7B7003FE0B1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35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136</Words>
  <Application>Microsoft Macintosh PowerPoint</Application>
  <PresentationFormat>Widescreen</PresentationFormat>
  <Paragraphs>63</Paragraphs>
  <Slides>39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Calibri</vt:lpstr>
      <vt:lpstr>Calibri Light</vt:lpstr>
      <vt:lpstr>Mangal</vt:lpstr>
      <vt:lpstr>Arial</vt:lpstr>
      <vt:lpstr>Office Theme</vt:lpstr>
      <vt:lpstr>Acrobat Document</vt:lpstr>
      <vt:lpstr>Certification in Infection Prevention and Control</vt:lpstr>
      <vt:lpstr> What Certification means for me…</vt:lpstr>
      <vt:lpstr>CBIC</vt:lpstr>
      <vt:lpstr>PowerPoint Presentation</vt:lpstr>
      <vt:lpstr>PowerPoint Presentation</vt:lpstr>
      <vt:lpstr>PowerPoint Presentation</vt:lpstr>
      <vt:lpstr>PowerPoint Presentation</vt:lpstr>
      <vt:lpstr>Value of Certification  American Journal of Infection Control 47 (2019) 1265−1269</vt:lpstr>
      <vt:lpstr>PowerPoint Presentation</vt:lpstr>
      <vt:lpstr>PowerPoint Presentation</vt:lpstr>
      <vt:lpstr>PowerPoint Presentation</vt:lpstr>
      <vt:lpstr> The Certification Process</vt:lpstr>
      <vt:lpstr>PowerPoint Presentation</vt:lpstr>
      <vt:lpstr>PowerPoint Presentation</vt:lpstr>
      <vt:lpstr>PowerPoint Presentation</vt:lpstr>
      <vt:lpstr>    Eligibility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Associate in Infection Prevention     and Control (a-IPC)</vt:lpstr>
      <vt:lpstr>PowerPoint Presentation</vt:lpstr>
      <vt:lpstr>PowerPoint Presentation</vt:lpstr>
      <vt:lpstr>PowerPoint Presentation</vt:lpstr>
      <vt:lpstr>PowerPoint Presentation</vt:lpstr>
      <vt:lpstr> Preparing for the examination</vt:lpstr>
      <vt:lpstr>PowerPoint Presentation</vt:lpstr>
      <vt:lpstr>PowerPoint Presentation</vt:lpstr>
      <vt:lpstr>PowerPoint Presentation</vt:lpstr>
      <vt:lpstr>PowerPoint Presentation</vt:lpstr>
      <vt:lpstr> The Recertification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Government of Ontario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Certification in Infection Prevention and Control</dc:title>
  <dc:creator>Sandra Callery</dc:creator>
  <cp:lastModifiedBy>Paul Webber</cp:lastModifiedBy>
  <cp:revision>41</cp:revision>
  <dcterms:created xsi:type="dcterms:W3CDTF">2020-10-10T00:47:28Z</dcterms:created>
  <dcterms:modified xsi:type="dcterms:W3CDTF">2020-10-13T12:40:05Z</dcterms:modified>
</cp:coreProperties>
</file>