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10" r:id="rId2"/>
    <p:sldId id="311" r:id="rId3"/>
    <p:sldId id="312" r:id="rId4"/>
    <p:sldId id="313" r:id="rId5"/>
    <p:sldId id="348" r:id="rId6"/>
    <p:sldId id="351" r:id="rId7"/>
    <p:sldId id="319" r:id="rId8"/>
    <p:sldId id="320" r:id="rId9"/>
    <p:sldId id="321" r:id="rId10"/>
    <p:sldId id="357" r:id="rId11"/>
    <p:sldId id="339" r:id="rId12"/>
    <p:sldId id="346" r:id="rId13"/>
    <p:sldId id="340" r:id="rId14"/>
    <p:sldId id="354" r:id="rId15"/>
    <p:sldId id="355" r:id="rId16"/>
    <p:sldId id="356" r:id="rId17"/>
    <p:sldId id="341" r:id="rId18"/>
    <p:sldId id="350" r:id="rId19"/>
    <p:sldId id="347" r:id="rId20"/>
    <p:sldId id="336" r:id="rId21"/>
    <p:sldId id="352" r:id="rId22"/>
    <p:sldId id="353" r:id="rId23"/>
    <p:sldId id="322" r:id="rId24"/>
    <p:sldId id="323" r:id="rId25"/>
    <p:sldId id="324" r:id="rId26"/>
    <p:sldId id="325" r:id="rId27"/>
    <p:sldId id="326" r:id="rId28"/>
    <p:sldId id="327" r:id="rId29"/>
    <p:sldId id="316" r:id="rId30"/>
    <p:sldId id="318" r:id="rId31"/>
    <p:sldId id="317" r:id="rId32"/>
    <p:sldId id="314" r:id="rId33"/>
    <p:sldId id="328" r:id="rId34"/>
    <p:sldId id="329" r:id="rId35"/>
    <p:sldId id="330" r:id="rId36"/>
    <p:sldId id="337" r:id="rId37"/>
    <p:sldId id="333" r:id="rId38"/>
    <p:sldId id="334" r:id="rId39"/>
    <p:sldId id="315" r:id="rId40"/>
    <p:sldId id="335" r:id="rId41"/>
    <p:sldId id="338" r:id="rId42"/>
    <p:sldId id="358" r:id="rId43"/>
    <p:sldId id="359" r:id="rId44"/>
  </p:sldIdLst>
  <p:sldSz cx="9144000" cy="6858000" type="screen4x3"/>
  <p:notesSz cx="67833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CCFF"/>
    <a:srgbClr val="FFFF99"/>
    <a:srgbClr val="CCECFF"/>
    <a:srgbClr val="000099"/>
    <a:srgbClr val="FF99FF"/>
    <a:srgbClr val="1010CA"/>
    <a:srgbClr val="315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714"/>
  </p:normalViewPr>
  <p:slideViewPr>
    <p:cSldViewPr showGuides="1">
      <p:cViewPr>
        <p:scale>
          <a:sx n="100" d="100"/>
          <a:sy n="100" d="100"/>
        </p:scale>
        <p:origin x="-35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2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165418985412002E-2"/>
          <c:y val="3.4187198058204998E-2"/>
          <c:w val="0.92887464427867705"/>
          <c:h val="0.68858499806187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Office PowerPoint]CompleteResponses (160)'!$A$379</c:f>
              <c:strCache>
                <c:ptCount val="1"/>
                <c:pt idx="0">
                  <c:v>Wound irrigation or lavage</c:v>
                </c:pt>
              </c:strCache>
            </c:strRef>
          </c:tx>
          <c:spPr>
            <a:solidFill>
              <a:srgbClr val="004984"/>
            </a:solidFill>
          </c:spPr>
          <c:invertIfNegative val="0"/>
          <c:cat>
            <c:strRef>
              <c:f>'[Chart in Microsoft Office PowerPoint]CompleteResponses (160)'!$B$378:$I$378</c:f>
              <c:strCache>
                <c:ptCount val="8"/>
                <c:pt idx="0">
                  <c:v>Bacitracin</c:v>
                </c:pt>
                <c:pt idx="1">
                  <c:v>Clindamycin</c:v>
                </c:pt>
                <c:pt idx="2">
                  <c:v>Fusidic acid</c:v>
                </c:pt>
                <c:pt idx="3">
                  <c:v>Gentamicin</c:v>
                </c:pt>
                <c:pt idx="4">
                  <c:v>Metronidazole</c:v>
                </c:pt>
                <c:pt idx="5">
                  <c:v>Mupirocin</c:v>
                </c:pt>
                <c:pt idx="6">
                  <c:v>Rifampicin</c:v>
                </c:pt>
                <c:pt idx="7">
                  <c:v>Vancomycin</c:v>
                </c:pt>
              </c:strCache>
            </c:strRef>
          </c:cat>
          <c:val>
            <c:numRef>
              <c:f>'[Chart in Microsoft Office PowerPoint]CompleteResponses (160)'!$B$379:$I$379</c:f>
              <c:numCache>
                <c:formatCode>0%</c:formatCode>
                <c:ptCount val="8"/>
                <c:pt idx="0">
                  <c:v>0.02</c:v>
                </c:pt>
                <c:pt idx="1">
                  <c:v>0.01</c:v>
                </c:pt>
                <c:pt idx="2">
                  <c:v>0.03</c:v>
                </c:pt>
                <c:pt idx="3">
                  <c:v>0.05</c:v>
                </c:pt>
                <c:pt idx="4">
                  <c:v>0.02</c:v>
                </c:pt>
                <c:pt idx="5">
                  <c:v>0.02</c:v>
                </c:pt>
                <c:pt idx="6">
                  <c:v>7.0000000000000007E-2</c:v>
                </c:pt>
                <c:pt idx="7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40-4AE4-818A-96A1096C6D7D}"/>
            </c:ext>
          </c:extLst>
        </c:ser>
        <c:ser>
          <c:idx val="1"/>
          <c:order val="1"/>
          <c:tx>
            <c:strRef>
              <c:f>'[Chart in Microsoft Office PowerPoint]CompleteResponses (160)'!$A$380</c:f>
              <c:strCache>
                <c:ptCount val="1"/>
                <c:pt idx="0">
                  <c:v>Collagen sponges or implants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3"/>
              <c:layout>
                <c:manualLayout>
                  <c:x val="2.8108240185133701E-3"/>
                  <c:y val="1.2656081288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40-4AE4-818A-96A1096C6D7D}"/>
                </c:ext>
                <c:ext xmlns:c15="http://schemas.microsoft.com/office/drawing/2012/chart" uri="{CE6537A1-D6FC-4f65-9D91-7224C49458BB}">
                  <c15:layout>
                    <c:manualLayout>
                      <c:w val="0.0608333141518571"/>
                      <c:h val="0.070104226649488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'[Chart in Microsoft Office PowerPoint]CompleteResponses (160)'!$B$378:$I$378</c:f>
              <c:strCache>
                <c:ptCount val="8"/>
                <c:pt idx="0">
                  <c:v>Bacitracin</c:v>
                </c:pt>
                <c:pt idx="1">
                  <c:v>Clindamycin</c:v>
                </c:pt>
                <c:pt idx="2">
                  <c:v>Fusidic acid</c:v>
                </c:pt>
                <c:pt idx="3">
                  <c:v>Gentamicin</c:v>
                </c:pt>
                <c:pt idx="4">
                  <c:v>Metronidazole</c:v>
                </c:pt>
                <c:pt idx="5">
                  <c:v>Mupirocin</c:v>
                </c:pt>
                <c:pt idx="6">
                  <c:v>Rifampicin</c:v>
                </c:pt>
                <c:pt idx="7">
                  <c:v>Vancomycin</c:v>
                </c:pt>
              </c:strCache>
            </c:strRef>
          </c:cat>
          <c:val>
            <c:numRef>
              <c:f>'[Chart in Microsoft Office PowerPoint]CompleteResponses (160)'!$B$380:$I$380</c:f>
              <c:numCache>
                <c:formatCode>0%</c:formatCode>
                <c:ptCount val="8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  <c:pt idx="3">
                  <c:v>0.28999999999999998</c:v>
                </c:pt>
                <c:pt idx="4">
                  <c:v>0</c:v>
                </c:pt>
                <c:pt idx="5">
                  <c:v>0</c:v>
                </c:pt>
                <c:pt idx="6">
                  <c:v>0.04</c:v>
                </c:pt>
                <c:pt idx="7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40-4AE4-818A-96A1096C6D7D}"/>
            </c:ext>
          </c:extLst>
        </c:ser>
        <c:ser>
          <c:idx val="2"/>
          <c:order val="2"/>
          <c:tx>
            <c:strRef>
              <c:f>'[Chart in Microsoft Office PowerPoint]CompleteResponses (160)'!$A$381</c:f>
              <c:strCache>
                <c:ptCount val="1"/>
                <c:pt idx="0">
                  <c:v>Dressings or wound sealants</c:v>
                </c:pt>
              </c:strCache>
            </c:strRef>
          </c:tx>
          <c:spPr>
            <a:solidFill>
              <a:srgbClr val="0092D3"/>
            </a:solidFill>
          </c:spPr>
          <c:invertIfNegative val="0"/>
          <c:cat>
            <c:strRef>
              <c:f>'[Chart in Microsoft Office PowerPoint]CompleteResponses (160)'!$B$378:$I$378</c:f>
              <c:strCache>
                <c:ptCount val="8"/>
                <c:pt idx="0">
                  <c:v>Bacitracin</c:v>
                </c:pt>
                <c:pt idx="1">
                  <c:v>Clindamycin</c:v>
                </c:pt>
                <c:pt idx="2">
                  <c:v>Fusidic acid</c:v>
                </c:pt>
                <c:pt idx="3">
                  <c:v>Gentamicin</c:v>
                </c:pt>
                <c:pt idx="4">
                  <c:v>Metronidazole</c:v>
                </c:pt>
                <c:pt idx="5">
                  <c:v>Mupirocin</c:v>
                </c:pt>
                <c:pt idx="6">
                  <c:v>Rifampicin</c:v>
                </c:pt>
                <c:pt idx="7">
                  <c:v>Vancomycin</c:v>
                </c:pt>
              </c:strCache>
            </c:strRef>
          </c:cat>
          <c:val>
            <c:numRef>
              <c:f>'[Chart in Microsoft Office PowerPoint]CompleteResponses (160)'!$B$381:$I$381</c:f>
              <c:numCache>
                <c:formatCode>0%</c:formatCode>
                <c:ptCount val="8"/>
                <c:pt idx="0">
                  <c:v>0.02</c:v>
                </c:pt>
                <c:pt idx="1">
                  <c:v>0</c:v>
                </c:pt>
                <c:pt idx="2">
                  <c:v>0.09</c:v>
                </c:pt>
                <c:pt idx="3">
                  <c:v>0.05</c:v>
                </c:pt>
                <c:pt idx="4">
                  <c:v>0.01</c:v>
                </c:pt>
                <c:pt idx="5">
                  <c:v>0.01</c:v>
                </c:pt>
                <c:pt idx="6">
                  <c:v>0</c:v>
                </c:pt>
                <c:pt idx="7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40-4AE4-818A-96A1096C6D7D}"/>
            </c:ext>
          </c:extLst>
        </c:ser>
        <c:ser>
          <c:idx val="3"/>
          <c:order val="3"/>
          <c:tx>
            <c:strRef>
              <c:f>'[Chart in Microsoft Office PowerPoint]CompleteResponses (160)'!$A$382</c:f>
              <c:strCache>
                <c:ptCount val="1"/>
                <c:pt idx="0">
                  <c:v>Powders or pastes</c:v>
                </c:pt>
              </c:strCache>
            </c:strRef>
          </c:tx>
          <c:spPr>
            <a:solidFill>
              <a:srgbClr val="D12827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40-4AE4-818A-96A1096C6D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E0-4549-A2D0-1444A84304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'[Chart in Microsoft Office PowerPoint]CompleteResponses (160)'!$B$378:$I$378</c:f>
              <c:strCache>
                <c:ptCount val="8"/>
                <c:pt idx="0">
                  <c:v>Bacitracin</c:v>
                </c:pt>
                <c:pt idx="1">
                  <c:v>Clindamycin</c:v>
                </c:pt>
                <c:pt idx="2">
                  <c:v>Fusidic acid</c:v>
                </c:pt>
                <c:pt idx="3">
                  <c:v>Gentamicin</c:v>
                </c:pt>
                <c:pt idx="4">
                  <c:v>Metronidazole</c:v>
                </c:pt>
                <c:pt idx="5">
                  <c:v>Mupirocin</c:v>
                </c:pt>
                <c:pt idx="6">
                  <c:v>Rifampicin</c:v>
                </c:pt>
                <c:pt idx="7">
                  <c:v>Vancomycin</c:v>
                </c:pt>
              </c:strCache>
            </c:strRef>
          </c:cat>
          <c:val>
            <c:numRef>
              <c:f>'[Chart in Microsoft Office PowerPoint]CompleteResponses (160)'!$B$382:$I$382</c:f>
              <c:numCache>
                <c:formatCode>0%</c:formatCode>
                <c:ptCount val="8"/>
                <c:pt idx="0">
                  <c:v>0.01</c:v>
                </c:pt>
                <c:pt idx="1">
                  <c:v>0.05</c:v>
                </c:pt>
                <c:pt idx="2">
                  <c:v>0.05</c:v>
                </c:pt>
                <c:pt idx="3">
                  <c:v>0.15</c:v>
                </c:pt>
                <c:pt idx="4">
                  <c:v>0.01</c:v>
                </c:pt>
                <c:pt idx="5">
                  <c:v>0.04</c:v>
                </c:pt>
                <c:pt idx="6">
                  <c:v>0</c:v>
                </c:pt>
                <c:pt idx="7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440-4AE4-818A-96A1096C6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72832"/>
        <c:axId val="159780800"/>
      </c:barChart>
      <c:catAx>
        <c:axId val="21247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5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59780800"/>
        <c:crosses val="autoZero"/>
        <c:auto val="1"/>
        <c:lblAlgn val="ctr"/>
        <c:lblOffset val="100"/>
        <c:noMultiLvlLbl val="0"/>
      </c:catAx>
      <c:valAx>
        <c:axId val="159780800"/>
        <c:scaling>
          <c:orientation val="minMax"/>
          <c:max val="0.3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FFFF"/>
                </a:solidFill>
              </a:defRPr>
            </a:pPr>
            <a:endParaRPr lang="en-US"/>
          </a:p>
        </c:txPr>
        <c:crossAx val="212472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745406824147001E-2"/>
          <c:y val="3.0012019955417999E-2"/>
          <c:w val="0.35851304133858303"/>
          <c:h val="0.48397054155903302"/>
        </c:manualLayout>
      </c:layout>
      <c:overlay val="0"/>
      <c:txPr>
        <a:bodyPr/>
        <a:lstStyle/>
        <a:p>
          <a:pPr>
            <a:defRPr sz="2400" b="1">
              <a:solidFill>
                <a:srgbClr val="FFFFFF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89967"/>
            <a:ext cx="678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 algn="ctr">
              <a:defRPr/>
            </a:pPr>
            <a:r>
              <a:rPr lang="en-US" b="1" dirty="0"/>
              <a:t>Topical Antibiotics to Prevent Post-Operative Surgical </a:t>
            </a:r>
            <a:r>
              <a:rPr lang="en-US" b="1" dirty="0" smtClean="0"/>
              <a:t>Infection. </a:t>
            </a:r>
            <a:br>
              <a:rPr lang="en-US" b="1" dirty="0" smtClean="0"/>
            </a:br>
            <a:r>
              <a:rPr lang="en-US" b="1" dirty="0" smtClean="0"/>
              <a:t>Dr. Hilary Humphreys, Royal College of Surgeons in Ireland</a:t>
            </a:r>
            <a:br>
              <a:rPr lang="en-US" b="1" dirty="0" smtClean="0"/>
            </a:br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3759"/>
            <a:ext cx="678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 algn="ctr">
              <a:defRPr/>
            </a:pPr>
            <a:r>
              <a:rPr lang="en-US" b="1" dirty="0" smtClean="0"/>
              <a:t>Hosted by Paul Webber  </a:t>
            </a:r>
            <a:r>
              <a:rPr lang="en-US" b="1" dirty="0" err="1" smtClean="0"/>
              <a:t>paul@webbertraining.com</a:t>
            </a:r>
            <a:endParaRPr lang="en-US" b="1" dirty="0" smtClean="0"/>
          </a:p>
          <a:p>
            <a:pPr algn="ctr">
              <a:defRPr/>
            </a:pPr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597AE2-3877-AC4C-92DC-E6CACD9EB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560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2739D1C-EAAF-4344-BA92-BCB062F84A82}" type="datetimeFigureOut">
              <a:rPr lang="en-IE"/>
              <a:pPr>
                <a:defRPr/>
              </a:pPr>
              <a:t>17/04/2018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7662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326D48C-C4B2-3346-AD86-31C2F5351672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1758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D48C-C4B2-3346-AD86-31C2F5351672}" type="slidenum">
              <a:rPr lang="en-IE" altLang="en-US" smtClean="0"/>
              <a:pPr/>
              <a:t>1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68242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963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AACFB9-0168-EC48-A2AB-24DA3A99DC4C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963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5F435F-2DBC-A743-BDD3-9A60E036835B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963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43E6B6-762D-3D45-86AF-05A311EA5796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aumontCres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6842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CSI crest.jp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021388"/>
            <a:ext cx="6111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1242-871C-7849-A5D8-0D0E110C1965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0B010-29A5-2C4E-BD34-EDC171BF2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367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9A2D0-25FB-514D-9F2C-D4C67E949392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93680-A613-414B-8A7F-C318B7629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24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6051-DF62-A644-BA32-58DC93CEFE4B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7D68-722B-CA48-B0C4-B9301830D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2485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C000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FFC00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FFC00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FFC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073D-220A-834F-82A8-27229B46DC56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2320" y="6356350"/>
            <a:ext cx="730424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8F7B070E-34B7-BC47-9F79-30B2C4CDCF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47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A472-AC0D-0242-A212-53511BBCAF18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B86C0-5C21-1849-952C-49258A526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710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E673-C9DC-4C4D-A5F6-BE288AAA523A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8AC0-DC5E-6942-9B12-F1A273CC9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915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01AA-2886-2F40-8426-6ADC63C2B43B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00783-B485-E34D-A6A9-A2F388B23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442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3702-1053-4D4D-8B8D-24B2AA480FA4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131CB-DFE7-2B47-9ADF-75A19B536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090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2E45-9320-1B4C-92D6-80B2DB0FC806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91DFB-3B8C-5448-A7DA-B475505F5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4395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3CC0-174B-364B-87BE-44BED1066224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F3A90-177D-4548-B6DD-1BC9C46B1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2072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5E0E-D3A5-884F-A8B6-81C5C946D4FD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99693-C5C3-4A42-9BC3-ECF325D1C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71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99"/>
            </a:gs>
            <a:gs pos="55000">
              <a:srgbClr val="000099"/>
            </a:gs>
            <a:gs pos="100000">
              <a:srgbClr val="3156F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4DBDF4-F250-2142-95CE-3BCE4BE2AEAF}" type="datetime1">
              <a:rPr lang="en-CA" smtClean="0"/>
              <a:t>2018-04-17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75C6B59-0E0E-AD47-AFB1-2514E32C664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 descr="BeaumontCres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7556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RCSI crest.jpg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6034088"/>
            <a:ext cx="7159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406400"/>
            <a:ext cx="8640762" cy="17272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Topical Antibiotics to Prevent Post-Operative Surgical Infection.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Is the Paradigm Changing?</a:t>
            </a:r>
            <a:endParaRPr lang="en-IE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025" y="3043238"/>
            <a:ext cx="8351838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IE" alt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Hilary </a:t>
            </a:r>
            <a:r>
              <a:rPr lang="en-IE" alt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Humphreys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Department of </a:t>
            </a:r>
            <a:r>
              <a:rPr lang="en-IE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Clinical </a:t>
            </a:r>
            <a:r>
              <a:rPr lang="en-GB" alt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Microbiology</a:t>
            </a:r>
            <a:r>
              <a:rPr lang="en-IE" alt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</a:t>
            </a:r>
            <a:endParaRPr lang="en-IE" alt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GB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Royal College of Surgeons in Ireland (RCSI) &amp; Beaumont </a:t>
            </a:r>
            <a:r>
              <a:rPr lang="en-GB" alt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Hospital </a:t>
            </a:r>
            <a:r>
              <a:rPr lang="en-GB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Dublin, Ireland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2392" y="6453336"/>
            <a:ext cx="29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www.webbertraining.com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6170" y="6453336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April 19, 2018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789601"/>
            <a:ext cx="8351838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Hosted by Paul Webber</a:t>
            </a:r>
          </a:p>
          <a:p>
            <a:pPr algn="ctr">
              <a:spcBef>
                <a:spcPts val="0"/>
              </a:spcBef>
              <a:defRPr/>
            </a:pPr>
            <a:r>
              <a:rPr lang="en-CA" alt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paul@webbertraining.com</a:t>
            </a:r>
            <a:r>
              <a:rPr lang="en-CA" alt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GB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55650" y="981075"/>
            <a:ext cx="7931150" cy="4679950"/>
          </a:xfrm>
          <a:solidFill>
            <a:srgbClr val="CCECFF"/>
          </a:solidFill>
          <a:ln w="57150">
            <a:solidFill>
              <a:srgbClr val="FFFFBD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IE" altLang="en-US" dirty="0" smtClean="0"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IE" altLang="en-US" dirty="0" smtClean="0">
              <a:latin typeface="Arial" charset="0"/>
              <a:ea typeface="+mn-ea"/>
              <a:cs typeface="Arial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Measures to Reduce SSI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&amp;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Involving Topical Antibiotics</a:t>
            </a:r>
            <a:endParaRPr lang="en-US" alt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516938" cy="647700"/>
          </a:xfrm>
        </p:spPr>
        <p:txBody>
          <a:bodyPr/>
          <a:lstStyle/>
          <a:p>
            <a:pPr>
              <a:defRPr/>
            </a:pP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Definition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66725" y="1700213"/>
            <a:ext cx="8642350" cy="42814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alt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“Antibiotic agents applied directly to the surgical site intra-operatively or post-operatively </a:t>
            </a:r>
            <a:r>
              <a:rPr lang="en-GB" altLang="en-US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via </a:t>
            </a:r>
            <a:r>
              <a:rPr lang="en-GB" alt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powders, sponges, irrigation solutions, sealents or dressings”</a:t>
            </a:r>
          </a:p>
          <a:p>
            <a:pPr marL="0" indent="0" algn="ctr">
              <a:buFontTx/>
              <a:buNone/>
              <a:defRPr/>
            </a:pPr>
            <a:endParaRPr lang="en-GB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Antiseptic agents excluded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61214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Topical Antibiotic 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2225" y="1125538"/>
            <a:ext cx="2663825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Orthopaedic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surgery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Ophthalmology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Dermatology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Interventional cardiology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department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practitioners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Widely used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&amp;  specialty variation in use</a:t>
            </a:r>
          </a:p>
          <a:p>
            <a:pPr>
              <a:buClr>
                <a:srgbClr val="FFC000"/>
              </a:buClr>
              <a:defRPr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659563" y="5949280"/>
            <a:ext cx="1530350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>
                <a:solidFill>
                  <a:srgbClr val="FFFFBD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M Dryden, UK</a:t>
            </a:r>
            <a:endParaRPr lang="en-IE" dirty="0"/>
          </a:p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31CB-DFE7-2B47-9ADF-75A19B536F83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452320" y="6356350"/>
            <a:ext cx="7304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800" smtClean="0">
                <a:solidFill>
                  <a:schemeClr val="bg1"/>
                </a:solidFill>
              </a:rPr>
              <a:t>12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6718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The selective use of topical antibiotics as surgical prophylaxis is justified for specific procedures, such as joint arthroplasty, cataract surgery and, possibly, breast augmentation.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IE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“Selective” might include obese patients </a:t>
            </a:r>
            <a:endParaRPr lang="en-I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01600"/>
            <a:ext cx="8239125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" y="1346200"/>
            <a:ext cx="8948738" cy="175418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The use of topical antibiotics to prevent surgical site infection; a survey of practice and opinion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65088"/>
            <a:ext cx="11239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-19050"/>
            <a:ext cx="1928812" cy="1285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03200"/>
            <a:ext cx="21478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457575"/>
            <a:ext cx="9034463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Charlotte Cooper</a:t>
            </a:r>
            <a:r>
              <a:rPr lang="en-US" sz="2200" b="1" baseline="300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1</a:t>
            </a:r>
            <a:r>
              <a:rPr lang="en-US" sz="2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, Gavin Barlow</a:t>
            </a:r>
            <a:r>
              <a:rPr lang="en-US" sz="2200" b="1" baseline="300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2</a:t>
            </a:r>
            <a:r>
              <a:rPr lang="en-US" sz="2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, Niels Fibæk Bertel</a:t>
            </a:r>
            <a:r>
              <a:rPr lang="en-US" sz="2200" b="1" baseline="300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3</a:t>
            </a:r>
            <a:r>
              <a:rPr lang="en-US" sz="2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, Tracey Guise</a:t>
            </a:r>
            <a:r>
              <a:rPr lang="en-US" sz="2200" b="1" baseline="300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4</a:t>
            </a:r>
            <a:r>
              <a:rPr lang="en-US" sz="2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, Carolyne 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Horner</a:t>
            </a:r>
            <a:r>
              <a:rPr lang="en-US" sz="2200" b="1" baseline="300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4</a:t>
            </a:r>
            <a:r>
              <a:rPr lang="en-US" sz="2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, Hilary Humphreys</a:t>
            </a:r>
            <a:r>
              <a:rPr lang="en-US" sz="2200" b="1" baseline="30000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5</a:t>
            </a:r>
          </a:p>
          <a:p>
            <a:pPr algn="ctr">
              <a:defRPr/>
            </a:pPr>
            <a:endParaRPr lang="en-US" sz="24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  <a:p>
            <a:pPr algn="ctr">
              <a:defRPr/>
            </a:pPr>
            <a:endParaRPr lang="en-US" sz="2400" baseline="30000" dirty="0">
              <a:solidFill>
                <a:srgbClr val="004884"/>
              </a:solidFill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1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School of Biosciences, University of Birmingham, UK 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2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Hull and East Yorkshire NHS Trust, Hull,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UK 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3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European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Wound Management Association,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Frederiksberg, Denmark 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4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British Society of Antimicrobial Chemotherapy, Birmingham, UK </a:t>
            </a:r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5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Royal College of Surgeons in Ireland and Beaumont Hospital, Dublin, Ireland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52320" y="6356350"/>
            <a:ext cx="730424" cy="365125"/>
          </a:xfrm>
        </p:spPr>
        <p:txBody>
          <a:bodyPr/>
          <a:lstStyle/>
          <a:p>
            <a:fld id="{8F7B070E-34B7-BC47-9F79-30B2C4CDCF03}" type="slidenum">
              <a:rPr lang="en-US" altLang="en-US" sz="1800" smtClean="0">
                <a:solidFill>
                  <a:schemeClr val="bg1"/>
                </a:solidFill>
              </a:rPr>
              <a:pPr/>
              <a:t>14</a:t>
            </a:fld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Clinical Practice: Agent &amp; Application</a:t>
            </a:r>
          </a:p>
        </p:txBody>
      </p:sp>
      <p:graphicFrame>
        <p:nvGraphicFramePr>
          <p:cNvPr id="6" name="Content Placeholder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260714"/>
              </p:ext>
            </p:extLst>
          </p:nvPr>
        </p:nvGraphicFramePr>
        <p:xfrm>
          <a:off x="53752" y="548680"/>
          <a:ext cx="9036496" cy="602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226300" y="1160463"/>
            <a:ext cx="191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n=108 responses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69715"/>
              </p:ext>
            </p:extLst>
          </p:nvPr>
        </p:nvGraphicFramePr>
        <p:xfrm>
          <a:off x="-30163" y="802977"/>
          <a:ext cx="9142413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Chart" r:id="rId5" imgW="9144793" imgH="5803895" progId="Excel.Chart.8">
                  <p:embed/>
                </p:oleObj>
              </mc:Choice>
              <mc:Fallback>
                <p:oleObj name="Chart" r:id="rId5" imgW="9144793" imgH="580389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802977"/>
                        <a:ext cx="9142413" cy="579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4463"/>
            <a:ext cx="9144000" cy="8445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Opinion: Topical Antibiotics to Prevent SSI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750" y="4868863"/>
            <a:ext cx="1619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n=160  responses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8" y="1363663"/>
            <a:ext cx="39258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There is a significant body of evidence in favour of 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13" y="2374900"/>
            <a:ext cx="39274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Are cost effective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5" y="3090863"/>
            <a:ext cx="39274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Rarely result in detrimental side effects for the patient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38" y="3995738"/>
            <a:ext cx="40100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Don’t contribute to  antibiotic resistance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188" y="4841875"/>
            <a:ext cx="38433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Confer additional benefits to other forms of prophylaxis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British Society of Antimicrobial Chemotherapy (BSAC) Literature Review</a:t>
            </a:r>
            <a:endParaRPr lang="en-I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June 2010 to June 2017 focussing on orthopaedic (21), cardiac surgery (11) &amp; abdominal studies (7)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IE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I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“Conflicting results within &amp; between studies depending on the type of surgical site infection (SSI); total, deep, superficial &amp; organ space.  Studies are largely underpowered, not controlled and with little standardisation meaning results can only be treated as trends rather than confirmed effects”</a:t>
            </a:r>
            <a:endParaRPr lang="en-I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Topical antibiotics: why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Clr>
                <a:srgbClr val="FFC000"/>
              </a:buClr>
              <a:buFont typeface="Arial" charset="0"/>
              <a:buNone/>
              <a:defRPr/>
            </a:pP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Pros</a:t>
            </a:r>
          </a:p>
          <a:p>
            <a:pPr lvl="1">
              <a:buClr>
                <a:srgbClr val="FFC000"/>
              </a:buClr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High sustained local concentration</a:t>
            </a:r>
          </a:p>
          <a:p>
            <a:pPr lvl="1">
              <a:buClr>
                <a:srgbClr val="FFC000"/>
              </a:buClr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No disruption of microbiome</a:t>
            </a:r>
          </a:p>
          <a:p>
            <a:pPr lvl="1">
              <a:buClr>
                <a:srgbClr val="FFC000"/>
              </a:buClr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Active at the site of entry of infection</a:t>
            </a:r>
          </a:p>
          <a:p>
            <a:pPr lvl="1">
              <a:buClr>
                <a:srgbClr val="FFC000"/>
              </a:buClr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No systemic toxicity</a:t>
            </a:r>
          </a:p>
          <a:p>
            <a:pPr lvl="1">
              <a:buClr>
                <a:srgbClr val="FFC000"/>
              </a:buClr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No </a:t>
            </a:r>
            <a:r>
              <a:rPr lang="en-GB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C.difficile</a:t>
            </a:r>
          </a:p>
          <a:p>
            <a:pPr lvl="1">
              <a:buClr>
                <a:srgbClr val="FFC000"/>
              </a:buClr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May be particular benefit for high risk e.g. diabetes mellitus, smokers, ischaemic etc.</a:t>
            </a:r>
          </a:p>
          <a:p>
            <a:pPr marL="549275" lvl="1" indent="0">
              <a:buClr>
                <a:srgbClr val="FFC000"/>
              </a:buClr>
              <a:buFont typeface="Arial" charset="0"/>
              <a:buNone/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Clr>
                <a:srgbClr val="FFC000"/>
              </a:buClr>
              <a:buFont typeface="Arial" charset="0"/>
              <a:buNone/>
            </a:pPr>
            <a:r>
              <a:rPr lang="en-GB" altLang="en-US">
                <a:solidFill>
                  <a:srgbClr val="FFC000"/>
                </a:solidFill>
                <a:latin typeface="Arial" charset="0"/>
                <a:cs typeface="Arial" charset="0"/>
              </a:rPr>
              <a:t>Cons</a:t>
            </a:r>
          </a:p>
          <a:p>
            <a:pPr lvl="1">
              <a:buClr>
                <a:srgbClr val="FFC000"/>
              </a:buClr>
            </a:pPr>
            <a:r>
              <a:rPr lang="en-GB" altLang="en-US" sz="2000">
                <a:latin typeface="Arial" charset="0"/>
                <a:cs typeface="Arial" charset="0"/>
              </a:rPr>
              <a:t>contact dermatitis</a:t>
            </a:r>
          </a:p>
          <a:p>
            <a:pPr lvl="1">
              <a:buClr>
                <a:srgbClr val="FFC000"/>
              </a:buClr>
            </a:pPr>
            <a:endParaRPr lang="en-GB" altLang="en-US" sz="2000">
              <a:latin typeface="Arial" charset="0"/>
              <a:cs typeface="Arial" charset="0"/>
            </a:endParaRPr>
          </a:p>
          <a:p>
            <a:pPr lvl="1">
              <a:buClr>
                <a:srgbClr val="FFC000"/>
              </a:buClr>
            </a:pPr>
            <a:r>
              <a:rPr lang="en-GB" altLang="en-US" sz="2000">
                <a:latin typeface="Arial" charset="0"/>
                <a:cs typeface="Arial" charset="0"/>
              </a:rPr>
              <a:t>interference with wound healing</a:t>
            </a:r>
          </a:p>
          <a:p>
            <a:pPr lvl="1">
              <a:buClr>
                <a:srgbClr val="FFC000"/>
              </a:buClr>
            </a:pPr>
            <a:endParaRPr lang="en-GB" altLang="en-US" sz="2000">
              <a:latin typeface="Arial" charset="0"/>
              <a:cs typeface="Arial" charset="0"/>
            </a:endParaRPr>
          </a:p>
          <a:p>
            <a:pPr lvl="1">
              <a:buClr>
                <a:srgbClr val="FFC000"/>
              </a:buClr>
            </a:pPr>
            <a:r>
              <a:rPr lang="en-GB" altLang="en-US" sz="2000">
                <a:latin typeface="Arial" charset="0"/>
                <a:cs typeface="Arial" charset="0"/>
              </a:rPr>
              <a:t>the potential for increased antibiotic resistance</a:t>
            </a:r>
          </a:p>
          <a:p>
            <a:pPr lvl="1">
              <a:buClr>
                <a:srgbClr val="FFC000"/>
              </a:buClr>
            </a:pPr>
            <a:endParaRPr lang="en-GB" altLang="en-US" sz="2000">
              <a:latin typeface="Arial" charset="0"/>
              <a:cs typeface="Arial" charset="0"/>
            </a:endParaRPr>
          </a:p>
          <a:p>
            <a:pPr lvl="1">
              <a:buClr>
                <a:srgbClr val="FFC000"/>
              </a:buClr>
            </a:pPr>
            <a:r>
              <a:rPr lang="en-GB" altLang="en-US" sz="2000">
                <a:latin typeface="Arial" charset="0"/>
                <a:cs typeface="Arial" charset="0"/>
              </a:rPr>
              <a:t>cytotoxicity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70663" y="5877272"/>
            <a:ext cx="152958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>
                <a:solidFill>
                  <a:srgbClr val="FFFFBD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M Dryden</a:t>
            </a:r>
            <a:r>
              <a:rPr lang="en-IE" sz="1600" b="1">
                <a:solidFill>
                  <a:srgbClr val="FFFFBD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, </a:t>
            </a:r>
            <a:r>
              <a:rPr lang="en-IE" sz="1600" b="1" smtClean="0">
                <a:solidFill>
                  <a:srgbClr val="FFFFBD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UK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8AC0-DC5E-6942-9B12-F1A273CC947A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452320" y="6356350"/>
            <a:ext cx="7304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800" smtClean="0">
                <a:solidFill>
                  <a:schemeClr val="bg1"/>
                </a:solidFill>
              </a:rPr>
              <a:t>18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Short-Term Antibiotic Treatment Has Differing Long-Term Impacts on the Human Throat and Gut Microbiome</a:t>
            </a:r>
            <a:br>
              <a:rPr lang="en-GB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</a:br>
            <a:r>
              <a:rPr lang="en-GB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Jakobsson HE et al., , March 24, 2010</a:t>
            </a:r>
            <a:br>
              <a:rPr lang="en-GB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</a:br>
            <a:endParaRPr lang="en-GB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0" y="2852738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years after treatment high levels of the macrolide resistance gene </a:t>
            </a:r>
            <a:r>
              <a:rPr lang="en-GB" alt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</a:t>
            </a:r>
            <a:r>
              <a:rPr lang="en-GB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were found, indicating that antibiotic resistance, once selected for, can persist for longer periods of time than previously recognized.</a:t>
            </a:r>
          </a:p>
          <a:p>
            <a:pPr>
              <a:defRPr/>
            </a:pPr>
            <a:endParaRPr lang="en-GB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highlights the importance of a restrictive antibiotic usage in order to prevent subsequent treatment failure and potential spread of antibiotic resistance.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5878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331913" y="1700213"/>
            <a:ext cx="6335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antibiotic use is like napalm – it destroys all with long-term consequences.  It is ecological vandalism.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7763" y="6278563"/>
            <a:ext cx="1530350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>
                <a:solidFill>
                  <a:srgbClr val="FFFFBD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M Dryden, UK</a:t>
            </a:r>
            <a:endParaRPr lang="en-IE" dirty="0"/>
          </a:p>
          <a:p>
            <a:pPr>
              <a:defRPr/>
            </a:pP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31CB-DFE7-2B47-9ADF-75A19B536F8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452320" y="6356350"/>
            <a:ext cx="7304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800" smtClean="0">
                <a:solidFill>
                  <a:schemeClr val="bg1"/>
                </a:solidFill>
              </a:rPr>
              <a:t>19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Declaration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66725" y="1700213"/>
            <a:ext cx="8642350" cy="42814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The views expressed are of a professional but personal nature &amp; are not necessarily those of the RCSI &amp; Beaumont Hospital, Dublin.</a:t>
            </a:r>
          </a:p>
          <a:p>
            <a:pPr marL="0" indent="0">
              <a:buFontTx/>
              <a:buNone/>
              <a:defRPr/>
            </a:pPr>
            <a:endParaRPr lang="en-GB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 have recently received research funding from Pfizer &amp; Astellas.  I have also provided professional advice or education for Pfizer.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679950"/>
          </a:xfrm>
          <a:solidFill>
            <a:srgbClr val="CCECFF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n-IE" altLang="en-US" sz="4400" dirty="0" smtClean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en-IE" alt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 algn="ctr">
              <a:spcBef>
                <a:spcPts val="720"/>
              </a:spcBef>
              <a:spcAft>
                <a:spcPts val="0"/>
              </a:spcAft>
              <a:buSzPts val="3000"/>
              <a:buFont typeface="Arial" panose="020B0604020202020204" pitchFamily="34" charset="0"/>
              <a:buNone/>
              <a:defRPr/>
            </a:pPr>
            <a:r>
              <a:rPr lang="en-IE" sz="4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Some Studies on Topical </a:t>
            </a:r>
            <a:r>
              <a:rPr lang="en-IE" sz="44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or </a:t>
            </a:r>
            <a:r>
              <a:rPr lang="en-IE" sz="4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Local </a:t>
            </a:r>
            <a:r>
              <a:rPr lang="en-IE" sz="44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A</a:t>
            </a:r>
            <a:r>
              <a:rPr lang="en-IE" sz="4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ntibiotics</a:t>
            </a:r>
            <a:endParaRPr lang="en-IE" sz="3000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Chloramphenicol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C000"/>
              </a:buClr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Ophthalmology</a:t>
            </a:r>
          </a:p>
          <a:p>
            <a:pPr>
              <a:buClr>
                <a:srgbClr val="FFC000"/>
              </a:buClr>
              <a:defRPr/>
            </a:pPr>
            <a:endParaRPr lang="en-GB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>
              <a:buClr>
                <a:srgbClr val="FFC000"/>
              </a:buClr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ENT minor surgery</a:t>
            </a:r>
          </a:p>
          <a:p>
            <a:pPr>
              <a:buClr>
                <a:srgbClr val="FFC000"/>
              </a:buClr>
              <a:defRPr/>
            </a:pPr>
            <a:endParaRPr lang="en-GB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>
              <a:buClr>
                <a:srgbClr val="FFC000"/>
              </a:buClr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Dermatology</a:t>
            </a:r>
          </a:p>
          <a:p>
            <a:pPr>
              <a:buClr>
                <a:srgbClr val="FFC000"/>
              </a:buClr>
              <a:defRPr/>
            </a:pPr>
            <a:endParaRPr lang="en-GB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>
              <a:buClr>
                <a:srgbClr val="FFC000"/>
              </a:buClr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Plastic surgery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1268413"/>
            <a:ext cx="4341813" cy="5189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888" y="5949280"/>
            <a:ext cx="15287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>
                <a:solidFill>
                  <a:srgbClr val="FFFFBD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M Dryden, UK</a:t>
            </a:r>
            <a:endParaRPr lang="en-IE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52320" y="6356350"/>
            <a:ext cx="730424" cy="365125"/>
          </a:xfrm>
        </p:spPr>
        <p:txBody>
          <a:bodyPr/>
          <a:lstStyle/>
          <a:p>
            <a:r>
              <a:rPr lang="en-US" altLang="en-US" sz="1800" smtClean="0">
                <a:solidFill>
                  <a:schemeClr val="bg1"/>
                </a:solidFill>
              </a:rPr>
              <a:t>21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Topical Bacitracin to Prevent Sternal Wound Infections After Cardiac Surgery </a:t>
            </a:r>
            <a:br>
              <a:rPr lang="en-GB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</a:br>
            <a:r>
              <a:rPr lang="en-GB" altLang="en-US" sz="1600" i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Annals of Thoracic Surgery</a:t>
            </a:r>
            <a:r>
              <a:rPr lang="en-GB" altLang="en-US" sz="16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; 2017; 104: 1496-1500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9 year experience of peri-operative sternal wound bacitracin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0% deep infection rate </a:t>
            </a:r>
            <a:r>
              <a:rPr lang="en-GB" alt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versus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expected rate of  0.29%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4 superficial infections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Well tolerated. No serious adverse effects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Readily available &amp; inexpensive therapy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986463" y="6021288"/>
            <a:ext cx="17541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Dryden, 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Intra-Wound Antibiotics (IWA), Infection &amp; Spinal Fusion Surgery</a:t>
            </a: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856662" cy="4856162"/>
          </a:xfrm>
        </p:spPr>
        <p:txBody>
          <a:bodyPr/>
          <a:lstStyle/>
          <a:p>
            <a:pPr>
              <a:defRPr/>
            </a:pPr>
            <a:r>
              <a:rPr lang="en-I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9,823 patients in 20 Washington State Hospitals, 55% receiving IWA</a:t>
            </a:r>
          </a:p>
          <a:p>
            <a:pPr>
              <a:defRPr/>
            </a:pPr>
            <a:r>
              <a:rPr lang="en-I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111 (1.1%) with SSI; 0.8% (IWA)* </a:t>
            </a:r>
            <a:r>
              <a:rPr lang="en-I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vs </a:t>
            </a:r>
            <a:r>
              <a:rPr lang="en-I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1.5% (no IWA)</a:t>
            </a:r>
          </a:p>
          <a:p>
            <a:pPr>
              <a:defRPr/>
            </a:pPr>
            <a:r>
              <a:rPr lang="en-I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After adjustment, no difference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2843808" y="6515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 Infect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2016; 17: 177-186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13088"/>
            <a:ext cx="6567487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1143000"/>
          </a:xfrm>
        </p:spPr>
        <p:txBody>
          <a:bodyPr/>
          <a:lstStyle/>
          <a:p>
            <a:pPr>
              <a:defRPr/>
            </a:pPr>
            <a:r>
              <a:rPr lang="en-IE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Local Gentamicin to Wound for Abdominoperineal Resection</a:t>
            </a:r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507412" cy="432117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582 articles from search (1988-2012) but only 8 suitable</a:t>
            </a:r>
          </a:p>
          <a:p>
            <a:pPr lvl="1">
              <a:buFontTx/>
              <a:buChar char="-"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4 RCTS</a:t>
            </a:r>
          </a:p>
          <a:p>
            <a:pPr lvl="1">
              <a:buFontTx/>
              <a:buChar char="-"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3 consecutive studies</a:t>
            </a:r>
          </a:p>
          <a:p>
            <a:pPr lvl="1">
              <a:buFontTx/>
              <a:buChar char="-"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1 cohort (no controls)</a:t>
            </a:r>
          </a:p>
          <a:p>
            <a:pPr>
              <a:buFont typeface="Arial" charset="0"/>
              <a:buChar char="•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Sponges (3), beads (4), injection (1)</a:t>
            </a:r>
          </a:p>
          <a:p>
            <a:pPr>
              <a:buFont typeface="Arial" charset="0"/>
              <a:buChar char="•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Substantial heterogeneity in studies</a:t>
            </a:r>
          </a:p>
          <a:p>
            <a:pPr>
              <a:buFont typeface="Arial" charset="0"/>
              <a:buChar char="•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Evidence does not support perineal application of gentamicin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987675" y="6021388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J Surg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2015; 39: 2786-2794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435975" cy="936625"/>
          </a:xfrm>
        </p:spPr>
        <p:txBody>
          <a:bodyPr/>
          <a:lstStyle/>
          <a:p>
            <a:pPr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Gentamicin Collagen Sponges (GCS), Sternal SSI after Cardiac Surgery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826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Phase 3, single blind, RCT of 1502 patients at high risk (DM or BMI&gt; 30)</a:t>
            </a:r>
          </a:p>
          <a:p>
            <a:pPr>
              <a:defRPr/>
            </a:pPr>
            <a:endParaRPr lang="en-I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dirty="0" smtClean="0">
              <a:ea typeface="+mn-ea"/>
            </a:endParaRPr>
          </a:p>
          <a:p>
            <a:pPr>
              <a:defRPr/>
            </a:pPr>
            <a:endParaRPr lang="en-IE" dirty="0">
              <a:ea typeface="+mn-ea"/>
            </a:endParaRPr>
          </a:p>
          <a:p>
            <a:pPr>
              <a:defRPr/>
            </a:pPr>
            <a:endParaRPr lang="en-IE" dirty="0" smtClean="0"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051720" y="6443663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2010; 304: 755-762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851025"/>
            <a:ext cx="5300662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635375" y="2133600"/>
            <a:ext cx="288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3438" y="6021388"/>
            <a:ext cx="288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24075" y="6021388"/>
            <a:ext cx="215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4925" y="425450"/>
            <a:ext cx="9145588" cy="1223963"/>
          </a:xfrm>
        </p:spPr>
        <p:txBody>
          <a:bodyPr/>
          <a:lstStyle/>
          <a:p>
            <a:pPr>
              <a:defRPr/>
            </a:pPr>
            <a:r>
              <a:rPr lang="en-IE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GCS &amp; Sternal SSI after Cardiac Surgery</a:t>
            </a:r>
            <a:r>
              <a:rPr lang="en-IE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/>
            </a:r>
            <a:br>
              <a:rPr lang="en-IE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</a:b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93713" y="1624013"/>
          <a:ext cx="8229600" cy="3722691"/>
        </p:xfrm>
        <a:graphic>
          <a:graphicData uri="http://schemas.openxmlformats.org/drawingml/2006/table">
            <a:tbl>
              <a:tblPr/>
              <a:tblGrid>
                <a:gridCol w="5267325"/>
                <a:gridCol w="1368425"/>
                <a:gridCol w="1593850"/>
              </a:tblGrid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Per Protocol Analysis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GCS (727)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Control (749)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Any SSI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8.4%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8.6%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Surgically treated SSI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3.2%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4.9%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Superficial SSI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6.6%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6.1%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Deep SSI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1.8%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2.5%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Re- hospitalisation for SSI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3.0%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3.3%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Post-operative length of stay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6.0 d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6.0 d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541" name="TextBox 6"/>
          <p:cNvSpPr txBox="1">
            <a:spLocks noChangeArrowheads="1"/>
          </p:cNvSpPr>
          <p:nvPr/>
        </p:nvSpPr>
        <p:spPr bwMode="auto">
          <a:xfrm>
            <a:off x="2700338" y="5732463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2010; 304: 755-762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E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GCS &amp; Colorectal Surgery</a:t>
            </a: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052513"/>
            <a:ext cx="8468617" cy="4525962"/>
          </a:xfrm>
        </p:spPr>
        <p:txBody>
          <a:bodyPr/>
          <a:lstStyle/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 sponges (260 gentamicin) to patients in 39 US sites</a:t>
            </a:r>
          </a:p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From 674 enrolled, 602 randomised (GCS 30</a:t>
            </a:r>
            <a:r>
              <a:rPr lang="en-I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0</a:t>
            </a: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 control 302)</a:t>
            </a:r>
          </a:p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Adjusted SSI of 29% in GCS group &amp; 21% in control (p=0.03)</a:t>
            </a:r>
          </a:p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GCS patients more likely to visit ED or surgeon’s office (19.7% </a:t>
            </a:r>
            <a:r>
              <a:rPr lang="en-I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v </a:t>
            </a: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11%, p = 0.004)</a:t>
            </a:r>
          </a:p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15 gentamicin resistant isolates, 13 in GCS group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i="1" dirty="0">
              <a:ea typeface="+mn-ea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492500" y="6021388"/>
            <a:ext cx="453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Engl J Med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2010; 363: 1038-49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GCS &amp; Colorectal Surgery</a:t>
            </a: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51450"/>
          </a:xfrm>
        </p:spPr>
        <p:txBody>
          <a:bodyPr/>
          <a:lstStyle/>
          <a:p>
            <a:pPr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Initial effect but not sustained due to a lack of sustained antibiotic levels</a:t>
            </a:r>
          </a:p>
          <a:p>
            <a:pPr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Collagen sponge may be a mechanical barrier to rapid &amp; effective closure of wound</a:t>
            </a:r>
            <a:endParaRPr lang="en-US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268538" y="6372225"/>
            <a:ext cx="619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Engl J Med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2010; 363: 1038-49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484505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" y="115888"/>
            <a:ext cx="9072563" cy="1282700"/>
          </a:xfrm>
        </p:spPr>
        <p:txBody>
          <a:bodyPr/>
          <a:lstStyle/>
          <a:p>
            <a:pPr>
              <a:defRPr/>
            </a:pPr>
            <a:r>
              <a:rPr lang="en-I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NICE - SSI Prevention &amp; Treatment, 2017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5288" y="1398588"/>
            <a:ext cx="8748712" cy="4641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altLang="en-US" sz="2400" i="1" dirty="0" smtClean="0">
                <a:solidFill>
                  <a:srgbClr val="FF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Pre-operative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e.g. antibiotic prophylaxis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i="1" dirty="0" smtClean="0">
                <a:solidFill>
                  <a:srgbClr val="FF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Intra-operative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Do not use wound irrigation to reduce the risk of SSI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Do not  use intra-cavity lavage to reduce the risk of SSI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Do not use intra-operative skin re-disinfection or topical cefotaxime in abdominal surgery to reduce the risk of SSI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i="1" dirty="0" smtClean="0">
                <a:solidFill>
                  <a:srgbClr val="FF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Post-operative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Do not use topical antimicrobial agents for surgical wounds that are healing by primary intention to reduce the risk of SSI</a:t>
            </a:r>
            <a:endParaRPr lang="en-US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E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Outline 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640763" cy="50006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Measures to reduce surgical site infection (SSI) &amp; involving antibiotics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IE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Lack of &amp; or poor quality of evidence for topical or local antibiotics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IE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Unintended consequences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IE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Conclusions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9850" y="115888"/>
            <a:ext cx="8856663" cy="1143000"/>
          </a:xfrm>
        </p:spPr>
        <p:txBody>
          <a:bodyPr/>
          <a:lstStyle/>
          <a:p>
            <a:pPr>
              <a:defRPr/>
            </a:pPr>
            <a:r>
              <a:rPr lang="en-IE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Preventing SSI in Acute Care Hospitals, 2014</a:t>
            </a:r>
            <a:br>
              <a:rPr lang="en-IE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</a:br>
            <a:r>
              <a:rPr lang="en-IE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SHEA, IDSA, AHA &amp; APIC </a:t>
            </a:r>
            <a:endParaRPr lang="en-US" alt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435975" cy="36718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Gentamicin collagen sponges (GCS)</a:t>
            </a:r>
          </a:p>
          <a:p>
            <a:pPr>
              <a:buFontTx/>
              <a:buChar char="-"/>
              <a:defRPr/>
            </a:pPr>
            <a:r>
              <a:rPr lang="en-I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</a:t>
            </a: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olorectal surgery, SSI higher with GCS</a:t>
            </a:r>
          </a:p>
          <a:p>
            <a:pPr>
              <a:buFontTx/>
              <a:buChar char="-"/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Cardio-thoracic, mixed evidence</a:t>
            </a:r>
          </a:p>
          <a:p>
            <a:pPr>
              <a:buFontTx/>
              <a:buChar char="-"/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GCS not approved by FDA in USA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979712" y="6372225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 Control Hosp Epid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2014; 35: 566-588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95713"/>
            <a:ext cx="597693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WHO Recommendations 2016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“…. antibiotic incisional wound irrigation before closure should not be done”</a:t>
            </a:r>
          </a:p>
          <a:p>
            <a:pPr marL="0" indent="0">
              <a:buFont typeface="Arial" charset="0"/>
              <a:buNone/>
              <a:defRPr/>
            </a:pPr>
            <a:endParaRPr lang="en-IE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Conditional Recommendation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Low quality of evidence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067175" y="5949280"/>
            <a:ext cx="446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Lancet Infect Dis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2016; 16: e288-303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27088" y="1268413"/>
            <a:ext cx="7859712" cy="4176712"/>
          </a:xfrm>
          <a:solidFill>
            <a:srgbClr val="CCECFF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IE" altLang="en-US" dirty="0" smtClean="0"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IE" altLang="en-US" dirty="0" smtClean="0">
              <a:latin typeface="Arial" charset="0"/>
              <a:ea typeface="+mn-ea"/>
              <a:cs typeface="Arial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Unintended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Consequences</a:t>
            </a:r>
            <a:endParaRPr lang="en-US" alt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Impact of Topical Vancomycin in Spinal Surgery</a:t>
            </a:r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Retrospective review of 981 patients receiving 1-2 gr vancomycin, 2011-13</a:t>
            </a:r>
          </a:p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6.7% SSI – 5.2% had + ve cultures; 44/51 (86%) Gram + ve, &amp; 31 (61%) Gram  negative</a:t>
            </a:r>
          </a:p>
          <a:p>
            <a:pPr marL="282575" indent="-282575">
              <a:buFont typeface="Arial" panose="020B0604020202020204" pitchFamily="34" charset="0"/>
              <a:buNone/>
              <a:defRPr/>
            </a:pPr>
            <a:r>
              <a:rPr lang="en-I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	</a:t>
            </a: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Historical controls had Gram-ves in 21% (p=0.0001)</a:t>
            </a:r>
          </a:p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Use of topical vancomycin for prophylaxis shifts causes to Gram negative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348038" y="6373813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IE" altLang="en-US" sz="1800" i="1">
                <a:solidFill>
                  <a:srgbClr val="FFFF00"/>
                </a:solidFill>
              </a:rPr>
              <a:t>Spine </a:t>
            </a:r>
            <a:r>
              <a:rPr lang="en-IE" altLang="en-US" sz="1800">
                <a:solidFill>
                  <a:srgbClr val="FFFF00"/>
                </a:solidFill>
              </a:rPr>
              <a:t>2014: 39: 530-555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35975" cy="649287"/>
          </a:xfrm>
        </p:spPr>
        <p:txBody>
          <a:bodyPr/>
          <a:lstStyle/>
          <a:p>
            <a:pPr>
              <a:defRPr/>
            </a:pPr>
            <a:r>
              <a:rPr lang="en-IE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Impact of Topical Antibiotics on Flora</a:t>
            </a:r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31788" y="765175"/>
            <a:ext cx="8362950" cy="5189538"/>
          </a:xfrm>
        </p:spPr>
        <p:txBody>
          <a:bodyPr/>
          <a:lstStyle/>
          <a:p>
            <a:pPr>
              <a:defRPr/>
            </a:pPr>
            <a:r>
              <a:rPr lang="en-IE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Animal studies on rats &amp; impact of antibiotics on flora, i.e. cephazolin, kanamycin, metronidazole &amp; combinations</a:t>
            </a:r>
          </a:p>
          <a:p>
            <a:pPr>
              <a:defRPr/>
            </a:pPr>
            <a:r>
              <a:rPr lang="en-IE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Saline lavage does not alter anaerobic flora</a:t>
            </a:r>
          </a:p>
          <a:p>
            <a:pPr>
              <a:defRPr/>
            </a:pPr>
            <a:r>
              <a:rPr lang="en-IE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Antibiotics had transitory impact on flora, re-colonisation at 4h</a:t>
            </a:r>
            <a:endParaRPr lang="en-US" alt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771800" y="6443663"/>
            <a:ext cx="482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J Surg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1990; 14: 176-183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14613"/>
            <a:ext cx="64928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691563" cy="1143000"/>
          </a:xfrm>
        </p:spPr>
        <p:txBody>
          <a:bodyPr/>
          <a:lstStyle/>
          <a:p>
            <a:pPr>
              <a:defRPr/>
            </a:pPr>
            <a:r>
              <a:rPr lang="en-IE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Antibiotics &amp; Intra-Abdominal Adhesions</a:t>
            </a:r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sz="half" idx="1"/>
          </p:nvPr>
        </p:nvSpPr>
        <p:spPr>
          <a:xfrm>
            <a:off x="314325" y="2276475"/>
            <a:ext cx="4244975" cy="3384550"/>
          </a:xfrm>
          <a:solidFill>
            <a:srgbClr val="0070C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IE" altLang="en-US" sz="2000" dirty="0" smtClean="0"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Group 1</a:t>
            </a:r>
            <a:r>
              <a:rPr lang="en-IE" alt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    </a:t>
            </a:r>
            <a:r>
              <a:rPr lang="en-IE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16 rats + saline</a:t>
            </a:r>
          </a:p>
          <a:p>
            <a:pPr marL="0" indent="0">
              <a:buFont typeface="Arial" charset="0"/>
              <a:buNone/>
              <a:defRPr/>
            </a:pPr>
            <a:endParaRPr lang="en-IE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Group 2    </a:t>
            </a:r>
            <a:r>
              <a:rPr lang="en-IE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8 rats + cefazolin</a:t>
            </a:r>
          </a:p>
          <a:p>
            <a:pPr marL="0" indent="0">
              <a:buFont typeface="Arial" charset="0"/>
              <a:buNone/>
              <a:defRPr/>
            </a:pPr>
            <a:endParaRPr lang="en-IE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IE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Group 3    </a:t>
            </a:r>
            <a:r>
              <a:rPr lang="en-IE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8 rats + tetracycline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652" name="Content Placeholder 4"/>
          <p:cNvSpPr>
            <a:spLocks noGrp="1"/>
          </p:cNvSpPr>
          <p:nvPr>
            <p:ph sz="half" idx="2"/>
          </p:nvPr>
        </p:nvSpPr>
        <p:spPr>
          <a:xfrm>
            <a:off x="4859338" y="2282825"/>
            <a:ext cx="4132262" cy="3378200"/>
          </a:xfrm>
          <a:solidFill>
            <a:srgbClr val="0070C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IE" altLang="en-US" sz="2000" dirty="0" smtClean="0"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IE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More adhesions after 2/52 in groups 2 &amp; 3 compared to group 1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Mesothelial thickening &amp; extensive collagen deposition, especially in Group 3</a:t>
            </a:r>
            <a:endParaRPr lang="en-US" alt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187624" y="6300788"/>
            <a:ext cx="6119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J Surg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1989; 158: 435-437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52320" y="6356350"/>
            <a:ext cx="730424" cy="365125"/>
          </a:xfrm>
        </p:spPr>
        <p:txBody>
          <a:bodyPr/>
          <a:lstStyle/>
          <a:p>
            <a:r>
              <a:rPr lang="en-US" altLang="en-US" sz="1800" smtClean="0">
                <a:solidFill>
                  <a:schemeClr val="bg1"/>
                </a:solidFill>
              </a:rPr>
              <a:t>35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8893175" cy="1143000"/>
          </a:xfrm>
        </p:spPr>
        <p:txBody>
          <a:bodyPr/>
          <a:lstStyle/>
          <a:p>
            <a:pPr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GCS, Sternal SSI after Cardiac Surgery</a:t>
            </a:r>
            <a:b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</a:b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Impact of Gentamicin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3538538" cy="4679950"/>
          </a:xfrm>
        </p:spPr>
        <p:txBody>
          <a:bodyPr/>
          <a:lstStyle/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Levels taken 2h before &amp; 2,4,8,12 &amp; 24h after closure of wound</a:t>
            </a:r>
          </a:p>
          <a:p>
            <a:pPr>
              <a:defRPr/>
            </a:pPr>
            <a:endParaRPr lang="en-I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No difference in adverse events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627784" y="6372225"/>
            <a:ext cx="453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2010; 304: 755-762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96975"/>
            <a:ext cx="47117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802687" cy="1143000"/>
          </a:xfrm>
        </p:spPr>
        <p:txBody>
          <a:bodyPr/>
          <a:lstStyle/>
          <a:p>
            <a:pPr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Vancomycin Levels &amp; Sternotomy Wounds</a:t>
            </a: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362950" cy="48244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500 mg vancomycin power or dissolved in saline</a:t>
            </a:r>
          </a:p>
          <a:p>
            <a:pPr>
              <a:buFont typeface="Arial" charset="0"/>
              <a:buChar char="•"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Levels taken 30 min – 720 min</a:t>
            </a:r>
          </a:p>
          <a:p>
            <a:pPr>
              <a:buFont typeface="Arial" charset="0"/>
              <a:buChar char="•"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Mean concentration in urine was 24.4 at day 1</a:t>
            </a:r>
            <a:endParaRPr lang="en-US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763713" y="6372225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J Cardio-Thoracic Surg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2003; 23:765-770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5808662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Safety Quality of Antibiotic Preparation</a:t>
            </a: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771800" y="6299200"/>
            <a:ext cx="453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J Infect Control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2017; 45: 1259-1266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" y="1305787"/>
            <a:ext cx="7810500" cy="424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77863" y="1268413"/>
            <a:ext cx="7788275" cy="4681537"/>
          </a:xfrm>
          <a:solidFill>
            <a:srgbClr val="CCEC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IE" altLang="en-US" dirty="0" smtClean="0"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IE" altLang="en-US" dirty="0" smtClean="0">
              <a:latin typeface="Arial" charset="0"/>
              <a:ea typeface="+mn-ea"/>
              <a:cs typeface="Arial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Conclusions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&amp;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Final Thoughts</a:t>
            </a:r>
            <a:endParaRPr lang="en-US" altLang="en-US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55650" y="981075"/>
            <a:ext cx="7931150" cy="4679950"/>
          </a:xfrm>
          <a:solidFill>
            <a:srgbClr val="CCECFF"/>
          </a:solidFill>
          <a:ln w="57150">
            <a:solidFill>
              <a:srgbClr val="FFFFBD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IE" altLang="en-US" dirty="0" smtClean="0"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IE" altLang="en-US" dirty="0" smtClean="0">
              <a:latin typeface="Arial" charset="0"/>
              <a:ea typeface="+mn-ea"/>
              <a:cs typeface="Arial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Measures to Reduce SSI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&amp;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IE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Involving Systemic Antibiotics</a:t>
            </a:r>
            <a:endParaRPr lang="en-US" alt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597693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Almost all of the studies showing a  benefit for topical antibiotics are flawed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RCTs suggest no impact &amp; or even possibly increased SSI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Risks include increased resistance, altered flora &amp; adhesions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Benefits include less reliance on systemic antibiotics &amp; possibly reduced infection rates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Potential advantages for selected patients after specific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44036" name="Picture 4" descr="RCSI Stephens green"/>
          <p:cNvPicPr>
            <a:picLocks noChangeAspect="1" noChangeArrowheads="1"/>
          </p:cNvPicPr>
          <p:nvPr/>
        </p:nvPicPr>
        <p:blipFill>
          <a:blip r:embed="rId2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771775" y="5378450"/>
            <a:ext cx="4548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Thank you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4056"/>
            <a:ext cx="9152362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5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4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838"/>
            <a:ext cx="83820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2124075" y="404813"/>
            <a:ext cx="504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Surveillance of Surgical Site Infections in NHS hospitals in England 2015/16</a:t>
            </a:r>
            <a:endParaRPr lang="en-GB" altLang="en-US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31CB-DFE7-2B47-9ADF-75A19B536F8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452320" y="6356350"/>
            <a:ext cx="73042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800" smtClean="0">
                <a:solidFill>
                  <a:schemeClr val="bg1"/>
                </a:solidFill>
              </a:rPr>
              <a:t>5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IV surgical prophylaxis: why do we use it?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To prevent surgical infection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Evidence based. Really? What quality of evidence?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Prior to incision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Need rapid tissue levels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Choice of antibiotic depends on likely contaminating microbes</a:t>
            </a: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Single dose currently in vogue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888" y="6524625"/>
            <a:ext cx="15287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sz="1600" b="1" dirty="0">
                <a:solidFill>
                  <a:srgbClr val="FF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Dryden, UK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0825" y="446088"/>
            <a:ext cx="8435975" cy="1143000"/>
          </a:xfrm>
        </p:spPr>
        <p:txBody>
          <a:bodyPr/>
          <a:lstStyle/>
          <a:p>
            <a:pPr>
              <a:defRPr/>
            </a:pPr>
            <a:r>
              <a:rPr lang="en-IE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Timing of Prophylactic Antibiotics &amp; Risk of SSI</a:t>
            </a: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IE" altLang="en-US" sz="28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IE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Elective surgery in Salt Lake City</a:t>
            </a:r>
          </a:p>
          <a:p>
            <a:pPr>
              <a:buFont typeface="Arial" charset="0"/>
              <a:buChar char="•"/>
            </a:pPr>
            <a:endParaRPr lang="en-IE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IE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~ 3,000 patients, 55% of total eligible</a:t>
            </a:r>
          </a:p>
          <a:p>
            <a:pPr>
              <a:buFont typeface="Arial" charset="0"/>
              <a:buChar char="•"/>
            </a:pPr>
            <a:endParaRPr lang="en-IE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IE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100%, for 24h &amp; 80% for ≥ 48h</a:t>
            </a:r>
          </a:p>
          <a:p>
            <a:pPr>
              <a:buFont typeface="Arial" charset="0"/>
              <a:buChar char="•"/>
            </a:pP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635375" y="6056313"/>
            <a:ext cx="439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Eng J Med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1992; 326: 281-6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1143000"/>
          </a:xfrm>
        </p:spPr>
        <p:txBody>
          <a:bodyPr/>
          <a:lstStyle/>
          <a:p>
            <a:pPr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Timing of Prophylaxis &amp; Risk of SSI</a:t>
            </a: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281488"/>
          </a:xfrm>
        </p:spPr>
        <p:txBody>
          <a:bodyPr/>
          <a:lstStyle/>
          <a:p>
            <a:pPr>
              <a:defRPr/>
            </a:pP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Age, gender, surgeon &amp; postsurgical procedures were not significant</a:t>
            </a:r>
          </a:p>
          <a:p>
            <a:pPr>
              <a:defRPr/>
            </a:pPr>
            <a:endParaRPr lang="en-I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>
              <a:defRPr/>
            </a:pPr>
            <a:endParaRPr lang="en-IE" sz="2800" dirty="0" smtClean="0">
              <a:ea typeface="+mn-ea"/>
            </a:endParaRPr>
          </a:p>
          <a:p>
            <a:pPr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051720" y="6372225"/>
            <a:ext cx="504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Eng J Med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1992, 326: 281-6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611505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A Review of 28 Studies of Antibiotic Prophylaxis &amp; Quality Indicators</a:t>
            </a:r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54013" y="1268413"/>
            <a:ext cx="8435975" cy="45370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</a:t>
            </a: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ndication, timing, choice &amp; duration</a:t>
            </a:r>
          </a:p>
          <a:p>
            <a:pPr marL="0" indent="0">
              <a:buFont typeface="Arial" charset="0"/>
              <a:buNone/>
              <a:defRPr/>
            </a:pPr>
            <a:endParaRPr lang="en-IE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Compliance – 9-80%, but up to 100% after </a:t>
            </a:r>
            <a:r>
              <a:rPr lang="en-I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/>
            </a:r>
            <a:br>
              <a:rPr lang="en-I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				interventions overall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	</a:t>
            </a:r>
            <a:r>
              <a:rPr lang="en-IE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	</a:t>
            </a: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19-91%, with indication</a:t>
            </a:r>
          </a:p>
          <a:p>
            <a:pPr marL="0" indent="0">
              <a:buFont typeface="Arial" charset="0"/>
              <a:buNone/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                	</a:t>
            </a: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en-IE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30-95%, for timing</a:t>
            </a:r>
          </a:p>
          <a:p>
            <a:pPr marL="0" indent="0">
              <a:buFont typeface="Arial" charset="0"/>
              <a:buNone/>
              <a:defRPr/>
            </a:pPr>
            <a:endParaRPr lang="en-IE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Interventions – education, MDT, computer-based ordering, etc.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835696" y="6299200"/>
            <a:ext cx="568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IE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 Prev </a:t>
            </a:r>
            <a:r>
              <a:rPr lang="en-IE" alt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2015; 39: Suppl 1, 27-32</a:t>
            </a:r>
            <a:endParaRPr lang="en-US" altLang="en-US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070E-34B7-BC47-9F79-30B2C4CDCF0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1622</Words>
  <Application>Microsoft Office PowerPoint</Application>
  <PresentationFormat>On-screen Show (4:3)</PresentationFormat>
  <Paragraphs>331</Paragraphs>
  <Slides>43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Chart</vt:lpstr>
      <vt:lpstr>Topical Antibiotics to Prevent Post-Operative Surgical Infection. Is the Paradigm Changing?</vt:lpstr>
      <vt:lpstr>Declaration</vt:lpstr>
      <vt:lpstr>Outline </vt:lpstr>
      <vt:lpstr>PowerPoint Presentation</vt:lpstr>
      <vt:lpstr>PowerPoint Presentation</vt:lpstr>
      <vt:lpstr>IV surgical prophylaxis: why do we use it?</vt:lpstr>
      <vt:lpstr>Timing of Prophylactic Antibiotics &amp; Risk of SSI</vt:lpstr>
      <vt:lpstr>Timing of Prophylaxis &amp; Risk of SSI</vt:lpstr>
      <vt:lpstr>A Review of 28 Studies of Antibiotic Prophylaxis &amp; Quality Indicators</vt:lpstr>
      <vt:lpstr>PowerPoint Presentation</vt:lpstr>
      <vt:lpstr>Definition</vt:lpstr>
      <vt:lpstr>Topical Antibiotic Use</vt:lpstr>
      <vt:lpstr>PowerPoint Presentation</vt:lpstr>
      <vt:lpstr>PowerPoint Presentation</vt:lpstr>
      <vt:lpstr>PowerPoint Presentation</vt:lpstr>
      <vt:lpstr>PowerPoint Presentation</vt:lpstr>
      <vt:lpstr>British Society of Antimicrobial Chemotherapy (BSAC) Literature Review</vt:lpstr>
      <vt:lpstr>Topical antibiotics: why not?</vt:lpstr>
      <vt:lpstr>Short-Term Antibiotic Treatment Has Differing Long-Term Impacts on the Human Throat and Gut Microbiome Jakobsson HE et al., , March 24, 2010 </vt:lpstr>
      <vt:lpstr>PowerPoint Presentation</vt:lpstr>
      <vt:lpstr>Chloramphenicol</vt:lpstr>
      <vt:lpstr>Topical Bacitracin to Prevent Sternal Wound Infections After Cardiac Surgery  Annals of Thoracic Surgery; 2017; 104: 1496-1500</vt:lpstr>
      <vt:lpstr>Intra-Wound Antibiotics (IWA), Infection &amp; Spinal Fusion Surgery</vt:lpstr>
      <vt:lpstr>Local Gentamicin to Wound for Abdominoperineal Resection</vt:lpstr>
      <vt:lpstr>Gentamicin Collagen Sponges (GCS), Sternal SSI after Cardiac Surgery</vt:lpstr>
      <vt:lpstr>GCS &amp; Sternal SSI after Cardiac Surgery </vt:lpstr>
      <vt:lpstr>GCS &amp; Colorectal Surgery</vt:lpstr>
      <vt:lpstr>GCS &amp; Colorectal Surgery</vt:lpstr>
      <vt:lpstr>NICE - SSI Prevention &amp; Treatment, 2017</vt:lpstr>
      <vt:lpstr>Preventing SSI in Acute Care Hospitals, 2014 SHEA, IDSA, AHA &amp; APIC </vt:lpstr>
      <vt:lpstr>WHO Recommendations 2016</vt:lpstr>
      <vt:lpstr>PowerPoint Presentation</vt:lpstr>
      <vt:lpstr>Impact of Topical Vancomycin in Spinal Surgery</vt:lpstr>
      <vt:lpstr>Impact of Topical Antibiotics on Flora</vt:lpstr>
      <vt:lpstr>Antibiotics &amp; Intra-Abdominal Adhesions</vt:lpstr>
      <vt:lpstr>GCS, Sternal SSI after Cardiac Surgery Impact of Gentamicin</vt:lpstr>
      <vt:lpstr>Vancomycin Levels &amp; Sternotomy Wounds</vt:lpstr>
      <vt:lpstr>Safety Quality of Antibiotic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Royal College of Surgeons in Ireland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 (CNS)</dc:title>
  <dc:creator>Prof. Hilary Humphreys</dc:creator>
  <cp:lastModifiedBy>HP</cp:lastModifiedBy>
  <cp:revision>238</cp:revision>
  <cp:lastPrinted>2018-04-17T20:33:23Z</cp:lastPrinted>
  <dcterms:created xsi:type="dcterms:W3CDTF">2012-04-26T10:57:14Z</dcterms:created>
  <dcterms:modified xsi:type="dcterms:W3CDTF">2018-04-17T21:28:34Z</dcterms:modified>
</cp:coreProperties>
</file>