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69" r:id="rId6"/>
    <p:sldId id="297" r:id="rId7"/>
    <p:sldId id="298" r:id="rId8"/>
    <p:sldId id="290" r:id="rId9"/>
    <p:sldId id="299" r:id="rId10"/>
    <p:sldId id="271" r:id="rId11"/>
    <p:sldId id="276" r:id="rId12"/>
    <p:sldId id="277" r:id="rId13"/>
    <p:sldId id="280" r:id="rId14"/>
    <p:sldId id="278" r:id="rId15"/>
    <p:sldId id="279" r:id="rId16"/>
    <p:sldId id="300" r:id="rId17"/>
    <p:sldId id="301" r:id="rId18"/>
    <p:sldId id="281" r:id="rId19"/>
    <p:sldId id="303" r:id="rId20"/>
    <p:sldId id="304" r:id="rId21"/>
    <p:sldId id="305" r:id="rId22"/>
    <p:sldId id="306" r:id="rId23"/>
    <p:sldId id="307" r:id="rId24"/>
    <p:sldId id="296" r:id="rId25"/>
    <p:sldId id="322" r:id="rId26"/>
    <p:sldId id="295" r:id="rId27"/>
    <p:sldId id="309" r:id="rId28"/>
    <p:sldId id="285" r:id="rId29"/>
    <p:sldId id="310" r:id="rId30"/>
    <p:sldId id="312" r:id="rId31"/>
    <p:sldId id="311" r:id="rId32"/>
    <p:sldId id="313" r:id="rId33"/>
    <p:sldId id="314" r:id="rId34"/>
    <p:sldId id="318" r:id="rId35"/>
    <p:sldId id="319" r:id="rId36"/>
    <p:sldId id="320" r:id="rId37"/>
    <p:sldId id="272" r:id="rId38"/>
    <p:sldId id="286" r:id="rId39"/>
    <p:sldId id="323" r:id="rId40"/>
    <p:sldId id="324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88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74C36-86AA-40A1-B929-C5ECCCCA88F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304D1EB-1B2E-433B-BB55-8544A9F0DF99}">
      <dgm:prSet phldrT="[Text]"/>
      <dgm:spPr/>
      <dgm:t>
        <a:bodyPr/>
        <a:lstStyle/>
        <a:p>
          <a:r>
            <a:rPr lang="en-CA" dirty="0" smtClean="0"/>
            <a:t>Environmental services</a:t>
          </a:r>
          <a:endParaRPr lang="en-CA" dirty="0"/>
        </a:p>
      </dgm:t>
    </dgm:pt>
    <dgm:pt modelId="{30A83B33-6682-414A-92DB-588652EB04DA}" type="parTrans" cxnId="{84BAF121-2736-44D5-8460-417E80413B84}">
      <dgm:prSet/>
      <dgm:spPr/>
      <dgm:t>
        <a:bodyPr/>
        <a:lstStyle/>
        <a:p>
          <a:endParaRPr lang="en-CA"/>
        </a:p>
      </dgm:t>
    </dgm:pt>
    <dgm:pt modelId="{22EC47B6-9D19-4816-A650-D24835A64C22}" type="sibTrans" cxnId="{84BAF121-2736-44D5-8460-417E80413B84}">
      <dgm:prSet/>
      <dgm:spPr/>
      <dgm:t>
        <a:bodyPr/>
        <a:lstStyle/>
        <a:p>
          <a:endParaRPr lang="en-CA"/>
        </a:p>
      </dgm:t>
    </dgm:pt>
    <dgm:pt modelId="{2815E26F-AC8F-4A5E-ACD3-F2E6D0CAC8E6}">
      <dgm:prSet phldrT="[Text]"/>
      <dgm:spPr/>
      <dgm:t>
        <a:bodyPr/>
        <a:lstStyle/>
        <a:p>
          <a:r>
            <a:rPr lang="en-CA" dirty="0" smtClean="0"/>
            <a:t>Antibiotic Stewardship</a:t>
          </a:r>
          <a:endParaRPr lang="en-CA" dirty="0"/>
        </a:p>
      </dgm:t>
    </dgm:pt>
    <dgm:pt modelId="{D2A72862-28DF-4F52-BBA3-B54D4E2BCD35}" type="parTrans" cxnId="{F732AE65-7CF5-4174-ABFE-69BBB2436D5A}">
      <dgm:prSet/>
      <dgm:spPr/>
      <dgm:t>
        <a:bodyPr/>
        <a:lstStyle/>
        <a:p>
          <a:endParaRPr lang="en-CA"/>
        </a:p>
      </dgm:t>
    </dgm:pt>
    <dgm:pt modelId="{5B75965B-EBBC-46BD-9FA4-563D7140FC3D}" type="sibTrans" cxnId="{F732AE65-7CF5-4174-ABFE-69BBB2436D5A}">
      <dgm:prSet/>
      <dgm:spPr/>
      <dgm:t>
        <a:bodyPr/>
        <a:lstStyle/>
        <a:p>
          <a:endParaRPr lang="en-CA"/>
        </a:p>
      </dgm:t>
    </dgm:pt>
    <dgm:pt modelId="{01F66D11-45D2-441A-9845-BBD94F215290}">
      <dgm:prSet phldrT="[Text]"/>
      <dgm:spPr/>
      <dgm:t>
        <a:bodyPr/>
        <a:lstStyle/>
        <a:p>
          <a:r>
            <a:rPr lang="en-CA" dirty="0" smtClean="0"/>
            <a:t>Program staffing and medical leadership</a:t>
          </a:r>
          <a:endParaRPr lang="en-CA" dirty="0"/>
        </a:p>
      </dgm:t>
    </dgm:pt>
    <dgm:pt modelId="{D5ADFE6D-578E-46B6-A942-71CB4808E00D}" type="parTrans" cxnId="{2A59FE31-0329-4A75-99C8-40978168C195}">
      <dgm:prSet/>
      <dgm:spPr/>
      <dgm:t>
        <a:bodyPr/>
        <a:lstStyle/>
        <a:p>
          <a:endParaRPr lang="en-CA"/>
        </a:p>
      </dgm:t>
    </dgm:pt>
    <dgm:pt modelId="{7755F10E-E97D-4DB2-A718-470ECE095089}" type="sibTrans" cxnId="{2A59FE31-0329-4A75-99C8-40978168C195}">
      <dgm:prSet/>
      <dgm:spPr/>
      <dgm:t>
        <a:bodyPr/>
        <a:lstStyle/>
        <a:p>
          <a:endParaRPr lang="en-CA"/>
        </a:p>
      </dgm:t>
    </dgm:pt>
    <dgm:pt modelId="{C65809C6-E27A-4F29-9F6A-9BBA19E4FA85}">
      <dgm:prSet phldrT="[Text]"/>
      <dgm:spPr/>
      <dgm:t>
        <a:bodyPr/>
        <a:lstStyle/>
        <a:p>
          <a:r>
            <a:rPr lang="en-CA" dirty="0" smtClean="0"/>
            <a:t>Identification and isolation of CDI cases</a:t>
          </a:r>
          <a:endParaRPr lang="en-CA" dirty="0"/>
        </a:p>
      </dgm:t>
    </dgm:pt>
    <dgm:pt modelId="{825C50F6-E1E0-4209-9E31-C1F0DFC4F420}" type="parTrans" cxnId="{AEE8233B-80DA-498C-9B88-75B90332B0F2}">
      <dgm:prSet/>
      <dgm:spPr/>
      <dgm:t>
        <a:bodyPr/>
        <a:lstStyle/>
        <a:p>
          <a:endParaRPr lang="en-CA"/>
        </a:p>
      </dgm:t>
    </dgm:pt>
    <dgm:pt modelId="{65D96030-8A91-4314-8F05-123E77B3DBB5}" type="sibTrans" cxnId="{AEE8233B-80DA-498C-9B88-75B90332B0F2}">
      <dgm:prSet/>
      <dgm:spPr/>
      <dgm:t>
        <a:bodyPr/>
        <a:lstStyle/>
        <a:p>
          <a:endParaRPr lang="en-CA"/>
        </a:p>
      </dgm:t>
    </dgm:pt>
    <dgm:pt modelId="{D39BBCA7-0A3B-47DA-9722-A96407EB1C5C}">
      <dgm:prSet phldrT="[Text]"/>
      <dgm:spPr/>
      <dgm:t>
        <a:bodyPr/>
        <a:lstStyle/>
        <a:p>
          <a:r>
            <a:rPr lang="en-CA" dirty="0" smtClean="0"/>
            <a:t>Hand hygiene</a:t>
          </a:r>
          <a:endParaRPr lang="en-CA" dirty="0"/>
        </a:p>
      </dgm:t>
    </dgm:pt>
    <dgm:pt modelId="{EAE3E6D8-D7DF-4D66-8E5D-AD4D5801B6BD}" type="parTrans" cxnId="{FA86A843-3000-45E7-8569-28AD33141A61}">
      <dgm:prSet/>
      <dgm:spPr/>
      <dgm:t>
        <a:bodyPr/>
        <a:lstStyle/>
        <a:p>
          <a:endParaRPr lang="en-CA"/>
        </a:p>
      </dgm:t>
    </dgm:pt>
    <dgm:pt modelId="{50904633-7814-4097-8205-619B87EB17F7}" type="sibTrans" cxnId="{FA86A843-3000-45E7-8569-28AD33141A61}">
      <dgm:prSet/>
      <dgm:spPr/>
      <dgm:t>
        <a:bodyPr/>
        <a:lstStyle/>
        <a:p>
          <a:endParaRPr lang="en-CA"/>
        </a:p>
      </dgm:t>
    </dgm:pt>
    <dgm:pt modelId="{911567A4-C955-426D-88AA-5193C9D9016E}" type="pres">
      <dgm:prSet presAssocID="{F5674C36-86AA-40A1-B929-C5ECCCCA88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78489C4-182C-4AE9-A6C0-DEF3F7D87ACC}" type="pres">
      <dgm:prSet presAssocID="{4304D1EB-1B2E-433B-BB55-8544A9F0DF99}" presName="composite" presStyleCnt="0"/>
      <dgm:spPr/>
    </dgm:pt>
    <dgm:pt modelId="{90E8F166-6A94-4EF3-80D0-0E70C7F4131F}" type="pres">
      <dgm:prSet presAssocID="{4304D1EB-1B2E-433B-BB55-8544A9F0DF99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9BCF30-3ABD-4302-9C58-1F5D6C31164C}" type="pres">
      <dgm:prSet presAssocID="{4304D1EB-1B2E-433B-BB55-8544A9F0DF99}" presName="rect2" presStyleLbl="fgImgPlace1" presStyleIdx="0" presStyleCnt="5" custScaleX="68953" custScaleY="46065" custLinFactNeighborX="15468" custLinFactNeighborY="686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93D8C03B-2C14-4830-AF3E-57DD6DB89A6E}" type="pres">
      <dgm:prSet presAssocID="{22EC47B6-9D19-4816-A650-D24835A64C22}" presName="sibTrans" presStyleCnt="0"/>
      <dgm:spPr/>
    </dgm:pt>
    <dgm:pt modelId="{D3550B6E-D56E-4A3D-895F-881F8DF6B1DF}" type="pres">
      <dgm:prSet presAssocID="{2815E26F-AC8F-4A5E-ACD3-F2E6D0CAC8E6}" presName="composite" presStyleCnt="0"/>
      <dgm:spPr/>
    </dgm:pt>
    <dgm:pt modelId="{3723159B-A404-4D89-BF54-1D9EC4D2F55F}" type="pres">
      <dgm:prSet presAssocID="{2815E26F-AC8F-4A5E-ACD3-F2E6D0CAC8E6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0FBEFDD-7EA7-41C5-9CC8-1D289537F5F5}" type="pres">
      <dgm:prSet presAssocID="{2815E26F-AC8F-4A5E-ACD3-F2E6D0CAC8E6}" presName="rect2" presStyleLbl="fgImgPlace1" presStyleIdx="1" presStyleCnt="5" custScaleX="71791" custScaleY="48632" custLinFactNeighborX="12529" custLinFactNeighborY="55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168AFEF6-FD63-4810-A001-157A4BC85FCE}" type="pres">
      <dgm:prSet presAssocID="{5B75965B-EBBC-46BD-9FA4-563D7140FC3D}" presName="sibTrans" presStyleCnt="0"/>
      <dgm:spPr/>
    </dgm:pt>
    <dgm:pt modelId="{D74DFF14-B70C-4C06-B40E-CFAE68519D53}" type="pres">
      <dgm:prSet presAssocID="{01F66D11-45D2-441A-9845-BBD94F215290}" presName="composite" presStyleCnt="0"/>
      <dgm:spPr/>
    </dgm:pt>
    <dgm:pt modelId="{B1FC514D-1907-42C3-A826-CE92DB8ED1BA}" type="pres">
      <dgm:prSet presAssocID="{01F66D11-45D2-441A-9845-BBD94F215290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0C1213-348C-4603-B432-96BC15CCA5D2}" type="pres">
      <dgm:prSet presAssocID="{01F66D11-45D2-441A-9845-BBD94F215290}" presName="rect2" presStyleLbl="fgImgPlace1" presStyleIdx="2" presStyleCnt="5" custScaleX="70959" custScaleY="47383" custLinFactNeighborX="19279" custLinFactNeighborY="1384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EB2C5D6E-F011-4A07-ABEB-F8428F8BE39C}" type="pres">
      <dgm:prSet presAssocID="{7755F10E-E97D-4DB2-A718-470ECE095089}" presName="sibTrans" presStyleCnt="0"/>
      <dgm:spPr/>
    </dgm:pt>
    <dgm:pt modelId="{72ED086B-52D0-4BD5-8019-43B7B008524F}" type="pres">
      <dgm:prSet presAssocID="{C65809C6-E27A-4F29-9F6A-9BBA19E4FA85}" presName="composite" presStyleCnt="0"/>
      <dgm:spPr/>
    </dgm:pt>
    <dgm:pt modelId="{E5EC9185-70A8-418B-9FCD-B80E353C5A17}" type="pres">
      <dgm:prSet presAssocID="{C65809C6-E27A-4F29-9F6A-9BBA19E4FA85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23AFC8-219C-4A87-AE0A-9D3123CCEAEE}" type="pres">
      <dgm:prSet presAssocID="{C65809C6-E27A-4F29-9F6A-9BBA19E4FA85}" presName="rect2" presStyleLbl="fgImgPlace1" presStyleIdx="3" presStyleCnt="5" custScaleX="57234" custScaleY="54885" custLinFactNeighborX="14373" custLinFactNeighborY="10133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480" b="6480"/>
          </a:stretch>
        </a:blipFill>
      </dgm:spPr>
      <dgm:t>
        <a:bodyPr/>
        <a:lstStyle/>
        <a:p>
          <a:endParaRPr lang="en-CA"/>
        </a:p>
      </dgm:t>
    </dgm:pt>
    <dgm:pt modelId="{82BCD142-5581-4D02-B992-8548C58A3C52}" type="pres">
      <dgm:prSet presAssocID="{65D96030-8A91-4314-8F05-123E77B3DBB5}" presName="sibTrans" presStyleCnt="0"/>
      <dgm:spPr/>
    </dgm:pt>
    <dgm:pt modelId="{0368BE4A-F377-4809-A6D0-52B3923B334D}" type="pres">
      <dgm:prSet presAssocID="{D39BBCA7-0A3B-47DA-9722-A96407EB1C5C}" presName="composite" presStyleCnt="0"/>
      <dgm:spPr/>
    </dgm:pt>
    <dgm:pt modelId="{1BDE6943-C725-47E1-997B-8BEC43663A5B}" type="pres">
      <dgm:prSet presAssocID="{D39BBCA7-0A3B-47DA-9722-A96407EB1C5C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DFB172-031E-4F2F-94A1-0643A393351F}" type="pres">
      <dgm:prSet presAssocID="{D39BBCA7-0A3B-47DA-9722-A96407EB1C5C}" presName="rect2" presStyleLbl="fgImgPlace1" presStyleIdx="4" presStyleCnt="5" custScaleX="76154" custScaleY="47772" custLinFactNeighborX="14232" custLinFactNeighborY="657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CA"/>
        </a:p>
      </dgm:t>
    </dgm:pt>
  </dgm:ptLst>
  <dgm:cxnLst>
    <dgm:cxn modelId="{F7A756EA-B4EB-E849-A0E1-29E6987AAA59}" type="presOf" srcId="{01F66D11-45D2-441A-9845-BBD94F215290}" destId="{B1FC514D-1907-42C3-A826-CE92DB8ED1BA}" srcOrd="0" destOrd="0" presId="urn:microsoft.com/office/officeart/2008/layout/PictureStrips"/>
    <dgm:cxn modelId="{BF33A51E-9C2C-944A-8744-B699174334D7}" type="presOf" srcId="{2815E26F-AC8F-4A5E-ACD3-F2E6D0CAC8E6}" destId="{3723159B-A404-4D89-BF54-1D9EC4D2F55F}" srcOrd="0" destOrd="0" presId="urn:microsoft.com/office/officeart/2008/layout/PictureStrips"/>
    <dgm:cxn modelId="{84BAF121-2736-44D5-8460-417E80413B84}" srcId="{F5674C36-86AA-40A1-B929-C5ECCCCA88FE}" destId="{4304D1EB-1B2E-433B-BB55-8544A9F0DF99}" srcOrd="0" destOrd="0" parTransId="{30A83B33-6682-414A-92DB-588652EB04DA}" sibTransId="{22EC47B6-9D19-4816-A650-D24835A64C22}"/>
    <dgm:cxn modelId="{13C853B7-524D-0E44-9BD6-D2341836FBFA}" type="presOf" srcId="{C65809C6-E27A-4F29-9F6A-9BBA19E4FA85}" destId="{E5EC9185-70A8-418B-9FCD-B80E353C5A17}" srcOrd="0" destOrd="0" presId="urn:microsoft.com/office/officeart/2008/layout/PictureStrips"/>
    <dgm:cxn modelId="{9832DA38-58D0-DA48-9D34-515B5DF1B47B}" type="presOf" srcId="{4304D1EB-1B2E-433B-BB55-8544A9F0DF99}" destId="{90E8F166-6A94-4EF3-80D0-0E70C7F4131F}" srcOrd="0" destOrd="0" presId="urn:microsoft.com/office/officeart/2008/layout/PictureStrips"/>
    <dgm:cxn modelId="{EF493C57-16A5-6242-A5BF-036F9518ED95}" type="presOf" srcId="{D39BBCA7-0A3B-47DA-9722-A96407EB1C5C}" destId="{1BDE6943-C725-47E1-997B-8BEC43663A5B}" srcOrd="0" destOrd="0" presId="urn:microsoft.com/office/officeart/2008/layout/PictureStrips"/>
    <dgm:cxn modelId="{FA86A843-3000-45E7-8569-28AD33141A61}" srcId="{F5674C36-86AA-40A1-B929-C5ECCCCA88FE}" destId="{D39BBCA7-0A3B-47DA-9722-A96407EB1C5C}" srcOrd="4" destOrd="0" parTransId="{EAE3E6D8-D7DF-4D66-8E5D-AD4D5801B6BD}" sibTransId="{50904633-7814-4097-8205-619B87EB17F7}"/>
    <dgm:cxn modelId="{B3DA2DA7-F291-DD44-9D89-CFA72127FD42}" type="presOf" srcId="{F5674C36-86AA-40A1-B929-C5ECCCCA88FE}" destId="{911567A4-C955-426D-88AA-5193C9D9016E}" srcOrd="0" destOrd="0" presId="urn:microsoft.com/office/officeart/2008/layout/PictureStrips"/>
    <dgm:cxn modelId="{2A59FE31-0329-4A75-99C8-40978168C195}" srcId="{F5674C36-86AA-40A1-B929-C5ECCCCA88FE}" destId="{01F66D11-45D2-441A-9845-BBD94F215290}" srcOrd="2" destOrd="0" parTransId="{D5ADFE6D-578E-46B6-A942-71CB4808E00D}" sibTransId="{7755F10E-E97D-4DB2-A718-470ECE095089}"/>
    <dgm:cxn modelId="{AEE8233B-80DA-498C-9B88-75B90332B0F2}" srcId="{F5674C36-86AA-40A1-B929-C5ECCCCA88FE}" destId="{C65809C6-E27A-4F29-9F6A-9BBA19E4FA85}" srcOrd="3" destOrd="0" parTransId="{825C50F6-E1E0-4209-9E31-C1F0DFC4F420}" sibTransId="{65D96030-8A91-4314-8F05-123E77B3DBB5}"/>
    <dgm:cxn modelId="{F732AE65-7CF5-4174-ABFE-69BBB2436D5A}" srcId="{F5674C36-86AA-40A1-B929-C5ECCCCA88FE}" destId="{2815E26F-AC8F-4A5E-ACD3-F2E6D0CAC8E6}" srcOrd="1" destOrd="0" parTransId="{D2A72862-28DF-4F52-BBA3-B54D4E2BCD35}" sibTransId="{5B75965B-EBBC-46BD-9FA4-563D7140FC3D}"/>
    <dgm:cxn modelId="{4F27A6D0-138F-4848-BD17-D90D206A2369}" type="presParOf" srcId="{911567A4-C955-426D-88AA-5193C9D9016E}" destId="{078489C4-182C-4AE9-A6C0-DEF3F7D87ACC}" srcOrd="0" destOrd="0" presId="urn:microsoft.com/office/officeart/2008/layout/PictureStrips"/>
    <dgm:cxn modelId="{8BF3FA7D-7135-CF46-AFD8-8C9C97EFC183}" type="presParOf" srcId="{078489C4-182C-4AE9-A6C0-DEF3F7D87ACC}" destId="{90E8F166-6A94-4EF3-80D0-0E70C7F4131F}" srcOrd="0" destOrd="0" presId="urn:microsoft.com/office/officeart/2008/layout/PictureStrips"/>
    <dgm:cxn modelId="{11042853-261C-7846-B320-464153B8DE79}" type="presParOf" srcId="{078489C4-182C-4AE9-A6C0-DEF3F7D87ACC}" destId="{529BCF30-3ABD-4302-9C58-1F5D6C31164C}" srcOrd="1" destOrd="0" presId="urn:microsoft.com/office/officeart/2008/layout/PictureStrips"/>
    <dgm:cxn modelId="{C81B728C-7CE9-DE45-BB3C-E2109DB68E5A}" type="presParOf" srcId="{911567A4-C955-426D-88AA-5193C9D9016E}" destId="{93D8C03B-2C14-4830-AF3E-57DD6DB89A6E}" srcOrd="1" destOrd="0" presId="urn:microsoft.com/office/officeart/2008/layout/PictureStrips"/>
    <dgm:cxn modelId="{A6A94B96-169C-2F49-91A8-3D851553757A}" type="presParOf" srcId="{911567A4-C955-426D-88AA-5193C9D9016E}" destId="{D3550B6E-D56E-4A3D-895F-881F8DF6B1DF}" srcOrd="2" destOrd="0" presId="urn:microsoft.com/office/officeart/2008/layout/PictureStrips"/>
    <dgm:cxn modelId="{0509A939-46CE-314C-AB2B-444117A3136B}" type="presParOf" srcId="{D3550B6E-D56E-4A3D-895F-881F8DF6B1DF}" destId="{3723159B-A404-4D89-BF54-1D9EC4D2F55F}" srcOrd="0" destOrd="0" presId="urn:microsoft.com/office/officeart/2008/layout/PictureStrips"/>
    <dgm:cxn modelId="{E395EB4E-DCED-414B-A204-670527A42205}" type="presParOf" srcId="{D3550B6E-D56E-4A3D-895F-881F8DF6B1DF}" destId="{A0FBEFDD-7EA7-41C5-9CC8-1D289537F5F5}" srcOrd="1" destOrd="0" presId="urn:microsoft.com/office/officeart/2008/layout/PictureStrips"/>
    <dgm:cxn modelId="{9F3DC9E3-69BD-D445-B52D-CBC0848F3DF1}" type="presParOf" srcId="{911567A4-C955-426D-88AA-5193C9D9016E}" destId="{168AFEF6-FD63-4810-A001-157A4BC85FCE}" srcOrd="3" destOrd="0" presId="urn:microsoft.com/office/officeart/2008/layout/PictureStrips"/>
    <dgm:cxn modelId="{7E8F1B3E-D9F0-3246-B373-0311131DD9A0}" type="presParOf" srcId="{911567A4-C955-426D-88AA-5193C9D9016E}" destId="{D74DFF14-B70C-4C06-B40E-CFAE68519D53}" srcOrd="4" destOrd="0" presId="urn:microsoft.com/office/officeart/2008/layout/PictureStrips"/>
    <dgm:cxn modelId="{07CDC5E7-40F0-AD49-AD45-672BBD83D567}" type="presParOf" srcId="{D74DFF14-B70C-4C06-B40E-CFAE68519D53}" destId="{B1FC514D-1907-42C3-A826-CE92DB8ED1BA}" srcOrd="0" destOrd="0" presId="urn:microsoft.com/office/officeart/2008/layout/PictureStrips"/>
    <dgm:cxn modelId="{B831AA86-45C1-2745-9E4E-EAB8FB6B7969}" type="presParOf" srcId="{D74DFF14-B70C-4C06-B40E-CFAE68519D53}" destId="{C50C1213-348C-4603-B432-96BC15CCA5D2}" srcOrd="1" destOrd="0" presId="urn:microsoft.com/office/officeart/2008/layout/PictureStrips"/>
    <dgm:cxn modelId="{00532E75-1D32-7849-BC5B-061DF6BAA848}" type="presParOf" srcId="{911567A4-C955-426D-88AA-5193C9D9016E}" destId="{EB2C5D6E-F011-4A07-ABEB-F8428F8BE39C}" srcOrd="5" destOrd="0" presId="urn:microsoft.com/office/officeart/2008/layout/PictureStrips"/>
    <dgm:cxn modelId="{A77AE4BC-9DB3-584F-A69F-C47C76BD605F}" type="presParOf" srcId="{911567A4-C955-426D-88AA-5193C9D9016E}" destId="{72ED086B-52D0-4BD5-8019-43B7B008524F}" srcOrd="6" destOrd="0" presId="urn:microsoft.com/office/officeart/2008/layout/PictureStrips"/>
    <dgm:cxn modelId="{400FC7B6-4564-904B-8195-A1834C94F6CC}" type="presParOf" srcId="{72ED086B-52D0-4BD5-8019-43B7B008524F}" destId="{E5EC9185-70A8-418B-9FCD-B80E353C5A17}" srcOrd="0" destOrd="0" presId="urn:microsoft.com/office/officeart/2008/layout/PictureStrips"/>
    <dgm:cxn modelId="{6BC09EE9-F67D-B746-8DDF-CDE95A47451D}" type="presParOf" srcId="{72ED086B-52D0-4BD5-8019-43B7B008524F}" destId="{BE23AFC8-219C-4A87-AE0A-9D3123CCEAEE}" srcOrd="1" destOrd="0" presId="urn:microsoft.com/office/officeart/2008/layout/PictureStrips"/>
    <dgm:cxn modelId="{AC55E21A-F6A5-4747-A232-8C209E938300}" type="presParOf" srcId="{911567A4-C955-426D-88AA-5193C9D9016E}" destId="{82BCD142-5581-4D02-B992-8548C58A3C52}" srcOrd="7" destOrd="0" presId="urn:microsoft.com/office/officeart/2008/layout/PictureStrips"/>
    <dgm:cxn modelId="{9DE0D127-DA90-3545-B8E4-95B09CA7E728}" type="presParOf" srcId="{911567A4-C955-426D-88AA-5193C9D9016E}" destId="{0368BE4A-F377-4809-A6D0-52B3923B334D}" srcOrd="8" destOrd="0" presId="urn:microsoft.com/office/officeart/2008/layout/PictureStrips"/>
    <dgm:cxn modelId="{E1E62C6F-A353-034E-81AC-307F032B3086}" type="presParOf" srcId="{0368BE4A-F377-4809-A6D0-52B3923B334D}" destId="{1BDE6943-C725-47E1-997B-8BEC43663A5B}" srcOrd="0" destOrd="0" presId="urn:microsoft.com/office/officeart/2008/layout/PictureStrips"/>
    <dgm:cxn modelId="{6A9BBFD2-D062-604C-980C-3E2DE7A982E9}" type="presParOf" srcId="{0368BE4A-F377-4809-A6D0-52B3923B334D}" destId="{AADFB172-031E-4F2F-94A1-0643A393351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4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Using Expert Process to Combat </a:t>
            </a:r>
            <a:r>
              <a:rPr lang="en-US" altLang="en-US" i="1"/>
              <a:t>Clostridium difficile </a:t>
            </a:r>
            <a:r>
              <a:rPr lang="en-US" altLang="en-US"/>
              <a:t>Infections</a:t>
            </a:r>
          </a:p>
          <a:p>
            <a:r>
              <a:rPr lang="en-US" altLang="en-US"/>
              <a:t>Isabelle Guerreiro &amp; Camille Achonu, Public Health Ontario</a:t>
            </a:r>
            <a:br>
              <a:rPr lang="en-US" altLang="en-US"/>
            </a:br>
            <a:r>
              <a:rPr lang="en-US" altLang="en-US"/>
              <a:t>A Webber Training Teleclass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Hosted by David Ryding, Public Health Ontario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AEAE54-1C8D-4DAD-9B8B-A273722EA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4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FB0F75-983D-41E4-8D35-65D5C88E5688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7127AA-8DD8-4D4F-98C3-7976F7820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84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AD10A2DD-CA30-4C74-8A73-11DDACA5262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/>
            <a:endParaRPr lang="en-CA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6F5B5177-9E83-4C55-921B-67804636735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4EE878EA-0C97-4725-888F-D840252FAC23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/>
            <a:endParaRPr lang="en-CA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52A75E8C-F269-4477-8FC5-D13E31C6AED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686B9904-7CDC-4082-AB9B-32B693CFA65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A67A5494-DA2E-4D0B-9239-E4F2408CA73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01A82A3F-9DFF-4EB5-9882-DCBA09FFFCA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855F0457-9F19-4924-A266-76B32C2772C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5C18C209-0632-424D-8B66-D9FDC5A7804D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/>
            <a:endParaRPr lang="en-CA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E1015261-7322-4359-A05E-9720D06935DB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Aft>
                <a:spcPts val="1000"/>
              </a:spcAft>
            </a:pPr>
            <a:endParaRPr lang="en-CA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23034E9D-E552-41D1-B9E0-DF0554C225AB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/>
            <a:endParaRPr lang="en-CA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E6747722-420F-4C6F-994E-8F0894A490CF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5CDA491B-B1D0-401F-BFEB-2C4890E88B6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F1EFA778-7B20-4149-A5AC-326569EF53E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DD5DA831-74C9-4583-92BE-87A2BFF50AB6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Aft>
                <a:spcPts val="1000"/>
              </a:spcAft>
            </a:pPr>
            <a:endParaRPr lang="en-CA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B8C6F2E6-7373-44FF-97FD-87B26B23ED6B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/>
            <a:endParaRPr lang="en-CA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DB995403-77AC-4DFB-B144-920A960B07B9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332EF305-8F77-4538-B322-3CEC545DAB9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 eaLnBrk="1" hangingPunct="1"/>
            <a:endParaRPr lang="en-CA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DF9EC7D1-3259-4CE3-9A18-63ED745B2EB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82ACD2BE-6EE9-4783-820F-9332B90CFFB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1BBFAA84-916D-44A3-A64B-C3E37DB6227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8B51C113-9484-4584-9330-3527E8C7779D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310DC68F-C7A4-46B0-A67B-7E18960D0C4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BC2B4406-D447-4E71-B0E5-51D7700E9C91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971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768975"/>
            <a:ext cx="1239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1828800"/>
            <a:ext cx="5486400" cy="11652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3048000"/>
            <a:ext cx="4567555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86118-826E-4E56-863F-770969881972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052C5-C5FA-45A5-9235-7759009DA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8795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010400" cy="533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1143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676400" y="2971800"/>
            <a:ext cx="7010400" cy="3352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1143000"/>
            <a:ext cx="1338944" cy="5334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9250" indent="0">
              <a:buNone/>
              <a:defRPr sz="900" cap="all" baseline="0"/>
            </a:lvl2pPr>
            <a:lvl3pPr marL="804863" indent="0">
              <a:buNone/>
              <a:defRPr sz="800" cap="all" baseline="0"/>
            </a:lvl3pPr>
            <a:lvl4pPr marL="1262063" indent="0">
              <a:buNone/>
              <a:defRPr sz="700" cap="all" baseline="0"/>
            </a:lvl4pPr>
            <a:lvl5pPr marL="1719263" indent="0">
              <a:buNone/>
              <a:defRPr sz="700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FC3DBAA-7369-407F-A814-50A453939302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B8DAD6D-4DA3-43D9-8869-2B7F13630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13634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6781800" cy="533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2514600" cy="4572000"/>
          </a:xfrm>
        </p:spPr>
        <p:txBody>
          <a:bodyPr>
            <a:normAutofit/>
          </a:bodyPr>
          <a:lstStyle>
            <a:lvl1pPr marL="228600" indent="-228600"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15200" y="1143000"/>
            <a:ext cx="1371600" cy="533400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9250" indent="0">
              <a:buNone/>
              <a:defRPr sz="900" cap="all" baseline="0"/>
            </a:lvl2pPr>
            <a:lvl3pPr marL="804863" indent="0">
              <a:buNone/>
              <a:defRPr sz="800" cap="all" baseline="0"/>
            </a:lvl3pPr>
            <a:lvl4pPr marL="1262063" indent="0">
              <a:buNone/>
              <a:defRPr sz="700" cap="all" baseline="0"/>
            </a:lvl4pPr>
            <a:lvl5pPr marL="1719263" indent="0">
              <a:buNone/>
              <a:defRPr sz="700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3048000" y="1752600"/>
            <a:ext cx="5638800" cy="4572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C7E8A944-2FEC-4B29-A497-F00289B10615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068634A-7BE8-4928-8F36-561C0FAAF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8125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1752600" y="2971800"/>
            <a:ext cx="6934200" cy="3352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143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1219200" cy="5334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9250" indent="0">
              <a:buNone/>
              <a:defRPr sz="900" cap="all" baseline="0"/>
            </a:lvl2pPr>
            <a:lvl3pPr marL="804863" indent="0">
              <a:buNone/>
              <a:defRPr sz="800" cap="all" baseline="0"/>
            </a:lvl3pPr>
            <a:lvl4pPr marL="1262063" indent="0">
              <a:buNone/>
              <a:defRPr sz="700" cap="all" baseline="0"/>
            </a:lvl4pPr>
            <a:lvl5pPr marL="1719263" indent="0">
              <a:buNone/>
              <a:defRPr sz="700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4A370F56-18ED-4529-8F97-FF7F09AFBF19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4E5F653-1FF1-4C1C-8F84-AAFAB1EB5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913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abl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3048000" y="1752600"/>
            <a:ext cx="5638800" cy="4572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6781800" cy="533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2514600" cy="4572000"/>
          </a:xfrm>
        </p:spPr>
        <p:txBody>
          <a:bodyPr>
            <a:normAutofit/>
          </a:bodyPr>
          <a:lstStyle>
            <a:lvl1pPr marL="228600" indent="-228600"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15200" y="1143000"/>
            <a:ext cx="1371600" cy="533400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9250" indent="0">
              <a:buNone/>
              <a:defRPr sz="900" cap="all" baseline="0"/>
            </a:lvl2pPr>
            <a:lvl3pPr marL="804863" indent="0">
              <a:buNone/>
              <a:defRPr sz="800" cap="all" baseline="0"/>
            </a:lvl3pPr>
            <a:lvl4pPr marL="1262063" indent="0">
              <a:buNone/>
              <a:defRPr sz="700" cap="all" baseline="0"/>
            </a:lvl4pPr>
            <a:lvl5pPr marL="1719263" indent="0">
              <a:buNone/>
              <a:defRPr sz="700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89CA022-0795-48F6-B1B1-ECD680BE1226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C909591-EB9E-4A04-8D14-2C8602880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1039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05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81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B15D1-9325-4527-8777-1507EC2265BE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6E8E1-791E-4160-874D-7F7079516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32160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1"/>
            <a:ext cx="5486400" cy="35845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92BA1-2222-45AF-BDFF-26C5F5F0E7C7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0CF77-2552-4230-9181-DC6E4C222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7912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EEE25D-610C-463B-AC31-A8E50926D986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88411-9F1E-4CC9-995F-F90B5C9B5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331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Top R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334000" cy="838200"/>
          </a:xfrm>
        </p:spPr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89105-69A6-46A7-9180-3DB720F2E2AE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806C1-336D-46E6-BFD1-AB1D9F836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469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CFDBE-3A34-434B-BA0E-F2A30B5020F9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B383-A238-4A0D-AA0E-0674B56D0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0028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1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1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6056C-66B6-41EA-BBD3-055056877345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9C16C-7814-4021-BD1E-A84C3A024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6696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4873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8861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4873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8861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85067-D8E8-4C51-8773-B46DDD3C188D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A9E9-36EC-4484-96F3-D98330CD4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43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FDAEF-79E5-43F2-A1F4-59EC84996FDE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85114-CA6E-4CF1-AE97-AEB6BCA1B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99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334000" cy="838200"/>
          </a:xfrm>
        </p:spPr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699DE-D2D8-4ABE-AB09-9728872AC86F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05CF4-E2F5-4E7A-9E4A-F3483EEF2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7835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B997E-7FA1-440B-B9A5-439C3B380502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5BFF-7B19-49F0-90F3-F6C2F1BAE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3512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9050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9800" y="6443663"/>
            <a:ext cx="990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EB24F7FD-81BF-4947-9817-4DAE2D3312DE}" type="datetime1">
              <a:rPr lang="en-US" altLang="en-US"/>
              <a:pPr/>
              <a:t>2/21/2017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443663"/>
            <a:ext cx="44958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443663"/>
            <a:ext cx="8382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b="1"/>
            </a:lvl1pPr>
          </a:lstStyle>
          <a:p>
            <a:fld id="{D50551DA-9313-42E8-BC61-B94FE7B2A03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971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628650" y="6424613"/>
            <a:ext cx="1046163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100"/>
              <a:t>www.oahpp.ca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82575" indent="-282575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9438" indent="-285750" algn="l" rtl="0" eaLnBrk="0" fontAlgn="base" hangingPunct="0">
        <a:spcBef>
          <a:spcPct val="20000"/>
        </a:spcBef>
        <a:spcAft>
          <a:spcPct val="0"/>
        </a:spcAft>
        <a:buClr>
          <a:srgbClr val="80A3B7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lr>
          <a:srgbClr val="80A3B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334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620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745131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0"/>
            <a:ext cx="9144000" cy="114300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229600" cy="1312863"/>
          </a:xfrm>
        </p:spPr>
        <p:txBody>
          <a:bodyPr/>
          <a:lstStyle/>
          <a:p>
            <a:pPr eaLnBrk="1" hangingPunct="1"/>
            <a:r>
              <a:rPr lang="en-CA" altLang="en-US" sz="4000" b="1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 Expert Process to Combat </a:t>
            </a:r>
            <a:r>
              <a:rPr lang="en-CA" altLang="en-US" sz="4000" b="1" i="1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Clostridium difficile</a:t>
            </a:r>
            <a:r>
              <a:rPr lang="en-CA" altLang="en-US" sz="4000" b="1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Infections (CDI)</a:t>
            </a:r>
            <a:endParaRPr lang="en-US" altLang="en-US" sz="4000" b="1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763000" cy="91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800" b="1" smtClean="0"/>
              <a:t>Isabelle Guerreiro</a:t>
            </a:r>
            <a:r>
              <a:rPr lang="en-US" altLang="en-US" smtClean="0"/>
              <a:t>, Program </a:t>
            </a:r>
            <a:r>
              <a:rPr lang="en-CA" altLang="en-US" smtClean="0"/>
              <a:t>IPAC Specialist, Public Health Ontario</a:t>
            </a:r>
            <a:endParaRPr lang="en-US" altLang="en-US" smtClean="0"/>
          </a:p>
          <a:p>
            <a:pPr eaLnBrk="1" hangingPunct="1">
              <a:spcBef>
                <a:spcPts val="600"/>
              </a:spcBef>
            </a:pPr>
            <a:r>
              <a:rPr lang="en-US" altLang="en-US" sz="2800" b="1" smtClean="0"/>
              <a:t>Camille Achonu</a:t>
            </a:r>
            <a:r>
              <a:rPr lang="en-US" altLang="en-US" smtClean="0"/>
              <a:t>, Epidemiologist Lead, Public Health Ontario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6948488" y="4221163"/>
            <a:ext cx="2016125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endParaRPr lang="en-CA" altLang="en-US" sz="1800"/>
          </a:p>
          <a:p>
            <a:pPr eaLnBrk="1" hangingPunct="1"/>
            <a:endParaRPr lang="en-CA" altLang="en-US" sz="1800"/>
          </a:p>
          <a:p>
            <a:pPr eaLnBrk="1" hangingPunct="1"/>
            <a:endParaRPr lang="en-CA" altLang="en-US" sz="1800"/>
          </a:p>
          <a:p>
            <a:pPr eaLnBrk="1" hangingPunct="1"/>
            <a:endParaRPr lang="en-CA" altLang="en-US" sz="1800"/>
          </a:p>
          <a:p>
            <a:pPr eaLnBrk="1" hangingPunct="1"/>
            <a:endParaRPr lang="en-CA" altLang="en-US" sz="1800"/>
          </a:p>
          <a:p>
            <a:pPr eaLnBrk="1" hangingPunct="1"/>
            <a:endParaRPr lang="en-US" altLang="en-US" sz="1800"/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800" b="1"/>
              <a:t>February 23, 2017</a:t>
            </a:r>
          </a:p>
        </p:txBody>
      </p:sp>
      <p:sp>
        <p:nvSpPr>
          <p:cNvPr id="19463" name="TextBox 5"/>
          <p:cNvSpPr txBox="1">
            <a:spLocks noChangeArrowheads="1"/>
          </p:cNvSpPr>
          <p:nvPr/>
        </p:nvSpPr>
        <p:spPr bwMode="auto">
          <a:xfrm>
            <a:off x="3352800" y="6477000"/>
            <a:ext cx="2687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www.webbertraining.com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gray">
          <a:xfrm>
            <a:off x="2667000" y="46482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2"/>
              </a:buClr>
              <a:buFont typeface="Arial" charset="0"/>
              <a:buNone/>
            </a:pPr>
            <a:r>
              <a:rPr lang="en-CA" altLang="en-US">
                <a:ea typeface="ＭＳ Ｐゴシック" charset="-128"/>
              </a:rPr>
              <a:t>Hosted by David Ryding</a:t>
            </a:r>
            <a:br>
              <a:rPr lang="en-CA" altLang="en-US">
                <a:ea typeface="ＭＳ Ｐゴシック" charset="-128"/>
              </a:rPr>
            </a:br>
            <a:r>
              <a:rPr lang="en-CA" altLang="en-US">
                <a:ea typeface="ＭＳ Ｐゴシック" charset="-128"/>
              </a:rPr>
              <a:t>Public Health Ontario</a:t>
            </a:r>
            <a:endParaRPr lang="en-US" altLang="en-US">
              <a:ea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Expectations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PHO ICRT Members:</a:t>
            </a:r>
          </a:p>
          <a:p>
            <a:pPr lvl="1" eaLnBrk="1" hangingPunct="1">
              <a:spcAft>
                <a:spcPts val="1200"/>
              </a:spcAft>
            </a:pPr>
            <a:r>
              <a:rPr lang="en-CA" altLang="en-US" smtClean="0"/>
              <a:t>Refer to best practices</a:t>
            </a:r>
          </a:p>
          <a:p>
            <a:pPr lvl="1" eaLnBrk="1" hangingPunct="1">
              <a:spcAft>
                <a:spcPts val="1200"/>
              </a:spcAft>
            </a:pPr>
            <a:r>
              <a:rPr lang="en-CA" altLang="en-US" smtClean="0"/>
              <a:t>Prepared and ready to support facility before, during and after visit.</a:t>
            </a:r>
          </a:p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Requesting Facility:</a:t>
            </a:r>
          </a:p>
          <a:p>
            <a:pPr lvl="1" eaLnBrk="1" hangingPunct="1">
              <a:spcAft>
                <a:spcPts val="1200"/>
              </a:spcAft>
            </a:pPr>
            <a:r>
              <a:rPr lang="en-CA" altLang="en-US" smtClean="0"/>
              <a:t>Available and transparent</a:t>
            </a:r>
          </a:p>
          <a:p>
            <a:pPr lvl="1" eaLnBrk="1" hangingPunct="1">
              <a:spcAft>
                <a:spcPts val="1200"/>
              </a:spcAft>
            </a:pPr>
            <a:r>
              <a:rPr lang="en-CA" altLang="en-US" smtClean="0"/>
              <a:t>Senior Management Team Involvement.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666AA801-2982-4007-95FA-9ECD091D0BCC}" type="slidenum">
              <a:rPr lang="en-US" altLang="en-US" sz="1800"/>
              <a:pPr eaLnBrk="1" hangingPunct="1"/>
              <a:t>10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ICRT Visit – The Overview and Interviews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Overview Meeting. </a:t>
            </a:r>
          </a:p>
          <a:p>
            <a:pPr eaLnBrk="1" hangingPunct="1"/>
            <a:r>
              <a:rPr lang="en-CA" altLang="en-US" smtClean="0"/>
              <a:t>Interviews with relevant staff and/or teams. </a:t>
            </a:r>
          </a:p>
          <a:p>
            <a:pPr eaLnBrk="1" hangingPunct="1"/>
            <a:endParaRPr lang="en-C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2730D5FB-FB61-415A-B4CC-F868D8E49FC2}" type="slidenum">
              <a:rPr lang="en-US" altLang="en-US" sz="1800"/>
              <a:pPr eaLnBrk="1" hangingPunct="1"/>
              <a:t>11</a:t>
            </a:fld>
            <a:endParaRPr lang="en-US" altLang="en-US" sz="1800"/>
          </a:p>
        </p:txBody>
      </p:sp>
      <p:pic>
        <p:nvPicPr>
          <p:cNvPr id="36869" name="Picture 5" descr="C:\Users\isabelle.langman\AppData\Local\Microsoft\Windows\Temporary Internet Files\Content.IE5\ZF9C1JQX\sociedad-anonim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3337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61025"/>
            <a:ext cx="20177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ICRT Visit – The Tour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mtClean="0">
                <a:solidFill>
                  <a:srgbClr val="000000"/>
                </a:solidFill>
              </a:rPr>
              <a:t>Opportunity to:</a:t>
            </a:r>
          </a:p>
          <a:p>
            <a:pPr marL="0" indent="0"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See practices in action and validate what we heard and read.</a:t>
            </a:r>
          </a:p>
          <a:p>
            <a:pPr marL="0" indent="0"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Speak with staff, ask questions, clarify our understanding of issue(s).</a:t>
            </a:r>
          </a:p>
          <a:p>
            <a:pPr marL="0" indent="0"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Identify gaps in facility design; patient flow; equipment and supplies management, etc.</a:t>
            </a:r>
          </a:p>
          <a:p>
            <a:pPr marL="0" indent="0"/>
            <a:endParaRPr lang="en-CA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14F5F661-00A3-440B-BBE9-45F4897E6B8E}" type="slidenum">
              <a:rPr lang="en-US" altLang="en-US" sz="1800"/>
              <a:pPr eaLnBrk="1" hangingPunct="1"/>
              <a:t>12</a:t>
            </a:fld>
            <a:endParaRPr lang="en-US" altLang="en-US" sz="1800"/>
          </a:p>
        </p:txBody>
      </p:sp>
      <p:pic>
        <p:nvPicPr>
          <p:cNvPr id="38917" name="Picture 5" descr="C:\Users\isabelle.langman\AppData\Local\Microsoft\Windows\Temporary Internet Files\Content.IE5\J6DHZPPO\Man-with-a-magnifying-glas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365625"/>
            <a:ext cx="159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92825"/>
            <a:ext cx="201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ICRT Visit – The Debrief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Held at the end of the visit. </a:t>
            </a:r>
          </a:p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Provide preliminary recommendations.</a:t>
            </a:r>
          </a:p>
          <a:p>
            <a:endParaRPr lang="en-CA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AF060AC4-5519-48F7-BD0C-7E5989B0CCBB}" type="slidenum">
              <a:rPr lang="en-US" altLang="en-US" sz="1800"/>
              <a:pPr eaLnBrk="1" hangingPunct="1"/>
              <a:t>13</a:t>
            </a:fld>
            <a:endParaRPr lang="en-US" altLang="en-US" sz="1800"/>
          </a:p>
        </p:txBody>
      </p:sp>
      <p:pic>
        <p:nvPicPr>
          <p:cNvPr id="40965" name="Picture 6" descr="C:\Users\isabelle.langman\AppData\Local\Microsoft\Windows\Temporary Internet Files\Content.IE5\7ZCHJJNN\5-Minutes-Speech-Topic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933825"/>
            <a:ext cx="1987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915025"/>
            <a:ext cx="2019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ICRT Visit Report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Final approved PDF report provided soon after.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mtClean="0"/>
              <a:t>Facility is encouraged to share the report (e.g., local PHU).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mtClean="0"/>
              <a:t>PHO will provide ongoing support through the Regional Support Unit as the facility implements the recommendations.</a:t>
            </a:r>
            <a:endParaRPr lang="en-CA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4D2AEB7F-6EEE-48A4-B039-E73774CBBB60}" type="slidenum">
              <a:rPr lang="en-US" altLang="en-US" sz="1800"/>
              <a:pPr eaLnBrk="1" hangingPunct="1"/>
              <a:t>14</a:t>
            </a:fld>
            <a:endParaRPr lang="en-US" altLang="en-US" sz="1800"/>
          </a:p>
        </p:txBody>
      </p:sp>
      <p:pic>
        <p:nvPicPr>
          <p:cNvPr id="43013" name="Picture 5" descr="C:\Users\isabelle.langman\AppData\Local\Microsoft\Windows\Temporary Internet Files\Content.IE5\M4K1ZT22\pdf_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49725"/>
            <a:ext cx="16256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783263"/>
            <a:ext cx="20177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Regional Support Unit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419600"/>
          </a:xfrm>
        </p:spPr>
        <p:txBody>
          <a:bodyPr/>
          <a:lstStyle/>
          <a:p>
            <a:pPr eaLnBrk="1" hangingPunct="1">
              <a:buClr>
                <a:srgbClr val="00BCE4"/>
              </a:buClr>
            </a:pPr>
            <a:r>
              <a:rPr lang="en-US" altLang="en-US" smtClean="0">
                <a:solidFill>
                  <a:srgbClr val="000000"/>
                </a:solidFill>
              </a:rPr>
              <a:t>Core Function: Provide scientific and technical support. </a:t>
            </a:r>
          </a:p>
          <a:p>
            <a:pPr eaLnBrk="1" hangingPunct="1">
              <a:buClr>
                <a:srgbClr val="00BCE4"/>
              </a:buClr>
            </a:pPr>
            <a:r>
              <a:rPr lang="en-US" altLang="en-US" smtClean="0">
                <a:solidFill>
                  <a:srgbClr val="000000"/>
                </a:solidFill>
              </a:rPr>
              <a:t>Have pre-existing relationship.</a:t>
            </a:r>
          </a:p>
          <a:p>
            <a:pPr eaLnBrk="1" hangingPunct="1">
              <a:buClr>
                <a:srgbClr val="00BCE4"/>
              </a:buClr>
            </a:pPr>
            <a:r>
              <a:rPr lang="en-US" altLang="en-US" smtClean="0">
                <a:solidFill>
                  <a:srgbClr val="000000"/>
                </a:solidFill>
              </a:rPr>
              <a:t>Work with local PHU to support facility’s outbreak management issue(s).</a:t>
            </a:r>
          </a:p>
          <a:p>
            <a:endParaRPr lang="en-CA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C0F097B2-4EBF-490C-9565-892A3479863A}" type="slidenum">
              <a:rPr lang="en-US" altLang="en-US" sz="1800"/>
              <a:pPr eaLnBrk="1" hangingPunct="1"/>
              <a:t>15</a:t>
            </a:fld>
            <a:endParaRPr lang="en-US" altLang="en-US" sz="1800"/>
          </a:p>
        </p:txBody>
      </p:sp>
      <p:pic>
        <p:nvPicPr>
          <p:cNvPr id="45061" name="Picture 5" descr="C:\Users\isabelle.langman\AppData\Local\Microsoft\Windows\Temporary Internet Files\Content.IE5\ZF9C1JQX\work-togeth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57638"/>
            <a:ext cx="288131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61025"/>
            <a:ext cx="20177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Regional Support Role Before Visit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419600"/>
          </a:xfrm>
        </p:spPr>
        <p:txBody>
          <a:bodyPr/>
          <a:lstStyle/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Review results of pre-ICRT visit to discuss identified barriers with the team. </a:t>
            </a:r>
          </a:p>
          <a:p>
            <a:pPr eaLnBrk="1" hangingPunct="1">
              <a:buClr>
                <a:srgbClr val="00BCE4"/>
              </a:buClr>
            </a:pPr>
            <a:r>
              <a:rPr lang="en-US" altLang="en-US" smtClean="0">
                <a:solidFill>
                  <a:srgbClr val="000000"/>
                </a:solidFill>
              </a:rPr>
              <a:t>Assist in identifying key issues to ensure appropriate review during the visit.</a:t>
            </a:r>
            <a:endParaRPr lang="en-CA" altLang="en-US" smtClean="0">
              <a:solidFill>
                <a:srgbClr val="000000"/>
              </a:solidFill>
            </a:endParaRPr>
          </a:p>
          <a:p>
            <a:endParaRPr lang="en-CA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1BD2660B-B860-435D-954D-72AB5622B6DE}" type="slidenum">
              <a:rPr lang="en-US" altLang="en-US" sz="1800"/>
              <a:pPr eaLnBrk="1" hangingPunct="1"/>
              <a:t>16</a:t>
            </a:fld>
            <a:endParaRPr lang="en-US" altLang="en-US" sz="1800"/>
          </a:p>
        </p:txBody>
      </p:sp>
      <p:pic>
        <p:nvPicPr>
          <p:cNvPr id="47109" name="Picture 5" descr="C:\Users\isabelle.langman\AppData\Local\Microsoft\Windows\Temporary Internet Files\Content.IE5\PRZT0DUH\2136954043_5145b15312_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3025"/>
            <a:ext cx="22812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43613"/>
            <a:ext cx="201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Regional Role During Visit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Review of information.</a:t>
            </a:r>
          </a:p>
          <a:p>
            <a:r>
              <a:rPr lang="en-CA" altLang="en-US" smtClean="0"/>
              <a:t>Participation during interviews.</a:t>
            </a:r>
          </a:p>
          <a:p>
            <a:r>
              <a:rPr lang="en-CA" altLang="en-US" smtClean="0"/>
              <a:t>Gather and share information during the visit.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1579FA2E-462B-44A1-BE66-DDA68A026368}" type="slidenum">
              <a:rPr lang="en-US" altLang="en-US" sz="1800"/>
              <a:pPr eaLnBrk="1" hangingPunct="1"/>
              <a:t>17</a:t>
            </a:fld>
            <a:endParaRPr lang="en-US" altLang="en-US" sz="1800"/>
          </a:p>
        </p:txBody>
      </p:sp>
      <p:pic>
        <p:nvPicPr>
          <p:cNvPr id="49157" name="Picture 6" descr="C:\Users\isabelle.langman\AppData\Local\Microsoft\Windows\Temporary Internet Files\Content.IE5\M4K1ZT22\Share_font_awesom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92825"/>
            <a:ext cx="201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Regional Role Following the Visit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9750" y="1871663"/>
            <a:ext cx="8229600" cy="4419600"/>
          </a:xfrm>
        </p:spPr>
        <p:txBody>
          <a:bodyPr/>
          <a:lstStyle/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Provide ongoing support. </a:t>
            </a:r>
          </a:p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May assist in developing a plan to address recommendations.</a:t>
            </a:r>
          </a:p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Ongoing follow-up support with facility and local PHU.</a:t>
            </a:r>
          </a:p>
          <a:p>
            <a:endParaRPr lang="en-CA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D6C55090-83F8-43EA-B822-10970A34E435}" type="slidenum">
              <a:rPr lang="en-US" altLang="en-US" sz="1800"/>
              <a:pPr eaLnBrk="1" hangingPunct="1"/>
              <a:t>18</a:t>
            </a:fld>
            <a:endParaRPr lang="en-US" altLang="en-US" sz="1800"/>
          </a:p>
        </p:txBody>
      </p:sp>
      <p:pic>
        <p:nvPicPr>
          <p:cNvPr id="50181" name="Picture 5" descr="C:\Users\isabelle.langman\AppData\Local\Microsoft\Windows\Temporary Internet Files\Content.IE5\242E6OEX\Need-hel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81463"/>
            <a:ext cx="24606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80113"/>
            <a:ext cx="201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Role of Public Health Unit During an ICRT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Provide PHO outbreak information prior to the visit where applicable.</a:t>
            </a:r>
          </a:p>
          <a:p>
            <a:r>
              <a:rPr lang="en-CA" altLang="en-US" smtClean="0"/>
              <a:t>Participate during the ICRT visit</a:t>
            </a:r>
          </a:p>
          <a:p>
            <a:pPr lvl="1"/>
            <a:r>
              <a:rPr lang="en-CA" altLang="en-US" smtClean="0"/>
              <a:t>Overview and debrief meetings</a:t>
            </a:r>
          </a:p>
          <a:p>
            <a:pPr lvl="1"/>
            <a:r>
              <a:rPr lang="en-CA" altLang="en-US" smtClean="0"/>
              <a:t>Interviews.</a:t>
            </a:r>
          </a:p>
          <a:p>
            <a:r>
              <a:rPr lang="en-CA" altLang="en-US" smtClean="0"/>
              <a:t>Support Facility</a:t>
            </a:r>
          </a:p>
          <a:p>
            <a:pPr lvl="1"/>
            <a:r>
              <a:rPr lang="en-CA" altLang="en-US" smtClean="0"/>
              <a:t>Hence importance of sharing report with PHU if not part of the request.</a:t>
            </a:r>
          </a:p>
          <a:p>
            <a:endParaRPr lang="en-CA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0BA1FACF-DF97-42B8-BF7D-AAB0D454E3A9}" type="slidenum">
              <a:rPr lang="en-US" altLang="en-US" sz="1800"/>
              <a:pPr eaLnBrk="1" hangingPunct="1"/>
              <a:t>19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Acknowledgements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PHO’s Infection Prevention and Control (IPAC) Department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9932E32F-9F57-4821-B2D9-3D0B09A0FE83}" type="slidenum">
              <a:rPr lang="en-US" altLang="en-US" sz="1800"/>
              <a:pPr eaLnBrk="1" hangingPunct="1"/>
              <a:t>2</a:t>
            </a:fld>
            <a:endParaRPr lang="en-US" altLang="en-US" sz="1800"/>
          </a:p>
        </p:txBody>
      </p:sp>
      <p:pic>
        <p:nvPicPr>
          <p:cNvPr id="20485" name="Picture 6" descr="C:\Users\isabelle.langman\AppData\Local\Microsoft\Windows\Temporary Internet Files\Content.IE5\PRZT0DUH\untitled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933825"/>
            <a:ext cx="18192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5826125"/>
            <a:ext cx="20177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68313" y="1712913"/>
            <a:ext cx="8229600" cy="4419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CA" altLang="en-US" sz="3200" b="1" smtClean="0"/>
              <a:t>Lessons Learned</a:t>
            </a:r>
          </a:p>
          <a:p>
            <a:pPr marL="0" indent="0" algn="ctr">
              <a:buFont typeface="Arial" charset="0"/>
              <a:buNone/>
            </a:pPr>
            <a:endParaRPr lang="en-CA" alt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36DB3426-C90C-4B89-943A-A7E430676FAA}" type="slidenum">
              <a:rPr lang="en-US" altLang="en-US" sz="1800"/>
              <a:pPr eaLnBrk="1" hangingPunct="1"/>
              <a:t>20</a:t>
            </a:fld>
            <a:endParaRPr lang="en-US" altLang="en-US" sz="1800"/>
          </a:p>
        </p:txBody>
      </p:sp>
      <p:pic>
        <p:nvPicPr>
          <p:cNvPr id="54276" name="Picture 3" descr="C:\Users\isabelle.langman\AppData\Local\Microsoft\Windows\Temporary Internet Files\Content.IE5\M4K1ZT22\negociacion_colectiv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159500"/>
            <a:ext cx="201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Methods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5257800" cy="4953000"/>
          </a:xfrm>
        </p:spPr>
        <p:txBody>
          <a:bodyPr/>
          <a:lstStyle/>
          <a:p>
            <a:r>
              <a:rPr lang="en-CA" altLang="en-US" smtClean="0"/>
              <a:t>Reviewed PIDAC best practices documents  and identified 49 high impact recommendations in 14 general categories</a:t>
            </a:r>
          </a:p>
          <a:p>
            <a:r>
              <a:rPr lang="en-CA" altLang="en-US" smtClean="0"/>
              <a:t>Selected all CDI-related ICRT reports from 2008 to 2012</a:t>
            </a:r>
          </a:p>
          <a:p>
            <a:r>
              <a:rPr lang="en-CA" altLang="en-US" smtClean="0"/>
              <a:t>For each recommendation, reviewed ICRT reports to identify if hospital did not meet or needed to improve </a:t>
            </a:r>
          </a:p>
          <a:p>
            <a:r>
              <a:rPr lang="en-CA" altLang="en-US" smtClean="0"/>
              <a:t>Ranked categories in order of most frequently identified</a:t>
            </a:r>
          </a:p>
          <a:p>
            <a:endParaRPr lang="en-CA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845251EA-0CF4-4596-9D57-4E5D133549F3}" type="slidenum">
              <a:rPr lang="en-US" altLang="en-US" sz="18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5632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371600"/>
            <a:ext cx="2622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We Saw From 2008 to 2012…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Between 2008 and 2012, 22 CDI-related ICRT visits to 19 facilities. </a:t>
            </a:r>
          </a:p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3 facilities had two ICRT visits over the five-year period.</a:t>
            </a:r>
          </a:p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The majority (59%) of ICRT visits were at large community hospitals; the remainder were at acute teaching hospitals (27%) and small community hospitals (14%).</a:t>
            </a:r>
          </a:p>
          <a:p>
            <a:pPr eaLnBrk="1" hangingPunct="1">
              <a:buClr>
                <a:srgbClr val="00BCE4"/>
              </a:buClr>
            </a:pPr>
            <a:endParaRPr lang="en-CA" altLang="en-US" smtClean="0">
              <a:solidFill>
                <a:srgbClr val="000000"/>
              </a:solidFill>
            </a:endParaRPr>
          </a:p>
          <a:p>
            <a:endParaRPr lang="en-CA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CCF92437-3918-4480-A3D3-5F51E7C72A91}" type="slidenum">
              <a:rPr lang="en-US" altLang="en-US" sz="1800"/>
              <a:pPr eaLnBrk="1" hangingPunct="1"/>
              <a:t>22</a:t>
            </a:fld>
            <a:endParaRPr lang="en-US" altLang="en-US" sz="1800"/>
          </a:p>
        </p:txBody>
      </p:sp>
      <p:pic>
        <p:nvPicPr>
          <p:cNvPr id="58373" name="Picture 5" descr="C:\Users\isabelle.langman\AppData\Local\Microsoft\Windows\Temporary Internet Files\Content.IE5\242E6OEX\continuous-improvemen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064250"/>
            <a:ext cx="20177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363913" y="188913"/>
            <a:ext cx="5781675" cy="685800"/>
          </a:xfrm>
        </p:spPr>
        <p:txBody>
          <a:bodyPr/>
          <a:lstStyle/>
          <a:p>
            <a:pPr algn="ctr"/>
            <a:r>
              <a:rPr lang="en-CA" altLang="en-US" smtClean="0"/>
              <a:t>14 Areas of Concern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038600" cy="4419600"/>
          </a:xfrm>
        </p:spPr>
        <p:txBody>
          <a:bodyPr/>
          <a:lstStyle/>
          <a:p>
            <a:pPr marL="441325" indent="-441325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z="2000" smtClean="0">
                <a:solidFill>
                  <a:srgbClr val="000000"/>
                </a:solidFill>
              </a:rPr>
              <a:t>1.     Environmental services (82%)</a:t>
            </a:r>
          </a:p>
          <a:p>
            <a:pPr marL="441325" indent="-441325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z="2000" smtClean="0">
                <a:solidFill>
                  <a:srgbClr val="000000"/>
                </a:solidFill>
              </a:rPr>
              <a:t>2.	Antibiotic stewardship (73%)</a:t>
            </a:r>
          </a:p>
          <a:p>
            <a:pPr marL="441325" indent="-441325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z="2000" smtClean="0">
                <a:solidFill>
                  <a:srgbClr val="000000"/>
                </a:solidFill>
              </a:rPr>
              <a:t>3.	Program staffing and medical leadership (73%)</a:t>
            </a:r>
          </a:p>
          <a:p>
            <a:pPr marL="441325" indent="-441325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z="2000" smtClean="0">
                <a:solidFill>
                  <a:srgbClr val="000000"/>
                </a:solidFill>
              </a:rPr>
              <a:t>4.	Identification and isolation of CDI cases (73%)</a:t>
            </a:r>
          </a:p>
          <a:p>
            <a:pPr marL="441325" indent="-441325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z="2000" smtClean="0">
                <a:solidFill>
                  <a:srgbClr val="000000"/>
                </a:solidFill>
              </a:rPr>
              <a:t>5.	Hand hygiene (68%)</a:t>
            </a:r>
          </a:p>
          <a:p>
            <a:pPr marL="441325" indent="-441325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z="2000" smtClean="0">
                <a:solidFill>
                  <a:srgbClr val="000000"/>
                </a:solidFill>
              </a:rPr>
              <a:t>6.	Human waste management (64%)</a:t>
            </a:r>
          </a:p>
          <a:p>
            <a:pPr marL="441325" indent="-441325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z="2000" smtClean="0">
                <a:solidFill>
                  <a:srgbClr val="000000"/>
                </a:solidFill>
              </a:rPr>
              <a:t>7.	IPAC education and training on Routine Practices/Additional Precautions (55%)</a:t>
            </a:r>
          </a:p>
          <a:p>
            <a:pPr marL="441325" indent="-441325"/>
            <a:endParaRPr lang="en-CA" altLang="en-US" sz="200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C3D7DC95-8B7C-4AE6-A9B1-440B974D4FDF}" type="slidenum">
              <a:rPr lang="en-US" altLang="en-US" sz="1800"/>
              <a:pPr eaLnBrk="1" hangingPunct="1"/>
              <a:t>23</a:t>
            </a:fld>
            <a:endParaRPr lang="en-US" altLang="en-US" sz="1800"/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4787900" y="1125538"/>
            <a:ext cx="39608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BCE4"/>
              </a:buClr>
            </a:pPr>
            <a:r>
              <a:rPr lang="en-CA" altLang="en-US" sz="2000">
                <a:solidFill>
                  <a:srgbClr val="000000"/>
                </a:solidFill>
              </a:rPr>
              <a:t>8.   Audits of IPAC-related practices (55%)</a:t>
            </a:r>
          </a:p>
          <a:p>
            <a:pPr eaLnBrk="1" hangingPunct="1">
              <a:spcBef>
                <a:spcPts val="1200"/>
              </a:spcBef>
              <a:buClr>
                <a:srgbClr val="00BCE4"/>
              </a:buClr>
            </a:pPr>
            <a:r>
              <a:rPr lang="en-CA" altLang="en-US" sz="2000">
                <a:solidFill>
                  <a:srgbClr val="000000"/>
                </a:solidFill>
              </a:rPr>
              <a:t>9.	Senior leadership support (32%)</a:t>
            </a:r>
          </a:p>
          <a:p>
            <a:pPr eaLnBrk="1" hangingPunct="1">
              <a:spcBef>
                <a:spcPts val="1200"/>
              </a:spcBef>
              <a:buClr>
                <a:srgbClr val="00BCE4"/>
              </a:buClr>
            </a:pPr>
            <a:r>
              <a:rPr lang="en-CA" altLang="en-US" sz="2000">
                <a:solidFill>
                  <a:srgbClr val="000000"/>
                </a:solidFill>
              </a:rPr>
              <a:t>10.	Facility design (32%)</a:t>
            </a:r>
          </a:p>
          <a:p>
            <a:pPr eaLnBrk="1" hangingPunct="1">
              <a:spcBef>
                <a:spcPts val="1200"/>
              </a:spcBef>
              <a:buClr>
                <a:srgbClr val="00BCE4"/>
              </a:buClr>
            </a:pPr>
            <a:r>
              <a:rPr lang="en-CA" altLang="en-US" sz="2000">
                <a:solidFill>
                  <a:srgbClr val="000000"/>
                </a:solidFill>
              </a:rPr>
              <a:t>11.	CDI outbreak management (32%)</a:t>
            </a:r>
          </a:p>
          <a:p>
            <a:pPr eaLnBrk="1" hangingPunct="1">
              <a:spcBef>
                <a:spcPts val="1200"/>
              </a:spcBef>
              <a:buClr>
                <a:srgbClr val="00BCE4"/>
              </a:buClr>
            </a:pPr>
            <a:r>
              <a:rPr lang="en-CA" altLang="en-US" sz="2000">
                <a:solidFill>
                  <a:srgbClr val="000000"/>
                </a:solidFill>
              </a:rPr>
              <a:t>12.	Communication and partnerships (27%)</a:t>
            </a:r>
          </a:p>
          <a:p>
            <a:pPr eaLnBrk="1" hangingPunct="1">
              <a:spcBef>
                <a:spcPts val="1200"/>
              </a:spcBef>
              <a:buClr>
                <a:srgbClr val="00BCE4"/>
              </a:buClr>
            </a:pPr>
            <a:r>
              <a:rPr lang="en-CA" altLang="en-US" sz="2000">
                <a:solidFill>
                  <a:srgbClr val="000000"/>
                </a:solidFill>
              </a:rPr>
              <a:t>13.	Access to appropriate and timely laboratory testing (23%)</a:t>
            </a:r>
          </a:p>
          <a:p>
            <a:pPr eaLnBrk="1" hangingPunct="1">
              <a:spcBef>
                <a:spcPts val="1200"/>
              </a:spcBef>
              <a:buClr>
                <a:srgbClr val="00BCE4"/>
              </a:buClr>
            </a:pPr>
            <a:r>
              <a:rPr lang="en-CA" altLang="en-US" sz="2000">
                <a:solidFill>
                  <a:srgbClr val="000000"/>
                </a:solidFill>
              </a:rPr>
              <a:t>14.	Environmental cleaning services, policies and procedures for CDI  (23%)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5334000" cy="838200"/>
          </a:xfrm>
        </p:spPr>
        <p:txBody>
          <a:bodyPr/>
          <a:lstStyle/>
          <a:p>
            <a:pPr algn="l"/>
            <a:r>
              <a:rPr lang="en-US" altLang="en-US" smtClean="0"/>
              <a:t>Top 5 Areas of Improvement</a:t>
            </a:r>
            <a:endParaRPr lang="en-CA" alt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1F4EFB9A-4A1E-4AA2-A690-82842C6056AC}" type="slidenum">
              <a:rPr lang="en-US" altLang="en-US" sz="1800"/>
              <a:pPr eaLnBrk="1" hangingPunct="1"/>
              <a:t>24</a:t>
            </a:fld>
            <a:endParaRPr lang="en-US" altLang="en-US" sz="18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Environmental Services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Most frequently identified IPAC issues were:</a:t>
            </a:r>
          </a:p>
          <a:p>
            <a:pPr lvl="1"/>
            <a:r>
              <a:rPr lang="en-CA" altLang="en-US" smtClean="0"/>
              <a:t>Clear processes for cleaning and disinfection of shared patient care equipment</a:t>
            </a:r>
          </a:p>
          <a:p>
            <a:pPr lvl="1"/>
            <a:r>
              <a:rPr lang="en-CA" altLang="en-US" smtClean="0"/>
              <a:t>Clear identification of clean versus dirty shared patient care equipment</a:t>
            </a:r>
          </a:p>
          <a:p>
            <a:pPr lvl="1"/>
            <a:r>
              <a:rPr lang="en-CA" altLang="en-US" smtClean="0"/>
              <a:t>Adequate environmental services resources – staffing.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FDEA5ECF-F988-478D-AFEF-FA2FBEDF60C6}" type="slidenum">
              <a:rPr lang="en-US" altLang="en-US" sz="1800"/>
              <a:pPr eaLnBrk="1" hangingPunct="1"/>
              <a:t>25</a:t>
            </a:fld>
            <a:endParaRPr lang="en-US" altLang="en-US" sz="1800"/>
          </a:p>
        </p:txBody>
      </p:sp>
      <p:pic>
        <p:nvPicPr>
          <p:cNvPr id="62469" name="Picture 2" descr="C:\Users\isabelle.langman\AppData\Local\Microsoft\Windows\Temporary Internet Files\Content.IE5\PRZT0DUH\Adaptando-Tu-Talento-Al-Cambi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5625"/>
            <a:ext cx="18827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92825"/>
            <a:ext cx="20177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IPAC Program Staffing and Medical Leadership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Difficulty staffing IPAC programs with ICPs as per minimum requirements.</a:t>
            </a:r>
          </a:p>
          <a:p>
            <a:r>
              <a:rPr lang="en-CA" altLang="en-US" smtClean="0"/>
              <a:t>Lack of dedicated manager or identification of combined management role.</a:t>
            </a:r>
          </a:p>
          <a:p>
            <a:r>
              <a:rPr lang="en-CA" altLang="en-US" smtClean="0"/>
              <a:t>Insufficient medical support.</a:t>
            </a:r>
          </a:p>
          <a:p>
            <a:r>
              <a:rPr lang="en-CA" altLang="en-US" smtClean="0"/>
              <a:t>IPAC program responsible for roles outside their scope.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C6C7BD29-00AB-46A7-B483-A2153F98ABF8}" type="slidenum">
              <a:rPr lang="en-US" altLang="en-US" sz="1800"/>
              <a:pPr eaLnBrk="1" hangingPunct="1"/>
              <a:t>26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Antibiotic Stewardship or ASP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Lack of ASPs with dedicated resources</a:t>
            </a:r>
          </a:p>
          <a:p>
            <a:pPr lvl="1"/>
            <a:r>
              <a:rPr lang="en-CA" altLang="en-US" smtClean="0"/>
              <a:t>Most in early stage of implementation</a:t>
            </a:r>
          </a:p>
          <a:p>
            <a:pPr lvl="1"/>
            <a:r>
              <a:rPr lang="en-CA" altLang="en-US" smtClean="0"/>
              <a:t>No dedicated pharmacist and/or physician.</a:t>
            </a:r>
          </a:p>
          <a:p>
            <a:r>
              <a:rPr lang="en-CA" altLang="en-US" smtClean="0"/>
              <a:t>ASP activities are not sustainable due to limited resources.</a:t>
            </a:r>
          </a:p>
          <a:p>
            <a:r>
              <a:rPr lang="en-CA" altLang="en-US" smtClean="0"/>
              <a:t>Inclusion of an ASP recommendation added to Annex C of PIDAC’s RPAP document in 2012.</a:t>
            </a:r>
            <a:br>
              <a:rPr lang="en-CA" altLang="en-US" smtClean="0"/>
            </a:br>
            <a:endParaRPr lang="en-CA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245554DB-3C05-48FB-8AD5-2FA537240ADC}" type="slidenum">
              <a:rPr lang="en-US" altLang="en-US" sz="1800"/>
              <a:pPr eaLnBrk="1" hangingPunct="1"/>
              <a:t>27</a:t>
            </a:fld>
            <a:endParaRPr lang="en-US" altLang="en-US" sz="1800"/>
          </a:p>
        </p:txBody>
      </p:sp>
      <p:pic>
        <p:nvPicPr>
          <p:cNvPr id="66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549275"/>
            <a:ext cx="34290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Identification and Isolation of CDI Cases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Lack of immediate implementation of Contact Precautions when diarrhea was identified.</a:t>
            </a:r>
          </a:p>
          <a:p>
            <a:r>
              <a:rPr lang="en-CA" altLang="en-US" smtClean="0"/>
              <a:t>Unnecessary movements/transfers of patients</a:t>
            </a:r>
          </a:p>
          <a:p>
            <a:pPr lvl="1"/>
            <a:r>
              <a:rPr lang="en-CA" altLang="en-US" smtClean="0"/>
              <a:t>Impacted cleaning and disinfection</a:t>
            </a:r>
          </a:p>
          <a:p>
            <a:pPr lvl="1"/>
            <a:r>
              <a:rPr lang="en-CA" altLang="en-US" smtClean="0"/>
              <a:t>Created challenges for multiple departments</a:t>
            </a:r>
          </a:p>
          <a:p>
            <a:pPr lvl="1"/>
            <a:r>
              <a:rPr lang="en-CA" altLang="en-US" smtClean="0"/>
              <a:t>Made containment of CDI difficult.</a:t>
            </a:r>
          </a:p>
          <a:p>
            <a:r>
              <a:rPr lang="en-CA" altLang="en-US" smtClean="0"/>
              <a:t>Poor communication between units.</a:t>
            </a:r>
          </a:p>
          <a:p>
            <a:pPr lvl="1">
              <a:buFont typeface="Arial" charset="0"/>
              <a:buNone/>
            </a:pPr>
            <a:endParaRPr lang="en-CA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C0D1EA96-94F9-4905-8E40-3C9AE5FADBBF}" type="slidenum">
              <a:rPr lang="en-US" altLang="en-US" sz="1800"/>
              <a:pPr eaLnBrk="1" hangingPunct="1"/>
              <a:t>28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Hand Hygiene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691063" cy="4419600"/>
          </a:xfrm>
        </p:spPr>
        <p:txBody>
          <a:bodyPr/>
          <a:lstStyle/>
          <a:p>
            <a:r>
              <a:rPr lang="en-CA" altLang="en-US" smtClean="0"/>
              <a:t>Various stages of hand hygiene programs.</a:t>
            </a:r>
          </a:p>
          <a:p>
            <a:r>
              <a:rPr lang="en-CA" altLang="en-US" smtClean="0"/>
              <a:t>Inadequate location of ABHR dispensers.</a:t>
            </a:r>
          </a:p>
          <a:p>
            <a:r>
              <a:rPr lang="en-CA" altLang="en-US" smtClean="0"/>
              <a:t>Poor compliance with hand hygiene</a:t>
            </a:r>
          </a:p>
          <a:p>
            <a:pPr lvl="1"/>
            <a:r>
              <a:rPr lang="en-CA" altLang="en-US" smtClean="0"/>
              <a:t>Reluctance to provide individual feedback</a:t>
            </a:r>
          </a:p>
          <a:p>
            <a:pPr lvl="1"/>
            <a:r>
              <a:rPr lang="en-CA" altLang="en-US" smtClean="0"/>
              <a:t>Inconsistent awareness of audit results.</a:t>
            </a:r>
          </a:p>
          <a:p>
            <a:pPr>
              <a:buFont typeface="Arial" charset="0"/>
              <a:buNone/>
            </a:pPr>
            <a:endParaRPr lang="en-CA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84B450A5-932B-4D1E-A419-39AECC61E70A}" type="slidenum">
              <a:rPr lang="en-US" altLang="en-US" sz="1800"/>
              <a:pPr eaLnBrk="1" hangingPunct="1"/>
              <a:t>29</a:t>
            </a:fld>
            <a:endParaRPr lang="en-US" altLang="en-US" sz="1800"/>
          </a:p>
        </p:txBody>
      </p:sp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492375"/>
            <a:ext cx="42195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"/>
          <p:cNvSpPr txBox="1">
            <a:spLocks noChangeArrowheads="1"/>
          </p:cNvSpPr>
          <p:nvPr/>
        </p:nvSpPr>
        <p:spPr bwMode="auto">
          <a:xfrm>
            <a:off x="5508625" y="6418263"/>
            <a:ext cx="1547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800"/>
              <a:t>Image credit: PHO 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Objectives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/>
            <a:r>
              <a:rPr lang="en-CA" altLang="en-US" smtClean="0">
                <a:cs typeface="Times New Roman" charset="0"/>
              </a:rPr>
              <a:t>At the end of the session, attendees will be able to: </a:t>
            </a:r>
            <a:endParaRPr lang="en-CA" altLang="en-US" sz="2000" smtClean="0">
              <a:cs typeface="Times New Roman" charset="0"/>
            </a:endParaRPr>
          </a:p>
          <a:p>
            <a:pPr marL="639763" lvl="1" indent="-342900"/>
            <a:r>
              <a:rPr lang="en-CA" altLang="en-US" sz="1800" smtClean="0">
                <a:cs typeface="Times New Roman" charset="0"/>
              </a:rPr>
              <a:t>Describe the Infection Control Resource Team (ICRT) process. </a:t>
            </a:r>
          </a:p>
          <a:p>
            <a:pPr marL="639763" lvl="1" indent="-342900"/>
            <a:r>
              <a:rPr lang="en-CA" altLang="en-US" sz="1800" smtClean="0">
                <a:cs typeface="Times New Roman" charset="0"/>
              </a:rPr>
              <a:t>Discuss the collaborative role between all those involved in ICRT visit activities.</a:t>
            </a:r>
          </a:p>
          <a:p>
            <a:pPr marL="639763" lvl="1" indent="-342900"/>
            <a:r>
              <a:rPr lang="en-CA" altLang="en-US" sz="1800" smtClean="0">
                <a:cs typeface="Times New Roman" charset="0"/>
              </a:rPr>
              <a:t>Summarize key areas of practice improvement that were most frequently identified by ICRT visits. </a:t>
            </a:r>
            <a:endParaRPr lang="en-CA" altLang="en-US" sz="180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1DE3EB51-1918-4C2C-9CFD-C1CDBC2040A0}" type="slidenum">
              <a:rPr lang="en-US" altLang="en-US" sz="1800"/>
              <a:pPr eaLnBrk="1" hangingPunct="1"/>
              <a:t>3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Have We Learned?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Identified key common issues where stakeholders require support</a:t>
            </a:r>
          </a:p>
          <a:p>
            <a:r>
              <a:rPr lang="en-CA" altLang="en-US" smtClean="0"/>
              <a:t>Refer to 49 high-impact recommendations when carrying out ICRT visits</a:t>
            </a:r>
          </a:p>
          <a:p>
            <a:r>
              <a:rPr lang="en-CA" altLang="en-US" smtClean="0"/>
              <a:t>Informed development of IPAC resources</a:t>
            </a:r>
          </a:p>
          <a:p>
            <a:r>
              <a:rPr lang="en-CA" altLang="en-US" smtClean="0"/>
              <a:t>Continue evaluation of recommendation up-take to inform impact of ICRT visits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A43696E7-E4A4-46BB-A618-DE7C4889E221}" type="slidenum">
              <a:rPr lang="en-US" altLang="en-US" sz="1800"/>
              <a:pPr eaLnBrk="1" hangingPunct="1"/>
              <a:t>30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Overall…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We have learned as much from those facilities experiencing outbreak management issues as they have learned from us</a:t>
            </a:r>
          </a:p>
          <a:p>
            <a:r>
              <a:rPr lang="en-CA" altLang="en-US" smtClean="0"/>
              <a:t>Teamwork and collaboration has enabled PHO to improve ICRT visit process</a:t>
            </a:r>
          </a:p>
          <a:p>
            <a:pPr>
              <a:buFont typeface="Arial" charset="0"/>
              <a:buNone/>
            </a:pPr>
            <a:r>
              <a:rPr lang="en-CA" altLang="en-US" smtClean="0"/>
              <a:t> 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8226DB49-A210-4530-929C-A3633BC02404}" type="slidenum">
              <a:rPr lang="en-US" altLang="en-US" sz="1800"/>
              <a:pPr eaLnBrk="1" hangingPunct="1"/>
              <a:t>31</a:t>
            </a:fld>
            <a:endParaRPr lang="en-US" altLang="en-US" sz="1800"/>
          </a:p>
        </p:txBody>
      </p:sp>
      <p:pic>
        <p:nvPicPr>
          <p:cNvPr id="74757" name="Picture 4" descr="C:\Users\isabelle.langman\AppData\Local\Microsoft\Windows\Temporary Internet Files\Content.IE5\PRZT0DUH\teamwork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26844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789613"/>
            <a:ext cx="20177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Did You Know…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419600"/>
          </a:xfrm>
        </p:spPr>
        <p:txBody>
          <a:bodyPr/>
          <a:lstStyle/>
          <a:p>
            <a:pPr marL="0" indent="0" algn="ctr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mtClean="0">
                <a:solidFill>
                  <a:srgbClr val="000000"/>
                </a:solidFill>
              </a:rPr>
              <a:t>A summary of the ICRT findings has been published in the American Journal of </a:t>
            </a:r>
          </a:p>
          <a:p>
            <a:pPr marL="0" indent="0" algn="ctr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mtClean="0">
                <a:solidFill>
                  <a:srgbClr val="000000"/>
                </a:solidFill>
              </a:rPr>
              <a:t>Infection Control (AJIC) and can be found at </a:t>
            </a:r>
          </a:p>
          <a:p>
            <a:pPr marL="0" indent="0" algn="ctr" eaLnBrk="1" hangingPunct="1">
              <a:buClr>
                <a:srgbClr val="00BCE4"/>
              </a:buClr>
              <a:buFont typeface="Arial" charset="0"/>
              <a:buNone/>
            </a:pPr>
            <a:r>
              <a:rPr lang="en-CA" altLang="en-US" smtClean="0">
                <a:solidFill>
                  <a:srgbClr val="000000"/>
                </a:solidFill>
                <a:hlinkClick r:id="rId2"/>
              </a:rPr>
              <a:t>http://www.ncbi.nlm.nih.gov/pubmed/27451312</a:t>
            </a:r>
            <a:r>
              <a:rPr lang="en-CA" altLang="en-US" smtClean="0">
                <a:solidFill>
                  <a:srgbClr val="000000"/>
                </a:solidFill>
              </a:rPr>
              <a:t> </a:t>
            </a:r>
          </a:p>
          <a:p>
            <a:pPr marL="0" indent="0"/>
            <a:endParaRPr lang="en-CA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67F85E71-CFD5-46F3-A9E7-617757962ADF}" type="slidenum">
              <a:rPr lang="en-US" altLang="en-US" sz="1800"/>
              <a:pPr eaLnBrk="1" hangingPunct="1"/>
              <a:t>32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539750" y="1828800"/>
            <a:ext cx="8229600" cy="2743200"/>
          </a:xfrm>
        </p:spPr>
        <p:txBody>
          <a:bodyPr/>
          <a:lstStyle/>
          <a:p>
            <a:pPr marL="900113" indent="-900113" eaLnBrk="1" hangingPunct="1"/>
            <a:r>
              <a:rPr lang="en-US" altLang="en-US" smtClean="0"/>
              <a:t>For further information: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600" smtClean="0"/>
              <a:t>	isabelle.guerreiro@oahpp.ca</a:t>
            </a:r>
            <a:br>
              <a:rPr lang="en-US" altLang="en-US" sz="3600" smtClean="0"/>
            </a:br>
            <a:r>
              <a:rPr lang="en-US" altLang="en-US" sz="3600" smtClean="0"/>
              <a:t> camille.achonu@oahpp.ca  </a:t>
            </a:r>
            <a:endParaRPr lang="en-CA" alt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5702289E-349A-426C-81A7-77CE0DFB463C}" type="slidenum">
              <a:rPr lang="en-US" altLang="en-US" sz="1800"/>
              <a:pPr eaLnBrk="1" hangingPunct="1"/>
              <a:t>33</a:t>
            </a:fld>
            <a:endParaRPr lang="en-US" altLang="en-US" sz="1800"/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628650" y="6424613"/>
            <a:ext cx="10461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100"/>
              <a:t>www.oahpp.ca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2A3EE202-5EB0-437D-BCF1-3E53A1BC8DEC}" type="slidenum">
              <a:rPr lang="en-US" altLang="en-US" sz="1800"/>
              <a:pPr eaLnBrk="1" hangingPunct="1"/>
              <a:t>34</a:t>
            </a:fld>
            <a:endParaRPr lang="en-US" alt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6300788" y="4706938"/>
            <a:ext cx="1871662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Thank you…</a:t>
            </a:r>
            <a:endParaRPr lang="en-US" altLang="en-US" sz="1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8" name="Picture 5" descr="C:\Users\isabelle.langman\AppData\Local\Microsoft\Windows\Temporary Internet Files\Content.IE5\242E6OEX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341438"/>
            <a:ext cx="3751263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6038850"/>
            <a:ext cx="201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Coming Soon, Dec.28.1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2" descr="Screen Shot 2017-02-17 at 9.13.1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Patron Sponsor Slid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533400"/>
            <a:ext cx="10156825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57770BE6-742F-4C2B-ABBD-26670B87CC2C}" type="slidenum">
              <a:rPr lang="en-US" altLang="en-US" sz="1800"/>
              <a:pPr eaLnBrk="1" hangingPunct="1"/>
              <a:t>4</a:t>
            </a:fld>
            <a:endParaRPr lang="en-US" altLang="en-US" sz="1800"/>
          </a:p>
        </p:txBody>
      </p:sp>
      <p:pic>
        <p:nvPicPr>
          <p:cNvPr id="22531" name="Picture 3" descr="C:\Users\isabelle.langman\AppData\Local\Microsoft\Windows\Temporary Internet Files\Content.IE5\ZF9C1JQX\Image-4-learning-sign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573563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2700338" y="5876925"/>
            <a:ext cx="2016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800"/>
              <a:t>Image credit: Microsoft Clipart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F5E6A87B-9698-41D8-9E81-7162E6904383}" type="slidenum">
              <a:rPr lang="en-US" altLang="en-US" sz="1800"/>
              <a:pPr eaLnBrk="1" hangingPunct="1"/>
              <a:t>5</a:t>
            </a:fld>
            <a:endParaRPr lang="en-US" altLang="en-US" sz="180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3300"/>
            <a:ext cx="4316412" cy="2346325"/>
          </a:xfr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49396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01763"/>
            <a:ext cx="22367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27438"/>
            <a:ext cx="26701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Goals of the ICRT visits</a:t>
            </a: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539750" y="1989138"/>
            <a:ext cx="8229600" cy="4419600"/>
          </a:xfrm>
        </p:spPr>
        <p:txBody>
          <a:bodyPr/>
          <a:lstStyle/>
          <a:p>
            <a:pPr eaLnBrk="1" hangingPunct="1">
              <a:buClr>
                <a:srgbClr val="00BCE4"/>
              </a:buClr>
            </a:pPr>
            <a:r>
              <a:rPr lang="en-CA" altLang="en-US" smtClean="0">
                <a:solidFill>
                  <a:srgbClr val="000000"/>
                </a:solidFill>
              </a:rPr>
              <a:t>ICRT visits provide:</a:t>
            </a:r>
          </a:p>
          <a:p>
            <a:pPr lvl="1" eaLnBrk="1" hangingPunct="1"/>
            <a:r>
              <a:rPr lang="en-CA" altLang="en-US" sz="2400" smtClean="0">
                <a:solidFill>
                  <a:srgbClr val="000000"/>
                </a:solidFill>
              </a:rPr>
              <a:t>Expert scientific advice </a:t>
            </a:r>
          </a:p>
          <a:p>
            <a:pPr lvl="1" eaLnBrk="1" hangingPunct="1"/>
            <a:r>
              <a:rPr lang="en-US" altLang="en-US" sz="2400" smtClean="0">
                <a:solidFill>
                  <a:srgbClr val="000000"/>
                </a:solidFill>
              </a:rPr>
              <a:t>A ‘second set of eyes’ </a:t>
            </a:r>
          </a:p>
          <a:p>
            <a:pPr lvl="1" eaLnBrk="1" hangingPunct="1"/>
            <a:r>
              <a:rPr lang="en-CA" altLang="en-US" sz="2400" smtClean="0">
                <a:solidFill>
                  <a:srgbClr val="000000"/>
                </a:solidFill>
              </a:rPr>
              <a:t>Supportive approach</a:t>
            </a:r>
          </a:p>
          <a:p>
            <a:pPr lvl="1" eaLnBrk="1" hangingPunct="1"/>
            <a:r>
              <a:rPr lang="en-CA" altLang="en-US" sz="2400" smtClean="0">
                <a:solidFill>
                  <a:srgbClr val="000000"/>
                </a:solidFill>
              </a:rPr>
              <a:t>Referenced recommendations.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90558943-475F-44A7-B81A-69669DD1343F}" type="slidenum">
              <a:rPr lang="en-US" altLang="en-US" sz="1800"/>
              <a:pPr eaLnBrk="1" hangingPunct="1"/>
              <a:t>6</a:t>
            </a:fld>
            <a:endParaRPr lang="en-US" altLang="en-US" sz="1800"/>
          </a:p>
        </p:txBody>
      </p:sp>
      <p:pic>
        <p:nvPicPr>
          <p:cNvPr id="26629" name="Picture 5" descr="C:\Users\isabelle.langman\AppData\Local\Microsoft\Windows\Temporary Internet Files\Content.IE5\PRZT0DUH\Lograr_el_exito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38550"/>
            <a:ext cx="1512888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732463"/>
            <a:ext cx="201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The ICRT… back then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4196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Two teams supporting different areas of the province.  </a:t>
            </a:r>
          </a:p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First point of contact.</a:t>
            </a:r>
          </a:p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Independently coordinated the ICRT visit process and managed CDI outbreaks.</a:t>
            </a:r>
          </a:p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Teams included an infectious diseases (ID) physician, infection control professionals (ICPs) and others such as epidemiologist and other PHO staff.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D2E558F3-2568-4CA6-ADAF-0884AE80CFF4}" type="slidenum">
              <a:rPr lang="en-US" altLang="en-US" sz="1800"/>
              <a:pPr eaLnBrk="1" hangingPunct="1"/>
              <a:t>7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The ICRT… Now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419600"/>
          </a:xfrm>
        </p:spPr>
        <p:txBody>
          <a:bodyPr/>
          <a:lstStyle/>
          <a:p>
            <a:pPr eaLnBrk="1" hangingPunct="1"/>
            <a:r>
              <a:rPr lang="en-CA" altLang="en-US" smtClean="0"/>
              <a:t>ICRT visit may be requested in a number of ways.</a:t>
            </a:r>
          </a:p>
          <a:p>
            <a:pPr eaLnBrk="1" hangingPunct="1"/>
            <a:r>
              <a:rPr lang="en-CA" altLang="en-US" smtClean="0"/>
              <a:t>Information gathering by IPAC Specialist.</a:t>
            </a:r>
          </a:p>
          <a:p>
            <a:pPr eaLnBrk="1" hangingPunct="1"/>
            <a:r>
              <a:rPr lang="en-CA" altLang="en-US" smtClean="0"/>
              <a:t>PHO determines the level of support needed.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EFE58DBF-18AD-49DD-BDE5-AB38900EE129}" type="slidenum">
              <a:rPr lang="en-US" altLang="en-US" sz="1800"/>
              <a:pPr eaLnBrk="1" hangingPunct="1"/>
              <a:t>8</a:t>
            </a:fld>
            <a:endParaRPr lang="en-US" altLang="en-US" sz="1800"/>
          </a:p>
        </p:txBody>
      </p:sp>
      <p:pic>
        <p:nvPicPr>
          <p:cNvPr id="30725" name="Picture 5" descr="C:\Users\isabelle.langman\AppData\Local\Microsoft\Windows\Temporary Internet Files\Content.IE5\7ZCHJJNN\information-overload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19812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894388"/>
            <a:ext cx="201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ICRT Members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mtClean="0"/>
              <a:t>Drawn from PHO’s Infection Prevention and Control Team.</a:t>
            </a:r>
            <a:endParaRPr lang="en-CA" altLang="en-US" smtClean="0"/>
          </a:p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At a minimum: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mtClean="0"/>
              <a:t>One PHO IPAC physician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mtClean="0"/>
              <a:t>One Program IPAC Specialist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altLang="en-US" smtClean="0"/>
              <a:t>One IPAC Manager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/>
              <a:t>Representative(s) of Regional Support Unit</a:t>
            </a:r>
            <a:endParaRPr lang="en-CA" altLang="en-US" smtClean="0"/>
          </a:p>
          <a:p>
            <a:pPr eaLnBrk="1" hangingPunct="1">
              <a:spcAft>
                <a:spcPts val="1200"/>
              </a:spcAft>
            </a:pPr>
            <a:r>
              <a:rPr lang="en-CA" altLang="en-US" smtClean="0"/>
              <a:t>Additional PHO members.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hangingPunct="1"/>
            <a:fld id="{9CB67D7F-BDFC-4067-A129-375554800493}" type="slidenum">
              <a:rPr lang="en-US" altLang="en-US" sz="1800"/>
              <a:pPr eaLnBrk="1" hangingPunct="1"/>
              <a:t>9</a:t>
            </a:fld>
            <a:endParaRPr lang="en-US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0cafddd1-cabf-41d7-bb55-4baaa7862ece"/>
  <p:tag name="ARTICULATE_SLIDE_COUNT" val="3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HO Powerpoint Template - title and standard slide - Jan 30 2012">
  <a:themeElements>
    <a:clrScheme name="PHO">
      <a:dk1>
        <a:sysClr val="windowText" lastClr="000000"/>
      </a:dk1>
      <a:lt1>
        <a:sysClr val="window" lastClr="FFFFFF"/>
      </a:lt1>
      <a:dk2>
        <a:srgbClr val="ACB6AB"/>
      </a:dk2>
      <a:lt2>
        <a:srgbClr val="C3D4DE"/>
      </a:lt2>
      <a:accent1>
        <a:srgbClr val="6EB43F"/>
      </a:accent1>
      <a:accent2>
        <a:srgbClr val="00BCE4"/>
      </a:accent2>
      <a:accent3>
        <a:srgbClr val="80A3B7"/>
      </a:accent3>
      <a:accent4>
        <a:srgbClr val="5A9A98"/>
      </a:accent4>
      <a:accent5>
        <a:srgbClr val="7B2B83"/>
      </a:accent5>
      <a:accent6>
        <a:srgbClr val="E8A713"/>
      </a:accent6>
      <a:hlink>
        <a:srgbClr val="6EB43F"/>
      </a:hlink>
      <a:folHlink>
        <a:srgbClr val="ACC4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TaxCatchAll"><![CDATA[2124;#;#1893;#;#1880;#;#1879;#;#1878;#;#1877;#;#1876;#;#1979;#;#1978;#;#1977;#;#1976;#;#1975;#;#1974;#;#1973;#;#1972;#;#1971;#;#579;#;#1969;#;#1968;#;#1967;#;#1966;#;#1954;#;#1953;#;#1952;#;#1951;#;#1950;#;#1949;#;#2156;#;#2155;#;#2154;#;#2152;#;#1930;#;#1929;#;#1928;#;#1970;#]]></LongProp>
  <LongProp xmlns="" name="OAHPPLocationTaxHTField0"><![CDATA[ALL|9a2671d7-c4d2-4a5e-95f7-b27107612865;Head Office|602d3fbf-925e-485a-a5b0-47981dae1253;PHL|ec98a33f-c22a-4877-9027-f70b81412b51;RICN|6ea63de3-ce01-4f6e-b01c-b53902978101;1075 Bay Street|516f4638-d9ff-4d03-8ffc-028db6e39066;480 University Avenue|96e84714-4c49-4e8b-9a26-df8291d12c4a;ALL|e4e26f8d-580b-4e1d-9cd1-688ec0f9c5a9;ALL|8bd18b8f-fd4d-44f5-950b-f67ae48186c0;Hamilton|691925e1-35b0-4788-a250-10d4c484d987;Kingston|8f5d76a6-b0b6-43e1-b5cf-8f5586f9ce7d;London|e67bd978-5dc9-4f6b-82ab-76da3fe8b7a1;Orillia|b8a724b7-9139-48e1-bd5d-763635e58979;Ottawa|95a6538a-6ba2-4be6-b74c-ed79773a9a6e;Peterborough|f186f995-adb4-4b24-8802-abbb7868f291;Sault Ste Marie|b8926c8e-982e-4642-9f67-4c8eadb80b17;Sudbury|9e7b06e5-8b9f-413d-b491-2f5135873405;Thunder Bay|e43220e7-f470-4bcb-a9af-fb21f87d62b1;Timmins|564f757d-aefe-4788-92e1-a57322d27545;Toronto|86337a21-f33f-4cc7-b185-12edb0b2be69;ALL|7043ba9b-1efb-465f-90fd-a5ccbb039413;CEICN|87791ad2-3c37-4005-8db8-c803279c879d;CICN|82f3db01-9a24-4a34-8101-b26ed27192a7;CRICN|dc60da81-99bb-4d84-a006-1332e616373f;CSICN|007469c0-8ac0-40bc-b905-bc570f25ee58;CWICN|48c2184a-b6c7-4a82-ad54-70e05e842508;ESCICN|e15ab312-4513-4c6f-9d46-d08f0a44a237;MHICN|32f43c42-b91d-4a31-926a-a0ed4e3ab625;NEOICN|5c7b8e9f-c323-4328-a73a-30f9e116988a;NSMICN|42c5f2fe-385d-4a6e-87fb-3ed1094985d5;NWOICN|092a4148-cc72-43bb-b1e3-733b51aa639a;SEOICN|ec0fe43d-fc64-4f6f-8c6a-8d4c5d6089da;SWOICN|76da14b8-83d8-4da7-be3c-146d21cc137d;TCICN|ed46aaac-eb22-47b5-92b5-837f8e95a05e;WWICN|a586fd9c-e7ba-45d6-a7a6-025f542d4a0a]]></LongProp>
</Long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4F9AD56CB4F14BB21F005CEB4A92C7" ma:contentTypeVersion="0" ma:contentTypeDescription="Create a new document." ma:contentTypeScope="" ma:versionID="e9a7a27276dc35ef1ba01a6ec9ca4d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65C6F6-72CB-4791-8806-C1B1702AAC2F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793EF2CD-0E42-4320-B03A-E110151C5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9EA7C-5E89-4412-9C3E-A783F66C2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DED99B28-3CAB-4977-B163-505DFB026426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PHO Powerpoint Template - title and standard slide - Jan 30 2012</Template>
  <TotalTime>1499</TotalTime>
  <Words>1094</Words>
  <Application>Microsoft Office PowerPoint</Application>
  <PresentationFormat>On-screen Show (4:3)</PresentationFormat>
  <Paragraphs>219</Paragraphs>
  <Slides>36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PHO Powerpoint Template - title and standard slide - Jan 30 2012</vt:lpstr>
      <vt:lpstr>Using Expert Process to Combat Clostridium difficile Infections (CDI)</vt:lpstr>
      <vt:lpstr>Acknowledgements</vt:lpstr>
      <vt:lpstr>Objectives</vt:lpstr>
      <vt:lpstr>PowerPoint Presentation</vt:lpstr>
      <vt:lpstr>PowerPoint Presentation</vt:lpstr>
      <vt:lpstr>Goals of the ICRT visits</vt:lpstr>
      <vt:lpstr>The ICRT… back then</vt:lpstr>
      <vt:lpstr>The ICRT… Now</vt:lpstr>
      <vt:lpstr>ICRT Members</vt:lpstr>
      <vt:lpstr>Expectations</vt:lpstr>
      <vt:lpstr>ICRT Visit – The Overview and Interviews</vt:lpstr>
      <vt:lpstr>ICRT Visit – The Tour</vt:lpstr>
      <vt:lpstr>ICRT Visit – The Debrief</vt:lpstr>
      <vt:lpstr>ICRT Visit Report</vt:lpstr>
      <vt:lpstr>Regional Support Unit</vt:lpstr>
      <vt:lpstr>Regional Support Role Before Visit</vt:lpstr>
      <vt:lpstr>Regional Role During Visit</vt:lpstr>
      <vt:lpstr>Regional Role Following the Visit</vt:lpstr>
      <vt:lpstr>Role of Public Health Unit During an ICRT</vt:lpstr>
      <vt:lpstr>PowerPoint Presentation</vt:lpstr>
      <vt:lpstr>Methods</vt:lpstr>
      <vt:lpstr>What We Saw From 2008 to 2012…</vt:lpstr>
      <vt:lpstr>14 Areas of Concern</vt:lpstr>
      <vt:lpstr>Top 5 Areas of Improvement</vt:lpstr>
      <vt:lpstr>Environmental Services</vt:lpstr>
      <vt:lpstr>IPAC Program Staffing and Medical Leadership</vt:lpstr>
      <vt:lpstr>Antibiotic Stewardship or ASP</vt:lpstr>
      <vt:lpstr>Identification and Isolation of CDI Cases</vt:lpstr>
      <vt:lpstr>Hand Hygiene</vt:lpstr>
      <vt:lpstr>What Have We Learned?</vt:lpstr>
      <vt:lpstr>Overall…</vt:lpstr>
      <vt:lpstr>Did You Know…</vt:lpstr>
      <vt:lpstr>For further information:   isabelle.guerreiro@oahpp.ca  camille.achonu@oahpp.ca  </vt:lpstr>
      <vt:lpstr>PowerPoint Presentation</vt:lpstr>
      <vt:lpstr>PowerPoint Presentation</vt:lpstr>
      <vt:lpstr>PowerPoint Presentation</vt:lpstr>
    </vt:vector>
  </TitlesOfParts>
  <Company>Ontario Agency for Health Protection and Promotion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Van Horne</dc:creator>
  <cp:lastModifiedBy>Evans, Helen</cp:lastModifiedBy>
  <cp:revision>101</cp:revision>
  <dcterms:created xsi:type="dcterms:W3CDTF">2012-10-01T15:07:21Z</dcterms:created>
  <dcterms:modified xsi:type="dcterms:W3CDTF">2017-02-21T23:18:41Z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AHPPLocation">
    <vt:lpwstr>2152;#ALL|9a2671d7-c4d2-4a5e-95f7-b27107612865;#1878;#Head Office|602d3fbf-925e-485a-a5b0-47981dae1253;#1880;#PHL|ec98a33f-c22a-4877-9027-f70b81412b51;#1879;#RICN|6ea63de3-ce01-4f6e-b01c-b53902978101;#2154;#1075 Bay Street|516f4638-d9ff-4d03-8ffc-028db6e3</vt:lpwstr>
  </property>
  <property fmtid="{D5CDD505-2E9C-101B-9397-08002B2CF9AE}" pid="3" name="LocationMMTaxHTField0">
    <vt:lpwstr>Head Office|b5e52ff0-5b56-42f2-ab6d-c6fb6d7ecf23</vt:lpwstr>
  </property>
  <property fmtid="{D5CDD505-2E9C-101B-9397-08002B2CF9AE}" pid="4" name="LocationMM">
    <vt:lpwstr>422;#Head Office|b5e52ff0-5b56-42f2-ab6d-c6fb6d7ecf23</vt:lpwstr>
  </property>
  <property fmtid="{D5CDD505-2E9C-101B-9397-08002B2CF9AE}" pid="5" name="ContentTypeId">
    <vt:lpwstr>0x010100FF4F9AD56CB4F14BB21F005CEB4A92C7</vt:lpwstr>
  </property>
  <property fmtid="{D5CDD505-2E9C-101B-9397-08002B2CF9AE}" pid="6" name="ResourceCategory">
    <vt:lpwstr>579;#Templates|8b9833f7-6ddd-4a9e-82ef-b4e6b12e4151</vt:lpwstr>
  </property>
  <property fmtid="{D5CDD505-2E9C-101B-9397-08002B2CF9AE}" pid="7" name="PolicyIDMM">
    <vt:lpwstr/>
  </property>
  <property fmtid="{D5CDD505-2E9C-101B-9397-08002B2CF9AE}" pid="8" name="Order">
    <vt:r8>24000</vt:r8>
  </property>
  <property fmtid="{D5CDD505-2E9C-101B-9397-08002B2CF9AE}" pid="9" name="PolicyIDMMTaxHTField0">
    <vt:lpwstr/>
  </property>
  <property fmtid="{D5CDD505-2E9C-101B-9397-08002B2CF9AE}" pid="10" name="FormUser">
    <vt:lpwstr>End User</vt:lpwstr>
  </property>
  <property fmtid="{D5CDD505-2E9C-101B-9397-08002B2CF9AE}" pid="11" name="PolicyFunctionArea">
    <vt:lpwstr>Communications</vt:lpwstr>
  </property>
  <property fmtid="{D5CDD505-2E9C-101B-9397-08002B2CF9AE}" pid="12" name="FormType">
    <vt:lpwstr>Tools/Templates</vt:lpwstr>
  </property>
  <property fmtid="{D5CDD505-2E9C-101B-9397-08002B2CF9AE}" pid="13" name="ResourceID">
    <vt:lpwstr/>
  </property>
  <property fmtid="{D5CDD505-2E9C-101B-9397-08002B2CF9AE}" pid="14" name="TaxCatchAll">
    <vt:lpwstr>2124;#;#1893;#;#1880;#;#1879;#;#1878;#;#1877;#;#1876;#;#1979;#;#1978;#;#1977;#;#1976;#;#1975;#;#1974;#;#1973;#;#1972;#;#1971;#;#579;#;#1969;#;#1968;#;#1967;#;#1966;#;#1954;#;#1953;#;#1952;#;#1951;#;#1950;#;#1949;#;#2156;#;#2155;#;#2154;#;#2152;#;#1930;#;#</vt:lpwstr>
  </property>
  <property fmtid="{D5CDD505-2E9C-101B-9397-08002B2CF9AE}" pid="15" name="ResourceCategoryTaxHTField0">
    <vt:lpwstr>Templates|8b9833f7-6ddd-4a9e-82ef-b4e6b12e4151</vt:lpwstr>
  </property>
  <property fmtid="{D5CDD505-2E9C-101B-9397-08002B2CF9AE}" pid="16" name="OAHPPLocationTaxHTField0">
    <vt:lpwstr>ALL|9a2671d7-c4d2-4a5e-95f7-b27107612865;Head Office|602d3fbf-925e-485a-a5b0-47981dae1253;PHL|ec98a33f-c22a-4877-9027-f70b81412b51;RICN|6ea63de3-ce01-4f6e-b01c-b53902978101;1075 Bay Street|516f4638-d9ff-4d03-8ffc-028db6e39066;480 University Avenue|96e8471</vt:lpwstr>
  </property>
  <property fmtid="{D5CDD505-2E9C-101B-9397-08002B2CF9AE}" pid="17" name="ArticulateGUID">
    <vt:lpwstr>3756CD10-54D1-4FDA-A47A-5C3EAED67A8F</vt:lpwstr>
  </property>
  <property fmtid="{D5CDD505-2E9C-101B-9397-08002B2CF9AE}" pid="18" name="ArticulatePath">
    <vt:lpwstr>Expert Process to Combat CDI Teleclass Slides, Feb.23.17</vt:lpwstr>
  </property>
</Properties>
</file>