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fif"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 id="2147483707" r:id="rId5"/>
  </p:sldMasterIdLst>
  <p:notesMasterIdLst>
    <p:notesMasterId r:id="rId74"/>
  </p:notesMasterIdLst>
  <p:handoutMasterIdLst>
    <p:handoutMasterId r:id="rId75"/>
  </p:handoutMasterIdLst>
  <p:sldIdLst>
    <p:sldId id="309" r:id="rId6"/>
    <p:sldId id="334" r:id="rId7"/>
    <p:sldId id="343" r:id="rId8"/>
    <p:sldId id="297" r:id="rId9"/>
    <p:sldId id="298" r:id="rId10"/>
    <p:sldId id="299" r:id="rId11"/>
    <p:sldId id="325"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44" r:id="rId27"/>
    <p:sldId id="260" r:id="rId28"/>
    <p:sldId id="345" r:id="rId29"/>
    <p:sldId id="274" r:id="rId30"/>
    <p:sldId id="346" r:id="rId31"/>
    <p:sldId id="266" r:id="rId32"/>
    <p:sldId id="271" r:id="rId33"/>
    <p:sldId id="272" r:id="rId34"/>
    <p:sldId id="276" r:id="rId35"/>
    <p:sldId id="270" r:id="rId36"/>
    <p:sldId id="258" r:id="rId37"/>
    <p:sldId id="259" r:id="rId38"/>
    <p:sldId id="295" r:id="rId39"/>
    <p:sldId id="296" r:id="rId40"/>
    <p:sldId id="287" r:id="rId41"/>
    <p:sldId id="294" r:id="rId42"/>
    <p:sldId id="293" r:id="rId43"/>
    <p:sldId id="290" r:id="rId44"/>
    <p:sldId id="339" r:id="rId45"/>
    <p:sldId id="336" r:id="rId46"/>
    <p:sldId id="340" r:id="rId47"/>
    <p:sldId id="337" r:id="rId48"/>
    <p:sldId id="275" r:id="rId49"/>
    <p:sldId id="291" r:id="rId50"/>
    <p:sldId id="304" r:id="rId51"/>
    <p:sldId id="347" r:id="rId52"/>
    <p:sldId id="277" r:id="rId53"/>
    <p:sldId id="338" r:id="rId54"/>
    <p:sldId id="348" r:id="rId55"/>
    <p:sldId id="278" r:id="rId56"/>
    <p:sldId id="280" r:id="rId57"/>
    <p:sldId id="305" r:id="rId58"/>
    <p:sldId id="349" r:id="rId59"/>
    <p:sldId id="306" r:id="rId60"/>
    <p:sldId id="307" r:id="rId61"/>
    <p:sldId id="326" r:id="rId62"/>
    <p:sldId id="281" r:id="rId63"/>
    <p:sldId id="332" r:id="rId64"/>
    <p:sldId id="327" r:id="rId65"/>
    <p:sldId id="328" r:id="rId66"/>
    <p:sldId id="329" r:id="rId67"/>
    <p:sldId id="330" r:id="rId68"/>
    <p:sldId id="284" r:id="rId69"/>
    <p:sldId id="310" r:id="rId70"/>
    <p:sldId id="341" r:id="rId71"/>
    <p:sldId id="342" r:id="rId72"/>
    <p:sldId id="350" r:id="rId73"/>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2" autoAdjust="0"/>
    <p:restoredTop sz="78720" autoAdjust="0"/>
  </p:normalViewPr>
  <p:slideViewPr>
    <p:cSldViewPr snapToGrid="0">
      <p:cViewPr>
        <p:scale>
          <a:sx n="72" d="100"/>
          <a:sy n="72" d="100"/>
        </p:scale>
        <p:origin x="768" y="584"/>
      </p:cViewPr>
      <p:guideLst>
        <p:guide orient="horz" pos="2160"/>
        <p:guide pos="3840"/>
      </p:guideLst>
    </p:cSldViewPr>
  </p:slideViewPr>
  <p:notesTextViewPr>
    <p:cViewPr>
      <p:scale>
        <a:sx n="1" d="1"/>
        <a:sy n="1" d="1"/>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5C90030B-4D01-4952-9D44-B98AB4571D62}" type="datetimeFigureOut">
              <a:rPr lang="fr-CH" smtClean="0"/>
              <a:t>14.12.22</a:t>
            </a:fld>
            <a:endParaRPr lang="fr-CH"/>
          </a:p>
        </p:txBody>
      </p:sp>
      <p:sp>
        <p:nvSpPr>
          <p:cNvPr id="4" name="Espace réservé du pied de page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436243D6-051C-4864-843E-074F630F7EA6}" type="slidenum">
              <a:rPr lang="fr-CH" smtClean="0"/>
              <a:t>‹#›</a:t>
            </a:fld>
            <a:endParaRPr lang="fr-CH"/>
          </a:p>
        </p:txBody>
      </p:sp>
    </p:spTree>
    <p:extLst>
      <p:ext uri="{BB962C8B-B14F-4D97-AF65-F5344CB8AC3E}">
        <p14:creationId xmlns:p14="http://schemas.microsoft.com/office/powerpoint/2010/main" val="4184616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31EE3EB-E919-4499-8329-22C7D0006010}" type="datetimeFigureOut">
              <a:rPr lang="fr-CH" smtClean="0"/>
              <a:t>14.12.22</a:t>
            </a:fld>
            <a:endParaRPr lang="fr-CH"/>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0FE7CD4-4BBC-4F56-9540-48EDBE52B517}" type="slidenum">
              <a:rPr lang="fr-CH" smtClean="0"/>
              <a:t>‹#›</a:t>
            </a:fld>
            <a:endParaRPr lang="fr-CH"/>
          </a:p>
        </p:txBody>
      </p:sp>
    </p:spTree>
    <p:extLst>
      <p:ext uri="{BB962C8B-B14F-4D97-AF65-F5344CB8AC3E}">
        <p14:creationId xmlns:p14="http://schemas.microsoft.com/office/powerpoint/2010/main" val="191603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23</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smtClean="0"/>
              <a:t>https://hospitalnews.com/infection-control-educate-motivate/</a:t>
            </a:r>
          </a:p>
          <a:p>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44</a:t>
            </a:fld>
            <a:endParaRPr lang="fr-CH"/>
          </a:p>
        </p:txBody>
      </p:sp>
    </p:spTree>
    <p:extLst>
      <p:ext uri="{BB962C8B-B14F-4D97-AF65-F5344CB8AC3E}">
        <p14:creationId xmlns:p14="http://schemas.microsoft.com/office/powerpoint/2010/main" val="2087070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58</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59</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60</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61</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62</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a:t>
            </a:r>
            <a:r>
              <a:rPr lang="en-US" sz="1200" baseline="0" dirty="0"/>
              <a:t> </a:t>
            </a:r>
            <a:r>
              <a:rPr lang="en-US" sz="1200" dirty="0"/>
              <a:t>Effect of humor in advertising varies according to the generations and development level of the country, it is in the top 3 theme that resonate </a:t>
            </a:r>
            <a:r>
              <a:rPr lang="en-US" sz="1200" dirty="0" smtClean="0"/>
              <a:t>most</a:t>
            </a:r>
            <a:endParaRPr lang="en-US" sz="1200" dirty="0"/>
          </a:p>
          <a:p>
            <a:endParaRPr lang="fr-CH" dirty="0"/>
          </a:p>
          <a:p>
            <a:r>
              <a:rPr lang="fr-CH" sz="1200" b="0" i="0" u="none" strike="noStrike" kern="1200" baseline="0" dirty="0">
                <a:solidFill>
                  <a:schemeClr val="tx1"/>
                </a:solidFill>
                <a:latin typeface="+mn-lt"/>
                <a:ea typeface="+mn-ea"/>
                <a:cs typeface="+mn-cs"/>
              </a:rPr>
              <a:t>https://www.nielsen.com/wp-content/uploads/sites/3/2019/04/global-trust-in-advertising-report-sept-2015-1.pdf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63</a:t>
            </a:fld>
            <a:endParaRPr lang="fr-CH"/>
          </a:p>
        </p:txBody>
      </p:sp>
    </p:spTree>
    <p:extLst>
      <p:ext uri="{BB962C8B-B14F-4D97-AF65-F5344CB8AC3E}">
        <p14:creationId xmlns:p14="http://schemas.microsoft.com/office/powerpoint/2010/main" val="319655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saying “laughter is the best medicine” is believed to have originated — albeit now in a snappier form —from Proverbs 17.22 of the King James Bible.</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64</a:t>
            </a:fld>
            <a:endParaRPr lang="fr-CH"/>
          </a:p>
        </p:txBody>
      </p:sp>
    </p:spTree>
    <p:extLst>
      <p:ext uri="{BB962C8B-B14F-4D97-AF65-F5344CB8AC3E}">
        <p14:creationId xmlns:p14="http://schemas.microsoft.com/office/powerpoint/2010/main" val="193130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saying “laughter is the best medicine” is believed to have originated — albeit now in a snappier form —from Proverbs 17.22 of the King James Bible.</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67</a:t>
            </a:fld>
            <a:endParaRPr lang="fr-CH"/>
          </a:p>
        </p:txBody>
      </p:sp>
    </p:spTree>
    <p:extLst>
      <p:ext uri="{BB962C8B-B14F-4D97-AF65-F5344CB8AC3E}">
        <p14:creationId xmlns:p14="http://schemas.microsoft.com/office/powerpoint/2010/main" val="193130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i="0" kern="1200" dirty="0" smtClean="0">
                <a:solidFill>
                  <a:schemeClr val="tx1"/>
                </a:solidFill>
                <a:effectLst/>
                <a:latin typeface="+mn-lt"/>
                <a:ea typeface="+mn-ea"/>
                <a:cs typeface="+mn-cs"/>
              </a:rPr>
              <a:t>Blanc: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Humour</a:t>
            </a:r>
            <a:r>
              <a:rPr lang="en-US" sz="1200" b="0" i="0" kern="1200" dirty="0" smtClean="0">
                <a:solidFill>
                  <a:schemeClr val="tx1"/>
                </a:solidFill>
                <a:effectLst/>
                <a:latin typeface="+mn-lt"/>
                <a:ea typeface="+mn-ea"/>
                <a:cs typeface="+mn-cs"/>
              </a:rPr>
              <a:t> in preventative print advertisements targeting alcohol, tobacco and obesity was examined in one study. Participants who watched humorous ads exhibited prolonged attention, judged the ad as more convincing and the message was better </a:t>
            </a:r>
            <a:r>
              <a:rPr lang="en-US" sz="1200" b="0" i="0" kern="1200" dirty="0" err="1" smtClean="0">
                <a:solidFill>
                  <a:schemeClr val="tx1"/>
                </a:solidFill>
                <a:effectLst/>
                <a:latin typeface="+mn-lt"/>
                <a:ea typeface="+mn-ea"/>
                <a:cs typeface="+mn-cs"/>
              </a:rPr>
              <a:t>recognised</a:t>
            </a:r>
            <a:r>
              <a:rPr lang="en-US" sz="1200" b="0" i="0" kern="1200" dirty="0" smtClean="0">
                <a:solidFill>
                  <a:schemeClr val="tx1"/>
                </a:solidFill>
                <a:effectLst/>
                <a:latin typeface="+mn-lt"/>
                <a:ea typeface="+mn-ea"/>
                <a:cs typeface="+mn-cs"/>
              </a:rPr>
              <a:t> compared to non-humorous ads, supporting the hypothesis that attention is attracted by </a:t>
            </a:r>
            <a:r>
              <a:rPr lang="en-US" sz="1200" b="0" i="0" kern="1200" dirty="0" err="1" smtClean="0">
                <a:solidFill>
                  <a:schemeClr val="tx1"/>
                </a:solidFill>
                <a:effectLst/>
                <a:latin typeface="+mn-lt"/>
                <a:ea typeface="+mn-ea"/>
                <a:cs typeface="+mn-cs"/>
              </a:rPr>
              <a:t>humour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25</a:t>
            </a:fld>
            <a:endParaRPr lang="fr-CH"/>
          </a:p>
        </p:txBody>
      </p:sp>
    </p:spTree>
    <p:extLst>
      <p:ext uri="{BB962C8B-B14F-4D97-AF65-F5344CB8AC3E}">
        <p14:creationId xmlns:p14="http://schemas.microsoft.com/office/powerpoint/2010/main" val="231055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 </a:t>
            </a:r>
            <a:r>
              <a:rPr lang="en-US" sz="1200" b="0" i="0" kern="1200" dirty="0" err="1" smtClean="0">
                <a:solidFill>
                  <a:schemeClr val="tx1"/>
                </a:solidFill>
                <a:effectLst/>
                <a:latin typeface="+mn-lt"/>
                <a:ea typeface="+mn-ea"/>
                <a:cs typeface="+mn-cs"/>
              </a:rPr>
              <a:t>PICNet</a:t>
            </a:r>
            <a:r>
              <a:rPr lang="en-US" sz="1200" b="0" i="0" kern="1200" dirty="0" smtClean="0">
                <a:solidFill>
                  <a:schemeClr val="tx1"/>
                </a:solidFill>
                <a:effectLst/>
                <a:latin typeface="+mn-lt"/>
                <a:ea typeface="+mn-ea"/>
                <a:cs typeface="+mn-cs"/>
              </a:rPr>
              <a:t> team set out to create an infection control educational game that would be fun, memorable, and involve hands-on activities to would encourage team-building and learning by doing.</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27</a:t>
            </a:fld>
            <a:endParaRPr lang="fr-CH"/>
          </a:p>
        </p:txBody>
      </p:sp>
    </p:spTree>
    <p:extLst>
      <p:ext uri="{BB962C8B-B14F-4D97-AF65-F5344CB8AC3E}">
        <p14:creationId xmlns:p14="http://schemas.microsoft.com/office/powerpoint/2010/main" val="149217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i="0" kern="1200" dirty="0" smtClean="0">
                <a:solidFill>
                  <a:schemeClr val="tx1"/>
                </a:solidFill>
                <a:effectLst/>
                <a:latin typeface="+mn-lt"/>
                <a:ea typeface="+mn-ea"/>
                <a:cs typeface="+mn-cs"/>
              </a:rPr>
              <a:t>Splat</a:t>
            </a:r>
            <a:r>
              <a:rPr lang="en-US" sz="1200" b="0" i="0" kern="1200" dirty="0" smtClean="0">
                <a:solidFill>
                  <a:schemeClr val="tx1"/>
                </a:solidFill>
                <a:effectLst/>
                <a:latin typeface="+mn-lt"/>
                <a:ea typeface="+mn-ea"/>
                <a:cs typeface="+mn-cs"/>
              </a:rPr>
              <a:t> This campaign helped improve peer-to-peer accountability and adherence to hand hygiene in a fun, nonthreatening way. At our hospital, hand hygiene adherence is measured through observation audits completed by two dedicated hand hygiene auditors. After implementing the game, overall hand hygiene adherence on the unit increased from 87.2% in fiscal year 2017 to 90.4% in fiscal year 2018. Compliance has continued to improve since then and is currently 96.4% year to date. In addition, when hand hygiene compliance increased, the unit </a:t>
            </a:r>
            <a:r>
              <a:rPr lang="en-US" sz="1200" b="0" i="1" kern="1200" dirty="0" smtClean="0">
                <a:solidFill>
                  <a:schemeClr val="tx1"/>
                </a:solidFill>
                <a:effectLst/>
                <a:latin typeface="+mn-lt"/>
                <a:ea typeface="+mn-ea"/>
                <a:cs typeface="+mn-cs"/>
              </a:rPr>
              <a:t>Clostridium difficile </a:t>
            </a:r>
            <a:r>
              <a:rPr lang="en-US" sz="1200" b="0" i="0" kern="1200" dirty="0" smtClean="0">
                <a:solidFill>
                  <a:schemeClr val="tx1"/>
                </a:solidFill>
                <a:effectLst/>
                <a:latin typeface="+mn-lt"/>
                <a:ea typeface="+mn-ea"/>
                <a:cs typeface="+mn-cs"/>
              </a:rPr>
              <a:t>infection rate decreased from 16.87% (6 months before the intervention) to 3.72% (6 months after the intervention).</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28</a:t>
            </a:fld>
            <a:endParaRPr lang="fr-CH"/>
          </a:p>
        </p:txBody>
      </p:sp>
    </p:spTree>
    <p:extLst>
      <p:ext uri="{BB962C8B-B14F-4D97-AF65-F5344CB8AC3E}">
        <p14:creationId xmlns:p14="http://schemas.microsoft.com/office/powerpoint/2010/main" val="283478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31</a:t>
            </a:fld>
            <a:endParaRPr lang="fr-CH"/>
          </a:p>
        </p:txBody>
      </p:sp>
    </p:spTree>
    <p:extLst>
      <p:ext uri="{BB962C8B-B14F-4D97-AF65-F5344CB8AC3E}">
        <p14:creationId xmlns:p14="http://schemas.microsoft.com/office/powerpoint/2010/main" val="118520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https://design-science.org.uk/icht-nhs-hand-hygiene-2/</a:t>
            </a:r>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32</a:t>
            </a:fld>
            <a:endParaRPr lang="fr-CH"/>
          </a:p>
        </p:txBody>
      </p:sp>
    </p:spTree>
    <p:extLst>
      <p:ext uri="{BB962C8B-B14F-4D97-AF65-F5344CB8AC3E}">
        <p14:creationId xmlns:p14="http://schemas.microsoft.com/office/powerpoint/2010/main" val="429036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https://www.infectioncontroltoday.com/view/emojitoons-selling-infection-prevention-compliance-avatars </a:t>
            </a:r>
            <a:r>
              <a:rPr lang="en-US" sz="1200" b="0" i="0" kern="1200" dirty="0">
                <a:solidFill>
                  <a:schemeClr val="tx1"/>
                </a:solidFill>
                <a:effectLst/>
                <a:latin typeface="+mn-lt"/>
                <a:ea typeface="+mn-ea"/>
                <a:cs typeface="+mn-cs"/>
              </a:rPr>
              <a:t>Our </a:t>
            </a:r>
            <a:r>
              <a:rPr lang="en-US" sz="1200" b="0" i="0" kern="1200" dirty="0" err="1">
                <a:solidFill>
                  <a:schemeClr val="tx1"/>
                </a:solidFill>
                <a:effectLst/>
                <a:latin typeface="+mn-lt"/>
                <a:ea typeface="+mn-ea"/>
                <a:cs typeface="+mn-cs"/>
              </a:rPr>
              <a:t>emojitoons</a:t>
            </a:r>
            <a:r>
              <a:rPr lang="en-US" sz="1200" b="0" i="0" kern="1200" dirty="0">
                <a:solidFill>
                  <a:schemeClr val="tx1"/>
                </a:solidFill>
                <a:effectLst/>
                <a:latin typeface="+mn-lt"/>
                <a:ea typeface="+mn-ea"/>
                <a:cs typeface="+mn-cs"/>
              </a:rPr>
              <a:t> are just a fan favorite,” Scott said. “[They] make it a lot easier for [the topic] to sink in. By only giving [the HCW] a little bit to remember a week, it helps them retain it a lot more than if you throw a lot of information at them at once.”</a:t>
            </a:r>
            <a:endParaRPr lang="fr-CH"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https://www.infectioncontroltoday.com/view/film-festival-uses-humor-and-education-promote-infection-prevention   Other submissions to the Film Festival looked at various infection prevention practices. For example, one took a humorous look at the importance of hand hygiene with a reality-style show called Mr. Bachelor Sparkle digits, where contestants Wendy Wet-</a:t>
            </a:r>
            <a:r>
              <a:rPr lang="en-US" sz="1200" b="0" i="0" kern="1200" dirty="0" err="1">
                <a:solidFill>
                  <a:schemeClr val="tx1"/>
                </a:solidFill>
                <a:effectLst/>
                <a:latin typeface="+mn-lt"/>
                <a:ea typeface="+mn-ea"/>
                <a:cs typeface="+mn-cs"/>
              </a:rPr>
              <a:t>Yur</a:t>
            </a:r>
            <a:r>
              <a:rPr lang="en-US" sz="1200" b="0" i="0" kern="1200" dirty="0">
                <a:solidFill>
                  <a:schemeClr val="tx1"/>
                </a:solidFill>
                <a:effectLst/>
                <a:latin typeface="+mn-lt"/>
                <a:ea typeface="+mn-ea"/>
                <a:cs typeface="+mn-cs"/>
              </a:rPr>
              <a:t>-Hands, Lucy Lather, Sally Scrub, Rhonda Rinse, and Delores Dry-</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-Good teach viewers  about good hand hygiene practices.</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33</a:t>
            </a:fld>
            <a:endParaRPr lang="fr-CH"/>
          </a:p>
        </p:txBody>
      </p:sp>
    </p:spTree>
    <p:extLst>
      <p:ext uri="{BB962C8B-B14F-4D97-AF65-F5344CB8AC3E}">
        <p14:creationId xmlns:p14="http://schemas.microsoft.com/office/powerpoint/2010/main" val="4286561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https://www.youtube.com/watch?v=NWWa1ZlqneQ&amp;ab_channel=OregonPatientSafetyCommission</a:t>
            </a:r>
            <a:br>
              <a:rPr lang="fr-CH" dirty="0" smtClean="0"/>
            </a:br>
            <a:r>
              <a:rPr lang="fr-CH" sz="1200" b="0" i="0" kern="1200" dirty="0" smtClean="0">
                <a:solidFill>
                  <a:schemeClr val="tx1"/>
                </a:solidFill>
                <a:effectLst/>
                <a:latin typeface="+mn-lt"/>
                <a:ea typeface="+mn-ea"/>
                <a:cs typeface="+mn-cs"/>
              </a:rPr>
              <a:t>Oregon Patient </a:t>
            </a:r>
            <a:r>
              <a:rPr lang="fr-CH" sz="1200" b="0" i="0" kern="1200" dirty="0" err="1" smtClean="0">
                <a:solidFill>
                  <a:schemeClr val="tx1"/>
                </a:solidFill>
                <a:effectLst/>
                <a:latin typeface="+mn-lt"/>
                <a:ea typeface="+mn-ea"/>
                <a:cs typeface="+mn-cs"/>
              </a:rPr>
              <a:t>Safety</a:t>
            </a:r>
            <a:r>
              <a:rPr lang="fr-CH" sz="1200" b="0" i="0" kern="1200" dirty="0" smtClean="0">
                <a:solidFill>
                  <a:schemeClr val="tx1"/>
                </a:solidFill>
                <a:effectLst/>
                <a:latin typeface="+mn-lt"/>
                <a:ea typeface="+mn-ea"/>
                <a:cs typeface="+mn-cs"/>
              </a:rPr>
              <a:t> Commission</a:t>
            </a:r>
            <a:endParaRPr lang="fr-CH"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36</a:t>
            </a:fld>
            <a:endParaRPr lang="fr-CH"/>
          </a:p>
        </p:txBody>
      </p:sp>
    </p:spTree>
    <p:extLst>
      <p:ext uri="{BB962C8B-B14F-4D97-AF65-F5344CB8AC3E}">
        <p14:creationId xmlns:p14="http://schemas.microsoft.com/office/powerpoint/2010/main" val="121617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Web page: https://www.boredpanda.com/heartwarming-comics-healthcare-heroes-joseflee-stories-part-3/?utm_source=google&amp;utm_medium=organic&amp;utm_campaign=organic</a:t>
            </a:r>
            <a:endParaRPr lang="fr-CH" b="1" dirty="0"/>
          </a:p>
        </p:txBody>
      </p:sp>
      <p:sp>
        <p:nvSpPr>
          <p:cNvPr id="4" name="Espace réservé du numéro de diapositive 3"/>
          <p:cNvSpPr>
            <a:spLocks noGrp="1"/>
          </p:cNvSpPr>
          <p:nvPr>
            <p:ph type="sldNum" sz="quarter" idx="10"/>
          </p:nvPr>
        </p:nvSpPr>
        <p:spPr/>
        <p:txBody>
          <a:bodyPr/>
          <a:lstStyle/>
          <a:p>
            <a:fld id="{40FE7CD4-4BBC-4F56-9540-48EDBE52B517}" type="slidenum">
              <a:rPr lang="fr-CH" smtClean="0"/>
              <a:t>39</a:t>
            </a:fld>
            <a:endParaRPr lang="fr-CH"/>
          </a:p>
        </p:txBody>
      </p:sp>
    </p:spTree>
    <p:extLst>
      <p:ext uri="{BB962C8B-B14F-4D97-AF65-F5344CB8AC3E}">
        <p14:creationId xmlns:p14="http://schemas.microsoft.com/office/powerpoint/2010/main" val="303945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2631160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52264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326679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12192000" cy="3429000"/>
          </a:xfrm>
          <a:prstGeom prst="rect">
            <a:avLst/>
          </a:prstGeom>
          <a:solidFill>
            <a:srgbClr val="FEFEFE"/>
          </a:solidFill>
          <a:ln w="9525">
            <a:noFill/>
            <a:miter lim="800000"/>
            <a:headEnd/>
            <a:tailEnd/>
          </a:ln>
        </p:spPr>
        <p:txBody>
          <a:bodyPr wrap="none" anchor="ctr"/>
          <a:lstStyle/>
          <a:p>
            <a:pPr fontAlgn="base">
              <a:spcBef>
                <a:spcPct val="0"/>
              </a:spcBef>
              <a:spcAft>
                <a:spcPct val="0"/>
              </a:spcAft>
            </a:pPr>
            <a:endParaRPr lang="fr-CH" sz="2400">
              <a:solidFill>
                <a:srgbClr val="000000"/>
              </a:solidFill>
              <a:latin typeface="Times New Roman" pitchFamily="18" charset="0"/>
              <a:ea typeface="MS PGothic" pitchFamily="34" charset="-128"/>
            </a:endParaRPr>
          </a:p>
        </p:txBody>
      </p:sp>
      <p:sp>
        <p:nvSpPr>
          <p:cNvPr id="16386" name="Rectangle 2"/>
          <p:cNvSpPr>
            <a:spLocks noGrp="1" noChangeArrowheads="1"/>
          </p:cNvSpPr>
          <p:nvPr>
            <p:ph type="ctrTitle"/>
          </p:nvPr>
        </p:nvSpPr>
        <p:spPr>
          <a:xfrm>
            <a:off x="914400" y="1676400"/>
            <a:ext cx="10363200" cy="1143000"/>
          </a:xfrm>
        </p:spPr>
        <p:txBody>
          <a:bodyPr/>
          <a:lstStyle>
            <a:lvl1pPr>
              <a:defRPr/>
            </a:lvl1pPr>
          </a:lstStyle>
          <a:p>
            <a:r>
              <a:rPr lang="en-US"/>
              <a:t>Cliquez pour modifier le style du titre du masque</a:t>
            </a:r>
          </a:p>
        </p:txBody>
      </p:sp>
      <p:sp>
        <p:nvSpPr>
          <p:cNvPr id="1638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Cliquez pour modifier le style des sous-titres du masque</a:t>
            </a:r>
          </a:p>
        </p:txBody>
      </p:sp>
      <p:sp>
        <p:nvSpPr>
          <p:cNvPr id="5" name="Rectangle 4"/>
          <p:cNvSpPr>
            <a:spLocks noGrp="1" noChangeArrowheads="1"/>
          </p:cNvSpPr>
          <p:nvPr>
            <p:ph type="ftr" sz="quarter" idx="10"/>
          </p:nvPr>
        </p:nvSpPr>
        <p:spPr>
          <a:xfrm>
            <a:off x="4165600" y="6248400"/>
            <a:ext cx="3860800" cy="457200"/>
          </a:xfrm>
        </p:spPr>
        <p:txBody>
          <a:bodyPr/>
          <a:lstStyle>
            <a:lvl1pPr>
              <a:defRPr/>
            </a:lvl1pPr>
          </a:lstStyle>
          <a:p>
            <a:pPr>
              <a:defRPr/>
            </a:pPr>
            <a:r>
              <a:rPr lang="de-CH">
                <a:solidFill>
                  <a:srgbClr val="000000"/>
                </a:solidFill>
                <a:latin typeface="Tahoma"/>
              </a:rPr>
              <a:t>UPCI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6" name="Rectangle 5"/>
          <p:cNvSpPr>
            <a:spLocks noGrp="1" noChangeArrowheads="1"/>
          </p:cNvSpPr>
          <p:nvPr>
            <p:ph type="sldNum" sz="quarter" idx="11"/>
          </p:nvPr>
        </p:nvSpPr>
        <p:spPr>
          <a:xfrm>
            <a:off x="8737600" y="6248400"/>
            <a:ext cx="2540000" cy="457200"/>
          </a:xfrm>
        </p:spPr>
        <p:txBody>
          <a:bodyPr/>
          <a:lstStyle>
            <a:lvl1pPr>
              <a:defRPr/>
            </a:lvl1pPr>
          </a:lstStyle>
          <a:p>
            <a:fld id="{8379C9EE-A921-4615-B601-FCE35B9E0A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012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5" name="Rectangle 6"/>
          <p:cNvSpPr>
            <a:spLocks noGrp="1" noChangeArrowheads="1"/>
          </p:cNvSpPr>
          <p:nvPr>
            <p:ph type="sldNum" sz="quarter" idx="11"/>
          </p:nvPr>
        </p:nvSpPr>
        <p:spPr>
          <a:ln/>
        </p:spPr>
        <p:txBody>
          <a:bodyPr/>
          <a:lstStyle>
            <a:lvl1pPr>
              <a:defRPr/>
            </a:lvl1pPr>
          </a:lstStyle>
          <a:p>
            <a:fld id="{7186CD42-8B62-400B-8B4D-79310B9268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378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CH"/>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5" name="Rectangle 6"/>
          <p:cNvSpPr>
            <a:spLocks noGrp="1" noChangeArrowheads="1"/>
          </p:cNvSpPr>
          <p:nvPr>
            <p:ph type="sldNum" sz="quarter" idx="11"/>
          </p:nvPr>
        </p:nvSpPr>
        <p:spPr>
          <a:ln/>
        </p:spPr>
        <p:txBody>
          <a:bodyPr/>
          <a:lstStyle>
            <a:lvl1pPr>
              <a:defRPr/>
            </a:lvl1pPr>
          </a:lstStyle>
          <a:p>
            <a:fld id="{52F9FCF0-3766-4555-B5F3-F5C05A670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62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sz="half" idx="1"/>
          </p:nvPr>
        </p:nvSpPr>
        <p:spPr>
          <a:xfrm>
            <a:off x="609600" y="16764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97600" y="16764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6" name="Rectangle 6"/>
          <p:cNvSpPr>
            <a:spLocks noGrp="1" noChangeArrowheads="1"/>
          </p:cNvSpPr>
          <p:nvPr>
            <p:ph type="sldNum" sz="quarter" idx="11"/>
          </p:nvPr>
        </p:nvSpPr>
        <p:spPr>
          <a:ln/>
        </p:spPr>
        <p:txBody>
          <a:bodyPr/>
          <a:lstStyle>
            <a:lvl1pPr>
              <a:defRPr/>
            </a:lvl1pPr>
          </a:lstStyle>
          <a:p>
            <a:fld id="{F1FC2DC3-661D-465F-B096-0B3F507210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6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CH"/>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8" name="Rectangle 6"/>
          <p:cNvSpPr>
            <a:spLocks noGrp="1" noChangeArrowheads="1"/>
          </p:cNvSpPr>
          <p:nvPr>
            <p:ph type="sldNum" sz="quarter" idx="11"/>
          </p:nvPr>
        </p:nvSpPr>
        <p:spPr>
          <a:ln/>
        </p:spPr>
        <p:txBody>
          <a:bodyPr/>
          <a:lstStyle>
            <a:lvl1pPr>
              <a:defRPr/>
            </a:lvl1pPr>
          </a:lstStyle>
          <a:p>
            <a:fld id="{FED01480-C2EE-4549-985D-A4B4E8551B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926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4" name="Rectangle 6"/>
          <p:cNvSpPr>
            <a:spLocks noGrp="1" noChangeArrowheads="1"/>
          </p:cNvSpPr>
          <p:nvPr>
            <p:ph type="sldNum" sz="quarter" idx="11"/>
          </p:nvPr>
        </p:nvSpPr>
        <p:spPr>
          <a:ln/>
        </p:spPr>
        <p:txBody>
          <a:bodyPr/>
          <a:lstStyle>
            <a:lvl1pPr>
              <a:defRPr/>
            </a:lvl1pPr>
          </a:lstStyle>
          <a:p>
            <a:fld id="{7A8464E7-7FDE-4D4A-B125-6F71AD521B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069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3" name="Rectangle 6"/>
          <p:cNvSpPr>
            <a:spLocks noGrp="1" noChangeArrowheads="1"/>
          </p:cNvSpPr>
          <p:nvPr>
            <p:ph type="sldNum" sz="quarter" idx="11"/>
          </p:nvPr>
        </p:nvSpPr>
        <p:spPr>
          <a:ln/>
        </p:spPr>
        <p:txBody>
          <a:bodyPr/>
          <a:lstStyle>
            <a:lvl1pPr>
              <a:defRPr/>
            </a:lvl1pPr>
          </a:lstStyle>
          <a:p>
            <a:fld id="{9421D931-1A82-4A08-9E33-667FAF3C72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06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CH"/>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6" name="Rectangle 6"/>
          <p:cNvSpPr>
            <a:spLocks noGrp="1" noChangeArrowheads="1"/>
          </p:cNvSpPr>
          <p:nvPr>
            <p:ph type="sldNum" sz="quarter" idx="11"/>
          </p:nvPr>
        </p:nvSpPr>
        <p:spPr>
          <a:ln/>
        </p:spPr>
        <p:txBody>
          <a:bodyPr/>
          <a:lstStyle>
            <a:lvl1pPr>
              <a:defRPr/>
            </a:lvl1pPr>
          </a:lstStyle>
          <a:p>
            <a:fld id="{CD9BE110-F18F-4165-B03F-47830A3923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44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1731547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CH"/>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6" name="Rectangle 6"/>
          <p:cNvSpPr>
            <a:spLocks noGrp="1" noChangeArrowheads="1"/>
          </p:cNvSpPr>
          <p:nvPr>
            <p:ph type="sldNum" sz="quarter" idx="11"/>
          </p:nvPr>
        </p:nvSpPr>
        <p:spPr>
          <a:ln/>
        </p:spPr>
        <p:txBody>
          <a:bodyPr/>
          <a:lstStyle>
            <a:lvl1pPr>
              <a:defRPr/>
            </a:lvl1pPr>
          </a:lstStyle>
          <a:p>
            <a:fld id="{23D4A0EB-D9FB-4C23-B0E7-1C504D4CDC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14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5" name="Rectangle 6"/>
          <p:cNvSpPr>
            <a:spLocks noGrp="1" noChangeArrowheads="1"/>
          </p:cNvSpPr>
          <p:nvPr>
            <p:ph type="sldNum" sz="quarter" idx="11"/>
          </p:nvPr>
        </p:nvSpPr>
        <p:spPr>
          <a:ln/>
        </p:spPr>
        <p:txBody>
          <a:bodyPr/>
          <a:lstStyle>
            <a:lvl1pPr>
              <a:defRPr/>
            </a:lvl1pPr>
          </a:lstStyle>
          <a:p>
            <a:fld id="{1037ACD0-F29C-49AE-8839-E973093392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260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042400" y="0"/>
            <a:ext cx="2946400" cy="6172200"/>
          </a:xfrm>
        </p:spPr>
        <p:txBody>
          <a:bodyPr vert="eaVert"/>
          <a:lstStyle/>
          <a:p>
            <a:r>
              <a:rPr lang="fr-FR" smtClean="0"/>
              <a:t>Cliquez pour modifier le style du titre</a:t>
            </a:r>
            <a:endParaRPr lang="fr-CH"/>
          </a:p>
        </p:txBody>
      </p:sp>
      <p:sp>
        <p:nvSpPr>
          <p:cNvPr id="3" name="Espace réservé du texte vertical 2"/>
          <p:cNvSpPr>
            <a:spLocks noGrp="1"/>
          </p:cNvSpPr>
          <p:nvPr>
            <p:ph type="body" orient="vert" idx="1"/>
          </p:nvPr>
        </p:nvSpPr>
        <p:spPr>
          <a:xfrm>
            <a:off x="203200" y="0"/>
            <a:ext cx="8636000" cy="6172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5" name="Rectangle 6"/>
          <p:cNvSpPr>
            <a:spLocks noGrp="1" noChangeArrowheads="1"/>
          </p:cNvSpPr>
          <p:nvPr>
            <p:ph type="sldNum" sz="quarter" idx="11"/>
          </p:nvPr>
        </p:nvSpPr>
        <p:spPr>
          <a:ln/>
        </p:spPr>
        <p:txBody>
          <a:bodyPr/>
          <a:lstStyle>
            <a:lvl1pPr>
              <a:defRPr/>
            </a:lvl1pPr>
          </a:lstStyle>
          <a:p>
            <a:fld id="{6D226118-63CE-4729-A666-B235422A9B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1076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203200" y="0"/>
            <a:ext cx="11785600" cy="1371600"/>
          </a:xfrm>
        </p:spPr>
        <p:txBody>
          <a:bodyPr/>
          <a:lstStyle/>
          <a:p>
            <a:r>
              <a:rPr lang="fr-FR" smtClean="0"/>
              <a:t>Cliquez pour modifier le style du titre</a:t>
            </a:r>
            <a:endParaRPr lang="fr-CH"/>
          </a:p>
        </p:txBody>
      </p:sp>
      <p:sp>
        <p:nvSpPr>
          <p:cNvPr id="3" name="Espace réservé du graphique 2"/>
          <p:cNvSpPr>
            <a:spLocks noGrp="1"/>
          </p:cNvSpPr>
          <p:nvPr>
            <p:ph type="chart" idx="1"/>
          </p:nvPr>
        </p:nvSpPr>
        <p:spPr>
          <a:xfrm>
            <a:off x="609600" y="1676400"/>
            <a:ext cx="10972800" cy="4495800"/>
          </a:xfrm>
        </p:spPr>
        <p:txBody>
          <a:bodyPr/>
          <a:lstStyle/>
          <a:p>
            <a:pPr lvl="0"/>
            <a:endParaRPr lang="fr-CH" noProof="0"/>
          </a:p>
        </p:txBody>
      </p:sp>
      <p:sp>
        <p:nvSpPr>
          <p:cNvPr id="4"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5" name="Rectangle 6"/>
          <p:cNvSpPr>
            <a:spLocks noGrp="1" noChangeArrowheads="1"/>
          </p:cNvSpPr>
          <p:nvPr>
            <p:ph type="sldNum" sz="quarter" idx="11"/>
          </p:nvPr>
        </p:nvSpPr>
        <p:spPr>
          <a:ln/>
        </p:spPr>
        <p:txBody>
          <a:bodyPr/>
          <a:lstStyle>
            <a:lvl1pPr>
              <a:defRPr/>
            </a:lvl1pPr>
          </a:lstStyle>
          <a:p>
            <a:fld id="{15C02F25-DB7A-42C8-B31F-A35152F5CA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614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03200" y="0"/>
            <a:ext cx="11785600" cy="6172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3"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4" name="Rectangle 6"/>
          <p:cNvSpPr>
            <a:spLocks noGrp="1" noChangeArrowheads="1"/>
          </p:cNvSpPr>
          <p:nvPr>
            <p:ph type="sldNum" sz="quarter" idx="11"/>
          </p:nvPr>
        </p:nvSpPr>
        <p:spPr>
          <a:ln/>
        </p:spPr>
        <p:txBody>
          <a:bodyPr/>
          <a:lstStyle>
            <a:lvl1pPr>
              <a:defRPr/>
            </a:lvl1pPr>
          </a:lstStyle>
          <a:p>
            <a:fld id="{4BE790B3-F686-4C63-AF4A-58C39CF9CF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73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203200" y="0"/>
            <a:ext cx="11785600" cy="1371600"/>
          </a:xfrm>
        </p:spPr>
        <p:txBody>
          <a:bodyPr/>
          <a:lstStyle/>
          <a:p>
            <a:r>
              <a:rPr lang="fr-FR" smtClean="0"/>
              <a:t>Cliquez pour modifier le style du titre</a:t>
            </a:r>
            <a:endParaRPr lang="fr-CH"/>
          </a:p>
        </p:txBody>
      </p:sp>
      <p:sp>
        <p:nvSpPr>
          <p:cNvPr id="3" name="Espace réservé du contenu 2"/>
          <p:cNvSpPr>
            <a:spLocks noGrp="1"/>
          </p:cNvSpPr>
          <p:nvPr>
            <p:ph sz="quarter" idx="1"/>
          </p:nvPr>
        </p:nvSpPr>
        <p:spPr>
          <a:xfrm>
            <a:off x="609600" y="1676400"/>
            <a:ext cx="53848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quarter" idx="2"/>
          </p:nvPr>
        </p:nvSpPr>
        <p:spPr>
          <a:xfrm>
            <a:off x="6197600" y="1676400"/>
            <a:ext cx="53848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contenu 4"/>
          <p:cNvSpPr>
            <a:spLocks noGrp="1"/>
          </p:cNvSpPr>
          <p:nvPr>
            <p:ph sz="quarter" idx="3"/>
          </p:nvPr>
        </p:nvSpPr>
        <p:spPr>
          <a:xfrm>
            <a:off x="609600" y="4000500"/>
            <a:ext cx="53848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contenu 5"/>
          <p:cNvSpPr>
            <a:spLocks noGrp="1"/>
          </p:cNvSpPr>
          <p:nvPr>
            <p:ph sz="quarter" idx="4"/>
          </p:nvPr>
        </p:nvSpPr>
        <p:spPr>
          <a:xfrm>
            <a:off x="6197600" y="4000500"/>
            <a:ext cx="53848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8" name="Rectangle 6"/>
          <p:cNvSpPr>
            <a:spLocks noGrp="1" noChangeArrowheads="1"/>
          </p:cNvSpPr>
          <p:nvPr>
            <p:ph type="sldNum" sz="quarter" idx="11"/>
          </p:nvPr>
        </p:nvSpPr>
        <p:spPr>
          <a:ln/>
        </p:spPr>
        <p:txBody>
          <a:bodyPr/>
          <a:lstStyle>
            <a:lvl1pPr>
              <a:defRPr/>
            </a:lvl1pPr>
          </a:lstStyle>
          <a:p>
            <a:fld id="{A703B2C3-1093-4B31-AF4C-4630860C1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543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3200" y="0"/>
            <a:ext cx="11785600" cy="1371600"/>
          </a:xfrm>
        </p:spPr>
        <p:txBody>
          <a:bodyPr/>
          <a:lstStyle/>
          <a:p>
            <a:r>
              <a:rPr lang="fr-FR" smtClean="0"/>
              <a:t>Cliquez pour modifier le style du titre</a:t>
            </a:r>
            <a:endParaRPr lang="fr-CH"/>
          </a:p>
        </p:txBody>
      </p:sp>
      <p:sp>
        <p:nvSpPr>
          <p:cNvPr id="3" name="Espace réservé du texte 2"/>
          <p:cNvSpPr>
            <a:spLocks noGrp="1"/>
          </p:cNvSpPr>
          <p:nvPr>
            <p:ph type="body" sz="half" idx="1"/>
          </p:nvPr>
        </p:nvSpPr>
        <p:spPr>
          <a:xfrm>
            <a:off x="609600" y="1676400"/>
            <a:ext cx="5384800" cy="4495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97600" y="1676400"/>
            <a:ext cx="5384800" cy="4495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5"/>
          <p:cNvSpPr>
            <a:spLocks noGrp="1" noChangeArrowheads="1"/>
          </p:cNvSpPr>
          <p:nvPr>
            <p:ph type="ftr" sz="quarter" idx="10"/>
          </p:nvPr>
        </p:nvSpPr>
        <p:spPr>
          <a:ln/>
        </p:spPr>
        <p:txBody>
          <a:bodyPr/>
          <a:lstStyle>
            <a:lvl1pPr>
              <a:defRPr/>
            </a:lvl1p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6" name="Rectangle 6"/>
          <p:cNvSpPr>
            <a:spLocks noGrp="1" noChangeArrowheads="1"/>
          </p:cNvSpPr>
          <p:nvPr>
            <p:ph type="sldNum" sz="quarter" idx="11"/>
          </p:nvPr>
        </p:nvSpPr>
        <p:spPr>
          <a:ln/>
        </p:spPr>
        <p:txBody>
          <a:bodyPr/>
          <a:lstStyle>
            <a:lvl1pPr>
              <a:defRPr/>
            </a:lvl1pPr>
          </a:lstStyle>
          <a:p>
            <a:fld id="{94C5D66F-16FD-4CE6-98F7-7945A8A241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652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7" descr="BETHESDA LOGO COLOUR - Blue"/>
          <p:cNvPicPr>
            <a:picLocks noChangeAspect="1" noChangeArrowheads="1"/>
          </p:cNvPicPr>
          <p:nvPr userDrawn="1"/>
        </p:nvPicPr>
        <p:blipFill>
          <a:blip r:embed="rId2" cstate="print"/>
          <a:srcRect/>
          <a:stretch>
            <a:fillRect/>
          </a:stretch>
        </p:blipFill>
        <p:spPr bwMode="auto">
          <a:xfrm>
            <a:off x="658284" y="304800"/>
            <a:ext cx="607483" cy="674688"/>
          </a:xfrm>
          <a:prstGeom prst="rect">
            <a:avLst/>
          </a:prstGeom>
          <a:noFill/>
          <a:ln w="9525">
            <a:noFill/>
            <a:miter lim="800000"/>
            <a:headEnd/>
            <a:tailEnd/>
          </a:ln>
        </p:spPr>
      </p:pic>
      <p:sp>
        <p:nvSpPr>
          <p:cNvPr id="5" name="Rectangle 7"/>
          <p:cNvSpPr>
            <a:spLocks noChangeArrowheads="1"/>
          </p:cNvSpPr>
          <p:nvPr userDrawn="1"/>
        </p:nvSpPr>
        <p:spPr bwMode="auto">
          <a:xfrm>
            <a:off x="105834" y="979489"/>
            <a:ext cx="1697567" cy="230187"/>
          </a:xfrm>
          <a:prstGeom prst="rect">
            <a:avLst/>
          </a:prstGeom>
          <a:noFill/>
          <a:ln w="9525">
            <a:noFill/>
            <a:miter lim="800000"/>
            <a:headEnd/>
            <a:tailEnd/>
          </a:ln>
        </p:spPr>
        <p:txBody>
          <a:bodyPr>
            <a:spAutoFit/>
          </a:bodyPr>
          <a:lstStyle/>
          <a:p>
            <a:pPr fontAlgn="base">
              <a:spcBef>
                <a:spcPct val="0"/>
              </a:spcBef>
              <a:spcAft>
                <a:spcPct val="0"/>
              </a:spcAft>
            </a:pPr>
            <a:r>
              <a:rPr lang="en-US" sz="900">
                <a:solidFill>
                  <a:srgbClr val="006699"/>
                </a:solidFill>
                <a:latin typeface="Georgia" pitchFamily="18" charset="0"/>
                <a:ea typeface="MS PGothic" pitchFamily="34" charset="-128"/>
                <a:cs typeface="Arial" pitchFamily="34" charset="0"/>
              </a:rPr>
              <a:t>Bethesda Hospital</a:t>
            </a:r>
            <a:endParaRPr lang="en-AU" sz="900">
              <a:solidFill>
                <a:srgbClr val="006699"/>
              </a:solidFill>
              <a:latin typeface="Times New Roman" pitchFamily="18" charset="0"/>
              <a:ea typeface="MS PGothic" pitchFamily="34" charset="-128"/>
              <a:cs typeface="Arial" pitchFamily="34" charset="0"/>
            </a:endParaRPr>
          </a:p>
        </p:txBody>
      </p:sp>
      <p:sp>
        <p:nvSpPr>
          <p:cNvPr id="8" name="Content Placeholder 7"/>
          <p:cNvSpPr>
            <a:spLocks noGrp="1"/>
          </p:cNvSpPr>
          <p:nvPr>
            <p:ph sz="quarter" idx="1"/>
          </p:nvPr>
        </p:nvSpPr>
        <p:spPr>
          <a:xfrm>
            <a:off x="1219200" y="1447800"/>
            <a:ext cx="10363200" cy="4572000"/>
          </a:xfrm>
        </p:spPr>
        <p:txBody>
          <a:bodyPr/>
          <a:lstStyle>
            <a:lvl1pPr>
              <a:buClr>
                <a:srgbClr val="006699"/>
              </a:buClr>
              <a:defRPr sz="2800">
                <a:latin typeface="Arial" pitchFamily="34" charset="0"/>
                <a:cs typeface="Arial" pitchFamily="34" charset="0"/>
              </a:defRPr>
            </a:lvl1pPr>
            <a:lvl2pPr>
              <a:buClr>
                <a:srgbClr val="006699"/>
              </a:buClr>
              <a:defRPr sz="2400">
                <a:latin typeface="Arial" pitchFamily="34" charset="0"/>
                <a:cs typeface="Arial" pitchFamily="34" charset="0"/>
              </a:defRPr>
            </a:lvl2pPr>
            <a:lvl3pPr>
              <a:buClr>
                <a:srgbClr val="006699"/>
              </a:buClr>
              <a:defRPr sz="2400">
                <a:latin typeface="Arial" pitchFamily="34" charset="0"/>
                <a:cs typeface="Arial" pitchFamily="34" charset="0"/>
              </a:defRPr>
            </a:lvl3pPr>
            <a:lvl4pPr>
              <a:buClr>
                <a:srgbClr val="006699"/>
              </a:buClr>
              <a:defRPr sz="2400">
                <a:latin typeface="Arial" pitchFamily="34" charset="0"/>
                <a:cs typeface="Arial" pitchFamily="34" charset="0"/>
              </a:defRPr>
            </a:lvl4pPr>
            <a:lvl5pPr>
              <a:buClr>
                <a:srgbClr val="006699"/>
              </a:buCl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2243328" y="274638"/>
            <a:ext cx="9339072" cy="740347"/>
          </a:xfrm>
        </p:spPr>
        <p:txBody>
          <a:bodyPr/>
          <a:lstStyle>
            <a:lvl1pPr>
              <a:defRPr sz="3200" b="1">
                <a:solidFill>
                  <a:srgbClr val="006699"/>
                </a:solidFill>
              </a:defRPr>
            </a:lvl1pPr>
          </a:lstStyle>
          <a:p>
            <a:r>
              <a:rPr lang="en-US" dirty="0" smtClean="0"/>
              <a:t>Click to edit Master title style</a:t>
            </a:r>
            <a:endParaRPr lang="en-US" dirty="0"/>
          </a:p>
        </p:txBody>
      </p:sp>
      <p:sp>
        <p:nvSpPr>
          <p:cNvPr id="6" name="Footer Placeholder 2"/>
          <p:cNvSpPr>
            <a:spLocks noGrp="1"/>
          </p:cNvSpPr>
          <p:nvPr>
            <p:ph type="ftr" sz="quarter" idx="10"/>
          </p:nvPr>
        </p:nvSpPr>
        <p:spPr>
          <a:xfrm>
            <a:off x="1219200" y="6172200"/>
            <a:ext cx="5283200" cy="457200"/>
          </a:xfrm>
        </p:spPr>
        <p:txBody>
          <a:bodyPr/>
          <a:lstStyle>
            <a:lvl1pPr>
              <a:defRPr>
                <a:solidFill>
                  <a:srgbClr val="404040"/>
                </a:solidFill>
                <a:latin typeface="Arial" pitchFamily="34" charset="0"/>
                <a:ea typeface="+mn-ea"/>
                <a:cs typeface="+mn-cs"/>
              </a:defRPr>
            </a:lvl1pPr>
          </a:lstStyle>
          <a:p>
            <a:pPr>
              <a:defRPr/>
            </a:pPr>
            <a:endParaRPr lang="en-US"/>
          </a:p>
        </p:txBody>
      </p:sp>
    </p:spTree>
    <p:extLst>
      <p:ext uri="{BB962C8B-B14F-4D97-AF65-F5344CB8AC3E}">
        <p14:creationId xmlns:p14="http://schemas.microsoft.com/office/powerpoint/2010/main" val="3748911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2283608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21423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2140295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6"/>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9016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810032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3"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CH">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008596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CH">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536650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CH">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260545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721154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785175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1015950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3"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2699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
    <p:spTree>
      <p:nvGrpSpPr>
        <p:cNvPr id="1" name=""/>
        <p:cNvGrpSpPr/>
        <p:nvPr/>
      </p:nvGrpSpPr>
      <p:grpSpPr>
        <a:xfrm>
          <a:off x="0" y="0"/>
          <a:ext cx="0" cy="0"/>
          <a:chOff x="0" y="0"/>
          <a:chExt cx="0" cy="0"/>
        </a:xfrm>
      </p:grpSpPr>
      <p:sp>
        <p:nvSpPr>
          <p:cNvPr id="4" name="Rectangle 2"/>
          <p:cNvSpPr>
            <a:spLocks noChangeArrowheads="1"/>
          </p:cNvSpPr>
          <p:nvPr/>
        </p:nvSpPr>
        <p:spPr bwMode="auto">
          <a:xfrm>
            <a:off x="0" y="5959540"/>
            <a:ext cx="12192000" cy="8985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fr-CH" sz="1400" b="1">
              <a:solidFill>
                <a:srgbClr val="404040"/>
              </a:solidFill>
              <a:latin typeface="Arial" charset="0"/>
              <a:ea typeface="ＭＳ Ｐゴシック" charset="0"/>
              <a:cs typeface="ＭＳ Ｐゴシック" charset="0"/>
            </a:endParaRPr>
          </a:p>
        </p:txBody>
      </p:sp>
      <p:sp>
        <p:nvSpPr>
          <p:cNvPr id="5" name="Picture 7" descr="PPT_topbar"/>
          <p:cNvSpPr>
            <a:spLocks noChangeAspect="1" noChangeArrowheads="1"/>
          </p:cNvSpPr>
          <p:nvPr/>
        </p:nvSpPr>
        <p:spPr bwMode="auto">
          <a:xfrm>
            <a:off x="-4233" y="65"/>
            <a:ext cx="121920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fr-FR" sz="1400" b="1">
              <a:solidFill>
                <a:srgbClr val="404040"/>
              </a:solidFill>
              <a:latin typeface="Arial" charset="0"/>
              <a:ea typeface="ＭＳ Ｐゴシック" charset="0"/>
              <a:cs typeface="ＭＳ Ｐゴシック" charset="0"/>
            </a:endParaRPr>
          </a:p>
        </p:txBody>
      </p:sp>
      <p:sp>
        <p:nvSpPr>
          <p:cNvPr id="819203" name="Rectangle 3"/>
          <p:cNvSpPr>
            <a:spLocks noGrp="1" noChangeArrowheads="1"/>
          </p:cNvSpPr>
          <p:nvPr>
            <p:ph type="ctrTitle"/>
          </p:nvPr>
        </p:nvSpPr>
        <p:spPr>
          <a:xfrm>
            <a:off x="552451" y="1724090"/>
            <a:ext cx="11087100" cy="1470025"/>
          </a:xfrm>
        </p:spPr>
        <p:txBody>
          <a:bodyPr bIns="45720"/>
          <a:lstStyle>
            <a:lvl1pPr>
              <a:defRPr>
                <a:solidFill>
                  <a:schemeClr val="tx1"/>
                </a:solidFill>
              </a:defRPr>
            </a:lvl1pPr>
          </a:lstStyle>
          <a:p>
            <a:r>
              <a:rPr lang="en-GB"/>
              <a:t>Click to edit Master title style</a:t>
            </a:r>
          </a:p>
        </p:txBody>
      </p:sp>
      <p:sp>
        <p:nvSpPr>
          <p:cNvPr id="819204" name="Rectangle 4"/>
          <p:cNvSpPr>
            <a:spLocks noGrp="1" noChangeArrowheads="1"/>
          </p:cNvSpPr>
          <p:nvPr>
            <p:ph type="subTitle" idx="1"/>
          </p:nvPr>
        </p:nvSpPr>
        <p:spPr>
          <a:xfrm>
            <a:off x="552451" y="3390900"/>
            <a:ext cx="11087100" cy="1216025"/>
          </a:xfrm>
        </p:spPr>
        <p:txBody>
          <a:bodyPr/>
          <a:lstStyle>
            <a:lvl1pPr>
              <a:defRPr sz="2800">
                <a:solidFill>
                  <a:schemeClr val="tx2"/>
                </a:solidFill>
              </a:defRPr>
            </a:lvl1pPr>
          </a:lstStyle>
          <a:p>
            <a:r>
              <a:rPr lang="en-GB"/>
              <a:t>Click to edit Master subtitle style</a:t>
            </a:r>
          </a:p>
        </p:txBody>
      </p:sp>
      <p:sp>
        <p:nvSpPr>
          <p:cNvPr id="6" name="Rectangle 6"/>
          <p:cNvSpPr>
            <a:spLocks noGrp="1" noChangeArrowheads="1"/>
          </p:cNvSpPr>
          <p:nvPr>
            <p:ph type="ftr" sz="quarter" idx="10"/>
          </p:nvPr>
        </p:nvSpPr>
        <p:spPr bwMode="auto">
          <a:xfrm>
            <a:off x="552451" y="6248465"/>
            <a:ext cx="11087100" cy="373063"/>
          </a:xfrm>
          <a:prstGeom prst="rect">
            <a:avLst/>
          </a:prstGeom>
          <a:ln>
            <a:miter lim="800000"/>
            <a:headEnd/>
            <a:tailEnd/>
          </a:ln>
        </p:spPr>
        <p:txBody>
          <a:bodyPr vert="horz" wrap="square" lIns="0" tIns="45720" rIns="91440" bIns="45720" numCol="1" anchor="t" anchorCtr="0" compatLnSpc="1">
            <a:prstTxWarp prst="textNoShape">
              <a:avLst/>
            </a:prstTxWarp>
          </a:bodyPr>
          <a:lstStyle>
            <a:lvl1pPr>
              <a:defRPr b="0">
                <a:solidFill>
                  <a:schemeClr val="accent1"/>
                </a:solidFill>
                <a:latin typeface="Arial" charset="0"/>
                <a:ea typeface="+mn-ea"/>
                <a:cs typeface="+mn-cs"/>
              </a:defRPr>
            </a:lvl1pPr>
          </a:lstStyle>
          <a:p>
            <a:pPr fontAlgn="base">
              <a:spcBef>
                <a:spcPct val="0"/>
              </a:spcBef>
              <a:spcAft>
                <a:spcPct val="0"/>
              </a:spcAft>
              <a:defRPr/>
            </a:pPr>
            <a:endParaRPr lang="en-US" sz="1400">
              <a:solidFill>
                <a:srgbClr val="F47920"/>
              </a:solidFill>
            </a:endParaRPr>
          </a:p>
        </p:txBody>
      </p:sp>
      <p:sp>
        <p:nvSpPr>
          <p:cNvPr id="7" name="Rectangle 8"/>
          <p:cNvSpPr>
            <a:spLocks noGrp="1" noChangeArrowheads="1"/>
          </p:cNvSpPr>
          <p:nvPr>
            <p:ph type="sldNum" sz="quarter" idx="11"/>
          </p:nvPr>
        </p:nvSpPr>
        <p:spPr>
          <a:xfrm>
            <a:off x="8737644" y="5553075"/>
            <a:ext cx="2747433" cy="406400"/>
          </a:xfrm>
          <a:ln algn="ctr"/>
        </p:spPr>
        <p:txBody>
          <a:bodyPr/>
          <a:lstStyle>
            <a:lvl1pPr>
              <a:defRPr/>
            </a:lvl1pPr>
          </a:lstStyle>
          <a:p>
            <a:pPr>
              <a:defRPr/>
            </a:pPr>
            <a:r>
              <a:rPr lang="en-GB">
                <a:solidFill>
                  <a:srgbClr val="959595"/>
                </a:solidFill>
              </a:rPr>
              <a:t>Page </a:t>
            </a:r>
            <a:fld id="{4CB71726-5571-0B45-BC1A-AA68C9FD3C39}"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4132165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A437076-7432-48D6-9155-04208B28F0B3}" type="datetimeFigureOut">
              <a:rPr lang="fr-CH" smtClean="0"/>
              <a:t>14.12.22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2069118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90F722C1-3ED9-CC4E-A5C7-86A13A66CE87}"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69402278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3">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65"/>
            <a:ext cx="10363200" cy="1362075"/>
          </a:xfrm>
        </p:spPr>
        <p:txBody>
          <a:bodyPr anchor="t"/>
          <a:lstStyle>
            <a:lvl1pPr algn="l">
              <a:defRPr sz="4000" b="1" cap="all"/>
            </a:lvl1pPr>
          </a:lstStyle>
          <a:p>
            <a:r>
              <a:rPr lang="fr-FR" smtClean="0"/>
              <a:t>Cliquez pour modifier le style du titre</a:t>
            </a:r>
            <a:endParaRPr lang="fr-CH"/>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35D70DB9-C0AD-E64B-AFA3-B3EB1DEF76A0}"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74697085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4">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sz="half" idx="1"/>
          </p:nvPr>
        </p:nvSpPr>
        <p:spPr>
          <a:xfrm>
            <a:off x="552452" y="1431926"/>
            <a:ext cx="5441949"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97643" y="1431926"/>
            <a:ext cx="5441951"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520A3EAC-B0B1-3A44-97AB-FF71F55536BA}"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30046009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5">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CH"/>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2B35BE93-C9E5-5549-A6B0-A940DB44B0F7}"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39560457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6">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803D32B6-F304-0A42-A388-755A7CEDDD65}"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486771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546FC59C-A74C-D24F-B831-A158A9E5203C}"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330045643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8">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smtClean="0"/>
              <a:t>Cliquez pour modifier le style du titre</a:t>
            </a:r>
            <a:endParaRPr lang="fr-CH"/>
          </a:p>
        </p:txBody>
      </p:sp>
      <p:sp>
        <p:nvSpPr>
          <p:cNvPr id="3" name="Espace réservé du contenu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DBD2F788-6F50-4041-A299-6E7F493AB4DA}"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34212511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9">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smtClean="0"/>
              <a:t>Cliquez pour modifier le style du titre</a:t>
            </a:r>
            <a:endParaRPr lang="fr-CH"/>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D0C971DF-64FB-2046-A091-AE2EDC045772}"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7054206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10">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BF15A043-630F-314B-B8F4-7503E3BB203F}"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395451884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1">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68836" y="44450"/>
            <a:ext cx="2770717" cy="5905500"/>
          </a:xfrm>
        </p:spPr>
        <p:txBody>
          <a:bodyPr vert="eaVert"/>
          <a:lstStyle/>
          <a:p>
            <a:r>
              <a:rPr lang="fr-FR" smtClean="0"/>
              <a:t>Cliquez pour modifier le style du titre</a:t>
            </a:r>
            <a:endParaRPr lang="fr-CH"/>
          </a:p>
        </p:txBody>
      </p:sp>
      <p:sp>
        <p:nvSpPr>
          <p:cNvPr id="3" name="Espace réservé du texte vertical 2"/>
          <p:cNvSpPr>
            <a:spLocks noGrp="1"/>
          </p:cNvSpPr>
          <p:nvPr>
            <p:ph type="body" orient="vert" idx="1"/>
          </p:nvPr>
        </p:nvSpPr>
        <p:spPr>
          <a:xfrm>
            <a:off x="552494" y="44450"/>
            <a:ext cx="8113183" cy="59055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2E9C81E5-7D07-2246-BEE6-E739DD3CDBB5}"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2224499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FA437076-7432-48D6-9155-04208B28F0B3}" type="datetimeFigureOut">
              <a:rPr lang="fr-CH" smtClean="0"/>
              <a:t>14.12.22</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2408928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12">
    <p:spTree>
      <p:nvGrpSpPr>
        <p:cNvPr id="1" name=""/>
        <p:cNvGrpSpPr/>
        <p:nvPr/>
      </p:nvGrpSpPr>
      <p:grpSpPr>
        <a:xfrm>
          <a:off x="0" y="0"/>
          <a:ext cx="0" cy="0"/>
          <a:chOff x="0" y="0"/>
          <a:chExt cx="0" cy="0"/>
        </a:xfrm>
      </p:grpSpPr>
      <p:sp>
        <p:nvSpPr>
          <p:cNvPr id="2" name="Titre 1"/>
          <p:cNvSpPr>
            <a:spLocks noGrp="1"/>
          </p:cNvSpPr>
          <p:nvPr>
            <p:ph type="title"/>
          </p:nvPr>
        </p:nvSpPr>
        <p:spPr>
          <a:xfrm>
            <a:off x="552451" y="44515"/>
            <a:ext cx="11087100" cy="1128713"/>
          </a:xfrm>
        </p:spPr>
        <p:txBody>
          <a:bodyPr/>
          <a:lstStyle/>
          <a:p>
            <a:r>
              <a:rPr lang="fr-FR" smtClean="0"/>
              <a:t>Cliquez pour modifier le style du titre</a:t>
            </a:r>
            <a:endParaRPr lang="fr-CH"/>
          </a:p>
        </p:txBody>
      </p:sp>
      <p:sp>
        <p:nvSpPr>
          <p:cNvPr id="3" name="Espace réservé du tableau 2"/>
          <p:cNvSpPr>
            <a:spLocks noGrp="1"/>
          </p:cNvSpPr>
          <p:nvPr>
            <p:ph type="tbl" idx="1"/>
          </p:nvPr>
        </p:nvSpPr>
        <p:spPr>
          <a:xfrm>
            <a:off x="552451" y="1431926"/>
            <a:ext cx="11087100" cy="4518025"/>
          </a:xfrm>
        </p:spPr>
        <p:txBody>
          <a:bodyPr/>
          <a:lstStyle/>
          <a:p>
            <a:pPr lvl="0"/>
            <a:endParaRPr lang="fr-CH" noProof="0" smtClean="0"/>
          </a:p>
        </p:txBody>
      </p:sp>
      <p:sp>
        <p:nvSpPr>
          <p:cNvPr id="4"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022F2EF7-5534-1149-8F27-0CC9CA901233}"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197637195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13">
    <p:spTree>
      <p:nvGrpSpPr>
        <p:cNvPr id="1" name=""/>
        <p:cNvGrpSpPr/>
        <p:nvPr/>
      </p:nvGrpSpPr>
      <p:grpSpPr>
        <a:xfrm>
          <a:off x="0" y="0"/>
          <a:ext cx="0" cy="0"/>
          <a:chOff x="0" y="0"/>
          <a:chExt cx="0" cy="0"/>
        </a:xfrm>
      </p:grpSpPr>
      <p:sp>
        <p:nvSpPr>
          <p:cNvPr id="2" name="Titre 1"/>
          <p:cNvSpPr>
            <a:spLocks noGrp="1"/>
          </p:cNvSpPr>
          <p:nvPr>
            <p:ph type="title" sz="quarter"/>
          </p:nvPr>
        </p:nvSpPr>
        <p:spPr>
          <a:xfrm>
            <a:off x="552451" y="44515"/>
            <a:ext cx="11087100" cy="1128713"/>
          </a:xfrm>
        </p:spPr>
        <p:txBody>
          <a:bodyPr/>
          <a:lstStyle/>
          <a:p>
            <a:r>
              <a:rPr lang="fr-FR" smtClean="0"/>
              <a:t>Cliquez pour modifier le style du titre</a:t>
            </a:r>
            <a:endParaRPr lang="fr-CH"/>
          </a:p>
        </p:txBody>
      </p:sp>
      <p:sp>
        <p:nvSpPr>
          <p:cNvPr id="3" name="Espace réservé du contenu 2"/>
          <p:cNvSpPr>
            <a:spLocks noGrp="1"/>
          </p:cNvSpPr>
          <p:nvPr>
            <p:ph sz="quarter" idx="1"/>
          </p:nvPr>
        </p:nvSpPr>
        <p:spPr>
          <a:xfrm>
            <a:off x="552452" y="1431990"/>
            <a:ext cx="5441949" cy="21828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quarter" idx="2"/>
          </p:nvPr>
        </p:nvSpPr>
        <p:spPr>
          <a:xfrm>
            <a:off x="6197643" y="1431990"/>
            <a:ext cx="5441951" cy="21828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contenu 4"/>
          <p:cNvSpPr>
            <a:spLocks noGrp="1"/>
          </p:cNvSpPr>
          <p:nvPr>
            <p:ph sz="quarter" idx="3"/>
          </p:nvPr>
        </p:nvSpPr>
        <p:spPr>
          <a:xfrm>
            <a:off x="552452" y="3767138"/>
            <a:ext cx="5441949" cy="21828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contenu 5"/>
          <p:cNvSpPr>
            <a:spLocks noGrp="1"/>
          </p:cNvSpPr>
          <p:nvPr>
            <p:ph sz="quarter" idx="4"/>
          </p:nvPr>
        </p:nvSpPr>
        <p:spPr>
          <a:xfrm>
            <a:off x="6197643" y="3767138"/>
            <a:ext cx="5441951" cy="21828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2EFEBA7C-6D43-9D48-BDA4-E6A0DFB94724}"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391076385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14">
    <p:spTree>
      <p:nvGrpSpPr>
        <p:cNvPr id="1" name=""/>
        <p:cNvGrpSpPr/>
        <p:nvPr/>
      </p:nvGrpSpPr>
      <p:grpSpPr>
        <a:xfrm>
          <a:off x="0" y="0"/>
          <a:ext cx="0" cy="0"/>
          <a:chOff x="0" y="0"/>
          <a:chExt cx="0" cy="0"/>
        </a:xfrm>
      </p:grpSpPr>
      <p:sp>
        <p:nvSpPr>
          <p:cNvPr id="2" name="Titre 1"/>
          <p:cNvSpPr>
            <a:spLocks noGrp="1"/>
          </p:cNvSpPr>
          <p:nvPr>
            <p:ph type="title"/>
          </p:nvPr>
        </p:nvSpPr>
        <p:spPr>
          <a:xfrm>
            <a:off x="552451" y="44515"/>
            <a:ext cx="11087100" cy="1128713"/>
          </a:xfrm>
        </p:spPr>
        <p:txBody>
          <a:bodyPr/>
          <a:lstStyle/>
          <a:p>
            <a:r>
              <a:rPr lang="fr-FR" smtClean="0"/>
              <a:t>Cliquez pour modifier le style du titre</a:t>
            </a:r>
            <a:endParaRPr lang="fr-CH"/>
          </a:p>
        </p:txBody>
      </p:sp>
      <p:sp>
        <p:nvSpPr>
          <p:cNvPr id="3" name="Espace réservé du texte 2"/>
          <p:cNvSpPr>
            <a:spLocks noGrp="1"/>
          </p:cNvSpPr>
          <p:nvPr>
            <p:ph type="body" sz="half" idx="1"/>
          </p:nvPr>
        </p:nvSpPr>
        <p:spPr>
          <a:xfrm>
            <a:off x="552452" y="1431926"/>
            <a:ext cx="5441949" cy="45180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97643" y="1431926"/>
            <a:ext cx="5441951" cy="45180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5C418664-6203-AA4B-95AB-7B4284FC71FD}"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423914491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15">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52451" y="44450"/>
            <a:ext cx="11087100" cy="59055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r>
              <a:rPr lang="en-GB">
                <a:solidFill>
                  <a:srgbClr val="959595"/>
                </a:solidFill>
              </a:rPr>
              <a:t> Page </a:t>
            </a:r>
            <a:fld id="{D6C31002-1AD6-B447-8939-8AEBF395C132}"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73177707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5959540"/>
            <a:ext cx="12192000" cy="8985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fr-CH" sz="1400" b="1">
              <a:solidFill>
                <a:srgbClr val="404040"/>
              </a:solidFill>
              <a:latin typeface="Arial" charset="0"/>
              <a:ea typeface="ＭＳ Ｐゴシック" charset="0"/>
              <a:cs typeface="ＭＳ Ｐゴシック" charset="0"/>
            </a:endParaRPr>
          </a:p>
        </p:txBody>
      </p:sp>
      <p:pic>
        <p:nvPicPr>
          <p:cNvPr id="5" name="Picture 7" descr="PPT_topba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3" y="65"/>
            <a:ext cx="121920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4" name="Rectangle 4"/>
          <p:cNvSpPr>
            <a:spLocks noGrp="1" noChangeArrowheads="1"/>
          </p:cNvSpPr>
          <p:nvPr>
            <p:ph type="subTitle" idx="1"/>
          </p:nvPr>
        </p:nvSpPr>
        <p:spPr>
          <a:xfrm>
            <a:off x="552451" y="3390900"/>
            <a:ext cx="11087100" cy="1216025"/>
          </a:xfrm>
        </p:spPr>
        <p:txBody>
          <a:bodyPr/>
          <a:lstStyle>
            <a:lvl1pPr>
              <a:defRPr sz="2800">
                <a:solidFill>
                  <a:schemeClr val="tx2"/>
                </a:solidFill>
              </a:defRPr>
            </a:lvl1pPr>
          </a:lstStyle>
          <a:p>
            <a:r>
              <a:rPr lang="en-GB"/>
              <a:t>Click to edit Master subtitle style</a:t>
            </a:r>
          </a:p>
        </p:txBody>
      </p:sp>
      <p:sp>
        <p:nvSpPr>
          <p:cNvPr id="8" name="Titre 7"/>
          <p:cNvSpPr>
            <a:spLocks noGrp="1"/>
          </p:cNvSpPr>
          <p:nvPr>
            <p:ph type="title"/>
          </p:nvPr>
        </p:nvSpPr>
        <p:spPr/>
        <p:txBody>
          <a:bodyPr/>
          <a:lstStyle/>
          <a:p>
            <a:r>
              <a:rPr lang="fr-FR" smtClean="0"/>
              <a:t>Cliquez pour modifier le style du titre</a:t>
            </a:r>
            <a:endParaRPr lang="fr-CH"/>
          </a:p>
        </p:txBody>
      </p:sp>
      <p:sp>
        <p:nvSpPr>
          <p:cNvPr id="6" name="Rectangle 6"/>
          <p:cNvSpPr>
            <a:spLocks noGrp="1" noChangeArrowheads="1"/>
          </p:cNvSpPr>
          <p:nvPr>
            <p:ph type="ftr" sz="quarter" idx="10"/>
          </p:nvPr>
        </p:nvSpPr>
        <p:spPr bwMode="auto">
          <a:xfrm>
            <a:off x="552451" y="6248465"/>
            <a:ext cx="11087100" cy="373063"/>
          </a:xfrm>
          <a:prstGeom prst="rect">
            <a:avLst/>
          </a:prstGeom>
          <a:ln>
            <a:miter lim="800000"/>
            <a:headEnd/>
            <a:tailEnd/>
          </a:ln>
        </p:spPr>
        <p:txBody>
          <a:bodyPr vert="horz" wrap="square" lIns="0" tIns="45720" rIns="91440" bIns="45720" numCol="1" anchor="t" anchorCtr="0" compatLnSpc="1">
            <a:prstTxWarp prst="textNoShape">
              <a:avLst/>
            </a:prstTxWarp>
          </a:bodyPr>
          <a:lstStyle>
            <a:lvl1pPr>
              <a:defRPr>
                <a:solidFill>
                  <a:schemeClr val="accent1"/>
                </a:solidFill>
                <a:latin typeface="Arial" pitchFamily="34" charset="0"/>
                <a:ea typeface="ＭＳ Ｐゴシック"/>
                <a:cs typeface="ＭＳ Ｐゴシック"/>
              </a:defRPr>
            </a:lvl1pPr>
          </a:lstStyle>
          <a:p>
            <a:pPr fontAlgn="base">
              <a:spcBef>
                <a:spcPct val="0"/>
              </a:spcBef>
              <a:spcAft>
                <a:spcPct val="0"/>
              </a:spcAft>
              <a:defRPr/>
            </a:pPr>
            <a:endParaRPr lang="en-US" sz="1400" b="1">
              <a:solidFill>
                <a:srgbClr val="F47920"/>
              </a:solidFill>
            </a:endParaRPr>
          </a:p>
        </p:txBody>
      </p:sp>
      <p:sp>
        <p:nvSpPr>
          <p:cNvPr id="7" name="Rectangle 6"/>
          <p:cNvSpPr>
            <a:spLocks noGrp="1" noChangeArrowheads="1"/>
          </p:cNvSpPr>
          <p:nvPr>
            <p:ph type="sldNum" sz="quarter" idx="11"/>
          </p:nvPr>
        </p:nvSpPr>
        <p:spPr>
          <a:xfrm>
            <a:off x="8737644" y="5553075"/>
            <a:ext cx="2747433" cy="406400"/>
          </a:xfrm>
          <a:ln algn="ctr"/>
        </p:spPr>
        <p:txBody>
          <a:bodyPr/>
          <a:lstStyle>
            <a:lvl1pPr>
              <a:defRPr>
                <a:cs typeface="ＭＳ Ｐゴシック" charset="0"/>
              </a:defRPr>
            </a:lvl1pPr>
          </a:lstStyle>
          <a:p>
            <a:pPr>
              <a:defRPr/>
            </a:pPr>
            <a:r>
              <a:rPr lang="en-GB">
                <a:solidFill>
                  <a:srgbClr val="959595"/>
                </a:solidFill>
              </a:rPr>
              <a:t>Page </a:t>
            </a:r>
            <a:fld id="{63732094-DAD1-DA4B-867F-D1DEBB2901CA}" type="slidenum">
              <a:rPr lang="en-GB">
                <a:solidFill>
                  <a:srgbClr val="959595"/>
                </a:solidFill>
              </a:rPr>
              <a:pPr>
                <a:defRPr/>
              </a:pPr>
              <a:t>‹#›</a:t>
            </a:fld>
            <a:endParaRPr lang="en-GB">
              <a:solidFill>
                <a:srgbClr val="959595"/>
              </a:solidFill>
            </a:endParaRPr>
          </a:p>
        </p:txBody>
      </p:sp>
    </p:spTree>
    <p:extLst>
      <p:ext uri="{BB962C8B-B14F-4D97-AF65-F5344CB8AC3E}">
        <p14:creationId xmlns:p14="http://schemas.microsoft.com/office/powerpoint/2010/main" val="70120660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7" descr="BETHESDA LOGO COLOUR - Blu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8285" y="304800"/>
            <a:ext cx="607483" cy="67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userDrawn="1"/>
        </p:nvSpPr>
        <p:spPr bwMode="auto">
          <a:xfrm>
            <a:off x="105877" y="979553"/>
            <a:ext cx="169756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900" b="1">
                <a:solidFill>
                  <a:srgbClr val="006699"/>
                </a:solidFill>
                <a:latin typeface="Georgia" charset="0"/>
                <a:ea typeface="ＭＳ Ｐゴシック" charset="0"/>
                <a:cs typeface="Arial" charset="0"/>
              </a:rPr>
              <a:t>Bethesda Hospital</a:t>
            </a:r>
            <a:endParaRPr lang="en-AU" sz="900" b="1">
              <a:solidFill>
                <a:srgbClr val="006699"/>
              </a:solidFill>
              <a:latin typeface="Arial" charset="0"/>
              <a:ea typeface="ＭＳ Ｐゴシック" charset="0"/>
              <a:cs typeface="Arial" charset="0"/>
            </a:endParaRPr>
          </a:p>
        </p:txBody>
      </p:sp>
      <p:sp>
        <p:nvSpPr>
          <p:cNvPr id="8" name="Content Placeholder 7"/>
          <p:cNvSpPr>
            <a:spLocks noGrp="1"/>
          </p:cNvSpPr>
          <p:nvPr>
            <p:ph sz="quarter" idx="1"/>
          </p:nvPr>
        </p:nvSpPr>
        <p:spPr>
          <a:xfrm>
            <a:off x="1219200" y="1447800"/>
            <a:ext cx="10363200" cy="4572000"/>
          </a:xfrm>
        </p:spPr>
        <p:txBody>
          <a:bodyPr/>
          <a:lstStyle>
            <a:lvl1pPr>
              <a:buClr>
                <a:srgbClr val="006699"/>
              </a:buClr>
              <a:defRPr sz="2800">
                <a:latin typeface="Arial" pitchFamily="34" charset="0"/>
                <a:cs typeface="Arial" pitchFamily="34" charset="0"/>
              </a:defRPr>
            </a:lvl1pPr>
            <a:lvl2pPr>
              <a:buClr>
                <a:srgbClr val="006699"/>
              </a:buClr>
              <a:defRPr sz="2400">
                <a:latin typeface="Arial" pitchFamily="34" charset="0"/>
                <a:cs typeface="Arial" pitchFamily="34" charset="0"/>
              </a:defRPr>
            </a:lvl2pPr>
            <a:lvl3pPr>
              <a:buClr>
                <a:srgbClr val="006699"/>
              </a:buClr>
              <a:defRPr sz="2400">
                <a:latin typeface="Arial" pitchFamily="34" charset="0"/>
                <a:cs typeface="Arial" pitchFamily="34" charset="0"/>
              </a:defRPr>
            </a:lvl3pPr>
            <a:lvl4pPr>
              <a:buClr>
                <a:srgbClr val="006699"/>
              </a:buClr>
              <a:defRPr sz="2400">
                <a:latin typeface="Arial" pitchFamily="34" charset="0"/>
                <a:cs typeface="Arial" pitchFamily="34" charset="0"/>
              </a:defRPr>
            </a:lvl4pPr>
            <a:lvl5pPr>
              <a:buClr>
                <a:srgbClr val="006699"/>
              </a:buCl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2243328" y="274702"/>
            <a:ext cx="9339072" cy="740347"/>
          </a:xfrm>
        </p:spPr>
        <p:txBody>
          <a:bodyPr/>
          <a:lstStyle>
            <a:lvl1pPr>
              <a:defRPr sz="3200" b="1">
                <a:solidFill>
                  <a:srgbClr val="006699"/>
                </a:solidFill>
              </a:defRPr>
            </a:lvl1pPr>
          </a:lstStyle>
          <a:p>
            <a:r>
              <a:rPr lang="en-US" dirty="0" smtClean="0"/>
              <a:t>Click to edit Master title style</a:t>
            </a:r>
            <a:endParaRPr lang="en-US" dirty="0"/>
          </a:p>
        </p:txBody>
      </p:sp>
      <p:sp>
        <p:nvSpPr>
          <p:cNvPr id="6" name="Footer Placeholder 2"/>
          <p:cNvSpPr>
            <a:spLocks noGrp="1"/>
          </p:cNvSpPr>
          <p:nvPr>
            <p:ph type="ftr" sz="quarter" idx="10"/>
          </p:nvPr>
        </p:nvSpPr>
        <p:spPr>
          <a:xfrm>
            <a:off x="1219200" y="6172200"/>
            <a:ext cx="52832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404040"/>
                </a:solidFill>
                <a:latin typeface="Arial" pitchFamily="34" charset="0"/>
                <a:ea typeface="+mn-ea"/>
                <a:cs typeface="+mn-cs"/>
              </a:defRPr>
            </a:lvl1pPr>
          </a:lstStyle>
          <a:p>
            <a:pPr fontAlgn="base">
              <a:spcBef>
                <a:spcPct val="0"/>
              </a:spcBef>
              <a:spcAft>
                <a:spcPct val="0"/>
              </a:spcAft>
              <a:defRPr/>
            </a:pPr>
            <a:endParaRPr lang="en-US" sz="1400" b="1"/>
          </a:p>
        </p:txBody>
      </p:sp>
    </p:spTree>
    <p:extLst>
      <p:ext uri="{BB962C8B-B14F-4D97-AF65-F5344CB8AC3E}">
        <p14:creationId xmlns:p14="http://schemas.microsoft.com/office/powerpoint/2010/main" val="1081203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191471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533561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090939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61745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FA437076-7432-48D6-9155-04208B28F0B3}" type="datetimeFigureOut">
              <a:rPr lang="fr-CH" smtClean="0"/>
              <a:t>14.12.22</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1599348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CH">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258290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CH">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1487357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CH">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258141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2314982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CH">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054461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1722361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434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437076-7432-48D6-9155-04208B28F0B3}" type="datetimeFigureOut">
              <a:rPr lang="fr-CH" smtClean="0"/>
              <a:t>14.12.22</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20229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t>14.12.22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1029911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437076-7432-48D6-9155-04208B28F0B3}" type="datetimeFigureOut">
              <a:rPr lang="fr-CH" smtClean="0"/>
              <a:t>14.12.22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46A0AE0-58DB-4730-A176-4375D7717016}" type="slidenum">
              <a:rPr lang="fr-CH" smtClean="0"/>
              <a:t>‹#›</a:t>
            </a:fld>
            <a:endParaRPr lang="fr-CH"/>
          </a:p>
        </p:txBody>
      </p:sp>
    </p:spTree>
    <p:extLst>
      <p:ext uri="{BB962C8B-B14F-4D97-AF65-F5344CB8AC3E}">
        <p14:creationId xmlns:p14="http://schemas.microsoft.com/office/powerpoint/2010/main" val="6650606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theme" Target="../theme/theme4.xml"/><Relationship Id="rId19" Type="http://schemas.openxmlformats.org/officeDocument/2006/relationships/image" Target="../media/image2.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5.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37076-7432-48D6-9155-04208B28F0B3}" type="datetimeFigureOut">
              <a:rPr lang="fr-CH" smtClean="0"/>
              <a:t>14.12.22</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A0AE0-58DB-4730-A176-4375D7717016}" type="slidenum">
              <a:rPr lang="fr-CH" smtClean="0"/>
              <a:t>‹#›</a:t>
            </a:fld>
            <a:endParaRPr lang="fr-CH"/>
          </a:p>
        </p:txBody>
      </p:sp>
    </p:spTree>
    <p:extLst>
      <p:ext uri="{BB962C8B-B14F-4D97-AF65-F5344CB8AC3E}">
        <p14:creationId xmlns:p14="http://schemas.microsoft.com/office/powerpoint/2010/main" val="186806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p:nvSpPr>
        <p:spPr bwMode="auto">
          <a:xfrm>
            <a:off x="0" y="0"/>
            <a:ext cx="12192000" cy="1524000"/>
          </a:xfrm>
          <a:prstGeom prst="rect">
            <a:avLst/>
          </a:prstGeom>
          <a:solidFill>
            <a:srgbClr val="FEFEFE"/>
          </a:solidFill>
          <a:ln w="9525">
            <a:noFill/>
            <a:miter lim="800000"/>
            <a:headEnd/>
            <a:tailEnd/>
          </a:ln>
        </p:spPr>
        <p:txBody>
          <a:bodyPr wrap="none" anchor="ctr"/>
          <a:lstStyle/>
          <a:p>
            <a:pPr fontAlgn="base">
              <a:spcBef>
                <a:spcPct val="0"/>
              </a:spcBef>
              <a:spcAft>
                <a:spcPct val="0"/>
              </a:spcAft>
            </a:pPr>
            <a:endParaRPr lang="fr-CH" sz="2400">
              <a:solidFill>
                <a:srgbClr val="000000"/>
              </a:solidFill>
              <a:latin typeface="Times New Roman" pitchFamily="18" charset="0"/>
              <a:ea typeface="MS PGothic" pitchFamily="34" charset="-128"/>
            </a:endParaRPr>
          </a:p>
        </p:txBody>
      </p:sp>
      <p:sp>
        <p:nvSpPr>
          <p:cNvPr id="1027" name="Rectangle 2"/>
          <p:cNvSpPr>
            <a:spLocks noGrp="1" noChangeArrowheads="1"/>
          </p:cNvSpPr>
          <p:nvPr>
            <p:ph type="title"/>
          </p:nvPr>
        </p:nvSpPr>
        <p:spPr bwMode="auto">
          <a:xfrm>
            <a:off x="203200" y="0"/>
            <a:ext cx="11785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Cliquez pour modifier le style du titre du masque</a:t>
            </a:r>
          </a:p>
        </p:txBody>
      </p:sp>
      <p:sp>
        <p:nvSpPr>
          <p:cNvPr id="1028" name="Rectangle 3"/>
          <p:cNvSpPr>
            <a:spLocks noGrp="1" noChangeArrowheads="1"/>
          </p:cNvSpPr>
          <p:nvPr>
            <p:ph type="body" idx="1"/>
          </p:nvPr>
        </p:nvSpPr>
        <p:spPr bwMode="auto">
          <a:xfrm>
            <a:off x="609600" y="16764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1029" name="Rectangle 5"/>
          <p:cNvSpPr>
            <a:spLocks noGrp="1" noChangeArrowheads="1"/>
          </p:cNvSpPr>
          <p:nvPr>
            <p:ph type="ftr" sz="quarter" idx="3"/>
          </p:nvPr>
        </p:nvSpPr>
        <p:spPr bwMode="auto">
          <a:xfrm>
            <a:off x="203200" y="6400800"/>
            <a:ext cx="2540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fontAlgn="base">
              <a:spcBef>
                <a:spcPct val="0"/>
              </a:spcBef>
              <a:spcAft>
                <a:spcPct val="0"/>
              </a:spcAft>
              <a:defRPr/>
            </a:pPr>
            <a:r>
              <a:rPr lang="de-CH">
                <a:solidFill>
                  <a:srgbClr val="000000"/>
                </a:solidFill>
                <a:latin typeface="Tahoma"/>
              </a:rPr>
              <a:t>PCI</a:t>
            </a:r>
          </a:p>
          <a:p>
            <a:pPr fontAlgn="base">
              <a:spcBef>
                <a:spcPct val="0"/>
              </a:spcBef>
              <a:spcAft>
                <a:spcPct val="0"/>
              </a:spcAft>
              <a:defRPr/>
            </a:pPr>
            <a:r>
              <a:rPr lang="de-CH">
                <a:solidFill>
                  <a:srgbClr val="000000"/>
                </a:solidFill>
                <a:latin typeface="Tahoma"/>
              </a:rPr>
              <a:t>University of Geneva Hospitals</a:t>
            </a:r>
            <a:endParaRPr lang="en-US">
              <a:solidFill>
                <a:srgbClr val="000000"/>
              </a:solidFill>
              <a:latin typeface="Tahoma"/>
            </a:endParaRPr>
          </a:p>
        </p:txBody>
      </p:sp>
      <p:sp>
        <p:nvSpPr>
          <p:cNvPr id="1030" name="Rectangle 6"/>
          <p:cNvSpPr>
            <a:spLocks noGrp="1" noChangeArrowheads="1"/>
          </p:cNvSpPr>
          <p:nvPr>
            <p:ph type="sldNum" sz="quarter" idx="4"/>
          </p:nvPr>
        </p:nvSpPr>
        <p:spPr bwMode="auto">
          <a:xfrm>
            <a:off x="10871200" y="6477000"/>
            <a:ext cx="101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ahoma" pitchFamily="34" charset="0"/>
              </a:defRPr>
            </a:lvl1pPr>
          </a:lstStyle>
          <a:p>
            <a:pPr fontAlgn="base">
              <a:spcBef>
                <a:spcPct val="0"/>
              </a:spcBef>
              <a:spcAft>
                <a:spcPct val="0"/>
              </a:spcAft>
            </a:pPr>
            <a:fld id="{CE0C671D-27C4-4EEA-8FDA-9B1BB276902C}" type="slidenum">
              <a:rPr lang="en-US">
                <a:solidFill>
                  <a:srgbClr val="000000"/>
                </a:solidFill>
                <a:ea typeface="MS PGothic" pitchFamily="34" charset="-128"/>
              </a:rPr>
              <a:pPr fontAlgn="base">
                <a:spcBef>
                  <a:spcPct val="0"/>
                </a:spcBef>
                <a:spcAft>
                  <a:spcPct val="0"/>
                </a:spcAft>
              </a:pPr>
              <a:t>‹#›</a:t>
            </a:fld>
            <a:endParaRPr lang="en-US">
              <a:solidFill>
                <a:srgbClr val="000000"/>
              </a:solidFill>
              <a:ea typeface="MS PGothic" pitchFamily="34" charset="-128"/>
            </a:endParaRPr>
          </a:p>
        </p:txBody>
      </p:sp>
    </p:spTree>
    <p:extLst>
      <p:ext uri="{BB962C8B-B14F-4D97-AF65-F5344CB8AC3E}">
        <p14:creationId xmlns:p14="http://schemas.microsoft.com/office/powerpoint/2010/main" val="405831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ctr" rtl="0" eaLnBrk="0" fontAlgn="base" hangingPunct="0">
        <a:spcBef>
          <a:spcPct val="0"/>
        </a:spcBef>
        <a:spcAft>
          <a:spcPct val="0"/>
        </a:spcAft>
        <a:defRPr sz="40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b="1">
          <a:solidFill>
            <a:schemeClr val="tx2"/>
          </a:solidFill>
          <a:latin typeface="Tahoma" pitchFamily="34" charset="0"/>
          <a:ea typeface="MS PGothic" pitchFamily="34" charset="-128"/>
          <a:cs typeface="MS PGothic" charset="0"/>
        </a:defRPr>
      </a:lvl2pPr>
      <a:lvl3pPr algn="ctr" rtl="0" eaLnBrk="0" fontAlgn="base" hangingPunct="0">
        <a:spcBef>
          <a:spcPct val="0"/>
        </a:spcBef>
        <a:spcAft>
          <a:spcPct val="0"/>
        </a:spcAft>
        <a:defRPr sz="4000" b="1">
          <a:solidFill>
            <a:schemeClr val="tx2"/>
          </a:solidFill>
          <a:latin typeface="Tahoma" pitchFamily="34" charset="0"/>
          <a:ea typeface="MS PGothic" pitchFamily="34" charset="-128"/>
          <a:cs typeface="MS PGothic" charset="0"/>
        </a:defRPr>
      </a:lvl3pPr>
      <a:lvl4pPr algn="ctr" rtl="0" eaLnBrk="0" fontAlgn="base" hangingPunct="0">
        <a:spcBef>
          <a:spcPct val="0"/>
        </a:spcBef>
        <a:spcAft>
          <a:spcPct val="0"/>
        </a:spcAft>
        <a:defRPr sz="4000" b="1">
          <a:solidFill>
            <a:schemeClr val="tx2"/>
          </a:solidFill>
          <a:latin typeface="Tahoma" pitchFamily="34" charset="0"/>
          <a:ea typeface="MS PGothic" pitchFamily="34" charset="-128"/>
          <a:cs typeface="MS PGothic" charset="0"/>
        </a:defRPr>
      </a:lvl4pPr>
      <a:lvl5pPr algn="ctr" rtl="0" eaLnBrk="0" fontAlgn="base" hangingPunct="0">
        <a:spcBef>
          <a:spcPct val="0"/>
        </a:spcBef>
        <a:spcAft>
          <a:spcPct val="0"/>
        </a:spcAft>
        <a:defRPr sz="4000" b="1">
          <a:solidFill>
            <a:schemeClr val="tx2"/>
          </a:solidFill>
          <a:latin typeface="Tahoma" pitchFamily="34" charset="0"/>
          <a:ea typeface="MS PGothic" pitchFamily="34" charset="-128"/>
          <a:cs typeface="MS PGothic" charset="0"/>
        </a:defRPr>
      </a:lvl5pPr>
      <a:lvl6pPr marL="457200" algn="ctr" rtl="0" fontAlgn="base">
        <a:spcBef>
          <a:spcPct val="0"/>
        </a:spcBef>
        <a:spcAft>
          <a:spcPct val="0"/>
        </a:spcAft>
        <a:defRPr sz="4000" b="1">
          <a:solidFill>
            <a:schemeClr val="tx2"/>
          </a:solidFill>
          <a:latin typeface="Tahoma" pitchFamily="34" charset="0"/>
        </a:defRPr>
      </a:lvl6pPr>
      <a:lvl7pPr marL="914400" algn="ctr" rtl="0" fontAlgn="base">
        <a:spcBef>
          <a:spcPct val="0"/>
        </a:spcBef>
        <a:spcAft>
          <a:spcPct val="0"/>
        </a:spcAft>
        <a:defRPr sz="4000" b="1">
          <a:solidFill>
            <a:schemeClr val="tx2"/>
          </a:solidFill>
          <a:latin typeface="Tahoma" pitchFamily="34" charset="0"/>
        </a:defRPr>
      </a:lvl7pPr>
      <a:lvl8pPr marL="1371600" algn="ctr" rtl="0" fontAlgn="base">
        <a:spcBef>
          <a:spcPct val="0"/>
        </a:spcBef>
        <a:spcAft>
          <a:spcPct val="0"/>
        </a:spcAft>
        <a:defRPr sz="4000" b="1">
          <a:solidFill>
            <a:schemeClr val="tx2"/>
          </a:solidFill>
          <a:latin typeface="Tahoma" pitchFamily="34" charset="0"/>
        </a:defRPr>
      </a:lvl8pPr>
      <a:lvl9pPr marL="1828800" algn="ctr" rtl="0" fontAlgn="base">
        <a:spcBef>
          <a:spcPct val="0"/>
        </a:spcBef>
        <a:spcAft>
          <a:spcPct val="0"/>
        </a:spcAft>
        <a:defRPr sz="40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Char char="•"/>
        <a:defRPr sz="2000">
          <a:solidFill>
            <a:schemeClr val="tx1"/>
          </a:solidFill>
          <a:latin typeface="+mn-lt"/>
        </a:defRPr>
      </a:lvl6pPr>
      <a:lvl7pPr marL="2971800" indent="-228600" algn="l" rtl="0" fontAlgn="base">
        <a:spcBef>
          <a:spcPct val="20000"/>
        </a:spcBef>
        <a:spcAft>
          <a:spcPct val="0"/>
        </a:spcAft>
        <a:buClr>
          <a:schemeClr val="folHlink"/>
        </a:buClr>
        <a:buChar char="•"/>
        <a:defRPr sz="2000">
          <a:solidFill>
            <a:schemeClr val="tx1"/>
          </a:solidFill>
          <a:latin typeface="+mn-lt"/>
        </a:defRPr>
      </a:lvl7pPr>
      <a:lvl8pPr marL="3429000" indent="-228600" algn="l" rtl="0" fontAlgn="base">
        <a:spcBef>
          <a:spcPct val="20000"/>
        </a:spcBef>
        <a:spcAft>
          <a:spcPct val="0"/>
        </a:spcAft>
        <a:buClr>
          <a:schemeClr val="folHlink"/>
        </a:buClr>
        <a:buChar char="•"/>
        <a:defRPr sz="2000">
          <a:solidFill>
            <a:schemeClr val="tx1"/>
          </a:solidFill>
          <a:latin typeface="+mn-lt"/>
        </a:defRPr>
      </a:lvl8pPr>
      <a:lvl9pPr marL="3886200" indent="-228600" algn="l" rtl="0" fontAlgn="base">
        <a:spcBef>
          <a:spcPct val="20000"/>
        </a:spcBef>
        <a:spcAft>
          <a:spcPct val="0"/>
        </a:spcAft>
        <a:buClr>
          <a:schemeClr val="folHlink"/>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36581041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2451" y="44515"/>
            <a:ext cx="11087100" cy="11287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0" numCol="1" anchor="b"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552451" y="1431926"/>
            <a:ext cx="11087100" cy="45180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28" name="Picture 4" descr="PPT_bottomba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0" y="5959540"/>
            <a:ext cx="12192000" cy="89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ext Box 5"/>
          <p:cNvSpPr txBox="1">
            <a:spLocks noChangeArrowheads="1"/>
          </p:cNvSpPr>
          <p:nvPr/>
        </p:nvSpPr>
        <p:spPr bwMode="auto">
          <a:xfrm>
            <a:off x="11152761" y="109538"/>
            <a:ext cx="69003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fontAlgn="base" hangingPunct="1">
              <a:spcBef>
                <a:spcPct val="50000"/>
              </a:spcBef>
              <a:spcAft>
                <a:spcPct val="0"/>
              </a:spcAft>
              <a:defRPr/>
            </a:pPr>
            <a:endParaRPr lang="en-US" b="0" smtClean="0">
              <a:solidFill>
                <a:srgbClr val="404040"/>
              </a:solidFill>
            </a:endParaRPr>
          </a:p>
        </p:txBody>
      </p:sp>
      <p:sp>
        <p:nvSpPr>
          <p:cNvPr id="818182" name="Rectangle 6"/>
          <p:cNvSpPr>
            <a:spLocks noGrp="1" noChangeArrowheads="1"/>
          </p:cNvSpPr>
          <p:nvPr>
            <p:ph type="sldNum" sz="quarter" idx="4"/>
          </p:nvPr>
        </p:nvSpPr>
        <p:spPr bwMode="auto">
          <a:xfrm>
            <a:off x="8737643" y="5554663"/>
            <a:ext cx="2749551" cy="406400"/>
          </a:xfrm>
          <a:prstGeom prst="rect">
            <a:avLst/>
          </a:prstGeom>
          <a:noFill/>
          <a:ln w="9525">
            <a:noFill/>
            <a:miter lim="800000"/>
            <a:headEnd/>
            <a:tailEnd/>
          </a:ln>
          <a:effectLst/>
        </p:spPr>
        <p:txBody>
          <a:bodyPr vert="horz" wrap="square" lIns="91440" tIns="45720" rIns="0" bIns="45720" numCol="1" anchor="b" anchorCtr="0" compatLnSpc="1">
            <a:prstTxWarp prst="textNoShape">
              <a:avLst/>
            </a:prstTxWarp>
          </a:bodyPr>
          <a:lstStyle>
            <a:lvl1pPr algn="r">
              <a:defRPr b="0">
                <a:solidFill>
                  <a:schemeClr val="tx2"/>
                </a:solidFill>
                <a:cs typeface="+mn-cs"/>
              </a:defRPr>
            </a:lvl1pPr>
          </a:lstStyle>
          <a:p>
            <a:pPr fontAlgn="base">
              <a:spcBef>
                <a:spcPct val="0"/>
              </a:spcBef>
              <a:spcAft>
                <a:spcPct val="0"/>
              </a:spcAft>
              <a:defRPr/>
            </a:pPr>
            <a:r>
              <a:rPr lang="en-GB" sz="1400">
                <a:solidFill>
                  <a:srgbClr val="959595"/>
                </a:solidFill>
                <a:latin typeface="Arial" charset="0"/>
                <a:ea typeface="ＭＳ Ｐゴシック" charset="0"/>
              </a:rPr>
              <a:t> Page </a:t>
            </a:r>
            <a:fld id="{F9F35D0B-01BC-4641-9D64-79438A243B2F}" type="slidenum">
              <a:rPr lang="en-GB" sz="1400">
                <a:solidFill>
                  <a:srgbClr val="959595"/>
                </a:solidFill>
                <a:latin typeface="Arial" charset="0"/>
                <a:ea typeface="ＭＳ Ｐゴシック" charset="0"/>
              </a:rPr>
              <a:pPr fontAlgn="base">
                <a:spcBef>
                  <a:spcPct val="0"/>
                </a:spcBef>
                <a:spcAft>
                  <a:spcPct val="0"/>
                </a:spcAft>
                <a:defRPr/>
              </a:pPr>
              <a:t>‹#›</a:t>
            </a:fld>
            <a:endParaRPr lang="en-GB" sz="1400">
              <a:solidFill>
                <a:srgbClr val="959595"/>
              </a:solidFill>
              <a:latin typeface="Arial" charset="0"/>
              <a:ea typeface="ＭＳ Ｐゴシック" charset="0"/>
            </a:endParaRPr>
          </a:p>
        </p:txBody>
      </p:sp>
    </p:spTree>
    <p:extLst>
      <p:ext uri="{BB962C8B-B14F-4D97-AF65-F5344CB8AC3E}">
        <p14:creationId xmlns:p14="http://schemas.microsoft.com/office/powerpoint/2010/main" val="393635146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ransition>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sz="2800" b="1">
          <a:solidFill>
            <a:schemeClr val="accent1"/>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b="1">
          <a:solidFill>
            <a:schemeClr val="accent1"/>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b="1">
          <a:solidFill>
            <a:schemeClr val="accent1"/>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b="1">
          <a:solidFill>
            <a:schemeClr val="accent1"/>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b="1">
          <a:solidFill>
            <a:schemeClr val="accent1"/>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b="1">
          <a:solidFill>
            <a:schemeClr val="accent1"/>
          </a:solidFill>
          <a:latin typeface="Arial" charset="0"/>
        </a:defRPr>
      </a:lvl6pPr>
      <a:lvl7pPr marL="914400" algn="l" rtl="0" fontAlgn="base">
        <a:lnSpc>
          <a:spcPct val="85000"/>
        </a:lnSpc>
        <a:spcBef>
          <a:spcPct val="0"/>
        </a:spcBef>
        <a:spcAft>
          <a:spcPct val="0"/>
        </a:spcAft>
        <a:defRPr sz="2800" b="1">
          <a:solidFill>
            <a:schemeClr val="accent1"/>
          </a:solidFill>
          <a:latin typeface="Arial" charset="0"/>
        </a:defRPr>
      </a:lvl7pPr>
      <a:lvl8pPr marL="1371600" algn="l" rtl="0" fontAlgn="base">
        <a:lnSpc>
          <a:spcPct val="85000"/>
        </a:lnSpc>
        <a:spcBef>
          <a:spcPct val="0"/>
        </a:spcBef>
        <a:spcAft>
          <a:spcPct val="0"/>
        </a:spcAft>
        <a:defRPr sz="2800" b="1">
          <a:solidFill>
            <a:schemeClr val="accent1"/>
          </a:solidFill>
          <a:latin typeface="Arial" charset="0"/>
        </a:defRPr>
      </a:lvl8pPr>
      <a:lvl9pPr marL="1828800" algn="l" rtl="0" fontAlgn="base">
        <a:lnSpc>
          <a:spcPct val="85000"/>
        </a:lnSpc>
        <a:spcBef>
          <a:spcPct val="0"/>
        </a:spcBef>
        <a:spcAft>
          <a:spcPct val="0"/>
        </a:spcAft>
        <a:defRPr sz="2800" b="1">
          <a:solidFill>
            <a:schemeClr val="accent1"/>
          </a:solidFill>
          <a:latin typeface="Arial" charset="0"/>
        </a:defRPr>
      </a:lvl9pPr>
    </p:titleStyle>
    <p:bodyStyle>
      <a:lvl1pPr marL="342900" indent="-342900" algn="l" rtl="0" eaLnBrk="0" fontAlgn="base" hangingPunct="0">
        <a:spcBef>
          <a:spcPct val="25000"/>
        </a:spcBef>
        <a:spcAft>
          <a:spcPct val="0"/>
        </a:spcAft>
        <a:buClr>
          <a:schemeClr val="accent1"/>
        </a:buClr>
        <a:buFont typeface="Arial" charset="0"/>
        <a:tabLst>
          <a:tab pos="1798638" algn="l"/>
        </a:tabLst>
        <a:defRPr sz="2400">
          <a:solidFill>
            <a:schemeClr val="tx1"/>
          </a:solidFill>
          <a:latin typeface="+mn-lt"/>
          <a:ea typeface="ＭＳ Ｐゴシック" charset="0"/>
          <a:cs typeface="ＭＳ Ｐゴシック" charset="0"/>
        </a:defRPr>
      </a:lvl1pPr>
      <a:lvl2pPr marL="360363" indent="-358775" algn="l" rtl="0" eaLnBrk="0" fontAlgn="base" hangingPunct="0">
        <a:spcBef>
          <a:spcPct val="25000"/>
        </a:spcBef>
        <a:spcAft>
          <a:spcPct val="0"/>
        </a:spcAft>
        <a:buClr>
          <a:schemeClr val="accent1"/>
        </a:buClr>
        <a:buFont typeface="Arial" charset="0"/>
        <a:buChar char="■"/>
        <a:tabLst>
          <a:tab pos="1798638" algn="l"/>
        </a:tabLst>
        <a:defRPr sz="2400">
          <a:solidFill>
            <a:schemeClr val="tx1"/>
          </a:solidFill>
          <a:latin typeface="+mn-lt"/>
          <a:ea typeface="ＭＳ Ｐゴシック" charset="0"/>
        </a:defRPr>
      </a:lvl2pPr>
      <a:lvl3pPr marL="515938" indent="398463" algn="l" rtl="0" eaLnBrk="0" fontAlgn="base" hangingPunct="0">
        <a:spcBef>
          <a:spcPct val="15000"/>
        </a:spcBef>
        <a:spcAft>
          <a:spcPct val="0"/>
        </a:spcAft>
        <a:buClr>
          <a:schemeClr val="accent1"/>
        </a:buClr>
        <a:buFont typeface="Arial" charset="0"/>
        <a:tabLst>
          <a:tab pos="1798638" algn="l"/>
        </a:tabLst>
        <a:defRPr sz="2400" i="1">
          <a:solidFill>
            <a:schemeClr val="tx2"/>
          </a:solidFill>
          <a:latin typeface="+mn-lt"/>
          <a:ea typeface="ＭＳ Ｐゴシック" charset="0"/>
        </a:defRPr>
      </a:lvl3pPr>
      <a:lvl4pPr marL="787400" indent="-254000" algn="l" rtl="0" eaLnBrk="0" fontAlgn="base" hangingPunct="0">
        <a:spcBef>
          <a:spcPct val="25000"/>
        </a:spcBef>
        <a:spcAft>
          <a:spcPct val="0"/>
        </a:spcAft>
        <a:buClr>
          <a:schemeClr val="accent1"/>
        </a:buClr>
        <a:buFont typeface="Arial" charset="0"/>
        <a:buChar char="■"/>
        <a:tabLst>
          <a:tab pos="1798638" algn="l"/>
        </a:tabLst>
        <a:defRPr sz="2400">
          <a:solidFill>
            <a:schemeClr val="tx1"/>
          </a:solidFill>
          <a:latin typeface="+mn-lt"/>
          <a:ea typeface="ＭＳ Ｐゴシック" charset="0"/>
        </a:defRPr>
      </a:lvl4pPr>
      <a:lvl5pPr marL="930275" indent="-15875" algn="l" rtl="0" eaLnBrk="0" fontAlgn="base" hangingPunct="0">
        <a:spcBef>
          <a:spcPct val="15000"/>
        </a:spcBef>
        <a:spcAft>
          <a:spcPct val="0"/>
        </a:spcAft>
        <a:buClr>
          <a:schemeClr val="accent1"/>
        </a:buClr>
        <a:buFont typeface="Arial" charset="0"/>
        <a:tabLst>
          <a:tab pos="1798638" algn="l"/>
        </a:tabLst>
        <a:defRPr sz="2400" i="1">
          <a:solidFill>
            <a:schemeClr val="tx2"/>
          </a:solidFill>
          <a:latin typeface="+mn-lt"/>
          <a:ea typeface="ＭＳ Ｐゴシック" charset="0"/>
        </a:defRPr>
      </a:lvl5pPr>
      <a:lvl6pPr marL="1387475" indent="-15875" algn="l" rtl="0" fontAlgn="base">
        <a:spcBef>
          <a:spcPct val="15000"/>
        </a:spcBef>
        <a:spcAft>
          <a:spcPct val="0"/>
        </a:spcAft>
        <a:buClr>
          <a:schemeClr val="accent1"/>
        </a:buClr>
        <a:buFont typeface="Arial" charset="0"/>
        <a:tabLst>
          <a:tab pos="1798638" algn="l"/>
        </a:tabLst>
        <a:defRPr sz="2400" i="1">
          <a:solidFill>
            <a:schemeClr val="tx2"/>
          </a:solidFill>
          <a:latin typeface="+mn-lt"/>
        </a:defRPr>
      </a:lvl6pPr>
      <a:lvl7pPr marL="1844675" indent="-15875" algn="l" rtl="0" fontAlgn="base">
        <a:spcBef>
          <a:spcPct val="15000"/>
        </a:spcBef>
        <a:spcAft>
          <a:spcPct val="0"/>
        </a:spcAft>
        <a:buClr>
          <a:schemeClr val="accent1"/>
        </a:buClr>
        <a:buFont typeface="Arial" charset="0"/>
        <a:tabLst>
          <a:tab pos="1798638" algn="l"/>
        </a:tabLst>
        <a:defRPr sz="2400" i="1">
          <a:solidFill>
            <a:schemeClr val="tx2"/>
          </a:solidFill>
          <a:latin typeface="+mn-lt"/>
        </a:defRPr>
      </a:lvl7pPr>
      <a:lvl8pPr marL="2301875" indent="-15875" algn="l" rtl="0" fontAlgn="base">
        <a:spcBef>
          <a:spcPct val="15000"/>
        </a:spcBef>
        <a:spcAft>
          <a:spcPct val="0"/>
        </a:spcAft>
        <a:buClr>
          <a:schemeClr val="accent1"/>
        </a:buClr>
        <a:buFont typeface="Arial" charset="0"/>
        <a:tabLst>
          <a:tab pos="1798638" algn="l"/>
        </a:tabLst>
        <a:defRPr sz="2400" i="1">
          <a:solidFill>
            <a:schemeClr val="tx2"/>
          </a:solidFill>
          <a:latin typeface="+mn-lt"/>
        </a:defRPr>
      </a:lvl8pPr>
      <a:lvl9pPr marL="2759075" indent="-15875" algn="l" rtl="0" fontAlgn="base">
        <a:spcBef>
          <a:spcPct val="15000"/>
        </a:spcBef>
        <a:spcAft>
          <a:spcPct val="0"/>
        </a:spcAft>
        <a:buClr>
          <a:schemeClr val="accent1"/>
        </a:buClr>
        <a:buFont typeface="Arial" charset="0"/>
        <a:tabLst>
          <a:tab pos="1798638" algn="l"/>
        </a:tabLst>
        <a:defRPr sz="2400" i="1">
          <a:solidFill>
            <a:schemeClr val="tx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37076-7432-48D6-9155-04208B28F0B3}" type="datetimeFigureOut">
              <a:rPr lang="fr-CH" smtClean="0">
                <a:solidFill>
                  <a:prstClr val="black">
                    <a:tint val="75000"/>
                  </a:prstClr>
                </a:solidFill>
                <a:latin typeface="Calibri"/>
              </a:rPr>
              <a:pPr/>
              <a:t>14.12.22</a:t>
            </a:fld>
            <a:endParaRPr lang="fr-CH">
              <a:solidFill>
                <a:prstClr val="black">
                  <a:tint val="75000"/>
                </a:prstClr>
              </a:solidFill>
              <a:latin typeface="Calibri"/>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A0AE0-58DB-4730-A176-4375D7717016}" type="slidenum">
              <a:rPr lang="fr-CH" smtClean="0">
                <a:solidFill>
                  <a:prstClr val="black">
                    <a:tint val="75000"/>
                  </a:prstClr>
                </a:solidFill>
                <a:latin typeface="Calibri"/>
              </a:rPr>
              <a:pPr/>
              <a:t>‹#›</a:t>
            </a:fld>
            <a:endParaRPr lang="fr-CH">
              <a:solidFill>
                <a:prstClr val="black">
                  <a:tint val="75000"/>
                </a:prstClr>
              </a:solidFill>
              <a:latin typeface="Calibri"/>
            </a:endParaRPr>
          </a:p>
        </p:txBody>
      </p:sp>
    </p:spTree>
    <p:extLst>
      <p:ext uri="{BB962C8B-B14F-4D97-AF65-F5344CB8AC3E}">
        <p14:creationId xmlns:p14="http://schemas.microsoft.com/office/powerpoint/2010/main" val="4016163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3.w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56.xml"/><Relationship Id="rId2"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25.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25.jpe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5.png"/><Relationship Id="rId6" Type="http://schemas.openxmlformats.org/officeDocument/2006/relationships/image" Target="../media/image25.jpe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5.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png"/><Relationship Id="rId8" Type="http://schemas.openxmlformats.org/officeDocument/2006/relationships/image" Target="../media/image25.jpe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5.png"/><Relationship Id="rId7" Type="http://schemas.openxmlformats.org/officeDocument/2006/relationships/image" Target="../media/image25.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25.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7.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43.jfif"/><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48.emf"/></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5.png"/><Relationship Id="rId7" Type="http://schemas.openxmlformats.org/officeDocument/2006/relationships/image" Target="../media/image25.jpe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 Id="rId3"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5.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5.pn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5.png"/><Relationship Id="rId5" Type="http://schemas.openxmlformats.org/officeDocument/2006/relationships/image" Target="../media/image25.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8.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8.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jpeg"/><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79.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66.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3080685"/>
            <a:ext cx="11216105" cy="2841528"/>
          </a:xfrm>
        </p:spPr>
        <p:txBody>
          <a:bodyPr>
            <a:noAutofit/>
          </a:bodyPr>
          <a:lstStyle/>
          <a:p>
            <a:r>
              <a:rPr lang="en-US" sz="3600" dirty="0" smtClean="0"/>
              <a:t>Professor </a:t>
            </a:r>
            <a:r>
              <a:rPr lang="en-US" sz="3600" dirty="0"/>
              <a:t>Didier Pittet, MD, MS, </a:t>
            </a:r>
            <a:r>
              <a:rPr lang="en-US" sz="3600" dirty="0" smtClean="0"/>
              <a:t>CBE</a:t>
            </a:r>
          </a:p>
          <a:p>
            <a:endParaRPr lang="en-US" sz="800" dirty="0" smtClean="0"/>
          </a:p>
          <a:p>
            <a:r>
              <a:rPr lang="en-US" sz="3200" dirty="0" smtClean="0"/>
              <a:t>Faculty </a:t>
            </a:r>
            <a:r>
              <a:rPr lang="en-US" sz="3200" dirty="0"/>
              <a:t>of Medicine Geneva, </a:t>
            </a:r>
            <a:endParaRPr lang="en-US" sz="3200" dirty="0" smtClean="0"/>
          </a:p>
          <a:p>
            <a:r>
              <a:rPr lang="en-US" sz="3200" dirty="0" smtClean="0"/>
              <a:t>Switzerland</a:t>
            </a:r>
          </a:p>
          <a:p>
            <a:endParaRPr lang="en-US" sz="800" dirty="0"/>
          </a:p>
          <a:p>
            <a:r>
              <a:rPr lang="en-US" sz="3200" dirty="0" smtClean="0"/>
              <a:t>Chair, Clean Hospitals</a:t>
            </a:r>
            <a:endParaRPr lang="fr-CH" sz="3200" dirty="0"/>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2787268"/>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nSpc>
                <a:spcPct val="100000"/>
              </a:lnSpc>
            </a:pPr>
            <a:r>
              <a:rPr lang="fr-CH" sz="7200" dirty="0" smtClean="0">
                <a:solidFill>
                  <a:schemeClr val="bg1"/>
                </a:solidFill>
              </a:rPr>
              <a:t>Using humor in infection prevention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896" y="5027316"/>
            <a:ext cx="2690870" cy="128835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pic>
        <p:nvPicPr>
          <p:cNvPr id="9" name="Picture 2" descr="Clean Hospitals : Digital Days 2021">
            <a:extLst>
              <a:ext uri="{FF2B5EF4-FFF2-40B4-BE49-F238E27FC236}">
                <a16:creationId xmlns:a16="http://schemas.microsoft.com/office/drawing/2014/main" xmlns="" id="{2BA70240-E1C3-DE4F-A463-3E5389472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7955" y="4467167"/>
            <a:ext cx="2370033" cy="17643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757332" y="6777791"/>
            <a:ext cx="2677336" cy="369332"/>
          </a:xfrm>
          <a:prstGeom prst="rect">
            <a:avLst/>
          </a:prstGeom>
          <a:noFill/>
        </p:spPr>
        <p:txBody>
          <a:bodyPr wrap="none" rtlCol="0">
            <a:spAutoFit/>
          </a:bodyPr>
          <a:lstStyle/>
          <a:p>
            <a:pPr algn="ctr"/>
            <a:r>
              <a:rPr lang="en-US" b="1" smtClean="0">
                <a:solidFill>
                  <a:schemeClr val="bg1"/>
                </a:solidFill>
                <a:effectLst>
                  <a:outerShdw blurRad="50800" dist="38100" dir="2700000" algn="tl" rotWithShape="0">
                    <a:prstClr val="black">
                      <a:alpha val="40000"/>
                    </a:prstClr>
                  </a:outerShdw>
                </a:effectLst>
              </a:rPr>
              <a:t>www.webbertraining.com</a:t>
            </a:r>
            <a:endParaRPr lang="en-US" b="1" dirty="0">
              <a:solidFill>
                <a:schemeClr val="bg1"/>
              </a:solidFill>
              <a:effectLst>
                <a:outerShdw blurRad="50800" dist="38100" dir="2700000" algn="tl" rotWithShape="0">
                  <a:prstClr val="black">
                    <a:alpha val="40000"/>
                  </a:prstClr>
                </a:outerShdw>
              </a:effectLst>
            </a:endParaRPr>
          </a:p>
        </p:txBody>
      </p:sp>
      <p:sp>
        <p:nvSpPr>
          <p:cNvPr id="10" name="TextBox 9"/>
          <p:cNvSpPr txBox="1"/>
          <p:nvPr/>
        </p:nvSpPr>
        <p:spPr>
          <a:xfrm>
            <a:off x="10399943" y="6768830"/>
            <a:ext cx="1794980" cy="369332"/>
          </a:xfrm>
          <a:prstGeom prst="rect">
            <a:avLst/>
          </a:prstGeom>
          <a:noFill/>
        </p:spPr>
        <p:txBody>
          <a:bodyPr wrap="none" rtlCol="0">
            <a:spAutoFit/>
          </a:bodyPr>
          <a:lstStyle/>
          <a:p>
            <a:pPr algn="r"/>
            <a:r>
              <a:rPr lang="en-US" b="1" dirty="0" smtClean="0">
                <a:solidFill>
                  <a:schemeClr val="bg1"/>
                </a:solidFill>
                <a:effectLst>
                  <a:outerShdw blurRad="50800" dist="38100" dir="2700000" algn="tl" rotWithShape="0">
                    <a:prstClr val="black">
                      <a:alpha val="40000"/>
                    </a:prstClr>
                  </a:outerShdw>
                </a:effectLst>
              </a:rPr>
              <a:t>January 12, 2023</a:t>
            </a:r>
            <a:endParaRPr lang="en-US"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25986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d-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64800" y="-82550"/>
            <a:ext cx="22656800" cy="1113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263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ChangeArrowheads="1"/>
          </p:cNvSpPr>
          <p:nvPr/>
        </p:nvSpPr>
        <p:spPr bwMode="auto">
          <a:xfrm>
            <a:off x="-1828800" y="-533400"/>
            <a:ext cx="3454400" cy="7848600"/>
          </a:xfrm>
          <a:prstGeom prst="rect">
            <a:avLst/>
          </a:prstGeom>
          <a:solidFill>
            <a:srgbClr val="EAEAEA"/>
          </a:solidFill>
          <a:ln w="9525">
            <a:solidFill>
              <a:srgbClr val="EAEAEA"/>
            </a:solidFill>
            <a:miter lim="800000"/>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pic>
        <p:nvPicPr>
          <p:cNvPr id="81922" name="Picture 3" descr="img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752" y="-495300"/>
            <a:ext cx="12405783" cy="139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3780" name="Rectangle 4"/>
          <p:cNvSpPr>
            <a:spLocks noChangeArrowheads="1"/>
          </p:cNvSpPr>
          <p:nvPr/>
        </p:nvSpPr>
        <p:spPr bwMode="auto">
          <a:xfrm rot="-5400000">
            <a:off x="6172200" y="1778000"/>
            <a:ext cx="2590800" cy="12293600"/>
          </a:xfrm>
          <a:prstGeom prst="rect">
            <a:avLst/>
          </a:prstGeom>
          <a:solidFill>
            <a:srgbClr val="EAEAEA"/>
          </a:solidFill>
          <a:ln w="9525">
            <a:solidFill>
              <a:srgbClr val="EAEAEA"/>
            </a:solidFill>
            <a:miter lim="800000"/>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81924" name="Text Box 5"/>
          <p:cNvSpPr txBox="1">
            <a:spLocks noChangeArrowheads="1"/>
          </p:cNvSpPr>
          <p:nvPr/>
        </p:nvSpPr>
        <p:spPr bwMode="auto">
          <a:xfrm>
            <a:off x="711200" y="6031470"/>
            <a:ext cx="13004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3600" b="0" dirty="0">
                <a:solidFill>
                  <a:srgbClr val="FF0000"/>
                </a:solidFill>
              </a:rPr>
              <a:t>Handrub </a:t>
            </a:r>
            <a:r>
              <a:rPr lang="fr-CH" sz="3600" b="0" dirty="0" smtClean="0">
                <a:solidFill>
                  <a:srgbClr val="FF0000"/>
                </a:solidFill>
              </a:rPr>
              <a:t>is </a:t>
            </a:r>
            <a:r>
              <a:rPr lang="fr-CH" sz="3600" b="0" dirty="0">
                <a:solidFill>
                  <a:srgbClr val="FF0000"/>
                </a:solidFill>
              </a:rPr>
              <a:t>the natural killer of cross transmission</a:t>
            </a:r>
          </a:p>
          <a:p>
            <a:pPr eaLnBrk="1" hangingPunct="1"/>
            <a:endParaRPr lang="fr-FR" sz="3600" b="0" dirty="0"/>
          </a:p>
        </p:txBody>
      </p:sp>
    </p:spTree>
    <p:extLst>
      <p:ext uri="{BB962C8B-B14F-4D97-AF65-F5344CB8AC3E}">
        <p14:creationId xmlns:p14="http://schemas.microsoft.com/office/powerpoint/2010/main" val="2531763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7" name="Rectangle 5"/>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pic>
        <p:nvPicPr>
          <p:cNvPr id="80898" name="Picture 2" descr="56710-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600" y="76200"/>
            <a:ext cx="8714317"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Oval 3"/>
          <p:cNvSpPr>
            <a:spLocks noChangeArrowheads="1"/>
          </p:cNvSpPr>
          <p:nvPr/>
        </p:nvSpPr>
        <p:spPr bwMode="auto">
          <a:xfrm>
            <a:off x="5791200" y="1295400"/>
            <a:ext cx="6502400" cy="3429000"/>
          </a:xfrm>
          <a:prstGeom prst="ellipse">
            <a:avLst/>
          </a:prstGeom>
          <a:solidFill>
            <a:srgbClr val="EAEAEA"/>
          </a:solidFill>
          <a:ln w="9525">
            <a:solidFill>
              <a:schemeClr val="tx1"/>
            </a:solidFill>
            <a:round/>
            <a:headEnd/>
            <a:tailEnd/>
          </a:ln>
        </p:spPr>
        <p:txBody>
          <a:bodyPr wrap="none" anchor="ctr"/>
          <a:lstStyle/>
          <a:p>
            <a:endParaRPr lang="fr-FR" sz="2400" b="0">
              <a:latin typeface="Times New Roman" charset="0"/>
            </a:endParaRPr>
          </a:p>
        </p:txBody>
      </p:sp>
      <p:sp>
        <p:nvSpPr>
          <p:cNvPr id="80900" name="Text Box 4"/>
          <p:cNvSpPr txBox="1">
            <a:spLocks noChangeArrowheads="1"/>
          </p:cNvSpPr>
          <p:nvPr/>
        </p:nvSpPr>
        <p:spPr bwMode="auto">
          <a:xfrm>
            <a:off x="6462234" y="1822451"/>
            <a:ext cx="4346863"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3600" b="0">
                <a:latin typeface="Tahoma" charset="0"/>
              </a:rPr>
              <a:t>My son,</a:t>
            </a:r>
          </a:p>
          <a:p>
            <a:pPr eaLnBrk="1" hangingPunct="1"/>
            <a:r>
              <a:rPr lang="fr-CH" sz="3600" b="0">
                <a:latin typeface="Tahoma" charset="0"/>
              </a:rPr>
              <a:t>if they don’t get me,</a:t>
            </a:r>
          </a:p>
          <a:p>
            <a:pPr eaLnBrk="1" hangingPunct="1"/>
            <a:r>
              <a:rPr lang="fr-CH" sz="3600" b="0">
                <a:latin typeface="Tahoma" charset="0"/>
              </a:rPr>
              <a:t>you will become </a:t>
            </a:r>
          </a:p>
          <a:p>
            <a:pPr eaLnBrk="1" hangingPunct="1"/>
            <a:r>
              <a:rPr lang="fr-CH" sz="3600" b="0">
                <a:latin typeface="Tahoma" charset="0"/>
              </a:rPr>
              <a:t>multiresistant</a:t>
            </a:r>
            <a:endParaRPr lang="fr-FR" sz="3600" b="0">
              <a:latin typeface="Tahoma" charset="0"/>
            </a:endParaRPr>
          </a:p>
        </p:txBody>
      </p:sp>
    </p:spTree>
    <p:extLst>
      <p:ext uri="{BB962C8B-B14F-4D97-AF65-F5344CB8AC3E}">
        <p14:creationId xmlns:p14="http://schemas.microsoft.com/office/powerpoint/2010/main" val="129435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4" name="Rectangle 4"/>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pic>
        <p:nvPicPr>
          <p:cNvPr id="82946" name="Picture 2" descr="img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6420" y="-76200"/>
            <a:ext cx="8367183" cy="809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3"/>
          <p:cNvSpPr txBox="1">
            <a:spLocks noChangeArrowheads="1"/>
          </p:cNvSpPr>
          <p:nvPr/>
        </p:nvSpPr>
        <p:spPr bwMode="auto">
          <a:xfrm>
            <a:off x="304800" y="1905000"/>
            <a:ext cx="802640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3600" b="0" i="1">
                <a:solidFill>
                  <a:srgbClr val="FF0000"/>
                </a:solidFill>
              </a:rPr>
              <a:t>Dirty Staph</a:t>
            </a:r>
          </a:p>
          <a:p>
            <a:pPr eaLnBrk="1" hangingPunct="1"/>
            <a:endParaRPr lang="fr-CH" sz="3600" b="0" i="1">
              <a:solidFill>
                <a:srgbClr val="FF0000"/>
              </a:solidFill>
            </a:endParaRPr>
          </a:p>
          <a:p>
            <a:pPr eaLnBrk="1" hangingPunct="1"/>
            <a:r>
              <a:rPr lang="fr-CH" sz="3600" b="0" i="1">
                <a:solidFill>
                  <a:srgbClr val="FF0000"/>
                </a:solidFill>
              </a:rPr>
              <a:t>…out </a:t>
            </a:r>
          </a:p>
          <a:p>
            <a:pPr eaLnBrk="1" hangingPunct="1"/>
            <a:r>
              <a:rPr lang="fr-CH" sz="3600" b="0" i="1">
                <a:solidFill>
                  <a:srgbClr val="FF0000"/>
                </a:solidFill>
              </a:rPr>
              <a:t>     of </a:t>
            </a:r>
          </a:p>
          <a:p>
            <a:pPr eaLnBrk="1" hangingPunct="1"/>
            <a:r>
              <a:rPr lang="fr-CH" sz="3600" b="0" i="1">
                <a:solidFill>
                  <a:srgbClr val="FF0000"/>
                </a:solidFill>
              </a:rPr>
              <a:t>	hospital</a:t>
            </a:r>
            <a:endParaRPr lang="fr-FR" sz="3600" b="0" i="1">
              <a:solidFill>
                <a:srgbClr val="FF0000"/>
              </a:solidFill>
            </a:endParaRPr>
          </a:p>
        </p:txBody>
      </p:sp>
    </p:spTree>
    <p:extLst>
      <p:ext uri="{BB962C8B-B14F-4D97-AF65-F5344CB8AC3E}">
        <p14:creationId xmlns:p14="http://schemas.microsoft.com/office/powerpoint/2010/main" val="199449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img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
            <a:ext cx="1280160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3"/>
          <p:cNvSpPr>
            <a:spLocks noChangeArrowheads="1"/>
          </p:cNvSpPr>
          <p:nvPr/>
        </p:nvSpPr>
        <p:spPr bwMode="auto">
          <a:xfrm>
            <a:off x="2446869" y="6426200"/>
            <a:ext cx="1075266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1800" b="0" i="1">
                <a:latin typeface="Verdana" charset="0"/>
              </a:rPr>
              <a:t>The University of Geneva Hospitals (HUG), 1995 - 1998</a:t>
            </a:r>
            <a:endParaRPr lang="fr-FR" sz="1800" b="0" i="1">
              <a:latin typeface="Verdana" charset="0"/>
            </a:endParaRPr>
          </a:p>
        </p:txBody>
      </p:sp>
      <p:grpSp>
        <p:nvGrpSpPr>
          <p:cNvPr id="83971" name="Group 5"/>
          <p:cNvGrpSpPr>
            <a:grpSpLocks/>
          </p:cNvGrpSpPr>
          <p:nvPr/>
        </p:nvGrpSpPr>
        <p:grpSpPr bwMode="auto">
          <a:xfrm>
            <a:off x="6477000" y="1428801"/>
            <a:ext cx="5715000" cy="1857375"/>
            <a:chOff x="2426" y="2069"/>
            <a:chExt cx="2177" cy="771"/>
          </a:xfrm>
        </p:grpSpPr>
        <p:sp>
          <p:nvSpPr>
            <p:cNvPr id="7" name="Oval 6"/>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8" name="Rectangle 7"/>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4000" b="0">
                  <a:solidFill>
                    <a:srgbClr val="FF0000"/>
                  </a:solidFill>
                  <a:effectLst>
                    <a:outerShdw blurRad="38100" dist="38100" dir="2700000" algn="tl">
                      <a:srgbClr val="000000"/>
                    </a:outerShdw>
                  </a:effectLst>
                  <a:ea typeface="+mn-ea"/>
                  <a:cs typeface="+mn-cs"/>
                </a:rPr>
                <a:t>Workplace</a:t>
              </a:r>
            </a:p>
            <a:p>
              <a:pPr algn="ctr">
                <a:defRPr/>
              </a:pPr>
              <a:r>
                <a:rPr lang="fr-CH" sz="4000" b="0">
                  <a:solidFill>
                    <a:srgbClr val="FF0000"/>
                  </a:solidFill>
                  <a:effectLst>
                    <a:outerShdw blurRad="38100" dist="38100" dir="2700000" algn="tl">
                      <a:srgbClr val="000000"/>
                    </a:outerShdw>
                  </a:effectLst>
                  <a:ea typeface="+mn-ea"/>
                  <a:cs typeface="+mn-cs"/>
                </a:rPr>
                <a:t>reminders</a:t>
              </a:r>
              <a:endParaRPr lang="fr-FR" sz="40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172839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598" y="51"/>
            <a:ext cx="12443884"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3"/>
          <p:cNvSpPr>
            <a:spLocks noChangeArrowheads="1"/>
          </p:cNvSpPr>
          <p:nvPr/>
        </p:nvSpPr>
        <p:spPr bwMode="auto">
          <a:xfrm>
            <a:off x="2446869" y="6426200"/>
            <a:ext cx="1075266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1800" b="0" i="1">
                <a:latin typeface="Verdana" charset="0"/>
              </a:rPr>
              <a:t>The University of Geneva Hospitals (HUG), 1995 - 1998</a:t>
            </a:r>
            <a:endParaRPr lang="fr-FR" sz="1800" b="0" i="1">
              <a:latin typeface="Verdana" charset="0"/>
            </a:endParaRPr>
          </a:p>
        </p:txBody>
      </p:sp>
    </p:spTree>
    <p:extLst>
      <p:ext uri="{BB962C8B-B14F-4D97-AF65-F5344CB8AC3E}">
        <p14:creationId xmlns:p14="http://schemas.microsoft.com/office/powerpoint/2010/main" val="40776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80" name="Rectangle 8"/>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lgn="ctr">
              <a:defRPr/>
            </a:pPr>
            <a:endParaRPr lang="fr-FR" sz="6000" b="0">
              <a:effectLst>
                <a:outerShdw blurRad="38100" dist="38100" dir="2700000" algn="tl">
                  <a:srgbClr val="C0C0C0"/>
                </a:outerShdw>
              </a:effectLst>
              <a:ea typeface="+mn-ea"/>
              <a:cs typeface="+mn-cs"/>
            </a:endParaRPr>
          </a:p>
        </p:txBody>
      </p:sp>
      <p:pic>
        <p:nvPicPr>
          <p:cNvPr id="90114" name="Picture 2" descr="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3" y="255588"/>
            <a:ext cx="6093883"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Oval 3"/>
          <p:cNvSpPr>
            <a:spLocks noChangeArrowheads="1"/>
          </p:cNvSpPr>
          <p:nvPr/>
        </p:nvSpPr>
        <p:spPr bwMode="auto">
          <a:xfrm>
            <a:off x="6186966" y="0"/>
            <a:ext cx="7010400" cy="3657600"/>
          </a:xfrm>
          <a:prstGeom prst="ellipse">
            <a:avLst/>
          </a:prstGeom>
          <a:solidFill>
            <a:srgbClr val="EAEAEA"/>
          </a:solidFill>
          <a:ln w="9525">
            <a:solidFill>
              <a:schemeClr val="tx1"/>
            </a:solidFill>
            <a:round/>
            <a:headEnd/>
            <a:tailEnd/>
          </a:ln>
        </p:spPr>
        <p:txBody>
          <a:bodyPr wrap="none" anchor="ctr"/>
          <a:lstStyle/>
          <a:p>
            <a:pPr algn="ctr"/>
            <a:endParaRPr lang="fr-FR" sz="2400" b="0">
              <a:latin typeface="Times New Roman" charset="0"/>
            </a:endParaRPr>
          </a:p>
        </p:txBody>
      </p:sp>
      <p:sp>
        <p:nvSpPr>
          <p:cNvPr id="90116" name="Text Box 4"/>
          <p:cNvSpPr txBox="1">
            <a:spLocks noChangeArrowheads="1"/>
          </p:cNvSpPr>
          <p:nvPr/>
        </p:nvSpPr>
        <p:spPr bwMode="auto">
          <a:xfrm>
            <a:off x="6994812" y="389097"/>
            <a:ext cx="4934726"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3600" b="0" i="1" dirty="0"/>
              <a:t>   Doctor Freud,</a:t>
            </a:r>
          </a:p>
          <a:p>
            <a:pPr eaLnBrk="1" hangingPunct="1"/>
            <a:r>
              <a:rPr lang="fr-CH" sz="3600" b="0" i="1" dirty="0"/>
              <a:t>      in this hospital,</a:t>
            </a:r>
          </a:p>
          <a:p>
            <a:pPr eaLnBrk="1" hangingPunct="1"/>
            <a:r>
              <a:rPr lang="fr-CH" sz="3600" b="0" i="1" dirty="0"/>
              <a:t>it’s become impossible</a:t>
            </a:r>
          </a:p>
          <a:p>
            <a:pPr eaLnBrk="1" hangingPunct="1"/>
            <a:r>
              <a:rPr lang="fr-CH" sz="3600" b="0" i="1" dirty="0"/>
              <a:t>  to cause infections</a:t>
            </a:r>
          </a:p>
          <a:p>
            <a:pPr eaLnBrk="1" hangingPunct="1"/>
            <a:r>
              <a:rPr lang="fr-CH" sz="3600" b="0" i="1" dirty="0"/>
              <a:t>      any more !</a:t>
            </a:r>
            <a:endParaRPr lang="fr-FR" sz="3600" b="0" i="1" dirty="0"/>
          </a:p>
        </p:txBody>
      </p:sp>
      <p:sp>
        <p:nvSpPr>
          <p:cNvPr id="90117" name="Rectangle 5"/>
          <p:cNvSpPr>
            <a:spLocks noChangeArrowheads="1"/>
          </p:cNvSpPr>
          <p:nvPr/>
        </p:nvSpPr>
        <p:spPr bwMode="auto">
          <a:xfrm>
            <a:off x="6705600" y="4267200"/>
            <a:ext cx="5181600" cy="2438400"/>
          </a:xfrm>
          <a:prstGeom prst="rect">
            <a:avLst/>
          </a:prstGeom>
          <a:solidFill>
            <a:srgbClr val="EAEAEA"/>
          </a:solidFill>
          <a:ln w="9525">
            <a:solidFill>
              <a:schemeClr val="tx1"/>
            </a:solidFill>
            <a:miter lim="800000"/>
            <a:headEnd/>
            <a:tailEnd/>
          </a:ln>
        </p:spPr>
        <p:txBody>
          <a:bodyPr wrap="none" anchor="ctr"/>
          <a:lstStyle/>
          <a:p>
            <a:pPr algn="ctr"/>
            <a:endParaRPr lang="fr-FR" sz="2400" b="0">
              <a:latin typeface="Times New Roman" charset="0"/>
            </a:endParaRPr>
          </a:p>
        </p:txBody>
      </p:sp>
      <p:sp>
        <p:nvSpPr>
          <p:cNvPr id="90118" name="Text Box 6"/>
          <p:cNvSpPr txBox="1">
            <a:spLocks noChangeArrowheads="1"/>
          </p:cNvSpPr>
          <p:nvPr/>
        </p:nvSpPr>
        <p:spPr bwMode="auto">
          <a:xfrm>
            <a:off x="6502400" y="4471540"/>
            <a:ext cx="55880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eaLnBrk="1" hangingPunct="1"/>
            <a:r>
              <a:rPr lang="fr-CH" sz="3200" b="0" dirty="0"/>
              <a:t>Geneva’s University</a:t>
            </a:r>
          </a:p>
          <a:p>
            <a:pPr algn="ctr" eaLnBrk="1" hangingPunct="1"/>
            <a:r>
              <a:rPr lang="fr-CH" sz="3200" b="0" dirty="0"/>
              <a:t>Hospitals against </a:t>
            </a:r>
            <a:r>
              <a:rPr lang="fr-CH" sz="3200" b="0" i="1" dirty="0"/>
              <a:t>Dirty Staph</a:t>
            </a:r>
            <a:r>
              <a:rPr lang="fr-CH" sz="3200" b="0" dirty="0"/>
              <a:t> :</a:t>
            </a:r>
          </a:p>
          <a:p>
            <a:pPr algn="ctr" eaLnBrk="1" hangingPunct="1"/>
            <a:r>
              <a:rPr lang="fr-CH" sz="3200" b="0" dirty="0"/>
              <a:t>war has been declared</a:t>
            </a:r>
            <a:endParaRPr lang="fr-FR" sz="3200" b="0" dirty="0"/>
          </a:p>
        </p:txBody>
      </p:sp>
      <p:sp>
        <p:nvSpPr>
          <p:cNvPr id="847879" name="Oval 7"/>
          <p:cNvSpPr>
            <a:spLocks noChangeArrowheads="1"/>
          </p:cNvSpPr>
          <p:nvPr/>
        </p:nvSpPr>
        <p:spPr bwMode="auto">
          <a:xfrm rot="20996274">
            <a:off x="4978400" y="2901236"/>
            <a:ext cx="1727200" cy="381000"/>
          </a:xfrm>
          <a:prstGeom prst="ellipse">
            <a:avLst/>
          </a:prstGeom>
          <a:solidFill>
            <a:srgbClr val="EAEAEA"/>
          </a:solidFill>
          <a:ln w="9525">
            <a:solidFill>
              <a:schemeClr val="tx1"/>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grpSp>
        <p:nvGrpSpPr>
          <p:cNvPr id="2" name="Group 11"/>
          <p:cNvGrpSpPr>
            <a:grpSpLocks/>
          </p:cNvGrpSpPr>
          <p:nvPr/>
        </p:nvGrpSpPr>
        <p:grpSpPr bwMode="auto">
          <a:xfrm>
            <a:off x="5135033" y="3284538"/>
            <a:ext cx="4607984" cy="1223962"/>
            <a:chOff x="2426" y="2069"/>
            <a:chExt cx="2177" cy="771"/>
          </a:xfrm>
        </p:grpSpPr>
        <p:sp>
          <p:nvSpPr>
            <p:cNvPr id="847881"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847882"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4000" b="0">
                  <a:solidFill>
                    <a:srgbClr val="FF0000"/>
                  </a:solidFill>
                  <a:effectLst>
                    <a:outerShdw blurRad="38100" dist="38100" dir="2700000" algn="tl">
                      <a:srgbClr val="000000"/>
                    </a:outerShdw>
                  </a:effectLst>
                  <a:ea typeface="+mn-ea"/>
                  <a:cs typeface="+mn-cs"/>
                </a:rPr>
                <a:t>Safety culture</a:t>
              </a:r>
              <a:endParaRPr lang="fr-FR" sz="40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104674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910" name="Rectangle 14"/>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304800"/>
            <a:ext cx="10769600"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ChangeArrowheads="1"/>
          </p:cNvSpPr>
          <p:nvPr/>
        </p:nvSpPr>
        <p:spPr bwMode="auto">
          <a:xfrm>
            <a:off x="524966" y="5688013"/>
            <a:ext cx="6404618" cy="1082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fr-CH" sz="2800" b="0"/>
              <a:t>www.</a:t>
            </a:r>
            <a:r>
              <a:rPr lang="fr-FR" sz="2800" b="0"/>
              <a:t>hopisafe.ch</a:t>
            </a:r>
          </a:p>
          <a:p>
            <a:pPr eaLnBrk="0" hangingPunct="0">
              <a:spcBef>
                <a:spcPts val="500"/>
              </a:spcBef>
              <a:spcAft>
                <a:spcPts val="500"/>
              </a:spcAft>
            </a:pPr>
            <a:r>
              <a:rPr lang="fr-FR" sz="2800" b="0"/>
              <a:t>Pittet D et al, </a:t>
            </a:r>
            <a:r>
              <a:rPr lang="fr-FR" sz="2800" b="0" i="1"/>
              <a:t>Lancet</a:t>
            </a:r>
            <a:r>
              <a:rPr lang="fr-FR" sz="2800" b="0"/>
              <a:t> 2000; 356: 1307-1312 </a:t>
            </a:r>
          </a:p>
        </p:txBody>
      </p:sp>
      <p:sp>
        <p:nvSpPr>
          <p:cNvPr id="91140" name="Text Box 4"/>
          <p:cNvSpPr txBox="1">
            <a:spLocks noChangeArrowheads="1"/>
          </p:cNvSpPr>
          <p:nvPr/>
        </p:nvSpPr>
        <p:spPr bwMode="auto">
          <a:xfrm>
            <a:off x="283667" y="-31750"/>
            <a:ext cx="1724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fr-CH" sz="3600" b="0">
                <a:solidFill>
                  <a:srgbClr val="0000FF"/>
                </a:solidFill>
              </a:rPr>
              <a:t>Results</a:t>
            </a:r>
            <a:endParaRPr lang="fr-FR" sz="3600" b="0">
              <a:solidFill>
                <a:srgbClr val="0000FF"/>
              </a:solidFill>
            </a:endParaRPr>
          </a:p>
        </p:txBody>
      </p:sp>
      <p:sp>
        <p:nvSpPr>
          <p:cNvPr id="848901" name="Rectangle 5"/>
          <p:cNvSpPr>
            <a:spLocks noChangeArrowheads="1"/>
          </p:cNvSpPr>
          <p:nvPr/>
        </p:nvSpPr>
        <p:spPr bwMode="auto">
          <a:xfrm>
            <a:off x="6096000" y="5105400"/>
            <a:ext cx="4876800" cy="533400"/>
          </a:xfrm>
          <a:prstGeom prst="rect">
            <a:avLst/>
          </a:prstGeom>
          <a:solidFill>
            <a:srgbClr val="F8F8F8"/>
          </a:solidFill>
          <a:ln w="9525">
            <a:solidFill>
              <a:srgbClr val="F8F8F8"/>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grpSp>
        <p:nvGrpSpPr>
          <p:cNvPr id="91142" name="Group 6"/>
          <p:cNvGrpSpPr>
            <a:grpSpLocks/>
          </p:cNvGrpSpPr>
          <p:nvPr/>
        </p:nvGrpSpPr>
        <p:grpSpPr bwMode="auto">
          <a:xfrm>
            <a:off x="5892801" y="5064131"/>
            <a:ext cx="5086351" cy="523876"/>
            <a:chOff x="2820" y="3526"/>
            <a:chExt cx="2403" cy="330"/>
          </a:xfrm>
        </p:grpSpPr>
        <p:sp>
          <p:nvSpPr>
            <p:cNvPr id="91149" name="Text Box 7"/>
            <p:cNvSpPr txBox="1">
              <a:spLocks noChangeArrowheads="1"/>
            </p:cNvSpPr>
            <p:nvPr/>
          </p:nvSpPr>
          <p:spPr bwMode="auto">
            <a:xfrm>
              <a:off x="2820" y="3526"/>
              <a:ext cx="43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en-US" sz="2800" b="0">
                  <a:solidFill>
                    <a:srgbClr val="0000FF"/>
                  </a:solidFill>
                  <a:latin typeface="Arial Narrow" charset="0"/>
                </a:rPr>
                <a:t>12/94</a:t>
              </a:r>
            </a:p>
          </p:txBody>
        </p:sp>
        <p:sp>
          <p:nvSpPr>
            <p:cNvPr id="91150" name="Text Box 8"/>
            <p:cNvSpPr txBox="1">
              <a:spLocks noChangeArrowheads="1"/>
            </p:cNvSpPr>
            <p:nvPr/>
          </p:nvSpPr>
          <p:spPr bwMode="auto">
            <a:xfrm>
              <a:off x="3456" y="3526"/>
              <a:ext cx="43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en-US" sz="2800" b="0">
                  <a:solidFill>
                    <a:srgbClr val="0000FF"/>
                  </a:solidFill>
                  <a:latin typeface="Arial Narrow" charset="0"/>
                </a:rPr>
                <a:t>12/95</a:t>
              </a:r>
            </a:p>
          </p:txBody>
        </p:sp>
        <p:sp>
          <p:nvSpPr>
            <p:cNvPr id="91151" name="Text Box 9"/>
            <p:cNvSpPr txBox="1">
              <a:spLocks noChangeArrowheads="1"/>
            </p:cNvSpPr>
            <p:nvPr/>
          </p:nvSpPr>
          <p:spPr bwMode="auto">
            <a:xfrm>
              <a:off x="4128" y="3526"/>
              <a:ext cx="43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en-US" sz="2800" b="0">
                  <a:solidFill>
                    <a:srgbClr val="0000FF"/>
                  </a:solidFill>
                  <a:latin typeface="Arial Narrow" charset="0"/>
                </a:rPr>
                <a:t>12/96</a:t>
              </a:r>
            </a:p>
          </p:txBody>
        </p:sp>
        <p:sp>
          <p:nvSpPr>
            <p:cNvPr id="91152" name="Text Box 10"/>
            <p:cNvSpPr txBox="1">
              <a:spLocks noChangeArrowheads="1"/>
            </p:cNvSpPr>
            <p:nvPr/>
          </p:nvSpPr>
          <p:spPr bwMode="auto">
            <a:xfrm>
              <a:off x="4788" y="3526"/>
              <a:ext cx="43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en-US" sz="2800" b="0">
                  <a:solidFill>
                    <a:srgbClr val="0000FF"/>
                  </a:solidFill>
                  <a:latin typeface="Arial Narrow" charset="0"/>
                </a:rPr>
                <a:t>12/97</a:t>
              </a:r>
            </a:p>
          </p:txBody>
        </p:sp>
      </p:grpSp>
      <p:sp>
        <p:nvSpPr>
          <p:cNvPr id="91143" name="Text Box 11"/>
          <p:cNvSpPr txBox="1">
            <a:spLocks noChangeArrowheads="1"/>
          </p:cNvSpPr>
          <p:nvPr/>
        </p:nvSpPr>
        <p:spPr bwMode="auto">
          <a:xfrm>
            <a:off x="6903675" y="572924"/>
            <a:ext cx="4151497" cy="9694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fr-CH" sz="2400" b="0" dirty="0">
                <a:latin typeface="Tahoma" charset="0"/>
              </a:rPr>
              <a:t>Alcohol-based handrubbing</a:t>
            </a:r>
          </a:p>
          <a:p>
            <a:endParaRPr lang="fr-CH" sz="900" b="0" dirty="0">
              <a:latin typeface="Tahoma" charset="0"/>
            </a:endParaRPr>
          </a:p>
          <a:p>
            <a:r>
              <a:rPr lang="fr-CH" sz="2400" b="0" dirty="0">
                <a:latin typeface="Tahoma" charset="0"/>
              </a:rPr>
              <a:t>Handwashing (soap + water)</a:t>
            </a:r>
            <a:endParaRPr lang="fr-FR" sz="2400" b="0" dirty="0">
              <a:latin typeface="Tahoma" charset="0"/>
            </a:endParaRPr>
          </a:p>
        </p:txBody>
      </p:sp>
      <p:sp>
        <p:nvSpPr>
          <p:cNvPr id="848908" name="Line 12"/>
          <p:cNvSpPr>
            <a:spLocks noChangeShapeType="1"/>
          </p:cNvSpPr>
          <p:nvPr/>
        </p:nvSpPr>
        <p:spPr bwMode="auto">
          <a:xfrm>
            <a:off x="6908800" y="1066800"/>
            <a:ext cx="4470400" cy="0"/>
          </a:xfrm>
          <a:prstGeom prst="line">
            <a:avLst/>
          </a:prstGeom>
          <a:noFill/>
          <a:ln w="38100">
            <a:solidFill>
              <a:srgbClr val="FF33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sp>
        <p:nvSpPr>
          <p:cNvPr id="848909" name="Line 13"/>
          <p:cNvSpPr>
            <a:spLocks noChangeShapeType="1"/>
          </p:cNvSpPr>
          <p:nvPr/>
        </p:nvSpPr>
        <p:spPr bwMode="auto">
          <a:xfrm>
            <a:off x="6908800" y="1524000"/>
            <a:ext cx="4775200" cy="0"/>
          </a:xfrm>
          <a:prstGeom prst="line">
            <a:avLst/>
          </a:prstGeom>
          <a:noFill/>
          <a:ln w="38100">
            <a:solidFill>
              <a:srgbClr val="F8FE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grpSp>
        <p:nvGrpSpPr>
          <p:cNvPr id="3" name="Group 11"/>
          <p:cNvGrpSpPr>
            <a:grpSpLocks/>
          </p:cNvGrpSpPr>
          <p:nvPr/>
        </p:nvGrpSpPr>
        <p:grpSpPr bwMode="auto">
          <a:xfrm>
            <a:off x="2190751" y="1714500"/>
            <a:ext cx="8572500" cy="3143250"/>
            <a:chOff x="2426" y="2069"/>
            <a:chExt cx="2177" cy="771"/>
          </a:xfrm>
        </p:grpSpPr>
        <p:sp>
          <p:nvSpPr>
            <p:cNvPr id="18"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19"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4000" b="0">
                  <a:solidFill>
                    <a:srgbClr val="FF0000"/>
                  </a:solidFill>
                  <a:effectLst>
                    <a:outerShdw blurRad="38100" dist="38100" dir="2700000" algn="tl">
                      <a:srgbClr val="000000"/>
                    </a:outerShdw>
                  </a:effectLst>
                  <a:ea typeface="+mn-ea"/>
                  <a:cs typeface="+mn-cs"/>
                </a:rPr>
                <a:t>Monitoring</a:t>
              </a:r>
            </a:p>
            <a:p>
              <a:pPr algn="ctr">
                <a:defRPr/>
              </a:pPr>
              <a:r>
                <a:rPr lang="fr-CH" sz="4000" b="0">
                  <a:solidFill>
                    <a:srgbClr val="FF0000"/>
                  </a:solidFill>
                  <a:effectLst>
                    <a:outerShdw blurRad="38100" dist="38100" dir="2700000" algn="tl">
                      <a:srgbClr val="000000"/>
                    </a:outerShdw>
                  </a:effectLst>
                  <a:ea typeface="+mn-ea"/>
                  <a:cs typeface="+mn-cs"/>
                </a:rPr>
                <a:t>+ </a:t>
              </a:r>
            </a:p>
            <a:p>
              <a:pPr algn="ctr">
                <a:defRPr/>
              </a:pPr>
              <a:r>
                <a:rPr lang="fr-CH" sz="4000" b="0">
                  <a:solidFill>
                    <a:srgbClr val="FF0000"/>
                  </a:solidFill>
                  <a:effectLst>
                    <a:outerShdw blurRad="38100" dist="38100" dir="2700000" algn="tl">
                      <a:srgbClr val="000000"/>
                    </a:outerShdw>
                  </a:effectLst>
                  <a:ea typeface="+mn-ea"/>
                  <a:cs typeface="+mn-cs"/>
                </a:rPr>
                <a:t>Performance feedback</a:t>
              </a:r>
              <a:endParaRPr lang="fr-FR" sz="40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360169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E62B1E"/>
              </a:solidFill>
            </a:endParaRPr>
          </a:p>
        </p:txBody>
      </p:sp>
      <p:sp>
        <p:nvSpPr>
          <p:cNvPr id="16" name="Rectangle 15"/>
          <p:cNvSpPr/>
          <p:nvPr/>
        </p:nvSpPr>
        <p:spPr>
          <a:xfrm>
            <a:off x="17" y="2236343"/>
            <a:ext cx="12192000" cy="101293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E62B1E"/>
              </a:solidFill>
            </a:endParaRPr>
          </a:p>
        </p:txBody>
      </p:sp>
      <p:sp>
        <p:nvSpPr>
          <p:cNvPr id="2" name="Rectangle 1"/>
          <p:cNvSpPr/>
          <p:nvPr/>
        </p:nvSpPr>
        <p:spPr>
          <a:xfrm>
            <a:off x="222369" y="3756802"/>
            <a:ext cx="11870267" cy="3046988"/>
          </a:xfrm>
          <a:prstGeom prst="rect">
            <a:avLst/>
          </a:prstGeom>
        </p:spPr>
        <p:txBody>
          <a:bodyPr wrap="square">
            <a:spAutoFit/>
          </a:bodyPr>
          <a:lstStyle/>
          <a:p>
            <a:r>
              <a:rPr lang="en-US" sz="4800" b="0" dirty="0" smtClean="0">
                <a:solidFill>
                  <a:srgbClr val="FFFFFF"/>
                </a:solidFill>
                <a:latin typeface="Helvetica"/>
                <a:cs typeface="Helvetica"/>
              </a:rPr>
              <a:t>multimodal</a:t>
            </a:r>
          </a:p>
          <a:p>
            <a:r>
              <a:rPr lang="en-US" sz="4800" b="0" dirty="0">
                <a:solidFill>
                  <a:srgbClr val="FFFFFF"/>
                </a:solidFill>
                <a:latin typeface="Helvetica"/>
                <a:cs typeface="Helvetica"/>
              </a:rPr>
              <a:t>	</a:t>
            </a:r>
            <a:r>
              <a:rPr lang="en-US" sz="4800" b="0" dirty="0" smtClean="0">
                <a:solidFill>
                  <a:srgbClr val="FFFFFF"/>
                </a:solidFill>
                <a:latin typeface="Helvetica"/>
                <a:cs typeface="Helvetica"/>
              </a:rPr>
              <a:t>	</a:t>
            </a:r>
            <a:r>
              <a:rPr lang="en-US" sz="4800" b="0" dirty="0" smtClean="0">
                <a:solidFill>
                  <a:srgbClr val="E7291C"/>
                </a:solidFill>
                <a:latin typeface="Helvetica"/>
                <a:cs typeface="Helvetica"/>
              </a:rPr>
              <a:t>behavior</a:t>
            </a:r>
          </a:p>
          <a:p>
            <a:r>
              <a:rPr lang="en-US" sz="4800" b="0" dirty="0">
                <a:solidFill>
                  <a:srgbClr val="E7291C"/>
                </a:solidFill>
                <a:latin typeface="Helvetica"/>
                <a:cs typeface="Helvetica"/>
              </a:rPr>
              <a:t>	</a:t>
            </a:r>
            <a:r>
              <a:rPr lang="en-US" sz="4800" b="0" dirty="0" smtClean="0">
                <a:solidFill>
                  <a:srgbClr val="E7291C"/>
                </a:solidFill>
                <a:latin typeface="Helvetica"/>
                <a:cs typeface="Helvetica"/>
              </a:rPr>
              <a:t>			change</a:t>
            </a:r>
          </a:p>
          <a:p>
            <a:r>
              <a:rPr lang="en-US" sz="4800" b="0" dirty="0">
                <a:solidFill>
                  <a:srgbClr val="FFFFFF"/>
                </a:solidFill>
                <a:latin typeface="Helvetica"/>
                <a:cs typeface="Helvetica"/>
              </a:rPr>
              <a:t>	</a:t>
            </a:r>
            <a:r>
              <a:rPr lang="en-US" sz="4800" b="0" dirty="0" smtClean="0">
                <a:solidFill>
                  <a:srgbClr val="FFFFFF"/>
                </a:solidFill>
                <a:latin typeface="Helvetica"/>
                <a:cs typeface="Helvetica"/>
              </a:rPr>
              <a:t>					strategy</a:t>
            </a:r>
            <a:endParaRPr lang="fr-FR" sz="4800" b="0" dirty="0">
              <a:solidFill>
                <a:srgbClr val="FFFFFF"/>
              </a:solidFill>
              <a:latin typeface="Helvetica"/>
              <a:cs typeface="Helvetica"/>
            </a:endParaRPr>
          </a:p>
        </p:txBody>
      </p:sp>
      <p:grpSp>
        <p:nvGrpSpPr>
          <p:cNvPr id="8" name="Group 11"/>
          <p:cNvGrpSpPr>
            <a:grpSpLocks/>
          </p:cNvGrpSpPr>
          <p:nvPr/>
        </p:nvGrpSpPr>
        <p:grpSpPr bwMode="auto">
          <a:xfrm>
            <a:off x="125328" y="0"/>
            <a:ext cx="5247217" cy="1223962"/>
            <a:chOff x="2426" y="2069"/>
            <a:chExt cx="2177" cy="771"/>
          </a:xfrm>
        </p:grpSpPr>
        <p:sp>
          <p:nvSpPr>
            <p:cNvPr id="9"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5400" b="0" u="sng">
                <a:effectLst>
                  <a:outerShdw blurRad="38100" dist="38100" dir="2700000" algn="tl">
                    <a:srgbClr val="000000"/>
                  </a:outerShdw>
                </a:effectLst>
                <a:ea typeface="+mn-ea"/>
                <a:cs typeface="+mn-cs"/>
              </a:endParaRPr>
            </a:p>
          </p:txBody>
        </p:sp>
        <p:sp>
          <p:nvSpPr>
            <p:cNvPr id="10"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3600" b="0" dirty="0">
                  <a:solidFill>
                    <a:srgbClr val="FF0000"/>
                  </a:solidFill>
                  <a:effectLst>
                    <a:outerShdw blurRad="38100" dist="38100" dir="2700000" algn="tl">
                      <a:srgbClr val="000000"/>
                    </a:outerShdw>
                  </a:effectLst>
                  <a:ea typeface="+mn-ea"/>
                  <a:cs typeface="+mn-cs"/>
                </a:rPr>
                <a:t>System change</a:t>
              </a:r>
              <a:endParaRPr lang="fr-FR" sz="3600" b="0" dirty="0">
                <a:solidFill>
                  <a:srgbClr val="FF0000"/>
                </a:solidFill>
                <a:effectLst>
                  <a:outerShdw blurRad="38100" dist="38100" dir="2700000" algn="tl">
                    <a:srgbClr val="000000"/>
                  </a:outerShdw>
                </a:effectLst>
                <a:ea typeface="+mn-ea"/>
                <a:cs typeface="+mn-cs"/>
              </a:endParaRPr>
            </a:p>
          </p:txBody>
        </p:sp>
      </p:grpSp>
      <p:grpSp>
        <p:nvGrpSpPr>
          <p:cNvPr id="5" name="Group 8"/>
          <p:cNvGrpSpPr>
            <a:grpSpLocks/>
          </p:cNvGrpSpPr>
          <p:nvPr/>
        </p:nvGrpSpPr>
        <p:grpSpPr bwMode="auto">
          <a:xfrm>
            <a:off x="3319852" y="701178"/>
            <a:ext cx="5247216" cy="1223963"/>
            <a:chOff x="2426" y="2069"/>
            <a:chExt cx="2177" cy="771"/>
          </a:xfrm>
        </p:grpSpPr>
        <p:sp>
          <p:nvSpPr>
            <p:cNvPr id="6"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5400" b="0" u="sng">
                <a:effectLst>
                  <a:outerShdw blurRad="38100" dist="38100" dir="2700000" algn="tl">
                    <a:srgbClr val="000000"/>
                  </a:outerShdw>
                </a:effectLst>
                <a:ea typeface="+mn-ea"/>
                <a:cs typeface="+mn-cs"/>
              </a:endParaRPr>
            </a:p>
          </p:txBody>
        </p:sp>
        <p:sp>
          <p:nvSpPr>
            <p:cNvPr id="7" name="Rectangle 6"/>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3600" b="0">
                  <a:solidFill>
                    <a:srgbClr val="FF0000"/>
                  </a:solidFill>
                  <a:effectLst>
                    <a:outerShdw blurRad="38100" dist="38100" dir="2700000" algn="tl">
                      <a:srgbClr val="000000"/>
                    </a:outerShdw>
                  </a:effectLst>
                  <a:ea typeface="+mn-ea"/>
                  <a:cs typeface="+mn-cs"/>
                </a:rPr>
                <a:t>Education</a:t>
              </a:r>
              <a:endParaRPr lang="fr-FR" sz="3600" b="0">
                <a:solidFill>
                  <a:srgbClr val="FF0000"/>
                </a:solidFill>
                <a:effectLst>
                  <a:outerShdw blurRad="38100" dist="38100" dir="2700000" algn="tl">
                    <a:srgbClr val="000000"/>
                  </a:outerShdw>
                </a:effectLst>
                <a:ea typeface="+mn-ea"/>
                <a:cs typeface="+mn-cs"/>
              </a:endParaRPr>
            </a:p>
          </p:txBody>
        </p:sp>
      </p:grpSp>
      <p:grpSp>
        <p:nvGrpSpPr>
          <p:cNvPr id="11" name="Group 11"/>
          <p:cNvGrpSpPr>
            <a:grpSpLocks/>
          </p:cNvGrpSpPr>
          <p:nvPr/>
        </p:nvGrpSpPr>
        <p:grpSpPr bwMode="auto">
          <a:xfrm>
            <a:off x="5525145" y="1162521"/>
            <a:ext cx="6469751" cy="2458973"/>
            <a:chOff x="2426" y="2069"/>
            <a:chExt cx="2177" cy="771"/>
          </a:xfrm>
        </p:grpSpPr>
        <p:sp>
          <p:nvSpPr>
            <p:cNvPr id="12"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5400" b="0" u="sng">
                <a:effectLst>
                  <a:outerShdw blurRad="38100" dist="38100" dir="2700000" algn="tl">
                    <a:srgbClr val="000000"/>
                  </a:outerShdw>
                </a:effectLst>
                <a:ea typeface="+mn-ea"/>
                <a:cs typeface="+mn-cs"/>
              </a:endParaRPr>
            </a:p>
          </p:txBody>
        </p:sp>
        <p:sp>
          <p:nvSpPr>
            <p:cNvPr id="13"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3600" b="0" dirty="0">
                  <a:solidFill>
                    <a:srgbClr val="FF0000"/>
                  </a:solidFill>
                  <a:effectLst>
                    <a:outerShdw blurRad="38100" dist="38100" dir="2700000" algn="tl">
                      <a:srgbClr val="000000"/>
                    </a:outerShdw>
                  </a:effectLst>
                  <a:ea typeface="+mn-ea"/>
                  <a:cs typeface="+mn-cs"/>
                </a:rPr>
                <a:t>Monitoring</a:t>
              </a:r>
            </a:p>
            <a:p>
              <a:pPr algn="ctr">
                <a:defRPr/>
              </a:pPr>
              <a:r>
                <a:rPr lang="fr-CH" sz="3600" b="0" dirty="0">
                  <a:solidFill>
                    <a:srgbClr val="FF0000"/>
                  </a:solidFill>
                  <a:effectLst>
                    <a:outerShdw blurRad="38100" dist="38100" dir="2700000" algn="tl">
                      <a:srgbClr val="000000"/>
                    </a:outerShdw>
                  </a:effectLst>
                  <a:ea typeface="+mn-ea"/>
                  <a:cs typeface="+mn-cs"/>
                </a:rPr>
                <a:t>+ </a:t>
              </a:r>
            </a:p>
            <a:p>
              <a:pPr algn="ctr">
                <a:defRPr/>
              </a:pPr>
              <a:r>
                <a:rPr lang="fr-CH" sz="3600" b="0" dirty="0">
                  <a:solidFill>
                    <a:srgbClr val="FF0000"/>
                  </a:solidFill>
                  <a:effectLst>
                    <a:outerShdw blurRad="38100" dist="38100" dir="2700000" algn="tl">
                      <a:srgbClr val="000000"/>
                    </a:outerShdw>
                  </a:effectLst>
                  <a:ea typeface="+mn-ea"/>
                  <a:cs typeface="+mn-cs"/>
                </a:rPr>
                <a:t>Performance feedback</a:t>
              </a:r>
              <a:endParaRPr lang="fr-FR" sz="3600" b="0" dirty="0">
                <a:solidFill>
                  <a:srgbClr val="FF0000"/>
                </a:solidFill>
                <a:effectLst>
                  <a:outerShdw blurRad="38100" dist="38100" dir="2700000" algn="tl">
                    <a:srgbClr val="000000"/>
                  </a:outerShdw>
                </a:effectLst>
                <a:ea typeface="+mn-ea"/>
                <a:cs typeface="+mn-cs"/>
              </a:endParaRPr>
            </a:p>
          </p:txBody>
        </p:sp>
      </p:grpSp>
      <p:grpSp>
        <p:nvGrpSpPr>
          <p:cNvPr id="14" name="Group 5"/>
          <p:cNvGrpSpPr>
            <a:grpSpLocks/>
          </p:cNvGrpSpPr>
          <p:nvPr/>
        </p:nvGrpSpPr>
        <p:grpSpPr bwMode="auto">
          <a:xfrm>
            <a:off x="7041484" y="3237515"/>
            <a:ext cx="5715000" cy="1857375"/>
            <a:chOff x="2426" y="2069"/>
            <a:chExt cx="2177" cy="771"/>
          </a:xfrm>
        </p:grpSpPr>
        <p:sp>
          <p:nvSpPr>
            <p:cNvPr id="15" name="Oval 6"/>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5400" b="0" u="sng">
                <a:effectLst>
                  <a:outerShdw blurRad="38100" dist="38100" dir="2700000" algn="tl">
                    <a:srgbClr val="000000"/>
                  </a:outerShdw>
                </a:effectLst>
                <a:ea typeface="+mn-ea"/>
                <a:cs typeface="+mn-cs"/>
              </a:endParaRPr>
            </a:p>
          </p:txBody>
        </p:sp>
        <p:sp>
          <p:nvSpPr>
            <p:cNvPr id="17" name="Rectangle 16"/>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3600" b="0">
                  <a:solidFill>
                    <a:srgbClr val="FF0000"/>
                  </a:solidFill>
                  <a:effectLst>
                    <a:outerShdw blurRad="38100" dist="38100" dir="2700000" algn="tl">
                      <a:srgbClr val="000000"/>
                    </a:outerShdw>
                  </a:effectLst>
                  <a:ea typeface="+mn-ea"/>
                  <a:cs typeface="+mn-cs"/>
                </a:rPr>
                <a:t>Workplace</a:t>
              </a:r>
            </a:p>
            <a:p>
              <a:pPr algn="ctr">
                <a:defRPr/>
              </a:pPr>
              <a:r>
                <a:rPr lang="fr-CH" sz="3600" b="0">
                  <a:solidFill>
                    <a:srgbClr val="FF0000"/>
                  </a:solidFill>
                  <a:effectLst>
                    <a:outerShdw blurRad="38100" dist="38100" dir="2700000" algn="tl">
                      <a:srgbClr val="000000"/>
                    </a:outerShdw>
                  </a:effectLst>
                  <a:ea typeface="+mn-ea"/>
                  <a:cs typeface="+mn-cs"/>
                </a:rPr>
                <a:t>reminders</a:t>
              </a:r>
              <a:endParaRPr lang="fr-FR" sz="3600" b="0">
                <a:solidFill>
                  <a:srgbClr val="FF0000"/>
                </a:solidFill>
                <a:effectLst>
                  <a:outerShdw blurRad="38100" dist="38100" dir="2700000" algn="tl">
                    <a:srgbClr val="000000"/>
                  </a:outerShdw>
                </a:effectLst>
                <a:ea typeface="+mn-ea"/>
                <a:cs typeface="+mn-cs"/>
              </a:endParaRPr>
            </a:p>
          </p:txBody>
        </p:sp>
      </p:grpSp>
      <p:grpSp>
        <p:nvGrpSpPr>
          <p:cNvPr id="18" name="Group 11"/>
          <p:cNvGrpSpPr>
            <a:grpSpLocks/>
          </p:cNvGrpSpPr>
          <p:nvPr/>
        </p:nvGrpSpPr>
        <p:grpSpPr bwMode="auto">
          <a:xfrm>
            <a:off x="8159360" y="4772549"/>
            <a:ext cx="4607984" cy="1223962"/>
            <a:chOff x="2426" y="2069"/>
            <a:chExt cx="2177" cy="771"/>
          </a:xfrm>
        </p:grpSpPr>
        <p:sp>
          <p:nvSpPr>
            <p:cNvPr id="19"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5400" b="0" u="sng">
                <a:effectLst>
                  <a:outerShdw blurRad="38100" dist="38100" dir="2700000" algn="tl">
                    <a:srgbClr val="000000"/>
                  </a:outerShdw>
                </a:effectLst>
                <a:ea typeface="+mn-ea"/>
                <a:cs typeface="+mn-cs"/>
              </a:endParaRPr>
            </a:p>
          </p:txBody>
        </p:sp>
        <p:sp>
          <p:nvSpPr>
            <p:cNvPr id="20"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3600" b="0">
                  <a:solidFill>
                    <a:srgbClr val="FF0000"/>
                  </a:solidFill>
                  <a:effectLst>
                    <a:outerShdw blurRad="38100" dist="38100" dir="2700000" algn="tl">
                      <a:srgbClr val="000000"/>
                    </a:outerShdw>
                  </a:effectLst>
                  <a:ea typeface="+mn-ea"/>
                  <a:cs typeface="+mn-cs"/>
                </a:rPr>
                <a:t>Safety culture</a:t>
              </a:r>
              <a:endParaRPr lang="fr-FR" sz="36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452679660"/>
      </p:ext>
    </p:extLst>
  </p:cSld>
  <p:clrMapOvr>
    <a:masterClrMapping/>
  </p:clrMapOvr>
  <mc:AlternateContent xmlns:mc="http://schemas.openxmlformats.org/markup-compatibility/2006" xmlns:p14="http://schemas.microsoft.com/office/powerpoint/2010/main">
    <mc:Choice Requires="p14">
      <p:transition spd="slow" p14:dur="2000" advTm="12713"/>
    </mc:Choice>
    <mc:Fallback xmlns="">
      <p:transition xmlns:p14="http://schemas.microsoft.com/office/powerpoint/2010/main" spd="slow" advTm="1271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7" name="Rectangle 5"/>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sp>
        <p:nvSpPr>
          <p:cNvPr id="92162" name="Rectangle 2"/>
          <p:cNvSpPr>
            <a:spLocks noChangeArrowheads="1"/>
          </p:cNvSpPr>
          <p:nvPr/>
        </p:nvSpPr>
        <p:spPr bwMode="auto">
          <a:xfrm>
            <a:off x="4978401" y="5651501"/>
            <a:ext cx="4627489" cy="836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fr-CH" sz="2000" b="0"/>
              <a:t>www.</a:t>
            </a:r>
            <a:r>
              <a:rPr lang="fr-FR" sz="2000" b="0"/>
              <a:t>hopisafe.ch</a:t>
            </a:r>
          </a:p>
          <a:p>
            <a:pPr eaLnBrk="0" hangingPunct="0">
              <a:spcBef>
                <a:spcPts val="500"/>
              </a:spcBef>
              <a:spcAft>
                <a:spcPts val="500"/>
              </a:spcAft>
            </a:pPr>
            <a:r>
              <a:rPr lang="fr-FR" sz="2000" b="0"/>
              <a:t>Pittet D et al, </a:t>
            </a:r>
            <a:r>
              <a:rPr lang="fr-FR" sz="2000" b="0" i="1"/>
              <a:t>Lancet</a:t>
            </a:r>
            <a:r>
              <a:rPr lang="fr-FR" sz="2000" b="0"/>
              <a:t> 2000; 356: 1307-1312 </a:t>
            </a: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284" y="1295400"/>
            <a:ext cx="9347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Rectangle 4"/>
          <p:cNvSpPr>
            <a:spLocks noChangeArrowheads="1"/>
          </p:cNvSpPr>
          <p:nvPr/>
        </p:nvSpPr>
        <p:spPr bwMode="auto">
          <a:xfrm>
            <a:off x="203200" y="0"/>
            <a:ext cx="11785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3600">
                <a:solidFill>
                  <a:srgbClr val="2B02D8"/>
                </a:solidFill>
                <a:latin typeface="Tahoma" charset="0"/>
              </a:rPr>
              <a:t>Hospital-wide nosocomial infections; trends 1994-1998</a:t>
            </a:r>
            <a:endParaRPr lang="fr-FR" sz="3600">
              <a:solidFill>
                <a:srgbClr val="2B02D8"/>
              </a:solidFill>
              <a:latin typeface="Tahoma" charset="0"/>
            </a:endParaRPr>
          </a:p>
        </p:txBody>
      </p:sp>
      <p:grpSp>
        <p:nvGrpSpPr>
          <p:cNvPr id="2" name="Group 6"/>
          <p:cNvGrpSpPr>
            <a:grpSpLocks/>
          </p:cNvGrpSpPr>
          <p:nvPr/>
        </p:nvGrpSpPr>
        <p:grpSpPr bwMode="auto">
          <a:xfrm>
            <a:off x="10801354" y="1557338"/>
            <a:ext cx="997785" cy="1873250"/>
            <a:chOff x="5012" y="1933"/>
            <a:chExt cx="978" cy="1588"/>
          </a:xfrm>
        </p:grpSpPr>
        <p:grpSp>
          <p:nvGrpSpPr>
            <p:cNvPr id="92166" name="Group 7"/>
            <p:cNvGrpSpPr>
              <a:grpSpLocks/>
            </p:cNvGrpSpPr>
            <p:nvPr/>
          </p:nvGrpSpPr>
          <p:grpSpPr bwMode="auto">
            <a:xfrm>
              <a:off x="5012" y="1933"/>
              <a:ext cx="182" cy="1588"/>
              <a:chOff x="5012" y="1933"/>
              <a:chExt cx="182" cy="1588"/>
            </a:xfrm>
          </p:grpSpPr>
          <p:grpSp>
            <p:nvGrpSpPr>
              <p:cNvPr id="92168" name="Group 8"/>
              <p:cNvGrpSpPr>
                <a:grpSpLocks/>
              </p:cNvGrpSpPr>
              <p:nvPr/>
            </p:nvGrpSpPr>
            <p:grpSpPr bwMode="auto">
              <a:xfrm>
                <a:off x="5012" y="1933"/>
                <a:ext cx="182" cy="1588"/>
                <a:chOff x="5012" y="1888"/>
                <a:chExt cx="182" cy="1588"/>
              </a:xfrm>
            </p:grpSpPr>
            <p:sp>
              <p:nvSpPr>
                <p:cNvPr id="996361" name="Line 9"/>
                <p:cNvSpPr>
                  <a:spLocks noChangeShapeType="1"/>
                </p:cNvSpPr>
                <p:nvPr/>
              </p:nvSpPr>
              <p:spPr bwMode="auto">
                <a:xfrm>
                  <a:off x="5103" y="1932"/>
                  <a:ext cx="0" cy="1498"/>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sp>
              <p:nvSpPr>
                <p:cNvPr id="996362" name="Line 10"/>
                <p:cNvSpPr>
                  <a:spLocks noChangeShapeType="1"/>
                </p:cNvSpPr>
                <p:nvPr/>
              </p:nvSpPr>
              <p:spPr bwMode="auto">
                <a:xfrm flipV="1">
                  <a:off x="5012" y="3430"/>
                  <a:ext cx="91" cy="46"/>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grpSp>
              <p:nvGrpSpPr>
                <p:cNvPr id="92172" name="Group 11"/>
                <p:cNvGrpSpPr>
                  <a:grpSpLocks/>
                </p:cNvGrpSpPr>
                <p:nvPr/>
              </p:nvGrpSpPr>
              <p:grpSpPr bwMode="auto">
                <a:xfrm>
                  <a:off x="5012" y="1888"/>
                  <a:ext cx="182" cy="816"/>
                  <a:chOff x="5012" y="1888"/>
                  <a:chExt cx="182" cy="816"/>
                </a:xfrm>
              </p:grpSpPr>
              <p:sp>
                <p:nvSpPr>
                  <p:cNvPr id="996364" name="Line 12"/>
                  <p:cNvSpPr>
                    <a:spLocks noChangeShapeType="1"/>
                  </p:cNvSpPr>
                  <p:nvPr/>
                </p:nvSpPr>
                <p:spPr bwMode="auto">
                  <a:xfrm>
                    <a:off x="5012" y="1888"/>
                    <a:ext cx="91" cy="44"/>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sp>
                <p:nvSpPr>
                  <p:cNvPr id="996365" name="Line 13"/>
                  <p:cNvSpPr>
                    <a:spLocks noChangeShapeType="1"/>
                  </p:cNvSpPr>
                  <p:nvPr/>
                </p:nvSpPr>
                <p:spPr bwMode="auto">
                  <a:xfrm>
                    <a:off x="5103" y="2612"/>
                    <a:ext cx="91" cy="47"/>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sp>
                <p:nvSpPr>
                  <p:cNvPr id="996366" name="Line 14"/>
                  <p:cNvSpPr>
                    <a:spLocks noChangeShapeType="1"/>
                  </p:cNvSpPr>
                  <p:nvPr/>
                </p:nvSpPr>
                <p:spPr bwMode="auto">
                  <a:xfrm flipV="1">
                    <a:off x="5103" y="2658"/>
                    <a:ext cx="91" cy="46"/>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grpSp>
          </p:grpSp>
          <p:sp>
            <p:nvSpPr>
              <p:cNvPr id="996367" name="Line 15"/>
              <p:cNvSpPr>
                <a:spLocks noChangeShapeType="1"/>
              </p:cNvSpPr>
              <p:nvPr/>
            </p:nvSpPr>
            <p:spPr bwMode="auto">
              <a:xfrm>
                <a:off x="5103" y="2704"/>
                <a:ext cx="46" cy="0"/>
              </a:xfrm>
              <a:prstGeom prst="line">
                <a:avLst/>
              </a:prstGeom>
              <a:noFill/>
              <a:ln w="57150">
                <a:solidFill>
                  <a:srgbClr val="006600"/>
                </a:solidFill>
                <a:round/>
                <a:headEnd/>
                <a:tailEnd/>
              </a:ln>
              <a:effectLst/>
            </p:spPr>
            <p:txBody>
              <a:bodyPr/>
              <a:lstStyle/>
              <a:p>
                <a:pPr>
                  <a:defRPr/>
                </a:pPr>
                <a:endParaRPr lang="en-US" sz="6000" b="0" u="sng">
                  <a:effectLst>
                    <a:outerShdw blurRad="38100" dist="38100" dir="2700000" algn="tl">
                      <a:srgbClr val="000000">
                        <a:alpha val="43137"/>
                      </a:srgbClr>
                    </a:outerShdw>
                  </a:effectLst>
                  <a:ea typeface="+mn-ea"/>
                  <a:cs typeface="+mn-cs"/>
                </a:endParaRPr>
              </a:p>
            </p:txBody>
          </p:sp>
        </p:grpSp>
        <p:sp>
          <p:nvSpPr>
            <p:cNvPr id="996368" name="Rectangle 16"/>
            <p:cNvSpPr>
              <a:spLocks noChangeArrowheads="1"/>
            </p:cNvSpPr>
            <p:nvPr/>
          </p:nvSpPr>
          <p:spPr bwMode="auto">
            <a:xfrm>
              <a:off x="5201" y="2509"/>
              <a:ext cx="789" cy="444"/>
            </a:xfrm>
            <a:prstGeom prst="rect">
              <a:avLst/>
            </a:prstGeom>
            <a:noFill/>
            <a:ln w="9525">
              <a:noFill/>
              <a:miter lim="800000"/>
              <a:headEnd/>
              <a:tailEnd/>
            </a:ln>
            <a:effectLst/>
          </p:spPr>
          <p:txBody>
            <a:bodyPr wrap="none">
              <a:spAutoFit/>
            </a:bodyPr>
            <a:lstStyle/>
            <a:p>
              <a:pPr>
                <a:defRPr/>
              </a:pPr>
              <a:r>
                <a:rPr lang="fr-CH" sz="2800" b="0">
                  <a:solidFill>
                    <a:srgbClr val="006600"/>
                  </a:solidFill>
                  <a:effectLst>
                    <a:outerShdw blurRad="38100" dist="38100" dir="2700000" algn="tl">
                      <a:srgbClr val="C0C0C0"/>
                    </a:outerShdw>
                  </a:effectLst>
                  <a:ea typeface="+mn-ea"/>
                  <a:cs typeface="+mn-cs"/>
                </a:rPr>
                <a:t>50%</a:t>
              </a:r>
              <a:endParaRPr lang="fr-FR" sz="2800" b="0">
                <a:solidFill>
                  <a:srgbClr val="006600"/>
                </a:solidFill>
                <a:effectLst>
                  <a:outerShdw blurRad="38100" dist="38100" dir="2700000" algn="tl">
                    <a:srgbClr val="C0C0C0"/>
                  </a:outerShdw>
                </a:effectLst>
                <a:ea typeface="+mn-ea"/>
                <a:cs typeface="+mn-cs"/>
              </a:endParaRPr>
            </a:p>
          </p:txBody>
        </p:sp>
      </p:grpSp>
    </p:spTree>
    <p:extLst>
      <p:ext uri="{BB962C8B-B14F-4D97-AF65-F5344CB8AC3E}">
        <p14:creationId xmlns:p14="http://schemas.microsoft.com/office/powerpoint/2010/main" val="320485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t>-    </a:t>
            </a:r>
            <a:r>
              <a:rPr lang="en-US" sz="3800" dirty="0"/>
              <a:t>H</a:t>
            </a:r>
            <a:r>
              <a:rPr lang="en-US" sz="3800" dirty="0" smtClean="0"/>
              <a:t>umor in hand hygiene (early 1990’s)</a:t>
            </a:r>
          </a:p>
          <a:p>
            <a:pPr marL="571500" indent="-571500" algn="l">
              <a:buFontTx/>
              <a:buChar char="-"/>
            </a:pPr>
            <a:r>
              <a:rPr lang="en-US" sz="3800" dirty="0" smtClean="0"/>
              <a:t>Effects </a:t>
            </a:r>
            <a:r>
              <a:rPr lang="en-US" sz="3800" dirty="0"/>
              <a:t>of humor in </a:t>
            </a:r>
            <a:r>
              <a:rPr lang="en-US" sz="3800" dirty="0" smtClean="0"/>
              <a:t>advertising</a:t>
            </a:r>
          </a:p>
          <a:p>
            <a:pPr marL="571500" indent="-571500" algn="l">
              <a:buFontTx/>
              <a:buChar char="-"/>
            </a:pPr>
            <a:r>
              <a:rPr lang="fr-CH" sz="3800" dirty="0"/>
              <a:t>Humor in health </a:t>
            </a:r>
            <a:r>
              <a:rPr lang="fr-CH" sz="3800" dirty="0" smtClean="0"/>
              <a:t>care</a:t>
            </a:r>
          </a:p>
          <a:p>
            <a:pPr marL="571500" indent="-571500" algn="l">
              <a:buFontTx/>
              <a:buChar char="-"/>
            </a:pPr>
            <a:r>
              <a:rPr lang="fr-CH" sz="3800" dirty="0" smtClean="0"/>
              <a:t>How to use humor in infection prevention (IPC) ?</a:t>
            </a:r>
          </a:p>
          <a:p>
            <a:pPr marL="571500" indent="-571500" algn="l">
              <a:buFontTx/>
              <a:buChar char="-"/>
            </a:pPr>
            <a:r>
              <a:rPr lang="fr-CH" sz="3800" dirty="0" smtClean="0"/>
              <a:t>Humor </a:t>
            </a:r>
            <a:r>
              <a:rPr lang="fr-CH" sz="3800" dirty="0"/>
              <a:t>in scientific </a:t>
            </a:r>
            <a:r>
              <a:rPr lang="fr-CH" sz="3800" dirty="0" smtClean="0"/>
              <a:t>publications</a:t>
            </a:r>
            <a:endParaRPr lang="en-US" sz="3800" dirty="0"/>
          </a:p>
          <a:p>
            <a:pPr marL="571500" indent="-571500" algn="l">
              <a:buFontTx/>
              <a:buChar char="-"/>
            </a:pPr>
            <a:r>
              <a:rPr lang="en-US" sz="3800" dirty="0" smtClean="0"/>
              <a:t>Humor in media</a:t>
            </a:r>
          </a:p>
          <a:p>
            <a:pPr marL="571500" indent="-571500" algn="l">
              <a:buFontTx/>
              <a:buChar char="-"/>
            </a:pPr>
            <a:r>
              <a:rPr lang="en-US" sz="3800" dirty="0" smtClean="0"/>
              <a:t>Humor in the community</a:t>
            </a:r>
            <a:endParaRPr lang="fr-CH" sz="3800" dirty="0"/>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4072939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51" name="Rectangle 7"/>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pic>
        <p:nvPicPr>
          <p:cNvPr id="93186" name="Picture 2" descr="21C-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1200" y="533400"/>
            <a:ext cx="10464800" cy="57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3187" name="Group 3"/>
          <p:cNvGrpSpPr>
            <a:grpSpLocks/>
          </p:cNvGrpSpPr>
          <p:nvPr/>
        </p:nvGrpSpPr>
        <p:grpSpPr bwMode="auto">
          <a:xfrm>
            <a:off x="9053283" y="4348377"/>
            <a:ext cx="3251200" cy="2133600"/>
            <a:chOff x="4320" y="2832"/>
            <a:chExt cx="1536" cy="1344"/>
          </a:xfrm>
        </p:grpSpPr>
        <p:sp>
          <p:nvSpPr>
            <p:cNvPr id="93190" name="AutoShape 4"/>
            <p:cNvSpPr>
              <a:spLocks noChangeArrowheads="1"/>
            </p:cNvSpPr>
            <p:nvPr/>
          </p:nvSpPr>
          <p:spPr bwMode="auto">
            <a:xfrm>
              <a:off x="4320" y="2880"/>
              <a:ext cx="1152" cy="1296"/>
            </a:xfrm>
            <a:prstGeom prst="wedgeRoundRectCallout">
              <a:avLst>
                <a:gd name="adj1" fmla="val -25782"/>
                <a:gd name="adj2" fmla="val -70139"/>
                <a:gd name="adj3" fmla="val 16667"/>
              </a:avLst>
            </a:prstGeom>
            <a:solidFill>
              <a:srgbClr val="FFFF99"/>
            </a:solidFill>
            <a:ln w="57150">
              <a:solidFill>
                <a:srgbClr val="FF0000"/>
              </a:solidFill>
              <a:miter lim="800000"/>
              <a:headEnd/>
              <a:tailEnd/>
            </a:ln>
          </p:spPr>
          <p:txBody>
            <a:bodyPr wrap="none" anchor="ctr"/>
            <a:lstStyle/>
            <a:p>
              <a:pPr algn="ctr" eaLnBrk="0" hangingPunct="0"/>
              <a:endParaRPr lang="fr-FR" sz="2400" b="0">
                <a:latin typeface="Times New Roman" charset="0"/>
              </a:endParaRPr>
            </a:p>
          </p:txBody>
        </p:sp>
        <p:sp>
          <p:nvSpPr>
            <p:cNvPr id="93191" name="Text Box 5"/>
            <p:cNvSpPr txBox="1">
              <a:spLocks noChangeArrowheads="1"/>
            </p:cNvSpPr>
            <p:nvPr/>
          </p:nvSpPr>
          <p:spPr bwMode="auto">
            <a:xfrm>
              <a:off x="4416" y="2832"/>
              <a:ext cx="1440" cy="1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fr-FR" sz="3200" b="0" dirty="0" err="1">
                  <a:solidFill>
                    <a:srgbClr val="FF0000"/>
                  </a:solidFill>
                  <a:latin typeface="Tahoma" charset="0"/>
                </a:rPr>
                <a:t>Rub</a:t>
              </a:r>
              <a:r>
                <a:rPr lang="fr-FR" sz="3200" b="0" dirty="0">
                  <a:solidFill>
                    <a:srgbClr val="FF0000"/>
                  </a:solidFill>
                  <a:latin typeface="Tahoma" charset="0"/>
                </a:rPr>
                <a:t>    </a:t>
              </a:r>
              <a:endParaRPr lang="fr-FR" sz="3200" b="0" dirty="0" smtClean="0">
                <a:solidFill>
                  <a:srgbClr val="FF0000"/>
                </a:solidFill>
                <a:latin typeface="Tahoma" charset="0"/>
              </a:endParaRPr>
            </a:p>
            <a:p>
              <a:r>
                <a:rPr lang="fr-FR" sz="3200" b="0" dirty="0" smtClean="0">
                  <a:solidFill>
                    <a:srgbClr val="FF0000"/>
                  </a:solidFill>
                  <a:latin typeface="Tahoma" charset="0"/>
                </a:rPr>
                <a:t>hands</a:t>
              </a:r>
              <a:r>
                <a:rPr lang="fr-FR" sz="3200" b="0" dirty="0">
                  <a:solidFill>
                    <a:srgbClr val="FF0000"/>
                  </a:solidFill>
                  <a:latin typeface="Tahoma" charset="0"/>
                </a:rPr>
                <a:t>…</a:t>
              </a:r>
            </a:p>
            <a:p>
              <a:r>
                <a:rPr lang="fr-FR" sz="3200" b="0" dirty="0" err="1">
                  <a:solidFill>
                    <a:srgbClr val="FF0000"/>
                  </a:solidFill>
                  <a:latin typeface="Tahoma" charset="0"/>
                </a:rPr>
                <a:t>it</a:t>
              </a:r>
              <a:r>
                <a:rPr lang="fr-FR" sz="3200" b="0" dirty="0">
                  <a:solidFill>
                    <a:srgbClr val="FF0000"/>
                  </a:solidFill>
                  <a:latin typeface="Tahoma" charset="0"/>
                </a:rPr>
                <a:t> </a:t>
              </a:r>
              <a:r>
                <a:rPr lang="fr-FR" sz="3200" b="0" dirty="0" err="1">
                  <a:solidFill>
                    <a:srgbClr val="FF0000"/>
                  </a:solidFill>
                  <a:latin typeface="Tahoma" charset="0"/>
                </a:rPr>
                <a:t>saves</a:t>
              </a:r>
              <a:r>
                <a:rPr lang="fr-FR" sz="3200" b="0" dirty="0">
                  <a:solidFill>
                    <a:srgbClr val="FF0000"/>
                  </a:solidFill>
                  <a:latin typeface="Tahoma" charset="0"/>
                </a:rPr>
                <a:t> </a:t>
              </a:r>
              <a:endParaRPr lang="fr-FR" sz="3200" b="0" dirty="0" smtClean="0">
                <a:solidFill>
                  <a:srgbClr val="FF0000"/>
                </a:solidFill>
                <a:latin typeface="Tahoma" charset="0"/>
              </a:endParaRPr>
            </a:p>
            <a:p>
              <a:r>
                <a:rPr lang="fr-FR" sz="3200" b="0" dirty="0" smtClean="0">
                  <a:solidFill>
                    <a:srgbClr val="FF0000"/>
                  </a:solidFill>
                  <a:latin typeface="Tahoma" charset="0"/>
                </a:rPr>
                <a:t>money</a:t>
              </a:r>
              <a:endParaRPr lang="fr-FR" sz="3200" b="0" dirty="0">
                <a:solidFill>
                  <a:srgbClr val="FF0000"/>
                </a:solidFill>
                <a:latin typeface="Tahoma" charset="0"/>
              </a:endParaRPr>
            </a:p>
          </p:txBody>
        </p:sp>
      </p:grpSp>
      <p:sp>
        <p:nvSpPr>
          <p:cNvPr id="93188" name="Rectangle 6"/>
          <p:cNvSpPr>
            <a:spLocks noChangeArrowheads="1"/>
          </p:cNvSpPr>
          <p:nvPr/>
        </p:nvSpPr>
        <p:spPr bwMode="auto">
          <a:xfrm>
            <a:off x="406464" y="6389752"/>
            <a:ext cx="689969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fr-FR" sz="2400" b="0"/>
              <a:t>Pittet D et al, </a:t>
            </a:r>
            <a:r>
              <a:rPr lang="fr-FR" sz="2400" b="0" i="1"/>
              <a:t>I</a:t>
            </a:r>
            <a:r>
              <a:rPr lang="fr-CH" sz="2400" b="0" i="1"/>
              <a:t>nf </a:t>
            </a:r>
            <a:r>
              <a:rPr lang="fr-FR" sz="2400" b="0" i="1"/>
              <a:t>C</a:t>
            </a:r>
            <a:r>
              <a:rPr lang="fr-CH" sz="2400" b="0" i="1"/>
              <a:t>ontrol </a:t>
            </a:r>
            <a:r>
              <a:rPr lang="fr-FR" sz="2400" b="0" i="1"/>
              <a:t>H</a:t>
            </a:r>
            <a:r>
              <a:rPr lang="fr-CH" sz="2400" b="0" i="1"/>
              <a:t>osp </a:t>
            </a:r>
            <a:r>
              <a:rPr lang="fr-FR" sz="2400" b="0" i="1"/>
              <a:t>E</a:t>
            </a:r>
            <a:r>
              <a:rPr lang="fr-CH" sz="2400" b="0" i="1"/>
              <a:t>pidemiol</a:t>
            </a:r>
            <a:r>
              <a:rPr lang="fr-FR" sz="2400" b="0"/>
              <a:t> 200</a:t>
            </a:r>
            <a:r>
              <a:rPr lang="fr-CH" sz="2400" b="0"/>
              <a:t>4; 25:264</a:t>
            </a:r>
            <a:r>
              <a:rPr lang="fr-FR" sz="2400" b="0"/>
              <a:t> </a:t>
            </a:r>
          </a:p>
        </p:txBody>
      </p:sp>
      <p:sp>
        <p:nvSpPr>
          <p:cNvPr id="93189" name="Rectangle 8"/>
          <p:cNvSpPr>
            <a:spLocks noChangeArrowheads="1"/>
          </p:cNvSpPr>
          <p:nvPr/>
        </p:nvSpPr>
        <p:spPr bwMode="auto">
          <a:xfrm>
            <a:off x="-431799" y="-26988"/>
            <a:ext cx="10752667" cy="43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1800" b="0" i="1">
                <a:latin typeface="Verdana" charset="0"/>
              </a:rPr>
              <a:t>The University of Geneva Hospitals (HUG), 8 years follow-up</a:t>
            </a:r>
            <a:endParaRPr lang="fr-FR" sz="1800" b="0" i="1">
              <a:latin typeface="Verdana" charset="0"/>
            </a:endParaRPr>
          </a:p>
        </p:txBody>
      </p:sp>
    </p:spTree>
    <p:extLst>
      <p:ext uri="{BB962C8B-B14F-4D97-AF65-F5344CB8AC3E}">
        <p14:creationId xmlns:p14="http://schemas.microsoft.com/office/powerpoint/2010/main" val="397596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6" name="Rectangle 6"/>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fr-FR" sz="2000" b="0" dirty="0">
              <a:effectLst>
                <a:outerShdw blurRad="38100" dist="38100" dir="2700000" algn="tl">
                  <a:srgbClr val="C0C0C0"/>
                </a:outerShdw>
              </a:effectLst>
              <a:latin typeface="Times"/>
              <a:ea typeface="+mn-ea"/>
              <a:cs typeface="Times"/>
            </a:endParaRPr>
          </a:p>
        </p:txBody>
      </p:sp>
      <p:sp>
        <p:nvSpPr>
          <p:cNvPr id="90115" name="Rectangle 3"/>
          <p:cNvSpPr>
            <a:spLocks noGrp="1" noChangeArrowheads="1"/>
          </p:cNvSpPr>
          <p:nvPr>
            <p:ph type="body" idx="4294967295"/>
          </p:nvPr>
        </p:nvSpPr>
        <p:spPr>
          <a:xfrm>
            <a:off x="509484" y="2497138"/>
            <a:ext cx="11999383" cy="4087812"/>
          </a:xfrm>
        </p:spPr>
        <p:txBody>
          <a:bodyPr/>
          <a:lstStyle/>
          <a:p>
            <a:pPr marL="0" indent="0" eaLnBrk="1" hangingPunct="1">
              <a:lnSpc>
                <a:spcPct val="90000"/>
              </a:lnSpc>
              <a:buNone/>
              <a:defRPr/>
            </a:pPr>
            <a:r>
              <a:rPr lang="fr-CH" sz="2800" b="1" dirty="0">
                <a:solidFill>
                  <a:srgbClr val="1B6734"/>
                </a:solidFill>
                <a:latin typeface="Arial" charset="0"/>
              </a:rPr>
              <a:t>« Geneva model » of hand hygiene promotion,</a:t>
            </a:r>
          </a:p>
          <a:p>
            <a:pPr marL="0" indent="0" eaLnBrk="1" hangingPunct="1">
              <a:lnSpc>
                <a:spcPct val="90000"/>
              </a:lnSpc>
              <a:buNone/>
              <a:defRPr/>
            </a:pPr>
            <a:r>
              <a:rPr lang="fr-CH" sz="2800" b="1" dirty="0">
                <a:solidFill>
                  <a:srgbClr val="1B6734"/>
                </a:solidFill>
                <a:latin typeface="Arial" charset="0"/>
              </a:rPr>
              <a:t>Reproduced with success (2002-2005)</a:t>
            </a:r>
          </a:p>
          <a:p>
            <a:pPr marL="457200" indent="-457200" eaLnBrk="1" hangingPunct="1">
              <a:lnSpc>
                <a:spcPct val="90000"/>
              </a:lnSpc>
              <a:buFont typeface="Wingdings" charset="2"/>
              <a:buChar char="u"/>
              <a:defRPr/>
            </a:pPr>
            <a:endParaRPr lang="fr-CH" sz="2800" b="1" dirty="0">
              <a:solidFill>
                <a:srgbClr val="1B6734"/>
              </a:solidFill>
              <a:latin typeface="Arial" charset="0"/>
            </a:endParaRPr>
          </a:p>
          <a:p>
            <a:pPr eaLnBrk="1" hangingPunct="1">
              <a:lnSpc>
                <a:spcPct val="90000"/>
              </a:lnSpc>
              <a:buFont typeface="Wingdings" charset="2"/>
              <a:buChar char="u"/>
              <a:defRPr/>
            </a:pPr>
            <a:r>
              <a:rPr lang="fr-CH" dirty="0" smtClean="0">
                <a:latin typeface="Arial" charset="0"/>
              </a:rPr>
              <a:t> in </a:t>
            </a:r>
            <a:r>
              <a:rPr lang="fr-CH" dirty="0">
                <a:latin typeface="Arial" charset="0"/>
              </a:rPr>
              <a:t>single hospitals in France, Belgium, USA, Australia …</a:t>
            </a:r>
          </a:p>
          <a:p>
            <a:pPr eaLnBrk="1" hangingPunct="1">
              <a:lnSpc>
                <a:spcPct val="90000"/>
              </a:lnSpc>
              <a:buFont typeface="Wingdings" charset="2"/>
              <a:buChar char="u"/>
              <a:defRPr/>
            </a:pPr>
            <a:endParaRPr lang="fr-CH" dirty="0">
              <a:latin typeface="Arial" charset="0"/>
            </a:endParaRPr>
          </a:p>
          <a:p>
            <a:pPr eaLnBrk="1" hangingPunct="1">
              <a:lnSpc>
                <a:spcPct val="90000"/>
              </a:lnSpc>
              <a:buFont typeface="Wingdings" charset="2"/>
              <a:buChar char="u"/>
              <a:defRPr/>
            </a:pPr>
            <a:r>
              <a:rPr lang="fr-CH" dirty="0" smtClean="0">
                <a:latin typeface="Arial" charset="0"/>
              </a:rPr>
              <a:t> in </a:t>
            </a:r>
            <a:r>
              <a:rPr lang="fr-CH" dirty="0">
                <a:latin typeface="Arial" charset="0"/>
              </a:rPr>
              <a:t>multiple hospitals in Hong Kong, Australia, Belgium, …</a:t>
            </a:r>
          </a:p>
          <a:p>
            <a:pPr eaLnBrk="1" hangingPunct="1">
              <a:lnSpc>
                <a:spcPct val="90000"/>
              </a:lnSpc>
              <a:buFont typeface="Wingdings" charset="2"/>
              <a:buChar char="u"/>
              <a:defRPr/>
            </a:pPr>
            <a:endParaRPr lang="fr-CH" dirty="0">
              <a:latin typeface="Arial" charset="0"/>
            </a:endParaRPr>
          </a:p>
          <a:p>
            <a:pPr eaLnBrk="1" hangingPunct="1">
              <a:lnSpc>
                <a:spcPct val="90000"/>
              </a:lnSpc>
              <a:buFont typeface="Wingdings" charset="2"/>
              <a:buChar char="u"/>
              <a:defRPr/>
            </a:pPr>
            <a:r>
              <a:rPr lang="fr-CH" dirty="0" smtClean="0">
                <a:latin typeface="Arial" charset="0"/>
              </a:rPr>
              <a:t> in </a:t>
            </a:r>
            <a:r>
              <a:rPr lang="fr-CH" dirty="0">
                <a:latin typeface="Arial" charset="0"/>
              </a:rPr>
              <a:t>national promotion campaigns: Belgium, the UK, </a:t>
            </a:r>
            <a:r>
              <a:rPr lang="fr-CH" dirty="0" smtClean="0">
                <a:latin typeface="Arial" charset="0"/>
              </a:rPr>
              <a:t>Switzerland</a:t>
            </a:r>
            <a:endParaRPr lang="fr-CH" dirty="0">
              <a:latin typeface="Arial" charset="0"/>
            </a:endParaRPr>
          </a:p>
          <a:p>
            <a:pPr eaLnBrk="1" hangingPunct="1">
              <a:lnSpc>
                <a:spcPct val="90000"/>
              </a:lnSpc>
              <a:buFont typeface="Wingdings" charset="2"/>
              <a:buChar char="u"/>
              <a:defRPr/>
            </a:pPr>
            <a:endParaRPr lang="fr-CH" dirty="0">
              <a:latin typeface="Arial" charset="0"/>
            </a:endParaRPr>
          </a:p>
          <a:p>
            <a:pPr eaLnBrk="1" hangingPunct="1">
              <a:lnSpc>
                <a:spcPct val="90000"/>
              </a:lnSpc>
              <a:buFont typeface="Wingdings" charset="2"/>
              <a:buChar char="u"/>
              <a:defRPr/>
            </a:pPr>
            <a:endParaRPr lang="fr-FR" dirty="0">
              <a:latin typeface="Verdana" charset="0"/>
            </a:endParaRPr>
          </a:p>
        </p:txBody>
      </p:sp>
      <p:pic>
        <p:nvPicPr>
          <p:cNvPr id="890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987" y="292100"/>
            <a:ext cx="11889316" cy="1423988"/>
          </a:xfrm>
          <a:prstGeom prst="rect">
            <a:avLst/>
          </a:prstGeom>
          <a:solidFill>
            <a:schemeClr val="accent6">
              <a:lumMod val="40000"/>
              <a:lumOff val="60000"/>
            </a:schemeClr>
          </a:solidFill>
          <a:ln w="9525">
            <a:solidFill>
              <a:schemeClr val="tx1"/>
            </a:solidFill>
            <a:miter lim="800000"/>
            <a:headEnd/>
            <a:tailEnd/>
          </a:ln>
        </p:spPr>
      </p:pic>
      <p:sp>
        <p:nvSpPr>
          <p:cNvPr id="2" name="Rectangle 1"/>
          <p:cNvSpPr/>
          <p:nvPr/>
        </p:nvSpPr>
        <p:spPr>
          <a:xfrm>
            <a:off x="6089714" y="1855789"/>
            <a:ext cx="4380451" cy="369332"/>
          </a:xfrm>
          <a:prstGeom prst="rect">
            <a:avLst/>
          </a:prstGeom>
          <a:solidFill>
            <a:schemeClr val="tx1">
              <a:lumMod val="20000"/>
              <a:lumOff val="80000"/>
            </a:schemeClr>
          </a:solidFill>
          <a:ln>
            <a:solidFill>
              <a:schemeClr val="bg1">
                <a:lumMod val="50000"/>
              </a:schemeClr>
            </a:solidFill>
          </a:ln>
        </p:spPr>
        <p:txBody>
          <a:bodyPr wrap="none">
            <a:spAutoFit/>
          </a:bodyPr>
          <a:lstStyle/>
          <a:p>
            <a:pPr>
              <a:defRPr/>
            </a:pPr>
            <a:r>
              <a:rPr lang="fr-FR" sz="1800" b="0" dirty="0">
                <a:effectLst>
                  <a:outerShdw blurRad="38100" dist="38100" dir="2700000" algn="tl">
                    <a:srgbClr val="C0C0C0"/>
                  </a:outerShdw>
                </a:effectLst>
                <a:latin typeface="Times"/>
                <a:cs typeface="Times"/>
              </a:rPr>
              <a:t>  THE LANCET  Vol 256 – </a:t>
            </a:r>
            <a:r>
              <a:rPr lang="fr-FR" sz="1800" b="0" dirty="0" err="1">
                <a:effectLst>
                  <a:outerShdw blurRad="38100" dist="38100" dir="2700000" algn="tl">
                    <a:srgbClr val="C0C0C0"/>
                  </a:outerShdw>
                </a:effectLst>
                <a:latin typeface="Times"/>
                <a:cs typeface="Times"/>
              </a:rPr>
              <a:t>October</a:t>
            </a:r>
            <a:r>
              <a:rPr lang="fr-FR" sz="1800" b="0" dirty="0">
                <a:effectLst>
                  <a:outerShdw blurRad="38100" dist="38100" dir="2700000" algn="tl">
                    <a:srgbClr val="C0C0C0"/>
                  </a:outerShdw>
                </a:effectLst>
                <a:latin typeface="Times"/>
                <a:cs typeface="Times"/>
              </a:rPr>
              <a:t> 14, 2000    </a:t>
            </a:r>
          </a:p>
        </p:txBody>
      </p:sp>
    </p:spTree>
    <p:extLst>
      <p:ext uri="{BB962C8B-B14F-4D97-AF65-F5344CB8AC3E}">
        <p14:creationId xmlns:p14="http://schemas.microsoft.com/office/powerpoint/2010/main" val="536997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t>-    </a:t>
            </a:r>
            <a:r>
              <a:rPr lang="en-US" sz="3800" dirty="0">
                <a:solidFill>
                  <a:srgbClr val="7F7F7F"/>
                </a:solidFill>
              </a:rPr>
              <a:t>H</a:t>
            </a:r>
            <a:r>
              <a:rPr lang="en-US" sz="3800" dirty="0" smtClean="0">
                <a:solidFill>
                  <a:srgbClr val="7F7F7F"/>
                </a:solidFill>
              </a:rPr>
              <a:t>umor in hand hygiene (early 1990’s)</a:t>
            </a:r>
          </a:p>
          <a:p>
            <a:pPr marL="571500" indent="-571500" algn="l">
              <a:buFontTx/>
              <a:buChar char="-"/>
            </a:pPr>
            <a:r>
              <a:rPr lang="en-US" sz="3800" dirty="0" smtClean="0"/>
              <a:t>Effects </a:t>
            </a:r>
            <a:r>
              <a:rPr lang="en-US" sz="3800" dirty="0"/>
              <a:t>of humor in </a:t>
            </a:r>
            <a:r>
              <a:rPr lang="en-US" sz="3800" dirty="0" smtClean="0"/>
              <a:t>advertising</a:t>
            </a:r>
          </a:p>
          <a:p>
            <a:pPr marL="571500" indent="-571500" algn="l">
              <a:buFontTx/>
              <a:buChar char="-"/>
            </a:pPr>
            <a:r>
              <a:rPr lang="fr-CH" sz="3800" dirty="0">
                <a:solidFill>
                  <a:schemeClr val="bg1">
                    <a:lumMod val="50000"/>
                  </a:schemeClr>
                </a:solidFill>
              </a:rPr>
              <a:t>Humor in health </a:t>
            </a:r>
            <a:r>
              <a:rPr lang="fr-CH" sz="3800" dirty="0" smtClean="0">
                <a:solidFill>
                  <a:schemeClr val="bg1">
                    <a:lumMod val="50000"/>
                  </a:schemeClr>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chemeClr val="bg1">
                    <a:lumMod val="50000"/>
                  </a:schemeClr>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prstClr val="white"/>
                </a:solidFill>
                <a:latin typeface="Calibri Light"/>
              </a:rPr>
              <a:t>Plan</a:t>
            </a:r>
            <a:endParaRPr lang="x-none" sz="7200" dirty="0">
              <a:solidFill>
                <a:prstClr val="white"/>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1454919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831" y="24845"/>
            <a:ext cx="10515600" cy="1325563"/>
          </a:xfrm>
        </p:spPr>
        <p:txBody>
          <a:bodyPr/>
          <a:lstStyle/>
          <a:p>
            <a:r>
              <a:rPr lang="en-US" b="1" dirty="0" smtClean="0"/>
              <a:t>Effects </a:t>
            </a:r>
            <a:r>
              <a:rPr lang="en-US" b="1" dirty="0"/>
              <a:t>of humor in advertising </a:t>
            </a:r>
            <a:endParaRPr lang="fr-CH" b="1" dirty="0"/>
          </a:p>
        </p:txBody>
      </p:sp>
      <p:sp>
        <p:nvSpPr>
          <p:cNvPr id="3" name="Espace réservé du contenu 2"/>
          <p:cNvSpPr>
            <a:spLocks noGrp="1"/>
          </p:cNvSpPr>
          <p:nvPr>
            <p:ph idx="1"/>
          </p:nvPr>
        </p:nvSpPr>
        <p:spPr>
          <a:xfrm>
            <a:off x="426040" y="1306263"/>
            <a:ext cx="11044064" cy="4351338"/>
          </a:xfrm>
        </p:spPr>
        <p:txBody>
          <a:bodyPr>
            <a:normAutofit/>
          </a:bodyPr>
          <a:lstStyle/>
          <a:p>
            <a:pPr marL="0" indent="0">
              <a:lnSpc>
                <a:spcPct val="100000"/>
              </a:lnSpc>
              <a:buNone/>
            </a:pPr>
            <a:r>
              <a:rPr lang="fr-CH" dirty="0"/>
              <a:t> In </a:t>
            </a:r>
            <a:r>
              <a:rPr lang="fr-CH" dirty="0" err="1"/>
              <a:t>advertising</a:t>
            </a:r>
            <a:r>
              <a:rPr lang="fr-CH" dirty="0"/>
              <a:t>, </a:t>
            </a:r>
            <a:r>
              <a:rPr lang="fr-CH" dirty="0" err="1"/>
              <a:t>it</a:t>
            </a:r>
            <a:r>
              <a:rPr lang="fr-CH" dirty="0"/>
              <a:t> </a:t>
            </a:r>
            <a:r>
              <a:rPr lang="fr-CH" dirty="0" err="1"/>
              <a:t>is</a:t>
            </a:r>
            <a:r>
              <a:rPr lang="fr-CH" dirty="0"/>
              <a:t> </a:t>
            </a:r>
            <a:r>
              <a:rPr lang="en-US" dirty="0"/>
              <a:t>demonstrated </a:t>
            </a:r>
            <a:r>
              <a:rPr lang="en-US" dirty="0" smtClean="0"/>
              <a:t>that</a:t>
            </a:r>
            <a:r>
              <a:rPr lang="en-US" dirty="0"/>
              <a:t>:</a:t>
            </a:r>
          </a:p>
          <a:p>
            <a:pPr>
              <a:lnSpc>
                <a:spcPct val="100000"/>
              </a:lnSpc>
            </a:pPr>
            <a:r>
              <a:rPr lang="en-US" dirty="0"/>
              <a:t>Humor is an effective method to </a:t>
            </a:r>
            <a:r>
              <a:rPr lang="en-US" dirty="0" smtClean="0"/>
              <a:t>attract attention</a:t>
            </a:r>
            <a:endParaRPr lang="en-US" dirty="0"/>
          </a:p>
          <a:p>
            <a:pPr>
              <a:lnSpc>
                <a:spcPct val="100000"/>
              </a:lnSpc>
            </a:pPr>
            <a:r>
              <a:rPr lang="en-US" dirty="0"/>
              <a:t>Using humorous and positive messages </a:t>
            </a:r>
            <a:r>
              <a:rPr lang="en-US" dirty="0" smtClean="0"/>
              <a:t>encourage/promote </a:t>
            </a:r>
            <a:r>
              <a:rPr lang="en-US" dirty="0" err="1"/>
              <a:t>behaviour</a:t>
            </a:r>
            <a:r>
              <a:rPr lang="en-US" dirty="0"/>
              <a:t> change and knowledge </a:t>
            </a:r>
            <a:r>
              <a:rPr lang="en-US" dirty="0" smtClean="0"/>
              <a:t>acquisition</a:t>
            </a:r>
            <a:endParaRPr lang="en-US" dirty="0"/>
          </a:p>
          <a:p>
            <a:pPr>
              <a:lnSpc>
                <a:spcPct val="100000"/>
              </a:lnSpc>
            </a:pPr>
            <a:r>
              <a:rPr lang="en-US" dirty="0"/>
              <a:t>Humor strength (humor’s </a:t>
            </a:r>
            <a:r>
              <a:rPr lang="en-US" dirty="0" smtClean="0"/>
              <a:t>attention </a:t>
            </a:r>
            <a:r>
              <a:rPr lang="en-US" dirty="0"/>
              <a:t>gaining mechanisms) and humor–message relatedness have a positive impact on memorizing the message  </a:t>
            </a:r>
          </a:p>
          <a:p>
            <a:endParaRPr lang="en-US" dirty="0"/>
          </a:p>
        </p:txBody>
      </p:sp>
      <p:pic>
        <p:nvPicPr>
          <p:cNvPr id="8" name="Image 7"/>
          <p:cNvPicPr>
            <a:picLocks noChangeAspect="1"/>
          </p:cNvPicPr>
          <p:nvPr/>
        </p:nvPicPr>
        <p:blipFill>
          <a:blip r:embed="rId3"/>
          <a:stretch>
            <a:fillRect/>
          </a:stretch>
        </p:blipFill>
        <p:spPr>
          <a:xfrm>
            <a:off x="3470257" y="4411927"/>
            <a:ext cx="5422886" cy="1862151"/>
          </a:xfrm>
          <a:prstGeom prst="rect">
            <a:avLst/>
          </a:prstGeom>
        </p:spPr>
      </p:pic>
      <p:sp>
        <p:nvSpPr>
          <p:cNvPr id="12" name="Rectangle 11"/>
          <p:cNvSpPr/>
          <p:nvPr/>
        </p:nvSpPr>
        <p:spPr>
          <a:xfrm>
            <a:off x="1912583" y="5105155"/>
            <a:ext cx="1557674" cy="738664"/>
          </a:xfrm>
          <a:prstGeom prst="rect">
            <a:avLst/>
          </a:prstGeom>
        </p:spPr>
        <p:txBody>
          <a:bodyPr wrap="square">
            <a:spAutoFit/>
          </a:bodyPr>
          <a:lstStyle/>
          <a:p>
            <a:r>
              <a:rPr lang="en-US" sz="1400" b="0" i="0" u="none" strike="noStrike" baseline="0" dirty="0">
                <a:solidFill>
                  <a:srgbClr val="000000"/>
                </a:solidFill>
              </a:rPr>
              <a:t>Nielsen Global Survey of Trust in Advertising 2015 </a:t>
            </a:r>
            <a:endParaRPr lang="fr-CH" sz="1400" dirty="0"/>
          </a:p>
        </p:txBody>
      </p:sp>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a:solidFill>
            <a:srgbClr val="FF9966"/>
          </a:solidFill>
        </p:spPr>
      </p:pic>
      <p:sp>
        <p:nvSpPr>
          <p:cNvPr id="10" name="Rectangle 9"/>
          <p:cNvSpPr/>
          <p:nvPr/>
        </p:nvSpPr>
        <p:spPr>
          <a:xfrm>
            <a:off x="375222" y="6452203"/>
            <a:ext cx="6515275" cy="400110"/>
          </a:xfrm>
          <a:prstGeom prst="rect">
            <a:avLst/>
          </a:prstGeom>
        </p:spPr>
        <p:txBody>
          <a:bodyPr wrap="none">
            <a:spAutoFit/>
          </a:bodyPr>
          <a:lstStyle/>
          <a:p>
            <a:r>
              <a:rPr lang="en-US" sz="2000" dirty="0">
                <a:solidFill>
                  <a:schemeClr val="bg1"/>
                </a:solidFill>
              </a:rPr>
              <a:t>Cline TW., </a:t>
            </a:r>
            <a:r>
              <a:rPr lang="en-US" sz="2000" dirty="0" err="1">
                <a:solidFill>
                  <a:schemeClr val="bg1"/>
                </a:solidFill>
              </a:rPr>
              <a:t>Kellaris</a:t>
            </a:r>
            <a:r>
              <a:rPr lang="en-US" sz="2000" dirty="0">
                <a:solidFill>
                  <a:schemeClr val="bg1"/>
                </a:solidFill>
              </a:rPr>
              <a:t> JJ. Journal of Advertising,  2007; 36: </a:t>
            </a:r>
            <a:r>
              <a:rPr lang="en-US" sz="2000" dirty="0" smtClean="0">
                <a:solidFill>
                  <a:schemeClr val="bg1"/>
                </a:solidFill>
              </a:rPr>
              <a:t>55–67</a:t>
            </a:r>
            <a:endParaRPr lang="en-US" sz="2000" dirty="0">
              <a:solidFill>
                <a:schemeClr val="bg1"/>
              </a:solidFill>
            </a:endParaRPr>
          </a:p>
        </p:txBody>
      </p:sp>
      <p:pic>
        <p:nvPicPr>
          <p:cNvPr id="11" name="Image 10" descr="Genève pratique - CAGI">
            <a:extLst>
              <a:ext uri="{FF2B5EF4-FFF2-40B4-BE49-F238E27FC236}">
                <a16:creationId xmlns:a16="http://schemas.microsoft.com/office/drawing/2014/main" xmlns="" id="{AAF2F7E5-5F9A-4347-8E06-38AEAF5B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pic>
        <p:nvPicPr>
          <p:cNvPr id="13"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1777566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solidFill>
                  <a:schemeClr val="bg1">
                    <a:lumMod val="50000"/>
                  </a:schemeClr>
                </a:solidFill>
              </a:rPr>
              <a:t>-    </a:t>
            </a:r>
            <a:r>
              <a:rPr lang="en-US" sz="3800" dirty="0">
                <a:solidFill>
                  <a:schemeClr val="bg1">
                    <a:lumMod val="50000"/>
                  </a:schemeClr>
                </a:solidFill>
              </a:rPr>
              <a:t>H</a:t>
            </a:r>
            <a:r>
              <a:rPr lang="en-US" sz="3800" dirty="0" smtClean="0">
                <a:solidFill>
                  <a:schemeClr val="bg1">
                    <a:lumMod val="50000"/>
                  </a:schemeClr>
                </a:solidFill>
              </a:rPr>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rgbClr val="000000"/>
                </a:solidFill>
              </a:rPr>
              <a:t>Humor in health </a:t>
            </a:r>
            <a:r>
              <a:rPr lang="fr-CH" sz="3800" dirty="0" smtClean="0">
                <a:solidFill>
                  <a:srgbClr val="000000"/>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chemeClr val="bg1">
                    <a:lumMod val="50000"/>
                  </a:schemeClr>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262549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7992" y="4189"/>
            <a:ext cx="10515600" cy="1325563"/>
          </a:xfrm>
        </p:spPr>
        <p:txBody>
          <a:bodyPr/>
          <a:lstStyle/>
          <a:p>
            <a:r>
              <a:rPr lang="fr-CH" b="1" dirty="0" err="1" smtClean="0"/>
              <a:t>Humor</a:t>
            </a:r>
            <a:r>
              <a:rPr lang="fr-CH" b="1" dirty="0" smtClean="0"/>
              <a:t> in </a:t>
            </a:r>
            <a:r>
              <a:rPr lang="fr-CH" b="1" dirty="0" err="1" smtClean="0"/>
              <a:t>health</a:t>
            </a:r>
            <a:r>
              <a:rPr lang="fr-CH" b="1" dirty="0" smtClean="0"/>
              <a:t> care</a:t>
            </a:r>
            <a:endParaRPr lang="fr-CH" b="1" dirty="0"/>
          </a:p>
        </p:txBody>
      </p:sp>
      <p:sp>
        <p:nvSpPr>
          <p:cNvPr id="3" name="Espace réservé du contenu 2"/>
          <p:cNvSpPr>
            <a:spLocks noGrp="1"/>
          </p:cNvSpPr>
          <p:nvPr>
            <p:ph idx="1"/>
          </p:nvPr>
        </p:nvSpPr>
        <p:spPr>
          <a:xfrm>
            <a:off x="757993" y="1223852"/>
            <a:ext cx="7196220" cy="4832055"/>
          </a:xfrm>
        </p:spPr>
        <p:txBody>
          <a:bodyPr>
            <a:noAutofit/>
          </a:bodyPr>
          <a:lstStyle/>
          <a:p>
            <a:pPr marL="0" indent="0">
              <a:buNone/>
            </a:pPr>
            <a:r>
              <a:rPr lang="en-US" b="1" dirty="0" smtClean="0"/>
              <a:t>Preventive health campaigns</a:t>
            </a:r>
          </a:p>
          <a:p>
            <a:pPr marL="0" indent="0">
              <a:lnSpc>
                <a:spcPct val="100000"/>
              </a:lnSpc>
              <a:buNone/>
            </a:pPr>
            <a:r>
              <a:rPr lang="en-US" dirty="0" smtClean="0"/>
              <a:t>Humor-based materials are used effectively in preventive campaigns to prevent alcohol </a:t>
            </a:r>
            <a:r>
              <a:rPr lang="en-US" dirty="0"/>
              <a:t>and tobacco consumption, obesity, </a:t>
            </a:r>
            <a:r>
              <a:rPr lang="en-US" dirty="0" smtClean="0"/>
              <a:t>and cancer:</a:t>
            </a:r>
          </a:p>
          <a:p>
            <a:r>
              <a:rPr lang="en-US" dirty="0" smtClean="0"/>
              <a:t>to draw </a:t>
            </a:r>
            <a:r>
              <a:rPr lang="en-US" dirty="0"/>
              <a:t>attention </a:t>
            </a:r>
            <a:endParaRPr lang="en-US" dirty="0" smtClean="0"/>
          </a:p>
          <a:p>
            <a:r>
              <a:rPr lang="en-US" dirty="0"/>
              <a:t>t</a:t>
            </a:r>
            <a:r>
              <a:rPr lang="en-US" dirty="0" smtClean="0"/>
              <a:t>o reduce negative emotional responses, </a:t>
            </a:r>
            <a:r>
              <a:rPr lang="en-US" dirty="0"/>
              <a:t>such as fear, anxiety, and </a:t>
            </a:r>
            <a:r>
              <a:rPr lang="en-US" dirty="0" smtClean="0"/>
              <a:t>embarrassment to disturbing </a:t>
            </a:r>
            <a:r>
              <a:rPr lang="en-US" dirty="0"/>
              <a:t>health </a:t>
            </a:r>
            <a:r>
              <a:rPr lang="en-US" dirty="0" smtClean="0"/>
              <a:t>topics </a:t>
            </a:r>
          </a:p>
          <a:p>
            <a:r>
              <a:rPr lang="en-US" dirty="0"/>
              <a:t>t</a:t>
            </a:r>
            <a:r>
              <a:rPr lang="en-US" dirty="0" smtClean="0"/>
              <a:t>o increase </a:t>
            </a:r>
            <a:r>
              <a:rPr lang="en-US" dirty="0"/>
              <a:t>acceptance of health messages and behavior </a:t>
            </a:r>
            <a:r>
              <a:rPr lang="en-US" dirty="0" smtClean="0"/>
              <a:t>change</a:t>
            </a:r>
            <a:endParaRPr lang="en-US" dirty="0"/>
          </a:p>
        </p:txBody>
      </p:sp>
      <p:pic>
        <p:nvPicPr>
          <p:cNvPr id="6" name="Image 5"/>
          <p:cNvPicPr>
            <a:picLocks noChangeAspect="1"/>
          </p:cNvPicPr>
          <p:nvPr/>
        </p:nvPicPr>
        <p:blipFill>
          <a:blip r:embed="rId3"/>
          <a:stretch>
            <a:fillRect/>
          </a:stretch>
        </p:blipFill>
        <p:spPr>
          <a:xfrm>
            <a:off x="7665293" y="0"/>
            <a:ext cx="4526707" cy="3232069"/>
          </a:xfrm>
          <a:prstGeom prst="rect">
            <a:avLst/>
          </a:prstGeom>
        </p:spPr>
      </p:pic>
      <p:pic>
        <p:nvPicPr>
          <p:cNvPr id="7" name="Image 6"/>
          <p:cNvPicPr>
            <a:picLocks noChangeAspect="1"/>
          </p:cNvPicPr>
          <p:nvPr/>
        </p:nvPicPr>
        <p:blipFill>
          <a:blip r:embed="rId4"/>
          <a:stretch>
            <a:fillRect/>
          </a:stretch>
        </p:blipFill>
        <p:spPr>
          <a:xfrm>
            <a:off x="8109466" y="3275263"/>
            <a:ext cx="2172804" cy="3072968"/>
          </a:xfrm>
          <a:prstGeom prst="rect">
            <a:avLst/>
          </a:prstGeom>
        </p:spPr>
      </p:pic>
      <p:pic>
        <p:nvPicPr>
          <p:cNvPr id="8"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5">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
        <p:nvSpPr>
          <p:cNvPr id="9" name="Rectangle 8"/>
          <p:cNvSpPr/>
          <p:nvPr/>
        </p:nvSpPr>
        <p:spPr>
          <a:xfrm>
            <a:off x="422030" y="6299700"/>
            <a:ext cx="6096000" cy="646331"/>
          </a:xfrm>
          <a:prstGeom prst="rect">
            <a:avLst/>
          </a:prstGeom>
        </p:spPr>
        <p:txBody>
          <a:bodyPr>
            <a:spAutoFit/>
          </a:bodyPr>
          <a:lstStyle/>
          <a:p>
            <a:r>
              <a:rPr lang="fr-CH" dirty="0">
                <a:solidFill>
                  <a:schemeClr val="bg1"/>
                </a:solidFill>
              </a:rPr>
              <a:t>Miller E et al. </a:t>
            </a:r>
            <a:r>
              <a:rPr lang="fr-CH" dirty="0" err="1">
                <a:solidFill>
                  <a:schemeClr val="bg1"/>
                </a:solidFill>
              </a:rPr>
              <a:t>Aust</a:t>
            </a:r>
            <a:r>
              <a:rPr lang="fr-CH" dirty="0">
                <a:solidFill>
                  <a:schemeClr val="bg1"/>
                </a:solidFill>
              </a:rPr>
              <a:t> N Z J Public </a:t>
            </a:r>
            <a:r>
              <a:rPr lang="fr-CH" dirty="0" err="1">
                <a:solidFill>
                  <a:schemeClr val="bg1"/>
                </a:solidFill>
              </a:rPr>
              <a:t>Health</a:t>
            </a:r>
            <a:r>
              <a:rPr lang="fr-CH" dirty="0">
                <a:solidFill>
                  <a:schemeClr val="bg1"/>
                </a:solidFill>
              </a:rPr>
              <a:t>. </a:t>
            </a:r>
            <a:r>
              <a:rPr lang="fr-CH" dirty="0" smtClean="0">
                <a:solidFill>
                  <a:schemeClr val="bg1"/>
                </a:solidFill>
              </a:rPr>
              <a:t>2021;45:568-577</a:t>
            </a:r>
            <a:endParaRPr lang="fr-CH" dirty="0">
              <a:solidFill>
                <a:schemeClr val="bg1"/>
              </a:solidFill>
            </a:endParaRPr>
          </a:p>
          <a:p>
            <a:r>
              <a:rPr lang="en-US" dirty="0" smtClean="0">
                <a:solidFill>
                  <a:schemeClr val="bg1"/>
                </a:solidFill>
              </a:rPr>
              <a:t>Blanc </a:t>
            </a:r>
            <a:r>
              <a:rPr lang="en-US" dirty="0">
                <a:solidFill>
                  <a:schemeClr val="bg1"/>
                </a:solidFill>
              </a:rPr>
              <a:t>N, </a:t>
            </a:r>
            <a:r>
              <a:rPr lang="en-US" dirty="0" err="1">
                <a:solidFill>
                  <a:schemeClr val="bg1"/>
                </a:solidFill>
              </a:rPr>
              <a:t>Brigaud</a:t>
            </a:r>
            <a:r>
              <a:rPr lang="en-US" dirty="0">
                <a:solidFill>
                  <a:schemeClr val="bg1"/>
                </a:solidFill>
              </a:rPr>
              <a:t> E</a:t>
            </a:r>
            <a:r>
              <a:rPr lang="en-US" dirty="0" smtClean="0">
                <a:solidFill>
                  <a:schemeClr val="bg1"/>
                </a:solidFill>
              </a:rPr>
              <a:t>. </a:t>
            </a:r>
            <a:r>
              <a:rPr lang="en-US" dirty="0">
                <a:solidFill>
                  <a:schemeClr val="bg1"/>
                </a:solidFill>
              </a:rPr>
              <a:t>Health </a:t>
            </a:r>
            <a:r>
              <a:rPr lang="en-US" dirty="0" err="1">
                <a:solidFill>
                  <a:schemeClr val="bg1"/>
                </a:solidFill>
              </a:rPr>
              <a:t>Commun</a:t>
            </a:r>
            <a:r>
              <a:rPr lang="en-US" dirty="0">
                <a:solidFill>
                  <a:schemeClr val="bg1"/>
                </a:solidFill>
              </a:rPr>
              <a:t>. </a:t>
            </a:r>
            <a:r>
              <a:rPr lang="en-US" dirty="0" smtClean="0">
                <a:solidFill>
                  <a:schemeClr val="bg1"/>
                </a:solidFill>
              </a:rPr>
              <a:t>2014;29:669-77</a:t>
            </a:r>
          </a:p>
        </p:txBody>
      </p:sp>
      <p:pic>
        <p:nvPicPr>
          <p:cNvPr id="10" name="Image 9" descr="Genève pratique - CAGI">
            <a:extLst>
              <a:ext uri="{FF2B5EF4-FFF2-40B4-BE49-F238E27FC236}">
                <a16:creationId xmlns:a16="http://schemas.microsoft.com/office/drawing/2014/main" xmlns="" id="{AAF2F7E5-5F9A-4347-8E06-38AEAF5BE7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pic>
        <p:nvPicPr>
          <p:cNvPr id="11" name="Picture 4">
            <a:extLst>
              <a:ext uri="{FF2B5EF4-FFF2-40B4-BE49-F238E27FC236}">
                <a16:creationId xmlns:a16="http://schemas.microsoft.com/office/drawing/2014/main" xmlns="" id="{89BA75C9-2688-4279-8490-BC8B2ED854CB}"/>
              </a:ext>
            </a:extLst>
          </p:cNvPr>
          <p:cNvPicPr>
            <a:picLocks noChangeAspect="1"/>
          </p:cNvPicPr>
          <p:nvPr/>
        </p:nvPicPr>
        <p:blipFill>
          <a:blip r:embed="rId7"/>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4061018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solidFill>
                  <a:schemeClr val="bg1">
                    <a:lumMod val="50000"/>
                  </a:schemeClr>
                </a:solidFill>
              </a:rPr>
              <a:t>-    </a:t>
            </a:r>
            <a:r>
              <a:rPr lang="en-US" sz="3800" dirty="0">
                <a:solidFill>
                  <a:schemeClr val="bg1">
                    <a:lumMod val="50000"/>
                  </a:schemeClr>
                </a:solidFill>
              </a:rPr>
              <a:t>H</a:t>
            </a:r>
            <a:r>
              <a:rPr lang="en-US" sz="3800" dirty="0" smtClean="0">
                <a:solidFill>
                  <a:schemeClr val="bg1">
                    <a:lumMod val="50000"/>
                  </a:schemeClr>
                </a:solidFill>
              </a:rPr>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rgbClr val="7F7F7F"/>
                </a:solidFill>
              </a:rPr>
              <a:t>Humor in health </a:t>
            </a:r>
            <a:r>
              <a:rPr lang="fr-CH" sz="3800" dirty="0" smtClean="0">
                <a:solidFill>
                  <a:srgbClr val="7F7F7F"/>
                </a:solidFill>
              </a:rPr>
              <a:t>care</a:t>
            </a:r>
          </a:p>
          <a:p>
            <a:pPr marL="571500" indent="-571500" algn="l">
              <a:buFontTx/>
              <a:buChar char="-"/>
            </a:pPr>
            <a:r>
              <a:rPr lang="fr-CH" sz="3800" dirty="0" smtClean="0"/>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chemeClr val="bg1">
                    <a:lumMod val="50000"/>
                  </a:schemeClr>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2483703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557"/>
            <a:ext cx="10515600" cy="1325563"/>
          </a:xfrm>
        </p:spPr>
        <p:txBody>
          <a:bodyPr/>
          <a:lstStyle/>
          <a:p>
            <a:r>
              <a:rPr lang="fr-CH" b="1" dirty="0"/>
              <a:t>How humor can be used in </a:t>
            </a:r>
            <a:r>
              <a:rPr lang="fr-CH" b="1" dirty="0" smtClean="0"/>
              <a:t>infection prevention and control (IPC)? </a:t>
            </a:r>
            <a:endParaRPr lang="fr-CH" b="1" i="1" dirty="0"/>
          </a:p>
        </p:txBody>
      </p:sp>
      <p:sp>
        <p:nvSpPr>
          <p:cNvPr id="3" name="Espace réservé du contenu 2"/>
          <p:cNvSpPr>
            <a:spLocks noGrp="1"/>
          </p:cNvSpPr>
          <p:nvPr>
            <p:ph idx="1"/>
          </p:nvPr>
        </p:nvSpPr>
        <p:spPr>
          <a:xfrm>
            <a:off x="838200" y="1690688"/>
            <a:ext cx="8315722" cy="4351338"/>
          </a:xfrm>
        </p:spPr>
        <p:txBody>
          <a:bodyPr>
            <a:noAutofit/>
          </a:bodyPr>
          <a:lstStyle/>
          <a:p>
            <a:pPr marL="0" indent="0">
              <a:lnSpc>
                <a:spcPct val="110000"/>
              </a:lnSpc>
              <a:buNone/>
            </a:pPr>
            <a:r>
              <a:rPr lang="en-US" b="1" dirty="0" smtClean="0"/>
              <a:t>Training</a:t>
            </a:r>
            <a:r>
              <a:rPr lang="en-US" dirty="0" smtClean="0"/>
              <a:t> </a:t>
            </a:r>
            <a:endParaRPr lang="en-US" dirty="0"/>
          </a:p>
          <a:p>
            <a:pPr>
              <a:lnSpc>
                <a:spcPct val="100000"/>
              </a:lnSpc>
            </a:pPr>
            <a:r>
              <a:rPr lang="en-US" dirty="0" smtClean="0"/>
              <a:t>IPC training by the use of the </a:t>
            </a:r>
            <a:r>
              <a:rPr lang="en-US" dirty="0"/>
              <a:t>same </a:t>
            </a:r>
            <a:r>
              <a:rPr lang="en-US" dirty="0" smtClean="0"/>
              <a:t>messages </a:t>
            </a:r>
            <a:r>
              <a:rPr lang="en-US" dirty="0"/>
              <a:t>and teaching materials may result in </a:t>
            </a:r>
            <a:r>
              <a:rPr lang="en-US" dirty="0" smtClean="0"/>
              <a:t>HCWs feeling bored and over-messaged</a:t>
            </a:r>
            <a:endParaRPr lang="en-US" dirty="0"/>
          </a:p>
          <a:p>
            <a:pPr>
              <a:lnSpc>
                <a:spcPct val="100000"/>
              </a:lnSpc>
            </a:pPr>
            <a:r>
              <a:rPr lang="en-US" dirty="0" smtClean="0"/>
              <a:t>Traditional training may also cause </a:t>
            </a:r>
            <a:r>
              <a:rPr lang="en-US" dirty="0"/>
              <a:t>less comprehension of the key </a:t>
            </a:r>
            <a:r>
              <a:rPr lang="en-US" dirty="0" smtClean="0"/>
              <a:t>messages</a:t>
            </a:r>
          </a:p>
          <a:p>
            <a:pPr>
              <a:lnSpc>
                <a:spcPct val="100000"/>
              </a:lnSpc>
            </a:pPr>
            <a:r>
              <a:rPr lang="en-US" dirty="0" smtClean="0"/>
              <a:t>Educational games and creative hands-on activities can be used in IPC training to stimulate sustainable learning and team spirit</a:t>
            </a:r>
          </a:p>
          <a:p>
            <a:pPr marL="0" indent="0">
              <a:lnSpc>
                <a:spcPct val="110000"/>
              </a:lnSpc>
              <a:buNone/>
            </a:pPr>
            <a:endParaRPr lang="en-US" dirty="0" smtClean="0"/>
          </a:p>
        </p:txBody>
      </p:sp>
      <p:pic>
        <p:nvPicPr>
          <p:cNvPr id="6" name="Image 5"/>
          <p:cNvPicPr>
            <a:picLocks noChangeAspect="1"/>
          </p:cNvPicPr>
          <p:nvPr/>
        </p:nvPicPr>
        <p:blipFill>
          <a:blip r:embed="rId3"/>
          <a:stretch>
            <a:fillRect/>
          </a:stretch>
        </p:blipFill>
        <p:spPr>
          <a:xfrm>
            <a:off x="9541949" y="130466"/>
            <a:ext cx="2529590" cy="6798938"/>
          </a:xfrm>
          <a:prstGeom prst="rect">
            <a:avLst/>
          </a:prstGeom>
        </p:spPr>
      </p:pic>
      <p:pic>
        <p:nvPicPr>
          <p:cNvPr id="8"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9633729" cy="559255"/>
          </a:xfrm>
          <a:prstGeom prst="rect">
            <a:avLst/>
          </a:prstGeom>
        </p:spPr>
      </p:pic>
      <p:sp>
        <p:nvSpPr>
          <p:cNvPr id="9" name="Rectangle 8"/>
          <p:cNvSpPr/>
          <p:nvPr/>
        </p:nvSpPr>
        <p:spPr>
          <a:xfrm>
            <a:off x="165283" y="6305928"/>
            <a:ext cx="7421362" cy="861774"/>
          </a:xfrm>
          <a:prstGeom prst="rect">
            <a:avLst/>
          </a:prstGeom>
        </p:spPr>
        <p:txBody>
          <a:bodyPr wrap="square">
            <a:spAutoFit/>
          </a:bodyPr>
          <a:lstStyle/>
          <a:p>
            <a:r>
              <a:rPr lang="en-US" sz="1600" dirty="0">
                <a:solidFill>
                  <a:schemeClr val="bg1"/>
                </a:solidFill>
              </a:rPr>
              <a:t>Koo E, </a:t>
            </a:r>
            <a:r>
              <a:rPr lang="en-US" sz="1600" dirty="0" smtClean="0">
                <a:solidFill>
                  <a:schemeClr val="bg1"/>
                </a:solidFill>
              </a:rPr>
              <a:t>et al. </a:t>
            </a:r>
            <a:r>
              <a:rPr lang="en-US" sz="1600" dirty="0">
                <a:solidFill>
                  <a:schemeClr val="bg1"/>
                </a:solidFill>
              </a:rPr>
              <a:t>Am J Infect Control. </a:t>
            </a:r>
            <a:r>
              <a:rPr lang="en-US" sz="1600" dirty="0" smtClean="0">
                <a:solidFill>
                  <a:schemeClr val="bg1"/>
                </a:solidFill>
              </a:rPr>
              <a:t>2016;44:1241-6</a:t>
            </a:r>
          </a:p>
          <a:p>
            <a:r>
              <a:rPr lang="en-US" sz="1600" dirty="0">
                <a:solidFill>
                  <a:schemeClr val="bg1"/>
                </a:solidFill>
              </a:rPr>
              <a:t>Richard </a:t>
            </a:r>
            <a:r>
              <a:rPr lang="en-US" sz="1600" dirty="0" err="1" smtClean="0">
                <a:solidFill>
                  <a:schemeClr val="bg1"/>
                </a:solidFill>
              </a:rPr>
              <a:t>Siderits</a:t>
            </a:r>
            <a:r>
              <a:rPr lang="en-US" sz="1600" dirty="0" smtClean="0">
                <a:solidFill>
                  <a:schemeClr val="bg1"/>
                </a:solidFill>
              </a:rPr>
              <a:t> et al.</a:t>
            </a:r>
            <a:r>
              <a:rPr lang="nn-NO" sz="1600" dirty="0">
                <a:solidFill>
                  <a:schemeClr val="bg1"/>
                </a:solidFill>
              </a:rPr>
              <a:t> AORN </a:t>
            </a:r>
            <a:r>
              <a:rPr lang="nn-NO" sz="1600" dirty="0" smtClean="0">
                <a:solidFill>
                  <a:schemeClr val="bg1"/>
                </a:solidFill>
              </a:rPr>
              <a:t>J 2006; 84:1053-8</a:t>
            </a:r>
            <a:endParaRPr lang="en-US" sz="1600" dirty="0" smtClean="0">
              <a:solidFill>
                <a:schemeClr val="bg1"/>
              </a:solidFill>
            </a:endParaRPr>
          </a:p>
          <a:p>
            <a:endParaRPr lang="fr-CH" dirty="0">
              <a:solidFill>
                <a:schemeClr val="bg1"/>
              </a:solidFill>
            </a:endParaRPr>
          </a:p>
        </p:txBody>
      </p:sp>
    </p:spTree>
    <p:extLst>
      <p:ext uri="{BB962C8B-B14F-4D97-AF65-F5344CB8AC3E}">
        <p14:creationId xmlns:p14="http://schemas.microsoft.com/office/powerpoint/2010/main" val="3468936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882" y="53925"/>
            <a:ext cx="10515600" cy="670028"/>
          </a:xfrm>
        </p:spPr>
        <p:txBody>
          <a:bodyPr>
            <a:noAutofit/>
          </a:bodyPr>
          <a:lstStyle/>
          <a:p>
            <a:r>
              <a:rPr lang="fr-CH" dirty="0" smtClean="0">
                <a:latin typeface="+mn-lt"/>
              </a:rPr>
              <a:t>Some examples </a:t>
            </a:r>
            <a:r>
              <a:rPr lang="mr-IN" dirty="0" smtClean="0">
                <a:latin typeface="+mn-lt"/>
              </a:rPr>
              <a:t>…</a:t>
            </a:r>
            <a:endParaRPr lang="fr-CH" dirty="0">
              <a:latin typeface="+mn-lt"/>
            </a:endParaRPr>
          </a:p>
        </p:txBody>
      </p:sp>
      <p:pic>
        <p:nvPicPr>
          <p:cNvPr id="12" name="Espace réservé du contenu 11"/>
          <p:cNvPicPr>
            <a:picLocks noGrp="1" noChangeAspect="1"/>
          </p:cNvPicPr>
          <p:nvPr>
            <p:ph idx="1"/>
          </p:nvPr>
        </p:nvPicPr>
        <p:blipFill>
          <a:blip r:embed="rId3"/>
          <a:stretch>
            <a:fillRect/>
          </a:stretch>
        </p:blipFill>
        <p:spPr>
          <a:xfrm>
            <a:off x="5767504" y="1550932"/>
            <a:ext cx="4236744" cy="2556656"/>
          </a:xfrm>
          <a:prstGeom prst="rect">
            <a:avLst/>
          </a:prstGeom>
        </p:spPr>
      </p:pic>
      <p:pic>
        <p:nvPicPr>
          <p:cNvPr id="8" name="Image 7"/>
          <p:cNvPicPr>
            <a:picLocks noChangeAspect="1"/>
          </p:cNvPicPr>
          <p:nvPr/>
        </p:nvPicPr>
        <p:blipFill rotWithShape="1">
          <a:blip r:embed="rId4"/>
          <a:srcRect l="21280" t="33130" r="41642" b="30494"/>
          <a:stretch/>
        </p:blipFill>
        <p:spPr>
          <a:xfrm>
            <a:off x="1001734" y="2282131"/>
            <a:ext cx="4019372" cy="2464526"/>
          </a:xfrm>
          <a:prstGeom prst="rect">
            <a:avLst/>
          </a:prstGeom>
        </p:spPr>
      </p:pic>
      <p:sp>
        <p:nvSpPr>
          <p:cNvPr id="9" name="Rectangle 8"/>
          <p:cNvSpPr/>
          <p:nvPr/>
        </p:nvSpPr>
        <p:spPr>
          <a:xfrm>
            <a:off x="1001734" y="4762641"/>
            <a:ext cx="4265424" cy="1323439"/>
          </a:xfrm>
          <a:prstGeom prst="rect">
            <a:avLst/>
          </a:prstGeom>
        </p:spPr>
        <p:txBody>
          <a:bodyPr wrap="square">
            <a:spAutoFit/>
          </a:bodyPr>
          <a:lstStyle/>
          <a:p>
            <a:r>
              <a:rPr lang="en-US" sz="2000" dirty="0">
                <a:solidFill>
                  <a:srgbClr val="222222"/>
                </a:solidFill>
              </a:rPr>
              <a:t>The first person on each shift to give all their cards away and not obtain any </a:t>
            </a:r>
            <a:r>
              <a:rPr lang="en-US" sz="2000" dirty="0" smtClean="0">
                <a:solidFill>
                  <a:srgbClr val="222222"/>
                </a:solidFill>
              </a:rPr>
              <a:t>card </a:t>
            </a:r>
            <a:r>
              <a:rPr lang="en-US" sz="2000" dirty="0">
                <a:solidFill>
                  <a:srgbClr val="222222"/>
                </a:solidFill>
              </a:rPr>
              <a:t>in return </a:t>
            </a:r>
            <a:r>
              <a:rPr lang="en-US" sz="2000" dirty="0" smtClean="0">
                <a:solidFill>
                  <a:srgbClr val="222222"/>
                </a:solidFill>
              </a:rPr>
              <a:t>was offered coffee </a:t>
            </a:r>
            <a:r>
              <a:rPr lang="en-US" sz="2000" dirty="0">
                <a:solidFill>
                  <a:srgbClr val="222222"/>
                </a:solidFill>
              </a:rPr>
              <a:t>gift cards donated by the medical </a:t>
            </a:r>
            <a:r>
              <a:rPr lang="en-US" sz="2000" dirty="0" smtClean="0">
                <a:solidFill>
                  <a:srgbClr val="222222"/>
                </a:solidFill>
              </a:rPr>
              <a:t>director</a:t>
            </a:r>
            <a:endParaRPr lang="fr-CH" sz="2000" dirty="0"/>
          </a:p>
        </p:txBody>
      </p:sp>
      <p:sp>
        <p:nvSpPr>
          <p:cNvPr id="11" name="Rectangle 10"/>
          <p:cNvSpPr/>
          <p:nvPr/>
        </p:nvSpPr>
        <p:spPr>
          <a:xfrm>
            <a:off x="403884" y="700889"/>
            <a:ext cx="10643596" cy="954107"/>
          </a:xfrm>
          <a:prstGeom prst="rect">
            <a:avLst/>
          </a:prstGeom>
        </p:spPr>
        <p:txBody>
          <a:bodyPr wrap="square">
            <a:spAutoFit/>
          </a:bodyPr>
          <a:lstStyle/>
          <a:p>
            <a:pPr marL="342900" indent="-342900">
              <a:buFont typeface="Arial" panose="020B0604020202020204" pitchFamily="34" charset="0"/>
              <a:buChar char="•"/>
            </a:pPr>
            <a:r>
              <a:rPr lang="en-US" sz="2800" dirty="0" smtClean="0">
                <a:solidFill>
                  <a:srgbClr val="222222"/>
                </a:solidFill>
              </a:rPr>
              <a:t>An interactive audit </a:t>
            </a:r>
            <a:r>
              <a:rPr lang="en-US" sz="2800" dirty="0">
                <a:solidFill>
                  <a:srgbClr val="222222"/>
                </a:solidFill>
              </a:rPr>
              <a:t>and feedback strategy </a:t>
            </a:r>
            <a:r>
              <a:rPr lang="en-US" sz="2800" dirty="0" smtClean="0">
                <a:solidFill>
                  <a:srgbClr val="222222"/>
                </a:solidFill>
              </a:rPr>
              <a:t>for hand hygiene was implemented using a card game in a large academic center </a:t>
            </a:r>
            <a:endParaRPr lang="fr-CH" sz="2800" dirty="0"/>
          </a:p>
        </p:txBody>
      </p:sp>
      <p:sp>
        <p:nvSpPr>
          <p:cNvPr id="13" name="Rectangle 12"/>
          <p:cNvSpPr/>
          <p:nvPr/>
        </p:nvSpPr>
        <p:spPr>
          <a:xfrm>
            <a:off x="1001734" y="1896815"/>
            <a:ext cx="2895436" cy="369332"/>
          </a:xfrm>
          <a:prstGeom prst="rect">
            <a:avLst/>
          </a:prstGeom>
        </p:spPr>
        <p:txBody>
          <a:bodyPr wrap="none">
            <a:spAutoFit/>
          </a:bodyPr>
          <a:lstStyle/>
          <a:p>
            <a:r>
              <a:rPr lang="en-US" dirty="0">
                <a:solidFill>
                  <a:srgbClr val="222222"/>
                </a:solidFill>
              </a:rPr>
              <a:t>“Splat”</a:t>
            </a:r>
            <a:r>
              <a:rPr lang="fr-CH" dirty="0"/>
              <a:t> </a:t>
            </a:r>
            <a:r>
              <a:rPr lang="fr-CH" dirty="0" smtClean="0"/>
              <a:t>game </a:t>
            </a:r>
            <a:r>
              <a:rPr lang="mr-IN" dirty="0" smtClean="0"/>
              <a:t>–</a:t>
            </a:r>
            <a:r>
              <a:rPr lang="fr-CH" dirty="0" smtClean="0"/>
              <a:t> hand hygiene</a:t>
            </a:r>
            <a:endParaRPr lang="fr-CH" dirty="0"/>
          </a:p>
        </p:txBody>
      </p:sp>
      <p:sp>
        <p:nvSpPr>
          <p:cNvPr id="14" name="Rectangle 13"/>
          <p:cNvSpPr/>
          <p:nvPr/>
        </p:nvSpPr>
        <p:spPr>
          <a:xfrm>
            <a:off x="5601026" y="4086530"/>
            <a:ext cx="5739955" cy="2246769"/>
          </a:xfrm>
          <a:prstGeom prst="rect">
            <a:avLst/>
          </a:prstGeom>
        </p:spPr>
        <p:txBody>
          <a:bodyPr wrap="square">
            <a:spAutoFit/>
          </a:bodyPr>
          <a:lstStyle/>
          <a:p>
            <a:r>
              <a:rPr lang="en-US" sz="2000" dirty="0" smtClean="0">
                <a:solidFill>
                  <a:srgbClr val="222222"/>
                </a:solidFill>
              </a:rPr>
              <a:t>After implementing the game: </a:t>
            </a:r>
          </a:p>
          <a:p>
            <a:pPr marL="285750" indent="-285750">
              <a:buFontTx/>
              <a:buChar char="-"/>
            </a:pPr>
            <a:r>
              <a:rPr lang="en-US" sz="2000" dirty="0" smtClean="0">
                <a:solidFill>
                  <a:srgbClr val="222222"/>
                </a:solidFill>
              </a:rPr>
              <a:t>Hand hygiene adherence increased from 87% in 2017 to 90% in 2018 and it continued to improve</a:t>
            </a:r>
          </a:p>
          <a:p>
            <a:pPr marL="285750" indent="-285750">
              <a:buFontTx/>
              <a:buChar char="-"/>
            </a:pPr>
            <a:r>
              <a:rPr lang="en-US" sz="2000" i="1" dirty="0" smtClean="0"/>
              <a:t>C. </a:t>
            </a:r>
            <a:r>
              <a:rPr lang="en-US" sz="2000" i="1" dirty="0"/>
              <a:t>difficile </a:t>
            </a:r>
            <a:r>
              <a:rPr lang="en-US" sz="2000" dirty="0"/>
              <a:t>infection rate </a:t>
            </a:r>
            <a:r>
              <a:rPr lang="en-US" sz="2000" dirty="0" smtClean="0"/>
              <a:t>decreased from 17%        (</a:t>
            </a:r>
            <a:r>
              <a:rPr lang="en-US" sz="2000" dirty="0"/>
              <a:t>6 months before </a:t>
            </a:r>
            <a:r>
              <a:rPr lang="en-US" sz="2000" dirty="0" smtClean="0"/>
              <a:t>the intervention</a:t>
            </a:r>
            <a:r>
              <a:rPr lang="en-US" sz="2000" dirty="0"/>
              <a:t>)  </a:t>
            </a:r>
            <a:r>
              <a:rPr lang="en-US" sz="2000" dirty="0" smtClean="0"/>
              <a:t>	              to 3.7% </a:t>
            </a:r>
            <a:r>
              <a:rPr lang="en-US" sz="2000" dirty="0"/>
              <a:t>(6 months </a:t>
            </a:r>
            <a:r>
              <a:rPr lang="en-US" sz="2000" dirty="0" smtClean="0"/>
              <a:t>after </a:t>
            </a:r>
            <a:r>
              <a:rPr lang="en-US" sz="2000" dirty="0"/>
              <a:t>the intervention</a:t>
            </a:r>
            <a:r>
              <a:rPr lang="en-US" sz="2000" dirty="0" smtClean="0"/>
              <a:t>)</a:t>
            </a:r>
            <a:endParaRPr lang="en-US" sz="2000" dirty="0" smtClean="0">
              <a:solidFill>
                <a:srgbClr val="222222"/>
              </a:solidFill>
            </a:endParaRPr>
          </a:p>
          <a:p>
            <a:endParaRPr lang="fr-CH" sz="2000" dirty="0"/>
          </a:p>
        </p:txBody>
      </p:sp>
      <p:pic>
        <p:nvPicPr>
          <p:cNvPr id="15"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5">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6" name="Image 15" descr="Genève pratique - CAGI">
            <a:extLst>
              <a:ext uri="{FF2B5EF4-FFF2-40B4-BE49-F238E27FC236}">
                <a16:creationId xmlns:a16="http://schemas.microsoft.com/office/drawing/2014/main" xmlns="" id="{AAF2F7E5-5F9A-4347-8E06-38AEAF5BE7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17" name="Rectangle 16"/>
          <p:cNvSpPr/>
          <p:nvPr/>
        </p:nvSpPr>
        <p:spPr>
          <a:xfrm>
            <a:off x="118418" y="6430431"/>
            <a:ext cx="9667266" cy="369332"/>
          </a:xfrm>
          <a:prstGeom prst="rect">
            <a:avLst/>
          </a:prstGeom>
        </p:spPr>
        <p:txBody>
          <a:bodyPr wrap="square">
            <a:spAutoFit/>
          </a:bodyPr>
          <a:lstStyle/>
          <a:p>
            <a:r>
              <a:rPr lang="fr-CH" dirty="0" smtClean="0">
                <a:solidFill>
                  <a:schemeClr val="bg1"/>
                </a:solidFill>
              </a:rPr>
              <a:t>www.myamericannurse.com</a:t>
            </a:r>
            <a:r>
              <a:rPr lang="fr-CH" dirty="0">
                <a:solidFill>
                  <a:schemeClr val="bg1"/>
                </a:solidFill>
              </a:rPr>
              <a:t>/how-an-interactive-game-improved-hand-hygiene-adherence/</a:t>
            </a:r>
          </a:p>
        </p:txBody>
      </p:sp>
      <p:sp>
        <p:nvSpPr>
          <p:cNvPr id="18" name="Rectangle 17"/>
          <p:cNvSpPr/>
          <p:nvPr/>
        </p:nvSpPr>
        <p:spPr>
          <a:xfrm>
            <a:off x="6210570" y="3669416"/>
            <a:ext cx="3685439" cy="307777"/>
          </a:xfrm>
          <a:prstGeom prst="rect">
            <a:avLst/>
          </a:prstGeom>
          <a:solidFill>
            <a:schemeClr val="bg1"/>
          </a:solidFill>
        </p:spPr>
        <p:txBody>
          <a:bodyPr wrap="square">
            <a:spAutoFit/>
          </a:bodyPr>
          <a:lstStyle/>
          <a:p>
            <a:r>
              <a:rPr lang="fr-CH" sz="1400" dirty="0" smtClean="0">
                <a:solidFill>
                  <a:schemeClr val="bg1">
                    <a:lumMod val="50000"/>
                  </a:schemeClr>
                </a:solidFill>
              </a:rPr>
              <a:t>Nurses      Nursing Ass     Physicians     Therapists</a:t>
            </a:r>
            <a:endParaRPr lang="fr-CH" sz="1400" dirty="0">
              <a:solidFill>
                <a:schemeClr val="bg1">
                  <a:lumMod val="50000"/>
                </a:schemeClr>
              </a:solidFill>
            </a:endParaRPr>
          </a:p>
        </p:txBody>
      </p:sp>
      <p:pic>
        <p:nvPicPr>
          <p:cNvPr id="19" name="Picture 4">
            <a:extLst>
              <a:ext uri="{FF2B5EF4-FFF2-40B4-BE49-F238E27FC236}">
                <a16:creationId xmlns:a16="http://schemas.microsoft.com/office/drawing/2014/main" xmlns="" id="{89BA75C9-2688-4279-8490-BC8B2ED854CB}"/>
              </a:ext>
            </a:extLst>
          </p:cNvPr>
          <p:cNvPicPr>
            <a:picLocks noChangeAspect="1"/>
          </p:cNvPicPr>
          <p:nvPr/>
        </p:nvPicPr>
        <p:blipFill>
          <a:blip r:embed="rId7"/>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33850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710803" y="681789"/>
            <a:ext cx="7307428" cy="5480571"/>
          </a:xfrm>
          <a:prstGeom prst="rect">
            <a:avLst/>
          </a:prstGeom>
        </p:spPr>
      </p:pic>
      <p:sp>
        <p:nvSpPr>
          <p:cNvPr id="5" name="Espace réservé du contenu 4"/>
          <p:cNvSpPr>
            <a:spLocks noGrp="1"/>
          </p:cNvSpPr>
          <p:nvPr>
            <p:ph idx="1"/>
          </p:nvPr>
        </p:nvSpPr>
        <p:spPr>
          <a:xfrm>
            <a:off x="249990" y="1130495"/>
            <a:ext cx="4268536" cy="3772315"/>
          </a:xfrm>
          <a:prstGeom prst="rect">
            <a:avLst/>
          </a:prstGeom>
        </p:spPr>
        <p:txBody>
          <a:bodyPr wrap="square">
            <a:spAutoFit/>
          </a:bodyPr>
          <a:lstStyle/>
          <a:p>
            <a:pPr>
              <a:lnSpc>
                <a:spcPct val="100000"/>
              </a:lnSpc>
            </a:pPr>
            <a:r>
              <a:rPr lang="en-US" sz="2400" dirty="0"/>
              <a:t>As part of an education session at </a:t>
            </a:r>
            <a:r>
              <a:rPr lang="en-US" sz="2400" dirty="0" err="1"/>
              <a:t>St.Joseph’s</a:t>
            </a:r>
            <a:r>
              <a:rPr lang="en-US" sz="2400" dirty="0"/>
              <a:t> Health </a:t>
            </a:r>
            <a:r>
              <a:rPr lang="en-US" sz="2400" dirty="0" smtClean="0"/>
              <a:t>Centre, </a:t>
            </a:r>
            <a:r>
              <a:rPr lang="en-US" sz="2400" dirty="0"/>
              <a:t>staff had to remove their gown and gloves without getting any of the pudding on their skin or clothes </a:t>
            </a:r>
            <a:r>
              <a:rPr lang="en-US" sz="2400" dirty="0" smtClean="0"/>
              <a:t>underneath </a:t>
            </a:r>
          </a:p>
          <a:p>
            <a:r>
              <a:rPr lang="en-US" sz="2400" dirty="0" smtClean="0"/>
              <a:t>The </a:t>
            </a:r>
            <a:r>
              <a:rPr lang="en-US" sz="2400" dirty="0"/>
              <a:t>game was meant to mimic </a:t>
            </a:r>
            <a:r>
              <a:rPr lang="en-US" sz="2400" dirty="0" smtClean="0"/>
              <a:t>the </a:t>
            </a:r>
            <a:r>
              <a:rPr lang="en-US" sz="2400" dirty="0"/>
              <a:t>potential for transmission of bacteria by health-care </a:t>
            </a:r>
            <a:r>
              <a:rPr lang="en-US" sz="2400" dirty="0" smtClean="0"/>
              <a:t>providers</a:t>
            </a:r>
            <a:endParaRPr lang="fr-CH" sz="2400" dirty="0"/>
          </a:p>
        </p:txBody>
      </p:sp>
      <p:sp>
        <p:nvSpPr>
          <p:cNvPr id="8" name="Rectangle 7"/>
          <p:cNvSpPr/>
          <p:nvPr/>
        </p:nvSpPr>
        <p:spPr>
          <a:xfrm>
            <a:off x="595638" y="5614443"/>
            <a:ext cx="4141391" cy="523220"/>
          </a:xfrm>
          <a:prstGeom prst="rect">
            <a:avLst/>
          </a:prstGeom>
        </p:spPr>
        <p:txBody>
          <a:bodyPr wrap="none">
            <a:spAutoFit/>
          </a:bodyPr>
          <a:lstStyle/>
          <a:p>
            <a:r>
              <a:rPr lang="fr-CH" sz="2800" i="1" dirty="0" smtClean="0"/>
              <a:t>The « PPE Pudding game »</a:t>
            </a:r>
            <a:endParaRPr lang="fr-CH" sz="2800" i="1" dirty="0"/>
          </a:p>
        </p:txBody>
      </p:sp>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
        <p:nvSpPr>
          <p:cNvPr id="10" name="Rectangle 9"/>
          <p:cNvSpPr/>
          <p:nvPr/>
        </p:nvSpPr>
        <p:spPr>
          <a:xfrm>
            <a:off x="127290" y="6462710"/>
            <a:ext cx="10473872" cy="369332"/>
          </a:xfrm>
          <a:prstGeom prst="rect">
            <a:avLst/>
          </a:prstGeom>
        </p:spPr>
        <p:txBody>
          <a:bodyPr wrap="square">
            <a:spAutoFit/>
          </a:bodyPr>
          <a:lstStyle/>
          <a:p>
            <a:r>
              <a:rPr lang="fr-CH" dirty="0">
                <a:solidFill>
                  <a:schemeClr val="bg1"/>
                </a:solidFill>
              </a:rPr>
              <a:t>https://hospitalnews.com/making-infection-prevention-fun-introducing-the-ipac-olympics/</a:t>
            </a:r>
          </a:p>
        </p:txBody>
      </p:sp>
      <p:pic>
        <p:nvPicPr>
          <p:cNvPr id="11" name="Image 10" descr="Genève pratique - CAGI">
            <a:extLst>
              <a:ext uri="{FF2B5EF4-FFF2-40B4-BE49-F238E27FC236}">
                <a16:creationId xmlns:a16="http://schemas.microsoft.com/office/drawing/2014/main" xmlns="" id="{AAF2F7E5-5F9A-4347-8E06-38AEAF5BE7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12" name="Titre 1"/>
          <p:cNvSpPr txBox="1">
            <a:spLocks/>
          </p:cNvSpPr>
          <p:nvPr/>
        </p:nvSpPr>
        <p:spPr>
          <a:xfrm>
            <a:off x="414410" y="53925"/>
            <a:ext cx="10515600" cy="670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dirty="0" smtClean="0">
                <a:latin typeface="+mn-lt"/>
              </a:rPr>
              <a:t>Some examples </a:t>
            </a:r>
            <a:r>
              <a:rPr lang="mr-IN" dirty="0" smtClean="0">
                <a:latin typeface="+mn-lt"/>
              </a:rPr>
              <a:t>…</a:t>
            </a:r>
            <a:endParaRPr lang="fr-CH" dirty="0">
              <a:latin typeface="+mn-lt"/>
            </a:endParaRPr>
          </a:p>
        </p:txBody>
      </p:sp>
    </p:spTree>
    <p:extLst>
      <p:ext uri="{BB962C8B-B14F-4D97-AF65-F5344CB8AC3E}">
        <p14:creationId xmlns:p14="http://schemas.microsoft.com/office/powerpoint/2010/main" val="2978175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t>-    </a:t>
            </a:r>
            <a:r>
              <a:rPr lang="en-US" sz="3800" dirty="0"/>
              <a:t>H</a:t>
            </a:r>
            <a:r>
              <a:rPr lang="en-US" sz="3800" dirty="0" smtClean="0"/>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chemeClr val="bg1">
                    <a:lumMod val="50000"/>
                  </a:schemeClr>
                </a:solidFill>
              </a:rPr>
              <a:t>Humor in health </a:t>
            </a:r>
            <a:r>
              <a:rPr lang="fr-CH" sz="3800" dirty="0" smtClean="0">
                <a:solidFill>
                  <a:schemeClr val="bg1">
                    <a:lumMod val="50000"/>
                  </a:schemeClr>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chemeClr val="bg1">
                    <a:lumMod val="50000"/>
                  </a:schemeClr>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195681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7009" y="966698"/>
            <a:ext cx="10515600" cy="4351338"/>
          </a:xfrm>
        </p:spPr>
        <p:txBody>
          <a:bodyPr>
            <a:normAutofit/>
          </a:bodyPr>
          <a:lstStyle/>
          <a:p>
            <a:pPr>
              <a:lnSpc>
                <a:spcPct val="100000"/>
              </a:lnSpc>
              <a:spcAft>
                <a:spcPts val="1800"/>
              </a:spcAft>
            </a:pPr>
            <a:r>
              <a:rPr lang="en-US" sz="2400" dirty="0" smtClean="0"/>
              <a:t>The University of Geneva Hospitals created “</a:t>
            </a:r>
            <a:r>
              <a:rPr lang="en-US" sz="2400" dirty="0"/>
              <a:t>Escape COVID-</a:t>
            </a:r>
            <a:r>
              <a:rPr lang="en-US" sz="2400" dirty="0" smtClean="0"/>
              <a:t>19”, </a:t>
            </a:r>
            <a:r>
              <a:rPr lang="en-US" sz="2400" dirty="0"/>
              <a:t>a serious game </a:t>
            </a:r>
            <a:r>
              <a:rPr lang="en-US" sz="2400" dirty="0" smtClean="0"/>
              <a:t> </a:t>
            </a:r>
            <a:r>
              <a:rPr lang="en-US" sz="2400" dirty="0"/>
              <a:t>to promote safe IPC practices among HCWs and other hospital employees during the COVID-19 pandemic</a:t>
            </a:r>
            <a:endParaRPr lang="fr-CH" sz="2400" dirty="0"/>
          </a:p>
        </p:txBody>
      </p:sp>
      <p:pic>
        <p:nvPicPr>
          <p:cNvPr id="4" name="Image 3"/>
          <p:cNvPicPr>
            <a:picLocks noChangeAspect="1"/>
          </p:cNvPicPr>
          <p:nvPr/>
        </p:nvPicPr>
        <p:blipFill rotWithShape="1">
          <a:blip r:embed="rId2"/>
          <a:srcRect l="9970"/>
          <a:stretch/>
        </p:blipFill>
        <p:spPr>
          <a:xfrm>
            <a:off x="213895" y="2125579"/>
            <a:ext cx="5545501" cy="4197517"/>
          </a:xfrm>
          <a:prstGeom prst="rect">
            <a:avLst/>
          </a:prstGeom>
        </p:spPr>
      </p:pic>
      <p:pic>
        <p:nvPicPr>
          <p:cNvPr id="6" name="Image 5"/>
          <p:cNvPicPr>
            <a:picLocks noChangeAspect="1"/>
          </p:cNvPicPr>
          <p:nvPr/>
        </p:nvPicPr>
        <p:blipFill>
          <a:blip r:embed="rId3"/>
          <a:stretch>
            <a:fillRect/>
          </a:stretch>
        </p:blipFill>
        <p:spPr>
          <a:xfrm>
            <a:off x="5716268" y="2392956"/>
            <a:ext cx="6386102" cy="3662780"/>
          </a:xfrm>
          <a:prstGeom prst="rect">
            <a:avLst/>
          </a:prstGeom>
        </p:spPr>
      </p:pic>
      <p:pic>
        <p:nvPicPr>
          <p:cNvPr id="8"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
        <p:nvSpPr>
          <p:cNvPr id="9" name="Rectangle 8"/>
          <p:cNvSpPr/>
          <p:nvPr/>
        </p:nvSpPr>
        <p:spPr>
          <a:xfrm>
            <a:off x="176172" y="6456852"/>
            <a:ext cx="6200565" cy="400110"/>
          </a:xfrm>
          <a:prstGeom prst="rect">
            <a:avLst/>
          </a:prstGeom>
        </p:spPr>
        <p:txBody>
          <a:bodyPr wrap="square">
            <a:spAutoFit/>
          </a:bodyPr>
          <a:lstStyle/>
          <a:p>
            <a:r>
              <a:rPr lang="fr-CH" sz="2000" dirty="0">
                <a:solidFill>
                  <a:schemeClr val="bg1"/>
                </a:solidFill>
              </a:rPr>
              <a:t>Suppan M, </a:t>
            </a:r>
            <a:r>
              <a:rPr lang="fr-CH" sz="2000" dirty="0" smtClean="0">
                <a:solidFill>
                  <a:schemeClr val="bg1"/>
                </a:solidFill>
              </a:rPr>
              <a:t>et al. JMIR </a:t>
            </a:r>
            <a:r>
              <a:rPr lang="fr-CH" sz="2000" dirty="0">
                <a:solidFill>
                  <a:schemeClr val="bg1"/>
                </a:solidFill>
              </a:rPr>
              <a:t>Serious Games 2020;8(4):e24986</a:t>
            </a:r>
          </a:p>
        </p:txBody>
      </p:sp>
      <p:pic>
        <p:nvPicPr>
          <p:cNvPr id="10" name="Image 9" descr="Genève pratique - CAGI">
            <a:extLst>
              <a:ext uri="{FF2B5EF4-FFF2-40B4-BE49-F238E27FC236}">
                <a16:creationId xmlns:a16="http://schemas.microsoft.com/office/drawing/2014/main" xmlns="" id="{AAF2F7E5-5F9A-4347-8E06-38AEAF5B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12" name="Titre 1"/>
          <p:cNvSpPr txBox="1">
            <a:spLocks/>
          </p:cNvSpPr>
          <p:nvPr/>
        </p:nvSpPr>
        <p:spPr>
          <a:xfrm>
            <a:off x="414410" y="53925"/>
            <a:ext cx="10515600" cy="670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dirty="0" smtClean="0">
                <a:latin typeface="+mn-lt"/>
              </a:rPr>
              <a:t>Some examples </a:t>
            </a:r>
            <a:r>
              <a:rPr lang="mr-IN" dirty="0" smtClean="0">
                <a:latin typeface="+mn-lt"/>
              </a:rPr>
              <a:t>…</a:t>
            </a:r>
            <a:endParaRPr lang="fr-CH" dirty="0">
              <a:latin typeface="+mn-lt"/>
            </a:endParaRPr>
          </a:p>
        </p:txBody>
      </p:sp>
    </p:spTree>
    <p:extLst>
      <p:ext uri="{BB962C8B-B14F-4D97-AF65-F5344CB8AC3E}">
        <p14:creationId xmlns:p14="http://schemas.microsoft.com/office/powerpoint/2010/main" val="15896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3480" y="17557"/>
            <a:ext cx="10515600" cy="1325563"/>
          </a:xfrm>
        </p:spPr>
        <p:txBody>
          <a:bodyPr/>
          <a:lstStyle/>
          <a:p>
            <a:r>
              <a:rPr lang="fr-CH" b="1" dirty="0"/>
              <a:t>How </a:t>
            </a:r>
            <a:r>
              <a:rPr lang="fr-CH" b="1" dirty="0" err="1"/>
              <a:t>humor</a:t>
            </a:r>
            <a:r>
              <a:rPr lang="fr-CH" b="1" dirty="0"/>
              <a:t> </a:t>
            </a:r>
            <a:r>
              <a:rPr lang="fr-CH" b="1" dirty="0" err="1"/>
              <a:t>can</a:t>
            </a:r>
            <a:r>
              <a:rPr lang="fr-CH" b="1" dirty="0"/>
              <a:t> </a:t>
            </a:r>
            <a:r>
              <a:rPr lang="fr-CH" b="1" dirty="0" err="1"/>
              <a:t>be</a:t>
            </a:r>
            <a:r>
              <a:rPr lang="fr-CH" b="1" dirty="0"/>
              <a:t> </a:t>
            </a:r>
            <a:r>
              <a:rPr lang="fr-CH" b="1" dirty="0" err="1"/>
              <a:t>used</a:t>
            </a:r>
            <a:r>
              <a:rPr lang="fr-CH" b="1" dirty="0"/>
              <a:t> in IPC?</a:t>
            </a:r>
          </a:p>
        </p:txBody>
      </p:sp>
      <p:sp>
        <p:nvSpPr>
          <p:cNvPr id="3" name="Espace réservé du contenu 2"/>
          <p:cNvSpPr>
            <a:spLocks noGrp="1"/>
          </p:cNvSpPr>
          <p:nvPr>
            <p:ph idx="1"/>
          </p:nvPr>
        </p:nvSpPr>
        <p:spPr>
          <a:xfrm>
            <a:off x="366092" y="1287170"/>
            <a:ext cx="8166004" cy="4351338"/>
          </a:xfrm>
        </p:spPr>
        <p:txBody>
          <a:bodyPr>
            <a:normAutofit/>
          </a:bodyPr>
          <a:lstStyle/>
          <a:p>
            <a:pPr marL="0" indent="0">
              <a:buNone/>
            </a:pPr>
            <a:r>
              <a:rPr lang="en-US" b="1" dirty="0"/>
              <a:t>Awareness </a:t>
            </a:r>
            <a:r>
              <a:rPr lang="en-US" b="1" dirty="0" smtClean="0"/>
              <a:t>raising campaigns</a:t>
            </a:r>
            <a:endParaRPr lang="en-US" b="1" dirty="0"/>
          </a:p>
          <a:p>
            <a:r>
              <a:rPr lang="en-US" dirty="0"/>
              <a:t>Humorous </a:t>
            </a:r>
            <a:r>
              <a:rPr lang="en-US" dirty="0" smtClean="0"/>
              <a:t>materials (e.g. posters, reminders,    screen savers) </a:t>
            </a:r>
            <a:r>
              <a:rPr lang="en-US" dirty="0"/>
              <a:t>may help </a:t>
            </a:r>
            <a:r>
              <a:rPr lang="en-US" dirty="0" smtClean="0"/>
              <a:t>to </a:t>
            </a:r>
            <a:r>
              <a:rPr lang="en-US" dirty="0"/>
              <a:t>capture </a:t>
            </a:r>
            <a:r>
              <a:rPr lang="en-US" dirty="0" smtClean="0"/>
              <a:t>HCWs attention</a:t>
            </a:r>
            <a:endParaRPr lang="fr-CH" dirty="0"/>
          </a:p>
        </p:txBody>
      </p:sp>
      <p:pic>
        <p:nvPicPr>
          <p:cNvPr id="4" name="Image 3"/>
          <p:cNvPicPr>
            <a:picLocks noChangeAspect="1"/>
          </p:cNvPicPr>
          <p:nvPr/>
        </p:nvPicPr>
        <p:blipFill>
          <a:blip r:embed="rId3"/>
          <a:stretch>
            <a:fillRect/>
          </a:stretch>
        </p:blipFill>
        <p:spPr>
          <a:xfrm>
            <a:off x="8087895" y="173790"/>
            <a:ext cx="3954685" cy="2103729"/>
          </a:xfrm>
          <a:prstGeom prst="rect">
            <a:avLst/>
          </a:prstGeom>
        </p:spPr>
      </p:pic>
      <p:sp>
        <p:nvSpPr>
          <p:cNvPr id="6" name="Rectangle 5"/>
          <p:cNvSpPr/>
          <p:nvPr/>
        </p:nvSpPr>
        <p:spPr>
          <a:xfrm>
            <a:off x="8299270" y="2396208"/>
            <a:ext cx="3705572" cy="584776"/>
          </a:xfrm>
          <a:prstGeom prst="rect">
            <a:avLst/>
          </a:prstGeom>
        </p:spPr>
        <p:txBody>
          <a:bodyPr wrap="square">
            <a:spAutoFit/>
          </a:bodyPr>
          <a:lstStyle/>
          <a:p>
            <a:r>
              <a:rPr lang="en-US" sz="1600" dirty="0" err="1" smtClean="0"/>
              <a:t>Soh</a:t>
            </a:r>
            <a:r>
              <a:rPr lang="en-US" sz="1600" dirty="0"/>
              <a:t>,</a:t>
            </a:r>
            <a:r>
              <a:rPr lang="en-US" sz="1600" dirty="0" smtClean="0"/>
              <a:t> </a:t>
            </a:r>
            <a:r>
              <a:rPr lang="en-US" sz="1600" dirty="0"/>
              <a:t>Antimicrobial Resistance &amp;</a:t>
            </a:r>
            <a:r>
              <a:rPr lang="en-US" sz="1600" dirty="0" smtClean="0"/>
              <a:t> </a:t>
            </a:r>
            <a:r>
              <a:rPr lang="en-US" sz="1600" dirty="0"/>
              <a:t>Infection Control </a:t>
            </a:r>
            <a:r>
              <a:rPr lang="en-US" sz="1600" dirty="0" smtClean="0"/>
              <a:t>2015; </a:t>
            </a:r>
            <a:r>
              <a:rPr lang="en-US" sz="1600" dirty="0"/>
              <a:t>4(</a:t>
            </a:r>
            <a:r>
              <a:rPr lang="en-US" sz="1600" dirty="0" err="1"/>
              <a:t>Suppl</a:t>
            </a:r>
            <a:r>
              <a:rPr lang="en-US" sz="1600" dirty="0"/>
              <a:t> 1):I12</a:t>
            </a:r>
            <a:endParaRPr lang="fr-CH" sz="1600" dirty="0"/>
          </a:p>
        </p:txBody>
      </p:sp>
      <p:pic>
        <p:nvPicPr>
          <p:cNvPr id="5" name="Image 4"/>
          <p:cNvPicPr>
            <a:picLocks noChangeAspect="1"/>
          </p:cNvPicPr>
          <p:nvPr/>
        </p:nvPicPr>
        <p:blipFill rotWithShape="1">
          <a:blip r:embed="rId4"/>
          <a:srcRect r="1144"/>
          <a:stretch/>
        </p:blipFill>
        <p:spPr>
          <a:xfrm>
            <a:off x="8074380" y="3114842"/>
            <a:ext cx="3863620" cy="2990855"/>
          </a:xfrm>
          <a:prstGeom prst="rect">
            <a:avLst/>
          </a:prstGeom>
        </p:spPr>
      </p:pic>
      <p:pic>
        <p:nvPicPr>
          <p:cNvPr id="8" name="Image 7"/>
          <p:cNvPicPr>
            <a:picLocks noChangeAspect="1"/>
          </p:cNvPicPr>
          <p:nvPr/>
        </p:nvPicPr>
        <p:blipFill>
          <a:blip r:embed="rId5"/>
          <a:stretch>
            <a:fillRect/>
          </a:stretch>
        </p:blipFill>
        <p:spPr>
          <a:xfrm>
            <a:off x="3367106" y="3101473"/>
            <a:ext cx="5001525" cy="3120951"/>
          </a:xfrm>
          <a:prstGeom prst="rect">
            <a:avLst/>
          </a:prstGeom>
        </p:spPr>
      </p:pic>
      <p:pic>
        <p:nvPicPr>
          <p:cNvPr id="13" name="Image 12"/>
          <p:cNvPicPr>
            <a:picLocks noChangeAspect="1"/>
          </p:cNvPicPr>
          <p:nvPr/>
        </p:nvPicPr>
        <p:blipFill>
          <a:blip r:embed="rId6"/>
          <a:stretch>
            <a:fillRect/>
          </a:stretch>
        </p:blipFill>
        <p:spPr>
          <a:xfrm>
            <a:off x="366092" y="2992431"/>
            <a:ext cx="2175096" cy="3360524"/>
          </a:xfrm>
          <a:prstGeom prst="rect">
            <a:avLst/>
          </a:prstGeom>
        </p:spPr>
      </p:pic>
      <p:pic>
        <p:nvPicPr>
          <p:cNvPr id="11"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7">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2" name="Image 11" descr="Genève pratique - CAGI">
            <a:extLst>
              <a:ext uri="{FF2B5EF4-FFF2-40B4-BE49-F238E27FC236}">
                <a16:creationId xmlns:a16="http://schemas.microsoft.com/office/drawing/2014/main" xmlns="" id="{AAF2F7E5-5F9A-4347-8E06-38AEAF5BE77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pic>
        <p:nvPicPr>
          <p:cNvPr id="14" name="Picture 4">
            <a:extLst>
              <a:ext uri="{FF2B5EF4-FFF2-40B4-BE49-F238E27FC236}">
                <a16:creationId xmlns:a16="http://schemas.microsoft.com/office/drawing/2014/main" xmlns="" id="{89BA75C9-2688-4279-8490-BC8B2ED854CB}"/>
              </a:ext>
            </a:extLst>
          </p:cNvPr>
          <p:cNvPicPr>
            <a:picLocks noChangeAspect="1"/>
          </p:cNvPicPr>
          <p:nvPr/>
        </p:nvPicPr>
        <p:blipFill>
          <a:blip r:embed="rId9"/>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1796552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0235" y="-349184"/>
            <a:ext cx="10515600" cy="1325563"/>
          </a:xfrm>
        </p:spPr>
        <p:txBody>
          <a:bodyPr/>
          <a:lstStyle/>
          <a:p>
            <a:r>
              <a:rPr lang="fr-CH" b="1" dirty="0"/>
              <a:t>Some </a:t>
            </a:r>
            <a:r>
              <a:rPr lang="fr-CH" b="1" dirty="0" smtClean="0"/>
              <a:t>examples </a:t>
            </a:r>
            <a:r>
              <a:rPr lang="mr-IN" b="1" dirty="0" smtClean="0"/>
              <a:t>…</a:t>
            </a:r>
            <a:endParaRPr lang="fr-CH" b="1" dirty="0"/>
          </a:p>
        </p:txBody>
      </p:sp>
      <p:sp>
        <p:nvSpPr>
          <p:cNvPr id="3" name="Espace réservé du contenu 2"/>
          <p:cNvSpPr>
            <a:spLocks noGrp="1"/>
          </p:cNvSpPr>
          <p:nvPr>
            <p:ph idx="1"/>
          </p:nvPr>
        </p:nvSpPr>
        <p:spPr>
          <a:xfrm>
            <a:off x="178649" y="3053995"/>
            <a:ext cx="3992298" cy="4351338"/>
          </a:xfrm>
        </p:spPr>
        <p:txBody>
          <a:bodyPr>
            <a:normAutofit/>
          </a:bodyPr>
          <a:lstStyle/>
          <a:p>
            <a:r>
              <a:rPr lang="en-US" sz="2400" dirty="0"/>
              <a:t>‘Nudge’ reminders based on well-known song lyrics</a:t>
            </a:r>
            <a:r>
              <a:rPr lang="fr-CH" sz="2400" dirty="0"/>
              <a:t> </a:t>
            </a:r>
            <a:r>
              <a:rPr lang="fr-CH" sz="2400" dirty="0" smtClean="0"/>
              <a:t>have </a:t>
            </a:r>
            <a:r>
              <a:rPr lang="fr-CH" sz="2400" dirty="0"/>
              <a:t>been </a:t>
            </a:r>
            <a:r>
              <a:rPr lang="fr-CH" sz="2400" dirty="0" smtClean="0"/>
              <a:t>developed </a:t>
            </a:r>
            <a:endParaRPr lang="fr-CH" sz="2400" dirty="0"/>
          </a:p>
          <a:p>
            <a:r>
              <a:rPr lang="en-US" sz="2400" dirty="0"/>
              <a:t>Hand hygiene compliance </a:t>
            </a:r>
            <a:r>
              <a:rPr lang="fr-CH" sz="2400" dirty="0" err="1"/>
              <a:t>significantly</a:t>
            </a:r>
            <a:r>
              <a:rPr lang="fr-CH" sz="2400" dirty="0"/>
              <a:t> </a:t>
            </a:r>
            <a:r>
              <a:rPr lang="en-US" sz="2400" dirty="0"/>
              <a:t>improved from 31% to 68% </a:t>
            </a:r>
            <a:r>
              <a:rPr lang="en-US" sz="2400" dirty="0" smtClean="0"/>
              <a:t>in 10 </a:t>
            </a:r>
            <a:r>
              <a:rPr lang="en-US" sz="2400" dirty="0"/>
              <a:t>wards with the </a:t>
            </a:r>
            <a:r>
              <a:rPr lang="en-US" sz="2400" dirty="0" smtClean="0"/>
              <a:t>new reminders </a:t>
            </a:r>
            <a:r>
              <a:rPr lang="en-US" sz="2400" dirty="0"/>
              <a:t>and multi-modal </a:t>
            </a:r>
            <a:r>
              <a:rPr lang="en-US" sz="2400" dirty="0" smtClean="0"/>
              <a:t>hand hygiene promotion strategy</a:t>
            </a:r>
            <a:endParaRPr lang="fr-CH" sz="2400" dirty="0"/>
          </a:p>
        </p:txBody>
      </p:sp>
      <p:pic>
        <p:nvPicPr>
          <p:cNvPr id="6" name="Image 5"/>
          <p:cNvPicPr>
            <a:picLocks noChangeAspect="1"/>
          </p:cNvPicPr>
          <p:nvPr/>
        </p:nvPicPr>
        <p:blipFill>
          <a:blip r:embed="rId3"/>
          <a:stretch>
            <a:fillRect/>
          </a:stretch>
        </p:blipFill>
        <p:spPr>
          <a:xfrm>
            <a:off x="0" y="0"/>
            <a:ext cx="4058249" cy="2936684"/>
          </a:xfrm>
          <a:prstGeom prst="rect">
            <a:avLst/>
          </a:prstGeom>
        </p:spPr>
      </p:pic>
      <p:pic>
        <p:nvPicPr>
          <p:cNvPr id="9" name="Image 8"/>
          <p:cNvPicPr>
            <a:picLocks noChangeAspect="1"/>
          </p:cNvPicPr>
          <p:nvPr/>
        </p:nvPicPr>
        <p:blipFill rotWithShape="1">
          <a:blip r:embed="rId4"/>
          <a:srcRect l="1972" r="972" b="2126"/>
          <a:stretch/>
        </p:blipFill>
        <p:spPr>
          <a:xfrm>
            <a:off x="4126954" y="633915"/>
            <a:ext cx="6178193" cy="5585474"/>
          </a:xfrm>
          <a:prstGeom prst="rect">
            <a:avLst/>
          </a:prstGeom>
        </p:spPr>
      </p:pic>
      <p:pic>
        <p:nvPicPr>
          <p:cNvPr id="10" name="Image 9"/>
          <p:cNvPicPr>
            <a:picLocks noChangeAspect="1"/>
          </p:cNvPicPr>
          <p:nvPr/>
        </p:nvPicPr>
        <p:blipFill>
          <a:blip r:embed="rId5"/>
          <a:stretch>
            <a:fillRect/>
          </a:stretch>
        </p:blipFill>
        <p:spPr>
          <a:xfrm>
            <a:off x="10313433" y="0"/>
            <a:ext cx="1878567" cy="2374585"/>
          </a:xfrm>
          <a:prstGeom prst="rect">
            <a:avLst/>
          </a:prstGeom>
        </p:spPr>
      </p:pic>
      <p:pic>
        <p:nvPicPr>
          <p:cNvPr id="11"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6">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2" name="Image 11" descr="Genève pratique - CAGI">
            <a:extLst>
              <a:ext uri="{FF2B5EF4-FFF2-40B4-BE49-F238E27FC236}">
                <a16:creationId xmlns:a16="http://schemas.microsoft.com/office/drawing/2014/main" xmlns="" id="{AAF2F7E5-5F9A-4347-8E06-38AEAF5BE77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13" name="Rectangle 12"/>
          <p:cNvSpPr/>
          <p:nvPr/>
        </p:nvSpPr>
        <p:spPr>
          <a:xfrm>
            <a:off x="210206" y="6439565"/>
            <a:ext cx="5981125" cy="400110"/>
          </a:xfrm>
          <a:prstGeom prst="rect">
            <a:avLst/>
          </a:prstGeom>
        </p:spPr>
        <p:txBody>
          <a:bodyPr wrap="none">
            <a:spAutoFit/>
          </a:bodyPr>
          <a:lstStyle/>
          <a:p>
            <a:r>
              <a:rPr lang="fr-CH" sz="2000" dirty="0">
                <a:solidFill>
                  <a:schemeClr val="bg1"/>
                </a:solidFill>
              </a:rPr>
              <a:t>Mookerjee S, et al</a:t>
            </a:r>
            <a:r>
              <a:rPr lang="fr-CH" sz="2000" dirty="0" smtClean="0">
                <a:solidFill>
                  <a:schemeClr val="bg1"/>
                </a:solidFill>
              </a:rPr>
              <a:t>. </a:t>
            </a:r>
            <a:r>
              <a:rPr lang="en-US" sz="2000" dirty="0" smtClean="0">
                <a:solidFill>
                  <a:schemeClr val="bg1"/>
                </a:solidFill>
              </a:rPr>
              <a:t>J </a:t>
            </a:r>
            <a:r>
              <a:rPr lang="en-US" sz="2000" dirty="0">
                <a:solidFill>
                  <a:schemeClr val="bg1"/>
                </a:solidFill>
              </a:rPr>
              <a:t>Infect Prevention 2019;20(1S):P131</a:t>
            </a:r>
            <a:endParaRPr lang="fr-CH" sz="2000" dirty="0">
              <a:solidFill>
                <a:schemeClr val="bg1"/>
              </a:solidFill>
            </a:endParaRPr>
          </a:p>
        </p:txBody>
      </p:sp>
      <p:pic>
        <p:nvPicPr>
          <p:cNvPr id="14" name="Picture 4">
            <a:extLst>
              <a:ext uri="{FF2B5EF4-FFF2-40B4-BE49-F238E27FC236}">
                <a16:creationId xmlns:a16="http://schemas.microsoft.com/office/drawing/2014/main" xmlns="" id="{89BA75C9-2688-4279-8490-BC8B2ED854CB}"/>
              </a:ext>
            </a:extLst>
          </p:cNvPr>
          <p:cNvPicPr>
            <a:picLocks noChangeAspect="1"/>
          </p:cNvPicPr>
          <p:nvPr/>
        </p:nvPicPr>
        <p:blipFill>
          <a:blip r:embed="rId8"/>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3477588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898" y="124493"/>
            <a:ext cx="10515600" cy="1325563"/>
          </a:xfrm>
        </p:spPr>
        <p:txBody>
          <a:bodyPr/>
          <a:lstStyle/>
          <a:p>
            <a:r>
              <a:rPr lang="fr-CH" b="1" dirty="0"/>
              <a:t>Some </a:t>
            </a:r>
            <a:r>
              <a:rPr lang="fr-CH" b="1" dirty="0" smtClean="0"/>
              <a:t>examples </a:t>
            </a:r>
            <a:r>
              <a:rPr lang="mr-IN" b="1" dirty="0" smtClean="0"/>
              <a:t>…</a:t>
            </a:r>
            <a:endParaRPr lang="fr-CH" b="1" dirty="0"/>
          </a:p>
        </p:txBody>
      </p:sp>
      <p:sp>
        <p:nvSpPr>
          <p:cNvPr id="3" name="Espace réservé du contenu 2"/>
          <p:cNvSpPr>
            <a:spLocks noGrp="1"/>
          </p:cNvSpPr>
          <p:nvPr>
            <p:ph idx="1"/>
          </p:nvPr>
        </p:nvSpPr>
        <p:spPr>
          <a:xfrm>
            <a:off x="581827" y="1645492"/>
            <a:ext cx="3682699" cy="4351338"/>
          </a:xfrm>
        </p:spPr>
        <p:txBody>
          <a:bodyPr>
            <a:noAutofit/>
          </a:bodyPr>
          <a:lstStyle/>
          <a:p>
            <a:pPr>
              <a:lnSpc>
                <a:spcPct val="110000"/>
              </a:lnSpc>
            </a:pPr>
            <a:r>
              <a:rPr lang="en-US" sz="2400" dirty="0" err="1"/>
              <a:t>Emojitoons</a:t>
            </a:r>
            <a:r>
              <a:rPr lang="en-US" sz="2400" dirty="0"/>
              <a:t> are created by using avatars of employees to remind the key IPC practices to the HCWs</a:t>
            </a:r>
          </a:p>
          <a:p>
            <a:pPr>
              <a:lnSpc>
                <a:spcPct val="110000"/>
              </a:lnSpc>
            </a:pPr>
            <a:endParaRPr lang="en-US" sz="1200" dirty="0"/>
          </a:p>
          <a:p>
            <a:pPr>
              <a:lnSpc>
                <a:spcPct val="110000"/>
              </a:lnSpc>
            </a:pPr>
            <a:r>
              <a:rPr lang="en-US" sz="2400" dirty="0"/>
              <a:t>They are designed to give a brief information at a short time to make easy to remember the </a:t>
            </a:r>
            <a:r>
              <a:rPr lang="en-US" sz="2400" dirty="0" smtClean="0"/>
              <a:t>topic</a:t>
            </a:r>
            <a:endParaRPr lang="fr-CH" sz="2400" dirty="0"/>
          </a:p>
        </p:txBody>
      </p:sp>
      <p:pic>
        <p:nvPicPr>
          <p:cNvPr id="6" name="Image 5"/>
          <p:cNvPicPr>
            <a:picLocks noChangeAspect="1"/>
          </p:cNvPicPr>
          <p:nvPr/>
        </p:nvPicPr>
        <p:blipFill>
          <a:blip r:embed="rId3"/>
          <a:stretch>
            <a:fillRect/>
          </a:stretch>
        </p:blipFill>
        <p:spPr>
          <a:xfrm>
            <a:off x="4616849" y="320842"/>
            <a:ext cx="7422394" cy="4592990"/>
          </a:xfrm>
          <a:prstGeom prst="rect">
            <a:avLst/>
          </a:prstGeom>
        </p:spPr>
      </p:pic>
      <p:pic>
        <p:nvPicPr>
          <p:cNvPr id="8"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
        <p:nvSpPr>
          <p:cNvPr id="9" name="Rectangle 8"/>
          <p:cNvSpPr/>
          <p:nvPr/>
        </p:nvSpPr>
        <p:spPr>
          <a:xfrm>
            <a:off x="183241" y="6483588"/>
            <a:ext cx="9308337" cy="338554"/>
          </a:xfrm>
          <a:prstGeom prst="rect">
            <a:avLst/>
          </a:prstGeom>
        </p:spPr>
        <p:txBody>
          <a:bodyPr wrap="square">
            <a:spAutoFit/>
          </a:bodyPr>
          <a:lstStyle/>
          <a:p>
            <a:r>
              <a:rPr lang="fr-CH" sz="1600" dirty="0" smtClean="0">
                <a:solidFill>
                  <a:schemeClr val="bg1"/>
                </a:solidFill>
              </a:rPr>
              <a:t>www.infectioncontroltoday.com</a:t>
            </a:r>
            <a:r>
              <a:rPr lang="fr-CH" sz="1600" dirty="0">
                <a:solidFill>
                  <a:schemeClr val="bg1"/>
                </a:solidFill>
              </a:rPr>
              <a:t>/view/emojitoons-selling-infection-prevention-compliance-avatars</a:t>
            </a:r>
          </a:p>
        </p:txBody>
      </p:sp>
      <p:pic>
        <p:nvPicPr>
          <p:cNvPr id="10" name="Image 9" descr="Genève pratique - CAGI">
            <a:extLst>
              <a:ext uri="{FF2B5EF4-FFF2-40B4-BE49-F238E27FC236}">
                <a16:creationId xmlns:a16="http://schemas.microsoft.com/office/drawing/2014/main" xmlns="" id="{AAF2F7E5-5F9A-4347-8E06-38AEAF5B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4" name="ZoneTexte 3"/>
          <p:cNvSpPr txBox="1"/>
          <p:nvPr/>
        </p:nvSpPr>
        <p:spPr>
          <a:xfrm>
            <a:off x="5127877" y="3707495"/>
            <a:ext cx="4824007" cy="2899255"/>
          </a:xfrm>
          <a:prstGeom prst="rect">
            <a:avLst/>
          </a:prstGeom>
          <a:noFill/>
        </p:spPr>
        <p:txBody>
          <a:bodyPr wrap="none" rtlCol="0">
            <a:spAutoFit/>
          </a:bodyPr>
          <a:lstStyle/>
          <a:p>
            <a:pPr>
              <a:lnSpc>
                <a:spcPct val="110000"/>
              </a:lnSpc>
            </a:pPr>
            <a:r>
              <a:rPr lang="en-US" sz="2400" dirty="0"/>
              <a:t> </a:t>
            </a:r>
          </a:p>
          <a:p>
            <a:pPr>
              <a:lnSpc>
                <a:spcPct val="110000"/>
              </a:lnSpc>
            </a:pPr>
            <a:endParaRPr lang="en-US" sz="2400" dirty="0"/>
          </a:p>
          <a:p>
            <a:pPr>
              <a:lnSpc>
                <a:spcPct val="110000"/>
              </a:lnSpc>
            </a:pPr>
            <a:endParaRPr lang="en-US" sz="2400" dirty="0" smtClean="0"/>
          </a:p>
          <a:p>
            <a:pPr>
              <a:lnSpc>
                <a:spcPct val="110000"/>
              </a:lnSpc>
            </a:pPr>
            <a:r>
              <a:rPr lang="en-US" sz="2400" dirty="0" smtClean="0"/>
              <a:t>Results:</a:t>
            </a:r>
          </a:p>
          <a:p>
            <a:pPr>
              <a:lnSpc>
                <a:spcPct val="110000"/>
              </a:lnSpc>
            </a:pPr>
            <a:r>
              <a:rPr lang="en-US" sz="2400" dirty="0" smtClean="0"/>
              <a:t>50</a:t>
            </a:r>
            <a:r>
              <a:rPr lang="en-US" sz="2400" dirty="0"/>
              <a:t>% increase in compliance detected </a:t>
            </a:r>
            <a:endParaRPr lang="en-US" sz="2400" dirty="0" smtClean="0"/>
          </a:p>
          <a:p>
            <a:pPr>
              <a:lnSpc>
                <a:spcPct val="110000"/>
              </a:lnSpc>
            </a:pPr>
            <a:r>
              <a:rPr lang="en-US" sz="2400" dirty="0" smtClean="0"/>
              <a:t>on </a:t>
            </a:r>
            <a:r>
              <a:rPr lang="en-US" sz="2400" dirty="0"/>
              <a:t>key IPC practices </a:t>
            </a:r>
          </a:p>
          <a:p>
            <a:endParaRPr lang="fr-FR" sz="2400" dirty="0"/>
          </a:p>
        </p:txBody>
      </p:sp>
      <p:pic>
        <p:nvPicPr>
          <p:cNvPr id="11"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525566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725" y="0"/>
            <a:ext cx="10515600" cy="1325563"/>
          </a:xfrm>
        </p:spPr>
        <p:txBody>
          <a:bodyPr/>
          <a:lstStyle/>
          <a:p>
            <a:r>
              <a:rPr lang="fr-CH" b="1" dirty="0" err="1" smtClean="0"/>
              <a:t>Environmental</a:t>
            </a:r>
            <a:r>
              <a:rPr lang="fr-CH" b="1" dirty="0" smtClean="0"/>
              <a:t> </a:t>
            </a:r>
            <a:r>
              <a:rPr lang="fr-CH" b="1" dirty="0" err="1" smtClean="0"/>
              <a:t>hygiene</a:t>
            </a:r>
            <a:endParaRPr lang="fr-CH" b="1" dirty="0"/>
          </a:p>
        </p:txBody>
      </p:sp>
      <p:sp>
        <p:nvSpPr>
          <p:cNvPr id="3" name="Espace réservé du contenu 2"/>
          <p:cNvSpPr>
            <a:spLocks noGrp="1"/>
          </p:cNvSpPr>
          <p:nvPr>
            <p:ph idx="1"/>
          </p:nvPr>
        </p:nvSpPr>
        <p:spPr>
          <a:xfrm>
            <a:off x="397044" y="1277519"/>
            <a:ext cx="5444957" cy="5232902"/>
          </a:xfrm>
        </p:spPr>
        <p:txBody>
          <a:bodyPr>
            <a:normAutofit/>
          </a:bodyPr>
          <a:lstStyle/>
          <a:p>
            <a:r>
              <a:rPr lang="en-US" sz="2400" dirty="0"/>
              <a:t>P</a:t>
            </a:r>
            <a:r>
              <a:rPr lang="en-US" sz="2400" dirty="0" smtClean="0"/>
              <a:t>atient </a:t>
            </a:r>
            <a:r>
              <a:rPr lang="en-US" sz="2400" dirty="0"/>
              <a:t>area environmental surfaces play an important role in the transmission of all health care–associated pathogens </a:t>
            </a:r>
            <a:endParaRPr lang="en-US" sz="2400" dirty="0" smtClean="0"/>
          </a:p>
          <a:p>
            <a:r>
              <a:rPr lang="en-US" sz="2400" dirty="0" smtClean="0"/>
              <a:t>Although </a:t>
            </a:r>
            <a:r>
              <a:rPr lang="en-US" sz="2400" dirty="0"/>
              <a:t>both hand hygiene and environmental hygiene represent basic horizontal interventions to prevent </a:t>
            </a:r>
            <a:r>
              <a:rPr lang="en-US" sz="2400" dirty="0" smtClean="0"/>
              <a:t>cross-transmission, </a:t>
            </a:r>
            <a:r>
              <a:rPr lang="en-US" sz="2400" dirty="0"/>
              <a:t>there is a need for </a:t>
            </a:r>
            <a:r>
              <a:rPr lang="en-US" sz="2400" dirty="0" smtClean="0"/>
              <a:t>both interventions </a:t>
            </a:r>
            <a:r>
              <a:rPr lang="en-US" sz="2400" dirty="0"/>
              <a:t>to be recognized as </a:t>
            </a:r>
            <a:r>
              <a:rPr lang="en-US" sz="2400" dirty="0" smtClean="0"/>
              <a:t>interdependent</a:t>
            </a:r>
            <a:endParaRPr lang="en-US" sz="2400" dirty="0"/>
          </a:p>
          <a:p>
            <a:r>
              <a:rPr lang="en-US" sz="2400" dirty="0" smtClean="0"/>
              <a:t>Several </a:t>
            </a:r>
            <a:r>
              <a:rPr lang="en-US" sz="2400" dirty="0"/>
              <a:t>technologic interventions to augment environmental hygiene have been recently developed but remain to be objectively evaluated in well-designed clinical </a:t>
            </a:r>
            <a:r>
              <a:rPr lang="en-US" sz="2400" dirty="0" smtClean="0"/>
              <a:t>studies</a:t>
            </a:r>
          </a:p>
        </p:txBody>
      </p:sp>
      <p:pic>
        <p:nvPicPr>
          <p:cNvPr id="4" name="Content Placeholder 6">
            <a:extLst>
              <a:ext uri="{FF2B5EF4-FFF2-40B4-BE49-F238E27FC236}">
                <a16:creationId xmlns="" xmlns:a16="http://schemas.microsoft.com/office/drawing/2014/main" id="{0C95938E-D3E2-49CC-8E89-3108910A6B96}"/>
              </a:ext>
            </a:extLst>
          </p:cNvPr>
          <p:cNvPicPr>
            <a:picLocks noChangeAspect="1"/>
          </p:cNvPicPr>
          <p:nvPr/>
        </p:nvPicPr>
        <p:blipFill rotWithShape="1">
          <a:blip r:embed="rId2">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5" name="Image 4" descr="Genève pratique - CAGI">
            <a:extLst>
              <a:ext uri="{FF2B5EF4-FFF2-40B4-BE49-F238E27FC236}">
                <a16:creationId xmlns="" xmlns:a16="http://schemas.microsoft.com/office/drawing/2014/main" id="{AAF2F7E5-5F9A-4347-8E06-38AEAF5BE7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6" name="Rectangle 5"/>
          <p:cNvSpPr/>
          <p:nvPr/>
        </p:nvSpPr>
        <p:spPr>
          <a:xfrm>
            <a:off x="364621" y="6475102"/>
            <a:ext cx="8788616" cy="369332"/>
          </a:xfrm>
          <a:prstGeom prst="rect">
            <a:avLst/>
          </a:prstGeom>
        </p:spPr>
        <p:txBody>
          <a:bodyPr wrap="square">
            <a:spAutoFit/>
          </a:bodyPr>
          <a:lstStyle/>
          <a:p>
            <a:r>
              <a:rPr lang="en-US" dirty="0">
                <a:solidFill>
                  <a:schemeClr val="bg1"/>
                </a:solidFill>
              </a:rPr>
              <a:t>Carling PC. Optimizing Health Care Environmental Hygiene. Infect Dis </a:t>
            </a:r>
            <a:r>
              <a:rPr lang="en-US" dirty="0" err="1">
                <a:solidFill>
                  <a:schemeClr val="bg1"/>
                </a:solidFill>
              </a:rPr>
              <a:t>Clin</a:t>
            </a:r>
            <a:r>
              <a:rPr lang="en-US" dirty="0">
                <a:solidFill>
                  <a:schemeClr val="bg1"/>
                </a:solidFill>
              </a:rPr>
              <a:t> North Am. </a:t>
            </a:r>
            <a:r>
              <a:rPr lang="en-US" dirty="0" smtClean="0">
                <a:solidFill>
                  <a:schemeClr val="bg1"/>
                </a:solidFill>
              </a:rPr>
              <a:t>2016</a:t>
            </a:r>
            <a:endParaRPr lang="fr-CH" dirty="0">
              <a:solidFill>
                <a:schemeClr val="bg1"/>
              </a:solidFill>
            </a:endParaRPr>
          </a:p>
        </p:txBody>
      </p:sp>
      <p:pic>
        <p:nvPicPr>
          <p:cNvPr id="9"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10514748" y="5450328"/>
            <a:ext cx="1614535" cy="1395046"/>
          </a:xfrm>
          <a:prstGeom prst="rect">
            <a:avLst/>
          </a:prstGeom>
          <a:solidFill>
            <a:srgbClr val="FFFFFF"/>
          </a:solidFill>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8595" y="128060"/>
            <a:ext cx="6750928" cy="5587994"/>
          </a:xfrm>
          <a:prstGeom prst="rect">
            <a:avLst/>
          </a:prstGeom>
        </p:spPr>
      </p:pic>
    </p:spTree>
    <p:extLst>
      <p:ext uri="{BB962C8B-B14F-4D97-AF65-F5344CB8AC3E}">
        <p14:creationId xmlns:p14="http://schemas.microsoft.com/office/powerpoint/2010/main" val="3234618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3674" y="0"/>
            <a:ext cx="10515600" cy="1325563"/>
          </a:xfrm>
        </p:spPr>
        <p:txBody>
          <a:bodyPr/>
          <a:lstStyle/>
          <a:p>
            <a:r>
              <a:rPr lang="fr-CH" b="1" dirty="0" err="1"/>
              <a:t>Environmental</a:t>
            </a:r>
            <a:r>
              <a:rPr lang="fr-CH" b="1" dirty="0"/>
              <a:t> </a:t>
            </a:r>
            <a:r>
              <a:rPr lang="fr-CH" b="1" dirty="0" err="1"/>
              <a:t>hygiene</a:t>
            </a:r>
            <a:endParaRPr lang="fr-CH" b="1" dirty="0"/>
          </a:p>
        </p:txBody>
      </p:sp>
      <p:sp>
        <p:nvSpPr>
          <p:cNvPr id="3" name="Espace réservé du contenu 2"/>
          <p:cNvSpPr>
            <a:spLocks noGrp="1"/>
          </p:cNvSpPr>
          <p:nvPr>
            <p:ph idx="1"/>
          </p:nvPr>
        </p:nvSpPr>
        <p:spPr>
          <a:xfrm>
            <a:off x="490621" y="1384468"/>
            <a:ext cx="5444958" cy="4288096"/>
          </a:xfrm>
        </p:spPr>
        <p:txBody>
          <a:bodyPr/>
          <a:lstStyle/>
          <a:p>
            <a:r>
              <a:rPr lang="en-US" sz="2400" dirty="0"/>
              <a:t>According to a </a:t>
            </a:r>
            <a:r>
              <a:rPr lang="en-US" sz="2400" dirty="0" smtClean="0"/>
              <a:t>2022 </a:t>
            </a:r>
            <a:r>
              <a:rPr lang="en-US" sz="2400" dirty="0"/>
              <a:t>systematic review, </a:t>
            </a:r>
            <a:r>
              <a:rPr lang="en-US" sz="2400" dirty="0" smtClean="0"/>
              <a:t>improving </a:t>
            </a:r>
            <a:r>
              <a:rPr lang="en-US" sz="2400" dirty="0"/>
              <a:t>healthcare environmental hygiene helps keep patients </a:t>
            </a:r>
            <a:r>
              <a:rPr lang="en-US" sz="2400" dirty="0" smtClean="0"/>
              <a:t>safe</a:t>
            </a:r>
          </a:p>
          <a:p>
            <a:r>
              <a:rPr lang="en-US" sz="2400" dirty="0" smtClean="0"/>
              <a:t>Most </a:t>
            </a:r>
            <a:r>
              <a:rPr lang="en-US" sz="2400" dirty="0"/>
              <a:t>studies demonstrated that interventions in the hospital environment were </a:t>
            </a:r>
            <a:r>
              <a:rPr lang="en-US" sz="2400" dirty="0" err="1" smtClean="0"/>
              <a:t>assoicated</a:t>
            </a:r>
            <a:r>
              <a:rPr lang="en-US" sz="2400" dirty="0" smtClean="0"/>
              <a:t> </a:t>
            </a:r>
            <a:r>
              <a:rPr lang="en-US" sz="2400" dirty="0"/>
              <a:t>with lower HAI and/or patient </a:t>
            </a:r>
            <a:r>
              <a:rPr lang="en-US" sz="2400" dirty="0" smtClean="0"/>
              <a:t>colonization</a:t>
            </a:r>
            <a:endParaRPr lang="en-US" sz="2400" dirty="0"/>
          </a:p>
          <a:p>
            <a:endParaRPr lang="fr-CH" dirty="0"/>
          </a:p>
        </p:txBody>
      </p:sp>
      <p:pic>
        <p:nvPicPr>
          <p:cNvPr id="4" name="Content Placeholder 6">
            <a:extLst>
              <a:ext uri="{FF2B5EF4-FFF2-40B4-BE49-F238E27FC236}">
                <a16:creationId xmlns="" xmlns:a16="http://schemas.microsoft.com/office/drawing/2014/main" id="{0C95938E-D3E2-49CC-8E89-3108910A6B96}"/>
              </a:ext>
            </a:extLst>
          </p:cNvPr>
          <p:cNvPicPr>
            <a:picLocks noChangeAspect="1"/>
          </p:cNvPicPr>
          <p:nvPr/>
        </p:nvPicPr>
        <p:blipFill rotWithShape="1">
          <a:blip r:embed="rId2">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5" name="Image 4" descr="Genève pratique - CAGI">
            <a:extLst>
              <a:ext uri="{FF2B5EF4-FFF2-40B4-BE49-F238E27FC236}">
                <a16:creationId xmlns="" xmlns:a16="http://schemas.microsoft.com/office/drawing/2014/main" id="{AAF2F7E5-5F9A-4347-8E06-38AEAF5BE7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6" name="Rectangle 5"/>
          <p:cNvSpPr/>
          <p:nvPr/>
        </p:nvSpPr>
        <p:spPr>
          <a:xfrm>
            <a:off x="0" y="6326012"/>
            <a:ext cx="9381461" cy="584775"/>
          </a:xfrm>
          <a:prstGeom prst="rect">
            <a:avLst/>
          </a:prstGeom>
        </p:spPr>
        <p:txBody>
          <a:bodyPr wrap="square">
            <a:spAutoFit/>
          </a:bodyPr>
          <a:lstStyle/>
          <a:p>
            <a:r>
              <a:rPr lang="en-US" sz="1600" dirty="0" smtClean="0">
                <a:solidFill>
                  <a:schemeClr val="bg1"/>
                </a:solidFill>
              </a:rPr>
              <a:t>Peters et </a:t>
            </a:r>
            <a:r>
              <a:rPr lang="en-US" sz="1600" dirty="0">
                <a:solidFill>
                  <a:schemeClr val="bg1"/>
                </a:solidFill>
              </a:rPr>
              <a:t>al. “Impact of environmental hygiene interventions on healthcare-associated infections and patient colonization: a systematic review.” Antimicrobial resistance and infection </a:t>
            </a:r>
            <a:r>
              <a:rPr lang="en-US" sz="1600" dirty="0" smtClean="0">
                <a:solidFill>
                  <a:schemeClr val="bg1"/>
                </a:solidFill>
              </a:rPr>
              <a:t>control. 2022</a:t>
            </a:r>
            <a:endParaRPr lang="fr-CH" sz="1600"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681" y="733836"/>
            <a:ext cx="6003671" cy="4399637"/>
          </a:xfrm>
          <a:prstGeom prst="rect">
            <a:avLst/>
          </a:prstGeom>
        </p:spPr>
      </p:pic>
      <p:pic>
        <p:nvPicPr>
          <p:cNvPr id="8" name="Picture 4">
            <a:extLst>
              <a:ext uri="{FF2B5EF4-FFF2-40B4-BE49-F238E27FC236}">
                <a16:creationId xmlns:a16="http://schemas.microsoft.com/office/drawing/2014/main" xmlns="" id="{89BA75C9-2688-4279-8490-BC8B2ED854CB}"/>
              </a:ext>
            </a:extLst>
          </p:cNvPr>
          <p:cNvPicPr>
            <a:picLocks noChangeAspect="1"/>
          </p:cNvPicPr>
          <p:nvPr/>
        </p:nvPicPr>
        <p:blipFill>
          <a:blip r:embed="rId5"/>
          <a:stretch>
            <a:fillRect/>
          </a:stretch>
        </p:blipFill>
        <p:spPr>
          <a:xfrm>
            <a:off x="2063601" y="4214883"/>
            <a:ext cx="2393681" cy="2068272"/>
          </a:xfrm>
          <a:prstGeom prst="rect">
            <a:avLst/>
          </a:prstGeom>
        </p:spPr>
      </p:pic>
      <p:pic>
        <p:nvPicPr>
          <p:cNvPr id="10" name="Picture 4">
            <a:extLst>
              <a:ext uri="{FF2B5EF4-FFF2-40B4-BE49-F238E27FC236}">
                <a16:creationId xmlns:a16="http://schemas.microsoft.com/office/drawing/2014/main" xmlns="" id="{89BA75C9-2688-4279-8490-BC8B2ED854CB}"/>
              </a:ext>
            </a:extLst>
          </p:cNvPr>
          <p:cNvPicPr>
            <a:picLocks noChangeAspect="1"/>
          </p:cNvPicPr>
          <p:nvPr/>
        </p:nvPicPr>
        <p:blipFill>
          <a:blip r:embed="rId5"/>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1652356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838200" y="39835"/>
            <a:ext cx="10515600" cy="1325563"/>
          </a:xfrm>
        </p:spPr>
        <p:txBody>
          <a:bodyPr/>
          <a:lstStyle/>
          <a:p>
            <a:r>
              <a:rPr lang="fr-CH" sz="2800" dirty="0"/>
              <a:t>Oregon Patient </a:t>
            </a:r>
            <a:r>
              <a:rPr lang="fr-CH" sz="2800" dirty="0" err="1"/>
              <a:t>Safety</a:t>
            </a:r>
            <a:r>
              <a:rPr lang="fr-CH" sz="2800" dirty="0"/>
              <a:t> Commission </a:t>
            </a:r>
            <a:r>
              <a:rPr lang="fr-CH" dirty="0" smtClean="0"/>
              <a:t/>
            </a:r>
            <a:br>
              <a:rPr lang="fr-CH" dirty="0" smtClean="0"/>
            </a:br>
            <a:r>
              <a:rPr lang="fr-CH" dirty="0" smtClean="0"/>
              <a:t>Training for EVS</a:t>
            </a:r>
            <a:endParaRPr lang="fr-CH" dirty="0"/>
          </a:p>
        </p:txBody>
      </p:sp>
      <p:pic>
        <p:nvPicPr>
          <p:cNvPr id="10" name="Espace réservé du contenu 9"/>
          <p:cNvPicPr>
            <a:picLocks noGrp="1" noChangeAspect="1"/>
          </p:cNvPicPr>
          <p:nvPr>
            <p:ph sz="half" idx="1"/>
          </p:nvPr>
        </p:nvPicPr>
        <p:blipFill rotWithShape="1">
          <a:blip r:embed="rId3"/>
          <a:srcRect l="4915" t="14935" r="27892" b="21064"/>
          <a:stretch/>
        </p:blipFill>
        <p:spPr>
          <a:xfrm>
            <a:off x="120983" y="2032000"/>
            <a:ext cx="5975017" cy="3556984"/>
          </a:xfrm>
          <a:prstGeom prst="rect">
            <a:avLst/>
          </a:prstGeom>
        </p:spPr>
      </p:pic>
      <p:pic>
        <p:nvPicPr>
          <p:cNvPr id="11" name="Espace réservé du contenu 10"/>
          <p:cNvPicPr>
            <a:picLocks noGrp="1" noChangeAspect="1"/>
          </p:cNvPicPr>
          <p:nvPr>
            <p:ph sz="half" idx="2"/>
          </p:nvPr>
        </p:nvPicPr>
        <p:blipFill rotWithShape="1">
          <a:blip r:embed="rId4"/>
          <a:srcRect t="3314"/>
          <a:stretch/>
        </p:blipFill>
        <p:spPr>
          <a:xfrm>
            <a:off x="6172199" y="2032001"/>
            <a:ext cx="5886605" cy="3590192"/>
          </a:xfrm>
          <a:prstGeom prst="rect">
            <a:avLst/>
          </a:prstGeom>
        </p:spPr>
      </p:pic>
      <p:pic>
        <p:nvPicPr>
          <p:cNvPr id="12" name="Image 11"/>
          <p:cNvPicPr>
            <a:picLocks noChangeAspect="1"/>
          </p:cNvPicPr>
          <p:nvPr/>
        </p:nvPicPr>
        <p:blipFill>
          <a:blip r:embed="rId5"/>
          <a:stretch>
            <a:fillRect/>
          </a:stretch>
        </p:blipFill>
        <p:spPr>
          <a:xfrm>
            <a:off x="0" y="6311899"/>
            <a:ext cx="10473836" cy="560881"/>
          </a:xfrm>
          <a:prstGeom prst="rect">
            <a:avLst/>
          </a:prstGeom>
        </p:spPr>
      </p:pic>
      <p:pic>
        <p:nvPicPr>
          <p:cNvPr id="13" name="Image 12"/>
          <p:cNvPicPr>
            <a:picLocks noChangeAspect="1"/>
          </p:cNvPicPr>
          <p:nvPr/>
        </p:nvPicPr>
        <p:blipFill>
          <a:blip r:embed="rId6"/>
          <a:stretch>
            <a:fillRect/>
          </a:stretch>
        </p:blipFill>
        <p:spPr>
          <a:xfrm>
            <a:off x="10634409" y="6406395"/>
            <a:ext cx="1438781" cy="371888"/>
          </a:xfrm>
          <a:prstGeom prst="rect">
            <a:avLst/>
          </a:prstGeom>
        </p:spPr>
      </p:pic>
      <p:pic>
        <p:nvPicPr>
          <p:cNvPr id="8" name="Picture 4">
            <a:extLst>
              <a:ext uri="{FF2B5EF4-FFF2-40B4-BE49-F238E27FC236}">
                <a16:creationId xmlns:a16="http://schemas.microsoft.com/office/drawing/2014/main" xmlns="" id="{89BA75C9-2688-4279-8490-BC8B2ED854CB}"/>
              </a:ext>
            </a:extLst>
          </p:cNvPr>
          <p:cNvPicPr>
            <a:picLocks noChangeAspect="1"/>
          </p:cNvPicPr>
          <p:nvPr/>
        </p:nvPicPr>
        <p:blipFill>
          <a:blip r:embed="rId7"/>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2140716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635"/>
            <a:ext cx="10515600" cy="1325563"/>
          </a:xfrm>
        </p:spPr>
        <p:txBody>
          <a:bodyPr>
            <a:normAutofit fontScale="90000"/>
          </a:bodyPr>
          <a:lstStyle/>
          <a:p>
            <a:r>
              <a:rPr lang="en-US" sz="3100" dirty="0" smtClean="0"/>
              <a:t>Centre for Diseases Control and Prevention, (CDC) USA</a:t>
            </a:r>
            <a:r>
              <a:rPr lang="en-US" dirty="0" smtClean="0"/>
              <a:t/>
            </a:r>
            <a:br>
              <a:rPr lang="en-US" dirty="0" smtClean="0"/>
            </a:br>
            <a:r>
              <a:rPr lang="en-US" dirty="0" smtClean="0"/>
              <a:t>EVS </a:t>
            </a:r>
            <a:r>
              <a:rPr lang="en-US" dirty="0"/>
              <a:t>and the Battle Against Infection Graphic Novel </a:t>
            </a:r>
            <a:endParaRPr lang="fr-CH" dirty="0"/>
          </a:p>
        </p:txBody>
      </p:sp>
      <p:pic>
        <p:nvPicPr>
          <p:cNvPr id="6" name="Espace réservé du contenu 5"/>
          <p:cNvPicPr>
            <a:picLocks noGrp="1" noChangeAspect="1"/>
          </p:cNvPicPr>
          <p:nvPr>
            <p:ph sz="half" idx="1"/>
          </p:nvPr>
        </p:nvPicPr>
        <p:blipFill>
          <a:blip r:embed="rId2"/>
          <a:stretch>
            <a:fillRect/>
          </a:stretch>
        </p:blipFill>
        <p:spPr>
          <a:xfrm>
            <a:off x="1357834" y="1274497"/>
            <a:ext cx="3842817" cy="5010896"/>
          </a:xfrm>
          <a:prstGeom prst="rect">
            <a:avLst/>
          </a:prstGeom>
        </p:spPr>
      </p:pic>
      <p:pic>
        <p:nvPicPr>
          <p:cNvPr id="5" name="Espace réservé du contenu 4"/>
          <p:cNvPicPr>
            <a:picLocks noGrp="1" noChangeAspect="1"/>
          </p:cNvPicPr>
          <p:nvPr>
            <p:ph sz="half" idx="2"/>
          </p:nvPr>
        </p:nvPicPr>
        <p:blipFill>
          <a:blip r:embed="rId3"/>
          <a:stretch>
            <a:fillRect/>
          </a:stretch>
        </p:blipFill>
        <p:spPr>
          <a:xfrm>
            <a:off x="5531367" y="1274497"/>
            <a:ext cx="4493325" cy="5010896"/>
          </a:xfrm>
          <a:prstGeom prst="rect">
            <a:avLst/>
          </a:prstGeom>
        </p:spPr>
      </p:pic>
      <p:pic>
        <p:nvPicPr>
          <p:cNvPr id="8" name="Image 7"/>
          <p:cNvPicPr>
            <a:picLocks noChangeAspect="1"/>
          </p:cNvPicPr>
          <p:nvPr/>
        </p:nvPicPr>
        <p:blipFill>
          <a:blip r:embed="rId4"/>
          <a:stretch>
            <a:fillRect/>
          </a:stretch>
        </p:blipFill>
        <p:spPr>
          <a:xfrm>
            <a:off x="0" y="6297119"/>
            <a:ext cx="10473836" cy="560881"/>
          </a:xfrm>
          <a:prstGeom prst="rect">
            <a:avLst/>
          </a:prstGeom>
        </p:spPr>
      </p:pic>
      <p:sp>
        <p:nvSpPr>
          <p:cNvPr id="9" name="Rectangle 8"/>
          <p:cNvSpPr/>
          <p:nvPr/>
        </p:nvSpPr>
        <p:spPr>
          <a:xfrm>
            <a:off x="152635" y="6377504"/>
            <a:ext cx="8501837" cy="400110"/>
          </a:xfrm>
          <a:prstGeom prst="rect">
            <a:avLst/>
          </a:prstGeom>
        </p:spPr>
        <p:txBody>
          <a:bodyPr wrap="square">
            <a:spAutoFit/>
          </a:bodyPr>
          <a:lstStyle/>
          <a:p>
            <a:r>
              <a:rPr lang="fr-CH" sz="2000" dirty="0">
                <a:solidFill>
                  <a:schemeClr val="bg1"/>
                </a:solidFill>
              </a:rPr>
              <a:t>https://www.cdc.gov/infectioncontrol/training/evs-battle-infection.html</a:t>
            </a:r>
          </a:p>
        </p:txBody>
      </p:sp>
      <p:pic>
        <p:nvPicPr>
          <p:cNvPr id="10" name="Image 9"/>
          <p:cNvPicPr>
            <a:picLocks noChangeAspect="1"/>
          </p:cNvPicPr>
          <p:nvPr/>
        </p:nvPicPr>
        <p:blipFill>
          <a:blip r:embed="rId5"/>
          <a:stretch>
            <a:fillRect/>
          </a:stretch>
        </p:blipFill>
        <p:spPr>
          <a:xfrm>
            <a:off x="10626471" y="6377504"/>
            <a:ext cx="1438781" cy="371888"/>
          </a:xfrm>
          <a:prstGeom prst="rect">
            <a:avLst/>
          </a:prstGeom>
        </p:spPr>
      </p:pic>
      <p:pic>
        <p:nvPicPr>
          <p:cNvPr id="11"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1787068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sz="half" idx="1"/>
          </p:nvPr>
        </p:nvPicPr>
        <p:blipFill>
          <a:blip r:embed="rId2"/>
          <a:stretch>
            <a:fillRect/>
          </a:stretch>
        </p:blipFill>
        <p:spPr>
          <a:xfrm>
            <a:off x="1269915" y="1339395"/>
            <a:ext cx="4381221" cy="4859665"/>
          </a:xfrm>
          <a:prstGeom prst="rect">
            <a:avLst/>
          </a:prstGeom>
        </p:spPr>
      </p:pic>
      <p:pic>
        <p:nvPicPr>
          <p:cNvPr id="10" name="Espace réservé du contenu 9"/>
          <p:cNvPicPr>
            <a:picLocks noGrp="1" noChangeAspect="1"/>
          </p:cNvPicPr>
          <p:nvPr>
            <p:ph sz="half" idx="2"/>
          </p:nvPr>
        </p:nvPicPr>
        <p:blipFill>
          <a:blip r:embed="rId3"/>
          <a:stretch>
            <a:fillRect/>
          </a:stretch>
        </p:blipFill>
        <p:spPr>
          <a:xfrm>
            <a:off x="5871244" y="1339395"/>
            <a:ext cx="4322847" cy="4859665"/>
          </a:xfrm>
          <a:prstGeom prst="rect">
            <a:avLst/>
          </a:prstGeom>
        </p:spPr>
      </p:pic>
      <p:sp>
        <p:nvSpPr>
          <p:cNvPr id="11" name="Titre 1"/>
          <p:cNvSpPr>
            <a:spLocks noGrp="1"/>
          </p:cNvSpPr>
          <p:nvPr>
            <p:ph type="title"/>
          </p:nvPr>
        </p:nvSpPr>
        <p:spPr>
          <a:xfrm>
            <a:off x="838200" y="24345"/>
            <a:ext cx="10515600" cy="1325563"/>
          </a:xfrm>
        </p:spPr>
        <p:txBody>
          <a:bodyPr>
            <a:normAutofit fontScale="90000"/>
          </a:bodyPr>
          <a:lstStyle/>
          <a:p>
            <a:pPr algn="ctr"/>
            <a:r>
              <a:rPr lang="en-US" sz="3100" dirty="0" smtClean="0"/>
              <a:t>CDC</a:t>
            </a:r>
            <a:br>
              <a:rPr lang="en-US" sz="3100" dirty="0" smtClean="0"/>
            </a:br>
            <a:r>
              <a:rPr lang="en-US" dirty="0" smtClean="0"/>
              <a:t>EVS </a:t>
            </a:r>
            <a:r>
              <a:rPr lang="en-US" dirty="0"/>
              <a:t>and the Battle Against Infection Graphic Novel </a:t>
            </a:r>
            <a:endParaRPr lang="fr-CH" dirty="0"/>
          </a:p>
        </p:txBody>
      </p:sp>
      <p:pic>
        <p:nvPicPr>
          <p:cNvPr id="12" name="Image 11"/>
          <p:cNvPicPr>
            <a:picLocks noChangeAspect="1"/>
          </p:cNvPicPr>
          <p:nvPr/>
        </p:nvPicPr>
        <p:blipFill>
          <a:blip r:embed="rId4"/>
          <a:stretch>
            <a:fillRect/>
          </a:stretch>
        </p:blipFill>
        <p:spPr>
          <a:xfrm>
            <a:off x="10521264" y="6356072"/>
            <a:ext cx="1438781" cy="371888"/>
          </a:xfrm>
          <a:prstGeom prst="rect">
            <a:avLst/>
          </a:prstGeom>
        </p:spPr>
      </p:pic>
      <p:pic>
        <p:nvPicPr>
          <p:cNvPr id="13" name="Image 12"/>
          <p:cNvPicPr>
            <a:picLocks noChangeAspect="1"/>
          </p:cNvPicPr>
          <p:nvPr/>
        </p:nvPicPr>
        <p:blipFill>
          <a:blip r:embed="rId5"/>
          <a:stretch>
            <a:fillRect/>
          </a:stretch>
        </p:blipFill>
        <p:spPr>
          <a:xfrm>
            <a:off x="0" y="6356072"/>
            <a:ext cx="10473836" cy="560881"/>
          </a:xfrm>
          <a:prstGeom prst="rect">
            <a:avLst/>
          </a:prstGeom>
        </p:spPr>
      </p:pic>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647894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11464" y="-169612"/>
            <a:ext cx="10515600" cy="1325563"/>
          </a:xfrm>
        </p:spPr>
        <p:txBody>
          <a:bodyPr/>
          <a:lstStyle/>
          <a:p>
            <a:r>
              <a:rPr lang="fr-CH" b="1" dirty="0" smtClean="0"/>
              <a:t>Environmental cleaning during Covid-19</a:t>
            </a:r>
            <a:endParaRPr lang="fr-CH" b="1" dirty="0"/>
          </a:p>
        </p:txBody>
      </p:sp>
      <p:pic>
        <p:nvPicPr>
          <p:cNvPr id="9" name="Espace réservé du contenu 8"/>
          <p:cNvPicPr>
            <a:picLocks noGrp="1" noChangeAspect="1"/>
          </p:cNvPicPr>
          <p:nvPr>
            <p:ph sz="half" idx="1"/>
          </p:nvPr>
        </p:nvPicPr>
        <p:blipFill rotWithShape="1">
          <a:blip r:embed="rId3"/>
          <a:srcRect l="27573" t="7978" r="27195" b="21171"/>
          <a:stretch/>
        </p:blipFill>
        <p:spPr>
          <a:xfrm>
            <a:off x="534729" y="850297"/>
            <a:ext cx="5440955" cy="5326666"/>
          </a:xfrm>
          <a:prstGeom prst="rect">
            <a:avLst/>
          </a:prstGeom>
        </p:spPr>
      </p:pic>
      <p:pic>
        <p:nvPicPr>
          <p:cNvPr id="10" name="Espace réservé du contenu 9"/>
          <p:cNvPicPr>
            <a:picLocks noGrp="1" noChangeAspect="1"/>
          </p:cNvPicPr>
          <p:nvPr>
            <p:ph sz="half" idx="2"/>
          </p:nvPr>
        </p:nvPicPr>
        <p:blipFill rotWithShape="1">
          <a:blip r:embed="rId4"/>
          <a:srcRect l="27566" t="16911" r="28102" b="13253"/>
          <a:stretch/>
        </p:blipFill>
        <p:spPr>
          <a:xfrm>
            <a:off x="6553211" y="882316"/>
            <a:ext cx="5377679" cy="5294647"/>
          </a:xfrm>
          <a:prstGeom prst="rect">
            <a:avLst/>
          </a:prstGeom>
        </p:spPr>
      </p:pic>
      <p:pic>
        <p:nvPicPr>
          <p:cNvPr id="11" name="Image 10"/>
          <p:cNvPicPr>
            <a:picLocks noChangeAspect="1"/>
          </p:cNvPicPr>
          <p:nvPr/>
        </p:nvPicPr>
        <p:blipFill>
          <a:blip r:embed="rId5"/>
          <a:stretch>
            <a:fillRect/>
          </a:stretch>
        </p:blipFill>
        <p:spPr>
          <a:xfrm>
            <a:off x="0" y="6336549"/>
            <a:ext cx="10473836" cy="560881"/>
          </a:xfrm>
          <a:prstGeom prst="rect">
            <a:avLst/>
          </a:prstGeom>
        </p:spPr>
      </p:pic>
      <p:pic>
        <p:nvPicPr>
          <p:cNvPr id="12" name="Image 11"/>
          <p:cNvPicPr>
            <a:picLocks noChangeAspect="1"/>
          </p:cNvPicPr>
          <p:nvPr/>
        </p:nvPicPr>
        <p:blipFill>
          <a:blip r:embed="rId6"/>
          <a:stretch>
            <a:fillRect/>
          </a:stretch>
        </p:blipFill>
        <p:spPr>
          <a:xfrm>
            <a:off x="10567446" y="6391615"/>
            <a:ext cx="1438781" cy="371888"/>
          </a:xfrm>
          <a:prstGeom prst="rect">
            <a:avLst/>
          </a:prstGeom>
        </p:spPr>
      </p:pic>
      <p:pic>
        <p:nvPicPr>
          <p:cNvPr id="13" name="Picture 4">
            <a:extLst>
              <a:ext uri="{FF2B5EF4-FFF2-40B4-BE49-F238E27FC236}">
                <a16:creationId xmlns:a16="http://schemas.microsoft.com/office/drawing/2014/main" xmlns="" id="{89BA75C9-2688-4279-8490-BC8B2ED854CB}"/>
              </a:ext>
            </a:extLst>
          </p:cNvPr>
          <p:cNvPicPr>
            <a:picLocks noChangeAspect="1"/>
          </p:cNvPicPr>
          <p:nvPr/>
        </p:nvPicPr>
        <p:blipFill>
          <a:blip r:embed="rId7"/>
          <a:stretch>
            <a:fillRect/>
          </a:stretch>
        </p:blipFill>
        <p:spPr>
          <a:xfrm>
            <a:off x="17638" y="5480595"/>
            <a:ext cx="1614535" cy="1395046"/>
          </a:xfrm>
          <a:prstGeom prst="rect">
            <a:avLst/>
          </a:prstGeom>
          <a:solidFill>
            <a:srgbClr val="FFFFFF"/>
          </a:solidFill>
        </p:spPr>
      </p:pic>
      <p:sp>
        <p:nvSpPr>
          <p:cNvPr id="3" name="ZoneTexte 2"/>
          <p:cNvSpPr txBox="1"/>
          <p:nvPr/>
        </p:nvSpPr>
        <p:spPr>
          <a:xfrm>
            <a:off x="2222426" y="6287641"/>
            <a:ext cx="4019650" cy="584776"/>
          </a:xfrm>
          <a:prstGeom prst="rect">
            <a:avLst/>
          </a:prstGeom>
          <a:noFill/>
        </p:spPr>
        <p:txBody>
          <a:bodyPr wrap="none" rtlCol="0">
            <a:spAutoFit/>
          </a:bodyPr>
          <a:lstStyle/>
          <a:p>
            <a:r>
              <a:rPr lang="fr-FR" sz="3200" dirty="0" smtClean="0">
                <a:solidFill>
                  <a:srgbClr val="FFFFFF"/>
                </a:solidFill>
              </a:rPr>
              <a:t>#</a:t>
            </a:r>
            <a:r>
              <a:rPr lang="fr-FR" sz="3200" dirty="0" err="1" smtClean="0">
                <a:solidFill>
                  <a:srgbClr val="FFFFFF"/>
                </a:solidFill>
              </a:rPr>
              <a:t>IAmAHealthcareHero</a:t>
            </a:r>
            <a:endParaRPr lang="fr-FR" sz="3200" dirty="0">
              <a:solidFill>
                <a:srgbClr val="FFFFFF"/>
              </a:solidFill>
            </a:endParaRPr>
          </a:p>
        </p:txBody>
      </p:sp>
    </p:spTree>
    <p:extLst>
      <p:ext uri="{BB962C8B-B14F-4D97-AF65-F5344CB8AC3E}">
        <p14:creationId xmlns:p14="http://schemas.microsoft.com/office/powerpoint/2010/main" val="3449343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1"/>
          <p:cNvSpPr>
            <a:spLocks noGrp="1"/>
          </p:cNvSpPr>
          <p:nvPr>
            <p:ph type="ftr" sz="quarter" idx="10"/>
          </p:nvPr>
        </p:nvSpPr>
        <p:spPr/>
        <p:txBody>
          <a:body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237570" name="Espace réservé du numéro de diapositive 2"/>
          <p:cNvSpPr>
            <a:spLocks noGrp="1"/>
          </p:cNvSpPr>
          <p:nvPr>
            <p:ph type="sldNum" sz="quarter" idx="11"/>
          </p:nvPr>
        </p:nvSpPr>
        <p:spPr>
          <a:noFill/>
        </p:spPr>
        <p:txBody>
          <a:bodyPr/>
          <a:lstStyle/>
          <a:p>
            <a:fld id="{65F35644-9523-4738-B732-B702C1601CF2}" type="slidenum">
              <a:rPr lang="en-US">
                <a:solidFill>
                  <a:srgbClr val="000000"/>
                </a:solidFill>
              </a:rPr>
              <a:pPr/>
              <a:t>4</a:t>
            </a:fld>
            <a:endParaRPr lang="en-US">
              <a:solidFill>
                <a:srgbClr val="000000"/>
              </a:solidFill>
            </a:endParaRPr>
          </a:p>
        </p:txBody>
      </p:sp>
      <p:pic>
        <p:nvPicPr>
          <p:cNvPr id="237571" name="Picture 2" descr="b-1"/>
          <p:cNvPicPr>
            <a:picLocks noChangeAspect="1" noChangeArrowheads="1"/>
          </p:cNvPicPr>
          <p:nvPr/>
        </p:nvPicPr>
        <p:blipFill>
          <a:blip r:embed="rId2" cstate="print"/>
          <a:srcRect/>
          <a:stretch>
            <a:fillRect/>
          </a:stretch>
        </p:blipFill>
        <p:spPr bwMode="auto">
          <a:xfrm>
            <a:off x="0" y="-38"/>
            <a:ext cx="12192000" cy="6311900"/>
          </a:xfrm>
          <a:prstGeom prst="rect">
            <a:avLst/>
          </a:prstGeom>
          <a:noFill/>
          <a:ln w="9525">
            <a:noFill/>
            <a:miter lim="800000"/>
            <a:headEnd/>
            <a:tailEnd/>
          </a:ln>
        </p:spPr>
      </p:pic>
    </p:spTree>
    <p:extLst>
      <p:ext uri="{BB962C8B-B14F-4D97-AF65-F5344CB8AC3E}">
        <p14:creationId xmlns:p14="http://schemas.microsoft.com/office/powerpoint/2010/main" val="64809180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t="9793" b="9793"/>
          <a:stretch>
            <a:fillRect/>
          </a:stretch>
        </p:blipFill>
        <p:spPr>
          <a:xfrm>
            <a:off x="-31213" y="710276"/>
            <a:ext cx="12327565" cy="5101126"/>
          </a:xfrm>
        </p:spPr>
      </p:pic>
      <p:pic>
        <p:nvPicPr>
          <p:cNvPr id="5" name="Image 4"/>
          <p:cNvPicPr>
            <a:picLocks noChangeAspect="1"/>
          </p:cNvPicPr>
          <p:nvPr/>
        </p:nvPicPr>
        <p:blipFill>
          <a:blip r:embed="rId3"/>
          <a:stretch>
            <a:fillRect/>
          </a:stretch>
        </p:blipFill>
        <p:spPr>
          <a:xfrm>
            <a:off x="0" y="138541"/>
            <a:ext cx="12192000" cy="2288751"/>
          </a:xfrm>
          <a:prstGeom prst="rect">
            <a:avLst/>
          </a:prstGeom>
        </p:spPr>
      </p:pic>
      <p:sp>
        <p:nvSpPr>
          <p:cNvPr id="6" name="Titre 1"/>
          <p:cNvSpPr txBox="1">
            <a:spLocks/>
          </p:cNvSpPr>
          <p:nvPr/>
        </p:nvSpPr>
        <p:spPr>
          <a:xfrm>
            <a:off x="1091784" y="58225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a:t>O</a:t>
            </a:r>
            <a:r>
              <a:rPr lang="fr-CH" b="1" dirty="0" smtClean="0"/>
              <a:t>ther examples </a:t>
            </a:r>
            <a:r>
              <a:rPr lang="mr-IN" b="1" dirty="0" smtClean="0"/>
              <a:t>…</a:t>
            </a:r>
            <a:r>
              <a:rPr lang="fr-CH" b="1" dirty="0" smtClean="0"/>
              <a:t> from multiple sources</a:t>
            </a:r>
            <a:endParaRPr lang="fr-CH" b="1" dirty="0"/>
          </a:p>
        </p:txBody>
      </p:sp>
    </p:spTree>
    <p:extLst>
      <p:ext uri="{BB962C8B-B14F-4D97-AF65-F5344CB8AC3E}">
        <p14:creationId xmlns:p14="http://schemas.microsoft.com/office/powerpoint/2010/main" val="2680790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rcRect t="11132" b="11132"/>
          <a:stretch>
            <a:fillRect/>
          </a:stretch>
        </p:blipFill>
        <p:spPr>
          <a:xfrm>
            <a:off x="-4812" y="1226868"/>
            <a:ext cx="12275510" cy="5079586"/>
          </a:xfrm>
        </p:spPr>
      </p:pic>
      <p:sp>
        <p:nvSpPr>
          <p:cNvPr id="5" name="Titre 1"/>
          <p:cNvSpPr txBox="1">
            <a:spLocks/>
          </p:cNvSpPr>
          <p:nvPr/>
        </p:nvSpPr>
        <p:spPr>
          <a:xfrm>
            <a:off x="139353" y="0"/>
            <a:ext cx="115543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a:t>O</a:t>
            </a:r>
            <a:r>
              <a:rPr lang="fr-CH" b="1" dirty="0" smtClean="0"/>
              <a:t>ther examples </a:t>
            </a:r>
            <a:r>
              <a:rPr lang="mr-IN" b="1" dirty="0" smtClean="0"/>
              <a:t>…</a:t>
            </a:r>
            <a:r>
              <a:rPr lang="fr-CH" b="1" dirty="0" smtClean="0"/>
              <a:t> looking for gagets and tools..</a:t>
            </a:r>
            <a:endParaRPr lang="fr-CH" b="1" dirty="0"/>
          </a:p>
        </p:txBody>
      </p:sp>
    </p:spTree>
    <p:extLst>
      <p:ext uri="{BB962C8B-B14F-4D97-AF65-F5344CB8AC3E}">
        <p14:creationId xmlns:p14="http://schemas.microsoft.com/office/powerpoint/2010/main" val="50383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9461" y="1705853"/>
            <a:ext cx="10515600" cy="1325563"/>
          </a:xfrm>
        </p:spPr>
        <p:txBody>
          <a:bodyPr/>
          <a:lstStyle/>
          <a:p>
            <a:r>
              <a:rPr lang="fr-FR" dirty="0" err="1" smtClean="0"/>
              <a:t>Ointerest</a:t>
            </a:r>
            <a:r>
              <a:rPr lang="fr-FR" dirty="0" smtClean="0"/>
              <a:t> </a:t>
            </a:r>
            <a:endParaRPr lang="fr-FR" dirty="0"/>
          </a:p>
        </p:txBody>
      </p:sp>
      <p:pic>
        <p:nvPicPr>
          <p:cNvPr id="4" name="Espace réservé du contenu 3"/>
          <p:cNvPicPr>
            <a:picLocks noGrp="1" noChangeAspect="1"/>
          </p:cNvPicPr>
          <p:nvPr>
            <p:ph idx="1"/>
          </p:nvPr>
        </p:nvPicPr>
        <p:blipFill>
          <a:blip r:embed="rId2"/>
          <a:srcRect t="17403" b="17403"/>
          <a:stretch>
            <a:fillRect/>
          </a:stretch>
        </p:blipFill>
        <p:spPr>
          <a:xfrm>
            <a:off x="364619" y="1868671"/>
            <a:ext cx="11453359" cy="4739381"/>
          </a:xfrm>
        </p:spPr>
      </p:pic>
      <p:sp>
        <p:nvSpPr>
          <p:cNvPr id="5" name="Titre 1"/>
          <p:cNvSpPr txBox="1">
            <a:spLocks/>
          </p:cNvSpPr>
          <p:nvPr/>
        </p:nvSpPr>
        <p:spPr>
          <a:xfrm>
            <a:off x="809582" y="-334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smtClean="0"/>
              <a:t>A Pinterest side</a:t>
            </a:r>
            <a:r>
              <a:rPr lang="mr-IN" b="1" dirty="0" smtClean="0"/>
              <a:t>…</a:t>
            </a:r>
            <a:r>
              <a:rPr lang="fr-CH" b="1" dirty="0" smtClean="0"/>
              <a:t>. To get ideas and materials</a:t>
            </a:r>
            <a:endParaRPr lang="fr-CH" b="1" dirty="0"/>
          </a:p>
        </p:txBody>
      </p:sp>
      <p:pic>
        <p:nvPicPr>
          <p:cNvPr id="6" name="Image 5"/>
          <p:cNvPicPr>
            <a:picLocks noChangeAspect="1"/>
          </p:cNvPicPr>
          <p:nvPr/>
        </p:nvPicPr>
        <p:blipFill>
          <a:blip r:embed="rId3"/>
          <a:stretch>
            <a:fillRect/>
          </a:stretch>
        </p:blipFill>
        <p:spPr>
          <a:xfrm>
            <a:off x="0" y="651787"/>
            <a:ext cx="11887200" cy="3225800"/>
          </a:xfrm>
          <a:prstGeom prst="rect">
            <a:avLst/>
          </a:prstGeom>
        </p:spPr>
      </p:pic>
    </p:spTree>
    <p:extLst>
      <p:ext uri="{BB962C8B-B14F-4D97-AF65-F5344CB8AC3E}">
        <p14:creationId xmlns:p14="http://schemas.microsoft.com/office/powerpoint/2010/main" val="3463740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p:cNvPicPr>
            <a:picLocks noGrp="1" noChangeAspect="1"/>
          </p:cNvPicPr>
          <p:nvPr>
            <p:ph idx="1"/>
          </p:nvPr>
        </p:nvPicPr>
        <p:blipFill>
          <a:blip r:embed="rId2"/>
          <a:srcRect t="14070" b="14070"/>
          <a:stretch>
            <a:fillRect/>
          </a:stretch>
        </p:blipFill>
        <p:spPr>
          <a:xfrm>
            <a:off x="795148" y="2506662"/>
            <a:ext cx="10515600" cy="4351338"/>
          </a:xfrm>
        </p:spPr>
      </p:pic>
      <p:pic>
        <p:nvPicPr>
          <p:cNvPr id="8" name="Image 7"/>
          <p:cNvPicPr>
            <a:picLocks noChangeAspect="1"/>
          </p:cNvPicPr>
          <p:nvPr/>
        </p:nvPicPr>
        <p:blipFill>
          <a:blip r:embed="rId3"/>
          <a:stretch>
            <a:fillRect/>
          </a:stretch>
        </p:blipFill>
        <p:spPr>
          <a:xfrm>
            <a:off x="0" y="0"/>
            <a:ext cx="12192000" cy="2234850"/>
          </a:xfrm>
          <a:prstGeom prst="rect">
            <a:avLst/>
          </a:prstGeom>
        </p:spPr>
      </p:pic>
      <p:sp>
        <p:nvSpPr>
          <p:cNvPr id="9" name="Titre 1"/>
          <p:cNvSpPr txBox="1">
            <a:spLocks/>
          </p:cNvSpPr>
          <p:nvPr/>
        </p:nvSpPr>
        <p:spPr>
          <a:xfrm>
            <a:off x="388036" y="16592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b="1" dirty="0" smtClean="0"/>
              <a:t>Film festival promoted by APIC</a:t>
            </a:r>
            <a:r>
              <a:rPr lang="mr-IN" b="1" dirty="0" smtClean="0"/>
              <a:t>…</a:t>
            </a:r>
            <a:r>
              <a:rPr lang="fr-CH" b="1" dirty="0" smtClean="0"/>
              <a:t> </a:t>
            </a:r>
            <a:endParaRPr lang="fr-CH" b="1" dirty="0"/>
          </a:p>
        </p:txBody>
      </p:sp>
    </p:spTree>
    <p:extLst>
      <p:ext uri="{BB962C8B-B14F-4D97-AF65-F5344CB8AC3E}">
        <p14:creationId xmlns:p14="http://schemas.microsoft.com/office/powerpoint/2010/main" val="2020764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937" y="0"/>
            <a:ext cx="10515600" cy="1325563"/>
          </a:xfrm>
        </p:spPr>
        <p:txBody>
          <a:bodyPr/>
          <a:lstStyle/>
          <a:p>
            <a:r>
              <a:rPr lang="fr-CH" b="1" dirty="0"/>
              <a:t>How </a:t>
            </a:r>
            <a:r>
              <a:rPr lang="fr-CH" b="1" dirty="0" err="1"/>
              <a:t>humor</a:t>
            </a:r>
            <a:r>
              <a:rPr lang="fr-CH" b="1" dirty="0"/>
              <a:t> </a:t>
            </a:r>
            <a:r>
              <a:rPr lang="fr-CH" b="1" dirty="0" err="1"/>
              <a:t>can</a:t>
            </a:r>
            <a:r>
              <a:rPr lang="fr-CH" b="1" dirty="0"/>
              <a:t> </a:t>
            </a:r>
            <a:r>
              <a:rPr lang="fr-CH" b="1" dirty="0" err="1"/>
              <a:t>be</a:t>
            </a:r>
            <a:r>
              <a:rPr lang="fr-CH" b="1" dirty="0"/>
              <a:t> </a:t>
            </a:r>
            <a:r>
              <a:rPr lang="fr-CH" b="1" dirty="0" err="1"/>
              <a:t>used</a:t>
            </a:r>
            <a:r>
              <a:rPr lang="fr-CH" b="1" dirty="0"/>
              <a:t> in IPC?</a:t>
            </a:r>
          </a:p>
        </p:txBody>
      </p:sp>
      <p:sp>
        <p:nvSpPr>
          <p:cNvPr id="3" name="Espace réservé du contenu 2"/>
          <p:cNvSpPr>
            <a:spLocks noGrp="1"/>
          </p:cNvSpPr>
          <p:nvPr>
            <p:ph idx="1"/>
          </p:nvPr>
        </p:nvSpPr>
        <p:spPr>
          <a:xfrm>
            <a:off x="323273" y="1515244"/>
            <a:ext cx="10515600" cy="4351338"/>
          </a:xfrm>
        </p:spPr>
        <p:txBody>
          <a:bodyPr/>
          <a:lstStyle/>
          <a:p>
            <a:pPr marL="0" indent="0">
              <a:buNone/>
            </a:pPr>
            <a:r>
              <a:rPr lang="en-US" b="1" dirty="0"/>
              <a:t>Contests </a:t>
            </a:r>
            <a:r>
              <a:rPr lang="en-US" b="1" dirty="0" smtClean="0"/>
              <a:t>(poster, photo</a:t>
            </a:r>
            <a:r>
              <a:rPr lang="en-US" b="1" dirty="0"/>
              <a:t>, song, </a:t>
            </a:r>
            <a:r>
              <a:rPr lang="en-US" b="1" dirty="0" smtClean="0"/>
              <a:t>video,..)</a:t>
            </a:r>
            <a:endParaRPr lang="en-US" b="1" dirty="0"/>
          </a:p>
          <a:p>
            <a:r>
              <a:rPr lang="en-US" sz="2400" dirty="0" smtClean="0"/>
              <a:t>Contests for </a:t>
            </a:r>
            <a:r>
              <a:rPr lang="en-US" sz="2400" dirty="0"/>
              <a:t>IPC </a:t>
            </a:r>
            <a:r>
              <a:rPr lang="en-US" sz="2400" dirty="0" smtClean="0"/>
              <a:t>activities motivate </a:t>
            </a:r>
            <a:r>
              <a:rPr lang="en-US" sz="2400" dirty="0"/>
              <a:t>front line staff to show their enthusiasm, creativity, and team spirit</a:t>
            </a:r>
          </a:p>
          <a:p>
            <a:endParaRPr lang="fr-CH" dirty="0"/>
          </a:p>
        </p:txBody>
      </p:sp>
      <p:pic>
        <p:nvPicPr>
          <p:cNvPr id="4" name="Image 3"/>
          <p:cNvPicPr>
            <a:picLocks noChangeAspect="1"/>
          </p:cNvPicPr>
          <p:nvPr/>
        </p:nvPicPr>
        <p:blipFill>
          <a:blip r:embed="rId3"/>
          <a:stretch>
            <a:fillRect/>
          </a:stretch>
        </p:blipFill>
        <p:spPr>
          <a:xfrm>
            <a:off x="7985474" y="3059849"/>
            <a:ext cx="4110588" cy="2385299"/>
          </a:xfrm>
          <a:prstGeom prst="rect">
            <a:avLst/>
          </a:prstGeom>
        </p:spPr>
      </p:pic>
      <p:sp>
        <p:nvSpPr>
          <p:cNvPr id="5" name="Rectangle 4"/>
          <p:cNvSpPr/>
          <p:nvPr/>
        </p:nvSpPr>
        <p:spPr>
          <a:xfrm>
            <a:off x="6779883" y="2453651"/>
            <a:ext cx="3762568" cy="369332"/>
          </a:xfrm>
          <a:prstGeom prst="rect">
            <a:avLst/>
          </a:prstGeom>
        </p:spPr>
        <p:txBody>
          <a:bodyPr wrap="none">
            <a:spAutoFit/>
          </a:bodyPr>
          <a:lstStyle/>
          <a:p>
            <a:r>
              <a:rPr lang="fr-CH" dirty="0" smtClean="0"/>
              <a:t>Canadian “Clean </a:t>
            </a:r>
            <a:r>
              <a:rPr lang="fr-CH" dirty="0" err="1"/>
              <a:t>Shots</a:t>
            </a:r>
            <a:r>
              <a:rPr lang="fr-CH" dirty="0"/>
              <a:t>” photo </a:t>
            </a:r>
            <a:r>
              <a:rPr lang="fr-CH" dirty="0" err="1"/>
              <a:t>contest</a:t>
            </a:r>
            <a:endParaRPr lang="fr-CH" dirty="0"/>
          </a:p>
        </p:txBody>
      </p:sp>
      <p:pic>
        <p:nvPicPr>
          <p:cNvPr id="8" name="Image 7"/>
          <p:cNvPicPr>
            <a:picLocks noChangeAspect="1"/>
          </p:cNvPicPr>
          <p:nvPr/>
        </p:nvPicPr>
        <p:blipFill rotWithShape="1">
          <a:blip r:embed="rId4"/>
          <a:srcRect l="4291" t="14749" r="28149" b="19265"/>
          <a:stretch/>
        </p:blipFill>
        <p:spPr>
          <a:xfrm>
            <a:off x="-314798" y="3073221"/>
            <a:ext cx="4208307" cy="2568925"/>
          </a:xfrm>
          <a:prstGeom prst="rect">
            <a:avLst/>
          </a:prstGeom>
        </p:spPr>
      </p:pic>
      <p:pic>
        <p:nvPicPr>
          <p:cNvPr id="12" name="Image 11"/>
          <p:cNvPicPr>
            <a:picLocks noChangeAspect="1"/>
          </p:cNvPicPr>
          <p:nvPr/>
        </p:nvPicPr>
        <p:blipFill>
          <a:blip r:embed="rId5"/>
          <a:stretch>
            <a:fillRect/>
          </a:stretch>
        </p:blipFill>
        <p:spPr>
          <a:xfrm>
            <a:off x="4024542" y="3033113"/>
            <a:ext cx="3823603" cy="2393576"/>
          </a:xfrm>
          <a:prstGeom prst="rect">
            <a:avLst/>
          </a:prstGeom>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6">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4" name="Image 13" descr="Genève pratique - CAGI">
            <a:extLst>
              <a:ext uri="{FF2B5EF4-FFF2-40B4-BE49-F238E27FC236}">
                <a16:creationId xmlns:a16="http://schemas.microsoft.com/office/drawing/2014/main" xmlns="" id="{AAF2F7E5-5F9A-4347-8E06-38AEAF5BE77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7" name="ZoneTexte 6"/>
          <p:cNvSpPr txBox="1"/>
          <p:nvPr/>
        </p:nvSpPr>
        <p:spPr>
          <a:xfrm>
            <a:off x="494632" y="6456950"/>
            <a:ext cx="6763390" cy="707886"/>
          </a:xfrm>
          <a:prstGeom prst="rect">
            <a:avLst/>
          </a:prstGeom>
          <a:noFill/>
        </p:spPr>
        <p:txBody>
          <a:bodyPr wrap="none" rtlCol="0">
            <a:spAutoFit/>
          </a:bodyPr>
          <a:lstStyle/>
          <a:p>
            <a:pPr lvl="0"/>
            <a:r>
              <a:rPr lang="fr-CH" sz="2000" dirty="0">
                <a:solidFill>
                  <a:srgbClr val="FFFFFF"/>
                </a:solidFill>
              </a:rPr>
              <a:t>https://hospitalnews.com/infection-control-educate-motivate/</a:t>
            </a:r>
          </a:p>
          <a:p>
            <a:endParaRPr lang="fr-FR" sz="2000" dirty="0">
              <a:solidFill>
                <a:srgbClr val="FFFFFF"/>
              </a:solidFill>
            </a:endParaRPr>
          </a:p>
        </p:txBody>
      </p:sp>
      <p:pic>
        <p:nvPicPr>
          <p:cNvPr id="13" name="Picture 4">
            <a:extLst>
              <a:ext uri="{FF2B5EF4-FFF2-40B4-BE49-F238E27FC236}">
                <a16:creationId xmlns:a16="http://schemas.microsoft.com/office/drawing/2014/main" xmlns="" id="{89BA75C9-2688-4279-8490-BC8B2ED854CB}"/>
              </a:ext>
            </a:extLst>
          </p:cNvPr>
          <p:cNvPicPr>
            <a:picLocks noChangeAspect="1"/>
          </p:cNvPicPr>
          <p:nvPr/>
        </p:nvPicPr>
        <p:blipFill>
          <a:blip r:embed="rId8"/>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6985068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4632" y="-9179"/>
            <a:ext cx="10859168" cy="1325563"/>
          </a:xfrm>
        </p:spPr>
        <p:txBody>
          <a:bodyPr/>
          <a:lstStyle/>
          <a:p>
            <a:r>
              <a:rPr lang="en-US" dirty="0" smtClean="0"/>
              <a:t>Photo Contest, 5 May 2022, Geneva Hospitals</a:t>
            </a:r>
            <a:endParaRPr lang="fr-CH" dirty="0"/>
          </a:p>
        </p:txBody>
      </p:sp>
      <p:pic>
        <p:nvPicPr>
          <p:cNvPr id="6" name="Espace réservé du contenu 5"/>
          <p:cNvPicPr>
            <a:picLocks noGrp="1" noChangeAspect="1"/>
          </p:cNvPicPr>
          <p:nvPr>
            <p:ph sz="half" idx="1"/>
          </p:nvPr>
        </p:nvPicPr>
        <p:blipFill>
          <a:blip r:embed="rId2"/>
          <a:stretch>
            <a:fillRect/>
          </a:stretch>
        </p:blipFill>
        <p:spPr>
          <a:xfrm>
            <a:off x="568687" y="1092867"/>
            <a:ext cx="4965861" cy="5084096"/>
          </a:xfrm>
          <a:prstGeom prst="rect">
            <a:avLst/>
          </a:prstGeom>
        </p:spPr>
      </p:pic>
      <p:pic>
        <p:nvPicPr>
          <p:cNvPr id="7" name="Espace réservé du contenu 6"/>
          <p:cNvPicPr>
            <a:picLocks noGrp="1" noChangeAspect="1"/>
          </p:cNvPicPr>
          <p:nvPr>
            <p:ph sz="half" idx="2"/>
          </p:nvPr>
        </p:nvPicPr>
        <p:blipFill>
          <a:blip r:embed="rId3"/>
          <a:stretch>
            <a:fillRect/>
          </a:stretch>
        </p:blipFill>
        <p:spPr>
          <a:xfrm>
            <a:off x="5852090" y="1069474"/>
            <a:ext cx="5107489" cy="5107489"/>
          </a:xfrm>
          <a:prstGeom prst="rect">
            <a:avLst/>
          </a:prstGeom>
        </p:spPr>
      </p:pic>
      <p:pic>
        <p:nvPicPr>
          <p:cNvPr id="8" name="Image 7"/>
          <p:cNvPicPr>
            <a:picLocks noChangeAspect="1"/>
          </p:cNvPicPr>
          <p:nvPr/>
        </p:nvPicPr>
        <p:blipFill>
          <a:blip r:embed="rId4"/>
          <a:stretch>
            <a:fillRect/>
          </a:stretch>
        </p:blipFill>
        <p:spPr>
          <a:xfrm>
            <a:off x="0" y="6311900"/>
            <a:ext cx="10473836" cy="560881"/>
          </a:xfrm>
          <a:prstGeom prst="rect">
            <a:avLst/>
          </a:prstGeom>
        </p:spPr>
      </p:pic>
      <p:pic>
        <p:nvPicPr>
          <p:cNvPr id="9" name="Image 8"/>
          <p:cNvPicPr>
            <a:picLocks noChangeAspect="1"/>
          </p:cNvPicPr>
          <p:nvPr/>
        </p:nvPicPr>
        <p:blipFill>
          <a:blip r:embed="rId5"/>
          <a:stretch>
            <a:fillRect/>
          </a:stretch>
        </p:blipFill>
        <p:spPr>
          <a:xfrm>
            <a:off x="10634409" y="6406396"/>
            <a:ext cx="1438781" cy="371888"/>
          </a:xfrm>
          <a:prstGeom prst="rect">
            <a:avLst/>
          </a:prstGeom>
        </p:spPr>
      </p:pic>
    </p:spTree>
    <p:extLst>
      <p:ext uri="{BB962C8B-B14F-4D97-AF65-F5344CB8AC3E}">
        <p14:creationId xmlns:p14="http://schemas.microsoft.com/office/powerpoint/2010/main" val="9810617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fr-FR" dirty="0">
              <a:solidFill>
                <a:schemeClr val="lt1"/>
              </a:solidFill>
              <a:latin typeface="+mn-lt"/>
              <a:ea typeface="+mn-ea"/>
            </a:endParaRPr>
          </a:p>
        </p:txBody>
      </p:sp>
      <p:sp>
        <p:nvSpPr>
          <p:cNvPr id="16" name="Rectangle 15"/>
          <p:cNvSpPr/>
          <p:nvPr/>
        </p:nvSpPr>
        <p:spPr>
          <a:xfrm>
            <a:off x="0" y="2236789"/>
            <a:ext cx="12192000" cy="10128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326659" name="Picture 2" descr="D:\Documents TCHEUN\TEDx\201601251612_0001.jpg"/>
          <p:cNvPicPr>
            <a:picLocks noChangeAspect="1" noChangeArrowheads="1"/>
          </p:cNvPicPr>
          <p:nvPr/>
        </p:nvPicPr>
        <p:blipFill>
          <a:blip r:embed="rId2" cstate="print"/>
          <a:srcRect/>
          <a:stretch>
            <a:fillRect/>
          </a:stretch>
        </p:blipFill>
        <p:spPr bwMode="auto">
          <a:xfrm>
            <a:off x="156870" y="0"/>
            <a:ext cx="9601200" cy="6815138"/>
          </a:xfrm>
          <a:prstGeom prst="rect">
            <a:avLst/>
          </a:prstGeom>
          <a:noFill/>
          <a:ln w="9525">
            <a:noFill/>
            <a:miter lim="800000"/>
            <a:headEnd/>
            <a:tailEnd/>
          </a:ln>
        </p:spPr>
      </p:pic>
      <p:sp>
        <p:nvSpPr>
          <p:cNvPr id="5" name="Titre 1"/>
          <p:cNvSpPr txBox="1">
            <a:spLocks/>
          </p:cNvSpPr>
          <p:nvPr/>
        </p:nvSpPr>
        <p:spPr>
          <a:xfrm>
            <a:off x="8435102" y="-9179"/>
            <a:ext cx="501968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chemeClr val="bg1"/>
                </a:solidFill>
              </a:rPr>
              <a:t>Germany</a:t>
            </a:r>
            <a:endParaRPr lang="fr-CH" sz="4400" dirty="0">
              <a:solidFill>
                <a:schemeClr val="bg1"/>
              </a:solidFill>
            </a:endParaRPr>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3977777384"/>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solidFill>
                  <a:schemeClr val="bg1">
                    <a:lumMod val="50000"/>
                  </a:schemeClr>
                </a:solidFill>
              </a:rPr>
              <a:t>-    </a:t>
            </a:r>
            <a:r>
              <a:rPr lang="en-US" sz="3800" dirty="0">
                <a:solidFill>
                  <a:schemeClr val="bg1">
                    <a:lumMod val="50000"/>
                  </a:schemeClr>
                </a:solidFill>
              </a:rPr>
              <a:t>H</a:t>
            </a:r>
            <a:r>
              <a:rPr lang="en-US" sz="3800" dirty="0" smtClean="0">
                <a:solidFill>
                  <a:schemeClr val="bg1">
                    <a:lumMod val="50000"/>
                  </a:schemeClr>
                </a:solidFill>
              </a:rPr>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rgbClr val="7F7F7F"/>
                </a:solidFill>
              </a:rPr>
              <a:t>Humor in health </a:t>
            </a:r>
            <a:r>
              <a:rPr lang="fr-CH" sz="3800" dirty="0" smtClean="0">
                <a:solidFill>
                  <a:srgbClr val="7F7F7F"/>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t>Humor </a:t>
            </a:r>
            <a:r>
              <a:rPr lang="fr-CH" sz="3800" dirty="0"/>
              <a:t>in scientific </a:t>
            </a:r>
            <a:r>
              <a:rPr lang="fr-CH" sz="3800" dirty="0" smtClean="0"/>
              <a:t>publications</a:t>
            </a:r>
            <a:endParaRPr lang="en-US" sz="3800" dirty="0"/>
          </a:p>
          <a:p>
            <a:pPr marL="571500" indent="-571500" algn="l">
              <a:buFontTx/>
              <a:buChar char="-"/>
            </a:pPr>
            <a:r>
              <a:rPr lang="en-US" sz="3800" dirty="0" smtClean="0">
                <a:solidFill>
                  <a:schemeClr val="bg1">
                    <a:lumMod val="50000"/>
                  </a:schemeClr>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19153893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49803"/>
            <a:ext cx="10515600" cy="1325563"/>
          </a:xfrm>
        </p:spPr>
        <p:txBody>
          <a:bodyPr/>
          <a:lstStyle/>
          <a:p>
            <a:r>
              <a:rPr lang="fr-CH" b="1" dirty="0" smtClean="0"/>
              <a:t>Humour in </a:t>
            </a:r>
            <a:r>
              <a:rPr lang="fr-CH" b="1" dirty="0" err="1" smtClean="0"/>
              <a:t>scientific</a:t>
            </a:r>
            <a:r>
              <a:rPr lang="fr-CH" b="1" dirty="0" smtClean="0"/>
              <a:t> publications</a:t>
            </a:r>
            <a:endParaRPr lang="fr-CH" b="1" dirty="0"/>
          </a:p>
        </p:txBody>
      </p:sp>
      <p:pic>
        <p:nvPicPr>
          <p:cNvPr id="7" name="Main graphic"/>
          <p:cNvPicPr>
            <a:picLocks noGrp="1"/>
          </p:cNvPicPr>
          <p:nvPr>
            <p:ph idx="1"/>
          </p:nvPr>
        </p:nvPicPr>
        <p:blipFill>
          <a:blip r:embed="rId2"/>
          <a:stretch/>
        </p:blipFill>
        <p:spPr>
          <a:xfrm>
            <a:off x="7138737" y="748633"/>
            <a:ext cx="4170947" cy="5173572"/>
          </a:xfrm>
          <a:prstGeom prst="rect">
            <a:avLst/>
          </a:prstGeom>
          <a:ln>
            <a:noFill/>
          </a:ln>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19854" t="10031" r="20899" b="12318"/>
          <a:stretch/>
        </p:blipFill>
        <p:spPr>
          <a:xfrm>
            <a:off x="347580" y="877653"/>
            <a:ext cx="5964170" cy="4396867"/>
          </a:xfrm>
          <a:prstGeom prst="rect">
            <a:avLst/>
          </a:prstGeom>
        </p:spPr>
      </p:pic>
      <p:sp>
        <p:nvSpPr>
          <p:cNvPr id="9" name="Rectangle 8"/>
          <p:cNvSpPr/>
          <p:nvPr/>
        </p:nvSpPr>
        <p:spPr>
          <a:xfrm>
            <a:off x="7346518" y="5902816"/>
            <a:ext cx="3690984" cy="400110"/>
          </a:xfrm>
          <a:prstGeom prst="rect">
            <a:avLst/>
          </a:prstGeom>
        </p:spPr>
        <p:txBody>
          <a:bodyPr wrap="none">
            <a:spAutoFit/>
          </a:bodyPr>
          <a:lstStyle/>
          <a:p>
            <a:r>
              <a:rPr lang="en-US" sz="2000" dirty="0">
                <a:solidFill>
                  <a:srgbClr val="505050"/>
                </a:solidFill>
              </a:rPr>
              <a:t>Bad science impacts public health</a:t>
            </a:r>
            <a:endParaRPr lang="fr-CH" sz="2000" dirty="0"/>
          </a:p>
        </p:txBody>
      </p:sp>
      <p:sp>
        <p:nvSpPr>
          <p:cNvPr id="10" name="Rectangle 9"/>
          <p:cNvSpPr/>
          <p:nvPr/>
        </p:nvSpPr>
        <p:spPr>
          <a:xfrm>
            <a:off x="340709" y="5434941"/>
            <a:ext cx="5835877" cy="400110"/>
          </a:xfrm>
          <a:prstGeom prst="rect">
            <a:avLst/>
          </a:prstGeom>
        </p:spPr>
        <p:txBody>
          <a:bodyPr wrap="none">
            <a:spAutoFit/>
          </a:bodyPr>
          <a:lstStyle/>
          <a:p>
            <a:r>
              <a:rPr lang="en-US" sz="2000" dirty="0"/>
              <a:t>Keeping hospitals clean is a crucial patient safety issue</a:t>
            </a:r>
            <a:endParaRPr lang="fr-CH" sz="2000" dirty="0"/>
          </a:p>
        </p:txBody>
      </p:sp>
      <p:pic>
        <p:nvPicPr>
          <p:cNvPr id="13"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0" y="6352217"/>
            <a:ext cx="10477500" cy="559255"/>
          </a:xfrm>
          <a:prstGeom prst="rect">
            <a:avLst/>
          </a:prstGeom>
        </p:spPr>
      </p:pic>
      <p:sp>
        <p:nvSpPr>
          <p:cNvPr id="14" name="ZoneTexte 13"/>
          <p:cNvSpPr txBox="1"/>
          <p:nvPr/>
        </p:nvSpPr>
        <p:spPr>
          <a:xfrm>
            <a:off x="416944" y="6311656"/>
            <a:ext cx="6481963" cy="584776"/>
          </a:xfrm>
          <a:prstGeom prst="rect">
            <a:avLst/>
          </a:prstGeom>
          <a:noFill/>
        </p:spPr>
        <p:txBody>
          <a:bodyPr wrap="none" rtlCol="0">
            <a:spAutoFit/>
          </a:bodyPr>
          <a:lstStyle/>
          <a:p>
            <a:r>
              <a:rPr lang="fr-CH" sz="1600" dirty="0" smtClean="0">
                <a:solidFill>
                  <a:schemeClr val="bg1"/>
                </a:solidFill>
              </a:rPr>
              <a:t>Peters et al., </a:t>
            </a:r>
            <a:r>
              <a:rPr lang="fr-CH" sz="1600" dirty="0" err="1" smtClean="0">
                <a:solidFill>
                  <a:schemeClr val="bg1"/>
                </a:solidFill>
              </a:rPr>
              <a:t>Antimicrob</a:t>
            </a:r>
            <a:r>
              <a:rPr lang="fr-CH" sz="1600" dirty="0" smtClean="0">
                <a:solidFill>
                  <a:schemeClr val="bg1"/>
                </a:solidFill>
              </a:rPr>
              <a:t> </a:t>
            </a:r>
            <a:r>
              <a:rPr lang="fr-CH" sz="1600" dirty="0" err="1">
                <a:solidFill>
                  <a:schemeClr val="bg1"/>
                </a:solidFill>
              </a:rPr>
              <a:t>Resist</a:t>
            </a:r>
            <a:r>
              <a:rPr lang="fr-CH" sz="1600" dirty="0">
                <a:solidFill>
                  <a:schemeClr val="bg1"/>
                </a:solidFill>
              </a:rPr>
              <a:t> Infect Control 7, 132 (2018</a:t>
            </a:r>
            <a:r>
              <a:rPr lang="fr-CH" sz="1600" dirty="0" smtClean="0">
                <a:solidFill>
                  <a:schemeClr val="bg1"/>
                </a:solidFill>
              </a:rPr>
              <a:t>)</a:t>
            </a:r>
          </a:p>
          <a:p>
            <a:r>
              <a:rPr lang="en-US" sz="1600" dirty="0">
                <a:solidFill>
                  <a:schemeClr val="bg1"/>
                </a:solidFill>
              </a:rPr>
              <a:t>Peters, A. et </a:t>
            </a:r>
            <a:r>
              <a:rPr lang="en-US" sz="1600" dirty="0" smtClean="0">
                <a:solidFill>
                  <a:schemeClr val="bg1"/>
                </a:solidFill>
              </a:rPr>
              <a:t>al. Journal </a:t>
            </a:r>
            <a:r>
              <a:rPr lang="en-US" sz="1600" dirty="0">
                <a:solidFill>
                  <a:schemeClr val="bg1"/>
                </a:solidFill>
              </a:rPr>
              <a:t>of Hospital Infection, Volume 100, Issue 4, 365 - 370</a:t>
            </a:r>
            <a:endParaRPr lang="fr-CH" sz="1600" dirty="0">
              <a:solidFill>
                <a:schemeClr val="bg1"/>
              </a:solidFill>
            </a:endParaRPr>
          </a:p>
        </p:txBody>
      </p:sp>
      <p:pic>
        <p:nvPicPr>
          <p:cNvPr id="15" name="Image 14" descr="Genève pratique - CAGI">
            <a:extLst>
              <a:ext uri="{FF2B5EF4-FFF2-40B4-BE49-F238E27FC236}">
                <a16:creationId xmlns:a16="http://schemas.microsoft.com/office/drawing/2014/main" xmlns="" id="{AAF2F7E5-5F9A-4347-8E06-38AEAF5B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Tree>
    <p:extLst>
      <p:ext uri="{BB962C8B-B14F-4D97-AF65-F5344CB8AC3E}">
        <p14:creationId xmlns:p14="http://schemas.microsoft.com/office/powerpoint/2010/main" val="3239558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a:srcRect t="22400" b="22400"/>
          <a:stretch>
            <a:fillRect/>
          </a:stretch>
        </p:blipFill>
        <p:spPr>
          <a:xfrm>
            <a:off x="859727" y="1933242"/>
            <a:ext cx="10515600" cy="4351338"/>
          </a:xfrm>
        </p:spPr>
      </p:pic>
      <p:pic>
        <p:nvPicPr>
          <p:cNvPr id="6" name="Image 5"/>
          <p:cNvPicPr>
            <a:picLocks noChangeAspect="1"/>
          </p:cNvPicPr>
          <p:nvPr/>
        </p:nvPicPr>
        <p:blipFill>
          <a:blip r:embed="rId3"/>
          <a:stretch>
            <a:fillRect/>
          </a:stretch>
        </p:blipFill>
        <p:spPr>
          <a:xfrm>
            <a:off x="495244" y="-1"/>
            <a:ext cx="10310996" cy="4769403"/>
          </a:xfrm>
          <a:prstGeom prst="rect">
            <a:avLst/>
          </a:prstGeom>
        </p:spPr>
      </p:pic>
    </p:spTree>
    <p:extLst>
      <p:ext uri="{BB962C8B-B14F-4D97-AF65-F5344CB8AC3E}">
        <p14:creationId xmlns:p14="http://schemas.microsoft.com/office/powerpoint/2010/main" val="3522751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1"/>
          <p:cNvSpPr>
            <a:spLocks noGrp="1"/>
          </p:cNvSpPr>
          <p:nvPr>
            <p:ph type="ftr" sz="quarter" idx="10"/>
          </p:nvPr>
        </p:nvSpPr>
        <p:spPr/>
        <p:txBody>
          <a:bodyPr/>
          <a:lstStyle/>
          <a:p>
            <a:pPr>
              <a:defRPr/>
            </a:pPr>
            <a:r>
              <a:rPr lang="de-CH">
                <a:solidFill>
                  <a:srgbClr val="000000"/>
                </a:solidFill>
                <a:latin typeface="Tahoma"/>
              </a:rPr>
              <a:t>PCI</a:t>
            </a:r>
          </a:p>
          <a:p>
            <a:pPr>
              <a:defRPr/>
            </a:pPr>
            <a:r>
              <a:rPr lang="de-CH">
                <a:solidFill>
                  <a:srgbClr val="000000"/>
                </a:solidFill>
                <a:latin typeface="Tahoma"/>
              </a:rPr>
              <a:t>University of Geneva Hospitals</a:t>
            </a:r>
            <a:endParaRPr lang="en-US">
              <a:solidFill>
                <a:srgbClr val="000000"/>
              </a:solidFill>
              <a:latin typeface="Tahoma"/>
            </a:endParaRPr>
          </a:p>
        </p:txBody>
      </p:sp>
      <p:sp>
        <p:nvSpPr>
          <p:cNvPr id="273410" name="Espace réservé du numéro de diapositive 2"/>
          <p:cNvSpPr>
            <a:spLocks noGrp="1"/>
          </p:cNvSpPr>
          <p:nvPr>
            <p:ph type="sldNum" sz="quarter" idx="11"/>
          </p:nvPr>
        </p:nvSpPr>
        <p:spPr>
          <a:noFill/>
        </p:spPr>
        <p:txBody>
          <a:bodyPr/>
          <a:lstStyle/>
          <a:p>
            <a:fld id="{E633AF5F-FD80-47B3-A91C-A1EBB48AEE3E}" type="slidenum">
              <a:rPr lang="en-US">
                <a:solidFill>
                  <a:srgbClr val="000000"/>
                </a:solidFill>
              </a:rPr>
              <a:pPr/>
              <a:t>5</a:t>
            </a:fld>
            <a:endParaRPr lang="en-US">
              <a:solidFill>
                <a:srgbClr val="000000"/>
              </a:solidFill>
            </a:endParaRPr>
          </a:p>
        </p:txBody>
      </p:sp>
      <p:pic>
        <p:nvPicPr>
          <p:cNvPr id="273411" name="Picture 4098" descr="VIENNA-1"/>
          <p:cNvPicPr>
            <a:picLocks noChangeAspect="1" noChangeArrowheads="1"/>
          </p:cNvPicPr>
          <p:nvPr/>
        </p:nvPicPr>
        <p:blipFill>
          <a:blip r:embed="rId2" cstate="print"/>
          <a:srcRect/>
          <a:stretch>
            <a:fillRect/>
          </a:stretch>
        </p:blipFill>
        <p:spPr bwMode="auto">
          <a:xfrm>
            <a:off x="2743202" y="0"/>
            <a:ext cx="8894233" cy="9601200"/>
          </a:xfrm>
          <a:prstGeom prst="rect">
            <a:avLst/>
          </a:prstGeom>
          <a:noFill/>
          <a:ln w="9525">
            <a:noFill/>
            <a:miter lim="800000"/>
            <a:headEnd/>
            <a:tailEnd/>
          </a:ln>
        </p:spPr>
      </p:pic>
    </p:spTree>
    <p:extLst>
      <p:ext uri="{BB962C8B-B14F-4D97-AF65-F5344CB8AC3E}">
        <p14:creationId xmlns:p14="http://schemas.microsoft.com/office/powerpoint/2010/main" val="226581133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solidFill>
                  <a:schemeClr val="bg1">
                    <a:lumMod val="50000"/>
                  </a:schemeClr>
                </a:solidFill>
              </a:rPr>
              <a:t>-    </a:t>
            </a:r>
            <a:r>
              <a:rPr lang="en-US" sz="3800" dirty="0">
                <a:solidFill>
                  <a:schemeClr val="bg1">
                    <a:lumMod val="50000"/>
                  </a:schemeClr>
                </a:solidFill>
              </a:rPr>
              <a:t>H</a:t>
            </a:r>
            <a:r>
              <a:rPr lang="en-US" sz="3800" dirty="0" smtClean="0">
                <a:solidFill>
                  <a:schemeClr val="bg1">
                    <a:lumMod val="50000"/>
                  </a:schemeClr>
                </a:solidFill>
              </a:rPr>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rgbClr val="7F7F7F"/>
                </a:solidFill>
              </a:rPr>
              <a:t>Humor in health </a:t>
            </a:r>
            <a:r>
              <a:rPr lang="fr-CH" sz="3800" dirty="0" smtClean="0">
                <a:solidFill>
                  <a:srgbClr val="7F7F7F"/>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rgbClr val="000000"/>
                </a:solidFill>
              </a:rPr>
              <a:t>Humor in media</a:t>
            </a:r>
          </a:p>
          <a:p>
            <a:pPr marL="571500" indent="-571500" algn="l">
              <a:buFontTx/>
              <a:buChar char="-"/>
            </a:pPr>
            <a:r>
              <a:rPr lang="en-US" sz="3800" dirty="0" smtClean="0">
                <a:solidFill>
                  <a:schemeClr val="bg1">
                    <a:lumMod val="50000"/>
                  </a:schemeClr>
                </a:solidFill>
              </a:rPr>
              <a:t>Humor in the community</a:t>
            </a:r>
            <a:endParaRPr lang="fr-CH" sz="3800" dirty="0">
              <a:solidFill>
                <a:schemeClr val="bg1">
                  <a:lumMod val="50000"/>
                </a:schemeClr>
              </a:solidFill>
            </a:endParaRPr>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1312653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516" y="17549"/>
            <a:ext cx="10515600" cy="1325563"/>
          </a:xfrm>
        </p:spPr>
        <p:txBody>
          <a:bodyPr/>
          <a:lstStyle/>
          <a:p>
            <a:r>
              <a:rPr lang="fr-CH" b="1" dirty="0" err="1" smtClean="0"/>
              <a:t>Humor</a:t>
            </a:r>
            <a:r>
              <a:rPr lang="fr-CH" b="1" dirty="0" smtClean="0"/>
              <a:t> in media</a:t>
            </a:r>
            <a:endParaRPr lang="fr-CH" b="1" dirty="0"/>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532" b="37851"/>
          <a:stretch/>
        </p:blipFill>
        <p:spPr>
          <a:xfrm>
            <a:off x="-539749" y="1122947"/>
            <a:ext cx="5075765" cy="5133474"/>
          </a:xfr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19961" b="34528"/>
          <a:stretch/>
        </p:blipFill>
        <p:spPr>
          <a:xfrm>
            <a:off x="4223524" y="3081682"/>
            <a:ext cx="2579722" cy="2547101"/>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t="15479" r="1006" b="26253"/>
          <a:stretch/>
        </p:blipFill>
        <p:spPr>
          <a:xfrm>
            <a:off x="6817895" y="139765"/>
            <a:ext cx="4753872" cy="6070519"/>
          </a:xfrm>
          <a:prstGeom prst="rect">
            <a:avLst/>
          </a:prstGeom>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5">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0" name="Image 9" descr="Genève pratique - CAGI">
            <a:extLst>
              <a:ext uri="{FF2B5EF4-FFF2-40B4-BE49-F238E27FC236}">
                <a16:creationId xmlns:a16="http://schemas.microsoft.com/office/drawing/2014/main" xmlns="" id="{AAF2F7E5-5F9A-4347-8E06-38AEAF5BE7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11" name="Rectangle 10"/>
          <p:cNvSpPr/>
          <p:nvPr/>
        </p:nvSpPr>
        <p:spPr>
          <a:xfrm>
            <a:off x="584281" y="6443484"/>
            <a:ext cx="9308337" cy="400110"/>
          </a:xfrm>
          <a:prstGeom prst="rect">
            <a:avLst/>
          </a:prstGeom>
        </p:spPr>
        <p:txBody>
          <a:bodyPr wrap="square">
            <a:spAutoFit/>
          </a:bodyPr>
          <a:lstStyle/>
          <a:p>
            <a:r>
              <a:rPr lang="fr-CH" sz="2000" dirty="0" smtClean="0">
                <a:solidFill>
                  <a:schemeClr val="bg1"/>
                </a:solidFill>
              </a:rPr>
              <a:t>www.Swiss.Stop.Covid</a:t>
            </a:r>
            <a:endParaRPr lang="fr-CH" sz="2000" dirty="0">
              <a:solidFill>
                <a:schemeClr val="bg1"/>
              </a:solidFill>
            </a:endParaRPr>
          </a:p>
        </p:txBody>
      </p:sp>
      <p:sp>
        <p:nvSpPr>
          <p:cNvPr id="12" name="Espace réservé du contenu 2"/>
          <p:cNvSpPr txBox="1">
            <a:spLocks/>
          </p:cNvSpPr>
          <p:nvPr/>
        </p:nvSpPr>
        <p:spPr>
          <a:xfrm>
            <a:off x="4074656" y="1162498"/>
            <a:ext cx="25814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‘Standard precautions are efficacious and cost-effective’</a:t>
            </a:r>
          </a:p>
          <a:p>
            <a:endParaRPr lang="fr-CH" dirty="0"/>
          </a:p>
        </p:txBody>
      </p:sp>
    </p:spTree>
    <p:extLst>
      <p:ext uri="{BB962C8B-B14F-4D97-AF65-F5344CB8AC3E}">
        <p14:creationId xmlns:p14="http://schemas.microsoft.com/office/powerpoint/2010/main" val="2329570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620" y="20307"/>
            <a:ext cx="10515600" cy="1325563"/>
          </a:xfrm>
        </p:spPr>
        <p:txBody>
          <a:bodyPr/>
          <a:lstStyle/>
          <a:p>
            <a:r>
              <a:rPr lang="fr-CH" b="1" dirty="0" err="1" smtClean="0"/>
              <a:t>Humor</a:t>
            </a:r>
            <a:r>
              <a:rPr lang="fr-CH" b="1" dirty="0" smtClean="0"/>
              <a:t> in media</a:t>
            </a:r>
            <a:endParaRPr lang="fr-CH" b="1" dirty="0"/>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4097" t="24099" r="14470" b="51249"/>
          <a:stretch/>
        </p:blipFill>
        <p:spPr>
          <a:xfrm>
            <a:off x="149359" y="1310105"/>
            <a:ext cx="4329061" cy="3241128"/>
          </a:xfrm>
          <a:prstGeom prst="rect">
            <a:avLst/>
          </a:prstGeom>
        </p:spPr>
      </p:pic>
      <p:pic>
        <p:nvPicPr>
          <p:cNvPr id="8" name="Image 7"/>
          <p:cNvPicPr>
            <a:picLocks noChangeAspect="1"/>
          </p:cNvPicPr>
          <p:nvPr/>
        </p:nvPicPr>
        <p:blipFill>
          <a:blip r:embed="rId3"/>
          <a:stretch>
            <a:fillRect/>
          </a:stretch>
        </p:blipFill>
        <p:spPr>
          <a:xfrm>
            <a:off x="4719054" y="37844"/>
            <a:ext cx="7265002" cy="5984826"/>
          </a:xfrm>
          <a:prstGeom prst="rect">
            <a:avLst/>
          </a:prstGeom>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pic>
        <p:nvPicPr>
          <p:cNvPr id="10" name="Image 9" descr="Genève pratique - CAGI">
            <a:extLst>
              <a:ext uri="{FF2B5EF4-FFF2-40B4-BE49-F238E27FC236}">
                <a16:creationId xmlns:a16="http://schemas.microsoft.com/office/drawing/2014/main" xmlns="" id="{AAF2F7E5-5F9A-4347-8E06-38AEAF5B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6400" y="6366116"/>
            <a:ext cx="1435099" cy="369255"/>
          </a:xfrm>
          <a:prstGeom prst="rect">
            <a:avLst/>
          </a:prstGeom>
          <a:noFill/>
          <a:ln>
            <a:noFill/>
          </a:ln>
        </p:spPr>
      </p:pic>
      <p:sp>
        <p:nvSpPr>
          <p:cNvPr id="3" name="Espace réservé du contenu 2"/>
          <p:cNvSpPr>
            <a:spLocks noGrp="1"/>
          </p:cNvSpPr>
          <p:nvPr>
            <p:ph idx="1"/>
          </p:nvPr>
        </p:nvSpPr>
        <p:spPr>
          <a:xfrm>
            <a:off x="278766" y="4770783"/>
            <a:ext cx="4506665" cy="4365433"/>
          </a:xfrm>
        </p:spPr>
        <p:txBody>
          <a:bodyPr>
            <a:normAutofit/>
          </a:bodyPr>
          <a:lstStyle/>
          <a:p>
            <a:pPr marL="0" indent="0">
              <a:buNone/>
            </a:pPr>
            <a:r>
              <a:rPr lang="fr-FR" sz="2400" i="1" dirty="0" smtClean="0"/>
              <a:t>About </a:t>
            </a:r>
            <a:r>
              <a:rPr lang="fr-FR" sz="2400" i="1" dirty="0" err="1" smtClean="0"/>
              <a:t>Covid</a:t>
            </a:r>
            <a:r>
              <a:rPr lang="fr-FR" sz="2400" i="1" dirty="0" smtClean="0"/>
              <a:t> </a:t>
            </a:r>
            <a:r>
              <a:rPr lang="fr-FR" sz="2400" i="1" dirty="0" err="1" smtClean="0"/>
              <a:t>certificate</a:t>
            </a:r>
            <a:r>
              <a:rPr lang="fr-FR" sz="2400" i="1" dirty="0" smtClean="0"/>
              <a:t>:</a:t>
            </a:r>
          </a:p>
          <a:p>
            <a:pPr marL="0" indent="0">
              <a:buNone/>
            </a:pPr>
            <a:r>
              <a:rPr lang="fr-FR" sz="2400" dirty="0" smtClean="0"/>
              <a:t>« For sure, </a:t>
            </a:r>
          </a:p>
          <a:p>
            <a:pPr marL="0" indent="0">
              <a:buNone/>
            </a:pPr>
            <a:r>
              <a:rPr lang="fr-FR" sz="2400" dirty="0" smtClean="0"/>
              <a:t>   the copy of a Didier Pittet »</a:t>
            </a:r>
            <a:endParaRPr lang="fr-FR" sz="2400" dirty="0"/>
          </a:p>
        </p:txBody>
      </p:sp>
      <p:pic>
        <p:nvPicPr>
          <p:cNvPr id="11"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37654781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1"/>
          <p:cNvSpPr>
            <a:spLocks noGrp="1"/>
          </p:cNvSpPr>
          <p:nvPr>
            <p:ph type="ftr" sz="quarter" idx="10"/>
          </p:nvPr>
        </p:nvSpPr>
        <p:spPr/>
        <p:txBody>
          <a:bodyPr/>
          <a:lstStyle/>
          <a:p>
            <a:pPr>
              <a:defRPr/>
            </a:pPr>
            <a:r>
              <a:rPr lang="de-CH"/>
              <a:t>PCI</a:t>
            </a:r>
          </a:p>
          <a:p>
            <a:pPr>
              <a:defRPr/>
            </a:pPr>
            <a:r>
              <a:rPr lang="de-CH"/>
              <a:t>University of Geneva Hospitals</a:t>
            </a:r>
            <a:endParaRPr lang="en-US"/>
          </a:p>
        </p:txBody>
      </p:sp>
      <p:sp>
        <p:nvSpPr>
          <p:cNvPr id="397314" name="Espace réservé du numéro de diapositive 2"/>
          <p:cNvSpPr>
            <a:spLocks noGrp="1"/>
          </p:cNvSpPr>
          <p:nvPr>
            <p:ph type="sldNum" sz="quarter" idx="11"/>
          </p:nvPr>
        </p:nvSpPr>
        <p:spPr>
          <a:noFill/>
        </p:spPr>
        <p:txBody>
          <a:bodyPr/>
          <a:lstStyle/>
          <a:p>
            <a:fld id="{5531695E-1C5F-4381-A376-4537D668CB06}" type="slidenum">
              <a:rPr lang="en-US"/>
              <a:pPr/>
              <a:t>53</a:t>
            </a:fld>
            <a:endParaRPr lang="en-US"/>
          </a:p>
        </p:txBody>
      </p:sp>
      <p:pic>
        <p:nvPicPr>
          <p:cNvPr id="397315" name="Picture 2" descr="00698"/>
          <p:cNvPicPr>
            <a:picLocks noChangeAspect="1" noChangeArrowheads="1"/>
          </p:cNvPicPr>
          <p:nvPr/>
        </p:nvPicPr>
        <p:blipFill>
          <a:blip r:embed="rId2" cstate="print"/>
          <a:srcRect/>
          <a:stretch>
            <a:fillRect/>
          </a:stretch>
        </p:blipFill>
        <p:spPr bwMode="auto">
          <a:xfrm>
            <a:off x="557514" y="0"/>
            <a:ext cx="10785885" cy="6858000"/>
          </a:xfrm>
          <a:prstGeom prst="rect">
            <a:avLst/>
          </a:prstGeom>
          <a:noFill/>
          <a:ln w="9525">
            <a:noFill/>
            <a:miter lim="800000"/>
            <a:headEnd/>
            <a:tailEnd/>
          </a:ln>
        </p:spPr>
      </p:pic>
      <p:sp>
        <p:nvSpPr>
          <p:cNvPr id="2" name="ZoneTexte 1"/>
          <p:cNvSpPr txBox="1"/>
          <p:nvPr/>
        </p:nvSpPr>
        <p:spPr>
          <a:xfrm>
            <a:off x="743367" y="123917"/>
            <a:ext cx="2141933" cy="584776"/>
          </a:xfrm>
          <a:prstGeom prst="rect">
            <a:avLst/>
          </a:prstGeom>
          <a:solidFill>
            <a:schemeClr val="bg1"/>
          </a:solidFill>
          <a:ln>
            <a:solidFill>
              <a:schemeClr val="tx1"/>
            </a:solidFill>
          </a:ln>
        </p:spPr>
        <p:txBody>
          <a:bodyPr wrap="none" rtlCol="0">
            <a:spAutoFit/>
          </a:bodyPr>
          <a:lstStyle/>
          <a:p>
            <a:r>
              <a:rPr lang="fr-FR" sz="3200" dirty="0" smtClean="0"/>
              <a:t>SARS , 2002</a:t>
            </a:r>
            <a:endParaRPr lang="fr-FR" sz="3200" dirty="0"/>
          </a:p>
        </p:txBody>
      </p:sp>
    </p:spTree>
    <p:extLst>
      <p:ext uri="{BB962C8B-B14F-4D97-AF65-F5344CB8AC3E}">
        <p14:creationId xmlns:p14="http://schemas.microsoft.com/office/powerpoint/2010/main" val="15653847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20841" y="1509433"/>
            <a:ext cx="11216105" cy="2841528"/>
          </a:xfrm>
        </p:spPr>
        <p:txBody>
          <a:bodyPr>
            <a:noAutofit/>
          </a:bodyPr>
          <a:lstStyle/>
          <a:p>
            <a:pPr algn="l"/>
            <a:r>
              <a:rPr lang="en-US" sz="3800" dirty="0" smtClean="0">
                <a:solidFill>
                  <a:schemeClr val="bg1">
                    <a:lumMod val="50000"/>
                  </a:schemeClr>
                </a:solidFill>
              </a:rPr>
              <a:t>-    </a:t>
            </a:r>
            <a:r>
              <a:rPr lang="en-US" sz="3800" dirty="0">
                <a:solidFill>
                  <a:schemeClr val="bg1">
                    <a:lumMod val="50000"/>
                  </a:schemeClr>
                </a:solidFill>
              </a:rPr>
              <a:t>H</a:t>
            </a:r>
            <a:r>
              <a:rPr lang="en-US" sz="3800" dirty="0" smtClean="0">
                <a:solidFill>
                  <a:schemeClr val="bg1">
                    <a:lumMod val="50000"/>
                  </a:schemeClr>
                </a:solidFill>
              </a:rPr>
              <a:t>umor in hand hygiene (early 1990’s)</a:t>
            </a:r>
          </a:p>
          <a:p>
            <a:pPr marL="571500" indent="-571500" algn="l">
              <a:buFontTx/>
              <a:buChar char="-"/>
            </a:pPr>
            <a:r>
              <a:rPr lang="en-US" sz="3800" dirty="0" smtClean="0">
                <a:solidFill>
                  <a:schemeClr val="bg1">
                    <a:lumMod val="50000"/>
                  </a:schemeClr>
                </a:solidFill>
              </a:rPr>
              <a:t>Effects </a:t>
            </a:r>
            <a:r>
              <a:rPr lang="en-US" sz="3800" dirty="0">
                <a:solidFill>
                  <a:schemeClr val="bg1">
                    <a:lumMod val="50000"/>
                  </a:schemeClr>
                </a:solidFill>
              </a:rPr>
              <a:t>of humor in </a:t>
            </a:r>
            <a:r>
              <a:rPr lang="en-US" sz="3800" dirty="0" smtClean="0">
                <a:solidFill>
                  <a:schemeClr val="bg1">
                    <a:lumMod val="50000"/>
                  </a:schemeClr>
                </a:solidFill>
              </a:rPr>
              <a:t>advertising</a:t>
            </a:r>
          </a:p>
          <a:p>
            <a:pPr marL="571500" indent="-571500" algn="l">
              <a:buFontTx/>
              <a:buChar char="-"/>
            </a:pPr>
            <a:r>
              <a:rPr lang="fr-CH" sz="3800" dirty="0">
                <a:solidFill>
                  <a:srgbClr val="7F7F7F"/>
                </a:solidFill>
              </a:rPr>
              <a:t>Humor in health </a:t>
            </a:r>
            <a:r>
              <a:rPr lang="fr-CH" sz="3800" dirty="0" smtClean="0">
                <a:solidFill>
                  <a:srgbClr val="7F7F7F"/>
                </a:solidFill>
              </a:rPr>
              <a:t>care</a:t>
            </a:r>
          </a:p>
          <a:p>
            <a:pPr marL="571500" indent="-571500" algn="l">
              <a:buFontTx/>
              <a:buChar char="-"/>
            </a:pPr>
            <a:r>
              <a:rPr lang="fr-CH" sz="3800" dirty="0" smtClean="0">
                <a:solidFill>
                  <a:schemeClr val="bg1">
                    <a:lumMod val="50000"/>
                  </a:schemeClr>
                </a:solidFill>
              </a:rPr>
              <a:t>How to use humor in infection prevention (IPC) ?</a:t>
            </a:r>
          </a:p>
          <a:p>
            <a:pPr marL="571500" indent="-571500" algn="l">
              <a:buFontTx/>
              <a:buChar char="-"/>
            </a:pPr>
            <a:r>
              <a:rPr lang="fr-CH" sz="3800" dirty="0" smtClean="0">
                <a:solidFill>
                  <a:schemeClr val="bg1">
                    <a:lumMod val="50000"/>
                  </a:schemeClr>
                </a:solidFill>
              </a:rPr>
              <a:t>Humor </a:t>
            </a:r>
            <a:r>
              <a:rPr lang="fr-CH" sz="3800" dirty="0">
                <a:solidFill>
                  <a:schemeClr val="bg1">
                    <a:lumMod val="50000"/>
                  </a:schemeClr>
                </a:solidFill>
              </a:rPr>
              <a:t>in scientific </a:t>
            </a:r>
            <a:r>
              <a:rPr lang="fr-CH" sz="3800" dirty="0" smtClean="0">
                <a:solidFill>
                  <a:schemeClr val="bg1">
                    <a:lumMod val="50000"/>
                  </a:schemeClr>
                </a:solidFill>
              </a:rPr>
              <a:t>publications</a:t>
            </a:r>
            <a:endParaRPr lang="en-US" sz="3800" dirty="0">
              <a:solidFill>
                <a:schemeClr val="bg1">
                  <a:lumMod val="50000"/>
                </a:schemeClr>
              </a:solidFill>
            </a:endParaRPr>
          </a:p>
          <a:p>
            <a:pPr marL="571500" indent="-571500" algn="l">
              <a:buFontTx/>
              <a:buChar char="-"/>
            </a:pPr>
            <a:r>
              <a:rPr lang="en-US" sz="3800" dirty="0" smtClean="0">
                <a:solidFill>
                  <a:srgbClr val="7F7F7F"/>
                </a:solidFill>
              </a:rPr>
              <a:t>Humor in media</a:t>
            </a:r>
          </a:p>
          <a:p>
            <a:pPr marL="571500" indent="-571500" algn="l">
              <a:buFontTx/>
              <a:buChar char="-"/>
            </a:pPr>
            <a:r>
              <a:rPr lang="en-US" sz="3800" dirty="0" smtClean="0"/>
              <a:t>Humor in the community</a:t>
            </a:r>
            <a:endParaRPr lang="fr-CH" sz="3800" dirty="0"/>
          </a:p>
        </p:txBody>
      </p:sp>
      <p:sp>
        <p:nvSpPr>
          <p:cNvPr id="4" name="Title 4">
            <a:extLst>
              <a:ext uri="{FF2B5EF4-FFF2-40B4-BE49-F238E27FC236}">
                <a16:creationId xmlns:a16="http://schemas.microsoft.com/office/drawing/2014/main" xmlns="" id="{567F8705-8E8E-446E-AC63-A4AB8778ACAC}"/>
              </a:ext>
            </a:extLst>
          </p:cNvPr>
          <p:cNvSpPr txBox="1">
            <a:spLocks/>
          </p:cNvSpPr>
          <p:nvPr/>
        </p:nvSpPr>
        <p:spPr>
          <a:xfrm>
            <a:off x="0" y="0"/>
            <a:ext cx="12192000" cy="1248377"/>
          </a:xfrm>
          <a:prstGeom prst="rect">
            <a:avLst/>
          </a:prstGeom>
          <a:solidFill>
            <a:srgbClr val="B10058"/>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algn="l">
              <a:lnSpc>
                <a:spcPct val="100000"/>
              </a:lnSpc>
            </a:pPr>
            <a:r>
              <a:rPr lang="fr-CH" sz="7200" dirty="0" smtClean="0">
                <a:solidFill>
                  <a:schemeClr val="bg1"/>
                </a:solidFill>
              </a:rPr>
              <a:t>Plan</a:t>
            </a:r>
            <a:endParaRPr lang="x-none" sz="7200" dirty="0">
              <a:solidFill>
                <a:schemeClr val="bg1"/>
              </a:solidFill>
              <a:latin typeface="UniversLTStd-BoldCn"/>
            </a:endParaRPr>
          </a:p>
        </p:txBody>
      </p:sp>
      <p:pic>
        <p:nvPicPr>
          <p:cNvPr id="6" name="Image 4" descr="http://www.unige.ch/presse/charte/logos_unige/Faculte/medecine/medecine7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130" y="5005793"/>
            <a:ext cx="2690870" cy="1288356"/>
          </a:xfrm>
          <a:prstGeom prst="rect">
            <a:avLst/>
          </a:prstGeom>
          <a:solidFill>
            <a:srgbClr val="FFFFFF"/>
          </a:solidFill>
          <a:extLst/>
        </p:spPr>
      </p:pic>
      <p:pic>
        <p:nvPicPr>
          <p:cNvPr id="8" name="Content Placeholder 6">
            <a:extLst>
              <a:ext uri="{FF2B5EF4-FFF2-40B4-BE49-F238E27FC236}">
                <a16:creationId xmlns:a16="http://schemas.microsoft.com/office/drawing/2014/main" xmlns="" id="{14625B49-ACC6-4D29-82D6-00B974A95A89}"/>
              </a:ext>
            </a:extLst>
          </p:cNvPr>
          <p:cNvPicPr>
            <a:picLocks noChangeAspect="1"/>
          </p:cNvPicPr>
          <p:nvPr/>
        </p:nvPicPr>
        <p:blipFill rotWithShape="1">
          <a:blip r:embed="rId3">
            <a:extLst>
              <a:ext uri="{28A0092B-C50C-407E-A947-70E740481C1C}">
                <a14:useLocalDpi xmlns:a14="http://schemas.microsoft.com/office/drawing/2010/main" val="0"/>
              </a:ext>
            </a:extLst>
          </a:blip>
          <a:srcRect l="16527" t="82763" r="32210" b="9967"/>
          <a:stretch/>
        </p:blipFill>
        <p:spPr>
          <a:xfrm>
            <a:off x="-190500" y="6364097"/>
            <a:ext cx="12382500" cy="827388"/>
          </a:xfrm>
          <a:prstGeom prst="rect">
            <a:avLst/>
          </a:prstGeom>
        </p:spPr>
      </p:pic>
      <p:sp>
        <p:nvSpPr>
          <p:cNvPr id="2" name="Rectangle 1"/>
          <p:cNvSpPr/>
          <p:nvPr/>
        </p:nvSpPr>
        <p:spPr>
          <a:xfrm>
            <a:off x="8696655" y="-365903"/>
            <a:ext cx="3702536" cy="33792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4">
            <a:extLst>
              <a:ext uri="{FF2B5EF4-FFF2-40B4-BE49-F238E27FC236}">
                <a16:creationId xmlns:a16="http://schemas.microsoft.com/office/drawing/2014/main" xmlns="" id="{89BA75C9-2688-4279-8490-BC8B2ED854CB}"/>
              </a:ext>
            </a:extLst>
          </p:cNvPr>
          <p:cNvPicPr>
            <a:picLocks noChangeAspect="1"/>
          </p:cNvPicPr>
          <p:nvPr/>
        </p:nvPicPr>
        <p:blipFill>
          <a:blip r:embed="rId4"/>
          <a:stretch>
            <a:fillRect/>
          </a:stretch>
        </p:blipFill>
        <p:spPr>
          <a:xfrm>
            <a:off x="9019551" y="215239"/>
            <a:ext cx="2871085" cy="2480773"/>
          </a:xfrm>
          <a:prstGeom prst="rect">
            <a:avLst/>
          </a:prstGeom>
          <a:solidFill>
            <a:srgbClr val="FFFFFF"/>
          </a:solidFill>
        </p:spPr>
      </p:pic>
    </p:spTree>
    <p:extLst>
      <p:ext uri="{BB962C8B-B14F-4D97-AF65-F5344CB8AC3E}">
        <p14:creationId xmlns:p14="http://schemas.microsoft.com/office/powerpoint/2010/main" val="26981721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p:cNvSpPr>
            <a:spLocks noGrp="1"/>
          </p:cNvSpPr>
          <p:nvPr>
            <p:ph type="ftr" sz="quarter" idx="10"/>
          </p:nvPr>
        </p:nvSpPr>
        <p:spPr/>
        <p:txBody>
          <a:bodyPr/>
          <a:lstStyle/>
          <a:p>
            <a:pPr>
              <a:defRPr/>
            </a:pPr>
            <a:r>
              <a:rPr lang="de-CH"/>
              <a:t>PCI</a:t>
            </a:r>
          </a:p>
          <a:p>
            <a:pPr>
              <a:defRPr/>
            </a:pPr>
            <a:r>
              <a:rPr lang="de-CH"/>
              <a:t>University of Geneva Hospitals</a:t>
            </a:r>
            <a:endParaRPr lang="en-US"/>
          </a:p>
        </p:txBody>
      </p:sp>
      <p:sp>
        <p:nvSpPr>
          <p:cNvPr id="421890" name="Espace réservé du numéro de diapositive 2"/>
          <p:cNvSpPr>
            <a:spLocks noGrp="1"/>
          </p:cNvSpPr>
          <p:nvPr>
            <p:ph type="sldNum" sz="quarter" idx="11"/>
          </p:nvPr>
        </p:nvSpPr>
        <p:spPr>
          <a:noFill/>
        </p:spPr>
        <p:txBody>
          <a:bodyPr/>
          <a:lstStyle/>
          <a:p>
            <a:fld id="{F9397848-0687-410A-B40B-F7AB7E120310}" type="slidenum">
              <a:rPr lang="en-US"/>
              <a:pPr/>
              <a:t>55</a:t>
            </a:fld>
            <a:endParaRPr lang="en-US"/>
          </a:p>
        </p:txBody>
      </p:sp>
      <p:pic>
        <p:nvPicPr>
          <p:cNvPr id="421891" name="Picture 2" descr="sars-mask_bride"/>
          <p:cNvPicPr>
            <a:picLocks noChangeAspect="1" noChangeArrowheads="1"/>
          </p:cNvPicPr>
          <p:nvPr/>
        </p:nvPicPr>
        <p:blipFill>
          <a:blip r:embed="rId2" cstate="print"/>
          <a:srcRect/>
          <a:stretch>
            <a:fillRect/>
          </a:stretch>
        </p:blipFill>
        <p:spPr bwMode="auto">
          <a:xfrm>
            <a:off x="301369" y="-18106"/>
            <a:ext cx="11430989" cy="6920673"/>
          </a:xfrm>
          <a:prstGeom prst="rect">
            <a:avLst/>
          </a:prstGeom>
          <a:noFill/>
          <a:ln w="9525">
            <a:noFill/>
            <a:miter lim="800000"/>
            <a:headEnd/>
            <a:tailEnd/>
          </a:ln>
        </p:spPr>
      </p:pic>
      <p:sp>
        <p:nvSpPr>
          <p:cNvPr id="421892" name="Text Box 3"/>
          <p:cNvSpPr txBox="1">
            <a:spLocks noChangeArrowheads="1"/>
          </p:cNvSpPr>
          <p:nvPr/>
        </p:nvSpPr>
        <p:spPr bwMode="auto">
          <a:xfrm>
            <a:off x="7727952" y="5949950"/>
            <a:ext cx="1648333" cy="369332"/>
          </a:xfrm>
          <a:prstGeom prst="rect">
            <a:avLst/>
          </a:prstGeom>
          <a:noFill/>
          <a:ln w="9525">
            <a:noFill/>
            <a:miter lim="800000"/>
            <a:headEnd/>
            <a:tailEnd/>
          </a:ln>
        </p:spPr>
        <p:txBody>
          <a:bodyPr wrap="none">
            <a:spAutoFit/>
          </a:bodyPr>
          <a:lstStyle/>
          <a:p>
            <a:r>
              <a:rPr lang="fr-CH">
                <a:solidFill>
                  <a:schemeClr val="bg1"/>
                </a:solidFill>
                <a:latin typeface="Tahoma" pitchFamily="34" charset="0"/>
              </a:rPr>
              <a:t>SARS « time »</a:t>
            </a:r>
            <a:endParaRPr lang="fr-FR">
              <a:solidFill>
                <a:schemeClr val="bg1"/>
              </a:solidFill>
              <a:latin typeface="Tahoma" pitchFamily="34" charset="0"/>
            </a:endParaRPr>
          </a:p>
        </p:txBody>
      </p:sp>
      <p:sp>
        <p:nvSpPr>
          <p:cNvPr id="6" name="ZoneTexte 5"/>
          <p:cNvSpPr txBox="1"/>
          <p:nvPr/>
        </p:nvSpPr>
        <p:spPr>
          <a:xfrm>
            <a:off x="7557568" y="5917010"/>
            <a:ext cx="2141933" cy="584776"/>
          </a:xfrm>
          <a:prstGeom prst="rect">
            <a:avLst/>
          </a:prstGeom>
          <a:solidFill>
            <a:schemeClr val="bg1"/>
          </a:solidFill>
          <a:ln>
            <a:solidFill>
              <a:schemeClr val="tx1"/>
            </a:solidFill>
          </a:ln>
        </p:spPr>
        <p:txBody>
          <a:bodyPr wrap="none" rtlCol="0">
            <a:spAutoFit/>
          </a:bodyPr>
          <a:lstStyle/>
          <a:p>
            <a:r>
              <a:rPr lang="fr-FR" sz="3200" dirty="0" smtClean="0"/>
              <a:t>SARS , 2002</a:t>
            </a:r>
            <a:endParaRPr lang="fr-FR" sz="3200" dirty="0"/>
          </a:p>
        </p:txBody>
      </p:sp>
      <p:sp>
        <p:nvSpPr>
          <p:cNvPr id="7" name="Titre 1"/>
          <p:cNvSpPr txBox="1">
            <a:spLocks/>
          </p:cNvSpPr>
          <p:nvPr/>
        </p:nvSpPr>
        <p:spPr>
          <a:xfrm>
            <a:off x="5500530" y="-5809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4000" b="1" dirty="0" smtClean="0">
                <a:solidFill>
                  <a:srgbClr val="FFFFFF"/>
                </a:solidFill>
              </a:rPr>
              <a:t>Humor (?) in the community</a:t>
            </a:r>
            <a:endParaRPr lang="fr-CH" sz="4000" b="1" dirty="0">
              <a:solidFill>
                <a:srgbClr val="FFFFFF"/>
              </a:solidFill>
            </a:endParaRPr>
          </a:p>
        </p:txBody>
      </p:sp>
    </p:spTree>
    <p:extLst>
      <p:ext uri="{BB962C8B-B14F-4D97-AF65-F5344CB8AC3E}">
        <p14:creationId xmlns:p14="http://schemas.microsoft.com/office/powerpoint/2010/main" val="373129359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Espace réservé du pied de page 2"/>
          <p:cNvSpPr>
            <a:spLocks noGrp="1"/>
          </p:cNvSpPr>
          <p:nvPr>
            <p:ph type="ftr" sz="quarter" idx="10"/>
          </p:nvPr>
        </p:nvSpPr>
        <p:spPr/>
        <p:txBody>
          <a:bodyPr/>
          <a:lstStyle/>
          <a:p>
            <a:pPr>
              <a:defRPr/>
            </a:pPr>
            <a:r>
              <a:rPr lang="de-CH"/>
              <a:t>PCI</a:t>
            </a:r>
          </a:p>
          <a:p>
            <a:pPr>
              <a:defRPr/>
            </a:pPr>
            <a:r>
              <a:rPr lang="de-CH"/>
              <a:t>University of Geneva Hospitals</a:t>
            </a:r>
            <a:endParaRPr lang="en-US"/>
          </a:p>
        </p:txBody>
      </p:sp>
      <p:sp>
        <p:nvSpPr>
          <p:cNvPr id="160770" name="Espace réservé du numéro de diapositive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04ACF23-6BD1-1B4F-854C-50A4697D7751}" type="slidenum">
              <a:rPr lang="en-US" sz="1000">
                <a:latin typeface="Tahoma" charset="0"/>
              </a:rPr>
              <a:pPr eaLnBrk="1" hangingPunct="1"/>
              <a:t>56</a:t>
            </a:fld>
            <a:endParaRPr lang="en-US" sz="1000">
              <a:latin typeface="Tahoma" charset="0"/>
            </a:endParaRPr>
          </a:p>
        </p:txBody>
      </p:sp>
      <p:graphicFrame>
        <p:nvGraphicFramePr>
          <p:cNvPr id="745474" name="Object 2"/>
          <p:cNvGraphicFramePr>
            <a:graphicFrameLocks noChangeAspect="1"/>
          </p:cNvGraphicFramePr>
          <p:nvPr>
            <p:extLst>
              <p:ext uri="{D42A27DB-BD31-4B8C-83A1-F6EECF244321}">
                <p14:modId xmlns:p14="http://schemas.microsoft.com/office/powerpoint/2010/main" val="3382951219"/>
              </p:ext>
            </p:extLst>
          </p:nvPr>
        </p:nvGraphicFramePr>
        <p:xfrm>
          <a:off x="4122601" y="-1042064"/>
          <a:ext cx="7306684" cy="7906416"/>
        </p:xfrm>
        <a:graphic>
          <a:graphicData uri="http://schemas.openxmlformats.org/presentationml/2006/ole">
            <mc:AlternateContent xmlns:mc="http://schemas.openxmlformats.org/markup-compatibility/2006">
              <mc:Choice xmlns:v="urn:schemas-microsoft-com:vml" Requires="v">
                <p:oleObj spid="_x0000_s1078" name="Photo Editor Photo" r:id="rId3" imgW="4323810" imgH="6238095" progId="">
                  <p:embed/>
                </p:oleObj>
              </mc:Choice>
              <mc:Fallback>
                <p:oleObj name="Photo Editor Photo" r:id="rId3" imgW="4323810" imgH="62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601" y="-1042064"/>
                        <a:ext cx="7306684" cy="7906416"/>
                      </a:xfrm>
                      <a:prstGeom prst="rect">
                        <a:avLst/>
                      </a:prstGeom>
                      <a:noFill/>
                      <a:ln>
                        <a:noFill/>
                      </a:ln>
                      <a:effectLst/>
                      <a:extLst/>
                    </p:spPr>
                  </p:pic>
                </p:oleObj>
              </mc:Fallback>
            </mc:AlternateContent>
          </a:graphicData>
        </a:graphic>
      </p:graphicFrame>
      <p:sp>
        <p:nvSpPr>
          <p:cNvPr id="745475" name="Rectangle 3"/>
          <p:cNvSpPr>
            <a:spLocks noGrp="1" noChangeArrowheads="1"/>
          </p:cNvSpPr>
          <p:nvPr>
            <p:ph type="title"/>
          </p:nvPr>
        </p:nvSpPr>
        <p:spPr>
          <a:xfrm>
            <a:off x="372226" y="3166535"/>
            <a:ext cx="3630192" cy="1071563"/>
          </a:xfrm>
          <a:solidFill>
            <a:schemeClr val="bg1"/>
          </a:solidFill>
        </p:spPr>
        <p:txBody>
          <a:bodyPr>
            <a:noAutofit/>
          </a:bodyPr>
          <a:lstStyle/>
          <a:p>
            <a:pPr eaLnBrk="1" hangingPunct="1"/>
            <a:r>
              <a:rPr lang="fr-CH" sz="3600" i="1" dirty="0" smtClean="0">
                <a:latin typeface="Tahoma" charset="0"/>
                <a:ea typeface="MS PGothic" charset="0"/>
              </a:rPr>
              <a:t>First case </a:t>
            </a:r>
            <a:br>
              <a:rPr lang="fr-CH" sz="3600" i="1" dirty="0" smtClean="0">
                <a:latin typeface="Tahoma" charset="0"/>
                <a:ea typeface="MS PGothic" charset="0"/>
              </a:rPr>
            </a:br>
            <a:r>
              <a:rPr lang="fr-CH" sz="3600" i="1" dirty="0" smtClean="0">
                <a:latin typeface="Tahoma" charset="0"/>
                <a:ea typeface="MS PGothic" charset="0"/>
              </a:rPr>
              <a:t>of H1N1-2009 </a:t>
            </a:r>
            <a:br>
              <a:rPr lang="fr-CH" sz="3600" i="1" dirty="0" smtClean="0">
                <a:latin typeface="Tahoma" charset="0"/>
                <a:ea typeface="MS PGothic" charset="0"/>
              </a:rPr>
            </a:br>
            <a:r>
              <a:rPr lang="fr-CH" sz="3600" i="1" dirty="0" smtClean="0">
                <a:latin typeface="Tahoma" charset="0"/>
                <a:ea typeface="MS PGothic" charset="0"/>
              </a:rPr>
              <a:t>in Paris area</a:t>
            </a:r>
            <a:endParaRPr lang="fr-FR" sz="3600" i="1" dirty="0">
              <a:latin typeface="Tahoma" charset="0"/>
              <a:ea typeface="MS PGothic" charset="0"/>
            </a:endParaRPr>
          </a:p>
        </p:txBody>
      </p:sp>
      <p:sp>
        <p:nvSpPr>
          <p:cNvPr id="7" name="Titre 1"/>
          <p:cNvSpPr txBox="1">
            <a:spLocks/>
          </p:cNvSpPr>
          <p:nvPr/>
        </p:nvSpPr>
        <p:spPr>
          <a:xfrm>
            <a:off x="172211" y="20019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4000" b="1" dirty="0" smtClean="0"/>
              <a:t>Humor </a:t>
            </a:r>
          </a:p>
          <a:p>
            <a:r>
              <a:rPr lang="fr-CH" sz="4000" b="1" dirty="0" smtClean="0"/>
              <a:t>in the community</a:t>
            </a:r>
            <a:endParaRPr lang="fr-CH" sz="4000" b="1" dirty="0"/>
          </a:p>
        </p:txBody>
      </p:sp>
      <p:sp>
        <p:nvSpPr>
          <p:cNvPr id="9" name="ZoneTexte 8"/>
          <p:cNvSpPr txBox="1"/>
          <p:nvPr/>
        </p:nvSpPr>
        <p:spPr>
          <a:xfrm>
            <a:off x="4576746" y="5917010"/>
            <a:ext cx="2241118" cy="584776"/>
          </a:xfrm>
          <a:prstGeom prst="rect">
            <a:avLst/>
          </a:prstGeom>
          <a:solidFill>
            <a:schemeClr val="bg1"/>
          </a:solidFill>
          <a:ln>
            <a:solidFill>
              <a:schemeClr val="tx1"/>
            </a:solidFill>
          </a:ln>
        </p:spPr>
        <p:txBody>
          <a:bodyPr wrap="none" rtlCol="0">
            <a:spAutoFit/>
          </a:bodyPr>
          <a:lstStyle/>
          <a:p>
            <a:r>
              <a:rPr lang="fr-FR" sz="3200" dirty="0" smtClean="0"/>
              <a:t>H1N1 , 2009</a:t>
            </a:r>
            <a:endParaRPr lang="fr-FR" sz="3200" dirty="0"/>
          </a:p>
        </p:txBody>
      </p:sp>
    </p:spTree>
    <p:extLst>
      <p:ext uri="{BB962C8B-B14F-4D97-AF65-F5344CB8AC3E}">
        <p14:creationId xmlns:p14="http://schemas.microsoft.com/office/powerpoint/2010/main" val="285140891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Espace réservé du pied de page 2"/>
          <p:cNvSpPr>
            <a:spLocks noGrp="1"/>
          </p:cNvSpPr>
          <p:nvPr>
            <p:ph type="ftr" sz="quarter" idx="10"/>
          </p:nvPr>
        </p:nvSpPr>
        <p:spPr/>
        <p:txBody>
          <a:bodyPr/>
          <a:lstStyle/>
          <a:p>
            <a:pPr>
              <a:defRPr/>
            </a:pPr>
            <a:r>
              <a:rPr lang="de-CH"/>
              <a:t>PCI</a:t>
            </a:r>
          </a:p>
          <a:p>
            <a:pPr>
              <a:defRPr/>
            </a:pPr>
            <a:r>
              <a:rPr lang="de-CH"/>
              <a:t>University of Geneva Hospitals</a:t>
            </a:r>
            <a:endParaRPr lang="en-US"/>
          </a:p>
        </p:txBody>
      </p:sp>
      <p:sp>
        <p:nvSpPr>
          <p:cNvPr id="160770" name="Espace réservé du numéro de diapositive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04ACF23-6BD1-1B4F-854C-50A4697D7751}" type="slidenum">
              <a:rPr lang="en-US" sz="1000">
                <a:latin typeface="Tahoma" charset="0"/>
              </a:rPr>
              <a:pPr eaLnBrk="1" hangingPunct="1"/>
              <a:t>57</a:t>
            </a:fld>
            <a:endParaRPr lang="en-US" sz="1000">
              <a:latin typeface="Tahoma" charset="0"/>
            </a:endParaRPr>
          </a:p>
        </p:txBody>
      </p:sp>
      <p:graphicFrame>
        <p:nvGraphicFramePr>
          <p:cNvPr id="745474" name="Object 2"/>
          <p:cNvGraphicFramePr>
            <a:graphicFrameLocks noChangeAspect="1"/>
          </p:cNvGraphicFramePr>
          <p:nvPr>
            <p:extLst>
              <p:ext uri="{D42A27DB-BD31-4B8C-83A1-F6EECF244321}">
                <p14:modId xmlns:p14="http://schemas.microsoft.com/office/powerpoint/2010/main" val="1733705766"/>
              </p:ext>
            </p:extLst>
          </p:nvPr>
        </p:nvGraphicFramePr>
        <p:xfrm>
          <a:off x="-9690096" y="-15880979"/>
          <a:ext cx="22405032" cy="24244035"/>
        </p:xfrm>
        <a:graphic>
          <a:graphicData uri="http://schemas.openxmlformats.org/presentationml/2006/ole">
            <mc:AlternateContent xmlns:mc="http://schemas.openxmlformats.org/markup-compatibility/2006">
              <mc:Choice xmlns:v="urn:schemas-microsoft-com:vml" Requires="v">
                <p:oleObj spid="_x0000_s2083" name="Photo Editor Photo" r:id="rId3" imgW="4323810" imgH="6238095" progId="">
                  <p:embed/>
                </p:oleObj>
              </mc:Choice>
              <mc:Fallback>
                <p:oleObj name="Photo Editor Photo" r:id="rId3" imgW="4323810" imgH="62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096" y="-15880979"/>
                        <a:ext cx="22405032" cy="24244035"/>
                      </a:xfrm>
                      <a:prstGeom prst="rect">
                        <a:avLst/>
                      </a:prstGeom>
                      <a:noFill/>
                      <a:ln>
                        <a:noFill/>
                      </a:ln>
                      <a:effectLst/>
                      <a:extLst/>
                    </p:spPr>
                  </p:pic>
                </p:oleObj>
              </mc:Fallback>
            </mc:AlternateContent>
          </a:graphicData>
        </a:graphic>
      </p:graphicFrame>
      <p:sp>
        <p:nvSpPr>
          <p:cNvPr id="745475" name="Rectangle 3"/>
          <p:cNvSpPr>
            <a:spLocks noGrp="1" noChangeArrowheads="1"/>
          </p:cNvSpPr>
          <p:nvPr>
            <p:ph type="title"/>
          </p:nvPr>
        </p:nvSpPr>
        <p:spPr>
          <a:xfrm>
            <a:off x="1375598" y="5107630"/>
            <a:ext cx="3630192" cy="1071563"/>
          </a:xfrm>
          <a:solidFill>
            <a:schemeClr val="bg1"/>
          </a:solidFill>
        </p:spPr>
        <p:txBody>
          <a:bodyPr>
            <a:noAutofit/>
          </a:bodyPr>
          <a:lstStyle/>
          <a:p>
            <a:pPr eaLnBrk="1" hangingPunct="1"/>
            <a:r>
              <a:rPr lang="fr-CH" sz="2800" dirty="0" smtClean="0">
                <a:latin typeface="Tahoma" charset="0"/>
                <a:ea typeface="MS PGothic" charset="0"/>
              </a:rPr>
              <a:t>First case </a:t>
            </a:r>
            <a:br>
              <a:rPr lang="fr-CH" sz="2800" dirty="0" smtClean="0">
                <a:latin typeface="Tahoma" charset="0"/>
                <a:ea typeface="MS PGothic" charset="0"/>
              </a:rPr>
            </a:br>
            <a:r>
              <a:rPr lang="fr-CH" sz="2800" dirty="0" smtClean="0">
                <a:latin typeface="Tahoma" charset="0"/>
                <a:ea typeface="MS PGothic" charset="0"/>
              </a:rPr>
              <a:t>of H1N1-2009 </a:t>
            </a:r>
            <a:br>
              <a:rPr lang="fr-CH" sz="2800" dirty="0" smtClean="0">
                <a:latin typeface="Tahoma" charset="0"/>
                <a:ea typeface="MS PGothic" charset="0"/>
              </a:rPr>
            </a:br>
            <a:r>
              <a:rPr lang="fr-CH" sz="2800" dirty="0" smtClean="0">
                <a:latin typeface="Tahoma" charset="0"/>
                <a:ea typeface="MS PGothic" charset="0"/>
              </a:rPr>
              <a:t>in Paris area</a:t>
            </a:r>
            <a:endParaRPr lang="fr-FR" sz="2800" dirty="0">
              <a:latin typeface="Tahoma" charset="0"/>
              <a:ea typeface="MS PGothic" charset="0"/>
            </a:endParaRPr>
          </a:p>
        </p:txBody>
      </p:sp>
    </p:spTree>
    <p:extLst>
      <p:ext uri="{BB962C8B-B14F-4D97-AF65-F5344CB8AC3E}">
        <p14:creationId xmlns:p14="http://schemas.microsoft.com/office/powerpoint/2010/main" val="61758118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551184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a:p>
            <a:r>
              <a:rPr lang="en-US" dirty="0" smtClean="0"/>
              <a:t>Humor </a:t>
            </a:r>
            <a:r>
              <a:rPr lang="en-US" dirty="0"/>
              <a:t>is an effective method to </a:t>
            </a:r>
            <a:r>
              <a:rPr lang="en-US" dirty="0" smtClean="0"/>
              <a:t>attract attention</a:t>
            </a:r>
            <a:endParaRPr lang="en-US" dirty="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2078611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1"/>
          <p:cNvSpPr>
            <a:spLocks noGrp="1"/>
          </p:cNvSpPr>
          <p:nvPr>
            <p:ph type="ftr" sz="quarter" idx="10"/>
          </p:nvPr>
        </p:nvSpPr>
        <p:spPr/>
        <p:txBody>
          <a:bodyPr/>
          <a:lstStyle/>
          <a:p>
            <a:pPr>
              <a:defRPr/>
            </a:pPr>
            <a:r>
              <a:rPr lang="de-CH">
                <a:solidFill>
                  <a:prstClr val="black">
                    <a:tint val="75000"/>
                  </a:prstClr>
                </a:solidFill>
                <a:latin typeface="Calibri"/>
              </a:rPr>
              <a:t>PCI</a:t>
            </a:r>
          </a:p>
          <a:p>
            <a:pPr>
              <a:defRPr/>
            </a:pPr>
            <a:r>
              <a:rPr lang="de-CH">
                <a:solidFill>
                  <a:prstClr val="black">
                    <a:tint val="75000"/>
                  </a:prstClr>
                </a:solidFill>
                <a:latin typeface="Calibri"/>
              </a:rPr>
              <a:t>University of Geneva Hospitals</a:t>
            </a:r>
            <a:endParaRPr lang="en-US">
              <a:solidFill>
                <a:prstClr val="black">
                  <a:tint val="75000"/>
                </a:prstClr>
              </a:solidFill>
              <a:latin typeface="Calibri"/>
            </a:endParaRPr>
          </a:p>
        </p:txBody>
      </p:sp>
      <p:sp>
        <p:nvSpPr>
          <p:cNvPr id="281602" name="Espace réservé du numéro de diapositive 2"/>
          <p:cNvSpPr>
            <a:spLocks noGrp="1"/>
          </p:cNvSpPr>
          <p:nvPr>
            <p:ph type="sldNum" sz="quarter" idx="11"/>
          </p:nvPr>
        </p:nvSpPr>
        <p:spPr>
          <a:noFill/>
        </p:spPr>
        <p:txBody>
          <a:bodyPr/>
          <a:lstStyle/>
          <a:p>
            <a:fld id="{B367F8A9-235A-444C-A1EC-074DAE886D75}" type="slidenum">
              <a:rPr lang="en-US">
                <a:solidFill>
                  <a:prstClr val="black">
                    <a:tint val="75000"/>
                  </a:prstClr>
                </a:solidFill>
                <a:latin typeface="Calibri"/>
              </a:rPr>
              <a:pPr/>
              <a:t>6</a:t>
            </a:fld>
            <a:endParaRPr lang="en-US">
              <a:solidFill>
                <a:prstClr val="black">
                  <a:tint val="75000"/>
                </a:prstClr>
              </a:solidFill>
              <a:latin typeface="Calibri"/>
            </a:endParaRPr>
          </a:p>
        </p:txBody>
      </p:sp>
      <p:pic>
        <p:nvPicPr>
          <p:cNvPr id="281603" name="Picture 2" descr="VIENNA-1"/>
          <p:cNvPicPr>
            <a:picLocks noChangeAspect="1" noChangeArrowheads="1"/>
          </p:cNvPicPr>
          <p:nvPr/>
        </p:nvPicPr>
        <p:blipFill>
          <a:blip r:embed="rId2" cstate="print"/>
          <a:srcRect/>
          <a:stretch>
            <a:fillRect/>
          </a:stretch>
        </p:blipFill>
        <p:spPr bwMode="auto">
          <a:xfrm>
            <a:off x="-304800" y="1828800"/>
            <a:ext cx="6352117" cy="6858000"/>
          </a:xfrm>
          <a:prstGeom prst="rect">
            <a:avLst/>
          </a:prstGeom>
          <a:noFill/>
          <a:ln w="9525">
            <a:noFill/>
            <a:miter lim="800000"/>
            <a:headEnd/>
            <a:tailEnd/>
          </a:ln>
        </p:spPr>
      </p:pic>
      <p:pic>
        <p:nvPicPr>
          <p:cNvPr id="281604" name="Picture 3" descr="img10"/>
          <p:cNvPicPr>
            <a:picLocks noChangeAspect="1" noChangeArrowheads="1"/>
          </p:cNvPicPr>
          <p:nvPr/>
        </p:nvPicPr>
        <p:blipFill>
          <a:blip r:embed="rId3" cstate="print"/>
          <a:srcRect/>
          <a:stretch>
            <a:fillRect/>
          </a:stretch>
        </p:blipFill>
        <p:spPr bwMode="auto">
          <a:xfrm>
            <a:off x="5689600" y="0"/>
            <a:ext cx="7545917" cy="8458200"/>
          </a:xfrm>
          <a:prstGeom prst="rect">
            <a:avLst/>
          </a:prstGeom>
          <a:noFill/>
          <a:ln w="9525">
            <a:noFill/>
            <a:miter lim="800000"/>
            <a:headEnd/>
            <a:tailEnd/>
          </a:ln>
        </p:spPr>
      </p:pic>
      <p:sp>
        <p:nvSpPr>
          <p:cNvPr id="281605" name="Rectangle 4"/>
          <p:cNvSpPr>
            <a:spLocks noChangeArrowheads="1"/>
          </p:cNvSpPr>
          <p:nvPr/>
        </p:nvSpPr>
        <p:spPr bwMode="auto">
          <a:xfrm>
            <a:off x="6299200" y="4419600"/>
            <a:ext cx="7010400" cy="3657600"/>
          </a:xfrm>
          <a:prstGeom prst="rect">
            <a:avLst/>
          </a:prstGeom>
          <a:solidFill>
            <a:srgbClr val="EAEAEA"/>
          </a:solidFill>
          <a:ln w="9525">
            <a:solidFill>
              <a:srgbClr val="EAEAEA"/>
            </a:solidFill>
            <a:miter lim="800000"/>
            <a:headEnd/>
            <a:tailEnd/>
          </a:ln>
        </p:spPr>
        <p:txBody>
          <a:bodyPr wrap="none" anchor="ctr"/>
          <a:lstStyle/>
          <a:p>
            <a:endParaRPr lang="fr-CH">
              <a:solidFill>
                <a:prstClr val="black"/>
              </a:solidFill>
              <a:latin typeface="Calibri"/>
            </a:endParaRPr>
          </a:p>
        </p:txBody>
      </p:sp>
      <p:sp>
        <p:nvSpPr>
          <p:cNvPr id="281606" name="Rectangle 5"/>
          <p:cNvSpPr>
            <a:spLocks noChangeArrowheads="1"/>
          </p:cNvSpPr>
          <p:nvPr/>
        </p:nvSpPr>
        <p:spPr bwMode="auto">
          <a:xfrm>
            <a:off x="10058400" y="4267200"/>
            <a:ext cx="3251200" cy="838200"/>
          </a:xfrm>
          <a:prstGeom prst="rect">
            <a:avLst/>
          </a:prstGeom>
          <a:solidFill>
            <a:srgbClr val="EAEAEA"/>
          </a:solidFill>
          <a:ln w="9525">
            <a:solidFill>
              <a:srgbClr val="EAEAEA"/>
            </a:solidFill>
            <a:miter lim="800000"/>
            <a:headEnd/>
            <a:tailEnd/>
          </a:ln>
        </p:spPr>
        <p:txBody>
          <a:bodyPr wrap="none" anchor="ctr"/>
          <a:lstStyle/>
          <a:p>
            <a:endParaRPr lang="fr-CH">
              <a:solidFill>
                <a:prstClr val="black"/>
              </a:solidFill>
              <a:latin typeface="Calibri"/>
            </a:endParaRPr>
          </a:p>
        </p:txBody>
      </p:sp>
      <p:sp>
        <p:nvSpPr>
          <p:cNvPr id="281607" name="Text Box 6"/>
          <p:cNvSpPr txBox="1">
            <a:spLocks noChangeArrowheads="1"/>
          </p:cNvSpPr>
          <p:nvPr/>
        </p:nvSpPr>
        <p:spPr bwMode="auto">
          <a:xfrm>
            <a:off x="304800" y="228600"/>
            <a:ext cx="3764197" cy="1231106"/>
          </a:xfrm>
          <a:prstGeom prst="rect">
            <a:avLst/>
          </a:prstGeom>
          <a:noFill/>
          <a:ln w="9525">
            <a:noFill/>
            <a:miter lim="800000"/>
            <a:headEnd/>
            <a:tailEnd/>
          </a:ln>
        </p:spPr>
        <p:txBody>
          <a:bodyPr wrap="none">
            <a:spAutoFit/>
          </a:bodyPr>
          <a:lstStyle/>
          <a:p>
            <a:r>
              <a:rPr lang="fr-CH" sz="2800" i="1" dirty="0" smtClean="0">
                <a:solidFill>
                  <a:prstClr val="black"/>
                </a:solidFill>
                <a:latin typeface="Calibri"/>
              </a:rPr>
              <a:t>Handwashing…</a:t>
            </a:r>
            <a:endParaRPr lang="fr-CH" sz="2800" i="1" dirty="0">
              <a:solidFill>
                <a:prstClr val="black"/>
              </a:solidFill>
              <a:latin typeface="Calibri"/>
            </a:endParaRPr>
          </a:p>
          <a:p>
            <a:r>
              <a:rPr lang="fr-CH" sz="2800" i="1" dirty="0" smtClean="0">
                <a:solidFill>
                  <a:prstClr val="black"/>
                </a:solidFill>
                <a:latin typeface="Calibri"/>
              </a:rPr>
              <a:t>An action of the past</a:t>
            </a:r>
            <a:endParaRPr lang="fr-CH" sz="2800" i="1" dirty="0">
              <a:solidFill>
                <a:prstClr val="black"/>
              </a:solidFill>
              <a:latin typeface="Calibri"/>
            </a:endParaRPr>
          </a:p>
          <a:p>
            <a:r>
              <a:rPr lang="fr-CH" i="1" dirty="0" smtClean="0">
                <a:solidFill>
                  <a:prstClr val="black"/>
                </a:solidFill>
                <a:latin typeface="Calibri"/>
              </a:rPr>
              <a:t>(except when hands are visibly soiled)</a:t>
            </a:r>
            <a:endParaRPr lang="fr-FR" i="1" dirty="0">
              <a:solidFill>
                <a:prstClr val="black"/>
              </a:solidFill>
              <a:latin typeface="Calibri"/>
            </a:endParaRPr>
          </a:p>
        </p:txBody>
      </p:sp>
      <p:sp>
        <p:nvSpPr>
          <p:cNvPr id="281608" name="Rectangle 7"/>
          <p:cNvSpPr>
            <a:spLocks noChangeArrowheads="1"/>
          </p:cNvSpPr>
          <p:nvPr/>
        </p:nvSpPr>
        <p:spPr bwMode="auto">
          <a:xfrm>
            <a:off x="5689600" y="6096000"/>
            <a:ext cx="3251200" cy="838200"/>
          </a:xfrm>
          <a:prstGeom prst="rect">
            <a:avLst/>
          </a:prstGeom>
          <a:solidFill>
            <a:srgbClr val="EAEAEA"/>
          </a:solidFill>
          <a:ln w="9525">
            <a:solidFill>
              <a:srgbClr val="EAEAEA"/>
            </a:solidFill>
            <a:miter lim="800000"/>
            <a:headEnd/>
            <a:tailEnd/>
          </a:ln>
        </p:spPr>
        <p:txBody>
          <a:bodyPr wrap="none" anchor="ctr"/>
          <a:lstStyle/>
          <a:p>
            <a:endParaRPr lang="fr-CH">
              <a:solidFill>
                <a:prstClr val="black"/>
              </a:solidFill>
              <a:latin typeface="Calibri"/>
            </a:endParaRPr>
          </a:p>
        </p:txBody>
      </p:sp>
      <p:sp>
        <p:nvSpPr>
          <p:cNvPr id="281609" name="Text Box 8"/>
          <p:cNvSpPr txBox="1">
            <a:spLocks noChangeArrowheads="1"/>
          </p:cNvSpPr>
          <p:nvPr/>
        </p:nvSpPr>
        <p:spPr bwMode="auto">
          <a:xfrm>
            <a:off x="5759120" y="4580434"/>
            <a:ext cx="6833936" cy="2000548"/>
          </a:xfrm>
          <a:prstGeom prst="rect">
            <a:avLst/>
          </a:prstGeom>
          <a:solidFill>
            <a:srgbClr val="DDDDDD"/>
          </a:solidFill>
          <a:ln w="9525">
            <a:solidFill>
              <a:srgbClr val="FF0000"/>
            </a:solidFill>
            <a:miter lim="800000"/>
            <a:headEnd/>
            <a:tailEnd/>
          </a:ln>
        </p:spPr>
        <p:txBody>
          <a:bodyPr wrap="square">
            <a:spAutoFit/>
          </a:bodyPr>
          <a:lstStyle/>
          <a:p>
            <a:r>
              <a:rPr lang="fr-CH" sz="4000" b="1" dirty="0" smtClean="0">
                <a:solidFill>
                  <a:srgbClr val="FF0000"/>
                </a:solidFill>
                <a:latin typeface="Calibri"/>
              </a:rPr>
              <a:t>Alcohol-based handrubbing</a:t>
            </a:r>
            <a:r>
              <a:rPr lang="mr-IN" sz="4000" b="1" dirty="0" smtClean="0">
                <a:solidFill>
                  <a:srgbClr val="FF0000"/>
                </a:solidFill>
                <a:latin typeface="Calibri"/>
              </a:rPr>
              <a:t>…</a:t>
            </a:r>
            <a:endParaRPr lang="fr-CH" sz="4000" b="1" dirty="0" smtClean="0">
              <a:solidFill>
                <a:srgbClr val="FF0000"/>
              </a:solidFill>
              <a:latin typeface="Calibri"/>
            </a:endParaRPr>
          </a:p>
          <a:p>
            <a:r>
              <a:rPr lang="fr-CH" sz="4000" b="1" i="1" dirty="0" smtClean="0">
                <a:solidFill>
                  <a:srgbClr val="FF0000"/>
                </a:solidFill>
                <a:latin typeface="Calibri"/>
              </a:rPr>
              <a:t>The new standard of care</a:t>
            </a:r>
          </a:p>
          <a:p>
            <a:endParaRPr lang="fr-CH" sz="800" b="1" i="1" dirty="0">
              <a:solidFill>
                <a:srgbClr val="FF0000"/>
              </a:solidFill>
              <a:latin typeface="Calibri"/>
            </a:endParaRPr>
          </a:p>
          <a:p>
            <a:r>
              <a:rPr lang="fr-CH" sz="3600" i="1" dirty="0" smtClean="0">
                <a:solidFill>
                  <a:srgbClr val="FF0000"/>
                </a:solidFill>
                <a:latin typeface="Calibri"/>
              </a:rPr>
              <a:t>The « hand hygiene revolution »</a:t>
            </a:r>
            <a:endParaRPr lang="fr-FR" sz="3600" i="1" dirty="0">
              <a:solidFill>
                <a:srgbClr val="FF0000"/>
              </a:solidFill>
              <a:latin typeface="Calibri"/>
            </a:endParaRPr>
          </a:p>
        </p:txBody>
      </p:sp>
      <p:grpSp>
        <p:nvGrpSpPr>
          <p:cNvPr id="11" name="Group 11"/>
          <p:cNvGrpSpPr>
            <a:grpSpLocks/>
          </p:cNvGrpSpPr>
          <p:nvPr/>
        </p:nvGrpSpPr>
        <p:grpSpPr bwMode="auto">
          <a:xfrm>
            <a:off x="2521829" y="1591498"/>
            <a:ext cx="3935413" cy="1223962"/>
            <a:chOff x="2426" y="2069"/>
            <a:chExt cx="2177" cy="771"/>
          </a:xfrm>
        </p:grpSpPr>
        <p:sp>
          <p:nvSpPr>
            <p:cNvPr id="12"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13"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4000" b="0">
                  <a:solidFill>
                    <a:srgbClr val="FF0000"/>
                  </a:solidFill>
                  <a:effectLst>
                    <a:outerShdw blurRad="38100" dist="38100" dir="2700000" algn="tl">
                      <a:srgbClr val="000000"/>
                    </a:outerShdw>
                  </a:effectLst>
                  <a:ea typeface="+mn-ea"/>
                  <a:cs typeface="+mn-cs"/>
                </a:rPr>
                <a:t>System change</a:t>
              </a:r>
              <a:endParaRPr lang="fr-FR" sz="40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3925453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a:p>
            <a:r>
              <a:rPr lang="en-US" dirty="0" smtClean="0"/>
              <a:t>Humor </a:t>
            </a:r>
            <a:r>
              <a:rPr lang="en-US" dirty="0"/>
              <a:t>is an effective method to </a:t>
            </a:r>
            <a:r>
              <a:rPr lang="en-US" dirty="0" smtClean="0"/>
              <a:t>attract attention</a:t>
            </a:r>
            <a:endParaRPr lang="en-US" dirty="0"/>
          </a:p>
          <a:p>
            <a:r>
              <a:rPr lang="en-US" dirty="0" smtClean="0"/>
              <a:t>Using </a:t>
            </a:r>
            <a:r>
              <a:rPr lang="en-US" dirty="0"/>
              <a:t>humorous and positive messages </a:t>
            </a:r>
            <a:r>
              <a:rPr lang="en-US" dirty="0" smtClean="0"/>
              <a:t>encourage/promote </a:t>
            </a:r>
            <a:r>
              <a:rPr lang="en-US" dirty="0" err="1"/>
              <a:t>behaviour</a:t>
            </a:r>
            <a:r>
              <a:rPr lang="en-US" dirty="0"/>
              <a:t> change and knowledge </a:t>
            </a:r>
            <a:r>
              <a:rPr lang="en-US" dirty="0" smtClean="0"/>
              <a:t>acquisition</a:t>
            </a:r>
            <a:endParaRPr lang="en-US" dirty="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4086762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a:p>
            <a:r>
              <a:rPr lang="en-US" dirty="0" smtClean="0"/>
              <a:t>Humor </a:t>
            </a:r>
            <a:r>
              <a:rPr lang="en-US" dirty="0"/>
              <a:t>is an effective method to </a:t>
            </a:r>
            <a:r>
              <a:rPr lang="en-US" dirty="0" smtClean="0"/>
              <a:t>attract attention</a:t>
            </a:r>
            <a:endParaRPr lang="en-US" dirty="0"/>
          </a:p>
          <a:p>
            <a:r>
              <a:rPr lang="en-US" dirty="0" smtClean="0"/>
              <a:t>Using </a:t>
            </a:r>
            <a:r>
              <a:rPr lang="en-US" dirty="0"/>
              <a:t>humorous and positive messages </a:t>
            </a:r>
            <a:r>
              <a:rPr lang="en-US" dirty="0" smtClean="0"/>
              <a:t>encourage/promote </a:t>
            </a:r>
            <a:r>
              <a:rPr lang="en-US" dirty="0" err="1"/>
              <a:t>behaviour</a:t>
            </a:r>
            <a:r>
              <a:rPr lang="en-US" dirty="0"/>
              <a:t> change and knowledge </a:t>
            </a:r>
            <a:r>
              <a:rPr lang="en-US" dirty="0" smtClean="0"/>
              <a:t>acquisition</a:t>
            </a:r>
            <a:endParaRPr lang="en-US" dirty="0"/>
          </a:p>
          <a:p>
            <a:r>
              <a:rPr lang="en-US" dirty="0" smtClean="0"/>
              <a:t>Humor </a:t>
            </a:r>
            <a:r>
              <a:rPr lang="en-US" dirty="0"/>
              <a:t>strength </a:t>
            </a:r>
            <a:r>
              <a:rPr lang="en-US" dirty="0" smtClean="0"/>
              <a:t>and </a:t>
            </a:r>
            <a:r>
              <a:rPr lang="en-US" dirty="0"/>
              <a:t>humor–message relatedness have a positive impact on memorizing the message </a:t>
            </a:r>
            <a:endParaRPr lang="en-US" dirty="0" smtClean="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40867621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a:p>
            <a:r>
              <a:rPr lang="en-US" dirty="0" smtClean="0"/>
              <a:t>Humor </a:t>
            </a:r>
            <a:r>
              <a:rPr lang="en-US" dirty="0"/>
              <a:t>is an effective method to </a:t>
            </a:r>
            <a:r>
              <a:rPr lang="en-US" dirty="0" smtClean="0"/>
              <a:t>attract attention</a:t>
            </a:r>
            <a:endParaRPr lang="en-US" dirty="0"/>
          </a:p>
          <a:p>
            <a:r>
              <a:rPr lang="en-US" dirty="0" smtClean="0"/>
              <a:t>Using </a:t>
            </a:r>
            <a:r>
              <a:rPr lang="en-US" dirty="0"/>
              <a:t>humorous and positive messages </a:t>
            </a:r>
            <a:r>
              <a:rPr lang="en-US" dirty="0" smtClean="0"/>
              <a:t>encourage/promote </a:t>
            </a:r>
            <a:r>
              <a:rPr lang="en-US" dirty="0" err="1"/>
              <a:t>behaviour</a:t>
            </a:r>
            <a:r>
              <a:rPr lang="en-US" dirty="0"/>
              <a:t> change and knowledge </a:t>
            </a:r>
            <a:r>
              <a:rPr lang="en-US" dirty="0" smtClean="0"/>
              <a:t>acquisition</a:t>
            </a:r>
            <a:endParaRPr lang="en-US" dirty="0"/>
          </a:p>
          <a:p>
            <a:r>
              <a:rPr lang="en-US" dirty="0" smtClean="0"/>
              <a:t>Humor </a:t>
            </a:r>
            <a:r>
              <a:rPr lang="en-US" dirty="0"/>
              <a:t>strength </a:t>
            </a:r>
            <a:r>
              <a:rPr lang="en-US" dirty="0" smtClean="0"/>
              <a:t>and </a:t>
            </a:r>
            <a:r>
              <a:rPr lang="en-US" dirty="0"/>
              <a:t>humor–message relatedness have a positive impact on memorizing the message </a:t>
            </a:r>
            <a:endParaRPr lang="en-US" dirty="0" smtClean="0"/>
          </a:p>
          <a:p>
            <a:r>
              <a:rPr lang="en-US" dirty="0" smtClean="0"/>
              <a:t>The impact of humor on compliance with optimal IPC practices deserves more research</a:t>
            </a:r>
            <a:endParaRPr lang="en-US" dirty="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40867621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936" y="-247840"/>
            <a:ext cx="10515600" cy="1325563"/>
          </a:xfrm>
        </p:spPr>
        <p:txBody>
          <a:bodyPr/>
          <a:lstStyle/>
          <a:p>
            <a:r>
              <a:rPr lang="en-US" b="1" dirty="0" smtClean="0"/>
              <a:t>Conclusions</a:t>
            </a:r>
            <a:endParaRPr lang="fr-CH" b="1" dirty="0"/>
          </a:p>
        </p:txBody>
      </p:sp>
      <p:sp>
        <p:nvSpPr>
          <p:cNvPr id="3" name="Espace réservé du contenu 2"/>
          <p:cNvSpPr>
            <a:spLocks noGrp="1"/>
          </p:cNvSpPr>
          <p:nvPr>
            <p:ph idx="1"/>
          </p:nvPr>
        </p:nvSpPr>
        <p:spPr>
          <a:xfrm>
            <a:off x="568201" y="851925"/>
            <a:ext cx="11031429" cy="5172975"/>
          </a:xfrm>
        </p:spPr>
        <p:txBody>
          <a:bodyPr>
            <a:noAutofit/>
          </a:bodyPr>
          <a:lstStyle/>
          <a:p>
            <a:pPr marL="0" indent="0">
              <a:buNone/>
            </a:pPr>
            <a:r>
              <a:rPr lang="fr-CH" dirty="0" smtClean="0"/>
              <a:t>In </a:t>
            </a:r>
            <a:r>
              <a:rPr lang="fr-CH" dirty="0"/>
              <a:t>advertising, it is </a:t>
            </a:r>
            <a:r>
              <a:rPr lang="en-US" dirty="0"/>
              <a:t>demonstrated </a:t>
            </a:r>
            <a:r>
              <a:rPr lang="en-US" dirty="0" smtClean="0"/>
              <a:t>that:</a:t>
            </a:r>
          </a:p>
          <a:p>
            <a:pPr marL="0" indent="0">
              <a:buNone/>
            </a:pPr>
            <a:endParaRPr lang="en-US" sz="800" dirty="0"/>
          </a:p>
          <a:p>
            <a:r>
              <a:rPr lang="en-US" dirty="0" smtClean="0"/>
              <a:t>Humor </a:t>
            </a:r>
            <a:r>
              <a:rPr lang="en-US" dirty="0"/>
              <a:t>is an effective method to </a:t>
            </a:r>
            <a:r>
              <a:rPr lang="en-US" dirty="0" smtClean="0"/>
              <a:t>attract attention</a:t>
            </a:r>
            <a:endParaRPr lang="en-US" dirty="0"/>
          </a:p>
          <a:p>
            <a:r>
              <a:rPr lang="en-US" dirty="0" smtClean="0"/>
              <a:t>Using </a:t>
            </a:r>
            <a:r>
              <a:rPr lang="en-US" dirty="0"/>
              <a:t>humorous and positive messages </a:t>
            </a:r>
            <a:r>
              <a:rPr lang="en-US" dirty="0" smtClean="0"/>
              <a:t>encourage/promote </a:t>
            </a:r>
            <a:r>
              <a:rPr lang="en-US" dirty="0" err="1"/>
              <a:t>behaviour</a:t>
            </a:r>
            <a:r>
              <a:rPr lang="en-US" dirty="0"/>
              <a:t> change and knowledge </a:t>
            </a:r>
            <a:r>
              <a:rPr lang="en-US" dirty="0" smtClean="0"/>
              <a:t>acquisition</a:t>
            </a:r>
            <a:endParaRPr lang="en-US" dirty="0"/>
          </a:p>
          <a:p>
            <a:r>
              <a:rPr lang="en-US" dirty="0" smtClean="0"/>
              <a:t>Humor </a:t>
            </a:r>
            <a:r>
              <a:rPr lang="en-US" dirty="0"/>
              <a:t>strength </a:t>
            </a:r>
            <a:r>
              <a:rPr lang="en-US" dirty="0" smtClean="0"/>
              <a:t>and </a:t>
            </a:r>
            <a:r>
              <a:rPr lang="en-US" dirty="0"/>
              <a:t>humor–message relatedness have a positive impact on memorizing the message </a:t>
            </a:r>
            <a:endParaRPr lang="en-US" dirty="0" smtClean="0"/>
          </a:p>
          <a:p>
            <a:r>
              <a:rPr lang="en-US" dirty="0" smtClean="0"/>
              <a:t>The impact of humor on compliance with optimal IPC practices deserves more research</a:t>
            </a:r>
            <a:endParaRPr lang="en-US" dirty="0"/>
          </a:p>
          <a:p>
            <a:pPr marL="0" indent="0">
              <a:lnSpc>
                <a:spcPct val="80000"/>
              </a:lnSpc>
              <a:buNone/>
            </a:pPr>
            <a:r>
              <a:rPr lang="en-US" sz="3200" i="1" dirty="0" smtClean="0"/>
              <a:t>	</a:t>
            </a:r>
            <a:r>
              <a:rPr lang="en-US" sz="3200" b="1" i="1" dirty="0" smtClean="0">
                <a:solidFill>
                  <a:schemeClr val="accent6">
                    <a:lumMod val="75000"/>
                  </a:schemeClr>
                </a:solidFill>
              </a:rPr>
              <a:t>However, </a:t>
            </a:r>
            <a:r>
              <a:rPr lang="en-US" sz="3200" b="1" dirty="0" smtClean="0">
                <a:solidFill>
                  <a:schemeClr val="accent6">
                    <a:lumMod val="75000"/>
                  </a:schemeClr>
                </a:solidFill>
              </a:rPr>
              <a:t>humor can be used as </a:t>
            </a:r>
            <a:r>
              <a:rPr lang="en-US" sz="3200" b="1" dirty="0">
                <a:solidFill>
                  <a:schemeClr val="accent6">
                    <a:lumMod val="75000"/>
                  </a:schemeClr>
                </a:solidFill>
              </a:rPr>
              <a:t>a powerful tool </a:t>
            </a:r>
            <a:endParaRPr lang="en-US" sz="3200" b="1" dirty="0" smtClean="0">
              <a:solidFill>
                <a:schemeClr val="accent6">
                  <a:lumMod val="75000"/>
                </a:schemeClr>
              </a:solidFill>
            </a:endParaRPr>
          </a:p>
          <a:p>
            <a:pPr marL="0" indent="0">
              <a:lnSpc>
                <a:spcPct val="80000"/>
              </a:lnSpc>
              <a:buNone/>
            </a:pPr>
            <a:r>
              <a:rPr lang="en-US" sz="3200" b="1" dirty="0" smtClean="0">
                <a:solidFill>
                  <a:schemeClr val="accent6">
                    <a:lumMod val="75000"/>
                  </a:schemeClr>
                </a:solidFill>
              </a:rPr>
              <a:t>	for </a:t>
            </a:r>
            <a:r>
              <a:rPr lang="en-US" sz="3200" b="1" dirty="0">
                <a:solidFill>
                  <a:schemeClr val="accent6">
                    <a:lumMod val="75000"/>
                  </a:schemeClr>
                </a:solidFill>
              </a:rPr>
              <a:t>delivering </a:t>
            </a:r>
            <a:r>
              <a:rPr lang="en-US" sz="3200" b="1" dirty="0" smtClean="0">
                <a:solidFill>
                  <a:schemeClr val="accent6">
                    <a:lumMod val="75000"/>
                  </a:schemeClr>
                </a:solidFill>
              </a:rPr>
              <a:t>key infection control </a:t>
            </a:r>
            <a:r>
              <a:rPr lang="en-US" sz="3200" b="1" dirty="0">
                <a:solidFill>
                  <a:schemeClr val="accent6">
                    <a:lumMod val="75000"/>
                  </a:schemeClr>
                </a:solidFill>
              </a:rPr>
              <a:t>messages </a:t>
            </a:r>
            <a:endParaRPr lang="en-US" sz="3200" b="1" dirty="0" smtClean="0">
              <a:solidFill>
                <a:schemeClr val="accent6">
                  <a:lumMod val="75000"/>
                </a:schemeClr>
              </a:solidFill>
            </a:endParaRPr>
          </a:p>
          <a:p>
            <a:pPr marL="0" indent="0">
              <a:lnSpc>
                <a:spcPct val="80000"/>
              </a:lnSpc>
              <a:buNone/>
            </a:pPr>
            <a:r>
              <a:rPr lang="en-US" sz="3200" b="1" dirty="0" smtClean="0">
                <a:solidFill>
                  <a:schemeClr val="accent6">
                    <a:lumMod val="75000"/>
                  </a:schemeClr>
                </a:solidFill>
              </a:rPr>
              <a:t>	in </a:t>
            </a:r>
            <a:r>
              <a:rPr lang="en-US" sz="3200" b="1" dirty="0">
                <a:solidFill>
                  <a:schemeClr val="accent6">
                    <a:lumMod val="75000"/>
                  </a:schemeClr>
                </a:solidFill>
              </a:rPr>
              <a:t>a </a:t>
            </a:r>
            <a:r>
              <a:rPr lang="en-US" sz="3200" b="1" dirty="0" smtClean="0">
                <a:solidFill>
                  <a:schemeClr val="accent6">
                    <a:lumMod val="75000"/>
                  </a:schemeClr>
                </a:solidFill>
              </a:rPr>
              <a:t>memorable and engaging way </a:t>
            </a:r>
          </a:p>
          <a:p>
            <a:pPr marL="0" indent="0">
              <a:buNone/>
            </a:pPr>
            <a:r>
              <a:rPr lang="en-US" sz="3200" dirty="0" smtClean="0"/>
              <a:t>and </a:t>
            </a:r>
            <a:r>
              <a:rPr lang="en-US" sz="3200" dirty="0"/>
              <a:t>engaging </a:t>
            </a:r>
            <a:r>
              <a:rPr lang="en-US" sz="3200" dirty="0" smtClean="0"/>
              <a:t>way</a:t>
            </a:r>
            <a:endParaRPr lang="en-US" sz="3200" dirty="0"/>
          </a:p>
        </p:txBody>
      </p:sp>
      <p:pic>
        <p:nvPicPr>
          <p:cNvPr id="6" name="Picture 4">
            <a:extLst>
              <a:ext uri="{FF2B5EF4-FFF2-40B4-BE49-F238E27FC236}">
                <a16:creationId xmlns:a16="http://schemas.microsoft.com/office/drawing/2014/main" xmlns="" id="{89BA75C9-2688-4279-8490-BC8B2ED854CB}"/>
              </a:ext>
            </a:extLst>
          </p:cNvPr>
          <p:cNvPicPr>
            <a:picLocks noChangeAspect="1"/>
          </p:cNvPicPr>
          <p:nvPr/>
        </p:nvPicPr>
        <p:blipFill>
          <a:blip r:embed="rId3"/>
          <a:stretch>
            <a:fillRect/>
          </a:stretch>
        </p:blipFill>
        <p:spPr>
          <a:xfrm>
            <a:off x="10514748" y="5450328"/>
            <a:ext cx="1614535" cy="1395046"/>
          </a:xfrm>
          <a:prstGeom prst="rect">
            <a:avLst/>
          </a:prstGeom>
          <a:solidFill>
            <a:srgbClr val="FFFFFF"/>
          </a:solidFill>
        </p:spPr>
      </p:pic>
      <p:pic>
        <p:nvPicPr>
          <p:cNvPr id="9" name="Content Placeholder 6">
            <a:extLst>
              <a:ext uri="{FF2B5EF4-FFF2-40B4-BE49-F238E27FC236}">
                <a16:creationId xmlns:a16="http://schemas.microsoft.com/office/drawing/2014/main" xmlns="" id="{0C95938E-D3E2-49CC-8E89-3108910A6B96}"/>
              </a:ext>
            </a:extLst>
          </p:cNvPr>
          <p:cNvPicPr>
            <a:picLocks noChangeAspect="1"/>
          </p:cNvPicPr>
          <p:nvPr/>
        </p:nvPicPr>
        <p:blipFill rotWithShape="1">
          <a:blip r:embed="rId4">
            <a:extLst>
              <a:ext uri="{28A0092B-C50C-407E-A947-70E740481C1C}">
                <a14:useLocalDpi xmlns:a14="http://schemas.microsoft.com/office/drawing/2010/main" val="0"/>
              </a:ext>
            </a:extLst>
          </a:blip>
          <a:srcRect l="16527" t="83399" r="21317" b="9967"/>
          <a:stretch/>
        </p:blipFill>
        <p:spPr>
          <a:xfrm>
            <a:off x="-38868" y="6395933"/>
            <a:ext cx="10477500" cy="559255"/>
          </a:xfrm>
          <a:prstGeom prst="rect">
            <a:avLst/>
          </a:prstGeom>
        </p:spPr>
      </p:pic>
    </p:spTree>
    <p:extLst>
      <p:ext uri="{BB962C8B-B14F-4D97-AF65-F5344CB8AC3E}">
        <p14:creationId xmlns:p14="http://schemas.microsoft.com/office/powerpoint/2010/main" val="40867621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0" y="6311900"/>
            <a:ext cx="10473836" cy="560881"/>
          </a:xfrm>
          <a:prstGeom prst="rect">
            <a:avLst/>
          </a:prstGeom>
        </p:spPr>
      </p:pic>
      <p:pic>
        <p:nvPicPr>
          <p:cNvPr id="8" name="Image 7"/>
          <p:cNvPicPr>
            <a:picLocks noChangeAspect="1"/>
          </p:cNvPicPr>
          <p:nvPr/>
        </p:nvPicPr>
        <p:blipFill>
          <a:blip r:embed="rId4"/>
          <a:stretch>
            <a:fillRect/>
          </a:stretch>
        </p:blipFill>
        <p:spPr>
          <a:xfrm>
            <a:off x="10634409" y="6406396"/>
            <a:ext cx="1438781" cy="371888"/>
          </a:xfrm>
          <a:prstGeom prst="rect">
            <a:avLst/>
          </a:prstGeom>
        </p:spPr>
      </p:pic>
      <p:pic>
        <p:nvPicPr>
          <p:cNvPr id="6" name="Image 5"/>
          <p:cNvPicPr>
            <a:picLocks noChangeAspect="1"/>
          </p:cNvPicPr>
          <p:nvPr/>
        </p:nvPicPr>
        <p:blipFill>
          <a:blip r:embed="rId5"/>
          <a:stretch>
            <a:fillRect/>
          </a:stretch>
        </p:blipFill>
        <p:spPr>
          <a:xfrm>
            <a:off x="1951335" y="-57016"/>
            <a:ext cx="6331172" cy="6905395"/>
          </a:xfrm>
          <a:prstGeom prst="rect">
            <a:avLst/>
          </a:prstGeom>
        </p:spPr>
      </p:pic>
      <p:pic>
        <p:nvPicPr>
          <p:cNvPr id="9" name="Picture 4">
            <a:extLst>
              <a:ext uri="{FF2B5EF4-FFF2-40B4-BE49-F238E27FC236}">
                <a16:creationId xmlns:a16="http://schemas.microsoft.com/office/drawing/2014/main" xmlns="" id="{89BA75C9-2688-4279-8490-BC8B2ED854CB}"/>
              </a:ext>
            </a:extLst>
          </p:cNvPr>
          <p:cNvPicPr>
            <a:picLocks noChangeAspect="1"/>
          </p:cNvPicPr>
          <p:nvPr/>
        </p:nvPicPr>
        <p:blipFill>
          <a:blip r:embed="rId6"/>
          <a:stretch>
            <a:fillRect/>
          </a:stretch>
        </p:blipFill>
        <p:spPr>
          <a:xfrm>
            <a:off x="10514748" y="5450328"/>
            <a:ext cx="1614535" cy="1395046"/>
          </a:xfrm>
          <a:prstGeom prst="rect">
            <a:avLst/>
          </a:prstGeom>
          <a:solidFill>
            <a:srgbClr val="FFFFFF"/>
          </a:solidFill>
        </p:spPr>
      </p:pic>
    </p:spTree>
    <p:extLst>
      <p:ext uri="{BB962C8B-B14F-4D97-AF65-F5344CB8AC3E}">
        <p14:creationId xmlns:p14="http://schemas.microsoft.com/office/powerpoint/2010/main" val="14100727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738717" y="-107950"/>
            <a:ext cx="13241868" cy="6965950"/>
          </a:xfrm>
          <a:prstGeom prst="rect">
            <a:avLst/>
          </a:prstGeom>
          <a:solidFill>
            <a:schemeClr val="bg1"/>
          </a:solidFill>
          <a:ln w="9525">
            <a:solidFill>
              <a:schemeClr val="tx1"/>
            </a:solidFill>
            <a:round/>
            <a:headEnd/>
            <a:tailEnd/>
          </a:ln>
        </p:spPr>
        <p:txBody>
          <a:bodyPr/>
          <a:lstStyle/>
          <a:p>
            <a:pPr defTabSz="914400" fontAlgn="base">
              <a:spcBef>
                <a:spcPct val="0"/>
              </a:spcBef>
              <a:spcAft>
                <a:spcPct val="0"/>
              </a:spcAft>
            </a:pPr>
            <a:endParaRPr lang="fr-FR" sz="1400" b="1">
              <a:solidFill>
                <a:srgbClr val="404040"/>
              </a:solidFill>
              <a:latin typeface="Arial" charset="0"/>
              <a:ea typeface="ＭＳ Ｐゴシック" charset="0"/>
              <a:cs typeface="ＭＳ Ｐゴシック" charset="0"/>
            </a:endParaRPr>
          </a:p>
        </p:txBody>
      </p:sp>
      <p:pic>
        <p:nvPicPr>
          <p:cNvPr id="58370" name="Picture 2" descr="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1" y="204788"/>
            <a:ext cx="552026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4" descr="VIENN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842" y="1739464"/>
            <a:ext cx="3178848" cy="3564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ZoneTexte 2"/>
          <p:cNvSpPr txBox="1">
            <a:spLocks noChangeArrowheads="1"/>
          </p:cNvSpPr>
          <p:nvPr/>
        </p:nvSpPr>
        <p:spPr bwMode="auto">
          <a:xfrm>
            <a:off x="7329006" y="1474988"/>
            <a:ext cx="2725535" cy="538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endParaRPr lang="fr-CH" b="1" dirty="0">
              <a:solidFill>
                <a:srgbClr val="404040"/>
              </a:solidFill>
            </a:endParaRPr>
          </a:p>
          <a:p>
            <a:pPr defTabSz="914400" eaLnBrk="1" fontAlgn="base" hangingPunct="1">
              <a:spcBef>
                <a:spcPct val="0"/>
              </a:spcBef>
              <a:spcAft>
                <a:spcPct val="0"/>
              </a:spcAft>
            </a:pPr>
            <a:r>
              <a:rPr lang="fr-CH" b="1" dirty="0">
                <a:solidFill>
                  <a:srgbClr val="404040"/>
                </a:solidFill>
              </a:rPr>
              <a:t>Semmelweis at ICPIC</a:t>
            </a:r>
          </a:p>
          <a:p>
            <a:pPr defTabSz="914400" eaLnBrk="1" fontAlgn="base" hangingPunct="1">
              <a:spcBef>
                <a:spcPct val="0"/>
              </a:spcBef>
              <a:spcAft>
                <a:spcPct val="0"/>
              </a:spcAft>
            </a:pPr>
            <a:endParaRPr lang="fr-CH" b="1" dirty="0">
              <a:solidFill>
                <a:srgbClr val="404040"/>
              </a:solidFill>
            </a:endParaRPr>
          </a:p>
        </p:txBody>
      </p:sp>
      <p:sp>
        <p:nvSpPr>
          <p:cNvPr id="58373" name="ZoneTexte 2"/>
          <p:cNvSpPr txBox="1">
            <a:spLocks noChangeArrowheads="1"/>
          </p:cNvSpPr>
          <p:nvPr/>
        </p:nvSpPr>
        <p:spPr bwMode="auto">
          <a:xfrm>
            <a:off x="762001" y="2035240"/>
            <a:ext cx="239666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fr-CH" b="1">
              <a:solidFill>
                <a:srgbClr val="404040"/>
              </a:solidFill>
            </a:endParaRPr>
          </a:p>
          <a:p>
            <a:pPr defTabSz="914400" eaLnBrk="1" fontAlgn="base" hangingPunct="1">
              <a:spcBef>
                <a:spcPct val="0"/>
              </a:spcBef>
              <a:spcAft>
                <a:spcPct val="0"/>
              </a:spcAft>
            </a:pPr>
            <a:endParaRPr lang="fr-CH" b="1">
              <a:solidFill>
                <a:srgbClr val="404040"/>
              </a:solidFill>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endParaRPr lang="fr-CH" b="1">
              <a:solidFill>
                <a:srgbClr val="404040"/>
              </a:solidFill>
              <a:hlinkClick r:id=""/>
            </a:endParaRPr>
          </a:p>
          <a:p>
            <a:pPr defTabSz="914400" eaLnBrk="1" fontAlgn="base" hangingPunct="1">
              <a:spcBef>
                <a:spcPct val="0"/>
              </a:spcBef>
              <a:spcAft>
                <a:spcPct val="0"/>
              </a:spcAft>
            </a:pPr>
            <a:r>
              <a:rPr lang="fr-CH" b="1">
                <a:solidFill>
                  <a:srgbClr val="404040"/>
                </a:solidFill>
                <a:hlinkClick r:id=""/>
              </a:rPr>
              <a:t>www.icpic.com</a:t>
            </a:r>
            <a:endParaRPr lang="fr-CH" b="1">
              <a:solidFill>
                <a:srgbClr val="404040"/>
              </a:solidFill>
            </a:endParaRPr>
          </a:p>
          <a:p>
            <a:pPr defTabSz="914400" eaLnBrk="1" fontAlgn="base" hangingPunct="1">
              <a:spcBef>
                <a:spcPct val="0"/>
              </a:spcBef>
              <a:spcAft>
                <a:spcPct val="0"/>
              </a:spcAft>
            </a:pPr>
            <a:endParaRPr lang="fr-CH" b="1">
              <a:solidFill>
                <a:srgbClr val="404040"/>
              </a:solidFill>
            </a:endParaRPr>
          </a:p>
        </p:txBody>
      </p:sp>
      <p:sp>
        <p:nvSpPr>
          <p:cNvPr id="58374" name="TextBox 5"/>
          <p:cNvSpPr txBox="1">
            <a:spLocks noChangeArrowheads="1"/>
          </p:cNvSpPr>
          <p:nvPr/>
        </p:nvSpPr>
        <p:spPr bwMode="auto">
          <a:xfrm>
            <a:off x="3283014" y="136590"/>
            <a:ext cx="15540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800" b="1">
                <a:solidFill>
                  <a:srgbClr val="FF0000"/>
                </a:solidFill>
              </a:rPr>
              <a:t>2023</a:t>
            </a:r>
          </a:p>
        </p:txBody>
      </p:sp>
      <p:sp>
        <p:nvSpPr>
          <p:cNvPr id="58375" name="ZoneTexte 5"/>
          <p:cNvSpPr txBox="1">
            <a:spLocks noChangeArrowheads="1"/>
          </p:cNvSpPr>
          <p:nvPr/>
        </p:nvSpPr>
        <p:spPr bwMode="auto">
          <a:xfrm>
            <a:off x="7227485" y="220586"/>
            <a:ext cx="3324136" cy="2132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b="1" dirty="0">
                <a:solidFill>
                  <a:srgbClr val="FF0000"/>
                </a:solidFill>
              </a:rPr>
              <a:t>Save the Date: </a:t>
            </a:r>
          </a:p>
          <a:p>
            <a:pPr defTabSz="914400" eaLnBrk="1" fontAlgn="base" hangingPunct="1">
              <a:spcBef>
                <a:spcPct val="0"/>
              </a:spcBef>
              <a:spcAft>
                <a:spcPct val="0"/>
              </a:spcAft>
            </a:pPr>
            <a:endParaRPr lang="en-GB" b="1" dirty="0">
              <a:solidFill>
                <a:srgbClr val="FF0000"/>
              </a:solidFill>
            </a:endParaRPr>
          </a:p>
          <a:p>
            <a:pPr defTabSz="914400" eaLnBrk="1" fontAlgn="base" hangingPunct="1">
              <a:spcBef>
                <a:spcPct val="0"/>
              </a:spcBef>
              <a:spcAft>
                <a:spcPct val="0"/>
              </a:spcAft>
            </a:pPr>
            <a:r>
              <a:rPr lang="en-GB" b="1" dirty="0">
                <a:solidFill>
                  <a:srgbClr val="FF0000"/>
                </a:solidFill>
              </a:rPr>
              <a:t>7</a:t>
            </a:r>
            <a:r>
              <a:rPr lang="en-GB" b="1" baseline="30000" dirty="0">
                <a:solidFill>
                  <a:srgbClr val="FF0000"/>
                </a:solidFill>
              </a:rPr>
              <a:t>th</a:t>
            </a:r>
            <a:r>
              <a:rPr lang="en-GB" b="1" dirty="0">
                <a:solidFill>
                  <a:srgbClr val="FF0000"/>
                </a:solidFill>
              </a:rPr>
              <a:t> ICPIC, 12-15 Sept 2023, </a:t>
            </a:r>
          </a:p>
          <a:p>
            <a:pPr defTabSz="914400" eaLnBrk="1" fontAlgn="base" hangingPunct="1">
              <a:spcBef>
                <a:spcPct val="0"/>
              </a:spcBef>
              <a:spcAft>
                <a:spcPct val="0"/>
              </a:spcAft>
            </a:pPr>
            <a:r>
              <a:rPr lang="en-GB" b="1" dirty="0">
                <a:solidFill>
                  <a:srgbClr val="FF0000"/>
                </a:solidFill>
              </a:rPr>
              <a:t>Geneva, Switzerland</a:t>
            </a:r>
            <a:endParaRPr lang="fr-CH" b="1" dirty="0">
              <a:solidFill>
                <a:srgbClr val="FF0000"/>
              </a:solidFill>
            </a:endParaRPr>
          </a:p>
          <a:p>
            <a:pPr defTabSz="914400" eaLnBrk="1" fontAlgn="base" hangingPunct="1">
              <a:spcBef>
                <a:spcPct val="0"/>
              </a:spcBef>
              <a:spcAft>
                <a:spcPct val="0"/>
              </a:spcAft>
            </a:pPr>
            <a:endParaRPr lang="fr-CH" b="1" dirty="0">
              <a:solidFill>
                <a:srgbClr val="FF0000"/>
              </a:solidFill>
            </a:endParaRPr>
          </a:p>
        </p:txBody>
      </p:sp>
      <p:pic>
        <p:nvPicPr>
          <p:cNvPr id="58376" name="Image 6" descr="PHOTO-2022-06-30-16-57-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43" y="-52923"/>
            <a:ext cx="615580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a:extLst>
              <a:ext uri="{FF2B5EF4-FFF2-40B4-BE49-F238E27FC236}">
                <a16:creationId xmlns:a16="http://schemas.microsoft.com/office/drawing/2014/main" xmlns="" id="{89BA75C9-2688-4279-8490-BC8B2ED854CB}"/>
              </a:ext>
            </a:extLst>
          </p:cNvPr>
          <p:cNvPicPr>
            <a:picLocks noChangeAspect="1"/>
          </p:cNvPicPr>
          <p:nvPr/>
        </p:nvPicPr>
        <p:blipFill>
          <a:blip r:embed="rId5"/>
          <a:stretch>
            <a:fillRect/>
          </a:stretch>
        </p:blipFill>
        <p:spPr>
          <a:xfrm>
            <a:off x="10627393" y="5151217"/>
            <a:ext cx="1776255" cy="1534781"/>
          </a:xfrm>
          <a:prstGeom prst="rect">
            <a:avLst/>
          </a:prstGeom>
          <a:solidFill>
            <a:srgbClr val="FFFFFF"/>
          </a:solidFill>
        </p:spPr>
      </p:pic>
    </p:spTree>
    <p:extLst>
      <p:ext uri="{BB962C8B-B14F-4D97-AF65-F5344CB8AC3E}">
        <p14:creationId xmlns:p14="http://schemas.microsoft.com/office/powerpoint/2010/main" val="62654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ChangeArrowheads="1"/>
          </p:cNvSpPr>
          <p:nvPr/>
        </p:nvSpPr>
        <p:spPr bwMode="auto">
          <a:xfrm>
            <a:off x="-241300" y="-674688"/>
            <a:ext cx="13538200" cy="8207376"/>
          </a:xfrm>
          <a:prstGeom prst="rect">
            <a:avLst/>
          </a:prstGeom>
          <a:solidFill>
            <a:schemeClr val="bg1"/>
          </a:solidFill>
          <a:ln w="9525">
            <a:solidFill>
              <a:schemeClr val="tx1"/>
            </a:solidFill>
            <a:miter lim="800000"/>
            <a:headEnd/>
            <a:tailEnd/>
          </a:ln>
        </p:spPr>
        <p:txBody>
          <a:bodyPr wrap="none" anchor="ctr"/>
          <a:lstStyle/>
          <a:p>
            <a:endParaRPr lang="fr-CH"/>
          </a:p>
        </p:txBody>
      </p:sp>
      <p:pic>
        <p:nvPicPr>
          <p:cNvPr id="248834" name="Espace réservé du contenu 1"/>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24883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351" y="-5462588"/>
            <a:ext cx="21670435" cy="1232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36" name="Imag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2806" y="3722747"/>
            <a:ext cx="1833033"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37" name="Imag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43152" y="3722688"/>
            <a:ext cx="2709333"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38" name="Imag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4884" y="1924050"/>
            <a:ext cx="18796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39" name="Image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853" y="79375"/>
            <a:ext cx="213148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40" name="Image 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506133" y="79375"/>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41" name="Content Placeholder 3"/>
          <p:cNvSpPr txBox="1">
            <a:spLocks/>
          </p:cNvSpPr>
          <p:nvPr/>
        </p:nvSpPr>
        <p:spPr bwMode="auto">
          <a:xfrm>
            <a:off x="5319184" y="59"/>
            <a:ext cx="16874067" cy="5140325"/>
          </a:xfrm>
          <a:prstGeom prst="rect">
            <a:avLst/>
          </a:prstGeom>
          <a:solidFill>
            <a:schemeClr val="bg1"/>
          </a:solidFill>
          <a:ln w="9525">
            <a:solidFill>
              <a:srgbClr val="000000"/>
            </a:solidFill>
            <a:miter lim="800000"/>
            <a:headEnd/>
            <a:tailEnd/>
          </a:ln>
          <a:extLst/>
        </p:spPr>
        <p:txBody>
          <a:bodyPr/>
          <a:lstStyle>
            <a:lvl1pPr defTabSz="457200" eaLnBrk="0" hangingPunct="0">
              <a:defRPr sz="1400" b="1">
                <a:solidFill>
                  <a:schemeClr val="tx1"/>
                </a:solidFill>
                <a:latin typeface="Arial" charset="0"/>
                <a:ea typeface="ＭＳ Ｐゴシック" charset="0"/>
                <a:cs typeface="ＭＳ Ｐゴシック" charset="0"/>
              </a:defRPr>
            </a:lvl1pPr>
            <a:lvl2pPr marL="742950" indent="-285750" defTabSz="457200" eaLnBrk="0" hangingPunct="0">
              <a:defRPr sz="1400" b="1">
                <a:solidFill>
                  <a:schemeClr val="tx1"/>
                </a:solidFill>
                <a:latin typeface="Arial" charset="0"/>
                <a:ea typeface="ＭＳ Ｐゴシック" charset="0"/>
              </a:defRPr>
            </a:lvl2pPr>
            <a:lvl3pPr marL="1143000" indent="-228600" defTabSz="457200" eaLnBrk="0" hangingPunct="0">
              <a:defRPr sz="1400" b="1">
                <a:solidFill>
                  <a:schemeClr val="tx1"/>
                </a:solidFill>
                <a:latin typeface="Arial" charset="0"/>
                <a:ea typeface="ＭＳ Ｐゴシック" charset="0"/>
              </a:defRPr>
            </a:lvl3pPr>
            <a:lvl4pPr marL="1600200" indent="-228600" defTabSz="457200" eaLnBrk="0" hangingPunct="0">
              <a:defRPr sz="1400" b="1">
                <a:solidFill>
                  <a:schemeClr val="tx1"/>
                </a:solidFill>
                <a:latin typeface="Arial" charset="0"/>
                <a:ea typeface="ＭＳ Ｐゴシック" charset="0"/>
              </a:defRPr>
            </a:lvl4pPr>
            <a:lvl5pPr marL="2057400" indent="-228600" defTabSz="4572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spcBef>
                <a:spcPct val="20000"/>
              </a:spcBef>
              <a:buFont typeface="Arial" charset="0"/>
              <a:buNone/>
            </a:pPr>
            <a:r>
              <a:rPr lang="en-US" sz="4000" dirty="0"/>
              <a:t>Follow and like</a:t>
            </a:r>
          </a:p>
          <a:p>
            <a:pPr eaLnBrk="1" hangingPunct="1">
              <a:spcBef>
                <a:spcPct val="20000"/>
              </a:spcBef>
              <a:buFont typeface="Arial" charset="0"/>
              <a:buNone/>
            </a:pPr>
            <a:r>
              <a:rPr lang="en-US" sz="4000" dirty="0"/>
              <a:t>@</a:t>
            </a:r>
            <a:r>
              <a:rPr lang="en-US" sz="4000" dirty="0" err="1"/>
              <a:t>didierpittet</a:t>
            </a:r>
            <a:endParaRPr lang="en-US" sz="4000" dirty="0"/>
          </a:p>
          <a:p>
            <a:pPr eaLnBrk="1" hangingPunct="1">
              <a:spcBef>
                <a:spcPct val="20000"/>
              </a:spcBef>
              <a:buFont typeface="Arial" charset="0"/>
              <a:buNone/>
            </a:pPr>
            <a:r>
              <a:rPr lang="en-US" sz="4000" dirty="0" smtClean="0"/>
              <a:t>@</a:t>
            </a:r>
            <a:r>
              <a:rPr lang="en-US" sz="4000" dirty="0" err="1" smtClean="0"/>
              <a:t>Clean_Hands</a:t>
            </a:r>
            <a:endParaRPr lang="en-US" sz="4000" dirty="0" smtClean="0"/>
          </a:p>
          <a:p>
            <a:pPr eaLnBrk="1" hangingPunct="1">
              <a:spcBef>
                <a:spcPct val="20000"/>
              </a:spcBef>
              <a:buFont typeface="Arial" charset="0"/>
              <a:buNone/>
            </a:pPr>
            <a:r>
              <a:rPr lang="en-US" sz="4000" dirty="0" smtClean="0"/>
              <a:t>@</a:t>
            </a:r>
            <a:r>
              <a:rPr lang="en-US" sz="4000" dirty="0" err="1" smtClean="0"/>
              <a:t>Clean_Hospitals</a:t>
            </a:r>
            <a:endParaRPr lang="en-US" sz="4000" dirty="0"/>
          </a:p>
          <a:p>
            <a:pPr eaLnBrk="1" hangingPunct="1">
              <a:spcBef>
                <a:spcPct val="20000"/>
              </a:spcBef>
              <a:buFont typeface="Arial" charset="0"/>
              <a:buNone/>
            </a:pPr>
            <a:r>
              <a:rPr lang="en-US" sz="2800" b="0" dirty="0" smtClean="0">
                <a:solidFill>
                  <a:srgbClr val="0000FF"/>
                </a:solidFill>
              </a:rPr>
              <a:t>www.who.int</a:t>
            </a:r>
            <a:r>
              <a:rPr lang="en-US" sz="2800" b="0" dirty="0">
                <a:solidFill>
                  <a:srgbClr val="0000FF"/>
                </a:solidFill>
              </a:rPr>
              <a:t>/gpsc/5may </a:t>
            </a:r>
          </a:p>
          <a:p>
            <a:pPr eaLnBrk="1" hangingPunct="1">
              <a:spcBef>
                <a:spcPct val="20000"/>
              </a:spcBef>
              <a:buFont typeface="Arial" charset="0"/>
              <a:buNone/>
            </a:pPr>
            <a:r>
              <a:rPr lang="en-US" sz="2800" b="0" dirty="0" err="1" smtClean="0">
                <a:solidFill>
                  <a:srgbClr val="0000FF"/>
                </a:solidFill>
              </a:rPr>
              <a:t>www.CleanHandsSavesLives.org</a:t>
            </a:r>
            <a:r>
              <a:rPr lang="en-US" sz="2800" b="0" dirty="0" smtClean="0">
                <a:solidFill>
                  <a:srgbClr val="0000FF"/>
                </a:solidFill>
              </a:rPr>
              <a:t> </a:t>
            </a:r>
          </a:p>
          <a:p>
            <a:pPr eaLnBrk="1" hangingPunct="1">
              <a:spcBef>
                <a:spcPct val="20000"/>
              </a:spcBef>
              <a:buFont typeface="Arial" charset="0"/>
              <a:buNone/>
            </a:pPr>
            <a:endParaRPr lang="en-US" sz="800" dirty="0" smtClean="0">
              <a:solidFill>
                <a:srgbClr val="006600"/>
              </a:solidFill>
            </a:endParaRPr>
          </a:p>
          <a:p>
            <a:pPr eaLnBrk="1" hangingPunct="1">
              <a:spcBef>
                <a:spcPct val="20000"/>
              </a:spcBef>
              <a:buFont typeface="Arial" charset="0"/>
              <a:buNone/>
            </a:pPr>
            <a:r>
              <a:rPr lang="en-US" sz="2000" b="0" dirty="0" smtClean="0">
                <a:solidFill>
                  <a:schemeClr val="bg2">
                    <a:lumMod val="50000"/>
                  </a:schemeClr>
                </a:solidFill>
              </a:rPr>
              <a:t>#</a:t>
            </a:r>
            <a:r>
              <a:rPr lang="en-US" sz="2000" b="0" dirty="0" err="1" smtClean="0">
                <a:solidFill>
                  <a:schemeClr val="bg2">
                    <a:lumMod val="50000"/>
                  </a:schemeClr>
                </a:solidFill>
              </a:rPr>
              <a:t>HandHygiene</a:t>
            </a:r>
            <a:endParaRPr lang="en-US" sz="2000" b="0" dirty="0" smtClean="0">
              <a:solidFill>
                <a:schemeClr val="bg2">
                  <a:lumMod val="50000"/>
                </a:schemeClr>
              </a:solidFill>
            </a:endParaRPr>
          </a:p>
          <a:p>
            <a:pPr eaLnBrk="1" hangingPunct="1">
              <a:spcBef>
                <a:spcPct val="20000"/>
              </a:spcBef>
            </a:pPr>
            <a:r>
              <a:rPr lang="en-US" sz="2000" b="0" dirty="0" smtClean="0">
                <a:solidFill>
                  <a:schemeClr val="bg2">
                    <a:lumMod val="50000"/>
                  </a:schemeClr>
                </a:solidFill>
              </a:rPr>
              <a:t>#</a:t>
            </a:r>
            <a:r>
              <a:rPr lang="en-US" sz="2000" b="0" dirty="0" err="1" smtClean="0">
                <a:solidFill>
                  <a:schemeClr val="bg2">
                    <a:lumMod val="50000"/>
                  </a:schemeClr>
                </a:solidFill>
              </a:rPr>
              <a:t>CleanHospitals</a:t>
            </a:r>
            <a:endParaRPr lang="en-US" sz="2000" b="0" dirty="0" smtClean="0">
              <a:solidFill>
                <a:schemeClr val="bg2">
                  <a:lumMod val="50000"/>
                </a:schemeClr>
              </a:solidFill>
            </a:endParaRPr>
          </a:p>
          <a:p>
            <a:pPr eaLnBrk="1" hangingPunct="1">
              <a:spcBef>
                <a:spcPct val="20000"/>
              </a:spcBef>
            </a:pPr>
            <a:r>
              <a:rPr lang="en-US" sz="2000" b="0" dirty="0" smtClean="0">
                <a:solidFill>
                  <a:schemeClr val="bg2">
                    <a:lumMod val="50000"/>
                  </a:schemeClr>
                </a:solidFill>
              </a:rPr>
              <a:t>#</a:t>
            </a:r>
            <a:r>
              <a:rPr lang="en-US" sz="2000" b="0" dirty="0" err="1" smtClean="0">
                <a:solidFill>
                  <a:schemeClr val="bg2">
                    <a:lumMod val="50000"/>
                  </a:schemeClr>
                </a:solidFill>
              </a:rPr>
              <a:t>CleanHands</a:t>
            </a:r>
            <a:endParaRPr lang="en-US" sz="2000" b="0" dirty="0">
              <a:solidFill>
                <a:schemeClr val="bg2">
                  <a:lumMod val="50000"/>
                </a:schemeClr>
              </a:solidFill>
            </a:endParaRPr>
          </a:p>
          <a:p>
            <a:pPr eaLnBrk="1" hangingPunct="1">
              <a:spcBef>
                <a:spcPct val="20000"/>
              </a:spcBef>
            </a:pPr>
            <a:endParaRPr lang="en-US" sz="2400" b="0" dirty="0">
              <a:solidFill>
                <a:schemeClr val="tx1">
                  <a:lumMod val="75000"/>
                </a:schemeClr>
              </a:solidFill>
            </a:endParaRPr>
          </a:p>
          <a:p>
            <a:pPr eaLnBrk="1" hangingPunct="1">
              <a:spcBef>
                <a:spcPct val="20000"/>
              </a:spcBef>
              <a:buFont typeface="Arial" charset="0"/>
              <a:buNone/>
            </a:pPr>
            <a:endParaRPr lang="en-US" sz="2400" b="0" dirty="0" smtClean="0">
              <a:solidFill>
                <a:schemeClr val="tx1">
                  <a:lumMod val="75000"/>
                </a:schemeClr>
              </a:solidFill>
            </a:endParaRPr>
          </a:p>
          <a:p>
            <a:pPr eaLnBrk="1" hangingPunct="1">
              <a:spcBef>
                <a:spcPct val="20000"/>
              </a:spcBef>
              <a:buFont typeface="Arial" charset="0"/>
              <a:buNone/>
            </a:pPr>
            <a:endParaRPr lang="en-US" sz="2800" dirty="0">
              <a:solidFill>
                <a:schemeClr val="tx1">
                  <a:lumMod val="75000"/>
                </a:schemeClr>
              </a:solidFill>
            </a:endParaRPr>
          </a:p>
          <a:p>
            <a:pPr eaLnBrk="1" hangingPunct="1">
              <a:spcBef>
                <a:spcPct val="20000"/>
              </a:spcBef>
              <a:buFont typeface="Arial" charset="0"/>
              <a:buNone/>
            </a:pPr>
            <a:endParaRPr lang="en-US" sz="2800" dirty="0">
              <a:solidFill>
                <a:schemeClr val="tx1">
                  <a:lumMod val="75000"/>
                </a:schemeClr>
              </a:solidFill>
            </a:endParaRPr>
          </a:p>
        </p:txBody>
      </p:sp>
      <p:pic>
        <p:nvPicPr>
          <p:cNvPr id="248842" name="Image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81253" y="2259072"/>
            <a:ext cx="2334683"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43" name="Image 1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69501" y="4010025"/>
            <a:ext cx="2243667"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ZoneTexte 1"/>
          <p:cNvSpPr txBox="1"/>
          <p:nvPr/>
        </p:nvSpPr>
        <p:spPr>
          <a:xfrm>
            <a:off x="7896887" y="5058359"/>
            <a:ext cx="350324" cy="369332"/>
          </a:xfrm>
          <a:prstGeom prst="rect">
            <a:avLst/>
          </a:prstGeom>
          <a:noFill/>
        </p:spPr>
        <p:txBody>
          <a:bodyPr wrap="square" rtlCol="0">
            <a:spAutoFit/>
          </a:bodyPr>
          <a:lstStyle/>
          <a:p>
            <a:endParaRPr lang="fr-FR" dirty="0"/>
          </a:p>
        </p:txBody>
      </p:sp>
      <p:pic>
        <p:nvPicPr>
          <p:cNvPr id="14" name="Image 13"/>
          <p:cNvPicPr>
            <a:picLocks noChangeAspect="1"/>
          </p:cNvPicPr>
          <p:nvPr/>
        </p:nvPicPr>
        <p:blipFill>
          <a:blip r:embed="rId11"/>
          <a:stretch>
            <a:fillRect/>
          </a:stretch>
        </p:blipFill>
        <p:spPr>
          <a:xfrm rot="16200000">
            <a:off x="8509781" y="4407411"/>
            <a:ext cx="840393" cy="2131059"/>
          </a:xfrm>
          <a:prstGeom prst="rect">
            <a:avLst/>
          </a:prstGeom>
        </p:spPr>
      </p:pic>
      <p:pic>
        <p:nvPicPr>
          <p:cNvPr id="16" name="Picture 4">
            <a:extLst>
              <a:ext uri="{FF2B5EF4-FFF2-40B4-BE49-F238E27FC236}">
                <a16:creationId xmlns:a16="http://schemas.microsoft.com/office/drawing/2014/main" xmlns="" id="{89BA75C9-2688-4279-8490-BC8B2ED854CB}"/>
              </a:ext>
            </a:extLst>
          </p:cNvPr>
          <p:cNvPicPr>
            <a:picLocks noChangeAspect="1"/>
          </p:cNvPicPr>
          <p:nvPr/>
        </p:nvPicPr>
        <p:blipFill>
          <a:blip r:embed="rId12"/>
          <a:stretch>
            <a:fillRect/>
          </a:stretch>
        </p:blipFill>
        <p:spPr>
          <a:xfrm>
            <a:off x="9885811" y="228546"/>
            <a:ext cx="2165086" cy="1870752"/>
          </a:xfrm>
          <a:prstGeom prst="rect">
            <a:avLst/>
          </a:prstGeom>
          <a:solidFill>
            <a:srgbClr val="FFFFFF"/>
          </a:solidFill>
        </p:spPr>
      </p:pic>
    </p:spTree>
    <p:extLst>
      <p:ext uri="{BB962C8B-B14F-4D97-AF65-F5344CB8AC3E}">
        <p14:creationId xmlns:p14="http://schemas.microsoft.com/office/powerpoint/2010/main" val="198262946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0" y="6311900"/>
            <a:ext cx="10473836" cy="560881"/>
          </a:xfrm>
          <a:prstGeom prst="rect">
            <a:avLst/>
          </a:prstGeom>
        </p:spPr>
      </p:pic>
      <p:pic>
        <p:nvPicPr>
          <p:cNvPr id="8" name="Image 7"/>
          <p:cNvPicPr>
            <a:picLocks noChangeAspect="1"/>
          </p:cNvPicPr>
          <p:nvPr/>
        </p:nvPicPr>
        <p:blipFill>
          <a:blip r:embed="rId4"/>
          <a:stretch>
            <a:fillRect/>
          </a:stretch>
        </p:blipFill>
        <p:spPr>
          <a:xfrm>
            <a:off x="10634409" y="6406396"/>
            <a:ext cx="1438781" cy="371888"/>
          </a:xfrm>
          <a:prstGeom prst="rect">
            <a:avLst/>
          </a:prstGeom>
        </p:spPr>
      </p:pic>
      <p:pic>
        <p:nvPicPr>
          <p:cNvPr id="9" name="Picture 4">
            <a:extLst>
              <a:ext uri="{FF2B5EF4-FFF2-40B4-BE49-F238E27FC236}">
                <a16:creationId xmlns:a16="http://schemas.microsoft.com/office/drawing/2014/main" xmlns="" id="{89BA75C9-2688-4279-8490-BC8B2ED854CB}"/>
              </a:ext>
            </a:extLst>
          </p:cNvPr>
          <p:cNvPicPr>
            <a:picLocks noChangeAspect="1"/>
          </p:cNvPicPr>
          <p:nvPr/>
        </p:nvPicPr>
        <p:blipFill>
          <a:blip r:embed="rId5"/>
          <a:stretch>
            <a:fillRect/>
          </a:stretch>
        </p:blipFill>
        <p:spPr>
          <a:xfrm>
            <a:off x="10514748" y="5450328"/>
            <a:ext cx="1614535" cy="1395046"/>
          </a:xfrm>
          <a:prstGeom prst="rect">
            <a:avLst/>
          </a:prstGeom>
          <a:solidFill>
            <a:srgbClr val="FFFFFF"/>
          </a:solidFill>
        </p:spPr>
      </p:pic>
      <p:sp>
        <p:nvSpPr>
          <p:cNvPr id="10" name="Espace réservé du contenu 2"/>
          <p:cNvSpPr txBox="1">
            <a:spLocks/>
          </p:cNvSpPr>
          <p:nvPr/>
        </p:nvSpPr>
        <p:spPr>
          <a:xfrm>
            <a:off x="136236" y="18378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H" dirty="0" smtClean="0"/>
          </a:p>
          <a:p>
            <a:endParaRPr lang="fr-CH" dirty="0" smtClean="0"/>
          </a:p>
          <a:p>
            <a:endParaRPr lang="fr-CH" dirty="0" smtClean="0"/>
          </a:p>
          <a:p>
            <a:pPr marL="0" indent="0" algn="ctr">
              <a:buFont typeface="Arial" panose="020B0604020202020204" pitchFamily="34" charset="0"/>
              <a:buNone/>
            </a:pPr>
            <a:r>
              <a:rPr lang="fr-CH" sz="4000" dirty="0" err="1" smtClean="0"/>
              <a:t>Thank</a:t>
            </a:r>
            <a:r>
              <a:rPr lang="fr-CH" sz="4000" dirty="0" smtClean="0"/>
              <a:t> </a:t>
            </a:r>
            <a:r>
              <a:rPr lang="fr-CH" sz="4000" dirty="0" err="1" smtClean="0"/>
              <a:t>you</a:t>
            </a:r>
            <a:r>
              <a:rPr lang="fr-CH" sz="4000" dirty="0" smtClean="0"/>
              <a:t> for </a:t>
            </a:r>
            <a:r>
              <a:rPr lang="fr-CH" sz="4000" dirty="0" err="1" smtClean="0"/>
              <a:t>your</a:t>
            </a:r>
            <a:r>
              <a:rPr lang="fr-CH" sz="4000" dirty="0" smtClean="0"/>
              <a:t> attention!</a:t>
            </a:r>
            <a:endParaRPr lang="fr-CH" sz="4000" dirty="0"/>
          </a:p>
        </p:txBody>
      </p:sp>
    </p:spTree>
    <p:extLst>
      <p:ext uri="{BB962C8B-B14F-4D97-AF65-F5344CB8AC3E}">
        <p14:creationId xmlns:p14="http://schemas.microsoft.com/office/powerpoint/2010/main" val="30965624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64" t="14709" r="3221" b="17654"/>
          <a:stretch/>
        </p:blipFill>
        <p:spPr>
          <a:xfrm>
            <a:off x="394447" y="143435"/>
            <a:ext cx="11564471" cy="6526306"/>
          </a:xfrm>
          <a:prstGeom prst="rect">
            <a:avLst/>
          </a:prstGeom>
        </p:spPr>
      </p:pic>
    </p:spTree>
    <p:extLst>
      <p:ext uri="{BB962C8B-B14F-4D97-AF65-F5344CB8AC3E}">
        <p14:creationId xmlns:p14="http://schemas.microsoft.com/office/powerpoint/2010/main" val="83946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HLORE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42950"/>
            <a:ext cx="12473517" cy="760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3"/>
          <p:cNvSpPr>
            <a:spLocks noGrp="1" noChangeArrowheads="1"/>
          </p:cNvSpPr>
          <p:nvPr>
            <p:ph type="title" idx="4294967295"/>
          </p:nvPr>
        </p:nvSpPr>
        <p:spPr>
          <a:xfrm>
            <a:off x="508000" y="381000"/>
            <a:ext cx="3177117" cy="2247900"/>
          </a:xfrm>
        </p:spPr>
        <p:txBody>
          <a:bodyPr lIns="91440" bIns="45720" anchor="ctr"/>
          <a:lstStyle/>
          <a:p>
            <a:pPr eaLnBrk="1" hangingPunct="1">
              <a:lnSpc>
                <a:spcPct val="100000"/>
              </a:lnSpc>
            </a:pPr>
            <a:r>
              <a:rPr lang="fr-CH" sz="2400" b="0">
                <a:solidFill>
                  <a:schemeClr val="bg1"/>
                </a:solidFill>
                <a:latin typeface="Verdana" charset="0"/>
              </a:rPr>
              <a:t>Alcohol-based </a:t>
            </a:r>
            <a:br>
              <a:rPr lang="fr-CH" sz="2400" b="0">
                <a:solidFill>
                  <a:schemeClr val="bg1"/>
                </a:solidFill>
                <a:latin typeface="Verdana" charset="0"/>
              </a:rPr>
            </a:br>
            <a:r>
              <a:rPr lang="fr-CH" sz="2400" b="0">
                <a:solidFill>
                  <a:schemeClr val="bg1"/>
                </a:solidFill>
                <a:latin typeface="Verdana" charset="0"/>
              </a:rPr>
              <a:t>hand rub at the point of care</a:t>
            </a:r>
            <a:endParaRPr lang="fr-FR" sz="2400" b="0">
              <a:solidFill>
                <a:schemeClr val="bg1"/>
              </a:solidFill>
              <a:latin typeface="Verdana" charset="0"/>
            </a:endParaRPr>
          </a:p>
        </p:txBody>
      </p:sp>
      <p:sp>
        <p:nvSpPr>
          <p:cNvPr id="74755" name="Text Box 4"/>
          <p:cNvSpPr txBox="1">
            <a:spLocks noChangeArrowheads="1"/>
          </p:cNvSpPr>
          <p:nvPr/>
        </p:nvSpPr>
        <p:spPr bwMode="auto">
          <a:xfrm>
            <a:off x="1481667" y="5797551"/>
            <a:ext cx="18466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fontAlgn="base" hangingPunct="1">
              <a:spcBef>
                <a:spcPct val="0"/>
              </a:spcBef>
              <a:spcAft>
                <a:spcPct val="0"/>
              </a:spcAft>
            </a:pPr>
            <a:endParaRPr lang="fr-FR" sz="2000" b="0">
              <a:solidFill>
                <a:srgbClr val="404040"/>
              </a:solidFill>
              <a:latin typeface="Tahoma" charset="0"/>
            </a:endParaRPr>
          </a:p>
        </p:txBody>
      </p:sp>
      <p:sp>
        <p:nvSpPr>
          <p:cNvPr id="74756" name="Text Box 5"/>
          <p:cNvSpPr txBox="1">
            <a:spLocks noChangeArrowheads="1"/>
          </p:cNvSpPr>
          <p:nvPr/>
        </p:nvSpPr>
        <p:spPr bwMode="auto">
          <a:xfrm>
            <a:off x="609644" y="4792724"/>
            <a:ext cx="837375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fontAlgn="base">
              <a:spcBef>
                <a:spcPct val="0"/>
              </a:spcBef>
              <a:spcAft>
                <a:spcPct val="0"/>
              </a:spcAft>
            </a:pPr>
            <a:r>
              <a:rPr lang="en-US" sz="4000" b="0" dirty="0">
                <a:solidFill>
                  <a:srgbClr val="FFFFFF"/>
                </a:solidFill>
                <a:latin typeface="Tahoma" charset="0"/>
              </a:rPr>
              <a:t>Before and after any patient contact</a:t>
            </a:r>
          </a:p>
          <a:p>
            <a:pPr fontAlgn="base">
              <a:spcBef>
                <a:spcPct val="0"/>
              </a:spcBef>
              <a:spcAft>
                <a:spcPct val="0"/>
              </a:spcAft>
            </a:pPr>
            <a:r>
              <a:rPr lang="en-US" sz="4000" b="0" dirty="0">
                <a:solidFill>
                  <a:srgbClr val="FFFFFF"/>
                </a:solidFill>
                <a:latin typeface="Tahoma" charset="0"/>
              </a:rPr>
              <a:t>After glove use</a:t>
            </a:r>
          </a:p>
          <a:p>
            <a:pPr fontAlgn="base">
              <a:spcBef>
                <a:spcPct val="0"/>
              </a:spcBef>
              <a:spcAft>
                <a:spcPct val="0"/>
              </a:spcAft>
            </a:pPr>
            <a:r>
              <a:rPr lang="en-US" sz="4000" b="0" dirty="0">
                <a:solidFill>
                  <a:srgbClr val="FFFFFF"/>
                </a:solidFill>
                <a:latin typeface="Tahoma" charset="0"/>
              </a:rPr>
              <a:t>In between different body site care</a:t>
            </a:r>
          </a:p>
        </p:txBody>
      </p:sp>
      <p:grpSp>
        <p:nvGrpSpPr>
          <p:cNvPr id="74757" name="Group 6"/>
          <p:cNvGrpSpPr>
            <a:grpSpLocks/>
          </p:cNvGrpSpPr>
          <p:nvPr/>
        </p:nvGrpSpPr>
        <p:grpSpPr bwMode="auto">
          <a:xfrm>
            <a:off x="6908800" y="685800"/>
            <a:ext cx="5283200" cy="838200"/>
            <a:chOff x="1856" y="3026"/>
            <a:chExt cx="2686" cy="510"/>
          </a:xfrm>
        </p:grpSpPr>
        <p:sp>
          <p:nvSpPr>
            <p:cNvPr id="838663" name="Freeform 7"/>
            <p:cNvSpPr>
              <a:spLocks/>
            </p:cNvSpPr>
            <p:nvPr/>
          </p:nvSpPr>
          <p:spPr bwMode="auto">
            <a:xfrm>
              <a:off x="3473" y="3064"/>
              <a:ext cx="211" cy="454"/>
            </a:xfrm>
            <a:custGeom>
              <a:avLst/>
              <a:gdLst/>
              <a:ahLst/>
              <a:cxnLst>
                <a:cxn ang="0">
                  <a:pos x="210" y="453"/>
                </a:cxn>
                <a:cxn ang="0">
                  <a:pos x="164" y="449"/>
                </a:cxn>
                <a:cxn ang="0">
                  <a:pos x="126" y="436"/>
                </a:cxn>
                <a:cxn ang="0">
                  <a:pos x="91" y="417"/>
                </a:cxn>
                <a:cxn ang="0">
                  <a:pos x="59" y="395"/>
                </a:cxn>
                <a:cxn ang="0">
                  <a:pos x="35" y="365"/>
                </a:cxn>
                <a:cxn ang="0">
                  <a:pos x="17" y="333"/>
                </a:cxn>
                <a:cxn ang="0">
                  <a:pos x="3" y="294"/>
                </a:cxn>
                <a:cxn ang="0">
                  <a:pos x="0" y="258"/>
                </a:cxn>
                <a:cxn ang="0">
                  <a:pos x="0" y="252"/>
                </a:cxn>
                <a:cxn ang="0">
                  <a:pos x="0" y="242"/>
                </a:cxn>
                <a:cxn ang="0">
                  <a:pos x="0" y="226"/>
                </a:cxn>
                <a:cxn ang="0">
                  <a:pos x="0" y="210"/>
                </a:cxn>
                <a:cxn ang="0">
                  <a:pos x="0" y="190"/>
                </a:cxn>
                <a:cxn ang="0">
                  <a:pos x="0" y="168"/>
                </a:cxn>
                <a:cxn ang="0">
                  <a:pos x="0" y="145"/>
                </a:cxn>
                <a:cxn ang="0">
                  <a:pos x="0" y="123"/>
                </a:cxn>
                <a:cxn ang="0">
                  <a:pos x="0" y="100"/>
                </a:cxn>
                <a:cxn ang="0">
                  <a:pos x="0" y="77"/>
                </a:cxn>
                <a:cxn ang="0">
                  <a:pos x="0" y="55"/>
                </a:cxn>
                <a:cxn ang="0">
                  <a:pos x="0" y="38"/>
                </a:cxn>
                <a:cxn ang="0">
                  <a:pos x="0" y="22"/>
                </a:cxn>
                <a:cxn ang="0">
                  <a:pos x="0" y="9"/>
                </a:cxn>
                <a:cxn ang="0">
                  <a:pos x="0" y="3"/>
                </a:cxn>
                <a:cxn ang="0">
                  <a:pos x="0" y="0"/>
                </a:cxn>
                <a:cxn ang="0">
                  <a:pos x="6" y="0"/>
                </a:cxn>
                <a:cxn ang="0">
                  <a:pos x="17" y="0"/>
                </a:cxn>
                <a:cxn ang="0">
                  <a:pos x="38" y="0"/>
                </a:cxn>
                <a:cxn ang="0">
                  <a:pos x="66" y="0"/>
                </a:cxn>
                <a:cxn ang="0">
                  <a:pos x="98" y="0"/>
                </a:cxn>
                <a:cxn ang="0">
                  <a:pos x="133" y="0"/>
                </a:cxn>
                <a:cxn ang="0">
                  <a:pos x="171" y="0"/>
                </a:cxn>
                <a:cxn ang="0">
                  <a:pos x="210" y="0"/>
                </a:cxn>
                <a:cxn ang="0">
                  <a:pos x="210" y="453"/>
                </a:cxn>
              </a:cxnLst>
              <a:rect l="0" t="0" r="r" b="b"/>
              <a:pathLst>
                <a:path w="211" h="454">
                  <a:moveTo>
                    <a:pt x="210" y="453"/>
                  </a:moveTo>
                  <a:lnTo>
                    <a:pt x="164" y="449"/>
                  </a:lnTo>
                  <a:lnTo>
                    <a:pt x="126" y="436"/>
                  </a:lnTo>
                  <a:lnTo>
                    <a:pt x="91" y="417"/>
                  </a:lnTo>
                  <a:lnTo>
                    <a:pt x="59" y="395"/>
                  </a:lnTo>
                  <a:lnTo>
                    <a:pt x="35" y="365"/>
                  </a:lnTo>
                  <a:lnTo>
                    <a:pt x="17" y="333"/>
                  </a:lnTo>
                  <a:lnTo>
                    <a:pt x="3" y="294"/>
                  </a:lnTo>
                  <a:lnTo>
                    <a:pt x="0" y="258"/>
                  </a:lnTo>
                  <a:lnTo>
                    <a:pt x="0" y="252"/>
                  </a:lnTo>
                  <a:lnTo>
                    <a:pt x="0" y="242"/>
                  </a:lnTo>
                  <a:lnTo>
                    <a:pt x="0" y="226"/>
                  </a:lnTo>
                  <a:lnTo>
                    <a:pt x="0" y="210"/>
                  </a:lnTo>
                  <a:lnTo>
                    <a:pt x="0" y="190"/>
                  </a:lnTo>
                  <a:lnTo>
                    <a:pt x="0" y="168"/>
                  </a:lnTo>
                  <a:lnTo>
                    <a:pt x="0" y="145"/>
                  </a:lnTo>
                  <a:lnTo>
                    <a:pt x="0" y="123"/>
                  </a:lnTo>
                  <a:lnTo>
                    <a:pt x="0" y="100"/>
                  </a:lnTo>
                  <a:lnTo>
                    <a:pt x="0" y="77"/>
                  </a:lnTo>
                  <a:lnTo>
                    <a:pt x="0" y="55"/>
                  </a:lnTo>
                  <a:lnTo>
                    <a:pt x="0" y="38"/>
                  </a:lnTo>
                  <a:lnTo>
                    <a:pt x="0" y="22"/>
                  </a:lnTo>
                  <a:lnTo>
                    <a:pt x="0" y="9"/>
                  </a:lnTo>
                  <a:lnTo>
                    <a:pt x="0" y="3"/>
                  </a:lnTo>
                  <a:lnTo>
                    <a:pt x="0" y="0"/>
                  </a:lnTo>
                  <a:lnTo>
                    <a:pt x="6" y="0"/>
                  </a:lnTo>
                  <a:lnTo>
                    <a:pt x="17" y="0"/>
                  </a:lnTo>
                  <a:lnTo>
                    <a:pt x="38" y="0"/>
                  </a:lnTo>
                  <a:lnTo>
                    <a:pt x="66" y="0"/>
                  </a:lnTo>
                  <a:lnTo>
                    <a:pt x="98" y="0"/>
                  </a:lnTo>
                  <a:lnTo>
                    <a:pt x="133" y="0"/>
                  </a:lnTo>
                  <a:lnTo>
                    <a:pt x="171" y="0"/>
                  </a:lnTo>
                  <a:lnTo>
                    <a:pt x="210" y="0"/>
                  </a:lnTo>
                  <a:lnTo>
                    <a:pt x="210" y="453"/>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4" name="Freeform 8"/>
            <p:cNvSpPr>
              <a:spLocks/>
            </p:cNvSpPr>
            <p:nvPr/>
          </p:nvSpPr>
          <p:spPr bwMode="auto">
            <a:xfrm>
              <a:off x="3473" y="3064"/>
              <a:ext cx="211" cy="454"/>
            </a:xfrm>
            <a:custGeom>
              <a:avLst/>
              <a:gdLst/>
              <a:ahLst/>
              <a:cxnLst>
                <a:cxn ang="0">
                  <a:pos x="210" y="453"/>
                </a:cxn>
                <a:cxn ang="0">
                  <a:pos x="164" y="449"/>
                </a:cxn>
                <a:cxn ang="0">
                  <a:pos x="126" y="436"/>
                </a:cxn>
                <a:cxn ang="0">
                  <a:pos x="91" y="417"/>
                </a:cxn>
                <a:cxn ang="0">
                  <a:pos x="59" y="395"/>
                </a:cxn>
                <a:cxn ang="0">
                  <a:pos x="35" y="365"/>
                </a:cxn>
                <a:cxn ang="0">
                  <a:pos x="17" y="333"/>
                </a:cxn>
                <a:cxn ang="0">
                  <a:pos x="3" y="294"/>
                </a:cxn>
                <a:cxn ang="0">
                  <a:pos x="0" y="258"/>
                </a:cxn>
                <a:cxn ang="0">
                  <a:pos x="0" y="252"/>
                </a:cxn>
                <a:cxn ang="0">
                  <a:pos x="0" y="242"/>
                </a:cxn>
                <a:cxn ang="0">
                  <a:pos x="0" y="226"/>
                </a:cxn>
                <a:cxn ang="0">
                  <a:pos x="0" y="210"/>
                </a:cxn>
                <a:cxn ang="0">
                  <a:pos x="0" y="190"/>
                </a:cxn>
                <a:cxn ang="0">
                  <a:pos x="0" y="168"/>
                </a:cxn>
                <a:cxn ang="0">
                  <a:pos x="0" y="145"/>
                </a:cxn>
                <a:cxn ang="0">
                  <a:pos x="0" y="123"/>
                </a:cxn>
                <a:cxn ang="0">
                  <a:pos x="0" y="100"/>
                </a:cxn>
                <a:cxn ang="0">
                  <a:pos x="0" y="77"/>
                </a:cxn>
                <a:cxn ang="0">
                  <a:pos x="0" y="55"/>
                </a:cxn>
                <a:cxn ang="0">
                  <a:pos x="0" y="38"/>
                </a:cxn>
                <a:cxn ang="0">
                  <a:pos x="0" y="22"/>
                </a:cxn>
                <a:cxn ang="0">
                  <a:pos x="0" y="9"/>
                </a:cxn>
                <a:cxn ang="0">
                  <a:pos x="0" y="3"/>
                </a:cxn>
                <a:cxn ang="0">
                  <a:pos x="0" y="0"/>
                </a:cxn>
                <a:cxn ang="0">
                  <a:pos x="6" y="0"/>
                </a:cxn>
                <a:cxn ang="0">
                  <a:pos x="17" y="0"/>
                </a:cxn>
                <a:cxn ang="0">
                  <a:pos x="38" y="0"/>
                </a:cxn>
                <a:cxn ang="0">
                  <a:pos x="66" y="0"/>
                </a:cxn>
                <a:cxn ang="0">
                  <a:pos x="98" y="0"/>
                </a:cxn>
                <a:cxn ang="0">
                  <a:pos x="133" y="0"/>
                </a:cxn>
                <a:cxn ang="0">
                  <a:pos x="171" y="0"/>
                </a:cxn>
                <a:cxn ang="0">
                  <a:pos x="210" y="0"/>
                </a:cxn>
              </a:cxnLst>
              <a:rect l="0" t="0" r="r" b="b"/>
              <a:pathLst>
                <a:path w="211" h="454">
                  <a:moveTo>
                    <a:pt x="210" y="453"/>
                  </a:moveTo>
                  <a:lnTo>
                    <a:pt x="164" y="449"/>
                  </a:lnTo>
                  <a:lnTo>
                    <a:pt x="126" y="436"/>
                  </a:lnTo>
                  <a:lnTo>
                    <a:pt x="91" y="417"/>
                  </a:lnTo>
                  <a:lnTo>
                    <a:pt x="59" y="395"/>
                  </a:lnTo>
                  <a:lnTo>
                    <a:pt x="35" y="365"/>
                  </a:lnTo>
                  <a:lnTo>
                    <a:pt x="17" y="333"/>
                  </a:lnTo>
                  <a:lnTo>
                    <a:pt x="3" y="294"/>
                  </a:lnTo>
                  <a:lnTo>
                    <a:pt x="0" y="258"/>
                  </a:lnTo>
                  <a:lnTo>
                    <a:pt x="0" y="252"/>
                  </a:lnTo>
                  <a:lnTo>
                    <a:pt x="0" y="242"/>
                  </a:lnTo>
                  <a:lnTo>
                    <a:pt x="0" y="226"/>
                  </a:lnTo>
                  <a:lnTo>
                    <a:pt x="0" y="210"/>
                  </a:lnTo>
                  <a:lnTo>
                    <a:pt x="0" y="190"/>
                  </a:lnTo>
                  <a:lnTo>
                    <a:pt x="0" y="168"/>
                  </a:lnTo>
                  <a:lnTo>
                    <a:pt x="0" y="145"/>
                  </a:lnTo>
                  <a:lnTo>
                    <a:pt x="0" y="123"/>
                  </a:lnTo>
                  <a:lnTo>
                    <a:pt x="0" y="100"/>
                  </a:lnTo>
                  <a:lnTo>
                    <a:pt x="0" y="77"/>
                  </a:lnTo>
                  <a:lnTo>
                    <a:pt x="0" y="55"/>
                  </a:lnTo>
                  <a:lnTo>
                    <a:pt x="0" y="38"/>
                  </a:lnTo>
                  <a:lnTo>
                    <a:pt x="0" y="22"/>
                  </a:lnTo>
                  <a:lnTo>
                    <a:pt x="0" y="9"/>
                  </a:lnTo>
                  <a:lnTo>
                    <a:pt x="0" y="3"/>
                  </a:lnTo>
                  <a:lnTo>
                    <a:pt x="0" y="0"/>
                  </a:lnTo>
                  <a:lnTo>
                    <a:pt x="6" y="0"/>
                  </a:lnTo>
                  <a:lnTo>
                    <a:pt x="17" y="0"/>
                  </a:lnTo>
                  <a:lnTo>
                    <a:pt x="38" y="0"/>
                  </a:lnTo>
                  <a:lnTo>
                    <a:pt x="66" y="0"/>
                  </a:lnTo>
                  <a:lnTo>
                    <a:pt x="98" y="0"/>
                  </a:lnTo>
                  <a:lnTo>
                    <a:pt x="133" y="0"/>
                  </a:lnTo>
                  <a:lnTo>
                    <a:pt x="171" y="0"/>
                  </a:lnTo>
                  <a:lnTo>
                    <a:pt x="210" y="0"/>
                  </a:lnTo>
                </a:path>
              </a:pathLst>
            </a:custGeom>
            <a:noFill/>
            <a:ln w="12700" cap="rnd" cmpd="sng">
              <a:solidFill>
                <a:schemeClr val="bg1"/>
              </a:solidFill>
              <a:prstDash val="solid"/>
              <a:round/>
              <a:headEnd type="none" w="sm" len="sm"/>
              <a:tailEnd type="none" w="sm" len="sm"/>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5" name="Freeform 9"/>
            <p:cNvSpPr>
              <a:spLocks/>
            </p:cNvSpPr>
            <p:nvPr/>
          </p:nvSpPr>
          <p:spPr bwMode="auto">
            <a:xfrm>
              <a:off x="3683" y="3064"/>
              <a:ext cx="206" cy="454"/>
            </a:xfrm>
            <a:custGeom>
              <a:avLst/>
              <a:gdLst/>
              <a:ahLst/>
              <a:cxnLst>
                <a:cxn ang="0">
                  <a:pos x="0" y="0"/>
                </a:cxn>
                <a:cxn ang="0">
                  <a:pos x="38" y="0"/>
                </a:cxn>
                <a:cxn ang="0">
                  <a:pos x="76" y="0"/>
                </a:cxn>
                <a:cxn ang="0">
                  <a:pos x="111" y="0"/>
                </a:cxn>
                <a:cxn ang="0">
                  <a:pos x="142" y="0"/>
                </a:cxn>
                <a:cxn ang="0">
                  <a:pos x="166" y="0"/>
                </a:cxn>
                <a:cxn ang="0">
                  <a:pos x="187" y="0"/>
                </a:cxn>
                <a:cxn ang="0">
                  <a:pos x="201" y="0"/>
                </a:cxn>
                <a:cxn ang="0">
                  <a:pos x="205" y="0"/>
                </a:cxn>
                <a:cxn ang="0">
                  <a:pos x="205" y="3"/>
                </a:cxn>
                <a:cxn ang="0">
                  <a:pos x="205" y="9"/>
                </a:cxn>
                <a:cxn ang="0">
                  <a:pos x="205" y="22"/>
                </a:cxn>
                <a:cxn ang="0">
                  <a:pos x="205" y="38"/>
                </a:cxn>
                <a:cxn ang="0">
                  <a:pos x="205" y="55"/>
                </a:cxn>
                <a:cxn ang="0">
                  <a:pos x="205" y="77"/>
                </a:cxn>
                <a:cxn ang="0">
                  <a:pos x="205" y="100"/>
                </a:cxn>
                <a:cxn ang="0">
                  <a:pos x="205" y="123"/>
                </a:cxn>
                <a:cxn ang="0">
                  <a:pos x="205" y="145"/>
                </a:cxn>
                <a:cxn ang="0">
                  <a:pos x="205" y="168"/>
                </a:cxn>
                <a:cxn ang="0">
                  <a:pos x="205" y="190"/>
                </a:cxn>
                <a:cxn ang="0">
                  <a:pos x="205" y="210"/>
                </a:cxn>
                <a:cxn ang="0">
                  <a:pos x="205" y="226"/>
                </a:cxn>
                <a:cxn ang="0">
                  <a:pos x="205" y="242"/>
                </a:cxn>
                <a:cxn ang="0">
                  <a:pos x="205" y="252"/>
                </a:cxn>
                <a:cxn ang="0">
                  <a:pos x="205" y="258"/>
                </a:cxn>
                <a:cxn ang="0">
                  <a:pos x="201" y="294"/>
                </a:cxn>
                <a:cxn ang="0">
                  <a:pos x="191" y="333"/>
                </a:cxn>
                <a:cxn ang="0">
                  <a:pos x="170" y="365"/>
                </a:cxn>
                <a:cxn ang="0">
                  <a:pos x="146" y="395"/>
                </a:cxn>
                <a:cxn ang="0">
                  <a:pos x="117" y="417"/>
                </a:cxn>
                <a:cxn ang="0">
                  <a:pos x="83" y="436"/>
                </a:cxn>
                <a:cxn ang="0">
                  <a:pos x="41" y="449"/>
                </a:cxn>
                <a:cxn ang="0">
                  <a:pos x="0" y="453"/>
                </a:cxn>
                <a:cxn ang="0">
                  <a:pos x="0" y="0"/>
                </a:cxn>
              </a:cxnLst>
              <a:rect l="0" t="0" r="r" b="b"/>
              <a:pathLst>
                <a:path w="206" h="454">
                  <a:moveTo>
                    <a:pt x="0" y="0"/>
                  </a:moveTo>
                  <a:lnTo>
                    <a:pt x="38" y="0"/>
                  </a:lnTo>
                  <a:lnTo>
                    <a:pt x="76" y="0"/>
                  </a:lnTo>
                  <a:lnTo>
                    <a:pt x="111" y="0"/>
                  </a:lnTo>
                  <a:lnTo>
                    <a:pt x="142" y="0"/>
                  </a:lnTo>
                  <a:lnTo>
                    <a:pt x="166" y="0"/>
                  </a:lnTo>
                  <a:lnTo>
                    <a:pt x="187" y="0"/>
                  </a:lnTo>
                  <a:lnTo>
                    <a:pt x="201" y="0"/>
                  </a:lnTo>
                  <a:lnTo>
                    <a:pt x="205" y="0"/>
                  </a:lnTo>
                  <a:lnTo>
                    <a:pt x="205" y="3"/>
                  </a:lnTo>
                  <a:lnTo>
                    <a:pt x="205" y="9"/>
                  </a:lnTo>
                  <a:lnTo>
                    <a:pt x="205" y="22"/>
                  </a:lnTo>
                  <a:lnTo>
                    <a:pt x="205" y="38"/>
                  </a:lnTo>
                  <a:lnTo>
                    <a:pt x="205" y="55"/>
                  </a:lnTo>
                  <a:lnTo>
                    <a:pt x="205" y="77"/>
                  </a:lnTo>
                  <a:lnTo>
                    <a:pt x="205" y="100"/>
                  </a:lnTo>
                  <a:lnTo>
                    <a:pt x="205" y="123"/>
                  </a:lnTo>
                  <a:lnTo>
                    <a:pt x="205" y="145"/>
                  </a:lnTo>
                  <a:lnTo>
                    <a:pt x="205" y="168"/>
                  </a:lnTo>
                  <a:lnTo>
                    <a:pt x="205" y="190"/>
                  </a:lnTo>
                  <a:lnTo>
                    <a:pt x="205" y="210"/>
                  </a:lnTo>
                  <a:lnTo>
                    <a:pt x="205" y="226"/>
                  </a:lnTo>
                  <a:lnTo>
                    <a:pt x="205" y="242"/>
                  </a:lnTo>
                  <a:lnTo>
                    <a:pt x="205" y="252"/>
                  </a:lnTo>
                  <a:lnTo>
                    <a:pt x="205" y="258"/>
                  </a:lnTo>
                  <a:lnTo>
                    <a:pt x="201" y="294"/>
                  </a:lnTo>
                  <a:lnTo>
                    <a:pt x="191" y="333"/>
                  </a:lnTo>
                  <a:lnTo>
                    <a:pt x="170" y="365"/>
                  </a:lnTo>
                  <a:lnTo>
                    <a:pt x="146" y="395"/>
                  </a:lnTo>
                  <a:lnTo>
                    <a:pt x="117" y="417"/>
                  </a:lnTo>
                  <a:lnTo>
                    <a:pt x="83" y="436"/>
                  </a:lnTo>
                  <a:lnTo>
                    <a:pt x="41" y="449"/>
                  </a:lnTo>
                  <a:lnTo>
                    <a:pt x="0" y="453"/>
                  </a:lnTo>
                  <a:lnTo>
                    <a:pt x="0" y="0"/>
                  </a:lnTo>
                </a:path>
              </a:pathLst>
            </a:custGeom>
            <a:solidFill>
              <a:srgbClr val="FF10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6" name="Freeform 10"/>
            <p:cNvSpPr>
              <a:spLocks/>
            </p:cNvSpPr>
            <p:nvPr/>
          </p:nvSpPr>
          <p:spPr bwMode="auto">
            <a:xfrm>
              <a:off x="3683" y="3064"/>
              <a:ext cx="206" cy="454"/>
            </a:xfrm>
            <a:custGeom>
              <a:avLst/>
              <a:gdLst/>
              <a:ahLst/>
              <a:cxnLst>
                <a:cxn ang="0">
                  <a:pos x="0" y="0"/>
                </a:cxn>
                <a:cxn ang="0">
                  <a:pos x="38" y="0"/>
                </a:cxn>
                <a:cxn ang="0">
                  <a:pos x="76" y="0"/>
                </a:cxn>
                <a:cxn ang="0">
                  <a:pos x="111" y="0"/>
                </a:cxn>
                <a:cxn ang="0">
                  <a:pos x="142" y="0"/>
                </a:cxn>
                <a:cxn ang="0">
                  <a:pos x="166" y="0"/>
                </a:cxn>
                <a:cxn ang="0">
                  <a:pos x="187" y="0"/>
                </a:cxn>
                <a:cxn ang="0">
                  <a:pos x="201" y="0"/>
                </a:cxn>
                <a:cxn ang="0">
                  <a:pos x="205" y="0"/>
                </a:cxn>
                <a:cxn ang="0">
                  <a:pos x="205" y="3"/>
                </a:cxn>
                <a:cxn ang="0">
                  <a:pos x="205" y="9"/>
                </a:cxn>
                <a:cxn ang="0">
                  <a:pos x="205" y="22"/>
                </a:cxn>
                <a:cxn ang="0">
                  <a:pos x="205" y="38"/>
                </a:cxn>
                <a:cxn ang="0">
                  <a:pos x="205" y="55"/>
                </a:cxn>
                <a:cxn ang="0">
                  <a:pos x="205" y="77"/>
                </a:cxn>
                <a:cxn ang="0">
                  <a:pos x="205" y="100"/>
                </a:cxn>
                <a:cxn ang="0">
                  <a:pos x="205" y="123"/>
                </a:cxn>
                <a:cxn ang="0">
                  <a:pos x="205" y="145"/>
                </a:cxn>
                <a:cxn ang="0">
                  <a:pos x="205" y="168"/>
                </a:cxn>
                <a:cxn ang="0">
                  <a:pos x="205" y="190"/>
                </a:cxn>
                <a:cxn ang="0">
                  <a:pos x="205" y="210"/>
                </a:cxn>
                <a:cxn ang="0">
                  <a:pos x="205" y="226"/>
                </a:cxn>
                <a:cxn ang="0">
                  <a:pos x="205" y="242"/>
                </a:cxn>
                <a:cxn ang="0">
                  <a:pos x="205" y="252"/>
                </a:cxn>
                <a:cxn ang="0">
                  <a:pos x="205" y="258"/>
                </a:cxn>
                <a:cxn ang="0">
                  <a:pos x="201" y="294"/>
                </a:cxn>
                <a:cxn ang="0">
                  <a:pos x="191" y="333"/>
                </a:cxn>
                <a:cxn ang="0">
                  <a:pos x="170" y="365"/>
                </a:cxn>
                <a:cxn ang="0">
                  <a:pos x="146" y="395"/>
                </a:cxn>
                <a:cxn ang="0">
                  <a:pos x="117" y="417"/>
                </a:cxn>
                <a:cxn ang="0">
                  <a:pos x="83" y="436"/>
                </a:cxn>
                <a:cxn ang="0">
                  <a:pos x="41" y="449"/>
                </a:cxn>
                <a:cxn ang="0">
                  <a:pos x="0" y="453"/>
                </a:cxn>
              </a:cxnLst>
              <a:rect l="0" t="0" r="r" b="b"/>
              <a:pathLst>
                <a:path w="206" h="454">
                  <a:moveTo>
                    <a:pt x="0" y="0"/>
                  </a:moveTo>
                  <a:lnTo>
                    <a:pt x="38" y="0"/>
                  </a:lnTo>
                  <a:lnTo>
                    <a:pt x="76" y="0"/>
                  </a:lnTo>
                  <a:lnTo>
                    <a:pt x="111" y="0"/>
                  </a:lnTo>
                  <a:lnTo>
                    <a:pt x="142" y="0"/>
                  </a:lnTo>
                  <a:lnTo>
                    <a:pt x="166" y="0"/>
                  </a:lnTo>
                  <a:lnTo>
                    <a:pt x="187" y="0"/>
                  </a:lnTo>
                  <a:lnTo>
                    <a:pt x="201" y="0"/>
                  </a:lnTo>
                  <a:lnTo>
                    <a:pt x="205" y="0"/>
                  </a:lnTo>
                  <a:lnTo>
                    <a:pt x="205" y="3"/>
                  </a:lnTo>
                  <a:lnTo>
                    <a:pt x="205" y="9"/>
                  </a:lnTo>
                  <a:lnTo>
                    <a:pt x="205" y="22"/>
                  </a:lnTo>
                  <a:lnTo>
                    <a:pt x="205" y="38"/>
                  </a:lnTo>
                  <a:lnTo>
                    <a:pt x="205" y="55"/>
                  </a:lnTo>
                  <a:lnTo>
                    <a:pt x="205" y="77"/>
                  </a:lnTo>
                  <a:lnTo>
                    <a:pt x="205" y="100"/>
                  </a:lnTo>
                  <a:lnTo>
                    <a:pt x="205" y="123"/>
                  </a:lnTo>
                  <a:lnTo>
                    <a:pt x="205" y="145"/>
                  </a:lnTo>
                  <a:lnTo>
                    <a:pt x="205" y="168"/>
                  </a:lnTo>
                  <a:lnTo>
                    <a:pt x="205" y="190"/>
                  </a:lnTo>
                  <a:lnTo>
                    <a:pt x="205" y="210"/>
                  </a:lnTo>
                  <a:lnTo>
                    <a:pt x="205" y="226"/>
                  </a:lnTo>
                  <a:lnTo>
                    <a:pt x="205" y="242"/>
                  </a:lnTo>
                  <a:lnTo>
                    <a:pt x="205" y="252"/>
                  </a:lnTo>
                  <a:lnTo>
                    <a:pt x="205" y="258"/>
                  </a:lnTo>
                  <a:lnTo>
                    <a:pt x="201" y="294"/>
                  </a:lnTo>
                  <a:lnTo>
                    <a:pt x="191" y="333"/>
                  </a:lnTo>
                  <a:lnTo>
                    <a:pt x="170" y="365"/>
                  </a:lnTo>
                  <a:lnTo>
                    <a:pt x="146" y="395"/>
                  </a:lnTo>
                  <a:lnTo>
                    <a:pt x="117" y="417"/>
                  </a:lnTo>
                  <a:lnTo>
                    <a:pt x="83" y="436"/>
                  </a:lnTo>
                  <a:lnTo>
                    <a:pt x="41" y="449"/>
                  </a:lnTo>
                  <a:lnTo>
                    <a:pt x="0" y="453"/>
                  </a:lnTo>
                </a:path>
              </a:pathLst>
            </a:custGeom>
            <a:noFill/>
            <a:ln w="12700" cap="rnd" cmpd="sng">
              <a:solidFill>
                <a:schemeClr val="bg1"/>
              </a:solidFill>
              <a:prstDash val="solid"/>
              <a:round/>
              <a:headEnd type="none" w="sm" len="sm"/>
              <a:tailEnd type="none" w="sm" len="sm"/>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7" name="Freeform 11"/>
            <p:cNvSpPr>
              <a:spLocks/>
            </p:cNvSpPr>
            <p:nvPr/>
          </p:nvSpPr>
          <p:spPr bwMode="auto">
            <a:xfrm>
              <a:off x="3491" y="3098"/>
              <a:ext cx="196" cy="411"/>
            </a:xfrm>
            <a:custGeom>
              <a:avLst/>
              <a:gdLst/>
              <a:ahLst/>
              <a:cxnLst>
                <a:cxn ang="0">
                  <a:pos x="34" y="129"/>
                </a:cxn>
                <a:cxn ang="0">
                  <a:pos x="6" y="142"/>
                </a:cxn>
                <a:cxn ang="0">
                  <a:pos x="52" y="151"/>
                </a:cxn>
                <a:cxn ang="0">
                  <a:pos x="10" y="161"/>
                </a:cxn>
                <a:cxn ang="0">
                  <a:pos x="80" y="145"/>
                </a:cxn>
                <a:cxn ang="0">
                  <a:pos x="27" y="188"/>
                </a:cxn>
                <a:cxn ang="0">
                  <a:pos x="73" y="171"/>
                </a:cxn>
                <a:cxn ang="0">
                  <a:pos x="80" y="175"/>
                </a:cxn>
                <a:cxn ang="0">
                  <a:pos x="90" y="168"/>
                </a:cxn>
                <a:cxn ang="0">
                  <a:pos x="111" y="151"/>
                </a:cxn>
                <a:cxn ang="0">
                  <a:pos x="136" y="148"/>
                </a:cxn>
                <a:cxn ang="0">
                  <a:pos x="129" y="171"/>
                </a:cxn>
                <a:cxn ang="0">
                  <a:pos x="146" y="168"/>
                </a:cxn>
                <a:cxn ang="0">
                  <a:pos x="149" y="175"/>
                </a:cxn>
                <a:cxn ang="0">
                  <a:pos x="132" y="204"/>
                </a:cxn>
                <a:cxn ang="0">
                  <a:pos x="111" y="230"/>
                </a:cxn>
                <a:cxn ang="0">
                  <a:pos x="62" y="252"/>
                </a:cxn>
                <a:cxn ang="0">
                  <a:pos x="52" y="268"/>
                </a:cxn>
                <a:cxn ang="0">
                  <a:pos x="62" y="294"/>
                </a:cxn>
                <a:cxn ang="0">
                  <a:pos x="80" y="278"/>
                </a:cxn>
                <a:cxn ang="0">
                  <a:pos x="108" y="288"/>
                </a:cxn>
                <a:cxn ang="0">
                  <a:pos x="122" y="272"/>
                </a:cxn>
                <a:cxn ang="0">
                  <a:pos x="118" y="243"/>
                </a:cxn>
                <a:cxn ang="0">
                  <a:pos x="139" y="249"/>
                </a:cxn>
                <a:cxn ang="0">
                  <a:pos x="156" y="223"/>
                </a:cxn>
                <a:cxn ang="0">
                  <a:pos x="174" y="223"/>
                </a:cxn>
                <a:cxn ang="0">
                  <a:pos x="167" y="252"/>
                </a:cxn>
                <a:cxn ang="0">
                  <a:pos x="142" y="285"/>
                </a:cxn>
                <a:cxn ang="0">
                  <a:pos x="139" y="301"/>
                </a:cxn>
                <a:cxn ang="0">
                  <a:pos x="146" y="330"/>
                </a:cxn>
                <a:cxn ang="0">
                  <a:pos x="167" y="298"/>
                </a:cxn>
                <a:cxn ang="0">
                  <a:pos x="156" y="330"/>
                </a:cxn>
                <a:cxn ang="0">
                  <a:pos x="191" y="421"/>
                </a:cxn>
                <a:cxn ang="0">
                  <a:pos x="167" y="38"/>
                </a:cxn>
                <a:cxn ang="0">
                  <a:pos x="142" y="23"/>
                </a:cxn>
                <a:cxn ang="0">
                  <a:pos x="115" y="19"/>
                </a:cxn>
                <a:cxn ang="0">
                  <a:pos x="129" y="19"/>
                </a:cxn>
                <a:cxn ang="0">
                  <a:pos x="104" y="23"/>
                </a:cxn>
                <a:cxn ang="0">
                  <a:pos x="115" y="35"/>
                </a:cxn>
                <a:cxn ang="0">
                  <a:pos x="125" y="35"/>
                </a:cxn>
                <a:cxn ang="0">
                  <a:pos x="83" y="48"/>
                </a:cxn>
                <a:cxn ang="0">
                  <a:pos x="94" y="51"/>
                </a:cxn>
                <a:cxn ang="0">
                  <a:pos x="87" y="58"/>
                </a:cxn>
                <a:cxn ang="0">
                  <a:pos x="111" y="61"/>
                </a:cxn>
                <a:cxn ang="0">
                  <a:pos x="146" y="71"/>
                </a:cxn>
                <a:cxn ang="0">
                  <a:pos x="142" y="107"/>
                </a:cxn>
                <a:cxn ang="0">
                  <a:pos x="108" y="113"/>
                </a:cxn>
                <a:cxn ang="0">
                  <a:pos x="97" y="87"/>
                </a:cxn>
                <a:cxn ang="0">
                  <a:pos x="73" y="67"/>
                </a:cxn>
                <a:cxn ang="0">
                  <a:pos x="45" y="10"/>
                </a:cxn>
                <a:cxn ang="0">
                  <a:pos x="49" y="71"/>
                </a:cxn>
                <a:cxn ang="0">
                  <a:pos x="34" y="51"/>
                </a:cxn>
                <a:cxn ang="0">
                  <a:pos x="24" y="41"/>
                </a:cxn>
                <a:cxn ang="0">
                  <a:pos x="38" y="94"/>
                </a:cxn>
                <a:cxn ang="0">
                  <a:pos x="17" y="84"/>
                </a:cxn>
                <a:cxn ang="0">
                  <a:pos x="27" y="100"/>
                </a:cxn>
                <a:cxn ang="0">
                  <a:pos x="27" y="116"/>
                </a:cxn>
                <a:cxn ang="0">
                  <a:pos x="146" y="126"/>
                </a:cxn>
              </a:cxnLst>
              <a:rect l="0" t="0" r="r" b="b"/>
              <a:pathLst>
                <a:path w="196" h="422">
                  <a:moveTo>
                    <a:pt x="45" y="126"/>
                  </a:moveTo>
                  <a:lnTo>
                    <a:pt x="49" y="126"/>
                  </a:lnTo>
                  <a:lnTo>
                    <a:pt x="41" y="129"/>
                  </a:lnTo>
                  <a:lnTo>
                    <a:pt x="34" y="129"/>
                  </a:lnTo>
                  <a:lnTo>
                    <a:pt x="20" y="126"/>
                  </a:lnTo>
                  <a:lnTo>
                    <a:pt x="10" y="123"/>
                  </a:lnTo>
                  <a:lnTo>
                    <a:pt x="13" y="126"/>
                  </a:lnTo>
                  <a:lnTo>
                    <a:pt x="20" y="129"/>
                  </a:lnTo>
                  <a:lnTo>
                    <a:pt x="34" y="129"/>
                  </a:lnTo>
                  <a:lnTo>
                    <a:pt x="56" y="133"/>
                  </a:lnTo>
                  <a:lnTo>
                    <a:pt x="49" y="133"/>
                  </a:lnTo>
                  <a:lnTo>
                    <a:pt x="34" y="136"/>
                  </a:lnTo>
                  <a:lnTo>
                    <a:pt x="20" y="136"/>
                  </a:lnTo>
                  <a:lnTo>
                    <a:pt x="3" y="133"/>
                  </a:lnTo>
                  <a:lnTo>
                    <a:pt x="0" y="133"/>
                  </a:lnTo>
                  <a:lnTo>
                    <a:pt x="3" y="136"/>
                  </a:lnTo>
                  <a:lnTo>
                    <a:pt x="3" y="139"/>
                  </a:lnTo>
                  <a:lnTo>
                    <a:pt x="6" y="142"/>
                  </a:lnTo>
                  <a:lnTo>
                    <a:pt x="13" y="145"/>
                  </a:lnTo>
                  <a:lnTo>
                    <a:pt x="24" y="148"/>
                  </a:lnTo>
                  <a:lnTo>
                    <a:pt x="20" y="151"/>
                  </a:lnTo>
                  <a:lnTo>
                    <a:pt x="24" y="155"/>
                  </a:lnTo>
                  <a:lnTo>
                    <a:pt x="34" y="151"/>
                  </a:lnTo>
                  <a:lnTo>
                    <a:pt x="45" y="151"/>
                  </a:lnTo>
                  <a:lnTo>
                    <a:pt x="49" y="148"/>
                  </a:lnTo>
                  <a:lnTo>
                    <a:pt x="52" y="148"/>
                  </a:lnTo>
                  <a:lnTo>
                    <a:pt x="52" y="151"/>
                  </a:lnTo>
                  <a:lnTo>
                    <a:pt x="56" y="151"/>
                  </a:lnTo>
                  <a:lnTo>
                    <a:pt x="62" y="148"/>
                  </a:lnTo>
                  <a:lnTo>
                    <a:pt x="69" y="145"/>
                  </a:lnTo>
                  <a:lnTo>
                    <a:pt x="62" y="148"/>
                  </a:lnTo>
                  <a:lnTo>
                    <a:pt x="49" y="155"/>
                  </a:lnTo>
                  <a:lnTo>
                    <a:pt x="38" y="158"/>
                  </a:lnTo>
                  <a:lnTo>
                    <a:pt x="31" y="161"/>
                  </a:lnTo>
                  <a:lnTo>
                    <a:pt x="20" y="161"/>
                  </a:lnTo>
                  <a:lnTo>
                    <a:pt x="10" y="161"/>
                  </a:lnTo>
                  <a:lnTo>
                    <a:pt x="6" y="161"/>
                  </a:lnTo>
                  <a:lnTo>
                    <a:pt x="10" y="161"/>
                  </a:lnTo>
                  <a:lnTo>
                    <a:pt x="17" y="165"/>
                  </a:lnTo>
                  <a:lnTo>
                    <a:pt x="31" y="165"/>
                  </a:lnTo>
                  <a:lnTo>
                    <a:pt x="41" y="161"/>
                  </a:lnTo>
                  <a:lnTo>
                    <a:pt x="52" y="158"/>
                  </a:lnTo>
                  <a:lnTo>
                    <a:pt x="66" y="151"/>
                  </a:lnTo>
                  <a:lnTo>
                    <a:pt x="76" y="142"/>
                  </a:lnTo>
                  <a:lnTo>
                    <a:pt x="80" y="145"/>
                  </a:lnTo>
                  <a:lnTo>
                    <a:pt x="73" y="151"/>
                  </a:lnTo>
                  <a:lnTo>
                    <a:pt x="59" y="161"/>
                  </a:lnTo>
                  <a:lnTo>
                    <a:pt x="38" y="171"/>
                  </a:lnTo>
                  <a:lnTo>
                    <a:pt x="10" y="181"/>
                  </a:lnTo>
                  <a:lnTo>
                    <a:pt x="6" y="181"/>
                  </a:lnTo>
                  <a:lnTo>
                    <a:pt x="10" y="184"/>
                  </a:lnTo>
                  <a:lnTo>
                    <a:pt x="13" y="184"/>
                  </a:lnTo>
                  <a:lnTo>
                    <a:pt x="20" y="188"/>
                  </a:lnTo>
                  <a:lnTo>
                    <a:pt x="27" y="188"/>
                  </a:lnTo>
                  <a:lnTo>
                    <a:pt x="34" y="188"/>
                  </a:lnTo>
                  <a:lnTo>
                    <a:pt x="34" y="184"/>
                  </a:lnTo>
                  <a:lnTo>
                    <a:pt x="38" y="188"/>
                  </a:lnTo>
                  <a:lnTo>
                    <a:pt x="41" y="188"/>
                  </a:lnTo>
                  <a:lnTo>
                    <a:pt x="49" y="184"/>
                  </a:lnTo>
                  <a:lnTo>
                    <a:pt x="59" y="181"/>
                  </a:lnTo>
                  <a:lnTo>
                    <a:pt x="69" y="171"/>
                  </a:lnTo>
                  <a:lnTo>
                    <a:pt x="69" y="175"/>
                  </a:lnTo>
                  <a:lnTo>
                    <a:pt x="73" y="171"/>
                  </a:lnTo>
                  <a:lnTo>
                    <a:pt x="76" y="171"/>
                  </a:lnTo>
                  <a:lnTo>
                    <a:pt x="83" y="165"/>
                  </a:lnTo>
                  <a:lnTo>
                    <a:pt x="87" y="161"/>
                  </a:lnTo>
                  <a:lnTo>
                    <a:pt x="94" y="155"/>
                  </a:lnTo>
                  <a:lnTo>
                    <a:pt x="97" y="155"/>
                  </a:lnTo>
                  <a:lnTo>
                    <a:pt x="94" y="158"/>
                  </a:lnTo>
                  <a:lnTo>
                    <a:pt x="90" y="161"/>
                  </a:lnTo>
                  <a:lnTo>
                    <a:pt x="87" y="168"/>
                  </a:lnTo>
                  <a:lnTo>
                    <a:pt x="80" y="175"/>
                  </a:lnTo>
                  <a:lnTo>
                    <a:pt x="62" y="188"/>
                  </a:lnTo>
                  <a:lnTo>
                    <a:pt x="45" y="200"/>
                  </a:lnTo>
                  <a:lnTo>
                    <a:pt x="41" y="200"/>
                  </a:lnTo>
                  <a:lnTo>
                    <a:pt x="45" y="200"/>
                  </a:lnTo>
                  <a:lnTo>
                    <a:pt x="49" y="197"/>
                  </a:lnTo>
                  <a:lnTo>
                    <a:pt x="62" y="194"/>
                  </a:lnTo>
                  <a:lnTo>
                    <a:pt x="69" y="188"/>
                  </a:lnTo>
                  <a:lnTo>
                    <a:pt x="80" y="178"/>
                  </a:lnTo>
                  <a:lnTo>
                    <a:pt x="90" y="168"/>
                  </a:lnTo>
                  <a:lnTo>
                    <a:pt x="101" y="155"/>
                  </a:lnTo>
                  <a:lnTo>
                    <a:pt x="97" y="151"/>
                  </a:lnTo>
                  <a:lnTo>
                    <a:pt x="97" y="145"/>
                  </a:lnTo>
                  <a:lnTo>
                    <a:pt x="97" y="148"/>
                  </a:lnTo>
                  <a:lnTo>
                    <a:pt x="101" y="151"/>
                  </a:lnTo>
                  <a:lnTo>
                    <a:pt x="104" y="148"/>
                  </a:lnTo>
                  <a:lnTo>
                    <a:pt x="108" y="145"/>
                  </a:lnTo>
                  <a:lnTo>
                    <a:pt x="108" y="148"/>
                  </a:lnTo>
                  <a:lnTo>
                    <a:pt x="111" y="151"/>
                  </a:lnTo>
                  <a:lnTo>
                    <a:pt x="115" y="151"/>
                  </a:lnTo>
                  <a:lnTo>
                    <a:pt x="118" y="148"/>
                  </a:lnTo>
                  <a:lnTo>
                    <a:pt x="118" y="151"/>
                  </a:lnTo>
                  <a:lnTo>
                    <a:pt x="122" y="151"/>
                  </a:lnTo>
                  <a:lnTo>
                    <a:pt x="125" y="151"/>
                  </a:lnTo>
                  <a:lnTo>
                    <a:pt x="125" y="148"/>
                  </a:lnTo>
                  <a:lnTo>
                    <a:pt x="129" y="151"/>
                  </a:lnTo>
                  <a:lnTo>
                    <a:pt x="136" y="151"/>
                  </a:lnTo>
                  <a:lnTo>
                    <a:pt x="136" y="148"/>
                  </a:lnTo>
                  <a:lnTo>
                    <a:pt x="139" y="151"/>
                  </a:lnTo>
                  <a:lnTo>
                    <a:pt x="142" y="155"/>
                  </a:lnTo>
                  <a:lnTo>
                    <a:pt x="142" y="158"/>
                  </a:lnTo>
                  <a:lnTo>
                    <a:pt x="139" y="155"/>
                  </a:lnTo>
                  <a:lnTo>
                    <a:pt x="136" y="151"/>
                  </a:lnTo>
                  <a:lnTo>
                    <a:pt x="136" y="155"/>
                  </a:lnTo>
                  <a:lnTo>
                    <a:pt x="129" y="155"/>
                  </a:lnTo>
                  <a:lnTo>
                    <a:pt x="129" y="161"/>
                  </a:lnTo>
                  <a:lnTo>
                    <a:pt x="129" y="171"/>
                  </a:lnTo>
                  <a:lnTo>
                    <a:pt x="125" y="181"/>
                  </a:lnTo>
                  <a:lnTo>
                    <a:pt x="122" y="194"/>
                  </a:lnTo>
                  <a:lnTo>
                    <a:pt x="122" y="197"/>
                  </a:lnTo>
                  <a:lnTo>
                    <a:pt x="125" y="194"/>
                  </a:lnTo>
                  <a:lnTo>
                    <a:pt x="132" y="191"/>
                  </a:lnTo>
                  <a:lnTo>
                    <a:pt x="136" y="184"/>
                  </a:lnTo>
                  <a:lnTo>
                    <a:pt x="139" y="175"/>
                  </a:lnTo>
                  <a:lnTo>
                    <a:pt x="142" y="175"/>
                  </a:lnTo>
                  <a:lnTo>
                    <a:pt x="146" y="168"/>
                  </a:lnTo>
                  <a:lnTo>
                    <a:pt x="146" y="165"/>
                  </a:lnTo>
                  <a:lnTo>
                    <a:pt x="146" y="161"/>
                  </a:lnTo>
                  <a:lnTo>
                    <a:pt x="146" y="158"/>
                  </a:lnTo>
                  <a:lnTo>
                    <a:pt x="149" y="155"/>
                  </a:lnTo>
                  <a:lnTo>
                    <a:pt x="149" y="158"/>
                  </a:lnTo>
                  <a:lnTo>
                    <a:pt x="149" y="161"/>
                  </a:lnTo>
                  <a:lnTo>
                    <a:pt x="149" y="165"/>
                  </a:lnTo>
                  <a:lnTo>
                    <a:pt x="149" y="171"/>
                  </a:lnTo>
                  <a:lnTo>
                    <a:pt x="149" y="175"/>
                  </a:lnTo>
                  <a:lnTo>
                    <a:pt x="153" y="171"/>
                  </a:lnTo>
                  <a:lnTo>
                    <a:pt x="156" y="171"/>
                  </a:lnTo>
                  <a:lnTo>
                    <a:pt x="156" y="175"/>
                  </a:lnTo>
                  <a:lnTo>
                    <a:pt x="156" y="178"/>
                  </a:lnTo>
                  <a:lnTo>
                    <a:pt x="153" y="181"/>
                  </a:lnTo>
                  <a:lnTo>
                    <a:pt x="146" y="188"/>
                  </a:lnTo>
                  <a:lnTo>
                    <a:pt x="142" y="191"/>
                  </a:lnTo>
                  <a:lnTo>
                    <a:pt x="139" y="197"/>
                  </a:lnTo>
                  <a:lnTo>
                    <a:pt x="132" y="204"/>
                  </a:lnTo>
                  <a:lnTo>
                    <a:pt x="125" y="210"/>
                  </a:lnTo>
                  <a:lnTo>
                    <a:pt x="118" y="213"/>
                  </a:lnTo>
                  <a:lnTo>
                    <a:pt x="108" y="210"/>
                  </a:lnTo>
                  <a:lnTo>
                    <a:pt x="108" y="213"/>
                  </a:lnTo>
                  <a:lnTo>
                    <a:pt x="111" y="220"/>
                  </a:lnTo>
                  <a:lnTo>
                    <a:pt x="118" y="220"/>
                  </a:lnTo>
                  <a:lnTo>
                    <a:pt x="115" y="226"/>
                  </a:lnTo>
                  <a:lnTo>
                    <a:pt x="108" y="230"/>
                  </a:lnTo>
                  <a:lnTo>
                    <a:pt x="111" y="230"/>
                  </a:lnTo>
                  <a:lnTo>
                    <a:pt x="108" y="236"/>
                  </a:lnTo>
                  <a:lnTo>
                    <a:pt x="104" y="243"/>
                  </a:lnTo>
                  <a:lnTo>
                    <a:pt x="97" y="249"/>
                  </a:lnTo>
                  <a:lnTo>
                    <a:pt x="94" y="255"/>
                  </a:lnTo>
                  <a:lnTo>
                    <a:pt x="87" y="259"/>
                  </a:lnTo>
                  <a:lnTo>
                    <a:pt x="83" y="255"/>
                  </a:lnTo>
                  <a:lnTo>
                    <a:pt x="73" y="255"/>
                  </a:lnTo>
                  <a:lnTo>
                    <a:pt x="66" y="252"/>
                  </a:lnTo>
                  <a:lnTo>
                    <a:pt x="62" y="252"/>
                  </a:lnTo>
                  <a:lnTo>
                    <a:pt x="59" y="249"/>
                  </a:lnTo>
                  <a:lnTo>
                    <a:pt x="56" y="249"/>
                  </a:lnTo>
                  <a:lnTo>
                    <a:pt x="56" y="252"/>
                  </a:lnTo>
                  <a:lnTo>
                    <a:pt x="52" y="255"/>
                  </a:lnTo>
                  <a:lnTo>
                    <a:pt x="49" y="259"/>
                  </a:lnTo>
                  <a:lnTo>
                    <a:pt x="49" y="262"/>
                  </a:lnTo>
                  <a:lnTo>
                    <a:pt x="49" y="265"/>
                  </a:lnTo>
                  <a:lnTo>
                    <a:pt x="52" y="265"/>
                  </a:lnTo>
                  <a:lnTo>
                    <a:pt x="52" y="268"/>
                  </a:lnTo>
                  <a:lnTo>
                    <a:pt x="49" y="268"/>
                  </a:lnTo>
                  <a:lnTo>
                    <a:pt x="45" y="275"/>
                  </a:lnTo>
                  <a:lnTo>
                    <a:pt x="45" y="278"/>
                  </a:lnTo>
                  <a:lnTo>
                    <a:pt x="45" y="285"/>
                  </a:lnTo>
                  <a:lnTo>
                    <a:pt x="49" y="288"/>
                  </a:lnTo>
                  <a:lnTo>
                    <a:pt x="52" y="288"/>
                  </a:lnTo>
                  <a:lnTo>
                    <a:pt x="59" y="288"/>
                  </a:lnTo>
                  <a:lnTo>
                    <a:pt x="59" y="291"/>
                  </a:lnTo>
                  <a:lnTo>
                    <a:pt x="62" y="294"/>
                  </a:lnTo>
                  <a:lnTo>
                    <a:pt x="66" y="298"/>
                  </a:lnTo>
                  <a:lnTo>
                    <a:pt x="73" y="301"/>
                  </a:lnTo>
                  <a:lnTo>
                    <a:pt x="69" y="298"/>
                  </a:lnTo>
                  <a:lnTo>
                    <a:pt x="69" y="291"/>
                  </a:lnTo>
                  <a:lnTo>
                    <a:pt x="73" y="288"/>
                  </a:lnTo>
                  <a:lnTo>
                    <a:pt x="76" y="285"/>
                  </a:lnTo>
                  <a:lnTo>
                    <a:pt x="76" y="281"/>
                  </a:lnTo>
                  <a:lnTo>
                    <a:pt x="80" y="281"/>
                  </a:lnTo>
                  <a:lnTo>
                    <a:pt x="80" y="278"/>
                  </a:lnTo>
                  <a:lnTo>
                    <a:pt x="87" y="278"/>
                  </a:lnTo>
                  <a:lnTo>
                    <a:pt x="94" y="275"/>
                  </a:lnTo>
                  <a:lnTo>
                    <a:pt x="97" y="272"/>
                  </a:lnTo>
                  <a:lnTo>
                    <a:pt x="104" y="272"/>
                  </a:lnTo>
                  <a:lnTo>
                    <a:pt x="111" y="275"/>
                  </a:lnTo>
                  <a:lnTo>
                    <a:pt x="108" y="278"/>
                  </a:lnTo>
                  <a:lnTo>
                    <a:pt x="108" y="281"/>
                  </a:lnTo>
                  <a:lnTo>
                    <a:pt x="111" y="285"/>
                  </a:lnTo>
                  <a:lnTo>
                    <a:pt x="108" y="288"/>
                  </a:lnTo>
                  <a:lnTo>
                    <a:pt x="104" y="291"/>
                  </a:lnTo>
                  <a:lnTo>
                    <a:pt x="104" y="294"/>
                  </a:lnTo>
                  <a:lnTo>
                    <a:pt x="108" y="291"/>
                  </a:lnTo>
                  <a:lnTo>
                    <a:pt x="115" y="288"/>
                  </a:lnTo>
                  <a:lnTo>
                    <a:pt x="122" y="285"/>
                  </a:lnTo>
                  <a:lnTo>
                    <a:pt x="122" y="281"/>
                  </a:lnTo>
                  <a:lnTo>
                    <a:pt x="122" y="278"/>
                  </a:lnTo>
                  <a:lnTo>
                    <a:pt x="122" y="275"/>
                  </a:lnTo>
                  <a:lnTo>
                    <a:pt x="122" y="272"/>
                  </a:lnTo>
                  <a:lnTo>
                    <a:pt x="118" y="272"/>
                  </a:lnTo>
                  <a:lnTo>
                    <a:pt x="118" y="268"/>
                  </a:lnTo>
                  <a:lnTo>
                    <a:pt x="115" y="265"/>
                  </a:lnTo>
                  <a:lnTo>
                    <a:pt x="111" y="265"/>
                  </a:lnTo>
                  <a:lnTo>
                    <a:pt x="104" y="262"/>
                  </a:lnTo>
                  <a:lnTo>
                    <a:pt x="104" y="259"/>
                  </a:lnTo>
                  <a:lnTo>
                    <a:pt x="108" y="255"/>
                  </a:lnTo>
                  <a:lnTo>
                    <a:pt x="111" y="249"/>
                  </a:lnTo>
                  <a:lnTo>
                    <a:pt x="118" y="243"/>
                  </a:lnTo>
                  <a:lnTo>
                    <a:pt x="122" y="239"/>
                  </a:lnTo>
                  <a:lnTo>
                    <a:pt x="125" y="239"/>
                  </a:lnTo>
                  <a:lnTo>
                    <a:pt x="125" y="243"/>
                  </a:lnTo>
                  <a:lnTo>
                    <a:pt x="129" y="243"/>
                  </a:lnTo>
                  <a:lnTo>
                    <a:pt x="132" y="243"/>
                  </a:lnTo>
                  <a:lnTo>
                    <a:pt x="132" y="239"/>
                  </a:lnTo>
                  <a:lnTo>
                    <a:pt x="136" y="239"/>
                  </a:lnTo>
                  <a:lnTo>
                    <a:pt x="136" y="243"/>
                  </a:lnTo>
                  <a:lnTo>
                    <a:pt x="139" y="249"/>
                  </a:lnTo>
                  <a:lnTo>
                    <a:pt x="142" y="246"/>
                  </a:lnTo>
                  <a:lnTo>
                    <a:pt x="142" y="243"/>
                  </a:lnTo>
                  <a:lnTo>
                    <a:pt x="149" y="243"/>
                  </a:lnTo>
                  <a:lnTo>
                    <a:pt x="156" y="246"/>
                  </a:lnTo>
                  <a:lnTo>
                    <a:pt x="153" y="243"/>
                  </a:lnTo>
                  <a:lnTo>
                    <a:pt x="153" y="239"/>
                  </a:lnTo>
                  <a:lnTo>
                    <a:pt x="149" y="236"/>
                  </a:lnTo>
                  <a:lnTo>
                    <a:pt x="149" y="230"/>
                  </a:lnTo>
                  <a:lnTo>
                    <a:pt x="156" y="223"/>
                  </a:lnTo>
                  <a:lnTo>
                    <a:pt x="163" y="217"/>
                  </a:lnTo>
                  <a:lnTo>
                    <a:pt x="167" y="217"/>
                  </a:lnTo>
                  <a:lnTo>
                    <a:pt x="167" y="220"/>
                  </a:lnTo>
                  <a:lnTo>
                    <a:pt x="167" y="223"/>
                  </a:lnTo>
                  <a:lnTo>
                    <a:pt x="163" y="226"/>
                  </a:lnTo>
                  <a:lnTo>
                    <a:pt x="167" y="226"/>
                  </a:lnTo>
                  <a:lnTo>
                    <a:pt x="170" y="223"/>
                  </a:lnTo>
                  <a:lnTo>
                    <a:pt x="174" y="220"/>
                  </a:lnTo>
                  <a:lnTo>
                    <a:pt x="174" y="223"/>
                  </a:lnTo>
                  <a:lnTo>
                    <a:pt x="174" y="230"/>
                  </a:lnTo>
                  <a:lnTo>
                    <a:pt x="170" y="233"/>
                  </a:lnTo>
                  <a:lnTo>
                    <a:pt x="163" y="236"/>
                  </a:lnTo>
                  <a:lnTo>
                    <a:pt x="167" y="236"/>
                  </a:lnTo>
                  <a:lnTo>
                    <a:pt x="167" y="239"/>
                  </a:lnTo>
                  <a:lnTo>
                    <a:pt x="170" y="239"/>
                  </a:lnTo>
                  <a:lnTo>
                    <a:pt x="170" y="243"/>
                  </a:lnTo>
                  <a:lnTo>
                    <a:pt x="170" y="246"/>
                  </a:lnTo>
                  <a:lnTo>
                    <a:pt x="167" y="252"/>
                  </a:lnTo>
                  <a:lnTo>
                    <a:pt x="160" y="259"/>
                  </a:lnTo>
                  <a:lnTo>
                    <a:pt x="156" y="259"/>
                  </a:lnTo>
                  <a:lnTo>
                    <a:pt x="153" y="259"/>
                  </a:lnTo>
                  <a:lnTo>
                    <a:pt x="153" y="262"/>
                  </a:lnTo>
                  <a:lnTo>
                    <a:pt x="153" y="265"/>
                  </a:lnTo>
                  <a:lnTo>
                    <a:pt x="149" y="265"/>
                  </a:lnTo>
                  <a:lnTo>
                    <a:pt x="146" y="272"/>
                  </a:lnTo>
                  <a:lnTo>
                    <a:pt x="142" y="278"/>
                  </a:lnTo>
                  <a:lnTo>
                    <a:pt x="142" y="285"/>
                  </a:lnTo>
                  <a:lnTo>
                    <a:pt x="153" y="278"/>
                  </a:lnTo>
                  <a:lnTo>
                    <a:pt x="160" y="275"/>
                  </a:lnTo>
                  <a:lnTo>
                    <a:pt x="167" y="272"/>
                  </a:lnTo>
                  <a:lnTo>
                    <a:pt x="170" y="272"/>
                  </a:lnTo>
                  <a:lnTo>
                    <a:pt x="170" y="275"/>
                  </a:lnTo>
                  <a:lnTo>
                    <a:pt x="163" y="281"/>
                  </a:lnTo>
                  <a:lnTo>
                    <a:pt x="156" y="288"/>
                  </a:lnTo>
                  <a:lnTo>
                    <a:pt x="146" y="294"/>
                  </a:lnTo>
                  <a:lnTo>
                    <a:pt x="139" y="301"/>
                  </a:lnTo>
                  <a:lnTo>
                    <a:pt x="132" y="307"/>
                  </a:lnTo>
                  <a:lnTo>
                    <a:pt x="132" y="310"/>
                  </a:lnTo>
                  <a:lnTo>
                    <a:pt x="132" y="317"/>
                  </a:lnTo>
                  <a:lnTo>
                    <a:pt x="132" y="323"/>
                  </a:lnTo>
                  <a:lnTo>
                    <a:pt x="136" y="327"/>
                  </a:lnTo>
                  <a:lnTo>
                    <a:pt x="139" y="330"/>
                  </a:lnTo>
                  <a:lnTo>
                    <a:pt x="142" y="333"/>
                  </a:lnTo>
                  <a:lnTo>
                    <a:pt x="146" y="333"/>
                  </a:lnTo>
                  <a:lnTo>
                    <a:pt x="146" y="330"/>
                  </a:lnTo>
                  <a:lnTo>
                    <a:pt x="142" y="323"/>
                  </a:lnTo>
                  <a:lnTo>
                    <a:pt x="139" y="317"/>
                  </a:lnTo>
                  <a:lnTo>
                    <a:pt x="142" y="314"/>
                  </a:lnTo>
                  <a:lnTo>
                    <a:pt x="146" y="317"/>
                  </a:lnTo>
                  <a:lnTo>
                    <a:pt x="153" y="320"/>
                  </a:lnTo>
                  <a:lnTo>
                    <a:pt x="153" y="314"/>
                  </a:lnTo>
                  <a:lnTo>
                    <a:pt x="156" y="307"/>
                  </a:lnTo>
                  <a:lnTo>
                    <a:pt x="160" y="304"/>
                  </a:lnTo>
                  <a:lnTo>
                    <a:pt x="167" y="298"/>
                  </a:lnTo>
                  <a:lnTo>
                    <a:pt x="170" y="291"/>
                  </a:lnTo>
                  <a:lnTo>
                    <a:pt x="174" y="288"/>
                  </a:lnTo>
                  <a:lnTo>
                    <a:pt x="177" y="285"/>
                  </a:lnTo>
                  <a:lnTo>
                    <a:pt x="177" y="288"/>
                  </a:lnTo>
                  <a:lnTo>
                    <a:pt x="177" y="298"/>
                  </a:lnTo>
                  <a:lnTo>
                    <a:pt x="174" y="310"/>
                  </a:lnTo>
                  <a:lnTo>
                    <a:pt x="167" y="323"/>
                  </a:lnTo>
                  <a:lnTo>
                    <a:pt x="160" y="330"/>
                  </a:lnTo>
                  <a:lnTo>
                    <a:pt x="156" y="330"/>
                  </a:lnTo>
                  <a:lnTo>
                    <a:pt x="156" y="333"/>
                  </a:lnTo>
                  <a:lnTo>
                    <a:pt x="160" y="333"/>
                  </a:lnTo>
                  <a:lnTo>
                    <a:pt x="167" y="336"/>
                  </a:lnTo>
                  <a:lnTo>
                    <a:pt x="174" y="333"/>
                  </a:lnTo>
                  <a:lnTo>
                    <a:pt x="174" y="340"/>
                  </a:lnTo>
                  <a:lnTo>
                    <a:pt x="174" y="353"/>
                  </a:lnTo>
                  <a:lnTo>
                    <a:pt x="181" y="369"/>
                  </a:lnTo>
                  <a:lnTo>
                    <a:pt x="191" y="388"/>
                  </a:lnTo>
                  <a:lnTo>
                    <a:pt x="191" y="421"/>
                  </a:lnTo>
                  <a:lnTo>
                    <a:pt x="195" y="421"/>
                  </a:lnTo>
                  <a:lnTo>
                    <a:pt x="195" y="51"/>
                  </a:lnTo>
                  <a:lnTo>
                    <a:pt x="188" y="51"/>
                  </a:lnTo>
                  <a:lnTo>
                    <a:pt x="184" y="51"/>
                  </a:lnTo>
                  <a:lnTo>
                    <a:pt x="177" y="54"/>
                  </a:lnTo>
                  <a:lnTo>
                    <a:pt x="174" y="51"/>
                  </a:lnTo>
                  <a:lnTo>
                    <a:pt x="167" y="48"/>
                  </a:lnTo>
                  <a:lnTo>
                    <a:pt x="170" y="45"/>
                  </a:lnTo>
                  <a:lnTo>
                    <a:pt x="167" y="38"/>
                  </a:lnTo>
                  <a:lnTo>
                    <a:pt x="167" y="41"/>
                  </a:lnTo>
                  <a:lnTo>
                    <a:pt x="163" y="41"/>
                  </a:lnTo>
                  <a:lnTo>
                    <a:pt x="156" y="41"/>
                  </a:lnTo>
                  <a:lnTo>
                    <a:pt x="149" y="35"/>
                  </a:lnTo>
                  <a:lnTo>
                    <a:pt x="146" y="32"/>
                  </a:lnTo>
                  <a:lnTo>
                    <a:pt x="139" y="29"/>
                  </a:lnTo>
                  <a:lnTo>
                    <a:pt x="136" y="26"/>
                  </a:lnTo>
                  <a:lnTo>
                    <a:pt x="136" y="23"/>
                  </a:lnTo>
                  <a:lnTo>
                    <a:pt x="142" y="23"/>
                  </a:lnTo>
                  <a:lnTo>
                    <a:pt x="139" y="19"/>
                  </a:lnTo>
                  <a:lnTo>
                    <a:pt x="136" y="13"/>
                  </a:lnTo>
                  <a:lnTo>
                    <a:pt x="132" y="3"/>
                  </a:lnTo>
                  <a:lnTo>
                    <a:pt x="122" y="0"/>
                  </a:lnTo>
                  <a:lnTo>
                    <a:pt x="115" y="3"/>
                  </a:lnTo>
                  <a:lnTo>
                    <a:pt x="111" y="6"/>
                  </a:lnTo>
                  <a:lnTo>
                    <a:pt x="104" y="13"/>
                  </a:lnTo>
                  <a:lnTo>
                    <a:pt x="104" y="19"/>
                  </a:lnTo>
                  <a:lnTo>
                    <a:pt x="115" y="19"/>
                  </a:lnTo>
                  <a:lnTo>
                    <a:pt x="115" y="16"/>
                  </a:lnTo>
                  <a:lnTo>
                    <a:pt x="118" y="13"/>
                  </a:lnTo>
                  <a:lnTo>
                    <a:pt x="118" y="16"/>
                  </a:lnTo>
                  <a:lnTo>
                    <a:pt x="118" y="19"/>
                  </a:lnTo>
                  <a:lnTo>
                    <a:pt x="125" y="19"/>
                  </a:lnTo>
                  <a:lnTo>
                    <a:pt x="125" y="16"/>
                  </a:lnTo>
                  <a:lnTo>
                    <a:pt x="125" y="13"/>
                  </a:lnTo>
                  <a:lnTo>
                    <a:pt x="129" y="16"/>
                  </a:lnTo>
                  <a:lnTo>
                    <a:pt x="129" y="19"/>
                  </a:lnTo>
                  <a:lnTo>
                    <a:pt x="129" y="23"/>
                  </a:lnTo>
                  <a:lnTo>
                    <a:pt x="125" y="23"/>
                  </a:lnTo>
                  <a:lnTo>
                    <a:pt x="125" y="19"/>
                  </a:lnTo>
                  <a:lnTo>
                    <a:pt x="118" y="19"/>
                  </a:lnTo>
                  <a:lnTo>
                    <a:pt x="118" y="23"/>
                  </a:lnTo>
                  <a:lnTo>
                    <a:pt x="115" y="23"/>
                  </a:lnTo>
                  <a:lnTo>
                    <a:pt x="115" y="19"/>
                  </a:lnTo>
                  <a:lnTo>
                    <a:pt x="104" y="19"/>
                  </a:lnTo>
                  <a:lnTo>
                    <a:pt x="104" y="23"/>
                  </a:lnTo>
                  <a:lnTo>
                    <a:pt x="111" y="23"/>
                  </a:lnTo>
                  <a:lnTo>
                    <a:pt x="108" y="26"/>
                  </a:lnTo>
                  <a:lnTo>
                    <a:pt x="104" y="26"/>
                  </a:lnTo>
                  <a:lnTo>
                    <a:pt x="104" y="29"/>
                  </a:lnTo>
                  <a:lnTo>
                    <a:pt x="108" y="29"/>
                  </a:lnTo>
                  <a:lnTo>
                    <a:pt x="97" y="32"/>
                  </a:lnTo>
                  <a:lnTo>
                    <a:pt x="90" y="35"/>
                  </a:lnTo>
                  <a:lnTo>
                    <a:pt x="87" y="35"/>
                  </a:lnTo>
                  <a:lnTo>
                    <a:pt x="115" y="35"/>
                  </a:lnTo>
                  <a:lnTo>
                    <a:pt x="111" y="35"/>
                  </a:lnTo>
                  <a:lnTo>
                    <a:pt x="108" y="35"/>
                  </a:lnTo>
                  <a:lnTo>
                    <a:pt x="111" y="35"/>
                  </a:lnTo>
                  <a:lnTo>
                    <a:pt x="115" y="32"/>
                  </a:lnTo>
                  <a:lnTo>
                    <a:pt x="118" y="32"/>
                  </a:lnTo>
                  <a:lnTo>
                    <a:pt x="122" y="32"/>
                  </a:lnTo>
                  <a:lnTo>
                    <a:pt x="125" y="35"/>
                  </a:lnTo>
                  <a:lnTo>
                    <a:pt x="129" y="35"/>
                  </a:lnTo>
                  <a:lnTo>
                    <a:pt x="125" y="35"/>
                  </a:lnTo>
                  <a:lnTo>
                    <a:pt x="122" y="35"/>
                  </a:lnTo>
                  <a:lnTo>
                    <a:pt x="122" y="38"/>
                  </a:lnTo>
                  <a:lnTo>
                    <a:pt x="118" y="41"/>
                  </a:lnTo>
                  <a:lnTo>
                    <a:pt x="115" y="38"/>
                  </a:lnTo>
                  <a:lnTo>
                    <a:pt x="115" y="35"/>
                  </a:lnTo>
                  <a:lnTo>
                    <a:pt x="87" y="35"/>
                  </a:lnTo>
                  <a:lnTo>
                    <a:pt x="83" y="38"/>
                  </a:lnTo>
                  <a:lnTo>
                    <a:pt x="83" y="41"/>
                  </a:lnTo>
                  <a:lnTo>
                    <a:pt x="83" y="48"/>
                  </a:lnTo>
                  <a:lnTo>
                    <a:pt x="87" y="45"/>
                  </a:lnTo>
                  <a:lnTo>
                    <a:pt x="94" y="45"/>
                  </a:lnTo>
                  <a:lnTo>
                    <a:pt x="101" y="45"/>
                  </a:lnTo>
                  <a:lnTo>
                    <a:pt x="104" y="51"/>
                  </a:lnTo>
                  <a:lnTo>
                    <a:pt x="104" y="48"/>
                  </a:lnTo>
                  <a:lnTo>
                    <a:pt x="111" y="51"/>
                  </a:lnTo>
                  <a:lnTo>
                    <a:pt x="108" y="51"/>
                  </a:lnTo>
                  <a:lnTo>
                    <a:pt x="101" y="51"/>
                  </a:lnTo>
                  <a:lnTo>
                    <a:pt x="94" y="51"/>
                  </a:lnTo>
                  <a:lnTo>
                    <a:pt x="90" y="51"/>
                  </a:lnTo>
                  <a:lnTo>
                    <a:pt x="83" y="51"/>
                  </a:lnTo>
                  <a:lnTo>
                    <a:pt x="76" y="48"/>
                  </a:lnTo>
                  <a:lnTo>
                    <a:pt x="73" y="48"/>
                  </a:lnTo>
                  <a:lnTo>
                    <a:pt x="69" y="48"/>
                  </a:lnTo>
                  <a:lnTo>
                    <a:pt x="73" y="51"/>
                  </a:lnTo>
                  <a:lnTo>
                    <a:pt x="76" y="54"/>
                  </a:lnTo>
                  <a:lnTo>
                    <a:pt x="83" y="58"/>
                  </a:lnTo>
                  <a:lnTo>
                    <a:pt x="87" y="58"/>
                  </a:lnTo>
                  <a:lnTo>
                    <a:pt x="90" y="58"/>
                  </a:lnTo>
                  <a:lnTo>
                    <a:pt x="97" y="58"/>
                  </a:lnTo>
                  <a:lnTo>
                    <a:pt x="104" y="54"/>
                  </a:lnTo>
                  <a:lnTo>
                    <a:pt x="111" y="54"/>
                  </a:lnTo>
                  <a:lnTo>
                    <a:pt x="104" y="58"/>
                  </a:lnTo>
                  <a:lnTo>
                    <a:pt x="97" y="61"/>
                  </a:lnTo>
                  <a:lnTo>
                    <a:pt x="101" y="61"/>
                  </a:lnTo>
                  <a:lnTo>
                    <a:pt x="104" y="64"/>
                  </a:lnTo>
                  <a:lnTo>
                    <a:pt x="111" y="61"/>
                  </a:lnTo>
                  <a:lnTo>
                    <a:pt x="118" y="61"/>
                  </a:lnTo>
                  <a:lnTo>
                    <a:pt x="122" y="61"/>
                  </a:lnTo>
                  <a:lnTo>
                    <a:pt x="125" y="61"/>
                  </a:lnTo>
                  <a:lnTo>
                    <a:pt x="132" y="64"/>
                  </a:lnTo>
                  <a:lnTo>
                    <a:pt x="136" y="71"/>
                  </a:lnTo>
                  <a:lnTo>
                    <a:pt x="139" y="71"/>
                  </a:lnTo>
                  <a:lnTo>
                    <a:pt x="142" y="71"/>
                  </a:lnTo>
                  <a:lnTo>
                    <a:pt x="142" y="67"/>
                  </a:lnTo>
                  <a:lnTo>
                    <a:pt x="146" y="71"/>
                  </a:lnTo>
                  <a:lnTo>
                    <a:pt x="146" y="77"/>
                  </a:lnTo>
                  <a:lnTo>
                    <a:pt x="142" y="87"/>
                  </a:lnTo>
                  <a:lnTo>
                    <a:pt x="146" y="87"/>
                  </a:lnTo>
                  <a:lnTo>
                    <a:pt x="149" y="87"/>
                  </a:lnTo>
                  <a:lnTo>
                    <a:pt x="149" y="90"/>
                  </a:lnTo>
                  <a:lnTo>
                    <a:pt x="146" y="90"/>
                  </a:lnTo>
                  <a:lnTo>
                    <a:pt x="146" y="97"/>
                  </a:lnTo>
                  <a:lnTo>
                    <a:pt x="142" y="100"/>
                  </a:lnTo>
                  <a:lnTo>
                    <a:pt x="142" y="107"/>
                  </a:lnTo>
                  <a:lnTo>
                    <a:pt x="142" y="110"/>
                  </a:lnTo>
                  <a:lnTo>
                    <a:pt x="142" y="107"/>
                  </a:lnTo>
                  <a:lnTo>
                    <a:pt x="139" y="107"/>
                  </a:lnTo>
                  <a:lnTo>
                    <a:pt x="136" y="107"/>
                  </a:lnTo>
                  <a:lnTo>
                    <a:pt x="129" y="107"/>
                  </a:lnTo>
                  <a:lnTo>
                    <a:pt x="122" y="110"/>
                  </a:lnTo>
                  <a:lnTo>
                    <a:pt x="115" y="113"/>
                  </a:lnTo>
                  <a:lnTo>
                    <a:pt x="111" y="116"/>
                  </a:lnTo>
                  <a:lnTo>
                    <a:pt x="108" y="113"/>
                  </a:lnTo>
                  <a:lnTo>
                    <a:pt x="104" y="113"/>
                  </a:lnTo>
                  <a:lnTo>
                    <a:pt x="108" y="113"/>
                  </a:lnTo>
                  <a:lnTo>
                    <a:pt x="108" y="110"/>
                  </a:lnTo>
                  <a:lnTo>
                    <a:pt x="111" y="107"/>
                  </a:lnTo>
                  <a:lnTo>
                    <a:pt x="115" y="103"/>
                  </a:lnTo>
                  <a:lnTo>
                    <a:pt x="111" y="100"/>
                  </a:lnTo>
                  <a:lnTo>
                    <a:pt x="111" y="97"/>
                  </a:lnTo>
                  <a:lnTo>
                    <a:pt x="104" y="94"/>
                  </a:lnTo>
                  <a:lnTo>
                    <a:pt x="97" y="87"/>
                  </a:lnTo>
                  <a:lnTo>
                    <a:pt x="94" y="80"/>
                  </a:lnTo>
                  <a:lnTo>
                    <a:pt x="94" y="77"/>
                  </a:lnTo>
                  <a:lnTo>
                    <a:pt x="94" y="74"/>
                  </a:lnTo>
                  <a:lnTo>
                    <a:pt x="90" y="77"/>
                  </a:lnTo>
                  <a:lnTo>
                    <a:pt x="90" y="80"/>
                  </a:lnTo>
                  <a:lnTo>
                    <a:pt x="83" y="77"/>
                  </a:lnTo>
                  <a:lnTo>
                    <a:pt x="76" y="64"/>
                  </a:lnTo>
                  <a:lnTo>
                    <a:pt x="73" y="64"/>
                  </a:lnTo>
                  <a:lnTo>
                    <a:pt x="73" y="67"/>
                  </a:lnTo>
                  <a:lnTo>
                    <a:pt x="73" y="74"/>
                  </a:lnTo>
                  <a:lnTo>
                    <a:pt x="73" y="77"/>
                  </a:lnTo>
                  <a:lnTo>
                    <a:pt x="69" y="71"/>
                  </a:lnTo>
                  <a:lnTo>
                    <a:pt x="62" y="58"/>
                  </a:lnTo>
                  <a:lnTo>
                    <a:pt x="56" y="41"/>
                  </a:lnTo>
                  <a:lnTo>
                    <a:pt x="52" y="16"/>
                  </a:lnTo>
                  <a:lnTo>
                    <a:pt x="49" y="10"/>
                  </a:lnTo>
                  <a:lnTo>
                    <a:pt x="45" y="6"/>
                  </a:lnTo>
                  <a:lnTo>
                    <a:pt x="45" y="10"/>
                  </a:lnTo>
                  <a:lnTo>
                    <a:pt x="41" y="19"/>
                  </a:lnTo>
                  <a:lnTo>
                    <a:pt x="41" y="32"/>
                  </a:lnTo>
                  <a:lnTo>
                    <a:pt x="41" y="41"/>
                  </a:lnTo>
                  <a:lnTo>
                    <a:pt x="45" y="51"/>
                  </a:lnTo>
                  <a:lnTo>
                    <a:pt x="45" y="54"/>
                  </a:lnTo>
                  <a:lnTo>
                    <a:pt x="45" y="58"/>
                  </a:lnTo>
                  <a:lnTo>
                    <a:pt x="45" y="61"/>
                  </a:lnTo>
                  <a:lnTo>
                    <a:pt x="49" y="64"/>
                  </a:lnTo>
                  <a:lnTo>
                    <a:pt x="49" y="71"/>
                  </a:lnTo>
                  <a:lnTo>
                    <a:pt x="52" y="74"/>
                  </a:lnTo>
                  <a:lnTo>
                    <a:pt x="56" y="80"/>
                  </a:lnTo>
                  <a:lnTo>
                    <a:pt x="56" y="84"/>
                  </a:lnTo>
                  <a:lnTo>
                    <a:pt x="56" y="80"/>
                  </a:lnTo>
                  <a:lnTo>
                    <a:pt x="52" y="77"/>
                  </a:lnTo>
                  <a:lnTo>
                    <a:pt x="49" y="71"/>
                  </a:lnTo>
                  <a:lnTo>
                    <a:pt x="41" y="61"/>
                  </a:lnTo>
                  <a:lnTo>
                    <a:pt x="38" y="51"/>
                  </a:lnTo>
                  <a:lnTo>
                    <a:pt x="34" y="51"/>
                  </a:lnTo>
                  <a:lnTo>
                    <a:pt x="34" y="54"/>
                  </a:lnTo>
                  <a:lnTo>
                    <a:pt x="38" y="58"/>
                  </a:lnTo>
                  <a:lnTo>
                    <a:pt x="38" y="64"/>
                  </a:lnTo>
                  <a:lnTo>
                    <a:pt x="45" y="74"/>
                  </a:lnTo>
                  <a:lnTo>
                    <a:pt x="52" y="84"/>
                  </a:lnTo>
                  <a:lnTo>
                    <a:pt x="49" y="80"/>
                  </a:lnTo>
                  <a:lnTo>
                    <a:pt x="38" y="71"/>
                  </a:lnTo>
                  <a:lnTo>
                    <a:pt x="31" y="58"/>
                  </a:lnTo>
                  <a:lnTo>
                    <a:pt x="24" y="41"/>
                  </a:lnTo>
                  <a:lnTo>
                    <a:pt x="20" y="38"/>
                  </a:lnTo>
                  <a:lnTo>
                    <a:pt x="17" y="45"/>
                  </a:lnTo>
                  <a:lnTo>
                    <a:pt x="17" y="51"/>
                  </a:lnTo>
                  <a:lnTo>
                    <a:pt x="20" y="64"/>
                  </a:lnTo>
                  <a:lnTo>
                    <a:pt x="31" y="80"/>
                  </a:lnTo>
                  <a:lnTo>
                    <a:pt x="31" y="84"/>
                  </a:lnTo>
                  <a:lnTo>
                    <a:pt x="31" y="87"/>
                  </a:lnTo>
                  <a:lnTo>
                    <a:pt x="34" y="90"/>
                  </a:lnTo>
                  <a:lnTo>
                    <a:pt x="38" y="94"/>
                  </a:lnTo>
                  <a:lnTo>
                    <a:pt x="49" y="100"/>
                  </a:lnTo>
                  <a:lnTo>
                    <a:pt x="62" y="107"/>
                  </a:lnTo>
                  <a:lnTo>
                    <a:pt x="62" y="110"/>
                  </a:lnTo>
                  <a:lnTo>
                    <a:pt x="56" y="107"/>
                  </a:lnTo>
                  <a:lnTo>
                    <a:pt x="45" y="103"/>
                  </a:lnTo>
                  <a:lnTo>
                    <a:pt x="31" y="97"/>
                  </a:lnTo>
                  <a:lnTo>
                    <a:pt x="17" y="84"/>
                  </a:lnTo>
                  <a:lnTo>
                    <a:pt x="17" y="80"/>
                  </a:lnTo>
                  <a:lnTo>
                    <a:pt x="17" y="84"/>
                  </a:lnTo>
                  <a:lnTo>
                    <a:pt x="17" y="87"/>
                  </a:lnTo>
                  <a:lnTo>
                    <a:pt x="20" y="90"/>
                  </a:lnTo>
                  <a:lnTo>
                    <a:pt x="27" y="97"/>
                  </a:lnTo>
                  <a:lnTo>
                    <a:pt x="38" y="103"/>
                  </a:lnTo>
                  <a:lnTo>
                    <a:pt x="62" y="113"/>
                  </a:lnTo>
                  <a:lnTo>
                    <a:pt x="59" y="113"/>
                  </a:lnTo>
                  <a:lnTo>
                    <a:pt x="56" y="113"/>
                  </a:lnTo>
                  <a:lnTo>
                    <a:pt x="41" y="110"/>
                  </a:lnTo>
                  <a:lnTo>
                    <a:pt x="27" y="100"/>
                  </a:lnTo>
                  <a:lnTo>
                    <a:pt x="10" y="90"/>
                  </a:lnTo>
                  <a:lnTo>
                    <a:pt x="6" y="87"/>
                  </a:lnTo>
                  <a:lnTo>
                    <a:pt x="6" y="94"/>
                  </a:lnTo>
                  <a:lnTo>
                    <a:pt x="10" y="100"/>
                  </a:lnTo>
                  <a:lnTo>
                    <a:pt x="10" y="103"/>
                  </a:lnTo>
                  <a:lnTo>
                    <a:pt x="13" y="107"/>
                  </a:lnTo>
                  <a:lnTo>
                    <a:pt x="17" y="110"/>
                  </a:lnTo>
                  <a:lnTo>
                    <a:pt x="20" y="113"/>
                  </a:lnTo>
                  <a:lnTo>
                    <a:pt x="27" y="116"/>
                  </a:lnTo>
                  <a:lnTo>
                    <a:pt x="24" y="120"/>
                  </a:lnTo>
                  <a:lnTo>
                    <a:pt x="27" y="123"/>
                  </a:lnTo>
                  <a:lnTo>
                    <a:pt x="34" y="123"/>
                  </a:lnTo>
                  <a:lnTo>
                    <a:pt x="41" y="126"/>
                  </a:lnTo>
                  <a:lnTo>
                    <a:pt x="45" y="126"/>
                  </a:lnTo>
                  <a:lnTo>
                    <a:pt x="142" y="126"/>
                  </a:lnTo>
                  <a:lnTo>
                    <a:pt x="142" y="116"/>
                  </a:lnTo>
                  <a:lnTo>
                    <a:pt x="146" y="113"/>
                  </a:lnTo>
                  <a:lnTo>
                    <a:pt x="146" y="126"/>
                  </a:lnTo>
                  <a:lnTo>
                    <a:pt x="149" y="139"/>
                  </a:lnTo>
                  <a:lnTo>
                    <a:pt x="146" y="142"/>
                  </a:lnTo>
                  <a:lnTo>
                    <a:pt x="142" y="133"/>
                  </a:lnTo>
                  <a:lnTo>
                    <a:pt x="142" y="126"/>
                  </a:lnTo>
                  <a:lnTo>
                    <a:pt x="45" y="126"/>
                  </a:lnTo>
                </a:path>
              </a:pathLst>
            </a:custGeom>
            <a:solidFill>
              <a:srgbClr val="00000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8" name="Freeform 12"/>
            <p:cNvSpPr>
              <a:spLocks/>
            </p:cNvSpPr>
            <p:nvPr/>
          </p:nvSpPr>
          <p:spPr bwMode="auto">
            <a:xfrm>
              <a:off x="3529" y="3257"/>
              <a:ext cx="85" cy="75"/>
            </a:xfrm>
            <a:custGeom>
              <a:avLst/>
              <a:gdLst/>
              <a:ahLst/>
              <a:cxnLst>
                <a:cxn ang="0">
                  <a:pos x="66" y="0"/>
                </a:cxn>
                <a:cxn ang="0">
                  <a:pos x="63" y="6"/>
                </a:cxn>
                <a:cxn ang="0">
                  <a:pos x="59" y="13"/>
                </a:cxn>
                <a:cxn ang="0">
                  <a:pos x="52" y="23"/>
                </a:cxn>
                <a:cxn ang="0">
                  <a:pos x="34" y="43"/>
                </a:cxn>
                <a:cxn ang="0">
                  <a:pos x="13" y="63"/>
                </a:cxn>
                <a:cxn ang="0">
                  <a:pos x="10" y="67"/>
                </a:cxn>
                <a:cxn ang="0">
                  <a:pos x="3" y="67"/>
                </a:cxn>
                <a:cxn ang="0">
                  <a:pos x="3" y="70"/>
                </a:cxn>
                <a:cxn ang="0">
                  <a:pos x="0" y="70"/>
                </a:cxn>
                <a:cxn ang="0">
                  <a:pos x="3" y="70"/>
                </a:cxn>
                <a:cxn ang="0">
                  <a:pos x="3" y="74"/>
                </a:cxn>
                <a:cxn ang="0">
                  <a:pos x="10" y="74"/>
                </a:cxn>
                <a:cxn ang="0">
                  <a:pos x="17" y="74"/>
                </a:cxn>
                <a:cxn ang="0">
                  <a:pos x="31" y="70"/>
                </a:cxn>
                <a:cxn ang="0">
                  <a:pos x="41" y="63"/>
                </a:cxn>
                <a:cxn ang="0">
                  <a:pos x="45" y="63"/>
                </a:cxn>
                <a:cxn ang="0">
                  <a:pos x="45" y="67"/>
                </a:cxn>
                <a:cxn ang="0">
                  <a:pos x="49" y="63"/>
                </a:cxn>
                <a:cxn ang="0">
                  <a:pos x="56" y="56"/>
                </a:cxn>
                <a:cxn ang="0">
                  <a:pos x="63" y="50"/>
                </a:cxn>
                <a:cxn ang="0">
                  <a:pos x="66" y="40"/>
                </a:cxn>
                <a:cxn ang="0">
                  <a:pos x="70" y="37"/>
                </a:cxn>
                <a:cxn ang="0">
                  <a:pos x="73" y="33"/>
                </a:cxn>
                <a:cxn ang="0">
                  <a:pos x="80" y="20"/>
                </a:cxn>
                <a:cxn ang="0">
                  <a:pos x="84" y="3"/>
                </a:cxn>
                <a:cxn ang="0">
                  <a:pos x="80" y="0"/>
                </a:cxn>
                <a:cxn ang="0">
                  <a:pos x="77" y="0"/>
                </a:cxn>
                <a:cxn ang="0">
                  <a:pos x="73" y="6"/>
                </a:cxn>
                <a:cxn ang="0">
                  <a:pos x="66" y="20"/>
                </a:cxn>
                <a:cxn ang="0">
                  <a:pos x="59" y="30"/>
                </a:cxn>
                <a:cxn ang="0">
                  <a:pos x="52" y="37"/>
                </a:cxn>
                <a:cxn ang="0">
                  <a:pos x="56" y="33"/>
                </a:cxn>
                <a:cxn ang="0">
                  <a:pos x="63" y="23"/>
                </a:cxn>
                <a:cxn ang="0">
                  <a:pos x="66" y="13"/>
                </a:cxn>
                <a:cxn ang="0">
                  <a:pos x="73" y="3"/>
                </a:cxn>
                <a:cxn ang="0">
                  <a:pos x="66" y="0"/>
                </a:cxn>
              </a:cxnLst>
              <a:rect l="0" t="0" r="r" b="b"/>
              <a:pathLst>
                <a:path w="85" h="75">
                  <a:moveTo>
                    <a:pt x="66" y="0"/>
                  </a:moveTo>
                  <a:lnTo>
                    <a:pt x="63" y="6"/>
                  </a:lnTo>
                  <a:lnTo>
                    <a:pt x="59" y="13"/>
                  </a:lnTo>
                  <a:lnTo>
                    <a:pt x="52" y="23"/>
                  </a:lnTo>
                  <a:lnTo>
                    <a:pt x="34" y="43"/>
                  </a:lnTo>
                  <a:lnTo>
                    <a:pt x="13" y="63"/>
                  </a:lnTo>
                  <a:lnTo>
                    <a:pt x="10" y="67"/>
                  </a:lnTo>
                  <a:lnTo>
                    <a:pt x="3" y="67"/>
                  </a:lnTo>
                  <a:lnTo>
                    <a:pt x="3" y="70"/>
                  </a:lnTo>
                  <a:lnTo>
                    <a:pt x="0" y="70"/>
                  </a:lnTo>
                  <a:lnTo>
                    <a:pt x="3" y="70"/>
                  </a:lnTo>
                  <a:lnTo>
                    <a:pt x="3" y="74"/>
                  </a:lnTo>
                  <a:lnTo>
                    <a:pt x="10" y="74"/>
                  </a:lnTo>
                  <a:lnTo>
                    <a:pt x="17" y="74"/>
                  </a:lnTo>
                  <a:lnTo>
                    <a:pt x="31" y="70"/>
                  </a:lnTo>
                  <a:lnTo>
                    <a:pt x="41" y="63"/>
                  </a:lnTo>
                  <a:lnTo>
                    <a:pt x="45" y="63"/>
                  </a:lnTo>
                  <a:lnTo>
                    <a:pt x="45" y="67"/>
                  </a:lnTo>
                  <a:lnTo>
                    <a:pt x="49" y="63"/>
                  </a:lnTo>
                  <a:lnTo>
                    <a:pt x="56" y="56"/>
                  </a:lnTo>
                  <a:lnTo>
                    <a:pt x="63" y="50"/>
                  </a:lnTo>
                  <a:lnTo>
                    <a:pt x="66" y="40"/>
                  </a:lnTo>
                  <a:lnTo>
                    <a:pt x="70" y="37"/>
                  </a:lnTo>
                  <a:lnTo>
                    <a:pt x="73" y="33"/>
                  </a:lnTo>
                  <a:lnTo>
                    <a:pt x="80" y="20"/>
                  </a:lnTo>
                  <a:lnTo>
                    <a:pt x="84" y="3"/>
                  </a:lnTo>
                  <a:lnTo>
                    <a:pt x="80" y="0"/>
                  </a:lnTo>
                  <a:lnTo>
                    <a:pt x="77" y="0"/>
                  </a:lnTo>
                  <a:lnTo>
                    <a:pt x="73" y="6"/>
                  </a:lnTo>
                  <a:lnTo>
                    <a:pt x="66" y="20"/>
                  </a:lnTo>
                  <a:lnTo>
                    <a:pt x="59" y="30"/>
                  </a:lnTo>
                  <a:lnTo>
                    <a:pt x="52" y="37"/>
                  </a:lnTo>
                  <a:lnTo>
                    <a:pt x="56" y="33"/>
                  </a:lnTo>
                  <a:lnTo>
                    <a:pt x="63" y="23"/>
                  </a:lnTo>
                  <a:lnTo>
                    <a:pt x="66" y="13"/>
                  </a:lnTo>
                  <a:lnTo>
                    <a:pt x="73" y="3"/>
                  </a:lnTo>
                  <a:lnTo>
                    <a:pt x="66" y="0"/>
                  </a:lnTo>
                </a:path>
              </a:pathLst>
            </a:custGeom>
            <a:solidFill>
              <a:srgbClr val="00000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69" name="Freeform 13"/>
            <p:cNvSpPr>
              <a:spLocks/>
            </p:cNvSpPr>
            <p:nvPr/>
          </p:nvSpPr>
          <p:spPr bwMode="auto">
            <a:xfrm>
              <a:off x="3601" y="3257"/>
              <a:ext cx="15" cy="46"/>
            </a:xfrm>
            <a:custGeom>
              <a:avLst/>
              <a:gdLst/>
              <a:ahLst/>
              <a:cxnLst>
                <a:cxn ang="0">
                  <a:pos x="10" y="3"/>
                </a:cxn>
                <a:cxn ang="0">
                  <a:pos x="10" y="10"/>
                </a:cxn>
                <a:cxn ang="0">
                  <a:pos x="7" y="20"/>
                </a:cxn>
                <a:cxn ang="0">
                  <a:pos x="3" y="31"/>
                </a:cxn>
                <a:cxn ang="0">
                  <a:pos x="0" y="41"/>
                </a:cxn>
                <a:cxn ang="0">
                  <a:pos x="0" y="45"/>
                </a:cxn>
                <a:cxn ang="0">
                  <a:pos x="3" y="41"/>
                </a:cxn>
                <a:cxn ang="0">
                  <a:pos x="7" y="34"/>
                </a:cxn>
                <a:cxn ang="0">
                  <a:pos x="10" y="20"/>
                </a:cxn>
                <a:cxn ang="0">
                  <a:pos x="18" y="3"/>
                </a:cxn>
                <a:cxn ang="0">
                  <a:pos x="14" y="0"/>
                </a:cxn>
                <a:cxn ang="0">
                  <a:pos x="10" y="3"/>
                </a:cxn>
              </a:cxnLst>
              <a:rect l="0" t="0" r="r" b="b"/>
              <a:pathLst>
                <a:path w="19" h="46">
                  <a:moveTo>
                    <a:pt x="10" y="3"/>
                  </a:moveTo>
                  <a:lnTo>
                    <a:pt x="10" y="10"/>
                  </a:lnTo>
                  <a:lnTo>
                    <a:pt x="7" y="20"/>
                  </a:lnTo>
                  <a:lnTo>
                    <a:pt x="3" y="31"/>
                  </a:lnTo>
                  <a:lnTo>
                    <a:pt x="0" y="41"/>
                  </a:lnTo>
                  <a:lnTo>
                    <a:pt x="0" y="45"/>
                  </a:lnTo>
                  <a:lnTo>
                    <a:pt x="3" y="41"/>
                  </a:lnTo>
                  <a:lnTo>
                    <a:pt x="7" y="34"/>
                  </a:lnTo>
                  <a:lnTo>
                    <a:pt x="10" y="20"/>
                  </a:lnTo>
                  <a:lnTo>
                    <a:pt x="18" y="3"/>
                  </a:lnTo>
                  <a:lnTo>
                    <a:pt x="14" y="0"/>
                  </a:lnTo>
                  <a:lnTo>
                    <a:pt x="10" y="3"/>
                  </a:lnTo>
                </a:path>
              </a:pathLst>
            </a:custGeom>
            <a:solidFill>
              <a:srgbClr val="00000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0" name="Line 14"/>
            <p:cNvSpPr>
              <a:spLocks noChangeShapeType="1"/>
            </p:cNvSpPr>
            <p:nvPr/>
          </p:nvSpPr>
          <p:spPr bwMode="auto">
            <a:xfrm>
              <a:off x="3683" y="3064"/>
              <a:ext cx="0" cy="453"/>
            </a:xfrm>
            <a:prstGeom prst="line">
              <a:avLst/>
            </a:prstGeom>
            <a:noFill/>
            <a:ln w="12700">
              <a:solidFill>
                <a:schemeClr val="bg1"/>
              </a:solidFill>
              <a:round/>
              <a:headEnd type="none" w="sm" len="sm"/>
              <a:tailEnd type="none" w="sm" len="sm"/>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1" name="Freeform 15"/>
            <p:cNvSpPr>
              <a:spLocks/>
            </p:cNvSpPr>
            <p:nvPr/>
          </p:nvSpPr>
          <p:spPr bwMode="auto">
            <a:xfrm>
              <a:off x="3793" y="3130"/>
              <a:ext cx="63" cy="99"/>
            </a:xfrm>
            <a:custGeom>
              <a:avLst/>
              <a:gdLst/>
              <a:ahLst/>
              <a:cxnLst>
                <a:cxn ang="0">
                  <a:pos x="0" y="51"/>
                </a:cxn>
                <a:cxn ang="0">
                  <a:pos x="0" y="44"/>
                </a:cxn>
                <a:cxn ang="0">
                  <a:pos x="0" y="38"/>
                </a:cxn>
                <a:cxn ang="0">
                  <a:pos x="0" y="35"/>
                </a:cxn>
                <a:cxn ang="0">
                  <a:pos x="0" y="31"/>
                </a:cxn>
                <a:cxn ang="0">
                  <a:pos x="10" y="31"/>
                </a:cxn>
                <a:cxn ang="0">
                  <a:pos x="10" y="0"/>
                </a:cxn>
                <a:cxn ang="0">
                  <a:pos x="27" y="0"/>
                </a:cxn>
                <a:cxn ang="0">
                  <a:pos x="27" y="6"/>
                </a:cxn>
                <a:cxn ang="0">
                  <a:pos x="41" y="6"/>
                </a:cxn>
                <a:cxn ang="0">
                  <a:pos x="41" y="0"/>
                </a:cxn>
                <a:cxn ang="0">
                  <a:pos x="62" y="0"/>
                </a:cxn>
                <a:cxn ang="0">
                  <a:pos x="62" y="18"/>
                </a:cxn>
                <a:cxn ang="0">
                  <a:pos x="51" y="18"/>
                </a:cxn>
                <a:cxn ang="0">
                  <a:pos x="51" y="31"/>
                </a:cxn>
                <a:cxn ang="0">
                  <a:pos x="62" y="31"/>
                </a:cxn>
                <a:cxn ang="0">
                  <a:pos x="62" y="67"/>
                </a:cxn>
                <a:cxn ang="0">
                  <a:pos x="51" y="67"/>
                </a:cxn>
                <a:cxn ang="0">
                  <a:pos x="51" y="80"/>
                </a:cxn>
                <a:cxn ang="0">
                  <a:pos x="62" y="80"/>
                </a:cxn>
                <a:cxn ang="0">
                  <a:pos x="62" y="106"/>
                </a:cxn>
                <a:cxn ang="0">
                  <a:pos x="41" y="106"/>
                </a:cxn>
                <a:cxn ang="0">
                  <a:pos x="41" y="96"/>
                </a:cxn>
                <a:cxn ang="0">
                  <a:pos x="27" y="96"/>
                </a:cxn>
                <a:cxn ang="0">
                  <a:pos x="27" y="106"/>
                </a:cxn>
                <a:cxn ang="0">
                  <a:pos x="10" y="106"/>
                </a:cxn>
                <a:cxn ang="0">
                  <a:pos x="10" y="67"/>
                </a:cxn>
                <a:cxn ang="0">
                  <a:pos x="0" y="67"/>
                </a:cxn>
                <a:cxn ang="0">
                  <a:pos x="0" y="64"/>
                </a:cxn>
                <a:cxn ang="0">
                  <a:pos x="0" y="57"/>
                </a:cxn>
                <a:cxn ang="0">
                  <a:pos x="0" y="51"/>
                </a:cxn>
                <a:cxn ang="0">
                  <a:pos x="13" y="51"/>
                </a:cxn>
                <a:cxn ang="0">
                  <a:pos x="13" y="54"/>
                </a:cxn>
                <a:cxn ang="0">
                  <a:pos x="13" y="57"/>
                </a:cxn>
                <a:cxn ang="0">
                  <a:pos x="27" y="57"/>
                </a:cxn>
                <a:cxn ang="0">
                  <a:pos x="27" y="83"/>
                </a:cxn>
                <a:cxn ang="0">
                  <a:pos x="41" y="83"/>
                </a:cxn>
                <a:cxn ang="0">
                  <a:pos x="41" y="57"/>
                </a:cxn>
                <a:cxn ang="0">
                  <a:pos x="51" y="57"/>
                </a:cxn>
                <a:cxn ang="0">
                  <a:pos x="51" y="44"/>
                </a:cxn>
                <a:cxn ang="0">
                  <a:pos x="41" y="44"/>
                </a:cxn>
                <a:cxn ang="0">
                  <a:pos x="41" y="18"/>
                </a:cxn>
                <a:cxn ang="0">
                  <a:pos x="27" y="18"/>
                </a:cxn>
                <a:cxn ang="0">
                  <a:pos x="27" y="44"/>
                </a:cxn>
                <a:cxn ang="0">
                  <a:pos x="13" y="44"/>
                </a:cxn>
                <a:cxn ang="0">
                  <a:pos x="13" y="51"/>
                </a:cxn>
                <a:cxn ang="0">
                  <a:pos x="0" y="51"/>
                </a:cxn>
              </a:cxnLst>
              <a:rect l="0" t="0" r="r" b="b"/>
              <a:pathLst>
                <a:path w="63" h="107">
                  <a:moveTo>
                    <a:pt x="0" y="51"/>
                  </a:moveTo>
                  <a:lnTo>
                    <a:pt x="0" y="44"/>
                  </a:lnTo>
                  <a:lnTo>
                    <a:pt x="0" y="38"/>
                  </a:lnTo>
                  <a:lnTo>
                    <a:pt x="0" y="35"/>
                  </a:lnTo>
                  <a:lnTo>
                    <a:pt x="0" y="31"/>
                  </a:lnTo>
                  <a:lnTo>
                    <a:pt x="10" y="31"/>
                  </a:lnTo>
                  <a:lnTo>
                    <a:pt x="10" y="0"/>
                  </a:lnTo>
                  <a:lnTo>
                    <a:pt x="27" y="0"/>
                  </a:lnTo>
                  <a:lnTo>
                    <a:pt x="27" y="6"/>
                  </a:lnTo>
                  <a:lnTo>
                    <a:pt x="41" y="6"/>
                  </a:lnTo>
                  <a:lnTo>
                    <a:pt x="41" y="0"/>
                  </a:lnTo>
                  <a:lnTo>
                    <a:pt x="62" y="0"/>
                  </a:lnTo>
                  <a:lnTo>
                    <a:pt x="62" y="18"/>
                  </a:lnTo>
                  <a:lnTo>
                    <a:pt x="51" y="18"/>
                  </a:lnTo>
                  <a:lnTo>
                    <a:pt x="51" y="31"/>
                  </a:lnTo>
                  <a:lnTo>
                    <a:pt x="62" y="31"/>
                  </a:lnTo>
                  <a:lnTo>
                    <a:pt x="62" y="67"/>
                  </a:lnTo>
                  <a:lnTo>
                    <a:pt x="51" y="67"/>
                  </a:lnTo>
                  <a:lnTo>
                    <a:pt x="51" y="80"/>
                  </a:lnTo>
                  <a:lnTo>
                    <a:pt x="62" y="80"/>
                  </a:lnTo>
                  <a:lnTo>
                    <a:pt x="62" y="106"/>
                  </a:lnTo>
                  <a:lnTo>
                    <a:pt x="41" y="106"/>
                  </a:lnTo>
                  <a:lnTo>
                    <a:pt x="41" y="96"/>
                  </a:lnTo>
                  <a:lnTo>
                    <a:pt x="27" y="96"/>
                  </a:lnTo>
                  <a:lnTo>
                    <a:pt x="27" y="106"/>
                  </a:lnTo>
                  <a:lnTo>
                    <a:pt x="10" y="106"/>
                  </a:lnTo>
                  <a:lnTo>
                    <a:pt x="10" y="67"/>
                  </a:lnTo>
                  <a:lnTo>
                    <a:pt x="0" y="67"/>
                  </a:lnTo>
                  <a:lnTo>
                    <a:pt x="0" y="64"/>
                  </a:lnTo>
                  <a:lnTo>
                    <a:pt x="0" y="57"/>
                  </a:lnTo>
                  <a:lnTo>
                    <a:pt x="0" y="51"/>
                  </a:lnTo>
                  <a:lnTo>
                    <a:pt x="13" y="51"/>
                  </a:lnTo>
                  <a:lnTo>
                    <a:pt x="13" y="54"/>
                  </a:lnTo>
                  <a:lnTo>
                    <a:pt x="13" y="57"/>
                  </a:lnTo>
                  <a:lnTo>
                    <a:pt x="27" y="57"/>
                  </a:lnTo>
                  <a:lnTo>
                    <a:pt x="27" y="83"/>
                  </a:lnTo>
                  <a:lnTo>
                    <a:pt x="41" y="83"/>
                  </a:lnTo>
                  <a:lnTo>
                    <a:pt x="41" y="57"/>
                  </a:lnTo>
                  <a:lnTo>
                    <a:pt x="51" y="57"/>
                  </a:lnTo>
                  <a:lnTo>
                    <a:pt x="51" y="44"/>
                  </a:lnTo>
                  <a:lnTo>
                    <a:pt x="41" y="44"/>
                  </a:lnTo>
                  <a:lnTo>
                    <a:pt x="41" y="18"/>
                  </a:lnTo>
                  <a:lnTo>
                    <a:pt x="27" y="18"/>
                  </a:lnTo>
                  <a:lnTo>
                    <a:pt x="27" y="44"/>
                  </a:lnTo>
                  <a:lnTo>
                    <a:pt x="13" y="44"/>
                  </a:lnTo>
                  <a:lnTo>
                    <a:pt x="13" y="51"/>
                  </a:lnTo>
                  <a:lnTo>
                    <a:pt x="0" y="51"/>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2" name="Freeform 16"/>
            <p:cNvSpPr>
              <a:spLocks/>
            </p:cNvSpPr>
            <p:nvPr/>
          </p:nvSpPr>
          <p:spPr bwMode="auto">
            <a:xfrm>
              <a:off x="3721" y="3382"/>
              <a:ext cx="17" cy="33"/>
            </a:xfrm>
            <a:custGeom>
              <a:avLst/>
              <a:gdLst/>
              <a:ahLst/>
              <a:cxnLst>
                <a:cxn ang="0">
                  <a:pos x="16" y="29"/>
                </a:cxn>
                <a:cxn ang="0">
                  <a:pos x="7" y="32"/>
                </a:cxn>
                <a:cxn ang="0">
                  <a:pos x="0" y="32"/>
                </a:cxn>
                <a:cxn ang="0">
                  <a:pos x="0" y="29"/>
                </a:cxn>
                <a:cxn ang="0">
                  <a:pos x="0" y="3"/>
                </a:cxn>
                <a:cxn ang="0">
                  <a:pos x="0" y="0"/>
                </a:cxn>
                <a:cxn ang="0">
                  <a:pos x="7" y="0"/>
                </a:cxn>
                <a:cxn ang="0">
                  <a:pos x="16" y="3"/>
                </a:cxn>
                <a:cxn ang="0">
                  <a:pos x="16" y="29"/>
                </a:cxn>
              </a:cxnLst>
              <a:rect l="0" t="0" r="r" b="b"/>
              <a:pathLst>
                <a:path w="17" h="33">
                  <a:moveTo>
                    <a:pt x="16" y="29"/>
                  </a:moveTo>
                  <a:lnTo>
                    <a:pt x="7" y="32"/>
                  </a:lnTo>
                  <a:lnTo>
                    <a:pt x="0" y="32"/>
                  </a:lnTo>
                  <a:lnTo>
                    <a:pt x="0" y="29"/>
                  </a:lnTo>
                  <a:lnTo>
                    <a:pt x="0" y="3"/>
                  </a:lnTo>
                  <a:lnTo>
                    <a:pt x="0" y="0"/>
                  </a:lnTo>
                  <a:lnTo>
                    <a:pt x="7" y="0"/>
                  </a:lnTo>
                  <a:lnTo>
                    <a:pt x="16" y="3"/>
                  </a:lnTo>
                  <a:lnTo>
                    <a:pt x="16" y="29"/>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3" name="Freeform 17"/>
            <p:cNvSpPr>
              <a:spLocks/>
            </p:cNvSpPr>
            <p:nvPr/>
          </p:nvSpPr>
          <p:spPr bwMode="auto">
            <a:xfrm>
              <a:off x="3761" y="3338"/>
              <a:ext cx="40" cy="17"/>
            </a:xfrm>
            <a:custGeom>
              <a:avLst/>
              <a:gdLst/>
              <a:ahLst/>
              <a:cxnLst>
                <a:cxn ang="0">
                  <a:pos x="3" y="16"/>
                </a:cxn>
                <a:cxn ang="0">
                  <a:pos x="0" y="8"/>
                </a:cxn>
                <a:cxn ang="0">
                  <a:pos x="3" y="8"/>
                </a:cxn>
                <a:cxn ang="0">
                  <a:pos x="3" y="0"/>
                </a:cxn>
                <a:cxn ang="0">
                  <a:pos x="35" y="0"/>
                </a:cxn>
                <a:cxn ang="0">
                  <a:pos x="39" y="8"/>
                </a:cxn>
                <a:cxn ang="0">
                  <a:pos x="39" y="16"/>
                </a:cxn>
                <a:cxn ang="0">
                  <a:pos x="35" y="16"/>
                </a:cxn>
                <a:cxn ang="0">
                  <a:pos x="3" y="16"/>
                </a:cxn>
              </a:cxnLst>
              <a:rect l="0" t="0" r="r" b="b"/>
              <a:pathLst>
                <a:path w="40" h="17">
                  <a:moveTo>
                    <a:pt x="3" y="16"/>
                  </a:moveTo>
                  <a:lnTo>
                    <a:pt x="0" y="8"/>
                  </a:lnTo>
                  <a:lnTo>
                    <a:pt x="3" y="8"/>
                  </a:lnTo>
                  <a:lnTo>
                    <a:pt x="3" y="0"/>
                  </a:lnTo>
                  <a:lnTo>
                    <a:pt x="35" y="0"/>
                  </a:lnTo>
                  <a:lnTo>
                    <a:pt x="39" y="8"/>
                  </a:lnTo>
                  <a:lnTo>
                    <a:pt x="39" y="16"/>
                  </a:lnTo>
                  <a:lnTo>
                    <a:pt x="35" y="16"/>
                  </a:lnTo>
                  <a:lnTo>
                    <a:pt x="3" y="16"/>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4" name="Freeform 18"/>
            <p:cNvSpPr>
              <a:spLocks/>
            </p:cNvSpPr>
            <p:nvPr/>
          </p:nvSpPr>
          <p:spPr bwMode="auto">
            <a:xfrm>
              <a:off x="3709" y="3392"/>
              <a:ext cx="17" cy="18"/>
            </a:xfrm>
            <a:custGeom>
              <a:avLst/>
              <a:gdLst/>
              <a:ahLst/>
              <a:cxnLst>
                <a:cxn ang="0">
                  <a:pos x="16" y="0"/>
                </a:cxn>
                <a:cxn ang="0">
                  <a:pos x="8" y="3"/>
                </a:cxn>
                <a:cxn ang="0">
                  <a:pos x="0" y="6"/>
                </a:cxn>
                <a:cxn ang="0">
                  <a:pos x="8" y="13"/>
                </a:cxn>
                <a:cxn ang="0">
                  <a:pos x="16" y="17"/>
                </a:cxn>
                <a:cxn ang="0">
                  <a:pos x="16" y="0"/>
                </a:cxn>
              </a:cxnLst>
              <a:rect l="0" t="0" r="r" b="b"/>
              <a:pathLst>
                <a:path w="17" h="18">
                  <a:moveTo>
                    <a:pt x="16" y="0"/>
                  </a:moveTo>
                  <a:lnTo>
                    <a:pt x="8" y="3"/>
                  </a:lnTo>
                  <a:lnTo>
                    <a:pt x="0" y="6"/>
                  </a:lnTo>
                  <a:lnTo>
                    <a:pt x="8" y="13"/>
                  </a:lnTo>
                  <a:lnTo>
                    <a:pt x="16" y="17"/>
                  </a:lnTo>
                  <a:lnTo>
                    <a:pt x="16" y="0"/>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5" name="Freeform 19"/>
            <p:cNvSpPr>
              <a:spLocks/>
            </p:cNvSpPr>
            <p:nvPr/>
          </p:nvSpPr>
          <p:spPr bwMode="auto">
            <a:xfrm>
              <a:off x="3761" y="3455"/>
              <a:ext cx="40" cy="17"/>
            </a:xfrm>
            <a:custGeom>
              <a:avLst/>
              <a:gdLst/>
              <a:ahLst/>
              <a:cxnLst>
                <a:cxn ang="0">
                  <a:pos x="35" y="0"/>
                </a:cxn>
                <a:cxn ang="0">
                  <a:pos x="39" y="0"/>
                </a:cxn>
                <a:cxn ang="0">
                  <a:pos x="39" y="8"/>
                </a:cxn>
                <a:cxn ang="0">
                  <a:pos x="35" y="16"/>
                </a:cxn>
                <a:cxn ang="0">
                  <a:pos x="3" y="16"/>
                </a:cxn>
                <a:cxn ang="0">
                  <a:pos x="3" y="8"/>
                </a:cxn>
                <a:cxn ang="0">
                  <a:pos x="0" y="8"/>
                </a:cxn>
                <a:cxn ang="0">
                  <a:pos x="3" y="0"/>
                </a:cxn>
                <a:cxn ang="0">
                  <a:pos x="35" y="0"/>
                </a:cxn>
              </a:cxnLst>
              <a:rect l="0" t="0" r="r" b="b"/>
              <a:pathLst>
                <a:path w="40" h="17">
                  <a:moveTo>
                    <a:pt x="35" y="0"/>
                  </a:moveTo>
                  <a:lnTo>
                    <a:pt x="39" y="0"/>
                  </a:lnTo>
                  <a:lnTo>
                    <a:pt x="39" y="8"/>
                  </a:lnTo>
                  <a:lnTo>
                    <a:pt x="35" y="16"/>
                  </a:lnTo>
                  <a:lnTo>
                    <a:pt x="3" y="16"/>
                  </a:lnTo>
                  <a:lnTo>
                    <a:pt x="3" y="8"/>
                  </a:lnTo>
                  <a:lnTo>
                    <a:pt x="0" y="8"/>
                  </a:lnTo>
                  <a:lnTo>
                    <a:pt x="3" y="0"/>
                  </a:lnTo>
                  <a:lnTo>
                    <a:pt x="35" y="0"/>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6" name="Freeform 20"/>
            <p:cNvSpPr>
              <a:spLocks/>
            </p:cNvSpPr>
            <p:nvPr/>
          </p:nvSpPr>
          <p:spPr bwMode="auto">
            <a:xfrm>
              <a:off x="3771" y="3465"/>
              <a:ext cx="14" cy="17"/>
            </a:xfrm>
            <a:custGeom>
              <a:avLst/>
              <a:gdLst/>
              <a:ahLst/>
              <a:cxnLst>
                <a:cxn ang="0">
                  <a:pos x="0" y="0"/>
                </a:cxn>
                <a:cxn ang="0">
                  <a:pos x="3" y="0"/>
                </a:cxn>
                <a:cxn ang="0">
                  <a:pos x="10" y="16"/>
                </a:cxn>
                <a:cxn ang="0">
                  <a:pos x="13" y="0"/>
                </a:cxn>
                <a:cxn ang="0">
                  <a:pos x="17" y="0"/>
                </a:cxn>
                <a:cxn ang="0">
                  <a:pos x="0" y="0"/>
                </a:cxn>
              </a:cxnLst>
              <a:rect l="0" t="0" r="r" b="b"/>
              <a:pathLst>
                <a:path w="18" h="17">
                  <a:moveTo>
                    <a:pt x="0" y="0"/>
                  </a:moveTo>
                  <a:lnTo>
                    <a:pt x="3" y="0"/>
                  </a:lnTo>
                  <a:lnTo>
                    <a:pt x="10" y="16"/>
                  </a:lnTo>
                  <a:lnTo>
                    <a:pt x="13" y="0"/>
                  </a:lnTo>
                  <a:lnTo>
                    <a:pt x="17" y="0"/>
                  </a:lnTo>
                  <a:lnTo>
                    <a:pt x="0" y="0"/>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7" name="Freeform 21"/>
            <p:cNvSpPr>
              <a:spLocks/>
            </p:cNvSpPr>
            <p:nvPr/>
          </p:nvSpPr>
          <p:spPr bwMode="auto">
            <a:xfrm>
              <a:off x="3838" y="3382"/>
              <a:ext cx="17" cy="33"/>
            </a:xfrm>
            <a:custGeom>
              <a:avLst/>
              <a:gdLst/>
              <a:ahLst/>
              <a:cxnLst>
                <a:cxn ang="0">
                  <a:pos x="0" y="3"/>
                </a:cxn>
                <a:cxn ang="0">
                  <a:pos x="0" y="0"/>
                </a:cxn>
                <a:cxn ang="0">
                  <a:pos x="8" y="0"/>
                </a:cxn>
                <a:cxn ang="0">
                  <a:pos x="16" y="0"/>
                </a:cxn>
                <a:cxn ang="0">
                  <a:pos x="16" y="3"/>
                </a:cxn>
                <a:cxn ang="0">
                  <a:pos x="16" y="29"/>
                </a:cxn>
                <a:cxn ang="0">
                  <a:pos x="16" y="32"/>
                </a:cxn>
                <a:cxn ang="0">
                  <a:pos x="8" y="32"/>
                </a:cxn>
                <a:cxn ang="0">
                  <a:pos x="0" y="32"/>
                </a:cxn>
                <a:cxn ang="0">
                  <a:pos x="0" y="29"/>
                </a:cxn>
                <a:cxn ang="0">
                  <a:pos x="0" y="3"/>
                </a:cxn>
              </a:cxnLst>
              <a:rect l="0" t="0" r="r" b="b"/>
              <a:pathLst>
                <a:path w="17" h="33">
                  <a:moveTo>
                    <a:pt x="0" y="3"/>
                  </a:moveTo>
                  <a:lnTo>
                    <a:pt x="0" y="0"/>
                  </a:lnTo>
                  <a:lnTo>
                    <a:pt x="8" y="0"/>
                  </a:lnTo>
                  <a:lnTo>
                    <a:pt x="16" y="0"/>
                  </a:lnTo>
                  <a:lnTo>
                    <a:pt x="16" y="3"/>
                  </a:lnTo>
                  <a:lnTo>
                    <a:pt x="16" y="29"/>
                  </a:lnTo>
                  <a:lnTo>
                    <a:pt x="16" y="32"/>
                  </a:lnTo>
                  <a:lnTo>
                    <a:pt x="8" y="32"/>
                  </a:lnTo>
                  <a:lnTo>
                    <a:pt x="0" y="32"/>
                  </a:lnTo>
                  <a:lnTo>
                    <a:pt x="0" y="29"/>
                  </a:lnTo>
                  <a:lnTo>
                    <a:pt x="0" y="3"/>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8" name="Freeform 22"/>
            <p:cNvSpPr>
              <a:spLocks/>
            </p:cNvSpPr>
            <p:nvPr/>
          </p:nvSpPr>
          <p:spPr bwMode="auto">
            <a:xfrm>
              <a:off x="3848" y="3392"/>
              <a:ext cx="17" cy="17"/>
            </a:xfrm>
            <a:custGeom>
              <a:avLst/>
              <a:gdLst/>
              <a:ahLst/>
              <a:cxnLst>
                <a:cxn ang="0">
                  <a:pos x="0" y="16"/>
                </a:cxn>
                <a:cxn ang="0">
                  <a:pos x="16" y="16"/>
                </a:cxn>
                <a:cxn ang="0">
                  <a:pos x="16" y="8"/>
                </a:cxn>
                <a:cxn ang="0">
                  <a:pos x="16" y="0"/>
                </a:cxn>
                <a:cxn ang="0">
                  <a:pos x="0" y="0"/>
                </a:cxn>
                <a:cxn ang="0">
                  <a:pos x="0" y="16"/>
                </a:cxn>
              </a:cxnLst>
              <a:rect l="0" t="0" r="r" b="b"/>
              <a:pathLst>
                <a:path w="17" h="17">
                  <a:moveTo>
                    <a:pt x="0" y="16"/>
                  </a:moveTo>
                  <a:lnTo>
                    <a:pt x="16" y="16"/>
                  </a:lnTo>
                  <a:lnTo>
                    <a:pt x="16" y="8"/>
                  </a:lnTo>
                  <a:lnTo>
                    <a:pt x="16" y="0"/>
                  </a:lnTo>
                  <a:lnTo>
                    <a:pt x="0" y="0"/>
                  </a:lnTo>
                  <a:lnTo>
                    <a:pt x="0" y="16"/>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79" name="Freeform 23"/>
            <p:cNvSpPr>
              <a:spLocks/>
            </p:cNvSpPr>
            <p:nvPr/>
          </p:nvSpPr>
          <p:spPr bwMode="auto">
            <a:xfrm>
              <a:off x="3768" y="3328"/>
              <a:ext cx="29" cy="14"/>
            </a:xfrm>
            <a:custGeom>
              <a:avLst/>
              <a:gdLst/>
              <a:ahLst/>
              <a:cxnLst>
                <a:cxn ang="0">
                  <a:pos x="0" y="16"/>
                </a:cxn>
                <a:cxn ang="0">
                  <a:pos x="0" y="10"/>
                </a:cxn>
                <a:cxn ang="0">
                  <a:pos x="0" y="5"/>
                </a:cxn>
                <a:cxn ang="0">
                  <a:pos x="0" y="0"/>
                </a:cxn>
                <a:cxn ang="0">
                  <a:pos x="24" y="0"/>
                </a:cxn>
                <a:cxn ang="0">
                  <a:pos x="28" y="5"/>
                </a:cxn>
                <a:cxn ang="0">
                  <a:pos x="28" y="10"/>
                </a:cxn>
                <a:cxn ang="0">
                  <a:pos x="24" y="16"/>
                </a:cxn>
                <a:cxn ang="0">
                  <a:pos x="0" y="16"/>
                </a:cxn>
              </a:cxnLst>
              <a:rect l="0" t="0" r="r" b="b"/>
              <a:pathLst>
                <a:path w="29" h="17">
                  <a:moveTo>
                    <a:pt x="0" y="16"/>
                  </a:moveTo>
                  <a:lnTo>
                    <a:pt x="0" y="10"/>
                  </a:lnTo>
                  <a:lnTo>
                    <a:pt x="0" y="5"/>
                  </a:lnTo>
                  <a:lnTo>
                    <a:pt x="0" y="0"/>
                  </a:lnTo>
                  <a:lnTo>
                    <a:pt x="24" y="0"/>
                  </a:lnTo>
                  <a:lnTo>
                    <a:pt x="28" y="5"/>
                  </a:lnTo>
                  <a:lnTo>
                    <a:pt x="28" y="10"/>
                  </a:lnTo>
                  <a:lnTo>
                    <a:pt x="24" y="16"/>
                  </a:lnTo>
                  <a:lnTo>
                    <a:pt x="0" y="16"/>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0" name="Freeform 24"/>
            <p:cNvSpPr>
              <a:spLocks/>
            </p:cNvSpPr>
            <p:nvPr/>
          </p:nvSpPr>
          <p:spPr bwMode="auto">
            <a:xfrm>
              <a:off x="3771" y="3280"/>
              <a:ext cx="14" cy="45"/>
            </a:xfrm>
            <a:custGeom>
              <a:avLst/>
              <a:gdLst/>
              <a:ahLst/>
              <a:cxnLst>
                <a:cxn ang="0">
                  <a:pos x="0" y="0"/>
                </a:cxn>
                <a:cxn ang="0">
                  <a:pos x="17" y="0"/>
                </a:cxn>
                <a:cxn ang="0">
                  <a:pos x="17" y="44"/>
                </a:cxn>
                <a:cxn ang="0">
                  <a:pos x="0" y="44"/>
                </a:cxn>
                <a:cxn ang="0">
                  <a:pos x="0" y="0"/>
                </a:cxn>
              </a:cxnLst>
              <a:rect l="0" t="0" r="r" b="b"/>
              <a:pathLst>
                <a:path w="18" h="45">
                  <a:moveTo>
                    <a:pt x="0" y="0"/>
                  </a:moveTo>
                  <a:lnTo>
                    <a:pt x="17" y="0"/>
                  </a:lnTo>
                  <a:lnTo>
                    <a:pt x="17" y="44"/>
                  </a:lnTo>
                  <a:lnTo>
                    <a:pt x="0" y="44"/>
                  </a:lnTo>
                  <a:lnTo>
                    <a:pt x="0" y="0"/>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1" name="Freeform 25"/>
            <p:cNvSpPr>
              <a:spLocks/>
            </p:cNvSpPr>
            <p:nvPr/>
          </p:nvSpPr>
          <p:spPr bwMode="auto">
            <a:xfrm>
              <a:off x="3771" y="3280"/>
              <a:ext cx="14" cy="45"/>
            </a:xfrm>
            <a:custGeom>
              <a:avLst/>
              <a:gdLst/>
              <a:ahLst/>
              <a:cxnLst>
                <a:cxn ang="0">
                  <a:pos x="0" y="0"/>
                </a:cxn>
                <a:cxn ang="0">
                  <a:pos x="17" y="0"/>
                </a:cxn>
                <a:cxn ang="0">
                  <a:pos x="17" y="44"/>
                </a:cxn>
                <a:cxn ang="0">
                  <a:pos x="0" y="44"/>
                </a:cxn>
                <a:cxn ang="0">
                  <a:pos x="0" y="0"/>
                </a:cxn>
              </a:cxnLst>
              <a:rect l="0" t="0" r="r" b="b"/>
              <a:pathLst>
                <a:path w="18" h="45">
                  <a:moveTo>
                    <a:pt x="0" y="0"/>
                  </a:moveTo>
                  <a:lnTo>
                    <a:pt x="17" y="0"/>
                  </a:lnTo>
                  <a:lnTo>
                    <a:pt x="17" y="44"/>
                  </a:lnTo>
                  <a:lnTo>
                    <a:pt x="0" y="44"/>
                  </a:lnTo>
                  <a:lnTo>
                    <a:pt x="0" y="0"/>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2" name="Freeform 26"/>
            <p:cNvSpPr>
              <a:spLocks/>
            </p:cNvSpPr>
            <p:nvPr/>
          </p:nvSpPr>
          <p:spPr bwMode="auto">
            <a:xfrm>
              <a:off x="3768" y="3269"/>
              <a:ext cx="29" cy="14"/>
            </a:xfrm>
            <a:custGeom>
              <a:avLst/>
              <a:gdLst/>
              <a:ahLst/>
              <a:cxnLst>
                <a:cxn ang="0">
                  <a:pos x="0" y="16"/>
                </a:cxn>
                <a:cxn ang="0">
                  <a:pos x="0" y="7"/>
                </a:cxn>
                <a:cxn ang="0">
                  <a:pos x="0" y="0"/>
                </a:cxn>
                <a:cxn ang="0">
                  <a:pos x="24" y="0"/>
                </a:cxn>
                <a:cxn ang="0">
                  <a:pos x="28" y="7"/>
                </a:cxn>
                <a:cxn ang="0">
                  <a:pos x="28" y="16"/>
                </a:cxn>
                <a:cxn ang="0">
                  <a:pos x="24" y="16"/>
                </a:cxn>
                <a:cxn ang="0">
                  <a:pos x="0" y="16"/>
                </a:cxn>
              </a:cxnLst>
              <a:rect l="0" t="0" r="r" b="b"/>
              <a:pathLst>
                <a:path w="29" h="17">
                  <a:moveTo>
                    <a:pt x="0" y="16"/>
                  </a:moveTo>
                  <a:lnTo>
                    <a:pt x="0" y="7"/>
                  </a:lnTo>
                  <a:lnTo>
                    <a:pt x="0" y="0"/>
                  </a:lnTo>
                  <a:lnTo>
                    <a:pt x="24" y="0"/>
                  </a:lnTo>
                  <a:lnTo>
                    <a:pt x="28" y="7"/>
                  </a:lnTo>
                  <a:lnTo>
                    <a:pt x="28" y="16"/>
                  </a:lnTo>
                  <a:lnTo>
                    <a:pt x="24" y="16"/>
                  </a:lnTo>
                  <a:lnTo>
                    <a:pt x="0" y="16"/>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3" name="Freeform 27"/>
            <p:cNvSpPr>
              <a:spLocks/>
            </p:cNvSpPr>
            <p:nvPr/>
          </p:nvSpPr>
          <p:spPr bwMode="auto">
            <a:xfrm>
              <a:off x="3771" y="3102"/>
              <a:ext cx="14" cy="156"/>
            </a:xfrm>
            <a:custGeom>
              <a:avLst/>
              <a:gdLst/>
              <a:ahLst/>
              <a:cxnLst>
                <a:cxn ang="0">
                  <a:pos x="17" y="13"/>
                </a:cxn>
                <a:cxn ang="0">
                  <a:pos x="13" y="9"/>
                </a:cxn>
                <a:cxn ang="0">
                  <a:pos x="17" y="9"/>
                </a:cxn>
                <a:cxn ang="0">
                  <a:pos x="17" y="6"/>
                </a:cxn>
                <a:cxn ang="0">
                  <a:pos x="17" y="3"/>
                </a:cxn>
                <a:cxn ang="0">
                  <a:pos x="10" y="0"/>
                </a:cxn>
                <a:cxn ang="0">
                  <a:pos x="3" y="3"/>
                </a:cxn>
                <a:cxn ang="0">
                  <a:pos x="3" y="6"/>
                </a:cxn>
                <a:cxn ang="0">
                  <a:pos x="3" y="9"/>
                </a:cxn>
                <a:cxn ang="0">
                  <a:pos x="0" y="13"/>
                </a:cxn>
                <a:cxn ang="0">
                  <a:pos x="0" y="158"/>
                </a:cxn>
                <a:cxn ang="0">
                  <a:pos x="17" y="158"/>
                </a:cxn>
                <a:cxn ang="0">
                  <a:pos x="17" y="13"/>
                </a:cxn>
              </a:cxnLst>
              <a:rect l="0" t="0" r="r" b="b"/>
              <a:pathLst>
                <a:path w="18" h="159">
                  <a:moveTo>
                    <a:pt x="17" y="13"/>
                  </a:moveTo>
                  <a:lnTo>
                    <a:pt x="13" y="9"/>
                  </a:lnTo>
                  <a:lnTo>
                    <a:pt x="17" y="9"/>
                  </a:lnTo>
                  <a:lnTo>
                    <a:pt x="17" y="6"/>
                  </a:lnTo>
                  <a:lnTo>
                    <a:pt x="17" y="3"/>
                  </a:lnTo>
                  <a:lnTo>
                    <a:pt x="10" y="0"/>
                  </a:lnTo>
                  <a:lnTo>
                    <a:pt x="3" y="3"/>
                  </a:lnTo>
                  <a:lnTo>
                    <a:pt x="3" y="6"/>
                  </a:lnTo>
                  <a:lnTo>
                    <a:pt x="3" y="9"/>
                  </a:lnTo>
                  <a:lnTo>
                    <a:pt x="0" y="13"/>
                  </a:lnTo>
                  <a:lnTo>
                    <a:pt x="0" y="158"/>
                  </a:lnTo>
                  <a:lnTo>
                    <a:pt x="17" y="158"/>
                  </a:lnTo>
                  <a:lnTo>
                    <a:pt x="17" y="13"/>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4" name="Freeform 28"/>
            <p:cNvSpPr>
              <a:spLocks/>
            </p:cNvSpPr>
            <p:nvPr/>
          </p:nvSpPr>
          <p:spPr bwMode="auto">
            <a:xfrm>
              <a:off x="3730" y="3349"/>
              <a:ext cx="113" cy="99"/>
            </a:xfrm>
            <a:custGeom>
              <a:avLst/>
              <a:gdLst/>
              <a:ahLst/>
              <a:cxnLst>
                <a:cxn ang="0">
                  <a:pos x="0" y="47"/>
                </a:cxn>
                <a:cxn ang="0">
                  <a:pos x="0" y="41"/>
                </a:cxn>
                <a:cxn ang="0">
                  <a:pos x="0" y="37"/>
                </a:cxn>
                <a:cxn ang="0">
                  <a:pos x="3" y="34"/>
                </a:cxn>
                <a:cxn ang="0">
                  <a:pos x="14" y="28"/>
                </a:cxn>
                <a:cxn ang="0">
                  <a:pos x="28" y="18"/>
                </a:cxn>
                <a:cxn ang="0">
                  <a:pos x="42" y="0"/>
                </a:cxn>
                <a:cxn ang="0">
                  <a:pos x="63" y="0"/>
                </a:cxn>
                <a:cxn ang="0">
                  <a:pos x="77" y="18"/>
                </a:cxn>
                <a:cxn ang="0">
                  <a:pos x="91" y="28"/>
                </a:cxn>
                <a:cxn ang="0">
                  <a:pos x="102" y="34"/>
                </a:cxn>
                <a:cxn ang="0">
                  <a:pos x="109" y="37"/>
                </a:cxn>
                <a:cxn ang="0">
                  <a:pos x="109" y="57"/>
                </a:cxn>
                <a:cxn ang="0">
                  <a:pos x="102" y="57"/>
                </a:cxn>
                <a:cxn ang="0">
                  <a:pos x="91" y="63"/>
                </a:cxn>
                <a:cxn ang="0">
                  <a:pos x="77" y="76"/>
                </a:cxn>
                <a:cxn ang="0">
                  <a:pos x="63" y="96"/>
                </a:cxn>
                <a:cxn ang="0">
                  <a:pos x="42" y="96"/>
                </a:cxn>
                <a:cxn ang="0">
                  <a:pos x="28" y="76"/>
                </a:cxn>
                <a:cxn ang="0">
                  <a:pos x="14" y="63"/>
                </a:cxn>
                <a:cxn ang="0">
                  <a:pos x="3" y="57"/>
                </a:cxn>
                <a:cxn ang="0">
                  <a:pos x="0" y="57"/>
                </a:cxn>
                <a:cxn ang="0">
                  <a:pos x="0" y="54"/>
                </a:cxn>
                <a:cxn ang="0">
                  <a:pos x="0" y="47"/>
                </a:cxn>
                <a:cxn ang="0">
                  <a:pos x="21" y="47"/>
                </a:cxn>
                <a:cxn ang="0">
                  <a:pos x="24" y="57"/>
                </a:cxn>
                <a:cxn ang="0">
                  <a:pos x="35" y="60"/>
                </a:cxn>
                <a:cxn ang="0">
                  <a:pos x="38" y="66"/>
                </a:cxn>
                <a:cxn ang="0">
                  <a:pos x="42" y="73"/>
                </a:cxn>
                <a:cxn ang="0">
                  <a:pos x="46" y="76"/>
                </a:cxn>
                <a:cxn ang="0">
                  <a:pos x="53" y="76"/>
                </a:cxn>
                <a:cxn ang="0">
                  <a:pos x="60" y="76"/>
                </a:cxn>
                <a:cxn ang="0">
                  <a:pos x="67" y="73"/>
                </a:cxn>
                <a:cxn ang="0">
                  <a:pos x="70" y="66"/>
                </a:cxn>
                <a:cxn ang="0">
                  <a:pos x="70" y="60"/>
                </a:cxn>
                <a:cxn ang="0">
                  <a:pos x="81" y="57"/>
                </a:cxn>
                <a:cxn ang="0">
                  <a:pos x="84" y="47"/>
                </a:cxn>
                <a:cxn ang="0">
                  <a:pos x="81" y="37"/>
                </a:cxn>
                <a:cxn ang="0">
                  <a:pos x="70" y="34"/>
                </a:cxn>
                <a:cxn ang="0">
                  <a:pos x="70" y="28"/>
                </a:cxn>
                <a:cxn ang="0">
                  <a:pos x="67" y="22"/>
                </a:cxn>
                <a:cxn ang="0">
                  <a:pos x="60" y="18"/>
                </a:cxn>
                <a:cxn ang="0">
                  <a:pos x="53" y="18"/>
                </a:cxn>
                <a:cxn ang="0">
                  <a:pos x="46" y="18"/>
                </a:cxn>
                <a:cxn ang="0">
                  <a:pos x="42" y="22"/>
                </a:cxn>
                <a:cxn ang="0">
                  <a:pos x="38" y="28"/>
                </a:cxn>
                <a:cxn ang="0">
                  <a:pos x="35" y="34"/>
                </a:cxn>
                <a:cxn ang="0">
                  <a:pos x="24" y="37"/>
                </a:cxn>
                <a:cxn ang="0">
                  <a:pos x="21" y="47"/>
                </a:cxn>
                <a:cxn ang="0">
                  <a:pos x="0" y="47"/>
                </a:cxn>
              </a:cxnLst>
              <a:rect l="0" t="0" r="r" b="b"/>
              <a:pathLst>
                <a:path w="110" h="97">
                  <a:moveTo>
                    <a:pt x="0" y="47"/>
                  </a:moveTo>
                  <a:lnTo>
                    <a:pt x="0" y="41"/>
                  </a:lnTo>
                  <a:lnTo>
                    <a:pt x="0" y="37"/>
                  </a:lnTo>
                  <a:lnTo>
                    <a:pt x="3" y="34"/>
                  </a:lnTo>
                  <a:lnTo>
                    <a:pt x="14" y="28"/>
                  </a:lnTo>
                  <a:lnTo>
                    <a:pt x="28" y="18"/>
                  </a:lnTo>
                  <a:lnTo>
                    <a:pt x="42" y="0"/>
                  </a:lnTo>
                  <a:lnTo>
                    <a:pt x="63" y="0"/>
                  </a:lnTo>
                  <a:lnTo>
                    <a:pt x="77" y="18"/>
                  </a:lnTo>
                  <a:lnTo>
                    <a:pt x="91" y="28"/>
                  </a:lnTo>
                  <a:lnTo>
                    <a:pt x="102" y="34"/>
                  </a:lnTo>
                  <a:lnTo>
                    <a:pt x="109" y="37"/>
                  </a:lnTo>
                  <a:lnTo>
                    <a:pt x="109" y="57"/>
                  </a:lnTo>
                  <a:lnTo>
                    <a:pt x="102" y="57"/>
                  </a:lnTo>
                  <a:lnTo>
                    <a:pt x="91" y="63"/>
                  </a:lnTo>
                  <a:lnTo>
                    <a:pt x="77" y="76"/>
                  </a:lnTo>
                  <a:lnTo>
                    <a:pt x="63" y="96"/>
                  </a:lnTo>
                  <a:lnTo>
                    <a:pt x="42" y="96"/>
                  </a:lnTo>
                  <a:lnTo>
                    <a:pt x="28" y="76"/>
                  </a:lnTo>
                  <a:lnTo>
                    <a:pt x="14" y="63"/>
                  </a:lnTo>
                  <a:lnTo>
                    <a:pt x="3" y="57"/>
                  </a:lnTo>
                  <a:lnTo>
                    <a:pt x="0" y="57"/>
                  </a:lnTo>
                  <a:lnTo>
                    <a:pt x="0" y="54"/>
                  </a:lnTo>
                  <a:lnTo>
                    <a:pt x="0" y="47"/>
                  </a:lnTo>
                  <a:lnTo>
                    <a:pt x="21" y="47"/>
                  </a:lnTo>
                  <a:lnTo>
                    <a:pt x="24" y="57"/>
                  </a:lnTo>
                  <a:lnTo>
                    <a:pt x="35" y="60"/>
                  </a:lnTo>
                  <a:lnTo>
                    <a:pt x="38" y="66"/>
                  </a:lnTo>
                  <a:lnTo>
                    <a:pt x="42" y="73"/>
                  </a:lnTo>
                  <a:lnTo>
                    <a:pt x="46" y="76"/>
                  </a:lnTo>
                  <a:lnTo>
                    <a:pt x="53" y="76"/>
                  </a:lnTo>
                  <a:lnTo>
                    <a:pt x="60" y="76"/>
                  </a:lnTo>
                  <a:lnTo>
                    <a:pt x="67" y="73"/>
                  </a:lnTo>
                  <a:lnTo>
                    <a:pt x="70" y="66"/>
                  </a:lnTo>
                  <a:lnTo>
                    <a:pt x="70" y="60"/>
                  </a:lnTo>
                  <a:lnTo>
                    <a:pt x="81" y="57"/>
                  </a:lnTo>
                  <a:lnTo>
                    <a:pt x="84" y="47"/>
                  </a:lnTo>
                  <a:lnTo>
                    <a:pt x="81" y="37"/>
                  </a:lnTo>
                  <a:lnTo>
                    <a:pt x="70" y="34"/>
                  </a:lnTo>
                  <a:lnTo>
                    <a:pt x="70" y="28"/>
                  </a:lnTo>
                  <a:lnTo>
                    <a:pt x="67" y="22"/>
                  </a:lnTo>
                  <a:lnTo>
                    <a:pt x="60" y="18"/>
                  </a:lnTo>
                  <a:lnTo>
                    <a:pt x="53" y="18"/>
                  </a:lnTo>
                  <a:lnTo>
                    <a:pt x="46" y="18"/>
                  </a:lnTo>
                  <a:lnTo>
                    <a:pt x="42" y="22"/>
                  </a:lnTo>
                  <a:lnTo>
                    <a:pt x="38" y="28"/>
                  </a:lnTo>
                  <a:lnTo>
                    <a:pt x="35" y="34"/>
                  </a:lnTo>
                  <a:lnTo>
                    <a:pt x="24" y="37"/>
                  </a:lnTo>
                  <a:lnTo>
                    <a:pt x="21" y="47"/>
                  </a:lnTo>
                  <a:lnTo>
                    <a:pt x="0" y="47"/>
                  </a:lnTo>
                </a:path>
              </a:pathLst>
            </a:custGeom>
            <a:solidFill>
              <a:srgbClr val="FFFF10"/>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5" name="Freeform 29"/>
            <p:cNvSpPr>
              <a:spLocks/>
            </p:cNvSpPr>
            <p:nvPr/>
          </p:nvSpPr>
          <p:spPr bwMode="auto">
            <a:xfrm>
              <a:off x="4168" y="3026"/>
              <a:ext cx="141" cy="474"/>
            </a:xfrm>
            <a:custGeom>
              <a:avLst/>
              <a:gdLst/>
              <a:ahLst/>
              <a:cxnLst>
                <a:cxn ang="0">
                  <a:pos x="55" y="327"/>
                </a:cxn>
                <a:cxn ang="0">
                  <a:pos x="41" y="262"/>
                </a:cxn>
                <a:cxn ang="0">
                  <a:pos x="31" y="262"/>
                </a:cxn>
                <a:cxn ang="0">
                  <a:pos x="34" y="210"/>
                </a:cxn>
                <a:cxn ang="0">
                  <a:pos x="0" y="162"/>
                </a:cxn>
                <a:cxn ang="0">
                  <a:pos x="24" y="81"/>
                </a:cxn>
                <a:cxn ang="0">
                  <a:pos x="31" y="78"/>
                </a:cxn>
                <a:cxn ang="0">
                  <a:pos x="38" y="71"/>
                </a:cxn>
                <a:cxn ang="0">
                  <a:pos x="48" y="65"/>
                </a:cxn>
                <a:cxn ang="0">
                  <a:pos x="55" y="58"/>
                </a:cxn>
                <a:cxn ang="0">
                  <a:pos x="55" y="55"/>
                </a:cxn>
                <a:cxn ang="0">
                  <a:pos x="52" y="45"/>
                </a:cxn>
                <a:cxn ang="0">
                  <a:pos x="52" y="36"/>
                </a:cxn>
                <a:cxn ang="0">
                  <a:pos x="48" y="32"/>
                </a:cxn>
                <a:cxn ang="0">
                  <a:pos x="52" y="29"/>
                </a:cxn>
                <a:cxn ang="0">
                  <a:pos x="52" y="23"/>
                </a:cxn>
                <a:cxn ang="0">
                  <a:pos x="55" y="16"/>
                </a:cxn>
                <a:cxn ang="0">
                  <a:pos x="58" y="13"/>
                </a:cxn>
                <a:cxn ang="0">
                  <a:pos x="62" y="6"/>
                </a:cxn>
                <a:cxn ang="0">
                  <a:pos x="69" y="3"/>
                </a:cxn>
                <a:cxn ang="0">
                  <a:pos x="76" y="0"/>
                </a:cxn>
                <a:cxn ang="0">
                  <a:pos x="90" y="3"/>
                </a:cxn>
                <a:cxn ang="0">
                  <a:pos x="100" y="6"/>
                </a:cxn>
                <a:cxn ang="0">
                  <a:pos x="104" y="16"/>
                </a:cxn>
                <a:cxn ang="0">
                  <a:pos x="107" y="26"/>
                </a:cxn>
                <a:cxn ang="0">
                  <a:pos x="111" y="36"/>
                </a:cxn>
                <a:cxn ang="0">
                  <a:pos x="111" y="42"/>
                </a:cxn>
                <a:cxn ang="0">
                  <a:pos x="111" y="49"/>
                </a:cxn>
                <a:cxn ang="0">
                  <a:pos x="107" y="49"/>
                </a:cxn>
                <a:cxn ang="0">
                  <a:pos x="97" y="71"/>
                </a:cxn>
                <a:cxn ang="0">
                  <a:pos x="111" y="78"/>
                </a:cxn>
                <a:cxn ang="0">
                  <a:pos x="128" y="103"/>
                </a:cxn>
                <a:cxn ang="0">
                  <a:pos x="128" y="178"/>
                </a:cxn>
                <a:cxn ang="0">
                  <a:pos x="139" y="220"/>
                </a:cxn>
                <a:cxn ang="0">
                  <a:pos x="139" y="256"/>
                </a:cxn>
                <a:cxn ang="0">
                  <a:pos x="128" y="256"/>
                </a:cxn>
                <a:cxn ang="0">
                  <a:pos x="121" y="443"/>
                </a:cxn>
                <a:cxn ang="0">
                  <a:pos x="139" y="450"/>
                </a:cxn>
                <a:cxn ang="0">
                  <a:pos x="139" y="456"/>
                </a:cxn>
                <a:cxn ang="0">
                  <a:pos x="97" y="456"/>
                </a:cxn>
                <a:cxn ang="0">
                  <a:pos x="107" y="466"/>
                </a:cxn>
                <a:cxn ang="0">
                  <a:pos x="100" y="473"/>
                </a:cxn>
                <a:cxn ang="0">
                  <a:pos x="86" y="466"/>
                </a:cxn>
                <a:cxn ang="0">
                  <a:pos x="52" y="450"/>
                </a:cxn>
                <a:cxn ang="0">
                  <a:pos x="55" y="327"/>
                </a:cxn>
              </a:cxnLst>
              <a:rect l="0" t="0" r="r" b="b"/>
              <a:pathLst>
                <a:path w="140" h="474">
                  <a:moveTo>
                    <a:pt x="55" y="327"/>
                  </a:moveTo>
                  <a:lnTo>
                    <a:pt x="41" y="262"/>
                  </a:lnTo>
                  <a:lnTo>
                    <a:pt x="31" y="262"/>
                  </a:lnTo>
                  <a:lnTo>
                    <a:pt x="34" y="210"/>
                  </a:lnTo>
                  <a:lnTo>
                    <a:pt x="0" y="162"/>
                  </a:lnTo>
                  <a:lnTo>
                    <a:pt x="24" y="81"/>
                  </a:lnTo>
                  <a:lnTo>
                    <a:pt x="31" y="78"/>
                  </a:lnTo>
                  <a:lnTo>
                    <a:pt x="38" y="71"/>
                  </a:lnTo>
                  <a:lnTo>
                    <a:pt x="48" y="65"/>
                  </a:lnTo>
                  <a:lnTo>
                    <a:pt x="55" y="58"/>
                  </a:lnTo>
                  <a:lnTo>
                    <a:pt x="55" y="55"/>
                  </a:lnTo>
                  <a:lnTo>
                    <a:pt x="52" y="45"/>
                  </a:lnTo>
                  <a:lnTo>
                    <a:pt x="52" y="36"/>
                  </a:lnTo>
                  <a:lnTo>
                    <a:pt x="48" y="32"/>
                  </a:lnTo>
                  <a:lnTo>
                    <a:pt x="52" y="29"/>
                  </a:lnTo>
                  <a:lnTo>
                    <a:pt x="52" y="23"/>
                  </a:lnTo>
                  <a:lnTo>
                    <a:pt x="55" y="16"/>
                  </a:lnTo>
                  <a:lnTo>
                    <a:pt x="58" y="13"/>
                  </a:lnTo>
                  <a:lnTo>
                    <a:pt x="62" y="6"/>
                  </a:lnTo>
                  <a:lnTo>
                    <a:pt x="69" y="3"/>
                  </a:lnTo>
                  <a:lnTo>
                    <a:pt x="76" y="0"/>
                  </a:lnTo>
                  <a:lnTo>
                    <a:pt x="90" y="3"/>
                  </a:lnTo>
                  <a:lnTo>
                    <a:pt x="100" y="6"/>
                  </a:lnTo>
                  <a:lnTo>
                    <a:pt x="104" y="16"/>
                  </a:lnTo>
                  <a:lnTo>
                    <a:pt x="107" y="26"/>
                  </a:lnTo>
                  <a:lnTo>
                    <a:pt x="111" y="36"/>
                  </a:lnTo>
                  <a:lnTo>
                    <a:pt x="111" y="42"/>
                  </a:lnTo>
                  <a:lnTo>
                    <a:pt x="111" y="49"/>
                  </a:lnTo>
                  <a:lnTo>
                    <a:pt x="107" y="49"/>
                  </a:lnTo>
                  <a:lnTo>
                    <a:pt x="97" y="71"/>
                  </a:lnTo>
                  <a:lnTo>
                    <a:pt x="111" y="78"/>
                  </a:lnTo>
                  <a:lnTo>
                    <a:pt x="128" y="103"/>
                  </a:lnTo>
                  <a:lnTo>
                    <a:pt x="128" y="178"/>
                  </a:lnTo>
                  <a:lnTo>
                    <a:pt x="139" y="220"/>
                  </a:lnTo>
                  <a:lnTo>
                    <a:pt x="139" y="256"/>
                  </a:lnTo>
                  <a:lnTo>
                    <a:pt x="128" y="256"/>
                  </a:lnTo>
                  <a:lnTo>
                    <a:pt x="121" y="443"/>
                  </a:lnTo>
                  <a:lnTo>
                    <a:pt x="139" y="450"/>
                  </a:lnTo>
                  <a:lnTo>
                    <a:pt x="139" y="456"/>
                  </a:lnTo>
                  <a:lnTo>
                    <a:pt x="97" y="456"/>
                  </a:lnTo>
                  <a:lnTo>
                    <a:pt x="107" y="466"/>
                  </a:lnTo>
                  <a:lnTo>
                    <a:pt x="100" y="473"/>
                  </a:lnTo>
                  <a:lnTo>
                    <a:pt x="86" y="466"/>
                  </a:lnTo>
                  <a:lnTo>
                    <a:pt x="52" y="450"/>
                  </a:lnTo>
                  <a:lnTo>
                    <a:pt x="55" y="327"/>
                  </a:lnTo>
                </a:path>
              </a:pathLst>
            </a:custGeom>
            <a:solidFill>
              <a:srgbClr val="0000FF"/>
            </a:solidFill>
            <a:ln w="12700" cap="rnd" cmpd="sng">
              <a:solidFill>
                <a:srgbClr val="063DE8"/>
              </a:solidFill>
              <a:prstDash val="solid"/>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6" name="Freeform 30"/>
            <p:cNvSpPr>
              <a:spLocks/>
            </p:cNvSpPr>
            <p:nvPr/>
          </p:nvSpPr>
          <p:spPr bwMode="auto">
            <a:xfrm>
              <a:off x="4296" y="3032"/>
              <a:ext cx="246" cy="468"/>
            </a:xfrm>
            <a:custGeom>
              <a:avLst/>
              <a:gdLst/>
              <a:ahLst/>
              <a:cxnLst>
                <a:cxn ang="0">
                  <a:pos x="49" y="65"/>
                </a:cxn>
                <a:cxn ang="0">
                  <a:pos x="38" y="52"/>
                </a:cxn>
                <a:cxn ang="0">
                  <a:pos x="52" y="29"/>
                </a:cxn>
                <a:cxn ang="0">
                  <a:pos x="73" y="10"/>
                </a:cxn>
                <a:cxn ang="0">
                  <a:pos x="98" y="0"/>
                </a:cxn>
                <a:cxn ang="0">
                  <a:pos x="122" y="19"/>
                </a:cxn>
                <a:cxn ang="0">
                  <a:pos x="122" y="29"/>
                </a:cxn>
                <a:cxn ang="0">
                  <a:pos x="119" y="39"/>
                </a:cxn>
                <a:cxn ang="0">
                  <a:pos x="112" y="55"/>
                </a:cxn>
                <a:cxn ang="0">
                  <a:pos x="108" y="65"/>
                </a:cxn>
                <a:cxn ang="0">
                  <a:pos x="125" y="71"/>
                </a:cxn>
                <a:cxn ang="0">
                  <a:pos x="136" y="68"/>
                </a:cxn>
                <a:cxn ang="0">
                  <a:pos x="146" y="65"/>
                </a:cxn>
                <a:cxn ang="0">
                  <a:pos x="146" y="58"/>
                </a:cxn>
                <a:cxn ang="0">
                  <a:pos x="143" y="45"/>
                </a:cxn>
                <a:cxn ang="0">
                  <a:pos x="139" y="36"/>
                </a:cxn>
                <a:cxn ang="0">
                  <a:pos x="139" y="29"/>
                </a:cxn>
                <a:cxn ang="0">
                  <a:pos x="143" y="19"/>
                </a:cxn>
                <a:cxn ang="0">
                  <a:pos x="153" y="10"/>
                </a:cxn>
                <a:cxn ang="0">
                  <a:pos x="164" y="0"/>
                </a:cxn>
                <a:cxn ang="0">
                  <a:pos x="185" y="3"/>
                </a:cxn>
                <a:cxn ang="0">
                  <a:pos x="199" y="19"/>
                </a:cxn>
                <a:cxn ang="0">
                  <a:pos x="196" y="42"/>
                </a:cxn>
                <a:cxn ang="0">
                  <a:pos x="185" y="61"/>
                </a:cxn>
                <a:cxn ang="0">
                  <a:pos x="234" y="84"/>
                </a:cxn>
                <a:cxn ang="0">
                  <a:pos x="217" y="207"/>
                </a:cxn>
                <a:cxn ang="0">
                  <a:pos x="210" y="253"/>
                </a:cxn>
                <a:cxn ang="0">
                  <a:pos x="171" y="428"/>
                </a:cxn>
                <a:cxn ang="0">
                  <a:pos x="185" y="440"/>
                </a:cxn>
                <a:cxn ang="0">
                  <a:pos x="199" y="457"/>
                </a:cxn>
                <a:cxn ang="0">
                  <a:pos x="203" y="463"/>
                </a:cxn>
                <a:cxn ang="0">
                  <a:pos x="157" y="457"/>
                </a:cxn>
                <a:cxn ang="0">
                  <a:pos x="129" y="467"/>
                </a:cxn>
                <a:cxn ang="0">
                  <a:pos x="122" y="425"/>
                </a:cxn>
                <a:cxn ang="0">
                  <a:pos x="105" y="321"/>
                </a:cxn>
                <a:cxn ang="0">
                  <a:pos x="87" y="412"/>
                </a:cxn>
                <a:cxn ang="0">
                  <a:pos x="94" y="428"/>
                </a:cxn>
                <a:cxn ang="0">
                  <a:pos x="101" y="437"/>
                </a:cxn>
                <a:cxn ang="0">
                  <a:pos x="98" y="444"/>
                </a:cxn>
                <a:cxn ang="0">
                  <a:pos x="87" y="440"/>
                </a:cxn>
                <a:cxn ang="0">
                  <a:pos x="70" y="431"/>
                </a:cxn>
                <a:cxn ang="0">
                  <a:pos x="66" y="434"/>
                </a:cxn>
                <a:cxn ang="0">
                  <a:pos x="66" y="444"/>
                </a:cxn>
                <a:cxn ang="0">
                  <a:pos x="63" y="447"/>
                </a:cxn>
                <a:cxn ang="0">
                  <a:pos x="56" y="453"/>
                </a:cxn>
                <a:cxn ang="0">
                  <a:pos x="42" y="444"/>
                </a:cxn>
                <a:cxn ang="0">
                  <a:pos x="45" y="431"/>
                </a:cxn>
                <a:cxn ang="0">
                  <a:pos x="45" y="421"/>
                </a:cxn>
                <a:cxn ang="0">
                  <a:pos x="42" y="408"/>
                </a:cxn>
                <a:cxn ang="0">
                  <a:pos x="38" y="392"/>
                </a:cxn>
                <a:cxn ang="0">
                  <a:pos x="35" y="347"/>
                </a:cxn>
                <a:cxn ang="0">
                  <a:pos x="35" y="330"/>
                </a:cxn>
                <a:cxn ang="0">
                  <a:pos x="38" y="317"/>
                </a:cxn>
                <a:cxn ang="0">
                  <a:pos x="17" y="314"/>
                </a:cxn>
                <a:cxn ang="0">
                  <a:pos x="13" y="298"/>
                </a:cxn>
                <a:cxn ang="0">
                  <a:pos x="13" y="275"/>
                </a:cxn>
                <a:cxn ang="0">
                  <a:pos x="13" y="256"/>
                </a:cxn>
                <a:cxn ang="0">
                  <a:pos x="13" y="246"/>
                </a:cxn>
                <a:cxn ang="0">
                  <a:pos x="17" y="226"/>
                </a:cxn>
                <a:cxn ang="0">
                  <a:pos x="21" y="204"/>
                </a:cxn>
                <a:cxn ang="0">
                  <a:pos x="24" y="188"/>
                </a:cxn>
                <a:cxn ang="0">
                  <a:pos x="21" y="185"/>
                </a:cxn>
                <a:cxn ang="0">
                  <a:pos x="0" y="139"/>
                </a:cxn>
              </a:cxnLst>
              <a:rect l="0" t="0" r="r" b="b"/>
              <a:pathLst>
                <a:path w="246" h="468">
                  <a:moveTo>
                    <a:pt x="13" y="78"/>
                  </a:moveTo>
                  <a:lnTo>
                    <a:pt x="49" y="65"/>
                  </a:lnTo>
                  <a:lnTo>
                    <a:pt x="38" y="58"/>
                  </a:lnTo>
                  <a:lnTo>
                    <a:pt x="38" y="52"/>
                  </a:lnTo>
                  <a:lnTo>
                    <a:pt x="45" y="42"/>
                  </a:lnTo>
                  <a:lnTo>
                    <a:pt x="52" y="29"/>
                  </a:lnTo>
                  <a:lnTo>
                    <a:pt x="63" y="19"/>
                  </a:lnTo>
                  <a:lnTo>
                    <a:pt x="73" y="10"/>
                  </a:lnTo>
                  <a:lnTo>
                    <a:pt x="84" y="3"/>
                  </a:lnTo>
                  <a:lnTo>
                    <a:pt x="98" y="0"/>
                  </a:lnTo>
                  <a:lnTo>
                    <a:pt x="112" y="6"/>
                  </a:lnTo>
                  <a:lnTo>
                    <a:pt x="122" y="19"/>
                  </a:lnTo>
                  <a:lnTo>
                    <a:pt x="122" y="26"/>
                  </a:lnTo>
                  <a:lnTo>
                    <a:pt x="122" y="29"/>
                  </a:lnTo>
                  <a:lnTo>
                    <a:pt x="122" y="32"/>
                  </a:lnTo>
                  <a:lnTo>
                    <a:pt x="119" y="39"/>
                  </a:lnTo>
                  <a:lnTo>
                    <a:pt x="115" y="45"/>
                  </a:lnTo>
                  <a:lnTo>
                    <a:pt x="112" y="55"/>
                  </a:lnTo>
                  <a:lnTo>
                    <a:pt x="108" y="58"/>
                  </a:lnTo>
                  <a:lnTo>
                    <a:pt x="108" y="65"/>
                  </a:lnTo>
                  <a:lnTo>
                    <a:pt x="105" y="65"/>
                  </a:lnTo>
                  <a:lnTo>
                    <a:pt x="125" y="71"/>
                  </a:lnTo>
                  <a:lnTo>
                    <a:pt x="129" y="71"/>
                  </a:lnTo>
                  <a:lnTo>
                    <a:pt x="136" y="68"/>
                  </a:lnTo>
                  <a:lnTo>
                    <a:pt x="143" y="65"/>
                  </a:lnTo>
                  <a:lnTo>
                    <a:pt x="146" y="65"/>
                  </a:lnTo>
                  <a:lnTo>
                    <a:pt x="146" y="61"/>
                  </a:lnTo>
                  <a:lnTo>
                    <a:pt x="146" y="58"/>
                  </a:lnTo>
                  <a:lnTo>
                    <a:pt x="143" y="52"/>
                  </a:lnTo>
                  <a:lnTo>
                    <a:pt x="143" y="45"/>
                  </a:lnTo>
                  <a:lnTo>
                    <a:pt x="143" y="39"/>
                  </a:lnTo>
                  <a:lnTo>
                    <a:pt x="139" y="36"/>
                  </a:lnTo>
                  <a:lnTo>
                    <a:pt x="139" y="32"/>
                  </a:lnTo>
                  <a:lnTo>
                    <a:pt x="139" y="29"/>
                  </a:lnTo>
                  <a:lnTo>
                    <a:pt x="143" y="26"/>
                  </a:lnTo>
                  <a:lnTo>
                    <a:pt x="143" y="19"/>
                  </a:lnTo>
                  <a:lnTo>
                    <a:pt x="146" y="16"/>
                  </a:lnTo>
                  <a:lnTo>
                    <a:pt x="153" y="10"/>
                  </a:lnTo>
                  <a:lnTo>
                    <a:pt x="157" y="3"/>
                  </a:lnTo>
                  <a:lnTo>
                    <a:pt x="164" y="0"/>
                  </a:lnTo>
                  <a:lnTo>
                    <a:pt x="171" y="0"/>
                  </a:lnTo>
                  <a:lnTo>
                    <a:pt x="185" y="3"/>
                  </a:lnTo>
                  <a:lnTo>
                    <a:pt x="192" y="10"/>
                  </a:lnTo>
                  <a:lnTo>
                    <a:pt x="199" y="19"/>
                  </a:lnTo>
                  <a:lnTo>
                    <a:pt x="199" y="26"/>
                  </a:lnTo>
                  <a:lnTo>
                    <a:pt x="196" y="42"/>
                  </a:lnTo>
                  <a:lnTo>
                    <a:pt x="189" y="55"/>
                  </a:lnTo>
                  <a:lnTo>
                    <a:pt x="185" y="61"/>
                  </a:lnTo>
                  <a:lnTo>
                    <a:pt x="185" y="65"/>
                  </a:lnTo>
                  <a:lnTo>
                    <a:pt x="234" y="84"/>
                  </a:lnTo>
                  <a:lnTo>
                    <a:pt x="245" y="172"/>
                  </a:lnTo>
                  <a:lnTo>
                    <a:pt x="217" y="207"/>
                  </a:lnTo>
                  <a:lnTo>
                    <a:pt x="217" y="250"/>
                  </a:lnTo>
                  <a:lnTo>
                    <a:pt x="210" y="253"/>
                  </a:lnTo>
                  <a:lnTo>
                    <a:pt x="210" y="308"/>
                  </a:lnTo>
                  <a:lnTo>
                    <a:pt x="171" y="428"/>
                  </a:lnTo>
                  <a:lnTo>
                    <a:pt x="174" y="434"/>
                  </a:lnTo>
                  <a:lnTo>
                    <a:pt x="185" y="440"/>
                  </a:lnTo>
                  <a:lnTo>
                    <a:pt x="196" y="450"/>
                  </a:lnTo>
                  <a:lnTo>
                    <a:pt x="199" y="457"/>
                  </a:lnTo>
                  <a:lnTo>
                    <a:pt x="203" y="460"/>
                  </a:lnTo>
                  <a:lnTo>
                    <a:pt x="203" y="463"/>
                  </a:lnTo>
                  <a:lnTo>
                    <a:pt x="199" y="467"/>
                  </a:lnTo>
                  <a:lnTo>
                    <a:pt x="157" y="457"/>
                  </a:lnTo>
                  <a:lnTo>
                    <a:pt x="143" y="463"/>
                  </a:lnTo>
                  <a:lnTo>
                    <a:pt x="129" y="467"/>
                  </a:lnTo>
                  <a:lnTo>
                    <a:pt x="115" y="444"/>
                  </a:lnTo>
                  <a:lnTo>
                    <a:pt x="122" y="425"/>
                  </a:lnTo>
                  <a:lnTo>
                    <a:pt x="112" y="321"/>
                  </a:lnTo>
                  <a:lnTo>
                    <a:pt x="105" y="321"/>
                  </a:lnTo>
                  <a:lnTo>
                    <a:pt x="84" y="402"/>
                  </a:lnTo>
                  <a:lnTo>
                    <a:pt x="87" y="412"/>
                  </a:lnTo>
                  <a:lnTo>
                    <a:pt x="94" y="421"/>
                  </a:lnTo>
                  <a:lnTo>
                    <a:pt x="94" y="428"/>
                  </a:lnTo>
                  <a:lnTo>
                    <a:pt x="98" y="434"/>
                  </a:lnTo>
                  <a:lnTo>
                    <a:pt x="101" y="437"/>
                  </a:lnTo>
                  <a:lnTo>
                    <a:pt x="101" y="440"/>
                  </a:lnTo>
                  <a:lnTo>
                    <a:pt x="98" y="444"/>
                  </a:lnTo>
                  <a:lnTo>
                    <a:pt x="94" y="444"/>
                  </a:lnTo>
                  <a:lnTo>
                    <a:pt x="87" y="440"/>
                  </a:lnTo>
                  <a:lnTo>
                    <a:pt x="80" y="434"/>
                  </a:lnTo>
                  <a:lnTo>
                    <a:pt x="70" y="431"/>
                  </a:lnTo>
                  <a:lnTo>
                    <a:pt x="66" y="428"/>
                  </a:lnTo>
                  <a:lnTo>
                    <a:pt x="66" y="434"/>
                  </a:lnTo>
                  <a:lnTo>
                    <a:pt x="66" y="440"/>
                  </a:lnTo>
                  <a:lnTo>
                    <a:pt x="66" y="444"/>
                  </a:lnTo>
                  <a:lnTo>
                    <a:pt x="66" y="447"/>
                  </a:lnTo>
                  <a:lnTo>
                    <a:pt x="63" y="447"/>
                  </a:lnTo>
                  <a:lnTo>
                    <a:pt x="63" y="450"/>
                  </a:lnTo>
                  <a:lnTo>
                    <a:pt x="56" y="453"/>
                  </a:lnTo>
                  <a:lnTo>
                    <a:pt x="45" y="447"/>
                  </a:lnTo>
                  <a:lnTo>
                    <a:pt x="42" y="444"/>
                  </a:lnTo>
                  <a:lnTo>
                    <a:pt x="45" y="437"/>
                  </a:lnTo>
                  <a:lnTo>
                    <a:pt x="45" y="431"/>
                  </a:lnTo>
                  <a:lnTo>
                    <a:pt x="45" y="428"/>
                  </a:lnTo>
                  <a:lnTo>
                    <a:pt x="45" y="421"/>
                  </a:lnTo>
                  <a:lnTo>
                    <a:pt x="45" y="415"/>
                  </a:lnTo>
                  <a:lnTo>
                    <a:pt x="42" y="408"/>
                  </a:lnTo>
                  <a:lnTo>
                    <a:pt x="42" y="402"/>
                  </a:lnTo>
                  <a:lnTo>
                    <a:pt x="38" y="392"/>
                  </a:lnTo>
                  <a:lnTo>
                    <a:pt x="35" y="372"/>
                  </a:lnTo>
                  <a:lnTo>
                    <a:pt x="35" y="347"/>
                  </a:lnTo>
                  <a:lnTo>
                    <a:pt x="35" y="340"/>
                  </a:lnTo>
                  <a:lnTo>
                    <a:pt x="35" y="330"/>
                  </a:lnTo>
                  <a:lnTo>
                    <a:pt x="35" y="321"/>
                  </a:lnTo>
                  <a:lnTo>
                    <a:pt x="38" y="317"/>
                  </a:lnTo>
                  <a:lnTo>
                    <a:pt x="17" y="317"/>
                  </a:lnTo>
                  <a:lnTo>
                    <a:pt x="17" y="314"/>
                  </a:lnTo>
                  <a:lnTo>
                    <a:pt x="17" y="308"/>
                  </a:lnTo>
                  <a:lnTo>
                    <a:pt x="13" y="298"/>
                  </a:lnTo>
                  <a:lnTo>
                    <a:pt x="13" y="285"/>
                  </a:lnTo>
                  <a:lnTo>
                    <a:pt x="13" y="275"/>
                  </a:lnTo>
                  <a:lnTo>
                    <a:pt x="13" y="262"/>
                  </a:lnTo>
                  <a:lnTo>
                    <a:pt x="13" y="256"/>
                  </a:lnTo>
                  <a:lnTo>
                    <a:pt x="13" y="253"/>
                  </a:lnTo>
                  <a:lnTo>
                    <a:pt x="13" y="246"/>
                  </a:lnTo>
                  <a:lnTo>
                    <a:pt x="17" y="240"/>
                  </a:lnTo>
                  <a:lnTo>
                    <a:pt x="17" y="226"/>
                  </a:lnTo>
                  <a:lnTo>
                    <a:pt x="21" y="217"/>
                  </a:lnTo>
                  <a:lnTo>
                    <a:pt x="21" y="204"/>
                  </a:lnTo>
                  <a:lnTo>
                    <a:pt x="24" y="195"/>
                  </a:lnTo>
                  <a:lnTo>
                    <a:pt x="24" y="188"/>
                  </a:lnTo>
                  <a:lnTo>
                    <a:pt x="24" y="185"/>
                  </a:lnTo>
                  <a:lnTo>
                    <a:pt x="21" y="185"/>
                  </a:lnTo>
                  <a:lnTo>
                    <a:pt x="21" y="169"/>
                  </a:lnTo>
                  <a:lnTo>
                    <a:pt x="0" y="139"/>
                  </a:lnTo>
                  <a:lnTo>
                    <a:pt x="13" y="78"/>
                  </a:lnTo>
                </a:path>
              </a:pathLst>
            </a:custGeom>
            <a:solidFill>
              <a:srgbClr val="0000FF"/>
            </a:solidFill>
            <a:ln w="12700" cap="rnd" cmpd="sng">
              <a:solidFill>
                <a:srgbClr val="063DE8"/>
              </a:solidFill>
              <a:prstDash val="solid"/>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7" name="Freeform 31"/>
            <p:cNvSpPr>
              <a:spLocks/>
            </p:cNvSpPr>
            <p:nvPr/>
          </p:nvSpPr>
          <p:spPr bwMode="auto">
            <a:xfrm>
              <a:off x="4364" y="3418"/>
              <a:ext cx="1" cy="14"/>
            </a:xfrm>
            <a:custGeom>
              <a:avLst/>
              <a:gdLst/>
              <a:ahLst/>
              <a:cxnLst>
                <a:cxn ang="0">
                  <a:pos x="0" y="10"/>
                </a:cxn>
                <a:cxn ang="0">
                  <a:pos x="0" y="3"/>
                </a:cxn>
                <a:cxn ang="0">
                  <a:pos x="0" y="0"/>
                </a:cxn>
                <a:cxn ang="0">
                  <a:pos x="0" y="3"/>
                </a:cxn>
                <a:cxn ang="0">
                  <a:pos x="0" y="10"/>
                </a:cxn>
                <a:cxn ang="0">
                  <a:pos x="0" y="13"/>
                </a:cxn>
                <a:cxn ang="0">
                  <a:pos x="0" y="17"/>
                </a:cxn>
                <a:cxn ang="0">
                  <a:pos x="0" y="13"/>
                </a:cxn>
                <a:cxn ang="0">
                  <a:pos x="0" y="10"/>
                </a:cxn>
              </a:cxnLst>
              <a:rect l="0" t="0" r="r" b="b"/>
              <a:pathLst>
                <a:path w="1" h="18">
                  <a:moveTo>
                    <a:pt x="0" y="10"/>
                  </a:moveTo>
                  <a:lnTo>
                    <a:pt x="0" y="3"/>
                  </a:lnTo>
                  <a:lnTo>
                    <a:pt x="0" y="0"/>
                  </a:lnTo>
                  <a:lnTo>
                    <a:pt x="0" y="3"/>
                  </a:lnTo>
                  <a:lnTo>
                    <a:pt x="0" y="10"/>
                  </a:lnTo>
                  <a:lnTo>
                    <a:pt x="0" y="13"/>
                  </a:lnTo>
                  <a:lnTo>
                    <a:pt x="0" y="17"/>
                  </a:lnTo>
                  <a:lnTo>
                    <a:pt x="0" y="13"/>
                  </a:lnTo>
                  <a:lnTo>
                    <a:pt x="0" y="10"/>
                  </a:lnTo>
                </a:path>
              </a:pathLst>
            </a:custGeom>
            <a:solidFill>
              <a:srgbClr val="0000FF"/>
            </a:solidFill>
            <a:ln w="12700" cap="rnd" cmpd="sng">
              <a:solidFill>
                <a:srgbClr val="063DE8"/>
              </a:solidFill>
              <a:prstDash val="solid"/>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8" name="Freeform 32"/>
            <p:cNvSpPr>
              <a:spLocks/>
            </p:cNvSpPr>
            <p:nvPr/>
          </p:nvSpPr>
          <p:spPr bwMode="auto">
            <a:xfrm>
              <a:off x="3024" y="3064"/>
              <a:ext cx="241" cy="21"/>
            </a:xfrm>
            <a:custGeom>
              <a:avLst/>
              <a:gdLst/>
              <a:ahLst/>
              <a:cxnLst>
                <a:cxn ang="0">
                  <a:pos x="0" y="16"/>
                </a:cxn>
                <a:cxn ang="0">
                  <a:pos x="20" y="9"/>
                </a:cxn>
                <a:cxn ang="0">
                  <a:pos x="41" y="0"/>
                </a:cxn>
                <a:cxn ang="0">
                  <a:pos x="117" y="0"/>
                </a:cxn>
                <a:cxn ang="0">
                  <a:pos x="190" y="0"/>
                </a:cxn>
                <a:cxn ang="0">
                  <a:pos x="198" y="3"/>
                </a:cxn>
                <a:cxn ang="0">
                  <a:pos x="205" y="6"/>
                </a:cxn>
                <a:cxn ang="0">
                  <a:pos x="222" y="13"/>
                </a:cxn>
                <a:cxn ang="0">
                  <a:pos x="240" y="20"/>
                </a:cxn>
                <a:cxn ang="0">
                  <a:pos x="201" y="20"/>
                </a:cxn>
                <a:cxn ang="0">
                  <a:pos x="163" y="20"/>
                </a:cxn>
                <a:cxn ang="0">
                  <a:pos x="145" y="13"/>
                </a:cxn>
                <a:cxn ang="0">
                  <a:pos x="128" y="13"/>
                </a:cxn>
                <a:cxn ang="0">
                  <a:pos x="107" y="13"/>
                </a:cxn>
                <a:cxn ang="0">
                  <a:pos x="90" y="16"/>
                </a:cxn>
                <a:cxn ang="0">
                  <a:pos x="45" y="16"/>
                </a:cxn>
                <a:cxn ang="0">
                  <a:pos x="0" y="16"/>
                </a:cxn>
              </a:cxnLst>
              <a:rect l="0" t="0" r="r" b="b"/>
              <a:pathLst>
                <a:path w="241" h="21">
                  <a:moveTo>
                    <a:pt x="0" y="16"/>
                  </a:moveTo>
                  <a:lnTo>
                    <a:pt x="20" y="9"/>
                  </a:lnTo>
                  <a:lnTo>
                    <a:pt x="41" y="0"/>
                  </a:lnTo>
                  <a:lnTo>
                    <a:pt x="117" y="0"/>
                  </a:lnTo>
                  <a:lnTo>
                    <a:pt x="190" y="0"/>
                  </a:lnTo>
                  <a:lnTo>
                    <a:pt x="198" y="3"/>
                  </a:lnTo>
                  <a:lnTo>
                    <a:pt x="205" y="6"/>
                  </a:lnTo>
                  <a:lnTo>
                    <a:pt x="222" y="13"/>
                  </a:lnTo>
                  <a:lnTo>
                    <a:pt x="240" y="20"/>
                  </a:lnTo>
                  <a:lnTo>
                    <a:pt x="201" y="20"/>
                  </a:lnTo>
                  <a:lnTo>
                    <a:pt x="163" y="20"/>
                  </a:lnTo>
                  <a:lnTo>
                    <a:pt x="145" y="13"/>
                  </a:lnTo>
                  <a:lnTo>
                    <a:pt x="128" y="13"/>
                  </a:lnTo>
                  <a:lnTo>
                    <a:pt x="107" y="13"/>
                  </a:lnTo>
                  <a:lnTo>
                    <a:pt x="90" y="16"/>
                  </a:lnTo>
                  <a:lnTo>
                    <a:pt x="45" y="16"/>
                  </a:lnTo>
                  <a:lnTo>
                    <a:pt x="0"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89" name="Freeform 33"/>
            <p:cNvSpPr>
              <a:spLocks/>
            </p:cNvSpPr>
            <p:nvPr/>
          </p:nvSpPr>
          <p:spPr bwMode="auto">
            <a:xfrm>
              <a:off x="2977" y="3095"/>
              <a:ext cx="110" cy="21"/>
            </a:xfrm>
            <a:custGeom>
              <a:avLst/>
              <a:gdLst/>
              <a:ahLst/>
              <a:cxnLst>
                <a:cxn ang="0">
                  <a:pos x="0" y="20"/>
                </a:cxn>
                <a:cxn ang="0">
                  <a:pos x="10" y="9"/>
                </a:cxn>
                <a:cxn ang="0">
                  <a:pos x="24" y="0"/>
                </a:cxn>
                <a:cxn ang="0">
                  <a:pos x="67" y="0"/>
                </a:cxn>
                <a:cxn ang="0">
                  <a:pos x="109" y="0"/>
                </a:cxn>
                <a:cxn ang="0">
                  <a:pos x="99" y="9"/>
                </a:cxn>
                <a:cxn ang="0">
                  <a:pos x="88" y="20"/>
                </a:cxn>
                <a:cxn ang="0">
                  <a:pos x="46" y="20"/>
                </a:cxn>
                <a:cxn ang="0">
                  <a:pos x="0" y="20"/>
                </a:cxn>
              </a:cxnLst>
              <a:rect l="0" t="0" r="r" b="b"/>
              <a:pathLst>
                <a:path w="110" h="21">
                  <a:moveTo>
                    <a:pt x="0" y="20"/>
                  </a:moveTo>
                  <a:lnTo>
                    <a:pt x="10" y="9"/>
                  </a:lnTo>
                  <a:lnTo>
                    <a:pt x="24" y="0"/>
                  </a:lnTo>
                  <a:lnTo>
                    <a:pt x="67" y="0"/>
                  </a:lnTo>
                  <a:lnTo>
                    <a:pt x="109" y="0"/>
                  </a:lnTo>
                  <a:lnTo>
                    <a:pt x="99" y="9"/>
                  </a:lnTo>
                  <a:lnTo>
                    <a:pt x="88" y="20"/>
                  </a:lnTo>
                  <a:lnTo>
                    <a:pt x="46"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0" name="Freeform 34"/>
            <p:cNvSpPr>
              <a:spLocks/>
            </p:cNvSpPr>
            <p:nvPr/>
          </p:nvSpPr>
          <p:spPr bwMode="auto">
            <a:xfrm>
              <a:off x="2947" y="3130"/>
              <a:ext cx="109" cy="14"/>
            </a:xfrm>
            <a:custGeom>
              <a:avLst/>
              <a:gdLst/>
              <a:ahLst/>
              <a:cxnLst>
                <a:cxn ang="0">
                  <a:pos x="0" y="18"/>
                </a:cxn>
                <a:cxn ang="0">
                  <a:pos x="6" y="8"/>
                </a:cxn>
                <a:cxn ang="0">
                  <a:pos x="17" y="0"/>
                </a:cxn>
                <a:cxn ang="0">
                  <a:pos x="62" y="0"/>
                </a:cxn>
                <a:cxn ang="0">
                  <a:pos x="108" y="0"/>
                </a:cxn>
                <a:cxn ang="0">
                  <a:pos x="108" y="2"/>
                </a:cxn>
                <a:cxn ang="0">
                  <a:pos x="104" y="5"/>
                </a:cxn>
                <a:cxn ang="0">
                  <a:pos x="101" y="11"/>
                </a:cxn>
                <a:cxn ang="0">
                  <a:pos x="97" y="18"/>
                </a:cxn>
                <a:cxn ang="0">
                  <a:pos x="48" y="18"/>
                </a:cxn>
                <a:cxn ang="0">
                  <a:pos x="0" y="18"/>
                </a:cxn>
              </a:cxnLst>
              <a:rect l="0" t="0" r="r" b="b"/>
              <a:pathLst>
                <a:path w="109" h="19">
                  <a:moveTo>
                    <a:pt x="0" y="18"/>
                  </a:moveTo>
                  <a:lnTo>
                    <a:pt x="6" y="8"/>
                  </a:lnTo>
                  <a:lnTo>
                    <a:pt x="17" y="0"/>
                  </a:lnTo>
                  <a:lnTo>
                    <a:pt x="62" y="0"/>
                  </a:lnTo>
                  <a:lnTo>
                    <a:pt x="108" y="0"/>
                  </a:lnTo>
                  <a:lnTo>
                    <a:pt x="108" y="2"/>
                  </a:lnTo>
                  <a:lnTo>
                    <a:pt x="104" y="5"/>
                  </a:lnTo>
                  <a:lnTo>
                    <a:pt x="101" y="11"/>
                  </a:lnTo>
                  <a:lnTo>
                    <a:pt x="97" y="18"/>
                  </a:lnTo>
                  <a:lnTo>
                    <a:pt x="48"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1" name="Freeform 35"/>
            <p:cNvSpPr>
              <a:spLocks/>
            </p:cNvSpPr>
            <p:nvPr/>
          </p:nvSpPr>
          <p:spPr bwMode="auto">
            <a:xfrm>
              <a:off x="2924" y="3163"/>
              <a:ext cx="118" cy="24"/>
            </a:xfrm>
            <a:custGeom>
              <a:avLst/>
              <a:gdLst/>
              <a:ahLst/>
              <a:cxnLst>
                <a:cxn ang="0">
                  <a:pos x="0" y="23"/>
                </a:cxn>
                <a:cxn ang="0">
                  <a:pos x="6" y="13"/>
                </a:cxn>
                <a:cxn ang="0">
                  <a:pos x="13" y="0"/>
                </a:cxn>
                <a:cxn ang="0">
                  <a:pos x="65" y="0"/>
                </a:cxn>
                <a:cxn ang="0">
                  <a:pos x="118" y="0"/>
                </a:cxn>
                <a:cxn ang="0">
                  <a:pos x="114" y="13"/>
                </a:cxn>
                <a:cxn ang="0">
                  <a:pos x="111" y="23"/>
                </a:cxn>
                <a:cxn ang="0">
                  <a:pos x="55" y="23"/>
                </a:cxn>
                <a:cxn ang="0">
                  <a:pos x="0" y="23"/>
                </a:cxn>
              </a:cxnLst>
              <a:rect l="0" t="0" r="r" b="b"/>
              <a:pathLst>
                <a:path w="119" h="24">
                  <a:moveTo>
                    <a:pt x="0" y="23"/>
                  </a:moveTo>
                  <a:lnTo>
                    <a:pt x="6" y="13"/>
                  </a:lnTo>
                  <a:lnTo>
                    <a:pt x="13" y="0"/>
                  </a:lnTo>
                  <a:lnTo>
                    <a:pt x="65" y="0"/>
                  </a:lnTo>
                  <a:lnTo>
                    <a:pt x="118" y="0"/>
                  </a:lnTo>
                  <a:lnTo>
                    <a:pt x="114" y="13"/>
                  </a:lnTo>
                  <a:lnTo>
                    <a:pt x="111" y="23"/>
                  </a:lnTo>
                  <a:lnTo>
                    <a:pt x="55" y="23"/>
                  </a:lnTo>
                  <a:lnTo>
                    <a:pt x="0"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2" name="Freeform 36"/>
            <p:cNvSpPr>
              <a:spLocks/>
            </p:cNvSpPr>
            <p:nvPr/>
          </p:nvSpPr>
          <p:spPr bwMode="auto">
            <a:xfrm>
              <a:off x="2908" y="3201"/>
              <a:ext cx="124" cy="21"/>
            </a:xfrm>
            <a:custGeom>
              <a:avLst/>
              <a:gdLst/>
              <a:ahLst/>
              <a:cxnLst>
                <a:cxn ang="0">
                  <a:pos x="0" y="20"/>
                </a:cxn>
                <a:cxn ang="0">
                  <a:pos x="3" y="10"/>
                </a:cxn>
                <a:cxn ang="0">
                  <a:pos x="6" y="0"/>
                </a:cxn>
                <a:cxn ang="0">
                  <a:pos x="66" y="0"/>
                </a:cxn>
                <a:cxn ang="0">
                  <a:pos x="123" y="0"/>
                </a:cxn>
                <a:cxn ang="0">
                  <a:pos x="119" y="10"/>
                </a:cxn>
                <a:cxn ang="0">
                  <a:pos x="119" y="20"/>
                </a:cxn>
                <a:cxn ang="0">
                  <a:pos x="59" y="20"/>
                </a:cxn>
                <a:cxn ang="0">
                  <a:pos x="0" y="20"/>
                </a:cxn>
              </a:cxnLst>
              <a:rect l="0" t="0" r="r" b="b"/>
              <a:pathLst>
                <a:path w="124" h="21">
                  <a:moveTo>
                    <a:pt x="0" y="20"/>
                  </a:moveTo>
                  <a:lnTo>
                    <a:pt x="3" y="10"/>
                  </a:lnTo>
                  <a:lnTo>
                    <a:pt x="6" y="0"/>
                  </a:lnTo>
                  <a:lnTo>
                    <a:pt x="66" y="0"/>
                  </a:lnTo>
                  <a:lnTo>
                    <a:pt x="123" y="0"/>
                  </a:lnTo>
                  <a:lnTo>
                    <a:pt x="119" y="10"/>
                  </a:lnTo>
                  <a:lnTo>
                    <a:pt x="119" y="20"/>
                  </a:lnTo>
                  <a:lnTo>
                    <a:pt x="59"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3" name="Freeform 37"/>
            <p:cNvSpPr>
              <a:spLocks/>
            </p:cNvSpPr>
            <p:nvPr/>
          </p:nvSpPr>
          <p:spPr bwMode="auto">
            <a:xfrm>
              <a:off x="2903" y="3235"/>
              <a:ext cx="123" cy="20"/>
            </a:xfrm>
            <a:custGeom>
              <a:avLst/>
              <a:gdLst/>
              <a:ahLst/>
              <a:cxnLst>
                <a:cxn ang="0">
                  <a:pos x="0" y="19"/>
                </a:cxn>
                <a:cxn ang="0">
                  <a:pos x="3" y="9"/>
                </a:cxn>
                <a:cxn ang="0">
                  <a:pos x="3" y="0"/>
                </a:cxn>
                <a:cxn ang="0">
                  <a:pos x="66" y="0"/>
                </a:cxn>
                <a:cxn ang="0">
                  <a:pos x="122" y="0"/>
                </a:cxn>
                <a:cxn ang="0">
                  <a:pos x="122" y="9"/>
                </a:cxn>
                <a:cxn ang="0">
                  <a:pos x="122" y="19"/>
                </a:cxn>
                <a:cxn ang="0">
                  <a:pos x="62" y="19"/>
                </a:cxn>
                <a:cxn ang="0">
                  <a:pos x="0" y="19"/>
                </a:cxn>
              </a:cxnLst>
              <a:rect l="0" t="0" r="r" b="b"/>
              <a:pathLst>
                <a:path w="123" h="20">
                  <a:moveTo>
                    <a:pt x="0" y="19"/>
                  </a:moveTo>
                  <a:lnTo>
                    <a:pt x="3" y="9"/>
                  </a:lnTo>
                  <a:lnTo>
                    <a:pt x="3" y="0"/>
                  </a:lnTo>
                  <a:lnTo>
                    <a:pt x="66" y="0"/>
                  </a:lnTo>
                  <a:lnTo>
                    <a:pt x="122" y="0"/>
                  </a:lnTo>
                  <a:lnTo>
                    <a:pt x="122" y="9"/>
                  </a:lnTo>
                  <a:lnTo>
                    <a:pt x="122" y="19"/>
                  </a:lnTo>
                  <a:lnTo>
                    <a:pt x="62"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4" name="Freeform 38"/>
            <p:cNvSpPr>
              <a:spLocks/>
            </p:cNvSpPr>
            <p:nvPr/>
          </p:nvSpPr>
          <p:spPr bwMode="auto">
            <a:xfrm>
              <a:off x="2899" y="3269"/>
              <a:ext cx="127" cy="14"/>
            </a:xfrm>
            <a:custGeom>
              <a:avLst/>
              <a:gdLst/>
              <a:ahLst/>
              <a:cxnLst>
                <a:cxn ang="0">
                  <a:pos x="0" y="19"/>
                </a:cxn>
                <a:cxn ang="0">
                  <a:pos x="0" y="9"/>
                </a:cxn>
                <a:cxn ang="0">
                  <a:pos x="3" y="0"/>
                </a:cxn>
                <a:cxn ang="0">
                  <a:pos x="63" y="0"/>
                </a:cxn>
                <a:cxn ang="0">
                  <a:pos x="126" y="0"/>
                </a:cxn>
                <a:cxn ang="0">
                  <a:pos x="126" y="9"/>
                </a:cxn>
                <a:cxn ang="0">
                  <a:pos x="126" y="23"/>
                </a:cxn>
                <a:cxn ang="0">
                  <a:pos x="63" y="19"/>
                </a:cxn>
                <a:cxn ang="0">
                  <a:pos x="0" y="19"/>
                </a:cxn>
              </a:cxnLst>
              <a:rect l="0" t="0" r="r" b="b"/>
              <a:pathLst>
                <a:path w="127" h="24">
                  <a:moveTo>
                    <a:pt x="0" y="19"/>
                  </a:moveTo>
                  <a:lnTo>
                    <a:pt x="0" y="9"/>
                  </a:lnTo>
                  <a:lnTo>
                    <a:pt x="3" y="0"/>
                  </a:lnTo>
                  <a:lnTo>
                    <a:pt x="63" y="0"/>
                  </a:lnTo>
                  <a:lnTo>
                    <a:pt x="126" y="0"/>
                  </a:lnTo>
                  <a:lnTo>
                    <a:pt x="126" y="9"/>
                  </a:lnTo>
                  <a:lnTo>
                    <a:pt x="126" y="23"/>
                  </a:lnTo>
                  <a:lnTo>
                    <a:pt x="63"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5" name="Freeform 39"/>
            <p:cNvSpPr>
              <a:spLocks/>
            </p:cNvSpPr>
            <p:nvPr/>
          </p:nvSpPr>
          <p:spPr bwMode="auto">
            <a:xfrm>
              <a:off x="2899" y="3307"/>
              <a:ext cx="127" cy="21"/>
            </a:xfrm>
            <a:custGeom>
              <a:avLst/>
              <a:gdLst/>
              <a:ahLst/>
              <a:cxnLst>
                <a:cxn ang="0">
                  <a:pos x="3" y="20"/>
                </a:cxn>
                <a:cxn ang="0">
                  <a:pos x="0" y="9"/>
                </a:cxn>
                <a:cxn ang="0">
                  <a:pos x="0" y="0"/>
                </a:cxn>
                <a:cxn ang="0">
                  <a:pos x="63" y="0"/>
                </a:cxn>
                <a:cxn ang="0">
                  <a:pos x="126" y="0"/>
                </a:cxn>
                <a:cxn ang="0">
                  <a:pos x="126" y="9"/>
                </a:cxn>
                <a:cxn ang="0">
                  <a:pos x="126" y="20"/>
                </a:cxn>
                <a:cxn ang="0">
                  <a:pos x="66" y="20"/>
                </a:cxn>
                <a:cxn ang="0">
                  <a:pos x="3" y="20"/>
                </a:cxn>
              </a:cxnLst>
              <a:rect l="0" t="0" r="r" b="b"/>
              <a:pathLst>
                <a:path w="127" h="21">
                  <a:moveTo>
                    <a:pt x="3" y="20"/>
                  </a:moveTo>
                  <a:lnTo>
                    <a:pt x="0" y="9"/>
                  </a:lnTo>
                  <a:lnTo>
                    <a:pt x="0" y="0"/>
                  </a:lnTo>
                  <a:lnTo>
                    <a:pt x="63" y="0"/>
                  </a:lnTo>
                  <a:lnTo>
                    <a:pt x="126" y="0"/>
                  </a:lnTo>
                  <a:lnTo>
                    <a:pt x="126" y="9"/>
                  </a:lnTo>
                  <a:lnTo>
                    <a:pt x="126" y="20"/>
                  </a:lnTo>
                  <a:lnTo>
                    <a:pt x="66" y="20"/>
                  </a:lnTo>
                  <a:lnTo>
                    <a:pt x="3"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6" name="Freeform 40"/>
            <p:cNvSpPr>
              <a:spLocks/>
            </p:cNvSpPr>
            <p:nvPr/>
          </p:nvSpPr>
          <p:spPr bwMode="auto">
            <a:xfrm>
              <a:off x="2908" y="3375"/>
              <a:ext cx="127" cy="25"/>
            </a:xfrm>
            <a:custGeom>
              <a:avLst/>
              <a:gdLst/>
              <a:ahLst/>
              <a:cxnLst>
                <a:cxn ang="0">
                  <a:pos x="10" y="24"/>
                </a:cxn>
                <a:cxn ang="0">
                  <a:pos x="6" y="10"/>
                </a:cxn>
                <a:cxn ang="0">
                  <a:pos x="0" y="0"/>
                </a:cxn>
                <a:cxn ang="0">
                  <a:pos x="62" y="0"/>
                </a:cxn>
                <a:cxn ang="0">
                  <a:pos x="122" y="0"/>
                </a:cxn>
                <a:cxn ang="0">
                  <a:pos x="122" y="10"/>
                </a:cxn>
                <a:cxn ang="0">
                  <a:pos x="126" y="24"/>
                </a:cxn>
                <a:cxn ang="0">
                  <a:pos x="69" y="24"/>
                </a:cxn>
                <a:cxn ang="0">
                  <a:pos x="10" y="24"/>
                </a:cxn>
              </a:cxnLst>
              <a:rect l="0" t="0" r="r" b="b"/>
              <a:pathLst>
                <a:path w="127" h="25">
                  <a:moveTo>
                    <a:pt x="10" y="24"/>
                  </a:moveTo>
                  <a:lnTo>
                    <a:pt x="6" y="10"/>
                  </a:lnTo>
                  <a:lnTo>
                    <a:pt x="0" y="0"/>
                  </a:lnTo>
                  <a:lnTo>
                    <a:pt x="62" y="0"/>
                  </a:lnTo>
                  <a:lnTo>
                    <a:pt x="122" y="0"/>
                  </a:lnTo>
                  <a:lnTo>
                    <a:pt x="122" y="10"/>
                  </a:lnTo>
                  <a:lnTo>
                    <a:pt x="126" y="24"/>
                  </a:lnTo>
                  <a:lnTo>
                    <a:pt x="69" y="24"/>
                  </a:lnTo>
                  <a:lnTo>
                    <a:pt x="10" y="24"/>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7" name="Freeform 41"/>
            <p:cNvSpPr>
              <a:spLocks/>
            </p:cNvSpPr>
            <p:nvPr/>
          </p:nvSpPr>
          <p:spPr bwMode="auto">
            <a:xfrm>
              <a:off x="2926" y="3413"/>
              <a:ext cx="125" cy="14"/>
            </a:xfrm>
            <a:custGeom>
              <a:avLst/>
              <a:gdLst/>
              <a:ahLst/>
              <a:cxnLst>
                <a:cxn ang="0">
                  <a:pos x="10" y="19"/>
                </a:cxn>
                <a:cxn ang="0">
                  <a:pos x="3" y="9"/>
                </a:cxn>
                <a:cxn ang="0">
                  <a:pos x="0" y="0"/>
                </a:cxn>
                <a:cxn ang="0">
                  <a:pos x="56" y="0"/>
                </a:cxn>
                <a:cxn ang="0">
                  <a:pos x="112" y="0"/>
                </a:cxn>
                <a:cxn ang="0">
                  <a:pos x="115" y="9"/>
                </a:cxn>
                <a:cxn ang="0">
                  <a:pos x="119" y="19"/>
                </a:cxn>
                <a:cxn ang="0">
                  <a:pos x="66" y="19"/>
                </a:cxn>
                <a:cxn ang="0">
                  <a:pos x="10" y="19"/>
                </a:cxn>
              </a:cxnLst>
              <a:rect l="0" t="0" r="r" b="b"/>
              <a:pathLst>
                <a:path w="120" h="20">
                  <a:moveTo>
                    <a:pt x="10" y="19"/>
                  </a:moveTo>
                  <a:lnTo>
                    <a:pt x="3" y="9"/>
                  </a:lnTo>
                  <a:lnTo>
                    <a:pt x="0" y="0"/>
                  </a:lnTo>
                  <a:lnTo>
                    <a:pt x="56" y="0"/>
                  </a:lnTo>
                  <a:lnTo>
                    <a:pt x="112" y="0"/>
                  </a:lnTo>
                  <a:lnTo>
                    <a:pt x="115" y="9"/>
                  </a:lnTo>
                  <a:lnTo>
                    <a:pt x="119" y="19"/>
                  </a:lnTo>
                  <a:lnTo>
                    <a:pt x="66" y="19"/>
                  </a:lnTo>
                  <a:lnTo>
                    <a:pt x="1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8" name="Freeform 42"/>
            <p:cNvSpPr>
              <a:spLocks/>
            </p:cNvSpPr>
            <p:nvPr/>
          </p:nvSpPr>
          <p:spPr bwMode="auto">
            <a:xfrm>
              <a:off x="2947" y="3447"/>
              <a:ext cx="113" cy="22"/>
            </a:xfrm>
            <a:custGeom>
              <a:avLst/>
              <a:gdLst/>
              <a:ahLst/>
              <a:cxnLst>
                <a:cxn ang="0">
                  <a:pos x="17" y="21"/>
                </a:cxn>
                <a:cxn ang="0">
                  <a:pos x="17" y="17"/>
                </a:cxn>
                <a:cxn ang="0">
                  <a:pos x="6" y="10"/>
                </a:cxn>
                <a:cxn ang="0">
                  <a:pos x="0" y="0"/>
                </a:cxn>
                <a:cxn ang="0">
                  <a:pos x="52" y="0"/>
                </a:cxn>
                <a:cxn ang="0">
                  <a:pos x="101" y="0"/>
                </a:cxn>
                <a:cxn ang="0">
                  <a:pos x="105" y="0"/>
                </a:cxn>
                <a:cxn ang="0">
                  <a:pos x="108" y="10"/>
                </a:cxn>
                <a:cxn ang="0">
                  <a:pos x="112" y="21"/>
                </a:cxn>
                <a:cxn ang="0">
                  <a:pos x="66" y="21"/>
                </a:cxn>
                <a:cxn ang="0">
                  <a:pos x="17" y="21"/>
                </a:cxn>
              </a:cxnLst>
              <a:rect l="0" t="0" r="r" b="b"/>
              <a:pathLst>
                <a:path w="113" h="22">
                  <a:moveTo>
                    <a:pt x="17" y="21"/>
                  </a:moveTo>
                  <a:lnTo>
                    <a:pt x="17" y="17"/>
                  </a:lnTo>
                  <a:lnTo>
                    <a:pt x="6" y="10"/>
                  </a:lnTo>
                  <a:lnTo>
                    <a:pt x="0" y="0"/>
                  </a:lnTo>
                  <a:lnTo>
                    <a:pt x="52" y="0"/>
                  </a:lnTo>
                  <a:lnTo>
                    <a:pt x="101" y="0"/>
                  </a:lnTo>
                  <a:lnTo>
                    <a:pt x="105" y="0"/>
                  </a:lnTo>
                  <a:lnTo>
                    <a:pt x="108" y="10"/>
                  </a:lnTo>
                  <a:lnTo>
                    <a:pt x="112" y="21"/>
                  </a:lnTo>
                  <a:lnTo>
                    <a:pt x="66" y="21"/>
                  </a:lnTo>
                  <a:lnTo>
                    <a:pt x="17" y="21"/>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699" name="Freeform 43"/>
            <p:cNvSpPr>
              <a:spLocks/>
            </p:cNvSpPr>
            <p:nvPr/>
          </p:nvSpPr>
          <p:spPr bwMode="auto">
            <a:xfrm>
              <a:off x="2977" y="3482"/>
              <a:ext cx="115" cy="20"/>
            </a:xfrm>
            <a:custGeom>
              <a:avLst/>
              <a:gdLst/>
              <a:ahLst/>
              <a:cxnLst>
                <a:cxn ang="0">
                  <a:pos x="28" y="19"/>
                </a:cxn>
                <a:cxn ang="0">
                  <a:pos x="14" y="9"/>
                </a:cxn>
                <a:cxn ang="0">
                  <a:pos x="0" y="0"/>
                </a:cxn>
                <a:cxn ang="0">
                  <a:pos x="46" y="0"/>
                </a:cxn>
                <a:cxn ang="0">
                  <a:pos x="91" y="0"/>
                </a:cxn>
                <a:cxn ang="0">
                  <a:pos x="105" y="9"/>
                </a:cxn>
                <a:cxn ang="0">
                  <a:pos x="119" y="19"/>
                </a:cxn>
                <a:cxn ang="0">
                  <a:pos x="73" y="19"/>
                </a:cxn>
                <a:cxn ang="0">
                  <a:pos x="28" y="19"/>
                </a:cxn>
              </a:cxnLst>
              <a:rect l="0" t="0" r="r" b="b"/>
              <a:pathLst>
                <a:path w="120" h="20">
                  <a:moveTo>
                    <a:pt x="28" y="19"/>
                  </a:moveTo>
                  <a:lnTo>
                    <a:pt x="14" y="9"/>
                  </a:lnTo>
                  <a:lnTo>
                    <a:pt x="0" y="0"/>
                  </a:lnTo>
                  <a:lnTo>
                    <a:pt x="46" y="0"/>
                  </a:lnTo>
                  <a:lnTo>
                    <a:pt x="91" y="0"/>
                  </a:lnTo>
                  <a:lnTo>
                    <a:pt x="105" y="9"/>
                  </a:lnTo>
                  <a:lnTo>
                    <a:pt x="119" y="19"/>
                  </a:lnTo>
                  <a:lnTo>
                    <a:pt x="73" y="19"/>
                  </a:lnTo>
                  <a:lnTo>
                    <a:pt x="28"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0" name="Freeform 44"/>
            <p:cNvSpPr>
              <a:spLocks/>
            </p:cNvSpPr>
            <p:nvPr/>
          </p:nvSpPr>
          <p:spPr bwMode="auto">
            <a:xfrm>
              <a:off x="3031" y="3516"/>
              <a:ext cx="259" cy="20"/>
            </a:xfrm>
            <a:custGeom>
              <a:avLst/>
              <a:gdLst/>
              <a:ahLst/>
              <a:cxnLst>
                <a:cxn ang="0">
                  <a:pos x="0" y="0"/>
                </a:cxn>
                <a:cxn ang="0">
                  <a:pos x="34" y="9"/>
                </a:cxn>
                <a:cxn ang="0">
                  <a:pos x="72" y="19"/>
                </a:cxn>
                <a:cxn ang="0">
                  <a:pos x="128" y="19"/>
                </a:cxn>
                <a:cxn ang="0">
                  <a:pos x="177" y="19"/>
                </a:cxn>
                <a:cxn ang="0">
                  <a:pos x="201" y="12"/>
                </a:cxn>
                <a:cxn ang="0">
                  <a:pos x="222" y="9"/>
                </a:cxn>
                <a:cxn ang="0">
                  <a:pos x="244" y="3"/>
                </a:cxn>
                <a:cxn ang="0">
                  <a:pos x="258" y="0"/>
                </a:cxn>
                <a:cxn ang="0">
                  <a:pos x="208" y="0"/>
                </a:cxn>
                <a:cxn ang="0">
                  <a:pos x="153" y="0"/>
                </a:cxn>
                <a:cxn ang="0">
                  <a:pos x="142" y="0"/>
                </a:cxn>
                <a:cxn ang="0">
                  <a:pos x="132" y="0"/>
                </a:cxn>
                <a:cxn ang="0">
                  <a:pos x="118" y="0"/>
                </a:cxn>
                <a:cxn ang="0">
                  <a:pos x="107" y="0"/>
                </a:cxn>
                <a:cxn ang="0">
                  <a:pos x="55" y="0"/>
                </a:cxn>
                <a:cxn ang="0">
                  <a:pos x="0" y="0"/>
                </a:cxn>
              </a:cxnLst>
              <a:rect l="0" t="0" r="r" b="b"/>
              <a:pathLst>
                <a:path w="259" h="20">
                  <a:moveTo>
                    <a:pt x="0" y="0"/>
                  </a:moveTo>
                  <a:lnTo>
                    <a:pt x="34" y="9"/>
                  </a:lnTo>
                  <a:lnTo>
                    <a:pt x="72" y="19"/>
                  </a:lnTo>
                  <a:lnTo>
                    <a:pt x="128" y="19"/>
                  </a:lnTo>
                  <a:lnTo>
                    <a:pt x="177" y="19"/>
                  </a:lnTo>
                  <a:lnTo>
                    <a:pt x="201" y="12"/>
                  </a:lnTo>
                  <a:lnTo>
                    <a:pt x="222" y="9"/>
                  </a:lnTo>
                  <a:lnTo>
                    <a:pt x="244" y="3"/>
                  </a:lnTo>
                  <a:lnTo>
                    <a:pt x="258" y="0"/>
                  </a:lnTo>
                  <a:lnTo>
                    <a:pt x="208" y="0"/>
                  </a:lnTo>
                  <a:lnTo>
                    <a:pt x="153" y="0"/>
                  </a:lnTo>
                  <a:lnTo>
                    <a:pt x="142" y="0"/>
                  </a:lnTo>
                  <a:lnTo>
                    <a:pt x="132" y="0"/>
                  </a:lnTo>
                  <a:lnTo>
                    <a:pt x="118" y="0"/>
                  </a:lnTo>
                  <a:lnTo>
                    <a:pt x="107" y="0"/>
                  </a:lnTo>
                  <a:lnTo>
                    <a:pt x="55"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1" name="Freeform 45"/>
            <p:cNvSpPr>
              <a:spLocks/>
            </p:cNvSpPr>
            <p:nvPr/>
          </p:nvSpPr>
          <p:spPr bwMode="auto">
            <a:xfrm>
              <a:off x="3218" y="3482"/>
              <a:ext cx="115" cy="20"/>
            </a:xfrm>
            <a:custGeom>
              <a:avLst/>
              <a:gdLst/>
              <a:ahLst/>
              <a:cxnLst>
                <a:cxn ang="0">
                  <a:pos x="94" y="19"/>
                </a:cxn>
                <a:cxn ang="0">
                  <a:pos x="104" y="9"/>
                </a:cxn>
                <a:cxn ang="0">
                  <a:pos x="115" y="0"/>
                </a:cxn>
                <a:cxn ang="0">
                  <a:pos x="66" y="0"/>
                </a:cxn>
                <a:cxn ang="0">
                  <a:pos x="10" y="0"/>
                </a:cxn>
                <a:cxn ang="0">
                  <a:pos x="6" y="6"/>
                </a:cxn>
                <a:cxn ang="0">
                  <a:pos x="3" y="15"/>
                </a:cxn>
                <a:cxn ang="0">
                  <a:pos x="0" y="15"/>
                </a:cxn>
                <a:cxn ang="0">
                  <a:pos x="0" y="19"/>
                </a:cxn>
                <a:cxn ang="0">
                  <a:pos x="48" y="19"/>
                </a:cxn>
                <a:cxn ang="0">
                  <a:pos x="94" y="19"/>
                </a:cxn>
              </a:cxnLst>
              <a:rect l="0" t="0" r="r" b="b"/>
              <a:pathLst>
                <a:path w="116" h="20">
                  <a:moveTo>
                    <a:pt x="94" y="19"/>
                  </a:moveTo>
                  <a:lnTo>
                    <a:pt x="104" y="9"/>
                  </a:lnTo>
                  <a:lnTo>
                    <a:pt x="115" y="0"/>
                  </a:lnTo>
                  <a:lnTo>
                    <a:pt x="66" y="0"/>
                  </a:lnTo>
                  <a:lnTo>
                    <a:pt x="10" y="0"/>
                  </a:lnTo>
                  <a:lnTo>
                    <a:pt x="6" y="6"/>
                  </a:lnTo>
                  <a:lnTo>
                    <a:pt x="3" y="15"/>
                  </a:lnTo>
                  <a:lnTo>
                    <a:pt x="0" y="15"/>
                  </a:lnTo>
                  <a:lnTo>
                    <a:pt x="0" y="19"/>
                  </a:lnTo>
                  <a:lnTo>
                    <a:pt x="48" y="19"/>
                  </a:lnTo>
                  <a:lnTo>
                    <a:pt x="94"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2" name="Freeform 46"/>
            <p:cNvSpPr>
              <a:spLocks/>
            </p:cNvSpPr>
            <p:nvPr/>
          </p:nvSpPr>
          <p:spPr bwMode="auto">
            <a:xfrm>
              <a:off x="3229" y="3447"/>
              <a:ext cx="107" cy="22"/>
            </a:xfrm>
            <a:custGeom>
              <a:avLst/>
              <a:gdLst/>
              <a:ahLst/>
              <a:cxnLst>
                <a:cxn ang="0">
                  <a:pos x="106" y="21"/>
                </a:cxn>
                <a:cxn ang="0">
                  <a:pos x="106" y="10"/>
                </a:cxn>
                <a:cxn ang="0">
                  <a:pos x="106" y="0"/>
                </a:cxn>
                <a:cxn ang="0">
                  <a:pos x="58" y="0"/>
                </a:cxn>
                <a:cxn ang="0">
                  <a:pos x="3" y="0"/>
                </a:cxn>
                <a:cxn ang="0">
                  <a:pos x="0" y="7"/>
                </a:cxn>
                <a:cxn ang="0">
                  <a:pos x="0" y="14"/>
                </a:cxn>
                <a:cxn ang="0">
                  <a:pos x="0" y="17"/>
                </a:cxn>
                <a:cxn ang="0">
                  <a:pos x="0" y="21"/>
                </a:cxn>
                <a:cxn ang="0">
                  <a:pos x="58" y="21"/>
                </a:cxn>
                <a:cxn ang="0">
                  <a:pos x="106" y="21"/>
                </a:cxn>
              </a:cxnLst>
              <a:rect l="0" t="0" r="r" b="b"/>
              <a:pathLst>
                <a:path w="107" h="22">
                  <a:moveTo>
                    <a:pt x="106" y="21"/>
                  </a:moveTo>
                  <a:lnTo>
                    <a:pt x="106" y="10"/>
                  </a:lnTo>
                  <a:lnTo>
                    <a:pt x="106" y="0"/>
                  </a:lnTo>
                  <a:lnTo>
                    <a:pt x="58" y="0"/>
                  </a:lnTo>
                  <a:lnTo>
                    <a:pt x="3" y="0"/>
                  </a:lnTo>
                  <a:lnTo>
                    <a:pt x="0" y="7"/>
                  </a:lnTo>
                  <a:lnTo>
                    <a:pt x="0" y="14"/>
                  </a:lnTo>
                  <a:lnTo>
                    <a:pt x="0" y="17"/>
                  </a:lnTo>
                  <a:lnTo>
                    <a:pt x="0" y="21"/>
                  </a:lnTo>
                  <a:lnTo>
                    <a:pt x="58" y="21"/>
                  </a:lnTo>
                  <a:lnTo>
                    <a:pt x="106" y="21"/>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3" name="Freeform 47"/>
            <p:cNvSpPr>
              <a:spLocks/>
            </p:cNvSpPr>
            <p:nvPr/>
          </p:nvSpPr>
          <p:spPr bwMode="auto">
            <a:xfrm>
              <a:off x="3229" y="3410"/>
              <a:ext cx="107" cy="14"/>
            </a:xfrm>
            <a:custGeom>
              <a:avLst/>
              <a:gdLst/>
              <a:ahLst/>
              <a:cxnLst>
                <a:cxn ang="0">
                  <a:pos x="106" y="22"/>
                </a:cxn>
                <a:cxn ang="0">
                  <a:pos x="106" y="12"/>
                </a:cxn>
                <a:cxn ang="0">
                  <a:pos x="106" y="0"/>
                </a:cxn>
                <a:cxn ang="0">
                  <a:pos x="58" y="0"/>
                </a:cxn>
                <a:cxn ang="0">
                  <a:pos x="3" y="3"/>
                </a:cxn>
                <a:cxn ang="0">
                  <a:pos x="3" y="12"/>
                </a:cxn>
                <a:cxn ang="0">
                  <a:pos x="0" y="22"/>
                </a:cxn>
                <a:cxn ang="0">
                  <a:pos x="58" y="22"/>
                </a:cxn>
                <a:cxn ang="0">
                  <a:pos x="106" y="22"/>
                </a:cxn>
              </a:cxnLst>
              <a:rect l="0" t="0" r="r" b="b"/>
              <a:pathLst>
                <a:path w="107" h="23">
                  <a:moveTo>
                    <a:pt x="106" y="22"/>
                  </a:moveTo>
                  <a:lnTo>
                    <a:pt x="106" y="12"/>
                  </a:lnTo>
                  <a:lnTo>
                    <a:pt x="106" y="0"/>
                  </a:lnTo>
                  <a:lnTo>
                    <a:pt x="58" y="0"/>
                  </a:lnTo>
                  <a:lnTo>
                    <a:pt x="3" y="3"/>
                  </a:lnTo>
                  <a:lnTo>
                    <a:pt x="3" y="12"/>
                  </a:lnTo>
                  <a:lnTo>
                    <a:pt x="0" y="22"/>
                  </a:lnTo>
                  <a:lnTo>
                    <a:pt x="58" y="22"/>
                  </a:lnTo>
                  <a:lnTo>
                    <a:pt x="106"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4" name="Freeform 48"/>
            <p:cNvSpPr>
              <a:spLocks/>
            </p:cNvSpPr>
            <p:nvPr/>
          </p:nvSpPr>
          <p:spPr bwMode="auto">
            <a:xfrm>
              <a:off x="3229" y="3375"/>
              <a:ext cx="107" cy="20"/>
            </a:xfrm>
            <a:custGeom>
              <a:avLst/>
              <a:gdLst/>
              <a:ahLst/>
              <a:cxnLst>
                <a:cxn ang="0">
                  <a:pos x="106" y="19"/>
                </a:cxn>
                <a:cxn ang="0">
                  <a:pos x="106" y="9"/>
                </a:cxn>
                <a:cxn ang="0">
                  <a:pos x="106" y="0"/>
                </a:cxn>
                <a:cxn ang="0">
                  <a:pos x="58" y="0"/>
                </a:cxn>
                <a:cxn ang="0">
                  <a:pos x="3" y="0"/>
                </a:cxn>
                <a:cxn ang="0">
                  <a:pos x="0" y="9"/>
                </a:cxn>
                <a:cxn ang="0">
                  <a:pos x="0" y="19"/>
                </a:cxn>
                <a:cxn ang="0">
                  <a:pos x="58" y="19"/>
                </a:cxn>
                <a:cxn ang="0">
                  <a:pos x="106" y="19"/>
                </a:cxn>
              </a:cxnLst>
              <a:rect l="0" t="0" r="r" b="b"/>
              <a:pathLst>
                <a:path w="107" h="20">
                  <a:moveTo>
                    <a:pt x="106" y="19"/>
                  </a:moveTo>
                  <a:lnTo>
                    <a:pt x="106" y="9"/>
                  </a:lnTo>
                  <a:lnTo>
                    <a:pt x="106" y="0"/>
                  </a:lnTo>
                  <a:lnTo>
                    <a:pt x="58" y="0"/>
                  </a:lnTo>
                  <a:lnTo>
                    <a:pt x="3" y="0"/>
                  </a:lnTo>
                  <a:lnTo>
                    <a:pt x="0" y="9"/>
                  </a:lnTo>
                  <a:lnTo>
                    <a:pt x="0" y="19"/>
                  </a:lnTo>
                  <a:lnTo>
                    <a:pt x="58" y="19"/>
                  </a:lnTo>
                  <a:lnTo>
                    <a:pt x="106"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5" name="Freeform 49"/>
            <p:cNvSpPr>
              <a:spLocks/>
            </p:cNvSpPr>
            <p:nvPr/>
          </p:nvSpPr>
          <p:spPr bwMode="auto">
            <a:xfrm>
              <a:off x="2903" y="3341"/>
              <a:ext cx="126" cy="21"/>
            </a:xfrm>
            <a:custGeom>
              <a:avLst/>
              <a:gdLst/>
              <a:ahLst/>
              <a:cxnLst>
                <a:cxn ang="0">
                  <a:pos x="3" y="20"/>
                </a:cxn>
                <a:cxn ang="0">
                  <a:pos x="3" y="10"/>
                </a:cxn>
                <a:cxn ang="0">
                  <a:pos x="0" y="0"/>
                </a:cxn>
                <a:cxn ang="0">
                  <a:pos x="62" y="0"/>
                </a:cxn>
                <a:cxn ang="0">
                  <a:pos x="121" y="0"/>
                </a:cxn>
                <a:cxn ang="0">
                  <a:pos x="121" y="10"/>
                </a:cxn>
                <a:cxn ang="0">
                  <a:pos x="125" y="20"/>
                </a:cxn>
                <a:cxn ang="0">
                  <a:pos x="65" y="20"/>
                </a:cxn>
                <a:cxn ang="0">
                  <a:pos x="3" y="20"/>
                </a:cxn>
              </a:cxnLst>
              <a:rect l="0" t="0" r="r" b="b"/>
              <a:pathLst>
                <a:path w="126" h="21">
                  <a:moveTo>
                    <a:pt x="3" y="20"/>
                  </a:moveTo>
                  <a:lnTo>
                    <a:pt x="3" y="10"/>
                  </a:lnTo>
                  <a:lnTo>
                    <a:pt x="0" y="0"/>
                  </a:lnTo>
                  <a:lnTo>
                    <a:pt x="62" y="0"/>
                  </a:lnTo>
                  <a:lnTo>
                    <a:pt x="121" y="0"/>
                  </a:lnTo>
                  <a:lnTo>
                    <a:pt x="121" y="10"/>
                  </a:lnTo>
                  <a:lnTo>
                    <a:pt x="125" y="20"/>
                  </a:lnTo>
                  <a:lnTo>
                    <a:pt x="65" y="20"/>
                  </a:lnTo>
                  <a:lnTo>
                    <a:pt x="3"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6" name="Freeform 50"/>
            <p:cNvSpPr>
              <a:spLocks/>
            </p:cNvSpPr>
            <p:nvPr/>
          </p:nvSpPr>
          <p:spPr bwMode="auto">
            <a:xfrm>
              <a:off x="3229" y="3338"/>
              <a:ext cx="111" cy="23"/>
            </a:xfrm>
            <a:custGeom>
              <a:avLst/>
              <a:gdLst/>
              <a:ahLst/>
              <a:cxnLst>
                <a:cxn ang="0">
                  <a:pos x="0" y="22"/>
                </a:cxn>
                <a:cxn ang="0">
                  <a:pos x="0" y="19"/>
                </a:cxn>
                <a:cxn ang="0">
                  <a:pos x="0" y="16"/>
                </a:cxn>
                <a:cxn ang="0">
                  <a:pos x="0" y="9"/>
                </a:cxn>
                <a:cxn ang="0">
                  <a:pos x="0" y="3"/>
                </a:cxn>
                <a:cxn ang="0">
                  <a:pos x="58" y="0"/>
                </a:cxn>
                <a:cxn ang="0">
                  <a:pos x="110" y="0"/>
                </a:cxn>
                <a:cxn ang="0">
                  <a:pos x="106" y="6"/>
                </a:cxn>
                <a:cxn ang="0">
                  <a:pos x="106" y="16"/>
                </a:cxn>
                <a:cxn ang="0">
                  <a:pos x="106" y="22"/>
                </a:cxn>
                <a:cxn ang="0">
                  <a:pos x="58" y="22"/>
                </a:cxn>
                <a:cxn ang="0">
                  <a:pos x="0" y="22"/>
                </a:cxn>
              </a:cxnLst>
              <a:rect l="0" t="0" r="r" b="b"/>
              <a:pathLst>
                <a:path w="111" h="23">
                  <a:moveTo>
                    <a:pt x="0" y="22"/>
                  </a:moveTo>
                  <a:lnTo>
                    <a:pt x="0" y="19"/>
                  </a:lnTo>
                  <a:lnTo>
                    <a:pt x="0" y="16"/>
                  </a:lnTo>
                  <a:lnTo>
                    <a:pt x="0" y="9"/>
                  </a:lnTo>
                  <a:lnTo>
                    <a:pt x="0" y="3"/>
                  </a:lnTo>
                  <a:lnTo>
                    <a:pt x="58" y="0"/>
                  </a:lnTo>
                  <a:lnTo>
                    <a:pt x="110" y="0"/>
                  </a:lnTo>
                  <a:lnTo>
                    <a:pt x="106" y="6"/>
                  </a:lnTo>
                  <a:lnTo>
                    <a:pt x="106" y="16"/>
                  </a:lnTo>
                  <a:lnTo>
                    <a:pt x="106" y="22"/>
                  </a:lnTo>
                  <a:lnTo>
                    <a:pt x="58" y="22"/>
                  </a:lnTo>
                  <a:lnTo>
                    <a:pt x="0"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7" name="Freeform 51"/>
            <p:cNvSpPr>
              <a:spLocks/>
            </p:cNvSpPr>
            <p:nvPr/>
          </p:nvSpPr>
          <p:spPr bwMode="auto">
            <a:xfrm>
              <a:off x="3200" y="3307"/>
              <a:ext cx="166" cy="17"/>
            </a:xfrm>
            <a:custGeom>
              <a:avLst/>
              <a:gdLst/>
              <a:ahLst/>
              <a:cxnLst>
                <a:cxn ang="0">
                  <a:pos x="144" y="16"/>
                </a:cxn>
                <a:cxn ang="0">
                  <a:pos x="147" y="12"/>
                </a:cxn>
                <a:cxn ang="0">
                  <a:pos x="147" y="9"/>
                </a:cxn>
                <a:cxn ang="0">
                  <a:pos x="151" y="9"/>
                </a:cxn>
                <a:cxn ang="0">
                  <a:pos x="154" y="6"/>
                </a:cxn>
                <a:cxn ang="0">
                  <a:pos x="165" y="0"/>
                </a:cxn>
                <a:cxn ang="0">
                  <a:pos x="126" y="0"/>
                </a:cxn>
                <a:cxn ang="0">
                  <a:pos x="88" y="0"/>
                </a:cxn>
                <a:cxn ang="0">
                  <a:pos x="45" y="0"/>
                </a:cxn>
                <a:cxn ang="0">
                  <a:pos x="0" y="0"/>
                </a:cxn>
                <a:cxn ang="0">
                  <a:pos x="6" y="3"/>
                </a:cxn>
                <a:cxn ang="0">
                  <a:pos x="10" y="6"/>
                </a:cxn>
                <a:cxn ang="0">
                  <a:pos x="17" y="12"/>
                </a:cxn>
                <a:cxn ang="0">
                  <a:pos x="21" y="16"/>
                </a:cxn>
                <a:cxn ang="0">
                  <a:pos x="84" y="16"/>
                </a:cxn>
                <a:cxn ang="0">
                  <a:pos x="144" y="16"/>
                </a:cxn>
              </a:cxnLst>
              <a:rect l="0" t="0" r="r" b="b"/>
              <a:pathLst>
                <a:path w="166" h="17">
                  <a:moveTo>
                    <a:pt x="144" y="16"/>
                  </a:moveTo>
                  <a:lnTo>
                    <a:pt x="147" y="12"/>
                  </a:lnTo>
                  <a:lnTo>
                    <a:pt x="147" y="9"/>
                  </a:lnTo>
                  <a:lnTo>
                    <a:pt x="151" y="9"/>
                  </a:lnTo>
                  <a:lnTo>
                    <a:pt x="154" y="6"/>
                  </a:lnTo>
                  <a:lnTo>
                    <a:pt x="165" y="0"/>
                  </a:lnTo>
                  <a:lnTo>
                    <a:pt x="126" y="0"/>
                  </a:lnTo>
                  <a:lnTo>
                    <a:pt x="88" y="0"/>
                  </a:lnTo>
                  <a:lnTo>
                    <a:pt x="45" y="0"/>
                  </a:lnTo>
                  <a:lnTo>
                    <a:pt x="0" y="0"/>
                  </a:lnTo>
                  <a:lnTo>
                    <a:pt x="6" y="3"/>
                  </a:lnTo>
                  <a:lnTo>
                    <a:pt x="10" y="6"/>
                  </a:lnTo>
                  <a:lnTo>
                    <a:pt x="17" y="12"/>
                  </a:lnTo>
                  <a:lnTo>
                    <a:pt x="21" y="16"/>
                  </a:lnTo>
                  <a:lnTo>
                    <a:pt x="84" y="16"/>
                  </a:lnTo>
                  <a:lnTo>
                    <a:pt x="144"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8" name="Freeform 52"/>
            <p:cNvSpPr>
              <a:spLocks/>
            </p:cNvSpPr>
            <p:nvPr/>
          </p:nvSpPr>
          <p:spPr bwMode="auto">
            <a:xfrm>
              <a:off x="3163" y="3276"/>
              <a:ext cx="234" cy="14"/>
            </a:xfrm>
            <a:custGeom>
              <a:avLst/>
              <a:gdLst/>
              <a:ahLst/>
              <a:cxnLst>
                <a:cxn ang="0">
                  <a:pos x="233" y="16"/>
                </a:cxn>
                <a:cxn ang="0">
                  <a:pos x="233" y="3"/>
                </a:cxn>
                <a:cxn ang="0">
                  <a:pos x="233" y="0"/>
                </a:cxn>
                <a:cxn ang="0">
                  <a:pos x="0" y="0"/>
                </a:cxn>
                <a:cxn ang="0">
                  <a:pos x="0" y="3"/>
                </a:cxn>
                <a:cxn ang="0">
                  <a:pos x="0" y="16"/>
                </a:cxn>
                <a:cxn ang="0">
                  <a:pos x="66" y="16"/>
                </a:cxn>
                <a:cxn ang="0">
                  <a:pos x="128" y="16"/>
                </a:cxn>
                <a:cxn ang="0">
                  <a:pos x="184" y="16"/>
                </a:cxn>
                <a:cxn ang="0">
                  <a:pos x="233" y="16"/>
                </a:cxn>
              </a:cxnLst>
              <a:rect l="0" t="0" r="r" b="b"/>
              <a:pathLst>
                <a:path w="234" h="17">
                  <a:moveTo>
                    <a:pt x="233" y="16"/>
                  </a:moveTo>
                  <a:lnTo>
                    <a:pt x="233" y="3"/>
                  </a:lnTo>
                  <a:lnTo>
                    <a:pt x="233" y="0"/>
                  </a:lnTo>
                  <a:lnTo>
                    <a:pt x="0" y="0"/>
                  </a:lnTo>
                  <a:lnTo>
                    <a:pt x="0" y="3"/>
                  </a:lnTo>
                  <a:lnTo>
                    <a:pt x="0" y="16"/>
                  </a:lnTo>
                  <a:lnTo>
                    <a:pt x="66" y="16"/>
                  </a:lnTo>
                  <a:lnTo>
                    <a:pt x="128" y="16"/>
                  </a:lnTo>
                  <a:lnTo>
                    <a:pt x="184" y="16"/>
                  </a:lnTo>
                  <a:lnTo>
                    <a:pt x="233"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09" name="Freeform 53"/>
            <p:cNvSpPr>
              <a:spLocks/>
            </p:cNvSpPr>
            <p:nvPr/>
          </p:nvSpPr>
          <p:spPr bwMode="auto">
            <a:xfrm>
              <a:off x="3218" y="3095"/>
              <a:ext cx="111" cy="21"/>
            </a:xfrm>
            <a:custGeom>
              <a:avLst/>
              <a:gdLst/>
              <a:ahLst/>
              <a:cxnLst>
                <a:cxn ang="0">
                  <a:pos x="24" y="20"/>
                </a:cxn>
                <a:cxn ang="0">
                  <a:pos x="13" y="9"/>
                </a:cxn>
                <a:cxn ang="0">
                  <a:pos x="0" y="0"/>
                </a:cxn>
                <a:cxn ang="0">
                  <a:pos x="58" y="0"/>
                </a:cxn>
                <a:cxn ang="0">
                  <a:pos x="110" y="0"/>
                </a:cxn>
                <a:cxn ang="0">
                  <a:pos x="110" y="9"/>
                </a:cxn>
                <a:cxn ang="0">
                  <a:pos x="110" y="20"/>
                </a:cxn>
                <a:cxn ang="0">
                  <a:pos x="68" y="20"/>
                </a:cxn>
                <a:cxn ang="0">
                  <a:pos x="24" y="20"/>
                </a:cxn>
              </a:cxnLst>
              <a:rect l="0" t="0" r="r" b="b"/>
              <a:pathLst>
                <a:path w="111" h="21">
                  <a:moveTo>
                    <a:pt x="24" y="20"/>
                  </a:moveTo>
                  <a:lnTo>
                    <a:pt x="13" y="9"/>
                  </a:lnTo>
                  <a:lnTo>
                    <a:pt x="0" y="0"/>
                  </a:lnTo>
                  <a:lnTo>
                    <a:pt x="58" y="0"/>
                  </a:lnTo>
                  <a:lnTo>
                    <a:pt x="110" y="0"/>
                  </a:lnTo>
                  <a:lnTo>
                    <a:pt x="110" y="9"/>
                  </a:lnTo>
                  <a:lnTo>
                    <a:pt x="110" y="20"/>
                  </a:lnTo>
                  <a:lnTo>
                    <a:pt x="68" y="20"/>
                  </a:lnTo>
                  <a:lnTo>
                    <a:pt x="24"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0" name="Freeform 54"/>
            <p:cNvSpPr>
              <a:spLocks/>
            </p:cNvSpPr>
            <p:nvPr/>
          </p:nvSpPr>
          <p:spPr bwMode="auto">
            <a:xfrm>
              <a:off x="3256" y="3130"/>
              <a:ext cx="73" cy="14"/>
            </a:xfrm>
            <a:custGeom>
              <a:avLst/>
              <a:gdLst/>
              <a:ahLst/>
              <a:cxnLst>
                <a:cxn ang="0">
                  <a:pos x="17" y="17"/>
                </a:cxn>
                <a:cxn ang="0">
                  <a:pos x="10" y="11"/>
                </a:cxn>
                <a:cxn ang="0">
                  <a:pos x="3" y="2"/>
                </a:cxn>
                <a:cxn ang="0">
                  <a:pos x="0" y="0"/>
                </a:cxn>
                <a:cxn ang="0">
                  <a:pos x="37" y="0"/>
                </a:cxn>
                <a:cxn ang="0">
                  <a:pos x="72" y="0"/>
                </a:cxn>
                <a:cxn ang="0">
                  <a:pos x="72" y="8"/>
                </a:cxn>
                <a:cxn ang="0">
                  <a:pos x="72" y="21"/>
                </a:cxn>
                <a:cxn ang="0">
                  <a:pos x="48" y="21"/>
                </a:cxn>
                <a:cxn ang="0">
                  <a:pos x="17" y="17"/>
                </a:cxn>
              </a:cxnLst>
              <a:rect l="0" t="0" r="r" b="b"/>
              <a:pathLst>
                <a:path w="73" h="22">
                  <a:moveTo>
                    <a:pt x="17" y="17"/>
                  </a:moveTo>
                  <a:lnTo>
                    <a:pt x="10" y="11"/>
                  </a:lnTo>
                  <a:lnTo>
                    <a:pt x="3" y="2"/>
                  </a:lnTo>
                  <a:lnTo>
                    <a:pt x="0" y="0"/>
                  </a:lnTo>
                  <a:lnTo>
                    <a:pt x="37" y="0"/>
                  </a:lnTo>
                  <a:lnTo>
                    <a:pt x="72" y="0"/>
                  </a:lnTo>
                  <a:lnTo>
                    <a:pt x="72" y="8"/>
                  </a:lnTo>
                  <a:lnTo>
                    <a:pt x="72" y="21"/>
                  </a:lnTo>
                  <a:lnTo>
                    <a:pt x="48" y="21"/>
                  </a:lnTo>
                  <a:lnTo>
                    <a:pt x="17" y="17"/>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1" name="Freeform 55"/>
            <p:cNvSpPr>
              <a:spLocks/>
            </p:cNvSpPr>
            <p:nvPr/>
          </p:nvSpPr>
          <p:spPr bwMode="auto">
            <a:xfrm>
              <a:off x="3284" y="3163"/>
              <a:ext cx="45" cy="24"/>
            </a:xfrm>
            <a:custGeom>
              <a:avLst/>
              <a:gdLst/>
              <a:ahLst/>
              <a:cxnLst>
                <a:cxn ang="0">
                  <a:pos x="13" y="23"/>
                </a:cxn>
                <a:cxn ang="0">
                  <a:pos x="6" y="13"/>
                </a:cxn>
                <a:cxn ang="0">
                  <a:pos x="0" y="0"/>
                </a:cxn>
                <a:cxn ang="0">
                  <a:pos x="23" y="3"/>
                </a:cxn>
                <a:cxn ang="0">
                  <a:pos x="44" y="3"/>
                </a:cxn>
                <a:cxn ang="0">
                  <a:pos x="44" y="13"/>
                </a:cxn>
                <a:cxn ang="0">
                  <a:pos x="44" y="23"/>
                </a:cxn>
                <a:cxn ang="0">
                  <a:pos x="30" y="23"/>
                </a:cxn>
                <a:cxn ang="0">
                  <a:pos x="13" y="23"/>
                </a:cxn>
              </a:cxnLst>
              <a:rect l="0" t="0" r="r" b="b"/>
              <a:pathLst>
                <a:path w="45" h="24">
                  <a:moveTo>
                    <a:pt x="13" y="23"/>
                  </a:moveTo>
                  <a:lnTo>
                    <a:pt x="6" y="13"/>
                  </a:lnTo>
                  <a:lnTo>
                    <a:pt x="0" y="0"/>
                  </a:lnTo>
                  <a:lnTo>
                    <a:pt x="23" y="3"/>
                  </a:lnTo>
                  <a:lnTo>
                    <a:pt x="44" y="3"/>
                  </a:lnTo>
                  <a:lnTo>
                    <a:pt x="44" y="13"/>
                  </a:lnTo>
                  <a:lnTo>
                    <a:pt x="44" y="23"/>
                  </a:lnTo>
                  <a:lnTo>
                    <a:pt x="30" y="23"/>
                  </a:lnTo>
                  <a:lnTo>
                    <a:pt x="13"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2" name="Freeform 56"/>
            <p:cNvSpPr>
              <a:spLocks/>
            </p:cNvSpPr>
            <p:nvPr/>
          </p:nvSpPr>
          <p:spPr bwMode="auto">
            <a:xfrm>
              <a:off x="3304" y="3201"/>
              <a:ext cx="25" cy="17"/>
            </a:xfrm>
            <a:custGeom>
              <a:avLst/>
              <a:gdLst/>
              <a:ahLst/>
              <a:cxnLst>
                <a:cxn ang="0">
                  <a:pos x="0" y="0"/>
                </a:cxn>
                <a:cxn ang="0">
                  <a:pos x="3" y="8"/>
                </a:cxn>
                <a:cxn ang="0">
                  <a:pos x="6" y="16"/>
                </a:cxn>
                <a:cxn ang="0">
                  <a:pos x="24" y="16"/>
                </a:cxn>
                <a:cxn ang="0">
                  <a:pos x="24" y="12"/>
                </a:cxn>
                <a:cxn ang="0">
                  <a:pos x="24" y="0"/>
                </a:cxn>
                <a:cxn ang="0">
                  <a:pos x="13" y="0"/>
                </a:cxn>
                <a:cxn ang="0">
                  <a:pos x="0" y="0"/>
                </a:cxn>
              </a:cxnLst>
              <a:rect l="0" t="0" r="r" b="b"/>
              <a:pathLst>
                <a:path w="25" h="17">
                  <a:moveTo>
                    <a:pt x="0" y="0"/>
                  </a:moveTo>
                  <a:lnTo>
                    <a:pt x="3" y="8"/>
                  </a:lnTo>
                  <a:lnTo>
                    <a:pt x="6" y="16"/>
                  </a:lnTo>
                  <a:lnTo>
                    <a:pt x="24" y="16"/>
                  </a:lnTo>
                  <a:lnTo>
                    <a:pt x="24" y="12"/>
                  </a:lnTo>
                  <a:lnTo>
                    <a:pt x="24" y="0"/>
                  </a:lnTo>
                  <a:lnTo>
                    <a:pt x="13"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3" name="Freeform 57"/>
            <p:cNvSpPr>
              <a:spLocks/>
            </p:cNvSpPr>
            <p:nvPr/>
          </p:nvSpPr>
          <p:spPr bwMode="auto">
            <a:xfrm>
              <a:off x="3294" y="3064"/>
              <a:ext cx="40" cy="21"/>
            </a:xfrm>
            <a:custGeom>
              <a:avLst/>
              <a:gdLst/>
              <a:ahLst/>
              <a:cxnLst>
                <a:cxn ang="0">
                  <a:pos x="34" y="16"/>
                </a:cxn>
                <a:cxn ang="0">
                  <a:pos x="34" y="9"/>
                </a:cxn>
                <a:cxn ang="0">
                  <a:pos x="34" y="0"/>
                </a:cxn>
                <a:cxn ang="0">
                  <a:pos x="24" y="0"/>
                </a:cxn>
                <a:cxn ang="0">
                  <a:pos x="13" y="3"/>
                </a:cxn>
                <a:cxn ang="0">
                  <a:pos x="10" y="9"/>
                </a:cxn>
                <a:cxn ang="0">
                  <a:pos x="3" y="13"/>
                </a:cxn>
                <a:cxn ang="0">
                  <a:pos x="3" y="16"/>
                </a:cxn>
                <a:cxn ang="0">
                  <a:pos x="0" y="20"/>
                </a:cxn>
                <a:cxn ang="0">
                  <a:pos x="17" y="16"/>
                </a:cxn>
                <a:cxn ang="0">
                  <a:pos x="34" y="16"/>
                </a:cxn>
              </a:cxnLst>
              <a:rect l="0" t="0" r="r" b="b"/>
              <a:pathLst>
                <a:path w="35" h="21">
                  <a:moveTo>
                    <a:pt x="34" y="16"/>
                  </a:moveTo>
                  <a:lnTo>
                    <a:pt x="34" y="9"/>
                  </a:lnTo>
                  <a:lnTo>
                    <a:pt x="34" y="0"/>
                  </a:lnTo>
                  <a:lnTo>
                    <a:pt x="24" y="0"/>
                  </a:lnTo>
                  <a:lnTo>
                    <a:pt x="13" y="3"/>
                  </a:lnTo>
                  <a:lnTo>
                    <a:pt x="10" y="9"/>
                  </a:lnTo>
                  <a:lnTo>
                    <a:pt x="3" y="13"/>
                  </a:lnTo>
                  <a:lnTo>
                    <a:pt x="3" y="16"/>
                  </a:lnTo>
                  <a:lnTo>
                    <a:pt x="0" y="20"/>
                  </a:lnTo>
                  <a:lnTo>
                    <a:pt x="17" y="16"/>
                  </a:lnTo>
                  <a:lnTo>
                    <a:pt x="34"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4" name="Freeform 58"/>
            <p:cNvSpPr>
              <a:spLocks/>
            </p:cNvSpPr>
            <p:nvPr/>
          </p:nvSpPr>
          <p:spPr bwMode="auto">
            <a:xfrm>
              <a:off x="2452" y="3095"/>
              <a:ext cx="130" cy="21"/>
            </a:xfrm>
            <a:custGeom>
              <a:avLst/>
              <a:gdLst/>
              <a:ahLst/>
              <a:cxnLst>
                <a:cxn ang="0">
                  <a:pos x="6" y="20"/>
                </a:cxn>
                <a:cxn ang="0">
                  <a:pos x="3" y="9"/>
                </a:cxn>
                <a:cxn ang="0">
                  <a:pos x="0" y="0"/>
                </a:cxn>
                <a:cxn ang="0">
                  <a:pos x="63" y="0"/>
                </a:cxn>
                <a:cxn ang="0">
                  <a:pos x="129" y="0"/>
                </a:cxn>
                <a:cxn ang="0">
                  <a:pos x="125" y="9"/>
                </a:cxn>
                <a:cxn ang="0">
                  <a:pos x="122" y="20"/>
                </a:cxn>
                <a:cxn ang="0">
                  <a:pos x="63" y="20"/>
                </a:cxn>
                <a:cxn ang="0">
                  <a:pos x="6" y="20"/>
                </a:cxn>
              </a:cxnLst>
              <a:rect l="0" t="0" r="r" b="b"/>
              <a:pathLst>
                <a:path w="130" h="21">
                  <a:moveTo>
                    <a:pt x="6" y="20"/>
                  </a:moveTo>
                  <a:lnTo>
                    <a:pt x="3" y="9"/>
                  </a:lnTo>
                  <a:lnTo>
                    <a:pt x="0" y="0"/>
                  </a:lnTo>
                  <a:lnTo>
                    <a:pt x="63" y="0"/>
                  </a:lnTo>
                  <a:lnTo>
                    <a:pt x="129" y="0"/>
                  </a:lnTo>
                  <a:lnTo>
                    <a:pt x="125" y="9"/>
                  </a:lnTo>
                  <a:lnTo>
                    <a:pt x="122" y="20"/>
                  </a:lnTo>
                  <a:lnTo>
                    <a:pt x="63" y="20"/>
                  </a:lnTo>
                  <a:lnTo>
                    <a:pt x="6"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5" name="Freeform 59"/>
            <p:cNvSpPr>
              <a:spLocks/>
            </p:cNvSpPr>
            <p:nvPr/>
          </p:nvSpPr>
          <p:spPr bwMode="auto">
            <a:xfrm>
              <a:off x="2459" y="3130"/>
              <a:ext cx="112" cy="14"/>
            </a:xfrm>
            <a:custGeom>
              <a:avLst/>
              <a:gdLst/>
              <a:ahLst/>
              <a:cxnLst>
                <a:cxn ang="0">
                  <a:pos x="0" y="18"/>
                </a:cxn>
                <a:cxn ang="0">
                  <a:pos x="0" y="15"/>
                </a:cxn>
                <a:cxn ang="0">
                  <a:pos x="0" y="11"/>
                </a:cxn>
                <a:cxn ang="0">
                  <a:pos x="0" y="5"/>
                </a:cxn>
                <a:cxn ang="0">
                  <a:pos x="0" y="0"/>
                </a:cxn>
                <a:cxn ang="0">
                  <a:pos x="55" y="0"/>
                </a:cxn>
                <a:cxn ang="0">
                  <a:pos x="111" y="0"/>
                </a:cxn>
                <a:cxn ang="0">
                  <a:pos x="111" y="5"/>
                </a:cxn>
                <a:cxn ang="0">
                  <a:pos x="111" y="11"/>
                </a:cxn>
                <a:cxn ang="0">
                  <a:pos x="111" y="15"/>
                </a:cxn>
                <a:cxn ang="0">
                  <a:pos x="111" y="18"/>
                </a:cxn>
                <a:cxn ang="0">
                  <a:pos x="55" y="18"/>
                </a:cxn>
                <a:cxn ang="0">
                  <a:pos x="0" y="18"/>
                </a:cxn>
              </a:cxnLst>
              <a:rect l="0" t="0" r="r" b="b"/>
              <a:pathLst>
                <a:path w="112" h="19">
                  <a:moveTo>
                    <a:pt x="0" y="18"/>
                  </a:moveTo>
                  <a:lnTo>
                    <a:pt x="0" y="15"/>
                  </a:lnTo>
                  <a:lnTo>
                    <a:pt x="0" y="11"/>
                  </a:lnTo>
                  <a:lnTo>
                    <a:pt x="0" y="5"/>
                  </a:lnTo>
                  <a:lnTo>
                    <a:pt x="0" y="0"/>
                  </a:lnTo>
                  <a:lnTo>
                    <a:pt x="55" y="0"/>
                  </a:lnTo>
                  <a:lnTo>
                    <a:pt x="111" y="0"/>
                  </a:lnTo>
                  <a:lnTo>
                    <a:pt x="111" y="5"/>
                  </a:lnTo>
                  <a:lnTo>
                    <a:pt x="111" y="11"/>
                  </a:lnTo>
                  <a:lnTo>
                    <a:pt x="111" y="15"/>
                  </a:lnTo>
                  <a:lnTo>
                    <a:pt x="111" y="18"/>
                  </a:lnTo>
                  <a:lnTo>
                    <a:pt x="55"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6" name="Freeform 60"/>
            <p:cNvSpPr>
              <a:spLocks/>
            </p:cNvSpPr>
            <p:nvPr/>
          </p:nvSpPr>
          <p:spPr bwMode="auto">
            <a:xfrm>
              <a:off x="2459" y="3163"/>
              <a:ext cx="112" cy="24"/>
            </a:xfrm>
            <a:custGeom>
              <a:avLst/>
              <a:gdLst/>
              <a:ahLst/>
              <a:cxnLst>
                <a:cxn ang="0">
                  <a:pos x="0" y="23"/>
                </a:cxn>
                <a:cxn ang="0">
                  <a:pos x="0" y="9"/>
                </a:cxn>
                <a:cxn ang="0">
                  <a:pos x="0" y="0"/>
                </a:cxn>
                <a:cxn ang="0">
                  <a:pos x="55" y="0"/>
                </a:cxn>
                <a:cxn ang="0">
                  <a:pos x="111" y="0"/>
                </a:cxn>
                <a:cxn ang="0">
                  <a:pos x="111" y="9"/>
                </a:cxn>
                <a:cxn ang="0">
                  <a:pos x="111" y="23"/>
                </a:cxn>
                <a:cxn ang="0">
                  <a:pos x="55" y="23"/>
                </a:cxn>
                <a:cxn ang="0">
                  <a:pos x="0" y="23"/>
                </a:cxn>
              </a:cxnLst>
              <a:rect l="0" t="0" r="r" b="b"/>
              <a:pathLst>
                <a:path w="112" h="24">
                  <a:moveTo>
                    <a:pt x="0" y="23"/>
                  </a:moveTo>
                  <a:lnTo>
                    <a:pt x="0" y="9"/>
                  </a:lnTo>
                  <a:lnTo>
                    <a:pt x="0" y="0"/>
                  </a:lnTo>
                  <a:lnTo>
                    <a:pt x="55" y="0"/>
                  </a:lnTo>
                  <a:lnTo>
                    <a:pt x="111" y="0"/>
                  </a:lnTo>
                  <a:lnTo>
                    <a:pt x="111" y="9"/>
                  </a:lnTo>
                  <a:lnTo>
                    <a:pt x="111" y="23"/>
                  </a:lnTo>
                  <a:lnTo>
                    <a:pt x="55" y="23"/>
                  </a:lnTo>
                  <a:lnTo>
                    <a:pt x="0"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7" name="Freeform 61"/>
            <p:cNvSpPr>
              <a:spLocks/>
            </p:cNvSpPr>
            <p:nvPr/>
          </p:nvSpPr>
          <p:spPr bwMode="auto">
            <a:xfrm>
              <a:off x="2459" y="3201"/>
              <a:ext cx="112" cy="21"/>
            </a:xfrm>
            <a:custGeom>
              <a:avLst/>
              <a:gdLst/>
              <a:ahLst/>
              <a:cxnLst>
                <a:cxn ang="0">
                  <a:pos x="0" y="20"/>
                </a:cxn>
                <a:cxn ang="0">
                  <a:pos x="0" y="10"/>
                </a:cxn>
                <a:cxn ang="0">
                  <a:pos x="0" y="0"/>
                </a:cxn>
                <a:cxn ang="0">
                  <a:pos x="55" y="0"/>
                </a:cxn>
                <a:cxn ang="0">
                  <a:pos x="111" y="0"/>
                </a:cxn>
                <a:cxn ang="0">
                  <a:pos x="111" y="10"/>
                </a:cxn>
                <a:cxn ang="0">
                  <a:pos x="111" y="20"/>
                </a:cxn>
                <a:cxn ang="0">
                  <a:pos x="55" y="20"/>
                </a:cxn>
                <a:cxn ang="0">
                  <a:pos x="0" y="20"/>
                </a:cxn>
              </a:cxnLst>
              <a:rect l="0" t="0" r="r" b="b"/>
              <a:pathLst>
                <a:path w="112" h="21">
                  <a:moveTo>
                    <a:pt x="0" y="20"/>
                  </a:moveTo>
                  <a:lnTo>
                    <a:pt x="0" y="10"/>
                  </a:lnTo>
                  <a:lnTo>
                    <a:pt x="0" y="0"/>
                  </a:lnTo>
                  <a:lnTo>
                    <a:pt x="55" y="0"/>
                  </a:lnTo>
                  <a:lnTo>
                    <a:pt x="111" y="0"/>
                  </a:lnTo>
                  <a:lnTo>
                    <a:pt x="111" y="10"/>
                  </a:lnTo>
                  <a:lnTo>
                    <a:pt x="111" y="20"/>
                  </a:lnTo>
                  <a:lnTo>
                    <a:pt x="55"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8" name="Freeform 62"/>
            <p:cNvSpPr>
              <a:spLocks/>
            </p:cNvSpPr>
            <p:nvPr/>
          </p:nvSpPr>
          <p:spPr bwMode="auto">
            <a:xfrm>
              <a:off x="2459" y="3235"/>
              <a:ext cx="112" cy="23"/>
            </a:xfrm>
            <a:custGeom>
              <a:avLst/>
              <a:gdLst/>
              <a:ahLst/>
              <a:cxnLst>
                <a:cxn ang="0">
                  <a:pos x="0" y="18"/>
                </a:cxn>
                <a:cxn ang="0">
                  <a:pos x="0" y="9"/>
                </a:cxn>
                <a:cxn ang="0">
                  <a:pos x="0" y="0"/>
                </a:cxn>
                <a:cxn ang="0">
                  <a:pos x="55" y="0"/>
                </a:cxn>
                <a:cxn ang="0">
                  <a:pos x="111" y="0"/>
                </a:cxn>
                <a:cxn ang="0">
                  <a:pos x="111" y="9"/>
                </a:cxn>
                <a:cxn ang="0">
                  <a:pos x="111" y="22"/>
                </a:cxn>
                <a:cxn ang="0">
                  <a:pos x="55" y="22"/>
                </a:cxn>
                <a:cxn ang="0">
                  <a:pos x="0" y="18"/>
                </a:cxn>
              </a:cxnLst>
              <a:rect l="0" t="0" r="r" b="b"/>
              <a:pathLst>
                <a:path w="112" h="23">
                  <a:moveTo>
                    <a:pt x="0" y="18"/>
                  </a:moveTo>
                  <a:lnTo>
                    <a:pt x="0" y="9"/>
                  </a:lnTo>
                  <a:lnTo>
                    <a:pt x="0" y="0"/>
                  </a:lnTo>
                  <a:lnTo>
                    <a:pt x="55" y="0"/>
                  </a:lnTo>
                  <a:lnTo>
                    <a:pt x="111" y="0"/>
                  </a:lnTo>
                  <a:lnTo>
                    <a:pt x="111" y="9"/>
                  </a:lnTo>
                  <a:lnTo>
                    <a:pt x="111" y="22"/>
                  </a:lnTo>
                  <a:lnTo>
                    <a:pt x="55" y="22"/>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19" name="Freeform 63"/>
            <p:cNvSpPr>
              <a:spLocks/>
            </p:cNvSpPr>
            <p:nvPr/>
          </p:nvSpPr>
          <p:spPr bwMode="auto">
            <a:xfrm>
              <a:off x="2459" y="3273"/>
              <a:ext cx="112" cy="14"/>
            </a:xfrm>
            <a:custGeom>
              <a:avLst/>
              <a:gdLst/>
              <a:ahLst/>
              <a:cxnLst>
                <a:cxn ang="0">
                  <a:pos x="0" y="19"/>
                </a:cxn>
                <a:cxn ang="0">
                  <a:pos x="0" y="9"/>
                </a:cxn>
                <a:cxn ang="0">
                  <a:pos x="0" y="0"/>
                </a:cxn>
                <a:cxn ang="0">
                  <a:pos x="55" y="0"/>
                </a:cxn>
                <a:cxn ang="0">
                  <a:pos x="111" y="0"/>
                </a:cxn>
                <a:cxn ang="0">
                  <a:pos x="111" y="9"/>
                </a:cxn>
                <a:cxn ang="0">
                  <a:pos x="111" y="19"/>
                </a:cxn>
                <a:cxn ang="0">
                  <a:pos x="55" y="19"/>
                </a:cxn>
                <a:cxn ang="0">
                  <a:pos x="0" y="19"/>
                </a:cxn>
              </a:cxnLst>
              <a:rect l="0" t="0" r="r" b="b"/>
              <a:pathLst>
                <a:path w="112" h="20">
                  <a:moveTo>
                    <a:pt x="0" y="19"/>
                  </a:moveTo>
                  <a:lnTo>
                    <a:pt x="0" y="9"/>
                  </a:lnTo>
                  <a:lnTo>
                    <a:pt x="0" y="0"/>
                  </a:lnTo>
                  <a:lnTo>
                    <a:pt x="55" y="0"/>
                  </a:lnTo>
                  <a:lnTo>
                    <a:pt x="111" y="0"/>
                  </a:lnTo>
                  <a:lnTo>
                    <a:pt x="111" y="9"/>
                  </a:lnTo>
                  <a:lnTo>
                    <a:pt x="111" y="19"/>
                  </a:lnTo>
                  <a:lnTo>
                    <a:pt x="55"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0" name="Freeform 64"/>
            <p:cNvSpPr>
              <a:spLocks/>
            </p:cNvSpPr>
            <p:nvPr/>
          </p:nvSpPr>
          <p:spPr bwMode="auto">
            <a:xfrm>
              <a:off x="2459" y="3307"/>
              <a:ext cx="112" cy="21"/>
            </a:xfrm>
            <a:custGeom>
              <a:avLst/>
              <a:gdLst/>
              <a:ahLst/>
              <a:cxnLst>
                <a:cxn ang="0">
                  <a:pos x="0" y="20"/>
                </a:cxn>
                <a:cxn ang="0">
                  <a:pos x="0" y="9"/>
                </a:cxn>
                <a:cxn ang="0">
                  <a:pos x="0" y="0"/>
                </a:cxn>
                <a:cxn ang="0">
                  <a:pos x="55" y="0"/>
                </a:cxn>
                <a:cxn ang="0">
                  <a:pos x="111" y="0"/>
                </a:cxn>
                <a:cxn ang="0">
                  <a:pos x="111" y="9"/>
                </a:cxn>
                <a:cxn ang="0">
                  <a:pos x="111" y="20"/>
                </a:cxn>
                <a:cxn ang="0">
                  <a:pos x="55" y="20"/>
                </a:cxn>
                <a:cxn ang="0">
                  <a:pos x="0" y="20"/>
                </a:cxn>
              </a:cxnLst>
              <a:rect l="0" t="0" r="r" b="b"/>
              <a:pathLst>
                <a:path w="112" h="21">
                  <a:moveTo>
                    <a:pt x="0" y="20"/>
                  </a:moveTo>
                  <a:lnTo>
                    <a:pt x="0" y="9"/>
                  </a:lnTo>
                  <a:lnTo>
                    <a:pt x="0" y="0"/>
                  </a:lnTo>
                  <a:lnTo>
                    <a:pt x="55" y="0"/>
                  </a:lnTo>
                  <a:lnTo>
                    <a:pt x="111" y="0"/>
                  </a:lnTo>
                  <a:lnTo>
                    <a:pt x="111" y="9"/>
                  </a:lnTo>
                  <a:lnTo>
                    <a:pt x="111" y="20"/>
                  </a:lnTo>
                  <a:lnTo>
                    <a:pt x="55"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1" name="Freeform 65"/>
            <p:cNvSpPr>
              <a:spLocks/>
            </p:cNvSpPr>
            <p:nvPr/>
          </p:nvSpPr>
          <p:spPr bwMode="auto">
            <a:xfrm>
              <a:off x="2459" y="3375"/>
              <a:ext cx="112" cy="25"/>
            </a:xfrm>
            <a:custGeom>
              <a:avLst/>
              <a:gdLst/>
              <a:ahLst/>
              <a:cxnLst>
                <a:cxn ang="0">
                  <a:pos x="3" y="24"/>
                </a:cxn>
                <a:cxn ang="0">
                  <a:pos x="0" y="10"/>
                </a:cxn>
                <a:cxn ang="0">
                  <a:pos x="0" y="0"/>
                </a:cxn>
                <a:cxn ang="0">
                  <a:pos x="55" y="0"/>
                </a:cxn>
                <a:cxn ang="0">
                  <a:pos x="111" y="0"/>
                </a:cxn>
                <a:cxn ang="0">
                  <a:pos x="111" y="10"/>
                </a:cxn>
                <a:cxn ang="0">
                  <a:pos x="111" y="24"/>
                </a:cxn>
                <a:cxn ang="0">
                  <a:pos x="55" y="24"/>
                </a:cxn>
                <a:cxn ang="0">
                  <a:pos x="3" y="24"/>
                </a:cxn>
              </a:cxnLst>
              <a:rect l="0" t="0" r="r" b="b"/>
              <a:pathLst>
                <a:path w="112" h="25">
                  <a:moveTo>
                    <a:pt x="3" y="24"/>
                  </a:moveTo>
                  <a:lnTo>
                    <a:pt x="0" y="10"/>
                  </a:lnTo>
                  <a:lnTo>
                    <a:pt x="0" y="0"/>
                  </a:lnTo>
                  <a:lnTo>
                    <a:pt x="55" y="0"/>
                  </a:lnTo>
                  <a:lnTo>
                    <a:pt x="111" y="0"/>
                  </a:lnTo>
                  <a:lnTo>
                    <a:pt x="111" y="10"/>
                  </a:lnTo>
                  <a:lnTo>
                    <a:pt x="111" y="24"/>
                  </a:lnTo>
                  <a:lnTo>
                    <a:pt x="55" y="24"/>
                  </a:lnTo>
                  <a:lnTo>
                    <a:pt x="3" y="24"/>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2" name="Freeform 66"/>
            <p:cNvSpPr>
              <a:spLocks/>
            </p:cNvSpPr>
            <p:nvPr/>
          </p:nvSpPr>
          <p:spPr bwMode="auto">
            <a:xfrm>
              <a:off x="2473" y="3447"/>
              <a:ext cx="119" cy="22"/>
            </a:xfrm>
            <a:custGeom>
              <a:avLst/>
              <a:gdLst/>
              <a:ahLst/>
              <a:cxnLst>
                <a:cxn ang="0">
                  <a:pos x="0" y="0"/>
                </a:cxn>
                <a:cxn ang="0">
                  <a:pos x="3" y="10"/>
                </a:cxn>
                <a:cxn ang="0">
                  <a:pos x="10" y="21"/>
                </a:cxn>
                <a:cxn ang="0">
                  <a:pos x="62" y="21"/>
                </a:cxn>
                <a:cxn ang="0">
                  <a:pos x="118" y="21"/>
                </a:cxn>
                <a:cxn ang="0">
                  <a:pos x="114" y="10"/>
                </a:cxn>
                <a:cxn ang="0">
                  <a:pos x="110" y="3"/>
                </a:cxn>
                <a:cxn ang="0">
                  <a:pos x="107" y="3"/>
                </a:cxn>
                <a:cxn ang="0">
                  <a:pos x="107" y="0"/>
                </a:cxn>
                <a:cxn ang="0">
                  <a:pos x="52" y="0"/>
                </a:cxn>
                <a:cxn ang="0">
                  <a:pos x="0" y="0"/>
                </a:cxn>
              </a:cxnLst>
              <a:rect l="0" t="0" r="r" b="b"/>
              <a:pathLst>
                <a:path w="119" h="22">
                  <a:moveTo>
                    <a:pt x="0" y="0"/>
                  </a:moveTo>
                  <a:lnTo>
                    <a:pt x="3" y="10"/>
                  </a:lnTo>
                  <a:lnTo>
                    <a:pt x="10" y="21"/>
                  </a:lnTo>
                  <a:lnTo>
                    <a:pt x="62" y="21"/>
                  </a:lnTo>
                  <a:lnTo>
                    <a:pt x="118" y="21"/>
                  </a:lnTo>
                  <a:lnTo>
                    <a:pt x="114" y="10"/>
                  </a:lnTo>
                  <a:lnTo>
                    <a:pt x="110" y="3"/>
                  </a:lnTo>
                  <a:lnTo>
                    <a:pt x="107" y="3"/>
                  </a:lnTo>
                  <a:lnTo>
                    <a:pt x="107" y="0"/>
                  </a:lnTo>
                  <a:lnTo>
                    <a:pt x="52"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3" name="Freeform 67"/>
            <p:cNvSpPr>
              <a:spLocks/>
            </p:cNvSpPr>
            <p:nvPr/>
          </p:nvSpPr>
          <p:spPr bwMode="auto">
            <a:xfrm>
              <a:off x="2463" y="3413"/>
              <a:ext cx="114" cy="14"/>
            </a:xfrm>
            <a:custGeom>
              <a:avLst/>
              <a:gdLst/>
              <a:ahLst/>
              <a:cxnLst>
                <a:cxn ang="0">
                  <a:pos x="7" y="19"/>
                </a:cxn>
                <a:cxn ang="0">
                  <a:pos x="3" y="9"/>
                </a:cxn>
                <a:cxn ang="0">
                  <a:pos x="0" y="0"/>
                </a:cxn>
                <a:cxn ang="0">
                  <a:pos x="55" y="0"/>
                </a:cxn>
                <a:cxn ang="0">
                  <a:pos x="109" y="0"/>
                </a:cxn>
                <a:cxn ang="0">
                  <a:pos x="109" y="9"/>
                </a:cxn>
                <a:cxn ang="0">
                  <a:pos x="113" y="19"/>
                </a:cxn>
                <a:cxn ang="0">
                  <a:pos x="58" y="19"/>
                </a:cxn>
                <a:cxn ang="0">
                  <a:pos x="7" y="19"/>
                </a:cxn>
              </a:cxnLst>
              <a:rect l="0" t="0" r="r" b="b"/>
              <a:pathLst>
                <a:path w="114" h="20">
                  <a:moveTo>
                    <a:pt x="7" y="19"/>
                  </a:moveTo>
                  <a:lnTo>
                    <a:pt x="3" y="9"/>
                  </a:lnTo>
                  <a:lnTo>
                    <a:pt x="0" y="0"/>
                  </a:lnTo>
                  <a:lnTo>
                    <a:pt x="55" y="0"/>
                  </a:lnTo>
                  <a:lnTo>
                    <a:pt x="109" y="0"/>
                  </a:lnTo>
                  <a:lnTo>
                    <a:pt x="109" y="9"/>
                  </a:lnTo>
                  <a:lnTo>
                    <a:pt x="113" y="19"/>
                  </a:lnTo>
                  <a:lnTo>
                    <a:pt x="58" y="19"/>
                  </a:lnTo>
                  <a:lnTo>
                    <a:pt x="7"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4" name="Freeform 68"/>
            <p:cNvSpPr>
              <a:spLocks/>
            </p:cNvSpPr>
            <p:nvPr/>
          </p:nvSpPr>
          <p:spPr bwMode="auto">
            <a:xfrm>
              <a:off x="2490" y="3482"/>
              <a:ext cx="147" cy="20"/>
            </a:xfrm>
            <a:custGeom>
              <a:avLst/>
              <a:gdLst/>
              <a:ahLst/>
              <a:cxnLst>
                <a:cxn ang="0">
                  <a:pos x="20" y="19"/>
                </a:cxn>
                <a:cxn ang="0">
                  <a:pos x="10" y="9"/>
                </a:cxn>
                <a:cxn ang="0">
                  <a:pos x="0" y="0"/>
                </a:cxn>
                <a:cxn ang="0">
                  <a:pos x="54" y="0"/>
                </a:cxn>
                <a:cxn ang="0">
                  <a:pos x="110" y="0"/>
                </a:cxn>
                <a:cxn ang="0">
                  <a:pos x="128" y="9"/>
                </a:cxn>
                <a:cxn ang="0">
                  <a:pos x="146" y="19"/>
                </a:cxn>
                <a:cxn ang="0">
                  <a:pos x="83" y="19"/>
                </a:cxn>
                <a:cxn ang="0">
                  <a:pos x="20" y="19"/>
                </a:cxn>
              </a:cxnLst>
              <a:rect l="0" t="0" r="r" b="b"/>
              <a:pathLst>
                <a:path w="147" h="20">
                  <a:moveTo>
                    <a:pt x="20" y="19"/>
                  </a:moveTo>
                  <a:lnTo>
                    <a:pt x="10" y="9"/>
                  </a:lnTo>
                  <a:lnTo>
                    <a:pt x="0" y="0"/>
                  </a:lnTo>
                  <a:lnTo>
                    <a:pt x="54" y="0"/>
                  </a:lnTo>
                  <a:lnTo>
                    <a:pt x="110" y="0"/>
                  </a:lnTo>
                  <a:lnTo>
                    <a:pt x="128" y="9"/>
                  </a:lnTo>
                  <a:lnTo>
                    <a:pt x="146" y="19"/>
                  </a:lnTo>
                  <a:lnTo>
                    <a:pt x="83" y="19"/>
                  </a:lnTo>
                  <a:lnTo>
                    <a:pt x="2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5" name="Freeform 69"/>
            <p:cNvSpPr>
              <a:spLocks/>
            </p:cNvSpPr>
            <p:nvPr/>
          </p:nvSpPr>
          <p:spPr bwMode="auto">
            <a:xfrm>
              <a:off x="2532" y="3516"/>
              <a:ext cx="222" cy="20"/>
            </a:xfrm>
            <a:custGeom>
              <a:avLst/>
              <a:gdLst/>
              <a:ahLst/>
              <a:cxnLst>
                <a:cxn ang="0">
                  <a:pos x="0" y="0"/>
                </a:cxn>
                <a:cxn ang="0">
                  <a:pos x="31" y="9"/>
                </a:cxn>
                <a:cxn ang="0">
                  <a:pos x="66" y="19"/>
                </a:cxn>
                <a:cxn ang="0">
                  <a:pos x="114" y="19"/>
                </a:cxn>
                <a:cxn ang="0">
                  <a:pos x="159" y="19"/>
                </a:cxn>
                <a:cxn ang="0">
                  <a:pos x="190" y="9"/>
                </a:cxn>
                <a:cxn ang="0">
                  <a:pos x="219" y="0"/>
                </a:cxn>
                <a:cxn ang="0">
                  <a:pos x="111" y="0"/>
                </a:cxn>
                <a:cxn ang="0">
                  <a:pos x="0" y="0"/>
                </a:cxn>
              </a:cxnLst>
              <a:rect l="0" t="0" r="r" b="b"/>
              <a:pathLst>
                <a:path w="220" h="20">
                  <a:moveTo>
                    <a:pt x="0" y="0"/>
                  </a:moveTo>
                  <a:lnTo>
                    <a:pt x="31" y="9"/>
                  </a:lnTo>
                  <a:lnTo>
                    <a:pt x="66" y="19"/>
                  </a:lnTo>
                  <a:lnTo>
                    <a:pt x="114" y="19"/>
                  </a:lnTo>
                  <a:lnTo>
                    <a:pt x="159" y="19"/>
                  </a:lnTo>
                  <a:lnTo>
                    <a:pt x="190" y="9"/>
                  </a:lnTo>
                  <a:lnTo>
                    <a:pt x="219" y="0"/>
                  </a:lnTo>
                  <a:lnTo>
                    <a:pt x="111"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6" name="Freeform 70"/>
            <p:cNvSpPr>
              <a:spLocks/>
            </p:cNvSpPr>
            <p:nvPr/>
          </p:nvSpPr>
          <p:spPr bwMode="auto">
            <a:xfrm>
              <a:off x="2707" y="3482"/>
              <a:ext cx="82" cy="20"/>
            </a:xfrm>
            <a:custGeom>
              <a:avLst/>
              <a:gdLst/>
              <a:ahLst/>
              <a:cxnLst>
                <a:cxn ang="0">
                  <a:pos x="63" y="19"/>
                </a:cxn>
                <a:cxn ang="0">
                  <a:pos x="66" y="12"/>
                </a:cxn>
                <a:cxn ang="0">
                  <a:pos x="73" y="9"/>
                </a:cxn>
                <a:cxn ang="0">
                  <a:pos x="77" y="3"/>
                </a:cxn>
                <a:cxn ang="0">
                  <a:pos x="81" y="0"/>
                </a:cxn>
                <a:cxn ang="0">
                  <a:pos x="63" y="0"/>
                </a:cxn>
                <a:cxn ang="0">
                  <a:pos x="42" y="0"/>
                </a:cxn>
                <a:cxn ang="0">
                  <a:pos x="20" y="9"/>
                </a:cxn>
                <a:cxn ang="0">
                  <a:pos x="0" y="19"/>
                </a:cxn>
                <a:cxn ang="0">
                  <a:pos x="31" y="19"/>
                </a:cxn>
                <a:cxn ang="0">
                  <a:pos x="63" y="19"/>
                </a:cxn>
              </a:cxnLst>
              <a:rect l="0" t="0" r="r" b="b"/>
              <a:pathLst>
                <a:path w="82" h="20">
                  <a:moveTo>
                    <a:pt x="63" y="19"/>
                  </a:moveTo>
                  <a:lnTo>
                    <a:pt x="66" y="12"/>
                  </a:lnTo>
                  <a:lnTo>
                    <a:pt x="73" y="9"/>
                  </a:lnTo>
                  <a:lnTo>
                    <a:pt x="77" y="3"/>
                  </a:lnTo>
                  <a:lnTo>
                    <a:pt x="81" y="0"/>
                  </a:lnTo>
                  <a:lnTo>
                    <a:pt x="63" y="0"/>
                  </a:lnTo>
                  <a:lnTo>
                    <a:pt x="42" y="0"/>
                  </a:lnTo>
                  <a:lnTo>
                    <a:pt x="20" y="9"/>
                  </a:lnTo>
                  <a:lnTo>
                    <a:pt x="0" y="19"/>
                  </a:lnTo>
                  <a:lnTo>
                    <a:pt x="31" y="19"/>
                  </a:lnTo>
                  <a:lnTo>
                    <a:pt x="63"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7" name="Freeform 71"/>
            <p:cNvSpPr>
              <a:spLocks/>
            </p:cNvSpPr>
            <p:nvPr/>
          </p:nvSpPr>
          <p:spPr bwMode="auto">
            <a:xfrm>
              <a:off x="2764" y="3413"/>
              <a:ext cx="52" cy="53"/>
            </a:xfrm>
            <a:custGeom>
              <a:avLst/>
              <a:gdLst/>
              <a:ahLst/>
              <a:cxnLst>
                <a:cxn ang="0">
                  <a:pos x="34" y="52"/>
                </a:cxn>
                <a:cxn ang="0">
                  <a:pos x="44" y="25"/>
                </a:cxn>
                <a:cxn ang="0">
                  <a:pos x="51" y="0"/>
                </a:cxn>
                <a:cxn ang="0">
                  <a:pos x="37" y="0"/>
                </a:cxn>
                <a:cxn ang="0">
                  <a:pos x="24" y="0"/>
                </a:cxn>
                <a:cxn ang="0">
                  <a:pos x="16" y="16"/>
                </a:cxn>
                <a:cxn ang="0">
                  <a:pos x="13" y="32"/>
                </a:cxn>
                <a:cxn ang="0">
                  <a:pos x="6" y="42"/>
                </a:cxn>
                <a:cxn ang="0">
                  <a:pos x="0" y="52"/>
                </a:cxn>
                <a:cxn ang="0">
                  <a:pos x="16" y="52"/>
                </a:cxn>
                <a:cxn ang="0">
                  <a:pos x="34" y="52"/>
                </a:cxn>
              </a:cxnLst>
              <a:rect l="0" t="0" r="r" b="b"/>
              <a:pathLst>
                <a:path w="52" h="53">
                  <a:moveTo>
                    <a:pt x="34" y="52"/>
                  </a:moveTo>
                  <a:lnTo>
                    <a:pt x="44" y="25"/>
                  </a:lnTo>
                  <a:lnTo>
                    <a:pt x="51" y="0"/>
                  </a:lnTo>
                  <a:lnTo>
                    <a:pt x="37" y="0"/>
                  </a:lnTo>
                  <a:lnTo>
                    <a:pt x="24" y="0"/>
                  </a:lnTo>
                  <a:lnTo>
                    <a:pt x="16" y="16"/>
                  </a:lnTo>
                  <a:lnTo>
                    <a:pt x="13" y="32"/>
                  </a:lnTo>
                  <a:lnTo>
                    <a:pt x="6" y="42"/>
                  </a:lnTo>
                  <a:lnTo>
                    <a:pt x="0" y="52"/>
                  </a:lnTo>
                  <a:lnTo>
                    <a:pt x="16" y="52"/>
                  </a:lnTo>
                  <a:lnTo>
                    <a:pt x="34" y="5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8" name="Freeform 72"/>
            <p:cNvSpPr>
              <a:spLocks/>
            </p:cNvSpPr>
            <p:nvPr/>
          </p:nvSpPr>
          <p:spPr bwMode="auto">
            <a:xfrm>
              <a:off x="2788" y="3375"/>
              <a:ext cx="37" cy="25"/>
            </a:xfrm>
            <a:custGeom>
              <a:avLst/>
              <a:gdLst/>
              <a:ahLst/>
              <a:cxnLst>
                <a:cxn ang="0">
                  <a:pos x="30" y="24"/>
                </a:cxn>
                <a:cxn ang="0">
                  <a:pos x="30" y="10"/>
                </a:cxn>
                <a:cxn ang="0">
                  <a:pos x="34" y="0"/>
                </a:cxn>
                <a:cxn ang="0">
                  <a:pos x="16" y="0"/>
                </a:cxn>
                <a:cxn ang="0">
                  <a:pos x="3" y="0"/>
                </a:cxn>
                <a:cxn ang="0">
                  <a:pos x="3" y="10"/>
                </a:cxn>
                <a:cxn ang="0">
                  <a:pos x="0" y="24"/>
                </a:cxn>
                <a:cxn ang="0">
                  <a:pos x="16" y="24"/>
                </a:cxn>
                <a:cxn ang="0">
                  <a:pos x="30" y="24"/>
                </a:cxn>
              </a:cxnLst>
              <a:rect l="0" t="0" r="r" b="b"/>
              <a:pathLst>
                <a:path w="35" h="25">
                  <a:moveTo>
                    <a:pt x="30" y="24"/>
                  </a:moveTo>
                  <a:lnTo>
                    <a:pt x="30" y="10"/>
                  </a:lnTo>
                  <a:lnTo>
                    <a:pt x="34" y="0"/>
                  </a:lnTo>
                  <a:lnTo>
                    <a:pt x="16" y="0"/>
                  </a:lnTo>
                  <a:lnTo>
                    <a:pt x="3" y="0"/>
                  </a:lnTo>
                  <a:lnTo>
                    <a:pt x="3" y="10"/>
                  </a:lnTo>
                  <a:lnTo>
                    <a:pt x="0" y="24"/>
                  </a:lnTo>
                  <a:lnTo>
                    <a:pt x="16" y="24"/>
                  </a:lnTo>
                  <a:lnTo>
                    <a:pt x="30" y="24"/>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29" name="Freeform 73"/>
            <p:cNvSpPr>
              <a:spLocks/>
            </p:cNvSpPr>
            <p:nvPr/>
          </p:nvSpPr>
          <p:spPr bwMode="auto">
            <a:xfrm>
              <a:off x="2459" y="3341"/>
              <a:ext cx="112" cy="21"/>
            </a:xfrm>
            <a:custGeom>
              <a:avLst/>
              <a:gdLst/>
              <a:ahLst/>
              <a:cxnLst>
                <a:cxn ang="0">
                  <a:pos x="0" y="20"/>
                </a:cxn>
                <a:cxn ang="0">
                  <a:pos x="0" y="10"/>
                </a:cxn>
                <a:cxn ang="0">
                  <a:pos x="0" y="0"/>
                </a:cxn>
                <a:cxn ang="0">
                  <a:pos x="55" y="0"/>
                </a:cxn>
                <a:cxn ang="0">
                  <a:pos x="111" y="0"/>
                </a:cxn>
                <a:cxn ang="0">
                  <a:pos x="111" y="10"/>
                </a:cxn>
                <a:cxn ang="0">
                  <a:pos x="111" y="20"/>
                </a:cxn>
                <a:cxn ang="0">
                  <a:pos x="55" y="20"/>
                </a:cxn>
                <a:cxn ang="0">
                  <a:pos x="0" y="20"/>
                </a:cxn>
              </a:cxnLst>
              <a:rect l="0" t="0" r="r" b="b"/>
              <a:pathLst>
                <a:path w="112" h="21">
                  <a:moveTo>
                    <a:pt x="0" y="20"/>
                  </a:moveTo>
                  <a:lnTo>
                    <a:pt x="0" y="10"/>
                  </a:lnTo>
                  <a:lnTo>
                    <a:pt x="0" y="0"/>
                  </a:lnTo>
                  <a:lnTo>
                    <a:pt x="55" y="0"/>
                  </a:lnTo>
                  <a:lnTo>
                    <a:pt x="111" y="0"/>
                  </a:lnTo>
                  <a:lnTo>
                    <a:pt x="111" y="10"/>
                  </a:lnTo>
                  <a:lnTo>
                    <a:pt x="111" y="20"/>
                  </a:lnTo>
                  <a:lnTo>
                    <a:pt x="55"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0" name="Freeform 74"/>
            <p:cNvSpPr>
              <a:spLocks/>
            </p:cNvSpPr>
            <p:nvPr/>
          </p:nvSpPr>
          <p:spPr bwMode="auto">
            <a:xfrm>
              <a:off x="2791" y="3341"/>
              <a:ext cx="32" cy="21"/>
            </a:xfrm>
            <a:custGeom>
              <a:avLst/>
              <a:gdLst/>
              <a:ahLst/>
              <a:cxnLst>
                <a:cxn ang="0">
                  <a:pos x="0" y="20"/>
                </a:cxn>
                <a:cxn ang="0">
                  <a:pos x="0" y="16"/>
                </a:cxn>
                <a:cxn ang="0">
                  <a:pos x="0" y="13"/>
                </a:cxn>
                <a:cxn ang="0">
                  <a:pos x="0" y="10"/>
                </a:cxn>
                <a:cxn ang="0">
                  <a:pos x="0" y="0"/>
                </a:cxn>
                <a:cxn ang="0">
                  <a:pos x="17" y="0"/>
                </a:cxn>
                <a:cxn ang="0">
                  <a:pos x="31" y="0"/>
                </a:cxn>
                <a:cxn ang="0">
                  <a:pos x="31" y="10"/>
                </a:cxn>
                <a:cxn ang="0">
                  <a:pos x="31" y="13"/>
                </a:cxn>
                <a:cxn ang="0">
                  <a:pos x="31" y="16"/>
                </a:cxn>
                <a:cxn ang="0">
                  <a:pos x="31" y="20"/>
                </a:cxn>
                <a:cxn ang="0">
                  <a:pos x="17" y="20"/>
                </a:cxn>
                <a:cxn ang="0">
                  <a:pos x="0" y="20"/>
                </a:cxn>
              </a:cxnLst>
              <a:rect l="0" t="0" r="r" b="b"/>
              <a:pathLst>
                <a:path w="32" h="21">
                  <a:moveTo>
                    <a:pt x="0" y="20"/>
                  </a:moveTo>
                  <a:lnTo>
                    <a:pt x="0" y="16"/>
                  </a:lnTo>
                  <a:lnTo>
                    <a:pt x="0" y="13"/>
                  </a:lnTo>
                  <a:lnTo>
                    <a:pt x="0" y="10"/>
                  </a:lnTo>
                  <a:lnTo>
                    <a:pt x="0" y="0"/>
                  </a:lnTo>
                  <a:lnTo>
                    <a:pt x="17" y="0"/>
                  </a:lnTo>
                  <a:lnTo>
                    <a:pt x="31" y="0"/>
                  </a:lnTo>
                  <a:lnTo>
                    <a:pt x="31" y="10"/>
                  </a:lnTo>
                  <a:lnTo>
                    <a:pt x="31" y="13"/>
                  </a:lnTo>
                  <a:lnTo>
                    <a:pt x="31" y="16"/>
                  </a:lnTo>
                  <a:lnTo>
                    <a:pt x="31" y="20"/>
                  </a:lnTo>
                  <a:lnTo>
                    <a:pt x="17" y="20"/>
                  </a:lnTo>
                  <a:lnTo>
                    <a:pt x="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1" name="Freeform 75"/>
            <p:cNvSpPr>
              <a:spLocks/>
            </p:cNvSpPr>
            <p:nvPr/>
          </p:nvSpPr>
          <p:spPr bwMode="auto">
            <a:xfrm>
              <a:off x="2791" y="3307"/>
              <a:ext cx="32" cy="21"/>
            </a:xfrm>
            <a:custGeom>
              <a:avLst/>
              <a:gdLst/>
              <a:ahLst/>
              <a:cxnLst>
                <a:cxn ang="0">
                  <a:pos x="31" y="20"/>
                </a:cxn>
                <a:cxn ang="0">
                  <a:pos x="31" y="9"/>
                </a:cxn>
                <a:cxn ang="0">
                  <a:pos x="31" y="0"/>
                </a:cxn>
                <a:cxn ang="0">
                  <a:pos x="17" y="0"/>
                </a:cxn>
                <a:cxn ang="0">
                  <a:pos x="0" y="0"/>
                </a:cxn>
                <a:cxn ang="0">
                  <a:pos x="0" y="9"/>
                </a:cxn>
                <a:cxn ang="0">
                  <a:pos x="0" y="20"/>
                </a:cxn>
                <a:cxn ang="0">
                  <a:pos x="17" y="20"/>
                </a:cxn>
                <a:cxn ang="0">
                  <a:pos x="31" y="20"/>
                </a:cxn>
              </a:cxnLst>
              <a:rect l="0" t="0" r="r" b="b"/>
              <a:pathLst>
                <a:path w="32" h="21">
                  <a:moveTo>
                    <a:pt x="31" y="20"/>
                  </a:moveTo>
                  <a:lnTo>
                    <a:pt x="31" y="9"/>
                  </a:lnTo>
                  <a:lnTo>
                    <a:pt x="31" y="0"/>
                  </a:lnTo>
                  <a:lnTo>
                    <a:pt x="17" y="0"/>
                  </a:lnTo>
                  <a:lnTo>
                    <a:pt x="0" y="0"/>
                  </a:lnTo>
                  <a:lnTo>
                    <a:pt x="0" y="9"/>
                  </a:lnTo>
                  <a:lnTo>
                    <a:pt x="0" y="20"/>
                  </a:lnTo>
                  <a:lnTo>
                    <a:pt x="17" y="20"/>
                  </a:lnTo>
                  <a:lnTo>
                    <a:pt x="31"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2" name="Freeform 76"/>
            <p:cNvSpPr>
              <a:spLocks/>
            </p:cNvSpPr>
            <p:nvPr/>
          </p:nvSpPr>
          <p:spPr bwMode="auto">
            <a:xfrm>
              <a:off x="2791" y="3273"/>
              <a:ext cx="32" cy="14"/>
            </a:xfrm>
            <a:custGeom>
              <a:avLst/>
              <a:gdLst/>
              <a:ahLst/>
              <a:cxnLst>
                <a:cxn ang="0">
                  <a:pos x="31" y="19"/>
                </a:cxn>
                <a:cxn ang="0">
                  <a:pos x="31" y="9"/>
                </a:cxn>
                <a:cxn ang="0">
                  <a:pos x="31" y="0"/>
                </a:cxn>
                <a:cxn ang="0">
                  <a:pos x="17" y="0"/>
                </a:cxn>
                <a:cxn ang="0">
                  <a:pos x="0" y="0"/>
                </a:cxn>
                <a:cxn ang="0">
                  <a:pos x="0" y="9"/>
                </a:cxn>
                <a:cxn ang="0">
                  <a:pos x="0" y="19"/>
                </a:cxn>
                <a:cxn ang="0">
                  <a:pos x="17" y="19"/>
                </a:cxn>
                <a:cxn ang="0">
                  <a:pos x="31" y="19"/>
                </a:cxn>
              </a:cxnLst>
              <a:rect l="0" t="0" r="r" b="b"/>
              <a:pathLst>
                <a:path w="32" h="20">
                  <a:moveTo>
                    <a:pt x="31" y="19"/>
                  </a:moveTo>
                  <a:lnTo>
                    <a:pt x="31" y="9"/>
                  </a:lnTo>
                  <a:lnTo>
                    <a:pt x="31" y="0"/>
                  </a:lnTo>
                  <a:lnTo>
                    <a:pt x="17" y="0"/>
                  </a:lnTo>
                  <a:lnTo>
                    <a:pt x="0" y="0"/>
                  </a:lnTo>
                  <a:lnTo>
                    <a:pt x="0" y="9"/>
                  </a:lnTo>
                  <a:lnTo>
                    <a:pt x="0" y="19"/>
                  </a:lnTo>
                  <a:lnTo>
                    <a:pt x="17" y="19"/>
                  </a:lnTo>
                  <a:lnTo>
                    <a:pt x="31"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3" name="Freeform 77"/>
            <p:cNvSpPr>
              <a:spLocks/>
            </p:cNvSpPr>
            <p:nvPr/>
          </p:nvSpPr>
          <p:spPr bwMode="auto">
            <a:xfrm>
              <a:off x="2791" y="3235"/>
              <a:ext cx="32" cy="23"/>
            </a:xfrm>
            <a:custGeom>
              <a:avLst/>
              <a:gdLst/>
              <a:ahLst/>
              <a:cxnLst>
                <a:cxn ang="0">
                  <a:pos x="31" y="22"/>
                </a:cxn>
                <a:cxn ang="0">
                  <a:pos x="31" y="12"/>
                </a:cxn>
                <a:cxn ang="0">
                  <a:pos x="31" y="0"/>
                </a:cxn>
                <a:cxn ang="0">
                  <a:pos x="17" y="0"/>
                </a:cxn>
                <a:cxn ang="0">
                  <a:pos x="0" y="3"/>
                </a:cxn>
                <a:cxn ang="0">
                  <a:pos x="0" y="9"/>
                </a:cxn>
                <a:cxn ang="0">
                  <a:pos x="0" y="22"/>
                </a:cxn>
                <a:cxn ang="0">
                  <a:pos x="17" y="22"/>
                </a:cxn>
                <a:cxn ang="0">
                  <a:pos x="31" y="22"/>
                </a:cxn>
              </a:cxnLst>
              <a:rect l="0" t="0" r="r" b="b"/>
              <a:pathLst>
                <a:path w="32" h="23">
                  <a:moveTo>
                    <a:pt x="31" y="22"/>
                  </a:moveTo>
                  <a:lnTo>
                    <a:pt x="31" y="12"/>
                  </a:lnTo>
                  <a:lnTo>
                    <a:pt x="31" y="0"/>
                  </a:lnTo>
                  <a:lnTo>
                    <a:pt x="17" y="0"/>
                  </a:lnTo>
                  <a:lnTo>
                    <a:pt x="0" y="3"/>
                  </a:lnTo>
                  <a:lnTo>
                    <a:pt x="0" y="9"/>
                  </a:lnTo>
                  <a:lnTo>
                    <a:pt x="0" y="22"/>
                  </a:lnTo>
                  <a:lnTo>
                    <a:pt x="17" y="22"/>
                  </a:lnTo>
                  <a:lnTo>
                    <a:pt x="31"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4" name="Freeform 78"/>
            <p:cNvSpPr>
              <a:spLocks/>
            </p:cNvSpPr>
            <p:nvPr/>
          </p:nvSpPr>
          <p:spPr bwMode="auto">
            <a:xfrm>
              <a:off x="2791" y="3201"/>
              <a:ext cx="32" cy="21"/>
            </a:xfrm>
            <a:custGeom>
              <a:avLst/>
              <a:gdLst/>
              <a:ahLst/>
              <a:cxnLst>
                <a:cxn ang="0">
                  <a:pos x="31" y="20"/>
                </a:cxn>
                <a:cxn ang="0">
                  <a:pos x="31" y="10"/>
                </a:cxn>
                <a:cxn ang="0">
                  <a:pos x="31" y="0"/>
                </a:cxn>
                <a:cxn ang="0">
                  <a:pos x="17" y="0"/>
                </a:cxn>
                <a:cxn ang="0">
                  <a:pos x="0" y="0"/>
                </a:cxn>
                <a:cxn ang="0">
                  <a:pos x="0" y="10"/>
                </a:cxn>
                <a:cxn ang="0">
                  <a:pos x="0" y="20"/>
                </a:cxn>
                <a:cxn ang="0">
                  <a:pos x="17" y="20"/>
                </a:cxn>
                <a:cxn ang="0">
                  <a:pos x="31" y="20"/>
                </a:cxn>
              </a:cxnLst>
              <a:rect l="0" t="0" r="r" b="b"/>
              <a:pathLst>
                <a:path w="32" h="21">
                  <a:moveTo>
                    <a:pt x="31" y="20"/>
                  </a:moveTo>
                  <a:lnTo>
                    <a:pt x="31" y="10"/>
                  </a:lnTo>
                  <a:lnTo>
                    <a:pt x="31" y="0"/>
                  </a:lnTo>
                  <a:lnTo>
                    <a:pt x="17" y="0"/>
                  </a:lnTo>
                  <a:lnTo>
                    <a:pt x="0" y="0"/>
                  </a:lnTo>
                  <a:lnTo>
                    <a:pt x="0" y="10"/>
                  </a:lnTo>
                  <a:lnTo>
                    <a:pt x="0" y="20"/>
                  </a:lnTo>
                  <a:lnTo>
                    <a:pt x="17" y="20"/>
                  </a:lnTo>
                  <a:lnTo>
                    <a:pt x="31"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5" name="Freeform 79"/>
            <p:cNvSpPr>
              <a:spLocks/>
            </p:cNvSpPr>
            <p:nvPr/>
          </p:nvSpPr>
          <p:spPr bwMode="auto">
            <a:xfrm>
              <a:off x="2791" y="3163"/>
              <a:ext cx="32" cy="24"/>
            </a:xfrm>
            <a:custGeom>
              <a:avLst/>
              <a:gdLst/>
              <a:ahLst/>
              <a:cxnLst>
                <a:cxn ang="0">
                  <a:pos x="31" y="23"/>
                </a:cxn>
                <a:cxn ang="0">
                  <a:pos x="31" y="13"/>
                </a:cxn>
                <a:cxn ang="0">
                  <a:pos x="31" y="0"/>
                </a:cxn>
                <a:cxn ang="0">
                  <a:pos x="17" y="0"/>
                </a:cxn>
                <a:cxn ang="0">
                  <a:pos x="0" y="3"/>
                </a:cxn>
                <a:cxn ang="0">
                  <a:pos x="0" y="9"/>
                </a:cxn>
                <a:cxn ang="0">
                  <a:pos x="0" y="23"/>
                </a:cxn>
                <a:cxn ang="0">
                  <a:pos x="17" y="23"/>
                </a:cxn>
                <a:cxn ang="0">
                  <a:pos x="31" y="23"/>
                </a:cxn>
              </a:cxnLst>
              <a:rect l="0" t="0" r="r" b="b"/>
              <a:pathLst>
                <a:path w="32" h="24">
                  <a:moveTo>
                    <a:pt x="31" y="23"/>
                  </a:moveTo>
                  <a:lnTo>
                    <a:pt x="31" y="13"/>
                  </a:lnTo>
                  <a:lnTo>
                    <a:pt x="31" y="0"/>
                  </a:lnTo>
                  <a:lnTo>
                    <a:pt x="17" y="0"/>
                  </a:lnTo>
                  <a:lnTo>
                    <a:pt x="0" y="3"/>
                  </a:lnTo>
                  <a:lnTo>
                    <a:pt x="0" y="9"/>
                  </a:lnTo>
                  <a:lnTo>
                    <a:pt x="0" y="23"/>
                  </a:lnTo>
                  <a:lnTo>
                    <a:pt x="17" y="23"/>
                  </a:lnTo>
                  <a:lnTo>
                    <a:pt x="31"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6" name="Freeform 80"/>
            <p:cNvSpPr>
              <a:spLocks/>
            </p:cNvSpPr>
            <p:nvPr/>
          </p:nvSpPr>
          <p:spPr bwMode="auto">
            <a:xfrm>
              <a:off x="2791" y="3130"/>
              <a:ext cx="32" cy="14"/>
            </a:xfrm>
            <a:custGeom>
              <a:avLst/>
              <a:gdLst/>
              <a:ahLst/>
              <a:cxnLst>
                <a:cxn ang="0">
                  <a:pos x="31" y="18"/>
                </a:cxn>
                <a:cxn ang="0">
                  <a:pos x="31" y="11"/>
                </a:cxn>
                <a:cxn ang="0">
                  <a:pos x="31" y="8"/>
                </a:cxn>
                <a:cxn ang="0">
                  <a:pos x="31" y="2"/>
                </a:cxn>
                <a:cxn ang="0">
                  <a:pos x="31" y="0"/>
                </a:cxn>
                <a:cxn ang="0">
                  <a:pos x="13" y="0"/>
                </a:cxn>
                <a:cxn ang="0">
                  <a:pos x="0" y="0"/>
                </a:cxn>
                <a:cxn ang="0">
                  <a:pos x="0" y="8"/>
                </a:cxn>
                <a:cxn ang="0">
                  <a:pos x="0" y="18"/>
                </a:cxn>
                <a:cxn ang="0">
                  <a:pos x="17" y="18"/>
                </a:cxn>
                <a:cxn ang="0">
                  <a:pos x="31" y="18"/>
                </a:cxn>
              </a:cxnLst>
              <a:rect l="0" t="0" r="r" b="b"/>
              <a:pathLst>
                <a:path w="32" h="19">
                  <a:moveTo>
                    <a:pt x="31" y="18"/>
                  </a:moveTo>
                  <a:lnTo>
                    <a:pt x="31" y="11"/>
                  </a:lnTo>
                  <a:lnTo>
                    <a:pt x="31" y="8"/>
                  </a:lnTo>
                  <a:lnTo>
                    <a:pt x="31" y="2"/>
                  </a:lnTo>
                  <a:lnTo>
                    <a:pt x="31" y="0"/>
                  </a:lnTo>
                  <a:lnTo>
                    <a:pt x="13" y="0"/>
                  </a:lnTo>
                  <a:lnTo>
                    <a:pt x="0" y="0"/>
                  </a:lnTo>
                  <a:lnTo>
                    <a:pt x="0" y="8"/>
                  </a:lnTo>
                  <a:lnTo>
                    <a:pt x="0" y="18"/>
                  </a:lnTo>
                  <a:lnTo>
                    <a:pt x="17" y="18"/>
                  </a:lnTo>
                  <a:lnTo>
                    <a:pt x="31"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7" name="Freeform 81"/>
            <p:cNvSpPr>
              <a:spLocks/>
            </p:cNvSpPr>
            <p:nvPr/>
          </p:nvSpPr>
          <p:spPr bwMode="auto">
            <a:xfrm>
              <a:off x="2777" y="3095"/>
              <a:ext cx="57" cy="21"/>
            </a:xfrm>
            <a:custGeom>
              <a:avLst/>
              <a:gdLst/>
              <a:ahLst/>
              <a:cxnLst>
                <a:cxn ang="0">
                  <a:pos x="45" y="20"/>
                </a:cxn>
                <a:cxn ang="0">
                  <a:pos x="49" y="9"/>
                </a:cxn>
                <a:cxn ang="0">
                  <a:pos x="56" y="0"/>
                </a:cxn>
                <a:cxn ang="0">
                  <a:pos x="27" y="0"/>
                </a:cxn>
                <a:cxn ang="0">
                  <a:pos x="0" y="3"/>
                </a:cxn>
                <a:cxn ang="0">
                  <a:pos x="7" y="9"/>
                </a:cxn>
                <a:cxn ang="0">
                  <a:pos x="10" y="20"/>
                </a:cxn>
                <a:cxn ang="0">
                  <a:pos x="27" y="20"/>
                </a:cxn>
                <a:cxn ang="0">
                  <a:pos x="45" y="20"/>
                </a:cxn>
              </a:cxnLst>
              <a:rect l="0" t="0" r="r" b="b"/>
              <a:pathLst>
                <a:path w="57" h="21">
                  <a:moveTo>
                    <a:pt x="45" y="20"/>
                  </a:moveTo>
                  <a:lnTo>
                    <a:pt x="49" y="9"/>
                  </a:lnTo>
                  <a:lnTo>
                    <a:pt x="56" y="0"/>
                  </a:lnTo>
                  <a:lnTo>
                    <a:pt x="27" y="0"/>
                  </a:lnTo>
                  <a:lnTo>
                    <a:pt x="0" y="3"/>
                  </a:lnTo>
                  <a:lnTo>
                    <a:pt x="7" y="9"/>
                  </a:lnTo>
                  <a:lnTo>
                    <a:pt x="10" y="20"/>
                  </a:lnTo>
                  <a:lnTo>
                    <a:pt x="27" y="20"/>
                  </a:lnTo>
                  <a:lnTo>
                    <a:pt x="45"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8" name="Freeform 82"/>
            <p:cNvSpPr>
              <a:spLocks/>
            </p:cNvSpPr>
            <p:nvPr/>
          </p:nvSpPr>
          <p:spPr bwMode="auto">
            <a:xfrm>
              <a:off x="2403" y="3064"/>
              <a:ext cx="238" cy="17"/>
            </a:xfrm>
            <a:custGeom>
              <a:avLst/>
              <a:gdLst/>
              <a:ahLst/>
              <a:cxnLst>
                <a:cxn ang="0">
                  <a:pos x="13" y="16"/>
                </a:cxn>
                <a:cxn ang="0">
                  <a:pos x="6" y="16"/>
                </a:cxn>
                <a:cxn ang="0">
                  <a:pos x="0" y="16"/>
                </a:cxn>
                <a:cxn ang="0">
                  <a:pos x="0" y="0"/>
                </a:cxn>
                <a:cxn ang="0">
                  <a:pos x="234" y="0"/>
                </a:cxn>
                <a:cxn ang="0">
                  <a:pos x="234" y="16"/>
                </a:cxn>
                <a:cxn ang="0">
                  <a:pos x="219" y="16"/>
                </a:cxn>
                <a:cxn ang="0">
                  <a:pos x="209" y="16"/>
                </a:cxn>
                <a:cxn ang="0">
                  <a:pos x="112" y="16"/>
                </a:cxn>
                <a:cxn ang="0">
                  <a:pos x="13" y="16"/>
                </a:cxn>
              </a:cxnLst>
              <a:rect l="0" t="0" r="r" b="b"/>
              <a:pathLst>
                <a:path w="235" h="17">
                  <a:moveTo>
                    <a:pt x="13" y="16"/>
                  </a:moveTo>
                  <a:lnTo>
                    <a:pt x="6" y="16"/>
                  </a:lnTo>
                  <a:lnTo>
                    <a:pt x="0" y="16"/>
                  </a:lnTo>
                  <a:lnTo>
                    <a:pt x="0" y="0"/>
                  </a:lnTo>
                  <a:lnTo>
                    <a:pt x="234" y="0"/>
                  </a:lnTo>
                  <a:lnTo>
                    <a:pt x="234" y="16"/>
                  </a:lnTo>
                  <a:lnTo>
                    <a:pt x="219" y="16"/>
                  </a:lnTo>
                  <a:lnTo>
                    <a:pt x="209" y="16"/>
                  </a:lnTo>
                  <a:lnTo>
                    <a:pt x="112" y="16"/>
                  </a:lnTo>
                  <a:lnTo>
                    <a:pt x="13"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39" name="Freeform 83"/>
            <p:cNvSpPr>
              <a:spLocks/>
            </p:cNvSpPr>
            <p:nvPr/>
          </p:nvSpPr>
          <p:spPr bwMode="auto">
            <a:xfrm>
              <a:off x="2721" y="3064"/>
              <a:ext cx="159" cy="17"/>
            </a:xfrm>
            <a:custGeom>
              <a:avLst/>
              <a:gdLst/>
              <a:ahLst/>
              <a:cxnLst>
                <a:cxn ang="0">
                  <a:pos x="24" y="16"/>
                </a:cxn>
                <a:cxn ang="0">
                  <a:pos x="13" y="16"/>
                </a:cxn>
                <a:cxn ang="0">
                  <a:pos x="0" y="16"/>
                </a:cxn>
                <a:cxn ang="0">
                  <a:pos x="0" y="0"/>
                </a:cxn>
                <a:cxn ang="0">
                  <a:pos x="158" y="0"/>
                </a:cxn>
                <a:cxn ang="0">
                  <a:pos x="158" y="16"/>
                </a:cxn>
                <a:cxn ang="0">
                  <a:pos x="151" y="16"/>
                </a:cxn>
                <a:cxn ang="0">
                  <a:pos x="147" y="16"/>
                </a:cxn>
                <a:cxn ang="0">
                  <a:pos x="83" y="16"/>
                </a:cxn>
                <a:cxn ang="0">
                  <a:pos x="24" y="16"/>
                </a:cxn>
              </a:cxnLst>
              <a:rect l="0" t="0" r="r" b="b"/>
              <a:pathLst>
                <a:path w="159" h="17">
                  <a:moveTo>
                    <a:pt x="24" y="16"/>
                  </a:moveTo>
                  <a:lnTo>
                    <a:pt x="13" y="16"/>
                  </a:lnTo>
                  <a:lnTo>
                    <a:pt x="0" y="16"/>
                  </a:lnTo>
                  <a:lnTo>
                    <a:pt x="0" y="0"/>
                  </a:lnTo>
                  <a:lnTo>
                    <a:pt x="158" y="0"/>
                  </a:lnTo>
                  <a:lnTo>
                    <a:pt x="158" y="16"/>
                  </a:lnTo>
                  <a:lnTo>
                    <a:pt x="151" y="16"/>
                  </a:lnTo>
                  <a:lnTo>
                    <a:pt x="147" y="16"/>
                  </a:lnTo>
                  <a:lnTo>
                    <a:pt x="83" y="16"/>
                  </a:lnTo>
                  <a:lnTo>
                    <a:pt x="24"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0" name="Freeform 84"/>
            <p:cNvSpPr>
              <a:spLocks/>
            </p:cNvSpPr>
            <p:nvPr/>
          </p:nvSpPr>
          <p:spPr bwMode="auto">
            <a:xfrm>
              <a:off x="1856" y="3064"/>
              <a:ext cx="238" cy="17"/>
            </a:xfrm>
            <a:custGeom>
              <a:avLst/>
              <a:gdLst/>
              <a:ahLst/>
              <a:cxnLst>
                <a:cxn ang="0">
                  <a:pos x="21" y="16"/>
                </a:cxn>
                <a:cxn ang="0">
                  <a:pos x="10" y="16"/>
                </a:cxn>
                <a:cxn ang="0">
                  <a:pos x="0" y="16"/>
                </a:cxn>
                <a:cxn ang="0">
                  <a:pos x="0" y="12"/>
                </a:cxn>
                <a:cxn ang="0">
                  <a:pos x="0" y="9"/>
                </a:cxn>
                <a:cxn ang="0">
                  <a:pos x="0" y="6"/>
                </a:cxn>
                <a:cxn ang="0">
                  <a:pos x="0" y="0"/>
                </a:cxn>
                <a:cxn ang="0">
                  <a:pos x="49" y="0"/>
                </a:cxn>
                <a:cxn ang="0">
                  <a:pos x="105" y="0"/>
                </a:cxn>
                <a:cxn ang="0">
                  <a:pos x="167" y="0"/>
                </a:cxn>
                <a:cxn ang="0">
                  <a:pos x="237" y="0"/>
                </a:cxn>
                <a:cxn ang="0">
                  <a:pos x="237" y="6"/>
                </a:cxn>
                <a:cxn ang="0">
                  <a:pos x="237" y="9"/>
                </a:cxn>
                <a:cxn ang="0">
                  <a:pos x="237" y="12"/>
                </a:cxn>
                <a:cxn ang="0">
                  <a:pos x="237" y="16"/>
                </a:cxn>
                <a:cxn ang="0">
                  <a:pos x="223" y="16"/>
                </a:cxn>
                <a:cxn ang="0">
                  <a:pos x="212" y="16"/>
                </a:cxn>
                <a:cxn ang="0">
                  <a:pos x="156" y="16"/>
                </a:cxn>
                <a:cxn ang="0">
                  <a:pos x="108" y="16"/>
                </a:cxn>
                <a:cxn ang="0">
                  <a:pos x="62" y="16"/>
                </a:cxn>
                <a:cxn ang="0">
                  <a:pos x="21" y="16"/>
                </a:cxn>
              </a:cxnLst>
              <a:rect l="0" t="0" r="r" b="b"/>
              <a:pathLst>
                <a:path w="238" h="17">
                  <a:moveTo>
                    <a:pt x="21" y="16"/>
                  </a:moveTo>
                  <a:lnTo>
                    <a:pt x="10" y="16"/>
                  </a:lnTo>
                  <a:lnTo>
                    <a:pt x="0" y="16"/>
                  </a:lnTo>
                  <a:lnTo>
                    <a:pt x="0" y="12"/>
                  </a:lnTo>
                  <a:lnTo>
                    <a:pt x="0" y="9"/>
                  </a:lnTo>
                  <a:lnTo>
                    <a:pt x="0" y="6"/>
                  </a:lnTo>
                  <a:lnTo>
                    <a:pt x="0" y="0"/>
                  </a:lnTo>
                  <a:lnTo>
                    <a:pt x="49" y="0"/>
                  </a:lnTo>
                  <a:lnTo>
                    <a:pt x="105" y="0"/>
                  </a:lnTo>
                  <a:lnTo>
                    <a:pt x="167" y="0"/>
                  </a:lnTo>
                  <a:lnTo>
                    <a:pt x="237" y="0"/>
                  </a:lnTo>
                  <a:lnTo>
                    <a:pt x="237" y="6"/>
                  </a:lnTo>
                  <a:lnTo>
                    <a:pt x="237" y="9"/>
                  </a:lnTo>
                  <a:lnTo>
                    <a:pt x="237" y="12"/>
                  </a:lnTo>
                  <a:lnTo>
                    <a:pt x="237" y="16"/>
                  </a:lnTo>
                  <a:lnTo>
                    <a:pt x="223" y="16"/>
                  </a:lnTo>
                  <a:lnTo>
                    <a:pt x="212" y="16"/>
                  </a:lnTo>
                  <a:lnTo>
                    <a:pt x="156" y="16"/>
                  </a:lnTo>
                  <a:lnTo>
                    <a:pt x="108" y="16"/>
                  </a:lnTo>
                  <a:lnTo>
                    <a:pt x="62" y="16"/>
                  </a:lnTo>
                  <a:lnTo>
                    <a:pt x="21"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1" name="Freeform 85"/>
            <p:cNvSpPr>
              <a:spLocks/>
            </p:cNvSpPr>
            <p:nvPr/>
          </p:nvSpPr>
          <p:spPr bwMode="auto">
            <a:xfrm>
              <a:off x="1904" y="3095"/>
              <a:ext cx="137" cy="21"/>
            </a:xfrm>
            <a:custGeom>
              <a:avLst/>
              <a:gdLst/>
              <a:ahLst/>
              <a:cxnLst>
                <a:cxn ang="0">
                  <a:pos x="10" y="20"/>
                </a:cxn>
                <a:cxn ang="0">
                  <a:pos x="6" y="9"/>
                </a:cxn>
                <a:cxn ang="0">
                  <a:pos x="0" y="0"/>
                </a:cxn>
                <a:cxn ang="0">
                  <a:pos x="31" y="0"/>
                </a:cxn>
                <a:cxn ang="0">
                  <a:pos x="63" y="0"/>
                </a:cxn>
                <a:cxn ang="0">
                  <a:pos x="97" y="0"/>
                </a:cxn>
                <a:cxn ang="0">
                  <a:pos x="136" y="0"/>
                </a:cxn>
                <a:cxn ang="0">
                  <a:pos x="129" y="9"/>
                </a:cxn>
                <a:cxn ang="0">
                  <a:pos x="129" y="20"/>
                </a:cxn>
                <a:cxn ang="0">
                  <a:pos x="94" y="20"/>
                </a:cxn>
                <a:cxn ang="0">
                  <a:pos x="63" y="20"/>
                </a:cxn>
                <a:cxn ang="0">
                  <a:pos x="34" y="20"/>
                </a:cxn>
                <a:cxn ang="0">
                  <a:pos x="10" y="20"/>
                </a:cxn>
              </a:cxnLst>
              <a:rect l="0" t="0" r="r" b="b"/>
              <a:pathLst>
                <a:path w="137" h="21">
                  <a:moveTo>
                    <a:pt x="10" y="20"/>
                  </a:moveTo>
                  <a:lnTo>
                    <a:pt x="6" y="9"/>
                  </a:lnTo>
                  <a:lnTo>
                    <a:pt x="0" y="0"/>
                  </a:lnTo>
                  <a:lnTo>
                    <a:pt x="31" y="0"/>
                  </a:lnTo>
                  <a:lnTo>
                    <a:pt x="63" y="0"/>
                  </a:lnTo>
                  <a:lnTo>
                    <a:pt x="97" y="0"/>
                  </a:lnTo>
                  <a:lnTo>
                    <a:pt x="136" y="0"/>
                  </a:lnTo>
                  <a:lnTo>
                    <a:pt x="129" y="9"/>
                  </a:lnTo>
                  <a:lnTo>
                    <a:pt x="129" y="20"/>
                  </a:lnTo>
                  <a:lnTo>
                    <a:pt x="94" y="20"/>
                  </a:lnTo>
                  <a:lnTo>
                    <a:pt x="63" y="20"/>
                  </a:lnTo>
                  <a:lnTo>
                    <a:pt x="34" y="20"/>
                  </a:lnTo>
                  <a:lnTo>
                    <a:pt x="10"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2" name="Freeform 86"/>
            <p:cNvSpPr>
              <a:spLocks/>
            </p:cNvSpPr>
            <p:nvPr/>
          </p:nvSpPr>
          <p:spPr bwMode="auto">
            <a:xfrm>
              <a:off x="1915" y="3130"/>
              <a:ext cx="115" cy="14"/>
            </a:xfrm>
            <a:custGeom>
              <a:avLst/>
              <a:gdLst/>
              <a:ahLst/>
              <a:cxnLst>
                <a:cxn ang="0">
                  <a:pos x="0" y="18"/>
                </a:cxn>
                <a:cxn ang="0">
                  <a:pos x="0" y="11"/>
                </a:cxn>
                <a:cxn ang="0">
                  <a:pos x="0" y="5"/>
                </a:cxn>
                <a:cxn ang="0">
                  <a:pos x="0" y="0"/>
                </a:cxn>
                <a:cxn ang="0">
                  <a:pos x="52" y="0"/>
                </a:cxn>
                <a:cxn ang="0">
                  <a:pos x="114" y="0"/>
                </a:cxn>
                <a:cxn ang="0">
                  <a:pos x="114" y="5"/>
                </a:cxn>
                <a:cxn ang="0">
                  <a:pos x="114" y="11"/>
                </a:cxn>
                <a:cxn ang="0">
                  <a:pos x="114" y="18"/>
                </a:cxn>
                <a:cxn ang="0">
                  <a:pos x="52" y="18"/>
                </a:cxn>
                <a:cxn ang="0">
                  <a:pos x="0" y="18"/>
                </a:cxn>
              </a:cxnLst>
              <a:rect l="0" t="0" r="r" b="b"/>
              <a:pathLst>
                <a:path w="115" h="19">
                  <a:moveTo>
                    <a:pt x="0" y="18"/>
                  </a:moveTo>
                  <a:lnTo>
                    <a:pt x="0" y="11"/>
                  </a:lnTo>
                  <a:lnTo>
                    <a:pt x="0" y="5"/>
                  </a:lnTo>
                  <a:lnTo>
                    <a:pt x="0" y="0"/>
                  </a:lnTo>
                  <a:lnTo>
                    <a:pt x="52" y="0"/>
                  </a:lnTo>
                  <a:lnTo>
                    <a:pt x="114" y="0"/>
                  </a:lnTo>
                  <a:lnTo>
                    <a:pt x="114" y="5"/>
                  </a:lnTo>
                  <a:lnTo>
                    <a:pt x="114" y="11"/>
                  </a:lnTo>
                  <a:lnTo>
                    <a:pt x="114" y="18"/>
                  </a:lnTo>
                  <a:lnTo>
                    <a:pt x="52"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3" name="Freeform 87"/>
            <p:cNvSpPr>
              <a:spLocks/>
            </p:cNvSpPr>
            <p:nvPr/>
          </p:nvSpPr>
          <p:spPr bwMode="auto">
            <a:xfrm>
              <a:off x="1915" y="3163"/>
              <a:ext cx="115" cy="24"/>
            </a:xfrm>
            <a:custGeom>
              <a:avLst/>
              <a:gdLst/>
              <a:ahLst/>
              <a:cxnLst>
                <a:cxn ang="0">
                  <a:pos x="0" y="23"/>
                </a:cxn>
                <a:cxn ang="0">
                  <a:pos x="0" y="13"/>
                </a:cxn>
                <a:cxn ang="0">
                  <a:pos x="0" y="0"/>
                </a:cxn>
                <a:cxn ang="0">
                  <a:pos x="52" y="0"/>
                </a:cxn>
                <a:cxn ang="0">
                  <a:pos x="114" y="0"/>
                </a:cxn>
                <a:cxn ang="0">
                  <a:pos x="114" y="13"/>
                </a:cxn>
                <a:cxn ang="0">
                  <a:pos x="114" y="23"/>
                </a:cxn>
                <a:cxn ang="0">
                  <a:pos x="52" y="23"/>
                </a:cxn>
                <a:cxn ang="0">
                  <a:pos x="0" y="23"/>
                </a:cxn>
              </a:cxnLst>
              <a:rect l="0" t="0" r="r" b="b"/>
              <a:pathLst>
                <a:path w="115" h="24">
                  <a:moveTo>
                    <a:pt x="0" y="23"/>
                  </a:moveTo>
                  <a:lnTo>
                    <a:pt x="0" y="13"/>
                  </a:lnTo>
                  <a:lnTo>
                    <a:pt x="0" y="0"/>
                  </a:lnTo>
                  <a:lnTo>
                    <a:pt x="52" y="0"/>
                  </a:lnTo>
                  <a:lnTo>
                    <a:pt x="114" y="0"/>
                  </a:lnTo>
                  <a:lnTo>
                    <a:pt x="114" y="13"/>
                  </a:lnTo>
                  <a:lnTo>
                    <a:pt x="114" y="23"/>
                  </a:lnTo>
                  <a:lnTo>
                    <a:pt x="52" y="23"/>
                  </a:lnTo>
                  <a:lnTo>
                    <a:pt x="0"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4" name="Freeform 88"/>
            <p:cNvSpPr>
              <a:spLocks/>
            </p:cNvSpPr>
            <p:nvPr/>
          </p:nvSpPr>
          <p:spPr bwMode="auto">
            <a:xfrm>
              <a:off x="1915" y="3201"/>
              <a:ext cx="115" cy="23"/>
            </a:xfrm>
            <a:custGeom>
              <a:avLst/>
              <a:gdLst/>
              <a:ahLst/>
              <a:cxnLst>
                <a:cxn ang="0">
                  <a:pos x="0" y="18"/>
                </a:cxn>
                <a:cxn ang="0">
                  <a:pos x="0" y="9"/>
                </a:cxn>
                <a:cxn ang="0">
                  <a:pos x="0" y="0"/>
                </a:cxn>
                <a:cxn ang="0">
                  <a:pos x="52" y="0"/>
                </a:cxn>
                <a:cxn ang="0">
                  <a:pos x="114" y="0"/>
                </a:cxn>
                <a:cxn ang="0">
                  <a:pos x="114" y="9"/>
                </a:cxn>
                <a:cxn ang="0">
                  <a:pos x="114" y="22"/>
                </a:cxn>
                <a:cxn ang="0">
                  <a:pos x="52" y="18"/>
                </a:cxn>
                <a:cxn ang="0">
                  <a:pos x="0" y="18"/>
                </a:cxn>
              </a:cxnLst>
              <a:rect l="0" t="0" r="r" b="b"/>
              <a:pathLst>
                <a:path w="115" h="23">
                  <a:moveTo>
                    <a:pt x="0" y="18"/>
                  </a:moveTo>
                  <a:lnTo>
                    <a:pt x="0" y="9"/>
                  </a:lnTo>
                  <a:lnTo>
                    <a:pt x="0" y="0"/>
                  </a:lnTo>
                  <a:lnTo>
                    <a:pt x="52" y="0"/>
                  </a:lnTo>
                  <a:lnTo>
                    <a:pt x="114" y="0"/>
                  </a:lnTo>
                  <a:lnTo>
                    <a:pt x="114" y="9"/>
                  </a:lnTo>
                  <a:lnTo>
                    <a:pt x="114" y="22"/>
                  </a:lnTo>
                  <a:lnTo>
                    <a:pt x="52"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5" name="Freeform 89"/>
            <p:cNvSpPr>
              <a:spLocks/>
            </p:cNvSpPr>
            <p:nvPr/>
          </p:nvSpPr>
          <p:spPr bwMode="auto">
            <a:xfrm>
              <a:off x="1915" y="3235"/>
              <a:ext cx="115" cy="23"/>
            </a:xfrm>
            <a:custGeom>
              <a:avLst/>
              <a:gdLst/>
              <a:ahLst/>
              <a:cxnLst>
                <a:cxn ang="0">
                  <a:pos x="0" y="18"/>
                </a:cxn>
                <a:cxn ang="0">
                  <a:pos x="0" y="9"/>
                </a:cxn>
                <a:cxn ang="0">
                  <a:pos x="0" y="0"/>
                </a:cxn>
                <a:cxn ang="0">
                  <a:pos x="52" y="0"/>
                </a:cxn>
                <a:cxn ang="0">
                  <a:pos x="114" y="3"/>
                </a:cxn>
                <a:cxn ang="0">
                  <a:pos x="114" y="12"/>
                </a:cxn>
                <a:cxn ang="0">
                  <a:pos x="114" y="22"/>
                </a:cxn>
                <a:cxn ang="0">
                  <a:pos x="52" y="18"/>
                </a:cxn>
                <a:cxn ang="0">
                  <a:pos x="0" y="18"/>
                </a:cxn>
              </a:cxnLst>
              <a:rect l="0" t="0" r="r" b="b"/>
              <a:pathLst>
                <a:path w="115" h="23">
                  <a:moveTo>
                    <a:pt x="0" y="18"/>
                  </a:moveTo>
                  <a:lnTo>
                    <a:pt x="0" y="9"/>
                  </a:lnTo>
                  <a:lnTo>
                    <a:pt x="0" y="0"/>
                  </a:lnTo>
                  <a:lnTo>
                    <a:pt x="52" y="0"/>
                  </a:lnTo>
                  <a:lnTo>
                    <a:pt x="114" y="3"/>
                  </a:lnTo>
                  <a:lnTo>
                    <a:pt x="114" y="12"/>
                  </a:lnTo>
                  <a:lnTo>
                    <a:pt x="114" y="22"/>
                  </a:lnTo>
                  <a:lnTo>
                    <a:pt x="52"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6" name="Freeform 90"/>
            <p:cNvSpPr>
              <a:spLocks/>
            </p:cNvSpPr>
            <p:nvPr/>
          </p:nvSpPr>
          <p:spPr bwMode="auto">
            <a:xfrm>
              <a:off x="1915" y="3269"/>
              <a:ext cx="400" cy="14"/>
            </a:xfrm>
            <a:custGeom>
              <a:avLst/>
              <a:gdLst/>
              <a:ahLst/>
              <a:cxnLst>
                <a:cxn ang="0">
                  <a:pos x="0" y="19"/>
                </a:cxn>
                <a:cxn ang="0">
                  <a:pos x="0" y="9"/>
                </a:cxn>
                <a:cxn ang="0">
                  <a:pos x="0" y="0"/>
                </a:cxn>
                <a:cxn ang="0">
                  <a:pos x="52" y="0"/>
                </a:cxn>
                <a:cxn ang="0">
                  <a:pos x="114" y="3"/>
                </a:cxn>
                <a:cxn ang="0">
                  <a:pos x="282" y="3"/>
                </a:cxn>
                <a:cxn ang="0">
                  <a:pos x="337" y="0"/>
                </a:cxn>
                <a:cxn ang="0">
                  <a:pos x="400" y="0"/>
                </a:cxn>
                <a:cxn ang="0">
                  <a:pos x="400" y="9"/>
                </a:cxn>
                <a:cxn ang="0">
                  <a:pos x="400" y="23"/>
                </a:cxn>
                <a:cxn ang="0">
                  <a:pos x="340" y="23"/>
                </a:cxn>
                <a:cxn ang="0">
                  <a:pos x="282" y="23"/>
                </a:cxn>
                <a:cxn ang="0">
                  <a:pos x="229" y="19"/>
                </a:cxn>
                <a:cxn ang="0">
                  <a:pos x="177" y="19"/>
                </a:cxn>
                <a:cxn ang="0">
                  <a:pos x="128" y="19"/>
                </a:cxn>
                <a:cxn ang="0">
                  <a:pos x="79" y="19"/>
                </a:cxn>
                <a:cxn ang="0">
                  <a:pos x="37" y="19"/>
                </a:cxn>
                <a:cxn ang="0">
                  <a:pos x="0" y="19"/>
                </a:cxn>
              </a:cxnLst>
              <a:rect l="0" t="0" r="r" b="b"/>
              <a:pathLst>
                <a:path w="401" h="24">
                  <a:moveTo>
                    <a:pt x="0" y="19"/>
                  </a:moveTo>
                  <a:lnTo>
                    <a:pt x="0" y="9"/>
                  </a:lnTo>
                  <a:lnTo>
                    <a:pt x="0" y="0"/>
                  </a:lnTo>
                  <a:lnTo>
                    <a:pt x="52" y="0"/>
                  </a:lnTo>
                  <a:lnTo>
                    <a:pt x="114" y="3"/>
                  </a:lnTo>
                  <a:lnTo>
                    <a:pt x="282" y="3"/>
                  </a:lnTo>
                  <a:lnTo>
                    <a:pt x="337" y="0"/>
                  </a:lnTo>
                  <a:lnTo>
                    <a:pt x="400" y="0"/>
                  </a:lnTo>
                  <a:lnTo>
                    <a:pt x="400" y="9"/>
                  </a:lnTo>
                  <a:lnTo>
                    <a:pt x="400" y="23"/>
                  </a:lnTo>
                  <a:lnTo>
                    <a:pt x="340" y="23"/>
                  </a:lnTo>
                  <a:lnTo>
                    <a:pt x="282" y="23"/>
                  </a:lnTo>
                  <a:lnTo>
                    <a:pt x="229" y="19"/>
                  </a:lnTo>
                  <a:lnTo>
                    <a:pt x="177" y="19"/>
                  </a:lnTo>
                  <a:lnTo>
                    <a:pt x="128" y="19"/>
                  </a:lnTo>
                  <a:lnTo>
                    <a:pt x="79" y="19"/>
                  </a:lnTo>
                  <a:lnTo>
                    <a:pt x="37"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7" name="Freeform 91"/>
            <p:cNvSpPr>
              <a:spLocks/>
            </p:cNvSpPr>
            <p:nvPr/>
          </p:nvSpPr>
          <p:spPr bwMode="auto">
            <a:xfrm>
              <a:off x="1915" y="3304"/>
              <a:ext cx="115" cy="23"/>
            </a:xfrm>
            <a:custGeom>
              <a:avLst/>
              <a:gdLst/>
              <a:ahLst/>
              <a:cxnLst>
                <a:cxn ang="0">
                  <a:pos x="0" y="22"/>
                </a:cxn>
                <a:cxn ang="0">
                  <a:pos x="0" y="12"/>
                </a:cxn>
                <a:cxn ang="0">
                  <a:pos x="0" y="2"/>
                </a:cxn>
                <a:cxn ang="0">
                  <a:pos x="52" y="0"/>
                </a:cxn>
                <a:cxn ang="0">
                  <a:pos x="114" y="0"/>
                </a:cxn>
                <a:cxn ang="0">
                  <a:pos x="114" y="9"/>
                </a:cxn>
                <a:cxn ang="0">
                  <a:pos x="114" y="18"/>
                </a:cxn>
                <a:cxn ang="0">
                  <a:pos x="52" y="18"/>
                </a:cxn>
                <a:cxn ang="0">
                  <a:pos x="0" y="22"/>
                </a:cxn>
              </a:cxnLst>
              <a:rect l="0" t="0" r="r" b="b"/>
              <a:pathLst>
                <a:path w="115" h="23">
                  <a:moveTo>
                    <a:pt x="0" y="22"/>
                  </a:moveTo>
                  <a:lnTo>
                    <a:pt x="0" y="12"/>
                  </a:lnTo>
                  <a:lnTo>
                    <a:pt x="0" y="2"/>
                  </a:lnTo>
                  <a:lnTo>
                    <a:pt x="52" y="0"/>
                  </a:lnTo>
                  <a:lnTo>
                    <a:pt x="114" y="0"/>
                  </a:lnTo>
                  <a:lnTo>
                    <a:pt x="114" y="9"/>
                  </a:lnTo>
                  <a:lnTo>
                    <a:pt x="114" y="18"/>
                  </a:lnTo>
                  <a:lnTo>
                    <a:pt x="52" y="18"/>
                  </a:lnTo>
                  <a:lnTo>
                    <a:pt x="0"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8" name="Freeform 92"/>
            <p:cNvSpPr>
              <a:spLocks/>
            </p:cNvSpPr>
            <p:nvPr/>
          </p:nvSpPr>
          <p:spPr bwMode="auto">
            <a:xfrm>
              <a:off x="1915" y="3338"/>
              <a:ext cx="115" cy="23"/>
            </a:xfrm>
            <a:custGeom>
              <a:avLst/>
              <a:gdLst/>
              <a:ahLst/>
              <a:cxnLst>
                <a:cxn ang="0">
                  <a:pos x="0" y="22"/>
                </a:cxn>
                <a:cxn ang="0">
                  <a:pos x="0" y="12"/>
                </a:cxn>
                <a:cxn ang="0">
                  <a:pos x="0" y="3"/>
                </a:cxn>
                <a:cxn ang="0">
                  <a:pos x="52" y="0"/>
                </a:cxn>
                <a:cxn ang="0">
                  <a:pos x="114" y="0"/>
                </a:cxn>
                <a:cxn ang="0">
                  <a:pos x="114" y="12"/>
                </a:cxn>
                <a:cxn ang="0">
                  <a:pos x="114" y="22"/>
                </a:cxn>
                <a:cxn ang="0">
                  <a:pos x="52" y="22"/>
                </a:cxn>
                <a:cxn ang="0">
                  <a:pos x="0" y="22"/>
                </a:cxn>
              </a:cxnLst>
              <a:rect l="0" t="0" r="r" b="b"/>
              <a:pathLst>
                <a:path w="115" h="23">
                  <a:moveTo>
                    <a:pt x="0" y="22"/>
                  </a:moveTo>
                  <a:lnTo>
                    <a:pt x="0" y="12"/>
                  </a:lnTo>
                  <a:lnTo>
                    <a:pt x="0" y="3"/>
                  </a:lnTo>
                  <a:lnTo>
                    <a:pt x="52" y="0"/>
                  </a:lnTo>
                  <a:lnTo>
                    <a:pt x="114" y="0"/>
                  </a:lnTo>
                  <a:lnTo>
                    <a:pt x="114" y="12"/>
                  </a:lnTo>
                  <a:lnTo>
                    <a:pt x="114" y="22"/>
                  </a:lnTo>
                  <a:lnTo>
                    <a:pt x="52" y="22"/>
                  </a:lnTo>
                  <a:lnTo>
                    <a:pt x="0"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49" name="Freeform 93"/>
            <p:cNvSpPr>
              <a:spLocks/>
            </p:cNvSpPr>
            <p:nvPr/>
          </p:nvSpPr>
          <p:spPr bwMode="auto">
            <a:xfrm>
              <a:off x="1915" y="3375"/>
              <a:ext cx="115" cy="25"/>
            </a:xfrm>
            <a:custGeom>
              <a:avLst/>
              <a:gdLst/>
              <a:ahLst/>
              <a:cxnLst>
                <a:cxn ang="0">
                  <a:pos x="0" y="24"/>
                </a:cxn>
                <a:cxn ang="0">
                  <a:pos x="0" y="10"/>
                </a:cxn>
                <a:cxn ang="0">
                  <a:pos x="0" y="0"/>
                </a:cxn>
                <a:cxn ang="0">
                  <a:pos x="52" y="0"/>
                </a:cxn>
                <a:cxn ang="0">
                  <a:pos x="114" y="0"/>
                </a:cxn>
                <a:cxn ang="0">
                  <a:pos x="114" y="10"/>
                </a:cxn>
                <a:cxn ang="0">
                  <a:pos x="114" y="24"/>
                </a:cxn>
                <a:cxn ang="0">
                  <a:pos x="52" y="24"/>
                </a:cxn>
                <a:cxn ang="0">
                  <a:pos x="0" y="24"/>
                </a:cxn>
              </a:cxnLst>
              <a:rect l="0" t="0" r="r" b="b"/>
              <a:pathLst>
                <a:path w="115" h="25">
                  <a:moveTo>
                    <a:pt x="0" y="24"/>
                  </a:moveTo>
                  <a:lnTo>
                    <a:pt x="0" y="10"/>
                  </a:lnTo>
                  <a:lnTo>
                    <a:pt x="0" y="0"/>
                  </a:lnTo>
                  <a:lnTo>
                    <a:pt x="52" y="0"/>
                  </a:lnTo>
                  <a:lnTo>
                    <a:pt x="114" y="0"/>
                  </a:lnTo>
                  <a:lnTo>
                    <a:pt x="114" y="10"/>
                  </a:lnTo>
                  <a:lnTo>
                    <a:pt x="114" y="24"/>
                  </a:lnTo>
                  <a:lnTo>
                    <a:pt x="52" y="24"/>
                  </a:lnTo>
                  <a:lnTo>
                    <a:pt x="0" y="24"/>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0" name="Freeform 94"/>
            <p:cNvSpPr>
              <a:spLocks/>
            </p:cNvSpPr>
            <p:nvPr/>
          </p:nvSpPr>
          <p:spPr bwMode="auto">
            <a:xfrm>
              <a:off x="1915" y="3413"/>
              <a:ext cx="115" cy="14"/>
            </a:xfrm>
            <a:custGeom>
              <a:avLst/>
              <a:gdLst/>
              <a:ahLst/>
              <a:cxnLst>
                <a:cxn ang="0">
                  <a:pos x="0" y="19"/>
                </a:cxn>
                <a:cxn ang="0">
                  <a:pos x="0" y="9"/>
                </a:cxn>
                <a:cxn ang="0">
                  <a:pos x="0" y="0"/>
                </a:cxn>
                <a:cxn ang="0">
                  <a:pos x="52" y="0"/>
                </a:cxn>
                <a:cxn ang="0">
                  <a:pos x="114" y="0"/>
                </a:cxn>
                <a:cxn ang="0">
                  <a:pos x="114" y="9"/>
                </a:cxn>
                <a:cxn ang="0">
                  <a:pos x="114" y="19"/>
                </a:cxn>
                <a:cxn ang="0">
                  <a:pos x="52" y="19"/>
                </a:cxn>
                <a:cxn ang="0">
                  <a:pos x="0" y="19"/>
                </a:cxn>
              </a:cxnLst>
              <a:rect l="0" t="0" r="r" b="b"/>
              <a:pathLst>
                <a:path w="115" h="20">
                  <a:moveTo>
                    <a:pt x="0" y="19"/>
                  </a:moveTo>
                  <a:lnTo>
                    <a:pt x="0" y="9"/>
                  </a:lnTo>
                  <a:lnTo>
                    <a:pt x="0" y="0"/>
                  </a:lnTo>
                  <a:lnTo>
                    <a:pt x="52" y="0"/>
                  </a:lnTo>
                  <a:lnTo>
                    <a:pt x="114" y="0"/>
                  </a:lnTo>
                  <a:lnTo>
                    <a:pt x="114" y="9"/>
                  </a:lnTo>
                  <a:lnTo>
                    <a:pt x="114" y="19"/>
                  </a:lnTo>
                  <a:lnTo>
                    <a:pt x="52"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1" name="Freeform 95"/>
            <p:cNvSpPr>
              <a:spLocks/>
            </p:cNvSpPr>
            <p:nvPr/>
          </p:nvSpPr>
          <p:spPr bwMode="auto">
            <a:xfrm>
              <a:off x="1915" y="3447"/>
              <a:ext cx="115" cy="22"/>
            </a:xfrm>
            <a:custGeom>
              <a:avLst/>
              <a:gdLst/>
              <a:ahLst/>
              <a:cxnLst>
                <a:cxn ang="0">
                  <a:pos x="0" y="21"/>
                </a:cxn>
                <a:cxn ang="0">
                  <a:pos x="0" y="17"/>
                </a:cxn>
                <a:cxn ang="0">
                  <a:pos x="0" y="10"/>
                </a:cxn>
                <a:cxn ang="0">
                  <a:pos x="0" y="0"/>
                </a:cxn>
                <a:cxn ang="0">
                  <a:pos x="52" y="0"/>
                </a:cxn>
                <a:cxn ang="0">
                  <a:pos x="114" y="0"/>
                </a:cxn>
                <a:cxn ang="0">
                  <a:pos x="114" y="7"/>
                </a:cxn>
                <a:cxn ang="0">
                  <a:pos x="114" y="10"/>
                </a:cxn>
                <a:cxn ang="0">
                  <a:pos x="114" y="14"/>
                </a:cxn>
                <a:cxn ang="0">
                  <a:pos x="114" y="17"/>
                </a:cxn>
                <a:cxn ang="0">
                  <a:pos x="114" y="21"/>
                </a:cxn>
                <a:cxn ang="0">
                  <a:pos x="52" y="21"/>
                </a:cxn>
                <a:cxn ang="0">
                  <a:pos x="0" y="21"/>
                </a:cxn>
              </a:cxnLst>
              <a:rect l="0" t="0" r="r" b="b"/>
              <a:pathLst>
                <a:path w="115" h="22">
                  <a:moveTo>
                    <a:pt x="0" y="21"/>
                  </a:moveTo>
                  <a:lnTo>
                    <a:pt x="0" y="17"/>
                  </a:lnTo>
                  <a:lnTo>
                    <a:pt x="0" y="10"/>
                  </a:lnTo>
                  <a:lnTo>
                    <a:pt x="0" y="0"/>
                  </a:lnTo>
                  <a:lnTo>
                    <a:pt x="52" y="0"/>
                  </a:lnTo>
                  <a:lnTo>
                    <a:pt x="114" y="0"/>
                  </a:lnTo>
                  <a:lnTo>
                    <a:pt x="114" y="7"/>
                  </a:lnTo>
                  <a:lnTo>
                    <a:pt x="114" y="10"/>
                  </a:lnTo>
                  <a:lnTo>
                    <a:pt x="114" y="14"/>
                  </a:lnTo>
                  <a:lnTo>
                    <a:pt x="114" y="17"/>
                  </a:lnTo>
                  <a:lnTo>
                    <a:pt x="114" y="21"/>
                  </a:lnTo>
                  <a:lnTo>
                    <a:pt x="52" y="21"/>
                  </a:lnTo>
                  <a:lnTo>
                    <a:pt x="0" y="21"/>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2" name="Freeform 96"/>
            <p:cNvSpPr>
              <a:spLocks/>
            </p:cNvSpPr>
            <p:nvPr/>
          </p:nvSpPr>
          <p:spPr bwMode="auto">
            <a:xfrm>
              <a:off x="1901" y="3482"/>
              <a:ext cx="144" cy="20"/>
            </a:xfrm>
            <a:custGeom>
              <a:avLst/>
              <a:gdLst/>
              <a:ahLst/>
              <a:cxnLst>
                <a:cxn ang="0">
                  <a:pos x="0" y="19"/>
                </a:cxn>
                <a:cxn ang="0">
                  <a:pos x="6" y="9"/>
                </a:cxn>
                <a:cxn ang="0">
                  <a:pos x="10" y="0"/>
                </a:cxn>
                <a:cxn ang="0">
                  <a:pos x="38" y="0"/>
                </a:cxn>
                <a:cxn ang="0">
                  <a:pos x="66" y="0"/>
                </a:cxn>
                <a:cxn ang="0">
                  <a:pos x="97" y="0"/>
                </a:cxn>
                <a:cxn ang="0">
                  <a:pos x="132" y="0"/>
                </a:cxn>
                <a:cxn ang="0">
                  <a:pos x="136" y="9"/>
                </a:cxn>
                <a:cxn ang="0">
                  <a:pos x="143" y="19"/>
                </a:cxn>
                <a:cxn ang="0">
                  <a:pos x="104" y="19"/>
                </a:cxn>
                <a:cxn ang="0">
                  <a:pos x="66" y="19"/>
                </a:cxn>
                <a:cxn ang="0">
                  <a:pos x="31" y="19"/>
                </a:cxn>
                <a:cxn ang="0">
                  <a:pos x="0" y="19"/>
                </a:cxn>
              </a:cxnLst>
              <a:rect l="0" t="0" r="r" b="b"/>
              <a:pathLst>
                <a:path w="144" h="20">
                  <a:moveTo>
                    <a:pt x="0" y="19"/>
                  </a:moveTo>
                  <a:lnTo>
                    <a:pt x="6" y="9"/>
                  </a:lnTo>
                  <a:lnTo>
                    <a:pt x="10" y="0"/>
                  </a:lnTo>
                  <a:lnTo>
                    <a:pt x="38" y="0"/>
                  </a:lnTo>
                  <a:lnTo>
                    <a:pt x="66" y="0"/>
                  </a:lnTo>
                  <a:lnTo>
                    <a:pt x="97" y="0"/>
                  </a:lnTo>
                  <a:lnTo>
                    <a:pt x="132" y="0"/>
                  </a:lnTo>
                  <a:lnTo>
                    <a:pt x="136" y="9"/>
                  </a:lnTo>
                  <a:lnTo>
                    <a:pt x="143" y="19"/>
                  </a:lnTo>
                  <a:lnTo>
                    <a:pt x="104" y="19"/>
                  </a:lnTo>
                  <a:lnTo>
                    <a:pt x="66" y="19"/>
                  </a:lnTo>
                  <a:lnTo>
                    <a:pt x="31"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3" name="Freeform 97"/>
            <p:cNvSpPr>
              <a:spLocks/>
            </p:cNvSpPr>
            <p:nvPr/>
          </p:nvSpPr>
          <p:spPr bwMode="auto">
            <a:xfrm>
              <a:off x="1856" y="3512"/>
              <a:ext cx="238" cy="18"/>
            </a:xfrm>
            <a:custGeom>
              <a:avLst/>
              <a:gdLst/>
              <a:ahLst/>
              <a:cxnLst>
                <a:cxn ang="0">
                  <a:pos x="0" y="0"/>
                </a:cxn>
                <a:cxn ang="0">
                  <a:pos x="0" y="6"/>
                </a:cxn>
                <a:cxn ang="0">
                  <a:pos x="0" y="10"/>
                </a:cxn>
                <a:cxn ang="0">
                  <a:pos x="0" y="17"/>
                </a:cxn>
                <a:cxn ang="0">
                  <a:pos x="237" y="17"/>
                </a:cxn>
                <a:cxn ang="0">
                  <a:pos x="237" y="10"/>
                </a:cxn>
                <a:cxn ang="0">
                  <a:pos x="237" y="6"/>
                </a:cxn>
                <a:cxn ang="0">
                  <a:pos x="237" y="0"/>
                </a:cxn>
                <a:cxn ang="0">
                  <a:pos x="167" y="0"/>
                </a:cxn>
                <a:cxn ang="0">
                  <a:pos x="105" y="0"/>
                </a:cxn>
                <a:cxn ang="0">
                  <a:pos x="49" y="0"/>
                </a:cxn>
                <a:cxn ang="0">
                  <a:pos x="0" y="0"/>
                </a:cxn>
              </a:cxnLst>
              <a:rect l="0" t="0" r="r" b="b"/>
              <a:pathLst>
                <a:path w="238" h="18">
                  <a:moveTo>
                    <a:pt x="0" y="0"/>
                  </a:moveTo>
                  <a:lnTo>
                    <a:pt x="0" y="6"/>
                  </a:lnTo>
                  <a:lnTo>
                    <a:pt x="0" y="10"/>
                  </a:lnTo>
                  <a:lnTo>
                    <a:pt x="0" y="17"/>
                  </a:lnTo>
                  <a:lnTo>
                    <a:pt x="237" y="17"/>
                  </a:lnTo>
                  <a:lnTo>
                    <a:pt x="237" y="10"/>
                  </a:lnTo>
                  <a:lnTo>
                    <a:pt x="237" y="6"/>
                  </a:lnTo>
                  <a:lnTo>
                    <a:pt x="237" y="0"/>
                  </a:lnTo>
                  <a:lnTo>
                    <a:pt x="167" y="0"/>
                  </a:lnTo>
                  <a:lnTo>
                    <a:pt x="105" y="0"/>
                  </a:lnTo>
                  <a:lnTo>
                    <a:pt x="49"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4" name="Freeform 98"/>
            <p:cNvSpPr>
              <a:spLocks/>
            </p:cNvSpPr>
            <p:nvPr/>
          </p:nvSpPr>
          <p:spPr bwMode="auto">
            <a:xfrm>
              <a:off x="2197" y="3304"/>
              <a:ext cx="118" cy="23"/>
            </a:xfrm>
            <a:custGeom>
              <a:avLst/>
              <a:gdLst/>
              <a:ahLst/>
              <a:cxnLst>
                <a:cxn ang="0">
                  <a:pos x="0" y="18"/>
                </a:cxn>
                <a:cxn ang="0">
                  <a:pos x="0" y="9"/>
                </a:cxn>
                <a:cxn ang="0">
                  <a:pos x="0" y="0"/>
                </a:cxn>
                <a:cxn ang="0">
                  <a:pos x="58" y="0"/>
                </a:cxn>
                <a:cxn ang="0">
                  <a:pos x="117" y="2"/>
                </a:cxn>
                <a:cxn ang="0">
                  <a:pos x="117" y="12"/>
                </a:cxn>
                <a:cxn ang="0">
                  <a:pos x="117" y="22"/>
                </a:cxn>
                <a:cxn ang="0">
                  <a:pos x="58" y="18"/>
                </a:cxn>
                <a:cxn ang="0">
                  <a:pos x="0" y="18"/>
                </a:cxn>
              </a:cxnLst>
              <a:rect l="0" t="0" r="r" b="b"/>
              <a:pathLst>
                <a:path w="118" h="23">
                  <a:moveTo>
                    <a:pt x="0" y="18"/>
                  </a:moveTo>
                  <a:lnTo>
                    <a:pt x="0" y="9"/>
                  </a:lnTo>
                  <a:lnTo>
                    <a:pt x="0" y="0"/>
                  </a:lnTo>
                  <a:lnTo>
                    <a:pt x="58" y="0"/>
                  </a:lnTo>
                  <a:lnTo>
                    <a:pt x="117" y="2"/>
                  </a:lnTo>
                  <a:lnTo>
                    <a:pt x="117" y="12"/>
                  </a:lnTo>
                  <a:lnTo>
                    <a:pt x="117" y="22"/>
                  </a:lnTo>
                  <a:lnTo>
                    <a:pt x="58" y="18"/>
                  </a:lnTo>
                  <a:lnTo>
                    <a:pt x="0"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5" name="Freeform 99"/>
            <p:cNvSpPr>
              <a:spLocks/>
            </p:cNvSpPr>
            <p:nvPr/>
          </p:nvSpPr>
          <p:spPr bwMode="auto">
            <a:xfrm>
              <a:off x="2197" y="3338"/>
              <a:ext cx="118" cy="23"/>
            </a:xfrm>
            <a:custGeom>
              <a:avLst/>
              <a:gdLst/>
              <a:ahLst/>
              <a:cxnLst>
                <a:cxn ang="0">
                  <a:pos x="0" y="22"/>
                </a:cxn>
                <a:cxn ang="0">
                  <a:pos x="0" y="12"/>
                </a:cxn>
                <a:cxn ang="0">
                  <a:pos x="0" y="0"/>
                </a:cxn>
                <a:cxn ang="0">
                  <a:pos x="58" y="0"/>
                </a:cxn>
                <a:cxn ang="0">
                  <a:pos x="117" y="3"/>
                </a:cxn>
                <a:cxn ang="0">
                  <a:pos x="117" y="12"/>
                </a:cxn>
                <a:cxn ang="0">
                  <a:pos x="117" y="22"/>
                </a:cxn>
                <a:cxn ang="0">
                  <a:pos x="58" y="22"/>
                </a:cxn>
                <a:cxn ang="0">
                  <a:pos x="0" y="22"/>
                </a:cxn>
              </a:cxnLst>
              <a:rect l="0" t="0" r="r" b="b"/>
              <a:pathLst>
                <a:path w="118" h="23">
                  <a:moveTo>
                    <a:pt x="0" y="22"/>
                  </a:moveTo>
                  <a:lnTo>
                    <a:pt x="0" y="12"/>
                  </a:lnTo>
                  <a:lnTo>
                    <a:pt x="0" y="0"/>
                  </a:lnTo>
                  <a:lnTo>
                    <a:pt x="58" y="0"/>
                  </a:lnTo>
                  <a:lnTo>
                    <a:pt x="117" y="3"/>
                  </a:lnTo>
                  <a:lnTo>
                    <a:pt x="117" y="12"/>
                  </a:lnTo>
                  <a:lnTo>
                    <a:pt x="117" y="22"/>
                  </a:lnTo>
                  <a:lnTo>
                    <a:pt x="58" y="22"/>
                  </a:lnTo>
                  <a:lnTo>
                    <a:pt x="0" y="22"/>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6" name="Freeform 100"/>
            <p:cNvSpPr>
              <a:spLocks/>
            </p:cNvSpPr>
            <p:nvPr/>
          </p:nvSpPr>
          <p:spPr bwMode="auto">
            <a:xfrm>
              <a:off x="2197" y="3375"/>
              <a:ext cx="118" cy="25"/>
            </a:xfrm>
            <a:custGeom>
              <a:avLst/>
              <a:gdLst/>
              <a:ahLst/>
              <a:cxnLst>
                <a:cxn ang="0">
                  <a:pos x="0" y="24"/>
                </a:cxn>
                <a:cxn ang="0">
                  <a:pos x="0" y="10"/>
                </a:cxn>
                <a:cxn ang="0">
                  <a:pos x="0" y="0"/>
                </a:cxn>
                <a:cxn ang="0">
                  <a:pos x="58" y="0"/>
                </a:cxn>
                <a:cxn ang="0">
                  <a:pos x="117" y="0"/>
                </a:cxn>
                <a:cxn ang="0">
                  <a:pos x="117" y="10"/>
                </a:cxn>
                <a:cxn ang="0">
                  <a:pos x="117" y="24"/>
                </a:cxn>
                <a:cxn ang="0">
                  <a:pos x="58" y="24"/>
                </a:cxn>
                <a:cxn ang="0">
                  <a:pos x="0" y="24"/>
                </a:cxn>
              </a:cxnLst>
              <a:rect l="0" t="0" r="r" b="b"/>
              <a:pathLst>
                <a:path w="118" h="25">
                  <a:moveTo>
                    <a:pt x="0" y="24"/>
                  </a:moveTo>
                  <a:lnTo>
                    <a:pt x="0" y="10"/>
                  </a:lnTo>
                  <a:lnTo>
                    <a:pt x="0" y="0"/>
                  </a:lnTo>
                  <a:lnTo>
                    <a:pt x="58" y="0"/>
                  </a:lnTo>
                  <a:lnTo>
                    <a:pt x="117" y="0"/>
                  </a:lnTo>
                  <a:lnTo>
                    <a:pt x="117" y="10"/>
                  </a:lnTo>
                  <a:lnTo>
                    <a:pt x="117" y="24"/>
                  </a:lnTo>
                  <a:lnTo>
                    <a:pt x="58" y="24"/>
                  </a:lnTo>
                  <a:lnTo>
                    <a:pt x="0" y="24"/>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7" name="Freeform 101"/>
            <p:cNvSpPr>
              <a:spLocks/>
            </p:cNvSpPr>
            <p:nvPr/>
          </p:nvSpPr>
          <p:spPr bwMode="auto">
            <a:xfrm>
              <a:off x="2197" y="3413"/>
              <a:ext cx="118" cy="14"/>
            </a:xfrm>
            <a:custGeom>
              <a:avLst/>
              <a:gdLst/>
              <a:ahLst/>
              <a:cxnLst>
                <a:cxn ang="0">
                  <a:pos x="0" y="19"/>
                </a:cxn>
                <a:cxn ang="0">
                  <a:pos x="0" y="9"/>
                </a:cxn>
                <a:cxn ang="0">
                  <a:pos x="0" y="0"/>
                </a:cxn>
                <a:cxn ang="0">
                  <a:pos x="58" y="0"/>
                </a:cxn>
                <a:cxn ang="0">
                  <a:pos x="117" y="0"/>
                </a:cxn>
                <a:cxn ang="0">
                  <a:pos x="117" y="9"/>
                </a:cxn>
                <a:cxn ang="0">
                  <a:pos x="117" y="19"/>
                </a:cxn>
                <a:cxn ang="0">
                  <a:pos x="58" y="19"/>
                </a:cxn>
                <a:cxn ang="0">
                  <a:pos x="0" y="19"/>
                </a:cxn>
              </a:cxnLst>
              <a:rect l="0" t="0" r="r" b="b"/>
              <a:pathLst>
                <a:path w="118" h="20">
                  <a:moveTo>
                    <a:pt x="0" y="19"/>
                  </a:moveTo>
                  <a:lnTo>
                    <a:pt x="0" y="9"/>
                  </a:lnTo>
                  <a:lnTo>
                    <a:pt x="0" y="0"/>
                  </a:lnTo>
                  <a:lnTo>
                    <a:pt x="58" y="0"/>
                  </a:lnTo>
                  <a:lnTo>
                    <a:pt x="117" y="0"/>
                  </a:lnTo>
                  <a:lnTo>
                    <a:pt x="117" y="9"/>
                  </a:lnTo>
                  <a:lnTo>
                    <a:pt x="117" y="19"/>
                  </a:lnTo>
                  <a:lnTo>
                    <a:pt x="58"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8" name="Freeform 102"/>
            <p:cNvSpPr>
              <a:spLocks/>
            </p:cNvSpPr>
            <p:nvPr/>
          </p:nvSpPr>
          <p:spPr bwMode="auto">
            <a:xfrm>
              <a:off x="2197" y="3447"/>
              <a:ext cx="118" cy="22"/>
            </a:xfrm>
            <a:custGeom>
              <a:avLst/>
              <a:gdLst/>
              <a:ahLst/>
              <a:cxnLst>
                <a:cxn ang="0">
                  <a:pos x="0" y="21"/>
                </a:cxn>
                <a:cxn ang="0">
                  <a:pos x="0" y="17"/>
                </a:cxn>
                <a:cxn ang="0">
                  <a:pos x="0" y="14"/>
                </a:cxn>
                <a:cxn ang="0">
                  <a:pos x="0" y="10"/>
                </a:cxn>
                <a:cxn ang="0">
                  <a:pos x="0" y="7"/>
                </a:cxn>
                <a:cxn ang="0">
                  <a:pos x="0" y="0"/>
                </a:cxn>
                <a:cxn ang="0">
                  <a:pos x="58" y="0"/>
                </a:cxn>
                <a:cxn ang="0">
                  <a:pos x="117" y="0"/>
                </a:cxn>
                <a:cxn ang="0">
                  <a:pos x="117" y="10"/>
                </a:cxn>
                <a:cxn ang="0">
                  <a:pos x="117" y="17"/>
                </a:cxn>
                <a:cxn ang="0">
                  <a:pos x="117" y="21"/>
                </a:cxn>
                <a:cxn ang="0">
                  <a:pos x="58" y="21"/>
                </a:cxn>
                <a:cxn ang="0">
                  <a:pos x="0" y="21"/>
                </a:cxn>
              </a:cxnLst>
              <a:rect l="0" t="0" r="r" b="b"/>
              <a:pathLst>
                <a:path w="118" h="22">
                  <a:moveTo>
                    <a:pt x="0" y="21"/>
                  </a:moveTo>
                  <a:lnTo>
                    <a:pt x="0" y="17"/>
                  </a:lnTo>
                  <a:lnTo>
                    <a:pt x="0" y="14"/>
                  </a:lnTo>
                  <a:lnTo>
                    <a:pt x="0" y="10"/>
                  </a:lnTo>
                  <a:lnTo>
                    <a:pt x="0" y="7"/>
                  </a:lnTo>
                  <a:lnTo>
                    <a:pt x="0" y="0"/>
                  </a:lnTo>
                  <a:lnTo>
                    <a:pt x="58" y="0"/>
                  </a:lnTo>
                  <a:lnTo>
                    <a:pt x="117" y="0"/>
                  </a:lnTo>
                  <a:lnTo>
                    <a:pt x="117" y="10"/>
                  </a:lnTo>
                  <a:lnTo>
                    <a:pt x="117" y="17"/>
                  </a:lnTo>
                  <a:lnTo>
                    <a:pt x="117" y="21"/>
                  </a:lnTo>
                  <a:lnTo>
                    <a:pt x="58" y="21"/>
                  </a:lnTo>
                  <a:lnTo>
                    <a:pt x="0" y="21"/>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59" name="Freeform 103"/>
            <p:cNvSpPr>
              <a:spLocks/>
            </p:cNvSpPr>
            <p:nvPr/>
          </p:nvSpPr>
          <p:spPr bwMode="auto">
            <a:xfrm>
              <a:off x="2181" y="3482"/>
              <a:ext cx="149" cy="20"/>
            </a:xfrm>
            <a:custGeom>
              <a:avLst/>
              <a:gdLst/>
              <a:ahLst/>
              <a:cxnLst>
                <a:cxn ang="0">
                  <a:pos x="0" y="19"/>
                </a:cxn>
                <a:cxn ang="0">
                  <a:pos x="10" y="9"/>
                </a:cxn>
                <a:cxn ang="0">
                  <a:pos x="14" y="0"/>
                </a:cxn>
                <a:cxn ang="0">
                  <a:pos x="69" y="0"/>
                </a:cxn>
                <a:cxn ang="0">
                  <a:pos x="133" y="0"/>
                </a:cxn>
                <a:cxn ang="0">
                  <a:pos x="136" y="9"/>
                </a:cxn>
                <a:cxn ang="0">
                  <a:pos x="147" y="19"/>
                </a:cxn>
                <a:cxn ang="0">
                  <a:pos x="69" y="19"/>
                </a:cxn>
                <a:cxn ang="0">
                  <a:pos x="0" y="19"/>
                </a:cxn>
              </a:cxnLst>
              <a:rect l="0" t="0" r="r" b="b"/>
              <a:pathLst>
                <a:path w="148" h="20">
                  <a:moveTo>
                    <a:pt x="0" y="19"/>
                  </a:moveTo>
                  <a:lnTo>
                    <a:pt x="10" y="9"/>
                  </a:lnTo>
                  <a:lnTo>
                    <a:pt x="14" y="0"/>
                  </a:lnTo>
                  <a:lnTo>
                    <a:pt x="69" y="0"/>
                  </a:lnTo>
                  <a:lnTo>
                    <a:pt x="133" y="0"/>
                  </a:lnTo>
                  <a:lnTo>
                    <a:pt x="136" y="9"/>
                  </a:lnTo>
                  <a:lnTo>
                    <a:pt x="147" y="19"/>
                  </a:lnTo>
                  <a:lnTo>
                    <a:pt x="69" y="19"/>
                  </a:lnTo>
                  <a:lnTo>
                    <a:pt x="0" y="19"/>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0" name="Freeform 104"/>
            <p:cNvSpPr>
              <a:spLocks/>
            </p:cNvSpPr>
            <p:nvPr/>
          </p:nvSpPr>
          <p:spPr bwMode="auto">
            <a:xfrm>
              <a:off x="2133" y="3512"/>
              <a:ext cx="241" cy="18"/>
            </a:xfrm>
            <a:custGeom>
              <a:avLst/>
              <a:gdLst/>
              <a:ahLst/>
              <a:cxnLst>
                <a:cxn ang="0">
                  <a:pos x="0" y="0"/>
                </a:cxn>
                <a:cxn ang="0">
                  <a:pos x="0" y="6"/>
                </a:cxn>
                <a:cxn ang="0">
                  <a:pos x="0" y="10"/>
                </a:cxn>
                <a:cxn ang="0">
                  <a:pos x="0" y="17"/>
                </a:cxn>
                <a:cxn ang="0">
                  <a:pos x="240" y="17"/>
                </a:cxn>
                <a:cxn ang="0">
                  <a:pos x="240" y="10"/>
                </a:cxn>
                <a:cxn ang="0">
                  <a:pos x="240" y="6"/>
                </a:cxn>
                <a:cxn ang="0">
                  <a:pos x="240" y="0"/>
                </a:cxn>
                <a:cxn ang="0">
                  <a:pos x="177" y="0"/>
                </a:cxn>
                <a:cxn ang="0">
                  <a:pos x="117" y="0"/>
                </a:cxn>
                <a:cxn ang="0">
                  <a:pos x="59" y="0"/>
                </a:cxn>
                <a:cxn ang="0">
                  <a:pos x="0" y="0"/>
                </a:cxn>
              </a:cxnLst>
              <a:rect l="0" t="0" r="r" b="b"/>
              <a:pathLst>
                <a:path w="241" h="18">
                  <a:moveTo>
                    <a:pt x="0" y="0"/>
                  </a:moveTo>
                  <a:lnTo>
                    <a:pt x="0" y="6"/>
                  </a:lnTo>
                  <a:lnTo>
                    <a:pt x="0" y="10"/>
                  </a:lnTo>
                  <a:lnTo>
                    <a:pt x="0" y="17"/>
                  </a:lnTo>
                  <a:lnTo>
                    <a:pt x="240" y="17"/>
                  </a:lnTo>
                  <a:lnTo>
                    <a:pt x="240" y="10"/>
                  </a:lnTo>
                  <a:lnTo>
                    <a:pt x="240" y="6"/>
                  </a:lnTo>
                  <a:lnTo>
                    <a:pt x="240" y="0"/>
                  </a:lnTo>
                  <a:lnTo>
                    <a:pt x="177" y="0"/>
                  </a:lnTo>
                  <a:lnTo>
                    <a:pt x="117" y="0"/>
                  </a:lnTo>
                  <a:lnTo>
                    <a:pt x="59" y="0"/>
                  </a:lnTo>
                  <a:lnTo>
                    <a:pt x="0" y="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1" name="Freeform 105"/>
            <p:cNvSpPr>
              <a:spLocks/>
            </p:cNvSpPr>
            <p:nvPr/>
          </p:nvSpPr>
          <p:spPr bwMode="auto">
            <a:xfrm>
              <a:off x="2197" y="3235"/>
              <a:ext cx="118" cy="23"/>
            </a:xfrm>
            <a:custGeom>
              <a:avLst/>
              <a:gdLst/>
              <a:ahLst/>
              <a:cxnLst>
                <a:cxn ang="0">
                  <a:pos x="117" y="18"/>
                </a:cxn>
                <a:cxn ang="0">
                  <a:pos x="117" y="9"/>
                </a:cxn>
                <a:cxn ang="0">
                  <a:pos x="117" y="0"/>
                </a:cxn>
                <a:cxn ang="0">
                  <a:pos x="54" y="0"/>
                </a:cxn>
                <a:cxn ang="0">
                  <a:pos x="0" y="3"/>
                </a:cxn>
                <a:cxn ang="0">
                  <a:pos x="0" y="12"/>
                </a:cxn>
                <a:cxn ang="0">
                  <a:pos x="0" y="22"/>
                </a:cxn>
                <a:cxn ang="0">
                  <a:pos x="54" y="18"/>
                </a:cxn>
                <a:cxn ang="0">
                  <a:pos x="117" y="18"/>
                </a:cxn>
              </a:cxnLst>
              <a:rect l="0" t="0" r="r" b="b"/>
              <a:pathLst>
                <a:path w="118" h="23">
                  <a:moveTo>
                    <a:pt x="117" y="18"/>
                  </a:moveTo>
                  <a:lnTo>
                    <a:pt x="117" y="9"/>
                  </a:lnTo>
                  <a:lnTo>
                    <a:pt x="117" y="0"/>
                  </a:lnTo>
                  <a:lnTo>
                    <a:pt x="54" y="0"/>
                  </a:lnTo>
                  <a:lnTo>
                    <a:pt x="0" y="3"/>
                  </a:lnTo>
                  <a:lnTo>
                    <a:pt x="0" y="12"/>
                  </a:lnTo>
                  <a:lnTo>
                    <a:pt x="0" y="22"/>
                  </a:lnTo>
                  <a:lnTo>
                    <a:pt x="54" y="18"/>
                  </a:lnTo>
                  <a:lnTo>
                    <a:pt x="117"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2" name="Freeform 106"/>
            <p:cNvSpPr>
              <a:spLocks/>
            </p:cNvSpPr>
            <p:nvPr/>
          </p:nvSpPr>
          <p:spPr bwMode="auto">
            <a:xfrm>
              <a:off x="2197" y="3201"/>
              <a:ext cx="118" cy="23"/>
            </a:xfrm>
            <a:custGeom>
              <a:avLst/>
              <a:gdLst/>
              <a:ahLst/>
              <a:cxnLst>
                <a:cxn ang="0">
                  <a:pos x="117" y="18"/>
                </a:cxn>
                <a:cxn ang="0">
                  <a:pos x="117" y="9"/>
                </a:cxn>
                <a:cxn ang="0">
                  <a:pos x="117" y="0"/>
                </a:cxn>
                <a:cxn ang="0">
                  <a:pos x="54" y="0"/>
                </a:cxn>
                <a:cxn ang="0">
                  <a:pos x="0" y="0"/>
                </a:cxn>
                <a:cxn ang="0">
                  <a:pos x="0" y="9"/>
                </a:cxn>
                <a:cxn ang="0">
                  <a:pos x="0" y="22"/>
                </a:cxn>
                <a:cxn ang="0">
                  <a:pos x="54" y="18"/>
                </a:cxn>
                <a:cxn ang="0">
                  <a:pos x="117" y="18"/>
                </a:cxn>
              </a:cxnLst>
              <a:rect l="0" t="0" r="r" b="b"/>
              <a:pathLst>
                <a:path w="118" h="23">
                  <a:moveTo>
                    <a:pt x="117" y="18"/>
                  </a:moveTo>
                  <a:lnTo>
                    <a:pt x="117" y="9"/>
                  </a:lnTo>
                  <a:lnTo>
                    <a:pt x="117" y="0"/>
                  </a:lnTo>
                  <a:lnTo>
                    <a:pt x="54" y="0"/>
                  </a:lnTo>
                  <a:lnTo>
                    <a:pt x="0" y="0"/>
                  </a:lnTo>
                  <a:lnTo>
                    <a:pt x="0" y="9"/>
                  </a:lnTo>
                  <a:lnTo>
                    <a:pt x="0" y="22"/>
                  </a:lnTo>
                  <a:lnTo>
                    <a:pt x="54" y="18"/>
                  </a:lnTo>
                  <a:lnTo>
                    <a:pt x="117"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3" name="Freeform 107"/>
            <p:cNvSpPr>
              <a:spLocks/>
            </p:cNvSpPr>
            <p:nvPr/>
          </p:nvSpPr>
          <p:spPr bwMode="auto">
            <a:xfrm>
              <a:off x="2197" y="3163"/>
              <a:ext cx="118" cy="24"/>
            </a:xfrm>
            <a:custGeom>
              <a:avLst/>
              <a:gdLst/>
              <a:ahLst/>
              <a:cxnLst>
                <a:cxn ang="0">
                  <a:pos x="117" y="23"/>
                </a:cxn>
                <a:cxn ang="0">
                  <a:pos x="117" y="13"/>
                </a:cxn>
                <a:cxn ang="0">
                  <a:pos x="117" y="0"/>
                </a:cxn>
                <a:cxn ang="0">
                  <a:pos x="54" y="0"/>
                </a:cxn>
                <a:cxn ang="0">
                  <a:pos x="0" y="3"/>
                </a:cxn>
                <a:cxn ang="0">
                  <a:pos x="0" y="13"/>
                </a:cxn>
                <a:cxn ang="0">
                  <a:pos x="0" y="23"/>
                </a:cxn>
                <a:cxn ang="0">
                  <a:pos x="54" y="23"/>
                </a:cxn>
                <a:cxn ang="0">
                  <a:pos x="117" y="23"/>
                </a:cxn>
              </a:cxnLst>
              <a:rect l="0" t="0" r="r" b="b"/>
              <a:pathLst>
                <a:path w="118" h="24">
                  <a:moveTo>
                    <a:pt x="117" y="23"/>
                  </a:moveTo>
                  <a:lnTo>
                    <a:pt x="117" y="13"/>
                  </a:lnTo>
                  <a:lnTo>
                    <a:pt x="117" y="0"/>
                  </a:lnTo>
                  <a:lnTo>
                    <a:pt x="54" y="0"/>
                  </a:lnTo>
                  <a:lnTo>
                    <a:pt x="0" y="3"/>
                  </a:lnTo>
                  <a:lnTo>
                    <a:pt x="0" y="13"/>
                  </a:lnTo>
                  <a:lnTo>
                    <a:pt x="0" y="23"/>
                  </a:lnTo>
                  <a:lnTo>
                    <a:pt x="54" y="23"/>
                  </a:lnTo>
                  <a:lnTo>
                    <a:pt x="117" y="23"/>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4" name="Freeform 108"/>
            <p:cNvSpPr>
              <a:spLocks/>
            </p:cNvSpPr>
            <p:nvPr/>
          </p:nvSpPr>
          <p:spPr bwMode="auto">
            <a:xfrm>
              <a:off x="2197" y="3130"/>
              <a:ext cx="118" cy="14"/>
            </a:xfrm>
            <a:custGeom>
              <a:avLst/>
              <a:gdLst/>
              <a:ahLst/>
              <a:cxnLst>
                <a:cxn ang="0">
                  <a:pos x="117" y="18"/>
                </a:cxn>
                <a:cxn ang="0">
                  <a:pos x="117" y="11"/>
                </a:cxn>
                <a:cxn ang="0">
                  <a:pos x="117" y="5"/>
                </a:cxn>
                <a:cxn ang="0">
                  <a:pos x="117" y="0"/>
                </a:cxn>
                <a:cxn ang="0">
                  <a:pos x="54" y="0"/>
                </a:cxn>
                <a:cxn ang="0">
                  <a:pos x="0" y="0"/>
                </a:cxn>
                <a:cxn ang="0">
                  <a:pos x="0" y="2"/>
                </a:cxn>
                <a:cxn ang="0">
                  <a:pos x="0" y="5"/>
                </a:cxn>
                <a:cxn ang="0">
                  <a:pos x="0" y="11"/>
                </a:cxn>
                <a:cxn ang="0">
                  <a:pos x="0" y="18"/>
                </a:cxn>
                <a:cxn ang="0">
                  <a:pos x="54" y="18"/>
                </a:cxn>
                <a:cxn ang="0">
                  <a:pos x="117" y="18"/>
                </a:cxn>
              </a:cxnLst>
              <a:rect l="0" t="0" r="r" b="b"/>
              <a:pathLst>
                <a:path w="118" h="19">
                  <a:moveTo>
                    <a:pt x="117" y="18"/>
                  </a:moveTo>
                  <a:lnTo>
                    <a:pt x="117" y="11"/>
                  </a:lnTo>
                  <a:lnTo>
                    <a:pt x="117" y="5"/>
                  </a:lnTo>
                  <a:lnTo>
                    <a:pt x="117" y="0"/>
                  </a:lnTo>
                  <a:lnTo>
                    <a:pt x="54" y="0"/>
                  </a:lnTo>
                  <a:lnTo>
                    <a:pt x="0" y="0"/>
                  </a:lnTo>
                  <a:lnTo>
                    <a:pt x="0" y="2"/>
                  </a:lnTo>
                  <a:lnTo>
                    <a:pt x="0" y="5"/>
                  </a:lnTo>
                  <a:lnTo>
                    <a:pt x="0" y="11"/>
                  </a:lnTo>
                  <a:lnTo>
                    <a:pt x="0" y="18"/>
                  </a:lnTo>
                  <a:lnTo>
                    <a:pt x="54" y="18"/>
                  </a:lnTo>
                  <a:lnTo>
                    <a:pt x="117" y="18"/>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5" name="Freeform 109"/>
            <p:cNvSpPr>
              <a:spLocks/>
            </p:cNvSpPr>
            <p:nvPr/>
          </p:nvSpPr>
          <p:spPr bwMode="auto">
            <a:xfrm>
              <a:off x="2185" y="3095"/>
              <a:ext cx="136" cy="21"/>
            </a:xfrm>
            <a:custGeom>
              <a:avLst/>
              <a:gdLst/>
              <a:ahLst/>
              <a:cxnLst>
                <a:cxn ang="0">
                  <a:pos x="128" y="20"/>
                </a:cxn>
                <a:cxn ang="0">
                  <a:pos x="131" y="9"/>
                </a:cxn>
                <a:cxn ang="0">
                  <a:pos x="135" y="0"/>
                </a:cxn>
                <a:cxn ang="0">
                  <a:pos x="65" y="0"/>
                </a:cxn>
                <a:cxn ang="0">
                  <a:pos x="0" y="3"/>
                </a:cxn>
                <a:cxn ang="0">
                  <a:pos x="6" y="9"/>
                </a:cxn>
                <a:cxn ang="0">
                  <a:pos x="10" y="20"/>
                </a:cxn>
                <a:cxn ang="0">
                  <a:pos x="69" y="20"/>
                </a:cxn>
                <a:cxn ang="0">
                  <a:pos x="128" y="20"/>
                </a:cxn>
              </a:cxnLst>
              <a:rect l="0" t="0" r="r" b="b"/>
              <a:pathLst>
                <a:path w="136" h="21">
                  <a:moveTo>
                    <a:pt x="128" y="20"/>
                  </a:moveTo>
                  <a:lnTo>
                    <a:pt x="131" y="9"/>
                  </a:lnTo>
                  <a:lnTo>
                    <a:pt x="135" y="0"/>
                  </a:lnTo>
                  <a:lnTo>
                    <a:pt x="65" y="0"/>
                  </a:lnTo>
                  <a:lnTo>
                    <a:pt x="0" y="3"/>
                  </a:lnTo>
                  <a:lnTo>
                    <a:pt x="6" y="9"/>
                  </a:lnTo>
                  <a:lnTo>
                    <a:pt x="10" y="20"/>
                  </a:lnTo>
                  <a:lnTo>
                    <a:pt x="69" y="20"/>
                  </a:lnTo>
                  <a:lnTo>
                    <a:pt x="128" y="20"/>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38766" name="Freeform 110"/>
            <p:cNvSpPr>
              <a:spLocks/>
            </p:cNvSpPr>
            <p:nvPr/>
          </p:nvSpPr>
          <p:spPr bwMode="auto">
            <a:xfrm>
              <a:off x="2133" y="3064"/>
              <a:ext cx="241" cy="17"/>
            </a:xfrm>
            <a:custGeom>
              <a:avLst/>
              <a:gdLst/>
              <a:ahLst/>
              <a:cxnLst>
                <a:cxn ang="0">
                  <a:pos x="219" y="16"/>
                </a:cxn>
                <a:cxn ang="0">
                  <a:pos x="229" y="16"/>
                </a:cxn>
                <a:cxn ang="0">
                  <a:pos x="240" y="16"/>
                </a:cxn>
                <a:cxn ang="0">
                  <a:pos x="240" y="12"/>
                </a:cxn>
                <a:cxn ang="0">
                  <a:pos x="240" y="9"/>
                </a:cxn>
                <a:cxn ang="0">
                  <a:pos x="240" y="6"/>
                </a:cxn>
                <a:cxn ang="0">
                  <a:pos x="240" y="0"/>
                </a:cxn>
                <a:cxn ang="0">
                  <a:pos x="177" y="0"/>
                </a:cxn>
                <a:cxn ang="0">
                  <a:pos x="117" y="0"/>
                </a:cxn>
                <a:cxn ang="0">
                  <a:pos x="59" y="0"/>
                </a:cxn>
                <a:cxn ang="0">
                  <a:pos x="0" y="3"/>
                </a:cxn>
                <a:cxn ang="0">
                  <a:pos x="0" y="6"/>
                </a:cxn>
                <a:cxn ang="0">
                  <a:pos x="0" y="9"/>
                </a:cxn>
                <a:cxn ang="0">
                  <a:pos x="0" y="12"/>
                </a:cxn>
                <a:cxn ang="0">
                  <a:pos x="0" y="16"/>
                </a:cxn>
                <a:cxn ang="0">
                  <a:pos x="13" y="16"/>
                </a:cxn>
                <a:cxn ang="0">
                  <a:pos x="27" y="16"/>
                </a:cxn>
                <a:cxn ang="0">
                  <a:pos x="117" y="16"/>
                </a:cxn>
                <a:cxn ang="0">
                  <a:pos x="219" y="16"/>
                </a:cxn>
              </a:cxnLst>
              <a:rect l="0" t="0" r="r" b="b"/>
              <a:pathLst>
                <a:path w="241" h="17">
                  <a:moveTo>
                    <a:pt x="219" y="16"/>
                  </a:moveTo>
                  <a:lnTo>
                    <a:pt x="229" y="16"/>
                  </a:lnTo>
                  <a:lnTo>
                    <a:pt x="240" y="16"/>
                  </a:lnTo>
                  <a:lnTo>
                    <a:pt x="240" y="12"/>
                  </a:lnTo>
                  <a:lnTo>
                    <a:pt x="240" y="9"/>
                  </a:lnTo>
                  <a:lnTo>
                    <a:pt x="240" y="6"/>
                  </a:lnTo>
                  <a:lnTo>
                    <a:pt x="240" y="0"/>
                  </a:lnTo>
                  <a:lnTo>
                    <a:pt x="177" y="0"/>
                  </a:lnTo>
                  <a:lnTo>
                    <a:pt x="117" y="0"/>
                  </a:lnTo>
                  <a:lnTo>
                    <a:pt x="59" y="0"/>
                  </a:lnTo>
                  <a:lnTo>
                    <a:pt x="0" y="3"/>
                  </a:lnTo>
                  <a:lnTo>
                    <a:pt x="0" y="6"/>
                  </a:lnTo>
                  <a:lnTo>
                    <a:pt x="0" y="9"/>
                  </a:lnTo>
                  <a:lnTo>
                    <a:pt x="0" y="12"/>
                  </a:lnTo>
                  <a:lnTo>
                    <a:pt x="0" y="16"/>
                  </a:lnTo>
                  <a:lnTo>
                    <a:pt x="13" y="16"/>
                  </a:lnTo>
                  <a:lnTo>
                    <a:pt x="27" y="16"/>
                  </a:lnTo>
                  <a:lnTo>
                    <a:pt x="117" y="16"/>
                  </a:lnTo>
                  <a:lnTo>
                    <a:pt x="219" y="16"/>
                  </a:lnTo>
                </a:path>
              </a:pathLst>
            </a:custGeom>
            <a:solidFill>
              <a:schemeClr val="tx1"/>
            </a:solidFill>
            <a:ln w="9525" cap="rnd">
              <a:noFill/>
              <a:round/>
              <a:headEnd/>
              <a:tailEnd/>
            </a:ln>
            <a:effectLst/>
          </p:spPr>
          <p:txBody>
            <a:bodyPr/>
            <a:lstStyle/>
            <a:p>
              <a:pPr fontAlgn="base">
                <a:spcBef>
                  <a:spcPct val="0"/>
                </a:spcBef>
                <a:spcAft>
                  <a:spcPct val="0"/>
                </a:spcAft>
                <a:defRPr/>
              </a:pPr>
              <a:endParaRPr lang="en-US" sz="6000" u="sng">
                <a:solidFill>
                  <a:srgbClr val="40404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grpSp>
      <p:sp>
        <p:nvSpPr>
          <p:cNvPr id="74758" name="Rectangle 111"/>
          <p:cNvSpPr>
            <a:spLocks noChangeArrowheads="1"/>
          </p:cNvSpPr>
          <p:nvPr/>
        </p:nvSpPr>
        <p:spPr bwMode="auto">
          <a:xfrm>
            <a:off x="8401096" y="1493838"/>
            <a:ext cx="492124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pPr>
            <a:r>
              <a:rPr lang="fr-CH" i="1">
                <a:solidFill>
                  <a:srgbClr val="FFFFFF"/>
                </a:solidFill>
                <a:latin typeface="Verdana" charset="0"/>
                <a:ea typeface="ＭＳ Ｐゴシック" charset="0"/>
                <a:cs typeface="ＭＳ Ｐゴシック" charset="0"/>
              </a:rPr>
              <a:t>The University</a:t>
            </a:r>
            <a:br>
              <a:rPr lang="fr-CH" i="1">
                <a:solidFill>
                  <a:srgbClr val="FFFFFF"/>
                </a:solidFill>
                <a:latin typeface="Verdana" charset="0"/>
                <a:ea typeface="ＭＳ Ｐゴシック" charset="0"/>
                <a:cs typeface="ＭＳ Ｐゴシック" charset="0"/>
              </a:rPr>
            </a:br>
            <a:r>
              <a:rPr lang="fr-CH" i="1">
                <a:solidFill>
                  <a:srgbClr val="FFFFFF"/>
                </a:solidFill>
                <a:latin typeface="Verdana" charset="0"/>
                <a:ea typeface="ＭＳ Ｐゴシック" charset="0"/>
                <a:cs typeface="ＭＳ Ｐゴシック" charset="0"/>
              </a:rPr>
              <a:t>of Geneva</a:t>
            </a:r>
            <a:br>
              <a:rPr lang="fr-CH" i="1">
                <a:solidFill>
                  <a:srgbClr val="FFFFFF"/>
                </a:solidFill>
                <a:latin typeface="Verdana" charset="0"/>
                <a:ea typeface="ＭＳ Ｐゴシック" charset="0"/>
                <a:cs typeface="ＭＳ Ｐゴシック" charset="0"/>
              </a:rPr>
            </a:br>
            <a:r>
              <a:rPr lang="fr-CH" i="1">
                <a:solidFill>
                  <a:srgbClr val="FFFFFF"/>
                </a:solidFill>
                <a:latin typeface="Verdana" charset="0"/>
                <a:ea typeface="ＭＳ Ｐゴシック" charset="0"/>
                <a:cs typeface="ＭＳ Ｐゴシック" charset="0"/>
              </a:rPr>
              <a:t>Hospitals, 1995</a:t>
            </a:r>
            <a:endParaRPr lang="fr-FR" i="1">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23807497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5" name="Rectangle 5"/>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pic>
        <p:nvPicPr>
          <p:cNvPr id="77826" name="Picture 2" descr="im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2536" y="333426"/>
            <a:ext cx="9541933"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Text Box 3"/>
          <p:cNvSpPr txBox="1">
            <a:spLocks noChangeArrowheads="1"/>
          </p:cNvSpPr>
          <p:nvPr/>
        </p:nvSpPr>
        <p:spPr bwMode="auto">
          <a:xfrm>
            <a:off x="2336800" y="5957888"/>
            <a:ext cx="3759200" cy="8239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4800" i="1">
                <a:solidFill>
                  <a:srgbClr val="FF0000"/>
                </a:solidFill>
                <a:latin typeface="Times New Roman" charset="0"/>
              </a:rPr>
              <a:t>BEFORE</a:t>
            </a:r>
            <a:endParaRPr lang="fr-FR" sz="4800" i="1">
              <a:solidFill>
                <a:srgbClr val="FF0000"/>
              </a:solidFill>
              <a:latin typeface="Times New Roman" charset="0"/>
            </a:endParaRPr>
          </a:p>
        </p:txBody>
      </p:sp>
      <p:sp>
        <p:nvSpPr>
          <p:cNvPr id="77828" name="Text Box 4"/>
          <p:cNvSpPr txBox="1">
            <a:spLocks noChangeArrowheads="1"/>
          </p:cNvSpPr>
          <p:nvPr/>
        </p:nvSpPr>
        <p:spPr bwMode="auto">
          <a:xfrm>
            <a:off x="6908800" y="5805488"/>
            <a:ext cx="3759200" cy="8239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r>
              <a:rPr lang="fr-CH" sz="4800" i="1">
                <a:solidFill>
                  <a:srgbClr val="FF0000"/>
                </a:solidFill>
                <a:latin typeface="Times New Roman" charset="0"/>
              </a:rPr>
              <a:t>AFTER   </a:t>
            </a:r>
            <a:endParaRPr lang="fr-FR" sz="4800" i="1">
              <a:solidFill>
                <a:srgbClr val="FF0000"/>
              </a:solidFill>
              <a:latin typeface="Times New Roman" charset="0"/>
            </a:endParaRPr>
          </a:p>
        </p:txBody>
      </p:sp>
      <p:sp>
        <p:nvSpPr>
          <p:cNvPr id="77829" name="Rectangle 6"/>
          <p:cNvSpPr>
            <a:spLocks noChangeArrowheads="1"/>
          </p:cNvSpPr>
          <p:nvPr/>
        </p:nvSpPr>
        <p:spPr bwMode="auto">
          <a:xfrm>
            <a:off x="-1488017" y="-100012"/>
            <a:ext cx="10752668" cy="43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1800" b="0" i="1">
                <a:latin typeface="Verdana" charset="0"/>
              </a:rPr>
              <a:t>The University of Geneva Hospitals (HUG), 1995</a:t>
            </a:r>
            <a:endParaRPr lang="fr-FR" sz="1800" b="0" i="1">
              <a:latin typeface="Verdana" charset="0"/>
            </a:endParaRPr>
          </a:p>
        </p:txBody>
      </p:sp>
      <p:grpSp>
        <p:nvGrpSpPr>
          <p:cNvPr id="2" name="Group 8"/>
          <p:cNvGrpSpPr>
            <a:grpSpLocks/>
          </p:cNvGrpSpPr>
          <p:nvPr/>
        </p:nvGrpSpPr>
        <p:grpSpPr bwMode="auto">
          <a:xfrm>
            <a:off x="6381751" y="1714551"/>
            <a:ext cx="5247216" cy="1223963"/>
            <a:chOff x="2426" y="2069"/>
            <a:chExt cx="2177" cy="771"/>
          </a:xfrm>
        </p:grpSpPr>
        <p:sp>
          <p:nvSpPr>
            <p:cNvPr id="10" name="Oval 9"/>
            <p:cNvSpPr>
              <a:spLocks noChangeArrowheads="1"/>
            </p:cNvSpPr>
            <p:nvPr/>
          </p:nvSpPr>
          <p:spPr bwMode="auto">
            <a:xfrm>
              <a:off x="2426" y="2069"/>
              <a:ext cx="2177" cy="771"/>
            </a:xfrm>
            <a:prstGeom prst="ellipse">
              <a:avLst/>
            </a:prstGeom>
            <a:solidFill>
              <a:srgbClr val="FFFFCC"/>
            </a:solidFill>
            <a:ln w="57150">
              <a:solidFill>
                <a:srgbClr val="FF0000"/>
              </a:solidFill>
              <a:round/>
              <a:headEnd/>
              <a:tailEnd/>
            </a:ln>
            <a:effectLst/>
          </p:spPr>
          <p:txBody>
            <a:bodyPr wrap="none" anchor="ctr"/>
            <a:lstStyle/>
            <a:p>
              <a:pPr>
                <a:defRPr/>
              </a:pPr>
              <a:endParaRPr lang="en-US" sz="6000" b="0" u="sng">
                <a:effectLst>
                  <a:outerShdw blurRad="38100" dist="38100" dir="2700000" algn="tl">
                    <a:srgbClr val="000000"/>
                  </a:outerShdw>
                </a:effectLst>
                <a:ea typeface="+mn-ea"/>
                <a:cs typeface="+mn-cs"/>
              </a:endParaRPr>
            </a:p>
          </p:txBody>
        </p:sp>
        <p:sp>
          <p:nvSpPr>
            <p:cNvPr id="11" name="Rectangle 10"/>
            <p:cNvSpPr>
              <a:spLocks noChangeArrowheads="1"/>
            </p:cNvSpPr>
            <p:nvPr/>
          </p:nvSpPr>
          <p:spPr bwMode="auto">
            <a:xfrm>
              <a:off x="3392" y="2296"/>
              <a:ext cx="259" cy="258"/>
            </a:xfrm>
            <a:prstGeom prst="rect">
              <a:avLst/>
            </a:prstGeom>
            <a:solidFill>
              <a:srgbClr val="FFFFCC"/>
            </a:solidFill>
            <a:ln w="9525">
              <a:noFill/>
              <a:miter lim="800000"/>
              <a:headEnd/>
              <a:tailEnd/>
            </a:ln>
            <a:effectLst/>
          </p:spPr>
          <p:txBody>
            <a:bodyPr wrap="none" anchor="ctr"/>
            <a:lstStyle/>
            <a:p>
              <a:pPr algn="ctr">
                <a:defRPr/>
              </a:pPr>
              <a:r>
                <a:rPr lang="fr-CH" sz="4000" b="0">
                  <a:solidFill>
                    <a:srgbClr val="FF0000"/>
                  </a:solidFill>
                  <a:effectLst>
                    <a:outerShdw blurRad="38100" dist="38100" dir="2700000" algn="tl">
                      <a:srgbClr val="000000"/>
                    </a:outerShdw>
                  </a:effectLst>
                  <a:ea typeface="+mn-ea"/>
                  <a:cs typeface="+mn-cs"/>
                </a:rPr>
                <a:t>Education</a:t>
              </a:r>
              <a:endParaRPr lang="fr-FR" sz="4000" b="0">
                <a:solidFill>
                  <a:srgbClr val="FF0000"/>
                </a:solidFill>
                <a:effectLst>
                  <a:outerShdw blurRad="38100" dist="38100" dir="2700000" algn="tl">
                    <a:srgbClr val="000000"/>
                  </a:outerShdw>
                </a:effectLst>
                <a:ea typeface="+mn-ea"/>
                <a:cs typeface="+mn-cs"/>
              </a:endParaRPr>
            </a:p>
          </p:txBody>
        </p:sp>
      </p:grpSp>
    </p:spTree>
    <p:extLst>
      <p:ext uri="{BB962C8B-B14F-4D97-AF65-F5344CB8AC3E}">
        <p14:creationId xmlns:p14="http://schemas.microsoft.com/office/powerpoint/2010/main" val="64011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Rectangle 4"/>
          <p:cNvSpPr>
            <a:spLocks noChangeArrowheads="1"/>
          </p:cNvSpPr>
          <p:nvPr/>
        </p:nvSpPr>
        <p:spPr bwMode="auto">
          <a:xfrm>
            <a:off x="-336551" y="-171450"/>
            <a:ext cx="13057717" cy="7272338"/>
          </a:xfrm>
          <a:prstGeom prst="rect">
            <a:avLst/>
          </a:prstGeom>
          <a:solidFill>
            <a:schemeClr val="bg1"/>
          </a:solidFill>
          <a:ln w="9525">
            <a:solidFill>
              <a:schemeClr val="tx1"/>
            </a:solidFill>
            <a:miter lim="800000"/>
            <a:headEnd/>
            <a:tailEnd/>
          </a:ln>
          <a:effectLst/>
        </p:spPr>
        <p:txBody>
          <a:bodyPr wrap="none" anchor="ctr"/>
          <a:lstStyle/>
          <a:p>
            <a:pPr>
              <a:defRPr/>
            </a:pPr>
            <a:endParaRPr lang="en-US" sz="6000" b="0" u="sng">
              <a:effectLst>
                <a:outerShdw blurRad="38100" dist="38100" dir="2700000" algn="tl">
                  <a:srgbClr val="C0C0C0"/>
                </a:outerShdw>
              </a:effectLst>
              <a:ea typeface="+mn-ea"/>
              <a:cs typeface="+mn-cs"/>
            </a:endParaRPr>
          </a:p>
        </p:txBody>
      </p:sp>
      <p:sp>
        <p:nvSpPr>
          <p:cNvPr id="78850" name="Rectangle 2"/>
          <p:cNvSpPr>
            <a:spLocks noGrp="1" noChangeArrowheads="1"/>
          </p:cNvSpPr>
          <p:nvPr>
            <p:ph type="title" idx="4294967295"/>
          </p:nvPr>
        </p:nvSpPr>
        <p:spPr>
          <a:xfrm>
            <a:off x="1244634" y="44501"/>
            <a:ext cx="9368367" cy="1128713"/>
          </a:xfrm>
        </p:spPr>
        <p:txBody>
          <a:bodyPr lIns="91440" bIns="45720" anchor="ctr"/>
          <a:lstStyle/>
          <a:p>
            <a:pPr eaLnBrk="1" hangingPunct="1"/>
            <a:r>
              <a:rPr lang="fr-FR">
                <a:solidFill>
                  <a:schemeClr val="tx1"/>
                </a:solidFill>
                <a:latin typeface="Arial" charset="0"/>
              </a:rPr>
              <a:t>« Talking walls »</a:t>
            </a:r>
          </a:p>
        </p:txBody>
      </p:sp>
      <p:pic>
        <p:nvPicPr>
          <p:cNvPr id="78851" name="Picture 3" descr="d-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7600" y="1711329"/>
            <a:ext cx="9855200" cy="484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5"/>
          <p:cNvSpPr>
            <a:spLocks noChangeArrowheads="1"/>
          </p:cNvSpPr>
          <p:nvPr/>
        </p:nvSpPr>
        <p:spPr bwMode="auto">
          <a:xfrm>
            <a:off x="-1007534" y="-98425"/>
            <a:ext cx="1075266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fr-CH" sz="1800" b="0" i="1">
                <a:latin typeface="Verdana" charset="0"/>
              </a:rPr>
              <a:t>The University of Geneva Hospitals (HUG), 1995 - 1998</a:t>
            </a:r>
            <a:endParaRPr lang="fr-FR" sz="1800" b="0" i="1">
              <a:latin typeface="Verdana" charset="0"/>
            </a:endParaRPr>
          </a:p>
        </p:txBody>
      </p:sp>
    </p:spTree>
    <p:extLst>
      <p:ext uri="{BB962C8B-B14F-4D97-AF65-F5344CB8AC3E}">
        <p14:creationId xmlns:p14="http://schemas.microsoft.com/office/powerpoint/2010/main" val="372263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PCI2001">
  <a:themeElements>
    <a:clrScheme name="">
      <a:dk1>
        <a:srgbClr val="000000"/>
      </a:dk1>
      <a:lt1>
        <a:srgbClr val="FFFFFF"/>
      </a:lt1>
      <a:dk2>
        <a:srgbClr val="000000"/>
      </a:dk2>
      <a:lt2>
        <a:srgbClr val="808080"/>
      </a:lt2>
      <a:accent1>
        <a:srgbClr val="808000"/>
      </a:accent1>
      <a:accent2>
        <a:srgbClr val="FF9900"/>
      </a:accent2>
      <a:accent3>
        <a:srgbClr val="FFFFFF"/>
      </a:accent3>
      <a:accent4>
        <a:srgbClr val="000000"/>
      </a:accent4>
      <a:accent5>
        <a:srgbClr val="C0C0AA"/>
      </a:accent5>
      <a:accent6>
        <a:srgbClr val="E78A00"/>
      </a:accent6>
      <a:hlink>
        <a:srgbClr val="0000FF"/>
      </a:hlink>
      <a:folHlink>
        <a:srgbClr val="99CC00"/>
      </a:folHlink>
    </a:clrScheme>
    <a:fontScheme name="UPCI200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PCI200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PCI200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PCI200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PCI200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PCI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PCI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PCI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O_template">
  <a:themeElements>
    <a:clrScheme name="WHO_template 14">
      <a:dk1>
        <a:srgbClr val="404040"/>
      </a:dk1>
      <a:lt1>
        <a:srgbClr val="FFFFFF"/>
      </a:lt1>
      <a:dk2>
        <a:srgbClr val="959595"/>
      </a:dk2>
      <a:lt2>
        <a:srgbClr val="C8C8C8"/>
      </a:lt2>
      <a:accent1>
        <a:srgbClr val="F47920"/>
      </a:accent1>
      <a:accent2>
        <a:srgbClr val="DDDDDD"/>
      </a:accent2>
      <a:accent3>
        <a:srgbClr val="FFFFFF"/>
      </a:accent3>
      <a:accent4>
        <a:srgbClr val="353535"/>
      </a:accent4>
      <a:accent5>
        <a:srgbClr val="F8BEAB"/>
      </a:accent5>
      <a:accent6>
        <a:srgbClr val="C8C8C8"/>
      </a:accent6>
      <a:hlink>
        <a:srgbClr val="009999"/>
      </a:hlink>
      <a:folHlink>
        <a:srgbClr val="99CC00"/>
      </a:folHlink>
    </a:clrScheme>
    <a:fontScheme name="WH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lnDef>
  </a:objectDefaults>
  <a:extraClrSchemeLst>
    <a:extraClrScheme>
      <a:clrScheme name="WHO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O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O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O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O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O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O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O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O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O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O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O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O_template 13">
        <a:dk1>
          <a:srgbClr val="000000"/>
        </a:dk1>
        <a:lt1>
          <a:srgbClr val="FFFFFF"/>
        </a:lt1>
        <a:dk2>
          <a:srgbClr val="F47920"/>
        </a:dk2>
        <a:lt2>
          <a:srgbClr val="808080"/>
        </a:lt2>
        <a:accent1>
          <a:srgbClr val="999999"/>
        </a:accent1>
        <a:accent2>
          <a:srgbClr val="DDDDDD"/>
        </a:accent2>
        <a:accent3>
          <a:srgbClr val="FFFFFF"/>
        </a:accent3>
        <a:accent4>
          <a:srgbClr val="000000"/>
        </a:accent4>
        <a:accent5>
          <a:srgbClr val="CACACA"/>
        </a:accent5>
        <a:accent6>
          <a:srgbClr val="C8C8C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O_template 14">
        <a:dk1>
          <a:srgbClr val="404040"/>
        </a:dk1>
        <a:lt1>
          <a:srgbClr val="FFFFFF"/>
        </a:lt1>
        <a:dk2>
          <a:srgbClr val="959595"/>
        </a:dk2>
        <a:lt2>
          <a:srgbClr val="C8C8C8"/>
        </a:lt2>
        <a:accent1>
          <a:srgbClr val="F47920"/>
        </a:accent1>
        <a:accent2>
          <a:srgbClr val="DDDDDD"/>
        </a:accent2>
        <a:accent3>
          <a:srgbClr val="FFFFFF"/>
        </a:accent3>
        <a:accent4>
          <a:srgbClr val="353535"/>
        </a:accent4>
        <a:accent5>
          <a:srgbClr val="F8BEAB"/>
        </a:accent5>
        <a:accent6>
          <a:srgbClr val="C8C8C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21131</TotalTime>
  <Words>2407</Words>
  <Application>Microsoft Macintosh PowerPoint</Application>
  <PresentationFormat>Widescreen</PresentationFormat>
  <Paragraphs>418</Paragraphs>
  <Slides>68</Slides>
  <Notes>18</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68</vt:i4>
      </vt:variant>
    </vt:vector>
  </HeadingPairs>
  <TitlesOfParts>
    <vt:vector size="89" baseType="lpstr">
      <vt:lpstr>Arial</vt:lpstr>
      <vt:lpstr>Arial Narrow</vt:lpstr>
      <vt:lpstr>Calibri</vt:lpstr>
      <vt:lpstr>Calibri Light</vt:lpstr>
      <vt:lpstr>Georgia</vt:lpstr>
      <vt:lpstr>Helvetica</vt:lpstr>
      <vt:lpstr>Mangal</vt:lpstr>
      <vt:lpstr>MS PGothic</vt:lpstr>
      <vt:lpstr>ＭＳ Ｐゴシック</vt:lpstr>
      <vt:lpstr>Tahoma</vt:lpstr>
      <vt:lpstr>Times</vt:lpstr>
      <vt:lpstr>Times New Roman</vt:lpstr>
      <vt:lpstr>UniversLTStd-BoldCn</vt:lpstr>
      <vt:lpstr>Verdana</vt:lpstr>
      <vt:lpstr>Wingdings</vt:lpstr>
      <vt:lpstr>Thème Office</vt:lpstr>
      <vt:lpstr>1_UPCI2001</vt:lpstr>
      <vt:lpstr>1_Thème Office</vt:lpstr>
      <vt:lpstr>WHO_template</vt:lpstr>
      <vt:lpstr>2_Thème Office</vt:lpstr>
      <vt:lpstr>Photo Editor Photo</vt:lpstr>
      <vt:lpstr>PowerPoint Presentation</vt:lpstr>
      <vt:lpstr>PowerPoint Presentation</vt:lpstr>
      <vt:lpstr>PowerPoint Presentation</vt:lpstr>
      <vt:lpstr>PowerPoint Presentation</vt:lpstr>
      <vt:lpstr>PowerPoint Presentation</vt:lpstr>
      <vt:lpstr>PowerPoint Presentation</vt:lpstr>
      <vt:lpstr>Alcohol-based  hand rub at the point of care</vt:lpstr>
      <vt:lpstr>PowerPoint Presentation</vt:lpstr>
      <vt:lpstr>« Talking walls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humor in advertising </vt:lpstr>
      <vt:lpstr>PowerPoint Presentation</vt:lpstr>
      <vt:lpstr>Humor in health care</vt:lpstr>
      <vt:lpstr>PowerPoint Presentation</vt:lpstr>
      <vt:lpstr>How humor can be used in infection prevention and control (IPC)? </vt:lpstr>
      <vt:lpstr>Some examples …</vt:lpstr>
      <vt:lpstr>PowerPoint Presentation</vt:lpstr>
      <vt:lpstr>PowerPoint Presentation</vt:lpstr>
      <vt:lpstr>How humor can be used in IPC?</vt:lpstr>
      <vt:lpstr>Some examples …</vt:lpstr>
      <vt:lpstr>Some examples …</vt:lpstr>
      <vt:lpstr>Environmental hygiene</vt:lpstr>
      <vt:lpstr>Environmental hygiene</vt:lpstr>
      <vt:lpstr>Oregon Patient Safety Commission  Training for EVS</vt:lpstr>
      <vt:lpstr>Centre for Diseases Control and Prevention, (CDC) USA EVS and the Battle Against Infection Graphic Novel </vt:lpstr>
      <vt:lpstr>CDC EVS and the Battle Against Infection Graphic Novel </vt:lpstr>
      <vt:lpstr>Environmental cleaning during Covid-19</vt:lpstr>
      <vt:lpstr>PowerPoint Presentation</vt:lpstr>
      <vt:lpstr>PowerPoint Presentation</vt:lpstr>
      <vt:lpstr>Ointerest </vt:lpstr>
      <vt:lpstr>PowerPoint Presentation</vt:lpstr>
      <vt:lpstr>How humor can be used in IPC?</vt:lpstr>
      <vt:lpstr>Photo Contest, 5 May 2022, Geneva Hospitals</vt:lpstr>
      <vt:lpstr>PowerPoint Presentation</vt:lpstr>
      <vt:lpstr>PowerPoint Presentation</vt:lpstr>
      <vt:lpstr>Humour in scientific publications</vt:lpstr>
      <vt:lpstr>PowerPoint Presentation</vt:lpstr>
      <vt:lpstr>PowerPoint Presentation</vt:lpstr>
      <vt:lpstr>Humor in media</vt:lpstr>
      <vt:lpstr>Humor in media</vt:lpstr>
      <vt:lpstr>PowerPoint Presentation</vt:lpstr>
      <vt:lpstr>PowerPoint Presentation</vt:lpstr>
      <vt:lpstr>PowerPoint Presentation</vt:lpstr>
      <vt:lpstr>First case  of H1N1-2009  in Paris area</vt:lpstr>
      <vt:lpstr>First case  of H1N1-2009  in Paris area</vt:lpstr>
      <vt:lpstr>Conclusions</vt:lpstr>
      <vt:lpstr>Conclusions</vt:lpstr>
      <vt:lpstr>Conclusions</vt:lpstr>
      <vt:lpstr>Conclusions</vt:lpstr>
      <vt:lpstr>Conclusions</vt:lpstr>
      <vt:lpstr>Conclusions</vt:lpstr>
      <vt:lpstr>PowerPoint Presentation</vt:lpstr>
      <vt:lpstr>PowerPoint Presentation</vt:lpstr>
      <vt:lpstr>PowerPoint Presentation</vt:lpstr>
      <vt:lpstr>PowerPoint Presentation</vt:lpstr>
      <vt:lpstr>PowerPoint Presentation</vt:lpstr>
    </vt:vector>
  </TitlesOfParts>
  <Company>Hôpitaux Universitaires de Genève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TIMURKAYNAK Funda</dc:creator>
  <cp:lastModifiedBy>Paul Webber</cp:lastModifiedBy>
  <cp:revision>220</cp:revision>
  <cp:lastPrinted>2022-05-09T13:27:15Z</cp:lastPrinted>
  <dcterms:created xsi:type="dcterms:W3CDTF">2022-04-07T12:39:50Z</dcterms:created>
  <dcterms:modified xsi:type="dcterms:W3CDTF">2022-12-14T23:10:18Z</dcterms:modified>
</cp:coreProperties>
</file>