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4"/>
  </p:sldMasterIdLst>
  <p:notesMasterIdLst>
    <p:notesMasterId r:id="rId76"/>
  </p:notesMasterIdLst>
  <p:handoutMasterIdLst>
    <p:handoutMasterId r:id="rId77"/>
  </p:handoutMasterIdLst>
  <p:sldIdLst>
    <p:sldId id="257" r:id="rId5"/>
    <p:sldId id="258" r:id="rId6"/>
    <p:sldId id="259" r:id="rId7"/>
    <p:sldId id="319" r:id="rId8"/>
    <p:sldId id="266" r:id="rId9"/>
    <p:sldId id="267" r:id="rId10"/>
    <p:sldId id="261" r:id="rId11"/>
    <p:sldId id="318" r:id="rId12"/>
    <p:sldId id="262" r:id="rId13"/>
    <p:sldId id="350" r:id="rId14"/>
    <p:sldId id="351" r:id="rId15"/>
    <p:sldId id="352" r:id="rId16"/>
    <p:sldId id="354" r:id="rId17"/>
    <p:sldId id="348" r:id="rId18"/>
    <p:sldId id="320" r:id="rId19"/>
    <p:sldId id="308" r:id="rId20"/>
    <p:sldId id="336" r:id="rId21"/>
    <p:sldId id="323" r:id="rId22"/>
    <p:sldId id="334" r:id="rId23"/>
    <p:sldId id="357" r:id="rId24"/>
    <p:sldId id="358" r:id="rId25"/>
    <p:sldId id="269" r:id="rId26"/>
    <p:sldId id="346" r:id="rId27"/>
    <p:sldId id="365" r:id="rId28"/>
    <p:sldId id="367" r:id="rId29"/>
    <p:sldId id="368" r:id="rId30"/>
    <p:sldId id="369" r:id="rId31"/>
    <p:sldId id="370" r:id="rId32"/>
    <p:sldId id="371" r:id="rId33"/>
    <p:sldId id="372" r:id="rId34"/>
    <p:sldId id="373" r:id="rId35"/>
    <p:sldId id="374" r:id="rId36"/>
    <p:sldId id="375" r:id="rId37"/>
    <p:sldId id="376" r:id="rId38"/>
    <p:sldId id="377" r:id="rId39"/>
    <p:sldId id="381" r:id="rId40"/>
    <p:sldId id="382" r:id="rId41"/>
    <p:sldId id="383" r:id="rId42"/>
    <p:sldId id="384" r:id="rId43"/>
    <p:sldId id="385" r:id="rId44"/>
    <p:sldId id="386" r:id="rId45"/>
    <p:sldId id="387" r:id="rId46"/>
    <p:sldId id="388" r:id="rId47"/>
    <p:sldId id="389" r:id="rId48"/>
    <p:sldId id="390" r:id="rId49"/>
    <p:sldId id="391" r:id="rId50"/>
    <p:sldId id="392" r:id="rId51"/>
    <p:sldId id="393" r:id="rId52"/>
    <p:sldId id="394" r:id="rId53"/>
    <p:sldId id="263" r:id="rId54"/>
    <p:sldId id="273" r:id="rId55"/>
    <p:sldId id="275" r:id="rId56"/>
    <p:sldId id="277" r:id="rId57"/>
    <p:sldId id="284" r:id="rId58"/>
    <p:sldId id="290" r:id="rId59"/>
    <p:sldId id="291" r:id="rId60"/>
    <p:sldId id="311" r:id="rId61"/>
    <p:sldId id="292" r:id="rId62"/>
    <p:sldId id="310" r:id="rId63"/>
    <p:sldId id="312" r:id="rId64"/>
    <p:sldId id="296" r:id="rId65"/>
    <p:sldId id="305" r:id="rId66"/>
    <p:sldId id="306" r:id="rId67"/>
    <p:sldId id="307" r:id="rId68"/>
    <p:sldId id="395" r:id="rId69"/>
    <p:sldId id="265" r:id="rId70"/>
    <p:sldId id="327" r:id="rId71"/>
    <p:sldId id="378" r:id="rId72"/>
    <p:sldId id="316" r:id="rId73"/>
    <p:sldId id="396" r:id="rId74"/>
    <p:sldId id="397" r:id="rId7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hde, Rodney E" initials="RRE"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8"/>
    <p:restoredTop sz="82673"/>
  </p:normalViewPr>
  <p:slideViewPr>
    <p:cSldViewPr snapToGrid="0" snapToObjects="1">
      <p:cViewPr varScale="1">
        <p:scale>
          <a:sx n="111" d="100"/>
          <a:sy n="111" d="100"/>
        </p:scale>
        <p:origin x="216" y="472"/>
      </p:cViewPr>
      <p:guideLst/>
    </p:cSldViewPr>
  </p:slideViewPr>
  <p:notesTextViewPr>
    <p:cViewPr>
      <p:scale>
        <a:sx n="1" d="1"/>
        <a:sy n="1" d="1"/>
      </p:scale>
      <p:origin x="0" y="0"/>
    </p:cViewPr>
  </p:notesTextViewPr>
  <p:sorterViewPr>
    <p:cViewPr>
      <p:scale>
        <a:sx n="100" d="100"/>
        <a:sy n="100" d="100"/>
      </p:scale>
      <p:origin x="0" y="-2256"/>
    </p:cViewPr>
  </p:sorterViewPr>
  <p:notesViewPr>
    <p:cSldViewPr snapToGrid="0" snapToObjects="1" showGuides="1">
      <p:cViewPr varScale="1">
        <p:scale>
          <a:sx n="89" d="100"/>
          <a:sy n="89" d="100"/>
        </p:scale>
        <p:origin x="219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commentAuthors" Target="commentAuthors.xml"/><Relationship Id="rId79" Type="http://schemas.openxmlformats.org/officeDocument/2006/relationships/presProps" Target="presProp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71467"/>
            <a:ext cx="6856413" cy="458788"/>
          </a:xfrm>
          <a:prstGeom prst="rect">
            <a:avLst/>
          </a:prstGeom>
        </p:spPr>
        <p:txBody>
          <a:bodyPr vert="horz" lIns="91440" tIns="45720" rIns="91440" bIns="45720" rtlCol="0"/>
          <a:lstStyle>
            <a:lvl1pPr algn="l">
              <a:defRPr sz="1200"/>
            </a:lvl1pPr>
          </a:lstStyle>
          <a:p>
            <a:pPr algn="ctr"/>
            <a:r>
              <a:rPr lang="en-US" b="1" dirty="0"/>
              <a:t>Emerging </a:t>
            </a:r>
            <a:r>
              <a:rPr lang="en-US" b="1" dirty="0" smtClean="0"/>
              <a:t>Pathogens: Have </a:t>
            </a:r>
            <a:r>
              <a:rPr lang="en-US" b="1" dirty="0"/>
              <a:t>We Learned Any Lessons</a:t>
            </a:r>
            <a:r>
              <a:rPr lang="en-US" b="1" dirty="0" smtClean="0"/>
              <a:t>?</a:t>
            </a:r>
          </a:p>
          <a:p>
            <a:pPr algn="ctr"/>
            <a:r>
              <a:rPr lang="en-US" b="1" dirty="0" smtClean="0"/>
              <a:t>Prof. Rodney Rohde, Texas State University</a:t>
            </a:r>
            <a:endParaRPr lang="en-US" b="1" dirty="0"/>
          </a:p>
          <a:p>
            <a:pPr algn="ctr"/>
            <a:r>
              <a:rPr lang="en-US" b="1" dirty="0" smtClean="0"/>
              <a:t>A Webber Training Teleclass</a:t>
            </a:r>
            <a:endParaRPr lang="en-US" b="1" dirty="0"/>
          </a:p>
        </p:txBody>
      </p:sp>
      <p:sp>
        <p:nvSpPr>
          <p:cNvPr id="4" name="Footer Placeholder 3"/>
          <p:cNvSpPr>
            <a:spLocks noGrp="1"/>
          </p:cNvSpPr>
          <p:nvPr>
            <p:ph type="ftr" sz="quarter" idx="2"/>
          </p:nvPr>
        </p:nvSpPr>
        <p:spPr>
          <a:xfrm>
            <a:off x="0" y="8242295"/>
            <a:ext cx="6856412" cy="458787"/>
          </a:xfrm>
          <a:prstGeom prst="rect">
            <a:avLst/>
          </a:prstGeom>
        </p:spPr>
        <p:txBody>
          <a:bodyPr vert="horz" lIns="91440" tIns="45720" rIns="91440" bIns="45720" rtlCol="0" anchor="b"/>
          <a:lstStyle>
            <a:lvl1pPr algn="l">
              <a:defRPr sz="1200"/>
            </a:lvl1pPr>
          </a:lstStyle>
          <a:p>
            <a:pPr algn="ctr"/>
            <a:r>
              <a:rPr lang="en-US" b="1" dirty="0" smtClean="0"/>
              <a:t>Hosted by Martin Kiernan  </a:t>
            </a:r>
            <a:r>
              <a:rPr lang="en-US" b="1" dirty="0" err="1" smtClean="0"/>
              <a:t>martin@webbertraining.com</a:t>
            </a:r>
            <a:r>
              <a:rPr lang="en-US" b="1" dirty="0" smtClean="0"/>
              <a:t/>
            </a:r>
            <a:br>
              <a:rPr lang="en-US" b="1" dirty="0" smtClean="0"/>
            </a:br>
            <a:r>
              <a:rPr lang="en-US" b="1" dirty="0" err="1" smtClean="0"/>
              <a:t>www.webbertraining.com</a:t>
            </a:r>
            <a:endParaRPr lang="en-US" b="1"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41913B-9693-D64B-9EAC-D6B0A25739C6}" type="slidenum">
              <a:rPr lang="en-US" smtClean="0"/>
              <a:t>‹#›</a:t>
            </a:fld>
            <a:endParaRPr lang="en-US"/>
          </a:p>
        </p:txBody>
      </p:sp>
    </p:spTree>
    <p:extLst>
      <p:ext uri="{BB962C8B-B14F-4D97-AF65-F5344CB8AC3E}">
        <p14:creationId xmlns:p14="http://schemas.microsoft.com/office/powerpoint/2010/main" val="1866937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32621-D6EA-D345-994D-04E84ACB1491}" type="datetimeFigureOut">
              <a:rPr lang="en-US" smtClean="0"/>
              <a:t>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64375-2726-E440-83A1-F253D5BD52EC}" type="slidenum">
              <a:rPr lang="en-US" smtClean="0"/>
              <a:t>‹#›</a:t>
            </a:fld>
            <a:endParaRPr lang="en-US"/>
          </a:p>
        </p:txBody>
      </p:sp>
    </p:spTree>
    <p:extLst>
      <p:ext uri="{BB962C8B-B14F-4D97-AF65-F5344CB8AC3E}">
        <p14:creationId xmlns:p14="http://schemas.microsoft.com/office/powerpoint/2010/main" val="352998621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164375-2726-E440-83A1-F253D5BD52EC}" type="slidenum">
              <a:rPr lang="en-US" smtClean="0"/>
              <a:t>1</a:t>
            </a:fld>
            <a:endParaRPr lang="en-US"/>
          </a:p>
        </p:txBody>
      </p:sp>
    </p:spTree>
    <p:extLst>
      <p:ext uri="{BB962C8B-B14F-4D97-AF65-F5344CB8AC3E}">
        <p14:creationId xmlns:p14="http://schemas.microsoft.com/office/powerpoint/2010/main" val="1099950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32</a:t>
            </a:fld>
            <a:endParaRPr lang="en-US"/>
          </a:p>
        </p:txBody>
      </p:sp>
    </p:spTree>
    <p:extLst>
      <p:ext uri="{BB962C8B-B14F-4D97-AF65-F5344CB8AC3E}">
        <p14:creationId xmlns:p14="http://schemas.microsoft.com/office/powerpoint/2010/main" val="2262950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33</a:t>
            </a:fld>
            <a:endParaRPr lang="en-US"/>
          </a:p>
        </p:txBody>
      </p:sp>
    </p:spTree>
    <p:extLst>
      <p:ext uri="{BB962C8B-B14F-4D97-AF65-F5344CB8AC3E}">
        <p14:creationId xmlns:p14="http://schemas.microsoft.com/office/powerpoint/2010/main" val="3213995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34</a:t>
            </a:fld>
            <a:endParaRPr lang="en-US"/>
          </a:p>
        </p:txBody>
      </p:sp>
    </p:spTree>
    <p:extLst>
      <p:ext uri="{BB962C8B-B14F-4D97-AF65-F5344CB8AC3E}">
        <p14:creationId xmlns:p14="http://schemas.microsoft.com/office/powerpoint/2010/main" val="3825679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35</a:t>
            </a:fld>
            <a:endParaRPr lang="en-US"/>
          </a:p>
        </p:txBody>
      </p:sp>
    </p:spTree>
    <p:extLst>
      <p:ext uri="{BB962C8B-B14F-4D97-AF65-F5344CB8AC3E}">
        <p14:creationId xmlns:p14="http://schemas.microsoft.com/office/powerpoint/2010/main" val="4051750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36</a:t>
            </a:fld>
            <a:endParaRPr lang="en-US"/>
          </a:p>
        </p:txBody>
      </p:sp>
    </p:spTree>
    <p:extLst>
      <p:ext uri="{BB962C8B-B14F-4D97-AF65-F5344CB8AC3E}">
        <p14:creationId xmlns:p14="http://schemas.microsoft.com/office/powerpoint/2010/main" val="1386041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D1910D-A0BA-43A4-9305-1A3F21636812}" type="slidenum">
              <a:rPr lang="en-GB" altLang="en-US"/>
              <a:pPr>
                <a:spcBef>
                  <a:spcPct val="0"/>
                </a:spcBef>
              </a:pPr>
              <a:t>37</a:t>
            </a:fld>
            <a:endParaRPr lang="en-GB"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03728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D1910D-A0BA-43A4-9305-1A3F21636812}" type="slidenum">
              <a:rPr lang="en-GB" altLang="en-US"/>
              <a:pPr>
                <a:spcBef>
                  <a:spcPct val="0"/>
                </a:spcBef>
              </a:pPr>
              <a:t>38</a:t>
            </a:fld>
            <a:endParaRPr lang="en-GB"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37542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2228EB-C901-405C-AAB5-0383BC919E6E}" type="slidenum">
              <a:rPr lang="en-GB" altLang="en-US" smtClean="0"/>
              <a:pPr>
                <a:defRPr/>
              </a:pPr>
              <a:t>39</a:t>
            </a:fld>
            <a:endParaRPr lang="en-GB" altLang="en-US"/>
          </a:p>
        </p:txBody>
      </p:sp>
    </p:spTree>
    <p:extLst>
      <p:ext uri="{BB962C8B-B14F-4D97-AF65-F5344CB8AC3E}">
        <p14:creationId xmlns:p14="http://schemas.microsoft.com/office/powerpoint/2010/main" val="3418975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2228EB-C901-405C-AAB5-0383BC919E6E}" type="slidenum">
              <a:rPr lang="en-GB" altLang="en-US" smtClean="0"/>
              <a:pPr>
                <a:defRPr/>
              </a:pPr>
              <a:t>42</a:t>
            </a:fld>
            <a:endParaRPr lang="en-GB" altLang="en-US"/>
          </a:p>
        </p:txBody>
      </p:sp>
    </p:spTree>
    <p:extLst>
      <p:ext uri="{BB962C8B-B14F-4D97-AF65-F5344CB8AC3E}">
        <p14:creationId xmlns:p14="http://schemas.microsoft.com/office/powerpoint/2010/main" val="801223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2228EB-C901-405C-AAB5-0383BC919E6E}" type="slidenum">
              <a:rPr lang="en-GB" altLang="en-US" smtClean="0"/>
              <a:pPr>
                <a:defRPr/>
              </a:pPr>
              <a:t>43</a:t>
            </a:fld>
            <a:endParaRPr lang="en-GB" altLang="en-US"/>
          </a:p>
        </p:txBody>
      </p:sp>
    </p:spTree>
    <p:extLst>
      <p:ext uri="{BB962C8B-B14F-4D97-AF65-F5344CB8AC3E}">
        <p14:creationId xmlns:p14="http://schemas.microsoft.com/office/powerpoint/2010/main" val="2951544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22</a:t>
            </a:fld>
            <a:endParaRPr lang="en-US"/>
          </a:p>
        </p:txBody>
      </p:sp>
    </p:spTree>
    <p:extLst>
      <p:ext uri="{BB962C8B-B14F-4D97-AF65-F5344CB8AC3E}">
        <p14:creationId xmlns:p14="http://schemas.microsoft.com/office/powerpoint/2010/main" val="1472624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2228EB-C901-405C-AAB5-0383BC919E6E}" type="slidenum">
              <a:rPr lang="en-GB" altLang="en-US" smtClean="0"/>
              <a:pPr>
                <a:defRPr/>
              </a:pPr>
              <a:t>44</a:t>
            </a:fld>
            <a:endParaRPr lang="en-GB" altLang="en-US"/>
          </a:p>
        </p:txBody>
      </p:sp>
    </p:spTree>
    <p:extLst>
      <p:ext uri="{BB962C8B-B14F-4D97-AF65-F5344CB8AC3E}">
        <p14:creationId xmlns:p14="http://schemas.microsoft.com/office/powerpoint/2010/main" val="1604817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2228EB-C901-405C-AAB5-0383BC919E6E}" type="slidenum">
              <a:rPr lang="en-GB" altLang="en-US" smtClean="0"/>
              <a:pPr>
                <a:defRPr/>
              </a:pPr>
              <a:t>45</a:t>
            </a:fld>
            <a:endParaRPr lang="en-GB" altLang="en-US"/>
          </a:p>
        </p:txBody>
      </p:sp>
    </p:spTree>
    <p:extLst>
      <p:ext uri="{BB962C8B-B14F-4D97-AF65-F5344CB8AC3E}">
        <p14:creationId xmlns:p14="http://schemas.microsoft.com/office/powerpoint/2010/main" val="2907638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2228EB-C901-405C-AAB5-0383BC919E6E}" type="slidenum">
              <a:rPr lang="en-GB" altLang="en-US" smtClean="0"/>
              <a:pPr>
                <a:defRPr/>
              </a:pPr>
              <a:t>46</a:t>
            </a:fld>
            <a:endParaRPr lang="en-GB" altLang="en-US"/>
          </a:p>
        </p:txBody>
      </p:sp>
    </p:spTree>
    <p:extLst>
      <p:ext uri="{BB962C8B-B14F-4D97-AF65-F5344CB8AC3E}">
        <p14:creationId xmlns:p14="http://schemas.microsoft.com/office/powerpoint/2010/main" val="1924071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2228EB-C901-405C-AAB5-0383BC919E6E}" type="slidenum">
              <a:rPr lang="en-GB" altLang="en-US" smtClean="0"/>
              <a:pPr>
                <a:defRPr/>
              </a:pPr>
              <a:t>47</a:t>
            </a:fld>
            <a:endParaRPr lang="en-GB" altLang="en-US"/>
          </a:p>
        </p:txBody>
      </p:sp>
    </p:spTree>
    <p:extLst>
      <p:ext uri="{BB962C8B-B14F-4D97-AF65-F5344CB8AC3E}">
        <p14:creationId xmlns:p14="http://schemas.microsoft.com/office/powerpoint/2010/main" val="562486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2228EB-C901-405C-AAB5-0383BC919E6E}" type="slidenum">
              <a:rPr lang="en-GB" altLang="en-US" smtClean="0"/>
              <a:pPr>
                <a:defRPr/>
              </a:pPr>
              <a:t>48</a:t>
            </a:fld>
            <a:endParaRPr lang="en-GB" altLang="en-US"/>
          </a:p>
        </p:txBody>
      </p:sp>
    </p:spTree>
    <p:extLst>
      <p:ext uri="{BB962C8B-B14F-4D97-AF65-F5344CB8AC3E}">
        <p14:creationId xmlns:p14="http://schemas.microsoft.com/office/powerpoint/2010/main" val="4177918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2228EB-C901-405C-AAB5-0383BC919E6E}" type="slidenum">
              <a:rPr lang="en-GB" altLang="en-US" smtClean="0"/>
              <a:pPr>
                <a:defRPr/>
              </a:pPr>
              <a:t>49</a:t>
            </a:fld>
            <a:endParaRPr lang="en-GB" altLang="en-US"/>
          </a:p>
        </p:txBody>
      </p:sp>
    </p:spTree>
    <p:extLst>
      <p:ext uri="{BB962C8B-B14F-4D97-AF65-F5344CB8AC3E}">
        <p14:creationId xmlns:p14="http://schemas.microsoft.com/office/powerpoint/2010/main" val="4283659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52</a:t>
            </a:fld>
            <a:endParaRPr lang="en-US"/>
          </a:p>
        </p:txBody>
      </p:sp>
    </p:spTree>
    <p:extLst>
      <p:ext uri="{BB962C8B-B14F-4D97-AF65-F5344CB8AC3E}">
        <p14:creationId xmlns:p14="http://schemas.microsoft.com/office/powerpoint/2010/main" val="1269963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53</a:t>
            </a:fld>
            <a:endParaRPr lang="en-US"/>
          </a:p>
        </p:txBody>
      </p:sp>
    </p:spTree>
    <p:extLst>
      <p:ext uri="{BB962C8B-B14F-4D97-AF65-F5344CB8AC3E}">
        <p14:creationId xmlns:p14="http://schemas.microsoft.com/office/powerpoint/2010/main" val="1595133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55</a:t>
            </a:fld>
            <a:endParaRPr lang="en-US"/>
          </a:p>
        </p:txBody>
      </p:sp>
    </p:spTree>
    <p:extLst>
      <p:ext uri="{BB962C8B-B14F-4D97-AF65-F5344CB8AC3E}">
        <p14:creationId xmlns:p14="http://schemas.microsoft.com/office/powerpoint/2010/main" val="195591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58</a:t>
            </a:fld>
            <a:endParaRPr lang="en-US"/>
          </a:p>
        </p:txBody>
      </p:sp>
    </p:spTree>
    <p:extLst>
      <p:ext uri="{BB962C8B-B14F-4D97-AF65-F5344CB8AC3E}">
        <p14:creationId xmlns:p14="http://schemas.microsoft.com/office/powerpoint/2010/main" val="1834206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23</a:t>
            </a:fld>
            <a:endParaRPr lang="en-US"/>
          </a:p>
        </p:txBody>
      </p:sp>
    </p:spTree>
    <p:extLst>
      <p:ext uri="{BB962C8B-B14F-4D97-AF65-F5344CB8AC3E}">
        <p14:creationId xmlns:p14="http://schemas.microsoft.com/office/powerpoint/2010/main" val="283443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26</a:t>
            </a:fld>
            <a:endParaRPr lang="en-US"/>
          </a:p>
        </p:txBody>
      </p:sp>
    </p:spTree>
    <p:extLst>
      <p:ext uri="{BB962C8B-B14F-4D97-AF65-F5344CB8AC3E}">
        <p14:creationId xmlns:p14="http://schemas.microsoft.com/office/powerpoint/2010/main" val="239501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27</a:t>
            </a:fld>
            <a:endParaRPr lang="en-US"/>
          </a:p>
        </p:txBody>
      </p:sp>
    </p:spTree>
    <p:extLst>
      <p:ext uri="{BB962C8B-B14F-4D97-AF65-F5344CB8AC3E}">
        <p14:creationId xmlns:p14="http://schemas.microsoft.com/office/powerpoint/2010/main" val="381877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28</a:t>
            </a:fld>
            <a:endParaRPr lang="en-US"/>
          </a:p>
        </p:txBody>
      </p:sp>
    </p:spTree>
    <p:extLst>
      <p:ext uri="{BB962C8B-B14F-4D97-AF65-F5344CB8AC3E}">
        <p14:creationId xmlns:p14="http://schemas.microsoft.com/office/powerpoint/2010/main" val="4240152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29</a:t>
            </a:fld>
            <a:endParaRPr lang="en-US"/>
          </a:p>
        </p:txBody>
      </p:sp>
    </p:spTree>
    <p:extLst>
      <p:ext uri="{BB962C8B-B14F-4D97-AF65-F5344CB8AC3E}">
        <p14:creationId xmlns:p14="http://schemas.microsoft.com/office/powerpoint/2010/main" val="262837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30</a:t>
            </a:fld>
            <a:endParaRPr lang="en-US"/>
          </a:p>
        </p:txBody>
      </p:sp>
    </p:spTree>
    <p:extLst>
      <p:ext uri="{BB962C8B-B14F-4D97-AF65-F5344CB8AC3E}">
        <p14:creationId xmlns:p14="http://schemas.microsoft.com/office/powerpoint/2010/main" val="616677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64375-2726-E440-83A1-F253D5BD52EC}" type="slidenum">
              <a:rPr lang="en-US" smtClean="0"/>
              <a:t>31</a:t>
            </a:fld>
            <a:endParaRPr lang="en-US"/>
          </a:p>
        </p:txBody>
      </p:sp>
    </p:spTree>
    <p:extLst>
      <p:ext uri="{BB962C8B-B14F-4D97-AF65-F5344CB8AC3E}">
        <p14:creationId xmlns:p14="http://schemas.microsoft.com/office/powerpoint/2010/main" val="3346987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0F842C-38E1-D14F-A7AD-D7CC69DF33E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6C2B4A5-31F2-E643-84CE-F438CAFBD7FF}"/>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 xmlns:a16="http://schemas.microsoft.com/office/drawing/2014/main" id="{B3C52C16-F71E-134E-AD47-876A27539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285779B-A0FF-D649-9161-D7152091E0C9}"/>
              </a:ext>
            </a:extLst>
          </p:cNvPr>
          <p:cNvSpPr>
            <a:spLocks noGrp="1"/>
          </p:cNvSpPr>
          <p:nvPr>
            <p:ph type="sldNum" sz="quarter" idx="12"/>
          </p:nvPr>
        </p:nvSpPr>
        <p:spPr>
          <a:xfrm>
            <a:off x="439114" y="4767263"/>
            <a:ext cx="2057400" cy="274637"/>
          </a:xfrm>
        </p:spPr>
        <p:txBody>
          <a:bodyPr/>
          <a:lstStyle>
            <a:lvl1pPr algn="l">
              <a:defRPr sz="1800">
                <a:solidFill>
                  <a:schemeClr val="tx1"/>
                </a:solidFill>
              </a:defRPr>
            </a:lvl1pPr>
          </a:lstStyle>
          <a:p>
            <a:fld id="{698B93EB-A9D7-5345-A063-6E2874308435}" type="slidenum">
              <a:rPr lang="en-US" smtClean="0"/>
              <a:pPr/>
              <a:t>‹#›</a:t>
            </a:fld>
            <a:endParaRPr lang="en-US"/>
          </a:p>
        </p:txBody>
      </p:sp>
    </p:spTree>
    <p:extLst>
      <p:ext uri="{BB962C8B-B14F-4D97-AF65-F5344CB8AC3E}">
        <p14:creationId xmlns:p14="http://schemas.microsoft.com/office/powerpoint/2010/main" val="2013240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69D142-8996-4245-BE98-A09DE484C0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67119A2-22C8-A74C-BD92-D8CE91A027B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 xmlns:a16="http://schemas.microsoft.com/office/drawing/2014/main" id="{DEF247F3-DF9C-994A-8869-B59756AD110A}"/>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 xmlns:a16="http://schemas.microsoft.com/office/drawing/2014/main" id="{7285779B-A0FF-D649-9161-D7152091E0C9}"/>
              </a:ext>
            </a:extLst>
          </p:cNvPr>
          <p:cNvSpPr>
            <a:spLocks noGrp="1"/>
          </p:cNvSpPr>
          <p:nvPr>
            <p:ph type="sldNum" sz="quarter" idx="12"/>
          </p:nvPr>
        </p:nvSpPr>
        <p:spPr>
          <a:xfrm>
            <a:off x="439114" y="4767263"/>
            <a:ext cx="2057400" cy="274637"/>
          </a:xfrm>
        </p:spPr>
        <p:txBody>
          <a:bodyPr/>
          <a:lstStyle>
            <a:lvl1pPr algn="l">
              <a:defRPr sz="1800">
                <a:solidFill>
                  <a:schemeClr val="tx1"/>
                </a:solidFill>
              </a:defRPr>
            </a:lvl1pPr>
          </a:lstStyle>
          <a:p>
            <a:fld id="{698B93EB-A9D7-5345-A063-6E2874308435}" type="slidenum">
              <a:rPr lang="en-US" smtClean="0"/>
              <a:pPr/>
              <a:t>‹#›</a:t>
            </a:fld>
            <a:endParaRPr lang="en-US"/>
          </a:p>
        </p:txBody>
      </p:sp>
    </p:spTree>
    <p:extLst>
      <p:ext uri="{BB962C8B-B14F-4D97-AF65-F5344CB8AC3E}">
        <p14:creationId xmlns:p14="http://schemas.microsoft.com/office/powerpoint/2010/main" val="169016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1B5E2F4-EBCD-BD42-AF77-709CF494586F}"/>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6D2989F-F0C8-8940-BAB5-1F6C66DDDD2C}"/>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 xmlns:a16="http://schemas.microsoft.com/office/drawing/2014/main" id="{89BDC8CD-4CE9-1246-AC57-E8EE4960AEC8}"/>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 xmlns:a16="http://schemas.microsoft.com/office/drawing/2014/main" id="{7285779B-A0FF-D649-9161-D7152091E0C9}"/>
              </a:ext>
            </a:extLst>
          </p:cNvPr>
          <p:cNvSpPr>
            <a:spLocks noGrp="1"/>
          </p:cNvSpPr>
          <p:nvPr>
            <p:ph type="sldNum" sz="quarter" idx="12"/>
          </p:nvPr>
        </p:nvSpPr>
        <p:spPr>
          <a:xfrm>
            <a:off x="439114" y="4767263"/>
            <a:ext cx="2057400" cy="274637"/>
          </a:xfrm>
        </p:spPr>
        <p:txBody>
          <a:bodyPr/>
          <a:lstStyle>
            <a:lvl1pPr algn="l">
              <a:defRPr sz="1800">
                <a:solidFill>
                  <a:schemeClr val="tx1"/>
                </a:solidFill>
              </a:defRPr>
            </a:lvl1pPr>
          </a:lstStyle>
          <a:p>
            <a:fld id="{698B93EB-A9D7-5345-A063-6E2874308435}" type="slidenum">
              <a:rPr lang="en-US" smtClean="0"/>
              <a:pPr/>
              <a:t>‹#›</a:t>
            </a:fld>
            <a:endParaRPr lang="en-US"/>
          </a:p>
        </p:txBody>
      </p:sp>
    </p:spTree>
    <p:extLst>
      <p:ext uri="{BB962C8B-B14F-4D97-AF65-F5344CB8AC3E}">
        <p14:creationId xmlns:p14="http://schemas.microsoft.com/office/powerpoint/2010/main" val="179598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014A62-148D-5E4C-BED4-9AC6E385EF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73BA3D-DABB-AE41-ACE8-22AB1BE819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 xmlns:a16="http://schemas.microsoft.com/office/drawing/2014/main" id="{8BAA1E53-C544-A54C-8E67-F604FA3327B3}"/>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 xmlns:a16="http://schemas.microsoft.com/office/drawing/2014/main" id="{7285779B-A0FF-D649-9161-D7152091E0C9}"/>
              </a:ext>
            </a:extLst>
          </p:cNvPr>
          <p:cNvSpPr>
            <a:spLocks noGrp="1"/>
          </p:cNvSpPr>
          <p:nvPr>
            <p:ph type="sldNum" sz="quarter" idx="12"/>
          </p:nvPr>
        </p:nvSpPr>
        <p:spPr>
          <a:xfrm>
            <a:off x="439114" y="4767263"/>
            <a:ext cx="2057400" cy="274637"/>
          </a:xfrm>
        </p:spPr>
        <p:txBody>
          <a:bodyPr/>
          <a:lstStyle>
            <a:lvl1pPr algn="l">
              <a:defRPr sz="1800">
                <a:solidFill>
                  <a:schemeClr val="tx1"/>
                </a:solidFill>
              </a:defRPr>
            </a:lvl1pPr>
          </a:lstStyle>
          <a:p>
            <a:fld id="{698B93EB-A9D7-5345-A063-6E2874308435}" type="slidenum">
              <a:rPr lang="en-US" smtClean="0"/>
              <a:pPr/>
              <a:t>‹#›</a:t>
            </a:fld>
            <a:endParaRPr lang="en-US"/>
          </a:p>
        </p:txBody>
      </p:sp>
    </p:spTree>
    <p:extLst>
      <p:ext uri="{BB962C8B-B14F-4D97-AF65-F5344CB8AC3E}">
        <p14:creationId xmlns:p14="http://schemas.microsoft.com/office/powerpoint/2010/main" val="3318667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8E75E2-2143-FA44-92E8-CA65DBBFEB46}"/>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26BCEEB-7F89-4349-88ED-3D593DE84AD5}"/>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 xmlns:a16="http://schemas.microsoft.com/office/drawing/2014/main" id="{BE23C69B-F1AE-8649-9E37-EE25A4A49DA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 xmlns:a16="http://schemas.microsoft.com/office/drawing/2014/main" id="{7285779B-A0FF-D649-9161-D7152091E0C9}"/>
              </a:ext>
            </a:extLst>
          </p:cNvPr>
          <p:cNvSpPr>
            <a:spLocks noGrp="1"/>
          </p:cNvSpPr>
          <p:nvPr>
            <p:ph type="sldNum" sz="quarter" idx="12"/>
          </p:nvPr>
        </p:nvSpPr>
        <p:spPr>
          <a:xfrm>
            <a:off x="439114" y="4767263"/>
            <a:ext cx="2057400" cy="274637"/>
          </a:xfrm>
        </p:spPr>
        <p:txBody>
          <a:bodyPr/>
          <a:lstStyle>
            <a:lvl1pPr algn="l">
              <a:defRPr sz="1800">
                <a:solidFill>
                  <a:schemeClr val="tx1"/>
                </a:solidFill>
              </a:defRPr>
            </a:lvl1pPr>
          </a:lstStyle>
          <a:p>
            <a:fld id="{698B93EB-A9D7-5345-A063-6E2874308435}" type="slidenum">
              <a:rPr lang="en-US" smtClean="0"/>
              <a:pPr/>
              <a:t>‹#›</a:t>
            </a:fld>
            <a:endParaRPr lang="en-US"/>
          </a:p>
        </p:txBody>
      </p:sp>
    </p:spTree>
    <p:extLst>
      <p:ext uri="{BB962C8B-B14F-4D97-AF65-F5344CB8AC3E}">
        <p14:creationId xmlns:p14="http://schemas.microsoft.com/office/powerpoint/2010/main" val="1953516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294717-4211-FF4A-9CC6-E52BA89CB6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BA5CC93-2195-8341-9E6D-B240ADA735D4}"/>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463AC5E-CD7B-024C-AAF8-F018EE094215}"/>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 xmlns:a16="http://schemas.microsoft.com/office/drawing/2014/main" id="{59044BBA-07A0-EE4A-B14E-1BE50F6C7AFD}"/>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 xmlns:a16="http://schemas.microsoft.com/office/drawing/2014/main" id="{7285779B-A0FF-D649-9161-D7152091E0C9}"/>
              </a:ext>
            </a:extLst>
          </p:cNvPr>
          <p:cNvSpPr>
            <a:spLocks noGrp="1"/>
          </p:cNvSpPr>
          <p:nvPr>
            <p:ph type="sldNum" sz="quarter" idx="12"/>
          </p:nvPr>
        </p:nvSpPr>
        <p:spPr>
          <a:xfrm>
            <a:off x="439114" y="4767263"/>
            <a:ext cx="2057400" cy="274637"/>
          </a:xfrm>
        </p:spPr>
        <p:txBody>
          <a:bodyPr/>
          <a:lstStyle>
            <a:lvl1pPr algn="l">
              <a:defRPr sz="1800">
                <a:solidFill>
                  <a:schemeClr val="tx1"/>
                </a:solidFill>
              </a:defRPr>
            </a:lvl1pPr>
          </a:lstStyle>
          <a:p>
            <a:fld id="{698B93EB-A9D7-5345-A063-6E2874308435}" type="slidenum">
              <a:rPr lang="en-US" smtClean="0"/>
              <a:pPr/>
              <a:t>‹#›</a:t>
            </a:fld>
            <a:endParaRPr lang="en-US"/>
          </a:p>
        </p:txBody>
      </p:sp>
    </p:spTree>
    <p:extLst>
      <p:ext uri="{BB962C8B-B14F-4D97-AF65-F5344CB8AC3E}">
        <p14:creationId xmlns:p14="http://schemas.microsoft.com/office/powerpoint/2010/main" val="3835899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55CC1A-1CF0-DD42-8677-9A78C397EC5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38CB3F0-7096-5A44-B237-12B154EA25B0}"/>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4D51EA32-8BD6-CC4D-8033-E37AD36216C0}"/>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F2E8741-9C98-C946-9405-281698B1C267}"/>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D2D83A76-4C40-AE4F-BB8A-246B485E89C4}"/>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 xmlns:a16="http://schemas.microsoft.com/office/drawing/2014/main" id="{D97A7F0F-0A3C-9D49-BDC8-49B0451EED4C}"/>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 xmlns:a16="http://schemas.microsoft.com/office/drawing/2014/main" id="{7285779B-A0FF-D649-9161-D7152091E0C9}"/>
              </a:ext>
            </a:extLst>
          </p:cNvPr>
          <p:cNvSpPr>
            <a:spLocks noGrp="1"/>
          </p:cNvSpPr>
          <p:nvPr>
            <p:ph type="sldNum" sz="quarter" idx="12"/>
          </p:nvPr>
        </p:nvSpPr>
        <p:spPr>
          <a:xfrm>
            <a:off x="439114" y="4767263"/>
            <a:ext cx="2057400" cy="274637"/>
          </a:xfrm>
        </p:spPr>
        <p:txBody>
          <a:bodyPr/>
          <a:lstStyle>
            <a:lvl1pPr algn="l">
              <a:defRPr sz="1800">
                <a:solidFill>
                  <a:schemeClr val="tx1"/>
                </a:solidFill>
              </a:defRPr>
            </a:lvl1pPr>
          </a:lstStyle>
          <a:p>
            <a:fld id="{698B93EB-A9D7-5345-A063-6E2874308435}" type="slidenum">
              <a:rPr lang="en-US" smtClean="0"/>
              <a:pPr/>
              <a:t>‹#›</a:t>
            </a:fld>
            <a:endParaRPr lang="en-US"/>
          </a:p>
        </p:txBody>
      </p:sp>
    </p:spTree>
    <p:extLst>
      <p:ext uri="{BB962C8B-B14F-4D97-AF65-F5344CB8AC3E}">
        <p14:creationId xmlns:p14="http://schemas.microsoft.com/office/powerpoint/2010/main" val="4029379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61373D-FDA1-8346-82F7-6C6BB7FE9CD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 xmlns:a16="http://schemas.microsoft.com/office/drawing/2014/main" id="{28EEA282-B928-E548-8971-C674A7E98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285779B-A0FF-D649-9161-D7152091E0C9}"/>
              </a:ext>
            </a:extLst>
          </p:cNvPr>
          <p:cNvSpPr>
            <a:spLocks noGrp="1"/>
          </p:cNvSpPr>
          <p:nvPr>
            <p:ph type="sldNum" sz="quarter" idx="12"/>
          </p:nvPr>
        </p:nvSpPr>
        <p:spPr>
          <a:xfrm>
            <a:off x="439114" y="4767263"/>
            <a:ext cx="2057400" cy="274637"/>
          </a:xfrm>
        </p:spPr>
        <p:txBody>
          <a:bodyPr/>
          <a:lstStyle>
            <a:lvl1pPr algn="l">
              <a:defRPr sz="1800">
                <a:solidFill>
                  <a:schemeClr val="tx1"/>
                </a:solidFill>
              </a:defRPr>
            </a:lvl1pPr>
          </a:lstStyle>
          <a:p>
            <a:fld id="{698B93EB-A9D7-5345-A063-6E2874308435}" type="slidenum">
              <a:rPr lang="en-US" smtClean="0"/>
              <a:pPr/>
              <a:t>‹#›</a:t>
            </a:fld>
            <a:endParaRPr lang="en-US"/>
          </a:p>
        </p:txBody>
      </p:sp>
    </p:spTree>
    <p:extLst>
      <p:ext uri="{BB962C8B-B14F-4D97-AF65-F5344CB8AC3E}">
        <p14:creationId xmlns:p14="http://schemas.microsoft.com/office/powerpoint/2010/main" val="3729898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C5DD4869-0489-DA43-891D-FA4ECA9C0800}"/>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 xmlns:a16="http://schemas.microsoft.com/office/drawing/2014/main" id="{7285779B-A0FF-D649-9161-D7152091E0C9}"/>
              </a:ext>
            </a:extLst>
          </p:cNvPr>
          <p:cNvSpPr>
            <a:spLocks noGrp="1"/>
          </p:cNvSpPr>
          <p:nvPr>
            <p:ph type="sldNum" sz="quarter" idx="12"/>
          </p:nvPr>
        </p:nvSpPr>
        <p:spPr>
          <a:xfrm>
            <a:off x="439114" y="4767263"/>
            <a:ext cx="2057400" cy="274637"/>
          </a:xfrm>
        </p:spPr>
        <p:txBody>
          <a:bodyPr/>
          <a:lstStyle>
            <a:lvl1pPr algn="l">
              <a:defRPr sz="1800">
                <a:solidFill>
                  <a:schemeClr val="tx1"/>
                </a:solidFill>
              </a:defRPr>
            </a:lvl1pPr>
          </a:lstStyle>
          <a:p>
            <a:fld id="{698B93EB-A9D7-5345-A063-6E2874308435}" type="slidenum">
              <a:rPr lang="en-US" smtClean="0"/>
              <a:pPr/>
              <a:t>‹#›</a:t>
            </a:fld>
            <a:endParaRPr lang="en-US"/>
          </a:p>
        </p:txBody>
      </p:sp>
    </p:spTree>
    <p:extLst>
      <p:ext uri="{BB962C8B-B14F-4D97-AF65-F5344CB8AC3E}">
        <p14:creationId xmlns:p14="http://schemas.microsoft.com/office/powerpoint/2010/main" val="3538023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80D952-05D4-F14F-90C4-F186D5A485F9}"/>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E803936-8A73-1742-A3B3-AA6AE3D2FFB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ED19B80-6DD0-F04F-B5C8-0F95256C9B4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 xmlns:a16="http://schemas.microsoft.com/office/drawing/2014/main" id="{F56DE077-D59F-154E-B478-EB18D7DA0C40}"/>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 xmlns:a16="http://schemas.microsoft.com/office/drawing/2014/main" id="{7285779B-A0FF-D649-9161-D7152091E0C9}"/>
              </a:ext>
            </a:extLst>
          </p:cNvPr>
          <p:cNvSpPr>
            <a:spLocks noGrp="1"/>
          </p:cNvSpPr>
          <p:nvPr>
            <p:ph type="sldNum" sz="quarter" idx="12"/>
          </p:nvPr>
        </p:nvSpPr>
        <p:spPr>
          <a:xfrm>
            <a:off x="439114" y="4767263"/>
            <a:ext cx="2057400" cy="274637"/>
          </a:xfrm>
        </p:spPr>
        <p:txBody>
          <a:bodyPr/>
          <a:lstStyle>
            <a:lvl1pPr algn="l">
              <a:defRPr sz="1800">
                <a:solidFill>
                  <a:schemeClr val="tx1"/>
                </a:solidFill>
              </a:defRPr>
            </a:lvl1pPr>
          </a:lstStyle>
          <a:p>
            <a:fld id="{698B93EB-A9D7-5345-A063-6E2874308435}" type="slidenum">
              <a:rPr lang="en-US" smtClean="0"/>
              <a:pPr/>
              <a:t>‹#›</a:t>
            </a:fld>
            <a:endParaRPr lang="en-US"/>
          </a:p>
        </p:txBody>
      </p:sp>
    </p:spTree>
    <p:extLst>
      <p:ext uri="{BB962C8B-B14F-4D97-AF65-F5344CB8AC3E}">
        <p14:creationId xmlns:p14="http://schemas.microsoft.com/office/powerpoint/2010/main" val="424635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EC33A8-A43A-6346-946A-78A649BBD61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8BCB153-DEEC-764E-B864-18B6EEF9564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B1440B4-4497-2041-966E-A4D56C5257C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 xmlns:a16="http://schemas.microsoft.com/office/drawing/2014/main" id="{531561BB-970F-3F4B-95F0-CE4F7B9FF682}"/>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 xmlns:a16="http://schemas.microsoft.com/office/drawing/2014/main" id="{7285779B-A0FF-D649-9161-D7152091E0C9}"/>
              </a:ext>
            </a:extLst>
          </p:cNvPr>
          <p:cNvSpPr>
            <a:spLocks noGrp="1"/>
          </p:cNvSpPr>
          <p:nvPr>
            <p:ph type="sldNum" sz="quarter" idx="12"/>
          </p:nvPr>
        </p:nvSpPr>
        <p:spPr>
          <a:xfrm>
            <a:off x="439114" y="4767263"/>
            <a:ext cx="2057400" cy="274637"/>
          </a:xfrm>
        </p:spPr>
        <p:txBody>
          <a:bodyPr/>
          <a:lstStyle>
            <a:lvl1pPr algn="l">
              <a:defRPr sz="1800">
                <a:solidFill>
                  <a:schemeClr val="tx1"/>
                </a:solidFill>
              </a:defRPr>
            </a:lvl1pPr>
          </a:lstStyle>
          <a:p>
            <a:fld id="{698B93EB-A9D7-5345-A063-6E2874308435}" type="slidenum">
              <a:rPr lang="en-US" smtClean="0"/>
              <a:pPr/>
              <a:t>‹#›</a:t>
            </a:fld>
            <a:endParaRPr lang="en-US"/>
          </a:p>
        </p:txBody>
      </p:sp>
    </p:spTree>
    <p:extLst>
      <p:ext uri="{BB962C8B-B14F-4D97-AF65-F5344CB8AC3E}">
        <p14:creationId xmlns:p14="http://schemas.microsoft.com/office/powerpoint/2010/main" val="8874711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E7657FE-901E-884B-9F2B-0A3FE5D5FB3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BFC156A-5421-5648-A241-3678E67380C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3F8DAC-72EA-B14E-9A39-1B1FF37A7EE6}"/>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 xmlns:a16="http://schemas.microsoft.com/office/drawing/2014/main" id="{CE8AAF8F-F187-0C4D-9F70-C98BF204ACC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C824CA1-9C10-F344-8123-7513CCAE24C9}"/>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98B93EB-A9D7-5345-A063-6E2874308435}" type="slidenum">
              <a:rPr lang="en-US" smtClean="0"/>
              <a:t>‹#›</a:t>
            </a:fld>
            <a:endParaRPr lang="en-US"/>
          </a:p>
        </p:txBody>
      </p:sp>
      <p:pic>
        <p:nvPicPr>
          <p:cNvPr id="8" name="Picture 7">
            <a:extLst>
              <a:ext uri="{FF2B5EF4-FFF2-40B4-BE49-F238E27FC236}">
                <a16:creationId xmlns="" xmlns:a16="http://schemas.microsoft.com/office/drawing/2014/main" id="{466B63D6-B395-3A4C-A906-4020C01964CF}"/>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50611013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hyperlink" Target="https://www.worldometers.info/coronavirus/countries-where-coronavirus-has-spread/"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worldometers.info/coronavirus/countries-where-coronavirus-has-spread/" TargetMode="External"/><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hyperlink" Target="https://www.worldometers.info/coronavirus/#countrie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www.worldometers.info/coronavirus/countries-where-coronavirus-has-spread/" TargetMode="External"/><Relationship Id="rId4" Type="http://schemas.openxmlformats.org/officeDocument/2006/relationships/image" Target="../media/image11.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hyperlink" Target="https://www.worldometers.info/coronavirus/country/u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www.nebraskamed.com/COVID/coronavirus-is-not-canceled-wear-your-mask" TargetMode="External"/><Relationship Id="rId4" Type="http://schemas.openxmlformats.org/officeDocument/2006/relationships/image" Target="../media/image11.png"/><Relationship Id="rId5" Type="http://schemas.openxmlformats.org/officeDocument/2006/relationships/hyperlink" Target="https://www.youtube.com/channel/UCtWrOlPkjfLm2_i1G3ZVWBg" TargetMode="External"/><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channel/UCtWrOlPkjfLm2_i1G3ZVWBg" TargetMode="External"/><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coronavirus/2019-ncov/need-extra-precautions/people-with-disabilities.html" TargetMode="External"/><Relationship Id="rId4" Type="http://schemas.openxmlformats.org/officeDocument/2006/relationships/hyperlink" Target="https://www.cdc.gov/coronavirus/2019-ncov/need-extra-precautions/people-with-developmental-behavioral-disabilities.html" TargetMode="External"/><Relationship Id="rId5" Type="http://schemas.openxmlformats.org/officeDocument/2006/relationships/hyperlink" Target="https://www.cdc.gov/coronavirus/2019-ncov/need-extra-precautions/pregnancy-breastfeeding.html" TargetMode="External"/><Relationship Id="rId6" Type="http://schemas.openxmlformats.org/officeDocument/2006/relationships/hyperlink" Target="https://www.cdc.gov/coronavirus/2019-ncov/need-extra-precautions/homelessness.html" TargetMode="External"/><Relationship Id="rId7" Type="http://schemas.openxmlformats.org/officeDocument/2006/relationships/hyperlink" Target="https://www.cdc.gov/coronavirus/2019-ncov/need-extra-precautions/other-at-risk-populations.html" TargetMode="External"/><Relationship Id="rId1" Type="http://schemas.openxmlformats.org/officeDocument/2006/relationships/slideLayout" Target="../slideLayouts/slideLayout7.xml"/><Relationship Id="rId2" Type="http://schemas.openxmlformats.org/officeDocument/2006/relationships/hyperlink" Target="https://www.cdc.gov/coronavirus/2019-ncov/need-extra-precautions/racial-ethnic-minorities.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hyperlink" Target="https://time.com/5903673/record-daily-coronavirus-cas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pr.org/sections/health-shots/2020/09/01/816707182/map-tracking-the-spread-of-the-coronavirus-in-the-u-s" TargetMode="External"/><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hyperlink" Target="https://www.npr.org/sections/health-shots/2020/09/01/816707182/map-tracking-the-spread-of-the-coronavirus-in-the-u-s" TargetMode="External"/><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hyperlink" Target="https://ourworldindata.org/covid-vaccinations" TargetMode="External"/><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hyperlink" Target="http://www.cdc.gov/ncidod/dvrd/spb/mnpages/dispages/ebola/qa.htm"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www.niaid.nih.gov/research/antimicrobial-resistance"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hyperlink" Target="https://www.bbc.com/news/health-5321870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hyperlink" Target="https://onehealthplatform.com/content/james-steele-conference-diseases-nature-transmissible-man-din"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hyperlink" Target="https://www.independent.co.uk/topic/african-swine-fever"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hyperlink" Target="https://publichealthwatch.wordpress.com/2014/11/24/study-global-outbreaks-emerging-infectious-diseases-on-the-rise/"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hyperlink" Target="https://www.whittierdailynews.com/2020/03/24/pandemic-a-time-for-heroes-political-cartoons/" TargetMode="External"/></Relationships>
</file>

<file path=ppt/slides/_rels/slide67.xml.rels><?xml version="1.0" encoding="UTF-8" standalone="yes"?>
<Relationships xmlns="http://schemas.openxmlformats.org/package/2006/relationships"><Relationship Id="rId11" Type="http://schemas.openxmlformats.org/officeDocument/2006/relationships/hyperlink" Target="https://www.youtube.com/watch?v=JLKh_WzKwiU" TargetMode="External"/><Relationship Id="rId12" Type="http://schemas.openxmlformats.org/officeDocument/2006/relationships/hyperlink" Target="https://www.who.int/medicines/ebola-treatment/WHO-list-of-top-emerging-diseases/en/" TargetMode="External"/><Relationship Id="rId13" Type="http://schemas.openxmlformats.org/officeDocument/2006/relationships/hyperlink" Target="https://www.worldometers.info/coronavirus/" TargetMode="External"/><Relationship Id="rId14" Type="http://schemas.openxmlformats.org/officeDocument/2006/relationships/image" Target="../media/image57.png"/><Relationship Id="rId1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hyperlink" Target="https://www.cdc.gov/coronavirus/2019-nCoV/index.html" TargetMode="External"/><Relationship Id="rId3" Type="http://schemas.openxmlformats.org/officeDocument/2006/relationships/hyperlink" Target="https://www.cdc.gov/vhf/ebola/about.html" TargetMode="External"/><Relationship Id="rId4" Type="http://schemas.openxmlformats.org/officeDocument/2006/relationships/hyperlink" Target="https://www.cdc.gov/zika/geo/index.html" TargetMode="External"/><Relationship Id="rId5" Type="http://schemas.openxmlformats.org/officeDocument/2006/relationships/hyperlink" Target="https://storymaps.arcgis.com/stories/4fdc0d03d3a34aa485de1fb0d2650ee0" TargetMode="External"/><Relationship Id="rId6" Type="http://schemas.openxmlformats.org/officeDocument/2006/relationships/hyperlink" Target="NULL" TargetMode="External"/><Relationship Id="rId7" Type="http://schemas.openxmlformats.org/officeDocument/2006/relationships/hyperlink" Target="https://www.niaid.nih.gov/research/emerging-infectious-diseases-pathogens" TargetMode="External"/><Relationship Id="rId8" Type="http://schemas.openxmlformats.org/officeDocument/2006/relationships/hyperlink" Target="https://rodneyerohde.wp.txstate.edu/sarscov2-covid19-resources/" TargetMode="External"/><Relationship Id="rId9" Type="http://schemas.openxmlformats.org/officeDocument/2006/relationships/hyperlink" Target="https://news.txstate.edu/featured-faculty/2020/dr-rodney-e-rohde-lends-expertise-to-national-news-coverage-of-cov-19.html" TargetMode="External"/><Relationship Id="rId10" Type="http://schemas.openxmlformats.org/officeDocument/2006/relationships/hyperlink" Target="https://www.youtube.com/results?search_query=#WeSaveLivesEveryday"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cdc.gov/coronavirus/2019-nCoV/index.html" TargetMode="External"/><Relationship Id="rId4" Type="http://schemas.openxmlformats.org/officeDocument/2006/relationships/hyperlink" Target="https://www.cdc.gov/coronavirus/2019-ncov/cases-updates/variant-surveillance/variant-info.html" TargetMode="External"/><Relationship Id="rId5" Type="http://schemas.openxmlformats.org/officeDocument/2006/relationships/hyperlink" Target="https://rodneyerohde.wp.txstate.edu/sarscov2-covid19-resources/" TargetMode="External"/><Relationship Id="rId6" Type="http://schemas.openxmlformats.org/officeDocument/2006/relationships/hyperlink" Target="https://www.worldometers.info/coronavirus/" TargetMode="External"/><Relationship Id="rId1" Type="http://schemas.openxmlformats.org/officeDocument/2006/relationships/slideLayout" Target="../slideLayouts/slideLayout2.xml"/><Relationship Id="rId2" Type="http://schemas.openxmlformats.org/officeDocument/2006/relationships/hyperlink" Target="https://www.breakthroughs.com/advancing-medical-research/how-do-viruses-mutate-and-what-it-means-vaccine"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 Id="rId3"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ommons.wikimedia.org/wiki/File:3D_medical_animation_corona_virus.jpg" TargetMode="Externa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 Id="rId3" Type="http://schemas.openxmlformats.org/officeDocument/2006/relationships/image" Target="../media/image6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54399" y="2005517"/>
            <a:ext cx="1708404" cy="1510765"/>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7156174" y="2005517"/>
            <a:ext cx="1721966" cy="1513728"/>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a:stretch>
            <a:fillRect/>
          </a:stretch>
        </p:blipFill>
        <p:spPr>
          <a:xfrm>
            <a:off x="2661015" y="1636377"/>
            <a:ext cx="3752850" cy="2505075"/>
          </a:xfrm>
          <a:prstGeom prst="rect">
            <a:avLst/>
          </a:prstGeom>
          <a:ln w="3175">
            <a:solidFill>
              <a:schemeClr val="bg1">
                <a:lumMod val="6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6471" y="1716"/>
            <a:ext cx="947530" cy="1213778"/>
          </a:xfrm>
          <a:prstGeom prst="rect">
            <a:avLst/>
          </a:prstGeom>
        </p:spPr>
      </p:pic>
      <p:sp>
        <p:nvSpPr>
          <p:cNvPr id="4" name="TextBox 3"/>
          <p:cNvSpPr txBox="1"/>
          <p:nvPr/>
        </p:nvSpPr>
        <p:spPr>
          <a:xfrm>
            <a:off x="3588158" y="4838217"/>
            <a:ext cx="2056973" cy="300082"/>
          </a:xfrm>
          <a:prstGeom prst="rect">
            <a:avLst/>
          </a:prstGeom>
          <a:noFill/>
        </p:spPr>
        <p:txBody>
          <a:bodyPr wrap="none" rtlCol="0">
            <a:spAutoFit/>
          </a:bodyPr>
          <a:lstStyle/>
          <a:p>
            <a:r>
              <a:rPr lang="en-US" b="1" dirty="0" err="1" smtClean="0"/>
              <a:t>www.webbertraining.com</a:t>
            </a:r>
            <a:endParaRPr lang="en-US" b="1" dirty="0"/>
          </a:p>
        </p:txBody>
      </p:sp>
      <p:sp>
        <p:nvSpPr>
          <p:cNvPr id="8" name="TextBox 7"/>
          <p:cNvSpPr txBox="1"/>
          <p:nvPr/>
        </p:nvSpPr>
        <p:spPr>
          <a:xfrm>
            <a:off x="7978128" y="4828571"/>
            <a:ext cx="1140120" cy="300082"/>
          </a:xfrm>
          <a:prstGeom prst="rect">
            <a:avLst/>
          </a:prstGeom>
          <a:noFill/>
        </p:spPr>
        <p:txBody>
          <a:bodyPr wrap="none" rtlCol="0">
            <a:spAutoFit/>
          </a:bodyPr>
          <a:lstStyle/>
          <a:p>
            <a:pPr algn="r"/>
            <a:r>
              <a:rPr lang="en-US" b="1" dirty="0" smtClean="0"/>
              <a:t>May 27, 2021</a:t>
            </a:r>
            <a:endParaRPr lang="en-US" b="1" dirty="0"/>
          </a:p>
        </p:txBody>
      </p:sp>
      <p:sp>
        <p:nvSpPr>
          <p:cNvPr id="2" name="Title 1">
            <a:extLst>
              <a:ext uri="{FF2B5EF4-FFF2-40B4-BE49-F238E27FC236}">
                <a16:creationId xmlns="" xmlns:a16="http://schemas.microsoft.com/office/drawing/2014/main" id="{5DD67237-7387-0143-A7E2-DCD7573EDB55}"/>
              </a:ext>
            </a:extLst>
          </p:cNvPr>
          <p:cNvSpPr>
            <a:spLocks noGrp="1"/>
          </p:cNvSpPr>
          <p:nvPr>
            <p:ph type="ctrTitle"/>
          </p:nvPr>
        </p:nvSpPr>
        <p:spPr>
          <a:xfrm>
            <a:off x="543422" y="257243"/>
            <a:ext cx="7879514" cy="1298713"/>
          </a:xfrm>
        </p:spPr>
        <p:txBody>
          <a:bodyPr>
            <a:noAutofit/>
          </a:bodyPr>
          <a:lstStyle/>
          <a:p>
            <a:r>
              <a:rPr lang="en-US" sz="4800" dirty="0" smtClean="0">
                <a:solidFill>
                  <a:srgbClr val="7030A0"/>
                </a:solidFill>
              </a:rPr>
              <a:t>Emerging Pathogens:</a:t>
            </a:r>
            <a:br>
              <a:rPr lang="en-US" sz="4800" dirty="0" smtClean="0">
                <a:solidFill>
                  <a:srgbClr val="7030A0"/>
                </a:solidFill>
              </a:rPr>
            </a:br>
            <a:r>
              <a:rPr lang="en-US" sz="4800" dirty="0" smtClean="0">
                <a:solidFill>
                  <a:srgbClr val="7030A0"/>
                </a:solidFill>
              </a:rPr>
              <a:t>Have We </a:t>
            </a:r>
            <a:r>
              <a:rPr lang="en-US" sz="4800" dirty="0">
                <a:solidFill>
                  <a:srgbClr val="7030A0"/>
                </a:solidFill>
              </a:rPr>
              <a:t>Learned Any Lessons?</a:t>
            </a:r>
          </a:p>
        </p:txBody>
      </p:sp>
      <p:sp>
        <p:nvSpPr>
          <p:cNvPr id="9" name="TextBox 8"/>
          <p:cNvSpPr txBox="1"/>
          <p:nvPr/>
        </p:nvSpPr>
        <p:spPr>
          <a:xfrm>
            <a:off x="3385019" y="4229831"/>
            <a:ext cx="2324354" cy="546303"/>
          </a:xfrm>
          <a:prstGeom prst="rect">
            <a:avLst/>
          </a:prstGeom>
          <a:noFill/>
        </p:spPr>
        <p:txBody>
          <a:bodyPr wrap="none" rtlCol="0">
            <a:spAutoFit/>
          </a:bodyPr>
          <a:lstStyle/>
          <a:p>
            <a:pPr algn="ctr"/>
            <a:r>
              <a:rPr lang="en-US" sz="1600" dirty="0" smtClean="0"/>
              <a:t>Hosted </a:t>
            </a:r>
            <a:r>
              <a:rPr lang="en-US" sz="1600" dirty="0" smtClean="0"/>
              <a:t>by Martin Kiernan</a:t>
            </a:r>
            <a:r>
              <a:rPr lang="en-US" dirty="0" smtClean="0"/>
              <a:t/>
            </a:r>
            <a:br>
              <a:rPr lang="en-US" dirty="0" smtClean="0"/>
            </a:br>
            <a:r>
              <a:rPr lang="en-US" dirty="0" err="1" smtClean="0"/>
              <a:t>martin@webbertraining.com</a:t>
            </a:r>
            <a:endParaRPr lang="en-US" dirty="0"/>
          </a:p>
        </p:txBody>
      </p:sp>
      <p:pic>
        <p:nvPicPr>
          <p:cNvPr id="1026" name="Picture 2" descr="ebber Training In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06" y="3899565"/>
            <a:ext cx="1249133" cy="1192866"/>
          </a:xfrm>
          <a:prstGeom prst="rect">
            <a:avLst/>
          </a:prstGeom>
          <a:solidFill>
            <a:schemeClr val="tx1"/>
          </a:solidFill>
        </p:spPr>
      </p:pic>
    </p:spTree>
    <p:extLst>
      <p:ext uri="{BB962C8B-B14F-4D97-AF65-F5344CB8AC3E}">
        <p14:creationId xmlns:p14="http://schemas.microsoft.com/office/powerpoint/2010/main" val="2467085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SARS-CoV-2 / COVID-19 Update</a:t>
            </a:r>
          </a:p>
        </p:txBody>
      </p:sp>
      <p:sp>
        <p:nvSpPr>
          <p:cNvPr id="6" name="Rectangle 5"/>
          <p:cNvSpPr/>
          <p:nvPr/>
        </p:nvSpPr>
        <p:spPr>
          <a:xfrm>
            <a:off x="2586641" y="4051351"/>
            <a:ext cx="4788194" cy="1015663"/>
          </a:xfrm>
          <a:prstGeom prst="rect">
            <a:avLst/>
          </a:prstGeom>
        </p:spPr>
        <p:txBody>
          <a:bodyPr wrap="square">
            <a:spAutoFit/>
          </a:bodyPr>
          <a:lstStyle/>
          <a:p>
            <a:r>
              <a:rPr lang="en-US" sz="1200" dirty="0"/>
              <a:t>219 Countries and Territories around the world have reported a total of 142,329,811 </a:t>
            </a:r>
            <a:r>
              <a:rPr lang="en-US" sz="1200" dirty="0" smtClean="0"/>
              <a:t>confirmed </a:t>
            </a:r>
            <a:r>
              <a:rPr lang="en-US" sz="1200" dirty="0"/>
              <a:t>cases of the coronavirus COVID-19 that originated from Wuhan, China, and a death toll of 3,036,631 deaths. </a:t>
            </a:r>
            <a:r>
              <a:rPr lang="en-US" sz="1200" dirty="0" smtClean="0"/>
              <a:t>April 19, 2021. </a:t>
            </a:r>
            <a:r>
              <a:rPr lang="en-US" sz="1200" dirty="0" smtClean="0">
                <a:hlinkClick r:id="rId2"/>
              </a:rPr>
              <a:t>https://www.worldometers.info/coronavirus/countries-where-coronavirus-has-spread/</a:t>
            </a:r>
            <a:r>
              <a:rPr lang="en-US" sz="1200" dirty="0" smtClean="0"/>
              <a:t> </a:t>
            </a:r>
            <a:endParaRPr lang="en-US" sz="1200" dirty="0"/>
          </a:p>
        </p:txBody>
      </p:sp>
      <p:pic>
        <p:nvPicPr>
          <p:cNvPr id="3" name="Picture 2"/>
          <p:cNvPicPr>
            <a:picLocks noChangeAspect="1"/>
          </p:cNvPicPr>
          <p:nvPr/>
        </p:nvPicPr>
        <p:blipFill>
          <a:blip r:embed="rId3"/>
          <a:stretch>
            <a:fillRect/>
          </a:stretch>
        </p:blipFill>
        <p:spPr>
          <a:xfrm>
            <a:off x="7511268" y="363057"/>
            <a:ext cx="1463167" cy="816935"/>
          </a:xfrm>
          <a:prstGeom prst="rect">
            <a:avLst/>
          </a:prstGeom>
        </p:spPr>
      </p:pic>
      <p:pic>
        <p:nvPicPr>
          <p:cNvPr id="4" name="Picture 3"/>
          <p:cNvPicPr>
            <a:picLocks noChangeAspect="1"/>
          </p:cNvPicPr>
          <p:nvPr/>
        </p:nvPicPr>
        <p:blipFill>
          <a:blip r:embed="rId4"/>
          <a:stretch>
            <a:fillRect/>
          </a:stretch>
        </p:blipFill>
        <p:spPr>
          <a:xfrm>
            <a:off x="1941444" y="979106"/>
            <a:ext cx="5768414" cy="3072244"/>
          </a:xfrm>
          <a:prstGeom prst="rect">
            <a:avLst/>
          </a:prstGeom>
        </p:spPr>
      </p:pic>
      <p:pic>
        <p:nvPicPr>
          <p:cNvPr id="5" name="Picture 4"/>
          <p:cNvPicPr>
            <a:picLocks noChangeAspect="1"/>
          </p:cNvPicPr>
          <p:nvPr/>
        </p:nvPicPr>
        <p:blipFill>
          <a:blip r:embed="rId5"/>
          <a:stretch>
            <a:fillRect/>
          </a:stretch>
        </p:blipFill>
        <p:spPr>
          <a:xfrm>
            <a:off x="45231" y="2515228"/>
            <a:ext cx="1365622" cy="1749704"/>
          </a:xfrm>
          <a:prstGeom prst="rect">
            <a:avLst/>
          </a:prstGeom>
        </p:spPr>
      </p:pic>
      <p:sp>
        <p:nvSpPr>
          <p:cNvPr id="7" name="Slide Number Placeholder 6"/>
          <p:cNvSpPr>
            <a:spLocks noGrp="1"/>
          </p:cNvSpPr>
          <p:nvPr>
            <p:ph type="sldNum" sz="quarter" idx="12"/>
          </p:nvPr>
        </p:nvSpPr>
        <p:spPr/>
        <p:txBody>
          <a:bodyPr/>
          <a:lstStyle/>
          <a:p>
            <a:fld id="{698B93EB-A9D7-5345-A063-6E2874308435}" type="slidenum">
              <a:rPr lang="en-US" smtClean="0"/>
              <a:pPr/>
              <a:t>10</a:t>
            </a:fld>
            <a:endParaRPr lang="en-US"/>
          </a:p>
        </p:txBody>
      </p:sp>
    </p:spTree>
    <p:extLst>
      <p:ext uri="{BB962C8B-B14F-4D97-AF65-F5344CB8AC3E}">
        <p14:creationId xmlns:p14="http://schemas.microsoft.com/office/powerpoint/2010/main" val="829163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6254"/>
            <a:ext cx="7886700" cy="680642"/>
          </a:xfrm>
        </p:spPr>
        <p:txBody>
          <a:bodyPr>
            <a:normAutofit/>
          </a:bodyPr>
          <a:lstStyle/>
          <a:p>
            <a:pPr algn="ctr"/>
            <a:r>
              <a:rPr lang="en-US" sz="3600" dirty="0"/>
              <a:t>SARS-CoV-2 / COVID-19 Update</a:t>
            </a:r>
          </a:p>
        </p:txBody>
      </p:sp>
      <p:sp>
        <p:nvSpPr>
          <p:cNvPr id="6" name="Rectangle 5"/>
          <p:cNvSpPr/>
          <p:nvPr/>
        </p:nvSpPr>
        <p:spPr>
          <a:xfrm>
            <a:off x="2798676" y="4513015"/>
            <a:ext cx="4572000" cy="461665"/>
          </a:xfrm>
          <a:prstGeom prst="rect">
            <a:avLst/>
          </a:prstGeom>
        </p:spPr>
        <p:txBody>
          <a:bodyPr>
            <a:spAutoFit/>
          </a:bodyPr>
          <a:lstStyle/>
          <a:p>
            <a:r>
              <a:rPr lang="en-US" sz="1200" dirty="0" smtClean="0"/>
              <a:t>Top 10 Countries – April 19, 2021.</a:t>
            </a:r>
          </a:p>
          <a:p>
            <a:r>
              <a:rPr lang="en-US" sz="1200" dirty="0" smtClean="0">
                <a:hlinkClick r:id="rId2"/>
              </a:rPr>
              <a:t>https</a:t>
            </a:r>
            <a:r>
              <a:rPr lang="en-US" sz="1200" dirty="0">
                <a:hlinkClick r:id="rId2"/>
              </a:rPr>
              <a:t>://www.worldometers.info/coronavirus/#</a:t>
            </a:r>
            <a:r>
              <a:rPr lang="en-US" sz="1200" dirty="0" smtClean="0">
                <a:hlinkClick r:id="rId2"/>
              </a:rPr>
              <a:t>countries</a:t>
            </a:r>
            <a:r>
              <a:rPr lang="en-US" sz="1200" dirty="0" smtClean="0"/>
              <a:t> </a:t>
            </a:r>
            <a:endParaRPr lang="en-US" sz="1200" dirty="0">
              <a:hlinkClick r:id="rId3"/>
            </a:endParaRPr>
          </a:p>
        </p:txBody>
      </p:sp>
      <p:pic>
        <p:nvPicPr>
          <p:cNvPr id="3" name="Picture 2"/>
          <p:cNvPicPr>
            <a:picLocks noChangeAspect="1"/>
          </p:cNvPicPr>
          <p:nvPr/>
        </p:nvPicPr>
        <p:blipFill>
          <a:blip r:embed="rId4"/>
          <a:stretch>
            <a:fillRect/>
          </a:stretch>
        </p:blipFill>
        <p:spPr>
          <a:xfrm>
            <a:off x="7641075" y="252750"/>
            <a:ext cx="1463167" cy="816935"/>
          </a:xfrm>
          <a:prstGeom prst="rect">
            <a:avLst/>
          </a:prstGeom>
        </p:spPr>
      </p:pic>
      <p:pic>
        <p:nvPicPr>
          <p:cNvPr id="5" name="Picture 4"/>
          <p:cNvPicPr>
            <a:picLocks noChangeAspect="1"/>
          </p:cNvPicPr>
          <p:nvPr/>
        </p:nvPicPr>
        <p:blipFill>
          <a:blip r:embed="rId5"/>
          <a:stretch>
            <a:fillRect/>
          </a:stretch>
        </p:blipFill>
        <p:spPr>
          <a:xfrm>
            <a:off x="658758" y="1069685"/>
            <a:ext cx="7927216" cy="2916786"/>
          </a:xfrm>
          <a:prstGeom prst="rect">
            <a:avLst/>
          </a:prstGeom>
        </p:spPr>
      </p:pic>
      <p:pic>
        <p:nvPicPr>
          <p:cNvPr id="7" name="Picture 6"/>
          <p:cNvPicPr>
            <a:picLocks noChangeAspect="1"/>
          </p:cNvPicPr>
          <p:nvPr/>
        </p:nvPicPr>
        <p:blipFill>
          <a:blip r:embed="rId6"/>
          <a:stretch>
            <a:fillRect/>
          </a:stretch>
        </p:blipFill>
        <p:spPr>
          <a:xfrm>
            <a:off x="658758" y="4145118"/>
            <a:ext cx="7917337" cy="268284"/>
          </a:xfrm>
          <a:prstGeom prst="rect">
            <a:avLst/>
          </a:prstGeom>
        </p:spPr>
      </p:pic>
      <p:sp>
        <p:nvSpPr>
          <p:cNvPr id="8" name="Right Arrow 7"/>
          <p:cNvSpPr/>
          <p:nvPr/>
        </p:nvSpPr>
        <p:spPr>
          <a:xfrm>
            <a:off x="226881" y="4207615"/>
            <a:ext cx="401769" cy="130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98B93EB-A9D7-5345-A063-6E2874308435}" type="slidenum">
              <a:rPr lang="en-US" smtClean="0"/>
              <a:pPr/>
              <a:t>11</a:t>
            </a:fld>
            <a:endParaRPr lang="en-US"/>
          </a:p>
        </p:txBody>
      </p:sp>
    </p:spTree>
    <p:extLst>
      <p:ext uri="{BB962C8B-B14F-4D97-AF65-F5344CB8AC3E}">
        <p14:creationId xmlns:p14="http://schemas.microsoft.com/office/powerpoint/2010/main" val="3605954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SARS-CoV-2 / COVID-19 Update</a:t>
            </a:r>
          </a:p>
        </p:txBody>
      </p:sp>
      <p:pic>
        <p:nvPicPr>
          <p:cNvPr id="3" name="Picture 2"/>
          <p:cNvPicPr>
            <a:picLocks noChangeAspect="1"/>
          </p:cNvPicPr>
          <p:nvPr/>
        </p:nvPicPr>
        <p:blipFill>
          <a:blip r:embed="rId2"/>
          <a:stretch>
            <a:fillRect/>
          </a:stretch>
        </p:blipFill>
        <p:spPr>
          <a:xfrm>
            <a:off x="7641075" y="252750"/>
            <a:ext cx="1463167" cy="816935"/>
          </a:xfrm>
          <a:prstGeom prst="rect">
            <a:avLst/>
          </a:prstGeom>
        </p:spPr>
      </p:pic>
      <p:pic>
        <p:nvPicPr>
          <p:cNvPr id="4" name="Picture 3"/>
          <p:cNvPicPr>
            <a:picLocks noChangeAspect="1"/>
          </p:cNvPicPr>
          <p:nvPr/>
        </p:nvPicPr>
        <p:blipFill>
          <a:blip r:embed="rId3"/>
          <a:stretch>
            <a:fillRect/>
          </a:stretch>
        </p:blipFill>
        <p:spPr>
          <a:xfrm>
            <a:off x="1591089" y="1242027"/>
            <a:ext cx="5770493" cy="3875588"/>
          </a:xfrm>
          <a:prstGeom prst="rect">
            <a:avLst/>
          </a:prstGeom>
        </p:spPr>
      </p:pic>
      <p:sp>
        <p:nvSpPr>
          <p:cNvPr id="7" name="TextBox 6"/>
          <p:cNvSpPr txBox="1"/>
          <p:nvPr/>
        </p:nvSpPr>
        <p:spPr>
          <a:xfrm>
            <a:off x="987287" y="3763617"/>
            <a:ext cx="1106556" cy="1131079"/>
          </a:xfrm>
          <a:prstGeom prst="rect">
            <a:avLst/>
          </a:prstGeom>
          <a:noFill/>
        </p:spPr>
        <p:txBody>
          <a:bodyPr wrap="square" rtlCol="0">
            <a:spAutoFit/>
          </a:bodyPr>
          <a:lstStyle/>
          <a:p>
            <a:r>
              <a:rPr lang="en-US" dirty="0" smtClean="0">
                <a:solidFill>
                  <a:srgbClr val="FF0000"/>
                </a:solidFill>
              </a:rPr>
              <a:t>U.S. has 5% of global population but 25% of cases!</a:t>
            </a:r>
            <a:endParaRPr lang="en-US" dirty="0">
              <a:solidFill>
                <a:srgbClr val="FF0000"/>
              </a:solidFill>
            </a:endParaRPr>
          </a:p>
        </p:txBody>
      </p:sp>
      <p:sp>
        <p:nvSpPr>
          <p:cNvPr id="9" name="Bent Arrow 8"/>
          <p:cNvSpPr/>
          <p:nvPr/>
        </p:nvSpPr>
        <p:spPr>
          <a:xfrm>
            <a:off x="1755914" y="4005469"/>
            <a:ext cx="834887" cy="19215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698B93EB-A9D7-5345-A063-6E2874308435}" type="slidenum">
              <a:rPr lang="en-US" smtClean="0"/>
              <a:pPr/>
              <a:t>12</a:t>
            </a:fld>
            <a:endParaRPr lang="en-US"/>
          </a:p>
        </p:txBody>
      </p:sp>
    </p:spTree>
    <p:extLst>
      <p:ext uri="{BB962C8B-B14F-4D97-AF65-F5344CB8AC3E}">
        <p14:creationId xmlns:p14="http://schemas.microsoft.com/office/powerpoint/2010/main" val="17191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SARS-CoV-2 / COVID-19 Update</a:t>
            </a:r>
          </a:p>
        </p:txBody>
      </p:sp>
      <p:sp>
        <p:nvSpPr>
          <p:cNvPr id="6" name="Rectangle 5"/>
          <p:cNvSpPr/>
          <p:nvPr/>
        </p:nvSpPr>
        <p:spPr>
          <a:xfrm>
            <a:off x="2798676" y="4513015"/>
            <a:ext cx="4572000" cy="461665"/>
          </a:xfrm>
          <a:prstGeom prst="rect">
            <a:avLst/>
          </a:prstGeom>
        </p:spPr>
        <p:txBody>
          <a:bodyPr>
            <a:spAutoFit/>
          </a:bodyPr>
          <a:lstStyle/>
          <a:p>
            <a:r>
              <a:rPr lang="en-US" sz="1200" dirty="0" smtClean="0"/>
              <a:t>Top 10 U.S. States – April 19, 2021.</a:t>
            </a:r>
          </a:p>
          <a:p>
            <a:r>
              <a:rPr lang="en-US" sz="1200" dirty="0">
                <a:hlinkClick r:id="rId2"/>
              </a:rPr>
              <a:t>https://www.worldometers.info/coronavirus/country/us</a:t>
            </a:r>
            <a:r>
              <a:rPr lang="en-US" sz="1200" dirty="0" smtClean="0">
                <a:hlinkClick r:id="rId2"/>
              </a:rPr>
              <a:t>/</a:t>
            </a:r>
            <a:r>
              <a:rPr lang="en-US" sz="1200" dirty="0" smtClean="0"/>
              <a:t> </a:t>
            </a:r>
            <a:endParaRPr lang="en-US" sz="1200" dirty="0">
              <a:hlinkClick r:id="rId3"/>
            </a:endParaRPr>
          </a:p>
        </p:txBody>
      </p:sp>
      <p:pic>
        <p:nvPicPr>
          <p:cNvPr id="3" name="Picture 2"/>
          <p:cNvPicPr>
            <a:picLocks noChangeAspect="1"/>
          </p:cNvPicPr>
          <p:nvPr/>
        </p:nvPicPr>
        <p:blipFill>
          <a:blip r:embed="rId4"/>
          <a:stretch>
            <a:fillRect/>
          </a:stretch>
        </p:blipFill>
        <p:spPr>
          <a:xfrm>
            <a:off x="7641075" y="252750"/>
            <a:ext cx="1463167" cy="816935"/>
          </a:xfrm>
          <a:prstGeom prst="rect">
            <a:avLst/>
          </a:prstGeom>
        </p:spPr>
      </p:pic>
      <p:pic>
        <p:nvPicPr>
          <p:cNvPr id="4" name="Picture 3"/>
          <p:cNvPicPr>
            <a:picLocks noChangeAspect="1"/>
          </p:cNvPicPr>
          <p:nvPr/>
        </p:nvPicPr>
        <p:blipFill>
          <a:blip r:embed="rId5"/>
          <a:stretch>
            <a:fillRect/>
          </a:stretch>
        </p:blipFill>
        <p:spPr>
          <a:xfrm>
            <a:off x="565404" y="1158243"/>
            <a:ext cx="8066332" cy="3221252"/>
          </a:xfrm>
          <a:prstGeom prst="rect">
            <a:avLst/>
          </a:prstGeom>
        </p:spPr>
      </p:pic>
      <p:sp>
        <p:nvSpPr>
          <p:cNvPr id="5" name="Slide Number Placeholder 4"/>
          <p:cNvSpPr>
            <a:spLocks noGrp="1"/>
          </p:cNvSpPr>
          <p:nvPr>
            <p:ph type="sldNum" sz="quarter" idx="12"/>
          </p:nvPr>
        </p:nvSpPr>
        <p:spPr/>
        <p:txBody>
          <a:bodyPr/>
          <a:lstStyle/>
          <a:p>
            <a:fld id="{698B93EB-A9D7-5345-A063-6E2874308435}" type="slidenum">
              <a:rPr lang="en-US" smtClean="0"/>
              <a:pPr/>
              <a:t>13</a:t>
            </a:fld>
            <a:endParaRPr lang="en-US"/>
          </a:p>
        </p:txBody>
      </p:sp>
    </p:spTree>
    <p:extLst>
      <p:ext uri="{BB962C8B-B14F-4D97-AF65-F5344CB8AC3E}">
        <p14:creationId xmlns:p14="http://schemas.microsoft.com/office/powerpoint/2010/main" val="3852851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4572" y="230878"/>
            <a:ext cx="6369534" cy="4583832"/>
          </a:xfrm>
          <a:prstGeom prst="rect">
            <a:avLst/>
          </a:prstGeom>
        </p:spPr>
      </p:pic>
      <p:sp>
        <p:nvSpPr>
          <p:cNvPr id="3" name="Slide Number Placeholder 2"/>
          <p:cNvSpPr>
            <a:spLocks noGrp="1"/>
          </p:cNvSpPr>
          <p:nvPr>
            <p:ph type="sldNum" sz="quarter" idx="12"/>
          </p:nvPr>
        </p:nvSpPr>
        <p:spPr/>
        <p:txBody>
          <a:bodyPr/>
          <a:lstStyle/>
          <a:p>
            <a:fld id="{698B93EB-A9D7-5345-A063-6E2874308435}" type="slidenum">
              <a:rPr lang="en-US" smtClean="0"/>
              <a:pPr/>
              <a:t>14</a:t>
            </a:fld>
            <a:endParaRPr lang="en-US"/>
          </a:p>
        </p:txBody>
      </p:sp>
    </p:spTree>
    <p:extLst>
      <p:ext uri="{BB962C8B-B14F-4D97-AF65-F5344CB8AC3E}">
        <p14:creationId xmlns:p14="http://schemas.microsoft.com/office/powerpoint/2010/main" val="3129591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SARS-CoV-2 / COVID-19 Update</a:t>
            </a:r>
          </a:p>
        </p:txBody>
      </p:sp>
      <p:pic>
        <p:nvPicPr>
          <p:cNvPr id="4" name="Picture 3"/>
          <p:cNvPicPr>
            <a:picLocks noChangeAspect="1"/>
          </p:cNvPicPr>
          <p:nvPr/>
        </p:nvPicPr>
        <p:blipFill>
          <a:blip r:embed="rId2"/>
          <a:stretch>
            <a:fillRect/>
          </a:stretch>
        </p:blipFill>
        <p:spPr>
          <a:xfrm>
            <a:off x="7680833" y="363057"/>
            <a:ext cx="1463167" cy="816935"/>
          </a:xfrm>
          <a:prstGeom prst="rect">
            <a:avLst/>
          </a:prstGeom>
        </p:spPr>
      </p:pic>
      <p:pic>
        <p:nvPicPr>
          <p:cNvPr id="6" name="Picture 5"/>
          <p:cNvPicPr>
            <a:picLocks noChangeAspect="1"/>
          </p:cNvPicPr>
          <p:nvPr/>
        </p:nvPicPr>
        <p:blipFill>
          <a:blip r:embed="rId3"/>
          <a:stretch>
            <a:fillRect/>
          </a:stretch>
        </p:blipFill>
        <p:spPr>
          <a:xfrm>
            <a:off x="897899" y="1179992"/>
            <a:ext cx="7348201" cy="396350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0833" y="1543063"/>
            <a:ext cx="1205534" cy="1544279"/>
          </a:xfrm>
          <a:prstGeom prst="rect">
            <a:avLst/>
          </a:prstGeom>
        </p:spPr>
      </p:pic>
      <p:sp>
        <p:nvSpPr>
          <p:cNvPr id="3" name="Slide Number Placeholder 2"/>
          <p:cNvSpPr>
            <a:spLocks noGrp="1"/>
          </p:cNvSpPr>
          <p:nvPr>
            <p:ph type="sldNum" sz="quarter" idx="12"/>
          </p:nvPr>
        </p:nvSpPr>
        <p:spPr/>
        <p:txBody>
          <a:bodyPr/>
          <a:lstStyle/>
          <a:p>
            <a:fld id="{698B93EB-A9D7-5345-A063-6E2874308435}" type="slidenum">
              <a:rPr lang="en-US" smtClean="0"/>
              <a:pPr/>
              <a:t>15</a:t>
            </a:fld>
            <a:endParaRPr lang="en-US"/>
          </a:p>
        </p:txBody>
      </p:sp>
    </p:spTree>
    <p:extLst>
      <p:ext uri="{BB962C8B-B14F-4D97-AF65-F5344CB8AC3E}">
        <p14:creationId xmlns:p14="http://schemas.microsoft.com/office/powerpoint/2010/main" val="26644981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586753"/>
          </a:xfrm>
        </p:spPr>
        <p:txBody>
          <a:bodyPr>
            <a:normAutofit/>
          </a:bodyPr>
          <a:lstStyle/>
          <a:p>
            <a:pPr algn="ctr"/>
            <a:r>
              <a:rPr lang="en-US" sz="3600" dirty="0"/>
              <a:t>SARS-CoV-2 / COVID-19 Update</a:t>
            </a:r>
          </a:p>
        </p:txBody>
      </p:sp>
      <p:sp>
        <p:nvSpPr>
          <p:cNvPr id="9" name="TextBox 8"/>
          <p:cNvSpPr txBox="1"/>
          <p:nvPr/>
        </p:nvSpPr>
        <p:spPr>
          <a:xfrm>
            <a:off x="1043676" y="794768"/>
            <a:ext cx="7233390" cy="523220"/>
          </a:xfrm>
          <a:prstGeom prst="rect">
            <a:avLst/>
          </a:prstGeom>
          <a:noFill/>
        </p:spPr>
        <p:txBody>
          <a:bodyPr wrap="none" rtlCol="0">
            <a:spAutoFit/>
          </a:bodyPr>
          <a:lstStyle/>
          <a:p>
            <a:r>
              <a:rPr lang="en-US" sz="2800" dirty="0" smtClean="0"/>
              <a:t>Masks – research and evidence show they work!</a:t>
            </a:r>
            <a:endParaRPr lang="en-US" sz="2800" dirty="0"/>
          </a:p>
        </p:txBody>
      </p:sp>
      <p:pic>
        <p:nvPicPr>
          <p:cNvPr id="3" name="Picture 2"/>
          <p:cNvPicPr>
            <a:picLocks noChangeAspect="1"/>
          </p:cNvPicPr>
          <p:nvPr/>
        </p:nvPicPr>
        <p:blipFill>
          <a:blip r:embed="rId2"/>
          <a:stretch>
            <a:fillRect/>
          </a:stretch>
        </p:blipFill>
        <p:spPr>
          <a:xfrm>
            <a:off x="799998" y="1251363"/>
            <a:ext cx="3184476" cy="3892137"/>
          </a:xfrm>
          <a:prstGeom prst="rect">
            <a:avLst/>
          </a:prstGeom>
        </p:spPr>
      </p:pic>
      <p:sp>
        <p:nvSpPr>
          <p:cNvPr id="4" name="TextBox 3"/>
          <p:cNvSpPr txBox="1"/>
          <p:nvPr/>
        </p:nvSpPr>
        <p:spPr>
          <a:xfrm>
            <a:off x="4532244" y="1702904"/>
            <a:ext cx="3885936" cy="2677656"/>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t>N95 Masks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Surgical (procedural masks)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Cloth Masks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Face shields</a:t>
            </a:r>
            <a:endParaRPr lang="en-US" sz="2400" dirty="0"/>
          </a:p>
        </p:txBody>
      </p:sp>
      <p:sp>
        <p:nvSpPr>
          <p:cNvPr id="5" name="TextBox 4"/>
          <p:cNvSpPr txBox="1"/>
          <p:nvPr/>
        </p:nvSpPr>
        <p:spPr>
          <a:xfrm>
            <a:off x="3916791" y="4380560"/>
            <a:ext cx="4366901" cy="215444"/>
          </a:xfrm>
          <a:prstGeom prst="rect">
            <a:avLst/>
          </a:prstGeom>
          <a:noFill/>
        </p:spPr>
        <p:txBody>
          <a:bodyPr wrap="none" rtlCol="0">
            <a:spAutoFit/>
          </a:bodyPr>
          <a:lstStyle/>
          <a:p>
            <a:r>
              <a:rPr lang="en-US" sz="800" dirty="0"/>
              <a:t>Image source: </a:t>
            </a:r>
            <a:r>
              <a:rPr lang="en-US" sz="800" dirty="0">
                <a:hlinkClick r:id="rId3"/>
              </a:rPr>
              <a:t>https://</a:t>
            </a:r>
            <a:r>
              <a:rPr lang="en-US" sz="800" dirty="0" smtClean="0">
                <a:hlinkClick r:id="rId3"/>
              </a:rPr>
              <a:t>www.nebraskamed.com/COVID/coronavirus-is-not-canceled-wear-your-mask</a:t>
            </a:r>
            <a:r>
              <a:rPr lang="en-US" sz="800" dirty="0" smtClean="0"/>
              <a:t> </a:t>
            </a:r>
            <a:endParaRPr lang="en-US" sz="800" dirty="0"/>
          </a:p>
        </p:txBody>
      </p:sp>
      <p:pic>
        <p:nvPicPr>
          <p:cNvPr id="10" name="Picture 9"/>
          <p:cNvPicPr>
            <a:picLocks noChangeAspect="1"/>
          </p:cNvPicPr>
          <p:nvPr/>
        </p:nvPicPr>
        <p:blipFill>
          <a:blip r:embed="rId4"/>
          <a:stretch>
            <a:fillRect/>
          </a:stretch>
        </p:blipFill>
        <p:spPr>
          <a:xfrm>
            <a:off x="7372121" y="1487460"/>
            <a:ext cx="1463167" cy="816935"/>
          </a:xfrm>
          <a:prstGeom prst="rect">
            <a:avLst/>
          </a:prstGeom>
        </p:spPr>
      </p:pic>
      <p:sp>
        <p:nvSpPr>
          <p:cNvPr id="6" name="Rectangle 5"/>
          <p:cNvSpPr/>
          <p:nvPr/>
        </p:nvSpPr>
        <p:spPr>
          <a:xfrm>
            <a:off x="4022033" y="4728136"/>
            <a:ext cx="4909931" cy="300082"/>
          </a:xfrm>
          <a:prstGeom prst="rect">
            <a:avLst/>
          </a:prstGeom>
        </p:spPr>
        <p:txBody>
          <a:bodyPr wrap="square">
            <a:spAutoFit/>
          </a:bodyPr>
          <a:lstStyle/>
          <a:p>
            <a:r>
              <a:rPr lang="en-US" dirty="0">
                <a:hlinkClick r:id="rId5"/>
              </a:rPr>
              <a:t>https://</a:t>
            </a:r>
            <a:r>
              <a:rPr lang="en-US" dirty="0" smtClean="0">
                <a:hlinkClick r:id="rId5"/>
              </a:rPr>
              <a:t>www.youtube.com/channel/UCtWrOlPkjfLm2_i1G3ZVWBg</a:t>
            </a:r>
            <a:r>
              <a:rPr lang="en-US" dirty="0" smtClean="0"/>
              <a:t> </a:t>
            </a:r>
            <a:endParaRPr lang="en-US" dirty="0"/>
          </a:p>
        </p:txBody>
      </p:sp>
      <p:sp>
        <p:nvSpPr>
          <p:cNvPr id="7" name="Slide Number Placeholder 6"/>
          <p:cNvSpPr>
            <a:spLocks noGrp="1"/>
          </p:cNvSpPr>
          <p:nvPr>
            <p:ph type="sldNum" sz="quarter" idx="12"/>
          </p:nvPr>
        </p:nvSpPr>
        <p:spPr/>
        <p:txBody>
          <a:bodyPr/>
          <a:lstStyle/>
          <a:p>
            <a:fld id="{698B93EB-A9D7-5345-A063-6E2874308435}" type="slidenum">
              <a:rPr lang="en-US" smtClean="0"/>
              <a:pPr/>
              <a:t>16</a:t>
            </a:fld>
            <a:endParaRPr lang="en-US"/>
          </a:p>
        </p:txBody>
      </p:sp>
    </p:spTree>
    <p:extLst>
      <p:ext uri="{BB962C8B-B14F-4D97-AF65-F5344CB8AC3E}">
        <p14:creationId xmlns:p14="http://schemas.microsoft.com/office/powerpoint/2010/main" val="31540822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586753"/>
          </a:xfrm>
        </p:spPr>
        <p:txBody>
          <a:bodyPr>
            <a:normAutofit/>
          </a:bodyPr>
          <a:lstStyle/>
          <a:p>
            <a:pPr algn="ctr"/>
            <a:r>
              <a:rPr lang="en-US" sz="3600" dirty="0"/>
              <a:t>SARS-CoV-2 / COVID-19 Update</a:t>
            </a:r>
          </a:p>
        </p:txBody>
      </p:sp>
      <p:sp>
        <p:nvSpPr>
          <p:cNvPr id="9" name="TextBox 8"/>
          <p:cNvSpPr txBox="1"/>
          <p:nvPr/>
        </p:nvSpPr>
        <p:spPr>
          <a:xfrm>
            <a:off x="1043676" y="794768"/>
            <a:ext cx="7233390" cy="523220"/>
          </a:xfrm>
          <a:prstGeom prst="rect">
            <a:avLst/>
          </a:prstGeom>
          <a:noFill/>
        </p:spPr>
        <p:txBody>
          <a:bodyPr wrap="none" rtlCol="0">
            <a:spAutoFit/>
          </a:bodyPr>
          <a:lstStyle/>
          <a:p>
            <a:r>
              <a:rPr lang="en-US" sz="2800" dirty="0" smtClean="0"/>
              <a:t>Masks – research and evidence show they work!</a:t>
            </a:r>
            <a:endParaRPr lang="en-US" sz="2800" dirty="0"/>
          </a:p>
        </p:txBody>
      </p:sp>
      <p:pic>
        <p:nvPicPr>
          <p:cNvPr id="10" name="Picture 9"/>
          <p:cNvPicPr>
            <a:picLocks noChangeAspect="1"/>
          </p:cNvPicPr>
          <p:nvPr/>
        </p:nvPicPr>
        <p:blipFill>
          <a:blip r:embed="rId2"/>
          <a:stretch>
            <a:fillRect/>
          </a:stretch>
        </p:blipFill>
        <p:spPr>
          <a:xfrm>
            <a:off x="7372121" y="1487460"/>
            <a:ext cx="1463167" cy="816935"/>
          </a:xfrm>
          <a:prstGeom prst="rect">
            <a:avLst/>
          </a:prstGeom>
        </p:spPr>
      </p:pic>
      <p:sp>
        <p:nvSpPr>
          <p:cNvPr id="6" name="Rectangle 5"/>
          <p:cNvSpPr/>
          <p:nvPr/>
        </p:nvSpPr>
        <p:spPr>
          <a:xfrm>
            <a:off x="2289486" y="4428054"/>
            <a:ext cx="4909931" cy="300082"/>
          </a:xfrm>
          <a:prstGeom prst="rect">
            <a:avLst/>
          </a:prstGeom>
        </p:spPr>
        <p:txBody>
          <a:bodyPr wrap="square">
            <a:spAutoFit/>
          </a:bodyPr>
          <a:lstStyle/>
          <a:p>
            <a:r>
              <a:rPr lang="en-US" dirty="0">
                <a:hlinkClick r:id="rId3"/>
              </a:rPr>
              <a:t>https://</a:t>
            </a:r>
            <a:r>
              <a:rPr lang="en-US" dirty="0" smtClean="0">
                <a:hlinkClick r:id="rId3"/>
              </a:rPr>
              <a:t>www.youtube.com/channel/UCtWrOlPkjfLm2_i1G3ZVWBg</a:t>
            </a:r>
            <a:r>
              <a:rPr lang="en-US" dirty="0" smtClean="0"/>
              <a:t> </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12" y="1725672"/>
            <a:ext cx="1709424" cy="24003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8206" y="1725672"/>
            <a:ext cx="4189616" cy="2400300"/>
          </a:xfrm>
          <a:prstGeom prst="rect">
            <a:avLst/>
          </a:prstGeom>
        </p:spPr>
      </p:pic>
      <p:sp>
        <p:nvSpPr>
          <p:cNvPr id="11" name="TextBox 10"/>
          <p:cNvSpPr txBox="1"/>
          <p:nvPr/>
        </p:nvSpPr>
        <p:spPr>
          <a:xfrm>
            <a:off x="7576457" y="3011332"/>
            <a:ext cx="1119409" cy="300082"/>
          </a:xfrm>
          <a:prstGeom prst="rect">
            <a:avLst/>
          </a:prstGeom>
          <a:noFill/>
        </p:spPr>
        <p:txBody>
          <a:bodyPr wrap="none" rtlCol="0">
            <a:spAutoFit/>
          </a:bodyPr>
          <a:lstStyle/>
          <a:p>
            <a:r>
              <a:rPr lang="en-US" dirty="0" smtClean="0"/>
              <a:t>#</a:t>
            </a:r>
            <a:r>
              <a:rPr lang="en-US" dirty="0" err="1" smtClean="0"/>
              <a:t>TXSTrespect</a:t>
            </a:r>
            <a:endParaRPr lang="en-US" dirty="0"/>
          </a:p>
        </p:txBody>
      </p:sp>
      <p:sp>
        <p:nvSpPr>
          <p:cNvPr id="3" name="Slide Number Placeholder 2"/>
          <p:cNvSpPr>
            <a:spLocks noGrp="1"/>
          </p:cNvSpPr>
          <p:nvPr>
            <p:ph type="sldNum" sz="quarter" idx="12"/>
          </p:nvPr>
        </p:nvSpPr>
        <p:spPr/>
        <p:txBody>
          <a:bodyPr/>
          <a:lstStyle/>
          <a:p>
            <a:fld id="{698B93EB-A9D7-5345-A063-6E2874308435}" type="slidenum">
              <a:rPr lang="en-US" smtClean="0"/>
              <a:pPr/>
              <a:t>17</a:t>
            </a:fld>
            <a:endParaRPr lang="en-US"/>
          </a:p>
        </p:txBody>
      </p:sp>
    </p:spTree>
    <p:extLst>
      <p:ext uri="{BB962C8B-B14F-4D97-AF65-F5344CB8AC3E}">
        <p14:creationId xmlns:p14="http://schemas.microsoft.com/office/powerpoint/2010/main" val="1180951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ABC2DAE-A797-4874-979B-4BEAFDBAFDFC}"/>
              </a:ext>
            </a:extLst>
          </p:cNvPr>
          <p:cNvSpPr txBox="1"/>
          <p:nvPr/>
        </p:nvSpPr>
        <p:spPr>
          <a:xfrm>
            <a:off x="2102532" y="546471"/>
            <a:ext cx="5261146" cy="4570482"/>
          </a:xfrm>
          <a:prstGeom prst="rect">
            <a:avLst/>
          </a:prstGeom>
          <a:noFill/>
        </p:spPr>
        <p:txBody>
          <a:bodyPr wrap="square" rtlCol="0">
            <a:spAutoFit/>
          </a:bodyPr>
          <a:lstStyle/>
          <a:p>
            <a:r>
              <a:rPr lang="en-US" sz="2100" b="1" dirty="0"/>
              <a:t>Your risk of COVID19</a:t>
            </a:r>
          </a:p>
          <a:p>
            <a:endParaRPr lang="en-US" sz="1800" dirty="0"/>
          </a:p>
          <a:p>
            <a:r>
              <a:rPr lang="en-US" sz="1800" dirty="0"/>
              <a:t>Those Who Need Extra Precautions</a:t>
            </a:r>
          </a:p>
          <a:p>
            <a:endParaRPr lang="en-US" sz="1800" dirty="0"/>
          </a:p>
          <a:p>
            <a:pPr>
              <a:buFont typeface="Arial" panose="020B0604020202020204" pitchFamily="34" charset="0"/>
              <a:buChar char="•"/>
            </a:pPr>
            <a:r>
              <a:rPr lang="en-US" sz="1800" dirty="0">
                <a:hlinkClick r:id="rId2"/>
              </a:rPr>
              <a:t>Racial &amp; Ethnic Minority Groups</a:t>
            </a:r>
            <a:endParaRPr lang="en-US" sz="1800" dirty="0"/>
          </a:p>
          <a:p>
            <a:pPr>
              <a:buFont typeface="Arial" panose="020B0604020202020204" pitchFamily="34" charset="0"/>
              <a:buChar char="•"/>
            </a:pPr>
            <a:r>
              <a:rPr lang="en-US" sz="1800" dirty="0">
                <a:hlinkClick r:id="rId3"/>
              </a:rPr>
              <a:t>People with Disabilities</a:t>
            </a:r>
            <a:endParaRPr lang="en-US" sz="1800" dirty="0"/>
          </a:p>
          <a:p>
            <a:pPr>
              <a:buFont typeface="Arial" panose="020B0604020202020204" pitchFamily="34" charset="0"/>
              <a:buChar char="•"/>
            </a:pPr>
            <a:r>
              <a:rPr lang="en-US" sz="1800" dirty="0">
                <a:hlinkClick r:id="rId4"/>
              </a:rPr>
              <a:t>People with Developmental &amp; Behavioral Disorders</a:t>
            </a:r>
            <a:endParaRPr lang="en-US" sz="1800" dirty="0"/>
          </a:p>
          <a:p>
            <a:pPr>
              <a:buFont typeface="Arial" panose="020B0604020202020204" pitchFamily="34" charset="0"/>
              <a:buChar char="•"/>
            </a:pPr>
            <a:r>
              <a:rPr lang="en-US" sz="1800" dirty="0">
                <a:hlinkClick r:id="rId5"/>
              </a:rPr>
              <a:t>Pregnant People</a:t>
            </a:r>
            <a:endParaRPr lang="en-US" sz="1800" dirty="0"/>
          </a:p>
          <a:p>
            <a:pPr>
              <a:buFont typeface="Arial" panose="020B0604020202020204" pitchFamily="34" charset="0"/>
              <a:buChar char="•"/>
            </a:pPr>
            <a:r>
              <a:rPr lang="en-US" sz="1800" dirty="0">
                <a:hlinkClick r:id="rId6"/>
              </a:rPr>
              <a:t>People Experiencing Homelessness</a:t>
            </a:r>
            <a:endParaRPr lang="en-US" sz="1800" dirty="0"/>
          </a:p>
          <a:p>
            <a:pPr>
              <a:buFont typeface="Arial" panose="020B0604020202020204" pitchFamily="34" charset="0"/>
              <a:buChar char="•"/>
            </a:pPr>
            <a:endParaRPr lang="en-US" sz="1800" dirty="0"/>
          </a:p>
          <a:p>
            <a:pPr>
              <a:buFont typeface="Arial" panose="020B0604020202020204" pitchFamily="34" charset="0"/>
              <a:buChar char="•"/>
            </a:pPr>
            <a:r>
              <a:rPr lang="en-US" sz="1800" dirty="0"/>
              <a:t>Take home message – </a:t>
            </a:r>
            <a:r>
              <a:rPr lang="en-US" sz="1800" dirty="0">
                <a:solidFill>
                  <a:srgbClr val="FF0000"/>
                </a:solidFill>
              </a:rPr>
              <a:t>IMMUNOCOMPROMISED</a:t>
            </a:r>
            <a:r>
              <a:rPr lang="en-US" sz="1800" dirty="0"/>
              <a:t> (generally at more risk</a:t>
            </a:r>
            <a:r>
              <a:rPr lang="en-US" sz="1800" dirty="0" smtClean="0"/>
              <a:t>)</a:t>
            </a:r>
          </a:p>
          <a:p>
            <a:pPr>
              <a:buFont typeface="Arial" panose="020B0604020202020204" pitchFamily="34" charset="0"/>
              <a:buChar char="•"/>
            </a:pPr>
            <a:r>
              <a:rPr lang="en-US" sz="1800" dirty="0" smtClean="0"/>
              <a:t> #</a:t>
            </a:r>
            <a:r>
              <a:rPr lang="en-US" sz="1800" dirty="0" err="1" smtClean="0"/>
              <a:t>Superspreader</a:t>
            </a:r>
            <a:r>
              <a:rPr lang="en-US" sz="1800" dirty="0" smtClean="0"/>
              <a:t> events are REAL!</a:t>
            </a:r>
          </a:p>
          <a:p>
            <a:pPr lvl="1">
              <a:buFont typeface="Arial" panose="020B0604020202020204" pitchFamily="34" charset="0"/>
              <a:buChar char="•"/>
            </a:pPr>
            <a:r>
              <a:rPr lang="en-US" sz="1800" dirty="0" smtClean="0"/>
              <a:t>Church/choir, bars, large gatherings (rallies, etc.) where precautions are not used </a:t>
            </a:r>
            <a:endParaRPr lang="en-US" sz="1800" dirty="0"/>
          </a:p>
          <a:p>
            <a:pPr marL="257175" indent="-257175">
              <a:buFont typeface="Arial" panose="020B0604020202020204" pitchFamily="34" charset="0"/>
              <a:buChar char="•"/>
            </a:pPr>
            <a:endParaRPr lang="en-US" sz="1800" dirty="0"/>
          </a:p>
        </p:txBody>
      </p:sp>
      <p:sp>
        <p:nvSpPr>
          <p:cNvPr id="2" name="Rectangle 1"/>
          <p:cNvSpPr/>
          <p:nvPr/>
        </p:nvSpPr>
        <p:spPr>
          <a:xfrm>
            <a:off x="2102532" y="4828820"/>
            <a:ext cx="5037827" cy="230832"/>
          </a:xfrm>
          <a:prstGeom prst="rect">
            <a:avLst/>
          </a:prstGeom>
        </p:spPr>
        <p:txBody>
          <a:bodyPr wrap="square">
            <a:spAutoFit/>
          </a:bodyPr>
          <a:lstStyle/>
          <a:p>
            <a:r>
              <a:rPr lang="en-US" sz="900" dirty="0">
                <a:hlinkClick r:id="rId7"/>
              </a:rPr>
              <a:t>https://www.cdc.gov/coronavirus/2019-ncov/need-extra-precautions/other-at-risk-populations.html</a:t>
            </a:r>
            <a:r>
              <a:rPr lang="en-US" sz="900" dirty="0"/>
              <a:t> </a:t>
            </a:r>
          </a:p>
        </p:txBody>
      </p:sp>
      <p:sp>
        <p:nvSpPr>
          <p:cNvPr id="3" name="Slide Number Placeholder 2"/>
          <p:cNvSpPr>
            <a:spLocks noGrp="1"/>
          </p:cNvSpPr>
          <p:nvPr>
            <p:ph type="sldNum" sz="quarter" idx="12"/>
          </p:nvPr>
        </p:nvSpPr>
        <p:spPr/>
        <p:txBody>
          <a:bodyPr/>
          <a:lstStyle/>
          <a:p>
            <a:fld id="{698B93EB-A9D7-5345-A063-6E2874308435}" type="slidenum">
              <a:rPr lang="en-US" smtClean="0"/>
              <a:pPr/>
              <a:t>18</a:t>
            </a:fld>
            <a:endParaRPr lang="en-US"/>
          </a:p>
        </p:txBody>
      </p:sp>
    </p:spTree>
    <p:extLst>
      <p:ext uri="{BB962C8B-B14F-4D97-AF65-F5344CB8AC3E}">
        <p14:creationId xmlns:p14="http://schemas.microsoft.com/office/powerpoint/2010/main" val="41393223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72"/>
            <a:ext cx="7886700" cy="993775"/>
          </a:xfrm>
        </p:spPr>
        <p:txBody>
          <a:bodyPr>
            <a:normAutofit/>
          </a:bodyPr>
          <a:lstStyle/>
          <a:p>
            <a:pPr algn="ctr"/>
            <a:r>
              <a:rPr lang="en-US" sz="3600" dirty="0"/>
              <a:t>SARS-CoV-2 / COVID-19 Update</a:t>
            </a:r>
          </a:p>
        </p:txBody>
      </p:sp>
      <p:sp>
        <p:nvSpPr>
          <p:cNvPr id="6" name="Rectangle 5"/>
          <p:cNvSpPr/>
          <p:nvPr/>
        </p:nvSpPr>
        <p:spPr>
          <a:xfrm>
            <a:off x="1291073" y="4104790"/>
            <a:ext cx="3784319" cy="246221"/>
          </a:xfrm>
          <a:prstGeom prst="rect">
            <a:avLst/>
          </a:prstGeom>
        </p:spPr>
        <p:txBody>
          <a:bodyPr wrap="square">
            <a:spAutoFit/>
          </a:bodyPr>
          <a:lstStyle/>
          <a:p>
            <a:r>
              <a:rPr lang="en-US" sz="1000" dirty="0">
                <a:hlinkClick r:id="rId2"/>
              </a:rPr>
              <a:t>https://time.com/5903673/record-daily-coronavirus-cases</a:t>
            </a:r>
            <a:r>
              <a:rPr lang="en-US" sz="1000" dirty="0" smtClean="0">
                <a:hlinkClick r:id="rId2"/>
              </a:rPr>
              <a:t>/</a:t>
            </a:r>
            <a:r>
              <a:rPr lang="en-US" sz="1000" dirty="0" smtClean="0"/>
              <a:t> </a:t>
            </a:r>
            <a:endParaRPr lang="en-US" sz="1000" dirty="0"/>
          </a:p>
        </p:txBody>
      </p:sp>
      <p:pic>
        <p:nvPicPr>
          <p:cNvPr id="5" name="Picture 4"/>
          <p:cNvPicPr>
            <a:picLocks noChangeAspect="1"/>
          </p:cNvPicPr>
          <p:nvPr/>
        </p:nvPicPr>
        <p:blipFill>
          <a:blip r:embed="rId3"/>
          <a:stretch>
            <a:fillRect/>
          </a:stretch>
        </p:blipFill>
        <p:spPr>
          <a:xfrm>
            <a:off x="7610659" y="363057"/>
            <a:ext cx="1463167" cy="816935"/>
          </a:xfrm>
          <a:prstGeom prst="rect">
            <a:avLst/>
          </a:prstGeom>
        </p:spPr>
      </p:pic>
      <p:pic>
        <p:nvPicPr>
          <p:cNvPr id="4" name="Picture 3"/>
          <p:cNvPicPr>
            <a:picLocks noChangeAspect="1"/>
          </p:cNvPicPr>
          <p:nvPr/>
        </p:nvPicPr>
        <p:blipFill>
          <a:blip r:embed="rId4"/>
          <a:stretch>
            <a:fillRect/>
          </a:stretch>
        </p:blipFill>
        <p:spPr>
          <a:xfrm>
            <a:off x="628650" y="1235350"/>
            <a:ext cx="4474243" cy="2753948"/>
          </a:xfrm>
          <a:prstGeom prst="rect">
            <a:avLst/>
          </a:prstGeom>
        </p:spPr>
      </p:pic>
      <p:sp>
        <p:nvSpPr>
          <p:cNvPr id="7" name="Rectangle 6"/>
          <p:cNvSpPr/>
          <p:nvPr/>
        </p:nvSpPr>
        <p:spPr>
          <a:xfrm>
            <a:off x="5166703" y="1103933"/>
            <a:ext cx="3269152" cy="4039567"/>
          </a:xfrm>
          <a:prstGeom prst="rect">
            <a:avLst/>
          </a:prstGeom>
        </p:spPr>
        <p:txBody>
          <a:bodyPr wrap="square">
            <a:spAutoFit/>
          </a:bodyPr>
          <a:lstStyle/>
          <a:p>
            <a:r>
              <a:rPr lang="en-US" dirty="0" smtClean="0"/>
              <a:t>Just days </a:t>
            </a:r>
            <a:r>
              <a:rPr lang="en-US" dirty="0"/>
              <a:t>before a momentous and unpredictable Presidential election, the United States has reached a new record high in the number of daily COVID-19 infections, surpassing the peak in mid-July during the second </a:t>
            </a:r>
            <a:r>
              <a:rPr lang="en-US" dirty="0" smtClean="0"/>
              <a:t>surge </a:t>
            </a:r>
            <a:r>
              <a:rPr lang="en-US" dirty="0"/>
              <a:t>of the coronavirus pandemic’s domestic toll. </a:t>
            </a:r>
            <a:endParaRPr lang="en-US" dirty="0" smtClean="0"/>
          </a:p>
          <a:p>
            <a:endParaRPr lang="en-US" dirty="0"/>
          </a:p>
          <a:p>
            <a:r>
              <a:rPr lang="en-US" dirty="0" smtClean="0"/>
              <a:t>As </a:t>
            </a:r>
            <a:r>
              <a:rPr lang="en-US" dirty="0"/>
              <a:t>of Oct. 24, there was a weekly average of 23.0 infections per 100,000 residents, up from 20.5 on July 19 and ticking rapidly upward</a:t>
            </a:r>
            <a:r>
              <a:rPr lang="en-US" dirty="0" smtClean="0"/>
              <a:t>.</a:t>
            </a:r>
          </a:p>
          <a:p>
            <a:endParaRPr lang="en-US" dirty="0" smtClean="0"/>
          </a:p>
          <a:p>
            <a:r>
              <a:rPr lang="en-US" dirty="0" smtClean="0"/>
              <a:t>The </a:t>
            </a:r>
            <a:r>
              <a:rPr lang="en-US" dirty="0"/>
              <a:t>country also set a new single-day record on Oct. 23 with 83,757 new cases</a:t>
            </a:r>
            <a:r>
              <a:rPr lang="en-US" dirty="0" smtClean="0"/>
              <a:t>.</a:t>
            </a:r>
          </a:p>
          <a:p>
            <a:endParaRPr lang="en-US" dirty="0"/>
          </a:p>
          <a:p>
            <a:r>
              <a:rPr lang="en-US" dirty="0" smtClean="0"/>
              <a:t>Thursday, Feb 4 2021: </a:t>
            </a:r>
            <a:r>
              <a:rPr lang="en-US" b="1" dirty="0"/>
              <a:t>US records more than 5,000 </a:t>
            </a:r>
            <a:r>
              <a:rPr lang="en-US" b="1" dirty="0" err="1"/>
              <a:t>Covid</a:t>
            </a:r>
            <a:r>
              <a:rPr lang="en-US" b="1" dirty="0"/>
              <a:t> deaths in single day after data </a:t>
            </a:r>
            <a:r>
              <a:rPr lang="en-US" b="1" dirty="0" smtClean="0"/>
              <a:t>audit</a:t>
            </a:r>
            <a:r>
              <a:rPr lang="en-US" dirty="0"/>
              <a:t> </a:t>
            </a:r>
            <a:r>
              <a:rPr lang="en-US" dirty="0" smtClean="0"/>
              <a:t>[</a:t>
            </a:r>
            <a:r>
              <a:rPr lang="en-US" dirty="0" smtClean="0">
                <a:solidFill>
                  <a:srgbClr val="FF0000"/>
                </a:solidFill>
              </a:rPr>
              <a:t>5,077 deaths</a:t>
            </a:r>
            <a:r>
              <a:rPr lang="en-US" dirty="0" smtClean="0"/>
              <a:t>]</a:t>
            </a:r>
            <a:endParaRPr lang="en-US" b="1" dirty="0"/>
          </a:p>
        </p:txBody>
      </p:sp>
      <p:sp>
        <p:nvSpPr>
          <p:cNvPr id="8" name="TextBox 7"/>
          <p:cNvSpPr txBox="1"/>
          <p:nvPr/>
        </p:nvSpPr>
        <p:spPr>
          <a:xfrm>
            <a:off x="1137414" y="2616030"/>
            <a:ext cx="622634" cy="300082"/>
          </a:xfrm>
          <a:prstGeom prst="rect">
            <a:avLst/>
          </a:prstGeom>
          <a:noFill/>
        </p:spPr>
        <p:txBody>
          <a:bodyPr wrap="square" rtlCol="0">
            <a:spAutoFit/>
          </a:bodyPr>
          <a:lstStyle/>
          <a:p>
            <a:r>
              <a:rPr lang="en-US" dirty="0" smtClean="0">
                <a:solidFill>
                  <a:srgbClr val="FF0000"/>
                </a:solidFill>
              </a:rPr>
              <a:t>Surge</a:t>
            </a:r>
            <a:endParaRPr lang="en-US" dirty="0">
              <a:solidFill>
                <a:srgbClr val="FF0000"/>
              </a:solidFill>
            </a:endParaRPr>
          </a:p>
        </p:txBody>
      </p:sp>
      <p:pic>
        <p:nvPicPr>
          <p:cNvPr id="9" name="Picture 8"/>
          <p:cNvPicPr>
            <a:picLocks noChangeAspect="1"/>
          </p:cNvPicPr>
          <p:nvPr/>
        </p:nvPicPr>
        <p:blipFill>
          <a:blip r:embed="rId5"/>
          <a:stretch>
            <a:fillRect/>
          </a:stretch>
        </p:blipFill>
        <p:spPr>
          <a:xfrm>
            <a:off x="3893594" y="1787665"/>
            <a:ext cx="373579" cy="227883"/>
          </a:xfrm>
          <a:prstGeom prst="rect">
            <a:avLst/>
          </a:prstGeom>
        </p:spPr>
      </p:pic>
      <p:pic>
        <p:nvPicPr>
          <p:cNvPr id="10" name="Picture 9"/>
          <p:cNvPicPr>
            <a:picLocks noChangeAspect="1"/>
          </p:cNvPicPr>
          <p:nvPr/>
        </p:nvPicPr>
        <p:blipFill>
          <a:blip r:embed="rId6"/>
          <a:stretch>
            <a:fillRect/>
          </a:stretch>
        </p:blipFill>
        <p:spPr>
          <a:xfrm>
            <a:off x="1993491" y="2105281"/>
            <a:ext cx="371888" cy="231668"/>
          </a:xfrm>
          <a:prstGeom prst="rect">
            <a:avLst/>
          </a:prstGeom>
        </p:spPr>
      </p:pic>
      <p:sp>
        <p:nvSpPr>
          <p:cNvPr id="3" name="Slide Number Placeholder 2"/>
          <p:cNvSpPr>
            <a:spLocks noGrp="1"/>
          </p:cNvSpPr>
          <p:nvPr>
            <p:ph type="sldNum" sz="quarter" idx="12"/>
          </p:nvPr>
        </p:nvSpPr>
        <p:spPr/>
        <p:txBody>
          <a:bodyPr/>
          <a:lstStyle/>
          <a:p>
            <a:fld id="{698B93EB-A9D7-5345-A063-6E2874308435}" type="slidenum">
              <a:rPr lang="en-US" smtClean="0"/>
              <a:pPr/>
              <a:t>19</a:t>
            </a:fld>
            <a:endParaRPr lang="en-US"/>
          </a:p>
        </p:txBody>
      </p:sp>
    </p:spTree>
    <p:extLst>
      <p:ext uri="{BB962C8B-B14F-4D97-AF65-F5344CB8AC3E}">
        <p14:creationId xmlns:p14="http://schemas.microsoft.com/office/powerpoint/2010/main" val="3577019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9513" y="337061"/>
            <a:ext cx="8971722" cy="788276"/>
          </a:xfrm>
        </p:spPr>
        <p:txBody>
          <a:bodyPr>
            <a:normAutofit fontScale="90000"/>
          </a:bodyPr>
          <a:lstStyle/>
          <a:p>
            <a:pPr algn="ctr"/>
            <a:r>
              <a:rPr lang="en-US" sz="3000" dirty="0" smtClean="0"/>
              <a:t>Emerging Pathogens: </a:t>
            </a:r>
            <a:r>
              <a:rPr lang="en-US" sz="3000" dirty="0"/>
              <a:t>Have We Learned Any Lessons</a:t>
            </a:r>
            <a:r>
              <a:rPr lang="en-US" sz="3000" dirty="0" smtClean="0"/>
              <a:t>?</a:t>
            </a:r>
            <a:br>
              <a:rPr lang="en-US" sz="3000" dirty="0" smtClean="0"/>
            </a:br>
            <a:r>
              <a:rPr lang="en-US" sz="3000" dirty="0" smtClean="0"/>
              <a:t> </a:t>
            </a:r>
            <a:r>
              <a:rPr lang="en-US" sz="3000" b="1" dirty="0" smtClean="0">
                <a:solidFill>
                  <a:schemeClr val="accent1"/>
                </a:solidFill>
              </a:rPr>
              <a:t>Abstract</a:t>
            </a:r>
            <a:endParaRPr lang="en-US" sz="3000" b="1" dirty="0">
              <a:solidFill>
                <a:schemeClr val="accent1"/>
              </a:solidFill>
            </a:endParaRPr>
          </a:p>
        </p:txBody>
      </p:sp>
      <p:sp>
        <p:nvSpPr>
          <p:cNvPr id="3" name="Content Placeholder 2"/>
          <p:cNvSpPr>
            <a:spLocks noGrp="1"/>
          </p:cNvSpPr>
          <p:nvPr>
            <p:ph idx="1"/>
          </p:nvPr>
        </p:nvSpPr>
        <p:spPr>
          <a:xfrm>
            <a:off x="1012963" y="1296473"/>
            <a:ext cx="7157002" cy="3626709"/>
          </a:xfrm>
        </p:spPr>
        <p:txBody>
          <a:bodyPr>
            <a:normAutofit fontScale="85000" lnSpcReduction="20000"/>
          </a:bodyPr>
          <a:lstStyle/>
          <a:p>
            <a:r>
              <a:rPr lang="en-US" dirty="0">
                <a:latin typeface="+mj-lt"/>
              </a:rPr>
              <a:t>Emerging and reemerging pathogens leading to a global pandemic is a complex issue driven by globalization and neglect for preparedness in health security. Obviously, we have reached a dangerous tipping point. </a:t>
            </a:r>
            <a:endParaRPr lang="en-US" dirty="0" smtClean="0">
              <a:latin typeface="+mj-lt"/>
            </a:endParaRPr>
          </a:p>
          <a:p>
            <a:endParaRPr lang="en-US" dirty="0">
              <a:latin typeface="+mj-lt"/>
            </a:endParaRPr>
          </a:p>
          <a:p>
            <a:r>
              <a:rPr lang="en-US" dirty="0" smtClean="0">
                <a:latin typeface="+mj-lt"/>
              </a:rPr>
              <a:t>The </a:t>
            </a:r>
            <a:r>
              <a:rPr lang="en-US" dirty="0">
                <a:latin typeface="+mj-lt"/>
              </a:rPr>
              <a:t>nature of this critical public health and healthcare problem has two primary components: 1) the emergence of diverse and novel pathogens, and 2) the alarming ability of these pathogens to be translocated and transmitted in a wide array of geographic and densely populated regions.</a:t>
            </a:r>
          </a:p>
        </p:txBody>
      </p:sp>
      <p:sp>
        <p:nvSpPr>
          <p:cNvPr id="4" name="Slide Number Placeholder 3"/>
          <p:cNvSpPr>
            <a:spLocks noGrp="1"/>
          </p:cNvSpPr>
          <p:nvPr>
            <p:ph type="sldNum" sz="quarter" idx="12"/>
          </p:nvPr>
        </p:nvSpPr>
        <p:spPr/>
        <p:txBody>
          <a:bodyPr/>
          <a:lstStyle/>
          <a:p>
            <a:fld id="{698B93EB-A9D7-5345-A063-6E2874308435}" type="slidenum">
              <a:rPr lang="en-US" smtClean="0"/>
              <a:pPr/>
              <a:t>2</a:t>
            </a:fld>
            <a:endParaRPr lang="en-US"/>
          </a:p>
        </p:txBody>
      </p:sp>
    </p:spTree>
    <p:extLst>
      <p:ext uri="{BB962C8B-B14F-4D97-AF65-F5344CB8AC3E}">
        <p14:creationId xmlns:p14="http://schemas.microsoft.com/office/powerpoint/2010/main" val="1949980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73"/>
            <a:ext cx="7886700" cy="593666"/>
          </a:xfrm>
        </p:spPr>
        <p:txBody>
          <a:bodyPr>
            <a:normAutofit/>
          </a:bodyPr>
          <a:lstStyle/>
          <a:p>
            <a:pPr algn="ctr"/>
            <a:r>
              <a:rPr lang="en-US" sz="3600" dirty="0"/>
              <a:t>SARS-CoV-2 / COVID-19 Update</a:t>
            </a:r>
          </a:p>
        </p:txBody>
      </p:sp>
      <p:pic>
        <p:nvPicPr>
          <p:cNvPr id="5" name="Picture 4"/>
          <p:cNvPicPr>
            <a:picLocks noChangeAspect="1"/>
          </p:cNvPicPr>
          <p:nvPr/>
        </p:nvPicPr>
        <p:blipFill>
          <a:blip r:embed="rId2"/>
          <a:stretch>
            <a:fillRect/>
          </a:stretch>
        </p:blipFill>
        <p:spPr>
          <a:xfrm>
            <a:off x="7604032" y="91391"/>
            <a:ext cx="1463167" cy="816935"/>
          </a:xfrm>
          <a:prstGeom prst="rect">
            <a:avLst/>
          </a:prstGeom>
        </p:spPr>
      </p:pic>
      <p:sp>
        <p:nvSpPr>
          <p:cNvPr id="11" name="Rectangle 10"/>
          <p:cNvSpPr/>
          <p:nvPr/>
        </p:nvSpPr>
        <p:spPr>
          <a:xfrm>
            <a:off x="96676" y="2332170"/>
            <a:ext cx="1659238" cy="1169551"/>
          </a:xfrm>
          <a:prstGeom prst="rect">
            <a:avLst/>
          </a:prstGeom>
        </p:spPr>
        <p:txBody>
          <a:bodyPr wrap="square">
            <a:spAutoFit/>
          </a:bodyPr>
          <a:lstStyle/>
          <a:p>
            <a:r>
              <a:rPr lang="en-US" sz="1000" dirty="0" smtClean="0"/>
              <a:t>Source:</a:t>
            </a:r>
            <a:endParaRPr lang="en-US" sz="1000" dirty="0"/>
          </a:p>
          <a:p>
            <a:r>
              <a:rPr lang="en-US" sz="1000" dirty="0" smtClean="0">
                <a:hlinkClick r:id="rId3"/>
              </a:rPr>
              <a:t>https</a:t>
            </a:r>
            <a:r>
              <a:rPr lang="en-US" sz="1000" dirty="0">
                <a:hlinkClick r:id="rId3"/>
              </a:rPr>
              <a:t>://</a:t>
            </a:r>
            <a:r>
              <a:rPr lang="en-US" sz="1000" dirty="0" smtClean="0">
                <a:hlinkClick r:id="rId3"/>
              </a:rPr>
              <a:t>www.npr.org/sections/health-shots/2020/09/01/816707182/map-tracking-the-spread-of-the-coronavirus-in-the-u-s</a:t>
            </a:r>
            <a:r>
              <a:rPr lang="en-US" sz="1000" dirty="0" smtClean="0"/>
              <a:t>  </a:t>
            </a:r>
            <a:endParaRPr lang="en-US" sz="1000" dirty="0"/>
          </a:p>
        </p:txBody>
      </p:sp>
      <p:pic>
        <p:nvPicPr>
          <p:cNvPr id="4" name="Picture 3"/>
          <p:cNvPicPr>
            <a:picLocks noChangeAspect="1"/>
          </p:cNvPicPr>
          <p:nvPr/>
        </p:nvPicPr>
        <p:blipFill>
          <a:blip r:embed="rId4"/>
          <a:stretch>
            <a:fillRect/>
          </a:stretch>
        </p:blipFill>
        <p:spPr>
          <a:xfrm>
            <a:off x="2320866" y="536143"/>
            <a:ext cx="4458514" cy="4607357"/>
          </a:xfrm>
          <a:prstGeom prst="rect">
            <a:avLst/>
          </a:prstGeom>
        </p:spPr>
      </p:pic>
      <p:sp>
        <p:nvSpPr>
          <p:cNvPr id="3" name="Slide Number Placeholder 2"/>
          <p:cNvSpPr>
            <a:spLocks noGrp="1"/>
          </p:cNvSpPr>
          <p:nvPr>
            <p:ph type="sldNum" sz="quarter" idx="12"/>
          </p:nvPr>
        </p:nvSpPr>
        <p:spPr/>
        <p:txBody>
          <a:bodyPr/>
          <a:lstStyle/>
          <a:p>
            <a:fld id="{698B93EB-A9D7-5345-A063-6E2874308435}" type="slidenum">
              <a:rPr lang="en-US" smtClean="0"/>
              <a:pPr/>
              <a:t>20</a:t>
            </a:fld>
            <a:endParaRPr lang="en-US"/>
          </a:p>
        </p:txBody>
      </p:sp>
    </p:spTree>
    <p:extLst>
      <p:ext uri="{BB962C8B-B14F-4D97-AF65-F5344CB8AC3E}">
        <p14:creationId xmlns:p14="http://schemas.microsoft.com/office/powerpoint/2010/main" val="2486924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73"/>
            <a:ext cx="7886700" cy="593666"/>
          </a:xfrm>
        </p:spPr>
        <p:txBody>
          <a:bodyPr>
            <a:normAutofit/>
          </a:bodyPr>
          <a:lstStyle/>
          <a:p>
            <a:pPr algn="ctr"/>
            <a:r>
              <a:rPr lang="en-US" sz="3600" dirty="0"/>
              <a:t>SARS-CoV-2 / COVID-19 Update</a:t>
            </a:r>
          </a:p>
        </p:txBody>
      </p:sp>
      <p:pic>
        <p:nvPicPr>
          <p:cNvPr id="5" name="Picture 4"/>
          <p:cNvPicPr>
            <a:picLocks noChangeAspect="1"/>
          </p:cNvPicPr>
          <p:nvPr/>
        </p:nvPicPr>
        <p:blipFill>
          <a:blip r:embed="rId2"/>
          <a:stretch>
            <a:fillRect/>
          </a:stretch>
        </p:blipFill>
        <p:spPr>
          <a:xfrm>
            <a:off x="7604032" y="91391"/>
            <a:ext cx="1463167" cy="816935"/>
          </a:xfrm>
          <a:prstGeom prst="rect">
            <a:avLst/>
          </a:prstGeom>
        </p:spPr>
      </p:pic>
      <p:sp>
        <p:nvSpPr>
          <p:cNvPr id="11" name="Rectangle 10"/>
          <p:cNvSpPr/>
          <p:nvPr/>
        </p:nvSpPr>
        <p:spPr>
          <a:xfrm>
            <a:off x="96676" y="2332170"/>
            <a:ext cx="1327934" cy="1323439"/>
          </a:xfrm>
          <a:prstGeom prst="rect">
            <a:avLst/>
          </a:prstGeom>
        </p:spPr>
        <p:txBody>
          <a:bodyPr wrap="square">
            <a:spAutoFit/>
          </a:bodyPr>
          <a:lstStyle/>
          <a:p>
            <a:r>
              <a:rPr lang="en-US" sz="1000" dirty="0" smtClean="0"/>
              <a:t>Source:</a:t>
            </a:r>
            <a:endParaRPr lang="en-US" sz="1000" dirty="0"/>
          </a:p>
          <a:p>
            <a:r>
              <a:rPr lang="en-US" sz="1000" dirty="0" smtClean="0">
                <a:hlinkClick r:id="rId3"/>
              </a:rPr>
              <a:t>https</a:t>
            </a:r>
            <a:r>
              <a:rPr lang="en-US" sz="1000" dirty="0">
                <a:hlinkClick r:id="rId3"/>
              </a:rPr>
              <a:t>://</a:t>
            </a:r>
            <a:r>
              <a:rPr lang="en-US" sz="1000" dirty="0" smtClean="0">
                <a:hlinkClick r:id="rId3"/>
              </a:rPr>
              <a:t>www.npr.org/sections/health-shots/2020/09/01/816707182/map-tracking-the-spread-of-the-coronavirus-in-the-u-s</a:t>
            </a:r>
            <a:r>
              <a:rPr lang="en-US" sz="1000" dirty="0" smtClean="0"/>
              <a:t>  </a:t>
            </a:r>
            <a:endParaRPr lang="en-US" sz="1000" dirty="0"/>
          </a:p>
        </p:txBody>
      </p:sp>
      <p:pic>
        <p:nvPicPr>
          <p:cNvPr id="3" name="Picture 2"/>
          <p:cNvPicPr>
            <a:picLocks noChangeAspect="1"/>
          </p:cNvPicPr>
          <p:nvPr/>
        </p:nvPicPr>
        <p:blipFill>
          <a:blip r:embed="rId4"/>
          <a:stretch>
            <a:fillRect/>
          </a:stretch>
        </p:blipFill>
        <p:spPr>
          <a:xfrm>
            <a:off x="1477619" y="441457"/>
            <a:ext cx="6296025" cy="3781425"/>
          </a:xfrm>
          <a:prstGeom prst="rect">
            <a:avLst/>
          </a:prstGeom>
        </p:spPr>
      </p:pic>
      <p:sp>
        <p:nvSpPr>
          <p:cNvPr id="6" name="Rectangle 5"/>
          <p:cNvSpPr/>
          <p:nvPr/>
        </p:nvSpPr>
        <p:spPr>
          <a:xfrm>
            <a:off x="1424610" y="4178737"/>
            <a:ext cx="6414052" cy="938719"/>
          </a:xfrm>
          <a:prstGeom prst="rect">
            <a:avLst/>
          </a:prstGeom>
        </p:spPr>
        <p:txBody>
          <a:bodyPr wrap="square">
            <a:spAutoFit/>
          </a:bodyPr>
          <a:lstStyle/>
          <a:p>
            <a:r>
              <a:rPr lang="en-US" sz="1100" dirty="0"/>
              <a:t>The map above shows the risk of infection in each state based on new daily cases per capita. The consortium of researchers and public health experts who developed these risk levels advises states in the red category to issue stay-home orders. They advise orange states to consider stay-home orders, along with increased testing and contact tracing. Yellow states need to keep up social distancing and mask usage, and all states should continue testing and contact tracing.</a:t>
            </a:r>
          </a:p>
        </p:txBody>
      </p:sp>
      <p:sp>
        <p:nvSpPr>
          <p:cNvPr id="4" name="Slide Number Placeholder 3"/>
          <p:cNvSpPr>
            <a:spLocks noGrp="1"/>
          </p:cNvSpPr>
          <p:nvPr>
            <p:ph type="sldNum" sz="quarter" idx="12"/>
          </p:nvPr>
        </p:nvSpPr>
        <p:spPr/>
        <p:txBody>
          <a:bodyPr/>
          <a:lstStyle/>
          <a:p>
            <a:fld id="{698B93EB-A9D7-5345-A063-6E2874308435}" type="slidenum">
              <a:rPr lang="en-US" smtClean="0"/>
              <a:pPr/>
              <a:t>21</a:t>
            </a:fld>
            <a:endParaRPr lang="en-US"/>
          </a:p>
        </p:txBody>
      </p:sp>
    </p:spTree>
    <p:extLst>
      <p:ext uri="{BB962C8B-B14F-4D97-AF65-F5344CB8AC3E}">
        <p14:creationId xmlns:p14="http://schemas.microsoft.com/office/powerpoint/2010/main" val="2826545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SARS-CoV-2 / COVID-19 Update</a:t>
            </a:r>
          </a:p>
        </p:txBody>
      </p:sp>
      <p:sp>
        <p:nvSpPr>
          <p:cNvPr id="3" name="Content Placeholder 2"/>
          <p:cNvSpPr>
            <a:spLocks noGrp="1"/>
          </p:cNvSpPr>
          <p:nvPr>
            <p:ph idx="1"/>
          </p:nvPr>
        </p:nvSpPr>
        <p:spPr>
          <a:xfrm>
            <a:off x="628650" y="1200681"/>
            <a:ext cx="7600950" cy="3709987"/>
          </a:xfrm>
        </p:spPr>
        <p:txBody>
          <a:bodyPr>
            <a:normAutofit lnSpcReduction="10000"/>
          </a:bodyPr>
          <a:lstStyle/>
          <a:p>
            <a:r>
              <a:rPr lang="en-US" sz="2400" dirty="0" smtClean="0">
                <a:solidFill>
                  <a:srgbClr val="FF0000"/>
                </a:solidFill>
              </a:rPr>
              <a:t>The </a:t>
            </a:r>
            <a:r>
              <a:rPr lang="en-US" sz="2400" dirty="0">
                <a:solidFill>
                  <a:srgbClr val="FF0000"/>
                </a:solidFill>
              </a:rPr>
              <a:t>best way </a:t>
            </a:r>
            <a:r>
              <a:rPr lang="en-US" sz="2400" dirty="0"/>
              <a:t>to prevent illness is to avoid being exposed to this </a:t>
            </a:r>
            <a:r>
              <a:rPr lang="en-US" sz="2400" dirty="0" smtClean="0"/>
              <a:t>virus (avoid high case areas).</a:t>
            </a:r>
          </a:p>
          <a:p>
            <a:pPr lvl="1"/>
            <a:r>
              <a:rPr lang="en-US" dirty="0" smtClean="0"/>
              <a:t>Hand hygiene / avoid high touch surfaces</a:t>
            </a:r>
          </a:p>
          <a:p>
            <a:pPr lvl="1"/>
            <a:r>
              <a:rPr lang="en-US" dirty="0" smtClean="0"/>
              <a:t>Physically distance (</a:t>
            </a:r>
            <a:r>
              <a:rPr lang="en-US" dirty="0" smtClean="0">
                <a:solidFill>
                  <a:srgbClr val="FF0000"/>
                </a:solidFill>
              </a:rPr>
              <a:t>at least </a:t>
            </a:r>
            <a:r>
              <a:rPr lang="en-US" dirty="0" smtClean="0"/>
              <a:t>6 feet / avoid enclosed areas)</a:t>
            </a:r>
          </a:p>
          <a:p>
            <a:pPr lvl="1"/>
            <a:r>
              <a:rPr lang="en-US" dirty="0" smtClean="0"/>
              <a:t>Use a mask [don’t let the perfect be the enemy of the good]</a:t>
            </a:r>
          </a:p>
          <a:p>
            <a:pPr lvl="1"/>
            <a:r>
              <a:rPr lang="en-US" dirty="0" smtClean="0"/>
              <a:t>Ventilation matters</a:t>
            </a:r>
          </a:p>
          <a:p>
            <a:pPr lvl="1"/>
            <a:r>
              <a:rPr lang="en-US" dirty="0" smtClean="0"/>
              <a:t>Clean and disinfect (EPA N list)</a:t>
            </a:r>
          </a:p>
          <a:p>
            <a:pPr lvl="1"/>
            <a:r>
              <a:rPr lang="en-US" dirty="0" smtClean="0"/>
              <a:t>Monitor your health and those around you</a:t>
            </a:r>
          </a:p>
          <a:p>
            <a:pPr lvl="1"/>
            <a:endParaRPr lang="en-US" dirty="0"/>
          </a:p>
        </p:txBody>
      </p:sp>
      <p:pic>
        <p:nvPicPr>
          <p:cNvPr id="4" name="Picture 3"/>
          <p:cNvPicPr>
            <a:picLocks noChangeAspect="1"/>
          </p:cNvPicPr>
          <p:nvPr/>
        </p:nvPicPr>
        <p:blipFill>
          <a:blip r:embed="rId3"/>
          <a:stretch>
            <a:fillRect/>
          </a:stretch>
        </p:blipFill>
        <p:spPr>
          <a:xfrm>
            <a:off x="7680833" y="363057"/>
            <a:ext cx="1463167" cy="816935"/>
          </a:xfrm>
          <a:prstGeom prst="rect">
            <a:avLst/>
          </a:prstGeom>
        </p:spPr>
      </p:pic>
      <p:pic>
        <p:nvPicPr>
          <p:cNvPr id="5" name="Picture 4"/>
          <p:cNvPicPr>
            <a:picLocks noChangeAspect="1"/>
          </p:cNvPicPr>
          <p:nvPr/>
        </p:nvPicPr>
        <p:blipFill>
          <a:blip r:embed="rId4"/>
          <a:stretch>
            <a:fillRect/>
          </a:stretch>
        </p:blipFill>
        <p:spPr>
          <a:xfrm>
            <a:off x="7208352" y="3356623"/>
            <a:ext cx="944962" cy="1213209"/>
          </a:xfrm>
          <a:prstGeom prst="rect">
            <a:avLst/>
          </a:prstGeom>
        </p:spPr>
      </p:pic>
      <p:sp>
        <p:nvSpPr>
          <p:cNvPr id="6" name="Slide Number Placeholder 5"/>
          <p:cNvSpPr>
            <a:spLocks noGrp="1"/>
          </p:cNvSpPr>
          <p:nvPr>
            <p:ph type="sldNum" sz="quarter" idx="12"/>
          </p:nvPr>
        </p:nvSpPr>
        <p:spPr/>
        <p:txBody>
          <a:bodyPr/>
          <a:lstStyle/>
          <a:p>
            <a:fld id="{698B93EB-A9D7-5345-A063-6E2874308435}" type="slidenum">
              <a:rPr lang="en-US" smtClean="0"/>
              <a:pPr/>
              <a:t>22</a:t>
            </a:fld>
            <a:endParaRPr lang="en-US"/>
          </a:p>
        </p:txBody>
      </p:sp>
    </p:spTree>
    <p:extLst>
      <p:ext uri="{BB962C8B-B14F-4D97-AF65-F5344CB8AC3E}">
        <p14:creationId xmlns:p14="http://schemas.microsoft.com/office/powerpoint/2010/main" val="960977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SARS-CoV-2 / COVID-19 Update</a:t>
            </a:r>
          </a:p>
        </p:txBody>
      </p:sp>
      <p:sp>
        <p:nvSpPr>
          <p:cNvPr id="3" name="Content Placeholder 2"/>
          <p:cNvSpPr>
            <a:spLocks noGrp="1"/>
          </p:cNvSpPr>
          <p:nvPr>
            <p:ph idx="1"/>
          </p:nvPr>
        </p:nvSpPr>
        <p:spPr>
          <a:xfrm>
            <a:off x="628650" y="1200681"/>
            <a:ext cx="7600950" cy="3709987"/>
          </a:xfrm>
        </p:spPr>
        <p:txBody>
          <a:bodyPr>
            <a:normAutofit/>
          </a:bodyPr>
          <a:lstStyle/>
          <a:p>
            <a:r>
              <a:rPr lang="en-US" sz="2400" dirty="0"/>
              <a:t>Treatment / therapy options</a:t>
            </a:r>
          </a:p>
          <a:p>
            <a:pPr lvl="1"/>
            <a:r>
              <a:rPr lang="en-US" dirty="0" err="1"/>
              <a:t>Remdesivir</a:t>
            </a:r>
            <a:r>
              <a:rPr lang="en-US" dirty="0"/>
              <a:t> (antiviral</a:t>
            </a:r>
            <a:r>
              <a:rPr lang="en-US" dirty="0" smtClean="0"/>
              <a:t>) </a:t>
            </a:r>
            <a:endParaRPr lang="en-US" dirty="0"/>
          </a:p>
          <a:p>
            <a:pPr lvl="1"/>
            <a:r>
              <a:rPr lang="en-US" dirty="0" smtClean="0"/>
              <a:t>Convalescent </a:t>
            </a:r>
            <a:r>
              <a:rPr lang="en-US" dirty="0"/>
              <a:t>plasma</a:t>
            </a:r>
          </a:p>
          <a:p>
            <a:pPr lvl="1"/>
            <a:r>
              <a:rPr lang="en-US" dirty="0"/>
              <a:t>Monoclonal antibodies [REGN-COV2 (2 MABs) cocktail &amp; Eli Lilly</a:t>
            </a:r>
            <a:r>
              <a:rPr lang="en-US" dirty="0" smtClean="0"/>
              <a:t>]; others in development</a:t>
            </a:r>
            <a:endParaRPr lang="en-US" dirty="0"/>
          </a:p>
          <a:p>
            <a:pPr lvl="1"/>
            <a:r>
              <a:rPr lang="en-US" dirty="0"/>
              <a:t>Steroids [</a:t>
            </a:r>
            <a:r>
              <a:rPr lang="en-US" dirty="0" smtClean="0"/>
              <a:t>dexamethasone] </a:t>
            </a:r>
            <a:endParaRPr lang="en-US" dirty="0"/>
          </a:p>
          <a:p>
            <a:pPr lvl="1"/>
            <a:r>
              <a:rPr lang="en-US" dirty="0" smtClean="0"/>
              <a:t>Patient position [on tummy if severe illness]</a:t>
            </a:r>
            <a:endParaRPr lang="en-US" dirty="0"/>
          </a:p>
        </p:txBody>
      </p:sp>
      <p:pic>
        <p:nvPicPr>
          <p:cNvPr id="4" name="Picture 3"/>
          <p:cNvPicPr>
            <a:picLocks noChangeAspect="1"/>
          </p:cNvPicPr>
          <p:nvPr/>
        </p:nvPicPr>
        <p:blipFill>
          <a:blip r:embed="rId3"/>
          <a:stretch>
            <a:fillRect/>
          </a:stretch>
        </p:blipFill>
        <p:spPr>
          <a:xfrm>
            <a:off x="7680833" y="363057"/>
            <a:ext cx="1463167" cy="816935"/>
          </a:xfrm>
          <a:prstGeom prst="rect">
            <a:avLst/>
          </a:prstGeom>
        </p:spPr>
      </p:pic>
      <p:sp>
        <p:nvSpPr>
          <p:cNvPr id="5" name="Slide Number Placeholder 4"/>
          <p:cNvSpPr>
            <a:spLocks noGrp="1"/>
          </p:cNvSpPr>
          <p:nvPr>
            <p:ph type="sldNum" sz="quarter" idx="12"/>
          </p:nvPr>
        </p:nvSpPr>
        <p:spPr/>
        <p:txBody>
          <a:bodyPr/>
          <a:lstStyle/>
          <a:p>
            <a:fld id="{698B93EB-A9D7-5345-A063-6E2874308435}" type="slidenum">
              <a:rPr lang="en-US" smtClean="0"/>
              <a:pPr/>
              <a:t>23</a:t>
            </a:fld>
            <a:endParaRPr lang="en-US"/>
          </a:p>
        </p:txBody>
      </p:sp>
    </p:spTree>
    <p:extLst>
      <p:ext uri="{BB962C8B-B14F-4D97-AF65-F5344CB8AC3E}">
        <p14:creationId xmlns:p14="http://schemas.microsoft.com/office/powerpoint/2010/main" val="4001990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520492"/>
          </a:xfrm>
        </p:spPr>
        <p:txBody>
          <a:bodyPr>
            <a:normAutofit fontScale="90000"/>
          </a:bodyPr>
          <a:lstStyle/>
          <a:p>
            <a:pPr algn="ctr"/>
            <a:r>
              <a:rPr lang="en-US" dirty="0" smtClean="0"/>
              <a:t>Virus mutation</a:t>
            </a:r>
            <a:endParaRPr lang="en-US" dirty="0"/>
          </a:p>
        </p:txBody>
      </p:sp>
      <p:sp>
        <p:nvSpPr>
          <p:cNvPr id="3" name="Content Placeholder 2"/>
          <p:cNvSpPr>
            <a:spLocks noGrp="1"/>
          </p:cNvSpPr>
          <p:nvPr>
            <p:ph idx="1"/>
          </p:nvPr>
        </p:nvSpPr>
        <p:spPr>
          <a:xfrm>
            <a:off x="628650" y="1007166"/>
            <a:ext cx="7190133" cy="4136334"/>
          </a:xfrm>
        </p:spPr>
        <p:txBody>
          <a:bodyPr>
            <a:normAutofit fontScale="47500" lnSpcReduction="20000"/>
          </a:bodyPr>
          <a:lstStyle/>
          <a:p>
            <a:r>
              <a:rPr lang="en-US" sz="4600" dirty="0"/>
              <a:t>Coronaviruses do not have segmented </a:t>
            </a:r>
            <a:r>
              <a:rPr lang="en-US" sz="4600" dirty="0" smtClean="0"/>
              <a:t>genomes [like flu] </a:t>
            </a:r>
            <a:r>
              <a:rPr lang="en-US" sz="4600" dirty="0"/>
              <a:t>and cannot reassort. Instead, the coronavirus genome is made of a single, very long piece of RNA. However, when two coronaviruses infect the same cell, they can recombine, which is different than reassortment. </a:t>
            </a:r>
            <a:endParaRPr lang="en-US" sz="4600" dirty="0" smtClean="0"/>
          </a:p>
          <a:p>
            <a:r>
              <a:rPr lang="en-US" sz="4600" dirty="0" smtClean="0"/>
              <a:t>In </a:t>
            </a:r>
            <a:r>
              <a:rPr lang="en-US" sz="4600" dirty="0"/>
              <a:t>recombination, a new single RNA genome is stitched together from pieces of the two “parental” coronaviruses genomes. It’s not as efficient as reassortment, but scientists believe that coronaviruses have recombined in nature</a:t>
            </a:r>
            <a:r>
              <a:rPr lang="en-US" sz="4600" dirty="0" smtClean="0"/>
              <a:t>.</a:t>
            </a:r>
            <a:endParaRPr lang="en-US" sz="4600" dirty="0"/>
          </a:p>
          <a:p>
            <a:r>
              <a:rPr lang="en-US" sz="4600" dirty="0"/>
              <a:t>When this happens, scientists identify the resulting virus as a “novel coronavirus.” The generation of a novel coronavirus, although occurring by a different mechanism than antigenic shift in influenza viruses, can have a similar consequence, with pandemic spread.</a:t>
            </a:r>
          </a:p>
          <a:p>
            <a:endParaRPr lang="en-US" sz="4600" dirty="0"/>
          </a:p>
          <a:p>
            <a:endParaRPr lang="en-US" sz="2400" dirty="0"/>
          </a:p>
        </p:txBody>
      </p:sp>
      <p:sp>
        <p:nvSpPr>
          <p:cNvPr id="4" name="Slide Number Placeholder 3"/>
          <p:cNvSpPr>
            <a:spLocks noGrp="1"/>
          </p:cNvSpPr>
          <p:nvPr>
            <p:ph type="sldNum" sz="quarter" idx="12"/>
          </p:nvPr>
        </p:nvSpPr>
        <p:spPr/>
        <p:txBody>
          <a:bodyPr/>
          <a:lstStyle/>
          <a:p>
            <a:fld id="{698B93EB-A9D7-5345-A063-6E2874308435}" type="slidenum">
              <a:rPr lang="en-US" smtClean="0"/>
              <a:pPr/>
              <a:t>24</a:t>
            </a:fld>
            <a:endParaRPr lang="en-US"/>
          </a:p>
        </p:txBody>
      </p:sp>
    </p:spTree>
    <p:extLst>
      <p:ext uri="{BB962C8B-B14F-4D97-AF65-F5344CB8AC3E}">
        <p14:creationId xmlns:p14="http://schemas.microsoft.com/office/powerpoint/2010/main" val="14735510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8515350" cy="993775"/>
          </a:xfrm>
        </p:spPr>
        <p:txBody>
          <a:bodyPr>
            <a:noAutofit/>
          </a:bodyPr>
          <a:lstStyle/>
          <a:p>
            <a:pPr algn="ctr"/>
            <a:r>
              <a:rPr lang="en-US" sz="3600" dirty="0"/>
              <a:t>SARS-CoV-2 Variant </a:t>
            </a:r>
            <a:r>
              <a:rPr lang="en-US" sz="3600" dirty="0" smtClean="0"/>
              <a:t>Classifications</a:t>
            </a:r>
            <a:br>
              <a:rPr lang="en-US" sz="3600" dirty="0" smtClean="0"/>
            </a:br>
            <a:r>
              <a:rPr lang="en-US" sz="3600" dirty="0" smtClean="0"/>
              <a:t> </a:t>
            </a:r>
            <a:r>
              <a:rPr lang="en-US" sz="3600" dirty="0"/>
              <a:t>and Definitions</a:t>
            </a:r>
          </a:p>
        </p:txBody>
      </p:sp>
      <p:sp>
        <p:nvSpPr>
          <p:cNvPr id="3" name="Content Placeholder 2"/>
          <p:cNvSpPr>
            <a:spLocks noGrp="1"/>
          </p:cNvSpPr>
          <p:nvPr>
            <p:ph idx="1"/>
          </p:nvPr>
        </p:nvSpPr>
        <p:spPr>
          <a:xfrm>
            <a:off x="628650" y="1370012"/>
            <a:ext cx="7196759" cy="3773487"/>
          </a:xfrm>
        </p:spPr>
        <p:txBody>
          <a:bodyPr>
            <a:normAutofit fontScale="85000" lnSpcReduction="10000"/>
          </a:bodyPr>
          <a:lstStyle/>
          <a:p>
            <a:r>
              <a:rPr lang="en-US" sz="2400" dirty="0" smtClean="0"/>
              <a:t>Genetic </a:t>
            </a:r>
            <a:r>
              <a:rPr lang="en-US" sz="2400" dirty="0"/>
              <a:t>variants of SARS-CoV-2 have been emerging and circulating around the world throughout the COVID-19 pandemic.</a:t>
            </a:r>
          </a:p>
          <a:p>
            <a:r>
              <a:rPr lang="en-US" sz="2400" dirty="0" smtClean="0"/>
              <a:t>Viral </a:t>
            </a:r>
            <a:r>
              <a:rPr lang="en-US" sz="2400" dirty="0"/>
              <a:t>mutations and variants in the United States are routinely monitored through sequence-based surveillance, laboratory studies, and epidemiological investigations.</a:t>
            </a:r>
          </a:p>
          <a:p>
            <a:r>
              <a:rPr lang="en-US" sz="2400" dirty="0"/>
              <a:t> </a:t>
            </a:r>
            <a:r>
              <a:rPr lang="en-US" sz="2400" dirty="0" smtClean="0"/>
              <a:t>A </a:t>
            </a:r>
            <a:r>
              <a:rPr lang="en-US" sz="2400" dirty="0"/>
              <a:t>US government interagency group developed a </a:t>
            </a:r>
            <a:r>
              <a:rPr lang="en-US" sz="2400" dirty="0">
                <a:solidFill>
                  <a:srgbClr val="FF0000"/>
                </a:solidFill>
              </a:rPr>
              <a:t>Variant Classification scheme</a:t>
            </a:r>
            <a:r>
              <a:rPr lang="en-US" sz="2400" dirty="0"/>
              <a:t> that defines three classes of SARS-CoV-2 </a:t>
            </a:r>
            <a:r>
              <a:rPr lang="en-US" sz="2400" dirty="0" smtClean="0"/>
              <a:t>variants:</a:t>
            </a:r>
          </a:p>
          <a:p>
            <a:pPr lvl="1"/>
            <a:r>
              <a:rPr lang="en-US" sz="2100" dirty="0" smtClean="0"/>
              <a:t>Variant </a:t>
            </a:r>
            <a:r>
              <a:rPr lang="en-US" sz="2100" dirty="0"/>
              <a:t>of </a:t>
            </a:r>
            <a:r>
              <a:rPr lang="en-US" sz="2100" dirty="0" smtClean="0"/>
              <a:t>Interest – low level</a:t>
            </a:r>
          </a:p>
          <a:p>
            <a:pPr lvl="1"/>
            <a:r>
              <a:rPr lang="en-US" sz="2100" dirty="0" smtClean="0">
                <a:solidFill>
                  <a:srgbClr val="FF0000"/>
                </a:solidFill>
              </a:rPr>
              <a:t>Variant </a:t>
            </a:r>
            <a:r>
              <a:rPr lang="en-US" sz="2100" dirty="0">
                <a:solidFill>
                  <a:srgbClr val="FF0000"/>
                </a:solidFill>
              </a:rPr>
              <a:t>of </a:t>
            </a:r>
            <a:r>
              <a:rPr lang="en-US" sz="2100" dirty="0" smtClean="0">
                <a:solidFill>
                  <a:srgbClr val="FF0000"/>
                </a:solidFill>
              </a:rPr>
              <a:t>Concern – moderate level</a:t>
            </a:r>
          </a:p>
          <a:p>
            <a:pPr lvl="1"/>
            <a:r>
              <a:rPr lang="en-US" sz="2100" dirty="0" smtClean="0"/>
              <a:t>Variant </a:t>
            </a:r>
            <a:r>
              <a:rPr lang="en-US" sz="2100" dirty="0"/>
              <a:t>of High </a:t>
            </a:r>
            <a:r>
              <a:rPr lang="en-US" sz="2100" dirty="0" smtClean="0"/>
              <a:t>Consequence – high level</a:t>
            </a:r>
            <a:endParaRPr lang="en-US" sz="2100" dirty="0"/>
          </a:p>
          <a:p>
            <a:r>
              <a:rPr lang="en-US" sz="2400" dirty="0" smtClean="0"/>
              <a:t>The </a:t>
            </a:r>
            <a:r>
              <a:rPr lang="en-US" sz="2400" dirty="0"/>
              <a:t>B.1.1.7, B.1.351, P.1, B.1.427, and B.1.429 variants circulating in the United States </a:t>
            </a:r>
            <a:r>
              <a:rPr lang="en-US" sz="2400" dirty="0">
                <a:solidFill>
                  <a:srgbClr val="FF0000"/>
                </a:solidFill>
              </a:rPr>
              <a:t>are classified as variants of concern</a:t>
            </a:r>
          </a:p>
        </p:txBody>
      </p:sp>
      <p:sp>
        <p:nvSpPr>
          <p:cNvPr id="4" name="Slide Number Placeholder 3"/>
          <p:cNvSpPr>
            <a:spLocks noGrp="1"/>
          </p:cNvSpPr>
          <p:nvPr>
            <p:ph type="sldNum" sz="quarter" idx="12"/>
          </p:nvPr>
        </p:nvSpPr>
        <p:spPr/>
        <p:txBody>
          <a:bodyPr/>
          <a:lstStyle/>
          <a:p>
            <a:fld id="{698B93EB-A9D7-5345-A063-6E2874308435}" type="slidenum">
              <a:rPr lang="en-US" smtClean="0"/>
              <a:pPr/>
              <a:t>25</a:t>
            </a:fld>
            <a:endParaRPr lang="en-US"/>
          </a:p>
        </p:txBody>
      </p:sp>
    </p:spTree>
    <p:extLst>
      <p:ext uri="{BB962C8B-B14F-4D97-AF65-F5344CB8AC3E}">
        <p14:creationId xmlns:p14="http://schemas.microsoft.com/office/powerpoint/2010/main" val="5041511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258417"/>
            <a:ext cx="8515350" cy="536713"/>
          </a:xfrm>
        </p:spPr>
        <p:txBody>
          <a:bodyPr>
            <a:noAutofit/>
          </a:bodyPr>
          <a:lstStyle/>
          <a:p>
            <a:pPr algn="ctr"/>
            <a:r>
              <a:rPr lang="en-US" sz="3600" dirty="0"/>
              <a:t>SARS-CoV-2 </a:t>
            </a:r>
            <a:r>
              <a:rPr lang="en-US" sz="3600" dirty="0">
                <a:solidFill>
                  <a:srgbClr val="FF0000"/>
                </a:solidFill>
              </a:rPr>
              <a:t>Variant </a:t>
            </a:r>
            <a:r>
              <a:rPr lang="en-US" sz="3600" dirty="0" smtClean="0">
                <a:solidFill>
                  <a:srgbClr val="FF0000"/>
                </a:solidFill>
              </a:rPr>
              <a:t>of Concern </a:t>
            </a:r>
            <a:endParaRPr lang="en-US" sz="3600" dirty="0">
              <a:solidFill>
                <a:srgbClr val="FF0000"/>
              </a:solidFill>
            </a:endParaRPr>
          </a:p>
        </p:txBody>
      </p:sp>
      <p:sp>
        <p:nvSpPr>
          <p:cNvPr id="3" name="Content Placeholder 2"/>
          <p:cNvSpPr>
            <a:spLocks noGrp="1"/>
          </p:cNvSpPr>
          <p:nvPr>
            <p:ph idx="1"/>
          </p:nvPr>
        </p:nvSpPr>
        <p:spPr>
          <a:xfrm>
            <a:off x="628650" y="1152939"/>
            <a:ext cx="7528063" cy="3990560"/>
          </a:xfrm>
        </p:spPr>
        <p:txBody>
          <a:bodyPr>
            <a:normAutofit fontScale="77500" lnSpcReduction="20000"/>
          </a:bodyPr>
          <a:lstStyle/>
          <a:p>
            <a:r>
              <a:rPr lang="en-US" sz="2400" dirty="0"/>
              <a:t>A variant for which there is evidence of an increase in transmissibility, more severe disease (increased hospitalizations or deaths), significant reduction in neutralization by antibodies generated during previous infection or vaccination, reduced effectiveness of treatments or vaccines, or diagnostic detection failures.</a:t>
            </a:r>
          </a:p>
          <a:p>
            <a:pPr marL="0" indent="0">
              <a:buNone/>
            </a:pPr>
            <a:endParaRPr lang="en-US" sz="2400" dirty="0" smtClean="0"/>
          </a:p>
          <a:p>
            <a:r>
              <a:rPr lang="en-US" sz="2400" dirty="0" smtClean="0"/>
              <a:t>Possible </a:t>
            </a:r>
            <a:r>
              <a:rPr lang="en-US" sz="2400" dirty="0"/>
              <a:t>attributes of a variant of </a:t>
            </a:r>
            <a:r>
              <a:rPr lang="en-US" sz="2400" dirty="0" smtClean="0"/>
              <a:t>concern (in </a:t>
            </a:r>
            <a:r>
              <a:rPr lang="en-US" sz="2400" dirty="0"/>
              <a:t>addition to the possible attributes of a </a:t>
            </a:r>
            <a:r>
              <a:rPr lang="en-US" sz="2400" dirty="0" smtClean="0"/>
              <a:t>VOI):</a:t>
            </a:r>
            <a:endParaRPr lang="en-US" sz="2400" dirty="0"/>
          </a:p>
          <a:p>
            <a:pPr lvl="1"/>
            <a:r>
              <a:rPr lang="en-US" sz="2000" dirty="0" smtClean="0"/>
              <a:t>Evidence </a:t>
            </a:r>
            <a:r>
              <a:rPr lang="en-US" sz="2000" dirty="0"/>
              <a:t>of impact on diagnostics, treatments, and vaccines</a:t>
            </a:r>
          </a:p>
          <a:p>
            <a:pPr lvl="1"/>
            <a:r>
              <a:rPr lang="en-US" sz="2000" dirty="0" smtClean="0"/>
              <a:t>Widespread </a:t>
            </a:r>
            <a:r>
              <a:rPr lang="en-US" sz="2000" dirty="0"/>
              <a:t>interference with diagnostic test targets</a:t>
            </a:r>
          </a:p>
          <a:p>
            <a:pPr lvl="1"/>
            <a:r>
              <a:rPr lang="en-US" sz="2000" dirty="0" smtClean="0"/>
              <a:t>Evidence </a:t>
            </a:r>
            <a:r>
              <a:rPr lang="en-US" sz="2000" dirty="0"/>
              <a:t>of substantially increased resistance to one or more class of therapies</a:t>
            </a:r>
          </a:p>
          <a:p>
            <a:pPr lvl="1"/>
            <a:r>
              <a:rPr lang="en-US" sz="2000" dirty="0" smtClean="0"/>
              <a:t>Evidence </a:t>
            </a:r>
            <a:r>
              <a:rPr lang="en-US" sz="2000" dirty="0"/>
              <a:t>of significant decreased neutralization by antibodies generated during previous infection or vaccination</a:t>
            </a:r>
          </a:p>
          <a:p>
            <a:pPr lvl="1"/>
            <a:r>
              <a:rPr lang="en-US" sz="2000" dirty="0" smtClean="0"/>
              <a:t>Evidence </a:t>
            </a:r>
            <a:r>
              <a:rPr lang="en-US" sz="2000" dirty="0"/>
              <a:t>of reduced vaccine-induced protection from severe disease</a:t>
            </a:r>
          </a:p>
          <a:p>
            <a:pPr lvl="1"/>
            <a:r>
              <a:rPr lang="en-US" sz="2000" dirty="0" smtClean="0"/>
              <a:t>Evidence </a:t>
            </a:r>
            <a:r>
              <a:rPr lang="en-US" sz="2000" dirty="0"/>
              <a:t>of increased transmissibility</a:t>
            </a:r>
          </a:p>
          <a:p>
            <a:pPr lvl="1"/>
            <a:r>
              <a:rPr lang="en-US" sz="2000" dirty="0" smtClean="0"/>
              <a:t>Evidence </a:t>
            </a:r>
            <a:r>
              <a:rPr lang="en-US" sz="2000" dirty="0"/>
              <a:t>of increased disease severity</a:t>
            </a:r>
          </a:p>
        </p:txBody>
      </p:sp>
      <p:sp>
        <p:nvSpPr>
          <p:cNvPr id="4" name="Slide Number Placeholder 3"/>
          <p:cNvSpPr>
            <a:spLocks noGrp="1"/>
          </p:cNvSpPr>
          <p:nvPr>
            <p:ph type="sldNum" sz="quarter" idx="12"/>
          </p:nvPr>
        </p:nvSpPr>
        <p:spPr/>
        <p:txBody>
          <a:bodyPr/>
          <a:lstStyle/>
          <a:p>
            <a:fld id="{698B93EB-A9D7-5345-A063-6E2874308435}" type="slidenum">
              <a:rPr lang="en-US" smtClean="0"/>
              <a:pPr/>
              <a:t>26</a:t>
            </a:fld>
            <a:endParaRPr lang="en-US"/>
          </a:p>
        </p:txBody>
      </p:sp>
    </p:spTree>
    <p:extLst>
      <p:ext uri="{BB962C8B-B14F-4D97-AF65-F5344CB8AC3E}">
        <p14:creationId xmlns:p14="http://schemas.microsoft.com/office/powerpoint/2010/main" val="20879141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52869" y="312906"/>
            <a:ext cx="4779686" cy="4830594"/>
          </a:xfrm>
          <a:prstGeom prst="rect">
            <a:avLst/>
          </a:prstGeom>
        </p:spPr>
      </p:pic>
      <p:sp>
        <p:nvSpPr>
          <p:cNvPr id="2" name="Right Arrow 1"/>
          <p:cNvSpPr/>
          <p:nvPr/>
        </p:nvSpPr>
        <p:spPr>
          <a:xfrm>
            <a:off x="1875182" y="821634"/>
            <a:ext cx="377687" cy="125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698B93EB-A9D7-5345-A063-6E2874308435}" type="slidenum">
              <a:rPr lang="en-US" smtClean="0"/>
              <a:pPr/>
              <a:t>27</a:t>
            </a:fld>
            <a:endParaRPr lang="en-US"/>
          </a:p>
        </p:txBody>
      </p:sp>
    </p:spTree>
    <p:extLst>
      <p:ext uri="{BB962C8B-B14F-4D97-AF65-F5344CB8AC3E}">
        <p14:creationId xmlns:p14="http://schemas.microsoft.com/office/powerpoint/2010/main" val="2390523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4451" y="369919"/>
            <a:ext cx="5540651" cy="4773581"/>
          </a:xfrm>
          <a:prstGeom prst="rect">
            <a:avLst/>
          </a:prstGeom>
        </p:spPr>
      </p:pic>
      <p:sp>
        <p:nvSpPr>
          <p:cNvPr id="3" name="Slide Number Placeholder 2"/>
          <p:cNvSpPr>
            <a:spLocks noGrp="1"/>
          </p:cNvSpPr>
          <p:nvPr>
            <p:ph type="sldNum" sz="quarter" idx="12"/>
          </p:nvPr>
        </p:nvSpPr>
        <p:spPr/>
        <p:txBody>
          <a:bodyPr/>
          <a:lstStyle/>
          <a:p>
            <a:fld id="{698B93EB-A9D7-5345-A063-6E2874308435}" type="slidenum">
              <a:rPr lang="en-US" smtClean="0"/>
              <a:pPr/>
              <a:t>28</a:t>
            </a:fld>
            <a:endParaRPr lang="en-US"/>
          </a:p>
        </p:txBody>
      </p:sp>
    </p:spTree>
    <p:extLst>
      <p:ext uri="{BB962C8B-B14F-4D97-AF65-F5344CB8AC3E}">
        <p14:creationId xmlns:p14="http://schemas.microsoft.com/office/powerpoint/2010/main" val="738584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312" y="258417"/>
            <a:ext cx="7997687" cy="536713"/>
          </a:xfrm>
        </p:spPr>
        <p:txBody>
          <a:bodyPr>
            <a:noAutofit/>
          </a:bodyPr>
          <a:lstStyle/>
          <a:p>
            <a:pPr algn="ctr"/>
            <a:r>
              <a:rPr lang="en-US" sz="3600" dirty="0"/>
              <a:t>SARS-CoV-2 </a:t>
            </a:r>
            <a:r>
              <a:rPr lang="en-US" sz="3600" dirty="0">
                <a:solidFill>
                  <a:srgbClr val="FF0000"/>
                </a:solidFill>
              </a:rPr>
              <a:t>Variant </a:t>
            </a:r>
            <a:r>
              <a:rPr lang="en-US" sz="3600" dirty="0" smtClean="0">
                <a:solidFill>
                  <a:srgbClr val="FF0000"/>
                </a:solidFill>
              </a:rPr>
              <a:t>of High Consequence </a:t>
            </a:r>
            <a:endParaRPr lang="en-US" sz="3600" dirty="0">
              <a:solidFill>
                <a:srgbClr val="FF0000"/>
              </a:solidFill>
            </a:endParaRPr>
          </a:p>
        </p:txBody>
      </p:sp>
      <p:sp>
        <p:nvSpPr>
          <p:cNvPr id="3" name="Content Placeholder 2"/>
          <p:cNvSpPr>
            <a:spLocks noGrp="1"/>
          </p:cNvSpPr>
          <p:nvPr>
            <p:ph idx="1"/>
          </p:nvPr>
        </p:nvSpPr>
        <p:spPr>
          <a:xfrm>
            <a:off x="628650" y="1152939"/>
            <a:ext cx="7958759" cy="3990560"/>
          </a:xfrm>
        </p:spPr>
        <p:txBody>
          <a:bodyPr>
            <a:normAutofit fontScale="85000" lnSpcReduction="20000"/>
          </a:bodyPr>
          <a:lstStyle/>
          <a:p>
            <a:r>
              <a:rPr lang="en-US" sz="2600" b="1" dirty="0"/>
              <a:t>A variant of high consequence has clear evidence that prevention measures or medical countermeasures (MCMs) have significantly reduced effectiveness relative to previously circulating variants.</a:t>
            </a:r>
            <a:endParaRPr lang="en-US" sz="2600" dirty="0"/>
          </a:p>
          <a:p>
            <a:r>
              <a:rPr lang="en-US" sz="2600" b="1" dirty="0"/>
              <a:t>Possible attributes of a variant of high </a:t>
            </a:r>
            <a:r>
              <a:rPr lang="en-US" sz="2600" b="1" dirty="0" smtClean="0"/>
              <a:t>consequence </a:t>
            </a:r>
            <a:r>
              <a:rPr lang="en-US" sz="2600" dirty="0" smtClean="0"/>
              <a:t>(i</a:t>
            </a:r>
            <a:r>
              <a:rPr lang="en-US" sz="2600" i="1" dirty="0" smtClean="0"/>
              <a:t>n </a:t>
            </a:r>
            <a:r>
              <a:rPr lang="en-US" sz="2600" i="1" dirty="0"/>
              <a:t>addition to the possible attributes of a </a:t>
            </a:r>
            <a:r>
              <a:rPr lang="en-US" sz="2600" i="1" dirty="0" smtClean="0"/>
              <a:t>VOC):</a:t>
            </a:r>
            <a:endParaRPr lang="en-US" sz="2600" dirty="0"/>
          </a:p>
          <a:p>
            <a:r>
              <a:rPr lang="en-US" sz="2600" dirty="0"/>
              <a:t>Impact on Medical Countermeasures (MCM) </a:t>
            </a:r>
          </a:p>
          <a:p>
            <a:pPr lvl="1"/>
            <a:r>
              <a:rPr lang="en-US" dirty="0"/>
              <a:t>Demonstrated failure of diagnostics</a:t>
            </a:r>
          </a:p>
          <a:p>
            <a:pPr lvl="1"/>
            <a:r>
              <a:rPr lang="en-US" dirty="0"/>
              <a:t>Evidence to suggest a significant reduction in vaccine effectiveness, a disproportionately high number of vaccine breakthrough cases, or very low vaccine-induced protection against severe disease</a:t>
            </a:r>
          </a:p>
          <a:p>
            <a:pPr lvl="1"/>
            <a:r>
              <a:rPr lang="en-US" dirty="0"/>
              <a:t>Significantly reduced susceptibility to multiple Emergency Use Authorization (EUA) or approved therapeutics</a:t>
            </a:r>
          </a:p>
          <a:p>
            <a:pPr lvl="1"/>
            <a:r>
              <a:rPr lang="en-US" dirty="0"/>
              <a:t>More severe clinical disease and increased </a:t>
            </a:r>
            <a:r>
              <a:rPr lang="en-US" dirty="0" smtClean="0"/>
              <a:t>hospitalizations</a:t>
            </a:r>
            <a:endParaRPr lang="en-US" dirty="0"/>
          </a:p>
        </p:txBody>
      </p:sp>
      <p:sp>
        <p:nvSpPr>
          <p:cNvPr id="4" name="Slide Number Placeholder 3"/>
          <p:cNvSpPr>
            <a:spLocks noGrp="1"/>
          </p:cNvSpPr>
          <p:nvPr>
            <p:ph type="sldNum" sz="quarter" idx="12"/>
          </p:nvPr>
        </p:nvSpPr>
        <p:spPr/>
        <p:txBody>
          <a:bodyPr/>
          <a:lstStyle/>
          <a:p>
            <a:fld id="{698B93EB-A9D7-5345-A063-6E2874308435}" type="slidenum">
              <a:rPr lang="en-US" smtClean="0"/>
              <a:pPr/>
              <a:t>29</a:t>
            </a:fld>
            <a:endParaRPr lang="en-US"/>
          </a:p>
        </p:txBody>
      </p:sp>
    </p:spTree>
    <p:extLst>
      <p:ext uri="{BB962C8B-B14F-4D97-AF65-F5344CB8AC3E}">
        <p14:creationId xmlns:p14="http://schemas.microsoft.com/office/powerpoint/2010/main" val="2394612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825023"/>
          </a:xfrm>
        </p:spPr>
        <p:txBody>
          <a:bodyPr/>
          <a:lstStyle/>
          <a:p>
            <a:pPr algn="ctr"/>
            <a:r>
              <a:rPr lang="en-US" dirty="0" smtClean="0"/>
              <a:t>Objectives</a:t>
            </a:r>
            <a:endParaRPr lang="en-US" dirty="0"/>
          </a:p>
        </p:txBody>
      </p:sp>
      <p:sp>
        <p:nvSpPr>
          <p:cNvPr id="3" name="Content Placeholder 2"/>
          <p:cNvSpPr>
            <a:spLocks noGrp="1"/>
          </p:cNvSpPr>
          <p:nvPr>
            <p:ph idx="1"/>
          </p:nvPr>
        </p:nvSpPr>
        <p:spPr>
          <a:xfrm>
            <a:off x="825425" y="825023"/>
            <a:ext cx="7886700" cy="3807302"/>
          </a:xfrm>
        </p:spPr>
        <p:txBody>
          <a:bodyPr>
            <a:noAutofit/>
          </a:bodyPr>
          <a:lstStyle/>
          <a:p>
            <a:pPr marL="0" indent="0">
              <a:buNone/>
            </a:pPr>
            <a:r>
              <a:rPr lang="en-US" sz="2000" dirty="0"/>
              <a:t>1.     Provide a BRIEF update on the current SARSCoV2 (COVID-19) pandemic.</a:t>
            </a:r>
          </a:p>
          <a:p>
            <a:pPr marL="0" indent="0">
              <a:buNone/>
            </a:pPr>
            <a:r>
              <a:rPr lang="en-US" sz="2000" dirty="0"/>
              <a:t>2.     Discuss the factors associated with the globalization of infectious diseases, including historical and current examples of how select pathogens can evade antimicrobial treatments, and how this confers an evolutionary advantage to that pathogen.</a:t>
            </a:r>
          </a:p>
          <a:p>
            <a:pPr marL="0" indent="0">
              <a:buNone/>
            </a:pPr>
            <a:r>
              <a:rPr lang="en-US" sz="2000" dirty="0"/>
              <a:t>3.     List and describe the effects of globalization in the spread of pathogens, particularly international travel and urbanization.</a:t>
            </a:r>
          </a:p>
          <a:p>
            <a:pPr marL="0" indent="0">
              <a:buNone/>
            </a:pPr>
            <a:r>
              <a:rPr lang="en-US" sz="2000" dirty="0"/>
              <a:t>4.     Describe how proper public policy, medical intervention strategies, and development of novel therapies can be used to curtail the emergence of pathogens.</a:t>
            </a:r>
          </a:p>
          <a:p>
            <a:pPr marL="0" indent="0">
              <a:buNone/>
            </a:pPr>
            <a:r>
              <a:rPr lang="en-US" sz="2000" dirty="0"/>
              <a:t>5.     Correlate the local and global issue of these pathogens through the lenses of globalization and public health.</a:t>
            </a:r>
          </a:p>
        </p:txBody>
      </p:sp>
      <p:sp>
        <p:nvSpPr>
          <p:cNvPr id="4" name="Slide Number Placeholder 3"/>
          <p:cNvSpPr>
            <a:spLocks noGrp="1"/>
          </p:cNvSpPr>
          <p:nvPr>
            <p:ph type="sldNum" sz="quarter" idx="12"/>
          </p:nvPr>
        </p:nvSpPr>
        <p:spPr/>
        <p:txBody>
          <a:bodyPr/>
          <a:lstStyle/>
          <a:p>
            <a:fld id="{698B93EB-A9D7-5345-A063-6E2874308435}" type="slidenum">
              <a:rPr lang="en-US" smtClean="0"/>
              <a:pPr/>
              <a:t>3</a:t>
            </a:fld>
            <a:endParaRPr lang="en-US"/>
          </a:p>
        </p:txBody>
      </p:sp>
    </p:spTree>
    <p:extLst>
      <p:ext uri="{BB962C8B-B14F-4D97-AF65-F5344CB8AC3E}">
        <p14:creationId xmlns:p14="http://schemas.microsoft.com/office/powerpoint/2010/main" val="7451587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312" y="258417"/>
            <a:ext cx="7997687" cy="781879"/>
          </a:xfrm>
        </p:spPr>
        <p:txBody>
          <a:bodyPr>
            <a:noAutofit/>
          </a:bodyPr>
          <a:lstStyle/>
          <a:p>
            <a:pPr algn="ctr"/>
            <a:r>
              <a:rPr lang="en-US" sz="3600" dirty="0"/>
              <a:t>SARS-CoV-2 Variant </a:t>
            </a:r>
            <a:r>
              <a:rPr lang="en-US" sz="3600" dirty="0" smtClean="0"/>
              <a:t>of High Consequence </a:t>
            </a:r>
            <a:endParaRPr lang="en-US" sz="3600" dirty="0"/>
          </a:p>
        </p:txBody>
      </p:sp>
      <p:sp>
        <p:nvSpPr>
          <p:cNvPr id="3" name="Content Placeholder 2"/>
          <p:cNvSpPr>
            <a:spLocks noGrp="1"/>
          </p:cNvSpPr>
          <p:nvPr>
            <p:ph idx="1"/>
          </p:nvPr>
        </p:nvSpPr>
        <p:spPr>
          <a:xfrm>
            <a:off x="628651" y="1152938"/>
            <a:ext cx="7329280" cy="3990561"/>
          </a:xfrm>
        </p:spPr>
        <p:txBody>
          <a:bodyPr>
            <a:normAutofit/>
          </a:bodyPr>
          <a:lstStyle/>
          <a:p>
            <a:r>
              <a:rPr lang="en-US" dirty="0"/>
              <a:t>A variant of high consequence would require public health officials declare a </a:t>
            </a:r>
            <a:r>
              <a:rPr lang="en-US" dirty="0" smtClean="0"/>
              <a:t>**PHEIC </a:t>
            </a:r>
            <a:r>
              <a:rPr lang="en-US" dirty="0"/>
              <a:t>(if not already declared), reporting to CDC, an announcement of strategies to prevent or contain transmission, and recommendations to update treatments and vaccines.</a:t>
            </a:r>
          </a:p>
          <a:p>
            <a:r>
              <a:rPr lang="en-US" dirty="0">
                <a:solidFill>
                  <a:srgbClr val="FF0000"/>
                </a:solidFill>
              </a:rPr>
              <a:t>Currently there are no SARS-CoV-2 variants </a:t>
            </a:r>
            <a:r>
              <a:rPr lang="en-US" dirty="0"/>
              <a:t>that rise to the level of high consequence</a:t>
            </a:r>
            <a:r>
              <a:rPr lang="en-US" dirty="0" smtClean="0"/>
              <a:t>.</a:t>
            </a:r>
          </a:p>
          <a:p>
            <a:pPr marL="0" indent="0">
              <a:buNone/>
            </a:pPr>
            <a:endParaRPr lang="en-US" sz="1600" dirty="0" smtClean="0"/>
          </a:p>
          <a:p>
            <a:pPr marL="0" indent="0">
              <a:buNone/>
            </a:pPr>
            <a:r>
              <a:rPr lang="en-US" sz="1600" dirty="0" smtClean="0"/>
              <a:t>       **Public Health Emergency of International Concern</a:t>
            </a:r>
            <a:endParaRPr lang="en-US" sz="1600" dirty="0"/>
          </a:p>
        </p:txBody>
      </p:sp>
      <p:sp>
        <p:nvSpPr>
          <p:cNvPr id="4" name="Slide Number Placeholder 3"/>
          <p:cNvSpPr>
            <a:spLocks noGrp="1"/>
          </p:cNvSpPr>
          <p:nvPr>
            <p:ph type="sldNum" sz="quarter" idx="12"/>
          </p:nvPr>
        </p:nvSpPr>
        <p:spPr/>
        <p:txBody>
          <a:bodyPr/>
          <a:lstStyle/>
          <a:p>
            <a:fld id="{698B93EB-A9D7-5345-A063-6E2874308435}" type="slidenum">
              <a:rPr lang="en-US" smtClean="0"/>
              <a:pPr/>
              <a:t>30</a:t>
            </a:fld>
            <a:endParaRPr lang="en-US" dirty="0"/>
          </a:p>
        </p:txBody>
      </p:sp>
    </p:spTree>
    <p:extLst>
      <p:ext uri="{BB962C8B-B14F-4D97-AF65-F5344CB8AC3E}">
        <p14:creationId xmlns:p14="http://schemas.microsoft.com/office/powerpoint/2010/main" val="38107181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313" y="258417"/>
            <a:ext cx="7109792" cy="781879"/>
          </a:xfrm>
        </p:spPr>
        <p:txBody>
          <a:bodyPr>
            <a:noAutofit/>
          </a:bodyPr>
          <a:lstStyle/>
          <a:p>
            <a:pPr algn="ctr"/>
            <a:r>
              <a:rPr lang="en-US" sz="3600" dirty="0"/>
              <a:t>SARS-CoV-2 </a:t>
            </a:r>
            <a:r>
              <a:rPr lang="en-US" sz="3600" dirty="0" smtClean="0"/>
              <a:t>Variant Epidemiology</a:t>
            </a:r>
            <a:endParaRPr lang="en-US" sz="3600" dirty="0"/>
          </a:p>
        </p:txBody>
      </p:sp>
      <p:pic>
        <p:nvPicPr>
          <p:cNvPr id="5" name="Picture 4"/>
          <p:cNvPicPr>
            <a:picLocks noChangeAspect="1"/>
          </p:cNvPicPr>
          <p:nvPr/>
        </p:nvPicPr>
        <p:blipFill>
          <a:blip r:embed="rId3"/>
          <a:stretch>
            <a:fillRect/>
          </a:stretch>
        </p:blipFill>
        <p:spPr>
          <a:xfrm>
            <a:off x="225287" y="1037125"/>
            <a:ext cx="7702412" cy="3533846"/>
          </a:xfrm>
          <a:prstGeom prst="rect">
            <a:avLst/>
          </a:prstGeom>
        </p:spPr>
      </p:pic>
      <p:sp>
        <p:nvSpPr>
          <p:cNvPr id="3" name="Slide Number Placeholder 2"/>
          <p:cNvSpPr>
            <a:spLocks noGrp="1"/>
          </p:cNvSpPr>
          <p:nvPr>
            <p:ph type="sldNum" sz="quarter" idx="12"/>
          </p:nvPr>
        </p:nvSpPr>
        <p:spPr/>
        <p:txBody>
          <a:bodyPr/>
          <a:lstStyle/>
          <a:p>
            <a:fld id="{698B93EB-A9D7-5345-A063-6E2874308435}" type="slidenum">
              <a:rPr lang="en-US" smtClean="0"/>
              <a:pPr/>
              <a:t>31</a:t>
            </a:fld>
            <a:endParaRPr lang="en-US"/>
          </a:p>
        </p:txBody>
      </p:sp>
    </p:spTree>
    <p:extLst>
      <p:ext uri="{BB962C8B-B14F-4D97-AF65-F5344CB8AC3E}">
        <p14:creationId xmlns:p14="http://schemas.microsoft.com/office/powerpoint/2010/main" val="38570033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313" y="258417"/>
            <a:ext cx="7109792" cy="781879"/>
          </a:xfrm>
        </p:spPr>
        <p:txBody>
          <a:bodyPr>
            <a:noAutofit/>
          </a:bodyPr>
          <a:lstStyle/>
          <a:p>
            <a:pPr algn="ctr"/>
            <a:r>
              <a:rPr lang="en-US" sz="3600" dirty="0"/>
              <a:t>SARS-CoV-2 </a:t>
            </a:r>
            <a:r>
              <a:rPr lang="en-US" sz="3600" dirty="0" smtClean="0"/>
              <a:t>Variant Epidemiology</a:t>
            </a:r>
            <a:endParaRPr lang="en-US" sz="3600" dirty="0"/>
          </a:p>
        </p:txBody>
      </p:sp>
      <p:pic>
        <p:nvPicPr>
          <p:cNvPr id="3" name="Picture 2"/>
          <p:cNvPicPr>
            <a:picLocks noChangeAspect="1"/>
          </p:cNvPicPr>
          <p:nvPr/>
        </p:nvPicPr>
        <p:blipFill>
          <a:blip r:embed="rId3"/>
          <a:stretch>
            <a:fillRect/>
          </a:stretch>
        </p:blipFill>
        <p:spPr>
          <a:xfrm>
            <a:off x="47625" y="1019244"/>
            <a:ext cx="7903142" cy="3776870"/>
          </a:xfrm>
          <a:prstGeom prst="rect">
            <a:avLst/>
          </a:prstGeom>
        </p:spPr>
      </p:pic>
      <p:sp>
        <p:nvSpPr>
          <p:cNvPr id="4" name="Down Arrow 3"/>
          <p:cNvSpPr/>
          <p:nvPr/>
        </p:nvSpPr>
        <p:spPr>
          <a:xfrm rot="747244">
            <a:off x="6195391" y="3629920"/>
            <a:ext cx="205409" cy="642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698B93EB-A9D7-5345-A063-6E2874308435}" type="slidenum">
              <a:rPr lang="en-US" smtClean="0"/>
              <a:pPr/>
              <a:t>32</a:t>
            </a:fld>
            <a:endParaRPr lang="en-US"/>
          </a:p>
        </p:txBody>
      </p:sp>
    </p:spTree>
    <p:extLst>
      <p:ext uri="{BB962C8B-B14F-4D97-AF65-F5344CB8AC3E}">
        <p14:creationId xmlns:p14="http://schemas.microsoft.com/office/powerpoint/2010/main" val="25311306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313" y="258417"/>
            <a:ext cx="7109792" cy="781879"/>
          </a:xfrm>
        </p:spPr>
        <p:txBody>
          <a:bodyPr>
            <a:noAutofit/>
          </a:bodyPr>
          <a:lstStyle/>
          <a:p>
            <a:pPr algn="ctr"/>
            <a:r>
              <a:rPr lang="en-US" sz="3600" dirty="0"/>
              <a:t>SARS-CoV-2 </a:t>
            </a:r>
            <a:r>
              <a:rPr lang="en-US" sz="3600" dirty="0" smtClean="0"/>
              <a:t>Variant Epidemiology</a:t>
            </a:r>
            <a:endParaRPr lang="en-US" sz="3600" dirty="0"/>
          </a:p>
        </p:txBody>
      </p:sp>
      <p:pic>
        <p:nvPicPr>
          <p:cNvPr id="4" name="Picture 3"/>
          <p:cNvPicPr>
            <a:picLocks noChangeAspect="1"/>
          </p:cNvPicPr>
          <p:nvPr/>
        </p:nvPicPr>
        <p:blipFill>
          <a:blip r:embed="rId3"/>
          <a:stretch>
            <a:fillRect/>
          </a:stretch>
        </p:blipFill>
        <p:spPr>
          <a:xfrm>
            <a:off x="76200" y="953005"/>
            <a:ext cx="7817163" cy="3925724"/>
          </a:xfrm>
          <a:prstGeom prst="rect">
            <a:avLst/>
          </a:prstGeom>
        </p:spPr>
      </p:pic>
      <p:pic>
        <p:nvPicPr>
          <p:cNvPr id="3" name="Picture 2"/>
          <p:cNvPicPr>
            <a:picLocks noChangeAspect="1"/>
          </p:cNvPicPr>
          <p:nvPr/>
        </p:nvPicPr>
        <p:blipFill>
          <a:blip r:embed="rId4"/>
          <a:stretch>
            <a:fillRect/>
          </a:stretch>
        </p:blipFill>
        <p:spPr>
          <a:xfrm>
            <a:off x="6267735" y="3635944"/>
            <a:ext cx="292633" cy="658425"/>
          </a:xfrm>
          <a:prstGeom prst="rect">
            <a:avLst/>
          </a:prstGeom>
        </p:spPr>
      </p:pic>
      <p:sp>
        <p:nvSpPr>
          <p:cNvPr id="5" name="Slide Number Placeholder 4"/>
          <p:cNvSpPr>
            <a:spLocks noGrp="1"/>
          </p:cNvSpPr>
          <p:nvPr>
            <p:ph type="sldNum" sz="quarter" idx="12"/>
          </p:nvPr>
        </p:nvSpPr>
        <p:spPr/>
        <p:txBody>
          <a:bodyPr/>
          <a:lstStyle/>
          <a:p>
            <a:fld id="{698B93EB-A9D7-5345-A063-6E2874308435}" type="slidenum">
              <a:rPr lang="en-US" smtClean="0"/>
              <a:pPr/>
              <a:t>33</a:t>
            </a:fld>
            <a:endParaRPr lang="en-US"/>
          </a:p>
        </p:txBody>
      </p:sp>
    </p:spTree>
    <p:extLst>
      <p:ext uri="{BB962C8B-B14F-4D97-AF65-F5344CB8AC3E}">
        <p14:creationId xmlns:p14="http://schemas.microsoft.com/office/powerpoint/2010/main" val="21963426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313" y="258417"/>
            <a:ext cx="7109792" cy="781879"/>
          </a:xfrm>
        </p:spPr>
        <p:txBody>
          <a:bodyPr>
            <a:noAutofit/>
          </a:bodyPr>
          <a:lstStyle/>
          <a:p>
            <a:pPr algn="ctr"/>
            <a:r>
              <a:rPr lang="en-US" sz="3600" dirty="0"/>
              <a:t>SARS-CoV-2 </a:t>
            </a:r>
            <a:r>
              <a:rPr lang="en-US" sz="3600" dirty="0" smtClean="0"/>
              <a:t>Variant Epidemiology</a:t>
            </a:r>
            <a:endParaRPr lang="en-US" sz="3600" dirty="0"/>
          </a:p>
        </p:txBody>
      </p:sp>
      <p:pic>
        <p:nvPicPr>
          <p:cNvPr id="3" name="Picture 2"/>
          <p:cNvPicPr>
            <a:picLocks noChangeAspect="1"/>
          </p:cNvPicPr>
          <p:nvPr/>
        </p:nvPicPr>
        <p:blipFill>
          <a:blip r:embed="rId3"/>
          <a:stretch>
            <a:fillRect/>
          </a:stretch>
        </p:blipFill>
        <p:spPr>
          <a:xfrm>
            <a:off x="102787" y="1105047"/>
            <a:ext cx="7908132" cy="3717569"/>
          </a:xfrm>
          <a:prstGeom prst="rect">
            <a:avLst/>
          </a:prstGeom>
        </p:spPr>
      </p:pic>
      <p:pic>
        <p:nvPicPr>
          <p:cNvPr id="4" name="Picture 3"/>
          <p:cNvPicPr>
            <a:picLocks noChangeAspect="1"/>
          </p:cNvPicPr>
          <p:nvPr/>
        </p:nvPicPr>
        <p:blipFill>
          <a:blip r:embed="rId4"/>
          <a:stretch>
            <a:fillRect/>
          </a:stretch>
        </p:blipFill>
        <p:spPr>
          <a:xfrm>
            <a:off x="6171533" y="3652718"/>
            <a:ext cx="292633" cy="658425"/>
          </a:xfrm>
          <a:prstGeom prst="rect">
            <a:avLst/>
          </a:prstGeom>
        </p:spPr>
      </p:pic>
      <p:sp>
        <p:nvSpPr>
          <p:cNvPr id="5" name="Slide Number Placeholder 4"/>
          <p:cNvSpPr>
            <a:spLocks noGrp="1"/>
          </p:cNvSpPr>
          <p:nvPr>
            <p:ph type="sldNum" sz="quarter" idx="12"/>
          </p:nvPr>
        </p:nvSpPr>
        <p:spPr/>
        <p:txBody>
          <a:bodyPr/>
          <a:lstStyle/>
          <a:p>
            <a:fld id="{698B93EB-A9D7-5345-A063-6E2874308435}" type="slidenum">
              <a:rPr lang="en-US" smtClean="0"/>
              <a:pPr/>
              <a:t>34</a:t>
            </a:fld>
            <a:endParaRPr lang="en-US"/>
          </a:p>
        </p:txBody>
      </p:sp>
    </p:spTree>
    <p:extLst>
      <p:ext uri="{BB962C8B-B14F-4D97-AF65-F5344CB8AC3E}">
        <p14:creationId xmlns:p14="http://schemas.microsoft.com/office/powerpoint/2010/main" val="40324944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04" y="2213113"/>
            <a:ext cx="1275522" cy="1093304"/>
          </a:xfrm>
        </p:spPr>
        <p:txBody>
          <a:bodyPr>
            <a:noAutofit/>
          </a:bodyPr>
          <a:lstStyle/>
          <a:p>
            <a:pPr algn="ctr"/>
            <a:r>
              <a:rPr lang="en-US" sz="2400" dirty="0" smtClean="0"/>
              <a:t>Vaccines</a:t>
            </a:r>
            <a:endParaRPr lang="en-US" sz="2400" dirty="0"/>
          </a:p>
        </p:txBody>
      </p:sp>
      <p:pic>
        <p:nvPicPr>
          <p:cNvPr id="4" name="Picture 3"/>
          <p:cNvPicPr>
            <a:picLocks noChangeAspect="1"/>
          </p:cNvPicPr>
          <p:nvPr/>
        </p:nvPicPr>
        <p:blipFill>
          <a:blip r:embed="rId3"/>
          <a:stretch>
            <a:fillRect/>
          </a:stretch>
        </p:blipFill>
        <p:spPr>
          <a:xfrm>
            <a:off x="1616765" y="192157"/>
            <a:ext cx="3729276" cy="4951343"/>
          </a:xfrm>
          <a:prstGeom prst="rect">
            <a:avLst/>
          </a:prstGeom>
        </p:spPr>
      </p:pic>
      <p:sp>
        <p:nvSpPr>
          <p:cNvPr id="3" name="TextBox 2"/>
          <p:cNvSpPr txBox="1"/>
          <p:nvPr/>
        </p:nvSpPr>
        <p:spPr>
          <a:xfrm>
            <a:off x="4840132" y="2949455"/>
            <a:ext cx="570990" cy="300082"/>
          </a:xfrm>
          <a:prstGeom prst="rect">
            <a:avLst/>
          </a:prstGeom>
          <a:noFill/>
        </p:spPr>
        <p:txBody>
          <a:bodyPr wrap="none" rtlCol="0">
            <a:spAutoFit/>
          </a:bodyPr>
          <a:lstStyle/>
          <a:p>
            <a:r>
              <a:rPr lang="en-US" dirty="0" smtClean="0"/>
              <a:t>~80%</a:t>
            </a:r>
            <a:endParaRPr lang="en-US" dirty="0"/>
          </a:p>
        </p:txBody>
      </p:sp>
      <p:sp>
        <p:nvSpPr>
          <p:cNvPr id="5" name="Slide Number Placeholder 4"/>
          <p:cNvSpPr>
            <a:spLocks noGrp="1"/>
          </p:cNvSpPr>
          <p:nvPr>
            <p:ph type="sldNum" sz="quarter" idx="12"/>
          </p:nvPr>
        </p:nvSpPr>
        <p:spPr/>
        <p:txBody>
          <a:bodyPr/>
          <a:lstStyle/>
          <a:p>
            <a:fld id="{698B93EB-A9D7-5345-A063-6E2874308435}" type="slidenum">
              <a:rPr lang="en-US" smtClean="0"/>
              <a:pPr/>
              <a:t>35</a:t>
            </a:fld>
            <a:endParaRPr lang="en-US"/>
          </a:p>
        </p:txBody>
      </p:sp>
    </p:spTree>
    <p:extLst>
      <p:ext uri="{BB962C8B-B14F-4D97-AF65-F5344CB8AC3E}">
        <p14:creationId xmlns:p14="http://schemas.microsoft.com/office/powerpoint/2010/main" val="34814102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5423" y="4830160"/>
            <a:ext cx="3632789" cy="313340"/>
          </a:xfrm>
        </p:spPr>
        <p:txBody>
          <a:bodyPr>
            <a:noAutofit/>
          </a:bodyPr>
          <a:lstStyle/>
          <a:p>
            <a:pPr algn="ctr"/>
            <a:r>
              <a:rPr lang="en-US" sz="1200" dirty="0">
                <a:hlinkClick r:id="rId3"/>
              </a:rPr>
              <a:t>https://</a:t>
            </a:r>
            <a:r>
              <a:rPr lang="en-US" sz="1200" dirty="0" smtClean="0">
                <a:hlinkClick r:id="rId3"/>
              </a:rPr>
              <a:t>ourworldindata.org/covid-vaccinations</a:t>
            </a:r>
            <a:r>
              <a:rPr lang="en-US" sz="1200" dirty="0" smtClean="0"/>
              <a:t> </a:t>
            </a:r>
            <a:endParaRPr lang="en-US" sz="1200" dirty="0"/>
          </a:p>
        </p:txBody>
      </p:sp>
      <p:pic>
        <p:nvPicPr>
          <p:cNvPr id="3" name="Picture 2"/>
          <p:cNvPicPr>
            <a:picLocks noChangeAspect="1"/>
          </p:cNvPicPr>
          <p:nvPr/>
        </p:nvPicPr>
        <p:blipFill>
          <a:blip r:embed="rId4"/>
          <a:stretch>
            <a:fillRect/>
          </a:stretch>
        </p:blipFill>
        <p:spPr>
          <a:xfrm>
            <a:off x="121570" y="1073130"/>
            <a:ext cx="9070624" cy="3538625"/>
          </a:xfrm>
          <a:prstGeom prst="rect">
            <a:avLst/>
          </a:prstGeom>
        </p:spPr>
      </p:pic>
      <p:sp>
        <p:nvSpPr>
          <p:cNvPr id="4" name="Left Arrow 3"/>
          <p:cNvSpPr/>
          <p:nvPr/>
        </p:nvSpPr>
        <p:spPr>
          <a:xfrm>
            <a:off x="6672470" y="2107096"/>
            <a:ext cx="483704" cy="1457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698B93EB-A9D7-5345-A063-6E2874308435}" type="slidenum">
              <a:rPr lang="en-US" smtClean="0"/>
              <a:pPr/>
              <a:t>36</a:t>
            </a:fld>
            <a:endParaRPr lang="en-US"/>
          </a:p>
        </p:txBody>
      </p:sp>
    </p:spTree>
    <p:extLst>
      <p:ext uri="{BB962C8B-B14F-4D97-AF65-F5344CB8AC3E}">
        <p14:creationId xmlns:p14="http://schemas.microsoft.com/office/powerpoint/2010/main" val="27450098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4659634" y="1264481"/>
            <a:ext cx="3329888" cy="4210323"/>
          </a:xfrm>
        </p:spPr>
        <p:txBody>
          <a:bodyPr/>
          <a:lstStyle/>
          <a:p>
            <a:pPr eaLnBrk="1" hangingPunct="1"/>
            <a:r>
              <a:rPr lang="en-US" altLang="en-US" sz="1575" dirty="0"/>
              <a:t>Several human activities that characterize the Anthropocene account for the increases in NTDs.</a:t>
            </a:r>
          </a:p>
          <a:p>
            <a:pPr marL="0" indent="0">
              <a:buNone/>
            </a:pPr>
            <a:endParaRPr lang="en-US" altLang="en-US" sz="1575" b="1" dirty="0"/>
          </a:p>
          <a:p>
            <a:pPr eaLnBrk="1" hangingPunct="1"/>
            <a:r>
              <a:rPr lang="en-US" altLang="en-US" sz="1575" dirty="0" smtClean="0"/>
              <a:t>See </a:t>
            </a:r>
            <a:r>
              <a:rPr lang="en-US" altLang="en-US" sz="1575" dirty="0"/>
              <a:t>figure to facilitate the emergence of two of the most devastating NTDs in 2014 and 2015—Ebola and Zika virus infections, respectively.</a:t>
            </a:r>
          </a:p>
          <a:p>
            <a:pPr marL="0" indent="0">
              <a:buNone/>
            </a:pPr>
            <a:endParaRPr lang="en-US" altLang="en-US" sz="1575" b="1" dirty="0"/>
          </a:p>
          <a:p>
            <a:pPr eaLnBrk="1" hangingPunct="1"/>
            <a:r>
              <a:rPr lang="en-US" altLang="en-US" sz="1575" dirty="0"/>
              <a:t>AND, the return of vaccine-preventable diseases – measles, polio, pertussis, etc.</a:t>
            </a:r>
          </a:p>
        </p:txBody>
      </p:sp>
      <p:sp>
        <p:nvSpPr>
          <p:cNvPr id="9219" name="TextBox 6"/>
          <p:cNvSpPr txBox="1">
            <a:spLocks noChangeArrowheads="1"/>
          </p:cNvSpPr>
          <p:nvPr/>
        </p:nvSpPr>
        <p:spPr bwMode="auto">
          <a:xfrm>
            <a:off x="565421" y="58069"/>
            <a:ext cx="80131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303030"/>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rgbClr val="303030"/>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rgbClr val="303030"/>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9pPr>
          </a:lstStyle>
          <a:p>
            <a:pPr algn="ctr">
              <a:spcBef>
                <a:spcPct val="0"/>
              </a:spcBef>
              <a:buNone/>
            </a:pPr>
            <a:r>
              <a:rPr lang="en-US" sz="2800" dirty="0"/>
              <a:t>Emerging Pathogens: Have We Learned Any Lessons?</a:t>
            </a:r>
            <a:br>
              <a:rPr lang="en-US" sz="2800" dirty="0"/>
            </a:br>
            <a:r>
              <a:rPr lang="en-GB" altLang="en-US" sz="2800" b="1" dirty="0" smtClean="0"/>
              <a:t>Globalization </a:t>
            </a:r>
            <a:r>
              <a:rPr lang="en-GB" altLang="en-US" sz="2800" b="1" dirty="0"/>
              <a:t>&amp; Infectious Diseases</a:t>
            </a:r>
          </a:p>
        </p:txBody>
      </p:sp>
      <p:sp>
        <p:nvSpPr>
          <p:cNvPr id="4" name="TextBox 3"/>
          <p:cNvSpPr txBox="1"/>
          <p:nvPr/>
        </p:nvSpPr>
        <p:spPr>
          <a:xfrm>
            <a:off x="1466118" y="4665350"/>
            <a:ext cx="6290897" cy="415498"/>
          </a:xfrm>
          <a:prstGeom prst="rect">
            <a:avLst/>
          </a:prstGeom>
          <a:noFill/>
        </p:spPr>
        <p:txBody>
          <a:bodyPr wrap="square" rtlCol="0">
            <a:spAutoFit/>
          </a:bodyPr>
          <a:lstStyle/>
          <a:p>
            <a:r>
              <a:rPr lang="en-US" sz="1050" dirty="0"/>
              <a:t>Figure: The major forces arising out of the Anthropocene now promoting the emergence of catastrophic neglected tropical diseases (NTDs). doi:10.1371/journal.pntd.0004648.g002 (Hotez, 2016)</a:t>
            </a:r>
          </a:p>
        </p:txBody>
      </p:sp>
      <p:pic>
        <p:nvPicPr>
          <p:cNvPr id="2" name="Picture 1"/>
          <p:cNvPicPr>
            <a:picLocks noChangeAspect="1"/>
          </p:cNvPicPr>
          <p:nvPr/>
        </p:nvPicPr>
        <p:blipFill>
          <a:blip r:embed="rId3"/>
          <a:stretch>
            <a:fillRect/>
          </a:stretch>
        </p:blipFill>
        <p:spPr>
          <a:xfrm>
            <a:off x="1143000" y="1086392"/>
            <a:ext cx="3516633" cy="3504741"/>
          </a:xfrm>
          <a:prstGeom prst="rect">
            <a:avLst/>
          </a:prstGeom>
        </p:spPr>
      </p:pic>
      <p:sp>
        <p:nvSpPr>
          <p:cNvPr id="3" name="Slide Number Placeholder 2"/>
          <p:cNvSpPr>
            <a:spLocks noGrp="1"/>
          </p:cNvSpPr>
          <p:nvPr>
            <p:ph type="sldNum" sz="quarter" idx="12"/>
          </p:nvPr>
        </p:nvSpPr>
        <p:spPr/>
        <p:txBody>
          <a:bodyPr/>
          <a:lstStyle/>
          <a:p>
            <a:fld id="{698B93EB-A9D7-5345-A063-6E2874308435}" type="slidenum">
              <a:rPr lang="en-US" smtClean="0"/>
              <a:pPr/>
              <a:t>37</a:t>
            </a:fld>
            <a:endParaRPr lang="en-US"/>
          </a:p>
        </p:txBody>
      </p:sp>
    </p:spTree>
    <p:extLst>
      <p:ext uri="{BB962C8B-B14F-4D97-AF65-F5344CB8AC3E}">
        <p14:creationId xmlns:p14="http://schemas.microsoft.com/office/powerpoint/2010/main" val="20450919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1143000" y="890218"/>
            <a:ext cx="6846522" cy="4002698"/>
          </a:xfrm>
        </p:spPr>
        <p:txBody>
          <a:bodyPr/>
          <a:lstStyle/>
          <a:p>
            <a:pPr eaLnBrk="1" hangingPunct="1"/>
            <a:r>
              <a:rPr lang="en-US" altLang="en-US" sz="1800" b="1" dirty="0"/>
              <a:t>Global Health Revolution</a:t>
            </a:r>
          </a:p>
          <a:p>
            <a:pPr lvl="1" eaLnBrk="1" hangingPunct="1"/>
            <a:r>
              <a:rPr lang="en-US" altLang="en-US" sz="1800" b="1" dirty="0"/>
              <a:t>Global life expectancy</a:t>
            </a:r>
          </a:p>
          <a:p>
            <a:pPr lvl="2" eaLnBrk="1" hangingPunct="1"/>
            <a:r>
              <a:rPr lang="en-US" altLang="en-US" b="1" dirty="0"/>
              <a:t>1948 – 46 years</a:t>
            </a:r>
          </a:p>
          <a:p>
            <a:pPr lvl="2" eaLnBrk="1" hangingPunct="1"/>
            <a:r>
              <a:rPr lang="en-US" altLang="en-US" b="1" dirty="0"/>
              <a:t>1999 – 65 years</a:t>
            </a:r>
          </a:p>
          <a:p>
            <a:pPr lvl="2" eaLnBrk="1" hangingPunct="1"/>
            <a:r>
              <a:rPr lang="en-US" altLang="en-US" b="1" dirty="0"/>
              <a:t>2015 – 71 years</a:t>
            </a:r>
          </a:p>
          <a:p>
            <a:pPr eaLnBrk="1" hangingPunct="1"/>
            <a:endParaRPr lang="en-US" altLang="en-US" sz="1800" b="1" dirty="0"/>
          </a:p>
          <a:p>
            <a:pPr eaLnBrk="1" hangingPunct="1"/>
            <a:r>
              <a:rPr lang="en-US" altLang="en-US" sz="1800" b="1" dirty="0"/>
              <a:t>Global health revolution</a:t>
            </a:r>
          </a:p>
          <a:p>
            <a:pPr marL="557213" lvl="2" indent="-257175"/>
            <a:r>
              <a:rPr lang="en-US" altLang="en-US" sz="2100" dirty="0"/>
              <a:t>Health care and prevention, communications, agricultural productivity, trade</a:t>
            </a:r>
          </a:p>
          <a:p>
            <a:pPr marL="557213" lvl="2" indent="-257175"/>
            <a:r>
              <a:rPr lang="en-US" sz="2100" dirty="0"/>
              <a:t>While life expectancy around the world has risen by an average of 10 years in rich nations, the </a:t>
            </a:r>
            <a:r>
              <a:rPr lang="en-US" sz="2100" i="1" dirty="0"/>
              <a:t>US is lagging behin</a:t>
            </a:r>
            <a:r>
              <a:rPr lang="en-US" sz="2100" dirty="0"/>
              <a:t>d. It is among the bottom 10 countries….</a:t>
            </a:r>
            <a:endParaRPr lang="en-US" altLang="en-US" sz="2100" dirty="0"/>
          </a:p>
          <a:p>
            <a:pPr algn="ctr" eaLnBrk="1" hangingPunct="1"/>
            <a:endParaRPr lang="en-US" altLang="en-US" sz="1800" b="1" dirty="0"/>
          </a:p>
          <a:p>
            <a:pPr lvl="1" algn="ctr" eaLnBrk="1" hangingPunct="1"/>
            <a:endParaRPr lang="en-US" altLang="en-US" sz="1500" b="1" dirty="0"/>
          </a:p>
        </p:txBody>
      </p:sp>
      <p:sp>
        <p:nvSpPr>
          <p:cNvPr id="9219" name="TextBox 6"/>
          <p:cNvSpPr txBox="1">
            <a:spLocks noChangeArrowheads="1"/>
          </p:cNvSpPr>
          <p:nvPr/>
        </p:nvSpPr>
        <p:spPr bwMode="auto">
          <a:xfrm>
            <a:off x="1567010" y="58069"/>
            <a:ext cx="60099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303030"/>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rgbClr val="303030"/>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rgbClr val="303030"/>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rgbClr val="303030"/>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03030"/>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GB" altLang="en-US" sz="3000" b="1" dirty="0"/>
              <a:t>Globalization &amp; Infectious Diseases</a:t>
            </a:r>
          </a:p>
        </p:txBody>
      </p:sp>
      <p:pic>
        <p:nvPicPr>
          <p:cNvPr id="2" name="Picture 1"/>
          <p:cNvPicPr>
            <a:picLocks noChangeAspect="1"/>
          </p:cNvPicPr>
          <p:nvPr/>
        </p:nvPicPr>
        <p:blipFill>
          <a:blip r:embed="rId3"/>
          <a:stretch>
            <a:fillRect/>
          </a:stretch>
        </p:blipFill>
        <p:spPr>
          <a:xfrm>
            <a:off x="4196019" y="890217"/>
            <a:ext cx="3806692" cy="2269605"/>
          </a:xfrm>
          <a:prstGeom prst="rect">
            <a:avLst/>
          </a:prstGeom>
        </p:spPr>
      </p:pic>
      <p:sp>
        <p:nvSpPr>
          <p:cNvPr id="3" name="Slide Number Placeholder 2"/>
          <p:cNvSpPr>
            <a:spLocks noGrp="1"/>
          </p:cNvSpPr>
          <p:nvPr>
            <p:ph type="sldNum" sz="quarter" idx="12"/>
          </p:nvPr>
        </p:nvSpPr>
        <p:spPr/>
        <p:txBody>
          <a:bodyPr/>
          <a:lstStyle/>
          <a:p>
            <a:fld id="{698B93EB-A9D7-5345-A063-6E2874308435}" type="slidenum">
              <a:rPr lang="en-US" smtClean="0"/>
              <a:pPr/>
              <a:t>38</a:t>
            </a:fld>
            <a:endParaRPr lang="en-US"/>
          </a:p>
        </p:txBody>
      </p:sp>
    </p:spTree>
    <p:extLst>
      <p:ext uri="{BB962C8B-B14F-4D97-AF65-F5344CB8AC3E}">
        <p14:creationId xmlns:p14="http://schemas.microsoft.com/office/powerpoint/2010/main" val="130420950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290" name="Rectangle 2"/>
          <p:cNvSpPr>
            <a:spLocks noGrp="1" noChangeArrowheads="1"/>
          </p:cNvSpPr>
          <p:nvPr>
            <p:ph type="title"/>
          </p:nvPr>
        </p:nvSpPr>
        <p:spPr>
          <a:xfrm>
            <a:off x="1870545" y="7144"/>
            <a:ext cx="7174064" cy="857250"/>
          </a:xfrm>
        </p:spPr>
        <p:txBody>
          <a:bodyPr>
            <a:normAutofit fontScale="90000"/>
          </a:bodyPr>
          <a:lstStyle/>
          <a:p>
            <a:pPr eaLnBrk="1" hangingPunct="1">
              <a:defRPr/>
            </a:pPr>
            <a:r>
              <a:rPr lang="en-US" altLang="en-US" sz="2667" b="1" dirty="0"/>
              <a:t/>
            </a:r>
            <a:br>
              <a:rPr lang="en-US" altLang="en-US" sz="2667" b="1" dirty="0"/>
            </a:br>
            <a:r>
              <a:rPr lang="en-US" altLang="en-US" sz="2700" b="1" dirty="0"/>
              <a:t>Science and the “Conquest” of Infectious Disease</a:t>
            </a:r>
            <a:r>
              <a:rPr lang="en-US" altLang="en-US" sz="2400" b="1" dirty="0"/>
              <a:t/>
            </a:r>
            <a:br>
              <a:rPr lang="en-US" altLang="en-US" sz="2400" b="1" dirty="0"/>
            </a:br>
            <a:endParaRPr lang="en-US" altLang="en-US" sz="2400" b="1" dirty="0"/>
          </a:p>
        </p:txBody>
      </p:sp>
      <p:sp>
        <p:nvSpPr>
          <p:cNvPr id="1292291" name="Rectangle 3"/>
          <p:cNvSpPr>
            <a:spLocks noGrp="1" noChangeArrowheads="1"/>
          </p:cNvSpPr>
          <p:nvPr>
            <p:ph type="body" idx="1"/>
          </p:nvPr>
        </p:nvSpPr>
        <p:spPr>
          <a:xfrm>
            <a:off x="1240735" y="1557960"/>
            <a:ext cx="6442564" cy="3394472"/>
          </a:xfrm>
        </p:spPr>
        <p:txBody>
          <a:bodyPr>
            <a:normAutofit fontScale="92500" lnSpcReduction="20000"/>
          </a:bodyPr>
          <a:lstStyle/>
          <a:p>
            <a:pPr eaLnBrk="1" hangingPunct="1">
              <a:lnSpc>
                <a:spcPct val="90000"/>
              </a:lnSpc>
              <a:defRPr/>
            </a:pPr>
            <a:r>
              <a:rPr lang="en-US" altLang="en-US" dirty="0" smtClean="0"/>
              <a:t>Scientific </a:t>
            </a:r>
            <a:r>
              <a:rPr lang="en-US" altLang="en-US" dirty="0"/>
              <a:t>triumphs: Antibiotics, Vaccines, Sanitation</a:t>
            </a:r>
          </a:p>
          <a:p>
            <a:pPr eaLnBrk="1" hangingPunct="1">
              <a:lnSpc>
                <a:spcPct val="90000"/>
              </a:lnSpc>
              <a:defRPr/>
            </a:pPr>
            <a:endParaRPr lang="en-US" altLang="en-US" dirty="0"/>
          </a:p>
          <a:p>
            <a:pPr eaLnBrk="1" hangingPunct="1">
              <a:lnSpc>
                <a:spcPct val="90000"/>
              </a:lnSpc>
              <a:defRPr/>
            </a:pPr>
            <a:r>
              <a:rPr lang="en-US" altLang="en-US" dirty="0"/>
              <a:t>Led scientists </a:t>
            </a:r>
            <a:r>
              <a:rPr lang="en-US" altLang="en-US" dirty="0" smtClean="0"/>
              <a:t>60 </a:t>
            </a:r>
            <a:r>
              <a:rPr lang="en-US" altLang="en-US" dirty="0"/>
              <a:t>years ago to proclaim that “we” would conquer infectious disease by turn of 21</a:t>
            </a:r>
            <a:r>
              <a:rPr lang="en-US" altLang="en-US" baseline="30000" dirty="0"/>
              <a:t>st</a:t>
            </a:r>
            <a:r>
              <a:rPr lang="en-US" altLang="en-US" dirty="0"/>
              <a:t> century  (1977: Smallpox Zero)</a:t>
            </a:r>
          </a:p>
          <a:p>
            <a:pPr eaLnBrk="1" hangingPunct="1">
              <a:lnSpc>
                <a:spcPct val="90000"/>
              </a:lnSpc>
              <a:defRPr/>
            </a:pPr>
            <a:endParaRPr lang="en-US" altLang="en-US" dirty="0"/>
          </a:p>
          <a:p>
            <a:pPr eaLnBrk="1" hangingPunct="1">
              <a:lnSpc>
                <a:spcPct val="90000"/>
              </a:lnSpc>
              <a:defRPr/>
            </a:pPr>
            <a:r>
              <a:rPr lang="en-US" altLang="en-US" dirty="0"/>
              <a:t>Other “conquests” in public health or medicine?</a:t>
            </a:r>
          </a:p>
          <a:p>
            <a:pPr eaLnBrk="1" hangingPunct="1">
              <a:lnSpc>
                <a:spcPct val="90000"/>
              </a:lnSpc>
              <a:defRPr/>
            </a:pPr>
            <a:endParaRPr lang="en-US" altLang="en-US" sz="1867" dirty="0"/>
          </a:p>
        </p:txBody>
      </p:sp>
      <p:pic>
        <p:nvPicPr>
          <p:cNvPr id="2" name="Picture 1"/>
          <p:cNvPicPr>
            <a:picLocks noChangeAspect="1"/>
          </p:cNvPicPr>
          <p:nvPr/>
        </p:nvPicPr>
        <p:blipFill>
          <a:blip r:embed="rId3"/>
          <a:stretch>
            <a:fillRect/>
          </a:stretch>
        </p:blipFill>
        <p:spPr>
          <a:xfrm>
            <a:off x="0" y="0"/>
            <a:ext cx="1870545" cy="1426564"/>
          </a:xfrm>
          <a:prstGeom prst="rect">
            <a:avLst/>
          </a:prstGeom>
        </p:spPr>
      </p:pic>
      <p:sp>
        <p:nvSpPr>
          <p:cNvPr id="3" name="Slide Number Placeholder 2"/>
          <p:cNvSpPr>
            <a:spLocks noGrp="1"/>
          </p:cNvSpPr>
          <p:nvPr>
            <p:ph type="sldNum" sz="quarter" idx="12"/>
          </p:nvPr>
        </p:nvSpPr>
        <p:spPr/>
        <p:txBody>
          <a:bodyPr/>
          <a:lstStyle/>
          <a:p>
            <a:fld id="{698B93EB-A9D7-5345-A063-6E2874308435}" type="slidenum">
              <a:rPr lang="en-US" smtClean="0"/>
              <a:pPr/>
              <a:t>39</a:t>
            </a:fld>
            <a:endParaRPr lang="en-US"/>
          </a:p>
        </p:txBody>
      </p:sp>
    </p:spTree>
    <p:extLst>
      <p:ext uri="{BB962C8B-B14F-4D97-AF65-F5344CB8AC3E}">
        <p14:creationId xmlns:p14="http://schemas.microsoft.com/office/powerpoint/2010/main" val="1343082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ABC2DAE-A797-4874-979B-4BEAFDBAFDFC}"/>
              </a:ext>
            </a:extLst>
          </p:cNvPr>
          <p:cNvSpPr txBox="1"/>
          <p:nvPr/>
        </p:nvSpPr>
        <p:spPr>
          <a:xfrm>
            <a:off x="1660900" y="867790"/>
            <a:ext cx="5448770" cy="3426579"/>
          </a:xfrm>
          <a:prstGeom prst="rect">
            <a:avLst/>
          </a:prstGeom>
          <a:noFill/>
        </p:spPr>
        <p:txBody>
          <a:bodyPr wrap="square" rtlCol="0">
            <a:spAutoFit/>
          </a:bodyPr>
          <a:lstStyle/>
          <a:p>
            <a:r>
              <a:rPr lang="en-US" sz="2100" b="1" dirty="0"/>
              <a:t>History and background</a:t>
            </a:r>
          </a:p>
          <a:p>
            <a:pPr marL="171450" indent="-171450">
              <a:lnSpc>
                <a:spcPct val="90000"/>
              </a:lnSpc>
              <a:spcBef>
                <a:spcPts val="750"/>
              </a:spcBef>
              <a:buFont typeface="Arial" panose="020B0604020202020204" pitchFamily="34" charset="0"/>
              <a:buChar char="•"/>
            </a:pPr>
            <a:r>
              <a:rPr lang="en-US" sz="2100" dirty="0">
                <a:solidFill>
                  <a:prstClr val="black"/>
                </a:solidFill>
              </a:rPr>
              <a:t>On February 11, 2020 the World Health Organization announced an official name for the disease that is causing the 2019 novel coronavirus outbreak, first identified in Wuhan China. The new name of this virus is SARSCoV2 and the disease is coronavirus disease 2019, abbreviated as COVID-19. In COVID-19, ‘CO’ stands for ‘corona,’ ‘VI’ for ‘virus,’ and ‘D’ for disease. Formerly, this disease was referred to as “2019 novel coronavirus” or “2019-nCoV”.</a:t>
            </a:r>
            <a:endParaRPr lang="en-US" sz="2100" b="1" dirty="0"/>
          </a:p>
        </p:txBody>
      </p:sp>
      <p:pic>
        <p:nvPicPr>
          <p:cNvPr id="2" name="Picture 1"/>
          <p:cNvPicPr>
            <a:picLocks noChangeAspect="1"/>
          </p:cNvPicPr>
          <p:nvPr/>
        </p:nvPicPr>
        <p:blipFill>
          <a:blip r:embed="rId2"/>
          <a:stretch>
            <a:fillRect/>
          </a:stretch>
        </p:blipFill>
        <p:spPr>
          <a:xfrm>
            <a:off x="6808278" y="303401"/>
            <a:ext cx="2010548" cy="1128779"/>
          </a:xfrm>
          <a:prstGeom prst="rect">
            <a:avLst/>
          </a:prstGeom>
        </p:spPr>
      </p:pic>
      <p:sp>
        <p:nvSpPr>
          <p:cNvPr id="5" name="Rectangle 4"/>
          <p:cNvSpPr/>
          <p:nvPr/>
        </p:nvSpPr>
        <p:spPr>
          <a:xfrm>
            <a:off x="7169304" y="1515983"/>
            <a:ext cx="1756694" cy="559961"/>
          </a:xfrm>
          <a:prstGeom prst="rect">
            <a:avLst/>
          </a:prstGeom>
        </p:spPr>
        <p:txBody>
          <a:bodyPr wrap="square">
            <a:spAutoFit/>
          </a:bodyPr>
          <a:lstStyle/>
          <a:p>
            <a:r>
              <a:rPr lang="sv-SE" sz="1013" dirty="0"/>
              <a:t>Image source: #23312 CDC/ Alissa Eckert, MSMI; Dan Higgins, MAMS</a:t>
            </a:r>
            <a:endParaRPr lang="en-US" sz="1013" dirty="0"/>
          </a:p>
        </p:txBody>
      </p:sp>
      <p:sp>
        <p:nvSpPr>
          <p:cNvPr id="6" name="TextBox 5"/>
          <p:cNvSpPr txBox="1"/>
          <p:nvPr/>
        </p:nvSpPr>
        <p:spPr>
          <a:xfrm>
            <a:off x="6458184" y="508772"/>
            <a:ext cx="901209" cy="404085"/>
          </a:xfrm>
          <a:prstGeom prst="rect">
            <a:avLst/>
          </a:prstGeom>
          <a:noFill/>
        </p:spPr>
        <p:txBody>
          <a:bodyPr wrap="none" rtlCol="0">
            <a:spAutoFit/>
          </a:bodyPr>
          <a:lstStyle/>
          <a:p>
            <a:r>
              <a:rPr lang="en-US" sz="1013" dirty="0"/>
              <a:t>Virus spikes =</a:t>
            </a:r>
          </a:p>
          <a:p>
            <a:r>
              <a:rPr lang="en-US" sz="1013" dirty="0"/>
              <a:t>“corona”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1" y="2992496"/>
            <a:ext cx="1291673" cy="1654622"/>
          </a:xfrm>
          <a:prstGeom prst="rect">
            <a:avLst/>
          </a:prstGeom>
        </p:spPr>
      </p:pic>
      <p:sp>
        <p:nvSpPr>
          <p:cNvPr id="3" name="Slide Number Placeholder 2"/>
          <p:cNvSpPr>
            <a:spLocks noGrp="1"/>
          </p:cNvSpPr>
          <p:nvPr>
            <p:ph type="sldNum" sz="quarter" idx="12"/>
          </p:nvPr>
        </p:nvSpPr>
        <p:spPr/>
        <p:txBody>
          <a:bodyPr/>
          <a:lstStyle/>
          <a:p>
            <a:fld id="{698B93EB-A9D7-5345-A063-6E2874308435}" type="slidenum">
              <a:rPr lang="en-US" smtClean="0"/>
              <a:pPr/>
              <a:t>4</a:t>
            </a:fld>
            <a:endParaRPr lang="en-US"/>
          </a:p>
        </p:txBody>
      </p:sp>
    </p:spTree>
    <p:extLst>
      <p:ext uri="{BB962C8B-B14F-4D97-AF65-F5344CB8AC3E}">
        <p14:creationId xmlns:p14="http://schemas.microsoft.com/office/powerpoint/2010/main" val="24394295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090" name="Rectangle 1026"/>
          <p:cNvSpPr>
            <a:spLocks noGrp="1" noChangeArrowheads="1"/>
          </p:cNvSpPr>
          <p:nvPr>
            <p:ph type="title"/>
          </p:nvPr>
        </p:nvSpPr>
        <p:spPr/>
        <p:txBody>
          <a:bodyPr/>
          <a:lstStyle/>
          <a:p>
            <a:pPr eaLnBrk="1" hangingPunct="1">
              <a:defRPr/>
            </a:pPr>
            <a:r>
              <a:rPr lang="en-US" altLang="en-US" dirty="0"/>
              <a:t>But….hold up!</a:t>
            </a:r>
          </a:p>
        </p:txBody>
      </p:sp>
      <p:sp>
        <p:nvSpPr>
          <p:cNvPr id="1369091" name="Rectangle 1027"/>
          <p:cNvSpPr>
            <a:spLocks noGrp="1" noChangeArrowheads="1"/>
          </p:cNvSpPr>
          <p:nvPr>
            <p:ph type="body" idx="1"/>
          </p:nvPr>
        </p:nvSpPr>
        <p:spPr>
          <a:xfrm>
            <a:off x="1143001" y="1351492"/>
            <a:ext cx="6858000" cy="3792008"/>
          </a:xfrm>
        </p:spPr>
        <p:txBody>
          <a:bodyPr/>
          <a:lstStyle/>
          <a:p>
            <a:pPr eaLnBrk="1" hangingPunct="1">
              <a:lnSpc>
                <a:spcPct val="90000"/>
              </a:lnSpc>
              <a:defRPr/>
            </a:pPr>
            <a:r>
              <a:rPr lang="en-US" altLang="en-US" sz="2667" dirty="0"/>
              <a:t>Optimism based on false assumptions:</a:t>
            </a:r>
          </a:p>
          <a:p>
            <a:pPr eaLnBrk="1" hangingPunct="1">
              <a:lnSpc>
                <a:spcPct val="90000"/>
              </a:lnSpc>
              <a:buFont typeface="Wingdings" panose="05000000000000000000" pitchFamily="2" charset="2"/>
              <a:buNone/>
              <a:defRPr/>
            </a:pPr>
            <a:endParaRPr lang="en-US" altLang="en-US" sz="2667" dirty="0"/>
          </a:p>
          <a:p>
            <a:pPr lvl="1" eaLnBrk="1" hangingPunct="1">
              <a:lnSpc>
                <a:spcPct val="90000"/>
              </a:lnSpc>
              <a:defRPr/>
            </a:pPr>
            <a:r>
              <a:rPr lang="en-US" altLang="en-US" sz="3000" dirty="0" smtClean="0">
                <a:solidFill>
                  <a:srgbClr val="FF3300"/>
                </a:solidFill>
              </a:rPr>
              <a:t>Diseases </a:t>
            </a:r>
            <a:r>
              <a:rPr lang="en-US" altLang="en-US" sz="3000" dirty="0">
                <a:solidFill>
                  <a:srgbClr val="FF3300"/>
                </a:solidFill>
              </a:rPr>
              <a:t>could be geographically isolated / “systematically controlled”</a:t>
            </a:r>
            <a:endParaRPr lang="en-US" altLang="en-US" sz="3000" dirty="0"/>
          </a:p>
          <a:p>
            <a:pPr lvl="1" algn="ctr" eaLnBrk="1" hangingPunct="1">
              <a:lnSpc>
                <a:spcPct val="90000"/>
              </a:lnSpc>
              <a:buFont typeface="Wingdings" panose="05000000000000000000" pitchFamily="2" charset="2"/>
              <a:buNone/>
              <a:defRPr/>
            </a:pPr>
            <a:endParaRPr lang="en-US" altLang="en-US" sz="3000" dirty="0"/>
          </a:p>
          <a:p>
            <a:pPr lvl="1" eaLnBrk="1" hangingPunct="1">
              <a:lnSpc>
                <a:spcPct val="90000"/>
              </a:lnSpc>
              <a:defRPr/>
            </a:pPr>
            <a:r>
              <a:rPr lang="en-US" altLang="en-US" sz="3000" dirty="0">
                <a:solidFill>
                  <a:srgbClr val="FF3300"/>
                </a:solidFill>
              </a:rPr>
              <a:t>Microbes didn’t change</a:t>
            </a:r>
            <a:r>
              <a:rPr lang="en-US" altLang="en-US" sz="3000" dirty="0"/>
              <a:t> </a:t>
            </a:r>
            <a:r>
              <a:rPr lang="en-US" altLang="en-US" sz="3000" dirty="0">
                <a:solidFill>
                  <a:srgbClr val="FF0000"/>
                </a:solidFill>
              </a:rPr>
              <a:t>/ “We’re smarter”</a:t>
            </a:r>
          </a:p>
          <a:p>
            <a:pPr eaLnBrk="1" hangingPunct="1">
              <a:defRPr/>
            </a:pPr>
            <a:endParaRPr lang="en-US" altLang="en-US" dirty="0"/>
          </a:p>
        </p:txBody>
      </p:sp>
      <p:pic>
        <p:nvPicPr>
          <p:cNvPr id="1026" name="Picture 2" descr="Image result for wait one min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9680" y="-19976"/>
            <a:ext cx="1936103" cy="128838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98B93EB-A9D7-5345-A063-6E2874308435}" type="slidenum">
              <a:rPr lang="en-US" smtClean="0"/>
              <a:pPr/>
              <a:t>40</a:t>
            </a:fld>
            <a:endParaRPr lang="en-US"/>
          </a:p>
        </p:txBody>
      </p:sp>
    </p:spTree>
    <p:extLst>
      <p:ext uri="{BB962C8B-B14F-4D97-AF65-F5344CB8AC3E}">
        <p14:creationId xmlns:p14="http://schemas.microsoft.com/office/powerpoint/2010/main" val="15494719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4" name="Rectangle 2"/>
          <p:cNvSpPr>
            <a:spLocks noGrp="1" noChangeArrowheads="1"/>
          </p:cNvSpPr>
          <p:nvPr>
            <p:ph type="title"/>
          </p:nvPr>
        </p:nvSpPr>
        <p:spPr>
          <a:xfrm>
            <a:off x="1360667" y="-34529"/>
            <a:ext cx="6515100" cy="634604"/>
          </a:xfrm>
        </p:spPr>
        <p:txBody>
          <a:bodyPr/>
          <a:lstStyle/>
          <a:p>
            <a:pPr eaLnBrk="1" hangingPunct="1">
              <a:defRPr/>
            </a:pPr>
            <a:r>
              <a:rPr lang="en-US" altLang="en-US" sz="2400" dirty="0"/>
              <a:t>Microbes don’t read the books or play by the rules!</a:t>
            </a:r>
          </a:p>
        </p:txBody>
      </p:sp>
      <p:sp>
        <p:nvSpPr>
          <p:cNvPr id="1293315" name="Rectangle 3"/>
          <p:cNvSpPr>
            <a:spLocks noGrp="1" noChangeArrowheads="1"/>
          </p:cNvSpPr>
          <p:nvPr>
            <p:ph type="body" idx="1"/>
          </p:nvPr>
        </p:nvSpPr>
        <p:spPr>
          <a:xfrm>
            <a:off x="1101256" y="600075"/>
            <a:ext cx="4794637" cy="4543425"/>
          </a:xfrm>
        </p:spPr>
        <p:txBody>
          <a:bodyPr>
            <a:normAutofit fontScale="92500" lnSpcReduction="10000"/>
          </a:bodyPr>
          <a:lstStyle/>
          <a:p>
            <a:pPr eaLnBrk="1" hangingPunct="1">
              <a:lnSpc>
                <a:spcPct val="90000"/>
              </a:lnSpc>
              <a:defRPr/>
            </a:pPr>
            <a:endParaRPr lang="en-US" altLang="en-US" dirty="0">
              <a:cs typeface="Times New Roman" panose="02020603050405020304" pitchFamily="18" charset="0"/>
            </a:endParaRPr>
          </a:p>
          <a:p>
            <a:pPr eaLnBrk="1" hangingPunct="1">
              <a:lnSpc>
                <a:spcPct val="90000"/>
              </a:lnSpc>
              <a:defRPr/>
            </a:pPr>
            <a:r>
              <a:rPr lang="en-US" altLang="en-US" dirty="0">
                <a:cs typeface="Times New Roman" panose="02020603050405020304" pitchFamily="18" charset="0"/>
              </a:rPr>
              <a:t>Since 1973:</a:t>
            </a:r>
          </a:p>
          <a:p>
            <a:pPr eaLnBrk="1" hangingPunct="1">
              <a:lnSpc>
                <a:spcPct val="90000"/>
              </a:lnSpc>
              <a:defRPr/>
            </a:pPr>
            <a:endParaRPr lang="en-US" altLang="en-US" dirty="0">
              <a:cs typeface="Times New Roman" panose="02020603050405020304" pitchFamily="18" charset="0"/>
            </a:endParaRPr>
          </a:p>
          <a:p>
            <a:pPr eaLnBrk="1" hangingPunct="1">
              <a:lnSpc>
                <a:spcPct val="90000"/>
              </a:lnSpc>
              <a:defRPr/>
            </a:pPr>
            <a:r>
              <a:rPr lang="en-US" altLang="en-US" dirty="0">
                <a:cs typeface="Times New Roman" panose="02020603050405020304" pitchFamily="18" charset="0"/>
              </a:rPr>
              <a:t>~31 </a:t>
            </a:r>
            <a:r>
              <a:rPr lang="en-US" altLang="en-US" dirty="0">
                <a:solidFill>
                  <a:srgbClr val="FF3300"/>
                </a:solidFill>
                <a:cs typeface="Times New Roman" panose="02020603050405020304" pitchFamily="18" charset="0"/>
              </a:rPr>
              <a:t>Emerging Infectious Diseases (EIDs)</a:t>
            </a:r>
            <a:endParaRPr lang="en-US" altLang="en-US" dirty="0">
              <a:cs typeface="Times New Roman" panose="02020603050405020304" pitchFamily="18" charset="0"/>
            </a:endParaRPr>
          </a:p>
          <a:p>
            <a:pPr lvl="1" eaLnBrk="1" hangingPunct="1">
              <a:lnSpc>
                <a:spcPct val="90000"/>
              </a:lnSpc>
              <a:defRPr/>
            </a:pPr>
            <a:r>
              <a:rPr lang="en-US" altLang="en-US" dirty="0">
                <a:cs typeface="Times New Roman" panose="02020603050405020304" pitchFamily="18" charset="0"/>
              </a:rPr>
              <a:t>HIV/AIDS, Hepatitis C;  Lyme Disease, Ebola, Hantavirus, SARS, Zika, etc.</a:t>
            </a:r>
          </a:p>
          <a:p>
            <a:pPr lvl="1" eaLnBrk="1" hangingPunct="1">
              <a:lnSpc>
                <a:spcPct val="90000"/>
              </a:lnSpc>
              <a:defRPr/>
            </a:pPr>
            <a:endParaRPr lang="en-US" altLang="en-US" dirty="0">
              <a:cs typeface="Times New Roman" panose="02020603050405020304" pitchFamily="18" charset="0"/>
            </a:endParaRPr>
          </a:p>
          <a:p>
            <a:pPr eaLnBrk="1" hangingPunct="1">
              <a:lnSpc>
                <a:spcPct val="90000"/>
              </a:lnSpc>
              <a:defRPr/>
            </a:pPr>
            <a:r>
              <a:rPr lang="en-US" altLang="en-US" dirty="0">
                <a:cs typeface="Times New Roman" panose="02020603050405020304" pitchFamily="18" charset="0"/>
              </a:rPr>
              <a:t>~20 </a:t>
            </a:r>
            <a:r>
              <a:rPr lang="en-US" altLang="en-US" dirty="0">
                <a:solidFill>
                  <a:srgbClr val="FF3300"/>
                </a:solidFill>
                <a:cs typeface="Times New Roman" panose="02020603050405020304" pitchFamily="18" charset="0"/>
              </a:rPr>
              <a:t>Reemerging Diseases</a:t>
            </a:r>
            <a:r>
              <a:rPr lang="en-US" altLang="en-US" dirty="0">
                <a:cs typeface="Times New Roman" panose="02020603050405020304" pitchFamily="18" charset="0"/>
              </a:rPr>
              <a:t> </a:t>
            </a:r>
          </a:p>
          <a:p>
            <a:pPr lvl="1" eaLnBrk="1" hangingPunct="1">
              <a:lnSpc>
                <a:spcPct val="90000"/>
              </a:lnSpc>
              <a:defRPr/>
            </a:pPr>
            <a:r>
              <a:rPr lang="en-US" altLang="en-US" dirty="0">
                <a:cs typeface="Times New Roman" panose="02020603050405020304" pitchFamily="18" charset="0"/>
              </a:rPr>
              <a:t> </a:t>
            </a:r>
            <a:r>
              <a:rPr lang="en-US" altLang="en-US" dirty="0" smtClean="0">
                <a:cs typeface="Times New Roman" panose="02020603050405020304" pitchFamily="18" charset="0"/>
              </a:rPr>
              <a:t>MEASLES, TB</a:t>
            </a:r>
            <a:r>
              <a:rPr lang="en-US" altLang="en-US" dirty="0">
                <a:cs typeface="Times New Roman" panose="02020603050405020304" pitchFamily="18" charset="0"/>
              </a:rPr>
              <a:t>, diphtheria, malaria, cholera, yellow fever, etc.</a:t>
            </a:r>
            <a:endParaRPr lang="en-US" alt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3667" y="980486"/>
            <a:ext cx="2157333" cy="2782469"/>
          </a:xfrm>
          <a:prstGeom prst="rect">
            <a:avLst/>
          </a:prstGeom>
        </p:spPr>
      </p:pic>
      <p:sp>
        <p:nvSpPr>
          <p:cNvPr id="3" name="Rectangle 2"/>
          <p:cNvSpPr/>
          <p:nvPr/>
        </p:nvSpPr>
        <p:spPr>
          <a:xfrm>
            <a:off x="5877979" y="3825670"/>
            <a:ext cx="2140934" cy="577081"/>
          </a:xfrm>
          <a:prstGeom prst="rect">
            <a:avLst/>
          </a:prstGeom>
        </p:spPr>
        <p:txBody>
          <a:bodyPr wrap="square">
            <a:spAutoFit/>
          </a:bodyPr>
          <a:lstStyle/>
          <a:p>
            <a:r>
              <a:rPr lang="en-US" sz="1050" dirty="0"/>
              <a:t>Clark County Public Health has confirmed 64 measles cases in its ongoing outbreak investigation.</a:t>
            </a:r>
          </a:p>
        </p:txBody>
      </p:sp>
      <p:sp>
        <p:nvSpPr>
          <p:cNvPr id="4" name="Slide Number Placeholder 3"/>
          <p:cNvSpPr>
            <a:spLocks noGrp="1"/>
          </p:cNvSpPr>
          <p:nvPr>
            <p:ph type="sldNum" sz="quarter" idx="12"/>
          </p:nvPr>
        </p:nvSpPr>
        <p:spPr/>
        <p:txBody>
          <a:bodyPr/>
          <a:lstStyle/>
          <a:p>
            <a:fld id="{698B93EB-A9D7-5345-A063-6E2874308435}" type="slidenum">
              <a:rPr lang="en-US" smtClean="0"/>
              <a:pPr/>
              <a:t>41</a:t>
            </a:fld>
            <a:endParaRPr lang="en-US"/>
          </a:p>
        </p:txBody>
      </p:sp>
    </p:spTree>
    <p:extLst>
      <p:ext uri="{BB962C8B-B14F-4D97-AF65-F5344CB8AC3E}">
        <p14:creationId xmlns:p14="http://schemas.microsoft.com/office/powerpoint/2010/main" val="38230308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a:xfrm>
            <a:off x="1196579" y="302419"/>
            <a:ext cx="5829300" cy="709613"/>
          </a:xfrm>
        </p:spPr>
        <p:txBody>
          <a:bodyPr>
            <a:normAutofit fontScale="90000"/>
          </a:bodyPr>
          <a:lstStyle/>
          <a:p>
            <a:r>
              <a:rPr lang="en-US" sz="2700" dirty="0">
                <a:solidFill>
                  <a:srgbClr val="C00000"/>
                </a:solidFill>
                <a:cs typeface="Arial" pitchFamily="34" charset="0"/>
              </a:rPr>
              <a:t>Interdependence:  </a:t>
            </a:r>
            <a:br>
              <a:rPr lang="en-US" sz="2700" dirty="0">
                <a:solidFill>
                  <a:srgbClr val="C00000"/>
                </a:solidFill>
                <a:cs typeface="Arial" pitchFamily="34" charset="0"/>
              </a:rPr>
            </a:br>
            <a:r>
              <a:rPr lang="en-US" sz="2700" dirty="0">
                <a:solidFill>
                  <a:srgbClr val="C00000"/>
                </a:solidFill>
                <a:cs typeface="Arial" pitchFamily="34" charset="0"/>
              </a:rPr>
              <a:t>The Shrinking World</a:t>
            </a:r>
          </a:p>
        </p:txBody>
      </p:sp>
      <p:sp>
        <p:nvSpPr>
          <p:cNvPr id="642051" name="Rectangle 3"/>
          <p:cNvSpPr>
            <a:spLocks noGrp="1" noChangeArrowheads="1"/>
          </p:cNvSpPr>
          <p:nvPr>
            <p:ph idx="1"/>
          </p:nvPr>
        </p:nvSpPr>
        <p:spPr>
          <a:xfrm>
            <a:off x="1400175" y="1268016"/>
            <a:ext cx="6343650" cy="3338513"/>
          </a:xfrm>
        </p:spPr>
        <p:txBody>
          <a:bodyPr>
            <a:normAutofit lnSpcReduction="10000"/>
          </a:bodyPr>
          <a:lstStyle/>
          <a:p>
            <a:pPr>
              <a:spcBef>
                <a:spcPct val="25000"/>
              </a:spcBef>
              <a:buClr>
                <a:schemeClr val="tx1"/>
              </a:buClr>
            </a:pPr>
            <a:r>
              <a:rPr lang="en-US" dirty="0">
                <a:cs typeface="Arial" pitchFamily="34" charset="0"/>
              </a:rPr>
              <a:t>1 billion people cross international borders each year or 25/second</a:t>
            </a:r>
          </a:p>
          <a:p>
            <a:pPr lvl="1">
              <a:spcBef>
                <a:spcPct val="25000"/>
              </a:spcBef>
              <a:buClr>
                <a:schemeClr val="tx1"/>
              </a:buClr>
            </a:pPr>
            <a:r>
              <a:rPr lang="en-US" dirty="0">
                <a:cs typeface="Arial" pitchFamily="34" charset="0"/>
              </a:rPr>
              <a:t>unprecedented vulnerability</a:t>
            </a:r>
          </a:p>
          <a:p>
            <a:pPr lvl="1">
              <a:spcBef>
                <a:spcPct val="25000"/>
              </a:spcBef>
              <a:buClr>
                <a:schemeClr val="tx1"/>
              </a:buClr>
            </a:pPr>
            <a:r>
              <a:rPr lang="en-US" dirty="0">
                <a:cs typeface="Arial" pitchFamily="34" charset="0"/>
              </a:rPr>
              <a:t>Threats spread faster, further, and non-linear</a:t>
            </a:r>
          </a:p>
          <a:p>
            <a:pPr>
              <a:spcBef>
                <a:spcPct val="25000"/>
              </a:spcBef>
              <a:buClr>
                <a:schemeClr val="tx1"/>
              </a:buClr>
            </a:pPr>
            <a:r>
              <a:rPr lang="en-US" dirty="0">
                <a:cs typeface="Arial" pitchFamily="34" charset="0"/>
              </a:rPr>
              <a:t>Increased threats of global pandemics</a:t>
            </a:r>
          </a:p>
          <a:p>
            <a:pPr lvl="1">
              <a:spcBef>
                <a:spcPct val="25000"/>
              </a:spcBef>
              <a:buClr>
                <a:schemeClr val="tx1"/>
              </a:buClr>
            </a:pPr>
            <a:r>
              <a:rPr lang="en-US" dirty="0">
                <a:cs typeface="Arial" pitchFamily="34" charset="0"/>
              </a:rPr>
              <a:t>Significant risk in resource-poor countries with under funded public and animal health systems</a:t>
            </a:r>
          </a:p>
          <a:p>
            <a:pPr marL="342900" lvl="1" indent="0">
              <a:spcBef>
                <a:spcPct val="25000"/>
              </a:spcBef>
              <a:buClr>
                <a:schemeClr val="tx1"/>
              </a:buClr>
              <a:buNone/>
            </a:pPr>
            <a:endParaRPr lang="en-US" dirty="0">
              <a:cs typeface="Arial" pitchFamily="34" charset="0"/>
            </a:endParaRPr>
          </a:p>
          <a:p>
            <a:pPr>
              <a:spcBef>
                <a:spcPct val="25000"/>
              </a:spcBef>
              <a:buClr>
                <a:schemeClr val="tx1"/>
              </a:buClr>
            </a:pPr>
            <a:endParaRPr lang="en-US" dirty="0"/>
          </a:p>
        </p:txBody>
      </p:sp>
      <p:pic>
        <p:nvPicPr>
          <p:cNvPr id="642052" name="Picture 4" descr="Forest%20Fire%20Remn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99" y="-1243"/>
            <a:ext cx="1678057" cy="12585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18607" y="4474029"/>
            <a:ext cx="5633357" cy="559961"/>
          </a:xfrm>
          <a:prstGeom prst="rect">
            <a:avLst/>
          </a:prstGeom>
        </p:spPr>
        <p:txBody>
          <a:bodyPr wrap="square">
            <a:spAutoFit/>
          </a:bodyPr>
          <a:lstStyle/>
          <a:p>
            <a:r>
              <a:rPr lang="en-US" sz="1013" i="1" dirty="0"/>
              <a:t>Source: </a:t>
            </a:r>
            <a:r>
              <a:rPr lang="en-US" sz="1013" dirty="0"/>
              <a:t>Professor William Powderly, J. William Campbell Professor of Medicine, Director, Institute for Public Health, </a:t>
            </a:r>
            <a:r>
              <a:rPr lang="en-US" sz="1013" i="1" dirty="0"/>
              <a:t>Health Challenges :</a:t>
            </a:r>
            <a:br>
              <a:rPr lang="en-US" sz="1013" i="1" dirty="0"/>
            </a:br>
            <a:r>
              <a:rPr lang="en-US" sz="1013" i="1" dirty="0"/>
              <a:t>The Need for Transdisciplinary Science </a:t>
            </a:r>
            <a:endParaRPr lang="en-US" sz="1013" dirty="0"/>
          </a:p>
        </p:txBody>
      </p:sp>
      <p:sp>
        <p:nvSpPr>
          <p:cNvPr id="3" name="Slide Number Placeholder 2"/>
          <p:cNvSpPr>
            <a:spLocks noGrp="1"/>
          </p:cNvSpPr>
          <p:nvPr>
            <p:ph type="sldNum" sz="quarter" idx="12"/>
          </p:nvPr>
        </p:nvSpPr>
        <p:spPr/>
        <p:txBody>
          <a:bodyPr/>
          <a:lstStyle/>
          <a:p>
            <a:fld id="{698B93EB-A9D7-5345-A063-6E2874308435}" type="slidenum">
              <a:rPr lang="en-US" smtClean="0"/>
              <a:pPr/>
              <a:t>42</a:t>
            </a:fld>
            <a:endParaRPr lang="en-US"/>
          </a:p>
        </p:txBody>
      </p:sp>
    </p:spTree>
    <p:extLst>
      <p:ext uri="{BB962C8B-B14F-4D97-AF65-F5344CB8AC3E}">
        <p14:creationId xmlns:p14="http://schemas.microsoft.com/office/powerpoint/2010/main" val="40040051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Grp="1" noChangeArrowheads="1"/>
          </p:cNvSpPr>
          <p:nvPr>
            <p:ph type="title"/>
          </p:nvPr>
        </p:nvSpPr>
        <p:spPr/>
        <p:txBody>
          <a:bodyPr>
            <a:normAutofit fontScale="90000"/>
          </a:bodyPr>
          <a:lstStyle/>
          <a:p>
            <a:pPr eaLnBrk="1" hangingPunct="1">
              <a:defRPr/>
            </a:pPr>
            <a:r>
              <a:rPr lang="en-US" altLang="en-US" sz="2400" b="1" dirty="0"/>
              <a:t/>
            </a:r>
            <a:br>
              <a:rPr lang="en-US" altLang="en-US" sz="2400" b="1" dirty="0"/>
            </a:br>
            <a:r>
              <a:rPr lang="en-US" altLang="en-US" sz="2400" b="1" dirty="0"/>
              <a:t>Factors Leading to Emergence and Reemergence of Infectious Disease</a:t>
            </a:r>
            <a:r>
              <a:rPr lang="en-US" altLang="en-US" sz="2400" b="1" u="sng" dirty="0"/>
              <a:t/>
            </a:r>
            <a:br>
              <a:rPr lang="en-US" altLang="en-US" sz="2400" b="1" u="sng" dirty="0"/>
            </a:br>
            <a:endParaRPr lang="en-US" altLang="en-US" b="1" u="sng" dirty="0">
              <a:cs typeface="Times New Roman" panose="02020603050405020304" pitchFamily="18" charset="0"/>
            </a:endParaRPr>
          </a:p>
        </p:txBody>
      </p:sp>
      <p:sp>
        <p:nvSpPr>
          <p:cNvPr id="1295363" name="Rectangle 3"/>
          <p:cNvSpPr>
            <a:spLocks noGrp="1" noChangeArrowheads="1"/>
          </p:cNvSpPr>
          <p:nvPr>
            <p:ph type="body" idx="1"/>
          </p:nvPr>
        </p:nvSpPr>
        <p:spPr>
          <a:xfrm>
            <a:off x="1386987" y="1228725"/>
            <a:ext cx="4828284" cy="3648075"/>
          </a:xfrm>
        </p:spPr>
        <p:txBody>
          <a:bodyPr/>
          <a:lstStyle/>
          <a:p>
            <a:pPr marL="0" indent="0" eaLnBrk="1" hangingPunct="1">
              <a:buNone/>
              <a:defRPr/>
            </a:pPr>
            <a:r>
              <a:rPr lang="en-US" altLang="en-US" dirty="0"/>
              <a:t>I. Microbial Adaptation</a:t>
            </a:r>
          </a:p>
          <a:p>
            <a:pPr eaLnBrk="1" hangingPunct="1">
              <a:defRPr/>
            </a:pPr>
            <a:r>
              <a:rPr lang="en-US" altLang="en-US" dirty="0">
                <a:cs typeface="Times New Roman" panose="02020603050405020304" pitchFamily="18" charset="0"/>
              </a:rPr>
              <a:t>Genetic mutation and evolution</a:t>
            </a:r>
          </a:p>
          <a:p>
            <a:pPr eaLnBrk="1" hangingPunct="1">
              <a:defRPr/>
            </a:pPr>
            <a:r>
              <a:rPr lang="en-US" altLang="en-US" dirty="0">
                <a:cs typeface="Times New Roman" panose="02020603050405020304" pitchFamily="18" charset="0"/>
              </a:rPr>
              <a:t>Resistance to antibiotics</a:t>
            </a:r>
          </a:p>
          <a:p>
            <a:pPr eaLnBrk="1" hangingPunct="1">
              <a:defRPr/>
            </a:pPr>
            <a:r>
              <a:rPr lang="en-US" altLang="en-US" dirty="0">
                <a:cs typeface="Times New Roman" panose="02020603050405020304" pitchFamily="18" charset="0"/>
              </a:rPr>
              <a:t>Resistance to pesticides / disinfectants (e.g. malaria, HAIs)</a:t>
            </a:r>
          </a:p>
          <a:p>
            <a:pPr eaLnBrk="1" hangingPunct="1">
              <a:buFont typeface="Wingdings" panose="05000000000000000000" pitchFamily="2" charset="2"/>
              <a:buNone/>
              <a:defRPr/>
            </a:pPr>
            <a:endParaRPr lang="en-US" altLang="en-US" dirty="0"/>
          </a:p>
        </p:txBody>
      </p:sp>
      <p:pic>
        <p:nvPicPr>
          <p:cNvPr id="2" name="Picture 1"/>
          <p:cNvPicPr>
            <a:picLocks noChangeAspect="1"/>
          </p:cNvPicPr>
          <p:nvPr/>
        </p:nvPicPr>
        <p:blipFill>
          <a:blip r:embed="rId3"/>
          <a:stretch>
            <a:fillRect/>
          </a:stretch>
        </p:blipFill>
        <p:spPr>
          <a:xfrm>
            <a:off x="5805578" y="1575702"/>
            <a:ext cx="1721094" cy="2149815"/>
          </a:xfrm>
          <a:prstGeom prst="rect">
            <a:avLst/>
          </a:prstGeom>
        </p:spPr>
      </p:pic>
      <p:sp>
        <p:nvSpPr>
          <p:cNvPr id="3" name="Slide Number Placeholder 2"/>
          <p:cNvSpPr>
            <a:spLocks noGrp="1"/>
          </p:cNvSpPr>
          <p:nvPr>
            <p:ph type="sldNum" sz="quarter" idx="12"/>
          </p:nvPr>
        </p:nvSpPr>
        <p:spPr/>
        <p:txBody>
          <a:bodyPr/>
          <a:lstStyle/>
          <a:p>
            <a:fld id="{698B93EB-A9D7-5345-A063-6E2874308435}" type="slidenum">
              <a:rPr lang="en-US" smtClean="0"/>
              <a:pPr/>
              <a:t>43</a:t>
            </a:fld>
            <a:endParaRPr lang="en-US"/>
          </a:p>
        </p:txBody>
      </p:sp>
    </p:spTree>
    <p:extLst>
      <p:ext uri="{BB962C8B-B14F-4D97-AF65-F5344CB8AC3E}">
        <p14:creationId xmlns:p14="http://schemas.microsoft.com/office/powerpoint/2010/main" val="33161100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86" name="Rectangle 2"/>
          <p:cNvSpPr>
            <a:spLocks noGrp="1" noChangeArrowheads="1"/>
          </p:cNvSpPr>
          <p:nvPr>
            <p:ph type="title"/>
          </p:nvPr>
        </p:nvSpPr>
        <p:spPr/>
        <p:txBody>
          <a:bodyPr>
            <a:normAutofit fontScale="90000"/>
          </a:bodyPr>
          <a:lstStyle/>
          <a:p>
            <a:pPr eaLnBrk="1" hangingPunct="1">
              <a:defRPr/>
            </a:pPr>
            <a:r>
              <a:rPr lang="en-US" altLang="en-US" b="1" dirty="0">
                <a:cs typeface="Times New Roman" panose="02020603050405020304" pitchFamily="18" charset="0"/>
              </a:rPr>
              <a:t/>
            </a:r>
            <a:br>
              <a:rPr lang="en-US" altLang="en-US" b="1" dirty="0">
                <a:cs typeface="Times New Roman" panose="02020603050405020304" pitchFamily="18" charset="0"/>
              </a:rPr>
            </a:br>
            <a:r>
              <a:rPr lang="en-US" altLang="en-US" sz="2700" b="1" dirty="0"/>
              <a:t>Factors Leading to Emergence and Reemergence of Infectious Disease</a:t>
            </a:r>
            <a:r>
              <a:rPr lang="en-US" altLang="en-US" sz="2667" b="1" dirty="0"/>
              <a:t/>
            </a:r>
            <a:br>
              <a:rPr lang="en-US" altLang="en-US" sz="2667" b="1" dirty="0"/>
            </a:br>
            <a:endParaRPr lang="en-US" altLang="en-US" b="1" dirty="0">
              <a:cs typeface="Times New Roman" panose="02020603050405020304" pitchFamily="18" charset="0"/>
            </a:endParaRPr>
          </a:p>
        </p:txBody>
      </p:sp>
      <p:sp>
        <p:nvSpPr>
          <p:cNvPr id="1296387" name="Rectangle 3"/>
          <p:cNvSpPr>
            <a:spLocks noGrp="1" noChangeArrowheads="1"/>
          </p:cNvSpPr>
          <p:nvPr>
            <p:ph type="body" idx="1"/>
          </p:nvPr>
        </p:nvSpPr>
        <p:spPr>
          <a:xfrm>
            <a:off x="1206776" y="1265817"/>
            <a:ext cx="6284302" cy="3527676"/>
          </a:xfrm>
        </p:spPr>
        <p:txBody>
          <a:bodyPr>
            <a:normAutofit lnSpcReduction="10000"/>
          </a:bodyPr>
          <a:lstStyle/>
          <a:p>
            <a:pPr marL="0" indent="0">
              <a:buNone/>
              <a:defRPr/>
            </a:pPr>
            <a:r>
              <a:rPr lang="en-US" altLang="en-US" dirty="0">
                <a:solidFill>
                  <a:srgbClr val="FF3300"/>
                </a:solidFill>
                <a:cs typeface="Times New Roman" panose="02020603050405020304" pitchFamily="18" charset="0"/>
              </a:rPr>
              <a:t>II. Human Activity</a:t>
            </a:r>
          </a:p>
          <a:p>
            <a:pPr marL="0" indent="0">
              <a:buNone/>
              <a:defRPr/>
            </a:pPr>
            <a:r>
              <a:rPr lang="en-US" altLang="en-US" dirty="0">
                <a:solidFill>
                  <a:srgbClr val="FF3300"/>
                </a:solidFill>
              </a:rPr>
              <a:t>C. Global Commerce and Travel</a:t>
            </a:r>
            <a:endParaRPr lang="en-US" altLang="en-US" u="sng" dirty="0">
              <a:solidFill>
                <a:srgbClr val="FF3300"/>
              </a:solidFill>
            </a:endParaRPr>
          </a:p>
          <a:p>
            <a:pPr eaLnBrk="1" hangingPunct="1">
              <a:defRPr/>
            </a:pPr>
            <a:r>
              <a:rPr lang="en-US" altLang="en-US" sz="2250" dirty="0"/>
              <a:t>Air Travel since the 1970s (^ transmission)</a:t>
            </a:r>
          </a:p>
          <a:p>
            <a:pPr eaLnBrk="1" hangingPunct="1">
              <a:defRPr/>
            </a:pPr>
            <a:r>
              <a:rPr lang="en-US" altLang="en-US" sz="2250" dirty="0"/>
              <a:t>Movement of People (tourists, migrants, military personnel) spread pathogens to new populations</a:t>
            </a:r>
          </a:p>
          <a:p>
            <a:pPr lvl="1" eaLnBrk="1" hangingPunct="1">
              <a:defRPr/>
            </a:pPr>
            <a:r>
              <a:rPr lang="en-US" altLang="en-US" sz="1950" dirty="0"/>
              <a:t>Sometimes naïve populations (low immunity)</a:t>
            </a:r>
          </a:p>
          <a:p>
            <a:pPr eaLnBrk="1" hangingPunct="1">
              <a:defRPr/>
            </a:pPr>
            <a:r>
              <a:rPr lang="en-US" altLang="en-US" sz="2250" dirty="0"/>
              <a:t>Commerce spreads contaminants across borders via food, plants</a:t>
            </a:r>
          </a:p>
          <a:p>
            <a:pPr eaLnBrk="1" hangingPunct="1">
              <a:defRPr/>
            </a:pPr>
            <a:r>
              <a:rPr lang="en-US" altLang="en-US" sz="2250" dirty="0"/>
              <a:t>Hitchhiking insects (e.g. Foot and Mouth Disease)</a:t>
            </a:r>
          </a:p>
          <a:p>
            <a:endParaRPr lang="en-US" dirty="0"/>
          </a:p>
          <a:p>
            <a:pPr marL="0" indent="0">
              <a:buNone/>
              <a:defRPr/>
            </a:pPr>
            <a:endParaRPr lang="en-US" altLang="en-US" dirty="0">
              <a:solidFill>
                <a:srgbClr val="FF3300"/>
              </a:solidFill>
              <a:cs typeface="Times New Roman" panose="02020603050405020304" pitchFamily="18" charset="0"/>
            </a:endParaRPr>
          </a:p>
          <a:p>
            <a:pPr eaLnBrk="1" hangingPunct="1">
              <a:lnSpc>
                <a:spcPct val="90000"/>
              </a:lnSpc>
              <a:buFont typeface="Wingdings" panose="05000000000000000000" pitchFamily="2" charset="2"/>
              <a:buNone/>
              <a:defRPr/>
            </a:pPr>
            <a:endParaRPr lang="en-US" altLang="en-US" dirty="0">
              <a:solidFill>
                <a:srgbClr val="FF3300"/>
              </a:solidFill>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698B93EB-A9D7-5345-A063-6E2874308435}" type="slidenum">
              <a:rPr lang="en-US" smtClean="0"/>
              <a:pPr/>
              <a:t>44</a:t>
            </a:fld>
            <a:endParaRPr lang="en-US"/>
          </a:p>
        </p:txBody>
      </p:sp>
    </p:spTree>
    <p:extLst>
      <p:ext uri="{BB962C8B-B14F-4D97-AF65-F5344CB8AC3E}">
        <p14:creationId xmlns:p14="http://schemas.microsoft.com/office/powerpoint/2010/main" val="39842703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86" name="Rectangle 2"/>
          <p:cNvSpPr>
            <a:spLocks noGrp="1" noChangeArrowheads="1"/>
          </p:cNvSpPr>
          <p:nvPr>
            <p:ph type="title"/>
          </p:nvPr>
        </p:nvSpPr>
        <p:spPr/>
        <p:txBody>
          <a:bodyPr>
            <a:normAutofit fontScale="90000"/>
          </a:bodyPr>
          <a:lstStyle/>
          <a:p>
            <a:pPr eaLnBrk="1" hangingPunct="1">
              <a:defRPr/>
            </a:pPr>
            <a:r>
              <a:rPr lang="en-US" altLang="en-US" b="1" dirty="0">
                <a:cs typeface="Times New Roman" panose="02020603050405020304" pitchFamily="18" charset="0"/>
              </a:rPr>
              <a:t/>
            </a:r>
            <a:br>
              <a:rPr lang="en-US" altLang="en-US" b="1" dirty="0">
                <a:cs typeface="Times New Roman" panose="02020603050405020304" pitchFamily="18" charset="0"/>
              </a:rPr>
            </a:br>
            <a:r>
              <a:rPr lang="en-US" altLang="en-US" sz="2700" b="1" dirty="0"/>
              <a:t>Factors Leading to Emergence and Reemergence of Infectious Disease</a:t>
            </a:r>
            <a:r>
              <a:rPr lang="en-US" altLang="en-US" sz="2667" b="1" dirty="0"/>
              <a:t/>
            </a:r>
            <a:br>
              <a:rPr lang="en-US" altLang="en-US" sz="2667" b="1" dirty="0"/>
            </a:br>
            <a:endParaRPr lang="en-US" altLang="en-US" b="1" dirty="0">
              <a:cs typeface="Times New Roman" panose="02020603050405020304" pitchFamily="18" charset="0"/>
            </a:endParaRPr>
          </a:p>
        </p:txBody>
      </p:sp>
      <p:sp>
        <p:nvSpPr>
          <p:cNvPr id="1296387" name="Rectangle 3"/>
          <p:cNvSpPr>
            <a:spLocks noGrp="1" noChangeArrowheads="1"/>
          </p:cNvSpPr>
          <p:nvPr>
            <p:ph type="body" idx="1"/>
          </p:nvPr>
        </p:nvSpPr>
        <p:spPr>
          <a:xfrm>
            <a:off x="1246533" y="1268413"/>
            <a:ext cx="6284302" cy="3616077"/>
          </a:xfrm>
        </p:spPr>
        <p:txBody>
          <a:bodyPr>
            <a:normAutofit lnSpcReduction="10000"/>
          </a:bodyPr>
          <a:lstStyle/>
          <a:p>
            <a:pPr marL="0" indent="0">
              <a:buNone/>
              <a:defRPr/>
            </a:pPr>
            <a:r>
              <a:rPr lang="en-US" altLang="en-US" dirty="0">
                <a:solidFill>
                  <a:srgbClr val="FF3300"/>
                </a:solidFill>
                <a:cs typeface="Times New Roman" panose="02020603050405020304" pitchFamily="18" charset="0"/>
              </a:rPr>
              <a:t>II. Human Activity</a:t>
            </a:r>
          </a:p>
          <a:p>
            <a:pPr marL="0" indent="0">
              <a:buNone/>
              <a:defRPr/>
            </a:pPr>
            <a:r>
              <a:rPr lang="en-US" altLang="en-US" dirty="0">
                <a:solidFill>
                  <a:srgbClr val="FF3300"/>
                </a:solidFill>
              </a:rPr>
              <a:t>D. Globalization of Food Supplies</a:t>
            </a:r>
          </a:p>
          <a:p>
            <a:pPr eaLnBrk="1" hangingPunct="1">
              <a:defRPr/>
            </a:pPr>
            <a:r>
              <a:rPr lang="en-US" altLang="en-US" dirty="0"/>
              <a:t>Free trade and comparative advantage</a:t>
            </a:r>
          </a:p>
          <a:p>
            <a:pPr eaLnBrk="1" hangingPunct="1">
              <a:defRPr/>
            </a:pPr>
            <a:r>
              <a:rPr lang="en-US" altLang="en-US" dirty="0"/>
              <a:t>Limited regulation of food production, preparation, handling and outdated laws</a:t>
            </a:r>
          </a:p>
          <a:p>
            <a:pPr eaLnBrk="1" hangingPunct="1">
              <a:defRPr/>
            </a:pPr>
            <a:r>
              <a:rPr lang="en-US" altLang="en-US" dirty="0"/>
              <a:t>Cheap animal feed (Mad Cow Disease and new variant -- Creutzfeldt-Jakob)</a:t>
            </a:r>
          </a:p>
          <a:p>
            <a:pPr lvl="2" eaLnBrk="1" hangingPunct="1">
              <a:defRPr/>
            </a:pPr>
            <a:r>
              <a:rPr lang="en-US" altLang="en-US" dirty="0"/>
              <a:t>(e.g. human food lobby, animal industry &amp; McDonalds)</a:t>
            </a:r>
          </a:p>
          <a:p>
            <a:pPr marL="0" indent="0">
              <a:buNone/>
              <a:defRPr/>
            </a:pPr>
            <a:endParaRPr lang="en-US" altLang="en-US" dirty="0">
              <a:solidFill>
                <a:srgbClr val="FF3300"/>
              </a:solidFill>
              <a:cs typeface="Times New Roman" panose="02020603050405020304" pitchFamily="18" charset="0"/>
            </a:endParaRPr>
          </a:p>
          <a:p>
            <a:pPr eaLnBrk="1" hangingPunct="1">
              <a:lnSpc>
                <a:spcPct val="90000"/>
              </a:lnSpc>
              <a:buFont typeface="Wingdings" panose="05000000000000000000" pitchFamily="2" charset="2"/>
              <a:buNone/>
              <a:defRPr/>
            </a:pPr>
            <a:endParaRPr lang="en-US" altLang="en-US" dirty="0">
              <a:solidFill>
                <a:srgbClr val="FF3300"/>
              </a:solidFill>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698B93EB-A9D7-5345-A063-6E2874308435}" type="slidenum">
              <a:rPr lang="en-US" smtClean="0"/>
              <a:pPr/>
              <a:t>45</a:t>
            </a:fld>
            <a:endParaRPr lang="en-US"/>
          </a:p>
        </p:txBody>
      </p:sp>
    </p:spTree>
    <p:extLst>
      <p:ext uri="{BB962C8B-B14F-4D97-AF65-F5344CB8AC3E}">
        <p14:creationId xmlns:p14="http://schemas.microsoft.com/office/powerpoint/2010/main" val="11028466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86" name="Rectangle 2"/>
          <p:cNvSpPr>
            <a:spLocks noGrp="1" noChangeArrowheads="1"/>
          </p:cNvSpPr>
          <p:nvPr>
            <p:ph type="title"/>
          </p:nvPr>
        </p:nvSpPr>
        <p:spPr/>
        <p:txBody>
          <a:bodyPr>
            <a:normAutofit fontScale="90000"/>
          </a:bodyPr>
          <a:lstStyle/>
          <a:p>
            <a:pPr eaLnBrk="1" hangingPunct="1">
              <a:defRPr/>
            </a:pPr>
            <a:r>
              <a:rPr lang="en-US" altLang="en-US" b="1" dirty="0">
                <a:cs typeface="Times New Roman" panose="02020603050405020304" pitchFamily="18" charset="0"/>
              </a:rPr>
              <a:t/>
            </a:r>
            <a:br>
              <a:rPr lang="en-US" altLang="en-US" b="1" dirty="0">
                <a:cs typeface="Times New Roman" panose="02020603050405020304" pitchFamily="18" charset="0"/>
              </a:rPr>
            </a:br>
            <a:r>
              <a:rPr lang="en-US" altLang="en-US" sz="2700" b="1" dirty="0"/>
              <a:t>Factors Leading to Emergence and Reemergence of Infectious Disease</a:t>
            </a:r>
            <a:r>
              <a:rPr lang="en-US" altLang="en-US" sz="2667" b="1" dirty="0"/>
              <a:t/>
            </a:r>
            <a:br>
              <a:rPr lang="en-US" altLang="en-US" sz="2667" b="1" dirty="0"/>
            </a:br>
            <a:endParaRPr lang="en-US" altLang="en-US" b="1" dirty="0">
              <a:cs typeface="Times New Roman" panose="02020603050405020304" pitchFamily="18" charset="0"/>
            </a:endParaRPr>
          </a:p>
        </p:txBody>
      </p:sp>
      <p:sp>
        <p:nvSpPr>
          <p:cNvPr id="1296387" name="Rectangle 3"/>
          <p:cNvSpPr>
            <a:spLocks noGrp="1" noChangeArrowheads="1"/>
          </p:cNvSpPr>
          <p:nvPr>
            <p:ph type="body" idx="1"/>
          </p:nvPr>
        </p:nvSpPr>
        <p:spPr>
          <a:xfrm>
            <a:off x="1220028" y="1196725"/>
            <a:ext cx="6284302" cy="3616077"/>
          </a:xfrm>
        </p:spPr>
        <p:txBody>
          <a:bodyPr>
            <a:normAutofit lnSpcReduction="10000"/>
          </a:bodyPr>
          <a:lstStyle/>
          <a:p>
            <a:pPr marL="0" indent="0">
              <a:buNone/>
              <a:defRPr/>
            </a:pPr>
            <a:r>
              <a:rPr lang="en-US" altLang="en-US" dirty="0">
                <a:solidFill>
                  <a:srgbClr val="FF3300"/>
                </a:solidFill>
                <a:cs typeface="Times New Roman" panose="02020603050405020304" pitchFamily="18" charset="0"/>
              </a:rPr>
              <a:t>II. Human Activity</a:t>
            </a:r>
          </a:p>
          <a:p>
            <a:pPr marL="0" indent="0">
              <a:buNone/>
              <a:defRPr/>
            </a:pPr>
            <a:r>
              <a:rPr lang="en-US" altLang="en-US" dirty="0">
                <a:solidFill>
                  <a:srgbClr val="FF3300"/>
                </a:solidFill>
              </a:rPr>
              <a:t>E. Economic Development &amp; Environmental Degradation</a:t>
            </a:r>
          </a:p>
          <a:p>
            <a:pPr eaLnBrk="1" hangingPunct="1">
              <a:defRPr/>
            </a:pPr>
            <a:r>
              <a:rPr lang="en-US" altLang="en-US" dirty="0"/>
              <a:t>Changes in land use &gt; reforestation; encroachment on tropical forests; conversion of grasslands to farms; clearance of rainforests</a:t>
            </a:r>
          </a:p>
          <a:p>
            <a:pPr eaLnBrk="1" hangingPunct="1">
              <a:defRPr/>
            </a:pPr>
            <a:r>
              <a:rPr lang="en-US" altLang="en-US" dirty="0"/>
              <a:t>Zoonotic diseases</a:t>
            </a:r>
            <a:r>
              <a:rPr lang="en-US" altLang="en-US" b="1" dirty="0"/>
              <a:t> </a:t>
            </a:r>
            <a:r>
              <a:rPr lang="en-US" altLang="en-US" dirty="0"/>
              <a:t>(animal  &gt; human)</a:t>
            </a:r>
          </a:p>
          <a:p>
            <a:pPr lvl="1" eaLnBrk="1" hangingPunct="1">
              <a:defRPr/>
            </a:pPr>
            <a:r>
              <a:rPr lang="en-US" altLang="en-US" dirty="0"/>
              <a:t>e.g. Flu, SARS</a:t>
            </a:r>
          </a:p>
          <a:p>
            <a:pPr eaLnBrk="1" hangingPunct="1">
              <a:lnSpc>
                <a:spcPct val="90000"/>
              </a:lnSpc>
              <a:buFont typeface="Wingdings" panose="05000000000000000000" pitchFamily="2" charset="2"/>
              <a:buNone/>
              <a:defRPr/>
            </a:pPr>
            <a:endParaRPr lang="en-US" altLang="en-US" dirty="0">
              <a:solidFill>
                <a:srgbClr val="FF3300"/>
              </a:solidFill>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698B93EB-A9D7-5345-A063-6E2874308435}" type="slidenum">
              <a:rPr lang="en-US" smtClean="0"/>
              <a:pPr/>
              <a:t>46</a:t>
            </a:fld>
            <a:endParaRPr lang="en-US"/>
          </a:p>
        </p:txBody>
      </p:sp>
    </p:spTree>
    <p:extLst>
      <p:ext uri="{BB962C8B-B14F-4D97-AF65-F5344CB8AC3E}">
        <p14:creationId xmlns:p14="http://schemas.microsoft.com/office/powerpoint/2010/main" val="22866093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86" name="Rectangle 2"/>
          <p:cNvSpPr>
            <a:spLocks noGrp="1" noChangeArrowheads="1"/>
          </p:cNvSpPr>
          <p:nvPr>
            <p:ph type="title"/>
          </p:nvPr>
        </p:nvSpPr>
        <p:spPr/>
        <p:txBody>
          <a:bodyPr>
            <a:normAutofit fontScale="90000"/>
          </a:bodyPr>
          <a:lstStyle/>
          <a:p>
            <a:pPr eaLnBrk="1" hangingPunct="1">
              <a:defRPr/>
            </a:pPr>
            <a:r>
              <a:rPr lang="en-US" altLang="en-US" b="1" dirty="0">
                <a:cs typeface="Times New Roman" panose="02020603050405020304" pitchFamily="18" charset="0"/>
              </a:rPr>
              <a:t/>
            </a:r>
            <a:br>
              <a:rPr lang="en-US" altLang="en-US" b="1" dirty="0">
                <a:cs typeface="Times New Roman" panose="02020603050405020304" pitchFamily="18" charset="0"/>
              </a:rPr>
            </a:br>
            <a:r>
              <a:rPr lang="en-US" altLang="en-US" sz="2700" b="1" dirty="0"/>
              <a:t>Factors Leading to Emergence and Reemergence of Infectious Disease</a:t>
            </a:r>
            <a:r>
              <a:rPr lang="en-US" altLang="en-US" sz="2667" b="1" dirty="0"/>
              <a:t/>
            </a:r>
            <a:br>
              <a:rPr lang="en-US" altLang="en-US" sz="2667" b="1" dirty="0"/>
            </a:br>
            <a:endParaRPr lang="en-US" altLang="en-US" b="1" dirty="0">
              <a:cs typeface="Times New Roman" panose="02020603050405020304" pitchFamily="18" charset="0"/>
            </a:endParaRPr>
          </a:p>
        </p:txBody>
      </p:sp>
      <p:sp>
        <p:nvSpPr>
          <p:cNvPr id="1296387" name="Rectangle 3"/>
          <p:cNvSpPr>
            <a:spLocks noGrp="1" noChangeArrowheads="1"/>
          </p:cNvSpPr>
          <p:nvPr>
            <p:ph type="body" idx="1"/>
          </p:nvPr>
        </p:nvSpPr>
        <p:spPr>
          <a:xfrm>
            <a:off x="1173645" y="1259189"/>
            <a:ext cx="6284302" cy="3616077"/>
          </a:xfrm>
        </p:spPr>
        <p:txBody>
          <a:bodyPr>
            <a:normAutofit fontScale="92500" lnSpcReduction="20000"/>
          </a:bodyPr>
          <a:lstStyle/>
          <a:p>
            <a:pPr marL="0" indent="0">
              <a:buNone/>
              <a:defRPr/>
            </a:pPr>
            <a:r>
              <a:rPr lang="en-US" altLang="en-US" dirty="0">
                <a:solidFill>
                  <a:srgbClr val="FF3300"/>
                </a:solidFill>
                <a:cs typeface="Times New Roman" panose="02020603050405020304" pitchFamily="18" charset="0"/>
              </a:rPr>
              <a:t>II. Human Activity</a:t>
            </a:r>
          </a:p>
          <a:p>
            <a:pPr marL="0" indent="0">
              <a:buNone/>
              <a:defRPr/>
            </a:pPr>
            <a:r>
              <a:rPr lang="en-US" altLang="en-US" dirty="0">
                <a:solidFill>
                  <a:srgbClr val="FF3300"/>
                </a:solidFill>
              </a:rPr>
              <a:t>E. Economic Development &amp; Environmental Degradation</a:t>
            </a:r>
          </a:p>
          <a:p>
            <a:pPr eaLnBrk="1" hangingPunct="1">
              <a:defRPr/>
            </a:pPr>
            <a:r>
              <a:rPr lang="en-US" altLang="en-US" dirty="0"/>
              <a:t>Changes in water management (dam building) spreads water-breeding vectors (mosquitoes, snails)</a:t>
            </a:r>
          </a:p>
          <a:p>
            <a:pPr lvl="1" eaLnBrk="1" hangingPunct="1">
              <a:defRPr/>
            </a:pPr>
            <a:r>
              <a:rPr lang="en-US" altLang="en-US" dirty="0"/>
              <a:t> malaria in Nile valley </a:t>
            </a:r>
          </a:p>
          <a:p>
            <a:pPr eaLnBrk="1" hangingPunct="1">
              <a:defRPr/>
            </a:pPr>
            <a:endParaRPr lang="en-US" altLang="en-US" dirty="0"/>
          </a:p>
          <a:p>
            <a:pPr algn="ctr" eaLnBrk="1" hangingPunct="1">
              <a:buFont typeface="Wingdings" panose="05000000000000000000" pitchFamily="2" charset="2"/>
              <a:buNone/>
              <a:defRPr/>
            </a:pPr>
            <a:r>
              <a:rPr lang="en-US" altLang="en-US" dirty="0">
                <a:solidFill>
                  <a:srgbClr val="FF3300"/>
                </a:solidFill>
              </a:rPr>
              <a:t>Undermines local livelihoods forcing migration</a:t>
            </a:r>
            <a:endParaRPr lang="en-US" altLang="en-US" dirty="0"/>
          </a:p>
          <a:p>
            <a:pPr eaLnBrk="1" hangingPunct="1">
              <a:lnSpc>
                <a:spcPct val="90000"/>
              </a:lnSpc>
              <a:buFont typeface="Wingdings" panose="05000000000000000000" pitchFamily="2" charset="2"/>
              <a:buNone/>
              <a:defRPr/>
            </a:pPr>
            <a:endParaRPr lang="en-US" altLang="en-US" dirty="0">
              <a:solidFill>
                <a:srgbClr val="FF3300"/>
              </a:solidFill>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698B93EB-A9D7-5345-A063-6E2874308435}" type="slidenum">
              <a:rPr lang="en-US" smtClean="0"/>
              <a:pPr/>
              <a:t>47</a:t>
            </a:fld>
            <a:endParaRPr lang="en-US"/>
          </a:p>
        </p:txBody>
      </p:sp>
    </p:spTree>
    <p:extLst>
      <p:ext uri="{BB962C8B-B14F-4D97-AF65-F5344CB8AC3E}">
        <p14:creationId xmlns:p14="http://schemas.microsoft.com/office/powerpoint/2010/main" val="15177033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86" name="Rectangle 2"/>
          <p:cNvSpPr>
            <a:spLocks noGrp="1" noChangeArrowheads="1"/>
          </p:cNvSpPr>
          <p:nvPr>
            <p:ph type="title"/>
          </p:nvPr>
        </p:nvSpPr>
        <p:spPr/>
        <p:txBody>
          <a:bodyPr>
            <a:normAutofit fontScale="90000"/>
          </a:bodyPr>
          <a:lstStyle/>
          <a:p>
            <a:pPr eaLnBrk="1" hangingPunct="1">
              <a:defRPr/>
            </a:pPr>
            <a:r>
              <a:rPr lang="en-US" altLang="en-US" b="1" dirty="0">
                <a:cs typeface="Times New Roman" panose="02020603050405020304" pitchFamily="18" charset="0"/>
              </a:rPr>
              <a:t/>
            </a:r>
            <a:br>
              <a:rPr lang="en-US" altLang="en-US" b="1" dirty="0">
                <a:cs typeface="Times New Roman" panose="02020603050405020304" pitchFamily="18" charset="0"/>
              </a:rPr>
            </a:br>
            <a:r>
              <a:rPr lang="en-US" altLang="en-US" sz="2700" b="1" dirty="0"/>
              <a:t>Factors Leading to Emergence and Reemergence of Infectious Disease</a:t>
            </a:r>
            <a:r>
              <a:rPr lang="en-US" altLang="en-US" sz="2667" b="1" dirty="0"/>
              <a:t/>
            </a:r>
            <a:br>
              <a:rPr lang="en-US" altLang="en-US" sz="2667" b="1" dirty="0"/>
            </a:br>
            <a:endParaRPr lang="en-US" altLang="en-US" b="1" dirty="0">
              <a:cs typeface="Times New Roman" panose="02020603050405020304" pitchFamily="18" charset="0"/>
            </a:endParaRPr>
          </a:p>
        </p:txBody>
      </p:sp>
      <p:sp>
        <p:nvSpPr>
          <p:cNvPr id="1296387" name="Rectangle 3"/>
          <p:cNvSpPr>
            <a:spLocks noGrp="1" noChangeArrowheads="1"/>
          </p:cNvSpPr>
          <p:nvPr>
            <p:ph type="body" idx="1"/>
          </p:nvPr>
        </p:nvSpPr>
        <p:spPr>
          <a:xfrm>
            <a:off x="1114011" y="1272442"/>
            <a:ext cx="6284302" cy="3616077"/>
          </a:xfrm>
        </p:spPr>
        <p:txBody>
          <a:bodyPr>
            <a:normAutofit fontScale="92500" lnSpcReduction="10000"/>
          </a:bodyPr>
          <a:lstStyle/>
          <a:p>
            <a:pPr marL="0" indent="0">
              <a:buNone/>
              <a:defRPr/>
            </a:pPr>
            <a:r>
              <a:rPr lang="en-US" altLang="en-US" dirty="0">
                <a:solidFill>
                  <a:srgbClr val="FF3300"/>
                </a:solidFill>
                <a:cs typeface="Times New Roman" panose="02020603050405020304" pitchFamily="18" charset="0"/>
              </a:rPr>
              <a:t>II. Human Activity</a:t>
            </a:r>
          </a:p>
          <a:p>
            <a:pPr marL="0" indent="0">
              <a:buNone/>
              <a:defRPr/>
            </a:pPr>
            <a:r>
              <a:rPr lang="en-US" altLang="en-US" dirty="0">
                <a:solidFill>
                  <a:srgbClr val="FF3300"/>
                </a:solidFill>
              </a:rPr>
              <a:t>F. Climate Change</a:t>
            </a:r>
          </a:p>
          <a:p>
            <a:pPr eaLnBrk="1" hangingPunct="1">
              <a:lnSpc>
                <a:spcPct val="90000"/>
              </a:lnSpc>
              <a:defRPr/>
            </a:pPr>
            <a:r>
              <a:rPr lang="en-US" altLang="en-US" dirty="0"/>
              <a:t>Climate change / global warming favors mosquitoes, rodents, other insects &gt; spread of malaria in highland areas; spread of subtropical diseases into US</a:t>
            </a:r>
          </a:p>
          <a:p>
            <a:pPr eaLnBrk="1" hangingPunct="1">
              <a:lnSpc>
                <a:spcPct val="90000"/>
              </a:lnSpc>
              <a:defRPr/>
            </a:pPr>
            <a:r>
              <a:rPr lang="en-US" altLang="en-US" dirty="0"/>
              <a:t>Ocean algae blooms</a:t>
            </a:r>
          </a:p>
          <a:p>
            <a:pPr eaLnBrk="1" hangingPunct="1">
              <a:lnSpc>
                <a:spcPct val="90000"/>
              </a:lnSpc>
              <a:defRPr/>
            </a:pPr>
            <a:r>
              <a:rPr lang="en-US" altLang="en-US" dirty="0"/>
              <a:t>Weather patterns (impact of floods, droughts)</a:t>
            </a:r>
          </a:p>
          <a:p>
            <a:pPr eaLnBrk="1" hangingPunct="1">
              <a:lnSpc>
                <a:spcPct val="90000"/>
              </a:lnSpc>
              <a:buFont typeface="Wingdings" panose="05000000000000000000" pitchFamily="2" charset="2"/>
              <a:buNone/>
              <a:defRPr/>
            </a:pPr>
            <a:endParaRPr lang="en-US" altLang="en-US" dirty="0">
              <a:solidFill>
                <a:srgbClr val="FF3300"/>
              </a:solidFill>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698B93EB-A9D7-5345-A063-6E2874308435}" type="slidenum">
              <a:rPr lang="en-US" smtClean="0"/>
              <a:pPr/>
              <a:t>48</a:t>
            </a:fld>
            <a:endParaRPr lang="en-US"/>
          </a:p>
        </p:txBody>
      </p:sp>
    </p:spTree>
    <p:extLst>
      <p:ext uri="{BB962C8B-B14F-4D97-AF65-F5344CB8AC3E}">
        <p14:creationId xmlns:p14="http://schemas.microsoft.com/office/powerpoint/2010/main" val="30003497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86" name="Rectangle 2"/>
          <p:cNvSpPr>
            <a:spLocks noGrp="1" noChangeArrowheads="1"/>
          </p:cNvSpPr>
          <p:nvPr>
            <p:ph type="title"/>
          </p:nvPr>
        </p:nvSpPr>
        <p:spPr/>
        <p:txBody>
          <a:bodyPr>
            <a:normAutofit fontScale="90000"/>
          </a:bodyPr>
          <a:lstStyle/>
          <a:p>
            <a:pPr eaLnBrk="1" hangingPunct="1">
              <a:defRPr/>
            </a:pPr>
            <a:r>
              <a:rPr lang="en-US" altLang="en-US" b="1" dirty="0">
                <a:cs typeface="Times New Roman" panose="02020603050405020304" pitchFamily="18" charset="0"/>
              </a:rPr>
              <a:t/>
            </a:r>
            <a:br>
              <a:rPr lang="en-US" altLang="en-US" b="1" dirty="0">
                <a:cs typeface="Times New Roman" panose="02020603050405020304" pitchFamily="18" charset="0"/>
              </a:rPr>
            </a:br>
            <a:r>
              <a:rPr lang="en-US" altLang="en-US" sz="2700" b="1" dirty="0"/>
              <a:t>Factors Leading to Emergence and Reemergence of Infectious Disease</a:t>
            </a:r>
            <a:r>
              <a:rPr lang="en-US" altLang="en-US" sz="2667" b="1" dirty="0"/>
              <a:t/>
            </a:r>
            <a:br>
              <a:rPr lang="en-US" altLang="en-US" sz="2667" b="1" dirty="0"/>
            </a:br>
            <a:endParaRPr lang="en-US" altLang="en-US" b="1" dirty="0">
              <a:cs typeface="Times New Roman" panose="02020603050405020304" pitchFamily="18" charset="0"/>
            </a:endParaRPr>
          </a:p>
        </p:txBody>
      </p:sp>
      <p:sp>
        <p:nvSpPr>
          <p:cNvPr id="1296387" name="Rectangle 3"/>
          <p:cNvSpPr>
            <a:spLocks noGrp="1" noChangeArrowheads="1"/>
          </p:cNvSpPr>
          <p:nvPr>
            <p:ph type="body" idx="1"/>
          </p:nvPr>
        </p:nvSpPr>
        <p:spPr>
          <a:xfrm>
            <a:off x="1193524" y="1252563"/>
            <a:ext cx="6284302" cy="3616077"/>
          </a:xfrm>
        </p:spPr>
        <p:txBody>
          <a:bodyPr>
            <a:normAutofit fontScale="92500"/>
          </a:bodyPr>
          <a:lstStyle/>
          <a:p>
            <a:pPr marL="0" indent="0">
              <a:buNone/>
              <a:defRPr/>
            </a:pPr>
            <a:r>
              <a:rPr lang="en-US" altLang="en-US" dirty="0">
                <a:solidFill>
                  <a:srgbClr val="FF3300"/>
                </a:solidFill>
                <a:cs typeface="Times New Roman" panose="02020603050405020304" pitchFamily="18" charset="0"/>
              </a:rPr>
              <a:t>II. Human Activity</a:t>
            </a:r>
          </a:p>
          <a:p>
            <a:pPr marL="0" indent="0">
              <a:buNone/>
              <a:defRPr/>
            </a:pPr>
            <a:r>
              <a:rPr lang="en-US" altLang="en-US" sz="2325" dirty="0">
                <a:solidFill>
                  <a:srgbClr val="FF3300"/>
                </a:solidFill>
              </a:rPr>
              <a:t>G. Breakdown of Public Health &amp; Medical Laboratory</a:t>
            </a:r>
          </a:p>
          <a:p>
            <a:pPr eaLnBrk="1" hangingPunct="1">
              <a:defRPr/>
            </a:pPr>
            <a:r>
              <a:rPr lang="en-US" altLang="en-US" sz="2325" dirty="0"/>
              <a:t>Complacency &gt; faith in antibiotics and vaccines undermined spending</a:t>
            </a:r>
          </a:p>
          <a:p>
            <a:pPr eaLnBrk="1" hangingPunct="1">
              <a:defRPr/>
            </a:pPr>
            <a:r>
              <a:rPr lang="en-US" altLang="en-US" sz="2325" dirty="0"/>
              <a:t>Failure to keep up with new technologies</a:t>
            </a:r>
          </a:p>
          <a:p>
            <a:pPr eaLnBrk="1" hangingPunct="1">
              <a:defRPr/>
            </a:pPr>
            <a:r>
              <a:rPr lang="en-US" altLang="en-US" sz="2325" dirty="0"/>
              <a:t>National disasters and economic collapses (impact of structural  adjustment programs)</a:t>
            </a:r>
          </a:p>
          <a:p>
            <a:pPr eaLnBrk="1" hangingPunct="1">
              <a:defRPr/>
            </a:pPr>
            <a:r>
              <a:rPr lang="en-US" altLang="en-US" sz="2325" dirty="0">
                <a:solidFill>
                  <a:srgbClr val="FF3300"/>
                </a:solidFill>
              </a:rPr>
              <a:t>Hidden professions / recognition / understanding</a:t>
            </a:r>
          </a:p>
        </p:txBody>
      </p:sp>
      <p:sp>
        <p:nvSpPr>
          <p:cNvPr id="2" name="Slide Number Placeholder 1"/>
          <p:cNvSpPr>
            <a:spLocks noGrp="1"/>
          </p:cNvSpPr>
          <p:nvPr>
            <p:ph type="sldNum" sz="quarter" idx="12"/>
          </p:nvPr>
        </p:nvSpPr>
        <p:spPr/>
        <p:txBody>
          <a:bodyPr/>
          <a:lstStyle/>
          <a:p>
            <a:fld id="{698B93EB-A9D7-5345-A063-6E2874308435}" type="slidenum">
              <a:rPr lang="en-US" smtClean="0"/>
              <a:pPr/>
              <a:t>49</a:t>
            </a:fld>
            <a:endParaRPr lang="en-US"/>
          </a:p>
        </p:txBody>
      </p:sp>
    </p:spTree>
    <p:extLst>
      <p:ext uri="{BB962C8B-B14F-4D97-AF65-F5344CB8AC3E}">
        <p14:creationId xmlns:p14="http://schemas.microsoft.com/office/powerpoint/2010/main" val="3964015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SARS-CoV-2 / COVID-19 Update</a:t>
            </a:r>
            <a:endParaRPr lang="en-US" sz="3600" dirty="0"/>
          </a:p>
        </p:txBody>
      </p:sp>
      <p:sp>
        <p:nvSpPr>
          <p:cNvPr id="3" name="Content Placeholder 2"/>
          <p:cNvSpPr>
            <a:spLocks noGrp="1"/>
          </p:cNvSpPr>
          <p:nvPr>
            <p:ph idx="1"/>
          </p:nvPr>
        </p:nvSpPr>
        <p:spPr/>
        <p:txBody>
          <a:bodyPr>
            <a:normAutofit lnSpcReduction="10000"/>
          </a:bodyPr>
          <a:lstStyle/>
          <a:p>
            <a:r>
              <a:rPr lang="en-US" sz="2400" dirty="0"/>
              <a:t>Coronaviruses are everywhere. They are the second leading cause of the common cold </a:t>
            </a:r>
            <a:r>
              <a:rPr lang="en-US" sz="2400" dirty="0" smtClean="0"/>
              <a:t>(after </a:t>
            </a:r>
            <a:r>
              <a:rPr lang="en-US" sz="2400" dirty="0"/>
              <a:t>rhinoviruses</a:t>
            </a:r>
            <a:r>
              <a:rPr lang="en-US" sz="2400" dirty="0" smtClean="0"/>
              <a:t>). </a:t>
            </a:r>
          </a:p>
          <a:p>
            <a:r>
              <a:rPr lang="en-US" sz="2400" dirty="0" smtClean="0"/>
              <a:t>Airborne transmission and </a:t>
            </a:r>
            <a:r>
              <a:rPr lang="en-US" sz="2400" dirty="0"/>
              <a:t>are responsible for about 10-30 percent of colds worldwide. </a:t>
            </a:r>
            <a:endParaRPr lang="en-US" sz="2400" dirty="0" smtClean="0"/>
          </a:p>
          <a:p>
            <a:r>
              <a:rPr lang="en-US" sz="2400" dirty="0"/>
              <a:t>Seven human coronaviruses (HCoVs) have now been identified: HCoV-229E, HCoV-OC43, HCoV-NL63, HCoV-HKU1, SARS-CoV (which causes severe acute respiratory syndrome), MERS-CoV (Middle East respiratory syndrome), and now SARS-CoV-2. </a:t>
            </a:r>
          </a:p>
        </p:txBody>
      </p:sp>
      <p:sp>
        <p:nvSpPr>
          <p:cNvPr id="4" name="Slide Number Placeholder 3"/>
          <p:cNvSpPr>
            <a:spLocks noGrp="1"/>
          </p:cNvSpPr>
          <p:nvPr>
            <p:ph type="sldNum" sz="quarter" idx="12"/>
          </p:nvPr>
        </p:nvSpPr>
        <p:spPr/>
        <p:txBody>
          <a:bodyPr/>
          <a:lstStyle/>
          <a:p>
            <a:fld id="{698B93EB-A9D7-5345-A063-6E2874308435}" type="slidenum">
              <a:rPr lang="en-US" smtClean="0"/>
              <a:pPr/>
              <a:t>5</a:t>
            </a:fld>
            <a:endParaRPr lang="en-US"/>
          </a:p>
        </p:txBody>
      </p:sp>
    </p:spTree>
    <p:extLst>
      <p:ext uri="{BB962C8B-B14F-4D97-AF65-F5344CB8AC3E}">
        <p14:creationId xmlns:p14="http://schemas.microsoft.com/office/powerpoint/2010/main" val="23187493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smtClean="0"/>
              <a:t>Do we know what’s coming next?</a:t>
            </a:r>
            <a:br>
              <a:rPr lang="en-US" sz="3600" dirty="0" smtClean="0"/>
            </a:br>
            <a:r>
              <a:rPr lang="en-US" sz="3600" dirty="0" smtClean="0"/>
              <a:t>Emerging Pathogens</a:t>
            </a:r>
            <a:endParaRPr lang="en-US" sz="3600" dirty="0"/>
          </a:p>
        </p:txBody>
      </p:sp>
      <p:sp>
        <p:nvSpPr>
          <p:cNvPr id="3" name="Content Placeholder 2"/>
          <p:cNvSpPr>
            <a:spLocks noGrp="1"/>
          </p:cNvSpPr>
          <p:nvPr>
            <p:ph idx="1"/>
          </p:nvPr>
        </p:nvSpPr>
        <p:spPr>
          <a:xfrm>
            <a:off x="628650" y="1582117"/>
            <a:ext cx="7886700" cy="3559796"/>
          </a:xfrm>
        </p:spPr>
        <p:txBody>
          <a:bodyPr>
            <a:normAutofit fontScale="92500" lnSpcReduction="20000"/>
          </a:bodyPr>
          <a:lstStyle/>
          <a:p>
            <a:r>
              <a:rPr lang="en-US" dirty="0">
                <a:latin typeface="+mj-lt"/>
              </a:rPr>
              <a:t>On 24-25 January 2017, the </a:t>
            </a:r>
            <a:r>
              <a:rPr lang="en-US" dirty="0" smtClean="0">
                <a:latin typeface="+mj-lt"/>
              </a:rPr>
              <a:t>WHO held </a:t>
            </a:r>
            <a:r>
              <a:rPr lang="en-US" dirty="0">
                <a:latin typeface="+mj-lt"/>
              </a:rPr>
              <a:t>an informal consultation in Geneva, Switzerland</a:t>
            </a:r>
            <a:r>
              <a:rPr lang="en-US" dirty="0" smtClean="0">
                <a:latin typeface="+mj-lt"/>
              </a:rPr>
              <a:t>, to </a:t>
            </a:r>
            <a:r>
              <a:rPr lang="en-US" dirty="0">
                <a:latin typeface="+mj-lt"/>
              </a:rPr>
              <a:t>review the list of priority </a:t>
            </a:r>
            <a:r>
              <a:rPr lang="en-US" dirty="0" smtClean="0">
                <a:latin typeface="+mj-lt"/>
              </a:rPr>
              <a:t>diseases for </a:t>
            </a:r>
            <a:r>
              <a:rPr lang="en-US" dirty="0">
                <a:latin typeface="+mj-lt"/>
              </a:rPr>
              <a:t>the WHO R&amp;D Blueprint</a:t>
            </a:r>
            <a:r>
              <a:rPr lang="en-US" dirty="0" smtClean="0">
                <a:latin typeface="+mj-lt"/>
              </a:rPr>
              <a:t>. </a:t>
            </a:r>
          </a:p>
          <a:p>
            <a:r>
              <a:rPr lang="en-US" dirty="0" smtClean="0">
                <a:latin typeface="+mj-lt"/>
              </a:rPr>
              <a:t>The </a:t>
            </a:r>
            <a:r>
              <a:rPr lang="en-US" dirty="0">
                <a:latin typeface="+mj-lt"/>
              </a:rPr>
              <a:t>R&amp;D Blueprint focuses on severe emerging diseases with potential to generate a public health emergency, and for which </a:t>
            </a:r>
            <a:r>
              <a:rPr lang="en-US" dirty="0" smtClean="0">
                <a:latin typeface="+mj-lt"/>
              </a:rPr>
              <a:t>insufficient or no preventive </a:t>
            </a:r>
            <a:r>
              <a:rPr lang="en-US" dirty="0">
                <a:latin typeface="+mj-lt"/>
              </a:rPr>
              <a:t>and curative solutions exist. </a:t>
            </a:r>
            <a:endParaRPr lang="en-US" dirty="0" smtClean="0">
              <a:latin typeface="+mj-lt"/>
            </a:endParaRPr>
          </a:p>
          <a:p>
            <a:r>
              <a:rPr lang="en-US" dirty="0" smtClean="0">
                <a:latin typeface="+mj-lt"/>
              </a:rPr>
              <a:t>The original list </a:t>
            </a:r>
            <a:r>
              <a:rPr lang="en-US" dirty="0">
                <a:latin typeface="+mj-lt"/>
              </a:rPr>
              <a:t>of diseases that most readily meet these criteria and for which additional research and development is urgently required was agreed at an </a:t>
            </a:r>
            <a:r>
              <a:rPr lang="en-US" dirty="0" smtClean="0">
                <a:latin typeface="+mj-lt"/>
              </a:rPr>
              <a:t>international consultation held </a:t>
            </a:r>
            <a:r>
              <a:rPr lang="en-US" dirty="0">
                <a:latin typeface="+mj-lt"/>
              </a:rPr>
              <a:t>in November 2015</a:t>
            </a:r>
          </a:p>
        </p:txBody>
      </p:sp>
      <p:sp>
        <p:nvSpPr>
          <p:cNvPr id="4" name="Slide Number Placeholder 3"/>
          <p:cNvSpPr>
            <a:spLocks noGrp="1"/>
          </p:cNvSpPr>
          <p:nvPr>
            <p:ph type="sldNum" sz="quarter" idx="12"/>
          </p:nvPr>
        </p:nvSpPr>
        <p:spPr/>
        <p:txBody>
          <a:bodyPr/>
          <a:lstStyle/>
          <a:p>
            <a:fld id="{698B93EB-A9D7-5345-A063-6E2874308435}" type="slidenum">
              <a:rPr lang="en-US" smtClean="0"/>
              <a:pPr/>
              <a:t>50</a:t>
            </a:fld>
            <a:endParaRPr lang="en-US"/>
          </a:p>
        </p:txBody>
      </p:sp>
    </p:spTree>
    <p:extLst>
      <p:ext uri="{BB962C8B-B14F-4D97-AF65-F5344CB8AC3E}">
        <p14:creationId xmlns:p14="http://schemas.microsoft.com/office/powerpoint/2010/main" val="20485173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Do we know what’s coming next?</a:t>
            </a:r>
            <a:endParaRPr lang="en-US" sz="3600" dirty="0"/>
          </a:p>
        </p:txBody>
      </p:sp>
      <p:sp>
        <p:nvSpPr>
          <p:cNvPr id="3" name="Content Placeholder 2"/>
          <p:cNvSpPr>
            <a:spLocks noGrp="1"/>
          </p:cNvSpPr>
          <p:nvPr>
            <p:ph idx="1"/>
          </p:nvPr>
        </p:nvSpPr>
        <p:spPr>
          <a:xfrm>
            <a:off x="870256" y="1155601"/>
            <a:ext cx="7645093" cy="3773487"/>
          </a:xfrm>
        </p:spPr>
        <p:txBody>
          <a:bodyPr>
            <a:normAutofit fontScale="62500" lnSpcReduction="20000"/>
          </a:bodyPr>
          <a:lstStyle/>
          <a:p>
            <a:r>
              <a:rPr lang="en-US" dirty="0"/>
              <a:t>The 2017 annual review determined there was an urgent need for research and development for</a:t>
            </a:r>
            <a:r>
              <a:rPr lang="en-US" dirty="0" smtClean="0"/>
              <a:t>:</a:t>
            </a:r>
          </a:p>
          <a:p>
            <a:pPr marL="0" indent="0">
              <a:buNone/>
            </a:pPr>
            <a:endParaRPr lang="en-US" dirty="0" smtClean="0"/>
          </a:p>
          <a:p>
            <a:pPr lvl="1"/>
            <a:r>
              <a:rPr lang="en-US" dirty="0" err="1" smtClean="0"/>
              <a:t>Arenaviral</a:t>
            </a:r>
            <a:r>
              <a:rPr lang="en-US" dirty="0" smtClean="0"/>
              <a:t> </a:t>
            </a:r>
            <a:r>
              <a:rPr lang="en-US" dirty="0"/>
              <a:t>hemorrhagic fevers (including Lassa Fever</a:t>
            </a:r>
            <a:r>
              <a:rPr lang="en-US" dirty="0" smtClean="0"/>
              <a:t>)</a:t>
            </a:r>
          </a:p>
          <a:p>
            <a:pPr lvl="1"/>
            <a:r>
              <a:rPr lang="en-US" dirty="0" smtClean="0"/>
              <a:t>Crimean </a:t>
            </a:r>
            <a:r>
              <a:rPr lang="en-US" dirty="0"/>
              <a:t>Congo </a:t>
            </a:r>
            <a:r>
              <a:rPr lang="en-US" dirty="0" err="1"/>
              <a:t>Haemorrhagic</a:t>
            </a:r>
            <a:r>
              <a:rPr lang="en-US" dirty="0"/>
              <a:t> </a:t>
            </a:r>
            <a:r>
              <a:rPr lang="en-US" dirty="0" smtClean="0"/>
              <a:t>Fever (</a:t>
            </a:r>
            <a:r>
              <a:rPr lang="en-US" dirty="0"/>
              <a:t>CCHF</a:t>
            </a:r>
            <a:r>
              <a:rPr lang="en-US" dirty="0" smtClean="0"/>
              <a:t>)</a:t>
            </a:r>
          </a:p>
          <a:p>
            <a:pPr lvl="1"/>
            <a:r>
              <a:rPr lang="en-US" dirty="0" err="1" smtClean="0"/>
              <a:t>Filoviral</a:t>
            </a:r>
            <a:r>
              <a:rPr lang="en-US" dirty="0" smtClean="0"/>
              <a:t> </a:t>
            </a:r>
            <a:r>
              <a:rPr lang="en-US" dirty="0"/>
              <a:t>diseases (including Ebola and </a:t>
            </a:r>
            <a:r>
              <a:rPr lang="en-US" dirty="0" smtClean="0"/>
              <a:t>Marburg)</a:t>
            </a:r>
          </a:p>
          <a:p>
            <a:pPr lvl="1"/>
            <a:r>
              <a:rPr lang="en-US" dirty="0" smtClean="0"/>
              <a:t>Middle </a:t>
            </a:r>
            <a:r>
              <a:rPr lang="en-US" dirty="0"/>
              <a:t>East Respiratory </a:t>
            </a:r>
            <a:r>
              <a:rPr lang="en-US" dirty="0" smtClean="0"/>
              <a:t>Syndrome Coronavirus </a:t>
            </a:r>
            <a:r>
              <a:rPr lang="en-US" dirty="0"/>
              <a:t>(MERS-CoV</a:t>
            </a:r>
            <a:r>
              <a:rPr lang="en-US" dirty="0" smtClean="0"/>
              <a:t>)</a:t>
            </a:r>
          </a:p>
          <a:p>
            <a:pPr lvl="1"/>
            <a:r>
              <a:rPr lang="en-US" dirty="0" smtClean="0"/>
              <a:t>Other </a:t>
            </a:r>
            <a:r>
              <a:rPr lang="en-US" dirty="0"/>
              <a:t>highly pathogenic </a:t>
            </a:r>
            <a:r>
              <a:rPr lang="en-US" dirty="0" err="1"/>
              <a:t>coronaviral</a:t>
            </a:r>
            <a:r>
              <a:rPr lang="en-US" dirty="0"/>
              <a:t> diseases (such as Severe Acute Respiratory Syndrome, </a:t>
            </a:r>
            <a:r>
              <a:rPr lang="en-US" dirty="0" smtClean="0"/>
              <a:t>SARS)</a:t>
            </a:r>
          </a:p>
          <a:p>
            <a:pPr lvl="1"/>
            <a:r>
              <a:rPr lang="en-US" dirty="0" err="1" smtClean="0"/>
              <a:t>Nipah</a:t>
            </a:r>
            <a:r>
              <a:rPr lang="en-US" dirty="0" smtClean="0"/>
              <a:t> </a:t>
            </a:r>
            <a:r>
              <a:rPr lang="en-US" dirty="0"/>
              <a:t>and related </a:t>
            </a:r>
            <a:r>
              <a:rPr lang="en-US" dirty="0" err="1"/>
              <a:t>henipaviral</a:t>
            </a:r>
            <a:r>
              <a:rPr lang="en-US" dirty="0"/>
              <a:t> </a:t>
            </a:r>
            <a:r>
              <a:rPr lang="en-US" dirty="0" smtClean="0"/>
              <a:t>diseases</a:t>
            </a:r>
          </a:p>
          <a:p>
            <a:pPr lvl="1"/>
            <a:r>
              <a:rPr lang="en-US" dirty="0" smtClean="0"/>
              <a:t>Rift </a:t>
            </a:r>
            <a:r>
              <a:rPr lang="en-US" dirty="0"/>
              <a:t>Valley Fever (</a:t>
            </a:r>
            <a:r>
              <a:rPr lang="en-US" dirty="0" smtClean="0"/>
              <a:t>RVF)</a:t>
            </a:r>
          </a:p>
          <a:p>
            <a:pPr lvl="1"/>
            <a:r>
              <a:rPr lang="en-US" dirty="0" smtClean="0"/>
              <a:t>Severe </a:t>
            </a:r>
            <a:r>
              <a:rPr lang="en-US" dirty="0"/>
              <a:t>Fever with Thrombocytopenia Syndrome (</a:t>
            </a:r>
            <a:r>
              <a:rPr lang="en-US" dirty="0" smtClean="0"/>
              <a:t>SFTS)</a:t>
            </a:r>
          </a:p>
          <a:p>
            <a:pPr lvl="1"/>
            <a:r>
              <a:rPr lang="en-US" dirty="0" smtClean="0"/>
              <a:t>Zika</a:t>
            </a:r>
          </a:p>
          <a:p>
            <a:pPr lvl="1"/>
            <a:endParaRPr lang="en-US" dirty="0"/>
          </a:p>
          <a:p>
            <a:pPr marL="457200" lvl="1" indent="0">
              <a:buNone/>
            </a:pPr>
            <a:r>
              <a:rPr lang="en-US" dirty="0" smtClean="0"/>
              <a:t>**Chikungunya was designated </a:t>
            </a:r>
            <a:r>
              <a:rPr lang="en-US" dirty="0"/>
              <a:t>as 'serious', requiring action by WHO to promote R&amp;D as soon as </a:t>
            </a:r>
            <a:r>
              <a:rPr lang="en-US" dirty="0" smtClean="0"/>
              <a:t>possible</a:t>
            </a:r>
            <a:endParaRPr lang="en-US" dirty="0"/>
          </a:p>
        </p:txBody>
      </p:sp>
      <p:sp>
        <p:nvSpPr>
          <p:cNvPr id="4" name="Slide Number Placeholder 3"/>
          <p:cNvSpPr>
            <a:spLocks noGrp="1"/>
          </p:cNvSpPr>
          <p:nvPr>
            <p:ph type="sldNum" sz="quarter" idx="12"/>
          </p:nvPr>
        </p:nvSpPr>
        <p:spPr/>
        <p:txBody>
          <a:bodyPr/>
          <a:lstStyle/>
          <a:p>
            <a:fld id="{698B93EB-A9D7-5345-A063-6E2874308435}" type="slidenum">
              <a:rPr lang="en-US" smtClean="0"/>
              <a:pPr/>
              <a:t>51</a:t>
            </a:fld>
            <a:endParaRPr lang="en-US"/>
          </a:p>
        </p:txBody>
      </p:sp>
    </p:spTree>
    <p:extLst>
      <p:ext uri="{BB962C8B-B14F-4D97-AF65-F5344CB8AC3E}">
        <p14:creationId xmlns:p14="http://schemas.microsoft.com/office/powerpoint/2010/main" val="28516766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Do we know what’s coming next?</a:t>
            </a:r>
            <a:endParaRPr lang="en-US" sz="3600" dirty="0"/>
          </a:p>
        </p:txBody>
      </p:sp>
      <p:sp>
        <p:nvSpPr>
          <p:cNvPr id="3" name="Content Placeholder 2"/>
          <p:cNvSpPr>
            <a:spLocks noGrp="1"/>
          </p:cNvSpPr>
          <p:nvPr>
            <p:ph idx="1"/>
          </p:nvPr>
        </p:nvSpPr>
        <p:spPr>
          <a:xfrm>
            <a:off x="628650" y="1370012"/>
            <a:ext cx="6878707" cy="3773488"/>
          </a:xfrm>
        </p:spPr>
        <p:txBody>
          <a:bodyPr>
            <a:normAutofit/>
          </a:bodyPr>
          <a:lstStyle/>
          <a:p>
            <a:r>
              <a:rPr lang="en-US" dirty="0"/>
              <a:t>Other diseases with epidemic </a:t>
            </a:r>
            <a:r>
              <a:rPr lang="en-US" dirty="0" smtClean="0"/>
              <a:t>potential?</a:t>
            </a:r>
          </a:p>
          <a:p>
            <a:r>
              <a:rPr lang="en-US" dirty="0" smtClean="0"/>
              <a:t>For example, </a:t>
            </a:r>
            <a:r>
              <a:rPr lang="en-US" dirty="0"/>
              <a:t>HIV/AIDS, Tuberculosis, Malaria, Avian influenza and Dengue </a:t>
            </a:r>
            <a:endParaRPr lang="en-US" dirty="0" smtClean="0"/>
          </a:p>
          <a:p>
            <a:pPr lvl="1"/>
            <a:r>
              <a:rPr lang="en-US" dirty="0" smtClean="0"/>
              <a:t>Not </a:t>
            </a:r>
            <a:r>
              <a:rPr lang="en-US" dirty="0"/>
              <a:t>included </a:t>
            </a:r>
            <a:r>
              <a:rPr lang="en-US" dirty="0" smtClean="0"/>
              <a:t>because </a:t>
            </a:r>
            <a:r>
              <a:rPr lang="en-US" dirty="0"/>
              <a:t>there are major disease control and research networks for these infections, and an existing pipeline for improved interventions.</a:t>
            </a:r>
          </a:p>
        </p:txBody>
      </p:sp>
      <p:pic>
        <p:nvPicPr>
          <p:cNvPr id="4" name="Picture 3"/>
          <p:cNvPicPr>
            <a:picLocks noChangeAspect="1"/>
          </p:cNvPicPr>
          <p:nvPr/>
        </p:nvPicPr>
        <p:blipFill>
          <a:blip r:embed="rId3"/>
          <a:stretch>
            <a:fillRect/>
          </a:stretch>
        </p:blipFill>
        <p:spPr>
          <a:xfrm>
            <a:off x="7447723" y="1205947"/>
            <a:ext cx="1306166" cy="1690553"/>
          </a:xfrm>
          <a:prstGeom prst="rect">
            <a:avLst/>
          </a:prstGeom>
        </p:spPr>
      </p:pic>
      <p:sp>
        <p:nvSpPr>
          <p:cNvPr id="5" name="Slide Number Placeholder 4"/>
          <p:cNvSpPr>
            <a:spLocks noGrp="1"/>
          </p:cNvSpPr>
          <p:nvPr>
            <p:ph type="sldNum" sz="quarter" idx="12"/>
          </p:nvPr>
        </p:nvSpPr>
        <p:spPr/>
        <p:txBody>
          <a:bodyPr/>
          <a:lstStyle/>
          <a:p>
            <a:fld id="{698B93EB-A9D7-5345-A063-6E2874308435}" type="slidenum">
              <a:rPr lang="en-US" smtClean="0"/>
              <a:pPr/>
              <a:t>52</a:t>
            </a:fld>
            <a:endParaRPr lang="en-US"/>
          </a:p>
        </p:txBody>
      </p:sp>
    </p:spTree>
    <p:extLst>
      <p:ext uri="{BB962C8B-B14F-4D97-AF65-F5344CB8AC3E}">
        <p14:creationId xmlns:p14="http://schemas.microsoft.com/office/powerpoint/2010/main" val="14410931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t>Do we know what’s coming next?</a:t>
            </a:r>
            <a:r>
              <a:rPr lang="en-US" sz="3600" dirty="0"/>
              <a:t/>
            </a:r>
            <a:br>
              <a:rPr lang="en-US" sz="3600" dirty="0"/>
            </a:br>
            <a:r>
              <a:rPr lang="en-US" sz="3600" dirty="0"/>
              <a:t>Ebola virus disease (EVD) </a:t>
            </a:r>
          </a:p>
        </p:txBody>
      </p:sp>
      <p:sp>
        <p:nvSpPr>
          <p:cNvPr id="3" name="Content Placeholder 2"/>
          <p:cNvSpPr>
            <a:spLocks noGrp="1"/>
          </p:cNvSpPr>
          <p:nvPr>
            <p:ph idx="1"/>
          </p:nvPr>
        </p:nvSpPr>
        <p:spPr>
          <a:xfrm>
            <a:off x="97624" y="1429647"/>
            <a:ext cx="6771861" cy="3773488"/>
          </a:xfrm>
        </p:spPr>
        <p:txBody>
          <a:bodyPr>
            <a:normAutofit fontScale="40000" lnSpcReduction="20000"/>
          </a:bodyPr>
          <a:lstStyle/>
          <a:p>
            <a:r>
              <a:rPr lang="en-US" sz="5000" dirty="0"/>
              <a:t>Ebola virus disease (EVD) is a deadly disease with occasional outbreaks that occur primarily on the African continent. </a:t>
            </a:r>
            <a:endParaRPr lang="en-US" sz="5000" dirty="0" smtClean="0"/>
          </a:p>
          <a:p>
            <a:r>
              <a:rPr lang="en-US" sz="5000" dirty="0" smtClean="0"/>
              <a:t>It </a:t>
            </a:r>
            <a:r>
              <a:rPr lang="en-US" sz="5000" dirty="0"/>
              <a:t>is caused by an infection with a group of viruses within the genus </a:t>
            </a:r>
            <a:r>
              <a:rPr lang="en-US" sz="5000" dirty="0" smtClean="0"/>
              <a:t>Ebolavirus:</a:t>
            </a:r>
          </a:p>
          <a:p>
            <a:endParaRPr lang="en-US" sz="5000" dirty="0" smtClean="0"/>
          </a:p>
          <a:p>
            <a:pPr lvl="1"/>
            <a:r>
              <a:rPr lang="en-US" sz="4600" dirty="0" smtClean="0"/>
              <a:t>Ebola </a:t>
            </a:r>
            <a:r>
              <a:rPr lang="en-US" sz="4600" dirty="0"/>
              <a:t>virus (species Zaire </a:t>
            </a:r>
            <a:r>
              <a:rPr lang="en-US" sz="4600" dirty="0" smtClean="0"/>
              <a:t>ebolavirus)</a:t>
            </a:r>
          </a:p>
          <a:p>
            <a:pPr lvl="1"/>
            <a:r>
              <a:rPr lang="en-US" sz="5000" dirty="0" smtClean="0"/>
              <a:t>Sudan </a:t>
            </a:r>
            <a:r>
              <a:rPr lang="en-US" sz="5000" dirty="0"/>
              <a:t>virus (species Sudan </a:t>
            </a:r>
            <a:r>
              <a:rPr lang="en-US" sz="5000" dirty="0" smtClean="0"/>
              <a:t>ebolavirus)</a:t>
            </a:r>
          </a:p>
          <a:p>
            <a:pPr lvl="1"/>
            <a:r>
              <a:rPr lang="en-US" sz="5000" dirty="0" err="1" smtClean="0"/>
              <a:t>Taï</a:t>
            </a:r>
            <a:r>
              <a:rPr lang="en-US" sz="5000" dirty="0" smtClean="0"/>
              <a:t> </a:t>
            </a:r>
            <a:r>
              <a:rPr lang="en-US" sz="5000" dirty="0"/>
              <a:t>Forest virus (species </a:t>
            </a:r>
            <a:r>
              <a:rPr lang="en-US" sz="5000" dirty="0" err="1"/>
              <a:t>Taï</a:t>
            </a:r>
            <a:r>
              <a:rPr lang="en-US" sz="5000" dirty="0"/>
              <a:t> Forest ebolavirus, formerly Côte </a:t>
            </a:r>
            <a:r>
              <a:rPr lang="en-US" sz="5000" dirty="0" smtClean="0"/>
              <a:t>d’Ivoire        ebolavirus)</a:t>
            </a:r>
          </a:p>
          <a:p>
            <a:pPr lvl="1"/>
            <a:r>
              <a:rPr lang="en-US" sz="5000" dirty="0" smtClean="0"/>
              <a:t>Bundibugyo </a:t>
            </a:r>
            <a:r>
              <a:rPr lang="en-US" sz="5000" dirty="0"/>
              <a:t>virus (species Bundibugyo </a:t>
            </a:r>
            <a:r>
              <a:rPr lang="en-US" sz="5000" dirty="0" smtClean="0"/>
              <a:t>ebolavirus)</a:t>
            </a:r>
          </a:p>
          <a:p>
            <a:pPr lvl="1"/>
            <a:r>
              <a:rPr lang="en-US" sz="5000" dirty="0" smtClean="0"/>
              <a:t>Reston </a:t>
            </a:r>
            <a:r>
              <a:rPr lang="en-US" sz="5000" dirty="0"/>
              <a:t>virus (species Reston </a:t>
            </a:r>
            <a:r>
              <a:rPr lang="en-US" sz="5000" dirty="0" smtClean="0"/>
              <a:t>ebolavirus)</a:t>
            </a:r>
          </a:p>
          <a:p>
            <a:pPr lvl="1"/>
            <a:r>
              <a:rPr lang="en-US" sz="5000" dirty="0" err="1" smtClean="0"/>
              <a:t>Bombali</a:t>
            </a:r>
            <a:r>
              <a:rPr lang="en-US" sz="5000" dirty="0" smtClean="0"/>
              <a:t> </a:t>
            </a:r>
            <a:r>
              <a:rPr lang="en-US" sz="5000" dirty="0"/>
              <a:t>virus (species </a:t>
            </a:r>
            <a:r>
              <a:rPr lang="en-US" sz="5000" dirty="0" err="1"/>
              <a:t>Bombali</a:t>
            </a:r>
            <a:r>
              <a:rPr lang="en-US" sz="5000" dirty="0"/>
              <a:t> ebolavirus</a:t>
            </a:r>
            <a:r>
              <a:rPr lang="en-US" sz="5000" dirty="0" smtClean="0"/>
              <a:t>)</a:t>
            </a:r>
            <a:endParaRPr lang="en-US" sz="5000" dirty="0"/>
          </a:p>
        </p:txBody>
      </p:sp>
      <p:pic>
        <p:nvPicPr>
          <p:cNvPr id="4" name="Picture 3"/>
          <p:cNvPicPr>
            <a:picLocks noChangeAspect="1"/>
          </p:cNvPicPr>
          <p:nvPr/>
        </p:nvPicPr>
        <p:blipFill>
          <a:blip r:embed="rId3"/>
          <a:stretch>
            <a:fillRect/>
          </a:stretch>
        </p:blipFill>
        <p:spPr>
          <a:xfrm>
            <a:off x="6937513" y="1793385"/>
            <a:ext cx="2162433" cy="1463371"/>
          </a:xfrm>
          <a:prstGeom prst="rect">
            <a:avLst/>
          </a:prstGeom>
        </p:spPr>
      </p:pic>
      <p:sp>
        <p:nvSpPr>
          <p:cNvPr id="5" name="Rectangle 4"/>
          <p:cNvSpPr/>
          <p:nvPr/>
        </p:nvSpPr>
        <p:spPr>
          <a:xfrm>
            <a:off x="6869485" y="3429730"/>
            <a:ext cx="2274515" cy="923330"/>
          </a:xfrm>
          <a:prstGeom prst="rect">
            <a:avLst/>
          </a:prstGeom>
        </p:spPr>
        <p:txBody>
          <a:bodyPr wrap="square">
            <a:spAutoFit/>
          </a:bodyPr>
          <a:lstStyle/>
          <a:p>
            <a:r>
              <a:rPr lang="en-US" sz="900" dirty="0" smtClean="0">
                <a:hlinkClick r:id="rId4"/>
              </a:rPr>
              <a:t>http</a:t>
            </a:r>
            <a:r>
              <a:rPr lang="en-US" sz="900" dirty="0">
                <a:hlinkClick r:id="rId4"/>
              </a:rPr>
              <a:t>://</a:t>
            </a:r>
            <a:r>
              <a:rPr lang="en-US" sz="900" dirty="0" smtClean="0">
                <a:hlinkClick r:id="rId4"/>
              </a:rPr>
              <a:t>www.cdc.gov/ncidod/dvrd/spb/mnpages/dispages/ebola/qa.htm</a:t>
            </a:r>
            <a:r>
              <a:rPr lang="en-US" sz="900" dirty="0" smtClean="0"/>
              <a:t>  </a:t>
            </a:r>
            <a:r>
              <a:rPr lang="en-US" sz="900" dirty="0"/>
              <a:t>CDC - Nat. Center for Infectious Diseases; Special Pathogens Branch</a:t>
            </a:r>
          </a:p>
          <a:p>
            <a:r>
              <a:rPr lang="en-US" sz="900" dirty="0"/>
              <a:t>Information extracted from IPTC Photo Metadata.</a:t>
            </a:r>
          </a:p>
        </p:txBody>
      </p:sp>
      <p:sp>
        <p:nvSpPr>
          <p:cNvPr id="6" name="Slide Number Placeholder 5"/>
          <p:cNvSpPr>
            <a:spLocks noGrp="1"/>
          </p:cNvSpPr>
          <p:nvPr>
            <p:ph type="sldNum" sz="quarter" idx="12"/>
          </p:nvPr>
        </p:nvSpPr>
        <p:spPr/>
        <p:txBody>
          <a:bodyPr/>
          <a:lstStyle/>
          <a:p>
            <a:fld id="{698B93EB-A9D7-5345-A063-6E2874308435}" type="slidenum">
              <a:rPr lang="en-US" smtClean="0"/>
              <a:pPr/>
              <a:t>53</a:t>
            </a:fld>
            <a:endParaRPr lang="en-US"/>
          </a:p>
        </p:txBody>
      </p:sp>
    </p:spTree>
    <p:extLst>
      <p:ext uri="{BB962C8B-B14F-4D97-AF65-F5344CB8AC3E}">
        <p14:creationId xmlns:p14="http://schemas.microsoft.com/office/powerpoint/2010/main" val="29485408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9"/>
            <a:ext cx="7886700" cy="709130"/>
          </a:xfrm>
        </p:spPr>
        <p:txBody>
          <a:bodyPr>
            <a:noAutofit/>
          </a:bodyPr>
          <a:lstStyle/>
          <a:p>
            <a:pPr algn="ctr"/>
            <a:r>
              <a:rPr lang="en-US" sz="3600" dirty="0" smtClean="0"/>
              <a:t>Ebola </a:t>
            </a:r>
            <a:r>
              <a:rPr lang="en-US" sz="3600" dirty="0"/>
              <a:t>virus disease (EVD) </a:t>
            </a:r>
          </a:p>
        </p:txBody>
      </p:sp>
      <p:sp>
        <p:nvSpPr>
          <p:cNvPr id="3" name="Rectangle 2"/>
          <p:cNvSpPr/>
          <p:nvPr/>
        </p:nvSpPr>
        <p:spPr>
          <a:xfrm>
            <a:off x="1479224" y="1257227"/>
            <a:ext cx="3300881" cy="3693319"/>
          </a:xfrm>
          <a:prstGeom prst="rect">
            <a:avLst/>
          </a:prstGeom>
        </p:spPr>
        <p:txBody>
          <a:bodyPr wrap="square">
            <a:spAutoFit/>
          </a:bodyPr>
          <a:lstStyle/>
          <a:p>
            <a:r>
              <a:rPr lang="en-US" sz="1800" dirty="0"/>
              <a:t>Who died of Ebola in the US</a:t>
            </a:r>
            <a:r>
              <a:rPr lang="en-US" sz="1800" dirty="0" smtClean="0"/>
              <a:t>?</a:t>
            </a:r>
          </a:p>
          <a:p>
            <a:endParaRPr lang="en-US" sz="1800" dirty="0"/>
          </a:p>
          <a:p>
            <a:r>
              <a:rPr lang="en-US" sz="1800" dirty="0"/>
              <a:t>Two died – a Liberian visiting the United States and a doctor who had treated Ebola patients in Sierra Leone. Two American nurses contracted the disease while treating the Liberian patient, but both recovered. In other words, only two people have ever been infected with Ebola while on American soil and neither died.</a:t>
            </a:r>
          </a:p>
        </p:txBody>
      </p:sp>
      <p:pic>
        <p:nvPicPr>
          <p:cNvPr id="4" name="Picture 3"/>
          <p:cNvPicPr>
            <a:picLocks noChangeAspect="1"/>
          </p:cNvPicPr>
          <p:nvPr/>
        </p:nvPicPr>
        <p:blipFill>
          <a:blip r:embed="rId2"/>
          <a:stretch>
            <a:fillRect/>
          </a:stretch>
        </p:blipFill>
        <p:spPr>
          <a:xfrm>
            <a:off x="4902552" y="983769"/>
            <a:ext cx="2895600" cy="4162425"/>
          </a:xfrm>
          <a:prstGeom prst="rect">
            <a:avLst/>
          </a:prstGeom>
        </p:spPr>
      </p:pic>
      <p:sp>
        <p:nvSpPr>
          <p:cNvPr id="5" name="Slide Number Placeholder 4"/>
          <p:cNvSpPr>
            <a:spLocks noGrp="1"/>
          </p:cNvSpPr>
          <p:nvPr>
            <p:ph type="sldNum" sz="quarter" idx="12"/>
          </p:nvPr>
        </p:nvSpPr>
        <p:spPr/>
        <p:txBody>
          <a:bodyPr/>
          <a:lstStyle/>
          <a:p>
            <a:fld id="{698B93EB-A9D7-5345-A063-6E2874308435}" type="slidenum">
              <a:rPr lang="en-US" smtClean="0"/>
              <a:pPr/>
              <a:t>54</a:t>
            </a:fld>
            <a:endParaRPr lang="en-US"/>
          </a:p>
        </p:txBody>
      </p:sp>
    </p:spTree>
    <p:extLst>
      <p:ext uri="{BB962C8B-B14F-4D97-AF65-F5344CB8AC3E}">
        <p14:creationId xmlns:p14="http://schemas.microsoft.com/office/powerpoint/2010/main" val="34802282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0448" y="274638"/>
            <a:ext cx="7886700" cy="993775"/>
          </a:xfrm>
        </p:spPr>
        <p:txBody>
          <a:bodyPr>
            <a:normAutofit fontScale="90000"/>
          </a:bodyPr>
          <a:lstStyle/>
          <a:p>
            <a:pPr algn="ctr"/>
            <a:r>
              <a:rPr lang="en-US" sz="4000" dirty="0"/>
              <a:t>Do we know what’s coming next</a:t>
            </a:r>
            <a:r>
              <a:rPr lang="en-US" sz="4000" dirty="0" smtClean="0"/>
              <a:t>?</a:t>
            </a:r>
            <a:br>
              <a:rPr lang="en-US" sz="4000" dirty="0" smtClean="0"/>
            </a:br>
            <a:r>
              <a:rPr lang="en-US" sz="4000" dirty="0" smtClean="0"/>
              <a:t>Concerns closer to home …</a:t>
            </a:r>
            <a:endParaRPr lang="en-US" sz="4000" dirty="0"/>
          </a:p>
        </p:txBody>
      </p:sp>
      <p:sp>
        <p:nvSpPr>
          <p:cNvPr id="3" name="Content Placeholder 2"/>
          <p:cNvSpPr>
            <a:spLocks noGrp="1"/>
          </p:cNvSpPr>
          <p:nvPr>
            <p:ph idx="1"/>
          </p:nvPr>
        </p:nvSpPr>
        <p:spPr>
          <a:xfrm>
            <a:off x="417445" y="1384852"/>
            <a:ext cx="7765772" cy="3684105"/>
          </a:xfrm>
        </p:spPr>
        <p:txBody>
          <a:bodyPr>
            <a:noAutofit/>
          </a:bodyPr>
          <a:lstStyle/>
          <a:p>
            <a:pPr marL="0" indent="0">
              <a:buNone/>
            </a:pPr>
            <a:r>
              <a:rPr lang="en-US" sz="1800" dirty="0" smtClean="0"/>
              <a:t>National Institute of Allergy and Infectious Diseases (NIAID’s) </a:t>
            </a:r>
            <a:r>
              <a:rPr lang="en-US" sz="1800" dirty="0"/>
              <a:t>pathogen priority list is periodically reviewed and is subject to revision </a:t>
            </a:r>
            <a:endParaRPr lang="en-US" sz="1800" dirty="0" smtClean="0"/>
          </a:p>
          <a:p>
            <a:pPr marL="0" indent="0">
              <a:buNone/>
            </a:pPr>
            <a:endParaRPr lang="en-US" sz="1800" b="1" u="sng" dirty="0"/>
          </a:p>
          <a:p>
            <a:pPr marL="0" indent="0">
              <a:buNone/>
            </a:pPr>
            <a:r>
              <a:rPr lang="en-US" sz="1800" b="1" u="sng" dirty="0" smtClean="0"/>
              <a:t>Category </a:t>
            </a:r>
            <a:r>
              <a:rPr lang="en-US" sz="1800" b="1" u="sng" dirty="0"/>
              <a:t>A pathogens </a:t>
            </a:r>
            <a:r>
              <a:rPr lang="en-US" sz="1800" dirty="0"/>
              <a:t>are those organisms/biological agents that pose the highest risk to national security and public health because they</a:t>
            </a:r>
          </a:p>
          <a:p>
            <a:r>
              <a:rPr lang="en-US" sz="1800" dirty="0"/>
              <a:t>Can be easily disseminated or transmitted from person to person</a:t>
            </a:r>
          </a:p>
          <a:p>
            <a:r>
              <a:rPr lang="en-US" sz="1800" dirty="0"/>
              <a:t>Result in high mortality rates and have the potential for major public health impact</a:t>
            </a:r>
          </a:p>
          <a:p>
            <a:r>
              <a:rPr lang="en-US" sz="1800" dirty="0"/>
              <a:t>Might cause public panic and social disruption</a:t>
            </a:r>
          </a:p>
          <a:p>
            <a:r>
              <a:rPr lang="en-US" sz="1800" dirty="0"/>
              <a:t>Require special action for public health </a:t>
            </a:r>
            <a:r>
              <a:rPr lang="en-US" sz="1800" dirty="0" smtClean="0"/>
              <a:t>preparedness</a:t>
            </a:r>
            <a:endParaRPr lang="en-US" sz="1800" dirty="0"/>
          </a:p>
        </p:txBody>
      </p:sp>
      <p:sp>
        <p:nvSpPr>
          <p:cNvPr id="4" name="Slide Number Placeholder 3"/>
          <p:cNvSpPr>
            <a:spLocks noGrp="1"/>
          </p:cNvSpPr>
          <p:nvPr>
            <p:ph type="sldNum" sz="quarter" idx="12"/>
          </p:nvPr>
        </p:nvSpPr>
        <p:spPr/>
        <p:txBody>
          <a:bodyPr/>
          <a:lstStyle/>
          <a:p>
            <a:fld id="{698B93EB-A9D7-5345-A063-6E2874308435}" type="slidenum">
              <a:rPr lang="en-US" smtClean="0"/>
              <a:pPr/>
              <a:t>55</a:t>
            </a:fld>
            <a:endParaRPr lang="en-US"/>
          </a:p>
        </p:txBody>
      </p:sp>
    </p:spTree>
    <p:extLst>
      <p:ext uri="{BB962C8B-B14F-4D97-AF65-F5344CB8AC3E}">
        <p14:creationId xmlns:p14="http://schemas.microsoft.com/office/powerpoint/2010/main" val="22690687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23461" y="274638"/>
            <a:ext cx="8024191" cy="993775"/>
          </a:xfrm>
        </p:spPr>
        <p:txBody>
          <a:bodyPr>
            <a:normAutofit fontScale="90000"/>
          </a:bodyPr>
          <a:lstStyle/>
          <a:p>
            <a:pPr algn="ctr"/>
            <a:r>
              <a:rPr lang="en-US" sz="4000" dirty="0"/>
              <a:t>Do we know what’s coming next</a:t>
            </a:r>
            <a:r>
              <a:rPr lang="en-US" sz="4000" dirty="0" smtClean="0"/>
              <a:t>?</a:t>
            </a:r>
            <a:br>
              <a:rPr lang="en-US" sz="4000" dirty="0" smtClean="0"/>
            </a:br>
            <a:r>
              <a:rPr lang="en-US" sz="4000" dirty="0" smtClean="0"/>
              <a:t>Concerns closer to home …</a:t>
            </a:r>
            <a:endParaRPr lang="en-US" sz="4000" dirty="0"/>
          </a:p>
        </p:txBody>
      </p:sp>
      <p:sp>
        <p:nvSpPr>
          <p:cNvPr id="3" name="Content Placeholder 2"/>
          <p:cNvSpPr>
            <a:spLocks noGrp="1"/>
          </p:cNvSpPr>
          <p:nvPr>
            <p:ph idx="1"/>
          </p:nvPr>
        </p:nvSpPr>
        <p:spPr>
          <a:xfrm>
            <a:off x="1080051" y="1283874"/>
            <a:ext cx="6619461" cy="3859626"/>
          </a:xfrm>
        </p:spPr>
        <p:txBody>
          <a:bodyPr>
            <a:noAutofit/>
          </a:bodyPr>
          <a:lstStyle/>
          <a:p>
            <a:pPr marL="0" indent="0">
              <a:buNone/>
            </a:pPr>
            <a:r>
              <a:rPr lang="en-US" sz="1600" dirty="0" smtClean="0"/>
              <a:t>Continued…</a:t>
            </a:r>
          </a:p>
          <a:p>
            <a:pPr marL="0" indent="0">
              <a:buNone/>
            </a:pPr>
            <a:endParaRPr lang="en-US" sz="1600" dirty="0"/>
          </a:p>
          <a:p>
            <a:r>
              <a:rPr lang="en-US" sz="2400" b="1" u="sng" dirty="0"/>
              <a:t>Category B pathogens </a:t>
            </a:r>
            <a:r>
              <a:rPr lang="en-US" sz="2400" dirty="0"/>
              <a:t>are the second highest priority organisms/biological agents. They</a:t>
            </a:r>
          </a:p>
          <a:p>
            <a:r>
              <a:rPr lang="en-US" sz="2400" dirty="0"/>
              <a:t>Are moderately easy to disseminate</a:t>
            </a:r>
          </a:p>
          <a:p>
            <a:r>
              <a:rPr lang="en-US" sz="2400" dirty="0"/>
              <a:t>Result in moderate morbidity rates and low mortality rates</a:t>
            </a:r>
          </a:p>
          <a:p>
            <a:r>
              <a:rPr lang="en-US" sz="2400" dirty="0"/>
              <a:t>Require specific enhancements for diagnostic capacity and enhanced disease surveillance</a:t>
            </a:r>
          </a:p>
          <a:p>
            <a:pPr marL="0" indent="0">
              <a:buNone/>
            </a:pPr>
            <a:endParaRPr lang="en-US" sz="1600" b="1" dirty="0" smtClean="0"/>
          </a:p>
        </p:txBody>
      </p:sp>
      <p:sp>
        <p:nvSpPr>
          <p:cNvPr id="4" name="Slide Number Placeholder 3"/>
          <p:cNvSpPr>
            <a:spLocks noGrp="1"/>
          </p:cNvSpPr>
          <p:nvPr>
            <p:ph type="sldNum" sz="quarter" idx="12"/>
          </p:nvPr>
        </p:nvSpPr>
        <p:spPr/>
        <p:txBody>
          <a:bodyPr/>
          <a:lstStyle/>
          <a:p>
            <a:fld id="{698B93EB-A9D7-5345-A063-6E2874308435}" type="slidenum">
              <a:rPr lang="en-US" smtClean="0"/>
              <a:pPr/>
              <a:t>56</a:t>
            </a:fld>
            <a:endParaRPr lang="en-US"/>
          </a:p>
        </p:txBody>
      </p:sp>
    </p:spTree>
    <p:extLst>
      <p:ext uri="{BB962C8B-B14F-4D97-AF65-F5344CB8AC3E}">
        <p14:creationId xmlns:p14="http://schemas.microsoft.com/office/powerpoint/2010/main" val="7875475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3826" y="274638"/>
            <a:ext cx="7772400" cy="993775"/>
          </a:xfrm>
        </p:spPr>
        <p:txBody>
          <a:bodyPr>
            <a:normAutofit fontScale="90000"/>
          </a:bodyPr>
          <a:lstStyle/>
          <a:p>
            <a:pPr algn="ctr"/>
            <a:r>
              <a:rPr lang="en-US" sz="4000" dirty="0"/>
              <a:t>Do we know what’s coming next</a:t>
            </a:r>
            <a:r>
              <a:rPr lang="en-US" sz="4000" dirty="0" smtClean="0"/>
              <a:t>?</a:t>
            </a:r>
            <a:br>
              <a:rPr lang="en-US" sz="4000" dirty="0" smtClean="0"/>
            </a:br>
            <a:r>
              <a:rPr lang="en-US" sz="4000" dirty="0" smtClean="0"/>
              <a:t>Concerns closer to home …</a:t>
            </a:r>
            <a:endParaRPr lang="en-US" sz="4000" dirty="0"/>
          </a:p>
        </p:txBody>
      </p:sp>
      <p:sp>
        <p:nvSpPr>
          <p:cNvPr id="3" name="Content Placeholder 2"/>
          <p:cNvSpPr>
            <a:spLocks noGrp="1"/>
          </p:cNvSpPr>
          <p:nvPr>
            <p:ph idx="1"/>
          </p:nvPr>
        </p:nvSpPr>
        <p:spPr>
          <a:xfrm>
            <a:off x="1186069" y="1283874"/>
            <a:ext cx="6513443" cy="3859626"/>
          </a:xfrm>
        </p:spPr>
        <p:txBody>
          <a:bodyPr>
            <a:noAutofit/>
          </a:bodyPr>
          <a:lstStyle/>
          <a:p>
            <a:pPr marL="0" indent="0">
              <a:buNone/>
            </a:pPr>
            <a:r>
              <a:rPr lang="en-US" sz="1600" dirty="0" smtClean="0"/>
              <a:t>Continued…</a:t>
            </a:r>
          </a:p>
          <a:p>
            <a:pPr marL="0" indent="0">
              <a:buNone/>
            </a:pPr>
            <a:endParaRPr lang="en-US" sz="1600" dirty="0"/>
          </a:p>
          <a:p>
            <a:r>
              <a:rPr lang="en-US" sz="2400" u="sng" dirty="0"/>
              <a:t>Category C </a:t>
            </a:r>
            <a:r>
              <a:rPr lang="en-US" sz="2400" dirty="0"/>
              <a:t>pathogens are the third highest priority and include emerging pathogens that could be engineered for mass dissemination in the future because of</a:t>
            </a:r>
          </a:p>
          <a:p>
            <a:r>
              <a:rPr lang="en-US" sz="2400" dirty="0"/>
              <a:t>Availability</a:t>
            </a:r>
          </a:p>
          <a:p>
            <a:r>
              <a:rPr lang="en-US" sz="2400" dirty="0"/>
              <a:t>Ease of production and dissemination</a:t>
            </a:r>
          </a:p>
          <a:p>
            <a:r>
              <a:rPr lang="en-US" sz="2400" dirty="0"/>
              <a:t>Potential for high morbidity and mortality rates and major health impact</a:t>
            </a:r>
          </a:p>
          <a:p>
            <a:pPr marL="0" indent="0">
              <a:buNone/>
            </a:pPr>
            <a:endParaRPr lang="en-US" sz="1600" b="1" dirty="0" smtClean="0"/>
          </a:p>
        </p:txBody>
      </p:sp>
      <p:sp>
        <p:nvSpPr>
          <p:cNvPr id="4" name="Slide Number Placeholder 3"/>
          <p:cNvSpPr>
            <a:spLocks noGrp="1"/>
          </p:cNvSpPr>
          <p:nvPr>
            <p:ph type="sldNum" sz="quarter" idx="12"/>
          </p:nvPr>
        </p:nvSpPr>
        <p:spPr/>
        <p:txBody>
          <a:bodyPr/>
          <a:lstStyle/>
          <a:p>
            <a:fld id="{698B93EB-A9D7-5345-A063-6E2874308435}" type="slidenum">
              <a:rPr lang="en-US" smtClean="0"/>
              <a:pPr/>
              <a:t>57</a:t>
            </a:fld>
            <a:endParaRPr lang="en-US"/>
          </a:p>
        </p:txBody>
      </p:sp>
    </p:spTree>
    <p:extLst>
      <p:ext uri="{BB962C8B-B14F-4D97-AF65-F5344CB8AC3E}">
        <p14:creationId xmlns:p14="http://schemas.microsoft.com/office/powerpoint/2010/main" val="7880590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0448" y="274638"/>
            <a:ext cx="7886700" cy="993775"/>
          </a:xfrm>
        </p:spPr>
        <p:txBody>
          <a:bodyPr>
            <a:normAutofit fontScale="90000"/>
          </a:bodyPr>
          <a:lstStyle/>
          <a:p>
            <a:pPr algn="ctr"/>
            <a:r>
              <a:rPr lang="en-US" sz="4000" dirty="0"/>
              <a:t>Do we know what’s coming next</a:t>
            </a:r>
            <a:r>
              <a:rPr lang="en-US" sz="4000" dirty="0" smtClean="0"/>
              <a:t>?</a:t>
            </a:r>
            <a:br>
              <a:rPr lang="en-US" sz="4000" dirty="0" smtClean="0"/>
            </a:br>
            <a:r>
              <a:rPr lang="en-US" sz="4000" dirty="0" smtClean="0"/>
              <a:t>Concerns closer to home …</a:t>
            </a:r>
            <a:endParaRPr lang="en-US" sz="4000" dirty="0"/>
          </a:p>
        </p:txBody>
      </p:sp>
      <p:sp>
        <p:nvSpPr>
          <p:cNvPr id="3" name="Content Placeholder 2"/>
          <p:cNvSpPr>
            <a:spLocks noGrp="1"/>
          </p:cNvSpPr>
          <p:nvPr>
            <p:ph idx="1"/>
          </p:nvPr>
        </p:nvSpPr>
        <p:spPr>
          <a:xfrm>
            <a:off x="125896" y="1517374"/>
            <a:ext cx="8050695" cy="3472069"/>
          </a:xfrm>
        </p:spPr>
        <p:txBody>
          <a:bodyPr>
            <a:noAutofit/>
          </a:bodyPr>
          <a:lstStyle/>
          <a:p>
            <a:r>
              <a:rPr lang="en-US" sz="1400" b="1" u="sng" dirty="0" smtClean="0"/>
              <a:t>Category A pathogens</a:t>
            </a:r>
          </a:p>
          <a:p>
            <a:pPr lvl="1"/>
            <a:r>
              <a:rPr lang="en-US" sz="1400" dirty="0" smtClean="0"/>
              <a:t>Examples – anthrax, botulism, plague, smallpox, tularemia, Arenaviruses (</a:t>
            </a:r>
            <a:r>
              <a:rPr lang="en-US" sz="1400" dirty="0"/>
              <a:t>Lassa fever, etc.), </a:t>
            </a:r>
            <a:r>
              <a:rPr lang="en-US" sz="1400" dirty="0" err="1"/>
              <a:t>Bunyaviruses</a:t>
            </a:r>
            <a:r>
              <a:rPr lang="en-US" sz="1400" dirty="0"/>
              <a:t> </a:t>
            </a:r>
            <a:r>
              <a:rPr lang="en-US" sz="1400" dirty="0" smtClean="0"/>
              <a:t>(hantaviruses, etc.), </a:t>
            </a:r>
            <a:r>
              <a:rPr lang="en-US" sz="1400" dirty="0" err="1" smtClean="0"/>
              <a:t>Flaviviruses</a:t>
            </a:r>
            <a:r>
              <a:rPr lang="en-US" sz="1400" dirty="0" smtClean="0"/>
              <a:t> (dengue), and Filoviruses (Ebola and Marburg)</a:t>
            </a:r>
          </a:p>
          <a:p>
            <a:pPr marL="457200" lvl="1" indent="0">
              <a:buNone/>
            </a:pPr>
            <a:endParaRPr lang="en-US" sz="1400" dirty="0"/>
          </a:p>
          <a:p>
            <a:r>
              <a:rPr lang="en-US" sz="1400" b="1" u="sng" dirty="0" smtClean="0"/>
              <a:t>Category B </a:t>
            </a:r>
            <a:r>
              <a:rPr lang="en-US" sz="1400" b="1" u="sng" dirty="0"/>
              <a:t>pathogens </a:t>
            </a:r>
            <a:endParaRPr lang="en-US" sz="1400" b="1" u="sng" dirty="0" smtClean="0"/>
          </a:p>
          <a:p>
            <a:pPr lvl="1"/>
            <a:r>
              <a:rPr lang="en-US" sz="1400" dirty="0"/>
              <a:t>Examples – </a:t>
            </a:r>
            <a:r>
              <a:rPr lang="en-US" sz="1400" i="1" dirty="0" err="1"/>
              <a:t>Burkholderia</a:t>
            </a:r>
            <a:r>
              <a:rPr lang="en-US" sz="1400" i="1" dirty="0"/>
              <a:t> </a:t>
            </a:r>
            <a:r>
              <a:rPr lang="en-US" sz="1400" i="1" dirty="0" err="1"/>
              <a:t>pseudomallei</a:t>
            </a:r>
            <a:r>
              <a:rPr lang="en-US" sz="1400" i="1" dirty="0"/>
              <a:t> </a:t>
            </a:r>
            <a:r>
              <a:rPr lang="en-US" sz="1400" dirty="0"/>
              <a:t>(</a:t>
            </a:r>
            <a:r>
              <a:rPr lang="en-US" sz="1400" dirty="0" err="1" smtClean="0"/>
              <a:t>melioidosis</a:t>
            </a:r>
            <a:r>
              <a:rPr lang="en-US" sz="1400" dirty="0" smtClean="0"/>
              <a:t>), </a:t>
            </a:r>
            <a:r>
              <a:rPr lang="en-US" sz="1400" i="1" dirty="0" err="1" smtClean="0"/>
              <a:t>Coxiella</a:t>
            </a:r>
            <a:r>
              <a:rPr lang="en-US" sz="1400" i="1" dirty="0" smtClean="0"/>
              <a:t> </a:t>
            </a:r>
            <a:r>
              <a:rPr lang="en-US" sz="1400" i="1" dirty="0" err="1"/>
              <a:t>burnetii</a:t>
            </a:r>
            <a:r>
              <a:rPr lang="en-US" sz="1400" i="1" dirty="0"/>
              <a:t> </a:t>
            </a:r>
            <a:r>
              <a:rPr lang="en-US" sz="1400" dirty="0"/>
              <a:t>(Q fever</a:t>
            </a:r>
            <a:r>
              <a:rPr lang="en-US" sz="1400" dirty="0" smtClean="0"/>
              <a:t>), </a:t>
            </a:r>
            <a:r>
              <a:rPr lang="en-US" sz="1400" i="1" dirty="0" smtClean="0"/>
              <a:t>Brucella</a:t>
            </a:r>
            <a:r>
              <a:rPr lang="en-US" sz="1400" dirty="0" smtClean="0"/>
              <a:t> </a:t>
            </a:r>
            <a:r>
              <a:rPr lang="en-US" sz="1400" dirty="0"/>
              <a:t>species (brucellosis</a:t>
            </a:r>
            <a:r>
              <a:rPr lang="en-US" sz="1400" dirty="0" smtClean="0"/>
              <a:t>), </a:t>
            </a:r>
            <a:r>
              <a:rPr lang="en-US" sz="1400" i="1" dirty="0" err="1" smtClean="0"/>
              <a:t>Burkholderia</a:t>
            </a:r>
            <a:r>
              <a:rPr lang="en-US" sz="1400" i="1" dirty="0" smtClean="0"/>
              <a:t> </a:t>
            </a:r>
            <a:r>
              <a:rPr lang="en-US" sz="1400" i="1" dirty="0"/>
              <a:t>mallei </a:t>
            </a:r>
            <a:r>
              <a:rPr lang="en-US" sz="1400" dirty="0"/>
              <a:t>(</a:t>
            </a:r>
            <a:r>
              <a:rPr lang="en-US" sz="1400" dirty="0" err="1"/>
              <a:t>glanders</a:t>
            </a:r>
            <a:r>
              <a:rPr lang="en-US" sz="1400" dirty="0" smtClean="0"/>
              <a:t>), </a:t>
            </a:r>
            <a:r>
              <a:rPr lang="en-US" sz="1400" i="1" dirty="0" smtClean="0"/>
              <a:t>Chlamydia </a:t>
            </a:r>
            <a:r>
              <a:rPr lang="en-US" sz="1400" i="1" dirty="0" err="1"/>
              <a:t>psittaci</a:t>
            </a:r>
            <a:r>
              <a:rPr lang="en-US" sz="1400" i="1" dirty="0"/>
              <a:t> </a:t>
            </a:r>
            <a:r>
              <a:rPr lang="en-US" sz="1400" dirty="0"/>
              <a:t>(Psittacosis</a:t>
            </a:r>
            <a:r>
              <a:rPr lang="en-US" sz="1400" dirty="0" smtClean="0"/>
              <a:t>), Typhus </a:t>
            </a:r>
            <a:r>
              <a:rPr lang="en-US" sz="1400" dirty="0"/>
              <a:t>fever (</a:t>
            </a:r>
            <a:r>
              <a:rPr lang="en-US" sz="1400" i="1" dirty="0"/>
              <a:t>Rickettsia </a:t>
            </a:r>
            <a:r>
              <a:rPr lang="en-US" sz="1400" i="1" dirty="0" err="1"/>
              <a:t>prowazekii</a:t>
            </a:r>
            <a:r>
              <a:rPr lang="en-US" sz="1400" dirty="0"/>
              <a:t>), Food- and waterborne pathogens </a:t>
            </a:r>
            <a:r>
              <a:rPr lang="en-US" sz="1400" dirty="0" smtClean="0"/>
              <a:t>(e.g. </a:t>
            </a:r>
            <a:r>
              <a:rPr lang="en-US" sz="1400" i="1" dirty="0"/>
              <a:t>Listeria </a:t>
            </a:r>
            <a:r>
              <a:rPr lang="en-US" sz="1400" i="1" dirty="0" err="1" smtClean="0"/>
              <a:t>monocytogenes</a:t>
            </a:r>
            <a:r>
              <a:rPr lang="en-US" sz="1400" i="1" dirty="0"/>
              <a:t>, Campylobacter </a:t>
            </a:r>
            <a:r>
              <a:rPr lang="en-US" sz="1400" i="1" dirty="0" err="1" smtClean="0"/>
              <a:t>jejuni</a:t>
            </a:r>
            <a:r>
              <a:rPr lang="en-US" sz="1400" i="1" dirty="0" smtClean="0"/>
              <a:t>; </a:t>
            </a:r>
            <a:r>
              <a:rPr lang="en-US" sz="1400" dirty="0" smtClean="0"/>
              <a:t>Mosquito-borne viruses (Zika, EEE, WEE, VEE, WNV, JE, etc.).</a:t>
            </a:r>
          </a:p>
          <a:p>
            <a:pPr marL="457200" lvl="1" indent="0">
              <a:buNone/>
            </a:pPr>
            <a:endParaRPr lang="en-US" sz="1400" i="1" dirty="0" smtClean="0"/>
          </a:p>
          <a:p>
            <a:r>
              <a:rPr lang="en-US" sz="1400" b="1" u="sng" dirty="0"/>
              <a:t>Category </a:t>
            </a:r>
            <a:r>
              <a:rPr lang="en-US" sz="1400" b="1" u="sng" dirty="0" smtClean="0"/>
              <a:t>C pathogens</a:t>
            </a:r>
          </a:p>
          <a:p>
            <a:pPr lvl="1"/>
            <a:r>
              <a:rPr lang="en-US" sz="1400" dirty="0" smtClean="0"/>
              <a:t>Examples – </a:t>
            </a:r>
            <a:r>
              <a:rPr lang="en-US" sz="1400" dirty="0">
                <a:hlinkClick r:id="rId3"/>
              </a:rPr>
              <a:t>Antimicrobial resistance</a:t>
            </a:r>
            <a:r>
              <a:rPr lang="en-US" sz="1400" dirty="0"/>
              <a:t>, excluding research on sexually transmitted organisms, unless the resistance is newly emerging*, </a:t>
            </a:r>
            <a:r>
              <a:rPr lang="en-US" sz="1400" dirty="0" err="1"/>
              <a:t>Nipah</a:t>
            </a:r>
            <a:r>
              <a:rPr lang="en-US" sz="1400" dirty="0"/>
              <a:t> and Hendra viruses, </a:t>
            </a:r>
            <a:r>
              <a:rPr lang="en-US" sz="1400" dirty="0" smtClean="0"/>
              <a:t>Tick-borne </a:t>
            </a:r>
            <a:r>
              <a:rPr lang="en-US" sz="1400" dirty="0"/>
              <a:t>hemorrhagic fever </a:t>
            </a:r>
            <a:r>
              <a:rPr lang="en-US" sz="1400" dirty="0" smtClean="0"/>
              <a:t>viruses</a:t>
            </a:r>
            <a:r>
              <a:rPr lang="en-US" sz="1400" dirty="0"/>
              <a:t>, </a:t>
            </a:r>
            <a:r>
              <a:rPr lang="en-US" sz="1400" dirty="0" err="1"/>
              <a:t>Tickborne</a:t>
            </a:r>
            <a:r>
              <a:rPr lang="en-US" sz="1400" dirty="0"/>
              <a:t> encephalitis </a:t>
            </a:r>
            <a:r>
              <a:rPr lang="en-US" sz="1400" dirty="0" err="1" smtClean="0"/>
              <a:t>flaviviruses</a:t>
            </a:r>
            <a:r>
              <a:rPr lang="en-US" sz="1400" dirty="0" smtClean="0"/>
              <a:t> </a:t>
            </a:r>
            <a:r>
              <a:rPr lang="en-US" sz="1400" dirty="0"/>
              <a:t>(e.g. </a:t>
            </a:r>
            <a:r>
              <a:rPr lang="en-US" sz="1400" dirty="0" err="1"/>
              <a:t>Powassan</a:t>
            </a:r>
            <a:r>
              <a:rPr lang="en-US" sz="1400" dirty="0"/>
              <a:t>/Deer Tick </a:t>
            </a:r>
            <a:r>
              <a:rPr lang="en-US" sz="1400" dirty="0" smtClean="0"/>
              <a:t>virus), Tb, influenza, rabies</a:t>
            </a:r>
            <a:endParaRPr lang="en-US" sz="1400" dirty="0"/>
          </a:p>
        </p:txBody>
      </p:sp>
      <p:sp>
        <p:nvSpPr>
          <p:cNvPr id="4" name="Slide Number Placeholder 3"/>
          <p:cNvSpPr>
            <a:spLocks noGrp="1"/>
          </p:cNvSpPr>
          <p:nvPr>
            <p:ph type="sldNum" sz="quarter" idx="12"/>
          </p:nvPr>
        </p:nvSpPr>
        <p:spPr/>
        <p:txBody>
          <a:bodyPr/>
          <a:lstStyle/>
          <a:p>
            <a:fld id="{698B93EB-A9D7-5345-A063-6E2874308435}" type="slidenum">
              <a:rPr lang="en-US" smtClean="0"/>
              <a:pPr/>
              <a:t>58</a:t>
            </a:fld>
            <a:endParaRPr lang="en-US"/>
          </a:p>
        </p:txBody>
      </p:sp>
    </p:spTree>
    <p:extLst>
      <p:ext uri="{BB962C8B-B14F-4D97-AF65-F5344CB8AC3E}">
        <p14:creationId xmlns:p14="http://schemas.microsoft.com/office/powerpoint/2010/main" val="38139845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0448" y="274638"/>
            <a:ext cx="7886700" cy="993775"/>
          </a:xfrm>
        </p:spPr>
        <p:txBody>
          <a:bodyPr>
            <a:normAutofit fontScale="90000"/>
          </a:bodyPr>
          <a:lstStyle/>
          <a:p>
            <a:pPr algn="ctr"/>
            <a:r>
              <a:rPr lang="en-US" sz="4000" dirty="0"/>
              <a:t>Do we know what’s coming next</a:t>
            </a:r>
            <a:r>
              <a:rPr lang="en-US" sz="4000" dirty="0" smtClean="0"/>
              <a:t>?</a:t>
            </a:r>
            <a:br>
              <a:rPr lang="en-US" sz="4000" dirty="0" smtClean="0"/>
            </a:br>
            <a:endParaRPr lang="en-US" sz="4000" dirty="0"/>
          </a:p>
        </p:txBody>
      </p:sp>
      <p:pic>
        <p:nvPicPr>
          <p:cNvPr id="5" name="Picture 4"/>
          <p:cNvPicPr>
            <a:picLocks noChangeAspect="1"/>
          </p:cNvPicPr>
          <p:nvPr/>
        </p:nvPicPr>
        <p:blipFill>
          <a:blip r:embed="rId2"/>
          <a:stretch>
            <a:fillRect/>
          </a:stretch>
        </p:blipFill>
        <p:spPr>
          <a:xfrm>
            <a:off x="3042480" y="771526"/>
            <a:ext cx="3429411" cy="4310684"/>
          </a:xfrm>
          <a:prstGeom prst="rect">
            <a:avLst/>
          </a:prstGeom>
        </p:spPr>
      </p:pic>
      <p:sp>
        <p:nvSpPr>
          <p:cNvPr id="6" name="Rectangle 5"/>
          <p:cNvSpPr/>
          <p:nvPr/>
        </p:nvSpPr>
        <p:spPr>
          <a:xfrm>
            <a:off x="187681" y="2994739"/>
            <a:ext cx="2449502" cy="507831"/>
          </a:xfrm>
          <a:prstGeom prst="rect">
            <a:avLst/>
          </a:prstGeom>
        </p:spPr>
        <p:txBody>
          <a:bodyPr wrap="square">
            <a:spAutoFit/>
          </a:bodyPr>
          <a:lstStyle/>
          <a:p>
            <a:r>
              <a:rPr lang="en-US" dirty="0">
                <a:hlinkClick r:id="rId3"/>
              </a:rPr>
              <a:t>https://</a:t>
            </a:r>
            <a:r>
              <a:rPr lang="en-US" dirty="0" smtClean="0">
                <a:hlinkClick r:id="rId3"/>
              </a:rPr>
              <a:t>www.bbc.com/news/health-53218704</a:t>
            </a:r>
            <a:r>
              <a:rPr lang="en-US" dirty="0" smtClean="0"/>
              <a:t> </a:t>
            </a:r>
            <a:endParaRPr lang="en-US" dirty="0"/>
          </a:p>
        </p:txBody>
      </p:sp>
      <p:sp>
        <p:nvSpPr>
          <p:cNvPr id="3" name="TextBox 2"/>
          <p:cNvSpPr txBox="1"/>
          <p:nvPr/>
        </p:nvSpPr>
        <p:spPr>
          <a:xfrm>
            <a:off x="331304" y="1948070"/>
            <a:ext cx="2569806" cy="461665"/>
          </a:xfrm>
          <a:prstGeom prst="rect">
            <a:avLst/>
          </a:prstGeom>
          <a:noFill/>
        </p:spPr>
        <p:txBody>
          <a:bodyPr wrap="none" rtlCol="0">
            <a:spAutoFit/>
          </a:bodyPr>
          <a:lstStyle/>
          <a:p>
            <a:r>
              <a:rPr lang="en-US" sz="2400" dirty="0" smtClean="0">
                <a:solidFill>
                  <a:srgbClr val="FF0000"/>
                </a:solidFill>
              </a:rPr>
              <a:t>ALWAYS a concern!</a:t>
            </a:r>
            <a:endParaRPr lang="en-US" sz="2400" dirty="0">
              <a:solidFill>
                <a:srgbClr val="FF0000"/>
              </a:solidFill>
            </a:endParaRPr>
          </a:p>
        </p:txBody>
      </p:sp>
      <p:sp>
        <p:nvSpPr>
          <p:cNvPr id="4" name="Slide Number Placeholder 3"/>
          <p:cNvSpPr>
            <a:spLocks noGrp="1"/>
          </p:cNvSpPr>
          <p:nvPr>
            <p:ph type="sldNum" sz="quarter" idx="12"/>
          </p:nvPr>
        </p:nvSpPr>
        <p:spPr/>
        <p:txBody>
          <a:bodyPr/>
          <a:lstStyle/>
          <a:p>
            <a:fld id="{698B93EB-A9D7-5345-A063-6E2874308435}" type="slidenum">
              <a:rPr lang="en-US" smtClean="0"/>
              <a:pPr/>
              <a:t>59</a:t>
            </a:fld>
            <a:endParaRPr lang="en-US"/>
          </a:p>
        </p:txBody>
      </p:sp>
    </p:spTree>
    <p:extLst>
      <p:ext uri="{BB962C8B-B14F-4D97-AF65-F5344CB8AC3E}">
        <p14:creationId xmlns:p14="http://schemas.microsoft.com/office/powerpoint/2010/main" val="2009239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SARS-CoV-2 / COVID-19 Update</a:t>
            </a:r>
            <a:endParaRPr lang="en-US" sz="3600" dirty="0"/>
          </a:p>
        </p:txBody>
      </p:sp>
      <p:sp>
        <p:nvSpPr>
          <p:cNvPr id="3" name="Content Placeholder 2"/>
          <p:cNvSpPr>
            <a:spLocks noGrp="1"/>
          </p:cNvSpPr>
          <p:nvPr>
            <p:ph idx="1"/>
          </p:nvPr>
        </p:nvSpPr>
        <p:spPr/>
        <p:txBody>
          <a:bodyPr>
            <a:normAutofit fontScale="92500" lnSpcReduction="10000"/>
          </a:bodyPr>
          <a:lstStyle/>
          <a:p>
            <a:r>
              <a:rPr lang="en-US" sz="2400" dirty="0" smtClean="0"/>
              <a:t>Zoonotic infection </a:t>
            </a:r>
            <a:r>
              <a:rPr lang="en-US" sz="2400" dirty="0"/>
              <a:t>meaning they can be transmitted between animals and people, but most infect only their specific animal host</a:t>
            </a:r>
            <a:r>
              <a:rPr lang="en-US" sz="2400" dirty="0" smtClean="0"/>
              <a:t>. </a:t>
            </a:r>
          </a:p>
          <a:p>
            <a:r>
              <a:rPr lang="en-US" sz="2400" dirty="0"/>
              <a:t>Rarely, animal coronaviruses can evolve to infect and spread among people. This was the case with Severe Acute Respiratory Syndrome Coronavirus (SARS-CoV) and Middle East Respiratory Syndrome Coronavirus (MERS-CoV). </a:t>
            </a:r>
            <a:endParaRPr lang="en-US" sz="2400" dirty="0" smtClean="0"/>
          </a:p>
          <a:p>
            <a:r>
              <a:rPr lang="en-US" sz="2400" dirty="0"/>
              <a:t>Coronaviruses are named for the crown-like spikes on their surface. There are four main sub-groupings of coronaviruses, known as alpha, beta, gamma, and delta.</a:t>
            </a:r>
          </a:p>
        </p:txBody>
      </p:sp>
      <p:pic>
        <p:nvPicPr>
          <p:cNvPr id="5" name="Picture 4"/>
          <p:cNvPicPr>
            <a:picLocks noChangeAspect="1"/>
          </p:cNvPicPr>
          <p:nvPr/>
        </p:nvPicPr>
        <p:blipFill>
          <a:blip r:embed="rId2"/>
          <a:stretch>
            <a:fillRect/>
          </a:stretch>
        </p:blipFill>
        <p:spPr>
          <a:xfrm>
            <a:off x="7886806" y="4265"/>
            <a:ext cx="1257088" cy="838855"/>
          </a:xfrm>
          <a:prstGeom prst="rect">
            <a:avLst/>
          </a:prstGeom>
        </p:spPr>
      </p:pic>
      <p:sp>
        <p:nvSpPr>
          <p:cNvPr id="7" name="Rectangle 6"/>
          <p:cNvSpPr/>
          <p:nvPr/>
        </p:nvSpPr>
        <p:spPr>
          <a:xfrm>
            <a:off x="1875182" y="4595425"/>
            <a:ext cx="5307495" cy="461665"/>
          </a:xfrm>
          <a:prstGeom prst="rect">
            <a:avLst/>
          </a:prstGeom>
        </p:spPr>
        <p:txBody>
          <a:bodyPr wrap="square">
            <a:spAutoFit/>
          </a:bodyPr>
          <a:lstStyle/>
          <a:p>
            <a:r>
              <a:rPr lang="en-US" sz="1200" dirty="0" smtClean="0"/>
              <a:t>DIN Image </a:t>
            </a:r>
            <a:r>
              <a:rPr lang="en-US" sz="1200" dirty="0"/>
              <a:t>source: R. Rohde / </a:t>
            </a:r>
            <a:r>
              <a:rPr lang="en-US" sz="1200" dirty="0" smtClean="0">
                <a:hlinkClick r:id="rId3"/>
              </a:rPr>
              <a:t>https</a:t>
            </a:r>
            <a:r>
              <a:rPr lang="en-US" sz="1200" dirty="0">
                <a:hlinkClick r:id="rId3"/>
              </a:rPr>
              <a:t>://onehealthplatform.com/content/james-steele-conference-diseases-nature-transmissible-man-din</a:t>
            </a:r>
            <a:r>
              <a:rPr lang="en-US" sz="1200" dirty="0"/>
              <a:t>  </a:t>
            </a:r>
          </a:p>
        </p:txBody>
      </p:sp>
      <p:sp>
        <p:nvSpPr>
          <p:cNvPr id="4" name="Slide Number Placeholder 3"/>
          <p:cNvSpPr>
            <a:spLocks noGrp="1"/>
          </p:cNvSpPr>
          <p:nvPr>
            <p:ph type="sldNum" sz="quarter" idx="12"/>
          </p:nvPr>
        </p:nvSpPr>
        <p:spPr/>
        <p:txBody>
          <a:bodyPr/>
          <a:lstStyle/>
          <a:p>
            <a:fld id="{698B93EB-A9D7-5345-A063-6E2874308435}" type="slidenum">
              <a:rPr lang="en-US" smtClean="0"/>
              <a:pPr/>
              <a:t>6</a:t>
            </a:fld>
            <a:endParaRPr lang="en-US"/>
          </a:p>
        </p:txBody>
      </p:sp>
    </p:spTree>
    <p:extLst>
      <p:ext uri="{BB962C8B-B14F-4D97-AF65-F5344CB8AC3E}">
        <p14:creationId xmlns:p14="http://schemas.microsoft.com/office/powerpoint/2010/main" val="34855484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0448" y="274638"/>
            <a:ext cx="7886700" cy="993775"/>
          </a:xfrm>
        </p:spPr>
        <p:txBody>
          <a:bodyPr>
            <a:normAutofit fontScale="90000"/>
          </a:bodyPr>
          <a:lstStyle/>
          <a:p>
            <a:pPr algn="ctr"/>
            <a:r>
              <a:rPr lang="en-US" sz="4000" dirty="0"/>
              <a:t>Do we know what’s coming next</a:t>
            </a:r>
            <a:r>
              <a:rPr lang="en-US" sz="4000" dirty="0" smtClean="0"/>
              <a:t>?</a:t>
            </a:r>
            <a:br>
              <a:rPr lang="en-US" sz="4000" dirty="0" smtClean="0"/>
            </a:br>
            <a:endParaRPr lang="en-US" sz="4000" dirty="0"/>
          </a:p>
        </p:txBody>
      </p:sp>
      <p:pic>
        <p:nvPicPr>
          <p:cNvPr id="3" name="Picture 2"/>
          <p:cNvPicPr>
            <a:picLocks noChangeAspect="1"/>
          </p:cNvPicPr>
          <p:nvPr/>
        </p:nvPicPr>
        <p:blipFill>
          <a:blip r:embed="rId2"/>
          <a:stretch>
            <a:fillRect/>
          </a:stretch>
        </p:blipFill>
        <p:spPr>
          <a:xfrm>
            <a:off x="1014586" y="1085494"/>
            <a:ext cx="6501881" cy="3416805"/>
          </a:xfrm>
          <a:prstGeom prst="rect">
            <a:avLst/>
          </a:prstGeom>
        </p:spPr>
      </p:pic>
      <p:sp>
        <p:nvSpPr>
          <p:cNvPr id="4" name="Rectangle 3"/>
          <p:cNvSpPr/>
          <p:nvPr/>
        </p:nvSpPr>
        <p:spPr>
          <a:xfrm>
            <a:off x="2226026" y="4652341"/>
            <a:ext cx="4294381" cy="300082"/>
          </a:xfrm>
          <a:prstGeom prst="rect">
            <a:avLst/>
          </a:prstGeom>
        </p:spPr>
        <p:txBody>
          <a:bodyPr wrap="none">
            <a:spAutoFit/>
          </a:bodyPr>
          <a:lstStyle/>
          <a:p>
            <a:r>
              <a:rPr lang="en-US" dirty="0">
                <a:hlinkClick r:id="rId3"/>
              </a:rPr>
              <a:t>https</a:t>
            </a:r>
            <a:r>
              <a:rPr lang="en-US" dirty="0" smtClean="0">
                <a:hlinkClick r:id="rId3"/>
              </a:rPr>
              <a:t>://www.independent.co.uk/topic/african-swine-fever</a:t>
            </a:r>
            <a:r>
              <a:rPr lang="en-US" dirty="0" smtClean="0"/>
              <a:t> </a:t>
            </a:r>
            <a:endParaRPr lang="en-US" dirty="0"/>
          </a:p>
        </p:txBody>
      </p:sp>
      <p:sp>
        <p:nvSpPr>
          <p:cNvPr id="5" name="Slide Number Placeholder 4"/>
          <p:cNvSpPr>
            <a:spLocks noGrp="1"/>
          </p:cNvSpPr>
          <p:nvPr>
            <p:ph type="sldNum" sz="quarter" idx="12"/>
          </p:nvPr>
        </p:nvSpPr>
        <p:spPr/>
        <p:txBody>
          <a:bodyPr/>
          <a:lstStyle/>
          <a:p>
            <a:fld id="{698B93EB-A9D7-5345-A063-6E2874308435}" type="slidenum">
              <a:rPr lang="en-US" smtClean="0"/>
              <a:pPr/>
              <a:t>60</a:t>
            </a:fld>
            <a:endParaRPr lang="en-US"/>
          </a:p>
        </p:txBody>
      </p:sp>
    </p:spTree>
    <p:extLst>
      <p:ext uri="{BB962C8B-B14F-4D97-AF65-F5344CB8AC3E}">
        <p14:creationId xmlns:p14="http://schemas.microsoft.com/office/powerpoint/2010/main" val="9651304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0448" y="274638"/>
            <a:ext cx="7886700" cy="858423"/>
          </a:xfrm>
        </p:spPr>
        <p:txBody>
          <a:bodyPr>
            <a:normAutofit fontScale="90000"/>
          </a:bodyPr>
          <a:lstStyle/>
          <a:p>
            <a:pPr algn="ctr"/>
            <a:r>
              <a:rPr lang="en-US" sz="3600" dirty="0" smtClean="0"/>
              <a:t>Globalization </a:t>
            </a:r>
            <a:r>
              <a:rPr lang="en-US" sz="3600" dirty="0"/>
              <a:t>of infectious </a:t>
            </a:r>
            <a:r>
              <a:rPr lang="en-US" sz="3600" dirty="0" smtClean="0"/>
              <a:t>diseases</a:t>
            </a:r>
            <a:br>
              <a:rPr lang="en-US" sz="3600" dirty="0" smtClean="0"/>
            </a:br>
            <a:endParaRPr lang="en-US" sz="3600" dirty="0"/>
          </a:p>
        </p:txBody>
      </p:sp>
      <p:pic>
        <p:nvPicPr>
          <p:cNvPr id="6" name="Picture 5"/>
          <p:cNvPicPr>
            <a:picLocks noChangeAspect="1"/>
          </p:cNvPicPr>
          <p:nvPr/>
        </p:nvPicPr>
        <p:blipFill>
          <a:blip r:embed="rId2"/>
          <a:stretch>
            <a:fillRect/>
          </a:stretch>
        </p:blipFill>
        <p:spPr>
          <a:xfrm>
            <a:off x="1266944" y="768628"/>
            <a:ext cx="7013707" cy="3785994"/>
          </a:xfrm>
          <a:prstGeom prst="rect">
            <a:avLst/>
          </a:prstGeom>
        </p:spPr>
      </p:pic>
      <p:sp>
        <p:nvSpPr>
          <p:cNvPr id="7" name="Rectangle 6"/>
          <p:cNvSpPr/>
          <p:nvPr/>
        </p:nvSpPr>
        <p:spPr>
          <a:xfrm>
            <a:off x="1610139" y="4640760"/>
            <a:ext cx="6606209" cy="507831"/>
          </a:xfrm>
          <a:prstGeom prst="rect">
            <a:avLst/>
          </a:prstGeom>
        </p:spPr>
        <p:txBody>
          <a:bodyPr wrap="square">
            <a:spAutoFit/>
          </a:bodyPr>
          <a:lstStyle/>
          <a:p>
            <a:r>
              <a:rPr lang="en-US" dirty="0"/>
              <a:t>Source: </a:t>
            </a:r>
            <a:r>
              <a:rPr lang="en-US" dirty="0">
                <a:hlinkClick r:id="rId3"/>
              </a:rPr>
              <a:t>https://publichealthwatch.wordpress.com/2014/11/24/study-global-outbreaks-emerging-infectious-diseases-on-the-rise</a:t>
            </a:r>
            <a:r>
              <a:rPr lang="en-US" dirty="0" smtClean="0">
                <a:hlinkClick r:id="rId3"/>
              </a:rPr>
              <a:t>/</a:t>
            </a:r>
            <a:r>
              <a:rPr lang="en-US" dirty="0" smtClean="0"/>
              <a:t> </a:t>
            </a:r>
            <a:endParaRPr lang="en-US" dirty="0"/>
          </a:p>
        </p:txBody>
      </p:sp>
      <p:sp>
        <p:nvSpPr>
          <p:cNvPr id="3" name="Slide Number Placeholder 2"/>
          <p:cNvSpPr>
            <a:spLocks noGrp="1"/>
          </p:cNvSpPr>
          <p:nvPr>
            <p:ph type="sldNum" sz="quarter" idx="12"/>
          </p:nvPr>
        </p:nvSpPr>
        <p:spPr/>
        <p:txBody>
          <a:bodyPr/>
          <a:lstStyle/>
          <a:p>
            <a:fld id="{698B93EB-A9D7-5345-A063-6E2874308435}" type="slidenum">
              <a:rPr lang="en-US" smtClean="0"/>
              <a:pPr/>
              <a:t>61</a:t>
            </a:fld>
            <a:endParaRPr lang="en-US"/>
          </a:p>
        </p:txBody>
      </p:sp>
    </p:spTree>
    <p:extLst>
      <p:ext uri="{BB962C8B-B14F-4D97-AF65-F5344CB8AC3E}">
        <p14:creationId xmlns:p14="http://schemas.microsoft.com/office/powerpoint/2010/main" val="29121770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3061" y="457201"/>
            <a:ext cx="6944139" cy="324677"/>
          </a:xfrm>
        </p:spPr>
        <p:txBody>
          <a:bodyPr>
            <a:normAutofit fontScale="90000"/>
          </a:bodyPr>
          <a:lstStyle/>
          <a:p>
            <a:pPr algn="ctr"/>
            <a:r>
              <a:rPr lang="en-US" sz="3100" dirty="0"/>
              <a:t>Globalization &amp; One Health</a:t>
            </a:r>
            <a:endParaRPr lang="en-US" sz="3600" dirty="0"/>
          </a:p>
        </p:txBody>
      </p:sp>
      <p:pic>
        <p:nvPicPr>
          <p:cNvPr id="3" name="Picture 2"/>
          <p:cNvPicPr>
            <a:picLocks noChangeAspect="1"/>
          </p:cNvPicPr>
          <p:nvPr/>
        </p:nvPicPr>
        <p:blipFill>
          <a:blip r:embed="rId2"/>
          <a:stretch>
            <a:fillRect/>
          </a:stretch>
        </p:blipFill>
        <p:spPr>
          <a:xfrm>
            <a:off x="2915036" y="972698"/>
            <a:ext cx="2950672" cy="3046985"/>
          </a:xfrm>
          <a:prstGeom prst="rect">
            <a:avLst/>
          </a:prstGeom>
        </p:spPr>
      </p:pic>
      <p:sp>
        <p:nvSpPr>
          <p:cNvPr id="5" name="TextBox 4"/>
          <p:cNvSpPr txBox="1"/>
          <p:nvPr/>
        </p:nvSpPr>
        <p:spPr>
          <a:xfrm>
            <a:off x="2248745" y="4210503"/>
            <a:ext cx="4456853" cy="738664"/>
          </a:xfrm>
          <a:prstGeom prst="rect">
            <a:avLst/>
          </a:prstGeom>
          <a:noFill/>
        </p:spPr>
        <p:txBody>
          <a:bodyPr wrap="square" rtlCol="0">
            <a:spAutoFit/>
          </a:bodyPr>
          <a:lstStyle/>
          <a:p>
            <a:r>
              <a:rPr lang="en-US" sz="1400" dirty="0" smtClean="0"/>
              <a:t>And….yet, there is still an elephant in the room that I believe is a “</a:t>
            </a:r>
            <a:r>
              <a:rPr lang="en-US" sz="1400" i="1" dirty="0" smtClean="0"/>
              <a:t>hidden pandemic</a:t>
            </a:r>
            <a:r>
              <a:rPr lang="en-US" sz="1400" dirty="0" smtClean="0"/>
              <a:t>” and maybe our biggest worry globally….</a:t>
            </a:r>
            <a:endParaRPr lang="en-US" sz="1400" dirty="0"/>
          </a:p>
        </p:txBody>
      </p:sp>
      <p:sp>
        <p:nvSpPr>
          <p:cNvPr id="4" name="Slide Number Placeholder 3"/>
          <p:cNvSpPr>
            <a:spLocks noGrp="1"/>
          </p:cNvSpPr>
          <p:nvPr>
            <p:ph type="sldNum" sz="quarter" idx="12"/>
          </p:nvPr>
        </p:nvSpPr>
        <p:spPr/>
        <p:txBody>
          <a:bodyPr/>
          <a:lstStyle/>
          <a:p>
            <a:fld id="{698B93EB-A9D7-5345-A063-6E2874308435}" type="slidenum">
              <a:rPr lang="en-US" smtClean="0"/>
              <a:pPr/>
              <a:t>62</a:t>
            </a:fld>
            <a:endParaRPr lang="en-US"/>
          </a:p>
        </p:txBody>
      </p:sp>
    </p:spTree>
    <p:extLst>
      <p:ext uri="{BB962C8B-B14F-4D97-AF65-F5344CB8AC3E}">
        <p14:creationId xmlns:p14="http://schemas.microsoft.com/office/powerpoint/2010/main" val="26472286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3061" y="457201"/>
            <a:ext cx="6944139" cy="324677"/>
          </a:xfrm>
        </p:spPr>
        <p:txBody>
          <a:bodyPr>
            <a:normAutofit fontScale="90000"/>
          </a:bodyPr>
          <a:lstStyle/>
          <a:p>
            <a:pPr algn="ctr"/>
            <a:r>
              <a:rPr lang="en-US" sz="3100" dirty="0" smtClean="0"/>
              <a:t>Antimicrobial resistance / HAIs</a:t>
            </a:r>
            <a:endParaRPr lang="en-US" sz="3600" dirty="0"/>
          </a:p>
        </p:txBody>
      </p:sp>
      <p:pic>
        <p:nvPicPr>
          <p:cNvPr id="4" name="Picture 3"/>
          <p:cNvPicPr>
            <a:picLocks noChangeAspect="1"/>
          </p:cNvPicPr>
          <p:nvPr/>
        </p:nvPicPr>
        <p:blipFill>
          <a:blip r:embed="rId2"/>
          <a:stretch>
            <a:fillRect/>
          </a:stretch>
        </p:blipFill>
        <p:spPr>
          <a:xfrm>
            <a:off x="1530626" y="1169707"/>
            <a:ext cx="6322845" cy="3908917"/>
          </a:xfrm>
          <a:prstGeom prst="rect">
            <a:avLst/>
          </a:prstGeom>
        </p:spPr>
      </p:pic>
      <p:sp>
        <p:nvSpPr>
          <p:cNvPr id="3" name="Slide Number Placeholder 2"/>
          <p:cNvSpPr>
            <a:spLocks noGrp="1"/>
          </p:cNvSpPr>
          <p:nvPr>
            <p:ph type="sldNum" sz="quarter" idx="12"/>
          </p:nvPr>
        </p:nvSpPr>
        <p:spPr/>
        <p:txBody>
          <a:bodyPr/>
          <a:lstStyle/>
          <a:p>
            <a:fld id="{698B93EB-A9D7-5345-A063-6E2874308435}" type="slidenum">
              <a:rPr lang="en-US" smtClean="0"/>
              <a:pPr/>
              <a:t>63</a:t>
            </a:fld>
            <a:endParaRPr lang="en-US"/>
          </a:p>
        </p:txBody>
      </p:sp>
    </p:spTree>
    <p:extLst>
      <p:ext uri="{BB962C8B-B14F-4D97-AF65-F5344CB8AC3E}">
        <p14:creationId xmlns:p14="http://schemas.microsoft.com/office/powerpoint/2010/main" val="17081354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3061" y="457201"/>
            <a:ext cx="6944139" cy="324677"/>
          </a:xfrm>
        </p:spPr>
        <p:txBody>
          <a:bodyPr>
            <a:normAutofit fontScale="90000"/>
          </a:bodyPr>
          <a:lstStyle/>
          <a:p>
            <a:pPr algn="ctr"/>
            <a:r>
              <a:rPr lang="en-US" sz="3100" dirty="0" smtClean="0"/>
              <a:t>Antimicrobial resistance / HAIs</a:t>
            </a:r>
            <a:endParaRPr lang="en-US" sz="3600" dirty="0"/>
          </a:p>
        </p:txBody>
      </p:sp>
      <p:pic>
        <p:nvPicPr>
          <p:cNvPr id="3" name="Picture 2"/>
          <p:cNvPicPr>
            <a:picLocks noChangeAspect="1"/>
          </p:cNvPicPr>
          <p:nvPr/>
        </p:nvPicPr>
        <p:blipFill>
          <a:blip r:embed="rId2"/>
          <a:stretch>
            <a:fillRect/>
          </a:stretch>
        </p:blipFill>
        <p:spPr>
          <a:xfrm>
            <a:off x="1944404" y="985963"/>
            <a:ext cx="5321451" cy="4120573"/>
          </a:xfrm>
          <a:prstGeom prst="rect">
            <a:avLst/>
          </a:prstGeom>
        </p:spPr>
      </p:pic>
      <p:sp>
        <p:nvSpPr>
          <p:cNvPr id="5" name="Rectangle 4"/>
          <p:cNvSpPr/>
          <p:nvPr/>
        </p:nvSpPr>
        <p:spPr>
          <a:xfrm>
            <a:off x="168965" y="1699071"/>
            <a:ext cx="1928191" cy="1754326"/>
          </a:xfrm>
          <a:prstGeom prst="rect">
            <a:avLst/>
          </a:prstGeom>
        </p:spPr>
        <p:txBody>
          <a:bodyPr wrap="square">
            <a:spAutoFit/>
          </a:bodyPr>
          <a:lstStyle/>
          <a:p>
            <a:r>
              <a:rPr lang="en-US" dirty="0" smtClean="0"/>
              <a:t>WHO (by 2050)</a:t>
            </a:r>
            <a:endParaRPr lang="en-US" dirty="0"/>
          </a:p>
          <a:p>
            <a:pPr marL="285750" indent="-285750">
              <a:buFont typeface="Arial" panose="020B0604020202020204" pitchFamily="34" charset="0"/>
              <a:buChar char="•"/>
            </a:pPr>
            <a:r>
              <a:rPr lang="en-US" dirty="0"/>
              <a:t>$100 trillion</a:t>
            </a:r>
          </a:p>
          <a:p>
            <a:pPr marL="285750" indent="-285750">
              <a:buFont typeface="Arial" panose="020B0604020202020204" pitchFamily="34" charset="0"/>
              <a:buChar char="•"/>
            </a:pPr>
            <a:r>
              <a:rPr lang="en-US" dirty="0"/>
              <a:t>10 </a:t>
            </a:r>
            <a:r>
              <a:rPr lang="en-US" dirty="0" smtClean="0"/>
              <a:t>million</a:t>
            </a:r>
          </a:p>
          <a:p>
            <a:pPr marL="285750" indent="-285750">
              <a:buFont typeface="Arial" panose="020B0604020202020204" pitchFamily="34" charset="0"/>
              <a:buChar char="•"/>
            </a:pPr>
            <a:r>
              <a:rPr lang="en-US" dirty="0" smtClean="0"/>
              <a:t>1 new AMR / 3 sec</a:t>
            </a:r>
          </a:p>
          <a:p>
            <a:endParaRPr lang="en-US" dirty="0"/>
          </a:p>
          <a:p>
            <a:r>
              <a:rPr lang="en-US" dirty="0" smtClean="0"/>
              <a:t>Healthcare </a:t>
            </a:r>
            <a:r>
              <a:rPr lang="en-US" dirty="0"/>
              <a:t>Associated Infections (HAIs)</a:t>
            </a:r>
          </a:p>
          <a:p>
            <a:pPr marL="285750" indent="-285750">
              <a:buFont typeface="Arial" panose="020B0604020202020204" pitchFamily="34" charset="0"/>
              <a:buChar char="•"/>
            </a:pPr>
            <a:r>
              <a:rPr lang="en-US" dirty="0"/>
              <a:t>1 in </a:t>
            </a:r>
            <a:r>
              <a:rPr lang="en-US" dirty="0" smtClean="0"/>
              <a:t>25</a:t>
            </a:r>
            <a:endParaRPr lang="en-US" dirty="0"/>
          </a:p>
        </p:txBody>
      </p:sp>
      <p:sp>
        <p:nvSpPr>
          <p:cNvPr id="4" name="Slide Number Placeholder 3"/>
          <p:cNvSpPr>
            <a:spLocks noGrp="1"/>
          </p:cNvSpPr>
          <p:nvPr>
            <p:ph type="sldNum" sz="quarter" idx="12"/>
          </p:nvPr>
        </p:nvSpPr>
        <p:spPr/>
        <p:txBody>
          <a:bodyPr/>
          <a:lstStyle/>
          <a:p>
            <a:fld id="{698B93EB-A9D7-5345-A063-6E2874308435}" type="slidenum">
              <a:rPr lang="en-US" smtClean="0"/>
              <a:pPr/>
              <a:t>64</a:t>
            </a:fld>
            <a:endParaRPr lang="en-US"/>
          </a:p>
        </p:txBody>
      </p:sp>
    </p:spTree>
    <p:extLst>
      <p:ext uri="{BB962C8B-B14F-4D97-AF65-F5344CB8AC3E}">
        <p14:creationId xmlns:p14="http://schemas.microsoft.com/office/powerpoint/2010/main" val="9839763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Global Challenges</a:t>
            </a:r>
          </a:p>
        </p:txBody>
      </p:sp>
      <p:sp>
        <p:nvSpPr>
          <p:cNvPr id="3" name="Content Placeholder 2"/>
          <p:cNvSpPr>
            <a:spLocks noGrp="1"/>
          </p:cNvSpPr>
          <p:nvPr>
            <p:ph idx="1"/>
          </p:nvPr>
        </p:nvSpPr>
        <p:spPr/>
        <p:txBody>
          <a:bodyPr>
            <a:normAutofit fontScale="85000" lnSpcReduction="10000"/>
          </a:bodyPr>
          <a:lstStyle/>
          <a:p>
            <a:r>
              <a:rPr lang="en-US" dirty="0"/>
              <a:t>Challenges are </a:t>
            </a:r>
            <a:r>
              <a:rPr lang="en-US" i="1" dirty="0"/>
              <a:t>interdependent</a:t>
            </a:r>
            <a:r>
              <a:rPr lang="en-US" dirty="0"/>
              <a:t>: an improvement in one makes it easier to address others; deterioration in one makes it harder to address others. </a:t>
            </a:r>
          </a:p>
          <a:p>
            <a:endParaRPr lang="en-US" dirty="0"/>
          </a:p>
          <a:p>
            <a:r>
              <a:rPr lang="en-US" dirty="0"/>
              <a:t>Challenges are </a:t>
            </a:r>
            <a:r>
              <a:rPr lang="en-US" i="1" dirty="0"/>
              <a:t>transnational</a:t>
            </a:r>
            <a:r>
              <a:rPr lang="en-US" dirty="0"/>
              <a:t> in nature and </a:t>
            </a:r>
            <a:r>
              <a:rPr lang="en-US" i="1" dirty="0"/>
              <a:t>trans- institutional</a:t>
            </a:r>
            <a:r>
              <a:rPr lang="en-US" dirty="0"/>
              <a:t> in solution. </a:t>
            </a:r>
          </a:p>
          <a:p>
            <a:pPr lvl="1"/>
            <a:r>
              <a:rPr lang="en-US" dirty="0"/>
              <a:t>Cannot be addressed by any government or institution acting alone. </a:t>
            </a:r>
          </a:p>
          <a:p>
            <a:pPr lvl="1"/>
            <a:r>
              <a:rPr lang="en-US" dirty="0"/>
              <a:t>Need collaborative action among governments, international organizations, corporations, universities, NGOs, and creative individuals. </a:t>
            </a:r>
          </a:p>
        </p:txBody>
      </p:sp>
      <p:sp>
        <p:nvSpPr>
          <p:cNvPr id="4" name="Slide Number Placeholder 3"/>
          <p:cNvSpPr>
            <a:spLocks noGrp="1"/>
          </p:cNvSpPr>
          <p:nvPr>
            <p:ph type="sldNum" sz="quarter" idx="12"/>
          </p:nvPr>
        </p:nvSpPr>
        <p:spPr/>
        <p:txBody>
          <a:bodyPr/>
          <a:lstStyle/>
          <a:p>
            <a:fld id="{698B93EB-A9D7-5345-A063-6E2874308435}" type="slidenum">
              <a:rPr lang="en-US" smtClean="0"/>
              <a:pPr/>
              <a:t>65</a:t>
            </a:fld>
            <a:endParaRPr lang="en-US"/>
          </a:p>
        </p:txBody>
      </p:sp>
    </p:spTree>
    <p:extLst>
      <p:ext uri="{BB962C8B-B14F-4D97-AF65-F5344CB8AC3E}">
        <p14:creationId xmlns:p14="http://schemas.microsoft.com/office/powerpoint/2010/main" val="1690218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5826"/>
            <a:ext cx="7886700" cy="993775"/>
          </a:xfrm>
        </p:spPr>
        <p:txBody>
          <a:bodyPr>
            <a:normAutofit fontScale="90000"/>
          </a:bodyPr>
          <a:lstStyle/>
          <a:p>
            <a:pPr algn="ctr"/>
            <a:r>
              <a:rPr lang="en-US" dirty="0" smtClean="0"/>
              <a:t>Have we Learned any Lessons?</a:t>
            </a:r>
            <a:br>
              <a:rPr lang="en-US" dirty="0" smtClean="0"/>
            </a:br>
            <a:r>
              <a:rPr lang="en-US" dirty="0" smtClean="0">
                <a:solidFill>
                  <a:srgbClr val="FF0000"/>
                </a:solidFill>
              </a:rPr>
              <a:t>Let’s talk…</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sz="1800" dirty="0" smtClean="0"/>
              <a:t>National / Global strategy for prevention / preparation?</a:t>
            </a:r>
          </a:p>
          <a:p>
            <a:pPr lvl="1"/>
            <a:r>
              <a:rPr lang="en-US" sz="1400" dirty="0" smtClean="0"/>
              <a:t>Policy</a:t>
            </a:r>
          </a:p>
          <a:p>
            <a:pPr lvl="1"/>
            <a:r>
              <a:rPr lang="en-US" sz="1400" dirty="0" smtClean="0"/>
              <a:t>Funding</a:t>
            </a:r>
          </a:p>
          <a:p>
            <a:pPr lvl="1"/>
            <a:r>
              <a:rPr lang="en-US" sz="1400" dirty="0" smtClean="0"/>
              <a:t>Operationalization – boots on the ground!</a:t>
            </a:r>
          </a:p>
          <a:p>
            <a:r>
              <a:rPr lang="en-US" sz="1800" dirty="0" smtClean="0"/>
              <a:t>National / Global strategy for TESTING?</a:t>
            </a:r>
          </a:p>
          <a:p>
            <a:r>
              <a:rPr lang="en-US" sz="1800" dirty="0" smtClean="0"/>
              <a:t>Treatment [for COVID19 but also the NEXT agent]</a:t>
            </a:r>
          </a:p>
          <a:p>
            <a:pPr lvl="1"/>
            <a:r>
              <a:rPr lang="en-US" sz="1400" dirty="0" smtClean="0"/>
              <a:t>Therapeutics</a:t>
            </a:r>
          </a:p>
          <a:p>
            <a:pPr lvl="1"/>
            <a:r>
              <a:rPr lang="en-US" sz="1400" dirty="0" smtClean="0"/>
              <a:t>Vaccines</a:t>
            </a:r>
          </a:p>
          <a:p>
            <a:pPr lvl="1"/>
            <a:r>
              <a:rPr lang="en-US" sz="1400" dirty="0" smtClean="0"/>
              <a:t>Other?</a:t>
            </a:r>
          </a:p>
          <a:p>
            <a:r>
              <a:rPr lang="en-US" sz="1800" dirty="0" smtClean="0"/>
              <a:t>Experts</a:t>
            </a:r>
          </a:p>
          <a:p>
            <a:pPr lvl="1"/>
            <a:r>
              <a:rPr lang="en-US" sz="1400" dirty="0" smtClean="0"/>
              <a:t>Medical Laboratory</a:t>
            </a:r>
          </a:p>
          <a:p>
            <a:pPr lvl="1"/>
            <a:r>
              <a:rPr lang="en-US" sz="1400" dirty="0" smtClean="0"/>
              <a:t>Public Health</a:t>
            </a:r>
          </a:p>
          <a:p>
            <a:pPr lvl="1"/>
            <a:r>
              <a:rPr lang="en-US" sz="1400" dirty="0" smtClean="0"/>
              <a:t>Healthcare</a:t>
            </a:r>
          </a:p>
          <a:p>
            <a:pPr lvl="1"/>
            <a:r>
              <a:rPr lang="en-US" sz="1400" dirty="0" smtClean="0"/>
              <a:t>Science / Research</a:t>
            </a:r>
          </a:p>
          <a:p>
            <a:pPr marL="457200" lvl="1" indent="0">
              <a:buNone/>
            </a:pPr>
            <a:endParaRPr lang="en-US" sz="1400" dirty="0" smtClean="0"/>
          </a:p>
          <a:p>
            <a:pPr marL="0" indent="0">
              <a:buNone/>
            </a:pPr>
            <a:endParaRPr lang="en-US" sz="1800" dirty="0"/>
          </a:p>
        </p:txBody>
      </p:sp>
      <p:sp>
        <p:nvSpPr>
          <p:cNvPr id="4" name="Rectangle 3"/>
          <p:cNvSpPr/>
          <p:nvPr/>
        </p:nvSpPr>
        <p:spPr>
          <a:xfrm>
            <a:off x="6677821" y="4535458"/>
            <a:ext cx="2286000" cy="553998"/>
          </a:xfrm>
          <a:prstGeom prst="rect">
            <a:avLst/>
          </a:prstGeom>
        </p:spPr>
        <p:txBody>
          <a:bodyPr wrap="square">
            <a:spAutoFit/>
          </a:bodyPr>
          <a:lstStyle/>
          <a:p>
            <a:r>
              <a:rPr lang="en-US" sz="1000" dirty="0">
                <a:hlinkClick r:id="rId2"/>
              </a:rPr>
              <a:t>https://www.whittierdailynews.com/2020/03/24/pandemic-a-time-for-heroes-political-cartoons</a:t>
            </a:r>
            <a:r>
              <a:rPr lang="en-US" sz="1000" dirty="0" smtClean="0">
                <a:hlinkClick r:id="rId2"/>
              </a:rPr>
              <a:t>/</a:t>
            </a:r>
            <a:r>
              <a:rPr lang="en-US" sz="1000" dirty="0" smtClean="0"/>
              <a:t> </a:t>
            </a:r>
            <a:endParaRPr lang="en-US" sz="1000" dirty="0"/>
          </a:p>
        </p:txBody>
      </p:sp>
      <p:pic>
        <p:nvPicPr>
          <p:cNvPr id="5" name="Picture 4"/>
          <p:cNvPicPr>
            <a:picLocks noChangeAspect="1"/>
          </p:cNvPicPr>
          <p:nvPr/>
        </p:nvPicPr>
        <p:blipFill>
          <a:blip r:embed="rId3"/>
          <a:stretch>
            <a:fillRect/>
          </a:stretch>
        </p:blipFill>
        <p:spPr>
          <a:xfrm>
            <a:off x="6431517" y="630539"/>
            <a:ext cx="2513700" cy="1898166"/>
          </a:xfrm>
          <a:prstGeom prst="rect">
            <a:avLst/>
          </a:prstGeom>
        </p:spPr>
      </p:pic>
      <p:pic>
        <p:nvPicPr>
          <p:cNvPr id="6" name="Picture 5"/>
          <p:cNvPicPr>
            <a:picLocks noChangeAspect="1"/>
          </p:cNvPicPr>
          <p:nvPr/>
        </p:nvPicPr>
        <p:blipFill>
          <a:blip r:embed="rId4"/>
          <a:stretch>
            <a:fillRect/>
          </a:stretch>
        </p:blipFill>
        <p:spPr>
          <a:xfrm>
            <a:off x="6431517" y="2546603"/>
            <a:ext cx="2444062" cy="1961516"/>
          </a:xfrm>
          <a:prstGeom prst="rect">
            <a:avLst/>
          </a:prstGeom>
        </p:spPr>
      </p:pic>
      <p:pic>
        <p:nvPicPr>
          <p:cNvPr id="7" name="Picture 6"/>
          <p:cNvPicPr>
            <a:picLocks noChangeAspect="1"/>
          </p:cNvPicPr>
          <p:nvPr/>
        </p:nvPicPr>
        <p:blipFill>
          <a:blip r:embed="rId5"/>
          <a:stretch>
            <a:fillRect/>
          </a:stretch>
        </p:blipFill>
        <p:spPr>
          <a:xfrm>
            <a:off x="3057603" y="2954287"/>
            <a:ext cx="1721626" cy="2088165"/>
          </a:xfrm>
          <a:prstGeom prst="rect">
            <a:avLst/>
          </a:prstGeom>
        </p:spPr>
      </p:pic>
      <p:sp>
        <p:nvSpPr>
          <p:cNvPr id="8" name="Slide Number Placeholder 7"/>
          <p:cNvSpPr>
            <a:spLocks noGrp="1"/>
          </p:cNvSpPr>
          <p:nvPr>
            <p:ph type="sldNum" sz="quarter" idx="12"/>
          </p:nvPr>
        </p:nvSpPr>
        <p:spPr/>
        <p:txBody>
          <a:bodyPr/>
          <a:lstStyle/>
          <a:p>
            <a:fld id="{698B93EB-A9D7-5345-A063-6E2874308435}" type="slidenum">
              <a:rPr lang="en-US" smtClean="0"/>
              <a:pPr/>
              <a:t>66</a:t>
            </a:fld>
            <a:endParaRPr lang="en-US"/>
          </a:p>
        </p:txBody>
      </p:sp>
    </p:spTree>
    <p:extLst>
      <p:ext uri="{BB962C8B-B14F-4D97-AF65-F5344CB8AC3E}">
        <p14:creationId xmlns:p14="http://schemas.microsoft.com/office/powerpoint/2010/main" val="12888383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 and Resources</a:t>
            </a:r>
            <a:endParaRPr lang="en-US" dirty="0"/>
          </a:p>
        </p:txBody>
      </p:sp>
      <p:sp>
        <p:nvSpPr>
          <p:cNvPr id="3" name="Content Placeholder 2"/>
          <p:cNvSpPr>
            <a:spLocks noGrp="1"/>
          </p:cNvSpPr>
          <p:nvPr>
            <p:ph idx="1"/>
          </p:nvPr>
        </p:nvSpPr>
        <p:spPr>
          <a:xfrm>
            <a:off x="913572" y="1171230"/>
            <a:ext cx="7203385" cy="3632683"/>
          </a:xfrm>
        </p:spPr>
        <p:txBody>
          <a:bodyPr>
            <a:normAutofit fontScale="47500" lnSpcReduction="20000"/>
          </a:bodyPr>
          <a:lstStyle/>
          <a:p>
            <a:r>
              <a:rPr lang="en-US" sz="1800" dirty="0" smtClean="0"/>
              <a:t>Centers for Disease Control </a:t>
            </a:r>
            <a:r>
              <a:rPr lang="en-US" sz="1800" dirty="0"/>
              <a:t>and Prevention (CDC). Coronavirus (COVID-19</a:t>
            </a:r>
            <a:r>
              <a:rPr lang="en-US" sz="1800" dirty="0" smtClean="0"/>
              <a:t>). Accessed March 1, 2021 from </a:t>
            </a:r>
            <a:r>
              <a:rPr lang="en-US" sz="1800" dirty="0">
                <a:hlinkClick r:id="rId2"/>
              </a:rPr>
              <a:t>https://</a:t>
            </a:r>
            <a:r>
              <a:rPr lang="en-US" sz="1800" dirty="0" smtClean="0">
                <a:hlinkClick r:id="rId2"/>
              </a:rPr>
              <a:t>www.cdc.gov/coronavirus/2019-nCoV/index.html</a:t>
            </a:r>
            <a:r>
              <a:rPr lang="en-US" sz="1800" dirty="0" smtClean="0"/>
              <a:t> </a:t>
            </a:r>
          </a:p>
          <a:p>
            <a:r>
              <a:rPr lang="en-US" sz="1800" dirty="0"/>
              <a:t>Centers for Disease Control and Prevention (CDC). Ebola (Ebola Virus Disease</a:t>
            </a:r>
            <a:r>
              <a:rPr lang="en-US" sz="1800" dirty="0" smtClean="0"/>
              <a:t>). Accessed March 1, 2021 from </a:t>
            </a:r>
            <a:r>
              <a:rPr lang="en-US" sz="1800" dirty="0">
                <a:hlinkClick r:id="rId3"/>
              </a:rPr>
              <a:t>https://</a:t>
            </a:r>
            <a:r>
              <a:rPr lang="en-US" sz="1800" dirty="0" smtClean="0">
                <a:hlinkClick r:id="rId3"/>
              </a:rPr>
              <a:t>www.cdc.gov/vhf/ebola/about.html</a:t>
            </a:r>
            <a:r>
              <a:rPr lang="en-US" sz="1800" dirty="0" smtClean="0"/>
              <a:t> </a:t>
            </a:r>
          </a:p>
          <a:p>
            <a:r>
              <a:rPr lang="en-US" sz="1800" dirty="0"/>
              <a:t>Centers for Disease Control and Prevention (CDC). Zika in the </a:t>
            </a:r>
            <a:r>
              <a:rPr lang="en-US" sz="1800" dirty="0" smtClean="0"/>
              <a:t>US. </a:t>
            </a:r>
            <a:r>
              <a:rPr lang="en-US" sz="1800" dirty="0"/>
              <a:t>Accessed </a:t>
            </a:r>
            <a:r>
              <a:rPr lang="en-US" sz="1800" dirty="0" smtClean="0"/>
              <a:t>March 1, 2021 from </a:t>
            </a:r>
            <a:r>
              <a:rPr lang="en-US" sz="1800" dirty="0">
                <a:hlinkClick r:id="rId4"/>
              </a:rPr>
              <a:t>https://</a:t>
            </a:r>
            <a:r>
              <a:rPr lang="en-US" sz="1800" dirty="0" smtClean="0">
                <a:hlinkClick r:id="rId4"/>
              </a:rPr>
              <a:t>www.cdc.gov/zika/geo/index.html</a:t>
            </a:r>
            <a:r>
              <a:rPr lang="en-US" sz="1800" dirty="0" smtClean="0"/>
              <a:t> </a:t>
            </a:r>
          </a:p>
          <a:p>
            <a:r>
              <a:rPr lang="en-US" sz="1800" dirty="0" err="1" smtClean="0"/>
              <a:t>Esri</a:t>
            </a:r>
            <a:r>
              <a:rPr lang="en-US" sz="1800" dirty="0" smtClean="0"/>
              <a:t>  Mapping the Novel Coronavirus Pandemic. </a:t>
            </a:r>
            <a:r>
              <a:rPr lang="en-US" sz="1800" dirty="0"/>
              <a:t>Accessed </a:t>
            </a:r>
            <a:r>
              <a:rPr lang="en-US" sz="1800" dirty="0" smtClean="0"/>
              <a:t>March 1, 2021 from </a:t>
            </a:r>
            <a:r>
              <a:rPr lang="en-US" sz="1800" dirty="0">
                <a:hlinkClick r:id="rId5"/>
              </a:rPr>
              <a:t>https://</a:t>
            </a:r>
            <a:r>
              <a:rPr lang="en-US" sz="1800" dirty="0" smtClean="0">
                <a:hlinkClick r:id="rId5"/>
              </a:rPr>
              <a:t>storymaps.arcgis.com/stories/4fdc0d03d3a34aa485de1fb0d2650ee0</a:t>
            </a:r>
            <a:r>
              <a:rPr lang="en-US" sz="1800" dirty="0" smtClean="0"/>
              <a:t> </a:t>
            </a:r>
          </a:p>
          <a:p>
            <a:r>
              <a:rPr lang="en-US" sz="1800" dirty="0"/>
              <a:t>Fox, Maggie. These coronavirus variants are keeping scientists awake at night. Accessed March 2, 2021 from </a:t>
            </a:r>
            <a:r>
              <a:rPr lang="en-US" sz="1800" dirty="0">
                <a:hlinkClick r:id="rId6" invalidUrl="https://www.cnn.com/2021/01/19/health/coronavirus-variants-what-we-know/index.html Accessed March 2"/>
              </a:rPr>
              <a:t>https://www.cnn.com/2021/01/19/health/coronavirus-variants-what-we-know/index.html</a:t>
            </a:r>
            <a:endParaRPr lang="en-US" sz="1800" dirty="0"/>
          </a:p>
          <a:p>
            <a:r>
              <a:rPr lang="en-US" sz="1800" dirty="0" smtClean="0"/>
              <a:t>NIAID </a:t>
            </a:r>
            <a:r>
              <a:rPr lang="en-US" sz="1800" dirty="0"/>
              <a:t>Emerging Infectious Diseases/ </a:t>
            </a:r>
            <a:r>
              <a:rPr lang="en-US" sz="1800" dirty="0" smtClean="0"/>
              <a:t>Pathogens. </a:t>
            </a:r>
            <a:r>
              <a:rPr lang="en-US" sz="1800" dirty="0"/>
              <a:t>Accessed </a:t>
            </a:r>
            <a:r>
              <a:rPr lang="en-US" sz="1800" dirty="0" smtClean="0"/>
              <a:t>March 1, 2021 from </a:t>
            </a:r>
            <a:r>
              <a:rPr lang="en-US" sz="1800" dirty="0">
                <a:hlinkClick r:id="rId7"/>
              </a:rPr>
              <a:t>https://</a:t>
            </a:r>
            <a:r>
              <a:rPr lang="en-US" sz="1800" dirty="0" smtClean="0">
                <a:hlinkClick r:id="rId7"/>
              </a:rPr>
              <a:t>www.niaid.nih.gov/research/emerging-infectious-diseases-pathogens</a:t>
            </a:r>
            <a:r>
              <a:rPr lang="en-US" sz="1800" dirty="0" smtClean="0"/>
              <a:t> </a:t>
            </a:r>
            <a:endParaRPr lang="en-US" sz="1800" dirty="0"/>
          </a:p>
          <a:p>
            <a:r>
              <a:rPr lang="en-US" sz="1800" dirty="0" smtClean="0"/>
              <a:t>Rohde</a:t>
            </a:r>
            <a:r>
              <a:rPr lang="en-US" sz="1800" dirty="0"/>
              <a:t>, R.E. #SARSCoV2 / #COVID19 </a:t>
            </a:r>
            <a:r>
              <a:rPr lang="en-US" sz="1800" dirty="0" smtClean="0"/>
              <a:t>Resources. Accessed March 1, 2021 </a:t>
            </a:r>
            <a:r>
              <a:rPr lang="en-US" sz="1800" dirty="0"/>
              <a:t>from </a:t>
            </a:r>
            <a:r>
              <a:rPr lang="en-US" sz="1800" dirty="0" smtClean="0">
                <a:hlinkClick r:id="rId8"/>
              </a:rPr>
              <a:t>https</a:t>
            </a:r>
            <a:r>
              <a:rPr lang="en-US" sz="1800" dirty="0">
                <a:hlinkClick r:id="rId8"/>
              </a:rPr>
              <a:t>://rodneyerohde.wp.txstate.edu/sarscov2-covid19-resources</a:t>
            </a:r>
            <a:r>
              <a:rPr lang="en-US" sz="1800" dirty="0" smtClean="0">
                <a:hlinkClick r:id="rId8"/>
              </a:rPr>
              <a:t>/</a:t>
            </a:r>
            <a:r>
              <a:rPr lang="en-US" sz="1800" dirty="0" smtClean="0"/>
              <a:t> </a:t>
            </a:r>
          </a:p>
          <a:p>
            <a:r>
              <a:rPr lang="en-US" sz="1800" dirty="0"/>
              <a:t>Rohde, R.E. Dr. Rodney E. Rohde lends expertise to national news coverage of </a:t>
            </a:r>
            <a:r>
              <a:rPr lang="en-US" sz="1800" dirty="0" smtClean="0"/>
              <a:t>COVID-19 – Featured Faculty. </a:t>
            </a:r>
            <a:r>
              <a:rPr lang="en-US" sz="1800" dirty="0"/>
              <a:t>Accessed </a:t>
            </a:r>
            <a:r>
              <a:rPr lang="en-US" sz="1800" dirty="0" smtClean="0"/>
              <a:t>March 1, 2021 </a:t>
            </a:r>
            <a:r>
              <a:rPr lang="en-US" sz="1800" dirty="0"/>
              <a:t>from </a:t>
            </a:r>
            <a:r>
              <a:rPr lang="en-US" sz="1800" dirty="0">
                <a:hlinkClick r:id="rId9"/>
              </a:rPr>
              <a:t>https://</a:t>
            </a:r>
            <a:r>
              <a:rPr lang="en-US" sz="1800" dirty="0" smtClean="0">
                <a:hlinkClick r:id="rId9"/>
              </a:rPr>
              <a:t>news.txstate.edu/featured-faculty/2020/dr-rodney-e-rohde-lends-expertise-to-national-news-coverage-of-cov-19.html</a:t>
            </a:r>
            <a:r>
              <a:rPr lang="en-US" sz="1800" dirty="0" smtClean="0"/>
              <a:t> </a:t>
            </a:r>
          </a:p>
          <a:p>
            <a:r>
              <a:rPr lang="en-US" sz="1800" dirty="0"/>
              <a:t>Rohde, R.E</a:t>
            </a:r>
            <a:r>
              <a:rPr lang="en-US" sz="1800" dirty="0" smtClean="0"/>
              <a:t>. </a:t>
            </a:r>
            <a:r>
              <a:rPr lang="en-US" sz="1800" dirty="0"/>
              <a:t>ACC Globalization &amp; Diseases </a:t>
            </a:r>
            <a:r>
              <a:rPr lang="en-US" sz="1800" b="1" dirty="0">
                <a:hlinkClick r:id="rId10"/>
              </a:rPr>
              <a:t>#</a:t>
            </a:r>
            <a:r>
              <a:rPr lang="en-US" sz="1800" b="1" dirty="0" err="1" smtClean="0">
                <a:hlinkClick r:id="rId10"/>
              </a:rPr>
              <a:t>WeSaveLivesEveryday</a:t>
            </a:r>
            <a:r>
              <a:rPr lang="en-US" sz="1800" b="1" dirty="0" smtClean="0"/>
              <a:t>. </a:t>
            </a:r>
            <a:r>
              <a:rPr lang="en-US" sz="1800" dirty="0" smtClean="0"/>
              <a:t>Accessed March 1, 2021 from </a:t>
            </a:r>
            <a:r>
              <a:rPr lang="en-US" sz="1800" dirty="0" smtClean="0">
                <a:hlinkClick r:id="rId11"/>
              </a:rPr>
              <a:t>https</a:t>
            </a:r>
            <a:r>
              <a:rPr lang="en-US" sz="1800" dirty="0">
                <a:hlinkClick r:id="rId11"/>
              </a:rPr>
              <a:t>://</a:t>
            </a:r>
            <a:r>
              <a:rPr lang="en-US" sz="1800" dirty="0" smtClean="0">
                <a:hlinkClick r:id="rId11"/>
              </a:rPr>
              <a:t>www.youtube.com/watch?v=JLKh_WzKwiU</a:t>
            </a:r>
            <a:r>
              <a:rPr lang="en-US" sz="1800" dirty="0" smtClean="0"/>
              <a:t> </a:t>
            </a:r>
          </a:p>
          <a:p>
            <a:r>
              <a:rPr lang="en-US" sz="1800" dirty="0" smtClean="0"/>
              <a:t>World </a:t>
            </a:r>
            <a:r>
              <a:rPr lang="en-US" sz="1800" dirty="0"/>
              <a:t>Health Organization (WHO). WHO publishes list of top emerging diseases likely to cause major </a:t>
            </a:r>
            <a:r>
              <a:rPr lang="en-US" sz="1800" dirty="0" smtClean="0"/>
              <a:t>epidemics. Accessed March 1, 2021 from </a:t>
            </a:r>
            <a:r>
              <a:rPr lang="en-US" sz="1800" dirty="0" smtClean="0">
                <a:hlinkClick r:id="rId12"/>
              </a:rPr>
              <a:t>https</a:t>
            </a:r>
            <a:r>
              <a:rPr lang="en-US" sz="1800" dirty="0">
                <a:hlinkClick r:id="rId12"/>
              </a:rPr>
              <a:t>://www.who.int/medicines/ebola-treatment/WHO-list-of-top-emerging-diseases/en</a:t>
            </a:r>
            <a:r>
              <a:rPr lang="en-US" sz="1800" dirty="0" smtClean="0">
                <a:hlinkClick r:id="rId12"/>
              </a:rPr>
              <a:t>/</a:t>
            </a:r>
            <a:r>
              <a:rPr lang="en-US" sz="1800" dirty="0" smtClean="0"/>
              <a:t> </a:t>
            </a:r>
            <a:endParaRPr lang="en-US" sz="1800" dirty="0"/>
          </a:p>
          <a:p>
            <a:r>
              <a:rPr lang="en-US" sz="1800" dirty="0" err="1" smtClean="0"/>
              <a:t>Worldometer</a:t>
            </a:r>
            <a:r>
              <a:rPr lang="en-US" sz="1800" dirty="0"/>
              <a:t>. COVID-19 Coronavirus </a:t>
            </a:r>
            <a:r>
              <a:rPr lang="en-US" sz="1800" dirty="0" smtClean="0"/>
              <a:t>Pandemic cases. </a:t>
            </a:r>
            <a:r>
              <a:rPr lang="en-US" sz="1800" dirty="0"/>
              <a:t>Accessed </a:t>
            </a:r>
            <a:r>
              <a:rPr lang="en-US" sz="1800" dirty="0" smtClean="0"/>
              <a:t>March 1, 2021 from </a:t>
            </a:r>
            <a:r>
              <a:rPr lang="en-US" sz="1800" dirty="0">
                <a:hlinkClick r:id="rId13"/>
              </a:rPr>
              <a:t>https://www.worldometers.info/coronavirus</a:t>
            </a:r>
            <a:r>
              <a:rPr lang="en-US" sz="1800" dirty="0" smtClean="0">
                <a:hlinkClick r:id="rId13"/>
              </a:rPr>
              <a:t>/</a:t>
            </a:r>
            <a:endParaRPr lang="en-US" sz="1800" dirty="0" smtClean="0"/>
          </a:p>
          <a:p>
            <a:pPr marL="0" indent="0">
              <a:buNone/>
            </a:pPr>
            <a:endParaRPr lang="en-US" sz="1800" dirty="0" smtClean="0"/>
          </a:p>
          <a:p>
            <a:endParaRPr lang="en-US" sz="1800" dirty="0"/>
          </a:p>
        </p:txBody>
      </p:sp>
      <p:pic>
        <p:nvPicPr>
          <p:cNvPr id="5" name="Picture 4"/>
          <p:cNvPicPr>
            <a:picLocks noChangeAspect="1"/>
          </p:cNvPicPr>
          <p:nvPr/>
        </p:nvPicPr>
        <p:blipFill>
          <a:blip r:embed="rId14"/>
          <a:stretch>
            <a:fillRect/>
          </a:stretch>
        </p:blipFill>
        <p:spPr>
          <a:xfrm>
            <a:off x="108178" y="3407686"/>
            <a:ext cx="805394" cy="422340"/>
          </a:xfrm>
          <a:prstGeom prst="rect">
            <a:avLst/>
          </a:prstGeom>
        </p:spPr>
      </p:pic>
      <p:pic>
        <p:nvPicPr>
          <p:cNvPr id="6" name="Picture 5"/>
          <p:cNvPicPr>
            <a:picLocks noChangeAspect="1"/>
          </p:cNvPicPr>
          <p:nvPr/>
        </p:nvPicPr>
        <p:blipFill>
          <a:blip r:embed="rId15"/>
          <a:stretch>
            <a:fillRect/>
          </a:stretch>
        </p:blipFill>
        <p:spPr>
          <a:xfrm>
            <a:off x="112808" y="2825833"/>
            <a:ext cx="804742" cy="420660"/>
          </a:xfrm>
          <a:prstGeom prst="rect">
            <a:avLst/>
          </a:prstGeom>
        </p:spPr>
      </p:pic>
      <p:sp>
        <p:nvSpPr>
          <p:cNvPr id="4" name="Slide Number Placeholder 3"/>
          <p:cNvSpPr>
            <a:spLocks noGrp="1"/>
          </p:cNvSpPr>
          <p:nvPr>
            <p:ph type="sldNum" sz="quarter" idx="12"/>
          </p:nvPr>
        </p:nvSpPr>
        <p:spPr/>
        <p:txBody>
          <a:bodyPr/>
          <a:lstStyle/>
          <a:p>
            <a:fld id="{698B93EB-A9D7-5345-A063-6E2874308435}" type="slidenum">
              <a:rPr lang="en-US" smtClean="0"/>
              <a:pPr/>
              <a:t>67</a:t>
            </a:fld>
            <a:endParaRPr lang="en-US"/>
          </a:p>
        </p:txBody>
      </p:sp>
    </p:spTree>
    <p:extLst>
      <p:ext uri="{BB962C8B-B14F-4D97-AF65-F5344CB8AC3E}">
        <p14:creationId xmlns:p14="http://schemas.microsoft.com/office/powerpoint/2010/main" val="35458927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 and Resources</a:t>
            </a:r>
            <a:endParaRPr lang="en-US" dirty="0"/>
          </a:p>
        </p:txBody>
      </p:sp>
      <p:sp>
        <p:nvSpPr>
          <p:cNvPr id="3" name="Content Placeholder 2"/>
          <p:cNvSpPr>
            <a:spLocks noGrp="1"/>
          </p:cNvSpPr>
          <p:nvPr>
            <p:ph idx="1"/>
          </p:nvPr>
        </p:nvSpPr>
        <p:spPr/>
        <p:txBody>
          <a:bodyPr>
            <a:normAutofit fontScale="92500" lnSpcReduction="20000"/>
          </a:bodyPr>
          <a:lstStyle/>
          <a:p>
            <a:r>
              <a:rPr lang="en-US" sz="1800" dirty="0" smtClean="0"/>
              <a:t>Breakthroughs at the Intersection of Health </a:t>
            </a:r>
            <a:r>
              <a:rPr lang="en-US" sz="1800" dirty="0"/>
              <a:t>and Science. How Do Viruses Mutate and What it Means for a Vaccine</a:t>
            </a:r>
            <a:r>
              <a:rPr lang="en-US" sz="1800" dirty="0" smtClean="0"/>
              <a:t>? Accessed on March 23, </a:t>
            </a:r>
            <a:r>
              <a:rPr lang="en-US" sz="1800" dirty="0"/>
              <a:t>2021 from </a:t>
            </a:r>
            <a:r>
              <a:rPr lang="en-US" sz="1800" dirty="0">
                <a:hlinkClick r:id="rId2"/>
              </a:rPr>
              <a:t>https://</a:t>
            </a:r>
            <a:r>
              <a:rPr lang="en-US" sz="1800" dirty="0" smtClean="0">
                <a:hlinkClick r:id="rId2"/>
              </a:rPr>
              <a:t>www.breakthroughs.com/advancing-medical-research/how-do-viruses-mutate-and-what-it-means-vaccine</a:t>
            </a:r>
            <a:r>
              <a:rPr lang="en-US" sz="1800" dirty="0" smtClean="0"/>
              <a:t> </a:t>
            </a:r>
            <a:endParaRPr lang="en-US" sz="1800" dirty="0"/>
          </a:p>
          <a:p>
            <a:r>
              <a:rPr lang="en-US" sz="1800" dirty="0" smtClean="0"/>
              <a:t>Centers for Disease Control </a:t>
            </a:r>
            <a:r>
              <a:rPr lang="en-US" sz="1800" dirty="0"/>
              <a:t>and Prevention (CDC). Coronavirus (COVID-19</a:t>
            </a:r>
            <a:r>
              <a:rPr lang="en-US" sz="1800" dirty="0" smtClean="0"/>
              <a:t>). Accessed March 22, 2021 </a:t>
            </a:r>
            <a:r>
              <a:rPr lang="en-US" sz="1800" dirty="0"/>
              <a:t>from </a:t>
            </a:r>
            <a:r>
              <a:rPr lang="en-US" sz="1800" dirty="0">
                <a:hlinkClick r:id="rId3"/>
              </a:rPr>
              <a:t>https://</a:t>
            </a:r>
            <a:r>
              <a:rPr lang="en-US" sz="1800" dirty="0" smtClean="0">
                <a:hlinkClick r:id="rId3"/>
              </a:rPr>
              <a:t>www.cdc.gov/coronavirus/2019-nCoV/index.html</a:t>
            </a:r>
            <a:r>
              <a:rPr lang="en-US" sz="1800" dirty="0" smtClean="0"/>
              <a:t> </a:t>
            </a:r>
          </a:p>
          <a:p>
            <a:r>
              <a:rPr lang="en-US" sz="1800" dirty="0"/>
              <a:t>Centers for Disease Control and Prevention (CDC). Coronavirus (COVID-19</a:t>
            </a:r>
            <a:r>
              <a:rPr lang="en-US" sz="1800" dirty="0" smtClean="0"/>
              <a:t>). SARS-CoV-2 Variant Classifications and Definitions. Accessed </a:t>
            </a:r>
            <a:r>
              <a:rPr lang="en-US" sz="1800" dirty="0"/>
              <a:t>March </a:t>
            </a:r>
            <a:r>
              <a:rPr lang="en-US" sz="1800" dirty="0" smtClean="0"/>
              <a:t>23, </a:t>
            </a:r>
            <a:r>
              <a:rPr lang="en-US" sz="1800" dirty="0"/>
              <a:t>2021 from </a:t>
            </a:r>
            <a:r>
              <a:rPr lang="en-US" sz="1800" dirty="0">
                <a:hlinkClick r:id="rId4"/>
              </a:rPr>
              <a:t>https://</a:t>
            </a:r>
            <a:r>
              <a:rPr lang="en-US" sz="1800" dirty="0" smtClean="0">
                <a:hlinkClick r:id="rId4"/>
              </a:rPr>
              <a:t>www.cdc.gov/coronavirus/2019-ncov/cases-updates/variant-surveillance/variant-info.html</a:t>
            </a:r>
            <a:r>
              <a:rPr lang="en-US" sz="1800" dirty="0" smtClean="0"/>
              <a:t> </a:t>
            </a:r>
          </a:p>
          <a:p>
            <a:r>
              <a:rPr lang="en-US" sz="1800" dirty="0" smtClean="0"/>
              <a:t>Rohde</a:t>
            </a:r>
            <a:r>
              <a:rPr lang="en-US" sz="1800" dirty="0"/>
              <a:t>, R.E. #SARSCoV2 / #COVID19 </a:t>
            </a:r>
            <a:r>
              <a:rPr lang="en-US" sz="1800" dirty="0" smtClean="0"/>
              <a:t>Resources. Accessed March 22, 2021 from </a:t>
            </a:r>
            <a:r>
              <a:rPr lang="en-US" sz="1800" dirty="0" smtClean="0">
                <a:hlinkClick r:id="rId5"/>
              </a:rPr>
              <a:t>https</a:t>
            </a:r>
            <a:r>
              <a:rPr lang="en-US" sz="1800" dirty="0">
                <a:hlinkClick r:id="rId5"/>
              </a:rPr>
              <a:t>://rodneyerohde.wp.txstate.edu/sarscov2-covid19-resources</a:t>
            </a:r>
            <a:r>
              <a:rPr lang="en-US" sz="1800" dirty="0" smtClean="0">
                <a:hlinkClick r:id="rId5"/>
              </a:rPr>
              <a:t>/</a:t>
            </a:r>
            <a:r>
              <a:rPr lang="en-US" sz="1800" dirty="0" smtClean="0"/>
              <a:t> </a:t>
            </a:r>
          </a:p>
          <a:p>
            <a:r>
              <a:rPr lang="en-US" sz="1800" dirty="0" err="1" smtClean="0"/>
              <a:t>Worldometer</a:t>
            </a:r>
            <a:r>
              <a:rPr lang="en-US" sz="1800" dirty="0"/>
              <a:t>. COVID-19 Coronavirus </a:t>
            </a:r>
            <a:r>
              <a:rPr lang="en-US" sz="1800" dirty="0" smtClean="0"/>
              <a:t>Pandemic cases. </a:t>
            </a:r>
            <a:r>
              <a:rPr lang="en-US" sz="1800" dirty="0"/>
              <a:t>Accessed </a:t>
            </a:r>
            <a:r>
              <a:rPr lang="en-US" sz="1800" dirty="0" smtClean="0"/>
              <a:t>March 22, 2021 from </a:t>
            </a:r>
            <a:r>
              <a:rPr lang="en-US" sz="1800" dirty="0">
                <a:hlinkClick r:id="rId6"/>
              </a:rPr>
              <a:t>https://www.worldometers.info/coronavirus</a:t>
            </a:r>
            <a:r>
              <a:rPr lang="en-US" sz="1800" dirty="0" smtClean="0">
                <a:hlinkClick r:id="rId6"/>
              </a:rPr>
              <a:t>/</a:t>
            </a:r>
            <a:r>
              <a:rPr lang="en-US" sz="1800" dirty="0" smtClean="0"/>
              <a:t> </a:t>
            </a:r>
          </a:p>
          <a:p>
            <a:endParaRPr lang="en-US" sz="1800" dirty="0"/>
          </a:p>
        </p:txBody>
      </p:sp>
      <p:sp>
        <p:nvSpPr>
          <p:cNvPr id="4" name="Slide Number Placeholder 3"/>
          <p:cNvSpPr>
            <a:spLocks noGrp="1"/>
          </p:cNvSpPr>
          <p:nvPr>
            <p:ph type="sldNum" sz="quarter" idx="12"/>
          </p:nvPr>
        </p:nvSpPr>
        <p:spPr/>
        <p:txBody>
          <a:bodyPr/>
          <a:lstStyle/>
          <a:p>
            <a:fld id="{698B93EB-A9D7-5345-A063-6E2874308435}" type="slidenum">
              <a:rPr lang="en-US" smtClean="0"/>
              <a:pPr/>
              <a:t>68</a:t>
            </a:fld>
            <a:endParaRPr lang="en-US"/>
          </a:p>
        </p:txBody>
      </p:sp>
    </p:spTree>
    <p:extLst>
      <p:ext uri="{BB962C8B-B14F-4D97-AF65-F5344CB8AC3E}">
        <p14:creationId xmlns:p14="http://schemas.microsoft.com/office/powerpoint/2010/main" val="248003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Thanks / Questions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780" y="1514475"/>
            <a:ext cx="3009900" cy="2114550"/>
          </a:xfrm>
          <a:prstGeom prst="rect">
            <a:avLst/>
          </a:prstGeom>
        </p:spPr>
      </p:pic>
      <p:sp>
        <p:nvSpPr>
          <p:cNvPr id="3" name="TextBox 2"/>
          <p:cNvSpPr txBox="1"/>
          <p:nvPr/>
        </p:nvSpPr>
        <p:spPr>
          <a:xfrm>
            <a:off x="308074" y="4277277"/>
            <a:ext cx="8624862" cy="369332"/>
          </a:xfrm>
          <a:prstGeom prst="rect">
            <a:avLst/>
          </a:prstGeom>
          <a:noFill/>
        </p:spPr>
        <p:txBody>
          <a:bodyPr wrap="none" rtlCol="0">
            <a:spAutoFit/>
          </a:bodyPr>
          <a:lstStyle/>
          <a:p>
            <a:r>
              <a:rPr lang="en-US" sz="1800" dirty="0" smtClean="0">
                <a:solidFill>
                  <a:srgbClr val="FF0000"/>
                </a:solidFill>
              </a:rPr>
              <a:t>#</a:t>
            </a:r>
            <a:r>
              <a:rPr lang="en-US" sz="1800" dirty="0" err="1" smtClean="0">
                <a:solidFill>
                  <a:srgbClr val="FF0000"/>
                </a:solidFill>
              </a:rPr>
              <a:t>WeSaveLivesEveryday</a:t>
            </a:r>
            <a:r>
              <a:rPr lang="en-US" sz="1800" dirty="0" smtClean="0">
                <a:solidFill>
                  <a:srgbClr val="FF0000"/>
                </a:solidFill>
              </a:rPr>
              <a:t>   -&gt;    #</a:t>
            </a:r>
            <a:r>
              <a:rPr lang="en-US" sz="1800" dirty="0" err="1" smtClean="0">
                <a:solidFill>
                  <a:srgbClr val="FF0000"/>
                </a:solidFill>
              </a:rPr>
              <a:t>TellYourStory</a:t>
            </a:r>
            <a:r>
              <a:rPr lang="en-US" sz="1800" dirty="0" smtClean="0">
                <a:solidFill>
                  <a:srgbClr val="FF0000"/>
                </a:solidFill>
              </a:rPr>
              <a:t> / #</a:t>
            </a:r>
            <a:r>
              <a:rPr lang="en-US" sz="1800" dirty="0" err="1" smtClean="0">
                <a:solidFill>
                  <a:srgbClr val="FF0000"/>
                </a:solidFill>
              </a:rPr>
              <a:t>TellOurStory</a:t>
            </a:r>
            <a:r>
              <a:rPr lang="en-US" sz="1800" dirty="0" smtClean="0">
                <a:solidFill>
                  <a:srgbClr val="FF0000"/>
                </a:solidFill>
              </a:rPr>
              <a:t> about the #</a:t>
            </a:r>
            <a:r>
              <a:rPr lang="en-US" sz="1800" dirty="0" err="1" smtClean="0">
                <a:solidFill>
                  <a:srgbClr val="FF0000"/>
                </a:solidFill>
              </a:rPr>
              <a:t>MedicalLaboratory</a:t>
            </a:r>
            <a:r>
              <a:rPr lang="en-US" sz="1800" dirty="0" smtClean="0">
                <a:solidFill>
                  <a:srgbClr val="FF0000"/>
                </a:solidFill>
              </a:rPr>
              <a:t>!</a:t>
            </a:r>
            <a:endParaRPr lang="en-US" sz="1800" dirty="0">
              <a:solidFill>
                <a:srgbClr val="FF0000"/>
              </a:solidFill>
            </a:endParaRPr>
          </a:p>
        </p:txBody>
      </p:sp>
      <p:sp>
        <p:nvSpPr>
          <p:cNvPr id="6" name="TextBox 5"/>
          <p:cNvSpPr txBox="1"/>
          <p:nvPr/>
        </p:nvSpPr>
        <p:spPr>
          <a:xfrm rot="19312411">
            <a:off x="-4007" y="223786"/>
            <a:ext cx="905954" cy="300082"/>
          </a:xfrm>
          <a:prstGeom prst="rect">
            <a:avLst/>
          </a:prstGeom>
          <a:noFill/>
        </p:spPr>
        <p:txBody>
          <a:bodyPr wrap="none" rtlCol="0">
            <a:spAutoFit/>
          </a:bodyPr>
          <a:lstStyle/>
          <a:p>
            <a:r>
              <a:rPr lang="en-US" dirty="0" smtClean="0">
                <a:solidFill>
                  <a:srgbClr val="FF0000"/>
                </a:solidFill>
              </a:rPr>
              <a:t>#</a:t>
            </a:r>
            <a:r>
              <a:rPr lang="en-US" dirty="0" err="1" smtClean="0">
                <a:solidFill>
                  <a:srgbClr val="FF0000"/>
                </a:solidFill>
              </a:rPr>
              <a:t>Labucate</a:t>
            </a:r>
            <a:endParaRPr lang="en-US" dirty="0">
              <a:solidFill>
                <a:srgbClr val="FF0000"/>
              </a:solidFill>
            </a:endParaRPr>
          </a:p>
        </p:txBody>
      </p:sp>
      <p:sp>
        <p:nvSpPr>
          <p:cNvPr id="7" name="TextBox 6"/>
          <p:cNvSpPr txBox="1"/>
          <p:nvPr/>
        </p:nvSpPr>
        <p:spPr>
          <a:xfrm rot="2371487">
            <a:off x="8226076" y="292529"/>
            <a:ext cx="982064" cy="300082"/>
          </a:xfrm>
          <a:prstGeom prst="rect">
            <a:avLst/>
          </a:prstGeom>
          <a:noFill/>
        </p:spPr>
        <p:txBody>
          <a:bodyPr wrap="none" rtlCol="0">
            <a:spAutoFit/>
          </a:bodyPr>
          <a:lstStyle/>
          <a:p>
            <a:r>
              <a:rPr lang="en-US" dirty="0" smtClean="0">
                <a:solidFill>
                  <a:srgbClr val="FF0000"/>
                </a:solidFill>
              </a:rPr>
              <a:t>#</a:t>
            </a:r>
            <a:r>
              <a:rPr lang="en-US" dirty="0" err="1" smtClean="0">
                <a:solidFill>
                  <a:srgbClr val="FF0000"/>
                </a:solidFill>
              </a:rPr>
              <a:t>Labvocate</a:t>
            </a:r>
            <a:endParaRPr lang="en-US" dirty="0">
              <a:solidFill>
                <a:srgbClr val="FF0000"/>
              </a:solidFill>
            </a:endParaRPr>
          </a:p>
        </p:txBody>
      </p:sp>
      <p:sp>
        <p:nvSpPr>
          <p:cNvPr id="8" name="TextBox 7"/>
          <p:cNvSpPr txBox="1"/>
          <p:nvPr/>
        </p:nvSpPr>
        <p:spPr>
          <a:xfrm>
            <a:off x="148390" y="2390938"/>
            <a:ext cx="960519" cy="300082"/>
          </a:xfrm>
          <a:prstGeom prst="rect">
            <a:avLst/>
          </a:prstGeom>
          <a:noFill/>
        </p:spPr>
        <p:txBody>
          <a:bodyPr wrap="none" rtlCol="0">
            <a:spAutoFit/>
          </a:bodyPr>
          <a:lstStyle/>
          <a:p>
            <a:r>
              <a:rPr lang="en-US" dirty="0">
                <a:solidFill>
                  <a:srgbClr val="FF0000"/>
                </a:solidFill>
              </a:rPr>
              <a:t>#</a:t>
            </a:r>
            <a:r>
              <a:rPr lang="en-US" dirty="0" err="1" smtClean="0">
                <a:solidFill>
                  <a:srgbClr val="FF0000"/>
                </a:solidFill>
              </a:rPr>
              <a:t>IamASCLS</a:t>
            </a:r>
            <a:endParaRPr lang="en-US" dirty="0">
              <a:solidFill>
                <a:srgbClr val="FF0000"/>
              </a:solidFill>
            </a:endParaRPr>
          </a:p>
        </p:txBody>
      </p:sp>
      <p:sp>
        <p:nvSpPr>
          <p:cNvPr id="9" name="TextBox 8"/>
          <p:cNvSpPr txBox="1"/>
          <p:nvPr/>
        </p:nvSpPr>
        <p:spPr>
          <a:xfrm>
            <a:off x="8079304" y="2390938"/>
            <a:ext cx="853632" cy="300082"/>
          </a:xfrm>
          <a:prstGeom prst="rect">
            <a:avLst/>
          </a:prstGeom>
          <a:noFill/>
        </p:spPr>
        <p:txBody>
          <a:bodyPr wrap="none" rtlCol="0">
            <a:spAutoFit/>
          </a:bodyPr>
          <a:lstStyle/>
          <a:p>
            <a:r>
              <a:rPr lang="en-US" dirty="0" smtClean="0">
                <a:solidFill>
                  <a:srgbClr val="FF0000"/>
                </a:solidFill>
              </a:rPr>
              <a:t>#Lab4Life</a:t>
            </a:r>
            <a:endParaRPr lang="en-US" dirty="0">
              <a:solidFill>
                <a:srgbClr val="FF0000"/>
              </a:solidFill>
            </a:endParaRPr>
          </a:p>
        </p:txBody>
      </p:sp>
      <p:pic>
        <p:nvPicPr>
          <p:cNvPr id="4" name="Picture 3"/>
          <p:cNvPicPr>
            <a:picLocks noChangeAspect="1"/>
          </p:cNvPicPr>
          <p:nvPr/>
        </p:nvPicPr>
        <p:blipFill>
          <a:blip r:embed="rId3"/>
          <a:stretch>
            <a:fillRect/>
          </a:stretch>
        </p:blipFill>
        <p:spPr>
          <a:xfrm>
            <a:off x="1906283" y="1477811"/>
            <a:ext cx="1675569" cy="2151214"/>
          </a:xfrm>
          <a:prstGeom prst="rect">
            <a:avLst/>
          </a:prstGeom>
        </p:spPr>
      </p:pic>
      <p:sp>
        <p:nvSpPr>
          <p:cNvPr id="12" name="TextBox 11"/>
          <p:cNvSpPr txBox="1"/>
          <p:nvPr/>
        </p:nvSpPr>
        <p:spPr>
          <a:xfrm>
            <a:off x="3405191" y="3104553"/>
            <a:ext cx="843116" cy="300082"/>
          </a:xfrm>
          <a:prstGeom prst="rect">
            <a:avLst/>
          </a:prstGeom>
          <a:noFill/>
        </p:spPr>
        <p:txBody>
          <a:bodyPr wrap="none" rtlCol="0">
            <a:spAutoFit/>
          </a:bodyPr>
          <a:lstStyle/>
          <a:p>
            <a:r>
              <a:rPr lang="en-US" dirty="0" smtClean="0">
                <a:solidFill>
                  <a:srgbClr val="7030A0"/>
                </a:solidFill>
              </a:rPr>
              <a:t>@TACLS1</a:t>
            </a:r>
            <a:endParaRPr lang="en-US" dirty="0">
              <a:solidFill>
                <a:srgbClr val="7030A0"/>
              </a:solidFill>
            </a:endParaRPr>
          </a:p>
        </p:txBody>
      </p:sp>
      <p:sp>
        <p:nvSpPr>
          <p:cNvPr id="10" name="Slide Number Placeholder 9"/>
          <p:cNvSpPr>
            <a:spLocks noGrp="1"/>
          </p:cNvSpPr>
          <p:nvPr>
            <p:ph type="sldNum" sz="quarter" idx="12"/>
          </p:nvPr>
        </p:nvSpPr>
        <p:spPr/>
        <p:txBody>
          <a:bodyPr/>
          <a:lstStyle/>
          <a:p>
            <a:fld id="{698B93EB-A9D7-5345-A063-6E2874308435}" type="slidenum">
              <a:rPr lang="en-US" smtClean="0"/>
              <a:pPr/>
              <a:t>69</a:t>
            </a:fld>
            <a:endParaRPr lang="en-US"/>
          </a:p>
        </p:txBody>
      </p:sp>
    </p:spTree>
    <p:extLst>
      <p:ext uri="{BB962C8B-B14F-4D97-AF65-F5344CB8AC3E}">
        <p14:creationId xmlns:p14="http://schemas.microsoft.com/office/powerpoint/2010/main" val="35968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283" y="4376507"/>
            <a:ext cx="7886700" cy="407166"/>
          </a:xfrm>
        </p:spPr>
        <p:txBody>
          <a:bodyPr>
            <a:normAutofit fontScale="47500" lnSpcReduction="20000"/>
          </a:bodyPr>
          <a:lstStyle/>
          <a:p>
            <a:pPr marL="0" indent="0">
              <a:buNone/>
            </a:pPr>
            <a:r>
              <a:rPr lang="en-US" dirty="0"/>
              <a:t>Diagram of coronavirus </a:t>
            </a:r>
            <a:r>
              <a:rPr lang="en-US" dirty="0" err="1"/>
              <a:t>virion</a:t>
            </a:r>
            <a:r>
              <a:rPr lang="en-US" dirty="0"/>
              <a:t> structure showing spikes that form a "crown" like the solar corona, hence the </a:t>
            </a:r>
            <a:r>
              <a:rPr lang="en-US" dirty="0" smtClean="0"/>
              <a:t>name. Source</a:t>
            </a:r>
            <a:r>
              <a:rPr lang="en-US" dirty="0"/>
              <a:t>: </a:t>
            </a:r>
            <a:r>
              <a:rPr lang="en-US" dirty="0">
                <a:hlinkClick r:id="rId2"/>
              </a:rPr>
              <a:t>https://</a:t>
            </a:r>
            <a:r>
              <a:rPr lang="en-US" dirty="0" smtClean="0">
                <a:hlinkClick r:id="rId2"/>
              </a:rPr>
              <a:t>commons.wikimedia.org/wiki/File:3D_medical_animation_corona_virus.jpg</a:t>
            </a:r>
            <a:r>
              <a:rPr lang="en-US" dirty="0" smtClean="0"/>
              <a:t>   </a:t>
            </a:r>
            <a:endParaRPr lang="en-US" dirty="0"/>
          </a:p>
        </p:txBody>
      </p:sp>
      <p:pic>
        <p:nvPicPr>
          <p:cNvPr id="4" name="Picture 3"/>
          <p:cNvPicPr>
            <a:picLocks noChangeAspect="1"/>
          </p:cNvPicPr>
          <p:nvPr/>
        </p:nvPicPr>
        <p:blipFill>
          <a:blip r:embed="rId3"/>
          <a:stretch>
            <a:fillRect/>
          </a:stretch>
        </p:blipFill>
        <p:spPr>
          <a:xfrm>
            <a:off x="1172954" y="1003552"/>
            <a:ext cx="6859111" cy="3240525"/>
          </a:xfrm>
          <a:prstGeom prst="rect">
            <a:avLst/>
          </a:prstGeom>
        </p:spPr>
      </p:pic>
      <p:sp>
        <p:nvSpPr>
          <p:cNvPr id="2" name="Slide Number Placeholder 1"/>
          <p:cNvSpPr>
            <a:spLocks noGrp="1"/>
          </p:cNvSpPr>
          <p:nvPr>
            <p:ph type="sldNum" sz="quarter" idx="12"/>
          </p:nvPr>
        </p:nvSpPr>
        <p:spPr/>
        <p:txBody>
          <a:bodyPr/>
          <a:lstStyle/>
          <a:p>
            <a:fld id="{698B93EB-A9D7-5345-A063-6E2874308435}" type="slidenum">
              <a:rPr lang="en-US" smtClean="0"/>
              <a:pPr/>
              <a:t>7</a:t>
            </a:fld>
            <a:endParaRPr lang="en-US"/>
          </a:p>
        </p:txBody>
      </p:sp>
    </p:spTree>
    <p:extLst>
      <p:ext uri="{BB962C8B-B14F-4D97-AF65-F5344CB8AC3E}">
        <p14:creationId xmlns:p14="http://schemas.microsoft.com/office/powerpoint/2010/main" val="31363567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4928"/>
          <a:stretch/>
        </p:blipFill>
        <p:spPr>
          <a:xfrm>
            <a:off x="8676" y="0"/>
            <a:ext cx="9135323" cy="51435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4703" t="41407" r="25809" b="26109"/>
          <a:stretch/>
        </p:blipFill>
        <p:spPr>
          <a:xfrm>
            <a:off x="8676" y="446713"/>
            <a:ext cx="9135322" cy="4696787"/>
          </a:xfrm>
          <a:prstGeom prst="rect">
            <a:avLst/>
          </a:prstGeom>
        </p:spPr>
      </p:pic>
    </p:spTree>
    <p:extLst>
      <p:ext uri="{BB962C8B-B14F-4D97-AF65-F5344CB8AC3E}">
        <p14:creationId xmlns:p14="http://schemas.microsoft.com/office/powerpoint/2010/main" val="16599924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4708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ABC2DAE-A797-4874-979B-4BEAFDBAFDFC}"/>
              </a:ext>
            </a:extLst>
          </p:cNvPr>
          <p:cNvSpPr txBox="1"/>
          <p:nvPr/>
        </p:nvSpPr>
        <p:spPr>
          <a:xfrm>
            <a:off x="1766347" y="641797"/>
            <a:ext cx="5745913" cy="646331"/>
          </a:xfrm>
          <a:prstGeom prst="rect">
            <a:avLst/>
          </a:prstGeom>
          <a:noFill/>
        </p:spPr>
        <p:txBody>
          <a:bodyPr wrap="square" rtlCol="0">
            <a:spAutoFit/>
          </a:bodyPr>
          <a:lstStyle/>
          <a:p>
            <a:r>
              <a:rPr lang="en-US" sz="1200" dirty="0"/>
              <a:t>Transmission electron microscopic image of an isolate from the first U.S. case of COVID-19, formerly known as 2019-nCoV. The spherical viral particles, colorized blue, contain cross-sections through the viral genome, seen as black dots. Photo ID 23354</a:t>
            </a:r>
          </a:p>
        </p:txBody>
      </p:sp>
      <p:sp>
        <p:nvSpPr>
          <p:cNvPr id="2" name="Rectangle 1"/>
          <p:cNvSpPr/>
          <p:nvPr/>
        </p:nvSpPr>
        <p:spPr>
          <a:xfrm>
            <a:off x="1832335" y="4200492"/>
            <a:ext cx="5899773" cy="646331"/>
          </a:xfrm>
          <a:prstGeom prst="rect">
            <a:avLst/>
          </a:prstGeom>
        </p:spPr>
        <p:txBody>
          <a:bodyPr wrap="square">
            <a:spAutoFit/>
          </a:bodyPr>
          <a:lstStyle/>
          <a:p>
            <a:r>
              <a:rPr lang="en-US" sz="1200" dirty="0"/>
              <a:t>This image is in the public domain and thus free of any copyright restrictions. As a matter of courtesy we request that the content provider be credited and notified in any public or private usage of this image. CDC/ Hannah A Bullock; </a:t>
            </a:r>
            <a:r>
              <a:rPr lang="en-US" sz="1200" dirty="0" err="1"/>
              <a:t>Azaibi</a:t>
            </a:r>
            <a:r>
              <a:rPr lang="en-US" sz="1200" dirty="0"/>
              <a:t> </a:t>
            </a:r>
            <a:r>
              <a:rPr lang="en-US" sz="1200" dirty="0" err="1"/>
              <a:t>Tamin</a:t>
            </a:r>
            <a:endParaRPr lang="en-US" sz="1200" dirty="0"/>
          </a:p>
        </p:txBody>
      </p:sp>
      <p:pic>
        <p:nvPicPr>
          <p:cNvPr id="5" name="Picture 4"/>
          <p:cNvPicPr>
            <a:picLocks noChangeAspect="1"/>
          </p:cNvPicPr>
          <p:nvPr/>
        </p:nvPicPr>
        <p:blipFill>
          <a:blip r:embed="rId2"/>
          <a:stretch>
            <a:fillRect/>
          </a:stretch>
        </p:blipFill>
        <p:spPr>
          <a:xfrm>
            <a:off x="2512944" y="1460217"/>
            <a:ext cx="3740360" cy="2490011"/>
          </a:xfrm>
          <a:prstGeom prst="rect">
            <a:avLst/>
          </a:prstGeom>
        </p:spPr>
      </p:pic>
      <p:sp>
        <p:nvSpPr>
          <p:cNvPr id="3" name="Slide Number Placeholder 2"/>
          <p:cNvSpPr>
            <a:spLocks noGrp="1"/>
          </p:cNvSpPr>
          <p:nvPr>
            <p:ph type="sldNum" sz="quarter" idx="12"/>
          </p:nvPr>
        </p:nvSpPr>
        <p:spPr/>
        <p:txBody>
          <a:bodyPr/>
          <a:lstStyle/>
          <a:p>
            <a:fld id="{698B93EB-A9D7-5345-A063-6E2874308435}" type="slidenum">
              <a:rPr lang="en-US" smtClean="0"/>
              <a:pPr/>
              <a:t>8</a:t>
            </a:fld>
            <a:endParaRPr lang="en-US"/>
          </a:p>
        </p:txBody>
      </p:sp>
    </p:spTree>
    <p:extLst>
      <p:ext uri="{BB962C8B-B14F-4D97-AF65-F5344CB8AC3E}">
        <p14:creationId xmlns:p14="http://schemas.microsoft.com/office/powerpoint/2010/main" val="2985476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SARS-CoV-2 / COVID-19 Update</a:t>
            </a:r>
          </a:p>
        </p:txBody>
      </p:sp>
      <p:sp>
        <p:nvSpPr>
          <p:cNvPr id="3" name="Content Placeholder 2"/>
          <p:cNvSpPr>
            <a:spLocks noGrp="1"/>
          </p:cNvSpPr>
          <p:nvPr>
            <p:ph idx="1"/>
          </p:nvPr>
        </p:nvSpPr>
        <p:spPr/>
        <p:txBody>
          <a:bodyPr>
            <a:normAutofit fontScale="77500" lnSpcReduction="20000"/>
          </a:bodyPr>
          <a:lstStyle/>
          <a:p>
            <a:r>
              <a:rPr lang="en-US" dirty="0" smtClean="0"/>
              <a:t>SARS-CoV </a:t>
            </a:r>
            <a:r>
              <a:rPr lang="en-US" dirty="0"/>
              <a:t>(the beta coronavirus that causes severe acute respiratory syndrome, or SARS</a:t>
            </a:r>
            <a:r>
              <a:rPr lang="en-US" dirty="0" smtClean="0"/>
              <a:t>)</a:t>
            </a:r>
          </a:p>
          <a:p>
            <a:pPr lvl="1"/>
            <a:r>
              <a:rPr lang="en-US" dirty="0"/>
              <a:t>SARS (2003</a:t>
            </a:r>
            <a:r>
              <a:rPr lang="en-US" dirty="0" smtClean="0"/>
              <a:t>) killed </a:t>
            </a:r>
            <a:r>
              <a:rPr lang="en-US" dirty="0"/>
              <a:t>nearly 10% of the 8,096 people who fell ill in 29 countries (774 </a:t>
            </a:r>
            <a:r>
              <a:rPr lang="en-US" dirty="0" smtClean="0"/>
              <a:t>deaths). </a:t>
            </a:r>
            <a:endParaRPr lang="en-US" dirty="0"/>
          </a:p>
          <a:p>
            <a:r>
              <a:rPr lang="en-US" dirty="0" smtClean="0"/>
              <a:t>MERS-CoV </a:t>
            </a:r>
            <a:r>
              <a:rPr lang="en-US" dirty="0"/>
              <a:t>(the beta coronavirus that causes Middle East Respiratory Syndrome, or MERS</a:t>
            </a:r>
            <a:r>
              <a:rPr lang="en-US" dirty="0" smtClean="0"/>
              <a:t>)</a:t>
            </a:r>
          </a:p>
          <a:p>
            <a:pPr lvl="1"/>
            <a:r>
              <a:rPr lang="en-US" dirty="0"/>
              <a:t>Since 2012, MERS has caused 2,494 confirmed cases in 27 countries and killed </a:t>
            </a:r>
            <a:r>
              <a:rPr lang="en-US" dirty="0" smtClean="0"/>
              <a:t>over 30% (858 deaths). </a:t>
            </a:r>
            <a:endParaRPr lang="en-US" dirty="0"/>
          </a:p>
          <a:p>
            <a:r>
              <a:rPr lang="en-US" dirty="0" smtClean="0"/>
              <a:t>SARS-CoV-2 </a:t>
            </a:r>
            <a:r>
              <a:rPr lang="en-US" dirty="0"/>
              <a:t>(the novel coronavirus that causes coronavirus disease 2019, or COVID-19</a:t>
            </a:r>
            <a:r>
              <a:rPr lang="en-US" dirty="0" smtClean="0"/>
              <a:t>)</a:t>
            </a:r>
          </a:p>
          <a:p>
            <a:pPr lvl="1"/>
            <a:r>
              <a:rPr lang="en-US" dirty="0" smtClean="0">
                <a:solidFill>
                  <a:srgbClr val="FF0000"/>
                </a:solidFill>
              </a:rPr>
              <a:t>Provide current </a:t>
            </a:r>
            <a:r>
              <a:rPr lang="en-US" dirty="0" smtClean="0"/>
              <a:t>update for cases, mortality and geographic spread</a:t>
            </a:r>
          </a:p>
          <a:p>
            <a:pPr lvl="1"/>
            <a:r>
              <a:rPr lang="en-US" dirty="0" smtClean="0"/>
              <a:t>Ongoing expansion</a:t>
            </a:r>
            <a:endParaRPr lang="en-US" dirty="0"/>
          </a:p>
        </p:txBody>
      </p:sp>
      <p:pic>
        <p:nvPicPr>
          <p:cNvPr id="4" name="Picture 3"/>
          <p:cNvPicPr>
            <a:picLocks noChangeAspect="1"/>
          </p:cNvPicPr>
          <p:nvPr/>
        </p:nvPicPr>
        <p:blipFill>
          <a:blip r:embed="rId2"/>
          <a:stretch>
            <a:fillRect/>
          </a:stretch>
        </p:blipFill>
        <p:spPr>
          <a:xfrm>
            <a:off x="7579415" y="302419"/>
            <a:ext cx="1458675" cy="818942"/>
          </a:xfrm>
          <a:prstGeom prst="rect">
            <a:avLst/>
          </a:prstGeom>
        </p:spPr>
      </p:pic>
      <p:sp>
        <p:nvSpPr>
          <p:cNvPr id="5" name="Slide Number Placeholder 4"/>
          <p:cNvSpPr>
            <a:spLocks noGrp="1"/>
          </p:cNvSpPr>
          <p:nvPr>
            <p:ph type="sldNum" sz="quarter" idx="12"/>
          </p:nvPr>
        </p:nvSpPr>
        <p:spPr/>
        <p:txBody>
          <a:bodyPr/>
          <a:lstStyle/>
          <a:p>
            <a:fld id="{698B93EB-A9D7-5345-A063-6E2874308435}" type="slidenum">
              <a:rPr lang="en-US" smtClean="0"/>
              <a:pPr/>
              <a:t>9</a:t>
            </a:fld>
            <a:endParaRPr lang="en-US"/>
          </a:p>
        </p:txBody>
      </p:sp>
    </p:spTree>
    <p:extLst>
      <p:ext uri="{BB962C8B-B14F-4D97-AF65-F5344CB8AC3E}">
        <p14:creationId xmlns:p14="http://schemas.microsoft.com/office/powerpoint/2010/main" val="190989216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70AC18D9167040B343E66BA792360F" ma:contentTypeVersion="15" ma:contentTypeDescription="Create a new document." ma:contentTypeScope="" ma:versionID="ad1f3e8586244b93aaa4031baa35e763">
  <xsd:schema xmlns:xsd="http://www.w3.org/2001/XMLSchema" xmlns:xs="http://www.w3.org/2001/XMLSchema" xmlns:p="http://schemas.microsoft.com/office/2006/metadata/properties" xmlns:ns1="http://schemas.microsoft.com/sharepoint/v3" xmlns:ns3="38ae5b8f-f462-4440-a5dd-9b7f837c1630" xmlns:ns4="3a4ca36d-3634-4907-9686-1059fdce6d09" targetNamespace="http://schemas.microsoft.com/office/2006/metadata/properties" ma:root="true" ma:fieldsID="ae9c1155386b27128cf80a587fd0c9b6" ns1:_="" ns3:_="" ns4:_="">
    <xsd:import namespace="http://schemas.microsoft.com/sharepoint/v3"/>
    <xsd:import namespace="38ae5b8f-f462-4440-a5dd-9b7f837c1630"/>
    <xsd:import namespace="3a4ca36d-3634-4907-9686-1059fdce6d0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ae5b8f-f462-4440-a5dd-9b7f837c16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4ca36d-3634-4907-9686-1059fdce6d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579A8BC-E0B6-44EF-A2FE-B15C982BD65E}">
  <ds:schemaRefs>
    <ds:schemaRef ds:uri="http://schemas.microsoft.com/sharepoint/v3/contenttype/forms"/>
  </ds:schemaRefs>
</ds:datastoreItem>
</file>

<file path=customXml/itemProps2.xml><?xml version="1.0" encoding="utf-8"?>
<ds:datastoreItem xmlns:ds="http://schemas.openxmlformats.org/officeDocument/2006/customXml" ds:itemID="{EC9306D0-00ED-44C6-8DF4-8981F63AE2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8ae5b8f-f462-4440-a5dd-9b7f837c1630"/>
    <ds:schemaRef ds:uri="3a4ca36d-3634-4907-9686-1059fdce6d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1E3980-3859-480A-8E37-23C4AECD191F}">
  <ds:schemaRefs>
    <ds:schemaRef ds:uri="http://schemas.microsoft.com/sharepoint/v3"/>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3a4ca36d-3634-4907-9686-1059fdce6d09"/>
    <ds:schemaRef ds:uri="38ae5b8f-f462-4440-a5dd-9b7f837c163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1416</TotalTime>
  <Words>4044</Words>
  <Application>Microsoft Macintosh PowerPoint</Application>
  <PresentationFormat>On-screen Show (16:9)</PresentationFormat>
  <Paragraphs>478</Paragraphs>
  <Slides>71</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Calibri</vt:lpstr>
      <vt:lpstr>Calibri Light</vt:lpstr>
      <vt:lpstr>Times New Roman</vt:lpstr>
      <vt:lpstr>Wingdings</vt:lpstr>
      <vt:lpstr>Custom Design</vt:lpstr>
      <vt:lpstr>Emerging Pathogens: Have We Learned Any Lessons?</vt:lpstr>
      <vt:lpstr>Emerging Pathogens: Have We Learned Any Lessons?  Abstract</vt:lpstr>
      <vt:lpstr>Objectives</vt:lpstr>
      <vt:lpstr>PowerPoint Presentation</vt:lpstr>
      <vt:lpstr>SARS-CoV-2 / COVID-19 Update</vt:lpstr>
      <vt:lpstr>SARS-CoV-2 / COVID-19 Update</vt:lpstr>
      <vt:lpstr>PowerPoint Presentation</vt:lpstr>
      <vt:lpstr>PowerPoint Presentation</vt:lpstr>
      <vt:lpstr>SARS-CoV-2 / COVID-19 Update</vt:lpstr>
      <vt:lpstr>SARS-CoV-2 / COVID-19 Update</vt:lpstr>
      <vt:lpstr>SARS-CoV-2 / COVID-19 Update</vt:lpstr>
      <vt:lpstr>SARS-CoV-2 / COVID-19 Update</vt:lpstr>
      <vt:lpstr>SARS-CoV-2 / COVID-19 Update</vt:lpstr>
      <vt:lpstr>PowerPoint Presentation</vt:lpstr>
      <vt:lpstr>SARS-CoV-2 / COVID-19 Update</vt:lpstr>
      <vt:lpstr>SARS-CoV-2 / COVID-19 Update</vt:lpstr>
      <vt:lpstr>SARS-CoV-2 / COVID-19 Update</vt:lpstr>
      <vt:lpstr>PowerPoint Presentation</vt:lpstr>
      <vt:lpstr>SARS-CoV-2 / COVID-19 Update</vt:lpstr>
      <vt:lpstr>SARS-CoV-2 / COVID-19 Update</vt:lpstr>
      <vt:lpstr>SARS-CoV-2 / COVID-19 Update</vt:lpstr>
      <vt:lpstr>SARS-CoV-2 / COVID-19 Update</vt:lpstr>
      <vt:lpstr>SARS-CoV-2 / COVID-19 Update</vt:lpstr>
      <vt:lpstr>Virus mutation</vt:lpstr>
      <vt:lpstr>SARS-CoV-2 Variant Classifications  and Definitions</vt:lpstr>
      <vt:lpstr>SARS-CoV-2 Variant of Concern </vt:lpstr>
      <vt:lpstr>PowerPoint Presentation</vt:lpstr>
      <vt:lpstr>PowerPoint Presentation</vt:lpstr>
      <vt:lpstr>SARS-CoV-2 Variant of High Consequence </vt:lpstr>
      <vt:lpstr>SARS-CoV-2 Variant of High Consequence </vt:lpstr>
      <vt:lpstr>SARS-CoV-2 Variant Epidemiology</vt:lpstr>
      <vt:lpstr>SARS-CoV-2 Variant Epidemiology</vt:lpstr>
      <vt:lpstr>SARS-CoV-2 Variant Epidemiology</vt:lpstr>
      <vt:lpstr>SARS-CoV-2 Variant Epidemiology</vt:lpstr>
      <vt:lpstr>Vaccines</vt:lpstr>
      <vt:lpstr>https://ourworldindata.org/covid-vaccinations </vt:lpstr>
      <vt:lpstr>PowerPoint Presentation</vt:lpstr>
      <vt:lpstr>PowerPoint Presentation</vt:lpstr>
      <vt:lpstr> Science and the “Conquest” of Infectious Disease </vt:lpstr>
      <vt:lpstr>But….hold up!</vt:lpstr>
      <vt:lpstr>Microbes don’t read the books or play by the rules!</vt:lpstr>
      <vt:lpstr>Interdependence:   The Shrinking World</vt:lpstr>
      <vt:lpstr> Factors Leading to Emergence and Reemergence of Infectious Disease </vt:lpstr>
      <vt:lpstr> Factors Leading to Emergence and Reemergence of Infectious Disease </vt:lpstr>
      <vt:lpstr> Factors Leading to Emergence and Reemergence of Infectious Disease </vt:lpstr>
      <vt:lpstr> Factors Leading to Emergence and Reemergence of Infectious Disease </vt:lpstr>
      <vt:lpstr> Factors Leading to Emergence and Reemergence of Infectious Disease </vt:lpstr>
      <vt:lpstr> Factors Leading to Emergence and Reemergence of Infectious Disease </vt:lpstr>
      <vt:lpstr> Factors Leading to Emergence and Reemergence of Infectious Disease </vt:lpstr>
      <vt:lpstr>Do we know what’s coming next? Emerging Pathogens</vt:lpstr>
      <vt:lpstr>Do we know what’s coming next?</vt:lpstr>
      <vt:lpstr>Do we know what’s coming next?</vt:lpstr>
      <vt:lpstr>Do we know what’s coming next? Ebola virus disease (EVD) </vt:lpstr>
      <vt:lpstr>Ebola virus disease (EVD) </vt:lpstr>
      <vt:lpstr>Do we know what’s coming next? Concerns closer to home …</vt:lpstr>
      <vt:lpstr>Do we know what’s coming next? Concerns closer to home …</vt:lpstr>
      <vt:lpstr>Do we know what’s coming next? Concerns closer to home …</vt:lpstr>
      <vt:lpstr>Do we know what’s coming next? Concerns closer to home …</vt:lpstr>
      <vt:lpstr>Do we know what’s coming next? </vt:lpstr>
      <vt:lpstr>Do we know what’s coming next? </vt:lpstr>
      <vt:lpstr>Globalization of infectious diseases </vt:lpstr>
      <vt:lpstr>Globalization &amp; One Health</vt:lpstr>
      <vt:lpstr>Antimicrobial resistance / HAIs</vt:lpstr>
      <vt:lpstr>Antimicrobial resistance / HAIs</vt:lpstr>
      <vt:lpstr>Global Challenges</vt:lpstr>
      <vt:lpstr>Have we Learned any Lessons? Let’s talk…</vt:lpstr>
      <vt:lpstr>References and Resources</vt:lpstr>
      <vt:lpstr>References and Resources</vt:lpstr>
      <vt:lpstr>Thanks / Questions</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Paul Webber</cp:lastModifiedBy>
  <cp:revision>141</cp:revision>
  <cp:lastPrinted>2021-04-20T12:49:37Z</cp:lastPrinted>
  <dcterms:created xsi:type="dcterms:W3CDTF">2019-02-20T15:01:14Z</dcterms:created>
  <dcterms:modified xsi:type="dcterms:W3CDTF">2021-04-20T12:49:41Z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0x010100BA70AC18D9167040B343E66BA792360F</vt:lpwstr>
  </property>
</Properties>
</file>