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90" r:id="rId3"/>
    <p:sldId id="298" r:id="rId4"/>
    <p:sldId id="299" r:id="rId5"/>
    <p:sldId id="257" r:id="rId6"/>
    <p:sldId id="302" r:id="rId7"/>
    <p:sldId id="303" r:id="rId8"/>
    <p:sldId id="294" r:id="rId9"/>
    <p:sldId id="301" r:id="rId10"/>
    <p:sldId id="305" r:id="rId11"/>
    <p:sldId id="304" r:id="rId12"/>
    <p:sldId id="295" r:id="rId13"/>
    <p:sldId id="296" r:id="rId14"/>
    <p:sldId id="306" r:id="rId15"/>
    <p:sldId id="307" r:id="rId16"/>
  </p:sldIdLst>
  <p:sldSz cx="9144000" cy="6858000" type="screen4x3"/>
  <p:notesSz cx="6881813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D9581"/>
    <a:srgbClr val="691638"/>
    <a:srgbClr val="45637A"/>
    <a:srgbClr val="AB8C0A"/>
    <a:srgbClr val="F4F0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97" autoAdjust="0"/>
    <p:restoredTop sz="91043" autoAdjust="0"/>
  </p:normalViewPr>
  <p:slideViewPr>
    <p:cSldViewPr showGuides="1">
      <p:cViewPr varScale="1">
        <p:scale>
          <a:sx n="107" d="100"/>
          <a:sy n="107" d="100"/>
        </p:scale>
        <p:origin x="784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66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88" d="100"/>
          <a:sy n="88" d="100"/>
        </p:scale>
        <p:origin x="2968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83704"/>
            <a:ext cx="6880225" cy="687760"/>
          </a:xfrm>
          <a:prstGeom prst="rect">
            <a:avLst/>
          </a:prstGeom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panose="020B0600070205080204" pitchFamily="34" charset="-128"/>
              </a:defRPr>
            </a:lvl1pPr>
          </a:lstStyle>
          <a:p>
            <a:pPr algn="ctr">
              <a:defRPr/>
            </a:pPr>
            <a:r>
              <a:rPr lang="en-US" b="1" dirty="0"/>
              <a:t>Common Features of Waterborne Pathogens in </a:t>
            </a:r>
            <a:r>
              <a:rPr lang="en-US" b="1" dirty="0" smtClean="0"/>
              <a:t>Hospitals:  Why </a:t>
            </a:r>
            <a:r>
              <a:rPr lang="en-US" b="1" dirty="0"/>
              <a:t>Are They So Challenging</a:t>
            </a:r>
            <a:r>
              <a:rPr lang="en-US" b="1" dirty="0" smtClean="0"/>
              <a:t>?</a:t>
            </a:r>
            <a:br>
              <a:rPr lang="en-US" b="1" dirty="0" smtClean="0"/>
            </a:br>
            <a:r>
              <a:rPr lang="en-US" b="1" dirty="0" smtClean="0"/>
              <a:t>Prof. </a:t>
            </a:r>
            <a:r>
              <a:rPr lang="en-US" b="1" dirty="0"/>
              <a:t>Joseph O. </a:t>
            </a:r>
            <a:r>
              <a:rPr lang="en-US" b="1" dirty="0" err="1"/>
              <a:t>Falkinham</a:t>
            </a:r>
            <a:r>
              <a:rPr lang="en-US" b="1" dirty="0"/>
              <a:t>, </a:t>
            </a:r>
            <a:r>
              <a:rPr lang="en-US" b="1" dirty="0" smtClean="0"/>
              <a:t>III</a:t>
            </a:r>
            <a:br>
              <a:rPr lang="en-US" b="1" dirty="0" smtClean="0"/>
            </a:br>
            <a:r>
              <a:rPr lang="en-US" b="1" dirty="0" smtClean="0"/>
              <a:t>A Webber Training Teleclass</a:t>
            </a:r>
            <a:endParaRPr lang="en-US" alt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536632"/>
            <a:ext cx="6880225" cy="465138"/>
          </a:xfrm>
          <a:prstGeom prst="rect">
            <a:avLst/>
          </a:prstGeom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panose="020B0600070205080204" pitchFamily="34" charset="-128"/>
              </a:defRPr>
            </a:lvl1pPr>
          </a:lstStyle>
          <a:p>
            <a:pPr algn="ctr">
              <a:defRPr/>
            </a:pPr>
            <a:r>
              <a:rPr lang="en-US" altLang="en-US" b="1" dirty="0" smtClean="0"/>
              <a:t>Hosted by Paul Webber  </a:t>
            </a:r>
            <a:r>
              <a:rPr lang="en-US" altLang="en-US" b="1" dirty="0" err="1" smtClean="0"/>
              <a:t>paul@webbertraining.com</a:t>
            </a:r>
            <a:r>
              <a:rPr lang="en-US" altLang="en-US" b="1" dirty="0" smtClean="0"/>
              <a:t/>
            </a:r>
            <a:br>
              <a:rPr lang="en-US" altLang="en-US" b="1" dirty="0" smtClean="0"/>
            </a:br>
            <a:r>
              <a:rPr lang="en-US" altLang="en-US" b="1" dirty="0" err="1" smtClean="0"/>
              <a:t>www.webbertraining.com</a:t>
            </a:r>
            <a:endParaRPr lang="en-US" alt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7313" y="8829675"/>
            <a:ext cx="2982912" cy="465138"/>
          </a:xfrm>
          <a:prstGeom prst="rect">
            <a:avLst/>
          </a:prstGeom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599AABC1-AF9B-204E-A569-E86007F7213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9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00488" y="0"/>
            <a:ext cx="298132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176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416425"/>
            <a:ext cx="5046663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2982913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0488" y="8831263"/>
            <a:ext cx="298132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64C75FE-D1E4-2647-9947-93E133880E5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6" charset="-128"/>
        <a:cs typeface="ＭＳ Ｐゴシック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6" charset="-128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6" charset="-128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6" charset="-128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6" charset="-128"/>
        <a:cs typeface="ＭＳ Ｐゴシック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4D6786DF-710A-D141-B50E-64C3F76F908E}" type="slidenum">
              <a:rPr lang="en-US" altLang="en-US" sz="1200"/>
              <a:pPr/>
              <a:t>1</a:t>
            </a:fld>
            <a:endParaRPr lang="en-US" altLang="en-US" sz="1200"/>
          </a:p>
        </p:txBody>
      </p:sp>
      <p:sp>
        <p:nvSpPr>
          <p:cNvPr id="61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32207B21-1FFB-8A4E-A908-5E66DFB04C2B}" type="slidenum">
              <a:rPr lang="en-US" altLang="en-US" sz="1200"/>
              <a:pPr/>
              <a:t>5</a:t>
            </a:fld>
            <a:endParaRPr lang="en-US" altLang="en-US" sz="1200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ＭＳ Ｐゴシック" charset="-128"/>
            </a:endParaRPr>
          </a:p>
        </p:txBody>
      </p:sp>
      <p:sp>
        <p:nvSpPr>
          <p:cNvPr id="19460" name="Slide Number Placeholder 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70D2F85E-EC30-0C4A-BBF0-1D68E2B697B4}" type="slidenum">
              <a:rPr lang="en-US" altLang="en-US" sz="1200"/>
              <a:pPr/>
              <a:t>12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/>
          </p:cNvSpPr>
          <p:nvPr userDrawn="1"/>
        </p:nvSpPr>
        <p:spPr bwMode="auto">
          <a:xfrm>
            <a:off x="612775" y="3429000"/>
            <a:ext cx="6553200" cy="2895600"/>
          </a:xfrm>
          <a:prstGeom prst="rect">
            <a:avLst/>
          </a:prstGeom>
          <a:solidFill>
            <a:srgbClr val="AB8C0A">
              <a:alpha val="14902"/>
            </a:srgbClr>
          </a:solidFill>
          <a:ln w="9525">
            <a:solidFill>
              <a:srgbClr val="C9C9C9"/>
            </a:solidFill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2"/>
          <p:cNvSpPr>
            <a:spLocks/>
          </p:cNvSpPr>
          <p:nvPr userDrawn="1"/>
        </p:nvSpPr>
        <p:spPr bwMode="auto">
          <a:xfrm>
            <a:off x="608013" y="838200"/>
            <a:ext cx="2413000" cy="838200"/>
          </a:xfrm>
          <a:prstGeom prst="rect">
            <a:avLst/>
          </a:prstGeom>
          <a:solidFill>
            <a:schemeClr val="bg1"/>
          </a:solidFill>
          <a:ln w="9525">
            <a:solidFill>
              <a:srgbClr val="C9C9C9"/>
            </a:solidFill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pic>
        <p:nvPicPr>
          <p:cNvPr id="6" name="Picture 1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990600"/>
            <a:ext cx="203200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7" t="24571" r="270" b="24667"/>
          <a:stretch>
            <a:fillRect/>
          </a:stretch>
        </p:blipFill>
        <p:spPr bwMode="auto">
          <a:xfrm>
            <a:off x="612775" y="1600200"/>
            <a:ext cx="8534400" cy="2940050"/>
          </a:xfrm>
          <a:prstGeom prst="rect">
            <a:avLst/>
          </a:prstGeom>
          <a:noFill/>
          <a:ln w="9525">
            <a:solidFill>
              <a:srgbClr val="C9C9C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4648200"/>
            <a:ext cx="6019800" cy="1219200"/>
          </a:xfrm>
          <a:effectLst/>
        </p:spPr>
        <p:txBody>
          <a:bodyPr/>
          <a:lstStyle>
            <a:lvl1pPr>
              <a:lnSpc>
                <a:spcPct val="9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14400" y="5791200"/>
            <a:ext cx="4267200" cy="381000"/>
          </a:xfrm>
        </p:spPr>
        <p:txBody>
          <a:bodyPr/>
          <a:lstStyle>
            <a:lvl1pPr marL="0" indent="0">
              <a:buFontTx/>
              <a:buNone/>
              <a:defRPr sz="2000">
                <a:latin typeface="Arial Narrow" pitchFamily="116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5334000" y="6019800"/>
            <a:ext cx="1828800" cy="3048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  <a:latin typeface="Arial Narrow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E0262646-E905-6246-9DD3-F8DE9E69C380}" type="datetime4">
              <a:rPr lang="en-US" altLang="en-US"/>
              <a:pPr>
                <a:defRPr/>
              </a:pPr>
              <a:t>October 12, 2021</a:t>
            </a:fld>
            <a:endParaRPr lang="en-US" altLang="en-US" sz="2000"/>
          </a:p>
        </p:txBody>
      </p:sp>
    </p:spTree>
    <p:extLst>
      <p:ext uri="{BB962C8B-B14F-4D97-AF65-F5344CB8AC3E}">
        <p14:creationId xmlns:p14="http://schemas.microsoft.com/office/powerpoint/2010/main" val="1441736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12EE7E-EC91-214D-932C-30EB794A6E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722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1300" y="1371600"/>
            <a:ext cx="19431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1371600"/>
            <a:ext cx="5676900" cy="4572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5CCDCC-A878-5F44-831E-EB8D102C41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4210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 sz="1800"/>
            </a:lvl1pPr>
          </a:lstStyle>
          <a:p>
            <a:fld id="{90F6D2F7-07F2-954C-B90F-357CE4B0A6D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844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 sz="1800"/>
            </a:lvl1pPr>
          </a:lstStyle>
          <a:p>
            <a:fld id="{A0848B7D-0F00-9B4B-B0D5-551470662D0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067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286000"/>
            <a:ext cx="38100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2286000"/>
            <a:ext cx="38100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 sz="1800"/>
            </a:lvl1pPr>
          </a:lstStyle>
          <a:p>
            <a:fld id="{FF5E38A4-F8F1-8640-A66B-075CFC1B094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3627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 sz="1800"/>
            </a:lvl1pPr>
          </a:lstStyle>
          <a:p>
            <a:fld id="{6FB8EEC8-603C-A241-9B58-7D092BD35CA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2153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 sz="1800"/>
            </a:lvl1pPr>
          </a:lstStyle>
          <a:p>
            <a:fld id="{FF51FD63-DF33-6B46-8DA9-E403B33E5DE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9978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 sz="1800"/>
            </a:lvl1pPr>
          </a:lstStyle>
          <a:p>
            <a:fld id="{81E2A62A-F9EE-4243-A4D9-76C05FB692B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6612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FAF333-1110-3F44-9B8F-05A24FD5667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3632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E01DD0-B9D1-BC43-A127-85AC976C92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4032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12"/>
          <p:cNvSpPr>
            <a:spLocks noChangeShapeType="1"/>
          </p:cNvSpPr>
          <p:nvPr userDrawn="1"/>
        </p:nvSpPr>
        <p:spPr bwMode="auto">
          <a:xfrm>
            <a:off x="304800" y="1371600"/>
            <a:ext cx="0" cy="52609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27" name="Picture 21" descr="burrus_header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1371600"/>
            <a:ext cx="7772400" cy="838200"/>
          </a:xfrm>
          <a:prstGeom prst="rect">
            <a:avLst/>
          </a:prstGeom>
          <a:noFill/>
          <a:ln>
            <a:noFill/>
          </a:ln>
          <a:effectLst>
            <a:outerShdw blurRad="63500" dist="25399" dir="2700000" algn="ctr" rotWithShape="0">
              <a:schemeClr val="bg2">
                <a:alpha val="31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/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2286000"/>
            <a:ext cx="77724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/>
          </a:p>
        </p:txBody>
      </p:sp>
      <p:sp>
        <p:nvSpPr>
          <p:cNvPr id="1030" name="Line 13"/>
          <p:cNvSpPr>
            <a:spLocks noChangeShapeType="1"/>
          </p:cNvSpPr>
          <p:nvPr userDrawn="1"/>
        </p:nvSpPr>
        <p:spPr bwMode="auto">
          <a:xfrm>
            <a:off x="304800" y="6629400"/>
            <a:ext cx="85344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31" name="Picture 14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6205538"/>
            <a:ext cx="1495425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Line 15"/>
          <p:cNvSpPr>
            <a:spLocks noChangeShapeType="1"/>
          </p:cNvSpPr>
          <p:nvPr userDrawn="1"/>
        </p:nvSpPr>
        <p:spPr bwMode="auto">
          <a:xfrm>
            <a:off x="7239000" y="6129338"/>
            <a:ext cx="16002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1" name="Rectangle 1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04800" y="6288088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fld id="{011F6C05-8539-914F-85CC-CC5B182AFD74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34" name="Line 19"/>
          <p:cNvSpPr>
            <a:spLocks noChangeShapeType="1"/>
          </p:cNvSpPr>
          <p:nvPr userDrawn="1"/>
        </p:nvSpPr>
        <p:spPr bwMode="auto">
          <a:xfrm flipV="1">
            <a:off x="8839200" y="6132513"/>
            <a:ext cx="0" cy="49371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4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691638"/>
          </a:solidFill>
          <a:latin typeface="+mj-lt"/>
          <a:ea typeface="+mj-ea"/>
          <a:cs typeface="ＭＳ Ｐゴシック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691638"/>
          </a:solidFill>
          <a:latin typeface="Arial" charset="0"/>
          <a:ea typeface="ＭＳ Ｐゴシック" pitchFamily="116" charset="-128"/>
          <a:cs typeface="ＭＳ Ｐゴシック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691638"/>
          </a:solidFill>
          <a:latin typeface="Arial" charset="0"/>
          <a:ea typeface="ＭＳ Ｐゴシック" pitchFamily="116" charset="-128"/>
          <a:cs typeface="ＭＳ Ｐゴシック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691638"/>
          </a:solidFill>
          <a:latin typeface="Arial" charset="0"/>
          <a:ea typeface="ＭＳ Ｐゴシック" pitchFamily="116" charset="-128"/>
          <a:cs typeface="ＭＳ Ｐゴシック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691638"/>
          </a:solidFill>
          <a:latin typeface="Arial" charset="0"/>
          <a:ea typeface="ＭＳ Ｐゴシック" pitchFamily="116" charset="-128"/>
          <a:cs typeface="ＭＳ Ｐゴシック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691638"/>
          </a:solidFill>
          <a:latin typeface="Arial" charset="0"/>
          <a:ea typeface="ＭＳ Ｐゴシック" pitchFamily="116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691638"/>
          </a:solidFill>
          <a:latin typeface="Arial" charset="0"/>
          <a:ea typeface="ＭＳ Ｐゴシック" pitchFamily="116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691638"/>
          </a:solidFill>
          <a:latin typeface="Arial" charset="0"/>
          <a:ea typeface="ＭＳ Ｐゴシック" pitchFamily="116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691638"/>
          </a:solidFill>
          <a:latin typeface="Arial" charset="0"/>
          <a:ea typeface="ＭＳ Ｐゴシック" pitchFamily="116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691638"/>
        </a:buClr>
        <a:buChar char="•"/>
        <a:defRPr sz="3200">
          <a:solidFill>
            <a:schemeClr val="tx1"/>
          </a:solidFill>
          <a:latin typeface="+mn-lt"/>
          <a:ea typeface="+mn-ea"/>
          <a:cs typeface="ＭＳ Ｐゴシック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DC5A21"/>
        </a:buClr>
        <a:buFont typeface="Times" charset="0"/>
        <a:buChar char="•"/>
        <a:defRPr sz="2800">
          <a:solidFill>
            <a:schemeClr val="tx1"/>
          </a:solidFill>
          <a:latin typeface="+mn-lt"/>
          <a:ea typeface="+mn-ea"/>
          <a:cs typeface="ＭＳ Ｐゴシック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87ADB0"/>
        </a:buClr>
        <a:buChar char="•"/>
        <a:defRPr sz="2400">
          <a:solidFill>
            <a:schemeClr val="tx1"/>
          </a:solidFill>
          <a:latin typeface="+mn-lt"/>
          <a:ea typeface="+mn-ea"/>
          <a:cs typeface="ＭＳ Ｐゴシック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ＭＳ Ｐゴシック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ＭＳ Ｐゴシック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447800" y="1981200"/>
            <a:ext cx="6248400" cy="2286000"/>
          </a:xfrm>
          <a:solidFill>
            <a:srgbClr val="9D9581">
              <a:alpha val="66000"/>
            </a:srgbClr>
          </a:solidFill>
          <a:effectLst>
            <a:outerShdw blurRad="63500" dist="25399" dir="2700000" algn="ctr" rotWithShape="0">
              <a:schemeClr val="bg2">
                <a:alpha val="31000"/>
              </a:schemeClr>
            </a:outerShdw>
          </a:effectLst>
        </p:spPr>
        <p:txBody>
          <a:bodyPr/>
          <a:lstStyle/>
          <a:p>
            <a:pPr algn="ctr" eaLnBrk="1" hangingPunct="1">
              <a:defRPr/>
            </a:pP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Common Features of Waterborne Pathogens in Hospitals:</a:t>
            </a:r>
            <a:b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</a:b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Why Are They So Challenging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?</a:t>
            </a:r>
            <a:r>
              <a:rPr lang="en-US" sz="1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/>
            </a:r>
            <a:br>
              <a:rPr lang="en-US" sz="1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</a:br>
            <a:r>
              <a:rPr lang="en-US" sz="1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/>
            </a:r>
            <a:br>
              <a:rPr lang="en-US" sz="1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</a:br>
            <a:r>
              <a:rPr lang="en-US" sz="2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Joseph O. </a:t>
            </a:r>
            <a:r>
              <a:rPr lang="en-US" sz="2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Falkinham</a:t>
            </a:r>
            <a:r>
              <a:rPr lang="en-US" sz="2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, III</a:t>
            </a:r>
            <a:br>
              <a:rPr lang="en-US" sz="2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</a:br>
            <a:r>
              <a:rPr lang="en-US" sz="2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jofiii@vt.edu</a:t>
            </a:r>
            <a:endParaRPr lang="en-US" sz="24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</p:txBody>
      </p:sp>
      <p:sp>
        <p:nvSpPr>
          <p:cNvPr id="5124" name="Rectangle 5"/>
          <p:cNvSpPr>
            <a:spLocks noGrp="1" noChangeArrowheads="1"/>
          </p:cNvSpPr>
          <p:nvPr>
            <p:ph type="subTitle" idx="1"/>
          </p:nvPr>
        </p:nvSpPr>
        <p:spPr>
          <a:xfrm flipV="1">
            <a:off x="990600" y="5562600"/>
            <a:ext cx="46038" cy="46038"/>
          </a:xfrm>
        </p:spPr>
        <p:txBody>
          <a:bodyPr/>
          <a:lstStyle/>
          <a:p>
            <a:pPr eaLnBrk="1" hangingPunct="1"/>
            <a:endParaRPr lang="en-US" altLang="en-US">
              <a:latin typeface="Arial Narrow" charset="0"/>
            </a:endParaRPr>
          </a:p>
          <a:p>
            <a:pPr eaLnBrk="1" hangingPunct="1"/>
            <a:endParaRPr lang="en-US" altLang="en-US">
              <a:latin typeface="Arial Narrow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475905"/>
            <a:ext cx="1371600" cy="130589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73895" y="6477000"/>
            <a:ext cx="2749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smtClean="0"/>
              <a:t>www.webbertraining.com</a:t>
            </a:r>
            <a:endParaRPr lang="en-US" sz="1800" dirty="0"/>
          </a:p>
        </p:txBody>
      </p:sp>
      <p:sp>
        <p:nvSpPr>
          <p:cNvPr id="7" name="TextBox 6"/>
          <p:cNvSpPr txBox="1"/>
          <p:nvPr/>
        </p:nvSpPr>
        <p:spPr>
          <a:xfrm>
            <a:off x="7176794" y="6477000"/>
            <a:ext cx="1967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00" dirty="0" smtClean="0"/>
              <a:t>October 14, 2021</a:t>
            </a:r>
            <a:endParaRPr lang="en-US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3132279" y="5410200"/>
            <a:ext cx="2887521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Hosted </a:t>
            </a:r>
            <a:r>
              <a:rPr lang="en-US" sz="2000" dirty="0" smtClean="0"/>
              <a:t>by Paul Webber</a:t>
            </a:r>
          </a:p>
          <a:p>
            <a:pPr algn="ctr"/>
            <a:r>
              <a:rPr lang="en-US" sz="1800" dirty="0" err="1" smtClean="0"/>
              <a:t>paul@webbertraining.com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x-none"/>
              <a:t>Monitoring Challenges</a:t>
            </a:r>
          </a:p>
        </p:txBody>
      </p:sp>
      <p:sp>
        <p:nvSpPr>
          <p:cNvPr id="16387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762000" y="2286000"/>
            <a:ext cx="7772400" cy="4002088"/>
          </a:xfrm>
        </p:spPr>
        <p:txBody>
          <a:bodyPr/>
          <a:lstStyle/>
          <a:p>
            <a:r>
              <a:rPr lang="en-US" altLang="x-none"/>
              <a:t>Numbers Don’t Correlate with </a:t>
            </a:r>
            <a:r>
              <a:rPr lang="en-US" altLang="x-none" i="1"/>
              <a:t>E. coli</a:t>
            </a:r>
            <a:r>
              <a:rPr lang="en-US" altLang="x-none"/>
              <a:t>, HPC, nor Other Measures</a:t>
            </a:r>
          </a:p>
          <a:p>
            <a:r>
              <a:rPr lang="en-US" altLang="x-none"/>
              <a:t>Enumeration Requires Special Media and Long Incubation</a:t>
            </a:r>
          </a:p>
          <a:p>
            <a:r>
              <a:rPr lang="en-US" altLang="x-none"/>
              <a:t>Enumeration by PCR</a:t>
            </a:r>
          </a:p>
          <a:p>
            <a:r>
              <a:rPr lang="en-US" altLang="x-none"/>
              <a:t>No Infectious Dose Identified</a:t>
            </a:r>
          </a:p>
          <a:p>
            <a:r>
              <a:rPr lang="en-US" altLang="x-none"/>
              <a:t>Where and When to Monitor</a:t>
            </a:r>
          </a:p>
        </p:txBody>
      </p:sp>
      <p:sp>
        <p:nvSpPr>
          <p:cNvPr id="16388" name="Slide Number Placeholder 3"/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12904810-43D2-9D43-B695-A81F4F3F211E}" type="slidenum">
              <a:rPr lang="en-US" altLang="en-US" sz="1800"/>
              <a:pPr/>
              <a:t>10</a:t>
            </a:fld>
            <a:endParaRPr lang="en-US" altLang="en-US" sz="18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/>
              <a:t>Emergency Remediation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b="1" dirty="0"/>
              <a:t>Actions:</a:t>
            </a:r>
          </a:p>
          <a:p>
            <a:pPr marL="0" indent="0">
              <a:buFontTx/>
              <a:buNone/>
              <a:defRPr/>
            </a:pPr>
            <a:r>
              <a:rPr lang="en-US" dirty="0"/>
              <a:t>	Circulate Very Hot Water: 70°C</a:t>
            </a:r>
          </a:p>
          <a:p>
            <a:pPr marL="0" indent="0">
              <a:buFontTx/>
              <a:buNone/>
              <a:defRPr/>
            </a:pPr>
            <a:r>
              <a:rPr lang="en-US" dirty="0"/>
              <a:t>	Circulate High Chlorine: 5 ppm</a:t>
            </a:r>
          </a:p>
          <a:p>
            <a:pPr>
              <a:defRPr/>
            </a:pPr>
            <a:r>
              <a:rPr lang="en-US" b="1" dirty="0"/>
              <a:t>Problem:</a:t>
            </a:r>
          </a:p>
          <a:p>
            <a:pPr marL="0" indent="0">
              <a:buFontTx/>
              <a:buNone/>
              <a:defRPr/>
            </a:pPr>
            <a:r>
              <a:rPr lang="en-US" b="1" dirty="0"/>
              <a:t>	</a:t>
            </a:r>
            <a:r>
              <a:rPr lang="en-US" dirty="0"/>
              <a:t>How to Remove Biofilm?</a:t>
            </a:r>
          </a:p>
          <a:p>
            <a:pPr>
              <a:defRPr/>
            </a:pPr>
            <a:r>
              <a:rPr lang="en-US" b="1" dirty="0"/>
              <a:t>Never Get Rid of OPPPs</a:t>
            </a:r>
          </a:p>
        </p:txBody>
      </p:sp>
      <p:sp>
        <p:nvSpPr>
          <p:cNvPr id="17412" name="Slide Number Placeholder 3"/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91638"/>
              </a:buClr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rgbClr val="DC5A21"/>
              </a:buClr>
              <a:buFont typeface="Times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rgbClr val="87ADB0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F0FD446-752F-C142-B840-0B752A907C6B}" type="slidenum">
              <a:rPr lang="en-US" altLang="en-US" sz="1800"/>
              <a:pPr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en-US" altLang="en-US" sz="18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/>
              <a:t>Regular Remediation</a:t>
            </a:r>
          </a:p>
        </p:txBody>
      </p:sp>
      <p:sp>
        <p:nvSpPr>
          <p:cNvPr id="18435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750888" y="2400300"/>
            <a:ext cx="7772400" cy="3733800"/>
          </a:xfrm>
        </p:spPr>
        <p:txBody>
          <a:bodyPr/>
          <a:lstStyle/>
          <a:p>
            <a:r>
              <a:rPr lang="en-US" altLang="en-US"/>
              <a:t>Drain Water Heater Monthly</a:t>
            </a:r>
          </a:p>
          <a:p>
            <a:r>
              <a:rPr lang="en-US" altLang="en-US"/>
              <a:t>Raise Water Heater to 70°C</a:t>
            </a:r>
          </a:p>
          <a:p>
            <a:r>
              <a:rPr lang="en-US" altLang="en-US"/>
              <a:t>Reduce Stagnant Portions: </a:t>
            </a:r>
            <a:r>
              <a:rPr lang="en-US" altLang="en-US" b="1"/>
              <a:t>Flush</a:t>
            </a:r>
          </a:p>
          <a:p>
            <a:r>
              <a:rPr lang="en-US" altLang="en-US"/>
              <a:t>Remove All Dead Ends</a:t>
            </a:r>
          </a:p>
          <a:p>
            <a:r>
              <a:rPr lang="en-US" altLang="en-US"/>
              <a:t>Point-of-Use Filters and Shower Heads</a:t>
            </a:r>
          </a:p>
          <a:p>
            <a:r>
              <a:rPr lang="en-US" altLang="en-US"/>
              <a:t>Remove Aerosol-Generators</a:t>
            </a: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91638"/>
              </a:buClr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rgbClr val="DC5A21"/>
              </a:buClr>
              <a:buFont typeface="Times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rgbClr val="87ADB0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0B1A5D1-3A08-5146-AE25-32F14392936C}" type="slidenum">
              <a:rPr lang="en-US" altLang="en-US" sz="1800"/>
              <a:pPr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en-US" altLang="en-US" sz="18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 noChangeArrowheads="1"/>
          </p:cNvSpPr>
          <p:nvPr>
            <p:ph type="title"/>
          </p:nvPr>
        </p:nvSpPr>
        <p:spPr>
          <a:xfrm>
            <a:off x="762000" y="1371600"/>
            <a:ext cx="7772400" cy="1447800"/>
          </a:xfrm>
        </p:spPr>
        <p:txBody>
          <a:bodyPr/>
          <a:lstStyle/>
          <a:p>
            <a:pPr algn="ctr"/>
            <a:r>
              <a:rPr lang="en-US" altLang="en-US" b="1">
                <a:solidFill>
                  <a:srgbClr val="FF0000"/>
                </a:solidFill>
              </a:rPr>
              <a:t>Green Buildings Enrich</a:t>
            </a:r>
            <a:br>
              <a:rPr lang="en-US" altLang="en-US" b="1">
                <a:solidFill>
                  <a:srgbClr val="FF0000"/>
                </a:solidFill>
              </a:rPr>
            </a:br>
            <a:r>
              <a:rPr lang="en-US" altLang="en-US" b="1">
                <a:solidFill>
                  <a:srgbClr val="FF0000"/>
                </a:solidFill>
              </a:rPr>
              <a:t>NTM Numbers</a:t>
            </a:r>
            <a:br>
              <a:rPr lang="en-US" altLang="en-US" b="1">
                <a:solidFill>
                  <a:srgbClr val="FF0000"/>
                </a:solidFill>
              </a:rPr>
            </a:br>
            <a:endParaRPr lang="en-US" altLang="en-US"/>
          </a:p>
        </p:txBody>
      </p:sp>
      <p:sp>
        <p:nvSpPr>
          <p:cNvPr id="20483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762000" y="3276600"/>
            <a:ext cx="7772400" cy="2667000"/>
          </a:xfrm>
        </p:spPr>
        <p:txBody>
          <a:bodyPr/>
          <a:lstStyle/>
          <a:p>
            <a:r>
              <a:rPr lang="en-US" altLang="en-US"/>
              <a:t>Lower Water Heater Temperatures</a:t>
            </a:r>
          </a:p>
          <a:p>
            <a:r>
              <a:rPr lang="en-US" altLang="en-US"/>
              <a:t>Longer Water Residence Time</a:t>
            </a:r>
          </a:p>
          <a:p>
            <a:r>
              <a:rPr lang="en-US" altLang="en-US"/>
              <a:t>Reduced Flow, Misting Shower Heads</a:t>
            </a:r>
          </a:p>
          <a:p>
            <a:r>
              <a:rPr lang="en-US" altLang="en-US"/>
              <a:t>Biofilm Build-Up</a:t>
            </a:r>
          </a:p>
          <a:p>
            <a:endParaRPr lang="en-US" altLang="en-US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91638"/>
              </a:buClr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rgbClr val="DC5A21"/>
              </a:buClr>
              <a:buFont typeface="Times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rgbClr val="87ADB0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D69CEED-7453-9B44-9826-FF60E714E437}" type="slidenum">
              <a:rPr lang="en-US" altLang="en-US" sz="1800"/>
              <a:pPr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en-US" altLang="en-US" sz="18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99" t="41732" r="25833" b="13840"/>
          <a:stretch/>
        </p:blipFill>
        <p:spPr>
          <a:xfrm>
            <a:off x="0" y="457201"/>
            <a:ext cx="91440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0736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16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09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606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 noChangeArrowheads="1"/>
          </p:cNvSpPr>
          <p:nvPr>
            <p:ph type="title"/>
          </p:nvPr>
        </p:nvSpPr>
        <p:spPr>
          <a:xfrm>
            <a:off x="736600" y="1597025"/>
            <a:ext cx="7772400" cy="1450975"/>
          </a:xfrm>
        </p:spPr>
        <p:txBody>
          <a:bodyPr/>
          <a:lstStyle/>
          <a:p>
            <a:pPr algn="ctr"/>
            <a:r>
              <a:rPr lang="en-US" altLang="en-US"/>
              <a:t>Waterborne Pathogens in Hospitals</a:t>
            </a:r>
          </a:p>
        </p:txBody>
      </p:sp>
      <p:sp>
        <p:nvSpPr>
          <p:cNvPr id="7171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762000" y="3048000"/>
            <a:ext cx="7772400" cy="3502025"/>
          </a:xfrm>
        </p:spPr>
        <p:txBody>
          <a:bodyPr/>
          <a:lstStyle/>
          <a:p>
            <a:r>
              <a:rPr lang="en-US" altLang="en-US" sz="2800" i="1"/>
              <a:t>Mycobacterium avium complex (MAC)</a:t>
            </a:r>
          </a:p>
          <a:p>
            <a:r>
              <a:rPr lang="en-US" altLang="en-US" sz="2800" i="1"/>
              <a:t>Mycobacterium abscessus </a:t>
            </a:r>
            <a:r>
              <a:rPr lang="en-US" altLang="en-US" sz="2800"/>
              <a:t>complex</a:t>
            </a:r>
          </a:p>
          <a:p>
            <a:r>
              <a:rPr lang="en-US" altLang="en-US" sz="2800" i="1"/>
              <a:t>Pseudomonas aeruginosa</a:t>
            </a:r>
          </a:p>
          <a:p>
            <a:r>
              <a:rPr lang="en-US" altLang="en-US" sz="2800" i="1"/>
              <a:t>Stenotrophomonas maltophilia</a:t>
            </a:r>
          </a:p>
          <a:p>
            <a:r>
              <a:rPr lang="en-US" altLang="en-US" sz="2800" i="1"/>
              <a:t>Acinetobacter baumannii</a:t>
            </a:r>
          </a:p>
          <a:p>
            <a:r>
              <a:rPr lang="en-US" altLang="en-US" sz="2800" i="1"/>
              <a:t>Sphingomonas paucimobilis</a:t>
            </a:r>
          </a:p>
          <a:p>
            <a:r>
              <a:rPr lang="en-US" altLang="en-US" sz="2800" i="1"/>
              <a:t>Legionella pneumophila</a:t>
            </a:r>
          </a:p>
          <a:p>
            <a:pPr>
              <a:buFontTx/>
              <a:buNone/>
            </a:pPr>
            <a:endParaRPr lang="en-US" altLang="en-US"/>
          </a:p>
        </p:txBody>
      </p:sp>
      <p:sp>
        <p:nvSpPr>
          <p:cNvPr id="7172" name="Slide Number Placeholder 3"/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91638"/>
              </a:buClr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rgbClr val="DC5A21"/>
              </a:buClr>
              <a:buFont typeface="Times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rgbClr val="87ADB0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345A98D-C291-2346-A0B6-33A30648DC03}" type="slidenum">
              <a:rPr lang="en-US" altLang="en-US" sz="1800"/>
              <a:pPr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 noChangeArrowheads="1"/>
          </p:cNvSpPr>
          <p:nvPr>
            <p:ph type="title"/>
          </p:nvPr>
        </p:nvSpPr>
        <p:spPr>
          <a:xfrm>
            <a:off x="762000" y="1676400"/>
            <a:ext cx="7772400" cy="798513"/>
          </a:xfrm>
        </p:spPr>
        <p:txBody>
          <a:bodyPr/>
          <a:lstStyle/>
          <a:p>
            <a:pPr algn="ctr"/>
            <a:r>
              <a:rPr lang="en-US" altLang="en-US"/>
              <a:t>Hospital Acquired Infections</a:t>
            </a:r>
          </a:p>
        </p:txBody>
      </p:sp>
      <p:sp>
        <p:nvSpPr>
          <p:cNvPr id="8195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762000" y="2819400"/>
            <a:ext cx="7772400" cy="3124200"/>
          </a:xfrm>
        </p:spPr>
        <p:txBody>
          <a:bodyPr/>
          <a:lstStyle/>
          <a:p>
            <a:r>
              <a:rPr lang="en-US" altLang="en-US"/>
              <a:t>Life-threatening pneumonia</a:t>
            </a:r>
          </a:p>
          <a:p>
            <a:r>
              <a:rPr lang="en-US" altLang="en-US"/>
              <a:t>Dermal infections post surgery</a:t>
            </a:r>
          </a:p>
          <a:p>
            <a:r>
              <a:rPr lang="en-US" altLang="en-US"/>
              <a:t>Life-threatening bacteremia post cardiac surgery (</a:t>
            </a:r>
            <a:r>
              <a:rPr lang="en-US" altLang="en-US" i="1"/>
              <a:t>M. chimaera </a:t>
            </a:r>
            <a:r>
              <a:rPr lang="en-US" altLang="en-US"/>
              <a:t>in heater-coolers)</a:t>
            </a:r>
          </a:p>
          <a:p>
            <a:endParaRPr lang="en-US" altLang="en-US"/>
          </a:p>
          <a:p>
            <a:endParaRPr lang="en-US" altLang="en-US"/>
          </a:p>
        </p:txBody>
      </p:sp>
      <p:sp>
        <p:nvSpPr>
          <p:cNvPr id="8196" name="Slide Number Placeholder 3"/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91638"/>
              </a:buClr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rgbClr val="DC5A21"/>
              </a:buClr>
              <a:buFont typeface="Times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rgbClr val="87ADB0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71494D6-55FE-AA43-BB12-849CDD7F07BC}" type="slidenum">
              <a:rPr lang="en-US" altLang="en-US" sz="1800"/>
              <a:pPr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en-US" altLang="en-US" sz="18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 noChangeArrowheads="1"/>
          </p:cNvSpPr>
          <p:nvPr>
            <p:ph type="title"/>
          </p:nvPr>
        </p:nvSpPr>
        <p:spPr>
          <a:xfrm>
            <a:off x="762000" y="1600200"/>
            <a:ext cx="7772400" cy="685800"/>
          </a:xfrm>
        </p:spPr>
        <p:txBody>
          <a:bodyPr/>
          <a:lstStyle/>
          <a:p>
            <a:pPr algn="ctr"/>
            <a:r>
              <a:rPr lang="en-US" altLang="en-US"/>
              <a:t>Risk Factors Hospital Infection</a:t>
            </a:r>
          </a:p>
        </p:txBody>
      </p:sp>
      <p:sp>
        <p:nvSpPr>
          <p:cNvPr id="9219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762000" y="2590800"/>
            <a:ext cx="7772400" cy="3352800"/>
          </a:xfrm>
        </p:spPr>
        <p:txBody>
          <a:bodyPr/>
          <a:lstStyle/>
          <a:p>
            <a:r>
              <a:rPr lang="en-US" altLang="en-US" b="1"/>
              <a:t>Patients:</a:t>
            </a:r>
            <a:r>
              <a:rPr lang="en-US" altLang="en-US"/>
              <a:t> Immunosuppression, cancer, cystic fibrosis, neonates</a:t>
            </a:r>
          </a:p>
          <a:p>
            <a:r>
              <a:rPr lang="en-US" altLang="en-US" b="1"/>
              <a:t>Hospital Environment:</a:t>
            </a:r>
            <a:r>
              <a:rPr lang="en-US" altLang="en-US"/>
              <a:t> Surgery, intensive care, cardiac surgery, shower exposure, ice exposure, prolonged residence in hospitals</a:t>
            </a:r>
          </a:p>
        </p:txBody>
      </p:sp>
      <p:sp>
        <p:nvSpPr>
          <p:cNvPr id="9220" name="Slide Number Placeholder 3"/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91638"/>
              </a:buClr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rgbClr val="DC5A21"/>
              </a:buClr>
              <a:buFont typeface="Times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rgbClr val="87ADB0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BC92330-04DC-A848-8D1F-8C3039828B63}" type="slidenum">
              <a:rPr lang="en-US" altLang="en-US" sz="1800"/>
              <a:pPr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en-US" altLang="en-US" sz="18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91638"/>
              </a:buClr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rgbClr val="DC5A21"/>
              </a:buClr>
              <a:buFont typeface="Times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rgbClr val="87ADB0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C7A34FB-0915-6E42-865A-E9BD3106FF6A}" type="slidenum">
              <a:rPr lang="en-US" altLang="en-US" sz="1800"/>
              <a:pPr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en-US" altLang="en-US" sz="1800"/>
          </a:p>
        </p:txBody>
      </p:sp>
      <p:sp>
        <p:nvSpPr>
          <p:cNvPr id="10243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1600200"/>
            <a:ext cx="8382000" cy="1371600"/>
          </a:xfrm>
        </p:spPr>
        <p:txBody>
          <a:bodyPr/>
          <a:lstStyle/>
          <a:p>
            <a:pPr algn="ctr" eaLnBrk="1" hangingPunct="1"/>
            <a:r>
              <a:rPr lang="en-US" altLang="en-US" sz="4000"/>
              <a:t>Shared Characteristics</a:t>
            </a:r>
            <a:br>
              <a:rPr lang="en-US" altLang="en-US" sz="4000"/>
            </a:br>
            <a:r>
              <a:rPr lang="en-US" altLang="en-US" sz="4000"/>
              <a:t>of Waterborne Pathogens</a:t>
            </a:r>
          </a:p>
        </p:txBody>
      </p:sp>
      <p:sp>
        <p:nvSpPr>
          <p:cNvPr id="1024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3048000"/>
            <a:ext cx="7772400" cy="3124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800"/>
              <a:t>Disinfectant-Resistance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/>
              <a:t>Adherence and Biofilm Formation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/>
              <a:t>Grow at Low Organic Carbon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/>
              <a:t>Desiccation-Tolerant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/>
              <a:t>Grow at Low Oxygen (stagnation)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/>
              <a:t>Concentrated in Aerosols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/>
              <a:t>Grow in Amoebae</a:t>
            </a:r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endParaRPr lang="en-US" altLang="en-US" sz="2000" b="1"/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endParaRPr lang="en-US" altLang="en-US" sz="20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 noChangeArrowheads="1"/>
          </p:cNvSpPr>
          <p:nvPr>
            <p:ph type="title"/>
          </p:nvPr>
        </p:nvSpPr>
        <p:spPr>
          <a:xfrm>
            <a:off x="762000" y="1371600"/>
            <a:ext cx="7772400" cy="1447800"/>
          </a:xfrm>
        </p:spPr>
        <p:txBody>
          <a:bodyPr/>
          <a:lstStyle/>
          <a:p>
            <a:pPr algn="ctr"/>
            <a:r>
              <a:rPr lang="en-US" altLang="en-US"/>
              <a:t>Consequences of Impermeable Membrane</a:t>
            </a:r>
          </a:p>
        </p:txBody>
      </p:sp>
      <p:sp>
        <p:nvSpPr>
          <p:cNvPr id="12291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762000" y="3052763"/>
            <a:ext cx="7772400" cy="3124200"/>
          </a:xfrm>
        </p:spPr>
        <p:txBody>
          <a:bodyPr/>
          <a:lstStyle/>
          <a:p>
            <a:r>
              <a:rPr lang="en-US" altLang="en-US"/>
              <a:t>Hydrophobic cells = Adherence</a:t>
            </a:r>
          </a:p>
          <a:p>
            <a:r>
              <a:rPr lang="en-US" altLang="en-US"/>
              <a:t>Reduced uptake of nutrients</a:t>
            </a:r>
          </a:p>
          <a:p>
            <a:r>
              <a:rPr lang="en-US" altLang="en-US"/>
              <a:t>Resistance to disinfectants</a:t>
            </a:r>
          </a:p>
          <a:p>
            <a:r>
              <a:rPr lang="en-US" altLang="en-US"/>
              <a:t>Resistance to antibiotics</a:t>
            </a:r>
          </a:p>
          <a:p>
            <a:r>
              <a:rPr lang="en-US" altLang="en-US"/>
              <a:t>Reduced rate of growth</a:t>
            </a:r>
          </a:p>
        </p:txBody>
      </p:sp>
      <p:sp>
        <p:nvSpPr>
          <p:cNvPr id="12292" name="Slide Number Placeholder 3"/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91638"/>
              </a:buClr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rgbClr val="DC5A21"/>
              </a:buClr>
              <a:buFont typeface="Times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rgbClr val="87ADB0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5F17C6A-42FD-3B4C-9D9D-3D2CAC223D34}" type="slidenum">
              <a:rPr lang="en-US" altLang="en-US" sz="1800"/>
              <a:pPr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en-US" altLang="en-US" sz="18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 noChangeArrowheads="1"/>
          </p:cNvSpPr>
          <p:nvPr>
            <p:ph type="title"/>
          </p:nvPr>
        </p:nvSpPr>
        <p:spPr>
          <a:xfrm>
            <a:off x="762000" y="1676400"/>
            <a:ext cx="7772400" cy="1103313"/>
          </a:xfrm>
        </p:spPr>
        <p:txBody>
          <a:bodyPr/>
          <a:lstStyle/>
          <a:p>
            <a:pPr algn="ctr"/>
            <a:r>
              <a:rPr lang="en-US" altLang="en-US"/>
              <a:t>Consequences of Adherence</a:t>
            </a:r>
          </a:p>
        </p:txBody>
      </p:sp>
      <p:sp>
        <p:nvSpPr>
          <p:cNvPr id="13315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762000" y="2779713"/>
            <a:ext cx="7772400" cy="3352800"/>
          </a:xfrm>
        </p:spPr>
        <p:txBody>
          <a:bodyPr/>
          <a:lstStyle/>
          <a:p>
            <a:r>
              <a:rPr lang="en-US" altLang="en-US"/>
              <a:t>Biofilm-formation</a:t>
            </a:r>
          </a:p>
          <a:p>
            <a:r>
              <a:rPr lang="en-US" altLang="en-US"/>
              <a:t>Protective Extracellular Matrix</a:t>
            </a:r>
          </a:p>
          <a:p>
            <a:r>
              <a:rPr lang="en-US" altLang="en-US"/>
              <a:t>Residence and Persistence</a:t>
            </a:r>
          </a:p>
          <a:p>
            <a:r>
              <a:rPr lang="en-US" altLang="en-US"/>
              <a:t>Resistance to Disinfection</a:t>
            </a:r>
          </a:p>
          <a:p>
            <a:r>
              <a:rPr lang="en-US" altLang="en-US"/>
              <a:t>Re-appearance Following Disinfection</a:t>
            </a:r>
          </a:p>
          <a:p>
            <a:endParaRPr lang="en-US" altLang="en-US"/>
          </a:p>
        </p:txBody>
      </p:sp>
      <p:sp>
        <p:nvSpPr>
          <p:cNvPr id="13316" name="Slide Number Placeholder 3"/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91638"/>
              </a:buClr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rgbClr val="DC5A21"/>
              </a:buClr>
              <a:buFont typeface="Times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rgbClr val="87ADB0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9AF16F0-EBED-A944-847E-7A1D5A19AB77}" type="slidenum">
              <a:rPr lang="en-US" altLang="en-US" sz="1800"/>
              <a:pPr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en-US" altLang="en-US" sz="18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 noChangeArrowheads="1"/>
          </p:cNvSpPr>
          <p:nvPr>
            <p:ph type="title"/>
          </p:nvPr>
        </p:nvSpPr>
        <p:spPr>
          <a:xfrm>
            <a:off x="762000" y="1600200"/>
            <a:ext cx="7772400" cy="1371600"/>
          </a:xfrm>
        </p:spPr>
        <p:txBody>
          <a:bodyPr/>
          <a:lstStyle/>
          <a:p>
            <a:pPr algn="ctr"/>
            <a:r>
              <a:rPr lang="en-US" altLang="en-US"/>
              <a:t>Waterborne Pathogen Sources</a:t>
            </a:r>
          </a:p>
        </p:txBody>
      </p:sp>
      <p:sp>
        <p:nvSpPr>
          <p:cNvPr id="7171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762000" y="3124200"/>
            <a:ext cx="7772400" cy="3163888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Fountains, Drinking Water, Ice</a:t>
            </a:r>
          </a:p>
          <a:p>
            <a:pPr>
              <a:defRPr/>
            </a:pPr>
            <a:r>
              <a:rPr lang="en-US" altLang="en-US" dirty="0"/>
              <a:t>Showers, Therapy Baths, Drains</a:t>
            </a:r>
          </a:p>
          <a:p>
            <a:pPr>
              <a:defRPr/>
            </a:pPr>
            <a:r>
              <a:rPr lang="en-US" altLang="en-US" dirty="0"/>
              <a:t>Medical Equipment:</a:t>
            </a:r>
          </a:p>
          <a:p>
            <a:pPr marL="0" indent="0">
              <a:buFontTx/>
              <a:buNone/>
              <a:defRPr/>
            </a:pPr>
            <a:r>
              <a:rPr lang="en-US" altLang="en-US" dirty="0"/>
              <a:t>	Bronchoscopes, Heater-Coolers</a:t>
            </a:r>
          </a:p>
          <a:p>
            <a:pPr>
              <a:defRPr/>
            </a:pPr>
            <a:r>
              <a:rPr lang="en-US" altLang="en-US" dirty="0"/>
              <a:t>Disinfectant Solutions</a:t>
            </a:r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91638"/>
              </a:buClr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rgbClr val="DC5A21"/>
              </a:buClr>
              <a:buFont typeface="Times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rgbClr val="87ADB0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7E4F33C-D57E-014D-8E28-BD634F84789F}" type="slidenum">
              <a:rPr lang="en-US" altLang="en-US" sz="1800"/>
              <a:pPr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en-US" altLang="en-US" sz="18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/>
              <a:t>Routes of Transmission</a:t>
            </a:r>
          </a:p>
        </p:txBody>
      </p:sp>
      <p:sp>
        <p:nvSpPr>
          <p:cNvPr id="15363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762000" y="2438400"/>
            <a:ext cx="7772400" cy="3505200"/>
          </a:xfrm>
        </p:spPr>
        <p:txBody>
          <a:bodyPr/>
          <a:lstStyle/>
          <a:p>
            <a:r>
              <a:rPr lang="en-US" altLang="en-US"/>
              <a:t>Swallowing water or ice</a:t>
            </a:r>
          </a:p>
          <a:p>
            <a:r>
              <a:rPr lang="en-US" altLang="en-US"/>
              <a:t>Aerosols: Showers, Therapy Baths, Humidifiers, Drains, Medical Equipment </a:t>
            </a:r>
          </a:p>
          <a:p>
            <a:r>
              <a:rPr lang="en-US" altLang="en-US"/>
              <a:t>Sterilizing Solutions</a:t>
            </a:r>
          </a:p>
          <a:p>
            <a:r>
              <a:rPr lang="en-US" altLang="en-US"/>
              <a:t>Inoculation from Bronchoscopes</a:t>
            </a:r>
          </a:p>
          <a:p>
            <a:r>
              <a:rPr lang="en-US" altLang="en-US"/>
              <a:t>Construction Activities</a:t>
            </a:r>
          </a:p>
        </p:txBody>
      </p:sp>
      <p:sp>
        <p:nvSpPr>
          <p:cNvPr id="15364" name="Slide Number Placeholder 3"/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91638"/>
              </a:buClr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rgbClr val="DC5A21"/>
              </a:buClr>
              <a:buFont typeface="Times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rgbClr val="87ADB0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7B30ABE-5403-5D40-96FD-51C63A2E4244}" type="slidenum">
              <a:rPr lang="en-US" altLang="en-US" sz="1800"/>
              <a:pPr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en-US" altLang="en-US" sz="18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1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16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Challenge of Waterborne Pathogens Teleclass Slides, Oct.14.21" id="{05DE4345-2D4D-C84A-95ED-98F894557CD0}" vid="{3951C53D-5467-834D-AFEE-2F9BD250D990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Challenge of Waterborne Pathogens Teleclass Slides, Oct.14.21</Template>
  <TotalTime>4</TotalTime>
  <Words>305</Words>
  <Application>Microsoft Macintosh PowerPoint</Application>
  <PresentationFormat>On-screen Show (4:3)</PresentationFormat>
  <Paragraphs>92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 Narrow</vt:lpstr>
      <vt:lpstr>ＭＳ Ｐゴシック</vt:lpstr>
      <vt:lpstr>Times</vt:lpstr>
      <vt:lpstr>Wingdings</vt:lpstr>
      <vt:lpstr>Arial</vt:lpstr>
      <vt:lpstr>Blank Presentation</vt:lpstr>
      <vt:lpstr>Common Features of Waterborne Pathogens in Hospitals: Why Are They So Challenging?  Joseph O. Falkinham, III jofiii@vt.edu</vt:lpstr>
      <vt:lpstr>Waterborne Pathogens in Hospitals</vt:lpstr>
      <vt:lpstr>Hospital Acquired Infections</vt:lpstr>
      <vt:lpstr>Risk Factors Hospital Infection</vt:lpstr>
      <vt:lpstr>Shared Characteristics of Waterborne Pathogens</vt:lpstr>
      <vt:lpstr>Consequences of Impermeable Membrane</vt:lpstr>
      <vt:lpstr>Consequences of Adherence</vt:lpstr>
      <vt:lpstr>Waterborne Pathogen Sources</vt:lpstr>
      <vt:lpstr>Routes of Transmission</vt:lpstr>
      <vt:lpstr>Monitoring Challenges</vt:lpstr>
      <vt:lpstr>Emergency Remediation</vt:lpstr>
      <vt:lpstr>Regular Remediation</vt:lpstr>
      <vt:lpstr>Green Buildings Enrich NTM Numbers </vt:lpstr>
      <vt:lpstr>PowerPoint Presentation</vt:lpstr>
      <vt:lpstr>PowerPoint Presentation</vt:lpstr>
    </vt:vector>
  </TitlesOfParts>
  <Company/>
  <LinksUpToDate>false</LinksUpToDate>
  <SharedDoc>false</SharedDoc>
  <HyperlinkBase/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Common Features of Waterborne Pathogens in Hospitals: Why Are They So Challenging?  Joseph O. Falkinham, III jofiii@vt.edu</dc:title>
  <dc:creator>Paul Webber</dc:creator>
  <cp:lastModifiedBy>Paul Webber</cp:lastModifiedBy>
  <cp:revision>2</cp:revision>
  <dcterms:created xsi:type="dcterms:W3CDTF">2021-10-12T22:14:43Z</dcterms:created>
  <dcterms:modified xsi:type="dcterms:W3CDTF">2021-10-12T22:18:55Z</dcterms:modified>
</cp:coreProperties>
</file>