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2"/>
  </p:notesMasterIdLst>
  <p:handoutMasterIdLst>
    <p:handoutMasterId r:id="rId33"/>
  </p:handoutMasterIdLst>
  <p:sldIdLst>
    <p:sldId id="256" r:id="rId6"/>
    <p:sldId id="261" r:id="rId7"/>
    <p:sldId id="267" r:id="rId8"/>
    <p:sldId id="270" r:id="rId9"/>
    <p:sldId id="287" r:id="rId10"/>
    <p:sldId id="290" r:id="rId11"/>
    <p:sldId id="312" r:id="rId12"/>
    <p:sldId id="292" r:id="rId13"/>
    <p:sldId id="293" r:id="rId14"/>
    <p:sldId id="263" r:id="rId15"/>
    <p:sldId id="295" r:id="rId16"/>
    <p:sldId id="296" r:id="rId17"/>
    <p:sldId id="297" r:id="rId18"/>
    <p:sldId id="298" r:id="rId19"/>
    <p:sldId id="313" r:id="rId20"/>
    <p:sldId id="305" r:id="rId21"/>
    <p:sldId id="314" r:id="rId22"/>
    <p:sldId id="315" r:id="rId23"/>
    <p:sldId id="286" r:id="rId24"/>
    <p:sldId id="316" r:id="rId25"/>
    <p:sldId id="310" r:id="rId26"/>
    <p:sldId id="308" r:id="rId27"/>
    <p:sldId id="311" r:id="rId28"/>
    <p:sldId id="275" r:id="rId29"/>
    <p:sldId id="317" r:id="rId30"/>
    <p:sldId id="31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8432"/>
    <a:srgbClr val="31859C"/>
    <a:srgbClr val="00ADBB"/>
    <a:srgbClr val="ECAA21"/>
    <a:srgbClr val="699285"/>
    <a:srgbClr val="0000FF"/>
    <a:srgbClr val="7A9C49"/>
    <a:srgbClr val="5C6670"/>
    <a:srgbClr val="6D3A5D"/>
    <a:srgbClr val="B8B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4" autoAdjust="0"/>
    <p:restoredTop sz="92364" autoAdjust="0"/>
  </p:normalViewPr>
  <p:slideViewPr>
    <p:cSldViewPr>
      <p:cViewPr>
        <p:scale>
          <a:sx n="92" d="100"/>
          <a:sy n="92" d="100"/>
        </p:scale>
        <p:origin x="1464" y="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944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152400"/>
            <a:ext cx="6856413" cy="685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b="1" dirty="0"/>
              <a:t>Discovering and Transforming the Inner ICP </a:t>
            </a:r>
            <a:r>
              <a:rPr lang="en-US" b="1" dirty="0" smtClean="0"/>
              <a:t>Educator</a:t>
            </a:r>
            <a:br>
              <a:rPr lang="en-US" b="1" dirty="0" smtClean="0"/>
            </a:br>
            <a:r>
              <a:rPr lang="en-US" b="1" dirty="0" smtClean="0"/>
              <a:t>Dr. Gwyneth Meyers, </a:t>
            </a:r>
            <a:r>
              <a:rPr lang="en-US" b="1" dirty="0" smtClean="0"/>
              <a:t>Alberta Health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 Webber Training Teleclass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382000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CA" b="1" dirty="0" smtClean="0"/>
              <a:t>Hosted by Colette </a:t>
            </a:r>
            <a:r>
              <a:rPr lang="en-CA" b="1" dirty="0" smtClean="0"/>
              <a:t>Ouellet, Queensway Carleton Hospital, </a:t>
            </a:r>
            <a:r>
              <a:rPr lang="en-CA" b="1" dirty="0" err="1" smtClean="0"/>
              <a:t>Ottaw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err="1" smtClean="0"/>
              <a:t>www.webbertraining.com</a:t>
            </a:r>
            <a:endParaRPr lang="en-CA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6D6B6-9F4E-4A2A-ACE9-F2F8C88D4C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772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932EC-F444-4A3C-A6E1-042C6857709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00008-D198-4BAD-83E0-0D675B8E1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8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08-D198-4BAD-83E0-0D675B8E15CB}" type="slidenum">
              <a:rPr lang="en-US" smtClean="0"/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16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08-D198-4BAD-83E0-0D675B8E15CB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21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08-D198-4BAD-83E0-0D675B8E15CB}" type="slidenum">
              <a:rPr lang="en-US" smtClean="0"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23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08-D198-4BAD-83E0-0D675B8E15CB}" type="slidenum">
              <a:rPr lang="en-US" smtClean="0"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70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08-D198-4BAD-83E0-0D675B8E15CB}" type="slidenum">
              <a:rPr lang="en-US" smtClean="0"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95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08-D198-4BAD-83E0-0D675B8E15CB}" type="slidenum">
              <a:rPr lang="en-US" smtClean="0"/>
              <a:t>14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92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08-D198-4BAD-83E0-0D675B8E15CB}" type="slidenum">
              <a:rPr lang="en-US" smtClean="0"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89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08-D198-4BAD-83E0-0D675B8E15CB}" type="slidenum">
              <a:rPr lang="en-US" smtClean="0"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08-D198-4BAD-83E0-0D675B8E15CB}" type="slidenum">
              <a:rPr lang="en-US" smtClean="0"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38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08-D198-4BAD-83E0-0D675B8E15CB}" type="slidenum">
              <a:rPr lang="en-US" smtClean="0"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20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08-D198-4BAD-83E0-0D675B8E15CB}" type="slidenum">
              <a:rPr lang="en-US" smtClean="0"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74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08-D198-4BAD-83E0-0D675B8E15CB}" type="slidenum">
              <a:rPr lang="en-US" smtClean="0"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47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08-D198-4BAD-83E0-0D675B8E15CB}" type="slidenum">
              <a:rPr lang="en-US" smtClean="0"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10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08-D198-4BAD-83E0-0D675B8E15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1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08-D198-4BAD-83E0-0D675B8E15CB}" type="slidenum">
              <a:rPr lang="en-US" smtClean="0"/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76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08-D198-4BAD-83E0-0D675B8E15CB}" type="slidenum">
              <a:rPr lang="en-US" smtClean="0"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96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08-D198-4BAD-83E0-0D675B8E15CB}" type="slidenum">
              <a:rPr lang="en-US" smtClean="0"/>
              <a:t>24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83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08-D198-4BAD-83E0-0D675B8E15C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5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08-D198-4BAD-83E0-0D675B8E15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1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08-D198-4BAD-83E0-0D675B8E15CB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76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08-D198-4BAD-83E0-0D675B8E15CB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60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08-D198-4BAD-83E0-0D675B8E15CB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03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08-D198-4BAD-83E0-0D675B8E15CB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3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08-D198-4BAD-83E0-0D675B8E15CB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05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08-D198-4BAD-83E0-0D675B8E15CB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4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 userDrawn="1"/>
        </p:nvSpPr>
        <p:spPr>
          <a:xfrm rot="5400000" flipH="1">
            <a:off x="3491705" y="1267619"/>
            <a:ext cx="6553200" cy="4249737"/>
          </a:xfrm>
          <a:prstGeom prst="round2SameRect">
            <a:avLst>
              <a:gd name="adj1" fmla="val 7723"/>
              <a:gd name="adj2" fmla="val 0"/>
            </a:avLst>
          </a:prstGeom>
          <a:solidFill>
            <a:srgbClr val="008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59338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janinepoersch\Desktop\comm-vis-logo-ahs-reverse\comm-vis-logo-ahs-rever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24" y="6093296"/>
            <a:ext cx="1125416" cy="3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89823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Program. slide topic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864324" y="1988840"/>
            <a:ext cx="3668116" cy="1872555"/>
          </a:xfrm>
        </p:spPr>
        <p:txBody>
          <a:bodyPr>
            <a:norm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 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50825" y="116632"/>
            <a:ext cx="4392611" cy="6553200"/>
          </a:xfrm>
        </p:spPr>
        <p:txBody>
          <a:bodyPr/>
          <a:lstStyle>
            <a:lvl1pPr>
              <a:defRPr>
                <a:latin typeface="Helvetica Neue" panose="020B0604020202020204" charset="0"/>
              </a:defRPr>
            </a:lvl1pPr>
          </a:lstStyle>
          <a:p>
            <a:r>
              <a:rPr lang="en-CA" dirty="0" smtClean="0">
                <a:latin typeface="Helvetica Neue" panose="020B0604020202020204" charset="0"/>
              </a:rPr>
              <a:t>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913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8"/>
          <p:cNvSpPr>
            <a:spLocks noChangeArrowheads="1"/>
          </p:cNvSpPr>
          <p:nvPr userDrawn="1"/>
        </p:nvSpPr>
        <p:spPr bwMode="auto">
          <a:xfrm>
            <a:off x="250825" y="115888"/>
            <a:ext cx="8642350" cy="6553200"/>
          </a:xfrm>
          <a:prstGeom prst="roundRect">
            <a:avLst>
              <a:gd name="adj" fmla="val 8981"/>
            </a:avLst>
          </a:prstGeom>
          <a:noFill/>
          <a:ln w="9525">
            <a:solidFill>
              <a:srgbClr val="A3A3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9pPr>
          </a:lstStyle>
          <a:p>
            <a:endParaRPr lang="en-US" altLang="en-US" sz="240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71550" y="625475"/>
            <a:ext cx="0" cy="504825"/>
          </a:xfrm>
          <a:prstGeom prst="line">
            <a:avLst/>
          </a:prstGeom>
          <a:ln w="3175">
            <a:solidFill>
              <a:srgbClr val="5C6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 userDrawn="1"/>
        </p:nvSpPr>
        <p:spPr>
          <a:xfrm>
            <a:off x="971550" y="1700213"/>
            <a:ext cx="3529013" cy="2089150"/>
          </a:xfrm>
          <a:prstGeom prst="roundRect">
            <a:avLst>
              <a:gd name="adj" fmla="val 9372"/>
            </a:avLst>
          </a:prstGeom>
          <a:solidFill>
            <a:srgbClr val="8B90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4643438" y="1700213"/>
            <a:ext cx="3529012" cy="2089150"/>
          </a:xfrm>
          <a:prstGeom prst="roundRect">
            <a:avLst>
              <a:gd name="adj" fmla="val 9980"/>
            </a:avLst>
          </a:prstGeom>
          <a:solidFill>
            <a:srgbClr val="4F7F7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600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971550" y="3933825"/>
            <a:ext cx="3529013" cy="2087563"/>
          </a:xfrm>
          <a:prstGeom prst="roundRect">
            <a:avLst>
              <a:gd name="adj" fmla="val 9367"/>
            </a:avLst>
          </a:prstGeom>
          <a:solidFill>
            <a:srgbClr val="5C667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600" dirty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600" dirty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600" dirty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600" dirty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6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4643438" y="3933825"/>
            <a:ext cx="3529012" cy="2087563"/>
          </a:xfrm>
          <a:prstGeom prst="roundRect">
            <a:avLst>
              <a:gd name="adj" fmla="val 8150"/>
            </a:avLst>
          </a:prstGeom>
          <a:solidFill>
            <a:srgbClr val="8B90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600" dirty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600" dirty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600" dirty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600" dirty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6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58888" y="1989138"/>
            <a:ext cx="2952750" cy="1511300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Helvetica Neue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Insert text, size 28</a:t>
            </a:r>
            <a:endParaRPr lang="en-CA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31569" y="1989138"/>
            <a:ext cx="2952750" cy="15113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/>
                </a:solidFill>
                <a:latin typeface="Helvetica Neue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dirty="0" smtClean="0"/>
              <a:t>Insert text, size 28</a:t>
            </a:r>
          </a:p>
          <a:p>
            <a:pPr lvl="0"/>
            <a:endParaRPr lang="en-CA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59681" y="4221956"/>
            <a:ext cx="2952750" cy="1511300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Helvetica Neue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Insert text, size 28</a:t>
            </a:r>
            <a:endParaRPr lang="en-CA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31569" y="4221956"/>
            <a:ext cx="2952750" cy="1511300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Helvetica Neue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Insert text, size 28</a:t>
            </a:r>
            <a:endParaRPr lang="en-CA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rgbClr val="5C6670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Program, slide topic or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09884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uve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 userDrawn="1"/>
        </p:nvSpPr>
        <p:spPr>
          <a:xfrm rot="5400000" flipH="1">
            <a:off x="3455988" y="1232645"/>
            <a:ext cx="6553200" cy="4321175"/>
          </a:xfrm>
          <a:prstGeom prst="round2SameRect">
            <a:avLst>
              <a:gd name="adj1" fmla="val 7321"/>
              <a:gd name="adj2" fmla="val 0"/>
            </a:avLst>
          </a:prstGeom>
          <a:solidFill>
            <a:srgbClr val="6D3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59338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janinepoersch\Desktop\comm-vis-logo-ahs-reverse\comm-vis-logo-ahs-rever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24" y="6093296"/>
            <a:ext cx="1125416" cy="3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864324" y="1988840"/>
            <a:ext cx="3668116" cy="1872555"/>
          </a:xfrm>
        </p:spPr>
        <p:txBody>
          <a:bodyPr>
            <a:norm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 </a:t>
            </a:r>
            <a:endParaRPr lang="en-C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50825" y="116160"/>
            <a:ext cx="4321175" cy="6553200"/>
          </a:xfrm>
        </p:spPr>
        <p:txBody>
          <a:bodyPr/>
          <a:lstStyle>
            <a:lvl1pPr>
              <a:defRPr>
                <a:latin typeface="Helvetica Neue" panose="020B0604020202020204" charset="0"/>
              </a:defRPr>
            </a:lvl1pPr>
          </a:lstStyle>
          <a:p>
            <a:r>
              <a:rPr lang="en-CA" dirty="0" smtClean="0">
                <a:latin typeface="Helvetica Neue" panose="020B0604020202020204" charset="0"/>
              </a:rPr>
              <a:t>Picture</a:t>
            </a:r>
            <a:endParaRPr lang="en-CA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89823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Program. slide topic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614729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Mau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859338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 userDrawn="1"/>
        </p:nvSpPr>
        <p:spPr>
          <a:xfrm rot="5400000" flipH="1">
            <a:off x="1295748" y="-928341"/>
            <a:ext cx="6553200" cy="8641657"/>
          </a:xfrm>
          <a:prstGeom prst="roundRect">
            <a:avLst>
              <a:gd name="adj" fmla="val 4479"/>
            </a:avLst>
          </a:prstGeom>
          <a:solidFill>
            <a:srgbClr val="6D3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1026" name="Picture 2" descr="C:\Documents and Settings\janinepoersch\Desktop\comm-vis-logo-ahs-reverse\comm-vis-logo-ahs-rever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24" y="6093296"/>
            <a:ext cx="1125416" cy="3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953444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292725" y="1412776"/>
            <a:ext cx="2879725" cy="4104456"/>
          </a:xfrm>
        </p:spPr>
        <p:txBody>
          <a:bodyPr/>
          <a:lstStyle>
            <a:lvl1pPr>
              <a:defRPr>
                <a:latin typeface="Helvetica Neue" panose="020B0604020202020204" charset="0"/>
              </a:defRPr>
            </a:lvl1pPr>
          </a:lstStyle>
          <a:p>
            <a:r>
              <a:rPr lang="en-US" dirty="0" smtClean="0"/>
              <a:t>Add icon or picture</a:t>
            </a:r>
            <a:endParaRPr lang="en-CA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412429"/>
            <a:ext cx="4032498" cy="1872555"/>
          </a:xfrm>
        </p:spPr>
        <p:txBody>
          <a:bodyPr>
            <a:norm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 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Program, slide topic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7924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Mauve title slide with bridg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859338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 userDrawn="1"/>
        </p:nvSpPr>
        <p:spPr>
          <a:xfrm rot="5400000" flipH="1">
            <a:off x="1295748" y="-928341"/>
            <a:ext cx="6553200" cy="8641657"/>
          </a:xfrm>
          <a:prstGeom prst="roundRect">
            <a:avLst>
              <a:gd name="adj" fmla="val 4479"/>
            </a:avLst>
          </a:prstGeom>
          <a:solidFill>
            <a:srgbClr val="6D3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953444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292725" y="1412776"/>
            <a:ext cx="2879725" cy="4104456"/>
          </a:xfrm>
        </p:spPr>
        <p:txBody>
          <a:bodyPr/>
          <a:lstStyle>
            <a:lvl1pPr>
              <a:defRPr>
                <a:latin typeface="Helvetica Neue" panose="020B0604020202020204" charset="0"/>
              </a:defRPr>
            </a:lvl1pPr>
          </a:lstStyle>
          <a:p>
            <a:r>
              <a:rPr lang="en-US" dirty="0" smtClean="0"/>
              <a:t>Add icon or picture</a:t>
            </a:r>
            <a:endParaRPr lang="en-CA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412429"/>
            <a:ext cx="4032498" cy="1872555"/>
          </a:xfrm>
        </p:spPr>
        <p:txBody>
          <a:bodyPr>
            <a:norm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 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164288" y="5877272"/>
            <a:ext cx="1512167" cy="494051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Helvetica Neue" panose="020B0604020202020204" charset="0"/>
              </a:defRPr>
            </a:lvl1pPr>
          </a:lstStyle>
          <a:p>
            <a:r>
              <a:rPr lang="en-CA" dirty="0" smtClean="0"/>
              <a:t>Insert </a:t>
            </a:r>
            <a:r>
              <a:rPr lang="en-CA" dirty="0" err="1" smtClean="0"/>
              <a:t>bridgeline</a:t>
            </a:r>
            <a:r>
              <a:rPr lang="en-CA" dirty="0" smtClean="0"/>
              <a:t>. </a:t>
            </a:r>
            <a:endParaRPr lang="en-CA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Program, slide topic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414337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uv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8"/>
          <p:cNvSpPr>
            <a:spLocks noChangeArrowheads="1"/>
          </p:cNvSpPr>
          <p:nvPr userDrawn="1"/>
        </p:nvSpPr>
        <p:spPr bwMode="auto">
          <a:xfrm>
            <a:off x="250825" y="115888"/>
            <a:ext cx="8642350" cy="6553200"/>
          </a:xfrm>
          <a:prstGeom prst="roundRect">
            <a:avLst>
              <a:gd name="adj" fmla="val 8981"/>
            </a:avLst>
          </a:prstGeom>
          <a:noFill/>
          <a:ln w="9525">
            <a:solidFill>
              <a:srgbClr val="A3A3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9pPr>
          </a:lstStyle>
          <a:p>
            <a:endParaRPr lang="en-US" altLang="en-US" sz="240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71550" y="625475"/>
            <a:ext cx="0" cy="504825"/>
          </a:xfrm>
          <a:prstGeom prst="line">
            <a:avLst/>
          </a:prstGeom>
          <a:ln w="3175">
            <a:solidFill>
              <a:srgbClr val="6D3A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412429"/>
            <a:ext cx="5760690" cy="237661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0" baseline="0">
                <a:solidFill>
                  <a:srgbClr val="6D3A5D"/>
                </a:solidFill>
                <a:latin typeface="Helvetica Neue"/>
              </a:defRPr>
            </a:lvl1pPr>
          </a:lstStyle>
          <a:p>
            <a:pPr lvl="0"/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sz="5000" dirty="0" smtClean="0">
                <a:latin typeface="Helvetica Neue"/>
              </a:rPr>
              <a:t>15-25 words per slide. </a:t>
            </a:r>
            <a:endParaRPr lang="en-CA" dirty="0" smtClean="0"/>
          </a:p>
          <a:p>
            <a:pPr lvl="0"/>
            <a:endParaRPr lang="en-CA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rgbClr val="6D3A5D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Program, slide topic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88018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859338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 userDrawn="1"/>
        </p:nvSpPr>
        <p:spPr>
          <a:xfrm rot="5400000" flipH="1">
            <a:off x="1295748" y="-928341"/>
            <a:ext cx="6553200" cy="8641657"/>
          </a:xfrm>
          <a:prstGeom prst="roundRect">
            <a:avLst>
              <a:gd name="adj" fmla="val 4479"/>
            </a:avLst>
          </a:prstGeom>
          <a:solidFill>
            <a:srgbClr val="E28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1026" name="Picture 2" descr="C:\Documents and Settings\janinepoersch\Desktop\comm-vis-logo-ahs-reverse\comm-vis-logo-ahs-rever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24" y="6093296"/>
            <a:ext cx="1125416" cy="3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953444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292725" y="1412776"/>
            <a:ext cx="2879725" cy="4104456"/>
          </a:xfrm>
        </p:spPr>
        <p:txBody>
          <a:bodyPr/>
          <a:lstStyle>
            <a:lvl1pPr>
              <a:defRPr>
                <a:latin typeface="Helvetica Neue" panose="020B0604020202020204" charset="0"/>
              </a:defRPr>
            </a:lvl1pPr>
          </a:lstStyle>
          <a:p>
            <a:r>
              <a:rPr lang="en-US" dirty="0" smtClean="0"/>
              <a:t>Add icon or picture</a:t>
            </a:r>
            <a:endParaRPr lang="en-CA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412429"/>
            <a:ext cx="4032498" cy="1872555"/>
          </a:xfrm>
        </p:spPr>
        <p:txBody>
          <a:bodyPr>
            <a:norm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 </a:t>
            </a:r>
            <a:endParaRPr lang="en-CA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Program, slide topic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296580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slide with bridg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859338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 userDrawn="1"/>
        </p:nvSpPr>
        <p:spPr>
          <a:xfrm rot="5400000" flipH="1">
            <a:off x="1295748" y="-928341"/>
            <a:ext cx="6553200" cy="8641657"/>
          </a:xfrm>
          <a:prstGeom prst="roundRect">
            <a:avLst>
              <a:gd name="adj" fmla="val 4479"/>
            </a:avLst>
          </a:prstGeom>
          <a:solidFill>
            <a:srgbClr val="E28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953444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292725" y="1412776"/>
            <a:ext cx="2879725" cy="4104456"/>
          </a:xfrm>
        </p:spPr>
        <p:txBody>
          <a:bodyPr/>
          <a:lstStyle>
            <a:lvl1pPr>
              <a:defRPr>
                <a:latin typeface="Helvetica Neue" panose="020B0604020202020204" charset="0"/>
              </a:defRPr>
            </a:lvl1pPr>
          </a:lstStyle>
          <a:p>
            <a:r>
              <a:rPr lang="en-US" dirty="0" smtClean="0"/>
              <a:t>Add icon or picture</a:t>
            </a:r>
            <a:endParaRPr lang="en-CA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412429"/>
            <a:ext cx="4032498" cy="1872555"/>
          </a:xfrm>
        </p:spPr>
        <p:txBody>
          <a:bodyPr>
            <a:norm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 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164288" y="5877272"/>
            <a:ext cx="1512167" cy="494051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Helvetica Neue" panose="020B0604020202020204" charset="0"/>
              </a:defRPr>
            </a:lvl1pPr>
          </a:lstStyle>
          <a:p>
            <a:r>
              <a:rPr lang="en-CA" dirty="0" smtClean="0"/>
              <a:t>Insert </a:t>
            </a:r>
            <a:r>
              <a:rPr lang="en-CA" dirty="0" err="1" smtClean="0"/>
              <a:t>bridgeline</a:t>
            </a:r>
            <a:r>
              <a:rPr lang="en-CA" dirty="0" smtClean="0"/>
              <a:t>. 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Program, slide topic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63191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8"/>
          <p:cNvSpPr>
            <a:spLocks noChangeArrowheads="1"/>
          </p:cNvSpPr>
          <p:nvPr userDrawn="1"/>
        </p:nvSpPr>
        <p:spPr bwMode="auto">
          <a:xfrm>
            <a:off x="250825" y="115888"/>
            <a:ext cx="8642350" cy="6553200"/>
          </a:xfrm>
          <a:prstGeom prst="roundRect">
            <a:avLst>
              <a:gd name="adj" fmla="val 8981"/>
            </a:avLst>
          </a:prstGeom>
          <a:noFill/>
          <a:ln w="9525">
            <a:solidFill>
              <a:srgbClr val="A3A3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9pPr>
          </a:lstStyle>
          <a:p>
            <a:endParaRPr lang="en-US" altLang="en-US" sz="240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71550" y="625475"/>
            <a:ext cx="0" cy="504825"/>
          </a:xfrm>
          <a:prstGeom prst="line">
            <a:avLst/>
          </a:prstGeom>
          <a:ln w="3175">
            <a:solidFill>
              <a:srgbClr val="6D3A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412429"/>
            <a:ext cx="5760690" cy="237661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0" baseline="0">
                <a:solidFill>
                  <a:srgbClr val="E28432"/>
                </a:solidFill>
                <a:latin typeface="Helvetica Neue"/>
              </a:defRPr>
            </a:lvl1pPr>
          </a:lstStyle>
          <a:p>
            <a:pPr lvl="0"/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sz="5000" dirty="0" smtClean="0">
                <a:latin typeface="Helvetica Neue"/>
              </a:rPr>
              <a:t>15-25 words per slide. </a:t>
            </a:r>
            <a:endParaRPr lang="en-CA" dirty="0" smtClean="0"/>
          </a:p>
          <a:p>
            <a:pPr lvl="0"/>
            <a:r>
              <a:rPr lang="en-CA" sz="5000" dirty="0" smtClean="0">
                <a:latin typeface="Helvetica Neue"/>
              </a:rPr>
              <a:t> </a:t>
            </a:r>
            <a:endParaRPr lang="en-CA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rgbClr val="E28432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Program, slide topic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26051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8"/>
          <p:cNvSpPr>
            <a:spLocks noChangeArrowheads="1"/>
          </p:cNvSpPr>
          <p:nvPr userDrawn="1"/>
        </p:nvSpPr>
        <p:spPr bwMode="auto">
          <a:xfrm>
            <a:off x="250825" y="115888"/>
            <a:ext cx="8642350" cy="6553200"/>
          </a:xfrm>
          <a:prstGeom prst="roundRect">
            <a:avLst>
              <a:gd name="adj" fmla="val 8981"/>
            </a:avLst>
          </a:prstGeom>
          <a:noFill/>
          <a:ln w="9525">
            <a:solidFill>
              <a:srgbClr val="A3A3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9pPr>
          </a:lstStyle>
          <a:p>
            <a:endParaRPr lang="en-US" altLang="en-US" sz="240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71550" y="625475"/>
            <a:ext cx="0" cy="504825"/>
          </a:xfrm>
          <a:prstGeom prst="line">
            <a:avLst/>
          </a:prstGeom>
          <a:ln w="3175">
            <a:solidFill>
              <a:srgbClr val="E28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rgbClr val="E28432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Program, slide topic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 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971551" y="1844229"/>
            <a:ext cx="2160289" cy="3817019"/>
          </a:xfrm>
          <a:prstGeom prst="roundRect">
            <a:avLst>
              <a:gd name="adj" fmla="val 9612"/>
            </a:avLst>
          </a:prstGeom>
          <a:noFill/>
          <a:ln w="38100">
            <a:solidFill>
              <a:srgbClr val="008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6012111" y="1844229"/>
            <a:ext cx="2160289" cy="3817019"/>
          </a:xfrm>
          <a:prstGeom prst="roundRect">
            <a:avLst>
              <a:gd name="adj" fmla="val 8437"/>
            </a:avLst>
          </a:prstGeom>
          <a:noFill/>
          <a:ln w="38100">
            <a:solidFill>
              <a:srgbClr val="008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3491855" y="1844229"/>
            <a:ext cx="2160289" cy="3817019"/>
          </a:xfrm>
          <a:prstGeom prst="roundRect">
            <a:avLst>
              <a:gd name="adj" fmla="val 7849"/>
            </a:avLst>
          </a:prstGeom>
          <a:noFill/>
          <a:ln w="38100">
            <a:solidFill>
              <a:srgbClr val="008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2" name="Oval 1"/>
          <p:cNvSpPr/>
          <p:nvPr userDrawn="1"/>
        </p:nvSpPr>
        <p:spPr>
          <a:xfrm>
            <a:off x="2915816" y="3392488"/>
            <a:ext cx="756592" cy="756592"/>
          </a:xfrm>
          <a:prstGeom prst="ellipse">
            <a:avLst/>
          </a:prstGeom>
          <a:solidFill>
            <a:srgbClr val="E28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 userDrawn="1"/>
        </p:nvSpPr>
        <p:spPr>
          <a:xfrm>
            <a:off x="5436096" y="3392488"/>
            <a:ext cx="756592" cy="756592"/>
          </a:xfrm>
          <a:prstGeom prst="ellipse">
            <a:avLst/>
          </a:prstGeom>
          <a:solidFill>
            <a:srgbClr val="E28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hevron 2"/>
          <p:cNvSpPr/>
          <p:nvPr userDrawn="1"/>
        </p:nvSpPr>
        <p:spPr>
          <a:xfrm>
            <a:off x="3131815" y="3590764"/>
            <a:ext cx="361032" cy="360040"/>
          </a:xfrm>
          <a:custGeom>
            <a:avLst/>
            <a:gdLst>
              <a:gd name="connsiteX0" fmla="*/ 0 w 360040"/>
              <a:gd name="connsiteY0" fmla="*/ 0 h 360040"/>
              <a:gd name="connsiteX1" fmla="*/ 180020 w 360040"/>
              <a:gd name="connsiteY1" fmla="*/ 0 h 360040"/>
              <a:gd name="connsiteX2" fmla="*/ 360040 w 360040"/>
              <a:gd name="connsiteY2" fmla="*/ 180020 h 360040"/>
              <a:gd name="connsiteX3" fmla="*/ 180020 w 360040"/>
              <a:gd name="connsiteY3" fmla="*/ 360040 h 360040"/>
              <a:gd name="connsiteX4" fmla="*/ 0 w 360040"/>
              <a:gd name="connsiteY4" fmla="*/ 360040 h 360040"/>
              <a:gd name="connsiteX5" fmla="*/ 180020 w 360040"/>
              <a:gd name="connsiteY5" fmla="*/ 180020 h 360040"/>
              <a:gd name="connsiteX6" fmla="*/ 0 w 360040"/>
              <a:gd name="connsiteY6" fmla="*/ 0 h 360040"/>
              <a:gd name="connsiteX0" fmla="*/ 0 w 361032"/>
              <a:gd name="connsiteY0" fmla="*/ 0 h 360040"/>
              <a:gd name="connsiteX1" fmla="*/ 180020 w 361032"/>
              <a:gd name="connsiteY1" fmla="*/ 0 h 360040"/>
              <a:gd name="connsiteX2" fmla="*/ 360040 w 361032"/>
              <a:gd name="connsiteY2" fmla="*/ 180020 h 360040"/>
              <a:gd name="connsiteX3" fmla="*/ 180020 w 361032"/>
              <a:gd name="connsiteY3" fmla="*/ 360040 h 360040"/>
              <a:gd name="connsiteX4" fmla="*/ 0 w 361032"/>
              <a:gd name="connsiteY4" fmla="*/ 360040 h 360040"/>
              <a:gd name="connsiteX5" fmla="*/ 180020 w 361032"/>
              <a:gd name="connsiteY5" fmla="*/ 180020 h 360040"/>
              <a:gd name="connsiteX6" fmla="*/ 0 w 361032"/>
              <a:gd name="connsiteY6" fmla="*/ 0 h 360040"/>
              <a:gd name="connsiteX0" fmla="*/ 0 w 361032"/>
              <a:gd name="connsiteY0" fmla="*/ 0 h 360040"/>
              <a:gd name="connsiteX1" fmla="*/ 180020 w 361032"/>
              <a:gd name="connsiteY1" fmla="*/ 0 h 360040"/>
              <a:gd name="connsiteX2" fmla="*/ 360040 w 361032"/>
              <a:gd name="connsiteY2" fmla="*/ 180020 h 360040"/>
              <a:gd name="connsiteX3" fmla="*/ 180020 w 361032"/>
              <a:gd name="connsiteY3" fmla="*/ 360040 h 360040"/>
              <a:gd name="connsiteX4" fmla="*/ 0 w 361032"/>
              <a:gd name="connsiteY4" fmla="*/ 360040 h 360040"/>
              <a:gd name="connsiteX5" fmla="*/ 180020 w 361032"/>
              <a:gd name="connsiteY5" fmla="*/ 180020 h 360040"/>
              <a:gd name="connsiteX6" fmla="*/ 0 w 361032"/>
              <a:gd name="connsiteY6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032" h="360040">
                <a:moveTo>
                  <a:pt x="0" y="0"/>
                </a:moveTo>
                <a:lnTo>
                  <a:pt x="180020" y="0"/>
                </a:lnTo>
                <a:cubicBezTo>
                  <a:pt x="240027" y="60007"/>
                  <a:pt x="371471" y="165257"/>
                  <a:pt x="360040" y="180020"/>
                </a:cubicBezTo>
                <a:cubicBezTo>
                  <a:pt x="373851" y="194784"/>
                  <a:pt x="240027" y="300033"/>
                  <a:pt x="180020" y="360040"/>
                </a:cubicBezTo>
                <a:lnTo>
                  <a:pt x="0" y="360040"/>
                </a:lnTo>
                <a:lnTo>
                  <a:pt x="180020" y="180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2133600"/>
            <a:ext cx="1655763" cy="3240088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008996"/>
                </a:solidFill>
                <a:latin typeface="Helvetica Neue"/>
              </a:defRPr>
            </a:lvl1pPr>
          </a:lstStyle>
          <a:p>
            <a:pPr lvl="0"/>
            <a:r>
              <a:rPr lang="en-CA" dirty="0" smtClean="0"/>
              <a:t>Insert text, size 32</a:t>
            </a:r>
            <a:endParaRPr lang="en-CA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44117" y="2150740"/>
            <a:ext cx="1655763" cy="3240088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008996"/>
                </a:solidFill>
                <a:latin typeface="Helvetica Neue"/>
              </a:defRPr>
            </a:lvl1pPr>
          </a:lstStyle>
          <a:p>
            <a:pPr lvl="0"/>
            <a:r>
              <a:rPr lang="en-CA" dirty="0" smtClean="0"/>
              <a:t>Insert text, size 32</a:t>
            </a:r>
            <a:endParaRPr lang="en-CA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0613" y="2150740"/>
            <a:ext cx="1655763" cy="3240088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008996"/>
                </a:solidFill>
                <a:latin typeface="Helvetica Neue"/>
              </a:defRPr>
            </a:lvl1pPr>
          </a:lstStyle>
          <a:p>
            <a:pPr lvl="0"/>
            <a:r>
              <a:rPr lang="en-CA" dirty="0" smtClean="0"/>
              <a:t>Insert text, size 32</a:t>
            </a:r>
            <a:endParaRPr lang="en-CA" dirty="0"/>
          </a:p>
        </p:txBody>
      </p:sp>
      <p:sp>
        <p:nvSpPr>
          <p:cNvPr id="19" name="Chevron 2"/>
          <p:cNvSpPr/>
          <p:nvPr userDrawn="1"/>
        </p:nvSpPr>
        <p:spPr>
          <a:xfrm>
            <a:off x="5652144" y="3590764"/>
            <a:ext cx="361032" cy="360040"/>
          </a:xfrm>
          <a:custGeom>
            <a:avLst/>
            <a:gdLst>
              <a:gd name="connsiteX0" fmla="*/ 0 w 360040"/>
              <a:gd name="connsiteY0" fmla="*/ 0 h 360040"/>
              <a:gd name="connsiteX1" fmla="*/ 180020 w 360040"/>
              <a:gd name="connsiteY1" fmla="*/ 0 h 360040"/>
              <a:gd name="connsiteX2" fmla="*/ 360040 w 360040"/>
              <a:gd name="connsiteY2" fmla="*/ 180020 h 360040"/>
              <a:gd name="connsiteX3" fmla="*/ 180020 w 360040"/>
              <a:gd name="connsiteY3" fmla="*/ 360040 h 360040"/>
              <a:gd name="connsiteX4" fmla="*/ 0 w 360040"/>
              <a:gd name="connsiteY4" fmla="*/ 360040 h 360040"/>
              <a:gd name="connsiteX5" fmla="*/ 180020 w 360040"/>
              <a:gd name="connsiteY5" fmla="*/ 180020 h 360040"/>
              <a:gd name="connsiteX6" fmla="*/ 0 w 360040"/>
              <a:gd name="connsiteY6" fmla="*/ 0 h 360040"/>
              <a:gd name="connsiteX0" fmla="*/ 0 w 361032"/>
              <a:gd name="connsiteY0" fmla="*/ 0 h 360040"/>
              <a:gd name="connsiteX1" fmla="*/ 180020 w 361032"/>
              <a:gd name="connsiteY1" fmla="*/ 0 h 360040"/>
              <a:gd name="connsiteX2" fmla="*/ 360040 w 361032"/>
              <a:gd name="connsiteY2" fmla="*/ 180020 h 360040"/>
              <a:gd name="connsiteX3" fmla="*/ 180020 w 361032"/>
              <a:gd name="connsiteY3" fmla="*/ 360040 h 360040"/>
              <a:gd name="connsiteX4" fmla="*/ 0 w 361032"/>
              <a:gd name="connsiteY4" fmla="*/ 360040 h 360040"/>
              <a:gd name="connsiteX5" fmla="*/ 180020 w 361032"/>
              <a:gd name="connsiteY5" fmla="*/ 180020 h 360040"/>
              <a:gd name="connsiteX6" fmla="*/ 0 w 361032"/>
              <a:gd name="connsiteY6" fmla="*/ 0 h 360040"/>
              <a:gd name="connsiteX0" fmla="*/ 0 w 361032"/>
              <a:gd name="connsiteY0" fmla="*/ 0 h 360040"/>
              <a:gd name="connsiteX1" fmla="*/ 180020 w 361032"/>
              <a:gd name="connsiteY1" fmla="*/ 0 h 360040"/>
              <a:gd name="connsiteX2" fmla="*/ 360040 w 361032"/>
              <a:gd name="connsiteY2" fmla="*/ 180020 h 360040"/>
              <a:gd name="connsiteX3" fmla="*/ 180020 w 361032"/>
              <a:gd name="connsiteY3" fmla="*/ 360040 h 360040"/>
              <a:gd name="connsiteX4" fmla="*/ 0 w 361032"/>
              <a:gd name="connsiteY4" fmla="*/ 360040 h 360040"/>
              <a:gd name="connsiteX5" fmla="*/ 180020 w 361032"/>
              <a:gd name="connsiteY5" fmla="*/ 180020 h 360040"/>
              <a:gd name="connsiteX6" fmla="*/ 0 w 361032"/>
              <a:gd name="connsiteY6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032" h="360040">
                <a:moveTo>
                  <a:pt x="0" y="0"/>
                </a:moveTo>
                <a:lnTo>
                  <a:pt x="180020" y="0"/>
                </a:lnTo>
                <a:cubicBezTo>
                  <a:pt x="240027" y="60007"/>
                  <a:pt x="371471" y="165257"/>
                  <a:pt x="360040" y="180020"/>
                </a:cubicBezTo>
                <a:cubicBezTo>
                  <a:pt x="373851" y="194784"/>
                  <a:pt x="240027" y="300033"/>
                  <a:pt x="180020" y="360040"/>
                </a:cubicBezTo>
                <a:lnTo>
                  <a:pt x="0" y="360040"/>
                </a:lnTo>
                <a:lnTo>
                  <a:pt x="180020" y="180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5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sty te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859338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 userDrawn="1"/>
        </p:nvSpPr>
        <p:spPr>
          <a:xfrm rot="5400000" flipH="1">
            <a:off x="1295748" y="-928341"/>
            <a:ext cx="6553200" cy="8641657"/>
          </a:xfrm>
          <a:prstGeom prst="roundRect">
            <a:avLst>
              <a:gd name="adj" fmla="val 4189"/>
            </a:avLst>
          </a:prstGeom>
          <a:solidFill>
            <a:srgbClr val="9AB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1026" name="Picture 2" descr="C:\Documents and Settings\janinepoersch\Desktop\comm-vis-logo-ahs-reverse\comm-vis-logo-ahs-rever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24" y="6093296"/>
            <a:ext cx="1125416" cy="3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953444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292725" y="1412776"/>
            <a:ext cx="2879725" cy="4248472"/>
          </a:xfrm>
        </p:spPr>
        <p:txBody>
          <a:bodyPr/>
          <a:lstStyle>
            <a:lvl1pPr>
              <a:defRPr>
                <a:latin typeface="Helvetica Neue" panose="020B0604020202020204" charset="0"/>
              </a:defRPr>
            </a:lvl1pPr>
          </a:lstStyle>
          <a:p>
            <a:r>
              <a:rPr lang="en-US" dirty="0" smtClean="0"/>
              <a:t>Add icon or picture</a:t>
            </a:r>
            <a:endParaRPr lang="en-CA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412429"/>
            <a:ext cx="4032498" cy="1872555"/>
          </a:xfrm>
        </p:spPr>
        <p:txBody>
          <a:bodyPr>
            <a:norm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 </a:t>
            </a:r>
            <a:endParaRPr lang="en-CA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Program, slide topic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59698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 userDrawn="1"/>
        </p:nvSpPr>
        <p:spPr>
          <a:xfrm rot="5400000" flipH="1">
            <a:off x="3491705" y="1267619"/>
            <a:ext cx="6553200" cy="4249737"/>
          </a:xfrm>
          <a:prstGeom prst="round2SameRect">
            <a:avLst>
              <a:gd name="adj1" fmla="val 7723"/>
              <a:gd name="adj2" fmla="val 0"/>
            </a:avLst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59338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janinepoersch\Desktop\comm-vis-logo-ahs-reverse\comm-vis-logo-ahs-rever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24" y="6093296"/>
            <a:ext cx="1125416" cy="3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89823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Program. slide topic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864324" y="1988840"/>
            <a:ext cx="3668116" cy="1872555"/>
          </a:xfrm>
        </p:spPr>
        <p:txBody>
          <a:bodyPr>
            <a:norm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 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50825" y="116632"/>
            <a:ext cx="4392611" cy="6553200"/>
          </a:xfrm>
        </p:spPr>
        <p:txBody>
          <a:bodyPr/>
          <a:lstStyle>
            <a:lvl1pPr>
              <a:defRPr>
                <a:latin typeface="Helvetica Neue" panose="020B0604020202020204" charset="0"/>
              </a:defRPr>
            </a:lvl1pPr>
          </a:lstStyle>
          <a:p>
            <a:r>
              <a:rPr lang="en-CA" dirty="0" smtClean="0">
                <a:latin typeface="Helvetica Neue" panose="020B0604020202020204" charset="0"/>
              </a:rPr>
              <a:t>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8961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sty teal title slide with bridg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859338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 userDrawn="1"/>
        </p:nvSpPr>
        <p:spPr>
          <a:xfrm rot="5400000" flipH="1">
            <a:off x="1295748" y="-928341"/>
            <a:ext cx="6553200" cy="8641657"/>
          </a:xfrm>
          <a:prstGeom prst="roundRect">
            <a:avLst>
              <a:gd name="adj" fmla="val 4189"/>
            </a:avLst>
          </a:prstGeom>
          <a:solidFill>
            <a:srgbClr val="9AB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953444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292725" y="1412776"/>
            <a:ext cx="2879725" cy="4248472"/>
          </a:xfrm>
        </p:spPr>
        <p:txBody>
          <a:bodyPr/>
          <a:lstStyle>
            <a:lvl1pPr>
              <a:defRPr>
                <a:latin typeface="Helvetica Neue" panose="020B0604020202020204" charset="0"/>
              </a:defRPr>
            </a:lvl1pPr>
          </a:lstStyle>
          <a:p>
            <a:r>
              <a:rPr lang="en-US" dirty="0" smtClean="0"/>
              <a:t>Add icon or picture</a:t>
            </a:r>
            <a:endParaRPr lang="en-CA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412429"/>
            <a:ext cx="4032498" cy="1872555"/>
          </a:xfrm>
        </p:spPr>
        <p:txBody>
          <a:bodyPr>
            <a:norm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 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164288" y="5877272"/>
            <a:ext cx="1512167" cy="494051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Helvetica Neue" panose="020B0604020202020204" charset="0"/>
              </a:defRPr>
            </a:lvl1pPr>
          </a:lstStyle>
          <a:p>
            <a:r>
              <a:rPr lang="en-CA" dirty="0" smtClean="0"/>
              <a:t>Insert </a:t>
            </a:r>
            <a:r>
              <a:rPr lang="en-CA" dirty="0" err="1" smtClean="0"/>
              <a:t>bridgeline</a:t>
            </a:r>
            <a:r>
              <a:rPr lang="en-CA" dirty="0" smtClean="0"/>
              <a:t>. 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Program, slide topic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87853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sty teal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8"/>
          <p:cNvSpPr>
            <a:spLocks noChangeArrowheads="1"/>
          </p:cNvSpPr>
          <p:nvPr userDrawn="1"/>
        </p:nvSpPr>
        <p:spPr bwMode="auto">
          <a:xfrm>
            <a:off x="250825" y="115888"/>
            <a:ext cx="8642350" cy="6553200"/>
          </a:xfrm>
          <a:prstGeom prst="roundRect">
            <a:avLst>
              <a:gd name="adj" fmla="val 8981"/>
            </a:avLst>
          </a:prstGeom>
          <a:noFill/>
          <a:ln w="9525">
            <a:solidFill>
              <a:srgbClr val="A3A3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9pPr>
          </a:lstStyle>
          <a:p>
            <a:endParaRPr lang="en-US" altLang="en-US" sz="240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71550" y="625475"/>
            <a:ext cx="0" cy="504825"/>
          </a:xfrm>
          <a:prstGeom prst="line">
            <a:avLst/>
          </a:prstGeom>
          <a:ln w="3175">
            <a:solidFill>
              <a:srgbClr val="9AB9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412429"/>
            <a:ext cx="5760690" cy="237661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0" baseline="0">
                <a:solidFill>
                  <a:srgbClr val="9AB9AD"/>
                </a:solidFill>
                <a:latin typeface="Helvetica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sz="5000" dirty="0" smtClean="0">
                <a:latin typeface="Helvetica Neue"/>
              </a:rPr>
              <a:t>15-25 words per slide</a:t>
            </a:r>
            <a:endParaRPr lang="en-CA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rgbClr val="9AB9AD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Program, slide topic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7076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sty teal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8"/>
          <p:cNvSpPr>
            <a:spLocks noChangeArrowheads="1"/>
          </p:cNvSpPr>
          <p:nvPr userDrawn="1"/>
        </p:nvSpPr>
        <p:spPr bwMode="auto">
          <a:xfrm>
            <a:off x="250825" y="115888"/>
            <a:ext cx="8642350" cy="6553200"/>
          </a:xfrm>
          <a:prstGeom prst="roundRect">
            <a:avLst>
              <a:gd name="adj" fmla="val 8981"/>
            </a:avLst>
          </a:prstGeom>
          <a:noFill/>
          <a:ln w="9525">
            <a:solidFill>
              <a:srgbClr val="A3A3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9pPr>
          </a:lstStyle>
          <a:p>
            <a:endParaRPr lang="en-US" altLang="en-US" sz="240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71550" y="625475"/>
            <a:ext cx="0" cy="504825"/>
          </a:xfrm>
          <a:prstGeom prst="line">
            <a:avLst/>
          </a:prstGeom>
          <a:ln w="3175">
            <a:solidFill>
              <a:srgbClr val="4F7F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 userDrawn="1"/>
        </p:nvSpPr>
        <p:spPr>
          <a:xfrm rot="5400000">
            <a:off x="4177307" y="2311525"/>
            <a:ext cx="5037858" cy="2952328"/>
          </a:xfrm>
          <a:prstGeom prst="roundRect">
            <a:avLst>
              <a:gd name="adj" fmla="val 6166"/>
            </a:avLst>
          </a:prstGeom>
          <a:solidFill>
            <a:srgbClr val="9AB9AD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412429"/>
            <a:ext cx="4032498" cy="4045291"/>
          </a:xfrm>
        </p:spPr>
        <p:txBody>
          <a:bodyPr>
            <a:normAutofit/>
          </a:bodyPr>
          <a:lstStyle>
            <a:lvl1pPr marL="0" indent="0">
              <a:buNone/>
              <a:defRPr sz="5000" baseline="0">
                <a:solidFill>
                  <a:srgbClr val="4F7F70"/>
                </a:solidFill>
                <a:latin typeface="Helvetica Neue"/>
              </a:defRPr>
            </a:lvl1pPr>
          </a:lstStyle>
          <a:p>
            <a:pPr lvl="0"/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 </a:t>
            </a:r>
            <a:endParaRPr lang="en-CA" dirty="0"/>
          </a:p>
        </p:txBody>
      </p:sp>
      <p:sp>
        <p:nvSpPr>
          <p:cNvPr id="2" name="Rounded Rectangle 1"/>
          <p:cNvSpPr/>
          <p:nvPr userDrawn="1"/>
        </p:nvSpPr>
        <p:spPr>
          <a:xfrm>
            <a:off x="5418588" y="5301208"/>
            <a:ext cx="702172" cy="70217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ounded Rectangle 10"/>
          <p:cNvSpPr/>
          <p:nvPr userDrawn="1"/>
        </p:nvSpPr>
        <p:spPr>
          <a:xfrm>
            <a:off x="5418588" y="4092806"/>
            <a:ext cx="702172" cy="70217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ounded Rectangle 13"/>
          <p:cNvSpPr/>
          <p:nvPr userDrawn="1"/>
        </p:nvSpPr>
        <p:spPr>
          <a:xfrm>
            <a:off x="5393463" y="2867473"/>
            <a:ext cx="720080" cy="72008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02604" y="2867473"/>
            <a:ext cx="1681764" cy="72008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sz="2000" dirty="0" smtClean="0"/>
              <a:t>Description</a:t>
            </a:r>
            <a:endParaRPr lang="en-CA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19669" y="4084340"/>
            <a:ext cx="1681764" cy="72008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sz="2000" dirty="0" smtClean="0"/>
              <a:t>Description</a:t>
            </a:r>
            <a:endParaRPr lang="en-CA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02604" y="5301208"/>
            <a:ext cx="1681764" cy="72008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sz="2000" dirty="0" smtClean="0"/>
              <a:t>Description</a:t>
            </a:r>
            <a:endParaRPr lang="en-CA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418588" y="2867473"/>
            <a:ext cx="699231" cy="7200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dirty="0" smtClean="0"/>
              <a:t>Icon</a:t>
            </a:r>
            <a:endParaRPr lang="en-CA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436095" y="4075387"/>
            <a:ext cx="699231" cy="7200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dirty="0" smtClean="0"/>
              <a:t>Icon</a:t>
            </a:r>
            <a:endParaRPr lang="en-CA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436096" y="5283300"/>
            <a:ext cx="699231" cy="7200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dirty="0" smtClean="0"/>
              <a:t>Icon</a:t>
            </a:r>
            <a:endParaRPr lang="en-CA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rgbClr val="4F7F70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Program, slide topic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5421782" y="1660048"/>
            <a:ext cx="702172" cy="70217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19669" y="1660048"/>
            <a:ext cx="1681764" cy="72008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sz="2000" dirty="0" smtClean="0"/>
              <a:t>Description</a:t>
            </a:r>
            <a:endParaRPr lang="en-CA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435653" y="1660048"/>
            <a:ext cx="699231" cy="7200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dirty="0" smtClean="0"/>
              <a:t>Icon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5503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me gre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 userDrawn="1"/>
        </p:nvSpPr>
        <p:spPr>
          <a:xfrm rot="5400000" flipH="1">
            <a:off x="3455988" y="1232645"/>
            <a:ext cx="6553200" cy="4321175"/>
          </a:xfrm>
          <a:prstGeom prst="round2SameRect">
            <a:avLst>
              <a:gd name="adj1" fmla="val 7321"/>
              <a:gd name="adj2" fmla="val 0"/>
            </a:avLst>
          </a:prstGeom>
          <a:solidFill>
            <a:srgbClr val="B8B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59338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janinepoersch\Desktop\comm-vis-logo-ahs-reverse\comm-vis-logo-ahs-rever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24" y="6093296"/>
            <a:ext cx="1125416" cy="3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864324" y="1988840"/>
            <a:ext cx="3668116" cy="1872555"/>
          </a:xfrm>
        </p:spPr>
        <p:txBody>
          <a:bodyPr>
            <a:norm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 </a:t>
            </a:r>
            <a:endParaRPr lang="en-C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50825" y="116160"/>
            <a:ext cx="4321175" cy="6553200"/>
          </a:xfrm>
        </p:spPr>
        <p:txBody>
          <a:bodyPr/>
          <a:lstStyle>
            <a:lvl1pPr>
              <a:defRPr>
                <a:latin typeface="Helvetica Neue" panose="020B0604020202020204" charset="0"/>
              </a:defRPr>
            </a:lvl1pPr>
          </a:lstStyle>
          <a:p>
            <a:r>
              <a:rPr lang="en-CA" dirty="0" smtClean="0">
                <a:latin typeface="Helvetica Neue" panose="020B0604020202020204" charset="0"/>
              </a:rPr>
              <a:t>Picture</a:t>
            </a:r>
            <a:endParaRPr lang="en-CA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59338" y="620713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Program, slide topic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11163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me gree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 rot="10800000">
            <a:off x="961817" y="4149080"/>
            <a:ext cx="7210579" cy="2232248"/>
          </a:xfrm>
          <a:prstGeom prst="roundRect">
            <a:avLst>
              <a:gd name="adj" fmla="val 11775"/>
            </a:avLst>
          </a:prstGeom>
          <a:solidFill>
            <a:srgbClr val="9AB9AD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7" name="Shape 88"/>
          <p:cNvSpPr>
            <a:spLocks noChangeArrowheads="1"/>
          </p:cNvSpPr>
          <p:nvPr userDrawn="1"/>
        </p:nvSpPr>
        <p:spPr bwMode="auto">
          <a:xfrm>
            <a:off x="250825" y="115888"/>
            <a:ext cx="8642350" cy="6553200"/>
          </a:xfrm>
          <a:prstGeom prst="roundRect">
            <a:avLst>
              <a:gd name="adj" fmla="val 8981"/>
            </a:avLst>
          </a:prstGeom>
          <a:noFill/>
          <a:ln w="9525">
            <a:solidFill>
              <a:srgbClr val="A3A3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9pPr>
          </a:lstStyle>
          <a:p>
            <a:endParaRPr lang="en-US" altLang="en-US" sz="240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71550" y="625475"/>
            <a:ext cx="0" cy="504825"/>
          </a:xfrm>
          <a:prstGeom prst="line">
            <a:avLst/>
          </a:prstGeom>
          <a:ln w="3175">
            <a:solidFill>
              <a:srgbClr val="7A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412429"/>
            <a:ext cx="5760690" cy="2448619"/>
          </a:xfrm>
        </p:spPr>
        <p:txBody>
          <a:bodyPr>
            <a:normAutofit/>
          </a:bodyPr>
          <a:lstStyle>
            <a:lvl1pPr marL="0" indent="0">
              <a:buNone/>
              <a:defRPr sz="5000" baseline="0">
                <a:solidFill>
                  <a:srgbClr val="B8BE34"/>
                </a:solidFill>
                <a:latin typeface="Helvetica Neue"/>
              </a:defRPr>
            </a:lvl1pPr>
          </a:lstStyle>
          <a:p>
            <a:pPr lvl="0"/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 </a:t>
            </a:r>
            <a:endParaRPr lang="en-CA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700633" y="4597259"/>
            <a:ext cx="699231" cy="7200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dirty="0" smtClean="0"/>
              <a:t>Icon</a:t>
            </a:r>
            <a:endParaRPr lang="en-CA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23566" y="4589646"/>
            <a:ext cx="699231" cy="7200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dirty="0" smtClean="0"/>
              <a:t>Icon</a:t>
            </a:r>
            <a:endParaRPr lang="en-CA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76056" y="4589646"/>
            <a:ext cx="699231" cy="7200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dirty="0" smtClean="0"/>
              <a:t>Icon</a:t>
            </a:r>
            <a:endParaRPr lang="en-CA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700895" y="4589646"/>
            <a:ext cx="699231" cy="7200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dirty="0" smtClean="0"/>
              <a:t>Icon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548284" y="5517232"/>
            <a:ext cx="1079500" cy="50323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5C6670"/>
                </a:solidFill>
                <a:latin typeface="Helvetica Neue"/>
              </a:defRPr>
            </a:lvl1pPr>
          </a:lstStyle>
          <a:p>
            <a:pPr lvl="0"/>
            <a:r>
              <a:rPr lang="en-CA" sz="2000" b="1" dirty="0" smtClean="0">
                <a:latin typeface="Helvetica Neue"/>
              </a:rPr>
              <a:t>0.0%</a:t>
            </a:r>
            <a:endParaRPr lang="en-CA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131840" y="5517232"/>
            <a:ext cx="1079500" cy="50323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5C6670"/>
                </a:solidFill>
                <a:latin typeface="Helvetica Neue"/>
              </a:defRPr>
            </a:lvl1pPr>
          </a:lstStyle>
          <a:p>
            <a:pPr lvl="0"/>
            <a:r>
              <a:rPr lang="en-CA" sz="2000" b="1" dirty="0" smtClean="0">
                <a:latin typeface="Helvetica Neue"/>
              </a:rPr>
              <a:t>$0</a:t>
            </a:r>
            <a:endParaRPr lang="en-CA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866101" y="5517232"/>
            <a:ext cx="1079500" cy="50323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5C6670"/>
                </a:solidFill>
                <a:latin typeface="Helvetica Neue"/>
              </a:defRPr>
            </a:lvl1pPr>
          </a:lstStyle>
          <a:p>
            <a:pPr lvl="0"/>
            <a:r>
              <a:rPr lang="en-CA" sz="2000" b="1" dirty="0" smtClean="0">
                <a:latin typeface="Helvetica Neue"/>
              </a:rPr>
              <a:t>$0</a:t>
            </a:r>
            <a:endParaRPr lang="en-CA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588844" y="5517232"/>
            <a:ext cx="1079500" cy="50323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5C6670"/>
                </a:solidFill>
                <a:latin typeface="Helvetica Neue"/>
              </a:defRPr>
            </a:lvl1pPr>
          </a:lstStyle>
          <a:p>
            <a:pPr lvl="0"/>
            <a:r>
              <a:rPr lang="en-CA" dirty="0" smtClean="0"/>
              <a:t>0.0%</a:t>
            </a:r>
            <a:endParaRPr lang="en-CA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rgbClr val="B8BE3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Program, slide topic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</a:t>
            </a:r>
          </a:p>
        </p:txBody>
      </p:sp>
      <p:sp>
        <p:nvSpPr>
          <p:cNvPr id="23" name="Oval 24"/>
          <p:cNvSpPr>
            <a:spLocks noChangeArrowheads="1"/>
          </p:cNvSpPr>
          <p:nvPr userDrawn="1"/>
        </p:nvSpPr>
        <p:spPr bwMode="auto">
          <a:xfrm>
            <a:off x="1700633" y="4566028"/>
            <a:ext cx="738812" cy="760918"/>
          </a:xfrm>
          <a:prstGeom prst="roundRect">
            <a:avLst>
              <a:gd name="adj" fmla="val 10794"/>
            </a:avLst>
          </a:prstGeom>
          <a:noFill/>
          <a:ln w="38100">
            <a:solidFill>
              <a:srgbClr val="E28432"/>
            </a:solidFill>
            <a:round/>
            <a:headEnd/>
            <a:tailEnd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9pPr>
          </a:lstStyle>
          <a:p>
            <a:endParaRPr lang="en-CA" altLang="en-US">
              <a:solidFill>
                <a:srgbClr val="E28432"/>
              </a:solidFill>
            </a:endParaRPr>
          </a:p>
        </p:txBody>
      </p:sp>
      <p:sp>
        <p:nvSpPr>
          <p:cNvPr id="24" name="Oval 24"/>
          <p:cNvSpPr>
            <a:spLocks noChangeArrowheads="1"/>
          </p:cNvSpPr>
          <p:nvPr userDrawn="1"/>
        </p:nvSpPr>
        <p:spPr bwMode="auto">
          <a:xfrm>
            <a:off x="3302184" y="4590577"/>
            <a:ext cx="738812" cy="760918"/>
          </a:xfrm>
          <a:prstGeom prst="roundRect">
            <a:avLst>
              <a:gd name="adj" fmla="val 10794"/>
            </a:avLst>
          </a:prstGeom>
          <a:noFill/>
          <a:ln w="38100">
            <a:solidFill>
              <a:srgbClr val="B8BE34"/>
            </a:solidFill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9pPr>
          </a:lstStyle>
          <a:p>
            <a:endParaRPr lang="en-CA" altLang="en-US" dirty="0"/>
          </a:p>
        </p:txBody>
      </p:sp>
      <p:sp>
        <p:nvSpPr>
          <p:cNvPr id="33" name="Oval 24"/>
          <p:cNvSpPr>
            <a:spLocks noChangeArrowheads="1"/>
          </p:cNvSpPr>
          <p:nvPr userDrawn="1"/>
        </p:nvSpPr>
        <p:spPr bwMode="auto">
          <a:xfrm>
            <a:off x="6683791" y="4581084"/>
            <a:ext cx="738812" cy="760918"/>
          </a:xfrm>
          <a:prstGeom prst="roundRect">
            <a:avLst>
              <a:gd name="adj" fmla="val 10794"/>
            </a:avLst>
          </a:prstGeom>
          <a:noFill/>
          <a:ln w="38100">
            <a:solidFill>
              <a:srgbClr val="00ADBB"/>
            </a:solidFill>
            <a:round/>
            <a:headEnd/>
            <a:tailEnd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9pPr>
          </a:lstStyle>
          <a:p>
            <a:endParaRPr lang="en-CA" altLang="en-US"/>
          </a:p>
        </p:txBody>
      </p:sp>
      <p:sp>
        <p:nvSpPr>
          <p:cNvPr id="34" name="Oval 24"/>
          <p:cNvSpPr>
            <a:spLocks noChangeArrowheads="1"/>
          </p:cNvSpPr>
          <p:nvPr userDrawn="1"/>
        </p:nvSpPr>
        <p:spPr bwMode="auto">
          <a:xfrm>
            <a:off x="5055102" y="4581084"/>
            <a:ext cx="741138" cy="762081"/>
          </a:xfrm>
          <a:prstGeom prst="roundRect">
            <a:avLst>
              <a:gd name="adj" fmla="val 9976"/>
            </a:avLst>
          </a:prstGeom>
          <a:noFill/>
          <a:ln w="38100">
            <a:solidFill>
              <a:srgbClr val="ECAA21"/>
            </a:solidFill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9pPr>
          </a:lstStyle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2556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pi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859338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 userDrawn="1"/>
        </p:nvSpPr>
        <p:spPr>
          <a:xfrm rot="5400000" flipH="1">
            <a:off x="1295748" y="-928341"/>
            <a:ext cx="6553200" cy="8641657"/>
          </a:xfrm>
          <a:prstGeom prst="roundRect">
            <a:avLst>
              <a:gd name="adj" fmla="val 5206"/>
            </a:avLst>
          </a:prstGeom>
          <a:solidFill>
            <a:srgbClr val="E56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1026" name="Picture 2" descr="C:\Documents and Settings\janinepoersch\Desktop\comm-vis-logo-ahs-reverse\comm-vis-logo-ahs-rever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24" y="6093296"/>
            <a:ext cx="1125416" cy="3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953444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292725" y="1412776"/>
            <a:ext cx="2879725" cy="4248472"/>
          </a:xfrm>
        </p:spPr>
        <p:txBody>
          <a:bodyPr/>
          <a:lstStyle>
            <a:lvl1pPr>
              <a:defRPr>
                <a:latin typeface="Helvetica Neue" panose="020B0604020202020204" charset="0"/>
              </a:defRPr>
            </a:lvl1pPr>
          </a:lstStyle>
          <a:p>
            <a:r>
              <a:rPr lang="en-US" dirty="0" smtClean="0"/>
              <a:t>Add icon or picture</a:t>
            </a:r>
            <a:endParaRPr lang="en-CA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412429"/>
            <a:ext cx="4032498" cy="187255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0" baseline="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 </a:t>
            </a:r>
            <a:endParaRPr lang="en-CA" sz="5000" dirty="0">
              <a:latin typeface="Helvetica Neue"/>
            </a:endParaRPr>
          </a:p>
          <a:p>
            <a:pPr lvl="0"/>
            <a:endParaRPr lang="en-CA" sz="5000" dirty="0" smtClean="0">
              <a:latin typeface="Helvetica Neue"/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Program, slide topic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833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pi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859338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 userDrawn="1"/>
        </p:nvSpPr>
        <p:spPr>
          <a:xfrm rot="5400000" flipH="1">
            <a:off x="1295748" y="-928341"/>
            <a:ext cx="6553200" cy="8641657"/>
          </a:xfrm>
          <a:prstGeom prst="roundRect">
            <a:avLst>
              <a:gd name="adj" fmla="val 5206"/>
            </a:avLst>
          </a:prstGeom>
          <a:solidFill>
            <a:srgbClr val="E56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953444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292725" y="1412776"/>
            <a:ext cx="2879725" cy="4248472"/>
          </a:xfrm>
        </p:spPr>
        <p:txBody>
          <a:bodyPr/>
          <a:lstStyle>
            <a:lvl1pPr>
              <a:defRPr>
                <a:latin typeface="Helvetica Neue" panose="020B0604020202020204" charset="0"/>
              </a:defRPr>
            </a:lvl1pPr>
          </a:lstStyle>
          <a:p>
            <a:r>
              <a:rPr lang="en-US" dirty="0" smtClean="0"/>
              <a:t>Add icon or picture</a:t>
            </a:r>
            <a:endParaRPr lang="en-CA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412429"/>
            <a:ext cx="4032498" cy="187255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0" baseline="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 </a:t>
            </a:r>
            <a:endParaRPr lang="en-CA" sz="5000" dirty="0">
              <a:latin typeface="Helvetica Neue"/>
            </a:endParaRPr>
          </a:p>
          <a:p>
            <a:pPr lvl="0"/>
            <a:endParaRPr lang="en-CA" sz="5000" dirty="0" smtClean="0">
              <a:latin typeface="Helvetica Neue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164288" y="5877272"/>
            <a:ext cx="1512167" cy="494051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Helvetica Neue" panose="020B0604020202020204" charset="0"/>
              </a:defRPr>
            </a:lvl1pPr>
          </a:lstStyle>
          <a:p>
            <a:r>
              <a:rPr lang="en-CA" dirty="0" smtClean="0"/>
              <a:t>Insert </a:t>
            </a:r>
            <a:r>
              <a:rPr lang="en-CA" dirty="0" err="1" smtClean="0"/>
              <a:t>bridgeline</a:t>
            </a:r>
            <a:r>
              <a:rPr lang="en-CA" dirty="0" smtClean="0"/>
              <a:t>. 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Program, slide topic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97879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pin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8"/>
          <p:cNvSpPr>
            <a:spLocks noChangeArrowheads="1"/>
          </p:cNvSpPr>
          <p:nvPr userDrawn="1"/>
        </p:nvSpPr>
        <p:spPr bwMode="auto">
          <a:xfrm>
            <a:off x="250825" y="115888"/>
            <a:ext cx="8642350" cy="6553200"/>
          </a:xfrm>
          <a:prstGeom prst="roundRect">
            <a:avLst>
              <a:gd name="adj" fmla="val 8981"/>
            </a:avLst>
          </a:prstGeom>
          <a:noFill/>
          <a:ln w="9525">
            <a:solidFill>
              <a:srgbClr val="A3A3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9pPr>
          </a:lstStyle>
          <a:p>
            <a:endParaRPr lang="en-US" altLang="en-US" sz="240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71550" y="625475"/>
            <a:ext cx="0" cy="504825"/>
          </a:xfrm>
          <a:prstGeom prst="line">
            <a:avLst/>
          </a:prstGeom>
          <a:ln w="3175">
            <a:solidFill>
              <a:srgbClr val="E563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412429"/>
            <a:ext cx="5760690" cy="2376611"/>
          </a:xfrm>
        </p:spPr>
        <p:txBody>
          <a:bodyPr>
            <a:normAutofit/>
          </a:bodyPr>
          <a:lstStyle>
            <a:lvl1pPr marL="0" indent="0">
              <a:buNone/>
              <a:defRPr sz="5000" baseline="0">
                <a:solidFill>
                  <a:srgbClr val="E56385"/>
                </a:solidFill>
                <a:latin typeface="Helvetica Neue"/>
              </a:defRPr>
            </a:lvl1pPr>
          </a:lstStyle>
          <a:p>
            <a:pPr lvl="0"/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 </a:t>
            </a:r>
            <a:endParaRPr lang="en-CA" sz="5000" dirty="0">
              <a:latin typeface="Helvetica Neue"/>
            </a:endParaRPr>
          </a:p>
          <a:p>
            <a:pPr lvl="0"/>
            <a:r>
              <a:rPr lang="en-CA" sz="5000" dirty="0" smtClean="0">
                <a:latin typeface="Helvetica Neue"/>
              </a:rPr>
              <a:t>15-25 words per slide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rgbClr val="E56385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Program, slide topic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58416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971550" y="549275"/>
            <a:ext cx="7345363" cy="5754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4800" b="1" dirty="0">
                <a:solidFill>
                  <a:srgbClr val="00ADBB"/>
                </a:solidFill>
                <a:latin typeface="Helvetica Neue" panose="020B0604020202020204" charset="0"/>
                <a:cs typeface="+mn-cs"/>
              </a:rPr>
              <a:t>Tip #1: </a:t>
            </a:r>
            <a:r>
              <a:rPr lang="en-CA" sz="4800" dirty="0">
                <a:solidFill>
                  <a:srgbClr val="00ADBB"/>
                </a:solidFill>
                <a:latin typeface="Helvetica Neue" panose="020B0604020202020204" charset="0"/>
                <a:cs typeface="+mn-cs"/>
              </a:rPr>
              <a:t>Picture shape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3200" b="1" dirty="0">
              <a:latin typeface="Helvetica Neue" panose="020B060402020202020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latin typeface="Helvetica Neue" panose="020B0604020202020204" charset="0"/>
                <a:cs typeface="+mn-cs"/>
              </a:rPr>
              <a:t>You change the shape of your photo to have round corners such as the on this template.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CA" sz="2400" dirty="0">
                <a:latin typeface="Helvetica Neue" panose="020B0604020202020204" charset="0"/>
                <a:cs typeface="+mn-cs"/>
              </a:rPr>
              <a:t>Click on the picture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CA" sz="2400" dirty="0">
                <a:latin typeface="Helvetica Neue" panose="020B0604020202020204" charset="0"/>
                <a:cs typeface="+mn-cs"/>
              </a:rPr>
              <a:t>Choose the “Picture tools” tab.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CA" sz="2400" dirty="0">
                <a:latin typeface="Helvetica Neue" panose="020B0604020202020204" charset="0"/>
                <a:cs typeface="+mn-cs"/>
              </a:rPr>
              <a:t>On the crop button, click the down arrow and choose “crop to shape”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CA" sz="2400" dirty="0">
                <a:latin typeface="Helvetica Neue" panose="020B0604020202020204" charset="0"/>
                <a:cs typeface="+mn-cs"/>
              </a:rPr>
              <a:t>Choose the rounded rectangle from the rectangle category (it is the second option, but could depend on your version of word).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CA" sz="2400" dirty="0">
              <a:latin typeface="Helvetica Neue" panose="020B060402020202020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latin typeface="Helvetica Neue" panose="020B0604020202020204" charset="0"/>
                <a:cs typeface="+mn-cs"/>
              </a:rPr>
              <a:t>*To adjust the roundness of corners—see Tip #2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400" dirty="0">
              <a:latin typeface="+mn-lt"/>
              <a:cs typeface="+mn-cs"/>
            </a:endParaRPr>
          </a:p>
        </p:txBody>
      </p:sp>
      <p:sp>
        <p:nvSpPr>
          <p:cNvPr id="7" name="Shape 104"/>
          <p:cNvSpPr txBox="1">
            <a:spLocks noChangeArrowheads="1"/>
          </p:cNvSpPr>
          <p:nvPr userDrawn="1"/>
        </p:nvSpPr>
        <p:spPr bwMode="auto">
          <a:xfrm>
            <a:off x="971550" y="6327775"/>
            <a:ext cx="72009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FF6600"/>
              </a:buClr>
              <a:buSzPct val="25000"/>
              <a:defRPr/>
            </a:pPr>
            <a:r>
              <a:rPr lang="en-US" altLang="en-US" sz="1200" b="1" dirty="0" smtClean="0">
                <a:solidFill>
                  <a:srgbClr val="00ADBB"/>
                </a:solidFill>
                <a:latin typeface="Helvetica Neue"/>
                <a:sym typeface="Helvetica Neue"/>
              </a:rPr>
              <a:t>NOTE: This slide is not intended for use in a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46352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971550" y="549275"/>
            <a:ext cx="7345363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4800" b="1" dirty="0">
                <a:solidFill>
                  <a:srgbClr val="00ADBB"/>
                </a:solidFill>
                <a:latin typeface="Helvetica Neue" panose="020B0604020202020204" charset="0"/>
                <a:cs typeface="+mn-cs"/>
              </a:rPr>
              <a:t>Tip #2: </a:t>
            </a:r>
            <a:r>
              <a:rPr lang="en-CA" sz="4800" dirty="0">
                <a:solidFill>
                  <a:srgbClr val="00ADBB"/>
                </a:solidFill>
                <a:latin typeface="Helvetica Neue" panose="020B0604020202020204" charset="0"/>
                <a:cs typeface="+mn-cs"/>
              </a:rPr>
              <a:t>Adjusting round corners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latin typeface="Helvetica Neue" panose="020B0604020202020204" charset="0"/>
              </a:rPr>
              <a:t>You can adjust the roundness of the corners on your photo.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CA" sz="2400" dirty="0">
                <a:latin typeface="Helvetica Neue" panose="020B0604020202020204" charset="0"/>
              </a:rPr>
              <a:t>Click the picture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CA" sz="2400" dirty="0">
                <a:latin typeface="Helvetica Neue" panose="020B0604020202020204" charset="0"/>
              </a:rPr>
              <a:t>A yellow diamond on the top left of the photo will appear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CA" sz="2400" dirty="0">
                <a:latin typeface="Helvetica Neue" panose="020B0604020202020204" charset="0"/>
              </a:rPr>
              <a:t>Drag the diamond to the left of </a:t>
            </a:r>
            <a:r>
              <a:rPr lang="en-CA" sz="2400" dirty="0" smtClean="0">
                <a:latin typeface="Helvetica Neue" panose="020B0604020202020204" charset="0"/>
              </a:rPr>
              <a:t>the photo to </a:t>
            </a:r>
            <a:r>
              <a:rPr lang="en-CA" sz="2400" dirty="0">
                <a:latin typeface="Helvetica Neue" panose="020B0604020202020204" charset="0"/>
              </a:rPr>
              <a:t>reduce the </a:t>
            </a:r>
            <a:r>
              <a:rPr lang="en-CA" sz="2400" dirty="0" smtClean="0">
                <a:latin typeface="Helvetica Neue" panose="020B0604020202020204" charset="0"/>
              </a:rPr>
              <a:t>roundness.</a:t>
            </a:r>
            <a:r>
              <a:rPr lang="en-CA" sz="2400" baseline="0" dirty="0" smtClean="0">
                <a:latin typeface="Helvetica Neue" panose="020B0604020202020204" charset="0"/>
              </a:rPr>
              <a:t> </a:t>
            </a:r>
            <a:endParaRPr lang="en-CA" sz="4800" dirty="0">
              <a:solidFill>
                <a:srgbClr val="00ADBB"/>
              </a:solidFill>
              <a:latin typeface="Helvetica Neue" panose="020B0604020202020204" charset="0"/>
            </a:endParaRPr>
          </a:p>
        </p:txBody>
      </p:sp>
      <p:sp>
        <p:nvSpPr>
          <p:cNvPr id="4" name="Shape 104"/>
          <p:cNvSpPr txBox="1">
            <a:spLocks noChangeArrowheads="1"/>
          </p:cNvSpPr>
          <p:nvPr userDrawn="1"/>
        </p:nvSpPr>
        <p:spPr bwMode="auto">
          <a:xfrm>
            <a:off x="971550" y="6327775"/>
            <a:ext cx="72009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FF6600"/>
              </a:buClr>
              <a:buSzPct val="25000"/>
              <a:defRPr/>
            </a:pPr>
            <a:r>
              <a:rPr lang="en-US" altLang="en-US" sz="1200" b="1" dirty="0" smtClean="0">
                <a:solidFill>
                  <a:srgbClr val="00ADBB"/>
                </a:solidFill>
                <a:latin typeface="Helvetica Neue"/>
                <a:sym typeface="Helvetica Neue"/>
              </a:rPr>
              <a:t>NOTE: This slide is not intended for use in a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3903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 userDrawn="1"/>
        </p:nvSpPr>
        <p:spPr>
          <a:xfrm rot="5400000" flipH="1">
            <a:off x="3491705" y="1267619"/>
            <a:ext cx="6553200" cy="4249737"/>
          </a:xfrm>
          <a:prstGeom prst="round2SameRect">
            <a:avLst>
              <a:gd name="adj1" fmla="val 7723"/>
              <a:gd name="adj2" fmla="val 0"/>
            </a:avLst>
          </a:prstGeom>
          <a:solidFill>
            <a:srgbClr val="69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59338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janinepoersch\Desktop\comm-vis-logo-ahs-reverse\comm-vis-logo-ahs-rever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24" y="6093296"/>
            <a:ext cx="1125416" cy="3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89823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Program. slide topic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864324" y="1988840"/>
            <a:ext cx="3668116" cy="1872555"/>
          </a:xfrm>
        </p:spPr>
        <p:txBody>
          <a:bodyPr>
            <a:norm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 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50825" y="116632"/>
            <a:ext cx="4392611" cy="6553200"/>
          </a:xfrm>
        </p:spPr>
        <p:txBody>
          <a:bodyPr/>
          <a:lstStyle>
            <a:lvl1pPr>
              <a:defRPr>
                <a:latin typeface="Helvetica Neue" panose="020B0604020202020204" charset="0"/>
              </a:defRPr>
            </a:lvl1pPr>
          </a:lstStyle>
          <a:p>
            <a:r>
              <a:rPr lang="en-CA" dirty="0" smtClean="0">
                <a:latin typeface="Helvetica Neue" panose="020B0604020202020204" charset="0"/>
              </a:rPr>
              <a:t>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5708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971550" y="549275"/>
            <a:ext cx="73453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CA" altLang="en-US" sz="4800" b="1" dirty="0" smtClean="0">
                <a:solidFill>
                  <a:srgbClr val="00ADBB"/>
                </a:solidFill>
                <a:latin typeface="Helvetica Neue"/>
              </a:rPr>
              <a:t>Tip #3: </a:t>
            </a:r>
            <a:r>
              <a:rPr lang="en-CA" altLang="en-US" sz="4800" dirty="0" smtClean="0">
                <a:solidFill>
                  <a:srgbClr val="00ADBB"/>
                </a:solidFill>
                <a:latin typeface="Helvetica Neue"/>
              </a:rPr>
              <a:t>Words per slide</a:t>
            </a:r>
          </a:p>
          <a:p>
            <a:pPr>
              <a:defRPr/>
            </a:pPr>
            <a:endParaRPr lang="en-CA" altLang="en-US" sz="2400" dirty="0" smtClean="0">
              <a:latin typeface="Helvetica Neue"/>
            </a:endParaRPr>
          </a:p>
          <a:p>
            <a:pPr>
              <a:defRPr/>
            </a:pPr>
            <a:r>
              <a:rPr lang="en-CA" altLang="en-US" sz="2400" dirty="0" smtClean="0">
                <a:latin typeface="Helvetica Neue"/>
              </a:rPr>
              <a:t>We recommend 15-25 words per slide. </a:t>
            </a:r>
          </a:p>
          <a:p>
            <a:pPr>
              <a:defRPr/>
            </a:pPr>
            <a:endParaRPr lang="en-CA" altLang="en-US" sz="2400" dirty="0" smtClean="0">
              <a:latin typeface="Helvetica Neue"/>
            </a:endParaRPr>
          </a:p>
          <a:p>
            <a:pPr>
              <a:defRPr/>
            </a:pPr>
            <a:r>
              <a:rPr lang="en-CA" altLang="en-US" sz="2400" dirty="0" smtClean="0">
                <a:latin typeface="Helvetica Neue"/>
              </a:rPr>
              <a:t>More words on a slide will make it difficult for people to pay attention to who is speaking. Less words allows people to focus on you and your key messages. </a:t>
            </a:r>
            <a:endParaRPr lang="en-CA" altLang="en-US" sz="2400" dirty="0" smtClean="0"/>
          </a:p>
        </p:txBody>
      </p:sp>
      <p:sp>
        <p:nvSpPr>
          <p:cNvPr id="7" name="Shape 104"/>
          <p:cNvSpPr txBox="1">
            <a:spLocks noChangeArrowheads="1"/>
          </p:cNvSpPr>
          <p:nvPr userDrawn="1"/>
        </p:nvSpPr>
        <p:spPr bwMode="auto">
          <a:xfrm>
            <a:off x="971550" y="6327775"/>
            <a:ext cx="72009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FF6600"/>
              </a:buClr>
              <a:buSzPct val="25000"/>
              <a:defRPr/>
            </a:pPr>
            <a:r>
              <a:rPr lang="en-US" altLang="en-US" sz="1200" b="1" smtClean="0">
                <a:solidFill>
                  <a:srgbClr val="00ADBB"/>
                </a:solidFill>
                <a:latin typeface="Helvetica Neue"/>
                <a:sym typeface="Helvetica Neue"/>
              </a:rPr>
              <a:t>NOTE: This slide is not intended for use in a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4899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971550" y="549275"/>
            <a:ext cx="73453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CA" altLang="en-US" sz="4800" b="1" dirty="0" smtClean="0">
                <a:solidFill>
                  <a:srgbClr val="00ADBB"/>
                </a:solidFill>
                <a:latin typeface="Helvetica Neue"/>
              </a:rPr>
              <a:t>Tip #4: </a:t>
            </a:r>
            <a:r>
              <a:rPr lang="en-CA" altLang="en-US" sz="4800" b="0" dirty="0" smtClean="0">
                <a:solidFill>
                  <a:srgbClr val="00ADBB"/>
                </a:solidFill>
                <a:latin typeface="Helvetica Neue"/>
              </a:rPr>
              <a:t>Font</a:t>
            </a:r>
            <a:r>
              <a:rPr lang="en-CA" altLang="en-US" sz="4800" b="0" baseline="0" dirty="0" smtClean="0">
                <a:solidFill>
                  <a:srgbClr val="00ADBB"/>
                </a:solidFill>
                <a:latin typeface="Helvetica Neue"/>
              </a:rPr>
              <a:t> size</a:t>
            </a:r>
            <a:endParaRPr lang="en-CA" altLang="en-US" sz="4800" dirty="0" smtClean="0">
              <a:solidFill>
                <a:srgbClr val="00ADBB"/>
              </a:solidFill>
              <a:latin typeface="Helvetica Neue"/>
            </a:endParaRPr>
          </a:p>
          <a:p>
            <a:pPr>
              <a:defRPr/>
            </a:pPr>
            <a:endParaRPr lang="en-CA" altLang="en-US" sz="2400" dirty="0" smtClean="0">
              <a:latin typeface="Helvetica Neue"/>
            </a:endParaRPr>
          </a:p>
          <a:p>
            <a:pPr>
              <a:defRPr/>
            </a:pPr>
            <a:r>
              <a:rPr lang="en-CA" altLang="en-US" sz="2400" dirty="0" smtClean="0">
                <a:latin typeface="Helvetica Neue"/>
              </a:rPr>
              <a:t>We recommend</a:t>
            </a:r>
            <a:r>
              <a:rPr lang="en-CA" altLang="en-US" sz="2400" baseline="0" dirty="0" smtClean="0">
                <a:latin typeface="Helvetica Neue"/>
              </a:rPr>
              <a:t> using size 54 or larger for content on slides. This will help audiences at the back of rooms see the slides and content easily. </a:t>
            </a:r>
          </a:p>
          <a:p>
            <a:pPr>
              <a:defRPr/>
            </a:pPr>
            <a:endParaRPr lang="en-CA" altLang="en-US" sz="2400" baseline="0" dirty="0" smtClean="0">
              <a:latin typeface="Helvetica Neue"/>
            </a:endParaRPr>
          </a:p>
          <a:p>
            <a:pPr>
              <a:defRPr/>
            </a:pPr>
            <a:r>
              <a:rPr lang="en-CA" altLang="en-US" sz="2400" baseline="0" dirty="0" smtClean="0">
                <a:latin typeface="Helvetica Neue"/>
              </a:rPr>
              <a:t>The department, program or presentation name at the top of the slide can be no smaller than 18. </a:t>
            </a:r>
            <a:endParaRPr lang="en-CA" altLang="en-US" sz="2400" dirty="0" smtClean="0">
              <a:latin typeface="Helvetica Neue"/>
            </a:endParaRPr>
          </a:p>
          <a:p>
            <a:pPr>
              <a:defRPr/>
            </a:pPr>
            <a:endParaRPr lang="en-CA" altLang="en-US" sz="2400" dirty="0" smtClean="0">
              <a:latin typeface="Helvetica Neue"/>
            </a:endParaRPr>
          </a:p>
        </p:txBody>
      </p:sp>
      <p:sp>
        <p:nvSpPr>
          <p:cNvPr id="6" name="Shape 104"/>
          <p:cNvSpPr txBox="1">
            <a:spLocks noChangeArrowheads="1"/>
          </p:cNvSpPr>
          <p:nvPr userDrawn="1"/>
        </p:nvSpPr>
        <p:spPr bwMode="auto">
          <a:xfrm>
            <a:off x="971550" y="6327775"/>
            <a:ext cx="72009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FF6600"/>
              </a:buClr>
              <a:buSzPct val="25000"/>
              <a:defRPr/>
            </a:pPr>
            <a:r>
              <a:rPr lang="en-US" altLang="en-US" sz="1200" b="1" smtClean="0">
                <a:solidFill>
                  <a:srgbClr val="00ADBB"/>
                </a:solidFill>
                <a:latin typeface="Helvetica Neue"/>
                <a:sym typeface="Helvetica Neue"/>
              </a:rPr>
              <a:t>NOTE: This slide is not intended for use in a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0045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 userDrawn="1"/>
        </p:nvSpPr>
        <p:spPr>
          <a:xfrm rot="5400000" flipH="1">
            <a:off x="3491705" y="1267619"/>
            <a:ext cx="6553200" cy="4249737"/>
          </a:xfrm>
          <a:prstGeom prst="round2SameRect">
            <a:avLst>
              <a:gd name="adj1" fmla="val 7723"/>
              <a:gd name="adj2" fmla="val 0"/>
            </a:avLst>
          </a:prstGeom>
          <a:solidFill>
            <a:srgbClr val="E28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59338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janinepoersch\Desktop\comm-vis-logo-ahs-reverse\comm-vis-logo-ahs-rever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24" y="6093296"/>
            <a:ext cx="1125416" cy="3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89823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Program. slide topic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864324" y="1988840"/>
            <a:ext cx="3668116" cy="1872555"/>
          </a:xfrm>
        </p:spPr>
        <p:txBody>
          <a:bodyPr>
            <a:norm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 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50825" y="116632"/>
            <a:ext cx="4392611" cy="6553200"/>
          </a:xfrm>
        </p:spPr>
        <p:txBody>
          <a:bodyPr/>
          <a:lstStyle>
            <a:lvl1pPr>
              <a:defRPr>
                <a:latin typeface="Helvetica Neue" panose="020B0604020202020204" charset="0"/>
              </a:defRPr>
            </a:lvl1pPr>
          </a:lstStyle>
          <a:p>
            <a:r>
              <a:rPr lang="en-CA" dirty="0" smtClean="0">
                <a:latin typeface="Helvetica Neue" panose="020B0604020202020204" charset="0"/>
              </a:rPr>
              <a:t>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6117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8"/>
          <p:cNvSpPr>
            <a:spLocks noChangeArrowheads="1"/>
          </p:cNvSpPr>
          <p:nvPr userDrawn="1"/>
        </p:nvSpPr>
        <p:spPr bwMode="auto">
          <a:xfrm>
            <a:off x="250825" y="115888"/>
            <a:ext cx="8642350" cy="6553200"/>
          </a:xfrm>
          <a:prstGeom prst="roundRect">
            <a:avLst>
              <a:gd name="adj" fmla="val 8981"/>
            </a:avLst>
          </a:prstGeom>
          <a:noFill/>
          <a:ln w="9525">
            <a:solidFill>
              <a:srgbClr val="A3A3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9pPr>
          </a:lstStyle>
          <a:p>
            <a:endParaRPr lang="en-US" altLang="en-US" sz="240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71550" y="625475"/>
            <a:ext cx="0" cy="504825"/>
          </a:xfrm>
          <a:prstGeom prst="line">
            <a:avLst/>
          </a:prstGeom>
          <a:ln w="3175">
            <a:solidFill>
              <a:srgbClr val="0089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rgbClr val="008996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Program, slide topic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412429"/>
            <a:ext cx="5760690" cy="4104803"/>
          </a:xfrm>
        </p:spPr>
        <p:txBody>
          <a:bodyPr>
            <a:normAutofit/>
          </a:bodyPr>
          <a:lstStyle>
            <a:lvl1pPr marL="0" indent="0">
              <a:buNone/>
              <a:defRPr sz="5000" baseline="0">
                <a:solidFill>
                  <a:srgbClr val="008996"/>
                </a:solidFill>
                <a:latin typeface="Helvetica Neue"/>
              </a:defRPr>
            </a:lvl1pPr>
          </a:lstStyle>
          <a:p>
            <a:pPr lvl="0"/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</a:t>
            </a:r>
          </a:p>
          <a:p>
            <a:pPr lvl="0"/>
            <a:r>
              <a:rPr lang="en-CA" sz="5000" dirty="0" smtClean="0">
                <a:latin typeface="Helvetica Neue"/>
              </a:rPr>
              <a:t>15-25 words per slide.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5763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8"/>
          <p:cNvSpPr>
            <a:spLocks noChangeArrowheads="1"/>
          </p:cNvSpPr>
          <p:nvPr userDrawn="1"/>
        </p:nvSpPr>
        <p:spPr bwMode="auto">
          <a:xfrm>
            <a:off x="250825" y="115888"/>
            <a:ext cx="8642350" cy="6553200"/>
          </a:xfrm>
          <a:prstGeom prst="roundRect">
            <a:avLst>
              <a:gd name="adj" fmla="val 8981"/>
            </a:avLst>
          </a:prstGeom>
          <a:noFill/>
          <a:ln w="9525">
            <a:solidFill>
              <a:srgbClr val="A3A3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9pPr>
          </a:lstStyle>
          <a:p>
            <a:endParaRPr lang="en-US" altLang="en-US" sz="240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71550" y="625475"/>
            <a:ext cx="0" cy="504825"/>
          </a:xfrm>
          <a:prstGeom prst="line">
            <a:avLst/>
          </a:prstGeom>
          <a:ln w="3175">
            <a:solidFill>
              <a:srgbClr val="0089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rgbClr val="008996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Program, slide topic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</a:t>
            </a:r>
          </a:p>
        </p:txBody>
      </p:sp>
      <p:sp>
        <p:nvSpPr>
          <p:cNvPr id="16" name="Oval 24"/>
          <p:cNvSpPr>
            <a:spLocks noChangeArrowheads="1"/>
          </p:cNvSpPr>
          <p:nvPr userDrawn="1"/>
        </p:nvSpPr>
        <p:spPr bwMode="auto">
          <a:xfrm>
            <a:off x="961821" y="4364327"/>
            <a:ext cx="1513681" cy="1558971"/>
          </a:xfrm>
          <a:prstGeom prst="roundRect">
            <a:avLst>
              <a:gd name="adj" fmla="val 10794"/>
            </a:avLst>
          </a:prstGeom>
          <a:noFill/>
          <a:ln w="38100">
            <a:solidFill>
              <a:srgbClr val="E28432"/>
            </a:solidFill>
            <a:round/>
            <a:headEnd/>
            <a:tailEnd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9pPr>
          </a:lstStyle>
          <a:p>
            <a:endParaRPr lang="en-CA" altLang="en-US">
              <a:solidFill>
                <a:srgbClr val="E28432"/>
              </a:solidFill>
            </a:endParaRPr>
          </a:p>
        </p:txBody>
      </p:sp>
      <p:sp>
        <p:nvSpPr>
          <p:cNvPr id="17" name="Oval 24"/>
          <p:cNvSpPr>
            <a:spLocks noChangeArrowheads="1"/>
          </p:cNvSpPr>
          <p:nvPr userDrawn="1"/>
        </p:nvSpPr>
        <p:spPr bwMode="auto">
          <a:xfrm>
            <a:off x="2842295" y="4390309"/>
            <a:ext cx="1513681" cy="1558971"/>
          </a:xfrm>
          <a:prstGeom prst="roundRect">
            <a:avLst>
              <a:gd name="adj" fmla="val 10794"/>
            </a:avLst>
          </a:prstGeom>
          <a:noFill/>
          <a:ln w="38100">
            <a:solidFill>
              <a:srgbClr val="B8BE34"/>
            </a:solidFill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9pPr>
          </a:lstStyle>
          <a:p>
            <a:endParaRPr lang="en-CA" altLang="en-US" dirty="0"/>
          </a:p>
        </p:txBody>
      </p:sp>
      <p:sp>
        <p:nvSpPr>
          <p:cNvPr id="18" name="Oval 24"/>
          <p:cNvSpPr>
            <a:spLocks noChangeArrowheads="1"/>
          </p:cNvSpPr>
          <p:nvPr userDrawn="1"/>
        </p:nvSpPr>
        <p:spPr bwMode="auto">
          <a:xfrm>
            <a:off x="6658719" y="4379383"/>
            <a:ext cx="1513681" cy="1558971"/>
          </a:xfrm>
          <a:prstGeom prst="roundRect">
            <a:avLst>
              <a:gd name="adj" fmla="val 10794"/>
            </a:avLst>
          </a:prstGeom>
          <a:noFill/>
          <a:ln w="38100">
            <a:solidFill>
              <a:srgbClr val="00ADBB"/>
            </a:solidFill>
            <a:round/>
            <a:headEnd/>
            <a:tailEnd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9pPr>
          </a:lstStyle>
          <a:p>
            <a:endParaRPr lang="en-CA" altLang="en-US"/>
          </a:p>
        </p:txBody>
      </p:sp>
      <p:sp>
        <p:nvSpPr>
          <p:cNvPr id="20" name="Oval 24"/>
          <p:cNvSpPr>
            <a:spLocks noChangeArrowheads="1"/>
          </p:cNvSpPr>
          <p:nvPr userDrawn="1"/>
        </p:nvSpPr>
        <p:spPr bwMode="auto">
          <a:xfrm>
            <a:off x="4788024" y="4379383"/>
            <a:ext cx="1518447" cy="1561356"/>
          </a:xfrm>
          <a:prstGeom prst="roundRect">
            <a:avLst>
              <a:gd name="adj" fmla="val 9976"/>
            </a:avLst>
          </a:prstGeom>
          <a:noFill/>
          <a:ln w="38100">
            <a:solidFill>
              <a:srgbClr val="ECAA21"/>
            </a:solidFill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9pPr>
          </a:lstStyle>
          <a:p>
            <a:endParaRPr lang="en-CA" altLang="en-US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412429"/>
            <a:ext cx="5760690" cy="1872555"/>
          </a:xfrm>
        </p:spPr>
        <p:txBody>
          <a:bodyPr>
            <a:normAutofit/>
          </a:bodyPr>
          <a:lstStyle>
            <a:lvl1pPr marL="0" indent="0">
              <a:buNone/>
              <a:defRPr sz="5000" baseline="0">
                <a:solidFill>
                  <a:srgbClr val="008996"/>
                </a:solidFill>
                <a:latin typeface="Helvetica Neue"/>
              </a:defRPr>
            </a:lvl1pPr>
          </a:lstStyle>
          <a:p>
            <a:pPr lvl="0"/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 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42597" y="4773750"/>
            <a:ext cx="1152128" cy="792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E28432"/>
                </a:solidFill>
                <a:latin typeface="Helvetica Neue"/>
              </a:defRPr>
            </a:lvl1pPr>
          </a:lstStyle>
          <a:p>
            <a:pPr lvl="0"/>
            <a:r>
              <a:rPr lang="en-CA" dirty="0" smtClean="0"/>
              <a:t>Icon or number</a:t>
            </a:r>
            <a:endParaRPr lang="en-CA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023071" y="4773750"/>
            <a:ext cx="1152128" cy="792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B8BE34"/>
                </a:solidFill>
                <a:latin typeface="Helvetica Neue"/>
              </a:defRPr>
            </a:lvl1pPr>
          </a:lstStyle>
          <a:p>
            <a:pPr lvl="0"/>
            <a:r>
              <a:rPr lang="en-CA" dirty="0" smtClean="0"/>
              <a:t>Icon or number</a:t>
            </a:r>
            <a:endParaRPr lang="en-CA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71183" y="4773750"/>
            <a:ext cx="1152128" cy="792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ECAA21"/>
                </a:solidFill>
                <a:latin typeface="Helvetica Neue"/>
              </a:defRPr>
            </a:lvl1pPr>
          </a:lstStyle>
          <a:p>
            <a:pPr lvl="0"/>
            <a:r>
              <a:rPr lang="en-CA" dirty="0" smtClean="0"/>
              <a:t>Icon or number</a:t>
            </a:r>
            <a:endParaRPr lang="en-CA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839495" y="4773750"/>
            <a:ext cx="1152128" cy="792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ADBB"/>
                </a:solidFill>
                <a:latin typeface="Helvetica Neue"/>
              </a:defRPr>
            </a:lvl1pPr>
          </a:lstStyle>
          <a:p>
            <a:pPr lvl="0"/>
            <a:r>
              <a:rPr lang="en-CA" dirty="0" smtClean="0"/>
              <a:t>Icon or number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050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859338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 userDrawn="1"/>
        </p:nvSpPr>
        <p:spPr>
          <a:xfrm rot="5400000" flipH="1">
            <a:off x="1295748" y="-928341"/>
            <a:ext cx="6553200" cy="8641657"/>
          </a:xfrm>
          <a:prstGeom prst="roundRect">
            <a:avLst>
              <a:gd name="adj" fmla="val 5497"/>
            </a:avLst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1026" name="Picture 2" descr="C:\Documents and Settings\janinepoersch\Desktop\comm-vis-logo-ahs-reverse\comm-vis-logo-ahs-rever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24" y="6093296"/>
            <a:ext cx="1125416" cy="3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953444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292725" y="1989138"/>
            <a:ext cx="2879725" cy="2879725"/>
          </a:xfrm>
        </p:spPr>
        <p:txBody>
          <a:bodyPr/>
          <a:lstStyle>
            <a:lvl1pPr marL="0" indent="0">
              <a:buNone/>
              <a:defRPr baseline="0">
                <a:latin typeface="Helvetica Neue" panose="020B0604020202020204" charset="0"/>
              </a:defRPr>
            </a:lvl1pPr>
          </a:lstStyle>
          <a:p>
            <a:r>
              <a:rPr lang="en-US" dirty="0" smtClean="0"/>
              <a:t>Add picture or icon</a:t>
            </a:r>
            <a:endParaRPr lang="en-C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412429"/>
            <a:ext cx="4032498" cy="187255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0" baseline="0">
                <a:solidFill>
                  <a:schemeClr val="bg1"/>
                </a:solidFill>
                <a:latin typeface="Helvetica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</a:t>
            </a:r>
            <a:endParaRPr lang="en-CA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Program, slide topic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83291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 with bridg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859338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 userDrawn="1"/>
        </p:nvSpPr>
        <p:spPr>
          <a:xfrm rot="5400000" flipH="1">
            <a:off x="1295748" y="-928341"/>
            <a:ext cx="6553200" cy="8641657"/>
          </a:xfrm>
          <a:prstGeom prst="roundRect">
            <a:avLst>
              <a:gd name="adj" fmla="val 5497"/>
            </a:avLst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953444" y="620713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292725" y="1989138"/>
            <a:ext cx="2879725" cy="2879725"/>
          </a:xfrm>
        </p:spPr>
        <p:txBody>
          <a:bodyPr/>
          <a:lstStyle>
            <a:lvl1pPr marL="0" indent="0">
              <a:buNone/>
              <a:defRPr baseline="0">
                <a:latin typeface="Helvetica Neue" panose="020B0604020202020204" charset="0"/>
              </a:defRPr>
            </a:lvl1pPr>
          </a:lstStyle>
          <a:p>
            <a:r>
              <a:rPr lang="en-US" dirty="0" smtClean="0"/>
              <a:t>Add picture or icon</a:t>
            </a:r>
            <a:endParaRPr lang="en-C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412429"/>
            <a:ext cx="4032498" cy="187255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0" baseline="0">
                <a:solidFill>
                  <a:schemeClr val="bg1"/>
                </a:solidFill>
                <a:latin typeface="Helvetica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164288" y="5877272"/>
            <a:ext cx="1512167" cy="494051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Helvetica Neue" panose="020B0604020202020204" charset="0"/>
              </a:defRPr>
            </a:lvl1pPr>
          </a:lstStyle>
          <a:p>
            <a:r>
              <a:rPr lang="en-CA" dirty="0" smtClean="0"/>
              <a:t>Insert </a:t>
            </a:r>
            <a:r>
              <a:rPr lang="en-CA" dirty="0" err="1" smtClean="0"/>
              <a:t>bridgeline</a:t>
            </a:r>
            <a:r>
              <a:rPr lang="en-CA" dirty="0" smtClean="0"/>
              <a:t>. </a:t>
            </a:r>
            <a:endParaRPr lang="en-CA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Program, slide topic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02163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8"/>
          <p:cNvSpPr>
            <a:spLocks noChangeArrowheads="1"/>
          </p:cNvSpPr>
          <p:nvPr userDrawn="1"/>
        </p:nvSpPr>
        <p:spPr bwMode="auto">
          <a:xfrm>
            <a:off x="250825" y="115888"/>
            <a:ext cx="8642350" cy="6553200"/>
          </a:xfrm>
          <a:prstGeom prst="roundRect">
            <a:avLst>
              <a:gd name="adj" fmla="val 8981"/>
            </a:avLst>
          </a:prstGeom>
          <a:noFill/>
          <a:ln w="9525">
            <a:solidFill>
              <a:srgbClr val="A3A3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</a:defRPr>
            </a:lvl9pPr>
          </a:lstStyle>
          <a:p>
            <a:endParaRPr lang="en-US" altLang="en-US" sz="240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71550" y="625475"/>
            <a:ext cx="0" cy="504825"/>
          </a:xfrm>
          <a:prstGeom prst="line">
            <a:avLst/>
          </a:prstGeom>
          <a:ln w="3175">
            <a:solidFill>
              <a:srgbClr val="5C6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548680"/>
            <a:ext cx="3889375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rgbClr val="5C6670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Program, slide topic or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presentation name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412429"/>
            <a:ext cx="5760690" cy="237661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0" baseline="0">
                <a:solidFill>
                  <a:srgbClr val="5C6670"/>
                </a:solidFill>
                <a:latin typeface="Helvetica Neue"/>
              </a:defRPr>
            </a:lvl1pPr>
          </a:lstStyle>
          <a:p>
            <a:pPr lvl="0"/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sz="5000" dirty="0" smtClean="0">
                <a:latin typeface="Helvetica Neue"/>
              </a:rPr>
              <a:t>15-25 words per slide. </a:t>
            </a:r>
            <a:endParaRPr lang="en-CA" dirty="0" smtClean="0"/>
          </a:p>
          <a:p>
            <a:pPr lvl="0"/>
            <a:r>
              <a:rPr lang="en-CA" sz="5000" dirty="0" smtClean="0">
                <a:latin typeface="Helvetica Neue"/>
              </a:rPr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8335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021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89" r:id="rId3"/>
    <p:sldLayoutId id="2147483690" r:id="rId4"/>
    <p:sldLayoutId id="2147483650" r:id="rId5"/>
    <p:sldLayoutId id="2147483660" r:id="rId6"/>
    <p:sldLayoutId id="2147483661" r:id="rId7"/>
    <p:sldLayoutId id="2147483678" r:id="rId8"/>
    <p:sldLayoutId id="2147483669" r:id="rId9"/>
    <p:sldLayoutId id="2147483662" r:id="rId10"/>
    <p:sldLayoutId id="2147483663" r:id="rId11"/>
    <p:sldLayoutId id="2147483682" r:id="rId12"/>
    <p:sldLayoutId id="2147483683" r:id="rId13"/>
    <p:sldLayoutId id="2147483664" r:id="rId14"/>
    <p:sldLayoutId id="2147483672" r:id="rId15"/>
    <p:sldLayoutId id="2147483679" r:id="rId16"/>
    <p:sldLayoutId id="2147483676" r:id="rId17"/>
    <p:sldLayoutId id="2147483673" r:id="rId18"/>
    <p:sldLayoutId id="2147483666" r:id="rId19"/>
    <p:sldLayoutId id="2147483680" r:id="rId20"/>
    <p:sldLayoutId id="2147483671" r:id="rId21"/>
    <p:sldLayoutId id="2147483674" r:id="rId22"/>
    <p:sldLayoutId id="2147483677" r:id="rId23"/>
    <p:sldLayoutId id="2147483675" r:id="rId24"/>
    <p:sldLayoutId id="2147483665" r:id="rId25"/>
    <p:sldLayoutId id="2147483681" r:id="rId26"/>
    <p:sldLayoutId id="2147483667" r:id="rId27"/>
    <p:sldLayoutId id="2147483684" r:id="rId28"/>
    <p:sldLayoutId id="2147483686" r:id="rId29"/>
    <p:sldLayoutId id="2147483685" r:id="rId30"/>
    <p:sldLayoutId id="2147483687" r:id="rId3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hyperlink" Target="http://www.mclph.umn.edu/watersedge/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2" r="27662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4876800" y="511076"/>
            <a:ext cx="381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Discovering and Transforming </a:t>
            </a:r>
            <a:r>
              <a:rPr lang="en-US" sz="3600" b="1" dirty="0" smtClean="0">
                <a:solidFill>
                  <a:schemeClr val="bg1"/>
                </a:solidFill>
              </a:rPr>
              <a:t>the Inner </a:t>
            </a:r>
            <a:r>
              <a:rPr lang="en-US" sz="3600" b="1" dirty="0">
                <a:solidFill>
                  <a:schemeClr val="bg1"/>
                </a:solidFill>
              </a:rPr>
              <a:t>ICP Educator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1" y="3292495"/>
            <a:ext cx="40385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Dr. Gwyneth Meyers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Education Clinical Practice Coordinator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Infection Prevention and Control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Alberta Health</a:t>
            </a:r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656883" y="4435495"/>
            <a:ext cx="4267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https://</a:t>
            </a:r>
            <a:r>
              <a:rPr lang="en-US" sz="1050" dirty="0" smtClean="0">
                <a:solidFill>
                  <a:schemeClr val="bg1"/>
                </a:solidFill>
              </a:rPr>
              <a:t>ipac-canada.org/photos/custom/CJIC/CJIC_Spring2019_Meyers.pdf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457"/>
            <a:ext cx="1600200" cy="1523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6553200"/>
            <a:ext cx="261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www.webbertraining.com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21422" y="6553200"/>
            <a:ext cx="1922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November 4, 2022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1" y="5029200"/>
            <a:ext cx="40385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Hosted by Colette Ouellet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Queensway Carleton Hospital, Ottawa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30187" y="973294"/>
            <a:ext cx="6248400" cy="504825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Core Elements of the Community of Learning (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CoL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99995" y="2102743"/>
            <a:ext cx="3290868" cy="32376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3226535" y="2667609"/>
            <a:ext cx="1944215" cy="1800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Oval 27"/>
          <p:cNvSpPr/>
          <p:nvPr/>
        </p:nvSpPr>
        <p:spPr>
          <a:xfrm>
            <a:off x="3946615" y="2667609"/>
            <a:ext cx="1944215" cy="1800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3586575" y="3171665"/>
            <a:ext cx="1944215" cy="1800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extBox 30"/>
          <p:cNvSpPr txBox="1"/>
          <p:nvPr/>
        </p:nvSpPr>
        <p:spPr>
          <a:xfrm>
            <a:off x="3772794" y="2169837"/>
            <a:ext cx="1526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 smtClean="0"/>
              <a:t>CoL</a:t>
            </a:r>
          </a:p>
          <a:p>
            <a:pPr algn="ctr"/>
            <a:r>
              <a:rPr lang="en-CA" sz="1400" b="1" dirty="0" smtClean="0"/>
              <a:t>Key elements</a:t>
            </a:r>
            <a:endParaRPr lang="en-CA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289899" y="30799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 smtClean="0"/>
              <a:t>Social </a:t>
            </a:r>
          </a:p>
          <a:p>
            <a:pPr algn="ctr"/>
            <a:r>
              <a:rPr lang="en-CA" sz="900" b="1" dirty="0" smtClean="0"/>
              <a:t>Presence</a:t>
            </a:r>
            <a:endParaRPr lang="en-CA" sz="9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256427" y="4384267"/>
            <a:ext cx="7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 smtClean="0"/>
              <a:t>Teaching </a:t>
            </a:r>
          </a:p>
          <a:p>
            <a:pPr algn="ctr"/>
            <a:r>
              <a:rPr lang="en-CA" sz="900" b="1" dirty="0" smtClean="0"/>
              <a:t>Presence</a:t>
            </a:r>
            <a:endParaRPr lang="en-CA" sz="9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026734" y="29991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 smtClean="0"/>
              <a:t>Cognitive </a:t>
            </a:r>
          </a:p>
          <a:p>
            <a:pPr algn="ctr"/>
            <a:r>
              <a:rPr lang="en-CA" sz="900" b="1" dirty="0" smtClean="0"/>
              <a:t>Presence</a:t>
            </a:r>
            <a:endParaRPr lang="en-CA" sz="9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006287" y="1524000"/>
            <a:ext cx="2448272" cy="1296144"/>
          </a:xfrm>
          <a:prstGeom prst="roundRect">
            <a:avLst/>
          </a:prstGeom>
          <a:solidFill>
            <a:srgbClr val="7A9C49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1038746" y="1532230"/>
            <a:ext cx="24482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 smtClean="0">
                <a:solidFill>
                  <a:schemeClr val="bg1"/>
                </a:solidFill>
              </a:rPr>
              <a:t>Understanding ICP Educational Practice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1" dirty="0" smtClean="0"/>
              <a:t>Developing an awareness of practice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1" dirty="0" smtClean="0"/>
              <a:t>Making practice explicit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1" dirty="0" smtClean="0"/>
              <a:t>Identifying key gaps and issues</a:t>
            </a:r>
            <a:endParaRPr lang="en-CA" sz="1200" b="1" dirty="0"/>
          </a:p>
        </p:txBody>
      </p:sp>
      <p:sp>
        <p:nvSpPr>
          <p:cNvPr id="35" name="Oval 34"/>
          <p:cNvSpPr/>
          <p:nvPr/>
        </p:nvSpPr>
        <p:spPr>
          <a:xfrm>
            <a:off x="3871583" y="3565143"/>
            <a:ext cx="1374197" cy="7059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Community of Learning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6287" y="64326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Slide 10</a:t>
            </a: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34481" y="831757"/>
            <a:ext cx="6248400" cy="504825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Core Elements of the Professional Development Experience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7747" y="1524000"/>
            <a:ext cx="7261853" cy="3816425"/>
            <a:chOff x="823088" y="1143000"/>
            <a:chExt cx="7261853" cy="3816425"/>
          </a:xfrm>
        </p:grpSpPr>
        <p:sp>
          <p:nvSpPr>
            <p:cNvPr id="26" name="Oval 25"/>
            <p:cNvSpPr/>
            <p:nvPr/>
          </p:nvSpPr>
          <p:spPr>
            <a:xfrm>
              <a:off x="2755336" y="1721743"/>
              <a:ext cx="3290868" cy="32376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Oval 26"/>
            <p:cNvSpPr/>
            <p:nvPr/>
          </p:nvSpPr>
          <p:spPr>
            <a:xfrm>
              <a:off x="3081876" y="2286609"/>
              <a:ext cx="1944215" cy="18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801956" y="2286609"/>
              <a:ext cx="1944215" cy="18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Oval 28"/>
            <p:cNvSpPr/>
            <p:nvPr/>
          </p:nvSpPr>
          <p:spPr>
            <a:xfrm>
              <a:off x="3441916" y="2790665"/>
              <a:ext cx="1944215" cy="18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45240" y="2698904"/>
              <a:ext cx="7200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 smtClean="0"/>
                <a:t>Social </a:t>
              </a:r>
            </a:p>
            <a:p>
              <a:pPr algn="ctr"/>
              <a:r>
                <a:rPr lang="en-CA" sz="900" b="1" dirty="0" smtClean="0"/>
                <a:t>Presence</a:t>
              </a:r>
              <a:endParaRPr lang="en-CA" sz="9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48776" y="4009786"/>
              <a:ext cx="7039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 smtClean="0"/>
                <a:t>Teaching </a:t>
              </a:r>
            </a:p>
            <a:p>
              <a:pPr algn="ctr"/>
              <a:r>
                <a:rPr lang="en-CA" sz="900" b="1" dirty="0" smtClean="0"/>
                <a:t>Presence</a:t>
              </a:r>
              <a:endParaRPr lang="en-CA" sz="9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61471" y="2525440"/>
              <a:ext cx="7200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 smtClean="0"/>
                <a:t>Cognitive </a:t>
              </a:r>
            </a:p>
            <a:p>
              <a:pPr algn="ctr"/>
              <a:r>
                <a:rPr lang="en-CA" sz="900" b="1" dirty="0" smtClean="0"/>
                <a:t>Presence</a:t>
              </a:r>
              <a:endParaRPr lang="en-CA" sz="900" b="1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519430" y="114300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61628" y="114300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3088" y="1490165"/>
              <a:ext cx="244827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Understanding ICP Educational Practice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61163" y="1183067"/>
              <a:ext cx="262377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 smtClean="0">
                  <a:solidFill>
                    <a:schemeClr val="bg1"/>
                  </a:solidFill>
                </a:rPr>
                <a:t>Building Pedagogical</a:t>
              </a:r>
            </a:p>
            <a:p>
              <a:pPr algn="ctr"/>
              <a:r>
                <a:rPr lang="en-CA" sz="1400" b="1" dirty="0" smtClean="0">
                  <a:solidFill>
                    <a:schemeClr val="bg1"/>
                  </a:solidFill>
                </a:rPr>
                <a:t> Knowledge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200" b="1" dirty="0"/>
                <a:t>Learning about </a:t>
              </a:r>
              <a:r>
                <a:rPr lang="en-CA" sz="1200" b="1" dirty="0" smtClean="0"/>
                <a:t>teaching and learning  concepts </a:t>
              </a:r>
              <a:r>
                <a:rPr lang="en-CA" sz="1200" b="1" dirty="0"/>
                <a:t>and strategies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200" b="1" dirty="0"/>
                <a:t>Developing a </a:t>
              </a:r>
              <a:r>
                <a:rPr lang="en-CA" sz="1200" b="1" dirty="0" smtClean="0"/>
                <a:t>vocabulary</a:t>
              </a:r>
              <a:endParaRPr lang="en-CA" sz="1200" b="1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200" b="1" dirty="0"/>
                <a:t>Acquiring resources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CA" sz="1400" b="1" dirty="0" smtClean="0"/>
            </a:p>
            <a:p>
              <a:pPr algn="ctr"/>
              <a:endParaRPr lang="en-CA" sz="600" b="1" dirty="0" smtClean="0"/>
            </a:p>
          </p:txBody>
        </p:sp>
      </p:grpSp>
      <p:sp>
        <p:nvSpPr>
          <p:cNvPr id="22" name="Oval 21"/>
          <p:cNvSpPr/>
          <p:nvPr/>
        </p:nvSpPr>
        <p:spPr>
          <a:xfrm>
            <a:off x="3871583" y="3565143"/>
            <a:ext cx="1374197" cy="7059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Community of Learning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55779" y="1506285"/>
            <a:ext cx="2520837" cy="1353456"/>
          </a:xfrm>
          <a:prstGeom prst="roundRect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06287" y="59651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Slide 11</a:t>
            </a: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21229" y="907383"/>
            <a:ext cx="6248400" cy="504825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Core Elements of the Professional Development Experience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7747" y="1524000"/>
            <a:ext cx="7183154" cy="4400988"/>
            <a:chOff x="823088" y="1143000"/>
            <a:chExt cx="7183154" cy="4400988"/>
          </a:xfrm>
        </p:grpSpPr>
        <p:sp>
          <p:nvSpPr>
            <p:cNvPr id="26" name="Oval 25"/>
            <p:cNvSpPr/>
            <p:nvPr/>
          </p:nvSpPr>
          <p:spPr>
            <a:xfrm>
              <a:off x="2755336" y="1721743"/>
              <a:ext cx="3290868" cy="32376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Oval 26"/>
            <p:cNvSpPr/>
            <p:nvPr/>
          </p:nvSpPr>
          <p:spPr>
            <a:xfrm>
              <a:off x="3081876" y="2286609"/>
              <a:ext cx="1944215" cy="18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801956" y="2286609"/>
              <a:ext cx="1944215" cy="18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Oval 28"/>
            <p:cNvSpPr/>
            <p:nvPr/>
          </p:nvSpPr>
          <p:spPr>
            <a:xfrm>
              <a:off x="3441916" y="2790665"/>
              <a:ext cx="1944215" cy="18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45240" y="269890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 smtClean="0"/>
                <a:t>Social </a:t>
              </a:r>
            </a:p>
            <a:p>
              <a:pPr algn="ctr"/>
              <a:r>
                <a:rPr lang="en-CA" sz="900" b="1" dirty="0" smtClean="0"/>
                <a:t>Presence</a:t>
              </a:r>
              <a:endParaRPr lang="en-CA" sz="9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48776" y="4009786"/>
              <a:ext cx="703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 smtClean="0"/>
                <a:t>Teaching </a:t>
              </a:r>
            </a:p>
            <a:p>
              <a:pPr algn="ctr"/>
              <a:r>
                <a:rPr lang="en-CA" sz="900" b="1" dirty="0" smtClean="0"/>
                <a:t>Presence</a:t>
              </a:r>
              <a:endParaRPr lang="en-CA" sz="9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61471" y="252544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 smtClean="0"/>
                <a:t>Cognitive </a:t>
              </a:r>
            </a:p>
            <a:p>
              <a:pPr algn="ctr"/>
              <a:r>
                <a:rPr lang="en-CA" sz="900" b="1" dirty="0" smtClean="0"/>
                <a:t>Presence</a:t>
              </a:r>
              <a:endParaRPr lang="en-CA" sz="900" b="1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519430" y="114300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61628" y="114300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628" y="406666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3088" y="1490165"/>
              <a:ext cx="2448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Understanding ICP Educational Practice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57970" y="1490165"/>
              <a:ext cx="24482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Building Pedagogical Knowledge</a:t>
              </a:r>
            </a:p>
            <a:p>
              <a:pPr algn="ctr"/>
              <a:endParaRPr lang="en-CA" sz="600" b="1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3553" y="4066660"/>
              <a:ext cx="244827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 smtClean="0">
                  <a:solidFill>
                    <a:schemeClr val="bg1"/>
                  </a:solidFill>
                </a:rPr>
                <a:t>Experiencing  Different Teaching and Learning Strategies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200" b="1" dirty="0"/>
                <a:t>Moving  theory into practice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200" b="1" dirty="0"/>
                <a:t>Experience as learners, reflect as educators</a:t>
              </a:r>
            </a:p>
            <a:p>
              <a:endParaRPr lang="en-CA" sz="1200" b="1" dirty="0" smtClean="0"/>
            </a:p>
          </p:txBody>
        </p:sp>
      </p:grpSp>
      <p:sp>
        <p:nvSpPr>
          <p:cNvPr id="22" name="Oval 21"/>
          <p:cNvSpPr/>
          <p:nvPr/>
        </p:nvSpPr>
        <p:spPr>
          <a:xfrm>
            <a:off x="3871583" y="3565143"/>
            <a:ext cx="1374197" cy="7059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Community of Learning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55779" y="1506285"/>
            <a:ext cx="2520837" cy="1353456"/>
          </a:xfrm>
          <a:prstGeom prst="roundRect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614242" y="1515465"/>
            <a:ext cx="2520837" cy="1353456"/>
          </a:xfrm>
          <a:prstGeom prst="roundRect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06287" y="59651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Slide 12</a:t>
            </a: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2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21229" y="907383"/>
            <a:ext cx="6248400" cy="504825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Core Elements of the Professional Development Experience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7747" y="1524000"/>
            <a:ext cx="7183154" cy="4400988"/>
            <a:chOff x="823088" y="1143000"/>
            <a:chExt cx="7183154" cy="4400988"/>
          </a:xfrm>
        </p:grpSpPr>
        <p:sp>
          <p:nvSpPr>
            <p:cNvPr id="26" name="Oval 25"/>
            <p:cNvSpPr/>
            <p:nvPr/>
          </p:nvSpPr>
          <p:spPr>
            <a:xfrm>
              <a:off x="2755336" y="1721743"/>
              <a:ext cx="3290868" cy="32376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Oval 26"/>
            <p:cNvSpPr/>
            <p:nvPr/>
          </p:nvSpPr>
          <p:spPr>
            <a:xfrm>
              <a:off x="3081876" y="2286609"/>
              <a:ext cx="1944215" cy="18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801956" y="2286609"/>
              <a:ext cx="1944215" cy="18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Oval 28"/>
            <p:cNvSpPr/>
            <p:nvPr/>
          </p:nvSpPr>
          <p:spPr>
            <a:xfrm>
              <a:off x="3441916" y="2790665"/>
              <a:ext cx="1944215" cy="18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45240" y="269890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 smtClean="0"/>
                <a:t>Social </a:t>
              </a:r>
            </a:p>
            <a:p>
              <a:pPr algn="ctr"/>
              <a:r>
                <a:rPr lang="en-CA" sz="900" b="1" dirty="0" smtClean="0"/>
                <a:t>Presence</a:t>
              </a:r>
              <a:endParaRPr lang="en-CA" sz="9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48776" y="4009786"/>
              <a:ext cx="703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 smtClean="0"/>
                <a:t>Teaching </a:t>
              </a:r>
            </a:p>
            <a:p>
              <a:pPr algn="ctr"/>
              <a:r>
                <a:rPr lang="en-CA" sz="900" b="1" dirty="0" smtClean="0"/>
                <a:t>Presence</a:t>
              </a:r>
              <a:endParaRPr lang="en-CA" sz="9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61471" y="252544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 smtClean="0"/>
                <a:t>Cognitive </a:t>
              </a:r>
            </a:p>
            <a:p>
              <a:pPr algn="ctr"/>
              <a:r>
                <a:rPr lang="en-CA" sz="900" b="1" dirty="0" smtClean="0"/>
                <a:t>Presence</a:t>
              </a:r>
              <a:endParaRPr lang="en-CA" sz="900" b="1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519430" y="114300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61628" y="114300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628" y="406666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19430" y="406666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3088" y="1490165"/>
              <a:ext cx="2448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Understanding ICP Educational Practice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57970" y="1490165"/>
              <a:ext cx="24482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Building Pedagogical Knowledge</a:t>
              </a:r>
            </a:p>
            <a:p>
              <a:pPr algn="ctr"/>
              <a:endParaRPr lang="en-CA" sz="600" b="1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3553" y="4066660"/>
              <a:ext cx="244827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 smtClean="0">
                  <a:solidFill>
                    <a:schemeClr val="bg1"/>
                  </a:solidFill>
                </a:rPr>
                <a:t>Experiencing  Different Teaching and Learning Strategies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200" b="1" dirty="0"/>
                <a:t>Moving  theory into practice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200" b="1" dirty="0"/>
                <a:t>Experience as learners, reflect as educators</a:t>
              </a:r>
            </a:p>
            <a:p>
              <a:endParaRPr lang="en-CA" sz="1200" b="1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40040" y="4141498"/>
              <a:ext cx="2466202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 smtClean="0">
                  <a:solidFill>
                    <a:schemeClr val="bg1"/>
                  </a:solidFill>
                </a:rPr>
                <a:t>Building Educator Identity</a:t>
              </a:r>
            </a:p>
            <a:p>
              <a:pPr algn="ctr"/>
              <a:endParaRPr lang="en-CA" sz="1000" b="1" dirty="0" smtClean="0">
                <a:solidFill>
                  <a:schemeClr val="bg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200" b="1" dirty="0" smtClean="0"/>
                <a:t>Developing </a:t>
              </a:r>
              <a:r>
                <a:rPr lang="en-CA" sz="1200" b="1" dirty="0"/>
                <a:t>an awareness of role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200" b="1" dirty="0"/>
                <a:t>Building Expertise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200" b="1" dirty="0"/>
                <a:t>Changing practice</a:t>
              </a:r>
            </a:p>
            <a:p>
              <a:pPr algn="ctr"/>
              <a:endParaRPr lang="en-CA" sz="800" b="1" dirty="0" smtClean="0"/>
            </a:p>
            <a:p>
              <a:pPr lvl="1"/>
              <a:endParaRPr lang="en-CA" sz="1050" dirty="0"/>
            </a:p>
          </p:txBody>
        </p:sp>
      </p:grpSp>
      <p:sp>
        <p:nvSpPr>
          <p:cNvPr id="22" name="Oval 21"/>
          <p:cNvSpPr/>
          <p:nvPr/>
        </p:nvSpPr>
        <p:spPr>
          <a:xfrm>
            <a:off x="3871583" y="3565143"/>
            <a:ext cx="1374197" cy="7059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Community of Learning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55779" y="1506285"/>
            <a:ext cx="2520837" cy="1353456"/>
          </a:xfrm>
          <a:prstGeom prst="roundRect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614242" y="1515465"/>
            <a:ext cx="2520837" cy="1353456"/>
          </a:xfrm>
          <a:prstGeom prst="roundRect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982286" y="4419004"/>
            <a:ext cx="2520837" cy="1353456"/>
          </a:xfrm>
          <a:prstGeom prst="roundRect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06287" y="59651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Slide 13</a:t>
            </a: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71600" y="990600"/>
            <a:ext cx="6646746" cy="504825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Core Elements of the Professional Development Experience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13" y="1600200"/>
            <a:ext cx="7993883" cy="4343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06287" y="59651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Slide 14</a:t>
            </a: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4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Slide 15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" b="318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4548510" y="285462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200" b="1" dirty="0">
                <a:solidFill>
                  <a:prstClr val="white"/>
                </a:solidFill>
              </a:rPr>
              <a:t>Teaching and Learning Strategies</a:t>
            </a:r>
          </a:p>
        </p:txBody>
      </p:sp>
    </p:spTree>
    <p:extLst>
      <p:ext uri="{BB962C8B-B14F-4D97-AF65-F5344CB8AC3E}">
        <p14:creationId xmlns:p14="http://schemas.microsoft.com/office/powerpoint/2010/main" val="36161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Slide 16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93189" y="822436"/>
            <a:ext cx="6248400" cy="504825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Core Elements of the Professional Development Experience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67747" y="1524000"/>
            <a:ext cx="7183154" cy="4219804"/>
            <a:chOff x="823088" y="1143000"/>
            <a:chExt cx="7183154" cy="4219804"/>
          </a:xfrm>
        </p:grpSpPr>
        <p:sp>
          <p:nvSpPr>
            <p:cNvPr id="8" name="Oval 7"/>
            <p:cNvSpPr/>
            <p:nvPr/>
          </p:nvSpPr>
          <p:spPr>
            <a:xfrm>
              <a:off x="2755336" y="1721743"/>
              <a:ext cx="3290868" cy="32376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/>
            <p:cNvSpPr/>
            <p:nvPr/>
          </p:nvSpPr>
          <p:spPr>
            <a:xfrm>
              <a:off x="3081876" y="2286609"/>
              <a:ext cx="1944215" cy="18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801956" y="2286609"/>
              <a:ext cx="1944215" cy="18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/>
            <p:cNvSpPr/>
            <p:nvPr/>
          </p:nvSpPr>
          <p:spPr>
            <a:xfrm>
              <a:off x="3441916" y="2790665"/>
              <a:ext cx="1944215" cy="18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45240" y="269890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 smtClean="0"/>
                <a:t>Social </a:t>
              </a:r>
            </a:p>
            <a:p>
              <a:pPr algn="ctr"/>
              <a:r>
                <a:rPr lang="en-CA" sz="900" b="1" dirty="0" smtClean="0"/>
                <a:t>Presence</a:t>
              </a:r>
              <a:endParaRPr lang="en-CA" sz="9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48776" y="4009786"/>
              <a:ext cx="703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 smtClean="0"/>
                <a:t>Teaching </a:t>
              </a:r>
            </a:p>
            <a:p>
              <a:pPr algn="ctr"/>
              <a:r>
                <a:rPr lang="en-CA" sz="900" b="1" dirty="0" smtClean="0"/>
                <a:t>Presence</a:t>
              </a:r>
              <a:endParaRPr lang="en-CA" sz="9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61471" y="252544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 smtClean="0"/>
                <a:t>Cognitive </a:t>
              </a:r>
            </a:p>
            <a:p>
              <a:pPr algn="ctr"/>
              <a:r>
                <a:rPr lang="en-CA" sz="900" b="1" dirty="0" smtClean="0"/>
                <a:t>Presence</a:t>
              </a:r>
              <a:endParaRPr lang="en-CA" sz="900" b="1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519430" y="114300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628" y="114300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61628" y="406666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519430" y="406666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3088" y="1490165"/>
              <a:ext cx="2448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Understanding ICP Educational Practice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57970" y="1490165"/>
              <a:ext cx="24482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Building Pedagogical Knowledge</a:t>
              </a:r>
            </a:p>
            <a:p>
              <a:pPr algn="ctr"/>
              <a:endParaRPr lang="en-CA" sz="600" b="1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8947" y="4299233"/>
              <a:ext cx="24482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Experiencing  Different Teaching and Learning Strategies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57970" y="4496790"/>
              <a:ext cx="239898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Building Educator Identity</a:t>
              </a:r>
            </a:p>
            <a:p>
              <a:pPr algn="ctr"/>
              <a:endParaRPr lang="en-CA" sz="800" b="1" dirty="0" smtClean="0"/>
            </a:p>
            <a:p>
              <a:pPr lvl="1"/>
              <a:endParaRPr lang="en-CA" sz="1050" dirty="0"/>
            </a:p>
          </p:txBody>
        </p:sp>
      </p:grpSp>
      <p:sp>
        <p:nvSpPr>
          <p:cNvPr id="23" name="Oval 22"/>
          <p:cNvSpPr/>
          <p:nvPr/>
        </p:nvSpPr>
        <p:spPr>
          <a:xfrm>
            <a:off x="3871583" y="3565143"/>
            <a:ext cx="1374197" cy="7059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Community of Learning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8310" y="2501335"/>
            <a:ext cx="1959330" cy="9153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>
                <a:solidFill>
                  <a:schemeClr val="tx1"/>
                </a:solidFill>
              </a:rPr>
              <a:t>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 smtClean="0">
                <a:solidFill>
                  <a:schemeClr val="tx1"/>
                </a:solidFill>
              </a:rPr>
              <a:t>Research findings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 smtClean="0">
                <a:solidFill>
                  <a:schemeClr val="tx1"/>
                </a:solidFill>
              </a:rPr>
              <a:t>Practice Reflection </a:t>
            </a:r>
            <a:endParaRPr lang="en-CA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 smtClean="0">
                <a:solidFill>
                  <a:schemeClr val="tx1"/>
                </a:solidFill>
              </a:rPr>
              <a:t>Discussion</a:t>
            </a:r>
            <a:endParaRPr lang="en-CA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967747" y="1524000"/>
            <a:ext cx="7183154" cy="4219804"/>
            <a:chOff x="823088" y="1143000"/>
            <a:chExt cx="7183154" cy="4219804"/>
          </a:xfrm>
        </p:grpSpPr>
        <p:sp>
          <p:nvSpPr>
            <p:cNvPr id="26" name="Oval 25"/>
            <p:cNvSpPr/>
            <p:nvPr/>
          </p:nvSpPr>
          <p:spPr>
            <a:xfrm>
              <a:off x="2755336" y="1721743"/>
              <a:ext cx="3290868" cy="32376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Oval 26"/>
            <p:cNvSpPr/>
            <p:nvPr/>
          </p:nvSpPr>
          <p:spPr>
            <a:xfrm>
              <a:off x="3081876" y="2286609"/>
              <a:ext cx="1944215" cy="18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801956" y="2286609"/>
              <a:ext cx="1944215" cy="18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Oval 28"/>
            <p:cNvSpPr/>
            <p:nvPr/>
          </p:nvSpPr>
          <p:spPr>
            <a:xfrm>
              <a:off x="3441916" y="2790665"/>
              <a:ext cx="1944215" cy="18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45240" y="269890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 smtClean="0"/>
                <a:t>Social </a:t>
              </a:r>
            </a:p>
            <a:p>
              <a:pPr algn="ctr"/>
              <a:r>
                <a:rPr lang="en-CA" sz="900" b="1" dirty="0" smtClean="0"/>
                <a:t>Presence</a:t>
              </a:r>
              <a:endParaRPr lang="en-CA" sz="9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48776" y="4009786"/>
              <a:ext cx="703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 smtClean="0"/>
                <a:t>Teaching </a:t>
              </a:r>
            </a:p>
            <a:p>
              <a:pPr algn="ctr"/>
              <a:r>
                <a:rPr lang="en-CA" sz="900" b="1" dirty="0" smtClean="0"/>
                <a:t>Presence</a:t>
              </a:r>
              <a:endParaRPr lang="en-CA" sz="9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61471" y="252544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 smtClean="0"/>
                <a:t>Cognitive </a:t>
              </a:r>
            </a:p>
            <a:p>
              <a:pPr algn="ctr"/>
              <a:r>
                <a:rPr lang="en-CA" sz="900" b="1" dirty="0" smtClean="0"/>
                <a:t>Presence</a:t>
              </a:r>
              <a:endParaRPr lang="en-CA" sz="900" b="1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519430" y="114300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61628" y="114300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61628" y="406666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519430" y="406666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23088" y="1490165"/>
              <a:ext cx="2448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Understanding ICP Educational Practice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57970" y="1490165"/>
              <a:ext cx="24482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Building Pedagogical Knowledge</a:t>
              </a:r>
            </a:p>
            <a:p>
              <a:pPr algn="ctr"/>
              <a:endParaRPr lang="en-CA" sz="600" b="1" dirty="0" smtClean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8947" y="4299233"/>
              <a:ext cx="24482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Experiencing  Different Teaching and Learning Strategies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57970" y="4496790"/>
              <a:ext cx="239898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Building Educator Identity</a:t>
              </a:r>
            </a:p>
            <a:p>
              <a:pPr algn="ctr"/>
              <a:endParaRPr lang="en-CA" sz="800" b="1" dirty="0" smtClean="0"/>
            </a:p>
            <a:p>
              <a:pPr lvl="1"/>
              <a:endParaRPr lang="en-CA" sz="1050" dirty="0"/>
            </a:p>
          </p:txBody>
        </p:sp>
      </p:grpSp>
      <p:sp>
        <p:nvSpPr>
          <p:cNvPr id="41" name="Oval 40"/>
          <p:cNvSpPr/>
          <p:nvPr/>
        </p:nvSpPr>
        <p:spPr>
          <a:xfrm>
            <a:off x="3871583" y="3565143"/>
            <a:ext cx="1374197" cy="7059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Community of Learning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28310" y="2501335"/>
            <a:ext cx="1959330" cy="9153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>
                <a:solidFill>
                  <a:schemeClr val="tx1"/>
                </a:solidFill>
              </a:rPr>
              <a:t>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 smtClean="0">
                <a:solidFill>
                  <a:schemeClr val="tx1"/>
                </a:solidFill>
              </a:rPr>
              <a:t>Research findings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 smtClean="0">
                <a:solidFill>
                  <a:schemeClr val="tx1"/>
                </a:solidFill>
              </a:rPr>
              <a:t>Practice Reflection </a:t>
            </a:r>
            <a:endParaRPr lang="en-CA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 smtClean="0">
                <a:solidFill>
                  <a:schemeClr val="tx1"/>
                </a:solidFill>
              </a:rPr>
              <a:t>Discussion</a:t>
            </a:r>
            <a:endParaRPr lang="en-CA" sz="11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610910" y="2506426"/>
            <a:ext cx="1959330" cy="9153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400" b="1" dirty="0" smtClean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43130" y="2465811"/>
            <a:ext cx="16948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/>
              <a:t>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Content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Scaffolding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Sequencing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Role modeling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06287" y="59651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Slide 17</a:t>
            </a: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93189" y="822436"/>
            <a:ext cx="6248400" cy="504825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Core Elements of the Professional Development Experience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67747" y="1524000"/>
            <a:ext cx="7183154" cy="4219804"/>
            <a:chOff x="823088" y="1143000"/>
            <a:chExt cx="7183154" cy="4219804"/>
          </a:xfrm>
        </p:grpSpPr>
        <p:sp>
          <p:nvSpPr>
            <p:cNvPr id="6" name="Oval 5"/>
            <p:cNvSpPr/>
            <p:nvPr/>
          </p:nvSpPr>
          <p:spPr>
            <a:xfrm>
              <a:off x="2755336" y="1721743"/>
              <a:ext cx="3290868" cy="32376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/>
            <p:cNvSpPr/>
            <p:nvPr/>
          </p:nvSpPr>
          <p:spPr>
            <a:xfrm>
              <a:off x="3081876" y="2286609"/>
              <a:ext cx="1944215" cy="18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801956" y="2286609"/>
              <a:ext cx="1944215" cy="18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/>
            <p:cNvSpPr/>
            <p:nvPr/>
          </p:nvSpPr>
          <p:spPr>
            <a:xfrm>
              <a:off x="3441916" y="2790665"/>
              <a:ext cx="1944215" cy="18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45240" y="269890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 smtClean="0"/>
                <a:t>Social </a:t>
              </a:r>
            </a:p>
            <a:p>
              <a:pPr algn="ctr"/>
              <a:r>
                <a:rPr lang="en-CA" sz="900" b="1" dirty="0" smtClean="0"/>
                <a:t>Presence</a:t>
              </a:r>
              <a:endParaRPr lang="en-CA" sz="9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48776" y="4009786"/>
              <a:ext cx="703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 smtClean="0"/>
                <a:t>Teaching </a:t>
              </a:r>
            </a:p>
            <a:p>
              <a:pPr algn="ctr"/>
              <a:r>
                <a:rPr lang="en-CA" sz="900" b="1" dirty="0" smtClean="0"/>
                <a:t>Presence</a:t>
              </a:r>
              <a:endParaRPr lang="en-CA" sz="9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61471" y="252544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 smtClean="0"/>
                <a:t>Cognitive </a:t>
              </a:r>
            </a:p>
            <a:p>
              <a:pPr algn="ctr"/>
              <a:r>
                <a:rPr lang="en-CA" sz="900" b="1" dirty="0" smtClean="0"/>
                <a:t>Presence</a:t>
              </a:r>
              <a:endParaRPr lang="en-CA" sz="900" b="1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519430" y="114300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61628" y="114300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61628" y="406666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19430" y="406666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3088" y="1490165"/>
              <a:ext cx="2448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Understanding ICP Educational Practice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57970" y="1490165"/>
              <a:ext cx="24482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Building Pedagogical Knowledge</a:t>
              </a:r>
            </a:p>
            <a:p>
              <a:pPr algn="ctr"/>
              <a:endParaRPr lang="en-CA" sz="600" b="1" dirty="0" smtClean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5306" y="4173725"/>
              <a:ext cx="24482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Experiencing  Different Teaching and Learning Strategies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57970" y="4496790"/>
              <a:ext cx="239898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Building Educator Identity</a:t>
              </a:r>
            </a:p>
            <a:p>
              <a:pPr algn="ctr"/>
              <a:endParaRPr lang="en-CA" sz="800" b="1" dirty="0" smtClean="0"/>
            </a:p>
            <a:p>
              <a:pPr lvl="1"/>
              <a:endParaRPr lang="en-CA" sz="1050" dirty="0"/>
            </a:p>
          </p:txBody>
        </p:sp>
      </p:grpSp>
      <p:sp>
        <p:nvSpPr>
          <p:cNvPr id="21" name="Oval 20"/>
          <p:cNvSpPr/>
          <p:nvPr/>
        </p:nvSpPr>
        <p:spPr>
          <a:xfrm>
            <a:off x="3871583" y="3565143"/>
            <a:ext cx="1374197" cy="7059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Community of Learning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8310" y="2501335"/>
            <a:ext cx="1959330" cy="11369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>
                <a:solidFill>
                  <a:schemeClr val="tx1"/>
                </a:solidFill>
              </a:rPr>
              <a:t>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 smtClean="0">
                <a:solidFill>
                  <a:schemeClr val="tx1"/>
                </a:solidFill>
              </a:rPr>
              <a:t>Research findings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 smtClean="0">
                <a:solidFill>
                  <a:schemeClr val="tx1"/>
                </a:solidFill>
              </a:rPr>
              <a:t>Practice Reflection </a:t>
            </a:r>
            <a:endParaRPr lang="en-CA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 smtClean="0">
                <a:solidFill>
                  <a:schemeClr val="tx1"/>
                </a:solidFill>
              </a:rPr>
              <a:t>Discussion</a:t>
            </a:r>
            <a:endParaRPr lang="en-CA" sz="11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91364" y="2501335"/>
            <a:ext cx="1959330" cy="11318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400" b="1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60859" y="2548273"/>
            <a:ext cx="16948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/>
              <a:t>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Content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Scaffolding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Sequencing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Role modeling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68053" y="5301639"/>
            <a:ext cx="1959330" cy="11318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400" b="1" dirty="0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731" y="5265780"/>
            <a:ext cx="197565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 smtClean="0"/>
              <a:t>Strategies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prstClr val="black"/>
                </a:solidFill>
              </a:rPr>
              <a:t>Experience activities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1100" b="1" dirty="0">
                <a:solidFill>
                  <a:prstClr val="black"/>
                </a:solidFill>
              </a:rPr>
              <a:t>Flipped </a:t>
            </a:r>
            <a:r>
              <a:rPr lang="en-CA" sz="1100" b="1" dirty="0" smtClean="0">
                <a:solidFill>
                  <a:prstClr val="black"/>
                </a:solidFill>
              </a:rPr>
              <a:t>Learning</a:t>
            </a:r>
            <a:endParaRPr lang="en-CA" sz="1100" dirty="0" smtClean="0">
              <a:solidFill>
                <a:prstClr val="black"/>
              </a:solidFill>
            </a:endParaRPr>
          </a:p>
          <a:p>
            <a:pPr lvl="0"/>
            <a:r>
              <a:rPr lang="en-CA" sz="1100" dirty="0">
                <a:solidFill>
                  <a:prstClr val="black"/>
                </a:solidFill>
              </a:rPr>
              <a:t> </a:t>
            </a:r>
            <a:r>
              <a:rPr lang="en-CA" sz="1100" dirty="0" smtClean="0">
                <a:solidFill>
                  <a:prstClr val="black"/>
                </a:solidFill>
              </a:rPr>
              <a:t>    Design</a:t>
            </a:r>
            <a:r>
              <a:rPr lang="en-CA" sz="1100" dirty="0">
                <a:solidFill>
                  <a:prstClr val="black"/>
                </a:solidFill>
              </a:rPr>
              <a:t>, develop, implement </a:t>
            </a:r>
            <a:endParaRPr lang="en-CA" sz="1100" dirty="0" smtClean="0">
              <a:solidFill>
                <a:prstClr val="black"/>
              </a:solidFill>
            </a:endParaRPr>
          </a:p>
          <a:p>
            <a:pPr lvl="0"/>
            <a:r>
              <a:rPr lang="en-CA" sz="1100" dirty="0">
                <a:solidFill>
                  <a:prstClr val="black"/>
                </a:solidFill>
              </a:rPr>
              <a:t> </a:t>
            </a:r>
            <a:r>
              <a:rPr lang="en-CA" sz="1100" dirty="0" smtClean="0">
                <a:solidFill>
                  <a:prstClr val="black"/>
                </a:solidFill>
              </a:rPr>
              <a:t>    and </a:t>
            </a:r>
            <a:r>
              <a:rPr lang="en-CA" sz="1100" dirty="0">
                <a:solidFill>
                  <a:prstClr val="black"/>
                </a:solidFill>
              </a:rPr>
              <a:t>evaluate a </a:t>
            </a:r>
            <a:r>
              <a:rPr lang="en-CA" sz="1100" dirty="0" smtClean="0">
                <a:solidFill>
                  <a:prstClr val="black"/>
                </a:solidFill>
              </a:rPr>
              <a:t>teaching</a:t>
            </a:r>
          </a:p>
          <a:p>
            <a:pPr lvl="0"/>
            <a:r>
              <a:rPr lang="en-CA" sz="1100" dirty="0">
                <a:solidFill>
                  <a:prstClr val="black"/>
                </a:solidFill>
              </a:rPr>
              <a:t> </a:t>
            </a:r>
            <a:r>
              <a:rPr lang="en-CA" sz="1100" dirty="0" smtClean="0">
                <a:solidFill>
                  <a:prstClr val="black"/>
                </a:solidFill>
              </a:rPr>
              <a:t>    </a:t>
            </a:r>
            <a:r>
              <a:rPr lang="en-CA" sz="1100" dirty="0">
                <a:solidFill>
                  <a:prstClr val="black"/>
                </a:solidFill>
              </a:rPr>
              <a:t>experience</a:t>
            </a:r>
          </a:p>
          <a:p>
            <a:endParaRPr lang="en-CA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006287" y="59651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Slide 18</a:t>
            </a: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93189" y="822436"/>
            <a:ext cx="6248400" cy="504825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Core Elements of the Professional Development Experience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Slide 19</a:t>
            </a:r>
            <a:endParaRPr lang="en-US" dirty="0"/>
          </a:p>
        </p:txBody>
      </p:sp>
      <p:pic>
        <p:nvPicPr>
          <p:cNvPr id="5" name="Picture 2" descr="mcs-vis-logo-ahs-colo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94429"/>
            <a:ext cx="1247775" cy="37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9275" y="3984062"/>
            <a:ext cx="48181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Goal in the 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Experience FL as a strategy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To explore application of design elements that facilitate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Design, implement and evaluate a FL experience that ICPs can use to teach </a:t>
            </a:r>
          </a:p>
          <a:p>
            <a:endParaRPr lang="en-CA" sz="2400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67" y="4015438"/>
            <a:ext cx="3046688" cy="14304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Flipped Classro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67" y="1524000"/>
            <a:ext cx="2950082" cy="1967681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9275" y="1880897"/>
            <a:ext cx="4876799" cy="175432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Flips </a:t>
            </a:r>
            <a:r>
              <a:rPr lang="en-CA" dirty="0"/>
              <a:t>the use of the learning </a:t>
            </a:r>
            <a:r>
              <a:rPr lang="en-CA" dirty="0" smtClean="0"/>
              <a:t>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rearranges how time is spent in and out of a classroom 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Shifts ownership of learning from educators to learners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Engages in active learning / deeper learning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1" r="19020"/>
          <a:stretch/>
        </p:blipFill>
        <p:spPr bwMode="auto">
          <a:xfrm>
            <a:off x="389107" y="1061123"/>
            <a:ext cx="2598567" cy="81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625353" y="5544844"/>
            <a:ext cx="327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>
                <a:hlinkClick r:id="rId7"/>
              </a:rPr>
              <a:t>http://www.mclph.umn.edu/watersedge/</a:t>
            </a:r>
            <a:r>
              <a:rPr lang="en-CA" sz="1400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95600" y="1047625"/>
            <a:ext cx="2214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https://flippedlearning.org/</a:t>
            </a:r>
          </a:p>
        </p:txBody>
      </p:sp>
    </p:spTree>
    <p:extLst>
      <p:ext uri="{BB962C8B-B14F-4D97-AF65-F5344CB8AC3E}">
        <p14:creationId xmlns:p14="http://schemas.microsoft.com/office/powerpoint/2010/main" val="35298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Slide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22726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1859C"/>
                </a:solidFill>
              </a:rPr>
              <a:t>Outline</a:t>
            </a:r>
            <a:endParaRPr lang="en-US" sz="3200" b="1" dirty="0">
              <a:solidFill>
                <a:srgbClr val="31859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669" y="2475825"/>
            <a:ext cx="3862388" cy="257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64163" y="1378018"/>
            <a:ext cx="516572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Why discover and transform the inner educator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ore principles of the professional development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eaching and learning strategies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otential application of the design elements (So what – Now What)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26" name="Picture 2" descr="mcs-vis-logo-ahs-colo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94429"/>
            <a:ext cx="1247775" cy="37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4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34481" y="894512"/>
            <a:ext cx="6248400" cy="504825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Core Elements of the Professional Development Experience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67747" y="1524000"/>
            <a:ext cx="7183154" cy="4219804"/>
            <a:chOff x="823088" y="1143000"/>
            <a:chExt cx="7183154" cy="4219804"/>
          </a:xfrm>
        </p:grpSpPr>
        <p:sp>
          <p:nvSpPr>
            <p:cNvPr id="7" name="Oval 6"/>
            <p:cNvSpPr/>
            <p:nvPr/>
          </p:nvSpPr>
          <p:spPr>
            <a:xfrm>
              <a:off x="2755336" y="1721743"/>
              <a:ext cx="3290868" cy="32376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/>
            <p:cNvSpPr/>
            <p:nvPr/>
          </p:nvSpPr>
          <p:spPr>
            <a:xfrm>
              <a:off x="3081876" y="2286609"/>
              <a:ext cx="1944215" cy="18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801956" y="2286609"/>
              <a:ext cx="1944215" cy="18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/>
            <p:cNvSpPr/>
            <p:nvPr/>
          </p:nvSpPr>
          <p:spPr>
            <a:xfrm>
              <a:off x="3441916" y="2790665"/>
              <a:ext cx="1944215" cy="18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45240" y="269890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 smtClean="0"/>
                <a:t>Social </a:t>
              </a:r>
            </a:p>
            <a:p>
              <a:pPr algn="ctr"/>
              <a:r>
                <a:rPr lang="en-CA" sz="900" b="1" dirty="0" smtClean="0"/>
                <a:t>Presence</a:t>
              </a:r>
              <a:endParaRPr lang="en-CA" sz="9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48776" y="4009786"/>
              <a:ext cx="703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 smtClean="0"/>
                <a:t>Teaching </a:t>
              </a:r>
            </a:p>
            <a:p>
              <a:pPr algn="ctr"/>
              <a:r>
                <a:rPr lang="en-CA" sz="900" b="1" dirty="0" smtClean="0"/>
                <a:t>Presence</a:t>
              </a:r>
              <a:endParaRPr lang="en-CA" sz="9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1471" y="252544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 smtClean="0"/>
                <a:t>Cognitive </a:t>
              </a:r>
            </a:p>
            <a:p>
              <a:pPr algn="ctr"/>
              <a:r>
                <a:rPr lang="en-CA" sz="900" b="1" dirty="0" smtClean="0"/>
                <a:t>Presence</a:t>
              </a:r>
              <a:endParaRPr lang="en-CA" sz="900" b="1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519430" y="114300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61628" y="114300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628" y="406666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19430" y="406666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3088" y="1490165"/>
              <a:ext cx="2448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Understanding ICP Educational Practice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57970" y="1490165"/>
              <a:ext cx="24482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Building Pedagogical Knowledge</a:t>
              </a:r>
            </a:p>
            <a:p>
              <a:pPr algn="ctr"/>
              <a:endParaRPr lang="en-CA" sz="600" b="1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5306" y="4173725"/>
              <a:ext cx="24482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Experiencing  Different Teaching and Learning Strategies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57970" y="4496790"/>
              <a:ext cx="239898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Building Educator Identity</a:t>
              </a:r>
            </a:p>
            <a:p>
              <a:pPr algn="ctr"/>
              <a:endParaRPr lang="en-CA" sz="800" b="1" dirty="0" smtClean="0"/>
            </a:p>
            <a:p>
              <a:pPr lvl="1"/>
              <a:endParaRPr lang="en-CA" sz="1050" dirty="0"/>
            </a:p>
          </p:txBody>
        </p:sp>
      </p:grpSp>
      <p:sp>
        <p:nvSpPr>
          <p:cNvPr id="22" name="Oval 21"/>
          <p:cNvSpPr/>
          <p:nvPr/>
        </p:nvSpPr>
        <p:spPr>
          <a:xfrm>
            <a:off x="3871583" y="3565143"/>
            <a:ext cx="1374197" cy="7059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Community of Learning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8310" y="2501335"/>
            <a:ext cx="1959330" cy="11369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>
                <a:solidFill>
                  <a:schemeClr val="tx1"/>
                </a:solidFill>
              </a:rPr>
              <a:t>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tx1"/>
                </a:solidFill>
              </a:rPr>
              <a:t>Research findings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tx1"/>
                </a:solidFill>
              </a:rPr>
              <a:t>Practice Reflection </a:t>
            </a:r>
            <a:endParaRPr lang="en-CA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tx1"/>
                </a:solidFill>
              </a:rPr>
              <a:t>Discussion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91364" y="2501335"/>
            <a:ext cx="1959330" cy="11318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400" b="1" dirty="0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60859" y="2548273"/>
            <a:ext cx="16948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/>
              <a:t>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Content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Scaffolding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Sequencing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Role modeling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68053" y="5301639"/>
            <a:ext cx="1959330" cy="11318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400" b="1" dirty="0" smtClean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6934" y="5253072"/>
            <a:ext cx="22178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 smtClean="0"/>
              <a:t>Strategies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prstClr val="black"/>
                </a:solidFill>
              </a:rPr>
              <a:t>Experience activities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1200" b="1" dirty="0">
                <a:solidFill>
                  <a:prstClr val="black"/>
                </a:solidFill>
              </a:rPr>
              <a:t>Flipped </a:t>
            </a:r>
            <a:r>
              <a:rPr lang="en-CA" sz="1200" b="1" dirty="0" smtClean="0">
                <a:solidFill>
                  <a:prstClr val="black"/>
                </a:solidFill>
              </a:rPr>
              <a:t>Learning</a:t>
            </a:r>
            <a:endParaRPr lang="en-CA" sz="1200" dirty="0" smtClean="0">
              <a:solidFill>
                <a:prstClr val="black"/>
              </a:solidFill>
            </a:endParaRPr>
          </a:p>
          <a:p>
            <a:pPr lvl="0"/>
            <a:r>
              <a:rPr lang="en-CA" sz="1200" dirty="0">
                <a:solidFill>
                  <a:prstClr val="black"/>
                </a:solidFill>
              </a:rPr>
              <a:t> </a:t>
            </a:r>
            <a:r>
              <a:rPr lang="en-CA" sz="1200" dirty="0" smtClean="0">
                <a:solidFill>
                  <a:prstClr val="black"/>
                </a:solidFill>
              </a:rPr>
              <a:t>    Design</a:t>
            </a:r>
            <a:r>
              <a:rPr lang="en-CA" sz="1200" dirty="0">
                <a:solidFill>
                  <a:prstClr val="black"/>
                </a:solidFill>
              </a:rPr>
              <a:t>, develop, implement </a:t>
            </a:r>
            <a:endParaRPr lang="en-CA" sz="1200" dirty="0" smtClean="0">
              <a:solidFill>
                <a:prstClr val="black"/>
              </a:solidFill>
            </a:endParaRPr>
          </a:p>
          <a:p>
            <a:pPr lvl="0"/>
            <a:r>
              <a:rPr lang="en-CA" sz="1200" dirty="0">
                <a:solidFill>
                  <a:prstClr val="black"/>
                </a:solidFill>
              </a:rPr>
              <a:t> </a:t>
            </a:r>
            <a:r>
              <a:rPr lang="en-CA" sz="1200" dirty="0" smtClean="0">
                <a:solidFill>
                  <a:prstClr val="black"/>
                </a:solidFill>
              </a:rPr>
              <a:t>    and </a:t>
            </a:r>
            <a:r>
              <a:rPr lang="en-CA" sz="1200" dirty="0">
                <a:solidFill>
                  <a:prstClr val="black"/>
                </a:solidFill>
              </a:rPr>
              <a:t>evaluate a </a:t>
            </a:r>
            <a:r>
              <a:rPr lang="en-CA" sz="1200" dirty="0" smtClean="0">
                <a:solidFill>
                  <a:prstClr val="black"/>
                </a:solidFill>
              </a:rPr>
              <a:t>teaching</a:t>
            </a:r>
          </a:p>
          <a:p>
            <a:pPr lvl="0"/>
            <a:r>
              <a:rPr lang="en-CA" sz="1200" dirty="0">
                <a:solidFill>
                  <a:prstClr val="black"/>
                </a:solidFill>
              </a:rPr>
              <a:t> </a:t>
            </a:r>
            <a:r>
              <a:rPr lang="en-CA" sz="1200" dirty="0" smtClean="0">
                <a:solidFill>
                  <a:prstClr val="black"/>
                </a:solidFill>
              </a:rPr>
              <a:t>    </a:t>
            </a:r>
            <a:r>
              <a:rPr lang="en-CA" sz="1200" dirty="0">
                <a:solidFill>
                  <a:prstClr val="black"/>
                </a:solidFill>
              </a:rPr>
              <a:t>experience</a:t>
            </a:r>
          </a:p>
          <a:p>
            <a:endParaRPr lang="en-CA" sz="14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6628639" y="5301639"/>
            <a:ext cx="1959330" cy="11318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400" b="1" dirty="0" smtClean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28639" y="5321089"/>
            <a:ext cx="205816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 smtClean="0"/>
              <a:t>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Acquire knowledge, experience, </a:t>
            </a:r>
            <a:r>
              <a:rPr lang="en-CA" sz="1200" dirty="0" smtClean="0"/>
              <a:t>resources, </a:t>
            </a:r>
            <a:r>
              <a:rPr lang="en-CA" sz="1200" dirty="0"/>
              <a:t>language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Confidence, validation </a:t>
            </a:r>
          </a:p>
          <a:p>
            <a:endParaRPr lang="en-CA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006287" y="59651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Slide 20</a:t>
            </a: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Slide 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3436" y="2057400"/>
            <a:ext cx="41357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Application of core principles and design elements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(So What – Now What)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4" r="248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29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Slide 22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42988" y="801092"/>
            <a:ext cx="4592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So what was learned?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5410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Concepts and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 to design for learning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Strategies supported by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value situating learning in activity and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Learned about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Learned about themselves as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educators and learners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Transformative change is disruptive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4" r="27404"/>
          <a:stretch>
            <a:fillRect/>
          </a:stretch>
        </p:blipFill>
        <p:spPr>
          <a:xfrm>
            <a:off x="6019800" y="1617944"/>
            <a:ext cx="2578235" cy="3803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7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Slide 23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56481" y="933018"/>
            <a:ext cx="4592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So what changed?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9613" y="1752600"/>
            <a:ext cx="50292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Identity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Confidence and validation</a:t>
            </a:r>
          </a:p>
          <a:p>
            <a:pPr lvl="1"/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Shift in perception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I</a:t>
            </a:r>
            <a:r>
              <a:rPr lang="en-US" sz="2400" dirty="0" smtClean="0"/>
              <a:t>nfluenced thinking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Practice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Meaning of education</a:t>
            </a:r>
          </a:p>
          <a:p>
            <a:pPr lvl="1"/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to </a:t>
            </a:r>
            <a:r>
              <a:rPr lang="en-US" sz="2400" dirty="0" smtClean="0"/>
              <a:t>learn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Continue to learn as a group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Changes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Incremental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4" r="27404"/>
          <a:stretch>
            <a:fillRect/>
          </a:stretch>
        </p:blipFill>
        <p:spPr>
          <a:xfrm>
            <a:off x="5649118" y="1477565"/>
            <a:ext cx="2879725" cy="42484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72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1" r="29141"/>
          <a:stretch>
            <a:fillRect/>
          </a:stretch>
        </p:blipFill>
        <p:spPr>
          <a:xfrm>
            <a:off x="6172200" y="1828800"/>
            <a:ext cx="2448032" cy="36115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Slide 24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10629" y="87196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Now What?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468191"/>
            <a:ext cx="518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Waking up ICP inner educator </a:t>
            </a:r>
          </a:p>
          <a:p>
            <a:endParaRPr lang="en-US" sz="1600" dirty="0"/>
          </a:p>
          <a:p>
            <a:r>
              <a:rPr lang="en-US" sz="2400" dirty="0"/>
              <a:t>Using guiding principles </a:t>
            </a:r>
            <a:r>
              <a:rPr lang="en-US" sz="2400" dirty="0" smtClean="0"/>
              <a:t>vs </a:t>
            </a:r>
            <a:r>
              <a:rPr lang="en-US" sz="2400" dirty="0"/>
              <a:t>prescribed </a:t>
            </a:r>
            <a:r>
              <a:rPr lang="en-US" sz="2400" dirty="0" smtClean="0"/>
              <a:t>practices</a:t>
            </a:r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Designing for transformative </a:t>
            </a:r>
            <a:r>
              <a:rPr lang="en-US" sz="2400" dirty="0"/>
              <a:t>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Learning across not just within individuals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Situate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Learning Presence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Responsive and flexible</a:t>
            </a:r>
          </a:p>
        </p:txBody>
      </p:sp>
    </p:spTree>
    <p:extLst>
      <p:ext uri="{BB962C8B-B14F-4D97-AF65-F5344CB8AC3E}">
        <p14:creationId xmlns:p14="http://schemas.microsoft.com/office/powerpoint/2010/main" val="16441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6" t="41711" r="26848" b="35333"/>
          <a:stretch/>
        </p:blipFill>
        <p:spPr>
          <a:xfrm>
            <a:off x="-1" y="533400"/>
            <a:ext cx="9144001" cy="346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Slide 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93452" y="2605798"/>
            <a:ext cx="3644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The Rationale for Transforming ICP Educational Practice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1" t="1111" r="42973" b="3334"/>
          <a:stretch/>
        </p:blipFill>
        <p:spPr>
          <a:xfrm>
            <a:off x="152400" y="114028"/>
            <a:ext cx="4419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Slide 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889" t="3083" r="10663" b="-3083"/>
          <a:stretch/>
        </p:blipFill>
        <p:spPr>
          <a:xfrm>
            <a:off x="762000" y="1759656"/>
            <a:ext cx="4041166" cy="3276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20078" y="1320464"/>
            <a:ext cx="36896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Emerging Trends in:</a:t>
            </a:r>
          </a:p>
          <a:p>
            <a:pPr algn="ctr"/>
            <a:endParaRPr lang="en-US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6D3A5D"/>
                </a:solidFill>
              </a:rPr>
              <a:t>Workplace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6D3A5D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6D3A5D"/>
                </a:solidFill>
              </a:rPr>
              <a:t>Online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6D3A5D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6D3A5D"/>
                </a:solidFill>
              </a:rPr>
              <a:t>Contemporary learning designs</a:t>
            </a:r>
          </a:p>
          <a:p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6" name="Picture 2" descr="mcs-vis-logo-ahs-colo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94429"/>
            <a:ext cx="1247775" cy="37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9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Slide 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7391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Challenges:</a:t>
            </a:r>
          </a:p>
          <a:p>
            <a:pPr algn="ctr"/>
            <a:endParaRPr lang="en-US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6D3A5D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6D3A5D"/>
                </a:solidFill>
              </a:rPr>
              <a:t>What do we mean by education?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6D3A5D"/>
                </a:solidFill>
              </a:rPr>
              <a:t>Assumptions?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800" b="1" dirty="0">
              <a:solidFill>
                <a:srgbClr val="6D3A5D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6D3A5D"/>
                </a:solidFill>
              </a:rPr>
              <a:t>How we think influences what we 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6D3A5D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D3A5D"/>
                </a:solidFill>
              </a:rPr>
              <a:t>Teach as we were taught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6D3A5D"/>
                </a:solidFill>
              </a:rPr>
              <a:t>Training and </a:t>
            </a:r>
            <a:r>
              <a:rPr lang="en-US" sz="2800" dirty="0" smtClean="0">
                <a:solidFill>
                  <a:srgbClr val="6D3A5D"/>
                </a:solidFill>
              </a:rPr>
              <a:t>expertise</a:t>
            </a:r>
            <a:endParaRPr lang="en-US" sz="2400" b="1" dirty="0" smtClean="0"/>
          </a:p>
          <a:p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6" name="Picture 2" descr="mcs-vis-logo-ahs-colo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94429"/>
            <a:ext cx="1247775" cy="37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4889" t="3083" r="10663" b="-3083"/>
          <a:stretch/>
        </p:blipFill>
        <p:spPr>
          <a:xfrm>
            <a:off x="5797966" y="548680"/>
            <a:ext cx="2462341" cy="1996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91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Slide 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89823" y="2590800"/>
            <a:ext cx="36445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Core Elements of the  Professional Development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Experience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" b="3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40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Slide 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8393502" cy="457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3660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34481" y="858562"/>
            <a:ext cx="6248400" cy="504825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Core Elements of the Professional Development Experience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7747" y="1524000"/>
            <a:ext cx="7183154" cy="4219804"/>
            <a:chOff x="823088" y="1143000"/>
            <a:chExt cx="7183154" cy="4219804"/>
          </a:xfrm>
        </p:grpSpPr>
        <p:sp>
          <p:nvSpPr>
            <p:cNvPr id="26" name="Oval 25"/>
            <p:cNvSpPr/>
            <p:nvPr/>
          </p:nvSpPr>
          <p:spPr>
            <a:xfrm>
              <a:off x="2755336" y="1721743"/>
              <a:ext cx="3290868" cy="32376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Oval 26"/>
            <p:cNvSpPr/>
            <p:nvPr/>
          </p:nvSpPr>
          <p:spPr>
            <a:xfrm>
              <a:off x="3081876" y="2286609"/>
              <a:ext cx="1944215" cy="18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801956" y="2286609"/>
              <a:ext cx="1944215" cy="18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Oval 28"/>
            <p:cNvSpPr/>
            <p:nvPr/>
          </p:nvSpPr>
          <p:spPr>
            <a:xfrm>
              <a:off x="3441916" y="2790665"/>
              <a:ext cx="1944215" cy="18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45240" y="269890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 smtClean="0"/>
                <a:t>Social </a:t>
              </a:r>
            </a:p>
            <a:p>
              <a:pPr algn="ctr"/>
              <a:r>
                <a:rPr lang="en-CA" sz="900" b="1" dirty="0" smtClean="0"/>
                <a:t>Presence</a:t>
              </a:r>
              <a:endParaRPr lang="en-CA" sz="9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48776" y="4009786"/>
              <a:ext cx="703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 smtClean="0"/>
                <a:t>Teaching </a:t>
              </a:r>
            </a:p>
            <a:p>
              <a:pPr algn="ctr"/>
              <a:r>
                <a:rPr lang="en-CA" sz="900" b="1" dirty="0" smtClean="0"/>
                <a:t>Presence</a:t>
              </a:r>
              <a:endParaRPr lang="en-CA" sz="9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61471" y="252544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 smtClean="0"/>
                <a:t>Cognitive </a:t>
              </a:r>
            </a:p>
            <a:p>
              <a:pPr algn="ctr"/>
              <a:r>
                <a:rPr lang="en-CA" sz="900" b="1" dirty="0" smtClean="0"/>
                <a:t>Presence</a:t>
              </a:r>
              <a:endParaRPr lang="en-CA" sz="900" b="1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519430" y="114300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61628" y="114300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628" y="406666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19430" y="4066660"/>
              <a:ext cx="2448272" cy="1296144"/>
            </a:xfrm>
            <a:prstGeom prst="roundRect">
              <a:avLst/>
            </a:prstGeom>
            <a:solidFill>
              <a:srgbClr val="7A9C49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3088" y="1490165"/>
              <a:ext cx="2448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Understanding ICP Educational Practice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57970" y="1490165"/>
              <a:ext cx="24482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Building Pedagogical Knowledge</a:t>
              </a:r>
            </a:p>
            <a:p>
              <a:pPr algn="ctr"/>
              <a:endParaRPr lang="en-CA" sz="600" b="1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8947" y="4299233"/>
              <a:ext cx="24482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Experiencing  Different Teaching and Learning Strategies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57970" y="4496790"/>
              <a:ext cx="239898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Building Educator Identity</a:t>
              </a:r>
            </a:p>
            <a:p>
              <a:pPr algn="ctr"/>
              <a:endParaRPr lang="en-CA" sz="800" b="1" dirty="0" smtClean="0"/>
            </a:p>
            <a:p>
              <a:pPr lvl="1"/>
              <a:endParaRPr lang="en-CA" sz="1050" dirty="0"/>
            </a:p>
          </p:txBody>
        </p:sp>
      </p:grpSp>
      <p:sp>
        <p:nvSpPr>
          <p:cNvPr id="22" name="Oval 21"/>
          <p:cNvSpPr/>
          <p:nvPr/>
        </p:nvSpPr>
        <p:spPr>
          <a:xfrm>
            <a:off x="3871583" y="3565143"/>
            <a:ext cx="1374197" cy="7059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Community of Learning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3606" y="59359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Slide 8</a:t>
            </a: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67324" y="967097"/>
            <a:ext cx="6248400" cy="504825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Core Elements of the Professional Development Experience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99995" y="2102743"/>
            <a:ext cx="3290868" cy="32376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3226535" y="2667609"/>
            <a:ext cx="1944215" cy="1800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Oval 27"/>
          <p:cNvSpPr/>
          <p:nvPr/>
        </p:nvSpPr>
        <p:spPr>
          <a:xfrm>
            <a:off x="3946615" y="2667609"/>
            <a:ext cx="1944215" cy="1800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3579969" y="3176896"/>
            <a:ext cx="1944215" cy="1800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TextBox 29"/>
          <p:cNvSpPr txBox="1"/>
          <p:nvPr/>
        </p:nvSpPr>
        <p:spPr>
          <a:xfrm>
            <a:off x="336980" y="1798791"/>
            <a:ext cx="2625381" cy="1200329"/>
          </a:xfrm>
          <a:prstGeom prst="rect">
            <a:avLst/>
          </a:prstGeom>
          <a:solidFill>
            <a:srgbClr val="7A9C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bg1"/>
                </a:solidFill>
              </a:rPr>
              <a:t>Community of Learning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/>
              <a:t>L</a:t>
            </a:r>
            <a:r>
              <a:rPr lang="en-CA" sz="1400" b="1" dirty="0" smtClean="0"/>
              <a:t>ike a Community of Practice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/>
              <a:t>C</a:t>
            </a:r>
            <a:r>
              <a:rPr lang="en-CA" sz="1400" b="1" dirty="0" smtClean="0"/>
              <a:t>ollaborative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/>
              <a:t>J</a:t>
            </a:r>
            <a:r>
              <a:rPr lang="en-CA" sz="1400" b="1" dirty="0" smtClean="0"/>
              <a:t>oint responsibility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 smtClean="0"/>
              <a:t>Flexible</a:t>
            </a:r>
            <a:endParaRPr lang="en-CA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289899" y="30799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 smtClean="0"/>
              <a:t>Social </a:t>
            </a:r>
          </a:p>
          <a:p>
            <a:pPr algn="ctr"/>
            <a:r>
              <a:rPr lang="en-CA" sz="900" b="1" dirty="0" smtClean="0"/>
              <a:t>Presence</a:t>
            </a:r>
            <a:endParaRPr lang="en-CA" sz="9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239530" y="4387948"/>
            <a:ext cx="7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 smtClean="0"/>
              <a:t>Teaching </a:t>
            </a:r>
          </a:p>
          <a:p>
            <a:pPr algn="ctr"/>
            <a:r>
              <a:rPr lang="en-CA" sz="900" b="1" dirty="0" smtClean="0"/>
              <a:t>Presence</a:t>
            </a:r>
            <a:endParaRPr lang="en-CA" sz="9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026734" y="29991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 smtClean="0"/>
              <a:t>Cognitive </a:t>
            </a:r>
          </a:p>
          <a:p>
            <a:pPr algn="ctr"/>
            <a:r>
              <a:rPr lang="en-CA" sz="900" b="1" dirty="0" smtClean="0"/>
              <a:t>Presence</a:t>
            </a:r>
            <a:endParaRPr lang="en-CA" sz="900" b="1" dirty="0"/>
          </a:p>
        </p:txBody>
      </p:sp>
      <p:sp>
        <p:nvSpPr>
          <p:cNvPr id="2" name="Oval 1"/>
          <p:cNvSpPr/>
          <p:nvPr/>
        </p:nvSpPr>
        <p:spPr>
          <a:xfrm>
            <a:off x="3871583" y="3565143"/>
            <a:ext cx="1374197" cy="7059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Community of Learning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0381" y="2305812"/>
            <a:ext cx="2317376" cy="2831544"/>
          </a:xfrm>
          <a:prstGeom prst="rect">
            <a:avLst/>
          </a:prstGeom>
          <a:solidFill>
            <a:srgbClr val="7A9C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bg1"/>
                </a:solidFill>
              </a:rPr>
              <a:t>Presence</a:t>
            </a:r>
          </a:p>
          <a:p>
            <a:r>
              <a:rPr lang="en-CA" sz="1600" b="1" dirty="0" smtClean="0">
                <a:solidFill>
                  <a:schemeClr val="bg1"/>
                </a:solidFill>
              </a:rPr>
              <a:t>Social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 smtClean="0"/>
              <a:t>Build group cohesion and relationships</a:t>
            </a:r>
          </a:p>
          <a:p>
            <a:r>
              <a:rPr lang="en-CA" sz="1600" b="1" dirty="0" smtClean="0">
                <a:solidFill>
                  <a:schemeClr val="bg1"/>
                </a:solidFill>
              </a:rPr>
              <a:t>Cognitive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 smtClean="0"/>
              <a:t>Content grounded in theory, research and literature</a:t>
            </a:r>
            <a:endParaRPr lang="en-CA" sz="1400" b="1" dirty="0"/>
          </a:p>
          <a:p>
            <a:r>
              <a:rPr lang="en-CA" sz="1600" b="1" dirty="0" smtClean="0">
                <a:solidFill>
                  <a:schemeClr val="bg1"/>
                </a:solidFill>
              </a:rPr>
              <a:t>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 smtClean="0"/>
              <a:t>Learning from each other</a:t>
            </a:r>
            <a:endParaRPr lang="en-CA" sz="1400" b="1" dirty="0"/>
          </a:p>
          <a:p>
            <a:endParaRPr lang="en-CA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67534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Slide 9</a:t>
            </a: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HS_PowerPoint 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D71508-2F2E-4EA8-9D6F-8141BEC4C05E}" vid="{E649D2B9-5F57-446B-86B1-7E2B15FEBA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D638E68518D488F599045D271E088" ma:contentTypeVersion="4" ma:contentTypeDescription="Create a new document." ma:contentTypeScope="" ma:versionID="601ba22e2114594b7801328d3f4586d6">
  <xsd:schema xmlns:xsd="http://www.w3.org/2001/XMLSchema" xmlns:xs="http://www.w3.org/2001/XMLSchema" xmlns:p="http://schemas.microsoft.com/office/2006/metadata/properties" xmlns:ns1="http://schemas.microsoft.com/sharepoint/v3" xmlns:ns2="5b034dee-6de8-46f2-97a0-653d731df510" xmlns:ns3="6bf674b1-330f-4757-9f89-50e06bd56ad5" targetNamespace="http://schemas.microsoft.com/office/2006/metadata/properties" ma:root="true" ma:fieldsID="571f910435b148ab0ebd3fd9da6fbbab" ns1:_="" ns2:_="" ns3:_="">
    <xsd:import namespace="http://schemas.microsoft.com/sharepoint/v3"/>
    <xsd:import namespace="5b034dee-6de8-46f2-97a0-653d731df510"/>
    <xsd:import namespace="6bf674b1-330f-4757-9f89-50e06bd56ad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eams_x0020_Name"/>
                <xsd:element ref="ns2:Sync_x0020_to_x0020_External" minOccurs="0"/>
                <xsd:element ref="ns2:Internal_x002f_External" minOccurs="0"/>
                <xsd:element ref="ns2:Search" minOccurs="0"/>
                <xsd:element ref="ns2:eb6b915a2f894a4fb8494a7b927443ae" minOccurs="0"/>
                <xsd:element ref="ns2:TaxCatchAll" minOccurs="0"/>
                <xsd:element ref="ns2:TaxCatchAllLabel" minOccurs="0"/>
                <xsd:element ref="ns2:Authors" minOccurs="0"/>
                <xsd:element ref="ns1:KpiDescription" minOccurs="0"/>
                <xsd:element ref="ns2:Document_x0020_Title" minOccurs="0"/>
                <xsd:element ref="ns2:File_x0020_Path" minOccurs="0"/>
                <xsd:element ref="ns2:Linked_x002f_Unlinked" minOccurs="0"/>
                <xsd:element ref="ns2:SharedWithUsers" minOccurs="0"/>
                <xsd:element ref="ns3:Tools_x0020_Update_x0020_Document_x0020_Name_x0020_and_x0020_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20" nillable="true" ma:displayName="Description" ma:description="The description provides information about the purpose of the goal." ma:internalName="Kpi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34dee-6de8-46f2-97a0-653d731df51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eams_x0020_Name" ma:index="11" ma:displayName="Team Name" ma:format="Dropdown" ma:internalName="Teams_x0020_Name">
      <xsd:simpleType>
        <xsd:restriction base="dms:Choice">
          <xsd:enumeration value="About"/>
          <xsd:enumeration value="Accreditation"/>
          <xsd:enumeration value="Acute Care South West"/>
          <xsd:enumeration value="Addiction &amp; Mental Health"/>
          <xsd:enumeration value="Advanced Practice Nursing"/>
          <xsd:enumeration value="AHS Improvement Way (AIW)"/>
          <xsd:enumeration value="Alberta Cervical Cancer Screening Program"/>
          <xsd:enumeration value="Alberta Clinician Council"/>
          <xsd:enumeration value="Alberta Children's Hospital"/>
          <xsd:enumeration value="Alberta Children's Hospital - Emergency Department"/>
          <xsd:enumeration value="Alberta Children's Hospital - Hospital Pediatrics"/>
          <xsd:enumeration value="Alberta Children's Hospital - Pediatric Inpatient"/>
          <xsd:enumeration value="Alberta Children's Hospital - Pediatric Outpatient"/>
          <xsd:enumeration value="Alberta Hospital Edmonton"/>
          <xsd:enumeration value="Alberta Netcare"/>
          <xsd:enumeration value="Alberta Precision Laboratories"/>
          <xsd:enumeration value="Alberta Trauma Services"/>
          <xsd:enumeration value="Alberta Vaccine Booking System"/>
          <xsd:enumeration value="Allied Health - Calgary"/>
          <xsd:enumeration value="Allied Health - Edmonton"/>
          <xsd:enumeration value="Analytics (DIMR)"/>
          <xsd:enumeration value="Analytics at AHS"/>
          <xsd:enumeration value="Anesthesia - Calgary"/>
          <xsd:enumeration value="Antimicrobial Stewardship"/>
          <xsd:enumeration value="Business Continuity Management"/>
          <xsd:enumeration value="Branding"/>
          <xsd:enumeration value="Cancer Care Alberta"/>
          <xsd:enumeration value="Canmore General Hospital"/>
          <xsd:enumeration value="Cannabis"/>
          <xsd:enumeration value="Capital Management"/>
          <xsd:enumeration value="Cardiac Sciences - Calgary"/>
          <xsd:enumeration value="Cardiovascular Health and Stroke Strategic Clinical Network"/>
          <xsd:enumeration value="Care After Death (Acute Care Sites) - Calgary"/>
          <xsd:enumeration value="Celebrating Health"/>
          <xsd:enumeration value="Chief Medical Information Office"/>
          <xsd:enumeration value="Claresholm General Hospital"/>
          <xsd:enumeration value="Clinical Education - Central Zone"/>
          <xsd:enumeration value="Clinical Guidance Viewer"/>
          <xsd:enumeration value="Clinical Knowledge &amp; Content Management Service"/>
          <xsd:enumeration value="Clinical Practice Support - Calgary"/>
          <xsd:enumeration value="Clinical Neurosciences - Calgary"/>
          <xsd:enumeration value="CoACT"/>
          <xsd:enumeration value="Communicable Disease Control"/>
          <xsd:enumeration value="Communicable Disease &amp; Outbreak Management"/>
          <xsd:enumeration value="Community Engagement &amp; Communications"/>
          <xsd:enumeration value="Connect Care"/>
          <xsd:enumeration value="Connect Care - Training"/>
          <xsd:enumeration value="Contracting, Procurement &amp; Supply Management"/>
          <xsd:enumeration value="Copyright"/>
          <xsd:enumeration value="Correctional Health Services"/>
          <xsd:enumeration value="Critical Care Medicine - Calgary"/>
          <xsd:enumeration value="Critical Care Medicine - Edmonton"/>
          <xsd:enumeration value="Critical Care Strategical Clinical Network"/>
          <xsd:enumeration value="Data &amp; Repository Services"/>
          <xsd:enumeration value="Department of Surgery - Calgary"/>
          <xsd:enumeration value="Diagnostic Imaging"/>
          <xsd:enumeration value="Didsbury District Health Services"/>
          <xsd:enumeration value="Diversity &amp; Inclusion"/>
          <xsd:enumeration value="Domestic Violence"/>
          <xsd:enumeration value="Early Hearing Detection &amp; Intervention Program"/>
          <xsd:enumeration value="eCritical Alberta"/>
          <xsd:enumeration value="eHealth Competence"/>
          <xsd:enumeration value="Emergency Departments - Calgary"/>
          <xsd:enumeration value="Emergency Departments - Edmonton"/>
          <xsd:enumeration value="Emergency Departments - Medicine Hat"/>
          <xsd:enumeration value="Emergency/Disaster Management"/>
          <xsd:enumeration value="Emergency Medical Services"/>
          <xsd:enumeration value="Emerging Pathogens"/>
          <xsd:enumeration value="End PJ Paralysis"/>
          <xsd:enumeration value="Engagement &amp; Patient Experience"/>
          <xsd:enumeration value="Enhancing Care in the Community"/>
          <xsd:enumeration value="Enterprise Information Management"/>
          <xsd:enumeration value="eQuality &amp; eSafety"/>
          <xsd:enumeration value="eSIM"/>
          <xsd:enumeration value="Ethics &amp; Compliance"/>
          <xsd:enumeration value="Falls Risk Management"/>
          <xsd:enumeration value="Finance"/>
          <xsd:enumeration value="Foothills Medical Centre"/>
          <xsd:enumeration value="Forms - Calgary (Legacy)"/>
          <xsd:enumeration value="Forms - Calgary NICU (Legacy)"/>
          <xsd:enumeration value="Forms - Chinook (Legacy)"/>
          <xsd:enumeration value="Forms Strategy &amp; Management"/>
          <xsd:enumeration value="Frontline Leader Advisory Council"/>
          <xsd:enumeration value="Glenrose Rehabilitation Hospital"/>
          <xsd:enumeration value="Hand Hygiene"/>
          <xsd:enumeration value="Harm Reduction Services"/>
          <xsd:enumeration value="Health Information Management"/>
          <xsd:enumeration value="Health Link"/>
          <xsd:enumeration value="Health Professions Strategy &amp; Practice"/>
          <xsd:enumeration value="Health Promoting Health Services"/>
          <xsd:enumeration value="Healthy Child &amp; Youth Development"/>
          <xsd:enumeration value="Healthy Children &amp; Families"/>
          <xsd:enumeration value="Healthy Parents, Healthy Children"/>
          <xsd:enumeration value="Home Parenteral Therapy Program (HPTP)"/>
          <xsd:enumeration value="Human Factors"/>
          <xsd:enumeration value="Human Resources"/>
          <xsd:enumeration value="InfoCare"/>
          <xsd:enumeration value="Information Technology"/>
          <xsd:enumeration value="Indigenous Health"/>
          <xsd:enumeration value="Infection Prevention &amp; Control"/>
          <xsd:enumeration value="In-Scope Resources"/>
          <xsd:enumeration value="Integrated Quality Management - Calgary"/>
          <xsd:enumeration value="Integrated Quality Management - Central"/>
          <xsd:enumeration value="Integrated Quality Management - Edmonton"/>
          <xsd:enumeration value="Integrated Quality Management - South"/>
          <xsd:enumeration value="Integrated Surgical Instrument Management"/>
          <xsd:enumeration value="Internal Audit &amp; Enterprise Risk Management"/>
          <xsd:enumeration value="Interpretation &amp; Translation Services"/>
          <xsd:enumeration value="Kaye Edmonton Clinic"/>
          <xsd:enumeration value="Knowledge Management"/>
          <xsd:enumeration value="Laboratory Services"/>
          <xsd:enumeration value="Lamont Health Care Centre"/>
          <xsd:enumeration value="Learning Navigator"/>
          <xsd:enumeration value="Legal &amp; Privacy"/>
          <xsd:enumeration value="Lippincott Procedures Support"/>
          <xsd:enumeration value="Linen &amp; Environmental Services"/>
          <xsd:enumeration value="Maternal Child Program"/>
          <xsd:enumeration value="Medical Affairs"/>
          <xsd:enumeration value="Meditech Manuals - Public Health"/>
          <xsd:enumeration value="Neonatal Intensive Care Unit"/>
          <xsd:enumeration value="Neonatal Intensive Care Unit - Calgary"/>
          <xsd:enumeration value="Northeast Community Health Centre"/>
          <xsd:enumeration value="Northern Lights Regional Health Centre"/>
          <xsd:enumeration value="Nutrition, Food, Linen &amp; Environmental Services"/>
          <xsd:enumeration value="Nutrition &amp; Food Services"/>
          <xsd:enumeration value="Obstetrics &amp; Gynaecology"/>
          <xsd:enumeration value="Oral Health"/>
          <xsd:enumeration value="Organization Charts"/>
          <xsd:enumeration value="OR Information Systems (ORIS)"/>
          <xsd:enumeration value="Orthopaedic Trauma"/>
          <xsd:enumeration value="Over Capacity Protocols"/>
          <xsd:enumeration value="PADIS (Poison &amp; Drug Information Service)"/>
          <xsd:enumeration value="Parking Services"/>
          <xsd:enumeration value="Patient Concerns Department"/>
          <xsd:enumeration value="Patient Engagement"/>
          <xsd:enumeration value="Patient Safety"/>
          <xsd:enumeration value="Pediatric Intensive Care Unit - Calgary"/>
          <xsd:enumeration value="Pediatric Nursing - Edmonton"/>
          <xsd:enumeration value="Peter Lougheed Centre"/>
          <xsd:enumeration value="Pharmacy Services"/>
          <xsd:enumeration value="Pharmacy Services - Calgary"/>
          <xsd:enumeration value="Pharmacy Services - South Zone West"/>
          <xsd:enumeration value="Planning &amp; Performance"/>
          <xsd:enumeration value="Post Anesthetic Care Unit - Calgary"/>
          <xsd:enumeration value="Primary Health Care"/>
          <xsd:enumeration value="Professional Practice Councils"/>
          <xsd:enumeration value="Protective Services Centre of Expertise"/>
          <xsd:enumeration value="Provincial Access Team"/>
          <xsd:enumeration value="Provincial Injury Prevention Program"/>
          <xsd:enumeration value="Provincial Medication Safety"/>
          <xsd:enumeration value="Provincial Midwifery"/>
          <xsd:enumeration value="Provincial Staffing Services"/>
          <xsd:enumeration value="Provincial Rehabilitation Strategy"/>
          <xsd:enumeration value="Public Health - Calgary"/>
          <xsd:enumeration value="Public Health - Central"/>
          <xsd:enumeration value="Public Health - Edmonton"/>
          <xsd:enumeration value="Public Health - North"/>
          <xsd:enumeration value="Public Health - South"/>
          <xsd:enumeration value="Public Health Surveillance &amp; Infrastructure"/>
          <xsd:enumeration value="Quality &amp; Healthcare Improvement"/>
          <xsd:enumeration value="Quality &amp; Patient Safety Education"/>
          <xsd:enumeration value="Quality Improvement for Colonoscopy Services"/>
          <xsd:enumeration value="Queen Elizabeth II Regional Hospital"/>
          <xsd:enumeration value="RAAPID"/>
          <xsd:enumeration value="Recognition"/>
          <xsd:enumeration value="Regional Nursing Manual - Calgary"/>
          <xsd:enumeration value="REPAC"/>
          <xsd:enumeration value="Reporting &amp; Learning System for Patient Safety"/>
          <xsd:enumeration value="Research Challenge"/>
          <xsd:enumeration value="Respiratory Equipment &amp; Services"/>
          <xsd:enumeration value="Respiratory Therapy Services - Calgary"/>
          <xsd:enumeration value="Respiratory Therapy Services - Edmonton/Stollery"/>
          <xsd:enumeration value="Richmond Road Diagnostic Treatment Centre"/>
          <xsd:enumeration value="Renal Services"/>
          <xsd:enumeration value="Review"/>
          <xsd:enumeration value="Rockyview General Hospital"/>
          <xsd:enumeration value="Royal Alexandra Hospital (RAH)"/>
          <xsd:enumeration value="Safe Medication Administration"/>
          <xsd:enumeration value="Safest Together"/>
          <xsd:enumeration value="Screening Programs"/>
          <xsd:enumeration value="Screen Test"/>
          <xsd:enumeration value="Seniors Health"/>
          <xsd:enumeration value="Social"/>
          <xsd:enumeration value="South Health Campus"/>
          <xsd:enumeration value="Southern Alberta Organ &amp; Tissue Donation Program"/>
          <xsd:enumeration value="Strategic Clinical Networks"/>
          <xsd:enumeration value="Strathcona Community Hospital"/>
          <xsd:enumeration value="Sturgeon Community Hospital"/>
          <xsd:enumeration value="Surveillance &amp; Health Status Assessment"/>
          <xsd:enumeration value="Survey &amp; Evaluation Services"/>
          <xsd:enumeration value="Tobacco Reduction Program"/>
          <xsd:enumeration value="Tools"/>
          <xsd:enumeration value="Transplant Services - Edmonton"/>
          <xsd:enumeration value="Trauma Services - Calgary"/>
          <xsd:enumeration value="University Alberta Hospital - Identity Project"/>
          <xsd:enumeration value="University Alberta Hospital - Virtual Learning Centre"/>
          <xsd:enumeration value="Urgent Care"/>
          <xsd:enumeration value="Urgent Notification to an Emerging Issue"/>
          <xsd:enumeration value="Vision, Mission, Values &amp; Strategies"/>
          <xsd:enumeration value="Volunteer Resources"/>
          <xsd:enumeration value="Web 101"/>
          <xsd:enumeration value="What Matters To You"/>
          <xsd:enumeration value="Women's &amp; Infant Health"/>
        </xsd:restriction>
      </xsd:simpleType>
    </xsd:element>
    <xsd:element name="Sync_x0020_to_x0020_External" ma:index="12" nillable="true" ma:displayName="Sync to External" ma:default="0" ma:internalName="Sync_x0020_to_x0020_External" ma:readOnly="false">
      <xsd:simpleType>
        <xsd:restriction base="dms:Boolean"/>
      </xsd:simpleType>
    </xsd:element>
    <xsd:element name="Internal_x002f_External" ma:index="13" nillable="true" ma:displayName="Internal/External" ma:default="Internal" ma:format="Dropdown" ma:internalName="Internal_x002F_External">
      <xsd:simpleType>
        <xsd:restriction base="dms:Choice">
          <xsd:enumeration value="Internal"/>
          <xsd:enumeration value="External"/>
        </xsd:restriction>
      </xsd:simpleType>
    </xsd:element>
    <xsd:element name="Search" ma:index="14" nillable="true" ma:displayName="Searchable" ma:default="1" ma:internalName="Search">
      <xsd:simpleType>
        <xsd:restriction base="dms:Boolean"/>
      </xsd:simpleType>
    </xsd:element>
    <xsd:element name="eb6b915a2f894a4fb8494a7b927443ae" ma:index="15" nillable="true" ma:taxonomy="true" ma:internalName="eb6b915a2f894a4fb8494a7b927443ae" ma:taxonomyFieldName="Zone" ma:displayName="Zone" ma:default="" ma:fieldId="{eb6b915a-2f89-4a4f-b849-4a7b927443ae}" ma:taxonomyMulti="true" ma:sspId="be7adf94-23b5-4e04-9f58-6bdd5e5a7df3" ma:termSetId="aa04369f-2910-4c26-b854-aa1887ebb8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description="" ma:hidden="true" ma:list="{d75ec57f-3763-40fe-9d74-a831585e191a}" ma:internalName="TaxCatchAll" ma:showField="CatchAllData" ma:web="5b034dee-6de8-46f2-97a0-653d731df5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description="" ma:hidden="true" ma:list="{d75ec57f-3763-40fe-9d74-a831585e191a}" ma:internalName="TaxCatchAllLabel" ma:readOnly="true" ma:showField="CatchAllDataLabel" ma:web="5b034dee-6de8-46f2-97a0-653d731df5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uthors" ma:index="19" nillable="true" ma:displayName="Authors" ma:internalName="Authors">
      <xsd:simpleType>
        <xsd:restriction base="dms:Text">
          <xsd:maxLength value="255"/>
        </xsd:restriction>
      </xsd:simpleType>
    </xsd:element>
    <xsd:element name="Document_x0020_Title" ma:index="21" nillable="true" ma:displayName="Document Name" ma:format="Hyperlink" ma:internalName="Document_x0020_Titl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File_x0020_Path" ma:index="22" nillable="true" ma:displayName="File Path" ma:internalName="File_x0020_Path">
      <xsd:simpleType>
        <xsd:restriction base="dms:Text">
          <xsd:maxLength value="255"/>
        </xsd:restriction>
      </xsd:simpleType>
    </xsd:element>
    <xsd:element name="Linked_x002f_Unlinked" ma:index="23" nillable="true" ma:displayName="Linked/Unlinked" ma:format="Dropdown" ma:internalName="Linked_x002F_Unlinked">
      <xsd:simpleType>
        <xsd:restriction base="dms:Choice">
          <xsd:enumeration value="Linked"/>
          <xsd:enumeration value="Unlinked"/>
        </xsd:restriction>
      </xsd:simpleType>
    </xsd:element>
    <xsd:element name="SharedWithUsers" ma:index="2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674b1-330f-4757-9f89-50e06bd56ad5" elementFormDefault="qualified">
    <xsd:import namespace="http://schemas.microsoft.com/office/2006/documentManagement/types"/>
    <xsd:import namespace="http://schemas.microsoft.com/office/infopath/2007/PartnerControls"/>
    <xsd:element name="Tools_x0020_Update_x0020_Document_x0020_Name_x0020_and_x0020_Path" ma:index="25" nillable="true" ma:displayName="Tools Update Document Name and Path" ma:internalName="Tools_x0020_Update_x0020_Document_x0020_Name_x0020_and_x0020_Path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_x0020_Name xmlns="5b034dee-6de8-46f2-97a0-653d731df510">Branding</Teams_x0020_Name>
    <Sync_x0020_to_x0020_External xmlns="5b034dee-6de8-46f2-97a0-653d731df510">false</Sync_x0020_to_x0020_External>
    <Linked_x002f_Unlinked xmlns="5b034dee-6de8-46f2-97a0-653d731df510">Linked</Linked_x002f_Unlinked>
    <KpiDescription xmlns="http://schemas.microsoft.com/sharepoint/v3" xsi:nil="true"/>
    <eb6b915a2f894a4fb8494a7b927443ae xmlns="5b034dee-6de8-46f2-97a0-653d731df510">
      <Terms xmlns="http://schemas.microsoft.com/office/infopath/2007/PartnerControls"/>
    </eb6b915a2f894a4fb8494a7b927443ae>
    <TaxCatchAll xmlns="5b034dee-6de8-46f2-97a0-653d731df510"/>
    <Document_x0020_Title xmlns="5b034dee-6de8-46f2-97a0-653d731df510">
      <Url>https://share.albertahealthservices.ca/Main/assets/tls/brand/tls-brand-tmpl-ppt-template-02.potx</Url>
      <Description>AHS PowerPoint Template 2</Description>
    </Document_x0020_Title>
    <Search xmlns="5b034dee-6de8-46f2-97a0-653d731df510">true</Search>
    <Authors xmlns="5b034dee-6de8-46f2-97a0-653d731df510" xsi:nil="true"/>
    <File_x0020_Path xmlns="5b034dee-6de8-46f2-97a0-653d731df510">https://share.albertahealthservices.ca/Main/assets/tls/brand/tls-brand-tmpl-ppt-template-02.potx</File_x0020_Path>
    <Tools_x0020_Update_x0020_Document_x0020_Name_x0020_and_x0020_Path xmlns="6bf674b1-330f-4757-9f89-50e06bd56ad5">
      <Url xsi:nil="true"/>
      <Description xsi:nil="true"/>
    </Tools_x0020_Update_x0020_Document_x0020_Name_x0020_and_x0020_Path>
    <Internal_x002f_External xmlns="5b034dee-6de8-46f2-97a0-653d731df510">Internal</Internal_x002f_External>
  </documentManagement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B7D0963D-7DB2-4D3D-929F-4DEB5E3EB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CF7700-93BB-42D5-9BB4-2CA4AF5C6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b034dee-6de8-46f2-97a0-653d731df510"/>
    <ds:schemaRef ds:uri="6bf674b1-330f-4757-9f89-50e06bd56a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FAE1F7-9BC3-4445-AFB3-C41F96DF31EA}">
  <ds:schemaRefs>
    <ds:schemaRef ds:uri="6bf674b1-330f-4757-9f89-50e06bd56ad5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purl.org/dc/terms/"/>
    <ds:schemaRef ds:uri="5b034dee-6de8-46f2-97a0-653d731df510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F3C7DBFC-DB52-44CF-9978-3DB585CE81C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tls-brand-tmpl-ppt-template-02 (2)</Template>
  <TotalTime>2594</TotalTime>
  <Words>853</Words>
  <Application>Microsoft Macintosh PowerPoint</Application>
  <PresentationFormat>On-screen Show (4:3)</PresentationFormat>
  <Paragraphs>330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Courier New</vt:lpstr>
      <vt:lpstr>Garamond</vt:lpstr>
      <vt:lpstr>Helvetica Neue</vt:lpstr>
      <vt:lpstr>AHS_PowerPoint template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Alberta Health Services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Gwyneth Meyers</dc:creator>
  <cp:lastModifiedBy>Paul Webber</cp:lastModifiedBy>
  <cp:revision>144</cp:revision>
  <dcterms:created xsi:type="dcterms:W3CDTF">2021-10-08T15:39:49Z</dcterms:created>
  <dcterms:modified xsi:type="dcterms:W3CDTF">2021-11-01T16:20:17Z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0x010100184D638E68518D488F599045D271E088</vt:lpwstr>
  </property>
  <property fmtid="{D5CDD505-2E9C-101B-9397-08002B2CF9AE}" pid="3" name="Zone">
    <vt:lpwstr/>
  </property>
</Properties>
</file>