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56" r:id="rId2"/>
    <p:sldId id="257" r:id="rId3"/>
    <p:sldId id="258" r:id="rId4"/>
    <p:sldId id="282" r:id="rId5"/>
    <p:sldId id="259" r:id="rId6"/>
    <p:sldId id="280" r:id="rId7"/>
    <p:sldId id="281" r:id="rId8"/>
    <p:sldId id="278" r:id="rId9"/>
    <p:sldId id="272" r:id="rId10"/>
    <p:sldId id="261" r:id="rId11"/>
    <p:sldId id="262" r:id="rId12"/>
    <p:sldId id="271" r:id="rId13"/>
    <p:sldId id="279" r:id="rId14"/>
    <p:sldId id="260" r:id="rId15"/>
    <p:sldId id="263" r:id="rId16"/>
    <p:sldId id="265" r:id="rId17"/>
    <p:sldId id="269" r:id="rId18"/>
    <p:sldId id="270" r:id="rId19"/>
    <p:sldId id="264" r:id="rId20"/>
    <p:sldId id="289" r:id="rId21"/>
    <p:sldId id="290" r:id="rId22"/>
    <p:sldId id="266" r:id="rId23"/>
    <p:sldId id="273" r:id="rId24"/>
    <p:sldId id="274" r:id="rId25"/>
    <p:sldId id="275" r:id="rId26"/>
    <p:sldId id="276" r:id="rId27"/>
    <p:sldId id="283" r:id="rId28"/>
    <p:sldId id="284" r:id="rId29"/>
    <p:sldId id="285" r:id="rId30"/>
    <p:sldId id="286" r:id="rId31"/>
    <p:sldId id="267" r:id="rId32"/>
    <p:sldId id="268" r:id="rId33"/>
    <p:sldId id="288" r:id="rId34"/>
    <p:sldId id="277" r:id="rId35"/>
    <p:sldId id="291" r:id="rId36"/>
    <p:sldId id="29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2" autoAdjust="0"/>
    <p:restoredTop sz="94714"/>
  </p:normalViewPr>
  <p:slideViewPr>
    <p:cSldViewPr snapToGrid="0">
      <p:cViewPr varScale="1">
        <p:scale>
          <a:sx n="109" d="100"/>
          <a:sy n="109" d="100"/>
        </p:scale>
        <p:origin x="192" y="240"/>
      </p:cViewPr>
      <p:guideLst/>
    </p:cSldViewPr>
  </p:slideViewPr>
  <p:notesTextViewPr>
    <p:cViewPr>
      <p:scale>
        <a:sx n="1" d="1"/>
        <a:sy n="1" d="1"/>
      </p:scale>
      <p:origin x="0" y="0"/>
    </p:cViewPr>
  </p:notesTextViewPr>
  <p:notesViewPr>
    <p:cSldViewPr snapToGrid="0" showGuides="1">
      <p:cViewPr varScale="1">
        <p:scale>
          <a:sx n="89" d="100"/>
          <a:sy n="89" d="100"/>
        </p:scale>
        <p:origin x="3280" y="184"/>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28603"/>
            <a:ext cx="6856413" cy="458788"/>
          </a:xfrm>
          <a:prstGeom prst="rect">
            <a:avLst/>
          </a:prstGeom>
        </p:spPr>
        <p:txBody>
          <a:bodyPr vert="horz" lIns="91440" tIns="45720" rIns="91440" bIns="45720" rtlCol="0"/>
          <a:lstStyle>
            <a:lvl1pPr algn="l">
              <a:defRPr sz="1200"/>
            </a:lvl1pPr>
          </a:lstStyle>
          <a:p>
            <a:pPr algn="ctr"/>
            <a:r>
              <a:rPr lang="en-US" b="1" dirty="0">
                <a:latin typeface="Arial" charset="0"/>
                <a:ea typeface="Arial" charset="0"/>
                <a:cs typeface="Arial" charset="0"/>
              </a:rPr>
              <a:t>Clinical Syndromes and Conditions Warranting Empiric Transmission Based </a:t>
            </a:r>
            <a:r>
              <a:rPr lang="en-US" b="1" dirty="0" smtClean="0">
                <a:latin typeface="Arial" charset="0"/>
                <a:ea typeface="Arial" charset="0"/>
                <a:cs typeface="Arial" charset="0"/>
              </a:rPr>
              <a:t>Precautions</a:t>
            </a:r>
            <a:br>
              <a:rPr lang="en-US" b="1" dirty="0" smtClean="0">
                <a:latin typeface="Arial" charset="0"/>
                <a:ea typeface="Arial" charset="0"/>
                <a:cs typeface="Arial" charset="0"/>
              </a:rPr>
            </a:br>
            <a:r>
              <a:rPr lang="en-US" b="1" dirty="0">
                <a:latin typeface="Arial" charset="0"/>
                <a:ea typeface="Arial" charset="0"/>
                <a:cs typeface="Arial" charset="0"/>
              </a:rPr>
              <a:t> Dr. Jennifer </a:t>
            </a:r>
            <a:r>
              <a:rPr lang="en-US" b="1" dirty="0" smtClean="0">
                <a:latin typeface="Arial" charset="0"/>
                <a:ea typeface="Arial" charset="0"/>
                <a:cs typeface="Arial" charset="0"/>
              </a:rPr>
              <a:t>Cole, Pipeline Health </a:t>
            </a:r>
            <a:br>
              <a:rPr lang="en-US" b="1" dirty="0" smtClean="0">
                <a:latin typeface="Arial" charset="0"/>
                <a:ea typeface="Arial" charset="0"/>
                <a:cs typeface="Arial" charset="0"/>
              </a:rPr>
            </a:br>
            <a:r>
              <a:rPr lang="en-US" b="1" dirty="0" smtClean="0">
                <a:latin typeface="Arial" charset="0"/>
                <a:ea typeface="Arial" charset="0"/>
                <a:cs typeface="Arial" charset="0"/>
              </a:rPr>
              <a:t>A Webber Training Teleclass</a:t>
            </a:r>
            <a:endParaRPr lang="en-US" b="1" dirty="0">
              <a:latin typeface="Arial" charset="0"/>
              <a:ea typeface="Arial" charset="0"/>
              <a:cs typeface="Arial" charset="0"/>
            </a:endParaRPr>
          </a:p>
        </p:txBody>
      </p:sp>
      <p:sp>
        <p:nvSpPr>
          <p:cNvPr id="4" name="Footer Placeholder 3"/>
          <p:cNvSpPr>
            <a:spLocks noGrp="1"/>
          </p:cNvSpPr>
          <p:nvPr>
            <p:ph type="ftr" sz="quarter" idx="2"/>
          </p:nvPr>
        </p:nvSpPr>
        <p:spPr>
          <a:xfrm>
            <a:off x="0" y="8242297"/>
            <a:ext cx="6858000" cy="458787"/>
          </a:xfrm>
          <a:prstGeom prst="rect">
            <a:avLst/>
          </a:prstGeom>
        </p:spPr>
        <p:txBody>
          <a:bodyPr vert="horz" lIns="91440" tIns="45720" rIns="91440" bIns="45720" rtlCol="0" anchor="b"/>
          <a:lstStyle>
            <a:lvl1pPr algn="l">
              <a:defRPr sz="1200"/>
            </a:lvl1pPr>
          </a:lstStyle>
          <a:p>
            <a:pPr algn="ctr"/>
            <a:r>
              <a:rPr lang="en-US" b="1" dirty="0" smtClean="0"/>
              <a:t>Hosted </a:t>
            </a:r>
            <a:r>
              <a:rPr lang="en-US" b="1" dirty="0" smtClean="0"/>
              <a:t>by Paul Webber   </a:t>
            </a:r>
            <a:r>
              <a:rPr lang="en-US" b="1" dirty="0" err="1" smtClean="0"/>
              <a:t>paul@webbertraining.com</a:t>
            </a:r>
            <a:r>
              <a:rPr lang="en-US" b="1" dirty="0" smtClean="0"/>
              <a:t/>
            </a:r>
            <a:br>
              <a:rPr lang="en-US" b="1" dirty="0" smtClean="0"/>
            </a:br>
            <a:r>
              <a:rPr lang="en-US" b="1" dirty="0" err="1" smtClean="0"/>
              <a:t>www.webbertraining.com</a:t>
            </a:r>
            <a:endParaRPr lang="en-US" b="1"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F2C1FB-79E8-044C-8B9A-63FECF2A3A91}" type="slidenum">
              <a:rPr lang="en-US" smtClean="0"/>
              <a:t>‹#›</a:t>
            </a:fld>
            <a:endParaRPr lang="en-US"/>
          </a:p>
        </p:txBody>
      </p:sp>
    </p:spTree>
    <p:extLst>
      <p:ext uri="{BB962C8B-B14F-4D97-AF65-F5344CB8AC3E}">
        <p14:creationId xmlns:p14="http://schemas.microsoft.com/office/powerpoint/2010/main" val="479735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43708-6CAD-4D07-AC41-A92FBD60C0DB}"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53991-736A-4856-A727-FAC57793B125}" type="slidenum">
              <a:rPr lang="en-US" smtClean="0"/>
              <a:t>‹#›</a:t>
            </a:fld>
            <a:endParaRPr lang="en-US"/>
          </a:p>
        </p:txBody>
      </p:sp>
    </p:spTree>
    <p:extLst>
      <p:ext uri="{BB962C8B-B14F-4D97-AF65-F5344CB8AC3E}">
        <p14:creationId xmlns:p14="http://schemas.microsoft.com/office/powerpoint/2010/main" val="3130548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53991-736A-4856-A727-FAC57793B125}" type="slidenum">
              <a:rPr lang="en-US" smtClean="0"/>
              <a:t>3</a:t>
            </a:fld>
            <a:endParaRPr lang="en-US"/>
          </a:p>
        </p:txBody>
      </p:sp>
    </p:spTree>
    <p:extLst>
      <p:ext uri="{BB962C8B-B14F-4D97-AF65-F5344CB8AC3E}">
        <p14:creationId xmlns:p14="http://schemas.microsoft.com/office/powerpoint/2010/main" val="209105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05B4CD-854C-4E31-8CE6-6D93C9BE7B79}" type="datetime1">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78FF-053F-49C7-A4ED-D70B752A286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39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3A816F-386D-443A-B8B3-E89EA1250ABD}" type="datetime1">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78FF-053F-49C7-A4ED-D70B752A2867}" type="slidenum">
              <a:rPr lang="en-US" smtClean="0"/>
              <a:t>‹#›</a:t>
            </a:fld>
            <a:endParaRPr lang="en-US"/>
          </a:p>
        </p:txBody>
      </p:sp>
    </p:spTree>
    <p:extLst>
      <p:ext uri="{BB962C8B-B14F-4D97-AF65-F5344CB8AC3E}">
        <p14:creationId xmlns:p14="http://schemas.microsoft.com/office/powerpoint/2010/main" val="332485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F1848D-EF1E-45CE-BDDA-9755BFD9BC97}" type="datetime1">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78FF-053F-49C7-A4ED-D70B752A2867}" type="slidenum">
              <a:rPr lang="en-US" smtClean="0"/>
              <a:t>‹#›</a:t>
            </a:fld>
            <a:endParaRPr lang="en-US"/>
          </a:p>
        </p:txBody>
      </p:sp>
    </p:spTree>
    <p:extLst>
      <p:ext uri="{BB962C8B-B14F-4D97-AF65-F5344CB8AC3E}">
        <p14:creationId xmlns:p14="http://schemas.microsoft.com/office/powerpoint/2010/main" val="4248874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8C12F-1942-4D43-96D8-7E3C9B629404}" type="datetime1">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800"/>
            </a:lvl1pPr>
          </a:lstStyle>
          <a:p>
            <a:fld id="{419D78FF-053F-49C7-A4ED-D70B752A2867}" type="slidenum">
              <a:rPr lang="en-US" smtClean="0"/>
              <a:pPr/>
              <a:t>‹#›</a:t>
            </a:fld>
            <a:endParaRPr lang="en-US"/>
          </a:p>
        </p:txBody>
      </p:sp>
    </p:spTree>
    <p:extLst>
      <p:ext uri="{BB962C8B-B14F-4D97-AF65-F5344CB8AC3E}">
        <p14:creationId xmlns:p14="http://schemas.microsoft.com/office/powerpoint/2010/main" val="152135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0D2736-FEE7-48FB-9B5A-1FFA24D0CBA7}" type="datetime1">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D78FF-053F-49C7-A4ED-D70B752A286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65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2BC9D4-990F-4767-99E7-85E2AFCAC7EB}" type="datetime1">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D78FF-053F-49C7-A4ED-D70B752A2867}" type="slidenum">
              <a:rPr lang="en-US" smtClean="0"/>
              <a:t>‹#›</a:t>
            </a:fld>
            <a:endParaRPr lang="en-US"/>
          </a:p>
        </p:txBody>
      </p:sp>
    </p:spTree>
    <p:extLst>
      <p:ext uri="{BB962C8B-B14F-4D97-AF65-F5344CB8AC3E}">
        <p14:creationId xmlns:p14="http://schemas.microsoft.com/office/powerpoint/2010/main" val="2357052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C16E68-9E34-43CA-891C-BB3E0B08744B}" type="datetime1">
              <a:rPr lang="en-US" smtClean="0"/>
              <a:t>1/25/22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9D78FF-053F-49C7-A4ED-D70B752A2867}" type="slidenum">
              <a:rPr lang="en-US" smtClean="0"/>
              <a:t>‹#›</a:t>
            </a:fld>
            <a:endParaRPr lang="en-US"/>
          </a:p>
        </p:txBody>
      </p:sp>
    </p:spTree>
    <p:extLst>
      <p:ext uri="{BB962C8B-B14F-4D97-AF65-F5344CB8AC3E}">
        <p14:creationId xmlns:p14="http://schemas.microsoft.com/office/powerpoint/2010/main" val="82884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8AD617-176E-4CCD-B368-140BF56EBCC5}" type="datetime1">
              <a:rPr lang="en-US" smtClean="0"/>
              <a:t>1/25/22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9D78FF-053F-49C7-A4ED-D70B752A2867}" type="slidenum">
              <a:rPr lang="en-US" smtClean="0"/>
              <a:t>‹#›</a:t>
            </a:fld>
            <a:endParaRPr lang="en-US"/>
          </a:p>
        </p:txBody>
      </p:sp>
    </p:spTree>
    <p:extLst>
      <p:ext uri="{BB962C8B-B14F-4D97-AF65-F5344CB8AC3E}">
        <p14:creationId xmlns:p14="http://schemas.microsoft.com/office/powerpoint/2010/main" val="386056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2127445-C6CF-4D26-8708-9CEF1C7B9413}" type="datetime1">
              <a:rPr lang="en-US" smtClean="0"/>
              <a:t>1/25/22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19D78FF-053F-49C7-A4ED-D70B752A2867}" type="slidenum">
              <a:rPr lang="en-US" smtClean="0"/>
              <a:t>‹#›</a:t>
            </a:fld>
            <a:endParaRPr lang="en-US"/>
          </a:p>
        </p:txBody>
      </p:sp>
    </p:spTree>
    <p:extLst>
      <p:ext uri="{BB962C8B-B14F-4D97-AF65-F5344CB8AC3E}">
        <p14:creationId xmlns:p14="http://schemas.microsoft.com/office/powerpoint/2010/main" val="192031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EAC8629-12D8-4239-8E71-61050EB6BCD4}" type="datetime1">
              <a:rPr lang="en-US" smtClean="0"/>
              <a:t>1/25/22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19D78FF-053F-49C7-A4ED-D70B752A2867}" type="slidenum">
              <a:rPr lang="en-US" smtClean="0"/>
              <a:t>‹#›</a:t>
            </a:fld>
            <a:endParaRPr lang="en-US"/>
          </a:p>
        </p:txBody>
      </p:sp>
    </p:spTree>
    <p:extLst>
      <p:ext uri="{BB962C8B-B14F-4D97-AF65-F5344CB8AC3E}">
        <p14:creationId xmlns:p14="http://schemas.microsoft.com/office/powerpoint/2010/main" val="117716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5977D-5FC4-4E6E-BF49-9DCB8094EBB6}" type="datetime1">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D78FF-053F-49C7-A4ED-D70B752A2867}" type="slidenum">
              <a:rPr lang="en-US" smtClean="0"/>
              <a:t>‹#›</a:t>
            </a:fld>
            <a:endParaRPr lang="en-US"/>
          </a:p>
        </p:txBody>
      </p:sp>
    </p:spTree>
    <p:extLst>
      <p:ext uri="{BB962C8B-B14F-4D97-AF65-F5344CB8AC3E}">
        <p14:creationId xmlns:p14="http://schemas.microsoft.com/office/powerpoint/2010/main" val="30304398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97D1E7E-234E-4617-BD06-091E28BF7A10}" type="datetime1">
              <a:rPr lang="en-US" smtClean="0"/>
              <a:t>1/25/22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9D78FF-053F-49C7-A4ED-D70B752A286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553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hyperlink" Target="https://www.cdc.gov/infectioncontrol/guidelines/isolation/appendix/transmission-precautions.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dc.gov/infectioncontrol/guidelines/isolation/index.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mumps/outbreaks.html" TargetMode="External"/><Relationship Id="rId4" Type="http://schemas.openxmlformats.org/officeDocument/2006/relationships/hyperlink" Target="https://www.cdc.gov/globalhealth/measles/data/global-measles-outbreaks.html" TargetMode="External"/><Relationship Id="rId5" Type="http://schemas.openxmlformats.org/officeDocument/2006/relationships/hyperlink" Target="https://www.cdc.gov/vhf/ebola/clinicians/emergency-services/emergency-departments.html" TargetMode="External"/><Relationship Id="rId1" Type="http://schemas.openxmlformats.org/officeDocument/2006/relationships/slideLayout" Target="../slideLayouts/slideLayout2.xml"/><Relationship Id="rId2" Type="http://schemas.openxmlformats.org/officeDocument/2006/relationships/hyperlink" Target="https://www.cdc.gov/infectioncontrol/guidelines/isolation/appendix/transmission-precautions.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641B18-FDA4-4E44-8149-D89E371C0726}"/>
              </a:ext>
            </a:extLst>
          </p:cNvPr>
          <p:cNvSpPr>
            <a:spLocks noGrp="1"/>
          </p:cNvSpPr>
          <p:nvPr>
            <p:ph type="ctrTitle"/>
          </p:nvPr>
        </p:nvSpPr>
        <p:spPr/>
        <p:txBody>
          <a:bodyPr>
            <a:normAutofit/>
          </a:bodyPr>
          <a:lstStyle/>
          <a:p>
            <a:r>
              <a:rPr lang="en-US" sz="6000" dirty="0">
                <a:solidFill>
                  <a:srgbClr val="0070C0"/>
                </a:solidFill>
                <a:effectLst/>
                <a:latin typeface="Calibri" panose="020F0502020204030204" pitchFamily="34" charset="0"/>
                <a:ea typeface="Times New Roman" panose="02020603050405020304" pitchFamily="18" charset="0"/>
              </a:rPr>
              <a:t>Clinical Syndromes and Conditions Warranting Empiric Transmission Based Precautions</a:t>
            </a:r>
            <a:endParaRPr lang="en-US" sz="6000" dirty="0"/>
          </a:p>
        </p:txBody>
      </p:sp>
      <p:sp>
        <p:nvSpPr>
          <p:cNvPr id="3" name="Subtitle 2">
            <a:extLst>
              <a:ext uri="{FF2B5EF4-FFF2-40B4-BE49-F238E27FC236}">
                <a16:creationId xmlns:a16="http://schemas.microsoft.com/office/drawing/2014/main" xmlns="" id="{F6A6BC27-80D4-4716-9DCC-5E79A49ED6BB}"/>
              </a:ext>
            </a:extLst>
          </p:cNvPr>
          <p:cNvSpPr>
            <a:spLocks noGrp="1"/>
          </p:cNvSpPr>
          <p:nvPr>
            <p:ph type="subTitle" idx="1"/>
          </p:nvPr>
        </p:nvSpPr>
        <p:spPr>
          <a:xfrm>
            <a:off x="1100051" y="4455620"/>
            <a:ext cx="10058400" cy="444626"/>
          </a:xfrm>
        </p:spPr>
        <p:txBody>
          <a:bodyPr/>
          <a:lstStyle/>
          <a:p>
            <a:r>
              <a:rPr lang="en-US" dirty="0"/>
              <a:t>Dr. Jennifer Cole DrPH, MSN, RN, CIC, COHN-S, CENP </a:t>
            </a:r>
          </a:p>
        </p:txBody>
      </p:sp>
      <p:sp>
        <p:nvSpPr>
          <p:cNvPr id="5" name="TextBox 4"/>
          <p:cNvSpPr txBox="1"/>
          <p:nvPr/>
        </p:nvSpPr>
        <p:spPr>
          <a:xfrm>
            <a:off x="4548554" y="6488668"/>
            <a:ext cx="2677336" cy="369332"/>
          </a:xfrm>
          <a:prstGeom prst="rect">
            <a:avLst/>
          </a:prstGeom>
          <a:noFill/>
        </p:spPr>
        <p:txBody>
          <a:bodyPr wrap="none" rtlCol="0">
            <a:spAutoFit/>
          </a:bodyPr>
          <a:lstStyle/>
          <a:p>
            <a:pPr algn="ctr"/>
            <a:r>
              <a:rPr lang="en-US" b="1" smtClean="0">
                <a:solidFill>
                  <a:schemeClr val="bg1"/>
                </a:solidFill>
              </a:rPr>
              <a:t>www.webbertraining.com</a:t>
            </a:r>
            <a:endParaRPr lang="en-US" b="1" dirty="0">
              <a:solidFill>
                <a:schemeClr val="bg1"/>
              </a:solidFill>
            </a:endParaRPr>
          </a:p>
        </p:txBody>
      </p:sp>
      <p:sp>
        <p:nvSpPr>
          <p:cNvPr id="6" name="TextBox 5"/>
          <p:cNvSpPr txBox="1"/>
          <p:nvPr/>
        </p:nvSpPr>
        <p:spPr>
          <a:xfrm>
            <a:off x="10354604" y="6488669"/>
            <a:ext cx="1794980" cy="369332"/>
          </a:xfrm>
          <a:prstGeom prst="rect">
            <a:avLst/>
          </a:prstGeom>
          <a:noFill/>
        </p:spPr>
        <p:txBody>
          <a:bodyPr wrap="none" rtlCol="0">
            <a:spAutoFit/>
          </a:bodyPr>
          <a:lstStyle/>
          <a:p>
            <a:pPr algn="r"/>
            <a:r>
              <a:rPr lang="en-US" b="1" dirty="0" smtClean="0">
                <a:solidFill>
                  <a:schemeClr val="bg1"/>
                </a:solidFill>
              </a:rPr>
              <a:t>January 27, 2022</a:t>
            </a:r>
            <a:endParaRPr lang="en-US" b="1" dirty="0">
              <a:solidFill>
                <a:schemeClr val="bg1"/>
              </a:solidFill>
            </a:endParaRPr>
          </a:p>
        </p:txBody>
      </p:sp>
      <p:sp>
        <p:nvSpPr>
          <p:cNvPr id="7" name="Subtitle 2">
            <a:extLst>
              <a:ext uri="{FF2B5EF4-FFF2-40B4-BE49-F238E27FC236}">
                <a16:creationId xmlns:a16="http://schemas.microsoft.com/office/drawing/2014/main" xmlns="" id="{F6A6BC27-80D4-4716-9DCC-5E79A49ED6BB}"/>
              </a:ext>
            </a:extLst>
          </p:cNvPr>
          <p:cNvSpPr txBox="1">
            <a:spLocks/>
          </p:cNvSpPr>
          <p:nvPr/>
        </p:nvSpPr>
        <p:spPr>
          <a:xfrm>
            <a:off x="1111775" y="5334846"/>
            <a:ext cx="10058400" cy="4446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dirty="0" smtClean="0"/>
              <a:t>Hosted </a:t>
            </a:r>
            <a:r>
              <a:rPr lang="en-US" sz="1600" dirty="0" smtClean="0"/>
              <a:t>by </a:t>
            </a:r>
            <a:r>
              <a:rPr lang="en-US" sz="1600" dirty="0" err="1" smtClean="0"/>
              <a:t>paul</a:t>
            </a:r>
            <a:r>
              <a:rPr lang="en-US" sz="1600" dirty="0" smtClean="0"/>
              <a:t> Webber</a:t>
            </a:r>
            <a:r>
              <a:rPr lang="en-US" sz="1600" dirty="0"/>
              <a:t> </a:t>
            </a:r>
            <a:r>
              <a:rPr lang="en-US" sz="1600" dirty="0" smtClean="0"/>
              <a:t>  </a:t>
            </a:r>
            <a:r>
              <a:rPr lang="en-US" sz="1600" dirty="0" err="1" smtClean="0"/>
              <a:t>paul@webbertraining.com</a:t>
            </a:r>
            <a:endParaRPr lang="en-US" sz="1600" dirty="0"/>
          </a:p>
        </p:txBody>
      </p:sp>
    </p:spTree>
    <p:extLst>
      <p:ext uri="{BB962C8B-B14F-4D97-AF65-F5344CB8AC3E}">
        <p14:creationId xmlns:p14="http://schemas.microsoft.com/office/powerpoint/2010/main" val="714551411"/>
      </p:ext>
    </p:extLst>
  </p:cSld>
  <p:clrMapOvr>
    <a:masterClrMapping/>
  </p:clrMapOvr>
  <mc:AlternateContent xmlns:mc="http://schemas.openxmlformats.org/markup-compatibility/2006" xmlns:p14="http://schemas.microsoft.com/office/powerpoint/2010/main">
    <mc:Choice Requires="p14">
      <p:transition spd="slow" p14:dur="2000" advTm="79965"/>
    </mc:Choice>
    <mc:Fallback xmlns="">
      <p:transition spd="slow" advTm="7996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96A6C-7B72-4B8A-8F60-740CDFAA5492}"/>
              </a:ext>
            </a:extLst>
          </p:cNvPr>
          <p:cNvSpPr>
            <a:spLocks noGrp="1"/>
          </p:cNvSpPr>
          <p:nvPr>
            <p:ph type="title"/>
          </p:nvPr>
        </p:nvSpPr>
        <p:spPr/>
        <p:txBody>
          <a:bodyPr/>
          <a:lstStyle/>
          <a:p>
            <a:pPr algn="ctr"/>
            <a:r>
              <a:rPr lang="en-US" dirty="0">
                <a:solidFill>
                  <a:srgbClr val="0070C0"/>
                </a:solidFill>
              </a:rPr>
              <a:t>Isolation Rooms </a:t>
            </a:r>
            <a:r>
              <a:rPr lang="en-US" dirty="0"/>
              <a:t> </a:t>
            </a:r>
          </a:p>
        </p:txBody>
      </p:sp>
      <p:pic>
        <p:nvPicPr>
          <p:cNvPr id="2052" name="Picture 4" descr="See the source image">
            <a:extLst>
              <a:ext uri="{FF2B5EF4-FFF2-40B4-BE49-F238E27FC236}">
                <a16:creationId xmlns:a16="http://schemas.microsoft.com/office/drawing/2014/main" xmlns="" id="{3689D229-40B0-4E55-8890-43B1C1B4DC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7091" y="2011516"/>
            <a:ext cx="6034087" cy="40227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19D78FF-053F-49C7-A4ED-D70B752A2867}" type="slidenum">
              <a:rPr lang="en-US" smtClean="0"/>
              <a:t>10</a:t>
            </a:fld>
            <a:endParaRPr lang="en-US"/>
          </a:p>
        </p:txBody>
      </p:sp>
    </p:spTree>
    <p:extLst>
      <p:ext uri="{BB962C8B-B14F-4D97-AF65-F5344CB8AC3E}">
        <p14:creationId xmlns:p14="http://schemas.microsoft.com/office/powerpoint/2010/main" val="784685074"/>
      </p:ext>
    </p:extLst>
  </p:cSld>
  <p:clrMapOvr>
    <a:masterClrMapping/>
  </p:clrMapOvr>
  <mc:AlternateContent xmlns:mc="http://schemas.openxmlformats.org/markup-compatibility/2006" xmlns:p14="http://schemas.microsoft.com/office/powerpoint/2010/main">
    <mc:Choice Requires="p14">
      <p:transition spd="slow" p14:dur="2000" advTm="73374"/>
    </mc:Choice>
    <mc:Fallback xmlns="">
      <p:transition spd="slow" advTm="7337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C47BDF-5CB7-4019-8C6C-CE4BF2FFBAF4}"/>
              </a:ext>
            </a:extLst>
          </p:cNvPr>
          <p:cNvSpPr>
            <a:spLocks noGrp="1"/>
          </p:cNvSpPr>
          <p:nvPr>
            <p:ph type="title"/>
          </p:nvPr>
        </p:nvSpPr>
        <p:spPr/>
        <p:txBody>
          <a:bodyPr/>
          <a:lstStyle/>
          <a:p>
            <a:pPr algn="ctr"/>
            <a:r>
              <a:rPr lang="en-US" dirty="0">
                <a:solidFill>
                  <a:srgbClr val="0070C0"/>
                </a:solidFill>
              </a:rPr>
              <a:t>Isolation in the Emergency Room </a:t>
            </a:r>
          </a:p>
        </p:txBody>
      </p:sp>
      <p:pic>
        <p:nvPicPr>
          <p:cNvPr id="4" name="Content Placeholder 3">
            <a:extLst>
              <a:ext uri="{FF2B5EF4-FFF2-40B4-BE49-F238E27FC236}">
                <a16:creationId xmlns:a16="http://schemas.microsoft.com/office/drawing/2014/main" xmlns="" id="{9B8C9746-EBCA-498A-BBA1-4D0D34451EFD}"/>
              </a:ext>
            </a:extLst>
          </p:cNvPr>
          <p:cNvPicPr>
            <a:picLocks noGrp="1" noChangeAspect="1"/>
          </p:cNvPicPr>
          <p:nvPr>
            <p:ph idx="1"/>
          </p:nvPr>
        </p:nvPicPr>
        <p:blipFill>
          <a:blip r:embed="rId2"/>
          <a:stretch>
            <a:fillRect/>
          </a:stretch>
        </p:blipFill>
        <p:spPr>
          <a:xfrm>
            <a:off x="3337001" y="1982943"/>
            <a:ext cx="5578323" cy="3749365"/>
          </a:xfrm>
          <a:prstGeom prst="rect">
            <a:avLst/>
          </a:prstGeom>
        </p:spPr>
      </p:pic>
      <p:sp>
        <p:nvSpPr>
          <p:cNvPr id="3" name="Slide Number Placeholder 2"/>
          <p:cNvSpPr>
            <a:spLocks noGrp="1"/>
          </p:cNvSpPr>
          <p:nvPr>
            <p:ph type="sldNum" sz="quarter" idx="12"/>
          </p:nvPr>
        </p:nvSpPr>
        <p:spPr/>
        <p:txBody>
          <a:bodyPr/>
          <a:lstStyle/>
          <a:p>
            <a:fld id="{419D78FF-053F-49C7-A4ED-D70B752A2867}" type="slidenum">
              <a:rPr lang="en-US" smtClean="0"/>
              <a:t>11</a:t>
            </a:fld>
            <a:endParaRPr lang="en-US"/>
          </a:p>
        </p:txBody>
      </p:sp>
    </p:spTree>
    <p:extLst>
      <p:ext uri="{BB962C8B-B14F-4D97-AF65-F5344CB8AC3E}">
        <p14:creationId xmlns:p14="http://schemas.microsoft.com/office/powerpoint/2010/main" val="3990049527"/>
      </p:ext>
    </p:extLst>
  </p:cSld>
  <p:clrMapOvr>
    <a:masterClrMapping/>
  </p:clrMapOvr>
  <mc:AlternateContent xmlns:mc="http://schemas.openxmlformats.org/markup-compatibility/2006" xmlns:p14="http://schemas.microsoft.com/office/powerpoint/2010/main">
    <mc:Choice Requires="p14">
      <p:transition spd="slow" p14:dur="2000" advTm="139911"/>
    </mc:Choice>
    <mc:Fallback xmlns="">
      <p:transition spd="slow" advTm="13991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DA453-C0AF-42E7-B2F7-7F9332F8064A}"/>
              </a:ext>
            </a:extLst>
          </p:cNvPr>
          <p:cNvSpPr>
            <a:spLocks noGrp="1"/>
          </p:cNvSpPr>
          <p:nvPr>
            <p:ph type="title"/>
          </p:nvPr>
        </p:nvSpPr>
        <p:spPr/>
        <p:txBody>
          <a:bodyPr/>
          <a:lstStyle/>
          <a:p>
            <a:pPr algn="ctr"/>
            <a:r>
              <a:rPr lang="en-US" dirty="0">
                <a:solidFill>
                  <a:schemeClr val="bg2">
                    <a:lumMod val="50000"/>
                  </a:schemeClr>
                </a:solidFill>
              </a:rPr>
              <a:t>Isolation Signage </a:t>
            </a:r>
          </a:p>
        </p:txBody>
      </p:sp>
      <p:pic>
        <p:nvPicPr>
          <p:cNvPr id="5" name="Content Placeholder 4">
            <a:extLst>
              <a:ext uri="{FF2B5EF4-FFF2-40B4-BE49-F238E27FC236}">
                <a16:creationId xmlns:a16="http://schemas.microsoft.com/office/drawing/2014/main" xmlns="" id="{05243890-3DF8-4D96-A524-8537748F8DEF}"/>
              </a:ext>
            </a:extLst>
          </p:cNvPr>
          <p:cNvPicPr>
            <a:picLocks noGrp="1" noChangeAspect="1"/>
          </p:cNvPicPr>
          <p:nvPr>
            <p:ph idx="1"/>
          </p:nvPr>
        </p:nvPicPr>
        <p:blipFill>
          <a:blip r:embed="rId2"/>
          <a:stretch>
            <a:fillRect/>
          </a:stretch>
        </p:blipFill>
        <p:spPr>
          <a:xfrm>
            <a:off x="954538" y="1846263"/>
            <a:ext cx="3387557" cy="4022725"/>
          </a:xfrm>
        </p:spPr>
      </p:pic>
      <p:pic>
        <p:nvPicPr>
          <p:cNvPr id="7" name="Picture 6">
            <a:extLst>
              <a:ext uri="{FF2B5EF4-FFF2-40B4-BE49-F238E27FC236}">
                <a16:creationId xmlns:a16="http://schemas.microsoft.com/office/drawing/2014/main" xmlns="" id="{05A05068-4FEB-43A7-876D-960F9F108660}"/>
              </a:ext>
            </a:extLst>
          </p:cNvPr>
          <p:cNvPicPr>
            <a:picLocks noChangeAspect="1"/>
          </p:cNvPicPr>
          <p:nvPr/>
        </p:nvPicPr>
        <p:blipFill>
          <a:blip r:embed="rId3"/>
          <a:stretch>
            <a:fillRect/>
          </a:stretch>
        </p:blipFill>
        <p:spPr>
          <a:xfrm>
            <a:off x="4636484" y="1846263"/>
            <a:ext cx="3357136" cy="4022725"/>
          </a:xfrm>
          <a:prstGeom prst="rect">
            <a:avLst/>
          </a:prstGeom>
        </p:spPr>
      </p:pic>
      <p:pic>
        <p:nvPicPr>
          <p:cNvPr id="9" name="Picture 8">
            <a:extLst>
              <a:ext uri="{FF2B5EF4-FFF2-40B4-BE49-F238E27FC236}">
                <a16:creationId xmlns:a16="http://schemas.microsoft.com/office/drawing/2014/main" xmlns="" id="{50109AA8-49F7-4E60-A9D9-D42811B25E17}"/>
              </a:ext>
            </a:extLst>
          </p:cNvPr>
          <p:cNvPicPr>
            <a:picLocks noChangeAspect="1"/>
          </p:cNvPicPr>
          <p:nvPr/>
        </p:nvPicPr>
        <p:blipFill>
          <a:blip r:embed="rId4"/>
          <a:stretch>
            <a:fillRect/>
          </a:stretch>
        </p:blipFill>
        <p:spPr>
          <a:xfrm>
            <a:off x="8190522" y="1846263"/>
            <a:ext cx="3438769" cy="4022725"/>
          </a:xfrm>
          <a:prstGeom prst="rect">
            <a:avLst/>
          </a:prstGeom>
        </p:spPr>
      </p:pic>
      <p:sp>
        <p:nvSpPr>
          <p:cNvPr id="3" name="Slide Number Placeholder 2"/>
          <p:cNvSpPr>
            <a:spLocks noGrp="1"/>
          </p:cNvSpPr>
          <p:nvPr>
            <p:ph type="sldNum" sz="quarter" idx="12"/>
          </p:nvPr>
        </p:nvSpPr>
        <p:spPr/>
        <p:txBody>
          <a:bodyPr/>
          <a:lstStyle/>
          <a:p>
            <a:fld id="{419D78FF-053F-49C7-A4ED-D70B752A2867}" type="slidenum">
              <a:rPr lang="en-US" smtClean="0"/>
              <a:t>12</a:t>
            </a:fld>
            <a:endParaRPr lang="en-US"/>
          </a:p>
        </p:txBody>
      </p:sp>
    </p:spTree>
    <p:extLst>
      <p:ext uri="{BB962C8B-B14F-4D97-AF65-F5344CB8AC3E}">
        <p14:creationId xmlns:p14="http://schemas.microsoft.com/office/powerpoint/2010/main" val="2276258200"/>
      </p:ext>
    </p:extLst>
  </p:cSld>
  <p:clrMapOvr>
    <a:masterClrMapping/>
  </p:clrMapOvr>
  <mc:AlternateContent xmlns:mc="http://schemas.openxmlformats.org/markup-compatibility/2006" xmlns:p14="http://schemas.microsoft.com/office/powerpoint/2010/main">
    <mc:Choice Requires="p14">
      <p:transition spd="slow" p14:dur="2000" advTm="59546"/>
    </mc:Choice>
    <mc:Fallback xmlns="">
      <p:transition spd="slow" advTm="5954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94970-18C6-4D8A-8802-67B199DD516F}"/>
              </a:ext>
            </a:extLst>
          </p:cNvPr>
          <p:cNvSpPr>
            <a:spLocks noGrp="1"/>
          </p:cNvSpPr>
          <p:nvPr>
            <p:ph type="title"/>
          </p:nvPr>
        </p:nvSpPr>
        <p:spPr/>
        <p:txBody>
          <a:bodyPr/>
          <a:lstStyle/>
          <a:p>
            <a:pPr algn="ctr"/>
            <a:r>
              <a:rPr lang="en-US" dirty="0">
                <a:solidFill>
                  <a:schemeClr val="bg2">
                    <a:lumMod val="50000"/>
                  </a:schemeClr>
                </a:solidFill>
              </a:rPr>
              <a:t>Air Exchanges </a:t>
            </a:r>
          </a:p>
        </p:txBody>
      </p:sp>
      <p:pic>
        <p:nvPicPr>
          <p:cNvPr id="5" name="Content Placeholder 4">
            <a:extLst>
              <a:ext uri="{FF2B5EF4-FFF2-40B4-BE49-F238E27FC236}">
                <a16:creationId xmlns:a16="http://schemas.microsoft.com/office/drawing/2014/main" xmlns="" id="{2D493BA0-ADC3-49B8-BDD3-DBB68BD55331}"/>
              </a:ext>
            </a:extLst>
          </p:cNvPr>
          <p:cNvPicPr>
            <a:picLocks noGrp="1" noChangeAspect="1"/>
          </p:cNvPicPr>
          <p:nvPr>
            <p:ph idx="1"/>
          </p:nvPr>
        </p:nvPicPr>
        <p:blipFill>
          <a:blip r:embed="rId2"/>
          <a:stretch>
            <a:fillRect/>
          </a:stretch>
        </p:blipFill>
        <p:spPr>
          <a:xfrm>
            <a:off x="2558004" y="2285122"/>
            <a:ext cx="8351327" cy="3038475"/>
          </a:xfrm>
        </p:spPr>
      </p:pic>
      <p:sp>
        <p:nvSpPr>
          <p:cNvPr id="3" name="Slide Number Placeholder 2"/>
          <p:cNvSpPr>
            <a:spLocks noGrp="1"/>
          </p:cNvSpPr>
          <p:nvPr>
            <p:ph type="sldNum" sz="quarter" idx="12"/>
          </p:nvPr>
        </p:nvSpPr>
        <p:spPr/>
        <p:txBody>
          <a:bodyPr/>
          <a:lstStyle/>
          <a:p>
            <a:fld id="{419D78FF-053F-49C7-A4ED-D70B752A2867}" type="slidenum">
              <a:rPr lang="en-US" smtClean="0"/>
              <a:t>13</a:t>
            </a:fld>
            <a:endParaRPr lang="en-US"/>
          </a:p>
        </p:txBody>
      </p:sp>
    </p:spTree>
    <p:extLst>
      <p:ext uri="{BB962C8B-B14F-4D97-AF65-F5344CB8AC3E}">
        <p14:creationId xmlns:p14="http://schemas.microsoft.com/office/powerpoint/2010/main" val="3114026052"/>
      </p:ext>
    </p:extLst>
  </p:cSld>
  <p:clrMapOvr>
    <a:masterClrMapping/>
  </p:clrMapOvr>
  <mc:AlternateContent xmlns:mc="http://schemas.openxmlformats.org/markup-compatibility/2006" xmlns:p14="http://schemas.microsoft.com/office/powerpoint/2010/main">
    <mc:Choice Requires="p14">
      <p:transition spd="slow" p14:dur="2000" advTm="122124"/>
    </mc:Choice>
    <mc:Fallback xmlns="">
      <p:transition spd="slow" advTm="12212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74153-6F32-4FEB-880F-1711A702D7FC}"/>
              </a:ext>
            </a:extLst>
          </p:cNvPr>
          <p:cNvSpPr>
            <a:spLocks noGrp="1"/>
          </p:cNvSpPr>
          <p:nvPr>
            <p:ph type="title"/>
          </p:nvPr>
        </p:nvSpPr>
        <p:spPr/>
        <p:txBody>
          <a:bodyPr/>
          <a:lstStyle/>
          <a:p>
            <a:pPr algn="ctr"/>
            <a:r>
              <a:rPr lang="en-US" dirty="0">
                <a:solidFill>
                  <a:schemeClr val="bg2">
                    <a:lumMod val="50000"/>
                  </a:schemeClr>
                </a:solidFill>
              </a:rPr>
              <a:t>Nurse Education </a:t>
            </a:r>
          </a:p>
        </p:txBody>
      </p:sp>
      <p:pic>
        <p:nvPicPr>
          <p:cNvPr id="4" name="Content Placeholder 3">
            <a:extLst>
              <a:ext uri="{FF2B5EF4-FFF2-40B4-BE49-F238E27FC236}">
                <a16:creationId xmlns:a16="http://schemas.microsoft.com/office/drawing/2014/main" xmlns="" id="{4BFA2F90-03BB-49D4-9A3D-3543EBE8A467}"/>
              </a:ext>
            </a:extLst>
          </p:cNvPr>
          <p:cNvPicPr>
            <a:picLocks noGrp="1" noChangeAspect="1"/>
          </p:cNvPicPr>
          <p:nvPr>
            <p:ph idx="1"/>
          </p:nvPr>
        </p:nvPicPr>
        <p:blipFill>
          <a:blip r:embed="rId2"/>
          <a:stretch>
            <a:fillRect/>
          </a:stretch>
        </p:blipFill>
        <p:spPr>
          <a:xfrm>
            <a:off x="3971733" y="1846263"/>
            <a:ext cx="4308860" cy="4022725"/>
          </a:xfrm>
          <a:prstGeom prst="rect">
            <a:avLst/>
          </a:prstGeom>
        </p:spPr>
      </p:pic>
      <p:sp>
        <p:nvSpPr>
          <p:cNvPr id="3" name="Slide Number Placeholder 2"/>
          <p:cNvSpPr>
            <a:spLocks noGrp="1"/>
          </p:cNvSpPr>
          <p:nvPr>
            <p:ph type="sldNum" sz="quarter" idx="12"/>
          </p:nvPr>
        </p:nvSpPr>
        <p:spPr/>
        <p:txBody>
          <a:bodyPr/>
          <a:lstStyle/>
          <a:p>
            <a:fld id="{419D78FF-053F-49C7-A4ED-D70B752A2867}" type="slidenum">
              <a:rPr lang="en-US" smtClean="0"/>
              <a:t>14</a:t>
            </a:fld>
            <a:endParaRPr lang="en-US"/>
          </a:p>
        </p:txBody>
      </p:sp>
    </p:spTree>
    <p:extLst>
      <p:ext uri="{BB962C8B-B14F-4D97-AF65-F5344CB8AC3E}">
        <p14:creationId xmlns:p14="http://schemas.microsoft.com/office/powerpoint/2010/main" val="973758324"/>
      </p:ext>
    </p:extLst>
  </p:cSld>
  <p:clrMapOvr>
    <a:masterClrMapping/>
  </p:clrMapOvr>
  <mc:AlternateContent xmlns:mc="http://schemas.openxmlformats.org/markup-compatibility/2006" xmlns:p14="http://schemas.microsoft.com/office/powerpoint/2010/main">
    <mc:Choice Requires="p14">
      <p:transition spd="slow" p14:dur="2000" advTm="69682"/>
    </mc:Choice>
    <mc:Fallback xmlns="">
      <p:transition spd="slow" advTm="6968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4CAF1-772F-46D7-B7C9-927D702B8640}"/>
              </a:ext>
            </a:extLst>
          </p:cNvPr>
          <p:cNvSpPr>
            <a:spLocks noGrp="1"/>
          </p:cNvSpPr>
          <p:nvPr>
            <p:ph type="title"/>
          </p:nvPr>
        </p:nvSpPr>
        <p:spPr>
          <a:xfrm>
            <a:off x="1066800" y="833680"/>
            <a:ext cx="10058400" cy="1450757"/>
          </a:xfrm>
        </p:spPr>
        <p:txBody>
          <a:bodyPr>
            <a:normAutofit fontScale="90000"/>
          </a:bodyPr>
          <a:lstStyle/>
          <a:p>
            <a:pPr algn="ctr"/>
            <a:r>
              <a:rPr lang="en-US" sz="4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
            <a:br>
              <a:rPr lang="en-US" sz="4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br>
            <a:r>
              <a:rPr lang="en-US" sz="4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
            <a:br>
              <a:rPr lang="en-US" sz="4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br>
            <a:r>
              <a:rPr lang="en-US" sz="4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
            <a:br>
              <a:rPr lang="en-US" sz="4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br>
            <a:r>
              <a:rPr lang="en-US" sz="4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Recognize the early signs and symptoms of potentially infectious diseases</a:t>
            </a:r>
            <a:r>
              <a:rPr lang="en-US" sz="4400" dirty="0">
                <a:effectLst/>
                <a:latin typeface="Calibri" panose="020F0502020204030204" pitchFamily="34" charset="0"/>
                <a:ea typeface="Times New Roman" panose="02020603050405020304" pitchFamily="18" charset="0"/>
                <a:cs typeface="Times New Roman" panose="02020603050405020304" pitchFamily="18" charset="0"/>
              </a:rPr>
              <a:t/>
            </a:r>
            <a:br>
              <a:rPr lang="en-US" sz="44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4400" dirty="0"/>
          </a:p>
        </p:txBody>
      </p:sp>
      <p:pic>
        <p:nvPicPr>
          <p:cNvPr id="4" name="Content Placeholder 4">
            <a:extLst>
              <a:ext uri="{FF2B5EF4-FFF2-40B4-BE49-F238E27FC236}">
                <a16:creationId xmlns:a16="http://schemas.microsoft.com/office/drawing/2014/main" xmlns="" id="{C1F8CDDC-B380-401C-B97E-B363D7EFE56D}"/>
              </a:ext>
            </a:extLst>
          </p:cNvPr>
          <p:cNvPicPr>
            <a:picLocks noGrp="1" noChangeAspect="1"/>
          </p:cNvPicPr>
          <p:nvPr>
            <p:ph idx="1"/>
          </p:nvPr>
        </p:nvPicPr>
        <p:blipFill>
          <a:blip r:embed="rId2"/>
          <a:stretch>
            <a:fillRect/>
          </a:stretch>
        </p:blipFill>
        <p:spPr>
          <a:xfrm>
            <a:off x="4259263" y="2381250"/>
            <a:ext cx="3733800" cy="2952750"/>
          </a:xfrm>
        </p:spPr>
      </p:pic>
      <p:sp>
        <p:nvSpPr>
          <p:cNvPr id="3" name="Slide Number Placeholder 2"/>
          <p:cNvSpPr>
            <a:spLocks noGrp="1"/>
          </p:cNvSpPr>
          <p:nvPr>
            <p:ph type="sldNum" sz="quarter" idx="12"/>
          </p:nvPr>
        </p:nvSpPr>
        <p:spPr/>
        <p:txBody>
          <a:bodyPr/>
          <a:lstStyle/>
          <a:p>
            <a:fld id="{419D78FF-053F-49C7-A4ED-D70B752A2867}" type="slidenum">
              <a:rPr lang="en-US" smtClean="0"/>
              <a:t>15</a:t>
            </a:fld>
            <a:endParaRPr lang="en-US"/>
          </a:p>
        </p:txBody>
      </p:sp>
    </p:spTree>
    <p:extLst>
      <p:ext uri="{BB962C8B-B14F-4D97-AF65-F5344CB8AC3E}">
        <p14:creationId xmlns:p14="http://schemas.microsoft.com/office/powerpoint/2010/main" val="3184675939"/>
      </p:ext>
    </p:extLst>
  </p:cSld>
  <p:clrMapOvr>
    <a:masterClrMapping/>
  </p:clrMapOvr>
  <mc:AlternateContent xmlns:mc="http://schemas.openxmlformats.org/markup-compatibility/2006" xmlns:p14="http://schemas.microsoft.com/office/powerpoint/2010/main">
    <mc:Choice Requires="p14">
      <p:transition spd="slow" p14:dur="2000" advTm="172001"/>
    </mc:Choice>
    <mc:Fallback xmlns="">
      <p:transition spd="slow" advTm="1720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B1CFDF-219D-4F51-85CE-1F3CC017DCF8}"/>
              </a:ext>
            </a:extLst>
          </p:cNvPr>
          <p:cNvSpPr>
            <a:spLocks noGrp="1"/>
          </p:cNvSpPr>
          <p:nvPr>
            <p:ph type="title"/>
          </p:nvPr>
        </p:nvSpPr>
        <p:spPr/>
        <p:txBody>
          <a:bodyPr>
            <a:normAutofit/>
          </a:bodyPr>
          <a:lstStyle/>
          <a:p>
            <a:pPr algn="ctr"/>
            <a:r>
              <a:rPr lang="en-US" dirty="0">
                <a:solidFill>
                  <a:srgbClr val="0070C0"/>
                </a:solidFill>
              </a:rPr>
              <a:t>Empiric Isolation </a:t>
            </a:r>
          </a:p>
        </p:txBody>
      </p:sp>
      <p:pic>
        <p:nvPicPr>
          <p:cNvPr id="8" name="Content Placeholder 7">
            <a:extLst>
              <a:ext uri="{FF2B5EF4-FFF2-40B4-BE49-F238E27FC236}">
                <a16:creationId xmlns:a16="http://schemas.microsoft.com/office/drawing/2014/main" xmlns="" id="{F935154D-C4F5-46BB-91E6-146343C43F2B}"/>
              </a:ext>
            </a:extLst>
          </p:cNvPr>
          <p:cNvPicPr>
            <a:picLocks noGrp="1" noChangeAspect="1"/>
          </p:cNvPicPr>
          <p:nvPr>
            <p:ph idx="1"/>
          </p:nvPr>
        </p:nvPicPr>
        <p:blipFill>
          <a:blip r:embed="rId2"/>
          <a:stretch>
            <a:fillRect/>
          </a:stretch>
        </p:blipFill>
        <p:spPr>
          <a:xfrm>
            <a:off x="2942063" y="1846263"/>
            <a:ext cx="6368200" cy="4022725"/>
          </a:xfrm>
        </p:spPr>
      </p:pic>
      <p:sp>
        <p:nvSpPr>
          <p:cNvPr id="9" name="TextBox 8">
            <a:extLst>
              <a:ext uri="{FF2B5EF4-FFF2-40B4-BE49-F238E27FC236}">
                <a16:creationId xmlns:a16="http://schemas.microsoft.com/office/drawing/2014/main" xmlns="" id="{A743BB2D-A970-44B4-80F2-6D2FD1BC4B35}"/>
              </a:ext>
            </a:extLst>
          </p:cNvPr>
          <p:cNvSpPr txBox="1"/>
          <p:nvPr/>
        </p:nvSpPr>
        <p:spPr>
          <a:xfrm>
            <a:off x="679938" y="1969477"/>
            <a:ext cx="1930400" cy="1615827"/>
          </a:xfrm>
          <a:prstGeom prst="rect">
            <a:avLst/>
          </a:prstGeom>
          <a:noFill/>
        </p:spPr>
        <p:txBody>
          <a:bodyPr wrap="square" rtlCol="0">
            <a:spAutoFit/>
          </a:bodyPr>
          <a:lstStyle/>
          <a:p>
            <a:pPr algn="l"/>
            <a:r>
              <a:rPr lang="en-US" sz="900" b="0" i="0" dirty="0">
                <a:solidFill>
                  <a:srgbClr val="000000"/>
                </a:solidFill>
                <a:effectLst/>
              </a:rPr>
              <a:t>Clinical Syndromes or Conditions Warranting Empiric Transmission-Based Precautions in Addition to Standard Precautions</a:t>
            </a:r>
          </a:p>
          <a:p>
            <a:pPr algn="l"/>
            <a:r>
              <a:rPr lang="en-US" sz="900" b="0" i="0" dirty="0">
                <a:solidFill>
                  <a:srgbClr val="000000"/>
                </a:solidFill>
                <a:effectLst/>
              </a:rPr>
              <a:t>Guideline for Isolation Precautions: Preventing Transmission of Infectious Agents in Healthcare Settings (2007)</a:t>
            </a:r>
          </a:p>
          <a:p>
            <a:r>
              <a:rPr lang="en-US" sz="900" b="0" i="0" dirty="0">
                <a:solidFill>
                  <a:srgbClr val="000000"/>
                </a:solidFill>
                <a:effectLst/>
              </a:rPr>
              <a:t>Appendix A: Table 2</a:t>
            </a:r>
          </a:p>
          <a:p>
            <a:r>
              <a:rPr lang="en-US" sz="900" dirty="0">
                <a:hlinkClick r:id="rId3"/>
              </a:rPr>
              <a:t>Transmission Precautions | Appendix A | Isolation Precautions | Guidelines Library | Infection Control | CDC</a:t>
            </a:r>
            <a:endParaRPr lang="en-US" sz="900" dirty="0"/>
          </a:p>
        </p:txBody>
      </p:sp>
      <p:sp>
        <p:nvSpPr>
          <p:cNvPr id="3" name="Slide Number Placeholder 2"/>
          <p:cNvSpPr>
            <a:spLocks noGrp="1"/>
          </p:cNvSpPr>
          <p:nvPr>
            <p:ph type="sldNum" sz="quarter" idx="12"/>
          </p:nvPr>
        </p:nvSpPr>
        <p:spPr/>
        <p:txBody>
          <a:bodyPr/>
          <a:lstStyle/>
          <a:p>
            <a:fld id="{419D78FF-053F-49C7-A4ED-D70B752A2867}" type="slidenum">
              <a:rPr lang="en-US" smtClean="0"/>
              <a:t>16</a:t>
            </a:fld>
            <a:endParaRPr lang="en-US"/>
          </a:p>
        </p:txBody>
      </p:sp>
    </p:spTree>
    <p:extLst>
      <p:ext uri="{BB962C8B-B14F-4D97-AF65-F5344CB8AC3E}">
        <p14:creationId xmlns:p14="http://schemas.microsoft.com/office/powerpoint/2010/main" val="1530875314"/>
      </p:ext>
    </p:extLst>
  </p:cSld>
  <p:clrMapOvr>
    <a:masterClrMapping/>
  </p:clrMapOvr>
  <mc:AlternateContent xmlns:mc="http://schemas.openxmlformats.org/markup-compatibility/2006" xmlns:p14="http://schemas.microsoft.com/office/powerpoint/2010/main">
    <mc:Choice Requires="p14">
      <p:transition spd="slow" p14:dur="2000" advTm="87325"/>
    </mc:Choice>
    <mc:Fallback xmlns="">
      <p:transition spd="slow" advTm="873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1FBB47-7FFF-4CC9-B240-6347A4FE69CA}"/>
              </a:ext>
            </a:extLst>
          </p:cNvPr>
          <p:cNvSpPr>
            <a:spLocks noGrp="1"/>
          </p:cNvSpPr>
          <p:nvPr>
            <p:ph type="title"/>
          </p:nvPr>
        </p:nvSpPr>
        <p:spPr/>
        <p:txBody>
          <a:bodyPr/>
          <a:lstStyle/>
          <a:p>
            <a:pPr algn="ctr"/>
            <a:r>
              <a:rPr lang="en-US" sz="4800" dirty="0">
                <a:solidFill>
                  <a:srgbClr val="0070C0"/>
                </a:solidFill>
              </a:rPr>
              <a:t>Empiric Isolation </a:t>
            </a:r>
            <a:endParaRPr lang="en-US" dirty="0"/>
          </a:p>
        </p:txBody>
      </p:sp>
      <p:pic>
        <p:nvPicPr>
          <p:cNvPr id="5" name="Content Placeholder 4">
            <a:extLst>
              <a:ext uri="{FF2B5EF4-FFF2-40B4-BE49-F238E27FC236}">
                <a16:creationId xmlns:a16="http://schemas.microsoft.com/office/drawing/2014/main" xmlns="" id="{6C6CF342-A1FF-4CB4-ADAA-35FF73553DCC}"/>
              </a:ext>
            </a:extLst>
          </p:cNvPr>
          <p:cNvPicPr>
            <a:picLocks noGrp="1" noChangeAspect="1"/>
          </p:cNvPicPr>
          <p:nvPr>
            <p:ph idx="1"/>
          </p:nvPr>
        </p:nvPicPr>
        <p:blipFill>
          <a:blip r:embed="rId2"/>
          <a:stretch>
            <a:fillRect/>
          </a:stretch>
        </p:blipFill>
        <p:spPr>
          <a:xfrm>
            <a:off x="3251200" y="1846263"/>
            <a:ext cx="5307486" cy="4296629"/>
          </a:xfrm>
        </p:spPr>
      </p:pic>
      <p:sp>
        <p:nvSpPr>
          <p:cNvPr id="3" name="Slide Number Placeholder 2"/>
          <p:cNvSpPr>
            <a:spLocks noGrp="1"/>
          </p:cNvSpPr>
          <p:nvPr>
            <p:ph type="sldNum" sz="quarter" idx="12"/>
          </p:nvPr>
        </p:nvSpPr>
        <p:spPr/>
        <p:txBody>
          <a:bodyPr/>
          <a:lstStyle/>
          <a:p>
            <a:fld id="{419D78FF-053F-49C7-A4ED-D70B752A2867}" type="slidenum">
              <a:rPr lang="en-US" smtClean="0"/>
              <a:t>17</a:t>
            </a:fld>
            <a:endParaRPr lang="en-US"/>
          </a:p>
        </p:txBody>
      </p:sp>
    </p:spTree>
    <p:extLst>
      <p:ext uri="{BB962C8B-B14F-4D97-AF65-F5344CB8AC3E}">
        <p14:creationId xmlns:p14="http://schemas.microsoft.com/office/powerpoint/2010/main" val="2585074844"/>
      </p:ext>
    </p:extLst>
  </p:cSld>
  <p:clrMapOvr>
    <a:masterClrMapping/>
  </p:clrMapOvr>
  <mc:AlternateContent xmlns:mc="http://schemas.openxmlformats.org/markup-compatibility/2006" xmlns:p14="http://schemas.microsoft.com/office/powerpoint/2010/main">
    <mc:Choice Requires="p14">
      <p:transition spd="slow" p14:dur="2000" advTm="24878"/>
    </mc:Choice>
    <mc:Fallback xmlns="">
      <p:transition spd="slow" advTm="2487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1942-0248-42A8-BB9F-A6C89F3CD7A8}"/>
              </a:ext>
            </a:extLst>
          </p:cNvPr>
          <p:cNvSpPr>
            <a:spLocks noGrp="1"/>
          </p:cNvSpPr>
          <p:nvPr>
            <p:ph type="title"/>
          </p:nvPr>
        </p:nvSpPr>
        <p:spPr/>
        <p:txBody>
          <a:bodyPr/>
          <a:lstStyle/>
          <a:p>
            <a:pPr algn="ctr"/>
            <a:r>
              <a:rPr lang="en-US" sz="4800" dirty="0">
                <a:solidFill>
                  <a:srgbClr val="0070C0"/>
                </a:solidFill>
              </a:rPr>
              <a:t>Empiric Isolation </a:t>
            </a:r>
            <a:endParaRPr lang="en-US" dirty="0"/>
          </a:p>
        </p:txBody>
      </p:sp>
      <p:pic>
        <p:nvPicPr>
          <p:cNvPr id="5" name="Content Placeholder 4">
            <a:extLst>
              <a:ext uri="{FF2B5EF4-FFF2-40B4-BE49-F238E27FC236}">
                <a16:creationId xmlns:a16="http://schemas.microsoft.com/office/drawing/2014/main" xmlns="" id="{F3FB10CB-CA0B-40A5-9586-21462973575E}"/>
              </a:ext>
            </a:extLst>
          </p:cNvPr>
          <p:cNvPicPr>
            <a:picLocks noGrp="1" noChangeAspect="1"/>
          </p:cNvPicPr>
          <p:nvPr>
            <p:ph idx="1"/>
          </p:nvPr>
        </p:nvPicPr>
        <p:blipFill>
          <a:blip r:embed="rId2"/>
          <a:stretch>
            <a:fillRect/>
          </a:stretch>
        </p:blipFill>
        <p:spPr>
          <a:xfrm>
            <a:off x="2532185" y="1846263"/>
            <a:ext cx="6189784" cy="4374783"/>
          </a:xfrm>
        </p:spPr>
      </p:pic>
      <p:sp>
        <p:nvSpPr>
          <p:cNvPr id="3" name="Slide Number Placeholder 2"/>
          <p:cNvSpPr>
            <a:spLocks noGrp="1"/>
          </p:cNvSpPr>
          <p:nvPr>
            <p:ph type="sldNum" sz="quarter" idx="12"/>
          </p:nvPr>
        </p:nvSpPr>
        <p:spPr/>
        <p:txBody>
          <a:bodyPr/>
          <a:lstStyle/>
          <a:p>
            <a:fld id="{419D78FF-053F-49C7-A4ED-D70B752A2867}" type="slidenum">
              <a:rPr lang="en-US" smtClean="0"/>
              <a:t>18</a:t>
            </a:fld>
            <a:endParaRPr lang="en-US"/>
          </a:p>
        </p:txBody>
      </p:sp>
    </p:spTree>
    <p:extLst>
      <p:ext uri="{BB962C8B-B14F-4D97-AF65-F5344CB8AC3E}">
        <p14:creationId xmlns:p14="http://schemas.microsoft.com/office/powerpoint/2010/main" val="3959400968"/>
      </p:ext>
    </p:extLst>
  </p:cSld>
  <p:clrMapOvr>
    <a:masterClrMapping/>
  </p:clrMapOvr>
  <mc:AlternateContent xmlns:mc="http://schemas.openxmlformats.org/markup-compatibility/2006" xmlns:p14="http://schemas.microsoft.com/office/powerpoint/2010/main">
    <mc:Choice Requires="p14">
      <p:transition spd="slow" p14:dur="2000" advTm="92162"/>
    </mc:Choice>
    <mc:Fallback xmlns="">
      <p:transition spd="slow" advTm="9216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1DF72-E77C-4D06-B5E9-2B7ECABE1849}"/>
              </a:ext>
            </a:extLst>
          </p:cNvPr>
          <p:cNvSpPr>
            <a:spLocks noGrp="1"/>
          </p:cNvSpPr>
          <p:nvPr>
            <p:ph type="title"/>
          </p:nvPr>
        </p:nvSpPr>
        <p:spPr>
          <a:xfrm>
            <a:off x="1070708" y="724264"/>
            <a:ext cx="10058400" cy="1450757"/>
          </a:xfrm>
        </p:spPr>
        <p:txBody>
          <a:bodyPr>
            <a:normAutofit fontScale="90000"/>
          </a:bodyPr>
          <a:lstStyle/>
          <a:p>
            <a:pPr algn="ct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When empiric transmission precautions should be utilized</a:t>
            </a:r>
            <a:r>
              <a:rPr lang="en-US" sz="4800" dirty="0">
                <a:effectLst/>
                <a:latin typeface="Calibri" panose="020F0502020204030204" pitchFamily="34" charset="0"/>
                <a:ea typeface="Times New Roman" panose="02020603050405020304" pitchFamily="18" charset="0"/>
                <a:cs typeface="Times New Roman" panose="02020603050405020304" pitchFamily="18" charset="0"/>
              </a:rPr>
              <a:t/>
            </a:r>
            <a:br>
              <a:rPr lang="en-US" sz="48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xmlns="" id="{674CD790-9E1E-420B-83BC-E01C26DA8EFC}"/>
              </a:ext>
            </a:extLst>
          </p:cNvPr>
          <p:cNvSpPr>
            <a:spLocks noGrp="1"/>
          </p:cNvSpPr>
          <p:nvPr>
            <p:ph idx="1"/>
          </p:nvPr>
        </p:nvSpPr>
        <p:spPr/>
        <p:txBody>
          <a:bodyPr/>
          <a:lstStyle/>
          <a:p>
            <a:r>
              <a:rPr lang="en-US" dirty="0"/>
              <a:t>Upon first assessment – Triage area</a:t>
            </a:r>
          </a:p>
        </p:txBody>
      </p:sp>
      <p:pic>
        <p:nvPicPr>
          <p:cNvPr id="5" name="Picture 4">
            <a:extLst>
              <a:ext uri="{FF2B5EF4-FFF2-40B4-BE49-F238E27FC236}">
                <a16:creationId xmlns:a16="http://schemas.microsoft.com/office/drawing/2014/main" xmlns="" id="{CC4C30F3-8588-4484-93A2-F8CEC78486F3}"/>
              </a:ext>
            </a:extLst>
          </p:cNvPr>
          <p:cNvPicPr>
            <a:picLocks noChangeAspect="1"/>
          </p:cNvPicPr>
          <p:nvPr/>
        </p:nvPicPr>
        <p:blipFill>
          <a:blip r:embed="rId2"/>
          <a:stretch>
            <a:fillRect/>
          </a:stretch>
        </p:blipFill>
        <p:spPr>
          <a:xfrm>
            <a:off x="2840855" y="2334872"/>
            <a:ext cx="5500964" cy="3674847"/>
          </a:xfrm>
          <a:prstGeom prst="rect">
            <a:avLst/>
          </a:prstGeom>
        </p:spPr>
      </p:pic>
      <p:sp>
        <p:nvSpPr>
          <p:cNvPr id="3" name="Slide Number Placeholder 2"/>
          <p:cNvSpPr>
            <a:spLocks noGrp="1"/>
          </p:cNvSpPr>
          <p:nvPr>
            <p:ph type="sldNum" sz="quarter" idx="12"/>
          </p:nvPr>
        </p:nvSpPr>
        <p:spPr/>
        <p:txBody>
          <a:bodyPr/>
          <a:lstStyle/>
          <a:p>
            <a:fld id="{419D78FF-053F-49C7-A4ED-D70B752A2867}" type="slidenum">
              <a:rPr lang="en-US" smtClean="0"/>
              <a:t>19</a:t>
            </a:fld>
            <a:endParaRPr lang="en-US"/>
          </a:p>
        </p:txBody>
      </p:sp>
    </p:spTree>
    <p:extLst>
      <p:ext uri="{BB962C8B-B14F-4D97-AF65-F5344CB8AC3E}">
        <p14:creationId xmlns:p14="http://schemas.microsoft.com/office/powerpoint/2010/main" val="653331387"/>
      </p:ext>
    </p:extLst>
  </p:cSld>
  <p:clrMapOvr>
    <a:masterClrMapping/>
  </p:clrMapOvr>
  <mc:AlternateContent xmlns:mc="http://schemas.openxmlformats.org/markup-compatibility/2006" xmlns:p14="http://schemas.microsoft.com/office/powerpoint/2010/main">
    <mc:Choice Requires="p14">
      <p:transition spd="slow" p14:dur="2000" advTm="54903"/>
    </mc:Choice>
    <mc:Fallback xmlns="">
      <p:transition spd="slow" advTm="549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F8E50C-0EE8-4606-AB34-50B0C2E8DA97}"/>
              </a:ext>
            </a:extLst>
          </p:cNvPr>
          <p:cNvSpPr>
            <a:spLocks noGrp="1"/>
          </p:cNvSpPr>
          <p:nvPr>
            <p:ph type="title"/>
          </p:nvPr>
        </p:nvSpPr>
        <p:spPr/>
        <p:txBody>
          <a:bodyPr/>
          <a:lstStyle/>
          <a:p>
            <a:r>
              <a:rPr lang="en-US" dirty="0">
                <a:solidFill>
                  <a:schemeClr val="tx1"/>
                </a:solidFill>
              </a:rPr>
              <a:t>Objectives: </a:t>
            </a:r>
          </a:p>
        </p:txBody>
      </p:sp>
      <p:sp>
        <p:nvSpPr>
          <p:cNvPr id="3" name="Content Placeholder 2">
            <a:extLst>
              <a:ext uri="{FF2B5EF4-FFF2-40B4-BE49-F238E27FC236}">
                <a16:creationId xmlns:a16="http://schemas.microsoft.com/office/drawing/2014/main" xmlns="" id="{B150858D-E7CF-4D2B-B98C-7F5B40D32F77}"/>
              </a:ext>
            </a:extLst>
          </p:cNvPr>
          <p:cNvSpPr>
            <a:spLocks noGrp="1"/>
          </p:cNvSpPr>
          <p:nvPr>
            <p:ph idx="1"/>
          </p:nvPr>
        </p:nvSpPr>
        <p:spPr/>
        <p:txBody>
          <a:bodyPr/>
          <a:lstStyle/>
          <a:p>
            <a:pPr marL="365760" marR="0" indent="-457200">
              <a:spcBef>
                <a:spcPts val="0"/>
              </a:spcBef>
              <a:spcAft>
                <a:spcPts val="0"/>
              </a:spcAft>
              <a:buFont typeface="Wingdings" panose="05000000000000000000" pitchFamily="2" charset="2"/>
              <a:buChar char="q"/>
            </a:pPr>
            <a:r>
              <a:rPr lang="en-US" sz="2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Recognize the early signs and symptoms of potentially infectious </a:t>
            </a:r>
            <a:r>
              <a:rPr lang="en-US" sz="2800" dirty="0">
                <a:solidFill>
                  <a:srgbClr val="0070C0"/>
                </a:solidFill>
                <a:latin typeface="Calibri" panose="020F0502020204030204" pitchFamily="34" charset="0"/>
                <a:ea typeface="Times New Roman" panose="02020603050405020304" pitchFamily="18" charset="0"/>
                <a:cs typeface="Calibri" panose="020F0502020204030204" pitchFamily="34" charset="0"/>
              </a:rPr>
              <a:t>patients when they first present</a:t>
            </a:r>
          </a:p>
          <a:p>
            <a:pPr marL="0" marR="0" indent="0">
              <a:spcBef>
                <a:spcPts val="0"/>
              </a:spcBef>
              <a:spcAft>
                <a:spcPts val="0"/>
              </a:spcAft>
              <a:buNone/>
            </a:pP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65760" marR="0" indent="-457200">
              <a:spcBef>
                <a:spcPts val="0"/>
              </a:spcBef>
              <a:spcAft>
                <a:spcPts val="0"/>
              </a:spcAft>
              <a:buFont typeface="Wingdings" panose="05000000000000000000" pitchFamily="2" charset="2"/>
              <a:buChar char="q"/>
            </a:pPr>
            <a:r>
              <a:rPr lang="en-US" sz="2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Describe when empiric transmission precautions should be utilized</a:t>
            </a:r>
          </a:p>
          <a:p>
            <a:pPr marL="365760" marR="0" indent="-457200">
              <a:spcBef>
                <a:spcPts val="0"/>
              </a:spcBef>
              <a:spcAft>
                <a:spcPts val="0"/>
              </a:spcAft>
              <a:buFont typeface="Wingdings" panose="05000000000000000000" pitchFamily="2" charset="2"/>
              <a:buChar char="q"/>
            </a:pP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65760" marR="0" indent="-457200">
              <a:spcBef>
                <a:spcPts val="0"/>
              </a:spcBef>
              <a:spcAft>
                <a:spcPts val="0"/>
              </a:spcAft>
              <a:buFont typeface="Wingdings" panose="05000000000000000000" pitchFamily="2" charset="2"/>
              <a:buChar char="q"/>
            </a:pPr>
            <a:r>
              <a:rPr lang="en-US" sz="2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Recall potential pathogens that patients could present with in your healthcare setting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419D78FF-053F-49C7-A4ED-D70B752A2867}" type="slidenum">
              <a:rPr lang="en-US" smtClean="0"/>
              <a:t>2</a:t>
            </a:fld>
            <a:endParaRPr lang="en-US"/>
          </a:p>
        </p:txBody>
      </p:sp>
    </p:spTree>
    <p:extLst>
      <p:ext uri="{BB962C8B-B14F-4D97-AF65-F5344CB8AC3E}">
        <p14:creationId xmlns:p14="http://schemas.microsoft.com/office/powerpoint/2010/main" val="1900666128"/>
      </p:ext>
    </p:extLst>
  </p:cSld>
  <p:clrMapOvr>
    <a:masterClrMapping/>
  </p:clrMapOvr>
  <mc:AlternateContent xmlns:mc="http://schemas.openxmlformats.org/markup-compatibility/2006" xmlns:p14="http://schemas.microsoft.com/office/powerpoint/2010/main">
    <mc:Choice Requires="p14">
      <p:transition spd="slow" p14:dur="2000" advTm="159931"/>
    </mc:Choice>
    <mc:Fallback xmlns="">
      <p:transition spd="slow" advTm="15993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7A9FC-2F16-43D7-B3A8-869AF8CB709D}"/>
              </a:ext>
            </a:extLst>
          </p:cNvPr>
          <p:cNvSpPr>
            <a:spLocks noGrp="1"/>
          </p:cNvSpPr>
          <p:nvPr>
            <p:ph type="title"/>
          </p:nvPr>
        </p:nvSpPr>
        <p:spPr/>
        <p:txBody>
          <a:bodyPr/>
          <a:lstStyle/>
          <a:p>
            <a:pPr algn="ctr"/>
            <a:r>
              <a:rPr lang="en-US" dirty="0">
                <a:solidFill>
                  <a:schemeClr val="bg2">
                    <a:lumMod val="50000"/>
                  </a:schemeClr>
                </a:solidFill>
              </a:rPr>
              <a:t>Primary complaint </a:t>
            </a:r>
          </a:p>
        </p:txBody>
      </p:sp>
      <p:pic>
        <p:nvPicPr>
          <p:cNvPr id="1026" name="Picture 2">
            <a:extLst>
              <a:ext uri="{FF2B5EF4-FFF2-40B4-BE49-F238E27FC236}">
                <a16:creationId xmlns:a16="http://schemas.microsoft.com/office/drawing/2014/main" xmlns="" id="{63ACBDE5-97AA-4518-BB55-20AD5978C2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7285" y="2015668"/>
            <a:ext cx="5383226" cy="39687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19D78FF-053F-49C7-A4ED-D70B752A2867}" type="slidenum">
              <a:rPr lang="en-US" smtClean="0"/>
              <a:t>20</a:t>
            </a:fld>
            <a:endParaRPr lang="en-US"/>
          </a:p>
        </p:txBody>
      </p:sp>
    </p:spTree>
    <p:extLst>
      <p:ext uri="{BB962C8B-B14F-4D97-AF65-F5344CB8AC3E}">
        <p14:creationId xmlns:p14="http://schemas.microsoft.com/office/powerpoint/2010/main" val="107044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C63862-9776-4598-B091-9F87B01BD851}"/>
              </a:ext>
            </a:extLst>
          </p:cNvPr>
          <p:cNvSpPr>
            <a:spLocks noGrp="1"/>
          </p:cNvSpPr>
          <p:nvPr>
            <p:ph type="title"/>
          </p:nvPr>
        </p:nvSpPr>
        <p:spPr/>
        <p:txBody>
          <a:bodyPr/>
          <a:lstStyle/>
          <a:p>
            <a:pPr algn="ctr"/>
            <a:r>
              <a:rPr lang="en-US" dirty="0">
                <a:solidFill>
                  <a:schemeClr val="bg2">
                    <a:lumMod val="50000"/>
                  </a:schemeClr>
                </a:solidFill>
              </a:rPr>
              <a:t>Increased Awareness of Infectious  Signs and Symptoms </a:t>
            </a:r>
          </a:p>
        </p:txBody>
      </p:sp>
      <p:pic>
        <p:nvPicPr>
          <p:cNvPr id="5" name="Content Placeholder 4">
            <a:extLst>
              <a:ext uri="{FF2B5EF4-FFF2-40B4-BE49-F238E27FC236}">
                <a16:creationId xmlns:a16="http://schemas.microsoft.com/office/drawing/2014/main" xmlns="" id="{75F937BD-A00D-4B2C-B536-BEDE14098DB2}"/>
              </a:ext>
            </a:extLst>
          </p:cNvPr>
          <p:cNvPicPr>
            <a:picLocks noGrp="1" noChangeAspect="1"/>
          </p:cNvPicPr>
          <p:nvPr>
            <p:ph idx="1"/>
          </p:nvPr>
        </p:nvPicPr>
        <p:blipFill>
          <a:blip r:embed="rId2"/>
          <a:stretch>
            <a:fillRect/>
          </a:stretch>
        </p:blipFill>
        <p:spPr>
          <a:xfrm>
            <a:off x="3564831" y="2245877"/>
            <a:ext cx="5062337" cy="3720765"/>
          </a:xfrm>
        </p:spPr>
      </p:pic>
      <p:sp>
        <p:nvSpPr>
          <p:cNvPr id="3" name="Slide Number Placeholder 2"/>
          <p:cNvSpPr>
            <a:spLocks noGrp="1"/>
          </p:cNvSpPr>
          <p:nvPr>
            <p:ph type="sldNum" sz="quarter" idx="12"/>
          </p:nvPr>
        </p:nvSpPr>
        <p:spPr/>
        <p:txBody>
          <a:bodyPr/>
          <a:lstStyle/>
          <a:p>
            <a:fld id="{419D78FF-053F-49C7-A4ED-D70B752A2867}" type="slidenum">
              <a:rPr lang="en-US" smtClean="0"/>
              <a:t>21</a:t>
            </a:fld>
            <a:endParaRPr lang="en-US"/>
          </a:p>
        </p:txBody>
      </p:sp>
    </p:spTree>
    <p:extLst>
      <p:ext uri="{BB962C8B-B14F-4D97-AF65-F5344CB8AC3E}">
        <p14:creationId xmlns:p14="http://schemas.microsoft.com/office/powerpoint/2010/main" val="1640765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DEC73-3BC3-4E0C-ACB5-7089CFFF1407}"/>
              </a:ext>
            </a:extLst>
          </p:cNvPr>
          <p:cNvSpPr>
            <a:spLocks noGrp="1"/>
          </p:cNvSpPr>
          <p:nvPr>
            <p:ph type="title"/>
          </p:nvPr>
        </p:nvSpPr>
        <p:spPr/>
        <p:txBody>
          <a:bodyPr/>
          <a:lstStyle/>
          <a:p>
            <a:r>
              <a:rPr lang="en-US" dirty="0">
                <a:solidFill>
                  <a:schemeClr val="bg2">
                    <a:lumMod val="50000"/>
                  </a:schemeClr>
                </a:solidFill>
              </a:rPr>
              <a:t>CDC’s Isolation Recommendations </a:t>
            </a:r>
          </a:p>
        </p:txBody>
      </p:sp>
      <p:sp>
        <p:nvSpPr>
          <p:cNvPr id="3" name="Content Placeholder 2">
            <a:extLst>
              <a:ext uri="{FF2B5EF4-FFF2-40B4-BE49-F238E27FC236}">
                <a16:creationId xmlns:a16="http://schemas.microsoft.com/office/drawing/2014/main" xmlns="" id="{C312A054-D70C-4B99-A9D6-EB8AAD86D297}"/>
              </a:ext>
            </a:extLst>
          </p:cNvPr>
          <p:cNvSpPr>
            <a:spLocks noGrp="1"/>
          </p:cNvSpPr>
          <p:nvPr>
            <p:ph idx="1"/>
          </p:nvPr>
        </p:nvSpPr>
        <p:spPr/>
        <p:txBody>
          <a:bodyPr>
            <a:normAutofit lnSpcReduction="10000"/>
          </a:bodyPr>
          <a:lstStyle/>
          <a:p>
            <a:r>
              <a:rPr lang="en-US" b="0" i="0" dirty="0">
                <a:solidFill>
                  <a:schemeClr val="tx1"/>
                </a:solidFill>
                <a:effectLst/>
                <a:latin typeface="Open Sans" panose="020B0606030504020204" pitchFamily="34" charset="0"/>
              </a:rPr>
              <a:t>Guideline for Isolation Precautions: Preventing Transmission of Infectious Agents in Healthcare Settings (2007). Last updated July 2019. </a:t>
            </a:r>
          </a:p>
          <a:p>
            <a:endParaRPr lang="en-US" dirty="0">
              <a:solidFill>
                <a:schemeClr val="tx1"/>
              </a:solidFill>
              <a:latin typeface="Open Sans" panose="020B0606030504020204" pitchFamily="34" charset="0"/>
            </a:endParaRPr>
          </a:p>
          <a:p>
            <a:r>
              <a:rPr lang="en-US" dirty="0">
                <a:solidFill>
                  <a:schemeClr val="tx1"/>
                </a:solidFill>
              </a:rPr>
              <a:t>Appendix A: Type and Duration of Precautions Recommended for Selected Infections and Conditions. Page 96 of 206 </a:t>
            </a:r>
            <a:endParaRPr lang="en-US" dirty="0">
              <a:solidFill>
                <a:schemeClr val="tx1"/>
              </a:solidFill>
              <a:latin typeface="Open Sans" panose="020B0606030504020204" pitchFamily="34" charset="0"/>
            </a:endParaRPr>
          </a:p>
          <a:p>
            <a:endParaRPr lang="en-US" dirty="0">
              <a:solidFill>
                <a:srgbClr val="000000"/>
              </a:solidFill>
              <a:latin typeface="Open Sans" panose="020B0606030504020204" pitchFamily="34" charset="0"/>
            </a:endParaRPr>
          </a:p>
          <a:p>
            <a:endParaRPr lang="en-US" dirty="0">
              <a:solidFill>
                <a:srgbClr val="000000"/>
              </a:solidFill>
              <a:latin typeface="Open Sans" panose="020B0606030504020204" pitchFamily="34" charset="0"/>
            </a:endParaRPr>
          </a:p>
          <a:p>
            <a:endParaRPr lang="en-US" dirty="0">
              <a:solidFill>
                <a:srgbClr val="000000"/>
              </a:solidFill>
              <a:latin typeface="Open Sans" panose="020B0606030504020204" pitchFamily="34" charset="0"/>
            </a:endParaRPr>
          </a:p>
          <a:p>
            <a:endParaRPr lang="en-US" dirty="0">
              <a:solidFill>
                <a:srgbClr val="000000"/>
              </a:solidFill>
              <a:latin typeface="Open Sans" panose="020B0606030504020204" pitchFamily="34" charset="0"/>
            </a:endParaRPr>
          </a:p>
          <a:p>
            <a:r>
              <a:rPr lang="en-US" dirty="0">
                <a:hlinkClick r:id="rId2"/>
              </a:rPr>
              <a:t>Isolation Precautions | Guidelines Library | Infection Control | CDC</a:t>
            </a:r>
            <a:endParaRPr lang="en-US" dirty="0"/>
          </a:p>
        </p:txBody>
      </p:sp>
      <p:sp>
        <p:nvSpPr>
          <p:cNvPr id="4" name="Slide Number Placeholder 3"/>
          <p:cNvSpPr>
            <a:spLocks noGrp="1"/>
          </p:cNvSpPr>
          <p:nvPr>
            <p:ph type="sldNum" sz="quarter" idx="12"/>
          </p:nvPr>
        </p:nvSpPr>
        <p:spPr/>
        <p:txBody>
          <a:bodyPr/>
          <a:lstStyle/>
          <a:p>
            <a:fld id="{419D78FF-053F-49C7-A4ED-D70B752A2867}" type="slidenum">
              <a:rPr lang="en-US" smtClean="0"/>
              <a:t>22</a:t>
            </a:fld>
            <a:endParaRPr lang="en-US"/>
          </a:p>
        </p:txBody>
      </p:sp>
    </p:spTree>
    <p:extLst>
      <p:ext uri="{BB962C8B-B14F-4D97-AF65-F5344CB8AC3E}">
        <p14:creationId xmlns:p14="http://schemas.microsoft.com/office/powerpoint/2010/main" val="3359673209"/>
      </p:ext>
    </p:extLst>
  </p:cSld>
  <p:clrMapOvr>
    <a:masterClrMapping/>
  </p:clrMapOvr>
  <mc:AlternateContent xmlns:mc="http://schemas.openxmlformats.org/markup-compatibility/2006" xmlns:p14="http://schemas.microsoft.com/office/powerpoint/2010/main">
    <mc:Choice Requires="p14">
      <p:transition spd="slow" p14:dur="2000" advTm="56202"/>
    </mc:Choice>
    <mc:Fallback xmlns="">
      <p:transition spd="slow" advTm="5620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E644D-5211-4980-9CA6-56E3EF869913}"/>
              </a:ext>
            </a:extLst>
          </p:cNvPr>
          <p:cNvSpPr>
            <a:spLocks noGrp="1"/>
          </p:cNvSpPr>
          <p:nvPr>
            <p:ph type="title"/>
          </p:nvPr>
        </p:nvSpPr>
        <p:spPr>
          <a:xfrm>
            <a:off x="1116037" y="528880"/>
            <a:ext cx="10058400" cy="1450757"/>
          </a:xfrm>
        </p:spPr>
        <p:txBody>
          <a:bodyPr>
            <a:normAutofit fontScale="90000"/>
          </a:bodyPr>
          <a:lstStyle/>
          <a:p>
            <a:r>
              <a:rPr lang="en-US" sz="3100" b="0" i="0" dirty="0">
                <a:solidFill>
                  <a:srgbClr val="000000"/>
                </a:solidFill>
                <a:effectLst/>
                <a:latin typeface="Merriweather" panose="00000500000000000000" pitchFamily="2" charset="0"/>
              </a:rPr>
              <a:t>Reported US Mumps Cases by Jurisdiction and Year*</a:t>
            </a:r>
            <a:br>
              <a:rPr lang="en-US" sz="3100" b="0" i="0" dirty="0">
                <a:solidFill>
                  <a:srgbClr val="000000"/>
                </a:solidFill>
                <a:effectLst/>
                <a:latin typeface="Merriweather" panose="00000500000000000000" pitchFamily="2" charset="0"/>
              </a:rPr>
            </a:br>
            <a:r>
              <a:rPr lang="en-US" sz="3100" b="0" i="0" dirty="0">
                <a:solidFill>
                  <a:srgbClr val="000000"/>
                </a:solidFill>
                <a:effectLst/>
                <a:latin typeface="Merriweather" panose="00000500000000000000" pitchFamily="2" charset="0"/>
              </a:rPr>
              <a:t>Reported Mumps Cases-2021</a:t>
            </a:r>
            <a:r>
              <a:rPr lang="en-US" b="0" i="0" dirty="0">
                <a:solidFill>
                  <a:srgbClr val="000000"/>
                </a:solidFill>
                <a:effectLst/>
                <a:latin typeface="Merriweather" panose="00000500000000000000" pitchFamily="2" charset="0"/>
              </a:rPr>
              <a:t/>
            </a:r>
            <a:br>
              <a:rPr lang="en-US" b="0" i="0" dirty="0">
                <a:solidFill>
                  <a:srgbClr val="000000"/>
                </a:solidFill>
                <a:effectLst/>
                <a:latin typeface="Merriweather" panose="00000500000000000000" pitchFamily="2" charset="0"/>
              </a:rPr>
            </a:br>
            <a:endParaRPr lang="en-US" dirty="0"/>
          </a:p>
        </p:txBody>
      </p:sp>
      <p:pic>
        <p:nvPicPr>
          <p:cNvPr id="5" name="Content Placeholder 4">
            <a:extLst>
              <a:ext uri="{FF2B5EF4-FFF2-40B4-BE49-F238E27FC236}">
                <a16:creationId xmlns:a16="http://schemas.microsoft.com/office/drawing/2014/main" xmlns="" id="{EE8C6D31-A3D3-4547-91B0-AE9F304FEE9D}"/>
              </a:ext>
            </a:extLst>
          </p:cNvPr>
          <p:cNvPicPr>
            <a:picLocks noGrp="1" noChangeAspect="1"/>
          </p:cNvPicPr>
          <p:nvPr>
            <p:ph idx="1"/>
          </p:nvPr>
        </p:nvPicPr>
        <p:blipFill>
          <a:blip r:embed="rId2"/>
          <a:stretch>
            <a:fillRect/>
          </a:stretch>
        </p:blipFill>
        <p:spPr>
          <a:xfrm>
            <a:off x="1397000" y="2038350"/>
            <a:ext cx="9458325" cy="3638550"/>
          </a:xfrm>
        </p:spPr>
      </p:pic>
      <p:pic>
        <p:nvPicPr>
          <p:cNvPr id="7" name="Picture 6">
            <a:extLst>
              <a:ext uri="{FF2B5EF4-FFF2-40B4-BE49-F238E27FC236}">
                <a16:creationId xmlns:a16="http://schemas.microsoft.com/office/drawing/2014/main" xmlns="" id="{CB0FC012-22D2-4096-8E48-7335DEE3A9C0}"/>
              </a:ext>
            </a:extLst>
          </p:cNvPr>
          <p:cNvPicPr>
            <a:picLocks noChangeAspect="1"/>
          </p:cNvPicPr>
          <p:nvPr/>
        </p:nvPicPr>
        <p:blipFill>
          <a:blip r:embed="rId3"/>
          <a:stretch>
            <a:fillRect/>
          </a:stretch>
        </p:blipFill>
        <p:spPr>
          <a:xfrm>
            <a:off x="1765789" y="5676900"/>
            <a:ext cx="6972300" cy="533400"/>
          </a:xfrm>
          <a:prstGeom prst="rect">
            <a:avLst/>
          </a:prstGeom>
        </p:spPr>
      </p:pic>
      <p:sp>
        <p:nvSpPr>
          <p:cNvPr id="3" name="Slide Number Placeholder 2"/>
          <p:cNvSpPr>
            <a:spLocks noGrp="1"/>
          </p:cNvSpPr>
          <p:nvPr>
            <p:ph type="sldNum" sz="quarter" idx="12"/>
          </p:nvPr>
        </p:nvSpPr>
        <p:spPr/>
        <p:txBody>
          <a:bodyPr/>
          <a:lstStyle/>
          <a:p>
            <a:fld id="{419D78FF-053F-49C7-A4ED-D70B752A2867}" type="slidenum">
              <a:rPr lang="en-US" smtClean="0"/>
              <a:t>23</a:t>
            </a:fld>
            <a:endParaRPr lang="en-US"/>
          </a:p>
        </p:txBody>
      </p:sp>
    </p:spTree>
    <p:extLst>
      <p:ext uri="{BB962C8B-B14F-4D97-AF65-F5344CB8AC3E}">
        <p14:creationId xmlns:p14="http://schemas.microsoft.com/office/powerpoint/2010/main" val="1185976956"/>
      </p:ext>
    </p:extLst>
  </p:cSld>
  <p:clrMapOvr>
    <a:masterClrMapping/>
  </p:clrMapOvr>
  <mc:AlternateContent xmlns:mc="http://schemas.openxmlformats.org/markup-compatibility/2006" xmlns:p14="http://schemas.microsoft.com/office/powerpoint/2010/main">
    <mc:Choice Requires="p14">
      <p:transition spd="slow" p14:dur="2000" advTm="54976"/>
    </mc:Choice>
    <mc:Fallback xmlns="">
      <p:transition spd="slow" advTm="5497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7B8E2-D029-4DAE-8432-0A1380C50B96}"/>
              </a:ext>
            </a:extLst>
          </p:cNvPr>
          <p:cNvSpPr>
            <a:spLocks noGrp="1"/>
          </p:cNvSpPr>
          <p:nvPr>
            <p:ph type="title"/>
          </p:nvPr>
        </p:nvSpPr>
        <p:spPr/>
        <p:txBody>
          <a:bodyPr/>
          <a:lstStyle/>
          <a:p>
            <a:pPr algn="ctr"/>
            <a:r>
              <a:rPr lang="en-US" dirty="0">
                <a:solidFill>
                  <a:schemeClr val="bg2">
                    <a:lumMod val="50000"/>
                  </a:schemeClr>
                </a:solidFill>
              </a:rPr>
              <a:t>Incidence of Mumps </a:t>
            </a:r>
          </a:p>
        </p:txBody>
      </p:sp>
      <p:pic>
        <p:nvPicPr>
          <p:cNvPr id="5" name="Content Placeholder 4">
            <a:extLst>
              <a:ext uri="{FF2B5EF4-FFF2-40B4-BE49-F238E27FC236}">
                <a16:creationId xmlns:a16="http://schemas.microsoft.com/office/drawing/2014/main" xmlns="" id="{235461AB-1893-4799-A70F-32E7D6AC1892}"/>
              </a:ext>
            </a:extLst>
          </p:cNvPr>
          <p:cNvPicPr>
            <a:picLocks noGrp="1" noChangeAspect="1"/>
          </p:cNvPicPr>
          <p:nvPr>
            <p:ph idx="1"/>
          </p:nvPr>
        </p:nvPicPr>
        <p:blipFill>
          <a:blip r:embed="rId2"/>
          <a:stretch>
            <a:fillRect/>
          </a:stretch>
        </p:blipFill>
        <p:spPr>
          <a:xfrm>
            <a:off x="2303068" y="1846263"/>
            <a:ext cx="7646190" cy="4022725"/>
          </a:xfrm>
        </p:spPr>
      </p:pic>
      <p:sp>
        <p:nvSpPr>
          <p:cNvPr id="3" name="Slide Number Placeholder 2"/>
          <p:cNvSpPr>
            <a:spLocks noGrp="1"/>
          </p:cNvSpPr>
          <p:nvPr>
            <p:ph type="sldNum" sz="quarter" idx="12"/>
          </p:nvPr>
        </p:nvSpPr>
        <p:spPr/>
        <p:txBody>
          <a:bodyPr/>
          <a:lstStyle/>
          <a:p>
            <a:fld id="{419D78FF-053F-49C7-A4ED-D70B752A2867}" type="slidenum">
              <a:rPr lang="en-US" smtClean="0"/>
              <a:t>24</a:t>
            </a:fld>
            <a:endParaRPr lang="en-US"/>
          </a:p>
        </p:txBody>
      </p:sp>
    </p:spTree>
    <p:extLst>
      <p:ext uri="{BB962C8B-B14F-4D97-AF65-F5344CB8AC3E}">
        <p14:creationId xmlns:p14="http://schemas.microsoft.com/office/powerpoint/2010/main" val="2615383806"/>
      </p:ext>
    </p:extLst>
  </p:cSld>
  <p:clrMapOvr>
    <a:masterClrMapping/>
  </p:clrMapOvr>
  <mc:AlternateContent xmlns:mc="http://schemas.openxmlformats.org/markup-compatibility/2006" xmlns:p14="http://schemas.microsoft.com/office/powerpoint/2010/main">
    <mc:Choice Requires="p14">
      <p:transition spd="slow" p14:dur="2000" advTm="98526"/>
    </mc:Choice>
    <mc:Fallback xmlns="">
      <p:transition spd="slow" advTm="9852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ABAA70-514D-4B36-89DD-88CD62BD7C09}"/>
              </a:ext>
            </a:extLst>
          </p:cNvPr>
          <p:cNvSpPr>
            <a:spLocks noGrp="1"/>
          </p:cNvSpPr>
          <p:nvPr>
            <p:ph type="title"/>
          </p:nvPr>
        </p:nvSpPr>
        <p:spPr/>
        <p:txBody>
          <a:bodyPr>
            <a:normAutofit/>
          </a:bodyPr>
          <a:lstStyle/>
          <a:p>
            <a:r>
              <a:rPr lang="en-US" sz="2400" b="0" i="0" dirty="0">
                <a:solidFill>
                  <a:srgbClr val="000000"/>
                </a:solidFill>
                <a:effectLst/>
                <a:latin typeface="Merriweather" panose="00000500000000000000" pitchFamily="2" charset="0"/>
              </a:rPr>
              <a:t>Measles cases in 2021</a:t>
            </a:r>
            <a:br>
              <a:rPr lang="en-US" sz="2400" b="0" i="0" dirty="0">
                <a:solidFill>
                  <a:srgbClr val="000000"/>
                </a:solidFill>
                <a:effectLst/>
                <a:latin typeface="Merriweather" panose="00000500000000000000" pitchFamily="2" charset="0"/>
              </a:rPr>
            </a:br>
            <a:r>
              <a:rPr lang="en-US" sz="2400" b="0" i="0" dirty="0">
                <a:solidFill>
                  <a:srgbClr val="000000"/>
                </a:solidFill>
                <a:effectLst/>
                <a:latin typeface="Open Sans" panose="020B0606030504020204" pitchFamily="34" charset="0"/>
              </a:rPr>
              <a:t>As of December 1, 2021, a total of 49 measles cases were reported by 5 jurisdictions in the United States. *</a:t>
            </a:r>
            <a:br>
              <a:rPr lang="en-US" sz="2400" b="0" i="0" dirty="0">
                <a:solidFill>
                  <a:srgbClr val="000000"/>
                </a:solidFill>
                <a:effectLst/>
                <a:latin typeface="Open Sans" panose="020B0606030504020204" pitchFamily="34" charset="0"/>
              </a:rPr>
            </a:br>
            <a:endParaRPr lang="en-US" sz="2400" dirty="0"/>
          </a:p>
        </p:txBody>
      </p:sp>
      <p:pic>
        <p:nvPicPr>
          <p:cNvPr id="5" name="Content Placeholder 4">
            <a:extLst>
              <a:ext uri="{FF2B5EF4-FFF2-40B4-BE49-F238E27FC236}">
                <a16:creationId xmlns:a16="http://schemas.microsoft.com/office/drawing/2014/main" xmlns="" id="{63622667-70FB-4CA5-B488-026D90D2476D}"/>
              </a:ext>
            </a:extLst>
          </p:cNvPr>
          <p:cNvPicPr>
            <a:picLocks noGrp="1" noChangeAspect="1"/>
          </p:cNvPicPr>
          <p:nvPr>
            <p:ph idx="1"/>
          </p:nvPr>
        </p:nvPicPr>
        <p:blipFill>
          <a:blip r:embed="rId2"/>
          <a:stretch>
            <a:fillRect/>
          </a:stretch>
        </p:blipFill>
        <p:spPr>
          <a:xfrm>
            <a:off x="2397959" y="1846263"/>
            <a:ext cx="7456408" cy="4022725"/>
          </a:xfrm>
        </p:spPr>
      </p:pic>
      <p:sp>
        <p:nvSpPr>
          <p:cNvPr id="3" name="Slide Number Placeholder 2"/>
          <p:cNvSpPr>
            <a:spLocks noGrp="1"/>
          </p:cNvSpPr>
          <p:nvPr>
            <p:ph type="sldNum" sz="quarter" idx="12"/>
          </p:nvPr>
        </p:nvSpPr>
        <p:spPr/>
        <p:txBody>
          <a:bodyPr/>
          <a:lstStyle/>
          <a:p>
            <a:fld id="{419D78FF-053F-49C7-A4ED-D70B752A2867}" type="slidenum">
              <a:rPr lang="en-US" smtClean="0"/>
              <a:t>25</a:t>
            </a:fld>
            <a:endParaRPr lang="en-US"/>
          </a:p>
        </p:txBody>
      </p:sp>
    </p:spTree>
    <p:extLst>
      <p:ext uri="{BB962C8B-B14F-4D97-AF65-F5344CB8AC3E}">
        <p14:creationId xmlns:p14="http://schemas.microsoft.com/office/powerpoint/2010/main" val="3389710562"/>
      </p:ext>
    </p:extLst>
  </p:cSld>
  <p:clrMapOvr>
    <a:masterClrMapping/>
  </p:clrMapOvr>
  <mc:AlternateContent xmlns:mc="http://schemas.openxmlformats.org/markup-compatibility/2006" xmlns:p14="http://schemas.microsoft.com/office/powerpoint/2010/main">
    <mc:Choice Requires="p14">
      <p:transition spd="slow" p14:dur="2000" advTm="83582"/>
    </mc:Choice>
    <mc:Fallback xmlns="">
      <p:transition spd="slow" advTm="8358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A932B2-06B7-4A6D-BA3A-A15A84C4FE62}"/>
              </a:ext>
            </a:extLst>
          </p:cNvPr>
          <p:cNvSpPr>
            <a:spLocks noGrp="1"/>
          </p:cNvSpPr>
          <p:nvPr>
            <p:ph type="title"/>
          </p:nvPr>
        </p:nvSpPr>
        <p:spPr/>
        <p:txBody>
          <a:bodyPr/>
          <a:lstStyle/>
          <a:p>
            <a:r>
              <a:rPr lang="en-US" dirty="0"/>
              <a:t>G                                     Global Measles </a:t>
            </a:r>
          </a:p>
        </p:txBody>
      </p:sp>
      <p:pic>
        <p:nvPicPr>
          <p:cNvPr id="5" name="Content Placeholder 4">
            <a:extLst>
              <a:ext uri="{FF2B5EF4-FFF2-40B4-BE49-F238E27FC236}">
                <a16:creationId xmlns:a16="http://schemas.microsoft.com/office/drawing/2014/main" xmlns="" id="{A0FA7A9F-41B3-4A8D-A006-E9117B3BE4F9}"/>
              </a:ext>
            </a:extLst>
          </p:cNvPr>
          <p:cNvPicPr>
            <a:picLocks noGrp="1" noChangeAspect="1"/>
          </p:cNvPicPr>
          <p:nvPr>
            <p:ph idx="1"/>
          </p:nvPr>
        </p:nvPicPr>
        <p:blipFill>
          <a:blip r:embed="rId2"/>
          <a:stretch>
            <a:fillRect/>
          </a:stretch>
        </p:blipFill>
        <p:spPr>
          <a:xfrm>
            <a:off x="1164492" y="478570"/>
            <a:ext cx="4712677" cy="5640875"/>
          </a:xfrm>
        </p:spPr>
      </p:pic>
      <p:pic>
        <p:nvPicPr>
          <p:cNvPr id="7" name="Picture 6">
            <a:extLst>
              <a:ext uri="{FF2B5EF4-FFF2-40B4-BE49-F238E27FC236}">
                <a16:creationId xmlns:a16="http://schemas.microsoft.com/office/drawing/2014/main" xmlns="" id="{190BF30B-AB75-4E37-B36B-0A82FDE7F3C3}"/>
              </a:ext>
            </a:extLst>
          </p:cNvPr>
          <p:cNvPicPr>
            <a:picLocks noChangeAspect="1"/>
          </p:cNvPicPr>
          <p:nvPr/>
        </p:nvPicPr>
        <p:blipFill>
          <a:blip r:embed="rId3"/>
          <a:stretch>
            <a:fillRect/>
          </a:stretch>
        </p:blipFill>
        <p:spPr>
          <a:xfrm>
            <a:off x="6003925" y="3030293"/>
            <a:ext cx="4857750" cy="1685925"/>
          </a:xfrm>
          <a:prstGeom prst="rect">
            <a:avLst/>
          </a:prstGeom>
        </p:spPr>
      </p:pic>
      <p:sp>
        <p:nvSpPr>
          <p:cNvPr id="3" name="Slide Number Placeholder 2"/>
          <p:cNvSpPr>
            <a:spLocks noGrp="1"/>
          </p:cNvSpPr>
          <p:nvPr>
            <p:ph type="sldNum" sz="quarter" idx="12"/>
          </p:nvPr>
        </p:nvSpPr>
        <p:spPr/>
        <p:txBody>
          <a:bodyPr/>
          <a:lstStyle/>
          <a:p>
            <a:fld id="{419D78FF-053F-49C7-A4ED-D70B752A2867}" type="slidenum">
              <a:rPr lang="en-US" smtClean="0"/>
              <a:t>26</a:t>
            </a:fld>
            <a:endParaRPr lang="en-US"/>
          </a:p>
        </p:txBody>
      </p:sp>
    </p:spTree>
    <p:extLst>
      <p:ext uri="{BB962C8B-B14F-4D97-AF65-F5344CB8AC3E}">
        <p14:creationId xmlns:p14="http://schemas.microsoft.com/office/powerpoint/2010/main" val="2417510989"/>
      </p:ext>
    </p:extLst>
  </p:cSld>
  <p:clrMapOvr>
    <a:masterClrMapping/>
  </p:clrMapOvr>
  <mc:AlternateContent xmlns:mc="http://schemas.openxmlformats.org/markup-compatibility/2006" xmlns:p14="http://schemas.microsoft.com/office/powerpoint/2010/main">
    <mc:Choice Requires="p14">
      <p:transition spd="slow" p14:dur="2000" advTm="54632"/>
    </mc:Choice>
    <mc:Fallback xmlns="">
      <p:transition spd="slow" advTm="5463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385C00-727F-4DA7-A47C-B2AC711B9CB3}"/>
              </a:ext>
            </a:extLst>
          </p:cNvPr>
          <p:cNvSpPr>
            <a:spLocks noGrp="1"/>
          </p:cNvSpPr>
          <p:nvPr>
            <p:ph type="title"/>
          </p:nvPr>
        </p:nvSpPr>
        <p:spPr/>
        <p:txBody>
          <a:bodyPr/>
          <a:lstStyle/>
          <a:p>
            <a:r>
              <a:rPr lang="en-US" sz="1800" b="1" kern="0" dirty="0">
                <a:solidFill>
                  <a:schemeClr val="bg2">
                    <a:lumMod val="50000"/>
                  </a:schemeClr>
                </a:solidFill>
                <a:effectLst/>
                <a:latin typeface="Times New Roman" panose="02020603050405020304" pitchFamily="18" charset="0"/>
                <a:ea typeface="Times New Roman" panose="02020603050405020304" pitchFamily="18" charset="0"/>
              </a:rPr>
              <a:t>Reduce Occupational Health Exposures to Airborne and Droplet Transmitted Diseases: An Improvement Project in a Northern Californian Emergency Room</a:t>
            </a:r>
            <a:br>
              <a:rPr lang="en-US" sz="1800" b="1" kern="0" dirty="0">
                <a:solidFill>
                  <a:schemeClr val="bg2">
                    <a:lumMod val="50000"/>
                  </a:schemeClr>
                </a:solidFill>
                <a:effectLst/>
                <a:latin typeface="Times New Roman" panose="02020603050405020304" pitchFamily="18" charset="0"/>
                <a:ea typeface="Times New Roman" panose="02020603050405020304" pitchFamily="18" charset="0"/>
              </a:rPr>
            </a:br>
            <a:r>
              <a:rPr lang="en-US" sz="1800" b="1" kern="0" dirty="0">
                <a:effectLst/>
                <a:latin typeface="Times New Roman" panose="02020603050405020304" pitchFamily="18" charset="0"/>
                <a:ea typeface="Times New Roman" panose="02020603050405020304" pitchFamily="18" charset="0"/>
              </a:rPr>
              <a:t/>
            </a:r>
            <a:br>
              <a:rPr lang="en-US" sz="1800" b="1" kern="0" dirty="0">
                <a:effectLst/>
                <a:latin typeface="Times New Roman" panose="02020603050405020304" pitchFamily="18" charset="0"/>
                <a:ea typeface="Times New Roman" panose="02020603050405020304" pitchFamily="18" charset="0"/>
              </a:rPr>
            </a:br>
            <a:r>
              <a:rPr lang="en-US" sz="1800" b="1" kern="0" dirty="0">
                <a:effectLst/>
                <a:latin typeface="Times New Roman" panose="02020603050405020304" pitchFamily="18" charset="0"/>
                <a:ea typeface="Times New Roman" panose="02020603050405020304" pitchFamily="18" charset="0"/>
              </a:rPr>
              <a:t/>
            </a:r>
            <a:br>
              <a:rPr lang="en-US" sz="1800" b="1" kern="0" dirty="0">
                <a:effectLst/>
                <a:latin typeface="Times New Roman" panose="02020603050405020304" pitchFamily="18" charset="0"/>
                <a:ea typeface="Times New Roman" panose="02020603050405020304" pitchFamily="18" charset="0"/>
              </a:rPr>
            </a:br>
            <a:endParaRPr lang="en-US" sz="1000" dirty="0"/>
          </a:p>
        </p:txBody>
      </p:sp>
      <p:sp>
        <p:nvSpPr>
          <p:cNvPr id="3" name="Content Placeholder 2">
            <a:extLst>
              <a:ext uri="{FF2B5EF4-FFF2-40B4-BE49-F238E27FC236}">
                <a16:creationId xmlns:a16="http://schemas.microsoft.com/office/drawing/2014/main" xmlns="" id="{B1E530AB-6DAB-4C18-8972-A07583140847}"/>
              </a:ext>
            </a:extLst>
          </p:cNvPr>
          <p:cNvSpPr>
            <a:spLocks noGrp="1"/>
          </p:cNvSpPr>
          <p:nvPr>
            <p:ph idx="1"/>
          </p:nvPr>
        </p:nvSpPr>
        <p:spPr/>
        <p:txBody>
          <a:bodyPr>
            <a:normAutofit fontScale="70000" lnSpcReduction="20000"/>
          </a:bodyPr>
          <a:lstStyle/>
          <a:p>
            <a:pPr algn="l"/>
            <a:r>
              <a:rPr lang="en-US" b="1" i="0" dirty="0">
                <a:solidFill>
                  <a:srgbClr val="212121"/>
                </a:solidFill>
                <a:effectLst/>
                <a:latin typeface="Merriweather" panose="00000500000000000000" pitchFamily="2" charset="0"/>
              </a:rPr>
              <a:t>Abstract</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Preventing respiratory infectious disease exposures is a performance improvement project to reduce the incidence of occupational health exposures among health care workers. This project encouraged registered nurses to quickly identify and isolate potentially infectious patients in the emergency room, to prevent exposures to airborne and droplet transmitted communicable diseases, including meningitis, tuberculosis, and measles.</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This pre- and postintervention model implemented a quasi-experimental designed project in the emergency room (ER). The Centers for Disease Control's empiric transmission-based isolation precautions were implemented to prevent occupational health exposures. Eighty registered nurses (RN's) received education on the new intervention. The assumption of this project was, the new process will decrease occupational health exposures.</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Eight ER RNs reported an occupational health exposure, preintervention in quarter 2 of 2019, compared to zero occupational health exposures, postintervention in quarter 3 of 2019. A χ² independence test was used to determine if the categorical variables of the capstone intervention and disease exposure were related in the same RN population. An association between the capstone intervention and disease exposure was observed, X</a:t>
            </a:r>
            <a:r>
              <a:rPr lang="en-US" b="0" i="0" baseline="30000" dirty="0">
                <a:solidFill>
                  <a:srgbClr val="212121"/>
                </a:solidFill>
                <a:effectLst/>
                <a:latin typeface="BlinkMacSystemFont"/>
              </a:rPr>
              <a:t>2</a:t>
            </a:r>
            <a:r>
              <a:rPr lang="en-US" b="0" i="0" dirty="0">
                <a:solidFill>
                  <a:srgbClr val="212121"/>
                </a:solidFill>
                <a:effectLst/>
                <a:latin typeface="BlinkMacSystemFont"/>
              </a:rPr>
              <a:t> (1) = 8.421, P = .004, indicating the result is statistically significant.</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The preventing respiratory infectious disease exposures project effectively reduced occupational health exposures to airborne and droplet transmitted diseases in the emergency room by 100%. These results should encourage Infection Preventionists to adapt the Centers for Disease Control's empiric transmission isolation precautions in their emergency rooms and urgent cares to prevent airborne and droplet transmitted disease exposures.</a:t>
            </a:r>
          </a:p>
          <a:p>
            <a:pPr algn="l"/>
            <a:endParaRPr lang="en-US" b="0" i="0" dirty="0">
              <a:solidFill>
                <a:srgbClr val="212121"/>
              </a:solidFill>
              <a:effectLst/>
              <a:latin typeface="BlinkMacSystemFont"/>
            </a:endParaRPr>
          </a:p>
          <a:p>
            <a:r>
              <a:rPr lang="en-US" sz="1100" b="1" kern="0" dirty="0">
                <a:effectLst/>
                <a:latin typeface="Times New Roman" panose="02020603050405020304" pitchFamily="18" charset="0"/>
                <a:ea typeface="Times New Roman" panose="02020603050405020304" pitchFamily="18" charset="0"/>
              </a:rPr>
              <a:t>Cole J, </a:t>
            </a:r>
            <a:r>
              <a:rPr lang="en-US" sz="1100" b="1" kern="0" dirty="0" err="1">
                <a:effectLst/>
                <a:latin typeface="Times New Roman" panose="02020603050405020304" pitchFamily="18" charset="0"/>
                <a:ea typeface="Times New Roman" panose="02020603050405020304" pitchFamily="18" charset="0"/>
              </a:rPr>
              <a:t>Gambone</a:t>
            </a:r>
            <a:r>
              <a:rPr lang="en-US" sz="1100" b="1" kern="0" dirty="0">
                <a:effectLst/>
                <a:latin typeface="Times New Roman" panose="02020603050405020304" pitchFamily="18" charset="0"/>
                <a:ea typeface="Times New Roman" panose="02020603050405020304" pitchFamily="18" charset="0"/>
              </a:rPr>
              <a:t> J, Barnard E. P.R.I.D.E.-preventing respiratory infectious disease exposures: An improvement project in a Northern Californian emergency room. Am J Infect Control. 2021 Feb;49(2):174-178. </a:t>
            </a:r>
            <a:r>
              <a:rPr lang="en-US" sz="1100" b="1" kern="0" dirty="0" err="1">
                <a:effectLst/>
                <a:latin typeface="Times New Roman" panose="02020603050405020304" pitchFamily="18" charset="0"/>
                <a:ea typeface="Times New Roman" panose="02020603050405020304" pitchFamily="18" charset="0"/>
              </a:rPr>
              <a:t>doi</a:t>
            </a:r>
            <a:r>
              <a:rPr lang="en-US" sz="1100" b="1" kern="0" dirty="0">
                <a:effectLst/>
                <a:latin typeface="Times New Roman" panose="02020603050405020304" pitchFamily="18" charset="0"/>
                <a:ea typeface="Times New Roman" panose="02020603050405020304" pitchFamily="18" charset="0"/>
              </a:rPr>
              <a:t>: 10.1016/j.ajic.2020.07.030. </a:t>
            </a:r>
            <a:r>
              <a:rPr lang="en-US" sz="1100" b="1" kern="0" dirty="0" err="1">
                <a:effectLst/>
                <a:latin typeface="Times New Roman" panose="02020603050405020304" pitchFamily="18" charset="0"/>
                <a:ea typeface="Times New Roman" panose="02020603050405020304" pitchFamily="18" charset="0"/>
              </a:rPr>
              <a:t>Epub</a:t>
            </a:r>
            <a:r>
              <a:rPr lang="en-US" sz="1100" b="1" kern="0" dirty="0">
                <a:effectLst/>
                <a:latin typeface="Times New Roman" panose="02020603050405020304" pitchFamily="18" charset="0"/>
                <a:ea typeface="Times New Roman" panose="02020603050405020304" pitchFamily="18" charset="0"/>
              </a:rPr>
              <a:t> 2020 Aug 6. PMID: 32768437; PMCID: PMC7406469</a:t>
            </a:r>
            <a:endParaRPr lang="en-US" sz="1100" dirty="0"/>
          </a:p>
        </p:txBody>
      </p:sp>
      <p:sp>
        <p:nvSpPr>
          <p:cNvPr id="4" name="Slide Number Placeholder 3"/>
          <p:cNvSpPr>
            <a:spLocks noGrp="1"/>
          </p:cNvSpPr>
          <p:nvPr>
            <p:ph type="sldNum" sz="quarter" idx="12"/>
          </p:nvPr>
        </p:nvSpPr>
        <p:spPr/>
        <p:txBody>
          <a:bodyPr/>
          <a:lstStyle/>
          <a:p>
            <a:fld id="{419D78FF-053F-49C7-A4ED-D70B752A2867}" type="slidenum">
              <a:rPr lang="en-US" smtClean="0"/>
              <a:t>27</a:t>
            </a:fld>
            <a:endParaRPr lang="en-US"/>
          </a:p>
        </p:txBody>
      </p:sp>
    </p:spTree>
    <p:extLst>
      <p:ext uri="{BB962C8B-B14F-4D97-AF65-F5344CB8AC3E}">
        <p14:creationId xmlns:p14="http://schemas.microsoft.com/office/powerpoint/2010/main" val="3923508131"/>
      </p:ext>
    </p:extLst>
  </p:cSld>
  <p:clrMapOvr>
    <a:masterClrMapping/>
  </p:clrMapOvr>
  <mc:AlternateContent xmlns:mc="http://schemas.openxmlformats.org/markup-compatibility/2006" xmlns:p14="http://schemas.microsoft.com/office/powerpoint/2010/main">
    <mc:Choice Requires="p14">
      <p:transition spd="slow" p14:dur="2000" advTm="162719"/>
    </mc:Choice>
    <mc:Fallback xmlns="">
      <p:transition spd="slow" advTm="16271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45418-3A58-437F-AB87-7A29CA64B900}"/>
              </a:ext>
            </a:extLst>
          </p:cNvPr>
          <p:cNvSpPr>
            <a:spLocks noGrp="1"/>
          </p:cNvSpPr>
          <p:nvPr>
            <p:ph type="title"/>
          </p:nvPr>
        </p:nvSpPr>
        <p:spPr>
          <a:xfrm>
            <a:off x="1066800" y="286603"/>
            <a:ext cx="10058400" cy="1450757"/>
          </a:xfrm>
        </p:spPr>
        <p:txBody>
          <a:bodyPr/>
          <a:lstStyle/>
          <a:p>
            <a:pPr algn="ctr"/>
            <a:r>
              <a:rPr lang="en-US" dirty="0">
                <a:solidFill>
                  <a:schemeClr val="bg2">
                    <a:lumMod val="50000"/>
                  </a:schemeClr>
                </a:solidFill>
              </a:rPr>
              <a:t>Data tables </a:t>
            </a:r>
          </a:p>
        </p:txBody>
      </p:sp>
      <p:pic>
        <p:nvPicPr>
          <p:cNvPr id="5" name="Content Placeholder 4">
            <a:extLst>
              <a:ext uri="{FF2B5EF4-FFF2-40B4-BE49-F238E27FC236}">
                <a16:creationId xmlns:a16="http://schemas.microsoft.com/office/drawing/2014/main" xmlns="" id="{FD85F7C8-1873-4751-9BCF-9F4FE23E8102}"/>
              </a:ext>
            </a:extLst>
          </p:cNvPr>
          <p:cNvPicPr>
            <a:picLocks noGrp="1" noChangeAspect="1"/>
          </p:cNvPicPr>
          <p:nvPr>
            <p:ph idx="1"/>
          </p:nvPr>
        </p:nvPicPr>
        <p:blipFill>
          <a:blip r:embed="rId2"/>
          <a:stretch>
            <a:fillRect/>
          </a:stretch>
        </p:blipFill>
        <p:spPr>
          <a:xfrm>
            <a:off x="3016995" y="1891637"/>
            <a:ext cx="5437753" cy="3745009"/>
          </a:xfrm>
        </p:spPr>
      </p:pic>
      <p:sp>
        <p:nvSpPr>
          <p:cNvPr id="7" name="TextBox 6">
            <a:extLst>
              <a:ext uri="{FF2B5EF4-FFF2-40B4-BE49-F238E27FC236}">
                <a16:creationId xmlns:a16="http://schemas.microsoft.com/office/drawing/2014/main" xmlns="" id="{786BE740-0CA4-45F7-8ECC-C1B51B0BEECD}"/>
              </a:ext>
            </a:extLst>
          </p:cNvPr>
          <p:cNvSpPr txBox="1"/>
          <p:nvPr/>
        </p:nvSpPr>
        <p:spPr>
          <a:xfrm>
            <a:off x="1781092" y="5790923"/>
            <a:ext cx="7909560" cy="338554"/>
          </a:xfrm>
          <a:prstGeom prst="rect">
            <a:avLst/>
          </a:prstGeom>
          <a:noFill/>
        </p:spPr>
        <p:txBody>
          <a:bodyPr wrap="square">
            <a:spAutoFit/>
          </a:bodyPr>
          <a:lstStyle/>
          <a:p>
            <a:r>
              <a:rPr lang="en-US" sz="800" b="1" kern="0" dirty="0">
                <a:effectLst/>
                <a:latin typeface="Times New Roman" panose="02020603050405020304" pitchFamily="18" charset="0"/>
                <a:ea typeface="Times New Roman" panose="02020603050405020304" pitchFamily="18" charset="0"/>
              </a:rPr>
              <a:t>Cole J, </a:t>
            </a:r>
            <a:r>
              <a:rPr lang="en-US" sz="800" b="1" kern="0" dirty="0" err="1">
                <a:effectLst/>
                <a:latin typeface="Times New Roman" panose="02020603050405020304" pitchFamily="18" charset="0"/>
                <a:ea typeface="Times New Roman" panose="02020603050405020304" pitchFamily="18" charset="0"/>
              </a:rPr>
              <a:t>Gambone</a:t>
            </a:r>
            <a:r>
              <a:rPr lang="en-US" sz="800" b="1" kern="0" dirty="0">
                <a:effectLst/>
                <a:latin typeface="Times New Roman" panose="02020603050405020304" pitchFamily="18" charset="0"/>
                <a:ea typeface="Times New Roman" panose="02020603050405020304" pitchFamily="18" charset="0"/>
              </a:rPr>
              <a:t> J, Barnard E. P.R.I.D.E.-preventing respiratory infectious disease exposures: An improvement project in a Northern Californian emergency room. Am J Infect Control. 2021 Feb;49(2):174-178. </a:t>
            </a:r>
            <a:r>
              <a:rPr lang="en-US" sz="800" b="1" kern="0" dirty="0" err="1">
                <a:effectLst/>
                <a:latin typeface="Times New Roman" panose="02020603050405020304" pitchFamily="18" charset="0"/>
                <a:ea typeface="Times New Roman" panose="02020603050405020304" pitchFamily="18" charset="0"/>
              </a:rPr>
              <a:t>doi</a:t>
            </a:r>
            <a:r>
              <a:rPr lang="en-US" sz="800" b="1" kern="0" dirty="0">
                <a:effectLst/>
                <a:latin typeface="Times New Roman" panose="02020603050405020304" pitchFamily="18" charset="0"/>
                <a:ea typeface="Times New Roman" panose="02020603050405020304" pitchFamily="18" charset="0"/>
              </a:rPr>
              <a:t>: 10.1016/j.ajic.2020.07.030. </a:t>
            </a:r>
            <a:r>
              <a:rPr lang="en-US" sz="800" b="1" kern="0" dirty="0" err="1">
                <a:effectLst/>
                <a:latin typeface="Times New Roman" panose="02020603050405020304" pitchFamily="18" charset="0"/>
                <a:ea typeface="Times New Roman" panose="02020603050405020304" pitchFamily="18" charset="0"/>
              </a:rPr>
              <a:t>Epub</a:t>
            </a:r>
            <a:r>
              <a:rPr lang="en-US" sz="800" b="1" kern="0" dirty="0">
                <a:effectLst/>
                <a:latin typeface="Times New Roman" panose="02020603050405020304" pitchFamily="18" charset="0"/>
                <a:ea typeface="Times New Roman" panose="02020603050405020304" pitchFamily="18" charset="0"/>
              </a:rPr>
              <a:t> 2020 Aug 6. PMID: 32768437; PMCID: PMC7406469</a:t>
            </a:r>
            <a:endParaRPr lang="en-US" sz="800" dirty="0"/>
          </a:p>
        </p:txBody>
      </p:sp>
      <p:sp>
        <p:nvSpPr>
          <p:cNvPr id="3" name="Slide Number Placeholder 2"/>
          <p:cNvSpPr>
            <a:spLocks noGrp="1"/>
          </p:cNvSpPr>
          <p:nvPr>
            <p:ph type="sldNum" sz="quarter" idx="12"/>
          </p:nvPr>
        </p:nvSpPr>
        <p:spPr/>
        <p:txBody>
          <a:bodyPr/>
          <a:lstStyle/>
          <a:p>
            <a:fld id="{419D78FF-053F-49C7-A4ED-D70B752A2867}" type="slidenum">
              <a:rPr lang="en-US" smtClean="0"/>
              <a:t>28</a:t>
            </a:fld>
            <a:endParaRPr lang="en-US"/>
          </a:p>
        </p:txBody>
      </p:sp>
    </p:spTree>
    <p:extLst>
      <p:ext uri="{BB962C8B-B14F-4D97-AF65-F5344CB8AC3E}">
        <p14:creationId xmlns:p14="http://schemas.microsoft.com/office/powerpoint/2010/main" val="1722427279"/>
      </p:ext>
    </p:extLst>
  </p:cSld>
  <p:clrMapOvr>
    <a:masterClrMapping/>
  </p:clrMapOvr>
  <mc:AlternateContent xmlns:mc="http://schemas.openxmlformats.org/markup-compatibility/2006" xmlns:p14="http://schemas.microsoft.com/office/powerpoint/2010/main">
    <mc:Choice Requires="p14">
      <p:transition spd="slow" p14:dur="2000" advTm="40412"/>
    </mc:Choice>
    <mc:Fallback xmlns="">
      <p:transition spd="slow" advTm="4041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5FC4E7-0906-40B4-9407-718D562FA6F0}"/>
              </a:ext>
            </a:extLst>
          </p:cNvPr>
          <p:cNvSpPr>
            <a:spLocks noGrp="1"/>
          </p:cNvSpPr>
          <p:nvPr>
            <p:ph type="title"/>
          </p:nvPr>
        </p:nvSpPr>
        <p:spPr/>
        <p:txBody>
          <a:bodyPr/>
          <a:lstStyle/>
          <a:p>
            <a:pPr algn="ctr"/>
            <a:r>
              <a:rPr lang="en-US" dirty="0">
                <a:solidFill>
                  <a:schemeClr val="bg2">
                    <a:lumMod val="50000"/>
                  </a:schemeClr>
                </a:solidFill>
              </a:rPr>
              <a:t>Data tables </a:t>
            </a:r>
          </a:p>
        </p:txBody>
      </p:sp>
      <p:pic>
        <p:nvPicPr>
          <p:cNvPr id="5" name="Content Placeholder 4">
            <a:extLst>
              <a:ext uri="{FF2B5EF4-FFF2-40B4-BE49-F238E27FC236}">
                <a16:creationId xmlns:a16="http://schemas.microsoft.com/office/drawing/2014/main" xmlns="" id="{189AC29E-6C29-4245-B371-A2E1C08C7BF6}"/>
              </a:ext>
            </a:extLst>
          </p:cNvPr>
          <p:cNvPicPr>
            <a:picLocks noGrp="1" noChangeAspect="1"/>
          </p:cNvPicPr>
          <p:nvPr>
            <p:ph idx="1"/>
          </p:nvPr>
        </p:nvPicPr>
        <p:blipFill>
          <a:blip r:embed="rId2"/>
          <a:stretch>
            <a:fillRect/>
          </a:stretch>
        </p:blipFill>
        <p:spPr>
          <a:xfrm>
            <a:off x="3357343" y="1943374"/>
            <a:ext cx="4590077" cy="1815573"/>
          </a:xfrm>
        </p:spPr>
      </p:pic>
      <p:pic>
        <p:nvPicPr>
          <p:cNvPr id="7" name="Picture 6">
            <a:extLst>
              <a:ext uri="{FF2B5EF4-FFF2-40B4-BE49-F238E27FC236}">
                <a16:creationId xmlns:a16="http://schemas.microsoft.com/office/drawing/2014/main" xmlns="" id="{F5A4F4C7-45B9-4B8C-8E4F-325C1D360FA2}"/>
              </a:ext>
            </a:extLst>
          </p:cNvPr>
          <p:cNvPicPr>
            <a:picLocks noChangeAspect="1"/>
          </p:cNvPicPr>
          <p:nvPr/>
        </p:nvPicPr>
        <p:blipFill>
          <a:blip r:embed="rId3"/>
          <a:stretch>
            <a:fillRect/>
          </a:stretch>
        </p:blipFill>
        <p:spPr>
          <a:xfrm>
            <a:off x="3357343" y="3828054"/>
            <a:ext cx="4647496" cy="1731420"/>
          </a:xfrm>
          <a:prstGeom prst="rect">
            <a:avLst/>
          </a:prstGeom>
        </p:spPr>
      </p:pic>
      <p:sp>
        <p:nvSpPr>
          <p:cNvPr id="9" name="TextBox 8">
            <a:extLst>
              <a:ext uri="{FF2B5EF4-FFF2-40B4-BE49-F238E27FC236}">
                <a16:creationId xmlns:a16="http://schemas.microsoft.com/office/drawing/2014/main" xmlns="" id="{80E1EDF6-3C09-4989-85BB-12111A4BFFB1}"/>
              </a:ext>
            </a:extLst>
          </p:cNvPr>
          <p:cNvSpPr txBox="1"/>
          <p:nvPr/>
        </p:nvSpPr>
        <p:spPr>
          <a:xfrm>
            <a:off x="1701578" y="5849641"/>
            <a:ext cx="7901609" cy="338554"/>
          </a:xfrm>
          <a:prstGeom prst="rect">
            <a:avLst/>
          </a:prstGeom>
          <a:noFill/>
        </p:spPr>
        <p:txBody>
          <a:bodyPr wrap="square">
            <a:spAutoFit/>
          </a:bodyPr>
          <a:lstStyle/>
          <a:p>
            <a:r>
              <a:rPr lang="en-US" sz="800" b="1" kern="0" dirty="0">
                <a:effectLst/>
                <a:latin typeface="Times New Roman" panose="02020603050405020304" pitchFamily="18" charset="0"/>
                <a:ea typeface="Times New Roman" panose="02020603050405020304" pitchFamily="18" charset="0"/>
              </a:rPr>
              <a:t>Cole J, </a:t>
            </a:r>
            <a:r>
              <a:rPr lang="en-US" sz="800" b="1" kern="0" dirty="0" err="1">
                <a:effectLst/>
                <a:latin typeface="Times New Roman" panose="02020603050405020304" pitchFamily="18" charset="0"/>
                <a:ea typeface="Times New Roman" panose="02020603050405020304" pitchFamily="18" charset="0"/>
              </a:rPr>
              <a:t>Gambone</a:t>
            </a:r>
            <a:r>
              <a:rPr lang="en-US" sz="800" b="1" kern="0" dirty="0">
                <a:effectLst/>
                <a:latin typeface="Times New Roman" panose="02020603050405020304" pitchFamily="18" charset="0"/>
                <a:ea typeface="Times New Roman" panose="02020603050405020304" pitchFamily="18" charset="0"/>
              </a:rPr>
              <a:t> J, Barnard E. P.R.I.D.E.-preventing respiratory infectious disease exposures: An improvement project in a Northern Californian emergency room. Am J Infect Control. 2021 Feb;49(2):174-178. </a:t>
            </a:r>
            <a:r>
              <a:rPr lang="en-US" sz="800" b="1" kern="0" dirty="0" err="1">
                <a:effectLst/>
                <a:latin typeface="Times New Roman" panose="02020603050405020304" pitchFamily="18" charset="0"/>
                <a:ea typeface="Times New Roman" panose="02020603050405020304" pitchFamily="18" charset="0"/>
              </a:rPr>
              <a:t>doi</a:t>
            </a:r>
            <a:r>
              <a:rPr lang="en-US" sz="800" b="1" kern="0" dirty="0">
                <a:effectLst/>
                <a:latin typeface="Times New Roman" panose="02020603050405020304" pitchFamily="18" charset="0"/>
                <a:ea typeface="Times New Roman" panose="02020603050405020304" pitchFamily="18" charset="0"/>
              </a:rPr>
              <a:t>: 10.1016/j.ajic.2020.07.030. </a:t>
            </a:r>
            <a:r>
              <a:rPr lang="en-US" sz="800" b="1" kern="0" dirty="0" err="1">
                <a:effectLst/>
                <a:latin typeface="Times New Roman" panose="02020603050405020304" pitchFamily="18" charset="0"/>
                <a:ea typeface="Times New Roman" panose="02020603050405020304" pitchFamily="18" charset="0"/>
              </a:rPr>
              <a:t>Epub</a:t>
            </a:r>
            <a:r>
              <a:rPr lang="en-US" sz="800" b="1" kern="0" dirty="0">
                <a:effectLst/>
                <a:latin typeface="Times New Roman" panose="02020603050405020304" pitchFamily="18" charset="0"/>
                <a:ea typeface="Times New Roman" panose="02020603050405020304" pitchFamily="18" charset="0"/>
              </a:rPr>
              <a:t> 2020 Aug 6. PMID: 32768437; PMCID: PMC7406469</a:t>
            </a:r>
            <a:endParaRPr lang="en-US" sz="800" dirty="0"/>
          </a:p>
        </p:txBody>
      </p:sp>
      <p:sp>
        <p:nvSpPr>
          <p:cNvPr id="3" name="Slide Number Placeholder 2"/>
          <p:cNvSpPr>
            <a:spLocks noGrp="1"/>
          </p:cNvSpPr>
          <p:nvPr>
            <p:ph type="sldNum" sz="quarter" idx="12"/>
          </p:nvPr>
        </p:nvSpPr>
        <p:spPr/>
        <p:txBody>
          <a:bodyPr/>
          <a:lstStyle/>
          <a:p>
            <a:fld id="{419D78FF-053F-49C7-A4ED-D70B752A2867}" type="slidenum">
              <a:rPr lang="en-US" smtClean="0"/>
              <a:t>29</a:t>
            </a:fld>
            <a:endParaRPr lang="en-US"/>
          </a:p>
        </p:txBody>
      </p:sp>
    </p:spTree>
    <p:extLst>
      <p:ext uri="{BB962C8B-B14F-4D97-AF65-F5344CB8AC3E}">
        <p14:creationId xmlns:p14="http://schemas.microsoft.com/office/powerpoint/2010/main" val="4269672363"/>
      </p:ext>
    </p:extLst>
  </p:cSld>
  <p:clrMapOvr>
    <a:masterClrMapping/>
  </p:clrMapOvr>
  <mc:AlternateContent xmlns:mc="http://schemas.openxmlformats.org/markup-compatibility/2006" xmlns:p14="http://schemas.microsoft.com/office/powerpoint/2010/main">
    <mc:Choice Requires="p14">
      <p:transition spd="slow" p14:dur="2000" advTm="35598"/>
    </mc:Choice>
    <mc:Fallback xmlns="">
      <p:transition spd="slow" advTm="3559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A7976B-067E-4F28-B6D1-8B93F1EFFEE7}"/>
              </a:ext>
            </a:extLst>
          </p:cNvPr>
          <p:cNvSpPr>
            <a:spLocks noGrp="1"/>
          </p:cNvSpPr>
          <p:nvPr>
            <p:ph type="title"/>
          </p:nvPr>
        </p:nvSpPr>
        <p:spPr/>
        <p:txBody>
          <a:bodyPr/>
          <a:lstStyle/>
          <a:p>
            <a:pPr algn="ctr"/>
            <a:r>
              <a:rPr lang="en-US" dirty="0">
                <a:solidFill>
                  <a:srgbClr val="0070C0"/>
                </a:solidFill>
              </a:rPr>
              <a:t>High Risk Situations </a:t>
            </a:r>
          </a:p>
        </p:txBody>
      </p:sp>
      <p:pic>
        <p:nvPicPr>
          <p:cNvPr id="1026" name="Picture 2" descr="See the source image">
            <a:extLst>
              <a:ext uri="{FF2B5EF4-FFF2-40B4-BE49-F238E27FC236}">
                <a16:creationId xmlns:a16="http://schemas.microsoft.com/office/drawing/2014/main" xmlns="" id="{23227B8B-C49E-48D3-8701-1A349FA2B1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1096" y="1846263"/>
            <a:ext cx="7170134" cy="40227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19D78FF-053F-49C7-A4ED-D70B752A2867}" type="slidenum">
              <a:rPr lang="en-US" smtClean="0"/>
              <a:t>3</a:t>
            </a:fld>
            <a:endParaRPr lang="en-US"/>
          </a:p>
        </p:txBody>
      </p:sp>
    </p:spTree>
    <p:extLst>
      <p:ext uri="{BB962C8B-B14F-4D97-AF65-F5344CB8AC3E}">
        <p14:creationId xmlns:p14="http://schemas.microsoft.com/office/powerpoint/2010/main" val="3675182576"/>
      </p:ext>
    </p:extLst>
  </p:cSld>
  <p:clrMapOvr>
    <a:masterClrMapping/>
  </p:clrMapOvr>
  <mc:AlternateContent xmlns:mc="http://schemas.openxmlformats.org/markup-compatibility/2006" xmlns:p14="http://schemas.microsoft.com/office/powerpoint/2010/main">
    <mc:Choice Requires="p14">
      <p:transition spd="slow" p14:dur="2000" advTm="191051"/>
    </mc:Choice>
    <mc:Fallback xmlns="">
      <p:transition spd="slow" advTm="19105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5A4024-4556-4C8B-AC11-1AA0B01FB72F}"/>
              </a:ext>
            </a:extLst>
          </p:cNvPr>
          <p:cNvSpPr>
            <a:spLocks noGrp="1"/>
          </p:cNvSpPr>
          <p:nvPr>
            <p:ph type="title"/>
          </p:nvPr>
        </p:nvSpPr>
        <p:spPr/>
        <p:txBody>
          <a:bodyPr/>
          <a:lstStyle/>
          <a:p>
            <a:pPr algn="ctr"/>
            <a:r>
              <a:rPr lang="en-US" dirty="0">
                <a:solidFill>
                  <a:schemeClr val="bg2">
                    <a:lumMod val="50000"/>
                  </a:schemeClr>
                </a:solidFill>
              </a:rPr>
              <a:t>Data-Bar Chart </a:t>
            </a:r>
          </a:p>
        </p:txBody>
      </p:sp>
      <p:pic>
        <p:nvPicPr>
          <p:cNvPr id="5" name="Content Placeholder 4">
            <a:extLst>
              <a:ext uri="{FF2B5EF4-FFF2-40B4-BE49-F238E27FC236}">
                <a16:creationId xmlns:a16="http://schemas.microsoft.com/office/drawing/2014/main" xmlns="" id="{D331759C-5D83-408E-9AC0-9CB15E368A00}"/>
              </a:ext>
            </a:extLst>
          </p:cNvPr>
          <p:cNvPicPr>
            <a:picLocks noGrp="1" noChangeAspect="1"/>
          </p:cNvPicPr>
          <p:nvPr>
            <p:ph idx="1"/>
          </p:nvPr>
        </p:nvPicPr>
        <p:blipFill>
          <a:blip r:embed="rId2"/>
          <a:stretch>
            <a:fillRect/>
          </a:stretch>
        </p:blipFill>
        <p:spPr>
          <a:xfrm>
            <a:off x="2814637" y="1990309"/>
            <a:ext cx="6562725" cy="3876675"/>
          </a:xfrm>
        </p:spPr>
      </p:pic>
      <p:sp>
        <p:nvSpPr>
          <p:cNvPr id="3" name="Slide Number Placeholder 2"/>
          <p:cNvSpPr>
            <a:spLocks noGrp="1"/>
          </p:cNvSpPr>
          <p:nvPr>
            <p:ph type="sldNum" sz="quarter" idx="12"/>
          </p:nvPr>
        </p:nvSpPr>
        <p:spPr/>
        <p:txBody>
          <a:bodyPr/>
          <a:lstStyle/>
          <a:p>
            <a:fld id="{419D78FF-053F-49C7-A4ED-D70B752A2867}" type="slidenum">
              <a:rPr lang="en-US" smtClean="0"/>
              <a:t>30</a:t>
            </a:fld>
            <a:endParaRPr lang="en-US"/>
          </a:p>
        </p:txBody>
      </p:sp>
    </p:spTree>
    <p:extLst>
      <p:ext uri="{BB962C8B-B14F-4D97-AF65-F5344CB8AC3E}">
        <p14:creationId xmlns:p14="http://schemas.microsoft.com/office/powerpoint/2010/main" val="3053775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3EF450-3D1F-412B-A28D-F96C97CB6F20}"/>
              </a:ext>
            </a:extLst>
          </p:cNvPr>
          <p:cNvSpPr>
            <a:spLocks noGrp="1"/>
          </p:cNvSpPr>
          <p:nvPr>
            <p:ph type="title"/>
          </p:nvPr>
        </p:nvSpPr>
        <p:spPr/>
        <p:txBody>
          <a:bodyPr/>
          <a:lstStyle/>
          <a:p>
            <a:pPr algn="ctr"/>
            <a:r>
              <a:rPr lang="en-US" dirty="0">
                <a:solidFill>
                  <a:schemeClr val="bg2">
                    <a:lumMod val="50000"/>
                  </a:schemeClr>
                </a:solidFill>
              </a:rPr>
              <a:t>Case Scenario</a:t>
            </a:r>
          </a:p>
        </p:txBody>
      </p:sp>
      <p:sp>
        <p:nvSpPr>
          <p:cNvPr id="3" name="Content Placeholder 2">
            <a:extLst>
              <a:ext uri="{FF2B5EF4-FFF2-40B4-BE49-F238E27FC236}">
                <a16:creationId xmlns:a16="http://schemas.microsoft.com/office/drawing/2014/main" xmlns="" id="{C69A662A-177F-423A-93C0-F75F91A58E3E}"/>
              </a:ext>
            </a:extLst>
          </p:cNvPr>
          <p:cNvSpPr>
            <a:spLocks noGrp="1"/>
          </p:cNvSpPr>
          <p:nvPr>
            <p:ph idx="1"/>
          </p:nvPr>
        </p:nvSpPr>
        <p:spPr/>
        <p:txBody>
          <a:bodyPr>
            <a:normAutofit/>
          </a:bodyPr>
          <a:lstStyle/>
          <a:p>
            <a:r>
              <a:rPr lang="en-US" b="1" u="sng" dirty="0"/>
              <a:t>Pre-intervention	</a:t>
            </a:r>
            <a:r>
              <a:rPr lang="en-US" dirty="0"/>
              <a:t>				</a:t>
            </a:r>
            <a:r>
              <a:rPr lang="en-US" dirty="0" smtClean="0"/>
              <a:t>                         </a:t>
            </a:r>
            <a:r>
              <a:rPr lang="en-US" b="1" u="sng" dirty="0" smtClean="0"/>
              <a:t>Post-intervention</a:t>
            </a:r>
            <a:endParaRPr lang="en-US" b="1" u="sng" dirty="0"/>
          </a:p>
          <a:p>
            <a:r>
              <a:rPr lang="en-US" dirty="0" smtClean="0"/>
              <a:t>39 year old male presents to the ER. Chief		The patient advised to wear a mask upon 	</a:t>
            </a:r>
          </a:p>
          <a:p>
            <a:r>
              <a:rPr lang="en-US" dirty="0" smtClean="0"/>
              <a:t>Complaint c/c of fatigue and facial/neck swelling.       Identification of symptoms and report of </a:t>
            </a:r>
          </a:p>
          <a:p>
            <a:r>
              <a:rPr lang="en-US" dirty="0" smtClean="0"/>
              <a:t>Patient reports recent exposure to a positive               exposure to a known Mumps case. The </a:t>
            </a:r>
          </a:p>
          <a:p>
            <a:r>
              <a:rPr lang="en-US" dirty="0" smtClean="0"/>
              <a:t>Mumps case. The patient remains unmasked               patient is placed in Droplet isolation </a:t>
            </a:r>
          </a:p>
          <a:p>
            <a:r>
              <a:rPr lang="en-US" dirty="0" smtClean="0"/>
              <a:t>And advised to wait in the general waiting area.          Immediately. </a:t>
            </a:r>
          </a:p>
          <a:p>
            <a:r>
              <a:rPr lang="en-US" dirty="0" smtClean="0"/>
              <a:t>Droplet isolation is ordered after being seen by the </a:t>
            </a:r>
          </a:p>
          <a:p>
            <a:r>
              <a:rPr lang="en-US" dirty="0" smtClean="0"/>
              <a:t>ER physician after 1 hour has passed. </a:t>
            </a:r>
          </a:p>
          <a:p>
            <a:r>
              <a:rPr lang="en-US" dirty="0"/>
              <a:t>				</a:t>
            </a:r>
          </a:p>
        </p:txBody>
      </p:sp>
      <p:cxnSp>
        <p:nvCxnSpPr>
          <p:cNvPr id="6" name="Straight Connector 5">
            <a:extLst>
              <a:ext uri="{FF2B5EF4-FFF2-40B4-BE49-F238E27FC236}">
                <a16:creationId xmlns:a16="http://schemas.microsoft.com/office/drawing/2014/main" xmlns="" id="{65E40112-92CB-4AA2-B5B0-33F6E75762FA}"/>
              </a:ext>
            </a:extLst>
          </p:cNvPr>
          <p:cNvCxnSpPr/>
          <p:nvPr/>
        </p:nvCxnSpPr>
        <p:spPr>
          <a:xfrm flipH="1">
            <a:off x="6479583" y="1737360"/>
            <a:ext cx="30480" cy="4539153"/>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419D78FF-053F-49C7-A4ED-D70B752A2867}" type="slidenum">
              <a:rPr lang="en-US" smtClean="0"/>
              <a:t>31</a:t>
            </a:fld>
            <a:endParaRPr lang="en-US"/>
          </a:p>
        </p:txBody>
      </p:sp>
    </p:spTree>
    <p:extLst>
      <p:ext uri="{BB962C8B-B14F-4D97-AF65-F5344CB8AC3E}">
        <p14:creationId xmlns:p14="http://schemas.microsoft.com/office/powerpoint/2010/main" val="10804874"/>
      </p:ext>
    </p:extLst>
  </p:cSld>
  <p:clrMapOvr>
    <a:masterClrMapping/>
  </p:clrMapOvr>
  <mc:AlternateContent xmlns:mc="http://schemas.openxmlformats.org/markup-compatibility/2006" xmlns:p14="http://schemas.microsoft.com/office/powerpoint/2010/main">
    <mc:Choice Requires="p14">
      <p:transition spd="slow" p14:dur="2000" advTm="18502"/>
    </mc:Choice>
    <mc:Fallback xmlns="">
      <p:transition spd="slow" advTm="1850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863820-8218-46D3-B8A2-2C1486D39A83}"/>
              </a:ext>
            </a:extLst>
          </p:cNvPr>
          <p:cNvSpPr>
            <a:spLocks noGrp="1"/>
          </p:cNvSpPr>
          <p:nvPr>
            <p:ph type="title"/>
          </p:nvPr>
        </p:nvSpPr>
        <p:spPr/>
        <p:txBody>
          <a:bodyPr/>
          <a:lstStyle/>
          <a:p>
            <a:pPr algn="ctr"/>
            <a:r>
              <a:rPr lang="en-US" dirty="0">
                <a:solidFill>
                  <a:schemeClr val="bg2">
                    <a:lumMod val="50000"/>
                  </a:schemeClr>
                </a:solidFill>
              </a:rPr>
              <a:t>Case Scenario </a:t>
            </a:r>
          </a:p>
        </p:txBody>
      </p:sp>
      <p:sp>
        <p:nvSpPr>
          <p:cNvPr id="3" name="Content Placeholder 2">
            <a:extLst>
              <a:ext uri="{FF2B5EF4-FFF2-40B4-BE49-F238E27FC236}">
                <a16:creationId xmlns:a16="http://schemas.microsoft.com/office/drawing/2014/main" xmlns="" id="{8242FF9E-76D7-465B-A2A0-7CA0244AE6AB}"/>
              </a:ext>
            </a:extLst>
          </p:cNvPr>
          <p:cNvSpPr>
            <a:spLocks noGrp="1"/>
          </p:cNvSpPr>
          <p:nvPr>
            <p:ph idx="1"/>
          </p:nvPr>
        </p:nvSpPr>
        <p:spPr>
          <a:xfrm>
            <a:off x="1097280" y="1782305"/>
            <a:ext cx="10058400" cy="4296905"/>
          </a:xfrm>
        </p:spPr>
        <p:txBody>
          <a:bodyPr/>
          <a:lstStyle/>
          <a:p>
            <a:r>
              <a:rPr lang="en-US" b="1" u="sng" dirty="0"/>
              <a:t>Pre-intervention	</a:t>
            </a:r>
            <a:r>
              <a:rPr lang="en-US" dirty="0"/>
              <a:t>				</a:t>
            </a:r>
            <a:r>
              <a:rPr lang="en-US" b="1" u="sng" dirty="0" smtClean="0"/>
              <a:t>Post-intervention</a:t>
            </a:r>
          </a:p>
          <a:p>
            <a:r>
              <a:rPr lang="en-US" dirty="0" smtClean="0"/>
              <a:t>Unvaccinated 3 year old female with generalized	Patient is seen by triage nurse and is stable. </a:t>
            </a:r>
          </a:p>
          <a:p>
            <a:r>
              <a:rPr lang="en-US" dirty="0" smtClean="0"/>
              <a:t>Rash- etiology unknown. Seen by triage nurse and	Patient and parent are advised to wear a </a:t>
            </a:r>
          </a:p>
          <a:p>
            <a:r>
              <a:rPr lang="en-US" dirty="0" smtClean="0"/>
              <a:t>Advised to wait in the general ER waiting area.	Surgical mask and wait in their vehicle. An</a:t>
            </a:r>
          </a:p>
          <a:p>
            <a:r>
              <a:rPr lang="en-US" dirty="0" smtClean="0"/>
              <a:t>Patient is seen by the ER physician 90 minutes 	airborne isolation room is identified and the </a:t>
            </a:r>
          </a:p>
          <a:p>
            <a:r>
              <a:rPr lang="en-US" dirty="0" smtClean="0"/>
              <a:t>Later and placed in Airborne Isolation to r/o 	patient and parent are escorted to the room </a:t>
            </a:r>
          </a:p>
          <a:p>
            <a:r>
              <a:rPr lang="en-US" dirty="0" smtClean="0"/>
              <a:t>Measles.  					For physician assessment. </a:t>
            </a:r>
            <a:endParaRPr lang="en-US" dirty="0"/>
          </a:p>
        </p:txBody>
      </p:sp>
      <p:cxnSp>
        <p:nvCxnSpPr>
          <p:cNvPr id="6" name="Straight Connector 5">
            <a:extLst>
              <a:ext uri="{FF2B5EF4-FFF2-40B4-BE49-F238E27FC236}">
                <a16:creationId xmlns:a16="http://schemas.microsoft.com/office/drawing/2014/main" xmlns="" id="{48957D12-D74E-4649-80E5-CA814495824A}"/>
              </a:ext>
            </a:extLst>
          </p:cNvPr>
          <p:cNvCxnSpPr>
            <a:cxnSpLocks/>
          </p:cNvCxnSpPr>
          <p:nvPr/>
        </p:nvCxnSpPr>
        <p:spPr>
          <a:xfrm>
            <a:off x="6444195" y="1693190"/>
            <a:ext cx="0" cy="4325532"/>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419D78FF-053F-49C7-A4ED-D70B752A2867}" type="slidenum">
              <a:rPr lang="en-US" smtClean="0"/>
              <a:t>32</a:t>
            </a:fld>
            <a:endParaRPr lang="en-US"/>
          </a:p>
        </p:txBody>
      </p:sp>
    </p:spTree>
    <p:extLst>
      <p:ext uri="{BB962C8B-B14F-4D97-AF65-F5344CB8AC3E}">
        <p14:creationId xmlns:p14="http://schemas.microsoft.com/office/powerpoint/2010/main" val="858780702"/>
      </p:ext>
    </p:extLst>
  </p:cSld>
  <p:clrMapOvr>
    <a:masterClrMapping/>
  </p:clrMapOvr>
  <mc:AlternateContent xmlns:mc="http://schemas.openxmlformats.org/markup-compatibility/2006" xmlns:p14="http://schemas.microsoft.com/office/powerpoint/2010/main">
    <mc:Choice Requires="p14">
      <p:transition spd="slow" p14:dur="2000" advTm="2424"/>
    </mc:Choice>
    <mc:Fallback xmlns="">
      <p:transition spd="slow" advTm="242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9F241E-B161-4637-9987-CBBA45149633}"/>
              </a:ext>
            </a:extLst>
          </p:cNvPr>
          <p:cNvSpPr>
            <a:spLocks noGrp="1"/>
          </p:cNvSpPr>
          <p:nvPr>
            <p:ph type="title"/>
          </p:nvPr>
        </p:nvSpPr>
        <p:spPr/>
        <p:txBody>
          <a:bodyPr/>
          <a:lstStyle/>
          <a:p>
            <a:pPr algn="ctr"/>
            <a:r>
              <a:rPr lang="en-US" dirty="0">
                <a:solidFill>
                  <a:schemeClr val="bg2">
                    <a:lumMod val="50000"/>
                  </a:schemeClr>
                </a:solidFill>
              </a:rPr>
              <a:t>Conclusion </a:t>
            </a:r>
          </a:p>
        </p:txBody>
      </p:sp>
      <p:sp>
        <p:nvSpPr>
          <p:cNvPr id="3" name="Content Placeholder 2">
            <a:extLst>
              <a:ext uri="{FF2B5EF4-FFF2-40B4-BE49-F238E27FC236}">
                <a16:creationId xmlns:a16="http://schemas.microsoft.com/office/drawing/2014/main" xmlns="" id="{ADDD3CF0-1EF6-4D52-8982-D94C81612860}"/>
              </a:ext>
            </a:extLst>
          </p:cNvPr>
          <p:cNvSpPr>
            <a:spLocks noGrp="1"/>
          </p:cNvSpPr>
          <p:nvPr>
            <p:ph idx="1"/>
          </p:nvPr>
        </p:nvSpPr>
        <p:spPr/>
        <p:txBody>
          <a:bodyPr>
            <a:normAutofit/>
          </a:bodyPr>
          <a:lstStyle/>
          <a:p>
            <a:pPr>
              <a:buFont typeface="Wingdings" panose="05000000000000000000" pitchFamily="2" charset="2"/>
              <a:buChar char="Ø"/>
            </a:pPr>
            <a:r>
              <a:rPr lang="en-US" sz="3200" dirty="0"/>
              <a:t>The specific aim of this </a:t>
            </a:r>
            <a:r>
              <a:rPr lang="en-US" sz="3200" dirty="0" smtClean="0"/>
              <a:t>teleclass </a:t>
            </a:r>
            <a:r>
              <a:rPr lang="en-US" sz="3200" dirty="0"/>
              <a:t>is to improve the ER RN’s ability to identify and isolate infectious patients promptly.</a:t>
            </a:r>
          </a:p>
          <a:p>
            <a:pPr>
              <a:buFont typeface="Wingdings" panose="05000000000000000000" pitchFamily="2" charset="2"/>
              <a:buChar char="Ø"/>
            </a:pPr>
            <a:r>
              <a:rPr lang="en-US" sz="3200" dirty="0"/>
              <a:t>This change in practice can assist in preventing disease transmission and protecting  the health of HCW’s and other hospitalized patients</a:t>
            </a:r>
          </a:p>
        </p:txBody>
      </p:sp>
      <p:sp>
        <p:nvSpPr>
          <p:cNvPr id="4" name="Slide Number Placeholder 3"/>
          <p:cNvSpPr>
            <a:spLocks noGrp="1"/>
          </p:cNvSpPr>
          <p:nvPr>
            <p:ph type="sldNum" sz="quarter" idx="12"/>
          </p:nvPr>
        </p:nvSpPr>
        <p:spPr/>
        <p:txBody>
          <a:bodyPr/>
          <a:lstStyle/>
          <a:p>
            <a:fld id="{419D78FF-053F-49C7-A4ED-D70B752A2867}" type="slidenum">
              <a:rPr lang="en-US" smtClean="0"/>
              <a:t>33</a:t>
            </a:fld>
            <a:endParaRPr lang="en-US"/>
          </a:p>
        </p:txBody>
      </p:sp>
    </p:spTree>
    <p:extLst>
      <p:ext uri="{BB962C8B-B14F-4D97-AF65-F5344CB8AC3E}">
        <p14:creationId xmlns:p14="http://schemas.microsoft.com/office/powerpoint/2010/main" val="1498027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0FDDD-96F3-4746-B9F7-69C88B1FFE0F}"/>
              </a:ext>
            </a:extLst>
          </p:cNvPr>
          <p:cNvSpPr>
            <a:spLocks noGrp="1"/>
          </p:cNvSpPr>
          <p:nvPr>
            <p:ph type="title"/>
          </p:nvPr>
        </p:nvSpPr>
        <p:spPr/>
        <p:txBody>
          <a:bodyPr/>
          <a:lstStyle/>
          <a:p>
            <a:pPr algn="ctr"/>
            <a:r>
              <a:rPr lang="en-US" dirty="0">
                <a:solidFill>
                  <a:schemeClr val="bg2">
                    <a:lumMod val="50000"/>
                  </a:schemeClr>
                </a:solidFill>
              </a:rPr>
              <a:t>References </a:t>
            </a:r>
          </a:p>
        </p:txBody>
      </p:sp>
      <p:sp>
        <p:nvSpPr>
          <p:cNvPr id="3" name="Content Placeholder 2">
            <a:extLst>
              <a:ext uri="{FF2B5EF4-FFF2-40B4-BE49-F238E27FC236}">
                <a16:creationId xmlns:a16="http://schemas.microsoft.com/office/drawing/2014/main" xmlns="" id="{4F4B4DA0-FEBB-43E6-8537-6831A20B16F8}"/>
              </a:ext>
            </a:extLst>
          </p:cNvPr>
          <p:cNvSpPr>
            <a:spLocks noGrp="1"/>
          </p:cNvSpPr>
          <p:nvPr>
            <p:ph idx="1"/>
          </p:nvPr>
        </p:nvSpPr>
        <p:spPr/>
        <p:txBody>
          <a:bodyPr/>
          <a:lstStyle/>
          <a:p>
            <a:r>
              <a:rPr lang="en-US" dirty="0" smtClean="0"/>
              <a:t>CDC. (2015). </a:t>
            </a:r>
            <a:r>
              <a:rPr lang="en-US" dirty="0"/>
              <a:t>Clinical Syndromes or Conditions Warranting Empiric Transmission-Based Precautions in Addition to Standard Precautions. </a:t>
            </a:r>
            <a:r>
              <a:rPr lang="en-US" dirty="0">
                <a:hlinkClick r:id="rId2"/>
              </a:rPr>
              <a:t>https://</a:t>
            </a:r>
            <a:r>
              <a:rPr lang="en-US" dirty="0" smtClean="0">
                <a:hlinkClick r:id="rId2"/>
              </a:rPr>
              <a:t>www.cdc.gov/infectioncontrol/guidelines/isolation/appendix/transmission-precautions.html</a:t>
            </a:r>
            <a:endParaRPr lang="en-US" dirty="0" smtClean="0"/>
          </a:p>
          <a:p>
            <a:r>
              <a:rPr lang="en-US" dirty="0"/>
              <a:t>CDC. (2021). </a:t>
            </a:r>
            <a:r>
              <a:rPr lang="en-US" dirty="0">
                <a:hlinkClick r:id="rId3"/>
              </a:rPr>
              <a:t>Mumps | Cases and Outbreaks | CDC</a:t>
            </a:r>
            <a:endParaRPr lang="en-US" dirty="0"/>
          </a:p>
          <a:p>
            <a:r>
              <a:rPr lang="en-US" dirty="0"/>
              <a:t>CDC. (2021). </a:t>
            </a:r>
            <a:r>
              <a:rPr lang="en-US" dirty="0">
                <a:solidFill>
                  <a:srgbClr val="2998E3"/>
                </a:solidFill>
                <a:hlinkClick r:id="rId4">
                  <a:extLst>
                    <a:ext uri="{A12FA001-AC4F-418D-AE19-62706E023703}">
                      <ahyp:hlinkClr xmlns:lc="http://schemas.openxmlformats.org/drawingml/2006/lockedCanvas" xmlns:ahyp="http://schemas.microsoft.com/office/drawing/2018/hyperlinkcolor" xmlns="" val="tx"/>
                    </a:ext>
                  </a:extLst>
                </a:hlinkClick>
              </a:rPr>
              <a:t>Global Measles Outbreaks (cdc.gov)</a:t>
            </a:r>
            <a:endParaRPr lang="en-US" dirty="0"/>
          </a:p>
          <a:p>
            <a:r>
              <a:rPr lang="en-US" dirty="0"/>
              <a:t>CDC. (2016). </a:t>
            </a:r>
            <a:r>
              <a:rPr lang="en-US" dirty="0">
                <a:hlinkClick r:id="rId5"/>
              </a:rPr>
              <a:t>Identify, Isolate, Inform: Emergency Department Evaluation and Management for Patients Under Investigation (PUIs) for Ebola Virus Disease (EVD) | Emergency Services | Clinicians | Ebola (Ebola Virus Disease) | CDC</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19D78FF-053F-49C7-A4ED-D70B752A2867}" type="slidenum">
              <a:rPr lang="en-US" smtClean="0"/>
              <a:t>34</a:t>
            </a:fld>
            <a:endParaRPr lang="en-US"/>
          </a:p>
        </p:txBody>
      </p:sp>
    </p:spTree>
    <p:extLst>
      <p:ext uri="{BB962C8B-B14F-4D97-AF65-F5344CB8AC3E}">
        <p14:creationId xmlns:p14="http://schemas.microsoft.com/office/powerpoint/2010/main" val="1259734304"/>
      </p:ext>
    </p:extLst>
  </p:cSld>
  <p:clrMapOvr>
    <a:masterClrMapping/>
  </p:clrMapOvr>
  <mc:AlternateContent xmlns:mc="http://schemas.openxmlformats.org/markup-compatibility/2006" xmlns:p14="http://schemas.microsoft.com/office/powerpoint/2010/main">
    <mc:Choice Requires="p14">
      <p:transition spd="slow" p14:dur="2000" advTm="23256"/>
    </mc:Choice>
    <mc:Fallback xmlns="">
      <p:transition spd="slow" advTm="2325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4928"/>
          <a:stretch/>
        </p:blipFill>
        <p:spPr>
          <a:xfrm>
            <a:off x="11724" y="-1"/>
            <a:ext cx="12180276" cy="6858001"/>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7156" t="15105" r="33100" b="52519"/>
          <a:stretch/>
        </p:blipFill>
        <p:spPr>
          <a:xfrm>
            <a:off x="1" y="656493"/>
            <a:ext cx="12180276" cy="6201507"/>
          </a:xfrm>
          <a:prstGeom prst="rect">
            <a:avLst/>
          </a:prstGeom>
        </p:spPr>
      </p:pic>
    </p:spTree>
    <p:extLst>
      <p:ext uri="{BB962C8B-B14F-4D97-AF65-F5344CB8AC3E}">
        <p14:creationId xmlns:p14="http://schemas.microsoft.com/office/powerpoint/2010/main" val="378091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1772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00497-6436-48B6-B99B-04BD59C46408}"/>
              </a:ext>
            </a:extLst>
          </p:cNvPr>
          <p:cNvSpPr>
            <a:spLocks noGrp="1"/>
          </p:cNvSpPr>
          <p:nvPr>
            <p:ph type="title"/>
          </p:nvPr>
        </p:nvSpPr>
        <p:spPr/>
        <p:txBody>
          <a:bodyPr/>
          <a:lstStyle/>
          <a:p>
            <a:pPr algn="ctr"/>
            <a:r>
              <a:rPr lang="en-US" dirty="0">
                <a:solidFill>
                  <a:schemeClr val="bg2">
                    <a:lumMod val="50000"/>
                  </a:schemeClr>
                </a:solidFill>
              </a:rPr>
              <a:t>3 Steps to a Safer Emergency Room </a:t>
            </a:r>
          </a:p>
        </p:txBody>
      </p:sp>
      <p:sp>
        <p:nvSpPr>
          <p:cNvPr id="3" name="Content Placeholder 2">
            <a:extLst>
              <a:ext uri="{FF2B5EF4-FFF2-40B4-BE49-F238E27FC236}">
                <a16:creationId xmlns:a16="http://schemas.microsoft.com/office/drawing/2014/main" xmlns="" id="{141D76B2-41F2-4DB1-8463-990CFD74D58F}"/>
              </a:ext>
            </a:extLst>
          </p:cNvPr>
          <p:cNvSpPr>
            <a:spLocks noGrp="1"/>
          </p:cNvSpPr>
          <p:nvPr>
            <p:ph idx="1"/>
          </p:nvPr>
        </p:nvSpPr>
        <p:spPr/>
        <p:txBody>
          <a:bodyPr>
            <a:normAutofit/>
          </a:bodyPr>
          <a:lstStyle/>
          <a:p>
            <a:pPr algn="ctr">
              <a:buFont typeface="Wingdings" panose="05000000000000000000" pitchFamily="2" charset="2"/>
              <a:buChar char="q"/>
            </a:pPr>
            <a:endParaRPr lang="en-US" sz="4000" u="sng" dirty="0"/>
          </a:p>
          <a:p>
            <a:pPr algn="ctr">
              <a:buFont typeface="Wingdings" panose="05000000000000000000" pitchFamily="2" charset="2"/>
              <a:buChar char="q"/>
            </a:pPr>
            <a:r>
              <a:rPr lang="en-US" sz="4000" u="sng" dirty="0">
                <a:solidFill>
                  <a:schemeClr val="bg2">
                    <a:lumMod val="50000"/>
                  </a:schemeClr>
                </a:solidFill>
              </a:rPr>
              <a:t>IDENTIFY- upon entry</a:t>
            </a:r>
          </a:p>
          <a:p>
            <a:pPr algn="ctr">
              <a:buFont typeface="Wingdings" panose="05000000000000000000" pitchFamily="2" charset="2"/>
              <a:buChar char="q"/>
            </a:pPr>
            <a:r>
              <a:rPr lang="en-US" sz="4000" u="sng" dirty="0">
                <a:solidFill>
                  <a:schemeClr val="bg2">
                    <a:lumMod val="50000"/>
                  </a:schemeClr>
                </a:solidFill>
              </a:rPr>
              <a:t>ISOLATE - promptly</a:t>
            </a:r>
          </a:p>
          <a:p>
            <a:pPr algn="ctr">
              <a:buFont typeface="Wingdings" panose="05000000000000000000" pitchFamily="2" charset="2"/>
              <a:buChar char="q"/>
            </a:pPr>
            <a:r>
              <a:rPr lang="en-US" sz="4000" u="sng" dirty="0">
                <a:solidFill>
                  <a:schemeClr val="bg2">
                    <a:lumMod val="50000"/>
                  </a:schemeClr>
                </a:solidFill>
              </a:rPr>
              <a:t>INFORM- a provider quickly</a:t>
            </a:r>
          </a:p>
        </p:txBody>
      </p:sp>
      <p:sp>
        <p:nvSpPr>
          <p:cNvPr id="4" name="Slide Number Placeholder 3"/>
          <p:cNvSpPr>
            <a:spLocks noGrp="1"/>
          </p:cNvSpPr>
          <p:nvPr>
            <p:ph type="sldNum" sz="quarter" idx="12"/>
          </p:nvPr>
        </p:nvSpPr>
        <p:spPr/>
        <p:txBody>
          <a:bodyPr/>
          <a:lstStyle/>
          <a:p>
            <a:fld id="{419D78FF-053F-49C7-A4ED-D70B752A2867}" type="slidenum">
              <a:rPr lang="en-US" smtClean="0"/>
              <a:t>4</a:t>
            </a:fld>
            <a:endParaRPr lang="en-US"/>
          </a:p>
        </p:txBody>
      </p:sp>
    </p:spTree>
    <p:extLst>
      <p:ext uri="{BB962C8B-B14F-4D97-AF65-F5344CB8AC3E}">
        <p14:creationId xmlns:p14="http://schemas.microsoft.com/office/powerpoint/2010/main" val="1760652837"/>
      </p:ext>
    </p:extLst>
  </p:cSld>
  <p:clrMapOvr>
    <a:masterClrMapping/>
  </p:clrMapOvr>
  <mc:AlternateContent xmlns:mc="http://schemas.openxmlformats.org/markup-compatibility/2006" xmlns:p14="http://schemas.microsoft.com/office/powerpoint/2010/main">
    <mc:Choice Requires="p14">
      <p:transition spd="slow" p14:dur="2000" advTm="97975"/>
    </mc:Choice>
    <mc:Fallback xmlns="">
      <p:transition spd="slow" advTm="9797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8E54A-22A6-4EAB-B386-99470BA3D793}"/>
              </a:ext>
            </a:extLst>
          </p:cNvPr>
          <p:cNvSpPr>
            <a:spLocks noGrp="1"/>
          </p:cNvSpPr>
          <p:nvPr>
            <p:ph type="title"/>
          </p:nvPr>
        </p:nvSpPr>
        <p:spPr/>
        <p:txBody>
          <a:bodyPr/>
          <a:lstStyle/>
          <a:p>
            <a:pPr algn="ctr"/>
            <a:r>
              <a:rPr lang="en-US" dirty="0">
                <a:solidFill>
                  <a:srgbClr val="0070C0"/>
                </a:solidFill>
              </a:rPr>
              <a:t>Communicable Diseases</a:t>
            </a:r>
          </a:p>
        </p:txBody>
      </p:sp>
      <p:pic>
        <p:nvPicPr>
          <p:cNvPr id="4" name="Content Placeholder 3">
            <a:extLst>
              <a:ext uri="{FF2B5EF4-FFF2-40B4-BE49-F238E27FC236}">
                <a16:creationId xmlns:a16="http://schemas.microsoft.com/office/drawing/2014/main" xmlns="" id="{02C1DEF4-5672-4895-BF53-56CA9E8614EB}"/>
              </a:ext>
            </a:extLst>
          </p:cNvPr>
          <p:cNvPicPr>
            <a:picLocks noGrp="1" noChangeAspect="1"/>
          </p:cNvPicPr>
          <p:nvPr>
            <p:ph idx="1"/>
          </p:nvPr>
        </p:nvPicPr>
        <p:blipFill>
          <a:blip r:embed="rId2"/>
          <a:stretch>
            <a:fillRect/>
          </a:stretch>
        </p:blipFill>
        <p:spPr>
          <a:xfrm>
            <a:off x="3109119" y="1846263"/>
            <a:ext cx="6034087" cy="4022725"/>
          </a:xfrm>
          <a:prstGeom prst="rect">
            <a:avLst/>
          </a:prstGeom>
        </p:spPr>
      </p:pic>
      <p:sp>
        <p:nvSpPr>
          <p:cNvPr id="3" name="Slide Number Placeholder 2"/>
          <p:cNvSpPr>
            <a:spLocks noGrp="1"/>
          </p:cNvSpPr>
          <p:nvPr>
            <p:ph type="sldNum" sz="quarter" idx="12"/>
          </p:nvPr>
        </p:nvSpPr>
        <p:spPr/>
        <p:txBody>
          <a:bodyPr/>
          <a:lstStyle/>
          <a:p>
            <a:fld id="{419D78FF-053F-49C7-A4ED-D70B752A2867}" type="slidenum">
              <a:rPr lang="en-US" smtClean="0"/>
              <a:t>5</a:t>
            </a:fld>
            <a:endParaRPr lang="en-US"/>
          </a:p>
        </p:txBody>
      </p:sp>
    </p:spTree>
    <p:extLst>
      <p:ext uri="{BB962C8B-B14F-4D97-AF65-F5344CB8AC3E}">
        <p14:creationId xmlns:p14="http://schemas.microsoft.com/office/powerpoint/2010/main" val="1216950877"/>
      </p:ext>
    </p:extLst>
  </p:cSld>
  <p:clrMapOvr>
    <a:masterClrMapping/>
  </p:clrMapOvr>
  <mc:AlternateContent xmlns:mc="http://schemas.openxmlformats.org/markup-compatibility/2006" xmlns:p14="http://schemas.microsoft.com/office/powerpoint/2010/main">
    <mc:Choice Requires="p14">
      <p:transition spd="slow" p14:dur="2000" advTm="125433"/>
    </mc:Choice>
    <mc:Fallback xmlns="">
      <p:transition spd="slow" advTm="1254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B555E-0987-4127-A43D-96DACACF9078}"/>
              </a:ext>
            </a:extLst>
          </p:cNvPr>
          <p:cNvSpPr>
            <a:spLocks noGrp="1"/>
          </p:cNvSpPr>
          <p:nvPr>
            <p:ph type="title"/>
          </p:nvPr>
        </p:nvSpPr>
        <p:spPr/>
        <p:txBody>
          <a:bodyPr/>
          <a:lstStyle/>
          <a:p>
            <a:pPr algn="ctr"/>
            <a:r>
              <a:rPr lang="en-US" dirty="0">
                <a:solidFill>
                  <a:schemeClr val="bg2">
                    <a:lumMod val="50000"/>
                  </a:schemeClr>
                </a:solidFill>
              </a:rPr>
              <a:t>Emergency Room Exposures</a:t>
            </a:r>
          </a:p>
        </p:txBody>
      </p:sp>
      <p:pic>
        <p:nvPicPr>
          <p:cNvPr id="9" name="Content Placeholder 8">
            <a:extLst>
              <a:ext uri="{FF2B5EF4-FFF2-40B4-BE49-F238E27FC236}">
                <a16:creationId xmlns:a16="http://schemas.microsoft.com/office/drawing/2014/main" xmlns="" id="{D0FB5D0C-7BBC-4537-A795-F0D7DD0B619B}"/>
              </a:ext>
            </a:extLst>
          </p:cNvPr>
          <p:cNvPicPr>
            <a:picLocks noGrp="1" noChangeAspect="1"/>
          </p:cNvPicPr>
          <p:nvPr>
            <p:ph idx="1"/>
          </p:nvPr>
        </p:nvPicPr>
        <p:blipFill>
          <a:blip r:embed="rId2"/>
          <a:stretch>
            <a:fillRect/>
          </a:stretch>
        </p:blipFill>
        <p:spPr>
          <a:xfrm>
            <a:off x="1997090" y="1846263"/>
            <a:ext cx="8258145" cy="4022725"/>
          </a:xfrm>
        </p:spPr>
      </p:pic>
      <p:sp>
        <p:nvSpPr>
          <p:cNvPr id="3" name="Slide Number Placeholder 2"/>
          <p:cNvSpPr>
            <a:spLocks noGrp="1"/>
          </p:cNvSpPr>
          <p:nvPr>
            <p:ph type="sldNum" sz="quarter" idx="12"/>
          </p:nvPr>
        </p:nvSpPr>
        <p:spPr/>
        <p:txBody>
          <a:bodyPr/>
          <a:lstStyle/>
          <a:p>
            <a:fld id="{419D78FF-053F-49C7-A4ED-D70B752A2867}" type="slidenum">
              <a:rPr lang="en-US" smtClean="0"/>
              <a:t>6</a:t>
            </a:fld>
            <a:endParaRPr lang="en-US"/>
          </a:p>
        </p:txBody>
      </p:sp>
    </p:spTree>
    <p:extLst>
      <p:ext uri="{BB962C8B-B14F-4D97-AF65-F5344CB8AC3E}">
        <p14:creationId xmlns:p14="http://schemas.microsoft.com/office/powerpoint/2010/main" val="4161844716"/>
      </p:ext>
    </p:extLst>
  </p:cSld>
  <p:clrMapOvr>
    <a:masterClrMapping/>
  </p:clrMapOvr>
  <mc:AlternateContent xmlns:mc="http://schemas.openxmlformats.org/markup-compatibility/2006" xmlns:p14="http://schemas.microsoft.com/office/powerpoint/2010/main">
    <mc:Choice Requires="p14">
      <p:transition spd="slow" p14:dur="2000" advTm="257102"/>
    </mc:Choice>
    <mc:Fallback xmlns="">
      <p:transition spd="slow" advTm="25710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4FDD0-448D-4D13-BD03-49488AEBF2D9}"/>
              </a:ext>
            </a:extLst>
          </p:cNvPr>
          <p:cNvSpPr>
            <a:spLocks noGrp="1"/>
          </p:cNvSpPr>
          <p:nvPr>
            <p:ph type="title"/>
          </p:nvPr>
        </p:nvSpPr>
        <p:spPr/>
        <p:txBody>
          <a:bodyPr/>
          <a:lstStyle/>
          <a:p>
            <a:pPr algn="ctr"/>
            <a:r>
              <a:rPr lang="en-US" dirty="0">
                <a:solidFill>
                  <a:schemeClr val="bg2">
                    <a:lumMod val="50000"/>
                  </a:schemeClr>
                </a:solidFill>
              </a:rPr>
              <a:t>Diagnosis of Skin Conditions </a:t>
            </a:r>
          </a:p>
        </p:txBody>
      </p:sp>
      <p:pic>
        <p:nvPicPr>
          <p:cNvPr id="5" name="Content Placeholder 4">
            <a:extLst>
              <a:ext uri="{FF2B5EF4-FFF2-40B4-BE49-F238E27FC236}">
                <a16:creationId xmlns:a16="http://schemas.microsoft.com/office/drawing/2014/main" xmlns="" id="{2A5AC142-8BA2-43DE-842A-F4199CB0C3EA}"/>
              </a:ext>
            </a:extLst>
          </p:cNvPr>
          <p:cNvPicPr>
            <a:picLocks noGrp="1" noChangeAspect="1"/>
          </p:cNvPicPr>
          <p:nvPr>
            <p:ph idx="1"/>
          </p:nvPr>
        </p:nvPicPr>
        <p:blipFill>
          <a:blip r:embed="rId2"/>
          <a:stretch>
            <a:fillRect/>
          </a:stretch>
        </p:blipFill>
        <p:spPr>
          <a:xfrm>
            <a:off x="1679331" y="2460533"/>
            <a:ext cx="2971801" cy="2962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D86705C4-9B1B-460E-827D-D3A4D11A7EE4}"/>
              </a:ext>
            </a:extLst>
          </p:cNvPr>
          <p:cNvPicPr>
            <a:picLocks noChangeAspect="1"/>
          </p:cNvPicPr>
          <p:nvPr/>
        </p:nvPicPr>
        <p:blipFill>
          <a:blip r:embed="rId3"/>
          <a:stretch>
            <a:fillRect/>
          </a:stretch>
        </p:blipFill>
        <p:spPr>
          <a:xfrm>
            <a:off x="6743700" y="2460533"/>
            <a:ext cx="2971800" cy="2962275"/>
          </a:xfrm>
          <a:prstGeom prst="rect">
            <a:avLst/>
          </a:prstGeom>
        </p:spPr>
      </p:pic>
      <p:sp>
        <p:nvSpPr>
          <p:cNvPr id="8" name="TextBox 7">
            <a:extLst>
              <a:ext uri="{FF2B5EF4-FFF2-40B4-BE49-F238E27FC236}">
                <a16:creationId xmlns:a16="http://schemas.microsoft.com/office/drawing/2014/main" xmlns="" id="{C5CEDD6A-0C91-405F-8DFB-85716ECC27EC}"/>
              </a:ext>
            </a:extLst>
          </p:cNvPr>
          <p:cNvSpPr txBox="1"/>
          <p:nvPr/>
        </p:nvSpPr>
        <p:spPr>
          <a:xfrm>
            <a:off x="4970584" y="2743200"/>
            <a:ext cx="1555261" cy="1477328"/>
          </a:xfrm>
          <a:prstGeom prst="rect">
            <a:avLst/>
          </a:prstGeom>
          <a:noFill/>
        </p:spPr>
        <p:txBody>
          <a:bodyPr wrap="square" rtlCol="0">
            <a:spAutoFit/>
          </a:bodyPr>
          <a:lstStyle/>
          <a:p>
            <a:pPr algn="ctr"/>
            <a:r>
              <a:rPr lang="en-US" dirty="0"/>
              <a:t>Norwegian crusted scabies </a:t>
            </a:r>
          </a:p>
          <a:p>
            <a:pPr algn="ctr"/>
            <a:r>
              <a:rPr lang="en-US" b="1" u="sng" dirty="0"/>
              <a:t>versus </a:t>
            </a:r>
          </a:p>
          <a:p>
            <a:pPr algn="ctr"/>
            <a:r>
              <a:rPr lang="en-US" dirty="0"/>
              <a:t>Psoriasis </a:t>
            </a:r>
          </a:p>
        </p:txBody>
      </p:sp>
      <p:sp>
        <p:nvSpPr>
          <p:cNvPr id="3" name="Slide Number Placeholder 2"/>
          <p:cNvSpPr>
            <a:spLocks noGrp="1"/>
          </p:cNvSpPr>
          <p:nvPr>
            <p:ph type="sldNum" sz="quarter" idx="12"/>
          </p:nvPr>
        </p:nvSpPr>
        <p:spPr/>
        <p:txBody>
          <a:bodyPr/>
          <a:lstStyle/>
          <a:p>
            <a:fld id="{419D78FF-053F-49C7-A4ED-D70B752A2867}" type="slidenum">
              <a:rPr lang="en-US" smtClean="0"/>
              <a:t>7</a:t>
            </a:fld>
            <a:endParaRPr lang="en-US"/>
          </a:p>
        </p:txBody>
      </p:sp>
    </p:spTree>
    <p:extLst>
      <p:ext uri="{BB962C8B-B14F-4D97-AF65-F5344CB8AC3E}">
        <p14:creationId xmlns:p14="http://schemas.microsoft.com/office/powerpoint/2010/main" val="304708960"/>
      </p:ext>
    </p:extLst>
  </p:cSld>
  <p:clrMapOvr>
    <a:masterClrMapping/>
  </p:clrMapOvr>
  <mc:AlternateContent xmlns:mc="http://schemas.openxmlformats.org/markup-compatibility/2006" xmlns:p14="http://schemas.microsoft.com/office/powerpoint/2010/main">
    <mc:Choice Requires="p14">
      <p:transition spd="slow" p14:dur="2000" advTm="83230"/>
    </mc:Choice>
    <mc:Fallback xmlns="">
      <p:transition spd="slow" advTm="8323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0EF9D-9CC3-401D-9C4D-0E6B9B0D87D1}"/>
              </a:ext>
            </a:extLst>
          </p:cNvPr>
          <p:cNvSpPr>
            <a:spLocks noGrp="1"/>
          </p:cNvSpPr>
          <p:nvPr>
            <p:ph type="title"/>
          </p:nvPr>
        </p:nvSpPr>
        <p:spPr/>
        <p:txBody>
          <a:bodyPr/>
          <a:lstStyle/>
          <a:p>
            <a:pPr algn="ctr"/>
            <a:r>
              <a:rPr lang="en-US" dirty="0">
                <a:solidFill>
                  <a:schemeClr val="bg2">
                    <a:lumMod val="50000"/>
                  </a:schemeClr>
                </a:solidFill>
              </a:rPr>
              <a:t>Protect Yourself First </a:t>
            </a:r>
          </a:p>
        </p:txBody>
      </p:sp>
      <p:pic>
        <p:nvPicPr>
          <p:cNvPr id="1026" name="Picture 2" descr="Image result for oxygen airline">
            <a:extLst>
              <a:ext uri="{FF2B5EF4-FFF2-40B4-BE49-F238E27FC236}">
                <a16:creationId xmlns:a16="http://schemas.microsoft.com/office/drawing/2014/main" xmlns="" id="{3C9824AA-4F76-4E23-A927-551035B026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7741" y="2086783"/>
            <a:ext cx="2740074" cy="23289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xygen airline">
            <a:extLst>
              <a:ext uri="{FF2B5EF4-FFF2-40B4-BE49-F238E27FC236}">
                <a16:creationId xmlns:a16="http://schemas.microsoft.com/office/drawing/2014/main" xmlns="" id="{50E6BF9E-04FC-4871-9824-F84C5E13D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723" y="2086783"/>
            <a:ext cx="2586892" cy="232890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19D78FF-053F-49C7-A4ED-D70B752A2867}" type="slidenum">
              <a:rPr lang="en-US" smtClean="0"/>
              <a:t>8</a:t>
            </a:fld>
            <a:endParaRPr lang="en-US"/>
          </a:p>
        </p:txBody>
      </p:sp>
    </p:spTree>
    <p:extLst>
      <p:ext uri="{BB962C8B-B14F-4D97-AF65-F5344CB8AC3E}">
        <p14:creationId xmlns:p14="http://schemas.microsoft.com/office/powerpoint/2010/main" val="875833138"/>
      </p:ext>
    </p:extLst>
  </p:cSld>
  <p:clrMapOvr>
    <a:masterClrMapping/>
  </p:clrMapOvr>
  <mc:AlternateContent xmlns:mc="http://schemas.openxmlformats.org/markup-compatibility/2006" xmlns:p14="http://schemas.microsoft.com/office/powerpoint/2010/main">
    <mc:Choice Requires="p14">
      <p:transition spd="slow" p14:dur="2000" advTm="139516"/>
    </mc:Choice>
    <mc:Fallback xmlns="">
      <p:transition spd="slow" advTm="13951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7E778-AE8F-476C-B59F-89234871B317}"/>
              </a:ext>
            </a:extLst>
          </p:cNvPr>
          <p:cNvSpPr>
            <a:spLocks noGrp="1"/>
          </p:cNvSpPr>
          <p:nvPr>
            <p:ph type="title"/>
          </p:nvPr>
        </p:nvSpPr>
        <p:spPr/>
        <p:txBody>
          <a:bodyPr/>
          <a:lstStyle/>
          <a:p>
            <a:pPr algn="ctr"/>
            <a:r>
              <a:rPr lang="en-US" dirty="0">
                <a:solidFill>
                  <a:schemeClr val="bg2">
                    <a:lumMod val="50000"/>
                  </a:schemeClr>
                </a:solidFill>
              </a:rPr>
              <a:t>Nurse Empowerment </a:t>
            </a:r>
          </a:p>
        </p:txBody>
      </p:sp>
      <p:pic>
        <p:nvPicPr>
          <p:cNvPr id="5" name="Content Placeholder 4">
            <a:extLst>
              <a:ext uri="{FF2B5EF4-FFF2-40B4-BE49-F238E27FC236}">
                <a16:creationId xmlns:a16="http://schemas.microsoft.com/office/drawing/2014/main" xmlns="" id="{4E6B4E82-F6A2-45ED-AFF7-DBB0CF7D3CE7}"/>
              </a:ext>
            </a:extLst>
          </p:cNvPr>
          <p:cNvPicPr>
            <a:picLocks noGrp="1" noChangeAspect="1"/>
          </p:cNvPicPr>
          <p:nvPr>
            <p:ph idx="1"/>
          </p:nvPr>
        </p:nvPicPr>
        <p:blipFill>
          <a:blip r:embed="rId2"/>
          <a:stretch>
            <a:fillRect/>
          </a:stretch>
        </p:blipFill>
        <p:spPr>
          <a:xfrm>
            <a:off x="3117165" y="1846263"/>
            <a:ext cx="6017996" cy="4022725"/>
          </a:xfrm>
        </p:spPr>
      </p:pic>
      <p:sp>
        <p:nvSpPr>
          <p:cNvPr id="3" name="Slide Number Placeholder 2"/>
          <p:cNvSpPr>
            <a:spLocks noGrp="1"/>
          </p:cNvSpPr>
          <p:nvPr>
            <p:ph type="sldNum" sz="quarter" idx="12"/>
          </p:nvPr>
        </p:nvSpPr>
        <p:spPr/>
        <p:txBody>
          <a:bodyPr/>
          <a:lstStyle/>
          <a:p>
            <a:fld id="{419D78FF-053F-49C7-A4ED-D70B752A2867}" type="slidenum">
              <a:rPr lang="en-US" smtClean="0"/>
              <a:t>9</a:t>
            </a:fld>
            <a:endParaRPr lang="en-US"/>
          </a:p>
        </p:txBody>
      </p:sp>
    </p:spTree>
    <p:extLst>
      <p:ext uri="{BB962C8B-B14F-4D97-AF65-F5344CB8AC3E}">
        <p14:creationId xmlns:p14="http://schemas.microsoft.com/office/powerpoint/2010/main" val="275588359"/>
      </p:ext>
    </p:extLst>
  </p:cSld>
  <p:clrMapOvr>
    <a:masterClrMapping/>
  </p:clrMapOvr>
  <mc:AlternateContent xmlns:mc="http://schemas.openxmlformats.org/markup-compatibility/2006" xmlns:p14="http://schemas.microsoft.com/office/powerpoint/2010/main">
    <mc:Choice Requires="p14">
      <p:transition spd="slow" p14:dur="2000" advTm="95160"/>
    </mc:Choice>
    <mc:Fallback xmlns="">
      <p:transition spd="slow" advTm="95160"/>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571</TotalTime>
  <Words>579</Words>
  <Application>Microsoft Macintosh PowerPoint</Application>
  <PresentationFormat>Widescreen</PresentationFormat>
  <Paragraphs>128</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BlinkMacSystemFont</vt:lpstr>
      <vt:lpstr>Calibri</vt:lpstr>
      <vt:lpstr>Calibri Light</vt:lpstr>
      <vt:lpstr>Merriweather</vt:lpstr>
      <vt:lpstr>Open Sans</vt:lpstr>
      <vt:lpstr>Times New Roman</vt:lpstr>
      <vt:lpstr>Wingdings</vt:lpstr>
      <vt:lpstr>Arial</vt:lpstr>
      <vt:lpstr>Retrospect</vt:lpstr>
      <vt:lpstr>Clinical Syndromes and Conditions Warranting Empiric Transmission Based Precautions</vt:lpstr>
      <vt:lpstr>Objectives: </vt:lpstr>
      <vt:lpstr>High Risk Situations </vt:lpstr>
      <vt:lpstr>3 Steps to a Safer Emergency Room </vt:lpstr>
      <vt:lpstr>Communicable Diseases</vt:lpstr>
      <vt:lpstr>Emergency Room Exposures</vt:lpstr>
      <vt:lpstr>Diagnosis of Skin Conditions </vt:lpstr>
      <vt:lpstr>Protect Yourself First </vt:lpstr>
      <vt:lpstr>Nurse Empowerment </vt:lpstr>
      <vt:lpstr>Isolation Rooms  </vt:lpstr>
      <vt:lpstr>Isolation in the Emergency Room </vt:lpstr>
      <vt:lpstr>Isolation Signage </vt:lpstr>
      <vt:lpstr>Air Exchanges </vt:lpstr>
      <vt:lpstr>Nurse Education </vt:lpstr>
      <vt:lpstr>   Recognize the early signs and symptoms of potentially infectious diseases </vt:lpstr>
      <vt:lpstr>Empiric Isolation </vt:lpstr>
      <vt:lpstr>Empiric Isolation </vt:lpstr>
      <vt:lpstr>Empiric Isolation </vt:lpstr>
      <vt:lpstr>When empiric transmission precautions should be utilized </vt:lpstr>
      <vt:lpstr>Primary complaint </vt:lpstr>
      <vt:lpstr>Increased Awareness of Infectious  Signs and Symptoms </vt:lpstr>
      <vt:lpstr>CDC’s Isolation Recommendations </vt:lpstr>
      <vt:lpstr>Reported US Mumps Cases by Jurisdiction and Year* Reported Mumps Cases-2021 </vt:lpstr>
      <vt:lpstr>Incidence of Mumps </vt:lpstr>
      <vt:lpstr>Measles cases in 2021 As of December 1, 2021, a total of 49 measles cases were reported by 5 jurisdictions in the United States. * </vt:lpstr>
      <vt:lpstr>G                                     Global Measles </vt:lpstr>
      <vt:lpstr>Reduce Occupational Health Exposures to Airborne and Droplet Transmitted Diseases: An Improvement Project in a Northern Californian Emergency Room   </vt:lpstr>
      <vt:lpstr>Data tables </vt:lpstr>
      <vt:lpstr>Data tables </vt:lpstr>
      <vt:lpstr>Data-Bar Chart </vt:lpstr>
      <vt:lpstr>Case Scenario</vt:lpstr>
      <vt:lpstr>Case Scenario </vt:lpstr>
      <vt:lpstr>Conclusion </vt:lpstr>
      <vt:lpstr>References </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Syndromes and Conditions Warranting Empiric Transmission Based Precautions</dc:title>
  <dc:creator>Jennifer Cole</dc:creator>
  <cp:lastModifiedBy>Paul Webber</cp:lastModifiedBy>
  <cp:revision>32</cp:revision>
  <dcterms:created xsi:type="dcterms:W3CDTF">2021-12-17T16:45:52Z</dcterms:created>
  <dcterms:modified xsi:type="dcterms:W3CDTF">2022-01-25T17:12:10Z</dcterms:modified>
</cp:coreProperties>
</file>