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56" r:id="rId2"/>
    <p:sldId id="257" r:id="rId3"/>
    <p:sldId id="259" r:id="rId4"/>
    <p:sldId id="258" r:id="rId5"/>
    <p:sldId id="260" r:id="rId6"/>
    <p:sldId id="263" r:id="rId7"/>
    <p:sldId id="262" r:id="rId8"/>
    <p:sldId id="264" r:id="rId9"/>
    <p:sldId id="265" r:id="rId10"/>
    <p:sldId id="266" r:id="rId11"/>
    <p:sldId id="267" r:id="rId12"/>
    <p:sldId id="271" r:id="rId13"/>
    <p:sldId id="273" r:id="rId14"/>
    <p:sldId id="274" r:id="rId15"/>
    <p:sldId id="275" r:id="rId16"/>
    <p:sldId id="276" r:id="rId17"/>
    <p:sldId id="277" r:id="rId18"/>
    <p:sldId id="278" r:id="rId19"/>
    <p:sldId id="281" r:id="rId20"/>
    <p:sldId id="279" r:id="rId21"/>
    <p:sldId id="280" r:id="rId22"/>
    <p:sldId id="282" r:id="rId23"/>
    <p:sldId id="283" r:id="rId24"/>
    <p:sldId id="284" r:id="rId25"/>
    <p:sldId id="286" r:id="rId26"/>
    <p:sldId id="290" r:id="rId27"/>
    <p:sldId id="287" r:id="rId28"/>
    <p:sldId id="291" r:id="rId29"/>
    <p:sldId id="288" r:id="rId30"/>
    <p:sldId id="289" r:id="rId31"/>
    <p:sldId id="292" r:id="rId32"/>
    <p:sldId id="293" r:id="rId33"/>
    <p:sldId id="29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46" autoAdjust="0"/>
    <p:restoredTop sz="94660"/>
  </p:normalViewPr>
  <p:slideViewPr>
    <p:cSldViewPr snapToGrid="0">
      <p:cViewPr varScale="1">
        <p:scale>
          <a:sx n="86" d="100"/>
          <a:sy n="86" d="100"/>
        </p:scale>
        <p:origin x="224" y="856"/>
      </p:cViewPr>
      <p:guideLst/>
    </p:cSldViewPr>
  </p:slideViewPr>
  <p:notesTextViewPr>
    <p:cViewPr>
      <p:scale>
        <a:sx n="1" d="1"/>
        <a:sy n="1" d="1"/>
      </p:scale>
      <p:origin x="0" y="0"/>
    </p:cViewPr>
  </p:notesTextViewPr>
  <p:notesViewPr>
    <p:cSldViewPr snapToGrid="0" showGuides="1">
      <p:cViewPr>
        <p:scale>
          <a:sx n="77" d="100"/>
          <a:sy n="77" d="100"/>
        </p:scale>
        <p:origin x="2384" y="504"/>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71456"/>
            <a:ext cx="6856413" cy="679076"/>
          </a:xfrm>
          <a:prstGeom prst="rect">
            <a:avLst/>
          </a:prstGeom>
        </p:spPr>
        <p:txBody>
          <a:bodyPr vert="horz" lIns="91440" tIns="45720" rIns="91440" bIns="45720" rtlCol="0"/>
          <a:lstStyle>
            <a:lvl1pPr algn="l">
              <a:defRPr sz="1200"/>
            </a:lvl1pPr>
          </a:lstStyle>
          <a:p>
            <a:pPr algn="ctr"/>
            <a:r>
              <a:rPr lang="en-US" b="1" dirty="0" smtClean="0"/>
              <a:t>The Cost-Effectiveness of Temporary Single-Patient Rooms to Reduce the Risk of HAI</a:t>
            </a:r>
            <a:br>
              <a:rPr lang="en-US" b="1" dirty="0" smtClean="0"/>
            </a:br>
            <a:r>
              <a:rPr lang="en-US" b="1" dirty="0" smtClean="0"/>
              <a:t>Prof. Nicholas Graves, Duke NUS Medical School, Singapore</a:t>
            </a:r>
            <a:br>
              <a:rPr lang="en-US" b="1" dirty="0" smtClean="0"/>
            </a:br>
            <a:r>
              <a:rPr lang="en-US" b="1" dirty="0" smtClean="0"/>
              <a:t>A Webber Training Teleclass</a:t>
            </a:r>
            <a:endParaRPr lang="en-US" dirty="0"/>
          </a:p>
        </p:txBody>
      </p:sp>
      <p:sp>
        <p:nvSpPr>
          <p:cNvPr id="4" name="Footer Placeholder 3"/>
          <p:cNvSpPr>
            <a:spLocks noGrp="1"/>
          </p:cNvSpPr>
          <p:nvPr>
            <p:ph type="ftr" sz="quarter" idx="2"/>
          </p:nvPr>
        </p:nvSpPr>
        <p:spPr>
          <a:xfrm>
            <a:off x="0" y="8299445"/>
            <a:ext cx="6858000" cy="458787"/>
          </a:xfrm>
          <a:prstGeom prst="rect">
            <a:avLst/>
          </a:prstGeom>
        </p:spPr>
        <p:txBody>
          <a:bodyPr vert="horz" lIns="91440" tIns="45720" rIns="91440" bIns="45720" rtlCol="0" anchor="b"/>
          <a:lstStyle>
            <a:lvl1pPr algn="l">
              <a:defRPr sz="1200"/>
            </a:lvl1pPr>
          </a:lstStyle>
          <a:p>
            <a:pPr algn="ctr"/>
            <a:r>
              <a:rPr lang="en-US" b="1" dirty="0" smtClean="0"/>
              <a:t>Hosted by Jane Barnett  </a:t>
            </a:r>
            <a:r>
              <a:rPr lang="en-US" b="1" dirty="0" err="1" smtClean="0"/>
              <a:t>jane@webbertraining.com</a:t>
            </a:r>
            <a:r>
              <a:rPr lang="en-US" b="1" dirty="0" smtClean="0"/>
              <a:t/>
            </a:r>
            <a:br>
              <a:rPr lang="en-US" b="1" dirty="0" smtClean="0"/>
            </a:br>
            <a:r>
              <a:rPr lang="en-US" b="1" dirty="0" err="1" smtClean="0"/>
              <a:t>www.webbertraining.com</a:t>
            </a:r>
            <a:endParaRPr lang="en-US" b="1"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CD6971-05DF-F74F-9002-BDABA7FAA17D}" type="slidenum">
              <a:rPr lang="en-US" smtClean="0"/>
              <a:t>‹#›</a:t>
            </a:fld>
            <a:endParaRPr lang="en-US"/>
          </a:p>
        </p:txBody>
      </p:sp>
    </p:spTree>
    <p:extLst>
      <p:ext uri="{BB962C8B-B14F-4D97-AF65-F5344CB8AC3E}">
        <p14:creationId xmlns:p14="http://schemas.microsoft.com/office/powerpoint/2010/main" val="1352177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F55C34-FB88-6D47-A369-2C8C05F886E0}" type="datetimeFigureOut">
              <a:rPr lang="en-US" smtClean="0"/>
              <a:t>9/11/22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B57BA9-7B41-204B-A509-FE6F51684045}" type="slidenum">
              <a:rPr lang="en-US" smtClean="0"/>
              <a:t>‹#›</a:t>
            </a:fld>
            <a:endParaRPr lang="en-US"/>
          </a:p>
        </p:txBody>
      </p:sp>
    </p:spTree>
    <p:extLst>
      <p:ext uri="{BB962C8B-B14F-4D97-AF65-F5344CB8AC3E}">
        <p14:creationId xmlns:p14="http://schemas.microsoft.com/office/powerpoint/2010/main" val="550316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57BA9-7B41-204B-A509-FE6F51684045}" type="slidenum">
              <a:rPr lang="en-US" smtClean="0"/>
              <a:t>2</a:t>
            </a:fld>
            <a:endParaRPr lang="en-US"/>
          </a:p>
        </p:txBody>
      </p:sp>
    </p:spTree>
    <p:extLst>
      <p:ext uri="{BB962C8B-B14F-4D97-AF65-F5344CB8AC3E}">
        <p14:creationId xmlns:p14="http://schemas.microsoft.com/office/powerpoint/2010/main" val="2108276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p:cNvSpPr>
            <a:spLocks noGrp="1"/>
          </p:cNvSpPr>
          <p:nvPr>
            <p:ph type="dt" sz="half" idx="10"/>
          </p:nvPr>
        </p:nvSpPr>
        <p:spPr/>
        <p:txBody>
          <a:bodyPr/>
          <a:lstStyle/>
          <a:p>
            <a:fld id="{85CF33E6-92BC-6A4F-8C5F-E3E38C4247CB}" type="datetime1">
              <a:rPr lang="en-CA" smtClean="0"/>
              <a:t>2022-09-11</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E6CEE036-594D-4C0D-9C90-8421C85D5646}" type="slidenum">
              <a:rPr lang="en-SG" smtClean="0"/>
              <a:t>‹#›</a:t>
            </a:fld>
            <a:endParaRPr lang="en-SG" dirty="0"/>
          </a:p>
        </p:txBody>
      </p:sp>
    </p:spTree>
    <p:extLst>
      <p:ext uri="{BB962C8B-B14F-4D97-AF65-F5344CB8AC3E}">
        <p14:creationId xmlns:p14="http://schemas.microsoft.com/office/powerpoint/2010/main" val="2392361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E13100B3-6219-1947-8E30-2E5E5976CC5D}" type="datetime1">
              <a:rPr lang="en-CA" smtClean="0"/>
              <a:t>2022-09-11</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E6CEE036-594D-4C0D-9C90-8421C85D5646}" type="slidenum">
              <a:rPr lang="en-SG" smtClean="0"/>
              <a:t>‹#›</a:t>
            </a:fld>
            <a:endParaRPr lang="en-SG" dirty="0"/>
          </a:p>
        </p:txBody>
      </p:sp>
    </p:spTree>
    <p:extLst>
      <p:ext uri="{BB962C8B-B14F-4D97-AF65-F5344CB8AC3E}">
        <p14:creationId xmlns:p14="http://schemas.microsoft.com/office/powerpoint/2010/main" val="29123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48339A84-9570-FD41-ACF4-89B3355CA4A1}" type="datetime1">
              <a:rPr lang="en-CA" smtClean="0"/>
              <a:t>2022-09-11</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E6CEE036-594D-4C0D-9C90-8421C85D5646}" type="slidenum">
              <a:rPr lang="en-SG" smtClean="0"/>
              <a:t>‹#›</a:t>
            </a:fld>
            <a:endParaRPr lang="en-SG" dirty="0"/>
          </a:p>
        </p:txBody>
      </p:sp>
    </p:spTree>
    <p:extLst>
      <p:ext uri="{BB962C8B-B14F-4D97-AF65-F5344CB8AC3E}">
        <p14:creationId xmlns:p14="http://schemas.microsoft.com/office/powerpoint/2010/main" val="555960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8E2357AD-8722-C744-A716-02A9BD7FE727}" type="datetime1">
              <a:rPr lang="en-CA" smtClean="0"/>
              <a:t>2022-09-11</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lvl1pPr>
              <a:defRPr sz="1800">
                <a:solidFill>
                  <a:schemeClr val="tx1"/>
                </a:solidFill>
              </a:defRPr>
            </a:lvl1pPr>
          </a:lstStyle>
          <a:p>
            <a:fld id="{E6CEE036-594D-4C0D-9C90-8421C85D5646}" type="slidenum">
              <a:rPr lang="en-SG" smtClean="0"/>
              <a:pPr/>
              <a:t>‹#›</a:t>
            </a:fld>
            <a:endParaRPr lang="en-SG" dirty="0"/>
          </a:p>
        </p:txBody>
      </p:sp>
    </p:spTree>
    <p:extLst>
      <p:ext uri="{BB962C8B-B14F-4D97-AF65-F5344CB8AC3E}">
        <p14:creationId xmlns:p14="http://schemas.microsoft.com/office/powerpoint/2010/main" val="1510211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08B375-199B-B047-B4C3-D84CC6936DDC}" type="datetime1">
              <a:rPr lang="en-CA" smtClean="0"/>
              <a:t>2022-09-11</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E6CEE036-594D-4C0D-9C90-8421C85D5646}" type="slidenum">
              <a:rPr lang="en-SG" smtClean="0"/>
              <a:t>‹#›</a:t>
            </a:fld>
            <a:endParaRPr lang="en-SG" dirty="0"/>
          </a:p>
        </p:txBody>
      </p:sp>
    </p:spTree>
    <p:extLst>
      <p:ext uri="{BB962C8B-B14F-4D97-AF65-F5344CB8AC3E}">
        <p14:creationId xmlns:p14="http://schemas.microsoft.com/office/powerpoint/2010/main" val="139244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p>
            <a:fld id="{53745836-4933-F144-A5DB-724F7D9B49C7}" type="datetime1">
              <a:rPr lang="en-CA" smtClean="0"/>
              <a:t>2022-09-11</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E6CEE036-594D-4C0D-9C90-8421C85D5646}" type="slidenum">
              <a:rPr lang="en-SG" smtClean="0"/>
              <a:t>‹#›</a:t>
            </a:fld>
            <a:endParaRPr lang="en-SG" dirty="0"/>
          </a:p>
        </p:txBody>
      </p:sp>
    </p:spTree>
    <p:extLst>
      <p:ext uri="{BB962C8B-B14F-4D97-AF65-F5344CB8AC3E}">
        <p14:creationId xmlns:p14="http://schemas.microsoft.com/office/powerpoint/2010/main" val="516853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p>
            <a:fld id="{71FDE7B5-F874-D141-9FA6-E7D6FF046A43}" type="datetime1">
              <a:rPr lang="en-CA" smtClean="0"/>
              <a:t>2022-09-11</a:t>
            </a:fld>
            <a:endParaRPr lang="en-SG" dirty="0"/>
          </a:p>
        </p:txBody>
      </p:sp>
      <p:sp>
        <p:nvSpPr>
          <p:cNvPr id="8" name="Footer Placeholder 7"/>
          <p:cNvSpPr>
            <a:spLocks noGrp="1"/>
          </p:cNvSpPr>
          <p:nvPr>
            <p:ph type="ftr" sz="quarter" idx="11"/>
          </p:nvPr>
        </p:nvSpPr>
        <p:spPr/>
        <p:txBody>
          <a:bodyPr/>
          <a:lstStyle/>
          <a:p>
            <a:endParaRPr lang="en-SG" dirty="0"/>
          </a:p>
        </p:txBody>
      </p:sp>
      <p:sp>
        <p:nvSpPr>
          <p:cNvPr id="9" name="Slide Number Placeholder 8"/>
          <p:cNvSpPr>
            <a:spLocks noGrp="1"/>
          </p:cNvSpPr>
          <p:nvPr>
            <p:ph type="sldNum" sz="quarter" idx="12"/>
          </p:nvPr>
        </p:nvSpPr>
        <p:spPr/>
        <p:txBody>
          <a:bodyPr/>
          <a:lstStyle/>
          <a:p>
            <a:fld id="{E6CEE036-594D-4C0D-9C90-8421C85D5646}" type="slidenum">
              <a:rPr lang="en-SG" smtClean="0"/>
              <a:t>‹#›</a:t>
            </a:fld>
            <a:endParaRPr lang="en-SG" dirty="0"/>
          </a:p>
        </p:txBody>
      </p:sp>
    </p:spTree>
    <p:extLst>
      <p:ext uri="{BB962C8B-B14F-4D97-AF65-F5344CB8AC3E}">
        <p14:creationId xmlns:p14="http://schemas.microsoft.com/office/powerpoint/2010/main" val="3585964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p>
            <a:fld id="{2A3B7256-0D71-7440-B6DB-2962383B6ED1}" type="datetime1">
              <a:rPr lang="en-CA" smtClean="0"/>
              <a:t>2022-09-11</a:t>
            </a:fld>
            <a:endParaRPr lang="en-SG" dirty="0"/>
          </a:p>
        </p:txBody>
      </p:sp>
      <p:sp>
        <p:nvSpPr>
          <p:cNvPr id="4" name="Footer Placeholder 3"/>
          <p:cNvSpPr>
            <a:spLocks noGrp="1"/>
          </p:cNvSpPr>
          <p:nvPr>
            <p:ph type="ftr" sz="quarter" idx="11"/>
          </p:nvPr>
        </p:nvSpPr>
        <p:spPr/>
        <p:txBody>
          <a:bodyPr/>
          <a:lstStyle/>
          <a:p>
            <a:endParaRPr lang="en-SG" dirty="0"/>
          </a:p>
        </p:txBody>
      </p:sp>
      <p:sp>
        <p:nvSpPr>
          <p:cNvPr id="5" name="Slide Number Placeholder 4"/>
          <p:cNvSpPr>
            <a:spLocks noGrp="1"/>
          </p:cNvSpPr>
          <p:nvPr>
            <p:ph type="sldNum" sz="quarter" idx="12"/>
          </p:nvPr>
        </p:nvSpPr>
        <p:spPr/>
        <p:txBody>
          <a:bodyPr/>
          <a:lstStyle/>
          <a:p>
            <a:fld id="{E6CEE036-594D-4C0D-9C90-8421C85D5646}" type="slidenum">
              <a:rPr lang="en-SG" smtClean="0"/>
              <a:t>‹#›</a:t>
            </a:fld>
            <a:endParaRPr lang="en-SG" dirty="0"/>
          </a:p>
        </p:txBody>
      </p:sp>
    </p:spTree>
    <p:extLst>
      <p:ext uri="{BB962C8B-B14F-4D97-AF65-F5344CB8AC3E}">
        <p14:creationId xmlns:p14="http://schemas.microsoft.com/office/powerpoint/2010/main" val="282540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5517C9-B101-BC40-9BC9-BDA130215B38}" type="datetime1">
              <a:rPr lang="en-CA" smtClean="0"/>
              <a:t>2022-09-11</a:t>
            </a:fld>
            <a:endParaRPr lang="en-SG" dirty="0"/>
          </a:p>
        </p:txBody>
      </p:sp>
      <p:sp>
        <p:nvSpPr>
          <p:cNvPr id="3" name="Footer Placeholder 2"/>
          <p:cNvSpPr>
            <a:spLocks noGrp="1"/>
          </p:cNvSpPr>
          <p:nvPr>
            <p:ph type="ftr" sz="quarter" idx="11"/>
          </p:nvPr>
        </p:nvSpPr>
        <p:spPr/>
        <p:txBody>
          <a:bodyPr/>
          <a:lstStyle/>
          <a:p>
            <a:endParaRPr lang="en-SG" dirty="0"/>
          </a:p>
        </p:txBody>
      </p:sp>
      <p:sp>
        <p:nvSpPr>
          <p:cNvPr id="4" name="Slide Number Placeholder 3"/>
          <p:cNvSpPr>
            <a:spLocks noGrp="1"/>
          </p:cNvSpPr>
          <p:nvPr>
            <p:ph type="sldNum" sz="quarter" idx="12"/>
          </p:nvPr>
        </p:nvSpPr>
        <p:spPr/>
        <p:txBody>
          <a:bodyPr/>
          <a:lstStyle/>
          <a:p>
            <a:fld id="{E6CEE036-594D-4C0D-9C90-8421C85D5646}" type="slidenum">
              <a:rPr lang="en-SG" smtClean="0"/>
              <a:t>‹#›</a:t>
            </a:fld>
            <a:endParaRPr lang="en-SG" dirty="0"/>
          </a:p>
        </p:txBody>
      </p:sp>
    </p:spTree>
    <p:extLst>
      <p:ext uri="{BB962C8B-B14F-4D97-AF65-F5344CB8AC3E}">
        <p14:creationId xmlns:p14="http://schemas.microsoft.com/office/powerpoint/2010/main" val="3505599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45D71C-F946-9446-AA41-AC5D3BC0BB52}" type="datetime1">
              <a:rPr lang="en-CA" smtClean="0"/>
              <a:t>2022-09-11</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E6CEE036-594D-4C0D-9C90-8421C85D5646}" type="slidenum">
              <a:rPr lang="en-SG" smtClean="0"/>
              <a:t>‹#›</a:t>
            </a:fld>
            <a:endParaRPr lang="en-SG" dirty="0"/>
          </a:p>
        </p:txBody>
      </p:sp>
    </p:spTree>
    <p:extLst>
      <p:ext uri="{BB962C8B-B14F-4D97-AF65-F5344CB8AC3E}">
        <p14:creationId xmlns:p14="http://schemas.microsoft.com/office/powerpoint/2010/main" val="2371097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E9FF22-A731-8243-8D60-9D06B4AE0C4A}" type="datetime1">
              <a:rPr lang="en-CA" smtClean="0"/>
              <a:t>2022-09-11</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E6CEE036-594D-4C0D-9C90-8421C85D5646}" type="slidenum">
              <a:rPr lang="en-SG" smtClean="0"/>
              <a:t>‹#›</a:t>
            </a:fld>
            <a:endParaRPr lang="en-SG" dirty="0"/>
          </a:p>
        </p:txBody>
      </p:sp>
    </p:spTree>
    <p:extLst>
      <p:ext uri="{BB962C8B-B14F-4D97-AF65-F5344CB8AC3E}">
        <p14:creationId xmlns:p14="http://schemas.microsoft.com/office/powerpoint/2010/main" val="23897367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06A5A-4FB9-D048-9903-2A19919730C9}" type="datetime1">
              <a:rPr lang="en-CA" smtClean="0"/>
              <a:t>2022-09-11</a:t>
            </a:fld>
            <a:endParaRPr lang="en-SG"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CEE036-594D-4C0D-9C90-8421C85D5646}" type="slidenum">
              <a:rPr lang="en-SG" smtClean="0"/>
              <a:t>‹#›</a:t>
            </a:fld>
            <a:endParaRPr lang="en-SG" dirty="0"/>
          </a:p>
        </p:txBody>
      </p:sp>
    </p:spTree>
    <p:extLst>
      <p:ext uri="{BB962C8B-B14F-4D97-AF65-F5344CB8AC3E}">
        <p14:creationId xmlns:p14="http://schemas.microsoft.com/office/powerpoint/2010/main" val="216022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 Id="rId3" Type="http://schemas.openxmlformats.org/officeDocument/2006/relationships/image" Target="../media/image2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 Id="rId3"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2389" y="2278505"/>
            <a:ext cx="9870293" cy="961559"/>
          </a:xfrm>
        </p:spPr>
        <p:txBody>
          <a:bodyPr>
            <a:noAutofit/>
          </a:bodyPr>
          <a:lstStyle/>
          <a:p>
            <a:r>
              <a:rPr lang="en-US" sz="3200" b="1" dirty="0"/>
              <a:t>THE COST-EFFECTIVENESS OF TEMPORARY SINGLE-PATIENT ROOMS TO REDUCE THE RISK OF HAI</a:t>
            </a:r>
            <a:endParaRPr lang="en-SG" sz="3200" dirty="0"/>
          </a:p>
        </p:txBody>
      </p:sp>
      <p:sp>
        <p:nvSpPr>
          <p:cNvPr id="3" name="Subtitle 2"/>
          <p:cNvSpPr>
            <a:spLocks noGrp="1"/>
          </p:cNvSpPr>
          <p:nvPr>
            <p:ph type="subTitle" idx="1"/>
          </p:nvPr>
        </p:nvSpPr>
        <p:spPr>
          <a:xfrm>
            <a:off x="3226419" y="4181901"/>
            <a:ext cx="4899102" cy="659922"/>
          </a:xfrm>
        </p:spPr>
        <p:txBody>
          <a:bodyPr>
            <a:normAutofit/>
          </a:bodyPr>
          <a:lstStyle/>
          <a:p>
            <a:r>
              <a:rPr lang="en-SG" dirty="0"/>
              <a:t>Nicholas Graves, PhD</a:t>
            </a:r>
          </a:p>
        </p:txBody>
      </p:sp>
      <p:pic>
        <p:nvPicPr>
          <p:cNvPr id="7" name="Picture 6" descr="Logo, company name&#10;&#10;Description automatically generated">
            <a:extLst>
              <a:ext uri="{FF2B5EF4-FFF2-40B4-BE49-F238E27FC236}">
                <a16:creationId xmlns:a16="http://schemas.microsoft.com/office/drawing/2014/main" xmlns="" id="{977E4EDA-A54E-F11D-B873-C6C6EEDCDA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71" y="78059"/>
            <a:ext cx="2006600" cy="2006600"/>
          </a:xfrm>
          <a:prstGeom prst="rect">
            <a:avLst/>
          </a:prstGeom>
        </p:spPr>
      </p:pic>
      <p:sp>
        <p:nvSpPr>
          <p:cNvPr id="4" name="TextBox 3"/>
          <p:cNvSpPr txBox="1"/>
          <p:nvPr/>
        </p:nvSpPr>
        <p:spPr>
          <a:xfrm flipH="1">
            <a:off x="4216515" y="6475000"/>
            <a:ext cx="2783888" cy="369332"/>
          </a:xfrm>
          <a:prstGeom prst="rect">
            <a:avLst/>
          </a:prstGeom>
          <a:noFill/>
        </p:spPr>
        <p:txBody>
          <a:bodyPr wrap="square" rtlCol="0">
            <a:spAutoFit/>
          </a:bodyPr>
          <a:lstStyle/>
          <a:p>
            <a:pPr algn="ctr"/>
            <a:r>
              <a:rPr lang="en-US" smtClean="0"/>
              <a:t>www.webbertraining.com</a:t>
            </a:r>
            <a:endParaRPr lang="en-US" dirty="0"/>
          </a:p>
        </p:txBody>
      </p:sp>
      <p:sp>
        <p:nvSpPr>
          <p:cNvPr id="6" name="TextBox 5"/>
          <p:cNvSpPr txBox="1"/>
          <p:nvPr/>
        </p:nvSpPr>
        <p:spPr>
          <a:xfrm flipH="1">
            <a:off x="9330659" y="6477500"/>
            <a:ext cx="2783888" cy="369332"/>
          </a:xfrm>
          <a:prstGeom prst="rect">
            <a:avLst/>
          </a:prstGeom>
          <a:noFill/>
        </p:spPr>
        <p:txBody>
          <a:bodyPr wrap="square" rtlCol="0">
            <a:spAutoFit/>
          </a:bodyPr>
          <a:lstStyle/>
          <a:p>
            <a:pPr algn="r"/>
            <a:r>
              <a:rPr lang="en-US" dirty="0" smtClean="0"/>
              <a:t>September 14, 2022</a:t>
            </a:r>
            <a:endParaRPr lang="en-US" dirty="0"/>
          </a:p>
        </p:txBody>
      </p:sp>
      <p:sp>
        <p:nvSpPr>
          <p:cNvPr id="8" name="Subtitle 2"/>
          <p:cNvSpPr txBox="1">
            <a:spLocks/>
          </p:cNvSpPr>
          <p:nvPr/>
        </p:nvSpPr>
        <p:spPr>
          <a:xfrm>
            <a:off x="3228919" y="5218717"/>
            <a:ext cx="4899102" cy="65992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SG" dirty="0" smtClean="0"/>
              <a:t>Hosted by Jane Barnett</a:t>
            </a:r>
            <a:r>
              <a:rPr lang="en-SG" sz="2200" dirty="0" smtClean="0"/>
              <a:t/>
            </a:r>
            <a:br>
              <a:rPr lang="en-SG" sz="2200" dirty="0" smtClean="0"/>
            </a:br>
            <a:r>
              <a:rPr lang="en-SG" sz="2200" dirty="0" err="1" smtClean="0"/>
              <a:t>jane@webbertraining.com</a:t>
            </a:r>
            <a:endParaRPr lang="en-SG" sz="2200" dirty="0"/>
          </a:p>
        </p:txBody>
      </p:sp>
    </p:spTree>
    <p:extLst>
      <p:ext uri="{BB962C8B-B14F-4D97-AF65-F5344CB8AC3E}">
        <p14:creationId xmlns:p14="http://schemas.microsoft.com/office/powerpoint/2010/main" val="3405801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08852"/>
            <a:ext cx="12192000" cy="400110"/>
          </a:xfrm>
          <a:prstGeom prst="rect">
            <a:avLst/>
          </a:prstGeom>
          <a:noFill/>
        </p:spPr>
        <p:txBody>
          <a:bodyPr wrap="square" rtlCol="0">
            <a:spAutoFit/>
          </a:bodyPr>
          <a:lstStyle/>
          <a:p>
            <a:r>
              <a:rPr lang="en-SG" sz="2000" b="1" dirty="0"/>
              <a:t>We need to systematically evaluate change to costs and health benefits from competing uses of scarce resources</a:t>
            </a:r>
          </a:p>
        </p:txBody>
      </p:sp>
      <p:pic>
        <p:nvPicPr>
          <p:cNvPr id="3" name="Picture 2"/>
          <p:cNvPicPr>
            <a:picLocks noChangeAspect="1"/>
          </p:cNvPicPr>
          <p:nvPr/>
        </p:nvPicPr>
        <p:blipFill>
          <a:blip r:embed="rId2"/>
          <a:stretch>
            <a:fillRect/>
          </a:stretch>
        </p:blipFill>
        <p:spPr>
          <a:xfrm>
            <a:off x="1390196" y="910889"/>
            <a:ext cx="8160204" cy="5748900"/>
          </a:xfrm>
          <a:prstGeom prst="rect">
            <a:avLst/>
          </a:prstGeom>
        </p:spPr>
      </p:pic>
      <p:sp>
        <p:nvSpPr>
          <p:cNvPr id="2" name="Slide Number Placeholder 1"/>
          <p:cNvSpPr>
            <a:spLocks noGrp="1"/>
          </p:cNvSpPr>
          <p:nvPr>
            <p:ph type="sldNum" sz="quarter" idx="12"/>
          </p:nvPr>
        </p:nvSpPr>
        <p:spPr/>
        <p:txBody>
          <a:bodyPr/>
          <a:lstStyle/>
          <a:p>
            <a:fld id="{E6CEE036-594D-4C0D-9C90-8421C85D5646}" type="slidenum">
              <a:rPr lang="en-SG" smtClean="0"/>
              <a:pPr/>
              <a:t>10</a:t>
            </a:fld>
            <a:endParaRPr lang="en-SG" dirty="0"/>
          </a:p>
        </p:txBody>
      </p:sp>
    </p:spTree>
    <p:extLst>
      <p:ext uri="{BB962C8B-B14F-4D97-AF65-F5344CB8AC3E}">
        <p14:creationId xmlns:p14="http://schemas.microsoft.com/office/powerpoint/2010/main" val="558606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08852"/>
            <a:ext cx="12192000" cy="400110"/>
          </a:xfrm>
          <a:prstGeom prst="rect">
            <a:avLst/>
          </a:prstGeom>
          <a:noFill/>
        </p:spPr>
        <p:txBody>
          <a:bodyPr wrap="square" rtlCol="0">
            <a:spAutoFit/>
          </a:bodyPr>
          <a:lstStyle/>
          <a:p>
            <a:r>
              <a:rPr lang="en-SG" sz="2000" b="1" dirty="0"/>
              <a:t>We need to systematically evaluate change to costs and health benefits from competing uses of scarce resources</a:t>
            </a:r>
          </a:p>
        </p:txBody>
      </p:sp>
      <p:pic>
        <p:nvPicPr>
          <p:cNvPr id="2" name="Picture 1"/>
          <p:cNvPicPr>
            <a:picLocks noChangeAspect="1"/>
          </p:cNvPicPr>
          <p:nvPr/>
        </p:nvPicPr>
        <p:blipFill>
          <a:blip r:embed="rId2"/>
          <a:stretch>
            <a:fillRect/>
          </a:stretch>
        </p:blipFill>
        <p:spPr>
          <a:xfrm>
            <a:off x="1491115" y="1091963"/>
            <a:ext cx="8683399" cy="5508182"/>
          </a:xfrm>
          <a:prstGeom prst="rect">
            <a:avLst/>
          </a:prstGeom>
        </p:spPr>
      </p:pic>
      <p:sp>
        <p:nvSpPr>
          <p:cNvPr id="3" name="Slide Number Placeholder 2"/>
          <p:cNvSpPr>
            <a:spLocks noGrp="1"/>
          </p:cNvSpPr>
          <p:nvPr>
            <p:ph type="sldNum" sz="quarter" idx="12"/>
          </p:nvPr>
        </p:nvSpPr>
        <p:spPr/>
        <p:txBody>
          <a:bodyPr/>
          <a:lstStyle/>
          <a:p>
            <a:fld id="{E6CEE036-594D-4C0D-9C90-8421C85D5646}" type="slidenum">
              <a:rPr lang="en-SG" smtClean="0"/>
              <a:pPr/>
              <a:t>11</a:t>
            </a:fld>
            <a:endParaRPr lang="en-SG" dirty="0"/>
          </a:p>
        </p:txBody>
      </p:sp>
    </p:spTree>
    <p:extLst>
      <p:ext uri="{BB962C8B-B14F-4D97-AF65-F5344CB8AC3E}">
        <p14:creationId xmlns:p14="http://schemas.microsoft.com/office/powerpoint/2010/main" val="2030751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08852"/>
            <a:ext cx="12192000" cy="400110"/>
          </a:xfrm>
          <a:prstGeom prst="rect">
            <a:avLst/>
          </a:prstGeom>
          <a:noFill/>
        </p:spPr>
        <p:txBody>
          <a:bodyPr wrap="square" rtlCol="0">
            <a:spAutoFit/>
          </a:bodyPr>
          <a:lstStyle/>
          <a:p>
            <a:r>
              <a:rPr lang="en-SG" sz="2000" b="1" dirty="0"/>
              <a:t>We need to systematically evaluate change to costs and health benefits from competing uses of scarce resources</a:t>
            </a:r>
          </a:p>
        </p:txBody>
      </p:sp>
      <p:grpSp>
        <p:nvGrpSpPr>
          <p:cNvPr id="6" name="Group 5"/>
          <p:cNvGrpSpPr/>
          <p:nvPr/>
        </p:nvGrpSpPr>
        <p:grpSpPr>
          <a:xfrm>
            <a:off x="1491115" y="1091963"/>
            <a:ext cx="8683399" cy="5508182"/>
            <a:chOff x="1491115" y="1091963"/>
            <a:chExt cx="8683399" cy="5508182"/>
          </a:xfrm>
        </p:grpSpPr>
        <p:pic>
          <p:nvPicPr>
            <p:cNvPr id="2" name="Picture 1"/>
            <p:cNvPicPr>
              <a:picLocks noChangeAspect="1"/>
            </p:cNvPicPr>
            <p:nvPr/>
          </p:nvPicPr>
          <p:blipFill>
            <a:blip r:embed="rId2"/>
            <a:stretch>
              <a:fillRect/>
            </a:stretch>
          </p:blipFill>
          <p:spPr>
            <a:xfrm>
              <a:off x="1491115" y="1091963"/>
              <a:ext cx="8683399" cy="5508182"/>
            </a:xfrm>
            <a:prstGeom prst="rect">
              <a:avLst/>
            </a:prstGeom>
          </p:spPr>
        </p:pic>
        <p:pic>
          <p:nvPicPr>
            <p:cNvPr id="3" name="Picture 2"/>
            <p:cNvPicPr>
              <a:picLocks noChangeAspect="1"/>
            </p:cNvPicPr>
            <p:nvPr/>
          </p:nvPicPr>
          <p:blipFill>
            <a:blip r:embed="rId3"/>
            <a:stretch>
              <a:fillRect/>
            </a:stretch>
          </p:blipFill>
          <p:spPr>
            <a:xfrm>
              <a:off x="6110514" y="1892522"/>
              <a:ext cx="779575" cy="676275"/>
            </a:xfrm>
            <a:prstGeom prst="rect">
              <a:avLst/>
            </a:prstGeom>
          </p:spPr>
        </p:pic>
        <p:pic>
          <p:nvPicPr>
            <p:cNvPr id="5" name="Picture 4"/>
            <p:cNvPicPr>
              <a:picLocks noChangeAspect="1"/>
            </p:cNvPicPr>
            <p:nvPr/>
          </p:nvPicPr>
          <p:blipFill>
            <a:blip r:embed="rId3"/>
            <a:stretch>
              <a:fillRect/>
            </a:stretch>
          </p:blipFill>
          <p:spPr>
            <a:xfrm>
              <a:off x="7373257" y="3010122"/>
              <a:ext cx="779575" cy="676275"/>
            </a:xfrm>
            <a:prstGeom prst="rect">
              <a:avLst/>
            </a:prstGeom>
          </p:spPr>
        </p:pic>
      </p:grpSp>
      <p:sp>
        <p:nvSpPr>
          <p:cNvPr id="8" name="TextBox 7"/>
          <p:cNvSpPr txBox="1"/>
          <p:nvPr/>
        </p:nvSpPr>
        <p:spPr>
          <a:xfrm>
            <a:off x="5799305" y="1844157"/>
            <a:ext cx="1854995" cy="246221"/>
          </a:xfrm>
          <a:prstGeom prst="rect">
            <a:avLst/>
          </a:prstGeom>
          <a:noFill/>
        </p:spPr>
        <p:txBody>
          <a:bodyPr wrap="none" rtlCol="0">
            <a:spAutoFit/>
          </a:bodyPr>
          <a:lstStyle/>
          <a:p>
            <a:r>
              <a:rPr lang="en-SG" sz="1000" dirty="0">
                <a:solidFill>
                  <a:srgbClr val="00B050"/>
                </a:solidFill>
                <a:latin typeface="Arial Black" panose="020B0A04020102020204" pitchFamily="34" charset="0"/>
              </a:rPr>
              <a:t>Improving hand hygiene</a:t>
            </a:r>
          </a:p>
        </p:txBody>
      </p:sp>
      <p:sp>
        <p:nvSpPr>
          <p:cNvPr id="9" name="TextBox 8"/>
          <p:cNvSpPr txBox="1"/>
          <p:nvPr/>
        </p:nvSpPr>
        <p:spPr>
          <a:xfrm>
            <a:off x="6311625" y="4738755"/>
            <a:ext cx="2260555" cy="246221"/>
          </a:xfrm>
          <a:prstGeom prst="rect">
            <a:avLst/>
          </a:prstGeom>
          <a:noFill/>
        </p:spPr>
        <p:txBody>
          <a:bodyPr wrap="none" rtlCol="0">
            <a:spAutoFit/>
          </a:bodyPr>
          <a:lstStyle/>
          <a:p>
            <a:r>
              <a:rPr lang="en-SG" sz="1000" dirty="0">
                <a:solidFill>
                  <a:srgbClr val="00B050"/>
                </a:solidFill>
                <a:latin typeface="Arial Black" panose="020B0A04020102020204" pitchFamily="34" charset="0"/>
              </a:rPr>
              <a:t>Screening and decolonisation</a:t>
            </a:r>
          </a:p>
        </p:txBody>
      </p:sp>
      <p:sp>
        <p:nvSpPr>
          <p:cNvPr id="10" name="TextBox 9"/>
          <p:cNvSpPr txBox="1"/>
          <p:nvPr/>
        </p:nvSpPr>
        <p:spPr>
          <a:xfrm>
            <a:off x="6736421" y="3577902"/>
            <a:ext cx="1835759" cy="246221"/>
          </a:xfrm>
          <a:prstGeom prst="rect">
            <a:avLst/>
          </a:prstGeom>
          <a:noFill/>
        </p:spPr>
        <p:txBody>
          <a:bodyPr wrap="none" rtlCol="0">
            <a:spAutoFit/>
          </a:bodyPr>
          <a:lstStyle/>
          <a:p>
            <a:r>
              <a:rPr lang="en-SG" sz="1000" dirty="0">
                <a:solidFill>
                  <a:srgbClr val="00B050"/>
                </a:solidFill>
                <a:latin typeface="Arial Black" panose="020B0A04020102020204" pitchFamily="34" charset="0"/>
              </a:rPr>
              <a:t>Environmental cleaning</a:t>
            </a:r>
          </a:p>
        </p:txBody>
      </p:sp>
      <p:sp>
        <p:nvSpPr>
          <p:cNvPr id="4" name="Slide Number Placeholder 3"/>
          <p:cNvSpPr>
            <a:spLocks noGrp="1"/>
          </p:cNvSpPr>
          <p:nvPr>
            <p:ph type="sldNum" sz="quarter" idx="12"/>
          </p:nvPr>
        </p:nvSpPr>
        <p:spPr/>
        <p:txBody>
          <a:bodyPr/>
          <a:lstStyle/>
          <a:p>
            <a:fld id="{E6CEE036-594D-4C0D-9C90-8421C85D5646}" type="slidenum">
              <a:rPr lang="en-SG" smtClean="0"/>
              <a:pPr/>
              <a:t>12</a:t>
            </a:fld>
            <a:endParaRPr lang="en-SG" dirty="0"/>
          </a:p>
        </p:txBody>
      </p:sp>
    </p:spTree>
    <p:extLst>
      <p:ext uri="{BB962C8B-B14F-4D97-AF65-F5344CB8AC3E}">
        <p14:creationId xmlns:p14="http://schemas.microsoft.com/office/powerpoint/2010/main" val="496661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86864969"/>
              </p:ext>
            </p:extLst>
          </p:nvPr>
        </p:nvGraphicFramePr>
        <p:xfrm>
          <a:off x="0" y="0"/>
          <a:ext cx="12192000" cy="2103120"/>
        </p:xfrm>
        <a:graphic>
          <a:graphicData uri="http://schemas.openxmlformats.org/drawingml/2006/table">
            <a:tbl>
              <a:tblPr/>
              <a:tblGrid>
                <a:gridCol w="12192000">
                  <a:extLst>
                    <a:ext uri="{9D8B030D-6E8A-4147-A177-3AD203B41FA5}">
                      <a16:colId xmlns:a16="http://schemas.microsoft.com/office/drawing/2014/main" xmlns="" val="3513708199"/>
                    </a:ext>
                  </a:extLst>
                </a:gridCol>
              </a:tblGrid>
              <a:tr h="0">
                <a:tc>
                  <a:txBody>
                    <a:bodyPr/>
                    <a:lstStyle/>
                    <a:p>
                      <a:r>
                        <a:rPr lang="en-US" sz="1600" b="1" dirty="0">
                          <a:solidFill>
                            <a:srgbClr val="837958"/>
                          </a:solidFill>
                          <a:effectLst/>
                          <a:latin typeface="+mn-lt"/>
                        </a:rPr>
                        <a:t/>
                      </a:r>
                      <a:br>
                        <a:rPr lang="en-US" sz="1600" b="1" dirty="0">
                          <a:solidFill>
                            <a:srgbClr val="837958"/>
                          </a:solidFill>
                          <a:effectLst/>
                          <a:latin typeface="+mn-lt"/>
                        </a:rPr>
                      </a:br>
                      <a:r>
                        <a:rPr lang="en-US" sz="1600" b="1" dirty="0">
                          <a:solidFill>
                            <a:srgbClr val="837958"/>
                          </a:solidFill>
                          <a:effectLst/>
                          <a:latin typeface="+mn-lt"/>
                        </a:rPr>
                        <a:t>Objectives:</a:t>
                      </a:r>
                      <a:r>
                        <a:rPr lang="en-US" sz="1600" dirty="0">
                          <a:solidFill>
                            <a:srgbClr val="837958"/>
                          </a:solidFill>
                          <a:effectLst/>
                          <a:latin typeface="+mn-lt"/>
                        </a:rPr>
                        <a:t/>
                      </a:r>
                      <a:br>
                        <a:rPr lang="en-US" sz="1600" dirty="0">
                          <a:solidFill>
                            <a:srgbClr val="837958"/>
                          </a:solidFill>
                          <a:effectLst/>
                          <a:latin typeface="+mn-lt"/>
                        </a:rPr>
                      </a:br>
                      <a:endParaRPr lang="en-US" sz="1600" dirty="0">
                        <a:solidFill>
                          <a:srgbClr val="837958"/>
                        </a:solidFill>
                        <a:effectLst/>
                        <a:latin typeface="+mn-lt"/>
                      </a:endParaRPr>
                    </a:p>
                    <a:p>
                      <a:r>
                        <a:rPr lang="en-US" sz="1600" b="0" dirty="0">
                          <a:solidFill>
                            <a:srgbClr val="837958"/>
                          </a:solidFill>
                          <a:effectLst/>
                          <a:latin typeface="+mn-lt"/>
                        </a:rPr>
                        <a:t>- Introduce the principles of cost effectiveness as applied to infection prevention initiatives</a:t>
                      </a:r>
                    </a:p>
                    <a:p>
                      <a:r>
                        <a:rPr lang="en-US" sz="1600" b="1" u="sng" dirty="0">
                          <a:solidFill>
                            <a:srgbClr val="837958"/>
                          </a:solidFill>
                          <a:effectLst/>
                          <a:latin typeface="+mn-lt"/>
                        </a:rPr>
                        <a:t/>
                      </a:r>
                      <a:br>
                        <a:rPr lang="en-US" sz="1600" b="1" u="sng" dirty="0">
                          <a:solidFill>
                            <a:srgbClr val="837958"/>
                          </a:solidFill>
                          <a:effectLst/>
                          <a:latin typeface="+mn-lt"/>
                        </a:rPr>
                      </a:br>
                      <a:r>
                        <a:rPr lang="en-US" sz="1600" b="1" u="sng" dirty="0">
                          <a:solidFill>
                            <a:srgbClr val="837958"/>
                          </a:solidFill>
                          <a:effectLst/>
                          <a:latin typeface="+mn-lt"/>
                        </a:rPr>
                        <a:t>- Review some key papers on the topic</a:t>
                      </a:r>
                      <a:br>
                        <a:rPr lang="en-US" sz="1600" b="1" u="sng" dirty="0">
                          <a:solidFill>
                            <a:srgbClr val="837958"/>
                          </a:solidFill>
                          <a:effectLst/>
                          <a:latin typeface="+mn-lt"/>
                        </a:rPr>
                      </a:br>
                      <a:endParaRPr lang="en-US" sz="1600" b="1" u="sng" dirty="0">
                        <a:solidFill>
                          <a:srgbClr val="837958"/>
                        </a:solidFill>
                        <a:effectLst/>
                        <a:latin typeface="+mn-lt"/>
                      </a:endParaRPr>
                    </a:p>
                    <a:p>
                      <a:r>
                        <a:rPr lang="en-US" sz="1600" dirty="0">
                          <a:solidFill>
                            <a:srgbClr val="837958"/>
                          </a:solidFill>
                          <a:effectLst/>
                          <a:latin typeface="+mn-lt"/>
                        </a:rPr>
                        <a:t>- Present findings of recent studies on the cost-effectiveness of using temporary single-patient rooms in UK, Australia &amp; Singapore</a:t>
                      </a:r>
                    </a:p>
                  </a:txBody>
                  <a:tcPr marL="76200" marR="76200" marT="76200" marB="76200" anchor="ctr">
                    <a:lnL w="9525" cap="flat" cmpd="sng" algn="ctr">
                      <a:solidFill>
                        <a:srgbClr val="FFFFFF"/>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FFFFFF"/>
                      </a:solidFill>
                      <a:prstDash val="solid"/>
                      <a:round/>
                      <a:headEnd type="none" w="med" len="med"/>
                      <a:tailEnd type="none" w="med" len="med"/>
                    </a:lnT>
                    <a:lnB>
                      <a:noFill/>
                    </a:lnB>
                    <a:solidFill>
                      <a:srgbClr val="EBE7D9"/>
                    </a:solidFill>
                  </a:tcPr>
                </a:tc>
                <a:extLst>
                  <a:ext uri="{0D108BD9-81ED-4DB2-BD59-A6C34878D82A}">
                    <a16:rowId xmlns:a16="http://schemas.microsoft.com/office/drawing/2014/main" xmlns="" val="3909150388"/>
                  </a:ext>
                </a:extLst>
              </a:tr>
            </a:tbl>
          </a:graphicData>
        </a:graphic>
      </p:graphicFrame>
      <p:pic>
        <p:nvPicPr>
          <p:cNvPr id="2" name="Picture 1"/>
          <p:cNvPicPr>
            <a:picLocks noChangeAspect="1"/>
          </p:cNvPicPr>
          <p:nvPr/>
        </p:nvPicPr>
        <p:blipFill>
          <a:blip r:embed="rId2"/>
          <a:stretch>
            <a:fillRect/>
          </a:stretch>
        </p:blipFill>
        <p:spPr>
          <a:xfrm>
            <a:off x="449943" y="2486159"/>
            <a:ext cx="4264252" cy="1137650"/>
          </a:xfrm>
          <a:prstGeom prst="rect">
            <a:avLst/>
          </a:prstGeom>
        </p:spPr>
      </p:pic>
      <p:pic>
        <p:nvPicPr>
          <p:cNvPr id="3" name="Picture 2"/>
          <p:cNvPicPr>
            <a:picLocks noChangeAspect="1"/>
          </p:cNvPicPr>
          <p:nvPr/>
        </p:nvPicPr>
        <p:blipFill>
          <a:blip r:embed="rId3"/>
          <a:stretch>
            <a:fillRect/>
          </a:stretch>
        </p:blipFill>
        <p:spPr>
          <a:xfrm>
            <a:off x="253999" y="4243538"/>
            <a:ext cx="4631040" cy="2412000"/>
          </a:xfrm>
          <a:prstGeom prst="rect">
            <a:avLst/>
          </a:prstGeom>
        </p:spPr>
      </p:pic>
      <p:pic>
        <p:nvPicPr>
          <p:cNvPr id="5" name="Picture 4"/>
          <p:cNvPicPr>
            <a:picLocks noChangeAspect="1"/>
          </p:cNvPicPr>
          <p:nvPr/>
        </p:nvPicPr>
        <p:blipFill>
          <a:blip r:embed="rId4"/>
          <a:stretch>
            <a:fillRect/>
          </a:stretch>
        </p:blipFill>
        <p:spPr>
          <a:xfrm>
            <a:off x="449943" y="3623809"/>
            <a:ext cx="3657600" cy="342900"/>
          </a:xfrm>
          <a:prstGeom prst="rect">
            <a:avLst/>
          </a:prstGeom>
        </p:spPr>
      </p:pic>
      <p:pic>
        <p:nvPicPr>
          <p:cNvPr id="6" name="Picture 5"/>
          <p:cNvPicPr>
            <a:picLocks noChangeAspect="1"/>
          </p:cNvPicPr>
          <p:nvPr/>
        </p:nvPicPr>
        <p:blipFill>
          <a:blip r:embed="rId5"/>
          <a:stretch>
            <a:fillRect/>
          </a:stretch>
        </p:blipFill>
        <p:spPr>
          <a:xfrm>
            <a:off x="5522686" y="2290913"/>
            <a:ext cx="5791200" cy="1952625"/>
          </a:xfrm>
          <a:prstGeom prst="rect">
            <a:avLst/>
          </a:prstGeom>
        </p:spPr>
      </p:pic>
      <p:sp>
        <p:nvSpPr>
          <p:cNvPr id="7" name="Rectangle 6"/>
          <p:cNvSpPr/>
          <p:nvPr/>
        </p:nvSpPr>
        <p:spPr>
          <a:xfrm>
            <a:off x="6023428" y="4431331"/>
            <a:ext cx="5631544" cy="2062103"/>
          </a:xfrm>
          <a:prstGeom prst="rect">
            <a:avLst/>
          </a:prstGeom>
        </p:spPr>
        <p:txBody>
          <a:bodyPr wrap="square">
            <a:spAutoFit/>
          </a:bodyPr>
          <a:lstStyle/>
          <a:p>
            <a:r>
              <a:rPr lang="en-US" sz="1600" dirty="0">
                <a:latin typeface="Adobe Devanagari" panose="02040503050201020203" pitchFamily="18" charset="0"/>
                <a:cs typeface="Adobe Devanagari" panose="02040503050201020203" pitchFamily="18" charset="0"/>
              </a:rPr>
              <a:t>We demonstrate that when infection control interventions reduce economic costs and increase health benefits, they should be adopted without further question. If, however, interventions increase economic costs and increase health benefits, then the trade-off between costs and benefits should be examined. Decision-makers should assess the cost per unit of health benefit from infection control programs, consider the impact on health budgets, and compare infection control with alternative uses of scarce healthcare resources.</a:t>
            </a:r>
            <a:endParaRPr lang="en-SG" sz="1600" dirty="0">
              <a:latin typeface="Adobe Devanagari" panose="02040503050201020203" pitchFamily="18" charset="0"/>
              <a:cs typeface="Adobe Devanagari" panose="02040503050201020203" pitchFamily="18" charset="0"/>
            </a:endParaRPr>
          </a:p>
        </p:txBody>
      </p:sp>
      <p:sp>
        <p:nvSpPr>
          <p:cNvPr id="8" name="Slide Number Placeholder 7"/>
          <p:cNvSpPr>
            <a:spLocks noGrp="1"/>
          </p:cNvSpPr>
          <p:nvPr>
            <p:ph type="sldNum" sz="quarter" idx="12"/>
          </p:nvPr>
        </p:nvSpPr>
        <p:spPr/>
        <p:txBody>
          <a:bodyPr/>
          <a:lstStyle/>
          <a:p>
            <a:fld id="{E6CEE036-594D-4C0D-9C90-8421C85D5646}" type="slidenum">
              <a:rPr lang="en-SG" smtClean="0"/>
              <a:pPr/>
              <a:t>13</a:t>
            </a:fld>
            <a:endParaRPr lang="en-SG" dirty="0"/>
          </a:p>
        </p:txBody>
      </p:sp>
    </p:spTree>
    <p:extLst>
      <p:ext uri="{BB962C8B-B14F-4D97-AF65-F5344CB8AC3E}">
        <p14:creationId xmlns:p14="http://schemas.microsoft.com/office/powerpoint/2010/main" val="1420260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18489603"/>
              </p:ext>
            </p:extLst>
          </p:nvPr>
        </p:nvGraphicFramePr>
        <p:xfrm>
          <a:off x="0" y="0"/>
          <a:ext cx="12192000" cy="2103120"/>
        </p:xfrm>
        <a:graphic>
          <a:graphicData uri="http://schemas.openxmlformats.org/drawingml/2006/table">
            <a:tbl>
              <a:tblPr/>
              <a:tblGrid>
                <a:gridCol w="12192000">
                  <a:extLst>
                    <a:ext uri="{9D8B030D-6E8A-4147-A177-3AD203B41FA5}">
                      <a16:colId xmlns:a16="http://schemas.microsoft.com/office/drawing/2014/main" xmlns="" val="3513708199"/>
                    </a:ext>
                  </a:extLst>
                </a:gridCol>
              </a:tblGrid>
              <a:tr h="0">
                <a:tc>
                  <a:txBody>
                    <a:bodyPr/>
                    <a:lstStyle/>
                    <a:p>
                      <a:r>
                        <a:rPr lang="en-US" sz="1600" b="1" dirty="0">
                          <a:solidFill>
                            <a:srgbClr val="837958"/>
                          </a:solidFill>
                          <a:effectLst/>
                          <a:latin typeface="+mn-lt"/>
                        </a:rPr>
                        <a:t/>
                      </a:r>
                      <a:br>
                        <a:rPr lang="en-US" sz="1600" b="1" dirty="0">
                          <a:solidFill>
                            <a:srgbClr val="837958"/>
                          </a:solidFill>
                          <a:effectLst/>
                          <a:latin typeface="+mn-lt"/>
                        </a:rPr>
                      </a:br>
                      <a:r>
                        <a:rPr lang="en-US" sz="1600" b="1" dirty="0">
                          <a:solidFill>
                            <a:srgbClr val="837958"/>
                          </a:solidFill>
                          <a:effectLst/>
                          <a:latin typeface="+mn-lt"/>
                        </a:rPr>
                        <a:t>Objectives:</a:t>
                      </a:r>
                      <a:r>
                        <a:rPr lang="en-US" sz="1600" dirty="0">
                          <a:solidFill>
                            <a:srgbClr val="837958"/>
                          </a:solidFill>
                          <a:effectLst/>
                          <a:latin typeface="+mn-lt"/>
                        </a:rPr>
                        <a:t/>
                      </a:r>
                      <a:br>
                        <a:rPr lang="en-US" sz="1600" dirty="0">
                          <a:solidFill>
                            <a:srgbClr val="837958"/>
                          </a:solidFill>
                          <a:effectLst/>
                          <a:latin typeface="+mn-lt"/>
                        </a:rPr>
                      </a:br>
                      <a:endParaRPr lang="en-US" sz="1600" dirty="0">
                        <a:solidFill>
                          <a:srgbClr val="837958"/>
                        </a:solidFill>
                        <a:effectLst/>
                        <a:latin typeface="+mn-lt"/>
                      </a:endParaRPr>
                    </a:p>
                    <a:p>
                      <a:r>
                        <a:rPr lang="en-US" sz="1600" b="0" dirty="0">
                          <a:solidFill>
                            <a:srgbClr val="837958"/>
                          </a:solidFill>
                          <a:effectLst/>
                          <a:latin typeface="+mn-lt"/>
                        </a:rPr>
                        <a:t>- Introduce the principles of cost effectiveness as applied to infection prevention initiatives</a:t>
                      </a:r>
                    </a:p>
                    <a:p>
                      <a:r>
                        <a:rPr lang="en-US" sz="1600" b="1" u="sng" dirty="0">
                          <a:solidFill>
                            <a:srgbClr val="837958"/>
                          </a:solidFill>
                          <a:effectLst/>
                          <a:latin typeface="+mn-lt"/>
                        </a:rPr>
                        <a:t/>
                      </a:r>
                      <a:br>
                        <a:rPr lang="en-US" sz="1600" b="1" u="sng" dirty="0">
                          <a:solidFill>
                            <a:srgbClr val="837958"/>
                          </a:solidFill>
                          <a:effectLst/>
                          <a:latin typeface="+mn-lt"/>
                        </a:rPr>
                      </a:br>
                      <a:r>
                        <a:rPr lang="en-US" sz="1600" b="1" u="sng" dirty="0">
                          <a:solidFill>
                            <a:srgbClr val="837958"/>
                          </a:solidFill>
                          <a:effectLst/>
                          <a:latin typeface="+mn-lt"/>
                        </a:rPr>
                        <a:t>- Review some key papers on the topic</a:t>
                      </a:r>
                      <a:br>
                        <a:rPr lang="en-US" sz="1600" b="1" u="sng" dirty="0">
                          <a:solidFill>
                            <a:srgbClr val="837958"/>
                          </a:solidFill>
                          <a:effectLst/>
                          <a:latin typeface="+mn-lt"/>
                        </a:rPr>
                      </a:br>
                      <a:endParaRPr lang="en-US" sz="1600" b="1" u="sng" dirty="0">
                        <a:solidFill>
                          <a:srgbClr val="837958"/>
                        </a:solidFill>
                        <a:effectLst/>
                        <a:latin typeface="+mn-lt"/>
                      </a:endParaRPr>
                    </a:p>
                    <a:p>
                      <a:r>
                        <a:rPr lang="en-US" sz="1600" dirty="0">
                          <a:solidFill>
                            <a:srgbClr val="837958"/>
                          </a:solidFill>
                          <a:effectLst/>
                          <a:latin typeface="+mn-lt"/>
                        </a:rPr>
                        <a:t>- Present findings of recent studies on the cost-effectiveness of using temporary single-patient rooms in UK, Australia &amp; Singapore</a:t>
                      </a:r>
                    </a:p>
                  </a:txBody>
                  <a:tcPr marL="76200" marR="76200" marT="76200" marB="76200" anchor="ctr">
                    <a:lnL w="9525" cap="flat" cmpd="sng" algn="ctr">
                      <a:solidFill>
                        <a:srgbClr val="FFFFFF"/>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FFFFFF"/>
                      </a:solidFill>
                      <a:prstDash val="solid"/>
                      <a:round/>
                      <a:headEnd type="none" w="med" len="med"/>
                      <a:tailEnd type="none" w="med" len="med"/>
                    </a:lnT>
                    <a:lnB>
                      <a:noFill/>
                    </a:lnB>
                    <a:solidFill>
                      <a:srgbClr val="EBE7D9"/>
                    </a:solidFill>
                  </a:tcPr>
                </a:tc>
                <a:extLst>
                  <a:ext uri="{0D108BD9-81ED-4DB2-BD59-A6C34878D82A}">
                    <a16:rowId xmlns:a16="http://schemas.microsoft.com/office/drawing/2014/main" xmlns="" val="3909150388"/>
                  </a:ext>
                </a:extLst>
              </a:tr>
            </a:tbl>
          </a:graphicData>
        </a:graphic>
      </p:graphicFrame>
      <p:pic>
        <p:nvPicPr>
          <p:cNvPr id="8" name="Picture 7"/>
          <p:cNvPicPr>
            <a:picLocks noChangeAspect="1"/>
          </p:cNvPicPr>
          <p:nvPr/>
        </p:nvPicPr>
        <p:blipFill>
          <a:blip r:embed="rId2"/>
          <a:stretch>
            <a:fillRect/>
          </a:stretch>
        </p:blipFill>
        <p:spPr>
          <a:xfrm>
            <a:off x="76215" y="2222556"/>
            <a:ext cx="4479962" cy="1887277"/>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xmlns="" id="{3CBDCBAA-726B-6E9D-2748-E08D8F225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7639" y="4470498"/>
            <a:ext cx="5350044" cy="2070698"/>
          </a:xfrm>
          <a:prstGeom prst="rect">
            <a:avLst/>
          </a:prstGeom>
        </p:spPr>
      </p:pic>
      <p:pic>
        <p:nvPicPr>
          <p:cNvPr id="6" name="Picture 5" descr="Graphical user interface, text&#10;&#10;Description automatically generated">
            <a:extLst>
              <a:ext uri="{FF2B5EF4-FFF2-40B4-BE49-F238E27FC236}">
                <a16:creationId xmlns:a16="http://schemas.microsoft.com/office/drawing/2014/main" xmlns="" id="{0721DC3B-60EE-C365-C097-87A08EFF6D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70498"/>
            <a:ext cx="5909656" cy="1887277"/>
          </a:xfrm>
          <a:prstGeom prst="rect">
            <a:avLst/>
          </a:prstGeom>
        </p:spPr>
      </p:pic>
      <p:sp>
        <p:nvSpPr>
          <p:cNvPr id="2" name="Slide Number Placeholder 1"/>
          <p:cNvSpPr>
            <a:spLocks noGrp="1"/>
          </p:cNvSpPr>
          <p:nvPr>
            <p:ph type="sldNum" sz="quarter" idx="12"/>
          </p:nvPr>
        </p:nvSpPr>
        <p:spPr/>
        <p:txBody>
          <a:bodyPr/>
          <a:lstStyle/>
          <a:p>
            <a:fld id="{E6CEE036-594D-4C0D-9C90-8421C85D5646}" type="slidenum">
              <a:rPr lang="en-SG" smtClean="0"/>
              <a:pPr/>
              <a:t>14</a:t>
            </a:fld>
            <a:endParaRPr lang="en-SG" dirty="0"/>
          </a:p>
        </p:txBody>
      </p:sp>
    </p:spTree>
    <p:extLst>
      <p:ext uri="{BB962C8B-B14F-4D97-AF65-F5344CB8AC3E}">
        <p14:creationId xmlns:p14="http://schemas.microsoft.com/office/powerpoint/2010/main" val="2359535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14472647"/>
              </p:ext>
            </p:extLst>
          </p:nvPr>
        </p:nvGraphicFramePr>
        <p:xfrm>
          <a:off x="0" y="0"/>
          <a:ext cx="12192000" cy="2103120"/>
        </p:xfrm>
        <a:graphic>
          <a:graphicData uri="http://schemas.openxmlformats.org/drawingml/2006/table">
            <a:tbl>
              <a:tblPr/>
              <a:tblGrid>
                <a:gridCol w="12192000">
                  <a:extLst>
                    <a:ext uri="{9D8B030D-6E8A-4147-A177-3AD203B41FA5}">
                      <a16:colId xmlns:a16="http://schemas.microsoft.com/office/drawing/2014/main" xmlns="" val="3513708199"/>
                    </a:ext>
                  </a:extLst>
                </a:gridCol>
              </a:tblGrid>
              <a:tr h="0">
                <a:tc>
                  <a:txBody>
                    <a:bodyPr/>
                    <a:lstStyle/>
                    <a:p>
                      <a:r>
                        <a:rPr lang="en-US" sz="1600" b="1" dirty="0">
                          <a:solidFill>
                            <a:srgbClr val="837958"/>
                          </a:solidFill>
                          <a:effectLst/>
                          <a:latin typeface="+mn-lt"/>
                        </a:rPr>
                        <a:t/>
                      </a:r>
                      <a:br>
                        <a:rPr lang="en-US" sz="1600" b="1" dirty="0">
                          <a:solidFill>
                            <a:srgbClr val="837958"/>
                          </a:solidFill>
                          <a:effectLst/>
                          <a:latin typeface="+mn-lt"/>
                        </a:rPr>
                      </a:br>
                      <a:r>
                        <a:rPr lang="en-US" sz="1600" b="1" dirty="0">
                          <a:solidFill>
                            <a:srgbClr val="837958"/>
                          </a:solidFill>
                          <a:effectLst/>
                          <a:latin typeface="+mn-lt"/>
                        </a:rPr>
                        <a:t>Objectives:</a:t>
                      </a:r>
                      <a:r>
                        <a:rPr lang="en-US" sz="1600" dirty="0">
                          <a:solidFill>
                            <a:srgbClr val="837958"/>
                          </a:solidFill>
                          <a:effectLst/>
                          <a:latin typeface="+mn-lt"/>
                        </a:rPr>
                        <a:t/>
                      </a:r>
                      <a:br>
                        <a:rPr lang="en-US" sz="1600" dirty="0">
                          <a:solidFill>
                            <a:srgbClr val="837958"/>
                          </a:solidFill>
                          <a:effectLst/>
                          <a:latin typeface="+mn-lt"/>
                        </a:rPr>
                      </a:br>
                      <a:endParaRPr lang="en-US" sz="1600" dirty="0">
                        <a:solidFill>
                          <a:srgbClr val="837958"/>
                        </a:solidFill>
                        <a:effectLst/>
                        <a:latin typeface="+mn-lt"/>
                      </a:endParaRPr>
                    </a:p>
                    <a:p>
                      <a:r>
                        <a:rPr lang="en-US" sz="1600" b="0" dirty="0">
                          <a:solidFill>
                            <a:srgbClr val="837958"/>
                          </a:solidFill>
                          <a:effectLst/>
                          <a:latin typeface="+mn-lt"/>
                        </a:rPr>
                        <a:t>- Introduce the principles of cost effectiveness as applied to infection prevention initiatives</a:t>
                      </a:r>
                    </a:p>
                    <a:p>
                      <a:r>
                        <a:rPr lang="en-US" sz="1600" b="0" dirty="0">
                          <a:solidFill>
                            <a:srgbClr val="837958"/>
                          </a:solidFill>
                          <a:effectLst/>
                          <a:latin typeface="+mn-lt"/>
                        </a:rPr>
                        <a:t/>
                      </a:r>
                      <a:br>
                        <a:rPr lang="en-US" sz="1600" b="0" dirty="0">
                          <a:solidFill>
                            <a:srgbClr val="837958"/>
                          </a:solidFill>
                          <a:effectLst/>
                          <a:latin typeface="+mn-lt"/>
                        </a:rPr>
                      </a:br>
                      <a:r>
                        <a:rPr lang="en-US" sz="1600" b="0" dirty="0">
                          <a:solidFill>
                            <a:srgbClr val="837958"/>
                          </a:solidFill>
                          <a:effectLst/>
                          <a:latin typeface="+mn-lt"/>
                        </a:rPr>
                        <a:t>- Review some key papers on the topic</a:t>
                      </a:r>
                      <a:br>
                        <a:rPr lang="en-US" sz="1600" b="0" dirty="0">
                          <a:solidFill>
                            <a:srgbClr val="837958"/>
                          </a:solidFill>
                          <a:effectLst/>
                          <a:latin typeface="+mn-lt"/>
                        </a:rPr>
                      </a:br>
                      <a:endParaRPr lang="en-US" sz="1600" b="0" dirty="0">
                        <a:solidFill>
                          <a:srgbClr val="837958"/>
                        </a:solidFill>
                        <a:effectLst/>
                        <a:latin typeface="+mn-lt"/>
                      </a:endParaRPr>
                    </a:p>
                    <a:p>
                      <a:r>
                        <a:rPr lang="en-US" sz="1600" b="1" u="sng" dirty="0">
                          <a:solidFill>
                            <a:srgbClr val="837958"/>
                          </a:solidFill>
                          <a:effectLst/>
                          <a:latin typeface="+mn-lt"/>
                        </a:rPr>
                        <a:t>- Present findings of recent studies on the cost-effectiveness of using temporary single-patient rooms in UK, Australia &amp; Singapore</a:t>
                      </a:r>
                    </a:p>
                  </a:txBody>
                  <a:tcPr marL="76200" marR="76200" marT="76200" marB="76200" anchor="ctr">
                    <a:lnL w="9525" cap="flat" cmpd="sng" algn="ctr">
                      <a:solidFill>
                        <a:srgbClr val="FFFFFF"/>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FFFFFF"/>
                      </a:solidFill>
                      <a:prstDash val="solid"/>
                      <a:round/>
                      <a:headEnd type="none" w="med" len="med"/>
                      <a:tailEnd type="none" w="med" len="med"/>
                    </a:lnT>
                    <a:lnB>
                      <a:noFill/>
                    </a:lnB>
                    <a:solidFill>
                      <a:srgbClr val="EBE7D9"/>
                    </a:solidFill>
                  </a:tcPr>
                </a:tc>
                <a:extLst>
                  <a:ext uri="{0D108BD9-81ED-4DB2-BD59-A6C34878D82A}">
                    <a16:rowId xmlns:a16="http://schemas.microsoft.com/office/drawing/2014/main" xmlns="" val="3909150388"/>
                  </a:ext>
                </a:extLst>
              </a:tr>
            </a:tbl>
          </a:graphicData>
        </a:graphic>
      </p:graphicFrame>
      <p:sp>
        <p:nvSpPr>
          <p:cNvPr id="3" name="TextBox 2">
            <a:extLst>
              <a:ext uri="{FF2B5EF4-FFF2-40B4-BE49-F238E27FC236}">
                <a16:creationId xmlns:a16="http://schemas.microsoft.com/office/drawing/2014/main" xmlns="" id="{EC43D6E4-4259-CDC7-69D9-18EC93D64BE8}"/>
              </a:ext>
            </a:extLst>
          </p:cNvPr>
          <p:cNvSpPr txBox="1"/>
          <p:nvPr/>
        </p:nvSpPr>
        <p:spPr>
          <a:xfrm>
            <a:off x="7633355" y="2806954"/>
            <a:ext cx="4381065" cy="2893100"/>
          </a:xfrm>
          <a:prstGeom prst="rect">
            <a:avLst/>
          </a:prstGeom>
          <a:noFill/>
        </p:spPr>
        <p:txBody>
          <a:bodyPr wrap="square">
            <a:spAutoFit/>
          </a:bodyPr>
          <a:lstStyle/>
          <a:p>
            <a:pPr marL="285750" indent="-285750">
              <a:buFont typeface="Wingdings" panose="05000000000000000000" pitchFamily="2" charset="2"/>
              <a:buChar char="ü"/>
            </a:pPr>
            <a:r>
              <a:rPr lang="en-SG" sz="1400" dirty="0">
                <a:latin typeface="AdvTrebu"/>
              </a:rPr>
              <a:t>S</a:t>
            </a:r>
            <a:r>
              <a:rPr lang="en-SG" sz="1400" dirty="0">
                <a:effectLst/>
                <a:latin typeface="AdvTrebu"/>
              </a:rPr>
              <a:t>ingle-patient, isolation room that can be deployed in a patient care area or ward. </a:t>
            </a:r>
            <a:endParaRPr lang="en-SG" sz="1400" dirty="0" smtClean="0">
              <a:effectLst/>
              <a:latin typeface="AdvTrebu"/>
            </a:endParaRPr>
          </a:p>
          <a:p>
            <a:pPr marL="285750" indent="-285750">
              <a:buFont typeface="Wingdings" panose="05000000000000000000" pitchFamily="2" charset="2"/>
              <a:buChar char="ü"/>
            </a:pPr>
            <a:endParaRPr lang="en-SG" sz="1400" dirty="0" smtClean="0">
              <a:latin typeface="AdvTrebu"/>
            </a:endParaRPr>
          </a:p>
          <a:p>
            <a:pPr marL="285750" indent="-285750">
              <a:buFont typeface="Wingdings" panose="05000000000000000000" pitchFamily="2" charset="2"/>
              <a:buChar char="ü"/>
            </a:pPr>
            <a:endParaRPr lang="en-SG" sz="1400" dirty="0">
              <a:latin typeface="AdvTrebu"/>
            </a:endParaRPr>
          </a:p>
          <a:p>
            <a:pPr marL="285750" indent="-285750">
              <a:buFont typeface="Wingdings" panose="05000000000000000000" pitchFamily="2" charset="2"/>
              <a:buChar char="ü"/>
            </a:pPr>
            <a:r>
              <a:rPr lang="en-SG" sz="1400" dirty="0" smtClean="0">
                <a:latin typeface="AdvTrebu"/>
              </a:rPr>
              <a:t>A</a:t>
            </a:r>
            <a:r>
              <a:rPr lang="en-SG" sz="1400" dirty="0" smtClean="0">
                <a:effectLst/>
                <a:latin typeface="AdvTrebu"/>
              </a:rPr>
              <a:t>ir-filtered </a:t>
            </a:r>
            <a:r>
              <a:rPr lang="en-SG" sz="1400" dirty="0">
                <a:effectLst/>
                <a:latin typeface="AdvTrebu"/>
              </a:rPr>
              <a:t>isolation room with hands-free entry and an integrated PPE station. </a:t>
            </a:r>
            <a:endParaRPr lang="en-SG" sz="1400" dirty="0" smtClean="0">
              <a:effectLst/>
              <a:latin typeface="AdvTrebu"/>
            </a:endParaRPr>
          </a:p>
          <a:p>
            <a:pPr marL="285750" indent="-285750">
              <a:buFont typeface="Wingdings" panose="05000000000000000000" pitchFamily="2" charset="2"/>
              <a:buChar char="ü"/>
            </a:pPr>
            <a:endParaRPr lang="en-SG" sz="1400" dirty="0" smtClean="0">
              <a:latin typeface="AdvTrebu"/>
            </a:endParaRPr>
          </a:p>
          <a:p>
            <a:pPr marL="285750" indent="-285750">
              <a:buFont typeface="Wingdings" panose="05000000000000000000" pitchFamily="2" charset="2"/>
              <a:buChar char="ü"/>
            </a:pPr>
            <a:endParaRPr lang="en-SG" sz="1400" dirty="0">
              <a:latin typeface="AdvTrebu"/>
            </a:endParaRPr>
          </a:p>
          <a:p>
            <a:pPr marL="285750" indent="-285750">
              <a:buFont typeface="Wingdings" panose="05000000000000000000" pitchFamily="2" charset="2"/>
              <a:buChar char="ü"/>
            </a:pPr>
            <a:r>
              <a:rPr lang="en-SG" sz="1400" dirty="0" smtClean="0">
                <a:latin typeface="AdvTrebu"/>
              </a:rPr>
              <a:t>D</a:t>
            </a:r>
            <a:r>
              <a:rPr lang="en-SG" sz="1400" dirty="0" smtClean="0">
                <a:effectLst/>
                <a:latin typeface="AdvTrebu"/>
              </a:rPr>
              <a:t>eployed </a:t>
            </a:r>
            <a:r>
              <a:rPr lang="en-SG" sz="1400" dirty="0">
                <a:effectLst/>
                <a:latin typeface="AdvTrebu"/>
              </a:rPr>
              <a:t>by a single person in less than 5 min. </a:t>
            </a:r>
            <a:endParaRPr lang="en-SG" sz="1400" dirty="0" smtClean="0">
              <a:effectLst/>
              <a:latin typeface="AdvTrebu"/>
            </a:endParaRPr>
          </a:p>
          <a:p>
            <a:pPr marL="285750" indent="-285750">
              <a:buFont typeface="Wingdings" panose="05000000000000000000" pitchFamily="2" charset="2"/>
              <a:buChar char="ü"/>
            </a:pPr>
            <a:endParaRPr lang="en-SG" sz="1400" dirty="0" smtClean="0">
              <a:latin typeface="AdvTrebu"/>
            </a:endParaRPr>
          </a:p>
          <a:p>
            <a:pPr marL="285750" indent="-285750">
              <a:buFont typeface="Wingdings" panose="05000000000000000000" pitchFamily="2" charset="2"/>
              <a:buChar char="ü"/>
            </a:pPr>
            <a:endParaRPr lang="en-SG" sz="1400" dirty="0" smtClean="0">
              <a:latin typeface="AdvTrebu"/>
            </a:endParaRPr>
          </a:p>
          <a:p>
            <a:pPr marL="285750" indent="-285750">
              <a:buFont typeface="Wingdings" panose="05000000000000000000" pitchFamily="2" charset="2"/>
              <a:buChar char="ü"/>
            </a:pPr>
            <a:r>
              <a:rPr lang="en-SG" sz="1400" dirty="0" smtClean="0">
                <a:latin typeface="AdvTrebu"/>
              </a:rPr>
              <a:t>C</a:t>
            </a:r>
            <a:r>
              <a:rPr lang="en-SG" sz="1400" dirty="0" smtClean="0">
                <a:effectLst/>
                <a:latin typeface="AdvTrebu"/>
              </a:rPr>
              <a:t>anopy </a:t>
            </a:r>
            <a:r>
              <a:rPr lang="en-SG" sz="1400" dirty="0">
                <a:effectLst/>
                <a:latin typeface="AdvTrebu"/>
              </a:rPr>
              <a:t>is single use and is disposed of. </a:t>
            </a:r>
          </a:p>
          <a:p>
            <a:endParaRPr lang="en-SG" sz="1400" dirty="0">
              <a:latin typeface="AdvTrebu"/>
            </a:endParaRPr>
          </a:p>
        </p:txBody>
      </p:sp>
      <p:pic>
        <p:nvPicPr>
          <p:cNvPr id="5" name="Picture 4">
            <a:extLst>
              <a:ext uri="{FF2B5EF4-FFF2-40B4-BE49-F238E27FC236}">
                <a16:creationId xmlns:a16="http://schemas.microsoft.com/office/drawing/2014/main" xmlns="" id="{E29F151E-CA08-4C36-71C3-C518090D45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734" y="2373464"/>
            <a:ext cx="7099458" cy="3701332"/>
          </a:xfrm>
          <a:prstGeom prst="rect">
            <a:avLst/>
          </a:prstGeom>
        </p:spPr>
      </p:pic>
      <p:sp>
        <p:nvSpPr>
          <p:cNvPr id="2" name="Slide Number Placeholder 1"/>
          <p:cNvSpPr>
            <a:spLocks noGrp="1"/>
          </p:cNvSpPr>
          <p:nvPr>
            <p:ph type="sldNum" sz="quarter" idx="12"/>
          </p:nvPr>
        </p:nvSpPr>
        <p:spPr/>
        <p:txBody>
          <a:bodyPr/>
          <a:lstStyle/>
          <a:p>
            <a:fld id="{E6CEE036-594D-4C0D-9C90-8421C85D5646}" type="slidenum">
              <a:rPr lang="en-SG" smtClean="0"/>
              <a:pPr/>
              <a:t>15</a:t>
            </a:fld>
            <a:endParaRPr lang="en-SG" dirty="0"/>
          </a:p>
        </p:txBody>
      </p:sp>
    </p:spTree>
    <p:extLst>
      <p:ext uri="{BB962C8B-B14F-4D97-AF65-F5344CB8AC3E}">
        <p14:creationId xmlns:p14="http://schemas.microsoft.com/office/powerpoint/2010/main" val="3168940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03142447"/>
              </p:ext>
            </p:extLst>
          </p:nvPr>
        </p:nvGraphicFramePr>
        <p:xfrm>
          <a:off x="0" y="0"/>
          <a:ext cx="12192000" cy="2103120"/>
        </p:xfrm>
        <a:graphic>
          <a:graphicData uri="http://schemas.openxmlformats.org/drawingml/2006/table">
            <a:tbl>
              <a:tblPr/>
              <a:tblGrid>
                <a:gridCol w="12192000">
                  <a:extLst>
                    <a:ext uri="{9D8B030D-6E8A-4147-A177-3AD203B41FA5}">
                      <a16:colId xmlns:a16="http://schemas.microsoft.com/office/drawing/2014/main" xmlns="" val="3513708199"/>
                    </a:ext>
                  </a:extLst>
                </a:gridCol>
              </a:tblGrid>
              <a:tr h="0">
                <a:tc>
                  <a:txBody>
                    <a:bodyPr/>
                    <a:lstStyle/>
                    <a:p>
                      <a:r>
                        <a:rPr lang="en-US" sz="1600" b="1" dirty="0">
                          <a:solidFill>
                            <a:srgbClr val="837958"/>
                          </a:solidFill>
                          <a:effectLst/>
                          <a:latin typeface="+mn-lt"/>
                        </a:rPr>
                        <a:t/>
                      </a:r>
                      <a:br>
                        <a:rPr lang="en-US" sz="1600" b="1" dirty="0">
                          <a:solidFill>
                            <a:srgbClr val="837958"/>
                          </a:solidFill>
                          <a:effectLst/>
                          <a:latin typeface="+mn-lt"/>
                        </a:rPr>
                      </a:br>
                      <a:r>
                        <a:rPr lang="en-US" sz="1600" b="1" dirty="0">
                          <a:solidFill>
                            <a:srgbClr val="837958"/>
                          </a:solidFill>
                          <a:effectLst/>
                          <a:latin typeface="+mn-lt"/>
                        </a:rPr>
                        <a:t>Objectives:</a:t>
                      </a:r>
                      <a:r>
                        <a:rPr lang="en-US" sz="1600" dirty="0">
                          <a:solidFill>
                            <a:srgbClr val="837958"/>
                          </a:solidFill>
                          <a:effectLst/>
                          <a:latin typeface="+mn-lt"/>
                        </a:rPr>
                        <a:t/>
                      </a:r>
                      <a:br>
                        <a:rPr lang="en-US" sz="1600" dirty="0">
                          <a:solidFill>
                            <a:srgbClr val="837958"/>
                          </a:solidFill>
                          <a:effectLst/>
                          <a:latin typeface="+mn-lt"/>
                        </a:rPr>
                      </a:br>
                      <a:endParaRPr lang="en-US" sz="1600" dirty="0">
                        <a:solidFill>
                          <a:srgbClr val="837958"/>
                        </a:solidFill>
                        <a:effectLst/>
                        <a:latin typeface="+mn-lt"/>
                      </a:endParaRPr>
                    </a:p>
                    <a:p>
                      <a:r>
                        <a:rPr lang="en-US" sz="1600" b="0" dirty="0">
                          <a:solidFill>
                            <a:srgbClr val="837958"/>
                          </a:solidFill>
                          <a:effectLst/>
                          <a:latin typeface="+mn-lt"/>
                        </a:rPr>
                        <a:t>- Introduce the principles of cost effectiveness as applied to infection prevention initiatives</a:t>
                      </a:r>
                    </a:p>
                    <a:p>
                      <a:r>
                        <a:rPr lang="en-US" sz="1600" b="0" dirty="0">
                          <a:solidFill>
                            <a:srgbClr val="837958"/>
                          </a:solidFill>
                          <a:effectLst/>
                          <a:latin typeface="+mn-lt"/>
                        </a:rPr>
                        <a:t/>
                      </a:r>
                      <a:br>
                        <a:rPr lang="en-US" sz="1600" b="0" dirty="0">
                          <a:solidFill>
                            <a:srgbClr val="837958"/>
                          </a:solidFill>
                          <a:effectLst/>
                          <a:latin typeface="+mn-lt"/>
                        </a:rPr>
                      </a:br>
                      <a:r>
                        <a:rPr lang="en-US" sz="1600" b="0" dirty="0">
                          <a:solidFill>
                            <a:srgbClr val="837958"/>
                          </a:solidFill>
                          <a:effectLst/>
                          <a:latin typeface="+mn-lt"/>
                        </a:rPr>
                        <a:t>- Review some key papers on the topic</a:t>
                      </a:r>
                      <a:br>
                        <a:rPr lang="en-US" sz="1600" b="0" dirty="0">
                          <a:solidFill>
                            <a:srgbClr val="837958"/>
                          </a:solidFill>
                          <a:effectLst/>
                          <a:latin typeface="+mn-lt"/>
                        </a:rPr>
                      </a:br>
                      <a:endParaRPr lang="en-US" sz="1600" b="0" dirty="0">
                        <a:solidFill>
                          <a:srgbClr val="837958"/>
                        </a:solidFill>
                        <a:effectLst/>
                        <a:latin typeface="+mn-lt"/>
                      </a:endParaRPr>
                    </a:p>
                    <a:p>
                      <a:r>
                        <a:rPr lang="en-US" sz="1600" b="1" dirty="0">
                          <a:solidFill>
                            <a:srgbClr val="837958"/>
                          </a:solidFill>
                          <a:effectLst/>
                          <a:latin typeface="+mn-lt"/>
                        </a:rPr>
                        <a:t>- Present findings of recent studies on the cost-effectiveness of using temporary single-patient rooms in UK, Australia &amp; Singapore</a:t>
                      </a:r>
                    </a:p>
                  </a:txBody>
                  <a:tcPr marL="76200" marR="76200" marT="76200" marB="76200" anchor="ctr">
                    <a:lnL w="9525" cap="flat" cmpd="sng" algn="ctr">
                      <a:solidFill>
                        <a:srgbClr val="FFFFFF"/>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FFFFFF"/>
                      </a:solidFill>
                      <a:prstDash val="solid"/>
                      <a:round/>
                      <a:headEnd type="none" w="med" len="med"/>
                      <a:tailEnd type="none" w="med" len="med"/>
                    </a:lnT>
                    <a:lnB>
                      <a:noFill/>
                    </a:lnB>
                    <a:solidFill>
                      <a:srgbClr val="EBE7D9"/>
                    </a:solidFill>
                  </a:tcPr>
                </a:tc>
                <a:extLst>
                  <a:ext uri="{0D108BD9-81ED-4DB2-BD59-A6C34878D82A}">
                    <a16:rowId xmlns:a16="http://schemas.microsoft.com/office/drawing/2014/main" xmlns="" val="3909150388"/>
                  </a:ext>
                </a:extLst>
              </a:tr>
            </a:tbl>
          </a:graphicData>
        </a:graphic>
      </p:graphicFrame>
      <p:pic>
        <p:nvPicPr>
          <p:cNvPr id="2" name="Picture 1">
            <a:extLst>
              <a:ext uri="{FF2B5EF4-FFF2-40B4-BE49-F238E27FC236}">
                <a16:creationId xmlns:a16="http://schemas.microsoft.com/office/drawing/2014/main" xmlns="" id="{8CCF566E-C326-030F-26A0-53B816613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09" y="4818114"/>
            <a:ext cx="4142357" cy="1550584"/>
          </a:xfrm>
          <a:prstGeom prst="rect">
            <a:avLst/>
          </a:prstGeom>
        </p:spPr>
      </p:pic>
      <p:pic>
        <p:nvPicPr>
          <p:cNvPr id="3" name="Picture 2">
            <a:extLst>
              <a:ext uri="{FF2B5EF4-FFF2-40B4-BE49-F238E27FC236}">
                <a16:creationId xmlns:a16="http://schemas.microsoft.com/office/drawing/2014/main" xmlns="" id="{9815179A-0910-43E4-A92C-0892CF1B4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909" y="2270691"/>
            <a:ext cx="4762831" cy="2086200"/>
          </a:xfrm>
          <a:prstGeom prst="rect">
            <a:avLst/>
          </a:prstGeom>
        </p:spPr>
      </p:pic>
      <p:pic>
        <p:nvPicPr>
          <p:cNvPr id="5" name="Picture 4">
            <a:extLst>
              <a:ext uri="{FF2B5EF4-FFF2-40B4-BE49-F238E27FC236}">
                <a16:creationId xmlns:a16="http://schemas.microsoft.com/office/drawing/2014/main" xmlns="" id="{C101B2C8-161A-36FB-44D2-A24BCC16D3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5628" y="2278846"/>
            <a:ext cx="3783659" cy="2078045"/>
          </a:xfrm>
          <a:prstGeom prst="rect">
            <a:avLst/>
          </a:prstGeom>
        </p:spPr>
      </p:pic>
      <p:sp>
        <p:nvSpPr>
          <p:cNvPr id="6" name="Slide Number Placeholder 5"/>
          <p:cNvSpPr>
            <a:spLocks noGrp="1"/>
          </p:cNvSpPr>
          <p:nvPr>
            <p:ph type="sldNum" sz="quarter" idx="12"/>
          </p:nvPr>
        </p:nvSpPr>
        <p:spPr/>
        <p:txBody>
          <a:bodyPr/>
          <a:lstStyle/>
          <a:p>
            <a:fld id="{E6CEE036-594D-4C0D-9C90-8421C85D5646}" type="slidenum">
              <a:rPr lang="en-SG" smtClean="0"/>
              <a:pPr/>
              <a:t>16</a:t>
            </a:fld>
            <a:endParaRPr lang="en-SG" dirty="0"/>
          </a:p>
        </p:txBody>
      </p:sp>
    </p:spTree>
    <p:extLst>
      <p:ext uri="{BB962C8B-B14F-4D97-AF65-F5344CB8AC3E}">
        <p14:creationId xmlns:p14="http://schemas.microsoft.com/office/powerpoint/2010/main" val="3682099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308E03E-6B07-6BED-D5E1-633AFB81FFC9}"/>
              </a:ext>
            </a:extLst>
          </p:cNvPr>
          <p:cNvSpPr txBox="1"/>
          <p:nvPr/>
        </p:nvSpPr>
        <p:spPr>
          <a:xfrm>
            <a:off x="188686" y="624116"/>
            <a:ext cx="11509829" cy="5632311"/>
          </a:xfrm>
          <a:prstGeom prst="rect">
            <a:avLst/>
          </a:prstGeom>
          <a:noFill/>
        </p:spPr>
        <p:txBody>
          <a:bodyPr wrap="square">
            <a:spAutoFit/>
          </a:bodyPr>
          <a:lstStyle/>
          <a:p>
            <a:r>
              <a:rPr lang="en-SG" sz="1500" dirty="0">
                <a:effectLst/>
                <a:latin typeface="AdvTrebu"/>
              </a:rPr>
              <a:t>Clinical guidelines recommend single-room isolation for patients with multidrug-resistant </a:t>
            </a:r>
            <a:r>
              <a:rPr lang="en-SG" sz="1500" dirty="0" smtClean="0">
                <a:effectLst/>
                <a:latin typeface="AdvTrebu"/>
              </a:rPr>
              <a:t>pathogens.</a:t>
            </a:r>
          </a:p>
          <a:p>
            <a:endParaRPr lang="en-SG" sz="1500" dirty="0">
              <a:latin typeface="AdvTrebu"/>
            </a:endParaRPr>
          </a:p>
          <a:p>
            <a:r>
              <a:rPr lang="en-SG" sz="1500" dirty="0" smtClean="0">
                <a:latin typeface="AdvTrebu"/>
              </a:rPr>
              <a:t>P</a:t>
            </a:r>
            <a:r>
              <a:rPr lang="en-SG" sz="1500" dirty="0" smtClean="0">
                <a:effectLst/>
                <a:latin typeface="AdvTrebu"/>
              </a:rPr>
              <a:t>lausible </a:t>
            </a:r>
            <a:r>
              <a:rPr lang="en-SG" sz="1500" dirty="0">
                <a:effectLst/>
                <a:latin typeface="AdvTrebu"/>
              </a:rPr>
              <a:t>mechanisms for </a:t>
            </a:r>
            <a:r>
              <a:rPr lang="en-SG" sz="1500" dirty="0" smtClean="0">
                <a:effectLst/>
                <a:latin typeface="AdvTrebu"/>
              </a:rPr>
              <a:t>benefit.</a:t>
            </a:r>
          </a:p>
          <a:p>
            <a:endParaRPr lang="en-SG" sz="1500" dirty="0">
              <a:latin typeface="AdvTrebu"/>
            </a:endParaRPr>
          </a:p>
          <a:p>
            <a:r>
              <a:rPr lang="en-SG" sz="1500" dirty="0" smtClean="0">
                <a:latin typeface="AdvTrebu"/>
              </a:rPr>
              <a:t>R</a:t>
            </a:r>
            <a:r>
              <a:rPr lang="en-SG" sz="1500" dirty="0" smtClean="0">
                <a:effectLst/>
                <a:latin typeface="AdvTrebu"/>
              </a:rPr>
              <a:t>esearch </a:t>
            </a:r>
            <a:r>
              <a:rPr lang="en-SG" sz="1500" dirty="0">
                <a:effectLst/>
                <a:latin typeface="AdvTrebu"/>
              </a:rPr>
              <a:t>evidence is patchy and the marginal effects of isolation are difficult to disentangle from a bundled strategy. </a:t>
            </a:r>
            <a:endParaRPr lang="en-SG" sz="1500" dirty="0">
              <a:latin typeface="AdvTrebu"/>
            </a:endParaRPr>
          </a:p>
          <a:p>
            <a:endParaRPr lang="en-SG" sz="1500" dirty="0">
              <a:effectLst/>
              <a:latin typeface="AdvTrebu"/>
            </a:endParaRPr>
          </a:p>
          <a:p>
            <a:r>
              <a:rPr lang="en-SG" sz="1500" dirty="0" smtClean="0">
                <a:effectLst/>
                <a:latin typeface="AdvTrebu"/>
              </a:rPr>
              <a:t>It </a:t>
            </a:r>
            <a:r>
              <a:rPr lang="en-SG" sz="1500" dirty="0">
                <a:effectLst/>
                <a:latin typeface="AdvTrebu"/>
              </a:rPr>
              <a:t>is challenging to establish by experiment the role of single-room isolation on risks of HAI. </a:t>
            </a:r>
            <a:endParaRPr lang="en-SG" sz="1500" dirty="0">
              <a:latin typeface="AdvTrebu"/>
            </a:endParaRPr>
          </a:p>
          <a:p>
            <a:endParaRPr lang="en-SG" sz="1500" dirty="0">
              <a:effectLst/>
              <a:latin typeface="AdvTrebu"/>
            </a:endParaRPr>
          </a:p>
          <a:p>
            <a:r>
              <a:rPr lang="en-SG" sz="1500" dirty="0" smtClean="0">
                <a:effectLst/>
                <a:latin typeface="AdvTrebu"/>
              </a:rPr>
              <a:t>Two </a:t>
            </a:r>
            <a:r>
              <a:rPr lang="en-SG" sz="1500" dirty="0">
                <a:effectLst/>
                <a:latin typeface="AdvTrebu"/>
              </a:rPr>
              <a:t>systematic reviews provide some evidence that isolation rooms are effective at reducing risks of </a:t>
            </a:r>
            <a:r>
              <a:rPr lang="en-SG" sz="1500" dirty="0" smtClean="0">
                <a:effectLst/>
                <a:latin typeface="AdvTrebu"/>
              </a:rPr>
              <a:t>HAI.</a:t>
            </a:r>
          </a:p>
          <a:p>
            <a:endParaRPr lang="en-SG" sz="1500" dirty="0">
              <a:latin typeface="AdvTrebu"/>
            </a:endParaRPr>
          </a:p>
          <a:p>
            <a:endParaRPr lang="en-SG" sz="1500" dirty="0" smtClean="0">
              <a:latin typeface="AdvTrebu"/>
            </a:endParaRPr>
          </a:p>
          <a:p>
            <a:endParaRPr lang="en-SG" sz="1500" dirty="0">
              <a:latin typeface="AdvTrebu"/>
            </a:endParaRPr>
          </a:p>
          <a:p>
            <a:endParaRPr lang="en-SG" sz="1500" dirty="0" smtClean="0">
              <a:latin typeface="AdvTrebu"/>
            </a:endParaRPr>
          </a:p>
          <a:p>
            <a:endParaRPr lang="en-SG" sz="1500" dirty="0">
              <a:latin typeface="AdvTrebu"/>
            </a:endParaRPr>
          </a:p>
          <a:p>
            <a:endParaRPr lang="en-SG" sz="1500" dirty="0" smtClean="0">
              <a:latin typeface="AdvTrebu"/>
            </a:endParaRPr>
          </a:p>
          <a:p>
            <a:endParaRPr lang="en-SG" sz="1500" dirty="0">
              <a:latin typeface="AdvTrebu"/>
            </a:endParaRPr>
          </a:p>
          <a:p>
            <a:endParaRPr lang="en-SG" sz="1500" dirty="0" smtClean="0">
              <a:latin typeface="AdvTrebu"/>
            </a:endParaRPr>
          </a:p>
          <a:p>
            <a:endParaRPr lang="en-SG" sz="1500" dirty="0">
              <a:latin typeface="AdvTrebu"/>
            </a:endParaRPr>
          </a:p>
          <a:p>
            <a:endParaRPr lang="en-SG" sz="1500" dirty="0" smtClean="0">
              <a:latin typeface="AdvTrebu"/>
            </a:endParaRPr>
          </a:p>
          <a:p>
            <a:r>
              <a:rPr lang="en-SG" sz="1500" dirty="0" smtClean="0">
                <a:latin typeface="AdvTrebu"/>
              </a:rPr>
              <a:t>Re</a:t>
            </a:r>
            <a:r>
              <a:rPr lang="en-SG" sz="1500" dirty="0" smtClean="0">
                <a:effectLst/>
                <a:latin typeface="AdvTrebu"/>
              </a:rPr>
              <a:t>search </a:t>
            </a:r>
            <a:r>
              <a:rPr lang="en-SG" sz="1500" dirty="0">
                <a:effectLst/>
                <a:latin typeface="AdvTrebu"/>
              </a:rPr>
              <a:t>exists on the adverse effects of isolation showing that the mental well-being of patients is </a:t>
            </a:r>
            <a:r>
              <a:rPr lang="en-SG" sz="1500" dirty="0" smtClean="0">
                <a:effectLst/>
                <a:latin typeface="AdvTrebu"/>
              </a:rPr>
              <a:t>affected.</a:t>
            </a:r>
          </a:p>
          <a:p>
            <a:endParaRPr lang="en-SG" sz="1500" dirty="0">
              <a:latin typeface="AdvTrebu"/>
            </a:endParaRPr>
          </a:p>
          <a:p>
            <a:r>
              <a:rPr lang="en-SG" sz="1500" b="1" dirty="0" smtClean="0">
                <a:effectLst/>
                <a:latin typeface="AdvTrebu"/>
              </a:rPr>
              <a:t>The </a:t>
            </a:r>
            <a:r>
              <a:rPr lang="en-SG" sz="1500" b="1" dirty="0">
                <a:effectLst/>
                <a:latin typeface="AdvTrebu"/>
              </a:rPr>
              <a:t>aim </a:t>
            </a:r>
            <a:r>
              <a:rPr lang="en-SG" sz="1500" b="1" dirty="0" smtClean="0">
                <a:effectLst/>
                <a:latin typeface="AdvTrebu"/>
              </a:rPr>
              <a:t>is </a:t>
            </a:r>
            <a:r>
              <a:rPr lang="en-SG" sz="1500" b="1" dirty="0">
                <a:effectLst/>
                <a:latin typeface="AdvTrebu"/>
              </a:rPr>
              <a:t>to model the </a:t>
            </a:r>
            <a:r>
              <a:rPr lang="en-SG" sz="1500" b="1" dirty="0" smtClean="0">
                <a:effectLst/>
                <a:latin typeface="AdvTrebu"/>
              </a:rPr>
              <a:t>cost-effectiveness of </a:t>
            </a:r>
            <a:r>
              <a:rPr lang="en-SG" sz="1500" b="1" dirty="0">
                <a:effectLst/>
                <a:latin typeface="AdvTrebu"/>
              </a:rPr>
              <a:t>adding ‘Rediroom’ into UK National Health Service (NHS) hospitals</a:t>
            </a:r>
            <a:r>
              <a:rPr lang="en-SG" sz="1500" b="1" dirty="0" smtClean="0">
                <a:effectLst/>
                <a:latin typeface="AdvTrebu"/>
              </a:rPr>
              <a:t>.</a:t>
            </a:r>
          </a:p>
          <a:p>
            <a:endParaRPr lang="en-SG" sz="1500" dirty="0">
              <a:latin typeface="AdvTrebu"/>
            </a:endParaRPr>
          </a:p>
          <a:p>
            <a:r>
              <a:rPr lang="en-SG" sz="1500" dirty="0" smtClean="0">
                <a:latin typeface="AdvTrebu"/>
              </a:rPr>
              <a:t>I will also report results from Australia &amp; Singapore</a:t>
            </a:r>
            <a:endParaRPr lang="en-SG" sz="1500" dirty="0"/>
          </a:p>
        </p:txBody>
      </p:sp>
      <p:sp>
        <p:nvSpPr>
          <p:cNvPr id="6" name="TextBox 5">
            <a:extLst>
              <a:ext uri="{FF2B5EF4-FFF2-40B4-BE49-F238E27FC236}">
                <a16:creationId xmlns:a16="http://schemas.microsoft.com/office/drawing/2014/main" xmlns="" id="{BD2F11D7-1E9D-48D4-50F4-2135337BD19D}"/>
              </a:ext>
            </a:extLst>
          </p:cNvPr>
          <p:cNvSpPr txBox="1"/>
          <p:nvPr/>
        </p:nvSpPr>
        <p:spPr>
          <a:xfrm>
            <a:off x="0" y="0"/>
            <a:ext cx="1693669" cy="477054"/>
          </a:xfrm>
          <a:prstGeom prst="rect">
            <a:avLst/>
          </a:prstGeom>
          <a:noFill/>
        </p:spPr>
        <p:txBody>
          <a:bodyPr wrap="none" rtlCol="0">
            <a:spAutoFit/>
          </a:bodyPr>
          <a:lstStyle/>
          <a:p>
            <a:r>
              <a:rPr lang="en-GB" sz="2500" b="1" dirty="0"/>
              <a:t>RATIONALE</a:t>
            </a:r>
          </a:p>
        </p:txBody>
      </p:sp>
      <p:pic>
        <p:nvPicPr>
          <p:cNvPr id="8" name="Picture 7" descr="Text&#10;&#10;Description automatically generated">
            <a:extLst>
              <a:ext uri="{FF2B5EF4-FFF2-40B4-BE49-F238E27FC236}">
                <a16:creationId xmlns:a16="http://schemas.microsoft.com/office/drawing/2014/main" xmlns="" id="{7891BE12-A7F8-896B-37B3-4177D8E535B3}"/>
              </a:ext>
            </a:extLst>
          </p:cNvPr>
          <p:cNvPicPr>
            <a:picLocks noChangeAspect="1"/>
          </p:cNvPicPr>
          <p:nvPr/>
        </p:nvPicPr>
        <p:blipFill rotWithShape="1">
          <a:blip r:embed="rId2">
            <a:extLst>
              <a:ext uri="{28A0092B-C50C-407E-A947-70E740481C1C}">
                <a14:useLocalDpi xmlns:a14="http://schemas.microsoft.com/office/drawing/2010/main" val="0"/>
              </a:ext>
            </a:extLst>
          </a:blip>
          <a:srcRect l="7698" t="3014" b="48938"/>
          <a:stretch/>
        </p:blipFill>
        <p:spPr>
          <a:xfrm>
            <a:off x="1170507" y="3393982"/>
            <a:ext cx="4191473" cy="694651"/>
          </a:xfrm>
          <a:prstGeom prst="rect">
            <a:avLst/>
          </a:prstGeom>
        </p:spPr>
      </p:pic>
      <p:pic>
        <p:nvPicPr>
          <p:cNvPr id="7" name="Picture 6" descr="Text&#10;&#10;Description automatically generated">
            <a:extLst>
              <a:ext uri="{FF2B5EF4-FFF2-40B4-BE49-F238E27FC236}">
                <a16:creationId xmlns:a16="http://schemas.microsoft.com/office/drawing/2014/main" xmlns="" id="{7891BE12-A7F8-896B-37B3-4177D8E535B3}"/>
              </a:ext>
            </a:extLst>
          </p:cNvPr>
          <p:cNvPicPr>
            <a:picLocks noChangeAspect="1"/>
          </p:cNvPicPr>
          <p:nvPr/>
        </p:nvPicPr>
        <p:blipFill rotWithShape="1">
          <a:blip r:embed="rId2">
            <a:extLst>
              <a:ext uri="{28A0092B-C50C-407E-A947-70E740481C1C}">
                <a14:useLocalDpi xmlns:a14="http://schemas.microsoft.com/office/drawing/2010/main" val="0"/>
              </a:ext>
            </a:extLst>
          </a:blip>
          <a:srcRect l="7698" t="48737"/>
          <a:stretch/>
        </p:blipFill>
        <p:spPr>
          <a:xfrm>
            <a:off x="5943600" y="3347499"/>
            <a:ext cx="4191473" cy="741134"/>
          </a:xfrm>
          <a:prstGeom prst="rect">
            <a:avLst/>
          </a:prstGeom>
        </p:spPr>
      </p:pic>
      <p:sp>
        <p:nvSpPr>
          <p:cNvPr id="2" name="Slide Number Placeholder 1"/>
          <p:cNvSpPr>
            <a:spLocks noGrp="1"/>
          </p:cNvSpPr>
          <p:nvPr>
            <p:ph type="sldNum" sz="quarter" idx="12"/>
          </p:nvPr>
        </p:nvSpPr>
        <p:spPr/>
        <p:txBody>
          <a:bodyPr/>
          <a:lstStyle/>
          <a:p>
            <a:fld id="{E6CEE036-594D-4C0D-9C90-8421C85D5646}" type="slidenum">
              <a:rPr lang="en-SG" smtClean="0"/>
              <a:pPr/>
              <a:t>17</a:t>
            </a:fld>
            <a:endParaRPr lang="en-SG" dirty="0"/>
          </a:p>
        </p:txBody>
      </p:sp>
    </p:spTree>
    <p:extLst>
      <p:ext uri="{BB962C8B-B14F-4D97-AF65-F5344CB8AC3E}">
        <p14:creationId xmlns:p14="http://schemas.microsoft.com/office/powerpoint/2010/main" val="2321659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308E03E-6B07-6BED-D5E1-633AFB81FFC9}"/>
              </a:ext>
            </a:extLst>
          </p:cNvPr>
          <p:cNvSpPr txBox="1"/>
          <p:nvPr/>
        </p:nvSpPr>
        <p:spPr>
          <a:xfrm>
            <a:off x="188686" y="624116"/>
            <a:ext cx="11509829" cy="5078313"/>
          </a:xfrm>
          <a:prstGeom prst="rect">
            <a:avLst/>
          </a:prstGeom>
          <a:noFill/>
        </p:spPr>
        <p:txBody>
          <a:bodyPr wrap="square">
            <a:spAutoFit/>
          </a:bodyPr>
          <a:lstStyle/>
          <a:p>
            <a:r>
              <a:rPr lang="en-SG" dirty="0"/>
              <a:t>Primary outcomes </a:t>
            </a:r>
          </a:p>
          <a:p>
            <a:r>
              <a:rPr lang="en-SG" dirty="0" smtClean="0"/>
              <a:t>	‘change total </a:t>
            </a:r>
            <a:r>
              <a:rPr lang="en-SG" dirty="0"/>
              <a:t>costs’ </a:t>
            </a:r>
            <a:endParaRPr lang="en-SG" dirty="0" smtClean="0"/>
          </a:p>
          <a:p>
            <a:r>
              <a:rPr lang="en-SG" dirty="0"/>
              <a:t>	</a:t>
            </a:r>
            <a:r>
              <a:rPr lang="en-SG" dirty="0" smtClean="0"/>
              <a:t>‘change health </a:t>
            </a:r>
            <a:r>
              <a:rPr lang="en-SG" dirty="0"/>
              <a:t>benefits’ measured in ‘years of life’ </a:t>
            </a:r>
            <a:endParaRPr lang="en-SG" dirty="0" smtClean="0"/>
          </a:p>
          <a:p>
            <a:endParaRPr lang="en-SG" dirty="0" smtClean="0"/>
          </a:p>
          <a:p>
            <a:endParaRPr lang="en-SG" dirty="0"/>
          </a:p>
          <a:p>
            <a:r>
              <a:rPr lang="en-SG" dirty="0" smtClean="0"/>
              <a:t>from </a:t>
            </a:r>
            <a:r>
              <a:rPr lang="en-SG" dirty="0"/>
              <a:t>a reduced incidence of HAI from a decision to adopt a temporary isolation room into the acute care setting. </a:t>
            </a:r>
          </a:p>
          <a:p>
            <a:endParaRPr lang="en-SG" dirty="0"/>
          </a:p>
          <a:p>
            <a:endParaRPr lang="en-SG" dirty="0" smtClean="0"/>
          </a:p>
          <a:p>
            <a:r>
              <a:rPr lang="en-SG" dirty="0" smtClean="0"/>
              <a:t>The </a:t>
            </a:r>
            <a:r>
              <a:rPr lang="en-SG" dirty="0"/>
              <a:t>structure of the model used was simple.</a:t>
            </a:r>
          </a:p>
          <a:p>
            <a:endParaRPr lang="en-SG" dirty="0"/>
          </a:p>
          <a:p>
            <a:endParaRPr lang="en-SG" dirty="0" smtClean="0"/>
          </a:p>
          <a:p>
            <a:r>
              <a:rPr lang="en-SG" dirty="0" smtClean="0"/>
              <a:t>Current </a:t>
            </a:r>
            <a:r>
              <a:rPr lang="en-SG" dirty="0"/>
              <a:t>rates of HAI outcomes per 100,000 occupied bed-days observed in the NHS used to estimate baseline values for:</a:t>
            </a:r>
          </a:p>
          <a:p>
            <a:endParaRPr lang="en-SG" dirty="0"/>
          </a:p>
          <a:p>
            <a:pPr marL="742950" lvl="1" indent="-285750">
              <a:buFont typeface="Courier New" panose="02070309020205020404" pitchFamily="49" charset="0"/>
              <a:buChar char="o"/>
            </a:pPr>
            <a:r>
              <a:rPr lang="en-SG" dirty="0"/>
              <a:t>number of patients with an HAI</a:t>
            </a:r>
          </a:p>
          <a:p>
            <a:pPr marL="742950" lvl="1" indent="-285750">
              <a:buFont typeface="Courier New" panose="02070309020205020404" pitchFamily="49" charset="0"/>
              <a:buChar char="o"/>
            </a:pPr>
            <a:r>
              <a:rPr lang="en-SG" dirty="0"/>
              <a:t>number of acute care bed-days used to manage the consequences of HAI</a:t>
            </a:r>
          </a:p>
          <a:p>
            <a:pPr marL="742950" lvl="1" indent="-285750">
              <a:buFont typeface="Courier New" panose="02070309020205020404" pitchFamily="49" charset="0"/>
              <a:buChar char="o"/>
            </a:pPr>
            <a:r>
              <a:rPr lang="en-SG" dirty="0"/>
              <a:t>monetary value of these bed-days</a:t>
            </a:r>
          </a:p>
          <a:p>
            <a:pPr marL="742950" lvl="1" indent="-285750">
              <a:buFont typeface="Courier New" panose="02070309020205020404" pitchFamily="49" charset="0"/>
              <a:buChar char="o"/>
            </a:pPr>
            <a:r>
              <a:rPr lang="en-SG" dirty="0"/>
              <a:t>deaths associated with patients with an HAI</a:t>
            </a:r>
          </a:p>
          <a:p>
            <a:pPr marL="742950" lvl="1" indent="-285750">
              <a:buFont typeface="Courier New" panose="02070309020205020404" pitchFamily="49" charset="0"/>
              <a:buChar char="o"/>
            </a:pPr>
            <a:r>
              <a:rPr lang="en-SG" dirty="0"/>
              <a:t>years of life lost to HAI. </a:t>
            </a:r>
          </a:p>
        </p:txBody>
      </p:sp>
      <p:sp>
        <p:nvSpPr>
          <p:cNvPr id="6" name="TextBox 5">
            <a:extLst>
              <a:ext uri="{FF2B5EF4-FFF2-40B4-BE49-F238E27FC236}">
                <a16:creationId xmlns:a16="http://schemas.microsoft.com/office/drawing/2014/main" xmlns="" id="{BD2F11D7-1E9D-48D4-50F4-2135337BD19D}"/>
              </a:ext>
            </a:extLst>
          </p:cNvPr>
          <p:cNvSpPr txBox="1"/>
          <p:nvPr/>
        </p:nvSpPr>
        <p:spPr>
          <a:xfrm>
            <a:off x="0" y="0"/>
            <a:ext cx="1553630" cy="477054"/>
          </a:xfrm>
          <a:prstGeom prst="rect">
            <a:avLst/>
          </a:prstGeom>
          <a:noFill/>
        </p:spPr>
        <p:txBody>
          <a:bodyPr wrap="none" rtlCol="0">
            <a:spAutoFit/>
          </a:bodyPr>
          <a:lstStyle/>
          <a:p>
            <a:r>
              <a:rPr lang="en-GB" sz="2500" b="1" dirty="0"/>
              <a:t>METHODS</a:t>
            </a:r>
          </a:p>
        </p:txBody>
      </p:sp>
      <p:sp>
        <p:nvSpPr>
          <p:cNvPr id="2" name="Slide Number Placeholder 1"/>
          <p:cNvSpPr>
            <a:spLocks noGrp="1"/>
          </p:cNvSpPr>
          <p:nvPr>
            <p:ph type="sldNum" sz="quarter" idx="12"/>
          </p:nvPr>
        </p:nvSpPr>
        <p:spPr/>
        <p:txBody>
          <a:bodyPr/>
          <a:lstStyle/>
          <a:p>
            <a:fld id="{E6CEE036-594D-4C0D-9C90-8421C85D5646}" type="slidenum">
              <a:rPr lang="en-SG" smtClean="0"/>
              <a:pPr/>
              <a:t>18</a:t>
            </a:fld>
            <a:endParaRPr lang="en-SG" dirty="0"/>
          </a:p>
        </p:txBody>
      </p:sp>
    </p:spTree>
    <p:extLst>
      <p:ext uri="{BB962C8B-B14F-4D97-AF65-F5344CB8AC3E}">
        <p14:creationId xmlns:p14="http://schemas.microsoft.com/office/powerpoint/2010/main" val="1001384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308E03E-6B07-6BED-D5E1-633AFB81FFC9}"/>
              </a:ext>
            </a:extLst>
          </p:cNvPr>
          <p:cNvSpPr txBox="1"/>
          <p:nvPr/>
        </p:nvSpPr>
        <p:spPr>
          <a:xfrm>
            <a:off x="188686" y="624116"/>
            <a:ext cx="11509829" cy="5078313"/>
          </a:xfrm>
          <a:prstGeom prst="rect">
            <a:avLst/>
          </a:prstGeom>
          <a:noFill/>
        </p:spPr>
        <p:txBody>
          <a:bodyPr wrap="square">
            <a:spAutoFit/>
          </a:bodyPr>
          <a:lstStyle/>
          <a:p>
            <a:r>
              <a:rPr lang="en-SG" dirty="0" smtClean="0"/>
              <a:t>Infection types</a:t>
            </a:r>
            <a:endParaRPr lang="en-SG" dirty="0"/>
          </a:p>
          <a:p>
            <a:pPr marL="742950" lvl="1" indent="-285750">
              <a:buFont typeface="Courier New" panose="02070309020205020404" pitchFamily="49" charset="0"/>
              <a:buChar char="o"/>
            </a:pPr>
            <a:endParaRPr lang="en-SG" dirty="0"/>
          </a:p>
          <a:p>
            <a:pPr marL="1714500" lvl="3" indent="-342900">
              <a:lnSpc>
                <a:spcPct val="200000"/>
              </a:lnSpc>
              <a:buFont typeface="Courier New" panose="02070309020205020404" pitchFamily="49" charset="0"/>
              <a:buChar char="o"/>
            </a:pPr>
            <a:r>
              <a:rPr lang="en-SG" dirty="0" smtClean="0"/>
              <a:t>All </a:t>
            </a:r>
            <a:r>
              <a:rPr lang="en-SG" dirty="0"/>
              <a:t>HAI</a:t>
            </a:r>
          </a:p>
          <a:p>
            <a:pPr marL="1714500" lvl="3" indent="-342900">
              <a:lnSpc>
                <a:spcPct val="200000"/>
              </a:lnSpc>
              <a:buFont typeface="Courier New" panose="02070309020205020404" pitchFamily="49" charset="0"/>
              <a:buChar char="o"/>
            </a:pPr>
            <a:r>
              <a:rPr lang="en-SG" dirty="0"/>
              <a:t>bloodstream infection</a:t>
            </a:r>
          </a:p>
          <a:p>
            <a:pPr marL="1714500" lvl="3" indent="-342900">
              <a:lnSpc>
                <a:spcPct val="200000"/>
              </a:lnSpc>
              <a:buFont typeface="Courier New" panose="02070309020205020404" pitchFamily="49" charset="0"/>
              <a:buChar char="o"/>
            </a:pPr>
            <a:r>
              <a:rPr lang="en-SG" dirty="0"/>
              <a:t>gastrointestinal infection</a:t>
            </a:r>
          </a:p>
          <a:p>
            <a:pPr marL="1714500" lvl="3" indent="-342900">
              <a:lnSpc>
                <a:spcPct val="200000"/>
              </a:lnSpc>
              <a:buFont typeface="Courier New" panose="02070309020205020404" pitchFamily="49" charset="0"/>
              <a:buChar char="o"/>
            </a:pPr>
            <a:r>
              <a:rPr lang="en-SG" dirty="0"/>
              <a:t>lower respiratory tract infection</a:t>
            </a:r>
          </a:p>
          <a:p>
            <a:pPr marL="1714500" lvl="3" indent="-342900">
              <a:lnSpc>
                <a:spcPct val="200000"/>
              </a:lnSpc>
              <a:buFont typeface="Courier New" panose="02070309020205020404" pitchFamily="49" charset="0"/>
              <a:buChar char="o"/>
            </a:pPr>
            <a:r>
              <a:rPr lang="en-SG" dirty="0"/>
              <a:t>p</a:t>
            </a:r>
            <a:r>
              <a:rPr lang="en-SG" dirty="0" smtClean="0"/>
              <a:t>neumonia</a:t>
            </a:r>
            <a:endParaRPr lang="en-SG" dirty="0"/>
          </a:p>
          <a:p>
            <a:pPr marL="1714500" lvl="3" indent="-342900">
              <a:lnSpc>
                <a:spcPct val="200000"/>
              </a:lnSpc>
              <a:buFont typeface="Courier New" panose="02070309020205020404" pitchFamily="49" charset="0"/>
              <a:buChar char="o"/>
            </a:pPr>
            <a:r>
              <a:rPr lang="en-SG" dirty="0"/>
              <a:t>surgical site infection</a:t>
            </a:r>
          </a:p>
          <a:p>
            <a:pPr marL="1714500" lvl="3" indent="-342900">
              <a:lnSpc>
                <a:spcPct val="200000"/>
              </a:lnSpc>
              <a:buFont typeface="Courier New" panose="02070309020205020404" pitchFamily="49" charset="0"/>
              <a:buChar char="o"/>
            </a:pPr>
            <a:r>
              <a:rPr lang="en-SG" dirty="0"/>
              <a:t>urinary tract infection</a:t>
            </a:r>
          </a:p>
          <a:p>
            <a:pPr marL="1714500" lvl="3" indent="-342900">
              <a:lnSpc>
                <a:spcPct val="200000"/>
              </a:lnSpc>
              <a:buFont typeface="Courier New" panose="02070309020205020404" pitchFamily="49" charset="0"/>
              <a:buChar char="o"/>
            </a:pPr>
            <a:r>
              <a:rPr lang="en-SG" dirty="0"/>
              <a:t>other infections</a:t>
            </a:r>
          </a:p>
        </p:txBody>
      </p:sp>
      <p:sp>
        <p:nvSpPr>
          <p:cNvPr id="6" name="TextBox 5">
            <a:extLst>
              <a:ext uri="{FF2B5EF4-FFF2-40B4-BE49-F238E27FC236}">
                <a16:creationId xmlns:a16="http://schemas.microsoft.com/office/drawing/2014/main" xmlns="" id="{BD2F11D7-1E9D-48D4-50F4-2135337BD19D}"/>
              </a:ext>
            </a:extLst>
          </p:cNvPr>
          <p:cNvSpPr txBox="1"/>
          <p:nvPr/>
        </p:nvSpPr>
        <p:spPr>
          <a:xfrm>
            <a:off x="0" y="0"/>
            <a:ext cx="1553630" cy="477054"/>
          </a:xfrm>
          <a:prstGeom prst="rect">
            <a:avLst/>
          </a:prstGeom>
          <a:noFill/>
        </p:spPr>
        <p:txBody>
          <a:bodyPr wrap="none" rtlCol="0">
            <a:spAutoFit/>
          </a:bodyPr>
          <a:lstStyle/>
          <a:p>
            <a:r>
              <a:rPr lang="en-GB" sz="2500" b="1" dirty="0"/>
              <a:t>METHODS</a:t>
            </a:r>
          </a:p>
        </p:txBody>
      </p:sp>
      <p:sp>
        <p:nvSpPr>
          <p:cNvPr id="2" name="Slide Number Placeholder 1"/>
          <p:cNvSpPr>
            <a:spLocks noGrp="1"/>
          </p:cNvSpPr>
          <p:nvPr>
            <p:ph type="sldNum" sz="quarter" idx="12"/>
          </p:nvPr>
        </p:nvSpPr>
        <p:spPr/>
        <p:txBody>
          <a:bodyPr/>
          <a:lstStyle/>
          <a:p>
            <a:fld id="{E6CEE036-594D-4C0D-9C90-8421C85D5646}" type="slidenum">
              <a:rPr lang="en-SG" smtClean="0"/>
              <a:pPr/>
              <a:t>19</a:t>
            </a:fld>
            <a:endParaRPr lang="en-SG" dirty="0"/>
          </a:p>
        </p:txBody>
      </p:sp>
    </p:spTree>
    <p:extLst>
      <p:ext uri="{BB962C8B-B14F-4D97-AF65-F5344CB8AC3E}">
        <p14:creationId xmlns:p14="http://schemas.microsoft.com/office/powerpoint/2010/main" val="1317260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76427"/>
            <a:ext cx="9724571" cy="5905146"/>
          </a:xfrm>
          <a:prstGeom prst="rect">
            <a:avLst/>
          </a:prstGeom>
        </p:spPr>
      </p:pic>
      <p:sp>
        <p:nvSpPr>
          <p:cNvPr id="2" name="Slide Number Placeholder 1"/>
          <p:cNvSpPr>
            <a:spLocks noGrp="1"/>
          </p:cNvSpPr>
          <p:nvPr>
            <p:ph type="sldNum" sz="quarter" idx="12"/>
          </p:nvPr>
        </p:nvSpPr>
        <p:spPr/>
        <p:txBody>
          <a:bodyPr/>
          <a:lstStyle/>
          <a:p>
            <a:fld id="{E6CEE036-594D-4C0D-9C90-8421C85D5646}" type="slidenum">
              <a:rPr lang="en-SG" smtClean="0"/>
              <a:pPr/>
              <a:t>2</a:t>
            </a:fld>
            <a:endParaRPr lang="en-SG" dirty="0"/>
          </a:p>
        </p:txBody>
      </p:sp>
    </p:spTree>
    <p:extLst>
      <p:ext uri="{BB962C8B-B14F-4D97-AF65-F5344CB8AC3E}">
        <p14:creationId xmlns:p14="http://schemas.microsoft.com/office/powerpoint/2010/main" val="4211490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308E03E-6B07-6BED-D5E1-633AFB81FFC9}"/>
              </a:ext>
            </a:extLst>
          </p:cNvPr>
          <p:cNvSpPr txBox="1"/>
          <p:nvPr/>
        </p:nvSpPr>
        <p:spPr>
          <a:xfrm>
            <a:off x="188686" y="624116"/>
            <a:ext cx="11509829" cy="6186309"/>
          </a:xfrm>
          <a:prstGeom prst="rect">
            <a:avLst/>
          </a:prstGeom>
          <a:noFill/>
        </p:spPr>
        <p:txBody>
          <a:bodyPr wrap="square">
            <a:spAutoFit/>
          </a:bodyPr>
          <a:lstStyle/>
          <a:p>
            <a:r>
              <a:rPr lang="en-SG" dirty="0"/>
              <a:t>There is no information available for effectiveness</a:t>
            </a:r>
          </a:p>
          <a:p>
            <a:endParaRPr lang="en-SG" dirty="0"/>
          </a:p>
          <a:p>
            <a:r>
              <a:rPr lang="en-SG" dirty="0"/>
              <a:t>Estimates between zero and 100% were </a:t>
            </a:r>
            <a:r>
              <a:rPr lang="en-SG" dirty="0" smtClean="0"/>
              <a:t>available</a:t>
            </a:r>
            <a:endParaRPr lang="en-SG" dirty="0"/>
          </a:p>
          <a:p>
            <a:endParaRPr lang="en-SG" dirty="0"/>
          </a:p>
          <a:p>
            <a:r>
              <a:rPr lang="en-SG" dirty="0" smtClean="0"/>
              <a:t>If 250 </a:t>
            </a:r>
            <a:r>
              <a:rPr lang="en-SG" dirty="0"/>
              <a:t>cases of HAI per 100,000 occupied bed-days under baseline </a:t>
            </a:r>
            <a:r>
              <a:rPr lang="en-SG" dirty="0" smtClean="0"/>
              <a:t>conditions… </a:t>
            </a:r>
            <a:r>
              <a:rPr lang="en-SG" dirty="0"/>
              <a:t>then inputting an effectiveness estimate of 20% would reduce the number of cases by 50. </a:t>
            </a:r>
          </a:p>
          <a:p>
            <a:endParaRPr lang="en-SG" dirty="0"/>
          </a:p>
          <a:p>
            <a:r>
              <a:rPr lang="en-SG" dirty="0"/>
              <a:t>The model was used to output new values for the outcomes based on the effectiveness scenario chosen. </a:t>
            </a:r>
          </a:p>
          <a:p>
            <a:endParaRPr lang="en-SG" dirty="0" smtClean="0"/>
          </a:p>
          <a:p>
            <a:endParaRPr lang="en-SG" dirty="0"/>
          </a:p>
          <a:p>
            <a:endParaRPr lang="en-SG" dirty="0" smtClean="0"/>
          </a:p>
          <a:p>
            <a:endParaRPr lang="en-SG" dirty="0"/>
          </a:p>
          <a:p>
            <a:endParaRPr lang="en-SG" dirty="0"/>
          </a:p>
          <a:p>
            <a:r>
              <a:rPr lang="en-SG" dirty="0"/>
              <a:t>The model was also programmed to include the cost of purchasing and maintaining the temporary isolation </a:t>
            </a:r>
            <a:r>
              <a:rPr lang="en-SG" dirty="0" smtClean="0"/>
              <a:t>rooms.</a:t>
            </a:r>
          </a:p>
          <a:p>
            <a:endParaRPr lang="en-SG" dirty="0"/>
          </a:p>
          <a:p>
            <a:r>
              <a:rPr lang="en-SG" dirty="0" smtClean="0"/>
              <a:t>Because </a:t>
            </a:r>
            <a:r>
              <a:rPr lang="en-SG" dirty="0"/>
              <a:t>the durations of HAI are relatively </a:t>
            </a:r>
            <a:r>
              <a:rPr lang="en-SG" dirty="0" smtClean="0"/>
              <a:t>short use of </a:t>
            </a:r>
            <a:r>
              <a:rPr lang="en-SG" dirty="0"/>
              <a:t>preference utility weights to show </a:t>
            </a:r>
            <a:r>
              <a:rPr lang="en-SG" dirty="0" smtClean="0"/>
              <a:t>QALYs not done</a:t>
            </a:r>
            <a:endParaRPr lang="en-SG" dirty="0"/>
          </a:p>
          <a:p>
            <a:endParaRPr lang="en-SG" dirty="0"/>
          </a:p>
          <a:p>
            <a:r>
              <a:rPr lang="en-SG" dirty="0"/>
              <a:t>Two cost-effectiveness thresholds were used </a:t>
            </a:r>
          </a:p>
          <a:p>
            <a:endParaRPr lang="en-SG" dirty="0"/>
          </a:p>
          <a:p>
            <a:pPr lvl="1"/>
            <a:r>
              <a:rPr lang="en-SG" dirty="0"/>
              <a:t>maximum willingness to pay of £20,000 (NICE)</a:t>
            </a:r>
          </a:p>
          <a:p>
            <a:pPr lvl="1"/>
            <a:endParaRPr lang="en-SG" dirty="0"/>
          </a:p>
          <a:p>
            <a:pPr lvl="1"/>
            <a:r>
              <a:rPr lang="en-SG" dirty="0"/>
              <a:t>Claxton et al. suggests that an operational value adopted by the NHS is close to £13,000 </a:t>
            </a:r>
          </a:p>
        </p:txBody>
      </p:sp>
      <p:sp>
        <p:nvSpPr>
          <p:cNvPr id="6" name="TextBox 5">
            <a:extLst>
              <a:ext uri="{FF2B5EF4-FFF2-40B4-BE49-F238E27FC236}">
                <a16:creationId xmlns:a16="http://schemas.microsoft.com/office/drawing/2014/main" xmlns="" id="{BD2F11D7-1E9D-48D4-50F4-2135337BD19D}"/>
              </a:ext>
            </a:extLst>
          </p:cNvPr>
          <p:cNvSpPr txBox="1"/>
          <p:nvPr/>
        </p:nvSpPr>
        <p:spPr>
          <a:xfrm>
            <a:off x="0" y="0"/>
            <a:ext cx="1553630" cy="477054"/>
          </a:xfrm>
          <a:prstGeom prst="rect">
            <a:avLst/>
          </a:prstGeom>
          <a:noFill/>
        </p:spPr>
        <p:txBody>
          <a:bodyPr wrap="none" rtlCol="0">
            <a:spAutoFit/>
          </a:bodyPr>
          <a:lstStyle/>
          <a:p>
            <a:r>
              <a:rPr lang="en-GB" sz="2500" b="1" dirty="0"/>
              <a:t>METHODS</a:t>
            </a:r>
          </a:p>
        </p:txBody>
      </p:sp>
      <p:pic>
        <p:nvPicPr>
          <p:cNvPr id="3" name="Picture 2" descr="Graphical user interface, text, application&#10;&#10;Description automatically generated">
            <a:extLst>
              <a:ext uri="{FF2B5EF4-FFF2-40B4-BE49-F238E27FC236}">
                <a16:creationId xmlns:a16="http://schemas.microsoft.com/office/drawing/2014/main" xmlns="" id="{25982D6E-CCBE-01C5-E167-0B1ABFB5E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6927" y="5374406"/>
            <a:ext cx="5123543" cy="847868"/>
          </a:xfrm>
          <a:prstGeom prst="rect">
            <a:avLst/>
          </a:prstGeom>
        </p:spPr>
      </p:pic>
      <p:pic>
        <p:nvPicPr>
          <p:cNvPr id="2" name="Picture 1"/>
          <p:cNvPicPr>
            <a:picLocks noChangeAspect="1"/>
          </p:cNvPicPr>
          <p:nvPr/>
        </p:nvPicPr>
        <p:blipFill>
          <a:blip r:embed="rId3"/>
          <a:stretch>
            <a:fillRect/>
          </a:stretch>
        </p:blipFill>
        <p:spPr>
          <a:xfrm>
            <a:off x="1308600" y="2947055"/>
            <a:ext cx="6102396" cy="1197272"/>
          </a:xfrm>
          <a:prstGeom prst="rect">
            <a:avLst/>
          </a:prstGeom>
        </p:spPr>
      </p:pic>
      <p:sp>
        <p:nvSpPr>
          <p:cNvPr id="4" name="Slide Number Placeholder 3"/>
          <p:cNvSpPr>
            <a:spLocks noGrp="1"/>
          </p:cNvSpPr>
          <p:nvPr>
            <p:ph type="sldNum" sz="quarter" idx="12"/>
          </p:nvPr>
        </p:nvSpPr>
        <p:spPr/>
        <p:txBody>
          <a:bodyPr/>
          <a:lstStyle/>
          <a:p>
            <a:fld id="{E6CEE036-594D-4C0D-9C90-8421C85D5646}" type="slidenum">
              <a:rPr lang="en-SG" smtClean="0"/>
              <a:pPr/>
              <a:t>20</a:t>
            </a:fld>
            <a:endParaRPr lang="en-SG" dirty="0"/>
          </a:p>
        </p:txBody>
      </p:sp>
    </p:spTree>
    <p:extLst>
      <p:ext uri="{BB962C8B-B14F-4D97-AF65-F5344CB8AC3E}">
        <p14:creationId xmlns:p14="http://schemas.microsoft.com/office/powerpoint/2010/main" val="2314384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D2F11D7-1E9D-48D4-50F4-2135337BD19D}"/>
              </a:ext>
            </a:extLst>
          </p:cNvPr>
          <p:cNvSpPr txBox="1"/>
          <p:nvPr/>
        </p:nvSpPr>
        <p:spPr>
          <a:xfrm>
            <a:off x="0" y="0"/>
            <a:ext cx="875496" cy="477054"/>
          </a:xfrm>
          <a:prstGeom prst="rect">
            <a:avLst/>
          </a:prstGeom>
          <a:noFill/>
        </p:spPr>
        <p:txBody>
          <a:bodyPr wrap="none" rtlCol="0">
            <a:spAutoFit/>
          </a:bodyPr>
          <a:lstStyle/>
          <a:p>
            <a:r>
              <a:rPr lang="en-GB" sz="2500" b="1" dirty="0" smtClean="0"/>
              <a:t>DATA</a:t>
            </a:r>
            <a:endParaRPr lang="en-GB" sz="25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48" y="700086"/>
            <a:ext cx="6787515" cy="333863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48" y="4261756"/>
            <a:ext cx="7359781" cy="2178231"/>
          </a:xfrm>
          <a:prstGeom prst="rect">
            <a:avLst/>
          </a:prstGeom>
        </p:spPr>
      </p:pic>
      <p:sp>
        <p:nvSpPr>
          <p:cNvPr id="4" name="Slide Number Placeholder 3"/>
          <p:cNvSpPr>
            <a:spLocks noGrp="1"/>
          </p:cNvSpPr>
          <p:nvPr>
            <p:ph type="sldNum" sz="quarter" idx="12"/>
          </p:nvPr>
        </p:nvSpPr>
        <p:spPr/>
        <p:txBody>
          <a:bodyPr/>
          <a:lstStyle/>
          <a:p>
            <a:fld id="{E6CEE036-594D-4C0D-9C90-8421C85D5646}" type="slidenum">
              <a:rPr lang="en-SG" smtClean="0"/>
              <a:pPr/>
              <a:t>21</a:t>
            </a:fld>
            <a:endParaRPr lang="en-SG" dirty="0"/>
          </a:p>
        </p:txBody>
      </p:sp>
    </p:spTree>
    <p:extLst>
      <p:ext uri="{BB962C8B-B14F-4D97-AF65-F5344CB8AC3E}">
        <p14:creationId xmlns:p14="http://schemas.microsoft.com/office/powerpoint/2010/main" val="348200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D2F11D7-1E9D-48D4-50F4-2135337BD19D}"/>
              </a:ext>
            </a:extLst>
          </p:cNvPr>
          <p:cNvSpPr txBox="1"/>
          <p:nvPr/>
        </p:nvSpPr>
        <p:spPr>
          <a:xfrm>
            <a:off x="0" y="0"/>
            <a:ext cx="875496" cy="477054"/>
          </a:xfrm>
          <a:prstGeom prst="rect">
            <a:avLst/>
          </a:prstGeom>
          <a:noFill/>
        </p:spPr>
        <p:txBody>
          <a:bodyPr wrap="none" rtlCol="0">
            <a:spAutoFit/>
          </a:bodyPr>
          <a:lstStyle/>
          <a:p>
            <a:r>
              <a:rPr lang="en-GB" sz="2500" b="1" dirty="0" smtClean="0"/>
              <a:t>DATA</a:t>
            </a:r>
            <a:endParaRPr lang="en-GB" sz="2500"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7371"/>
          <a:stretch/>
        </p:blipFill>
        <p:spPr>
          <a:xfrm>
            <a:off x="1667976" y="596576"/>
            <a:ext cx="7884251" cy="5177208"/>
          </a:xfrm>
          <a:prstGeom prst="rect">
            <a:avLst/>
          </a:prstGeom>
        </p:spPr>
      </p:pic>
      <p:sp>
        <p:nvSpPr>
          <p:cNvPr id="2" name="Slide Number Placeholder 1"/>
          <p:cNvSpPr>
            <a:spLocks noGrp="1"/>
          </p:cNvSpPr>
          <p:nvPr>
            <p:ph type="sldNum" sz="quarter" idx="12"/>
          </p:nvPr>
        </p:nvSpPr>
        <p:spPr/>
        <p:txBody>
          <a:bodyPr/>
          <a:lstStyle/>
          <a:p>
            <a:fld id="{E6CEE036-594D-4C0D-9C90-8421C85D5646}" type="slidenum">
              <a:rPr lang="en-SG" smtClean="0"/>
              <a:pPr/>
              <a:t>22</a:t>
            </a:fld>
            <a:endParaRPr lang="en-SG" dirty="0"/>
          </a:p>
        </p:txBody>
      </p:sp>
    </p:spTree>
    <p:extLst>
      <p:ext uri="{BB962C8B-B14F-4D97-AF65-F5344CB8AC3E}">
        <p14:creationId xmlns:p14="http://schemas.microsoft.com/office/powerpoint/2010/main" val="3834315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D2F11D7-1E9D-48D4-50F4-2135337BD19D}"/>
              </a:ext>
            </a:extLst>
          </p:cNvPr>
          <p:cNvSpPr txBox="1"/>
          <p:nvPr/>
        </p:nvSpPr>
        <p:spPr>
          <a:xfrm>
            <a:off x="0" y="0"/>
            <a:ext cx="875496" cy="477054"/>
          </a:xfrm>
          <a:prstGeom prst="rect">
            <a:avLst/>
          </a:prstGeom>
          <a:noFill/>
        </p:spPr>
        <p:txBody>
          <a:bodyPr wrap="none" rtlCol="0">
            <a:spAutoFit/>
          </a:bodyPr>
          <a:lstStyle/>
          <a:p>
            <a:r>
              <a:rPr lang="en-GB" sz="2500" b="1" dirty="0" smtClean="0"/>
              <a:t>DATA</a:t>
            </a:r>
            <a:endParaRPr lang="en-GB" sz="25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911" y="916594"/>
            <a:ext cx="4686300" cy="2276475"/>
          </a:xfrm>
          <a:prstGeom prst="rect">
            <a:avLst/>
          </a:prstGeom>
        </p:spPr>
      </p:pic>
      <p:sp>
        <p:nvSpPr>
          <p:cNvPr id="3" name="Rectangle 2"/>
          <p:cNvSpPr/>
          <p:nvPr/>
        </p:nvSpPr>
        <p:spPr>
          <a:xfrm>
            <a:off x="1305197" y="3634161"/>
            <a:ext cx="8098971" cy="1200329"/>
          </a:xfrm>
          <a:prstGeom prst="rect">
            <a:avLst/>
          </a:prstGeom>
        </p:spPr>
        <p:txBody>
          <a:bodyPr wrap="square">
            <a:spAutoFit/>
          </a:bodyPr>
          <a:lstStyle/>
          <a:p>
            <a:r>
              <a:rPr lang="en-US" b="1" dirty="0" smtClean="0"/>
              <a:t>Costs </a:t>
            </a:r>
            <a:r>
              <a:rPr lang="en-US" b="1" dirty="0"/>
              <a:t>of </a:t>
            </a:r>
            <a:r>
              <a:rPr lang="en-US" b="1" dirty="0" smtClean="0"/>
              <a:t>adoption/100,000 occupied </a:t>
            </a:r>
            <a:r>
              <a:rPr lang="en-US" b="1" dirty="0"/>
              <a:t>bed-days </a:t>
            </a:r>
            <a:endParaRPr lang="en-US" b="1" dirty="0" smtClean="0"/>
          </a:p>
          <a:p>
            <a:r>
              <a:rPr lang="en-US" dirty="0" smtClean="0"/>
              <a:t>Capital cost </a:t>
            </a:r>
            <a:r>
              <a:rPr lang="en-US" dirty="0"/>
              <a:t>of the cart is £</a:t>
            </a:r>
            <a:r>
              <a:rPr lang="en-US" dirty="0" smtClean="0"/>
              <a:t>400/month </a:t>
            </a:r>
          </a:p>
          <a:p>
            <a:r>
              <a:rPr lang="en-US" dirty="0"/>
              <a:t>F</a:t>
            </a:r>
            <a:r>
              <a:rPr lang="en-US" dirty="0" smtClean="0"/>
              <a:t>ive-year </a:t>
            </a:r>
            <a:r>
              <a:rPr lang="en-US" dirty="0"/>
              <a:t>life </a:t>
            </a:r>
            <a:r>
              <a:rPr lang="en-US" dirty="0" smtClean="0"/>
              <a:t>span</a:t>
            </a:r>
          </a:p>
          <a:p>
            <a:r>
              <a:rPr lang="en-US" dirty="0" smtClean="0"/>
              <a:t>one </a:t>
            </a:r>
            <a:r>
              <a:rPr lang="en-US" dirty="0"/>
              <a:t>canopy costs £</a:t>
            </a:r>
            <a:r>
              <a:rPr lang="en-US" dirty="0" smtClean="0"/>
              <a:t>300/isolated patient</a:t>
            </a:r>
            <a:endParaRPr lang="en-SG" dirty="0"/>
          </a:p>
        </p:txBody>
      </p:sp>
      <p:sp>
        <p:nvSpPr>
          <p:cNvPr id="5" name="Rectangle 4"/>
          <p:cNvSpPr/>
          <p:nvPr/>
        </p:nvSpPr>
        <p:spPr>
          <a:xfrm>
            <a:off x="1305197" y="5368691"/>
            <a:ext cx="10694127" cy="1415772"/>
          </a:xfrm>
          <a:prstGeom prst="rect">
            <a:avLst/>
          </a:prstGeom>
        </p:spPr>
        <p:txBody>
          <a:bodyPr wrap="square">
            <a:spAutoFit/>
          </a:bodyPr>
          <a:lstStyle/>
          <a:p>
            <a:r>
              <a:rPr lang="en-US" b="1" dirty="0" smtClean="0">
                <a:solidFill>
                  <a:srgbClr val="000000"/>
                </a:solidFill>
                <a:cs typeface="Adobe Devanagari" panose="02040503050201020203" pitchFamily="18" charset="0"/>
              </a:rPr>
              <a:t>Proportion </a:t>
            </a:r>
            <a:r>
              <a:rPr lang="en-US" b="1" dirty="0">
                <a:solidFill>
                  <a:srgbClr val="000000"/>
                </a:solidFill>
                <a:cs typeface="Adobe Devanagari" panose="02040503050201020203" pitchFamily="18" charset="0"/>
              </a:rPr>
              <a:t>of newly admitted patients who would </a:t>
            </a:r>
            <a:r>
              <a:rPr lang="en-US" b="1" dirty="0" smtClean="0">
                <a:solidFill>
                  <a:srgbClr val="000000"/>
                </a:solidFill>
                <a:cs typeface="Adobe Devanagari" panose="02040503050201020203" pitchFamily="18" charset="0"/>
              </a:rPr>
              <a:t>need to </a:t>
            </a:r>
            <a:r>
              <a:rPr lang="en-US" b="1" dirty="0">
                <a:solidFill>
                  <a:srgbClr val="000000"/>
                </a:solidFill>
                <a:cs typeface="Adobe Devanagari" panose="02040503050201020203" pitchFamily="18" charset="0"/>
              </a:rPr>
              <a:t>be isolated </a:t>
            </a:r>
            <a:endParaRPr lang="en-US" b="1" dirty="0" smtClean="0">
              <a:solidFill>
                <a:srgbClr val="000000"/>
              </a:solidFill>
              <a:cs typeface="Adobe Devanagari" panose="02040503050201020203" pitchFamily="18" charset="0"/>
            </a:endParaRPr>
          </a:p>
          <a:p>
            <a:r>
              <a:rPr lang="en-US" dirty="0">
                <a:solidFill>
                  <a:srgbClr val="000000"/>
                </a:solidFill>
                <a:cs typeface="Adobe Devanagari" panose="02040503050201020203" pitchFamily="18" charset="0"/>
              </a:rPr>
              <a:t>R</a:t>
            </a:r>
            <a:r>
              <a:rPr lang="en-US" dirty="0" smtClean="0">
                <a:solidFill>
                  <a:srgbClr val="000000"/>
                </a:solidFill>
                <a:cs typeface="Adobe Devanagari" panose="02040503050201020203" pitchFamily="18" charset="0"/>
              </a:rPr>
              <a:t>ange </a:t>
            </a:r>
            <a:r>
              <a:rPr lang="en-US" dirty="0">
                <a:solidFill>
                  <a:srgbClr val="000000"/>
                </a:solidFill>
                <a:cs typeface="Adobe Devanagari" panose="02040503050201020203" pitchFamily="18" charset="0"/>
              </a:rPr>
              <a:t>between 3% and 30</a:t>
            </a:r>
            <a:r>
              <a:rPr lang="en-US" dirty="0" smtClean="0">
                <a:solidFill>
                  <a:srgbClr val="000000"/>
                </a:solidFill>
                <a:cs typeface="Adobe Devanagari" panose="02040503050201020203" pitchFamily="18" charset="0"/>
              </a:rPr>
              <a:t>%</a:t>
            </a:r>
          </a:p>
          <a:p>
            <a:endParaRPr lang="en-US" dirty="0" smtClean="0">
              <a:solidFill>
                <a:srgbClr val="000000"/>
              </a:solidFill>
              <a:cs typeface="Adobe Devanagari" panose="02040503050201020203" pitchFamily="18" charset="0"/>
            </a:endParaRPr>
          </a:p>
          <a:p>
            <a:r>
              <a:rPr lang="en-US" sz="1400" i="1" dirty="0" smtClean="0">
                <a:solidFill>
                  <a:srgbClr val="000000"/>
                </a:solidFill>
                <a:cs typeface="Adobe Devanagari" panose="02040503050201020203" pitchFamily="18" charset="0"/>
              </a:rPr>
              <a:t>Based on lit for MRSA, carbapenemase-producing Enterobacterales, </a:t>
            </a:r>
            <a:r>
              <a:rPr lang="en-SG" sz="1400" i="1" dirty="0" smtClean="0">
                <a:solidFill>
                  <a:srgbClr val="000000"/>
                </a:solidFill>
                <a:cs typeface="Adobe Devanagari" panose="02040503050201020203" pitchFamily="18" charset="0"/>
              </a:rPr>
              <a:t>extended-spectrum </a:t>
            </a:r>
            <a:r>
              <a:rPr lang="en-SG" sz="1400" i="1" dirty="0">
                <a:solidFill>
                  <a:srgbClr val="000000"/>
                </a:solidFill>
                <a:cs typeface="Adobe Devanagari" panose="02040503050201020203" pitchFamily="18" charset="0"/>
              </a:rPr>
              <a:t>b-lactamase </a:t>
            </a:r>
            <a:r>
              <a:rPr lang="en-SG" sz="1400" i="1" dirty="0" smtClean="0">
                <a:solidFill>
                  <a:srgbClr val="000000"/>
                </a:solidFill>
                <a:cs typeface="Adobe Devanagari" panose="02040503050201020203" pitchFamily="18" charset="0"/>
              </a:rPr>
              <a:t>Enterobacterales, </a:t>
            </a:r>
            <a:r>
              <a:rPr lang="en-US" sz="1400" i="1" dirty="0" smtClean="0">
                <a:solidFill>
                  <a:srgbClr val="000000"/>
                </a:solidFill>
                <a:cs typeface="Adobe Devanagari" panose="02040503050201020203" pitchFamily="18" charset="0"/>
              </a:rPr>
              <a:t>VRE.</a:t>
            </a:r>
          </a:p>
          <a:p>
            <a:endParaRPr lang="en-SG" dirty="0">
              <a:cs typeface="Adobe Devanagari" panose="02040503050201020203" pitchFamily="18" charset="0"/>
            </a:endParaRPr>
          </a:p>
        </p:txBody>
      </p:sp>
      <p:sp>
        <p:nvSpPr>
          <p:cNvPr id="7" name="Rectangle 6"/>
          <p:cNvSpPr/>
          <p:nvPr/>
        </p:nvSpPr>
        <p:spPr>
          <a:xfrm>
            <a:off x="1244236" y="377758"/>
            <a:ext cx="10694127" cy="369332"/>
          </a:xfrm>
          <a:prstGeom prst="rect">
            <a:avLst/>
          </a:prstGeom>
        </p:spPr>
        <p:txBody>
          <a:bodyPr wrap="square">
            <a:spAutoFit/>
          </a:bodyPr>
          <a:lstStyle/>
          <a:p>
            <a:r>
              <a:rPr lang="en-US" b="1" dirty="0" smtClean="0">
                <a:solidFill>
                  <a:srgbClr val="000000"/>
                </a:solidFill>
                <a:cs typeface="Adobe Devanagari" panose="02040503050201020203" pitchFamily="18" charset="0"/>
              </a:rPr>
              <a:t>Mortality due to HAI </a:t>
            </a:r>
            <a:endParaRPr lang="en-SG" dirty="0">
              <a:cs typeface="Adobe Devanagari" panose="02040503050201020203" pitchFamily="18" charset="0"/>
            </a:endParaRPr>
          </a:p>
        </p:txBody>
      </p:sp>
      <p:sp>
        <p:nvSpPr>
          <p:cNvPr id="4" name="Slide Number Placeholder 3"/>
          <p:cNvSpPr>
            <a:spLocks noGrp="1"/>
          </p:cNvSpPr>
          <p:nvPr>
            <p:ph type="sldNum" sz="quarter" idx="12"/>
          </p:nvPr>
        </p:nvSpPr>
        <p:spPr/>
        <p:txBody>
          <a:bodyPr/>
          <a:lstStyle/>
          <a:p>
            <a:fld id="{E6CEE036-594D-4C0D-9C90-8421C85D5646}" type="slidenum">
              <a:rPr lang="en-SG" smtClean="0"/>
              <a:pPr/>
              <a:t>23</a:t>
            </a:fld>
            <a:endParaRPr lang="en-SG" dirty="0"/>
          </a:p>
        </p:txBody>
      </p:sp>
    </p:spTree>
    <p:extLst>
      <p:ext uri="{BB962C8B-B14F-4D97-AF65-F5344CB8AC3E}">
        <p14:creationId xmlns:p14="http://schemas.microsoft.com/office/powerpoint/2010/main" val="3613796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D2F11D7-1E9D-48D4-50F4-2135337BD19D}"/>
              </a:ext>
            </a:extLst>
          </p:cNvPr>
          <p:cNvSpPr txBox="1"/>
          <p:nvPr/>
        </p:nvSpPr>
        <p:spPr>
          <a:xfrm>
            <a:off x="0" y="0"/>
            <a:ext cx="2220608" cy="477054"/>
          </a:xfrm>
          <a:prstGeom prst="rect">
            <a:avLst/>
          </a:prstGeom>
          <a:noFill/>
        </p:spPr>
        <p:txBody>
          <a:bodyPr wrap="none" rtlCol="0">
            <a:spAutoFit/>
          </a:bodyPr>
          <a:lstStyle/>
          <a:p>
            <a:r>
              <a:rPr lang="en-GB" sz="2500" b="1" dirty="0" smtClean="0"/>
              <a:t>EFFECTIVENESS</a:t>
            </a:r>
            <a:endParaRPr lang="en-GB" sz="2500" b="1" dirty="0"/>
          </a:p>
        </p:txBody>
      </p:sp>
      <p:sp>
        <p:nvSpPr>
          <p:cNvPr id="4" name="Rectangle 3"/>
          <p:cNvSpPr/>
          <p:nvPr/>
        </p:nvSpPr>
        <p:spPr>
          <a:xfrm>
            <a:off x="539931" y="724712"/>
            <a:ext cx="10755086" cy="2308324"/>
          </a:xfrm>
          <a:prstGeom prst="rect">
            <a:avLst/>
          </a:prstGeom>
        </p:spPr>
        <p:txBody>
          <a:bodyPr wrap="square">
            <a:spAutoFit/>
          </a:bodyPr>
          <a:lstStyle/>
          <a:p>
            <a:r>
              <a:rPr lang="en-US" dirty="0"/>
              <a:t>Evidence for the effect of single-room isolation alone </a:t>
            </a:r>
            <a:r>
              <a:rPr lang="en-US" dirty="0" smtClean="0"/>
              <a:t>on reducing </a:t>
            </a:r>
            <a:r>
              <a:rPr lang="en-US" dirty="0"/>
              <a:t>HAI rates is </a:t>
            </a:r>
            <a:r>
              <a:rPr lang="en-US" dirty="0" smtClean="0"/>
              <a:t>scarce.</a:t>
            </a:r>
          </a:p>
          <a:p>
            <a:endParaRPr lang="en-US" dirty="0"/>
          </a:p>
          <a:p>
            <a:r>
              <a:rPr lang="en-US" dirty="0" smtClean="0"/>
              <a:t>This </a:t>
            </a:r>
            <a:r>
              <a:rPr lang="en-US" dirty="0"/>
              <a:t>study modelled </a:t>
            </a:r>
            <a:r>
              <a:rPr lang="en-US" dirty="0" smtClean="0"/>
              <a:t>potential reductions </a:t>
            </a:r>
            <a:r>
              <a:rPr lang="en-US" dirty="0"/>
              <a:t>in cases at 30% on average with a standard </a:t>
            </a:r>
            <a:r>
              <a:rPr lang="en-US" dirty="0" smtClean="0"/>
              <a:t>deviation of </a:t>
            </a:r>
            <a:r>
              <a:rPr lang="en-US" dirty="0"/>
              <a:t>5%. </a:t>
            </a:r>
            <a:endParaRPr lang="en-US" dirty="0" smtClean="0"/>
          </a:p>
          <a:p>
            <a:endParaRPr lang="en-US" dirty="0" smtClean="0"/>
          </a:p>
          <a:p>
            <a:endParaRPr lang="en-US" dirty="0"/>
          </a:p>
          <a:p>
            <a:endParaRPr lang="en-US" dirty="0"/>
          </a:p>
          <a:p>
            <a:r>
              <a:rPr lang="en-US" dirty="0" smtClean="0"/>
              <a:t>As </a:t>
            </a:r>
            <a:r>
              <a:rPr lang="en-US" dirty="0"/>
              <a:t>guidelines across the world recommend </a:t>
            </a:r>
            <a:r>
              <a:rPr lang="en-US" dirty="0" smtClean="0"/>
              <a:t>single-room isolation </a:t>
            </a:r>
            <a:r>
              <a:rPr lang="en-US" dirty="0"/>
              <a:t>for a range of multidrug-resistant pathogens and</a:t>
            </a:r>
          </a:p>
          <a:p>
            <a:r>
              <a:rPr lang="en-US" dirty="0"/>
              <a:t>pathogens spread via the droplet route, we assumed that </a:t>
            </a:r>
            <a:r>
              <a:rPr lang="en-US" dirty="0" smtClean="0"/>
              <a:t>there was </a:t>
            </a:r>
            <a:r>
              <a:rPr lang="en-US" dirty="0"/>
              <a:t>a substantial </a:t>
            </a:r>
            <a:r>
              <a:rPr lang="en-US" dirty="0" smtClean="0"/>
              <a:t>benefit.</a:t>
            </a:r>
            <a:endParaRPr lang="en-SG" dirty="0"/>
          </a:p>
        </p:txBody>
      </p:sp>
      <p:sp>
        <p:nvSpPr>
          <p:cNvPr id="2" name="Slide Number Placeholder 1"/>
          <p:cNvSpPr>
            <a:spLocks noGrp="1"/>
          </p:cNvSpPr>
          <p:nvPr>
            <p:ph type="sldNum" sz="quarter" idx="12"/>
          </p:nvPr>
        </p:nvSpPr>
        <p:spPr/>
        <p:txBody>
          <a:bodyPr/>
          <a:lstStyle/>
          <a:p>
            <a:fld id="{E6CEE036-594D-4C0D-9C90-8421C85D5646}" type="slidenum">
              <a:rPr lang="en-SG" smtClean="0"/>
              <a:pPr/>
              <a:t>24</a:t>
            </a:fld>
            <a:endParaRPr lang="en-SG" dirty="0"/>
          </a:p>
        </p:txBody>
      </p:sp>
    </p:spTree>
    <p:extLst>
      <p:ext uri="{BB962C8B-B14F-4D97-AF65-F5344CB8AC3E}">
        <p14:creationId xmlns:p14="http://schemas.microsoft.com/office/powerpoint/2010/main" val="3072036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D2F11D7-1E9D-48D4-50F4-2135337BD19D}"/>
              </a:ext>
            </a:extLst>
          </p:cNvPr>
          <p:cNvSpPr txBox="1"/>
          <p:nvPr/>
        </p:nvSpPr>
        <p:spPr>
          <a:xfrm>
            <a:off x="0" y="0"/>
            <a:ext cx="4936864" cy="477054"/>
          </a:xfrm>
          <a:prstGeom prst="rect">
            <a:avLst/>
          </a:prstGeom>
          <a:noFill/>
        </p:spPr>
        <p:txBody>
          <a:bodyPr wrap="none" rtlCol="0">
            <a:spAutoFit/>
          </a:bodyPr>
          <a:lstStyle/>
          <a:p>
            <a:r>
              <a:rPr lang="en-GB" sz="2500" b="1" dirty="0" smtClean="0"/>
              <a:t>UNCERTAINTY, MODEL EVALUATION</a:t>
            </a:r>
            <a:endParaRPr lang="en-GB" sz="2500" b="1" dirty="0"/>
          </a:p>
        </p:txBody>
      </p:sp>
      <p:sp>
        <p:nvSpPr>
          <p:cNvPr id="2" name="Rectangle 1"/>
          <p:cNvSpPr/>
          <p:nvPr/>
        </p:nvSpPr>
        <p:spPr>
          <a:xfrm>
            <a:off x="417685" y="477054"/>
            <a:ext cx="11477897" cy="1477328"/>
          </a:xfrm>
          <a:prstGeom prst="rect">
            <a:avLst/>
          </a:prstGeom>
        </p:spPr>
        <p:txBody>
          <a:bodyPr wrap="square">
            <a:spAutoFit/>
          </a:bodyPr>
          <a:lstStyle/>
          <a:p>
            <a:r>
              <a:rPr lang="en-US" dirty="0" smtClean="0"/>
              <a:t>Uncertainties </a:t>
            </a:r>
            <a:r>
              <a:rPr lang="en-US" dirty="0"/>
              <a:t>in the parameters were included in </a:t>
            </a:r>
            <a:r>
              <a:rPr lang="en-US" dirty="0" smtClean="0"/>
              <a:t>the model </a:t>
            </a:r>
            <a:r>
              <a:rPr lang="en-US" dirty="0"/>
              <a:t>by fitting prior statistical </a:t>
            </a:r>
            <a:r>
              <a:rPr lang="en-US" dirty="0" smtClean="0"/>
              <a:t>distributions</a:t>
            </a:r>
          </a:p>
          <a:p>
            <a:endParaRPr lang="en-US" dirty="0" smtClean="0"/>
          </a:p>
          <a:p>
            <a:r>
              <a:rPr lang="en-US" dirty="0" smtClean="0"/>
              <a:t>Subject </a:t>
            </a:r>
            <a:r>
              <a:rPr lang="en-US" dirty="0"/>
              <a:t>to 3000 random samples. </a:t>
            </a:r>
            <a:endParaRPr lang="en-US" dirty="0" smtClean="0"/>
          </a:p>
          <a:p>
            <a:endParaRPr lang="en-US" dirty="0"/>
          </a:p>
          <a:p>
            <a:r>
              <a:rPr lang="en-US" dirty="0" smtClean="0"/>
              <a:t>Propagated forward uncertainties </a:t>
            </a:r>
            <a:r>
              <a:rPr lang="en-US" dirty="0"/>
              <a:t>to output distributions of model outcomes. </a:t>
            </a:r>
            <a:endParaRPr lang="en-US" dirty="0" smtClean="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r="6179"/>
          <a:stretch/>
        </p:blipFill>
        <p:spPr>
          <a:xfrm>
            <a:off x="2916718" y="2412084"/>
            <a:ext cx="6479829" cy="4445916"/>
          </a:xfrm>
          <a:prstGeom prst="rect">
            <a:avLst/>
          </a:prstGeom>
        </p:spPr>
      </p:pic>
      <p:sp>
        <p:nvSpPr>
          <p:cNvPr id="3" name="Slide Number Placeholder 2"/>
          <p:cNvSpPr>
            <a:spLocks noGrp="1"/>
          </p:cNvSpPr>
          <p:nvPr>
            <p:ph type="sldNum" sz="quarter" idx="12"/>
          </p:nvPr>
        </p:nvSpPr>
        <p:spPr/>
        <p:txBody>
          <a:bodyPr/>
          <a:lstStyle/>
          <a:p>
            <a:fld id="{E6CEE036-594D-4C0D-9C90-8421C85D5646}" type="slidenum">
              <a:rPr lang="en-SG" smtClean="0"/>
              <a:pPr/>
              <a:t>25</a:t>
            </a:fld>
            <a:endParaRPr lang="en-SG" dirty="0"/>
          </a:p>
        </p:txBody>
      </p:sp>
    </p:spTree>
    <p:extLst>
      <p:ext uri="{BB962C8B-B14F-4D97-AF65-F5344CB8AC3E}">
        <p14:creationId xmlns:p14="http://schemas.microsoft.com/office/powerpoint/2010/main" val="22062215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D2F11D7-1E9D-48D4-50F4-2135337BD19D}"/>
              </a:ext>
            </a:extLst>
          </p:cNvPr>
          <p:cNvSpPr txBox="1"/>
          <p:nvPr/>
        </p:nvSpPr>
        <p:spPr>
          <a:xfrm>
            <a:off x="0" y="0"/>
            <a:ext cx="2952347" cy="477054"/>
          </a:xfrm>
          <a:prstGeom prst="rect">
            <a:avLst/>
          </a:prstGeom>
          <a:noFill/>
        </p:spPr>
        <p:txBody>
          <a:bodyPr wrap="none" rtlCol="0">
            <a:spAutoFit/>
          </a:bodyPr>
          <a:lstStyle/>
          <a:p>
            <a:r>
              <a:rPr lang="en-GB" sz="2500" b="1" dirty="0" smtClean="0"/>
              <a:t>SCENARIO ANALYSES</a:t>
            </a:r>
            <a:endParaRPr lang="en-GB" sz="2500" b="1" dirty="0"/>
          </a:p>
        </p:txBody>
      </p:sp>
      <p:sp>
        <p:nvSpPr>
          <p:cNvPr id="2" name="Rectangle 1"/>
          <p:cNvSpPr/>
          <p:nvPr/>
        </p:nvSpPr>
        <p:spPr>
          <a:xfrm>
            <a:off x="417685" y="694768"/>
            <a:ext cx="11477897" cy="923330"/>
          </a:xfrm>
          <a:prstGeom prst="rect">
            <a:avLst/>
          </a:prstGeom>
        </p:spPr>
        <p:txBody>
          <a:bodyPr wrap="square">
            <a:spAutoFit/>
          </a:bodyPr>
          <a:lstStyle/>
          <a:p>
            <a:r>
              <a:rPr lang="en-US" dirty="0" smtClean="0"/>
              <a:t>Halved mortality risks </a:t>
            </a:r>
          </a:p>
          <a:p>
            <a:endParaRPr lang="en-US" dirty="0"/>
          </a:p>
          <a:p>
            <a:r>
              <a:rPr lang="en-US" dirty="0" smtClean="0"/>
              <a:t>Found minimum threshold hold for effectiveness at which adoption would be cost-effective </a:t>
            </a:r>
          </a:p>
        </p:txBody>
      </p:sp>
      <p:sp>
        <p:nvSpPr>
          <p:cNvPr id="3" name="Slide Number Placeholder 2"/>
          <p:cNvSpPr>
            <a:spLocks noGrp="1"/>
          </p:cNvSpPr>
          <p:nvPr>
            <p:ph type="sldNum" sz="quarter" idx="12"/>
          </p:nvPr>
        </p:nvSpPr>
        <p:spPr/>
        <p:txBody>
          <a:bodyPr/>
          <a:lstStyle/>
          <a:p>
            <a:fld id="{E6CEE036-594D-4C0D-9C90-8421C85D5646}" type="slidenum">
              <a:rPr lang="en-SG" smtClean="0"/>
              <a:pPr/>
              <a:t>26</a:t>
            </a:fld>
            <a:endParaRPr lang="en-SG" dirty="0"/>
          </a:p>
        </p:txBody>
      </p:sp>
    </p:spTree>
    <p:extLst>
      <p:ext uri="{BB962C8B-B14F-4D97-AF65-F5344CB8AC3E}">
        <p14:creationId xmlns:p14="http://schemas.microsoft.com/office/powerpoint/2010/main" val="222106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D2F11D7-1E9D-48D4-50F4-2135337BD19D}"/>
              </a:ext>
            </a:extLst>
          </p:cNvPr>
          <p:cNvSpPr txBox="1"/>
          <p:nvPr/>
        </p:nvSpPr>
        <p:spPr>
          <a:xfrm>
            <a:off x="0" y="0"/>
            <a:ext cx="1304268" cy="477054"/>
          </a:xfrm>
          <a:prstGeom prst="rect">
            <a:avLst/>
          </a:prstGeom>
          <a:noFill/>
        </p:spPr>
        <p:txBody>
          <a:bodyPr wrap="none" rtlCol="0">
            <a:spAutoFit/>
          </a:bodyPr>
          <a:lstStyle/>
          <a:p>
            <a:r>
              <a:rPr lang="en-GB" sz="2500" b="1" dirty="0" smtClean="0"/>
              <a:t>RESULTS</a:t>
            </a:r>
            <a:endParaRPr lang="en-GB" sz="2500" b="1" dirty="0"/>
          </a:p>
        </p:txBody>
      </p:sp>
      <p:pic>
        <p:nvPicPr>
          <p:cNvPr id="2" name="Picture 1"/>
          <p:cNvPicPr>
            <a:picLocks noChangeAspect="1"/>
          </p:cNvPicPr>
          <p:nvPr/>
        </p:nvPicPr>
        <p:blipFill>
          <a:blip r:embed="rId2"/>
          <a:stretch>
            <a:fillRect/>
          </a:stretch>
        </p:blipFill>
        <p:spPr>
          <a:xfrm>
            <a:off x="445769" y="543326"/>
            <a:ext cx="3908517" cy="2936019"/>
          </a:xfrm>
          <a:prstGeom prst="rect">
            <a:avLst/>
          </a:prstGeom>
        </p:spPr>
      </p:pic>
      <p:pic>
        <p:nvPicPr>
          <p:cNvPr id="4" name="Picture 3"/>
          <p:cNvPicPr>
            <a:picLocks noChangeAspect="1"/>
          </p:cNvPicPr>
          <p:nvPr/>
        </p:nvPicPr>
        <p:blipFill>
          <a:blip r:embed="rId3"/>
          <a:stretch>
            <a:fillRect/>
          </a:stretch>
        </p:blipFill>
        <p:spPr>
          <a:xfrm>
            <a:off x="1695041" y="3879320"/>
            <a:ext cx="9725025" cy="2686050"/>
          </a:xfrm>
          <a:prstGeom prst="rect">
            <a:avLst/>
          </a:prstGeom>
        </p:spPr>
      </p:pic>
      <p:sp>
        <p:nvSpPr>
          <p:cNvPr id="3" name="Slide Number Placeholder 2"/>
          <p:cNvSpPr>
            <a:spLocks noGrp="1"/>
          </p:cNvSpPr>
          <p:nvPr>
            <p:ph type="sldNum" sz="quarter" idx="12"/>
          </p:nvPr>
        </p:nvSpPr>
        <p:spPr/>
        <p:txBody>
          <a:bodyPr/>
          <a:lstStyle/>
          <a:p>
            <a:fld id="{E6CEE036-594D-4C0D-9C90-8421C85D5646}" type="slidenum">
              <a:rPr lang="en-SG" smtClean="0"/>
              <a:pPr/>
              <a:t>27</a:t>
            </a:fld>
            <a:endParaRPr lang="en-SG" dirty="0"/>
          </a:p>
        </p:txBody>
      </p:sp>
    </p:spTree>
    <p:extLst>
      <p:ext uri="{BB962C8B-B14F-4D97-AF65-F5344CB8AC3E}">
        <p14:creationId xmlns:p14="http://schemas.microsoft.com/office/powerpoint/2010/main" val="20435377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D2F11D7-1E9D-48D4-50F4-2135337BD19D}"/>
              </a:ext>
            </a:extLst>
          </p:cNvPr>
          <p:cNvSpPr txBox="1"/>
          <p:nvPr/>
        </p:nvSpPr>
        <p:spPr>
          <a:xfrm>
            <a:off x="0" y="0"/>
            <a:ext cx="1304268" cy="477054"/>
          </a:xfrm>
          <a:prstGeom prst="rect">
            <a:avLst/>
          </a:prstGeom>
          <a:noFill/>
        </p:spPr>
        <p:txBody>
          <a:bodyPr wrap="none" rtlCol="0">
            <a:spAutoFit/>
          </a:bodyPr>
          <a:lstStyle/>
          <a:p>
            <a:r>
              <a:rPr lang="en-GB" sz="2500" b="1" dirty="0" smtClean="0"/>
              <a:t>RESULTS</a:t>
            </a:r>
            <a:endParaRPr lang="en-GB" sz="2500" b="1" dirty="0"/>
          </a:p>
        </p:txBody>
      </p:sp>
      <p:pic>
        <p:nvPicPr>
          <p:cNvPr id="3" name="Picture 2"/>
          <p:cNvPicPr>
            <a:picLocks noChangeAspect="1"/>
          </p:cNvPicPr>
          <p:nvPr/>
        </p:nvPicPr>
        <p:blipFill>
          <a:blip r:embed="rId2"/>
          <a:stretch>
            <a:fillRect/>
          </a:stretch>
        </p:blipFill>
        <p:spPr>
          <a:xfrm>
            <a:off x="157638" y="988054"/>
            <a:ext cx="8115505" cy="5608823"/>
          </a:xfrm>
          <a:prstGeom prst="rect">
            <a:avLst/>
          </a:prstGeom>
        </p:spPr>
      </p:pic>
      <p:sp>
        <p:nvSpPr>
          <p:cNvPr id="5" name="Rectangle 4"/>
          <p:cNvSpPr/>
          <p:nvPr/>
        </p:nvSpPr>
        <p:spPr>
          <a:xfrm>
            <a:off x="8403769" y="332826"/>
            <a:ext cx="3544389" cy="3108543"/>
          </a:xfrm>
          <a:prstGeom prst="rect">
            <a:avLst/>
          </a:prstGeom>
        </p:spPr>
        <p:txBody>
          <a:bodyPr wrap="square">
            <a:spAutoFit/>
          </a:bodyPr>
          <a:lstStyle/>
          <a:p>
            <a:r>
              <a:rPr lang="en-US" sz="1400" b="1" dirty="0" smtClean="0">
                <a:latin typeface="AdvTrebu-R"/>
              </a:rPr>
              <a:t>Per </a:t>
            </a:r>
            <a:r>
              <a:rPr lang="en-US" sz="1400" b="1" dirty="0">
                <a:latin typeface="AdvTrebu-R"/>
              </a:rPr>
              <a:t>100,000 OBD</a:t>
            </a:r>
            <a:endParaRPr lang="en-US" sz="1400" b="1" dirty="0" smtClean="0">
              <a:latin typeface="AdvTrebu-R"/>
            </a:endParaRPr>
          </a:p>
          <a:p>
            <a:endParaRPr lang="en-US" sz="1400" dirty="0">
              <a:latin typeface="AdvTrebu-R"/>
            </a:endParaRPr>
          </a:p>
          <a:p>
            <a:pPr marL="285750" indent="-285750">
              <a:buFont typeface="Courier New" panose="02070309020205020404" pitchFamily="49" charset="0"/>
              <a:buChar char="o"/>
            </a:pPr>
            <a:r>
              <a:rPr lang="en-US" sz="1400" dirty="0" smtClean="0">
                <a:latin typeface="AdvTrebu-R"/>
              </a:rPr>
              <a:t>Adoption cost = </a:t>
            </a:r>
            <a:r>
              <a:rPr lang="en-US" sz="1400" dirty="0">
                <a:latin typeface="AdvTimes"/>
              </a:rPr>
              <a:t>£</a:t>
            </a:r>
            <a:r>
              <a:rPr lang="en-US" sz="1400" dirty="0" smtClean="0">
                <a:latin typeface="AdvTrebu-R"/>
              </a:rPr>
              <a:t>1,545,949</a:t>
            </a:r>
          </a:p>
          <a:p>
            <a:pPr marL="285750" indent="-285750">
              <a:buFont typeface="Courier New" panose="02070309020205020404" pitchFamily="49" charset="0"/>
              <a:buChar char="o"/>
            </a:pPr>
            <a:endParaRPr lang="en-US" sz="1400" dirty="0">
              <a:latin typeface="AdvTrebu-R"/>
            </a:endParaRPr>
          </a:p>
          <a:p>
            <a:pPr marL="285750" indent="-285750">
              <a:buFont typeface="Courier New" panose="02070309020205020404" pitchFamily="49" charset="0"/>
              <a:buChar char="o"/>
            </a:pPr>
            <a:r>
              <a:rPr lang="en-US" sz="1400" dirty="0" smtClean="0">
                <a:latin typeface="AdvTrebu-R"/>
              </a:rPr>
              <a:t>Change to total cost = </a:t>
            </a:r>
            <a:r>
              <a:rPr lang="en-US" sz="1400" dirty="0" smtClean="0">
                <a:latin typeface="AdvTimes"/>
              </a:rPr>
              <a:t>£</a:t>
            </a:r>
            <a:r>
              <a:rPr lang="en-US" sz="1400" dirty="0" smtClean="0">
                <a:latin typeface="AdvTrebu-R"/>
              </a:rPr>
              <a:t>1,073,645</a:t>
            </a:r>
          </a:p>
          <a:p>
            <a:pPr marL="285750" indent="-285750">
              <a:buFont typeface="Courier New" panose="02070309020205020404" pitchFamily="49" charset="0"/>
              <a:buChar char="o"/>
            </a:pPr>
            <a:endParaRPr lang="en-US" sz="1400" dirty="0">
              <a:latin typeface="AdvTrebu-R"/>
            </a:endParaRPr>
          </a:p>
          <a:p>
            <a:pPr marL="285750" indent="-285750">
              <a:buFont typeface="Courier New" panose="02070309020205020404" pitchFamily="49" charset="0"/>
              <a:buChar char="o"/>
            </a:pPr>
            <a:r>
              <a:rPr lang="en-US" sz="1400" dirty="0" smtClean="0">
                <a:latin typeface="AdvTrebu-R"/>
              </a:rPr>
              <a:t>Change </a:t>
            </a:r>
            <a:r>
              <a:rPr lang="en-US" sz="1400" dirty="0">
                <a:latin typeface="AdvTrebu-R"/>
              </a:rPr>
              <a:t>to LYG is </a:t>
            </a:r>
            <a:r>
              <a:rPr lang="en-US" sz="1400" dirty="0" smtClean="0">
                <a:latin typeface="AdvTrebu-R"/>
              </a:rPr>
              <a:t>184 </a:t>
            </a:r>
          </a:p>
          <a:p>
            <a:pPr marL="285750" indent="-285750">
              <a:buFont typeface="Courier New" panose="02070309020205020404" pitchFamily="49" charset="0"/>
              <a:buChar char="o"/>
            </a:pPr>
            <a:endParaRPr lang="en-US" sz="1400" dirty="0">
              <a:latin typeface="AdvTrebu-R"/>
            </a:endParaRPr>
          </a:p>
          <a:p>
            <a:pPr marL="285750" indent="-285750">
              <a:buFont typeface="Courier New" panose="02070309020205020404" pitchFamily="49" charset="0"/>
              <a:buChar char="o"/>
            </a:pPr>
            <a:r>
              <a:rPr lang="en-US" sz="1400" dirty="0" smtClean="0">
                <a:latin typeface="AdvTrebu-R"/>
              </a:rPr>
              <a:t>Incremental </a:t>
            </a:r>
            <a:r>
              <a:rPr lang="en-US" sz="1400" dirty="0">
                <a:latin typeface="AdvTrebu-R"/>
              </a:rPr>
              <a:t>cost per LYG is </a:t>
            </a:r>
            <a:r>
              <a:rPr lang="en-US" sz="1400" dirty="0">
                <a:latin typeface="AdvTimes"/>
              </a:rPr>
              <a:t>£</a:t>
            </a:r>
            <a:r>
              <a:rPr lang="en-US" sz="1400" dirty="0" smtClean="0">
                <a:latin typeface="AdvTrebu-R"/>
              </a:rPr>
              <a:t>5,829</a:t>
            </a:r>
          </a:p>
          <a:p>
            <a:pPr marL="285750" indent="-285750">
              <a:buFont typeface="Courier New" panose="02070309020205020404" pitchFamily="49" charset="0"/>
              <a:buChar char="o"/>
            </a:pPr>
            <a:endParaRPr lang="en-US" sz="1400" dirty="0">
              <a:latin typeface="AdvTrebu-R"/>
            </a:endParaRPr>
          </a:p>
          <a:p>
            <a:pPr marL="285750" indent="-285750">
              <a:buFont typeface="Courier New" panose="02070309020205020404" pitchFamily="49" charset="0"/>
              <a:buChar char="o"/>
            </a:pPr>
            <a:r>
              <a:rPr lang="en-US" sz="1400" dirty="0" smtClean="0">
                <a:latin typeface="AdvTrebu-R"/>
              </a:rPr>
              <a:t>Probability cost-effective</a:t>
            </a:r>
          </a:p>
          <a:p>
            <a:pPr marL="285750" indent="-285750">
              <a:buFont typeface="Courier New" panose="02070309020205020404" pitchFamily="49" charset="0"/>
              <a:buChar char="o"/>
            </a:pPr>
            <a:endParaRPr lang="en-US" sz="1400" dirty="0">
              <a:latin typeface="AdvTrebu-R"/>
            </a:endParaRPr>
          </a:p>
          <a:p>
            <a:pPr marL="742950" lvl="1" indent="-285750">
              <a:buFont typeface="Courier New" panose="02070309020205020404" pitchFamily="49" charset="0"/>
              <a:buChar char="o"/>
            </a:pPr>
            <a:r>
              <a:rPr lang="en-US" sz="1400" dirty="0" smtClean="0">
                <a:latin typeface="AdvTrebu-R"/>
              </a:rPr>
              <a:t>93%  @ </a:t>
            </a:r>
            <a:r>
              <a:rPr lang="en-US" sz="1400" dirty="0" smtClean="0">
                <a:latin typeface="AdvTimes"/>
              </a:rPr>
              <a:t>£20,000</a:t>
            </a:r>
          </a:p>
          <a:p>
            <a:pPr marL="742950" lvl="1" indent="-285750">
              <a:buFont typeface="Courier New" panose="02070309020205020404" pitchFamily="49" charset="0"/>
              <a:buChar char="o"/>
            </a:pPr>
            <a:r>
              <a:rPr lang="en-US" sz="1400" dirty="0" smtClean="0">
                <a:latin typeface="AdvTrebu-R"/>
              </a:rPr>
              <a:t>87%  @ </a:t>
            </a:r>
            <a:r>
              <a:rPr lang="en-US" sz="1400" dirty="0" smtClean="0">
                <a:latin typeface="AdvTimes"/>
              </a:rPr>
              <a:t>£</a:t>
            </a:r>
            <a:r>
              <a:rPr lang="en-US" sz="1400" dirty="0" smtClean="0">
                <a:latin typeface="AdvTrebu-R"/>
              </a:rPr>
              <a:t>13,000</a:t>
            </a:r>
            <a:endParaRPr lang="en-SG" sz="1400" dirty="0"/>
          </a:p>
        </p:txBody>
      </p:sp>
      <p:sp>
        <p:nvSpPr>
          <p:cNvPr id="7" name="Rectangle 6"/>
          <p:cNvSpPr/>
          <p:nvPr/>
        </p:nvSpPr>
        <p:spPr>
          <a:xfrm>
            <a:off x="8403769" y="3650792"/>
            <a:ext cx="3753396" cy="2031325"/>
          </a:xfrm>
          <a:prstGeom prst="rect">
            <a:avLst/>
          </a:prstGeom>
        </p:spPr>
        <p:txBody>
          <a:bodyPr wrap="square">
            <a:spAutoFit/>
          </a:bodyPr>
          <a:lstStyle/>
          <a:p>
            <a:r>
              <a:rPr lang="en-US" sz="1400" b="1" dirty="0">
                <a:latin typeface="AdvTrebu-R"/>
              </a:rPr>
              <a:t>W</a:t>
            </a:r>
            <a:r>
              <a:rPr lang="en-US" sz="1400" b="1" dirty="0" smtClean="0">
                <a:latin typeface="AdvTrebu-R"/>
              </a:rPr>
              <a:t>here </a:t>
            </a:r>
            <a:r>
              <a:rPr lang="en-US" sz="1400" b="1" dirty="0">
                <a:latin typeface="AdvTrebu-R"/>
              </a:rPr>
              <a:t>the risk of death </a:t>
            </a:r>
            <a:r>
              <a:rPr lang="en-SG" sz="1400" b="1" dirty="0">
                <a:latin typeface="AdvTrebu-R"/>
              </a:rPr>
              <a:t>with HAI is halved</a:t>
            </a:r>
          </a:p>
          <a:p>
            <a:pPr marL="285750" indent="-285750">
              <a:buFont typeface="Courier New" panose="02070309020205020404" pitchFamily="49" charset="0"/>
              <a:buChar char="o"/>
            </a:pPr>
            <a:endParaRPr lang="en-US" sz="1400" dirty="0">
              <a:latin typeface="AdvTrebu-R"/>
            </a:endParaRPr>
          </a:p>
          <a:p>
            <a:pPr marL="285750" indent="-285750">
              <a:buFont typeface="Courier New" panose="02070309020205020404" pitchFamily="49" charset="0"/>
              <a:buChar char="o"/>
            </a:pPr>
            <a:r>
              <a:rPr lang="en-US" sz="1400" dirty="0">
                <a:latin typeface="AdvTrebu-R"/>
              </a:rPr>
              <a:t>Probability cost-effective </a:t>
            </a:r>
          </a:p>
          <a:p>
            <a:pPr marL="742950" lvl="1" indent="-285750">
              <a:buFont typeface="Courier New" panose="02070309020205020404" pitchFamily="49" charset="0"/>
              <a:buChar char="o"/>
            </a:pPr>
            <a:r>
              <a:rPr lang="en-US" sz="1400" dirty="0">
                <a:latin typeface="AdvTrebu-R"/>
              </a:rPr>
              <a:t>79%  @ £20,000</a:t>
            </a:r>
          </a:p>
          <a:p>
            <a:pPr marL="742950" lvl="1" indent="-285750">
              <a:buFont typeface="Courier New" panose="02070309020205020404" pitchFamily="49" charset="0"/>
              <a:buChar char="o"/>
            </a:pPr>
            <a:r>
              <a:rPr lang="en-US" sz="1400" dirty="0">
                <a:latin typeface="AdvTrebu-R"/>
              </a:rPr>
              <a:t>67%  @ £13,000</a:t>
            </a:r>
          </a:p>
          <a:p>
            <a:pPr marL="742950" lvl="1" indent="-285750">
              <a:buFont typeface="Courier New" panose="02070309020205020404" pitchFamily="49" charset="0"/>
              <a:buChar char="o"/>
            </a:pPr>
            <a:endParaRPr lang="en-US" sz="1400" dirty="0">
              <a:latin typeface="AdvTrebu-R"/>
            </a:endParaRPr>
          </a:p>
          <a:p>
            <a:r>
              <a:rPr lang="en-US" sz="1400" dirty="0" smtClean="0">
                <a:latin typeface="AdvTrebu-R"/>
              </a:rPr>
              <a:t>If </a:t>
            </a:r>
            <a:r>
              <a:rPr lang="en-US" sz="1400" dirty="0">
                <a:latin typeface="AdvTrebu-R"/>
              </a:rPr>
              <a:t>mean value for effectiveness were reduced </a:t>
            </a:r>
            <a:r>
              <a:rPr lang="en-US" sz="1400" dirty="0" smtClean="0">
                <a:latin typeface="AdvTrebu-R"/>
              </a:rPr>
              <a:t>to 16.5</a:t>
            </a:r>
            <a:r>
              <a:rPr lang="en-US" sz="1400" dirty="0">
                <a:latin typeface="AdvTrebu-R"/>
              </a:rPr>
              <a:t>%, then the probability that adoption is </a:t>
            </a:r>
            <a:r>
              <a:rPr lang="en-US" sz="1400" dirty="0" smtClean="0">
                <a:latin typeface="AdvTrebu-R"/>
              </a:rPr>
              <a:t>cost-effective &gt;50%</a:t>
            </a:r>
            <a:r>
              <a:rPr lang="en-SG" sz="1400" dirty="0" smtClean="0">
                <a:latin typeface="AdvTrebu-R"/>
              </a:rPr>
              <a:t>.</a:t>
            </a:r>
            <a:endParaRPr lang="en-SG" sz="1400" dirty="0">
              <a:latin typeface="AdvTrebu-R"/>
            </a:endParaRPr>
          </a:p>
        </p:txBody>
      </p:sp>
      <p:sp>
        <p:nvSpPr>
          <p:cNvPr id="2" name="Slide Number Placeholder 1"/>
          <p:cNvSpPr>
            <a:spLocks noGrp="1"/>
          </p:cNvSpPr>
          <p:nvPr>
            <p:ph type="sldNum" sz="quarter" idx="12"/>
          </p:nvPr>
        </p:nvSpPr>
        <p:spPr/>
        <p:txBody>
          <a:bodyPr/>
          <a:lstStyle/>
          <a:p>
            <a:fld id="{E6CEE036-594D-4C0D-9C90-8421C85D5646}" type="slidenum">
              <a:rPr lang="en-SG" smtClean="0"/>
              <a:pPr/>
              <a:t>28</a:t>
            </a:fld>
            <a:endParaRPr lang="en-SG" dirty="0"/>
          </a:p>
        </p:txBody>
      </p:sp>
    </p:spTree>
    <p:extLst>
      <p:ext uri="{BB962C8B-B14F-4D97-AF65-F5344CB8AC3E}">
        <p14:creationId xmlns:p14="http://schemas.microsoft.com/office/powerpoint/2010/main" val="40248146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D2F11D7-1E9D-48D4-50F4-2135337BD19D}"/>
              </a:ext>
            </a:extLst>
          </p:cNvPr>
          <p:cNvSpPr txBox="1"/>
          <p:nvPr/>
        </p:nvSpPr>
        <p:spPr>
          <a:xfrm>
            <a:off x="0" y="0"/>
            <a:ext cx="1376402" cy="477054"/>
          </a:xfrm>
          <a:prstGeom prst="rect">
            <a:avLst/>
          </a:prstGeom>
          <a:noFill/>
        </p:spPr>
        <p:txBody>
          <a:bodyPr wrap="none" rtlCol="0">
            <a:spAutoFit/>
          </a:bodyPr>
          <a:lstStyle/>
          <a:p>
            <a:r>
              <a:rPr lang="en-GB" sz="2500" b="1" dirty="0" smtClean="0"/>
              <a:t>RESULTS </a:t>
            </a:r>
            <a:endParaRPr lang="en-GB" sz="2500" b="1" dirty="0"/>
          </a:p>
        </p:txBody>
      </p:sp>
      <p:pic>
        <p:nvPicPr>
          <p:cNvPr id="2" name="Picture 1"/>
          <p:cNvPicPr>
            <a:picLocks noChangeAspect="1"/>
          </p:cNvPicPr>
          <p:nvPr/>
        </p:nvPicPr>
        <p:blipFill>
          <a:blip r:embed="rId2"/>
          <a:stretch>
            <a:fillRect/>
          </a:stretch>
        </p:blipFill>
        <p:spPr>
          <a:xfrm>
            <a:off x="151855" y="1898467"/>
            <a:ext cx="6210209" cy="3654567"/>
          </a:xfrm>
          <a:prstGeom prst="rect">
            <a:avLst/>
          </a:prstGeom>
        </p:spPr>
      </p:pic>
      <p:pic>
        <p:nvPicPr>
          <p:cNvPr id="3" name="Picture 2"/>
          <p:cNvPicPr>
            <a:picLocks noChangeAspect="1"/>
          </p:cNvPicPr>
          <p:nvPr/>
        </p:nvPicPr>
        <p:blipFill>
          <a:blip r:embed="rId3"/>
          <a:stretch>
            <a:fillRect/>
          </a:stretch>
        </p:blipFill>
        <p:spPr>
          <a:xfrm>
            <a:off x="6158073" y="1741714"/>
            <a:ext cx="5790792" cy="3811321"/>
          </a:xfrm>
          <a:prstGeom prst="rect">
            <a:avLst/>
          </a:prstGeom>
        </p:spPr>
      </p:pic>
      <p:sp>
        <p:nvSpPr>
          <p:cNvPr id="5" name="TextBox 4">
            <a:extLst>
              <a:ext uri="{FF2B5EF4-FFF2-40B4-BE49-F238E27FC236}">
                <a16:creationId xmlns:a16="http://schemas.microsoft.com/office/drawing/2014/main" xmlns="" id="{BD2F11D7-1E9D-48D4-50F4-2135337BD19D}"/>
              </a:ext>
            </a:extLst>
          </p:cNvPr>
          <p:cNvSpPr txBox="1"/>
          <p:nvPr/>
        </p:nvSpPr>
        <p:spPr>
          <a:xfrm>
            <a:off x="2325189" y="1140369"/>
            <a:ext cx="1438792" cy="477054"/>
          </a:xfrm>
          <a:prstGeom prst="rect">
            <a:avLst/>
          </a:prstGeom>
          <a:noFill/>
        </p:spPr>
        <p:txBody>
          <a:bodyPr wrap="none" rtlCol="0">
            <a:spAutoFit/>
          </a:bodyPr>
          <a:lstStyle/>
          <a:p>
            <a:r>
              <a:rPr lang="en-GB" sz="2500" b="1" dirty="0" smtClean="0"/>
              <a:t>Australia </a:t>
            </a:r>
            <a:endParaRPr lang="en-GB" sz="2500" b="1" dirty="0"/>
          </a:p>
        </p:txBody>
      </p:sp>
      <p:sp>
        <p:nvSpPr>
          <p:cNvPr id="7" name="TextBox 6">
            <a:extLst>
              <a:ext uri="{FF2B5EF4-FFF2-40B4-BE49-F238E27FC236}">
                <a16:creationId xmlns:a16="http://schemas.microsoft.com/office/drawing/2014/main" xmlns="" id="{BD2F11D7-1E9D-48D4-50F4-2135337BD19D}"/>
              </a:ext>
            </a:extLst>
          </p:cNvPr>
          <p:cNvSpPr txBox="1"/>
          <p:nvPr/>
        </p:nvSpPr>
        <p:spPr>
          <a:xfrm>
            <a:off x="8386355" y="1181541"/>
            <a:ext cx="1581459" cy="477054"/>
          </a:xfrm>
          <a:prstGeom prst="rect">
            <a:avLst/>
          </a:prstGeom>
          <a:noFill/>
        </p:spPr>
        <p:txBody>
          <a:bodyPr wrap="none" rtlCol="0">
            <a:spAutoFit/>
          </a:bodyPr>
          <a:lstStyle/>
          <a:p>
            <a:r>
              <a:rPr lang="en-GB" sz="2500" b="1" dirty="0" smtClean="0"/>
              <a:t>Singapore </a:t>
            </a:r>
            <a:endParaRPr lang="en-GB" sz="2500" b="1" dirty="0"/>
          </a:p>
        </p:txBody>
      </p:sp>
      <p:sp>
        <p:nvSpPr>
          <p:cNvPr id="4" name="Slide Number Placeholder 3"/>
          <p:cNvSpPr>
            <a:spLocks noGrp="1"/>
          </p:cNvSpPr>
          <p:nvPr>
            <p:ph type="sldNum" sz="quarter" idx="12"/>
          </p:nvPr>
        </p:nvSpPr>
        <p:spPr/>
        <p:txBody>
          <a:bodyPr/>
          <a:lstStyle/>
          <a:p>
            <a:fld id="{E6CEE036-594D-4C0D-9C90-8421C85D5646}" type="slidenum">
              <a:rPr lang="en-SG" smtClean="0"/>
              <a:pPr/>
              <a:t>29</a:t>
            </a:fld>
            <a:endParaRPr lang="en-SG" dirty="0"/>
          </a:p>
        </p:txBody>
      </p:sp>
    </p:spTree>
    <p:extLst>
      <p:ext uri="{BB962C8B-B14F-4D97-AF65-F5344CB8AC3E}">
        <p14:creationId xmlns:p14="http://schemas.microsoft.com/office/powerpoint/2010/main" val="2701737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60586154"/>
              </p:ext>
            </p:extLst>
          </p:nvPr>
        </p:nvGraphicFramePr>
        <p:xfrm>
          <a:off x="0" y="0"/>
          <a:ext cx="12192000" cy="2103120"/>
        </p:xfrm>
        <a:graphic>
          <a:graphicData uri="http://schemas.openxmlformats.org/drawingml/2006/table">
            <a:tbl>
              <a:tblPr/>
              <a:tblGrid>
                <a:gridCol w="12192000">
                  <a:extLst>
                    <a:ext uri="{9D8B030D-6E8A-4147-A177-3AD203B41FA5}">
                      <a16:colId xmlns:a16="http://schemas.microsoft.com/office/drawing/2014/main" xmlns="" val="3513708199"/>
                    </a:ext>
                  </a:extLst>
                </a:gridCol>
              </a:tblGrid>
              <a:tr h="0">
                <a:tc>
                  <a:txBody>
                    <a:bodyPr/>
                    <a:lstStyle/>
                    <a:p>
                      <a:r>
                        <a:rPr lang="en-US" sz="1600" b="1" dirty="0">
                          <a:solidFill>
                            <a:srgbClr val="837958"/>
                          </a:solidFill>
                          <a:effectLst/>
                          <a:latin typeface="+mn-lt"/>
                        </a:rPr>
                        <a:t/>
                      </a:r>
                      <a:br>
                        <a:rPr lang="en-US" sz="1600" b="1" dirty="0">
                          <a:solidFill>
                            <a:srgbClr val="837958"/>
                          </a:solidFill>
                          <a:effectLst/>
                          <a:latin typeface="+mn-lt"/>
                        </a:rPr>
                      </a:br>
                      <a:r>
                        <a:rPr lang="en-US" sz="1600" b="1" dirty="0">
                          <a:solidFill>
                            <a:srgbClr val="837958"/>
                          </a:solidFill>
                          <a:effectLst/>
                          <a:latin typeface="+mn-lt"/>
                        </a:rPr>
                        <a:t>Objectives:</a:t>
                      </a:r>
                      <a:r>
                        <a:rPr lang="en-US" sz="1600" dirty="0">
                          <a:solidFill>
                            <a:srgbClr val="837958"/>
                          </a:solidFill>
                          <a:effectLst/>
                          <a:latin typeface="+mn-lt"/>
                        </a:rPr>
                        <a:t/>
                      </a:r>
                      <a:br>
                        <a:rPr lang="en-US" sz="1600" dirty="0">
                          <a:solidFill>
                            <a:srgbClr val="837958"/>
                          </a:solidFill>
                          <a:effectLst/>
                          <a:latin typeface="+mn-lt"/>
                        </a:rPr>
                      </a:br>
                      <a:endParaRPr lang="en-US" sz="1600" dirty="0">
                        <a:solidFill>
                          <a:srgbClr val="837958"/>
                        </a:solidFill>
                        <a:effectLst/>
                        <a:latin typeface="+mn-lt"/>
                      </a:endParaRPr>
                    </a:p>
                    <a:p>
                      <a:r>
                        <a:rPr lang="en-US" sz="1600" b="1" u="sng" dirty="0">
                          <a:solidFill>
                            <a:srgbClr val="837958"/>
                          </a:solidFill>
                          <a:effectLst/>
                          <a:latin typeface="+mn-lt"/>
                        </a:rPr>
                        <a:t>- Introduce the principles of cost effectiveness as applied to infection prevention initiatives</a:t>
                      </a:r>
                    </a:p>
                    <a:p>
                      <a:r>
                        <a:rPr lang="en-US" sz="1600" dirty="0">
                          <a:solidFill>
                            <a:srgbClr val="837958"/>
                          </a:solidFill>
                          <a:effectLst/>
                          <a:latin typeface="+mn-lt"/>
                        </a:rPr>
                        <a:t/>
                      </a:r>
                      <a:br>
                        <a:rPr lang="en-US" sz="1600" dirty="0">
                          <a:solidFill>
                            <a:srgbClr val="837958"/>
                          </a:solidFill>
                          <a:effectLst/>
                          <a:latin typeface="+mn-lt"/>
                        </a:rPr>
                      </a:br>
                      <a:r>
                        <a:rPr lang="en-US" sz="1600" dirty="0">
                          <a:solidFill>
                            <a:srgbClr val="837958"/>
                          </a:solidFill>
                          <a:effectLst/>
                          <a:latin typeface="+mn-lt"/>
                        </a:rPr>
                        <a:t>- Review some key papers on the topic</a:t>
                      </a:r>
                      <a:br>
                        <a:rPr lang="en-US" sz="1600" dirty="0">
                          <a:solidFill>
                            <a:srgbClr val="837958"/>
                          </a:solidFill>
                          <a:effectLst/>
                          <a:latin typeface="+mn-lt"/>
                        </a:rPr>
                      </a:br>
                      <a:endParaRPr lang="en-US" sz="1600" dirty="0">
                        <a:solidFill>
                          <a:srgbClr val="837958"/>
                        </a:solidFill>
                        <a:effectLst/>
                        <a:latin typeface="+mn-lt"/>
                      </a:endParaRPr>
                    </a:p>
                    <a:p>
                      <a:r>
                        <a:rPr lang="en-US" sz="1600" dirty="0">
                          <a:solidFill>
                            <a:srgbClr val="837958"/>
                          </a:solidFill>
                          <a:effectLst/>
                          <a:latin typeface="+mn-lt"/>
                        </a:rPr>
                        <a:t>- Present findings of recent studies on the cost-effectiveness of using temporary single-patient rooms in UK, Australia &amp; Singapore</a:t>
                      </a:r>
                    </a:p>
                  </a:txBody>
                  <a:tcPr marL="76200" marR="76200" marT="76200" marB="76200" anchor="ctr">
                    <a:lnL w="9525" cap="flat" cmpd="sng" algn="ctr">
                      <a:solidFill>
                        <a:srgbClr val="FFFFFF"/>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FFFFFF"/>
                      </a:solidFill>
                      <a:prstDash val="solid"/>
                      <a:round/>
                      <a:headEnd type="none" w="med" len="med"/>
                      <a:tailEnd type="none" w="med" len="med"/>
                    </a:lnT>
                    <a:lnB>
                      <a:noFill/>
                    </a:lnB>
                    <a:solidFill>
                      <a:srgbClr val="EBE7D9"/>
                    </a:solidFill>
                  </a:tcPr>
                </a:tc>
                <a:extLst>
                  <a:ext uri="{0D108BD9-81ED-4DB2-BD59-A6C34878D82A}">
                    <a16:rowId xmlns:a16="http://schemas.microsoft.com/office/drawing/2014/main" xmlns="" val="3909150388"/>
                  </a:ext>
                </a:extLst>
              </a:tr>
            </a:tbl>
          </a:graphicData>
        </a:graphic>
      </p:graphicFrame>
      <p:sp>
        <p:nvSpPr>
          <p:cNvPr id="2" name="Slide Number Placeholder 1"/>
          <p:cNvSpPr>
            <a:spLocks noGrp="1"/>
          </p:cNvSpPr>
          <p:nvPr>
            <p:ph type="sldNum" sz="quarter" idx="12"/>
          </p:nvPr>
        </p:nvSpPr>
        <p:spPr/>
        <p:txBody>
          <a:bodyPr/>
          <a:lstStyle/>
          <a:p>
            <a:fld id="{E6CEE036-594D-4C0D-9C90-8421C85D5646}" type="slidenum">
              <a:rPr lang="en-SG" smtClean="0"/>
              <a:pPr/>
              <a:t>3</a:t>
            </a:fld>
            <a:endParaRPr lang="en-SG" dirty="0"/>
          </a:p>
        </p:txBody>
      </p:sp>
    </p:spTree>
    <p:extLst>
      <p:ext uri="{BB962C8B-B14F-4D97-AF65-F5344CB8AC3E}">
        <p14:creationId xmlns:p14="http://schemas.microsoft.com/office/powerpoint/2010/main" val="4095549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D2F11D7-1E9D-48D4-50F4-2135337BD19D}"/>
              </a:ext>
            </a:extLst>
          </p:cNvPr>
          <p:cNvSpPr txBox="1"/>
          <p:nvPr/>
        </p:nvSpPr>
        <p:spPr>
          <a:xfrm>
            <a:off x="0" y="0"/>
            <a:ext cx="1821332" cy="477054"/>
          </a:xfrm>
          <a:prstGeom prst="rect">
            <a:avLst/>
          </a:prstGeom>
          <a:noFill/>
        </p:spPr>
        <p:txBody>
          <a:bodyPr wrap="none" rtlCol="0">
            <a:spAutoFit/>
          </a:bodyPr>
          <a:lstStyle/>
          <a:p>
            <a:r>
              <a:rPr lang="en-GB" sz="2500" b="1" dirty="0" smtClean="0"/>
              <a:t>DISCUSSION</a:t>
            </a:r>
            <a:endParaRPr lang="en-GB" sz="2500" b="1" dirty="0"/>
          </a:p>
        </p:txBody>
      </p:sp>
      <p:sp>
        <p:nvSpPr>
          <p:cNvPr id="2" name="Rectangle 1"/>
          <p:cNvSpPr/>
          <p:nvPr/>
        </p:nvSpPr>
        <p:spPr>
          <a:xfrm>
            <a:off x="78377" y="548028"/>
            <a:ext cx="12000412" cy="6186309"/>
          </a:xfrm>
          <a:prstGeom prst="rect">
            <a:avLst/>
          </a:prstGeom>
        </p:spPr>
        <p:txBody>
          <a:bodyPr wrap="square">
            <a:spAutoFit/>
          </a:bodyPr>
          <a:lstStyle/>
          <a:p>
            <a:r>
              <a:rPr lang="en-US" dirty="0" smtClean="0">
                <a:latin typeface="AdvTrebu-R"/>
              </a:rPr>
              <a:t>Some </a:t>
            </a:r>
            <a:r>
              <a:rPr lang="en-US" dirty="0">
                <a:latin typeface="AdvTrebu-R"/>
              </a:rPr>
              <a:t>evidence that </a:t>
            </a:r>
            <a:r>
              <a:rPr lang="en-US" dirty="0" smtClean="0">
                <a:latin typeface="AdvTrebu-R"/>
              </a:rPr>
              <a:t>the adoption </a:t>
            </a:r>
            <a:r>
              <a:rPr lang="en-US" dirty="0">
                <a:latin typeface="AdvTrebu-R"/>
              </a:rPr>
              <a:t>of single portable isolation rooms </a:t>
            </a:r>
            <a:r>
              <a:rPr lang="en-US" dirty="0" smtClean="0">
                <a:latin typeface="AdvTrebu-R"/>
              </a:rPr>
              <a:t>will </a:t>
            </a:r>
            <a:r>
              <a:rPr lang="en-US" dirty="0">
                <a:latin typeface="AdvTrebu-R"/>
              </a:rPr>
              <a:t>be </a:t>
            </a:r>
            <a:r>
              <a:rPr lang="en-US" dirty="0" smtClean="0">
                <a:latin typeface="AdvTrebu-R"/>
              </a:rPr>
              <a:t>a </a:t>
            </a:r>
            <a:r>
              <a:rPr lang="en-SG" dirty="0" smtClean="0">
                <a:latin typeface="AdvTrebu-R"/>
              </a:rPr>
              <a:t>cost-effective </a:t>
            </a:r>
            <a:r>
              <a:rPr lang="en-SG" dirty="0">
                <a:latin typeface="AdvTrebu-R"/>
              </a:rPr>
              <a:t>decision</a:t>
            </a:r>
            <a:r>
              <a:rPr lang="en-SG" dirty="0" smtClean="0">
                <a:latin typeface="AdvTrebu-R"/>
              </a:rPr>
              <a:t>.</a:t>
            </a:r>
          </a:p>
          <a:p>
            <a:endParaRPr lang="en-SG" dirty="0">
              <a:latin typeface="AdvTrebu-R"/>
            </a:endParaRPr>
          </a:p>
          <a:p>
            <a:r>
              <a:rPr lang="en-SG" dirty="0" smtClean="0">
                <a:latin typeface="AdvTrebu-R"/>
              </a:rPr>
              <a:t>Most data used were quite good</a:t>
            </a:r>
          </a:p>
          <a:p>
            <a:endParaRPr lang="en-SG" dirty="0">
              <a:latin typeface="AdvTrebu-R"/>
            </a:endParaRPr>
          </a:p>
          <a:p>
            <a:r>
              <a:rPr lang="en-SG" dirty="0" smtClean="0">
                <a:latin typeface="AdvTrebu-R"/>
              </a:rPr>
              <a:t>Mortality data were tested </a:t>
            </a:r>
          </a:p>
          <a:p>
            <a:endParaRPr lang="en-SG" dirty="0">
              <a:latin typeface="AdvTrebu-R"/>
            </a:endParaRPr>
          </a:p>
          <a:p>
            <a:r>
              <a:rPr lang="en-US" b="1" dirty="0" smtClean="0"/>
              <a:t>Our </a:t>
            </a:r>
            <a:r>
              <a:rPr lang="en-US" b="1" dirty="0"/>
              <a:t>effectiveness parameter is, however</a:t>
            </a:r>
            <a:r>
              <a:rPr lang="en-US" b="1" dirty="0" smtClean="0"/>
              <a:t>, based </a:t>
            </a:r>
            <a:r>
              <a:rPr lang="en-US" b="1" dirty="0"/>
              <a:t>on expert opinion and not real </a:t>
            </a:r>
            <a:r>
              <a:rPr lang="en-US" b="1" dirty="0" smtClean="0"/>
              <a:t>data</a:t>
            </a:r>
          </a:p>
          <a:p>
            <a:endParaRPr lang="en-US" dirty="0"/>
          </a:p>
          <a:p>
            <a:r>
              <a:rPr lang="en-SG" dirty="0" smtClean="0"/>
              <a:t>Can a definitive study be done?</a:t>
            </a:r>
          </a:p>
          <a:p>
            <a:endParaRPr lang="en-SG" dirty="0"/>
          </a:p>
          <a:p>
            <a:r>
              <a:rPr lang="en-SG" dirty="0" smtClean="0"/>
              <a:t>Do we even need it?</a:t>
            </a:r>
          </a:p>
          <a:p>
            <a:endParaRPr lang="en-SG" dirty="0"/>
          </a:p>
          <a:p>
            <a:pPr marL="742950" lvl="1" indent="-285750">
              <a:buFont typeface="Wingdings" panose="05000000000000000000" pitchFamily="2" charset="2"/>
              <a:buChar char="ü"/>
            </a:pPr>
            <a:r>
              <a:rPr lang="en-US" dirty="0" smtClean="0"/>
              <a:t>Korean study found </a:t>
            </a:r>
            <a:r>
              <a:rPr lang="en-US" dirty="0"/>
              <a:t>that strict isolation </a:t>
            </a:r>
            <a:r>
              <a:rPr lang="en-US" dirty="0" smtClean="0"/>
              <a:t>reduced VRE by 48% </a:t>
            </a:r>
          </a:p>
          <a:p>
            <a:endParaRPr lang="en-US" dirty="0"/>
          </a:p>
          <a:p>
            <a:pPr marL="742950" lvl="1" indent="-285750">
              <a:buFont typeface="Wingdings" panose="05000000000000000000" pitchFamily="2" charset="2"/>
              <a:buChar char="ü"/>
            </a:pPr>
            <a:r>
              <a:rPr lang="en-US" dirty="0" smtClean="0"/>
              <a:t>Prob of MRSA </a:t>
            </a:r>
            <a:r>
              <a:rPr lang="en-US" dirty="0"/>
              <a:t>and </a:t>
            </a:r>
            <a:r>
              <a:rPr lang="en-US" dirty="0" smtClean="0"/>
              <a:t>VRE without </a:t>
            </a:r>
            <a:r>
              <a:rPr lang="en-US" dirty="0"/>
              <a:t>isolation </a:t>
            </a:r>
            <a:r>
              <a:rPr lang="en-US" dirty="0" smtClean="0"/>
              <a:t>&gt;5% </a:t>
            </a:r>
            <a:r>
              <a:rPr lang="en-US" dirty="0"/>
              <a:t>to </a:t>
            </a:r>
            <a:r>
              <a:rPr lang="en-US" dirty="0" smtClean="0"/>
              <a:t>20% in 7d.</a:t>
            </a:r>
          </a:p>
          <a:p>
            <a:endParaRPr lang="en-US" dirty="0"/>
          </a:p>
          <a:p>
            <a:endParaRPr lang="en-US" dirty="0" smtClean="0"/>
          </a:p>
          <a:p>
            <a:endParaRPr lang="en-US" dirty="0"/>
          </a:p>
          <a:p>
            <a:endParaRPr lang="en-US" dirty="0" smtClean="0"/>
          </a:p>
          <a:p>
            <a:r>
              <a:rPr lang="en-SG" b="1" dirty="0" smtClean="0">
                <a:solidFill>
                  <a:srgbClr val="FF0000"/>
                </a:solidFill>
              </a:rPr>
              <a:t>Should we adopt now or wait for a definitive study?</a:t>
            </a:r>
          </a:p>
          <a:p>
            <a:endParaRPr lang="en-SG" dirty="0"/>
          </a:p>
          <a:p>
            <a:endParaRPr lang="en-SG"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0229" y="1341121"/>
            <a:ext cx="3831771" cy="2155371"/>
          </a:xfrm>
          <a:prstGeom prst="rect">
            <a:avLst/>
          </a:prstGeom>
        </p:spPr>
      </p:pic>
      <p:pic>
        <p:nvPicPr>
          <p:cNvPr id="4" name="Picture 3"/>
          <p:cNvPicPr>
            <a:picLocks noChangeAspect="1"/>
          </p:cNvPicPr>
          <p:nvPr/>
        </p:nvPicPr>
        <p:blipFill>
          <a:blip r:embed="rId3"/>
          <a:stretch>
            <a:fillRect/>
          </a:stretch>
        </p:blipFill>
        <p:spPr>
          <a:xfrm>
            <a:off x="6835276" y="3881152"/>
            <a:ext cx="3171825" cy="628650"/>
          </a:xfrm>
          <a:prstGeom prst="rect">
            <a:avLst/>
          </a:prstGeom>
        </p:spPr>
      </p:pic>
      <p:pic>
        <p:nvPicPr>
          <p:cNvPr id="5" name="Picture 4"/>
          <p:cNvPicPr>
            <a:picLocks noChangeAspect="1"/>
          </p:cNvPicPr>
          <p:nvPr/>
        </p:nvPicPr>
        <p:blipFill>
          <a:blip r:embed="rId4"/>
          <a:stretch>
            <a:fillRect/>
          </a:stretch>
        </p:blipFill>
        <p:spPr>
          <a:xfrm>
            <a:off x="6835275" y="4703624"/>
            <a:ext cx="3105150" cy="542925"/>
          </a:xfrm>
          <a:prstGeom prst="rect">
            <a:avLst/>
          </a:prstGeom>
        </p:spPr>
      </p:pic>
      <p:pic>
        <p:nvPicPr>
          <p:cNvPr id="7" name="Picture 6" descr="Text&#10;&#10;Description automatically generated">
            <a:extLst>
              <a:ext uri="{FF2B5EF4-FFF2-40B4-BE49-F238E27FC236}">
                <a16:creationId xmlns:a16="http://schemas.microsoft.com/office/drawing/2014/main" xmlns="" id="{7891BE12-A7F8-896B-37B3-4177D8E535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698" t="3014" b="48938"/>
          <a:stretch/>
        </p:blipFill>
        <p:spPr>
          <a:xfrm>
            <a:off x="6794882" y="6110269"/>
            <a:ext cx="3481232" cy="576943"/>
          </a:xfrm>
          <a:prstGeom prst="rect">
            <a:avLst/>
          </a:prstGeom>
        </p:spPr>
      </p:pic>
      <p:pic>
        <p:nvPicPr>
          <p:cNvPr id="8" name="Picture 7" descr="Text&#10;&#10;Description automatically generated">
            <a:extLst>
              <a:ext uri="{FF2B5EF4-FFF2-40B4-BE49-F238E27FC236}">
                <a16:creationId xmlns:a16="http://schemas.microsoft.com/office/drawing/2014/main" xmlns="" id="{7891BE12-A7F8-896B-37B3-4177D8E535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698" t="48737"/>
          <a:stretch/>
        </p:blipFill>
        <p:spPr>
          <a:xfrm>
            <a:off x="6816633" y="5471862"/>
            <a:ext cx="3209109" cy="567433"/>
          </a:xfrm>
          <a:prstGeom prst="rect">
            <a:avLst/>
          </a:prstGeom>
        </p:spPr>
      </p:pic>
      <p:sp>
        <p:nvSpPr>
          <p:cNvPr id="9" name="Slide Number Placeholder 8"/>
          <p:cNvSpPr>
            <a:spLocks noGrp="1"/>
          </p:cNvSpPr>
          <p:nvPr>
            <p:ph type="sldNum" sz="quarter" idx="12"/>
          </p:nvPr>
        </p:nvSpPr>
        <p:spPr/>
        <p:txBody>
          <a:bodyPr/>
          <a:lstStyle/>
          <a:p>
            <a:fld id="{E6CEE036-594D-4C0D-9C90-8421C85D5646}" type="slidenum">
              <a:rPr lang="en-SG" smtClean="0"/>
              <a:pPr/>
              <a:t>30</a:t>
            </a:fld>
            <a:endParaRPr lang="en-SG" dirty="0"/>
          </a:p>
        </p:txBody>
      </p:sp>
    </p:spTree>
    <p:extLst>
      <p:ext uri="{BB962C8B-B14F-4D97-AF65-F5344CB8AC3E}">
        <p14:creationId xmlns:p14="http://schemas.microsoft.com/office/powerpoint/2010/main" val="39576065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55460"/>
            <a:ext cx="10515600" cy="1325563"/>
          </a:xfrm>
        </p:spPr>
        <p:txBody>
          <a:bodyPr>
            <a:normAutofit fontScale="90000"/>
          </a:bodyPr>
          <a:lstStyle/>
          <a:p>
            <a:r>
              <a:rPr lang="en-SG" b="1" smtClean="0"/>
              <a:t>Questions  </a:t>
            </a:r>
            <a:br>
              <a:rPr lang="en-SG" b="1" smtClean="0"/>
            </a:br>
            <a:r>
              <a:rPr lang="en-SG" b="1" smtClean="0"/>
              <a:t/>
            </a:r>
            <a:br>
              <a:rPr lang="en-SG" b="1" smtClean="0"/>
            </a:br>
            <a:r>
              <a:rPr lang="en-SG" b="1" smtClean="0"/>
              <a:t/>
            </a:r>
            <a:br>
              <a:rPr lang="en-SG" b="1" smtClean="0"/>
            </a:br>
            <a:r>
              <a:rPr lang="en-SG" b="1" smtClean="0"/>
              <a:t>...  </a:t>
            </a:r>
            <a:r>
              <a:rPr lang="en-SG" b="1" dirty="0" err="1" smtClean="0"/>
              <a:t>jane@maunco.com</a:t>
            </a:r>
            <a:endParaRPr lang="en-SG" b="1" dirty="0"/>
          </a:p>
        </p:txBody>
      </p:sp>
      <p:sp>
        <p:nvSpPr>
          <p:cNvPr id="3" name="Slide Number Placeholder 2"/>
          <p:cNvSpPr>
            <a:spLocks noGrp="1"/>
          </p:cNvSpPr>
          <p:nvPr>
            <p:ph type="sldNum" sz="quarter" idx="12"/>
          </p:nvPr>
        </p:nvSpPr>
        <p:spPr/>
        <p:txBody>
          <a:bodyPr/>
          <a:lstStyle/>
          <a:p>
            <a:fld id="{E6CEE036-594D-4C0D-9C90-8421C85D5646}" type="slidenum">
              <a:rPr lang="en-SG" smtClean="0"/>
              <a:pPr/>
              <a:t>31</a:t>
            </a:fld>
            <a:endParaRPr lang="en-SG" dirty="0"/>
          </a:p>
        </p:txBody>
      </p:sp>
    </p:spTree>
    <p:extLst>
      <p:ext uri="{BB962C8B-B14F-4D97-AF65-F5344CB8AC3E}">
        <p14:creationId xmlns:p14="http://schemas.microsoft.com/office/powerpoint/2010/main" val="36132895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12192000" cy="68580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4327" t="13050" r="25584" b="54577"/>
          <a:stretch/>
        </p:blipFill>
        <p:spPr>
          <a:xfrm>
            <a:off x="0" y="704539"/>
            <a:ext cx="12192000" cy="6153461"/>
          </a:xfrm>
          <a:prstGeom prst="rect">
            <a:avLst/>
          </a:prstGeom>
        </p:spPr>
      </p:pic>
    </p:spTree>
    <p:extLst>
      <p:ext uri="{BB962C8B-B14F-4D97-AF65-F5344CB8AC3E}">
        <p14:creationId xmlns:p14="http://schemas.microsoft.com/office/powerpoint/2010/main" val="730524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7377" b="9115"/>
          <a:stretch/>
        </p:blipFill>
        <p:spPr>
          <a:xfrm>
            <a:off x="854435" y="239843"/>
            <a:ext cx="10256236" cy="6618157"/>
          </a:xfrm>
          <a:prstGeom prst="rect">
            <a:avLst/>
          </a:prstGeom>
        </p:spPr>
      </p:pic>
    </p:spTree>
    <p:extLst>
      <p:ext uri="{BB962C8B-B14F-4D97-AF65-F5344CB8AC3E}">
        <p14:creationId xmlns:p14="http://schemas.microsoft.com/office/powerpoint/2010/main" val="1745211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49" t="2661" r="1564" b="1628"/>
          <a:stretch/>
        </p:blipFill>
        <p:spPr>
          <a:xfrm>
            <a:off x="675861" y="1272208"/>
            <a:ext cx="10893287" cy="4579951"/>
          </a:xfrm>
          <a:prstGeom prst="rect">
            <a:avLst/>
          </a:prstGeom>
        </p:spPr>
      </p:pic>
      <p:sp>
        <p:nvSpPr>
          <p:cNvPr id="5" name="TextBox 4"/>
          <p:cNvSpPr txBox="1"/>
          <p:nvPr/>
        </p:nvSpPr>
        <p:spPr>
          <a:xfrm>
            <a:off x="246490" y="302150"/>
            <a:ext cx="4528099" cy="369332"/>
          </a:xfrm>
          <a:prstGeom prst="rect">
            <a:avLst/>
          </a:prstGeom>
          <a:noFill/>
        </p:spPr>
        <p:txBody>
          <a:bodyPr wrap="none" rtlCol="0">
            <a:spAutoFit/>
          </a:bodyPr>
          <a:lstStyle/>
          <a:p>
            <a:r>
              <a:rPr lang="en-SG" dirty="0"/>
              <a:t>Why do we need cost-effectiveness research? </a:t>
            </a:r>
          </a:p>
        </p:txBody>
      </p:sp>
      <p:sp>
        <p:nvSpPr>
          <p:cNvPr id="6" name="TextBox 5"/>
          <p:cNvSpPr txBox="1"/>
          <p:nvPr/>
        </p:nvSpPr>
        <p:spPr>
          <a:xfrm>
            <a:off x="1304013" y="5873423"/>
            <a:ext cx="2814488" cy="369332"/>
          </a:xfrm>
          <a:prstGeom prst="rect">
            <a:avLst/>
          </a:prstGeom>
          <a:noFill/>
        </p:spPr>
        <p:txBody>
          <a:bodyPr wrap="none" rtlCol="0">
            <a:spAutoFit/>
          </a:bodyPr>
          <a:lstStyle/>
          <a:p>
            <a:r>
              <a:rPr lang="en-SG" dirty="0"/>
              <a:t>New demand &amp; New Supply</a:t>
            </a:r>
          </a:p>
        </p:txBody>
      </p:sp>
      <p:sp>
        <p:nvSpPr>
          <p:cNvPr id="7" name="TextBox 6"/>
          <p:cNvSpPr txBox="1"/>
          <p:nvPr/>
        </p:nvSpPr>
        <p:spPr>
          <a:xfrm>
            <a:off x="8277307" y="5880569"/>
            <a:ext cx="2385846" cy="369332"/>
          </a:xfrm>
          <a:prstGeom prst="rect">
            <a:avLst/>
          </a:prstGeom>
          <a:noFill/>
        </p:spPr>
        <p:txBody>
          <a:bodyPr wrap="none" rtlCol="0">
            <a:spAutoFit/>
          </a:bodyPr>
          <a:lstStyle/>
          <a:p>
            <a:r>
              <a:rPr lang="en-SG" dirty="0"/>
              <a:t>Non increasing budgets</a:t>
            </a:r>
          </a:p>
        </p:txBody>
      </p:sp>
      <p:sp>
        <p:nvSpPr>
          <p:cNvPr id="2" name="Slide Number Placeholder 1"/>
          <p:cNvSpPr>
            <a:spLocks noGrp="1"/>
          </p:cNvSpPr>
          <p:nvPr>
            <p:ph type="sldNum" sz="quarter" idx="12"/>
          </p:nvPr>
        </p:nvSpPr>
        <p:spPr/>
        <p:txBody>
          <a:bodyPr/>
          <a:lstStyle/>
          <a:p>
            <a:fld id="{E6CEE036-594D-4C0D-9C90-8421C85D5646}" type="slidenum">
              <a:rPr lang="en-SG" smtClean="0"/>
              <a:pPr/>
              <a:t>4</a:t>
            </a:fld>
            <a:endParaRPr lang="en-SG" dirty="0"/>
          </a:p>
        </p:txBody>
      </p:sp>
    </p:spTree>
    <p:extLst>
      <p:ext uri="{BB962C8B-B14F-4D97-AF65-F5344CB8AC3E}">
        <p14:creationId xmlns:p14="http://schemas.microsoft.com/office/powerpoint/2010/main" val="2835762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58219" y="419037"/>
            <a:ext cx="10993175" cy="5948800"/>
            <a:chOff x="556182" y="475598"/>
            <a:chExt cx="10993175" cy="59488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82" y="475598"/>
              <a:ext cx="10693138" cy="5948800"/>
            </a:xfrm>
            <a:prstGeom prst="rect">
              <a:avLst/>
            </a:prstGeom>
          </p:spPr>
        </p:pic>
        <p:pic>
          <p:nvPicPr>
            <p:cNvPr id="6" name="Picture 5"/>
            <p:cNvPicPr>
              <a:picLocks noChangeAspect="1"/>
            </p:cNvPicPr>
            <p:nvPr/>
          </p:nvPicPr>
          <p:blipFill>
            <a:blip r:embed="rId3"/>
            <a:stretch>
              <a:fillRect/>
            </a:stretch>
          </p:blipFill>
          <p:spPr>
            <a:xfrm>
              <a:off x="10949282" y="2892785"/>
              <a:ext cx="600075" cy="1114425"/>
            </a:xfrm>
            <a:prstGeom prst="rect">
              <a:avLst/>
            </a:prstGeom>
          </p:spPr>
        </p:pic>
      </p:grpSp>
      <p:sp>
        <p:nvSpPr>
          <p:cNvPr id="2" name="Slide Number Placeholder 1"/>
          <p:cNvSpPr>
            <a:spLocks noGrp="1"/>
          </p:cNvSpPr>
          <p:nvPr>
            <p:ph type="sldNum" sz="quarter" idx="12"/>
          </p:nvPr>
        </p:nvSpPr>
        <p:spPr/>
        <p:txBody>
          <a:bodyPr/>
          <a:lstStyle/>
          <a:p>
            <a:fld id="{E6CEE036-594D-4C0D-9C90-8421C85D5646}" type="slidenum">
              <a:rPr lang="en-SG" smtClean="0"/>
              <a:pPr/>
              <a:t>5</a:t>
            </a:fld>
            <a:endParaRPr lang="en-SG" dirty="0"/>
          </a:p>
        </p:txBody>
      </p:sp>
    </p:spTree>
    <p:extLst>
      <p:ext uri="{BB962C8B-B14F-4D97-AF65-F5344CB8AC3E}">
        <p14:creationId xmlns:p14="http://schemas.microsoft.com/office/powerpoint/2010/main" val="1821612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285" t="15027" r="20971" b="19788"/>
          <a:stretch/>
        </p:blipFill>
        <p:spPr>
          <a:xfrm>
            <a:off x="4129951" y="2072017"/>
            <a:ext cx="3265715" cy="3444659"/>
          </a:xfrm>
          <a:prstGeom prst="rect">
            <a:avLst/>
          </a:prstGeom>
        </p:spPr>
      </p:pic>
      <p:sp>
        <p:nvSpPr>
          <p:cNvPr id="5" name="TextBox 4"/>
          <p:cNvSpPr txBox="1"/>
          <p:nvPr/>
        </p:nvSpPr>
        <p:spPr>
          <a:xfrm>
            <a:off x="303947" y="1469252"/>
            <a:ext cx="3177858" cy="369332"/>
          </a:xfrm>
          <a:prstGeom prst="rect">
            <a:avLst/>
          </a:prstGeom>
          <a:noFill/>
        </p:spPr>
        <p:txBody>
          <a:bodyPr wrap="none" rtlCol="0">
            <a:spAutoFit/>
          </a:bodyPr>
          <a:lstStyle/>
          <a:p>
            <a:r>
              <a:rPr lang="en-SG" dirty="0">
                <a:solidFill>
                  <a:srgbClr val="00B050"/>
                </a:solidFill>
                <a:latin typeface="Arial Black" panose="020B0A04020102020204" pitchFamily="34" charset="0"/>
              </a:rPr>
              <a:t>Primary Prevention T2D</a:t>
            </a:r>
          </a:p>
        </p:txBody>
      </p:sp>
      <p:sp>
        <p:nvSpPr>
          <p:cNvPr id="6" name="TextBox 5"/>
          <p:cNvSpPr txBox="1"/>
          <p:nvPr/>
        </p:nvSpPr>
        <p:spPr>
          <a:xfrm>
            <a:off x="8051503" y="4136013"/>
            <a:ext cx="2275366" cy="369332"/>
          </a:xfrm>
          <a:prstGeom prst="rect">
            <a:avLst/>
          </a:prstGeom>
          <a:noFill/>
        </p:spPr>
        <p:txBody>
          <a:bodyPr wrap="none" rtlCol="0">
            <a:spAutoFit/>
          </a:bodyPr>
          <a:lstStyle/>
          <a:p>
            <a:r>
              <a:rPr lang="en-SG" dirty="0">
                <a:solidFill>
                  <a:srgbClr val="00B050"/>
                </a:solidFill>
                <a:latin typeface="Arial Black" panose="020B0A04020102020204" pitchFamily="34" charset="0"/>
              </a:rPr>
              <a:t>Robotic surgery </a:t>
            </a:r>
          </a:p>
        </p:txBody>
      </p:sp>
      <p:sp>
        <p:nvSpPr>
          <p:cNvPr id="7" name="TextBox 6"/>
          <p:cNvSpPr txBox="1"/>
          <p:nvPr/>
        </p:nvSpPr>
        <p:spPr>
          <a:xfrm>
            <a:off x="7441903" y="2338544"/>
            <a:ext cx="2540311" cy="369332"/>
          </a:xfrm>
          <a:prstGeom prst="rect">
            <a:avLst/>
          </a:prstGeom>
          <a:noFill/>
        </p:spPr>
        <p:txBody>
          <a:bodyPr wrap="none" rtlCol="0">
            <a:spAutoFit/>
          </a:bodyPr>
          <a:lstStyle/>
          <a:p>
            <a:r>
              <a:rPr lang="en-SG" dirty="0">
                <a:solidFill>
                  <a:srgbClr val="00B050"/>
                </a:solidFill>
                <a:latin typeface="Arial Black" panose="020B0A04020102020204" pitchFamily="34" charset="0"/>
              </a:rPr>
              <a:t>New neo natal ICU</a:t>
            </a:r>
          </a:p>
        </p:txBody>
      </p:sp>
      <p:sp>
        <p:nvSpPr>
          <p:cNvPr id="8" name="TextBox 7"/>
          <p:cNvSpPr txBox="1"/>
          <p:nvPr/>
        </p:nvSpPr>
        <p:spPr>
          <a:xfrm>
            <a:off x="805528" y="3744686"/>
            <a:ext cx="2972993" cy="369332"/>
          </a:xfrm>
          <a:prstGeom prst="rect">
            <a:avLst/>
          </a:prstGeom>
          <a:noFill/>
        </p:spPr>
        <p:txBody>
          <a:bodyPr wrap="none" rtlCol="0">
            <a:spAutoFit/>
          </a:bodyPr>
          <a:lstStyle/>
          <a:p>
            <a:r>
              <a:rPr lang="en-SG" dirty="0">
                <a:solidFill>
                  <a:srgbClr val="00B050"/>
                </a:solidFill>
                <a:latin typeface="Arial Black" panose="020B0A04020102020204" pitchFamily="34" charset="0"/>
              </a:rPr>
              <a:t>Screening for cancers</a:t>
            </a:r>
          </a:p>
        </p:txBody>
      </p:sp>
      <p:sp>
        <p:nvSpPr>
          <p:cNvPr id="9" name="TextBox 8"/>
          <p:cNvSpPr txBox="1"/>
          <p:nvPr/>
        </p:nvSpPr>
        <p:spPr>
          <a:xfrm>
            <a:off x="5419483" y="1285880"/>
            <a:ext cx="3582327" cy="369332"/>
          </a:xfrm>
          <a:prstGeom prst="rect">
            <a:avLst/>
          </a:prstGeom>
          <a:noFill/>
        </p:spPr>
        <p:txBody>
          <a:bodyPr wrap="none" rtlCol="0">
            <a:spAutoFit/>
          </a:bodyPr>
          <a:lstStyle/>
          <a:p>
            <a:r>
              <a:rPr lang="en-SG" dirty="0">
                <a:solidFill>
                  <a:srgbClr val="00B050"/>
                </a:solidFill>
                <a:latin typeface="Arial Black" panose="020B0A04020102020204" pitchFamily="34" charset="0"/>
              </a:rPr>
              <a:t>Expanding cardiac surgery</a:t>
            </a:r>
          </a:p>
        </p:txBody>
      </p:sp>
      <p:sp>
        <p:nvSpPr>
          <p:cNvPr id="10" name="TextBox 9"/>
          <p:cNvSpPr txBox="1"/>
          <p:nvPr/>
        </p:nvSpPr>
        <p:spPr>
          <a:xfrm>
            <a:off x="7395666" y="5933482"/>
            <a:ext cx="4542334" cy="369332"/>
          </a:xfrm>
          <a:prstGeom prst="rect">
            <a:avLst/>
          </a:prstGeom>
          <a:noFill/>
        </p:spPr>
        <p:txBody>
          <a:bodyPr wrap="none" rtlCol="0">
            <a:spAutoFit/>
          </a:bodyPr>
          <a:lstStyle/>
          <a:p>
            <a:r>
              <a:rPr lang="en-SG" dirty="0">
                <a:solidFill>
                  <a:srgbClr val="00B050"/>
                </a:solidFill>
                <a:latin typeface="Arial Black" panose="020B0A04020102020204" pitchFamily="34" charset="0"/>
              </a:rPr>
              <a:t>New drugs for Parkinson’s disease</a:t>
            </a:r>
          </a:p>
        </p:txBody>
      </p:sp>
      <p:sp>
        <p:nvSpPr>
          <p:cNvPr id="11" name="TextBox 10"/>
          <p:cNvSpPr txBox="1"/>
          <p:nvPr/>
        </p:nvSpPr>
        <p:spPr>
          <a:xfrm>
            <a:off x="1125326" y="5876720"/>
            <a:ext cx="5180649" cy="369332"/>
          </a:xfrm>
          <a:prstGeom prst="rect">
            <a:avLst/>
          </a:prstGeom>
          <a:noFill/>
        </p:spPr>
        <p:txBody>
          <a:bodyPr wrap="none" rtlCol="0">
            <a:spAutoFit/>
          </a:bodyPr>
          <a:lstStyle/>
          <a:p>
            <a:r>
              <a:rPr lang="en-SG" dirty="0">
                <a:solidFill>
                  <a:srgbClr val="00B050"/>
                </a:solidFill>
                <a:latin typeface="Arial Black" panose="020B0A04020102020204" pitchFamily="34" charset="0"/>
              </a:rPr>
              <a:t>Adolescent mental health interventions</a:t>
            </a:r>
          </a:p>
        </p:txBody>
      </p:sp>
      <p:sp>
        <p:nvSpPr>
          <p:cNvPr id="12" name="TextBox 11"/>
          <p:cNvSpPr txBox="1"/>
          <p:nvPr/>
        </p:nvSpPr>
        <p:spPr>
          <a:xfrm>
            <a:off x="0" y="108852"/>
            <a:ext cx="12192000" cy="400110"/>
          </a:xfrm>
          <a:prstGeom prst="rect">
            <a:avLst/>
          </a:prstGeom>
          <a:noFill/>
        </p:spPr>
        <p:txBody>
          <a:bodyPr wrap="square" rtlCol="0">
            <a:spAutoFit/>
          </a:bodyPr>
          <a:lstStyle/>
          <a:p>
            <a:r>
              <a:rPr lang="en-SG" sz="2000" b="1" dirty="0"/>
              <a:t>We need to systematically evaluate change to costs and health benefits from competing uses of scarce resources</a:t>
            </a:r>
          </a:p>
        </p:txBody>
      </p:sp>
      <p:sp>
        <p:nvSpPr>
          <p:cNvPr id="3" name="Slide Number Placeholder 2"/>
          <p:cNvSpPr>
            <a:spLocks noGrp="1"/>
          </p:cNvSpPr>
          <p:nvPr>
            <p:ph type="sldNum" sz="quarter" idx="12"/>
          </p:nvPr>
        </p:nvSpPr>
        <p:spPr/>
        <p:txBody>
          <a:bodyPr/>
          <a:lstStyle/>
          <a:p>
            <a:fld id="{E6CEE036-594D-4C0D-9C90-8421C85D5646}" type="slidenum">
              <a:rPr lang="en-SG" smtClean="0"/>
              <a:pPr/>
              <a:t>6</a:t>
            </a:fld>
            <a:endParaRPr lang="en-SG" dirty="0"/>
          </a:p>
        </p:txBody>
      </p:sp>
    </p:spTree>
    <p:extLst>
      <p:ext uri="{BB962C8B-B14F-4D97-AF65-F5344CB8AC3E}">
        <p14:creationId xmlns:p14="http://schemas.microsoft.com/office/powerpoint/2010/main" val="3635215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285" t="15027" r="20971" b="19788"/>
          <a:stretch/>
        </p:blipFill>
        <p:spPr>
          <a:xfrm>
            <a:off x="4129951" y="2072017"/>
            <a:ext cx="3265715" cy="3444659"/>
          </a:xfrm>
          <a:prstGeom prst="rect">
            <a:avLst/>
          </a:prstGeom>
        </p:spPr>
      </p:pic>
      <p:sp>
        <p:nvSpPr>
          <p:cNvPr id="5" name="TextBox 4"/>
          <p:cNvSpPr txBox="1"/>
          <p:nvPr/>
        </p:nvSpPr>
        <p:spPr>
          <a:xfrm>
            <a:off x="303947" y="1469252"/>
            <a:ext cx="3513013" cy="369332"/>
          </a:xfrm>
          <a:prstGeom prst="rect">
            <a:avLst/>
          </a:prstGeom>
          <a:noFill/>
        </p:spPr>
        <p:txBody>
          <a:bodyPr wrap="none" rtlCol="0">
            <a:spAutoFit/>
          </a:bodyPr>
          <a:lstStyle/>
          <a:p>
            <a:r>
              <a:rPr lang="en-SG" dirty="0">
                <a:solidFill>
                  <a:srgbClr val="00B050"/>
                </a:solidFill>
                <a:latin typeface="Arial Black" panose="020B0A04020102020204" pitchFamily="34" charset="0"/>
              </a:rPr>
              <a:t>Antimicrobial stewardship</a:t>
            </a:r>
          </a:p>
        </p:txBody>
      </p:sp>
      <p:sp>
        <p:nvSpPr>
          <p:cNvPr id="6" name="TextBox 5"/>
          <p:cNvSpPr txBox="1"/>
          <p:nvPr/>
        </p:nvSpPr>
        <p:spPr>
          <a:xfrm>
            <a:off x="8051503" y="4136013"/>
            <a:ext cx="3194144" cy="369332"/>
          </a:xfrm>
          <a:prstGeom prst="rect">
            <a:avLst/>
          </a:prstGeom>
          <a:noFill/>
        </p:spPr>
        <p:txBody>
          <a:bodyPr wrap="none" rtlCol="0">
            <a:spAutoFit/>
          </a:bodyPr>
          <a:lstStyle/>
          <a:p>
            <a:r>
              <a:rPr lang="en-SG" dirty="0">
                <a:solidFill>
                  <a:srgbClr val="00B050"/>
                </a:solidFill>
                <a:latin typeface="Arial Black" panose="020B0A04020102020204" pitchFamily="34" charset="0"/>
              </a:rPr>
              <a:t>Improving hand hygiene</a:t>
            </a:r>
          </a:p>
        </p:txBody>
      </p:sp>
      <p:sp>
        <p:nvSpPr>
          <p:cNvPr id="7" name="TextBox 6"/>
          <p:cNvSpPr txBox="1"/>
          <p:nvPr/>
        </p:nvSpPr>
        <p:spPr>
          <a:xfrm>
            <a:off x="7441903" y="2338544"/>
            <a:ext cx="3929024" cy="369332"/>
          </a:xfrm>
          <a:prstGeom prst="rect">
            <a:avLst/>
          </a:prstGeom>
          <a:noFill/>
        </p:spPr>
        <p:txBody>
          <a:bodyPr wrap="none" rtlCol="0">
            <a:spAutoFit/>
          </a:bodyPr>
          <a:lstStyle/>
          <a:p>
            <a:r>
              <a:rPr lang="en-SG" dirty="0">
                <a:solidFill>
                  <a:srgbClr val="00B050"/>
                </a:solidFill>
                <a:latin typeface="Arial Black" panose="020B0A04020102020204" pitchFamily="34" charset="0"/>
              </a:rPr>
              <a:t>Screening and decolonisation</a:t>
            </a:r>
          </a:p>
        </p:txBody>
      </p:sp>
      <p:sp>
        <p:nvSpPr>
          <p:cNvPr id="8" name="TextBox 7"/>
          <p:cNvSpPr txBox="1"/>
          <p:nvPr/>
        </p:nvSpPr>
        <p:spPr>
          <a:xfrm>
            <a:off x="805528" y="3744686"/>
            <a:ext cx="3714991" cy="369332"/>
          </a:xfrm>
          <a:prstGeom prst="rect">
            <a:avLst/>
          </a:prstGeom>
          <a:noFill/>
        </p:spPr>
        <p:txBody>
          <a:bodyPr wrap="none" rtlCol="0">
            <a:spAutoFit/>
          </a:bodyPr>
          <a:lstStyle/>
          <a:p>
            <a:r>
              <a:rPr lang="en-SG" dirty="0">
                <a:solidFill>
                  <a:srgbClr val="00B050"/>
                </a:solidFill>
                <a:latin typeface="Arial Black" panose="020B0A04020102020204" pitchFamily="34" charset="0"/>
              </a:rPr>
              <a:t>Prophylaxis with antibiotics</a:t>
            </a:r>
          </a:p>
        </p:txBody>
      </p:sp>
      <p:sp>
        <p:nvSpPr>
          <p:cNvPr id="9" name="TextBox 8"/>
          <p:cNvSpPr txBox="1"/>
          <p:nvPr/>
        </p:nvSpPr>
        <p:spPr>
          <a:xfrm>
            <a:off x="5419483" y="1285880"/>
            <a:ext cx="3553409" cy="369332"/>
          </a:xfrm>
          <a:prstGeom prst="rect">
            <a:avLst/>
          </a:prstGeom>
          <a:noFill/>
        </p:spPr>
        <p:txBody>
          <a:bodyPr wrap="none" rtlCol="0">
            <a:spAutoFit/>
          </a:bodyPr>
          <a:lstStyle/>
          <a:p>
            <a:r>
              <a:rPr lang="en-SG" dirty="0">
                <a:solidFill>
                  <a:srgbClr val="00B050"/>
                </a:solidFill>
                <a:latin typeface="Arial Black" panose="020B0A04020102020204" pitchFamily="34" charset="0"/>
              </a:rPr>
              <a:t>Asepsis technique/bundles</a:t>
            </a:r>
          </a:p>
        </p:txBody>
      </p:sp>
      <p:sp>
        <p:nvSpPr>
          <p:cNvPr id="10" name="TextBox 9"/>
          <p:cNvSpPr txBox="1"/>
          <p:nvPr/>
        </p:nvSpPr>
        <p:spPr>
          <a:xfrm>
            <a:off x="7395666" y="5933482"/>
            <a:ext cx="3154453" cy="369332"/>
          </a:xfrm>
          <a:prstGeom prst="rect">
            <a:avLst/>
          </a:prstGeom>
          <a:noFill/>
        </p:spPr>
        <p:txBody>
          <a:bodyPr wrap="none" rtlCol="0">
            <a:spAutoFit/>
          </a:bodyPr>
          <a:lstStyle/>
          <a:p>
            <a:r>
              <a:rPr lang="en-SG" dirty="0">
                <a:solidFill>
                  <a:srgbClr val="00B050"/>
                </a:solidFill>
                <a:latin typeface="Arial Black" panose="020B0A04020102020204" pitchFamily="34" charset="0"/>
              </a:rPr>
              <a:t>Enhanced Surveillance </a:t>
            </a:r>
          </a:p>
        </p:txBody>
      </p:sp>
      <p:sp>
        <p:nvSpPr>
          <p:cNvPr id="11" name="TextBox 10"/>
          <p:cNvSpPr txBox="1"/>
          <p:nvPr/>
        </p:nvSpPr>
        <p:spPr>
          <a:xfrm>
            <a:off x="1125326" y="5876720"/>
            <a:ext cx="3151376" cy="369332"/>
          </a:xfrm>
          <a:prstGeom prst="rect">
            <a:avLst/>
          </a:prstGeom>
          <a:noFill/>
        </p:spPr>
        <p:txBody>
          <a:bodyPr wrap="none" rtlCol="0">
            <a:spAutoFit/>
          </a:bodyPr>
          <a:lstStyle/>
          <a:p>
            <a:r>
              <a:rPr lang="en-SG" dirty="0">
                <a:solidFill>
                  <a:srgbClr val="00B050"/>
                </a:solidFill>
                <a:latin typeface="Arial Black" panose="020B0A04020102020204" pitchFamily="34" charset="0"/>
              </a:rPr>
              <a:t>Environmental cleaning</a:t>
            </a:r>
          </a:p>
        </p:txBody>
      </p:sp>
      <p:sp>
        <p:nvSpPr>
          <p:cNvPr id="12" name="TextBox 11"/>
          <p:cNvSpPr txBox="1"/>
          <p:nvPr/>
        </p:nvSpPr>
        <p:spPr>
          <a:xfrm>
            <a:off x="0" y="108852"/>
            <a:ext cx="12192000" cy="400110"/>
          </a:xfrm>
          <a:prstGeom prst="rect">
            <a:avLst/>
          </a:prstGeom>
          <a:noFill/>
        </p:spPr>
        <p:txBody>
          <a:bodyPr wrap="square" rtlCol="0">
            <a:spAutoFit/>
          </a:bodyPr>
          <a:lstStyle/>
          <a:p>
            <a:r>
              <a:rPr lang="en-SG" sz="2000" b="1" dirty="0"/>
              <a:t>We need to systematically evaluate change to costs and health benefits from competing uses of scarce resources</a:t>
            </a:r>
          </a:p>
        </p:txBody>
      </p:sp>
      <p:sp>
        <p:nvSpPr>
          <p:cNvPr id="3" name="Slide Number Placeholder 2"/>
          <p:cNvSpPr>
            <a:spLocks noGrp="1"/>
          </p:cNvSpPr>
          <p:nvPr>
            <p:ph type="sldNum" sz="quarter" idx="12"/>
          </p:nvPr>
        </p:nvSpPr>
        <p:spPr/>
        <p:txBody>
          <a:bodyPr/>
          <a:lstStyle/>
          <a:p>
            <a:fld id="{E6CEE036-594D-4C0D-9C90-8421C85D5646}" type="slidenum">
              <a:rPr lang="en-SG" smtClean="0"/>
              <a:pPr/>
              <a:t>7</a:t>
            </a:fld>
            <a:endParaRPr lang="en-SG" dirty="0"/>
          </a:p>
        </p:txBody>
      </p:sp>
    </p:spTree>
    <p:extLst>
      <p:ext uri="{BB962C8B-B14F-4D97-AF65-F5344CB8AC3E}">
        <p14:creationId xmlns:p14="http://schemas.microsoft.com/office/powerpoint/2010/main" val="3718802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08852"/>
            <a:ext cx="12192000" cy="400110"/>
          </a:xfrm>
          <a:prstGeom prst="rect">
            <a:avLst/>
          </a:prstGeom>
          <a:noFill/>
        </p:spPr>
        <p:txBody>
          <a:bodyPr wrap="square" rtlCol="0">
            <a:spAutoFit/>
          </a:bodyPr>
          <a:lstStyle/>
          <a:p>
            <a:r>
              <a:rPr lang="en-SG" sz="2000" b="1" dirty="0"/>
              <a:t>We need to systematically evaluate change to costs and health benefits from competing uses of scarce resources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5557" y="1166270"/>
            <a:ext cx="7412620" cy="5132752"/>
          </a:xfrm>
          <a:prstGeom prst="rect">
            <a:avLst/>
          </a:prstGeom>
        </p:spPr>
      </p:pic>
      <p:sp>
        <p:nvSpPr>
          <p:cNvPr id="2" name="Slide Number Placeholder 1"/>
          <p:cNvSpPr>
            <a:spLocks noGrp="1"/>
          </p:cNvSpPr>
          <p:nvPr>
            <p:ph type="sldNum" sz="quarter" idx="12"/>
          </p:nvPr>
        </p:nvSpPr>
        <p:spPr/>
        <p:txBody>
          <a:bodyPr/>
          <a:lstStyle/>
          <a:p>
            <a:fld id="{E6CEE036-594D-4C0D-9C90-8421C85D5646}" type="slidenum">
              <a:rPr lang="en-SG" smtClean="0"/>
              <a:pPr/>
              <a:t>8</a:t>
            </a:fld>
            <a:endParaRPr lang="en-SG" dirty="0"/>
          </a:p>
        </p:txBody>
      </p:sp>
    </p:spTree>
    <p:extLst>
      <p:ext uri="{BB962C8B-B14F-4D97-AF65-F5344CB8AC3E}">
        <p14:creationId xmlns:p14="http://schemas.microsoft.com/office/powerpoint/2010/main" val="2275238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08852"/>
            <a:ext cx="12192000" cy="400110"/>
          </a:xfrm>
          <a:prstGeom prst="rect">
            <a:avLst/>
          </a:prstGeom>
          <a:noFill/>
        </p:spPr>
        <p:txBody>
          <a:bodyPr wrap="square" rtlCol="0">
            <a:spAutoFit/>
          </a:bodyPr>
          <a:lstStyle/>
          <a:p>
            <a:r>
              <a:rPr lang="en-SG" sz="2000" b="1" dirty="0"/>
              <a:t>We need to systematically evaluate change to costs and health benefits from competing uses of scarce resources</a:t>
            </a:r>
          </a:p>
        </p:txBody>
      </p:sp>
      <p:pic>
        <p:nvPicPr>
          <p:cNvPr id="2" name="Picture 1"/>
          <p:cNvPicPr>
            <a:picLocks noChangeAspect="1"/>
          </p:cNvPicPr>
          <p:nvPr/>
        </p:nvPicPr>
        <p:blipFill>
          <a:blip r:embed="rId2"/>
          <a:stretch>
            <a:fillRect/>
          </a:stretch>
        </p:blipFill>
        <p:spPr>
          <a:xfrm>
            <a:off x="1539422" y="1016661"/>
            <a:ext cx="8591550" cy="5646076"/>
          </a:xfrm>
          <a:prstGeom prst="rect">
            <a:avLst/>
          </a:prstGeom>
        </p:spPr>
      </p:pic>
      <p:sp>
        <p:nvSpPr>
          <p:cNvPr id="3" name="Slide Number Placeholder 2"/>
          <p:cNvSpPr>
            <a:spLocks noGrp="1"/>
          </p:cNvSpPr>
          <p:nvPr>
            <p:ph type="sldNum" sz="quarter" idx="12"/>
          </p:nvPr>
        </p:nvSpPr>
        <p:spPr/>
        <p:txBody>
          <a:bodyPr/>
          <a:lstStyle/>
          <a:p>
            <a:fld id="{E6CEE036-594D-4C0D-9C90-8421C85D5646}" type="slidenum">
              <a:rPr lang="en-SG" smtClean="0"/>
              <a:pPr/>
              <a:t>9</a:t>
            </a:fld>
            <a:endParaRPr lang="en-SG" dirty="0"/>
          </a:p>
        </p:txBody>
      </p:sp>
    </p:spTree>
    <p:extLst>
      <p:ext uri="{BB962C8B-B14F-4D97-AF65-F5344CB8AC3E}">
        <p14:creationId xmlns:p14="http://schemas.microsoft.com/office/powerpoint/2010/main" val="3438720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TotalTime>
  <Words>1004</Words>
  <Application>Microsoft Macintosh PowerPoint</Application>
  <PresentationFormat>Widescreen</PresentationFormat>
  <Paragraphs>250</Paragraphs>
  <Slides>33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Adobe Devanagari</vt:lpstr>
      <vt:lpstr>AdvTimes</vt:lpstr>
      <vt:lpstr>AdvTrebu</vt:lpstr>
      <vt:lpstr>AdvTrebu-R</vt:lpstr>
      <vt:lpstr>Arial Black</vt:lpstr>
      <vt:lpstr>Calibri</vt:lpstr>
      <vt:lpstr>Calibri Light</vt:lpstr>
      <vt:lpstr>Courier New</vt:lpstr>
      <vt:lpstr>Wingdings</vt:lpstr>
      <vt:lpstr>Arial</vt:lpstr>
      <vt:lpstr>Office Theme</vt:lpstr>
      <vt:lpstr>THE COST-EFFECTIVENESS OF TEMPORARY SINGLE-PATIENT ROOMS TO REDUCE THE RISK OF HAI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  jane@maunco.com</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COST-EFFECTIVENESS OF TEMPORARY SINGLE-PATIENT ROOMS TO REDUCE THE RISK OF HAI</dc:title>
  <dc:creator>Graves Nicholas</dc:creator>
  <cp:lastModifiedBy>Paul Webber</cp:lastModifiedBy>
  <cp:revision>29</cp:revision>
  <dcterms:created xsi:type="dcterms:W3CDTF">2022-08-26T05:47:05Z</dcterms:created>
  <dcterms:modified xsi:type="dcterms:W3CDTF">2022-09-12T00:44:56Z</dcterms:modified>
</cp:coreProperties>
</file>