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6" r:id="rId3"/>
    <p:sldId id="308" r:id="rId4"/>
    <p:sldId id="309" r:id="rId5"/>
    <p:sldId id="257" r:id="rId6"/>
    <p:sldId id="303" r:id="rId7"/>
    <p:sldId id="307" r:id="rId8"/>
    <p:sldId id="294" r:id="rId9"/>
    <p:sldId id="301" r:id="rId10"/>
    <p:sldId id="305" r:id="rId11"/>
    <p:sldId id="295" r:id="rId12"/>
    <p:sldId id="310" r:id="rId13"/>
    <p:sldId id="296" r:id="rId14"/>
    <p:sldId id="311" r:id="rId15"/>
    <p:sldId id="312" r:id="rId16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0966" autoAdjust="0"/>
  </p:normalViewPr>
  <p:slideViewPr>
    <p:cSldViewPr showGuides="1">
      <p:cViewPr varScale="1">
        <p:scale>
          <a:sx n="112" d="100"/>
          <a:sy n="112" d="100"/>
        </p:scale>
        <p:origin x="8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89A239-3D6B-4F7A-998C-32E3EE2E12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1FEB4B-A4B3-8BA5-4FB2-09F02FCCBD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1DABF38-D136-E746-8383-49686F8DAD4D}" type="datetimeFigureOut">
              <a:rPr lang="en-US" altLang="en-US"/>
              <a:pPr>
                <a:defRPr/>
              </a:pPr>
              <a:t>9/9/23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147452-E68C-F3DB-8C9D-539EE24882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9683A-1D8D-08F1-F2E7-E799647211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57DDFE3-D4CD-C745-A492-502F864B76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72A16D4-6255-353C-32BC-5BA4A82226E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A46EF7F-E485-A526-0A3E-92654AA7A64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C49A52F-578C-82C2-3A7B-736CC0D736C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5BCBF9BC-1670-A9BE-AD46-59B954A1566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FE131055-F7F7-82FC-2548-07762DDB696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70D7EA76-593B-AB0E-7BD1-0FB27ECDF2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FF202DF-02AC-2442-B686-C5ACA5C9B9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9D83ECFB-61F6-61A4-D072-7EA2885BF0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A26C39A-D025-4647-9632-09990ABBFF77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6147" name="Rectangle 1026">
            <a:extLst>
              <a:ext uri="{FF2B5EF4-FFF2-40B4-BE49-F238E27FC236}">
                <a16:creationId xmlns:a16="http://schemas.microsoft.com/office/drawing/2014/main" id="{75650C59-E22E-3955-5E44-8C709B5860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>
            <a:extLst>
              <a:ext uri="{FF2B5EF4-FFF2-40B4-BE49-F238E27FC236}">
                <a16:creationId xmlns:a16="http://schemas.microsoft.com/office/drawing/2014/main" id="{4056446C-7E3D-217D-9B95-D43BD63C60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4B96584E-3DAF-AD8A-262F-71678A900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8C1754C-1EE6-8946-B1B3-A2E9BB3048D4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616BE2D1-7CE4-3BF6-CBDA-7BCAE220B9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1564281D-A431-8990-47CA-5C3C14E96D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CD390B45-BC3B-4775-0D2D-000D0A13B8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5CF918A9-6D94-C5EE-3E64-68B25ECE4F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781E5A3D-7D5D-95DE-37D1-E5A12533FA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5EF3560-2849-2144-AAC5-B5EB9E219C64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E7BEE773-E293-EA7C-A2E0-BE657475714B}"/>
              </a:ext>
            </a:extLst>
          </p:cNvPr>
          <p:cNvSpPr>
            <a:spLocks/>
          </p:cNvSpPr>
          <p:nvPr userDrawn="1"/>
        </p:nvSpPr>
        <p:spPr bwMode="auto">
          <a:xfrm>
            <a:off x="612775" y="3429000"/>
            <a:ext cx="6553200" cy="2895600"/>
          </a:xfrm>
          <a:prstGeom prst="rect">
            <a:avLst/>
          </a:prstGeom>
          <a:solidFill>
            <a:srgbClr val="AB8C0A">
              <a:alpha val="14902"/>
            </a:srgbClr>
          </a:solidFill>
          <a:ln w="9525">
            <a:solidFill>
              <a:srgbClr val="C9C9C9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7F2E0F9A-9125-5EAA-9E82-725B5FD8FBD1}"/>
              </a:ext>
            </a:extLst>
          </p:cNvPr>
          <p:cNvSpPr>
            <a:spLocks/>
          </p:cNvSpPr>
          <p:nvPr userDrawn="1"/>
        </p:nvSpPr>
        <p:spPr bwMode="auto">
          <a:xfrm>
            <a:off x="608013" y="838200"/>
            <a:ext cx="2413000" cy="838200"/>
          </a:xfrm>
          <a:prstGeom prst="rect">
            <a:avLst/>
          </a:prstGeom>
          <a:solidFill>
            <a:schemeClr val="bg1"/>
          </a:solidFill>
          <a:ln w="9525">
            <a:solidFill>
              <a:srgbClr val="C9C9C9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25895E02-12A9-5476-27C9-2D46C0D6D5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990600"/>
            <a:ext cx="20320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>
            <a:extLst>
              <a:ext uri="{FF2B5EF4-FFF2-40B4-BE49-F238E27FC236}">
                <a16:creationId xmlns:a16="http://schemas.microsoft.com/office/drawing/2014/main" id="{BE51CE05-04FC-7CE8-BCAF-193D0F512E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" t="24571" r="270" b="24667"/>
          <a:stretch>
            <a:fillRect/>
          </a:stretch>
        </p:blipFill>
        <p:spPr bwMode="auto">
          <a:xfrm>
            <a:off x="612775" y="1600200"/>
            <a:ext cx="8534400" cy="2940050"/>
          </a:xfrm>
          <a:prstGeom prst="rect">
            <a:avLst/>
          </a:prstGeom>
          <a:noFill/>
          <a:ln w="9525">
            <a:solidFill>
              <a:srgbClr val="C9C9C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648200"/>
            <a:ext cx="6019800" cy="1219200"/>
          </a:xfrm>
          <a:effectLst/>
        </p:spPr>
        <p:txBody>
          <a:bodyPr/>
          <a:lstStyle>
            <a:lvl1pPr>
              <a:lnSpc>
                <a:spcPct val="9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5791200"/>
            <a:ext cx="4267200" cy="381000"/>
          </a:xfrm>
        </p:spPr>
        <p:txBody>
          <a:bodyPr/>
          <a:lstStyle>
            <a:lvl1pPr marL="0" indent="0">
              <a:buFontTx/>
              <a:buNone/>
              <a:defRPr sz="2000">
                <a:latin typeface="Arial Narrow" pitchFamily="116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6B95FE4-06B6-4AD4-CD84-7E83AA4AAF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334000" y="6019800"/>
            <a:ext cx="18288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029B0A35-3EE9-A441-B8E6-7143EA707E45}" type="datetime4">
              <a:rPr lang="en-US" altLang="en-US"/>
              <a:pPr>
                <a:defRPr/>
              </a:pPr>
              <a:t>September 9, 2023</a:t>
            </a:fld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90313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6B2EAD25-910F-7FF8-B181-AE3FA95481D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9FEBF-3A28-5647-A964-79F018F592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27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371600"/>
            <a:ext cx="19431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371600"/>
            <a:ext cx="56769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AD7DD35C-C848-5CA6-B654-D29854DDB72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3F04E-6831-044D-A554-71C7A1DF3D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763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E84A0713-FFBA-891F-9FC8-0B641094161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2C7C4-ED3E-D143-BACF-FA892C71DC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64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06919837-87C2-B341-ACD7-24518D1375B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CB6E6-20BA-8A42-A0B1-B75D0BA8B5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68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860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2860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33B573F5-6FCD-E51E-DD98-48A55E58F65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DB87C-3528-0548-B738-E623B3EABF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97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1A8C80DB-256F-768B-6F62-DCD7481E2C3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897E9-8735-3648-AB70-D3AFD5E9E1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469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01897DA1-86C1-3EA0-7823-4B44D9C54EE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B1BAE-BF33-8244-8D37-2B3DC1983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385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54B48221-116A-B5B7-CFAE-31B0EE8F742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26DA3-05C1-FF4A-AEEF-9F40BC2E27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56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F9B57A87-695B-0B79-F62B-BEEFCADA885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6F990-4AC7-5B40-BC86-20EDC10689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89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83504BA9-5D09-7699-CE57-6E9A467B699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A2D32-9492-B442-BAB3-8AB475CF4B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29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2">
            <a:extLst>
              <a:ext uri="{FF2B5EF4-FFF2-40B4-BE49-F238E27FC236}">
                <a16:creationId xmlns:a16="http://schemas.microsoft.com/office/drawing/2014/main" id="{7B490718-7511-380E-6155-523D159AB97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04800" y="1371600"/>
            <a:ext cx="0" cy="52609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7" name="Picture 21" descr="burrus_header">
            <a:extLst>
              <a:ext uri="{FF2B5EF4-FFF2-40B4-BE49-F238E27FC236}">
                <a16:creationId xmlns:a16="http://schemas.microsoft.com/office/drawing/2014/main" id="{9A545367-91A0-9E0E-B606-BBB0ABD65A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id="{AED0774B-4E4A-CC77-42C6-D8245BC529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371600"/>
            <a:ext cx="7772400" cy="83820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EE78C260-9D7E-1FC2-929F-1370E317C2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86000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Line 13">
            <a:extLst>
              <a:ext uri="{FF2B5EF4-FFF2-40B4-BE49-F238E27FC236}">
                <a16:creationId xmlns:a16="http://schemas.microsoft.com/office/drawing/2014/main" id="{F6677480-3E3E-95A5-830F-3E4C0ADE4C9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04800" y="6629400"/>
            <a:ext cx="8534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1" name="Picture 14">
            <a:extLst>
              <a:ext uri="{FF2B5EF4-FFF2-40B4-BE49-F238E27FC236}">
                <a16:creationId xmlns:a16="http://schemas.microsoft.com/office/drawing/2014/main" id="{78C22CEC-E9C5-B814-013B-99A8323D74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205538"/>
            <a:ext cx="14954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15">
            <a:extLst>
              <a:ext uri="{FF2B5EF4-FFF2-40B4-BE49-F238E27FC236}">
                <a16:creationId xmlns:a16="http://schemas.microsoft.com/office/drawing/2014/main" id="{597BA484-4EF1-4502-A822-02ED754849D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7239000" y="6129338"/>
            <a:ext cx="1600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" name="Rectangle 17">
            <a:extLst>
              <a:ext uri="{FF2B5EF4-FFF2-40B4-BE49-F238E27FC236}">
                <a16:creationId xmlns:a16="http://schemas.microsoft.com/office/drawing/2014/main" id="{954F9503-C4B2-0E16-79A8-40F0EBB7777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288088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B0FB9CDB-8295-4248-A79C-ED658DCAAF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4" name="Line 19">
            <a:extLst>
              <a:ext uri="{FF2B5EF4-FFF2-40B4-BE49-F238E27FC236}">
                <a16:creationId xmlns:a16="http://schemas.microsoft.com/office/drawing/2014/main" id="{9108FCF2-E4C9-052C-7FD1-98897A5EA192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8839200" y="6132513"/>
            <a:ext cx="0" cy="4937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91638"/>
        </a:buClr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7ADB0"/>
        </a:buClr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280020D8-1BCB-45CE-6386-0BFC78DC99F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4724400"/>
            <a:ext cx="6553200" cy="1447800"/>
          </a:xfrm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cs typeface="+mj-cs"/>
              </a:rPr>
              <a:t>Factors Influencing Opportunistic Premise Plumbing Pathogens in Homes</a:t>
            </a:r>
            <a:br>
              <a:rPr lang="en-US" sz="2800" dirty="0">
                <a:cs typeface="+mj-cs"/>
              </a:rPr>
            </a:br>
            <a:r>
              <a:rPr lang="en-US" sz="2000" dirty="0">
                <a:cs typeface="+mj-cs"/>
              </a:rPr>
              <a:t>Joseph O. Falkinham, III</a:t>
            </a:r>
            <a:br>
              <a:rPr lang="en-US" sz="2000" dirty="0">
                <a:cs typeface="+mj-cs"/>
              </a:rPr>
            </a:br>
            <a:r>
              <a:rPr lang="en-US" sz="2000" dirty="0">
                <a:cs typeface="+mj-cs"/>
              </a:rPr>
              <a:t>jofiii@vt.edu</a:t>
            </a:r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id="{023886DD-5D78-C227-F751-9E57866127E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 flipV="1">
            <a:off x="990600" y="5562600"/>
            <a:ext cx="46038" cy="46038"/>
          </a:xfrm>
        </p:spPr>
        <p:txBody>
          <a:bodyPr/>
          <a:lstStyle/>
          <a:p>
            <a:pPr eaLnBrk="1" hangingPunct="1"/>
            <a:endParaRPr lang="en-US" altLang="en-US">
              <a:latin typeface="Arial Narrow" panose="020B0604020202020204" pitchFamily="34" charset="0"/>
            </a:endParaRPr>
          </a:p>
          <a:p>
            <a:pPr eaLnBrk="1" hangingPunct="1"/>
            <a:endParaRPr lang="en-US" altLang="en-US">
              <a:latin typeface="Arial Narrow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DD42D5-99B8-14A1-81E8-37F5149DB4FF}"/>
              </a:ext>
            </a:extLst>
          </p:cNvPr>
          <p:cNvSpPr txBox="1"/>
          <p:nvPr/>
        </p:nvSpPr>
        <p:spPr>
          <a:xfrm>
            <a:off x="3343965" y="6519446"/>
            <a:ext cx="2462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/>
              <a:t>www.webbertraining.com</a:t>
            </a:r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B488BA-1E22-B8C0-3F3E-FDA29219CB7C}"/>
              </a:ext>
            </a:extLst>
          </p:cNvPr>
          <p:cNvSpPr txBox="1"/>
          <p:nvPr/>
        </p:nvSpPr>
        <p:spPr>
          <a:xfrm>
            <a:off x="7123856" y="6519446"/>
            <a:ext cx="2044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September 21,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1C7AEE25-E4B2-F52A-287C-AEB7C367E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Reducing OPPP Exposure - 3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14EEB42F-567C-C5BB-AAD8-7EFC81B28A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514600"/>
            <a:ext cx="7772400" cy="3773488"/>
          </a:xfrm>
        </p:spPr>
        <p:txBody>
          <a:bodyPr/>
          <a:lstStyle/>
          <a:p>
            <a:r>
              <a:rPr lang="en-US" altLang="en-US"/>
              <a:t>Drain Water Heater Monthly</a:t>
            </a:r>
          </a:p>
          <a:p>
            <a:r>
              <a:rPr lang="en-US" altLang="en-US"/>
              <a:t>Substitute Well Water for Piped Water</a:t>
            </a:r>
          </a:p>
          <a:p>
            <a:r>
              <a:rPr lang="en-US" altLang="en-US"/>
              <a:t>Install Showerheads with Filters</a:t>
            </a:r>
          </a:p>
          <a:p>
            <a:r>
              <a:rPr lang="en-US" altLang="en-US"/>
              <a:t>Install Tap Filters</a:t>
            </a:r>
          </a:p>
          <a:p>
            <a:r>
              <a:rPr lang="en-US" altLang="en-US"/>
              <a:t>Use Water Bottles with Filters or UV</a:t>
            </a:r>
          </a:p>
          <a:p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25396213-C922-24FB-49EF-BDE8D35DCD6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1638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DC5A21"/>
              </a:buClr>
              <a:buFont typeface="Times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7ADB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CDD33E3-6CEA-0541-87D9-5D6B2DC10617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79D1BD8A-6EC2-5FB0-ED83-D6B0AC5EF5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Regular Remediation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64BC72F3-ACD1-6A00-AECB-AAC3F12027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0888" y="2400300"/>
            <a:ext cx="7772400" cy="3733800"/>
          </a:xfrm>
        </p:spPr>
        <p:txBody>
          <a:bodyPr/>
          <a:lstStyle/>
          <a:p>
            <a:r>
              <a:rPr lang="en-US" altLang="en-US"/>
              <a:t>Drain Water Heater Monthly</a:t>
            </a:r>
          </a:p>
          <a:p>
            <a:r>
              <a:rPr lang="en-US" altLang="en-US"/>
              <a:t>Raise Water Heater to 130º F (55º C)</a:t>
            </a:r>
          </a:p>
          <a:p>
            <a:r>
              <a:rPr lang="en-US" altLang="en-US"/>
              <a:t>Reduce Stagnant Portions: </a:t>
            </a:r>
            <a:r>
              <a:rPr lang="en-US" altLang="en-US" b="1"/>
              <a:t>Flush</a:t>
            </a:r>
          </a:p>
          <a:p>
            <a:r>
              <a:rPr lang="en-US" altLang="en-US"/>
              <a:t>Remove All Dead Ends</a:t>
            </a:r>
          </a:p>
          <a:p>
            <a:r>
              <a:rPr lang="en-US" altLang="en-US"/>
              <a:t>Point-of-Use Filters and Shower Heads</a:t>
            </a:r>
          </a:p>
          <a:p>
            <a:r>
              <a:rPr lang="en-US" altLang="en-US"/>
              <a:t>Remove Aerosol-Generators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BAD185C4-9A38-4A00-9C31-A3EC883589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1638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DC5A21"/>
              </a:buClr>
              <a:buFont typeface="Times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7ADB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964471F-908E-5C4F-AA13-D7AAE21D7669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696DE4E2-450B-4D91-8D45-B4CEA84F79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0"/>
            <a:ext cx="7772400" cy="762000"/>
          </a:xfrm>
        </p:spPr>
        <p:txBody>
          <a:bodyPr/>
          <a:lstStyle/>
          <a:p>
            <a:pPr algn="ctr"/>
            <a:r>
              <a:rPr lang="en-US" altLang="en-US"/>
              <a:t>Monitoring OPPs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AF74D06B-DBAE-8F1B-CEAD-E317CF95AE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438400"/>
            <a:ext cx="7772400" cy="3849688"/>
          </a:xfrm>
        </p:spPr>
        <p:txBody>
          <a:bodyPr/>
          <a:lstStyle/>
          <a:p>
            <a:r>
              <a:rPr lang="en-US" altLang="en-US"/>
              <a:t>What to sample; water or biofilm?</a:t>
            </a:r>
          </a:p>
          <a:p>
            <a:r>
              <a:rPr lang="en-US" altLang="en-US"/>
              <a:t>What indicator; </a:t>
            </a:r>
            <a:r>
              <a:rPr lang="en-US" altLang="en-US" i="1"/>
              <a:t>Escherichia coli </a:t>
            </a:r>
            <a:r>
              <a:rPr lang="en-US" altLang="en-US"/>
              <a:t>or heterotrophic plate count (HPC) don’t correlate with OPPP numbers?</a:t>
            </a:r>
          </a:p>
          <a:p>
            <a:r>
              <a:rPr lang="en-US" altLang="en-US"/>
              <a:t>What frequency to monitor?</a:t>
            </a:r>
          </a:p>
          <a:p>
            <a:r>
              <a:rPr lang="en-US" altLang="en-US"/>
              <a:t>What OPPP numbers indicate disease risk?</a:t>
            </a:r>
          </a:p>
          <a:p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02493AF5-3D9D-C009-E801-59667E03332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79F5279-15BE-B246-87B3-95A4D04CA49A}" type="slidenum">
              <a:rPr lang="en-US" altLang="en-US" sz="1000" smtClean="0"/>
              <a:pPr/>
              <a:t>12</a:t>
            </a:fld>
            <a:endParaRPr lang="en-US" altLang="en-US" sz="1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8E2C24EE-472D-6E27-868C-E8DB22D84D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371600"/>
            <a:ext cx="7772400" cy="1447800"/>
          </a:xfrm>
        </p:spPr>
        <p:txBody>
          <a:bodyPr/>
          <a:lstStyle/>
          <a:p>
            <a:pPr algn="ctr"/>
            <a:r>
              <a:rPr lang="en-US" altLang="en-US" b="1">
                <a:solidFill>
                  <a:srgbClr val="FF0000"/>
                </a:solidFill>
              </a:rPr>
              <a:t>Green Buildings Enrich</a:t>
            </a:r>
            <a:br>
              <a:rPr lang="en-US" altLang="en-US" b="1">
                <a:solidFill>
                  <a:srgbClr val="FF0000"/>
                </a:solidFill>
              </a:rPr>
            </a:br>
            <a:r>
              <a:rPr lang="en-US" altLang="en-US" b="1">
                <a:solidFill>
                  <a:srgbClr val="FF0000"/>
                </a:solidFill>
              </a:rPr>
              <a:t>OPPP Numbers</a:t>
            </a:r>
            <a:br>
              <a:rPr lang="en-US" altLang="en-US" b="1">
                <a:solidFill>
                  <a:srgbClr val="FF0000"/>
                </a:solidFill>
              </a:rPr>
            </a:br>
            <a:endParaRPr lang="en-US" altLang="en-US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C51B6B25-4592-617E-E07A-BA5EBBE062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3276600"/>
            <a:ext cx="7772400" cy="2667000"/>
          </a:xfrm>
        </p:spPr>
        <p:txBody>
          <a:bodyPr/>
          <a:lstStyle/>
          <a:p>
            <a:r>
              <a:rPr lang="en-US" altLang="en-US"/>
              <a:t>Lower Water Heater Temperatures</a:t>
            </a:r>
          </a:p>
          <a:p>
            <a:r>
              <a:rPr lang="en-US" altLang="en-US"/>
              <a:t>Longer Water Residence Time</a:t>
            </a:r>
          </a:p>
          <a:p>
            <a:r>
              <a:rPr lang="en-US" altLang="en-US"/>
              <a:t>Reduced Flow, Misting Shower Heads</a:t>
            </a:r>
          </a:p>
          <a:p>
            <a:r>
              <a:rPr lang="en-US" altLang="en-US"/>
              <a:t>Biofilm Build-Up</a:t>
            </a:r>
          </a:p>
          <a:p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5D0333C5-975C-9E07-3DDD-69E5B65A27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1638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DC5A21"/>
              </a:buClr>
              <a:buFont typeface="Times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7ADB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825F64B-55D8-1C4B-BDE2-371F6501604D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67FF7C-6475-A68D-501E-D8A7C6F03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D44C7B-1D7E-91D5-6C34-BE4DFCA9A3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9" t="16355" r="23529" b="40140"/>
          <a:stretch/>
        </p:blipFill>
        <p:spPr>
          <a:xfrm>
            <a:off x="-3" y="457200"/>
            <a:ext cx="914400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35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744650-6ACF-79D6-931A-D4F17AB6D25E}"/>
              </a:ext>
            </a:extLst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6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8C656C-1912-76D0-2732-B767B8B86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330" y="-685800"/>
            <a:ext cx="946673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84266857-5D8F-95E0-B08D-7CFF672322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447800"/>
            <a:ext cx="7772400" cy="1447800"/>
          </a:xfrm>
        </p:spPr>
        <p:txBody>
          <a:bodyPr/>
          <a:lstStyle/>
          <a:p>
            <a:pPr algn="ctr"/>
            <a:r>
              <a:rPr lang="en-US" altLang="en-US"/>
              <a:t>Opportunistic Premise Plumbing Pathogens (OPPPs)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A7F90458-E4BC-CB1A-9E63-13A2B6F4BA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895600"/>
            <a:ext cx="7772400" cy="3200400"/>
          </a:xfrm>
        </p:spPr>
        <p:txBody>
          <a:bodyPr/>
          <a:lstStyle/>
          <a:p>
            <a:r>
              <a:rPr lang="en-US" altLang="en-US" sz="2800"/>
              <a:t>Normal inhabitants of natural waters and soils</a:t>
            </a:r>
          </a:p>
          <a:p>
            <a:r>
              <a:rPr lang="en-US" altLang="en-US" sz="2800"/>
              <a:t>Enter drinking water via treatment plants</a:t>
            </a:r>
          </a:p>
          <a:p>
            <a:r>
              <a:rPr lang="en-US" altLang="en-US" sz="2800"/>
              <a:t>Colonists, not contaminants</a:t>
            </a:r>
          </a:p>
          <a:p>
            <a:r>
              <a:rPr lang="en-US" altLang="en-US" sz="2800"/>
              <a:t>Treatment selects for OPPPs</a:t>
            </a:r>
          </a:p>
          <a:p>
            <a:r>
              <a:rPr lang="en-US" altLang="en-US" sz="2800"/>
              <a:t>Survive, grow, persist in drinking water</a:t>
            </a:r>
          </a:p>
          <a:p>
            <a:r>
              <a:rPr lang="en-US" altLang="en-US" sz="2800"/>
              <a:t>Infect individuals with risk factors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AE4DE85-EA9C-38BE-C494-61C584F2152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1638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DC5A21"/>
              </a:buClr>
              <a:buFont typeface="Times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7ADB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7A22994-C296-4244-BE95-D9B7D675A668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04C1004-DE10-E44D-A421-84DEB679A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447800"/>
            <a:ext cx="7772400" cy="1371600"/>
          </a:xfrm>
        </p:spPr>
        <p:txBody>
          <a:bodyPr/>
          <a:lstStyle/>
          <a:p>
            <a:pPr algn="ctr"/>
            <a:r>
              <a:rPr lang="en-US" altLang="en-US"/>
              <a:t>Risk Factors for OPPP</a:t>
            </a:r>
            <a:br>
              <a:rPr lang="en-US" altLang="en-US"/>
            </a:br>
            <a:r>
              <a:rPr lang="en-US" altLang="en-US"/>
              <a:t>Lung Infection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6E414187-D755-64E2-F436-90BDA1902B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819400"/>
            <a:ext cx="7772400" cy="3124200"/>
          </a:xfrm>
        </p:spPr>
        <p:txBody>
          <a:bodyPr/>
          <a:lstStyle/>
          <a:p>
            <a:r>
              <a:rPr lang="en-US" altLang="en-US"/>
              <a:t>Occupational Dust Exposure</a:t>
            </a:r>
          </a:p>
          <a:p>
            <a:r>
              <a:rPr lang="en-US" altLang="en-US"/>
              <a:t>Surgical Exposure (OR or ICU)</a:t>
            </a:r>
          </a:p>
          <a:p>
            <a:r>
              <a:rPr lang="en-US" altLang="en-US"/>
              <a:t>Prior Lung Infection</a:t>
            </a:r>
          </a:p>
          <a:p>
            <a:r>
              <a:rPr lang="en-US" altLang="en-US"/>
              <a:t>Genetic (Cystic Fibrosis)</a:t>
            </a:r>
          </a:p>
          <a:p>
            <a:r>
              <a:rPr lang="en-US" altLang="en-US"/>
              <a:t>Older, Slender, Taller Women (risk ?)</a:t>
            </a: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40F9A995-D42F-3704-D90F-CA3DED072F9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E22EB64-0FE5-3143-95B9-9A41446EE3CF}" type="slidenum">
              <a:rPr lang="en-US" altLang="en-US" sz="1000" smtClean="0"/>
              <a:pPr/>
              <a:t>3</a:t>
            </a:fld>
            <a:endParaRPr lang="en-US" altLang="en-US"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3796946F-21FF-67D3-6019-6BC3D4E3C0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0"/>
            <a:ext cx="7772400" cy="762000"/>
          </a:xfrm>
        </p:spPr>
        <p:txBody>
          <a:bodyPr/>
          <a:lstStyle/>
          <a:p>
            <a:pPr algn="ctr"/>
            <a:r>
              <a:rPr lang="en-US" altLang="en-US"/>
              <a:t>OPPPs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6E7C31A7-07A0-1DA4-0762-70E89543CA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362200"/>
            <a:ext cx="7772400" cy="3581400"/>
          </a:xfrm>
        </p:spPr>
        <p:txBody>
          <a:bodyPr/>
          <a:lstStyle/>
          <a:p>
            <a:r>
              <a:rPr lang="en-US" altLang="en-US" sz="2800" i="1"/>
              <a:t>Legionella pneumophila</a:t>
            </a:r>
          </a:p>
          <a:p>
            <a:r>
              <a:rPr lang="en-US" altLang="en-US" sz="2800" i="1"/>
              <a:t>Pseudomonas aeruginosa</a:t>
            </a:r>
          </a:p>
          <a:p>
            <a:r>
              <a:rPr lang="en-US" altLang="en-US" sz="2800" i="1"/>
              <a:t>Mycobacterium avium</a:t>
            </a:r>
            <a:r>
              <a:rPr lang="en-US" altLang="en-US" sz="2800"/>
              <a:t> complex</a:t>
            </a:r>
          </a:p>
          <a:p>
            <a:r>
              <a:rPr lang="en-US" altLang="en-US" sz="2800" i="1"/>
              <a:t>Acinetobacter baumannii</a:t>
            </a:r>
          </a:p>
          <a:p>
            <a:r>
              <a:rPr lang="en-US" altLang="en-US" sz="2800" i="1"/>
              <a:t>Sphingomonas paucimobilis</a:t>
            </a:r>
          </a:p>
          <a:p>
            <a:r>
              <a:rPr lang="en-US" altLang="en-US" sz="2800" i="1"/>
              <a:t>Stenotrophomonas maltophilia</a:t>
            </a:r>
          </a:p>
          <a:p>
            <a:r>
              <a:rPr lang="en-US" altLang="en-US" sz="2800" i="1"/>
              <a:t>Cupriavidus spp.</a:t>
            </a:r>
          </a:p>
          <a:p>
            <a:r>
              <a:rPr lang="en-US" altLang="en-US" sz="2800" i="1"/>
              <a:t>Acanthamoeba polyphaga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7BB1B6C-569D-BD02-EDE1-F218112A7D4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45516D6-0107-674E-ADDD-45AD55D1601B}" type="slidenum">
              <a:rPr lang="en-US" altLang="en-US" sz="1000" smtClean="0"/>
              <a:pPr/>
              <a:t>4</a:t>
            </a:fld>
            <a:endParaRPr lang="en-US" altLang="en-US"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>
            <a:extLst>
              <a:ext uri="{FF2B5EF4-FFF2-40B4-BE49-F238E27FC236}">
                <a16:creationId xmlns:a16="http://schemas.microsoft.com/office/drawing/2014/main" id="{317A2411-FC27-056C-EA5B-1DDE0E86A2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1638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DC5A21"/>
              </a:buClr>
              <a:buFont typeface="Times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7ADB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3333DF2-DACA-7B44-AC1C-BD99D4A11F96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000"/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FA641813-14BC-AB60-FCD7-670456B550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600200"/>
            <a:ext cx="8382000" cy="838200"/>
          </a:xfrm>
        </p:spPr>
        <p:txBody>
          <a:bodyPr/>
          <a:lstStyle/>
          <a:p>
            <a:pPr algn="ctr" eaLnBrk="1" hangingPunct="1"/>
            <a:r>
              <a:rPr lang="en-US" altLang="en-US"/>
              <a:t>OPPP Characteristics</a:t>
            </a:r>
          </a:p>
        </p:txBody>
      </p:sp>
      <p:sp>
        <p:nvSpPr>
          <p:cNvPr id="10244" name="Rectangle 5">
            <a:extLst>
              <a:ext uri="{FF2B5EF4-FFF2-40B4-BE49-F238E27FC236}">
                <a16:creationId xmlns:a16="http://schemas.microsoft.com/office/drawing/2014/main" id="{C90EB084-F510-E4D1-D0CC-7AF46FA504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3657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Disinfectant-Resistance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Prefer to Adhere to Surfaces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Form Biofilms on Surfaces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Grow at Low Organic Carbon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Grow at Low Oxygen (stagnation)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Concentrated in Aerosols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Grow in Amoebae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Desiccation-Tolerant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000" b="1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0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18E26205-2A5E-1AE5-2934-C444423649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0"/>
            <a:ext cx="7772400" cy="1371600"/>
          </a:xfrm>
        </p:spPr>
        <p:txBody>
          <a:bodyPr/>
          <a:lstStyle/>
          <a:p>
            <a:pPr algn="ctr"/>
            <a:r>
              <a:rPr lang="en-US" altLang="en-US"/>
              <a:t>Adherence and </a:t>
            </a:r>
            <a:br>
              <a:rPr lang="en-US" altLang="en-US"/>
            </a:br>
            <a:r>
              <a:rPr lang="en-US" altLang="en-US"/>
              <a:t>Biofilm Formation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7F80B20F-2685-72E8-3596-015261AF98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895600"/>
            <a:ext cx="7772400" cy="3236913"/>
          </a:xfrm>
        </p:spPr>
        <p:txBody>
          <a:bodyPr/>
          <a:lstStyle/>
          <a:p>
            <a:r>
              <a:rPr lang="en-US" altLang="en-US"/>
              <a:t>Adherence Driven by Hydrophobicity</a:t>
            </a:r>
          </a:p>
          <a:p>
            <a:r>
              <a:rPr lang="en-US" altLang="en-US"/>
              <a:t>Growth of Adherent Cells = Biofilm</a:t>
            </a:r>
          </a:p>
          <a:p>
            <a:r>
              <a:rPr lang="en-US" altLang="en-US"/>
              <a:t>Protective Extracellular Matrix</a:t>
            </a:r>
          </a:p>
          <a:p>
            <a:r>
              <a:rPr lang="en-US" altLang="en-US"/>
              <a:t>Residence and Persistence</a:t>
            </a:r>
          </a:p>
          <a:p>
            <a:r>
              <a:rPr lang="en-US" altLang="en-US"/>
              <a:t>Resistance to Disinfection and Washout</a:t>
            </a:r>
          </a:p>
          <a:p>
            <a:r>
              <a:rPr lang="en-US" altLang="en-US"/>
              <a:t>Re-appearance Following Disinfection</a:t>
            </a:r>
          </a:p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CD56C948-623E-7C02-BA80-B2CB9EEE19B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1638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DC5A21"/>
              </a:buClr>
              <a:buFont typeface="Times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7ADB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6CFDE14-0E13-7D40-81F3-7DA12E82EA57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54F096A6-8027-40D2-726B-8418BF494E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0"/>
            <a:ext cx="7772400" cy="914400"/>
          </a:xfrm>
        </p:spPr>
        <p:txBody>
          <a:bodyPr/>
          <a:lstStyle/>
          <a:p>
            <a:pPr algn="ctr"/>
            <a:r>
              <a:rPr lang="en-US" altLang="en-US"/>
              <a:t>NTM in Household Plumbing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D58A3ACA-E6A7-9D2F-B700-FF289B75C2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514600"/>
            <a:ext cx="7772400" cy="3505200"/>
          </a:xfrm>
        </p:spPr>
        <p:txBody>
          <a:bodyPr/>
          <a:lstStyle/>
          <a:p>
            <a:r>
              <a:rPr lang="en-US" altLang="en-US"/>
              <a:t>Enter Plumbing Through Municipal Pipe</a:t>
            </a:r>
          </a:p>
          <a:p>
            <a:r>
              <a:rPr lang="en-US" altLang="en-US"/>
              <a:t>Grow in Water Heater</a:t>
            </a:r>
          </a:p>
          <a:p>
            <a:r>
              <a:rPr lang="en-US" altLang="en-US"/>
              <a:t>Transported Throughout House</a:t>
            </a:r>
          </a:p>
          <a:p>
            <a:r>
              <a:rPr lang="en-US" altLang="en-US"/>
              <a:t>Attach to Surfaces Form Biofilm</a:t>
            </a:r>
          </a:p>
          <a:p>
            <a:r>
              <a:rPr lang="en-US" altLang="en-US"/>
              <a:t>Aerosolized in Showers, Taps, Drains</a:t>
            </a:r>
          </a:p>
          <a:p>
            <a:r>
              <a:rPr lang="en-US" altLang="en-US"/>
              <a:t>Grow in Stagnant Water</a:t>
            </a:r>
          </a:p>
          <a:p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03AE8B44-32FD-F07A-8272-A315535016E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1638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DC5A21"/>
              </a:buClr>
              <a:buFont typeface="Times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7ADB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83437C9-7E95-DD42-A553-9631020EEE0C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D9880E6-9EC8-6E2E-71F6-890A37BBC9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600200"/>
            <a:ext cx="7772400" cy="914400"/>
          </a:xfrm>
        </p:spPr>
        <p:txBody>
          <a:bodyPr/>
          <a:lstStyle/>
          <a:p>
            <a:pPr algn="ctr"/>
            <a:r>
              <a:rPr lang="en-US" altLang="en-US"/>
              <a:t>Reducing OPPP Exposure -1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86A8E5D-36AC-4D3C-DC50-D267EF0E40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590800"/>
            <a:ext cx="7772400" cy="3697288"/>
          </a:xfrm>
        </p:spPr>
        <p:txBody>
          <a:bodyPr/>
          <a:lstStyle/>
          <a:p>
            <a:r>
              <a:rPr lang="en-US" altLang="en-US"/>
              <a:t>Raise Water Heater Temperature-130 F</a:t>
            </a:r>
          </a:p>
          <a:p>
            <a:r>
              <a:rPr lang="en-US" altLang="en-US"/>
              <a:t>Showerhead with Large Diameter Holes</a:t>
            </a:r>
          </a:p>
          <a:p>
            <a:r>
              <a:rPr lang="en-US" altLang="en-US"/>
              <a:t>Increase Bathroom Ventilation</a:t>
            </a:r>
          </a:p>
          <a:p>
            <a:r>
              <a:rPr lang="en-US" altLang="en-US"/>
              <a:t>No Direct Water Flow into Drains</a:t>
            </a:r>
          </a:p>
          <a:p>
            <a:r>
              <a:rPr lang="en-US" altLang="en-US"/>
              <a:t>Remove Aerators on Taps</a:t>
            </a:r>
          </a:p>
          <a:p>
            <a:r>
              <a:rPr lang="en-US" altLang="en-US"/>
              <a:t>Flush Before Collecting Water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E92940EC-CD35-DB1A-3C2B-3058EF03CC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1638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DC5A21"/>
              </a:buClr>
              <a:buFont typeface="Times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7ADB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741F794-FEEA-6C4A-80A3-2E3CBC6BDFDE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97F8BCCA-3972-9DBA-A1B0-1E523AFF57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0"/>
            <a:ext cx="7772400" cy="762000"/>
          </a:xfrm>
        </p:spPr>
        <p:txBody>
          <a:bodyPr/>
          <a:lstStyle/>
          <a:p>
            <a:pPr algn="ctr"/>
            <a:r>
              <a:rPr lang="en-US" altLang="en-US"/>
              <a:t>Reducing OPPP Exposure - 2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25BF61EA-563C-FD4B-B31C-B4AFAB4F0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438400"/>
            <a:ext cx="7772400" cy="3124200"/>
          </a:xfrm>
        </p:spPr>
        <p:txBody>
          <a:bodyPr/>
          <a:lstStyle/>
          <a:p>
            <a:r>
              <a:rPr lang="en-US" altLang="en-US"/>
              <a:t>Disinfect Showerhead</a:t>
            </a:r>
          </a:p>
          <a:p>
            <a:r>
              <a:rPr lang="en-US" altLang="en-US"/>
              <a:t>Don’t Drink Refrigerator Water or Ice</a:t>
            </a:r>
          </a:p>
          <a:p>
            <a:r>
              <a:rPr lang="en-US" altLang="en-US"/>
              <a:t>Only Use Evaporative Humidifier</a:t>
            </a:r>
          </a:p>
          <a:p>
            <a:r>
              <a:rPr lang="en-US" altLang="en-US"/>
              <a:t>Avoid Spas and Hot Tubs</a:t>
            </a:r>
          </a:p>
          <a:p>
            <a:r>
              <a:rPr lang="en-US" altLang="en-US"/>
              <a:t>Flush House if Vacant (Second Homes)</a:t>
            </a:r>
          </a:p>
          <a:p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FDB681C1-B1D2-E581-82EB-C0DF036C6C6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1638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DC5A21"/>
              </a:buClr>
              <a:buFont typeface="Times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7ADB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8149680-DC07-5442-8A6A-2105ED561958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1907</TotalTime>
  <Words>418</Words>
  <Application>Microsoft Macintosh PowerPoint</Application>
  <PresentationFormat>On-screen Show (4:3)</PresentationFormat>
  <Paragraphs>100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ＭＳ Ｐゴシック</vt:lpstr>
      <vt:lpstr>Times</vt:lpstr>
      <vt:lpstr>Arial Narrow</vt:lpstr>
      <vt:lpstr>Wingdings</vt:lpstr>
      <vt:lpstr>Blank Presentation</vt:lpstr>
      <vt:lpstr>Factors Influencing Opportunistic Premise Plumbing Pathogens in Homes Joseph O. Falkinham, III jofiii@vt.edu</vt:lpstr>
      <vt:lpstr>Opportunistic Premise Plumbing Pathogens (OPPPs)</vt:lpstr>
      <vt:lpstr>Risk Factors for OPPP Lung Infection </vt:lpstr>
      <vt:lpstr>OPPPs</vt:lpstr>
      <vt:lpstr>OPPP Characteristics</vt:lpstr>
      <vt:lpstr>Adherence and  Biofilm Formation</vt:lpstr>
      <vt:lpstr>NTM in Household Plumbing</vt:lpstr>
      <vt:lpstr>Reducing OPPP Exposure -1</vt:lpstr>
      <vt:lpstr>Reducing OPPP Exposure - 2</vt:lpstr>
      <vt:lpstr>Reducing OPPP Exposure - 3</vt:lpstr>
      <vt:lpstr>Regular Remediation</vt:lpstr>
      <vt:lpstr>Monitoring OPPs</vt:lpstr>
      <vt:lpstr>Green Buildings Enrich OPPP Numbers </vt:lpstr>
      <vt:lpstr>PowerPoint Presentation</vt:lpstr>
      <vt:lpstr>PowerPoint Presentation</vt:lpstr>
    </vt:vector>
  </TitlesOfParts>
  <Company>Virginia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 PowerPoint Template</dc:title>
  <dc:creator>David Stanley</dc:creator>
  <cp:lastModifiedBy>paul@webbertraining.com</cp:lastModifiedBy>
  <cp:revision>164</cp:revision>
  <dcterms:created xsi:type="dcterms:W3CDTF">2006-10-23T16:36:06Z</dcterms:created>
  <dcterms:modified xsi:type="dcterms:W3CDTF">2023-09-09T23:26:38Z</dcterms:modified>
</cp:coreProperties>
</file>