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7" r:id="rId1"/>
  </p:sldMasterIdLst>
  <p:notesMasterIdLst>
    <p:notesMasterId r:id="rId33"/>
  </p:notesMasterIdLst>
  <p:handoutMasterIdLst>
    <p:handoutMasterId r:id="rId34"/>
  </p:handoutMasterIdLst>
  <p:sldIdLst>
    <p:sldId id="345" r:id="rId2"/>
    <p:sldId id="293" r:id="rId3"/>
    <p:sldId id="281" r:id="rId4"/>
    <p:sldId id="367" r:id="rId5"/>
    <p:sldId id="368" r:id="rId6"/>
    <p:sldId id="350" r:id="rId7"/>
    <p:sldId id="353" r:id="rId8"/>
    <p:sldId id="354" r:id="rId9"/>
    <p:sldId id="351" r:id="rId10"/>
    <p:sldId id="295" r:id="rId11"/>
    <p:sldId id="380" r:id="rId12"/>
    <p:sldId id="381" r:id="rId13"/>
    <p:sldId id="382" r:id="rId14"/>
    <p:sldId id="383" r:id="rId15"/>
    <p:sldId id="384" r:id="rId16"/>
    <p:sldId id="387" r:id="rId17"/>
    <p:sldId id="385" r:id="rId18"/>
    <p:sldId id="375" r:id="rId19"/>
    <p:sldId id="386" r:id="rId20"/>
    <p:sldId id="378" r:id="rId21"/>
    <p:sldId id="379" r:id="rId22"/>
    <p:sldId id="376" r:id="rId23"/>
    <p:sldId id="377" r:id="rId24"/>
    <p:sldId id="370" r:id="rId25"/>
    <p:sldId id="371" r:id="rId26"/>
    <p:sldId id="372" r:id="rId27"/>
    <p:sldId id="373" r:id="rId28"/>
    <p:sldId id="374" r:id="rId29"/>
    <p:sldId id="294" r:id="rId30"/>
    <p:sldId id="388" r:id="rId31"/>
    <p:sldId id="389" r:id="rId32"/>
  </p:sldIdLst>
  <p:sldSz cx="9144000" cy="6858000" type="screen4x3"/>
  <p:notesSz cx="7010400" cy="92964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F91"/>
    <a:srgbClr val="005BBB"/>
    <a:srgbClr val="666666"/>
    <a:srgbClr val="828383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4" autoAdjust="0"/>
    <p:restoredTop sz="87518"/>
  </p:normalViewPr>
  <p:slideViewPr>
    <p:cSldViewPr snapToGrid="0" snapToObjects="1">
      <p:cViewPr varScale="1">
        <p:scale>
          <a:sx n="103" d="100"/>
          <a:sy n="103" d="100"/>
        </p:scale>
        <p:origin x="2034" y="9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71" d="100"/>
          <a:sy n="71" d="100"/>
        </p:scale>
        <p:origin x="3216" y="6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son.mc.cumc.columbia.edu\SON_Dept$\ICUWU\CDC%20NHSN%20LTC\Dataset\Preliminary%20NHSN%20enrollment%20data%20from%20Newsletters%20&amp;%20Presentations\Graph%20of%20Newsletter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Sheet1!$F$2:$F$26</c:f>
              <c:numCache>
                <c:formatCode>General</c:formatCode>
                <c:ptCount val="2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Sheet1!$G$2:$G$26</c:f>
              <c:numCache>
                <c:formatCode>General</c:formatCode>
                <c:ptCount val="25"/>
                <c:pt idx="0">
                  <c:v>0</c:v>
                </c:pt>
                <c:pt idx="1">
                  <c:v>26</c:v>
                </c:pt>
                <c:pt idx="2">
                  <c:v>53</c:v>
                </c:pt>
                <c:pt idx="3">
                  <c:v>63</c:v>
                </c:pt>
                <c:pt idx="4">
                  <c:v>94</c:v>
                </c:pt>
                <c:pt idx="5">
                  <c:v>169</c:v>
                </c:pt>
                <c:pt idx="6">
                  <c:v>196</c:v>
                </c:pt>
                <c:pt idx="7">
                  <c:v>196</c:v>
                </c:pt>
                <c:pt idx="8">
                  <c:v>218</c:v>
                </c:pt>
                <c:pt idx="9">
                  <c:v>244</c:v>
                </c:pt>
                <c:pt idx="10">
                  <c:v>259</c:v>
                </c:pt>
                <c:pt idx="11">
                  <c:v>206</c:v>
                </c:pt>
                <c:pt idx="12">
                  <c:v>219</c:v>
                </c:pt>
                <c:pt idx="13">
                  <c:v>235</c:v>
                </c:pt>
                <c:pt idx="14">
                  <c:v>262</c:v>
                </c:pt>
                <c:pt idx="15">
                  <c:v>272</c:v>
                </c:pt>
                <c:pt idx="16">
                  <c:v>301</c:v>
                </c:pt>
                <c:pt idx="17">
                  <c:v>301</c:v>
                </c:pt>
                <c:pt idx="18">
                  <c:v>652</c:v>
                </c:pt>
                <c:pt idx="19" formatCode="#,##0">
                  <c:v>1867</c:v>
                </c:pt>
                <c:pt idx="20" formatCode="#,##0">
                  <c:v>2498</c:v>
                </c:pt>
                <c:pt idx="21" formatCode="#,##0">
                  <c:v>2880</c:v>
                </c:pt>
                <c:pt idx="22" formatCode="#,##0">
                  <c:v>2985</c:v>
                </c:pt>
                <c:pt idx="23" formatCode="#,##0">
                  <c:v>3182</c:v>
                </c:pt>
                <c:pt idx="24" formatCode="#,##0">
                  <c:v>3269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9F-4D2C-9B51-1C5AC06B4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773760"/>
        <c:axId val="337774152"/>
      </c:lineChart>
      <c:catAx>
        <c:axId val="337773760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774152"/>
        <c:crosses val="autoZero"/>
        <c:auto val="1"/>
        <c:lblAlgn val="ctr"/>
        <c:lblOffset val="100"/>
        <c:tickMarkSkip val="4"/>
        <c:noMultiLvlLbl val="0"/>
      </c:catAx>
      <c:valAx>
        <c:axId val="33777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77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Exhibit2!$B$9:$B$10</c:f>
              <c:strCache>
                <c:ptCount val="2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Exhibit2!$A$11:$A$13</c:f>
              <c:strCache>
                <c:ptCount val="3"/>
                <c:pt idx="0">
                  <c:v>Antibiotic Stewardship</c:v>
                </c:pt>
                <c:pt idx="1">
                  <c:v>Outbreak Control</c:v>
                </c:pt>
                <c:pt idx="2">
                  <c:v>UTI Prevention</c:v>
                </c:pt>
              </c:strCache>
            </c:strRef>
          </c:cat>
          <c:val>
            <c:numRef>
              <c:f>Exhibit2!$B$11:$B$13</c:f>
              <c:numCache>
                <c:formatCode>0.00</c:formatCode>
                <c:ptCount val="3"/>
                <c:pt idx="0">
                  <c:v>31.963562799999981</c:v>
                </c:pt>
                <c:pt idx="1">
                  <c:v>55.1908618</c:v>
                </c:pt>
                <c:pt idx="2">
                  <c:v>49.6385194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54-490C-AB63-4289820DB6F6}"/>
            </c:ext>
          </c:extLst>
        </c:ser>
        <c:ser>
          <c:idx val="1"/>
          <c:order val="1"/>
          <c:tx>
            <c:strRef>
              <c:f>Exhibit2!$C$9:$C$10</c:f>
              <c:strCache>
                <c:ptCount val="2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Exhibit2!$A$11:$A$13</c:f>
              <c:strCache>
                <c:ptCount val="3"/>
                <c:pt idx="0">
                  <c:v>Antibiotic Stewardship</c:v>
                </c:pt>
                <c:pt idx="1">
                  <c:v>Outbreak Control</c:v>
                </c:pt>
                <c:pt idx="2">
                  <c:v>UTI Prevention</c:v>
                </c:pt>
              </c:strCache>
            </c:strRef>
          </c:cat>
          <c:val>
            <c:numRef>
              <c:f>Exhibit2!$C$11:$C$13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54-490C-AB63-4289820DB6F6}"/>
            </c:ext>
          </c:extLst>
        </c:ser>
        <c:ser>
          <c:idx val="2"/>
          <c:order val="2"/>
          <c:tx>
            <c:strRef>
              <c:f>Exhibit2!$D$9:$D$10</c:f>
              <c:strCache>
                <c:ptCount val="2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Exhibit2!$A$11:$A$13</c:f>
              <c:strCache>
                <c:ptCount val="3"/>
                <c:pt idx="0">
                  <c:v>Antibiotic Stewardship</c:v>
                </c:pt>
                <c:pt idx="1">
                  <c:v>Outbreak Control</c:v>
                </c:pt>
                <c:pt idx="2">
                  <c:v>UTI Prevention</c:v>
                </c:pt>
              </c:strCache>
            </c:strRef>
          </c:cat>
          <c:val>
            <c:numRef>
              <c:f>Exhibit2!$D$11:$D$13</c:f>
              <c:numCache>
                <c:formatCode>0.00</c:formatCode>
                <c:ptCount val="3"/>
                <c:pt idx="0">
                  <c:v>65.358744399999921</c:v>
                </c:pt>
                <c:pt idx="1">
                  <c:v>68.481742499999982</c:v>
                </c:pt>
                <c:pt idx="2">
                  <c:v>56.2299808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54-490C-AB63-4289820DB6F6}"/>
            </c:ext>
          </c:extLst>
        </c:ser>
        <c:ser>
          <c:idx val="3"/>
          <c:order val="3"/>
          <c:tx>
            <c:strRef>
              <c:f>Exhibit2!$E$9:$E$10</c:f>
              <c:strCache>
                <c:ptCount val="2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Exhibit2!$A$11:$A$13</c:f>
              <c:strCache>
                <c:ptCount val="3"/>
                <c:pt idx="0">
                  <c:v>Antibiotic Stewardship</c:v>
                </c:pt>
                <c:pt idx="1">
                  <c:v>Outbreak Control</c:v>
                </c:pt>
                <c:pt idx="2">
                  <c:v>UTI Prevention</c:v>
                </c:pt>
              </c:strCache>
            </c:strRef>
          </c:cat>
          <c:val>
            <c:numRef>
              <c:f>Exhibit2!$E$11:$E$13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54-490C-AB63-4289820DB6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7774936"/>
        <c:axId val="337775328"/>
      </c:barChart>
      <c:catAx>
        <c:axId val="33777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775328"/>
        <c:crosses val="autoZero"/>
        <c:auto val="1"/>
        <c:lblAlgn val="ctr"/>
        <c:lblOffset val="100"/>
        <c:noMultiLvlLbl val="0"/>
      </c:catAx>
      <c:valAx>
        <c:axId val="3377753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77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87084"/>
            <a:ext cx="7008778" cy="72571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>
                <a:latin typeface="Arial" charset="0"/>
              </a:rPr>
              <a:t>Antibiotic Stewardship in Nursing Homes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Prof. Patricia Stone, Columbia University School of Nursing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A Webber Training Teleclass</a:t>
            </a:r>
            <a:endParaRPr lang="en-US" b="1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38"/>
            <a:ext cx="7008778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Hosted by Prof. </a:t>
            </a:r>
            <a:r>
              <a:rPr lang="en-US" b="1" smtClean="0"/>
              <a:t>Jingjing</a:t>
            </a:r>
            <a:r>
              <a:rPr lang="en-US" b="1" dirty="0" smtClean="0"/>
              <a:t> Shang, Columbia University</a:t>
            </a:r>
            <a:br>
              <a:rPr lang="en-US" b="1" dirty="0" smtClean="0"/>
            </a:br>
            <a:r>
              <a:rPr lang="en-US" b="1" dirty="0" err="1" smtClean="0"/>
              <a:t>www.webbertraining.com</a:t>
            </a:r>
            <a:endParaRPr lang="en-US" b="1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4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CC182-8741-403C-86E6-DAC99B2CA0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2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16D61E-12A2-464D-89AA-E0FF0B2E69C8}" type="slidenum">
              <a:rPr lang="en-US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6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CC45-F039-4D3B-B60C-C56B90642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CC45-F039-4D3B-B60C-C56B906427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7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CC45-F039-4D3B-B60C-C56B90642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2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CC45-F039-4D3B-B60C-C56B90642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9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64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2C2355-89F2-4533-893C-D919EEB0EF7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7254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837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47F96A-FEB1-4125-8AE4-97CFC6C53DA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593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6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CC182-8741-403C-86E6-DAC99B2CA0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6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CC182-8741-403C-86E6-DAC99B2CA0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0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8F44-6EAD-4C46-A171-FE9C75234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9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CC45-F039-4D3B-B60C-C56B90642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CC45-F039-4D3B-B60C-C56B90642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CC182-8741-403C-86E6-DAC99B2CA0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1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CC182-8741-403C-86E6-DAC99B2CA0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2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CC182-8741-403C-86E6-DAC99B2CA0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1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CC182-8741-403C-86E6-DAC99B2CA0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933CC4-D039-D448-B096-8102FB237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18CC25-F496-2E44-B1CF-9C1CD58A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89" y="6304416"/>
            <a:ext cx="3060282" cy="4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-1"/>
            <a:ext cx="5320075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3029533" cy="425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3291108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xmlns="" id="{8CD81E1C-E7C0-5643-856D-74D7A6D1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63701" y="692544"/>
            <a:ext cx="5290360" cy="531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7"/>
            <a:ext cx="3029533" cy="42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7"/>
            <a:ext cx="3292385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B550263E-EA9E-6F4F-B2E4-BD35FF9FE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-1"/>
            <a:ext cx="9144000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B49C74-E4F5-8D41-B244-08047CAA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80A15519-F1A8-6947-A9DF-B0F701FC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9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EA97-A1D8-B348-AF5B-BA8B5021F6DF}" type="datetime1">
              <a:rPr lang="en-CA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59ADE14-8E1A-46A9-B421-3D1FDCF8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1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E0537-979B-4AA1-8C05-4C9F1B59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1F23B3-433C-4A6F-8823-8E7FC90B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0C82-2A45-FF42-8B1E-F077A2A72C40}" type="datetime1">
              <a:rPr lang="en-CA" smtClean="0"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06ABBC-7FAF-44F0-94D5-2373CDB5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D09FFE-3FDE-4F5A-9257-687F3416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465-E8B3-41B6-9A2B-37222444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67C93-9E4E-4CD8-975A-34843685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855F17-D5FB-4DA1-ABDF-710D573B0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762426-0E87-4C4C-9393-7262E43E2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E6FE5A-C1A1-4F90-925D-AB523784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345-94EB-B648-A1EB-B8C1C5454F21}" type="datetime1">
              <a:rPr lang="en-CA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4D34BD-F5F5-41CA-8BDB-466F770D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F05B6D-D976-42F2-B5FB-67AD51F2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465-E8B3-41B6-9A2B-37222444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130463-BAD8-3E4F-A4C7-682D9BD41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C2791B-B77D-0840-A2CE-66C0F5944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89" y="6304416"/>
            <a:ext cx="3060282" cy="4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9EE35A-05E6-1E4D-AAC6-3291C38D9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C3C63F-EC7E-9F42-9CE8-601C949AE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89" y="6304416"/>
            <a:ext cx="3060282" cy="4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ADDDE2-C548-8E44-A41D-D09937D0272F}"/>
              </a:ext>
            </a:extLst>
          </p:cNvPr>
          <p:cNvSpPr/>
          <p:nvPr userDrawn="1"/>
        </p:nvSpPr>
        <p:spPr>
          <a:xfrm>
            <a:off x="1" y="3438846"/>
            <a:ext cx="9144000" cy="3425951"/>
          </a:xfrm>
          <a:prstGeom prst="rect">
            <a:avLst/>
          </a:prstGeom>
          <a:solidFill>
            <a:srgbClr val="1D4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D7F930EF-C716-2345-8E9C-8700FA42A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92C2000-A5F7-6248-8664-29E8E7221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E97517-53A2-354C-99F0-33CB2080B8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89" y="6304416"/>
            <a:ext cx="3060282" cy="4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95EDBB07-1433-AE46-93BA-02179E2A6B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0715F73-74DA-7740-A195-94D09A9A2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D11656-ACEA-FD48-A289-F1ABCE1D0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89" y="6304416"/>
            <a:ext cx="3060282" cy="4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71316" y="1735998"/>
            <a:ext cx="6043003" cy="4309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xmlns="" id="{3D83F124-31E4-B24A-A2AE-EF8C4ADFB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916179" y="1751872"/>
            <a:ext cx="4541837" cy="4276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71317" y="1735998"/>
            <a:ext cx="3126394" cy="4293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199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7886700" cy="425840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buClr>
                <a:srgbClr val="1D4F91"/>
              </a:buClr>
              <a:buFont typeface="Arial"/>
              <a:buChar char="•"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  <a:p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</a:p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</a:p>
          <a:p>
            <a:r>
              <a:rPr lang="en-US" dirty="0"/>
              <a:t>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5519"/>
            <a:ext cx="7886700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FB4CCC98-1928-6840-B7FC-BA09DF3C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1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71316" y="1735411"/>
            <a:ext cx="7886699" cy="427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Clr>
                <a:srgbClr val="005BBB"/>
              </a:buClr>
              <a:buFontTx/>
              <a:buNone/>
              <a:defRPr sz="1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52450" indent="-209550">
              <a:lnSpc>
                <a:spcPct val="120000"/>
              </a:lnSpc>
              <a:buClr>
                <a:srgbClr val="005BBB"/>
              </a:buClr>
              <a:buFont typeface="Arial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xmlns="" id="{AE5F231E-627F-D347-813F-24EE8B02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DD9A12F-7DD7-0E4A-B2BC-79A20AD69693}"/>
              </a:ext>
            </a:extLst>
          </p:cNvPr>
          <p:cNvPicPr>
            <a:picLocks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8" y="1"/>
            <a:ext cx="9144000" cy="68630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idx="1"/>
          </p:nvPr>
        </p:nvSpPr>
        <p:spPr>
          <a:xfrm>
            <a:off x="571316" y="1740185"/>
            <a:ext cx="7886700" cy="349129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571316" y="736810"/>
            <a:ext cx="7886700" cy="86843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FDD9CA-FDFC-234B-B01B-E59C193A4FD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89" y="6431093"/>
            <a:ext cx="2358022" cy="3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0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33" r:id="rId14"/>
    <p:sldLayoutId id="2147483934" r:id="rId15"/>
    <p:sldLayoutId id="2147483935" r:id="rId16"/>
    <p:sldLayoutId id="2147483936" r:id="rId17"/>
    <p:sldLayoutId id="2147483937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D4F9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685800" rtl="0" eaLnBrk="1" fontAlgn="auto" latinLnBrk="0" hangingPunct="1">
        <a:lnSpc>
          <a:spcPct val="110000"/>
        </a:lnSpc>
        <a:spcBef>
          <a:spcPts val="75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None/>
        <a:tabLst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LucidaGrande" charset="0"/>
        <a:buChar char="-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0574BB-B59A-A447-AA8E-D6F2396401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110" y="3746498"/>
            <a:ext cx="6638544" cy="7693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Pat W. Stone, PhD, MPH, FAAN</a:t>
            </a:r>
          </a:p>
          <a:p>
            <a:r>
              <a:rPr lang="en-US" dirty="0"/>
              <a:t>Columbia University School of </a:t>
            </a:r>
            <a:r>
              <a:rPr lang="en-US" dirty="0" smtClean="0"/>
              <a:t>Nursing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A8A03FB-A8A4-4842-8CA5-8059979A0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Antibiotic Stewardship in nursing homes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FF0574BB-B59A-A447-AA8E-D6F2396401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3464" y="4993926"/>
            <a:ext cx="6638544" cy="769370"/>
          </a:xfrm>
        </p:spPr>
        <p:txBody>
          <a:bodyPr>
            <a:normAutofit/>
          </a:bodyPr>
          <a:lstStyle/>
          <a:p>
            <a:r>
              <a:rPr lang="en-US" dirty="0" smtClean="0"/>
              <a:t>Hosted by Prof. </a:t>
            </a:r>
            <a:r>
              <a:rPr lang="en-US" dirty="0" err="1" smtClean="0"/>
              <a:t>Jingjing</a:t>
            </a:r>
            <a:r>
              <a:rPr lang="en-US" dirty="0" smtClean="0"/>
              <a:t> Shang</a:t>
            </a:r>
            <a:br>
              <a:rPr lang="en-US" dirty="0" smtClean="0"/>
            </a:br>
            <a:r>
              <a:rPr lang="en-US" dirty="0" smtClean="0"/>
              <a:t>Columbia University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239908" y="6513687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www.webbertraining.com</a:t>
            </a:r>
            <a:endParaRPr lang="en-US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7824" y="6505446"/>
            <a:ext cx="190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February 27, 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  <a:endParaRPr lang="en-US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6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284" y="284382"/>
            <a:ext cx="6519036" cy="56185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4944033" y="4443379"/>
            <a:ext cx="809" cy="3383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08948" y="3330741"/>
            <a:ext cx="5042" cy="1442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19269" y="3766578"/>
            <a:ext cx="1" cy="1015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86940" y="4475691"/>
            <a:ext cx="809" cy="3383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AutoShape 8" descr="Image result for U.S. department of health and human services"/>
          <p:cNvSpPr>
            <a:spLocks noChangeAspect="1" noChangeArrowheads="1"/>
          </p:cNvSpPr>
          <p:nvPr/>
        </p:nvSpPr>
        <p:spPr bwMode="auto">
          <a:xfrm>
            <a:off x="2087761" y="1418928"/>
            <a:ext cx="171450" cy="17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013">
              <a:solidFill>
                <a:prstClr val="black"/>
              </a:solidFill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919" y="1213545"/>
            <a:ext cx="489394" cy="75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42927" y="4609044"/>
            <a:ext cx="8317110" cy="655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2986" y="2965600"/>
            <a:ext cx="1192564" cy="822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>
                <a:solidFill>
                  <a:prstClr val="white"/>
                </a:solidFill>
              </a:rPr>
              <a:t>SURVEILLANCE</a:t>
            </a:r>
          </a:p>
          <a:p>
            <a:pPr algn="ctr"/>
            <a:r>
              <a:rPr lang="en-US" sz="1125" dirty="0">
                <a:solidFill>
                  <a:prstClr val="white"/>
                </a:solidFill>
              </a:rPr>
              <a:t>CDC’s NHSN Long-term care module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5252" y="4774888"/>
            <a:ext cx="59503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4350" y="4773713"/>
            <a:ext cx="59503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1684" y="4781701"/>
            <a:ext cx="59503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3084" y="4781701"/>
            <a:ext cx="59503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0357" y="4779744"/>
            <a:ext cx="59503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0978" y="4779744"/>
            <a:ext cx="59503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44339" y="3667137"/>
            <a:ext cx="1099665" cy="941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>
                <a:solidFill>
                  <a:prstClr val="white"/>
                </a:solidFill>
              </a:rPr>
              <a:t>HAI NATIONAL ACTION PLAN</a:t>
            </a:r>
          </a:p>
          <a:p>
            <a:pPr algn="ctr"/>
            <a:r>
              <a:rPr lang="en-US" sz="1125" b="1" dirty="0">
                <a:solidFill>
                  <a:prstClr val="white"/>
                </a:solidFill>
              </a:rPr>
              <a:t>Phase III</a:t>
            </a:r>
          </a:p>
          <a:p>
            <a:pPr algn="ctr"/>
            <a:r>
              <a:rPr lang="en-US" sz="1125" dirty="0">
                <a:solidFill>
                  <a:prstClr val="white"/>
                </a:solidFill>
              </a:rPr>
              <a:t> Include LTC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10568" y="3612718"/>
            <a:ext cx="1288929" cy="955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>
                <a:solidFill>
                  <a:prstClr val="white"/>
                </a:solidFill>
              </a:rPr>
              <a:t>NATIONAL ACTION PLAN</a:t>
            </a:r>
          </a:p>
          <a:p>
            <a:pPr algn="ctr"/>
            <a:r>
              <a:rPr lang="en-US" sz="1125" dirty="0">
                <a:solidFill>
                  <a:prstClr val="white"/>
                </a:solidFill>
              </a:rPr>
              <a:t>Combating Antibiotic-Resistant Bacteria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53746" y="2036703"/>
            <a:ext cx="3050444" cy="1426568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>
                <a:solidFill>
                  <a:prstClr val="white"/>
                </a:solidFill>
              </a:rPr>
              <a:t>42 CFR RULE (§483.80) UPDATES NH INFECTION PREVENTION AND CONTROL PROGRAMS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013" b="1" dirty="0">
                <a:solidFill>
                  <a:prstClr val="white"/>
                </a:solidFill>
              </a:rPr>
              <a:t>System for preventing, identifying, reporting, investigating and controlling infections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013" b="1" dirty="0">
                <a:solidFill>
                  <a:prstClr val="white"/>
                </a:solidFill>
              </a:rPr>
              <a:t>Antibiotic stewardship program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013" b="1" dirty="0">
                <a:solidFill>
                  <a:prstClr val="white"/>
                </a:solidFill>
              </a:rPr>
              <a:t>Designated IP with specialized training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013" b="1" dirty="0">
                <a:solidFill>
                  <a:prstClr val="white"/>
                </a:solidFill>
              </a:rPr>
              <a:t>IP participates on quality assurance committee</a:t>
            </a:r>
            <a:endParaRPr lang="en-US" sz="1125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5088" y="3612718"/>
            <a:ext cx="1104340" cy="95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>
                <a:solidFill>
                  <a:prstClr val="white"/>
                </a:solidFill>
              </a:rPr>
              <a:t>NATIONAL ACTION PLAN</a:t>
            </a:r>
          </a:p>
          <a:p>
            <a:pPr algn="ctr"/>
            <a:r>
              <a:rPr lang="en-US" sz="1125" dirty="0">
                <a:solidFill>
                  <a:prstClr val="white"/>
                </a:solidFill>
              </a:rPr>
              <a:t>Improvement of NH Quality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90611" y="3537881"/>
            <a:ext cx="1430617" cy="1064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>
                <a:solidFill>
                  <a:prstClr val="white"/>
                </a:solidFill>
              </a:rPr>
              <a:t>CDC BROAD AGENCY AGREEMENT</a:t>
            </a:r>
          </a:p>
          <a:p>
            <a:pPr algn="ctr"/>
            <a:r>
              <a:rPr lang="en-US" sz="1125" dirty="0">
                <a:solidFill>
                  <a:prstClr val="white"/>
                </a:solidFill>
              </a:rPr>
              <a:t>Antibiotic Resistance Solutions Initiative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24" y="1117543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/>
              <a:t>National Efforts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256" y="4773713"/>
            <a:ext cx="59503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solidFill>
                  <a:schemeClr val="bg1"/>
                </a:solidFill>
              </a:rPr>
              <a:t>2009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23426" y="4461196"/>
            <a:ext cx="809" cy="3383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80824" y="3667136"/>
            <a:ext cx="1099665" cy="92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>
                <a:solidFill>
                  <a:prstClr val="white"/>
                </a:solidFill>
              </a:rPr>
              <a:t>HAI NATIONAL ACTION PLAN Phase I </a:t>
            </a:r>
          </a:p>
          <a:p>
            <a:pPr algn="ctr"/>
            <a:r>
              <a:rPr lang="en-US" sz="1125" dirty="0">
                <a:solidFill>
                  <a:prstClr val="white"/>
                </a:solidFill>
              </a:rPr>
              <a:t>State HAI Prevention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8042825" y="4566337"/>
            <a:ext cx="1" cy="207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9" idx="2"/>
          </p:cNvCxnSpPr>
          <p:nvPr/>
        </p:nvCxnSpPr>
        <p:spPr>
          <a:xfrm>
            <a:off x="3841461" y="3494480"/>
            <a:ext cx="11774" cy="12792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196997" y="2650332"/>
            <a:ext cx="1288929" cy="844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>
                <a:solidFill>
                  <a:prstClr val="white"/>
                </a:solidFill>
              </a:rPr>
              <a:t>NATIONAL ACTION PLAN</a:t>
            </a:r>
          </a:p>
          <a:p>
            <a:pPr algn="ctr"/>
            <a:r>
              <a:rPr lang="en-US" sz="1125" b="1" dirty="0">
                <a:solidFill>
                  <a:prstClr val="white"/>
                </a:solidFill>
              </a:rPr>
              <a:t>CMS restructures QIN-QIO program</a:t>
            </a:r>
            <a:endParaRPr lang="en-US" sz="1125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465-E8B3-41B6-9A2B-37222444DDC7}" type="slidenum">
              <a:rPr lang="en-US" sz="1800" smtClean="0"/>
              <a:t>11</a:t>
            </a:fld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CMS Final Rule Phases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34397" y="2007737"/>
          <a:ext cx="6875207" cy="313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9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5685">
                <a:tc>
                  <a:txBody>
                    <a:bodyPr/>
                    <a:lstStyle/>
                    <a:p>
                      <a:r>
                        <a:rPr lang="en-US" sz="1500" dirty="0"/>
                        <a:t>Phases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n-US" sz="1500" dirty="0"/>
                        <a:t>Phase 1 </a:t>
                      </a:r>
                      <a:r>
                        <a:rPr lang="en-US" sz="1100" dirty="0"/>
                        <a:t>(November 28, 2016)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Implementation</a:t>
                      </a:r>
                      <a:r>
                        <a:rPr lang="en-US" sz="1500" baseline="0" dirty="0"/>
                        <a:t> of existing requirements</a:t>
                      </a:r>
                      <a:endParaRPr lang="en-US" sz="1500" dirty="0"/>
                    </a:p>
                    <a:p>
                      <a:pPr marL="800100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/>
                        <a:t>Participation in Quality Assurance</a:t>
                      </a:r>
                      <a:r>
                        <a:rPr lang="en-US" sz="1500" baseline="0" dirty="0"/>
                        <a:t> and Performance Committees </a:t>
                      </a:r>
                    </a:p>
                    <a:p>
                      <a:pPr marL="800100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/>
                        <a:t>Infection Control Program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3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Phase 2 </a:t>
                      </a:r>
                      <a:r>
                        <a:rPr lang="en-US" sz="1100" dirty="0"/>
                        <a:t>(November 28, 2017)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Quality Assurance and Performance Improvements (QAPI Plan Only)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Infection Control Program with </a:t>
                      </a:r>
                      <a:r>
                        <a:rPr lang="en-US" sz="1500" b="0" u="none" dirty="0"/>
                        <a:t>Antibiotic Stewardship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Phase 3 </a:t>
                      </a:r>
                      <a:r>
                        <a:rPr lang="en-US" sz="1100" dirty="0"/>
                        <a:t>(November 28, 2019)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Full Implementation of QAPI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u="none" dirty="0"/>
                        <a:t>Infection Preventionist with</a:t>
                      </a:r>
                      <a:r>
                        <a:rPr lang="en-US" sz="1500" b="0" u="none" baseline="0" dirty="0"/>
                        <a:t> specialized training</a:t>
                      </a:r>
                      <a:endParaRPr lang="en-US" sz="1500" b="0" u="non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7" y="1035844"/>
            <a:ext cx="8369300" cy="994172"/>
          </a:xfrm>
        </p:spPr>
        <p:txBody>
          <a:bodyPr>
            <a:normAutofit/>
          </a:bodyPr>
          <a:lstStyle/>
          <a:p>
            <a:r>
              <a:rPr lang="en-US" sz="3000" dirty="0"/>
              <a:t>CMS Quality Improvement Organizations </a:t>
            </a:r>
          </a:p>
        </p:txBody>
      </p:sp>
      <p:pic>
        <p:nvPicPr>
          <p:cNvPr id="1026" name="Picture 2" descr="QIO Program structure graph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554" y="1854254"/>
            <a:ext cx="4102893" cy="338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650" y="5225876"/>
            <a:ext cx="7765256" cy="5539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Mission: Improve the effectiveness, efficiency, economy, and quality of services delivered to Medicare beneficiaries and to make sure that those services are reasonable and necessary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50095" y="3050788"/>
            <a:ext cx="2166041" cy="1154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Quality of care concerns/appeals</a:t>
            </a:r>
          </a:p>
        </p:txBody>
      </p:sp>
      <p:sp>
        <p:nvSpPr>
          <p:cNvPr id="4" name="Left Arrow 3"/>
          <p:cNvSpPr/>
          <p:nvPr/>
        </p:nvSpPr>
        <p:spPr>
          <a:xfrm>
            <a:off x="6348223" y="3052961"/>
            <a:ext cx="2167128" cy="1152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Improve knowledge and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31" y="998610"/>
            <a:ext cx="7886700" cy="994172"/>
          </a:xfrm>
        </p:spPr>
        <p:txBody>
          <a:bodyPr/>
          <a:lstStyle/>
          <a:p>
            <a:r>
              <a:rPr lang="en-US" sz="3000" dirty="0"/>
              <a:t>QIN-QIOs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17" y="1907381"/>
            <a:ext cx="7962034" cy="3672537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Required as part of the Social Security Act</a:t>
            </a:r>
          </a:p>
          <a:p>
            <a:r>
              <a:rPr lang="en-US" dirty="0">
                <a:latin typeface="+mn-lt"/>
              </a:rPr>
              <a:t>Each QIN-QIO serves a region of 2-6 states and territories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51" y="2758718"/>
            <a:ext cx="6478460" cy="27312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7DC2DD-85D3-4CD9-A0FE-57E755AC7599}"/>
              </a:ext>
            </a:extLst>
          </p:cNvPr>
          <p:cNvSpPr txBox="1"/>
          <p:nvPr/>
        </p:nvSpPr>
        <p:spPr>
          <a:xfrm>
            <a:off x="3264408" y="1997576"/>
            <a:ext cx="2615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/>
              <a:t>Growth of NH Enrollment in NHSN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0269" y="2656659"/>
            <a:ext cx="392415" cy="18114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</a:rPr>
              <a:t>Number of Enrolled NHs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5488" y="5535627"/>
            <a:ext cx="3508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Source:</a:t>
            </a:r>
            <a:r>
              <a:rPr lang="en-US" sz="900" dirty="0"/>
              <a:t> Quarterly CDC NHSN Newsletters March 2012-March 2018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4459" y="272198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3,269 facilities currently enrolled</a:t>
            </a:r>
          </a:p>
          <a:p>
            <a:pPr algn="ctr"/>
            <a:r>
              <a:rPr lang="en-US" sz="900" dirty="0"/>
              <a:t>(March 2018)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DDA2B0A-ABE0-46C6-A885-B95EA6B53C09}"/>
              </a:ext>
            </a:extLst>
          </p:cNvPr>
          <p:cNvSpPr txBox="1">
            <a:spLocks/>
          </p:cNvSpPr>
          <p:nvPr/>
        </p:nvSpPr>
        <p:spPr>
          <a:xfrm>
            <a:off x="274569" y="1062210"/>
            <a:ext cx="859486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0" dirty="0">
                <a:solidFill>
                  <a:schemeClr val="tx1"/>
                </a:solidFill>
                <a:latin typeface="+mj-lt"/>
              </a:rPr>
              <a:t>Infection Surveillance in Nursing Homes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612003" y="2273600"/>
          <a:ext cx="5478152" cy="326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48100" y="3257551"/>
            <a:ext cx="1585821" cy="1034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CMS funds the</a:t>
            </a:r>
          </a:p>
          <a:p>
            <a:pPr algn="ctr"/>
            <a:r>
              <a:rPr lang="en-US" sz="1050" dirty="0"/>
              <a:t>QIN-QIO </a:t>
            </a:r>
            <a:r>
              <a:rPr lang="en-US" sz="1050" i="1" dirty="0"/>
              <a:t>C. Diff </a:t>
            </a:r>
            <a:r>
              <a:rPr lang="en-US" sz="1050" dirty="0"/>
              <a:t>Infection Reporting &amp; Reduction Project begins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EBAC721-DB3F-4470-841C-4A04B8390F23}"/>
              </a:ext>
            </a:extLst>
          </p:cNvPr>
          <p:cNvCxnSpPr/>
          <p:nvPr/>
        </p:nvCxnSpPr>
        <p:spPr>
          <a:xfrm>
            <a:off x="4809995" y="4291752"/>
            <a:ext cx="434247" cy="5577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099586" y="3971215"/>
            <a:ext cx="1550504" cy="641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Creation of</a:t>
            </a:r>
          </a:p>
          <a:p>
            <a:pPr algn="ctr"/>
            <a:r>
              <a:rPr lang="en-US" sz="1050" dirty="0"/>
              <a:t>NHSN Long-term care component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81420" y="4612289"/>
            <a:ext cx="348629" cy="4801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872287" y="2626227"/>
            <a:ext cx="263354" cy="196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465-E8B3-41B6-9A2B-37222444DDC7}" type="slidenum">
              <a:rPr lang="en-US" sz="1800" smtClean="0"/>
              <a:t>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83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Core Elements for ASP in 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Leadership Support</a:t>
            </a:r>
          </a:p>
          <a:p>
            <a:r>
              <a:rPr lang="en-US" dirty="0"/>
              <a:t>	</a:t>
            </a:r>
            <a:r>
              <a:rPr lang="en-US" dirty="0" smtClean="0"/>
              <a:t>written statement</a:t>
            </a:r>
          </a:p>
          <a:p>
            <a:r>
              <a:rPr lang="en-US" dirty="0"/>
              <a:t>	</a:t>
            </a:r>
            <a:r>
              <a:rPr lang="en-US" dirty="0" smtClean="0"/>
              <a:t>job description</a:t>
            </a:r>
          </a:p>
          <a:p>
            <a:r>
              <a:rPr lang="en-US" dirty="0"/>
              <a:t>	</a:t>
            </a:r>
            <a:r>
              <a:rPr lang="en-US" dirty="0" smtClean="0"/>
              <a:t>reviewed in quality assurance meetings</a:t>
            </a:r>
          </a:p>
          <a:p>
            <a:r>
              <a:rPr lang="en-US" dirty="0" smtClean="0"/>
              <a:t>Accountability </a:t>
            </a:r>
          </a:p>
          <a:p>
            <a:r>
              <a:rPr lang="en-US" dirty="0"/>
              <a:t>	</a:t>
            </a:r>
            <a:r>
              <a:rPr lang="en-US" dirty="0" smtClean="0"/>
              <a:t>Identifying leads</a:t>
            </a:r>
          </a:p>
          <a:p>
            <a:r>
              <a:rPr lang="en-US" dirty="0" smtClean="0"/>
              <a:t>Drug Expertise</a:t>
            </a:r>
          </a:p>
          <a:p>
            <a:r>
              <a:rPr lang="en-US" dirty="0"/>
              <a:t>	</a:t>
            </a:r>
            <a:r>
              <a:rPr lang="en-US" dirty="0" smtClean="0"/>
              <a:t>Partnering as needed</a:t>
            </a:r>
          </a:p>
          <a:p>
            <a:r>
              <a:rPr lang="en-US" dirty="0" smtClean="0"/>
              <a:t>Actions to Improve Use</a:t>
            </a:r>
          </a:p>
          <a:p>
            <a:r>
              <a:rPr lang="en-US" dirty="0"/>
              <a:t>	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</a:p>
          <a:p>
            <a:r>
              <a:rPr lang="en-US" dirty="0"/>
              <a:t>	</a:t>
            </a:r>
            <a:r>
              <a:rPr lang="en-US" dirty="0" smtClean="0"/>
              <a:t>Monitoring antibiotic use</a:t>
            </a:r>
          </a:p>
          <a:p>
            <a:r>
              <a:rPr lang="en-US" dirty="0" smtClean="0"/>
              <a:t>Reporting Information to Staff</a:t>
            </a:r>
          </a:p>
          <a:p>
            <a:r>
              <a:rPr lang="en-US" dirty="0"/>
              <a:t>	</a:t>
            </a:r>
            <a:r>
              <a:rPr lang="en-US" dirty="0" smtClean="0"/>
              <a:t>Reports on antibiotic use, </a:t>
            </a:r>
            <a:r>
              <a:rPr lang="en-US" i="1" dirty="0" smtClean="0"/>
              <a:t>C. diff</a:t>
            </a:r>
          </a:p>
          <a:p>
            <a:r>
              <a:rPr lang="en-US" dirty="0" smtClean="0"/>
              <a:t>Education</a:t>
            </a:r>
            <a:endParaRPr lang="en-US" dirty="0"/>
          </a:p>
          <a:p>
            <a:r>
              <a:rPr lang="en-US" dirty="0" smtClean="0"/>
              <a:t>	Clinical prescribers</a:t>
            </a:r>
          </a:p>
          <a:p>
            <a:r>
              <a:rPr lang="en-US" dirty="0"/>
              <a:t>	</a:t>
            </a:r>
            <a:r>
              <a:rPr lang="en-US" dirty="0" smtClean="0"/>
              <a:t>Nursing staff</a:t>
            </a:r>
          </a:p>
          <a:p>
            <a:r>
              <a:rPr lang="en-US" dirty="0"/>
              <a:t>	</a:t>
            </a:r>
            <a:r>
              <a:rPr lang="en-US" dirty="0" smtClean="0"/>
              <a:t>Residents/family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465-E8B3-41B6-9A2B-37222444DDC7}" type="slidenum">
              <a:rPr lang="en-US" sz="1800" smtClean="0"/>
              <a:t>16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085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9DFE8-678E-8B47-8394-8B12FAA8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9833" y="1630916"/>
            <a:ext cx="4978908" cy="1790700"/>
          </a:xfrm>
        </p:spPr>
        <p:txBody>
          <a:bodyPr>
            <a:normAutofit fontScale="90000"/>
          </a:bodyPr>
          <a:lstStyle/>
          <a:p>
            <a:r>
              <a:rPr lang="en-US" sz="2100" u="sng" dirty="0">
                <a:solidFill>
                  <a:srgbClr val="FF0000"/>
                </a:solidFill>
              </a:rPr>
              <a:t>S</a:t>
            </a:r>
            <a:r>
              <a:rPr lang="en-US" sz="2100" dirty="0"/>
              <a:t>tudy of the </a:t>
            </a:r>
            <a:r>
              <a:rPr lang="en-US" sz="2100" u="sng" dirty="0">
                <a:solidFill>
                  <a:srgbClr val="FF0000"/>
                </a:solidFill>
              </a:rPr>
              <a:t>I</a:t>
            </a:r>
            <a:r>
              <a:rPr lang="en-US" sz="2100" dirty="0"/>
              <a:t>ntegration of Infection </a:t>
            </a:r>
            <a:r>
              <a:rPr lang="en-US" sz="2100" u="sng" dirty="0">
                <a:solidFill>
                  <a:srgbClr val="FF0000"/>
                </a:solidFill>
              </a:rPr>
              <a:t>M</a:t>
            </a:r>
            <a:r>
              <a:rPr lang="en-US" sz="2100" dirty="0"/>
              <a:t>anagement and </a:t>
            </a:r>
            <a:r>
              <a:rPr lang="en-US" sz="2100" u="sng" dirty="0" smtClean="0">
                <a:solidFill>
                  <a:srgbClr val="FF0000"/>
                </a:solidFill>
              </a:rPr>
              <a:t>P</a:t>
            </a:r>
            <a:r>
              <a:rPr lang="en-US" sz="2100" u="sng" dirty="0" smtClean="0">
                <a:solidFill>
                  <a:schemeClr val="tx2">
                    <a:lumMod val="75000"/>
                  </a:schemeClr>
                </a:solidFill>
              </a:rPr>
              <a:t>alliative</a:t>
            </a:r>
            <a:r>
              <a:rPr lang="en-US" sz="2100" dirty="0" smtClean="0"/>
              <a:t> </a:t>
            </a:r>
            <a:r>
              <a:rPr lang="en-US" sz="2100" dirty="0"/>
              <a:t>Care at </a:t>
            </a:r>
            <a:r>
              <a:rPr lang="en-US" sz="2100" u="sng" dirty="0">
                <a:solidFill>
                  <a:srgbClr val="FF0000"/>
                </a:solidFill>
              </a:rPr>
              <a:t>E</a:t>
            </a:r>
            <a:r>
              <a:rPr lang="en-US" sz="2100" dirty="0"/>
              <a:t>nd-of-</a:t>
            </a:r>
            <a:r>
              <a:rPr lang="en-US" sz="2100" u="sng" dirty="0">
                <a:solidFill>
                  <a:srgbClr val="FF0000"/>
                </a:solidFill>
              </a:rPr>
              <a:t>L</a:t>
            </a:r>
            <a:r>
              <a:rPr lang="en-US" sz="2100" dirty="0"/>
              <a:t>ife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in Nursing Homes: </a:t>
            </a:r>
            <a:r>
              <a:rPr lang="en-US" sz="2100" dirty="0">
                <a:solidFill>
                  <a:srgbClr val="FF0000"/>
                </a:solidFill>
              </a:rPr>
              <a:t>SIMP-EL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42C44C-68AB-1342-A9A7-1B02B8E65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110" y="3505738"/>
            <a:ext cx="7888906" cy="1154152"/>
          </a:xfrm>
        </p:spPr>
        <p:txBody>
          <a:bodyPr>
            <a:normAutofit/>
          </a:bodyPr>
          <a:lstStyle/>
          <a:p>
            <a:r>
              <a:rPr lang="en-US" dirty="0"/>
              <a:t>R01 </a:t>
            </a:r>
            <a:r>
              <a:rPr lang="en-US" dirty="0" smtClean="0"/>
              <a:t>NR013687 (years 5 - 10: 2017-2021)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C6A86E-69DA-A44F-9107-0A1C3D83F2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Pat Stone RN MPH PhD FAAN, PI</a:t>
            </a:r>
          </a:p>
          <a:p>
            <a:r>
              <a:rPr lang="en-US" dirty="0"/>
              <a:t>Andy Dick, PhD, PI, RAND subcontract</a:t>
            </a:r>
          </a:p>
          <a:p>
            <a:r>
              <a:rPr lang="en-US" dirty="0"/>
              <a:t>Susan Mitchell, PhD, </a:t>
            </a:r>
            <a:r>
              <a:rPr lang="en-US" dirty="0" smtClean="0"/>
              <a:t>PI Harvard </a:t>
            </a:r>
            <a:r>
              <a:rPr lang="en-US" dirty="0"/>
              <a:t>subcontract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en-US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Characteristics of the infection control program in the facility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Demographics and training of the person in charge of the program (i.e., the infection preventionist), workforce stability and staffing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Antibiotic stewardship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Outbreak control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UTI prevention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z="1800" smtClean="0"/>
              <a:pPr/>
              <a:t>18</a:t>
            </a:fld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52" y="1013951"/>
            <a:ext cx="3423166" cy="442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81" y="1076419"/>
            <a:ext cx="5915025" cy="651323"/>
          </a:xfrm>
        </p:spPr>
        <p:txBody>
          <a:bodyPr/>
          <a:lstStyle/>
          <a:p>
            <a:r>
              <a:rPr lang="en-US" dirty="0"/>
              <a:t>Nursing Home Characteristics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4A5A8C1-D9E6-401B-A8DF-EA506091B32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05750" y="1870281"/>
          <a:ext cx="7361340" cy="360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350">
                  <a:extLst>
                    <a:ext uri="{9D8B030D-6E8A-4147-A177-3AD203B41FA5}">
                      <a16:colId xmlns:a16="http://schemas.microsoft.com/office/drawing/2014/main" xmlns="" val="97448563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5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1209">
                  <a:extLst>
                    <a:ext uri="{9D8B030D-6E8A-4147-A177-3AD203B41FA5}">
                      <a16:colId xmlns:a16="http://schemas.microsoft.com/office/drawing/2014/main" xmlns="" val="595672256"/>
                    </a:ext>
                  </a:extLst>
                </a:gridCol>
                <a:gridCol w="714923">
                  <a:extLst>
                    <a:ext uri="{9D8B030D-6E8A-4147-A177-3AD203B41FA5}">
                      <a16:colId xmlns:a16="http://schemas.microsoft.com/office/drawing/2014/main" xmlns="" val="1426531820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All </a:t>
                      </a:r>
                    </a:p>
                    <a:p>
                      <a:r>
                        <a:rPr lang="en-US" sz="1000" dirty="0"/>
                        <a:t>n = 1807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Respondents </a:t>
                      </a:r>
                    </a:p>
                    <a:p>
                      <a:r>
                        <a:rPr lang="en-US" sz="1000" dirty="0"/>
                        <a:t>n = 879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Non-Respondents</a:t>
                      </a:r>
                    </a:p>
                    <a:p>
                      <a:r>
                        <a:rPr lang="en-US" sz="1000" dirty="0"/>
                        <a:t>n = 928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 </a:t>
                      </a:r>
                      <a:r>
                        <a:rPr lang="en-US" sz="1000" i="1" dirty="0"/>
                        <a:t>p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45253537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accent1"/>
                          </a:solidFill>
                          <a:latin typeface="+mn-lt"/>
                        </a:rPr>
                        <a:t>Ownership, n (%)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2399440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For profit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1223 (67.68)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551 (62.68)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672 (72.41)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89883696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Government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(6.97)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(8.42)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(5.60)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34545983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Nonprofit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458 (25.35)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 (28.90)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 (21.98)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349921061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Chain, n (%)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1047 (57.94)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 (55.40)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 (60.34)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0.03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70934819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beds, mean (SD)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115.43 (65.12)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112.97 (67.46)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117.77 (62.77)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52911611"/>
                  </a:ext>
                </a:extLst>
              </a:tr>
              <a:tr h="244602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Region, n (%)  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/>
                      <a:endParaRPr lang="en-US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12687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Midwest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549 (30.38)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 (32.76)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 (28.13)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&lt;0.01</a:t>
                      </a:r>
                      <a:endParaRPr lang="en-US" sz="15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16146027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Northeast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 (20.14)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 (21.84)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 (18.53)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5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680581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South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 (29.50)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 (26.85)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 (32.00)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5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973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West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361 (19.98)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 (18.54)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 (21.34)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5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90855481"/>
                  </a:ext>
                </a:extLst>
              </a:tr>
              <a:tr h="27813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differences in: 5-star ratings, case-mix, staffing, citations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/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187086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16" y="275418"/>
            <a:ext cx="7886700" cy="86843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1143848"/>
            <a:ext cx="7372350" cy="3491297"/>
          </a:xfrm>
        </p:spPr>
        <p:txBody>
          <a:bodyPr/>
          <a:lstStyle/>
          <a:p>
            <a:r>
              <a:rPr lang="en-US" dirty="0"/>
              <a:t>No financial conflicts of interest</a:t>
            </a:r>
          </a:p>
          <a:p>
            <a:r>
              <a:rPr lang="en-US" dirty="0"/>
              <a:t>Funding over the last 6 months:</a:t>
            </a:r>
          </a:p>
          <a:p>
            <a:pPr marL="800100" lvl="1" indent="-285750"/>
            <a:r>
              <a:rPr lang="en-US" sz="1400" dirty="0"/>
              <a:t>Study of the Integration of Infection Management and Palliative Care at End of Life (SIMP-EL)  R01 NR13687, role: PI</a:t>
            </a:r>
          </a:p>
          <a:p>
            <a:pPr marL="1143000" lvl="2" indent="-285750"/>
            <a:r>
              <a:rPr lang="en-US" sz="1400" dirty="0"/>
              <a:t>Alzheimer's Supplement</a:t>
            </a:r>
          </a:p>
          <a:p>
            <a:pPr marL="800100" lvl="1" indent="-285750"/>
            <a:r>
              <a:rPr lang="en-US" sz="1400" dirty="0"/>
              <a:t>Infection Prevention in Home Health Care (</a:t>
            </a:r>
            <a:r>
              <a:rPr lang="en-US" sz="1400" dirty="0" err="1"/>
              <a:t>InHOME</a:t>
            </a:r>
            <a:r>
              <a:rPr lang="en-US" sz="1400" dirty="0"/>
              <a:t>) R01 NR016865, role: MPI</a:t>
            </a:r>
          </a:p>
          <a:p>
            <a:pPr marL="1143000" lvl="2" indent="-285750"/>
            <a:r>
              <a:rPr lang="en-US" sz="1400" dirty="0"/>
              <a:t>Alzheimer's Supplement</a:t>
            </a:r>
          </a:p>
          <a:p>
            <a:pPr marL="800100" lvl="1" indent="-285750"/>
            <a:r>
              <a:rPr lang="en-US" sz="1400" dirty="0"/>
              <a:t>Comparative and Cost Effectiveness Research Training for Nurse Scientists (CER2) T32 NR014205, role: contact MPI</a:t>
            </a:r>
          </a:p>
          <a:p>
            <a:pPr marL="800100" lvl="1" indent="-285750"/>
            <a:r>
              <a:rPr lang="en-US" sz="1400" dirty="0"/>
              <a:t>Quality Care Initiatives in Home Heath Care, role: MPI</a:t>
            </a:r>
          </a:p>
          <a:p>
            <a:pPr marL="800100" lvl="1" indent="-285750"/>
            <a:r>
              <a:rPr lang="en-US" sz="1400" dirty="0"/>
              <a:t>Respiratory </a:t>
            </a:r>
            <a:r>
              <a:rPr lang="en-US" sz="1400" dirty="0" err="1"/>
              <a:t>Syncytical</a:t>
            </a:r>
            <a:r>
              <a:rPr lang="en-US" sz="1400" dirty="0"/>
              <a:t> Virus, role: cost expert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4554582"/>
            <a:ext cx="2074633" cy="1684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7F8B81-6EF2-4C2A-A0E2-1088AE959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671" y="4854407"/>
            <a:ext cx="1878658" cy="953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94E61E-1F76-49A8-958A-2685EEEF5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227" y="5099910"/>
            <a:ext cx="1438275" cy="542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0363" y="5390496"/>
            <a:ext cx="86407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 dirty="0"/>
              <a:t>Table 1. Descriptive Statistics and Bivariate Associations Between Nursing Home Characteristics and Infection Control Deficiency Citations.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5940425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54A6"/>
                </a:solidFill>
              </a:rPr>
              <a:t>DOI: (10.1177/0046958018778636)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235" y="401638"/>
            <a:ext cx="5663640" cy="473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en-US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918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0363" y="5013979"/>
            <a:ext cx="86407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 dirty="0"/>
              <a:t>Table 2. Multivariate Analyses Assessing Infection Control Program Characteristics and Infection Control Deficiency Citations, Controlling for NH Characteristics.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5940425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54A6"/>
                </a:solidFill>
              </a:rPr>
              <a:t>DOI: (10.1177/0046958018778636)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5" y="1266451"/>
            <a:ext cx="8334860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en-US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498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36514121"/>
              </p:ext>
            </p:extLst>
          </p:nvPr>
        </p:nvGraphicFramePr>
        <p:xfrm>
          <a:off x="571316" y="1282559"/>
          <a:ext cx="8283385" cy="4552364"/>
        </p:xfrm>
        <a:graphic>
          <a:graphicData uri="http://schemas.openxmlformats.org/drawingml/2006/table">
            <a:tbl>
              <a:tblPr/>
              <a:tblGrid>
                <a:gridCol w="2277034">
                  <a:extLst>
                    <a:ext uri="{9D8B030D-6E8A-4147-A177-3AD203B41FA5}">
                      <a16:colId xmlns:a16="http://schemas.microsoft.com/office/drawing/2014/main" xmlns="" val="2195202783"/>
                    </a:ext>
                  </a:extLst>
                </a:gridCol>
                <a:gridCol w="1649506">
                  <a:extLst>
                    <a:ext uri="{9D8B030D-6E8A-4147-A177-3AD203B41FA5}">
                      <a16:colId xmlns:a16="http://schemas.microsoft.com/office/drawing/2014/main" xmlns="" val="3167681826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xmlns="" val="1243305177"/>
                    </a:ext>
                  </a:extLst>
                </a:gridCol>
                <a:gridCol w="1622612">
                  <a:extLst>
                    <a:ext uri="{9D8B030D-6E8A-4147-A177-3AD203B41FA5}">
                      <a16:colId xmlns:a16="http://schemas.microsoft.com/office/drawing/2014/main" xmlns="" val="1143189951"/>
                    </a:ext>
                  </a:extLst>
                </a:gridCol>
                <a:gridCol w="1066798">
                  <a:extLst>
                    <a:ext uri="{9D8B030D-6E8A-4147-A177-3AD203B41FA5}">
                      <a16:colId xmlns:a16="http://schemas.microsoft.com/office/drawing/2014/main" xmlns="" val="1057099466"/>
                    </a:ext>
                  </a:extLst>
                </a:gridCol>
              </a:tblGrid>
              <a:tr h="46034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</a:rPr>
                        <a:t>Policy/program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Total, N = 922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(%)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Specific training, n = 359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(%)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No specific training, n = 563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(%)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1" dirty="0">
                          <a:effectLst/>
                        </a:rPr>
                        <a:t>P</a:t>
                      </a:r>
                      <a:r>
                        <a:rPr lang="en-US" sz="1200" b="1" dirty="0">
                          <a:effectLst/>
                        </a:rPr>
                        <a:t> value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143760"/>
                  </a:ext>
                </a:extLst>
              </a:tr>
              <a:tr h="460342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Written guidelines in place for antibiotic use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422 (46.5)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161 (45.5)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261 (47.1)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.63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0551706"/>
                  </a:ext>
                </a:extLst>
              </a:tr>
              <a:tr h="460342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Collection of data on antibiotic utilization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467 (51.4)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197 (55.7)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270 (48.7)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.04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1623277"/>
                  </a:ext>
                </a:extLst>
              </a:tr>
              <a:tr h="59399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Antibiotic prescribing guideline/order form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152 (16.7)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70 (19.8)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82 (14.8)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.05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31979"/>
                  </a:ext>
                </a:extLst>
              </a:tr>
              <a:tr h="440588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Policies to restrict the use of specific antibiotics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65 (7.2)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44 (12.4)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21 (3.8)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&lt;.01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2411320"/>
                  </a:ext>
                </a:extLst>
              </a:tr>
              <a:tr h="59399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Providing feedback to clinicians on antibiotic prescribing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301 (33.2)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136 (38.4)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165 (29.8)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.01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129728"/>
                  </a:ext>
                </a:extLst>
              </a:tr>
              <a:tr h="3266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Use of therapeutic formularies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153 (16.9)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73 (20.6)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80 (14.4)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.02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4067803"/>
                  </a:ext>
                </a:extLst>
              </a:tr>
              <a:tr h="460342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Review of cases to assess antibiotic appropriateness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395 (43.5)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179 (50.6)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216 (39.0)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&lt;.01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7411741"/>
                  </a:ext>
                </a:extLst>
              </a:tr>
              <a:tr h="460342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None of the above policies/programs on antibiotic use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105 (11.6)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31 (8.8)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74 (13.4)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.03</a:t>
                      </a:r>
                    </a:p>
                  </a:txBody>
                  <a:tcPr marL="59399" marR="59399" marT="29699" marB="296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026283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316" y="112609"/>
            <a:ext cx="7886700" cy="868430"/>
          </a:xfrm>
        </p:spPr>
        <p:txBody>
          <a:bodyPr/>
          <a:lstStyle/>
          <a:p>
            <a:r>
              <a:rPr lang="en-US" dirty="0" smtClean="0"/>
              <a:t>Associations between Training and Antibiotic Stewardship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z="1800" smtClean="0"/>
              <a:pPr/>
              <a:t>22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98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48301274"/>
              </p:ext>
            </p:extLst>
          </p:nvPr>
        </p:nvGraphicFramePr>
        <p:xfrm>
          <a:off x="708212" y="1601518"/>
          <a:ext cx="7749987" cy="4281405"/>
        </p:xfrm>
        <a:graphic>
          <a:graphicData uri="http://schemas.openxmlformats.org/drawingml/2006/table">
            <a:tbl>
              <a:tblPr/>
              <a:tblGrid>
                <a:gridCol w="3917576">
                  <a:extLst>
                    <a:ext uri="{9D8B030D-6E8A-4147-A177-3AD203B41FA5}">
                      <a16:colId xmlns:a16="http://schemas.microsoft.com/office/drawing/2014/main" xmlns="" val="1011618403"/>
                    </a:ext>
                  </a:extLst>
                </a:gridCol>
                <a:gridCol w="1389530">
                  <a:extLst>
                    <a:ext uri="{9D8B030D-6E8A-4147-A177-3AD203B41FA5}">
                      <a16:colId xmlns:a16="http://schemas.microsoft.com/office/drawing/2014/main" xmlns="" val="3943600157"/>
                    </a:ext>
                  </a:extLst>
                </a:gridCol>
                <a:gridCol w="1461247">
                  <a:extLst>
                    <a:ext uri="{9D8B030D-6E8A-4147-A177-3AD203B41FA5}">
                      <a16:colId xmlns:a16="http://schemas.microsoft.com/office/drawing/2014/main" xmlns="" val="2851634493"/>
                    </a:ext>
                  </a:extLst>
                </a:gridCol>
                <a:gridCol w="981634">
                  <a:extLst>
                    <a:ext uri="{9D8B030D-6E8A-4147-A177-3AD203B41FA5}">
                      <a16:colId xmlns:a16="http://schemas.microsoft.com/office/drawing/2014/main" xmlns="" val="1124540364"/>
                    </a:ext>
                  </a:extLst>
                </a:gridCol>
              </a:tblGrid>
              <a:tr h="2573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</a:rPr>
                        <a:t>Policy/program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PR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95% CIs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1" dirty="0">
                          <a:effectLst/>
                        </a:rPr>
                        <a:t>P</a:t>
                      </a:r>
                      <a:r>
                        <a:rPr lang="en-US" sz="1200" b="1" dirty="0">
                          <a:effectLst/>
                        </a:rPr>
                        <a:t> value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3808725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Written guidelines in place for antibiotic use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0.99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0.86-1.15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.95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9342455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Collection of data on antibiotic utilization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1.14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1.00-1.30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.04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879976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Antibiotic prescribing guideline/order form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1.33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0.99-1.78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.05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649444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Policies to restrict the use of specific antibiotics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3.29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1.99-5.44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&lt;.01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3989340"/>
                  </a:ext>
                </a:extLst>
              </a:tr>
              <a:tr h="613789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Providing feedback to clinicians on antibiotic prescribing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1.31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1.09-1.57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&lt;.01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3032340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Use of therapeutic formularies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1.36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1.02-1.80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.04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903921"/>
                  </a:ext>
                </a:extLst>
              </a:tr>
              <a:tr h="613789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Review of cases to assess antibiotic appropriateness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1.29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1.11-1.50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&lt;.01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4620955"/>
                  </a:ext>
                </a:extLst>
              </a:tr>
              <a:tr h="613789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None of the above policies/programs on antibiotic use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0.62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0.42-0.94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.02</a:t>
                      </a:r>
                    </a:p>
                  </a:txBody>
                  <a:tcPr marL="79199" marR="79199" marT="39599" marB="39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82029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157282"/>
            <a:ext cx="7886700" cy="868430"/>
          </a:xfrm>
        </p:spPr>
        <p:txBody>
          <a:bodyPr/>
          <a:lstStyle/>
          <a:p>
            <a:r>
              <a:rPr lang="en-US" dirty="0" smtClean="0"/>
              <a:t>Multivariate Results*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z="1800" smtClean="0"/>
              <a:pPr/>
              <a:t>23</a:t>
            </a:fld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08212" y="5882923"/>
            <a:ext cx="518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Controlled for NH occupancy, ownership and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411F7B-7B8F-4512-B390-D9EF7330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20" y="1179289"/>
            <a:ext cx="7886700" cy="651323"/>
          </a:xfrm>
        </p:spPr>
        <p:txBody>
          <a:bodyPr/>
          <a:lstStyle/>
          <a:p>
            <a:r>
              <a:rPr lang="en-US" dirty="0"/>
              <a:t>Change in Infection Programs Over Time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4563129D-CC80-4E66-8CDD-33B66024D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159794"/>
            <a:ext cx="7886700" cy="3193256"/>
          </a:xfrm>
        </p:spPr>
        <p:txBody>
          <a:bodyPr>
            <a:normAutofit/>
          </a:bodyPr>
          <a:lstStyle/>
          <a:p>
            <a:r>
              <a:rPr lang="en-US" dirty="0"/>
              <a:t>Questions on ICP program</a:t>
            </a:r>
          </a:p>
          <a:p>
            <a:pPr lvl="1"/>
            <a:r>
              <a:rPr lang="en-US" dirty="0"/>
              <a:t>Antibiotic Stewardship (5 policies)</a:t>
            </a:r>
          </a:p>
          <a:p>
            <a:pPr lvl="1"/>
            <a:r>
              <a:rPr lang="en-US" dirty="0"/>
              <a:t>Outbreak Control (7 policies)</a:t>
            </a:r>
          </a:p>
          <a:p>
            <a:pPr lvl="1"/>
            <a:r>
              <a:rPr lang="en-US" dirty="0"/>
              <a:t>UTI Prevention (7 policies)</a:t>
            </a:r>
          </a:p>
          <a:p>
            <a:pPr lvl="1"/>
            <a:r>
              <a:rPr lang="en-US" dirty="0"/>
              <a:t>Infection Preventionist Education &amp; Training</a:t>
            </a:r>
          </a:p>
          <a:p>
            <a:r>
              <a:rPr lang="en-US" dirty="0"/>
              <a:t>Calculated standardized intensity indices for the 3 policy groups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DAACE52-0901-4F26-A820-D7DA73F2DE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8701" y="4262870"/>
          <a:ext cx="6374824" cy="1293668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4369964">
                  <a:extLst>
                    <a:ext uri="{9D8B030D-6E8A-4147-A177-3AD203B41FA5}">
                      <a16:colId xmlns:a16="http://schemas.microsoft.com/office/drawing/2014/main" xmlns="" val="3795865020"/>
                    </a:ext>
                  </a:extLst>
                </a:gridCol>
                <a:gridCol w="1002430">
                  <a:extLst>
                    <a:ext uri="{9D8B030D-6E8A-4147-A177-3AD203B41FA5}">
                      <a16:colId xmlns:a16="http://schemas.microsoft.com/office/drawing/2014/main" xmlns="" val="1980305612"/>
                    </a:ext>
                  </a:extLst>
                </a:gridCol>
                <a:gridCol w="1002430">
                  <a:extLst>
                    <a:ext uri="{9D8B030D-6E8A-4147-A177-3AD203B41FA5}">
                      <a16:colId xmlns:a16="http://schemas.microsoft.com/office/drawing/2014/main" xmlns="" val="4073357736"/>
                    </a:ext>
                  </a:extLst>
                </a:gridCol>
              </a:tblGrid>
              <a:tr h="323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Index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Std Dev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511639688"/>
                  </a:ext>
                </a:extLst>
              </a:tr>
              <a:tr h="323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Antibiotic Stewardship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47.81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29.10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2779915649"/>
                  </a:ext>
                </a:extLst>
              </a:tr>
              <a:tr h="323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Outbreak Control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61.50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26.19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995195599"/>
                  </a:ext>
                </a:extLst>
              </a:tr>
              <a:tr h="323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UTI Prevention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52.77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334242717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z="1800" smtClean="0"/>
              <a:pPr/>
              <a:t>24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81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C76B370-5FB6-4FBA-90D6-8CD5C9C71F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0882" y="2486025"/>
          <a:ext cx="7502237" cy="30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2">
            <a:extLst>
              <a:ext uri="{FF2B5EF4-FFF2-40B4-BE49-F238E27FC236}">
                <a16:creationId xmlns:a16="http://schemas.microsoft.com/office/drawing/2014/main" xmlns="" id="{30FC2072-1727-401A-AC49-774694D9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20" y="1179289"/>
            <a:ext cx="7886700" cy="651323"/>
          </a:xfrm>
        </p:spPr>
        <p:txBody>
          <a:bodyPr/>
          <a:lstStyle/>
          <a:p>
            <a:r>
              <a:rPr lang="en-US" dirty="0"/>
              <a:t>Change in Infection Programs Over Time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981D9C71-909E-416A-8588-78D5449FFC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1933792"/>
            <a:ext cx="7886700" cy="3193256"/>
          </a:xfrm>
        </p:spPr>
        <p:txBody>
          <a:bodyPr>
            <a:normAutofit/>
          </a:bodyPr>
          <a:lstStyle/>
          <a:p>
            <a:r>
              <a:rPr lang="en-US" dirty="0"/>
              <a:t>Significant increased in policies in all categories (p&lt;0.001)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z="1800" smtClean="0"/>
              <a:pPr/>
              <a:t>25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84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xmlns="" id="{30FC2072-1727-401A-AC49-774694D9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54" y="681286"/>
            <a:ext cx="7886700" cy="651323"/>
          </a:xfrm>
        </p:spPr>
        <p:txBody>
          <a:bodyPr/>
          <a:lstStyle/>
          <a:p>
            <a:r>
              <a:rPr lang="en-US" dirty="0"/>
              <a:t>Change in Infection Programs Over Time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21867304-CEB2-4CF0-96E5-14A368CF66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949" y="1498918"/>
            <a:ext cx="7886700" cy="3193256"/>
          </a:xfrm>
        </p:spPr>
        <p:txBody>
          <a:bodyPr>
            <a:normAutofit/>
          </a:bodyPr>
          <a:lstStyle/>
          <a:p>
            <a:r>
              <a:rPr lang="en-US" dirty="0"/>
              <a:t>Multivariate models showed significant increases over time and impact of IP training, education and responsibilities on ICP program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E814923-81A0-461B-A1C8-5D10996E1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39484"/>
              </p:ext>
            </p:extLst>
          </p:nvPr>
        </p:nvGraphicFramePr>
        <p:xfrm>
          <a:off x="888423" y="2239887"/>
          <a:ext cx="7103563" cy="3365598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385645">
                  <a:extLst>
                    <a:ext uri="{9D8B030D-6E8A-4147-A177-3AD203B41FA5}">
                      <a16:colId xmlns:a16="http://schemas.microsoft.com/office/drawing/2014/main" xmlns="" val="979444790"/>
                    </a:ext>
                  </a:extLst>
                </a:gridCol>
                <a:gridCol w="619653">
                  <a:extLst>
                    <a:ext uri="{9D8B030D-6E8A-4147-A177-3AD203B41FA5}">
                      <a16:colId xmlns:a16="http://schemas.microsoft.com/office/drawing/2014/main" xmlns="" val="2075034964"/>
                    </a:ext>
                  </a:extLst>
                </a:gridCol>
                <a:gridCol w="619653">
                  <a:extLst>
                    <a:ext uri="{9D8B030D-6E8A-4147-A177-3AD203B41FA5}">
                      <a16:colId xmlns:a16="http://schemas.microsoft.com/office/drawing/2014/main" xmlns="" val="86294746"/>
                    </a:ext>
                  </a:extLst>
                </a:gridCol>
                <a:gridCol w="619653">
                  <a:extLst>
                    <a:ext uri="{9D8B030D-6E8A-4147-A177-3AD203B41FA5}">
                      <a16:colId xmlns:a16="http://schemas.microsoft.com/office/drawing/2014/main" xmlns="" val="2117459487"/>
                    </a:ext>
                  </a:extLst>
                </a:gridCol>
                <a:gridCol w="619653">
                  <a:extLst>
                    <a:ext uri="{9D8B030D-6E8A-4147-A177-3AD203B41FA5}">
                      <a16:colId xmlns:a16="http://schemas.microsoft.com/office/drawing/2014/main" xmlns="" val="2218753045"/>
                    </a:ext>
                  </a:extLst>
                </a:gridCol>
                <a:gridCol w="619653">
                  <a:extLst>
                    <a:ext uri="{9D8B030D-6E8A-4147-A177-3AD203B41FA5}">
                      <a16:colId xmlns:a16="http://schemas.microsoft.com/office/drawing/2014/main" xmlns="" val="1933578223"/>
                    </a:ext>
                  </a:extLst>
                </a:gridCol>
                <a:gridCol w="619653">
                  <a:extLst>
                    <a:ext uri="{9D8B030D-6E8A-4147-A177-3AD203B41FA5}">
                      <a16:colId xmlns:a16="http://schemas.microsoft.com/office/drawing/2014/main" xmlns="" val="564470564"/>
                    </a:ext>
                  </a:extLst>
                </a:gridCol>
              </a:tblGrid>
              <a:tr h="49461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Antibiotic Stewardship Policies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Outbreak Control Policies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UTI Prevention Policies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1738880"/>
                  </a:ext>
                </a:extLst>
              </a:tr>
              <a:tr h="2030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Estimate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 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Estimate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 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Estimate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 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316547525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2018 Survey Indicator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13.72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157095130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IP Characteristics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386916991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Education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157470924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Licensced Practical Nurse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-14.54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&lt;0.01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7528035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Registered Nurse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190106429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74547670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Training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56599244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Certified in Infection Control (CIC)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8.67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314989852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State of local training course with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64428733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National or local training course through professional society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347408115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Other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391250127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Specific Infection Control Training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-3.76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3868088719"/>
                  </a:ext>
                </a:extLst>
              </a:tr>
            </a:tbl>
          </a:graphicData>
        </a:graphic>
      </p:graphicFrame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1C408C26-E32B-4D6B-A441-4EA81EA6BA7D}"/>
              </a:ext>
            </a:extLst>
          </p:cNvPr>
          <p:cNvSpPr txBox="1">
            <a:spLocks/>
          </p:cNvSpPr>
          <p:nvPr/>
        </p:nvSpPr>
        <p:spPr>
          <a:xfrm>
            <a:off x="888423" y="5737723"/>
            <a:ext cx="8004429" cy="1143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1D4F9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/>
              <a:t>Adjusted for staff turnover and facility characteristics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z="1800" smtClean="0"/>
              <a:pPr/>
              <a:t>26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20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xmlns="" id="{30FC2072-1727-401A-AC49-774694D9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20" y="1179289"/>
            <a:ext cx="7886700" cy="651323"/>
          </a:xfrm>
        </p:spPr>
        <p:txBody>
          <a:bodyPr/>
          <a:lstStyle/>
          <a:p>
            <a:r>
              <a:rPr lang="en-US" dirty="0"/>
              <a:t>Change in Infection Programs Over Time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21867304-CEB2-4CF0-96E5-14A368CF66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549" y="1830612"/>
            <a:ext cx="7886700" cy="3193256"/>
          </a:xfrm>
        </p:spPr>
        <p:txBody>
          <a:bodyPr>
            <a:normAutofit/>
          </a:bodyPr>
          <a:lstStyle/>
          <a:p>
            <a:r>
              <a:rPr lang="en-US" dirty="0"/>
              <a:t>Multivariate models showed significant increases over time and impact of IP training, education and responsibilities on ICP program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E814923-81A0-461B-A1C8-5D10996E1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7559"/>
              </p:ext>
            </p:extLst>
          </p:nvPr>
        </p:nvGraphicFramePr>
        <p:xfrm>
          <a:off x="860060" y="2481934"/>
          <a:ext cx="7104889" cy="2052897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945929">
                  <a:extLst>
                    <a:ext uri="{9D8B030D-6E8A-4147-A177-3AD203B41FA5}">
                      <a16:colId xmlns:a16="http://schemas.microsoft.com/office/drawing/2014/main" xmlns="" val="979444790"/>
                    </a:ext>
                  </a:extLst>
                </a:gridCol>
                <a:gridCol w="693160">
                  <a:extLst>
                    <a:ext uri="{9D8B030D-6E8A-4147-A177-3AD203B41FA5}">
                      <a16:colId xmlns:a16="http://schemas.microsoft.com/office/drawing/2014/main" xmlns="" val="2075034964"/>
                    </a:ext>
                  </a:extLst>
                </a:gridCol>
                <a:gridCol w="693160">
                  <a:extLst>
                    <a:ext uri="{9D8B030D-6E8A-4147-A177-3AD203B41FA5}">
                      <a16:colId xmlns:a16="http://schemas.microsoft.com/office/drawing/2014/main" xmlns="" val="86294746"/>
                    </a:ext>
                  </a:extLst>
                </a:gridCol>
                <a:gridCol w="693160">
                  <a:extLst>
                    <a:ext uri="{9D8B030D-6E8A-4147-A177-3AD203B41FA5}">
                      <a16:colId xmlns:a16="http://schemas.microsoft.com/office/drawing/2014/main" xmlns="" val="2117459487"/>
                    </a:ext>
                  </a:extLst>
                </a:gridCol>
                <a:gridCol w="693160">
                  <a:extLst>
                    <a:ext uri="{9D8B030D-6E8A-4147-A177-3AD203B41FA5}">
                      <a16:colId xmlns:a16="http://schemas.microsoft.com/office/drawing/2014/main" xmlns="" val="2218753045"/>
                    </a:ext>
                  </a:extLst>
                </a:gridCol>
                <a:gridCol w="693160">
                  <a:extLst>
                    <a:ext uri="{9D8B030D-6E8A-4147-A177-3AD203B41FA5}">
                      <a16:colId xmlns:a16="http://schemas.microsoft.com/office/drawing/2014/main" xmlns="" val="1933578223"/>
                    </a:ext>
                  </a:extLst>
                </a:gridCol>
                <a:gridCol w="693160">
                  <a:extLst>
                    <a:ext uri="{9D8B030D-6E8A-4147-A177-3AD203B41FA5}">
                      <a16:colId xmlns:a16="http://schemas.microsoft.com/office/drawing/2014/main" xmlns="" val="564470564"/>
                    </a:ext>
                  </a:extLst>
                </a:gridCol>
              </a:tblGrid>
              <a:tr h="43134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Antibiotic Stewardship Policies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Outbreak Control Policies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UTI Prevention Policies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1738880"/>
                  </a:ext>
                </a:extLst>
              </a:tr>
              <a:tr h="166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Estimate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 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Estimate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 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Estimate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 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3165475252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Responsibilities outside of IC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2048325434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Director/Assistant </a:t>
                      </a:r>
                      <a:r>
                        <a:rPr lang="en-US" sz="1100" u="none" strike="noStrike" dirty="0">
                          <a:effectLst/>
                        </a:rPr>
                        <a:t>Director of Nursing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-5.21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1738245726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Coordinator/Quality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4004364971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Staff Education/Staff Development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795606081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Staff Nurse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-6.36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598762532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Employee Health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2924192709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734603567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Other Activities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50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12.11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&lt;0.01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8" marR="6628" marT="6628" marB="0" anchor="b"/>
                </a:tc>
                <a:extLst>
                  <a:ext uri="{0D108BD9-81ED-4DB2-BD59-A6C34878D82A}">
                    <a16:rowId xmlns:a16="http://schemas.microsoft.com/office/drawing/2014/main" xmlns="" val="3831404066"/>
                  </a:ext>
                </a:extLst>
              </a:tr>
            </a:tbl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2E52D645-ABDD-4C45-9824-6976F7EFC36C}"/>
              </a:ext>
            </a:extLst>
          </p:cNvPr>
          <p:cNvSpPr txBox="1">
            <a:spLocks/>
          </p:cNvSpPr>
          <p:nvPr/>
        </p:nvSpPr>
        <p:spPr>
          <a:xfrm>
            <a:off x="860060" y="4527209"/>
            <a:ext cx="8004429" cy="1143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1D4F9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/>
              <a:t>Adjusted for staff turnover and facility characteristics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z="1800" smtClean="0"/>
              <a:pPr/>
              <a:t>27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16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51EC611-E5A1-4B63-ADB2-FA25D40354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7" y="2159248"/>
            <a:ext cx="3902113" cy="3193802"/>
          </a:xfrm>
        </p:spPr>
        <p:txBody>
          <a:bodyPr>
            <a:normAutofit/>
          </a:bodyPr>
          <a:lstStyle/>
          <a:p>
            <a:r>
              <a:rPr lang="en-US" dirty="0"/>
              <a:t>National initiatives to improve ICP are working</a:t>
            </a:r>
          </a:p>
          <a:p>
            <a:r>
              <a:rPr lang="en-US" dirty="0"/>
              <a:t>Hiring &amp; training dedicated infection preventionists are key for </a:t>
            </a:r>
            <a:r>
              <a:rPr lang="en-US" dirty="0" smtClean="0"/>
              <a:t>ICP</a:t>
            </a:r>
          </a:p>
          <a:p>
            <a:pPr lvl="1"/>
            <a:r>
              <a:rPr lang="en-US" dirty="0" smtClean="0"/>
              <a:t>Having dedicated IP not part of the final rule</a:t>
            </a:r>
          </a:p>
          <a:p>
            <a:r>
              <a:rPr lang="en-US" dirty="0" smtClean="0"/>
              <a:t>Future </a:t>
            </a:r>
            <a:r>
              <a:rPr lang="en-US" dirty="0"/>
              <a:t>work will evaluate if these policy changes have improved infection rates and antibiotic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45F524-41C4-4D3F-BDE3-9BF8691B3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z="1800" smtClean="0"/>
              <a:pPr/>
              <a:t>28</a:t>
            </a:fld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235D94-CFD3-4B0F-B349-8B2FFE211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60029"/>
            <a:ext cx="3989768" cy="2655609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xmlns="" id="{AAD940C6-2702-49B8-BD03-61C2A8878BEB}"/>
              </a:ext>
            </a:extLst>
          </p:cNvPr>
          <p:cNvSpPr txBox="1">
            <a:spLocks/>
          </p:cNvSpPr>
          <p:nvPr/>
        </p:nvSpPr>
        <p:spPr>
          <a:xfrm>
            <a:off x="337520" y="1179289"/>
            <a:ext cx="7886700" cy="6513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>Change in Infection Programs Over Time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524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489" y="3178229"/>
            <a:ext cx="2440791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or </a:t>
            </a:r>
            <a:br>
              <a:rPr lang="en-US" dirty="0"/>
            </a:br>
            <a:r>
              <a:rPr lang="en-US" dirty="0"/>
              <a:t>Comments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5642" y="1628180"/>
            <a:ext cx="1714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59" y="1513121"/>
            <a:ext cx="2143125" cy="295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864" y="3858490"/>
            <a:ext cx="1885950" cy="1364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9239" y="5663301"/>
            <a:ext cx="11400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Candida </a:t>
            </a:r>
            <a:r>
              <a:rPr lang="en-US" sz="1350" dirty="0" err="1"/>
              <a:t>auris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6785811" y="2950744"/>
            <a:ext cx="6026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MRSA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2842" y="4660880"/>
            <a:ext cx="5516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 diff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73" y="0"/>
            <a:ext cx="9199211" cy="6344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584" y="554624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350" b="1" cap="all" dirty="0">
                <a:solidFill>
                  <a:schemeClr val="tx1">
                    <a:lumMod val="50000"/>
                  </a:schemeClr>
                </a:solidFill>
                <a:latin typeface="nyt-franklin"/>
              </a:rPr>
              <a:t>DEADLY GERMS, LOST CURES</a:t>
            </a:r>
          </a:p>
          <a:p>
            <a:pPr fontAlgn="base"/>
            <a:r>
              <a:rPr lang="en-US" sz="1350" b="1" i="1" dirty="0">
                <a:solidFill>
                  <a:schemeClr val="tx1">
                    <a:lumMod val="50000"/>
                  </a:schemeClr>
                </a:solidFill>
                <a:latin typeface="nyt-cheltenham"/>
              </a:rPr>
              <a:t>Nursing Homes Are a Breeding Ground for a Fatal Fungus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547" y="84061"/>
            <a:ext cx="4186238" cy="614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8010" y="827007"/>
            <a:ext cx="18703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September 11,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514"/>
            <a:ext cx="9144000" cy="6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64" y="2001001"/>
            <a:ext cx="5100638" cy="215764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Over 1.3 million elderly living in 15,700 nursing </a:t>
            </a:r>
            <a:r>
              <a:rPr lang="en-US" sz="2000" dirty="0" smtClean="0">
                <a:latin typeface="+mn-lt"/>
              </a:rPr>
              <a:t>homes (NHs)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1.6-3.8 </a:t>
            </a:r>
            <a:r>
              <a:rPr lang="en-US" sz="2000" dirty="0">
                <a:latin typeface="+mn-lt"/>
              </a:rPr>
              <a:t>million infections annually in </a:t>
            </a:r>
            <a:r>
              <a:rPr lang="en-US" sz="2000" dirty="0" smtClean="0">
                <a:latin typeface="+mn-lt"/>
              </a:rPr>
              <a:t>NHs (estimates old)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1 out of 3 NH residents are colonized with a Multiple Drug Resistant Organism (MDRO)</a:t>
            </a:r>
          </a:p>
          <a:p>
            <a:r>
              <a:rPr lang="en-US" sz="2000" dirty="0">
                <a:latin typeface="+mn-lt"/>
              </a:rPr>
              <a:t>380,000 people die of infections in long term care facilities every </a:t>
            </a:r>
            <a:r>
              <a:rPr lang="en-US" sz="2000" dirty="0" smtClean="0">
                <a:latin typeface="+mn-lt"/>
              </a:rPr>
              <a:t>year</a:t>
            </a:r>
            <a:endParaRPr lang="en-US" sz="2000" dirty="0"/>
          </a:p>
        </p:txBody>
      </p:sp>
      <p:pic>
        <p:nvPicPr>
          <p:cNvPr id="2050" name="Picture 2" descr="Image result for nursing home clip 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288" y="2125266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5362215"/>
            <a:ext cx="746713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u="sng" dirty="0"/>
              <a:t>Sources:</a:t>
            </a:r>
            <a:r>
              <a:rPr lang="en-US" sz="750" dirty="0"/>
              <a:t> CDC. Long Term Care Providers &amp; Services Users, 2013-2014. 2016</a:t>
            </a:r>
          </a:p>
          <a:p>
            <a:r>
              <a:rPr lang="en-US" sz="750" dirty="0" err="1"/>
              <a:t>Tsan</a:t>
            </a:r>
            <a:r>
              <a:rPr lang="en-US" sz="750" dirty="0"/>
              <a:t> et al. Prevalence of nursing home-associated infections in the Department of Veterans Affairs nursing home care units. American journal of infection control. 2008</a:t>
            </a:r>
          </a:p>
          <a:p>
            <a:endParaRPr lang="en-US" sz="7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424" y="1284773"/>
            <a:ext cx="4686300" cy="379522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Antibiotics are overused in NHs and account for approximately 40% of all medications </a:t>
            </a:r>
            <a:r>
              <a:rPr lang="en-US" dirty="0" smtClean="0">
                <a:latin typeface="+mn-lt"/>
              </a:rPr>
              <a:t>administered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Between 47-79% of NH residents receive antibiotics at least once per </a:t>
            </a:r>
            <a:r>
              <a:rPr lang="en-US" dirty="0" smtClean="0">
                <a:latin typeface="+mn-lt"/>
              </a:rPr>
              <a:t>year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/>
              <a:t>Over- and </a:t>
            </a:r>
            <a:r>
              <a:rPr lang="en-US" dirty="0" err="1" smtClean="0"/>
              <a:t>mis</a:t>
            </a:r>
            <a:r>
              <a:rPr lang="en-US" dirty="0" smtClean="0"/>
              <a:t>-use of antibiotics cause MDROs and </a:t>
            </a:r>
            <a:r>
              <a:rPr lang="en-US" i="1" dirty="0" smtClean="0"/>
              <a:t>C. difficile</a:t>
            </a:r>
            <a:r>
              <a:rPr lang="en-US" dirty="0" smtClean="0"/>
              <a:t> (which is a contagious diarrhea)</a:t>
            </a:r>
          </a:p>
          <a:p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20% patients with healthcare-associated </a:t>
            </a:r>
            <a:r>
              <a:rPr lang="en-US" i="1" dirty="0">
                <a:latin typeface="+mn-lt"/>
              </a:rPr>
              <a:t>C. difficile </a:t>
            </a:r>
            <a:r>
              <a:rPr lang="en-US" dirty="0">
                <a:latin typeface="+mn-lt"/>
              </a:rPr>
              <a:t>experience a recurrence </a:t>
            </a:r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9% patients aged 65+ with healthcare-associated </a:t>
            </a:r>
            <a:r>
              <a:rPr lang="en-US" i="1" dirty="0">
                <a:latin typeface="+mn-lt"/>
              </a:rPr>
              <a:t>C. difficile </a:t>
            </a:r>
            <a:r>
              <a:rPr lang="en-US" dirty="0">
                <a:latin typeface="+mn-lt"/>
              </a:rPr>
              <a:t>died within 30 days of diagnosis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49" y="5282691"/>
            <a:ext cx="76525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u="sng" dirty="0"/>
              <a:t>Sources:</a:t>
            </a:r>
            <a:r>
              <a:rPr lang="en-US" sz="750" dirty="0"/>
              <a:t> CDC. Antibiotic Stewardship in Nursing Homes Infographic. Accessed 2018.</a:t>
            </a:r>
          </a:p>
          <a:p>
            <a:r>
              <a:rPr lang="en-US" sz="750" dirty="0" err="1"/>
              <a:t>Daneman</a:t>
            </a:r>
            <a:r>
              <a:rPr lang="en-US" sz="750" dirty="0"/>
              <a:t> et al. Variability in antibiotic use across nursing homes and the risk of antibiotic-related adverse outcomes for individual residents. JAMA internal medicine. 2015</a:t>
            </a:r>
          </a:p>
          <a:p>
            <a:r>
              <a:rPr lang="en-US" sz="750" dirty="0"/>
              <a:t>Hunter, et al. Burden of nursing home-onset Clostridium difficile infection in the United States: estimates of incidence and patient outcomes." Open forum infectious diseases. 2016</a:t>
            </a:r>
          </a:p>
          <a:p>
            <a:r>
              <a:rPr lang="en-US" sz="750" dirty="0" err="1"/>
              <a:t>Lessa</a:t>
            </a:r>
            <a:r>
              <a:rPr lang="en-US" sz="750" dirty="0"/>
              <a:t>, et al.. Burden of Clostridium difficile infection in the United States. New England Journal of Medicine. 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987" y="4693656"/>
            <a:ext cx="1892365" cy="18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rot="5400000">
            <a:off x="-449181" y="3592236"/>
            <a:ext cx="2155661" cy="18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65333" y="2643451"/>
            <a:ext cx="1892365" cy="13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395A14-1B9A-4260-A607-D72B1CBD36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59" y="2356150"/>
            <a:ext cx="3013209" cy="23375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690BC-CE6E-49B9-91F3-ED716594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4B6466-6BD3-40CB-B062-6C5C503D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cases point to the rising global threat of emerging pathogen resistance </a:t>
            </a:r>
          </a:p>
          <a:p>
            <a:r>
              <a:rPr lang="en-US" dirty="0"/>
              <a:t>More than 23,000 Americans die each year from infections caused by resistant pathogens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0331" y="3278084"/>
            <a:ext cx="34899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Spread of Resistant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690BC-CE6E-49B9-91F3-ED716594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4B6466-6BD3-40CB-B062-6C5C503D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cases point to the rising global threat of emerging pathogen resistance </a:t>
            </a:r>
          </a:p>
          <a:p>
            <a:r>
              <a:rPr lang="en-US" dirty="0"/>
              <a:t>More than 23,000 Americans die each year from infections caused by resistant pathogens</a:t>
            </a:r>
          </a:p>
        </p:txBody>
      </p:sp>
      <p:pic>
        <p:nvPicPr>
          <p:cNvPr id="6" name="Picture 5" descr="Kostenlose Vektorgrafik: Strichmännchen, Stickman ..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61" y="4152694"/>
            <a:ext cx="465330" cy="930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866" y="4150584"/>
            <a:ext cx="461812" cy="9327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0331" y="3278084"/>
            <a:ext cx="34899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Spread of Resistant Organisms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890" y="5168117"/>
            <a:ext cx="176336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Between People</a:t>
            </a:r>
          </a:p>
          <a:p>
            <a:r>
              <a:rPr lang="en-US" sz="1350" dirty="0"/>
              <a:t>With and Without </a:t>
            </a:r>
          </a:p>
          <a:p>
            <a:r>
              <a:rPr lang="en-US" sz="1350" dirty="0"/>
              <a:t>Symptoms of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690BC-CE6E-49B9-91F3-ED716594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4B6466-6BD3-40CB-B062-6C5C503D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cases point to the rising global threat of emerging pathogen resistance </a:t>
            </a:r>
          </a:p>
          <a:p>
            <a:r>
              <a:rPr lang="en-US" dirty="0"/>
              <a:t>More than 23,000 Americans die each year from infections caused by resistant pathogens</a:t>
            </a:r>
          </a:p>
        </p:txBody>
      </p:sp>
      <p:pic>
        <p:nvPicPr>
          <p:cNvPr id="6" name="Picture 5" descr="Kostenlose Vektorgrafik: Strichmännchen, Stickman ..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61" y="4152694"/>
            <a:ext cx="465330" cy="930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866" y="4150584"/>
            <a:ext cx="461812" cy="932769"/>
          </a:xfrm>
          <a:prstGeom prst="rect">
            <a:avLst/>
          </a:prstGeom>
        </p:spPr>
      </p:pic>
      <p:pic>
        <p:nvPicPr>
          <p:cNvPr id="8" name="Picture 7" descr="Best &lt;strong&gt;Hospital&lt;/strong&gt; Clipart #17308 - Clipartion.com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676" y="4186317"/>
            <a:ext cx="1360652" cy="102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0331" y="3278084"/>
            <a:ext cx="34899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Spread of Resistant Organisms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890" y="5168117"/>
            <a:ext cx="176336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Between People</a:t>
            </a:r>
          </a:p>
          <a:p>
            <a:r>
              <a:rPr lang="en-US" sz="1350" dirty="0"/>
              <a:t>With and Without </a:t>
            </a:r>
          </a:p>
          <a:p>
            <a:r>
              <a:rPr lang="en-US" sz="1350" dirty="0"/>
              <a:t>Symptoms of Infection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3779354" y="5190545"/>
            <a:ext cx="1088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Between</a:t>
            </a:r>
          </a:p>
          <a:p>
            <a:r>
              <a:rPr lang="en-US" sz="1350" dirty="0"/>
              <a:t>Facilities</a:t>
            </a:r>
          </a:p>
        </p:txBody>
      </p:sp>
      <p:pic>
        <p:nvPicPr>
          <p:cNvPr id="17" name="Picture 16" descr="A better way to &lt;strong&gt;care&lt;/strong&gt; for frail patients: Independence at &lt;strong&gt;Home&lt;/strong&gt;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435" y="4340273"/>
            <a:ext cx="801080" cy="82585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296143" y="4875144"/>
            <a:ext cx="4094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690BC-CE6E-49B9-91F3-ED716594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4B6466-6BD3-40CB-B062-6C5C503D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cases point to the rising global threat of emerging pathogen resistance </a:t>
            </a:r>
          </a:p>
          <a:p>
            <a:r>
              <a:rPr lang="en-US" dirty="0"/>
              <a:t>More than 23,000 Americans die each year from infections caused by resistant pathogens</a:t>
            </a:r>
          </a:p>
        </p:txBody>
      </p:sp>
      <p:pic>
        <p:nvPicPr>
          <p:cNvPr id="6" name="Picture 5" descr="Kostenlose Vektorgrafik: Strichmännchen, Stickman ..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61" y="4152694"/>
            <a:ext cx="465330" cy="930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866" y="4150584"/>
            <a:ext cx="461812" cy="932769"/>
          </a:xfrm>
          <a:prstGeom prst="rect">
            <a:avLst/>
          </a:prstGeom>
        </p:spPr>
      </p:pic>
      <p:pic>
        <p:nvPicPr>
          <p:cNvPr id="8" name="Picture 7" descr="Best &lt;strong&gt;Hospital&lt;/strong&gt; Clipart #17308 - Clipartion.com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676" y="4186317"/>
            <a:ext cx="1360652" cy="1021309"/>
          </a:xfrm>
          <a:prstGeom prst="rect">
            <a:avLst/>
          </a:prstGeom>
        </p:spPr>
      </p:pic>
      <p:pic>
        <p:nvPicPr>
          <p:cNvPr id="10" name="Picture 9" descr="&lt;strong&gt;Bacteria&lt;/strong&gt; 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004" y="3674248"/>
            <a:ext cx="1913106" cy="14918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0331" y="3278084"/>
            <a:ext cx="34899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Spread of Resistant Organisms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890" y="5168117"/>
            <a:ext cx="176336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Between People</a:t>
            </a:r>
          </a:p>
          <a:p>
            <a:r>
              <a:rPr lang="en-US" sz="1350" dirty="0"/>
              <a:t>With and Without </a:t>
            </a:r>
          </a:p>
          <a:p>
            <a:r>
              <a:rPr lang="en-US" sz="1350" dirty="0"/>
              <a:t>Symptoms of Infection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3779354" y="5190545"/>
            <a:ext cx="1088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Between</a:t>
            </a:r>
          </a:p>
          <a:p>
            <a:r>
              <a:rPr lang="en-US" sz="1350" dirty="0"/>
              <a:t>Facilities</a:t>
            </a:r>
          </a:p>
        </p:txBody>
      </p:sp>
      <p:pic>
        <p:nvPicPr>
          <p:cNvPr id="17" name="Picture 16" descr="A better way to &lt;strong&gt;care&lt;/strong&gt; for frail patients: Independence at &lt;strong&gt;Home&lt;/strong&gt;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435" y="4340273"/>
            <a:ext cx="801080" cy="8258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26357" y="5401495"/>
            <a:ext cx="15812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Between Pathogens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96143" y="4875144"/>
            <a:ext cx="4094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DE14-8E1A-46A9-B421-3D1FDCF8E4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"/>
</p:tagLst>
</file>

<file path=ppt/theme/theme1.xml><?xml version="1.0" encoding="utf-8"?>
<a:theme xmlns:a="http://schemas.openxmlformats.org/drawingml/2006/main" name="1_UB Powerpoint Template">
  <a:themeElements>
    <a:clrScheme name="Custom 1">
      <a:dk1>
        <a:srgbClr val="53565A"/>
      </a:dk1>
      <a:lt1>
        <a:srgbClr val="FFFFFF"/>
      </a:lt1>
      <a:dk2>
        <a:srgbClr val="0077C8"/>
      </a:dk2>
      <a:lt2>
        <a:srgbClr val="FFFFFF"/>
      </a:lt2>
      <a:accent1>
        <a:srgbClr val="1D4F91"/>
      </a:accent1>
      <a:accent2>
        <a:srgbClr val="17802F"/>
      </a:accent2>
      <a:accent3>
        <a:srgbClr val="FC4C02"/>
      </a:accent3>
      <a:accent4>
        <a:srgbClr val="75787B"/>
      </a:accent4>
      <a:accent5>
        <a:srgbClr val="FFA300"/>
      </a:accent5>
      <a:accent6>
        <a:srgbClr val="AE2573"/>
      </a:accent6>
      <a:hlink>
        <a:srgbClr val="FF2500"/>
      </a:hlink>
      <a:folHlink>
        <a:srgbClr val="A632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11015_SN_Standard_Template_12_2018.potx" id="{2BC8DCD0-82B8-47B8-9969-2B9778664B37}" vid="{C58ECF8F-B98F-427D-AB6D-A06A560B1E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6270</TotalTime>
  <Words>1887</Words>
  <Application>Microsoft Office PowerPoint</Application>
  <PresentationFormat>On-screen Show (4:3)</PresentationFormat>
  <Paragraphs>511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MS PGothic</vt:lpstr>
      <vt:lpstr>Arial</vt:lpstr>
      <vt:lpstr>Arial Rounded MT Bold</vt:lpstr>
      <vt:lpstr>Calibri</vt:lpstr>
      <vt:lpstr>Courier New</vt:lpstr>
      <vt:lpstr>LucidaGrande</vt:lpstr>
      <vt:lpstr>nyt-cheltenham</vt:lpstr>
      <vt:lpstr>nyt-franklin</vt:lpstr>
      <vt:lpstr>Times New Roman</vt:lpstr>
      <vt:lpstr>1_UB Powerpoint Template</vt:lpstr>
      <vt:lpstr>Antibiotic Stewardship in nursing homes</vt:lpstr>
      <vt:lpstr>Disclosures</vt:lpstr>
      <vt:lpstr>PowerPoint Presentation</vt:lpstr>
      <vt:lpstr>Background</vt:lpstr>
      <vt:lpstr>Background</vt:lpstr>
      <vt:lpstr>Pathogen Resistance</vt:lpstr>
      <vt:lpstr>Pathogen Resistance</vt:lpstr>
      <vt:lpstr>Pathogen Resistance</vt:lpstr>
      <vt:lpstr>Pathogen Resistance</vt:lpstr>
      <vt:lpstr>PowerPoint Presentation</vt:lpstr>
      <vt:lpstr>National Efforts</vt:lpstr>
      <vt:lpstr>CMS Final Rule Phases</vt:lpstr>
      <vt:lpstr>CMS Quality Improvement Organizations </vt:lpstr>
      <vt:lpstr>QIN-QIOs </vt:lpstr>
      <vt:lpstr>PowerPoint Presentation</vt:lpstr>
      <vt:lpstr>CDC Core Elements for ASP in NH</vt:lpstr>
      <vt:lpstr>Study of the Integration of Infection Management and Palliative Care at End-of-Life in Nursing Homes: SIMP-EL</vt:lpstr>
      <vt:lpstr>Survey</vt:lpstr>
      <vt:lpstr>Nursing Home Characteristics</vt:lpstr>
      <vt:lpstr>PowerPoint Presentation</vt:lpstr>
      <vt:lpstr>PowerPoint Presentation</vt:lpstr>
      <vt:lpstr>Associations between Training and Antibiotic Stewardship</vt:lpstr>
      <vt:lpstr>Multivariate Results*</vt:lpstr>
      <vt:lpstr>Change in Infection Programs Over Time</vt:lpstr>
      <vt:lpstr>Change in Infection Programs Over Time</vt:lpstr>
      <vt:lpstr>Change in Infection Programs Over Time</vt:lpstr>
      <vt:lpstr>Change in Infection Programs Over Time</vt:lpstr>
      <vt:lpstr>PowerPoint Presentation</vt:lpstr>
      <vt:lpstr>Questions or  Comments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Ranasinghe, Romali</cp:lastModifiedBy>
  <cp:revision>396</cp:revision>
  <cp:lastPrinted>2020-02-23T15:49:00Z</cp:lastPrinted>
  <dcterms:created xsi:type="dcterms:W3CDTF">2016-06-28T14:05:07Z</dcterms:created>
  <dcterms:modified xsi:type="dcterms:W3CDTF">2020-02-25T22:58:34Z</dcterms:modified>
  <cp:category/>
</cp:coreProperties>
</file>