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0"/>
  </p:notesMasterIdLst>
  <p:handoutMasterIdLst>
    <p:handoutMasterId r:id="rId61"/>
  </p:handoutMasterIdLst>
  <p:sldIdLst>
    <p:sldId id="544" r:id="rId2"/>
    <p:sldId id="565" r:id="rId3"/>
    <p:sldId id="564" r:id="rId4"/>
    <p:sldId id="568" r:id="rId5"/>
    <p:sldId id="551" r:id="rId6"/>
    <p:sldId id="570" r:id="rId7"/>
    <p:sldId id="473" r:id="rId8"/>
    <p:sldId id="484" r:id="rId9"/>
    <p:sldId id="515" r:id="rId10"/>
    <p:sldId id="490" r:id="rId11"/>
    <p:sldId id="566" r:id="rId12"/>
    <p:sldId id="451" r:id="rId13"/>
    <p:sldId id="485" r:id="rId14"/>
    <p:sldId id="491" r:id="rId15"/>
    <p:sldId id="561" r:id="rId16"/>
    <p:sldId id="494" r:id="rId17"/>
    <p:sldId id="528" r:id="rId18"/>
    <p:sldId id="503" r:id="rId19"/>
    <p:sldId id="507" r:id="rId20"/>
    <p:sldId id="504" r:id="rId21"/>
    <p:sldId id="508" r:id="rId22"/>
    <p:sldId id="560" r:id="rId23"/>
    <p:sldId id="571" r:id="rId24"/>
    <p:sldId id="535" r:id="rId25"/>
    <p:sldId id="536" r:id="rId26"/>
    <p:sldId id="532" r:id="rId27"/>
    <p:sldId id="537" r:id="rId28"/>
    <p:sldId id="493" r:id="rId29"/>
    <p:sldId id="505" r:id="rId30"/>
    <p:sldId id="456" r:id="rId31"/>
    <p:sldId id="457" r:id="rId32"/>
    <p:sldId id="483" r:id="rId33"/>
    <p:sldId id="460" r:id="rId34"/>
    <p:sldId id="492" r:id="rId35"/>
    <p:sldId id="487" r:id="rId36"/>
    <p:sldId id="458" r:id="rId37"/>
    <p:sldId id="459" r:id="rId38"/>
    <p:sldId id="462" r:id="rId39"/>
    <p:sldId id="463" r:id="rId40"/>
    <p:sldId id="478" r:id="rId41"/>
    <p:sldId id="572" r:id="rId42"/>
    <p:sldId id="461" r:id="rId43"/>
    <p:sldId id="520" r:id="rId44"/>
    <p:sldId id="500" r:id="rId45"/>
    <p:sldId id="534" r:id="rId46"/>
    <p:sldId id="527" r:id="rId47"/>
    <p:sldId id="541" r:id="rId48"/>
    <p:sldId id="547" r:id="rId49"/>
    <p:sldId id="548" r:id="rId50"/>
    <p:sldId id="526" r:id="rId51"/>
    <p:sldId id="543" r:id="rId52"/>
    <p:sldId id="573" r:id="rId53"/>
    <p:sldId id="559" r:id="rId54"/>
    <p:sldId id="509" r:id="rId55"/>
    <p:sldId id="511" r:id="rId56"/>
    <p:sldId id="567" r:id="rId57"/>
    <p:sldId id="574" r:id="rId58"/>
    <p:sldId id="575" r:id="rId5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  <a:srgbClr val="33CCFF"/>
    <a:srgbClr val="FFFF00"/>
    <a:srgbClr val="66FFFF"/>
    <a:srgbClr val="FF0000"/>
    <a:srgbClr val="CCCCFF"/>
    <a:srgbClr val="99CCFF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09"/>
    <p:restoredTop sz="94023"/>
  </p:normalViewPr>
  <p:slideViewPr>
    <p:cSldViewPr>
      <p:cViewPr>
        <p:scale>
          <a:sx n="90" d="100"/>
          <a:sy n="90" d="100"/>
        </p:scale>
        <p:origin x="-132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7960"/>
    </p:cViewPr>
  </p:sorterViewPr>
  <p:notesViewPr>
    <p:cSldViewPr>
      <p:cViewPr>
        <p:scale>
          <a:sx n="130" d="100"/>
          <a:sy n="130" d="100"/>
        </p:scale>
        <p:origin x="1928" y="14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52400"/>
            <a:ext cx="6858000" cy="685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 b="1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altLang="en-US"/>
              <a:t>Making Sense of Alphabet Soup: Antimicrobial Resistance in Gram-Negative Bacilli</a:t>
            </a:r>
            <a:br>
              <a:rPr lang="en-US" altLang="en-US"/>
            </a:br>
            <a:r>
              <a:rPr lang="en-US" altLang="en-US"/>
              <a:t>Dr. Andrew </a:t>
            </a:r>
            <a:r>
              <a:rPr lang="en-US" altLang="en-US" err="1"/>
              <a:t>Simor</a:t>
            </a:r>
            <a:r>
              <a:rPr lang="en-US" altLang="en-US"/>
              <a:t>, University of Toronto</a:t>
            </a:r>
          </a:p>
          <a:p>
            <a:pPr>
              <a:defRPr/>
            </a:pPr>
            <a:r>
              <a:rPr lang="en-US"/>
              <a:t>Broadcast live from the IPAC Canada conference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fld id="{D8FF5204-B178-4FA9-A709-B92BACFA01DD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 bwMode="auto">
          <a:xfrm>
            <a:off x="0" y="8229600"/>
            <a:ext cx="6858000" cy="685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b"/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200" kern="1200" smtClean="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en-US" b="1" dirty="0"/>
              <a:t>Teleclass broadcast sponsored by Sealed Air </a:t>
            </a:r>
            <a:r>
              <a:rPr lang="en-US" altLang="en-US" b="1" dirty="0" err="1"/>
              <a:t>Diversey</a:t>
            </a:r>
            <a:r>
              <a:rPr lang="en-US" altLang="en-US" b="1" dirty="0"/>
              <a:t> Care  (</a:t>
            </a:r>
            <a:r>
              <a:rPr lang="en-US" altLang="en-US" b="1" dirty="0" err="1"/>
              <a:t>www.sealedair.com</a:t>
            </a:r>
            <a:r>
              <a:rPr lang="en-US" altLang="en-US" b="1" dirty="0"/>
              <a:t>)</a:t>
            </a:r>
          </a:p>
          <a:p>
            <a:pPr algn="ctr">
              <a:defRPr/>
            </a:pPr>
            <a:r>
              <a:rPr lang="en-US" altLang="en-US" b="1" dirty="0"/>
              <a:t>A Webber Training Teleclass</a:t>
            </a:r>
          </a:p>
          <a:p>
            <a:pPr algn="ctr">
              <a:defRPr/>
            </a:pPr>
            <a:r>
              <a:rPr lang="en-US" altLang="en-US" b="1" dirty="0" err="1"/>
              <a:t>www.webbertraining.com</a:t>
            </a:r>
            <a:endParaRPr lang="en-US" altLang="en-US" b="1" dirty="0"/>
          </a:p>
        </p:txBody>
      </p:sp>
    </p:spTree>
    <p:extLst>
      <p:ext uri="{BB962C8B-B14F-4D97-AF65-F5344CB8AC3E}">
        <p14:creationId xmlns:p14="http://schemas.microsoft.com/office/powerpoint/2010/main" val="29709819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2052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29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829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fld id="{D745858B-69F9-4A7D-AA19-723088AF42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78327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44588" y="687388"/>
            <a:ext cx="4568825" cy="3425825"/>
          </a:xfrm>
          <a:ln/>
        </p:spPr>
      </p:sp>
      <p:sp>
        <p:nvSpPr>
          <p:cNvPr id="6758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44588" y="687388"/>
            <a:ext cx="4568825" cy="3425825"/>
          </a:xfrm>
          <a:ln/>
        </p:spPr>
      </p:sp>
      <p:sp>
        <p:nvSpPr>
          <p:cNvPr id="8192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84D139FD-BF5E-4BC3-952E-9C02281C5EE7}" type="slidenum">
              <a:rPr lang="en-US" altLang="en-US"/>
              <a:pPr>
                <a:spcBef>
                  <a:spcPct val="0"/>
                </a:spcBef>
              </a:pPr>
              <a:t>10</a:t>
            </a:fld>
            <a:endParaRPr lang="en-US" altLang="en-US"/>
          </a:p>
        </p:txBody>
      </p:sp>
      <p:sp>
        <p:nvSpPr>
          <p:cNvPr id="1945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800145BD-F9C3-4BA5-AA64-A5FD60358F0C}" type="slidenum">
              <a:rPr lang="en-US" altLang="en-US"/>
              <a:pPr>
                <a:spcBef>
                  <a:spcPct val="0"/>
                </a:spcBef>
              </a:pPr>
              <a:t>12</a:t>
            </a:fld>
            <a:endParaRPr lang="en-US" altLang="en-US"/>
          </a:p>
        </p:txBody>
      </p:sp>
      <p:sp>
        <p:nvSpPr>
          <p:cNvPr id="2253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EEBE2FE5-518C-4231-8EAE-8C348E18407D}" type="slidenum">
              <a:rPr lang="en-US" altLang="en-US"/>
              <a:pPr>
                <a:spcBef>
                  <a:spcPct val="0"/>
                </a:spcBef>
              </a:pPr>
              <a:t>14</a:t>
            </a:fld>
            <a:endParaRPr lang="en-US" altLang="en-US"/>
          </a:p>
        </p:txBody>
      </p:sp>
      <p:sp>
        <p:nvSpPr>
          <p:cNvPr id="2662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65807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28238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636082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CA" noProof="0"/>
          </a:p>
        </p:txBody>
      </p:sp>
    </p:spTree>
    <p:extLst>
      <p:ext uri="{BB962C8B-B14F-4D97-AF65-F5344CB8AC3E}">
        <p14:creationId xmlns:p14="http://schemas.microsoft.com/office/powerpoint/2010/main" val="4788041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CA" noProof="0"/>
          </a:p>
        </p:txBody>
      </p:sp>
    </p:spTree>
    <p:extLst>
      <p:ext uri="{BB962C8B-B14F-4D97-AF65-F5344CB8AC3E}">
        <p14:creationId xmlns:p14="http://schemas.microsoft.com/office/powerpoint/2010/main" val="701693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22837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9510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19441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44385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64246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2264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37276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39925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CC"/>
            </a:gs>
            <a:gs pos="100000">
              <a:srgbClr val="00002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•"/>
        <a:defRPr sz="3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•"/>
        <a:defRPr sz="3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•"/>
        <a:defRPr sz="3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•"/>
        <a:defRPr sz="3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•"/>
        <a:defRPr sz="3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Char char="•"/>
        <a:defRPr sz="3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Char char="•"/>
        <a:defRPr sz="3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Char char="•"/>
        <a:defRPr sz="3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Char char="•"/>
        <a:defRPr sz="3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a/url?sa=i&amp;rct=j&amp;q=&amp;esrc=s&amp;source=images&amp;cd=&amp;cad=rja&amp;uact=8&amp;ved=0ahUKEwj6rsiftv_JAhWNsoMKHe_pArAQjRwIBw&amp;url=http%3A%2F%2Fmulicia.pixnet.net%2Fblog%2Fpost%2F29721891-%255Bus-pharmacist%255Dcarbapenem-resistant-enterobacteriaceae%253A-an-e&amp;psig=AFQjCNHO02h2wL6CJW5rFT8jS7aA8CyLzg&amp;ust=1451421875888780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a/url?sa=i&amp;rct=j&amp;q=&amp;esrc=s&amp;source=images&amp;cd=&amp;cad=rja&amp;uact=8&amp;ved=0ahUKEwj6rsiftv_JAhWNsoMKHe_pArAQjRwIBw&amp;url=http%3A%2F%2Fmulicia.pixnet.net%2Fblog%2Fpost%2F29721891-%255Bus-pharmacist%255Dcarbapenem-resistant-enterobacteriaceae%253A-an-e&amp;psig=AFQjCNHO02h2wL6CJW5rFT8jS7aA8CyLzg&amp;ust=1451421875888780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google.ca/url?sa=i&amp;rct=j&amp;q=&amp;esrc=s&amp;source=images&amp;cd=&amp;cad=rja&amp;uact=8&amp;ved=0ahUKEwjVks-x46PRAhXr54MKHYsHDmsQjRwIBw&amp;url=https%3A%2F%2Fen.wikipedia.org%2Fwiki%2FFlag_of_Canada&amp;psig=AFQjCNGEaFVl44qFH3zwmLna79QxXrkxGg&amp;ust=1483457341290028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a/url?sa=i&amp;rct=j&amp;q=&amp;esrc=s&amp;source=images&amp;cd=&amp;cad=rja&amp;uact=8&amp;ved=0ahUKEwjlj8a0ofzRAhUc0IMKHY5nDH8QjRwIBw&amp;url=http%3A%2F%2Fbuckinspire.com%2Fwhy-medical-tourism-could-be-a-good-idea.html&amp;psig=AFQjCNF54z23Ns32gnTKp2m0Px2Yuq_uiw&amp;ust=1486497645378254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Chart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www.google.ca/url?sa=i&amp;rct=j&amp;q=&amp;esrc=s&amp;source=images&amp;cd=&amp;cad=rja&amp;uact=8&amp;ved=0ahUKEwidiNP4vYvUAhXj24MKHZ-sDuUQjRwIBw&amp;url=http%3A%2F%2Fmedia.drivemedical.com%2Ffall-prevention-other-risk-factors-for-falls.html&amp;psig=AFQjCNHc7eaKCusfBTuA0lt1taeFVR9Gjg&amp;ust=1495816756880479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s://www.google.ca/url?sa=i&amp;rct=j&amp;q=&amp;esrc=s&amp;source=images&amp;cd=&amp;cad=rja&amp;uact=8&amp;ved=0ahUKEwjV8L_756PRAhXKxYMKHV5cDWwQjRwIBw&amp;url=https%3A%2F%2Fwww.nursingtimes.net%2Fclinical-archive%2Finfection-control%2Fantt-a-standard-approach-to-aseptic-technique%2F5034771.article&amp;bvm=bv.142059868,d.amc&amp;psig=AFQjCNExlMb9Okl1QaaXmH7YkGFWm0lQrQ&amp;ust=1483458548017151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a/url?sa=i&amp;rct=j&amp;q=&amp;esrc=s&amp;source=images&amp;cd=&amp;cad=rja&amp;uact=8&amp;ved=0ahUKEwjl0bHIkoTKAhWFwj4KHQI5DGwQjRwIBw&amp;url=http%3A%2F%2Fwww.global-endo.com%2Fstore%2Fproducts%2Folympus-exera-tjf-160f-video-duodenoscope-duplicate&amp;psig=AFQjCNHMSEklMDbmhAUW_aG0RLXAuV45qQ&amp;ust=1451584158926615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a/url?sa=i&amp;rct=j&amp;q=&amp;esrc=s&amp;source=images&amp;cd=&amp;cad=rja&amp;uact=8&amp;ved=0ahUKEwjJ2oWP_4vUAhXFVxoKHVW6Dx0QjRwIBw&amp;url=http%3A%2F%2Fwww.felopedia.com%2F&amp;psig=AFQjCNFAWzJAgnoG6ZoRZ6a1xrEbJ87PFQ&amp;ust=1495834268499693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hyperlink" Target="https://www.google.ca/url?sa=i&amp;rct=j&amp;q=&amp;esrc=s&amp;source=images&amp;cd=&amp;cad=rja&amp;uact=8&amp;ved=0ahUKEwi5sKfh86PRAhUM94MKHZwjDAEQjRwIBw&amp;url=https%3A%2F%2Fen.wikipedia.org%2Fwiki%2FFlag_of_Israel&amp;bvm=bv.142059868,d.amc&amp;psig=AFQjCNFxJhPkzQejr3JnyHt0X3_kEjbKXQ&amp;ust=1483461734952063" TargetMode="External"/><Relationship Id="rId4" Type="http://schemas.openxmlformats.org/officeDocument/2006/relationships/image" Target="../media/image43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hyperlink" Target="https://www.google.ca/url?sa=i&amp;rct=j&amp;q=&amp;esrc=s&amp;source=images&amp;cd=&amp;cad=rja&amp;uact=8&amp;ved=0ahUKEwi5sKfh86PRAhUM94MKHZwjDAEQjRwIBw&amp;url=https%3A%2F%2Fen.wikipedia.org%2Fwiki%2FFlag_of_Israel&amp;bvm=bv.142059868,d.amc&amp;psig=AFQjCNFxJhPkzQejr3JnyHt0X3_kEjbKXQ&amp;ust=1483461734952063" TargetMode="Externa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a/url?sa=i&amp;rct=j&amp;q=&amp;esrc=s&amp;source=images&amp;cd=&amp;cad=rja&amp;uact=8&amp;ved=0ahUKEwj6rsiftv_JAhWNsoMKHe_pArAQjRwIBw&amp;url=http%3A%2F%2Fmulicia.pixnet.net%2Fblog%2Fpost%2F29721891-%255Bus-pharmacist%255Dcarbapenem-resistant-enterobacteriaceae%253A-an-e&amp;psig=AFQjCNHO02h2wL6CJW5rFT8jS7aA8CyLzg&amp;ust=1451421875888780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345113"/>
            <a:ext cx="9144000" cy="9032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098" name="Title 3"/>
          <p:cNvSpPr>
            <a:spLocks noGrp="1" noChangeArrowheads="1"/>
          </p:cNvSpPr>
          <p:nvPr>
            <p:ph type="title"/>
          </p:nvPr>
        </p:nvSpPr>
        <p:spPr>
          <a:xfrm>
            <a:off x="76200" y="1752600"/>
            <a:ext cx="8991600" cy="1676400"/>
          </a:xfrm>
        </p:spPr>
        <p:txBody>
          <a:bodyPr/>
          <a:lstStyle/>
          <a:p>
            <a:pPr>
              <a:lnSpc>
                <a:spcPts val="4200"/>
              </a:lnSpc>
            </a:pPr>
            <a:r>
              <a:rPr lang="en-US" altLang="en-US" sz="3200" smtClean="0">
                <a:effectLst/>
              </a:rPr>
              <a:t>Making Sense of Alphabet Soup:</a:t>
            </a:r>
            <a:br>
              <a:rPr lang="en-US" altLang="en-US" sz="3200" smtClean="0">
                <a:effectLst/>
              </a:rPr>
            </a:br>
            <a:r>
              <a:rPr lang="en-US" altLang="en-US" sz="3200" smtClean="0">
                <a:effectLst/>
              </a:rPr>
              <a:t>Antimicrobial Resistance in </a:t>
            </a:r>
            <a:br>
              <a:rPr lang="en-US" altLang="en-US" sz="3200" smtClean="0">
                <a:effectLst/>
              </a:rPr>
            </a:br>
            <a:r>
              <a:rPr lang="en-US" altLang="en-US" sz="3200" smtClean="0">
                <a:effectLst/>
              </a:rPr>
              <a:t>Gram-Negative Bacilli</a:t>
            </a:r>
          </a:p>
        </p:txBody>
      </p:sp>
      <p:pic>
        <p:nvPicPr>
          <p:cNvPr id="4099" name="Picture 5" descr="http://pic.pimg.tw/mulicia/1388300746-2812907134.jpg?v=138830076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800" y="3529013"/>
            <a:ext cx="2844800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TextBox 1"/>
          <p:cNvSpPr txBox="1">
            <a:spLocks noChangeArrowheads="1"/>
          </p:cNvSpPr>
          <p:nvPr/>
        </p:nvSpPr>
        <p:spPr bwMode="auto">
          <a:xfrm>
            <a:off x="3403600" y="3657600"/>
            <a:ext cx="5511800" cy="128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lnSpc>
                <a:spcPts val="31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solidFill>
                  <a:srgbClr val="33CCFF"/>
                </a:solidFill>
              </a:rPr>
              <a:t>Andrew E. Simor</a:t>
            </a:r>
            <a:r>
              <a:rPr lang="en-US" altLang="en-US" sz="2000">
                <a:solidFill>
                  <a:srgbClr val="33CCFF"/>
                </a:solidFill>
              </a:rPr>
              <a:t>, MD, FRCPC, FACP</a:t>
            </a:r>
            <a:endParaRPr lang="en-US" altLang="en-US" sz="2400">
              <a:solidFill>
                <a:srgbClr val="33CCFF"/>
              </a:solidFill>
            </a:endParaRPr>
          </a:p>
          <a:p>
            <a:pPr>
              <a:lnSpc>
                <a:spcPts val="31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rgbClr val="33CCFF"/>
                </a:solidFill>
              </a:rPr>
              <a:t>Sunnybrook Health Sciences Centre</a:t>
            </a:r>
            <a:br>
              <a:rPr lang="en-US" altLang="en-US" sz="1800">
                <a:solidFill>
                  <a:srgbClr val="33CCFF"/>
                </a:solidFill>
              </a:rPr>
            </a:br>
            <a:r>
              <a:rPr lang="en-US" altLang="en-US" sz="1800">
                <a:solidFill>
                  <a:srgbClr val="33CCFF"/>
                </a:solidFill>
              </a:rPr>
              <a:t>and the University of Toronto</a:t>
            </a:r>
          </a:p>
        </p:txBody>
      </p:sp>
      <p:pic>
        <p:nvPicPr>
          <p:cNvPr id="4101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7778" b="27779"/>
          <a:stretch>
            <a:fillRect/>
          </a:stretch>
        </p:blipFill>
        <p:spPr bwMode="auto">
          <a:xfrm>
            <a:off x="2743200" y="0"/>
            <a:ext cx="3581400" cy="159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1600" y="5410200"/>
            <a:ext cx="198755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TextBox 5"/>
          <p:cNvSpPr txBox="1">
            <a:spLocks noChangeArrowheads="1"/>
          </p:cNvSpPr>
          <p:nvPr/>
        </p:nvSpPr>
        <p:spPr bwMode="auto">
          <a:xfrm>
            <a:off x="0" y="5324475"/>
            <a:ext cx="4953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rgbClr val="002060"/>
                </a:solidFill>
              </a:rPr>
              <a:t>Teleclass broadcast sponsored by</a:t>
            </a:r>
            <a:br>
              <a:rPr lang="en-US" altLang="en-US" sz="1800">
                <a:solidFill>
                  <a:srgbClr val="002060"/>
                </a:solidFill>
              </a:rPr>
            </a:br>
            <a:r>
              <a:rPr lang="en-US" altLang="en-US" sz="1800">
                <a:solidFill>
                  <a:srgbClr val="002060"/>
                </a:solidFill>
              </a:rPr>
              <a:t>Sealed Air Diversey Care</a:t>
            </a:r>
            <a:br>
              <a:rPr lang="en-US" altLang="en-US" sz="1800">
                <a:solidFill>
                  <a:srgbClr val="002060"/>
                </a:solidFill>
              </a:rPr>
            </a:br>
            <a:r>
              <a:rPr lang="en-US" altLang="en-US" sz="1800">
                <a:solidFill>
                  <a:srgbClr val="002060"/>
                </a:solidFill>
              </a:rPr>
              <a:t>www.sealedair.com</a:t>
            </a:r>
          </a:p>
        </p:txBody>
      </p:sp>
      <p:sp>
        <p:nvSpPr>
          <p:cNvPr id="4104" name="TextBox 4"/>
          <p:cNvSpPr txBox="1">
            <a:spLocks noChangeArrowheads="1"/>
          </p:cNvSpPr>
          <p:nvPr/>
        </p:nvSpPr>
        <p:spPr bwMode="auto">
          <a:xfrm>
            <a:off x="3062288" y="6477000"/>
            <a:ext cx="2971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800"/>
              <a:t>www.webbertraining.com</a:t>
            </a:r>
          </a:p>
        </p:txBody>
      </p:sp>
      <p:sp>
        <p:nvSpPr>
          <p:cNvPr id="4105" name="TextBox 9"/>
          <p:cNvSpPr txBox="1">
            <a:spLocks noChangeArrowheads="1"/>
          </p:cNvSpPr>
          <p:nvPr/>
        </p:nvSpPr>
        <p:spPr bwMode="auto">
          <a:xfrm>
            <a:off x="7459663" y="6477000"/>
            <a:ext cx="16843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en-US" altLang="en-US" sz="1800"/>
              <a:t>June 20, 2017</a:t>
            </a:r>
          </a:p>
        </p:txBody>
      </p:sp>
      <p:sp>
        <p:nvSpPr>
          <p:cNvPr id="4106" name="TextBox 6"/>
          <p:cNvSpPr txBox="1">
            <a:spLocks noChangeArrowheads="1"/>
          </p:cNvSpPr>
          <p:nvPr/>
        </p:nvSpPr>
        <p:spPr bwMode="auto">
          <a:xfrm>
            <a:off x="228600" y="609600"/>
            <a:ext cx="2743200" cy="5842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600"/>
              <a:t>Broadcast live from </a:t>
            </a:r>
            <a:br>
              <a:rPr lang="en-US" altLang="en-US" sz="1600"/>
            </a:br>
            <a:r>
              <a:rPr lang="en-US" altLang="en-US" sz="1600"/>
              <a:t>IPAC Canada conference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8382000" cy="1143000"/>
          </a:xfrm>
        </p:spPr>
        <p:txBody>
          <a:bodyPr/>
          <a:lstStyle/>
          <a:p>
            <a:pPr eaLnBrk="1" hangingPunct="1"/>
            <a:r>
              <a:rPr lang="en-US" altLang="en-US" sz="3600" smtClean="0">
                <a:effectLst/>
              </a:rPr>
              <a:t>Carbapenem Resistance in GNB</a:t>
            </a:r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905000"/>
            <a:ext cx="7010400" cy="2438400"/>
          </a:xfrm>
        </p:spPr>
        <p:txBody>
          <a:bodyPr/>
          <a:lstStyle/>
          <a:p>
            <a:pPr eaLnBrk="1" hangingPunct="1"/>
            <a:r>
              <a:rPr lang="en-US" altLang="en-US" i="1" smtClean="0">
                <a:effectLst/>
              </a:rPr>
              <a:t>Pseudomonas aeruginosa </a:t>
            </a:r>
            <a:endParaRPr lang="en-US" altLang="en-US" smtClean="0">
              <a:effectLst/>
            </a:endParaRPr>
          </a:p>
          <a:p>
            <a:pPr eaLnBrk="1" hangingPunct="1"/>
            <a:r>
              <a:rPr lang="en-US" altLang="en-US" i="1" smtClean="0">
                <a:effectLst/>
              </a:rPr>
              <a:t>Acinetobacter</a:t>
            </a:r>
            <a:r>
              <a:rPr lang="en-US" altLang="en-US" smtClean="0">
                <a:effectLst/>
              </a:rPr>
              <a:t> spp.</a:t>
            </a:r>
          </a:p>
          <a:p>
            <a:pPr eaLnBrk="1" hangingPunct="1"/>
            <a:r>
              <a:rPr lang="en-US" altLang="en-US" i="1" smtClean="0">
                <a:effectLst/>
              </a:rPr>
              <a:t>Enterobacteriaceae</a:t>
            </a:r>
            <a:r>
              <a:rPr lang="en-US" altLang="en-US" smtClean="0">
                <a:effectLst/>
              </a:rPr>
              <a:t> </a:t>
            </a:r>
            <a:endParaRPr lang="en-US" altLang="en-US" i="1" smtClean="0">
              <a:effectLst/>
            </a:endParaRPr>
          </a:p>
        </p:txBody>
      </p:sp>
      <p:pic>
        <p:nvPicPr>
          <p:cNvPr id="18435" name="Picture 5" descr="http://pic.pimg.tw/mulicia/1388300746-2812907134.jpg?v=1388300763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62200" y="4267200"/>
            <a:ext cx="3932238" cy="221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8610600" cy="1143000"/>
          </a:xfrm>
        </p:spPr>
        <p:txBody>
          <a:bodyPr/>
          <a:lstStyle/>
          <a:p>
            <a:pPr>
              <a:lnSpc>
                <a:spcPts val="4500"/>
              </a:lnSpc>
            </a:pPr>
            <a:r>
              <a:rPr lang="en-US" altLang="en-US" sz="3600" smtClean="0">
                <a:effectLst/>
              </a:rPr>
              <a:t>Carbapenem Resistance in </a:t>
            </a:r>
            <a:r>
              <a:rPr lang="en-US" altLang="en-US" sz="3600" i="1" smtClean="0">
                <a:effectLst/>
              </a:rPr>
              <a:t>Pseudomonas</a:t>
            </a:r>
            <a:r>
              <a:rPr lang="en-US" altLang="en-US" sz="3600" smtClean="0">
                <a:effectLst/>
              </a:rPr>
              <a:t> and Acinetobacter </a:t>
            </a:r>
          </a:p>
        </p:txBody>
      </p:sp>
      <p:sp>
        <p:nvSpPr>
          <p:cNvPr id="20482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838200" y="2209800"/>
            <a:ext cx="7543800" cy="3200400"/>
          </a:xfrm>
        </p:spPr>
        <p:txBody>
          <a:bodyPr/>
          <a:lstStyle/>
          <a:p>
            <a:r>
              <a:rPr lang="en-US" altLang="en-US" sz="2800" smtClean="0">
                <a:effectLst/>
              </a:rPr>
              <a:t>In the US, 15-22% of </a:t>
            </a:r>
            <a:r>
              <a:rPr lang="en-US" altLang="en-US" sz="2800" i="1" smtClean="0">
                <a:effectLst/>
              </a:rPr>
              <a:t>P. aeruginosa</a:t>
            </a:r>
            <a:r>
              <a:rPr lang="en-US" altLang="en-US" sz="2800" smtClean="0">
                <a:effectLst/>
              </a:rPr>
              <a:t> and 21-48% of </a:t>
            </a:r>
            <a:r>
              <a:rPr lang="en-US" altLang="en-US" sz="2800" i="1" smtClean="0">
                <a:effectLst/>
              </a:rPr>
              <a:t>Acinetobacter</a:t>
            </a:r>
            <a:r>
              <a:rPr lang="en-US" altLang="en-US" sz="2800" smtClean="0">
                <a:effectLst/>
              </a:rPr>
              <a:t> spp. are carbapenem-resistant</a:t>
            </a:r>
          </a:p>
          <a:p>
            <a:pPr>
              <a:spcBef>
                <a:spcPts val="1200"/>
              </a:spcBef>
            </a:pPr>
            <a:r>
              <a:rPr lang="en-US" altLang="en-US" sz="2800" smtClean="0">
                <a:effectLst/>
              </a:rPr>
              <a:t>In Canada, 10-24% of </a:t>
            </a:r>
            <a:r>
              <a:rPr lang="en-US" altLang="en-US" sz="2800" i="1" smtClean="0">
                <a:effectLst/>
              </a:rPr>
              <a:t>P. aeruginosa</a:t>
            </a:r>
            <a:r>
              <a:rPr lang="en-US" altLang="en-US" sz="2800" smtClean="0">
                <a:effectLst/>
              </a:rPr>
              <a:t> and &lt;10% of </a:t>
            </a:r>
            <a:r>
              <a:rPr lang="en-US" altLang="en-US" sz="2800" i="1" smtClean="0">
                <a:effectLst/>
              </a:rPr>
              <a:t>Acinetobacter</a:t>
            </a:r>
            <a:r>
              <a:rPr lang="en-US" altLang="en-US" sz="2800" smtClean="0">
                <a:effectLst/>
              </a:rPr>
              <a:t> are carbapenem-resistant</a:t>
            </a:r>
          </a:p>
        </p:txBody>
      </p:sp>
      <p:sp>
        <p:nvSpPr>
          <p:cNvPr id="20483" name="TextBox 3"/>
          <p:cNvSpPr txBox="1">
            <a:spLocks noChangeArrowheads="1"/>
          </p:cNvSpPr>
          <p:nvPr/>
        </p:nvSpPr>
        <p:spPr bwMode="auto">
          <a:xfrm>
            <a:off x="1143000" y="5562600"/>
            <a:ext cx="69342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rgbClr val="CCFFFF"/>
                </a:solidFill>
              </a:rPr>
              <a:t>Davies, J Antimicrob Chemother 2011; McCracken, Diagn Microbiol Infect Dis 2011; Mataseje, J Antimicrob Chemother 2012; Zilberberg, J Hosp Med 2016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0"/>
            <a:ext cx="7772400" cy="1143000"/>
          </a:xfrm>
        </p:spPr>
        <p:txBody>
          <a:bodyPr/>
          <a:lstStyle/>
          <a:p>
            <a:pPr eaLnBrk="1" hangingPunct="1">
              <a:lnSpc>
                <a:spcPts val="4800"/>
              </a:lnSpc>
            </a:pPr>
            <a:r>
              <a:rPr lang="en-US" altLang="en-US" sz="4000" smtClean="0">
                <a:effectLst/>
              </a:rPr>
              <a:t>Mechanisms of </a:t>
            </a:r>
            <a:br>
              <a:rPr lang="en-US" altLang="en-US" sz="4000" smtClean="0">
                <a:effectLst/>
              </a:rPr>
            </a:br>
            <a:r>
              <a:rPr lang="en-US" altLang="en-US" sz="4000" smtClean="0">
                <a:effectLst/>
              </a:rPr>
              <a:t>Carbapenem Resistance</a:t>
            </a:r>
          </a:p>
        </p:txBody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590800"/>
            <a:ext cx="8229600" cy="3200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smtClean="0">
                <a:effectLst/>
              </a:rPr>
              <a:t>changes in OMPs (permeability barrier: porin loss + ESBL/AmpC </a:t>
            </a:r>
            <a:r>
              <a:rPr lang="en-US" altLang="en-US" sz="2800" smtClean="0">
                <a:effectLst/>
                <a:cs typeface="Arial" charset="0"/>
              </a:rPr>
              <a:t>ß-lactamase); especially in </a:t>
            </a:r>
            <a:r>
              <a:rPr lang="en-US" altLang="en-US" sz="2800" i="1" smtClean="0">
                <a:effectLst/>
                <a:cs typeface="Arial" charset="0"/>
              </a:rPr>
              <a:t>Pseudomonas</a:t>
            </a:r>
            <a:r>
              <a:rPr lang="en-US" altLang="en-US" sz="2800" smtClean="0">
                <a:effectLst/>
                <a:cs typeface="Arial" charset="0"/>
              </a:rPr>
              <a:t>, or if isolate is R only to ertapenem and not to other carbapenems</a:t>
            </a:r>
          </a:p>
          <a:p>
            <a:pPr eaLnBrk="1" hangingPunct="1">
              <a:lnSpc>
                <a:spcPct val="90000"/>
              </a:lnSpc>
              <a:spcBef>
                <a:spcPts val="1800"/>
              </a:spcBef>
            </a:pPr>
            <a:r>
              <a:rPr lang="en-US" altLang="en-US" sz="2800" smtClean="0">
                <a:effectLst/>
                <a:cs typeface="Arial" charset="0"/>
              </a:rPr>
              <a:t>carbapenemases</a:t>
            </a:r>
            <a:r>
              <a:rPr lang="en-US" altLang="en-US" sz="2800" smtClean="0">
                <a:effectLst/>
              </a:rPr>
              <a:t>                                    	</a:t>
            </a:r>
            <a:endParaRPr lang="en-US" altLang="en-US" sz="2800" smtClean="0">
              <a:effectLst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 sz="4000" smtClean="0">
                <a:effectLst/>
              </a:rPr>
              <a:t>Carbapenemases</a:t>
            </a:r>
          </a:p>
        </p:txBody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038600"/>
            <a:ext cx="8305800" cy="2590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indent="0">
              <a:lnSpc>
                <a:spcPts val="3800"/>
              </a:lnSpc>
              <a:buFontTx/>
              <a:buNone/>
            </a:pPr>
            <a:r>
              <a:rPr lang="en-US" altLang="en-US" sz="2800" smtClean="0">
                <a:effectLst/>
              </a:rPr>
              <a:t>Enzymes that hydrolyze carbapenem antibiotics (and typically also most other     </a:t>
            </a:r>
            <a:br>
              <a:rPr lang="en-US" altLang="en-US" sz="2800" smtClean="0">
                <a:effectLst/>
              </a:rPr>
            </a:br>
            <a:r>
              <a:rPr lang="en-US" altLang="en-US" sz="2800" smtClean="0">
                <a:effectLst/>
                <a:sym typeface="Symbol" pitchFamily="18" charset="2"/>
              </a:rPr>
              <a:t>-lactams and -lactamase inhibitors);     </a:t>
            </a:r>
            <a:br>
              <a:rPr lang="en-US" altLang="en-US" sz="2800" smtClean="0">
                <a:effectLst/>
                <a:sym typeface="Symbol" pitchFamily="18" charset="2"/>
              </a:rPr>
            </a:br>
            <a:r>
              <a:rPr lang="en-US" altLang="en-US" sz="2800" smtClean="0">
                <a:effectLst/>
                <a:sym typeface="Symbol" pitchFamily="18" charset="2"/>
              </a:rPr>
              <a:t>may be chromosomally encoded or   </a:t>
            </a:r>
            <a:br>
              <a:rPr lang="en-US" altLang="en-US" sz="2800" smtClean="0">
                <a:effectLst/>
                <a:sym typeface="Symbol" pitchFamily="18" charset="2"/>
              </a:rPr>
            </a:br>
            <a:r>
              <a:rPr lang="en-US" altLang="en-US" sz="2800" smtClean="0">
                <a:effectLst/>
                <a:sym typeface="Symbol" pitchFamily="18" charset="2"/>
              </a:rPr>
              <a:t>more commonly plasmid-mediated</a:t>
            </a:r>
          </a:p>
        </p:txBody>
      </p:sp>
      <p:pic>
        <p:nvPicPr>
          <p:cNvPr id="23555" name="Picture 8" descr="200px-Carbapenems_struc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70213" y="1371600"/>
            <a:ext cx="3049587" cy="2514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ts val="5000"/>
              </a:lnSpc>
            </a:pPr>
            <a:r>
              <a:rPr lang="en-US" altLang="en-US" sz="4800" smtClean="0">
                <a:effectLst/>
              </a:rPr>
              <a:t>Carbapenemases</a:t>
            </a:r>
            <a:br>
              <a:rPr lang="en-US" altLang="en-US" sz="4800" smtClean="0">
                <a:effectLst/>
              </a:rPr>
            </a:br>
            <a:r>
              <a:rPr lang="en-US" altLang="en-US" sz="4000" smtClean="0">
                <a:effectLst/>
              </a:rPr>
              <a:t>(“alphabet soup”)</a:t>
            </a:r>
            <a:endParaRPr lang="en-US" altLang="en-US" sz="4800" smtClean="0">
              <a:effectLst/>
            </a:endParaRPr>
          </a:p>
        </p:txBody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133600"/>
            <a:ext cx="8458200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200" smtClean="0">
                <a:effectLst/>
              </a:rPr>
              <a:t>  </a:t>
            </a:r>
            <a:r>
              <a:rPr lang="en-US" altLang="en-US" sz="3200" smtClean="0">
                <a:solidFill>
                  <a:srgbClr val="66FFFF"/>
                </a:solidFill>
                <a:effectLst/>
              </a:rPr>
              <a:t>Class A (serine)</a:t>
            </a:r>
            <a:r>
              <a:rPr lang="en-US" altLang="en-US" smtClean="0">
                <a:effectLst/>
              </a:rPr>
              <a:t>		</a:t>
            </a:r>
            <a:r>
              <a:rPr lang="en-US" altLang="en-US" smtClean="0">
                <a:solidFill>
                  <a:srgbClr val="66FFFF"/>
                </a:solidFill>
                <a:effectLst/>
              </a:rPr>
              <a:t>Class B</a:t>
            </a:r>
            <a:r>
              <a:rPr lang="en-US" altLang="en-US" sz="2800" smtClean="0">
                <a:solidFill>
                  <a:srgbClr val="66FFFF"/>
                </a:solidFill>
                <a:effectLst/>
              </a:rPr>
              <a:t> </a:t>
            </a:r>
            <a:r>
              <a:rPr lang="en-US" altLang="en-US" sz="3200" smtClean="0">
                <a:solidFill>
                  <a:srgbClr val="66FFFF"/>
                </a:solidFill>
                <a:effectLst/>
              </a:rPr>
              <a:t>(MBL)</a:t>
            </a:r>
            <a:r>
              <a:rPr lang="en-US" altLang="en-US" smtClean="0">
                <a:effectLst/>
              </a:rPr>
              <a:t>   </a:t>
            </a:r>
            <a:r>
              <a:rPr lang="en-US" altLang="en-US" sz="2800" smtClean="0">
                <a:effectLst/>
              </a:rPr>
              <a:t>SME (</a:t>
            </a:r>
            <a:r>
              <a:rPr lang="en-US" altLang="en-US" sz="2800" i="1" smtClean="0">
                <a:effectLst/>
              </a:rPr>
              <a:t>Serratia</a:t>
            </a:r>
            <a:r>
              <a:rPr lang="en-US" altLang="en-US" sz="2800" smtClean="0">
                <a:effectLst/>
              </a:rPr>
              <a:t>)		VIM (</a:t>
            </a:r>
            <a:r>
              <a:rPr lang="en-US" altLang="en-US" sz="2800" i="1" smtClean="0">
                <a:effectLst/>
              </a:rPr>
              <a:t>Pseudomonas</a:t>
            </a:r>
            <a:r>
              <a:rPr lang="en-US" altLang="en-US" sz="2800" smtClean="0">
                <a:effectLst/>
              </a:rPr>
              <a:t>)</a:t>
            </a:r>
            <a:r>
              <a:rPr lang="en-US" altLang="en-US" sz="2800" i="1" smtClean="0">
                <a:effectLst/>
              </a:rPr>
              <a:t>   </a:t>
            </a:r>
            <a:r>
              <a:rPr lang="en-US" altLang="en-US" sz="2800" smtClean="0">
                <a:effectLst/>
              </a:rPr>
              <a:t>        IMI (</a:t>
            </a:r>
            <a:r>
              <a:rPr lang="en-US" altLang="en-US" sz="2800" i="1" smtClean="0">
                <a:effectLst/>
              </a:rPr>
              <a:t>Enterobacter</a:t>
            </a:r>
            <a:r>
              <a:rPr lang="en-US" altLang="en-US" sz="2800" smtClean="0">
                <a:effectLst/>
              </a:rPr>
              <a:t>)		IMP, SPM, GIM, SIM GES (</a:t>
            </a:r>
            <a:r>
              <a:rPr lang="en-US" altLang="en-US" sz="2800" i="1" smtClean="0">
                <a:effectLst/>
              </a:rPr>
              <a:t>Pseudomonas</a:t>
            </a:r>
            <a:r>
              <a:rPr lang="en-US" altLang="en-US" sz="2800" smtClean="0">
                <a:effectLst/>
              </a:rPr>
              <a:t>)	NDM		            KPC (</a:t>
            </a:r>
            <a:r>
              <a:rPr lang="en-US" altLang="en-US" sz="2800" i="1" smtClean="0">
                <a:effectLst/>
              </a:rPr>
              <a:t>Klebsiella</a:t>
            </a:r>
            <a:r>
              <a:rPr lang="en-US" altLang="en-US" sz="2800" smtClean="0">
                <a:effectLst/>
              </a:rPr>
              <a:t>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800" smtClean="0">
              <a:effectLst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smtClean="0">
                <a:effectLst/>
              </a:rPr>
              <a:t>  			</a:t>
            </a:r>
            <a:r>
              <a:rPr lang="en-US" altLang="en-US" smtClean="0">
                <a:solidFill>
                  <a:srgbClr val="66FFFF"/>
                </a:solidFill>
                <a:effectLst/>
              </a:rPr>
              <a:t>Class D carbapenemase</a:t>
            </a:r>
            <a:r>
              <a:rPr lang="en-US" altLang="en-US" sz="2800" smtClean="0">
                <a:effectLst/>
              </a:rPr>
              <a:t> 				 OXA (</a:t>
            </a:r>
            <a:r>
              <a:rPr lang="en-US" altLang="en-US" sz="2800" i="1" smtClean="0">
                <a:effectLst/>
              </a:rPr>
              <a:t>Acinetobacter</a:t>
            </a:r>
            <a:r>
              <a:rPr lang="en-US" altLang="en-US" sz="2800" smtClean="0">
                <a:effectLst/>
              </a:rPr>
              <a:t>)			 			 OXA-48 (</a:t>
            </a:r>
            <a:r>
              <a:rPr lang="en-US" altLang="en-US" sz="2800" i="1" smtClean="0">
                <a:effectLst/>
              </a:rPr>
              <a:t>Enterobacteriaceae</a:t>
            </a:r>
            <a:r>
              <a:rPr lang="en-US" altLang="en-US" sz="2800" smtClean="0">
                <a:effectLst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6225" y="1600200"/>
            <a:ext cx="4373563" cy="451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0" name="Title 1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en-US" altLang="en-US" sz="4000" smtClean="0">
                <a:effectLst/>
              </a:rPr>
              <a:t>CPE in Europe, 2014</a:t>
            </a:r>
          </a:p>
        </p:txBody>
      </p:sp>
      <p:sp>
        <p:nvSpPr>
          <p:cNvPr id="27651" name="TextBox 2"/>
          <p:cNvSpPr txBox="1">
            <a:spLocks noChangeArrowheads="1"/>
          </p:cNvSpPr>
          <p:nvPr/>
        </p:nvSpPr>
        <p:spPr bwMode="auto">
          <a:xfrm>
            <a:off x="4648200" y="1928813"/>
            <a:ext cx="4462463" cy="378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lnSpc>
                <a:spcPts val="3600"/>
              </a:lnSpc>
              <a:spcBef>
                <a:spcPts val="1200"/>
              </a:spcBef>
              <a:buClrTx/>
            </a:pPr>
            <a:r>
              <a:rPr lang="en-US" altLang="en-US" sz="3000">
                <a:cs typeface="Arial" charset="0"/>
              </a:rPr>
              <a:t>455 hospitals in 36 countries</a:t>
            </a:r>
          </a:p>
          <a:p>
            <a:pPr>
              <a:lnSpc>
                <a:spcPts val="3600"/>
              </a:lnSpc>
              <a:spcBef>
                <a:spcPts val="1200"/>
              </a:spcBef>
              <a:buClrTx/>
            </a:pPr>
            <a:r>
              <a:rPr lang="en-US" altLang="en-US" sz="3000">
                <a:cs typeface="Arial" charset="0"/>
              </a:rPr>
              <a:t>402 E. coli: 19% CPE</a:t>
            </a:r>
          </a:p>
          <a:p>
            <a:pPr>
              <a:lnSpc>
                <a:spcPts val="3600"/>
              </a:lnSpc>
              <a:spcBef>
                <a:spcPts val="1200"/>
              </a:spcBef>
              <a:buClrTx/>
            </a:pPr>
            <a:r>
              <a:rPr lang="en-US" altLang="en-US" sz="3000">
                <a:cs typeface="Arial" charset="0"/>
              </a:rPr>
              <a:t>2,301 </a:t>
            </a:r>
            <a:r>
              <a:rPr lang="en-US" altLang="en-US" sz="2800" i="1">
                <a:cs typeface="Arial" charset="0"/>
              </a:rPr>
              <a:t>K. pneumoniae</a:t>
            </a:r>
            <a:r>
              <a:rPr lang="en-US" altLang="en-US" sz="3000">
                <a:cs typeface="Arial" charset="0"/>
              </a:rPr>
              <a:t>:      3.7% CPE</a:t>
            </a:r>
          </a:p>
          <a:p>
            <a:pPr>
              <a:lnSpc>
                <a:spcPts val="3600"/>
              </a:lnSpc>
              <a:spcBef>
                <a:spcPts val="1200"/>
              </a:spcBef>
              <a:buClrTx/>
            </a:pPr>
            <a:r>
              <a:rPr lang="en-US" altLang="en-US" sz="3000">
                <a:cs typeface="Arial" charset="0"/>
              </a:rPr>
              <a:t>mainly KPC, NDM, OXA-48, VIM</a:t>
            </a:r>
          </a:p>
        </p:txBody>
      </p:sp>
      <p:sp>
        <p:nvSpPr>
          <p:cNvPr id="27652" name="TextBox 3"/>
          <p:cNvSpPr txBox="1">
            <a:spLocks noChangeArrowheads="1"/>
          </p:cNvSpPr>
          <p:nvPr/>
        </p:nvSpPr>
        <p:spPr bwMode="auto">
          <a:xfrm>
            <a:off x="2743200" y="6248400"/>
            <a:ext cx="45418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rgbClr val="CCECFF"/>
                </a:solidFill>
                <a:cs typeface="Arial" charset="0"/>
              </a:rPr>
              <a:t>Grundmann, Lancet Infect Dis 2017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4325" y="838200"/>
            <a:ext cx="4483100" cy="228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8125" y="3276600"/>
            <a:ext cx="2820988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51438" y="225425"/>
            <a:ext cx="3535362" cy="335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41675" y="3806825"/>
            <a:ext cx="2854325" cy="267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9988" y="3806825"/>
            <a:ext cx="2635250" cy="267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2" name="TextBox 1"/>
          <p:cNvSpPr txBox="1">
            <a:spLocks noChangeArrowheads="1"/>
          </p:cNvSpPr>
          <p:nvPr/>
        </p:nvSpPr>
        <p:spPr bwMode="auto">
          <a:xfrm>
            <a:off x="822325" y="152400"/>
            <a:ext cx="37242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>
                <a:solidFill>
                  <a:srgbClr val="FFFF00"/>
                </a:solidFill>
              </a:rPr>
              <a:t>CPEs in Canada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 noChangeArrowheads="1"/>
          </p:cNvSpPr>
          <p:nvPr>
            <p:ph type="title"/>
          </p:nvPr>
        </p:nvSpPr>
        <p:spPr>
          <a:xfrm>
            <a:off x="-76200" y="762000"/>
            <a:ext cx="7162800" cy="1143000"/>
          </a:xfrm>
        </p:spPr>
        <p:txBody>
          <a:bodyPr/>
          <a:lstStyle/>
          <a:p>
            <a:pPr>
              <a:lnSpc>
                <a:spcPts val="4400"/>
              </a:lnSpc>
            </a:pPr>
            <a:r>
              <a:rPr lang="en-US" altLang="en-US" sz="3600" smtClean="0">
                <a:effectLst/>
              </a:rPr>
              <a:t>CPE Surveillance in Canada </a:t>
            </a:r>
            <a:br>
              <a:rPr lang="en-US" altLang="en-US" sz="3600" smtClean="0">
                <a:effectLst/>
              </a:rPr>
            </a:br>
            <a:r>
              <a:rPr lang="en-US" altLang="en-US" sz="3600" smtClean="0">
                <a:effectLst/>
              </a:rPr>
              <a:t>CNISP 2010-2014</a:t>
            </a:r>
          </a:p>
        </p:txBody>
      </p:sp>
      <p:sp>
        <p:nvSpPr>
          <p:cNvPr id="31746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990600" y="2590800"/>
            <a:ext cx="7543800" cy="2819400"/>
          </a:xfrm>
        </p:spPr>
        <p:txBody>
          <a:bodyPr/>
          <a:lstStyle/>
          <a:p>
            <a:r>
              <a:rPr lang="en-US" altLang="en-US" sz="3200" smtClean="0">
                <a:effectLst/>
              </a:rPr>
              <a:t>Overall incidence:				0.07 per 1,000 admissions		0.09 per 10,000 patient-days  	  	 </a:t>
            </a:r>
            <a:r>
              <a:rPr lang="en-US" altLang="en-US" sz="2800" smtClean="0">
                <a:effectLst/>
              </a:rPr>
              <a:t>(about 1/100</a:t>
            </a:r>
            <a:r>
              <a:rPr lang="en-US" altLang="en-US" sz="2800" baseline="30000" smtClean="0">
                <a:effectLst/>
              </a:rPr>
              <a:t>th</a:t>
            </a:r>
            <a:r>
              <a:rPr lang="en-US" altLang="en-US" sz="2800" smtClean="0">
                <a:effectLst/>
              </a:rPr>
              <a:t> of MRSA rates)            	&lt; 1%</a:t>
            </a:r>
            <a:r>
              <a:rPr lang="en-US" altLang="en-US" sz="3200" smtClean="0">
                <a:effectLst/>
              </a:rPr>
              <a:t>	of </a:t>
            </a:r>
            <a:r>
              <a:rPr lang="en-US" altLang="en-US" sz="3200" i="1" smtClean="0">
                <a:effectLst/>
              </a:rPr>
              <a:t>E. coli</a:t>
            </a:r>
            <a:r>
              <a:rPr lang="en-US" altLang="en-US" sz="3200" smtClean="0">
                <a:effectLst/>
              </a:rPr>
              <a:t> or </a:t>
            </a:r>
            <a:r>
              <a:rPr lang="en-US" altLang="en-US" sz="3200" i="1" smtClean="0">
                <a:effectLst/>
              </a:rPr>
              <a:t>Klebsiella</a:t>
            </a:r>
            <a:endParaRPr lang="en-US" altLang="en-US" sz="3200" smtClean="0">
              <a:effectLst/>
            </a:endParaRPr>
          </a:p>
        </p:txBody>
      </p:sp>
      <p:sp>
        <p:nvSpPr>
          <p:cNvPr id="31747" name="TextBox 3"/>
          <p:cNvSpPr txBox="1">
            <a:spLocks noChangeArrowheads="1"/>
          </p:cNvSpPr>
          <p:nvPr/>
        </p:nvSpPr>
        <p:spPr bwMode="auto">
          <a:xfrm>
            <a:off x="1600200" y="5772150"/>
            <a:ext cx="5791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rgbClr val="CCFFFF"/>
                </a:solidFill>
              </a:rPr>
              <a:t>Mataseje, Antimicrob Agents Chemother 2017</a:t>
            </a:r>
          </a:p>
        </p:txBody>
      </p:sp>
      <p:pic>
        <p:nvPicPr>
          <p:cNvPr id="31748" name="Picture 6" descr="Image result for canada fla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05600" y="685800"/>
            <a:ext cx="22844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" y="52388"/>
            <a:ext cx="8991600" cy="674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8828088" cy="662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4"/>
          <p:cNvSpPr txBox="1">
            <a:spLocks noChangeArrowheads="1"/>
          </p:cNvSpPr>
          <p:nvPr/>
        </p:nvSpPr>
        <p:spPr bwMode="auto">
          <a:xfrm>
            <a:off x="2674938" y="762000"/>
            <a:ext cx="36798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800">
                <a:solidFill>
                  <a:srgbClr val="F6F000"/>
                </a:solidFill>
              </a:rPr>
              <a:t>Disclosures</a:t>
            </a:r>
          </a:p>
        </p:txBody>
      </p:sp>
      <p:sp>
        <p:nvSpPr>
          <p:cNvPr id="5122" name="Text Box 5"/>
          <p:cNvSpPr txBox="1">
            <a:spLocks noChangeArrowheads="1"/>
          </p:cNvSpPr>
          <p:nvPr/>
        </p:nvSpPr>
        <p:spPr bwMode="auto">
          <a:xfrm>
            <a:off x="457200" y="2514600"/>
            <a:ext cx="8458200" cy="201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1pPr>
            <a:lvl2pPr>
              <a:spcBef>
                <a:spcPct val="20000"/>
              </a:spcBef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25000"/>
              </a:spcBef>
              <a:buClrTx/>
              <a:buFontTx/>
              <a:buNone/>
            </a:pPr>
            <a:r>
              <a:rPr lang="en-US" altLang="en-US" sz="3200">
                <a:solidFill>
                  <a:srgbClr val="55C6E9"/>
                </a:solidFill>
              </a:rPr>
              <a:t>I have received grants, and served as a consultant on Advisory Boards for:</a:t>
            </a:r>
          </a:p>
          <a:p>
            <a:pPr lvl="1" eaLnBrk="1" hangingPunct="1">
              <a:spcBef>
                <a:spcPct val="0"/>
              </a:spcBef>
              <a:buClr>
                <a:schemeClr val="hlink"/>
              </a:buClr>
              <a:buFontTx/>
              <a:buNone/>
            </a:pPr>
            <a:endParaRPr lang="en-US" altLang="en-US" sz="3200">
              <a:solidFill>
                <a:srgbClr val="53EBEB"/>
              </a:solidFill>
            </a:endParaRPr>
          </a:p>
          <a:p>
            <a:pPr lvl="1" eaLnBrk="1" hangingPunct="1">
              <a:spcBef>
                <a:spcPct val="0"/>
              </a:spcBef>
              <a:buClr>
                <a:schemeClr val="hlink"/>
              </a:buClr>
            </a:pPr>
            <a:r>
              <a:rPr lang="en-US" altLang="en-US" sz="3200">
                <a:solidFill>
                  <a:srgbClr val="53EBEB"/>
                </a:solidFill>
              </a:rPr>
              <a:t>  	Merck Canada Inc.</a:t>
            </a:r>
          </a:p>
        </p:txBody>
      </p:sp>
      <p:sp>
        <p:nvSpPr>
          <p:cNvPr id="5123" name="TextBox 1"/>
          <p:cNvSpPr txBox="1">
            <a:spLocks noChangeArrowheads="1"/>
          </p:cNvSpPr>
          <p:nvPr/>
        </p:nvSpPr>
        <p:spPr bwMode="auto">
          <a:xfrm>
            <a:off x="838200" y="5562600"/>
            <a:ext cx="6858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/>
              <a:t>I will not be discussing ESBLs or fluoroquinolone resistance in GNBs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839200" cy="662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450" y="76200"/>
            <a:ext cx="9023350" cy="674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2" descr="http://www.sciencemediacentre.co.nz/wp-content/upload/2013/08/Plane-Bacteria-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1463" y="3352800"/>
            <a:ext cx="4605337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6" name="Title 1"/>
          <p:cNvSpPr>
            <a:spLocks noGrp="1" noChangeArrowheads="1"/>
          </p:cNvSpPr>
          <p:nvPr>
            <p:ph type="title"/>
          </p:nvPr>
        </p:nvSpPr>
        <p:spPr>
          <a:xfrm>
            <a:off x="76200" y="685800"/>
            <a:ext cx="8991600" cy="1752600"/>
          </a:xfrm>
        </p:spPr>
        <p:txBody>
          <a:bodyPr/>
          <a:lstStyle/>
          <a:p>
            <a:pPr>
              <a:lnSpc>
                <a:spcPts val="4400"/>
              </a:lnSpc>
            </a:pPr>
            <a:r>
              <a:rPr lang="en-US" altLang="en-US" smtClean="0">
                <a:effectLst/>
              </a:rPr>
              <a:t>Travel Related </a:t>
            </a:r>
            <a:br>
              <a:rPr lang="en-US" altLang="en-US" smtClean="0">
                <a:effectLst/>
              </a:rPr>
            </a:br>
            <a:r>
              <a:rPr lang="en-US" altLang="en-US" smtClean="0">
                <a:effectLst/>
              </a:rPr>
              <a:t>Antibiotic Resistance</a:t>
            </a:r>
            <a:br>
              <a:rPr lang="en-US" altLang="en-US" smtClean="0">
                <a:effectLst/>
              </a:rPr>
            </a:br>
            <a:r>
              <a:rPr lang="en-US" altLang="en-US" smtClean="0">
                <a:effectLst/>
              </a:rPr>
              <a:t>including Medical Tourism</a:t>
            </a:r>
          </a:p>
        </p:txBody>
      </p:sp>
      <p:pic>
        <p:nvPicPr>
          <p:cNvPr id="36867" name="Picture 6" descr="Image result for medical tourism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1600" y="2681288"/>
            <a:ext cx="3695700" cy="393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4100"/>
              </a:lnSpc>
            </a:pPr>
            <a:r>
              <a:rPr lang="en-US" altLang="en-US" sz="3600" smtClean="0">
                <a:effectLst/>
              </a:rPr>
              <a:t>CPE in Toronto/Peel, colonized/infected patients</a:t>
            </a:r>
          </a:p>
        </p:txBody>
      </p:sp>
      <p:graphicFrame>
        <p:nvGraphicFramePr>
          <p:cNvPr id="37890" name="Content Placeholder 8"/>
          <p:cNvGraphicFramePr>
            <a:graphicFrameLocks noGrp="1"/>
          </p:cNvGraphicFramePr>
          <p:nvPr>
            <p:ph idx="1"/>
          </p:nvPr>
        </p:nvGraphicFramePr>
        <p:xfrm>
          <a:off x="577850" y="1774825"/>
          <a:ext cx="8393113" cy="4452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3" r:id="rId3" imgW="8394920" imgH="4456562" progId="Excel.Chart.8">
                  <p:embed/>
                </p:oleObj>
              </mc:Choice>
              <mc:Fallback>
                <p:oleObj r:id="rId3" imgW="8394920" imgH="4456562" progId="Excel.Chart.8">
                  <p:embed/>
                  <p:pic>
                    <p:nvPicPr>
                      <p:cNvPr id="0" name="Content Placeholder 8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7850" y="1774825"/>
                        <a:ext cx="8393113" cy="4452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91" name="TextBox 2"/>
          <p:cNvSpPr txBox="1">
            <a:spLocks noChangeArrowheads="1"/>
          </p:cNvSpPr>
          <p:nvPr/>
        </p:nvSpPr>
        <p:spPr bwMode="auto">
          <a:xfrm>
            <a:off x="5611813" y="5943600"/>
            <a:ext cx="25415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rgbClr val="CCFFFF"/>
                </a:solidFill>
              </a:rPr>
              <a:t>TIBDN, 2017 </a:t>
            </a:r>
            <a:r>
              <a:rPr lang="en-US" altLang="en-US" sz="1100">
                <a:solidFill>
                  <a:srgbClr val="CCFFFF"/>
                </a:solidFill>
              </a:rPr>
              <a:t>(A. McGeer)</a:t>
            </a:r>
            <a:endParaRPr lang="en-US" altLang="en-US" sz="2000">
              <a:solidFill>
                <a:srgbClr val="CC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5670550" cy="1143000"/>
          </a:xfrm>
        </p:spPr>
        <p:txBody>
          <a:bodyPr/>
          <a:lstStyle/>
          <a:p>
            <a:r>
              <a:rPr lang="en-US" altLang="en-US" sz="4000" smtClean="0">
                <a:effectLst/>
              </a:rPr>
              <a:t>CPE Risk Factors</a:t>
            </a:r>
          </a:p>
        </p:txBody>
      </p:sp>
      <p:sp>
        <p:nvSpPr>
          <p:cNvPr id="38914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762000" y="2209800"/>
            <a:ext cx="7772400" cy="3581400"/>
          </a:xfrm>
        </p:spPr>
        <p:txBody>
          <a:bodyPr/>
          <a:lstStyle/>
          <a:p>
            <a:r>
              <a:rPr lang="en-US" altLang="en-US" smtClean="0">
                <a:effectLst/>
              </a:rPr>
              <a:t>Similar as for other AROs:			-	recent hospitalization		-	ICU admission				-	invasive medical devices 	-	antibiotic exposure			-	chronic wounds</a:t>
            </a:r>
          </a:p>
        </p:txBody>
      </p:sp>
      <p:sp>
        <p:nvSpPr>
          <p:cNvPr id="38915" name="TextBox 3"/>
          <p:cNvSpPr txBox="1">
            <a:spLocks noChangeArrowheads="1"/>
          </p:cNvSpPr>
          <p:nvPr/>
        </p:nvSpPr>
        <p:spPr bwMode="auto">
          <a:xfrm>
            <a:off x="1752600" y="5848350"/>
            <a:ext cx="5562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rgbClr val="CCFFFF"/>
                </a:solidFill>
              </a:rPr>
              <a:t>Savard, Infect Control Hosp Epidemiol 2013 </a:t>
            </a:r>
          </a:p>
        </p:txBody>
      </p:sp>
      <p:pic>
        <p:nvPicPr>
          <p:cNvPr id="38916" name="Picture 6" descr="Image result for risk factors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72200" y="304800"/>
            <a:ext cx="256222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smtClean="0">
                <a:effectLst/>
              </a:rPr>
              <a:t>CPE Fecal Carriage</a:t>
            </a:r>
          </a:p>
        </p:txBody>
      </p:sp>
      <p:sp>
        <p:nvSpPr>
          <p:cNvPr id="39938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304800" y="1981200"/>
            <a:ext cx="8610600" cy="4114800"/>
          </a:xfrm>
        </p:spPr>
        <p:txBody>
          <a:bodyPr/>
          <a:lstStyle/>
          <a:p>
            <a:r>
              <a:rPr lang="en-US" altLang="en-US" sz="2800" smtClean="0">
                <a:effectLst/>
              </a:rPr>
              <a:t>mean duration of CPE fecal carriage post-hospital discharge:  387 days; 39% still carrying CPE at 1-year post-discharge</a:t>
            </a:r>
          </a:p>
          <a:p>
            <a:pPr>
              <a:spcBef>
                <a:spcPts val="1200"/>
              </a:spcBef>
            </a:pPr>
            <a:r>
              <a:rPr lang="en-US" altLang="en-US" sz="2800" smtClean="0">
                <a:effectLst/>
              </a:rPr>
              <a:t>risks associated with prolonged carriage: 		- repeat hospitalization					- CPE in clinical culture</a:t>
            </a:r>
            <a:br>
              <a:rPr lang="en-US" altLang="en-US" sz="2800" smtClean="0">
                <a:effectLst/>
              </a:rPr>
            </a:br>
            <a:r>
              <a:rPr lang="en-US" altLang="en-US" sz="2800" smtClean="0">
                <a:effectLst/>
              </a:rPr>
              <a:t>	   </a:t>
            </a:r>
            <a:r>
              <a:rPr lang="en-US" altLang="en-US" sz="2400" smtClean="0">
                <a:effectLst/>
              </a:rPr>
              <a:t>(not just screening cultures)</a:t>
            </a:r>
          </a:p>
        </p:txBody>
      </p:sp>
      <p:sp>
        <p:nvSpPr>
          <p:cNvPr id="39939" name="TextBox 3"/>
          <p:cNvSpPr txBox="1">
            <a:spLocks noChangeArrowheads="1"/>
          </p:cNvSpPr>
          <p:nvPr/>
        </p:nvSpPr>
        <p:spPr bwMode="auto">
          <a:xfrm>
            <a:off x="3429000" y="5867400"/>
            <a:ext cx="4318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rgbClr val="CCFFFF"/>
                </a:solidFill>
              </a:rPr>
              <a:t>Zimmerman, Am J Infect Control 2013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0775" y="1511300"/>
            <a:ext cx="6883400" cy="466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2" name="TextBox 1"/>
          <p:cNvSpPr txBox="1">
            <a:spLocks noChangeArrowheads="1"/>
          </p:cNvSpPr>
          <p:nvPr/>
        </p:nvSpPr>
        <p:spPr bwMode="auto">
          <a:xfrm>
            <a:off x="4343400" y="6248400"/>
            <a:ext cx="36560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rgbClr val="CCECFF"/>
                </a:solidFill>
                <a:cs typeface="Arial" charset="0"/>
              </a:rPr>
              <a:t>Lerner, J Clin Microbiol 2013</a:t>
            </a:r>
          </a:p>
        </p:txBody>
      </p:sp>
      <p:sp>
        <p:nvSpPr>
          <p:cNvPr id="40963" name="Title 1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153400" cy="1143000"/>
          </a:xfrm>
        </p:spPr>
        <p:txBody>
          <a:bodyPr/>
          <a:lstStyle/>
          <a:p>
            <a:pPr>
              <a:lnSpc>
                <a:spcPts val="3800"/>
              </a:lnSpc>
            </a:pPr>
            <a:r>
              <a:rPr lang="en-US" altLang="en-US" sz="3600" smtClean="0">
                <a:effectLst/>
              </a:rPr>
              <a:t>Environmental contamination of the hospital environment is common</a:t>
            </a:r>
          </a:p>
        </p:txBody>
      </p:sp>
      <p:sp>
        <p:nvSpPr>
          <p:cNvPr id="2" name="Rectangle 1"/>
          <p:cNvSpPr/>
          <p:nvPr/>
        </p:nvSpPr>
        <p:spPr>
          <a:xfrm>
            <a:off x="2133600" y="4876800"/>
            <a:ext cx="5486400" cy="228600"/>
          </a:xfrm>
          <a:prstGeom prst="rect">
            <a:avLst/>
          </a:prstGeom>
          <a:solidFill>
            <a:schemeClr val="accent1">
              <a:alpha val="3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95400" y="5105400"/>
            <a:ext cx="1066800" cy="152400"/>
          </a:xfrm>
          <a:prstGeom prst="rect">
            <a:avLst/>
          </a:prstGeom>
          <a:solidFill>
            <a:schemeClr val="accent1">
              <a:alpha val="3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endParaRPr lang="en-US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3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1143000"/>
          </a:xfrm>
        </p:spPr>
        <p:txBody>
          <a:bodyPr/>
          <a:lstStyle/>
          <a:p>
            <a:r>
              <a:rPr lang="en-US" altLang="en-US" sz="4000" smtClean="0">
                <a:effectLst/>
              </a:rPr>
              <a:t>Contaminated Hospital Sinks</a:t>
            </a:r>
          </a:p>
        </p:txBody>
      </p:sp>
      <p:sp>
        <p:nvSpPr>
          <p:cNvPr id="43010" name="Content Placeholder 4"/>
          <p:cNvSpPr>
            <a:spLocks noGrp="1" noChangeArrowheads="1"/>
          </p:cNvSpPr>
          <p:nvPr>
            <p:ph idx="1"/>
          </p:nvPr>
        </p:nvSpPr>
        <p:spPr>
          <a:xfrm>
            <a:off x="304800" y="1828800"/>
            <a:ext cx="4572000" cy="4114800"/>
          </a:xfrm>
        </p:spPr>
        <p:txBody>
          <a:bodyPr/>
          <a:lstStyle/>
          <a:p>
            <a:pPr>
              <a:lnSpc>
                <a:spcPts val="4000"/>
              </a:lnSpc>
            </a:pPr>
            <a:r>
              <a:rPr lang="en-US" altLang="en-US" smtClean="0">
                <a:effectLst/>
              </a:rPr>
              <a:t>contaminated handwashing sinks identified as a source/reservoir for ongoing transmission       of CPEs</a:t>
            </a:r>
          </a:p>
        </p:txBody>
      </p:sp>
      <p:pic>
        <p:nvPicPr>
          <p:cNvPr id="43011" name="Picture 2" descr="Image result for contaminated hospital sinks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9200" y="2209800"/>
            <a:ext cx="3862388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2" name="TextBox 5"/>
          <p:cNvSpPr txBox="1">
            <a:spLocks noChangeArrowheads="1"/>
          </p:cNvSpPr>
          <p:nvPr/>
        </p:nvSpPr>
        <p:spPr bwMode="auto">
          <a:xfrm>
            <a:off x="2057400" y="5638800"/>
            <a:ext cx="5507038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>
              <a:lnSpc>
                <a:spcPts val="22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rgbClr val="CCFFFF"/>
                </a:solidFill>
              </a:rPr>
              <a:t>Lowe, Infect Control Hosp Epidemiol 2013</a:t>
            </a:r>
          </a:p>
          <a:p>
            <a:pPr algn="ctr">
              <a:lnSpc>
                <a:spcPts val="22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rgbClr val="CCFFFF"/>
                </a:solidFill>
              </a:rPr>
              <a:t>Vergara-Lopez, Clin Microbiol Infect 2013; </a:t>
            </a:r>
          </a:p>
          <a:p>
            <a:pPr algn="ctr">
              <a:lnSpc>
                <a:spcPts val="22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rgbClr val="CCFFFF"/>
                </a:solidFill>
              </a:rPr>
              <a:t>Leitner, Antimicrob Agents Chemother 2015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3556000" cy="618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4" name="Picture 4" descr="http://www.global-endo.com/wp-content/uploads/2012/07/Olympus-TJF-160R-Video-Duodenoscope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4175" y="2381250"/>
            <a:ext cx="4568825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5" name="TextBox 1"/>
          <p:cNvSpPr txBox="1">
            <a:spLocks noChangeArrowheads="1"/>
          </p:cNvSpPr>
          <p:nvPr/>
        </p:nvSpPr>
        <p:spPr bwMode="auto">
          <a:xfrm>
            <a:off x="4267200" y="628650"/>
            <a:ext cx="4724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>
                <a:solidFill>
                  <a:srgbClr val="FFFF00"/>
                </a:solidFill>
              </a:rPr>
              <a:t>CRE Transmission via Duodenescopes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 noChangeArrowheads="1"/>
          </p:cNvSpPr>
          <p:nvPr>
            <p:ph type="title"/>
          </p:nvPr>
        </p:nvSpPr>
        <p:spPr>
          <a:xfrm>
            <a:off x="685800" y="838200"/>
            <a:ext cx="7772400" cy="1143000"/>
          </a:xfrm>
        </p:spPr>
        <p:txBody>
          <a:bodyPr/>
          <a:lstStyle/>
          <a:p>
            <a:pPr>
              <a:lnSpc>
                <a:spcPts val="4500"/>
              </a:lnSpc>
            </a:pPr>
            <a:r>
              <a:rPr lang="en-US" altLang="en-US" sz="3600" smtClean="0">
                <a:effectLst/>
              </a:rPr>
              <a:t>CRE Transmission </a:t>
            </a:r>
            <a:br>
              <a:rPr lang="en-US" altLang="en-US" sz="3600" smtClean="0">
                <a:effectLst/>
              </a:rPr>
            </a:br>
            <a:r>
              <a:rPr lang="en-US" altLang="en-US" sz="3600" smtClean="0">
                <a:effectLst/>
              </a:rPr>
              <a:t>via ERCP Scopes</a:t>
            </a:r>
          </a:p>
        </p:txBody>
      </p:sp>
      <p:sp>
        <p:nvSpPr>
          <p:cNvPr id="45058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457200" y="2590800"/>
            <a:ext cx="8229600" cy="2590800"/>
          </a:xfrm>
        </p:spPr>
        <p:txBody>
          <a:bodyPr/>
          <a:lstStyle/>
          <a:p>
            <a:pPr>
              <a:lnSpc>
                <a:spcPts val="4100"/>
              </a:lnSpc>
            </a:pPr>
            <a:r>
              <a:rPr lang="en-US" altLang="en-US" sz="3200" smtClean="0">
                <a:effectLst/>
              </a:rPr>
              <a:t>A US Senate investigation found 250 scope-related CRE infections reported from 25 hospitals/clinics in the US and Europe, 2012-2015</a:t>
            </a:r>
          </a:p>
        </p:txBody>
      </p:sp>
      <p:sp>
        <p:nvSpPr>
          <p:cNvPr id="45059" name="TextBox 3"/>
          <p:cNvSpPr txBox="1">
            <a:spLocks noChangeArrowheads="1"/>
          </p:cNvSpPr>
          <p:nvPr/>
        </p:nvSpPr>
        <p:spPr bwMode="auto">
          <a:xfrm>
            <a:off x="2667000" y="5486400"/>
            <a:ext cx="31130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rgbClr val="CCFFFF"/>
                </a:solidFill>
              </a:rPr>
              <a:t>Promed-mail, Apr. 16, 2016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itle 1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1143000"/>
          </a:xfrm>
        </p:spPr>
        <p:txBody>
          <a:bodyPr/>
          <a:lstStyle/>
          <a:p>
            <a:r>
              <a:rPr lang="en-US" altLang="en-US" smtClean="0">
                <a:effectLst/>
              </a:rPr>
              <a:t>Objectives</a:t>
            </a:r>
          </a:p>
        </p:txBody>
      </p:sp>
      <p:sp>
        <p:nvSpPr>
          <p:cNvPr id="7170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838200" y="1905000"/>
            <a:ext cx="7467600" cy="4343400"/>
          </a:xfrm>
        </p:spPr>
        <p:txBody>
          <a:bodyPr/>
          <a:lstStyle/>
          <a:p>
            <a:pPr>
              <a:lnSpc>
                <a:spcPts val="3500"/>
              </a:lnSpc>
            </a:pPr>
            <a:r>
              <a:rPr lang="en-US" altLang="en-US" sz="2800" smtClean="0">
                <a:effectLst/>
              </a:rPr>
              <a:t>to understand the mechanisms of carbapenem resistance in GNBs</a:t>
            </a:r>
          </a:p>
          <a:p>
            <a:pPr>
              <a:lnSpc>
                <a:spcPts val="3500"/>
              </a:lnSpc>
            </a:pPr>
            <a:r>
              <a:rPr lang="en-US" altLang="en-US" sz="2800" smtClean="0">
                <a:effectLst/>
              </a:rPr>
              <a:t>to appreciate the epidemiology, risks, and clinical significance of carbapenem resistance</a:t>
            </a:r>
          </a:p>
          <a:p>
            <a:pPr>
              <a:lnSpc>
                <a:spcPts val="3500"/>
              </a:lnSpc>
            </a:pPr>
            <a:r>
              <a:rPr lang="en-US" altLang="en-US" sz="2800" smtClean="0">
                <a:effectLst/>
              </a:rPr>
              <a:t>to consider evidence-based infection prevention and control strategies to limit the emergence and spread of carbapenem-resistant GNBs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 noChangeArrowheads="1"/>
          </p:cNvSpPr>
          <p:nvPr>
            <p:ph type="title"/>
          </p:nvPr>
        </p:nvSpPr>
        <p:spPr>
          <a:xfrm>
            <a:off x="685800" y="838200"/>
            <a:ext cx="7772400" cy="1143000"/>
          </a:xfrm>
        </p:spPr>
        <p:txBody>
          <a:bodyPr/>
          <a:lstStyle/>
          <a:p>
            <a:pPr eaLnBrk="1" hangingPunct="1"/>
            <a:r>
              <a:rPr lang="en-CA" altLang="en-US" sz="3600" smtClean="0">
                <a:effectLst/>
              </a:rPr>
              <a:t>Carbapenemase-Producing </a:t>
            </a:r>
            <a:r>
              <a:rPr lang="en-CA" altLang="en-US" sz="3600" i="1" smtClean="0">
                <a:effectLst/>
              </a:rPr>
              <a:t>Enterobacteriaceae</a:t>
            </a:r>
            <a:endParaRPr lang="en-CA" altLang="en-US" sz="3600" smtClean="0">
              <a:effectLst/>
            </a:endParaRPr>
          </a:p>
        </p:txBody>
      </p:sp>
      <p:sp>
        <p:nvSpPr>
          <p:cNvPr id="46082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533400" y="2590800"/>
            <a:ext cx="8610600" cy="3124200"/>
          </a:xfrm>
        </p:spPr>
        <p:txBody>
          <a:bodyPr/>
          <a:lstStyle/>
          <a:p>
            <a:pPr eaLnBrk="1" hangingPunct="1">
              <a:lnSpc>
                <a:spcPts val="4500"/>
              </a:lnSpc>
              <a:spcAft>
                <a:spcPts val="1200"/>
              </a:spcAft>
            </a:pPr>
            <a:r>
              <a:rPr lang="en-CA" altLang="en-US" smtClean="0">
                <a:solidFill>
                  <a:srgbClr val="99CCFF"/>
                </a:solidFill>
                <a:effectLst/>
              </a:rPr>
              <a:t>KPC</a:t>
            </a:r>
            <a:r>
              <a:rPr lang="en-CA" altLang="en-US" sz="3200" smtClean="0">
                <a:effectLst/>
              </a:rPr>
              <a:t> (</a:t>
            </a:r>
            <a:r>
              <a:rPr lang="en-CA" altLang="en-US" sz="3200" i="1" smtClean="0">
                <a:effectLst/>
              </a:rPr>
              <a:t>Klebsiella pneumoniae</a:t>
            </a:r>
            <a:r>
              <a:rPr lang="en-CA" altLang="en-US" sz="3200" smtClean="0">
                <a:effectLst/>
              </a:rPr>
              <a:t> carbapenemase)</a:t>
            </a:r>
            <a:endParaRPr lang="en-CA" altLang="en-US" smtClean="0">
              <a:effectLst/>
            </a:endParaRPr>
          </a:p>
          <a:p>
            <a:pPr eaLnBrk="1" hangingPunct="1"/>
            <a:r>
              <a:rPr lang="en-CA" altLang="en-US" smtClean="0">
                <a:solidFill>
                  <a:srgbClr val="99CCFF"/>
                </a:solidFill>
                <a:effectLst/>
              </a:rPr>
              <a:t>NDM-1</a:t>
            </a:r>
            <a:r>
              <a:rPr lang="en-CA" altLang="en-US" sz="3200" smtClean="0">
                <a:effectLst/>
              </a:rPr>
              <a:t> (New Delhi metallo-</a:t>
            </a:r>
            <a:r>
              <a:rPr lang="el-GR" altLang="en-US" sz="3200" smtClean="0">
                <a:effectLst/>
              </a:rPr>
              <a:t>β</a:t>
            </a:r>
            <a:r>
              <a:rPr lang="en-CA" altLang="en-US" sz="3200" smtClean="0">
                <a:effectLst/>
              </a:rPr>
              <a:t>-lactamase)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sz="4000" smtClean="0">
                <a:effectLst/>
              </a:rPr>
              <a:t>KPC</a:t>
            </a:r>
          </a:p>
        </p:txBody>
      </p:sp>
      <p:sp>
        <p:nvSpPr>
          <p:cNvPr id="48130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533400" y="1981200"/>
            <a:ext cx="8382000" cy="4114800"/>
          </a:xfrm>
        </p:spPr>
        <p:txBody>
          <a:bodyPr/>
          <a:lstStyle/>
          <a:p>
            <a:r>
              <a:rPr lang="en-CA" altLang="en-US" sz="3200" i="1" smtClean="0">
                <a:solidFill>
                  <a:srgbClr val="CCCCFF"/>
                </a:solidFill>
                <a:effectLst/>
              </a:rPr>
              <a:t>K. pneumoniae</a:t>
            </a:r>
            <a:r>
              <a:rPr lang="en-CA" altLang="en-US" sz="3200" smtClean="0">
                <a:solidFill>
                  <a:srgbClr val="CCCCFF"/>
                </a:solidFill>
                <a:effectLst/>
              </a:rPr>
              <a:t> carbapenemase </a:t>
            </a:r>
            <a:r>
              <a:rPr lang="en-CA" altLang="en-US" sz="3200" smtClean="0">
                <a:effectLst/>
              </a:rPr>
              <a:t>(Ambler class A serine </a:t>
            </a:r>
            <a:r>
              <a:rPr lang="el-GR" altLang="en-US" sz="3200" smtClean="0">
                <a:effectLst/>
              </a:rPr>
              <a:t>β</a:t>
            </a:r>
            <a:r>
              <a:rPr lang="en-CA" altLang="en-US" sz="3200" smtClean="0">
                <a:effectLst/>
              </a:rPr>
              <a:t>-lactamase)</a:t>
            </a:r>
          </a:p>
          <a:p>
            <a:r>
              <a:rPr lang="en-CA" altLang="en-US" sz="3200" i="1" smtClean="0">
                <a:effectLst/>
              </a:rPr>
              <a:t>bla</a:t>
            </a:r>
            <a:r>
              <a:rPr lang="en-CA" altLang="en-US" sz="3200" baseline="-32000" smtClean="0">
                <a:effectLst/>
              </a:rPr>
              <a:t>KPC</a:t>
            </a:r>
            <a:r>
              <a:rPr lang="en-CA" altLang="en-US" sz="3200" smtClean="0">
                <a:effectLst/>
              </a:rPr>
              <a:t> gene resides on a transposon, Tn4401</a:t>
            </a:r>
          </a:p>
          <a:p>
            <a:r>
              <a:rPr lang="en-CA" altLang="en-US" sz="3200" smtClean="0">
                <a:effectLst/>
              </a:rPr>
              <a:t>hydrolyzes all </a:t>
            </a:r>
            <a:r>
              <a:rPr lang="el-GR" altLang="en-US" sz="3200" smtClean="0">
                <a:effectLst/>
              </a:rPr>
              <a:t>β</a:t>
            </a:r>
            <a:r>
              <a:rPr lang="en-CA" altLang="en-US" sz="3200" smtClean="0">
                <a:effectLst/>
              </a:rPr>
              <a:t>-lactams, and typically multidrug-resistant</a:t>
            </a:r>
          </a:p>
          <a:p>
            <a:endParaRPr lang="en-CA" altLang="en-US" sz="3200" i="1" smtClean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1200" y="933450"/>
            <a:ext cx="7807325" cy="531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8" name="TextBox 2"/>
          <p:cNvSpPr txBox="1">
            <a:spLocks noChangeArrowheads="1"/>
          </p:cNvSpPr>
          <p:nvPr/>
        </p:nvSpPr>
        <p:spPr bwMode="auto">
          <a:xfrm>
            <a:off x="3962400" y="6305550"/>
            <a:ext cx="45418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rgbClr val="CCFFFF"/>
                </a:solidFill>
                <a:cs typeface="Arial" charset="0"/>
              </a:rPr>
              <a:t>Munoz-Price, Lancet Infect Dis 2013</a:t>
            </a:r>
          </a:p>
        </p:txBody>
      </p:sp>
      <p:sp>
        <p:nvSpPr>
          <p:cNvPr id="50179" name="TextBox 3"/>
          <p:cNvSpPr txBox="1">
            <a:spLocks noChangeArrowheads="1"/>
          </p:cNvSpPr>
          <p:nvPr/>
        </p:nvSpPr>
        <p:spPr bwMode="auto">
          <a:xfrm>
            <a:off x="728663" y="206375"/>
            <a:ext cx="81105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000" i="1">
                <a:solidFill>
                  <a:srgbClr val="FFFF00"/>
                </a:solidFill>
                <a:cs typeface="Arial" charset="0"/>
              </a:rPr>
              <a:t>K. pneumoniae </a:t>
            </a:r>
            <a:r>
              <a:rPr lang="en-US" altLang="en-US" sz="4000">
                <a:solidFill>
                  <a:srgbClr val="FFFF00"/>
                </a:solidFill>
                <a:cs typeface="Arial" charset="0"/>
              </a:rPr>
              <a:t>Carbapenemase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sz="4000" smtClean="0">
                <a:effectLst/>
              </a:rPr>
              <a:t>KPC - Epidemiology</a:t>
            </a:r>
          </a:p>
        </p:txBody>
      </p:sp>
      <p:sp>
        <p:nvSpPr>
          <p:cNvPr id="52226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762000" y="2286000"/>
            <a:ext cx="7924800" cy="3048000"/>
          </a:xfrm>
        </p:spPr>
        <p:txBody>
          <a:bodyPr/>
          <a:lstStyle/>
          <a:p>
            <a:r>
              <a:rPr lang="en-CA" altLang="en-US" sz="3200" smtClean="0">
                <a:effectLst/>
              </a:rPr>
              <a:t>clonal outbreaks in New York, Israel, Greece, Colombia, Brazil, China</a:t>
            </a:r>
          </a:p>
          <a:p>
            <a:r>
              <a:rPr lang="en-CA" altLang="en-US" sz="3200" smtClean="0">
                <a:effectLst/>
              </a:rPr>
              <a:t>outbreaks in Montreal and Toronto hospitals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3600" smtClean="0">
                <a:effectLst/>
              </a:rPr>
              <a:t>KPC in the US</a:t>
            </a:r>
          </a:p>
        </p:txBody>
      </p:sp>
      <p:sp>
        <p:nvSpPr>
          <p:cNvPr id="542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8610600" cy="4343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smtClean="0">
                <a:effectLst/>
              </a:rPr>
              <a:t>KPC is the most common carbapenemase in the US, and is endemic in many areas           </a:t>
            </a:r>
          </a:p>
          <a:p>
            <a:pPr>
              <a:lnSpc>
                <a:spcPct val="90000"/>
              </a:lnSpc>
            </a:pPr>
            <a:r>
              <a:rPr lang="en-US" altLang="en-US" sz="2800" smtClean="0">
                <a:effectLst/>
              </a:rPr>
              <a:t>NYC:  2% of ICU patients colonized or infected with KPC, and KPC accounted for 26% of all invasive </a:t>
            </a:r>
            <a:r>
              <a:rPr lang="en-US" altLang="en-US" sz="2800" i="1" smtClean="0">
                <a:effectLst/>
              </a:rPr>
              <a:t>K. pneumoniae</a:t>
            </a:r>
            <a:r>
              <a:rPr lang="en-US" altLang="en-US" sz="2800" smtClean="0">
                <a:effectLst/>
              </a:rPr>
              <a:t> infections</a:t>
            </a:r>
          </a:p>
          <a:p>
            <a:pPr>
              <a:lnSpc>
                <a:spcPct val="90000"/>
              </a:lnSpc>
            </a:pPr>
            <a:r>
              <a:rPr lang="en-US" altLang="en-US" sz="2800" smtClean="0">
                <a:effectLst/>
              </a:rPr>
              <a:t>Chicago:  3% of ICU patients and 30% of LTACH residents 	</a:t>
            </a:r>
          </a:p>
        </p:txBody>
      </p:sp>
      <p:sp>
        <p:nvSpPr>
          <p:cNvPr id="54275" name="Text Box 4"/>
          <p:cNvSpPr txBox="1">
            <a:spLocks noChangeArrowheads="1"/>
          </p:cNvSpPr>
          <p:nvPr/>
        </p:nvSpPr>
        <p:spPr bwMode="auto">
          <a:xfrm>
            <a:off x="990600" y="6019800"/>
            <a:ext cx="708660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rgbClr val="CCECFF"/>
                </a:solidFill>
              </a:rPr>
              <a:t>Calfee, Infect Control Hosp Epidemiol 2008; Patel, Infect Control Hosp Epidemiol 2008; Lin, Clin Infect Dis 2013</a:t>
            </a:r>
            <a:endParaRPr lang="en-US" altLang="en-US" sz="1800" baseline="30000">
              <a:solidFill>
                <a:srgbClr val="CCEC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3600" smtClean="0">
                <a:effectLst/>
              </a:rPr>
              <a:t>KPC in the US</a:t>
            </a:r>
          </a:p>
        </p:txBody>
      </p:sp>
      <p:sp>
        <p:nvSpPr>
          <p:cNvPr id="563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828800"/>
            <a:ext cx="8763000" cy="3581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3200" smtClean="0">
                <a:effectLst/>
              </a:rPr>
              <a:t>meropenem-resist </a:t>
            </a:r>
            <a:r>
              <a:rPr lang="en-US" altLang="en-US" sz="3200" i="1" smtClean="0">
                <a:effectLst/>
              </a:rPr>
              <a:t>K. pneumoniae</a:t>
            </a:r>
            <a:r>
              <a:rPr lang="en-US" altLang="en-US" sz="3200" smtClean="0">
                <a:effectLst/>
              </a:rPr>
              <a:t> increased from 0.6% in 2004 to 5.6% in 2008</a:t>
            </a:r>
            <a:r>
              <a:rPr lang="en-US" altLang="en-US" sz="3200" baseline="30000" smtClean="0">
                <a:effectLst/>
              </a:rPr>
              <a:t>1</a:t>
            </a:r>
            <a:r>
              <a:rPr lang="en-US" altLang="en-US" sz="3200" smtClean="0">
                <a:effectLst/>
              </a:rPr>
              <a:t> </a:t>
            </a:r>
          </a:p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altLang="en-US" sz="3200" smtClean="0">
                <a:effectLst/>
              </a:rPr>
              <a:t>NHSN surveillance of device-related infections (2006-07): carbapenem-resist in 10.8% </a:t>
            </a:r>
            <a:r>
              <a:rPr lang="en-US" altLang="en-US" sz="3200" i="1" smtClean="0">
                <a:effectLst/>
              </a:rPr>
              <a:t>K. pneumoniae </a:t>
            </a:r>
            <a:r>
              <a:rPr lang="en-US" altLang="en-US" sz="3200" smtClean="0">
                <a:effectLst/>
              </a:rPr>
              <a:t>and 4.0% </a:t>
            </a:r>
            <a:r>
              <a:rPr lang="en-US" altLang="en-US" sz="3200" i="1" smtClean="0">
                <a:effectLst/>
              </a:rPr>
              <a:t>E. coli</a:t>
            </a:r>
            <a:r>
              <a:rPr lang="en-US" altLang="en-US" sz="3200" smtClean="0">
                <a:effectLst/>
              </a:rPr>
              <a:t> </a:t>
            </a:r>
            <a:r>
              <a:rPr lang="en-US" altLang="en-US" sz="3200" baseline="30000" smtClean="0">
                <a:effectLst/>
              </a:rPr>
              <a:t>2</a:t>
            </a:r>
          </a:p>
        </p:txBody>
      </p:sp>
      <p:sp>
        <p:nvSpPr>
          <p:cNvPr id="56323" name="Text Box 4"/>
          <p:cNvSpPr txBox="1">
            <a:spLocks noChangeArrowheads="1"/>
          </p:cNvSpPr>
          <p:nvPr/>
        </p:nvSpPr>
        <p:spPr bwMode="auto">
          <a:xfrm>
            <a:off x="1584325" y="5835650"/>
            <a:ext cx="5654675" cy="72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lnSpc>
                <a:spcPts val="26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800" baseline="30000">
                <a:solidFill>
                  <a:srgbClr val="CCFFFF"/>
                </a:solidFill>
              </a:rPr>
              <a:t>1</a:t>
            </a:r>
            <a:r>
              <a:rPr lang="en-US" altLang="en-US" sz="1800">
                <a:solidFill>
                  <a:srgbClr val="CCFFFF"/>
                </a:solidFill>
              </a:rPr>
              <a:t>Rhomberg, Diagn Microbiol Infect Dis 2009; </a:t>
            </a:r>
            <a:r>
              <a:rPr lang="en-US" altLang="en-US" sz="1800" baseline="30000">
                <a:solidFill>
                  <a:srgbClr val="CCFFFF"/>
                </a:solidFill>
              </a:rPr>
              <a:t>2</a:t>
            </a:r>
            <a:r>
              <a:rPr lang="en-US" altLang="en-US" sz="1800">
                <a:solidFill>
                  <a:srgbClr val="CCFFFF"/>
                </a:solidFill>
              </a:rPr>
              <a:t>Hidron, Infect Control Hosp Epidemiol 2008</a:t>
            </a:r>
            <a:endParaRPr lang="en-US" altLang="en-US" sz="1800" baseline="30000">
              <a:solidFill>
                <a:srgbClr val="CC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4500"/>
              </a:lnSpc>
            </a:pPr>
            <a:r>
              <a:rPr lang="en-CA" altLang="en-US" sz="4000" smtClean="0">
                <a:effectLst/>
              </a:rPr>
              <a:t>KPC</a:t>
            </a:r>
            <a:br>
              <a:rPr lang="en-CA" altLang="en-US" sz="4000" smtClean="0">
                <a:effectLst/>
              </a:rPr>
            </a:br>
            <a:r>
              <a:rPr lang="en-CA" altLang="en-US" sz="4000" smtClean="0">
                <a:effectLst/>
              </a:rPr>
              <a:t>Risk Factors</a:t>
            </a:r>
          </a:p>
        </p:txBody>
      </p:sp>
      <p:sp>
        <p:nvSpPr>
          <p:cNvPr id="58370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685800" y="2133600"/>
            <a:ext cx="7772400" cy="3581400"/>
          </a:xfrm>
        </p:spPr>
        <p:txBody>
          <a:bodyPr/>
          <a:lstStyle/>
          <a:p>
            <a:pPr>
              <a:lnSpc>
                <a:spcPts val="3600"/>
              </a:lnSpc>
            </a:pPr>
            <a:r>
              <a:rPr lang="en-CA" altLang="en-US" sz="3200" smtClean="0">
                <a:effectLst/>
              </a:rPr>
              <a:t>prior use of multiple antibiotics, especially a </a:t>
            </a:r>
            <a:r>
              <a:rPr lang="el-GR" altLang="en-US" sz="3200" smtClean="0">
                <a:effectLst/>
              </a:rPr>
              <a:t>β</a:t>
            </a:r>
            <a:r>
              <a:rPr lang="en-CA" altLang="en-US" sz="3200" smtClean="0">
                <a:effectLst/>
              </a:rPr>
              <a:t>-lactam or fluoroquinolone</a:t>
            </a:r>
          </a:p>
          <a:p>
            <a:r>
              <a:rPr lang="en-CA" altLang="en-US" sz="3200" smtClean="0">
                <a:effectLst/>
              </a:rPr>
              <a:t>prolonged hospitalization</a:t>
            </a:r>
          </a:p>
          <a:p>
            <a:r>
              <a:rPr lang="en-CA" altLang="en-US" sz="3200" smtClean="0">
                <a:effectLst/>
              </a:rPr>
              <a:t>ICU admission  </a:t>
            </a:r>
          </a:p>
        </p:txBody>
      </p:sp>
      <p:sp>
        <p:nvSpPr>
          <p:cNvPr id="58371" name="TextBox 3"/>
          <p:cNvSpPr txBox="1">
            <a:spLocks noChangeArrowheads="1"/>
          </p:cNvSpPr>
          <p:nvPr/>
        </p:nvSpPr>
        <p:spPr bwMode="auto">
          <a:xfrm>
            <a:off x="1066800" y="5334000"/>
            <a:ext cx="636587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lnSpc>
                <a:spcPts val="2200"/>
              </a:lnSpc>
              <a:spcBef>
                <a:spcPct val="0"/>
              </a:spcBef>
              <a:buClrTx/>
              <a:buFontTx/>
              <a:buNone/>
            </a:pPr>
            <a:r>
              <a:rPr lang="en-CA" altLang="en-US" sz="1800">
                <a:solidFill>
                  <a:srgbClr val="CCFFFF"/>
                </a:solidFill>
              </a:rPr>
              <a:t>Woodward, Antimicrob Agents Chemother 2004; Bratu, </a:t>
            </a:r>
          </a:p>
          <a:p>
            <a:pPr eaLnBrk="1" hangingPunct="1">
              <a:lnSpc>
                <a:spcPts val="2200"/>
              </a:lnSpc>
              <a:spcBef>
                <a:spcPct val="0"/>
              </a:spcBef>
              <a:buClrTx/>
              <a:buFontTx/>
              <a:buNone/>
            </a:pPr>
            <a:r>
              <a:rPr lang="en-CA" altLang="en-US" sz="1800">
                <a:solidFill>
                  <a:srgbClr val="CCFFFF"/>
                </a:solidFill>
              </a:rPr>
              <a:t>Arch Intern Med 2005; Nordmann, Lancet Infect Dis 2009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le 1"/>
          <p:cNvSpPr>
            <a:spLocks noGrp="1" noChangeArrowheads="1"/>
          </p:cNvSpPr>
          <p:nvPr>
            <p:ph type="title"/>
          </p:nvPr>
        </p:nvSpPr>
        <p:spPr>
          <a:xfrm>
            <a:off x="609600" y="533400"/>
            <a:ext cx="7772400" cy="1143000"/>
          </a:xfrm>
        </p:spPr>
        <p:txBody>
          <a:bodyPr/>
          <a:lstStyle/>
          <a:p>
            <a:pPr>
              <a:lnSpc>
                <a:spcPts val="4000"/>
              </a:lnSpc>
            </a:pPr>
            <a:r>
              <a:rPr lang="en-CA" altLang="en-US" sz="4000" smtClean="0">
                <a:effectLst/>
              </a:rPr>
              <a:t>KPC</a:t>
            </a:r>
            <a:br>
              <a:rPr lang="en-CA" altLang="en-US" sz="4000" smtClean="0">
                <a:effectLst/>
              </a:rPr>
            </a:br>
            <a:r>
              <a:rPr lang="en-CA" altLang="en-US" sz="4000" smtClean="0">
                <a:effectLst/>
              </a:rPr>
              <a:t>Outcome</a:t>
            </a:r>
          </a:p>
        </p:txBody>
      </p:sp>
      <p:sp>
        <p:nvSpPr>
          <p:cNvPr id="60418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685800" y="1828800"/>
            <a:ext cx="7772400" cy="4648200"/>
          </a:xfrm>
        </p:spPr>
        <p:txBody>
          <a:bodyPr/>
          <a:lstStyle/>
          <a:p>
            <a:pPr>
              <a:lnSpc>
                <a:spcPts val="3200"/>
              </a:lnSpc>
            </a:pPr>
            <a:r>
              <a:rPr lang="en-CA" altLang="en-US" sz="3200" smtClean="0">
                <a:effectLst/>
              </a:rPr>
              <a:t>KPC infection associated with higher mortality than that caused by carbapenem-susceptible organism </a:t>
            </a:r>
            <a:r>
              <a:rPr lang="en-CA" altLang="en-US" sz="2000" smtClean="0">
                <a:solidFill>
                  <a:srgbClr val="CCFFFF"/>
                </a:solidFill>
                <a:effectLst/>
              </a:rPr>
              <a:t>(Bratu, Arch Intern Med 2005; Marchaim, Antimicrob Agents Chemother 2008)</a:t>
            </a:r>
            <a:endParaRPr lang="en-CA" altLang="en-US" sz="3200" smtClean="0">
              <a:solidFill>
                <a:srgbClr val="CCFFFF"/>
              </a:solidFill>
              <a:effectLst/>
            </a:endParaRPr>
          </a:p>
          <a:p>
            <a:pPr>
              <a:lnSpc>
                <a:spcPts val="3200"/>
              </a:lnSpc>
            </a:pPr>
            <a:r>
              <a:rPr lang="en-CA" altLang="en-US" sz="3200" smtClean="0">
                <a:effectLst/>
              </a:rPr>
              <a:t>KPC BSI associated with 40%-70% crude mortality, and attributable mortality as high as 50%	       </a:t>
            </a:r>
            <a:r>
              <a:rPr lang="en-CA" altLang="en-US" sz="2000" smtClean="0">
                <a:solidFill>
                  <a:srgbClr val="CCFFFF"/>
                </a:solidFill>
                <a:effectLst/>
              </a:rPr>
              <a:t>(Schwaber, Antimicrob Agents Chemother 2008; Borer, Infect Control Hosp Epidemiol 2009; Ben-David, Clin Microbiol Infect 2012; Tumbarello, Clin Infect Dis 2012)</a:t>
            </a:r>
            <a:endParaRPr lang="en-CA" altLang="en-US" smtClean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sz="4000" smtClean="0">
                <a:effectLst/>
              </a:rPr>
              <a:t>NDM-1</a:t>
            </a:r>
          </a:p>
        </p:txBody>
      </p:sp>
      <p:sp>
        <p:nvSpPr>
          <p:cNvPr id="62466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685800" y="2133600"/>
            <a:ext cx="7772400" cy="3733800"/>
          </a:xfrm>
        </p:spPr>
        <p:txBody>
          <a:bodyPr/>
          <a:lstStyle/>
          <a:p>
            <a:pPr>
              <a:lnSpc>
                <a:spcPts val="3900"/>
              </a:lnSpc>
            </a:pPr>
            <a:r>
              <a:rPr lang="en-CA" altLang="en-US" sz="3200" smtClean="0">
                <a:solidFill>
                  <a:srgbClr val="CCCCFF"/>
                </a:solidFill>
                <a:effectLst/>
              </a:rPr>
              <a:t>New Delhi metallo-</a:t>
            </a:r>
            <a:r>
              <a:rPr lang="el-GR" altLang="en-US" sz="3200" smtClean="0">
                <a:solidFill>
                  <a:srgbClr val="CCCCFF"/>
                </a:solidFill>
                <a:effectLst/>
              </a:rPr>
              <a:t>β</a:t>
            </a:r>
            <a:r>
              <a:rPr lang="en-CA" altLang="en-US" sz="3200" smtClean="0">
                <a:solidFill>
                  <a:srgbClr val="CCCCFF"/>
                </a:solidFill>
                <a:effectLst/>
              </a:rPr>
              <a:t>-lactamase</a:t>
            </a:r>
            <a:r>
              <a:rPr lang="en-CA" altLang="en-US" sz="3200" smtClean="0">
                <a:effectLst/>
              </a:rPr>
              <a:t> plasmid-mediated</a:t>
            </a:r>
          </a:p>
          <a:p>
            <a:pPr>
              <a:lnSpc>
                <a:spcPts val="3900"/>
              </a:lnSpc>
            </a:pPr>
            <a:r>
              <a:rPr lang="en-CA" altLang="en-US" sz="3200" smtClean="0">
                <a:effectLst/>
              </a:rPr>
              <a:t>has been found in many different coliform species</a:t>
            </a:r>
          </a:p>
          <a:p>
            <a:pPr>
              <a:lnSpc>
                <a:spcPts val="3900"/>
              </a:lnSpc>
            </a:pPr>
            <a:r>
              <a:rPr lang="en-CA" altLang="en-US" sz="3200" smtClean="0">
                <a:effectLst/>
              </a:rPr>
              <a:t>resistant to all </a:t>
            </a:r>
            <a:r>
              <a:rPr lang="el-GR" altLang="en-US" sz="3200" smtClean="0">
                <a:effectLst/>
              </a:rPr>
              <a:t>β</a:t>
            </a:r>
            <a:r>
              <a:rPr lang="en-CA" altLang="en-US" sz="3200" smtClean="0">
                <a:effectLst/>
              </a:rPr>
              <a:t>-lactams and to most other classes of antibiotics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itle 1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CA" altLang="en-US" smtClean="0">
                <a:effectLst/>
              </a:rPr>
              <a:t>NDM-1</a:t>
            </a:r>
          </a:p>
        </p:txBody>
      </p:sp>
      <p:sp>
        <p:nvSpPr>
          <p:cNvPr id="64514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1905000" y="6019800"/>
            <a:ext cx="4876800" cy="609600"/>
          </a:xfrm>
        </p:spPr>
        <p:txBody>
          <a:bodyPr/>
          <a:lstStyle/>
          <a:p>
            <a:pPr marL="0" indent="0">
              <a:lnSpc>
                <a:spcPct val="85000"/>
              </a:lnSpc>
              <a:buFontTx/>
              <a:buNone/>
            </a:pPr>
            <a:r>
              <a:rPr lang="en-CA" altLang="en-US" sz="2000" smtClean="0">
                <a:solidFill>
                  <a:srgbClr val="CCFFFF"/>
                </a:solidFill>
                <a:effectLst/>
              </a:rPr>
              <a:t>Kumarasamy, Lancet Infect Dis 2010; </a:t>
            </a:r>
            <a:r>
              <a:rPr lang="en-US" altLang="en-US" sz="2000" smtClean="0">
                <a:solidFill>
                  <a:srgbClr val="CCECFF"/>
                </a:solidFill>
                <a:effectLst/>
              </a:rPr>
              <a:t>Nordmann, Clin Microbiol Infect 2014</a:t>
            </a:r>
          </a:p>
          <a:p>
            <a:pPr marL="0" indent="0">
              <a:lnSpc>
                <a:spcPct val="85000"/>
              </a:lnSpc>
              <a:buFontTx/>
              <a:buNone/>
            </a:pPr>
            <a:endParaRPr lang="en-CA" altLang="en-US" smtClean="0">
              <a:solidFill>
                <a:srgbClr val="CCFFFF"/>
              </a:solidFill>
              <a:effectLst/>
            </a:endParaRPr>
          </a:p>
        </p:txBody>
      </p:sp>
      <p:pic>
        <p:nvPicPr>
          <p:cNvPr id="6451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1447800"/>
            <a:ext cx="6324600" cy="436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6" name="TextBox 1"/>
          <p:cNvSpPr txBox="1">
            <a:spLocks noChangeArrowheads="1"/>
          </p:cNvSpPr>
          <p:nvPr/>
        </p:nvSpPr>
        <p:spPr bwMode="auto">
          <a:xfrm>
            <a:off x="6400800" y="2895600"/>
            <a:ext cx="28194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800"/>
              <a:t>Endemic in   south Asia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le 1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1143000"/>
          </a:xfrm>
        </p:spPr>
        <p:txBody>
          <a:bodyPr/>
          <a:lstStyle/>
          <a:p>
            <a:pPr>
              <a:lnSpc>
                <a:spcPts val="4800"/>
              </a:lnSpc>
            </a:pPr>
            <a:r>
              <a:rPr lang="en-US" altLang="en-US" sz="4000" smtClean="0">
                <a:effectLst/>
              </a:rPr>
              <a:t>Why Do We Care</a:t>
            </a:r>
            <a:br>
              <a:rPr lang="en-US" altLang="en-US" sz="4000" smtClean="0">
                <a:effectLst/>
              </a:rPr>
            </a:br>
            <a:r>
              <a:rPr lang="en-US" altLang="en-US" sz="4000" smtClean="0">
                <a:effectLst/>
              </a:rPr>
              <a:t>(about GNB resistance)?</a:t>
            </a:r>
          </a:p>
        </p:txBody>
      </p:sp>
      <p:sp>
        <p:nvSpPr>
          <p:cNvPr id="8194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762000" y="2057400"/>
            <a:ext cx="7924800" cy="4114800"/>
          </a:xfrm>
        </p:spPr>
        <p:txBody>
          <a:bodyPr/>
          <a:lstStyle/>
          <a:p>
            <a:r>
              <a:rPr lang="en-US" altLang="en-US" sz="2800" smtClean="0">
                <a:effectLst/>
              </a:rPr>
              <a:t>GNBs are major causes of infection, especially nosocomial or healthcare-associated </a:t>
            </a:r>
          </a:p>
          <a:p>
            <a:r>
              <a:rPr lang="en-US" altLang="en-US" sz="2800" smtClean="0">
                <a:effectLst/>
              </a:rPr>
              <a:t>GNB infections are associated with significant morbidity and mortality</a:t>
            </a:r>
          </a:p>
          <a:p>
            <a:r>
              <a:rPr lang="en-US" altLang="en-US" sz="2800" smtClean="0">
                <a:effectLst/>
              </a:rPr>
              <a:t>increasing incidence of multidrug-resistant GNB; treatment options are often limited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1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533400"/>
            <a:ext cx="46482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2" name="Text Box 3"/>
          <p:cNvSpPr txBox="1">
            <a:spLocks noChangeArrowheads="1"/>
          </p:cNvSpPr>
          <p:nvPr/>
        </p:nvSpPr>
        <p:spPr bwMode="auto">
          <a:xfrm>
            <a:off x="762000" y="6003925"/>
            <a:ext cx="37369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rgbClr val="CCFFFF"/>
                </a:solidFill>
              </a:rPr>
              <a:t>Walsh, Lancet Infect Dis 2011</a:t>
            </a:r>
          </a:p>
        </p:txBody>
      </p:sp>
      <p:sp>
        <p:nvSpPr>
          <p:cNvPr id="66563" name="Text Box 4"/>
          <p:cNvSpPr txBox="1">
            <a:spLocks noChangeArrowheads="1"/>
          </p:cNvSpPr>
          <p:nvPr/>
        </p:nvSpPr>
        <p:spPr bwMode="auto">
          <a:xfrm>
            <a:off x="4876800" y="838200"/>
            <a:ext cx="4119563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>
              <a:spcBef>
                <a:spcPct val="20000"/>
              </a:spcBef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</a:pPr>
            <a:r>
              <a:rPr lang="en-US" altLang="en-US" sz="2400"/>
              <a:t>NDM-1 widespread                      in tap water and sewage in New Delhi, India</a:t>
            </a:r>
          </a:p>
          <a:p>
            <a:pPr eaLnBrk="1" hangingPunct="1">
              <a:spcBef>
                <a:spcPct val="0"/>
              </a:spcBef>
              <a:buClrTx/>
            </a:pPr>
            <a:r>
              <a:rPr lang="en-US" altLang="en-US" sz="2400"/>
              <a:t>2/50 water specimens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/>
              <a:t>  and 12/170 sewage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/>
              <a:t>  specimens</a:t>
            </a:r>
          </a:p>
          <a:p>
            <a:pPr eaLnBrk="1" hangingPunct="1">
              <a:spcBef>
                <a:spcPct val="0"/>
              </a:spcBef>
              <a:buClrTx/>
            </a:pPr>
            <a:r>
              <a:rPr lang="en-US" altLang="en-US" sz="2400"/>
              <a:t>20 different bacterial species</a:t>
            </a:r>
          </a:p>
        </p:txBody>
      </p:sp>
      <p:sp>
        <p:nvSpPr>
          <p:cNvPr id="66564" name="TextBox 2"/>
          <p:cNvSpPr txBox="1">
            <a:spLocks noChangeArrowheads="1"/>
          </p:cNvSpPr>
          <p:nvPr/>
        </p:nvSpPr>
        <p:spPr bwMode="auto">
          <a:xfrm>
            <a:off x="5181600" y="5181600"/>
            <a:ext cx="3890963" cy="124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lnSpc>
                <a:spcPts val="3000"/>
              </a:lnSpc>
              <a:spcBef>
                <a:spcPct val="0"/>
              </a:spcBef>
              <a:buClrTx/>
              <a:buFontTx/>
              <a:buNone/>
            </a:pPr>
            <a:r>
              <a:rPr lang="en-CA" altLang="en-US" sz="2400"/>
              <a:t>(can also be found in surface water and sewage in Canada)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4000"/>
              </a:lnSpc>
            </a:pPr>
            <a:r>
              <a:rPr lang="en-US" altLang="en-US" sz="4000" smtClean="0">
                <a:effectLst/>
              </a:rPr>
              <a:t>NDM-1</a:t>
            </a:r>
            <a:br>
              <a:rPr lang="en-US" altLang="en-US" sz="4000" smtClean="0">
                <a:effectLst/>
              </a:rPr>
            </a:br>
            <a:r>
              <a:rPr lang="en-US" altLang="en-US" sz="4000" smtClean="0">
                <a:effectLst/>
              </a:rPr>
              <a:t>Outcome</a:t>
            </a:r>
          </a:p>
        </p:txBody>
      </p:sp>
      <p:sp>
        <p:nvSpPr>
          <p:cNvPr id="68610" name="Content Placeholder 2"/>
          <p:cNvSpPr>
            <a:spLocks noGrp="1"/>
          </p:cNvSpPr>
          <p:nvPr>
            <p:ph idx="1"/>
          </p:nvPr>
        </p:nvSpPr>
        <p:spPr>
          <a:xfrm>
            <a:off x="381000" y="2209800"/>
            <a:ext cx="8610600" cy="3352800"/>
          </a:xfrm>
        </p:spPr>
        <p:txBody>
          <a:bodyPr/>
          <a:lstStyle/>
          <a:p>
            <a:r>
              <a:rPr lang="en-US" altLang="en-US" sz="3200" smtClean="0">
                <a:effectLst/>
              </a:rPr>
              <a:t>In a case–control study of patients      with hospital-acquired NDM-1 infection, adjusting for co-morbidity, NDM-1 infected patients had:              				-  longer mean LOS </a:t>
            </a:r>
            <a:r>
              <a:rPr lang="en-US" altLang="en-US" sz="2400" smtClean="0">
                <a:effectLst/>
              </a:rPr>
              <a:t>(44 vs. 13 days; p&lt;0.001)</a:t>
            </a:r>
            <a:r>
              <a:rPr lang="en-US" altLang="en-US" sz="3200" smtClean="0">
                <a:effectLst/>
              </a:rPr>
              <a:t> 	-  higher mortality </a:t>
            </a:r>
            <a:r>
              <a:rPr lang="en-US" altLang="en-US" sz="2400" smtClean="0">
                <a:effectLst/>
              </a:rPr>
              <a:t>(55% vs. 15%; aOR 11.3)</a:t>
            </a:r>
            <a:endParaRPr lang="en-US" altLang="en-US" sz="3200" smtClean="0">
              <a:effectLst/>
            </a:endParaRPr>
          </a:p>
        </p:txBody>
      </p:sp>
      <p:sp>
        <p:nvSpPr>
          <p:cNvPr id="68611" name="TextBox 3"/>
          <p:cNvSpPr txBox="1">
            <a:spLocks noChangeArrowheads="1"/>
          </p:cNvSpPr>
          <p:nvPr/>
        </p:nvSpPr>
        <p:spPr bwMode="auto">
          <a:xfrm>
            <a:off x="4586288" y="5715000"/>
            <a:ext cx="32623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rgbClr val="CCFFFF"/>
                </a:solidFill>
              </a:rPr>
              <a:t>De Jager, PLoS One 2015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itle 1"/>
          <p:cNvSpPr>
            <a:spLocks noGrp="1" noChangeArrowheads="1"/>
          </p:cNvSpPr>
          <p:nvPr>
            <p:ph type="title"/>
          </p:nvPr>
        </p:nvSpPr>
        <p:spPr>
          <a:xfrm>
            <a:off x="762000" y="914400"/>
            <a:ext cx="7239000" cy="1143000"/>
          </a:xfrm>
        </p:spPr>
        <p:txBody>
          <a:bodyPr/>
          <a:lstStyle/>
          <a:p>
            <a:pPr>
              <a:lnSpc>
                <a:spcPts val="4800"/>
              </a:lnSpc>
            </a:pPr>
            <a:r>
              <a:rPr lang="en-CA" altLang="en-US" smtClean="0">
                <a:effectLst/>
              </a:rPr>
              <a:t>Carbapenem Resistance</a:t>
            </a:r>
            <a:br>
              <a:rPr lang="en-CA" altLang="en-US" smtClean="0">
                <a:effectLst/>
              </a:rPr>
            </a:br>
            <a:r>
              <a:rPr lang="en-CA" altLang="en-US" smtClean="0">
                <a:effectLst/>
              </a:rPr>
              <a:t>Diagnosis/Detection</a:t>
            </a:r>
          </a:p>
        </p:txBody>
      </p:sp>
      <p:sp>
        <p:nvSpPr>
          <p:cNvPr id="69634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990600" y="2590800"/>
            <a:ext cx="7467600" cy="1752600"/>
          </a:xfrm>
        </p:spPr>
        <p:txBody>
          <a:bodyPr/>
          <a:lstStyle/>
          <a:p>
            <a:pPr>
              <a:lnSpc>
                <a:spcPts val="3800"/>
              </a:lnSpc>
              <a:spcAft>
                <a:spcPts val="1200"/>
              </a:spcAft>
            </a:pPr>
            <a:r>
              <a:rPr lang="en-CA" altLang="en-US" smtClean="0">
                <a:effectLst/>
              </a:rPr>
              <a:t>Lab detection challenging due  to heterogeneous expression    of resistance to </a:t>
            </a:r>
            <a:r>
              <a:rPr lang="el-GR" altLang="en-US" smtClean="0">
                <a:effectLst/>
              </a:rPr>
              <a:t>β</a:t>
            </a:r>
            <a:r>
              <a:rPr lang="en-CA" altLang="en-US" smtClean="0">
                <a:effectLst/>
              </a:rPr>
              <a:t>-lactams</a:t>
            </a:r>
          </a:p>
        </p:txBody>
      </p:sp>
      <p:pic>
        <p:nvPicPr>
          <p:cNvPr id="69635" name="Picture 5" descr="Image result for laboratory diagnosis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5400" y="4495800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6" name="Picture 5" descr="5525982015_3213970e3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8325" y="4505325"/>
            <a:ext cx="2124075" cy="187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1" name="Picture 5" descr="5525982015_3213970e3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" y="1219200"/>
            <a:ext cx="2667000" cy="236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Text Box 7"/>
          <p:cNvSpPr txBox="1">
            <a:spLocks noChangeArrowheads="1"/>
          </p:cNvSpPr>
          <p:nvPr/>
        </p:nvSpPr>
        <p:spPr bwMode="auto">
          <a:xfrm>
            <a:off x="3733800" y="1600200"/>
            <a:ext cx="5086350" cy="294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marL="457200" indent="-457200" eaLnBrk="1" hangingPunct="1">
              <a:lnSpc>
                <a:spcPts val="3300"/>
              </a:lnSpc>
              <a:spcBef>
                <a:spcPts val="600"/>
              </a:spcBef>
              <a:buClrTx/>
              <a:defRPr/>
            </a:pPr>
            <a:r>
              <a:rPr lang="en-US" altLang="en-US" sz="3200" dirty="0"/>
              <a:t>KPC </a:t>
            </a:r>
            <a:r>
              <a:rPr lang="en-US" altLang="en-US" sz="3200" dirty="0" err="1"/>
              <a:t>Chromagar</a:t>
            </a:r>
            <a:endParaRPr lang="en-US" altLang="en-US" sz="3200" dirty="0"/>
          </a:p>
          <a:p>
            <a:pPr marL="461963" eaLnBrk="1" hangingPunct="1">
              <a:lnSpc>
                <a:spcPts val="3300"/>
              </a:lnSpc>
              <a:spcBef>
                <a:spcPts val="600"/>
              </a:spcBef>
              <a:buClrTx/>
              <a:buFontTx/>
              <a:buNone/>
              <a:defRPr/>
            </a:pPr>
            <a:r>
              <a:rPr lang="en-US" altLang="en-US" sz="3200" dirty="0"/>
              <a:t>for KPC detection: </a:t>
            </a:r>
          </a:p>
          <a:p>
            <a:pPr indent="461963" eaLnBrk="1" hangingPunct="1">
              <a:lnSpc>
                <a:spcPts val="3300"/>
              </a:lnSpc>
              <a:spcBef>
                <a:spcPts val="600"/>
              </a:spcBef>
              <a:buClrTx/>
              <a:buFontTx/>
              <a:buNone/>
              <a:defRPr/>
            </a:pPr>
            <a:r>
              <a:rPr lang="en-US" altLang="en-US" sz="3200" dirty="0"/>
              <a:t>100% sensitive</a:t>
            </a:r>
          </a:p>
          <a:p>
            <a:pPr indent="461963" eaLnBrk="1" hangingPunct="1">
              <a:lnSpc>
                <a:spcPts val="3300"/>
              </a:lnSpc>
              <a:spcBef>
                <a:spcPts val="600"/>
              </a:spcBef>
              <a:buClrTx/>
              <a:buFontTx/>
              <a:buNone/>
              <a:defRPr/>
            </a:pPr>
            <a:r>
              <a:rPr lang="en-US" altLang="en-US" sz="3200" dirty="0"/>
              <a:t>98% specific</a:t>
            </a:r>
          </a:p>
          <a:p>
            <a:pPr marL="457200" indent="-457200" eaLnBrk="1" hangingPunct="1">
              <a:lnSpc>
                <a:spcPts val="3300"/>
              </a:lnSpc>
              <a:spcBef>
                <a:spcPts val="600"/>
              </a:spcBef>
              <a:buClrTx/>
              <a:defRPr/>
            </a:pPr>
            <a:r>
              <a:rPr lang="en-US" altLang="en-US" sz="3200" dirty="0"/>
              <a:t>less sensitive for  other </a:t>
            </a:r>
            <a:r>
              <a:rPr lang="en-US" altLang="en-US" sz="3200" dirty="0" err="1"/>
              <a:t>carbapenemases</a:t>
            </a:r>
            <a:endParaRPr lang="en-US" altLang="en-US" sz="3200" dirty="0"/>
          </a:p>
        </p:txBody>
      </p:sp>
      <p:sp>
        <p:nvSpPr>
          <p:cNvPr id="71683" name="Text Box 8"/>
          <p:cNvSpPr txBox="1">
            <a:spLocks noChangeArrowheads="1"/>
          </p:cNvSpPr>
          <p:nvPr/>
        </p:nvSpPr>
        <p:spPr bwMode="auto">
          <a:xfrm>
            <a:off x="4038600" y="5181600"/>
            <a:ext cx="4648200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lnSpc>
                <a:spcPts val="21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rgbClr val="CCFFFF"/>
                </a:solidFill>
              </a:rPr>
              <a:t>Perry, J Antimicrob Chemother 2011; </a:t>
            </a:r>
          </a:p>
          <a:p>
            <a:pPr eaLnBrk="1" hangingPunct="1">
              <a:lnSpc>
                <a:spcPts val="21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rgbClr val="CCFFFF"/>
                </a:solidFill>
              </a:rPr>
              <a:t>Wilkinson, J Clin Microbiol 2012; </a:t>
            </a:r>
          </a:p>
          <a:p>
            <a:pPr eaLnBrk="1" hangingPunct="1">
              <a:lnSpc>
                <a:spcPts val="21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rgbClr val="CCFFFF"/>
                </a:solidFill>
              </a:rPr>
              <a:t>Simner, J Clin Microbiol 2016</a:t>
            </a:r>
          </a:p>
        </p:txBody>
      </p:sp>
      <p:sp>
        <p:nvSpPr>
          <p:cNvPr id="71684" name="Text Box 9"/>
          <p:cNvSpPr txBox="1">
            <a:spLocks noChangeArrowheads="1"/>
          </p:cNvSpPr>
          <p:nvPr/>
        </p:nvSpPr>
        <p:spPr bwMode="auto">
          <a:xfrm>
            <a:off x="304800" y="685800"/>
            <a:ext cx="3962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solidFill>
                  <a:srgbClr val="66FFFF"/>
                </a:solidFill>
              </a:rPr>
              <a:t>KPC Chromagar (Colorex)</a:t>
            </a:r>
          </a:p>
        </p:txBody>
      </p:sp>
      <p:pic>
        <p:nvPicPr>
          <p:cNvPr id="71685" name="Picture 10" descr="pr0388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" y="4343400"/>
            <a:ext cx="25908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6" name="Text Box 11"/>
          <p:cNvSpPr txBox="1">
            <a:spLocks noChangeArrowheads="1"/>
          </p:cNvSpPr>
          <p:nvPr/>
        </p:nvSpPr>
        <p:spPr bwMode="auto">
          <a:xfrm>
            <a:off x="1066800" y="3810000"/>
            <a:ext cx="2284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solidFill>
                  <a:srgbClr val="66FFFF"/>
                </a:solidFill>
              </a:rPr>
              <a:t>Brilliance CRE</a:t>
            </a:r>
          </a:p>
        </p:txBody>
      </p:sp>
      <p:sp>
        <p:nvSpPr>
          <p:cNvPr id="71687" name="Text Box 12"/>
          <p:cNvSpPr txBox="1">
            <a:spLocks noChangeArrowheads="1"/>
          </p:cNvSpPr>
          <p:nvPr/>
        </p:nvSpPr>
        <p:spPr bwMode="auto">
          <a:xfrm>
            <a:off x="4419600" y="577850"/>
            <a:ext cx="4552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>
                <a:solidFill>
                  <a:srgbClr val="FFFF00"/>
                </a:solidFill>
              </a:rPr>
              <a:t>Chromogenic Media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it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sz="4000" smtClean="0">
                <a:effectLst/>
              </a:rPr>
              <a:t>Tests for Carbapenemases</a:t>
            </a:r>
          </a:p>
        </p:txBody>
      </p:sp>
      <p:sp>
        <p:nvSpPr>
          <p:cNvPr id="73730" name="Content Placeholder 4"/>
          <p:cNvSpPr>
            <a:spLocks noGrp="1" noChangeArrowheads="1"/>
          </p:cNvSpPr>
          <p:nvPr>
            <p:ph idx="1"/>
          </p:nvPr>
        </p:nvSpPr>
        <p:spPr>
          <a:xfrm>
            <a:off x="457200" y="1981200"/>
            <a:ext cx="8458200" cy="4114800"/>
          </a:xfrm>
        </p:spPr>
        <p:txBody>
          <a:bodyPr/>
          <a:lstStyle/>
          <a:p>
            <a:r>
              <a:rPr lang="en-CA" altLang="en-US" smtClean="0">
                <a:solidFill>
                  <a:srgbClr val="66FFFF"/>
                </a:solidFill>
                <a:effectLst/>
              </a:rPr>
              <a:t>Phenotypic tests</a:t>
            </a:r>
            <a:r>
              <a:rPr lang="en-CA" altLang="en-US" smtClean="0">
                <a:effectLst/>
              </a:rPr>
              <a:t>				        -	Modified Hodge Test (MHT)	       -	Carba NP					            -	Carbapenem Inactivation Method </a:t>
            </a:r>
          </a:p>
          <a:p>
            <a:pPr>
              <a:spcBef>
                <a:spcPts val="1200"/>
              </a:spcBef>
            </a:pPr>
            <a:r>
              <a:rPr lang="en-CA" altLang="en-US" smtClean="0">
                <a:solidFill>
                  <a:srgbClr val="66FFFF"/>
                </a:solidFill>
                <a:effectLst/>
              </a:rPr>
              <a:t>Molecular tests</a:t>
            </a:r>
            <a:r>
              <a:rPr lang="en-CA" altLang="en-US" smtClean="0">
                <a:effectLst/>
              </a:rPr>
              <a:t> 				       -	PCR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it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1143000"/>
          </a:xfrm>
        </p:spPr>
        <p:txBody>
          <a:bodyPr/>
          <a:lstStyle/>
          <a:p>
            <a:pPr>
              <a:lnSpc>
                <a:spcPts val="4200"/>
              </a:lnSpc>
            </a:pPr>
            <a:r>
              <a:rPr lang="en-US" altLang="en-US" sz="4000" smtClean="0">
                <a:effectLst/>
              </a:rPr>
              <a:t>PCR for CPE Screening </a:t>
            </a:r>
            <a:br>
              <a:rPr lang="en-US" altLang="en-US" sz="4000" smtClean="0">
                <a:effectLst/>
              </a:rPr>
            </a:br>
            <a:r>
              <a:rPr lang="en-US" altLang="en-US" sz="4000" smtClean="0">
                <a:effectLst/>
              </a:rPr>
              <a:t>from Rectal Swabs</a:t>
            </a:r>
          </a:p>
        </p:txBody>
      </p:sp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4402138"/>
            <a:ext cx="46482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300" y="1985963"/>
            <a:ext cx="4229100" cy="220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6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9800" y="1981200"/>
            <a:ext cx="228600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486400" y="4495800"/>
            <a:ext cx="3502025" cy="219075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b="1">
                <a:solidFill>
                  <a:srgbClr val="FFFFFF"/>
                </a:solidFill>
              </a:rPr>
              <a:t>GeneXpert Carba-R</a:t>
            </a:r>
          </a:p>
          <a:p>
            <a:pPr>
              <a:lnSpc>
                <a:spcPts val="2600"/>
              </a:lnSpc>
            </a:pPr>
            <a:r>
              <a:rPr lang="en-US" altLang="en-US" b="1">
                <a:solidFill>
                  <a:srgbClr val="FFFFFF"/>
                </a:solidFill>
              </a:rPr>
              <a:t>	</a:t>
            </a:r>
            <a:r>
              <a:rPr lang="en-US" altLang="en-US" sz="2400" b="1" i="1">
                <a:solidFill>
                  <a:srgbClr val="FFFFFF"/>
                </a:solidFill>
              </a:rPr>
              <a:t>bla</a:t>
            </a:r>
            <a:r>
              <a:rPr lang="en-US" altLang="en-US" sz="2400" b="1" baseline="-25000">
                <a:solidFill>
                  <a:srgbClr val="FFFFFF"/>
                </a:solidFill>
              </a:rPr>
              <a:t>KPC</a:t>
            </a:r>
            <a:endParaRPr lang="en-US" altLang="en-US" sz="2400" b="1">
              <a:solidFill>
                <a:srgbClr val="FFFFFF"/>
              </a:solidFill>
            </a:endParaRPr>
          </a:p>
          <a:p>
            <a:pPr>
              <a:lnSpc>
                <a:spcPts val="2600"/>
              </a:lnSpc>
            </a:pPr>
            <a:r>
              <a:rPr lang="en-US" altLang="en-US" sz="2400" b="1">
                <a:solidFill>
                  <a:srgbClr val="FFFFFF"/>
                </a:solidFill>
              </a:rPr>
              <a:t>	</a:t>
            </a:r>
            <a:r>
              <a:rPr lang="en-US" altLang="en-US" sz="2400" b="1" i="1">
                <a:solidFill>
                  <a:srgbClr val="FFFFFF"/>
                </a:solidFill>
              </a:rPr>
              <a:t>bla</a:t>
            </a:r>
            <a:r>
              <a:rPr lang="en-US" altLang="en-US" sz="2400" b="1" baseline="-25000">
                <a:solidFill>
                  <a:srgbClr val="FFFFFF"/>
                </a:solidFill>
              </a:rPr>
              <a:t>NDM</a:t>
            </a:r>
            <a:endParaRPr lang="en-US" altLang="en-US" sz="2400" b="1">
              <a:solidFill>
                <a:srgbClr val="FFFFFF"/>
              </a:solidFill>
            </a:endParaRPr>
          </a:p>
          <a:p>
            <a:pPr>
              <a:lnSpc>
                <a:spcPts val="2600"/>
              </a:lnSpc>
            </a:pPr>
            <a:r>
              <a:rPr lang="en-US" altLang="en-US" sz="2400" b="1">
                <a:solidFill>
                  <a:srgbClr val="FFFFFF"/>
                </a:solidFill>
              </a:rPr>
              <a:t>	</a:t>
            </a:r>
            <a:r>
              <a:rPr lang="en-US" altLang="en-US" sz="2400" b="1" i="1">
                <a:solidFill>
                  <a:srgbClr val="FFFFFF"/>
                </a:solidFill>
              </a:rPr>
              <a:t>bla</a:t>
            </a:r>
            <a:r>
              <a:rPr lang="en-US" altLang="en-US" sz="2400" b="1" baseline="-25000">
                <a:solidFill>
                  <a:srgbClr val="FFFFFF"/>
                </a:solidFill>
              </a:rPr>
              <a:t>VIM</a:t>
            </a:r>
            <a:r>
              <a:rPr lang="en-US" altLang="en-US" sz="2400" b="1" i="1">
                <a:solidFill>
                  <a:srgbClr val="FFFFFF"/>
                </a:solidFill>
              </a:rPr>
              <a:t> 		</a:t>
            </a:r>
          </a:p>
          <a:p>
            <a:pPr>
              <a:lnSpc>
                <a:spcPts val="2600"/>
              </a:lnSpc>
            </a:pPr>
            <a:r>
              <a:rPr lang="en-US" altLang="en-US" sz="2400" b="1" i="1">
                <a:solidFill>
                  <a:srgbClr val="FFFFFF"/>
                </a:solidFill>
              </a:rPr>
              <a:t>	bla</a:t>
            </a:r>
            <a:r>
              <a:rPr lang="en-US" altLang="en-US" sz="2400" b="1" baseline="-25000">
                <a:solidFill>
                  <a:srgbClr val="FFFFFF"/>
                </a:solidFill>
              </a:rPr>
              <a:t>oxa-48</a:t>
            </a:r>
            <a:r>
              <a:rPr lang="en-US" altLang="en-US" sz="2400" b="1">
                <a:solidFill>
                  <a:srgbClr val="FFFFFF"/>
                </a:solidFill>
              </a:rPr>
              <a:t> </a:t>
            </a:r>
            <a:r>
              <a:rPr lang="en-US" altLang="en-US" sz="2400" b="1" i="1">
                <a:solidFill>
                  <a:srgbClr val="FFFFFF"/>
                </a:solidFill>
              </a:rPr>
              <a:t>	</a:t>
            </a:r>
          </a:p>
          <a:p>
            <a:pPr>
              <a:lnSpc>
                <a:spcPts val="2600"/>
              </a:lnSpc>
            </a:pPr>
            <a:r>
              <a:rPr lang="en-US" altLang="en-US" sz="2400" b="1" i="1">
                <a:solidFill>
                  <a:srgbClr val="FFFFFF"/>
                </a:solidFill>
              </a:rPr>
              <a:t>	bla</a:t>
            </a:r>
            <a:r>
              <a:rPr lang="en-US" altLang="en-US" sz="2400" b="1" baseline="-25000">
                <a:solidFill>
                  <a:srgbClr val="FFFFFF"/>
                </a:solidFill>
              </a:rPr>
              <a:t>IMP</a:t>
            </a:r>
            <a:endParaRPr lang="en-US" altLang="en-US" sz="2400" b="1" i="1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4000" smtClean="0">
                <a:effectLst/>
              </a:rPr>
              <a:t>CPE Challenges</a:t>
            </a:r>
          </a:p>
        </p:txBody>
      </p:sp>
      <p:sp>
        <p:nvSpPr>
          <p:cNvPr id="757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828800"/>
            <a:ext cx="8839200" cy="464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3200" smtClean="0">
                <a:effectLst/>
              </a:rPr>
              <a:t>multiresistant </a:t>
            </a:r>
            <a:r>
              <a:rPr lang="en-US" altLang="en-US" sz="2800" smtClean="0">
                <a:effectLst/>
              </a:rPr>
              <a:t>(few treatment options) </a:t>
            </a:r>
          </a:p>
          <a:p>
            <a:pPr>
              <a:lnSpc>
                <a:spcPct val="90000"/>
              </a:lnSpc>
            </a:pPr>
            <a:r>
              <a:rPr lang="en-US" altLang="en-US" sz="3200" smtClean="0">
                <a:effectLst/>
              </a:rPr>
              <a:t>lab detection may be difficult </a:t>
            </a:r>
            <a:r>
              <a:rPr lang="en-US" altLang="en-US" sz="2800" smtClean="0">
                <a:effectLst/>
              </a:rPr>
              <a:t>(screening media; confirmation of CPE)</a:t>
            </a:r>
          </a:p>
          <a:p>
            <a:pPr>
              <a:lnSpc>
                <a:spcPct val="90000"/>
              </a:lnSpc>
            </a:pPr>
            <a:r>
              <a:rPr lang="en-US" altLang="en-US" sz="3200" smtClean="0">
                <a:effectLst/>
              </a:rPr>
              <a:t>prolonged fecal carriage and easily transmitted </a:t>
            </a:r>
            <a:r>
              <a:rPr lang="en-US" altLang="en-US" sz="2800" smtClean="0">
                <a:effectLst/>
              </a:rPr>
              <a:t>(clonal spread or plasmids)</a:t>
            </a:r>
          </a:p>
          <a:p>
            <a:pPr>
              <a:lnSpc>
                <a:spcPct val="90000"/>
              </a:lnSpc>
            </a:pPr>
            <a:r>
              <a:rPr lang="en-US" altLang="en-US" sz="3200" smtClean="0">
                <a:effectLst/>
              </a:rPr>
              <a:t>environmental contamination may be common, unrecognized </a:t>
            </a:r>
            <a:r>
              <a:rPr lang="en-US" altLang="en-US" sz="2800" smtClean="0">
                <a:effectLst/>
              </a:rPr>
              <a:t>(sinks, endoscopes)</a:t>
            </a:r>
          </a:p>
          <a:p>
            <a:pPr>
              <a:lnSpc>
                <a:spcPct val="90000"/>
              </a:lnSpc>
            </a:pPr>
            <a:r>
              <a:rPr lang="en-US" altLang="en-US" sz="3200" smtClean="0">
                <a:effectLst/>
              </a:rPr>
              <a:t>lack of data re: effective infection control </a:t>
            </a:r>
          </a:p>
          <a:p>
            <a:endParaRPr lang="en-US" altLang="en-US" sz="3200" smtClean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it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4100"/>
              </a:lnSpc>
            </a:pPr>
            <a:r>
              <a:rPr lang="en-US" altLang="en-US" sz="4000" smtClean="0">
                <a:effectLst/>
              </a:rPr>
              <a:t>KPC &amp; NDM-1 Outbreaks Controlled with ‘bundles’:</a:t>
            </a:r>
          </a:p>
        </p:txBody>
      </p:sp>
      <p:sp>
        <p:nvSpPr>
          <p:cNvPr id="77826" name="Content Placeholder 4"/>
          <p:cNvSpPr>
            <a:spLocks noGrp="1" noChangeArrowheads="1"/>
          </p:cNvSpPr>
          <p:nvPr>
            <p:ph idx="1"/>
          </p:nvPr>
        </p:nvSpPr>
        <p:spPr>
          <a:xfrm>
            <a:off x="914400" y="1905000"/>
            <a:ext cx="7772400" cy="3505200"/>
          </a:xfrm>
        </p:spPr>
        <p:txBody>
          <a:bodyPr/>
          <a:lstStyle/>
          <a:p>
            <a:r>
              <a:rPr lang="en-US" altLang="en-US" sz="3200" smtClean="0">
                <a:effectLst/>
              </a:rPr>
              <a:t>attention to hand hygiene</a:t>
            </a:r>
          </a:p>
          <a:p>
            <a:r>
              <a:rPr lang="en-US" altLang="en-US" sz="3200" smtClean="0">
                <a:effectLst/>
              </a:rPr>
              <a:t>active screening</a:t>
            </a:r>
          </a:p>
          <a:p>
            <a:r>
              <a:rPr lang="en-US" altLang="en-US" sz="3200" smtClean="0">
                <a:effectLst/>
              </a:rPr>
              <a:t>contact precautions</a:t>
            </a:r>
          </a:p>
          <a:p>
            <a:r>
              <a:rPr lang="en-US" altLang="en-US" sz="3200" smtClean="0">
                <a:effectLst/>
              </a:rPr>
              <a:t>cohorting as required</a:t>
            </a:r>
          </a:p>
          <a:p>
            <a:r>
              <a:rPr lang="en-US" altLang="en-US" sz="3200" smtClean="0">
                <a:effectLst/>
              </a:rPr>
              <a:t>enhanced environmental cleaning</a:t>
            </a:r>
          </a:p>
          <a:p>
            <a:r>
              <a:rPr lang="en-US" altLang="en-US" sz="3200" smtClean="0">
                <a:effectLst/>
              </a:rPr>
              <a:t>antibiotic stewardship</a:t>
            </a:r>
          </a:p>
        </p:txBody>
      </p:sp>
      <p:sp>
        <p:nvSpPr>
          <p:cNvPr id="77827" name="TextBox 5"/>
          <p:cNvSpPr txBox="1">
            <a:spLocks noChangeArrowheads="1"/>
          </p:cNvSpPr>
          <p:nvPr/>
        </p:nvSpPr>
        <p:spPr bwMode="auto">
          <a:xfrm>
            <a:off x="685800" y="5653088"/>
            <a:ext cx="7924800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lnSpc>
                <a:spcPts val="21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rgbClr val="CCFFFF"/>
                </a:solidFill>
              </a:rPr>
              <a:t>Kochar, Infect Control Hosp Epidemiol 2009;  Borgia, Clin Infect Dis 2012; Lowe, Infect Control Hosp Epidemiol 2013; Fournier, Euro Surveill 2014; Abdallah, J Antimicrob Chemother 2016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49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613" y="1752600"/>
            <a:ext cx="8770937" cy="379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0" name="TextBox 1"/>
          <p:cNvSpPr txBox="1">
            <a:spLocks noChangeArrowheads="1"/>
          </p:cNvSpPr>
          <p:nvPr/>
        </p:nvSpPr>
        <p:spPr bwMode="auto">
          <a:xfrm>
            <a:off x="1828800" y="6096000"/>
            <a:ext cx="54975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rgbClr val="CCFFFF"/>
                </a:solidFill>
              </a:rPr>
              <a:t>Savard, Infect Control Hosp Epidemiol 2013</a:t>
            </a:r>
          </a:p>
        </p:txBody>
      </p:sp>
      <p:sp>
        <p:nvSpPr>
          <p:cNvPr id="78851" name="Title 3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458200" cy="1143000"/>
          </a:xfrm>
        </p:spPr>
        <p:txBody>
          <a:bodyPr/>
          <a:lstStyle/>
          <a:p>
            <a:r>
              <a:rPr lang="en-US" altLang="en-US" sz="4000" smtClean="0">
                <a:effectLst/>
              </a:rPr>
              <a:t>CPE Infection Control Guidelines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143000" y="1828800"/>
            <a:ext cx="2514600" cy="304800"/>
          </a:xfrm>
          <a:prstGeom prst="roundRect">
            <a:avLst/>
          </a:prstGeom>
          <a:solidFill>
            <a:schemeClr val="accent1">
              <a:alpha val="2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304800" y="3581400"/>
            <a:ext cx="1447800" cy="228600"/>
          </a:xfrm>
          <a:prstGeom prst="roundRect">
            <a:avLst/>
          </a:prstGeom>
          <a:solidFill>
            <a:srgbClr val="FF000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5562600"/>
            <a:ext cx="3317875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chemeClr val="accent3"/>
                </a:solidFill>
              </a:rPr>
              <a:t>R, Recommended; S, Suggested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Title 1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8534400" cy="1143000"/>
          </a:xfrm>
        </p:spPr>
        <p:txBody>
          <a:bodyPr/>
          <a:lstStyle/>
          <a:p>
            <a:r>
              <a:rPr lang="en-US" altLang="en-US" sz="4000" smtClean="0">
                <a:effectLst/>
              </a:rPr>
              <a:t>CPE Infection Control Guidelines</a:t>
            </a:r>
          </a:p>
        </p:txBody>
      </p:sp>
      <p:pic>
        <p:nvPicPr>
          <p:cNvPr id="79874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0225" y="1889125"/>
            <a:ext cx="8308975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7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288" y="3916363"/>
            <a:ext cx="8308975" cy="187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6" name="TextBox 2"/>
          <p:cNvSpPr txBox="1">
            <a:spLocks noChangeArrowheads="1"/>
          </p:cNvSpPr>
          <p:nvPr/>
        </p:nvSpPr>
        <p:spPr bwMode="auto">
          <a:xfrm>
            <a:off x="1828800" y="6076950"/>
            <a:ext cx="54975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rgbClr val="CCFFFF"/>
                </a:solidFill>
              </a:rPr>
              <a:t>Savard, Infect Control Hosp Epidemiol 2013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09600" y="1889125"/>
            <a:ext cx="838200" cy="168275"/>
          </a:xfrm>
          <a:prstGeom prst="roundRect">
            <a:avLst/>
          </a:prstGeom>
          <a:solidFill>
            <a:srgbClr val="FF0000">
              <a:alpha val="3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09600" y="3916363"/>
            <a:ext cx="2743200" cy="198437"/>
          </a:xfrm>
          <a:prstGeom prst="roundRect">
            <a:avLst/>
          </a:prstGeom>
          <a:solidFill>
            <a:srgbClr val="FF0000">
              <a:alpha val="3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endParaRPr lang="en-US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1000" y="2047875"/>
            <a:ext cx="4800600" cy="359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1552575"/>
            <a:ext cx="3624263" cy="461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itle 1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altLang="en-US" sz="4000" smtClean="0">
                <a:effectLst/>
              </a:rPr>
              <a:t>Antibiotic Resistance Threats</a:t>
            </a:r>
          </a:p>
        </p:txBody>
      </p:sp>
      <p:sp>
        <p:nvSpPr>
          <p:cNvPr id="9220" name="TextBox 4"/>
          <p:cNvSpPr txBox="1">
            <a:spLocks noChangeArrowheads="1"/>
          </p:cNvSpPr>
          <p:nvPr/>
        </p:nvSpPr>
        <p:spPr bwMode="auto">
          <a:xfrm>
            <a:off x="6019800" y="5943600"/>
            <a:ext cx="1454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rgbClr val="CCFFFF"/>
                </a:solidFill>
              </a:rPr>
              <a:t>CDC, 2013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4510088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898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3862388"/>
            <a:ext cx="6172200" cy="284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899" name="Text Box 4"/>
          <p:cNvSpPr txBox="1">
            <a:spLocks noChangeArrowheads="1"/>
          </p:cNvSpPr>
          <p:nvPr/>
        </p:nvSpPr>
        <p:spPr bwMode="auto">
          <a:xfrm>
            <a:off x="5105400" y="2895600"/>
            <a:ext cx="38496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rgbClr val="CCFFFF"/>
                </a:solidFill>
              </a:rPr>
              <a:t>Schwaber, Clin Infect Dis 2011</a:t>
            </a:r>
            <a:endParaRPr lang="en-US" altLang="en-US" sz="2000" b="0">
              <a:solidFill>
                <a:srgbClr val="CCFFFF"/>
              </a:solidFill>
            </a:endParaRPr>
          </a:p>
        </p:txBody>
      </p:sp>
      <p:sp>
        <p:nvSpPr>
          <p:cNvPr id="80900" name="TextBox 1"/>
          <p:cNvSpPr txBox="1">
            <a:spLocks noChangeArrowheads="1"/>
          </p:cNvSpPr>
          <p:nvPr/>
        </p:nvSpPr>
        <p:spPr bwMode="auto">
          <a:xfrm>
            <a:off x="4876800" y="690563"/>
            <a:ext cx="4114800" cy="182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>
              <a:lnSpc>
                <a:spcPts val="45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4000">
                <a:solidFill>
                  <a:srgbClr val="FFFF00"/>
                </a:solidFill>
              </a:rPr>
              <a:t>Nation-wide Control of     KPCs in Israel</a:t>
            </a:r>
          </a:p>
        </p:txBody>
      </p:sp>
      <p:pic>
        <p:nvPicPr>
          <p:cNvPr id="80901" name="Picture 5" descr="Image result for Israel fla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0" y="4343400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Title 1"/>
          <p:cNvSpPr>
            <a:spLocks noGrp="1" noChangeArrowheads="1"/>
          </p:cNvSpPr>
          <p:nvPr>
            <p:ph type="title"/>
          </p:nvPr>
        </p:nvSpPr>
        <p:spPr>
          <a:xfrm>
            <a:off x="1447800" y="152400"/>
            <a:ext cx="5410200" cy="1143000"/>
          </a:xfrm>
        </p:spPr>
        <p:txBody>
          <a:bodyPr/>
          <a:lstStyle/>
          <a:p>
            <a:r>
              <a:rPr lang="en-US" altLang="en-US" sz="3600" smtClean="0">
                <a:effectLst/>
              </a:rPr>
              <a:t>KPC Control in Israel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610600" cy="5181600"/>
          </a:xfrm>
        </p:spPr>
        <p:txBody>
          <a:bodyPr/>
          <a:lstStyle/>
          <a:p>
            <a:pPr marL="0" indent="0">
              <a:lnSpc>
                <a:spcPts val="3500"/>
              </a:lnSpc>
              <a:buFontTx/>
              <a:buNone/>
            </a:pPr>
            <a:r>
              <a:rPr lang="en-US" altLang="en-US" sz="2800" smtClean="0">
                <a:effectLst/>
              </a:rPr>
              <a:t>Nationally mandated IP&amp;C “bundle” implemented in 2007-2008:</a:t>
            </a:r>
          </a:p>
          <a:p>
            <a:pPr marL="0" indent="0">
              <a:lnSpc>
                <a:spcPts val="2900"/>
              </a:lnSpc>
            </a:pPr>
            <a:r>
              <a:rPr lang="en-US" altLang="en-US" sz="2400" smtClean="0">
                <a:effectLst/>
              </a:rPr>
              <a:t>active surveillance (rectal swab) for all high-risk patients</a:t>
            </a:r>
          </a:p>
          <a:p>
            <a:pPr marL="0" indent="0">
              <a:lnSpc>
                <a:spcPts val="2900"/>
              </a:lnSpc>
            </a:pPr>
            <a:r>
              <a:rPr lang="en-US" altLang="en-US" sz="2400" smtClean="0">
                <a:effectLst/>
              </a:rPr>
              <a:t>contact precautions in private room or cohorting of all CRE patients; cohorting staff and dedicated equipment</a:t>
            </a:r>
          </a:p>
          <a:p>
            <a:pPr marL="0" indent="0">
              <a:lnSpc>
                <a:spcPts val="2900"/>
              </a:lnSpc>
            </a:pPr>
            <a:r>
              <a:rPr lang="en-US" altLang="en-US" sz="2400" smtClean="0">
                <a:effectLst/>
              </a:rPr>
              <a:t>flag patients on readmission</a:t>
            </a:r>
          </a:p>
          <a:p>
            <a:pPr marL="0" indent="0">
              <a:lnSpc>
                <a:spcPts val="2900"/>
              </a:lnSpc>
            </a:pPr>
            <a:r>
              <a:rPr lang="en-US" altLang="en-US" sz="2400" smtClean="0">
                <a:effectLst/>
              </a:rPr>
              <a:t>mandatory reporting to public health of every CRE patient, and daily census</a:t>
            </a:r>
          </a:p>
          <a:p>
            <a:pPr marL="0" indent="0">
              <a:lnSpc>
                <a:spcPts val="2900"/>
              </a:lnSpc>
            </a:pPr>
            <a:r>
              <a:rPr lang="en-US" altLang="en-US" sz="2400" smtClean="0">
                <a:effectLst/>
              </a:rPr>
              <a:t>national task force to oversee, provide feedback, and advice to individual hospitals</a:t>
            </a:r>
          </a:p>
          <a:p>
            <a:pPr marL="0" indent="0">
              <a:lnSpc>
                <a:spcPts val="2900"/>
              </a:lnSpc>
            </a:pPr>
            <a:endParaRPr lang="en-US" altLang="en-US" sz="2400" smtClean="0">
              <a:effectLst/>
            </a:endParaRPr>
          </a:p>
        </p:txBody>
      </p:sp>
      <p:pic>
        <p:nvPicPr>
          <p:cNvPr id="82947" name="Picture 5" descr="Image result for Israel fla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0" y="22860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48" name="TextBox 1"/>
          <p:cNvSpPr txBox="1">
            <a:spLocks noChangeArrowheads="1"/>
          </p:cNvSpPr>
          <p:nvPr/>
        </p:nvSpPr>
        <p:spPr bwMode="auto">
          <a:xfrm>
            <a:off x="1371600" y="6176963"/>
            <a:ext cx="5791200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>
              <a:lnSpc>
                <a:spcPts val="2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rgbClr val="CCFFFF"/>
                </a:solidFill>
              </a:rPr>
              <a:t>Cohen, ICHE 2011; Borer, ICHE 2011; Schwaber, CID 2011; Schwaber, CID 2014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en-US" altLang="en-US" sz="3600" smtClean="0">
                <a:effectLst/>
              </a:rPr>
              <a:t>KPC Decolonization</a:t>
            </a:r>
          </a:p>
        </p:txBody>
      </p:sp>
      <p:sp>
        <p:nvSpPr>
          <p:cNvPr id="83970" name="Content Placeholder 2"/>
          <p:cNvSpPr>
            <a:spLocks noGrp="1"/>
          </p:cNvSpPr>
          <p:nvPr>
            <p:ph idx="1"/>
          </p:nvPr>
        </p:nvSpPr>
        <p:spPr>
          <a:xfrm>
            <a:off x="3886200" y="1676400"/>
            <a:ext cx="4953000" cy="2209800"/>
          </a:xfrm>
        </p:spPr>
        <p:txBody>
          <a:bodyPr/>
          <a:lstStyle/>
          <a:p>
            <a:pPr>
              <a:lnSpc>
                <a:spcPts val="3400"/>
              </a:lnSpc>
            </a:pPr>
            <a:r>
              <a:rPr lang="en-US" altLang="en-US" sz="2400" smtClean="0">
                <a:effectLst/>
              </a:rPr>
              <a:t>RTC:  oral gentamicin + polymyxin E vs. placebo X 7 days</a:t>
            </a:r>
          </a:p>
          <a:p>
            <a:pPr>
              <a:lnSpc>
                <a:spcPts val="3400"/>
              </a:lnSpc>
            </a:pPr>
            <a:r>
              <a:rPr lang="en-US" altLang="en-US" sz="2400" smtClean="0">
                <a:effectLst/>
              </a:rPr>
              <a:t>↓ KPC rectal carriage for up to 6 weeks</a:t>
            </a:r>
          </a:p>
          <a:p>
            <a:endParaRPr lang="en-US" altLang="en-US" sz="2800" smtClean="0">
              <a:effectLst/>
            </a:endParaRPr>
          </a:p>
        </p:txBody>
      </p:sp>
      <p:pic>
        <p:nvPicPr>
          <p:cNvPr id="83971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963" y="1524000"/>
            <a:ext cx="3246437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2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6550" y="4305300"/>
            <a:ext cx="324485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3" name="TextBox 6"/>
          <p:cNvSpPr txBox="1">
            <a:spLocks noChangeArrowheads="1"/>
          </p:cNvSpPr>
          <p:nvPr/>
        </p:nvSpPr>
        <p:spPr bwMode="auto">
          <a:xfrm>
            <a:off x="3871913" y="4487863"/>
            <a:ext cx="5043487" cy="183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lnSpc>
                <a:spcPts val="3400"/>
              </a:lnSpc>
              <a:spcBef>
                <a:spcPct val="0"/>
              </a:spcBef>
            </a:pPr>
            <a:r>
              <a:rPr lang="en-US" altLang="en-US" sz="2400"/>
              <a:t>case series, 50 patients </a:t>
            </a:r>
          </a:p>
          <a:p>
            <a:pPr>
              <a:lnSpc>
                <a:spcPts val="3400"/>
              </a:lnSpc>
              <a:spcBef>
                <a:spcPct val="0"/>
              </a:spcBef>
            </a:pPr>
            <a:r>
              <a:rPr lang="en-US" altLang="en-US" sz="2400"/>
              <a:t>oral gentamicin</a:t>
            </a:r>
          </a:p>
          <a:p>
            <a:pPr>
              <a:lnSpc>
                <a:spcPts val="3400"/>
              </a:lnSpc>
              <a:spcBef>
                <a:spcPct val="0"/>
              </a:spcBef>
            </a:pPr>
            <a:r>
              <a:rPr lang="en-US" altLang="en-US" sz="2400"/>
              <a:t>↓ KPC colonization              </a:t>
            </a:r>
            <a:br>
              <a:rPr lang="en-US" altLang="en-US" sz="2400"/>
            </a:br>
            <a:r>
              <a:rPr lang="en-US" altLang="en-US" sz="2400"/>
              <a:t>↓ KPC infections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3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63" y="1066800"/>
            <a:ext cx="7897812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4" name="Title 4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altLang="en-US" smtClean="0">
                <a:effectLst/>
              </a:rPr>
              <a:t>Colistin</a:t>
            </a:r>
          </a:p>
        </p:txBody>
      </p:sp>
      <p:sp>
        <p:nvSpPr>
          <p:cNvPr id="84995" name="TextBox 5"/>
          <p:cNvSpPr txBox="1">
            <a:spLocks noChangeArrowheads="1"/>
          </p:cNvSpPr>
          <p:nvPr/>
        </p:nvSpPr>
        <p:spPr bwMode="auto">
          <a:xfrm>
            <a:off x="4800600" y="6324600"/>
            <a:ext cx="3629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rgbClr val="CCFFFF"/>
                </a:solidFill>
              </a:rPr>
              <a:t>Falagas, Clin Infect Dis 2005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7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1138" y="685800"/>
            <a:ext cx="5729287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18" name="TextBox 2"/>
          <p:cNvSpPr txBox="1">
            <a:spLocks noChangeArrowheads="1"/>
          </p:cNvSpPr>
          <p:nvPr/>
        </p:nvSpPr>
        <p:spPr bwMode="auto">
          <a:xfrm>
            <a:off x="5926138" y="1789113"/>
            <a:ext cx="31496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solidFill>
                  <a:srgbClr val="FFFF00"/>
                </a:solidFill>
                <a:cs typeface="Arial" charset="0"/>
              </a:rPr>
              <a:t>Colistin-Resistant Enterobacteriaceae</a:t>
            </a:r>
          </a:p>
        </p:txBody>
      </p:sp>
      <p:sp>
        <p:nvSpPr>
          <p:cNvPr id="86019" name="TextBox 3"/>
          <p:cNvSpPr txBox="1">
            <a:spLocks noChangeArrowheads="1"/>
          </p:cNvSpPr>
          <p:nvPr/>
        </p:nvSpPr>
        <p:spPr bwMode="auto">
          <a:xfrm>
            <a:off x="6129338" y="4267200"/>
            <a:ext cx="2682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rgbClr val="CCECFF"/>
                </a:solidFill>
                <a:cs typeface="Arial" charset="0"/>
              </a:rPr>
              <a:t>Marston, JAMA 2016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Title 1"/>
          <p:cNvSpPr>
            <a:spLocks noGrp="1" noChangeArrowheads="1"/>
          </p:cNvSpPr>
          <p:nvPr>
            <p:ph type="title"/>
          </p:nvPr>
        </p:nvSpPr>
        <p:spPr>
          <a:xfrm>
            <a:off x="685800" y="762000"/>
            <a:ext cx="7772400" cy="1143000"/>
          </a:xfrm>
        </p:spPr>
        <p:txBody>
          <a:bodyPr/>
          <a:lstStyle/>
          <a:p>
            <a:pPr>
              <a:lnSpc>
                <a:spcPts val="4500"/>
              </a:lnSpc>
            </a:pPr>
            <a:r>
              <a:rPr lang="en-US" altLang="en-US" sz="3600" smtClean="0">
                <a:effectLst/>
              </a:rPr>
              <a:t>mcr-1-positive Colistin-Resistance in Canada</a:t>
            </a:r>
          </a:p>
        </p:txBody>
      </p:sp>
      <p:sp>
        <p:nvSpPr>
          <p:cNvPr id="87042" name="Content Placeholder 2"/>
          <p:cNvSpPr>
            <a:spLocks noGrp="1"/>
          </p:cNvSpPr>
          <p:nvPr>
            <p:ph idx="1"/>
          </p:nvPr>
        </p:nvSpPr>
        <p:spPr>
          <a:xfrm>
            <a:off x="457200" y="2743200"/>
            <a:ext cx="8534400" cy="2209800"/>
          </a:xfrm>
        </p:spPr>
        <p:txBody>
          <a:bodyPr/>
          <a:lstStyle/>
          <a:p>
            <a:r>
              <a:rPr lang="en-US" altLang="en-US" sz="3200" smtClean="0">
                <a:effectLst/>
              </a:rPr>
              <a:t>A few reports of </a:t>
            </a:r>
            <a:r>
              <a:rPr lang="en-US" altLang="en-US" sz="3200" i="1" smtClean="0">
                <a:effectLst/>
              </a:rPr>
              <a:t>mcr</a:t>
            </a:r>
            <a:r>
              <a:rPr lang="en-US" altLang="en-US" sz="3200" smtClean="0">
                <a:effectLst/>
              </a:rPr>
              <a:t> resistance in human isolates reported as of Mar. 2017:				</a:t>
            </a:r>
          </a:p>
        </p:txBody>
      </p:sp>
      <p:sp>
        <p:nvSpPr>
          <p:cNvPr id="87043" name="TextBox 3"/>
          <p:cNvSpPr txBox="1">
            <a:spLocks noChangeArrowheads="1"/>
          </p:cNvSpPr>
          <p:nvPr/>
        </p:nvSpPr>
        <p:spPr bwMode="auto">
          <a:xfrm>
            <a:off x="2781300" y="5562600"/>
            <a:ext cx="3641725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>
              <a:lnSpc>
                <a:spcPts val="22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rgbClr val="CCFFFF"/>
                </a:solidFill>
              </a:rPr>
              <a:t>Mulvey, Lancet Infect Dis 2016; </a:t>
            </a:r>
          </a:p>
          <a:p>
            <a:pPr algn="ctr">
              <a:lnSpc>
                <a:spcPts val="22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rgbClr val="CCFFFF"/>
                </a:solidFill>
              </a:rPr>
              <a:t>Payne, Emerg Infect Dis 2016;</a:t>
            </a:r>
          </a:p>
          <a:p>
            <a:pPr algn="ctr">
              <a:lnSpc>
                <a:spcPts val="22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rgbClr val="CCFFFF"/>
                </a:solidFill>
              </a:rPr>
              <a:t>Walkty, CMAJ Open 2016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Title 1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1143000"/>
          </a:xfrm>
        </p:spPr>
        <p:txBody>
          <a:bodyPr/>
          <a:lstStyle/>
          <a:p>
            <a:r>
              <a:rPr lang="en-US" altLang="en-US" sz="4000" smtClean="0">
                <a:effectLst/>
              </a:rPr>
              <a:t>Summary</a:t>
            </a:r>
          </a:p>
        </p:txBody>
      </p:sp>
      <p:sp>
        <p:nvSpPr>
          <p:cNvPr id="88066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609600" y="1828800"/>
            <a:ext cx="8229600" cy="4572000"/>
          </a:xfrm>
        </p:spPr>
        <p:txBody>
          <a:bodyPr/>
          <a:lstStyle/>
          <a:p>
            <a:pPr>
              <a:lnSpc>
                <a:spcPts val="3600"/>
              </a:lnSpc>
              <a:spcBef>
                <a:spcPts val="1200"/>
              </a:spcBef>
            </a:pPr>
            <a:r>
              <a:rPr lang="en-US" altLang="en-US" sz="2800" smtClean="0">
                <a:effectLst/>
              </a:rPr>
              <a:t>Although still uncommon in Canadian hospitals, the incidence of CPEs is rising, including increased rates of nosocomial transmission</a:t>
            </a:r>
          </a:p>
          <a:p>
            <a:pPr>
              <a:lnSpc>
                <a:spcPts val="3600"/>
              </a:lnSpc>
              <a:spcBef>
                <a:spcPts val="1200"/>
              </a:spcBef>
            </a:pPr>
            <a:r>
              <a:rPr lang="en-US" altLang="en-US" sz="2800" smtClean="0">
                <a:effectLst/>
              </a:rPr>
              <a:t>Enormous impact on patient mortality and outcome</a:t>
            </a:r>
          </a:p>
          <a:p>
            <a:pPr>
              <a:lnSpc>
                <a:spcPts val="3600"/>
              </a:lnSpc>
              <a:spcBef>
                <a:spcPts val="1200"/>
              </a:spcBef>
            </a:pPr>
            <a:r>
              <a:rPr lang="en-US" altLang="en-US" sz="2800" smtClean="0">
                <a:effectLst/>
              </a:rPr>
              <a:t>IP&amp;C and antimicrobial stewardship  are critical to reduce emergence and spread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89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546" t="6863" r="4546" b="588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090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3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546" t="5882" r="4546" b="588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itle 1"/>
          <p:cNvSpPr>
            <a:spLocks noGrp="1"/>
          </p:cNvSpPr>
          <p:nvPr>
            <p:ph type="title" idx="4294967295"/>
          </p:nvPr>
        </p:nvSpPr>
        <p:spPr>
          <a:xfrm>
            <a:off x="4495800" y="228600"/>
            <a:ext cx="273685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CA" altLang="en-US" sz="4000" smtClean="0">
                <a:effectLst/>
              </a:rPr>
              <a:t>NDM-1</a:t>
            </a:r>
          </a:p>
        </p:txBody>
      </p:sp>
      <p:graphicFrame>
        <p:nvGraphicFramePr>
          <p:cNvPr id="52267" name="Group 43"/>
          <p:cNvGraphicFramePr>
            <a:graphicFrameLocks noGrp="1"/>
          </p:cNvGraphicFramePr>
          <p:nvPr>
            <p:ph idx="4294967295"/>
          </p:nvPr>
        </p:nvGraphicFramePr>
        <p:xfrm>
          <a:off x="914400" y="1517650"/>
          <a:ext cx="7391400" cy="4632960"/>
        </p:xfrm>
        <a:graphic>
          <a:graphicData uri="http://schemas.openxmlformats.org/drawingml/2006/table">
            <a:tbl>
              <a:tblPr/>
              <a:tblGrid>
                <a:gridCol w="2644775"/>
                <a:gridCol w="2373313"/>
                <a:gridCol w="2373312"/>
              </a:tblGrid>
              <a:tr h="365125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3200" b="1">
                          <a:solidFill>
                            <a:schemeClr val="bg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3200" b="1">
                          <a:solidFill>
                            <a:schemeClr val="bg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3200" b="1">
                          <a:solidFill>
                            <a:schemeClr val="bg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3200" b="1">
                          <a:solidFill>
                            <a:schemeClr val="bg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3200" b="1">
                          <a:solidFill>
                            <a:schemeClr val="bg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 sz="3200" b="1">
                          <a:solidFill>
                            <a:schemeClr val="bg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 sz="3200" b="1">
                          <a:solidFill>
                            <a:schemeClr val="bg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 sz="3200" b="1">
                          <a:solidFill>
                            <a:schemeClr val="bg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 sz="3200" b="1">
                          <a:solidFill>
                            <a:schemeClr val="bg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en-CA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FF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Antimicrobial</a:t>
                      </a:r>
                      <a:endParaRPr kumimoji="0" lang="en-CA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66FFFF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3200" b="1">
                          <a:solidFill>
                            <a:schemeClr val="bg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3200" b="1">
                          <a:solidFill>
                            <a:schemeClr val="bg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3200" b="1">
                          <a:solidFill>
                            <a:schemeClr val="bg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3200" b="1">
                          <a:solidFill>
                            <a:schemeClr val="bg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3200" b="1">
                          <a:solidFill>
                            <a:schemeClr val="bg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 sz="3200" b="1">
                          <a:solidFill>
                            <a:schemeClr val="bg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 sz="3200" b="1">
                          <a:solidFill>
                            <a:schemeClr val="bg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 sz="3200" b="1">
                          <a:solidFill>
                            <a:schemeClr val="bg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 sz="3200" b="1">
                          <a:solidFill>
                            <a:schemeClr val="bg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66FF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Antimicrobial Susceptibilities</a:t>
                      </a:r>
                      <a:endParaRPr kumimoji="0" lang="en-CA" altLang="en-US" sz="2400" b="1" i="0" u="sng" strike="noStrike" cap="none" normalizeH="0" baseline="0" smtClean="0">
                        <a:ln>
                          <a:noFill/>
                        </a:ln>
                        <a:solidFill>
                          <a:srgbClr val="66FFFF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</a:tr>
              <a:tr h="609600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3200" b="1">
                          <a:solidFill>
                            <a:schemeClr val="bg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3200" b="1">
                          <a:solidFill>
                            <a:schemeClr val="bg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3200" b="1">
                          <a:solidFill>
                            <a:schemeClr val="bg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3200" b="1">
                          <a:solidFill>
                            <a:schemeClr val="bg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3200" b="1">
                          <a:solidFill>
                            <a:schemeClr val="bg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 sz="3200" b="1">
                          <a:solidFill>
                            <a:schemeClr val="bg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 sz="3200" b="1">
                          <a:solidFill>
                            <a:schemeClr val="bg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 sz="3200" b="1">
                          <a:solidFill>
                            <a:schemeClr val="bg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 sz="3200" b="1">
                          <a:solidFill>
                            <a:schemeClr val="bg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FF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MIC</a:t>
                      </a:r>
                      <a:r>
                        <a:rPr kumimoji="0" lang="en-US" altLang="en-US" sz="20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66FF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90</a:t>
                      </a: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FF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(mg/L)</a:t>
                      </a:r>
                      <a:endParaRPr kumimoji="0" lang="en-CA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66FFFF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3200" b="1">
                          <a:solidFill>
                            <a:schemeClr val="bg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3200" b="1">
                          <a:solidFill>
                            <a:schemeClr val="bg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3200" b="1">
                          <a:solidFill>
                            <a:schemeClr val="bg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3200" b="1">
                          <a:solidFill>
                            <a:schemeClr val="bg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3200" b="1">
                          <a:solidFill>
                            <a:schemeClr val="bg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 sz="3200" b="1">
                          <a:solidFill>
                            <a:schemeClr val="bg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 sz="3200" b="1">
                          <a:solidFill>
                            <a:schemeClr val="bg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 sz="3200" b="1">
                          <a:solidFill>
                            <a:schemeClr val="bg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 sz="3200" b="1">
                          <a:solidFill>
                            <a:schemeClr val="bg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FF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% Susceptible</a:t>
                      </a:r>
                      <a:endParaRPr kumimoji="0" lang="en-CA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66FFFF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3200" b="1">
                          <a:solidFill>
                            <a:schemeClr val="bg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3200" b="1">
                          <a:solidFill>
                            <a:schemeClr val="bg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3200" b="1">
                          <a:solidFill>
                            <a:schemeClr val="bg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3200" b="1">
                          <a:solidFill>
                            <a:schemeClr val="bg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3200" b="1">
                          <a:solidFill>
                            <a:schemeClr val="bg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 sz="3200" b="1">
                          <a:solidFill>
                            <a:schemeClr val="bg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 sz="3200" b="1">
                          <a:solidFill>
                            <a:schemeClr val="bg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 sz="3200" b="1">
                          <a:solidFill>
                            <a:schemeClr val="bg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 sz="3200" b="1">
                          <a:solidFill>
                            <a:schemeClr val="bg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Imipenem</a:t>
                      </a:r>
                      <a:endParaRPr kumimoji="0" lang="en-CA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3200" b="1">
                          <a:solidFill>
                            <a:schemeClr val="bg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3200" b="1">
                          <a:solidFill>
                            <a:schemeClr val="bg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3200" b="1">
                          <a:solidFill>
                            <a:schemeClr val="bg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3200" b="1">
                          <a:solidFill>
                            <a:schemeClr val="bg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3200" b="1">
                          <a:solidFill>
                            <a:schemeClr val="bg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 sz="3200" b="1">
                          <a:solidFill>
                            <a:schemeClr val="bg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 sz="3200" b="1">
                          <a:solidFill>
                            <a:schemeClr val="bg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 sz="3200" b="1">
                          <a:solidFill>
                            <a:schemeClr val="bg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 sz="3200" b="1">
                          <a:solidFill>
                            <a:schemeClr val="bg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128</a:t>
                      </a:r>
                      <a:endParaRPr kumimoji="0" lang="en-CA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3200" b="1">
                          <a:solidFill>
                            <a:schemeClr val="bg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3200" b="1">
                          <a:solidFill>
                            <a:schemeClr val="bg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3200" b="1">
                          <a:solidFill>
                            <a:schemeClr val="bg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3200" b="1">
                          <a:solidFill>
                            <a:schemeClr val="bg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3200" b="1">
                          <a:solidFill>
                            <a:schemeClr val="bg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 sz="3200" b="1">
                          <a:solidFill>
                            <a:schemeClr val="bg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 sz="3200" b="1">
                          <a:solidFill>
                            <a:schemeClr val="bg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 sz="3200" b="1">
                          <a:solidFill>
                            <a:schemeClr val="bg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 sz="3200" b="1">
                          <a:solidFill>
                            <a:schemeClr val="bg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</a:t>
                      </a:r>
                      <a:endParaRPr kumimoji="0" lang="en-CA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3200" b="1">
                          <a:solidFill>
                            <a:schemeClr val="bg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3200" b="1">
                          <a:solidFill>
                            <a:schemeClr val="bg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3200" b="1">
                          <a:solidFill>
                            <a:schemeClr val="bg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3200" b="1">
                          <a:solidFill>
                            <a:schemeClr val="bg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3200" b="1">
                          <a:solidFill>
                            <a:schemeClr val="bg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 sz="3200" b="1">
                          <a:solidFill>
                            <a:schemeClr val="bg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 sz="3200" b="1">
                          <a:solidFill>
                            <a:schemeClr val="bg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 sz="3200" b="1">
                          <a:solidFill>
                            <a:schemeClr val="bg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 sz="3200" b="1">
                          <a:solidFill>
                            <a:schemeClr val="bg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Meropenem</a:t>
                      </a:r>
                      <a:endParaRPr kumimoji="0" lang="en-CA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3200" b="1">
                          <a:solidFill>
                            <a:schemeClr val="bg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3200" b="1">
                          <a:solidFill>
                            <a:schemeClr val="bg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3200" b="1">
                          <a:solidFill>
                            <a:schemeClr val="bg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3200" b="1">
                          <a:solidFill>
                            <a:schemeClr val="bg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3200" b="1">
                          <a:solidFill>
                            <a:schemeClr val="bg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 sz="3200" b="1">
                          <a:solidFill>
                            <a:schemeClr val="bg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 sz="3200" b="1">
                          <a:solidFill>
                            <a:schemeClr val="bg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 sz="3200" b="1">
                          <a:solidFill>
                            <a:schemeClr val="bg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 sz="3200" b="1">
                          <a:solidFill>
                            <a:schemeClr val="bg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32</a:t>
                      </a:r>
                      <a:endParaRPr kumimoji="0" lang="en-CA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3200" b="1">
                          <a:solidFill>
                            <a:schemeClr val="bg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3200" b="1">
                          <a:solidFill>
                            <a:schemeClr val="bg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3200" b="1">
                          <a:solidFill>
                            <a:schemeClr val="bg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3200" b="1">
                          <a:solidFill>
                            <a:schemeClr val="bg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3200" b="1">
                          <a:solidFill>
                            <a:schemeClr val="bg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 sz="3200" b="1">
                          <a:solidFill>
                            <a:schemeClr val="bg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 sz="3200" b="1">
                          <a:solidFill>
                            <a:schemeClr val="bg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 sz="3200" b="1">
                          <a:solidFill>
                            <a:schemeClr val="bg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 sz="3200" b="1">
                          <a:solidFill>
                            <a:schemeClr val="bg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</a:t>
                      </a:r>
                      <a:endParaRPr kumimoji="0" lang="en-CA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3200" b="1">
                          <a:solidFill>
                            <a:schemeClr val="bg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3200" b="1">
                          <a:solidFill>
                            <a:schemeClr val="bg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3200" b="1">
                          <a:solidFill>
                            <a:schemeClr val="bg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3200" b="1">
                          <a:solidFill>
                            <a:schemeClr val="bg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3200" b="1">
                          <a:solidFill>
                            <a:schemeClr val="bg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 sz="3200" b="1">
                          <a:solidFill>
                            <a:schemeClr val="bg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 sz="3200" b="1">
                          <a:solidFill>
                            <a:schemeClr val="bg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 sz="3200" b="1">
                          <a:solidFill>
                            <a:schemeClr val="bg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 sz="3200" b="1">
                          <a:solidFill>
                            <a:schemeClr val="bg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Pip/Tazo</a:t>
                      </a:r>
                      <a:endParaRPr kumimoji="0" lang="en-CA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3200" b="1">
                          <a:solidFill>
                            <a:schemeClr val="bg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3200" b="1">
                          <a:solidFill>
                            <a:schemeClr val="bg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3200" b="1">
                          <a:solidFill>
                            <a:schemeClr val="bg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3200" b="1">
                          <a:solidFill>
                            <a:schemeClr val="bg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3200" b="1">
                          <a:solidFill>
                            <a:schemeClr val="bg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 sz="3200" b="1">
                          <a:solidFill>
                            <a:schemeClr val="bg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 sz="3200" b="1">
                          <a:solidFill>
                            <a:schemeClr val="bg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 sz="3200" b="1">
                          <a:solidFill>
                            <a:schemeClr val="bg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 sz="3200" b="1">
                          <a:solidFill>
                            <a:schemeClr val="bg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&gt;64</a:t>
                      </a:r>
                      <a:endParaRPr kumimoji="0" lang="en-CA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3200" b="1">
                          <a:solidFill>
                            <a:schemeClr val="bg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3200" b="1">
                          <a:solidFill>
                            <a:schemeClr val="bg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3200" b="1">
                          <a:solidFill>
                            <a:schemeClr val="bg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3200" b="1">
                          <a:solidFill>
                            <a:schemeClr val="bg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3200" b="1">
                          <a:solidFill>
                            <a:schemeClr val="bg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 sz="3200" b="1">
                          <a:solidFill>
                            <a:schemeClr val="bg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 sz="3200" b="1">
                          <a:solidFill>
                            <a:schemeClr val="bg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 sz="3200" b="1">
                          <a:solidFill>
                            <a:schemeClr val="bg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 sz="3200" b="1">
                          <a:solidFill>
                            <a:schemeClr val="bg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</a:t>
                      </a:r>
                      <a:endParaRPr kumimoji="0" lang="en-CA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3200" b="1">
                          <a:solidFill>
                            <a:schemeClr val="bg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3200" b="1">
                          <a:solidFill>
                            <a:schemeClr val="bg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3200" b="1">
                          <a:solidFill>
                            <a:schemeClr val="bg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3200" b="1">
                          <a:solidFill>
                            <a:schemeClr val="bg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3200" b="1">
                          <a:solidFill>
                            <a:schemeClr val="bg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 sz="3200" b="1">
                          <a:solidFill>
                            <a:schemeClr val="bg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 sz="3200" b="1">
                          <a:solidFill>
                            <a:schemeClr val="bg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 sz="3200" b="1">
                          <a:solidFill>
                            <a:schemeClr val="bg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 sz="3200" b="1">
                          <a:solidFill>
                            <a:schemeClr val="bg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Cefotaxime</a:t>
                      </a:r>
                      <a:endParaRPr kumimoji="0" lang="en-CA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3200" b="1">
                          <a:solidFill>
                            <a:schemeClr val="bg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3200" b="1">
                          <a:solidFill>
                            <a:schemeClr val="bg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3200" b="1">
                          <a:solidFill>
                            <a:schemeClr val="bg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3200" b="1">
                          <a:solidFill>
                            <a:schemeClr val="bg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3200" b="1">
                          <a:solidFill>
                            <a:schemeClr val="bg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 sz="3200" b="1">
                          <a:solidFill>
                            <a:schemeClr val="bg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 sz="3200" b="1">
                          <a:solidFill>
                            <a:schemeClr val="bg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 sz="3200" b="1">
                          <a:solidFill>
                            <a:schemeClr val="bg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 sz="3200" b="1">
                          <a:solidFill>
                            <a:schemeClr val="bg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&gt;256</a:t>
                      </a:r>
                      <a:endParaRPr kumimoji="0" lang="en-CA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3200" b="1">
                          <a:solidFill>
                            <a:schemeClr val="bg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3200" b="1">
                          <a:solidFill>
                            <a:schemeClr val="bg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3200" b="1">
                          <a:solidFill>
                            <a:schemeClr val="bg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3200" b="1">
                          <a:solidFill>
                            <a:schemeClr val="bg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3200" b="1">
                          <a:solidFill>
                            <a:schemeClr val="bg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 sz="3200" b="1">
                          <a:solidFill>
                            <a:schemeClr val="bg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 sz="3200" b="1">
                          <a:solidFill>
                            <a:schemeClr val="bg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 sz="3200" b="1">
                          <a:solidFill>
                            <a:schemeClr val="bg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 sz="3200" b="1">
                          <a:solidFill>
                            <a:schemeClr val="bg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</a:t>
                      </a:r>
                      <a:endParaRPr kumimoji="0" lang="en-CA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3200" b="1">
                          <a:solidFill>
                            <a:schemeClr val="bg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3200" b="1">
                          <a:solidFill>
                            <a:schemeClr val="bg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3200" b="1">
                          <a:solidFill>
                            <a:schemeClr val="bg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3200" b="1">
                          <a:solidFill>
                            <a:schemeClr val="bg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3200" b="1">
                          <a:solidFill>
                            <a:schemeClr val="bg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 sz="3200" b="1">
                          <a:solidFill>
                            <a:schemeClr val="bg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 sz="3200" b="1">
                          <a:solidFill>
                            <a:schemeClr val="bg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 sz="3200" b="1">
                          <a:solidFill>
                            <a:schemeClr val="bg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 sz="3200" b="1">
                          <a:solidFill>
                            <a:schemeClr val="bg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Ceftazidime</a:t>
                      </a:r>
                      <a:endParaRPr kumimoji="0" lang="en-CA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3200" b="1">
                          <a:solidFill>
                            <a:schemeClr val="bg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3200" b="1">
                          <a:solidFill>
                            <a:schemeClr val="bg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3200" b="1">
                          <a:solidFill>
                            <a:schemeClr val="bg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3200" b="1">
                          <a:solidFill>
                            <a:schemeClr val="bg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3200" b="1">
                          <a:solidFill>
                            <a:schemeClr val="bg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 sz="3200" b="1">
                          <a:solidFill>
                            <a:schemeClr val="bg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 sz="3200" b="1">
                          <a:solidFill>
                            <a:schemeClr val="bg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 sz="3200" b="1">
                          <a:solidFill>
                            <a:schemeClr val="bg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 sz="3200" b="1">
                          <a:solidFill>
                            <a:schemeClr val="bg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&gt;256</a:t>
                      </a:r>
                      <a:endParaRPr kumimoji="0" lang="en-CA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3200" b="1">
                          <a:solidFill>
                            <a:schemeClr val="bg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3200" b="1">
                          <a:solidFill>
                            <a:schemeClr val="bg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3200" b="1">
                          <a:solidFill>
                            <a:schemeClr val="bg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3200" b="1">
                          <a:solidFill>
                            <a:schemeClr val="bg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3200" b="1">
                          <a:solidFill>
                            <a:schemeClr val="bg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 sz="3200" b="1">
                          <a:solidFill>
                            <a:schemeClr val="bg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 sz="3200" b="1">
                          <a:solidFill>
                            <a:schemeClr val="bg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 sz="3200" b="1">
                          <a:solidFill>
                            <a:schemeClr val="bg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 sz="3200" b="1">
                          <a:solidFill>
                            <a:schemeClr val="bg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</a:t>
                      </a:r>
                      <a:endParaRPr kumimoji="0" lang="en-CA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3200" b="1">
                          <a:solidFill>
                            <a:schemeClr val="bg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3200" b="1">
                          <a:solidFill>
                            <a:schemeClr val="bg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3200" b="1">
                          <a:solidFill>
                            <a:schemeClr val="bg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3200" b="1">
                          <a:solidFill>
                            <a:schemeClr val="bg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3200" b="1">
                          <a:solidFill>
                            <a:schemeClr val="bg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 sz="3200" b="1">
                          <a:solidFill>
                            <a:schemeClr val="bg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 sz="3200" b="1">
                          <a:solidFill>
                            <a:schemeClr val="bg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 sz="3200" b="1">
                          <a:solidFill>
                            <a:schemeClr val="bg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 sz="3200" b="1">
                          <a:solidFill>
                            <a:schemeClr val="bg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Ciprofloxacin</a:t>
                      </a:r>
                      <a:endParaRPr kumimoji="0" lang="en-CA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3200" b="1">
                          <a:solidFill>
                            <a:schemeClr val="bg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3200" b="1">
                          <a:solidFill>
                            <a:schemeClr val="bg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3200" b="1">
                          <a:solidFill>
                            <a:schemeClr val="bg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3200" b="1">
                          <a:solidFill>
                            <a:schemeClr val="bg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3200" b="1">
                          <a:solidFill>
                            <a:schemeClr val="bg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 sz="3200" b="1">
                          <a:solidFill>
                            <a:schemeClr val="bg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 sz="3200" b="1">
                          <a:solidFill>
                            <a:schemeClr val="bg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 sz="3200" b="1">
                          <a:solidFill>
                            <a:schemeClr val="bg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 sz="3200" b="1">
                          <a:solidFill>
                            <a:schemeClr val="bg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&gt;8</a:t>
                      </a:r>
                      <a:endParaRPr kumimoji="0" lang="en-CA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3200" b="1">
                          <a:solidFill>
                            <a:schemeClr val="bg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3200" b="1">
                          <a:solidFill>
                            <a:schemeClr val="bg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3200" b="1">
                          <a:solidFill>
                            <a:schemeClr val="bg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3200" b="1">
                          <a:solidFill>
                            <a:schemeClr val="bg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3200" b="1">
                          <a:solidFill>
                            <a:schemeClr val="bg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 sz="3200" b="1">
                          <a:solidFill>
                            <a:schemeClr val="bg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 sz="3200" b="1">
                          <a:solidFill>
                            <a:schemeClr val="bg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 sz="3200" b="1">
                          <a:solidFill>
                            <a:schemeClr val="bg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 sz="3200" b="1">
                          <a:solidFill>
                            <a:schemeClr val="bg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</a:t>
                      </a:r>
                      <a:endParaRPr kumimoji="0" lang="en-CA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3200" b="1">
                          <a:solidFill>
                            <a:schemeClr val="bg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3200" b="1">
                          <a:solidFill>
                            <a:schemeClr val="bg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3200" b="1">
                          <a:solidFill>
                            <a:schemeClr val="bg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3200" b="1">
                          <a:solidFill>
                            <a:schemeClr val="bg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3200" b="1">
                          <a:solidFill>
                            <a:schemeClr val="bg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 sz="3200" b="1">
                          <a:solidFill>
                            <a:schemeClr val="bg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 sz="3200" b="1">
                          <a:solidFill>
                            <a:schemeClr val="bg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 sz="3200" b="1">
                          <a:solidFill>
                            <a:schemeClr val="bg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 sz="3200" b="1">
                          <a:solidFill>
                            <a:schemeClr val="bg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Tobramycin</a:t>
                      </a:r>
                      <a:endParaRPr kumimoji="0" lang="en-CA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3200" b="1">
                          <a:solidFill>
                            <a:schemeClr val="bg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3200" b="1">
                          <a:solidFill>
                            <a:schemeClr val="bg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3200" b="1">
                          <a:solidFill>
                            <a:schemeClr val="bg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3200" b="1">
                          <a:solidFill>
                            <a:schemeClr val="bg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3200" b="1">
                          <a:solidFill>
                            <a:schemeClr val="bg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 sz="3200" b="1">
                          <a:solidFill>
                            <a:schemeClr val="bg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 sz="3200" b="1">
                          <a:solidFill>
                            <a:schemeClr val="bg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 sz="3200" b="1">
                          <a:solidFill>
                            <a:schemeClr val="bg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 sz="3200" b="1">
                          <a:solidFill>
                            <a:schemeClr val="bg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&gt;32</a:t>
                      </a:r>
                      <a:endParaRPr kumimoji="0" lang="en-CA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3200" b="1">
                          <a:solidFill>
                            <a:schemeClr val="bg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3200" b="1">
                          <a:solidFill>
                            <a:schemeClr val="bg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3200" b="1">
                          <a:solidFill>
                            <a:schemeClr val="bg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3200" b="1">
                          <a:solidFill>
                            <a:schemeClr val="bg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3200" b="1">
                          <a:solidFill>
                            <a:schemeClr val="bg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 sz="3200" b="1">
                          <a:solidFill>
                            <a:schemeClr val="bg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 sz="3200" b="1">
                          <a:solidFill>
                            <a:schemeClr val="bg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 sz="3200" b="1">
                          <a:solidFill>
                            <a:schemeClr val="bg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 sz="3200" b="1">
                          <a:solidFill>
                            <a:schemeClr val="bg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</a:t>
                      </a:r>
                      <a:endParaRPr kumimoji="0" lang="en-CA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3200" b="1">
                          <a:solidFill>
                            <a:schemeClr val="bg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3200" b="1">
                          <a:solidFill>
                            <a:schemeClr val="bg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3200" b="1">
                          <a:solidFill>
                            <a:schemeClr val="bg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3200" b="1">
                          <a:solidFill>
                            <a:schemeClr val="bg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3200" b="1">
                          <a:solidFill>
                            <a:schemeClr val="bg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 sz="3200" b="1">
                          <a:solidFill>
                            <a:schemeClr val="bg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 sz="3200" b="1">
                          <a:solidFill>
                            <a:schemeClr val="bg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 sz="3200" b="1">
                          <a:solidFill>
                            <a:schemeClr val="bg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 sz="3200" b="1">
                          <a:solidFill>
                            <a:schemeClr val="bg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Amikacin</a:t>
                      </a:r>
                      <a:endParaRPr kumimoji="0" lang="en-CA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3200" b="1">
                          <a:solidFill>
                            <a:schemeClr val="bg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3200" b="1">
                          <a:solidFill>
                            <a:schemeClr val="bg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3200" b="1">
                          <a:solidFill>
                            <a:schemeClr val="bg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3200" b="1">
                          <a:solidFill>
                            <a:schemeClr val="bg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3200" b="1">
                          <a:solidFill>
                            <a:schemeClr val="bg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 sz="3200" b="1">
                          <a:solidFill>
                            <a:schemeClr val="bg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 sz="3200" b="1">
                          <a:solidFill>
                            <a:schemeClr val="bg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 sz="3200" b="1">
                          <a:solidFill>
                            <a:schemeClr val="bg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 sz="3200" b="1">
                          <a:solidFill>
                            <a:schemeClr val="bg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&gt;64</a:t>
                      </a:r>
                      <a:endParaRPr kumimoji="0" lang="en-CA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3200" b="1">
                          <a:solidFill>
                            <a:schemeClr val="bg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3200" b="1">
                          <a:solidFill>
                            <a:schemeClr val="bg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3200" b="1">
                          <a:solidFill>
                            <a:schemeClr val="bg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3200" b="1">
                          <a:solidFill>
                            <a:schemeClr val="bg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3200" b="1">
                          <a:solidFill>
                            <a:schemeClr val="bg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 sz="3200" b="1">
                          <a:solidFill>
                            <a:schemeClr val="bg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 sz="3200" b="1">
                          <a:solidFill>
                            <a:schemeClr val="bg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 sz="3200" b="1">
                          <a:solidFill>
                            <a:schemeClr val="bg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 sz="3200" b="1">
                          <a:solidFill>
                            <a:schemeClr val="bg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</a:t>
                      </a:r>
                      <a:endParaRPr kumimoji="0" lang="en-CA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3200" b="1">
                          <a:solidFill>
                            <a:schemeClr val="bg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3200" b="1">
                          <a:solidFill>
                            <a:schemeClr val="bg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3200" b="1">
                          <a:solidFill>
                            <a:schemeClr val="bg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3200" b="1">
                          <a:solidFill>
                            <a:schemeClr val="bg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3200" b="1">
                          <a:solidFill>
                            <a:schemeClr val="bg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 sz="3200" b="1">
                          <a:solidFill>
                            <a:schemeClr val="bg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 sz="3200" b="1">
                          <a:solidFill>
                            <a:schemeClr val="bg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 sz="3200" b="1">
                          <a:solidFill>
                            <a:schemeClr val="bg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 sz="3200" b="1">
                          <a:solidFill>
                            <a:schemeClr val="bg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Tigecycline</a:t>
                      </a:r>
                      <a:endParaRPr kumimoji="0" lang="en-CA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3200" b="1">
                          <a:solidFill>
                            <a:schemeClr val="bg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3200" b="1">
                          <a:solidFill>
                            <a:schemeClr val="bg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3200" b="1">
                          <a:solidFill>
                            <a:schemeClr val="bg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3200" b="1">
                          <a:solidFill>
                            <a:schemeClr val="bg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3200" b="1">
                          <a:solidFill>
                            <a:schemeClr val="bg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 sz="3200" b="1">
                          <a:solidFill>
                            <a:schemeClr val="bg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 sz="3200" b="1">
                          <a:solidFill>
                            <a:schemeClr val="bg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 sz="3200" b="1">
                          <a:solidFill>
                            <a:schemeClr val="bg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 sz="3200" b="1">
                          <a:solidFill>
                            <a:schemeClr val="bg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</a:t>
                      </a:r>
                      <a:endParaRPr kumimoji="0" lang="en-CA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3200" b="1">
                          <a:solidFill>
                            <a:schemeClr val="bg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3200" b="1">
                          <a:solidFill>
                            <a:schemeClr val="bg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3200" b="1">
                          <a:solidFill>
                            <a:schemeClr val="bg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3200" b="1">
                          <a:solidFill>
                            <a:schemeClr val="bg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3200" b="1">
                          <a:solidFill>
                            <a:schemeClr val="bg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 sz="3200" b="1">
                          <a:solidFill>
                            <a:schemeClr val="bg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 sz="3200" b="1">
                          <a:solidFill>
                            <a:schemeClr val="bg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 sz="3200" b="1">
                          <a:solidFill>
                            <a:schemeClr val="bg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 sz="3200" b="1">
                          <a:solidFill>
                            <a:schemeClr val="bg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67</a:t>
                      </a:r>
                      <a:endParaRPr kumimoji="0" lang="en-CA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3200" b="1">
                          <a:solidFill>
                            <a:schemeClr val="bg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3200" b="1">
                          <a:solidFill>
                            <a:schemeClr val="bg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3200" b="1">
                          <a:solidFill>
                            <a:schemeClr val="bg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3200" b="1">
                          <a:solidFill>
                            <a:schemeClr val="bg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3200" b="1">
                          <a:solidFill>
                            <a:schemeClr val="bg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 sz="3200" b="1">
                          <a:solidFill>
                            <a:schemeClr val="bg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 sz="3200" b="1">
                          <a:solidFill>
                            <a:schemeClr val="bg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 sz="3200" b="1">
                          <a:solidFill>
                            <a:schemeClr val="bg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 sz="3200" b="1">
                          <a:solidFill>
                            <a:schemeClr val="bg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Colistin</a:t>
                      </a:r>
                      <a:endParaRPr kumimoji="0" lang="en-CA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3200" b="1">
                          <a:solidFill>
                            <a:schemeClr val="bg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3200" b="1">
                          <a:solidFill>
                            <a:schemeClr val="bg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3200" b="1">
                          <a:solidFill>
                            <a:schemeClr val="bg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3200" b="1">
                          <a:solidFill>
                            <a:schemeClr val="bg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3200" b="1">
                          <a:solidFill>
                            <a:schemeClr val="bg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 sz="3200" b="1">
                          <a:solidFill>
                            <a:schemeClr val="bg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 sz="3200" b="1">
                          <a:solidFill>
                            <a:schemeClr val="bg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 sz="3200" b="1">
                          <a:solidFill>
                            <a:schemeClr val="bg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 sz="3200" b="1">
                          <a:solidFill>
                            <a:schemeClr val="bg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</a:t>
                      </a:r>
                      <a:endParaRPr kumimoji="0" lang="en-CA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3200" b="1">
                          <a:solidFill>
                            <a:schemeClr val="bg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3200" b="1">
                          <a:solidFill>
                            <a:schemeClr val="bg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3200" b="1">
                          <a:solidFill>
                            <a:schemeClr val="bg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3200" b="1">
                          <a:solidFill>
                            <a:schemeClr val="bg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3200" b="1">
                          <a:solidFill>
                            <a:schemeClr val="bg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 sz="3200" b="1">
                          <a:solidFill>
                            <a:schemeClr val="bg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 sz="3200" b="1">
                          <a:solidFill>
                            <a:schemeClr val="bg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 sz="3200" b="1">
                          <a:solidFill>
                            <a:schemeClr val="bg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 sz="3200" b="1">
                          <a:solidFill>
                            <a:schemeClr val="bg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100</a:t>
                      </a:r>
                      <a:endParaRPr kumimoji="0" lang="en-CA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280" name="Text Box 149"/>
          <p:cNvSpPr txBox="1">
            <a:spLocks noChangeArrowheads="1"/>
          </p:cNvSpPr>
          <p:nvPr/>
        </p:nvSpPr>
        <p:spPr bwMode="auto">
          <a:xfrm>
            <a:off x="3644900" y="6172200"/>
            <a:ext cx="4584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36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rgbClr val="CCFFFF"/>
                </a:solidFill>
              </a:rPr>
              <a:t>Kumarasamy, Lancet Infect Dis 2010</a:t>
            </a:r>
          </a:p>
        </p:txBody>
      </p:sp>
      <p:pic>
        <p:nvPicPr>
          <p:cNvPr id="10281" name="Picture 5" descr="http://pic.pimg.tw/mulicia/1388300746-2812907134.jpg?v=1388300763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1200" y="115888"/>
            <a:ext cx="2362200" cy="133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le 1"/>
          <p:cNvSpPr>
            <a:spLocks noGrp="1" noChangeArrowheads="1"/>
          </p:cNvSpPr>
          <p:nvPr>
            <p:ph type="title"/>
          </p:nvPr>
        </p:nvSpPr>
        <p:spPr>
          <a:xfrm>
            <a:off x="685800" y="762000"/>
            <a:ext cx="7772400" cy="1143000"/>
          </a:xfrm>
        </p:spPr>
        <p:txBody>
          <a:bodyPr/>
          <a:lstStyle/>
          <a:p>
            <a:pPr>
              <a:lnSpc>
                <a:spcPts val="4800"/>
              </a:lnSpc>
            </a:pPr>
            <a:r>
              <a:rPr lang="en-CA" altLang="en-US" sz="4000" smtClean="0">
                <a:effectLst/>
              </a:rPr>
              <a:t>Carbapenems</a:t>
            </a:r>
            <a:br>
              <a:rPr lang="en-CA" altLang="en-US" sz="4000" smtClean="0">
                <a:effectLst/>
              </a:rPr>
            </a:br>
            <a:r>
              <a:rPr lang="en-CA" altLang="en-US" sz="4000" smtClean="0">
                <a:effectLst/>
              </a:rPr>
              <a:t>“The Big Gun”</a:t>
            </a:r>
          </a:p>
        </p:txBody>
      </p:sp>
      <p:sp>
        <p:nvSpPr>
          <p:cNvPr id="12290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533400" y="2590800"/>
            <a:ext cx="3352800" cy="2819400"/>
          </a:xfrm>
        </p:spPr>
        <p:txBody>
          <a:bodyPr/>
          <a:lstStyle/>
          <a:p>
            <a:r>
              <a:rPr lang="en-CA" altLang="en-US" sz="3200" smtClean="0">
                <a:effectLst/>
              </a:rPr>
              <a:t>ertapenem</a:t>
            </a:r>
          </a:p>
          <a:p>
            <a:r>
              <a:rPr lang="en-CA" altLang="en-US" sz="3200" smtClean="0">
                <a:effectLst/>
              </a:rPr>
              <a:t>imipenem</a:t>
            </a:r>
          </a:p>
          <a:p>
            <a:r>
              <a:rPr lang="en-CA" altLang="en-US" sz="3200" smtClean="0">
                <a:effectLst/>
              </a:rPr>
              <a:t>meropenem</a:t>
            </a:r>
          </a:p>
          <a:p>
            <a:r>
              <a:rPr lang="en-CA" altLang="en-US" sz="3200" smtClean="0">
                <a:effectLst/>
              </a:rPr>
              <a:t>doripenem </a:t>
            </a:r>
          </a:p>
        </p:txBody>
      </p:sp>
      <p:pic>
        <p:nvPicPr>
          <p:cNvPr id="12291" name="Picture 2" descr="C:\Users\Andrew\Pictures\TsarCannon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79863" y="2452688"/>
            <a:ext cx="4554537" cy="303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 smtClean="0">
                <a:effectLst/>
              </a:rPr>
              <a:t>Carbapenems</a:t>
            </a:r>
          </a:p>
        </p:txBody>
      </p:sp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524000"/>
            <a:ext cx="8001000" cy="495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3200" smtClean="0">
                <a:effectLst/>
              </a:rPr>
              <a:t>Active against most:	</a:t>
            </a:r>
            <a:br>
              <a:rPr lang="en-US" altLang="en-US" sz="3200" smtClean="0">
                <a:effectLst/>
              </a:rPr>
            </a:br>
            <a:r>
              <a:rPr lang="en-US" altLang="en-US" sz="3200" smtClean="0">
                <a:effectLst/>
              </a:rPr>
              <a:t>	Streptococci		</a:t>
            </a:r>
            <a:br>
              <a:rPr lang="en-US" altLang="en-US" sz="3200" smtClean="0">
                <a:effectLst/>
              </a:rPr>
            </a:br>
            <a:r>
              <a:rPr lang="en-US" altLang="en-US" sz="3200" smtClean="0">
                <a:effectLst/>
              </a:rPr>
              <a:t>	Enterococci					MSSA		</a:t>
            </a:r>
            <a:br>
              <a:rPr lang="en-US" altLang="en-US" sz="3200" smtClean="0">
                <a:effectLst/>
              </a:rPr>
            </a:br>
            <a:r>
              <a:rPr lang="en-US" altLang="en-US" sz="3200" smtClean="0">
                <a:effectLst/>
              </a:rPr>
              <a:t>	Enterobacteriaceae			GNB afermenters </a:t>
            </a:r>
            <a:r>
              <a:rPr lang="en-US" altLang="en-US" sz="2000" smtClean="0">
                <a:effectLst/>
              </a:rPr>
              <a:t>(eg. </a:t>
            </a:r>
            <a:r>
              <a:rPr lang="en-US" altLang="en-US" sz="2000" i="1" smtClean="0">
                <a:effectLst/>
              </a:rPr>
              <a:t>Pseudomonas</a:t>
            </a:r>
            <a:r>
              <a:rPr lang="en-US" altLang="en-US" sz="2000" smtClean="0">
                <a:effectLst/>
              </a:rPr>
              <a:t>) 	</a:t>
            </a:r>
            <a:r>
              <a:rPr lang="en-US" altLang="en-US" sz="3200" smtClean="0">
                <a:effectLst/>
              </a:rPr>
              <a:t>Anaerobes</a:t>
            </a:r>
          </a:p>
          <a:p>
            <a:pPr>
              <a:lnSpc>
                <a:spcPct val="90000"/>
              </a:lnSpc>
            </a:pPr>
            <a:r>
              <a:rPr lang="en-US" altLang="en-US" sz="3200" smtClean="0">
                <a:effectLst/>
              </a:rPr>
              <a:t>Ertapenem is </a:t>
            </a:r>
            <a:r>
              <a:rPr lang="en-US" altLang="en-US" sz="3200" i="1" u="sng" smtClean="0">
                <a:effectLst/>
              </a:rPr>
              <a:t>not</a:t>
            </a:r>
            <a:r>
              <a:rPr lang="en-US" altLang="en-US" sz="3200" i="1" smtClean="0">
                <a:effectLst/>
              </a:rPr>
              <a:t> </a:t>
            </a:r>
            <a:r>
              <a:rPr lang="en-US" altLang="en-US" sz="3200" smtClean="0">
                <a:effectLst/>
              </a:rPr>
              <a:t>active against </a:t>
            </a:r>
            <a:r>
              <a:rPr lang="en-US" altLang="en-US" sz="3200" i="1" smtClean="0">
                <a:effectLst/>
              </a:rPr>
              <a:t>Pseudomonas</a:t>
            </a:r>
            <a:endParaRPr lang="en-US" altLang="en-US" sz="2000" smtClean="0">
              <a:effectLst/>
            </a:endParaRPr>
          </a:p>
        </p:txBody>
      </p:sp>
      <p:pic>
        <p:nvPicPr>
          <p:cNvPr id="14339" name="Picture 5" descr="200px-Carbapenems_struc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35700" y="1447800"/>
            <a:ext cx="2514600" cy="20732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77724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3600" smtClean="0">
                <a:effectLst/>
              </a:rPr>
              <a:t>Carbapenems</a:t>
            </a:r>
            <a:br>
              <a:rPr lang="en-US" altLang="en-US" sz="3600" smtClean="0">
                <a:effectLst/>
              </a:rPr>
            </a:br>
            <a:r>
              <a:rPr lang="en-US" altLang="en-US" sz="3600" smtClean="0">
                <a:effectLst/>
              </a:rPr>
              <a:t> Common Indications</a:t>
            </a:r>
          </a:p>
        </p:txBody>
      </p:sp>
      <p:sp>
        <p:nvSpPr>
          <p:cNvPr id="16386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2209800"/>
            <a:ext cx="38100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altLang="en-US" smtClean="0">
                <a:solidFill>
                  <a:srgbClr val="66FFFF"/>
                </a:solidFill>
                <a:effectLst/>
              </a:rPr>
              <a:t>	 </a:t>
            </a:r>
            <a:r>
              <a:rPr lang="en-US" altLang="en-US" sz="3200" u="sng" smtClean="0">
                <a:solidFill>
                  <a:srgbClr val="66FFFF"/>
                </a:solidFill>
                <a:effectLst/>
              </a:rPr>
              <a:t>Syndrome</a:t>
            </a:r>
          </a:p>
          <a:p>
            <a:pPr>
              <a:buFontTx/>
              <a:buNone/>
            </a:pPr>
            <a:endParaRPr lang="en-US" altLang="en-US" u="sng" smtClean="0">
              <a:effectLst/>
            </a:endParaRPr>
          </a:p>
          <a:p>
            <a:pPr>
              <a:lnSpc>
                <a:spcPts val="3900"/>
              </a:lnSpc>
            </a:pPr>
            <a:r>
              <a:rPr lang="en-US" altLang="en-US" smtClean="0">
                <a:effectLst/>
              </a:rPr>
              <a:t>sepsis NYD</a:t>
            </a:r>
          </a:p>
          <a:p>
            <a:pPr>
              <a:lnSpc>
                <a:spcPts val="3900"/>
              </a:lnSpc>
            </a:pPr>
            <a:r>
              <a:rPr lang="en-US" altLang="en-US" smtClean="0">
                <a:effectLst/>
              </a:rPr>
              <a:t>HAP, VAP</a:t>
            </a:r>
          </a:p>
          <a:p>
            <a:pPr>
              <a:lnSpc>
                <a:spcPts val="3900"/>
              </a:lnSpc>
            </a:pPr>
            <a:r>
              <a:rPr lang="en-US" altLang="en-US" smtClean="0">
                <a:effectLst/>
              </a:rPr>
              <a:t>intra-abd sepsis</a:t>
            </a:r>
          </a:p>
        </p:txBody>
      </p:sp>
      <p:sp>
        <p:nvSpPr>
          <p:cNvPr id="16387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2209800"/>
            <a:ext cx="4267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altLang="en-US" smtClean="0">
                <a:solidFill>
                  <a:srgbClr val="66FFFF"/>
                </a:solidFill>
                <a:effectLst/>
              </a:rPr>
              <a:t>	</a:t>
            </a:r>
            <a:r>
              <a:rPr lang="en-US" altLang="en-US" sz="3200" smtClean="0">
                <a:solidFill>
                  <a:srgbClr val="66FFFF"/>
                </a:solidFill>
                <a:effectLst/>
              </a:rPr>
              <a:t>   </a:t>
            </a:r>
            <a:r>
              <a:rPr lang="en-US" altLang="en-US" sz="3200" u="sng" smtClean="0">
                <a:solidFill>
                  <a:srgbClr val="66FFFF"/>
                </a:solidFill>
                <a:effectLst/>
              </a:rPr>
              <a:t>Pathogen</a:t>
            </a:r>
            <a:endParaRPr lang="en-US" altLang="en-US" sz="3200" u="sng" smtClean="0">
              <a:effectLst/>
            </a:endParaRPr>
          </a:p>
          <a:p>
            <a:pPr>
              <a:buFontTx/>
              <a:buNone/>
            </a:pPr>
            <a:endParaRPr lang="en-US" altLang="en-US" u="sng" smtClean="0">
              <a:solidFill>
                <a:srgbClr val="66FFFF"/>
              </a:solidFill>
              <a:effectLst/>
            </a:endParaRPr>
          </a:p>
          <a:p>
            <a:pPr>
              <a:lnSpc>
                <a:spcPts val="3800"/>
              </a:lnSpc>
            </a:pPr>
            <a:r>
              <a:rPr lang="en-US" altLang="en-US" smtClean="0">
                <a:effectLst/>
              </a:rPr>
              <a:t>polymicrobial  </a:t>
            </a:r>
            <a:r>
              <a:rPr lang="en-US" altLang="en-US" sz="2400" smtClean="0">
                <a:effectLst/>
              </a:rPr>
              <a:t>(GNB + anaerobes)</a:t>
            </a:r>
          </a:p>
          <a:p>
            <a:pPr>
              <a:lnSpc>
                <a:spcPts val="3800"/>
              </a:lnSpc>
            </a:pPr>
            <a:r>
              <a:rPr lang="en-US" altLang="en-US" smtClean="0">
                <a:effectLst/>
              </a:rPr>
              <a:t>ESBLs</a:t>
            </a:r>
          </a:p>
          <a:p>
            <a:pPr>
              <a:lnSpc>
                <a:spcPts val="3800"/>
              </a:lnSpc>
            </a:pPr>
            <a:r>
              <a:rPr lang="en-US" altLang="en-US" i="1" smtClean="0">
                <a:effectLst/>
              </a:rPr>
              <a:t>P. aeruginosa</a:t>
            </a:r>
          </a:p>
          <a:p>
            <a:pPr>
              <a:lnSpc>
                <a:spcPts val="3800"/>
              </a:lnSpc>
            </a:pPr>
            <a:r>
              <a:rPr lang="en-US" altLang="en-US" i="1" smtClean="0">
                <a:effectLst/>
              </a:rPr>
              <a:t>Acinetobacter </a:t>
            </a:r>
            <a:r>
              <a:rPr lang="en-US" altLang="en-US" smtClean="0">
                <a:effectLst/>
              </a:rPr>
              <a:t>spp.</a:t>
            </a:r>
            <a:endParaRPr lang="en-US" altLang="en-US" i="1" smtClean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2524</TotalTime>
  <Words>1399</Words>
  <Application>Microsoft Office PowerPoint</Application>
  <PresentationFormat>On-screen Show (4:3)</PresentationFormat>
  <Paragraphs>248</Paragraphs>
  <Slides>58</Slides>
  <Notes>27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3" baseType="lpstr">
      <vt:lpstr>Arial</vt:lpstr>
      <vt:lpstr>Times New Roman</vt:lpstr>
      <vt:lpstr>Symbol</vt:lpstr>
      <vt:lpstr>Default Design</vt:lpstr>
      <vt:lpstr>Microsoft Excel Chart</vt:lpstr>
      <vt:lpstr>Making Sense of Alphabet Soup: Antimicrobial Resistance in  Gram-Negative Bacilli</vt:lpstr>
      <vt:lpstr>PowerPoint Presentation</vt:lpstr>
      <vt:lpstr>Objectives</vt:lpstr>
      <vt:lpstr>Why Do We Care (about GNB resistance)?</vt:lpstr>
      <vt:lpstr>Antibiotic Resistance Threats</vt:lpstr>
      <vt:lpstr>NDM-1</vt:lpstr>
      <vt:lpstr>Carbapenems “The Big Gun”</vt:lpstr>
      <vt:lpstr>Carbapenems</vt:lpstr>
      <vt:lpstr>Carbapenems  Common Indications</vt:lpstr>
      <vt:lpstr>Carbapenem Resistance in GNB</vt:lpstr>
      <vt:lpstr>Carbapenem Resistance in Pseudomonas and Acinetobacter </vt:lpstr>
      <vt:lpstr>Mechanisms of  Carbapenem Resistance</vt:lpstr>
      <vt:lpstr>Carbapenemases</vt:lpstr>
      <vt:lpstr>Carbapenemases (“alphabet soup”)</vt:lpstr>
      <vt:lpstr>CPE in Europe, 2014</vt:lpstr>
      <vt:lpstr>PowerPoint Presentation</vt:lpstr>
      <vt:lpstr>CPE Surveillance in Canada  CNISP 2010-2014</vt:lpstr>
      <vt:lpstr>PowerPoint Presentation</vt:lpstr>
      <vt:lpstr>PowerPoint Presentation</vt:lpstr>
      <vt:lpstr>PowerPoint Presentation</vt:lpstr>
      <vt:lpstr>PowerPoint Presentation</vt:lpstr>
      <vt:lpstr>Travel Related  Antibiotic Resistance including Medical Tourism</vt:lpstr>
      <vt:lpstr>CPE in Toronto/Peel, colonized/infected patients</vt:lpstr>
      <vt:lpstr>CPE Risk Factors</vt:lpstr>
      <vt:lpstr>CPE Fecal Carriage</vt:lpstr>
      <vt:lpstr>Environmental contamination of the hospital environment is common</vt:lpstr>
      <vt:lpstr>Contaminated Hospital Sinks</vt:lpstr>
      <vt:lpstr>PowerPoint Presentation</vt:lpstr>
      <vt:lpstr>CRE Transmission  via ERCP Scopes</vt:lpstr>
      <vt:lpstr>Carbapenemase-Producing Enterobacteriaceae</vt:lpstr>
      <vt:lpstr>KPC</vt:lpstr>
      <vt:lpstr>PowerPoint Presentation</vt:lpstr>
      <vt:lpstr>KPC - Epidemiology</vt:lpstr>
      <vt:lpstr>KPC in the US</vt:lpstr>
      <vt:lpstr>KPC in the US</vt:lpstr>
      <vt:lpstr>KPC Risk Factors</vt:lpstr>
      <vt:lpstr>KPC Outcome</vt:lpstr>
      <vt:lpstr>NDM-1</vt:lpstr>
      <vt:lpstr>NDM-1</vt:lpstr>
      <vt:lpstr>PowerPoint Presentation</vt:lpstr>
      <vt:lpstr>NDM-1 Outcome</vt:lpstr>
      <vt:lpstr>Carbapenem Resistance Diagnosis/Detection</vt:lpstr>
      <vt:lpstr>PowerPoint Presentation</vt:lpstr>
      <vt:lpstr>Tests for Carbapenemases</vt:lpstr>
      <vt:lpstr>PCR for CPE Screening  from Rectal Swabs</vt:lpstr>
      <vt:lpstr>CPE Challenges</vt:lpstr>
      <vt:lpstr>KPC &amp; NDM-1 Outbreaks Controlled with ‘bundles’:</vt:lpstr>
      <vt:lpstr>CPE Infection Control Guidelines</vt:lpstr>
      <vt:lpstr>CPE Infection Control Guidelines</vt:lpstr>
      <vt:lpstr>PowerPoint Presentation</vt:lpstr>
      <vt:lpstr>KPC Control in Israel</vt:lpstr>
      <vt:lpstr>KPC Decolonization</vt:lpstr>
      <vt:lpstr>Colistin</vt:lpstr>
      <vt:lpstr>PowerPoint Presentation</vt:lpstr>
      <vt:lpstr>mcr-1-positive Colistin-Resistance in Canada</vt:lpstr>
      <vt:lpstr>Summary</vt:lpstr>
      <vt:lpstr>PowerPoint Presentation</vt:lpstr>
      <vt:lpstr>PowerPoint Presentation</vt:lpstr>
    </vt:vector>
  </TitlesOfParts>
  <Company>S&amp;WCHSC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LCook</dc:creator>
  <cp:lastModifiedBy>HE</cp:lastModifiedBy>
  <cp:revision>732</cp:revision>
  <cp:lastPrinted>2017-06-04T00:21:45Z</cp:lastPrinted>
  <dcterms:created xsi:type="dcterms:W3CDTF">2004-07-21T17:59:04Z</dcterms:created>
  <dcterms:modified xsi:type="dcterms:W3CDTF">2017-06-27T15:23:59Z</dcterms:modified>
</cp:coreProperties>
</file>