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</p:sldMasterIdLst>
  <p:notesMasterIdLst>
    <p:notesMasterId r:id="rId93"/>
  </p:notesMasterIdLst>
  <p:handoutMasterIdLst>
    <p:handoutMasterId r:id="rId94"/>
  </p:handoutMasterIdLst>
  <p:sldIdLst>
    <p:sldId id="898" r:id="rId4"/>
    <p:sldId id="256" r:id="rId5"/>
    <p:sldId id="894" r:id="rId6"/>
    <p:sldId id="881" r:id="rId7"/>
    <p:sldId id="743" r:id="rId8"/>
    <p:sldId id="469" r:id="rId9"/>
    <p:sldId id="396" r:id="rId10"/>
    <p:sldId id="397" r:id="rId11"/>
    <p:sldId id="742" r:id="rId12"/>
    <p:sldId id="470" r:id="rId13"/>
    <p:sldId id="350" r:id="rId14"/>
    <p:sldId id="352" r:id="rId15"/>
    <p:sldId id="354" r:id="rId16"/>
    <p:sldId id="745" r:id="rId17"/>
    <p:sldId id="888" r:id="rId18"/>
    <p:sldId id="889" r:id="rId19"/>
    <p:sldId id="420" r:id="rId20"/>
    <p:sldId id="417" r:id="rId21"/>
    <p:sldId id="890" r:id="rId22"/>
    <p:sldId id="281" r:id="rId23"/>
    <p:sldId id="415" r:id="rId24"/>
    <p:sldId id="430" r:id="rId25"/>
    <p:sldId id="400" r:id="rId26"/>
    <p:sldId id="401" r:id="rId27"/>
    <p:sldId id="456" r:id="rId28"/>
    <p:sldId id="276" r:id="rId29"/>
    <p:sldId id="460" r:id="rId30"/>
    <p:sldId id="437" r:id="rId31"/>
    <p:sldId id="340" r:id="rId32"/>
    <p:sldId id="885" r:id="rId33"/>
    <p:sldId id="886" r:id="rId34"/>
    <p:sldId id="431" r:id="rId35"/>
    <p:sldId id="884" r:id="rId36"/>
    <p:sldId id="883" r:id="rId37"/>
    <p:sldId id="882" r:id="rId38"/>
    <p:sldId id="893" r:id="rId39"/>
    <p:sldId id="895" r:id="rId40"/>
    <p:sldId id="257" r:id="rId41"/>
    <p:sldId id="259" r:id="rId42"/>
    <p:sldId id="271" r:id="rId43"/>
    <p:sldId id="272" r:id="rId44"/>
    <p:sldId id="267" r:id="rId45"/>
    <p:sldId id="269" r:id="rId46"/>
    <p:sldId id="891" r:id="rId47"/>
    <p:sldId id="944" r:id="rId48"/>
    <p:sldId id="945" r:id="rId49"/>
    <p:sldId id="946" r:id="rId50"/>
    <p:sldId id="949" r:id="rId51"/>
    <p:sldId id="950" r:id="rId52"/>
    <p:sldId id="951" r:id="rId53"/>
    <p:sldId id="952" r:id="rId54"/>
    <p:sldId id="953" r:id="rId55"/>
    <p:sldId id="954" r:id="rId56"/>
    <p:sldId id="955" r:id="rId57"/>
    <p:sldId id="956" r:id="rId58"/>
    <p:sldId id="957" r:id="rId59"/>
    <p:sldId id="958" r:id="rId60"/>
    <p:sldId id="959" r:id="rId61"/>
    <p:sldId id="960" r:id="rId62"/>
    <p:sldId id="961" r:id="rId63"/>
    <p:sldId id="964" r:id="rId64"/>
    <p:sldId id="965" r:id="rId65"/>
    <p:sldId id="966" r:id="rId66"/>
    <p:sldId id="967" r:id="rId67"/>
    <p:sldId id="968" r:id="rId68"/>
    <p:sldId id="969" r:id="rId69"/>
    <p:sldId id="970" r:id="rId70"/>
    <p:sldId id="971" r:id="rId71"/>
    <p:sldId id="972" r:id="rId72"/>
    <p:sldId id="973" r:id="rId73"/>
    <p:sldId id="974" r:id="rId74"/>
    <p:sldId id="975" r:id="rId75"/>
    <p:sldId id="976" r:id="rId76"/>
    <p:sldId id="977" r:id="rId77"/>
    <p:sldId id="978" r:id="rId78"/>
    <p:sldId id="979" r:id="rId79"/>
    <p:sldId id="980" r:id="rId80"/>
    <p:sldId id="981" r:id="rId81"/>
    <p:sldId id="982" r:id="rId82"/>
    <p:sldId id="983" r:id="rId83"/>
    <p:sldId id="984" r:id="rId84"/>
    <p:sldId id="985" r:id="rId85"/>
    <p:sldId id="987" r:id="rId86"/>
    <p:sldId id="988" r:id="rId87"/>
    <p:sldId id="989" r:id="rId88"/>
    <p:sldId id="990" r:id="rId89"/>
    <p:sldId id="991" r:id="rId90"/>
    <p:sldId id="896" r:id="rId91"/>
    <p:sldId id="897" r:id="rId9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84B"/>
    <a:srgbClr val="97D679"/>
    <a:srgbClr val="3B8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6"/>
    <p:restoredTop sz="94714"/>
  </p:normalViewPr>
  <p:slideViewPr>
    <p:cSldViewPr snapToGrid="0" snapToObjects="1">
      <p:cViewPr varScale="1">
        <p:scale>
          <a:sx n="143" d="100"/>
          <a:sy n="143" d="100"/>
        </p:scale>
        <p:origin x="138" y="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284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97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irone\root\home02\oj070\Document\Images\PHE%20Mandatory%20HCAI\phe%20manda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40918165955399"/>
          <c:y val="2.3195074554656799E-2"/>
          <c:w val="0.80873367011508501"/>
          <c:h val="0.80159368257328201"/>
        </c:manualLayout>
      </c:layout>
      <c:lineChart>
        <c:grouping val="standard"/>
        <c:varyColors val="0"/>
        <c:ser>
          <c:idx val="3"/>
          <c:order val="0"/>
          <c:tx>
            <c:strRef>
              <c:f>Sheet1!$A$6</c:f>
              <c:strCache>
                <c:ptCount val="1"/>
                <c:pt idx="0">
                  <c:v>MRSA BSI - all cases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Apr-Jun 2007</c:v>
                </c:pt>
                <c:pt idx="1">
                  <c:v>Jul-Sept 2007</c:v>
                </c:pt>
                <c:pt idx="2">
                  <c:v>Oct-Dec 2007</c:v>
                </c:pt>
                <c:pt idx="3">
                  <c:v>Jan-Mar 2008</c:v>
                </c:pt>
                <c:pt idx="4">
                  <c:v>Apr-Jun 2008</c:v>
                </c:pt>
                <c:pt idx="5">
                  <c:v>Jul-Sept 2008</c:v>
                </c:pt>
                <c:pt idx="6">
                  <c:v>Oct-Dec 2008</c:v>
                </c:pt>
                <c:pt idx="7">
                  <c:v>Jan-Mar 2009</c:v>
                </c:pt>
                <c:pt idx="8">
                  <c:v>Apr-Jun 2009</c:v>
                </c:pt>
                <c:pt idx="9">
                  <c:v>Jul-Sept 2009</c:v>
                </c:pt>
                <c:pt idx="10">
                  <c:v>Oct-Dec 2009</c:v>
                </c:pt>
                <c:pt idx="11">
                  <c:v>Jan-Mar 2010</c:v>
                </c:pt>
                <c:pt idx="12">
                  <c:v>Apr-Jun 2010</c:v>
                </c:pt>
                <c:pt idx="13">
                  <c:v>Jul-Sept 2010</c:v>
                </c:pt>
                <c:pt idx="14">
                  <c:v>Oct-Dec 2010</c:v>
                </c:pt>
                <c:pt idx="15">
                  <c:v>Jan-Mar 2011</c:v>
                </c:pt>
                <c:pt idx="16">
                  <c:v>Apr-Jun 2011</c:v>
                </c:pt>
                <c:pt idx="17">
                  <c:v>Jul-Sept 2011</c:v>
                </c:pt>
                <c:pt idx="18">
                  <c:v>Oct-Dec 2011</c:v>
                </c:pt>
                <c:pt idx="19">
                  <c:v>Jan-Mar 2012</c:v>
                </c:pt>
                <c:pt idx="20">
                  <c:v>Apr-Jun 2012</c:v>
                </c:pt>
                <c:pt idx="21">
                  <c:v>Jul-Sept 2012</c:v>
                </c:pt>
                <c:pt idx="22">
                  <c:v>Oct-Dec 2012</c:v>
                </c:pt>
                <c:pt idx="23">
                  <c:v>Jan-Mar 2013</c:v>
                </c:pt>
                <c:pt idx="24">
                  <c:v>Apr-Jun 2013</c:v>
                </c:pt>
                <c:pt idx="25">
                  <c:v>Jul-Sept 2013</c:v>
                </c:pt>
                <c:pt idx="26">
                  <c:v>Oct-Dec 2013</c:v>
                </c:pt>
                <c:pt idx="27">
                  <c:v>Jan-Mar 2014</c:v>
                </c:pt>
                <c:pt idx="28">
                  <c:v>Apr-Jun 2014</c:v>
                </c:pt>
                <c:pt idx="29">
                  <c:v>Jul-Sept 2014</c:v>
                </c:pt>
                <c:pt idx="30">
                  <c:v>Oct-Dec 2014</c:v>
                </c:pt>
                <c:pt idx="31">
                  <c:v>Jan-Mar 2015</c:v>
                </c:pt>
                <c:pt idx="32">
                  <c:v>Apr-Jun 2015</c:v>
                </c:pt>
                <c:pt idx="33">
                  <c:v>Jul-Sept 2015</c:v>
                </c:pt>
                <c:pt idx="34">
                  <c:v>Oct-Dec 2015</c:v>
                </c:pt>
                <c:pt idx="35">
                  <c:v>Jan-Mar 2016</c:v>
                </c:pt>
                <c:pt idx="36">
                  <c:v>Apr-Jun 2016</c:v>
                </c:pt>
                <c:pt idx="37">
                  <c:v>Jul-Sept 2016</c:v>
                </c:pt>
                <c:pt idx="38">
                  <c:v>Oct-Dec 2016</c:v>
                </c:pt>
                <c:pt idx="39">
                  <c:v>Jan-Mar 2017</c:v>
                </c:pt>
                <c:pt idx="40">
                  <c:v>Apr-Jun 2017</c:v>
                </c:pt>
                <c:pt idx="41">
                  <c:v>Jul-Sept 2017</c:v>
                </c:pt>
                <c:pt idx="42">
                  <c:v>Oct-Dec 2017</c:v>
                </c:pt>
                <c:pt idx="43">
                  <c:v>Jan-Mar 2018</c:v>
                </c:pt>
              </c:strCache>
            </c:strRef>
          </c:cat>
          <c:val>
            <c:numRef>
              <c:f>Sheet1!$B$6:$AS$6</c:f>
              <c:numCache>
                <c:formatCode>General</c:formatCode>
                <c:ptCount val="44"/>
                <c:pt idx="0">
                  <c:v>1306</c:v>
                </c:pt>
                <c:pt idx="1">
                  <c:v>1083</c:v>
                </c:pt>
                <c:pt idx="2">
                  <c:v>1092</c:v>
                </c:pt>
                <c:pt idx="3">
                  <c:v>970</c:v>
                </c:pt>
                <c:pt idx="4">
                  <c:v>839</c:v>
                </c:pt>
                <c:pt idx="5">
                  <c:v>724</c:v>
                </c:pt>
                <c:pt idx="6">
                  <c:v>678</c:v>
                </c:pt>
                <c:pt idx="7">
                  <c:v>694</c:v>
                </c:pt>
                <c:pt idx="8">
                  <c:v>510</c:v>
                </c:pt>
                <c:pt idx="9">
                  <c:v>462</c:v>
                </c:pt>
                <c:pt idx="10">
                  <c:v>443</c:v>
                </c:pt>
                <c:pt idx="11">
                  <c:v>483</c:v>
                </c:pt>
                <c:pt idx="12">
                  <c:v>421</c:v>
                </c:pt>
                <c:pt idx="13">
                  <c:v>396</c:v>
                </c:pt>
                <c:pt idx="14">
                  <c:v>331</c:v>
                </c:pt>
                <c:pt idx="15">
                  <c:v>333</c:v>
                </c:pt>
                <c:pt idx="16">
                  <c:v>319</c:v>
                </c:pt>
                <c:pt idx="17">
                  <c:v>266</c:v>
                </c:pt>
                <c:pt idx="18">
                  <c:v>269</c:v>
                </c:pt>
                <c:pt idx="19">
                  <c:v>262</c:v>
                </c:pt>
                <c:pt idx="20">
                  <c:v>224</c:v>
                </c:pt>
                <c:pt idx="21">
                  <c:v>229</c:v>
                </c:pt>
                <c:pt idx="22">
                  <c:v>219</c:v>
                </c:pt>
                <c:pt idx="23">
                  <c:v>252</c:v>
                </c:pt>
                <c:pt idx="24">
                  <c:v>237</c:v>
                </c:pt>
                <c:pt idx="25">
                  <c:v>201</c:v>
                </c:pt>
                <c:pt idx="26">
                  <c:v>218</c:v>
                </c:pt>
                <c:pt idx="27">
                  <c:v>206</c:v>
                </c:pt>
                <c:pt idx="28">
                  <c:v>181</c:v>
                </c:pt>
                <c:pt idx="29">
                  <c:v>182</c:v>
                </c:pt>
                <c:pt idx="30">
                  <c:v>215</c:v>
                </c:pt>
                <c:pt idx="31">
                  <c:v>222</c:v>
                </c:pt>
                <c:pt idx="32">
                  <c:v>209</c:v>
                </c:pt>
                <c:pt idx="33">
                  <c:v>202</c:v>
                </c:pt>
                <c:pt idx="34">
                  <c:v>203</c:v>
                </c:pt>
                <c:pt idx="35">
                  <c:v>209</c:v>
                </c:pt>
                <c:pt idx="36">
                  <c:v>207</c:v>
                </c:pt>
                <c:pt idx="37">
                  <c:v>182</c:v>
                </c:pt>
                <c:pt idx="38">
                  <c:v>197</c:v>
                </c:pt>
                <c:pt idx="39">
                  <c:v>237</c:v>
                </c:pt>
                <c:pt idx="40">
                  <c:v>220</c:v>
                </c:pt>
                <c:pt idx="41">
                  <c:v>206</c:v>
                </c:pt>
                <c:pt idx="42">
                  <c:v>181</c:v>
                </c:pt>
                <c:pt idx="43">
                  <c:v>239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E6B-43FF-BF78-A6A16BA56938}"/>
            </c:ext>
          </c:extLst>
        </c:ser>
        <c:ser>
          <c:idx val="4"/>
          <c:order val="1"/>
          <c:tx>
            <c:strRef>
              <c:f>Sheet1!$A$7</c:f>
              <c:strCache>
                <c:ptCount val="1"/>
                <c:pt idx="0">
                  <c:v>MRSA BSI - Trust-apportioned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Apr-Jun 2007</c:v>
                </c:pt>
                <c:pt idx="1">
                  <c:v>Jul-Sept 2007</c:v>
                </c:pt>
                <c:pt idx="2">
                  <c:v>Oct-Dec 2007</c:v>
                </c:pt>
                <c:pt idx="3">
                  <c:v>Jan-Mar 2008</c:v>
                </c:pt>
                <c:pt idx="4">
                  <c:v>Apr-Jun 2008</c:v>
                </c:pt>
                <c:pt idx="5">
                  <c:v>Jul-Sept 2008</c:v>
                </c:pt>
                <c:pt idx="6">
                  <c:v>Oct-Dec 2008</c:v>
                </c:pt>
                <c:pt idx="7">
                  <c:v>Jan-Mar 2009</c:v>
                </c:pt>
                <c:pt idx="8">
                  <c:v>Apr-Jun 2009</c:v>
                </c:pt>
                <c:pt idx="9">
                  <c:v>Jul-Sept 2009</c:v>
                </c:pt>
                <c:pt idx="10">
                  <c:v>Oct-Dec 2009</c:v>
                </c:pt>
                <c:pt idx="11">
                  <c:v>Jan-Mar 2010</c:v>
                </c:pt>
                <c:pt idx="12">
                  <c:v>Apr-Jun 2010</c:v>
                </c:pt>
                <c:pt idx="13">
                  <c:v>Jul-Sept 2010</c:v>
                </c:pt>
                <c:pt idx="14">
                  <c:v>Oct-Dec 2010</c:v>
                </c:pt>
                <c:pt idx="15">
                  <c:v>Jan-Mar 2011</c:v>
                </c:pt>
                <c:pt idx="16">
                  <c:v>Apr-Jun 2011</c:v>
                </c:pt>
                <c:pt idx="17">
                  <c:v>Jul-Sept 2011</c:v>
                </c:pt>
                <c:pt idx="18">
                  <c:v>Oct-Dec 2011</c:v>
                </c:pt>
                <c:pt idx="19">
                  <c:v>Jan-Mar 2012</c:v>
                </c:pt>
                <c:pt idx="20">
                  <c:v>Apr-Jun 2012</c:v>
                </c:pt>
                <c:pt idx="21">
                  <c:v>Jul-Sept 2012</c:v>
                </c:pt>
                <c:pt idx="22">
                  <c:v>Oct-Dec 2012</c:v>
                </c:pt>
                <c:pt idx="23">
                  <c:v>Jan-Mar 2013</c:v>
                </c:pt>
                <c:pt idx="24">
                  <c:v>Apr-Jun 2013</c:v>
                </c:pt>
                <c:pt idx="25">
                  <c:v>Jul-Sept 2013</c:v>
                </c:pt>
                <c:pt idx="26">
                  <c:v>Oct-Dec 2013</c:v>
                </c:pt>
                <c:pt idx="27">
                  <c:v>Jan-Mar 2014</c:v>
                </c:pt>
                <c:pt idx="28">
                  <c:v>Apr-Jun 2014</c:v>
                </c:pt>
                <c:pt idx="29">
                  <c:v>Jul-Sept 2014</c:v>
                </c:pt>
                <c:pt idx="30">
                  <c:v>Oct-Dec 2014</c:v>
                </c:pt>
                <c:pt idx="31">
                  <c:v>Jan-Mar 2015</c:v>
                </c:pt>
                <c:pt idx="32">
                  <c:v>Apr-Jun 2015</c:v>
                </c:pt>
                <c:pt idx="33">
                  <c:v>Jul-Sept 2015</c:v>
                </c:pt>
                <c:pt idx="34">
                  <c:v>Oct-Dec 2015</c:v>
                </c:pt>
                <c:pt idx="35">
                  <c:v>Jan-Mar 2016</c:v>
                </c:pt>
                <c:pt idx="36">
                  <c:v>Apr-Jun 2016</c:v>
                </c:pt>
                <c:pt idx="37">
                  <c:v>Jul-Sept 2016</c:v>
                </c:pt>
                <c:pt idx="38">
                  <c:v>Oct-Dec 2016</c:v>
                </c:pt>
                <c:pt idx="39">
                  <c:v>Jan-Mar 2017</c:v>
                </c:pt>
                <c:pt idx="40">
                  <c:v>Apr-Jun 2017</c:v>
                </c:pt>
                <c:pt idx="41">
                  <c:v>Jul-Sept 2017</c:v>
                </c:pt>
                <c:pt idx="42">
                  <c:v>Oct-Dec 2017</c:v>
                </c:pt>
                <c:pt idx="43">
                  <c:v>Jan-Mar 2018</c:v>
                </c:pt>
              </c:strCache>
            </c:strRef>
          </c:cat>
          <c:val>
            <c:numRef>
              <c:f>Sheet1!$B$7:$AS$7</c:f>
              <c:numCache>
                <c:formatCode>General</c:formatCode>
                <c:ptCount val="44"/>
                <c:pt idx="4">
                  <c:v>459</c:v>
                </c:pt>
                <c:pt idx="5">
                  <c:v>389</c:v>
                </c:pt>
                <c:pt idx="6">
                  <c:v>369</c:v>
                </c:pt>
                <c:pt idx="7">
                  <c:v>389</c:v>
                </c:pt>
                <c:pt idx="8">
                  <c:v>251</c:v>
                </c:pt>
                <c:pt idx="9">
                  <c:v>237</c:v>
                </c:pt>
                <c:pt idx="10">
                  <c:v>237</c:v>
                </c:pt>
                <c:pt idx="11">
                  <c:v>279</c:v>
                </c:pt>
                <c:pt idx="12">
                  <c:v>198</c:v>
                </c:pt>
                <c:pt idx="13">
                  <c:v>186</c:v>
                </c:pt>
                <c:pt idx="14">
                  <c:v>155</c:v>
                </c:pt>
                <c:pt idx="15">
                  <c:v>149</c:v>
                </c:pt>
                <c:pt idx="16">
                  <c:v>148</c:v>
                </c:pt>
                <c:pt idx="17">
                  <c:v>103</c:v>
                </c:pt>
                <c:pt idx="18">
                  <c:v>105</c:v>
                </c:pt>
                <c:pt idx="19">
                  <c:v>117</c:v>
                </c:pt>
                <c:pt idx="20">
                  <c:v>94</c:v>
                </c:pt>
                <c:pt idx="21">
                  <c:v>96</c:v>
                </c:pt>
                <c:pt idx="22">
                  <c:v>92</c:v>
                </c:pt>
                <c:pt idx="23">
                  <c:v>116</c:v>
                </c:pt>
                <c:pt idx="24">
                  <c:v>96</c:v>
                </c:pt>
                <c:pt idx="25">
                  <c:v>82</c:v>
                </c:pt>
                <c:pt idx="26">
                  <c:v>98</c:v>
                </c:pt>
                <c:pt idx="27">
                  <c:v>88</c:v>
                </c:pt>
                <c:pt idx="28">
                  <c:v>67</c:v>
                </c:pt>
                <c:pt idx="29">
                  <c:v>62</c:v>
                </c:pt>
                <c:pt idx="30">
                  <c:v>75</c:v>
                </c:pt>
                <c:pt idx="31">
                  <c:v>81</c:v>
                </c:pt>
                <c:pt idx="32">
                  <c:v>77</c:v>
                </c:pt>
                <c:pt idx="33">
                  <c:v>72</c:v>
                </c:pt>
                <c:pt idx="34">
                  <c:v>77</c:v>
                </c:pt>
                <c:pt idx="35">
                  <c:v>72</c:v>
                </c:pt>
                <c:pt idx="36">
                  <c:v>69</c:v>
                </c:pt>
                <c:pt idx="37">
                  <c:v>75</c:v>
                </c:pt>
                <c:pt idx="38">
                  <c:v>75</c:v>
                </c:pt>
                <c:pt idx="39">
                  <c:v>94</c:v>
                </c:pt>
                <c:pt idx="40">
                  <c:v>80</c:v>
                </c:pt>
                <c:pt idx="41">
                  <c:v>67</c:v>
                </c:pt>
                <c:pt idx="42">
                  <c:v>67</c:v>
                </c:pt>
                <c:pt idx="43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E6B-43FF-BF78-A6A16BA56938}"/>
            </c:ext>
          </c:extLst>
        </c:ser>
        <c:ser>
          <c:idx val="5"/>
          <c:order val="2"/>
          <c:tx>
            <c:strRef>
              <c:f>Sheet1!$A$8</c:f>
              <c:strCache>
                <c:ptCount val="1"/>
                <c:pt idx="0">
                  <c:v>MSSA BSI - all cases</c:v>
                </c:pt>
              </c:strCache>
            </c:strRef>
          </c:tx>
          <c:marker>
            <c:symbol val="none"/>
          </c:marker>
          <c:cat>
            <c:strRef>
              <c:f>Sheet1!$B$1:$AS$1</c:f>
              <c:strCache>
                <c:ptCount val="44"/>
                <c:pt idx="0">
                  <c:v>Apr-Jun 2007</c:v>
                </c:pt>
                <c:pt idx="1">
                  <c:v>Jul-Sept 2007</c:v>
                </c:pt>
                <c:pt idx="2">
                  <c:v>Oct-Dec 2007</c:v>
                </c:pt>
                <c:pt idx="3">
                  <c:v>Jan-Mar 2008</c:v>
                </c:pt>
                <c:pt idx="4">
                  <c:v>Apr-Jun 2008</c:v>
                </c:pt>
                <c:pt idx="5">
                  <c:v>Jul-Sept 2008</c:v>
                </c:pt>
                <c:pt idx="6">
                  <c:v>Oct-Dec 2008</c:v>
                </c:pt>
                <c:pt idx="7">
                  <c:v>Jan-Mar 2009</c:v>
                </c:pt>
                <c:pt idx="8">
                  <c:v>Apr-Jun 2009</c:v>
                </c:pt>
                <c:pt idx="9">
                  <c:v>Jul-Sept 2009</c:v>
                </c:pt>
                <c:pt idx="10">
                  <c:v>Oct-Dec 2009</c:v>
                </c:pt>
                <c:pt idx="11">
                  <c:v>Jan-Mar 2010</c:v>
                </c:pt>
                <c:pt idx="12">
                  <c:v>Apr-Jun 2010</c:v>
                </c:pt>
                <c:pt idx="13">
                  <c:v>Jul-Sept 2010</c:v>
                </c:pt>
                <c:pt idx="14">
                  <c:v>Oct-Dec 2010</c:v>
                </c:pt>
                <c:pt idx="15">
                  <c:v>Jan-Mar 2011</c:v>
                </c:pt>
                <c:pt idx="16">
                  <c:v>Apr-Jun 2011</c:v>
                </c:pt>
                <c:pt idx="17">
                  <c:v>Jul-Sept 2011</c:v>
                </c:pt>
                <c:pt idx="18">
                  <c:v>Oct-Dec 2011</c:v>
                </c:pt>
                <c:pt idx="19">
                  <c:v>Jan-Mar 2012</c:v>
                </c:pt>
                <c:pt idx="20">
                  <c:v>Apr-Jun 2012</c:v>
                </c:pt>
                <c:pt idx="21">
                  <c:v>Jul-Sept 2012</c:v>
                </c:pt>
                <c:pt idx="22">
                  <c:v>Oct-Dec 2012</c:v>
                </c:pt>
                <c:pt idx="23">
                  <c:v>Jan-Mar 2013</c:v>
                </c:pt>
                <c:pt idx="24">
                  <c:v>Apr-Jun 2013</c:v>
                </c:pt>
                <c:pt idx="25">
                  <c:v>Jul-Sept 2013</c:v>
                </c:pt>
                <c:pt idx="26">
                  <c:v>Oct-Dec 2013</c:v>
                </c:pt>
                <c:pt idx="27">
                  <c:v>Jan-Mar 2014</c:v>
                </c:pt>
                <c:pt idx="28">
                  <c:v>Apr-Jun 2014</c:v>
                </c:pt>
                <c:pt idx="29">
                  <c:v>Jul-Sept 2014</c:v>
                </c:pt>
                <c:pt idx="30">
                  <c:v>Oct-Dec 2014</c:v>
                </c:pt>
                <c:pt idx="31">
                  <c:v>Jan-Mar 2015</c:v>
                </c:pt>
                <c:pt idx="32">
                  <c:v>Apr-Jun 2015</c:v>
                </c:pt>
                <c:pt idx="33">
                  <c:v>Jul-Sept 2015</c:v>
                </c:pt>
                <c:pt idx="34">
                  <c:v>Oct-Dec 2015</c:v>
                </c:pt>
                <c:pt idx="35">
                  <c:v>Jan-Mar 2016</c:v>
                </c:pt>
                <c:pt idx="36">
                  <c:v>Apr-Jun 2016</c:v>
                </c:pt>
                <c:pt idx="37">
                  <c:v>Jul-Sept 2016</c:v>
                </c:pt>
                <c:pt idx="38">
                  <c:v>Oct-Dec 2016</c:v>
                </c:pt>
                <c:pt idx="39">
                  <c:v>Jan-Mar 2017</c:v>
                </c:pt>
                <c:pt idx="40">
                  <c:v>Apr-Jun 2017</c:v>
                </c:pt>
                <c:pt idx="41">
                  <c:v>Jul-Sept 2017</c:v>
                </c:pt>
                <c:pt idx="42">
                  <c:v>Oct-Dec 2017</c:v>
                </c:pt>
                <c:pt idx="43">
                  <c:v>Jan-Mar 2018</c:v>
                </c:pt>
              </c:strCache>
            </c:strRef>
          </c:cat>
          <c:val>
            <c:numRef>
              <c:f>Sheet1!$B$8:$AS$8</c:f>
              <c:numCache>
                <c:formatCode>General</c:formatCode>
                <c:ptCount val="44"/>
                <c:pt idx="15" formatCode="&quot; &quot;#,##0&quot; &quot;;&quot;-&quot;#,##0&quot; &quot;;&quot; -&quot;00&quot; &quot;;&quot; &quot;@&quot; &quot;">
                  <c:v>2199</c:v>
                </c:pt>
                <c:pt idx="16" formatCode="&quot; &quot;#,##0&quot; &quot;;&quot;-&quot;#,##0&quot; &quot;;&quot; -&quot;00&quot; &quot;;&quot; &quot;@&quot; &quot;">
                  <c:v>2191</c:v>
                </c:pt>
                <c:pt idx="17" formatCode="&quot; &quot;#,##0&quot; &quot;;&quot;-&quot;#,##0&quot; &quot;;&quot; -&quot;00&quot; &quot;;&quot; &quot;@&quot; &quot;">
                  <c:v>2226</c:v>
                </c:pt>
                <c:pt idx="18" formatCode="&quot; &quot;#,##0&quot; &quot;;&quot;-&quot;#,##0&quot; &quot;;&quot; -&quot;00&quot; &quot;;&quot; &quot;@&quot; &quot;">
                  <c:v>2167</c:v>
                </c:pt>
                <c:pt idx="19" formatCode="&quot; &quot;#,##0&quot; &quot;;&quot;-&quot;#,##0&quot; &quot;;&quot; -&quot;00&quot; &quot;;&quot; &quot;@&quot; &quot;">
                  <c:v>2183</c:v>
                </c:pt>
                <c:pt idx="20" formatCode="&quot; &quot;#,##0&quot; &quot;;&quot;-&quot;#,##0&quot; &quot;;&quot; -&quot;00&quot; &quot;;&quot; &quot;@&quot; &quot;">
                  <c:v>2238</c:v>
                </c:pt>
                <c:pt idx="21" formatCode="&quot; &quot;#,##0&quot; &quot;;&quot;-&quot;#,##0&quot; &quot;;&quot; -&quot;00&quot; &quot;;&quot; &quot;@&quot; &quot;">
                  <c:v>2131</c:v>
                </c:pt>
                <c:pt idx="22" formatCode="&quot; &quot;#,##0&quot; &quot;;&quot;-&quot;#,##0&quot; &quot;;&quot; -&quot;00&quot; &quot;;&quot; &quot;@&quot; &quot;">
                  <c:v>2186</c:v>
                </c:pt>
                <c:pt idx="23" formatCode="&quot; &quot;#,##0&quot; &quot;;&quot;-&quot;#,##0&quot; &quot;;&quot; -&quot;00&quot; &quot;;&quot; &quot;@&quot; &quot;">
                  <c:v>2257</c:v>
                </c:pt>
                <c:pt idx="24" formatCode="&quot; &quot;#,##0&quot; &quot;;&quot;-&quot;#,##0&quot; &quot;;&quot; -&quot;00&quot; &quot;;&quot; &quot;@&quot; &quot;">
                  <c:v>2329</c:v>
                </c:pt>
                <c:pt idx="25" formatCode="&quot; &quot;#,##0&quot; &quot;;&quot;-&quot;#,##0&quot; &quot;;&quot; -&quot;00&quot; &quot;;&quot; &quot;@&quot; &quot;">
                  <c:v>2344</c:v>
                </c:pt>
                <c:pt idx="26" formatCode="&quot; &quot;#,##0&quot; &quot;;&quot;-&quot;#,##0&quot; &quot;;&quot; -&quot;00&quot; &quot;;&quot; &quot;@&quot; &quot;">
                  <c:v>2213</c:v>
                </c:pt>
                <c:pt idx="27" formatCode="&quot; &quot;#,##0&quot; &quot;;&quot;-&quot;#,##0&quot; &quot;;&quot; -&quot;00&quot; &quot;;&quot; &quot;@&quot; &quot;">
                  <c:v>2404</c:v>
                </c:pt>
                <c:pt idx="28" formatCode="&quot; &quot;#,##0&quot; &quot;;&quot;-&quot;#,##0&quot; &quot;;&quot; -&quot;00&quot; &quot;;&quot; &quot;@&quot; &quot;">
                  <c:v>2317</c:v>
                </c:pt>
                <c:pt idx="29" formatCode="&quot; &quot;#,##0&quot; &quot;;&quot;-&quot;#,##0&quot; &quot;;&quot; -&quot;00&quot; &quot;;&quot; &quot;@&quot; &quot;">
                  <c:v>2428</c:v>
                </c:pt>
                <c:pt idx="30" formatCode="&quot; &quot;#,##0&quot; &quot;;&quot;-&quot;#,##0&quot; &quot;;&quot; -&quot;00&quot; &quot;;&quot; &quot;@&quot; &quot;">
                  <c:v>2586</c:v>
                </c:pt>
                <c:pt idx="31" formatCode="&quot; &quot;#,##0&quot; &quot;;&quot;-&quot;#,##0&quot; &quot;;&quot; -&quot;00&quot; &quot;;&quot; &quot;@&quot; &quot;">
                  <c:v>2528</c:v>
                </c:pt>
                <c:pt idx="32" formatCode="&quot; &quot;#,##0&quot; &quot;;&quot;-&quot;#,##0&quot; &quot;;&quot; -&quot;00&quot; &quot;;&quot; &quot;@&quot; &quot;">
                  <c:v>2572</c:v>
                </c:pt>
                <c:pt idx="33" formatCode="&quot; &quot;#,##0&quot; &quot;;&quot;-&quot;#,##0&quot; &quot;;&quot; -&quot;00&quot; &quot;;&quot; &quot;@&quot; &quot;">
                  <c:v>2625</c:v>
                </c:pt>
                <c:pt idx="34" formatCode="&quot; &quot;#,##0&quot; &quot;;&quot;-&quot;#,##0&quot; &quot;;&quot; -&quot;00&quot; &quot;;&quot; &quot;@&quot; &quot;">
                  <c:v>2672</c:v>
                </c:pt>
                <c:pt idx="35" formatCode="&quot; &quot;#,##0&quot; &quot;;&quot;-&quot;#,##0&quot; &quot;;&quot; -&quot;00&quot; &quot;;&quot; &quot;@&quot; &quot;">
                  <c:v>2737</c:v>
                </c:pt>
                <c:pt idx="36" formatCode="&quot; &quot;#,##0&quot; &quot;;&quot;-&quot;#,##0&quot; &quot;;&quot; -&quot;00&quot; &quot;;&quot; &quot;@&quot; &quot;">
                  <c:v>2807</c:v>
                </c:pt>
                <c:pt idx="37" formatCode="&quot; &quot;#,##0&quot; &quot;;&quot;-&quot;#,##0&quot; &quot;;&quot; -&quot;00&quot; &quot;;&quot; &quot;@&quot; &quot;">
                  <c:v>2803</c:v>
                </c:pt>
                <c:pt idx="38" formatCode="&quot; &quot;#,##0&quot; &quot;;&quot;-&quot;#,##0&quot; &quot;;&quot; -&quot;00&quot; &quot;;&quot; &quot;@&quot; &quot;">
                  <c:v>2881</c:v>
                </c:pt>
                <c:pt idx="39" formatCode="&quot; &quot;#,##0&quot; &quot;;&quot;-&quot;#,##0&quot; &quot;;&quot; -&quot;00&quot; &quot;;&quot; &quot;@&quot; &quot;">
                  <c:v>2995</c:v>
                </c:pt>
                <c:pt idx="40" formatCode="&quot; &quot;#,##0&quot; &quot;;&quot;-&quot;#,##0&quot; &quot;;&quot; -&quot;00&quot; &quot;;&quot; &quot;@&quot; &quot;">
                  <c:v>2993</c:v>
                </c:pt>
                <c:pt idx="41" formatCode="&quot; &quot;#,##0&quot; &quot;;&quot;-&quot;#,##0&quot; &quot;;&quot; -&quot;00&quot; &quot;;&quot; &quot;@&quot; &quot;">
                  <c:v>2951</c:v>
                </c:pt>
                <c:pt idx="42" formatCode="&quot; &quot;#,##0&quot; &quot;;&quot;-&quot;#,##0&quot; &quot;;&quot; -&quot;00&quot; &quot;;&quot; &quot;@&quot; &quot;">
                  <c:v>2957</c:v>
                </c:pt>
                <c:pt idx="43" formatCode="&quot; &quot;#,##0&quot; &quot;;&quot;-&quot;#,##0&quot; &quot;;&quot; -&quot;00&quot; &quot;;&quot; &quot;@&quot; &quot;">
                  <c:v>3037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E6B-43FF-BF78-A6A16BA56938}"/>
            </c:ext>
          </c:extLst>
        </c:ser>
        <c:ser>
          <c:idx val="7"/>
          <c:order val="3"/>
          <c:tx>
            <c:strRef>
              <c:f>Sheet1!$A$9</c:f>
              <c:strCache>
                <c:ptCount val="1"/>
                <c:pt idx="0">
                  <c:v>MSSA BSI - Trust-apportioned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  <a:prstDash val="dash"/>
            </a:ln>
          </c:spPr>
          <c:marker>
            <c:symbol val="none"/>
          </c:marker>
          <c:val>
            <c:numRef>
              <c:f>Sheet1!$B$9:$AS$9</c:f>
              <c:numCache>
                <c:formatCode>General</c:formatCode>
                <c:ptCount val="44"/>
                <c:pt idx="15" formatCode="&quot; &quot;#,##0&quot; &quot;;&quot;-&quot;#,##0&quot; &quot;;&quot; -&quot;00&quot; &quot;;&quot; &quot;@&quot; &quot;">
                  <c:v>735</c:v>
                </c:pt>
                <c:pt idx="16" formatCode="&quot; &quot;#,##0&quot; &quot;;&quot;-&quot;#,##0&quot; &quot;;&quot; -&quot;00&quot; &quot;;&quot; &quot;@&quot; &quot;">
                  <c:v>698</c:v>
                </c:pt>
                <c:pt idx="17" formatCode="&quot; &quot;#,##0&quot; &quot;;&quot;-&quot;#,##0&quot; &quot;;&quot; -&quot;00&quot; &quot;;&quot; &quot;@&quot; &quot;">
                  <c:v>725</c:v>
                </c:pt>
                <c:pt idx="18" formatCode="&quot; &quot;#,##0&quot; &quot;;&quot;-&quot;#,##0&quot; &quot;;&quot; -&quot;00&quot; &quot;;&quot; &quot;@&quot; &quot;">
                  <c:v>703</c:v>
                </c:pt>
                <c:pt idx="19" formatCode="&quot; &quot;#,##0&quot; &quot;;&quot;-&quot;#,##0&quot; &quot;;&quot; -&quot;00&quot; &quot;;&quot; &quot;@&quot; &quot;">
                  <c:v>728</c:v>
                </c:pt>
                <c:pt idx="20" formatCode="&quot; &quot;#,##0&quot; &quot;;&quot;-&quot;#,##0&quot; &quot;;&quot; -&quot;00&quot; &quot;;&quot; &quot;@&quot; &quot;">
                  <c:v>711</c:v>
                </c:pt>
                <c:pt idx="21" formatCode="&quot; &quot;#,##0&quot; &quot;;&quot;-&quot;#,##0&quot; &quot;;&quot; -&quot;00&quot; &quot;;&quot; &quot;@&quot; &quot;">
                  <c:v>648</c:v>
                </c:pt>
                <c:pt idx="22" formatCode="&quot; &quot;#,##0&quot; &quot;;&quot;-&quot;#,##0&quot; &quot;;&quot; -&quot;00&quot; &quot;;&quot; &quot;@&quot; &quot;">
                  <c:v>663</c:v>
                </c:pt>
                <c:pt idx="23" formatCode="&quot; &quot;#,##0&quot; &quot;;&quot;-&quot;#,##0&quot; &quot;;&quot; -&quot;00&quot; &quot;;&quot; &quot;@&quot; &quot;">
                  <c:v>678</c:v>
                </c:pt>
                <c:pt idx="24" formatCode="&quot; &quot;#,##0&quot; &quot;;&quot;-&quot;#,##0&quot; &quot;;&quot; -&quot;00&quot; &quot;;&quot; &quot;@&quot; &quot;">
                  <c:v>711</c:v>
                </c:pt>
                <c:pt idx="25" formatCode="&quot; &quot;#,##0&quot; &quot;;&quot;-&quot;#,##0&quot; &quot;;&quot; -&quot;00&quot; &quot;;&quot; &quot;@&quot; &quot;">
                  <c:v>700</c:v>
                </c:pt>
                <c:pt idx="26" formatCode="&quot; &quot;#,##0&quot; &quot;;&quot;-&quot;#,##0&quot; &quot;;&quot; -&quot;00&quot; &quot;;&quot; &quot;@&quot; &quot;">
                  <c:v>596</c:v>
                </c:pt>
                <c:pt idx="27" formatCode="&quot; &quot;#,##0&quot; &quot;;&quot;-&quot;#,##0&quot; &quot;;&quot; -&quot;00&quot; &quot;;&quot; &quot;@&quot; &quot;">
                  <c:v>689</c:v>
                </c:pt>
                <c:pt idx="28" formatCode="&quot; &quot;#,##0&quot; &quot;;&quot;-&quot;#,##0&quot; &quot;;&quot; -&quot;00&quot; &quot;;&quot; &quot;@&quot; &quot;">
                  <c:v>683</c:v>
                </c:pt>
                <c:pt idx="29" formatCode="&quot; &quot;#,##0&quot; &quot;;&quot;-&quot;#,##0&quot; &quot;;&quot; -&quot;00&quot; &quot;;&quot; &quot;@&quot; &quot;">
                  <c:v>679</c:v>
                </c:pt>
                <c:pt idx="30" formatCode="&quot; &quot;#,##0&quot; &quot;;&quot;-&quot;#,##0&quot; &quot;;&quot; -&quot;00&quot; &quot;;&quot; &quot;@&quot; &quot;">
                  <c:v>729</c:v>
                </c:pt>
                <c:pt idx="31" formatCode="&quot; &quot;#,##0&quot; &quot;;&quot;-&quot;#,##0&quot; &quot;;&quot; -&quot;00&quot; &quot;;&quot; &quot;@&quot; &quot;">
                  <c:v>716</c:v>
                </c:pt>
                <c:pt idx="32" formatCode="&quot; &quot;#,##0&quot; &quot;;&quot;-&quot;#,##0&quot; &quot;;&quot; -&quot;00&quot; &quot;;&quot; &quot;@&quot; &quot;">
                  <c:v>683</c:v>
                </c:pt>
                <c:pt idx="33" formatCode="&quot; &quot;#,##0&quot; &quot;;&quot;-&quot;#,##0&quot; &quot;;&quot; -&quot;00&quot; &quot;;&quot; &quot;@&quot; &quot;">
                  <c:v>703</c:v>
                </c:pt>
                <c:pt idx="34" formatCode="&quot; &quot;#,##0&quot; &quot;;&quot;-&quot;#,##0&quot; &quot;;&quot; -&quot;00&quot; &quot;;&quot; &quot;@&quot; &quot;">
                  <c:v>756</c:v>
                </c:pt>
                <c:pt idx="35" formatCode="&quot; &quot;#,##0&quot; &quot;;&quot;-&quot;#,##0&quot; &quot;;&quot; -&quot;00&quot; &quot;;&quot; &quot;@&quot; &quot;">
                  <c:v>778</c:v>
                </c:pt>
                <c:pt idx="36" formatCode="&quot; &quot;#,##0&quot; &quot;;&quot;-&quot;#,##0&quot; &quot;;&quot; -&quot;00&quot; &quot;;&quot; &quot;@&quot; &quot;">
                  <c:v>817</c:v>
                </c:pt>
                <c:pt idx="37" formatCode="&quot; &quot;#,##0&quot; &quot;;&quot;-&quot;#,##0&quot; &quot;;&quot; -&quot;00&quot; &quot;;&quot; &quot;@&quot; &quot;">
                  <c:v>729</c:v>
                </c:pt>
                <c:pt idx="38" formatCode="&quot; &quot;#,##0&quot; &quot;;&quot;-&quot;#,##0&quot; &quot;;&quot; -&quot;00&quot; &quot;;&quot; &quot;@&quot; &quot;">
                  <c:v>773</c:v>
                </c:pt>
                <c:pt idx="39" formatCode="&quot; &quot;#,##0&quot; &quot;;&quot;-&quot;#,##0&quot; &quot;;&quot; -&quot;00&quot; &quot;;&quot; &quot;@&quot; &quot;">
                  <c:v>780</c:v>
                </c:pt>
                <c:pt idx="40" formatCode="&quot; &quot;#,##0&quot; &quot;;&quot;-&quot;#,##0&quot; &quot;;&quot; -&quot;00&quot; &quot;;&quot; &quot;@&quot; &quot;">
                  <c:v>814</c:v>
                </c:pt>
                <c:pt idx="41" formatCode="&quot; &quot;#,##0&quot; &quot;;&quot;-&quot;#,##0&quot; &quot;;&quot; -&quot;00&quot; &quot;;&quot; &quot;@&quot; &quot;">
                  <c:v>774</c:v>
                </c:pt>
                <c:pt idx="42" formatCode="&quot; &quot;#,##0&quot; &quot;;&quot;-&quot;#,##0&quot; &quot;;&quot; -&quot;00&quot; &quot;;&quot; &quot;@&quot; &quot;">
                  <c:v>811</c:v>
                </c:pt>
                <c:pt idx="43" formatCode="&quot; &quot;#,##0&quot; &quot;;&quot;-&quot;#,##0&quot; &quot;;&quot; -&quot;00&quot; &quot;;&quot; &quot;@&quot; &quot;">
                  <c:v>754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E6B-43FF-BF78-A6A16BA569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644424"/>
        <c:axId val="586645208"/>
      </c:lineChart>
      <c:catAx>
        <c:axId val="586644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600"/>
            </a:pPr>
            <a:endParaRPr lang="en-US"/>
          </a:p>
        </c:txPr>
        <c:crossAx val="586645208"/>
        <c:crosses val="autoZero"/>
        <c:auto val="1"/>
        <c:lblAlgn val="ctr"/>
        <c:lblOffset val="100"/>
        <c:noMultiLvlLbl val="0"/>
      </c:catAx>
      <c:valAx>
        <c:axId val="58664520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i="1"/>
                </a:pPr>
                <a:r>
                  <a:rPr lang="en-US" i="1" dirty="0"/>
                  <a:t>Number </a:t>
                </a:r>
                <a:r>
                  <a:rPr lang="en-US" i="1" dirty="0" smtClean="0"/>
                  <a:t>of</a:t>
                </a:r>
                <a:r>
                  <a:rPr lang="en-US" i="1" baseline="0" dirty="0" smtClean="0"/>
                  <a:t> cases</a:t>
                </a:r>
                <a:endParaRPr lang="en-US" i="1" dirty="0"/>
              </a:p>
            </c:rich>
          </c:tx>
          <c:layout>
            <c:manualLayout>
              <c:xMode val="edge"/>
              <c:yMode val="edge"/>
              <c:x val="0"/>
              <c:y val="0.2195121594676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86644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0513484048295"/>
          <c:y val="1.92578740663892E-3"/>
          <c:w val="0.61039886715387603"/>
          <c:h val="0.190981034072286"/>
        </c:manualLayout>
      </c:layout>
      <c:overlay val="0"/>
      <c:txPr>
        <a:bodyPr/>
        <a:lstStyle/>
        <a:p>
          <a:pPr>
            <a:defRPr i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300044"/>
            <a:ext cx="6856413" cy="742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Can We Reduce Gram-Negative Bloodstream Infection?</a:t>
            </a:r>
          </a:p>
          <a:p>
            <a:pPr algn="ctr"/>
            <a:r>
              <a:rPr lang="en-US" b="1" dirty="0" smtClean="0"/>
              <a:t>Martin Kiernan and Prof. Jon Otter</a:t>
            </a:r>
            <a:br>
              <a:rPr lang="en-US" b="1" dirty="0" smtClean="0"/>
            </a:br>
            <a:r>
              <a:rPr lang="en-US" b="1" dirty="0" smtClean="0"/>
              <a:t>A Webber Training Teleclass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42299"/>
            <a:ext cx="68564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 Prof. Jean-Yves </a:t>
            </a:r>
            <a:r>
              <a:rPr lang="en-US" b="1" dirty="0" err="1" smtClean="0"/>
              <a:t>Maillard</a:t>
            </a:r>
            <a:r>
              <a:rPr lang="en-US" b="1" dirty="0" smtClean="0"/>
              <a:t>, Cardiff University</a:t>
            </a:r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3CFE9-5650-6648-AB4D-F924B9EE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30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CB430-AD6F-3E42-8063-413A03D3B6CE}" type="datetimeFigureOut">
              <a:rPr lang="en-GB" smtClean="0"/>
              <a:t>03/11/2020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A4AC7-3EED-6448-8CC6-5A034F7CE3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133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01745C-DFFC-4262-A063-06C1AC2FA643}" type="slidenum">
              <a:rPr lang="en-GB">
                <a:latin typeface="Arial" charset="0"/>
              </a:rPr>
              <a:pPr/>
              <a:t>50</a:t>
            </a:fld>
            <a:endParaRPr lang="en-GB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6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7749" indent="-247749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</a:rPr>
              <a:t>You could (and probably should) dissect the epidemiology of:</a:t>
            </a:r>
          </a:p>
          <a:p>
            <a:pPr marL="680183" lvl="1" indent="-247749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300" i="1" dirty="0">
                <a:solidFill>
                  <a:schemeClr val="bg1"/>
                </a:solidFill>
              </a:rPr>
              <a:t>K. </a:t>
            </a:r>
            <a:r>
              <a:rPr lang="en-GB" sz="2300" i="1" dirty="0" err="1">
                <a:solidFill>
                  <a:schemeClr val="bg1"/>
                </a:solidFill>
              </a:rPr>
              <a:t>pneumoniae</a:t>
            </a:r>
            <a:r>
              <a:rPr lang="en-GB" sz="2300" i="1" dirty="0">
                <a:solidFill>
                  <a:schemeClr val="bg1"/>
                </a:solidFill>
              </a:rPr>
              <a:t> </a:t>
            </a:r>
            <a:r>
              <a:rPr lang="en-GB" sz="2300" dirty="0">
                <a:solidFill>
                  <a:schemeClr val="bg1"/>
                </a:solidFill>
              </a:rPr>
              <a:t>vs. </a:t>
            </a:r>
            <a:r>
              <a:rPr lang="en-GB" sz="2300" i="1" dirty="0">
                <a:solidFill>
                  <a:schemeClr val="bg1"/>
                </a:solidFill>
              </a:rPr>
              <a:t>E. coli </a:t>
            </a:r>
          </a:p>
          <a:p>
            <a:pPr marL="680183" lvl="1" indent="-247749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300" i="1" dirty="0">
                <a:solidFill>
                  <a:schemeClr val="bg1"/>
                </a:solidFill>
              </a:rPr>
              <a:t>A. </a:t>
            </a:r>
            <a:r>
              <a:rPr lang="en-GB" sz="2300" i="1" dirty="0" err="1">
                <a:solidFill>
                  <a:schemeClr val="bg1"/>
                </a:solidFill>
              </a:rPr>
              <a:t>baumannii</a:t>
            </a:r>
            <a:r>
              <a:rPr lang="en-GB" sz="2300" i="1" dirty="0">
                <a:solidFill>
                  <a:schemeClr val="bg1"/>
                </a:solidFill>
              </a:rPr>
              <a:t> </a:t>
            </a:r>
            <a:r>
              <a:rPr lang="en-GB" sz="2300" dirty="0">
                <a:solidFill>
                  <a:schemeClr val="bg1"/>
                </a:solidFill>
              </a:rPr>
              <a:t>vs. </a:t>
            </a:r>
            <a:r>
              <a:rPr lang="en-GB" sz="2300" i="1" dirty="0">
                <a:solidFill>
                  <a:schemeClr val="bg1"/>
                </a:solidFill>
              </a:rPr>
              <a:t>P. </a:t>
            </a:r>
            <a:r>
              <a:rPr lang="en-GB" sz="2300" i="1" dirty="0" err="1">
                <a:solidFill>
                  <a:schemeClr val="bg1"/>
                </a:solidFill>
              </a:rPr>
              <a:t>aeruginosa</a:t>
            </a:r>
            <a:endParaRPr lang="en-GB" sz="2300" i="1" dirty="0">
              <a:solidFill>
                <a:schemeClr val="bg1"/>
              </a:solidFill>
            </a:endParaRPr>
          </a:p>
          <a:p>
            <a:pPr marL="680183" lvl="1" indent="-247749"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2300" dirty="0">
                <a:solidFill>
                  <a:schemeClr val="bg1"/>
                </a:solidFill>
              </a:rPr>
              <a:t>ESBL vs. KPC producing </a:t>
            </a:r>
            <a:r>
              <a:rPr lang="en-GB" sz="2300" i="1" dirty="0">
                <a:solidFill>
                  <a:schemeClr val="bg1"/>
                </a:solidFill>
              </a:rPr>
              <a:t>K. </a:t>
            </a:r>
            <a:r>
              <a:rPr lang="en-GB" sz="2300" i="1" dirty="0" err="1">
                <a:solidFill>
                  <a:schemeClr val="bg1"/>
                </a:solidFill>
              </a:rPr>
              <a:t>pneumoniae</a:t>
            </a:r>
            <a:endParaRPr lang="en-GB" sz="23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2ECC7-CE5A-4BC4-BAE9-C71FB0DA28D5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96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45" tIns="44424" rIns="88845" bIns="44424" anchor="b"/>
          <a:lstStyle>
            <a:lvl1pPr defTabSz="8890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890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890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890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890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AC71311C-A8AA-40D2-B0DE-008BD0F2AA1E}" type="slidenum">
              <a:rPr lang="en-GB" altLang="en-US" sz="1200">
                <a:latin typeface="Lucida Sans" pitchFamily="34" charset="0"/>
              </a:rPr>
              <a:pPr algn="r" eaLnBrk="1" hangingPunct="1"/>
              <a:t>57</a:t>
            </a:fld>
            <a:endParaRPr lang="en-GB" altLang="en-US" sz="1200">
              <a:latin typeface="Lucida Sans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845" tIns="44424" rIns="88845" bIns="444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40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16C15-4847-4C4B-964E-AE07A814542C}" type="slidenum">
              <a:rPr lang="en-GB" smtClean="0"/>
              <a:pPr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4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22B2-C599-A241-B12B-0BC4F08445E8}" type="datetime1">
              <a:rPr lang="en-GB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5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941F-35F6-3545-A3CD-1B55A2C9C13D}" type="datetime1">
              <a:rPr lang="en-GB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4FEA-B33A-FB4D-A635-116EE3B50042}" type="datetime1">
              <a:rPr lang="en-GB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22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8" name="Rectangle 4"/>
          <p:cNvSpPr/>
          <p:nvPr/>
        </p:nvSpPr>
        <p:spPr>
          <a:xfrm>
            <a:off x="1" y="0"/>
            <a:ext cx="7286625" cy="5143500"/>
          </a:xfrm>
          <a:prstGeom prst="rect">
            <a:avLst/>
          </a:prstGeom>
          <a:gradFill flip="none" rotWithShape="1">
            <a:gsLst>
              <a:gs pos="0">
                <a:srgbClr val="D7EFF9"/>
              </a:gs>
              <a:gs pos="48000">
                <a:srgbClr val="DAE6ED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cxnSp>
        <p:nvCxnSpPr>
          <p:cNvPr id="39" name="Straight Connector 5"/>
          <p:cNvCxnSpPr/>
          <p:nvPr/>
        </p:nvCxnSpPr>
        <p:spPr>
          <a:xfrm>
            <a:off x="357188" y="4607719"/>
            <a:ext cx="6572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4"/>
          <p:cNvSpPr>
            <a:spLocks noChangeShapeType="1"/>
          </p:cNvSpPr>
          <p:nvPr/>
        </p:nvSpPr>
        <p:spPr bwMode="auto">
          <a:xfrm rot="10800000" flipH="1">
            <a:off x="-1000125" y="4343400"/>
            <a:ext cx="0" cy="80010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rot="16200000" flipH="1">
            <a:off x="-500062" y="3839766"/>
            <a:ext cx="0" cy="10001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7315201" y="5369719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rot="10800000" flipH="1">
            <a:off x="428626" y="5679281"/>
            <a:ext cx="6848475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rot="10800000" flipH="1">
            <a:off x="-939800" y="-29766"/>
            <a:ext cx="0" cy="1371601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rot="16200000" flipH="1">
            <a:off x="-562769" y="833041"/>
            <a:ext cx="0" cy="1017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 rot="16200000">
            <a:off x="-1393428" y="666460"/>
            <a:ext cx="60245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50mm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-1857375" y="1393032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-1857375" y="3964782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 rot="16200000">
            <a:off x="-1338421" y="4672318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 rot="16200000">
            <a:off x="-1557337" y="2778629"/>
            <a:ext cx="25146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Maximum height of any graphic/image with text</a:t>
            </a:r>
          </a:p>
        </p:txBody>
      </p:sp>
      <p:sp>
        <p:nvSpPr>
          <p:cNvPr id="51" name="Line 79"/>
          <p:cNvSpPr>
            <a:spLocks noChangeShapeType="1"/>
          </p:cNvSpPr>
          <p:nvPr/>
        </p:nvSpPr>
        <p:spPr bwMode="auto">
          <a:xfrm rot="10800000" flipH="1">
            <a:off x="-571500" y="1341835"/>
            <a:ext cx="20637" cy="297180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-3071813" y="3214687"/>
            <a:ext cx="182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Images should not be used on the title slides.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rot="16200000" flipH="1">
            <a:off x="-464344" y="4107656"/>
            <a:ext cx="0" cy="9286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 rot="16200000">
            <a:off x="-1103471" y="47151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20mm</a:t>
            </a:r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 rot="10800000">
            <a:off x="-928688" y="4607719"/>
            <a:ext cx="0" cy="535781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2857501" y="5518548"/>
            <a:ext cx="129554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Overall content limit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4562476" y="4786313"/>
            <a:ext cx="2428875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>
                <a:solidFill>
                  <a:srgbClr val="00BCFF"/>
                </a:solidFill>
                <a:cs typeface="Arial" charset="0"/>
              </a:rPr>
              <a:t>© Bioquell UK Ltd (2010).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982387"/>
            <a:ext cx="6548812" cy="11025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107535"/>
            <a:ext cx="6548812" cy="696521"/>
          </a:xfrm>
        </p:spPr>
        <p:txBody>
          <a:bodyPr/>
          <a:lstStyle>
            <a:lvl1pPr marL="0" indent="0" algn="l">
              <a:buNone/>
              <a:defRPr>
                <a:solidFill>
                  <a:srgbClr val="4B63A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57189" y="3804056"/>
            <a:ext cx="5500687" cy="568993"/>
          </a:xfrm>
        </p:spPr>
        <p:txBody>
          <a:bodyPr anchor="b">
            <a:noAutofit/>
          </a:bodyPr>
          <a:lstStyle>
            <a:lvl1pPr>
              <a:buNone/>
              <a:defRPr sz="13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4"/>
          </p:nvPr>
        </p:nvSpPr>
        <p:spPr>
          <a:xfrm>
            <a:off x="1000126" y="4714875"/>
            <a:ext cx="1071563" cy="16073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40828-BF6B-466B-A314-5115E7C83516}" type="datetimeFigureOut">
              <a:rPr lang="en-US"/>
              <a:pPr>
                <a:defRPr/>
              </a:pPr>
              <a:t>11/3/2020</a:t>
            </a:fld>
            <a:endParaRPr lang="en-GB" dirty="0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71689" y="4714875"/>
            <a:ext cx="2428875" cy="16073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57188" y="4714875"/>
            <a:ext cx="571500" cy="16073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16C4-A043-4B94-AE01-C56FCBA35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rot="16200000" flipH="1">
            <a:off x="-228600" y="78938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rot="16200000" flipH="1">
            <a:off x="-250031" y="714375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 rot="16200000">
            <a:off x="-512127" y="6003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25mm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017974"/>
            <a:ext cx="4069124" cy="3643338"/>
          </a:xfrm>
        </p:spPr>
        <p:txBody>
          <a:bodyPr/>
          <a:lstStyle>
            <a:lvl1pPr marL="0" indent="-204788">
              <a:buFont typeface="Arial" pitchFamily="34" charset="0"/>
              <a:buNone/>
              <a:defRPr sz="1650"/>
            </a:lvl1pPr>
            <a:lvl2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17974"/>
            <a:ext cx="4214842" cy="3643338"/>
          </a:xfrm>
        </p:spPr>
        <p:txBody>
          <a:bodyPr/>
          <a:lstStyle>
            <a:lvl1pPr>
              <a:buFont typeface="Arial" pitchFamily="34" charset="0"/>
              <a:buNone/>
              <a:defRPr sz="1650"/>
            </a:lvl1pPr>
            <a:lvl2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2097-B611-4D74-8BA2-76A51F200471}" type="datetimeFigureOut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AB0F-07EE-4D6D-AC6E-11DAAA9C1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rot="16200000" flipH="1">
            <a:off x="-228600" y="78938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 rot="16200000" flipH="1">
            <a:off x="-250031" y="714375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 rot="16200000">
            <a:off x="-512127" y="6003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25mm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017974"/>
            <a:ext cx="4000528" cy="533400"/>
          </a:xfrm>
        </p:spPr>
        <p:txBody>
          <a:bodyPr anchor="b"/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607338"/>
            <a:ext cx="4000528" cy="2987285"/>
          </a:xfrm>
        </p:spPr>
        <p:txBody>
          <a:bodyPr/>
          <a:lstStyle>
            <a:lvl1pPr>
              <a:defRPr sz="1650"/>
            </a:lvl1pPr>
            <a:lvl2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563" y="1017974"/>
            <a:ext cx="4286281" cy="533400"/>
          </a:xfrm>
        </p:spPr>
        <p:txBody>
          <a:bodyPr anchor="b"/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0563" y="1607338"/>
            <a:ext cx="4286280" cy="2987285"/>
          </a:xfrm>
        </p:spPr>
        <p:txBody>
          <a:bodyPr/>
          <a:lstStyle>
            <a:lvl1pPr>
              <a:defRPr sz="1650"/>
            </a:lvl1pPr>
            <a:lvl2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F424-BEDA-4AB2-940F-B0FEA3156579}" type="datetimeFigureOut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C9CA-5CB4-45E6-9506-18025BA604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rot="16200000" flipH="1">
            <a:off x="-228600" y="78938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 rot="16200000" flipH="1">
            <a:off x="-250031" y="714375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 rot="16200000">
            <a:off x="-512127" y="6003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25mm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F515-F4EB-41A7-AF02-A0DAEED5E89E}" type="datetimeFigureOut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D21D-624E-4F69-A84C-071A9630C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rot="16200000" flipH="1">
            <a:off x="-228600" y="78938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rot="16200000" flipH="1">
            <a:off x="-250031" y="714375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 rot="16200000">
            <a:off x="-512127" y="6003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25mm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rgbClr val="00BCF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C337-4779-45B6-BC3A-B799EEB38E76}" type="datetimeFigureOut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59E-257E-4379-AEAA-9443CC3036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>
                <a:solidFill>
                  <a:prstClr val="white"/>
                </a:solidFill>
              </a:rPr>
              <a:t>EDITING NOTES</a:t>
            </a: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>
                <a:solidFill>
                  <a:prstClr val="white"/>
                </a:solidFill>
              </a:rPr>
              <a:t>GUIDE FONT SIZES</a:t>
            </a: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GENERAL SLIDE TITLE: 20pt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(Optional SLIDE SUB-TITLE: 18pt)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1ST LEVEL BULLET: 14pt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SUB-BULLETS: 12pt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ALL FONT TYPEFACE TO BE IN VERDANA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7" name="Line 53"/>
          <p:cNvSpPr>
            <a:spLocks noChangeShapeType="1"/>
          </p:cNvSpPr>
          <p:nvPr/>
        </p:nvSpPr>
        <p:spPr bwMode="auto">
          <a:xfrm flipH="1" flipV="1">
            <a:off x="395288" y="5594748"/>
            <a:ext cx="8367712" cy="5953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>
            <a:off x="3748089" y="5257800"/>
            <a:ext cx="129554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b="1">
                <a:solidFill>
                  <a:prstClr val="white"/>
                </a:solidFill>
              </a:rPr>
              <a:t>Overall content limit</a:t>
            </a: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rot="16200000" flipH="1">
            <a:off x="-228600" y="6286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482204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rot="16200000" flipH="1">
            <a:off x="-250031" y="553641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 rot="16200000">
            <a:off x="-551814" y="442027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20mm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-1357313" y="4500563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4" y="270273"/>
            <a:ext cx="8423275" cy="533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4" y="857239"/>
            <a:ext cx="8423275" cy="3852875"/>
          </a:xfrm>
        </p:spPr>
        <p:txBody>
          <a:bodyPr/>
          <a:lstStyle>
            <a:lvl1pPr marL="0" indent="-204788">
              <a:buFont typeface="Arial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354" indent="-196454">
              <a:buClr>
                <a:srgbClr val="00BCFF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CFF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CFF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CFF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8067-6FC9-4A1E-A82D-64DEB6A222E5}" type="datetime1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0AE6-4B78-4D6B-B8E8-BF18A7ABE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2009-84AB-4A99-8A8E-906BC75F2480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7-9B7E-468E-BB87-65730E40CFD8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1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7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8" name="Rectangle 4"/>
          <p:cNvSpPr/>
          <p:nvPr/>
        </p:nvSpPr>
        <p:spPr>
          <a:xfrm>
            <a:off x="1" y="0"/>
            <a:ext cx="7286625" cy="5143500"/>
          </a:xfrm>
          <a:prstGeom prst="rect">
            <a:avLst/>
          </a:prstGeom>
          <a:gradFill flip="none" rotWithShape="1">
            <a:gsLst>
              <a:gs pos="0">
                <a:srgbClr val="D7EFF9"/>
              </a:gs>
              <a:gs pos="48000">
                <a:srgbClr val="DAE6ED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>
              <a:solidFill>
                <a:prstClr val="white"/>
              </a:solidFill>
            </a:endParaRPr>
          </a:p>
        </p:txBody>
      </p:sp>
      <p:cxnSp>
        <p:nvCxnSpPr>
          <p:cNvPr id="39" name="Straight Connector 5"/>
          <p:cNvCxnSpPr/>
          <p:nvPr/>
        </p:nvCxnSpPr>
        <p:spPr>
          <a:xfrm>
            <a:off x="357188" y="4607719"/>
            <a:ext cx="6572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ine 44"/>
          <p:cNvSpPr>
            <a:spLocks noChangeShapeType="1"/>
          </p:cNvSpPr>
          <p:nvPr/>
        </p:nvSpPr>
        <p:spPr bwMode="auto">
          <a:xfrm rot="10800000" flipH="1">
            <a:off x="-1000125" y="4343400"/>
            <a:ext cx="0" cy="80010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rot="16200000" flipH="1">
            <a:off x="-500062" y="3839766"/>
            <a:ext cx="0" cy="10001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Line 34"/>
          <p:cNvSpPr>
            <a:spLocks noChangeShapeType="1"/>
          </p:cNvSpPr>
          <p:nvPr/>
        </p:nvSpPr>
        <p:spPr bwMode="auto">
          <a:xfrm flipH="1">
            <a:off x="7315201" y="5369719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rot="10800000" flipH="1">
            <a:off x="428626" y="5679281"/>
            <a:ext cx="6848475" cy="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rot="10800000" flipH="1">
            <a:off x="-939800" y="-29766"/>
            <a:ext cx="0" cy="1371601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rot="16200000" flipH="1">
            <a:off x="-562769" y="833041"/>
            <a:ext cx="0" cy="10175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" name="Text Box 45"/>
          <p:cNvSpPr txBox="1">
            <a:spLocks noChangeArrowheads="1"/>
          </p:cNvSpPr>
          <p:nvPr/>
        </p:nvSpPr>
        <p:spPr bwMode="auto">
          <a:xfrm rot="16200000">
            <a:off x="-1393428" y="666460"/>
            <a:ext cx="60245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50mm</a:t>
            </a: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-1857375" y="1393032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-1857375" y="3964782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 rot="16200000">
            <a:off x="-1338421" y="4672318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 rot="16200000">
            <a:off x="-1557337" y="2778629"/>
            <a:ext cx="251460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Maximum height of any graphic/image with text</a:t>
            </a:r>
          </a:p>
        </p:txBody>
      </p:sp>
      <p:sp>
        <p:nvSpPr>
          <p:cNvPr id="51" name="Line 79"/>
          <p:cNvSpPr>
            <a:spLocks noChangeShapeType="1"/>
          </p:cNvSpPr>
          <p:nvPr/>
        </p:nvSpPr>
        <p:spPr bwMode="auto">
          <a:xfrm rot="10800000" flipH="1">
            <a:off x="-571500" y="1341835"/>
            <a:ext cx="20637" cy="2971800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" name="Text Box 80"/>
          <p:cNvSpPr txBox="1">
            <a:spLocks noChangeArrowheads="1"/>
          </p:cNvSpPr>
          <p:nvPr/>
        </p:nvSpPr>
        <p:spPr bwMode="auto">
          <a:xfrm>
            <a:off x="-3071813" y="3214687"/>
            <a:ext cx="18288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Images should not be used on the title slides.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rot="16200000" flipH="1">
            <a:off x="-464344" y="4107656"/>
            <a:ext cx="0" cy="928688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 rot="16200000">
            <a:off x="-1103471" y="47151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20mm</a:t>
            </a:r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 rot="10800000">
            <a:off x="-928688" y="4607719"/>
            <a:ext cx="0" cy="535781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2857501" y="5518548"/>
            <a:ext cx="129554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Overall content limit</a:t>
            </a:r>
          </a:p>
        </p:txBody>
      </p:sp>
      <p:sp>
        <p:nvSpPr>
          <p:cNvPr id="57" name="TextBox 24"/>
          <p:cNvSpPr txBox="1"/>
          <p:nvPr/>
        </p:nvSpPr>
        <p:spPr>
          <a:xfrm>
            <a:off x="4562476" y="4786313"/>
            <a:ext cx="2428875" cy="9233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 dirty="0">
                <a:solidFill>
                  <a:srgbClr val="00BCFF"/>
                </a:solidFill>
                <a:cs typeface="Arial" charset="0"/>
              </a:rPr>
              <a:t>© Bioquell UK Ltd (2010).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982387"/>
            <a:ext cx="6548812" cy="1102519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3107535"/>
            <a:ext cx="6548812" cy="696521"/>
          </a:xfrm>
        </p:spPr>
        <p:txBody>
          <a:bodyPr/>
          <a:lstStyle>
            <a:lvl1pPr marL="0" indent="0" algn="l">
              <a:buNone/>
              <a:defRPr>
                <a:solidFill>
                  <a:srgbClr val="4B63A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57189" y="3804056"/>
            <a:ext cx="5500687" cy="568993"/>
          </a:xfrm>
        </p:spPr>
        <p:txBody>
          <a:bodyPr anchor="b">
            <a:noAutofit/>
          </a:bodyPr>
          <a:lstStyle>
            <a:lvl1pPr>
              <a:buNone/>
              <a:defRPr sz="135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Date Placeholder 3"/>
          <p:cNvSpPr>
            <a:spLocks noGrp="1"/>
          </p:cNvSpPr>
          <p:nvPr>
            <p:ph type="dt" sz="half" idx="14"/>
          </p:nvPr>
        </p:nvSpPr>
        <p:spPr>
          <a:xfrm>
            <a:off x="1000126" y="4714875"/>
            <a:ext cx="1071563" cy="16073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40828-BF6B-466B-A314-5115E7C83516}" type="datetimeFigureOut">
              <a:rPr lang="en-US"/>
              <a:pPr>
                <a:defRPr/>
              </a:pPr>
              <a:t>11/3/2020</a:t>
            </a:fld>
            <a:endParaRPr lang="en-GB" dirty="0"/>
          </a:p>
        </p:txBody>
      </p:sp>
      <p:sp>
        <p:nvSpPr>
          <p:cNvPr id="59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071689" y="4714875"/>
            <a:ext cx="2428875" cy="16073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57188" y="4714875"/>
            <a:ext cx="571500" cy="16073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16C4-A043-4B94-AE01-C56FCBA35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D867-4677-8B4A-99BA-B48646F521B0}" type="datetime1">
              <a:rPr lang="en-GB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>
            <a:lvl1pPr>
              <a:defRPr sz="1800" b="1"/>
            </a:lvl1pPr>
          </a:lstStyle>
          <a:p>
            <a:fld id="{F837C3FA-2FDB-2E4B-BB82-5956B27F2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90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8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2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rot="16200000" flipH="1">
            <a:off x="-228600" y="78938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 rot="16200000" flipH="1">
            <a:off x="-250031" y="714375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Text Box 47"/>
          <p:cNvSpPr txBox="1">
            <a:spLocks noChangeArrowheads="1"/>
          </p:cNvSpPr>
          <p:nvPr/>
        </p:nvSpPr>
        <p:spPr bwMode="auto">
          <a:xfrm rot="16200000">
            <a:off x="-512127" y="6003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25mm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017974"/>
            <a:ext cx="4069124" cy="3643338"/>
          </a:xfrm>
        </p:spPr>
        <p:txBody>
          <a:bodyPr/>
          <a:lstStyle>
            <a:lvl1pPr marL="0" indent="-204788">
              <a:buFont typeface="Arial" pitchFamily="34" charset="0"/>
              <a:buNone/>
              <a:defRPr sz="1650"/>
            </a:lvl1pPr>
            <a:lvl2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017974"/>
            <a:ext cx="4214842" cy="3643338"/>
          </a:xfrm>
        </p:spPr>
        <p:txBody>
          <a:bodyPr/>
          <a:lstStyle>
            <a:lvl1pPr>
              <a:buFont typeface="Arial" pitchFamily="34" charset="0"/>
              <a:buNone/>
              <a:defRPr sz="1650"/>
            </a:lvl1pPr>
            <a:lvl2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F2097-B611-4D74-8BA2-76A51F200471}" type="datetimeFigureOut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FAB0F-07EE-4D6D-AC6E-11DAAA9C18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20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4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5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5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rot="16200000" flipH="1">
            <a:off x="-228600" y="78938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Line 46"/>
          <p:cNvSpPr>
            <a:spLocks noChangeShapeType="1"/>
          </p:cNvSpPr>
          <p:nvPr/>
        </p:nvSpPr>
        <p:spPr bwMode="auto">
          <a:xfrm rot="16200000" flipH="1">
            <a:off x="-250031" y="714375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4" name="Text Box 47"/>
          <p:cNvSpPr txBox="1">
            <a:spLocks noChangeArrowheads="1"/>
          </p:cNvSpPr>
          <p:nvPr/>
        </p:nvSpPr>
        <p:spPr bwMode="auto">
          <a:xfrm rot="16200000">
            <a:off x="-512127" y="6003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25mm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017974"/>
            <a:ext cx="4000528" cy="533400"/>
          </a:xfrm>
        </p:spPr>
        <p:txBody>
          <a:bodyPr anchor="b"/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1607338"/>
            <a:ext cx="4000528" cy="2987285"/>
          </a:xfrm>
        </p:spPr>
        <p:txBody>
          <a:bodyPr/>
          <a:lstStyle>
            <a:lvl1pPr>
              <a:defRPr sz="1650"/>
            </a:lvl1pPr>
            <a:lvl2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0563" y="1017974"/>
            <a:ext cx="4286281" cy="533400"/>
          </a:xfrm>
        </p:spPr>
        <p:txBody>
          <a:bodyPr anchor="b"/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0563" y="1607338"/>
            <a:ext cx="4286280" cy="2987285"/>
          </a:xfrm>
        </p:spPr>
        <p:txBody>
          <a:bodyPr/>
          <a:lstStyle>
            <a:lvl1pPr>
              <a:defRPr sz="1650"/>
            </a:lvl1pPr>
            <a:lvl2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 sz="15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F424-BEDA-4AB2-940F-B0FEA3156579}" type="datetimeFigureOut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C9CA-5CB4-45E6-9506-18025BA604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6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2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0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8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7" name="Line 42"/>
          <p:cNvSpPr>
            <a:spLocks noChangeShapeType="1"/>
          </p:cNvSpPr>
          <p:nvPr/>
        </p:nvSpPr>
        <p:spPr bwMode="auto">
          <a:xfrm rot="16200000" flipH="1">
            <a:off x="-228600" y="78938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Line 46"/>
          <p:cNvSpPr>
            <a:spLocks noChangeShapeType="1"/>
          </p:cNvSpPr>
          <p:nvPr/>
        </p:nvSpPr>
        <p:spPr bwMode="auto">
          <a:xfrm rot="16200000" flipH="1">
            <a:off x="-250031" y="714375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 rot="16200000">
            <a:off x="-512127" y="6003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25mm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FF515-F4EB-41A7-AF02-A0DAEED5E89E}" type="datetimeFigureOut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D21D-624E-4F69-A84C-071A9630CC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EDITING NOTES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 dirty="0">
                <a:solidFill>
                  <a:prstClr val="white"/>
                </a:solidFill>
              </a:rPr>
              <a:t>GUIDE FONT SIZES</a:t>
            </a: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GENERAL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(Optional SLIDE SUB-TITLE: 26pt)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1ST LEVEL BULLET: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SUB-BULLETS: 20pt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ALL FONT TYPEFACE TO BE IN VERDANA</a:t>
            </a:r>
          </a:p>
          <a:p>
            <a:pPr defTabSz="685800">
              <a:defRPr/>
            </a:pPr>
            <a:endParaRPr lang="en-GB" sz="750" dirty="0">
              <a:solidFill>
                <a:prstClr val="white"/>
              </a:solidFill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7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 dirty="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8" name="Line 42"/>
          <p:cNvSpPr>
            <a:spLocks noChangeShapeType="1"/>
          </p:cNvSpPr>
          <p:nvPr/>
        </p:nvSpPr>
        <p:spPr bwMode="auto">
          <a:xfrm rot="16200000" flipH="1">
            <a:off x="-228600" y="789385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642938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Line 46"/>
          <p:cNvSpPr>
            <a:spLocks noChangeShapeType="1"/>
          </p:cNvSpPr>
          <p:nvPr/>
        </p:nvSpPr>
        <p:spPr bwMode="auto">
          <a:xfrm rot="16200000" flipH="1">
            <a:off x="-250031" y="714375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" name="Text Box 47"/>
          <p:cNvSpPr txBox="1">
            <a:spLocks noChangeArrowheads="1"/>
          </p:cNvSpPr>
          <p:nvPr/>
        </p:nvSpPr>
        <p:spPr bwMode="auto">
          <a:xfrm rot="16200000">
            <a:off x="-512127" y="600381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 dirty="0">
                <a:solidFill>
                  <a:prstClr val="white"/>
                </a:solidFill>
              </a:rPr>
              <a:t>25mm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buClr>
                <a:srgbClr val="00BCFF"/>
              </a:buClr>
              <a:defRPr>
                <a:solidFill>
                  <a:schemeClr val="tx1"/>
                </a:solidFill>
              </a:defRPr>
            </a:lvl2pPr>
            <a:lvl3pPr>
              <a:buClr>
                <a:srgbClr val="00BCFF"/>
              </a:buClr>
              <a:defRPr>
                <a:solidFill>
                  <a:schemeClr val="tx1"/>
                </a:solidFill>
              </a:defRPr>
            </a:lvl3pPr>
            <a:lvl4pPr>
              <a:buClr>
                <a:srgbClr val="00BCFF"/>
              </a:buClr>
              <a:defRPr>
                <a:solidFill>
                  <a:schemeClr val="tx1"/>
                </a:solidFill>
              </a:defRPr>
            </a:lvl4pPr>
            <a:lvl5pPr>
              <a:buClr>
                <a:srgbClr val="00BCFF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2C337-4779-45B6-BC3A-B799EEB38E76}" type="datetimeFigureOut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59E-257E-4379-AEAA-9443CC3036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6"/>
          <p:cNvSpPr>
            <a:spLocks noChangeShapeType="1"/>
          </p:cNvSpPr>
          <p:nvPr/>
        </p:nvSpPr>
        <p:spPr bwMode="auto">
          <a:xfrm rot="16200000" flipH="1">
            <a:off x="9372600" y="38290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 rot="16200000">
            <a:off x="9156542" y="4643743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30mm</a:t>
            </a:r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91440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 flipH="1">
            <a:off x="381001" y="5155406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46"/>
          <p:cNvSpPr>
            <a:spLocks noChangeShapeType="1"/>
          </p:cNvSpPr>
          <p:nvPr/>
        </p:nvSpPr>
        <p:spPr bwMode="auto">
          <a:xfrm rot="16200000" flipH="1">
            <a:off x="9372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46"/>
          <p:cNvSpPr>
            <a:spLocks noChangeShapeType="1"/>
          </p:cNvSpPr>
          <p:nvPr/>
        </p:nvSpPr>
        <p:spPr bwMode="auto">
          <a:xfrm rot="16200000" flipH="1">
            <a:off x="-228600" y="4926806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Line 46"/>
          <p:cNvSpPr>
            <a:spLocks noChangeShapeType="1"/>
          </p:cNvSpPr>
          <p:nvPr/>
        </p:nvSpPr>
        <p:spPr bwMode="auto">
          <a:xfrm rot="16200000" flipH="1">
            <a:off x="-228600" y="4629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-76200" y="5384006"/>
            <a:ext cx="463588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H="1">
            <a:off x="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Line 27"/>
          <p:cNvSpPr>
            <a:spLocks noChangeShapeType="1"/>
          </p:cNvSpPr>
          <p:nvPr/>
        </p:nvSpPr>
        <p:spPr bwMode="auto">
          <a:xfrm flipH="1">
            <a:off x="7696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7315200" y="5155407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7116564" y="5326856"/>
            <a:ext cx="829073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10mm</a:t>
            </a:r>
          </a:p>
          <a:p>
            <a:pPr algn="ctr" defTabSz="685800">
              <a:defRPr/>
            </a:pPr>
            <a:r>
              <a:rPr lang="en-US" sz="675">
                <a:solidFill>
                  <a:prstClr val="white"/>
                </a:solidFill>
              </a:rPr>
              <a:t> logo safe area</a:t>
            </a:r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8763001" y="5143500"/>
            <a:ext cx="3175" cy="5715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Line 46"/>
          <p:cNvSpPr>
            <a:spLocks noChangeShapeType="1"/>
          </p:cNvSpPr>
          <p:nvPr/>
        </p:nvSpPr>
        <p:spPr bwMode="auto">
          <a:xfrm rot="16200000" flipH="1">
            <a:off x="9372600" y="41148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Text Box 50"/>
          <p:cNvSpPr txBox="1">
            <a:spLocks noChangeArrowheads="1"/>
          </p:cNvSpPr>
          <p:nvPr/>
        </p:nvSpPr>
        <p:spPr bwMode="auto">
          <a:xfrm>
            <a:off x="9144000" y="411480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0" name="Text Box 50"/>
          <p:cNvSpPr txBox="1">
            <a:spLocks noChangeArrowheads="1"/>
          </p:cNvSpPr>
          <p:nvPr/>
        </p:nvSpPr>
        <p:spPr bwMode="auto">
          <a:xfrm>
            <a:off x="8763000" y="5429250"/>
            <a:ext cx="12954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US" sz="675">
                <a:solidFill>
                  <a:prstClr val="white"/>
                </a:solidFill>
              </a:rPr>
              <a:t>10mm logo safe area</a:t>
            </a:r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auto">
          <a:xfrm>
            <a:off x="-3071813" y="1768079"/>
            <a:ext cx="19812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>
                <a:solidFill>
                  <a:prstClr val="white"/>
                </a:solidFill>
              </a:rPr>
              <a:t>EDITING NOTES</a:t>
            </a: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All copy must stay within the content limit guidelines.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Any image added to a slide with  text should be formatted to be in-keeping with the width guidelines. 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A safe area of 10mm must be applied around the logo.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 rot="16200000" flipH="1">
            <a:off x="9372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" name="Line 42"/>
          <p:cNvSpPr>
            <a:spLocks noChangeShapeType="1"/>
          </p:cNvSpPr>
          <p:nvPr/>
        </p:nvSpPr>
        <p:spPr bwMode="auto">
          <a:xfrm rot="16200000" flipH="1">
            <a:off x="-20955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xt Box 50"/>
          <p:cNvSpPr txBox="1">
            <a:spLocks noChangeArrowheads="1"/>
          </p:cNvSpPr>
          <p:nvPr/>
        </p:nvSpPr>
        <p:spPr bwMode="auto">
          <a:xfrm>
            <a:off x="-77788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>
            <a:off x="-1588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H="1">
            <a:off x="37941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Line 42"/>
          <p:cNvSpPr>
            <a:spLocks noChangeShapeType="1"/>
          </p:cNvSpPr>
          <p:nvPr/>
        </p:nvSpPr>
        <p:spPr bwMode="auto">
          <a:xfrm rot="16200000" flipH="1">
            <a:off x="-228600" y="571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-896938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rot="16200000" flipH="1">
            <a:off x="9372600" y="-22860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9296401" y="4524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8704264" y="-400050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 flipH="1">
            <a:off x="8780463" y="-228600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 flipH="1">
            <a:off x="9161463" y="-213122"/>
            <a:ext cx="0" cy="21312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4" name="Text Box 80"/>
          <p:cNvSpPr txBox="1">
            <a:spLocks noChangeArrowheads="1"/>
          </p:cNvSpPr>
          <p:nvPr/>
        </p:nvSpPr>
        <p:spPr bwMode="auto">
          <a:xfrm>
            <a:off x="9644064" y="696516"/>
            <a:ext cx="30575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685800">
              <a:defRPr/>
            </a:pPr>
            <a:r>
              <a:rPr lang="en-GB" sz="750" b="1">
                <a:solidFill>
                  <a:prstClr val="white"/>
                </a:solidFill>
              </a:rPr>
              <a:t>GUIDE FONT SIZES</a:t>
            </a: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GENERAL SLIDE TITLE: 20pt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(Optional SLIDE SUB-TITLE: 18pt)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1ST LEVEL BULLET: 14pt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SUB-BULLETS: 12pt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BODY COPY/TEXT BOX: 18pt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PRESENTATION SLIDE TITLE: 28pt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PRESENTATION SLIDE SUB-TITLE: 22pt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PRESENTATION SLIDE NAME: 18pt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PAGE NUMBER, DATE, FOOTER: 8pt</a:t>
            </a: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endParaRPr lang="en-GB" sz="750">
              <a:solidFill>
                <a:prstClr val="white"/>
              </a:solidFill>
            </a:endParaRP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ALL FONT TYPEFACE TO BE IN VERDANA</a:t>
            </a: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-838200" y="4902994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10mm</a:t>
            </a:r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-1357313" y="1178719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37" name="Line 53"/>
          <p:cNvSpPr>
            <a:spLocks noChangeShapeType="1"/>
          </p:cNvSpPr>
          <p:nvPr/>
        </p:nvSpPr>
        <p:spPr bwMode="auto">
          <a:xfrm flipH="1" flipV="1">
            <a:off x="395288" y="5594748"/>
            <a:ext cx="8367712" cy="5953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</a:endParaRPr>
          </a:p>
        </p:txBody>
      </p:sp>
      <p:sp>
        <p:nvSpPr>
          <p:cNvPr id="38" name="Text Box 54"/>
          <p:cNvSpPr txBox="1">
            <a:spLocks noChangeArrowheads="1"/>
          </p:cNvSpPr>
          <p:nvPr/>
        </p:nvSpPr>
        <p:spPr bwMode="auto">
          <a:xfrm>
            <a:off x="3748089" y="5257800"/>
            <a:ext cx="1295547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 b="1">
                <a:solidFill>
                  <a:prstClr val="white"/>
                </a:solidFill>
              </a:rPr>
              <a:t>Overall content limit</a:t>
            </a:r>
          </a:p>
        </p:txBody>
      </p:sp>
      <p:sp>
        <p:nvSpPr>
          <p:cNvPr id="39" name="Line 42"/>
          <p:cNvSpPr>
            <a:spLocks noChangeShapeType="1"/>
          </p:cNvSpPr>
          <p:nvPr/>
        </p:nvSpPr>
        <p:spPr bwMode="auto">
          <a:xfrm rot="16200000" flipH="1">
            <a:off x="-228600" y="628650"/>
            <a:ext cx="0" cy="45720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-1689100" y="535782"/>
            <a:ext cx="88036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Limit for title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41" name="Line 44"/>
          <p:cNvSpPr>
            <a:spLocks noChangeShapeType="1"/>
          </p:cNvSpPr>
          <p:nvPr/>
        </p:nvSpPr>
        <p:spPr bwMode="auto">
          <a:xfrm rot="10800000" flipH="1">
            <a:off x="-500063" y="321469"/>
            <a:ext cx="0" cy="482204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2" name="Line 46"/>
          <p:cNvSpPr>
            <a:spLocks noChangeShapeType="1"/>
          </p:cNvSpPr>
          <p:nvPr/>
        </p:nvSpPr>
        <p:spPr bwMode="auto">
          <a:xfrm rot="16200000" flipH="1">
            <a:off x="-250031" y="553641"/>
            <a:ext cx="0" cy="50006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685800">
              <a:defRPr/>
            </a:pPr>
            <a:endParaRPr lang="en-GB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3" name="Text Box 47"/>
          <p:cNvSpPr txBox="1">
            <a:spLocks noChangeArrowheads="1"/>
          </p:cNvSpPr>
          <p:nvPr/>
        </p:nvSpPr>
        <p:spPr bwMode="auto">
          <a:xfrm rot="16200000">
            <a:off x="-551814" y="442027"/>
            <a:ext cx="49244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750">
                <a:solidFill>
                  <a:prstClr val="white"/>
                </a:solidFill>
              </a:rPr>
              <a:t>20mm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-1357313" y="4500563"/>
            <a:ext cx="98456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Limit for content</a:t>
            </a:r>
          </a:p>
          <a:p>
            <a:pPr defTabSz="685800">
              <a:defRPr/>
            </a:pPr>
            <a:r>
              <a:rPr lang="en-GB" sz="750">
                <a:solidFill>
                  <a:prstClr val="white"/>
                </a:solidFill>
              </a:rPr>
              <a:t>Do not exceed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4" y="270273"/>
            <a:ext cx="8423275" cy="53338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64" y="857239"/>
            <a:ext cx="8423275" cy="3852875"/>
          </a:xfrm>
        </p:spPr>
        <p:txBody>
          <a:bodyPr/>
          <a:lstStyle>
            <a:lvl1pPr marL="0" indent="-204788">
              <a:buFont typeface="Arial" pitchFamily="34" charset="0"/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354" indent="-196454">
              <a:buClr>
                <a:srgbClr val="00BCFF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BCFF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BCFF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BCFF"/>
              </a:buCl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18067-6FC9-4A1E-A82D-64DEB6A222E5}" type="datetime1">
              <a:rPr lang="en-US"/>
              <a:pPr>
                <a:defRPr/>
              </a:pPr>
              <a:t>11/3/2020</a:t>
            </a:fld>
            <a:endParaRPr lang="en-GB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00AE6-4B78-4D6B-B8E8-BF18A7ABE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2009-84AB-4A99-8A8E-906BC75F2480}" type="datetimeFigureOut">
              <a:rPr lang="en-GB" smtClean="0"/>
              <a:pPr/>
              <a:t>03/11/2020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FB667-9B7E-468E-BB87-65730E40CFD8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1ED-4055-CC43-A555-A25BEF42288C}" type="datetime1">
              <a:rPr lang="en-GB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B3A4-A944-464F-8FF6-C5261F1C2BCA}" type="datetime1">
              <a:rPr lang="en-GB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5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DBAB7-B748-1C41-B6BC-44E16B2F6917}" type="datetime1">
              <a:rPr lang="en-GB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3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BC2E-C4C0-3740-B3C2-38F813C96C31}" type="datetime1">
              <a:rPr lang="en-GB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2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28F6-00B6-0644-B132-869A210105D4}" type="datetime1">
              <a:rPr lang="en-GB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E8CBB-764D-F24D-9F45-B058F2E22C35}" type="datetime1">
              <a:rPr lang="en-GB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2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816C-8458-3C4A-B741-F98432DF02C7}" type="datetime1">
              <a:rPr lang="en-GB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1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D39EC-2C55-5B44-BAF7-19499F518490}" type="datetime1">
              <a:rPr lang="en-GB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C3FA-2FDB-2E4B-BB82-5956B27F2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3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4" y="270272"/>
            <a:ext cx="8423275" cy="6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4" y="1017985"/>
            <a:ext cx="8423275" cy="369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6" y="4707731"/>
            <a:ext cx="1071563" cy="1678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BC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4F8539BB-13D9-4957-8744-F49B6A430204}" type="datetimeFigureOut">
              <a:rPr lang="en-US" smtClean="0"/>
              <a:pPr defTabSz="685800">
                <a:defRPr/>
              </a:pPr>
              <a:t>11/3/2020</a:t>
            </a:fld>
            <a:endParaRPr lang="en-GB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1688" y="4707731"/>
            <a:ext cx="2786062" cy="1678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BC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GB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88" y="4708922"/>
            <a:ext cx="571500" cy="1666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BC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E4D4BDAD-0A80-4EE4-9058-1150F99B2605}" type="slidenum">
              <a:rPr lang="en-GB" smtClean="0"/>
              <a:pPr defTabSz="6858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36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 kern="1200">
          <a:solidFill>
            <a:srgbClr val="4B63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4B63A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4B63A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4B63A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4B63AE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0070C0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0070C0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0070C0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0070C0"/>
          </a:solidFill>
          <a:latin typeface="Verdana" pitchFamily="34" charset="0"/>
        </a:defRPr>
      </a:lvl9pPr>
    </p:titleStyle>
    <p:bodyStyle>
      <a:lvl1pPr marL="257175" indent="-461963" algn="l" rtl="0" eaLnBrk="0" fontAlgn="base" hangingPunct="0">
        <a:spcBef>
          <a:spcPct val="20000"/>
        </a:spcBef>
        <a:spcAft>
          <a:spcPct val="0"/>
        </a:spcAft>
        <a:buClr>
          <a:srgbClr val="4B63AE"/>
        </a:buClr>
        <a:buFont typeface="Arial" charset="0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39354" indent="-196454" algn="l" rtl="0" eaLnBrk="0" fontAlgn="base" hangingPunct="0">
        <a:spcBef>
          <a:spcPct val="20000"/>
        </a:spcBef>
        <a:spcAft>
          <a:spcPct val="0"/>
        </a:spcAft>
        <a:buClr>
          <a:srgbClr val="00BCFF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BCFF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BCFF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BCFF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4" y="270272"/>
            <a:ext cx="8423275" cy="694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4" y="1017985"/>
            <a:ext cx="8423275" cy="369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First level</a:t>
            </a:r>
          </a:p>
          <a:p>
            <a:pPr lvl="2"/>
            <a:r>
              <a:rPr lang="en-US" smtClean="0"/>
              <a:t>Second level</a:t>
            </a:r>
          </a:p>
          <a:p>
            <a:pPr lvl="3"/>
            <a:r>
              <a:rPr lang="en-US" smtClean="0"/>
              <a:t>Third level</a:t>
            </a:r>
          </a:p>
          <a:p>
            <a:pPr lvl="4"/>
            <a:r>
              <a:rPr lang="en-US" smtClean="0"/>
              <a:t>Fourth level</a:t>
            </a: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1000126" y="4707731"/>
            <a:ext cx="1071563" cy="1678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BC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4F8539BB-13D9-4957-8744-F49B6A430204}" type="datetimeFigureOut">
              <a:rPr lang="en-US" smtClean="0"/>
              <a:pPr defTabSz="685800">
                <a:defRPr/>
              </a:pPr>
              <a:t>11/3/2020</a:t>
            </a:fld>
            <a:endParaRPr lang="en-GB"/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1688" y="4707731"/>
            <a:ext cx="2786062" cy="16787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BC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endParaRPr lang="en-GB"/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7188" y="4708922"/>
            <a:ext cx="571500" cy="16668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00BCFF"/>
                </a:solidFill>
                <a:latin typeface="+mn-lt"/>
                <a:cs typeface="+mn-cs"/>
              </a:defRPr>
            </a:lvl1pPr>
          </a:lstStyle>
          <a:p>
            <a:pPr defTabSz="685800">
              <a:defRPr/>
            </a:pPr>
            <a:fld id="{E4D4BDAD-0A80-4EE4-9058-1150F99B2605}" type="slidenum">
              <a:rPr lang="en-GB" smtClean="0"/>
              <a:pPr defTabSz="685800"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0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 kern="1200">
          <a:solidFill>
            <a:srgbClr val="4B63A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4B63A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4B63A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4B63A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4B63AE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0070C0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0070C0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0070C0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tabLst>
          <a:tab pos="3027760" algn="l"/>
        </a:tabLst>
        <a:defRPr sz="2100">
          <a:solidFill>
            <a:srgbClr val="0070C0"/>
          </a:solidFill>
          <a:latin typeface="Verdana" pitchFamily="34" charset="0"/>
        </a:defRPr>
      </a:lvl9pPr>
    </p:titleStyle>
    <p:bodyStyle>
      <a:lvl1pPr marL="257175" indent="-461963" algn="l" rtl="0" eaLnBrk="0" fontAlgn="base" hangingPunct="0">
        <a:spcBef>
          <a:spcPct val="20000"/>
        </a:spcBef>
        <a:spcAft>
          <a:spcPct val="0"/>
        </a:spcAft>
        <a:buClr>
          <a:srgbClr val="4B63AE"/>
        </a:buClr>
        <a:buFont typeface="Arial" charset="0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39354" indent="-196454" algn="l" rtl="0" eaLnBrk="0" fontAlgn="base" hangingPunct="0">
        <a:spcBef>
          <a:spcPct val="20000"/>
        </a:spcBef>
        <a:spcAft>
          <a:spcPct val="0"/>
        </a:spcAft>
        <a:buClr>
          <a:srgbClr val="00BCFF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00BCFF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00BCFF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00BCFF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lectionsipc.com/" TargetMode="External"/><Relationship Id="rId2" Type="http://schemas.openxmlformats.org/officeDocument/2006/relationships/hyperlink" Target="mailto:j.otter@imperial.ac.uk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3811232/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e.nationalarchives.gov.uk/20130107105354/http:/www.dh.gov.uk/en/Publicationsandstatistics/Publications/PublicationsPolicyAndGuidance/DH_4134547" TargetMode="External"/><Relationship Id="rId2" Type="http://schemas.openxmlformats.org/officeDocument/2006/relationships/hyperlink" Target="http://webarchive.nationalarchives.gov.uk/+/www.dh.gov.uk/en/Publicationsandstatistics/Publications/PublicationsPolicyAndGuidance/DH_078134" TargetMode="External"/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e.nationalarchives.gov.uk/20130107105354/http:/www.dh.gov.uk/en/Publicationsandstatistics/Publications/PublicationsPolicyAndGuidance/DH_4134547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lectionsipc.com/" TargetMode="External"/><Relationship Id="rId2" Type="http://schemas.openxmlformats.org/officeDocument/2006/relationships/hyperlink" Target="mailto:j.otter@imperial.ac.uk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1044" y="290905"/>
            <a:ext cx="7216650" cy="1102519"/>
          </a:xfrm>
          <a:effectLst>
            <a:outerShdw blurRad="50800" dist="38100" dir="2700000" algn="tl" rotWithShape="0">
              <a:srgbClr val="FFFF00">
                <a:alpha val="40000"/>
              </a:srgbClr>
            </a:outerShdw>
          </a:effectLst>
        </p:spPr>
        <p:txBody>
          <a:bodyPr>
            <a:noAutofit/>
          </a:bodyPr>
          <a:lstStyle/>
          <a:p>
            <a:r>
              <a:rPr lang="en-GB" sz="4000" b="1" dirty="0"/>
              <a:t>Can W</a:t>
            </a:r>
            <a:r>
              <a:rPr lang="en-GB" sz="4000" b="1" dirty="0" smtClean="0"/>
              <a:t>e Halve </a:t>
            </a:r>
            <a:r>
              <a:rPr lang="en-GB" sz="4000" b="1" dirty="0"/>
              <a:t>Gram Negative </a:t>
            </a:r>
            <a:br>
              <a:rPr lang="en-GB" sz="4000" b="1" dirty="0"/>
            </a:br>
            <a:r>
              <a:rPr lang="en-GB" sz="4000" b="1" dirty="0" smtClean="0"/>
              <a:t>Bloodstream </a:t>
            </a:r>
            <a:r>
              <a:rPr lang="en-GB" sz="4000" b="1" dirty="0"/>
              <a:t>Infections?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4A0CD7-4BB0-214E-8504-9B27CA3B15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496" y="2266946"/>
            <a:ext cx="4239917" cy="2022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F7693B-40ED-6848-8B40-8C9E9F6B6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896" y="2419346"/>
            <a:ext cx="4239917" cy="202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0CE042B-72C5-D648-A8D8-802BAB7670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296" y="2571746"/>
            <a:ext cx="4239917" cy="2022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D125CE-8E7E-3746-A1CC-AC1F24B22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6534" y="2132945"/>
            <a:ext cx="3097466" cy="1477721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483318" y="3981820"/>
            <a:ext cx="4207169" cy="747311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dirty="0" smtClean="0">
                <a:solidFill>
                  <a:schemeClr val="tx1"/>
                </a:solidFill>
              </a:rPr>
              <a:t>Hosted by Jean-Yves </a:t>
            </a:r>
            <a:r>
              <a:rPr lang="en-GB" sz="1800" b="1" dirty="0" err="1" smtClean="0">
                <a:solidFill>
                  <a:schemeClr val="tx1"/>
                </a:solidFill>
              </a:rPr>
              <a:t>Maillard</a:t>
            </a:r>
            <a:endParaRPr lang="en-GB" sz="1800" b="1" dirty="0" smtClean="0">
              <a:solidFill>
                <a:schemeClr val="tx1"/>
              </a:solidFill>
            </a:endParaRPr>
          </a:p>
          <a:p>
            <a:r>
              <a:rPr lang="en-GB" sz="1800" b="1" dirty="0" smtClean="0">
                <a:solidFill>
                  <a:schemeClr val="tx1"/>
                </a:solidFill>
              </a:rPr>
              <a:t>Cardiff University, Wales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2590" y="4822261"/>
            <a:ext cx="261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www.webbertraining.com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1950" y="4817547"/>
            <a:ext cx="181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October 20, 2020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0908" y="1711846"/>
            <a:ext cx="6938562" cy="10371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4335" y="2963546"/>
            <a:ext cx="3120657" cy="662292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920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Direct observation shows suboptimal practice</a:t>
            </a:r>
            <a:r>
              <a:rPr lang="en-GB" dirty="0"/>
              <a:t/>
            </a:r>
            <a:br>
              <a:rPr lang="en-GB" dirty="0"/>
            </a:br>
            <a:r>
              <a:rPr lang="en-GB" sz="2025" dirty="0" err="1"/>
              <a:t>Manojlovich</a:t>
            </a:r>
            <a:r>
              <a:rPr lang="en-GB" sz="2025" dirty="0"/>
              <a:t>, M., S. Saint et al (2016) ICHE  37(01) 117-119</a:t>
            </a:r>
            <a:endParaRPr lang="en-GB" sz="165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Direct observation of catheterisations in the Emergency Room</a:t>
            </a:r>
          </a:p>
          <a:p>
            <a:r>
              <a:rPr lang="en-GB" dirty="0"/>
              <a:t>Findings</a:t>
            </a:r>
          </a:p>
          <a:p>
            <a:pPr lvl="1"/>
            <a:r>
              <a:rPr lang="en-GB" dirty="0"/>
              <a:t>59% at least one major breach in asepsis</a:t>
            </a:r>
          </a:p>
          <a:p>
            <a:pPr lvl="2"/>
            <a:r>
              <a:rPr lang="en-GB" dirty="0"/>
              <a:t>27% contamination of sterile field</a:t>
            </a:r>
          </a:p>
          <a:p>
            <a:pPr lvl="2"/>
            <a:r>
              <a:rPr lang="en-GB" dirty="0"/>
              <a:t>31% contamination of the catheter</a:t>
            </a:r>
          </a:p>
          <a:p>
            <a:pPr lvl="2"/>
            <a:r>
              <a:rPr lang="en-GB" dirty="0"/>
              <a:t>38% breach of sterile barrier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71% of those developing bacteriuria had a major breach during the insertion procedure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6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they inserted?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69E0EB7-C19D-BA4D-BC7A-0E8E9A224CB8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Frequently classed as ‘inappropriate, however the reason for insertion was documented in just 13% of notes</a:t>
            </a:r>
          </a:p>
          <a:p>
            <a:pPr lvl="2"/>
            <a:r>
              <a:rPr lang="en-GB" dirty="0" err="1"/>
              <a:t>Gokula</a:t>
            </a:r>
            <a:r>
              <a:rPr lang="en-GB" dirty="0"/>
              <a:t>, R. R., J. A. Hickner and M. A. Smith (2004). "Inappropriate use of urinary catheters in elderly patients at a midwestern community teaching hospital." </a:t>
            </a:r>
            <a:r>
              <a:rPr lang="en-GB" u="sng" dirty="0"/>
              <a:t>Am J Infect Control</a:t>
            </a:r>
            <a:r>
              <a:rPr lang="en-GB" dirty="0"/>
              <a:t> </a:t>
            </a:r>
            <a:r>
              <a:rPr lang="en-GB" b="1" dirty="0"/>
              <a:t>32</a:t>
            </a:r>
            <a:r>
              <a:rPr lang="en-GB" dirty="0"/>
              <a:t>(4): 196-199.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Quantitative studies provide no details of decision-making, staff groups involved and only describe what authors consider to be ‘appropriate’ – often not defined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854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Small Qualitative Study</a:t>
            </a:r>
            <a:br>
              <a:rPr lang="en-US" sz="3100" dirty="0"/>
            </a:br>
            <a:r>
              <a:rPr lang="en-US" sz="2025" dirty="0"/>
              <a:t>Kiernan M and Richardson, C. 2012 IPS Conference, Liverpool, UK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69E0EB7-C19D-BA4D-BC7A-0E8E9A224CB8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predominant reasons for catheter insertion</a:t>
            </a:r>
          </a:p>
          <a:p>
            <a:pPr lvl="1"/>
            <a:r>
              <a:rPr lang="en-US" dirty="0"/>
              <a:t>Retention (45%) and output monitoring (30%)</a:t>
            </a:r>
          </a:p>
          <a:p>
            <a:pPr lvl="1"/>
            <a:r>
              <a:rPr lang="en-US" dirty="0"/>
              <a:t>None inserted for incontinence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Who makes the decision?</a:t>
            </a:r>
          </a:p>
          <a:p>
            <a:pPr lvl="1"/>
            <a:r>
              <a:rPr lang="en-US" dirty="0"/>
              <a:t>Medical staff described as having made decisions (often ‘prompted’ by nurses)</a:t>
            </a:r>
          </a:p>
          <a:p>
            <a:pPr lvl="1"/>
            <a:r>
              <a:rPr lang="en-US" dirty="0"/>
              <a:t>Nurses frequent instigators of use for retention in non-emergency settings</a:t>
            </a:r>
          </a:p>
        </p:txBody>
      </p:sp>
    </p:spTree>
    <p:extLst>
      <p:ext uri="{BB962C8B-B14F-4D97-AF65-F5344CB8AC3E}">
        <p14:creationId xmlns:p14="http://schemas.microsoft.com/office/powerpoint/2010/main" val="80652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Nurses motivated by providing relief of symptoms of distress, pain or breathlessness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Cause of retention not considered</a:t>
            </a:r>
          </a:p>
          <a:p>
            <a:pPr lvl="2"/>
            <a:r>
              <a:rPr lang="en-US" dirty="0"/>
              <a:t>Post-operative retention: intermittent not used</a:t>
            </a:r>
          </a:p>
          <a:p>
            <a:pPr lvl="2"/>
            <a:r>
              <a:rPr lang="en-GB" dirty="0"/>
              <a:t>Constipation and faecal impaction</a:t>
            </a:r>
          </a:p>
          <a:p>
            <a:pPr lvl="2"/>
            <a:r>
              <a:rPr lang="en-GB" dirty="0"/>
              <a:t>None could recall education on the causes of retention</a:t>
            </a:r>
            <a:br>
              <a:rPr lang="en-GB" dirty="0"/>
            </a:br>
            <a:endParaRPr lang="en-GB" dirty="0"/>
          </a:p>
          <a:p>
            <a:pPr lvl="1"/>
            <a:r>
              <a:rPr lang="en-US" dirty="0"/>
              <a:t>Alternative methods of output measurement not considered</a:t>
            </a:r>
          </a:p>
          <a:p>
            <a:pPr lvl="2"/>
            <a:r>
              <a:rPr lang="en-US" dirty="0"/>
              <a:t>Pad weight</a:t>
            </a:r>
          </a:p>
          <a:p>
            <a:pPr lvl="3"/>
            <a:r>
              <a:rPr lang="en-US" dirty="0" err="1"/>
              <a:t>Beuscher</a:t>
            </a:r>
            <a:r>
              <a:rPr lang="en-US" dirty="0"/>
              <a:t> (2014) J Wound </a:t>
            </a:r>
            <a:r>
              <a:rPr lang="en-US" dirty="0" err="1"/>
              <a:t>Ostomy</a:t>
            </a:r>
            <a:r>
              <a:rPr lang="en-US" dirty="0"/>
              <a:t> Continence </a:t>
            </a:r>
            <a:r>
              <a:rPr lang="en-US" dirty="0" err="1"/>
              <a:t>Nurs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0EB7-C19D-BA4D-BC7A-0E8E9A224CB8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655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6E06C6-65F4-C645-9225-D24DF9C9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Preventability in hospitals?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Boswell, T. et al J Hosp Infect (2019)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6C5C316-6543-DC4D-BBEB-1D1D52A55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Enhanced surveillance Oct 2017-Jan 2018</a:t>
            </a:r>
          </a:p>
          <a:p>
            <a:r>
              <a:rPr lang="en-GB" sz="2400" dirty="0"/>
              <a:t>40 cases, in-depth review of HA-BSI</a:t>
            </a:r>
          </a:p>
          <a:p>
            <a:pPr lvl="1"/>
            <a:r>
              <a:rPr lang="en-GB" sz="1800" dirty="0"/>
              <a:t>Most common source UTI (14/40), majority associated with catheter use (10)</a:t>
            </a:r>
          </a:p>
          <a:p>
            <a:pPr lvl="2"/>
            <a:r>
              <a:rPr lang="en-GB" sz="1800" dirty="0"/>
              <a:t>Catheter use was appropriate</a:t>
            </a:r>
          </a:p>
          <a:p>
            <a:pPr lvl="1"/>
            <a:r>
              <a:rPr lang="en-GB" sz="1800" dirty="0"/>
              <a:t>Concluded that at most, 8 cases (20%) were preventable</a:t>
            </a:r>
          </a:p>
          <a:p>
            <a:pPr lvl="2"/>
            <a:r>
              <a:rPr lang="en-GB" sz="1800" dirty="0"/>
              <a:t>Poor management of CAUTI</a:t>
            </a:r>
          </a:p>
          <a:p>
            <a:pPr lvl="2"/>
            <a:r>
              <a:rPr lang="en-GB" sz="1800" dirty="0"/>
              <a:t>Failure to </a:t>
            </a:r>
            <a:r>
              <a:rPr lang="en-GB" sz="1800" dirty="0" err="1"/>
              <a:t>recatheterise</a:t>
            </a:r>
            <a:r>
              <a:rPr lang="en-GB" sz="1800" dirty="0"/>
              <a:t> (1 case)</a:t>
            </a:r>
          </a:p>
          <a:p>
            <a:pPr lvl="2"/>
            <a:r>
              <a:rPr lang="en-GB" sz="1800" dirty="0"/>
              <a:t>Potential excess duration (1 case)</a:t>
            </a:r>
          </a:p>
          <a:p>
            <a:pPr lvl="2"/>
            <a:r>
              <a:rPr lang="en-GB" sz="1800" dirty="0"/>
              <a:t>Two hepato-biliary related cases (</a:t>
            </a:r>
            <a:r>
              <a:rPr lang="en-GB" sz="1800" dirty="0" err="1"/>
              <a:t>inc.</a:t>
            </a:r>
            <a:r>
              <a:rPr lang="en-GB" sz="1800" dirty="0"/>
              <a:t> blocked stent)</a:t>
            </a:r>
          </a:p>
          <a:p>
            <a:pPr lvl="2"/>
            <a:endParaRPr lang="en-GB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EE262E2A-2D11-1844-A9E7-A3D26E9C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B8B5-5F4B-3844-AE3C-9420E97F090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61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C63BFC-F1BF-1544-B204-1A864452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we do better with catheters?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A82D6D-26AC-4144-8357-F597E6FD8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At last! An RCT! Cross-sectional, stepped-wedge, open-label, randomised controlled trial</a:t>
            </a:r>
          </a:p>
          <a:p>
            <a:pPr lvl="3"/>
            <a:r>
              <a:rPr lang="en-GB" sz="1600" dirty="0" err="1"/>
              <a:t>Fasugba</a:t>
            </a:r>
            <a:r>
              <a:rPr lang="en-GB" sz="1600" dirty="0"/>
              <a:t> et al Lancet Infectious Diseases (2019) http://dx.doi.org/10.1016/S1473-3099(18)30736-9</a:t>
            </a:r>
          </a:p>
          <a:p>
            <a:r>
              <a:rPr lang="en-GB" dirty="0"/>
              <a:t>0.1% Chlorhexidine used to cleanse prior to catheterisation</a:t>
            </a:r>
          </a:p>
          <a:p>
            <a:pPr lvl="1"/>
            <a:r>
              <a:rPr lang="en-GB" dirty="0"/>
              <a:t>74% reduction in the incidence of catheter-associated asymptomatic bacteriuria (incident rate ratio 0.26, 95% CI 0.08-0.86, p=0.026), and a 94% decrease in the incidence of catheter-associated UTI (0.06, 95% CI 0.01-0.32, p=0.00080)</a:t>
            </a:r>
          </a:p>
          <a:p>
            <a:pPr lvl="1"/>
            <a:r>
              <a:rPr lang="en-GB" dirty="0"/>
              <a:t>No reported adverse events</a:t>
            </a:r>
          </a:p>
          <a:p>
            <a:r>
              <a:rPr lang="en-GB" dirty="0"/>
              <a:t>Short-term catheterisation only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66C5BB-011C-C34C-8A37-6C63628EE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0842-CDC6-1D49-83E1-40F125C34220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6607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706" y="1059582"/>
            <a:ext cx="5292588" cy="39694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Evidence Base for Long-term Catheters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47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So – Catheters may be an 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‘May’</a:t>
            </a:r>
          </a:p>
          <a:p>
            <a:pPr lvl="1"/>
            <a:r>
              <a:rPr lang="en-GB" sz="1800" dirty="0"/>
              <a:t>if all preventable; only 10% at most</a:t>
            </a:r>
          </a:p>
          <a:p>
            <a:r>
              <a:rPr lang="en-GB" sz="2400" dirty="0"/>
              <a:t>What about </a:t>
            </a:r>
          </a:p>
          <a:p>
            <a:pPr lvl="1"/>
            <a:r>
              <a:rPr lang="en-GB" sz="1800" dirty="0"/>
              <a:t>‘Long-term’</a:t>
            </a:r>
          </a:p>
          <a:p>
            <a:pPr lvl="1"/>
            <a:r>
              <a:rPr lang="en-GB" sz="1800" dirty="0"/>
              <a:t>Unavoidable use in some</a:t>
            </a:r>
          </a:p>
          <a:p>
            <a:pPr lvl="1"/>
            <a:r>
              <a:rPr lang="en-GB" sz="1800" dirty="0"/>
              <a:t>Forgotten</a:t>
            </a:r>
          </a:p>
          <a:p>
            <a:pPr lvl="1"/>
            <a:r>
              <a:rPr lang="en-GB" sz="1800" dirty="0"/>
              <a:t>Avoidable</a:t>
            </a:r>
          </a:p>
          <a:p>
            <a:pPr lvl="2"/>
            <a:r>
              <a:rPr lang="en-GB" sz="1800" dirty="0"/>
              <a:t>Other methods of fluid measurement</a:t>
            </a:r>
          </a:p>
          <a:p>
            <a:pPr lvl="2"/>
            <a:r>
              <a:rPr lang="en-GB" sz="1800" dirty="0"/>
              <a:t>‘Retention’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45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Which came first..</a:t>
            </a:r>
            <a:endParaRPr lang="en-GB" dirty="0"/>
          </a:p>
        </p:txBody>
      </p:sp>
      <p:sp>
        <p:nvSpPr>
          <p:cNvPr id="24578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Bladder colonisation increases with age</a:t>
            </a:r>
          </a:p>
          <a:p>
            <a:pPr lvl="1"/>
            <a:r>
              <a:rPr lang="en-GB" dirty="0"/>
              <a:t>Studies of elderly non-institutionalised people have shown that up to 50% women and 30% of men have asymptomatic bacteriuria</a:t>
            </a:r>
          </a:p>
          <a:p>
            <a:pPr lvl="2"/>
            <a:r>
              <a:rPr lang="en-GB" dirty="0"/>
              <a:t>Foxman B. Disease Monthly, 2003 49(2):53-70</a:t>
            </a:r>
            <a:br>
              <a:rPr lang="en-GB" dirty="0"/>
            </a:br>
            <a:endParaRPr lang="en-GB" dirty="0"/>
          </a:p>
          <a:p>
            <a:pPr lvl="1"/>
            <a:r>
              <a:rPr lang="en-GB" dirty="0"/>
              <a:t>38% of elderly patients with hip fractures had bacteriuria present on admission</a:t>
            </a:r>
          </a:p>
          <a:p>
            <a:pPr lvl="2"/>
            <a:r>
              <a:rPr lang="en-GB" dirty="0" err="1"/>
              <a:t>Johannson</a:t>
            </a:r>
            <a:r>
              <a:rPr lang="en-GB" dirty="0"/>
              <a:t> I. et al, J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Nurs</a:t>
            </a:r>
            <a:r>
              <a:rPr lang="en-GB" dirty="0"/>
              <a:t>. 2002 11(5):651-6</a:t>
            </a:r>
            <a:br>
              <a:rPr lang="en-GB" dirty="0"/>
            </a:br>
            <a:endParaRPr lang="en-GB" dirty="0"/>
          </a:p>
          <a:p>
            <a:pPr lvl="1"/>
            <a:r>
              <a:rPr lang="en-US" dirty="0"/>
              <a:t>U</a:t>
            </a:r>
            <a:r>
              <a:rPr lang="en-GB" dirty="0"/>
              <a:t>p to 50% of Nursing Home residents also</a:t>
            </a:r>
          </a:p>
          <a:p>
            <a:pPr lvl="2"/>
            <a:r>
              <a:rPr lang="en-GB" dirty="0"/>
              <a:t>O’Donnell JA and Hoffman MT. </a:t>
            </a:r>
            <a:r>
              <a:rPr lang="hu-HU" dirty="0" err="1"/>
              <a:t>Geriatrics</a:t>
            </a:r>
            <a:r>
              <a:rPr lang="hu-HU" dirty="0"/>
              <a:t>. 2002, 57(5):45,49-52. 55-6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4BF9EE-2561-0245-8770-C9A5C885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18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56889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 what about the ‘community’ cases?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majority of cases</a:t>
            </a:r>
          </a:p>
          <a:p>
            <a:pPr lvl="1"/>
            <a:r>
              <a:rPr lang="en-GB" dirty="0"/>
              <a:t>Originally classed as HCAI by PHE due to contact with GP in previous weeks</a:t>
            </a:r>
          </a:p>
          <a:p>
            <a:r>
              <a:rPr lang="en-GB" dirty="0"/>
              <a:t>Benchmarking in the community</a:t>
            </a:r>
          </a:p>
          <a:p>
            <a:pPr lvl="1"/>
            <a:r>
              <a:rPr lang="en-GB" dirty="0"/>
              <a:t>Data from CCG with regard to practice sizes</a:t>
            </a:r>
          </a:p>
          <a:p>
            <a:pPr lvl="1"/>
            <a:r>
              <a:rPr lang="en-GB" dirty="0"/>
              <a:t>Considerable variation in infection rate/1000 practice population</a:t>
            </a:r>
          </a:p>
          <a:p>
            <a:r>
              <a:rPr lang="en-GB" dirty="0"/>
              <a:t>I examined one CCG (total pop 111,896) in 2014</a:t>
            </a:r>
          </a:p>
          <a:p>
            <a:pPr lvl="1"/>
            <a:r>
              <a:rPr lang="en-GB" dirty="0"/>
              <a:t>CCG is a locality with many General Practice surgeries, some large some small</a:t>
            </a:r>
          </a:p>
          <a:p>
            <a:pPr lvl="1"/>
            <a:r>
              <a:rPr lang="en-GB" dirty="0"/>
              <a:t>Rate/10000 Practice Population</a:t>
            </a:r>
          </a:p>
          <a:p>
            <a:pPr lvl="2"/>
            <a:r>
              <a:rPr lang="en-GB" dirty="0"/>
              <a:t>Mean rate 6.62 (range 0 – 18.53; SD 5.59)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77C0E47-EFB3-874A-B264-9DE1E744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19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33817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331" y="1301004"/>
            <a:ext cx="5724625" cy="1102519"/>
          </a:xfrm>
        </p:spPr>
        <p:txBody>
          <a:bodyPr>
            <a:normAutofit/>
          </a:bodyPr>
          <a:lstStyle/>
          <a:p>
            <a:r>
              <a:rPr lang="en-GB" dirty="0"/>
              <a:t>Can W</a:t>
            </a:r>
            <a:r>
              <a:rPr lang="en-GB" dirty="0" smtClean="0"/>
              <a:t>e Halve </a:t>
            </a:r>
            <a:r>
              <a:rPr lang="en-GB" dirty="0"/>
              <a:t>Gram Negative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Bloodstream </a:t>
            </a:r>
            <a:r>
              <a:rPr lang="en-GB" dirty="0"/>
              <a:t>Infections?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3652" y="2969263"/>
            <a:ext cx="6776695" cy="1477721"/>
          </a:xfr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>
            <a:normAutofit fontScale="92500"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Martin Kiernan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Visiting Clinical Fellow, Richard Wells Research Centre, University of West London</a:t>
            </a:r>
          </a:p>
          <a:p>
            <a:r>
              <a:rPr lang="en-GB" sz="1600" dirty="0">
                <a:solidFill>
                  <a:schemeClr val="tx1"/>
                </a:solidFill>
              </a:rPr>
              <a:t>Conjoint Fellow, University of Newcastle, New South Wales</a:t>
            </a:r>
          </a:p>
          <a:p>
            <a:r>
              <a:rPr lang="en-GB" sz="1600" dirty="0">
                <a:solidFill>
                  <a:schemeClr val="tx1"/>
                </a:solidFill>
              </a:rPr>
              <a:t>Clinical Director, GAMA Healthcare</a:t>
            </a:r>
          </a:p>
          <a:p>
            <a:r>
              <a:rPr lang="en-GB" sz="1600" dirty="0">
                <a:solidFill>
                  <a:schemeClr val="tx1"/>
                </a:solidFill>
              </a:rPr>
              <a:t>@emrsa15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4A0CD7-4BB0-214E-8504-9B27CA3B15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496" y="2266946"/>
            <a:ext cx="4239917" cy="2022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2F7693B-40ED-6848-8B40-8C9E9F6B64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2896" y="2419346"/>
            <a:ext cx="4239917" cy="202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0CE042B-72C5-D648-A8D8-802BAB7670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5296" y="2571746"/>
            <a:ext cx="4239917" cy="20227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D125CE-8E7E-3746-A1CC-AC1F24B228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6534" y="2132945"/>
            <a:ext cx="3097466" cy="14777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76B50B7-C103-A04B-8731-6EE47247DC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68" y="151821"/>
            <a:ext cx="1406963" cy="665848"/>
          </a:xfrm>
          <a:prstGeom prst="rect">
            <a:avLst/>
          </a:prstGeom>
        </p:spPr>
      </p:pic>
      <p:sp>
        <p:nvSpPr>
          <p:cNvPr id="14" name="Slide Number Placeholder 3">
            <a:extLst>
              <a:ext uri="{FF2B5EF4-FFF2-40B4-BE49-F238E27FC236}">
                <a16:creationId xmlns="" xmlns:a16="http://schemas.microsoft.com/office/drawing/2014/main" id="{EDAA3BBE-3342-DC44-92AE-F040FFD4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US" sz="1800" b="1" smtClean="0"/>
              <a:t>2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145130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Differences in rate/Practice pop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62" y="1353834"/>
            <a:ext cx="4528759" cy="37896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730A310-5F41-7C47-887A-1CA0484F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20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2419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E. Coli bacteraemia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Majority were </a:t>
            </a:r>
            <a:r>
              <a:rPr lang="en-GB" sz="2400" dirty="0" err="1"/>
              <a:t>uncatheterised</a:t>
            </a:r>
            <a:r>
              <a:rPr lang="en-GB" sz="2400" dirty="0"/>
              <a:t> females with repeated UTI, treated with antibiotics that did not work</a:t>
            </a:r>
          </a:p>
          <a:p>
            <a:pPr lvl="1"/>
            <a:r>
              <a:rPr lang="en-GB" sz="1800" dirty="0"/>
              <a:t>What causes UTI?</a:t>
            </a:r>
          </a:p>
          <a:p>
            <a:r>
              <a:rPr lang="en-GB" sz="2400" dirty="0"/>
              <a:t>Can we treat differently?</a:t>
            </a:r>
          </a:p>
          <a:p>
            <a:pPr lvl="1"/>
            <a:r>
              <a:rPr lang="en-GB" sz="1800" dirty="0"/>
              <a:t>Ibuprofen for symptom relief</a:t>
            </a:r>
          </a:p>
          <a:p>
            <a:pPr lvl="2"/>
            <a:r>
              <a:rPr lang="en-GB" sz="1800" dirty="0"/>
              <a:t>66% of women with uncomplicated UTI treated symptomatically recovered without any antibiotics</a:t>
            </a:r>
          </a:p>
          <a:p>
            <a:pPr lvl="2"/>
            <a:r>
              <a:rPr lang="en-GB" sz="1800" dirty="0"/>
              <a:t>Initial symptomatic treatment a possible approach with those willing to avoid immediate antibiotics and to accept a higher burden of symptoms</a:t>
            </a:r>
          </a:p>
          <a:p>
            <a:pPr lvl="3"/>
            <a:r>
              <a:rPr lang="en-GB" sz="1800" dirty="0" err="1"/>
              <a:t>Gágyor</a:t>
            </a:r>
            <a:r>
              <a:rPr lang="en-GB" sz="1800" dirty="0"/>
              <a:t> et al. BMJ 2015; 351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01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24914"/>
            <a:ext cx="6115050" cy="74295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Calibri" charset="0"/>
              </a:rPr>
              <a:t>Wilson J. </a:t>
            </a:r>
            <a:r>
              <a:rPr lang="en-GB" sz="2000" i="1" dirty="0">
                <a:latin typeface="Calibri" charset="0"/>
              </a:rPr>
              <a:t>et al </a:t>
            </a:r>
            <a:r>
              <a:rPr lang="en-GB" sz="2000" dirty="0">
                <a:latin typeface="Calibri" charset="0"/>
              </a:rPr>
              <a:t>Clinical Micro Infect, Sept 2010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>
              <a:defRPr/>
            </a:pPr>
            <a:fld id="{11AC037B-9679-4340-8910-780B85EF257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54167"/>
            <a:ext cx="6858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0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2550" dirty="0">
                <a:latin typeface="Calibri" charset="0"/>
              </a:rPr>
              <a:t>Seasonal trends in cause of bacteraemia</a:t>
            </a:r>
            <a:br>
              <a:rPr lang="en-GB" sz="2550" dirty="0">
                <a:latin typeface="Calibri" charset="0"/>
              </a:rPr>
            </a:br>
            <a:r>
              <a:rPr lang="en-GB" sz="2550" dirty="0">
                <a:latin typeface="Calibri" charset="0"/>
              </a:rPr>
              <a:t>2004-2008</a:t>
            </a:r>
            <a:endParaRPr lang="en-GB" sz="2325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B8B5-5F4B-3844-AE3C-9420E97F090F}" type="slidenum">
              <a:rPr lang="en-US" smtClean="0"/>
              <a:t>23</a:t>
            </a:fld>
            <a:endParaRPr lang="en-US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829791" y="4894392"/>
            <a:ext cx="3522731" cy="3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6" tIns="34283" rIns="68566" bIns="342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500" dirty="0">
                <a:latin typeface="Calibri" charset="0"/>
              </a:rPr>
              <a:t>Wilson </a:t>
            </a:r>
            <a:r>
              <a:rPr lang="en-GB" sz="1500" i="1" dirty="0">
                <a:latin typeface="Calibri" charset="0"/>
              </a:rPr>
              <a:t>et al </a:t>
            </a:r>
            <a:r>
              <a:rPr lang="en-GB" sz="1500" dirty="0">
                <a:latin typeface="Calibri" charset="0"/>
              </a:rPr>
              <a:t>Clinical Micro Infect, Sept 2010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286" y="1200150"/>
            <a:ext cx="7375053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66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550" dirty="0">
                <a:latin typeface="Calibri" charset="0"/>
              </a:rPr>
              <a:t>Seasonal trends in cause of bacteraemia: 2004-2008</a:t>
            </a:r>
            <a:endParaRPr lang="en-GB" sz="2325" dirty="0"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B8B5-5F4B-3844-AE3C-9420E97F090F}" type="slidenum">
              <a:rPr lang="en-US" smtClean="0"/>
              <a:t>24</a:t>
            </a:fld>
            <a:endParaRPr lang="en-US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458083" y="4881823"/>
            <a:ext cx="3522731" cy="3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6" tIns="34283" rIns="68566" bIns="3428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500" dirty="0">
                <a:latin typeface="Calibri" charset="0"/>
              </a:rPr>
              <a:t>Wilson </a:t>
            </a:r>
            <a:r>
              <a:rPr lang="en-GB" sz="1500" i="1" dirty="0">
                <a:latin typeface="Calibri" charset="0"/>
              </a:rPr>
              <a:t>et al </a:t>
            </a:r>
            <a:r>
              <a:rPr lang="en-GB" sz="1500" dirty="0">
                <a:latin typeface="Calibri" charset="0"/>
              </a:rPr>
              <a:t>Clinical Micro Infect, Sept 2010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73" y="1200150"/>
            <a:ext cx="7375053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933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Seasonal peaks in Gram-negatives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Incidence of E. coli from clinical specimens (including blood) in a Baltimore hospital increased by 12% during the summer</a:t>
            </a:r>
          </a:p>
          <a:p>
            <a:pPr lvl="2"/>
            <a:r>
              <a:rPr lang="en-GB" sz="1800" dirty="0" err="1"/>
              <a:t>Perencevich</a:t>
            </a:r>
            <a:r>
              <a:rPr lang="en-GB" sz="1800" dirty="0"/>
              <a:t> E et al. ICHE 2008; 29: 1124–1131.</a:t>
            </a:r>
            <a:br>
              <a:rPr lang="en-GB" sz="1800" dirty="0"/>
            </a:br>
            <a:r>
              <a:rPr lang="en-GB" sz="1800" dirty="0"/>
              <a:t/>
            </a:r>
            <a:br>
              <a:rPr lang="en-GB" sz="1800" dirty="0"/>
            </a:br>
            <a:endParaRPr lang="en-GB" sz="1800" dirty="0"/>
          </a:p>
          <a:p>
            <a:r>
              <a:rPr lang="en-GB" sz="2400" dirty="0"/>
              <a:t>Estimated 7% increase in monthly BSI incidence for every 10°F increase in average monthly temperature</a:t>
            </a:r>
          </a:p>
          <a:p>
            <a:pPr lvl="2"/>
            <a:r>
              <a:rPr lang="en-GB" sz="1800" dirty="0"/>
              <a:t>Al-Hasan M, et al. </a:t>
            </a:r>
            <a:r>
              <a:rPr lang="en-GB" sz="1800" dirty="0" err="1"/>
              <a:t>Clin</a:t>
            </a:r>
            <a:r>
              <a:rPr lang="en-GB" sz="1800" dirty="0"/>
              <a:t> </a:t>
            </a:r>
            <a:r>
              <a:rPr lang="en-GB" sz="1800" dirty="0" err="1"/>
              <a:t>Microbiol</a:t>
            </a:r>
            <a:r>
              <a:rPr lang="en-GB" sz="1800" dirty="0"/>
              <a:t> Infect 2009; 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20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Seasonal peaks in Gram-negatives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F6EA5D3-D4E9-404F-AAFC-3DB8D1A6766A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Increases in the mean monthly rates of infection caused by P. aeruginosa, E. cloacae, E. coli, and A. baumannii</a:t>
            </a:r>
          </a:p>
          <a:p>
            <a:pPr lvl="2"/>
            <a:r>
              <a:rPr lang="en-GB"/>
              <a:t>Perencevich EN et al. ICHE 2008;29(12):1124-31</a:t>
            </a:r>
            <a:br>
              <a:rPr lang="en-GB"/>
            </a:br>
            <a:endParaRPr lang="en-GB"/>
          </a:p>
          <a:p>
            <a:r>
              <a:rPr lang="en-GB"/>
              <a:t>Higher temperatures associated with higher infection rates, independent of seasonality</a:t>
            </a:r>
          </a:p>
          <a:p>
            <a:pPr lvl="1"/>
            <a:r>
              <a:rPr lang="en-GB"/>
              <a:t>For each 10°F  increase, observed a 17% increase in the monthly rates of infection caused by P. aeruginosa (P&lt;0.01) and A. baumanii (P&lt;0.05)</a:t>
            </a:r>
          </a:p>
          <a:p>
            <a:pPr lvl="1"/>
            <a:r>
              <a:rPr lang="en-GB"/>
              <a:t>Hottest month also the wettest</a:t>
            </a:r>
            <a:br>
              <a:rPr lang="en-GB"/>
            </a:br>
            <a:endParaRPr lang="en-GB"/>
          </a:p>
          <a:p>
            <a:r>
              <a:rPr lang="en-GB"/>
              <a:t>Importantly there was no change in Gram-positives, reducing the risk of practice variable confounding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886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2700" dirty="0"/>
              <a:t>Seasonality and UTI?</a:t>
            </a:r>
            <a:r>
              <a:rPr lang="en-GB" dirty="0"/>
              <a:t/>
            </a:r>
            <a:br>
              <a:rPr lang="en-GB" dirty="0"/>
            </a:br>
            <a:r>
              <a:rPr lang="en-GB" sz="1800" dirty="0" err="1"/>
              <a:t>Falagas</a:t>
            </a:r>
            <a:r>
              <a:rPr lang="en-GB" sz="1800" dirty="0"/>
              <a:t> et al </a:t>
            </a:r>
            <a:r>
              <a:rPr lang="en-GB" sz="1800" dirty="0" err="1"/>
              <a:t>Eur</a:t>
            </a:r>
            <a:r>
              <a:rPr lang="en-GB" sz="1800" dirty="0"/>
              <a:t> J </a:t>
            </a:r>
            <a:r>
              <a:rPr lang="en-GB" sz="1800" dirty="0" err="1"/>
              <a:t>Clin</a:t>
            </a:r>
            <a:r>
              <a:rPr lang="en-GB" sz="1800" dirty="0"/>
              <a:t> </a:t>
            </a:r>
            <a:r>
              <a:rPr lang="en-GB" sz="1800" dirty="0" err="1"/>
              <a:t>Microbiol</a:t>
            </a:r>
            <a:r>
              <a:rPr lang="en-GB" sz="1800" dirty="0"/>
              <a:t> Infect Dis 2009; 28: 709–712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Retrospective evaluation of potential for UTIs being associated with meteorological factors</a:t>
            </a:r>
          </a:p>
          <a:p>
            <a:pPr lvl="1"/>
            <a:r>
              <a:rPr lang="en-GB" dirty="0"/>
              <a:t>Reviewed weekly house call visits by GPs for UTIs and average weekly temperature and humidity recorded in the same area 3 days earlier</a:t>
            </a:r>
            <a:br>
              <a:rPr lang="en-GB" dirty="0"/>
            </a:br>
            <a:endParaRPr lang="en-GB" dirty="0"/>
          </a:p>
          <a:p>
            <a:r>
              <a:rPr lang="en-GB" sz="2400" dirty="0"/>
              <a:t>Significant correlation between visits for UTIs and average higher weekly temperature and decreased relative humidity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B8B5-5F4B-3844-AE3C-9420E97F090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9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Seasonality of E. coli </a:t>
            </a:r>
            <a:r>
              <a:rPr lang="en-GB" dirty="0" err="1"/>
              <a:t>bacteremia</a:t>
            </a:r>
            <a:r>
              <a:rPr lang="en-GB" dirty="0"/>
              <a:t/>
            </a:r>
            <a:br>
              <a:rPr lang="en-GB" dirty="0"/>
            </a:br>
            <a:r>
              <a:rPr lang="en-GB" sz="1500" dirty="0"/>
              <a:t>Freeman et al, Clin Mic </a:t>
            </a:r>
            <a:r>
              <a:rPr lang="en-GB" sz="1500" dirty="0" err="1"/>
              <a:t>Inf</a:t>
            </a:r>
            <a:r>
              <a:rPr lang="en-GB" sz="1500" dirty="0"/>
              <a:t> 2009 15(10) 951-3</a:t>
            </a:r>
            <a:endParaRPr lang="en-GB" sz="2325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Seasonal changes</a:t>
            </a:r>
          </a:p>
          <a:p>
            <a:pPr lvl="1"/>
            <a:r>
              <a:rPr lang="en-GB" sz="1800" dirty="0"/>
              <a:t>human behaviour?</a:t>
            </a:r>
          </a:p>
          <a:p>
            <a:pPr lvl="1"/>
            <a:r>
              <a:rPr lang="en-GB" sz="1800" dirty="0"/>
              <a:t>effect of temperature on the ability of E. coli to survive in the environment?</a:t>
            </a:r>
          </a:p>
          <a:p>
            <a:r>
              <a:rPr lang="en-GB" sz="2100" dirty="0"/>
              <a:t>Behavioural changes</a:t>
            </a:r>
          </a:p>
          <a:p>
            <a:pPr lvl="1"/>
            <a:r>
              <a:rPr lang="en-GB" sz="1800" dirty="0"/>
              <a:t>Travel</a:t>
            </a:r>
          </a:p>
          <a:p>
            <a:pPr lvl="1"/>
            <a:r>
              <a:rPr lang="en-GB" sz="1800" dirty="0"/>
              <a:t>Dietary or food preparation practices</a:t>
            </a:r>
          </a:p>
          <a:p>
            <a:pPr lvl="1"/>
            <a:r>
              <a:rPr lang="en-GB" sz="1800" dirty="0"/>
              <a:t>Recreational water exposure</a:t>
            </a:r>
          </a:p>
          <a:p>
            <a:pPr lvl="1"/>
            <a:r>
              <a:rPr lang="en-GB" sz="1800" dirty="0"/>
              <a:t>Sexual activity</a:t>
            </a:r>
          </a:p>
          <a:p>
            <a:pPr lvl="1"/>
            <a:r>
              <a:rPr lang="en-GB" sz="1800" dirty="0"/>
              <a:t>Water consumption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531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Evidence for a link between poor </a:t>
            </a:r>
            <a:r>
              <a:rPr lang="en-GB" dirty="0" smtClean="0"/>
              <a:t>hydration</a:t>
            </a:r>
            <a:br>
              <a:rPr lang="en-GB" dirty="0" smtClean="0"/>
            </a:br>
            <a:r>
              <a:rPr lang="en-GB" dirty="0" smtClean="0"/>
              <a:t>and </a:t>
            </a:r>
            <a:r>
              <a:rPr lang="en-GB" dirty="0"/>
              <a:t>UTI?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High prevalence of UTI in clean room workers noticed (technology industry)</a:t>
            </a:r>
          </a:p>
          <a:p>
            <a:pPr lvl="1"/>
            <a:r>
              <a:rPr lang="en-GB" sz="1600" dirty="0"/>
              <a:t>Su et al, J. Women's Health 2006</a:t>
            </a:r>
          </a:p>
          <a:p>
            <a:r>
              <a:rPr lang="en-GB" sz="1800" dirty="0"/>
              <a:t>Protective clothing takes 10 </a:t>
            </a:r>
            <a:r>
              <a:rPr lang="en-GB" sz="1800" dirty="0" err="1"/>
              <a:t>mins</a:t>
            </a:r>
            <a:r>
              <a:rPr lang="en-GB" sz="1800" dirty="0"/>
              <a:t> to remove/replace</a:t>
            </a:r>
          </a:p>
          <a:p>
            <a:r>
              <a:rPr lang="en-GB" sz="1800" dirty="0"/>
              <a:t>Tendency to minimise restrict fluid intake to avoid leaving area </a:t>
            </a:r>
          </a:p>
          <a:p>
            <a:r>
              <a:rPr lang="en-GB" sz="1800" dirty="0"/>
              <a:t>Education/hydration promotion intervention</a:t>
            </a:r>
          </a:p>
          <a:p>
            <a:r>
              <a:rPr lang="en-GB" sz="1800" dirty="0"/>
              <a:t>Urination 3 x or more during shift associated with lower risk of UTI ( p&lt; 0.07)</a:t>
            </a:r>
          </a:p>
          <a:p>
            <a:r>
              <a:rPr lang="en-GB" sz="1800" dirty="0"/>
              <a:t>Paired before/after data in 366 workers</a:t>
            </a:r>
          </a:p>
          <a:p>
            <a:pPr lvl="1"/>
            <a:r>
              <a:rPr lang="en-GB" sz="1600" dirty="0">
                <a:sym typeface="Wingdings" panose="05000000000000000000" pitchFamily="2" charset="2"/>
              </a:rPr>
              <a:t>Increased fluid intake 3x or more (28% to 51%)</a:t>
            </a:r>
            <a:endParaRPr lang="en-GB" sz="1600" dirty="0"/>
          </a:p>
          <a:p>
            <a:pPr lvl="1"/>
            <a:r>
              <a:rPr lang="en-GB" sz="1600" dirty="0">
                <a:sym typeface="Wingdings"/>
              </a:rPr>
              <a:t>Reduced</a:t>
            </a:r>
            <a:r>
              <a:rPr lang="en-GB" sz="1600" dirty="0"/>
              <a:t> in prevalence of UTI (9.8% to 1.6%; p&lt; 0.001)</a:t>
            </a:r>
          </a:p>
          <a:p>
            <a:endParaRPr lang="en-GB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B4B61791-C41E-4548-8A00-7FD418291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29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56712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0FE634-6C82-874C-BCEE-30DCCE09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Depends on how the question is looked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C80CE28-1D6E-6242-96EF-2C0D04E7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1"/>
            <a:ext cx="8397551" cy="3394472"/>
          </a:xfrm>
        </p:spPr>
        <p:txBody>
          <a:bodyPr/>
          <a:lstStyle/>
          <a:p>
            <a:r>
              <a:rPr lang="en-GB" dirty="0"/>
              <a:t>What is the timescale?</a:t>
            </a:r>
          </a:p>
          <a:p>
            <a:endParaRPr lang="en-GB" dirty="0"/>
          </a:p>
          <a:p>
            <a:r>
              <a:rPr lang="en-GB" dirty="0"/>
              <a:t>The eventual answer is yes of course</a:t>
            </a:r>
          </a:p>
          <a:p>
            <a:endParaRPr lang="en-GB" dirty="0"/>
          </a:p>
          <a:p>
            <a:r>
              <a:rPr lang="en-GB" dirty="0"/>
              <a:t>But in the shorter time scale (relatively) the answer (sadly) is 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AA3BBE-3342-DC44-92AE-F040FFD4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3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59243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increasing intake help?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2EEE1465-2643-B94D-8DEF-F21FFFC57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163 premenopausal women (mean age = 37) with recurrent cystitis who drank &lt;1.5L/day</a:t>
            </a:r>
          </a:p>
          <a:p>
            <a:pPr lvl="2"/>
            <a:r>
              <a:rPr lang="en-GB" dirty="0"/>
              <a:t>Hooton et al </a:t>
            </a:r>
            <a:r>
              <a:rPr lang="sv" dirty="0"/>
              <a:t>JAMA Intern Med. 2018;178(11):1509-1515</a:t>
            </a:r>
          </a:p>
          <a:p>
            <a:r>
              <a:rPr lang="en-GB" dirty="0"/>
              <a:t>RCT of drinking additional 1.5L water vs no change</a:t>
            </a:r>
          </a:p>
          <a:p>
            <a:r>
              <a:rPr lang="en-GB" dirty="0">
                <a:sym typeface="Wingdings"/>
              </a:rPr>
              <a:t>47% reduction in episodes of cystitis; 47% reduction in antimicrobial treatment (p&lt;0.001)</a:t>
            </a:r>
          </a:p>
          <a:p>
            <a:r>
              <a:rPr lang="en-GB" dirty="0">
                <a:sym typeface="Wingdings"/>
              </a:rPr>
              <a:t>Increased time to next episode (84 to 143 days)</a:t>
            </a:r>
          </a:p>
          <a:p>
            <a:r>
              <a:rPr lang="en-GB" dirty="0">
                <a:sym typeface="Wingdings"/>
              </a:rPr>
              <a:t>Reduced urine osmolarity, </a:t>
            </a:r>
            <a:r>
              <a:rPr lang="en-GB" dirty="0">
                <a:sym typeface="Wingdings" panose="05000000000000000000" pitchFamily="2" charset="2"/>
              </a:rPr>
              <a:t>Increases in voiding (8 vs. 6, so additional 2 times per day) and mean urine volume</a:t>
            </a:r>
          </a:p>
          <a:p>
            <a:r>
              <a:rPr lang="en-GB" dirty="0"/>
              <a:t>Poor fluid intake or low urine output are host-mediated predisposing factors</a:t>
            </a:r>
          </a:p>
          <a:p>
            <a:pPr lvl="2"/>
            <a:r>
              <a:rPr lang="en-GB" dirty="0" err="1"/>
              <a:t>Beetz</a:t>
            </a:r>
            <a:r>
              <a:rPr lang="en-GB" dirty="0"/>
              <a:t> R </a:t>
            </a:r>
            <a:r>
              <a:rPr lang="de-DE" dirty="0" err="1"/>
              <a:t>Eur</a:t>
            </a:r>
            <a:r>
              <a:rPr lang="de-DE" dirty="0"/>
              <a:t> J </a:t>
            </a:r>
            <a:r>
              <a:rPr lang="de-DE" dirty="0" err="1"/>
              <a:t>Clin</a:t>
            </a:r>
            <a:r>
              <a:rPr lang="de-DE" dirty="0"/>
              <a:t> </a:t>
            </a:r>
            <a:r>
              <a:rPr lang="de-DE" dirty="0" err="1"/>
              <a:t>Nutr</a:t>
            </a:r>
            <a:r>
              <a:rPr lang="de-DE" dirty="0"/>
              <a:t> 57 (</a:t>
            </a:r>
            <a:r>
              <a:rPr lang="de-DE" dirty="0" err="1"/>
              <a:t>Suppl</a:t>
            </a:r>
            <a:r>
              <a:rPr lang="de-DE" dirty="0"/>
              <a:t> 2):S52–S58, 2003</a:t>
            </a:r>
            <a:endParaRPr lang="en-GB" dirty="0">
              <a:sym typeface="Wingdings"/>
            </a:endParaRPr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DA6017EF-7E5A-BB4F-8AEC-C6FE929BF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30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988141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3F0A7B-083D-8E40-A0BF-4A22B9643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Pictures say more than words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2A9227F-05AE-E24D-972D-BD700B3B9F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699" y="978081"/>
            <a:ext cx="5560740" cy="4007144"/>
          </a:xfr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371FC44-C8D3-B043-8EC5-1DD853A9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0842-CDC6-1D49-83E1-40F125C34220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4081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Hydration, UTI and incontinence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00151"/>
            <a:ext cx="7974419" cy="33944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Study in 1492 teachers (53% </a:t>
            </a:r>
            <a:r>
              <a:rPr lang="en-GB" smtClean="0"/>
              <a:t>responded; 16</a:t>
            </a:r>
            <a:r>
              <a:rPr lang="en-GB" dirty="0"/>
              <a:t>% reported UTI in a year)</a:t>
            </a:r>
          </a:p>
          <a:p>
            <a:pPr lvl="1"/>
            <a:r>
              <a:rPr lang="en-GB" sz="1600" dirty="0"/>
              <a:t>half made a conscious effort to drink less while working to avoid using the toilet</a:t>
            </a:r>
          </a:p>
          <a:p>
            <a:pPr lvl="1"/>
            <a:r>
              <a:rPr lang="en-GB" sz="1600" dirty="0"/>
              <a:t>those who drank less had a 2.21-fold higher risk of UTI</a:t>
            </a:r>
          </a:p>
          <a:p>
            <a:pPr lvl="1"/>
            <a:r>
              <a:rPr lang="en-GB" sz="1600" dirty="0"/>
              <a:t>1 in 20 had &gt;3 UTIs per year</a:t>
            </a:r>
          </a:p>
          <a:p>
            <a:pPr lvl="1"/>
            <a:r>
              <a:rPr lang="en-GB" sz="1600" dirty="0"/>
              <a:t>30% reported urge incontinence</a:t>
            </a:r>
          </a:p>
          <a:p>
            <a:pPr lvl="2"/>
            <a:r>
              <a:rPr lang="en-GB" sz="1600" dirty="0"/>
              <a:t>Nygaard I, Linder M.  Thirst at work - An occupational hazard? </a:t>
            </a:r>
            <a:r>
              <a:rPr lang="en-GB" sz="1600" dirty="0" err="1"/>
              <a:t>Int</a:t>
            </a:r>
            <a:r>
              <a:rPr lang="en-GB" sz="1600" dirty="0"/>
              <a:t> </a:t>
            </a:r>
            <a:r>
              <a:rPr lang="en-GB" sz="1600" dirty="0" err="1"/>
              <a:t>Urogynecol</a:t>
            </a:r>
            <a:r>
              <a:rPr lang="en-GB" sz="1600" dirty="0"/>
              <a:t> J Pelvic Floor Dysfunction 1997;8:340.</a:t>
            </a:r>
          </a:p>
          <a:p>
            <a:r>
              <a:rPr lang="en-GB" dirty="0"/>
              <a:t>Other studies have shown the same in nurses</a:t>
            </a:r>
          </a:p>
          <a:p>
            <a:pPr lvl="3"/>
            <a:r>
              <a:rPr lang="en-GB" sz="1600" dirty="0" err="1"/>
              <a:t>Bendtsen</a:t>
            </a:r>
            <a:r>
              <a:rPr lang="en-GB" sz="1600" dirty="0"/>
              <a:t> AL. et al., Infrequent </a:t>
            </a:r>
            <a:r>
              <a:rPr lang="en-GB" sz="1600" dirty="0" err="1"/>
              <a:t>voiders</a:t>
            </a:r>
            <a:r>
              <a:rPr lang="en-GB" sz="1600" dirty="0"/>
              <a:t> syndrome (nurses bladder) </a:t>
            </a:r>
            <a:r>
              <a:rPr lang="en-GB" sz="1600" dirty="0" err="1"/>
              <a:t>Scand</a:t>
            </a:r>
            <a:r>
              <a:rPr lang="en-GB" sz="1600" dirty="0"/>
              <a:t> J </a:t>
            </a:r>
            <a:r>
              <a:rPr lang="en-GB" sz="1600" dirty="0" err="1"/>
              <a:t>Urol</a:t>
            </a:r>
            <a:r>
              <a:rPr lang="en-GB" sz="1600" dirty="0"/>
              <a:t> </a:t>
            </a:r>
            <a:r>
              <a:rPr lang="en-GB" sz="1600" dirty="0" err="1"/>
              <a:t>Nephrot</a:t>
            </a:r>
            <a:r>
              <a:rPr lang="en-GB" sz="1600" dirty="0"/>
              <a:t> 199; 25:201-204</a:t>
            </a:r>
          </a:p>
          <a:p>
            <a:pPr lvl="1"/>
            <a:endParaRPr lang="en-GB" sz="16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B8B5-5F4B-3844-AE3C-9420E97F090F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99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FDF8BB-8F81-F844-80E2-DA30EC50D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GB" dirty="0"/>
              <a:t>What is hydration in hospital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8D5ADF-270D-3D45-903A-7DC878A37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6975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Survey of patients in University College Hospital, London</a:t>
            </a:r>
          </a:p>
          <a:p>
            <a:pPr lvl="2"/>
            <a:r>
              <a:rPr lang="en-GB" sz="1600" dirty="0"/>
              <a:t>Omar, F. (2019). "Preventing Escherichia coli bacteraemia through optimized hospital hydration: an inpatient survey on drinks consumption on care of elderly wards." J Hosp Infect 103(2): 170-171.</a:t>
            </a:r>
          </a:p>
          <a:p>
            <a:r>
              <a:rPr lang="en-GB" sz="2000" dirty="0"/>
              <a:t>70% rated hydration as ‘very important’ for health</a:t>
            </a:r>
          </a:p>
          <a:p>
            <a:r>
              <a:rPr lang="en-GB" sz="2000" dirty="0"/>
              <a:t>11% (3/27) met the minimum recommended fluid intake of 1500 mL/day (about eight small cups); 67% drank half the recommended fluid intake or less</a:t>
            </a:r>
          </a:p>
          <a:p>
            <a:pPr lvl="1"/>
            <a:r>
              <a:rPr lang="en-GB" sz="1800" dirty="0"/>
              <a:t>59% reported that water jugs changed once a day or less</a:t>
            </a:r>
          </a:p>
          <a:p>
            <a:pPr lvl="1"/>
            <a:r>
              <a:rPr lang="en-GB" sz="1800" dirty="0"/>
              <a:t>Barriers included lack of thirst (18.5%), inability to reach jug or drink due to physical impairment (22.5%), and polystyrene cups (described as hard to grasp, liable to spill)</a:t>
            </a:r>
          </a:p>
          <a:p>
            <a:r>
              <a:rPr lang="en-GB" sz="2000" dirty="0"/>
              <a:t>Two patients in single rooms reported jug changes of once and less than once a day; had the lowest total fluid consumption of one to three cups/day (0.3-0.6 L)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1CC8783-CFE7-AC45-9576-529D2E89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fld id="{E82B0842-CDC6-1D49-83E1-40F125C34220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9991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A6A43D-CAC7-FF4C-9D5C-7A1D70E7E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dirty="0"/>
              <a:t>Primary Care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Safety netting and self-care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6FC485-DD77-0145-A670-DAB015DA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Evidence based safety netting advice includes return to the GP practice at 48 hours if symptoms are not resolving, and if fevers or chills, costovertebral tenderness and drowsiness</a:t>
            </a:r>
          </a:p>
          <a:p>
            <a:r>
              <a:rPr lang="en-GB" dirty="0"/>
              <a:t>Self care measures include adequate hydration (6-8 cups per day), wiping front to back, post intercourse micturition and vaginal oestrogen/D-mannose for the prevention of recurrent infections</a:t>
            </a:r>
          </a:p>
          <a:p>
            <a:r>
              <a:rPr lang="en-GB" dirty="0"/>
              <a:t>Use of a TARGET UTI Leaflet that provides advice</a:t>
            </a:r>
          </a:p>
          <a:p>
            <a:pPr lvl="1"/>
            <a:r>
              <a:rPr lang="en-GB" dirty="0"/>
              <a:t>Treat Antibiotics Responsibly, Guidance, Education, Tools</a:t>
            </a:r>
          </a:p>
          <a:p>
            <a:r>
              <a:rPr lang="en-GB" dirty="0"/>
              <a:t>Is this being done?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842F246-D315-9043-ABA9-E60D31693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0842-CDC6-1D49-83E1-40F125C34220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570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FE29A6-0F81-284A-8213-0E3309F8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r>
              <a:rPr lang="en-GB" dirty="0"/>
              <a:t>Management of uncomplicated </a:t>
            </a:r>
            <a:r>
              <a:rPr lang="en-GB" dirty="0" err="1"/>
              <a:t>uti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729DE-C1CA-0143-A91F-4885B925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Review of 269 E. coli bloodstream infections in 2017-2018 found that 57% (152/269) were community onset: Review by two trainee GPs</a:t>
            </a:r>
          </a:p>
          <a:p>
            <a:pPr lvl="2"/>
            <a:r>
              <a:rPr lang="en-GB" dirty="0"/>
              <a:t>Wiley, E. et al (2019). "Preventing Escherichia coli bacteraemia through improved community urinary tract infection (UTI) management: use of the TARGET Uncomplicated UTI audit tool in primary care." J Hosp Infect 103(2): 172-173.</a:t>
            </a:r>
          </a:p>
          <a:p>
            <a:r>
              <a:rPr lang="en-GB" dirty="0"/>
              <a:t>Antibiotic agent was given according to PHE guidelines in 97% of patients, and for the advised duration in 83%</a:t>
            </a:r>
          </a:p>
          <a:p>
            <a:r>
              <a:rPr lang="en-GB" dirty="0"/>
              <a:t>Safety netting advice was given in 62.5%, Self-care advice in 35%</a:t>
            </a:r>
          </a:p>
          <a:p>
            <a:r>
              <a:rPr lang="en-GB" dirty="0"/>
              <a:t>Guidance on the natural history of UTI in 15%</a:t>
            </a:r>
          </a:p>
          <a:p>
            <a:r>
              <a:rPr lang="en-GB" dirty="0"/>
              <a:t>Information on antibiotic resistance and use 2.5%</a:t>
            </a:r>
          </a:p>
          <a:p>
            <a:r>
              <a:rPr lang="en-GB" dirty="0"/>
              <a:t>No patients were offered the TARGET UTI leaflet at baseline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6BA4922-A65E-094A-83D8-771814BC5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fld id="{E82B0842-CDC6-1D49-83E1-40F125C34220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99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72C7137-8655-DA42-950B-65B10871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E. coli BSI vs. Deprivation index</a:t>
            </a:r>
            <a:br>
              <a:rPr lang="en-GB" sz="2700" dirty="0"/>
            </a:br>
            <a:r>
              <a:rPr lang="en-GB" sz="2000" dirty="0"/>
              <a:t>Source: Public Health England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9854A3B-9E06-7E46-9B2C-FEE9641BA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844" y="1063229"/>
            <a:ext cx="4736312" cy="3738164"/>
          </a:xfrm>
        </p:spPr>
      </p:pic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2F23572C-B947-2540-AA8C-9DFD4A18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36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716062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32739D-C5AC-7C4F-B163-04832508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So, how have things been going?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52D928-2590-EC4B-B122-516E77C38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well as regards the data</a:t>
            </a:r>
          </a:p>
          <a:p>
            <a:r>
              <a:rPr lang="en-GB" dirty="0"/>
              <a:t>Rate of increase has possibly slowed but there is no decline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9EF9970-EA6D-9F44-899D-0BE62E99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37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2672110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8FCAE1-CAD8-F340-BCA4-D737390E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E. Coli BSI 2011 - 2021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073A0E-2D65-5F41-A48C-B72D4A212189}"/>
              </a:ext>
            </a:extLst>
          </p:cNvPr>
          <p:cNvSpPr txBox="1"/>
          <p:nvPr/>
        </p:nvSpPr>
        <p:spPr>
          <a:xfrm>
            <a:off x="6550090" y="4752855"/>
            <a:ext cx="22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PHE Fingertips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07AFF89B-76C4-2249-A448-18DE2FEB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38</a:t>
            </a:fld>
            <a:endParaRPr lang="en-US" sz="11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65" y="794612"/>
            <a:ext cx="8657070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9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51794652-DC25-A541-A1B8-A6D7E027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E. Coli BSI 2011 - 2021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9DB854E-1CB0-8744-B17B-323C99A383A2}"/>
              </a:ext>
            </a:extLst>
          </p:cNvPr>
          <p:cNvSpPr txBox="1"/>
          <p:nvPr/>
        </p:nvSpPr>
        <p:spPr>
          <a:xfrm>
            <a:off x="6550090" y="4752855"/>
            <a:ext cx="22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PHE Fingertips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76A70-35EB-6C4E-B659-54C36F99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pPr/>
              <a:t>39</a:t>
            </a:fld>
            <a:endParaRPr lang="en-US" sz="11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3229"/>
            <a:ext cx="8230313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5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in Bloodstream Infections</a:t>
            </a:r>
            <a:br>
              <a:rPr lang="en-US" dirty="0"/>
            </a:br>
            <a:r>
              <a:rPr lang="en-US" sz="2100" dirty="0"/>
              <a:t>England 2002-2016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77858" y="4726215"/>
            <a:ext cx="1417376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/>
              <a:t>Data Source: HPA/PHE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74" y="1133405"/>
            <a:ext cx="7989851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14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A61FFD-3792-1D42-9DD5-5371F17D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Quarterly rates of all reported </a:t>
            </a:r>
            <a:r>
              <a:rPr lang="en-GB" sz="2400" b="1" i="1" dirty="0"/>
              <a:t>Klebsiella </a:t>
            </a:r>
            <a:r>
              <a:rPr lang="en-GB" sz="2400" b="1" dirty="0"/>
              <a:t>spp. bacteraemia by species: April to June 2017 April to June 2020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B0D7C1F-E874-7B46-BB5F-74AA94A2A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9" y="1212980"/>
            <a:ext cx="7725747" cy="35456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0933A3-B2E2-AF49-A33C-C2200878A66B}"/>
              </a:ext>
            </a:extLst>
          </p:cNvPr>
          <p:cNvSpPr txBox="1"/>
          <p:nvPr/>
        </p:nvSpPr>
        <p:spPr>
          <a:xfrm>
            <a:off x="5570376" y="4835723"/>
            <a:ext cx="3649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PHE Epidemiological Commentary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44D932-52CD-3842-8F9F-8833F50E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40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76A70-35EB-6C4E-B659-54C36F991DB8}"/>
              </a:ext>
            </a:extLst>
          </p:cNvPr>
          <p:cNvSpPr txBox="1">
            <a:spLocks/>
          </p:cNvSpPr>
          <p:nvPr/>
        </p:nvSpPr>
        <p:spPr>
          <a:xfrm>
            <a:off x="6721151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40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618925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47BAEC-E2AE-9B4A-A354-8804A6463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Quarterly rates of hospital-onset </a:t>
            </a:r>
            <a:r>
              <a:rPr lang="en-GB" sz="2400" b="1" i="1" dirty="0"/>
              <a:t>Klebsiella </a:t>
            </a:r>
            <a:r>
              <a:rPr lang="en-GB" sz="2400" b="1" dirty="0"/>
              <a:t>spp. bacteraemia: April to June 2017 to April to June 2020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83D4B5F-1125-184B-9050-3C73A1E52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87" y="1140085"/>
            <a:ext cx="7119258" cy="34985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8C1FE7-8242-4D4F-B911-BAAF450EA485}"/>
              </a:ext>
            </a:extLst>
          </p:cNvPr>
          <p:cNvSpPr txBox="1"/>
          <p:nvPr/>
        </p:nvSpPr>
        <p:spPr>
          <a:xfrm>
            <a:off x="5570376" y="4715532"/>
            <a:ext cx="3649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Source: PHE Epidemiological Commentary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A220CF3-ED75-6947-AC00-976E367A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41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E76A70-35EB-6C4E-B659-54C36F991DB8}"/>
              </a:ext>
            </a:extLst>
          </p:cNvPr>
          <p:cNvSpPr txBox="1">
            <a:spLocks/>
          </p:cNvSpPr>
          <p:nvPr/>
        </p:nvSpPr>
        <p:spPr>
          <a:xfrm>
            <a:off x="6721151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41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1014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0B1273-3C2B-8E47-8B9A-BEBCB37B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anchor="ctr">
            <a:normAutofit/>
          </a:bodyPr>
          <a:lstStyle/>
          <a:p>
            <a:r>
              <a:rPr lang="en-GB" sz="1700">
                <a:solidFill>
                  <a:srgbClr val="FFFFFF"/>
                </a:solidFill>
              </a:rPr>
              <a:t>All cases Ps. Aeruginosa/100,000 population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474220-30D5-B741-9BAB-C256C03239E7}"/>
              </a:ext>
            </a:extLst>
          </p:cNvPr>
          <p:cNvSpPr txBox="1"/>
          <p:nvPr/>
        </p:nvSpPr>
        <p:spPr>
          <a:xfrm>
            <a:off x="6550090" y="4752855"/>
            <a:ext cx="22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PHE Fingertips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42AC7E-5AFB-1E40-96C7-C82A0B44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42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7E76A70-35EB-6C4E-B659-54C36F991DB8}"/>
              </a:ext>
            </a:extLst>
          </p:cNvPr>
          <p:cNvSpPr txBox="1">
            <a:spLocks/>
          </p:cNvSpPr>
          <p:nvPr/>
        </p:nvSpPr>
        <p:spPr>
          <a:xfrm>
            <a:off x="6721151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42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53" y="489557"/>
            <a:ext cx="5090601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163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00075" y="1118507"/>
            <a:ext cx="2500312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198F49-BC69-A741-AF66-D09B53BC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475449"/>
            <a:ext cx="1971675" cy="1910443"/>
          </a:xfrm>
          <a:noFill/>
        </p:spPr>
        <p:txBody>
          <a:bodyPr anchor="ctr">
            <a:normAutofit fontScale="90000"/>
          </a:bodyPr>
          <a:lstStyle/>
          <a:p>
            <a:r>
              <a:rPr lang="en-GB" sz="2700" dirty="0">
                <a:solidFill>
                  <a:srgbClr val="FFFFFF"/>
                </a:solidFill>
              </a:rPr>
              <a:t>C. </a:t>
            </a:r>
            <a:r>
              <a:rPr lang="en-GB" sz="2700" dirty="0" smtClean="0">
                <a:solidFill>
                  <a:srgbClr val="FFFFFF"/>
                </a:solidFill>
              </a:rPr>
              <a:t>difficile </a:t>
            </a:r>
            <a:r>
              <a:rPr lang="en-GB" sz="2700" dirty="0">
                <a:solidFill>
                  <a:srgbClr val="FFFFFF"/>
                </a:solidFill>
              </a:rPr>
              <a:t>rates 2007-2021</a:t>
            </a:r>
            <a:br>
              <a:rPr lang="en-GB" sz="2700" dirty="0">
                <a:solidFill>
                  <a:srgbClr val="FFFFFF"/>
                </a:solidFill>
              </a:rPr>
            </a:br>
            <a:r>
              <a:rPr lang="en-GB" sz="2700" dirty="0">
                <a:solidFill>
                  <a:srgbClr val="FFFFFF"/>
                </a:solidFill>
              </a:rPr>
              <a:t/>
            </a:r>
            <a:br>
              <a:rPr lang="en-GB" sz="2700" dirty="0">
                <a:solidFill>
                  <a:srgbClr val="FFFFFF"/>
                </a:solidFill>
              </a:rPr>
            </a:br>
            <a:r>
              <a:rPr lang="en-GB" sz="2700" dirty="0">
                <a:solidFill>
                  <a:srgbClr val="FFFFFF"/>
                </a:solidFill>
              </a:rPr>
              <a:t>Yes, we can reduce infections!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29E5CCE-8C3E-B84A-B924-873985139C5A}"/>
              </a:ext>
            </a:extLst>
          </p:cNvPr>
          <p:cNvSpPr txBox="1"/>
          <p:nvPr/>
        </p:nvSpPr>
        <p:spPr>
          <a:xfrm>
            <a:off x="6550090" y="4752855"/>
            <a:ext cx="22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Source: PHE Fingertips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AAEE771-CD65-7A45-A873-0CA3088AC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C3FA-2FDB-2E4B-BB82-5956B27F2B30}" type="slidenum">
              <a:rPr lang="en-US" smtClean="0"/>
              <a:t>43</a:t>
            </a:fld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F7E76A70-35EB-6C4E-B659-54C36F991DB8}"/>
              </a:ext>
            </a:extLst>
          </p:cNvPr>
          <p:cNvSpPr txBox="1">
            <a:spLocks/>
          </p:cNvSpPr>
          <p:nvPr/>
        </p:nvSpPr>
        <p:spPr>
          <a:xfrm>
            <a:off x="6721151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43</a:t>
            </a:r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53" y="489557"/>
            <a:ext cx="5090601" cy="41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72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460F78-ADC2-B648-AC5A-DB430BA1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APPLYING the Pareto Principle</a:t>
            </a:r>
            <a:r>
              <a:rPr lang="en-GB" dirty="0"/>
              <a:t/>
            </a:r>
            <a:br>
              <a:rPr lang="en-GB" dirty="0"/>
            </a:br>
            <a:r>
              <a:rPr lang="en-GB" sz="1600" dirty="0"/>
              <a:t>Wilson, J. Journal of infection prevention (2018) 19(5) 208-10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84C230-161C-9541-A1BB-0DC8589AF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737370"/>
          </a:xfrm>
        </p:spPr>
        <p:txBody>
          <a:bodyPr>
            <a:normAutofit fontScale="92500"/>
          </a:bodyPr>
          <a:lstStyle/>
          <a:p>
            <a:r>
              <a:rPr lang="en-GB" dirty="0"/>
              <a:t>Pareto’s 80/20 principle states that 80% of effects come from 20% of causes</a:t>
            </a:r>
          </a:p>
          <a:p>
            <a:r>
              <a:rPr lang="en-GB" dirty="0"/>
              <a:t>Focus on hospitals is the Pareto principle in reverse.. Hence </a:t>
            </a:r>
            <a:r>
              <a:rPr lang="en-GB" dirty="0" err="1"/>
              <a:t>oterap</a:t>
            </a:r>
            <a:endParaRPr lang="en-GB" dirty="0"/>
          </a:p>
          <a:p>
            <a:pPr lvl="1"/>
            <a:r>
              <a:rPr lang="en-GB" dirty="0"/>
              <a:t>Better data on the aetiology of gram-negative bloodstream infections</a:t>
            </a:r>
          </a:p>
          <a:p>
            <a:pPr lvl="1"/>
            <a:r>
              <a:rPr lang="en-GB" dirty="0"/>
              <a:t>Implementing strategies that reduce the risk of UTI in people aged over 75 years, in particular through supporting hydration</a:t>
            </a:r>
          </a:p>
          <a:p>
            <a:pPr lvl="1"/>
            <a:r>
              <a:rPr lang="en-GB" dirty="0"/>
              <a:t>Improving strategies for accurately diagnosing and treating UTI in those over 75 years, especially those with dementia, where signs of dehydration are easily confused with those of infection</a:t>
            </a:r>
          </a:p>
          <a:p>
            <a:pPr lvl="1"/>
            <a:r>
              <a:rPr lang="en-GB" dirty="0"/>
              <a:t>More resources for social care allocated to areas of greatest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B0842-CDC6-1D49-83E1-40F125C34220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230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23284"/>
            <a:ext cx="6318702" cy="363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Can we halve Gram-negative BSI?</a:t>
            </a:r>
          </a:p>
          <a:p>
            <a:endParaRPr lang="en-GB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100" dirty="0">
                <a:latin typeface="Arial" pitchFamily="34" charset="0"/>
                <a:cs typeface="Arial" pitchFamily="34" charset="0"/>
              </a:rPr>
              <a:t>Jon Otter, PhD </a:t>
            </a:r>
            <a:r>
              <a:rPr lang="en-GB" sz="2100" dirty="0" err="1">
                <a:latin typeface="Arial" pitchFamily="34" charset="0"/>
                <a:cs typeface="Arial" pitchFamily="34" charset="0"/>
              </a:rPr>
              <a:t>FRCPath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r>
              <a:rPr lang="en-GB" sz="2100" dirty="0">
                <a:latin typeface="Arial" pitchFamily="34" charset="0"/>
                <a:cs typeface="Arial" pitchFamily="34" charset="0"/>
              </a:rPr>
              <a:t>Imperial College London</a:t>
            </a:r>
          </a:p>
          <a:p>
            <a:endParaRPr lang="en-GB" sz="750" dirty="0">
              <a:latin typeface="Arial" pitchFamily="34" charset="0"/>
              <a:cs typeface="Arial" pitchFamily="34" charset="0"/>
            </a:endParaRPr>
          </a:p>
          <a:p>
            <a:endParaRPr lang="en-GB" sz="375" dirty="0">
              <a:latin typeface="Arial" pitchFamily="34" charset="0"/>
              <a:cs typeface="Arial" pitchFamily="34" charset="0"/>
            </a:endParaRPr>
          </a:p>
          <a:p>
            <a:pPr marL="257175" indent="-257175">
              <a:buFont typeface="Wingdings"/>
              <a:buChar char="*"/>
            </a:pPr>
            <a:r>
              <a:rPr lang="en-GB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  <a:sym typeface="Wingdings"/>
                <a:hlinkClick r:id="rId2"/>
              </a:rPr>
              <a:t>j.otter@imperial.ac.uk</a:t>
            </a:r>
            <a:r>
              <a:rPr lang="en-GB" dirty="0">
                <a:latin typeface="Arial" pitchFamily="34" charset="0"/>
                <a:cs typeface="Arial" pitchFamily="34" charset="0"/>
                <a:sym typeface="Wingdings"/>
              </a:rPr>
              <a:t>         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  <a:sym typeface="Wingdings"/>
              </a:rPr>
              <a:t>     @</a:t>
            </a:r>
            <a:r>
              <a:rPr lang="en-GB" dirty="0" err="1">
                <a:latin typeface="Arial" pitchFamily="34" charset="0"/>
                <a:cs typeface="Arial" pitchFamily="34" charset="0"/>
                <a:sym typeface="Wingdings"/>
              </a:rPr>
              <a:t>jonotter</a:t>
            </a:r>
            <a:endParaRPr lang="en-GB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  <a:sym typeface="Wingdings"/>
              </a:rPr>
              <a:t>Blog: </a:t>
            </a:r>
            <a:r>
              <a:rPr lang="en-GB" dirty="0">
                <a:latin typeface="Arial" pitchFamily="34" charset="0"/>
                <a:cs typeface="Arial" pitchFamily="34" charset="0"/>
                <a:sym typeface="Wingdings"/>
                <a:hlinkClick r:id="rId3"/>
              </a:rPr>
              <a:t>www.ReflectionsIPC.com</a:t>
            </a:r>
            <a:endParaRPr lang="en-GB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667" y="3489852"/>
            <a:ext cx="351039" cy="3510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418" y="4650604"/>
            <a:ext cx="1644827" cy="4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45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0640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46</a:t>
            </a:r>
            <a:endParaRPr lang="en-GB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1047618"/>
            <a:ext cx="4608975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6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47</a:t>
            </a:r>
            <a:endParaRPr lang="en-GB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1047618"/>
            <a:ext cx="4608975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22751" y="7642369"/>
            <a:ext cx="640630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/>
              <a:t>https://emerypharma.com/blog/eskape-pathogens-explained/</a:t>
            </a:r>
          </a:p>
        </p:txBody>
      </p:sp>
      <p:pic>
        <p:nvPicPr>
          <p:cNvPr id="1030" name="Picture 6" descr="1 E In ESKAPE Patho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194" y="87474"/>
            <a:ext cx="2673824" cy="70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S In ESKAPE Patho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342" y="897564"/>
            <a:ext cx="2829356" cy="62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3 K In ESKAPE Pathogen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372" y="1707654"/>
            <a:ext cx="2664127" cy="69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4 A In ESKAPE Patho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342" y="2517744"/>
            <a:ext cx="2829356" cy="5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5 P In ESKAPE Patho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342" y="3273828"/>
            <a:ext cx="3118838" cy="6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6 E In ESKAPE Patho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342" y="4029912"/>
            <a:ext cx="2644676" cy="63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52705" y="4818558"/>
            <a:ext cx="567063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dirty="0"/>
              <a:t>https://emerypharma.com/blog/eskape-pathogens-explained/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48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7828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1183113"/>
            <a:ext cx="6309116" cy="35488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13274" y="173478"/>
            <a:ext cx="6317456" cy="4000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tabLst>
                <a:tab pos="3027760" algn="l"/>
              </a:tabLst>
              <a:defRPr/>
            </a:pPr>
            <a:r>
              <a:rPr lang="en-GB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Point prevalence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9194" y="4856117"/>
            <a:ext cx="62111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err="1">
                <a:latin typeface="Arial" pitchFamily="34" charset="0"/>
                <a:cs typeface="Arial" pitchFamily="34" charset="0"/>
              </a:rPr>
              <a:t>Zarb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et al. </a:t>
            </a:r>
            <a:r>
              <a:rPr lang="en-GB" sz="1200" dirty="0" err="1">
                <a:latin typeface="Arial" pitchFamily="34" charset="0"/>
                <a:cs typeface="Arial" pitchFamily="34" charset="0"/>
              </a:rPr>
              <a:t>Eurosurvellance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 2012. European Point Prevalence Survey of HCAI.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7694" y="628840"/>
            <a:ext cx="53465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Around 0.5 (2016 UK PPS) to 1% (2012 European PPS) of hospital inpatients will have a BSI at any one time.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44159" y="1190111"/>
            <a:ext cx="756084" cy="35488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49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60702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5D1CA2-B875-174E-A8F7-859A00D6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the problem then?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59B31E3D-B8F4-A343-9E0C-2BA22DAF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50C891-04D8-C14D-8313-5D6770CA0A0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Cross-infection is not the issue</a:t>
            </a:r>
          </a:p>
          <a:p>
            <a:pPr lvl="1"/>
            <a:r>
              <a:rPr lang="en-GB" dirty="0"/>
              <a:t>These organisms are the patient’s own</a:t>
            </a:r>
          </a:p>
          <a:p>
            <a:r>
              <a:rPr lang="en-GB" dirty="0"/>
              <a:t>Severely limits potential interventions</a:t>
            </a:r>
          </a:p>
          <a:p>
            <a:pPr lvl="1"/>
            <a:r>
              <a:rPr lang="en-GB" dirty="0"/>
              <a:t>Screening</a:t>
            </a:r>
          </a:p>
          <a:p>
            <a:pPr lvl="1"/>
            <a:r>
              <a:rPr lang="en-GB" dirty="0"/>
              <a:t>Isolation</a:t>
            </a:r>
          </a:p>
          <a:p>
            <a:pPr lvl="1"/>
            <a:r>
              <a:rPr lang="en-GB" dirty="0"/>
              <a:t>Decolonisation</a:t>
            </a:r>
          </a:p>
          <a:p>
            <a:pPr lvl="1"/>
            <a:r>
              <a:rPr lang="en-GB" dirty="0"/>
              <a:t>IV Line management</a:t>
            </a:r>
          </a:p>
          <a:p>
            <a:pPr lvl="1"/>
            <a:r>
              <a:rPr lang="en-GB" dirty="0"/>
              <a:t>Hand Hygiene</a:t>
            </a:r>
          </a:p>
        </p:txBody>
      </p:sp>
    </p:spTree>
    <p:extLst>
      <p:ext uri="{BB962C8B-B14F-4D97-AF65-F5344CB8AC3E}">
        <p14:creationId xmlns:p14="http://schemas.microsoft.com/office/powerpoint/2010/main" val="7928901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07269" y="234374"/>
            <a:ext cx="6993731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Rising threat from AMR-GNR</a:t>
            </a:r>
            <a:endParaRPr lang="en-GB" i="1" dirty="0" smtClean="0">
              <a:solidFill>
                <a:schemeClr val="tx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18047" y="2662238"/>
            <a:ext cx="2518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% of all HAI caused by GNRs.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69194" y="4677966"/>
            <a:ext cx="5057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pitchFamily="34" charset="0"/>
                <a:cs typeface="Arial" pitchFamily="34" charset="0"/>
              </a:rPr>
              <a:t>Hidron et al. </a:t>
            </a:r>
            <a:r>
              <a:rPr lang="en-US" sz="1200" i="1">
                <a:latin typeface="Arial" pitchFamily="34" charset="0"/>
                <a:cs typeface="Arial" pitchFamily="34" charset="0"/>
              </a:rPr>
              <a:t>Infect Control Hosp Epidemiol </a:t>
            </a:r>
            <a:r>
              <a:rPr lang="en-US" sz="1200">
                <a:latin typeface="Arial" pitchFamily="34" charset="0"/>
                <a:cs typeface="Arial" pitchFamily="34" charset="0"/>
              </a:rPr>
              <a:t>2008;29:966-1011.</a:t>
            </a:r>
          </a:p>
          <a:p>
            <a:r>
              <a:rPr lang="en-GB" sz="1200">
                <a:latin typeface="Arial" pitchFamily="34" charset="0"/>
                <a:cs typeface="Arial" pitchFamily="34" charset="0"/>
              </a:rPr>
              <a:t>Peleg &amp; Hooper. </a:t>
            </a:r>
            <a:r>
              <a:rPr lang="en-GB" sz="1200" i="1">
                <a:latin typeface="Arial" pitchFamily="34" charset="0"/>
                <a:cs typeface="Arial" pitchFamily="34" charset="0"/>
              </a:rPr>
              <a:t>N Engl J Med </a:t>
            </a:r>
            <a:r>
              <a:rPr lang="en-GB" sz="1200">
                <a:latin typeface="Arial" pitchFamily="34" charset="0"/>
                <a:cs typeface="Arial" pitchFamily="34" charset="0"/>
              </a:rPr>
              <a:t>2010;362:1804-1813.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0" y="2662238"/>
            <a:ext cx="2732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% of ICU HAI caused by GNRs.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30987" y="3759882"/>
            <a:ext cx="5484223" cy="648072"/>
          </a:xfrm>
          <a:prstGeom prst="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1493659" y="3044865"/>
            <a:ext cx="5562618" cy="1404156"/>
          </a:xfrm>
          <a:prstGeom prst="rect">
            <a:avLst/>
          </a:prstGeom>
          <a:noFill/>
          <a:ln w="635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02009" y="3867894"/>
            <a:ext cx="954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CPE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56276" y="3537325"/>
            <a:ext cx="954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CPO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50</a:t>
            </a:r>
            <a:endParaRPr lang="en-GB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69" y="719104"/>
            <a:ext cx="3432345" cy="2066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738" y="738861"/>
            <a:ext cx="3438442" cy="2066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274" y="3014772"/>
            <a:ext cx="553564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4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73594" y="-124826"/>
            <a:ext cx="7558022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Gram-negative BSIs are getting more common</a:t>
            </a:r>
            <a:endParaRPr lang="en-GB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9194" y="4856117"/>
            <a:ext cx="5057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Arial" pitchFamily="34" charset="0"/>
                <a:cs typeface="Arial" pitchFamily="34" charset="0"/>
              </a:rPr>
              <a:t>Data: Public Health England.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51</a:t>
            </a:r>
            <a:endParaRPr lang="en-GB" sz="1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4774" y="421668"/>
            <a:ext cx="6876260" cy="443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41698" y="195486"/>
            <a:ext cx="7462328" cy="64293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Gram-negative BSIs are getting harder to treat</a:t>
            </a:r>
            <a:endParaRPr lang="en-GB" dirty="0"/>
          </a:p>
        </p:txBody>
      </p:sp>
      <p:pic>
        <p:nvPicPr>
          <p:cNvPr id="2050" name="Picture 2" descr="https://reflectionsipc.files.wordpress.com/2018/11/kleb-espaur-2018-e1542878858335.jpg?w=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6194" y="1005576"/>
            <a:ext cx="647522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9194" y="4856117"/>
            <a:ext cx="50577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Arial" pitchFamily="34" charset="0"/>
                <a:cs typeface="Arial" pitchFamily="34" charset="0"/>
              </a:rPr>
              <a:t>Data: ESPAUR 2018.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52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655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5646" y="838393"/>
            <a:ext cx="6210690" cy="382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93659" y="303498"/>
            <a:ext cx="6317456" cy="4000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tabLst>
                <a:tab pos="3027760" algn="l"/>
              </a:tabLst>
              <a:defRPr/>
            </a:pPr>
            <a:r>
              <a:rPr lang="en-GB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BSIs are expensive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9622" y="4771187"/>
            <a:ext cx="58052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Cassini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 Med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2016.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53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3716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ples and oran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00200" y="971550"/>
          <a:ext cx="5772150" cy="3017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07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513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Share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Differ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Gram</a:t>
                      </a:r>
                      <a:r>
                        <a:rPr lang="en-GB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stain reaction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Risk factors &amp; at-risk population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Concerning</a:t>
                      </a:r>
                      <a:r>
                        <a:rPr lang="en-GB" sz="1800" baseline="0" dirty="0" smtClean="0">
                          <a:latin typeface="Arial" pitchFamily="34" charset="0"/>
                          <a:cs typeface="Arial" pitchFamily="34" charset="0"/>
                        </a:rPr>
                        <a:t> AMR</a:t>
                      </a:r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Potential for epidemic</a:t>
                      </a:r>
                      <a:r>
                        <a:rPr lang="en-GB" sz="1800" baseline="0" dirty="0" smtClean="0">
                          <a:latin typeface="Arial" pitchFamily="34" charset="0"/>
                          <a:cs typeface="Arial" pitchFamily="34" charset="0"/>
                        </a:rPr>
                        <a:t> spread</a:t>
                      </a:r>
                      <a:endParaRPr lang="en-GB" sz="18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Infection profile &amp; mortality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Prevalence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Colonisation site &amp; duration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Transmission routes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endParaRPr lang="en-GB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latin typeface="Arial" pitchFamily="34" charset="0"/>
                          <a:cs typeface="Arial" pitchFamily="34" charset="0"/>
                        </a:rPr>
                        <a:t>Resistance profile &amp; mechanisms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04683" y="214313"/>
            <a:ext cx="6993731" cy="533400"/>
          </a:xfrm>
        </p:spPr>
        <p:txBody>
          <a:bodyPr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Enterobacteriaceae</a:t>
            </a:r>
            <a:r>
              <a:rPr lang="en-GB" sz="2400" b="1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vs. non-fermenters</a:t>
            </a:r>
            <a:endParaRPr lang="en-GB" sz="2400" b="1" i="1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51" y="205979"/>
            <a:ext cx="2133600" cy="273844"/>
          </a:xfrm>
        </p:spPr>
        <p:txBody>
          <a:bodyPr/>
          <a:lstStyle/>
          <a:p>
            <a:r>
              <a:rPr lang="en-GB" sz="1800" b="1" dirty="0" smtClean="0"/>
              <a:t>54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3089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96579" y="4717256"/>
            <a:ext cx="4131469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Shorr</a:t>
            </a:r>
            <a:r>
              <a:rPr lang="en-GB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al. </a:t>
            </a:r>
            <a:r>
              <a:rPr lang="en-GB" sz="10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en-GB" sz="10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Care Med </a:t>
            </a:r>
            <a:r>
              <a:rPr lang="en-GB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2009;37:1463-1469.</a:t>
            </a:r>
          </a:p>
          <a:p>
            <a:pPr marL="257175" indent="-257175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Patel </a:t>
            </a:r>
            <a:r>
              <a:rPr lang="en-GB" sz="10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 al. </a:t>
            </a:r>
            <a:r>
              <a:rPr lang="en-GB" sz="10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Iinfect</a:t>
            </a:r>
            <a:r>
              <a:rPr lang="en-GB" sz="10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Control Hosp </a:t>
            </a:r>
            <a:r>
              <a:rPr lang="en-GB" sz="10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Epidemiol</a:t>
            </a:r>
            <a:r>
              <a:rPr lang="en-GB" sz="10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0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2008;29:1099-1106.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228" y="218172"/>
            <a:ext cx="7479690" cy="1057435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ea typeface="ＭＳ Ｐゴシック" pitchFamily="34" charset="-128"/>
              </a:rPr>
              <a:t>What’s the problem? Poor clinical outcome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55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258" y="1371538"/>
            <a:ext cx="6303810" cy="1292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0047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2332"/>
            <a:ext cx="6172200" cy="857250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emerging threat of AMR GNR!</a:t>
            </a:r>
            <a:endParaRPr lang="en-GB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601671" y="843558"/>
          <a:ext cx="5787828" cy="237744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7040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68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68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68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33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Pathogen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baseline="0" dirty="0" smtClean="0">
                          <a:latin typeface="Arial" pitchFamily="34" charset="0"/>
                          <a:cs typeface="Arial" pitchFamily="34" charset="0"/>
                        </a:rPr>
                        <a:t>GNR</a:t>
                      </a:r>
                      <a:endParaRPr lang="en-GB" sz="1500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MRSA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VRE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i="1" dirty="0" smtClean="0">
                          <a:latin typeface="Arial" pitchFamily="34" charset="0"/>
                          <a:cs typeface="Arial" pitchFamily="34" charset="0"/>
                        </a:rPr>
                        <a:t>C. </a:t>
                      </a:r>
                      <a:r>
                        <a:rPr lang="en-GB" sz="1500" i="1" dirty="0" err="1" smtClean="0">
                          <a:latin typeface="Arial" pitchFamily="34" charset="0"/>
                          <a:cs typeface="Arial" pitchFamily="34" charset="0"/>
                        </a:rPr>
                        <a:t>difficile</a:t>
                      </a:r>
                      <a:endParaRPr lang="en-GB" sz="15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Resistance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+/-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Resistance genes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Multiple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Single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Single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n/a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Species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Multiple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Single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Single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Single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HA </a:t>
                      </a:r>
                      <a:r>
                        <a:rPr lang="en-GB" sz="1500" dirty="0" err="1" smtClean="0">
                          <a:latin typeface="Arial" pitchFamily="34" charset="0"/>
                          <a:cs typeface="Arial" pitchFamily="34" charset="0"/>
                        </a:rPr>
                        <a:t>vs</a:t>
                      </a:r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 CA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r>
                        <a:rPr lang="en-GB" sz="1500" baseline="0" dirty="0" smtClean="0">
                          <a:latin typeface="Arial" pitchFamily="34" charset="0"/>
                          <a:cs typeface="Arial" pitchFamily="34" charset="0"/>
                        </a:rPr>
                        <a:t> &amp; CA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HA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At-risk</a:t>
                      </a:r>
                      <a:r>
                        <a:rPr lang="en-GB" sz="1500" baseline="0" dirty="0" smtClean="0">
                          <a:latin typeface="Arial" pitchFamily="34" charset="0"/>
                          <a:cs typeface="Arial" pitchFamily="34" charset="0"/>
                        </a:rPr>
                        <a:t> pts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Unwell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Unwell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Old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Virulence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+/-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Environment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+/-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500" dirty="0" smtClean="0">
                          <a:latin typeface="Arial" pitchFamily="34" charset="0"/>
                          <a:cs typeface="Arial" pitchFamily="34" charset="0"/>
                        </a:rPr>
                        <a:t>+++</a:t>
                      </a:r>
                      <a:endParaRPr lang="en-GB" sz="15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56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7922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 txBox="1">
            <a:spLocks noChangeArrowheads="1"/>
          </p:cNvSpPr>
          <p:nvPr/>
        </p:nvSpPr>
        <p:spPr bwMode="auto">
          <a:xfrm>
            <a:off x="1385887" y="1274490"/>
            <a:ext cx="645437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altLang="en-US" b="1">
                <a:solidFill>
                  <a:schemeClr val="bg1"/>
                </a:solidFill>
                <a:latin typeface="Lucida Sans" pitchFamily="34" charset="0"/>
              </a:rPr>
              <a:t>Conclusion</a:t>
            </a: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1363267" y="1025203"/>
            <a:ext cx="6530578" cy="748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14313" indent="-214313"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species </a:t>
            </a:r>
            <a:r>
              <a:rPr lang="en-GB" sz="1350" b="1" dirty="0">
                <a:latin typeface="Arial" panose="020B0604020202020204" pitchFamily="34" charset="0"/>
                <a:cs typeface="Arial" panose="020B0604020202020204" pitchFamily="34" charset="0"/>
              </a:rPr>
              <a:t>3.7x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more transmissible than </a:t>
            </a: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in the ICU</a:t>
            </a: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13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14313" indent="-214313"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GB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pneumoniae</a:t>
            </a: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seems to be more environmental than </a:t>
            </a: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E. coli.</a:t>
            </a:r>
            <a:r>
              <a:rPr lang="en-GB" sz="1350" baseline="30000" dirty="0"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  <a:endParaRPr lang="en-GB" sz="135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750"/>
              </a:spcBef>
              <a:buClr>
                <a:srgbClr val="4B63AE"/>
              </a:buClr>
              <a:buSzPct val="110000"/>
              <a:buFont typeface="Wingdings" pitchFamily="2" charset="2"/>
              <a:buChar char="§"/>
              <a:defRPr/>
            </a:pPr>
            <a:endParaRPr lang="en-US" sz="135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6578" y="4731990"/>
            <a:ext cx="680442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Gurieva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GB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 Infect Dis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2018;66:489-93.  2.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Guet-Revillet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et al. Am J Infect Control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2012;40:845-8. </a:t>
            </a:r>
          </a:p>
          <a:p>
            <a:pPr>
              <a:defRPr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Gbaguidi-Haore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Am J Infect </a:t>
            </a:r>
            <a:r>
              <a:rPr lang="en-GB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Cont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2013;41:664-5.</a:t>
            </a:r>
          </a:p>
          <a:p>
            <a:pPr marL="257175" indent="-257175">
              <a:buFontTx/>
              <a:buAutoNum type="arabicPeriod"/>
              <a:defRPr/>
            </a:pP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ft Brace 7"/>
          <p:cNvSpPr/>
          <p:nvPr/>
        </p:nvSpPr>
        <p:spPr>
          <a:xfrm rot="5400000">
            <a:off x="3329825" y="2063470"/>
            <a:ext cx="80367" cy="48220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9" name="Left Brace 8"/>
          <p:cNvSpPr/>
          <p:nvPr/>
        </p:nvSpPr>
        <p:spPr>
          <a:xfrm rot="5400000">
            <a:off x="5166029" y="3225238"/>
            <a:ext cx="80367" cy="48220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0" name="TextBox 9"/>
          <p:cNvSpPr txBox="1"/>
          <p:nvPr/>
        </p:nvSpPr>
        <p:spPr>
          <a:xfrm>
            <a:off x="2972452" y="2048363"/>
            <a:ext cx="11787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2662" y="3198604"/>
            <a:ext cx="1178719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p&lt;0.001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85900" y="146614"/>
            <a:ext cx="6172200" cy="642938"/>
          </a:xfrm>
        </p:spPr>
        <p:txBody>
          <a:bodyPr>
            <a:norm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Transmissibility / fitness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09682" y="1715728"/>
            <a:ext cx="60486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>
                  <a:lumMod val="20000"/>
                  <a:lumOff val="80000"/>
                </a:schemeClr>
              </a:buClr>
              <a:buSzPct val="110000"/>
              <a:defRPr/>
            </a:pP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Surface contamination on five standardized sites surrounding patients infected or colonized with ESBL-producing </a:t>
            </a:r>
            <a:r>
              <a:rPr lang="en-GB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Klebsiella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spp. (n=48) or ESBL-producing 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E. coli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(n=46).</a:t>
            </a:r>
            <a:r>
              <a:rPr lang="en-GB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57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993" y="2166715"/>
            <a:ext cx="5364945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58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45" y="1194455"/>
            <a:ext cx="4608975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97096"/>
      </p:ext>
    </p:extLst>
  </p:cSld>
  <p:clrMapOvr>
    <a:masterClrMapping/>
  </p:clrMapOvr>
  <p:transition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3628" y="181113"/>
            <a:ext cx="6534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Drivers of Gram-negative BSI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59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75" y="1885550"/>
            <a:ext cx="4572396" cy="3054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710" y="744518"/>
            <a:ext cx="4456562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414" y="1040199"/>
            <a:ext cx="457239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2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England - National Quality Premium 2017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Original ambition: to reduce healthcare-associated Gram-negative BSI by 50% by 2021</a:t>
            </a:r>
          </a:p>
          <a:p>
            <a:pPr lvl="1"/>
            <a:r>
              <a:rPr lang="en-GB" sz="2100" dirty="0"/>
              <a:t>10% across the healthcare economy by 2017/18</a:t>
            </a:r>
          </a:p>
          <a:p>
            <a:r>
              <a:rPr lang="en-GB" sz="2400" dirty="0"/>
              <a:t>Define HCAI?</a:t>
            </a:r>
          </a:p>
          <a:p>
            <a:pPr lvl="1"/>
            <a:r>
              <a:rPr lang="en-GB" sz="2100" dirty="0"/>
              <a:t>It’s not just hospitals</a:t>
            </a:r>
          </a:p>
          <a:p>
            <a:pPr lvl="1"/>
            <a:r>
              <a:rPr lang="en-GB" sz="2100" dirty="0"/>
              <a:t>Need to work with the local healthcare economy</a:t>
            </a:r>
          </a:p>
          <a:p>
            <a:r>
              <a:rPr lang="en-GB" sz="2100" dirty="0"/>
              <a:t>Problem : Unlike MRSA and C. difficile, we do not (at the moment) have the interventions</a:t>
            </a:r>
          </a:p>
          <a:p>
            <a:r>
              <a:rPr lang="en-GB" sz="2100" dirty="0"/>
              <a:t>We seem to be using the </a:t>
            </a:r>
            <a:r>
              <a:rPr lang="en-GB" sz="2100" dirty="0" err="1"/>
              <a:t>Oterap</a:t>
            </a:r>
            <a:r>
              <a:rPr lang="en-GB" sz="2100" dirty="0"/>
              <a:t> principle as you will see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97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1821" y="843558"/>
            <a:ext cx="3244298" cy="394243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85900" y="87474"/>
            <a:ext cx="6172200" cy="857250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Trends in classification of </a:t>
            </a:r>
            <a:r>
              <a:rPr lang="en-GB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E. coli </a:t>
            </a:r>
            <a:r>
              <a:rPr lang="en-GB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BSIs</a:t>
            </a:r>
            <a:endParaRPr lang="en-GB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96579" y="4894008"/>
            <a:ext cx="4131469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defRPr/>
            </a:pPr>
            <a:r>
              <a:rPr lang="en-GB" sz="1050" dirty="0" err="1">
                <a:latin typeface="Arial" pitchFamily="34" charset="0"/>
                <a:cs typeface="Arial" pitchFamily="34" charset="0"/>
              </a:rPr>
              <a:t>Vihta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 et al. Lancet Infectious Dis 2018.</a:t>
            </a:r>
          </a:p>
        </p:txBody>
      </p:sp>
      <p:sp>
        <p:nvSpPr>
          <p:cNvPr id="7" name="Rectangle 6"/>
          <p:cNvSpPr/>
          <p:nvPr/>
        </p:nvSpPr>
        <p:spPr>
          <a:xfrm>
            <a:off x="2573778" y="504713"/>
            <a:ext cx="4131469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 algn="ctr"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Classification and trends of </a:t>
            </a:r>
            <a:r>
              <a:rPr lang="en-GB" sz="1050" i="1" dirty="0">
                <a:latin typeface="Arial" pitchFamily="34" charset="0"/>
                <a:cs typeface="Arial" pitchFamily="34" charset="0"/>
              </a:rPr>
              <a:t>E. coli 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BSIs in Oxfordshire, England.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60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5215"/>
      </p:ext>
    </p:extLst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3273" y="202159"/>
            <a:ext cx="6317456" cy="533387"/>
          </a:xfrm>
        </p:spPr>
        <p:txBody>
          <a:bodyPr/>
          <a:lstStyle/>
          <a:p>
            <a:pPr algn="ctr"/>
            <a:r>
              <a:rPr lang="en-GB" dirty="0" smtClean="0"/>
              <a:t>Social and material deprivation</a:t>
            </a:r>
            <a:endParaRPr lang="en-GB" dirty="0"/>
          </a:p>
        </p:txBody>
      </p:sp>
      <p:pic>
        <p:nvPicPr>
          <p:cNvPr id="5122" name="Picture 2" descr="https://reflectionsipc.files.wordpress.com/2019/03/esbl-global-prevalence.jpg?w=300&amp;h=2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634" y="735545"/>
            <a:ext cx="2754306" cy="24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1940" y="711358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444444"/>
                </a:solidFill>
                <a:latin typeface="Gentium Basic"/>
              </a:rPr>
              <a:t>We performed a risk factor analysis, which included both individual-level variables (such as overseas travel, antibiotic exposure, and age) and were also able to include community-level variables (such as markers of household overcrowding, deprivation, immigration, and ethnicity).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solidFill>
                  <a:srgbClr val="444444"/>
                </a:solidFill>
                <a:latin typeface="Gentium Basic"/>
              </a:rPr>
              <a:t>We found that risk factors for ESBL were travel to Asia (OR 4.4, CI 2.5-7.6), or Africa (OR 2.4, CI 1.2-4.8) in the 12 months prior to admission, two or more courses of antibiotics in the 6 months prior to admission (OR 2.0, CI 1.3-3.0), and residence in a district with a higher than average prevalence of overcrowded households (OR 1.5, CI 1.05-2.2).</a:t>
            </a:r>
            <a:endParaRPr lang="en-GB" sz="1350" dirty="0"/>
          </a:p>
        </p:txBody>
      </p:sp>
      <p:sp>
        <p:nvSpPr>
          <p:cNvPr id="7" name="Rectangle 6"/>
          <p:cNvSpPr/>
          <p:nvPr/>
        </p:nvSpPr>
        <p:spPr>
          <a:xfrm>
            <a:off x="1196579" y="4894008"/>
            <a:ext cx="4131469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Otter et al. Clinical </a:t>
            </a:r>
            <a:r>
              <a:rPr lang="en-GB" sz="1050" dirty="0" err="1">
                <a:latin typeface="Arial" pitchFamily="34" charset="0"/>
                <a:cs typeface="Arial" pitchFamily="34" charset="0"/>
              </a:rPr>
              <a:t>Microbiol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 Infect 2019.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9622" y="3273828"/>
            <a:ext cx="30243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5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global prevalence of ESBL in the community, from </a:t>
            </a:r>
            <a:r>
              <a:rPr lang="en-GB" sz="1050" i="1" dirty="0" err="1">
                <a:solidFill>
                  <a:srgbClr val="1185D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Woerther</a:t>
            </a:r>
            <a:r>
              <a:rPr lang="en-GB" sz="1050" i="1" dirty="0">
                <a:solidFill>
                  <a:srgbClr val="1185D7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et al</a:t>
            </a:r>
            <a:r>
              <a:rPr lang="en-GB" sz="1050" i="1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61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985505"/>
      </p:ext>
    </p:extLst>
  </p:cSld>
  <p:clrMapOvr>
    <a:masterClrMapping/>
  </p:clrMapOvr>
  <p:transition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62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1047618"/>
            <a:ext cx="4608975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73167"/>
      </p:ext>
    </p:extLst>
  </p:cSld>
  <p:clrMapOvr>
    <a:masterClrMapping/>
  </p:clrMapOvr>
  <p:transition spd="slow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MRSA bacteraemia, England 2001-2013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0102" y="749227"/>
            <a:ext cx="2834692" cy="2308577"/>
          </a:xfrm>
        </p:spPr>
        <p:txBody>
          <a:bodyPr/>
          <a:lstStyle/>
          <a:p>
            <a:pPr marL="271463" indent="-200025">
              <a:buFont typeface="+mj-lt"/>
              <a:buAutoNum type="arabicPeriod"/>
            </a:pPr>
            <a:r>
              <a:rPr lang="en-GB" sz="900" dirty="0"/>
              <a:t>Mandatory reporting, 2001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‘Getting ahead of the curve’, 2002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‘Winning ways’, 2003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‘Towards cleaner hospitals’, 2004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</a:t>
            </a:r>
            <a:r>
              <a:rPr lang="en-GB" sz="900" dirty="0" err="1"/>
              <a:t>Cleanyourhands</a:t>
            </a:r>
            <a:r>
              <a:rPr lang="en-GB" sz="900" dirty="0"/>
              <a:t>’, 2004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Targets introduced, 2004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Cleanliness improvement, 2005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‘Going further faster’, 2006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Root cause analysis, 2006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Revised national guidelines, 2006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Deep clean, 2007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Screening elective admissions, 2008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Universal screening, 2010</a:t>
            </a:r>
          </a:p>
          <a:p>
            <a:endParaRPr lang="en-GB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871700" y="1329612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3748" y="1329612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9802" y="1221600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735546"/>
            <a:ext cx="5400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4</a:t>
            </a:r>
          </a:p>
          <a:p>
            <a:r>
              <a:rPr lang="en-GB" sz="1350" b="1" dirty="0"/>
              <a:t>5</a:t>
            </a:r>
          </a:p>
          <a:p>
            <a:r>
              <a:rPr lang="en-GB" sz="1350" b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1275606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3958" y="907145"/>
            <a:ext cx="5400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8</a:t>
            </a:r>
          </a:p>
          <a:p>
            <a:pPr algn="ctr"/>
            <a:r>
              <a:rPr lang="en-GB" sz="1350" b="1" dirty="0"/>
              <a:t>9</a:t>
            </a:r>
          </a:p>
          <a:p>
            <a:pPr algn="ctr"/>
            <a:r>
              <a:rPr lang="en-GB" sz="1350" b="1" dirty="0"/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1862703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6066" y="2517744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0192" y="3273828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13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63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19" y="663899"/>
            <a:ext cx="7059780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06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86246" y="4245936"/>
            <a:ext cx="1080120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" name="Rectangle 2"/>
          <p:cNvSpPr/>
          <p:nvPr/>
        </p:nvSpPr>
        <p:spPr>
          <a:xfrm>
            <a:off x="2811920" y="160718"/>
            <a:ext cx="36279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GB" sz="2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CDI cases, 2004-2013</a:t>
            </a:r>
          </a:p>
        </p:txBody>
      </p:sp>
      <p:sp>
        <p:nvSpPr>
          <p:cNvPr id="5" name="Up-Down Arrow 4"/>
          <p:cNvSpPr/>
          <p:nvPr/>
        </p:nvSpPr>
        <p:spPr>
          <a:xfrm>
            <a:off x="4357686" y="1928808"/>
            <a:ext cx="214314" cy="857256"/>
          </a:xfrm>
          <a:prstGeom prst="upDownArrow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3273" y="270273"/>
            <a:ext cx="6317456" cy="533387"/>
          </a:xfrm>
        </p:spPr>
        <p:txBody>
          <a:bodyPr/>
          <a:lstStyle/>
          <a:p>
            <a:pPr algn="ctr"/>
            <a:r>
              <a:rPr lang="en-GB" i="1" dirty="0" smtClean="0"/>
              <a:t>C. </a:t>
            </a:r>
            <a:r>
              <a:rPr lang="en-GB" i="1" dirty="0" err="1" smtClean="0"/>
              <a:t>difficile</a:t>
            </a:r>
            <a:r>
              <a:rPr lang="en-GB" i="1" dirty="0" smtClean="0"/>
              <a:t> </a:t>
            </a:r>
            <a:r>
              <a:rPr lang="en-GB" dirty="0" smtClean="0"/>
              <a:t>infection (CDI), England 2004-2013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490103" y="749227"/>
            <a:ext cx="2268251" cy="2308577"/>
          </a:xfrm>
        </p:spPr>
        <p:txBody>
          <a:bodyPr/>
          <a:lstStyle/>
          <a:p>
            <a:pPr marL="271463" indent="-200025">
              <a:buFont typeface="+mj-lt"/>
              <a:buAutoNum type="arabicPeriod"/>
            </a:pPr>
            <a:r>
              <a:rPr lang="en-GB" sz="900" dirty="0"/>
              <a:t>National Antimicrobial Stewardship Group (ASG) formed in England, 2003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Mandatory reporting, 2004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Targets, 2007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Revised national guidelines, 2009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‘Start Smart Then Focus’ </a:t>
            </a:r>
            <a:r>
              <a:rPr lang="en-GB" sz="900" dirty="0" err="1"/>
              <a:t>lauchned</a:t>
            </a:r>
            <a:endParaRPr lang="en-GB" sz="900" dirty="0"/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ESPAUR formed</a:t>
            </a:r>
          </a:p>
          <a:p>
            <a:endParaRPr lang="en-GB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033718" y="1538667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1940" y="627534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2090" y="2348757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2330" y="3165816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4228" y="2888817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5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64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54" y="425772"/>
            <a:ext cx="6864691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4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273" y="270273"/>
            <a:ext cx="6587728" cy="533387"/>
          </a:xfrm>
        </p:spPr>
        <p:txBody>
          <a:bodyPr/>
          <a:lstStyle/>
          <a:p>
            <a:pPr algn="ctr"/>
            <a:r>
              <a:rPr lang="en-GB" dirty="0" smtClean="0"/>
              <a:t>Does hand hygiene explain the reductions?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647" y="735546"/>
            <a:ext cx="3736181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69622" y="4856117"/>
            <a:ext cx="44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Stone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 BMJ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2012;344:e3005.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2030" y="778226"/>
            <a:ext cx="280831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‘The </a:t>
            </a:r>
            <a:r>
              <a:rPr lang="en-GB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Cleanyourhands</a:t>
            </a:r>
            <a:r>
              <a:rPr lang="en-GB" sz="1350" i="1" dirty="0">
                <a:latin typeface="Arial" panose="020B0604020202020204" pitchFamily="34" charset="0"/>
                <a:cs typeface="Arial" panose="020B0604020202020204" pitchFamily="34" charset="0"/>
              </a:rPr>
              <a:t> campaign was associated with sustained increases in hospital procurement of alcohol rub and soap, which the results suggest has an important role in reducing rates of some healthcare associated infections.’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68951" y="2776713"/>
            <a:ext cx="3348373" cy="181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65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82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273" y="270273"/>
            <a:ext cx="6587728" cy="533387"/>
          </a:xfrm>
        </p:spPr>
        <p:txBody>
          <a:bodyPr/>
          <a:lstStyle/>
          <a:p>
            <a:r>
              <a:rPr lang="en-GB" dirty="0" smtClean="0"/>
              <a:t>Does antimicrobial stewardship explain the reduction?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681540"/>
            <a:ext cx="6440754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69622" y="4856117"/>
            <a:ext cx="44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Dingle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et al. Lancet Infect Dis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2017 in press.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66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69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7484" y="1039761"/>
            <a:ext cx="4280720" cy="358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Spurious correlation?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69622" y="4856117"/>
            <a:ext cx="44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Messerli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FH.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J Med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2012;367:1562-4.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071" y="693034"/>
            <a:ext cx="6318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Correlation between national chocolate consumption and rate of Nobel prize winners.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67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703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285134"/>
            <a:ext cx="43067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http://www.tylervigen.com/spurious-correlations</a:t>
            </a:r>
          </a:p>
        </p:txBody>
      </p:sp>
      <p:pic>
        <p:nvPicPr>
          <p:cNvPr id="5122" name="Picture 2" descr="C:\Users\oj070\Downloads\char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735547"/>
            <a:ext cx="677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Spurious correlations</a:t>
            </a:r>
          </a:p>
        </p:txBody>
      </p:sp>
      <p:pic>
        <p:nvPicPr>
          <p:cNvPr id="5123" name="Picture 3" descr="C:\Users\oj070\Downloads\chart (1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j070\Downloads\chart (2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oj070\Downloads\chart (3)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68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285134"/>
            <a:ext cx="43067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http://www.tylervigen.com/spurious-correlations</a:t>
            </a:r>
          </a:p>
        </p:txBody>
      </p:sp>
      <p:pic>
        <p:nvPicPr>
          <p:cNvPr id="5122" name="Picture 2" descr="C:\Users\oj070\Downloads\char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735547"/>
            <a:ext cx="677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Spurious correlations</a:t>
            </a:r>
          </a:p>
        </p:txBody>
      </p:sp>
      <p:pic>
        <p:nvPicPr>
          <p:cNvPr id="5123" name="Picture 3" descr="C:\Users\oj070\Downloads\chart (1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oj070\Downloads\chart (2)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69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5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Surveillance</a:t>
            </a:r>
            <a:endParaRPr lang="en-GB" dirty="0"/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E. coli bacteraemia is rising - Why?</a:t>
            </a:r>
          </a:p>
          <a:p>
            <a:pPr lvl="1"/>
            <a:r>
              <a:rPr lang="en-US" sz="1800" dirty="0"/>
              <a:t>C</a:t>
            </a:r>
            <a:r>
              <a:rPr lang="en-GB" sz="1800" dirty="0" err="1"/>
              <a:t>atheters</a:t>
            </a:r>
            <a:r>
              <a:rPr lang="en-GB" sz="1800" dirty="0"/>
              <a:t>?</a:t>
            </a:r>
            <a:endParaRPr lang="en-US" sz="1800" dirty="0"/>
          </a:p>
          <a:p>
            <a:pPr lvl="1"/>
            <a:r>
              <a:rPr lang="en-US" sz="1800" dirty="0"/>
              <a:t>Gall Bladders?</a:t>
            </a:r>
          </a:p>
          <a:p>
            <a:pPr lvl="1"/>
            <a:r>
              <a:rPr lang="en-US" sz="1800" dirty="0" err="1"/>
              <a:t>Uropathogenic</a:t>
            </a:r>
            <a:r>
              <a:rPr lang="en-US" sz="1800" dirty="0"/>
              <a:t> strains (ST131)?</a:t>
            </a:r>
          </a:p>
          <a:p>
            <a:pPr lvl="1"/>
            <a:r>
              <a:rPr lang="en-US" sz="1800" dirty="0"/>
              <a:t>Food?</a:t>
            </a:r>
          </a:p>
          <a:p>
            <a:pPr lvl="1"/>
            <a:r>
              <a:rPr lang="en-US" sz="1800" dirty="0"/>
              <a:t>Antimicrobial resistance?</a:t>
            </a:r>
          </a:p>
          <a:p>
            <a:pPr lvl="1"/>
            <a:r>
              <a:rPr lang="en-US" sz="1800" dirty="0"/>
              <a:t>Age?</a:t>
            </a:r>
          </a:p>
          <a:p>
            <a:pPr lvl="1"/>
            <a:r>
              <a:rPr lang="en-US" sz="1800" dirty="0"/>
              <a:t>Global warming?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8852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4285134"/>
            <a:ext cx="430678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http://www.tylervigen.com/spurious-correlations</a:t>
            </a:r>
          </a:p>
        </p:txBody>
      </p:sp>
      <p:pic>
        <p:nvPicPr>
          <p:cNvPr id="5122" name="Picture 2" descr="C:\Users\oj070\Downloads\char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3628" y="735547"/>
            <a:ext cx="677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Spurious correlations</a:t>
            </a:r>
          </a:p>
        </p:txBody>
      </p:sp>
      <p:pic>
        <p:nvPicPr>
          <p:cNvPr id="5123" name="Picture 3" descr="C:\Users\oj070\Downloads\chart (1)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219933"/>
            <a:ext cx="6858000" cy="27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</a:t>
            </a:r>
            <a:r>
              <a:rPr lang="en-GB" sz="1800" b="1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0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77635" y="195486"/>
            <a:ext cx="6812514" cy="642938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What’s driving increases in MSSA and </a:t>
            </a:r>
            <a:r>
              <a:rPr lang="en-GB" i="1" dirty="0" smtClean="0"/>
              <a:t>E. coli </a:t>
            </a:r>
            <a:r>
              <a:rPr lang="en-GB" dirty="0" smtClean="0"/>
              <a:t>BSI?</a:t>
            </a:r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71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16" y="583297"/>
            <a:ext cx="6730567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0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894008"/>
            <a:ext cx="3888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van Kleef et al. BMC Infect Dis 2013;13:294.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7634" y="141481"/>
            <a:ext cx="6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antibiotic susceptible bacteria are resistant to hospital-based IPC intervention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1" y="951570"/>
            <a:ext cx="3130609" cy="28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63988" y="1022006"/>
            <a:ext cx="351039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Mathematical model to investigate transmission in hospitals and their surrounding catchment area.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Included a competitive advantage for resistant bacteria in hospitals and sensitive bacteria in the community.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Modelling the impact of improving hand hygiene by 10%.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Antibiotic-resistant bacteria were disproportionately affected in hospitals!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72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4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4879199"/>
            <a:ext cx="3888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van Kleef et al. BMC Infect Dis 2013;13:294.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635" y="951570"/>
            <a:ext cx="2580940" cy="289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>
            <a:graphicFrameLocks noGrp="1"/>
          </p:cNvGraphicFramePr>
          <p:nvPr>
            <p:extLst/>
          </p:nvPr>
        </p:nvGraphicFramePr>
        <p:xfrm>
          <a:off x="4247964" y="1030400"/>
          <a:ext cx="3672408" cy="3078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77634" y="141481"/>
            <a:ext cx="6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antibiotic susceptible bacteria are resistant to hospital-based IPC intervention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73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MRSA bacteraemia, England 2001-2013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0102" y="749227"/>
            <a:ext cx="2834692" cy="2308577"/>
          </a:xfrm>
        </p:spPr>
        <p:txBody>
          <a:bodyPr/>
          <a:lstStyle/>
          <a:p>
            <a:pPr marL="271463" indent="-200025">
              <a:buFont typeface="+mj-lt"/>
              <a:buAutoNum type="arabicPeriod"/>
            </a:pPr>
            <a:r>
              <a:rPr lang="en-GB" sz="900" dirty="0"/>
              <a:t>Mandatory reporting, 2001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/>
              <a:t>‘Getting </a:t>
            </a:r>
            <a:r>
              <a:rPr lang="en-GB" sz="900" dirty="0"/>
              <a:t>ahead of the curve’, 2002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‘Winning ways’, 2003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‘Towards cleaner hospitals’, 2004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</a:t>
            </a:r>
            <a:r>
              <a:rPr lang="en-GB" sz="900" dirty="0" err="1"/>
              <a:t>Cleanyourhands</a:t>
            </a:r>
            <a:r>
              <a:rPr lang="en-GB" sz="900" dirty="0"/>
              <a:t>’, 2004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Targets introduced, 2004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Cleanliness improvement, 2005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‘Going further faster’, 2006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Root cause analysis, 2006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Revised national guidelines, 2006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Deep clean, 2007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Screening elective admissions, 2008</a:t>
            </a:r>
          </a:p>
          <a:p>
            <a:pPr marL="271463" indent="-200025">
              <a:buFont typeface="+mj-lt"/>
              <a:buAutoNum type="arabicPeriod"/>
            </a:pPr>
            <a:r>
              <a:rPr lang="en-GB" sz="900" dirty="0"/>
              <a:t>Universal screening, 2010</a:t>
            </a:r>
          </a:p>
          <a:p>
            <a:endParaRPr lang="en-GB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1871700" y="1329612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3748" y="1329612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9802" y="1221600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735546"/>
            <a:ext cx="5400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4</a:t>
            </a:r>
          </a:p>
          <a:p>
            <a:r>
              <a:rPr lang="en-GB" sz="1350" b="1" dirty="0"/>
              <a:t>5</a:t>
            </a:r>
          </a:p>
          <a:p>
            <a:r>
              <a:rPr lang="en-GB" sz="1350" b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7904" y="1275606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3958" y="907145"/>
            <a:ext cx="54006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b="1" dirty="0"/>
              <a:t>8</a:t>
            </a:r>
          </a:p>
          <a:p>
            <a:pPr algn="ctr"/>
            <a:r>
              <a:rPr lang="en-GB" sz="1350" b="1" dirty="0"/>
              <a:t>9</a:t>
            </a:r>
          </a:p>
          <a:p>
            <a:pPr algn="ctr"/>
            <a:r>
              <a:rPr lang="en-GB" sz="1350" b="1" dirty="0"/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1862703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6066" y="2517744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00192" y="3273828"/>
            <a:ext cx="540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4320503" y="1143945"/>
            <a:ext cx="27003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9" name="Oval 18"/>
          <p:cNvSpPr/>
          <p:nvPr/>
        </p:nvSpPr>
        <p:spPr>
          <a:xfrm>
            <a:off x="4324830" y="1356011"/>
            <a:ext cx="27003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0" name="Oval 19"/>
          <p:cNvSpPr/>
          <p:nvPr/>
        </p:nvSpPr>
        <p:spPr>
          <a:xfrm>
            <a:off x="4325619" y="939746"/>
            <a:ext cx="27003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Oval 20"/>
          <p:cNvSpPr/>
          <p:nvPr/>
        </p:nvSpPr>
        <p:spPr>
          <a:xfrm>
            <a:off x="3275856" y="1167594"/>
            <a:ext cx="270030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74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34" y="637201"/>
            <a:ext cx="6791533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660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273" y="270273"/>
            <a:ext cx="6345082" cy="533387"/>
          </a:xfrm>
        </p:spPr>
        <p:txBody>
          <a:bodyPr/>
          <a:lstStyle/>
          <a:p>
            <a:r>
              <a:rPr lang="en-GB" u="sng" dirty="0" smtClean="0"/>
              <a:t>Targeted</a:t>
            </a:r>
            <a:r>
              <a:rPr lang="en-GB" dirty="0" smtClean="0"/>
              <a:t> approach to MRSA infection prevention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439652" y="1005576"/>
            <a:ext cx="5778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844" indent="-273844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Reduction targets introduced in 2004 and reinforced in 2006</a:t>
            </a:r>
          </a:p>
          <a:p>
            <a:pPr marL="273844" indent="-273844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impact interventions launched in 2006</a:t>
            </a:r>
          </a:p>
          <a:p>
            <a:pPr marL="273844" indent="-273844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Root cause analysis launched in 2006</a:t>
            </a:r>
          </a:p>
          <a:p>
            <a:pPr marL="273844" indent="-273844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Revised national guidelines launched in 2006 (including screening, isolation, and suppression for carriers)</a:t>
            </a:r>
          </a:p>
          <a:p>
            <a:pPr marL="136922" indent="-136922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922" indent="-136922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922" indent="-136922">
              <a:buClr>
                <a:schemeClr val="accent1">
                  <a:lumMod val="40000"/>
                  <a:lumOff val="60000"/>
                </a:schemeClr>
              </a:buClr>
              <a:buFont typeface="Wingdings" pitchFamily="2" charset="2"/>
              <a:buChar char="§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75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58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‘Going further faster’ (2006)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93658" y="789552"/>
          <a:ext cx="6264697" cy="28889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326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83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602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challenge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Focus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Engage the board and use performance management at every level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clinical ownership across organisation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3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 and/or decontaminate according to risk assessment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3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</a:t>
                      </a:r>
                      <a:r>
                        <a:rPr lang="en-GB" sz="1200" u="none" strike="noStrik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HIIs* </a:t>
                      </a:r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monitor and increase compliance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3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 with risk and clinical governance framework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548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Ensure infection control is part of induction and ongoing training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7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Effectively coordinate bed management with infection control input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34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8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Clean and decontaminate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0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 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Proactively manage your reputation, engage all staff and local community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766" marR="2766" marT="2766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31640" y="3975906"/>
            <a:ext cx="64267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HII = high impact interventions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: Central venous catheter care bundle; Peripheral intravenous </a:t>
            </a:r>
            <a:r>
              <a:rPr lang="en-GB" sz="1050" dirty="0" err="1">
                <a:latin typeface="Arial" panose="020B0604020202020204" pitchFamily="34" charset="0"/>
                <a:cs typeface="Arial" panose="020B0604020202020204" pitchFamily="34" charset="0"/>
              </a:rPr>
              <a:t>cannula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care bundle; Renal catheter care bundle; Care bundle to prevent surgical site infection; Care bundle for ventilated patients; Urinary catheter care bundle; Care bundle to reduce the risk from</a:t>
            </a:r>
            <a:r>
              <a:rPr lang="en-GB" sz="1050" i="1" dirty="0">
                <a:latin typeface="Arial" panose="020B0604020202020204" pitchFamily="34" charset="0"/>
                <a:cs typeface="Arial" panose="020B0604020202020204" pitchFamily="34" charset="0"/>
              </a:rPr>
              <a:t> Clostridium </a:t>
            </a:r>
            <a:r>
              <a:rPr lang="en-GB" sz="1050" i="1" dirty="0" err="1">
                <a:latin typeface="Arial" panose="020B0604020202020204" pitchFamily="34" charset="0"/>
                <a:cs typeface="Arial" panose="020B0604020202020204" pitchFamily="34" charset="0"/>
              </a:rPr>
              <a:t>difficile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9622" y="4856117"/>
            <a:ext cx="28623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From ‘Going further faster’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76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14180"/>
      </p:ext>
    </p:extLst>
  </p:cSld>
  <p:clrMapOvr>
    <a:masterClrMapping/>
  </p:clrMapOvr>
  <p:transition spd="slow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9802" y="411510"/>
            <a:ext cx="3348372" cy="408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69622" y="4856117"/>
            <a:ext cx="340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From ‘Going further faster’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2006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77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999117"/>
      </p:ext>
    </p:extLst>
  </p:cSld>
  <p:clrMapOvr>
    <a:masterClrMapping/>
  </p:clrMapOvr>
  <p:transition spd="slow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78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1047618"/>
            <a:ext cx="4608975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39009"/>
      </p:ext>
    </p:extLst>
  </p:cSld>
  <p:clrMapOvr>
    <a:masterClrMapping/>
  </p:clrMapOvr>
  <p:transition spd="slow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3628" y="181113"/>
            <a:ext cx="65347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Drivers of Gram-negative BSI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79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710" y="605173"/>
            <a:ext cx="4456562" cy="591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14" y="1585200"/>
            <a:ext cx="4572396" cy="30543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0809" y="776278"/>
            <a:ext cx="4572396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Enhanced surveillance (35 Trusts) provided better data</a:t>
            </a:r>
          </a:p>
          <a:p>
            <a:pPr lvl="2"/>
            <a:r>
              <a:rPr lang="en-US" dirty="0"/>
              <a:t>Abernethy, J., et al., Epidemiology of Escherichia coli </a:t>
            </a:r>
            <a:r>
              <a:rPr lang="en-US" dirty="0" err="1"/>
              <a:t>bacteraemia</a:t>
            </a:r>
            <a:r>
              <a:rPr lang="en-US" dirty="0"/>
              <a:t> in England: results of an enhanced sentinel surveillance </a:t>
            </a:r>
            <a:r>
              <a:rPr lang="en-US" dirty="0" err="1"/>
              <a:t>programme</a:t>
            </a:r>
            <a:r>
              <a:rPr lang="en-US" dirty="0"/>
              <a:t>. J </a:t>
            </a:r>
            <a:r>
              <a:rPr lang="en-US" dirty="0" err="1"/>
              <a:t>Hosp</a:t>
            </a:r>
            <a:r>
              <a:rPr lang="en-US" dirty="0"/>
              <a:t> Infect, 2017. 95(4): p. 365-375.</a:t>
            </a:r>
          </a:p>
          <a:p>
            <a:r>
              <a:rPr lang="en-US" dirty="0"/>
              <a:t>70% detected on admission</a:t>
            </a:r>
          </a:p>
          <a:p>
            <a:r>
              <a:rPr lang="en-US" dirty="0"/>
              <a:t>Catheters 10% at most, mostly in hospitals</a:t>
            </a:r>
          </a:p>
          <a:p>
            <a:pPr lvl="1"/>
            <a:r>
              <a:rPr lang="en-US" dirty="0"/>
              <a:t>Small amount of gall bladder</a:t>
            </a:r>
          </a:p>
          <a:p>
            <a:r>
              <a:rPr lang="en-US" dirty="0"/>
              <a:t>Most infections occur in elderly females with a GP visit in preceding 2 weeks with a urinary tract infection (UTI)</a:t>
            </a:r>
          </a:p>
          <a:p>
            <a:pPr lvl="1"/>
            <a:r>
              <a:rPr lang="en-US" dirty="0"/>
              <a:t>64% within previous 12 months</a:t>
            </a:r>
          </a:p>
          <a:p>
            <a:pPr lvl="1"/>
            <a:r>
              <a:rPr lang="en-US" dirty="0"/>
              <a:t>Often treated with an antibiotic to which the organism was resistant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8B8B5-5F4B-3844-AE3C-9420E97F090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36476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273" y="94147"/>
            <a:ext cx="6317456" cy="533387"/>
          </a:xfrm>
        </p:spPr>
        <p:txBody>
          <a:bodyPr/>
          <a:lstStyle/>
          <a:p>
            <a:pPr algn="ctr"/>
            <a:r>
              <a:rPr lang="en-GB" dirty="0" smtClean="0"/>
              <a:t>Getting to grips with the source of </a:t>
            </a:r>
            <a:r>
              <a:rPr lang="en-GB" i="1" dirty="0" smtClean="0"/>
              <a:t>E. coli </a:t>
            </a:r>
            <a:r>
              <a:rPr lang="en-GB" dirty="0" smtClean="0"/>
              <a:t>BSIs</a:t>
            </a:r>
            <a:endParaRPr lang="en-GB" dirty="0"/>
          </a:p>
        </p:txBody>
      </p:sp>
      <p:pic>
        <p:nvPicPr>
          <p:cNvPr id="3074" name="Chart 1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874441"/>
            <a:ext cx="5967041" cy="3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96579" y="4894008"/>
            <a:ext cx="4131469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Otter et al. J </a:t>
            </a:r>
            <a:r>
              <a:rPr lang="en-GB" sz="1050" dirty="0" err="1">
                <a:latin typeface="Arial" pitchFamily="34" charset="0"/>
                <a:cs typeface="Arial" pitchFamily="34" charset="0"/>
              </a:rPr>
              <a:t>Hosp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 Infect 2018.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3628" y="504713"/>
            <a:ext cx="66427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Comparing the source of 250 healthcare-associated </a:t>
            </a:r>
            <a:r>
              <a:rPr lang="en-GB" sz="1050" i="1" dirty="0">
                <a:latin typeface="Arial" pitchFamily="34" charset="0"/>
                <a:cs typeface="Arial" pitchFamily="34" charset="0"/>
              </a:rPr>
              <a:t>E. coli </a:t>
            </a:r>
            <a:r>
              <a:rPr lang="en-GB" sz="1050" dirty="0">
                <a:latin typeface="Arial" pitchFamily="34" charset="0"/>
                <a:cs typeface="Arial" pitchFamily="34" charset="0"/>
              </a:rPr>
              <a:t>BSIs with the national picture, 2015-2017.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80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04023"/>
      </p:ext>
    </p:extLst>
  </p:cSld>
  <p:clrMapOvr>
    <a:masterClrMapping/>
  </p:clrMapOvr>
  <p:transition spd="slow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273" y="87475"/>
            <a:ext cx="6317456" cy="533387"/>
          </a:xfrm>
        </p:spPr>
        <p:txBody>
          <a:bodyPr/>
          <a:lstStyle/>
          <a:p>
            <a:pPr algn="ctr"/>
            <a:r>
              <a:rPr lang="en-GB" dirty="0" smtClean="0"/>
              <a:t>You’re </a:t>
            </a:r>
            <a:r>
              <a:rPr lang="en-GB" dirty="0" err="1" smtClean="0"/>
              <a:t>givin</a:t>
            </a:r>
            <a:r>
              <a:rPr lang="en-GB" dirty="0" smtClean="0"/>
              <a:t>’ me good hydration</a:t>
            </a:r>
            <a:endParaRPr lang="en-GB" dirty="0"/>
          </a:p>
        </p:txBody>
      </p:sp>
      <p:pic>
        <p:nvPicPr>
          <p:cNvPr id="6146" name="Picture 2" descr="Image result for hydration ips post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659" y="620861"/>
            <a:ext cx="290153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0399" y="1815666"/>
            <a:ext cx="2970330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Simple interventions (e.g. offering people a drink and giving them a choice of fluids) made a big impact on hydration levels (Wilson, </a:t>
            </a:r>
            <a:r>
              <a:rPr lang="en-GB" sz="135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dirty="0" err="1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, 2019)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81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952578"/>
      </p:ext>
    </p:extLst>
  </p:cSld>
  <p:clrMapOvr>
    <a:masterClrMapping/>
  </p:clrMapOvr>
  <p:transition spd="slow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273" y="148153"/>
            <a:ext cx="6317456" cy="533387"/>
          </a:xfrm>
        </p:spPr>
        <p:txBody>
          <a:bodyPr/>
          <a:lstStyle/>
          <a:p>
            <a:pPr algn="ctr"/>
            <a:r>
              <a:rPr lang="en-GB" dirty="0" smtClean="0"/>
              <a:t>Prevent preventable SSIs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9802" y="897564"/>
            <a:ext cx="4005895" cy="37264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9622" y="4894009"/>
            <a:ext cx="5494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ct val="10000"/>
              </a:spcBef>
            </a:pP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Chiwera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et al. J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Hosp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Infect 2018.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23628" y="504713"/>
            <a:ext cx="664273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>
              <a:defRPr/>
            </a:pPr>
            <a:r>
              <a:rPr lang="en-GB" sz="1050" dirty="0">
                <a:latin typeface="Arial" pitchFamily="34" charset="0"/>
                <a:cs typeface="Arial" pitchFamily="34" charset="0"/>
              </a:rPr>
              <a:t>% patients with SSI following cardiothoracic surgery.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82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092397"/>
      </p:ext>
    </p:extLst>
  </p:cSld>
  <p:clrMapOvr>
    <a:masterClrMapping/>
  </p:clrMapOvr>
  <p:transition spd="slow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83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19262"/>
      </p:ext>
    </p:extLst>
  </p:cSld>
  <p:clrMapOvr>
    <a:masterClrMapping/>
  </p:clrMapOvr>
  <p:transition spd="slow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84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12" y="1047618"/>
            <a:ext cx="4608975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92085"/>
      </p:ext>
    </p:extLst>
  </p:cSld>
  <p:clrMapOvr>
    <a:masterClrMapping/>
  </p:clrMapOvr>
  <p:transition spd="slow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85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86" y="188007"/>
            <a:ext cx="6974428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69300"/>
      </p:ext>
    </p:extLst>
  </p:cSld>
  <p:clrMapOvr>
    <a:masterClrMapping/>
  </p:clrMapOvr>
  <p:transition spd="slow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5706" y="1143778"/>
            <a:ext cx="5778642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450" dirty="0">
                <a:latin typeface="Arial" panose="020B0604020202020204" pitchFamily="34" charset="0"/>
                <a:cs typeface="Arial" panose="020B0604020202020204" pitchFamily="34" charset="0"/>
              </a:rPr>
              <a:t>GNBSI</a:t>
            </a:r>
          </a:p>
        </p:txBody>
      </p:sp>
      <p:sp>
        <p:nvSpPr>
          <p:cNvPr id="5" name="Rectangle 4"/>
          <p:cNvSpPr/>
          <p:nvPr/>
        </p:nvSpPr>
        <p:spPr>
          <a:xfrm>
            <a:off x="2104690" y="2147899"/>
            <a:ext cx="5420674" cy="1868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00"/>
          </a:p>
        </p:txBody>
      </p:sp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86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96223"/>
      </p:ext>
    </p:extLst>
  </p:cSld>
  <p:clrMapOvr>
    <a:masterClrMapping/>
  </p:clrMapOvr>
  <p:transition spd="slow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523284"/>
            <a:ext cx="6318702" cy="363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Can we halve Gram-negative BSI?</a:t>
            </a:r>
          </a:p>
          <a:p>
            <a:endParaRPr lang="en-GB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1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endParaRPr lang="en-GB" sz="2400" dirty="0">
              <a:latin typeface="Arial" pitchFamily="34" charset="0"/>
              <a:cs typeface="Arial" pitchFamily="34" charset="0"/>
            </a:endParaRPr>
          </a:p>
          <a:p>
            <a:r>
              <a:rPr lang="en-GB" sz="2100" dirty="0">
                <a:latin typeface="Arial" pitchFamily="34" charset="0"/>
                <a:cs typeface="Arial" pitchFamily="34" charset="0"/>
              </a:rPr>
              <a:t>Jon Otter, PhD </a:t>
            </a:r>
            <a:r>
              <a:rPr lang="en-GB" sz="2100" dirty="0" err="1">
                <a:latin typeface="Arial" pitchFamily="34" charset="0"/>
                <a:cs typeface="Arial" pitchFamily="34" charset="0"/>
              </a:rPr>
              <a:t>FRCPath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r>
              <a:rPr lang="en-GB" sz="2100" dirty="0">
                <a:latin typeface="Arial" pitchFamily="34" charset="0"/>
                <a:cs typeface="Arial" pitchFamily="34" charset="0"/>
              </a:rPr>
              <a:t>Imperial College London</a:t>
            </a:r>
          </a:p>
          <a:p>
            <a:endParaRPr lang="en-GB" sz="750" dirty="0">
              <a:latin typeface="Arial" pitchFamily="34" charset="0"/>
              <a:cs typeface="Arial" pitchFamily="34" charset="0"/>
            </a:endParaRPr>
          </a:p>
          <a:p>
            <a:endParaRPr lang="en-GB" sz="375" dirty="0">
              <a:latin typeface="Arial" pitchFamily="34" charset="0"/>
              <a:cs typeface="Arial" pitchFamily="34" charset="0"/>
            </a:endParaRPr>
          </a:p>
          <a:p>
            <a:pPr marL="257175" indent="-257175">
              <a:buFont typeface="Wingdings"/>
              <a:buChar char="*"/>
            </a:pPr>
            <a:r>
              <a:rPr lang="en-GB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GB" dirty="0">
                <a:latin typeface="Arial" pitchFamily="34" charset="0"/>
                <a:cs typeface="Arial" pitchFamily="34" charset="0"/>
                <a:sym typeface="Wingdings"/>
                <a:hlinkClick r:id="rId2"/>
              </a:rPr>
              <a:t>j.otter@imperial.ac.uk</a:t>
            </a:r>
            <a:r>
              <a:rPr lang="en-GB" dirty="0">
                <a:latin typeface="Arial" pitchFamily="34" charset="0"/>
                <a:cs typeface="Arial" pitchFamily="34" charset="0"/>
                <a:sym typeface="Wingdings"/>
              </a:rPr>
              <a:t>          </a:t>
            </a:r>
          </a:p>
          <a:p>
            <a:r>
              <a:rPr lang="en-GB" dirty="0">
                <a:latin typeface="Arial" pitchFamily="34" charset="0"/>
                <a:cs typeface="Arial" pitchFamily="34" charset="0"/>
                <a:sym typeface="Wingdings"/>
              </a:rPr>
              <a:t>     @</a:t>
            </a:r>
            <a:r>
              <a:rPr lang="en-GB" dirty="0" err="1">
                <a:latin typeface="Arial" pitchFamily="34" charset="0"/>
                <a:cs typeface="Arial" pitchFamily="34" charset="0"/>
                <a:sym typeface="Wingdings"/>
              </a:rPr>
              <a:t>jonotter</a:t>
            </a:r>
            <a:endParaRPr lang="en-GB" dirty="0">
              <a:latin typeface="Arial" pitchFamily="34" charset="0"/>
              <a:cs typeface="Arial" pitchFamily="34" charset="0"/>
              <a:sym typeface="Wingdings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  <a:sym typeface="Wingdings"/>
              </a:rPr>
              <a:t>Blog: </a:t>
            </a:r>
            <a:r>
              <a:rPr lang="en-GB" dirty="0">
                <a:latin typeface="Arial" pitchFamily="34" charset="0"/>
                <a:cs typeface="Arial" pitchFamily="34" charset="0"/>
                <a:sym typeface="Wingdings"/>
                <a:hlinkClick r:id="rId3"/>
              </a:rPr>
              <a:t>www.ReflectionsIPC.com</a:t>
            </a:r>
            <a:endParaRPr lang="en-GB" dirty="0">
              <a:latin typeface="Arial" pitchFamily="34" charset="0"/>
              <a:cs typeface="Arial" pitchFamily="34" charset="0"/>
              <a:sym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667" y="3489852"/>
            <a:ext cx="351039" cy="3510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418" y="4650604"/>
            <a:ext cx="1644827" cy="43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="" xmlns:a16="http://schemas.microsoft.com/office/drawing/2014/main" id="{11285EDD-BCEE-354C-8380-77DAB3A0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6720" y="205979"/>
            <a:ext cx="2133600" cy="273844"/>
          </a:xfrm>
        </p:spPr>
        <p:txBody>
          <a:bodyPr/>
          <a:lstStyle/>
          <a:p>
            <a:pPr algn="r"/>
            <a:r>
              <a:rPr lang="en-GB" sz="1800" b="1" dirty="0" smtClean="0">
                <a:solidFill>
                  <a:schemeClr val="bg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87</a:t>
            </a:r>
            <a:endParaRPr lang="en-GB" sz="1800" b="1" dirty="0">
              <a:solidFill>
                <a:schemeClr val="bg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98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889"/>
            <a:ext cx="9144000" cy="46526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398745"/>
            <a:ext cx="9144000" cy="761331"/>
          </a:xfrm>
          <a:prstGeom prst="rect">
            <a:avLst/>
          </a:prstGeom>
          <a:solidFill>
            <a:srgbClr val="DBDDDD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5947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86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50E313-6B40-C743-A698-5E37A1944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Why was CAUTI not reducing?</a:t>
            </a:r>
            <a:br>
              <a:rPr lang="en-GB" dirty="0"/>
            </a:br>
            <a:r>
              <a:rPr lang="en-GB" sz="2025" dirty="0" err="1"/>
              <a:t>Meddings</a:t>
            </a:r>
            <a:r>
              <a:rPr lang="en-GB" sz="2025" dirty="0"/>
              <a:t>, J. Abstract SHEA Spring Meeting, April 2018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3099A4BD-7E6C-E343-9B9F-5072DF7F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0BC8B8B5-5F4B-3844-AE3C-9420E97F090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5FAE87-A605-0F41-8F2E-7810B46BD4F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100" dirty="0"/>
              <a:t>Despite multiple interventions, CAUTI rate unchanged</a:t>
            </a:r>
          </a:p>
          <a:p>
            <a:pPr lvl="1"/>
            <a:r>
              <a:rPr lang="en-GB" sz="1800" dirty="0"/>
              <a:t>Although documentation was better..</a:t>
            </a:r>
            <a:br>
              <a:rPr lang="en-GB" sz="1800" dirty="0"/>
            </a:br>
            <a:endParaRPr lang="en-GB" sz="1800" dirty="0"/>
          </a:p>
          <a:p>
            <a:r>
              <a:rPr lang="en-GB" sz="2100" dirty="0"/>
              <a:t>Qualitative approach identified challenges and grouped successes into intervention domains</a:t>
            </a:r>
          </a:p>
          <a:p>
            <a:pPr lvl="1"/>
            <a:r>
              <a:rPr lang="en-GB" sz="1800" dirty="0"/>
              <a:t>Used the rich data to construct a comprehensive ICU CAUTI reduction program include at least one strategy from 4 in each of 4 domains</a:t>
            </a:r>
          </a:p>
          <a:p>
            <a:pPr lvl="2"/>
            <a:r>
              <a:rPr lang="en-GB" sz="1500" dirty="0"/>
              <a:t>Standardisation, communication, alternatives and data feedback</a:t>
            </a:r>
            <a:br>
              <a:rPr lang="en-GB" sz="1500" dirty="0"/>
            </a:br>
            <a:endParaRPr lang="en-GB" sz="1500" dirty="0"/>
          </a:p>
          <a:p>
            <a:r>
              <a:rPr lang="en-GB" sz="2100" dirty="0"/>
              <a:t>Basically, professionals like to be given a choice</a:t>
            </a:r>
          </a:p>
        </p:txBody>
      </p:sp>
    </p:spTree>
    <p:extLst>
      <p:ext uri="{BB962C8B-B14F-4D97-AF65-F5344CB8AC3E}">
        <p14:creationId xmlns:p14="http://schemas.microsoft.com/office/powerpoint/2010/main" val="3871634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ioquell Corp UK White PowerPoint Template v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ioquell Corp UK White PowerPoint Template v1.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Bioquell Corp UK White PowerPoint Template v1.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Bioquell Corp UK White PowerPoint Template v1.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3463</Words>
  <Application>Microsoft Office PowerPoint</Application>
  <PresentationFormat>On-screen Show (16:9)</PresentationFormat>
  <Paragraphs>594</Paragraphs>
  <Slides>89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89</vt:i4>
      </vt:variant>
    </vt:vector>
  </HeadingPairs>
  <TitlesOfParts>
    <vt:vector size="99" baseType="lpstr">
      <vt:lpstr>ＭＳ Ｐゴシック</vt:lpstr>
      <vt:lpstr>Arial</vt:lpstr>
      <vt:lpstr>Calibri</vt:lpstr>
      <vt:lpstr>Gentium Basic</vt:lpstr>
      <vt:lpstr>Lucida Sans</vt:lpstr>
      <vt:lpstr>Verdana</vt:lpstr>
      <vt:lpstr>Wingdings</vt:lpstr>
      <vt:lpstr>Office Theme</vt:lpstr>
      <vt:lpstr>1_Bioquell Corp UK White PowerPoint Template v1.1</vt:lpstr>
      <vt:lpstr>2_Bioquell Corp UK White PowerPoint Template v1.1</vt:lpstr>
      <vt:lpstr>Can We Halve Gram Negative  Bloodstream Infections? </vt:lpstr>
      <vt:lpstr>Can We Halve Gram Negative  Bloodstream Infections? </vt:lpstr>
      <vt:lpstr>Depends on how the question is looked at</vt:lpstr>
      <vt:lpstr>Change in Bloodstream Infections England 2002-2016</vt:lpstr>
      <vt:lpstr>What’s the problem then?</vt:lpstr>
      <vt:lpstr>England - National Quality Premium 2017</vt:lpstr>
      <vt:lpstr>Surveillance</vt:lpstr>
      <vt:lpstr>Analysis of the issues</vt:lpstr>
      <vt:lpstr>Why was CAUTI not reducing? Meddings, J. Abstract SHEA Spring Meeting, April 2018</vt:lpstr>
      <vt:lpstr>Direct observation shows suboptimal practice Manojlovich, M., S. Saint et al (2016) ICHE  37(01) 117-119</vt:lpstr>
      <vt:lpstr>Why are they inserted?</vt:lpstr>
      <vt:lpstr>Small Qualitative Study Kiernan M and Richardson, C. 2012 IPS Conference, Liverpool, UK</vt:lpstr>
      <vt:lpstr>Why?</vt:lpstr>
      <vt:lpstr>Preventability in hospitals? Boswell, T. et al J Hosp Infect (2019)</vt:lpstr>
      <vt:lpstr>Can we do better with catheters?</vt:lpstr>
      <vt:lpstr>Evidence Base for Long-term Catheters</vt:lpstr>
      <vt:lpstr>So – Catheters may be an issue</vt:lpstr>
      <vt:lpstr>Which came first..</vt:lpstr>
      <vt:lpstr>So what about the ‘community’ cases?</vt:lpstr>
      <vt:lpstr>Differences in rate/Practice pop</vt:lpstr>
      <vt:lpstr>E. Coli bacteraemia</vt:lpstr>
      <vt:lpstr>Wilson J. et al Clinical Micro Infect, Sept 2010</vt:lpstr>
      <vt:lpstr>Seasonal trends in cause of bacteraemia 2004-2008</vt:lpstr>
      <vt:lpstr>Seasonal trends in cause of bacteraemia: 2004-2008</vt:lpstr>
      <vt:lpstr>Seasonal peaks in Gram-negatives</vt:lpstr>
      <vt:lpstr>Seasonal peaks in Gram-negatives</vt:lpstr>
      <vt:lpstr>Seasonality and UTI? Falagas et al Eur J Clin Microbiol Infect Dis 2009; 28: 709–712</vt:lpstr>
      <vt:lpstr>Seasonality of E. coli bacteremia Freeman et al, Clin Mic Inf 2009 15(10) 951-3</vt:lpstr>
      <vt:lpstr>Evidence for a link between poor hydration and UTI?</vt:lpstr>
      <vt:lpstr>Can increasing intake help?</vt:lpstr>
      <vt:lpstr>Pictures say more than words</vt:lpstr>
      <vt:lpstr>Hydration, UTI and incontinence</vt:lpstr>
      <vt:lpstr>What is hydration in hospital like?</vt:lpstr>
      <vt:lpstr>Primary Care Safety netting and self-care</vt:lpstr>
      <vt:lpstr>Management of uncomplicated uti</vt:lpstr>
      <vt:lpstr>E. coli BSI vs. Deprivation index Source: Public Health England</vt:lpstr>
      <vt:lpstr>So, how have things been going?</vt:lpstr>
      <vt:lpstr>E. Coli BSI 2011 - 2021</vt:lpstr>
      <vt:lpstr>E. Coli BSI 2011 - 2021</vt:lpstr>
      <vt:lpstr>Quarterly rates of all reported Klebsiella spp. bacteraemia by species: April to June 2017 April to June 2020</vt:lpstr>
      <vt:lpstr>Quarterly rates of hospital-onset Klebsiella spp. bacteraemia: April to June 2017 to April to June 2020</vt:lpstr>
      <vt:lpstr>All cases Ps. Aeruginosa/100,000 population</vt:lpstr>
      <vt:lpstr>C. difficile rates 2007-2021  Yes, we can reduce infections!</vt:lpstr>
      <vt:lpstr>APPLYING the Pareto Principle Wilson, J. Journal of infection prevention (2018) 19(5) 208-10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Rising threat from AMR-GNR</vt:lpstr>
      <vt:lpstr>Gram-negative BSIs are getting more common</vt:lpstr>
      <vt:lpstr>Gram-negative BSIs are getting harder to treat</vt:lpstr>
      <vt:lpstr>PowerPoint Presentation</vt:lpstr>
      <vt:lpstr>Enterobacteriaceae vs. non-fermenters</vt:lpstr>
      <vt:lpstr>What’s the problem? Poor clinical outcome</vt:lpstr>
      <vt:lpstr>The emerging threat of AMR GNR!</vt:lpstr>
      <vt:lpstr>Transmissibility / fitness</vt:lpstr>
      <vt:lpstr>PowerPoint Presentation</vt:lpstr>
      <vt:lpstr>PowerPoint Presentation</vt:lpstr>
      <vt:lpstr>Trends in classification of E. coli BSIs</vt:lpstr>
      <vt:lpstr>Social and material deprivation</vt:lpstr>
      <vt:lpstr>PowerPoint Presentation</vt:lpstr>
      <vt:lpstr>MRSA bacteraemia, England 2001-2013</vt:lpstr>
      <vt:lpstr>C. difficile infection (CDI), England 2004-2013</vt:lpstr>
      <vt:lpstr>Does hand hygiene explain the reductions?</vt:lpstr>
      <vt:lpstr>Does antimicrobial stewardship explain the reduction?</vt:lpstr>
      <vt:lpstr>Spurious correlation?</vt:lpstr>
      <vt:lpstr>PowerPoint Presentation</vt:lpstr>
      <vt:lpstr>PowerPoint Presentation</vt:lpstr>
      <vt:lpstr>PowerPoint Presentation</vt:lpstr>
      <vt:lpstr>What’s driving increases in MSSA and E. coli BSI?</vt:lpstr>
      <vt:lpstr>PowerPoint Presentation</vt:lpstr>
      <vt:lpstr>PowerPoint Presentation</vt:lpstr>
      <vt:lpstr>MRSA bacteraemia, England 2001-2013</vt:lpstr>
      <vt:lpstr>Targeted approach to MRSA infection prevention</vt:lpstr>
      <vt:lpstr>‘Going further faster’ (2006)</vt:lpstr>
      <vt:lpstr>PowerPoint Presentation</vt:lpstr>
      <vt:lpstr>PowerPoint Presentation</vt:lpstr>
      <vt:lpstr>PowerPoint Presentation</vt:lpstr>
      <vt:lpstr>Getting to grips with the source of E. coli BSIs</vt:lpstr>
      <vt:lpstr>You’re givin’ me good hydration</vt:lpstr>
      <vt:lpstr>Prevent preventable SSIs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reduce Gram-negative Infections?</dc:title>
  <dc:subject/>
  <dc:creator>Martin Kiernan</dc:creator>
  <cp:keywords/>
  <dc:description/>
  <cp:lastModifiedBy>Ranasinghe, Romali</cp:lastModifiedBy>
  <cp:revision>26</cp:revision>
  <dcterms:created xsi:type="dcterms:W3CDTF">2020-10-18T16:11:48Z</dcterms:created>
  <dcterms:modified xsi:type="dcterms:W3CDTF">2020-11-03T22:54:51Z</dcterms:modified>
  <cp:category/>
</cp:coreProperties>
</file>