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99" r:id="rId3"/>
    <p:sldId id="283" r:id="rId4"/>
    <p:sldId id="303" r:id="rId5"/>
    <p:sldId id="314" r:id="rId6"/>
    <p:sldId id="305" r:id="rId7"/>
    <p:sldId id="320" r:id="rId8"/>
    <p:sldId id="318" r:id="rId9"/>
    <p:sldId id="321" r:id="rId10"/>
    <p:sldId id="322" r:id="rId11"/>
    <p:sldId id="345" r:id="rId12"/>
    <p:sldId id="350" r:id="rId13"/>
    <p:sldId id="323" r:id="rId14"/>
    <p:sldId id="346" r:id="rId15"/>
    <p:sldId id="319" r:id="rId16"/>
    <p:sldId id="263" r:id="rId17"/>
    <p:sldId id="336" r:id="rId18"/>
    <p:sldId id="337" r:id="rId19"/>
    <p:sldId id="325" r:id="rId20"/>
    <p:sldId id="338" r:id="rId21"/>
    <p:sldId id="326" r:id="rId22"/>
    <p:sldId id="306" r:id="rId23"/>
    <p:sldId id="267" r:id="rId24"/>
    <p:sldId id="313" r:id="rId25"/>
    <p:sldId id="308" r:id="rId26"/>
    <p:sldId id="327" r:id="rId27"/>
    <p:sldId id="266" r:id="rId28"/>
    <p:sldId id="328" r:id="rId29"/>
    <p:sldId id="342" r:id="rId30"/>
    <p:sldId id="329" r:id="rId31"/>
    <p:sldId id="343" r:id="rId32"/>
    <p:sldId id="260" r:id="rId33"/>
    <p:sldId id="330" r:id="rId34"/>
    <p:sldId id="347" r:id="rId35"/>
    <p:sldId id="348" r:id="rId36"/>
    <p:sldId id="340" r:id="rId37"/>
    <p:sldId id="331" r:id="rId38"/>
    <p:sldId id="349" r:id="rId39"/>
    <p:sldId id="317" r:id="rId40"/>
    <p:sldId id="295" r:id="rId41"/>
    <p:sldId id="332" r:id="rId42"/>
    <p:sldId id="344" r:id="rId43"/>
    <p:sldId id="333" r:id="rId44"/>
    <p:sldId id="296" r:id="rId45"/>
    <p:sldId id="270" r:id="rId46"/>
    <p:sldId id="351" r:id="rId47"/>
    <p:sldId id="304" r:id="rId48"/>
    <p:sldId id="352" r:id="rId49"/>
    <p:sldId id="353" r:id="rId5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Peters" initials="A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DDDD"/>
    <a:srgbClr val="007A85"/>
    <a:srgbClr val="00D9AA"/>
    <a:srgbClr val="7ADD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71" autoAdjust="0"/>
    <p:restoredTop sz="92769" autoAdjust="0"/>
  </p:normalViewPr>
  <p:slideViewPr>
    <p:cSldViewPr snapToGrid="0" snapToObjects="1">
      <p:cViewPr varScale="1">
        <p:scale>
          <a:sx n="72" d="100"/>
          <a:sy n="72" d="100"/>
        </p:scale>
        <p:origin x="9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8584"/>
    </p:cViewPr>
  </p:sorterViewPr>
  <p:notesViewPr>
    <p:cSldViewPr snapToGrid="0" snapToObjects="1" showGuides="1">
      <p:cViewPr>
        <p:scale>
          <a:sx n="160" d="100"/>
          <a:sy n="160" d="100"/>
        </p:scale>
        <p:origin x="1320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8T10:55:17.995" idx="7">
    <p:pos x="7657" y="12"/>
    <p:text>not sure what happened but the circles are no longer the same size. If this was not on purpose, just let me know, and I will change it back to how it was</p:text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0-18T10:34:29.809" idx="6">
    <p:pos x="10" y="10"/>
    <p:text>Is it normal that this animation was separated and the others were not?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-1" y="238539"/>
            <a:ext cx="68564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Clean Hospitals: The Next Frontier in Infection Control</a:t>
            </a:r>
            <a:br>
              <a:rPr lang="en-US" b="1" dirty="0" smtClean="0"/>
            </a:br>
            <a:r>
              <a:rPr lang="en-US" b="1" dirty="0" smtClean="0"/>
              <a:t>Prof. Didier </a:t>
            </a:r>
            <a:r>
              <a:rPr lang="en-US" b="1" dirty="0" err="1" smtClean="0"/>
              <a:t>Pittet</a:t>
            </a:r>
            <a:r>
              <a:rPr lang="en-US" b="1" dirty="0" smtClean="0"/>
              <a:t> and Dr. Pierre </a:t>
            </a:r>
            <a:r>
              <a:rPr lang="en-US" b="1" dirty="0" err="1" smtClean="0"/>
              <a:t>Parneix</a:t>
            </a:r>
            <a:endParaRPr lang="en-US" b="1" dirty="0" smtClean="0"/>
          </a:p>
          <a:p>
            <a:pPr algn="ctr"/>
            <a:r>
              <a:rPr lang="en-US" b="1" dirty="0" smtClean="0"/>
              <a:t>Sponsored by the World Health Organization, Infection Prevention and Control Global Unit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375106"/>
            <a:ext cx="6858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algn="ctr"/>
            <a:r>
              <a:rPr lang="en-US" b="1" dirty="0" smtClean="0"/>
              <a:t>Hosted by</a:t>
            </a:r>
          </a:p>
          <a:p>
            <a:pPr algn="ctr"/>
            <a:r>
              <a:rPr lang="en-US" b="1" dirty="0" smtClean="0"/>
              <a:t>A Webber Training Teleclass</a:t>
            </a:r>
          </a:p>
          <a:p>
            <a:pPr algn="ctr"/>
            <a:r>
              <a:rPr lang="en-US" b="1" dirty="0" err="1" smtClean="0"/>
              <a:t>www.webbertraining.com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5A4D9-7007-594E-B14E-3EB4A0891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94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61340B-AF6B-7A49-A3C0-95DE6C39135F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8DBFEC-68F6-5841-B93C-B4680A5DAB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493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BFEC-68F6-5841-B93C-B4680A5DAB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550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DBFEC-68F6-5841-B93C-B4680A5DAB8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182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EDF-16C7-0B41-90A6-7605885405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066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DBFEC-68F6-5841-B93C-B4680A5DAB8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089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EDF-16C7-0B41-90A6-7605885405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5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EDF-16C7-0B41-90A6-7605885405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4002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EDF-16C7-0B41-90A6-7605885405E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1699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EDF-16C7-0B41-90A6-7605885405E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86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EDF-16C7-0B41-90A6-7605885405E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4375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0B35C-358F-7748-8167-8E39572A543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556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EDF-16C7-0B41-90A6-7605885405E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123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8DBFEC-68F6-5841-B93C-B4680A5DAB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31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8DBFEC-68F6-5841-B93C-B4680A5DAB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31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EDF-16C7-0B41-90A6-7605885405E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00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EDF-16C7-0B41-90A6-7605885405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8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EDF-16C7-0B41-90A6-7605885405E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8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3863" y="1243013"/>
            <a:ext cx="5961062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261EDF-16C7-0B41-90A6-7605885405E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60021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61EDF-16C7-0B41-90A6-7605885405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733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60F2E7-3F62-FC47-B7DF-03B5F5B880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CC03EF9-21E2-A540-9C39-DE442EBF4D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68EF83F-5592-E94F-8DF9-B8C54F703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C7E-D329-DA4C-8BD7-4AA84907BD1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8B835C-154A-AE44-A5C6-A5A736928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A45C91-068F-1046-A04E-A492787C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C2AF-7905-284B-9A13-7D54303C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0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E5A304A-A68E-0348-B3EF-8CBA24A4D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D22CA0A-9543-FC42-9C21-F945E7956F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7BEF13E-AC07-534B-831B-C7B56686C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C7E-D329-DA4C-8BD7-4AA84907BD1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299861-4769-314C-ABC3-E9118407F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C3158D-CACD-F44F-A5E3-4CC75A0F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C2AF-7905-284B-9A13-7D54303C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56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FC7B1B53-758E-AF43-8289-DFF6AC34D6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93D12C-C6CF-6D44-8914-709762019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472FB56-6F76-B94E-883F-75161AE40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C7E-D329-DA4C-8BD7-4AA84907BD1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A8AEC3-CD72-B94D-B6FD-3081A912C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866FF8C-BF0D-0C4E-95DD-7D2DAA114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C2AF-7905-284B-9A13-7D54303C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59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13B46-6F57-0346-909A-479C489E7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58032FA-E5AD-C949-B6AE-14B2C34B52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44E480-2C68-C246-A19A-5D699908D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C7E-D329-DA4C-8BD7-4AA84907BD1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7B430E-8576-4245-A5AE-B34578A1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2E8792-3FA8-744A-9985-C58ACA5A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C2AF-7905-284B-9A13-7D54303C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5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EBFE99-32B3-C84F-A0B7-BCE32CB2D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CDC924C-15CB-0E46-8A1D-02AFB4C49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F821B94-AAA5-2C40-9A32-24960DDF5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C7E-D329-DA4C-8BD7-4AA84907BD1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ACBB34-15EA-5640-B71F-31E881B1F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6B04A1-4EED-9644-B1E6-00DF2AB01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C2AF-7905-284B-9A13-7D54303C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806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DACE3A-6E32-C344-A849-E225D8E2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6F56BE-0B54-AD44-95E3-79E0F8276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7E8A9B0-2CC1-8745-BC8C-F7F6CE2FF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419BAD5-CC1A-C24D-A885-7C5C0D70C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C7E-D329-DA4C-8BD7-4AA84907BD1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946DE81-4519-1D4F-9A55-0AF363DCA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6A2AE89-82FF-2946-83AC-A3B29D4E3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C2AF-7905-284B-9A13-7D54303C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5FDF9D-F5CB-E146-BFDC-728EC06F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5766917-AB7D-3645-9416-82DFEA650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7788E29-8F22-0649-89E3-9572A5FBAA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C5E73CF-DA4B-274A-81EC-CA3EA7C515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1167A351-E01A-4F45-A875-900C06B166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F3DDD17-D3AB-744B-B3B4-B6CA0BBC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C7E-D329-DA4C-8BD7-4AA84907BD1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D5BE97D-A83A-B447-9E9F-765119C04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7EE03EAC-DF10-2740-8C90-8685331F0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C2AF-7905-284B-9A13-7D54303C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79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28D3BA-2A31-A045-AE7E-DD8BEF604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9C8F11A-C5EA-8A4A-91C4-00DAA40C9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C7E-D329-DA4C-8BD7-4AA84907BD1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7AC92AC-F595-1246-8EE0-4173276C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6AA3E9-7E1D-3040-A2FC-3DAE694C6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C2AF-7905-284B-9A13-7D54303C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78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69794FC-D9B7-A34D-AC89-16FD0D09D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C7E-D329-DA4C-8BD7-4AA84907BD1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EEDEEC9-E5E5-464A-A076-E8E56E9C9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1A3AF7E-2E47-D14E-B3E8-557858358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C2AF-7905-284B-9A13-7D54303C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1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32BD01-A700-2B47-9767-29B6BB14B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2AB2CD9-8D1E-1041-A3A6-EB7DDAE0F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326A3EA-2331-9F4E-9819-483AC964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652DC4-A4CF-0345-A95E-BBFE24748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C7E-D329-DA4C-8BD7-4AA84907BD1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705C99F-7F79-D948-A941-D4E69E0F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83E33C-1ED0-4349-B9E5-203E66F05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C2AF-7905-284B-9A13-7D54303C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478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9AF086-F28D-0640-BEB8-6638EC096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4C488D9-BA90-B94F-8C41-FBB2096C42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8BBB8C1-E8A3-C442-9F3C-05233E6F25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42FD83D-9297-BC49-89C6-548D7A719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3DC7E-D329-DA4C-8BD7-4AA84907BD1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5D6ECF3-9ADF-4F48-8B1D-25526F105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2780D88-FC10-7849-8FAC-95CC8167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AC2AF-7905-284B-9A13-7D54303C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68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B67E3BE-8E8C-1C4E-9407-531710E97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EA32E84-76D7-2D4A-9621-539E55496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2C50078-A40A-F543-A4AD-9BE35B8B4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3DC7E-D329-DA4C-8BD7-4AA84907BD16}" type="datetimeFigureOut">
              <a:rPr lang="en-US" smtClean="0"/>
              <a:t>10/19/2020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CD4118-7AA8-B44D-8E84-66282F47D9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B615A34-2338-CC44-AE19-F52DAB896A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AC2AF-7905-284B-9A13-7D54303C45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58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13" Type="http://schemas.openxmlformats.org/officeDocument/2006/relationships/hyperlink" Target="http://sarana2007.centerblog.net/2490098-chien-mechant" TargetMode="External"/><Relationship Id="rId3" Type="http://schemas.openxmlformats.org/officeDocument/2006/relationships/image" Target="../media/image52.jpg"/><Relationship Id="rId7" Type="http://schemas.openxmlformats.org/officeDocument/2006/relationships/image" Target="../media/image55.jpg"/><Relationship Id="rId12" Type="http://schemas.openxmlformats.org/officeDocument/2006/relationships/image" Target="../media/image59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hyperlink" Target="http://mestiti.m.e.pic.centerblog.net/pulic363.gif" TargetMode="External"/><Relationship Id="rId5" Type="http://schemas.openxmlformats.org/officeDocument/2006/relationships/hyperlink" Target="http://www.google.fr/imgres?imgurl=http://97.img.v4.skyrock.net/97a/enalalalile/pics/1662961300.gif&amp;imgrefurl=http://enalalalile.skyrock.com/&amp;usg=__MNOyzmZ8II-3juAxJtME-xrZtxQ=&amp;h=220&amp;w=176&amp;sz=100&amp;hl=fr&amp;start=53&amp;zoom=1&amp;um=1&amp;itbs=1&amp;tbnid=8a-5g4VBHVjRNM:&amp;tbnh=107&amp;tbnw=86&amp;prev=/images?q=gif+chien+m%C3%A9chant&amp;start=36&amp;um=1&amp;hl=fr&amp;safe=active&amp;sa=N&amp;ndsp=18&amp;biw=1420&amp;bih=767&amp;tbm=isch&amp;ei=9ufcTafXNMSUOp_O7fgO" TargetMode="External"/><Relationship Id="rId10" Type="http://schemas.openxmlformats.org/officeDocument/2006/relationships/image" Target="../media/image58.gif"/><Relationship Id="rId4" Type="http://schemas.openxmlformats.org/officeDocument/2006/relationships/image" Target="../media/image53.jpg"/><Relationship Id="rId9" Type="http://schemas.openxmlformats.org/officeDocument/2006/relationships/image" Target="../media/image57.jpeg"/><Relationship Id="rId1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6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0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E6F82AB-8332-7F4E-888F-28C0033640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640" y="7851"/>
            <a:ext cx="4610213" cy="3429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BC3591-5240-564A-B687-1831D7AAC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7474" y="-221227"/>
            <a:ext cx="6867411" cy="3901849"/>
          </a:xfrm>
        </p:spPr>
        <p:txBody>
          <a:bodyPr>
            <a:normAutofit/>
          </a:bodyPr>
          <a:lstStyle/>
          <a:p>
            <a:pPr algn="l"/>
            <a:r>
              <a:rPr lang="en-US" sz="8000" b="1" dirty="0">
                <a:solidFill>
                  <a:srgbClr val="007A85"/>
                </a:solidFill>
                <a:latin typeface="+mn-lt"/>
                <a:cs typeface="Aharoni" panose="020F0502020204030204" pitchFamily="34" charset="0"/>
              </a:rPr>
              <a:t/>
            </a:r>
            <a:br>
              <a:rPr lang="en-US" sz="8000" b="1" dirty="0">
                <a:solidFill>
                  <a:srgbClr val="007A85"/>
                </a:solidFill>
                <a:latin typeface="+mn-lt"/>
                <a:cs typeface="Aharoni" panose="020F0502020204030204" pitchFamily="34" charset="0"/>
              </a:rPr>
            </a:br>
            <a:r>
              <a:rPr lang="en-US" sz="4800" b="1" dirty="0">
                <a:solidFill>
                  <a:srgbClr val="007A85"/>
                </a:solidFill>
                <a:latin typeface="+mn-lt"/>
                <a:cs typeface="Aharoni" panose="020F0502020204030204" pitchFamily="34" charset="0"/>
              </a:rPr>
              <a:t>: </a:t>
            </a:r>
            <a:r>
              <a:rPr lang="en-US" sz="4800" b="1" dirty="0" smtClean="0">
                <a:solidFill>
                  <a:srgbClr val="007A85"/>
                </a:solidFill>
                <a:latin typeface="+mn-lt"/>
                <a:cs typeface="Aharoni" panose="020F0502020204030204" pitchFamily="34" charset="0"/>
              </a:rPr>
              <a:t> the </a:t>
            </a:r>
            <a:r>
              <a:rPr lang="en-US" sz="4800" b="1" dirty="0">
                <a:solidFill>
                  <a:srgbClr val="007A85"/>
                </a:solidFill>
                <a:latin typeface="+mn-lt"/>
                <a:cs typeface="Aharoni" panose="020F0502020204030204" pitchFamily="34" charset="0"/>
              </a:rPr>
              <a:t>next frontier in </a:t>
            </a:r>
            <a:r>
              <a:rPr lang="en-US" sz="4800" b="1" dirty="0" smtClean="0">
                <a:solidFill>
                  <a:srgbClr val="007A85"/>
                </a:solidFill>
                <a:latin typeface="+mn-lt"/>
                <a:cs typeface="Aharoni" panose="020F0502020204030204" pitchFamily="34" charset="0"/>
              </a:rPr>
              <a:t/>
            </a:r>
            <a:br>
              <a:rPr lang="en-US" sz="4800" b="1" dirty="0" smtClean="0">
                <a:solidFill>
                  <a:srgbClr val="007A85"/>
                </a:solidFill>
                <a:latin typeface="+mn-lt"/>
                <a:cs typeface="Aharoni" panose="020F0502020204030204" pitchFamily="34" charset="0"/>
              </a:rPr>
            </a:br>
            <a:r>
              <a:rPr lang="en-US" sz="4800" b="1" dirty="0" smtClean="0">
                <a:solidFill>
                  <a:srgbClr val="007A85"/>
                </a:solidFill>
                <a:latin typeface="+mn-lt"/>
                <a:cs typeface="Aharoni" panose="020F0502020204030204" pitchFamily="34" charset="0"/>
              </a:rPr>
              <a:t>   infection </a:t>
            </a:r>
            <a:r>
              <a:rPr lang="en-US" sz="4800" b="1" dirty="0">
                <a:solidFill>
                  <a:srgbClr val="007A85"/>
                </a:solidFill>
                <a:latin typeface="+mn-lt"/>
                <a:cs typeface="Aharoni" panose="020F0502020204030204" pitchFamily="34" charset="0"/>
              </a:rPr>
              <a:t>prevention</a:t>
            </a:r>
            <a:r>
              <a:rPr lang="en-US" sz="4800" dirty="0"/>
              <a:t/>
            </a:r>
            <a:br>
              <a:rPr lang="en-US" sz="4800" dirty="0"/>
            </a:b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84CC8DC-DD9D-B545-B626-5E99D3BDD7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7129" y="3212255"/>
            <a:ext cx="10907486" cy="291312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Prof</a:t>
            </a:r>
            <a:r>
              <a:rPr lang="en-US" sz="2800" b="1" dirty="0"/>
              <a:t>. Didier Pittet</a:t>
            </a:r>
            <a:endParaRPr lang="en-US" dirty="0"/>
          </a:p>
          <a:p>
            <a:r>
              <a:rPr lang="en-US" sz="2200" dirty="0"/>
              <a:t>Infection Control </a:t>
            </a:r>
            <a:r>
              <a:rPr lang="en-US" sz="2200" dirty="0" err="1"/>
              <a:t>Programme</a:t>
            </a:r>
            <a:r>
              <a:rPr lang="en-US" sz="2200" dirty="0"/>
              <a:t> and WHO Collaborating Center on Patient </a:t>
            </a:r>
            <a:r>
              <a:rPr lang="en-US" sz="2200" dirty="0" smtClean="0"/>
              <a:t>Safety,</a:t>
            </a:r>
            <a:br>
              <a:rPr lang="en-US" sz="2200" dirty="0" smtClean="0"/>
            </a:br>
            <a:r>
              <a:rPr lang="en-US" sz="2200" dirty="0" smtClean="0"/>
              <a:t>University </a:t>
            </a:r>
            <a:r>
              <a:rPr lang="en-US" sz="2200" dirty="0"/>
              <a:t>of Geneva Hospitals and Faculty of Medicine, Geneva, Switzerland</a:t>
            </a:r>
            <a:r>
              <a:rPr lang="en-US" sz="2200" dirty="0">
                <a:effectLst/>
              </a:rPr>
              <a:t> </a:t>
            </a:r>
          </a:p>
          <a:p>
            <a:endParaRPr lang="en-US" sz="800" dirty="0"/>
          </a:p>
          <a:p>
            <a:r>
              <a:rPr lang="en-US" sz="2800" b="1" dirty="0">
                <a:solidFill>
                  <a:srgbClr val="000000"/>
                </a:solidFill>
              </a:rPr>
              <a:t>Dr. Pierre </a:t>
            </a:r>
            <a:r>
              <a:rPr lang="en-US" sz="2800" b="1" dirty="0" err="1">
                <a:solidFill>
                  <a:srgbClr val="000000"/>
                </a:solidFill>
              </a:rPr>
              <a:t>Parneix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US" sz="2200" dirty="0"/>
              <a:t>Nouvelle Aquitaine Healthcare-Associated Infection Control Centre,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Bordeaux </a:t>
            </a:r>
            <a:r>
              <a:rPr lang="en-US" sz="2200" dirty="0"/>
              <a:t>University Hospital, Bordeaux, France</a:t>
            </a:r>
            <a:r>
              <a:rPr lang="en-US" sz="2200" baseline="30000" dirty="0"/>
              <a:t> 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4792139" y="6489293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smtClean="0"/>
              <a:t>www.webbertraining.com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323937" y="6494211"/>
            <a:ext cx="1825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 smtClean="0"/>
              <a:t>October 20, 2020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0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C47AFE-6EC6-1C44-A71E-7D5B356BA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8264" y="4605572"/>
            <a:ext cx="9373736" cy="2203704"/>
          </a:xfrm>
        </p:spPr>
        <p:txBody>
          <a:bodyPr>
            <a:noAutofit/>
          </a:bodyPr>
          <a:lstStyle/>
          <a:p>
            <a:pPr algn="r"/>
            <a:r>
              <a:rPr lang="en-US" sz="4000" dirty="0"/>
              <a:t> </a:t>
            </a:r>
            <a:br>
              <a:rPr lang="en-US" sz="40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>
                <a:latin typeface="+mn-lt"/>
              </a:rPr>
              <a:t>We asked our stakeholders their most urgent questions about healthcare environmental hygiene</a:t>
            </a:r>
            <a:br>
              <a:rPr lang="en-US" sz="4000" b="1" dirty="0"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="" xmlns:a16="http://schemas.microsoft.com/office/drawing/2014/main" id="{8DF8AE6E-38CD-4B2A-8E02-F099DD30EF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0126" y="629042"/>
            <a:ext cx="1217216" cy="85953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upload.wikimedia.org/wikipedia/commons/thumb/3/...">
            <a:extLst>
              <a:ext uri="{FF2B5EF4-FFF2-40B4-BE49-F238E27FC236}">
                <a16:creationId xmlns="" xmlns:a16="http://schemas.microsoft.com/office/drawing/2014/main" id="{695C6825-DEA9-DC41-97A0-177E6709C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1525" y="742789"/>
            <a:ext cx="780298" cy="6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ight Triangle 74">
            <a:extLst>
              <a:ext uri="{FF2B5EF4-FFF2-40B4-BE49-F238E27FC236}">
                <a16:creationId xmlns="" xmlns:a16="http://schemas.microsoft.com/office/drawing/2014/main" id="{23293907-0F26-4752-BCD0-3AC2C50263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843683" y="635538"/>
            <a:ext cx="680408" cy="84974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="" xmlns:a16="http://schemas.microsoft.com/office/drawing/2014/main" id="{4CA07809-FD84-4293-BEDA-C920BB2A1F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56352" y="8853"/>
            <a:ext cx="1576152" cy="14793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upload.wikimedia.org/wikipedia/commons/thumb/3/...">
            <a:extLst>
              <a:ext uri="{FF2B5EF4-FFF2-40B4-BE49-F238E27FC236}">
                <a16:creationId xmlns="" xmlns:a16="http://schemas.microsoft.com/office/drawing/2014/main" id="{F8023F79-760E-034F-9D18-4F184941D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17219" y="241121"/>
            <a:ext cx="1259675" cy="102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ight Triangle 78">
            <a:extLst>
              <a:ext uri="{FF2B5EF4-FFF2-40B4-BE49-F238E27FC236}">
                <a16:creationId xmlns="" xmlns:a16="http://schemas.microsoft.com/office/drawing/2014/main" id="{A06D4B98-7FBD-4771-9C71-AE026D6702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23630" y="-1"/>
            <a:ext cx="1092260" cy="1479367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1E32D174-F8A9-4FF0-8888-1B4F5E1849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44070" y="621519"/>
            <a:ext cx="4032504" cy="220370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="" xmlns:a16="http://schemas.microsoft.com/office/drawing/2014/main" id="{769201C5-687E-46FB-BA72-23BA40BFEE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3107" y="2848090"/>
            <a:ext cx="2339075" cy="341607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: Shape 84">
            <a:extLst>
              <a:ext uri="{FF2B5EF4-FFF2-40B4-BE49-F238E27FC236}">
                <a16:creationId xmlns="" xmlns:a16="http://schemas.microsoft.com/office/drawing/2014/main" id="{339141A8-FDFD-4ABE-A499-72C9669F4B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1114143" y="991883"/>
            <a:ext cx="1371600" cy="2356777"/>
          </a:xfrm>
          <a:custGeom>
            <a:avLst/>
            <a:gdLst>
              <a:gd name="connsiteX0" fmla="*/ 0 w 1371600"/>
              <a:gd name="connsiteY0" fmla="*/ 0 h 2356777"/>
              <a:gd name="connsiteX1" fmla="*/ 0 w 1371600"/>
              <a:gd name="connsiteY1" fmla="*/ 1216152 h 2356777"/>
              <a:gd name="connsiteX2" fmla="*/ 4495 w 1371600"/>
              <a:gd name="connsiteY2" fmla="*/ 1216152 h 2356777"/>
              <a:gd name="connsiteX3" fmla="*/ 4495 w 1371600"/>
              <a:gd name="connsiteY3" fmla="*/ 2356777 h 2356777"/>
              <a:gd name="connsiteX4" fmla="*/ 1367105 w 1371600"/>
              <a:gd name="connsiteY4" fmla="*/ 2356777 h 2356777"/>
              <a:gd name="connsiteX5" fmla="*/ 1367105 w 1371600"/>
              <a:gd name="connsiteY5" fmla="*/ 1216152 h 2356777"/>
              <a:gd name="connsiteX6" fmla="*/ 1371600 w 1371600"/>
              <a:gd name="connsiteY6" fmla="*/ 1216152 h 2356777"/>
              <a:gd name="connsiteX7" fmla="*/ 1367105 w 1371600"/>
              <a:gd name="connsiteY7" fmla="*/ 1212166 h 2356777"/>
              <a:gd name="connsiteX8" fmla="*/ 1367105 w 1371600"/>
              <a:gd name="connsiteY8" fmla="*/ 1210176 h 2356777"/>
              <a:gd name="connsiteX9" fmla="*/ 1364860 w 1371600"/>
              <a:gd name="connsiteY9" fmla="*/ 1210176 h 2356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71600" h="2356777">
                <a:moveTo>
                  <a:pt x="0" y="0"/>
                </a:moveTo>
                <a:lnTo>
                  <a:pt x="0" y="1216152"/>
                </a:lnTo>
                <a:lnTo>
                  <a:pt x="4495" y="1216152"/>
                </a:lnTo>
                <a:lnTo>
                  <a:pt x="4495" y="2356777"/>
                </a:lnTo>
                <a:lnTo>
                  <a:pt x="1367105" y="2356777"/>
                </a:lnTo>
                <a:lnTo>
                  <a:pt x="1367105" y="1216152"/>
                </a:lnTo>
                <a:lnTo>
                  <a:pt x="1371600" y="1216152"/>
                </a:lnTo>
                <a:lnTo>
                  <a:pt x="1367105" y="1212166"/>
                </a:lnTo>
                <a:lnTo>
                  <a:pt x="1367105" y="1210176"/>
                </a:lnTo>
                <a:lnTo>
                  <a:pt x="1364860" y="121017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="" xmlns:a16="http://schemas.microsoft.com/office/drawing/2014/main" id="{8A439E11-755A-4258-859D-56A6B6AFCB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78372" y="1485831"/>
            <a:ext cx="1990938" cy="1371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upload.wikimedia.org/wikipedia/commons/thumb/3/...">
            <a:extLst>
              <a:ext uri="{FF2B5EF4-FFF2-40B4-BE49-F238E27FC236}">
                <a16:creationId xmlns="" xmlns:a16="http://schemas.microsoft.com/office/drawing/2014/main" id="{6D382531-90A6-AD4F-8407-EDCB4E7EB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90692" y="1632106"/>
            <a:ext cx="1320243" cy="1069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ight Triangle 88">
            <a:extLst>
              <a:ext uri="{FF2B5EF4-FFF2-40B4-BE49-F238E27FC236}">
                <a16:creationId xmlns="" xmlns:a16="http://schemas.microsoft.com/office/drawing/2014/main" id="{E916EF49-F958-4F28-A999-F8FA8D09A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7206828" y="2437565"/>
            <a:ext cx="325600" cy="406635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2" descr="upload.wikimedia.org/wikipedia/commons/thumb/3/...">
            <a:extLst>
              <a:ext uri="{FF2B5EF4-FFF2-40B4-BE49-F238E27FC236}">
                <a16:creationId xmlns="" xmlns:a16="http://schemas.microsoft.com/office/drawing/2014/main" id="{C25DBC4C-43FC-B946-9280-7F677DA73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627456" y="782656"/>
            <a:ext cx="2322753" cy="188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1" name="Right Triangle 90">
            <a:extLst>
              <a:ext uri="{FF2B5EF4-FFF2-40B4-BE49-F238E27FC236}">
                <a16:creationId xmlns="" xmlns:a16="http://schemas.microsoft.com/office/drawing/2014/main" id="{A7665D74-DFEA-412C-928C-F090E6708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3" name="Rectangle 92">
            <a:extLst>
              <a:ext uri="{FF2B5EF4-FFF2-40B4-BE49-F238E27FC236}">
                <a16:creationId xmlns="" xmlns:a16="http://schemas.microsoft.com/office/drawing/2014/main" id="{3E84BD56-679D-4E0C-9C9B-D694ABF073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72567" y="2843319"/>
            <a:ext cx="3474720" cy="188366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ight Triangle 94">
            <a:extLst>
              <a:ext uri="{FF2B5EF4-FFF2-40B4-BE49-F238E27FC236}">
                <a16:creationId xmlns="" xmlns:a16="http://schemas.microsoft.com/office/drawing/2014/main" id="{2335FEDF-EF88-4E68-9CF7-5A72EF32AFC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0435" y="1488222"/>
            <a:ext cx="1092260" cy="136409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Freeform: Shape 96">
            <a:extLst>
              <a:ext uri="{FF2B5EF4-FFF2-40B4-BE49-F238E27FC236}">
                <a16:creationId xmlns="" xmlns:a16="http://schemas.microsoft.com/office/drawing/2014/main" id="{03DB71A4-74AA-406D-9553-61C0C6D2368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1093" y="1481744"/>
            <a:ext cx="1557796" cy="1362456"/>
          </a:xfrm>
          <a:custGeom>
            <a:avLst/>
            <a:gdLst>
              <a:gd name="connsiteX0" fmla="*/ 0 w 1557796"/>
              <a:gd name="connsiteY0" fmla="*/ 0 h 1362456"/>
              <a:gd name="connsiteX1" fmla="*/ 1557796 w 1557796"/>
              <a:gd name="connsiteY1" fmla="*/ 0 h 1362456"/>
              <a:gd name="connsiteX2" fmla="*/ 1557796 w 1557796"/>
              <a:gd name="connsiteY2" fmla="*/ 1362456 h 1362456"/>
              <a:gd name="connsiteX3" fmla="*/ 1090945 w 1557796"/>
              <a:gd name="connsiteY3" fmla="*/ 1362456 h 1362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57796" h="1362456">
                <a:moveTo>
                  <a:pt x="0" y="0"/>
                </a:moveTo>
                <a:lnTo>
                  <a:pt x="1557796" y="0"/>
                </a:lnTo>
                <a:lnTo>
                  <a:pt x="1557796" y="1362456"/>
                </a:lnTo>
                <a:lnTo>
                  <a:pt x="1090945" y="1362456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Right Triangle 98">
            <a:extLst>
              <a:ext uri="{FF2B5EF4-FFF2-40B4-BE49-F238E27FC236}">
                <a16:creationId xmlns="" xmlns:a16="http://schemas.microsoft.com/office/drawing/2014/main" id="{DA9994C2-211B-4BF6-B6A0-D67471594E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56352" y="1480102"/>
            <a:ext cx="1092260" cy="1364098"/>
          </a:xfrm>
          <a:prstGeom prst="rtTriangl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72" name="Picture 4" descr="Thought bubble chat noun_564474 - NIA">
            <a:extLst>
              <a:ext uri="{FF2B5EF4-FFF2-40B4-BE49-F238E27FC236}">
                <a16:creationId xmlns="" xmlns:a16="http://schemas.microsoft.com/office/drawing/2014/main" id="{2C6F01F9-720F-994B-A680-8EBDE6FDC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36139" y="3593466"/>
            <a:ext cx="2032216" cy="203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upload.wikimedia.org/wikipedia/commons/thumb/3/...">
            <a:extLst>
              <a:ext uri="{FF2B5EF4-FFF2-40B4-BE49-F238E27FC236}">
                <a16:creationId xmlns="" xmlns:a16="http://schemas.microsoft.com/office/drawing/2014/main" id="{214947B0-2644-8A47-BDA4-8BC85ED33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15278" y="2950615"/>
            <a:ext cx="1990938" cy="161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Right Triangle 100">
            <a:extLst>
              <a:ext uri="{FF2B5EF4-FFF2-40B4-BE49-F238E27FC236}">
                <a16:creationId xmlns="" xmlns:a16="http://schemas.microsoft.com/office/drawing/2014/main" id="{837A7BE2-DF08-4ECE-A520-13927DBF4C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chemeClr val="accent3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8D9807C-A568-D448-8288-EC021136A1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297" y="3153048"/>
            <a:ext cx="3706577" cy="306148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/>
              <a:t> 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7D8ADDA-9F68-3949-B84F-60B7AA957503}"/>
              </a:ext>
            </a:extLst>
          </p:cNvPr>
          <p:cNvSpPr/>
          <p:nvPr/>
        </p:nvSpPr>
        <p:spPr>
          <a:xfrm>
            <a:off x="1011254" y="4083064"/>
            <a:ext cx="148198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7A85"/>
                </a:solidFill>
              </a:rPr>
              <a:t>Do cleaner hospitals really mean safer hospitals?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FBAAC9E6-2FA2-434D-9832-4F424FFB8A03}"/>
              </a:ext>
            </a:extLst>
          </p:cNvPr>
          <p:cNvSpPr/>
          <p:nvPr/>
        </p:nvSpPr>
        <p:spPr>
          <a:xfrm>
            <a:off x="3459202" y="1824473"/>
            <a:ext cx="11418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 dirty="0">
                <a:solidFill>
                  <a:srgbClr val="007A85"/>
                </a:solidFill>
              </a:rPr>
              <a:t>Is cleaning a science?</a:t>
            </a:r>
            <a:endParaRPr lang="en-US" sz="1200" dirty="0">
              <a:solidFill>
                <a:srgbClr val="007A85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0DF7BAD-4FA8-3F49-9D87-1D360EDE23C4}"/>
              </a:ext>
            </a:extLst>
          </p:cNvPr>
          <p:cNvSpPr/>
          <p:nvPr/>
        </p:nvSpPr>
        <p:spPr>
          <a:xfrm>
            <a:off x="8890162" y="1131976"/>
            <a:ext cx="17973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rgbClr val="007A85"/>
                </a:solidFill>
              </a:rPr>
              <a:t>How can hospitals save costs in environmental hygiene? </a:t>
            </a:r>
            <a:endParaRPr lang="en-US" sz="1200" dirty="0">
              <a:solidFill>
                <a:srgbClr val="007A85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0C0E7EC-A400-4B49-A5EE-21E8C6435359}"/>
              </a:ext>
            </a:extLst>
          </p:cNvPr>
          <p:cNvSpPr txBox="1"/>
          <p:nvPr/>
        </p:nvSpPr>
        <p:spPr>
          <a:xfrm>
            <a:off x="1078536" y="780907"/>
            <a:ext cx="363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A85"/>
                </a:solidFill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C6E57E8-30B8-8241-88EB-27FB5184D5FC}"/>
              </a:ext>
            </a:extLst>
          </p:cNvPr>
          <p:cNvSpPr txBox="1"/>
          <p:nvPr/>
        </p:nvSpPr>
        <p:spPr>
          <a:xfrm>
            <a:off x="5559452" y="390910"/>
            <a:ext cx="536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A85"/>
                </a:solidFill>
              </a:rPr>
              <a:t>$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FA6C5FD-2412-3D47-848B-2B7D56E291AB}"/>
              </a:ext>
            </a:extLst>
          </p:cNvPr>
          <p:cNvSpPr/>
          <p:nvPr/>
        </p:nvSpPr>
        <p:spPr>
          <a:xfrm>
            <a:off x="5011276" y="3165364"/>
            <a:ext cx="16328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dirty="0">
                <a:solidFill>
                  <a:srgbClr val="007A85"/>
                </a:solidFill>
              </a:rPr>
              <a:t>What is the difference between cleaning and disinfecting? </a:t>
            </a:r>
            <a:endParaRPr lang="en-US" sz="1200" dirty="0">
              <a:solidFill>
                <a:srgbClr val="007A8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56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7639"/>
          </a:xfrm>
        </p:spPr>
        <p:txBody>
          <a:bodyPr/>
          <a:lstStyle/>
          <a:p>
            <a:r>
              <a:rPr lang="fr-FR" b="1" dirty="0">
                <a:solidFill>
                  <a:srgbClr val="007A85"/>
                </a:solidFill>
              </a:rPr>
              <a:t>Questions: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2955" y="1132764"/>
            <a:ext cx="11080845" cy="5044199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A85"/>
                </a:solidFill>
              </a:rPr>
              <a:t>Q 1: Do cleaner hospitals really mean safer hospitals 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A85"/>
                </a:solidFill>
              </a:rPr>
              <a:t>Q 2: What is the difference between cleaning and disinfecting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A85"/>
                </a:solidFill>
              </a:rPr>
              <a:t>Q 3: How is cleaning a hospital different than cleaning a hotel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A85"/>
                </a:solidFill>
              </a:rPr>
              <a:t>Q 4: Does it make economic sense to invest in hospital cleaning programs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A85"/>
                </a:solidFill>
              </a:rPr>
              <a:t>Q 5: How can cleaning be a science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A85"/>
                </a:solidFill>
              </a:rPr>
              <a:t>Q 6: How do we make sure a surface is clean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866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094346-EB19-6E44-ACA9-F1D5BEEBB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766" y="1203224"/>
            <a:ext cx="11940653" cy="495405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rgbClr val="007A85"/>
                </a:solidFill>
              </a:rPr>
              <a:t>Q 7: Do air and water quality matter for controlling infections ?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rgbClr val="007A85"/>
                </a:solidFill>
              </a:rPr>
              <a:t>Q 8: Is it better to outsource cleaners or train them in house 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000" dirty="0">
                <a:solidFill>
                  <a:srgbClr val="007A85"/>
                </a:solidFill>
              </a:rPr>
              <a:t>Q 9: What element of healthcare environmental hygiene should my institution    	invest in first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rgbClr val="007A85"/>
                </a:solidFill>
              </a:rPr>
              <a:t>Q 10: How can hospitals save costs in environmental hygiene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rgbClr val="007A85"/>
                </a:solidFill>
              </a:rPr>
              <a:t>Q 11: How can I improve team workflows between cleaners and nursing staff 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000" dirty="0">
                <a:solidFill>
                  <a:srgbClr val="007A85"/>
                </a:solidFill>
              </a:rPr>
              <a:t>Q 12: Any question ?</a:t>
            </a:r>
            <a:endParaRPr lang="fr-FR" sz="3000" dirty="0">
              <a:solidFill>
                <a:srgbClr val="007A85"/>
              </a:solidFill>
            </a:endParaRPr>
          </a:p>
          <a:p>
            <a:endParaRPr lang="en-US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38200" y="365125"/>
            <a:ext cx="10515600" cy="7676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>
                <a:solidFill>
                  <a:srgbClr val="007A85"/>
                </a:solidFill>
              </a:rPr>
              <a:t>Questions (</a:t>
            </a:r>
            <a:r>
              <a:rPr lang="fr-FR" b="1" dirty="0" err="1">
                <a:solidFill>
                  <a:srgbClr val="007A85"/>
                </a:solidFill>
              </a:rPr>
              <a:t>cont</a:t>
            </a:r>
            <a:r>
              <a:rPr lang="fr-FR" b="1" dirty="0">
                <a:solidFill>
                  <a:srgbClr val="007A85"/>
                </a:solidFill>
              </a:rPr>
              <a:t>.):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88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37D101-4791-BC49-B3F2-FD33D52C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763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A85"/>
                </a:solidFill>
                <a:latin typeface="+mn-lt"/>
              </a:rPr>
              <a:t>Q 1: </a:t>
            </a:r>
            <a:br>
              <a:rPr lang="en-US" dirty="0">
                <a:solidFill>
                  <a:srgbClr val="007A85"/>
                </a:solidFill>
                <a:latin typeface="+mn-lt"/>
              </a:rPr>
            </a:br>
            <a:r>
              <a:rPr lang="en-US" dirty="0">
                <a:solidFill>
                  <a:srgbClr val="007A85"/>
                </a:solidFill>
                <a:latin typeface="+mn-lt"/>
              </a:rPr>
              <a:t>Do cleaner hospitals really mean safer hospitals? 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D8917971-A135-2444-9D0B-882E09164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53978" y="1646021"/>
            <a:ext cx="7191672" cy="47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647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>
            <a:extLst>
              <a:ext uri="{FF2B5EF4-FFF2-40B4-BE49-F238E27FC236}">
                <a16:creationId xmlns="" xmlns:a16="http://schemas.microsoft.com/office/drawing/2014/main" id="{D8917971-A135-2444-9D0B-882E09164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53978" y="1646021"/>
            <a:ext cx="7191672" cy="471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0CE626-64BB-8D4D-92B0-D6AB5005B5D7}"/>
              </a:ext>
            </a:extLst>
          </p:cNvPr>
          <p:cNvSpPr txBox="1"/>
          <p:nvPr/>
        </p:nvSpPr>
        <p:spPr>
          <a:xfrm>
            <a:off x="381000" y="424995"/>
            <a:ext cx="10356272" cy="65556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algn="ctr"/>
            <a:r>
              <a:rPr lang="en-US" sz="42000" dirty="0">
                <a:solidFill>
                  <a:srgbClr val="C00000"/>
                </a:solidFill>
                <a:effectLst>
                  <a:outerShdw blurRad="50800" dist="38100" dir="3840000" algn="tl" rotWithShape="0">
                    <a:prstClr val="black">
                      <a:alpha val="40000"/>
                    </a:prstClr>
                  </a:outerShdw>
                </a:effectLst>
              </a:rPr>
              <a:t>YES!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37D101-4791-BC49-B3F2-FD33D52C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7639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A85"/>
                </a:solidFill>
                <a:latin typeface="+mn-lt"/>
              </a:rPr>
              <a:t>Q 1: </a:t>
            </a:r>
            <a:br>
              <a:rPr lang="en-US" dirty="0">
                <a:solidFill>
                  <a:srgbClr val="007A85"/>
                </a:solidFill>
                <a:latin typeface="+mn-lt"/>
              </a:rPr>
            </a:br>
            <a:r>
              <a:rPr lang="en-US" dirty="0">
                <a:solidFill>
                  <a:srgbClr val="007A85"/>
                </a:solidFill>
                <a:latin typeface="+mn-lt"/>
              </a:rPr>
              <a:t>Do cleaner hospitals really mean safer hospitals? 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948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9AF5C66A-E8F2-4E13-98A3-FE96597C5A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AC860275-E106-493A-8BF0-E0A91130EF6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765AFB4-5526-E044-B079-7B8613F8A872}"/>
              </a:ext>
            </a:extLst>
          </p:cNvPr>
          <p:cNvSpPr txBox="1"/>
          <p:nvPr/>
        </p:nvSpPr>
        <p:spPr>
          <a:xfrm>
            <a:off x="1179576" y="822960"/>
            <a:ext cx="98298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Survival times and infectious doses retrieved or extrapolated from published studies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5A3499D-2D5F-FC4F-AD13-098A50968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69" y="2539875"/>
            <a:ext cx="8486189" cy="41582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E1691A2-4828-B44D-B8BD-C849FD859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2234" y="2786355"/>
            <a:ext cx="2892841" cy="33712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359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8841" y="11718"/>
            <a:ext cx="11389784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786"/>
                </a:solidFill>
              </a:rPr>
              <a:t>Risk of acquisition from prior room occupants by organism</a:t>
            </a:r>
            <a:r>
              <a:rPr lang="en-US" sz="3600" dirty="0">
                <a:solidFill>
                  <a:srgbClr val="007786"/>
                </a:solidFill>
              </a:rPr>
              <a:t> </a:t>
            </a:r>
          </a:p>
        </p:txBody>
      </p:sp>
      <p:pic>
        <p:nvPicPr>
          <p:cNvPr id="4" name="Imag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2480" y="905168"/>
            <a:ext cx="10781787" cy="52148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759279"/>
            <a:ext cx="89783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/>
              <a:t>Mitchell, B. G., Dancer, S. J., Anderson, M. &amp; </a:t>
            </a:r>
            <a:r>
              <a:rPr lang="en-US" dirty="0" err="1"/>
              <a:t>Dehn</a:t>
            </a:r>
            <a:r>
              <a:rPr lang="en-US" dirty="0"/>
              <a:t>, E. Risk of organism acquisition from prior room occupants: a systematic review and meta-analysis. </a:t>
            </a:r>
            <a:r>
              <a:rPr lang="en-US" i="1" dirty="0"/>
              <a:t>J. Hosp. Infect. </a:t>
            </a:r>
            <a:r>
              <a:rPr lang="en-US" dirty="0"/>
              <a:t>91, 211–217 (2015).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20" y="5759279"/>
            <a:ext cx="1388698" cy="1023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312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E37D101-4791-BC49-B3F2-FD33D52C8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7245"/>
            <a:ext cx="10515600" cy="260221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>
                <a:solidFill>
                  <a:srgbClr val="007A85"/>
                </a:solidFill>
                <a:latin typeface="+mn-lt"/>
              </a:rPr>
              <a:t>Q 2: </a:t>
            </a:r>
            <a:br>
              <a:rPr lang="en-US" dirty="0">
                <a:solidFill>
                  <a:srgbClr val="007A85"/>
                </a:solidFill>
                <a:latin typeface="+mn-lt"/>
              </a:rPr>
            </a:br>
            <a:r>
              <a:rPr lang="en-US" dirty="0">
                <a:solidFill>
                  <a:srgbClr val="007A85"/>
                </a:solidFill>
                <a:latin typeface="+mn-lt"/>
              </a:rPr>
              <a:t>What is the difference between cleaning and disinfecting?</a:t>
            </a:r>
            <a:br>
              <a:rPr lang="en-US" dirty="0">
                <a:solidFill>
                  <a:srgbClr val="007A85"/>
                </a:solidFill>
                <a:latin typeface="+mn-lt"/>
              </a:rPr>
            </a:b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pic>
        <p:nvPicPr>
          <p:cNvPr id="5" name="Afbeelding 14">
            <a:extLst>
              <a:ext uri="{FF2B5EF4-FFF2-40B4-BE49-F238E27FC236}">
                <a16:creationId xmlns="" xmlns:a16="http://schemas.microsoft.com/office/drawing/2014/main" id="{A4BB07C7-DB48-9143-90E2-F17CE15A8A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0153" y="3690216"/>
            <a:ext cx="11740902" cy="31677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0EF3953-A7DA-6246-8333-47E4B2932B3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46158" y="5636533"/>
            <a:ext cx="1657350" cy="1221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349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063E161-66CF-6944-BBE8-9FD59BFD5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A85"/>
                </a:solidFill>
              </a:rPr>
              <a:t>Cleaning vs. Disinfecting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625D90-0B36-C94B-B090-0BDB03B65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493"/>
            <a:ext cx="10515600" cy="46074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/>
              <a:t>Both reduce microbial contamination, but there is a difference in the amount of reduction 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Cleaning</a:t>
            </a:r>
            <a:r>
              <a:rPr lang="en-US" sz="3200" dirty="0"/>
              <a:t>- the process of the physical removal dust and dirt 	(which also removes some microbes)</a:t>
            </a:r>
          </a:p>
          <a:p>
            <a:pPr lvl="2"/>
            <a:r>
              <a:rPr lang="en-US" sz="2400" dirty="0"/>
              <a:t>Ex. with surfactants or scrubbing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>
                <a:solidFill>
                  <a:srgbClr val="C00000"/>
                </a:solidFill>
              </a:rPr>
              <a:t>Disinfection</a:t>
            </a:r>
            <a:r>
              <a:rPr lang="en-US" sz="3200" dirty="0"/>
              <a:t>- process of killing microbes through mechanical or chemical means</a:t>
            </a:r>
          </a:p>
          <a:p>
            <a:pPr lvl="2"/>
            <a:r>
              <a:rPr lang="en-US" sz="2400" dirty="0"/>
              <a:t>Ex. with heat or alcohol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848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2AE2337-2D0C-224D-A296-22C90B74F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490" y="540755"/>
            <a:ext cx="11092025" cy="165763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007A85"/>
                </a:solidFill>
                <a:latin typeface="Calibri" panose="020F0502020204030204"/>
              </a:rPr>
              <a:t>Q 3: </a:t>
            </a:r>
            <a:br>
              <a:rPr lang="en-US" sz="4000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sz="4000" dirty="0">
                <a:solidFill>
                  <a:srgbClr val="007A85"/>
                </a:solidFill>
                <a:latin typeface="Calibri" panose="020F0502020204030204"/>
              </a:rPr>
              <a:t>How is cleaning a hospital different than cleaning a hotel? </a:t>
            </a:r>
            <a:br>
              <a:rPr lang="en-US" sz="4000" dirty="0">
                <a:solidFill>
                  <a:srgbClr val="007A85"/>
                </a:solidFill>
                <a:latin typeface="Calibri" panose="020F0502020204030204"/>
              </a:rPr>
            </a:br>
            <a:endParaRPr lang="en-US" dirty="0"/>
          </a:p>
        </p:txBody>
      </p:sp>
      <p:pic>
        <p:nvPicPr>
          <p:cNvPr id="5" name="Picture 4" descr="2157cad4dbd15a0.jpg">
            <a:extLst>
              <a:ext uri="{FF2B5EF4-FFF2-40B4-BE49-F238E27FC236}">
                <a16:creationId xmlns="" xmlns:a16="http://schemas.microsoft.com/office/drawing/2014/main" id="{01ACDAE5-8785-3445-B69A-0A4D75EC33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164" y="3019882"/>
            <a:ext cx="4690961" cy="3090217"/>
          </a:xfrm>
          <a:prstGeom prst="rect">
            <a:avLst/>
          </a:prstGeom>
        </p:spPr>
      </p:pic>
      <p:sp>
        <p:nvSpPr>
          <p:cNvPr id="6" name="Not Equal 5">
            <a:extLst>
              <a:ext uri="{FF2B5EF4-FFF2-40B4-BE49-F238E27FC236}">
                <a16:creationId xmlns="" xmlns:a16="http://schemas.microsoft.com/office/drawing/2014/main" id="{2C0E54EB-C815-8745-8E7E-62A9E5085CC6}"/>
              </a:ext>
            </a:extLst>
          </p:cNvPr>
          <p:cNvSpPr/>
          <p:nvPr/>
        </p:nvSpPr>
        <p:spPr>
          <a:xfrm>
            <a:off x="5218296" y="3690705"/>
            <a:ext cx="2701198" cy="1823404"/>
          </a:xfrm>
          <a:prstGeom prst="mathNotEqual">
            <a:avLst/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orthographicFront"/>
            <a:lightRig rig="flat" dir="tl">
              <a:rot lat="0" lon="0" rev="6600000"/>
            </a:lightRig>
          </a:scene3d>
          <a:sp3d>
            <a:bevelT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4" descr="Hotel clipart cartoon, Hotel cartoon Transparent FREE for download on  WebStockReview 2020">
            <a:extLst>
              <a:ext uri="{FF2B5EF4-FFF2-40B4-BE49-F238E27FC236}">
                <a16:creationId xmlns="" xmlns:a16="http://schemas.microsoft.com/office/drawing/2014/main" id="{14C81A43-1286-DF45-91F9-1B5C898B0C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707" b="4279"/>
          <a:stretch/>
        </p:blipFill>
        <p:spPr bwMode="auto">
          <a:xfrm>
            <a:off x="8176665" y="1864114"/>
            <a:ext cx="3867282" cy="445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18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1816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="" xmlns:a16="http://schemas.microsoft.com/office/drawing/2014/main" id="{53F29798-D584-4792-9B62-3F5F5C36D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28934D-277C-2C41-AA8C-0C5A1198B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is Clean Hospitals ? </a:t>
            </a:r>
            <a:b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8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58433D6-8C27-8A40-8E6C-CCF077E87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4" y="1107818"/>
            <a:ext cx="12179851" cy="591230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176C1B8-717D-D74B-8BEE-46059563AF1F}"/>
              </a:ext>
            </a:extLst>
          </p:cNvPr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		</a:t>
            </a:r>
            <a:endParaRPr lang="en-US" sz="160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1565763-8E07-8342-B8A8-7B1FF6C49F3A}"/>
              </a:ext>
            </a:extLst>
          </p:cNvPr>
          <p:cNvSpPr txBox="1"/>
          <p:nvPr/>
        </p:nvSpPr>
        <p:spPr>
          <a:xfrm>
            <a:off x="7905200" y="6287477"/>
            <a:ext cx="427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www.CleanHospitals.com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10751" y="18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smtClean="0"/>
              <a:t>2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059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37590E-A426-1049-8ECA-3E13A66E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007786"/>
                </a:solidFill>
                <a:latin typeface="+mn-lt"/>
              </a:rPr>
              <a:t>Why are hospitals different?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C4FE7F-FAA9-0949-8DBD-21FDE84D63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7927" y="1825625"/>
            <a:ext cx="11540837" cy="4351338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</a:pPr>
            <a:r>
              <a:rPr lang="en-US" sz="3200" dirty="0"/>
              <a:t>Difference in vulnerability of population 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Difference in level of contamination from sick patients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Pathogens in hospitals can differ from those in the community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Difference in needed level of cleanliness (depending on zones)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Range of specific environments</a:t>
            </a:r>
          </a:p>
          <a:p>
            <a:pPr lvl="1">
              <a:lnSpc>
                <a:spcPct val="100000"/>
              </a:lnSpc>
            </a:pPr>
            <a:r>
              <a:rPr lang="en-US" sz="3200" dirty="0"/>
              <a:t>Pathogen transmission patterns, host affinities, microbiological characteristics</a:t>
            </a:r>
          </a:p>
          <a:p>
            <a:pPr lvl="1">
              <a:lnSpc>
                <a:spcPct val="100000"/>
              </a:lnSpc>
            </a:pPr>
            <a:endParaRPr lang="en-US" sz="3200" dirty="0"/>
          </a:p>
          <a:p>
            <a:pPr>
              <a:lnSpc>
                <a:spcPct val="100000"/>
              </a:lnSpc>
            </a:pPr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20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586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02DC37-3BEC-B843-87CB-3D524095C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88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Q 4: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Does it make economic sense to invest in hospital cleaning programs?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A9F89B3-E5F8-EC47-AB77-DFFB38526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896" y="26257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  <a:endParaRPr lang="en-US" sz="2400" dirty="0"/>
          </a:p>
        </p:txBody>
      </p:sp>
      <p:pic>
        <p:nvPicPr>
          <p:cNvPr id="13314" name="Picture 2" descr="370 Sweeping Money Stock Photos, Pictures &amp; Royalty-Free Images - iStock">
            <a:extLst>
              <a:ext uri="{FF2B5EF4-FFF2-40B4-BE49-F238E27FC236}">
                <a16:creationId xmlns="" xmlns:a16="http://schemas.microsoft.com/office/drawing/2014/main" id="{99D6962E-EC9A-404E-BFF2-3D9747689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9426" y="1978480"/>
            <a:ext cx="7256469" cy="490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21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945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lculations-complex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=""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048" y="1389889"/>
            <a:ext cx="4882896" cy="1866817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+mn-lt"/>
              </a:rPr>
              <a:t>Why is it so difficult to figure out?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516" y="3417573"/>
            <a:ext cx="4593021" cy="2619839"/>
          </a:xfrm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>
              <a:buNone/>
            </a:pPr>
            <a:endParaRPr lang="en-US" sz="1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en-US" sz="1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884454A4-228F-A146-BC0B-84C5D8DA1DBD}"/>
              </a:ext>
            </a:extLst>
          </p:cNvPr>
          <p:cNvSpPr/>
          <p:nvPr/>
        </p:nvSpPr>
        <p:spPr>
          <a:xfrm>
            <a:off x="-128015" y="3256707"/>
            <a:ext cx="5888735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b="1" dirty="0"/>
              <a:t>Costs of not cleaning can affect numerous budgets within a hospital</a:t>
            </a:r>
          </a:p>
          <a:p>
            <a:pPr algn="ctr">
              <a:spcAft>
                <a:spcPts val="600"/>
              </a:spcAft>
            </a:pPr>
            <a:endParaRPr lang="en-US" sz="2400" b="1" dirty="0"/>
          </a:p>
          <a:p>
            <a:pPr algn="ctr">
              <a:spcAft>
                <a:spcPts val="600"/>
              </a:spcAft>
            </a:pPr>
            <a:r>
              <a:rPr lang="en-US" sz="2400" b="1" dirty="0"/>
              <a:t>Need to look at both expenditures and averted expenditures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B905808-7AA4-B842-86BB-68D3084BC726}"/>
              </a:ext>
            </a:extLst>
          </p:cNvPr>
          <p:cNvSpPr txBox="1"/>
          <p:nvPr/>
        </p:nvSpPr>
        <p:spPr>
          <a:xfrm>
            <a:off x="525516" y="5570697"/>
            <a:ext cx="4741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/>
              <a:t>(including  patient days, opportunity costs, staff time, missed surgical revenue, averted infections)</a:t>
            </a:r>
          </a:p>
        </p:txBody>
      </p:sp>
    </p:spTree>
    <p:extLst>
      <p:ext uri="{BB962C8B-B14F-4D97-AF65-F5344CB8AC3E}">
        <p14:creationId xmlns:p14="http://schemas.microsoft.com/office/powerpoint/2010/main" val="12610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6604" y="1002610"/>
            <a:ext cx="9143430" cy="54903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Hospitals usually think of environmental hygiene in terms of COST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They need to think in terms of VALUE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44830" y="2380509"/>
            <a:ext cx="145420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 </a:t>
            </a:r>
            <a:r>
              <a:rPr lang="en-US" sz="3600" b="1" dirty="0"/>
              <a:t> </a:t>
            </a:r>
          </a:p>
          <a:p>
            <a:endParaRPr lang="en-US" sz="3600" b="1" dirty="0"/>
          </a:p>
          <a:p>
            <a:r>
              <a:rPr lang="en-US" sz="3600" b="1" dirty="0"/>
              <a:t> VS.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797" y="217247"/>
            <a:ext cx="108909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786"/>
                </a:solidFill>
                <a:latin typeface="+mj-lt"/>
              </a:rPr>
              <a:t>The cost of hospital cleaning and disinfection</a:t>
            </a:r>
            <a:br>
              <a:rPr lang="en-US" sz="4400" b="1" dirty="0">
                <a:solidFill>
                  <a:srgbClr val="007786"/>
                </a:solidFill>
                <a:latin typeface="+mj-lt"/>
              </a:rPr>
            </a:br>
            <a:endParaRPr lang="en-US" sz="4400" b="1" dirty="0">
              <a:solidFill>
                <a:srgbClr val="007786"/>
              </a:solidFill>
              <a:latin typeface="+mj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23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781" y="1663797"/>
            <a:ext cx="9406943" cy="446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96" y="149298"/>
            <a:ext cx="6377763" cy="842559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Return on Investment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621" y="1350334"/>
            <a:ext cx="12012235" cy="550766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3200" dirty="0"/>
              <a:t>For Hand Hygiene return on investment is up to 23x…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/>
              <a:t>How much is return on investment for hospital environmental hygiene? </a:t>
            </a:r>
          </a:p>
          <a:p>
            <a:pPr marL="0" lvl="1" indent="0">
              <a:buNone/>
            </a:pPr>
            <a:endParaRPr lang="en-US" sz="3200" dirty="0"/>
          </a:p>
          <a:p>
            <a:pPr marL="0" lvl="1" indent="0">
              <a:buNone/>
            </a:pPr>
            <a:r>
              <a:rPr lang="en-US" sz="3200" dirty="0"/>
              <a:t>Increased costs associated with antimicrobial resistance in healthcare-associated infections (some estimates over </a:t>
            </a:r>
            <a:r>
              <a:rPr lang="pt-BR" sz="3200" dirty="0"/>
              <a:t>€</a:t>
            </a:r>
            <a:r>
              <a:rPr lang="fr-CH" sz="3200" dirty="0"/>
              <a:t>85 trillion by 2050)</a:t>
            </a:r>
          </a:p>
          <a:p>
            <a:pPr lvl="1"/>
            <a:r>
              <a:rPr lang="en-US" sz="2800" dirty="0"/>
              <a:t>A small outbreak with 40 individuals can cost over  </a:t>
            </a:r>
            <a:r>
              <a:rPr lang="pt-BR" sz="2800" dirty="0"/>
              <a:t>€1 million)</a:t>
            </a:r>
            <a:endParaRPr lang="en-US" sz="2800" dirty="0"/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082" name="Picture 10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1629" y="149298"/>
            <a:ext cx="2530372" cy="277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21A5902-96BD-AC40-A0FF-1B6A9C123012}"/>
              </a:ext>
            </a:extLst>
          </p:cNvPr>
          <p:cNvSpPr txBox="1"/>
          <p:nvPr/>
        </p:nvSpPr>
        <p:spPr>
          <a:xfrm>
            <a:off x="31144" y="5754595"/>
            <a:ext cx="12160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 Abbas et al</a:t>
            </a:r>
            <a:r>
              <a:rPr lang="en-US" sz="1400" i="1" dirty="0"/>
              <a:t>.</a:t>
            </a:r>
            <a:r>
              <a:rPr lang="en-US" sz="1400" dirty="0"/>
              <a:t> Conflicts of interest in infection prevention and control research. Intensive Care Med Press; 2108.  </a:t>
            </a:r>
          </a:p>
          <a:p>
            <a:r>
              <a:rPr lang="en-US" sz="1400" dirty="0" err="1"/>
              <a:t>Pittet</a:t>
            </a:r>
            <a:r>
              <a:rPr lang="en-US" sz="1400" dirty="0"/>
              <a:t> D, et al. Cost implications of successful hand hygiene promotion. Infect Control Hosp Epidemiol. 2004;25:264–266.</a:t>
            </a:r>
          </a:p>
          <a:p>
            <a:r>
              <a:rPr lang="en-US" sz="1400" dirty="0"/>
              <a:t>Graves Nicholas. Hand Hygiene. Hoboken, NJ, USA: John Wiley &amp; Sons, Inc.; 2017. The Economic Impact of Improved Hand Hygiene; pp. 285–293.</a:t>
            </a:r>
          </a:p>
          <a:p>
            <a:r>
              <a:rPr lang="en-US" sz="1400" dirty="0"/>
              <a:t>Craig D, et al. Economic evaluations of interventions to prevent healthcare-associated infections literature review. 2017. 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24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91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ownload (24)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2205" y="1515363"/>
            <a:ext cx="3845211" cy="2418543"/>
          </a:xfrm>
          <a:prstGeom prst="rect">
            <a:avLst/>
          </a:prstGeom>
        </p:spPr>
      </p:pic>
      <p:pic>
        <p:nvPicPr>
          <p:cNvPr id="6" name="Picture 5" descr="classroom-management-effective-learning-environmen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680" y="2688485"/>
            <a:ext cx="4104196" cy="2719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download (25).jpe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1948" y="3093229"/>
            <a:ext cx="3692036" cy="2314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600" y="35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786"/>
                </a:solidFill>
              </a:rPr>
              <a:t>The real question is</a:t>
            </a:r>
            <a:r>
              <a:rPr lang="mr-IN" b="1" dirty="0">
                <a:solidFill>
                  <a:srgbClr val="007786"/>
                </a:solidFill>
              </a:rPr>
              <a:t>…</a:t>
            </a:r>
            <a:r>
              <a:rPr lang="fr-CH" b="1" dirty="0">
                <a:solidFill>
                  <a:srgbClr val="007786"/>
                </a:solidFill>
              </a:rPr>
              <a:t>.</a:t>
            </a:r>
            <a:endParaRPr lang="en-US" b="1" dirty="0">
              <a:solidFill>
                <a:srgbClr val="00778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9882" y="5874574"/>
            <a:ext cx="6980124" cy="67104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Investing in quality is worth 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07450" y="930588"/>
            <a:ext cx="6853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What is the cost of NOT cleaning?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25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479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899E993-D3F7-A049-963C-0DF96426F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585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Q 5: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How can cleaning be a science?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BB28BDB-7222-6E4D-8DEC-44991FC0B57D}"/>
              </a:ext>
            </a:extLst>
          </p:cNvPr>
          <p:cNvSpPr/>
          <p:nvPr/>
        </p:nvSpPr>
        <p:spPr>
          <a:xfrm>
            <a:off x="2715491" y="29856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endParaRPr lang="en-US" sz="2400" dirty="0"/>
          </a:p>
        </p:txBody>
      </p:sp>
      <p:pic>
        <p:nvPicPr>
          <p:cNvPr id="14338" name="Picture 2" descr="The Impact of Sinner's Circle and The Fundamentals of Soil Suspension |  Cleanfax">
            <a:extLst>
              <a:ext uri="{FF2B5EF4-FFF2-40B4-BE49-F238E27FC236}">
                <a16:creationId xmlns="" xmlns:a16="http://schemas.microsoft.com/office/drawing/2014/main" id="{8C3F3CFD-872E-5A4A-A1D2-FC15DBB096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259" y="1516028"/>
            <a:ext cx="5236464" cy="50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26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7695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96074"/>
            <a:ext cx="11402291" cy="13255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786"/>
                </a:solidFill>
              </a:rPr>
              <a:t>Environmental hygiene in healthcare is complex because:</a:t>
            </a:r>
            <a:br>
              <a:rPr lang="en-US" sz="3600" b="1" dirty="0">
                <a:solidFill>
                  <a:srgbClr val="007786"/>
                </a:solidFill>
              </a:rPr>
            </a:br>
            <a:endParaRPr lang="en-US" sz="3600" b="1" dirty="0">
              <a:solidFill>
                <a:srgbClr val="007786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333874" y="1708485"/>
            <a:ext cx="31843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400" dirty="0">
                <a:solidFill>
                  <a:srgbClr val="C00000"/>
                </a:solidFill>
              </a:rPr>
              <a:t>+ High </a:t>
            </a:r>
            <a:r>
              <a:rPr lang="fr-CH" sz="4400" dirty="0" err="1">
                <a:solidFill>
                  <a:srgbClr val="C00000"/>
                </a:solidFill>
              </a:rPr>
              <a:t>stakes</a:t>
            </a:r>
            <a:endParaRPr lang="fr-CH" sz="4400" dirty="0">
              <a:solidFill>
                <a:srgbClr val="C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27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223" y="1530939"/>
            <a:ext cx="8687553" cy="504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A2BCA4-1D96-7941-8463-81C4DDFBD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Q 6: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How do we make sure a surface is clean?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83E537D-FC90-3C46-90AE-500A7CD8C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 algn="ctr">
              <a:buNone/>
            </a:pPr>
            <a:r>
              <a:rPr lang="en-US" sz="4400" dirty="0">
                <a:solidFill>
                  <a:srgbClr val="C00000"/>
                </a:solidFill>
              </a:rPr>
              <a:t>First decide how clean you want that surface to be 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4" descr="Addressing Floor Contamination In A Healthcare Environment">
            <a:extLst>
              <a:ext uri="{FF2B5EF4-FFF2-40B4-BE49-F238E27FC236}">
                <a16:creationId xmlns="" xmlns:a16="http://schemas.microsoft.com/office/drawing/2014/main" id="{458D9F4A-9675-DE41-BD57-D0942FACBC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3457634" y="3429000"/>
            <a:ext cx="5276732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28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373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22878"/>
            <a:ext cx="10174224" cy="1143000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7786"/>
                </a:solidFill>
              </a:rPr>
              <a:t>Ways of inspecting the healthcare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Visual inspection</a:t>
            </a:r>
          </a:p>
          <a:p>
            <a:r>
              <a:rPr lang="en-US" dirty="0"/>
              <a:t>Cultures</a:t>
            </a:r>
          </a:p>
          <a:p>
            <a:r>
              <a:rPr lang="en-US" dirty="0"/>
              <a:t>Fluorescent markers</a:t>
            </a:r>
          </a:p>
          <a:p>
            <a:r>
              <a:rPr lang="en-US" dirty="0"/>
              <a:t>ATP meters</a:t>
            </a:r>
          </a:p>
        </p:txBody>
      </p:sp>
      <p:pic>
        <p:nvPicPr>
          <p:cNvPr id="4" name="Picture 3" descr="unname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1600200"/>
            <a:ext cx="2357508" cy="2357508"/>
          </a:xfrm>
          <a:prstGeom prst="rect">
            <a:avLst/>
          </a:prstGeom>
        </p:spPr>
      </p:pic>
      <p:pic>
        <p:nvPicPr>
          <p:cNvPr id="6" name="Picture 5" descr="download (21)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624" y="796435"/>
            <a:ext cx="1586376" cy="2979292"/>
          </a:xfrm>
          <a:prstGeom prst="rect">
            <a:avLst/>
          </a:prstGeom>
        </p:spPr>
      </p:pic>
      <p:pic>
        <p:nvPicPr>
          <p:cNvPr id="7" name="Picture 6" descr="download (22)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2251" y="4216400"/>
            <a:ext cx="3289300" cy="246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 (12)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1008" y="4216401"/>
            <a:ext cx="1812892" cy="18372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29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163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18450" y="506436"/>
            <a:ext cx="7891976" cy="6288259"/>
          </a:xfrm>
          <a:prstGeom prst="rect">
            <a:avLst/>
          </a:prstGeom>
        </p:spPr>
      </p:pic>
      <p:pic>
        <p:nvPicPr>
          <p:cNvPr id="6" name="Picture 5" descr="CleanHospitals_Logo_1_rz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2137" y="2485835"/>
            <a:ext cx="2804647" cy="2067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3565" y="148966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385723"/>
                </a:solidFill>
              </a:rPr>
              <a:t>Our Mission:</a:t>
            </a:r>
            <a:r>
              <a:rPr lang="en-US" dirty="0">
                <a:solidFill>
                  <a:srgbClr val="385723"/>
                </a:solidFill>
              </a:rPr>
              <a:t/>
            </a:r>
            <a:br>
              <a:rPr lang="en-US" dirty="0">
                <a:solidFill>
                  <a:srgbClr val="385723"/>
                </a:solidFill>
              </a:rPr>
            </a:br>
            <a:endParaRPr lang="en-US" dirty="0">
              <a:solidFill>
                <a:srgbClr val="38572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0751" y="18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0834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="" xmlns:a16="http://schemas.microsoft.com/office/drawing/2014/main" id="{53F29798-D584-4792-9B62-3F5F5C36D6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90" name="Picture 6" descr="Efforts to Increase Number of Hospital Sinks May Have Backfired by  Contributing to Several Outbreaks | Kraft Elder Law">
            <a:extLst>
              <a:ext uri="{FF2B5EF4-FFF2-40B4-BE49-F238E27FC236}">
                <a16:creationId xmlns="" xmlns:a16="http://schemas.microsoft.com/office/drawing/2014/main" id="{49D9B86B-4139-5D4E-B011-5B0E12AB65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00" y="1841500"/>
            <a:ext cx="3683000" cy="2438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Legionella Risk Management | Chem-Aqua | NCH Europe - NCH Europe">
            <a:extLst>
              <a:ext uri="{FF2B5EF4-FFF2-40B4-BE49-F238E27FC236}">
                <a16:creationId xmlns="" xmlns:a16="http://schemas.microsoft.com/office/drawing/2014/main" id="{BE9A19A0-7F30-F04C-9604-E4FF492CA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4900" y="4343400"/>
            <a:ext cx="3683000" cy="193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Dry air and airborne infection">
            <a:extLst>
              <a:ext uri="{FF2B5EF4-FFF2-40B4-BE49-F238E27FC236}">
                <a16:creationId xmlns="" xmlns:a16="http://schemas.microsoft.com/office/drawing/2014/main" id="{A050E483-3C5F-394A-BAA7-6D8504000C5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4100" y="1841500"/>
            <a:ext cx="6197600" cy="4445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A2580D-2875-584F-B262-51FB2505F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965" y="319091"/>
            <a:ext cx="11594592" cy="1559137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b="1" dirty="0">
                <a:solidFill>
                  <a:srgbClr val="007A85"/>
                </a:solidFill>
              </a:rPr>
              <a:t>Q 7: </a:t>
            </a:r>
            <a:br>
              <a:rPr lang="en-US" sz="3600" b="1" dirty="0">
                <a:solidFill>
                  <a:srgbClr val="007A85"/>
                </a:solidFill>
              </a:rPr>
            </a:br>
            <a:r>
              <a:rPr lang="en-US" sz="3600" b="1" dirty="0">
                <a:solidFill>
                  <a:srgbClr val="007A85"/>
                </a:solidFill>
              </a:rPr>
              <a:t>Do air and water quality matter for controlling infections? </a:t>
            </a:r>
            <a:br>
              <a:rPr lang="en-US" sz="3600" b="1" dirty="0">
                <a:solidFill>
                  <a:srgbClr val="007A85"/>
                </a:solidFill>
              </a:rPr>
            </a:br>
            <a:endParaRPr lang="en-US" sz="3600" b="1" dirty="0">
              <a:solidFill>
                <a:srgbClr val="007A8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3</a:t>
            </a:r>
            <a:r>
              <a:rPr lang="en-US" sz="2400" dirty="0" smtClean="0"/>
              <a:t>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950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34DC5-DDC8-884B-B59B-F4E4E323B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A85"/>
                </a:solidFill>
                <a:latin typeface="+mn-lt"/>
              </a:rPr>
              <a:t>Air and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F6F083-8206-1642-BC58-A9182BC59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US" sz="4000" b="1" dirty="0"/>
              <a:t>Depends on:</a:t>
            </a:r>
          </a:p>
          <a:p>
            <a:pPr lvl="1"/>
            <a:r>
              <a:rPr lang="en-US" sz="4000" dirty="0"/>
              <a:t> The microbe present and how it can be transmitted</a:t>
            </a:r>
          </a:p>
          <a:p>
            <a:pPr lvl="2"/>
            <a:r>
              <a:rPr lang="en-US" sz="3600" dirty="0"/>
              <a:t>Ex. tuberculosis or Legionella </a:t>
            </a:r>
            <a:r>
              <a:rPr lang="en-US" sz="3600" i="1" dirty="0"/>
              <a:t>spp.</a:t>
            </a:r>
            <a:r>
              <a:rPr lang="en-US" sz="3600" dirty="0"/>
              <a:t> disease</a:t>
            </a:r>
          </a:p>
          <a:p>
            <a:pPr lvl="1"/>
            <a:r>
              <a:rPr lang="en-US" sz="4000" dirty="0"/>
              <a:t> The vulnerability of the patient</a:t>
            </a:r>
          </a:p>
          <a:p>
            <a:pPr lvl="1"/>
            <a:r>
              <a:rPr lang="en-US" sz="4000" dirty="0"/>
              <a:t>The need of a particular environment</a:t>
            </a:r>
          </a:p>
          <a:p>
            <a:pPr lvl="2"/>
            <a:r>
              <a:rPr lang="en-US" sz="3600" dirty="0"/>
              <a:t>Ex. a patient room vs. an operating theater</a:t>
            </a:r>
          </a:p>
          <a:p>
            <a:pPr lvl="2"/>
            <a:endParaRPr lang="en-US" sz="1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31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7190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 rot="20229348">
            <a:off x="7989888" y="4655460"/>
            <a:ext cx="1250950" cy="27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10" tIns="38405" rIns="76810" bIns="38405">
            <a:spAutoFit/>
          </a:bodyPr>
          <a:lstStyle/>
          <a:p>
            <a:pPr defTabSz="768350"/>
            <a:r>
              <a:rPr lang="fr-CH" sz="1000" b="1" dirty="0">
                <a:solidFill>
                  <a:schemeClr val="bg1"/>
                </a:solidFill>
              </a:rPr>
              <a:t>Salles blanches</a:t>
            </a:r>
            <a:r>
              <a:rPr lang="fr-CH" sz="1300" dirty="0">
                <a:solidFill>
                  <a:schemeClr val="bg1"/>
                </a:solidFill>
              </a:rPr>
              <a:t> </a:t>
            </a:r>
            <a:endParaRPr lang="fr-FR" sz="1300" dirty="0">
              <a:solidFill>
                <a:schemeClr val="bg1"/>
              </a:solidFill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 rot="1707684">
            <a:off x="5729288" y="4199668"/>
            <a:ext cx="793750" cy="21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810" tIns="38405" rIns="76810" bIns="38405">
            <a:spAutoFit/>
          </a:bodyPr>
          <a:lstStyle/>
          <a:p>
            <a:pPr defTabSz="768350">
              <a:spcBef>
                <a:spcPct val="50000"/>
              </a:spcBef>
            </a:pPr>
            <a:r>
              <a:rPr lang="fr-CH" sz="800" b="1" dirty="0">
                <a:solidFill>
                  <a:schemeClr val="bg1"/>
                </a:solidFill>
              </a:rPr>
              <a:t>Z</a:t>
            </a:r>
            <a:r>
              <a:rPr lang="fr-CH" sz="900" b="1" dirty="0">
                <a:solidFill>
                  <a:schemeClr val="bg1"/>
                </a:solidFill>
              </a:rPr>
              <a:t>ONE 5</a:t>
            </a:r>
            <a:endParaRPr lang="fr-FR" sz="900" b="1" dirty="0">
              <a:solidFill>
                <a:schemeClr val="bg1"/>
              </a:solidFill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25648" y="1611324"/>
            <a:ext cx="7261643" cy="482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CH" sz="2800" b="1" dirty="0"/>
              <a:t>ZONE 1</a:t>
            </a:r>
            <a:r>
              <a:rPr lang="fr-CH" sz="2800" dirty="0"/>
              <a:t> – </a:t>
            </a:r>
            <a:r>
              <a:rPr lang="fr-CH" sz="2800" b="1" dirty="0"/>
              <a:t>LOW </a:t>
            </a:r>
            <a:r>
              <a:rPr lang="fr-CH" sz="2800" b="1" dirty="0" err="1"/>
              <a:t>Risk</a:t>
            </a:r>
            <a:endParaRPr lang="fr-CH" sz="28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CH" sz="2800" dirty="0"/>
              <a:t>Administrative </a:t>
            </a:r>
            <a:r>
              <a:rPr lang="fr-CH" sz="2800" dirty="0" err="1"/>
              <a:t>rooms</a:t>
            </a:r>
            <a:r>
              <a:rPr lang="fr-CH" sz="2800" dirty="0"/>
              <a:t>, </a:t>
            </a:r>
            <a:r>
              <a:rPr lang="fr-CH" sz="2800" dirty="0" err="1"/>
              <a:t>entryways</a:t>
            </a:r>
            <a:r>
              <a:rPr lang="fr-CH" sz="2800" dirty="0"/>
              <a:t>, </a:t>
            </a:r>
            <a:r>
              <a:rPr lang="fr-CH" sz="2800" dirty="0" err="1"/>
              <a:t>hallways</a:t>
            </a:r>
            <a:endParaRPr lang="fr-CH" sz="28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fr-CH" sz="105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CH" sz="2800" b="1" dirty="0"/>
              <a:t>ZONE 2 – MODERATE </a:t>
            </a:r>
            <a:r>
              <a:rPr lang="fr-CH" sz="2800" b="1" dirty="0" err="1"/>
              <a:t>Risk</a:t>
            </a:r>
            <a:endParaRPr lang="fr-CH" sz="28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CH" sz="2800" dirty="0"/>
              <a:t>Patient </a:t>
            </a:r>
            <a:r>
              <a:rPr lang="fr-CH" sz="2800" dirty="0" err="1"/>
              <a:t>rooms</a:t>
            </a:r>
            <a:r>
              <a:rPr lang="fr-CH" sz="2800" dirty="0"/>
              <a:t>, </a:t>
            </a:r>
            <a:r>
              <a:rPr lang="fr-CH" sz="2800" dirty="0" err="1"/>
              <a:t>daycare</a:t>
            </a:r>
            <a:r>
              <a:rPr lang="fr-CH" sz="2800" dirty="0"/>
              <a:t> areas, </a:t>
            </a:r>
            <a:r>
              <a:rPr lang="fr-CH" sz="2800"/>
              <a:t>laboratories</a:t>
            </a:r>
            <a:endParaRPr lang="fr-CH" sz="28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fr-CH" sz="105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CH" sz="2800" b="1" dirty="0"/>
              <a:t>ZONE 3 – HIGH </a:t>
            </a:r>
            <a:r>
              <a:rPr lang="fr-CH" sz="2800" b="1" dirty="0" err="1"/>
              <a:t>Risk</a:t>
            </a:r>
            <a:endParaRPr lang="fr-CH" sz="2800" b="1" dirty="0"/>
          </a:p>
          <a:p>
            <a:r>
              <a:rPr lang="fr-CH" sz="2800" dirty="0"/>
              <a:t>Intensive care </a:t>
            </a:r>
            <a:r>
              <a:rPr lang="fr-CH" sz="2800" dirty="0" err="1"/>
              <a:t>rooms</a:t>
            </a:r>
            <a:r>
              <a:rPr lang="fr-CH" sz="2800" dirty="0"/>
              <a:t>, post-</a:t>
            </a:r>
            <a:r>
              <a:rPr lang="fr-CH" sz="2800" dirty="0" err="1"/>
              <a:t>anethesia</a:t>
            </a:r>
            <a:r>
              <a:rPr lang="fr-CH" sz="2800" dirty="0"/>
              <a:t> care unit</a:t>
            </a:r>
          </a:p>
          <a:p>
            <a:endParaRPr lang="fr-CH" sz="105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CH" sz="2800" b="1" dirty="0"/>
              <a:t>ZONE 4 – VERY HIGH </a:t>
            </a:r>
            <a:r>
              <a:rPr lang="fr-CH" sz="2800" b="1" dirty="0" err="1"/>
              <a:t>Risk</a:t>
            </a:r>
            <a:endParaRPr lang="fr-CH" sz="2800" b="1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CH" sz="2800" dirty="0" err="1"/>
              <a:t>Rooms</a:t>
            </a:r>
            <a:r>
              <a:rPr lang="fr-CH" sz="2800" dirty="0"/>
              <a:t> of transplant patients, operating </a:t>
            </a:r>
            <a:r>
              <a:rPr lang="fr-CH" sz="2800" dirty="0" err="1"/>
              <a:t>theaters</a:t>
            </a:r>
            <a:endParaRPr lang="fr-CH" sz="280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fr-CH" sz="1050" dirty="0"/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fr-CH" sz="2800" b="1" dirty="0"/>
              <a:t>ZONE 5 – CLEAN-ROOMS</a:t>
            </a:r>
          </a:p>
        </p:txBody>
      </p:sp>
      <p:sp>
        <p:nvSpPr>
          <p:cNvPr id="18" name="Titre 5"/>
          <p:cNvSpPr>
            <a:spLocks noGrp="1"/>
          </p:cNvSpPr>
          <p:nvPr>
            <p:ph type="title"/>
          </p:nvPr>
        </p:nvSpPr>
        <p:spPr>
          <a:xfrm>
            <a:off x="637439" y="233999"/>
            <a:ext cx="8912147" cy="1605979"/>
          </a:xfrm>
        </p:spPr>
        <p:txBody>
          <a:bodyPr>
            <a:normAutofit/>
          </a:bodyPr>
          <a:lstStyle/>
          <a:p>
            <a:r>
              <a:rPr lang="fr-FR" altLang="fr-FR" sz="4800" dirty="0" err="1">
                <a:solidFill>
                  <a:srgbClr val="007A85"/>
                </a:solidFill>
                <a:latin typeface="inherit"/>
              </a:rPr>
              <a:t>Risk</a:t>
            </a:r>
            <a:r>
              <a:rPr lang="fr-FR" altLang="fr-FR" sz="4800" dirty="0">
                <a:solidFill>
                  <a:srgbClr val="007A85"/>
                </a:solidFill>
                <a:latin typeface="inherit"/>
              </a:rPr>
              <a:t> Zones at HUG</a:t>
            </a:r>
            <a:r>
              <a:rPr lang="fr-FR" altLang="fr-FR" sz="1800" dirty="0">
                <a:solidFill>
                  <a:srgbClr val="007A85"/>
                </a:solidFill>
                <a:latin typeface="Arial" panose="020B0604020202020204" pitchFamily="34" charset="0"/>
              </a:rPr>
              <a:t/>
            </a:r>
            <a:br>
              <a:rPr lang="fr-FR" altLang="fr-FR" sz="1800" dirty="0">
                <a:solidFill>
                  <a:srgbClr val="007A85"/>
                </a:solidFill>
                <a:latin typeface="Arial" panose="020B0604020202020204" pitchFamily="34" charset="0"/>
              </a:rPr>
            </a:br>
            <a:endParaRPr lang="fr-CH" sz="2400" dirty="0">
              <a:solidFill>
                <a:srgbClr val="007A85"/>
              </a:solidFill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524001" y="90101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dirty="0">
              <a:latin typeface="Arial" panose="020B0604020202020204" pitchFamily="34" charset="0"/>
            </a:endParaRPr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54991" y="3226426"/>
            <a:ext cx="2854007" cy="845299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5735" y="4110750"/>
            <a:ext cx="3719385" cy="868910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4420" y="5057867"/>
            <a:ext cx="4779599" cy="912440"/>
          </a:xfrm>
          <a:prstGeom prst="rect">
            <a:avLst/>
          </a:prstGeom>
        </p:spPr>
      </p:pic>
      <p:pic>
        <p:nvPicPr>
          <p:cNvPr id="16" name="Picture 12" descr="http://t1.gstatic.com/images?q=tbn:ANd9GcQUeHGdnpscnNA9VYXcWxU9qd9IGYA--IVg4cmpOmf4wu6lQIM1yaP9coU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294869" y="3960485"/>
            <a:ext cx="8191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7812" y="2359563"/>
            <a:ext cx="1988366" cy="85953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8131" y="1413296"/>
            <a:ext cx="1039904" cy="89683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503" y="1110511"/>
            <a:ext cx="1003851" cy="599136"/>
          </a:xfrm>
          <a:prstGeom prst="rect">
            <a:avLst/>
          </a:prstGeom>
        </p:spPr>
      </p:pic>
      <p:pic>
        <p:nvPicPr>
          <p:cNvPr id="15" name="Picture 13" descr="http://www.informatiquegifs.com/gifs/images/chiens/9.gif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01987" y="2903635"/>
            <a:ext cx="8858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1" descr="gif chien">
            <a:hlinkClick r:id="rId11" tooltip="Agrandir l'image de mestiti.centerblog.net"/>
          </p:cNvPr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272604" y="2280363"/>
            <a:ext cx="938735" cy="938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0" descr="chien méchant">
            <a:hlinkClick r:id="rId13" tooltip="Agrandir l'image de sarana2007.centerblog.net"/>
          </p:cNvPr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85735" y="5292431"/>
            <a:ext cx="100012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32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3390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F79EF5-A5F3-2B4B-B452-357A01AE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6471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Q 8: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Is it better to outsource cleaners or train them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in house?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33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37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0B21D1-A48B-7744-AAA0-08715069E352}"/>
              </a:ext>
            </a:extLst>
          </p:cNvPr>
          <p:cNvSpPr txBox="1"/>
          <p:nvPr/>
        </p:nvSpPr>
        <p:spPr>
          <a:xfrm>
            <a:off x="5665803" y="277463"/>
            <a:ext cx="512949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>
                <a:solidFill>
                  <a:srgbClr val="007A85"/>
                </a:solidFill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F79EF5-A5F3-2B4B-B452-357A01AE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6471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Q 8: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Is it better to outsource cleaners or train them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in house?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00D456-CEF4-AE45-8846-A6AD4932D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44" y="2862901"/>
            <a:ext cx="7391400" cy="1108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rgbClr val="C00000"/>
                </a:solidFill>
              </a:rPr>
              <a:t>Trick question: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34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14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50B21D1-A48B-7744-AAA0-08715069E352}"/>
              </a:ext>
            </a:extLst>
          </p:cNvPr>
          <p:cNvSpPr txBox="1"/>
          <p:nvPr/>
        </p:nvSpPr>
        <p:spPr>
          <a:xfrm>
            <a:off x="5665803" y="277463"/>
            <a:ext cx="512949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>
                <a:solidFill>
                  <a:srgbClr val="007A85"/>
                </a:solidFill>
              </a:rPr>
              <a:t>?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F79EF5-A5F3-2B4B-B452-357A01AE9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592" y="6471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Q 8: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Is it better to outsource cleaners or train them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in house?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C00D456-CEF4-AE45-8846-A6AD4932D5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544" y="2862901"/>
            <a:ext cx="7391400" cy="11089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rgbClr val="C00000"/>
                </a:solidFill>
              </a:rPr>
              <a:t>Trick question: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2C0DED4-E062-0845-A2CF-B7A13DF4846B}"/>
              </a:ext>
            </a:extLst>
          </p:cNvPr>
          <p:cNvSpPr txBox="1"/>
          <p:nvPr/>
        </p:nvSpPr>
        <p:spPr>
          <a:xfrm>
            <a:off x="926592" y="5253803"/>
            <a:ext cx="9695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</a:rPr>
              <a:t>A: You get what you pay for</a:t>
            </a:r>
          </a:p>
          <a:p>
            <a:endParaRPr lang="en-US" sz="6000" dirty="0">
              <a:solidFill>
                <a:srgbClr val="007A8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35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14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5" y="5660724"/>
            <a:ext cx="1657350" cy="1221467"/>
          </a:xfrm>
          <a:prstGeom prst="rect">
            <a:avLst/>
          </a:prstGeom>
        </p:spPr>
      </p:pic>
      <p:pic>
        <p:nvPicPr>
          <p:cNvPr id="4" name="Picture 3" descr="vacuum-cartoon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1874" y="795130"/>
            <a:ext cx="6650126" cy="60792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0"/>
            <a:ext cx="11079480" cy="1325563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solidFill>
                  <a:srgbClr val="007786"/>
                </a:solidFill>
              </a:rPr>
              <a:t>              Outsourcing vs. In-house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9595"/>
            <a:ext cx="10515600" cy="4351338"/>
          </a:xfrm>
        </p:spPr>
        <p:txBody>
          <a:bodyPr>
            <a:noAutofit/>
          </a:bodyPr>
          <a:lstStyle/>
          <a:p>
            <a:r>
              <a:rPr lang="en-US" sz="3600" dirty="0"/>
              <a:t>Pros</a:t>
            </a:r>
          </a:p>
          <a:p>
            <a:pPr lvl="1"/>
            <a:r>
              <a:rPr lang="en-US" sz="3200" dirty="0"/>
              <a:t>Can cost less</a:t>
            </a:r>
          </a:p>
          <a:p>
            <a:pPr lvl="1"/>
            <a:r>
              <a:rPr lang="en-US" sz="3200" dirty="0"/>
              <a:t>More flexible workforce</a:t>
            </a:r>
          </a:p>
          <a:p>
            <a:pPr lvl="1"/>
            <a:r>
              <a:rPr lang="en-US" sz="3200" dirty="0"/>
              <a:t>Generally ok for non-critical areas</a:t>
            </a:r>
          </a:p>
          <a:p>
            <a:pPr lvl="1"/>
            <a:endParaRPr lang="en-US" sz="3200" dirty="0"/>
          </a:p>
          <a:p>
            <a:r>
              <a:rPr lang="en-US" sz="3600" dirty="0"/>
              <a:t>Cons</a:t>
            </a:r>
          </a:p>
          <a:p>
            <a:pPr lvl="1"/>
            <a:r>
              <a:rPr lang="en-US" sz="3200" dirty="0"/>
              <a:t>Not your workforce</a:t>
            </a:r>
          </a:p>
          <a:p>
            <a:pPr lvl="1"/>
            <a:r>
              <a:rPr lang="en-US" sz="3200" dirty="0"/>
              <a:t>Little control over training</a:t>
            </a:r>
          </a:p>
          <a:p>
            <a:pPr lvl="1"/>
            <a:r>
              <a:rPr lang="en-US" sz="3200" dirty="0"/>
              <a:t>Issues with quality management</a:t>
            </a:r>
          </a:p>
          <a:p>
            <a:pPr lvl="1"/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36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6845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ode Compliance and Cleaning in the Medical Industry">
            <a:extLst>
              <a:ext uri="{FF2B5EF4-FFF2-40B4-BE49-F238E27FC236}">
                <a16:creationId xmlns="" xmlns:a16="http://schemas.microsoft.com/office/drawing/2014/main" id="{F9899CA7-0EDB-7C40-9D50-EF982D8B87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"/>
          <a:stretch/>
        </p:blipFill>
        <p:spPr bwMode="auto">
          <a:xfrm>
            <a:off x="5491133" y="286529"/>
            <a:ext cx="2275744" cy="2275744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tonomous Robots Are Helping Kill Coronavirus in Hospitals - IEEE Spectrum">
            <a:extLst>
              <a:ext uri="{FF2B5EF4-FFF2-40B4-BE49-F238E27FC236}">
                <a16:creationId xmlns="" xmlns:a16="http://schemas.microsoft.com/office/drawing/2014/main" id="{1E3558E1-6134-6544-BFBC-B676AC8183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"/>
          <a:stretch/>
        </p:blipFill>
        <p:spPr bwMode="auto">
          <a:xfrm>
            <a:off x="5734231" y="2527224"/>
            <a:ext cx="3316388" cy="3316386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Newsmiths Hospital Bed Washers - Newsmiths">
            <a:extLst>
              <a:ext uri="{FF2B5EF4-FFF2-40B4-BE49-F238E27FC236}">
                <a16:creationId xmlns="" xmlns:a16="http://schemas.microsoft.com/office/drawing/2014/main" id="{C5070E26-C989-804E-8685-A18D256B39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86846" y="1"/>
            <a:ext cx="4405154" cy="3776782"/>
          </a:xfrm>
          <a:custGeom>
            <a:avLst/>
            <a:gdLst/>
            <a:ahLst/>
            <a:cxnLst/>
            <a:rect l="l" t="t" r="r" b="b"/>
            <a:pathLst>
              <a:path w="4405154" h="3776782">
                <a:moveTo>
                  <a:pt x="279221" y="0"/>
                </a:moveTo>
                <a:lnTo>
                  <a:pt x="4405154" y="0"/>
                </a:lnTo>
                <a:lnTo>
                  <a:pt x="4405154" y="3055054"/>
                </a:lnTo>
                <a:lnTo>
                  <a:pt x="4266200" y="3181344"/>
                </a:lnTo>
                <a:cubicBezTo>
                  <a:pt x="3815461" y="3553326"/>
                  <a:pt x="3237603" y="3776782"/>
                  <a:pt x="2607554" y="3776782"/>
                </a:cubicBezTo>
                <a:cubicBezTo>
                  <a:pt x="1167442" y="3776782"/>
                  <a:pt x="0" y="2609341"/>
                  <a:pt x="0" y="1169228"/>
                </a:cubicBezTo>
                <a:cubicBezTo>
                  <a:pt x="0" y="809200"/>
                  <a:pt x="72965" y="466214"/>
                  <a:pt x="204915" y="15425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500ml multifunctional effervescent spray cleaner bottles set home cleaning  magic tools Sale - Banggood.com-arrival notice-arrival notice">
            <a:extLst>
              <a:ext uri="{FF2B5EF4-FFF2-40B4-BE49-F238E27FC236}">
                <a16:creationId xmlns="" xmlns:a16="http://schemas.microsoft.com/office/drawing/2014/main" id="{64A0956A-9D8B-1C4A-A1FB-937DE3E7EB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38478" y="3917271"/>
            <a:ext cx="3453522" cy="2950205"/>
          </a:xfrm>
          <a:custGeom>
            <a:avLst/>
            <a:gdLst/>
            <a:ahLst/>
            <a:cxnLst/>
            <a:rect l="l" t="t" r="r" b="b"/>
            <a:pathLst>
              <a:path w="3453522" h="2950205">
                <a:moveTo>
                  <a:pt x="1901420" y="0"/>
                </a:moveTo>
                <a:cubicBezTo>
                  <a:pt x="2492116" y="0"/>
                  <a:pt x="3019900" y="269355"/>
                  <a:pt x="3368648" y="691940"/>
                </a:cubicBezTo>
                <a:lnTo>
                  <a:pt x="3453522" y="805440"/>
                </a:lnTo>
                <a:lnTo>
                  <a:pt x="3453522" y="2950205"/>
                </a:lnTo>
                <a:lnTo>
                  <a:pt x="316036" y="2950205"/>
                </a:lnTo>
                <a:lnTo>
                  <a:pt x="229491" y="2807749"/>
                </a:lnTo>
                <a:cubicBezTo>
                  <a:pt x="83134" y="2538330"/>
                  <a:pt x="0" y="2229583"/>
                  <a:pt x="0" y="1901419"/>
                </a:cubicBezTo>
                <a:cubicBezTo>
                  <a:pt x="0" y="851294"/>
                  <a:pt x="851295" y="0"/>
                  <a:pt x="1901420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8557749F-B943-4D30-8F08-8AA92F25A8A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06C533-80D7-D642-BBC1-B4184E4E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660" y="802954"/>
            <a:ext cx="5245473" cy="46697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kern="1200" dirty="0">
                <a:solidFill>
                  <a:srgbClr val="007A85"/>
                </a:solidFill>
                <a:latin typeface="+mj-lt"/>
                <a:ea typeface="+mj-ea"/>
                <a:cs typeface="+mj-cs"/>
              </a:rPr>
              <a:t>Q 9: </a:t>
            </a:r>
            <a:br>
              <a:rPr lang="en-US" sz="4000" b="1" kern="1200" dirty="0">
                <a:solidFill>
                  <a:srgbClr val="007A85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007A85"/>
                </a:solidFill>
                <a:latin typeface="+mj-lt"/>
                <a:ea typeface="+mj-ea"/>
                <a:cs typeface="+mj-cs"/>
              </a:rPr>
              <a:t>What element of healthcare environmental hygiene should my institution invest in first?</a:t>
            </a:r>
            <a:r>
              <a:rPr lang="en-US" sz="19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1900" b="1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endParaRPr lang="en-US" sz="1900" b="1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37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8667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06C533-80D7-D642-BBC1-B4184E4E3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0025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/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What should my institution invest in first?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80A3B5-A736-C849-99D2-5064E5E2A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" y="2095825"/>
            <a:ext cx="11411712" cy="4667250"/>
          </a:xfrm>
        </p:spPr>
        <p:txBody>
          <a:bodyPr>
            <a:normAutofit/>
          </a:bodyPr>
          <a:lstStyle/>
          <a:p>
            <a:pPr lvl="1"/>
            <a:r>
              <a:rPr lang="en-US" sz="3600" dirty="0"/>
              <a:t>First training, and then good products 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A good cleaner can get better results with a simple detergent than spraying disinfectant on a soiled surface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It is crucial the environmental services department work closely with infection prevention and control</a:t>
            </a:r>
          </a:p>
          <a:p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38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487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95" y="184805"/>
            <a:ext cx="7864522" cy="6565961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 rot="16200000">
            <a:off x="2707291" y="2899508"/>
            <a:ext cx="14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Education and training</a:t>
            </a:r>
          </a:p>
        </p:txBody>
      </p:sp>
      <p:sp>
        <p:nvSpPr>
          <p:cNvPr id="25" name="Flèche vers le bas 24"/>
          <p:cNvSpPr/>
          <p:nvPr/>
        </p:nvSpPr>
        <p:spPr>
          <a:xfrm>
            <a:off x="4899612" y="1120157"/>
            <a:ext cx="170111" cy="436007"/>
          </a:xfrm>
          <a:prstGeom prst="downArrow">
            <a:avLst/>
          </a:prstGeom>
          <a:solidFill>
            <a:srgbClr val="3760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4" name="Picture 13" descr="maxresdefault (1)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5695" y="27914"/>
            <a:ext cx="1941764" cy="10922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39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8209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D8BBE4-85CF-2546-BB25-189EB4457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204684"/>
            <a:ext cx="11569976" cy="5167312"/>
          </a:xfrm>
        </p:spPr>
        <p:txBody>
          <a:bodyPr>
            <a:noAutofit/>
          </a:bodyPr>
          <a:lstStyle/>
          <a:p>
            <a:pPr indent="0"/>
            <a:r>
              <a:rPr lang="en-US" sz="3200" dirty="0"/>
              <a:t> Setting the agenda for addressing urgent issues in the field </a:t>
            </a:r>
          </a:p>
          <a:p>
            <a:pPr lvl="1" indent="0"/>
            <a:r>
              <a:rPr lang="en-US" sz="2800" dirty="0"/>
              <a:t>Academic Taskforce </a:t>
            </a:r>
          </a:p>
          <a:p>
            <a:pPr lvl="1" indent="0"/>
            <a:r>
              <a:rPr lang="en-US" sz="2800" dirty="0"/>
              <a:t>Stakeholder meetings </a:t>
            </a:r>
          </a:p>
          <a:p>
            <a:pPr lvl="1" indent="0"/>
            <a:r>
              <a:rPr lang="en-US" sz="2800" dirty="0"/>
              <a:t>Board meetings </a:t>
            </a:r>
          </a:p>
          <a:p>
            <a:pPr indent="0"/>
            <a:r>
              <a:rPr lang="en-US" sz="3200" dirty="0"/>
              <a:t>Education </a:t>
            </a:r>
          </a:p>
          <a:p>
            <a:pPr lvl="1" indent="0"/>
            <a:r>
              <a:rPr lang="en-US" sz="2800" dirty="0"/>
              <a:t>Development of training programs for hospitals </a:t>
            </a:r>
          </a:p>
          <a:p>
            <a:pPr indent="0"/>
            <a:r>
              <a:rPr lang="en-US" sz="3200" dirty="0"/>
              <a:t>Research projects and studies </a:t>
            </a:r>
          </a:p>
          <a:p>
            <a:pPr lvl="1" indent="0"/>
            <a:r>
              <a:rPr lang="en-US" sz="2800" dirty="0"/>
              <a:t>Systematic review of the efficacy of HEH interventions </a:t>
            </a:r>
          </a:p>
          <a:p>
            <a:pPr lvl="1" indent="0"/>
            <a:r>
              <a:rPr lang="en-US" sz="2800" dirty="0"/>
              <a:t>A global Environmental Hygiene Self-Assessment Framework</a:t>
            </a:r>
          </a:p>
          <a:p>
            <a:pPr indent="0"/>
            <a:r>
              <a:rPr lang="en-US" sz="3200" dirty="0"/>
              <a:t>Publications </a:t>
            </a:r>
          </a:p>
          <a:p>
            <a:pPr lvl="1" indent="0"/>
            <a:r>
              <a:rPr lang="en-US" sz="2800" dirty="0"/>
              <a:t>White papers &amp; academic papers in peer-reviewed journals </a:t>
            </a:r>
          </a:p>
          <a:p>
            <a:pPr lvl="1" indent="0"/>
            <a:endParaRPr lang="en-US" sz="2800" dirty="0"/>
          </a:p>
          <a:p>
            <a:pPr indent="0"/>
            <a:endParaRPr lang="en-US" sz="3200" dirty="0"/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D042BF8E-C644-2B4C-8CE6-C6B60B9E8E3F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A85"/>
                </a:solidFill>
              </a:rPr>
              <a:t>Our activities around HEH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10751" y="18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5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7786"/>
                </a:solidFill>
              </a:rPr>
              <a:t>Logistics of hospital cleaning</a:t>
            </a:r>
            <a:br>
              <a:rPr lang="en-US" sz="3600" b="1" dirty="0">
                <a:solidFill>
                  <a:srgbClr val="007786"/>
                </a:solidFill>
              </a:rPr>
            </a:br>
            <a:endParaRPr lang="en-US" sz="3600" b="1" dirty="0">
              <a:solidFill>
                <a:srgbClr val="007786"/>
              </a:solidFill>
            </a:endParaRPr>
          </a:p>
        </p:txBody>
      </p:sp>
      <p:pic>
        <p:nvPicPr>
          <p:cNvPr id="4" name="Picture 3" descr="hospital,_building.gif"/>
          <p:cNvPicPr>
            <a:picLocks noChangeAspect="1"/>
          </p:cNvPicPr>
          <p:nvPr/>
        </p:nvPicPr>
        <p:blipFill>
          <a:blip r:embed="rId3">
            <a:alphaModFix amt="3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284" y="1838975"/>
            <a:ext cx="6086650" cy="3749024"/>
          </a:xfrm>
          <a:prstGeom prst="rect">
            <a:avLst/>
          </a:prstGeom>
        </p:spPr>
      </p:pic>
      <p:pic>
        <p:nvPicPr>
          <p:cNvPr id="5" name="Picture 4" descr="professional-cleaner-woman-with-janitor-cart_3446-54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4917" y="3463038"/>
            <a:ext cx="3134554" cy="3134554"/>
          </a:xfrm>
          <a:prstGeom prst="rect">
            <a:avLst/>
          </a:prstGeom>
        </p:spPr>
      </p:pic>
      <p:cxnSp>
        <p:nvCxnSpPr>
          <p:cNvPr id="9" name="Curved Connector 8"/>
          <p:cNvCxnSpPr/>
          <p:nvPr/>
        </p:nvCxnSpPr>
        <p:spPr>
          <a:xfrm rot="10800000">
            <a:off x="5092935" y="2885680"/>
            <a:ext cx="3602645" cy="1172258"/>
          </a:xfrm>
          <a:prstGeom prst="curvedConnector3">
            <a:avLst/>
          </a:prstGeom>
          <a:ln w="762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695580" y="1857013"/>
            <a:ext cx="1685304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15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cxnSp>
        <p:nvCxnSpPr>
          <p:cNvPr id="13" name="Curved Connector 12"/>
          <p:cNvCxnSpPr/>
          <p:nvPr/>
        </p:nvCxnSpPr>
        <p:spPr>
          <a:xfrm rot="10800000" flipV="1">
            <a:off x="4341620" y="4241099"/>
            <a:ext cx="4353958" cy="317493"/>
          </a:xfrm>
          <a:prstGeom prst="curvedConnector3">
            <a:avLst>
              <a:gd name="adj1" fmla="val 50000"/>
            </a:avLst>
          </a:prstGeom>
          <a:ln w="762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29595" y="3719061"/>
            <a:ext cx="3782044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Infection Prevention and Control (IPC) department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624402" y="1838975"/>
            <a:ext cx="271278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8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Nursing department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8" y="5587999"/>
            <a:ext cx="1657350" cy="122146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4</a:t>
            </a:r>
            <a:r>
              <a:rPr lang="en-US" sz="2400" smtClean="0"/>
              <a:t>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69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0D9BE50-5102-9743-BDAD-6980538E7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446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Q 10: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How can hospitals save costs in environmental hygiene?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endParaRPr lang="en-US" dirty="0"/>
          </a:p>
        </p:txBody>
      </p:sp>
      <p:pic>
        <p:nvPicPr>
          <p:cNvPr id="17414" name="Picture 6" descr="How Big Hospitals Can Save, Make and Invest Money for Growth and Prosperity  - Elite Learning">
            <a:extLst>
              <a:ext uri="{FF2B5EF4-FFF2-40B4-BE49-F238E27FC236}">
                <a16:creationId xmlns="" xmlns:a16="http://schemas.microsoft.com/office/drawing/2014/main" id="{89722F42-3C99-454F-A462-9FF463B73A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9968" y="2258108"/>
            <a:ext cx="7350335" cy="489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41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791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9CD5E2-5706-B44A-ABF5-9CC89A86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7A85"/>
                </a:solidFill>
              </a:rPr>
              <a:t>Key Elements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DE99509-16B0-044B-AD77-CC436A729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Decide which elements need which level of cleaning</a:t>
            </a:r>
          </a:p>
          <a:p>
            <a:r>
              <a:rPr lang="en-US" sz="3600" dirty="0"/>
              <a:t>Calculate the cost/benefit of HEH in their institution</a:t>
            </a:r>
          </a:p>
          <a:p>
            <a:r>
              <a:rPr lang="en-US" sz="3600" dirty="0"/>
              <a:t>Keep staff longer, educate and motivate them</a:t>
            </a:r>
          </a:p>
          <a:p>
            <a:r>
              <a:rPr lang="en-US" sz="3600" dirty="0"/>
              <a:t>Decide when fancy/high-tech machinery is necessary or not </a:t>
            </a:r>
            <a:endParaRPr lang="en-US" sz="4000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42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669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76CAD3-6BD0-B749-B58C-5FE5A1C5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2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Q 11: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How can I improve team workflows between cleaners and nursing staff?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4124720-EC43-D949-8A5D-C8563F072C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2440" y="5724144"/>
            <a:ext cx="11195304" cy="11338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/>
              <a:t>Everyone needs to know their job, and everyone is crucial to the outcome. Social identities can be fostered by the institution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33628B6-5B29-A644-B1F2-510C9FE8A104}"/>
              </a:ext>
            </a:extLst>
          </p:cNvPr>
          <p:cNvSpPr/>
          <p:nvPr/>
        </p:nvSpPr>
        <p:spPr>
          <a:xfrm>
            <a:off x="3048000" y="25518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endParaRPr lang="en-US" sz="2400" dirty="0"/>
          </a:p>
          <a:p>
            <a:pPr lvl="1"/>
            <a:r>
              <a:rPr lang="en-US" dirty="0"/>
              <a:t>.</a:t>
            </a:r>
          </a:p>
        </p:txBody>
      </p:sp>
      <p:pic>
        <p:nvPicPr>
          <p:cNvPr id="18434" name="Picture 2" descr="How much money do people who work in hospitals make? - Business Insider">
            <a:extLst>
              <a:ext uri="{FF2B5EF4-FFF2-40B4-BE49-F238E27FC236}">
                <a16:creationId xmlns="" xmlns:a16="http://schemas.microsoft.com/office/drawing/2014/main" id="{03B887CD-516B-174D-BE0E-2B5D35610D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8790" y="2102269"/>
            <a:ext cx="4890655" cy="366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Worked to death: Reports on the financial pressures that threaten nursing">
            <a:extLst>
              <a:ext uri="{FF2B5EF4-FFF2-40B4-BE49-F238E27FC236}">
                <a16:creationId xmlns="" xmlns:a16="http://schemas.microsoft.com/office/drawing/2014/main" id="{3F4604CA-F508-544C-BC03-78396D1798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32557" y="2061907"/>
            <a:ext cx="4890655" cy="3667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43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3276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7786"/>
                </a:solidFill>
              </a:rPr>
              <a:t>Who does what?</a:t>
            </a:r>
          </a:p>
        </p:txBody>
      </p:sp>
      <p:pic>
        <p:nvPicPr>
          <p:cNvPr id="5" name="Picture 4" descr="15-0013051.jpg"/>
          <p:cNvPicPr>
            <a:picLocks noChangeAspect="1"/>
          </p:cNvPicPr>
          <p:nvPr/>
        </p:nvPicPr>
        <p:blipFill>
          <a:blip r:embed="rId3">
            <a:alphaModFix amt="5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474984"/>
            <a:ext cx="9144000" cy="514448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624525" y="3126016"/>
            <a:ext cx="3309548" cy="2222401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44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1346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3"/>
          <p:cNvSpPr/>
          <p:nvPr/>
        </p:nvSpPr>
        <p:spPr>
          <a:xfrm rot="16200000">
            <a:off x="5660929" y="326929"/>
            <a:ext cx="870146" cy="12191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3819" y="29820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rgbClr val="28718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nl-NL" dirty="0">
                <a:solidFill>
                  <a:srgbClr val="28718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NL" dirty="0">
                <a:solidFill>
                  <a:srgbClr val="28718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nl-NL" dirty="0">
                <a:solidFill>
                  <a:srgbClr val="28718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NL" dirty="0">
                <a:solidFill>
                  <a:srgbClr val="28718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/>
            </a:r>
            <a:br>
              <a:rPr lang="nl-NL" dirty="0">
                <a:solidFill>
                  <a:srgbClr val="28718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nl-NL" dirty="0">
                <a:solidFill>
                  <a:srgbClr val="287188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</a:t>
            </a:r>
            <a:endParaRPr lang="nl-NL" sz="1800" dirty="0">
              <a:solidFill>
                <a:srgbClr val="287188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" name="Rechthoek 9"/>
          <p:cNvSpPr/>
          <p:nvPr/>
        </p:nvSpPr>
        <p:spPr>
          <a:xfrm>
            <a:off x="0" y="80268"/>
            <a:ext cx="12192000" cy="1425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800" b="1" dirty="0">
                <a:solidFill>
                  <a:srgbClr val="C00000"/>
                </a:solidFill>
              </a:rPr>
              <a:t>Optimizing HEH </a:t>
            </a:r>
            <a:r>
              <a:rPr lang="nl-NL" sz="4800" b="1" dirty="0" err="1">
                <a:solidFill>
                  <a:srgbClr val="C00000"/>
                </a:solidFill>
              </a:rPr>
              <a:t>personnel</a:t>
            </a:r>
            <a:r>
              <a:rPr lang="nl-NL" sz="4800" b="1" dirty="0">
                <a:solidFill>
                  <a:srgbClr val="C00000"/>
                </a:solidFill>
              </a:rPr>
              <a:t> performance</a:t>
            </a:r>
          </a:p>
        </p:txBody>
      </p:sp>
      <p:pic>
        <p:nvPicPr>
          <p:cNvPr id="17" name="Picture 1" descr="CleanHospitals_Logo_1_rz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96975" y="6003128"/>
            <a:ext cx="1004887" cy="73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64" y="1606367"/>
            <a:ext cx="5435600" cy="399516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4618" y="1724790"/>
            <a:ext cx="561290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/>
              <a:buChar char="•"/>
            </a:pPr>
            <a:r>
              <a:rPr lang="en-US" sz="4000" dirty="0"/>
              <a:t>Good education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/>
              <a:t>Clear protocols 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/>
              <a:t>Direct communication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/>
              <a:t>Quality control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/>
              <a:t>Constructive feedback</a:t>
            </a:r>
          </a:p>
          <a:p>
            <a:pPr marL="571500" indent="-571500">
              <a:buFont typeface="Arial"/>
              <a:buChar char="•"/>
            </a:pPr>
            <a:r>
              <a:rPr lang="en-US" sz="4000" dirty="0"/>
              <a:t>A humanistic approach</a:t>
            </a:r>
          </a:p>
          <a:p>
            <a:endParaRPr lang="en-US" dirty="0"/>
          </a:p>
        </p:txBody>
      </p:sp>
      <p:sp>
        <p:nvSpPr>
          <p:cNvPr id="7" name="ZoneTexte 6"/>
          <p:cNvSpPr txBox="1"/>
          <p:nvPr/>
        </p:nvSpPr>
        <p:spPr>
          <a:xfrm>
            <a:off x="90138" y="5656826"/>
            <a:ext cx="115024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Important to remember that this is a stressful time for everyone, especially essential HCWs</a:t>
            </a:r>
          </a:p>
          <a:p>
            <a:r>
              <a:rPr lang="en-US" sz="2400" i="1" dirty="0"/>
              <a:t>Be sensitive to the concerns of stressed populations</a:t>
            </a:r>
          </a:p>
          <a:p>
            <a:r>
              <a:rPr lang="en-US" sz="2400" i="1" dirty="0"/>
              <a:t>Team cohesion and empowerment is more important than ever</a:t>
            </a:r>
          </a:p>
          <a:p>
            <a:endParaRPr lang="fr-CH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1455259" y="18480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 smtClean="0"/>
              <a:t>45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0640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76CAD3-6BD0-B749-B58C-5FE5A1C5A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2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Q 12: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Any </a:t>
            </a:r>
            <a:r>
              <a:rPr lang="en-US">
                <a:solidFill>
                  <a:srgbClr val="007A85"/>
                </a:solidFill>
                <a:latin typeface="Calibri" panose="020F0502020204030204"/>
              </a:rPr>
              <a:t>more questions </a:t>
            </a:r>
            <a:r>
              <a:rPr lang="en-US" dirty="0">
                <a:solidFill>
                  <a:srgbClr val="007A85"/>
                </a:solidFill>
                <a:latin typeface="Calibri" panose="020F0502020204030204"/>
              </a:rPr>
              <a:t>? </a:t>
            </a:r>
            <a:br>
              <a:rPr lang="en-US" dirty="0">
                <a:solidFill>
                  <a:srgbClr val="007A85"/>
                </a:solidFill>
                <a:latin typeface="Calibri" panose="020F0502020204030204"/>
              </a:rPr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33628B6-5B29-A644-B1F2-510C9FE8A104}"/>
              </a:ext>
            </a:extLst>
          </p:cNvPr>
          <p:cNvSpPr/>
          <p:nvPr/>
        </p:nvSpPr>
        <p:spPr>
          <a:xfrm>
            <a:off x="3048000" y="255183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 </a:t>
            </a:r>
            <a:endParaRPr lang="en-US" sz="2400" dirty="0"/>
          </a:p>
          <a:p>
            <a:pPr lvl="1"/>
            <a:r>
              <a:rPr lang="en-US" dirty="0"/>
              <a:t>.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="" xmlns:a16="http://schemas.microsoft.com/office/drawing/2014/main" id="{D50B21D1-A48B-7744-AAA0-08715069E352}"/>
              </a:ext>
            </a:extLst>
          </p:cNvPr>
          <p:cNvSpPr txBox="1"/>
          <p:nvPr/>
        </p:nvSpPr>
        <p:spPr>
          <a:xfrm>
            <a:off x="5665803" y="277463"/>
            <a:ext cx="5129495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400" b="1" dirty="0">
                <a:solidFill>
                  <a:srgbClr val="007A85"/>
                </a:solidFill>
              </a:rPr>
              <a:t>?</a:t>
            </a:r>
          </a:p>
        </p:txBody>
      </p:sp>
      <p:sp>
        <p:nvSpPr>
          <p:cNvPr id="5" name="Title 1">
            <a:extLst>
              <a:ext uri="{FF2B5EF4-FFF2-40B4-BE49-F238E27FC236}">
                <a16:creationId xmlns="" xmlns:a16="http://schemas.microsoft.com/office/drawing/2014/main" id="{FE76CAD3-6BD0-B749-B58C-5FE5A1C5A203}"/>
              </a:ext>
            </a:extLst>
          </p:cNvPr>
          <p:cNvSpPr txBox="1">
            <a:spLocks/>
          </p:cNvSpPr>
          <p:nvPr/>
        </p:nvSpPr>
        <p:spPr>
          <a:xfrm>
            <a:off x="762000" y="3691879"/>
            <a:ext cx="64135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solidFill>
                  <a:srgbClr val="007A85"/>
                </a:solidFill>
                <a:latin typeface="Calibri" panose="020F0502020204030204"/>
              </a:rPr>
              <a:t>paul@webbertraining.com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55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5FC52B2-4650-1D47-AC8B-B3B2E6C7BC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3674" y="853591"/>
            <a:ext cx="7931816" cy="56108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21841DC-D3DF-A349-962C-D1C254BC6C83}"/>
              </a:ext>
            </a:extLst>
          </p:cNvPr>
          <p:cNvSpPr txBox="1"/>
          <p:nvPr/>
        </p:nvSpPr>
        <p:spPr>
          <a:xfrm>
            <a:off x="339634" y="182879"/>
            <a:ext cx="1140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</a:rPr>
              <a:t>Thanks to our Clean Hospitals Members and Partners</a:t>
            </a:r>
          </a:p>
        </p:txBody>
      </p:sp>
      <p:pic>
        <p:nvPicPr>
          <p:cNvPr id="7" name="Picture 1" descr="CleanHospitals_Logo_1_r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674190"/>
            <a:ext cx="1575955" cy="1160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1565763-8E07-8342-B8A8-7B1FF6C49F3A}"/>
              </a:ext>
            </a:extLst>
          </p:cNvPr>
          <p:cNvSpPr txBox="1"/>
          <p:nvPr/>
        </p:nvSpPr>
        <p:spPr>
          <a:xfrm>
            <a:off x="7905200" y="6287477"/>
            <a:ext cx="4275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50000"/>
                  </a:schemeClr>
                </a:solidFill>
              </a:rPr>
              <a:t>www.CleanHospitals.com</a:t>
            </a:r>
            <a:endParaRPr lang="en-US" sz="2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48931"/>
            <a:ext cx="12192000" cy="84950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592826"/>
            <a:ext cx="12192000" cy="1651819"/>
          </a:xfrm>
          <a:prstGeom prst="rect">
            <a:avLst/>
          </a:prstGeom>
          <a:solidFill>
            <a:srgbClr val="DBDDDD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2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042BF8E-C644-2B4C-8CE6-C6B60B9E8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7984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007A85"/>
                </a:solidFill>
              </a:rPr>
              <a:t>Our activities around HEH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D8BBE4-85CF-2546-BB25-189EB44572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521840"/>
            <a:ext cx="11928050" cy="5225143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en-US" sz="2800" dirty="0"/>
          </a:p>
          <a:p>
            <a:pPr indent="0"/>
            <a:r>
              <a:rPr lang="en-US" sz="3200" dirty="0"/>
              <a:t>Specialized industry-led working groups </a:t>
            </a:r>
          </a:p>
          <a:p>
            <a:pPr lvl="1" indent="0"/>
            <a:r>
              <a:rPr lang="en-US" sz="2800" dirty="0"/>
              <a:t>Mapping guidelines for HEH </a:t>
            </a:r>
          </a:p>
          <a:p>
            <a:pPr lvl="1" indent="0"/>
            <a:r>
              <a:rPr lang="en-US" sz="2800" dirty="0"/>
              <a:t>Transposable model for hospital hygiene </a:t>
            </a:r>
          </a:p>
          <a:p>
            <a:pPr lvl="1" indent="0"/>
            <a:r>
              <a:rPr lang="en-US" sz="2800" dirty="0"/>
              <a:t>Fake news and how to respond to it </a:t>
            </a:r>
          </a:p>
          <a:p>
            <a:pPr indent="0"/>
            <a:r>
              <a:rPr lang="en-US" sz="3200" dirty="0"/>
              <a:t>Participation to conferences </a:t>
            </a:r>
          </a:p>
          <a:p>
            <a:pPr lvl="1" indent="0"/>
            <a:r>
              <a:rPr lang="en-US" sz="2800" dirty="0" err="1"/>
              <a:t>Interclean</a:t>
            </a:r>
            <a:r>
              <a:rPr lang="en-US" sz="2800" dirty="0"/>
              <a:t> and the Healthcare Cleaning Forum </a:t>
            </a:r>
          </a:p>
          <a:p>
            <a:pPr lvl="1" indent="0"/>
            <a:r>
              <a:rPr lang="en-US" sz="2800" dirty="0" err="1"/>
              <a:t>iClean</a:t>
            </a:r>
            <a:r>
              <a:rPr lang="en-US" sz="2800" dirty="0"/>
              <a:t> 2020 Australia </a:t>
            </a:r>
          </a:p>
          <a:p>
            <a:pPr lvl="1" indent="0"/>
            <a:r>
              <a:rPr lang="en-US" sz="2800" dirty="0"/>
              <a:t>International Solid Waste Association </a:t>
            </a:r>
            <a:r>
              <a:rPr lang="en-US" dirty="0"/>
              <a:t> (</a:t>
            </a:r>
            <a:r>
              <a:rPr lang="en-US" sz="2800" dirty="0"/>
              <a:t>ISWA) World Congress </a:t>
            </a:r>
          </a:p>
          <a:p>
            <a:pPr lvl="1" indent="0"/>
            <a:r>
              <a:rPr lang="en-US" sz="2800" dirty="0"/>
              <a:t>SVS Hygiene Forum</a:t>
            </a:r>
          </a:p>
          <a:p>
            <a:pPr lvl="1" indent="0"/>
            <a:r>
              <a:rPr lang="en-US" sz="2800" dirty="0"/>
              <a:t>International Association for Soaps, Detergents and Maintenance Products (AISE) Healthcare Event</a:t>
            </a:r>
            <a:endParaRPr lang="en-US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pPr lvl="1"/>
            <a:endParaRPr lang="en-US" sz="2800" dirty="0"/>
          </a:p>
          <a:p>
            <a:endParaRPr 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716961E-E98E-A546-9D44-2C9773888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130" y="5636533"/>
            <a:ext cx="1657350" cy="1221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610751" y="18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0041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FA67CD3-AB4E-4A7A-BEB8-53C445D8C4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7CF545F-9C2E-4446-97CD-AD92990C2B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Freeform 62">
            <a:extLst>
              <a:ext uri="{FF2B5EF4-FFF2-40B4-BE49-F238E27FC236}">
                <a16:creationId xmlns="" xmlns:a16="http://schemas.microsoft.com/office/drawing/2014/main" id="{339C8D78-A644-462F-B674-F440635E535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2"/>
                </a:gs>
                <a:gs pos="23000">
                  <a:schemeClr val="accent2"/>
                </a:gs>
                <a:gs pos="83000">
                  <a:schemeClr val="accent1"/>
                </a:gs>
                <a:gs pos="100000">
                  <a:schemeClr val="accent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68CB068-EAB5-4F4F-9EC4-30F9CB78C45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1293222" y="1077936"/>
            <a:ext cx="6446648" cy="263417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B2FD6EA-A03F-574D-9F01-E2C8F89E1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185" y="2188617"/>
            <a:ext cx="6937170" cy="4538220"/>
          </a:xfrm>
        </p:spPr>
        <p:txBody>
          <a:bodyPr anchor="ctr">
            <a:normAutofit lnSpcReduction="10000"/>
          </a:bodyPr>
          <a:lstStyle/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20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Why do we need a day ?</a:t>
            </a:r>
          </a:p>
          <a:p>
            <a:r>
              <a:rPr lang="en-US" sz="3200" dirty="0">
                <a:solidFill>
                  <a:srgbClr val="000000"/>
                </a:solidFill>
              </a:rPr>
              <a:t>Why do we need to raise awareness ?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What we did with hand hygiene previously, and the impact it had</a:t>
            </a:r>
            <a:r>
              <a:rPr lang="en-US" sz="2000" dirty="0">
                <a:solidFill>
                  <a:srgbClr val="000000"/>
                </a:solidFill>
              </a:rPr>
              <a:t/>
            </a:r>
            <a:br>
              <a:rPr lang="en-US" sz="2000" dirty="0">
                <a:solidFill>
                  <a:srgbClr val="000000"/>
                </a:solidFill>
              </a:rPr>
            </a:br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610751" y="18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0982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7FDF69A-FBAB-A444-9E5E-941155D35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38328"/>
            <a:ext cx="10210800" cy="107899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do we need to raise awareness</a:t>
            </a:r>
            <a: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en-US" sz="3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2D5452-E636-5A4E-BBC6-0F3786E95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419083"/>
            <a:ext cx="10210800" cy="52842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healthcare environment’s effect on healthcare-associated infections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70BDD0CE-06A4-404B-8A13-580229C1C9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141750"/>
            <a:ext cx="12192000" cy="4716250"/>
          </a:xfrm>
          <a:prstGeom prst="rect">
            <a:avLst/>
          </a:prstGeom>
          <a:solidFill>
            <a:srgbClr val="4A4D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26">
            <a:extLst>
              <a:ext uri="{FF2B5EF4-FFF2-40B4-BE49-F238E27FC236}">
                <a16:creationId xmlns="" xmlns:a16="http://schemas.microsoft.com/office/drawing/2014/main" id="{B7511254-A05E-4E15-ABEE-9CE8034853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564" y="2426035"/>
            <a:ext cx="11548872" cy="3930315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8" descr="Lurking Beneath the Surface: Hospitals Are a 'Potential Reservoir of  Bacteria' | AHC Media - Continuing Medical Education Publishing">
            <a:extLst>
              <a:ext uri="{FF2B5EF4-FFF2-40B4-BE49-F238E27FC236}">
                <a16:creationId xmlns="" xmlns:a16="http://schemas.microsoft.com/office/drawing/2014/main" id="{6F9BDA2C-CF3C-344C-A0B4-E4285EEA7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6273664" y="2745272"/>
            <a:ext cx="5276732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ospital Bacteria Outbreaks Linked To Pipe-Climbing Bacteria : Health &amp;  Medicine : Science World Report">
            <a:extLst>
              <a:ext uri="{FF2B5EF4-FFF2-40B4-BE49-F238E27FC236}">
                <a16:creationId xmlns="" xmlns:a16="http://schemas.microsoft.com/office/drawing/2014/main" id="{E3F57036-9137-E44B-B208-A99772C39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604" y="2754415"/>
            <a:ext cx="5276732" cy="328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610751" y="18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038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="" xmlns:a16="http://schemas.microsoft.com/office/drawing/2014/main" id="{A4AC5506-6312-4701-8D3C-40187889A9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World Hand Hygiene Day 2020 - #SafeHands challenge | Harrier">
            <a:extLst>
              <a:ext uri="{FF2B5EF4-FFF2-40B4-BE49-F238E27FC236}">
                <a16:creationId xmlns="" xmlns:a16="http://schemas.microsoft.com/office/drawing/2014/main" id="{712946FC-AEED-F744-84C5-31D7672515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1701800"/>
            <a:ext cx="2438400" cy="2438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nd hygiene in low- and middle-income countries - International Journal of  Infectious Diseases">
            <a:extLst>
              <a:ext uri="{FF2B5EF4-FFF2-40B4-BE49-F238E27FC236}">
                <a16:creationId xmlns="" xmlns:a16="http://schemas.microsoft.com/office/drawing/2014/main" id="{FD273944-0831-6144-93FA-4C855AB8E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0" y="4229100"/>
            <a:ext cx="2438400" cy="1752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and Hygiene: A Handbook for Medical Professionals (Hospital Medicine:  Current Concepts 9) - Kindle edition by Pittet, Didier, Boyce, John M.,  Allegranzi, Benedetta. Professional &amp; Technical Kindle eBooks @ Amazon.com.">
            <a:extLst>
              <a:ext uri="{FF2B5EF4-FFF2-40B4-BE49-F238E27FC236}">
                <a16:creationId xmlns="" xmlns:a16="http://schemas.microsoft.com/office/drawing/2014/main" id="{CC58746C-519A-DC44-83E5-20BAA06EC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9600" y="1701800"/>
            <a:ext cx="2806700" cy="4279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ampion Clean Care This World Hand Hygiene Day">
            <a:extLst>
              <a:ext uri="{FF2B5EF4-FFF2-40B4-BE49-F238E27FC236}">
                <a16:creationId xmlns="" xmlns:a16="http://schemas.microsoft.com/office/drawing/2014/main" id="{564B68AB-7F6B-7242-AA86-D1BD23328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0" y="1701800"/>
            <a:ext cx="5486400" cy="28321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HO | Videos and podcasts">
            <a:extLst>
              <a:ext uri="{FF2B5EF4-FFF2-40B4-BE49-F238E27FC236}">
                <a16:creationId xmlns="" xmlns:a16="http://schemas.microsoft.com/office/drawing/2014/main" id="{2F33BEAB-3788-DC48-AE4E-60CD0E2EF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2500" y="4622800"/>
            <a:ext cx="2489200" cy="1358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rof Didier Pittet on Twitter: &quot;Celebrations to mark @WHO world #HandHygiene  day 'It's in your hands - prevent #sepsis in healthcare' #Toluca state of  #Mexico with the support of #leadership in the">
            <a:extLst>
              <a:ext uri="{FF2B5EF4-FFF2-40B4-BE49-F238E27FC236}">
                <a16:creationId xmlns="" xmlns:a16="http://schemas.microsoft.com/office/drawing/2014/main" id="{B6D6831B-419C-D748-8826-6C58CAFA8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4622800"/>
            <a:ext cx="2019300" cy="1358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6" descr="Clean Hands Save Lives - and now there's a book to prove it!">
            <a:extLst>
              <a:ext uri="{FF2B5EF4-FFF2-40B4-BE49-F238E27FC236}">
                <a16:creationId xmlns="" xmlns:a16="http://schemas.microsoft.com/office/drawing/2014/main" id="{7022B542-A6C3-254F-BABB-9EFD116AD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06100" y="4622800"/>
            <a:ext cx="812800" cy="13589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8EA2F2-1918-7643-BA05-103EF95FB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25 Years of Hand Hygiene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610751" y="18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64762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="" xmlns:a16="http://schemas.microsoft.com/office/drawing/2014/main" id="{1707FC24-6981-43D9-B525-C7832BA2246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17F7A5-619C-B84F-9C40-21F77C02A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1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Pledges to combat health care-associated infections:</a:t>
            </a:r>
            <a:br>
              <a:rPr lang="en-US" sz="41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41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/>
            </a:r>
            <a:br>
              <a:rPr lang="en-US" sz="4100" b="1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</a:br>
            <a: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Saving millions of lives every year</a:t>
            </a:r>
            <a: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Map&#10;&#10;Description automatically generated">
            <a:extLst>
              <a:ext uri="{FF2B5EF4-FFF2-40B4-BE49-F238E27FC236}">
                <a16:creationId xmlns="" xmlns:a16="http://schemas.microsoft.com/office/drawing/2014/main" id="{D0D26733-D9F9-F142-A22D-0CFF773C7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65086" y="1345474"/>
            <a:ext cx="6843348" cy="354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C412D5-023F-904D-ADF6-8758505A6F19}"/>
              </a:ext>
            </a:extLst>
          </p:cNvPr>
          <p:cNvSpPr txBox="1"/>
          <p:nvPr/>
        </p:nvSpPr>
        <p:spPr>
          <a:xfrm>
            <a:off x="4863068" y="6152447"/>
            <a:ext cx="73289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https://</a:t>
            </a:r>
            <a:r>
              <a:rPr lang="en-US" sz="1600" dirty="0" err="1"/>
              <a:t>www.who.int</a:t>
            </a:r>
            <a:r>
              <a:rPr lang="en-US" sz="1600" dirty="0"/>
              <a:t>/infection-prevention/countries/hand-hygiene/statements/</a:t>
            </a:r>
            <a:r>
              <a:rPr lang="en-US" sz="1600" dirty="0" err="1"/>
              <a:t>en</a:t>
            </a:r>
            <a:r>
              <a:rPr lang="en-US" sz="1600" dirty="0"/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610751" y="18480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18248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1119</Words>
  <Application>Microsoft Office PowerPoint</Application>
  <PresentationFormat>Widescreen</PresentationFormat>
  <Paragraphs>290</Paragraphs>
  <Slides>49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 Unicode MS</vt:lpstr>
      <vt:lpstr>Aharoni</vt:lpstr>
      <vt:lpstr>Arial</vt:lpstr>
      <vt:lpstr>Calibri</vt:lpstr>
      <vt:lpstr>Calibri Light</vt:lpstr>
      <vt:lpstr>inherit</vt:lpstr>
      <vt:lpstr>Mangal</vt:lpstr>
      <vt:lpstr>Office Theme</vt:lpstr>
      <vt:lpstr> :  the next frontier in     infection prevention </vt:lpstr>
      <vt:lpstr>What is Clean Hospitals ?  </vt:lpstr>
      <vt:lpstr>Our Mission: </vt:lpstr>
      <vt:lpstr>PowerPoint Presentation</vt:lpstr>
      <vt:lpstr>Our activities around HEH (cont.)</vt:lpstr>
      <vt:lpstr>PowerPoint Presentation</vt:lpstr>
      <vt:lpstr>Why do we need to raise awareness:  </vt:lpstr>
      <vt:lpstr>25 Years of Hand Hygiene</vt:lpstr>
      <vt:lpstr>Pledges to combat health care-associated infections:   Saving millions of lives every year </vt:lpstr>
      <vt:lpstr>   We asked our stakeholders their most urgent questions about healthcare environmental hygiene </vt:lpstr>
      <vt:lpstr>Questions:</vt:lpstr>
      <vt:lpstr>PowerPoint Presentation</vt:lpstr>
      <vt:lpstr>Q 1:  Do cleaner hospitals really mean safer hospitals?  </vt:lpstr>
      <vt:lpstr>Q 1:  Do cleaner hospitals really mean safer hospitals?  </vt:lpstr>
      <vt:lpstr>PowerPoint Presentation</vt:lpstr>
      <vt:lpstr>Risk of acquisition from prior room occupants by organism </vt:lpstr>
      <vt:lpstr>Q 2:  What is the difference between cleaning and disinfecting?  </vt:lpstr>
      <vt:lpstr>Cleaning vs. Disinfecting</vt:lpstr>
      <vt:lpstr>Q 3:  How is cleaning a hospital different than cleaning a hotel?  </vt:lpstr>
      <vt:lpstr>Why are hospitals different?</vt:lpstr>
      <vt:lpstr>Q 4:  Does it make economic sense to invest in hospital cleaning programs?  </vt:lpstr>
      <vt:lpstr>Why is it so difficult to figure out?</vt:lpstr>
      <vt:lpstr>PowerPoint Presentation</vt:lpstr>
      <vt:lpstr>Return on Investment</vt:lpstr>
      <vt:lpstr>The real question is….</vt:lpstr>
      <vt:lpstr>Q 5:  How can cleaning be a science?  </vt:lpstr>
      <vt:lpstr>Environmental hygiene in healthcare is complex because: </vt:lpstr>
      <vt:lpstr>Q 6:  How do we make sure a surface is clean?  </vt:lpstr>
      <vt:lpstr>Ways of inspecting the healthcare environment</vt:lpstr>
      <vt:lpstr>Q 7:  Do air and water quality matter for controlling infections?  </vt:lpstr>
      <vt:lpstr>Air and water</vt:lpstr>
      <vt:lpstr>Risk Zones at HUG </vt:lpstr>
      <vt:lpstr>Q 8:  Is it better to outsource cleaners or train them  in house? </vt:lpstr>
      <vt:lpstr>Q 8:  Is it better to outsource cleaners or train them  in house? </vt:lpstr>
      <vt:lpstr>Q 8:  Is it better to outsource cleaners or train them  in house? </vt:lpstr>
      <vt:lpstr>              Outsourcing vs. In-house</vt:lpstr>
      <vt:lpstr>Q 9:  What element of healthcare environmental hygiene should my institution invest in first? </vt:lpstr>
      <vt:lpstr> What should my institution invest in first? </vt:lpstr>
      <vt:lpstr>PowerPoint Presentation</vt:lpstr>
      <vt:lpstr>Logistics of hospital cleaning </vt:lpstr>
      <vt:lpstr>Q 10:  How can hospitals save costs in environmental hygiene?  </vt:lpstr>
      <vt:lpstr>Key Elements</vt:lpstr>
      <vt:lpstr>Q 11:  How can I improve team workflows between cleaners and nursing staff?  </vt:lpstr>
      <vt:lpstr>Who does what?</vt:lpstr>
      <vt:lpstr>             </vt:lpstr>
      <vt:lpstr>Q 12:  Any more questions ? 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: the next frontier in infection prevention </dc:title>
  <dc:creator>Alexandra Peters</dc:creator>
  <cp:lastModifiedBy>Romi Ranasinghe</cp:lastModifiedBy>
  <cp:revision>21</cp:revision>
  <cp:lastPrinted>2020-10-18T22:16:56Z</cp:lastPrinted>
  <dcterms:created xsi:type="dcterms:W3CDTF">2020-10-18T08:40:33Z</dcterms:created>
  <dcterms:modified xsi:type="dcterms:W3CDTF">2020-10-19T19:27:31Z</dcterms:modified>
</cp:coreProperties>
</file>