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6" r:id="rId2"/>
    <p:sldId id="314" r:id="rId3"/>
    <p:sldId id="304" r:id="rId4"/>
    <p:sldId id="267" r:id="rId5"/>
    <p:sldId id="293" r:id="rId6"/>
    <p:sldId id="294" r:id="rId7"/>
    <p:sldId id="315" r:id="rId8"/>
    <p:sldId id="306" r:id="rId9"/>
    <p:sldId id="260" r:id="rId10"/>
    <p:sldId id="313" r:id="rId11"/>
    <p:sldId id="259" r:id="rId12"/>
    <p:sldId id="268" r:id="rId13"/>
    <p:sldId id="257" r:id="rId14"/>
    <p:sldId id="258" r:id="rId15"/>
    <p:sldId id="307" r:id="rId16"/>
    <p:sldId id="261" r:id="rId17"/>
    <p:sldId id="262" r:id="rId18"/>
    <p:sldId id="276" r:id="rId19"/>
    <p:sldId id="263" r:id="rId20"/>
    <p:sldId id="272" r:id="rId21"/>
    <p:sldId id="273" r:id="rId22"/>
    <p:sldId id="266" r:id="rId23"/>
    <p:sldId id="265" r:id="rId24"/>
    <p:sldId id="264" r:id="rId25"/>
    <p:sldId id="275" r:id="rId26"/>
    <p:sldId id="281" r:id="rId27"/>
    <p:sldId id="274" r:id="rId28"/>
    <p:sldId id="278" r:id="rId29"/>
    <p:sldId id="282" r:id="rId30"/>
    <p:sldId id="283" r:id="rId31"/>
    <p:sldId id="286" r:id="rId32"/>
    <p:sldId id="285" r:id="rId33"/>
    <p:sldId id="277" r:id="rId34"/>
    <p:sldId id="284" r:id="rId35"/>
    <p:sldId id="279" r:id="rId36"/>
    <p:sldId id="290" r:id="rId37"/>
    <p:sldId id="291" r:id="rId38"/>
    <p:sldId id="287" r:id="rId39"/>
    <p:sldId id="292" r:id="rId40"/>
    <p:sldId id="295" r:id="rId41"/>
    <p:sldId id="288" r:id="rId42"/>
    <p:sldId id="289" r:id="rId43"/>
    <p:sldId id="297" r:id="rId44"/>
    <p:sldId id="303" r:id="rId45"/>
    <p:sldId id="298" r:id="rId46"/>
    <p:sldId id="302" r:id="rId47"/>
    <p:sldId id="299" r:id="rId48"/>
    <p:sldId id="300" r:id="rId49"/>
    <p:sldId id="301" r:id="rId50"/>
    <p:sldId id="309" r:id="rId51"/>
    <p:sldId id="308" r:id="rId52"/>
    <p:sldId id="311" r:id="rId53"/>
    <p:sldId id="312" r:id="rId54"/>
    <p:sldId id="269" r:id="rId55"/>
    <p:sldId id="270" r:id="rId56"/>
    <p:sldId id="316" r:id="rId57"/>
    <p:sldId id="271" r:id="rId58"/>
    <p:sldId id="305" r:id="rId59"/>
    <p:sldId id="310" r:id="rId60"/>
    <p:sldId id="317" r:id="rId61"/>
    <p:sldId id="318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Birch" initials="M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3" autoAdjust="0"/>
    <p:restoredTop sz="94714"/>
  </p:normalViewPr>
  <p:slideViewPr>
    <p:cSldViewPr snapToGrid="0">
      <p:cViewPr varScale="1">
        <p:scale>
          <a:sx n="113" d="100"/>
          <a:sy n="113" d="100"/>
        </p:scale>
        <p:origin x="34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224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-1" y="342904"/>
            <a:ext cx="6856413" cy="7000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r>
              <a:rPr lang="en-NZ" b="1" dirty="0"/>
              <a:t>Climate Change and Infectious Diseases</a:t>
            </a:r>
          </a:p>
          <a:p>
            <a:pPr algn="ctr"/>
            <a:r>
              <a:rPr lang="en-NZ" b="1" dirty="0" err="1"/>
              <a:t>Dr.</a:t>
            </a:r>
            <a:r>
              <a:rPr lang="en-NZ" b="1" dirty="0"/>
              <a:t> Mark Birch, </a:t>
            </a:r>
            <a:r>
              <a:rPr lang="en-US" b="1" dirty="0"/>
              <a:t>Canterbury District Health Board, New Zealand</a:t>
            </a:r>
            <a:endParaRPr lang="en-NZ" b="1" dirty="0"/>
          </a:p>
          <a:p>
            <a:pPr algn="ctr"/>
            <a:r>
              <a:rPr lang="en-NZ" b="1" dirty="0"/>
              <a:t>A Webber Training Teleclass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127993"/>
            <a:ext cx="6856412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r>
              <a:rPr lang="en-US" b="1" dirty="0"/>
              <a:t>Hosted by Jane Barnett  </a:t>
            </a:r>
            <a:r>
              <a:rPr lang="en-US" b="1" dirty="0" err="1"/>
              <a:t>jane@webbertraining.com</a:t>
            </a:r>
            <a:endParaRPr lang="en-US" b="1" dirty="0"/>
          </a:p>
          <a:p>
            <a:pPr algn="ctr"/>
            <a:r>
              <a:rPr lang="en-US" b="1" dirty="0" err="1"/>
              <a:t>www.webbertraining.com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31C83-B5BE-C945-92B4-9B1B73C88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6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A44FA-07D8-40EB-A416-195764066A2D}" type="datetimeFigureOut">
              <a:rPr lang="en-NZ" smtClean="0"/>
              <a:t>2/05/2018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176ED-0D00-461B-9A2A-30F859E5756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10530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176ED-0D00-461B-9A2A-30F859E5756B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35911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176ED-0D00-461B-9A2A-30F859E5756B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76481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176ED-0D00-461B-9A2A-30F859E5756B}" type="slidenum">
              <a:rPr lang="en-NZ" smtClean="0"/>
              <a:t>54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40919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2646F-C994-2A42-838F-958519DD7C99}" type="datetime1">
              <a:rPr lang="en-CA" smtClean="0"/>
              <a:t>2018-05-02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00815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B0C83-8742-7743-8A54-3C841214ACC5}" type="datetime1">
              <a:rPr lang="en-CA" smtClean="0"/>
              <a:t>2018-05-02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5377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4347-E4EC-6E46-8D11-6358932DB4CA}" type="datetime1">
              <a:rPr lang="en-CA" smtClean="0"/>
              <a:t>2018-05-02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71089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4ED7-095D-A740-A5AA-82526C3F5B2F}" type="datetime1">
              <a:rPr lang="en-CA" smtClean="0"/>
              <a:t>2018-05-02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fld id="{EA1B8F55-0E00-4B5F-9785-B391D590B657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77120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6A64-9ACA-B241-BB81-757BA39D2283}" type="datetime1">
              <a:rPr lang="en-CA" smtClean="0"/>
              <a:t>2018-05-02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88670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AC57A-FF49-454E-BB21-00C6367525F1}" type="datetime1">
              <a:rPr lang="en-CA" smtClean="0"/>
              <a:t>2018-05-02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9862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F2BA-0702-1240-AD54-A2957F4393A5}" type="datetime1">
              <a:rPr lang="en-CA" smtClean="0"/>
              <a:t>2018-05-02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50928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E8CA-AE32-C543-92B8-38FB34101FAE}" type="datetime1">
              <a:rPr lang="en-CA" smtClean="0"/>
              <a:t>2018-05-02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5712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C5D5-5C67-3C47-BC19-8E734772C172}" type="datetime1">
              <a:rPr lang="en-CA" smtClean="0"/>
              <a:t>2018-05-02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1527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A357-C83F-714F-9CCB-DBEDD499CB57}" type="datetime1">
              <a:rPr lang="en-CA" smtClean="0"/>
              <a:t>2018-05-02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79370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E114A-9D43-204D-A45E-4122557D0F89}" type="datetime1">
              <a:rPr lang="en-CA" smtClean="0"/>
              <a:t>2018-05-02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335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60D5F-23D6-5F43-A918-85154F59A3C9}" type="datetime1">
              <a:rPr lang="en-CA" smtClean="0"/>
              <a:t>2018-05-02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B8F55-0E00-4B5F-9785-B391D590B65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7582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18532"/>
            <a:ext cx="9144000" cy="1931886"/>
          </a:xfrm>
        </p:spPr>
        <p:txBody>
          <a:bodyPr/>
          <a:lstStyle/>
          <a:p>
            <a:r>
              <a:rPr lang="en-NZ" dirty="0"/>
              <a:t>Climate Change and Infectious Diseases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4942" y="3292323"/>
            <a:ext cx="8121445" cy="165576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NZ" sz="3300" dirty="0"/>
              <a:t>Mark Birch</a:t>
            </a:r>
          </a:p>
          <a:p>
            <a:r>
              <a:rPr lang="en-NZ" sz="2800" dirty="0"/>
              <a:t>Depts Infectious Diseases and General Medicine</a:t>
            </a:r>
          </a:p>
          <a:p>
            <a:r>
              <a:rPr lang="en-US" sz="2800" dirty="0"/>
              <a:t>Canterbury District Health Board, New Zealand</a:t>
            </a:r>
            <a:endParaRPr lang="en-NZ" sz="28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74610" y="5185032"/>
            <a:ext cx="8121445" cy="99454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dirty="0"/>
              <a:t>Hosted by Jane Barnett</a:t>
            </a:r>
          </a:p>
          <a:p>
            <a:r>
              <a:rPr lang="en-CA" dirty="0" err="1"/>
              <a:t>jane@webbertraining.com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4778475" y="6504039"/>
            <a:ext cx="2616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www.webbertraining.com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493919" y="6508959"/>
            <a:ext cx="165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March 14, 2018</a:t>
            </a:r>
          </a:p>
        </p:txBody>
      </p:sp>
    </p:spTree>
    <p:extLst>
      <p:ext uri="{BB962C8B-B14F-4D97-AF65-F5344CB8AC3E}">
        <p14:creationId xmlns:p14="http://schemas.microsoft.com/office/powerpoint/2010/main" val="3282370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Methane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52132"/>
            <a:ext cx="4210050" cy="3886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618" y="2350193"/>
            <a:ext cx="6411243" cy="27755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98694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CO2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Last 420,000 years = 180-280 ppm in troposphere</a:t>
            </a:r>
          </a:p>
          <a:p>
            <a:pPr lvl="1"/>
            <a:r>
              <a:rPr lang="en-NZ" dirty="0" err="1"/>
              <a:t>Vostok</a:t>
            </a:r>
            <a:r>
              <a:rPr lang="en-NZ" dirty="0"/>
              <a:t> ice core Antarctica</a:t>
            </a:r>
          </a:p>
          <a:p>
            <a:pPr lvl="1"/>
            <a:r>
              <a:rPr lang="en-NZ" dirty="0"/>
              <a:t>Measure of 400,000 years</a:t>
            </a:r>
          </a:p>
          <a:p>
            <a:r>
              <a:rPr lang="en-NZ" dirty="0"/>
              <a:t>Now: </a:t>
            </a:r>
            <a:r>
              <a:rPr lang="en-NZ" b="1" dirty="0"/>
              <a:t>360 ppm</a:t>
            </a:r>
            <a:r>
              <a:rPr lang="en-NZ" dirty="0"/>
              <a:t>!!</a:t>
            </a:r>
          </a:p>
          <a:p>
            <a:endParaRPr lang="en-NZ" dirty="0"/>
          </a:p>
          <a:p>
            <a:pPr lvl="1"/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031" y="2481263"/>
            <a:ext cx="3782096" cy="42168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565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Weather Extremes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Warming of land surface intensifies monsoons</a:t>
            </a:r>
          </a:p>
          <a:p>
            <a:pPr lvl="1"/>
            <a:r>
              <a:rPr lang="en-NZ" dirty="0" err="1"/>
              <a:t>Assoc</a:t>
            </a:r>
            <a:r>
              <a:rPr lang="en-NZ" dirty="0"/>
              <a:t> with </a:t>
            </a:r>
            <a:r>
              <a:rPr lang="en-NZ" dirty="0" err="1"/>
              <a:t>mossie</a:t>
            </a:r>
            <a:r>
              <a:rPr lang="en-NZ" dirty="0"/>
              <a:t> and water borne diseases in Bangladesh and India</a:t>
            </a:r>
          </a:p>
          <a:p>
            <a:r>
              <a:rPr lang="en-NZ" dirty="0"/>
              <a:t>Flooding</a:t>
            </a:r>
          </a:p>
          <a:p>
            <a:pPr lvl="1"/>
            <a:r>
              <a:rPr lang="en-NZ" dirty="0"/>
              <a:t>Increases in </a:t>
            </a:r>
            <a:r>
              <a:rPr lang="en-NZ" dirty="0" err="1"/>
              <a:t>mossie</a:t>
            </a:r>
            <a:r>
              <a:rPr lang="en-NZ" dirty="0"/>
              <a:t> breeding sites</a:t>
            </a:r>
          </a:p>
          <a:p>
            <a:pPr lvl="1"/>
            <a:r>
              <a:rPr lang="en-NZ" dirty="0"/>
              <a:t>Water borne diseases </a:t>
            </a:r>
            <a:r>
              <a:rPr lang="en-NZ" dirty="0" err="1"/>
              <a:t>eg</a:t>
            </a:r>
            <a:r>
              <a:rPr lang="en-NZ" dirty="0"/>
              <a:t> cryptosporidium</a:t>
            </a:r>
          </a:p>
          <a:p>
            <a:pPr lvl="1"/>
            <a:r>
              <a:rPr lang="en-NZ" dirty="0"/>
              <a:t>Increase in algal blooms (bad for birds, fish and mammals)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7722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Costs of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Present day</a:t>
            </a:r>
          </a:p>
          <a:p>
            <a:pPr lvl="1"/>
            <a:r>
              <a:rPr lang="en-NZ" dirty="0"/>
              <a:t>$1.2 trillion/year</a:t>
            </a:r>
          </a:p>
          <a:p>
            <a:pPr lvl="1"/>
            <a:r>
              <a:rPr lang="en-NZ" dirty="0"/>
              <a:t>1.6% global GDP</a:t>
            </a:r>
          </a:p>
          <a:p>
            <a:pPr lvl="1"/>
            <a:endParaRPr lang="en-NZ" dirty="0"/>
          </a:p>
          <a:p>
            <a:r>
              <a:rPr lang="en-NZ" dirty="0"/>
              <a:t>By 2030</a:t>
            </a:r>
          </a:p>
          <a:p>
            <a:pPr lvl="1"/>
            <a:r>
              <a:rPr lang="en-NZ" dirty="0"/>
              <a:t>3.2% global GDP</a:t>
            </a:r>
          </a:p>
          <a:p>
            <a:pPr lvl="1"/>
            <a:r>
              <a:rPr lang="en-NZ" dirty="0"/>
              <a:t>Poorest countries = 11% GDP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29485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Estimated deaths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Between 2030-2050: increased 250,000 deaths/</a:t>
            </a:r>
            <a:r>
              <a:rPr lang="en-NZ" dirty="0" err="1"/>
              <a:t>yr</a:t>
            </a:r>
            <a:endParaRPr lang="en-NZ" dirty="0"/>
          </a:p>
          <a:p>
            <a:r>
              <a:rPr lang="en-NZ" dirty="0"/>
              <a:t>Malnutrition, malaria, </a:t>
            </a:r>
            <a:r>
              <a:rPr lang="en-NZ" dirty="0" err="1"/>
              <a:t>diarrhea</a:t>
            </a:r>
            <a:r>
              <a:rPr lang="en-NZ" dirty="0"/>
              <a:t>, heat stress</a:t>
            </a:r>
          </a:p>
          <a:p>
            <a:r>
              <a:rPr lang="en-NZ" dirty="0"/>
              <a:t>Low – middle income countries most affected</a:t>
            </a:r>
          </a:p>
          <a:p>
            <a:pPr lvl="1"/>
            <a:r>
              <a:rPr lang="en-NZ" dirty="0"/>
              <a:t>Food and water insecurity</a:t>
            </a:r>
          </a:p>
          <a:p>
            <a:pPr lvl="1"/>
            <a:r>
              <a:rPr lang="en-NZ" dirty="0"/>
              <a:t>Population displacement</a:t>
            </a:r>
          </a:p>
          <a:p>
            <a:pPr lvl="1"/>
            <a:r>
              <a:rPr lang="en-NZ" dirty="0"/>
              <a:t>Increased diseases-vector borne, diarrheal, respiratory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93817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Climate in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825625"/>
            <a:ext cx="11229975" cy="4351338"/>
          </a:xfrm>
        </p:spPr>
        <p:txBody>
          <a:bodyPr>
            <a:normAutofit/>
          </a:bodyPr>
          <a:lstStyle/>
          <a:p>
            <a:r>
              <a:rPr lang="en-NZ" sz="5400" dirty="0">
                <a:solidFill>
                  <a:srgbClr val="FF0000"/>
                </a:solidFill>
              </a:rPr>
              <a:t>1.1°C </a:t>
            </a:r>
            <a:r>
              <a:rPr lang="en-NZ" sz="3200" dirty="0"/>
              <a:t>global warming</a:t>
            </a:r>
          </a:p>
          <a:p>
            <a:r>
              <a:rPr lang="en-NZ" sz="5400" dirty="0">
                <a:solidFill>
                  <a:srgbClr val="FF0000"/>
                </a:solidFill>
              </a:rPr>
              <a:t>2.0°C </a:t>
            </a:r>
            <a:r>
              <a:rPr lang="en-NZ" sz="3200" dirty="0"/>
              <a:t>maximum warming Paris Climate Deal (Dec 2015)</a:t>
            </a:r>
          </a:p>
          <a:p>
            <a:r>
              <a:rPr lang="en-NZ" sz="5400" dirty="0">
                <a:solidFill>
                  <a:srgbClr val="FF0000"/>
                </a:solidFill>
              </a:rPr>
              <a:t>2020 </a:t>
            </a:r>
            <a:r>
              <a:rPr lang="en-NZ" sz="3200" dirty="0"/>
              <a:t>when annual emissions must peak for us to hit only 2°C</a:t>
            </a:r>
          </a:p>
          <a:p>
            <a:r>
              <a:rPr lang="en-NZ" sz="5400" dirty="0">
                <a:solidFill>
                  <a:srgbClr val="FF0000"/>
                </a:solidFill>
              </a:rPr>
              <a:t>3.6°C </a:t>
            </a:r>
            <a:r>
              <a:rPr lang="en-NZ" sz="3200" dirty="0"/>
              <a:t>likely warming on current government pledges</a:t>
            </a:r>
            <a:endParaRPr lang="en-NZ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96364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New Diseases since 1975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WHO reports &gt; 30 new diseases</a:t>
            </a:r>
          </a:p>
          <a:p>
            <a:r>
              <a:rPr lang="en-NZ" dirty="0"/>
              <a:t>HIV</a:t>
            </a:r>
          </a:p>
          <a:p>
            <a:r>
              <a:rPr lang="en-NZ" dirty="0"/>
              <a:t>Ebola</a:t>
            </a:r>
          </a:p>
          <a:p>
            <a:r>
              <a:rPr lang="en-NZ" dirty="0"/>
              <a:t>Lyme disease</a:t>
            </a:r>
          </a:p>
          <a:p>
            <a:r>
              <a:rPr lang="en-NZ" dirty="0"/>
              <a:t>Legionnaires disease</a:t>
            </a:r>
          </a:p>
          <a:p>
            <a:r>
              <a:rPr lang="en-NZ" dirty="0"/>
              <a:t>Toxic E coli</a:t>
            </a:r>
          </a:p>
          <a:p>
            <a:r>
              <a:rPr lang="en-NZ" dirty="0"/>
              <a:t>Hanta virus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85650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Resurgence of old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Malaria</a:t>
            </a:r>
          </a:p>
          <a:p>
            <a:r>
              <a:rPr lang="en-NZ" dirty="0"/>
              <a:t>Cholera</a:t>
            </a:r>
          </a:p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116" y="3033713"/>
            <a:ext cx="4610100" cy="3143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9529" y="1482256"/>
            <a:ext cx="4536023" cy="455793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66458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Mosquito Borne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Protozoa </a:t>
            </a:r>
            <a:r>
              <a:rPr lang="en-NZ" dirty="0" err="1"/>
              <a:t>eg</a:t>
            </a:r>
            <a:r>
              <a:rPr lang="en-NZ" dirty="0"/>
              <a:t> malaria</a:t>
            </a:r>
          </a:p>
          <a:p>
            <a:r>
              <a:rPr lang="en-NZ" dirty="0"/>
              <a:t>Viral </a:t>
            </a:r>
            <a:r>
              <a:rPr lang="en-NZ" dirty="0" err="1"/>
              <a:t>eg</a:t>
            </a:r>
            <a:r>
              <a:rPr lang="en-NZ" dirty="0"/>
              <a:t> dengue, chikungunya, </a:t>
            </a:r>
            <a:r>
              <a:rPr lang="en-NZ" dirty="0" err="1"/>
              <a:t>zika</a:t>
            </a:r>
            <a:r>
              <a:rPr lang="en-NZ" dirty="0"/>
              <a:t>, yellow fever</a:t>
            </a:r>
          </a:p>
          <a:p>
            <a:r>
              <a:rPr lang="en-NZ" dirty="0"/>
              <a:t>Nematode </a:t>
            </a:r>
            <a:r>
              <a:rPr lang="en-NZ" dirty="0" err="1"/>
              <a:t>eg</a:t>
            </a:r>
            <a:r>
              <a:rPr lang="en-NZ" dirty="0"/>
              <a:t> </a:t>
            </a:r>
            <a:r>
              <a:rPr lang="en-NZ" dirty="0" err="1"/>
              <a:t>filariasis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mtClean="0"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08744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Malaria and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Warmer temps increase </a:t>
            </a:r>
            <a:r>
              <a:rPr lang="en-NZ" dirty="0" err="1"/>
              <a:t>mossie</a:t>
            </a:r>
            <a:r>
              <a:rPr lang="en-NZ" dirty="0"/>
              <a:t> reproduction and biting</a:t>
            </a:r>
          </a:p>
          <a:p>
            <a:r>
              <a:rPr lang="en-NZ" dirty="0"/>
              <a:t>Anopheles survives in temps &gt; 16°C</a:t>
            </a:r>
          </a:p>
          <a:p>
            <a:r>
              <a:rPr lang="en-NZ" dirty="0"/>
              <a:t>Increase rate of pathogen maturation</a:t>
            </a:r>
          </a:p>
          <a:p>
            <a:pPr lvl="1"/>
            <a:r>
              <a:rPr lang="en-NZ" dirty="0"/>
              <a:t>20°C: Falciparum takes 26 days to incubate</a:t>
            </a:r>
          </a:p>
          <a:p>
            <a:pPr lvl="1"/>
            <a:r>
              <a:rPr lang="en-NZ" dirty="0"/>
              <a:t>25°C: takes 13 days</a:t>
            </a:r>
          </a:p>
          <a:p>
            <a:pPr lvl="1"/>
            <a:endParaRPr lang="en-NZ" dirty="0"/>
          </a:p>
          <a:p>
            <a:r>
              <a:rPr lang="en-NZ" dirty="0"/>
              <a:t>Anopheles survive for approx. 3 weeks -&gt; parasites mature quicker, transferred to host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mtClean="0"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13227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Overview of Climate Change</a:t>
            </a:r>
          </a:p>
          <a:p>
            <a:r>
              <a:rPr lang="en-NZ" dirty="0"/>
              <a:t>Green house gases</a:t>
            </a:r>
          </a:p>
          <a:p>
            <a:r>
              <a:rPr lang="en-NZ" dirty="0"/>
              <a:t>Mosquitoes</a:t>
            </a:r>
          </a:p>
          <a:p>
            <a:r>
              <a:rPr lang="en-NZ" dirty="0"/>
              <a:t>Diseases (malaria, dengue fever, </a:t>
            </a:r>
            <a:r>
              <a:rPr lang="en-NZ" dirty="0" err="1"/>
              <a:t>zika</a:t>
            </a:r>
            <a:r>
              <a:rPr lang="en-NZ" dirty="0"/>
              <a:t>, chikungunya)</a:t>
            </a:r>
          </a:p>
          <a:p>
            <a:r>
              <a:rPr lang="en-NZ" dirty="0"/>
              <a:t>NZ impact</a:t>
            </a:r>
          </a:p>
          <a:p>
            <a:r>
              <a:rPr lang="en-US" dirty="0"/>
              <a:t>U</a:t>
            </a:r>
            <a:r>
              <a:rPr lang="en-NZ" dirty="0"/>
              <a:t>S impact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46835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Mosquito life cycle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81163"/>
            <a:ext cx="5821250" cy="4554216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1251" y="1968721"/>
            <a:ext cx="6370750" cy="404431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356" y="187148"/>
            <a:ext cx="3659815" cy="2283336"/>
          </a:xfrm>
          <a:prstGeom prst="rect">
            <a:avLst/>
          </a:prstGeom>
        </p:spPr>
      </p:pic>
      <p:pic>
        <p:nvPicPr>
          <p:cNvPr id="9" name="Content Placeholder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1251" y="6013340"/>
            <a:ext cx="6370750" cy="336401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NZ" sz="1800" dirty="0">
                <a:solidFill>
                  <a:schemeClr val="tx1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278671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/>
              <a:t>Anophelene</a:t>
            </a:r>
            <a:r>
              <a:rPr lang="en-NZ" dirty="0"/>
              <a:t> mosquito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5023" y="1815921"/>
            <a:ext cx="6521256" cy="453336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mtClean="0"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02570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Spread of Anopheles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Anopheles in N America</a:t>
            </a:r>
          </a:p>
          <a:p>
            <a:r>
              <a:rPr lang="en-NZ" dirty="0"/>
              <a:t>1980s: transmission only in California</a:t>
            </a:r>
          </a:p>
          <a:p>
            <a:r>
              <a:rPr lang="en-NZ" dirty="0"/>
              <a:t>1990s: new outbreaks in Texas, Florida, New York, Toronto</a:t>
            </a:r>
          </a:p>
          <a:p>
            <a:endParaRPr lang="en-NZ" dirty="0"/>
          </a:p>
          <a:p>
            <a:r>
              <a:rPr lang="en-NZ" dirty="0"/>
              <a:t>Anopheles elsewhere causing malaria</a:t>
            </a:r>
          </a:p>
          <a:p>
            <a:pPr lvl="1"/>
            <a:r>
              <a:rPr lang="en-NZ" dirty="0"/>
              <a:t>S Korea, southern Europe, S Africa</a:t>
            </a:r>
          </a:p>
          <a:p>
            <a:pPr lvl="1"/>
            <a:r>
              <a:rPr lang="en-NZ" dirty="0"/>
              <a:t>Highland urban areas </a:t>
            </a:r>
            <a:r>
              <a:rPr lang="en-NZ" dirty="0" err="1"/>
              <a:t>eg</a:t>
            </a:r>
            <a:r>
              <a:rPr lang="en-NZ" dirty="0"/>
              <a:t> Nairobi</a:t>
            </a:r>
          </a:p>
          <a:p>
            <a:pPr lvl="1"/>
            <a:r>
              <a:rPr lang="en-NZ" dirty="0"/>
              <a:t>Rural highland areas </a:t>
            </a:r>
            <a:r>
              <a:rPr lang="en-NZ" dirty="0" err="1"/>
              <a:t>eg</a:t>
            </a:r>
            <a:r>
              <a:rPr lang="en-NZ" dirty="0"/>
              <a:t> PNG</a:t>
            </a:r>
          </a:p>
          <a:p>
            <a:r>
              <a:rPr lang="en-NZ" dirty="0"/>
              <a:t>Not in NZ….yet!</a:t>
            </a:r>
          </a:p>
          <a:p>
            <a:pPr lvl="1"/>
            <a:endParaRPr lang="en-NZ" dirty="0"/>
          </a:p>
          <a:p>
            <a:pPr lvl="1"/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mtClean="0"/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01313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Impact of malaria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Today: 50% world’s population exposed</a:t>
            </a:r>
          </a:p>
          <a:p>
            <a:r>
              <a:rPr lang="en-NZ" dirty="0"/>
              <a:t>Impact of doubling of CO2: 60% exposed</a:t>
            </a:r>
          </a:p>
          <a:p>
            <a:endParaRPr lang="en-NZ" dirty="0"/>
          </a:p>
          <a:p>
            <a:r>
              <a:rPr lang="en-NZ" dirty="0"/>
              <a:t>Other factors</a:t>
            </a:r>
          </a:p>
          <a:p>
            <a:pPr lvl="1"/>
            <a:r>
              <a:rPr lang="en-NZ" dirty="0"/>
              <a:t>Land clearing</a:t>
            </a:r>
          </a:p>
          <a:p>
            <a:pPr lvl="1"/>
            <a:r>
              <a:rPr lang="en-NZ" dirty="0"/>
              <a:t>Population movement</a:t>
            </a:r>
          </a:p>
          <a:p>
            <a:pPr lvl="1"/>
            <a:r>
              <a:rPr lang="en-NZ" dirty="0"/>
              <a:t>Drug and pesticide resistance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687" y="3064763"/>
            <a:ext cx="4953630" cy="322097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mtClean="0"/>
              <a:t>23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46709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Dengue Fever and Yellow fever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err="1"/>
              <a:t>Aedes</a:t>
            </a:r>
            <a:r>
              <a:rPr lang="en-NZ" dirty="0"/>
              <a:t> </a:t>
            </a:r>
            <a:r>
              <a:rPr lang="en-NZ" dirty="0" err="1"/>
              <a:t>aegypti</a:t>
            </a:r>
            <a:r>
              <a:rPr lang="en-NZ" dirty="0"/>
              <a:t> survives &gt; 10°C</a:t>
            </a:r>
          </a:p>
          <a:p>
            <a:r>
              <a:rPr lang="en-NZ" dirty="0"/>
              <a:t>Freezing kills</a:t>
            </a:r>
          </a:p>
          <a:p>
            <a:r>
              <a:rPr lang="en-NZ" dirty="0"/>
              <a:t>Warmer winters and warmer nights -&gt; greater survival</a:t>
            </a:r>
          </a:p>
          <a:p>
            <a:r>
              <a:rPr lang="en-NZ" dirty="0" err="1"/>
              <a:t>Aedes</a:t>
            </a:r>
            <a:r>
              <a:rPr lang="en-NZ" dirty="0"/>
              <a:t> limited by temp to 1,000m in elevation</a:t>
            </a:r>
          </a:p>
          <a:p>
            <a:r>
              <a:rPr lang="en-NZ" dirty="0"/>
              <a:t>Now found at 1,100m in Mexico and 2,200m in Colombian Andes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mtClean="0"/>
              <a:t>24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65266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/>
              <a:t>Aedes</a:t>
            </a:r>
            <a:r>
              <a:rPr lang="en-NZ" dirty="0"/>
              <a:t> </a:t>
            </a:r>
            <a:r>
              <a:rPr lang="en-NZ" dirty="0" err="1"/>
              <a:t>aegypti</a:t>
            </a:r>
            <a:r>
              <a:rPr lang="en-NZ" dirty="0"/>
              <a:t> and </a:t>
            </a:r>
            <a:r>
              <a:rPr lang="en-NZ" dirty="0" err="1"/>
              <a:t>albopictus</a:t>
            </a:r>
            <a:endParaRPr lang="en-NZ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28818" y="1957589"/>
            <a:ext cx="4833288" cy="446896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65640" y="2343954"/>
            <a:ext cx="5317386" cy="352881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z="1800" smtClean="0">
                <a:solidFill>
                  <a:schemeClr val="tx1"/>
                </a:solidFill>
              </a:rPr>
              <a:t>25</a:t>
            </a:fld>
            <a:endParaRPr lang="en-NZ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24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/>
              <a:t>Aedes</a:t>
            </a:r>
            <a:r>
              <a:rPr lang="en-NZ" dirty="0"/>
              <a:t> mosquitoes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NZ" dirty="0"/>
              <a:t>Eggs withstand </a:t>
            </a:r>
            <a:r>
              <a:rPr lang="en-NZ" dirty="0" err="1"/>
              <a:t>dessication</a:t>
            </a:r>
            <a:r>
              <a:rPr lang="en-NZ" dirty="0"/>
              <a:t> (drying) for months</a:t>
            </a:r>
          </a:p>
          <a:p>
            <a:r>
              <a:rPr lang="en-NZ" dirty="0"/>
              <a:t>Very difficult to eradicate</a:t>
            </a:r>
          </a:p>
          <a:p>
            <a:r>
              <a:rPr lang="en-NZ" dirty="0"/>
              <a:t>Survive without water for several months</a:t>
            </a:r>
          </a:p>
          <a:p>
            <a:r>
              <a:rPr lang="en-NZ" dirty="0"/>
              <a:t>Hatch once exposed to water-rainfall in wet season</a:t>
            </a:r>
          </a:p>
          <a:p>
            <a:r>
              <a:rPr lang="en-NZ" dirty="0"/>
              <a:t>Humans provide great breeding sites</a:t>
            </a:r>
          </a:p>
          <a:p>
            <a:endParaRPr lang="en-NZ" dirty="0"/>
          </a:p>
          <a:p>
            <a:r>
              <a:rPr lang="en-NZ" dirty="0"/>
              <a:t>A </a:t>
            </a:r>
            <a:r>
              <a:rPr lang="en-NZ" dirty="0" err="1"/>
              <a:t>aegypti</a:t>
            </a:r>
            <a:r>
              <a:rPr lang="en-NZ" dirty="0"/>
              <a:t> in Australia</a:t>
            </a:r>
          </a:p>
          <a:p>
            <a:r>
              <a:rPr lang="en-NZ" dirty="0"/>
              <a:t>A </a:t>
            </a:r>
            <a:r>
              <a:rPr lang="en-NZ" dirty="0" err="1"/>
              <a:t>albopictus</a:t>
            </a:r>
            <a:r>
              <a:rPr lang="en-NZ" dirty="0"/>
              <a:t>-Australia free….but has been detected at airports, </a:t>
            </a:r>
            <a:r>
              <a:rPr lang="en-NZ" dirty="0" err="1"/>
              <a:t>ie</a:t>
            </a:r>
            <a:r>
              <a:rPr lang="en-NZ" dirty="0"/>
              <a:t> Sydney!!</a:t>
            </a:r>
          </a:p>
          <a:p>
            <a:r>
              <a:rPr lang="en-NZ" dirty="0" err="1"/>
              <a:t>Aedes</a:t>
            </a:r>
            <a:r>
              <a:rPr lang="en-NZ" dirty="0"/>
              <a:t> not in NZ…yet</a:t>
            </a:r>
          </a:p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294" y="1690688"/>
            <a:ext cx="3861139" cy="300077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mtClean="0"/>
              <a:t>26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08114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Dengue Fever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b="1" dirty="0"/>
              <a:t>Most common </a:t>
            </a:r>
            <a:r>
              <a:rPr lang="en-NZ" dirty="0"/>
              <a:t>arthropod borne viral diseases worldwide</a:t>
            </a:r>
          </a:p>
          <a:p>
            <a:r>
              <a:rPr lang="en-NZ" dirty="0"/>
              <a:t>Endemic in &gt; 100 countries</a:t>
            </a:r>
          </a:p>
          <a:p>
            <a:pPr lvl="1"/>
            <a:r>
              <a:rPr lang="en-NZ" dirty="0"/>
              <a:t>Africa, eastern Mediterranean, Americas, Asia, western Pacific, </a:t>
            </a:r>
            <a:r>
              <a:rPr lang="en-NZ" b="1" dirty="0"/>
              <a:t>northern Australia</a:t>
            </a:r>
          </a:p>
          <a:p>
            <a:r>
              <a:rPr lang="en-NZ" dirty="0"/>
              <a:t>Main vectors </a:t>
            </a:r>
            <a:r>
              <a:rPr lang="en-NZ" dirty="0" err="1"/>
              <a:t>Aedes</a:t>
            </a:r>
            <a:r>
              <a:rPr lang="en-NZ" dirty="0"/>
              <a:t> widely spread in Asia and Pacific</a:t>
            </a:r>
          </a:p>
          <a:p>
            <a:r>
              <a:rPr lang="en-NZ" dirty="0"/>
              <a:t>In last 50 years estimated 30 fold increase in DF cases!</a:t>
            </a:r>
          </a:p>
          <a:p>
            <a:r>
              <a:rPr lang="en-NZ" dirty="0"/>
              <a:t>100 million clinically apparent cases/ year</a:t>
            </a:r>
          </a:p>
          <a:p>
            <a:r>
              <a:rPr lang="en-NZ" dirty="0"/>
              <a:t>Mortality 25,000/year</a:t>
            </a:r>
          </a:p>
          <a:p>
            <a:pPr lvl="1"/>
            <a:endParaRPr lang="en-NZ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mtClean="0"/>
              <a:t>27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04422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Dengue Fever Distribution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256" y="1690688"/>
            <a:ext cx="11377488" cy="45040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mtClean="0"/>
              <a:t>28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57443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Dengue haemorrhagic fever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06529" y="1834132"/>
            <a:ext cx="3146667" cy="434283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NZ" dirty="0"/>
              <a:t>Epidemics DHF</a:t>
            </a:r>
          </a:p>
          <a:p>
            <a:r>
              <a:rPr lang="en-NZ" dirty="0"/>
              <a:t>Causes deaths, usually kids</a:t>
            </a:r>
          </a:p>
          <a:p>
            <a:r>
              <a:rPr lang="en-NZ" dirty="0"/>
              <a:t>Supportive care</a:t>
            </a:r>
          </a:p>
          <a:p>
            <a:r>
              <a:rPr lang="en-NZ" dirty="0"/>
              <a:t>Epidemics of DF in Pacific in 1970s, </a:t>
            </a:r>
            <a:r>
              <a:rPr lang="en-NZ" dirty="0" err="1"/>
              <a:t>assoc</a:t>
            </a:r>
            <a:r>
              <a:rPr lang="en-NZ" dirty="0"/>
              <a:t> with epidemics of DHF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z="1800" smtClean="0">
                <a:solidFill>
                  <a:schemeClr val="tx1"/>
                </a:solidFill>
              </a:rPr>
              <a:t>29</a:t>
            </a:fld>
            <a:endParaRPr lang="en-NZ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33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>
                <a:solidFill>
                  <a:srgbClr val="FF0000"/>
                </a:solidFill>
              </a:rPr>
              <a:t>2016: The hottest year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845" y="1993050"/>
            <a:ext cx="4731971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329" y="1883872"/>
            <a:ext cx="5053168" cy="378987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196662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98" y="4082602"/>
            <a:ext cx="11864804" cy="22824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711" y="492995"/>
            <a:ext cx="6468630" cy="324346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mtClean="0"/>
              <a:t>30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914910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Dengue in northern Queensland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Outbreaks in Townsville and above since 1990s</a:t>
            </a:r>
          </a:p>
          <a:p>
            <a:r>
              <a:rPr lang="en-NZ" dirty="0"/>
              <a:t>Some deaths</a:t>
            </a:r>
          </a:p>
          <a:p>
            <a:r>
              <a:rPr lang="en-NZ" dirty="0"/>
              <a:t>Research into prevention of dengue</a:t>
            </a:r>
          </a:p>
          <a:p>
            <a:pPr lvl="1"/>
            <a:r>
              <a:rPr lang="en-NZ" dirty="0"/>
              <a:t>Vaccination trials</a:t>
            </a:r>
          </a:p>
          <a:p>
            <a:pPr lvl="1"/>
            <a:r>
              <a:rPr lang="en-NZ" dirty="0"/>
              <a:t>Infecting mosquitoes with Wolbachia bacteria</a:t>
            </a:r>
          </a:p>
          <a:p>
            <a:pPr lvl="1"/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mtClean="0"/>
              <a:t>31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490603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/>
              <a:t>Zika</a:t>
            </a:r>
            <a:r>
              <a:rPr lang="en-NZ" dirty="0"/>
              <a:t> Virus: Re-emerging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1</a:t>
            </a:r>
            <a:r>
              <a:rPr lang="en-NZ" baseline="30000" dirty="0"/>
              <a:t>st</a:t>
            </a:r>
            <a:r>
              <a:rPr lang="en-NZ" dirty="0"/>
              <a:t> picked up during Dengue surveillance in Uganda 1947</a:t>
            </a:r>
          </a:p>
          <a:p>
            <a:r>
              <a:rPr lang="en-NZ" dirty="0"/>
              <a:t>Later spread to India and SE Asia</a:t>
            </a:r>
          </a:p>
          <a:p>
            <a:r>
              <a:rPr lang="en-NZ" dirty="0"/>
              <a:t>Subsequent outbreaks</a:t>
            </a:r>
          </a:p>
          <a:p>
            <a:pPr lvl="1"/>
            <a:r>
              <a:rPr lang="en-NZ" dirty="0"/>
              <a:t>Yap Is (Pacific) 2007</a:t>
            </a:r>
          </a:p>
          <a:p>
            <a:pPr lvl="1"/>
            <a:r>
              <a:rPr lang="en-NZ" dirty="0"/>
              <a:t>French Polynesia 2013</a:t>
            </a:r>
          </a:p>
          <a:p>
            <a:pPr lvl="1"/>
            <a:r>
              <a:rPr lang="en-NZ" dirty="0"/>
              <a:t>Brazil 2015</a:t>
            </a:r>
          </a:p>
          <a:p>
            <a:pPr lvl="1"/>
            <a:endParaRPr lang="en-NZ" dirty="0"/>
          </a:p>
          <a:p>
            <a:pPr lvl="1"/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mtClean="0"/>
              <a:t>32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6484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1167" y="798490"/>
            <a:ext cx="8265618" cy="537847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mtClean="0"/>
              <a:t>33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617398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Yap Is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1" y="1696973"/>
            <a:ext cx="4042894" cy="488349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7820" y="173910"/>
            <a:ext cx="4593465" cy="30335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3283" y="3422695"/>
            <a:ext cx="5378002" cy="342236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z="1800" smtClean="0">
                <a:solidFill>
                  <a:schemeClr val="tx1"/>
                </a:solidFill>
              </a:rPr>
              <a:t>34</a:t>
            </a:fld>
            <a:endParaRPr lang="en-NZ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1673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/>
              <a:t>Zika</a:t>
            </a:r>
            <a:r>
              <a:rPr lang="en-NZ" dirty="0"/>
              <a:t> 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Via </a:t>
            </a:r>
            <a:r>
              <a:rPr lang="en-NZ" dirty="0" err="1"/>
              <a:t>Aedes</a:t>
            </a:r>
            <a:r>
              <a:rPr lang="en-NZ" dirty="0"/>
              <a:t> mosquitoes</a:t>
            </a:r>
          </a:p>
          <a:p>
            <a:r>
              <a:rPr lang="en-NZ" dirty="0"/>
              <a:t>Modes of transmission</a:t>
            </a:r>
          </a:p>
          <a:p>
            <a:pPr lvl="1"/>
            <a:r>
              <a:rPr lang="en-NZ" dirty="0"/>
              <a:t>Sex, even if asymptomatic at time-virus persists in semen for months</a:t>
            </a:r>
          </a:p>
          <a:p>
            <a:pPr lvl="1"/>
            <a:r>
              <a:rPr lang="en-NZ" dirty="0"/>
              <a:t>Blood transfusion (Brazil)</a:t>
            </a:r>
          </a:p>
          <a:p>
            <a:pPr lvl="1"/>
            <a:r>
              <a:rPr lang="en-NZ" dirty="0"/>
              <a:t>To </a:t>
            </a:r>
            <a:r>
              <a:rPr lang="en-NZ" dirty="0" err="1"/>
              <a:t>fetus</a:t>
            </a:r>
            <a:r>
              <a:rPr lang="en-NZ" dirty="0"/>
              <a:t> in pregnancy</a:t>
            </a:r>
          </a:p>
          <a:p>
            <a:pPr lvl="1"/>
            <a:endParaRPr lang="en-NZ" dirty="0"/>
          </a:p>
          <a:p>
            <a:r>
              <a:rPr lang="en-NZ" dirty="0"/>
              <a:t>Not transmitted via breast feeding</a:t>
            </a:r>
          </a:p>
          <a:p>
            <a:r>
              <a:rPr lang="en-NZ" dirty="0"/>
              <a:t>Australia 2016: approx. 100 cases</a:t>
            </a:r>
          </a:p>
          <a:p>
            <a:r>
              <a:rPr lang="en-NZ" dirty="0"/>
              <a:t>New Zealand: reported person to person/sexual transmission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mtClean="0"/>
              <a:t>35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938415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Symptoms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35192" y="1825625"/>
            <a:ext cx="4987618" cy="435133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NZ" dirty="0"/>
              <a:t>Usually mild illness</a:t>
            </a:r>
          </a:p>
          <a:p>
            <a:r>
              <a:rPr lang="en-NZ" dirty="0"/>
              <a:t>¾ cases asymptomatic</a:t>
            </a:r>
          </a:p>
          <a:p>
            <a:r>
              <a:rPr lang="en-NZ" dirty="0"/>
              <a:t>Several days to a week</a:t>
            </a:r>
          </a:p>
          <a:p>
            <a:r>
              <a:rPr lang="en-NZ" dirty="0" err="1"/>
              <a:t>Viraemia</a:t>
            </a:r>
            <a:r>
              <a:rPr lang="en-NZ" dirty="0"/>
              <a:t> for 1 week</a:t>
            </a:r>
          </a:p>
          <a:p>
            <a:r>
              <a:rPr lang="en-NZ" dirty="0"/>
              <a:t>Similar symptoms to dengue and chikungunya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z="1800" smtClean="0">
                <a:solidFill>
                  <a:schemeClr val="tx1"/>
                </a:solidFill>
              </a:rPr>
              <a:t>36</a:t>
            </a:fld>
            <a:endParaRPr lang="en-NZ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7851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452437"/>
            <a:ext cx="7734300" cy="59531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z="1800" smtClean="0">
                <a:solidFill>
                  <a:schemeClr val="tx1"/>
                </a:solidFill>
              </a:rPr>
              <a:t>37</a:t>
            </a:fld>
            <a:endParaRPr lang="en-NZ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843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Complications of </a:t>
            </a:r>
            <a:r>
              <a:rPr lang="en-NZ" dirty="0" err="1"/>
              <a:t>Zika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Guillain-Barre syndrome</a:t>
            </a:r>
          </a:p>
          <a:p>
            <a:r>
              <a:rPr lang="en-NZ" dirty="0"/>
              <a:t>Congenital </a:t>
            </a:r>
            <a:r>
              <a:rPr lang="en-NZ" dirty="0" err="1"/>
              <a:t>Zika</a:t>
            </a:r>
            <a:r>
              <a:rPr lang="en-NZ" dirty="0"/>
              <a:t> Syndrome</a:t>
            </a:r>
          </a:p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87" y="3281363"/>
            <a:ext cx="4162425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71738"/>
            <a:ext cx="5095875" cy="37052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mtClean="0"/>
              <a:t>38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514493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Congenital </a:t>
            </a:r>
            <a:r>
              <a:rPr lang="en-NZ" dirty="0" err="1"/>
              <a:t>Zika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NZ" dirty="0"/>
              <a:t>Microcephaly</a:t>
            </a:r>
          </a:p>
          <a:p>
            <a:r>
              <a:rPr lang="en-NZ" dirty="0"/>
              <a:t>Virus crosses blood brain barrier during 1</a:t>
            </a:r>
            <a:r>
              <a:rPr lang="en-NZ" baseline="30000" dirty="0"/>
              <a:t>st</a:t>
            </a:r>
            <a:r>
              <a:rPr lang="en-NZ" dirty="0"/>
              <a:t> trimester</a:t>
            </a:r>
          </a:p>
          <a:p>
            <a:r>
              <a:rPr lang="en-NZ" dirty="0"/>
              <a:t>Decreases normal replication of neurons and </a:t>
            </a:r>
            <a:r>
              <a:rPr lang="en-NZ" dirty="0" err="1"/>
              <a:t>astroglial</a:t>
            </a:r>
            <a:r>
              <a:rPr lang="en-NZ" dirty="0"/>
              <a:t> cells</a:t>
            </a:r>
          </a:p>
          <a:p>
            <a:r>
              <a:rPr lang="en-NZ" dirty="0"/>
              <a:t>Small no. get abnormal limb development (arthrogryposis)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1270" y="131486"/>
            <a:ext cx="5172530" cy="33882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211" y="3597920"/>
            <a:ext cx="3976951" cy="319576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z="1800" smtClean="0">
                <a:solidFill>
                  <a:schemeClr val="tx1"/>
                </a:solidFill>
              </a:rPr>
              <a:t>39</a:t>
            </a:fld>
            <a:endParaRPr lang="en-NZ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605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NZ" dirty="0">
                <a:solidFill>
                  <a:srgbClr val="FF0000"/>
                </a:solidFill>
              </a:rPr>
            </a:br>
            <a:r>
              <a:rPr lang="en-NZ" dirty="0">
                <a:solidFill>
                  <a:srgbClr val="FF0000"/>
                </a:solidFill>
              </a:rPr>
              <a:t>21 Feb 2017: Australia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825625"/>
            <a:ext cx="4894227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7280" y="2021983"/>
            <a:ext cx="5715153" cy="319214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9444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Chikungunya: Re-emerging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NZ" dirty="0"/>
              <a:t>1952- 1st identified virus</a:t>
            </a:r>
          </a:p>
          <a:p>
            <a:r>
              <a:rPr lang="en-NZ" dirty="0"/>
              <a:t>Outbreaks in southern Tanzania, Makonde plateau</a:t>
            </a:r>
          </a:p>
          <a:p>
            <a:r>
              <a:rPr lang="en-NZ" dirty="0"/>
              <a:t>Derived from Makonde or Swahili word = “that which bends up”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013956"/>
            <a:ext cx="5920176" cy="397467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z="1800" smtClean="0">
                <a:solidFill>
                  <a:schemeClr val="tx1"/>
                </a:solidFill>
              </a:rPr>
              <a:t>40</a:t>
            </a:fld>
            <a:endParaRPr lang="en-NZ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9438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Chikungunya: Re-emerging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Virus, circulates between mosquitoes and non-human primates</a:t>
            </a:r>
          </a:p>
          <a:p>
            <a:r>
              <a:rPr lang="en-NZ" dirty="0" err="1"/>
              <a:t>Aedes</a:t>
            </a:r>
            <a:r>
              <a:rPr lang="en-NZ" dirty="0"/>
              <a:t> </a:t>
            </a:r>
            <a:r>
              <a:rPr lang="en-NZ" dirty="0" err="1"/>
              <a:t>aegypti</a:t>
            </a:r>
            <a:r>
              <a:rPr lang="en-NZ" dirty="0"/>
              <a:t> and </a:t>
            </a:r>
            <a:r>
              <a:rPr lang="en-NZ" dirty="0" err="1"/>
              <a:t>albopictus</a:t>
            </a:r>
            <a:endParaRPr lang="en-NZ" dirty="0"/>
          </a:p>
          <a:p>
            <a:r>
              <a:rPr lang="en-NZ" dirty="0"/>
              <a:t>Thought to have originated in Africa</a:t>
            </a:r>
          </a:p>
          <a:p>
            <a:r>
              <a:rPr lang="en-NZ" dirty="0"/>
              <a:t>1954: 1</a:t>
            </a:r>
            <a:r>
              <a:rPr lang="en-NZ" baseline="30000" dirty="0"/>
              <a:t>st</a:t>
            </a:r>
            <a:r>
              <a:rPr lang="en-NZ" dirty="0"/>
              <a:t> reported in Philippines</a:t>
            </a:r>
          </a:p>
          <a:p>
            <a:r>
              <a:rPr lang="en-NZ" dirty="0"/>
              <a:t>Before 2000: occasional outbreaks in Africa</a:t>
            </a:r>
          </a:p>
          <a:p>
            <a:r>
              <a:rPr lang="en-NZ" dirty="0"/>
              <a:t>Since 2000: increasing outbreaks </a:t>
            </a:r>
          </a:p>
          <a:p>
            <a:r>
              <a:rPr lang="en-NZ" dirty="0"/>
              <a:t>Spread to Asia via shipping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mtClean="0"/>
              <a:t>41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99377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Subsequent Outbreaks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2004: epidemic in Kenya</a:t>
            </a:r>
          </a:p>
          <a:p>
            <a:r>
              <a:rPr lang="en-NZ" dirty="0"/>
              <a:t>2005-2006: outbreak in India</a:t>
            </a:r>
          </a:p>
          <a:p>
            <a:r>
              <a:rPr lang="en-NZ" dirty="0"/>
              <a:t>Oct 2013: in Saint Martin Island (Asian genotype)</a:t>
            </a:r>
          </a:p>
          <a:p>
            <a:r>
              <a:rPr lang="en-NZ" dirty="0"/>
              <a:t>Then transmission throughout Caribbean</a:t>
            </a:r>
          </a:p>
          <a:p>
            <a:r>
              <a:rPr lang="en-NZ" dirty="0"/>
              <a:t>Since Aug 2016: spread to Americas</a:t>
            </a:r>
          </a:p>
          <a:p>
            <a:pPr lvl="1"/>
            <a:r>
              <a:rPr lang="en-NZ" dirty="0"/>
              <a:t>&gt; 1 million suspected cases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mtClean="0"/>
              <a:t>42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447741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St Martin Is and Caribbean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4193" y="1972490"/>
            <a:ext cx="3966689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03" y="2512845"/>
            <a:ext cx="6852230" cy="359508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mtClean="0"/>
              <a:t>43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139116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Chikungunya Distribution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4751" y="1596980"/>
            <a:ext cx="8850167" cy="459775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mtClean="0"/>
              <a:t>44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046144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Usually self limiting 7-10 days</a:t>
            </a:r>
          </a:p>
          <a:p>
            <a:r>
              <a:rPr lang="en-NZ" dirty="0"/>
              <a:t>Severe joint pain/swelling-any joints, especially small joints</a:t>
            </a:r>
          </a:p>
          <a:p>
            <a:r>
              <a:rPr lang="en-NZ" dirty="0" err="1"/>
              <a:t>Myalgias</a:t>
            </a:r>
            <a:endParaRPr lang="en-NZ" dirty="0"/>
          </a:p>
          <a:p>
            <a:r>
              <a:rPr lang="en-NZ" dirty="0"/>
              <a:t>Fever</a:t>
            </a:r>
          </a:p>
          <a:p>
            <a:r>
              <a:rPr lang="en-NZ" dirty="0"/>
              <a:t>Rash (up to 90%)</a:t>
            </a:r>
          </a:p>
          <a:p>
            <a:r>
              <a:rPr lang="en-NZ" dirty="0"/>
              <a:t>Some get prolonged disability-joint </a:t>
            </a:r>
            <a:r>
              <a:rPr lang="en-NZ" dirty="0" err="1"/>
              <a:t>sympts</a:t>
            </a:r>
            <a:r>
              <a:rPr lang="en-NZ" dirty="0"/>
              <a:t> for 3 years!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mtClean="0"/>
              <a:t>45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410916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Arthritis and rash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0622" y="2027147"/>
            <a:ext cx="10495715" cy="32274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z="1800" smtClean="0">
                <a:solidFill>
                  <a:schemeClr val="tx1"/>
                </a:solidFill>
              </a:rPr>
              <a:t>46</a:t>
            </a:fld>
            <a:endParaRPr lang="en-NZ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1862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/>
              <a:t>Outbreaks in last 15 years seem to be associated with more severe disease</a:t>
            </a:r>
          </a:p>
          <a:p>
            <a:r>
              <a:rPr lang="en-NZ" dirty="0"/>
              <a:t>Myocarditis</a:t>
            </a:r>
          </a:p>
          <a:p>
            <a:r>
              <a:rPr lang="en-NZ" dirty="0"/>
              <a:t>Fulminant hepatitis</a:t>
            </a:r>
          </a:p>
          <a:p>
            <a:r>
              <a:rPr lang="en-NZ" dirty="0"/>
              <a:t>Encephalitis-seizures and paralysis</a:t>
            </a:r>
          </a:p>
          <a:p>
            <a:r>
              <a:rPr lang="en-NZ" dirty="0" err="1"/>
              <a:t>Fetal</a:t>
            </a:r>
            <a:r>
              <a:rPr lang="en-NZ" dirty="0"/>
              <a:t> transmission</a:t>
            </a:r>
          </a:p>
          <a:p>
            <a:pPr lvl="1"/>
            <a:r>
              <a:rPr lang="en-NZ" dirty="0"/>
              <a:t>Baby gets encephalopathy</a:t>
            </a:r>
          </a:p>
          <a:p>
            <a:pPr lvl="1"/>
            <a:r>
              <a:rPr lang="en-NZ" dirty="0"/>
              <a:t>Microcephaly</a:t>
            </a:r>
          </a:p>
          <a:p>
            <a:pPr lvl="1"/>
            <a:r>
              <a:rPr lang="en-NZ" dirty="0"/>
              <a:t>Cerebral palsy</a:t>
            </a:r>
          </a:p>
          <a:p>
            <a:r>
              <a:rPr lang="en-NZ" dirty="0"/>
              <a:t>Deaths &lt; 1/1000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mtClean="0"/>
              <a:t>47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306776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Supportive care</a:t>
            </a:r>
          </a:p>
          <a:p>
            <a:r>
              <a:rPr lang="en-NZ" dirty="0"/>
              <a:t>No specific treatment</a:t>
            </a:r>
          </a:p>
          <a:p>
            <a:r>
              <a:rPr lang="en-NZ" dirty="0"/>
              <a:t>No vaccine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mtClean="0"/>
              <a:t>48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484847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Guidelines for Travellers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/>
              <a:t>Cover up</a:t>
            </a:r>
          </a:p>
          <a:p>
            <a:r>
              <a:rPr lang="en-NZ" dirty="0"/>
              <a:t>Insect repellents-containing DEET, </a:t>
            </a:r>
            <a:r>
              <a:rPr lang="en-NZ" dirty="0" err="1"/>
              <a:t>picaridin</a:t>
            </a:r>
            <a:r>
              <a:rPr lang="en-NZ" dirty="0"/>
              <a:t>, oil of lemon eucalyptus (OLE), and others</a:t>
            </a:r>
          </a:p>
          <a:p>
            <a:pPr lvl="1"/>
            <a:r>
              <a:rPr lang="en-NZ" dirty="0"/>
              <a:t>Safe if pregnant</a:t>
            </a:r>
          </a:p>
          <a:p>
            <a:pPr lvl="1"/>
            <a:r>
              <a:rPr lang="en-NZ" dirty="0"/>
              <a:t>Most can use on kids &gt; 2 months old</a:t>
            </a:r>
          </a:p>
          <a:p>
            <a:pPr lvl="1"/>
            <a:r>
              <a:rPr lang="en-NZ" dirty="0"/>
              <a:t>OLE </a:t>
            </a:r>
            <a:r>
              <a:rPr lang="en-NZ" b="1" dirty="0"/>
              <a:t>Not</a:t>
            </a:r>
            <a:r>
              <a:rPr lang="en-NZ" dirty="0"/>
              <a:t> kids &lt; 3 years old</a:t>
            </a:r>
          </a:p>
          <a:p>
            <a:pPr lvl="1"/>
            <a:r>
              <a:rPr lang="en-NZ" dirty="0"/>
              <a:t>Take enough for trip!</a:t>
            </a:r>
          </a:p>
          <a:p>
            <a:r>
              <a:rPr lang="en-NZ" dirty="0"/>
              <a:t>Permethrin treated clothing and gear</a:t>
            </a:r>
          </a:p>
          <a:p>
            <a:r>
              <a:rPr lang="en-NZ" dirty="0"/>
              <a:t>Mosquito net (</a:t>
            </a:r>
            <a:r>
              <a:rPr lang="en-NZ" dirty="0" err="1"/>
              <a:t>espec</a:t>
            </a:r>
            <a:r>
              <a:rPr lang="en-NZ" dirty="0"/>
              <a:t> if outdoors)</a:t>
            </a:r>
          </a:p>
          <a:p>
            <a:r>
              <a:rPr lang="en-NZ" dirty="0"/>
              <a:t>Screened rooms or air conditioning if possible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mtClean="0"/>
              <a:t>49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35408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/>
              <a:t>India's extreme heat wave. </a:t>
            </a:r>
            <a:r>
              <a:rPr lang="en-NZ" sz="3200" b="1" dirty="0"/>
              <a:t>Asphalt melting in New Delhi. 1,400 deaths</a:t>
            </a:r>
            <a:endParaRPr lang="en-NZ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8900" y="1915319"/>
            <a:ext cx="6934200" cy="41719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944630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New Zealand Impact?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NZ" dirty="0"/>
              <a:t>Increased extreme weather events</a:t>
            </a:r>
          </a:p>
          <a:p>
            <a:r>
              <a:rPr lang="en-NZ" dirty="0"/>
              <a:t>June 2015: flooding south Dunedin</a:t>
            </a:r>
          </a:p>
          <a:p>
            <a:r>
              <a:rPr lang="en-NZ" dirty="0"/>
              <a:t>2017: </a:t>
            </a:r>
            <a:r>
              <a:rPr lang="en-NZ" dirty="0" err="1"/>
              <a:t>Edgecumbe</a:t>
            </a:r>
            <a:r>
              <a:rPr lang="en-NZ" dirty="0"/>
              <a:t> floods</a:t>
            </a:r>
          </a:p>
          <a:p>
            <a:r>
              <a:rPr lang="en-NZ" dirty="0"/>
              <a:t>2017: Christchurch fires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00270" y="455083"/>
            <a:ext cx="4485409" cy="27410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778" y="3331103"/>
            <a:ext cx="64389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060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NZ Impact: extreme temperatures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Above 25°C for 20-40 days/year</a:t>
            </a:r>
          </a:p>
          <a:p>
            <a:r>
              <a:rPr lang="en-NZ" dirty="0"/>
              <a:t>2100: With warming predicted to increase to 80 days</a:t>
            </a:r>
          </a:p>
          <a:p>
            <a:endParaRPr lang="en-NZ" dirty="0"/>
          </a:p>
          <a:p>
            <a:r>
              <a:rPr lang="en-NZ" dirty="0"/>
              <a:t>Heat related death rate when Temp &gt; 20°C = 14 (ages over 65 </a:t>
            </a:r>
            <a:r>
              <a:rPr lang="en-NZ" dirty="0" err="1"/>
              <a:t>yrs</a:t>
            </a:r>
            <a:r>
              <a:rPr lang="en-NZ" dirty="0"/>
              <a:t>)</a:t>
            </a:r>
          </a:p>
          <a:p>
            <a:r>
              <a:rPr lang="en-NZ" dirty="0"/>
              <a:t>Predicted death rate with increase by 1°C = 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mtClean="0"/>
              <a:t>51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9332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NZ Impact: Marine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NZ" dirty="0"/>
              <a:t>Increased algal blooms (cyanobacteria)</a:t>
            </a:r>
          </a:p>
          <a:p>
            <a:r>
              <a:rPr lang="en-NZ" dirty="0"/>
              <a:t>Toxins</a:t>
            </a:r>
          </a:p>
          <a:p>
            <a:r>
              <a:rPr lang="en-NZ" dirty="0"/>
              <a:t>Effect on human health-contact or ingestion</a:t>
            </a:r>
          </a:p>
          <a:p>
            <a:r>
              <a:rPr lang="en-NZ" dirty="0"/>
              <a:t>Effect on commercial fishing and marine habitat</a:t>
            </a:r>
          </a:p>
          <a:p>
            <a:r>
              <a:rPr lang="en-NZ" dirty="0"/>
              <a:t>1998: warm water, algal blooms along east coast</a:t>
            </a:r>
          </a:p>
          <a:p>
            <a:endParaRPr lang="en-NZ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5535" y="3499646"/>
            <a:ext cx="5181600" cy="3192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634" y="204687"/>
            <a:ext cx="3917178" cy="269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447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NZ Impact: Fresh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0" y="1825625"/>
            <a:ext cx="5724188" cy="4351338"/>
          </a:xfrm>
        </p:spPr>
        <p:txBody>
          <a:bodyPr/>
          <a:lstStyle/>
          <a:p>
            <a:r>
              <a:rPr lang="en-NZ" dirty="0"/>
              <a:t>Microbial contamination</a:t>
            </a:r>
          </a:p>
          <a:p>
            <a:r>
              <a:rPr lang="en-NZ" dirty="0"/>
              <a:t>Salmonella and E coli in streams</a:t>
            </a:r>
          </a:p>
          <a:p>
            <a:r>
              <a:rPr lang="en-NZ" dirty="0"/>
              <a:t>Leptospirosis</a:t>
            </a:r>
          </a:p>
          <a:p>
            <a:r>
              <a:rPr lang="en-NZ" dirty="0"/>
              <a:t>Norovirus</a:t>
            </a:r>
          </a:p>
          <a:p>
            <a:r>
              <a:rPr lang="en-NZ" dirty="0"/>
              <a:t>Contamination of groundwater wells</a:t>
            </a:r>
          </a:p>
          <a:p>
            <a:r>
              <a:rPr lang="en-NZ" dirty="0"/>
              <a:t>Aug 2016: Campylobacter outbreak Havelock North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25969" y="385586"/>
            <a:ext cx="3604408" cy="28800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811" y="3784194"/>
            <a:ext cx="3604408" cy="275721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z="1800" smtClean="0">
                <a:solidFill>
                  <a:schemeClr val="tx1"/>
                </a:solidFill>
              </a:rPr>
              <a:t>53</a:t>
            </a:fld>
            <a:endParaRPr lang="en-NZ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8157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Emergence of new diseases in North America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Hanta virus</a:t>
            </a:r>
          </a:p>
          <a:p>
            <a:r>
              <a:rPr lang="en-NZ" dirty="0"/>
              <a:t>West Nile Virus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75B68F-5D51-4A1B-A932-2A9AA340E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485" y="1785376"/>
            <a:ext cx="3019336" cy="18736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F112C6-73C5-404F-B3BA-0E5A2AC83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0821" y="1730937"/>
            <a:ext cx="2813656" cy="43621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8267F-A2B6-4D02-91C0-0056476ED0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183" y="3584887"/>
            <a:ext cx="4199382" cy="29345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5119" y="3884721"/>
            <a:ext cx="2532127" cy="2634674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mtClean="0"/>
              <a:t>54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759609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Hanta Pulmonary Syndrome (HPS)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73" y="1825625"/>
            <a:ext cx="11353800" cy="4351338"/>
          </a:xfrm>
        </p:spPr>
        <p:txBody>
          <a:bodyPr/>
          <a:lstStyle/>
          <a:p>
            <a:r>
              <a:rPr lang="en-NZ" dirty="0"/>
              <a:t>1987-1992: prolonged drought in California and US southwest</a:t>
            </a:r>
          </a:p>
          <a:p>
            <a:r>
              <a:rPr lang="en-NZ" dirty="0"/>
              <a:t>Decreased predators (owls, eagles, falcons, hawks </a:t>
            </a:r>
            <a:r>
              <a:rPr lang="en-NZ" dirty="0" err="1"/>
              <a:t>etc</a:t>
            </a:r>
            <a:r>
              <a:rPr lang="en-NZ" dirty="0"/>
              <a:t>), coyotes, snakes</a:t>
            </a:r>
          </a:p>
          <a:p>
            <a:r>
              <a:rPr lang="en-NZ" dirty="0"/>
              <a:t>Increased rodent population</a:t>
            </a:r>
          </a:p>
          <a:p>
            <a:r>
              <a:rPr lang="en-NZ" dirty="0"/>
              <a:t>1993: intense rains-increase food for rodents </a:t>
            </a:r>
            <a:br>
              <a:rPr lang="en-NZ" dirty="0"/>
            </a:br>
            <a:r>
              <a:rPr lang="en-NZ" dirty="0"/>
              <a:t>            (grasshoppers and pinon nuts)</a:t>
            </a:r>
          </a:p>
          <a:p>
            <a:r>
              <a:rPr lang="en-NZ" dirty="0"/>
              <a:t>Emergence of rodent borne HPS</a:t>
            </a:r>
          </a:p>
          <a:p>
            <a:endParaRPr lang="en-NZ" dirty="0"/>
          </a:p>
          <a:p>
            <a:r>
              <a:rPr lang="en-NZ" dirty="0"/>
              <a:t>Now in Latin America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mtClean="0"/>
              <a:t>55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611444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85914-B3F4-4BD1-9E63-FB41DBB5A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 Nile Virus</a:t>
            </a:r>
            <a:r>
              <a:rPr lang="en-NZ" dirty="0"/>
              <a:t> (WNV)</a:t>
            </a:r>
            <a:r>
              <a:rPr lang="en-US" dirty="0"/>
              <a:t> transmission</a:t>
            </a:r>
            <a:endParaRPr lang="en-NZ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DECA49-B285-48ED-9AC0-9A43C7EC9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731" y="1461206"/>
            <a:ext cx="9028200" cy="503166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mtClean="0"/>
              <a:t>56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709296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West Nile Virus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Sept 1999: small outbreak in New York city </a:t>
            </a:r>
          </a:p>
          <a:p>
            <a:r>
              <a:rPr lang="en-NZ" dirty="0"/>
              <a:t>Warmer winters, followed by summer drought</a:t>
            </a:r>
          </a:p>
          <a:p>
            <a:r>
              <a:rPr lang="en-NZ" dirty="0"/>
              <a:t>Increased cycling of WNV among birds, </a:t>
            </a:r>
            <a:r>
              <a:rPr lang="en-NZ" dirty="0" err="1"/>
              <a:t>mossies-Culex</a:t>
            </a:r>
            <a:r>
              <a:rPr lang="en-NZ" dirty="0"/>
              <a:t> </a:t>
            </a:r>
            <a:r>
              <a:rPr lang="en-NZ" dirty="0" err="1"/>
              <a:t>pipiens</a:t>
            </a:r>
            <a:r>
              <a:rPr lang="en-NZ" dirty="0"/>
              <a:t> (urban)</a:t>
            </a:r>
          </a:p>
          <a:p>
            <a:r>
              <a:rPr lang="en-NZ" dirty="0"/>
              <a:t>Encephalitis in humans</a:t>
            </a:r>
          </a:p>
          <a:p>
            <a:r>
              <a:rPr lang="en-NZ" dirty="0"/>
              <a:t>Mortality in birds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853" y="3391280"/>
            <a:ext cx="4974129" cy="335080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mtClean="0"/>
              <a:t>57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524903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Take Home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Interplay between climate, environmental changes, population of humans and our impact on environment</a:t>
            </a:r>
          </a:p>
          <a:p>
            <a:r>
              <a:rPr lang="en-NZ" dirty="0"/>
              <a:t>Increasing outbreaks of serious illness across globe</a:t>
            </a:r>
          </a:p>
          <a:p>
            <a:pPr lvl="1"/>
            <a:r>
              <a:rPr lang="en-NZ" dirty="0"/>
              <a:t>Malaria</a:t>
            </a:r>
          </a:p>
          <a:p>
            <a:pPr lvl="1"/>
            <a:r>
              <a:rPr lang="en-NZ" dirty="0"/>
              <a:t>Arthropod borne disease-dengue, </a:t>
            </a:r>
            <a:r>
              <a:rPr lang="en-NZ" dirty="0" err="1"/>
              <a:t>zika</a:t>
            </a:r>
            <a:r>
              <a:rPr lang="en-NZ" dirty="0"/>
              <a:t>, chikungunya</a:t>
            </a:r>
          </a:p>
          <a:p>
            <a:r>
              <a:rPr lang="en-NZ" dirty="0"/>
              <a:t>Limited or no treatment for some illnesses</a:t>
            </a:r>
          </a:p>
          <a:p>
            <a:r>
              <a:rPr lang="en-NZ" dirty="0"/>
              <a:t>New Zealand not immune</a:t>
            </a:r>
          </a:p>
          <a:p>
            <a:r>
              <a:rPr lang="en-NZ" dirty="0"/>
              <a:t>Need to act urgently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mtClean="0"/>
              <a:t>58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935274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Globalisation</a:t>
            </a:r>
            <a:r>
              <a:rPr lang="en-US" dirty="0"/>
              <a:t>, Climate Change and Human Health. NEJM 2013;368(14), p1335-1343</a:t>
            </a:r>
          </a:p>
          <a:p>
            <a:r>
              <a:rPr lang="en-US" dirty="0"/>
              <a:t>Climate Change and Emerging Infectious Diseases. Microbes and Infection 2001, p747-754</a:t>
            </a:r>
          </a:p>
          <a:p>
            <a:r>
              <a:rPr lang="en-US" dirty="0"/>
              <a:t>Meeting report Climate Change and Infectious Diseases. International Journal of Medical Microbiology 302 (2012), p1-3</a:t>
            </a:r>
          </a:p>
          <a:p>
            <a:r>
              <a:rPr lang="en-US" dirty="0"/>
              <a:t>Chikungunya virus: an update. Lancet Infectious Diseases 2017;17:e107-17</a:t>
            </a:r>
          </a:p>
          <a:p>
            <a:r>
              <a:rPr lang="en-US" dirty="0"/>
              <a:t>Health and equity impacts of climate change in Aotearoa-NZ. New Zealand Med Journal 2014; </a:t>
            </a:r>
            <a:r>
              <a:rPr lang="en-US" dirty="0" err="1"/>
              <a:t>vol</a:t>
            </a:r>
            <a:r>
              <a:rPr lang="en-US" dirty="0"/>
              <a:t> 127, p16-23</a:t>
            </a:r>
          </a:p>
          <a:p>
            <a:r>
              <a:rPr lang="en-US" dirty="0"/>
              <a:t>Climate Change, health and the role of nurses. Nursing for </a:t>
            </a:r>
            <a:r>
              <a:rPr lang="en-US" dirty="0" err="1"/>
              <a:t>Womens</a:t>
            </a:r>
            <a:r>
              <a:rPr lang="en-US" dirty="0"/>
              <a:t> Health 2017; </a:t>
            </a:r>
            <a:r>
              <a:rPr lang="en-US" dirty="0" err="1"/>
              <a:t>vol</a:t>
            </a:r>
            <a:r>
              <a:rPr lang="en-US" dirty="0"/>
              <a:t> 21, p79-83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mtClean="0"/>
              <a:t>59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52427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859" y="643944"/>
            <a:ext cx="7128689" cy="584700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875299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27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"/>
            <a:ext cx="12192000" cy="68269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85728"/>
            <a:ext cx="8763000" cy="6572250"/>
          </a:xfrm>
          <a:prstGeom prst="rect">
            <a:avLst/>
          </a:prstGeom>
          <a:effectLst>
            <a:outerShdw blurRad="50800" dist="50800" dir="3600000" algn="tl" rotWithShape="0">
              <a:schemeClr val="tx1">
                <a:alpha val="76000"/>
              </a:scheme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587173"/>
            <a:ext cx="8763000" cy="611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80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978" y="347729"/>
            <a:ext cx="7158884" cy="42371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80" y="5087155"/>
            <a:ext cx="9886038" cy="101743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z="1800" smtClean="0">
                <a:solidFill>
                  <a:schemeClr val="tx1"/>
                </a:solidFill>
              </a:rPr>
              <a:t>7</a:t>
            </a:fld>
            <a:endParaRPr lang="en-NZ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062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0932" y="444843"/>
            <a:ext cx="8501398" cy="595595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z="1800" smtClean="0">
                <a:solidFill>
                  <a:schemeClr val="tx1"/>
                </a:solidFill>
              </a:rPr>
              <a:t>8</a:t>
            </a:fld>
            <a:endParaRPr lang="en-NZ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62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Greenhouse gases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Carbon dioxide (lasts thousands of </a:t>
            </a:r>
            <a:r>
              <a:rPr lang="en-NZ" dirty="0" err="1"/>
              <a:t>yrs</a:t>
            </a:r>
            <a:r>
              <a:rPr lang="en-NZ" dirty="0"/>
              <a:t>!)</a:t>
            </a:r>
          </a:p>
          <a:p>
            <a:r>
              <a:rPr lang="en-NZ" dirty="0"/>
              <a:t>Oxides of nitrogen</a:t>
            </a:r>
          </a:p>
          <a:p>
            <a:r>
              <a:rPr lang="en-NZ" dirty="0"/>
              <a:t>Methane</a:t>
            </a:r>
          </a:p>
          <a:p>
            <a:r>
              <a:rPr lang="en-NZ" dirty="0"/>
              <a:t>Chlorinated hydrocarbons (CFCs)</a:t>
            </a:r>
          </a:p>
          <a:p>
            <a:endParaRPr lang="en-NZ" dirty="0"/>
          </a:p>
          <a:p>
            <a:r>
              <a:rPr lang="en-NZ" dirty="0"/>
              <a:t>Fossil fuels (oil, coal, natural gas)</a:t>
            </a:r>
          </a:p>
          <a:p>
            <a:pPr lvl="1"/>
            <a:r>
              <a:rPr lang="en-NZ" dirty="0"/>
              <a:t>Energy generation accounts for approx. </a:t>
            </a:r>
            <a:r>
              <a:rPr lang="en-NZ" b="1" dirty="0"/>
              <a:t>25% GHGs</a:t>
            </a:r>
          </a:p>
          <a:p>
            <a:r>
              <a:rPr lang="en-NZ" dirty="0"/>
              <a:t>Destruction of forests (15-20%), agriculture, industry and transportation</a:t>
            </a:r>
          </a:p>
          <a:p>
            <a:endParaRPr lang="en-NZ" dirty="0"/>
          </a:p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867" y="218941"/>
            <a:ext cx="4559461" cy="419430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8F55-0E00-4B5F-9785-B391D590B657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95854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1548</Words>
  <Application>Microsoft Office PowerPoint</Application>
  <PresentationFormat>Widescreen</PresentationFormat>
  <Paragraphs>341</Paragraphs>
  <Slides>61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5" baseType="lpstr">
      <vt:lpstr>Arial</vt:lpstr>
      <vt:lpstr>Calibri</vt:lpstr>
      <vt:lpstr>Calibri Light</vt:lpstr>
      <vt:lpstr>Office Theme</vt:lpstr>
      <vt:lpstr>Climate Change and Infectious Diseases</vt:lpstr>
      <vt:lpstr>Overview</vt:lpstr>
      <vt:lpstr>2016: The hottest year</vt:lpstr>
      <vt:lpstr> 21 Feb 2017: Australia</vt:lpstr>
      <vt:lpstr>India's extreme heat wave. Asphalt melting in New Delhi. 1,400 deaths</vt:lpstr>
      <vt:lpstr>PowerPoint Presentation</vt:lpstr>
      <vt:lpstr>PowerPoint Presentation</vt:lpstr>
      <vt:lpstr>PowerPoint Presentation</vt:lpstr>
      <vt:lpstr>Greenhouse gases</vt:lpstr>
      <vt:lpstr>Methane</vt:lpstr>
      <vt:lpstr>CO2 levels</vt:lpstr>
      <vt:lpstr>Weather Extremes</vt:lpstr>
      <vt:lpstr>The Costs of Climate Change</vt:lpstr>
      <vt:lpstr>Estimated deaths</vt:lpstr>
      <vt:lpstr>Climate in Numbers</vt:lpstr>
      <vt:lpstr>New Diseases since 1975</vt:lpstr>
      <vt:lpstr>Resurgence of old diseases</vt:lpstr>
      <vt:lpstr>Mosquito Borne Diseases</vt:lpstr>
      <vt:lpstr>Malaria and climate change</vt:lpstr>
      <vt:lpstr>Mosquito life cycle</vt:lpstr>
      <vt:lpstr>Anophelene mosquito</vt:lpstr>
      <vt:lpstr>Spread of Anopheles</vt:lpstr>
      <vt:lpstr>Impact of malaria</vt:lpstr>
      <vt:lpstr>Dengue Fever and Yellow fever</vt:lpstr>
      <vt:lpstr>Aedes aegypti and albopictus</vt:lpstr>
      <vt:lpstr>Aedes mosquitoes</vt:lpstr>
      <vt:lpstr>Dengue Fever</vt:lpstr>
      <vt:lpstr>Dengue Fever Distribution</vt:lpstr>
      <vt:lpstr>Dengue haemorrhagic fever</vt:lpstr>
      <vt:lpstr>PowerPoint Presentation</vt:lpstr>
      <vt:lpstr>Dengue in northern Queensland</vt:lpstr>
      <vt:lpstr>Zika Virus: Re-emerging Disease</vt:lpstr>
      <vt:lpstr>PowerPoint Presentation</vt:lpstr>
      <vt:lpstr>Yap Is</vt:lpstr>
      <vt:lpstr>Zika transmission</vt:lpstr>
      <vt:lpstr>Symptoms</vt:lpstr>
      <vt:lpstr>PowerPoint Presentation</vt:lpstr>
      <vt:lpstr>Complications of Zika</vt:lpstr>
      <vt:lpstr>Congenital Zika</vt:lpstr>
      <vt:lpstr>Chikungunya: Re-emerging disease</vt:lpstr>
      <vt:lpstr>Chikungunya: Re-emerging disease</vt:lpstr>
      <vt:lpstr>Subsequent Outbreaks</vt:lpstr>
      <vt:lpstr>St Martin Is and Caribbean</vt:lpstr>
      <vt:lpstr>Chikungunya Distribution</vt:lpstr>
      <vt:lpstr>Symptoms</vt:lpstr>
      <vt:lpstr>Arthritis and rash</vt:lpstr>
      <vt:lpstr>Complications</vt:lpstr>
      <vt:lpstr>Treatment</vt:lpstr>
      <vt:lpstr>Guidelines for Travellers</vt:lpstr>
      <vt:lpstr>New Zealand Impact?</vt:lpstr>
      <vt:lpstr>NZ Impact: extreme temperatures</vt:lpstr>
      <vt:lpstr>NZ Impact: Marine</vt:lpstr>
      <vt:lpstr>NZ Impact: Fresh Water</vt:lpstr>
      <vt:lpstr>Emergence of new diseases in North America</vt:lpstr>
      <vt:lpstr>Hanta Pulmonary Syndrome (HPS)</vt:lpstr>
      <vt:lpstr>West Nile Virus (WNV) transmission</vt:lpstr>
      <vt:lpstr>West Nile Virus</vt:lpstr>
      <vt:lpstr>Take Home messages</vt:lpstr>
      <vt:lpstr>References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Birch</dc:creator>
  <cp:lastModifiedBy>Helen Evans</cp:lastModifiedBy>
  <cp:revision>110</cp:revision>
  <cp:lastPrinted>2018-03-08T14:06:23Z</cp:lastPrinted>
  <dcterms:created xsi:type="dcterms:W3CDTF">2017-05-01T08:37:59Z</dcterms:created>
  <dcterms:modified xsi:type="dcterms:W3CDTF">2018-05-02T18:02:50Z</dcterms:modified>
</cp:coreProperties>
</file>