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handoutMasterIdLst>
    <p:handoutMasterId r:id="rId66"/>
  </p:handoutMasterIdLst>
  <p:sldIdLst>
    <p:sldId id="256" r:id="rId2"/>
    <p:sldId id="266" r:id="rId3"/>
    <p:sldId id="268" r:id="rId4"/>
    <p:sldId id="284" r:id="rId5"/>
    <p:sldId id="285" r:id="rId6"/>
    <p:sldId id="269" r:id="rId7"/>
    <p:sldId id="293" r:id="rId8"/>
    <p:sldId id="272" r:id="rId9"/>
    <p:sldId id="291" r:id="rId10"/>
    <p:sldId id="290" r:id="rId11"/>
    <p:sldId id="304" r:id="rId12"/>
    <p:sldId id="309" r:id="rId13"/>
    <p:sldId id="294" r:id="rId14"/>
    <p:sldId id="271" r:id="rId15"/>
    <p:sldId id="273" r:id="rId16"/>
    <p:sldId id="276" r:id="rId17"/>
    <p:sldId id="283" r:id="rId18"/>
    <p:sldId id="277" r:id="rId19"/>
    <p:sldId id="288" r:id="rId20"/>
    <p:sldId id="295" r:id="rId21"/>
    <p:sldId id="296" r:id="rId22"/>
    <p:sldId id="311" r:id="rId23"/>
    <p:sldId id="312" r:id="rId24"/>
    <p:sldId id="313" r:id="rId25"/>
    <p:sldId id="325" r:id="rId26"/>
    <p:sldId id="275" r:id="rId27"/>
    <p:sldId id="292" r:id="rId28"/>
    <p:sldId id="298" r:id="rId29"/>
    <p:sldId id="301" r:id="rId30"/>
    <p:sldId id="303" r:id="rId31"/>
    <p:sldId id="302" r:id="rId32"/>
    <p:sldId id="308" r:id="rId33"/>
    <p:sldId id="315" r:id="rId34"/>
    <p:sldId id="316" r:id="rId35"/>
    <p:sldId id="317" r:id="rId36"/>
    <p:sldId id="319" r:id="rId37"/>
    <p:sldId id="320" r:id="rId38"/>
    <p:sldId id="310" r:id="rId39"/>
    <p:sldId id="324" r:id="rId40"/>
    <p:sldId id="297" r:id="rId41"/>
    <p:sldId id="321" r:id="rId42"/>
    <p:sldId id="326" r:id="rId43"/>
    <p:sldId id="330" r:id="rId44"/>
    <p:sldId id="287" r:id="rId45"/>
    <p:sldId id="314" r:id="rId46"/>
    <p:sldId id="278" r:id="rId47"/>
    <p:sldId id="279" r:id="rId48"/>
    <p:sldId id="281" r:id="rId49"/>
    <p:sldId id="280" r:id="rId50"/>
    <p:sldId id="259" r:id="rId51"/>
    <p:sldId id="262" r:id="rId52"/>
    <p:sldId id="261" r:id="rId53"/>
    <p:sldId id="263" r:id="rId54"/>
    <p:sldId id="265" r:id="rId55"/>
    <p:sldId id="328" r:id="rId56"/>
    <p:sldId id="307" r:id="rId57"/>
    <p:sldId id="306" r:id="rId58"/>
    <p:sldId id="327" r:id="rId59"/>
    <p:sldId id="305" r:id="rId60"/>
    <p:sldId id="323" r:id="rId61"/>
    <p:sldId id="331" r:id="rId62"/>
    <p:sldId id="334" r:id="rId63"/>
    <p:sldId id="333" r:id="rId64"/>
  </p:sldIdLst>
  <p:sldSz cx="9144000" cy="6858000" type="screen4x3"/>
  <p:notesSz cx="7010400" cy="9296400"/>
  <p:custDataLst>
    <p:tags r:id="rId67"/>
  </p:custDataLst>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638" y="-462"/>
      </p:cViewPr>
      <p:guideLst>
        <p:guide orient="horz" pos="2160"/>
        <p:guide pos="2880"/>
      </p:guideLst>
    </p:cSldViewPr>
  </p:slideViewPr>
  <p:outlineViewPr>
    <p:cViewPr>
      <p:scale>
        <a:sx n="33" d="100"/>
        <a:sy n="33" d="100"/>
      </p:scale>
      <p:origin x="0" y="-26842"/>
    </p:cViewPr>
  </p:outlineViewPr>
  <p:notesTextViewPr>
    <p:cViewPr>
      <p:scale>
        <a:sx n="1" d="1"/>
        <a:sy n="1" d="1"/>
      </p:scale>
      <p:origin x="0" y="0"/>
    </p:cViewPr>
  </p:notesTextViewPr>
  <p:sorterViewPr>
    <p:cViewPr varScale="1">
      <p:scale>
        <a:sx n="100" d="100"/>
        <a:sy n="100" d="100"/>
      </p:scale>
      <p:origin x="0" y="-131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arcyellis:Documents:Columbia%20Mailman%20School:Epi%20Master's%20Second%20Year:Thesis:Thesis.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Susceptible</c:v>
                </c:pt>
              </c:strCache>
            </c:strRef>
          </c:tx>
          <c:invertIfNegative val="0"/>
          <c:cat>
            <c:numRef>
              <c:f>Sheet1!$A$2:$A$8</c:f>
              <c:numCache>
                <c:formatCode>General</c:formatCode>
                <c:ptCount val="7"/>
                <c:pt idx="0">
                  <c:v>2006</c:v>
                </c:pt>
                <c:pt idx="1">
                  <c:v>2007</c:v>
                </c:pt>
                <c:pt idx="2">
                  <c:v>2008</c:v>
                </c:pt>
                <c:pt idx="3">
                  <c:v>2009</c:v>
                </c:pt>
                <c:pt idx="4">
                  <c:v>2010</c:v>
                </c:pt>
                <c:pt idx="5">
                  <c:v>2011</c:v>
                </c:pt>
                <c:pt idx="6">
                  <c:v>2012</c:v>
                </c:pt>
              </c:numCache>
            </c:numRef>
          </c:cat>
          <c:val>
            <c:numRef>
              <c:f>Sheet1!$B$2:$B$8</c:f>
              <c:numCache>
                <c:formatCode>General</c:formatCode>
                <c:ptCount val="7"/>
                <c:pt idx="0">
                  <c:v>32</c:v>
                </c:pt>
                <c:pt idx="1">
                  <c:v>51</c:v>
                </c:pt>
                <c:pt idx="2">
                  <c:v>57</c:v>
                </c:pt>
                <c:pt idx="3">
                  <c:v>43</c:v>
                </c:pt>
                <c:pt idx="4">
                  <c:v>45</c:v>
                </c:pt>
                <c:pt idx="5">
                  <c:v>47</c:v>
                </c:pt>
                <c:pt idx="6">
                  <c:v>33</c:v>
                </c:pt>
              </c:numCache>
            </c:numRef>
          </c:val>
        </c:ser>
        <c:ser>
          <c:idx val="1"/>
          <c:order val="1"/>
          <c:tx>
            <c:strRef>
              <c:f>Sheet1!$C$1</c:f>
              <c:strCache>
                <c:ptCount val="1"/>
                <c:pt idx="0">
                  <c:v>Resistant</c:v>
                </c:pt>
              </c:strCache>
            </c:strRef>
          </c:tx>
          <c:invertIfNegative val="0"/>
          <c:cat>
            <c:numRef>
              <c:f>Sheet1!$A$2:$A$8</c:f>
              <c:numCache>
                <c:formatCode>General</c:formatCode>
                <c:ptCount val="7"/>
                <c:pt idx="0">
                  <c:v>2006</c:v>
                </c:pt>
                <c:pt idx="1">
                  <c:v>2007</c:v>
                </c:pt>
                <c:pt idx="2">
                  <c:v>2008</c:v>
                </c:pt>
                <c:pt idx="3">
                  <c:v>2009</c:v>
                </c:pt>
                <c:pt idx="4">
                  <c:v>2010</c:v>
                </c:pt>
                <c:pt idx="5">
                  <c:v>2011</c:v>
                </c:pt>
                <c:pt idx="6">
                  <c:v>2012</c:v>
                </c:pt>
              </c:numCache>
            </c:numRef>
          </c:cat>
          <c:val>
            <c:numRef>
              <c:f>Sheet1!$C$2:$C$8</c:f>
              <c:numCache>
                <c:formatCode>General</c:formatCode>
                <c:ptCount val="7"/>
                <c:pt idx="0">
                  <c:v>68</c:v>
                </c:pt>
                <c:pt idx="1">
                  <c:v>49</c:v>
                </c:pt>
                <c:pt idx="2">
                  <c:v>43</c:v>
                </c:pt>
                <c:pt idx="3">
                  <c:v>57</c:v>
                </c:pt>
                <c:pt idx="4">
                  <c:v>55</c:v>
                </c:pt>
                <c:pt idx="5">
                  <c:v>53</c:v>
                </c:pt>
                <c:pt idx="6">
                  <c:v>67</c:v>
                </c:pt>
              </c:numCache>
            </c:numRef>
          </c:val>
        </c:ser>
        <c:dLbls>
          <c:showLegendKey val="0"/>
          <c:showVal val="0"/>
          <c:showCatName val="0"/>
          <c:showSerName val="0"/>
          <c:showPercent val="0"/>
          <c:showBubbleSize val="0"/>
        </c:dLbls>
        <c:gapWidth val="150"/>
        <c:axId val="159930240"/>
        <c:axId val="159931776"/>
      </c:barChart>
      <c:catAx>
        <c:axId val="159930240"/>
        <c:scaling>
          <c:orientation val="minMax"/>
        </c:scaling>
        <c:delete val="0"/>
        <c:axPos val="b"/>
        <c:numFmt formatCode="General" sourceLinked="1"/>
        <c:majorTickMark val="out"/>
        <c:minorTickMark val="none"/>
        <c:tickLblPos val="nextTo"/>
        <c:crossAx val="159931776"/>
        <c:crosses val="autoZero"/>
        <c:auto val="1"/>
        <c:lblAlgn val="ctr"/>
        <c:lblOffset val="100"/>
        <c:noMultiLvlLbl val="0"/>
      </c:catAx>
      <c:valAx>
        <c:axId val="159931776"/>
        <c:scaling>
          <c:orientation val="minMax"/>
          <c:max val="80"/>
        </c:scaling>
        <c:delete val="0"/>
        <c:axPos val="l"/>
        <c:majorGridlines/>
        <c:title>
          <c:tx>
            <c:rich>
              <a:bodyPr rot="-5400000" vert="horz"/>
              <a:lstStyle/>
              <a:p>
                <a:pPr>
                  <a:defRPr/>
                </a:pPr>
                <a:r>
                  <a:rPr lang="en-US"/>
                  <a:t>Percent</a:t>
                </a:r>
              </a:p>
            </c:rich>
          </c:tx>
          <c:overlay val="0"/>
        </c:title>
        <c:numFmt formatCode="General" sourceLinked="1"/>
        <c:majorTickMark val="out"/>
        <c:minorTickMark val="none"/>
        <c:tickLblPos val="nextTo"/>
        <c:crossAx val="159930240"/>
        <c:crosses val="autoZero"/>
        <c:crossBetween val="between"/>
      </c:valAx>
    </c:plotArea>
    <c:legend>
      <c:legendPos val="r"/>
      <c:layout>
        <c:manualLayout>
          <c:xMode val="edge"/>
          <c:yMode val="edge"/>
          <c:x val="0.90535290113886802"/>
          <c:y val="0.38542938018210099"/>
          <c:w val="9.46470988611324E-2"/>
          <c:h val="0.16156775398175999"/>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69863"/>
            <a:ext cx="7010400" cy="660400"/>
          </a:xfrm>
          <a:prstGeom prst="rect">
            <a:avLst/>
          </a:prstGeom>
        </p:spPr>
        <p:txBody>
          <a:bodyPr vert="horz" wrap="square" lIns="91440" tIns="45720" rIns="91440" bIns="45720" numCol="1" anchor="t" anchorCtr="0" compatLnSpc="1">
            <a:prstTxWarp prst="textNoShape">
              <a:avLst/>
            </a:prstTxWarp>
          </a:bodyPr>
          <a:lstStyle>
            <a:lvl1pPr algn="ctr">
              <a:defRPr sz="1200" b="1"/>
            </a:lvl1pPr>
          </a:lstStyle>
          <a:p>
            <a:r>
              <a:rPr lang="en-US" altLang="en-US"/>
              <a:t>Epidemiology, Prevention and Control of Gram Negative Antibiotic Resistant Rods</a:t>
            </a:r>
          </a:p>
          <a:p>
            <a:r>
              <a:rPr lang="en-US" altLang="en-US"/>
              <a:t>Prof. Elaine Larson, Columbia University</a:t>
            </a:r>
            <a:br>
              <a:rPr lang="en-US" altLang="en-US"/>
            </a:br>
            <a:r>
              <a:rPr lang="en-US" altLang="en-US"/>
              <a:t>A Webber Training Teleclass</a:t>
            </a:r>
            <a:endParaRPr lang="en-US" altLang="en-US" b="0"/>
          </a:p>
        </p:txBody>
      </p:sp>
      <p:sp>
        <p:nvSpPr>
          <p:cNvPr id="4" name="Footer Placeholder 3"/>
          <p:cNvSpPr>
            <a:spLocks noGrp="1"/>
          </p:cNvSpPr>
          <p:nvPr>
            <p:ph type="ftr" sz="quarter" idx="2"/>
          </p:nvPr>
        </p:nvSpPr>
        <p:spPr>
          <a:xfrm>
            <a:off x="0" y="8456613"/>
            <a:ext cx="7010400" cy="465137"/>
          </a:xfrm>
          <a:prstGeom prst="rect">
            <a:avLst/>
          </a:prstGeom>
        </p:spPr>
        <p:txBody>
          <a:bodyPr vert="horz" wrap="square" lIns="91440" tIns="45720" rIns="91440" bIns="45720" numCol="1" anchor="b" anchorCtr="0" compatLnSpc="1">
            <a:prstTxWarp prst="textNoShape">
              <a:avLst/>
            </a:prstTxWarp>
          </a:bodyPr>
          <a:lstStyle>
            <a:lvl1pPr algn="ctr">
              <a:defRPr sz="1200" b="1"/>
            </a:lvl1pPr>
          </a:lstStyle>
          <a:p>
            <a:r>
              <a:rPr lang="en-US" altLang="en-US"/>
              <a:t>Hosted by Paul Webber  paul@webbertraining.com</a:t>
            </a:r>
          </a:p>
          <a:p>
            <a:r>
              <a:rPr lang="en-US" altLang="en-US"/>
              <a:t>www.webbertraining.com</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585102F-2C13-41C1-B343-17CE945DEB61}" type="slidenum">
              <a:rPr lang="en-US" altLang="en-US"/>
              <a:pPr/>
              <a:t>‹#›</a:t>
            </a:fld>
            <a:endParaRPr lang="en-US" altLang="en-US"/>
          </a:p>
        </p:txBody>
      </p:sp>
    </p:spTree>
    <p:extLst>
      <p:ext uri="{BB962C8B-B14F-4D97-AF65-F5344CB8AC3E}">
        <p14:creationId xmlns:p14="http://schemas.microsoft.com/office/powerpoint/2010/main" val="1959064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64902E1-92E5-4814-8CE2-81AB42D3F21B}" type="datetime1">
              <a:rPr lang="en-US" altLang="en-US"/>
              <a:pPr/>
              <a:t>1/20/2016</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wrap="square" lIns="91440" tIns="45720" rIns="91440" bIns="45720" numCol="1" anchor="t" anchorCtr="0" compatLnSpc="1">
            <a:prstTxWarp prst="textNoShape">
              <a:avLst/>
            </a:prstTxWarp>
            <a:normAutofit/>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endParaRPr lang="en-US" altLang="en-US" smtClean="0"/>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FD100DD-9DEA-4A18-953B-3C7DBC078F69}" type="slidenum">
              <a:rPr lang="en-US" altLang="en-US"/>
              <a:pPr/>
              <a:t>‹#›</a:t>
            </a:fld>
            <a:endParaRPr lang="en-US" altLang="en-US"/>
          </a:p>
        </p:txBody>
      </p:sp>
    </p:spTree>
    <p:extLst>
      <p:ext uri="{BB962C8B-B14F-4D97-AF65-F5344CB8AC3E}">
        <p14:creationId xmlns:p14="http://schemas.microsoft.com/office/powerpoint/2010/main" val="143592726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ＭＳ Ｐゴシック" pitchFamily="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F09F1FC-F3D8-426D-9AE7-5E8A0AA12E7B}" type="datetime1">
              <a:rPr lang="en-US" altLang="en-US"/>
              <a:pPr/>
              <a:t>1/20/2016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C881AFB-CA26-46B3-926A-B1BB927F2030}" type="slidenum">
              <a:rPr lang="en-US" altLang="en-US"/>
              <a:pPr/>
              <a:t>‹#›</a:t>
            </a:fld>
            <a:endParaRPr lang="en-US" altLang="en-US"/>
          </a:p>
        </p:txBody>
      </p:sp>
    </p:spTree>
    <p:extLst>
      <p:ext uri="{BB962C8B-B14F-4D97-AF65-F5344CB8AC3E}">
        <p14:creationId xmlns:p14="http://schemas.microsoft.com/office/powerpoint/2010/main" val="3435378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0B9CE53-B234-490F-AB7A-79E5D73444AA}" type="datetime1">
              <a:rPr lang="en-US" altLang="en-US"/>
              <a:pPr/>
              <a:t>1/20/2016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17BC69B-F2D5-4A4A-BC6E-E62062E8DAB4}" type="slidenum">
              <a:rPr lang="en-US" altLang="en-US"/>
              <a:pPr/>
              <a:t>‹#›</a:t>
            </a:fld>
            <a:endParaRPr lang="en-US" altLang="en-US"/>
          </a:p>
        </p:txBody>
      </p:sp>
    </p:spTree>
    <p:extLst>
      <p:ext uri="{BB962C8B-B14F-4D97-AF65-F5344CB8AC3E}">
        <p14:creationId xmlns:p14="http://schemas.microsoft.com/office/powerpoint/2010/main" val="292416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D7E63A5-76D4-47A4-84EE-38B3DF4AAD33}" type="datetime1">
              <a:rPr lang="en-US" altLang="en-US"/>
              <a:pPr/>
              <a:t>1/20/2016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9240ACD-5874-4FB1-AB46-548C606E2DC2}" type="slidenum">
              <a:rPr lang="en-US" altLang="en-US"/>
              <a:pPr/>
              <a:t>‹#›</a:t>
            </a:fld>
            <a:endParaRPr lang="en-US" altLang="en-US"/>
          </a:p>
        </p:txBody>
      </p:sp>
    </p:spTree>
    <p:extLst>
      <p:ext uri="{BB962C8B-B14F-4D97-AF65-F5344CB8AC3E}">
        <p14:creationId xmlns:p14="http://schemas.microsoft.com/office/powerpoint/2010/main" val="3330965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2"/>
            <a:ext cx="8229600" cy="45259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fld id="{D29CA57D-0114-48B9-A42C-FE76EBF87D5F}" type="datetime1">
              <a:rPr lang="en-US" altLang="en-US"/>
              <a:pPr/>
              <a:t>1/20/2016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0971384-9229-47A2-98CB-18C836DDB880}" type="slidenum">
              <a:rPr lang="en-US" altLang="en-US"/>
              <a:pPr/>
              <a:t>‹#›</a:t>
            </a:fld>
            <a:endParaRPr lang="en-US" altLang="en-US"/>
          </a:p>
        </p:txBody>
      </p:sp>
    </p:spTree>
    <p:extLst>
      <p:ext uri="{BB962C8B-B14F-4D97-AF65-F5344CB8AC3E}">
        <p14:creationId xmlns:p14="http://schemas.microsoft.com/office/powerpoint/2010/main" val="310934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1B7AE0A-8F2A-418C-AE81-4733A8742972}" type="datetime1">
              <a:rPr lang="en-US" altLang="en-US"/>
              <a:pPr/>
              <a:t>1/20/2016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65B9875-2192-4E77-A0D0-CF851638A7F4}" type="slidenum">
              <a:rPr lang="en-US" altLang="en-US"/>
              <a:pPr/>
              <a:t>‹#›</a:t>
            </a:fld>
            <a:endParaRPr lang="en-US" altLang="en-US"/>
          </a:p>
        </p:txBody>
      </p:sp>
    </p:spTree>
    <p:extLst>
      <p:ext uri="{BB962C8B-B14F-4D97-AF65-F5344CB8AC3E}">
        <p14:creationId xmlns:p14="http://schemas.microsoft.com/office/powerpoint/2010/main" val="121374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21B2ACD-1AF1-4752-8895-40ABCC6918EC}" type="datetime1">
              <a:rPr lang="en-US" altLang="en-US"/>
              <a:pPr/>
              <a:t>1/20/2016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1877526-5310-4E93-9F34-00C666E4B6B1}" type="slidenum">
              <a:rPr lang="en-US" altLang="en-US"/>
              <a:pPr/>
              <a:t>‹#›</a:t>
            </a:fld>
            <a:endParaRPr lang="en-US" altLang="en-US"/>
          </a:p>
        </p:txBody>
      </p:sp>
    </p:spTree>
    <p:extLst>
      <p:ext uri="{BB962C8B-B14F-4D97-AF65-F5344CB8AC3E}">
        <p14:creationId xmlns:p14="http://schemas.microsoft.com/office/powerpoint/2010/main" val="149074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CB729CD-FF8E-4EBB-A634-61F0DE11D913}" type="datetime1">
              <a:rPr lang="en-US" altLang="en-US"/>
              <a:pPr/>
              <a:t>1/20/2016</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2A08BCEA-EBEE-4E4C-91F8-2829826B2144}" type="slidenum">
              <a:rPr lang="en-US" altLang="en-US"/>
              <a:pPr/>
              <a:t>‹#›</a:t>
            </a:fld>
            <a:endParaRPr lang="en-US" altLang="en-US"/>
          </a:p>
        </p:txBody>
      </p:sp>
    </p:spTree>
    <p:extLst>
      <p:ext uri="{BB962C8B-B14F-4D97-AF65-F5344CB8AC3E}">
        <p14:creationId xmlns:p14="http://schemas.microsoft.com/office/powerpoint/2010/main" val="289211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2BEC920-ADF7-4E0E-83AA-9D51AD1165ED}" type="datetime1">
              <a:rPr lang="en-US" altLang="en-US"/>
              <a:pPr/>
              <a:t>1/20/2016</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5084F8BB-D716-40E1-80BC-DB1D2B76415E}" type="slidenum">
              <a:rPr lang="en-US" altLang="en-US"/>
              <a:pPr/>
              <a:t>‹#›</a:t>
            </a:fld>
            <a:endParaRPr lang="en-US" altLang="en-US"/>
          </a:p>
        </p:txBody>
      </p:sp>
    </p:spTree>
    <p:extLst>
      <p:ext uri="{BB962C8B-B14F-4D97-AF65-F5344CB8AC3E}">
        <p14:creationId xmlns:p14="http://schemas.microsoft.com/office/powerpoint/2010/main" val="341169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52544CD-1F3E-4D6A-B847-21D022676B54}" type="datetime1">
              <a:rPr lang="en-US" altLang="en-US"/>
              <a:pPr/>
              <a:t>1/20/2016</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2C06463F-0312-46EA-8323-71AED05EB208}" type="slidenum">
              <a:rPr lang="en-US" altLang="en-US"/>
              <a:pPr/>
              <a:t>‹#›</a:t>
            </a:fld>
            <a:endParaRPr lang="en-US" altLang="en-US"/>
          </a:p>
        </p:txBody>
      </p:sp>
    </p:spTree>
    <p:extLst>
      <p:ext uri="{BB962C8B-B14F-4D97-AF65-F5344CB8AC3E}">
        <p14:creationId xmlns:p14="http://schemas.microsoft.com/office/powerpoint/2010/main" val="217033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0B9FF1F-81F8-4B68-9880-05A8AAE309F5}" type="datetime1">
              <a:rPr lang="en-US" altLang="en-US"/>
              <a:pPr/>
              <a:t>1/20/2016</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E0953191-2615-4C05-9E9C-EF541565D91D}" type="slidenum">
              <a:rPr lang="en-US" altLang="en-US"/>
              <a:pPr/>
              <a:t>‹#›</a:t>
            </a:fld>
            <a:endParaRPr lang="en-US" altLang="en-US"/>
          </a:p>
        </p:txBody>
      </p:sp>
    </p:spTree>
    <p:extLst>
      <p:ext uri="{BB962C8B-B14F-4D97-AF65-F5344CB8AC3E}">
        <p14:creationId xmlns:p14="http://schemas.microsoft.com/office/powerpoint/2010/main" val="915813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FD22BB6-A1DB-4318-9932-26B8D221ADA6}" type="datetime1">
              <a:rPr lang="en-US" altLang="en-US"/>
              <a:pPr/>
              <a:t>1/20/2016</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1123D119-999D-426E-A30F-3CB930A95B4F}" type="slidenum">
              <a:rPr lang="en-US" altLang="en-US"/>
              <a:pPr/>
              <a:t>‹#›</a:t>
            </a:fld>
            <a:endParaRPr lang="en-US" altLang="en-US"/>
          </a:p>
        </p:txBody>
      </p:sp>
    </p:spTree>
    <p:extLst>
      <p:ext uri="{BB962C8B-B14F-4D97-AF65-F5344CB8AC3E}">
        <p14:creationId xmlns:p14="http://schemas.microsoft.com/office/powerpoint/2010/main" val="5348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669186A-7597-4B1F-A52A-B8F817DE9583}" type="datetime1">
              <a:rPr lang="en-US" altLang="en-US"/>
              <a:pPr/>
              <a:t>1/20/2016</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25AB7A39-1081-45D7-BFEA-9C14A2DB7D34}" type="slidenum">
              <a:rPr lang="en-US" altLang="en-US"/>
              <a:pPr/>
              <a:t>‹#›</a:t>
            </a:fld>
            <a:endParaRPr lang="en-US" altLang="en-US"/>
          </a:p>
        </p:txBody>
      </p:sp>
    </p:spTree>
    <p:extLst>
      <p:ext uri="{BB962C8B-B14F-4D97-AF65-F5344CB8AC3E}">
        <p14:creationId xmlns:p14="http://schemas.microsoft.com/office/powerpoint/2010/main" val="261539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7FAFD"/>
            </a:gs>
            <a:gs pos="74001">
              <a:srgbClr val="B5D2EC"/>
            </a:gs>
            <a:gs pos="83000">
              <a:srgbClr val="B5D2EC"/>
            </a:gs>
            <a:gs pos="100000">
              <a:srgbClr val="CEE1F2"/>
            </a:gs>
          </a:gsLst>
          <a:lin ang="54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23474BE2-AB49-4C7F-B554-14F572302968}" type="datetime1">
              <a:rPr lang="en-US" altLang="en-US"/>
              <a:pPr/>
              <a:t>1/20/2016</a:t>
            </a:fld>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a:latin typeface="Calibri" pitchFamily="34" charset="0"/>
              </a:defRPr>
            </a:lvl1pPr>
          </a:lstStyle>
          <a:p>
            <a:fld id="{B30FE31B-3102-4180-B9EA-62570E4B9F8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ＭＳ Ｐゴシック" pitchFamily="4" charset="-128"/>
          <a:cs typeface="ＭＳ Ｐゴシック"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ＭＳ Ｐゴシック" pitchFamily="4" charset="-128"/>
          <a:cs typeface="ＭＳ Ｐゴシック"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ＭＳ Ｐゴシック" pitchFamily="4" charset="-128"/>
          <a:cs typeface="ＭＳ Ｐゴシック"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ＭＳ Ｐゴシック" pitchFamily="4" charset="-128"/>
          <a:cs typeface="ＭＳ Ｐゴシック"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ＭＳ Ｐゴシック" pitchFamily="4" charset="-128"/>
          <a:cs typeface="ＭＳ Ｐゴシック" pitchFamily="4"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pitchFamily="4" charset="-128"/>
          <a:cs typeface="ＭＳ Ｐゴシック" pitchFamily="4" charset="-128"/>
        </a:defRPr>
      </a:lvl6pPr>
      <a:lvl7pPr marL="914400" algn="l" rtl="0" fontAlgn="base">
        <a:lnSpc>
          <a:spcPct val="90000"/>
        </a:lnSpc>
        <a:spcBef>
          <a:spcPct val="0"/>
        </a:spcBef>
        <a:spcAft>
          <a:spcPct val="0"/>
        </a:spcAft>
        <a:defRPr sz="4400">
          <a:solidFill>
            <a:schemeClr val="tx1"/>
          </a:solidFill>
          <a:latin typeface="Calibri Light" charset="0"/>
          <a:ea typeface="ＭＳ Ｐゴシック" pitchFamily="4" charset="-128"/>
          <a:cs typeface="ＭＳ Ｐゴシック" pitchFamily="4" charset="-128"/>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pitchFamily="4" charset="-128"/>
          <a:cs typeface="ＭＳ Ｐゴシック" pitchFamily="4" charset="-128"/>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pitchFamily="4" charset="-128"/>
          <a:cs typeface="ＭＳ Ｐゴシック" pitchFamily="4" charset="-128"/>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ＭＳ Ｐゴシック" pitchFamily="4" charset="-128"/>
          <a:cs typeface="ＭＳ Ｐゴシック" pitchFamily="4" charset="-128"/>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ＭＳ Ｐゴシック" pitchFamily="4" charset="-128"/>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ＭＳ Ｐゴシック" pitchFamily="4" charset="-128"/>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ＭＳ Ｐゴシック" pitchFamily="4" charset="-128"/>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ＭＳ Ｐゴシック" pitchFamily="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ncbi.nlm.nih.gov/pubmed/2346643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cddep.org/projects/resistance_map/klebsiella_pneumoniae_overview"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http://www.cidrap.umn.edu/cidrap/content/fs/food-disease/news/nov1011petitions.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whitehouse.gov/sites/default/files/docs/carb_national_strategy.pdf" TargetMode="External"/><Relationship Id="rId2" Type="http://schemas.openxmlformats.org/officeDocument/2006/relationships/hyperlink" Target="http://www.hhs.gov/ash/carb/index.html" TargetMode="External"/><Relationship Id="rId1" Type="http://schemas.openxmlformats.org/officeDocument/2006/relationships/slideLayout" Target="../slideLayouts/slideLayout2.xml"/><Relationship Id="rId4" Type="http://schemas.openxmlformats.org/officeDocument/2006/relationships/hyperlink" Target="https://www.whitehouse.gov/sites/default/files/docs/national_action_plan_for_combating_antibotic-resistant_bacteria.pdf"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cdc.gov/drugresistance/threat-report-2013/pdf/ar-threats-2013-508.pdf#page=6" TargetMode="External"/><Relationship Id="rId2" Type="http://schemas.openxmlformats.org/officeDocument/2006/relationships/hyperlink" Target="https://www.whitehouse.gov/sites/default/files/microsites/ostp/PCAST/pcast_carb_report_sept2014.pdf" TargetMode="External"/><Relationship Id="rId1" Type="http://schemas.openxmlformats.org/officeDocument/2006/relationships/slideLayout" Target="../slideLayouts/slideLayout2.xml"/><Relationship Id="rId4" Type="http://schemas.openxmlformats.org/officeDocument/2006/relationships/hyperlink" Target="http://www.cdc.gov/drugresistance/index.html"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428625" y="935038"/>
            <a:ext cx="8177213" cy="2133600"/>
          </a:xfrm>
        </p:spPr>
        <p:txBody>
          <a:bodyPr/>
          <a:lstStyle/>
          <a:p>
            <a:pPr eaLnBrk="1" hangingPunct="1"/>
            <a:r>
              <a:rPr lang="en-US" altLang="en-US" sz="4300" b="1" smtClean="0">
                <a:ea typeface="ＭＳ Ｐゴシック" pitchFamily="34" charset="-128"/>
              </a:rPr>
              <a:t>Epidemiology, Prevention and Control of Gram Negative Antibiotic Resistant Rods</a:t>
            </a:r>
          </a:p>
        </p:txBody>
      </p:sp>
      <p:sp>
        <p:nvSpPr>
          <p:cNvPr id="16387" name="Subtitle 2"/>
          <p:cNvSpPr>
            <a:spLocks noGrp="1"/>
          </p:cNvSpPr>
          <p:nvPr>
            <p:ph type="subTitle" idx="1"/>
          </p:nvPr>
        </p:nvSpPr>
        <p:spPr>
          <a:xfrm>
            <a:off x="1182688" y="3384550"/>
            <a:ext cx="6796087" cy="1587500"/>
          </a:xfrm>
        </p:spPr>
        <p:txBody>
          <a:bodyPr/>
          <a:lstStyle/>
          <a:p>
            <a:pPr eaLnBrk="1" hangingPunct="1"/>
            <a:r>
              <a:rPr lang="en-US" altLang="en-US" sz="3200" smtClean="0">
                <a:ea typeface="ＭＳ Ｐゴシック" pitchFamily="34" charset="-128"/>
              </a:rPr>
              <a:t>Elaine Larson</a:t>
            </a:r>
            <a:r>
              <a:rPr lang="en-US" altLang="en-US" smtClean="0">
                <a:ea typeface="ＭＳ Ｐゴシック" pitchFamily="34" charset="-128"/>
              </a:rPr>
              <a:t/>
            </a:r>
            <a:br>
              <a:rPr lang="en-US" altLang="en-US" smtClean="0">
                <a:ea typeface="ＭＳ Ｐゴシック" pitchFamily="34" charset="-128"/>
              </a:rPr>
            </a:br>
            <a:r>
              <a:rPr lang="en-US" altLang="en-US" smtClean="0">
                <a:ea typeface="ＭＳ Ｐゴシック" pitchFamily="34" charset="-128"/>
              </a:rPr>
              <a:t>Professor of Epidemiology </a:t>
            </a:r>
            <a:r>
              <a:rPr lang="en-CA" altLang="en-US" smtClean="0">
                <a:ea typeface="ＭＳ Ｐゴシック" pitchFamily="34" charset="-128"/>
              </a:rPr>
              <a:t/>
            </a:r>
            <a:br>
              <a:rPr lang="en-CA" altLang="en-US" smtClean="0">
                <a:ea typeface="ＭＳ Ｐゴシック" pitchFamily="34" charset="-128"/>
              </a:rPr>
            </a:br>
            <a:r>
              <a:rPr lang="en-US" altLang="en-US" smtClean="0">
                <a:ea typeface="ＭＳ Ｐゴシック" pitchFamily="34" charset="-128"/>
              </a:rPr>
              <a:t>Joseph Mailman School of Public Health </a:t>
            </a:r>
            <a:r>
              <a:rPr lang="en-CA" altLang="en-US" smtClean="0">
                <a:ea typeface="ＭＳ Ｐゴシック" pitchFamily="34" charset="-128"/>
              </a:rPr>
              <a:t/>
            </a:r>
            <a:br>
              <a:rPr lang="en-CA" altLang="en-US" smtClean="0">
                <a:ea typeface="ＭＳ Ｐゴシック" pitchFamily="34" charset="-128"/>
              </a:rPr>
            </a:br>
            <a:r>
              <a:rPr lang="en-US" altLang="en-US" smtClean="0">
                <a:ea typeface="ＭＳ Ｐゴシック" pitchFamily="34" charset="-128"/>
              </a:rPr>
              <a:t>Columbia University </a:t>
            </a:r>
          </a:p>
          <a:p>
            <a:pPr eaLnBrk="1" hangingPunct="1"/>
            <a:endParaRPr lang="en-US" altLang="en-US" smtClean="0">
              <a:ea typeface="ＭＳ Ｐゴシック" pitchFamily="34" charset="-128"/>
            </a:endParaRPr>
          </a:p>
        </p:txBody>
      </p:sp>
      <p:sp>
        <p:nvSpPr>
          <p:cNvPr id="16388" name="Subtitle 2"/>
          <p:cNvSpPr txBox="1">
            <a:spLocks/>
          </p:cNvSpPr>
          <p:nvPr/>
        </p:nvSpPr>
        <p:spPr bwMode="auto">
          <a:xfrm>
            <a:off x="1204913" y="5384800"/>
            <a:ext cx="67945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ts val="1000"/>
              </a:spcBef>
              <a:buFont typeface="Arial" pitchFamily="34" charset="0"/>
              <a:buNone/>
            </a:pPr>
            <a:r>
              <a:rPr lang="en-CA" altLang="en-US">
                <a:latin typeface="Calibri" pitchFamily="34" charset="0"/>
              </a:rPr>
              <a:t>Hosted by</a:t>
            </a:r>
            <a:r>
              <a:rPr lang="en-US" altLang="en-US">
                <a:latin typeface="Calibri" pitchFamily="34" charset="0"/>
              </a:rPr>
              <a:t> Paul Webber</a:t>
            </a:r>
            <a:r>
              <a:rPr lang="en-CA" altLang="en-US">
                <a:latin typeface="Calibri" pitchFamily="34" charset="0"/>
              </a:rPr>
              <a:t/>
            </a:r>
            <a:br>
              <a:rPr lang="en-CA" altLang="en-US">
                <a:latin typeface="Calibri" pitchFamily="34" charset="0"/>
              </a:rPr>
            </a:br>
            <a:r>
              <a:rPr lang="en-CA" altLang="en-US" sz="2200">
                <a:latin typeface="Calibri" pitchFamily="34" charset="0"/>
              </a:rPr>
              <a:t>paul@webbertraining.com</a:t>
            </a:r>
            <a:endParaRPr lang="en-US" altLang="en-US" sz="2200">
              <a:latin typeface="Calibri" pitchFamily="34" charset="0"/>
            </a:endParaRPr>
          </a:p>
        </p:txBody>
      </p:sp>
      <p:sp>
        <p:nvSpPr>
          <p:cNvPr id="16389" name="TextBox 4"/>
          <p:cNvSpPr txBox="1">
            <a:spLocks noChangeArrowheads="1"/>
          </p:cNvSpPr>
          <p:nvPr/>
        </p:nvSpPr>
        <p:spPr bwMode="auto">
          <a:xfrm>
            <a:off x="3538538" y="6488113"/>
            <a:ext cx="2614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a:latin typeface="Calibri" pitchFamily="34" charset="0"/>
              </a:rPr>
              <a:t>www.webbertraining.com</a:t>
            </a:r>
          </a:p>
        </p:txBody>
      </p:sp>
      <p:sp>
        <p:nvSpPr>
          <p:cNvPr id="16390" name="TextBox 5"/>
          <p:cNvSpPr txBox="1">
            <a:spLocks noChangeArrowheads="1"/>
          </p:cNvSpPr>
          <p:nvPr/>
        </p:nvSpPr>
        <p:spPr bwMode="auto">
          <a:xfrm>
            <a:off x="7372350" y="6488113"/>
            <a:ext cx="1771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800">
                <a:latin typeface="Calibri" pitchFamily="34" charset="0"/>
              </a:rPr>
              <a:t>January 21, 2016</a:t>
            </a:r>
          </a:p>
        </p:txBody>
      </p:sp>
      <p:pic>
        <p:nvPicPr>
          <p:cNvPr id="8" name="Picture 7" descr="15_Year_Anni_Crest.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31763"/>
            <a:ext cx="2116138" cy="841375"/>
          </a:xfrm>
          <a:prstGeom prst="rect">
            <a:avLst/>
          </a:prstGeom>
          <a:noFill/>
          <a:ln>
            <a:noFill/>
          </a:ln>
          <a:effectLst>
            <a:outerShdw blurRad="50800" dist="177801"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28650" y="128588"/>
            <a:ext cx="7886700" cy="1325562"/>
          </a:xfrm>
        </p:spPr>
        <p:txBody>
          <a:bodyPr/>
          <a:lstStyle/>
          <a:p>
            <a:pPr eaLnBrk="1" hangingPunct="1"/>
            <a:r>
              <a:rPr lang="en-US" altLang="en-US" sz="4000" b="1" smtClean="0">
                <a:ea typeface="ＭＳ Ｐゴシック" pitchFamily="34" charset="-128"/>
              </a:rPr>
              <a:t>Intra-abdominal isolates:</a:t>
            </a:r>
            <a:br>
              <a:rPr lang="en-US" altLang="en-US" sz="4000" b="1" smtClean="0">
                <a:ea typeface="ＭＳ Ｐゴシック" pitchFamily="34" charset="-128"/>
              </a:rPr>
            </a:br>
            <a:r>
              <a:rPr lang="en-US" altLang="en-US" sz="4000" b="1" smtClean="0">
                <a:ea typeface="ＭＳ Ｐゴシック" pitchFamily="34" charset="-128"/>
              </a:rPr>
              <a:t>US 2010-12</a:t>
            </a:r>
          </a:p>
        </p:txBody>
      </p:sp>
      <p:pic>
        <p:nvPicPr>
          <p:cNvPr id="25603" name="Content Placeholder 5"/>
          <p:cNvPicPr>
            <a:picLocks noGrp="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44000" cy="6045200"/>
          </a:xfrm>
        </p:spPr>
      </p:pic>
      <p:sp>
        <p:nvSpPr>
          <p:cNvPr id="25604" name="TextBox 6"/>
          <p:cNvSpPr txBox="1">
            <a:spLocks noChangeArrowheads="1"/>
          </p:cNvSpPr>
          <p:nvPr/>
        </p:nvSpPr>
        <p:spPr bwMode="auto">
          <a:xfrm>
            <a:off x="1565275" y="6134100"/>
            <a:ext cx="5818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Hackel, et al.  Surg Infect 2015; 16: epub ahead of print</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4139DE3-D715-4BA4-A4F0-A3CD1C2B699C}" type="slidenum">
              <a:rPr lang="en-US" altLang="en-US" sz="1800">
                <a:latin typeface="Calibri" pitchFamily="34" charset="0"/>
              </a:rPr>
              <a:pPr eaLnBrk="1" hangingPunct="1"/>
              <a:t>10</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eaLnBrk="1" hangingPunct="1"/>
            <a:r>
              <a:rPr lang="en-US" altLang="en-US" sz="3600" b="1" smtClean="0">
                <a:ea typeface="ＭＳ Ｐゴシック" pitchFamily="34" charset="-128"/>
                <a:hlinkClick r:id="rId2" tooltip="MMWR. Morbidity and mortality weekly report."/>
              </a:rPr>
              <a:t>MMWR Morb Mortal Wkly Rep.</a:t>
            </a:r>
            <a:r>
              <a:rPr lang="en-US" altLang="en-US" sz="3600" b="1" smtClean="0">
                <a:ea typeface="ＭＳ Ｐゴシック" pitchFamily="34" charset="-128"/>
              </a:rPr>
              <a:t> 2013 </a:t>
            </a:r>
            <a:br>
              <a:rPr lang="en-US" altLang="en-US" sz="3600" b="1" smtClean="0">
                <a:ea typeface="ＭＳ Ｐゴシック" pitchFamily="34" charset="-128"/>
              </a:rPr>
            </a:br>
            <a:r>
              <a:rPr lang="en-US" altLang="en-US" sz="3600" b="1" smtClean="0">
                <a:ea typeface="ＭＳ Ｐゴシック" pitchFamily="34" charset="-128"/>
              </a:rPr>
              <a:t>Mar 8;62(9):165-70.</a:t>
            </a:r>
          </a:p>
        </p:txBody>
      </p:sp>
      <p:sp>
        <p:nvSpPr>
          <p:cNvPr id="26627" name="Content Placeholder 2"/>
          <p:cNvSpPr>
            <a:spLocks noGrp="1"/>
          </p:cNvSpPr>
          <p:nvPr>
            <p:ph idx="1"/>
          </p:nvPr>
        </p:nvSpPr>
        <p:spPr>
          <a:xfrm>
            <a:off x="628650" y="2417763"/>
            <a:ext cx="7886700" cy="4195762"/>
          </a:xfrm>
        </p:spPr>
        <p:txBody>
          <a:bodyPr/>
          <a:lstStyle/>
          <a:p>
            <a:pPr eaLnBrk="1" hangingPunct="1"/>
            <a:r>
              <a:rPr lang="en-US" altLang="en-US" smtClean="0">
                <a:ea typeface="ＭＳ Ｐゴシック" pitchFamily="34" charset="-128"/>
              </a:rPr>
              <a:t>In 2012, 4.6% of acute-care hospitals reported at least one </a:t>
            </a:r>
            <a:r>
              <a:rPr lang="en-US" altLang="en-US" b="1" smtClean="0">
                <a:ea typeface="ＭＳ Ｐゴシック" pitchFamily="34" charset="-128"/>
              </a:rPr>
              <a:t>CRE</a:t>
            </a:r>
            <a:r>
              <a:rPr lang="en-US" altLang="en-US" smtClean="0">
                <a:ea typeface="ＭＳ Ｐゴシック" pitchFamily="34" charset="-128"/>
              </a:rPr>
              <a:t> HAI (short-stay hospitals, 3.9%; long-term acute-care hospitals, 17.8%) </a:t>
            </a:r>
          </a:p>
          <a:p>
            <a:pPr eaLnBrk="1" hangingPunct="1"/>
            <a:r>
              <a:rPr lang="en-US" altLang="en-US" smtClean="0">
                <a:ea typeface="ＭＳ Ｐゴシック" pitchFamily="34" charset="-128"/>
              </a:rPr>
              <a:t>The proportion of </a:t>
            </a:r>
            <a:r>
              <a:rPr lang="en-US" altLang="en-US" i="1" smtClean="0">
                <a:ea typeface="ＭＳ Ｐゴシック" pitchFamily="34" charset="-128"/>
              </a:rPr>
              <a:t>Enterobacteriaceae</a:t>
            </a:r>
            <a:r>
              <a:rPr lang="en-US" altLang="en-US" smtClean="0">
                <a:ea typeface="ＭＳ Ｐゴシック" pitchFamily="34" charset="-128"/>
              </a:rPr>
              <a:t> that were </a:t>
            </a:r>
            <a:r>
              <a:rPr lang="en-US" altLang="en-US" b="1" smtClean="0">
                <a:ea typeface="ＭＳ Ｐゴシック" pitchFamily="34" charset="-128"/>
              </a:rPr>
              <a:t>CRE</a:t>
            </a:r>
            <a:r>
              <a:rPr lang="en-US" altLang="en-US" smtClean="0">
                <a:ea typeface="ＭＳ Ｐゴシック" pitchFamily="34" charset="-128"/>
              </a:rPr>
              <a:t> increased from 1.2% in 2001 to 4.2% in 2011 </a:t>
            </a:r>
          </a:p>
          <a:p>
            <a:pPr eaLnBrk="1" hangingPunct="1"/>
            <a:r>
              <a:rPr lang="en-US" altLang="en-US" smtClean="0">
                <a:ea typeface="ＭＳ Ｐゴシック" pitchFamily="34" charset="-128"/>
              </a:rPr>
              <a:t>Most of the increase was observed in </a:t>
            </a:r>
            <a:r>
              <a:rPr lang="en-US" altLang="en-US" i="1" smtClean="0">
                <a:ea typeface="ＭＳ Ｐゴシック" pitchFamily="34" charset="-128"/>
              </a:rPr>
              <a:t>Klebsiella </a:t>
            </a:r>
            <a:r>
              <a:rPr lang="en-US" altLang="en-US" smtClean="0">
                <a:ea typeface="ＭＳ Ｐゴシック" pitchFamily="34" charset="-128"/>
              </a:rPr>
              <a:t>species (from 1.6% to 10.4% in NNIS/NHSN)</a:t>
            </a:r>
          </a:p>
          <a:p>
            <a:pPr eaLnBrk="1" hangingPunct="1"/>
            <a:r>
              <a:rPr lang="en-US" altLang="en-US" smtClean="0">
                <a:ea typeface="ＭＳ Ｐゴシック" pitchFamily="34" charset="-128"/>
              </a:rPr>
              <a:t> 92% of </a:t>
            </a:r>
            <a:r>
              <a:rPr lang="en-US" altLang="en-US" b="1" smtClean="0">
                <a:ea typeface="ＭＳ Ｐゴシック" pitchFamily="34" charset="-128"/>
              </a:rPr>
              <a:t>CRE</a:t>
            </a:r>
            <a:r>
              <a:rPr lang="en-US" altLang="en-US" smtClean="0">
                <a:ea typeface="ＭＳ Ｐゴシック" pitchFamily="34" charset="-128"/>
              </a:rPr>
              <a:t> episodes occurred in patients with substantial health-care exposures.</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9C9E356-F442-46D2-8449-275B4220C544}" type="slidenum">
              <a:rPr lang="en-US" altLang="en-US" sz="1800">
                <a:latin typeface="Calibri" pitchFamily="34" charset="0"/>
              </a:rPr>
              <a:pPr eaLnBrk="1" hangingPunct="1"/>
              <a:t>11</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28650" y="26988"/>
            <a:ext cx="7886700" cy="1325562"/>
          </a:xfrm>
        </p:spPr>
        <p:txBody>
          <a:bodyPr/>
          <a:lstStyle/>
          <a:p>
            <a:pPr eaLnBrk="1" hangingPunct="1"/>
            <a:r>
              <a:rPr lang="en-US" altLang="en-US" b="1" smtClean="0">
                <a:ea typeface="ＭＳ Ｐゴシック" pitchFamily="34" charset="-128"/>
              </a:rPr>
              <a:t>CRE in US military system</a:t>
            </a:r>
          </a:p>
        </p:txBody>
      </p:sp>
      <p:sp>
        <p:nvSpPr>
          <p:cNvPr id="27651" name="Content Placeholder 2"/>
          <p:cNvSpPr>
            <a:spLocks noGrp="1"/>
          </p:cNvSpPr>
          <p:nvPr>
            <p:ph idx="1"/>
          </p:nvPr>
        </p:nvSpPr>
        <p:spPr>
          <a:xfrm>
            <a:off x="509588" y="1385888"/>
            <a:ext cx="8312150" cy="4351337"/>
          </a:xfrm>
        </p:spPr>
        <p:txBody>
          <a:bodyPr/>
          <a:lstStyle/>
          <a:p>
            <a:pPr eaLnBrk="1" hangingPunct="1"/>
            <a:r>
              <a:rPr lang="en-US" altLang="en-US" sz="2600" smtClean="0">
                <a:ea typeface="ＭＳ Ｐゴシック" pitchFamily="34" charset="-128"/>
              </a:rPr>
              <a:t>75 million person-years and 1,969,315 cultures from all 266 hospitals US military health system (2005-2012)</a:t>
            </a:r>
          </a:p>
          <a:p>
            <a:pPr eaLnBrk="1" hangingPunct="1"/>
            <a:r>
              <a:rPr lang="en-US" altLang="en-US" sz="2600" smtClean="0">
                <a:ea typeface="ＭＳ Ｐゴシック" pitchFamily="34" charset="-128"/>
              </a:rPr>
              <a:t>Incidence remained under 1 case per 100,000 person-years</a:t>
            </a:r>
          </a:p>
          <a:p>
            <a:pPr eaLnBrk="1" hangingPunct="1"/>
            <a:r>
              <a:rPr lang="en-US" altLang="en-US" sz="2600" smtClean="0">
                <a:ea typeface="ＭＳ Ｐゴシック" pitchFamily="34" charset="-128"/>
              </a:rPr>
              <a:t> Incidence increased relative to 2005 baseline levels in 3 of 7 subsequent years, then decreased in 2012 (P&lt;0.05) </a:t>
            </a:r>
          </a:p>
          <a:p>
            <a:pPr eaLnBrk="1" hangingPunct="1"/>
            <a:r>
              <a:rPr lang="en-US" altLang="en-US" sz="2600" smtClean="0">
                <a:ea typeface="ＭＳ Ｐゴシック" pitchFamily="34" charset="-128"/>
              </a:rPr>
              <a:t>Inpatient consumption of fluoroquinolones was significantly correlated (P=0.0007) with CR in </a:t>
            </a:r>
            <a:r>
              <a:rPr lang="en-US" altLang="en-US" sz="2600" i="1" smtClean="0">
                <a:ea typeface="ＭＳ Ｐゴシック" pitchFamily="34" charset="-128"/>
              </a:rPr>
              <a:t>E. coli</a:t>
            </a:r>
          </a:p>
          <a:p>
            <a:pPr eaLnBrk="1" hangingPunct="1"/>
            <a:endParaRPr lang="en-US" altLang="en-US" sz="2400" i="1" smtClean="0">
              <a:ea typeface="ＭＳ Ｐゴシック" pitchFamily="34" charset="-128"/>
            </a:endParaRPr>
          </a:p>
          <a:p>
            <a:pPr lvl="1" eaLnBrk="1" hangingPunct="1"/>
            <a:r>
              <a:rPr lang="en-US" altLang="en-US" sz="2000" smtClean="0">
                <a:ea typeface="ＭＳ Ｐゴシック" pitchFamily="34" charset="-128"/>
              </a:rPr>
              <a:t>Lesho EP, et.al. Diagn Microbiol Infect Dis 2015; 81:119-25.</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9961021-31CB-4E8E-995D-5583A21C6D1A}" type="slidenum">
              <a:rPr lang="en-US" altLang="en-US" sz="1800">
                <a:latin typeface="Calibri" pitchFamily="34" charset="0"/>
              </a:rPr>
              <a:pPr eaLnBrk="1" hangingPunct="1"/>
              <a:t>12</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52413" y="404813"/>
            <a:ext cx="8675687" cy="1285875"/>
          </a:xfrm>
        </p:spPr>
        <p:txBody>
          <a:bodyPr/>
          <a:lstStyle/>
          <a:p>
            <a:pPr eaLnBrk="1" hangingPunct="1"/>
            <a:r>
              <a:rPr lang="en-US" altLang="en-US" sz="3600" b="1" smtClean="0">
                <a:ea typeface="ＭＳ Ｐゴシック" pitchFamily="34" charset="-128"/>
              </a:rPr>
              <a:t>Multi-Site Gram-Negative Bacilli Surveillance Initiative (MuGSI)</a:t>
            </a:r>
            <a:br>
              <a:rPr lang="en-US" altLang="en-US" sz="3600" b="1" smtClean="0">
                <a:ea typeface="ＭＳ Ｐゴシック" pitchFamily="34" charset="-128"/>
              </a:rPr>
            </a:br>
            <a:endParaRPr lang="en-US" altLang="en-US" sz="3600" smtClean="0">
              <a:ea typeface="ＭＳ Ｐゴシック" pitchFamily="34" charset="-128"/>
            </a:endParaRPr>
          </a:p>
        </p:txBody>
      </p:sp>
      <p:sp>
        <p:nvSpPr>
          <p:cNvPr id="28675" name="Content Placeholder 2"/>
          <p:cNvSpPr>
            <a:spLocks noGrp="1"/>
          </p:cNvSpPr>
          <p:nvPr>
            <p:ph idx="1"/>
          </p:nvPr>
        </p:nvSpPr>
        <p:spPr/>
        <p:txBody>
          <a:bodyPr/>
          <a:lstStyle/>
          <a:p>
            <a:pPr eaLnBrk="1" hangingPunct="1"/>
            <a:r>
              <a:rPr lang="en-US" altLang="en-US" smtClean="0">
                <a:ea typeface="ＭＳ Ｐゴシック" pitchFamily="34" charset="-128"/>
              </a:rPr>
              <a:t>Established in 2012 as part of Emerging Infections Program of CDC</a:t>
            </a:r>
          </a:p>
          <a:p>
            <a:pPr eaLnBrk="1" hangingPunct="1"/>
            <a:r>
              <a:rPr lang="en-US" altLang="en-US" smtClean="0">
                <a:ea typeface="ＭＳ Ｐゴシック" pitchFamily="34" charset="-128"/>
              </a:rPr>
              <a:t>Objectives:</a:t>
            </a:r>
          </a:p>
          <a:p>
            <a:pPr lvl="1" eaLnBrk="1" hangingPunct="1"/>
            <a:r>
              <a:rPr lang="en-US" altLang="en-US" smtClean="0">
                <a:ea typeface="ＭＳ Ｐゴシック" pitchFamily="34" charset="-128"/>
              </a:rPr>
              <a:t>Determine the extent of CRE and MDR </a:t>
            </a:r>
            <a:r>
              <a:rPr lang="en-US" altLang="en-US" i="1" smtClean="0">
                <a:ea typeface="ＭＳ Ｐゴシック" pitchFamily="34" charset="-128"/>
              </a:rPr>
              <a:t>Acinetobacter</a:t>
            </a:r>
            <a:r>
              <a:rPr lang="en-US" altLang="en-US" smtClean="0">
                <a:ea typeface="ＭＳ Ｐゴシック" pitchFamily="34" charset="-128"/>
              </a:rPr>
              <a:t> disease in the United States </a:t>
            </a:r>
          </a:p>
          <a:p>
            <a:pPr lvl="1" eaLnBrk="1" hangingPunct="1"/>
            <a:r>
              <a:rPr lang="en-US" altLang="en-US" smtClean="0">
                <a:ea typeface="ＭＳ Ｐゴシック" pitchFamily="34" charset="-128"/>
              </a:rPr>
              <a:t>Identify people most at risk for illness from these organisms</a:t>
            </a:r>
          </a:p>
          <a:p>
            <a:pPr lvl="1" eaLnBrk="1" hangingPunct="1"/>
            <a:r>
              <a:rPr lang="en-US" altLang="en-US" smtClean="0">
                <a:ea typeface="ＭＳ Ｐゴシック" pitchFamily="34" charset="-128"/>
              </a:rPr>
              <a:t>Measure trends of disease over time </a:t>
            </a:r>
          </a:p>
          <a:p>
            <a:pPr eaLnBrk="1" hangingPunct="1"/>
            <a:r>
              <a:rPr lang="en-US" altLang="en-US" smtClean="0">
                <a:ea typeface="ＭＳ Ｐゴシック" pitchFamily="34" charset="-128"/>
              </a:rPr>
              <a:t>As of 2014, surveillance in 8 states, population of 13,725,041</a:t>
            </a:r>
          </a:p>
          <a:p>
            <a:pPr eaLnBrk="1" hangingPunct="1"/>
            <a:endParaRPr lang="en-US" altLang="en-US"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4E787B5-D0EE-46EA-A703-0F58F796CFEF}" type="slidenum">
              <a:rPr lang="en-US" altLang="en-US" sz="1800">
                <a:latin typeface="Calibri" pitchFamily="34" charset="0"/>
              </a:rPr>
              <a:pPr eaLnBrk="1" hangingPunct="1"/>
              <a:t>13</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p:cNvSpPr txBox="1">
            <a:spLocks noChangeArrowheads="1"/>
          </p:cNvSpPr>
          <p:nvPr/>
        </p:nvSpPr>
        <p:spPr bwMode="auto">
          <a:xfrm>
            <a:off x="1908175" y="6280150"/>
            <a:ext cx="505301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latin typeface="Calibri" pitchFamily="34" charset="0"/>
            </a:endParaRPr>
          </a:p>
        </p:txBody>
      </p:sp>
      <p:pic>
        <p:nvPicPr>
          <p:cNvPr id="29699"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17600" y="296863"/>
            <a:ext cx="7094538" cy="667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4"/>
          <p:cNvSpPr txBox="1">
            <a:spLocks noChangeArrowheads="1"/>
          </p:cNvSpPr>
          <p:nvPr/>
        </p:nvSpPr>
        <p:spPr bwMode="auto">
          <a:xfrm>
            <a:off x="903288" y="6246813"/>
            <a:ext cx="7953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http://www.cddep.org/projects/resistance_map/escherichia_coli_overview_0</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CF50A7D-D50A-46B3-89B4-7F825EEBD1FF}" type="slidenum">
              <a:rPr lang="en-US" altLang="en-US" sz="1800">
                <a:latin typeface="Calibri" pitchFamily="34" charset="0"/>
              </a:rPr>
              <a:pPr eaLnBrk="1" hangingPunct="1"/>
              <a:t>14</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28650" y="365125"/>
            <a:ext cx="7886700" cy="755650"/>
          </a:xfrm>
        </p:spPr>
        <p:txBody>
          <a:bodyPr/>
          <a:lstStyle/>
          <a:p>
            <a:pPr eaLnBrk="1" hangingPunct="1"/>
            <a:r>
              <a:rPr lang="en-US" altLang="en-US" sz="4000" b="1" smtClean="0">
                <a:ea typeface="ＭＳ Ｐゴシック" pitchFamily="34" charset="-128"/>
              </a:rPr>
              <a:t>Status: </a:t>
            </a:r>
            <a:r>
              <a:rPr lang="en-US" altLang="en-US" sz="4000" b="1" i="1" smtClean="0">
                <a:ea typeface="ＭＳ Ｐゴシック" pitchFamily="34" charset="-128"/>
              </a:rPr>
              <a:t>E. coli</a:t>
            </a:r>
            <a:endParaRPr lang="en-US" altLang="en-US" sz="4000" b="1" smtClean="0">
              <a:ea typeface="ＭＳ Ｐゴシック" pitchFamily="34" charset="-128"/>
            </a:endParaRPr>
          </a:p>
        </p:txBody>
      </p:sp>
      <p:sp>
        <p:nvSpPr>
          <p:cNvPr id="3" name="Content Placeholder 2"/>
          <p:cNvSpPr>
            <a:spLocks noGrp="1"/>
          </p:cNvSpPr>
          <p:nvPr>
            <p:ph idx="1"/>
          </p:nvPr>
        </p:nvSpPr>
        <p:spPr>
          <a:xfrm>
            <a:off x="290513" y="1509713"/>
            <a:ext cx="7985125" cy="4667250"/>
          </a:xfrm>
        </p:spPr>
        <p:txBody>
          <a:bodyPr>
            <a:normAutofit/>
          </a:bodyPr>
          <a:lstStyle/>
          <a:p>
            <a:pPr eaLnBrk="1" hangingPunct="1">
              <a:lnSpc>
                <a:spcPct val="70000"/>
              </a:lnSpc>
            </a:pPr>
            <a:r>
              <a:rPr lang="en-US" altLang="en-US" sz="2400" smtClean="0">
                <a:ea typeface="ＭＳ Ｐゴシック" pitchFamily="34" charset="-128"/>
              </a:rPr>
              <a:t>Resistance to trimethoprim-sulfamethoxazole (TMP-SMZ) and fluoroquinolones has been climbing at a steady pace over the last decade. </a:t>
            </a:r>
          </a:p>
          <a:p>
            <a:pPr eaLnBrk="1" hangingPunct="1">
              <a:lnSpc>
                <a:spcPct val="70000"/>
              </a:lnSpc>
            </a:pPr>
            <a:r>
              <a:rPr lang="en-US" altLang="en-US" sz="2400" smtClean="0">
                <a:ea typeface="ＭＳ Ｐゴシック" pitchFamily="34" charset="-128"/>
              </a:rPr>
              <a:t>Since the 1990s, fluoroquionolones like ciprofloxacin have been prescribed in place of the older therapies, particularly in communities where TMP resistance exceeds 20%. </a:t>
            </a:r>
          </a:p>
          <a:p>
            <a:pPr eaLnBrk="1" hangingPunct="1">
              <a:lnSpc>
                <a:spcPct val="70000"/>
              </a:lnSpc>
            </a:pPr>
            <a:r>
              <a:rPr lang="en-US" altLang="en-US" sz="2400" smtClean="0">
                <a:ea typeface="ＭＳ Ｐゴシック" pitchFamily="34" charset="-128"/>
              </a:rPr>
              <a:t>National-level </a:t>
            </a:r>
            <a:r>
              <a:rPr lang="en-US" altLang="en-US" sz="2400" i="1" smtClean="0">
                <a:ea typeface="ＭＳ Ｐゴシック" pitchFamily="34" charset="-128"/>
              </a:rPr>
              <a:t>E. coli </a:t>
            </a:r>
            <a:r>
              <a:rPr lang="en-US" altLang="en-US" sz="2400" smtClean="0">
                <a:ea typeface="ＭＳ Ｐゴシック" pitchFamily="34" charset="-128"/>
              </a:rPr>
              <a:t>multidrug resistance (simultaneous resistance to third-generation cephalosporin, aminoglycoside and fluoroquinolone) increased yearly from 0.37% in 1999 to 1.76% in 2010. </a:t>
            </a:r>
          </a:p>
          <a:p>
            <a:pPr eaLnBrk="1" hangingPunct="1">
              <a:lnSpc>
                <a:spcPct val="70000"/>
              </a:lnSpc>
            </a:pPr>
            <a:r>
              <a:rPr lang="en-US" altLang="en-US" sz="2400" smtClean="0">
                <a:ea typeface="ＭＳ Ｐゴシック" pitchFamily="34" charset="-128"/>
              </a:rPr>
              <a:t>Growing resistance spread uniformly throughout the country, starting from East North Central states. </a:t>
            </a:r>
          </a:p>
          <a:p>
            <a:pPr eaLnBrk="1" hangingPunct="1">
              <a:lnSpc>
                <a:spcPct val="70000"/>
              </a:lnSpc>
            </a:pPr>
            <a:endParaRPr lang="en-US" altLang="en-US" sz="2400" smtClean="0">
              <a:ea typeface="ＭＳ Ｐゴシック" pitchFamily="34" charset="-128"/>
            </a:endParaRPr>
          </a:p>
          <a:p>
            <a:pPr eaLnBrk="1" hangingPunct="1">
              <a:lnSpc>
                <a:spcPct val="70000"/>
              </a:lnSpc>
              <a:buFont typeface="Arial" pitchFamily="34" charset="0"/>
              <a:buNone/>
            </a:pPr>
            <a:r>
              <a:rPr lang="en-US" altLang="en-US" sz="1800" smtClean="0">
                <a:ea typeface="ＭＳ Ｐゴシック" pitchFamily="34" charset="-128"/>
              </a:rPr>
              <a:t>http://www.cddep.org/projects/resistance_map/multidrug_resistant_escherichia_coli</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93DF3B3-C48E-4080-B289-152D79E6A86B}" type="slidenum">
              <a:rPr lang="en-US" altLang="en-US" sz="1800">
                <a:latin typeface="Calibri" pitchFamily="34" charset="0"/>
              </a:rPr>
              <a:pPr eaLnBrk="1" hangingPunct="1"/>
              <a:t>15</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z="4000" b="1" smtClean="0">
                <a:ea typeface="ＭＳ Ｐゴシック" pitchFamily="34" charset="-128"/>
              </a:rPr>
              <a:t>Status:  </a:t>
            </a:r>
            <a:br>
              <a:rPr lang="en-US" altLang="en-US" sz="4000" b="1" smtClean="0">
                <a:ea typeface="ＭＳ Ｐゴシック" pitchFamily="34" charset="-128"/>
              </a:rPr>
            </a:br>
            <a:r>
              <a:rPr lang="en-US" altLang="en-US" sz="4000" b="1" i="1" smtClean="0">
                <a:ea typeface="ＭＳ Ｐゴシック" pitchFamily="34" charset="-128"/>
              </a:rPr>
              <a:t>Acinetobacter baumannii</a:t>
            </a:r>
            <a:endParaRPr lang="en-US" altLang="en-US" sz="4000" b="1" smtClean="0">
              <a:ea typeface="ＭＳ Ｐゴシック" pitchFamily="34" charset="-128"/>
            </a:endParaRPr>
          </a:p>
        </p:txBody>
      </p:sp>
      <p:sp>
        <p:nvSpPr>
          <p:cNvPr id="31747" name="Content Placeholder 2"/>
          <p:cNvSpPr>
            <a:spLocks noGrp="1"/>
          </p:cNvSpPr>
          <p:nvPr>
            <p:ph idx="1"/>
          </p:nvPr>
        </p:nvSpPr>
        <p:spPr/>
        <p:txBody>
          <a:bodyPr/>
          <a:lstStyle/>
          <a:p>
            <a:pPr eaLnBrk="1" hangingPunct="1"/>
            <a:r>
              <a:rPr lang="en-US" altLang="en-US" smtClean="0">
                <a:ea typeface="ＭＳ Ｐゴシック" pitchFamily="34" charset="-128"/>
              </a:rPr>
              <a:t>Drug-resistant </a:t>
            </a:r>
            <a:r>
              <a:rPr lang="en-US" altLang="en-US" i="1" smtClean="0">
                <a:ea typeface="ＭＳ Ｐゴシック" pitchFamily="34" charset="-128"/>
              </a:rPr>
              <a:t>A.baumannii</a:t>
            </a:r>
            <a:r>
              <a:rPr lang="en-US" altLang="en-US" smtClean="0">
                <a:ea typeface="ＭＳ Ｐゴシック" pitchFamily="34" charset="-128"/>
              </a:rPr>
              <a:t> frequently dwells on IV and catheter lines of ICU patients. </a:t>
            </a:r>
          </a:p>
          <a:p>
            <a:pPr eaLnBrk="1" hangingPunct="1"/>
            <a:r>
              <a:rPr lang="en-US" altLang="en-US" smtClean="0">
                <a:ea typeface="ＭＳ Ｐゴシック" pitchFamily="34" charset="-128"/>
              </a:rPr>
              <a:t>Because of </a:t>
            </a:r>
            <a:r>
              <a:rPr lang="en-US" altLang="en-US" i="1" smtClean="0">
                <a:ea typeface="ＭＳ Ｐゴシック" pitchFamily="34" charset="-128"/>
              </a:rPr>
              <a:t>Acinetobacter’s </a:t>
            </a:r>
            <a:r>
              <a:rPr lang="en-US" altLang="en-US" smtClean="0">
                <a:ea typeface="ＭＳ Ｐゴシック" pitchFamily="34" charset="-128"/>
              </a:rPr>
              <a:t>low virulence, few colonized patients develop a disease. However, when an infection does occur, it often results in hospital-wide outbreaks and relatively high rates of mortality. </a:t>
            </a:r>
          </a:p>
          <a:p>
            <a:pPr eaLnBrk="1" hangingPunct="1"/>
            <a:r>
              <a:rPr lang="en-US" altLang="en-US" smtClean="0">
                <a:ea typeface="ＭＳ Ｐゴシック" pitchFamily="34" charset="-128"/>
              </a:rPr>
              <a:t>In the outpatient setting, the pathogen has been associated with wound infections among soldiers, earning it the name “Iraqibacter.”</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96EDFD1-A5F5-4578-B8CC-8EFE41148678}" type="slidenum">
              <a:rPr lang="en-US" altLang="en-US" sz="1800">
                <a:latin typeface="Calibri" pitchFamily="34" charset="0"/>
              </a:rPr>
              <a:pPr eaLnBrk="1" hangingPunct="1"/>
              <a:t>16</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2800" b="1" smtClean="0">
                <a:ea typeface="ＭＳ Ｐゴシック" pitchFamily="34" charset="-128"/>
              </a:rPr>
              <a:t>Antibiotic Resistance Genes in Multidrug-Resistant Acinetobacter sp. Isolates from Patients Treated at Army Hospital</a:t>
            </a:r>
          </a:p>
        </p:txBody>
      </p:sp>
      <p:sp>
        <p:nvSpPr>
          <p:cNvPr id="32771" name="Rectangle 3"/>
          <p:cNvSpPr>
            <a:spLocks noGrp="1" noChangeArrowheads="1"/>
          </p:cNvSpPr>
          <p:nvPr>
            <p:ph type="body" idx="1"/>
          </p:nvPr>
        </p:nvSpPr>
        <p:spPr>
          <a:xfrm>
            <a:off x="1485900" y="1905000"/>
            <a:ext cx="6624638" cy="4648200"/>
          </a:xfrm>
        </p:spPr>
        <p:txBody>
          <a:bodyPr/>
          <a:lstStyle/>
          <a:p>
            <a:pPr eaLnBrk="1" hangingPunct="1">
              <a:buFontTx/>
              <a:buNone/>
            </a:pPr>
            <a:r>
              <a:rPr lang="en-US" altLang="en-US" smtClean="0">
                <a:ea typeface="ＭＳ Ｐゴシック" pitchFamily="34" charset="-128"/>
              </a:rPr>
              <a:t>Sixteen unique resistance genes and four mobile genetic elements detected in 75 unique patient isolates</a:t>
            </a:r>
          </a:p>
          <a:p>
            <a:pPr eaLnBrk="1" hangingPunct="1">
              <a:buFontTx/>
              <a:buNone/>
            </a:pPr>
            <a:r>
              <a:rPr lang="en-US" altLang="en-US" smtClean="0">
                <a:ea typeface="ＭＳ Ｐゴシック" pitchFamily="34" charset="-128"/>
              </a:rPr>
              <a:t>89% resistant to at least 3 antibiotic classes; 15% resistant to all antibiotics tested</a:t>
            </a:r>
          </a:p>
          <a:p>
            <a:pPr eaLnBrk="1" hangingPunct="1">
              <a:buFontTx/>
              <a:buNone/>
            </a:pPr>
            <a:r>
              <a:rPr lang="en-US" altLang="en-US" smtClean="0">
                <a:ea typeface="ＭＳ Ｐゴシック" pitchFamily="34" charset="-128"/>
              </a:rPr>
              <a:t>Eight major clonal types, very complex genetic background</a:t>
            </a:r>
          </a:p>
          <a:p>
            <a:pPr>
              <a:spcBef>
                <a:spcPct val="0"/>
              </a:spcBef>
              <a:buFontTx/>
              <a:buNone/>
            </a:pPr>
            <a:endParaRPr lang="en-US" altLang="en-US" sz="2400" smtClean="0">
              <a:ea typeface="ＭＳ Ｐゴシック" pitchFamily="34" charset="-128"/>
            </a:endParaRPr>
          </a:p>
          <a:p>
            <a:pPr>
              <a:spcBef>
                <a:spcPct val="0"/>
              </a:spcBef>
              <a:buFontTx/>
              <a:buNone/>
            </a:pPr>
            <a:endParaRPr lang="en-US" altLang="en-US" sz="2400" smtClean="0">
              <a:ea typeface="ＭＳ Ｐゴシック" pitchFamily="34" charset="-128"/>
            </a:endParaRPr>
          </a:p>
          <a:p>
            <a:pPr>
              <a:spcBef>
                <a:spcPct val="0"/>
              </a:spcBef>
              <a:buFontTx/>
              <a:buNone/>
            </a:pPr>
            <a:r>
              <a:rPr lang="en-US" altLang="en-US" sz="2000" smtClean="0">
                <a:ea typeface="ＭＳ Ｐゴシック" pitchFamily="34" charset="-128"/>
              </a:rPr>
              <a:t>Hujer et al, </a:t>
            </a:r>
            <a:r>
              <a:rPr lang="en-US" altLang="en-US" sz="2000" i="1" smtClean="0">
                <a:ea typeface="ＭＳ Ｐゴシック" pitchFamily="34" charset="-128"/>
              </a:rPr>
              <a:t>Antimicrob Agents Chemother</a:t>
            </a:r>
            <a:r>
              <a:rPr lang="en-US" altLang="en-US" sz="2000" smtClean="0">
                <a:ea typeface="ＭＳ Ｐゴシック" pitchFamily="34" charset="-128"/>
              </a:rPr>
              <a:t> 2006; 50:4114-23.</a:t>
            </a:r>
          </a:p>
          <a:p>
            <a:pPr eaLnBrk="1" hangingPunct="1">
              <a:buFontTx/>
              <a:buNone/>
            </a:pPr>
            <a:endParaRPr lang="en-US" altLang="en-US"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3938EB8-9956-4FBE-A4F9-F7962D0A1495}" type="slidenum">
              <a:rPr lang="en-US" altLang="en-US" sz="1800">
                <a:latin typeface="Calibri" pitchFamily="34" charset="0"/>
              </a:rPr>
              <a:pPr eaLnBrk="1" hangingPunct="1"/>
              <a:t>17</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65113" y="95250"/>
            <a:ext cx="8607425"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4"/>
          <p:cNvSpPr txBox="1">
            <a:spLocks noChangeArrowheads="1"/>
          </p:cNvSpPr>
          <p:nvPr/>
        </p:nvSpPr>
        <p:spPr bwMode="auto">
          <a:xfrm>
            <a:off x="304800" y="6215063"/>
            <a:ext cx="8755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http://www.cddep.org/projects/resistance_map/acinetobacter_baumannii_overview</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00EB019-20F8-4658-BD6F-C6EFFB5FFACC}" type="slidenum">
              <a:rPr lang="en-US" altLang="en-US" sz="1800">
                <a:latin typeface="Calibri" pitchFamily="34" charset="0"/>
              </a:rPr>
              <a:pPr eaLnBrk="1" hangingPunct="1"/>
              <a:t>18</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628650" y="193675"/>
            <a:ext cx="7886700" cy="1311275"/>
          </a:xfrm>
        </p:spPr>
        <p:txBody>
          <a:bodyPr/>
          <a:lstStyle/>
          <a:p>
            <a:pPr algn="ctr" eaLnBrk="1" hangingPunct="1"/>
            <a:r>
              <a:rPr lang="en-US" altLang="en-US" sz="3200" b="1" smtClean="0">
                <a:ea typeface="ＭＳ Ｐゴシック" pitchFamily="34" charset="-128"/>
              </a:rPr>
              <a:t>Meropenem susceptible isolates of </a:t>
            </a:r>
            <a:r>
              <a:rPr lang="en-US" altLang="en-US" sz="3200" b="1" i="1" smtClean="0">
                <a:ea typeface="ＭＳ Ｐゴシック" pitchFamily="34" charset="-128"/>
              </a:rPr>
              <a:t>A. baumannii </a:t>
            </a:r>
            <a:r>
              <a:rPr lang="en-US" altLang="en-US" sz="3200" b="1" smtClean="0">
                <a:ea typeface="ＭＳ Ｐゴシック" pitchFamily="34" charset="-128"/>
              </a:rPr>
              <a:t>and </a:t>
            </a:r>
            <a:r>
              <a:rPr lang="en-US" altLang="en-US" sz="3200" b="1" i="1" smtClean="0">
                <a:ea typeface="ＭＳ Ｐゴシック" pitchFamily="34" charset="-128"/>
              </a:rPr>
              <a:t>P. aeruginosa:</a:t>
            </a:r>
            <a:br>
              <a:rPr lang="en-US" altLang="en-US" sz="3200" b="1" i="1" smtClean="0">
                <a:ea typeface="ＭＳ Ｐゴシック" pitchFamily="34" charset="-128"/>
              </a:rPr>
            </a:br>
            <a:r>
              <a:rPr lang="en-US" altLang="en-US" sz="3200" b="1" smtClean="0">
                <a:ea typeface="ＭＳ Ｐゴシック" pitchFamily="34" charset="-128"/>
              </a:rPr>
              <a:t>10 New York City hospitals</a:t>
            </a:r>
          </a:p>
        </p:txBody>
      </p:sp>
      <p:graphicFrame>
        <p:nvGraphicFramePr>
          <p:cNvPr id="34818" name="Chart 5"/>
          <p:cNvGraphicFramePr>
            <a:graphicFrameLocks/>
          </p:cNvGraphicFramePr>
          <p:nvPr/>
        </p:nvGraphicFramePr>
        <p:xfrm>
          <a:off x="1341438" y="1150938"/>
          <a:ext cx="7480300" cy="5570537"/>
        </p:xfrm>
        <a:graphic>
          <a:graphicData uri="http://schemas.openxmlformats.org/presentationml/2006/ole">
            <mc:AlternateContent xmlns:mc="http://schemas.openxmlformats.org/markup-compatibility/2006">
              <mc:Choice xmlns:v="urn:schemas-microsoft-com:vml" Requires="v">
                <p:oleObj spid="_x0000_s34823" name="Chart" r:id="rId3" imgW="7076871" imgH="5168981" progId="Excel.Chart.8">
                  <p:embed/>
                </p:oleObj>
              </mc:Choice>
              <mc:Fallback>
                <p:oleObj name="Chart" r:id="rId3" imgW="7076871" imgH="5168981" progId="Excel.Chart.8">
                  <p:embed/>
                  <p:pic>
                    <p:nvPicPr>
                      <p:cNvPr id="0" name="Char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438" y="1150938"/>
                        <a:ext cx="7480300" cy="557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TextBox 6"/>
          <p:cNvSpPr txBox="1">
            <a:spLocks noChangeArrowheads="1"/>
          </p:cNvSpPr>
          <p:nvPr/>
        </p:nvSpPr>
        <p:spPr bwMode="auto">
          <a:xfrm>
            <a:off x="628650" y="6446838"/>
            <a:ext cx="5626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Abdallah, et al. AJIC 2015; epub Mar 26</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1E203CE-4B11-4685-BE49-BF9C7F10B8A3}" type="slidenum">
              <a:rPr lang="en-US" altLang="en-US" sz="1800">
                <a:latin typeface="Calibri" pitchFamily="34" charset="0"/>
              </a:rPr>
              <a:pPr eaLnBrk="1" hangingPunct="1"/>
              <a:t>19</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altLang="en-US" b="1" smtClean="0">
                <a:ea typeface="ＭＳ Ｐゴシック" pitchFamily="34" charset="-128"/>
              </a:rPr>
              <a:t>Outline</a:t>
            </a:r>
          </a:p>
        </p:txBody>
      </p:sp>
      <p:sp>
        <p:nvSpPr>
          <p:cNvPr id="17411" name="Content Placeholder 4"/>
          <p:cNvSpPr>
            <a:spLocks noGrp="1"/>
          </p:cNvSpPr>
          <p:nvPr>
            <p:ph idx="1"/>
          </p:nvPr>
        </p:nvSpPr>
        <p:spPr/>
        <p:txBody>
          <a:bodyPr/>
          <a:lstStyle/>
          <a:p>
            <a:pPr eaLnBrk="1" hangingPunct="1"/>
            <a:r>
              <a:rPr lang="en-US" altLang="en-US" smtClean="0">
                <a:ea typeface="ＭＳ Ｐゴシック" pitchFamily="34" charset="-128"/>
              </a:rPr>
              <a:t>General National Trends in Prevalence/Incidence</a:t>
            </a:r>
          </a:p>
          <a:p>
            <a:pPr lvl="1" eaLnBrk="1" hangingPunct="1"/>
            <a:r>
              <a:rPr lang="en-US" altLang="en-US" i="1" smtClean="0">
                <a:ea typeface="ＭＳ Ｐゴシック" pitchFamily="34" charset="-128"/>
              </a:rPr>
              <a:t>E. coli</a:t>
            </a:r>
          </a:p>
          <a:p>
            <a:pPr lvl="1" eaLnBrk="1" hangingPunct="1"/>
            <a:r>
              <a:rPr lang="en-US" altLang="en-US" i="1" smtClean="0">
                <a:ea typeface="ＭＳ Ｐゴシック" pitchFamily="34" charset="-128"/>
              </a:rPr>
              <a:t>A. baumannii</a:t>
            </a:r>
          </a:p>
          <a:p>
            <a:pPr lvl="1" eaLnBrk="1" hangingPunct="1"/>
            <a:r>
              <a:rPr lang="en-US" altLang="en-US" i="1" smtClean="0">
                <a:ea typeface="ＭＳ Ｐゴシック" pitchFamily="34" charset="-128"/>
              </a:rPr>
              <a:t>K. pneumoniae</a:t>
            </a:r>
          </a:p>
          <a:p>
            <a:pPr lvl="1" eaLnBrk="1" hangingPunct="1"/>
            <a:r>
              <a:rPr lang="en-US" altLang="en-US" i="1" smtClean="0">
                <a:ea typeface="ＭＳ Ｐゴシック" pitchFamily="34" charset="-128"/>
              </a:rPr>
              <a:t>P. aeruginosa</a:t>
            </a:r>
          </a:p>
          <a:p>
            <a:pPr eaLnBrk="1" hangingPunct="1"/>
            <a:r>
              <a:rPr lang="en-US" altLang="en-US" smtClean="0">
                <a:ea typeface="ＭＳ Ｐゴシック" pitchFamily="34" charset="-128"/>
              </a:rPr>
              <a:t>Focus on hospitals, pediatrics, nursing homes</a:t>
            </a:r>
          </a:p>
          <a:p>
            <a:pPr eaLnBrk="1" hangingPunct="1"/>
            <a:r>
              <a:rPr lang="en-US" altLang="en-US" smtClean="0">
                <a:ea typeface="ＭＳ Ｐゴシック" pitchFamily="34" charset="-128"/>
              </a:rPr>
              <a:t>What next?</a:t>
            </a:r>
          </a:p>
          <a:p>
            <a:pPr eaLnBrk="1" hangingPunct="1"/>
            <a:endParaRPr lang="en-US" altLang="en-US"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47031A7-B488-4BC6-9E10-485FA71C8C70}" type="slidenum">
              <a:rPr lang="en-US" altLang="en-US" sz="1800">
                <a:latin typeface="Calibri" pitchFamily="34" charset="0"/>
              </a:rPr>
              <a:pPr eaLnBrk="1" hangingPunct="1"/>
              <a:t>2</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69863" y="79375"/>
            <a:ext cx="8890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b="1">
                <a:latin typeface="Times New Roman" pitchFamily="18" charset="0"/>
                <a:cs typeface="Calibri" pitchFamily="34" charset="0"/>
              </a:rPr>
              <a:t>Healthcare-associated resistant vs. susceptible </a:t>
            </a:r>
            <a:r>
              <a:rPr lang="en-US" altLang="en-US" b="1" i="1">
                <a:latin typeface="Times New Roman" pitchFamily="18" charset="0"/>
                <a:cs typeface="Calibri" pitchFamily="34" charset="0"/>
              </a:rPr>
              <a:t>A. baumannii </a:t>
            </a:r>
            <a:r>
              <a:rPr lang="en-US" altLang="en-US" b="1">
                <a:latin typeface="Times New Roman" pitchFamily="18" charset="0"/>
                <a:cs typeface="Calibri" pitchFamily="34" charset="0"/>
              </a:rPr>
              <a:t>strains in two NYC hospitals</a:t>
            </a:r>
            <a:endParaRPr lang="en-US" altLang="en-US">
              <a:latin typeface="Calibri" pitchFamily="34" charset="0"/>
            </a:endParaRPr>
          </a:p>
          <a:p>
            <a:endParaRPr lang="en-US" altLang="en-US" sz="1800"/>
          </a:p>
        </p:txBody>
      </p:sp>
      <p:graphicFrame>
        <p:nvGraphicFramePr>
          <p:cNvPr id="3" name="Chart 2"/>
          <p:cNvGraphicFramePr/>
          <p:nvPr/>
        </p:nvGraphicFramePr>
        <p:xfrm>
          <a:off x="1183851" y="778933"/>
          <a:ext cx="7452132" cy="5268184"/>
        </p:xfrm>
        <a:graphic>
          <a:graphicData uri="http://schemas.openxmlformats.org/drawingml/2006/chart">
            <c:chart xmlns:c="http://schemas.openxmlformats.org/drawingml/2006/chart" xmlns:r="http://schemas.openxmlformats.org/officeDocument/2006/relationships" r:id="rId2"/>
          </a:graphicData>
        </a:graphic>
      </p:graphicFrame>
      <p:sp>
        <p:nvSpPr>
          <p:cNvPr id="35844" name="Rectangle 3"/>
          <p:cNvSpPr>
            <a:spLocks noChangeArrowheads="1"/>
          </p:cNvSpPr>
          <p:nvPr/>
        </p:nvSpPr>
        <p:spPr bwMode="auto">
          <a:xfrm>
            <a:off x="777875" y="5978525"/>
            <a:ext cx="802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2000">
                <a:latin typeface="Times New Roman" pitchFamily="18" charset="0"/>
                <a:cs typeface="Calibri" pitchFamily="34" charset="0"/>
              </a:rPr>
              <a:t>Two-sided Cochran-Armitage trend test, p-value=0.73</a:t>
            </a:r>
            <a:endParaRPr lang="en-US" altLang="en-US" sz="2000"/>
          </a:p>
        </p:txBody>
      </p:sp>
      <p:sp>
        <p:nvSpPr>
          <p:cNvPr id="35845" name="TextBox 4"/>
          <p:cNvSpPr txBox="1">
            <a:spLocks noChangeArrowheads="1"/>
          </p:cNvSpPr>
          <p:nvPr/>
        </p:nvSpPr>
        <p:spPr bwMode="auto">
          <a:xfrm>
            <a:off x="4660900" y="6389688"/>
            <a:ext cx="3211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Ellis, Cohen, Liu, Larson, in press</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1EEF784-D609-44BF-A169-1FAFF65978D5}" type="slidenum">
              <a:rPr lang="en-US" altLang="en-US" sz="1800">
                <a:latin typeface="Calibri" pitchFamily="34" charset="0"/>
              </a:rPr>
              <a:pPr eaLnBrk="1" hangingPunct="1"/>
              <a:t>20</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15913" y="1727200"/>
          <a:ext cx="8505825" cy="4714875"/>
        </p:xfrm>
        <a:graphic>
          <a:graphicData uri="http://schemas.openxmlformats.org/drawingml/2006/table">
            <a:tbl>
              <a:tblPr/>
              <a:tblGrid>
                <a:gridCol w="4252912"/>
                <a:gridCol w="4252913"/>
              </a:tblGrid>
              <a:tr h="942975">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Calibri" pitchFamily="34" charset="0"/>
                          <a:ea typeface="ＭＳ Ｐゴシック" pitchFamily="34" charset="-128"/>
                        </a:rPr>
                        <a:t>Covariates</a:t>
                      </a:r>
                      <a:endParaRPr kumimoji="0" lang="en-US" altLang="en-US" sz="2400" b="1" i="0" u="none" strike="noStrike" cap="none" normalizeH="0" baseline="0" smtClean="0">
                        <a:ln>
                          <a:noFill/>
                        </a:ln>
                        <a:solidFill>
                          <a:schemeClr val="tx1"/>
                        </a:solidFill>
                        <a:effectLst/>
                        <a:latin typeface="Calibri" pitchFamily="34" charset="0"/>
                        <a:ea typeface="Calibri" pitchFamily="34"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Calibri" pitchFamily="34" charset="0"/>
                          <a:ea typeface="ＭＳ Ｐゴシック" pitchFamily="34" charset="-128"/>
                        </a:rPr>
                        <a:t>Odds ratio</a:t>
                      </a:r>
                      <a:endParaRPr kumimoji="0" lang="en-US" altLang="en-US" sz="2400" b="1" i="0" u="none" strike="noStrike" cap="none" normalizeH="0" baseline="0" smtClean="0">
                        <a:ln>
                          <a:noFill/>
                        </a:ln>
                        <a:solidFill>
                          <a:schemeClr val="tx1"/>
                        </a:solidFill>
                        <a:effectLst/>
                        <a:latin typeface="Calibri" pitchFamily="34" charset="0"/>
                        <a:ea typeface="Calibri" pitchFamily="34"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42975">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Calibri" pitchFamily="34" charset="0"/>
                          <a:ea typeface="ＭＳ Ｐゴシック" pitchFamily="34" charset="-128"/>
                        </a:rPr>
                        <a:t>Length of Stay Prior to Infection</a:t>
                      </a:r>
                      <a:endParaRPr kumimoji="0" lang="en-US" altLang="en-US" sz="2400" b="1" i="0" u="none" strike="noStrike" cap="none" normalizeH="0" baseline="0" smtClean="0">
                        <a:ln>
                          <a:noFill/>
                        </a:ln>
                        <a:solidFill>
                          <a:schemeClr val="tx1"/>
                        </a:solidFill>
                        <a:effectLst/>
                        <a:latin typeface="Calibri" pitchFamily="34" charset="0"/>
                        <a:ea typeface="Calibri" pitchFamily="34"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Calibri" pitchFamily="34" charset="0"/>
                          <a:ea typeface="ＭＳ Ｐゴシック" pitchFamily="34" charset="-128"/>
                        </a:rPr>
                        <a:t>1.03 (1.01, 1.04)</a:t>
                      </a:r>
                      <a:endParaRPr kumimoji="0" lang="en-US" altLang="en-US" sz="2400" b="1" i="0" u="none" strike="noStrike" cap="none" normalizeH="0" baseline="0" smtClean="0">
                        <a:ln>
                          <a:noFill/>
                        </a:ln>
                        <a:solidFill>
                          <a:schemeClr val="tx1"/>
                        </a:solidFill>
                        <a:effectLst/>
                        <a:latin typeface="Calibri" pitchFamily="34" charset="0"/>
                        <a:ea typeface="Calibri" pitchFamily="34"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942975">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Calibri" pitchFamily="34" charset="0"/>
                          <a:ea typeface="ＭＳ Ｐゴシック" pitchFamily="34" charset="-128"/>
                        </a:rPr>
                        <a:t>Hospital A vs. B</a:t>
                      </a:r>
                      <a:endParaRPr kumimoji="0" lang="en-US" altLang="en-US" sz="2400" b="1" i="0" u="none" strike="noStrike" cap="none" normalizeH="0" baseline="0" smtClean="0">
                        <a:ln>
                          <a:noFill/>
                        </a:ln>
                        <a:solidFill>
                          <a:schemeClr val="tx1"/>
                        </a:solidFill>
                        <a:effectLst/>
                        <a:latin typeface="Calibri" pitchFamily="34" charset="0"/>
                        <a:ea typeface="Calibri" pitchFamily="34"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Calibri" pitchFamily="34" charset="0"/>
                          <a:ea typeface="ＭＳ Ｐゴシック" pitchFamily="34" charset="-128"/>
                        </a:rPr>
                        <a:t>0.35 (0.13, 0.93)</a:t>
                      </a:r>
                      <a:endParaRPr kumimoji="0" lang="en-US" altLang="en-US" sz="2400" b="1" i="0" u="none" strike="noStrike" cap="none" normalizeH="0" baseline="0" smtClean="0">
                        <a:ln>
                          <a:noFill/>
                        </a:ln>
                        <a:solidFill>
                          <a:schemeClr val="tx1"/>
                        </a:solidFill>
                        <a:effectLst/>
                        <a:latin typeface="Calibri" pitchFamily="34" charset="0"/>
                        <a:ea typeface="Calibri" pitchFamily="34"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942975">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Calibri" pitchFamily="34" charset="0"/>
                          <a:ea typeface="ＭＳ Ｐゴシック" pitchFamily="34" charset="-128"/>
                        </a:rPr>
                        <a:t>Respiratory Infection</a:t>
                      </a:r>
                      <a:endParaRPr kumimoji="0" lang="en-US" altLang="en-US" sz="2400" b="1" i="0" u="none" strike="noStrike" cap="none" normalizeH="0" baseline="0" smtClean="0">
                        <a:ln>
                          <a:noFill/>
                        </a:ln>
                        <a:solidFill>
                          <a:schemeClr val="tx1"/>
                        </a:solidFill>
                        <a:effectLst/>
                        <a:latin typeface="Calibri" pitchFamily="34" charset="0"/>
                        <a:ea typeface="Calibri" pitchFamily="34"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Calibri" pitchFamily="34" charset="0"/>
                          <a:ea typeface="ＭＳ Ｐゴシック" pitchFamily="34" charset="-128"/>
                        </a:rPr>
                        <a:t>2.96 (1.04, 8.44)</a:t>
                      </a:r>
                      <a:endParaRPr kumimoji="0" lang="en-US" altLang="en-US" sz="2400" b="1" i="0" u="none" strike="noStrike" cap="none" normalizeH="0" baseline="0" smtClean="0">
                        <a:ln>
                          <a:noFill/>
                        </a:ln>
                        <a:solidFill>
                          <a:schemeClr val="tx1"/>
                        </a:solidFill>
                        <a:effectLst/>
                        <a:latin typeface="Calibri" pitchFamily="34" charset="0"/>
                        <a:ea typeface="Calibri" pitchFamily="34"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942975">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Calibri" pitchFamily="34" charset="0"/>
                          <a:ea typeface="ＭＳ Ｐゴシック" pitchFamily="34" charset="-128"/>
                        </a:rPr>
                        <a:t>Antibiotic Use Prior to Infection</a:t>
                      </a:r>
                      <a:endParaRPr kumimoji="0" lang="en-US" altLang="en-US" sz="2400" b="1" i="0" u="none" strike="noStrike" cap="none" normalizeH="0" baseline="0" smtClean="0">
                        <a:ln>
                          <a:noFill/>
                        </a:ln>
                        <a:solidFill>
                          <a:schemeClr val="tx1"/>
                        </a:solidFill>
                        <a:effectLst/>
                        <a:latin typeface="Calibri" pitchFamily="34" charset="0"/>
                        <a:ea typeface="Calibri" pitchFamily="34"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Calibri" pitchFamily="34" charset="0"/>
                          <a:ea typeface="ＭＳ Ｐゴシック" pitchFamily="34" charset="-128"/>
                        </a:rPr>
                        <a:t>2.88 (1.02, 8.13</a:t>
                      </a:r>
                      <a:endParaRPr kumimoji="0" lang="en-US" altLang="en-US" sz="2400" b="1" i="0" u="none" strike="noStrike" cap="none" normalizeH="0" baseline="0" smtClean="0">
                        <a:ln>
                          <a:noFill/>
                        </a:ln>
                        <a:solidFill>
                          <a:schemeClr val="tx1"/>
                        </a:solidFill>
                        <a:effectLst/>
                        <a:latin typeface="Calibri" pitchFamily="34" charset="0"/>
                        <a:ea typeface="Calibri" pitchFamily="34"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bl>
          </a:graphicData>
        </a:graphic>
      </p:graphicFrame>
      <p:sp>
        <p:nvSpPr>
          <p:cNvPr id="36886" name="Rectangle 1"/>
          <p:cNvSpPr>
            <a:spLocks noGrp="1" noChangeArrowheads="1"/>
          </p:cNvSpPr>
          <p:nvPr>
            <p:ph type="title"/>
          </p:nvPr>
        </p:nvSpPr>
        <p:spPr>
          <a:xfrm>
            <a:off x="441325" y="-4763"/>
            <a:ext cx="8347075" cy="1600201"/>
          </a:xfrm>
        </p:spPr>
        <p:txBody>
          <a:bodyPr>
            <a:spAutoFit/>
          </a:bodyPr>
          <a:lstStyle/>
          <a:p>
            <a:pPr algn="ctr" eaLnBrk="1" hangingPunct="1"/>
            <a:r>
              <a:rPr lang="en-US" altLang="en-US" sz="3200" b="1" smtClean="0">
                <a:ea typeface="ＭＳ Ｐゴシック" pitchFamily="34" charset="-128"/>
              </a:rPr>
              <a:t>Factors associated with HAIs caused by antimicrobial resistant vs. susceptible</a:t>
            </a:r>
            <a:br>
              <a:rPr lang="en-US" altLang="en-US" sz="3200" b="1" smtClean="0">
                <a:ea typeface="ＭＳ Ｐゴシック" pitchFamily="34" charset="-128"/>
              </a:rPr>
            </a:br>
            <a:r>
              <a:rPr lang="en-US" altLang="en-US" sz="3200" b="1" i="1" smtClean="0">
                <a:ea typeface="ＭＳ Ｐゴシック" pitchFamily="34" charset="-128"/>
              </a:rPr>
              <a:t>A. baumannii</a:t>
            </a:r>
            <a:r>
              <a:rPr lang="en-US" altLang="en-US" sz="3200" b="1" smtClean="0">
                <a:ea typeface="ＭＳ Ｐゴシック" pitchFamily="34" charset="-128"/>
              </a:rPr>
              <a:t>  </a:t>
            </a:r>
            <a:r>
              <a:rPr lang="en-US" altLang="en-US" sz="4000" smtClean="0">
                <a:ea typeface="ＭＳ Ｐゴシック" pitchFamily="34" charset="-128"/>
              </a:rPr>
              <a:t/>
            </a:r>
            <a:br>
              <a:rPr lang="en-US" altLang="en-US" sz="4000" smtClean="0">
                <a:ea typeface="ＭＳ Ｐゴシック" pitchFamily="34" charset="-128"/>
              </a:rPr>
            </a:br>
            <a:endParaRPr lang="en-US" altLang="en-US" sz="4000" smtClean="0">
              <a:ea typeface="ＭＳ Ｐゴシック" pitchFamily="34" charset="-128"/>
            </a:endParaRP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025485E-D2C5-4A3F-B2F3-E6069E54E367}" type="slidenum">
              <a:rPr lang="en-US" altLang="en-US" sz="1800">
                <a:latin typeface="Calibri" pitchFamily="34" charset="0"/>
              </a:rPr>
              <a:pPr eaLnBrk="1" hangingPunct="1"/>
              <a:t>21</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z="4000" b="1" smtClean="0">
                <a:ea typeface="ＭＳ Ｐゴシック" pitchFamily="34" charset="-128"/>
              </a:rPr>
              <a:t>Fatal Outbreak of Emerging Clone of Extensively Resistant </a:t>
            </a:r>
            <a:r>
              <a:rPr lang="en-US" altLang="en-US" sz="4000" b="1" i="1" smtClean="0">
                <a:ea typeface="ＭＳ Ｐゴシック" pitchFamily="34" charset="-128"/>
              </a:rPr>
              <a:t>A. baumannii</a:t>
            </a:r>
            <a:endParaRPr lang="en-US" altLang="en-US" sz="4000" b="1" smtClean="0">
              <a:ea typeface="ＭＳ Ｐゴシック" pitchFamily="34" charset="-128"/>
            </a:endParaRPr>
          </a:p>
        </p:txBody>
      </p:sp>
      <p:sp>
        <p:nvSpPr>
          <p:cNvPr id="3" name="Content Placeholder 2"/>
          <p:cNvSpPr>
            <a:spLocks noGrp="1"/>
          </p:cNvSpPr>
          <p:nvPr>
            <p:ph idx="1"/>
          </p:nvPr>
        </p:nvSpPr>
        <p:spPr>
          <a:xfrm>
            <a:off x="628650" y="2184400"/>
            <a:ext cx="7481888" cy="3992563"/>
          </a:xfrm>
        </p:spPr>
        <p:txBody>
          <a:bodyPr>
            <a:normAutofit/>
          </a:bodyPr>
          <a:lstStyle/>
          <a:p>
            <a:pPr eaLnBrk="1" hangingPunct="1">
              <a:lnSpc>
                <a:spcPct val="80000"/>
              </a:lnSpc>
            </a:pPr>
            <a:r>
              <a:rPr lang="en-US" altLang="en-US" sz="2400" smtClean="0">
                <a:ea typeface="ＭＳ Ｐゴシック" pitchFamily="34" charset="-128"/>
              </a:rPr>
              <a:t>Six immunocompetent patient deaths, 2011</a:t>
            </a:r>
          </a:p>
          <a:p>
            <a:pPr eaLnBrk="1" hangingPunct="1">
              <a:lnSpc>
                <a:spcPct val="80000"/>
              </a:lnSpc>
            </a:pPr>
            <a:r>
              <a:rPr lang="en-US" altLang="en-US" sz="2400" smtClean="0">
                <a:ea typeface="ＭＳ Ｐゴシック" pitchFamily="34" charset="-128"/>
              </a:rPr>
              <a:t>Mean: 60 years (28-81), none traveled outside U.S.</a:t>
            </a:r>
          </a:p>
          <a:p>
            <a:pPr eaLnBrk="1" hangingPunct="1">
              <a:lnSpc>
                <a:spcPct val="80000"/>
              </a:lnSpc>
            </a:pPr>
            <a:r>
              <a:rPr lang="en-US" altLang="en-US" sz="2400" smtClean="0">
                <a:ea typeface="ＭＳ Ｐゴシック" pitchFamily="34" charset="-128"/>
              </a:rPr>
              <a:t>Two unrelated clades were associated</a:t>
            </a:r>
          </a:p>
          <a:p>
            <a:pPr eaLnBrk="1" hangingPunct="1">
              <a:lnSpc>
                <a:spcPct val="80000"/>
              </a:lnSpc>
            </a:pPr>
            <a:r>
              <a:rPr lang="en-US" altLang="en-US" sz="2400" smtClean="0">
                <a:ea typeface="ＭＳ Ｐゴシック" pitchFamily="34" charset="-128"/>
              </a:rPr>
              <a:t>Clade B was distinct from other international clonal complexes and more virulent than comparator strains</a:t>
            </a:r>
          </a:p>
          <a:p>
            <a:pPr eaLnBrk="1" hangingPunct="1">
              <a:lnSpc>
                <a:spcPct val="80000"/>
              </a:lnSpc>
            </a:pPr>
            <a:endParaRPr lang="en-US" altLang="en-US" sz="2400" smtClean="0">
              <a:ea typeface="ＭＳ Ｐゴシック" pitchFamily="34" charset="-128"/>
            </a:endParaRPr>
          </a:p>
          <a:p>
            <a:pPr eaLnBrk="1" hangingPunct="1">
              <a:lnSpc>
                <a:spcPct val="80000"/>
              </a:lnSpc>
            </a:pPr>
            <a:endParaRPr lang="en-US" altLang="en-US" sz="2400" smtClean="0">
              <a:ea typeface="ＭＳ Ｐゴシック" pitchFamily="34" charset="-128"/>
            </a:endParaRPr>
          </a:p>
          <a:p>
            <a:pPr eaLnBrk="1" hangingPunct="1">
              <a:lnSpc>
                <a:spcPct val="80000"/>
              </a:lnSpc>
            </a:pPr>
            <a:endParaRPr lang="en-US" altLang="en-US" sz="2400" smtClean="0">
              <a:ea typeface="ＭＳ Ｐゴシック" pitchFamily="34" charset="-128"/>
            </a:endParaRPr>
          </a:p>
          <a:p>
            <a:pPr eaLnBrk="1" hangingPunct="1">
              <a:lnSpc>
                <a:spcPct val="80000"/>
              </a:lnSpc>
            </a:pPr>
            <a:r>
              <a:rPr lang="en-US" altLang="en-US" sz="2400" smtClean="0">
                <a:ea typeface="ＭＳ Ｐゴシック" pitchFamily="34" charset="-128"/>
              </a:rPr>
              <a:t>Jones, et.al.  Clinical Infectious Diseases 2015;61(2):145</a:t>
            </a:r>
          </a:p>
          <a:p>
            <a:pPr eaLnBrk="1" hangingPunct="1">
              <a:lnSpc>
                <a:spcPct val="80000"/>
              </a:lnSpc>
            </a:pPr>
            <a:endParaRPr lang="en-US" altLang="en-US" sz="2400"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2633E2F-5909-4CE0-A229-A92D946BB178}" type="slidenum">
              <a:rPr lang="en-US" altLang="en-US" sz="1800">
                <a:latin typeface="Calibri" pitchFamily="34" charset="0"/>
              </a:rPr>
              <a:pPr eaLnBrk="1" hangingPunct="1"/>
              <a:t>22</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79425" y="1120775"/>
          <a:ext cx="8188325" cy="5029200"/>
        </p:xfrm>
        <a:graphic>
          <a:graphicData uri="http://schemas.openxmlformats.org/drawingml/2006/table">
            <a:tbl>
              <a:tblPr/>
              <a:tblGrid>
                <a:gridCol w="2730500"/>
                <a:gridCol w="2728913"/>
                <a:gridCol w="2728912"/>
              </a:tblGrid>
              <a:tr h="463550">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alibri" pitchFamily="34" charset="0"/>
                          <a:ea typeface="ＭＳ Ｐゴシック" pitchFamily="34" charset="-128"/>
                        </a:rPr>
                        <a:t>Feature</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alibri" pitchFamily="34" charset="0"/>
                          <a:ea typeface="ＭＳ Ｐゴシック" pitchFamily="34" charset="-128"/>
                        </a:rPr>
                        <a:t>Jones et al  </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alibri" pitchFamily="34" charset="0"/>
                          <a:ea typeface="ＭＳ Ｐゴシック" pitchFamily="34" charset="-128"/>
                        </a:rPr>
                        <a:t>Typical strains</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alibri" pitchFamily="34" charset="0"/>
                          <a:ea typeface="ＭＳ Ｐゴシック" pitchFamily="34" charset="-128"/>
                        </a:rPr>
                        <a:t>Geographic locale</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alibri" pitchFamily="34" charset="0"/>
                          <a:ea typeface="ＭＳ Ｐゴシック" pitchFamily="34" charset="-128"/>
                        </a:rPr>
                        <a:t>Northwestern United States</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alibri" pitchFamily="34" charset="0"/>
                          <a:ea typeface="ＭＳ Ｐゴシック" pitchFamily="34" charset="-128"/>
                        </a:rPr>
                        <a:t>Worldwide</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9625">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alibri" pitchFamily="34" charset="0"/>
                          <a:ea typeface="ＭＳ Ｐゴシック" pitchFamily="34" charset="-128"/>
                        </a:rPr>
                        <a:t>Belongs to international clonal complex</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alibri" pitchFamily="34" charset="0"/>
                          <a:ea typeface="ＭＳ Ｐゴシック" pitchFamily="34" charset="-128"/>
                        </a:rPr>
                        <a:t>No (ST10)</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alibri" pitchFamily="34" charset="0"/>
                          <a:ea typeface="ＭＳ Ｐゴシック" pitchFamily="34" charset="-128"/>
                        </a:rPr>
                        <a:t>Typically</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alibri" pitchFamily="34" charset="0"/>
                          <a:ea typeface="ＭＳ Ｐゴシック" pitchFamily="34" charset="-128"/>
                        </a:rPr>
                        <a:t>Carbapenem resistant</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alibri" pitchFamily="34" charset="0"/>
                          <a:ea typeface="ＭＳ Ｐゴシック" pitchFamily="34" charset="-128"/>
                        </a:rPr>
                        <a:t>Sometimes</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alibri" pitchFamily="34" charset="0"/>
                          <a:ea typeface="ＭＳ Ｐゴシック" pitchFamily="34" charset="-128"/>
                        </a:rPr>
                        <a:t>Frequently</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9625">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alibri" pitchFamily="34" charset="0"/>
                          <a:ea typeface="ＭＳ Ｐゴシック" pitchFamily="34" charset="-128"/>
                        </a:rPr>
                        <a:t>Mechanism of carbapenem resistance</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alibri" pitchFamily="34" charset="0"/>
                          <a:ea typeface="ＭＳ Ｐゴシック" pitchFamily="34" charset="-128"/>
                        </a:rPr>
                        <a:t>Porin loss; no carbapenemase</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alibri" pitchFamily="34" charset="0"/>
                          <a:ea typeface="ＭＳ Ｐゴシック" pitchFamily="34" charset="-128"/>
                        </a:rPr>
                        <a:t>Carbapenemase (typically)</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alibri" pitchFamily="34" charset="0"/>
                          <a:ea typeface="ＭＳ Ｐゴシック" pitchFamily="34" charset="-128"/>
                        </a:rPr>
                        <a:t>Virulence</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alibri" pitchFamily="34" charset="0"/>
                          <a:ea typeface="ＭＳ Ｐゴシック" pitchFamily="34" charset="-128"/>
                        </a:rPr>
                        <a:t>Highly virulent</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alibri" pitchFamily="34" charset="0"/>
                          <a:ea typeface="ＭＳ Ｐゴシック" pitchFamily="34" charset="-128"/>
                        </a:rPr>
                        <a:t>Low virulence</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44" name="TextBox 5"/>
          <p:cNvSpPr txBox="1">
            <a:spLocks noChangeArrowheads="1"/>
          </p:cNvSpPr>
          <p:nvPr/>
        </p:nvSpPr>
        <p:spPr bwMode="auto">
          <a:xfrm>
            <a:off x="174625" y="63500"/>
            <a:ext cx="8816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b="1">
                <a:latin typeface="Calibri" pitchFamily="34" charset="0"/>
              </a:rPr>
              <a:t>Features of the </a:t>
            </a:r>
            <a:r>
              <a:rPr lang="en-US" altLang="en-US" b="1" i="1">
                <a:latin typeface="Calibri" pitchFamily="34" charset="0"/>
              </a:rPr>
              <a:t>A. baumannii</a:t>
            </a:r>
            <a:r>
              <a:rPr lang="en-US" altLang="en-US" b="1">
                <a:latin typeface="Calibri" pitchFamily="34" charset="0"/>
              </a:rPr>
              <a:t> Strain in Jones et al Compared With “Typical” Healthcare-Associated Strains Reported Around the World </a:t>
            </a:r>
          </a:p>
          <a:p>
            <a:pPr eaLnBrk="1" hangingPunct="1"/>
            <a:endParaRPr lang="en-US" altLang="en-US" sz="1800">
              <a:latin typeface="Calibri" pitchFamily="34" charset="0"/>
            </a:endParaRPr>
          </a:p>
        </p:txBody>
      </p:sp>
      <p:sp>
        <p:nvSpPr>
          <p:cNvPr id="38945" name="TextBox 6"/>
          <p:cNvSpPr txBox="1">
            <a:spLocks noChangeArrowheads="1"/>
          </p:cNvSpPr>
          <p:nvPr/>
        </p:nvSpPr>
        <p:spPr bwMode="auto">
          <a:xfrm>
            <a:off x="792163" y="6227763"/>
            <a:ext cx="6850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Jones, et.al.  Clinical Infectious Diseases 2015;61(2):145; </a:t>
            </a:r>
          </a:p>
          <a:p>
            <a:pPr eaLnBrk="1" hangingPunct="1"/>
            <a:r>
              <a:rPr lang="en-US" altLang="en-US" sz="1800">
                <a:latin typeface="Calibri" pitchFamily="34" charset="0"/>
              </a:rPr>
              <a:t>Peterson DL, Harris PNA.  Clin Infect Dis 2015; 61(2):155-6</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339523C-E580-4C9B-98B6-9E0110C009A4}" type="slidenum">
              <a:rPr lang="en-US" altLang="en-US" sz="1800">
                <a:latin typeface="Calibri" pitchFamily="34" charset="0"/>
              </a:rPr>
              <a:pPr eaLnBrk="1" hangingPunct="1"/>
              <a:t>23</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b="1" smtClean="0">
                <a:ea typeface="ＭＳ Ｐゴシック" pitchFamily="34" charset="-128"/>
              </a:rPr>
              <a:t>Conclusions</a:t>
            </a:r>
          </a:p>
        </p:txBody>
      </p:sp>
      <p:sp>
        <p:nvSpPr>
          <p:cNvPr id="39939" name="Content Placeholder 2"/>
          <p:cNvSpPr>
            <a:spLocks noGrp="1"/>
          </p:cNvSpPr>
          <p:nvPr>
            <p:ph idx="1"/>
          </p:nvPr>
        </p:nvSpPr>
        <p:spPr/>
        <p:txBody>
          <a:bodyPr/>
          <a:lstStyle/>
          <a:p>
            <a:pPr eaLnBrk="1" hangingPunct="1"/>
            <a:r>
              <a:rPr lang="en-US" altLang="en-US" smtClean="0">
                <a:ea typeface="ＭＳ Ｐゴシック" pitchFamily="34" charset="-128"/>
              </a:rPr>
              <a:t>Clade B isolates resist early innate effectors, leading to sustained bacteremia</a:t>
            </a:r>
          </a:p>
          <a:p>
            <a:pPr eaLnBrk="1" hangingPunct="1"/>
            <a:r>
              <a:rPr lang="en-US" altLang="en-US" smtClean="0">
                <a:ea typeface="ＭＳ Ｐゴシック" pitchFamily="34" charset="-128"/>
              </a:rPr>
              <a:t>…”these findings support the contention that the first dose of antibiotic is the most crucial and so should be rationally dosed for greatest impact.”</a:t>
            </a:r>
          </a:p>
          <a:p>
            <a:pPr eaLnBrk="1" hangingPunct="1"/>
            <a:r>
              <a:rPr lang="en-US" altLang="en-US" smtClean="0">
                <a:ea typeface="ＭＳ Ｐゴシック" pitchFamily="34" charset="-128"/>
              </a:rPr>
              <a:t>“Clinicians and infection preventionists should remain vigilant for XDR and highly virulent clade B”</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BD9FB6F-1C8D-44A2-A5A4-E3B7A9505AE0}" type="slidenum">
              <a:rPr lang="en-US" altLang="en-US" sz="1800">
                <a:latin typeface="Calibri" pitchFamily="34" charset="0"/>
              </a:rPr>
              <a:pPr eaLnBrk="1" hangingPunct="1"/>
              <a:t>24</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57188" y="60325"/>
            <a:ext cx="8515350" cy="1325563"/>
          </a:xfrm>
        </p:spPr>
        <p:txBody>
          <a:bodyPr/>
          <a:lstStyle/>
          <a:p>
            <a:pPr algn="ctr" eaLnBrk="1" hangingPunct="1"/>
            <a:r>
              <a:rPr lang="en-US" altLang="en-US" sz="4000" b="1" smtClean="0">
                <a:ea typeface="ＭＳ Ｐゴシック" pitchFamily="34" charset="-128"/>
              </a:rPr>
              <a:t>Colistin-resistant </a:t>
            </a:r>
            <a:r>
              <a:rPr lang="en-US" altLang="en-US" sz="4000" b="1" i="1" smtClean="0">
                <a:ea typeface="ＭＳ Ｐゴシック" pitchFamily="34" charset="-128"/>
              </a:rPr>
              <a:t>A. baumannii:</a:t>
            </a:r>
            <a:br>
              <a:rPr lang="en-US" altLang="en-US" sz="4000" b="1" i="1" smtClean="0">
                <a:ea typeface="ＭＳ Ｐゴシック" pitchFamily="34" charset="-128"/>
              </a:rPr>
            </a:br>
            <a:r>
              <a:rPr lang="en-US" altLang="en-US" sz="4000" b="1" smtClean="0">
                <a:ea typeface="ＭＳ Ｐゴシック" pitchFamily="34" charset="-128"/>
              </a:rPr>
              <a:t> Beyond carbapenem resistance</a:t>
            </a:r>
          </a:p>
        </p:txBody>
      </p:sp>
      <p:sp>
        <p:nvSpPr>
          <p:cNvPr id="40963" name="Content Placeholder 2"/>
          <p:cNvSpPr>
            <a:spLocks noGrp="1"/>
          </p:cNvSpPr>
          <p:nvPr>
            <p:ph idx="1"/>
          </p:nvPr>
        </p:nvSpPr>
        <p:spPr>
          <a:xfrm>
            <a:off x="628650" y="1825625"/>
            <a:ext cx="6161088" cy="4351338"/>
          </a:xfrm>
        </p:spPr>
        <p:txBody>
          <a:bodyPr/>
          <a:lstStyle/>
          <a:p>
            <a:pPr eaLnBrk="1" hangingPunct="1"/>
            <a:r>
              <a:rPr lang="en-US" altLang="en-US" smtClean="0">
                <a:ea typeface="ＭＳ Ｐゴシック" pitchFamily="34" charset="-128"/>
              </a:rPr>
              <a:t>20 patients at U Pittsburgh Med Center</a:t>
            </a:r>
          </a:p>
          <a:p>
            <a:pPr eaLnBrk="1" hangingPunct="1"/>
            <a:r>
              <a:rPr lang="en-US" altLang="en-US" smtClean="0">
                <a:ea typeface="ＭＳ Ｐゴシック" pitchFamily="34" charset="-128"/>
              </a:rPr>
              <a:t>19/20 had received colistin for carbapenem resistant </a:t>
            </a:r>
            <a:r>
              <a:rPr lang="en-US" altLang="en-US" i="1" smtClean="0">
                <a:ea typeface="ＭＳ Ｐゴシック" pitchFamily="34" charset="-128"/>
              </a:rPr>
              <a:t>A. baumannii</a:t>
            </a:r>
          </a:p>
          <a:p>
            <a:pPr eaLnBrk="1" hangingPunct="1"/>
            <a:r>
              <a:rPr lang="en-US" altLang="en-US" smtClean="0">
                <a:ea typeface="ＭＳ Ｐゴシック" pitchFamily="34" charset="-128"/>
              </a:rPr>
              <a:t>30% mortality rate</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Qureshi, et al.  Clin Infect Dis 2015; 60 (1 May): 1295-1304</a:t>
            </a:r>
          </a:p>
        </p:txBody>
      </p:sp>
      <p:pic>
        <p:nvPicPr>
          <p:cNvPr id="4096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756400" y="3292475"/>
            <a:ext cx="15128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2BB33E1-CC71-4FEF-9FE0-3563CE7DAB10}" type="slidenum">
              <a:rPr lang="en-US" altLang="en-US" sz="1800">
                <a:latin typeface="Calibri" pitchFamily="34" charset="0"/>
              </a:rPr>
              <a:pPr eaLnBrk="1" hangingPunct="1"/>
              <a:t>25</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28650" y="365125"/>
            <a:ext cx="7886700" cy="695325"/>
          </a:xfrm>
        </p:spPr>
        <p:txBody>
          <a:bodyPr/>
          <a:lstStyle/>
          <a:p>
            <a:pPr eaLnBrk="1" hangingPunct="1"/>
            <a:r>
              <a:rPr lang="en-US" altLang="en-US" sz="4000" b="1" smtClean="0">
                <a:ea typeface="ＭＳ Ｐゴシック" pitchFamily="34" charset="-128"/>
              </a:rPr>
              <a:t>Status: </a:t>
            </a:r>
            <a:r>
              <a:rPr lang="en-US" altLang="en-US" sz="4000" b="1" i="1" smtClean="0">
                <a:ea typeface="ＭＳ Ｐゴシック" pitchFamily="34" charset="-128"/>
              </a:rPr>
              <a:t>K. pneumoniae</a:t>
            </a:r>
            <a:endParaRPr lang="en-US" altLang="en-US" sz="4000" b="1" smtClean="0">
              <a:ea typeface="ＭＳ Ｐゴシック" pitchFamily="34" charset="-128"/>
            </a:endParaRPr>
          </a:p>
        </p:txBody>
      </p:sp>
      <p:sp>
        <p:nvSpPr>
          <p:cNvPr id="3" name="Content Placeholder 2"/>
          <p:cNvSpPr>
            <a:spLocks noGrp="1"/>
          </p:cNvSpPr>
          <p:nvPr>
            <p:ph idx="1"/>
          </p:nvPr>
        </p:nvSpPr>
        <p:spPr>
          <a:xfrm>
            <a:off x="628650" y="1190625"/>
            <a:ext cx="7886700" cy="5408613"/>
          </a:xfrm>
        </p:spPr>
        <p:txBody>
          <a:bodyPr>
            <a:normAutofit/>
          </a:bodyPr>
          <a:lstStyle/>
          <a:p>
            <a:pPr eaLnBrk="1" hangingPunct="1">
              <a:lnSpc>
                <a:spcPct val="60000"/>
              </a:lnSpc>
            </a:pPr>
            <a:r>
              <a:rPr lang="en-US" altLang="en-US" sz="2600" smtClean="0">
                <a:ea typeface="ＭＳ Ｐゴシック" pitchFamily="34" charset="-128"/>
              </a:rPr>
              <a:t>Carbapenem-resistant </a:t>
            </a:r>
            <a:r>
              <a:rPr lang="en-US" altLang="en-US" sz="2600" i="1" smtClean="0">
                <a:ea typeface="ＭＳ Ｐゴシック" pitchFamily="34" charset="-128"/>
              </a:rPr>
              <a:t>K. pneumoniae </a:t>
            </a:r>
            <a:r>
              <a:rPr lang="en-US" altLang="en-US" sz="2600" smtClean="0">
                <a:ea typeface="ＭＳ Ｐゴシック" pitchFamily="34" charset="-128"/>
              </a:rPr>
              <a:t>(KPC) originated in North Carolina in 1996. Within two years, KPC was reported in every census division with national levels of resistance growing every year.</a:t>
            </a:r>
          </a:p>
          <a:p>
            <a:pPr eaLnBrk="1" hangingPunct="1">
              <a:lnSpc>
                <a:spcPct val="60000"/>
              </a:lnSpc>
            </a:pPr>
            <a:r>
              <a:rPr lang="en-US" altLang="en-US" sz="2600" smtClean="0">
                <a:ea typeface="ＭＳ Ｐゴシック" pitchFamily="34" charset="-128"/>
              </a:rPr>
              <a:t>Major outbreaks in New York City (2000s) and spread internationally</a:t>
            </a:r>
          </a:p>
          <a:p>
            <a:pPr eaLnBrk="1" hangingPunct="1">
              <a:lnSpc>
                <a:spcPct val="60000"/>
              </a:lnSpc>
            </a:pPr>
            <a:r>
              <a:rPr lang="en-US" altLang="en-US" sz="2600" smtClean="0">
                <a:ea typeface="ＭＳ Ｐゴシック" pitchFamily="34" charset="-128"/>
              </a:rPr>
              <a:t>Parallel to KPC, rates of multidrug-resistant </a:t>
            </a:r>
            <a:r>
              <a:rPr lang="en-US" altLang="en-US" sz="2600" i="1" smtClean="0">
                <a:ea typeface="ＭＳ Ｐゴシック" pitchFamily="34" charset="-128"/>
              </a:rPr>
              <a:t>K. pneumoniae </a:t>
            </a:r>
            <a:r>
              <a:rPr lang="en-US" altLang="en-US" sz="2600" smtClean="0">
                <a:ea typeface="ＭＳ Ｐゴシック" pitchFamily="34" charset="-128"/>
              </a:rPr>
              <a:t>(simultaneously resistant to third-generation cephalosporins, fluoroquinolones in blue and aminoglycosides in orange) have been increasing each year and now exceed 6% nationally. </a:t>
            </a:r>
          </a:p>
          <a:p>
            <a:pPr eaLnBrk="1" hangingPunct="1">
              <a:lnSpc>
                <a:spcPct val="60000"/>
              </a:lnSpc>
            </a:pPr>
            <a:r>
              <a:rPr lang="en-US" altLang="en-US" sz="2600" smtClean="0">
                <a:ea typeface="ＭＳ Ｐゴシック" pitchFamily="34" charset="-128"/>
              </a:rPr>
              <a:t>Of note is the rise and overlapping trend in resistance to fluoroquinolones and third-generation cephalosporins, likely due to the spread of ESBL-producing strains from cities on the East Coast into other parts of the country.</a:t>
            </a:r>
          </a:p>
          <a:p>
            <a:pPr lvl="1" eaLnBrk="1" hangingPunct="1">
              <a:lnSpc>
                <a:spcPct val="60000"/>
              </a:lnSpc>
            </a:pPr>
            <a:r>
              <a:rPr lang="en-US" altLang="en-US" sz="1900" smtClean="0">
                <a:ea typeface="ＭＳ Ｐゴシック" pitchFamily="34" charset="-128"/>
                <a:hlinkClick r:id="rId2"/>
              </a:rPr>
              <a:t>http://www.cddep.org/projects/resistance_map/klebsiella_pneumoniae_overview</a:t>
            </a:r>
            <a:endParaRPr lang="en-US" altLang="en-US" sz="1900" smtClean="0">
              <a:ea typeface="ＭＳ Ｐゴシック" pitchFamily="34" charset="-128"/>
            </a:endParaRPr>
          </a:p>
          <a:p>
            <a:pPr lvl="1" eaLnBrk="1" hangingPunct="1">
              <a:lnSpc>
                <a:spcPct val="60000"/>
              </a:lnSpc>
            </a:pPr>
            <a:r>
              <a:rPr lang="en-US" altLang="en-US" sz="1900" smtClean="0">
                <a:ea typeface="ＭＳ Ｐゴシック" pitchFamily="34" charset="-128"/>
              </a:rPr>
              <a:t>Hawkey PM, J Hosp Infect 2015; 89:241-7.</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8616FDE-4FA4-44F0-93DC-13859AC7519B}" type="slidenum">
              <a:rPr lang="en-US" altLang="en-US" sz="1800">
                <a:latin typeface="Calibri" pitchFamily="34" charset="0"/>
              </a:rPr>
              <a:pPr eaLnBrk="1" hangingPunct="1"/>
              <a:t>26</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8438" y="134938"/>
            <a:ext cx="8640762" cy="672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4"/>
          <p:cNvSpPr txBox="1">
            <a:spLocks noChangeArrowheads="1"/>
          </p:cNvSpPr>
          <p:nvPr/>
        </p:nvSpPr>
        <p:spPr bwMode="auto">
          <a:xfrm>
            <a:off x="717550" y="6403975"/>
            <a:ext cx="8037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http://www.cddep.org/projects/resistance_map/klebsiella_pneumoniae_overview</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28650" y="365125"/>
            <a:ext cx="8228013" cy="1325563"/>
          </a:xfrm>
        </p:spPr>
        <p:txBody>
          <a:bodyPr/>
          <a:lstStyle/>
          <a:p>
            <a:pPr eaLnBrk="1" hangingPunct="1"/>
            <a:r>
              <a:rPr lang="en-US" altLang="en-US" sz="4000" b="1" smtClean="0">
                <a:ea typeface="ＭＳ Ｐゴシック" pitchFamily="34" charset="-128"/>
              </a:rPr>
              <a:t>CRE </a:t>
            </a:r>
            <a:r>
              <a:rPr lang="en-US" altLang="en-US" sz="4000" b="1" i="1" smtClean="0">
                <a:ea typeface="ＭＳ Ｐゴシック" pitchFamily="34" charset="-128"/>
              </a:rPr>
              <a:t>K. pneumoniae </a:t>
            </a:r>
            <a:r>
              <a:rPr lang="en-US" altLang="en-US" sz="4000" b="1" smtClean="0">
                <a:ea typeface="ＭＳ Ｐゴシック" pitchFamily="34" charset="-128"/>
              </a:rPr>
              <a:t>outbreak</a:t>
            </a:r>
          </a:p>
        </p:txBody>
      </p:sp>
      <p:sp>
        <p:nvSpPr>
          <p:cNvPr id="3" name="Content Placeholder 2"/>
          <p:cNvSpPr>
            <a:spLocks noGrp="1"/>
          </p:cNvSpPr>
          <p:nvPr>
            <p:ph idx="1"/>
          </p:nvPr>
        </p:nvSpPr>
        <p:spPr>
          <a:xfrm>
            <a:off x="509588" y="1825625"/>
            <a:ext cx="8515350" cy="4351338"/>
          </a:xfrm>
        </p:spPr>
        <p:txBody>
          <a:bodyPr>
            <a:normAutofit/>
          </a:bodyPr>
          <a:lstStyle/>
          <a:p>
            <a:pPr eaLnBrk="1" hangingPunct="1">
              <a:lnSpc>
                <a:spcPct val="80000"/>
              </a:lnSpc>
            </a:pPr>
            <a:r>
              <a:rPr lang="en-US" altLang="en-US" sz="2400" smtClean="0">
                <a:ea typeface="ＭＳ Ｐゴシック" pitchFamily="34" charset="-128"/>
              </a:rPr>
              <a:t>At US NIH Clinical Center, 2011</a:t>
            </a:r>
          </a:p>
          <a:p>
            <a:pPr eaLnBrk="1" hangingPunct="1">
              <a:lnSpc>
                <a:spcPct val="80000"/>
              </a:lnSpc>
            </a:pPr>
            <a:r>
              <a:rPr lang="en-US" altLang="en-US" sz="2400" smtClean="0">
                <a:ea typeface="ＭＳ Ｐゴシック" pitchFamily="34" charset="-128"/>
              </a:rPr>
              <a:t>18 patients, 11 died</a:t>
            </a:r>
          </a:p>
          <a:p>
            <a:pPr eaLnBrk="1" hangingPunct="1">
              <a:lnSpc>
                <a:spcPct val="80000"/>
              </a:lnSpc>
            </a:pPr>
            <a:r>
              <a:rPr lang="en-US" altLang="en-US" sz="2400" smtClean="0">
                <a:ea typeface="ＭＳ Ｐゴシック" pitchFamily="34" charset="-128"/>
              </a:rPr>
              <a:t>Patient 1 known to be colonized with CRE-KP admitted to ICU</a:t>
            </a:r>
          </a:p>
          <a:p>
            <a:pPr eaLnBrk="1" hangingPunct="1">
              <a:lnSpc>
                <a:spcPct val="80000"/>
              </a:lnSpc>
            </a:pPr>
            <a:r>
              <a:rPr lang="en-US" altLang="en-US" sz="2400" smtClean="0">
                <a:ea typeface="ＭＳ Ｐゴシック" pitchFamily="34" charset="-128"/>
              </a:rPr>
              <a:t> Immediately placed on contact precautions in private room</a:t>
            </a:r>
          </a:p>
          <a:p>
            <a:pPr eaLnBrk="1" hangingPunct="1">
              <a:lnSpc>
                <a:spcPct val="80000"/>
              </a:lnSpc>
            </a:pPr>
            <a:r>
              <a:rPr lang="en-US" altLang="en-US" sz="2400" smtClean="0">
                <a:ea typeface="ＭＳ Ｐゴシック" pitchFamily="34" charset="-128"/>
              </a:rPr>
              <a:t>No spread noted during her hospitalization</a:t>
            </a:r>
          </a:p>
          <a:p>
            <a:pPr eaLnBrk="1" hangingPunct="1">
              <a:lnSpc>
                <a:spcPct val="80000"/>
              </a:lnSpc>
            </a:pPr>
            <a:r>
              <a:rPr lang="en-US" altLang="en-US" sz="2400" smtClean="0">
                <a:ea typeface="ＭＳ Ｐゴシック" pitchFamily="34" charset="-128"/>
              </a:rPr>
              <a:t>Patient 2, 3 weeks later, positive tracheal aspirate</a:t>
            </a:r>
          </a:p>
          <a:p>
            <a:pPr eaLnBrk="1" hangingPunct="1">
              <a:lnSpc>
                <a:spcPct val="80000"/>
              </a:lnSpc>
            </a:pPr>
            <a:r>
              <a:rPr lang="en-US" altLang="en-US" sz="2400" smtClean="0">
                <a:ea typeface="ＭＳ Ｐゴシック" pitchFamily="34" charset="-128"/>
              </a:rPr>
              <a:t>In following weeks, about 1 new case/week for the next 6 months was detected</a:t>
            </a:r>
          </a:p>
          <a:p>
            <a:pPr eaLnBrk="1" hangingPunct="1">
              <a:lnSpc>
                <a:spcPct val="80000"/>
              </a:lnSpc>
              <a:buFont typeface="Arial" pitchFamily="34" charset="0"/>
              <a:buNone/>
            </a:pPr>
            <a:endParaRPr lang="en-US" altLang="en-US" sz="2400" smtClean="0">
              <a:ea typeface="ＭＳ Ｐゴシック" pitchFamily="34" charset="-128"/>
            </a:endParaRPr>
          </a:p>
          <a:p>
            <a:pPr eaLnBrk="1" hangingPunct="1">
              <a:lnSpc>
                <a:spcPct val="80000"/>
              </a:lnSpc>
            </a:pPr>
            <a:r>
              <a:rPr lang="en-US" altLang="en-US" sz="2400" smtClean="0">
                <a:ea typeface="ＭＳ Ｐゴシック" pitchFamily="34" charset="-128"/>
              </a:rPr>
              <a:t>Snitkin ES, et.al. Science Translational Medicine 2012; 4(148):116</a:t>
            </a:r>
          </a:p>
          <a:p>
            <a:pPr eaLnBrk="1" hangingPunct="1">
              <a:lnSpc>
                <a:spcPct val="80000"/>
              </a:lnSpc>
            </a:pPr>
            <a:endParaRPr lang="en-US" altLang="en-US" sz="2400" smtClean="0">
              <a:ea typeface="ＭＳ Ｐゴシック" pitchFamily="34" charset="-128"/>
            </a:endParaRPr>
          </a:p>
          <a:p>
            <a:pPr eaLnBrk="1" hangingPunct="1">
              <a:lnSpc>
                <a:spcPct val="80000"/>
              </a:lnSpc>
            </a:pPr>
            <a:endParaRPr lang="en-US" altLang="en-US" sz="2400"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F46C978-657D-476E-9075-B511239D7818}" type="slidenum">
              <a:rPr lang="en-US" altLang="en-US" sz="1800">
                <a:latin typeface="Calibri" pitchFamily="34" charset="0"/>
              </a:rPr>
              <a:pPr eaLnBrk="1" hangingPunct="1"/>
              <a:t>28</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1600" y="279400"/>
            <a:ext cx="890905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p:txBody>
          <a:bodyPr/>
          <a:lstStyle/>
          <a:p>
            <a:pPr eaLnBrk="1" hangingPunct="1"/>
            <a:r>
              <a:rPr lang="en-US" altLang="en-US" b="1" smtClean="0">
                <a:ea typeface="ＭＳ Ｐゴシック" pitchFamily="34" charset="-128"/>
              </a:rPr>
              <a:t>National Trends</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DC64974-5A5B-4493-860D-355F70BE6A41}" type="slidenum">
              <a:rPr lang="en-US" altLang="en-US" sz="1800">
                <a:latin typeface="Calibri" pitchFamily="34" charset="0"/>
              </a:rPr>
              <a:pPr eaLnBrk="1" hangingPunct="1"/>
              <a:t>3</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57738" y="265113"/>
            <a:ext cx="3692525" cy="644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Box 2"/>
          <p:cNvSpPr txBox="1">
            <a:spLocks noChangeArrowheads="1"/>
          </p:cNvSpPr>
          <p:nvPr/>
        </p:nvSpPr>
        <p:spPr bwMode="auto">
          <a:xfrm>
            <a:off x="187325" y="1036638"/>
            <a:ext cx="4264025"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800">
                <a:latin typeface="Calibri" pitchFamily="34" charset="0"/>
              </a:rPr>
              <a:t>Transmission Map</a:t>
            </a:r>
          </a:p>
          <a:p>
            <a:pPr eaLnBrk="1" hangingPunct="1"/>
            <a:endParaRPr lang="en-US" altLang="en-US" sz="1800">
              <a:latin typeface="Calibri" pitchFamily="34" charset="0"/>
            </a:endParaRPr>
          </a:p>
          <a:p>
            <a:pPr eaLnBrk="1" hangingPunct="1"/>
            <a:r>
              <a:rPr lang="en-US" altLang="en-US" sz="2200">
                <a:latin typeface="Calibri" pitchFamily="34" charset="0"/>
              </a:rPr>
              <a:t>Blue, cluster I; </a:t>
            </a:r>
          </a:p>
          <a:p>
            <a:pPr eaLnBrk="1" hangingPunct="1"/>
            <a:r>
              <a:rPr lang="en-US" altLang="en-US" sz="2200">
                <a:latin typeface="Calibri" pitchFamily="34" charset="0"/>
              </a:rPr>
              <a:t>Green, cluster II.</a:t>
            </a:r>
          </a:p>
          <a:p>
            <a:pPr eaLnBrk="1" hangingPunct="1"/>
            <a:r>
              <a:rPr lang="en-US" altLang="en-US" sz="2200">
                <a:latin typeface="Calibri" pitchFamily="34" charset="0"/>
              </a:rPr>
              <a:t>Red arrows, opportunity for direct transmission from patients overlapping in the same ward; </a:t>
            </a:r>
          </a:p>
          <a:p>
            <a:pPr eaLnBrk="1" hangingPunct="1"/>
            <a:r>
              <a:rPr lang="en-US" altLang="en-US" sz="2200">
                <a:latin typeface="Calibri" pitchFamily="34" charset="0"/>
              </a:rPr>
              <a:t>Black arrows, transmission events that cannot be explained by patient overlap (may result from a more complicated transmission route or an intermediate patient or environmental source); </a:t>
            </a:r>
          </a:p>
          <a:p>
            <a:pPr eaLnBrk="1" hangingPunct="1"/>
            <a:r>
              <a:rPr lang="en-US" altLang="en-US" sz="2200">
                <a:latin typeface="Calibri" pitchFamily="34" charset="0"/>
              </a:rPr>
              <a:t>Dashed lines, at least one other transmission link exists leading to the given patient.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55600" y="263525"/>
            <a:ext cx="8501063" cy="1325563"/>
          </a:xfrm>
        </p:spPr>
        <p:txBody>
          <a:bodyPr/>
          <a:lstStyle/>
          <a:p>
            <a:pPr eaLnBrk="1" hangingPunct="1"/>
            <a:r>
              <a:rPr lang="en-US" altLang="en-US" sz="4000" b="1" smtClean="0">
                <a:ea typeface="ＭＳ Ｐゴシック" pitchFamily="34" charset="-128"/>
              </a:rPr>
              <a:t>Conclusions </a:t>
            </a:r>
            <a:br>
              <a:rPr lang="en-US" altLang="en-US" sz="4000" b="1" smtClean="0">
                <a:ea typeface="ＭＳ Ｐゴシック" pitchFamily="34" charset="-128"/>
              </a:rPr>
            </a:br>
            <a:r>
              <a:rPr lang="en-US" altLang="en-US" sz="3600" b="1" smtClean="0">
                <a:ea typeface="ＭＳ Ｐゴシック" pitchFamily="34" charset="-128"/>
              </a:rPr>
              <a:t>(based on genomic and</a:t>
            </a:r>
            <a:br>
              <a:rPr lang="en-US" altLang="en-US" sz="3600" b="1" smtClean="0">
                <a:ea typeface="ＭＳ Ｐゴシック" pitchFamily="34" charset="-128"/>
              </a:rPr>
            </a:br>
            <a:r>
              <a:rPr lang="en-US" altLang="en-US" sz="3600" b="1" smtClean="0">
                <a:ea typeface="ＭＳ Ｐゴシック" pitchFamily="34" charset="-128"/>
              </a:rPr>
              <a:t>epidemiologic analyses)</a:t>
            </a:r>
          </a:p>
        </p:txBody>
      </p:sp>
      <p:sp>
        <p:nvSpPr>
          <p:cNvPr id="47107" name="Content Placeholder 2"/>
          <p:cNvSpPr>
            <a:spLocks noGrp="1"/>
          </p:cNvSpPr>
          <p:nvPr>
            <p:ph idx="1"/>
          </p:nvPr>
        </p:nvSpPr>
        <p:spPr>
          <a:xfrm>
            <a:off x="628650" y="1995488"/>
            <a:ext cx="4618038" cy="4351337"/>
          </a:xfrm>
        </p:spPr>
        <p:txBody>
          <a:bodyPr/>
          <a:lstStyle/>
          <a:p>
            <a:pPr eaLnBrk="1" hangingPunct="1"/>
            <a:r>
              <a:rPr lang="en-US" altLang="en-US" sz="2400" smtClean="0">
                <a:ea typeface="ＭＳ Ｐゴシック" pitchFamily="34" charset="-128"/>
              </a:rPr>
              <a:t>All cases likely originated from at least two different body sites in the index patient </a:t>
            </a:r>
          </a:p>
          <a:p>
            <a:pPr eaLnBrk="1" hangingPunct="1"/>
            <a:r>
              <a:rPr lang="en-US" altLang="en-US" sz="2400" smtClean="0">
                <a:ea typeface="ＭＳ Ｐゴシック" pitchFamily="34" charset="-128"/>
              </a:rPr>
              <a:t>There were at least three different initial transmission events</a:t>
            </a:r>
          </a:p>
          <a:p>
            <a:pPr eaLnBrk="1" hangingPunct="1"/>
            <a:r>
              <a:rPr lang="en-US" altLang="en-US" sz="2400" smtClean="0">
                <a:ea typeface="ＭＳ Ｐゴシック" pitchFamily="34" charset="-128"/>
              </a:rPr>
              <a:t>One of the infections could be linked to contamination of a ventilator</a:t>
            </a:r>
          </a:p>
          <a:p>
            <a:pPr eaLnBrk="1" hangingPunct="1"/>
            <a:r>
              <a:rPr lang="en-US" altLang="en-US" sz="2400" b="1" i="1" smtClean="0">
                <a:ea typeface="ＭＳ Ｐゴシック" pitchFamily="34" charset="-128"/>
              </a:rPr>
              <a:t>Traditional contact precautions and patient isolation were insufficient to stop transmission</a:t>
            </a:r>
          </a:p>
        </p:txBody>
      </p:sp>
      <p:pic>
        <p:nvPicPr>
          <p:cNvPr id="47108"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146800" y="2803525"/>
            <a:ext cx="23685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727D817-0787-49A5-9318-F9AB709DDB22}" type="slidenum">
              <a:rPr lang="en-US" altLang="en-US" sz="1800">
                <a:latin typeface="Calibri" pitchFamily="34" charset="0"/>
              </a:rPr>
              <a:pPr eaLnBrk="1" hangingPunct="1"/>
              <a:t>31</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26988"/>
            <a:ext cx="7886700" cy="1325562"/>
          </a:xfrm>
        </p:spPr>
        <p:txBody>
          <a:bodyPr/>
          <a:lstStyle/>
          <a:p>
            <a:pPr eaLnBrk="1" hangingPunct="1"/>
            <a:r>
              <a:rPr lang="en-US" altLang="en-US" b="1" smtClean="0">
                <a:ea typeface="ＭＳ Ｐゴシック" pitchFamily="34" charset="-128"/>
              </a:rPr>
              <a:t>In the Hospital Environment</a:t>
            </a:r>
          </a:p>
        </p:txBody>
      </p:sp>
      <p:sp>
        <p:nvSpPr>
          <p:cNvPr id="48131" name="Content Placeholder 2"/>
          <p:cNvSpPr>
            <a:spLocks noGrp="1"/>
          </p:cNvSpPr>
          <p:nvPr>
            <p:ph idx="1"/>
          </p:nvPr>
        </p:nvSpPr>
        <p:spPr>
          <a:xfrm>
            <a:off x="628650" y="1554163"/>
            <a:ext cx="7886700" cy="4351337"/>
          </a:xfrm>
        </p:spPr>
        <p:txBody>
          <a:bodyPr/>
          <a:lstStyle/>
          <a:p>
            <a:pPr eaLnBrk="1" hangingPunct="1"/>
            <a:r>
              <a:rPr lang="en-US" altLang="en-US" smtClean="0">
                <a:ea typeface="ＭＳ Ｐゴシック" pitchFamily="34" charset="-128"/>
              </a:rPr>
              <a:t>119 samples from 15 rooms (8 surfaces) that housed CRE-positive patients</a:t>
            </a:r>
          </a:p>
          <a:p>
            <a:pPr eaLnBrk="1" hangingPunct="1"/>
            <a:r>
              <a:rPr lang="en-US" altLang="en-US" smtClean="0">
                <a:ea typeface="ＭＳ Ｐゴシック" pitchFamily="34" charset="-128"/>
              </a:rPr>
              <a:t>Infrequent environmental surface contamination (8.4%) and at low levels (average, 5.1 colony-forming units [CFU]/120 cm² per contaminated surface) </a:t>
            </a:r>
          </a:p>
          <a:p>
            <a:pPr eaLnBrk="1" hangingPunct="1"/>
            <a:r>
              <a:rPr lang="en-US" altLang="en-US" smtClean="0">
                <a:ea typeface="ＭＳ Ｐゴシック" pitchFamily="34" charset="-128"/>
              </a:rPr>
              <a:t>Three species of </a:t>
            </a:r>
            <a:r>
              <a:rPr lang="en-US" altLang="en-US" b="1" smtClean="0">
                <a:ea typeface="ＭＳ Ｐゴシック" pitchFamily="34" charset="-128"/>
              </a:rPr>
              <a:t>CRE</a:t>
            </a:r>
            <a:r>
              <a:rPr lang="en-US" altLang="en-US" smtClean="0">
                <a:ea typeface="ＭＳ Ｐゴシック" pitchFamily="34" charset="-128"/>
              </a:rPr>
              <a:t> (</a:t>
            </a:r>
            <a:r>
              <a:rPr lang="en-US" altLang="en-US" i="1" smtClean="0">
                <a:ea typeface="ＭＳ Ｐゴシック" pitchFamily="34" charset="-128"/>
              </a:rPr>
              <a:t>Klebsiella, Enterobacter</a:t>
            </a:r>
            <a:r>
              <a:rPr lang="en-US" altLang="en-US" smtClean="0">
                <a:ea typeface="ＭＳ Ｐゴシック" pitchFamily="34" charset="-128"/>
              </a:rPr>
              <a:t>, and </a:t>
            </a:r>
            <a:r>
              <a:rPr lang="en-US" altLang="en-US" i="1" smtClean="0">
                <a:ea typeface="ＭＳ Ｐゴシック" pitchFamily="34" charset="-128"/>
              </a:rPr>
              <a:t>Escherichia</a:t>
            </a:r>
            <a:r>
              <a:rPr lang="en-US" altLang="en-US" smtClean="0">
                <a:ea typeface="ＭＳ Ｐゴシック" pitchFamily="34" charset="-128"/>
              </a:rPr>
              <a:t>) survived poorly (&gt;85% die-off in 24 hours) with ~2 log10 CFU inoculated onto 5 different environmental surfaces</a:t>
            </a:r>
          </a:p>
          <a:p>
            <a:pPr eaLnBrk="1" hangingPunct="1"/>
            <a:endParaRPr lang="en-US" altLang="en-US" smtClean="0">
              <a:ea typeface="ＭＳ Ｐゴシック" pitchFamily="34" charset="-128"/>
            </a:endParaRPr>
          </a:p>
          <a:p>
            <a:pPr lvl="1" eaLnBrk="1" hangingPunct="1"/>
            <a:r>
              <a:rPr lang="en-US" altLang="en-US" smtClean="0">
                <a:ea typeface="ＭＳ Ｐゴシック" pitchFamily="34" charset="-128"/>
              </a:rPr>
              <a:t>Weber, et.al. Infect Contr Hosp Epidemiol 2015; 36:590</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6138" y="1463675"/>
            <a:ext cx="7756525" cy="4751388"/>
          </a:xfrm>
        </p:spPr>
        <p:txBody>
          <a:bodyPr>
            <a:normAutofit/>
          </a:bodyPr>
          <a:lstStyle/>
          <a:p>
            <a:pPr marL="342900" indent="-342900" eaLnBrk="1" hangingPunct="1">
              <a:spcBef>
                <a:spcPct val="0"/>
              </a:spcBef>
              <a:buFont typeface="Wingdings" pitchFamily="2" charset="2"/>
              <a:buChar char="§"/>
            </a:pPr>
            <a:r>
              <a:rPr lang="en-US" altLang="en-US" smtClean="0">
                <a:latin typeface="Arial" pitchFamily="34" charset="0"/>
                <a:ea typeface="ＭＳ Ｐゴシック" pitchFamily="34" charset="-128"/>
                <a:cs typeface="Arial" pitchFamily="34" charset="0"/>
              </a:rPr>
              <a:t>Carbapenem-resistant </a:t>
            </a:r>
            <a:r>
              <a:rPr lang="en-US" altLang="en-US" i="1" smtClean="0">
                <a:latin typeface="Arial" pitchFamily="34" charset="0"/>
                <a:ea typeface="ＭＳ Ｐゴシック" pitchFamily="34" charset="-128"/>
                <a:cs typeface="Arial" pitchFamily="34" charset="0"/>
              </a:rPr>
              <a:t>Klebsiella</a:t>
            </a:r>
            <a:r>
              <a:rPr lang="en-US" altLang="en-US" smtClean="0">
                <a:latin typeface="Arial" pitchFamily="34" charset="0"/>
                <a:ea typeface="ＭＳ Ｐゴシック" pitchFamily="34" charset="-128"/>
                <a:cs typeface="Arial" pitchFamily="34" charset="0"/>
              </a:rPr>
              <a:t> in US hospitals: </a:t>
            </a:r>
            <a:r>
              <a:rPr lang="en-US" altLang="en-US" smtClean="0">
                <a:solidFill>
                  <a:srgbClr val="C55A11"/>
                </a:solidFill>
                <a:latin typeface="Arial" pitchFamily="34" charset="0"/>
                <a:ea typeface="ＭＳ Ｐゴシック" pitchFamily="34" charset="-128"/>
                <a:cs typeface="Arial" pitchFamily="34" charset="0"/>
              </a:rPr>
              <a:t>&lt; 1% in 2000,  8% in 2006–2007, 12% in 2009–2010</a:t>
            </a:r>
          </a:p>
          <a:p>
            <a:pPr marL="342900" indent="-342900" eaLnBrk="1" hangingPunct="1">
              <a:spcBef>
                <a:spcPct val="0"/>
              </a:spcBef>
              <a:buFont typeface="Arial" pitchFamily="34" charset="0"/>
              <a:buNone/>
            </a:pPr>
            <a:r>
              <a:rPr lang="en-US" altLang="en-US" smtClean="0">
                <a:solidFill>
                  <a:srgbClr val="C55A11"/>
                </a:solidFill>
                <a:latin typeface="Arial" pitchFamily="34" charset="0"/>
                <a:ea typeface="ＭＳ Ｐゴシック" pitchFamily="34" charset="-128"/>
                <a:cs typeface="Arial" pitchFamily="34" charset="0"/>
              </a:rPr>
              <a:t> </a:t>
            </a:r>
          </a:p>
          <a:p>
            <a:pPr marL="342900" indent="-342900" eaLnBrk="1" hangingPunct="1">
              <a:spcBef>
                <a:spcPct val="0"/>
              </a:spcBef>
              <a:buFont typeface="Wingdings" pitchFamily="2" charset="2"/>
              <a:buChar char="§"/>
            </a:pPr>
            <a:r>
              <a:rPr lang="en-US" altLang="en-US" smtClean="0">
                <a:latin typeface="Arial" pitchFamily="34" charset="0"/>
                <a:ea typeface="ＭＳ Ｐゴシック" pitchFamily="34" charset="-128"/>
                <a:cs typeface="Arial" pitchFamily="34" charset="0"/>
              </a:rPr>
              <a:t>Initial outbreaks of KPC-producing </a:t>
            </a:r>
            <a:r>
              <a:rPr lang="en-US" altLang="en-US" i="1" smtClean="0">
                <a:latin typeface="Arial" pitchFamily="34" charset="0"/>
                <a:ea typeface="ＭＳ Ｐゴシック" pitchFamily="34" charset="-128"/>
                <a:cs typeface="Arial" pitchFamily="34" charset="0"/>
              </a:rPr>
              <a:t>Klebsiella </a:t>
            </a:r>
            <a:r>
              <a:rPr lang="en-US" altLang="en-US" smtClean="0">
                <a:latin typeface="Arial" pitchFamily="34" charset="0"/>
                <a:ea typeface="ＭＳ Ｐゴシック" pitchFamily="34" charset="-128"/>
                <a:cs typeface="Arial" pitchFamily="34" charset="0"/>
              </a:rPr>
              <a:t>occurred in NYC hospitals in 2003-2004</a:t>
            </a:r>
          </a:p>
          <a:p>
            <a:pPr marL="342900" indent="-342900" eaLnBrk="1" hangingPunct="1">
              <a:spcBef>
                <a:spcPct val="0"/>
              </a:spcBef>
              <a:buFont typeface="Arial" pitchFamily="34" charset="0"/>
              <a:buNone/>
            </a:pPr>
            <a:endParaRPr lang="en-US" altLang="en-US" smtClean="0">
              <a:latin typeface="Arial" pitchFamily="34" charset="0"/>
              <a:ea typeface="ＭＳ Ｐゴシック" pitchFamily="34" charset="-128"/>
              <a:cs typeface="Arial" pitchFamily="34" charset="0"/>
            </a:endParaRPr>
          </a:p>
          <a:p>
            <a:pPr marL="342900" indent="-342900" eaLnBrk="1" hangingPunct="1">
              <a:spcBef>
                <a:spcPct val="0"/>
              </a:spcBef>
              <a:buFont typeface="Wingdings" pitchFamily="2" charset="2"/>
              <a:buChar char="§"/>
            </a:pPr>
            <a:r>
              <a:rPr lang="en-US" altLang="en-US" smtClean="0">
                <a:latin typeface="Arial" pitchFamily="34" charset="0"/>
                <a:ea typeface="ＭＳ Ｐゴシック" pitchFamily="34" charset="-128"/>
                <a:cs typeface="Arial" pitchFamily="34" charset="0"/>
              </a:rPr>
              <a:t>We examined all data from all patient discharges, 2006-12 from 4 NYC hospital, n=761,426</a:t>
            </a:r>
          </a:p>
          <a:p>
            <a:pPr marL="342900" indent="-342900" eaLnBrk="1" hangingPunct="1">
              <a:spcBef>
                <a:spcPct val="0"/>
              </a:spcBef>
              <a:buFont typeface="Arial" pitchFamily="34" charset="0"/>
              <a:buNone/>
            </a:pPr>
            <a:endParaRPr lang="en-US" altLang="en-US" smtClean="0">
              <a:latin typeface="Arial" pitchFamily="34" charset="0"/>
              <a:ea typeface="ＭＳ Ｐゴシック" pitchFamily="34" charset="-128"/>
              <a:cs typeface="Arial" pitchFamily="34" charset="0"/>
            </a:endParaRPr>
          </a:p>
          <a:p>
            <a:pPr marL="342900" indent="-342900" eaLnBrk="1" hangingPunct="1">
              <a:spcBef>
                <a:spcPct val="0"/>
              </a:spcBef>
              <a:buFont typeface="Wingdings" pitchFamily="2" charset="2"/>
              <a:buChar char="§"/>
            </a:pPr>
            <a:endParaRPr lang="en-US" altLang="en-US" sz="2000" smtClean="0">
              <a:solidFill>
                <a:srgbClr val="FF0000"/>
              </a:solidFill>
              <a:latin typeface="Arial" pitchFamily="34" charset="0"/>
              <a:ea typeface="ＭＳ Ｐゴシック" pitchFamily="34" charset="-128"/>
              <a:cs typeface="Arial" pitchFamily="34" charset="0"/>
            </a:endParaRPr>
          </a:p>
          <a:p>
            <a:pPr marL="342900" indent="-342900" eaLnBrk="1" hangingPunct="1">
              <a:buFont typeface="Arial" pitchFamily="34" charset="0"/>
              <a:buNone/>
            </a:pPr>
            <a:endParaRPr lang="en-US" altLang="en-US" sz="2000"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FC213C8-8A10-4CB4-8D3C-3DCC0BBB6116}" type="slidenum">
              <a:rPr lang="en-US" altLang="en-US" sz="1800">
                <a:latin typeface="Calibri" pitchFamily="34" charset="0"/>
              </a:rPr>
              <a:pPr eaLnBrk="1" hangingPunct="1"/>
              <a:t>33</a:t>
            </a:fld>
            <a:endParaRPr lang="en-US" altLang="en-US" sz="1800">
              <a:latin typeface="Calibri" pitchFamily="34" charset="0"/>
            </a:endParaRPr>
          </a:p>
        </p:txBody>
      </p:sp>
      <p:sp>
        <p:nvSpPr>
          <p:cNvPr id="49156" name="Title 2"/>
          <p:cNvSpPr>
            <a:spLocks noGrp="1"/>
          </p:cNvSpPr>
          <p:nvPr>
            <p:ph type="title"/>
          </p:nvPr>
        </p:nvSpPr>
        <p:spPr>
          <a:xfrm>
            <a:off x="1485900" y="236538"/>
            <a:ext cx="6172200" cy="566737"/>
          </a:xfrm>
        </p:spPr>
        <p:txBody>
          <a:bodyPr/>
          <a:lstStyle/>
          <a:p>
            <a:pPr algn="ctr" eaLnBrk="1" hangingPunct="1"/>
            <a:r>
              <a:rPr lang="en-US" altLang="en-US" sz="4000" b="1" smtClean="0">
                <a:latin typeface="Arial" pitchFamily="34" charset="0"/>
                <a:ea typeface="ＭＳ Ｐゴシック" pitchFamily="34" charset="-128"/>
                <a:cs typeface="Arial" pitchFamily="34" charset="0"/>
              </a:rPr>
              <a:t>CRE</a:t>
            </a:r>
            <a:r>
              <a:rPr lang="en-US" altLang="en-US" sz="4000" b="1" i="1" smtClean="0">
                <a:latin typeface="Arial" pitchFamily="34" charset="0"/>
                <a:ea typeface="ＭＳ Ｐゴシック" pitchFamily="34" charset="-128"/>
                <a:cs typeface="Arial" pitchFamily="34" charset="0"/>
              </a:rPr>
              <a:t> Klebsiella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1AC1601-2F72-4C8C-87A3-BC72EC500A79}" type="slidenum">
              <a:rPr lang="en-US" altLang="en-US" sz="1800">
                <a:latin typeface="Calibri" pitchFamily="34" charset="0"/>
              </a:rPr>
              <a:pPr eaLnBrk="1" hangingPunct="1"/>
              <a:t>34</a:t>
            </a:fld>
            <a:endParaRPr lang="en-US" altLang="en-US" sz="1800">
              <a:latin typeface="Calibri" pitchFamily="34" charset="0"/>
            </a:endParaRPr>
          </a:p>
        </p:txBody>
      </p:sp>
      <p:sp>
        <p:nvSpPr>
          <p:cNvPr id="50179" name="Title 1"/>
          <p:cNvSpPr txBox="1">
            <a:spLocks/>
          </p:cNvSpPr>
          <p:nvPr/>
        </p:nvSpPr>
        <p:spPr bwMode="auto">
          <a:xfrm>
            <a:off x="715963" y="274638"/>
            <a:ext cx="70612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200" b="1">
                <a:cs typeface="Arial" pitchFamily="34" charset="0"/>
              </a:rPr>
              <a:t>Carbapenem-resistant </a:t>
            </a:r>
            <a:r>
              <a:rPr lang="en-US" altLang="en-US" sz="3200" b="1" i="1">
                <a:cs typeface="Arial" pitchFamily="34" charset="0"/>
              </a:rPr>
              <a:t>Klebsiella, </a:t>
            </a:r>
            <a:r>
              <a:rPr lang="en-US" altLang="en-US" sz="3200" b="1">
                <a:cs typeface="Arial" pitchFamily="34" charset="0"/>
              </a:rPr>
              <a:t>2006-2012</a:t>
            </a:r>
          </a:p>
        </p:txBody>
      </p:sp>
      <p:pic>
        <p:nvPicPr>
          <p:cNvPr id="50180"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73200" y="1150938"/>
            <a:ext cx="61372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Box 6"/>
          <p:cNvSpPr txBox="1">
            <a:spLocks noChangeArrowheads="1"/>
          </p:cNvSpPr>
          <p:nvPr/>
        </p:nvSpPr>
        <p:spPr bwMode="auto">
          <a:xfrm>
            <a:off x="982663" y="5754688"/>
            <a:ext cx="71326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buFont typeface="Arial" pitchFamily="34" charset="0"/>
              <a:buChar char="•"/>
            </a:pPr>
            <a:r>
              <a:rPr lang="en-US" altLang="en-US" sz="2000" b="1">
                <a:cs typeface="Arial" pitchFamily="34" charset="0"/>
              </a:rPr>
              <a:t>Dramatic increase in 2010-2012</a:t>
            </a:r>
          </a:p>
          <a:p>
            <a:pPr algn="ctr" eaLnBrk="1" hangingPunct="1">
              <a:buFont typeface="Arial" pitchFamily="34" charset="0"/>
              <a:buChar char="•"/>
            </a:pPr>
            <a:r>
              <a:rPr lang="en-US" altLang="en-US" sz="2000" b="1">
                <a:cs typeface="Arial" pitchFamily="34" charset="0"/>
              </a:rPr>
              <a:t>18-20% in 2006-2007 (8% national rate)</a:t>
            </a:r>
          </a:p>
          <a:p>
            <a:pPr algn="ctr" eaLnBrk="1" hangingPunct="1">
              <a:buFont typeface="Arial" pitchFamily="34" charset="0"/>
              <a:buChar char="•"/>
            </a:pPr>
            <a:r>
              <a:rPr lang="en-US" altLang="en-US" sz="2000" b="1">
                <a:cs typeface="Arial" pitchFamily="34" charset="0"/>
              </a:rPr>
              <a:t>13-27% in 2009-2010 (12% national rate)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ACEF553-27B2-42F2-A516-1A7F7DEB4757}" type="slidenum">
              <a:rPr lang="en-US" altLang="en-US" sz="1800">
                <a:latin typeface="Calibri" pitchFamily="34" charset="0"/>
              </a:rPr>
              <a:pPr eaLnBrk="1" hangingPunct="1"/>
              <a:t>35</a:t>
            </a:fld>
            <a:endParaRPr lang="en-US" altLang="en-US" sz="1800">
              <a:latin typeface="Calibri" pitchFamily="34" charset="0"/>
            </a:endParaRPr>
          </a:p>
        </p:txBody>
      </p:sp>
      <p:sp>
        <p:nvSpPr>
          <p:cNvPr id="51203" name="Title 1"/>
          <p:cNvSpPr txBox="1">
            <a:spLocks/>
          </p:cNvSpPr>
          <p:nvPr/>
        </p:nvSpPr>
        <p:spPr bwMode="auto">
          <a:xfrm>
            <a:off x="122238" y="331788"/>
            <a:ext cx="8586787"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200" b="1">
                <a:cs typeface="Arial" pitchFamily="34" charset="0"/>
              </a:rPr>
              <a:t>Carbapenem-resistant </a:t>
            </a:r>
            <a:r>
              <a:rPr lang="en-US" altLang="en-US" sz="3200" b="1" i="1">
                <a:cs typeface="Arial" pitchFamily="34" charset="0"/>
              </a:rPr>
              <a:t>Klebsiella</a:t>
            </a:r>
            <a:r>
              <a:rPr lang="en-US" altLang="en-US" sz="3200" b="1">
                <a:cs typeface="Arial" pitchFamily="34" charset="0"/>
              </a:rPr>
              <a:t> by body site, 2006-2012</a:t>
            </a:r>
          </a:p>
        </p:txBody>
      </p:sp>
      <p:pic>
        <p:nvPicPr>
          <p:cNvPr id="51204"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rcRect l="-861" r="-861"/>
          <a:stretch>
            <a:fillRect/>
          </a:stretch>
        </p:blipFill>
        <p:spPr>
          <a:xfrm>
            <a:off x="479425" y="1287463"/>
            <a:ext cx="7789863" cy="5434012"/>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766DDF9-1875-4337-BE41-CE72E0E4A18A}" type="slidenum">
              <a:rPr lang="en-US" altLang="en-US" sz="1800">
                <a:latin typeface="Calibri" pitchFamily="34" charset="0"/>
              </a:rPr>
              <a:pPr eaLnBrk="1" hangingPunct="1"/>
              <a:t>36</a:t>
            </a:fld>
            <a:endParaRPr lang="en-US" altLang="en-US" sz="1800">
              <a:latin typeface="Calibri" pitchFamily="34" charset="0"/>
            </a:endParaRPr>
          </a:p>
        </p:txBody>
      </p:sp>
      <p:sp>
        <p:nvSpPr>
          <p:cNvPr id="52227" name="TextBox 6"/>
          <p:cNvSpPr txBox="1">
            <a:spLocks noChangeArrowheads="1"/>
          </p:cNvSpPr>
          <p:nvPr/>
        </p:nvSpPr>
        <p:spPr bwMode="auto">
          <a:xfrm>
            <a:off x="638175" y="5588000"/>
            <a:ext cx="7777163"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buFont typeface="Arial" pitchFamily="34" charset="0"/>
              <a:buChar char="•"/>
            </a:pPr>
            <a:r>
              <a:rPr lang="en-US" altLang="en-US">
                <a:cs typeface="Arial" pitchFamily="34" charset="0"/>
              </a:rPr>
              <a:t>Blood stream infection resistance (18.7% vs. 28.2%)</a:t>
            </a:r>
          </a:p>
          <a:p>
            <a:pPr algn="ctr" eaLnBrk="1" hangingPunct="1">
              <a:buFont typeface="Arial" pitchFamily="34" charset="0"/>
              <a:buChar char="•"/>
            </a:pPr>
            <a:r>
              <a:rPr lang="en-US" altLang="en-US">
                <a:cs typeface="Arial" pitchFamily="34" charset="0"/>
              </a:rPr>
              <a:t>UTI resistance (26.8% vs. 29.3%)</a:t>
            </a:r>
          </a:p>
          <a:p>
            <a:pPr algn="ctr" eaLnBrk="1" hangingPunct="1">
              <a:buFont typeface="Arial" pitchFamily="34" charset="0"/>
              <a:buChar char="•"/>
            </a:pPr>
            <a:r>
              <a:rPr lang="en-US" altLang="en-US">
                <a:cs typeface="Arial" pitchFamily="34" charset="0"/>
              </a:rPr>
              <a:t>Pneumonia resistance (23.7% vs.33.2%)</a:t>
            </a:r>
          </a:p>
          <a:p>
            <a:pPr eaLnBrk="1" hangingPunct="1"/>
            <a:endParaRPr lang="en-US" altLang="en-US" sz="1100">
              <a:cs typeface="Arial" pitchFamily="34" charset="0"/>
            </a:endParaRPr>
          </a:p>
          <a:p>
            <a:pPr eaLnBrk="1" hangingPunct="1"/>
            <a:endParaRPr lang="en-US" altLang="en-US" sz="1100">
              <a:cs typeface="Arial" pitchFamily="34" charset="0"/>
            </a:endParaRPr>
          </a:p>
        </p:txBody>
      </p:sp>
      <p:pic>
        <p:nvPicPr>
          <p:cNvPr id="52228"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23850" y="279400"/>
            <a:ext cx="788670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itle 1"/>
          <p:cNvSpPr txBox="1">
            <a:spLocks/>
          </p:cNvSpPr>
          <p:nvPr/>
        </p:nvSpPr>
        <p:spPr bwMode="auto">
          <a:xfrm>
            <a:off x="84138" y="50800"/>
            <a:ext cx="88900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80000"/>
              </a:lnSpc>
            </a:pPr>
            <a:r>
              <a:rPr lang="en-US" altLang="en-US" sz="1100" b="1">
                <a:cs typeface="Arial" pitchFamily="34" charset="0"/>
              </a:rPr>
              <a:t> </a:t>
            </a:r>
            <a:r>
              <a:rPr lang="en-US" altLang="en-US" b="1">
                <a:cs typeface="Arial" pitchFamily="34" charset="0"/>
              </a:rPr>
              <a:t>Sensitive and resistant </a:t>
            </a:r>
            <a:r>
              <a:rPr lang="en-US" altLang="en-US" b="1" i="1">
                <a:cs typeface="Arial" pitchFamily="34" charset="0"/>
              </a:rPr>
              <a:t>Klebsiella</a:t>
            </a:r>
            <a:r>
              <a:rPr lang="en-US" altLang="en-US" b="1">
                <a:cs typeface="Arial" pitchFamily="34" charset="0"/>
              </a:rPr>
              <a:t> infections by body site:</a:t>
            </a:r>
          </a:p>
          <a:p>
            <a:pPr algn="ctr" eaLnBrk="1" hangingPunct="1">
              <a:lnSpc>
                <a:spcPct val="80000"/>
              </a:lnSpc>
            </a:pPr>
            <a:r>
              <a:rPr lang="en-US" altLang="en-US" b="1">
                <a:cs typeface="Arial" pitchFamily="34" charset="0"/>
              </a:rPr>
              <a:t> CAI vs. HAI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A42806F-91E4-421B-9FB6-CAF78DF38773}" type="slidenum">
              <a:rPr lang="en-US" altLang="en-US" sz="1800">
                <a:latin typeface="Calibri" pitchFamily="34" charset="0"/>
              </a:rPr>
              <a:pPr eaLnBrk="1" hangingPunct="1"/>
              <a:t>37</a:t>
            </a:fld>
            <a:endParaRPr lang="en-US" altLang="en-US" sz="1800">
              <a:latin typeface="Calibri" pitchFamily="34" charset="0"/>
            </a:endParaRPr>
          </a:p>
        </p:txBody>
      </p:sp>
      <p:sp>
        <p:nvSpPr>
          <p:cNvPr id="53251" name="Title 1"/>
          <p:cNvSpPr txBox="1">
            <a:spLocks/>
          </p:cNvSpPr>
          <p:nvPr/>
        </p:nvSpPr>
        <p:spPr bwMode="auto">
          <a:xfrm>
            <a:off x="385763" y="236538"/>
            <a:ext cx="80645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200" b="1">
                <a:cs typeface="Arial" pitchFamily="34" charset="0"/>
              </a:rPr>
              <a:t>Device-associated </a:t>
            </a:r>
            <a:r>
              <a:rPr lang="en-US" altLang="en-US" sz="3200" b="1" i="1">
                <a:cs typeface="Arial" pitchFamily="34" charset="0"/>
              </a:rPr>
              <a:t>Klebsiella</a:t>
            </a:r>
            <a:r>
              <a:rPr lang="en-US" altLang="en-US" sz="3200" b="1">
                <a:cs typeface="Arial" pitchFamily="34" charset="0"/>
              </a:rPr>
              <a:t> resistance, 2006-2012</a:t>
            </a:r>
          </a:p>
        </p:txBody>
      </p:sp>
      <p:pic>
        <p:nvPicPr>
          <p:cNvPr id="53252" name="Picture 1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1270000"/>
            <a:ext cx="878205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sz="4000" b="1" smtClean="0">
                <a:ea typeface="ＭＳ Ｐゴシック" pitchFamily="34" charset="-128"/>
              </a:rPr>
              <a:t>In Pediatrics</a:t>
            </a:r>
          </a:p>
        </p:txBody>
      </p:sp>
      <p:sp>
        <p:nvSpPr>
          <p:cNvPr id="54275" name="Content Placeholder 2"/>
          <p:cNvSpPr>
            <a:spLocks noGrp="1"/>
          </p:cNvSpPr>
          <p:nvPr>
            <p:ph idx="1"/>
          </p:nvPr>
        </p:nvSpPr>
        <p:spPr/>
        <p:txBody>
          <a:bodyPr/>
          <a:lstStyle/>
          <a:p>
            <a:pPr eaLnBrk="1" hangingPunct="1"/>
            <a:r>
              <a:rPr lang="en-US" altLang="en-US" sz="3200" smtClean="0">
                <a:ea typeface="ＭＳ Ｐゴシック" pitchFamily="34" charset="-128"/>
              </a:rPr>
              <a:t>347-bedpediatric tertiary care center in Los Angeles, CA</a:t>
            </a:r>
          </a:p>
          <a:p>
            <a:pPr eaLnBrk="1" hangingPunct="1"/>
            <a:r>
              <a:rPr lang="en-US" altLang="en-US" sz="3200" smtClean="0">
                <a:ea typeface="ＭＳ Ｐゴシック" pitchFamily="34" charset="-128"/>
              </a:rPr>
              <a:t>Eleven CRE isolates recovered from 10 patients between April 2011 and May 2013</a:t>
            </a:r>
          </a:p>
          <a:p>
            <a:pPr eaLnBrk="1" hangingPunct="1"/>
            <a:r>
              <a:rPr lang="en-US" altLang="en-US" sz="3200" smtClean="0">
                <a:ea typeface="ＭＳ Ｐゴシック" pitchFamily="34" charset="-128"/>
              </a:rPr>
              <a:t>Sporadic cases with no molecular or epidemiologic links to one another</a:t>
            </a:r>
          </a:p>
          <a:p>
            <a:pPr eaLnBrk="1" hangingPunct="1"/>
            <a:r>
              <a:rPr lang="en-US" altLang="en-US" sz="3200" smtClean="0">
                <a:ea typeface="ＭＳ Ｐゴシック" pitchFamily="34" charset="-128"/>
              </a:rPr>
              <a:t>CRE in pediatric patients still rare</a:t>
            </a:r>
          </a:p>
          <a:p>
            <a:pPr eaLnBrk="1" hangingPunct="1"/>
            <a:endParaRPr lang="en-US" altLang="en-US" smtClean="0">
              <a:ea typeface="ＭＳ Ｐゴシック" pitchFamily="34" charset="-128"/>
            </a:endParaRPr>
          </a:p>
          <a:p>
            <a:pPr lvl="1" eaLnBrk="1" hangingPunct="1"/>
            <a:r>
              <a:rPr lang="en-US" altLang="en-US" smtClean="0">
                <a:ea typeface="ＭＳ Ｐゴシック" pitchFamily="34" charset="-128"/>
              </a:rPr>
              <a:t>Pia, et.al.  Pediatr Infect Dis J 2015; 34:11</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F7DD526-BFC6-4B1F-BDB5-5A94869D05A2}" type="slidenum">
              <a:rPr lang="en-US" altLang="en-US" sz="1800">
                <a:latin typeface="Calibri" pitchFamily="34" charset="0"/>
              </a:rPr>
              <a:pPr eaLnBrk="1" hangingPunct="1"/>
              <a:t>38</a:t>
            </a:fld>
            <a:endParaRPr lang="en-US" altLang="en-US" sz="1800">
              <a:latin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88913" y="365125"/>
            <a:ext cx="8904287" cy="1325563"/>
          </a:xfrm>
        </p:spPr>
        <p:txBody>
          <a:bodyPr/>
          <a:lstStyle/>
          <a:p>
            <a:pPr eaLnBrk="1" hangingPunct="1"/>
            <a:r>
              <a:rPr lang="en-US" altLang="en-US" sz="4000" b="1" smtClean="0">
                <a:ea typeface="ＭＳ Ｐゴシック" pitchFamily="34" charset="-128"/>
              </a:rPr>
              <a:t>Genomically informed surveillance</a:t>
            </a:r>
          </a:p>
        </p:txBody>
      </p:sp>
      <p:sp>
        <p:nvSpPr>
          <p:cNvPr id="55299" name="Content Placeholder 2"/>
          <p:cNvSpPr>
            <a:spLocks noGrp="1"/>
          </p:cNvSpPr>
          <p:nvPr>
            <p:ph idx="1"/>
          </p:nvPr>
        </p:nvSpPr>
        <p:spPr/>
        <p:txBody>
          <a:bodyPr/>
          <a:lstStyle/>
          <a:p>
            <a:pPr eaLnBrk="1" hangingPunct="1"/>
            <a:r>
              <a:rPr lang="en-US" altLang="en-US" smtClean="0">
                <a:ea typeface="ＭＳ Ｐゴシック" pitchFamily="34" charset="-128"/>
              </a:rPr>
              <a:t>41 carbapenem-resistant </a:t>
            </a:r>
            <a:r>
              <a:rPr lang="en-US" altLang="en-US" i="1" smtClean="0">
                <a:ea typeface="ＭＳ Ｐゴシック" pitchFamily="34" charset="-128"/>
              </a:rPr>
              <a:t>K. pneumoniae </a:t>
            </a:r>
            <a:r>
              <a:rPr lang="en-US" altLang="en-US" smtClean="0">
                <a:ea typeface="ＭＳ Ｐゴシック" pitchFamily="34" charset="-128"/>
              </a:rPr>
              <a:t>and </a:t>
            </a:r>
            <a:r>
              <a:rPr lang="en-US" altLang="en-US" i="1" smtClean="0">
                <a:ea typeface="ＭＳ Ｐゴシック" pitchFamily="34" charset="-128"/>
              </a:rPr>
              <a:t>E. cloacae</a:t>
            </a:r>
            <a:r>
              <a:rPr lang="en-US" altLang="en-US" smtClean="0">
                <a:ea typeface="ＭＳ Ｐゴシック" pitchFamily="34" charset="-128"/>
              </a:rPr>
              <a:t> isolates collected over 3 years underwent whole genome sequencing</a:t>
            </a:r>
          </a:p>
          <a:p>
            <a:pPr eaLnBrk="1" hangingPunct="1"/>
            <a:r>
              <a:rPr lang="en-US" altLang="en-US" smtClean="0">
                <a:ea typeface="ＭＳ Ｐゴシック" pitchFamily="34" charset="-128"/>
              </a:rPr>
              <a:t>Limited outbreaks; rather sporadic detection of identical plasmids up to more than a year apart</a:t>
            </a:r>
          </a:p>
          <a:p>
            <a:pPr eaLnBrk="1" hangingPunct="1"/>
            <a:r>
              <a:rPr lang="en-US" altLang="en-US" smtClean="0">
                <a:ea typeface="ＭＳ Ｐゴシック" pitchFamily="34" charset="-128"/>
              </a:rPr>
              <a:t>No common hospital reservoir could be identified</a:t>
            </a:r>
          </a:p>
          <a:p>
            <a:pPr eaLnBrk="1" hangingPunct="1"/>
            <a:r>
              <a:rPr lang="en-US" altLang="en-US" smtClean="0">
                <a:ea typeface="ＭＳ Ｐゴシック" pitchFamily="34" charset="-128"/>
              </a:rPr>
              <a:t>Still much to learn!</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Pecora, et al. mBio 2015; Jul 28;6(4). pii: e01030-15. doi: 10.1128/mBio.01030-15</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47B878D-C74F-44BC-BC36-388817412D8E}" type="slidenum">
              <a:rPr lang="en-US" altLang="en-US" sz="1800">
                <a:latin typeface="Calibri" pitchFamily="34" charset="0"/>
              </a:rPr>
              <a:pPr eaLnBrk="1" hangingPunct="1"/>
              <a:t>39</a:t>
            </a:fld>
            <a:endParaRPr lang="en-US" altLang="en-US" sz="180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403225" y="407988"/>
            <a:ext cx="8689975" cy="1325562"/>
          </a:xfrm>
        </p:spPr>
        <p:txBody>
          <a:bodyPr/>
          <a:lstStyle/>
          <a:p>
            <a:pPr eaLnBrk="1" hangingPunct="1"/>
            <a:r>
              <a:rPr lang="en-US" altLang="en-US" sz="4000" smtClean="0">
                <a:ea typeface="ＭＳ Ｐゴシック" pitchFamily="34" charset="-128"/>
              </a:rPr>
              <a:t>Percent (Rank) of GNB Causing HAI (2009-10)</a:t>
            </a:r>
          </a:p>
        </p:txBody>
      </p:sp>
      <p:graphicFrame>
        <p:nvGraphicFramePr>
          <p:cNvPr id="15" name="Content Placeholder 14"/>
          <p:cNvGraphicFramePr>
            <a:graphicFrameLocks noGrp="1"/>
          </p:cNvGraphicFramePr>
          <p:nvPr>
            <p:ph idx="1"/>
          </p:nvPr>
        </p:nvGraphicFramePr>
        <p:xfrm>
          <a:off x="439738" y="1978025"/>
          <a:ext cx="8432800" cy="3287714"/>
        </p:xfrm>
        <a:graphic>
          <a:graphicData uri="http://schemas.openxmlformats.org/drawingml/2006/table">
            <a:tbl>
              <a:tblPr/>
              <a:tblGrid>
                <a:gridCol w="1689100"/>
                <a:gridCol w="1122362"/>
                <a:gridCol w="1404938"/>
                <a:gridCol w="1404937"/>
                <a:gridCol w="1406525"/>
                <a:gridCol w="1404938"/>
              </a:tblGrid>
              <a:tr h="460375">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Calibri" pitchFamily="34" charset="0"/>
                          <a:ea typeface="ＭＳ Ｐゴシック" pitchFamily="34" charset="-128"/>
                        </a:rPr>
                        <a:t>Organism</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Calibri" pitchFamily="34" charset="0"/>
                          <a:ea typeface="ＭＳ Ｐゴシック" pitchFamily="34" charset="-128"/>
                        </a:rPr>
                        <a:t>CLABSI</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Calibri" pitchFamily="34" charset="0"/>
                          <a:ea typeface="ＭＳ Ｐゴシック" pitchFamily="34" charset="-128"/>
                        </a:rPr>
                        <a:t>CAUTI</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Calibri" pitchFamily="34" charset="0"/>
                          <a:ea typeface="ＭＳ Ｐゴシック" pitchFamily="34" charset="-128"/>
                        </a:rPr>
                        <a:t>VAP</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Calibri" pitchFamily="34" charset="0"/>
                          <a:ea typeface="ＭＳ Ｐゴシック" pitchFamily="34" charset="-128"/>
                        </a:rPr>
                        <a:t>SSI</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Calibri" pitchFamily="34" charset="0"/>
                          <a:ea typeface="ＭＳ Ｐゴシック" pitchFamily="34" charset="-128"/>
                        </a:rPr>
                        <a:t>Total </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88988">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smtClean="0">
                          <a:ln>
                            <a:noFill/>
                          </a:ln>
                          <a:solidFill>
                            <a:srgbClr val="000000"/>
                          </a:solidFill>
                          <a:effectLst/>
                          <a:latin typeface="Calibri" pitchFamily="34" charset="0"/>
                          <a:ea typeface="ＭＳ Ｐゴシック" pitchFamily="34" charset="-128"/>
                        </a:rPr>
                        <a:t>A. baumannii</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ＭＳ Ｐゴシック" pitchFamily="34" charset="-128"/>
                        </a:rPr>
                        <a:t>2.1% (13)</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ＭＳ Ｐゴシック" pitchFamily="34" charset="-128"/>
                        </a:rPr>
                        <a:t>0.9%</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ＭＳ Ｐゴシック" pitchFamily="34" charset="-128"/>
                        </a:rPr>
                        <a:t>6.6% (5)</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ＭＳ Ｐゴシック" pitchFamily="34" charset="-128"/>
                        </a:rPr>
                        <a:t>0.6%</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ＭＳ Ｐゴシック" pitchFamily="34" charset="-128"/>
                        </a:rPr>
                        <a:t>1.8% (14)</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460375">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smtClean="0">
                          <a:ln>
                            <a:noFill/>
                          </a:ln>
                          <a:solidFill>
                            <a:srgbClr val="000000"/>
                          </a:solidFill>
                          <a:effectLst/>
                          <a:latin typeface="Calibri" pitchFamily="34" charset="0"/>
                          <a:ea typeface="ＭＳ Ｐゴシック" pitchFamily="34" charset="-128"/>
                        </a:rPr>
                        <a:t>E. coli</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ＭＳ Ｐゴシック" pitchFamily="34" charset="-128"/>
                        </a:rPr>
                        <a:t>4.0% (9)</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ＭＳ Ｐゴシック" pitchFamily="34" charset="-128"/>
                        </a:rPr>
                        <a:t>26.8% (1)</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ＭＳ Ｐゴシック" pitchFamily="34" charset="-128"/>
                        </a:rPr>
                        <a:t>5.9% (6)</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ＭＳ Ｐゴシック" pitchFamily="34" charset="-128"/>
                        </a:rPr>
                        <a:t>9.4% (3)</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ＭＳ Ｐゴシック" pitchFamily="34" charset="-128"/>
                        </a:rPr>
                        <a:t>11.5% (2)</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788988">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smtClean="0">
                          <a:ln>
                            <a:noFill/>
                          </a:ln>
                          <a:solidFill>
                            <a:srgbClr val="000000"/>
                          </a:solidFill>
                          <a:effectLst/>
                          <a:latin typeface="Calibri" pitchFamily="34" charset="0"/>
                          <a:ea typeface="ＭＳ Ｐゴシック" pitchFamily="34" charset="-128"/>
                        </a:rPr>
                        <a:t>K. pneumoniae</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ＭＳ Ｐゴシック" pitchFamily="34" charset="-128"/>
                        </a:rPr>
                        <a:t>7.9% (5)</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ＭＳ Ｐゴシック" pitchFamily="34" charset="-128"/>
                        </a:rPr>
                        <a:t>11.2% (3)</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ＭＳ Ｐゴシック" pitchFamily="34" charset="-128"/>
                        </a:rPr>
                        <a:t>10.1% (3)</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ＭＳ Ｐゴシック" pitchFamily="34" charset="-128"/>
                        </a:rPr>
                        <a:t>4.0% (7)</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ＭＳ Ｐゴシック" pitchFamily="34" charset="-128"/>
                        </a:rPr>
                        <a:t>8.0% (4)</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788988">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smtClean="0">
                          <a:ln>
                            <a:noFill/>
                          </a:ln>
                          <a:solidFill>
                            <a:srgbClr val="000000"/>
                          </a:solidFill>
                          <a:effectLst/>
                          <a:latin typeface="Calibri" pitchFamily="34" charset="0"/>
                          <a:ea typeface="ＭＳ Ｐゴシック" pitchFamily="34" charset="-128"/>
                        </a:rPr>
                        <a:t>P. aeruginosa</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ＭＳ Ｐゴシック" pitchFamily="34" charset="-128"/>
                        </a:rPr>
                        <a:t>3.8% (10)</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ＭＳ Ｐゴシック" pitchFamily="34" charset="-128"/>
                        </a:rPr>
                        <a:t>11.3% (2)</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ＭＳ Ｐゴシック" pitchFamily="34" charset="-128"/>
                        </a:rPr>
                        <a:t>16.6% (2)</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ＭＳ Ｐゴシック" pitchFamily="34" charset="-128"/>
                        </a:rPr>
                        <a:t>5.5% (5)</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ＭＳ Ｐゴシック" pitchFamily="34" charset="-128"/>
                        </a:rPr>
                        <a:t>7.5% (5)</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bl>
          </a:graphicData>
        </a:graphic>
      </p:graphicFrame>
      <p:sp>
        <p:nvSpPr>
          <p:cNvPr id="19503" name="TextBox 15"/>
          <p:cNvSpPr txBox="1">
            <a:spLocks noChangeArrowheads="1"/>
          </p:cNvSpPr>
          <p:nvPr/>
        </p:nvSpPr>
        <p:spPr bwMode="auto">
          <a:xfrm>
            <a:off x="436563" y="5346700"/>
            <a:ext cx="5811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Sievert, et al.  Infect Contr Hosp Epidemiol 2013; 34:7</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9F24F96-8DAD-4075-82A3-63788012B272}" type="slidenum">
              <a:rPr lang="en-US" altLang="en-US" sz="1800">
                <a:latin typeface="Calibri" pitchFamily="34" charset="0"/>
              </a:rPr>
              <a:pPr eaLnBrk="1" hangingPunct="1"/>
              <a:t>4</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80975" y="365125"/>
            <a:ext cx="8334375" cy="1325563"/>
          </a:xfrm>
        </p:spPr>
        <p:txBody>
          <a:bodyPr/>
          <a:lstStyle/>
          <a:p>
            <a:pPr algn="ctr" eaLnBrk="1" hangingPunct="1"/>
            <a:r>
              <a:rPr lang="en-US" altLang="en-US" sz="3200" b="1" smtClean="0">
                <a:ea typeface="ＭＳ Ｐゴシック" pitchFamily="34" charset="-128"/>
              </a:rPr>
              <a:t>MDRO GNB infections: Tertiary Care Pediatric Hospital NYC (n=87,132 discharges)</a:t>
            </a:r>
          </a:p>
        </p:txBody>
      </p:sp>
      <p:pic>
        <p:nvPicPr>
          <p:cNvPr id="56323" name="Content Placeholder 5"/>
          <p:cNvPicPr>
            <a:picLocks noGrp="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84138"/>
            <a:ext cx="9144000" cy="6553201"/>
          </a:xfrm>
        </p:spPr>
      </p:pic>
      <p:sp>
        <p:nvSpPr>
          <p:cNvPr id="56324" name="TextBox 2"/>
          <p:cNvSpPr txBox="1">
            <a:spLocks noChangeArrowheads="1"/>
          </p:cNvSpPr>
          <p:nvPr/>
        </p:nvSpPr>
        <p:spPr bwMode="auto">
          <a:xfrm>
            <a:off x="1789113" y="6346825"/>
            <a:ext cx="5345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Ellis, Cohen, Liu, Larson, in press</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147EE07-EBB2-4CB4-ACC0-7AE583292BCD}" type="slidenum">
              <a:rPr lang="en-US" altLang="en-US" sz="1800">
                <a:latin typeface="Calibri" pitchFamily="34" charset="0"/>
              </a:rPr>
              <a:pPr eaLnBrk="1" hangingPunct="1"/>
              <a:t>40</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b="1" smtClean="0">
                <a:ea typeface="ＭＳ Ｐゴシック" pitchFamily="34" charset="-128"/>
              </a:rPr>
              <a:t>In Nursing Homes</a:t>
            </a:r>
          </a:p>
        </p:txBody>
      </p:sp>
      <p:sp>
        <p:nvSpPr>
          <p:cNvPr id="57347" name="Content Placeholder 2"/>
          <p:cNvSpPr>
            <a:spLocks noGrp="1"/>
          </p:cNvSpPr>
          <p:nvPr>
            <p:ph idx="1"/>
          </p:nvPr>
        </p:nvSpPr>
        <p:spPr>
          <a:xfrm>
            <a:off x="628650" y="1690688"/>
            <a:ext cx="7886700" cy="4486275"/>
          </a:xfrm>
        </p:spPr>
        <p:txBody>
          <a:bodyPr/>
          <a:lstStyle/>
          <a:p>
            <a:pPr eaLnBrk="1" hangingPunct="1"/>
            <a:r>
              <a:rPr lang="en-US" altLang="en-US" smtClean="0">
                <a:ea typeface="ＭＳ Ｐゴシック" pitchFamily="34" charset="-128"/>
              </a:rPr>
              <a:t>22 nursing homes, Boston, 2009-14</a:t>
            </a:r>
          </a:p>
          <a:p>
            <a:pPr eaLnBrk="1" hangingPunct="1"/>
            <a:r>
              <a:rPr lang="en-US" altLang="en-US" smtClean="0">
                <a:ea typeface="ＭＳ Ｐゴシック" pitchFamily="34" charset="-128"/>
              </a:rPr>
              <a:t>Among residents with advanced dementia</a:t>
            </a:r>
          </a:p>
          <a:p>
            <a:pPr eaLnBrk="1" hangingPunct="1"/>
            <a:r>
              <a:rPr lang="en-US" altLang="en-US" smtClean="0">
                <a:ea typeface="ＭＳ Ｐゴシック" pitchFamily="34" charset="-128"/>
              </a:rPr>
              <a:t>57.9% (110/190) of samples tested grew MDR-GNB resistant to ≥3 of the following: ciprofloxacin, extended-spectrum penicillins, meropenem, gentamicin, third-generation cephalosporins</a:t>
            </a:r>
          </a:p>
          <a:p>
            <a:pPr eaLnBrk="1" hangingPunct="1"/>
            <a:r>
              <a:rPr lang="en-US" altLang="en-US" smtClean="0">
                <a:ea typeface="ＭＳ Ｐゴシック" pitchFamily="34" charset="-128"/>
              </a:rPr>
              <a:t>Percent clonally related: 0-36% (mean: 36%)</a:t>
            </a:r>
          </a:p>
          <a:p>
            <a:pPr eaLnBrk="1" hangingPunct="1"/>
            <a:r>
              <a:rPr lang="en-US" altLang="en-US" smtClean="0">
                <a:ea typeface="ＭＳ Ｐゴシック" pitchFamily="34" charset="-128"/>
              </a:rPr>
              <a:t>&gt;50% strains clonally related in 3 nursing homes</a:t>
            </a:r>
          </a:p>
          <a:p>
            <a:pPr eaLnBrk="1" hangingPunct="1"/>
            <a:r>
              <a:rPr lang="en-US" altLang="en-US" smtClean="0">
                <a:ea typeface="ＭＳ Ｐゴシック" pitchFamily="34" charset="-128"/>
              </a:rPr>
              <a:t>Co-colonization with several MDR-GNB in 18.4% of residents</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43D1030-DB40-46DD-AFC6-A3A0F52AD517}" type="slidenum">
              <a:rPr lang="en-US" altLang="en-US" sz="1800">
                <a:latin typeface="Calibri" pitchFamily="34" charset="0"/>
              </a:rPr>
              <a:pPr eaLnBrk="1" hangingPunct="1"/>
              <a:t>41</a:t>
            </a:fld>
            <a:endParaRPr lang="en-US" altLang="en-US" sz="1800">
              <a:latin typeface="Calibri"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61988" y="249238"/>
            <a:ext cx="7886700" cy="849312"/>
          </a:xfrm>
        </p:spPr>
        <p:txBody>
          <a:bodyPr/>
          <a:lstStyle/>
          <a:p>
            <a:pPr eaLnBrk="1" hangingPunct="1"/>
            <a:r>
              <a:rPr lang="en-US" altLang="en-US" sz="3200" b="1" smtClean="0">
                <a:ea typeface="ＭＳ Ｐゴシック" pitchFamily="34" charset="-128"/>
              </a:rPr>
              <a:t>KPC-Producing Bacteria in 4 Longterm Care Hospitals: Chicago, 2012-13</a:t>
            </a:r>
            <a:br>
              <a:rPr lang="en-US" altLang="en-US" sz="3200" b="1" smtClean="0">
                <a:ea typeface="ＭＳ Ｐゴシック" pitchFamily="34" charset="-128"/>
              </a:rPr>
            </a:br>
            <a:endParaRPr lang="en-US" altLang="en-US" sz="3200" b="1" smtClean="0">
              <a:ea typeface="ＭＳ Ｐゴシック" pitchFamily="34" charset="-128"/>
            </a:endParaRPr>
          </a:p>
        </p:txBody>
      </p:sp>
      <p:sp>
        <p:nvSpPr>
          <p:cNvPr id="58371" name="Content Placeholder 2"/>
          <p:cNvSpPr>
            <a:spLocks noGrp="1"/>
          </p:cNvSpPr>
          <p:nvPr>
            <p:ph idx="1"/>
          </p:nvPr>
        </p:nvSpPr>
        <p:spPr>
          <a:xfrm>
            <a:off x="323850" y="1322388"/>
            <a:ext cx="8515350" cy="4645025"/>
          </a:xfrm>
        </p:spPr>
        <p:txBody>
          <a:bodyPr/>
          <a:lstStyle/>
          <a:p>
            <a:pPr eaLnBrk="1" hangingPunct="1"/>
            <a:r>
              <a:rPr lang="en-US" altLang="en-US" smtClean="0">
                <a:ea typeface="ＭＳ Ｐゴシック" pitchFamily="34" charset="-128"/>
              </a:rPr>
              <a:t>Interventions ongoing</a:t>
            </a:r>
          </a:p>
          <a:p>
            <a:pPr lvl="1" eaLnBrk="1" hangingPunct="1"/>
            <a:r>
              <a:rPr lang="en-US" altLang="en-US" smtClean="0">
                <a:ea typeface="ＭＳ Ｐゴシック" pitchFamily="34" charset="-128"/>
              </a:rPr>
              <a:t>Screening for KPC rectal carriage, daily chlorhexidine bathing, medical staff education</a:t>
            </a:r>
          </a:p>
          <a:p>
            <a:pPr lvl="1" eaLnBrk="1" hangingPunct="1"/>
            <a:r>
              <a:rPr lang="en-US" altLang="en-US" smtClean="0">
                <a:ea typeface="ＭＳ Ｐゴシック" pitchFamily="34" charset="-128"/>
              </a:rPr>
              <a:t> Cohorting: (1) all KPC-positive patients on 1 floor), (2) single rooms for KPC-positive patients, and (3)all KPC-positive patients on 1 floor, supplemented with KPC-negative patients</a:t>
            </a:r>
          </a:p>
          <a:p>
            <a:pPr eaLnBrk="1" hangingPunct="1"/>
            <a:r>
              <a:rPr lang="en-US" altLang="en-US" smtClean="0">
                <a:ea typeface="ＭＳ Ｐゴシック" pitchFamily="34" charset="-128"/>
              </a:rPr>
              <a:t>95,982 patient days and 3,257 admissions of 2,575 unique patients</a:t>
            </a:r>
          </a:p>
          <a:p>
            <a:pPr eaLnBrk="1" hangingPunct="1"/>
            <a:r>
              <a:rPr lang="en-US" altLang="en-US" smtClean="0">
                <a:ea typeface="ＭＳ Ｐゴシック" pitchFamily="34" charset="-128"/>
              </a:rPr>
              <a:t>KPC colonization was 29.3%; 18% on admission</a:t>
            </a:r>
          </a:p>
          <a:p>
            <a:pPr eaLnBrk="1" hangingPunct="1"/>
            <a:r>
              <a:rPr lang="en-US" altLang="en-US" smtClean="0">
                <a:ea typeface="ＭＳ Ｐゴシック" pitchFamily="34" charset="-128"/>
              </a:rPr>
              <a:t>Conclusion: Cohorting or single rooms for KPC-positive patients seemed to limit transmission </a:t>
            </a:r>
          </a:p>
          <a:p>
            <a:pPr eaLnBrk="1" hangingPunct="1"/>
            <a:r>
              <a:rPr lang="en-US" altLang="en-US" sz="2400" smtClean="0">
                <a:ea typeface="ＭＳ Ｐゴシック" pitchFamily="34" charset="-128"/>
              </a:rPr>
              <a:t>Haverkate, et.al. </a:t>
            </a:r>
            <a:r>
              <a:rPr lang="en-US" altLang="en-US" sz="2400" i="1" smtClean="0">
                <a:ea typeface="ＭＳ Ｐゴシック" pitchFamily="34" charset="-128"/>
              </a:rPr>
              <a:t>Infec Contr Hosp Epidemiol </a:t>
            </a:r>
            <a:r>
              <a:rPr lang="en-US" altLang="en-US" sz="2400" smtClean="0">
                <a:ea typeface="ＭＳ Ｐゴシック" pitchFamily="34" charset="-128"/>
              </a:rPr>
              <a:t>2015; 36(10):1148-1154 </a:t>
            </a:r>
          </a:p>
          <a:p>
            <a:pPr eaLnBrk="1" hangingPunct="1"/>
            <a:endParaRPr lang="en-US" altLang="en-US" smtClean="0">
              <a:ea typeface="ＭＳ Ｐゴシック" pitchFamily="34" charset="-128"/>
            </a:endParaRPr>
          </a:p>
          <a:p>
            <a:pPr eaLnBrk="1" hangingPunct="1"/>
            <a:endParaRPr lang="en-US" altLang="en-US" smtClean="0">
              <a:ea typeface="ＭＳ Ｐゴシック" pitchFamily="34" charset="-128"/>
            </a:endParaRPr>
          </a:p>
          <a:p>
            <a:pPr eaLnBrk="1" hangingPunct="1"/>
            <a:endParaRPr lang="en-US" altLang="en-US"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D42531A-3AAE-4F78-84B2-F2BE7A98037E}" type="slidenum">
              <a:rPr lang="en-US" altLang="en-US" sz="1800">
                <a:latin typeface="Calibri" pitchFamily="34" charset="0"/>
              </a:rPr>
              <a:pPr eaLnBrk="1" hangingPunct="1"/>
              <a:t>42</a:t>
            </a:fld>
            <a:endParaRPr lang="en-US" altLang="en-US" sz="1800">
              <a:latin typeface="Calibri"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tLang="en-US" sz="4000" b="1" smtClean="0">
                <a:ea typeface="ＭＳ Ｐゴシック" pitchFamily="34" charset="-128"/>
              </a:rPr>
              <a:t>Nursing Homes and MDR </a:t>
            </a:r>
            <a:r>
              <a:rPr lang="en-US" altLang="en-US" sz="4000" b="1" i="1" smtClean="0">
                <a:ea typeface="ＭＳ Ｐゴシック" pitchFamily="34" charset="-128"/>
              </a:rPr>
              <a:t>A. baumannii</a:t>
            </a:r>
            <a:endParaRPr lang="en-US" altLang="en-US" sz="4000" b="1" smtClean="0">
              <a:ea typeface="ＭＳ Ｐゴシック" pitchFamily="34" charset="-128"/>
            </a:endParaRPr>
          </a:p>
        </p:txBody>
      </p:sp>
      <p:sp>
        <p:nvSpPr>
          <p:cNvPr id="3" name="Content Placeholder 2"/>
          <p:cNvSpPr>
            <a:spLocks noGrp="1"/>
          </p:cNvSpPr>
          <p:nvPr>
            <p:ph idx="1"/>
          </p:nvPr>
        </p:nvSpPr>
        <p:spPr/>
        <p:txBody>
          <a:bodyPr>
            <a:normAutofit/>
          </a:bodyPr>
          <a:lstStyle/>
          <a:p>
            <a:pPr eaLnBrk="1" hangingPunct="1"/>
            <a:r>
              <a:rPr lang="en-US" altLang="en-US" sz="2600" smtClean="0">
                <a:ea typeface="ＭＳ Ｐゴシック" pitchFamily="34" charset="-128"/>
              </a:rPr>
              <a:t>Four nursing homes in Michigan</a:t>
            </a:r>
          </a:p>
          <a:p>
            <a:pPr eaLnBrk="1" hangingPunct="1"/>
            <a:r>
              <a:rPr lang="en-US" altLang="en-US" sz="2600" smtClean="0">
                <a:ea typeface="ＭＳ Ｐゴシック" pitchFamily="34" charset="-128"/>
              </a:rPr>
              <a:t>15% (25/168) colonized with MDR </a:t>
            </a:r>
            <a:r>
              <a:rPr lang="en-US" altLang="en-US" sz="2600" i="1" smtClean="0">
                <a:ea typeface="ＭＳ Ｐゴシック" pitchFamily="34" charset="-128"/>
              </a:rPr>
              <a:t>A. baumannii</a:t>
            </a:r>
          </a:p>
          <a:p>
            <a:pPr eaLnBrk="1" hangingPunct="1"/>
            <a:r>
              <a:rPr lang="en-US" altLang="en-US" sz="2600" smtClean="0">
                <a:ea typeface="ＭＳ Ｐゴシック" pitchFamily="34" charset="-128"/>
              </a:rPr>
              <a:t>88% were colonized with multiple antibiotic-resistant organisms and 64% were co-colonized with at least one other resistant gram-negative bacteria.</a:t>
            </a:r>
          </a:p>
          <a:p>
            <a:pPr eaLnBrk="1" hangingPunct="1"/>
            <a:r>
              <a:rPr lang="en-US" altLang="en-US" sz="2600" smtClean="0">
                <a:ea typeface="ＭＳ Ｐゴシック" pitchFamily="34" charset="-128"/>
              </a:rPr>
              <a:t>Compared with controls, cases were significantly more disabled, colonized with </a:t>
            </a:r>
            <a:r>
              <a:rPr lang="en-US" altLang="en-US" sz="2600" i="1" smtClean="0">
                <a:ea typeface="ＭＳ Ｐゴシック" pitchFamily="34" charset="-128"/>
              </a:rPr>
              <a:t>Proteus mirabilis</a:t>
            </a:r>
            <a:r>
              <a:rPr lang="en-US" altLang="en-US" sz="2600" smtClean="0">
                <a:ea typeface="ＭＳ Ｐゴシック" pitchFamily="34" charset="-128"/>
              </a:rPr>
              <a:t>, and diabetic. </a:t>
            </a:r>
          </a:p>
          <a:p>
            <a:pPr eaLnBrk="1" hangingPunct="1">
              <a:buFont typeface="Arial" pitchFamily="34" charset="0"/>
              <a:buNone/>
            </a:pPr>
            <a:endParaRPr lang="en-US" altLang="en-US" sz="2600" smtClean="0">
              <a:ea typeface="ＭＳ Ｐゴシック" pitchFamily="34" charset="-128"/>
            </a:endParaRPr>
          </a:p>
          <a:p>
            <a:pPr eaLnBrk="1" hangingPunct="1"/>
            <a:r>
              <a:rPr lang="en-US" altLang="en-US" sz="2200" smtClean="0">
                <a:ea typeface="ＭＳ Ｐゴシック" pitchFamily="34" charset="-128"/>
              </a:rPr>
              <a:t>Mody, et al. </a:t>
            </a:r>
            <a:r>
              <a:rPr lang="en-US" altLang="en-US" sz="2200" i="1" smtClean="0">
                <a:ea typeface="ＭＳ Ｐゴシック" pitchFamily="34" charset="-128"/>
              </a:rPr>
              <a:t>Infec Contr Hosp Epidemiol </a:t>
            </a:r>
            <a:r>
              <a:rPr lang="en-US" altLang="en-US" sz="2200" smtClean="0">
                <a:ea typeface="ＭＳ Ｐゴシック" pitchFamily="34" charset="-128"/>
              </a:rPr>
              <a:t>2015; 36(10): 1155-1162</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1940132-5287-4CA1-8D70-B94C653FA4A4}" type="slidenum">
              <a:rPr lang="en-US" altLang="en-US" sz="1800">
                <a:latin typeface="Calibri" pitchFamily="34" charset="0"/>
              </a:rPr>
              <a:pPr eaLnBrk="1" hangingPunct="1"/>
              <a:t>43</a:t>
            </a:fld>
            <a:endParaRPr lang="en-US" altLang="en-US" sz="1800">
              <a:latin typeface="Calibri"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ltLang="en-US" sz="3600" b="1" smtClean="0">
                <a:ea typeface="ＭＳ Ｐゴシック" pitchFamily="34" charset="-128"/>
              </a:rPr>
              <a:t>Fluoroquinolone (FQ)-resistant </a:t>
            </a:r>
            <a:r>
              <a:rPr lang="en-US" altLang="en-US" sz="3600" b="1" i="1" smtClean="0">
                <a:ea typeface="ＭＳ Ｐゴシック" pitchFamily="34" charset="-128"/>
              </a:rPr>
              <a:t>E. coli </a:t>
            </a:r>
            <a:r>
              <a:rPr lang="en-US" altLang="en-US" sz="3600" b="1" smtClean="0">
                <a:ea typeface="ＭＳ Ｐゴシック" pitchFamily="34" charset="-128"/>
              </a:rPr>
              <a:t>in nursing homes</a:t>
            </a:r>
          </a:p>
        </p:txBody>
      </p:sp>
      <p:sp>
        <p:nvSpPr>
          <p:cNvPr id="3" name="Content Placeholder 2"/>
          <p:cNvSpPr>
            <a:spLocks noGrp="1"/>
          </p:cNvSpPr>
          <p:nvPr>
            <p:ph idx="1"/>
          </p:nvPr>
        </p:nvSpPr>
        <p:spPr>
          <a:xfrm>
            <a:off x="560388" y="1882775"/>
            <a:ext cx="7886700" cy="4667250"/>
          </a:xfrm>
        </p:spPr>
        <p:txBody>
          <a:bodyPr>
            <a:normAutofit/>
          </a:bodyPr>
          <a:lstStyle/>
          <a:p>
            <a:pPr eaLnBrk="1" hangingPunct="1">
              <a:lnSpc>
                <a:spcPct val="70000"/>
              </a:lnSpc>
            </a:pPr>
            <a:r>
              <a:rPr lang="en-US" altLang="en-US" sz="2600" smtClean="0">
                <a:ea typeface="ＭＳ Ｐゴシック" pitchFamily="34" charset="-128"/>
              </a:rPr>
              <a:t>50% of NH residents with FQ-susceptible </a:t>
            </a:r>
            <a:r>
              <a:rPr lang="en-US" altLang="en-US" sz="2600" i="1" smtClean="0">
                <a:ea typeface="ＭＳ Ｐゴシック" pitchFamily="34" charset="-128"/>
              </a:rPr>
              <a:t>E. coli </a:t>
            </a:r>
            <a:r>
              <a:rPr lang="en-US" altLang="en-US" sz="2600" smtClean="0">
                <a:ea typeface="ＭＳ Ｐゴシック" pitchFamily="34" charset="-128"/>
              </a:rPr>
              <a:t>acquire FQ-resistance within a year </a:t>
            </a:r>
          </a:p>
          <a:p>
            <a:pPr eaLnBrk="1" hangingPunct="1">
              <a:lnSpc>
                <a:spcPct val="70000"/>
              </a:lnSpc>
            </a:pPr>
            <a:r>
              <a:rPr lang="en-US" altLang="en-US" sz="2600" smtClean="0">
                <a:ea typeface="ＭＳ Ｐゴシック" pitchFamily="34" charset="-128"/>
              </a:rPr>
              <a:t>Risk factors: fecal incontinence, urinary catheter, amoxicillin-clavulanate</a:t>
            </a:r>
          </a:p>
          <a:p>
            <a:pPr lvl="1" eaLnBrk="1" hangingPunct="1">
              <a:lnSpc>
                <a:spcPct val="70000"/>
              </a:lnSpc>
            </a:pPr>
            <a:r>
              <a:rPr lang="en-US" altLang="en-US" sz="2200" smtClean="0">
                <a:ea typeface="ＭＳ Ｐゴシック" pitchFamily="34" charset="-128"/>
              </a:rPr>
              <a:t>Han, et al. J Infect Dis 2014; 209:420</a:t>
            </a:r>
          </a:p>
          <a:p>
            <a:pPr eaLnBrk="1" hangingPunct="1">
              <a:lnSpc>
                <a:spcPct val="70000"/>
              </a:lnSpc>
            </a:pPr>
            <a:r>
              <a:rPr lang="en-US" altLang="en-US" sz="2600" smtClean="0">
                <a:ea typeface="ＭＳ Ｐゴシック" pitchFamily="34" charset="-128"/>
              </a:rPr>
              <a:t>In a case-control study, 12% (11/94) NH residents colonized rectally with FQ-resistant </a:t>
            </a:r>
            <a:r>
              <a:rPr lang="en-US" altLang="en-US" sz="2600" i="1" smtClean="0">
                <a:ea typeface="ＭＳ Ｐゴシック" pitchFamily="34" charset="-128"/>
              </a:rPr>
              <a:t>E. coli</a:t>
            </a:r>
            <a:r>
              <a:rPr lang="en-US" altLang="en-US" sz="2600" smtClean="0">
                <a:ea typeface="ＭＳ Ｐゴシック" pitchFamily="34" charset="-128"/>
              </a:rPr>
              <a:t> became clinically infected within 1 year.</a:t>
            </a:r>
          </a:p>
          <a:p>
            <a:pPr eaLnBrk="1" hangingPunct="1">
              <a:lnSpc>
                <a:spcPct val="70000"/>
              </a:lnSpc>
            </a:pPr>
            <a:r>
              <a:rPr lang="en-US" altLang="en-US" sz="2600" smtClean="0">
                <a:ea typeface="ＭＳ Ｐゴシック" pitchFamily="34" charset="-128"/>
              </a:rPr>
              <a:t>Risk factors for infection: urinary catheter or tracheostomy, diabetes, SMZ-TMP</a:t>
            </a:r>
          </a:p>
          <a:p>
            <a:pPr lvl="1" eaLnBrk="1" hangingPunct="1">
              <a:lnSpc>
                <a:spcPct val="70000"/>
              </a:lnSpc>
            </a:pPr>
            <a:r>
              <a:rPr lang="en-US" altLang="en-US" sz="2200" smtClean="0">
                <a:ea typeface="ＭＳ Ｐゴシック" pitchFamily="34" charset="-128"/>
              </a:rPr>
              <a:t>Manning, et al.  Infect Contr Hosp Epidemiol 2015; 36:575</a:t>
            </a:r>
          </a:p>
          <a:p>
            <a:pPr eaLnBrk="1" hangingPunct="1">
              <a:lnSpc>
                <a:spcPct val="70000"/>
              </a:lnSpc>
            </a:pPr>
            <a:r>
              <a:rPr lang="en-US" altLang="en-US" sz="2600" smtClean="0">
                <a:ea typeface="ＭＳ Ｐゴシック" pitchFamily="34" charset="-128"/>
              </a:rPr>
              <a:t>Conclusion:  FQ-resistant </a:t>
            </a:r>
            <a:r>
              <a:rPr lang="en-US" altLang="en-US" sz="2600" i="1" smtClean="0">
                <a:ea typeface="ＭＳ Ｐゴシック" pitchFamily="34" charset="-128"/>
              </a:rPr>
              <a:t>E. coli </a:t>
            </a:r>
            <a:r>
              <a:rPr lang="en-US" altLang="en-US" sz="2600" smtClean="0">
                <a:ea typeface="ＭＳ Ｐゴシック" pitchFamily="34" charset="-128"/>
              </a:rPr>
              <a:t>is highly prevalent in nursing homes</a:t>
            </a:r>
          </a:p>
          <a:p>
            <a:pPr lvl="1" eaLnBrk="1" hangingPunct="1">
              <a:lnSpc>
                <a:spcPct val="70000"/>
              </a:lnSpc>
            </a:pPr>
            <a:endParaRPr lang="en-US" altLang="en-US" sz="2200"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14C799D-3D83-4DC4-8657-CBBB5770ED13}" type="slidenum">
              <a:rPr lang="en-US" altLang="en-US" sz="1800">
                <a:latin typeface="Calibri" pitchFamily="34" charset="0"/>
              </a:rPr>
              <a:pPr eaLnBrk="1" hangingPunct="1"/>
              <a:t>44</a:t>
            </a:fld>
            <a:endParaRPr lang="en-US" altLang="en-US" sz="1800">
              <a:latin typeface="Calibri"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tLang="en-US" b="1" smtClean="0">
                <a:ea typeface="ＭＳ Ｐゴシック" pitchFamily="34" charset="-128"/>
              </a:rPr>
              <a:t>In the food supply</a:t>
            </a:r>
          </a:p>
        </p:txBody>
      </p:sp>
      <p:sp>
        <p:nvSpPr>
          <p:cNvPr id="3" name="Content Placeholder 2"/>
          <p:cNvSpPr>
            <a:spLocks noGrp="1"/>
          </p:cNvSpPr>
          <p:nvPr>
            <p:ph idx="1"/>
          </p:nvPr>
        </p:nvSpPr>
        <p:spPr>
          <a:xfrm>
            <a:off x="244475" y="1660525"/>
            <a:ext cx="8270875" cy="4960938"/>
          </a:xfrm>
        </p:spPr>
        <p:txBody>
          <a:bodyPr>
            <a:normAutofit/>
          </a:bodyPr>
          <a:lstStyle/>
          <a:p>
            <a:pPr eaLnBrk="1" hangingPunct="1">
              <a:lnSpc>
                <a:spcPct val="70000"/>
              </a:lnSpc>
            </a:pPr>
            <a:r>
              <a:rPr lang="en-US" altLang="en-US" sz="2300" smtClean="0">
                <a:ea typeface="ＭＳ Ｐゴシック" pitchFamily="34" charset="-128"/>
              </a:rPr>
              <a:t>2012, Arizona</a:t>
            </a:r>
          </a:p>
          <a:p>
            <a:pPr eaLnBrk="1" hangingPunct="1">
              <a:lnSpc>
                <a:spcPct val="70000"/>
              </a:lnSpc>
            </a:pPr>
            <a:r>
              <a:rPr lang="en-US" altLang="en-US" sz="2300" smtClean="0">
                <a:ea typeface="ＭＳ Ｐゴシック" pitchFamily="34" charset="-128"/>
              </a:rPr>
              <a:t>241/508 (47%) meat samples from 9 food store chains positive </a:t>
            </a:r>
          </a:p>
          <a:p>
            <a:pPr eaLnBrk="1" hangingPunct="1">
              <a:lnSpc>
                <a:spcPct val="70000"/>
              </a:lnSpc>
            </a:pPr>
            <a:r>
              <a:rPr lang="en-US" altLang="en-US" sz="2300" smtClean="0">
                <a:ea typeface="ＭＳ Ｐゴシック" pitchFamily="34" charset="-128"/>
              </a:rPr>
              <a:t>174/1728 (10%) urine samples positive</a:t>
            </a:r>
          </a:p>
          <a:p>
            <a:pPr eaLnBrk="1" hangingPunct="1">
              <a:lnSpc>
                <a:spcPct val="70000"/>
              </a:lnSpc>
            </a:pPr>
            <a:r>
              <a:rPr lang="en-US" altLang="en-US" sz="2300" smtClean="0">
                <a:ea typeface="ＭＳ Ｐゴシック" pitchFamily="34" charset="-128"/>
              </a:rPr>
              <a:t>32% of meat isolates and 8% of clinical isolates were multi-resistant (p=0.01)</a:t>
            </a:r>
          </a:p>
          <a:p>
            <a:pPr eaLnBrk="1" hangingPunct="1">
              <a:lnSpc>
                <a:spcPct val="70000"/>
              </a:lnSpc>
            </a:pPr>
            <a:r>
              <a:rPr lang="en-US" altLang="en-US" sz="2300" smtClean="0">
                <a:ea typeface="ＭＳ Ｐゴシック" pitchFamily="34" charset="-128"/>
              </a:rPr>
              <a:t>Third generation cephalosporin resistance and ESBL production was only in meat samples</a:t>
            </a:r>
          </a:p>
          <a:p>
            <a:pPr eaLnBrk="1" hangingPunct="1">
              <a:lnSpc>
                <a:spcPct val="70000"/>
              </a:lnSpc>
            </a:pPr>
            <a:r>
              <a:rPr lang="en-US" altLang="en-US" sz="2300" smtClean="0">
                <a:ea typeface="ＭＳ Ｐゴシック" pitchFamily="34" charset="-128"/>
              </a:rPr>
              <a:t>Close genetic relationship between meat and clinical isolates</a:t>
            </a:r>
          </a:p>
          <a:p>
            <a:pPr eaLnBrk="1" hangingPunct="1">
              <a:lnSpc>
                <a:spcPct val="70000"/>
              </a:lnSpc>
            </a:pPr>
            <a:r>
              <a:rPr lang="en-US" altLang="en-US" sz="2300" smtClean="0">
                <a:ea typeface="ＭＳ Ｐゴシック" pitchFamily="34" charset="-128"/>
              </a:rPr>
              <a:t>In same time period, &gt;5.9 million kg of tetracyclines and &gt;270,000 kg of aminoglycosides were sold for food animal production</a:t>
            </a:r>
          </a:p>
          <a:p>
            <a:pPr lvl="1" eaLnBrk="1" hangingPunct="1">
              <a:lnSpc>
                <a:spcPct val="70000"/>
              </a:lnSpc>
            </a:pPr>
            <a:endParaRPr lang="en-US" altLang="en-US" sz="1900" smtClean="0">
              <a:ea typeface="ＭＳ Ｐゴシック" pitchFamily="34" charset="-128"/>
            </a:endParaRPr>
          </a:p>
          <a:p>
            <a:pPr lvl="1" eaLnBrk="1" hangingPunct="1">
              <a:lnSpc>
                <a:spcPct val="70000"/>
              </a:lnSpc>
            </a:pPr>
            <a:endParaRPr lang="en-US" altLang="en-US" sz="1900" smtClean="0">
              <a:ea typeface="ＭＳ Ｐゴシック" pitchFamily="34" charset="-128"/>
            </a:endParaRPr>
          </a:p>
          <a:p>
            <a:pPr lvl="1" eaLnBrk="1" hangingPunct="1">
              <a:lnSpc>
                <a:spcPct val="70000"/>
              </a:lnSpc>
            </a:pPr>
            <a:r>
              <a:rPr lang="en-US" altLang="en-US" sz="1900" smtClean="0">
                <a:ea typeface="ＭＳ Ｐゴシック" pitchFamily="34" charset="-128"/>
              </a:rPr>
              <a:t>Davis, et.al., Clin Infect Dis 2015; 61(6):892-900.</a:t>
            </a:r>
          </a:p>
          <a:p>
            <a:pPr lvl="1" eaLnBrk="1" hangingPunct="1">
              <a:lnSpc>
                <a:spcPct val="70000"/>
              </a:lnSpc>
              <a:buFont typeface="Arial" pitchFamily="34" charset="0"/>
              <a:buNone/>
            </a:pPr>
            <a:endParaRPr lang="en-US" altLang="en-US" sz="1900"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35F81FA-E719-453A-B14D-3B677C5FB2D8}" type="slidenum">
              <a:rPr lang="en-US" altLang="en-US" sz="1800">
                <a:latin typeface="Calibri" pitchFamily="34" charset="0"/>
              </a:rPr>
              <a:pPr eaLnBrk="1" hangingPunct="1"/>
              <a:t>45</a:t>
            </a:fld>
            <a:endParaRPr lang="en-US" altLang="en-US" sz="1800">
              <a:latin typeface="Calibri"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b="1" smtClean="0">
                <a:ea typeface="ＭＳ Ｐゴシック" pitchFamily="34" charset="-128"/>
              </a:rPr>
              <a:t>Antibiotics in Agriculture</a:t>
            </a:r>
          </a:p>
        </p:txBody>
      </p:sp>
      <p:sp>
        <p:nvSpPr>
          <p:cNvPr id="78851" name="Rectangle 3"/>
          <p:cNvSpPr>
            <a:spLocks noGrp="1" noChangeArrowheads="1"/>
          </p:cNvSpPr>
          <p:nvPr>
            <p:ph type="body" idx="1"/>
          </p:nvPr>
        </p:nvSpPr>
        <p:spPr/>
        <p:txBody>
          <a:bodyPr>
            <a:normAutofit/>
          </a:bodyPr>
          <a:lstStyle/>
          <a:p>
            <a:pPr eaLnBrk="1" hangingPunct="1">
              <a:lnSpc>
                <a:spcPct val="80000"/>
              </a:lnSpc>
            </a:pPr>
            <a:r>
              <a:rPr lang="en-US" altLang="en-US" smtClean="0">
                <a:ea typeface="ＭＳ Ｐゴシック" pitchFamily="34" charset="-128"/>
              </a:rPr>
              <a:t>In 2011, 30 million pounds of antibiotics were sold for use in beef, pork and poultry production. That</a:t>
            </a:r>
            <a:r>
              <a:rPr lang="en-US" altLang="en-US" i="1" smtClean="0">
                <a:ea typeface="ＭＳ Ｐゴシック" pitchFamily="34" charset="-128"/>
              </a:rPr>
              <a:t>’</a:t>
            </a:r>
            <a:r>
              <a:rPr lang="en-US" altLang="en-US" smtClean="0">
                <a:ea typeface="ＭＳ Ｐゴシック" pitchFamily="34" charset="-128"/>
              </a:rPr>
              <a:t>s four times the amount sold to humans who were sick</a:t>
            </a:r>
          </a:p>
          <a:p>
            <a:pPr eaLnBrk="1" hangingPunct="1">
              <a:lnSpc>
                <a:spcPct val="80000"/>
              </a:lnSpc>
              <a:buFont typeface="Arial" pitchFamily="34" charset="0"/>
              <a:buNone/>
            </a:pPr>
            <a:r>
              <a:rPr lang="en-US" altLang="en-US" smtClean="0">
                <a:ea typeface="ＭＳ Ｐゴシック" pitchFamily="34" charset="-128"/>
              </a:rPr>
              <a:t>           </a:t>
            </a:r>
            <a:r>
              <a:rPr lang="en-US" altLang="en-US" sz="2400" smtClean="0">
                <a:ea typeface="ＭＳ Ｐゴシック" pitchFamily="34" charset="-128"/>
              </a:rPr>
              <a:t>(NY Times, Jul 10, 2013)</a:t>
            </a:r>
          </a:p>
          <a:p>
            <a:pPr eaLnBrk="1" hangingPunct="1">
              <a:lnSpc>
                <a:spcPct val="80000"/>
              </a:lnSpc>
            </a:pPr>
            <a:endParaRPr lang="en-US" altLang="en-US" smtClean="0">
              <a:ea typeface="ＭＳ Ｐゴシック" pitchFamily="34" charset="-128"/>
            </a:endParaRPr>
          </a:p>
          <a:p>
            <a:pPr eaLnBrk="1" hangingPunct="1">
              <a:lnSpc>
                <a:spcPct val="80000"/>
              </a:lnSpc>
            </a:pPr>
            <a:r>
              <a:rPr lang="en-US" altLang="en-US" smtClean="0">
                <a:ea typeface="ＭＳ Ｐゴシック" pitchFamily="34" charset="-128"/>
              </a:rPr>
              <a:t>Many of the antibiotics used in this setting are of the same class as those used to treat human infections</a:t>
            </a:r>
          </a:p>
          <a:p>
            <a:pPr lvl="1" eaLnBrk="1" hangingPunct="1">
              <a:lnSpc>
                <a:spcPct val="80000"/>
              </a:lnSpc>
            </a:pPr>
            <a:r>
              <a:rPr lang="en-US" altLang="en-US" smtClean="0">
                <a:ea typeface="ＭＳ Ｐゴシック" pitchFamily="34" charset="-128"/>
              </a:rPr>
              <a:t>Macrolides, tetracyclines, glycopeptides</a:t>
            </a:r>
          </a:p>
          <a:p>
            <a:pPr eaLnBrk="1" hangingPunct="1">
              <a:lnSpc>
                <a:spcPct val="80000"/>
              </a:lnSpc>
            </a:pPr>
            <a:endParaRPr lang="en-US" altLang="en-US" sz="2400"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0B87389-44CA-4B52-A902-7A55EBA22D19}" type="slidenum">
              <a:rPr lang="en-US" altLang="en-US" sz="1800">
                <a:latin typeface="Calibri" pitchFamily="34" charset="0"/>
              </a:rPr>
              <a:pPr eaLnBrk="1" hangingPunct="1"/>
              <a:t>46</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9"/>
          <p:cNvSpPr>
            <a:spLocks noGrp="1" noChangeArrowheads="1"/>
          </p:cNvSpPr>
          <p:nvPr>
            <p:ph type="title"/>
          </p:nvPr>
        </p:nvSpPr>
        <p:spPr/>
        <p:txBody>
          <a:bodyPr/>
          <a:lstStyle/>
          <a:p>
            <a:pPr eaLnBrk="1" hangingPunct="1"/>
            <a:r>
              <a:rPr lang="en-US" altLang="en-US" sz="3600" b="1" smtClean="0">
                <a:ea typeface="ＭＳ Ｐゴシック" pitchFamily="34" charset="-128"/>
              </a:rPr>
              <a:t>Percentage U.S. swine receiving antibiotics in their feed</a:t>
            </a:r>
          </a:p>
        </p:txBody>
      </p:sp>
      <p:sp>
        <p:nvSpPr>
          <p:cNvPr id="63491" name="Text Box 11"/>
          <p:cNvSpPr txBox="1">
            <a:spLocks noChangeArrowheads="1"/>
          </p:cNvSpPr>
          <p:nvPr/>
        </p:nvSpPr>
        <p:spPr bwMode="auto">
          <a:xfrm>
            <a:off x="2286000" y="6172200"/>
            <a:ext cx="4229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2000" b="1">
                <a:latin typeface="Calibri" pitchFamily="34" charset="0"/>
              </a:rPr>
              <a:t>US DOA, 2007 cited in NY Times, 12/16/07</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F92F673-C9A2-454B-9041-BAE1553A7EA2}" type="slidenum">
              <a:rPr lang="en-US" altLang="en-US" sz="1800">
                <a:latin typeface="Calibri" pitchFamily="34" charset="0"/>
              </a:rPr>
              <a:pPr eaLnBrk="1" hangingPunct="1"/>
              <a:t>47</a:t>
            </a:fld>
            <a:endParaRPr lang="en-US" altLang="en-US" sz="1800">
              <a:latin typeface="Calibri" pitchFamily="34" charset="0"/>
            </a:endParaRPr>
          </a:p>
        </p:txBody>
      </p:sp>
      <p:pic>
        <p:nvPicPr>
          <p:cNvPr id="63493" name="Picture 6" descr="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7788" y="1447800"/>
            <a:ext cx="6448425"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Chart 4"/>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5063" y="220663"/>
            <a:ext cx="6789737"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1"/>
          <p:cNvSpPr txBox="1">
            <a:spLocks noChangeArrowheads="1"/>
          </p:cNvSpPr>
          <p:nvPr/>
        </p:nvSpPr>
        <p:spPr bwMode="auto">
          <a:xfrm>
            <a:off x="2971800" y="6070600"/>
            <a:ext cx="360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NEJM 2013; 369:2474</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DACCD5F-ED9A-4425-9C29-528B0ED8B184}" type="slidenum">
              <a:rPr lang="en-US" altLang="en-US" sz="1800">
                <a:latin typeface="Calibri" pitchFamily="34" charset="0"/>
              </a:rPr>
              <a:pPr eaLnBrk="1" hangingPunct="1"/>
              <a:t>48</a:t>
            </a:fld>
            <a:endParaRPr lang="en-US" altLang="en-US" sz="1800">
              <a:latin typeface="Calibri"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ltLang="en-US" b="1" smtClean="0">
                <a:ea typeface="ＭＳ Ｐゴシック" pitchFamily="34" charset="-128"/>
              </a:rPr>
              <a:t>Science, 1/27/14</a:t>
            </a:r>
          </a:p>
        </p:txBody>
      </p:sp>
      <p:sp>
        <p:nvSpPr>
          <p:cNvPr id="65539" name="Content Placeholder 2"/>
          <p:cNvSpPr>
            <a:spLocks noGrp="1"/>
          </p:cNvSpPr>
          <p:nvPr>
            <p:ph idx="1"/>
          </p:nvPr>
        </p:nvSpPr>
        <p:spPr>
          <a:xfrm>
            <a:off x="457200" y="2060575"/>
            <a:ext cx="3736975" cy="4065588"/>
          </a:xfrm>
        </p:spPr>
        <p:txBody>
          <a:bodyPr/>
          <a:lstStyle/>
          <a:p>
            <a:pPr eaLnBrk="1" hangingPunct="1"/>
            <a:r>
              <a:rPr lang="en-US" altLang="en-US" smtClean="0">
                <a:ea typeface="ＭＳ Ｐゴシック" pitchFamily="34" charset="-128"/>
              </a:rPr>
              <a:t>“A federal analysis of 30 antibiotics used in animal feed found that the majority of them were likely to be contributing to the growing problem of bacterial infections that are resistant to treatment in people”</a:t>
            </a:r>
          </a:p>
        </p:txBody>
      </p:sp>
      <p:pic>
        <p:nvPicPr>
          <p:cNvPr id="65540"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2438400"/>
            <a:ext cx="29432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23E03F7-468C-4C6F-B9B3-F7F960D153C3}" type="slidenum">
              <a:rPr lang="en-US" altLang="en-US" sz="1800">
                <a:latin typeface="Calibri" pitchFamily="34" charset="0"/>
              </a:rPr>
              <a:pPr eaLnBrk="1" hangingPunct="1"/>
              <a:t>49</a:t>
            </a:fld>
            <a:endParaRPr lang="en-US" altLang="en-US" sz="1800">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pPr eaLnBrk="1" hangingPunct="1"/>
            <a:r>
              <a:rPr lang="en-US" altLang="en-US" sz="4000" smtClean="0">
                <a:ea typeface="ＭＳ Ｐゴシック" pitchFamily="34" charset="-128"/>
              </a:rPr>
              <a:t>Rank of total HAIs caused by selected GNBs</a:t>
            </a:r>
          </a:p>
        </p:txBody>
      </p:sp>
      <p:graphicFrame>
        <p:nvGraphicFramePr>
          <p:cNvPr id="20482" name="Content Placeholder 8"/>
          <p:cNvGraphicFramePr>
            <a:graphicFrameLocks noGrp="1"/>
          </p:cNvGraphicFramePr>
          <p:nvPr>
            <p:ph idx="1"/>
          </p:nvPr>
        </p:nvGraphicFramePr>
        <p:xfrm>
          <a:off x="628650" y="1825625"/>
          <a:ext cx="7886700" cy="4351338"/>
        </p:xfrm>
        <a:graphic>
          <a:graphicData uri="http://schemas.openxmlformats.org/presentationml/2006/ole">
            <mc:AlternateContent xmlns:mc="http://schemas.openxmlformats.org/markup-compatibility/2006">
              <mc:Choice xmlns:v="urn:schemas-microsoft-com:vml" Requires="v">
                <p:oleObj spid="_x0000_s20486" r:id="rId3" imgW="7887572" imgH="4352184" progId="Excel.Chart.8">
                  <p:embed/>
                </p:oleObj>
              </mc:Choice>
              <mc:Fallback>
                <p:oleObj r:id="rId3" imgW="7887572" imgH="4352184" progId="Excel.Chart.8">
                  <p:embed/>
                  <p:pic>
                    <p:nvPicPr>
                      <p:cNvPr id="0" name="Content Placeholder 8"/>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825625"/>
                        <a:ext cx="7886700" cy="435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28C5741-FA99-40B4-8CF6-B36FF240A846}" type="slidenum">
              <a:rPr lang="en-US" altLang="en-US" sz="1800">
                <a:latin typeface="Calibri" pitchFamily="34" charset="0"/>
              </a:rPr>
              <a:pPr eaLnBrk="1" hangingPunct="1"/>
              <a:t>5</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38" y="739775"/>
            <a:ext cx="6424612" cy="5878513"/>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3200" b="1">
                <a:effectLst>
                  <a:outerShdw blurRad="38100" dist="38100" dir="2700000" algn="tl">
                    <a:srgbClr val="C0C0C0"/>
                  </a:outerShdw>
                </a:effectLst>
                <a:latin typeface="Calibri" pitchFamily="34" charset="0"/>
              </a:rPr>
              <a:t>“</a:t>
            </a:r>
            <a:r>
              <a:rPr lang="en-US" altLang="en-US" sz="3200" b="1">
                <a:latin typeface="Calibri" pitchFamily="34" charset="0"/>
              </a:rPr>
              <a:t>More than 30 years ago when I was commissioner of FDA we proposed eliminating the use of penicillin and two other antibiotics to promote growth in animals raised for food. </a:t>
            </a:r>
          </a:p>
          <a:p>
            <a:pPr eaLnBrk="1" hangingPunct="1"/>
            <a:r>
              <a:rPr lang="en-US" altLang="en-US" sz="3200" b="1">
                <a:latin typeface="Calibri" pitchFamily="34" charset="0"/>
              </a:rPr>
              <a:t> When agribusiness interests persuaded Congress not to approve that regulation, we saw first-hand how strong politics can grump wise policy and good science.”</a:t>
            </a:r>
          </a:p>
          <a:p>
            <a:pPr eaLnBrk="1" hangingPunct="1"/>
            <a:endParaRPr lang="en-US" altLang="en-US" sz="2800" b="1">
              <a:latin typeface="Calibri" pitchFamily="34" charset="0"/>
            </a:endParaRPr>
          </a:p>
          <a:p>
            <a:pPr eaLnBrk="1" hangingPunct="1"/>
            <a:r>
              <a:rPr lang="en-US" altLang="en-US" sz="2800" b="1">
                <a:latin typeface="Calibri" pitchFamily="34" charset="0"/>
              </a:rPr>
              <a:t>Donald Kennedy, NY Times, 4/18/10</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ACC9818-B4B5-4B4F-B0BA-A5DB6A5C617E}" type="slidenum">
              <a:rPr lang="en-US" altLang="en-US" sz="1800">
                <a:latin typeface="Calibri" pitchFamily="34" charset="0"/>
              </a:rPr>
              <a:pPr eaLnBrk="1" hangingPunct="1"/>
              <a:t>50</a:t>
            </a:fld>
            <a:endParaRPr lang="en-US" altLang="en-US" sz="1800">
              <a:latin typeface="Calibri"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28650" y="385763"/>
            <a:ext cx="7886700" cy="1325562"/>
          </a:xfrm>
        </p:spPr>
        <p:txBody>
          <a:bodyPr/>
          <a:lstStyle/>
          <a:p>
            <a:pPr eaLnBrk="1" hangingPunct="1"/>
            <a:r>
              <a:rPr lang="en-US" altLang="en-US" b="1" smtClean="0">
                <a:ea typeface="ＭＳ Ｐゴシック" pitchFamily="34" charset="-128"/>
              </a:rPr>
              <a:t>Nov 10,2011</a:t>
            </a:r>
          </a:p>
        </p:txBody>
      </p:sp>
      <p:sp>
        <p:nvSpPr>
          <p:cNvPr id="3" name="Content Placeholder 2"/>
          <p:cNvSpPr>
            <a:spLocks noGrp="1"/>
          </p:cNvSpPr>
          <p:nvPr>
            <p:ph idx="1"/>
          </p:nvPr>
        </p:nvSpPr>
        <p:spPr/>
        <p:txBody>
          <a:bodyPr>
            <a:normAutofit/>
          </a:bodyPr>
          <a:lstStyle/>
          <a:p>
            <a:pPr eaLnBrk="1" hangingPunct="1"/>
            <a:r>
              <a:rPr lang="en-US" altLang="en-US" smtClean="0">
                <a:ea typeface="ＭＳ Ｐゴシック" pitchFamily="34" charset="-128"/>
              </a:rPr>
              <a:t>FDA denied a pair of long-pending petitions from consumer and other groups to limit the use of several antibiotics in farm animals, saying a voluntary approach the agency proposed last year will lead to more "judicious use" of the drugs in agriculture. </a:t>
            </a:r>
          </a:p>
          <a:p>
            <a:pPr eaLnBrk="1" hangingPunct="1">
              <a:buFont typeface="Arial" pitchFamily="34" charset="0"/>
              <a:buNone/>
            </a:pPr>
            <a:r>
              <a:rPr lang="en-US" altLang="en-US" sz="2000" smtClean="0">
                <a:ea typeface="ＭＳ Ｐゴシック" pitchFamily="34" charset="-128"/>
              </a:rPr>
              <a:t>Center for Infectious Disease Research and Policy (</a:t>
            </a:r>
            <a:r>
              <a:rPr lang="en-US" altLang="en-US" sz="2000" smtClean="0">
                <a:ea typeface="ＭＳ Ｐゴシック" pitchFamily="34" charset="-128"/>
                <a:hlinkClick r:id="rId2"/>
              </a:rPr>
              <a:t>http://www.cidrap.umn.edu/cidrap/content/fs/food-disease/news/nov1011petitions.html</a:t>
            </a:r>
            <a:r>
              <a:rPr lang="en-US" altLang="en-US" sz="2000" smtClean="0">
                <a:ea typeface="ＭＳ Ｐゴシック" pitchFamily="34" charset="-128"/>
              </a:rPr>
              <a:t>, accessed 11/11/11)</a:t>
            </a:r>
          </a:p>
          <a:p>
            <a:pPr eaLnBrk="1" hangingPunct="1"/>
            <a:endParaRPr lang="en-US" altLang="en-US"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900EB41-6150-40BC-B2B4-C89BD2FEB706}" type="slidenum">
              <a:rPr lang="en-US" altLang="en-US" sz="1800">
                <a:latin typeface="Calibri" pitchFamily="34" charset="0"/>
              </a:rPr>
              <a:pPr eaLnBrk="1" hangingPunct="1"/>
              <a:t>51</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013" y="101600"/>
            <a:ext cx="8485187" cy="6862763"/>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800" b="1">
                <a:effectLst>
                  <a:outerShdw blurRad="38100" dist="38100" dir="2700000" algn="tl">
                    <a:srgbClr val="C0C0C0"/>
                  </a:outerShdw>
                </a:effectLst>
              </a:rPr>
              <a:t>Progress?</a:t>
            </a:r>
          </a:p>
          <a:p>
            <a:pPr algn="ctr" eaLnBrk="1" hangingPunct="1"/>
            <a:endParaRPr lang="en-US" altLang="en-US" sz="2800" b="1">
              <a:effectLst>
                <a:outerShdw blurRad="38100" dist="38100" dir="2700000" algn="tl">
                  <a:srgbClr val="C0C0C0"/>
                </a:outerShdw>
              </a:effectLst>
            </a:endParaRPr>
          </a:p>
          <a:p>
            <a:pPr eaLnBrk="1" hangingPunct="1"/>
            <a:r>
              <a:rPr lang="en-US" altLang="en-US" sz="2800" b="1"/>
              <a:t>“The FDA released a policy document stating that agricultural uses of antibiotics should be limited to assuring animal health, and that veterinarians should be involved in the drugs’ uses. </a:t>
            </a:r>
          </a:p>
          <a:p>
            <a:pPr eaLnBrk="1" hangingPunct="1"/>
            <a:endParaRPr lang="en-US" altLang="en-US" sz="2800" b="1"/>
          </a:p>
          <a:p>
            <a:pPr eaLnBrk="1" hangingPunct="1"/>
            <a:r>
              <a:rPr lang="en-US" altLang="en-US" sz="2800" b="1"/>
              <a:t>While doing nothing to change the present oversight of antibiotics, the document is the first signal in years that the agency intends to rejoin the battle to crack down on agricultural uses of antibiotics that many infectious disease experts oppose. “</a:t>
            </a:r>
          </a:p>
          <a:p>
            <a:pPr eaLnBrk="1" hangingPunct="1"/>
            <a:endParaRPr lang="en-US" altLang="en-US" sz="2800" b="1">
              <a:effectLst>
                <a:outerShdw blurRad="38100" dist="38100" dir="2700000" algn="tl">
                  <a:srgbClr val="C0C0C0"/>
                </a:outerShdw>
              </a:effectLst>
            </a:endParaRPr>
          </a:p>
          <a:p>
            <a:pPr eaLnBrk="1" hangingPunct="1"/>
            <a:r>
              <a:rPr lang="en-US" altLang="en-US" sz="2000" b="1"/>
              <a:t>NY Times, Jun 29, 2010S</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E47A384-098C-4635-B668-4D3C0ECA09E9}" type="slidenum">
              <a:rPr lang="en-US" altLang="en-US" sz="1800">
                <a:latin typeface="Calibri" pitchFamily="34" charset="0"/>
              </a:rPr>
              <a:pPr eaLnBrk="1" hangingPunct="1"/>
              <a:t>52</a:t>
            </a:fld>
            <a:endParaRPr lang="en-US" altLang="en-US" sz="1800">
              <a:latin typeface="Calibri"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ltLang="en-US" b="1" smtClean="0">
                <a:ea typeface="ＭＳ Ｐゴシック" pitchFamily="34" charset="-128"/>
              </a:rPr>
              <a:t>April 10, 2012</a:t>
            </a:r>
          </a:p>
        </p:txBody>
      </p:sp>
      <p:sp>
        <p:nvSpPr>
          <p:cNvPr id="69635" name="Content Placeholder 2"/>
          <p:cNvSpPr>
            <a:spLocks noGrp="1"/>
          </p:cNvSpPr>
          <p:nvPr>
            <p:ph idx="1"/>
          </p:nvPr>
        </p:nvSpPr>
        <p:spPr/>
        <p:txBody>
          <a:bodyPr/>
          <a:lstStyle/>
          <a:p>
            <a:pPr eaLnBrk="1" hangingPunct="1"/>
            <a:r>
              <a:rPr lang="en-US" altLang="en-US" smtClean="0">
                <a:ea typeface="ＭＳ Ｐゴシック" pitchFamily="34" charset="-128"/>
              </a:rPr>
              <a:t>New FDA ruling after trying for more than 35 years to stop feeding antibiotics to cattle, pigs, chickens and other animals as growth promoters</a:t>
            </a:r>
          </a:p>
          <a:p>
            <a:pPr eaLnBrk="1" hangingPunct="1">
              <a:buFont typeface="Arial" pitchFamily="34" charset="0"/>
              <a:buNone/>
            </a:pPr>
            <a:endParaRPr lang="en-US" altLang="en-US" smtClean="0">
              <a:ea typeface="ＭＳ Ｐゴシック" pitchFamily="34" charset="-128"/>
            </a:endParaRPr>
          </a:p>
          <a:p>
            <a:pPr eaLnBrk="1" hangingPunct="1"/>
            <a:r>
              <a:rPr lang="en-US" altLang="en-US" smtClean="0">
                <a:ea typeface="ＭＳ Ｐゴシック" pitchFamily="34" charset="-128"/>
              </a:rPr>
              <a:t>Farmers and ranchers for the first time need a prescription from a veterinarian before using antibiotics in farm animals</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D9C1156-9B9F-4222-986B-17ECAB15190C}" type="slidenum">
              <a:rPr lang="en-US" altLang="en-US" sz="1800">
                <a:latin typeface="Calibri" pitchFamily="34" charset="0"/>
              </a:rPr>
              <a:pPr eaLnBrk="1" hangingPunct="1"/>
              <a:t>53</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altLang="en-US" sz="4000" b="1" smtClean="0">
                <a:ea typeface="ＭＳ Ｐゴシック" pitchFamily="34" charset="-128"/>
              </a:rPr>
              <a:t>CDC Report: Antibiotic Resistance Threats in the United States, 2013</a:t>
            </a:r>
          </a:p>
        </p:txBody>
      </p:sp>
      <p:sp>
        <p:nvSpPr>
          <p:cNvPr id="3" name="Subtitle 2"/>
          <p:cNvSpPr>
            <a:spLocks noGrp="1"/>
          </p:cNvSpPr>
          <p:nvPr>
            <p:ph idx="1"/>
          </p:nvPr>
        </p:nvSpPr>
        <p:spPr>
          <a:xfrm>
            <a:off x="628650" y="2062163"/>
            <a:ext cx="7886700" cy="4351337"/>
          </a:xfrm>
        </p:spPr>
        <p:txBody>
          <a:bodyPr>
            <a:normAutofit/>
          </a:bodyPr>
          <a:lstStyle/>
          <a:p>
            <a:pPr eaLnBrk="1" hangingPunct="1">
              <a:lnSpc>
                <a:spcPct val="70000"/>
              </a:lnSpc>
            </a:pPr>
            <a:r>
              <a:rPr lang="en-US" altLang="en-US" b="1" smtClean="0">
                <a:ea typeface="ＭＳ Ｐゴシック" pitchFamily="34" charset="-128"/>
              </a:rPr>
              <a:t>Four core actions to fight antibiotic resistance</a:t>
            </a:r>
            <a:r>
              <a:rPr lang="en-US" altLang="en-US" smtClean="0">
                <a:ea typeface="ＭＳ Ｐゴシック" pitchFamily="34" charset="-128"/>
              </a:rPr>
              <a:t>:</a:t>
            </a:r>
          </a:p>
          <a:p>
            <a:pPr eaLnBrk="1" hangingPunct="1">
              <a:lnSpc>
                <a:spcPct val="70000"/>
              </a:lnSpc>
              <a:buFont typeface="Arial" pitchFamily="34" charset="0"/>
              <a:buNone/>
            </a:pPr>
            <a:endParaRPr lang="en-US" altLang="en-US" smtClean="0">
              <a:ea typeface="ＭＳ Ｐゴシック" pitchFamily="34" charset="-128"/>
            </a:endParaRPr>
          </a:p>
          <a:p>
            <a:pPr eaLnBrk="1" hangingPunct="1">
              <a:lnSpc>
                <a:spcPct val="70000"/>
              </a:lnSpc>
            </a:pPr>
            <a:r>
              <a:rPr lang="en-US" altLang="en-US" smtClean="0">
                <a:ea typeface="ＭＳ Ｐゴシック" pitchFamily="34" charset="-128"/>
              </a:rPr>
              <a:t>Preventing infections, preventing the spread of resistance</a:t>
            </a:r>
          </a:p>
          <a:p>
            <a:pPr eaLnBrk="1" hangingPunct="1">
              <a:lnSpc>
                <a:spcPct val="70000"/>
              </a:lnSpc>
            </a:pPr>
            <a:r>
              <a:rPr lang="en-US" altLang="en-US" smtClean="0">
                <a:ea typeface="ＭＳ Ｐゴシック" pitchFamily="34" charset="-128"/>
              </a:rPr>
              <a:t>Tracking resistance patterns </a:t>
            </a:r>
          </a:p>
          <a:p>
            <a:pPr eaLnBrk="1" hangingPunct="1">
              <a:lnSpc>
                <a:spcPct val="70000"/>
              </a:lnSpc>
            </a:pPr>
            <a:r>
              <a:rPr lang="en-US" altLang="en-US" smtClean="0">
                <a:ea typeface="ＭＳ Ｐゴシック" pitchFamily="34" charset="-128"/>
              </a:rPr>
              <a:t>Improving use of antibiotics </a:t>
            </a:r>
          </a:p>
          <a:p>
            <a:pPr eaLnBrk="1" hangingPunct="1">
              <a:lnSpc>
                <a:spcPct val="70000"/>
              </a:lnSpc>
            </a:pPr>
            <a:r>
              <a:rPr lang="en-US" altLang="en-US" smtClean="0">
                <a:ea typeface="ＭＳ Ｐゴシック" pitchFamily="34" charset="-128"/>
              </a:rPr>
              <a:t>Developing new antibiotics and diagnostic tests</a:t>
            </a:r>
          </a:p>
          <a:p>
            <a:pPr eaLnBrk="1" hangingPunct="1">
              <a:lnSpc>
                <a:spcPct val="70000"/>
              </a:lnSpc>
            </a:pPr>
            <a:endParaRPr lang="en-US" altLang="en-US" smtClean="0">
              <a:ea typeface="ＭＳ Ｐゴシック" pitchFamily="34" charset="-128"/>
            </a:endParaRPr>
          </a:p>
          <a:p>
            <a:pPr eaLnBrk="1" hangingPunct="1">
              <a:lnSpc>
                <a:spcPct val="70000"/>
              </a:lnSpc>
            </a:pPr>
            <a:endParaRPr lang="en-US" altLang="en-US" smtClean="0">
              <a:ea typeface="ＭＳ Ｐゴシック" pitchFamily="34" charset="-128"/>
            </a:endParaRPr>
          </a:p>
          <a:p>
            <a:pPr eaLnBrk="1" hangingPunct="1">
              <a:lnSpc>
                <a:spcPct val="70000"/>
              </a:lnSpc>
            </a:pPr>
            <a:r>
              <a:rPr lang="en-US" altLang="en-US" smtClean="0">
                <a:ea typeface="ＭＳ Ｐゴシック" pitchFamily="34" charset="-128"/>
              </a:rPr>
              <a:t>http://www.cdc.gov/narms/resources/threats.html</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5F66737-97BC-4A3C-B44A-D9D8D553FEAB}" type="slidenum">
              <a:rPr lang="en-US" altLang="en-US" sz="1800">
                <a:latin typeface="Calibri" pitchFamily="34" charset="0"/>
              </a:rPr>
              <a:pPr eaLnBrk="1" hangingPunct="1"/>
              <a:t>54</a:t>
            </a:fld>
            <a:endParaRPr lang="en-US" altLang="en-US" sz="1800">
              <a:latin typeface="Calibri"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gn="ctr" eaLnBrk="1" hangingPunct="1"/>
            <a:r>
              <a:rPr lang="en-US" altLang="en-US" b="1" smtClean="0">
                <a:ea typeface="ＭＳ Ｐゴシック" pitchFamily="34" charset="-128"/>
              </a:rPr>
              <a:t>Presidential Advisory Council on Combating Antibiotic-Resistant Bacteria</a:t>
            </a:r>
          </a:p>
        </p:txBody>
      </p:sp>
      <p:sp>
        <p:nvSpPr>
          <p:cNvPr id="71683" name="Content Placeholder 2"/>
          <p:cNvSpPr>
            <a:spLocks noGrp="1"/>
          </p:cNvSpPr>
          <p:nvPr>
            <p:ph idx="1"/>
          </p:nvPr>
        </p:nvSpPr>
        <p:spPr>
          <a:xfrm>
            <a:off x="323850" y="2232025"/>
            <a:ext cx="8515350" cy="4351338"/>
          </a:xfrm>
        </p:spPr>
        <p:txBody>
          <a:bodyPr/>
          <a:lstStyle/>
          <a:p>
            <a:pPr eaLnBrk="1" hangingPunct="1"/>
            <a:r>
              <a:rPr lang="en-US" altLang="en-US" smtClean="0">
                <a:ea typeface="ＭＳ Ｐゴシック" pitchFamily="34" charset="-128"/>
              </a:rPr>
              <a:t>First meeting Sept 25, 2015</a:t>
            </a:r>
          </a:p>
          <a:p>
            <a:pPr eaLnBrk="1" hangingPunct="1"/>
            <a:r>
              <a:rPr lang="en-US" altLang="en-US" smtClean="0">
                <a:ea typeface="ＭＳ Ｐゴシック" pitchFamily="34" charset="-128"/>
                <a:hlinkClick r:id="rId2"/>
              </a:rPr>
              <a:t>http://www.hhs.gov/ash/carb/index.html</a:t>
            </a:r>
            <a:endParaRPr lang="en-US" altLang="en-US" smtClean="0">
              <a:ea typeface="ＭＳ Ｐゴシック" pitchFamily="34" charset="-128"/>
            </a:endParaRPr>
          </a:p>
          <a:p>
            <a:pPr eaLnBrk="1" hangingPunct="1"/>
            <a:r>
              <a:rPr lang="en-US" altLang="en-US" smtClean="0">
                <a:ea typeface="ＭＳ Ｐゴシック" pitchFamily="34" charset="-128"/>
              </a:rPr>
              <a:t>Provides advice, information, and recommendations regarding programs and policies intended to support and evaluate the </a:t>
            </a:r>
            <a:r>
              <a:rPr lang="en-US" altLang="en-US" smtClean="0">
                <a:ea typeface="ＭＳ Ｐゴシック" pitchFamily="34" charset="-128"/>
                <a:hlinkClick r:id="rId3"/>
              </a:rPr>
              <a:t>National Strategy for Combating Antibiotic-Resistant Bacteria</a:t>
            </a:r>
            <a:r>
              <a:rPr lang="en-US" altLang="en-US" smtClean="0">
                <a:ea typeface="ＭＳ Ｐゴシック" pitchFamily="34" charset="-128"/>
              </a:rPr>
              <a:t> (Strategy) and the </a:t>
            </a:r>
            <a:r>
              <a:rPr lang="en-US" altLang="en-US" smtClean="0">
                <a:ea typeface="ＭＳ Ｐゴシック" pitchFamily="34" charset="-128"/>
                <a:hlinkClick r:id="rId4"/>
              </a:rPr>
              <a:t>National Action Plan for Combating Antibiotic-Resistant Bacteria</a:t>
            </a:r>
            <a:r>
              <a:rPr lang="en-US" altLang="en-US" smtClean="0">
                <a:ea typeface="ＭＳ Ｐゴシック" pitchFamily="34" charset="-128"/>
              </a:rPr>
              <a:t> (Action Plan).</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8C21D60-4AAF-49CB-9BD5-0890A0C359F6}" type="slidenum">
              <a:rPr lang="en-US" altLang="en-US" sz="1800">
                <a:latin typeface="Calibri" pitchFamily="34" charset="0"/>
              </a:rPr>
              <a:pPr eaLnBrk="1" hangingPunct="1"/>
              <a:t>55</a:t>
            </a:fld>
            <a:endParaRPr lang="en-US" altLang="en-US" sz="1800">
              <a:latin typeface="Calibri"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598488" y="0"/>
            <a:ext cx="7886700" cy="1325563"/>
          </a:xfrm>
        </p:spPr>
        <p:txBody>
          <a:bodyPr/>
          <a:lstStyle/>
          <a:p>
            <a:pPr eaLnBrk="1" hangingPunct="1"/>
            <a:r>
              <a:rPr lang="en-US" altLang="en-US" b="1" smtClean="0">
                <a:ea typeface="ＭＳ Ｐゴシック" pitchFamily="34" charset="-128"/>
              </a:rPr>
              <a:t>Can CRE be eradicated?</a:t>
            </a:r>
          </a:p>
        </p:txBody>
      </p:sp>
      <p:sp>
        <p:nvSpPr>
          <p:cNvPr id="3" name="Content Placeholder 2"/>
          <p:cNvSpPr>
            <a:spLocks noGrp="1"/>
          </p:cNvSpPr>
          <p:nvPr>
            <p:ph idx="1"/>
          </p:nvPr>
        </p:nvSpPr>
        <p:spPr>
          <a:xfrm>
            <a:off x="342900" y="1166813"/>
            <a:ext cx="8397875" cy="5691187"/>
          </a:xfrm>
        </p:spPr>
        <p:txBody>
          <a:bodyPr>
            <a:normAutofit/>
          </a:bodyPr>
          <a:lstStyle/>
          <a:p>
            <a:pPr eaLnBrk="1" hangingPunct="1">
              <a:lnSpc>
                <a:spcPct val="80000"/>
              </a:lnSpc>
            </a:pPr>
            <a:r>
              <a:rPr lang="en-US" altLang="en-US" sz="2600" smtClean="0">
                <a:ea typeface="ＭＳ Ｐゴシック" pitchFamily="34" charset="-128"/>
              </a:rPr>
              <a:t>276 prior </a:t>
            </a:r>
            <a:r>
              <a:rPr lang="en-US" altLang="en-US" sz="2600" b="1" smtClean="0">
                <a:ea typeface="ＭＳ Ｐゴシック" pitchFamily="34" charset="-128"/>
              </a:rPr>
              <a:t>CRE</a:t>
            </a:r>
            <a:r>
              <a:rPr lang="en-US" altLang="en-US" sz="2600" smtClean="0">
                <a:ea typeface="ＭＳ Ｐゴシック" pitchFamily="34" charset="-128"/>
              </a:rPr>
              <a:t> carriers declared </a:t>
            </a:r>
            <a:r>
              <a:rPr lang="en-US" altLang="en-US" sz="2600" b="1" smtClean="0">
                <a:ea typeface="ＭＳ Ｐゴシック" pitchFamily="34" charset="-128"/>
              </a:rPr>
              <a:t>CRE</a:t>
            </a:r>
            <a:r>
              <a:rPr lang="en-US" altLang="en-US" sz="2600" smtClean="0">
                <a:ea typeface="ＭＳ Ｐゴシック" pitchFamily="34" charset="-128"/>
              </a:rPr>
              <a:t>-free </a:t>
            </a:r>
          </a:p>
          <a:p>
            <a:pPr eaLnBrk="1" hangingPunct="1">
              <a:lnSpc>
                <a:spcPct val="80000"/>
              </a:lnSpc>
            </a:pPr>
            <a:r>
              <a:rPr lang="en-US" altLang="en-US" sz="2600" smtClean="0">
                <a:ea typeface="ＭＳ Ｐゴシック" pitchFamily="34" charset="-128"/>
              </a:rPr>
              <a:t>36 (13%) had recurrence of </a:t>
            </a:r>
            <a:r>
              <a:rPr lang="en-US" altLang="en-US" sz="2600" b="1" smtClean="0">
                <a:ea typeface="ＭＳ Ｐゴシック" pitchFamily="34" charset="-128"/>
              </a:rPr>
              <a:t>CRE</a:t>
            </a:r>
            <a:r>
              <a:rPr lang="en-US" altLang="en-US" sz="2600" smtClean="0">
                <a:ea typeface="ＭＳ Ｐゴシック" pitchFamily="34" charset="-128"/>
              </a:rPr>
              <a:t> carriage within a year </a:t>
            </a:r>
          </a:p>
          <a:p>
            <a:pPr eaLnBrk="1" hangingPunct="1">
              <a:lnSpc>
                <a:spcPct val="80000"/>
              </a:lnSpc>
            </a:pPr>
            <a:r>
              <a:rPr lang="en-US" altLang="en-US" sz="2600" smtClean="0">
                <a:ea typeface="ＭＳ Ｐゴシック" pitchFamily="34" charset="-128"/>
              </a:rPr>
              <a:t>Factors significantly associated with </a:t>
            </a:r>
            <a:r>
              <a:rPr lang="en-US" altLang="en-US" sz="2600" b="1" smtClean="0">
                <a:ea typeface="ＭＳ Ｐゴシック" pitchFamily="34" charset="-128"/>
              </a:rPr>
              <a:t>CRE</a:t>
            </a:r>
            <a:r>
              <a:rPr lang="en-US" altLang="en-US" sz="2600" smtClean="0">
                <a:ea typeface="ＭＳ Ｐゴシック" pitchFamily="34" charset="-128"/>
              </a:rPr>
              <a:t> recurrence: </a:t>
            </a:r>
          </a:p>
          <a:p>
            <a:pPr lvl="1" eaLnBrk="1" hangingPunct="1">
              <a:lnSpc>
                <a:spcPct val="80000"/>
              </a:lnSpc>
            </a:pPr>
            <a:r>
              <a:rPr lang="en-US" altLang="en-US" sz="2200" smtClean="0">
                <a:ea typeface="ＭＳ Ｐゴシック" pitchFamily="34" charset="-128"/>
              </a:rPr>
              <a:t>time in months between the last positive </a:t>
            </a:r>
            <a:r>
              <a:rPr lang="en-US" altLang="en-US" sz="2200" b="1" smtClean="0">
                <a:ea typeface="ＭＳ Ｐゴシック" pitchFamily="34" charset="-128"/>
              </a:rPr>
              <a:t>CRE</a:t>
            </a:r>
            <a:r>
              <a:rPr lang="en-US" altLang="en-US" sz="2200" smtClean="0">
                <a:ea typeface="ＭＳ Ｐゴシック" pitchFamily="34" charset="-128"/>
              </a:rPr>
              <a:t> sample and presumed eradication (odds ratio, 0.94 [95% CI, 0.89-0.99] per month), </a:t>
            </a:r>
          </a:p>
          <a:p>
            <a:pPr lvl="1" eaLnBrk="1" hangingPunct="1">
              <a:lnSpc>
                <a:spcPct val="80000"/>
              </a:lnSpc>
            </a:pPr>
            <a:r>
              <a:rPr lang="en-US" altLang="en-US" sz="2200" smtClean="0">
                <a:ea typeface="ＭＳ Ｐゴシック" pitchFamily="34" charset="-128"/>
              </a:rPr>
              <a:t>presence of foreign bodies at the time of presumed eradication (4.6 [1.64-12.85]), </a:t>
            </a:r>
          </a:p>
          <a:p>
            <a:pPr lvl="1" eaLnBrk="1" hangingPunct="1">
              <a:lnSpc>
                <a:spcPct val="80000"/>
              </a:lnSpc>
            </a:pPr>
            <a:r>
              <a:rPr lang="en-US" altLang="en-US" sz="2200" smtClean="0">
                <a:ea typeface="ＭＳ Ｐゴシック" pitchFamily="34" charset="-128"/>
              </a:rPr>
              <a:t>recurrent admissions to healthcare facilities during follow-up (3.15 [1.05-9.47]). </a:t>
            </a:r>
          </a:p>
          <a:p>
            <a:pPr eaLnBrk="1" hangingPunct="1">
              <a:lnSpc>
                <a:spcPct val="80000"/>
              </a:lnSpc>
            </a:pPr>
            <a:r>
              <a:rPr lang="en-US" altLang="en-US" sz="2600" smtClean="0">
                <a:ea typeface="ＭＳ Ｐゴシック" pitchFamily="34" charset="-128"/>
              </a:rPr>
              <a:t>Recurrence rate: 25% when carrier status was presumed to be eradicated 6 months after the last known </a:t>
            </a:r>
            <a:r>
              <a:rPr lang="en-US" altLang="en-US" sz="2600" b="1" smtClean="0">
                <a:ea typeface="ＭＳ Ｐゴシック" pitchFamily="34" charset="-128"/>
              </a:rPr>
              <a:t>CRE</a:t>
            </a:r>
            <a:r>
              <a:rPr lang="en-US" altLang="en-US" sz="2600" smtClean="0">
                <a:ea typeface="ＭＳ Ｐゴシック" pitchFamily="34" charset="-128"/>
              </a:rPr>
              <a:t>-positive sample, compared with 7.5% if presumed to be eradicated after 1 year. </a:t>
            </a:r>
          </a:p>
          <a:p>
            <a:pPr eaLnBrk="1" hangingPunct="1">
              <a:lnSpc>
                <a:spcPct val="80000"/>
              </a:lnSpc>
              <a:buFont typeface="Arial" pitchFamily="34" charset="0"/>
              <a:buNone/>
            </a:pPr>
            <a:endParaRPr lang="en-US" altLang="en-US" sz="2600" smtClean="0">
              <a:ea typeface="ＭＳ Ｐゴシック" pitchFamily="34" charset="-128"/>
            </a:endParaRPr>
          </a:p>
          <a:p>
            <a:pPr lvl="1" eaLnBrk="1" hangingPunct="1">
              <a:lnSpc>
                <a:spcPct val="80000"/>
              </a:lnSpc>
            </a:pPr>
            <a:r>
              <a:rPr lang="en-US" altLang="en-US" sz="2200" smtClean="0">
                <a:ea typeface="ＭＳ Ｐゴシック" pitchFamily="34" charset="-128"/>
              </a:rPr>
              <a:t>Bart Y, et.al., Infect Contr Hosp Epidemiol 2015; 36(8):936-41.</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003DE64-DE34-4F5C-8F0D-4DCB171A904A}" type="slidenum">
              <a:rPr lang="en-US" altLang="en-US" sz="1800">
                <a:latin typeface="Calibri" pitchFamily="34" charset="0"/>
              </a:rPr>
              <a:pPr eaLnBrk="1" hangingPunct="1"/>
              <a:t>56</a:t>
            </a:fld>
            <a:endParaRPr lang="en-US" altLang="en-US" sz="1800">
              <a:latin typeface="Calibri"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b="1" smtClean="0">
                <a:ea typeface="ＭＳ Ｐゴシック" pitchFamily="34" charset="-128"/>
              </a:rPr>
              <a:t>Perhaps much relates to behavior and systems</a:t>
            </a:r>
          </a:p>
        </p:txBody>
      </p:sp>
      <p:sp>
        <p:nvSpPr>
          <p:cNvPr id="73731" name="Content Placeholder 2"/>
          <p:cNvSpPr>
            <a:spLocks noGrp="1"/>
          </p:cNvSpPr>
          <p:nvPr>
            <p:ph idx="1"/>
          </p:nvPr>
        </p:nvSpPr>
        <p:spPr>
          <a:xfrm>
            <a:off x="434975" y="1849438"/>
            <a:ext cx="8416925" cy="4327525"/>
          </a:xfrm>
        </p:spPr>
        <p:txBody>
          <a:bodyPr/>
          <a:lstStyle/>
          <a:p>
            <a:pPr eaLnBrk="1" hangingPunct="1">
              <a:lnSpc>
                <a:spcPct val="70000"/>
              </a:lnSpc>
            </a:pPr>
            <a:r>
              <a:rPr lang="en-US" altLang="en-US" smtClean="0">
                <a:ea typeface="ＭＳ Ｐゴシック" pitchFamily="34" charset="-128"/>
              </a:rPr>
              <a:t>420 health care workers from 1 acute care and 1 long-term care facility (Israel)</a:t>
            </a:r>
          </a:p>
          <a:p>
            <a:pPr eaLnBrk="1" hangingPunct="1">
              <a:lnSpc>
                <a:spcPct val="70000"/>
              </a:lnSpc>
            </a:pPr>
            <a:r>
              <a:rPr lang="en-US" altLang="en-US" smtClean="0">
                <a:ea typeface="ＭＳ Ｐゴシック" pitchFamily="34" charset="-128"/>
              </a:rPr>
              <a:t>Organizational culture/staff engagement positively correlated with infection prevention attitudes and compliance with contact precaution protocols and negatively correlated with </a:t>
            </a:r>
            <a:r>
              <a:rPr lang="en-US" altLang="en-US" b="1" smtClean="0">
                <a:ea typeface="ＭＳ Ｐゴシック" pitchFamily="34" charset="-128"/>
              </a:rPr>
              <a:t>CRE</a:t>
            </a:r>
            <a:r>
              <a:rPr lang="en-US" altLang="en-US" smtClean="0">
                <a:ea typeface="ＭＳ Ｐゴシック" pitchFamily="34" charset="-128"/>
              </a:rPr>
              <a:t> acquisition rate</a:t>
            </a:r>
          </a:p>
          <a:p>
            <a:pPr eaLnBrk="1" hangingPunct="1">
              <a:lnSpc>
                <a:spcPct val="70000"/>
              </a:lnSpc>
              <a:buFont typeface="Arial" pitchFamily="34" charset="0"/>
              <a:buNone/>
            </a:pPr>
            <a:endParaRPr lang="en-US" altLang="en-US" smtClean="0">
              <a:ea typeface="ＭＳ Ｐゴシック" pitchFamily="34" charset="-128"/>
            </a:endParaRPr>
          </a:p>
          <a:p>
            <a:pPr eaLnBrk="1" hangingPunct="1">
              <a:lnSpc>
                <a:spcPct val="70000"/>
              </a:lnSpc>
            </a:pPr>
            <a:endParaRPr lang="en-US" altLang="en-US" smtClean="0">
              <a:ea typeface="ＭＳ Ｐゴシック" pitchFamily="34" charset="-128"/>
            </a:endParaRPr>
          </a:p>
          <a:p>
            <a:pPr eaLnBrk="1" hangingPunct="1">
              <a:lnSpc>
                <a:spcPct val="70000"/>
              </a:lnSpc>
            </a:pPr>
            <a:endParaRPr lang="en-US" altLang="en-US" smtClean="0">
              <a:ea typeface="ＭＳ Ｐゴシック" pitchFamily="34" charset="-128"/>
            </a:endParaRPr>
          </a:p>
          <a:p>
            <a:pPr eaLnBrk="1" hangingPunct="1">
              <a:lnSpc>
                <a:spcPct val="70000"/>
              </a:lnSpc>
            </a:pPr>
            <a:r>
              <a:rPr lang="en-US" altLang="en-US" smtClean="0">
                <a:ea typeface="ＭＳ Ｐゴシック" pitchFamily="34" charset="-128"/>
              </a:rPr>
              <a:t>Fedorowsky R. AJIC 2015 Jun 23 (epub ahead of print)</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F897791-192A-41AE-8F80-BA8F3314A56E}" type="slidenum">
              <a:rPr lang="en-US" altLang="en-US" sz="1800">
                <a:latin typeface="Calibri" pitchFamily="34" charset="0"/>
              </a:rPr>
              <a:pPr eaLnBrk="1" hangingPunct="1"/>
              <a:t>57</a:t>
            </a:fld>
            <a:endParaRPr lang="en-US" altLang="en-US" sz="1800">
              <a:latin typeface="Calibri"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4"/>
          <p:cNvSpPr>
            <a:spLocks noGrp="1"/>
          </p:cNvSpPr>
          <p:nvPr>
            <p:ph type="title"/>
          </p:nvPr>
        </p:nvSpPr>
        <p:spPr>
          <a:xfrm>
            <a:off x="628650" y="161925"/>
            <a:ext cx="7886700" cy="1325563"/>
          </a:xfrm>
        </p:spPr>
        <p:txBody>
          <a:bodyPr/>
          <a:lstStyle/>
          <a:p>
            <a:pPr algn="ctr" eaLnBrk="1" hangingPunct="1"/>
            <a:r>
              <a:rPr lang="en-US" altLang="en-US" sz="3200" b="1" smtClean="0">
                <a:ea typeface="ＭＳ Ｐゴシック" pitchFamily="34" charset="-128"/>
              </a:rPr>
              <a:t>Contact precautions significantly reduced the proportion of hospital acquired MDR </a:t>
            </a:r>
            <a:r>
              <a:rPr lang="en-US" altLang="en-US" sz="3200" b="1" i="1" smtClean="0">
                <a:ea typeface="ＭＳ Ｐゴシック" pitchFamily="34" charset="-128"/>
              </a:rPr>
              <a:t>A. baumannii</a:t>
            </a:r>
            <a:endParaRPr lang="en-US" altLang="en-US" sz="3200" b="1" smtClean="0">
              <a:ea typeface="ＭＳ Ｐゴシック" pitchFamily="34" charset="-128"/>
            </a:endParaRPr>
          </a:p>
        </p:txBody>
      </p:sp>
      <p:graphicFrame>
        <p:nvGraphicFramePr>
          <p:cNvPr id="7" name="Content Placeholder 6"/>
          <p:cNvGraphicFramePr>
            <a:graphicFrameLocks noGrp="1"/>
          </p:cNvGraphicFramePr>
          <p:nvPr>
            <p:ph idx="1"/>
          </p:nvPr>
        </p:nvGraphicFramePr>
        <p:xfrm>
          <a:off x="220663" y="1677988"/>
          <a:ext cx="8770937" cy="4173537"/>
        </p:xfrm>
        <a:graphic>
          <a:graphicData uri="http://schemas.openxmlformats.org/drawingml/2006/table">
            <a:tbl>
              <a:tblPr/>
              <a:tblGrid>
                <a:gridCol w="1592262"/>
                <a:gridCol w="1793875"/>
                <a:gridCol w="1993900"/>
                <a:gridCol w="2493963"/>
                <a:gridCol w="896937"/>
              </a:tblGrid>
              <a:tr h="1087438">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rgbClr val="FFFFFF"/>
                        </a:solidFill>
                        <a:effectLst/>
                        <a:latin typeface="Calibri" pitchFamily="34" charset="0"/>
                        <a:ea typeface="ＭＳ Ｐゴシック" pitchFamily="34" charset="-128"/>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Calibri" pitchFamily="34" charset="0"/>
                          <a:ea typeface="ＭＳ Ｐゴシック" pitchFamily="34" charset="-128"/>
                        </a:rPr>
                        <a:t>Standard Precautions:  All positive</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Calibri" pitchFamily="34" charset="0"/>
                          <a:ea typeface="ＭＳ Ｐゴシック" pitchFamily="34" charset="-128"/>
                        </a:rPr>
                        <a:t>Contact Precautions/Cohort: All positive</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Calibri" pitchFamily="34" charset="0"/>
                          <a:ea typeface="ＭＳ Ｐゴシック" pitchFamily="34" charset="-128"/>
                        </a:rPr>
                        <a:t>Contact Precautions/Cohort:Only MDR positive</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Calibri" pitchFamily="34" charset="0"/>
                          <a:ea typeface="ＭＳ Ｐゴシック" pitchFamily="34" charset="-128"/>
                        </a:rPr>
                        <a:t>P value</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52475">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rPr>
                        <a:t>Patient Days</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rPr>
                        <a:t>18,074</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rPr>
                        <a:t>10,604</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rPr>
                        <a:t>13,853</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752475">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rPr>
                        <a:t>MDR </a:t>
                      </a:r>
                      <a:r>
                        <a:rPr kumimoji="0" lang="en-US" altLang="en-US" sz="2400" b="0" i="1" u="none" strike="noStrike" cap="none" normalizeH="0" baseline="0" smtClean="0">
                          <a:ln>
                            <a:noFill/>
                          </a:ln>
                          <a:solidFill>
                            <a:srgbClr val="000000"/>
                          </a:solidFill>
                          <a:effectLst/>
                          <a:latin typeface="Calibri" pitchFamily="34" charset="0"/>
                          <a:ea typeface="ＭＳ Ｐゴシック" pitchFamily="34" charset="-128"/>
                        </a:rPr>
                        <a:t>A. baumannii</a:t>
                      </a:r>
                      <a:endPar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rPr>
                        <a:t>19% (4/21)</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rPr>
                        <a:t>14% (2/14)</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rPr>
                        <a:t>8% (1/13)</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rPr>
                        <a:t>NS</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927100">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rPr>
                        <a:t>Hosp-acquired </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rPr>
                        <a:t>95% (20/21)</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rPr>
                        <a:t>64% (9/14)</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rPr>
                        <a:t>69% (9/13)</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eaLnBrk="0" hangingPunct="0">
                        <a:lnSpc>
                          <a:spcPct val="90000"/>
                        </a:lnSpc>
                        <a:spcBef>
                          <a:spcPts val="1000"/>
                        </a:spcBef>
                        <a:buFont typeface="Arial" pitchFamily="34" charset="0"/>
                        <a:defRPr sz="2400">
                          <a:solidFill>
                            <a:schemeClr val="tx1"/>
                          </a:solidFill>
                          <a:latin typeface="Calibri" pitchFamily="34" charset="0"/>
                          <a:ea typeface="ＭＳ Ｐゴシック"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Calibri" pitchFamily="34" charset="0"/>
                          <a:ea typeface="ＭＳ Ｐゴシック" pitchFamily="34" charset="-128"/>
                        </a:defRPr>
                      </a:lvl2pPr>
                      <a:lvl3pPr eaLnBrk="0" hangingPunct="0">
                        <a:lnSpc>
                          <a:spcPct val="90000"/>
                        </a:lnSpc>
                        <a:spcBef>
                          <a:spcPts val="500"/>
                        </a:spcBef>
                        <a:defRPr>
                          <a:solidFill>
                            <a:schemeClr val="tx1"/>
                          </a:solidFill>
                          <a:latin typeface="Calibri" pitchFamily="34" charset="0"/>
                          <a:ea typeface="ＭＳ Ｐゴシック" pitchFamily="34" charset="-128"/>
                        </a:defRPr>
                      </a:lvl3pPr>
                      <a:lvl4pPr eaLnBrk="0" hangingPunct="0">
                        <a:lnSpc>
                          <a:spcPct val="90000"/>
                        </a:lnSpc>
                        <a:spcBef>
                          <a:spcPts val="500"/>
                        </a:spcBef>
                        <a:defRPr>
                          <a:solidFill>
                            <a:schemeClr val="tx1"/>
                          </a:solidFill>
                          <a:latin typeface="Calibri" pitchFamily="34" charset="0"/>
                          <a:ea typeface="ＭＳ Ｐゴシック" pitchFamily="34" charset="-128"/>
                        </a:defRPr>
                      </a:lvl4pPr>
                      <a:lvl5pPr eaLnBrk="0" hangingPunct="0">
                        <a:lnSpc>
                          <a:spcPct val="90000"/>
                        </a:lnSpc>
                        <a:spcBef>
                          <a:spcPts val="500"/>
                        </a:spcBef>
                        <a:defRPr>
                          <a:solidFill>
                            <a:schemeClr val="tx1"/>
                          </a:solidFill>
                          <a:latin typeface="Calibri" pitchFamily="34" charset="0"/>
                          <a:ea typeface="ＭＳ Ｐゴシック" pitchFamily="34" charset="-128"/>
                        </a:defRPr>
                      </a:lvl5pPr>
                      <a:lvl6pPr marL="4572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6pPr>
                      <a:lvl7pPr marL="9144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7pPr>
                      <a:lvl8pPr marL="13716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8pPr>
                      <a:lvl9pPr marL="1828800" eaLnBrk="0" fontAlgn="base" hangingPunct="0">
                        <a:lnSpc>
                          <a:spcPct val="90000"/>
                        </a:lnSpc>
                        <a:spcBef>
                          <a:spcPts val="50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rPr>
                        <a:t>0.03</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bl>
          </a:graphicData>
        </a:graphic>
      </p:graphicFrame>
      <p:sp>
        <p:nvSpPr>
          <p:cNvPr id="74787" name="TextBox 7"/>
          <p:cNvSpPr txBox="1">
            <a:spLocks noChangeArrowheads="1"/>
          </p:cNvSpPr>
          <p:nvPr/>
        </p:nvSpPr>
        <p:spPr bwMode="auto">
          <a:xfrm>
            <a:off x="141288" y="6329363"/>
            <a:ext cx="8726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a:latin typeface="Calibri" pitchFamily="34" charset="0"/>
              </a:rPr>
              <a:t>Tawney, et al.  Infec Contr Hosp Epidemiol 2015; 36(9): 1108-10</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499599C-AC78-4AC4-B0CD-07EE40C1804F}" type="slidenum">
              <a:rPr lang="en-US" altLang="en-US" sz="1800">
                <a:latin typeface="Calibri" pitchFamily="34" charset="0"/>
              </a:rPr>
              <a:pPr eaLnBrk="1" hangingPunct="1"/>
              <a:t>58</a:t>
            </a:fld>
            <a:endParaRPr lang="en-US" altLang="en-US" sz="1800">
              <a:latin typeface="Calibri"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p:cNvSpPr>
            <a:spLocks noGrp="1"/>
          </p:cNvSpPr>
          <p:nvPr>
            <p:ph type="title"/>
          </p:nvPr>
        </p:nvSpPr>
        <p:spPr>
          <a:xfrm>
            <a:off x="628650" y="42863"/>
            <a:ext cx="7886700" cy="1325562"/>
          </a:xfrm>
        </p:spPr>
        <p:txBody>
          <a:bodyPr/>
          <a:lstStyle/>
          <a:p>
            <a:pPr eaLnBrk="1" hangingPunct="1"/>
            <a:r>
              <a:rPr lang="en-US" altLang="en-US" sz="4000" b="1" smtClean="0">
                <a:ea typeface="ＭＳ Ｐゴシック" pitchFamily="34" charset="-128"/>
              </a:rPr>
              <a:t>What Next?</a:t>
            </a:r>
          </a:p>
        </p:txBody>
      </p:sp>
      <p:sp>
        <p:nvSpPr>
          <p:cNvPr id="75779" name="Content Placeholder 4"/>
          <p:cNvSpPr>
            <a:spLocks noGrp="1"/>
          </p:cNvSpPr>
          <p:nvPr>
            <p:ph idx="1"/>
          </p:nvPr>
        </p:nvSpPr>
        <p:spPr>
          <a:xfrm>
            <a:off x="628650" y="1125538"/>
            <a:ext cx="7886700" cy="4814887"/>
          </a:xfrm>
        </p:spPr>
        <p:txBody>
          <a:bodyPr/>
          <a:lstStyle/>
          <a:p>
            <a:pPr eaLnBrk="1" hangingPunct="1"/>
            <a:r>
              <a:rPr lang="en-US" altLang="en-US" smtClean="0">
                <a:ea typeface="ＭＳ Ｐゴシック" pitchFamily="34" charset="-128"/>
              </a:rPr>
              <a:t>Rethink barrier/isolation precautions </a:t>
            </a:r>
          </a:p>
          <a:p>
            <a:pPr eaLnBrk="1" hangingPunct="1"/>
            <a:r>
              <a:rPr lang="en-US" altLang="en-US" smtClean="0">
                <a:ea typeface="ＭＳ Ｐゴシック" pitchFamily="34" charset="-128"/>
              </a:rPr>
              <a:t>Rethink impact of organization systems and culture </a:t>
            </a:r>
          </a:p>
          <a:p>
            <a:pPr eaLnBrk="1" hangingPunct="1"/>
            <a:r>
              <a:rPr lang="en-US" altLang="en-US" smtClean="0">
                <a:ea typeface="ＭＳ Ｐゴシック" pitchFamily="34" charset="-128"/>
              </a:rPr>
              <a:t>Maintain carrier status for at least 1 year following ‘eradication’</a:t>
            </a:r>
          </a:p>
          <a:p>
            <a:pPr eaLnBrk="1" hangingPunct="1"/>
            <a:r>
              <a:rPr lang="en-US" altLang="en-US" smtClean="0">
                <a:ea typeface="ＭＳ Ｐゴシック" pitchFamily="34" charset="-128"/>
              </a:rPr>
              <a:t>Consider enhanced environmental cleaning</a:t>
            </a:r>
          </a:p>
          <a:p>
            <a:pPr eaLnBrk="1" hangingPunct="1"/>
            <a:r>
              <a:rPr lang="en-US" altLang="en-US" smtClean="0">
                <a:ea typeface="ＭＳ Ｐゴシック" pitchFamily="34" charset="-128"/>
              </a:rPr>
              <a:t>Enhance antibiotic stewardship program</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“Yet, at the present time, our best defense against (MDRO)…remains old-fashioned, stringent infection control measures combined with the application of effective antimicrobial stewardship.”</a:t>
            </a:r>
          </a:p>
          <a:p>
            <a:pPr lvl="1" eaLnBrk="1" hangingPunct="1"/>
            <a:r>
              <a:rPr lang="en-US" altLang="en-US" smtClean="0">
                <a:ea typeface="ＭＳ Ｐゴシック" pitchFamily="34" charset="-128"/>
              </a:rPr>
              <a:t>Peterson and Harris.  Clin Infect Dis 2015; 61(2):156</a:t>
            </a:r>
          </a:p>
          <a:p>
            <a:pPr eaLnBrk="1" hangingPunct="1"/>
            <a:endParaRPr lang="en-US" altLang="en-US" smtClean="0">
              <a:ea typeface="ＭＳ Ｐゴシック" pitchFamily="34" charset="-128"/>
            </a:endParaRPr>
          </a:p>
          <a:p>
            <a:pPr eaLnBrk="1" hangingPunct="1"/>
            <a:endParaRPr lang="en-US" altLang="en-US"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4825CB8-59C8-41AE-A416-3324D2FFA109}" type="slidenum">
              <a:rPr lang="en-US" altLang="en-US" sz="1800">
                <a:latin typeface="Calibri" pitchFamily="34" charset="0"/>
              </a:rPr>
              <a:pPr eaLnBrk="1" hangingPunct="1"/>
              <a:t>59</a:t>
            </a:fld>
            <a:endParaRPr lang="en-US" altLang="en-US" sz="1800">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28650" y="365125"/>
            <a:ext cx="7583488" cy="1325563"/>
          </a:xfrm>
        </p:spPr>
        <p:txBody>
          <a:bodyPr/>
          <a:lstStyle/>
          <a:p>
            <a:pPr eaLnBrk="1" hangingPunct="1"/>
            <a:r>
              <a:rPr lang="en-US" altLang="en-US" sz="4000" smtClean="0">
                <a:ea typeface="ＭＳ Ｐゴシック" pitchFamily="34" charset="-128"/>
              </a:rPr>
              <a:t>Top Contenders </a:t>
            </a:r>
            <a:br>
              <a:rPr lang="en-US" altLang="en-US" sz="4000" smtClean="0">
                <a:ea typeface="ＭＳ Ｐゴシック" pitchFamily="34" charset="-128"/>
              </a:rPr>
            </a:br>
            <a:r>
              <a:rPr lang="en-US" altLang="en-US" sz="4000" smtClean="0">
                <a:ea typeface="ＭＳ Ｐゴシック" pitchFamily="34" charset="-128"/>
              </a:rPr>
              <a:t>(in alphabetical order)</a:t>
            </a:r>
          </a:p>
        </p:txBody>
      </p:sp>
      <p:sp>
        <p:nvSpPr>
          <p:cNvPr id="21507" name="Content Placeholder 2"/>
          <p:cNvSpPr>
            <a:spLocks noGrp="1"/>
          </p:cNvSpPr>
          <p:nvPr>
            <p:ph idx="1"/>
          </p:nvPr>
        </p:nvSpPr>
        <p:spPr/>
        <p:txBody>
          <a:bodyPr/>
          <a:lstStyle/>
          <a:p>
            <a:pPr marL="228600" lvl="1" eaLnBrk="1" hangingPunct="1">
              <a:spcBef>
                <a:spcPts val="1000"/>
              </a:spcBef>
            </a:pPr>
            <a:r>
              <a:rPr lang="en-US" altLang="en-US" sz="2800" i="1" smtClean="0">
                <a:ea typeface="ＭＳ Ｐゴシック" pitchFamily="34" charset="-128"/>
              </a:rPr>
              <a:t>Acinetobacter baumannii </a:t>
            </a:r>
            <a:r>
              <a:rPr lang="en-US" altLang="en-US" sz="2800" smtClean="0">
                <a:ea typeface="ＭＳ Ｐゴシック" pitchFamily="34" charset="-128"/>
              </a:rPr>
              <a:t>(carbapenem/colistin resistant)</a:t>
            </a:r>
            <a:endParaRPr lang="en-US" altLang="en-US" sz="2800" i="1" smtClean="0">
              <a:ea typeface="ＭＳ Ｐゴシック" pitchFamily="34" charset="-128"/>
            </a:endParaRPr>
          </a:p>
          <a:p>
            <a:pPr eaLnBrk="1" hangingPunct="1"/>
            <a:r>
              <a:rPr lang="en-US" altLang="en-US" i="1" smtClean="0">
                <a:ea typeface="ＭＳ Ｐゴシック" pitchFamily="34" charset="-128"/>
              </a:rPr>
              <a:t>Carbapenem resistant Enterobacteriaceae</a:t>
            </a:r>
          </a:p>
          <a:p>
            <a:pPr marL="228600" lvl="1" eaLnBrk="1" hangingPunct="1"/>
            <a:r>
              <a:rPr lang="en-US" altLang="en-US" i="1" smtClean="0">
                <a:ea typeface="ＭＳ Ｐゴシック" pitchFamily="34" charset="-128"/>
              </a:rPr>
              <a:t>Escherichia coli </a:t>
            </a:r>
            <a:r>
              <a:rPr lang="en-US" altLang="en-US" smtClean="0">
                <a:ea typeface="ＭＳ Ｐゴシック" pitchFamily="34" charset="-128"/>
              </a:rPr>
              <a:t>(ESBL producing)</a:t>
            </a:r>
          </a:p>
          <a:p>
            <a:pPr marL="228600" lvl="1" eaLnBrk="1" hangingPunct="1"/>
            <a:r>
              <a:rPr lang="en-US" altLang="en-US" i="1" smtClean="0">
                <a:ea typeface="ＭＳ Ｐゴシック" pitchFamily="34" charset="-128"/>
              </a:rPr>
              <a:t>Klebsiella pneumoniae   </a:t>
            </a:r>
            <a:r>
              <a:rPr lang="en-US" altLang="en-US" smtClean="0">
                <a:ea typeface="ＭＳ Ｐゴシック" pitchFamily="34" charset="-128"/>
              </a:rPr>
              <a:t>(ESBL producing, carbapenem resistant)</a:t>
            </a:r>
            <a:r>
              <a:rPr lang="en-US" altLang="en-US" i="1" smtClean="0">
                <a:ea typeface="ＭＳ Ｐゴシック" pitchFamily="34" charset="-128"/>
              </a:rPr>
              <a:t>  </a:t>
            </a:r>
          </a:p>
          <a:p>
            <a:pPr eaLnBrk="1" hangingPunct="1"/>
            <a:r>
              <a:rPr lang="en-US" altLang="en-US" i="1" smtClean="0">
                <a:ea typeface="ＭＳ Ｐゴシック" pitchFamily="34" charset="-128"/>
              </a:rPr>
              <a:t>Extended spectrum </a:t>
            </a:r>
            <a:r>
              <a:rPr lang="el-GR" altLang="en-US" i="1" smtClean="0">
                <a:ea typeface="ＭＳ Ｐゴシック" pitchFamily="34" charset="-128"/>
              </a:rPr>
              <a:t>β</a:t>
            </a:r>
            <a:r>
              <a:rPr lang="en-US" altLang="en-US" i="1" smtClean="0">
                <a:ea typeface="ＭＳ Ｐゴシック" pitchFamily="34" charset="-128"/>
              </a:rPr>
              <a:t>-lactamase (ESBL) producing Enterobacteriaceae</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036F36B-FFEC-434E-A1A8-26C84307656F}" type="slidenum">
              <a:rPr lang="en-US" altLang="en-US" sz="1800">
                <a:latin typeface="Calibri" pitchFamily="34" charset="0"/>
              </a:rPr>
              <a:pPr eaLnBrk="1" hangingPunct="1"/>
              <a:t>6</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altLang="en-US" b="1" smtClean="0">
                <a:ea typeface="ＭＳ Ｐゴシック" pitchFamily="34" charset="-128"/>
              </a:rPr>
              <a:t>Happy Reading</a:t>
            </a:r>
          </a:p>
        </p:txBody>
      </p:sp>
      <p:sp>
        <p:nvSpPr>
          <p:cNvPr id="3" name="Content Placeholder 2"/>
          <p:cNvSpPr>
            <a:spLocks noGrp="1"/>
          </p:cNvSpPr>
          <p:nvPr>
            <p:ph idx="1"/>
          </p:nvPr>
        </p:nvSpPr>
        <p:spPr>
          <a:xfrm>
            <a:off x="185738" y="1825625"/>
            <a:ext cx="8721725" cy="4351338"/>
          </a:xfrm>
        </p:spPr>
        <p:txBody>
          <a:bodyPr>
            <a:normAutofit/>
          </a:bodyPr>
          <a:lstStyle/>
          <a:p>
            <a:pPr eaLnBrk="1" hangingPunct="1">
              <a:lnSpc>
                <a:spcPct val="80000"/>
              </a:lnSpc>
            </a:pPr>
            <a:r>
              <a:rPr lang="en-US" altLang="en-US" smtClean="0">
                <a:ea typeface="ＭＳ Ｐゴシック" pitchFamily="34" charset="-128"/>
              </a:rPr>
              <a:t>Report to the President on Combating Antibiotic Resistance, 2014: </a:t>
            </a:r>
            <a:br>
              <a:rPr lang="en-US" altLang="en-US" smtClean="0">
                <a:ea typeface="ＭＳ Ｐゴシック" pitchFamily="34" charset="-128"/>
              </a:rPr>
            </a:br>
            <a:r>
              <a:rPr lang="en-US" altLang="en-US" smtClean="0">
                <a:ea typeface="ＭＳ Ｐゴシック" pitchFamily="34" charset="-128"/>
                <a:hlinkClick r:id="rId2"/>
              </a:rPr>
              <a:t>https://www.whitehouse.gov/sites/default/files/microsites/ostp/PCAST/pcast_carb_report_sept2014.pdf</a:t>
            </a:r>
            <a:r>
              <a:rPr lang="en-US" altLang="en-US" smtClean="0">
                <a:ea typeface="ＭＳ Ｐゴシック" pitchFamily="34" charset="-128"/>
              </a:rPr>
              <a:t/>
            </a:r>
            <a:br>
              <a:rPr lang="en-US" altLang="en-US" smtClean="0">
                <a:ea typeface="ＭＳ Ｐゴシック" pitchFamily="34" charset="-128"/>
              </a:rPr>
            </a:br>
            <a:endParaRPr lang="en-US" altLang="en-US" smtClean="0">
              <a:ea typeface="ＭＳ Ｐゴシック" pitchFamily="34" charset="-128"/>
            </a:endParaRPr>
          </a:p>
          <a:p>
            <a:pPr eaLnBrk="1" hangingPunct="1">
              <a:lnSpc>
                <a:spcPct val="80000"/>
              </a:lnSpc>
            </a:pPr>
            <a:r>
              <a:rPr lang="en-US" altLang="en-US" smtClean="0">
                <a:ea typeface="ＭＳ Ｐゴシック" pitchFamily="34" charset="-128"/>
              </a:rPr>
              <a:t>Antibiotic Resistance Threats in the US, 2013:</a:t>
            </a:r>
            <a:br>
              <a:rPr lang="en-US" altLang="en-US" smtClean="0">
                <a:ea typeface="ＭＳ Ｐゴシック" pitchFamily="34" charset="-128"/>
              </a:rPr>
            </a:br>
            <a:r>
              <a:rPr lang="en-US" altLang="en-US" smtClean="0">
                <a:ea typeface="ＭＳ Ｐゴシック" pitchFamily="34" charset="-128"/>
                <a:hlinkClick r:id="rId3"/>
              </a:rPr>
              <a:t>http://www.cdc.gov/drugresistance/threat-report-2013/pdf/ar-threats-2013-508.pdf#page=6</a:t>
            </a:r>
            <a:r>
              <a:rPr lang="en-US" altLang="en-US" smtClean="0">
                <a:ea typeface="ＭＳ Ｐゴシック" pitchFamily="34" charset="-128"/>
              </a:rPr>
              <a:t/>
            </a:r>
            <a:br>
              <a:rPr lang="en-US" altLang="en-US" smtClean="0">
                <a:ea typeface="ＭＳ Ｐゴシック" pitchFamily="34" charset="-128"/>
              </a:rPr>
            </a:br>
            <a:endParaRPr lang="en-US" altLang="en-US" smtClean="0">
              <a:ea typeface="ＭＳ Ｐゴシック" pitchFamily="34" charset="-128"/>
            </a:endParaRPr>
          </a:p>
          <a:p>
            <a:pPr eaLnBrk="1" hangingPunct="1">
              <a:lnSpc>
                <a:spcPct val="80000"/>
              </a:lnSpc>
            </a:pPr>
            <a:r>
              <a:rPr lang="en-US" altLang="en-US" smtClean="0">
                <a:ea typeface="ＭＳ Ｐゴシック" pitchFamily="34" charset="-128"/>
              </a:rPr>
              <a:t>CDC Antibiotic Resistance Website: </a:t>
            </a:r>
            <a:br>
              <a:rPr lang="en-US" altLang="en-US" smtClean="0">
                <a:ea typeface="ＭＳ Ｐゴシック" pitchFamily="34" charset="-128"/>
              </a:rPr>
            </a:br>
            <a:r>
              <a:rPr lang="en-US" altLang="en-US" smtClean="0">
                <a:ea typeface="ＭＳ Ｐゴシック" pitchFamily="34" charset="-128"/>
                <a:hlinkClick r:id="rId4"/>
              </a:rPr>
              <a:t>http://www.cdc.gov/drugresistance/index.html</a:t>
            </a:r>
            <a:endParaRPr lang="en-US" altLang="en-US" smtClean="0">
              <a:ea typeface="ＭＳ Ｐゴシック" pitchFamily="34" charset="-128"/>
            </a:endParaRPr>
          </a:p>
          <a:p>
            <a:pPr eaLnBrk="1" hangingPunct="1">
              <a:lnSpc>
                <a:spcPct val="80000"/>
              </a:lnSpc>
            </a:pPr>
            <a:endParaRPr lang="en-US" altLang="en-US" smtClean="0">
              <a:ea typeface="ＭＳ Ｐゴシック" pitchFamily="34" charset="-128"/>
            </a:endParaRPr>
          </a:p>
          <a:p>
            <a:pPr eaLnBrk="1" hangingPunct="1">
              <a:lnSpc>
                <a:spcPct val="80000"/>
              </a:lnSpc>
              <a:buFont typeface="Arial" pitchFamily="34" charset="0"/>
              <a:buNone/>
            </a:pPr>
            <a:endParaRPr lang="en-US" altLang="en-US"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B42449E-29CA-4CC4-A601-7477708F8496}" type="slidenum">
              <a:rPr lang="en-US" altLang="en-US" sz="1800">
                <a:latin typeface="Calibri" pitchFamily="34" charset="0"/>
              </a:rPr>
              <a:pPr eaLnBrk="1" hangingPunct="1"/>
              <a:t>60</a:t>
            </a:fld>
            <a:endParaRPr lang="en-US" altLang="en-US" sz="1800">
              <a:latin typeface="Calibri"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 descr="Coming Soon Slide.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4"/>
          <p:cNvSpPr>
            <a:spLocks noChangeArrowheads="1"/>
          </p:cNvSpPr>
          <p:nvPr/>
        </p:nvSpPr>
        <p:spPr bwMode="auto">
          <a:xfrm>
            <a:off x="47625" y="1854200"/>
            <a:ext cx="90376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a:solidFill>
                  <a:srgbClr val="232323"/>
                </a:solidFill>
              </a:rPr>
              <a:t>January 28     </a:t>
            </a:r>
            <a:r>
              <a:rPr lang="en-CA" altLang="en-US" sz="1800" b="1">
                <a:solidFill>
                  <a:srgbClr val="232323"/>
                </a:solidFill>
              </a:rPr>
              <a:t>MRSA IN THE HOSPITAL AND THE COMMUNITY</a:t>
            </a:r>
            <a:r>
              <a:rPr lang="en-US" altLang="en-US" sz="1600">
                <a:solidFill>
                  <a:srgbClr val="232323"/>
                </a:solidFill>
              </a:rPr>
              <a:t/>
            </a:r>
            <a:br>
              <a:rPr lang="en-US" altLang="en-US" sz="1600">
                <a:solidFill>
                  <a:srgbClr val="232323"/>
                </a:solidFill>
              </a:rPr>
            </a:br>
            <a:r>
              <a:rPr lang="en-US" altLang="en-US" sz="1600">
                <a:solidFill>
                  <a:srgbClr val="232323"/>
                </a:solidFill>
              </a:rPr>
              <a:t>	Dr. Geoffrey Taylor, University of Alberta</a:t>
            </a:r>
            <a:r>
              <a:rPr lang="en-US" altLang="en-US" sz="1200">
                <a:solidFill>
                  <a:srgbClr val="232323"/>
                </a:solidFill>
              </a:rPr>
              <a:t/>
            </a:r>
            <a:br>
              <a:rPr lang="en-US" altLang="en-US" sz="1200">
                <a:solidFill>
                  <a:srgbClr val="232323"/>
                </a:solidFill>
              </a:rPr>
            </a:br>
            <a:r>
              <a:rPr lang="en-US" altLang="en-US" sz="1200">
                <a:solidFill>
                  <a:srgbClr val="232323"/>
                </a:solidFill>
              </a:rPr>
              <a:t/>
            </a:r>
            <a:br>
              <a:rPr lang="en-US" altLang="en-US" sz="1200">
                <a:solidFill>
                  <a:srgbClr val="232323"/>
                </a:solidFill>
              </a:rPr>
            </a:br>
            <a:r>
              <a:rPr lang="en-US" altLang="en-US" sz="1600">
                <a:solidFill>
                  <a:srgbClr val="232323"/>
                </a:solidFill>
              </a:rPr>
              <a:t>February 17   (Free WHO Teleclass ... North America)</a:t>
            </a:r>
            <a:br>
              <a:rPr lang="en-US" altLang="en-US" sz="1600">
                <a:solidFill>
                  <a:srgbClr val="232323"/>
                </a:solidFill>
              </a:rPr>
            </a:br>
            <a:r>
              <a:rPr lang="en-US" altLang="en-US" sz="1600">
                <a:solidFill>
                  <a:srgbClr val="232323"/>
                </a:solidFill>
              </a:rPr>
              <a:t>	</a:t>
            </a:r>
            <a:r>
              <a:rPr lang="en-US" altLang="en-US" sz="1800" b="1"/>
              <a:t>SUCCESSFUL IMPLEMENTATION STRATEGY FOR THE </a:t>
            </a:r>
            <a:r>
              <a:rPr lang="en-CA" altLang="en-US" sz="1800" b="1"/>
              <a:t/>
            </a:r>
            <a:br>
              <a:rPr lang="en-CA" altLang="en-US" sz="1800" b="1"/>
            </a:br>
            <a:r>
              <a:rPr lang="en-CA" altLang="en-US" sz="1800" b="1"/>
              <a:t>	</a:t>
            </a:r>
            <a:r>
              <a:rPr lang="en-US" altLang="en-US" sz="1800" b="1"/>
              <a:t>PREVENTION OF SURGICAL SITE INFECTIONS</a:t>
            </a:r>
            <a:r>
              <a:rPr lang="en-US" altLang="en-US" sz="1600">
                <a:solidFill>
                  <a:srgbClr val="232323"/>
                </a:solidFill>
              </a:rPr>
              <a:t/>
            </a:r>
            <a:br>
              <a:rPr lang="en-US" altLang="en-US" sz="1600">
                <a:solidFill>
                  <a:srgbClr val="232323"/>
                </a:solidFill>
              </a:rPr>
            </a:br>
            <a:r>
              <a:rPr lang="en-US" altLang="en-US" sz="1600">
                <a:solidFill>
                  <a:srgbClr val="232323"/>
                </a:solidFill>
              </a:rPr>
              <a:t>	</a:t>
            </a:r>
            <a:r>
              <a:rPr lang="en-US" altLang="en-US" sz="1600"/>
              <a:t>Prof. Sean Berenholtz, Johns Hopkins Schools of Medicine, Baltimore</a:t>
            </a:r>
            <a:r>
              <a:rPr lang="en-CA" altLang="en-US" sz="1200"/>
              <a:t/>
            </a:r>
            <a:br>
              <a:rPr lang="en-CA" altLang="en-US" sz="1200"/>
            </a:br>
            <a:r>
              <a:rPr lang="en-US" altLang="en-US" sz="1200">
                <a:solidFill>
                  <a:srgbClr val="232323"/>
                </a:solidFill>
              </a:rPr>
              <a:t/>
            </a:r>
            <a:br>
              <a:rPr lang="en-US" altLang="en-US" sz="1200">
                <a:solidFill>
                  <a:srgbClr val="232323"/>
                </a:solidFill>
              </a:rPr>
            </a:br>
            <a:r>
              <a:rPr lang="en-US" altLang="en-US" sz="1600">
                <a:solidFill>
                  <a:srgbClr val="232323"/>
                </a:solidFill>
              </a:rPr>
              <a:t>February 24   (South Pacific Teleclass)</a:t>
            </a:r>
            <a:br>
              <a:rPr lang="en-US" altLang="en-US" sz="1600">
                <a:solidFill>
                  <a:srgbClr val="232323"/>
                </a:solidFill>
              </a:rPr>
            </a:br>
            <a:r>
              <a:rPr lang="en-US" altLang="en-US" sz="1600">
                <a:solidFill>
                  <a:srgbClr val="232323"/>
                </a:solidFill>
              </a:rPr>
              <a:t>	</a:t>
            </a:r>
            <a:r>
              <a:rPr lang="en-US" altLang="en-US" sz="1800" b="1">
                <a:solidFill>
                  <a:srgbClr val="232323"/>
                </a:solidFill>
              </a:rPr>
              <a:t>PA</a:t>
            </a:r>
            <a:r>
              <a:rPr lang="en-US" altLang="en-US" sz="1800" b="1"/>
              <a:t>TIENT EMPOWERMENT AS PART OF AN ASIAN HAND HYGIENE </a:t>
            </a:r>
            <a:r>
              <a:rPr lang="en-CA" altLang="en-US" sz="1800" b="1"/>
              <a:t/>
            </a:r>
            <a:br>
              <a:rPr lang="en-CA" altLang="en-US" sz="1800" b="1"/>
            </a:br>
            <a:r>
              <a:rPr lang="en-CA" altLang="en-US" sz="1800" b="1"/>
              <a:t>	</a:t>
            </a:r>
            <a:r>
              <a:rPr lang="en-US" altLang="en-US" sz="1800" b="1"/>
              <a:t>PROGRAMME</a:t>
            </a:r>
            <a:r>
              <a:rPr lang="en-US" altLang="en-US" sz="1600">
                <a:solidFill>
                  <a:srgbClr val="232323"/>
                </a:solidFill>
              </a:rPr>
              <a:t/>
            </a:r>
            <a:br>
              <a:rPr lang="en-US" altLang="en-US" sz="1600">
                <a:solidFill>
                  <a:srgbClr val="232323"/>
                </a:solidFill>
              </a:rPr>
            </a:br>
            <a:r>
              <a:rPr lang="en-US" altLang="en-US" sz="1600">
                <a:solidFill>
                  <a:srgbClr val="232323"/>
                </a:solidFill>
              </a:rPr>
              <a:t>	</a:t>
            </a:r>
            <a:r>
              <a:rPr lang="en-US" altLang="en-US" sz="1600"/>
              <a:t>Prof. Yee Chun Chen, National Taiwan University Hospital and College of Medicine</a:t>
            </a:r>
            <a:r>
              <a:rPr lang="en-CA" altLang="en-US" sz="1200"/>
              <a:t/>
            </a:r>
            <a:br>
              <a:rPr lang="en-CA" altLang="en-US" sz="1200"/>
            </a:br>
            <a:r>
              <a:rPr lang="en-US" altLang="en-US" sz="1200">
                <a:solidFill>
                  <a:srgbClr val="232323"/>
                </a:solidFill>
              </a:rPr>
              <a:t/>
            </a:r>
            <a:br>
              <a:rPr lang="en-US" altLang="en-US" sz="1200">
                <a:solidFill>
                  <a:srgbClr val="232323"/>
                </a:solidFill>
              </a:rPr>
            </a:br>
            <a:r>
              <a:rPr lang="en-US" altLang="en-US" sz="1600">
                <a:solidFill>
                  <a:srgbClr val="232323"/>
                </a:solidFill>
              </a:rPr>
              <a:t>March 3   </a:t>
            </a:r>
            <a:r>
              <a:rPr lang="en-US" altLang="en-US" sz="1800" b="1"/>
              <a:t>MERS-COV: IMPLICATIONS FOR HEALTHCARE FACILITIES</a:t>
            </a:r>
            <a:r>
              <a:rPr lang="en-CA" altLang="en-US" sz="1800" b="1">
                <a:solidFill>
                  <a:srgbClr val="232323"/>
                </a:solidFill>
              </a:rPr>
              <a:t/>
            </a:r>
            <a:br>
              <a:rPr lang="en-CA" altLang="en-US" sz="1800" b="1">
                <a:solidFill>
                  <a:srgbClr val="232323"/>
                </a:solidFill>
              </a:rPr>
            </a:br>
            <a:r>
              <a:rPr lang="en-CA" altLang="en-US" sz="1800" b="1">
                <a:solidFill>
                  <a:srgbClr val="232323"/>
                </a:solidFill>
              </a:rPr>
              <a:t>	</a:t>
            </a:r>
            <a:r>
              <a:rPr lang="en-US" altLang="en-US" sz="1600"/>
              <a:t>Prof. Sotirios Tsiodras, University of Athens Medical School, Greece</a:t>
            </a:r>
            <a:r>
              <a:rPr lang="en-CA" altLang="en-US" sz="1200" b="1">
                <a:solidFill>
                  <a:srgbClr val="232323"/>
                </a:solidFill>
              </a:rPr>
              <a:t/>
            </a:r>
            <a:br>
              <a:rPr lang="en-CA" altLang="en-US" sz="1200" b="1">
                <a:solidFill>
                  <a:srgbClr val="232323"/>
                </a:solidFill>
              </a:rPr>
            </a:br>
            <a:r>
              <a:rPr lang="en-CA" altLang="en-US" sz="1200" b="1">
                <a:solidFill>
                  <a:srgbClr val="232323"/>
                </a:solidFill>
              </a:rPr>
              <a:t/>
            </a:r>
            <a:br>
              <a:rPr lang="en-CA" altLang="en-US" sz="1200" b="1">
                <a:solidFill>
                  <a:srgbClr val="232323"/>
                </a:solidFill>
              </a:rPr>
            </a:br>
            <a:r>
              <a:rPr lang="en-US" altLang="en-US" sz="1600">
                <a:solidFill>
                  <a:srgbClr val="232323"/>
                </a:solidFill>
              </a:rPr>
              <a:t>March 10  </a:t>
            </a:r>
            <a:r>
              <a:rPr lang="en-US" altLang="en-US" sz="1600" i="1"/>
              <a:t>(</a:t>
            </a:r>
            <a:r>
              <a:rPr lang="en-US" altLang="en-US" sz="1600" u="sng"/>
              <a:t>FREE</a:t>
            </a:r>
            <a:r>
              <a:rPr lang="en-US" altLang="en-US" sz="1600"/>
              <a:t> Teleclass)</a:t>
            </a:r>
            <a:r>
              <a:rPr lang="en-US" altLang="en-US" sz="1600">
                <a:solidFill>
                  <a:srgbClr val="232323"/>
                </a:solidFill>
              </a:rPr>
              <a:t/>
            </a:r>
            <a:br>
              <a:rPr lang="en-US" altLang="en-US" sz="1600">
                <a:solidFill>
                  <a:srgbClr val="232323"/>
                </a:solidFill>
              </a:rPr>
            </a:br>
            <a:r>
              <a:rPr lang="en-US" altLang="en-US" sz="1800">
                <a:solidFill>
                  <a:srgbClr val="232323"/>
                </a:solidFill>
              </a:rPr>
              <a:t>	</a:t>
            </a:r>
            <a:r>
              <a:rPr lang="en-US" altLang="en-US" sz="1800" b="1"/>
              <a:t>BARRIERS TO TB INFECTION CONTROL IN DEVELOPING COUNTRIES</a:t>
            </a:r>
            <a:endParaRPr lang="en-CA" altLang="en-US" sz="1600">
              <a:solidFill>
                <a:srgbClr val="232323"/>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bri" pitchFamily="34" charset="0"/>
            </a:endParaRPr>
          </a:p>
        </p:txBody>
      </p:sp>
      <p:pic>
        <p:nvPicPr>
          <p:cNvPr id="78851" name="Picture 4" descr="15_Year_Anni_Crest.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89063" y="1520825"/>
            <a:ext cx="636587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Box 6"/>
          <p:cNvSpPr txBox="1">
            <a:spLocks noChangeArrowheads="1"/>
          </p:cNvSpPr>
          <p:nvPr/>
        </p:nvSpPr>
        <p:spPr bwMode="auto">
          <a:xfrm>
            <a:off x="998538" y="5316538"/>
            <a:ext cx="71358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200" b="1">
                <a:latin typeface="Lithos Pro Regular" pitchFamily="82" charset="0"/>
              </a:rPr>
              <a:t>THANKS  FOR  YOUR  SUPPORT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 descr="Patron Sponsor Slide.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Map - Carbapenemase-producing Carbapenem-Resistant Enterobacteriaceae (CRE) in the United States. This map was last updated on February, 201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68438" y="1233488"/>
            <a:ext cx="6191250"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3"/>
          <p:cNvSpPr txBox="1">
            <a:spLocks noChangeArrowheads="1"/>
          </p:cNvSpPr>
          <p:nvPr/>
        </p:nvSpPr>
        <p:spPr bwMode="auto">
          <a:xfrm>
            <a:off x="1611313" y="6134100"/>
            <a:ext cx="5770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http://www.cdc.gov/hai/organisms/cre/TrackingCRE.html</a:t>
            </a:r>
          </a:p>
        </p:txBody>
      </p:sp>
      <p:sp>
        <p:nvSpPr>
          <p:cNvPr id="22532" name="TextBox 4"/>
          <p:cNvSpPr txBox="1">
            <a:spLocks noChangeArrowheads="1"/>
          </p:cNvSpPr>
          <p:nvPr/>
        </p:nvSpPr>
        <p:spPr bwMode="auto">
          <a:xfrm>
            <a:off x="2057400" y="319088"/>
            <a:ext cx="513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a:latin typeface="Calibri" pitchFamily="34" charset="0"/>
              </a:rPr>
              <a:t>Carbpenemase-Resistant Enterobacteriaceae: US, 1915</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92FE5D8-0B2A-4C7F-AE4D-BBAD746F13B0}" type="slidenum">
              <a:rPr lang="en-US" altLang="en-US" sz="1800">
                <a:latin typeface="Calibri" pitchFamily="34" charset="0"/>
              </a:rPr>
              <a:pPr eaLnBrk="1" hangingPunct="1"/>
              <a:t>7</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90613" y="180975"/>
            <a:ext cx="7172325" cy="604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2"/>
          <p:cNvSpPr txBox="1">
            <a:spLocks noChangeArrowheads="1"/>
          </p:cNvSpPr>
          <p:nvPr/>
        </p:nvSpPr>
        <p:spPr bwMode="auto">
          <a:xfrm>
            <a:off x="1158875" y="6064250"/>
            <a:ext cx="6507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bri" pitchFamily="34" charset="0"/>
              </a:rPr>
              <a:t>http://www.cddep.org/projects/resistance_map/resistance_overview_0</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3A171EB-8F59-41F6-832C-B6F65537B4BF}" type="slidenum">
              <a:rPr lang="en-US" altLang="en-US" sz="1800">
                <a:latin typeface="Calibri" pitchFamily="34" charset="0"/>
              </a:rPr>
              <a:pPr eaLnBrk="1" hangingPunct="1"/>
              <a:t>8</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28650" y="106363"/>
            <a:ext cx="7886700" cy="1325562"/>
          </a:xfrm>
        </p:spPr>
        <p:txBody>
          <a:bodyPr/>
          <a:lstStyle/>
          <a:p>
            <a:pPr algn="ctr" eaLnBrk="1" hangingPunct="1"/>
            <a:r>
              <a:rPr lang="en-US" altLang="en-US" sz="3600" b="1" smtClean="0">
                <a:ea typeface="ＭＳ Ｐゴシック" pitchFamily="34" charset="-128"/>
              </a:rPr>
              <a:t> Intra-abdominal isolates (2002-12)</a:t>
            </a:r>
          </a:p>
        </p:txBody>
      </p:sp>
      <p:sp>
        <p:nvSpPr>
          <p:cNvPr id="3" name="Content Placeholder 2"/>
          <p:cNvSpPr>
            <a:spLocks noGrp="1"/>
          </p:cNvSpPr>
          <p:nvPr>
            <p:ph idx="1"/>
          </p:nvPr>
        </p:nvSpPr>
        <p:spPr>
          <a:xfrm>
            <a:off x="452438" y="1431925"/>
            <a:ext cx="8269287" cy="5149850"/>
          </a:xfrm>
        </p:spPr>
        <p:txBody>
          <a:bodyPr>
            <a:normAutofit/>
          </a:bodyPr>
          <a:lstStyle/>
          <a:p>
            <a:pPr eaLnBrk="1" hangingPunct="1">
              <a:lnSpc>
                <a:spcPct val="80000"/>
              </a:lnSpc>
            </a:pPr>
            <a:r>
              <a:rPr lang="en-US" altLang="en-US" smtClean="0">
                <a:ea typeface="ＭＳ Ｐゴシック" pitchFamily="34" charset="-128"/>
              </a:rPr>
              <a:t>Decreased activity of amikacin, ceftazidime, ceftriaxone, ciprofloxacin, levofloxacin, imipenem-cilastatin against all Enterobacteriaceae from ICUs</a:t>
            </a:r>
          </a:p>
          <a:p>
            <a:pPr eaLnBrk="1" hangingPunct="1">
              <a:lnSpc>
                <a:spcPct val="80000"/>
              </a:lnSpc>
            </a:pPr>
            <a:r>
              <a:rPr lang="en-US" altLang="en-US" smtClean="0">
                <a:ea typeface="ＭＳ Ｐゴシック" pitchFamily="34" charset="-128"/>
              </a:rPr>
              <a:t>Reduced susceptibility of </a:t>
            </a:r>
            <a:r>
              <a:rPr lang="en-US" altLang="en-US" i="1" smtClean="0">
                <a:ea typeface="ＭＳ Ｐゴシック" pitchFamily="34" charset="-128"/>
              </a:rPr>
              <a:t>A. baumannii</a:t>
            </a:r>
            <a:r>
              <a:rPr lang="en-US" altLang="en-US" smtClean="0">
                <a:ea typeface="ＭＳ Ｐゴシック" pitchFamily="34" charset="-128"/>
              </a:rPr>
              <a:t> </a:t>
            </a:r>
          </a:p>
          <a:p>
            <a:pPr eaLnBrk="1" hangingPunct="1">
              <a:lnSpc>
                <a:spcPct val="80000"/>
              </a:lnSpc>
            </a:pPr>
            <a:r>
              <a:rPr lang="en-US" altLang="en-US" smtClean="0">
                <a:ea typeface="ＭＳ Ｐゴシック" pitchFamily="34" charset="-128"/>
              </a:rPr>
              <a:t>ESBL-positive isolates between 2007-8 and 2010-12</a:t>
            </a:r>
          </a:p>
          <a:p>
            <a:pPr lvl="1" eaLnBrk="1" hangingPunct="1">
              <a:lnSpc>
                <a:spcPct val="80000"/>
              </a:lnSpc>
            </a:pPr>
            <a:r>
              <a:rPr lang="en-US" altLang="en-US" smtClean="0">
                <a:ea typeface="ＭＳ Ｐゴシック" pitchFamily="34" charset="-128"/>
              </a:rPr>
              <a:t> </a:t>
            </a:r>
            <a:r>
              <a:rPr lang="en-US" altLang="en-US" i="1" smtClean="0">
                <a:ea typeface="ＭＳ Ｐゴシック" pitchFamily="34" charset="-128"/>
              </a:rPr>
              <a:t>E. coli</a:t>
            </a:r>
            <a:r>
              <a:rPr lang="en-US" altLang="en-US" smtClean="0">
                <a:ea typeface="ＭＳ Ｐゴシック" pitchFamily="34" charset="-128"/>
              </a:rPr>
              <a:t> increased from 4.6% to 6.8% (2007 to 2012)</a:t>
            </a:r>
          </a:p>
          <a:p>
            <a:pPr lvl="1" eaLnBrk="1" hangingPunct="1">
              <a:lnSpc>
                <a:spcPct val="80000"/>
              </a:lnSpc>
            </a:pPr>
            <a:r>
              <a:rPr lang="en-US" altLang="en-US" i="1" smtClean="0">
                <a:ea typeface="ＭＳ Ｐゴシック" pitchFamily="34" charset="-128"/>
              </a:rPr>
              <a:t>K. pneumoniae  </a:t>
            </a:r>
            <a:r>
              <a:rPr lang="en-US" altLang="en-US" smtClean="0">
                <a:ea typeface="ＭＳ Ｐゴシック" pitchFamily="34" charset="-128"/>
              </a:rPr>
              <a:t>decreased from 17.5% to 12.7%</a:t>
            </a:r>
          </a:p>
          <a:p>
            <a:pPr eaLnBrk="1" hangingPunct="1">
              <a:lnSpc>
                <a:spcPct val="80000"/>
              </a:lnSpc>
            </a:pPr>
            <a:r>
              <a:rPr lang="en-US" altLang="en-US" smtClean="0">
                <a:ea typeface="ＭＳ Ｐゴシック" pitchFamily="34" charset="-128"/>
              </a:rPr>
              <a:t>ESBL rates in pediatric ICU isolates, 2010</a:t>
            </a:r>
          </a:p>
          <a:p>
            <a:pPr lvl="1" eaLnBrk="1" hangingPunct="1">
              <a:lnSpc>
                <a:spcPct val="80000"/>
              </a:lnSpc>
            </a:pPr>
            <a:r>
              <a:rPr lang="en-US" altLang="en-US" i="1" smtClean="0">
                <a:ea typeface="ＭＳ Ｐゴシック" pitchFamily="34" charset="-128"/>
              </a:rPr>
              <a:t>E. coli</a:t>
            </a:r>
            <a:r>
              <a:rPr lang="en-US" altLang="en-US" smtClean="0">
                <a:ea typeface="ＭＳ Ｐゴシック" pitchFamily="34" charset="-128"/>
              </a:rPr>
              <a:t>: 4%</a:t>
            </a:r>
          </a:p>
          <a:p>
            <a:pPr lvl="1" eaLnBrk="1" hangingPunct="1">
              <a:lnSpc>
                <a:spcPct val="80000"/>
              </a:lnSpc>
            </a:pPr>
            <a:r>
              <a:rPr lang="en-US" altLang="en-US" i="1" smtClean="0">
                <a:ea typeface="ＭＳ Ｐゴシック" pitchFamily="34" charset="-128"/>
              </a:rPr>
              <a:t>K. pneumoniae: </a:t>
            </a:r>
            <a:r>
              <a:rPr lang="en-US" altLang="en-US" smtClean="0">
                <a:ea typeface="ＭＳ Ｐゴシック" pitchFamily="34" charset="-128"/>
              </a:rPr>
              <a:t>25% </a:t>
            </a:r>
          </a:p>
          <a:p>
            <a:pPr marL="914400" lvl="2" indent="0" eaLnBrk="1" hangingPunct="1">
              <a:lnSpc>
                <a:spcPct val="80000"/>
              </a:lnSpc>
              <a:buFont typeface="Arial" pitchFamily="34" charset="0"/>
              <a:buNone/>
            </a:pPr>
            <a:endParaRPr lang="en-US" altLang="en-US" smtClean="0">
              <a:ea typeface="ＭＳ Ｐゴシック" pitchFamily="34" charset="-128"/>
            </a:endParaRPr>
          </a:p>
          <a:p>
            <a:pPr marL="914400" lvl="2" indent="0" eaLnBrk="1" hangingPunct="1">
              <a:lnSpc>
                <a:spcPct val="80000"/>
              </a:lnSpc>
              <a:buFont typeface="Arial" pitchFamily="34" charset="0"/>
              <a:buNone/>
            </a:pPr>
            <a:r>
              <a:rPr lang="en-US" altLang="en-US" smtClean="0">
                <a:ea typeface="ＭＳ Ｐゴシック" pitchFamily="34" charset="-128"/>
              </a:rPr>
              <a:t>Hackel, et al.  Surg Infect 2015; 16: epub ahead of print</a:t>
            </a:r>
          </a:p>
          <a:p>
            <a:pPr marL="914400" lvl="2" indent="0" eaLnBrk="1" hangingPunct="1">
              <a:lnSpc>
                <a:spcPct val="80000"/>
              </a:lnSpc>
            </a:pPr>
            <a:endParaRPr lang="en-US" altLang="en-US"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315CE27-E957-41D2-BDE7-8999D7834E1E}" type="slidenum">
              <a:rPr lang="en-US" altLang="en-US" sz="1800">
                <a:latin typeface="Calibri" pitchFamily="34" charset="0"/>
              </a:rPr>
              <a:pPr eaLnBrk="1" hangingPunct="1"/>
              <a:t>9</a:t>
            </a:fld>
            <a:endParaRPr lang="en-US" altLang="en-US" sz="1800">
              <a:latin typeface="Calibri"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3"/>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2219</TotalTime>
  <Words>3212</Words>
  <Application>Microsoft Office PowerPoint</Application>
  <PresentationFormat>On-screen Show (4:3)</PresentationFormat>
  <Paragraphs>427</Paragraphs>
  <Slides>63</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66" baseType="lpstr">
      <vt:lpstr>Office Theme</vt:lpstr>
      <vt:lpstr>Microsoft Excel Chart</vt:lpstr>
      <vt:lpstr>Chart</vt:lpstr>
      <vt:lpstr>Epidemiology, Prevention and Control of Gram Negative Antibiotic Resistant Rods</vt:lpstr>
      <vt:lpstr>Outline</vt:lpstr>
      <vt:lpstr>National Trends</vt:lpstr>
      <vt:lpstr>Percent (Rank) of GNB Causing HAI (2009-10)</vt:lpstr>
      <vt:lpstr>Rank of total HAIs caused by selected GNBs</vt:lpstr>
      <vt:lpstr>Top Contenders  (in alphabetical order)</vt:lpstr>
      <vt:lpstr>PowerPoint Presentation</vt:lpstr>
      <vt:lpstr>PowerPoint Presentation</vt:lpstr>
      <vt:lpstr> Intra-abdominal isolates (2002-12)</vt:lpstr>
      <vt:lpstr>Intra-abdominal isolates: US 2010-12</vt:lpstr>
      <vt:lpstr>MMWR Morb Mortal Wkly Rep. 2013  Mar 8;62(9):165-70.</vt:lpstr>
      <vt:lpstr>CRE in US military system</vt:lpstr>
      <vt:lpstr>Multi-Site Gram-Negative Bacilli Surveillance Initiative (MuGSI) </vt:lpstr>
      <vt:lpstr>PowerPoint Presentation</vt:lpstr>
      <vt:lpstr>Status: E. coli</vt:lpstr>
      <vt:lpstr>Status:   Acinetobacter baumannii</vt:lpstr>
      <vt:lpstr>Antibiotic Resistance Genes in Multidrug-Resistant Acinetobacter sp. Isolates from Patients Treated at Army Hospital</vt:lpstr>
      <vt:lpstr>PowerPoint Presentation</vt:lpstr>
      <vt:lpstr>Meropenem susceptible isolates of A. baumannii and P. aeruginosa: 10 New York City hospitals</vt:lpstr>
      <vt:lpstr>PowerPoint Presentation</vt:lpstr>
      <vt:lpstr>Factors associated with HAIs caused by antimicrobial resistant vs. susceptible A. baumannii   </vt:lpstr>
      <vt:lpstr>Fatal Outbreak of Emerging Clone of Extensively Resistant A. baumannii</vt:lpstr>
      <vt:lpstr>PowerPoint Presentation</vt:lpstr>
      <vt:lpstr>Conclusions</vt:lpstr>
      <vt:lpstr>Colistin-resistant A. baumannii:  Beyond carbapenem resistance</vt:lpstr>
      <vt:lpstr>Status: K. pneumoniae</vt:lpstr>
      <vt:lpstr>PowerPoint Presentation</vt:lpstr>
      <vt:lpstr>CRE K. pneumoniae outbreak</vt:lpstr>
      <vt:lpstr>PowerPoint Presentation</vt:lpstr>
      <vt:lpstr>PowerPoint Presentation</vt:lpstr>
      <vt:lpstr>Conclusions  (based on genomic and epidemiologic analyses)</vt:lpstr>
      <vt:lpstr>In the Hospital Environment</vt:lpstr>
      <vt:lpstr>CRE Klebsiella</vt:lpstr>
      <vt:lpstr>PowerPoint Presentation</vt:lpstr>
      <vt:lpstr>PowerPoint Presentation</vt:lpstr>
      <vt:lpstr>PowerPoint Presentation</vt:lpstr>
      <vt:lpstr>PowerPoint Presentation</vt:lpstr>
      <vt:lpstr>In Pediatrics</vt:lpstr>
      <vt:lpstr>Genomically informed surveillance</vt:lpstr>
      <vt:lpstr>MDRO GNB infections: Tertiary Care Pediatric Hospital NYC (n=87,132 discharges)</vt:lpstr>
      <vt:lpstr>In Nursing Homes</vt:lpstr>
      <vt:lpstr>KPC-Producing Bacteria in 4 Longterm Care Hospitals: Chicago, 2012-13 </vt:lpstr>
      <vt:lpstr>Nursing Homes and MDR A. baumannii</vt:lpstr>
      <vt:lpstr>Fluoroquinolone (FQ)-resistant E. coli in nursing homes</vt:lpstr>
      <vt:lpstr>In the food supply</vt:lpstr>
      <vt:lpstr>Antibiotics in Agriculture</vt:lpstr>
      <vt:lpstr>Percentage U.S. swine receiving antibiotics in their feed</vt:lpstr>
      <vt:lpstr>PowerPoint Presentation</vt:lpstr>
      <vt:lpstr>Science, 1/27/14</vt:lpstr>
      <vt:lpstr>PowerPoint Presentation</vt:lpstr>
      <vt:lpstr>Nov 10,2011</vt:lpstr>
      <vt:lpstr>PowerPoint Presentation</vt:lpstr>
      <vt:lpstr>April 10, 2012</vt:lpstr>
      <vt:lpstr>CDC Report: Antibiotic Resistance Threats in the United States, 2013</vt:lpstr>
      <vt:lpstr>Presidential Advisory Council on Combating Antibiotic-Resistant Bacteria</vt:lpstr>
      <vt:lpstr>Can CRE be eradicated?</vt:lpstr>
      <vt:lpstr>Perhaps much relates to behavior and systems</vt:lpstr>
      <vt:lpstr>Contact precautions significantly reduced the proportion of hospital acquired MDR A. baumannii</vt:lpstr>
      <vt:lpstr>What Next?</vt:lpstr>
      <vt:lpstr>Happy Reading</vt:lpstr>
      <vt:lpstr>PowerPoint Presentation</vt:lpstr>
      <vt:lpstr>PowerPoint Presentation</vt:lpstr>
      <vt:lpstr>PowerPoint Presentation</vt:lpstr>
    </vt:vector>
  </TitlesOfParts>
  <Company>Columbia University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Prevention and Control of Gram negative Antibiotic Resistant Rods:  The US Situation</dc:title>
  <dc:creator>Larson, Elaine L.</dc:creator>
  <cp:lastModifiedBy>Helen Evans</cp:lastModifiedBy>
  <cp:revision>139</cp:revision>
  <cp:lastPrinted>2016-01-19T17:42:01Z</cp:lastPrinted>
  <dcterms:created xsi:type="dcterms:W3CDTF">2016-01-19T00:36:37Z</dcterms:created>
  <dcterms:modified xsi:type="dcterms:W3CDTF">2016-01-20T22:31:44Z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711EFEDC-D4D7-4173-84EA-B1595412D1BA</vt:lpwstr>
  </property>
  <property fmtid="{D5CDD505-2E9C-101B-9397-08002B2CF9AE}" pid="3" name="ArticulatePath">
    <vt:lpwstr>Control of Gram Negative Antibiotic Resistant Rods Teleclass Slides, Jan.21.16</vt:lpwstr>
  </property>
</Properties>
</file>