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113"/>
  </p:notesMasterIdLst>
  <p:handoutMasterIdLst>
    <p:handoutMasterId r:id="rId114"/>
  </p:handoutMasterIdLst>
  <p:sldIdLst>
    <p:sldId id="257" r:id="rId2"/>
    <p:sldId id="591" r:id="rId3"/>
    <p:sldId id="258" r:id="rId4"/>
    <p:sldId id="509" r:id="rId5"/>
    <p:sldId id="266" r:id="rId6"/>
    <p:sldId id="508" r:id="rId7"/>
    <p:sldId id="513" r:id="rId8"/>
    <p:sldId id="616" r:id="rId9"/>
    <p:sldId id="512" r:id="rId10"/>
    <p:sldId id="514" r:id="rId11"/>
    <p:sldId id="515" r:id="rId12"/>
    <p:sldId id="516" r:id="rId13"/>
    <p:sldId id="538" r:id="rId14"/>
    <p:sldId id="539" r:id="rId15"/>
    <p:sldId id="574" r:id="rId16"/>
    <p:sldId id="617" r:id="rId17"/>
    <p:sldId id="267" r:id="rId18"/>
    <p:sldId id="269" r:id="rId19"/>
    <p:sldId id="453" r:id="rId20"/>
    <p:sldId id="592" r:id="rId21"/>
    <p:sldId id="272" r:id="rId22"/>
    <p:sldId id="429" r:id="rId23"/>
    <p:sldId id="604" r:id="rId24"/>
    <p:sldId id="597" r:id="rId25"/>
    <p:sldId id="605" r:id="rId26"/>
    <p:sldId id="580" r:id="rId27"/>
    <p:sldId id="581" r:id="rId28"/>
    <p:sldId id="595" r:id="rId29"/>
    <p:sldId id="593" r:id="rId30"/>
    <p:sldId id="594" r:id="rId31"/>
    <p:sldId id="582" r:id="rId32"/>
    <p:sldId id="583" r:id="rId33"/>
    <p:sldId id="584" r:id="rId34"/>
    <p:sldId id="585" r:id="rId35"/>
    <p:sldId id="586" r:id="rId36"/>
    <p:sldId id="596" r:id="rId37"/>
    <p:sldId id="608" r:id="rId38"/>
    <p:sldId id="610" r:id="rId39"/>
    <p:sldId id="587" r:id="rId40"/>
    <p:sldId id="598" r:id="rId41"/>
    <p:sldId id="510" r:id="rId42"/>
    <p:sldId id="599" r:id="rId43"/>
    <p:sldId id="511" r:id="rId44"/>
    <p:sldId id="536" r:id="rId45"/>
    <p:sldId id="518" r:id="rId46"/>
    <p:sldId id="521" r:id="rId47"/>
    <p:sldId id="524" r:id="rId48"/>
    <p:sldId id="523" r:id="rId49"/>
    <p:sldId id="527" r:id="rId50"/>
    <p:sldId id="528" r:id="rId51"/>
    <p:sldId id="609" r:id="rId52"/>
    <p:sldId id="540" r:id="rId53"/>
    <p:sldId id="552" r:id="rId54"/>
    <p:sldId id="553" r:id="rId55"/>
    <p:sldId id="554" r:id="rId56"/>
    <p:sldId id="555" r:id="rId57"/>
    <p:sldId id="556" r:id="rId58"/>
    <p:sldId id="557" r:id="rId59"/>
    <p:sldId id="558" r:id="rId60"/>
    <p:sldId id="559" r:id="rId61"/>
    <p:sldId id="560" r:id="rId62"/>
    <p:sldId id="561" r:id="rId63"/>
    <p:sldId id="350" r:id="rId64"/>
    <p:sldId id="362" r:id="rId65"/>
    <p:sldId id="431" r:id="rId66"/>
    <p:sldId id="363" r:id="rId67"/>
    <p:sldId id="364" r:id="rId68"/>
    <p:sldId id="366" r:id="rId69"/>
    <p:sldId id="367" r:id="rId70"/>
    <p:sldId id="370" r:id="rId71"/>
    <p:sldId id="371" r:id="rId72"/>
    <p:sldId id="375" r:id="rId73"/>
    <p:sldId id="376" r:id="rId74"/>
    <p:sldId id="377" r:id="rId75"/>
    <p:sldId id="378" r:id="rId76"/>
    <p:sldId id="379" r:id="rId77"/>
    <p:sldId id="428" r:id="rId78"/>
    <p:sldId id="437" r:id="rId79"/>
    <p:sldId id="381" r:id="rId80"/>
    <p:sldId id="383" r:id="rId81"/>
    <p:sldId id="571" r:id="rId82"/>
    <p:sldId id="573" r:id="rId83"/>
    <p:sldId id="600" r:id="rId84"/>
    <p:sldId id="567" r:id="rId85"/>
    <p:sldId id="566" r:id="rId86"/>
    <p:sldId id="568" r:id="rId87"/>
    <p:sldId id="569" r:id="rId88"/>
    <p:sldId id="603" r:id="rId89"/>
    <p:sldId id="589" r:id="rId90"/>
    <p:sldId id="387" r:id="rId91"/>
    <p:sldId id="388" r:id="rId92"/>
    <p:sldId id="469" r:id="rId93"/>
    <p:sldId id="389" r:id="rId94"/>
    <p:sldId id="502" r:id="rId95"/>
    <p:sldId id="474" r:id="rId96"/>
    <p:sldId id="405" r:id="rId97"/>
    <p:sldId id="476" r:id="rId98"/>
    <p:sldId id="479" r:id="rId99"/>
    <p:sldId id="613" r:id="rId100"/>
    <p:sldId id="407" r:id="rId101"/>
    <p:sldId id="408" r:id="rId102"/>
    <p:sldId id="419" r:id="rId103"/>
    <p:sldId id="506" r:id="rId104"/>
    <p:sldId id="615" r:id="rId105"/>
    <p:sldId id="614" r:id="rId106"/>
    <p:sldId id="324" r:id="rId107"/>
    <p:sldId id="590" r:id="rId108"/>
    <p:sldId id="441" r:id="rId109"/>
    <p:sldId id="621" r:id="rId110"/>
    <p:sldId id="620" r:id="rId111"/>
    <p:sldId id="619" r:id="rId112"/>
  </p:sldIdLst>
  <p:sldSz cx="9144000" cy="6858000" type="screen4x3"/>
  <p:notesSz cx="6858000" cy="9144000"/>
  <p:custDataLst>
    <p:tags r:id="rId1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44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85738"/>
            <a:ext cx="6856413" cy="695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262626"/>
                </a:solidFill>
                <a:latin typeface="Calibri" pitchFamily="34" charset="0"/>
              </a:defRPr>
            </a:lvl1pPr>
          </a:lstStyle>
          <a:p>
            <a:r>
              <a:rPr lang="en-US" altLang="en-US"/>
              <a:t>Current Trends in Salmonella: Epidemiology, infection and control </a:t>
            </a:r>
            <a:br>
              <a:rPr lang="en-US" altLang="en-US"/>
            </a:br>
            <a:r>
              <a:rPr lang="en-US" altLang="en-US"/>
              <a:t>Dr. Keith Warriner, University of Guelph</a:t>
            </a:r>
          </a:p>
          <a:p>
            <a:r>
              <a:rPr lang="en-US" alt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61350"/>
            <a:ext cx="6856413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34" charset="0"/>
              </a:defRPr>
            </a:lvl1pPr>
          </a:lstStyle>
          <a:p>
            <a:r>
              <a:rPr lang="en-US" altLang="en-US"/>
              <a:t>Hosted by Nicole Kenny, Virox Technologies Inc.</a:t>
            </a:r>
          </a:p>
          <a:p>
            <a:r>
              <a:rPr lang="en-US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1BC7B6-3DE5-48C4-87E2-5E5B4280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030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124D206-354A-496C-990D-0B88DF8CF83C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FEE2380-1469-403A-963D-14AC44F57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522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EB09ED-88B6-4362-B7C2-5E5F38846672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76AF444-9814-447A-91D1-9F071E38398A}" type="slidenum">
              <a:rPr lang="en-US" altLang="en-US" sz="1200">
                <a:latin typeface="Calibri" pitchFamily="34" charset="0"/>
              </a:rPr>
              <a:pPr eaLnBrk="1" hangingPunct="1"/>
              <a:t>22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5D6F85-3B6A-492D-9569-0F99176D7DAC}" type="slidenum">
              <a:rPr lang="en-US" altLang="en-US" sz="1200">
                <a:latin typeface="Calibri" pitchFamily="34" charset="0"/>
              </a:rPr>
              <a:pPr eaLnBrk="1" hangingPunct="1"/>
              <a:t>23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AD76E8-67F1-486B-9B31-A585EF685D17}" type="slidenum">
              <a:rPr lang="en-US" altLang="en-US" sz="1200">
                <a:latin typeface="Calibri" pitchFamily="34" charset="0"/>
              </a:rPr>
              <a:pPr eaLnBrk="1" hangingPunct="1"/>
              <a:t>30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1618E7F-7692-496B-9436-18A6028231D4}" type="slidenum">
              <a:rPr lang="en-US" altLang="en-US" sz="1200">
                <a:latin typeface="Calibri" pitchFamily="34" charset="0"/>
              </a:rPr>
              <a:pPr eaLnBrk="1" hangingPunct="1"/>
              <a:t>39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FB4043-3A42-41BD-BFFF-EBA420B5B839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C91CEC-8DEF-4E7F-BDC1-AA181B1897D5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0F92CF-F784-42A9-BB89-E898E5B91BFE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46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FB0C0B-9D81-4A6A-BBB7-C3BDEB811B45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47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D3E9F2-C6E6-4061-8BA5-5B3E5DFFB0CB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E22C60-D3EB-4CD5-A2AA-AF5BB763F6E7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C7694A0-2A6E-4A3E-83D2-BE91570A4147}" type="slidenum">
              <a:rPr lang="en-US" altLang="en-US" sz="1200">
                <a:latin typeface="Calibri" pitchFamily="34" charset="0"/>
              </a:rPr>
              <a:pPr eaLnBrk="1" hangingPunct="1"/>
              <a:t>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EA56061-D71C-42AE-B430-5396574DD918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53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D2AB51-B38F-4C95-9AF1-60B39FCE59FF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1F3680-920B-465D-B70B-3F6554E5DA0C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5DF92D-69C7-468D-84AE-EBDCCDF71088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56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E74701-CDBB-4F5F-B33C-1DA0FA32B3E3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57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85CD8F-4822-4AA4-A91D-9F3BEA71D289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58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037EEF-BF90-40D3-A19D-00BE444B8B38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59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36D3B13-C35D-4B63-AC4F-69F28A5D8C93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60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D115A09-C71D-4A96-9A7B-25E9DCDCB6B6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A70C78-BBB6-421A-8D36-2119FBE154C7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62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6C39FE-62E6-49A2-820F-56886F513A36}" type="slidenum">
              <a:rPr lang="en-US" altLang="en-US" sz="1200">
                <a:latin typeface="Calibri" pitchFamily="34" charset="0"/>
              </a:rPr>
              <a:pPr eaLnBrk="1" hangingPunct="1"/>
              <a:t>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F1FB6A-1D7D-4E77-8796-A63AEC7C049A}" type="slidenum">
              <a:rPr lang="en-US" altLang="en-US" sz="1200">
                <a:latin typeface="Calibri" pitchFamily="34" charset="0"/>
              </a:rPr>
              <a:pPr eaLnBrk="1" hangingPunct="1"/>
              <a:t>66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9FBA15-BE37-4639-ADDD-8D47DC6887EE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81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7959C4A-F4E6-4111-BDC1-EAAFC47C1AD8}" type="slidenum">
              <a:rPr lang="en-US" altLang="en-US" sz="1200">
                <a:latin typeface="Calibri" pitchFamily="34" charset="0"/>
              </a:rPr>
              <a:pPr eaLnBrk="1" hangingPunct="1"/>
              <a:t>101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85800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57688"/>
            <a:ext cx="5024437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375927-7C74-4DD8-82D9-F24D6797AF3D}" type="slidenum">
              <a:rPr lang="en-US" altLang="en-US" sz="1200">
                <a:latin typeface="Calibri" pitchFamily="34" charset="0"/>
              </a:rPr>
              <a:pPr eaLnBrk="1" hangingPunct="1"/>
              <a:t>106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C692E7-40BA-4EF1-A974-92E1389AB272}" type="slidenum">
              <a:rPr lang="en-US" altLang="en-US" sz="1200">
                <a:latin typeface="Calibri" pitchFamily="34" charset="0"/>
              </a:rPr>
              <a:pPr eaLnBrk="1" hangingPunct="1"/>
              <a:t>7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6362B4-F96D-4B12-B255-8F3F4B553D7E}" type="slidenum">
              <a:rPr lang="en-US" altLang="en-US" sz="1200">
                <a:latin typeface="Calibri" pitchFamily="34" charset="0"/>
              </a:rPr>
              <a:pPr eaLnBrk="1" hangingPunct="1"/>
              <a:t>9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419A6B-0033-44FD-AFE9-DC09F5C31E99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1EBB0B-39DF-4B1D-9837-DE65EE72AC7C}" type="slidenum">
              <a:rPr lang="en-US" altLang="en-US" sz="1200">
                <a:latin typeface="Calibri" pitchFamily="34" charset="0"/>
              </a:rPr>
              <a:pPr eaLnBrk="1" hangingPunct="1"/>
              <a:t>17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85DF60D-DCBB-45D8-8BB3-C0196F361718}" type="slidenum">
              <a:rPr lang="en-US" altLang="en-US" sz="1200">
                <a:latin typeface="Calibri" pitchFamily="34" charset="0"/>
              </a:rPr>
              <a:pPr eaLnBrk="1" hangingPunct="1"/>
              <a:t>18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ZW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858CA2-76F1-4877-B389-87BBF25A95F2}" type="slidenum">
              <a:rPr lang="en-US" altLang="en-US" sz="1200">
                <a:latin typeface="Calibri" pitchFamily="34" charset="0"/>
              </a:rPr>
              <a:pPr eaLnBrk="1" hangingPunct="1"/>
              <a:t>21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330EF-B5F4-419E-BF30-195F77E0458F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4746-C9E3-419B-BC99-3D7BF1C6B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8B7BB-C928-41BA-8E1B-4C19944AE6A0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5243D-5A9A-4458-B7A9-7167C6496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1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5B6A9-9994-4944-B171-E9B8AC819148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6EB3-A019-4D81-B54C-112987F12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ECB84-2E79-455D-AF2A-56B6B27F51C1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5355-1CAD-46C4-99D1-D04CBDC30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10407-CD61-4257-9E01-1C00822A5DDD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638C-9833-4872-83C7-7E4CB137D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2A5C7-B9BB-4CFC-BDEB-6689A187F24E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38A1-25AF-4FD7-AC2F-01889DC63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49D2C-9246-433D-A53B-52146BCB45EA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5E902-0DCE-49AA-A6A3-23CE0F502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8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36ED-AF3F-4320-B9AA-1193DDE06846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42709-8AA6-4ED2-8A22-D55183649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2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3FDCB-9414-4839-9A35-71805EAE37CA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F6577-08AC-48D2-9B7A-6E51799A8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fld id="{598C9800-EA17-4340-8D01-04ED2CDD1E78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0F5A5F-B575-416D-BA37-65241CBC4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312C3-0484-461D-9F5A-AB94D4EDFDB3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3381-C3CF-4218-B81C-43DAA2CBE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FDB69BEE-62B9-4C69-B882-5CDBD8AE951E}" type="datetime1">
              <a:rPr lang="en-US" altLang="en-US"/>
              <a:pPr/>
              <a:t>11/10/2015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1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E3B89740-1419-4B62-96A1-0B5837651652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7" r:id="rId2"/>
    <p:sldLayoutId id="2147483933" r:id="rId3"/>
    <p:sldLayoutId id="2147483928" r:id="rId4"/>
    <p:sldLayoutId id="2147483929" r:id="rId5"/>
    <p:sldLayoutId id="2147483930" r:id="rId6"/>
    <p:sldLayoutId id="2147483934" r:id="rId7"/>
    <p:sldLayoutId id="2147483935" r:id="rId8"/>
    <p:sldLayoutId id="2147483936" r:id="rId9"/>
    <p:sldLayoutId id="2147483931" r:id="rId10"/>
    <p:sldLayoutId id="214748393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sanovoeng.com/sanovo-pasteurisers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hyperlink" Target="http://www.fresherunderpressure.com/systems_hppsystems.htm" TargetMode="External"/><Relationship Id="rId4" Type="http://schemas.openxmlformats.org/officeDocument/2006/relationships/image" Target="../media/image4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900" y="711200"/>
            <a:ext cx="8293100" cy="1150938"/>
          </a:xfrm>
        </p:spPr>
        <p:txBody>
          <a:bodyPr/>
          <a:lstStyle/>
          <a:p>
            <a:pPr eaLnBrk="1" hangingPunct="1"/>
            <a:r>
              <a:rPr lang="en-US" altLang="en-US" sz="4000" b="1" i="1" smtClean="0">
                <a:solidFill>
                  <a:srgbClr val="262626"/>
                </a:solidFill>
                <a:ea typeface="ＭＳ Ｐゴシック" pitchFamily="34" charset="-128"/>
              </a:rPr>
              <a:t>Current Trends in Salmonella</a:t>
            </a:r>
            <a:r>
              <a:rPr lang="en-US" altLang="en-US" sz="4300" b="1" i="1" smtClean="0">
                <a:solidFill>
                  <a:srgbClr val="262626"/>
                </a:solidFill>
                <a:ea typeface="ＭＳ Ｐゴシック" pitchFamily="34" charset="-128"/>
              </a:rPr>
              <a:t>: </a:t>
            </a:r>
            <a:r>
              <a:rPr lang="en-US" altLang="en-US" sz="3200" b="1" i="1" smtClean="0">
                <a:solidFill>
                  <a:srgbClr val="262626"/>
                </a:solidFill>
                <a:ea typeface="ＭＳ Ｐゴシック" pitchFamily="34" charset="-128"/>
              </a:rPr>
              <a:t>Epidemiology, infection and control </a:t>
            </a:r>
            <a:endParaRPr lang="en-US" altLang="en-US" sz="4300" smtClean="0">
              <a:solidFill>
                <a:srgbClr val="262626"/>
              </a:solidFill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75" y="2438400"/>
            <a:ext cx="5254625" cy="1792288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800" cap="none" smtClean="0">
                <a:ea typeface="ＭＳ Ｐゴシック" pitchFamily="34" charset="-128"/>
              </a:rPr>
              <a:t>DR KEITH WARRINER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600" cap="none" smtClean="0">
                <a:ea typeface="ＭＳ Ｐゴシック" pitchFamily="34" charset="-128"/>
              </a:rPr>
              <a:t>DEPT FOOD SCIENCE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600" cap="none" smtClean="0">
                <a:ea typeface="ＭＳ Ｐゴシック" pitchFamily="34" charset="-128"/>
              </a:rPr>
              <a:t>UNIVERSITY OF GUELPH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1600" cap="none" smtClean="0">
                <a:ea typeface="ＭＳ Ｐゴシック" pitchFamily="34" charset="-128"/>
              </a:rPr>
              <a:t>KWARRINE@UOGUELPH.CA</a:t>
            </a:r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688975" y="4822825"/>
            <a:ext cx="42894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</a:pPr>
            <a:r>
              <a:rPr lang="en-US" altLang="en-US" sz="1600">
                <a:solidFill>
                  <a:schemeClr val="tx2"/>
                </a:solidFill>
                <a:latin typeface="Calibri Light" charset="0"/>
              </a:rPr>
              <a:t>HOSTED BY NICOLE KENNY</a:t>
            </a:r>
          </a:p>
          <a:p>
            <a:pPr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</a:pPr>
            <a:r>
              <a:rPr lang="en-US" altLang="en-US" sz="1600">
                <a:solidFill>
                  <a:schemeClr val="tx2"/>
                </a:solidFill>
                <a:latin typeface="Calibri Light" charset="0"/>
              </a:rPr>
              <a:t>VIROX TECHNOLOGIES INC.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994025" y="645318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/>
              <a:t>www.webbertraining.com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858000" y="6435725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b="1"/>
              <a:t>November 12,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38138" y="119063"/>
            <a:ext cx="8534400" cy="5638800"/>
          </a:xfrm>
        </p:spPr>
        <p:txBody>
          <a:bodyPr/>
          <a:lstStyle/>
          <a:p>
            <a:pPr eaLnBrk="1" hangingPunct="1"/>
            <a:endParaRPr lang="en-US" altLang="en-US" sz="2800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itchFamily="34" charset="-128"/>
              </a:rPr>
              <a:t>Pasture and soil</a:t>
            </a:r>
            <a:r>
              <a:rPr lang="en-US" altLang="en-US" sz="2400" smtClean="0">
                <a:ea typeface="ＭＳ Ｐゴシック" pitchFamily="34" charset="-128"/>
              </a:rPr>
              <a:t> ---- 200 days</a:t>
            </a:r>
          </a:p>
          <a:p>
            <a:pPr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itchFamily="34" charset="-128"/>
              </a:rPr>
              <a:t>Garden soil</a:t>
            </a:r>
            <a:r>
              <a:rPr lang="en-US" altLang="en-US" sz="2400" smtClean="0">
                <a:ea typeface="ＭＳ Ｐゴシック" pitchFamily="34" charset="-128"/>
              </a:rPr>
              <a:t> ---- 251 days</a:t>
            </a:r>
          </a:p>
          <a:p>
            <a:pPr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itchFamily="34" charset="-128"/>
              </a:rPr>
              <a:t>Liquid manure</a:t>
            </a:r>
            <a:r>
              <a:rPr lang="en-US" altLang="en-US" sz="2400" smtClean="0">
                <a:ea typeface="ＭＳ Ｐゴシック" pitchFamily="34" charset="-128"/>
              </a:rPr>
              <a:t> ---  27 days ( </a:t>
            </a:r>
            <a:r>
              <a:rPr lang="en-US" altLang="en-US" sz="2400" i="1" smtClean="0">
                <a:ea typeface="ＭＳ Ｐゴシック" pitchFamily="34" charset="-128"/>
              </a:rPr>
              <a:t>S</a:t>
            </a:r>
            <a:r>
              <a:rPr lang="en-US" altLang="en-US" sz="2400" smtClean="0">
                <a:ea typeface="ＭＳ Ｐゴシック" pitchFamily="34" charset="-128"/>
              </a:rPr>
              <a:t>. Dublin), --- 286 days ( </a:t>
            </a:r>
            <a:r>
              <a:rPr lang="en-US" altLang="en-US" sz="2400" i="1" smtClean="0">
                <a:ea typeface="ＭＳ Ｐゴシック" pitchFamily="34" charset="-128"/>
              </a:rPr>
              <a:t>S</a:t>
            </a:r>
            <a:r>
              <a:rPr lang="en-US" altLang="en-US" sz="2400" smtClean="0">
                <a:ea typeface="ＭＳ Ｐゴシック" pitchFamily="34" charset="-128"/>
              </a:rPr>
              <a:t>. Anatum)</a:t>
            </a:r>
          </a:p>
          <a:p>
            <a:pPr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itchFamily="34" charset="-128"/>
              </a:rPr>
              <a:t>Slurry</a:t>
            </a:r>
            <a:r>
              <a:rPr lang="en-US" altLang="en-US" sz="2400" smtClean="0">
                <a:ea typeface="ＭＳ Ｐゴシック" pitchFamily="34" charset="-128"/>
              </a:rPr>
              <a:t>  -  84 to 250 days</a:t>
            </a:r>
          </a:p>
          <a:p>
            <a:pPr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itchFamily="34" charset="-128"/>
              </a:rPr>
              <a:t>Infected feces stored in cans</a:t>
            </a:r>
            <a:r>
              <a:rPr lang="en-US" altLang="en-US" sz="2400" smtClean="0">
                <a:ea typeface="ＭＳ Ｐゴシック" pitchFamily="34" charset="-128"/>
              </a:rPr>
              <a:t>  - 159 days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ea typeface="ＭＳ Ｐゴシック" pitchFamily="34" charset="-128"/>
              </a:rPr>
              <a:t> (</a:t>
            </a:r>
            <a:r>
              <a:rPr lang="en-US" altLang="en-US" sz="2400" i="1" smtClean="0">
                <a:ea typeface="ＭＳ Ｐゴシック" pitchFamily="34" charset="-128"/>
              </a:rPr>
              <a:t>S</a:t>
            </a:r>
            <a:r>
              <a:rPr lang="en-US" altLang="en-US" sz="2400" smtClean="0">
                <a:ea typeface="ＭＳ Ｐゴシック" pitchFamily="34" charset="-128"/>
              </a:rPr>
              <a:t>. Dublin)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3CCDC08-EFC6-4AB8-8393-1BB1ECC52D9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11200"/>
            <a:ext cx="7543800" cy="8572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DNA Typing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Track origins of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Identify endemic populations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Link between contamination sources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Surveillance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A9B73F-36D0-4AFB-97E9-376F56784B16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3" descr="Slide1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74638"/>
            <a:ext cx="7732713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C5734B1-DD8B-49D0-825C-8DFE8E29D24B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74638"/>
            <a:ext cx="7481887" cy="1143000"/>
          </a:xfrm>
        </p:spPr>
        <p:txBody>
          <a:bodyPr/>
          <a:lstStyle/>
          <a:p>
            <a:pPr eaLnBrk="1" hangingPunct="1"/>
            <a:r>
              <a:rPr lang="en-US" altLang="en-US" sz="3900" smtClean="0">
                <a:ea typeface="ＭＳ Ｐゴシック" pitchFamily="34" charset="-128"/>
              </a:rPr>
              <a:t>PathoGenetix's Genome </a:t>
            </a:r>
            <a:br>
              <a:rPr lang="en-US" altLang="en-US" sz="3900" smtClean="0">
                <a:ea typeface="ＭＳ Ｐゴシック" pitchFamily="34" charset="-128"/>
              </a:rPr>
            </a:br>
            <a:r>
              <a:rPr lang="en-US" altLang="en-US" sz="3900" smtClean="0">
                <a:ea typeface="ＭＳ Ｐゴシック" pitchFamily="34" charset="-128"/>
              </a:rPr>
              <a:t>Sequence Scanning</a:t>
            </a:r>
          </a:p>
        </p:txBody>
      </p:sp>
      <p:pic>
        <p:nvPicPr>
          <p:cNvPr id="15257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2700338"/>
            <a:ext cx="3703638" cy="2314575"/>
          </a:xfrm>
        </p:spPr>
      </p:pic>
      <p:sp>
        <p:nvSpPr>
          <p:cNvPr id="152580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4208463" cy="4022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10 million bases per second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5 h assay (40 samples per 24 h)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No specific target pathogen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Current being evaluated by CDC ($40m project)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5C4D65-FEF1-49F6-84E2-20B37830DA7D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19063"/>
            <a:ext cx="8963025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F3631A5-48F0-43F3-9AD5-00BA11C0AFEE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3" descr="Slide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822325" y="795338"/>
            <a:ext cx="7543800" cy="8064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Consumer Education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Sanitation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Food storage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Minimize cross-contamination events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Thermometers to verify adequate cooking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B28E37-4F97-4159-A619-6A6517524855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81063"/>
            <a:ext cx="8321675" cy="703262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ea typeface="ＭＳ Ｐゴシック" pitchFamily="34" charset="-128"/>
              </a:rPr>
              <a:t>Food Standards Agency UK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sz="half" idx="1"/>
          </p:nvPr>
        </p:nvSpPr>
        <p:spPr>
          <a:xfrm>
            <a:off x="423863" y="1727200"/>
            <a:ext cx="4102100" cy="4022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Don’t wash chicken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Coordinated media campaign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Public health units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TV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News outlets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Twitter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Facebook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National and International</a:t>
            </a: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&gt;20 million goggle hits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Simple message but reinforced </a:t>
            </a:r>
          </a:p>
        </p:txBody>
      </p:sp>
      <p:pic>
        <p:nvPicPr>
          <p:cNvPr id="15770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2701925"/>
            <a:ext cx="3702050" cy="231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EC22B2-FCA5-4674-9184-00666F81112B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28663"/>
            <a:ext cx="7543800" cy="8397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remains a key foodborne pathogen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Adaptable and high virulence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Broad range of food types affected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Multi-drug resistance needs to be addressed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Interventions and diagnostics available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Is FSIS Strategic Plan going to work?</a:t>
            </a:r>
            <a:r>
              <a:rPr lang="en-US" altLang="en-US" sz="2400" i="1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Can</a:t>
            </a:r>
            <a:r>
              <a:rPr lang="en-US" altLang="en-US" sz="2400" i="1" smtClean="0">
                <a:ea typeface="ＭＳ Ｐゴシック" pitchFamily="34" charset="-128"/>
              </a:rPr>
              <a:t> Salmonella </a:t>
            </a:r>
            <a:r>
              <a:rPr lang="en-US" altLang="en-US" sz="2400" smtClean="0">
                <a:ea typeface="ＭＳ Ｐゴシック" pitchFamily="34" charset="-128"/>
              </a:rPr>
              <a:t>be eliminated?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B838B4-AC8D-4BA4-9AB8-92E39713F57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108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Slide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Growth Parameters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38188" y="1846263"/>
            <a:ext cx="8118475" cy="4022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Temp: 7 – 49°C Opt 37°C Some serovars grow &lt;7°C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pH 3.8 – 9.5 Opt 7.0 – 7.5 (less acid resistant compared to </a:t>
            </a:r>
            <a:r>
              <a:rPr lang="en-US" altLang="en-US" sz="2400" i="1" smtClean="0">
                <a:ea typeface="ＭＳ Ｐゴシック" pitchFamily="34" charset="-128"/>
              </a:rPr>
              <a:t>E. coli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Facultative anaerobe: Can grow in presence of 20-80% carbon dioxide.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Water Activity: 0.94-0.99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7E6559-FA06-4E20-B95C-F742D208A194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Slide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lide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Controls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Survives freezing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Thermal resistance is serovar specific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Growth inhibited by 0.1% acetic acid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Irradiation: D 0.5-0.8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Low water activity: enhances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survival and increased thermal resistance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7B504F-305C-4C7D-9814-E36F7BB7BFB9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 descr="Slide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Slide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Slide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57200"/>
            <a:ext cx="871537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B67C2E7-4749-4082-8D72-A74F5B183BE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23913"/>
            <a:ext cx="6481763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898525" y="119063"/>
            <a:ext cx="2911475" cy="669925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latin typeface="Calibri" pitchFamily="34" charset="0"/>
                <a:ea typeface="ＭＳ Ｐゴシック" pitchFamily="34" charset="-128"/>
              </a:rPr>
              <a:t>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CE0C37-6E48-4EAC-B160-53177AA4BDF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Treatment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None: Let infection run its course; fluid replenishment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Antibiotics: Ciprofloxacin for 10-14 days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Antibiotics for immuno-compromised, infants and elderly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E4CCA63-8886-4244-89E6-C855BFB2CB8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Slide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Description of </a:t>
            </a:r>
            <a:r>
              <a:rPr lang="en-US" altLang="en-US" i="1" smtClean="0">
                <a:ea typeface="ＭＳ Ｐゴシック" pitchFamily="34" charset="-128"/>
              </a:rPr>
              <a:t>Salmonella -- </a:t>
            </a:r>
            <a:r>
              <a:rPr lang="en-US" altLang="en-US" smtClean="0">
                <a:ea typeface="ＭＳ Ｐゴシック" pitchFamily="34" charset="-128"/>
              </a:rPr>
              <a:t>classification, sources, physiology, and mode of drug resistance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Recent outbreaks and recalls linked to 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  <a:endParaRPr lang="en-US" altLang="en-US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Routes of introducing and the dissemination of 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  <a:r>
              <a:rPr lang="en-US" altLang="en-US" smtClean="0">
                <a:ea typeface="ＭＳ Ｐゴシック" pitchFamily="34" charset="-128"/>
              </a:rPr>
              <a:t> in the food chain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Overview of the 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  <a:r>
              <a:rPr lang="en-US" altLang="en-US" smtClean="0">
                <a:ea typeface="ＭＳ Ｐゴシック" pitchFamily="34" charset="-128"/>
              </a:rPr>
              <a:t> Action Plan and implications to the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On farm interventions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Processing interventions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Trends in 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  <a:r>
              <a:rPr lang="en-US" altLang="en-US" smtClean="0">
                <a:ea typeface="ＭＳ Ｐゴシック" pitchFamily="34" charset="-128"/>
              </a:rPr>
              <a:t> diagnostics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mtClean="0">
                <a:ea typeface="ＭＳ Ｐゴシック" pitchFamily="34" charset="-128"/>
              </a:rPr>
              <a:t>Conclusions and research needs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48B4CA-AFA9-4BC1-96A3-956DE415C3C9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Slide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Selected Outbreaks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1475" y="846138"/>
          <a:ext cx="8229600" cy="57531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Year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Serovar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Number of Cases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Product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Ground Beef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Heidelberg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Chicken Livers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Heidelberg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Turkey meat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Newport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Alfalfa sprouts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1700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Eggs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Bagged lettuce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Montevideo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Pepper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Peanut butter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Saint Paul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Alfalfa sprouts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Saint Paul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Tomato/Peppers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Montevideo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Chocolate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Pot Pies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2006-2008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Schwarzengrund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Dry Pet Food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Poona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Melon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707B7B-0A14-40EB-B944-35C7A73D024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31788" y="660400"/>
          <a:ext cx="8018462" cy="6089650"/>
        </p:xfrm>
        <a:graphic>
          <a:graphicData uri="http://schemas.openxmlformats.org/drawingml/2006/table">
            <a:tbl>
              <a:tblPr/>
              <a:tblGrid>
                <a:gridCol w="2957512"/>
                <a:gridCol w="3263900"/>
                <a:gridCol w="1797050"/>
              </a:tblGrid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Stanley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Raw Cashew 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Heildelberg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Tyson Chicken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Cothan and Kisarawe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Bearded Dragons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Infantis and Newport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Live 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Feeder Rodents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Newport, Hartford, Oranienburg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Sprouted Chia Powder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Lab Exposure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Stanley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Turkey meat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700 (2011-Present)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68738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Seaweed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Raw Egg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&gt;200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984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Heidelberg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Foster Farms Raw 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574 (2013-2014)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-152400"/>
            <a:ext cx="5487988" cy="81438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Outbreaks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F5534BA-AFE3-4CD2-9419-8AB447B11E45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-438150"/>
            <a:ext cx="7543800" cy="144938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Outbreaks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6900" y="1106488"/>
          <a:ext cx="7769225" cy="4986337"/>
        </p:xfrm>
        <a:graphic>
          <a:graphicData uri="http://schemas.openxmlformats.org/drawingml/2006/table">
            <a:tbl>
              <a:tblPr/>
              <a:tblGrid>
                <a:gridCol w="3359150"/>
                <a:gridCol w="2209800"/>
                <a:gridCol w="2200275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Restaurant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Breaded 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Poultry Entrees 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I, 4, 5, 12:i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Pork (Pig Roast)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Chicks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Pet frogs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Paratyphoid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Frozen tuna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Portland Conference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Newport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Cucumber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Enteritidis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Bean Sprouts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Infantis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Unknown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B2A091-20A6-4FE6-ADFD-02033D78C13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Slide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73200"/>
            <a:ext cx="9142412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C3255C-801D-40DD-B051-587D450DA94D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63" y="758825"/>
            <a:ext cx="8601075" cy="3565525"/>
          </a:xfrm>
        </p:spPr>
        <p:txBody>
          <a:bodyPr/>
          <a:lstStyle/>
          <a:p>
            <a:pPr eaLnBrk="1" hangingPunct="1"/>
            <a:r>
              <a:rPr lang="en-US" altLang="en-US" sz="6000" i="1" smtClean="0">
                <a:solidFill>
                  <a:srgbClr val="262626"/>
                </a:solidFill>
                <a:ea typeface="ＭＳ Ｐゴシック" pitchFamily="34" charset="-128"/>
              </a:rPr>
              <a:t>Food Safety Inspection Service Salmonella</a:t>
            </a:r>
            <a:r>
              <a:rPr lang="en-US" altLang="en-US" sz="6000" smtClean="0">
                <a:solidFill>
                  <a:srgbClr val="262626"/>
                </a:solidFill>
                <a:ea typeface="ＭＳ Ｐゴシック" pitchFamily="34" charset="-128"/>
              </a:rPr>
              <a:t> Action Plan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368C7A-FBC6-44F3-832F-8BE2F2E744A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Slide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68275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Poultry Products Inspection Act (1968)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HACCP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Sanitation Standard Operating Procedure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Generic </a:t>
            </a:r>
            <a:r>
              <a:rPr lang="en-US" altLang="en-US" sz="2400" i="1" smtClean="0">
                <a:ea typeface="ＭＳ Ｐゴシック" pitchFamily="34" charset="-128"/>
              </a:rPr>
              <a:t>Escherichia coli </a:t>
            </a:r>
            <a:r>
              <a:rPr lang="en-US" altLang="en-US" sz="2400" smtClean="0">
                <a:ea typeface="ＭＳ Ｐゴシック" pitchFamily="34" charset="-128"/>
              </a:rPr>
              <a:t>testing: Trend analysis</a:t>
            </a:r>
          </a:p>
          <a:p>
            <a:pPr eaLnBrk="1" hangingPunct="1"/>
            <a:r>
              <a:rPr lang="en-US" altLang="en-US" sz="2400" i="1" smtClean="0">
                <a:ea typeface="ＭＳ Ｐゴシック" pitchFamily="34" charset="-128"/>
              </a:rPr>
              <a:t>Salmonella </a:t>
            </a:r>
            <a:r>
              <a:rPr lang="en-US" altLang="en-US" sz="2400" smtClean="0">
                <a:ea typeface="ＭＳ Ｐゴシック" pitchFamily="34" charset="-128"/>
              </a:rPr>
              <a:t>performance standards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Inspection (Postmortem)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Head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Viscera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Carcass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273FB2-39B2-484C-8F93-2B5834B2CA8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349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Verification Testing in Poultry Processing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One carcass per day for 51 consecutive processing days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Carcass rinse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&gt;13 positive indicates failure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Provide 30 days to correct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Failure for second sampling: Write a corrective action plan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Third failure: Withdraw inspection – plant closure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7E351F9-5C75-4816-B096-5DDB2F9784A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29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lide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W" altLang="en-US" i="1" smtClean="0">
                <a:latin typeface="Calibri" pitchFamily="34" charset="0"/>
                <a:ea typeface="ＭＳ Ｐゴシック" pitchFamily="34" charset="-128"/>
              </a:rPr>
              <a:t>Salmonella</a:t>
            </a:r>
            <a:r>
              <a:rPr lang="en-ZW" altLang="en-US" smtClean="0">
                <a:latin typeface="Calibri" pitchFamily="34" charset="0"/>
                <a:ea typeface="ＭＳ Ｐゴシック" pitchFamily="34" charset="-128"/>
              </a:rPr>
              <a:t> Performance Standards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FSIS 2011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Carcass rinse or sponge samples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5 positive/51 carcasses Chicken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4 positive/56 for turkey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ZW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Cat 3: Failure to meet standard &gt;7.5% Positives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Cat 2: Meet Standard 7.5% Positives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ZW" altLang="en-US" sz="2400" smtClean="0">
                <a:ea typeface="ＭＳ Ｐゴシック" pitchFamily="34" charset="-128"/>
              </a:rPr>
              <a:t>Cat 1: Exceed Standard &lt;7.5% Positives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ZW" altLang="en-US" sz="2400" smtClean="0">
              <a:ea typeface="ＭＳ Ｐゴシック" pitchFamily="34" charset="-128"/>
            </a:endParaRP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793875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09A674-DAF3-4D8B-9E19-660ABC0CE53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63600"/>
            <a:ext cx="7543800" cy="7207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Poultry Slaughter Rule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46263"/>
            <a:ext cx="4017963" cy="40227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Processing plant personnel to inspect carcasses: Verified by FSIS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Reduce FSIS inspectors (one per line)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Inspectors to verify off-line activities (documentation, sanitation)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Permit faster line speeds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Abolish Finished Product Standards: Ready to Cook Poultry Standards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mtClean="0">
                <a:ea typeface="ＭＳ Ｐゴシック" pitchFamily="34" charset="-128"/>
              </a:rPr>
              <a:t>More efficient FSIS inspection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8372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3938588" cy="4022725"/>
          </a:xfrm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2060"/>
                </a:solidFill>
                <a:ea typeface="ＭＳ Ｐゴシック" pitchFamily="34" charset="-128"/>
              </a:rPr>
              <a:t>Finished Product Standards</a:t>
            </a:r>
          </a:p>
          <a:p>
            <a:pPr lvl="1" eaLnBrk="1" hangingPunct="1"/>
            <a:r>
              <a:rPr lang="en-US" altLang="en-US" sz="1800" smtClean="0">
                <a:ea typeface="ＭＳ Ｐゴシック" pitchFamily="34" charset="-128"/>
              </a:rPr>
              <a:t>Stop Generic </a:t>
            </a:r>
            <a:r>
              <a:rPr lang="en-US" altLang="en-US" sz="1800" i="1" smtClean="0">
                <a:ea typeface="ＭＳ Ｐゴシック" pitchFamily="34" charset="-128"/>
              </a:rPr>
              <a:t>E. coli </a:t>
            </a:r>
            <a:r>
              <a:rPr lang="en-US" altLang="en-US" sz="1800" smtClean="0">
                <a:ea typeface="ＭＳ Ｐゴシック" pitchFamily="34" charset="-128"/>
              </a:rPr>
              <a:t>testing</a:t>
            </a:r>
          </a:p>
          <a:p>
            <a:pPr lvl="1" eaLnBrk="1" hangingPunct="1"/>
            <a:r>
              <a:rPr lang="en-US" altLang="en-US" sz="1800" smtClean="0">
                <a:ea typeface="ＭＳ Ｐゴシック" pitchFamily="34" charset="-128"/>
              </a:rPr>
              <a:t>Poor indicator for presence of Salmonella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mtClean="0">
                <a:solidFill>
                  <a:srgbClr val="002060"/>
                </a:solidFill>
                <a:ea typeface="ＭＳ Ｐゴシック" pitchFamily="34" charset="-128"/>
              </a:rPr>
              <a:t>Ready to Cook Poultry Standards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Sample at points at CCP’s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Processor must establish sample frequency and target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Standards to be established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FA3396-2506-4449-A026-91896A938C6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81063"/>
            <a:ext cx="7543800" cy="7381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Sampling Activities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FSIS Annual Sampling Plan Microbiological and Residual Sampling Program 2014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Establish baseline for comminuted poultry and parts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Testing ground beef for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, in addition to STEC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Develop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sampling plan for raw pork and raw pork products: Currently not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F27AFC-9BFD-46FA-878A-13EE00F1E25C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01613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Develop New in Plant Strategies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Identify developing in-plant conditions (i.e. increasing trend of non-compliance, inability to control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Categorize plants based on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control performance (C1, C2 and C3): Positing operators names in C2 and C3 classes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Food Safety Assessment of comminuted poultry operations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Extend Hazard Analysis Verification in poultry operations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7FCB73D-C31E-486D-89C2-F56615F1678E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01613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Pre-Harvest Related Activities and Outreach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Identify practices that leads to increased </a:t>
            </a:r>
            <a:r>
              <a:rPr lang="en-US" altLang="en-US" sz="2400" i="1" smtClean="0">
                <a:ea typeface="ＭＳ Ｐゴシック" pitchFamily="34" charset="-128"/>
              </a:rPr>
              <a:t>Salmonella </a:t>
            </a:r>
            <a:r>
              <a:rPr lang="en-US" altLang="en-US" sz="2400" smtClean="0">
                <a:ea typeface="ＭＳ Ｐゴシック" pitchFamily="34" charset="-128"/>
              </a:rPr>
              <a:t>prevalence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Evidence based interventions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Transparency and closer links with industry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Provide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specific food safety advice to consumers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614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350" y="1846263"/>
            <a:ext cx="3111500" cy="40227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D3F14C-7ADF-4E44-8B84-239A27793047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95338"/>
            <a:ext cx="7543800" cy="82391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Will the Action Plan Work?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Essentially deregulation of poultry industry: Self policing throw back to 1990’s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Increased line speeds: Increase efficiency or increased risk?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Failure to address multi-drug resistant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More focus on testing that introduction of novel decontaminating technologies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Implications for beef and pork processors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Focus on data gathering rather than interventions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2BE5DE-3568-4771-9C49-5F2E0E256A96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857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What does it mean to industry?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 theory carriage of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decrease by 4.5%; Save FSIS $90m per year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Greater responsibility of the processor to reduce Salmonella carriage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Cost saving (abolish </a:t>
            </a:r>
            <a:r>
              <a:rPr lang="en-US" altLang="en-US" sz="2400" i="1" smtClean="0">
                <a:ea typeface="ＭＳ Ｐゴシック" pitchFamily="34" charset="-128"/>
              </a:rPr>
              <a:t>E coli </a:t>
            </a:r>
            <a:r>
              <a:rPr lang="en-US" altLang="en-US" sz="2400" smtClean="0">
                <a:ea typeface="ＭＳ Ｐゴシック" pitchFamily="34" charset="-128"/>
              </a:rPr>
              <a:t>testing)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Increased costs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Extended Salmonella testing (pre- and post chill points)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Interventions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Personnel for inspection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CF73D9-64BF-44D1-950E-D3F100229D0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Slide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95338"/>
            <a:ext cx="7543800" cy="8397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USDA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50988" y="1865313"/>
          <a:ext cx="6042025" cy="3124200"/>
        </p:xfrm>
        <a:graphic>
          <a:graphicData uri="http://schemas.openxmlformats.org/drawingml/2006/table">
            <a:tbl>
              <a:tblPr/>
              <a:tblGrid>
                <a:gridCol w="1346200"/>
                <a:gridCol w="2473325"/>
                <a:gridCol w="2222500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Salmonella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Prevalence 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Salmonella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Prevalence 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Market bulls and cows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Ground poultry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30.9%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</a:tbl>
          </a:graphicData>
        </a:graphic>
      </p:graphicFrame>
      <p:pic>
        <p:nvPicPr>
          <p:cNvPr id="655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5173663"/>
            <a:ext cx="1574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E66676-4375-4719-9FE9-B5D40501C5EB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822325" y="219075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Opening the door for Zero Tolerance for </a:t>
            </a:r>
            <a:r>
              <a:rPr lang="en-US" altLang="en-US" i="1" smtClean="0">
                <a:latin typeface="Calibri" pitchFamily="34" charset="0"/>
                <a:ea typeface="ＭＳ Ｐゴシック" pitchFamily="34" charset="-128"/>
              </a:rPr>
              <a:t>Salmonella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is not considered an adulterant in meat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Petition to class top 4 serovars as adulterants 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Heildelberg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Newport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Hadar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Typhimurium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Technically achievable?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49F4771-5798-41AC-ADC0-FD3439B6B59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39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738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48D19B-449E-4E2A-97AE-50C65D3B308C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01613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Is Zero Tolerance Achievable?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EU Danish and Swedish models: &lt;1% Salmonella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North America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Centralized and intensive production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Reliance on antimicrobials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Lack of interventions or willingness to adopt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Definition of zero: Depends on diagnostics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5CB9C4A-B5E2-409A-B657-178F5E713EE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Slide0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947738"/>
            <a:ext cx="7543800" cy="704850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ea typeface="ＭＳ Ｐゴシック" pitchFamily="34" charset="-128"/>
              </a:rPr>
              <a:t>Foster Farms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On-Farm</a:t>
            </a:r>
          </a:p>
          <a:p>
            <a:pPr lvl="1" eaLnBrk="1" hangingPunct="1"/>
            <a:r>
              <a:rPr lang="en-US" altLang="en-US" sz="2000" i="1" smtClean="0">
                <a:ea typeface="ＭＳ Ｐゴシック" pitchFamily="34" charset="-128"/>
              </a:rPr>
              <a:t>Salmonella</a:t>
            </a:r>
            <a:r>
              <a:rPr lang="en-US" altLang="en-US" sz="2000" smtClean="0">
                <a:ea typeface="ＭＳ Ｐゴシック" pitchFamily="34" charset="-128"/>
              </a:rPr>
              <a:t> screening of breeder hens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Probiotic supplements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Vaccination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Biosecurity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Sanitation</a:t>
            </a:r>
          </a:p>
          <a:p>
            <a:pPr lvl="1" eaLnBrk="1" hangingPunct="1">
              <a:buFont typeface="Calibri" pitchFamily="34" charset="0"/>
              <a:buNone/>
            </a:pPr>
            <a:endParaRPr lang="en-US" altLang="en-US" sz="20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400" smtClean="0">
                <a:ea typeface="ＭＳ Ｐゴシック" pitchFamily="34" charset="-128"/>
              </a:rPr>
              <a:t>Processing Plant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Increase sanitation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In-line conveyor disinfection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Steam pasteurization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Anti-microbial washes</a:t>
            </a:r>
          </a:p>
          <a:p>
            <a:pPr lvl="1" eaLnBrk="1" hangingPunct="1">
              <a:buFont typeface="Calibri" pitchFamily="34" charset="0"/>
              <a:buNone/>
            </a:pPr>
            <a:endParaRPr lang="en-US" altLang="en-US" sz="20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34C4BF6-94ED-451C-9963-A2B1AA18C98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016000"/>
            <a:ext cx="7543800" cy="636588"/>
          </a:xfrm>
        </p:spPr>
        <p:txBody>
          <a:bodyPr/>
          <a:lstStyle/>
          <a:p>
            <a:pPr eaLnBrk="1" hangingPunct="1"/>
            <a:r>
              <a:rPr lang="en-US" altLang="en-US" sz="3900" smtClean="0">
                <a:ea typeface="ＭＳ Ｐゴシック" pitchFamily="34" charset="-128"/>
              </a:rPr>
              <a:t>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703638" cy="4022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1997: Strike due to labor practices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1998: Dumped 11 million gallons manure polluted water into a lake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i="1" smtClean="0">
                <a:ea typeface="ＭＳ Ｐゴシック" pitchFamily="34" charset="-128"/>
              </a:rPr>
              <a:t>Salmonella</a:t>
            </a:r>
            <a:r>
              <a:rPr lang="en-US" altLang="en-US" sz="1900" smtClean="0">
                <a:ea typeface="ＭＳ Ｐゴシック" pitchFamily="34" charset="-128"/>
              </a:rPr>
              <a:t> Heidelberg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smtClean="0">
                <a:ea typeface="ＭＳ Ｐゴシック" pitchFamily="34" charset="-128"/>
              </a:rPr>
              <a:t>278 cases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Refused to recall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>
                <a:ea typeface="ＭＳ Ｐゴシック" pitchFamily="34" charset="-128"/>
              </a:rPr>
              <a:t>Eventual recall due to insect infestation 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smtClean="0">
              <a:ea typeface="ＭＳ Ｐゴシック" pitchFamily="34" charset="-128"/>
            </a:endParaRPr>
          </a:p>
        </p:txBody>
      </p:sp>
      <p:sp>
        <p:nvSpPr>
          <p:cNvPr id="7168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3702050" cy="4022725"/>
          </a:xfrm>
        </p:spPr>
        <p:txBody>
          <a:bodyPr/>
          <a:lstStyle/>
          <a:p>
            <a:pPr eaLnBrk="1" hangingPunct="1"/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Hiedelberg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High virulence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Rapid mutation rate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Antibiotic resistant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Strains</a:t>
            </a:r>
            <a:br>
              <a:rPr lang="en-US" altLang="en-US" sz="24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	B182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	SL476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	SL486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&gt;700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833638-9ED7-47BF-932D-9DA6A700822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 descr="Slide0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822325" y="201613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Multi-Drug Resistant </a:t>
            </a:r>
            <a:r>
              <a:rPr lang="en-US" altLang="en-US" i="1" smtClean="0">
                <a:latin typeface="Calibri" pitchFamily="34" charset="0"/>
                <a:ea typeface="ＭＳ Ｐゴシック" pitchFamily="34" charset="-128"/>
              </a:rPr>
              <a:t>Salmonella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Resistant to two or more antimicrobial agents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Plasmid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Chromosome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3</a:t>
            </a:r>
            <a:r>
              <a:rPr lang="en-US" altLang="en-US" sz="2400" baseline="30000" smtClean="0">
                <a:ea typeface="ＭＳ Ｐゴシック" pitchFamily="34" charset="-128"/>
              </a:rPr>
              <a:t>rd</a:t>
            </a:r>
            <a:r>
              <a:rPr lang="en-US" altLang="en-US" sz="2400" smtClean="0">
                <a:ea typeface="ＭＳ Ｐゴシック" pitchFamily="34" charset="-128"/>
              </a:rPr>
              <a:t> generation cephalosporin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Quinolone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Fluroquinolone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Ciprofloxacin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Nalidixic acid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305A8F-C214-44CF-BDDD-20E3B4999846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857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Sources of Antibiotic Resistant 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Widespread use of antibiotics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Imported foods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Travel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Zoonotic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157A1D-D929-411E-A4D2-27257E416829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22325" y="965200"/>
            <a:ext cx="7543800" cy="669925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latin typeface="Calibri" pitchFamily="34" charset="0"/>
                <a:ea typeface="ＭＳ Ｐゴシック" pitchFamily="34" charset="-128"/>
              </a:rPr>
              <a:t>Antibiotic Usage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Agriculture: 12 million kg per year 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5.1 million kg: Pig production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5.2 million kg: Poultry production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1.6 million kg: Cattle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Prevent infection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Compensate for high density of animals and poor sanitation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Promote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C67D5E-3306-434B-B1B0-371DC4F5814F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5750"/>
            <a:ext cx="8042275" cy="1336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smtClean="0">
                <a:ea typeface="ＭＳ Ｐゴシック" pitchFamily="34" charset="-128"/>
              </a:rPr>
              <a:t>Reasons for Emergence of Antibiotic Resistance in Developing Countries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49275" y="1724025"/>
            <a:ext cx="8042275" cy="43434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smtClean="0">
                <a:ea typeface="ＭＳ Ｐゴシック" pitchFamily="34" charset="-128"/>
              </a:rPr>
              <a:t>Little or no regulation on antibiotic usage 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smtClean="0">
                <a:ea typeface="ＭＳ Ｐゴシック" pitchFamily="34" charset="-128"/>
              </a:rPr>
              <a:t>Poor quality antimicrobial products (low activity)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smtClean="0">
                <a:ea typeface="ＭＳ Ｐゴシック" pitchFamily="34" charset="-128"/>
              </a:rPr>
              <a:t>Poor infection prevention and control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smtClean="0">
                <a:ea typeface="ＭＳ Ｐゴシック" pitchFamily="34" charset="-128"/>
              </a:rPr>
              <a:t>Lack of surveillance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en-US" sz="2800" smtClean="0">
                <a:ea typeface="ＭＳ Ｐゴシック" pitchFamily="34" charset="-128"/>
              </a:rPr>
              <a:t>Antibiotics in environment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6EE3D2-7A1A-480B-9742-327845CAE1EF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857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Preservation of Antibiotics for Medical Treatment Act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FDA banned enrofloxacin (fluroquinone) 2005 in poultry production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Removal of antibiotics from feed: 30 years in the pipeline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Phase out medicated feed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Sparing use of antibiotics for treating animals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No restriction of antibiotics for non-food animals- pets.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6214FD-E182-40C4-BEA3-9DA80D41841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49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0325"/>
          <a:ext cx="8229600" cy="679767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016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Rank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Serovar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Number of Cases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Incidence per 100,000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Enterititis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1062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2.33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Typhimurium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1006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2.17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Newport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656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1.44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  <a:cs typeface="Calibri" pitchFamily="34" charset="0"/>
                        </a:rPr>
                        <a:t>I, 4,[5], 12, i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383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Javiana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347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0.76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Heidleberg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243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Montevideo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211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Muenchen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194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0.43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Tennessee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Saint Paul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117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charset="0"/>
                          <a:ea typeface="Batang" pitchFamily="18" charset="-127"/>
                        </a:rPr>
                        <a:t>0.26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61EC31-8D35-4326-BB7D-30AF077461D5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-404813"/>
            <a:ext cx="8042275" cy="1336676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FDA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109538" y="1866900"/>
            <a:ext cx="8526462" cy="4144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22</a:t>
            </a:r>
            <a:r>
              <a:rPr lang="en-US" altLang="en-US" sz="2400" baseline="30000" smtClean="0">
                <a:ea typeface="ＭＳ Ｐゴシック" pitchFamily="34" charset="-128"/>
              </a:rPr>
              <a:t>nd</a:t>
            </a:r>
            <a:r>
              <a:rPr lang="en-US" altLang="en-US" sz="2400" smtClean="0">
                <a:ea typeface="ＭＳ Ｐゴシック" pitchFamily="34" charset="-128"/>
              </a:rPr>
              <a:t> Dec 2011: FDA withdrew partition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Industry must self-regulate antibiotic use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Ban “non-label use” cephalosporins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&lt;1% of antibiotics used in agriculture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Pressure from lobby groups (Dark Money)</a:t>
            </a: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Weight of evidence connecting antibiotic use with drug-resistant pathogens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Consumer groups taking legal action against FDA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US" altLang="en-US" sz="2000" smtClean="0">
                <a:ea typeface="ＭＳ Ｐゴシック" pitchFamily="34" charset="-128"/>
              </a:rPr>
              <a:t>Guidance 209: Antibiotics should not be used for growth promotion</a:t>
            </a: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63500"/>
            <a:ext cx="20494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73AB289-60EC-4265-AE20-7376DA707E5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 descr="Slide0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 descr="Slide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01613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How to Reduce Antibiotic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Develop/isolate new antibiotics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Removal of antibiotics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Seek alternative antimicrobial agents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Regulations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B466A8E-AE7A-46AC-BF47-407AB84BDA0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822325" y="406400"/>
            <a:ext cx="7543800" cy="89058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New Antibiotics</a:t>
            </a:r>
          </a:p>
        </p:txBody>
      </p:sp>
      <p:pic>
        <p:nvPicPr>
          <p:cNvPr id="901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3"/>
          <p:cNvSpPr txBox="1">
            <a:spLocks noChangeArrowheads="1"/>
          </p:cNvSpPr>
          <p:nvPr/>
        </p:nvSpPr>
        <p:spPr bwMode="auto">
          <a:xfrm>
            <a:off x="423863" y="5530850"/>
            <a:ext cx="8720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itchFamily="34" charset="0"/>
              </a:rPr>
              <a:t>No new class of antibiotics have been discovered in the last 30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3321DD-DDBA-47E6-AAA8-7CA570C0EFF3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822325" y="1857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Decreasing Antibiotic  Resistance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Remove antibiotics from animal production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Denmark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Removal of avoparcin: 80% reduction in vancomycin resistance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Ban of antibiotics as growth promotors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B81071B-E0E7-4B07-B779-9154BC7C13D1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77311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Medicated Feed (Antibiotics)</a:t>
            </a:r>
          </a:p>
        </p:txBody>
      </p:sp>
      <p:pic>
        <p:nvPicPr>
          <p:cNvPr id="94211" name="Picture 4" descr="imageV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793038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A26185D-9DD0-4E55-AB35-0D292FF19183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822325" y="642938"/>
            <a:ext cx="7543800" cy="87471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Denmark Experiment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Withdrew mass use of antibiotics in animal production 12 years ago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Decrease in prevalence of drug resistant Salmonella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Decreased efficacy in animal production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Net benefit through increased exports and reduction in health care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69BF34-6EE7-4AA6-A410-E1AF451E6076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822325" y="762000"/>
            <a:ext cx="7543800" cy="8064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EU Ban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2006: Ban on growth promoting antibiotics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Decrease in avoparcin resistance with no significant effect on animal health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Long term effects yet to be determined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Proposal to take all antibiotics (medicated and therapy) out of animal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FB9DAA-755B-4D8A-AC39-99B28A0ED65C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822325" y="711200"/>
            <a:ext cx="7543800" cy="8731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Antibiotic Alternatives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Vaccination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Competitive exclusion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Antimicrobial peptides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Bacteriocins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Natural antimicrobials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Management practice and surveillance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Consumer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1419E7-7F93-448B-9965-7D24E57522D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59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lide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822325" y="998538"/>
            <a:ext cx="7543800" cy="654050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latin typeface="Calibri" pitchFamily="34" charset="0"/>
                <a:ea typeface="ＭＳ Ｐゴシック" pitchFamily="34" charset="-128"/>
              </a:rPr>
              <a:t>Vaccination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Prime immune system to detect multiple drug resistant strains of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i="1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Oral administration of antibodies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Cost effective production of antibodies using transgenic plants. ($0.1/g)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Potential allergic reactions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A6B8D2E-4AE4-4223-A9A0-473DA161D16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822325" y="795338"/>
            <a:ext cx="7543800" cy="7381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Competitive Exclusion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Probiotics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Engineered </a:t>
            </a:r>
            <a:r>
              <a:rPr lang="en-US" altLang="en-US" sz="2400" i="1" smtClean="0">
                <a:ea typeface="ＭＳ Ｐゴシック" pitchFamily="34" charset="-128"/>
              </a:rPr>
              <a:t>E. coli </a:t>
            </a:r>
            <a:r>
              <a:rPr lang="en-US" altLang="en-US" sz="2400" smtClean="0">
                <a:ea typeface="ＭＳ Ｐゴシック" pitchFamily="34" charset="-128"/>
              </a:rPr>
              <a:t>to detect signaling molecules from pathogens then release of anti-microbial agents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B13065-FAC0-4667-A29F-AACD944934E7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822325" y="863600"/>
            <a:ext cx="7543800" cy="73818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alibri" pitchFamily="34" charset="0"/>
                <a:ea typeface="ＭＳ Ｐゴシック" pitchFamily="34" charset="-128"/>
              </a:rPr>
              <a:t>Antimicrobial Peptides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D-amino acid containing peptides: Disrupt cell membranes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Absorb onto pathogen surfaces to block binding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Bind intracellular molecules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1065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6038"/>
            <a:ext cx="29337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42B878-C509-47DB-9C73-AAF632EECD21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947738"/>
            <a:ext cx="7543800" cy="704850"/>
          </a:xfrm>
        </p:spPr>
        <p:txBody>
          <a:bodyPr/>
          <a:lstStyle/>
          <a:p>
            <a:pPr eaLnBrk="1" hangingPunct="1"/>
            <a:r>
              <a:rPr lang="en-US" altLang="en-US" sz="4300" i="1" smtClean="0">
                <a:ea typeface="ＭＳ Ｐゴシック" pitchFamily="34" charset="-128"/>
              </a:rPr>
              <a:t>Salmonella</a:t>
            </a:r>
            <a:r>
              <a:rPr lang="en-US" altLang="en-US" sz="4300" smtClean="0">
                <a:ea typeface="ＭＳ Ｐゴシック" pitchFamily="34" charset="-128"/>
              </a:rPr>
              <a:t> Control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Focus on high risk foods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Prevention is key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mtClean="0">
                <a:ea typeface="ＭＳ Ｐゴシック" pitchFamily="34" charset="-128"/>
              </a:rPr>
              <a:t>Fresh produce (e.g. sprouts and tomatoes)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mtClean="0">
                <a:ea typeface="ＭＳ Ｐゴシック" pitchFamily="34" charset="-128"/>
              </a:rPr>
              <a:t>Poultry and eggs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en-US" smtClean="0">
                <a:ea typeface="ＭＳ Ｐゴシック" pitchFamily="34" charset="-128"/>
              </a:rPr>
              <a:t>Low moisture 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B8AFCD-E30E-4CD7-9281-5CDBFE4160CE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7" descr="Slide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8" descr="Slide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0" descr="Slide0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576263"/>
            <a:ext cx="7543800" cy="10429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Poultry Production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Feed from HACCP certified mills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Pest-control program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Biosecurity (animals, facility  equipment, GAP)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Manure management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Vaccination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Competitive exclusion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Medicated Feed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Surveillance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8973D75-C59D-4342-8CC0-BC3AD47C814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62000"/>
            <a:ext cx="7543800" cy="8064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Manure Management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Compost for at least 120 days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3-12 month period from manure application to planting.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Biosolids &lt; 4 cfu/g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(US); Not detected (Canada).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50 meter separation from open water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Minimize run off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Liquid manure decreases persistence of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4B5D96-F45D-4A95-9218-9BFAFE484A64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62000"/>
            <a:ext cx="7543800" cy="8572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Vaccination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Live (attenuated)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spray or dead cells incorporated into feed.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Pork farms: No evidence of benefit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Poultry: Permitted but not applied universally in North America.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UK: Extensive vaccination: SE prevalence &lt;1% of flocks.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29C746-428F-4AD7-8E3B-6D515786818E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69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Slide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30263"/>
            <a:ext cx="7543800" cy="7715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Competitive Exclusion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Pre- and Probiotics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	Produce antimicrobials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	Biological buffer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	Prevent colinization by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</a:p>
          <a:p>
            <a:pPr eaLnBrk="1" hangingPunct="1">
              <a:buFont typeface="Calibri" pitchFamily="34" charset="0"/>
              <a:buNone/>
            </a:pPr>
            <a:endParaRPr lang="en-US" altLang="en-US" sz="2400" i="1" smtClean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i="1" smtClean="0">
                <a:ea typeface="ＭＳ Ｐゴシック" pitchFamily="34" charset="-128"/>
              </a:rPr>
              <a:t>Saccharomyces boulardii </a:t>
            </a:r>
            <a:r>
              <a:rPr lang="en-US" altLang="en-US" sz="2400" smtClean="0">
                <a:ea typeface="ＭＳ Ｐゴシック" pitchFamily="34" charset="-128"/>
              </a:rPr>
              <a:t>produce mannose that inhibits attachment of</a:t>
            </a:r>
            <a:r>
              <a:rPr lang="en-US" altLang="en-US" sz="2400" i="1" smtClean="0">
                <a:ea typeface="ＭＳ Ｐゴシック" pitchFamily="34" charset="-128"/>
              </a:rPr>
              <a:t> Salmonella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5BBF02-9EC5-41F8-A69F-D91A73A08BC0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965200"/>
            <a:ext cx="7543800" cy="687388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ea typeface="ＭＳ Ｐゴシック" pitchFamily="34" charset="-128"/>
              </a:rPr>
              <a:t>Surveillance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Sampling buildings: Drag swabs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Boot swabs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Fecal samples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Boxes and other contact surfaces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Incoming chicks: 1 week old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If positive for SE the flock destruction eggs diverted to processing.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CAFB1B-BEF7-4126-937D-9F3DB6D2B6C3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8" descr="Slide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98488"/>
            <a:ext cx="8042275" cy="7556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Egg Handling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549275" y="1778000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Rapid cooling can cause shell fracture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Minimize temperature fluctuations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EU: Maintain eggs &lt;15°C cannot vary more than 4°C throughout handling and distribution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FDA: Maintain &lt;7.2°C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Condensation: Surface growth, increased penetration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7C4019-AD7B-47F6-8F24-15A723543B8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77863"/>
            <a:ext cx="7543800" cy="804862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Egg Washing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>
          <a:xfrm>
            <a:off x="822325" y="1846263"/>
            <a:ext cx="3703638" cy="736600"/>
          </a:xfrm>
        </p:spPr>
        <p:txBody>
          <a:bodyPr/>
          <a:lstStyle/>
          <a:p>
            <a:pPr eaLnBrk="1" hangingPunct="1"/>
            <a:r>
              <a:rPr lang="en-CA" altLang="en-US" sz="2400" cap="none" smtClean="0">
                <a:ea typeface="ＭＳ Ｐゴシック" pitchFamily="34" charset="-128"/>
              </a:rPr>
              <a:t>ADVANTAGES</a:t>
            </a:r>
          </a:p>
        </p:txBody>
      </p:sp>
      <p:sp>
        <p:nvSpPr>
          <p:cNvPr id="120836" name="Content Placeholder 3"/>
          <p:cNvSpPr>
            <a:spLocks noGrp="1"/>
          </p:cNvSpPr>
          <p:nvPr>
            <p:ph sz="half" idx="2"/>
          </p:nvPr>
        </p:nvSpPr>
        <p:spPr>
          <a:xfrm>
            <a:off x="822325" y="2582863"/>
            <a:ext cx="3703638" cy="3378200"/>
          </a:xfrm>
        </p:spPr>
        <p:txBody>
          <a:bodyPr/>
          <a:lstStyle/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Improve egg appearance</a:t>
            </a: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Reduction in surface bacterial counts</a:t>
            </a:r>
          </a:p>
        </p:txBody>
      </p:sp>
      <p:sp>
        <p:nvSpPr>
          <p:cNvPr id="1208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4075" y="1846263"/>
            <a:ext cx="3702050" cy="736600"/>
          </a:xfrm>
        </p:spPr>
        <p:txBody>
          <a:bodyPr/>
          <a:lstStyle/>
          <a:p>
            <a:pPr eaLnBrk="1" hangingPunct="1"/>
            <a:r>
              <a:rPr lang="en-CA" altLang="en-US" sz="2400" cap="none" smtClean="0">
                <a:ea typeface="ＭＳ Ｐゴシック" pitchFamily="34" charset="-128"/>
              </a:rPr>
              <a:t>DISADVANTAGES</a:t>
            </a:r>
          </a:p>
        </p:txBody>
      </p:sp>
      <p:sp>
        <p:nvSpPr>
          <p:cNvPr id="120838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2582863"/>
            <a:ext cx="3702050" cy="3378200"/>
          </a:xfrm>
        </p:spPr>
        <p:txBody>
          <a:bodyPr/>
          <a:lstStyle/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Remove cutical layer </a:t>
            </a:r>
          </a:p>
          <a:p>
            <a:pPr eaLnBrk="1" hangingPunct="1">
              <a:buFont typeface="Calibri" pitchFamily="34" charset="0"/>
              <a:buNone/>
            </a:pPr>
            <a:r>
              <a:rPr lang="en-CA" altLang="en-US" sz="2400" smtClean="0">
                <a:ea typeface="ＭＳ Ｐゴシック" pitchFamily="34" charset="-128"/>
              </a:rPr>
              <a:t>Potential ingress of water into the shell (use warm water)</a:t>
            </a:r>
          </a:p>
          <a:p>
            <a:pPr eaLnBrk="1" hangingPunct="1">
              <a:buFont typeface="Calibri" pitchFamily="34" charset="0"/>
              <a:buNone/>
            </a:pPr>
            <a:r>
              <a:rPr lang="en-CA" altLang="en-US" sz="2400" smtClean="0">
                <a:ea typeface="ＭＳ Ｐゴシック" pitchFamily="34" charset="-128"/>
              </a:rPr>
              <a:t>No conclusive evidence of efficacy to decrease incidence of </a:t>
            </a:r>
            <a:r>
              <a:rPr lang="en-CA" altLang="en-US" sz="2400" i="1" smtClean="0">
                <a:ea typeface="ＭＳ Ｐゴシック" pitchFamily="34" charset="-128"/>
              </a:rPr>
              <a:t>Salmonella</a:t>
            </a:r>
          </a:p>
        </p:txBody>
      </p:sp>
      <p:pic>
        <p:nvPicPr>
          <p:cNvPr id="12083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5950"/>
            <a:ext cx="31416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3AAA999-8025-42D9-9445-F2322B435956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30263"/>
            <a:ext cx="7543800" cy="822325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Alternative Techniques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948613" cy="4022725"/>
          </a:xfrm>
        </p:spPr>
        <p:txBody>
          <a:bodyPr/>
          <a:lstStyle/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Gamma irradiation: 1.5 kGy  Impact on sensory quality</a:t>
            </a: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Microwave 0.75-2 W/g: Problems with scale-up</a:t>
            </a: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Hot air: 600°C for 8s. Effective no changes to egg quality 1 log reduction</a:t>
            </a:r>
            <a:r>
              <a:rPr lang="en-CA" altLang="en-US" sz="2400" i="1" smtClean="0">
                <a:ea typeface="ＭＳ Ｐゴシック" pitchFamily="34" charset="-128"/>
              </a:rPr>
              <a:t> Salmonella</a:t>
            </a: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Gas plasma</a:t>
            </a:r>
            <a:r>
              <a:rPr lang="en-CA" altLang="en-US" sz="2400" i="1" smtClean="0">
                <a:ea typeface="ＭＳ Ｐゴシック" pitchFamily="34" charset="-128"/>
              </a:rPr>
              <a:t>: </a:t>
            </a:r>
            <a:r>
              <a:rPr lang="en-CA" altLang="en-US" sz="2400" smtClean="0">
                <a:ea typeface="ＭＳ Ｐゴシック" pitchFamily="34" charset="-128"/>
              </a:rPr>
              <a:t>1-5 log reduction Lab based</a:t>
            </a: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UV light: Limited efficacy</a:t>
            </a:r>
          </a:p>
          <a:p>
            <a:pPr eaLnBrk="1" hangingPunct="1"/>
            <a:endParaRPr lang="en-CA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5D8D0EE-52B3-4D64-8591-EC4A11EEDC3D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457200"/>
            <a:ext cx="8229600" cy="911225"/>
          </a:xfrm>
        </p:spPr>
        <p:txBody>
          <a:bodyPr/>
          <a:lstStyle/>
          <a:p>
            <a:pPr eaLnBrk="1" hangingPunct="1"/>
            <a:r>
              <a:rPr lang="en-CA" altLang="en-US" smtClean="0">
                <a:ea typeface="ＭＳ Ｐゴシック" pitchFamily="34" charset="-128"/>
              </a:rPr>
              <a:t>Liquid Egg Pasteurization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8096250" cy="4022725"/>
          </a:xfrm>
        </p:spPr>
        <p:txBody>
          <a:bodyPr/>
          <a:lstStyle/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56 – 60°C  (3-4 weeks shelf life)</a:t>
            </a:r>
          </a:p>
          <a:p>
            <a:pPr eaLnBrk="1" hangingPunct="1"/>
            <a:endParaRPr lang="en-CA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CA" altLang="en-US" sz="2400" smtClean="0">
                <a:ea typeface="ＭＳ Ｐゴシック" pitchFamily="34" charset="-128"/>
              </a:rPr>
              <a:t>Dielectric and gamma irradiation</a:t>
            </a:r>
          </a:p>
          <a:p>
            <a:pPr lvl="1" eaLnBrk="1" hangingPunct="1"/>
            <a:r>
              <a:rPr lang="en-CA" altLang="en-US" sz="2000" smtClean="0">
                <a:ea typeface="ＭＳ Ｐゴシック" pitchFamily="34" charset="-128"/>
              </a:rPr>
              <a:t>Reduction in </a:t>
            </a:r>
            <a:r>
              <a:rPr lang="en-CA" altLang="en-US" sz="2000" i="1" smtClean="0">
                <a:ea typeface="ＭＳ Ｐゴシック" pitchFamily="34" charset="-128"/>
              </a:rPr>
              <a:t>Salmonella</a:t>
            </a:r>
            <a:r>
              <a:rPr lang="en-CA" altLang="en-US" sz="2000" smtClean="0">
                <a:ea typeface="ＭＳ Ｐゴシック" pitchFamily="34" charset="-128"/>
              </a:rPr>
              <a:t> although changes in functionality</a:t>
            </a:r>
          </a:p>
          <a:p>
            <a:pPr lvl="1" eaLnBrk="1" hangingPunct="1">
              <a:buFont typeface="Calibri" pitchFamily="34" charset="0"/>
              <a:buNone/>
            </a:pPr>
            <a:endParaRPr lang="en-CA" altLang="en-US" sz="2000" smtClean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None/>
            </a:pPr>
            <a:r>
              <a:rPr lang="en-CA" altLang="en-US" sz="2000" smtClean="0">
                <a:ea typeface="ＭＳ Ｐゴシック" pitchFamily="34" charset="-128"/>
              </a:rPr>
              <a:t>High Hydrostatic Pressure: Cold pasteurization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CA" altLang="en-US" sz="2000" smtClean="0">
                <a:ea typeface="ＭＳ Ｐゴシック" pitchFamily="34" charset="-128"/>
              </a:rPr>
              <a:t>	protein denaturation (minimize by addition salt or adjusting pH to &gt;7.7)</a:t>
            </a:r>
          </a:p>
          <a:p>
            <a:pPr lvl="1" eaLnBrk="1" hangingPunct="1">
              <a:buFont typeface="Calibri" pitchFamily="34" charset="0"/>
              <a:buNone/>
            </a:pPr>
            <a:r>
              <a:rPr lang="en-CA" altLang="en-US" sz="2000" smtClean="0">
                <a:ea typeface="ＭＳ Ｐゴシック" pitchFamily="34" charset="-128"/>
              </a:rPr>
              <a:t>Pulsed Electric Fields: SE tolerant to PEF treatment</a:t>
            </a:r>
          </a:p>
        </p:txBody>
      </p:sp>
      <p:pic>
        <p:nvPicPr>
          <p:cNvPr id="122884" name="Picture 2" descr="http://www.sanovoeng.com/images/521_Pasteur-fritskrabet-01.jpg">
            <a:hlinkClick r:id="rId2" tooltip="Read mor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368425"/>
            <a:ext cx="15367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609218A-8BCD-4F3F-8A0E-8A4033AAB41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76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44538"/>
            <a:ext cx="7543800" cy="87471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Egg Rule 2010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Clean and disinfect poultry houses that have tested positive for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Enteritidis –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 Refrigerate eggs at 7.2°C during storage and transportation no later than 36 hours after the eggs are laid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Egg producers must maintain a written </a:t>
            </a:r>
            <a:r>
              <a:rPr lang="en-US" altLang="en-US" sz="2400" i="1" smtClean="0">
                <a:ea typeface="ＭＳ Ｐゴシック" pitchFamily="34" charset="-128"/>
              </a:rPr>
              <a:t>Salmonella </a:t>
            </a:r>
            <a:r>
              <a:rPr lang="en-US" altLang="en-US" sz="2400" smtClean="0">
                <a:ea typeface="ＭＳ Ｐゴシック" pitchFamily="34" charset="-128"/>
              </a:rPr>
              <a:t>Enteritidis prevention plan and records documenting their compliance.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Egg producers must also register with the FDA.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Mandatory: July 2012.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94BD174-6368-4BA6-9F8A-73A15F0CFE5C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46138"/>
            <a:ext cx="7543800" cy="8064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FDA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Biosecurity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Reduce cross-contamination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Distances of farms from houses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Time period between depopulation and repopulation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Sanitation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en-US" sz="2400" smtClean="0">
                <a:ea typeface="ＭＳ Ｐゴシック" pitchFamily="34" charset="-128"/>
              </a:rPr>
              <a:t>http://www.fda.gov/Food/GuidanceComplianceRegulatoryInformation/GuidanceDocuments/FoodSafety/ucm222469.htm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971FB7-73D8-4997-9770-7FA98A8EF3E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46138"/>
            <a:ext cx="7543800" cy="7556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Poultry Processing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Scald tank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Counter current water flow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Temp &gt;50°C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Sanitizers (limited selection)</a:t>
            </a:r>
          </a:p>
          <a:p>
            <a:pPr lvl="1" eaLnBrk="1" hangingPunct="1"/>
            <a:endParaRPr lang="en-US" altLang="en-US" sz="200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smtClean="0">
                <a:ea typeface="ＭＳ Ｐゴシック" pitchFamily="34" charset="-128"/>
              </a:rPr>
              <a:t>Chill tanks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50 ppm chlorine pH 7 (Only in US)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Counter-flow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Fresh water recharging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Air chilling using ozone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29136D-1054-47D7-A918-8FCCCCBC8D1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79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Slide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19075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Carcass Decontamination Methods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573088" y="2036763"/>
            <a:ext cx="8042275" cy="4343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Hot water wash: 75-80°C  1-3 log reduction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Steam pasteurization: 90°C for 12s  3 log reduction in</a:t>
            </a:r>
            <a:r>
              <a:rPr lang="en-US" altLang="en-US" sz="2400" i="1" smtClean="0">
                <a:ea typeface="ＭＳ Ｐゴシック" pitchFamily="34" charset="-128"/>
              </a:rPr>
              <a:t> Salmonella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Organic acid wash: 2 % lactate 5 log reduction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Ozonated water: negligible efficacy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Irradiation: </a:t>
            </a:r>
            <a:r>
              <a:rPr lang="en-US" altLang="en-US" sz="2400" i="1" smtClean="0">
                <a:ea typeface="ＭＳ Ｐゴシック" pitchFamily="34" charset="-128"/>
              </a:rPr>
              <a:t>Salmonella</a:t>
            </a:r>
            <a:r>
              <a:rPr lang="en-US" altLang="en-US" sz="2400" smtClean="0">
                <a:ea typeface="ＭＳ Ｐゴシック" pitchFamily="34" charset="-128"/>
              </a:rPr>
              <a:t> more sensitive than </a:t>
            </a:r>
            <a:r>
              <a:rPr lang="en-US" altLang="en-US" sz="2400" i="1" smtClean="0">
                <a:ea typeface="ＭＳ Ｐゴシック" pitchFamily="34" charset="-128"/>
              </a:rPr>
              <a:t>E. coli </a:t>
            </a:r>
            <a:r>
              <a:rPr lang="en-US" altLang="en-US" sz="2400" smtClean="0">
                <a:ea typeface="ＭＳ Ｐゴシック" pitchFamily="34" charset="-128"/>
              </a:rPr>
              <a:t>D 0.62-0.80.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A57544-8A2A-4A4B-8B25-DA1E3D9285C9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820738" y="711200"/>
            <a:ext cx="5105400" cy="706438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latin typeface="Calibri" pitchFamily="34" charset="0"/>
                <a:ea typeface="ＭＳ Ｐゴシック" pitchFamily="34" charset="-128"/>
              </a:rPr>
              <a:t>Bacteriophages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>
          <a:xfrm>
            <a:off x="822325" y="1795463"/>
            <a:ext cx="7543800" cy="4022725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Viruses that infect bacteria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Specific to Broad host range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Extensively used in Eastern Europe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High doses required (MOI)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Natural equilibrium establishes between host and phage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Replication in the environment limited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Resistance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400" smtClean="0">
                <a:ea typeface="ＭＳ Ｐゴシック" pitchFamily="34" charset="-128"/>
              </a:rPr>
              <a:t>Possible route to control </a:t>
            </a:r>
            <a:r>
              <a:rPr lang="en-US" altLang="en-US" sz="2400" i="1" smtClean="0">
                <a:ea typeface="ＭＳ Ｐゴシック" pitchFamily="34" charset="-128"/>
              </a:rPr>
              <a:t>Salmonella </a:t>
            </a:r>
            <a:r>
              <a:rPr lang="en-US" altLang="en-US" sz="2400" smtClean="0">
                <a:ea typeface="ＭＳ Ｐゴシック" pitchFamily="34" charset="-128"/>
              </a:rPr>
              <a:t>in lymph nodes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1280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65100"/>
            <a:ext cx="292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112BAF-2D3D-46B2-88C7-7A5C4E832F9E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779463"/>
            <a:ext cx="7543800" cy="839787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Hide/Skin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2763" y="2674938"/>
          <a:ext cx="7767637" cy="3014662"/>
        </p:xfrm>
        <a:graphic>
          <a:graphicData uri="http://schemas.openxmlformats.org/drawingml/2006/table">
            <a:tbl>
              <a:tblPr/>
              <a:tblGrid>
                <a:gridCol w="1414462"/>
                <a:gridCol w="1908175"/>
                <a:gridCol w="1481138"/>
                <a:gridCol w="1482725"/>
                <a:gridCol w="1481137"/>
              </a:tblGrid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Surface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Target 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MOI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Log Reduction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Reference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Cattle Hide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E. coli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O157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10,000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1.5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Coffey et al., 2003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Poultry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Campylobacter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100, 000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Goode et al 2003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Poultry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Pseudomonas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2.0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Greer, 1982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C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Pig skin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Salmonella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4.0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itchFamily="34" charset="0"/>
                        <a:defRPr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itchFamily="34" charset="0"/>
                        <a:defRPr sz="24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defRPr sz="1200">
                          <a:solidFill>
                            <a:srgbClr val="404040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Hotton et al., 2011</a:t>
                      </a:r>
                    </a:p>
                  </a:txBody>
                  <a:tcPr marL="82321" marR="823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6BC6C9-7D72-4696-8293-099A32F75AD3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6675"/>
            <a:ext cx="7543800" cy="1450975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ea typeface="ＭＳ Ｐゴシック" pitchFamily="34" charset="-128"/>
              </a:rPr>
              <a:t>Salmonella</a:t>
            </a:r>
            <a:r>
              <a:rPr lang="en-US" altLang="en-US" smtClean="0">
                <a:ea typeface="ＭＳ Ｐゴシック" pitchFamily="34" charset="-128"/>
              </a:rPr>
              <a:t> bacteriophages on Poultry Skin</a:t>
            </a:r>
          </a:p>
        </p:txBody>
      </p:sp>
      <p:pic>
        <p:nvPicPr>
          <p:cNvPr id="1310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14475"/>
            <a:ext cx="696912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428625" y="6335713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Hungaro et al.,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7CC353-E5BB-42AD-A6E0-FA0C77917412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83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6" descr="Slide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Chart 1"/>
          <p:cNvGraphicFramePr>
            <a:graphicFrameLocks/>
          </p:cNvGraphicFramePr>
          <p:nvPr/>
        </p:nvGraphicFramePr>
        <p:xfrm>
          <a:off x="533400" y="377825"/>
          <a:ext cx="7956550" cy="541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r:id="rId3" imgW="7954622" imgH="5412801" progId="Excel.Chart.8">
                  <p:embed/>
                </p:oleObj>
              </mc:Choice>
              <mc:Fallback>
                <p:oleObj r:id="rId3" imgW="7954622" imgH="5412801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7825"/>
                        <a:ext cx="7956550" cy="541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7ADD32-E2EC-4923-BAEA-5A363A74B1F7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8" descr="Slide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34938"/>
            <a:ext cx="7543800" cy="1449387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ea typeface="ＭＳ Ｐゴシック" pitchFamily="34" charset="-128"/>
              </a:rPr>
              <a:t>Ozone Gas (2000ppm) Chilling of Poultry Carcasses</a:t>
            </a:r>
          </a:p>
        </p:txBody>
      </p:sp>
      <p:pic>
        <p:nvPicPr>
          <p:cNvPr id="135171" name="Chart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47875"/>
            <a:ext cx="7820025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129D8DC-94EE-43B0-A9F1-C70E993EE77D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87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nu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3" b="23264"/>
          <a:stretch>
            <a:fillRect/>
          </a:stretch>
        </p:blipFill>
        <p:spPr bwMode="auto">
          <a:xfrm>
            <a:off x="828675" y="5064125"/>
            <a:ext cx="28400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96863"/>
            <a:ext cx="8229600" cy="738187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ea typeface="ＭＳ Ｐゴシック" pitchFamily="34" charset="-128"/>
              </a:rPr>
              <a:t>Commercial HPP systems</a:t>
            </a:r>
            <a:endParaRPr lang="en-CA" altLang="en-US" sz="3200" smtClean="0">
              <a:ea typeface="ＭＳ Ｐゴシック" pitchFamily="34" charset="-128"/>
            </a:endParaRPr>
          </a:p>
        </p:txBody>
      </p:sp>
      <p:pic>
        <p:nvPicPr>
          <p:cNvPr id="136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6970"/>
          <a:stretch>
            <a:fillRect/>
          </a:stretch>
        </p:blipFill>
        <p:spPr>
          <a:xfrm>
            <a:off x="5281613" y="1309688"/>
            <a:ext cx="1023937" cy="1000125"/>
          </a:xfrm>
        </p:spPr>
      </p:pic>
      <p:sp>
        <p:nvSpPr>
          <p:cNvPr id="136197" name="Text Placeholder 1"/>
          <p:cNvSpPr>
            <a:spLocks noGrp="1"/>
          </p:cNvSpPr>
          <p:nvPr>
            <p:ph sz="quarter" idx="4"/>
          </p:nvPr>
        </p:nvSpPr>
        <p:spPr>
          <a:xfrm>
            <a:off x="981075" y="2243138"/>
            <a:ext cx="4194175" cy="32607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US" altLang="en-US" sz="2400" smtClean="0">
                <a:latin typeface="Arial" pitchFamily="34" charset="0"/>
                <a:ea typeface="ＭＳ Ｐゴシック" pitchFamily="34" charset="-128"/>
              </a:rPr>
              <a:t>Wave 6000 /55 L – 420 L</a:t>
            </a:r>
          </a:p>
          <a:p>
            <a:pPr eaLnBrk="1" hangingPunct="1">
              <a:buClr>
                <a:schemeClr val="accent2"/>
              </a:buClr>
              <a:buFont typeface="Calibri" pitchFamily="34" charset="0"/>
              <a:buNone/>
            </a:pPr>
            <a:r>
              <a:rPr lang="en-US" altLang="en-US" sz="2400" smtClean="0">
                <a:latin typeface="Arial" pitchFamily="34" charset="0"/>
                <a:ea typeface="ＭＳ Ｐゴシック" pitchFamily="34" charset="-128"/>
              </a:rPr>
              <a:t>Maximum pressure : 600 MPa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 sz="2400" smtClean="0">
                <a:latin typeface="Arial" pitchFamily="34" charset="0"/>
                <a:ea typeface="ＭＳ Ｐゴシック" pitchFamily="34" charset="-128"/>
              </a:rPr>
              <a:t>Pressure Hold Time: 3 min</a:t>
            </a:r>
          </a:p>
          <a:p>
            <a:pPr eaLnBrk="1" hangingPunct="1">
              <a:buClr>
                <a:schemeClr val="accent2"/>
              </a:buClr>
              <a:buFont typeface="Calibri" pitchFamily="34" charset="0"/>
              <a:buNone/>
            </a:pPr>
            <a:r>
              <a:rPr lang="en-US" altLang="en-US" sz="2400" smtClean="0">
                <a:latin typeface="Arial" pitchFamily="34" charset="0"/>
                <a:ea typeface="ＭＳ Ｐゴシック" pitchFamily="34" charset="-128"/>
              </a:rPr>
              <a:t>Toll facilities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136198" name="Picture 5" descr="inic_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09688"/>
            <a:ext cx="15843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 descr="171469088_4422cffa52_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614863"/>
            <a:ext cx="25638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Rectangle 2"/>
          <p:cNvSpPr>
            <a:spLocks noChangeArrowheads="1"/>
          </p:cNvSpPr>
          <p:nvPr/>
        </p:nvSpPr>
        <p:spPr bwMode="auto">
          <a:xfrm>
            <a:off x="5175250" y="2403475"/>
            <a:ext cx="3208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/>
              <a:t>Lab and industrial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/>
              <a:t>0.1L – 2 L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en-US"/>
              <a:t>100 L – 687 L</a:t>
            </a:r>
          </a:p>
          <a:p>
            <a:pPr eaLnBrk="1" hangingPunct="1">
              <a:buClr>
                <a:schemeClr val="accent2"/>
              </a:buClr>
            </a:pPr>
            <a:endParaRPr lang="en-US" altLang="en-US"/>
          </a:p>
          <a:p>
            <a:pPr eaLnBrk="1" hangingPunct="1"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n-US"/>
              <a:t>Toll facilities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63C347E-DE7F-424F-9A49-CF649C39EE9F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88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1998663"/>
            <a:ext cx="7543800" cy="2157412"/>
          </a:xfrm>
        </p:spPr>
        <p:txBody>
          <a:bodyPr/>
          <a:lstStyle/>
          <a:p>
            <a:pPr eaLnBrk="1" hangingPunct="1"/>
            <a:r>
              <a:rPr lang="en-US" altLang="en-US" sz="7200" smtClean="0">
                <a:solidFill>
                  <a:srgbClr val="262626"/>
                </a:solidFill>
                <a:ea typeface="ＭＳ Ｐゴシック" pitchFamily="34" charset="-128"/>
              </a:rPr>
              <a:t>Sampling and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8ED746-C0CD-48D0-A40E-A4913ADF5D7B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89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almonella cyc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8377238" cy="6218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169863"/>
            <a:ext cx="8229600" cy="747713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z="3600" b="1" i="1" smtClean="0">
                <a:ea typeface="ＭＳ Ｐゴシック" pitchFamily="34" charset="-128"/>
              </a:rPr>
              <a:t>Salmonella</a:t>
            </a:r>
            <a:r>
              <a:rPr lang="en-US" altLang="en-US" sz="3600" b="1" smtClean="0">
                <a:ea typeface="ＭＳ Ｐゴシック" pitchFamily="34" charset="-128"/>
              </a:rPr>
              <a:t> Cycling and Recycling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D6B23A-F551-4532-BAD5-B53CB78736D4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830263"/>
            <a:ext cx="7543800" cy="7540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Sampling and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Egg sampling (composite)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Carcass sampling (Carcass rinse)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buFont typeface="Calibri" pitchFamily="34" charset="0"/>
              <a:buNone/>
            </a:pP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475B3A3-2F63-4D8C-B358-86E2EBA708D8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90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03200"/>
            <a:ext cx="8015288" cy="7715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Enumeration and Enrichment</a:t>
            </a:r>
          </a:p>
        </p:txBody>
      </p:sp>
      <p:pic>
        <p:nvPicPr>
          <p:cNvPr id="139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892300"/>
            <a:ext cx="22875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Box 4"/>
          <p:cNvSpPr txBox="1">
            <a:spLocks noChangeArrowheads="1"/>
          </p:cNvSpPr>
          <p:nvPr/>
        </p:nvSpPr>
        <p:spPr bwMode="auto">
          <a:xfrm>
            <a:off x="563563" y="1200150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Buffered Peptone Water</a:t>
            </a:r>
          </a:p>
        </p:txBody>
      </p:sp>
      <p:sp>
        <p:nvSpPr>
          <p:cNvPr id="139269" name="TextBox 5"/>
          <p:cNvSpPr txBox="1">
            <a:spLocks noChangeArrowheads="1"/>
          </p:cNvSpPr>
          <p:nvPr/>
        </p:nvSpPr>
        <p:spPr bwMode="auto">
          <a:xfrm>
            <a:off x="2527300" y="1892300"/>
            <a:ext cx="1308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37°C 24h</a:t>
            </a:r>
          </a:p>
        </p:txBody>
      </p:sp>
      <p:sp>
        <p:nvSpPr>
          <p:cNvPr id="139270" name="TextBox 6"/>
          <p:cNvSpPr txBox="1">
            <a:spLocks noChangeArrowheads="1"/>
          </p:cNvSpPr>
          <p:nvPr/>
        </p:nvSpPr>
        <p:spPr bwMode="auto">
          <a:xfrm>
            <a:off x="755650" y="2713038"/>
            <a:ext cx="300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Semi-solid RV Medium</a:t>
            </a:r>
          </a:p>
        </p:txBody>
      </p:sp>
      <p:sp>
        <p:nvSpPr>
          <p:cNvPr id="139271" name="TextBox 7"/>
          <p:cNvSpPr txBox="1">
            <a:spLocks noChangeArrowheads="1"/>
          </p:cNvSpPr>
          <p:nvPr/>
        </p:nvSpPr>
        <p:spPr bwMode="auto">
          <a:xfrm>
            <a:off x="2527300" y="3409950"/>
            <a:ext cx="173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42°C for 16h</a:t>
            </a:r>
          </a:p>
        </p:txBody>
      </p:sp>
      <p:sp>
        <p:nvSpPr>
          <p:cNvPr id="139272" name="TextBox 8"/>
          <p:cNvSpPr txBox="1">
            <a:spLocks noChangeArrowheads="1"/>
          </p:cNvSpPr>
          <p:nvPr/>
        </p:nvSpPr>
        <p:spPr bwMode="auto">
          <a:xfrm>
            <a:off x="1598613" y="4144963"/>
            <a:ext cx="1274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XLD agar</a:t>
            </a:r>
          </a:p>
        </p:txBody>
      </p:sp>
      <p:sp>
        <p:nvSpPr>
          <p:cNvPr id="139273" name="TextBox 9"/>
          <p:cNvSpPr txBox="1">
            <a:spLocks noChangeArrowheads="1"/>
          </p:cNvSpPr>
          <p:nvPr/>
        </p:nvSpPr>
        <p:spPr bwMode="auto">
          <a:xfrm>
            <a:off x="2647950" y="4605338"/>
            <a:ext cx="130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37°C 24h</a:t>
            </a:r>
          </a:p>
        </p:txBody>
      </p:sp>
      <p:sp>
        <p:nvSpPr>
          <p:cNvPr id="139274" name="TextBox 10"/>
          <p:cNvSpPr txBox="1">
            <a:spLocks noChangeArrowheads="1"/>
          </p:cNvSpPr>
          <p:nvPr/>
        </p:nvSpPr>
        <p:spPr bwMode="auto">
          <a:xfrm>
            <a:off x="195263" y="5708650"/>
            <a:ext cx="638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Calibri" pitchFamily="34" charset="0"/>
              </a:rPr>
              <a:t>Confirmation (genetic, Immuno, Physiological test)</a:t>
            </a:r>
          </a:p>
        </p:txBody>
      </p:sp>
      <p:pic>
        <p:nvPicPr>
          <p:cNvPr id="13927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967163"/>
            <a:ext cx="2159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2067386" y="1661467"/>
            <a:ext cx="331371" cy="9693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067386" y="3175000"/>
            <a:ext cx="331371" cy="9693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054100" y="4606009"/>
            <a:ext cx="331371" cy="9693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A6745C-35F8-493A-BAB1-09196655B4CC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91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Box 2"/>
          <p:cNvSpPr txBox="1">
            <a:spLocks noChangeArrowheads="1"/>
          </p:cNvSpPr>
          <p:nvPr/>
        </p:nvSpPr>
        <p:spPr bwMode="auto">
          <a:xfrm>
            <a:off x="809625" y="6338888"/>
            <a:ext cx="522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Calibri" pitchFamily="34" charset="0"/>
              </a:rPr>
              <a:t>From Christina Harzman Biotecon diagnostics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B8C175-2104-4006-AAC1-DD6E514576AF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92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5" descr="Slide0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9144000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1262B0A-0371-492C-B8E5-20FA7085610B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94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627063"/>
            <a:ext cx="7543800" cy="873125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SureTect </a:t>
            </a:r>
            <a:r>
              <a:rPr lang="en-US" altLang="en-US" i="1" smtClean="0">
                <a:ea typeface="ＭＳ Ｐゴシック" pitchFamily="34" charset="-128"/>
              </a:rPr>
              <a:t>Salmonella</a:t>
            </a:r>
          </a:p>
        </p:txBody>
      </p:sp>
      <p:pic>
        <p:nvPicPr>
          <p:cNvPr id="14336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438" y="2733675"/>
            <a:ext cx="3173412" cy="2247900"/>
          </a:xfrm>
        </p:spPr>
      </p:pic>
      <p:sp>
        <p:nvSpPr>
          <p:cNvPr id="14336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846263"/>
            <a:ext cx="3702050" cy="4022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RT-PCR identification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AOAC approved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Single enrichment </a:t>
            </a:r>
          </a:p>
          <a:p>
            <a:pPr eaLnBrk="1" hangingPunct="1"/>
            <a:endParaRPr lang="en-US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Inclusivity and exclusivity </a:t>
            </a:r>
          </a:p>
          <a:p>
            <a:pPr eaLnBrk="1" hangingPunct="1"/>
            <a:r>
              <a:rPr lang="en-US" altLang="en-US" sz="2400" smtClean="0">
                <a:ea typeface="ＭＳ Ｐゴシック" pitchFamily="34" charset="-128"/>
              </a:rPr>
              <a:t>20 mins analysis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3BC738-3656-4AF6-AA1A-966F01F8F3AA}" type="slidenum">
              <a:rPr lang="en-US" alt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95</a:t>
            </a:fld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6" descr="Slide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9" descr="Slide0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Slide0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3" descr="Slide0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3034</TotalTime>
  <Words>2475</Words>
  <Application>Microsoft Office PowerPoint</Application>
  <PresentationFormat>On-screen Show (4:3)</PresentationFormat>
  <Paragraphs>801</Paragraphs>
  <Slides>111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Arial</vt:lpstr>
      <vt:lpstr>ＭＳ Ｐゴシック</vt:lpstr>
      <vt:lpstr>Calibri Light</vt:lpstr>
      <vt:lpstr>Calibri</vt:lpstr>
      <vt:lpstr>Wingdings</vt:lpstr>
      <vt:lpstr>Batang</vt:lpstr>
      <vt:lpstr>Courier New</vt:lpstr>
      <vt:lpstr>Retrospect</vt:lpstr>
      <vt:lpstr>Excel.Chart.8</vt:lpstr>
      <vt:lpstr>Current Trends in Salmonella: Epidemiology, infection and control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Salmonella Cycling and Recycling</vt:lpstr>
      <vt:lpstr>PowerPoint Presentation</vt:lpstr>
      <vt:lpstr>Growth Parameters</vt:lpstr>
      <vt:lpstr>Controls</vt:lpstr>
      <vt:lpstr>PowerPoint Presentation</vt:lpstr>
      <vt:lpstr>PowerPoint Presentation</vt:lpstr>
      <vt:lpstr>PowerPoint Presentation</vt:lpstr>
      <vt:lpstr>PowerPoint Presentation</vt:lpstr>
      <vt:lpstr>Illness</vt:lpstr>
      <vt:lpstr>Treatment</vt:lpstr>
      <vt:lpstr>PowerPoint Presentation</vt:lpstr>
      <vt:lpstr>PowerPoint Presentation</vt:lpstr>
      <vt:lpstr>Selected Outbreaks</vt:lpstr>
      <vt:lpstr>Outbreaks 2014</vt:lpstr>
      <vt:lpstr>Outbreaks 2015</vt:lpstr>
      <vt:lpstr>PowerPoint Presentation</vt:lpstr>
      <vt:lpstr>PowerPoint Presentation</vt:lpstr>
      <vt:lpstr>Food Safety Inspection Service Salmonella Action Plan</vt:lpstr>
      <vt:lpstr>PowerPoint Presentation</vt:lpstr>
      <vt:lpstr>Poultry Products Inspection Act (1968)</vt:lpstr>
      <vt:lpstr>Verification Testing in Poultry Processing</vt:lpstr>
      <vt:lpstr>Salmonella Performance Standards</vt:lpstr>
      <vt:lpstr>Poultry Slaughter Rule</vt:lpstr>
      <vt:lpstr>Sampling Activities</vt:lpstr>
      <vt:lpstr>Develop New in Plant Strategies</vt:lpstr>
      <vt:lpstr>Pre-Harvest Related Activities and Outreach</vt:lpstr>
      <vt:lpstr>Will the Action Plan Work?</vt:lpstr>
      <vt:lpstr>What does it mean to industry?</vt:lpstr>
      <vt:lpstr>PowerPoint Presentation</vt:lpstr>
      <vt:lpstr>USDA</vt:lpstr>
      <vt:lpstr>Opening the door for Zero Tolerance for Salmonella</vt:lpstr>
      <vt:lpstr>Is Zero Tolerance Achievable?</vt:lpstr>
      <vt:lpstr>PowerPoint Presentation</vt:lpstr>
      <vt:lpstr>Foster Farms</vt:lpstr>
      <vt:lpstr>Incidence</vt:lpstr>
      <vt:lpstr>PowerPoint Presentation</vt:lpstr>
      <vt:lpstr>Multi-Drug Resistant Salmonella</vt:lpstr>
      <vt:lpstr>Sources of Antibiotic Resistant Salmonella</vt:lpstr>
      <vt:lpstr>Antibiotic Usage</vt:lpstr>
      <vt:lpstr>Reasons for Emergence of Antibiotic Resistance in Developing Countries</vt:lpstr>
      <vt:lpstr>Preservation of Antibiotics for Medical Treatment Act</vt:lpstr>
      <vt:lpstr>FDA</vt:lpstr>
      <vt:lpstr>PowerPoint Presentation</vt:lpstr>
      <vt:lpstr>PowerPoint Presentation</vt:lpstr>
      <vt:lpstr>How to Reduce Antibiotic Resistance</vt:lpstr>
      <vt:lpstr>New Antibiotics</vt:lpstr>
      <vt:lpstr>Decreasing Antibiotic  Resistance</vt:lpstr>
      <vt:lpstr>Medicated Feed (Antibiotics)</vt:lpstr>
      <vt:lpstr>Denmark Experiment</vt:lpstr>
      <vt:lpstr>EU Ban</vt:lpstr>
      <vt:lpstr>Antibiotic Alternatives</vt:lpstr>
      <vt:lpstr>Vaccination</vt:lpstr>
      <vt:lpstr>Competitive Exclusion</vt:lpstr>
      <vt:lpstr>Antimicrobial Peptides</vt:lpstr>
      <vt:lpstr>Salmonella Control</vt:lpstr>
      <vt:lpstr>PowerPoint Presentation</vt:lpstr>
      <vt:lpstr>PowerPoint Presentation</vt:lpstr>
      <vt:lpstr>PowerPoint Presentation</vt:lpstr>
      <vt:lpstr>Poultry Production</vt:lpstr>
      <vt:lpstr>Manure Management</vt:lpstr>
      <vt:lpstr>Vaccination</vt:lpstr>
      <vt:lpstr>Competitive Exclusion</vt:lpstr>
      <vt:lpstr>Surveillance</vt:lpstr>
      <vt:lpstr>PowerPoint Presentation</vt:lpstr>
      <vt:lpstr>Egg Handling</vt:lpstr>
      <vt:lpstr>Egg Washing</vt:lpstr>
      <vt:lpstr>Alternative Techniques</vt:lpstr>
      <vt:lpstr>Liquid Egg Pasteurization</vt:lpstr>
      <vt:lpstr>Egg Rule 2010</vt:lpstr>
      <vt:lpstr>FDA Guidelines</vt:lpstr>
      <vt:lpstr>Poultry Processing</vt:lpstr>
      <vt:lpstr>Carcass Decontamination Methods</vt:lpstr>
      <vt:lpstr>Bacteriophages</vt:lpstr>
      <vt:lpstr>Hide/Skin Treatment</vt:lpstr>
      <vt:lpstr>Salmonella bacteriophages on Poultry Skin</vt:lpstr>
      <vt:lpstr>PowerPoint Presentation</vt:lpstr>
      <vt:lpstr>PowerPoint Presentation</vt:lpstr>
      <vt:lpstr>PowerPoint Presentation</vt:lpstr>
      <vt:lpstr>Ozone Gas (2000ppm) Chilling of Poultry Carcasses</vt:lpstr>
      <vt:lpstr>Commercial HPP systems</vt:lpstr>
      <vt:lpstr>Sampling and Detection</vt:lpstr>
      <vt:lpstr>Sampling and Detection</vt:lpstr>
      <vt:lpstr>Enumeration and Enrichment</vt:lpstr>
      <vt:lpstr>PowerPoint Presentation</vt:lpstr>
      <vt:lpstr>PowerPoint Presentation</vt:lpstr>
      <vt:lpstr>PowerPoint Presentation</vt:lpstr>
      <vt:lpstr>SureTect Salmonella</vt:lpstr>
      <vt:lpstr>PowerPoint Presentation</vt:lpstr>
      <vt:lpstr>PowerPoint Presentation</vt:lpstr>
      <vt:lpstr>PowerPoint Presentation</vt:lpstr>
      <vt:lpstr>PowerPoint Presentation</vt:lpstr>
      <vt:lpstr>DNA Typing</vt:lpstr>
      <vt:lpstr>PowerPoint Presentation</vt:lpstr>
      <vt:lpstr>PowerPoint Presentation</vt:lpstr>
      <vt:lpstr>PathoGenetix's Genome  Sequence Scanning</vt:lpstr>
      <vt:lpstr>PowerPoint Presentation</vt:lpstr>
      <vt:lpstr>PowerPoint Presentation</vt:lpstr>
      <vt:lpstr>Consumer Education</vt:lpstr>
      <vt:lpstr>Food Standards Agency UK</vt:lpstr>
      <vt:lpstr>Conclusions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Trends in Salmonella: Drug Resistance, Diagnostics and Control Interventions</dc:title>
  <dc:creator>keith Warriner</dc:creator>
  <cp:lastModifiedBy>Helen Evans</cp:lastModifiedBy>
  <cp:revision>188</cp:revision>
  <cp:lastPrinted>2015-11-07T13:32:05Z</cp:lastPrinted>
  <dcterms:created xsi:type="dcterms:W3CDTF">2015-11-06T22:40:57Z</dcterms:created>
  <dcterms:modified xsi:type="dcterms:W3CDTF">2015-11-10T21:33:43Z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839A392A-B97A-4F98-A84B-914D2F184E8A</vt:lpwstr>
  </property>
  <property fmtid="{D5CDD505-2E9C-101B-9397-08002B2CF9AE}" pid="3" name="ArticulatePath">
    <vt:lpwstr>Current Trends in Salmonella</vt:lpwstr>
  </property>
</Properties>
</file>