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1"/>
  </p:notesMasterIdLst>
  <p:handoutMasterIdLst>
    <p:handoutMasterId r:id="rId62"/>
  </p:handoutMasterIdLst>
  <p:sldIdLst>
    <p:sldId id="392" r:id="rId2"/>
    <p:sldId id="497" r:id="rId3"/>
    <p:sldId id="431" r:id="rId4"/>
    <p:sldId id="324" r:id="rId5"/>
    <p:sldId id="473" r:id="rId6"/>
    <p:sldId id="325" r:id="rId7"/>
    <p:sldId id="480" r:id="rId8"/>
    <p:sldId id="399" r:id="rId9"/>
    <p:sldId id="394" r:id="rId10"/>
    <p:sldId id="401" r:id="rId11"/>
    <p:sldId id="438" r:id="rId12"/>
    <p:sldId id="403" r:id="rId13"/>
    <p:sldId id="487" r:id="rId14"/>
    <p:sldId id="484" r:id="rId15"/>
    <p:sldId id="435" r:id="rId16"/>
    <p:sldId id="420" r:id="rId17"/>
    <p:sldId id="362" r:id="rId18"/>
    <p:sldId id="361" r:id="rId19"/>
    <p:sldId id="364" r:id="rId20"/>
    <p:sldId id="365" r:id="rId21"/>
    <p:sldId id="451" r:id="rId22"/>
    <p:sldId id="407" r:id="rId23"/>
    <p:sldId id="408" r:id="rId24"/>
    <p:sldId id="363" r:id="rId25"/>
    <p:sldId id="482" r:id="rId26"/>
    <p:sldId id="496" r:id="rId27"/>
    <p:sldId id="377" r:id="rId28"/>
    <p:sldId id="378" r:id="rId29"/>
    <p:sldId id="426" r:id="rId30"/>
    <p:sldId id="469" r:id="rId31"/>
    <p:sldId id="348" r:id="rId32"/>
    <p:sldId id="483" r:id="rId33"/>
    <p:sldId id="379" r:id="rId34"/>
    <p:sldId id="381" r:id="rId35"/>
    <p:sldId id="397" r:id="rId36"/>
    <p:sldId id="452" r:id="rId37"/>
    <p:sldId id="488" r:id="rId38"/>
    <p:sldId id="398" r:id="rId39"/>
    <p:sldId id="382" r:id="rId40"/>
    <p:sldId id="351" r:id="rId41"/>
    <p:sldId id="352" r:id="rId42"/>
    <p:sldId id="384" r:id="rId43"/>
    <p:sldId id="492" r:id="rId44"/>
    <p:sldId id="485" r:id="rId45"/>
    <p:sldId id="386" r:id="rId46"/>
    <p:sldId id="389" r:id="rId47"/>
    <p:sldId id="390" r:id="rId48"/>
    <p:sldId id="493" r:id="rId49"/>
    <p:sldId id="417" r:id="rId50"/>
    <p:sldId id="467" r:id="rId51"/>
    <p:sldId id="475" r:id="rId52"/>
    <p:sldId id="476" r:id="rId53"/>
    <p:sldId id="478" r:id="rId54"/>
    <p:sldId id="495" r:id="rId55"/>
    <p:sldId id="440" r:id="rId56"/>
    <p:sldId id="444" r:id="rId57"/>
    <p:sldId id="424" r:id="rId58"/>
    <p:sldId id="498" r:id="rId59"/>
    <p:sldId id="499" r:id="rId60"/>
  </p:sldIdLst>
  <p:sldSz cx="9144000" cy="6858000" type="screen4x3"/>
  <p:notesSz cx="6889750" cy="10018713"/>
  <p:defaultTextStyle>
    <a:defPPr>
      <a:defRPr lang="nb-NO"/>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AE"/>
    <a:srgbClr val="993300"/>
    <a:srgbClr val="FFFFFF"/>
    <a:srgbClr val="000066"/>
    <a:srgbClr val="FFFFCC"/>
    <a:srgbClr val="0000CC"/>
    <a:srgbClr val="000099"/>
    <a:srgbClr val="E1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86" autoAdjust="0"/>
    <p:restoredTop sz="82695" autoAdjust="0"/>
  </p:normalViewPr>
  <p:slideViewPr>
    <p:cSldViewPr>
      <p:cViewPr>
        <p:scale>
          <a:sx n="70" d="100"/>
          <a:sy n="70" d="100"/>
        </p:scale>
        <p:origin x="-1548"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30" d="100"/>
          <a:sy n="130" d="100"/>
        </p:scale>
        <p:origin x="1368" y="-30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328613"/>
            <a:ext cx="6888163" cy="688975"/>
          </a:xfrm>
          <a:prstGeom prst="rect">
            <a:avLst/>
          </a:prstGeom>
        </p:spPr>
        <p:txBody>
          <a:bodyPr vert="horz" lIns="96616" tIns="48308" rIns="96616" bIns="48308" rtlCol="0"/>
          <a:lstStyle>
            <a:lvl1pPr algn="ctr" eaLnBrk="1" hangingPunct="1">
              <a:defRPr sz="1200" b="1">
                <a:latin typeface="+mn-lt"/>
              </a:defRPr>
            </a:lvl1pPr>
          </a:lstStyle>
          <a:p>
            <a:pPr>
              <a:defRPr/>
            </a:pPr>
            <a:r>
              <a:rPr lang="nb-NO" altLang="x-none"/>
              <a:t>Infection Control Guidelines That Did Not Work Against Ebola in 2014</a:t>
            </a:r>
            <a:br>
              <a:rPr lang="nb-NO" altLang="x-none"/>
            </a:br>
            <a:r>
              <a:rPr lang="nb-NO" altLang="x-none"/>
              <a:t>Prof. Bjørg Marit Andersen, Oslo University Hospital-Ullevål, Norway </a:t>
            </a:r>
          </a:p>
          <a:p>
            <a:pPr>
              <a:defRPr/>
            </a:pPr>
            <a:r>
              <a:rPr lang="nb-NO"/>
              <a:t>A Webber Training Teleclass</a:t>
            </a:r>
          </a:p>
        </p:txBody>
      </p:sp>
      <p:sp>
        <p:nvSpPr>
          <p:cNvPr id="4" name="Plassholder for bunntekst 3"/>
          <p:cNvSpPr>
            <a:spLocks noGrp="1"/>
          </p:cNvSpPr>
          <p:nvPr>
            <p:ph type="ftr" sz="quarter" idx="2"/>
          </p:nvPr>
        </p:nvSpPr>
        <p:spPr>
          <a:xfrm>
            <a:off x="0" y="9515475"/>
            <a:ext cx="6888163" cy="501650"/>
          </a:xfrm>
          <a:prstGeom prst="rect">
            <a:avLst/>
          </a:prstGeom>
        </p:spPr>
        <p:txBody>
          <a:bodyPr vert="horz" lIns="96616" tIns="48308" rIns="96616" bIns="48308" rtlCol="0" anchor="b"/>
          <a:lstStyle>
            <a:lvl1pPr algn="ctr" eaLnBrk="1" hangingPunct="1">
              <a:defRPr sz="1200" b="1" dirty="0" err="1">
                <a:latin typeface="+mn-lt"/>
              </a:defRPr>
            </a:lvl1pPr>
          </a:lstStyle>
          <a:p>
            <a:pPr>
              <a:defRPr/>
            </a:pPr>
            <a:r>
              <a:rPr lang="nb-NO"/>
              <a:t>Hosted</a:t>
            </a:r>
            <a:r>
              <a:rPr lang="nb-NO"/>
              <a:t> </a:t>
            </a:r>
            <a:r>
              <a:rPr lang="nb-NO" smtClean="0"/>
              <a:t>by Bruce </a:t>
            </a:r>
            <a:r>
              <a:rPr lang="nb-NO" smtClean="0"/>
              <a:t>Gamage</a:t>
            </a:r>
            <a:r>
              <a:rPr lang="nb-NO" smtClean="0"/>
              <a:t>, </a:t>
            </a:r>
            <a:r>
              <a:rPr lang="nb-NO" smtClean="0"/>
              <a:t>PICNet</a:t>
            </a:r>
            <a:r>
              <a:rPr lang="nb-NO" smtClean="0"/>
              <a:t> British Columbia </a:t>
            </a:r>
            <a:endParaRPr lang="nb-NO"/>
          </a:p>
          <a:p>
            <a:pPr>
              <a:defRPr/>
            </a:pPr>
            <a:r>
              <a:rPr lang="nb-NO"/>
              <a:t>www.webbertraining.com</a:t>
            </a:r>
            <a:endParaRPr lang="nb-NO"/>
          </a:p>
        </p:txBody>
      </p:sp>
      <p:sp>
        <p:nvSpPr>
          <p:cNvPr id="5" name="Plassholder for lysbildenummer 4"/>
          <p:cNvSpPr>
            <a:spLocks noGrp="1"/>
          </p:cNvSpPr>
          <p:nvPr>
            <p:ph type="sldNum" sz="quarter" idx="3"/>
          </p:nvPr>
        </p:nvSpPr>
        <p:spPr>
          <a:xfrm>
            <a:off x="3902075" y="9515475"/>
            <a:ext cx="2986088"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vl1pPr>
          </a:lstStyle>
          <a:p>
            <a:fld id="{AC604AE6-D624-4700-BA1B-6B3A19BD453E}" type="slidenum">
              <a:rPr lang="nb-NO" altLang="en-US"/>
              <a:pPr/>
              <a:t>‹#›</a:t>
            </a:fld>
            <a:endParaRPr lang="nb-NO" altLang="en-US"/>
          </a:p>
        </p:txBody>
      </p:sp>
    </p:spTree>
    <p:extLst>
      <p:ext uri="{BB962C8B-B14F-4D97-AF65-F5344CB8AC3E}">
        <p14:creationId xmlns:p14="http://schemas.microsoft.com/office/powerpoint/2010/main" val="3153622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86088"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eaLnBrk="1" hangingPunct="1">
              <a:defRPr sz="1300"/>
            </a:lvl1pPr>
          </a:lstStyle>
          <a:p>
            <a:endParaRPr lang="en-US" altLang="en-US"/>
          </a:p>
        </p:txBody>
      </p:sp>
      <p:sp>
        <p:nvSpPr>
          <p:cNvPr id="12291" name="Rectangle 3"/>
          <p:cNvSpPr>
            <a:spLocks noGrp="1" noChangeArrowheads="1"/>
          </p:cNvSpPr>
          <p:nvPr>
            <p:ph type="dt" idx="1"/>
          </p:nvPr>
        </p:nvSpPr>
        <p:spPr bwMode="auto">
          <a:xfrm>
            <a:off x="3903663" y="0"/>
            <a:ext cx="2986087"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eaLnBrk="1" hangingPunct="1">
              <a:defRPr sz="1300"/>
            </a:lvl1pPr>
          </a:lstStyle>
          <a:p>
            <a:endParaRPr lang="en-US" altLang="en-US"/>
          </a:p>
        </p:txBody>
      </p:sp>
      <p:sp>
        <p:nvSpPr>
          <p:cNvPr id="71684" name="Rectangle 4"/>
          <p:cNvSpPr>
            <a:spLocks noGrp="1" noRot="1" noChangeAspect="1" noChangeArrowheads="1" noTextEdit="1"/>
          </p:cNvSpPr>
          <p:nvPr>
            <p:ph type="sldImg" idx="2"/>
          </p:nvPr>
        </p:nvSpPr>
        <p:spPr bwMode="auto">
          <a:xfrm>
            <a:off x="939800" y="750888"/>
            <a:ext cx="5010150" cy="37576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2293" name="Rectangle 5"/>
          <p:cNvSpPr>
            <a:spLocks noGrp="1" noChangeArrowheads="1"/>
          </p:cNvSpPr>
          <p:nvPr>
            <p:ph type="body" sz="quarter" idx="3"/>
          </p:nvPr>
        </p:nvSpPr>
        <p:spPr bwMode="auto">
          <a:xfrm>
            <a:off x="919163" y="4759325"/>
            <a:ext cx="5051425"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nb-NO" altLang="en-US" smtClean="0"/>
              <a:t>Klikk for å redigere tekststiler i malen</a:t>
            </a:r>
          </a:p>
          <a:p>
            <a:pPr lvl="1"/>
            <a:r>
              <a:rPr lang="nb-NO" altLang="en-US" smtClean="0"/>
              <a:t>Andre nivå</a:t>
            </a:r>
          </a:p>
          <a:p>
            <a:pPr lvl="2"/>
            <a:r>
              <a:rPr lang="nb-NO" altLang="en-US" smtClean="0"/>
              <a:t>Tredje nivå</a:t>
            </a:r>
          </a:p>
          <a:p>
            <a:pPr lvl="3"/>
            <a:r>
              <a:rPr lang="nb-NO" altLang="en-US" smtClean="0"/>
              <a:t>Fjerde nivå</a:t>
            </a:r>
          </a:p>
          <a:p>
            <a:pPr lvl="4"/>
            <a:r>
              <a:rPr lang="nb-NO" altLang="en-US" smtClean="0"/>
              <a:t>Femte nivå</a:t>
            </a:r>
          </a:p>
        </p:txBody>
      </p:sp>
      <p:sp>
        <p:nvSpPr>
          <p:cNvPr id="12294" name="Rectangle 6"/>
          <p:cNvSpPr>
            <a:spLocks noGrp="1" noChangeArrowheads="1"/>
          </p:cNvSpPr>
          <p:nvPr>
            <p:ph type="ftr" sz="quarter" idx="4"/>
          </p:nvPr>
        </p:nvSpPr>
        <p:spPr bwMode="auto">
          <a:xfrm>
            <a:off x="0" y="9517063"/>
            <a:ext cx="2986088"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eaLnBrk="1" hangingPunct="1">
              <a:defRPr sz="1300"/>
            </a:lvl1pPr>
          </a:lstStyle>
          <a:p>
            <a:endParaRPr lang="en-US" altLang="en-US"/>
          </a:p>
        </p:txBody>
      </p:sp>
      <p:sp>
        <p:nvSpPr>
          <p:cNvPr id="12295" name="Rectangle 7"/>
          <p:cNvSpPr>
            <a:spLocks noGrp="1" noChangeArrowheads="1"/>
          </p:cNvSpPr>
          <p:nvPr>
            <p:ph type="sldNum" sz="quarter" idx="5"/>
          </p:nvPr>
        </p:nvSpPr>
        <p:spPr bwMode="auto">
          <a:xfrm>
            <a:off x="3903663" y="9517063"/>
            <a:ext cx="2986087"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eaLnBrk="1" hangingPunct="1">
              <a:defRPr sz="1300"/>
            </a:lvl1pPr>
          </a:lstStyle>
          <a:p>
            <a:fld id="{80213180-815C-49D1-9D20-BDFFD886EC9F}" type="slidenum">
              <a:rPr lang="nb-NO" altLang="en-US"/>
              <a:pPr/>
              <a:t>‹#›</a:t>
            </a:fld>
            <a:endParaRPr lang="nb-NO" altLang="en-US"/>
          </a:p>
        </p:txBody>
      </p:sp>
    </p:spTree>
    <p:extLst>
      <p:ext uri="{BB962C8B-B14F-4D97-AF65-F5344CB8AC3E}">
        <p14:creationId xmlns:p14="http://schemas.microsoft.com/office/powerpoint/2010/main" val="3322875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EDD5F6-DDCA-4AD1-9E34-32F76EA7FCD4}" type="slidenum">
              <a:rPr lang="nb-NO" altLang="en-US" sz="1300">
                <a:latin typeface="Tahoma" pitchFamily="34" charset="0"/>
              </a:rPr>
              <a:pPr>
                <a:spcBef>
                  <a:spcPct val="0"/>
                </a:spcBef>
              </a:pPr>
              <a:t>34</a:t>
            </a:fld>
            <a:endParaRPr lang="nb-NO" altLang="en-US" sz="1300">
              <a:latin typeface="Tahoma"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sp>
        <p:nvSpPr>
          <p:cNvPr id="10252" name="Rectangle 12"/>
          <p:cNvSpPr>
            <a:spLocks noGrp="1" noChangeArrowheads="1"/>
          </p:cNvSpPr>
          <p:nvPr>
            <p:ph type="ctrTitle"/>
          </p:nvPr>
        </p:nvSpPr>
        <p:spPr>
          <a:xfrm>
            <a:off x="990600" y="1828800"/>
            <a:ext cx="7772400" cy="1143000"/>
          </a:xfrm>
        </p:spPr>
        <p:txBody>
          <a:bodyPr/>
          <a:lstStyle>
            <a:lvl1pPr>
              <a:defRPr/>
            </a:lvl1pPr>
          </a:lstStyle>
          <a:p>
            <a:pPr lvl="0"/>
            <a:r>
              <a:rPr lang="nb-NO" noProof="0" smtClean="0"/>
              <a:t>Klikk for å redigere tittelstil i malen</a:t>
            </a:r>
          </a:p>
        </p:txBody>
      </p:sp>
      <p:sp>
        <p:nvSpPr>
          <p:cNvPr id="102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b-NO" noProof="0" smtClean="0"/>
              <a:t>Klikk for å redigere undertittelstil i malen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endParaRPr lang="en-US" alt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endParaRPr lang="en-US" alt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D61F99B5-D57A-4A29-8282-FCFD46243207}" type="slidenum">
              <a:rPr lang="nb-NO" altLang="en-US"/>
              <a:pPr/>
              <a:t>‹#›</a:t>
            </a:fld>
            <a:endParaRPr lang="nb-NO" altLang="en-US"/>
          </a:p>
        </p:txBody>
      </p:sp>
    </p:spTree>
    <p:extLst>
      <p:ext uri="{BB962C8B-B14F-4D97-AF65-F5344CB8AC3E}">
        <p14:creationId xmlns:p14="http://schemas.microsoft.com/office/powerpoint/2010/main" val="367942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1"/>
          <p:cNvSpPr>
            <a:spLocks noGrp="1" noChangeArrowheads="1"/>
          </p:cNvSpPr>
          <p:nvPr>
            <p:ph type="dt" sz="half" idx="10"/>
          </p:nvPr>
        </p:nvSpPr>
        <p:spPr/>
        <p:txBody>
          <a:bodyPr/>
          <a:lstStyle>
            <a:lvl1pPr>
              <a:defRPr/>
            </a:lvl1pPr>
          </a:lstStyle>
          <a:p>
            <a:endParaRPr lang="en-US" altLang="en-US"/>
          </a:p>
        </p:txBody>
      </p:sp>
      <p:sp>
        <p:nvSpPr>
          <p:cNvPr id="5" name="Rectangle 12"/>
          <p:cNvSpPr>
            <a:spLocks noGrp="1" noChangeArrowheads="1"/>
          </p:cNvSpPr>
          <p:nvPr>
            <p:ph type="ftr" sz="quarter" idx="11"/>
          </p:nvPr>
        </p:nvSpPr>
        <p:spPr/>
        <p:txBody>
          <a:bodyPr/>
          <a:lstStyle>
            <a:lvl1pPr>
              <a:defRPr/>
            </a:lvl1pPr>
          </a:lstStyle>
          <a:p>
            <a:endParaRPr lang="en-US" altLang="en-US"/>
          </a:p>
        </p:txBody>
      </p:sp>
      <p:sp>
        <p:nvSpPr>
          <p:cNvPr id="6" name="Rectangle 13"/>
          <p:cNvSpPr>
            <a:spLocks noGrp="1" noChangeArrowheads="1"/>
          </p:cNvSpPr>
          <p:nvPr>
            <p:ph type="sldNum" sz="quarter" idx="12"/>
          </p:nvPr>
        </p:nvSpPr>
        <p:spPr/>
        <p:txBody>
          <a:bodyPr/>
          <a:lstStyle>
            <a:lvl1pPr>
              <a:defRPr/>
            </a:lvl1pPr>
          </a:lstStyle>
          <a:p>
            <a:fld id="{FADFA5C0-7E1F-4E16-B843-CBB47B78013E}" type="slidenum">
              <a:rPr lang="nb-NO" altLang="en-US"/>
              <a:pPr/>
              <a:t>‹#›</a:t>
            </a:fld>
            <a:endParaRPr lang="nb-NO" altLang="en-US"/>
          </a:p>
        </p:txBody>
      </p:sp>
    </p:spTree>
    <p:extLst>
      <p:ext uri="{BB962C8B-B14F-4D97-AF65-F5344CB8AC3E}">
        <p14:creationId xmlns:p14="http://schemas.microsoft.com/office/powerpoint/2010/main" val="27760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004050" y="617538"/>
            <a:ext cx="1951038" cy="551497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150938" y="617538"/>
            <a:ext cx="5700712" cy="551497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1"/>
          <p:cNvSpPr>
            <a:spLocks noGrp="1" noChangeArrowheads="1"/>
          </p:cNvSpPr>
          <p:nvPr>
            <p:ph type="dt" sz="half" idx="10"/>
          </p:nvPr>
        </p:nvSpPr>
        <p:spPr/>
        <p:txBody>
          <a:bodyPr/>
          <a:lstStyle>
            <a:lvl1pPr>
              <a:defRPr/>
            </a:lvl1pPr>
          </a:lstStyle>
          <a:p>
            <a:endParaRPr lang="en-US" altLang="en-US"/>
          </a:p>
        </p:txBody>
      </p:sp>
      <p:sp>
        <p:nvSpPr>
          <p:cNvPr id="5" name="Rectangle 12"/>
          <p:cNvSpPr>
            <a:spLocks noGrp="1" noChangeArrowheads="1"/>
          </p:cNvSpPr>
          <p:nvPr>
            <p:ph type="ftr" sz="quarter" idx="11"/>
          </p:nvPr>
        </p:nvSpPr>
        <p:spPr/>
        <p:txBody>
          <a:bodyPr/>
          <a:lstStyle>
            <a:lvl1pPr>
              <a:defRPr/>
            </a:lvl1pPr>
          </a:lstStyle>
          <a:p>
            <a:endParaRPr lang="en-US" altLang="en-US"/>
          </a:p>
        </p:txBody>
      </p:sp>
      <p:sp>
        <p:nvSpPr>
          <p:cNvPr id="6" name="Rectangle 13"/>
          <p:cNvSpPr>
            <a:spLocks noGrp="1" noChangeArrowheads="1"/>
          </p:cNvSpPr>
          <p:nvPr>
            <p:ph type="sldNum" sz="quarter" idx="12"/>
          </p:nvPr>
        </p:nvSpPr>
        <p:spPr/>
        <p:txBody>
          <a:bodyPr/>
          <a:lstStyle>
            <a:lvl1pPr>
              <a:defRPr/>
            </a:lvl1pPr>
          </a:lstStyle>
          <a:p>
            <a:fld id="{F3123C0F-2B3A-408F-B4FE-9E214CC676D1}" type="slidenum">
              <a:rPr lang="nb-NO" altLang="en-US"/>
              <a:pPr/>
              <a:t>‹#›</a:t>
            </a:fld>
            <a:endParaRPr lang="nb-NO" altLang="en-US"/>
          </a:p>
        </p:txBody>
      </p:sp>
    </p:spTree>
    <p:extLst>
      <p:ext uri="{BB962C8B-B14F-4D97-AF65-F5344CB8AC3E}">
        <p14:creationId xmlns:p14="http://schemas.microsoft.com/office/powerpoint/2010/main" val="368391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reserve="1">
  <p:cSld name="Tittel, utklipp og tekst">
    <p:spTree>
      <p:nvGrpSpPr>
        <p:cNvPr id="1" name=""/>
        <p:cNvGrpSpPr/>
        <p:nvPr/>
      </p:nvGrpSpPr>
      <p:grpSpPr>
        <a:xfrm>
          <a:off x="0" y="0"/>
          <a:ext cx="0" cy="0"/>
          <a:chOff x="0" y="0"/>
          <a:chExt cx="0" cy="0"/>
        </a:xfrm>
      </p:grpSpPr>
      <p:sp>
        <p:nvSpPr>
          <p:cNvPr id="2" name="Tittel 1"/>
          <p:cNvSpPr>
            <a:spLocks noGrp="1"/>
          </p:cNvSpPr>
          <p:nvPr>
            <p:ph type="title"/>
          </p:nvPr>
        </p:nvSpPr>
        <p:spPr>
          <a:xfrm>
            <a:off x="1150938" y="617538"/>
            <a:ext cx="7793037" cy="1143000"/>
          </a:xfrm>
        </p:spPr>
        <p:txBody>
          <a:bodyPr/>
          <a:lstStyle/>
          <a:p>
            <a:r>
              <a:rPr lang="nb-NO" smtClean="0"/>
              <a:t>Klikk for å redigere tittelstil</a:t>
            </a:r>
            <a:endParaRPr lang="nb-NO"/>
          </a:p>
        </p:txBody>
      </p:sp>
      <p:sp>
        <p:nvSpPr>
          <p:cNvPr id="3" name="Plassholder for utklipp 2"/>
          <p:cNvSpPr>
            <a:spLocks noGrp="1"/>
          </p:cNvSpPr>
          <p:nvPr>
            <p:ph type="clipArt" sz="half" idx="1"/>
          </p:nvPr>
        </p:nvSpPr>
        <p:spPr>
          <a:xfrm>
            <a:off x="1182688" y="2017713"/>
            <a:ext cx="3810000" cy="4114800"/>
          </a:xfrm>
        </p:spPr>
        <p:txBody>
          <a:bodyPr/>
          <a:lstStyle/>
          <a:p>
            <a:pPr lvl="0"/>
            <a:endParaRPr lang="nb-NO" noProof="0" smtClean="0"/>
          </a:p>
        </p:txBody>
      </p:sp>
      <p:sp>
        <p:nvSpPr>
          <p:cNvPr id="4" name="Plassholder for tekst 3"/>
          <p:cNvSpPr>
            <a:spLocks noGrp="1"/>
          </p:cNvSpPr>
          <p:nvPr>
            <p:ph type="body" sz="half" idx="2"/>
          </p:nvPr>
        </p:nvSpPr>
        <p:spPr>
          <a:xfrm>
            <a:off x="5145088" y="2017713"/>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11"/>
          <p:cNvSpPr>
            <a:spLocks noGrp="1" noChangeArrowheads="1"/>
          </p:cNvSpPr>
          <p:nvPr>
            <p:ph type="dt" sz="half" idx="10"/>
          </p:nvPr>
        </p:nvSpPr>
        <p:spPr/>
        <p:txBody>
          <a:bodyPr/>
          <a:lstStyle>
            <a:lvl1pPr>
              <a:defRPr/>
            </a:lvl1pPr>
          </a:lstStyle>
          <a:p>
            <a:endParaRPr lang="en-US" altLang="en-US"/>
          </a:p>
        </p:txBody>
      </p:sp>
      <p:sp>
        <p:nvSpPr>
          <p:cNvPr id="6" name="Rectangle 12"/>
          <p:cNvSpPr>
            <a:spLocks noGrp="1" noChangeArrowheads="1"/>
          </p:cNvSpPr>
          <p:nvPr>
            <p:ph type="ftr" sz="quarter" idx="11"/>
          </p:nvPr>
        </p:nvSpPr>
        <p:spPr/>
        <p:txBody>
          <a:bodyPr/>
          <a:lstStyle>
            <a:lvl1pPr>
              <a:defRPr/>
            </a:lvl1pPr>
          </a:lstStyle>
          <a:p>
            <a:endParaRPr lang="en-US" altLang="en-US"/>
          </a:p>
        </p:txBody>
      </p:sp>
      <p:sp>
        <p:nvSpPr>
          <p:cNvPr id="7" name="Rectangle 13"/>
          <p:cNvSpPr>
            <a:spLocks noGrp="1" noChangeArrowheads="1"/>
          </p:cNvSpPr>
          <p:nvPr>
            <p:ph type="sldNum" sz="quarter" idx="12"/>
          </p:nvPr>
        </p:nvSpPr>
        <p:spPr/>
        <p:txBody>
          <a:bodyPr/>
          <a:lstStyle>
            <a:lvl1pPr>
              <a:defRPr/>
            </a:lvl1pPr>
          </a:lstStyle>
          <a:p>
            <a:fld id="{9623EB23-35DE-40AC-97CA-AC2F67E5F65A}" type="slidenum">
              <a:rPr lang="nb-NO" altLang="en-US"/>
              <a:pPr/>
              <a:t>‹#›</a:t>
            </a:fld>
            <a:endParaRPr lang="nb-NO" altLang="en-US"/>
          </a:p>
        </p:txBody>
      </p:sp>
    </p:spTree>
    <p:extLst>
      <p:ext uri="{BB962C8B-B14F-4D97-AF65-F5344CB8AC3E}">
        <p14:creationId xmlns:p14="http://schemas.microsoft.com/office/powerpoint/2010/main" val="142904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1"/>
          <p:cNvSpPr>
            <a:spLocks noGrp="1" noChangeArrowheads="1"/>
          </p:cNvSpPr>
          <p:nvPr>
            <p:ph type="dt" sz="half" idx="10"/>
          </p:nvPr>
        </p:nvSpPr>
        <p:spPr/>
        <p:txBody>
          <a:bodyPr/>
          <a:lstStyle>
            <a:lvl1pPr>
              <a:defRPr/>
            </a:lvl1pPr>
          </a:lstStyle>
          <a:p>
            <a:endParaRPr lang="en-US" altLang="en-US"/>
          </a:p>
        </p:txBody>
      </p:sp>
      <p:sp>
        <p:nvSpPr>
          <p:cNvPr id="5" name="Rectangle 12"/>
          <p:cNvSpPr>
            <a:spLocks noGrp="1" noChangeArrowheads="1"/>
          </p:cNvSpPr>
          <p:nvPr>
            <p:ph type="ftr" sz="quarter" idx="11"/>
          </p:nvPr>
        </p:nvSpPr>
        <p:spPr/>
        <p:txBody>
          <a:bodyPr/>
          <a:lstStyle>
            <a:lvl1pPr>
              <a:defRPr/>
            </a:lvl1pPr>
          </a:lstStyle>
          <a:p>
            <a:endParaRPr lang="en-US" altLang="en-US"/>
          </a:p>
        </p:txBody>
      </p:sp>
      <p:sp>
        <p:nvSpPr>
          <p:cNvPr id="6" name="Rectangle 13"/>
          <p:cNvSpPr>
            <a:spLocks noGrp="1" noChangeArrowheads="1"/>
          </p:cNvSpPr>
          <p:nvPr>
            <p:ph type="sldNum" sz="quarter" idx="12"/>
          </p:nvPr>
        </p:nvSpPr>
        <p:spPr/>
        <p:txBody>
          <a:bodyPr/>
          <a:lstStyle>
            <a:lvl1pPr>
              <a:defRPr/>
            </a:lvl1pPr>
          </a:lstStyle>
          <a:p>
            <a:fld id="{428B08CF-58C1-4DA8-B217-815441489E1C}" type="slidenum">
              <a:rPr lang="nb-NO" altLang="en-US"/>
              <a:pPr/>
              <a:t>‹#›</a:t>
            </a:fld>
            <a:endParaRPr lang="nb-NO" altLang="en-US"/>
          </a:p>
        </p:txBody>
      </p:sp>
    </p:spTree>
    <p:extLst>
      <p:ext uri="{BB962C8B-B14F-4D97-AF65-F5344CB8AC3E}">
        <p14:creationId xmlns:p14="http://schemas.microsoft.com/office/powerpoint/2010/main" val="283079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11"/>
          <p:cNvSpPr>
            <a:spLocks noGrp="1" noChangeArrowheads="1"/>
          </p:cNvSpPr>
          <p:nvPr>
            <p:ph type="dt" sz="half" idx="10"/>
          </p:nvPr>
        </p:nvSpPr>
        <p:spPr/>
        <p:txBody>
          <a:bodyPr/>
          <a:lstStyle>
            <a:lvl1pPr>
              <a:defRPr/>
            </a:lvl1pPr>
          </a:lstStyle>
          <a:p>
            <a:endParaRPr lang="en-US" altLang="en-US"/>
          </a:p>
        </p:txBody>
      </p:sp>
      <p:sp>
        <p:nvSpPr>
          <p:cNvPr id="5" name="Rectangle 12"/>
          <p:cNvSpPr>
            <a:spLocks noGrp="1" noChangeArrowheads="1"/>
          </p:cNvSpPr>
          <p:nvPr>
            <p:ph type="ftr" sz="quarter" idx="11"/>
          </p:nvPr>
        </p:nvSpPr>
        <p:spPr/>
        <p:txBody>
          <a:bodyPr/>
          <a:lstStyle>
            <a:lvl1pPr>
              <a:defRPr/>
            </a:lvl1pPr>
          </a:lstStyle>
          <a:p>
            <a:endParaRPr lang="en-US" altLang="en-US"/>
          </a:p>
        </p:txBody>
      </p:sp>
      <p:sp>
        <p:nvSpPr>
          <p:cNvPr id="6" name="Rectangle 13"/>
          <p:cNvSpPr>
            <a:spLocks noGrp="1" noChangeArrowheads="1"/>
          </p:cNvSpPr>
          <p:nvPr>
            <p:ph type="sldNum" sz="quarter" idx="12"/>
          </p:nvPr>
        </p:nvSpPr>
        <p:spPr/>
        <p:txBody>
          <a:bodyPr/>
          <a:lstStyle>
            <a:lvl1pPr>
              <a:defRPr/>
            </a:lvl1pPr>
          </a:lstStyle>
          <a:p>
            <a:fld id="{7B9CCB39-0E88-4A2B-8CDB-7A97D885F482}" type="slidenum">
              <a:rPr lang="nb-NO" altLang="en-US"/>
              <a:pPr/>
              <a:t>‹#›</a:t>
            </a:fld>
            <a:endParaRPr lang="nb-NO" altLang="en-US"/>
          </a:p>
        </p:txBody>
      </p:sp>
    </p:spTree>
    <p:extLst>
      <p:ext uri="{BB962C8B-B14F-4D97-AF65-F5344CB8AC3E}">
        <p14:creationId xmlns:p14="http://schemas.microsoft.com/office/powerpoint/2010/main" val="7121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11"/>
          <p:cNvSpPr>
            <a:spLocks noGrp="1" noChangeArrowheads="1"/>
          </p:cNvSpPr>
          <p:nvPr>
            <p:ph type="dt" sz="half" idx="10"/>
          </p:nvPr>
        </p:nvSpPr>
        <p:spPr/>
        <p:txBody>
          <a:bodyPr/>
          <a:lstStyle>
            <a:lvl1pPr>
              <a:defRPr/>
            </a:lvl1pPr>
          </a:lstStyle>
          <a:p>
            <a:endParaRPr lang="en-US" altLang="en-US"/>
          </a:p>
        </p:txBody>
      </p:sp>
      <p:sp>
        <p:nvSpPr>
          <p:cNvPr id="6" name="Rectangle 12"/>
          <p:cNvSpPr>
            <a:spLocks noGrp="1" noChangeArrowheads="1"/>
          </p:cNvSpPr>
          <p:nvPr>
            <p:ph type="ftr" sz="quarter" idx="11"/>
          </p:nvPr>
        </p:nvSpPr>
        <p:spPr/>
        <p:txBody>
          <a:bodyPr/>
          <a:lstStyle>
            <a:lvl1pPr>
              <a:defRPr/>
            </a:lvl1pPr>
          </a:lstStyle>
          <a:p>
            <a:endParaRPr lang="en-US" altLang="en-US"/>
          </a:p>
        </p:txBody>
      </p:sp>
      <p:sp>
        <p:nvSpPr>
          <p:cNvPr id="7" name="Rectangle 13"/>
          <p:cNvSpPr>
            <a:spLocks noGrp="1" noChangeArrowheads="1"/>
          </p:cNvSpPr>
          <p:nvPr>
            <p:ph type="sldNum" sz="quarter" idx="12"/>
          </p:nvPr>
        </p:nvSpPr>
        <p:spPr/>
        <p:txBody>
          <a:bodyPr/>
          <a:lstStyle>
            <a:lvl1pPr>
              <a:defRPr/>
            </a:lvl1pPr>
          </a:lstStyle>
          <a:p>
            <a:fld id="{34713DEF-34CC-49CA-A795-E5532B1459FD}" type="slidenum">
              <a:rPr lang="nb-NO" altLang="en-US"/>
              <a:pPr/>
              <a:t>‹#›</a:t>
            </a:fld>
            <a:endParaRPr lang="nb-NO" altLang="en-US"/>
          </a:p>
        </p:txBody>
      </p:sp>
    </p:spTree>
    <p:extLst>
      <p:ext uri="{BB962C8B-B14F-4D97-AF65-F5344CB8AC3E}">
        <p14:creationId xmlns:p14="http://schemas.microsoft.com/office/powerpoint/2010/main" val="211559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11"/>
          <p:cNvSpPr>
            <a:spLocks noGrp="1" noChangeArrowheads="1"/>
          </p:cNvSpPr>
          <p:nvPr>
            <p:ph type="dt" sz="half" idx="10"/>
          </p:nvPr>
        </p:nvSpPr>
        <p:spPr/>
        <p:txBody>
          <a:bodyPr/>
          <a:lstStyle>
            <a:lvl1pPr>
              <a:defRPr/>
            </a:lvl1pPr>
          </a:lstStyle>
          <a:p>
            <a:endParaRPr lang="en-US" altLang="en-US"/>
          </a:p>
        </p:txBody>
      </p:sp>
      <p:sp>
        <p:nvSpPr>
          <p:cNvPr id="8" name="Rectangle 12"/>
          <p:cNvSpPr>
            <a:spLocks noGrp="1" noChangeArrowheads="1"/>
          </p:cNvSpPr>
          <p:nvPr>
            <p:ph type="ftr" sz="quarter" idx="11"/>
          </p:nvPr>
        </p:nvSpPr>
        <p:spPr/>
        <p:txBody>
          <a:bodyPr/>
          <a:lstStyle>
            <a:lvl1pPr>
              <a:defRPr/>
            </a:lvl1pPr>
          </a:lstStyle>
          <a:p>
            <a:endParaRPr lang="en-US" altLang="en-US"/>
          </a:p>
        </p:txBody>
      </p:sp>
      <p:sp>
        <p:nvSpPr>
          <p:cNvPr id="9" name="Rectangle 13"/>
          <p:cNvSpPr>
            <a:spLocks noGrp="1" noChangeArrowheads="1"/>
          </p:cNvSpPr>
          <p:nvPr>
            <p:ph type="sldNum" sz="quarter" idx="12"/>
          </p:nvPr>
        </p:nvSpPr>
        <p:spPr/>
        <p:txBody>
          <a:bodyPr/>
          <a:lstStyle>
            <a:lvl1pPr>
              <a:defRPr/>
            </a:lvl1pPr>
          </a:lstStyle>
          <a:p>
            <a:fld id="{CDA4D3F0-8A2A-4AEF-931C-AC2B3693E462}" type="slidenum">
              <a:rPr lang="nb-NO" altLang="en-US"/>
              <a:pPr/>
              <a:t>‹#›</a:t>
            </a:fld>
            <a:endParaRPr lang="nb-NO" altLang="en-US"/>
          </a:p>
        </p:txBody>
      </p:sp>
    </p:spTree>
    <p:extLst>
      <p:ext uri="{BB962C8B-B14F-4D97-AF65-F5344CB8AC3E}">
        <p14:creationId xmlns:p14="http://schemas.microsoft.com/office/powerpoint/2010/main" val="415698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11"/>
          <p:cNvSpPr>
            <a:spLocks noGrp="1" noChangeArrowheads="1"/>
          </p:cNvSpPr>
          <p:nvPr>
            <p:ph type="dt" sz="half" idx="10"/>
          </p:nvPr>
        </p:nvSpPr>
        <p:spPr/>
        <p:txBody>
          <a:bodyPr/>
          <a:lstStyle>
            <a:lvl1pPr>
              <a:defRPr/>
            </a:lvl1pPr>
          </a:lstStyle>
          <a:p>
            <a:endParaRPr lang="en-US" altLang="en-US"/>
          </a:p>
        </p:txBody>
      </p:sp>
      <p:sp>
        <p:nvSpPr>
          <p:cNvPr id="4" name="Rectangle 12"/>
          <p:cNvSpPr>
            <a:spLocks noGrp="1" noChangeArrowheads="1"/>
          </p:cNvSpPr>
          <p:nvPr>
            <p:ph type="ftr" sz="quarter" idx="11"/>
          </p:nvPr>
        </p:nvSpPr>
        <p:spPr/>
        <p:txBody>
          <a:bodyPr/>
          <a:lstStyle>
            <a:lvl1pPr>
              <a:defRPr/>
            </a:lvl1pPr>
          </a:lstStyle>
          <a:p>
            <a:endParaRPr lang="en-US" altLang="en-US"/>
          </a:p>
        </p:txBody>
      </p:sp>
      <p:sp>
        <p:nvSpPr>
          <p:cNvPr id="5" name="Rectangle 13"/>
          <p:cNvSpPr>
            <a:spLocks noGrp="1" noChangeArrowheads="1"/>
          </p:cNvSpPr>
          <p:nvPr>
            <p:ph type="sldNum" sz="quarter" idx="12"/>
          </p:nvPr>
        </p:nvSpPr>
        <p:spPr/>
        <p:txBody>
          <a:bodyPr/>
          <a:lstStyle>
            <a:lvl1pPr>
              <a:defRPr sz="1800"/>
            </a:lvl1pPr>
          </a:lstStyle>
          <a:p>
            <a:fld id="{0EA52927-0F15-4AFF-85E6-A4F7E4F13AA1}" type="slidenum">
              <a:rPr lang="nb-NO" altLang="en-US"/>
              <a:pPr/>
              <a:t>‹#›</a:t>
            </a:fld>
            <a:endParaRPr lang="nb-NO" altLang="en-US"/>
          </a:p>
        </p:txBody>
      </p:sp>
    </p:spTree>
    <p:extLst>
      <p:ext uri="{BB962C8B-B14F-4D97-AF65-F5344CB8AC3E}">
        <p14:creationId xmlns:p14="http://schemas.microsoft.com/office/powerpoint/2010/main" val="19141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endParaRPr lang="en-US" altLang="en-US"/>
          </a:p>
        </p:txBody>
      </p:sp>
      <p:sp>
        <p:nvSpPr>
          <p:cNvPr id="3" name="Rectangle 12"/>
          <p:cNvSpPr>
            <a:spLocks noGrp="1" noChangeArrowheads="1"/>
          </p:cNvSpPr>
          <p:nvPr>
            <p:ph type="ftr" sz="quarter" idx="11"/>
          </p:nvPr>
        </p:nvSpPr>
        <p:spPr/>
        <p:txBody>
          <a:bodyPr/>
          <a:lstStyle>
            <a:lvl1pPr>
              <a:defRPr/>
            </a:lvl1pPr>
          </a:lstStyle>
          <a:p>
            <a:endParaRPr lang="en-US" altLang="en-US"/>
          </a:p>
        </p:txBody>
      </p:sp>
      <p:sp>
        <p:nvSpPr>
          <p:cNvPr id="4" name="Rectangle 13"/>
          <p:cNvSpPr>
            <a:spLocks noGrp="1" noChangeArrowheads="1"/>
          </p:cNvSpPr>
          <p:nvPr>
            <p:ph type="sldNum" sz="quarter" idx="12"/>
          </p:nvPr>
        </p:nvSpPr>
        <p:spPr/>
        <p:txBody>
          <a:bodyPr/>
          <a:lstStyle>
            <a:lvl1pPr>
              <a:defRPr/>
            </a:lvl1pPr>
          </a:lstStyle>
          <a:p>
            <a:fld id="{2AB31B5A-A53D-41EA-8EE6-EA31435D1FE3}" type="slidenum">
              <a:rPr lang="nb-NO" altLang="en-US"/>
              <a:pPr/>
              <a:t>‹#›</a:t>
            </a:fld>
            <a:endParaRPr lang="nb-NO" altLang="en-US"/>
          </a:p>
        </p:txBody>
      </p:sp>
    </p:spTree>
    <p:extLst>
      <p:ext uri="{BB962C8B-B14F-4D97-AF65-F5344CB8AC3E}">
        <p14:creationId xmlns:p14="http://schemas.microsoft.com/office/powerpoint/2010/main" val="338816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11"/>
          <p:cNvSpPr>
            <a:spLocks noGrp="1" noChangeArrowheads="1"/>
          </p:cNvSpPr>
          <p:nvPr>
            <p:ph type="dt" sz="half" idx="10"/>
          </p:nvPr>
        </p:nvSpPr>
        <p:spPr/>
        <p:txBody>
          <a:bodyPr/>
          <a:lstStyle>
            <a:lvl1pPr>
              <a:defRPr/>
            </a:lvl1pPr>
          </a:lstStyle>
          <a:p>
            <a:endParaRPr lang="en-US" altLang="en-US"/>
          </a:p>
        </p:txBody>
      </p:sp>
      <p:sp>
        <p:nvSpPr>
          <p:cNvPr id="6" name="Rectangle 12"/>
          <p:cNvSpPr>
            <a:spLocks noGrp="1" noChangeArrowheads="1"/>
          </p:cNvSpPr>
          <p:nvPr>
            <p:ph type="ftr" sz="quarter" idx="11"/>
          </p:nvPr>
        </p:nvSpPr>
        <p:spPr/>
        <p:txBody>
          <a:bodyPr/>
          <a:lstStyle>
            <a:lvl1pPr>
              <a:defRPr/>
            </a:lvl1pPr>
          </a:lstStyle>
          <a:p>
            <a:endParaRPr lang="en-US" altLang="en-US"/>
          </a:p>
        </p:txBody>
      </p:sp>
      <p:sp>
        <p:nvSpPr>
          <p:cNvPr id="7" name="Rectangle 13"/>
          <p:cNvSpPr>
            <a:spLocks noGrp="1" noChangeArrowheads="1"/>
          </p:cNvSpPr>
          <p:nvPr>
            <p:ph type="sldNum" sz="quarter" idx="12"/>
          </p:nvPr>
        </p:nvSpPr>
        <p:spPr/>
        <p:txBody>
          <a:bodyPr/>
          <a:lstStyle>
            <a:lvl1pPr>
              <a:defRPr/>
            </a:lvl1pPr>
          </a:lstStyle>
          <a:p>
            <a:fld id="{183CD99E-A731-48E0-B68F-591292F8BD23}" type="slidenum">
              <a:rPr lang="nb-NO" altLang="en-US"/>
              <a:pPr/>
              <a:t>‹#›</a:t>
            </a:fld>
            <a:endParaRPr lang="nb-NO" altLang="en-US"/>
          </a:p>
        </p:txBody>
      </p:sp>
    </p:spTree>
    <p:extLst>
      <p:ext uri="{BB962C8B-B14F-4D97-AF65-F5344CB8AC3E}">
        <p14:creationId xmlns:p14="http://schemas.microsoft.com/office/powerpoint/2010/main" val="226531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11"/>
          <p:cNvSpPr>
            <a:spLocks noGrp="1" noChangeArrowheads="1"/>
          </p:cNvSpPr>
          <p:nvPr>
            <p:ph type="dt" sz="half" idx="10"/>
          </p:nvPr>
        </p:nvSpPr>
        <p:spPr/>
        <p:txBody>
          <a:bodyPr/>
          <a:lstStyle>
            <a:lvl1pPr>
              <a:defRPr/>
            </a:lvl1pPr>
          </a:lstStyle>
          <a:p>
            <a:endParaRPr lang="en-US" altLang="en-US"/>
          </a:p>
        </p:txBody>
      </p:sp>
      <p:sp>
        <p:nvSpPr>
          <p:cNvPr id="6" name="Rectangle 12"/>
          <p:cNvSpPr>
            <a:spLocks noGrp="1" noChangeArrowheads="1"/>
          </p:cNvSpPr>
          <p:nvPr>
            <p:ph type="ftr" sz="quarter" idx="11"/>
          </p:nvPr>
        </p:nvSpPr>
        <p:spPr/>
        <p:txBody>
          <a:bodyPr/>
          <a:lstStyle>
            <a:lvl1pPr>
              <a:defRPr/>
            </a:lvl1pPr>
          </a:lstStyle>
          <a:p>
            <a:endParaRPr lang="en-US" altLang="en-US"/>
          </a:p>
        </p:txBody>
      </p:sp>
      <p:sp>
        <p:nvSpPr>
          <p:cNvPr id="7" name="Rectangle 13"/>
          <p:cNvSpPr>
            <a:spLocks noGrp="1" noChangeArrowheads="1"/>
          </p:cNvSpPr>
          <p:nvPr>
            <p:ph type="sldNum" sz="quarter" idx="12"/>
          </p:nvPr>
        </p:nvSpPr>
        <p:spPr/>
        <p:txBody>
          <a:bodyPr/>
          <a:lstStyle>
            <a:lvl1pPr>
              <a:defRPr/>
            </a:lvl1pPr>
          </a:lstStyle>
          <a:p>
            <a:fld id="{17120095-8B31-43A2-995E-156B66783C00}" type="slidenum">
              <a:rPr lang="nb-NO" altLang="en-US"/>
              <a:pPr/>
              <a:t>‹#›</a:t>
            </a:fld>
            <a:endParaRPr lang="nb-NO" altLang="en-US"/>
          </a:p>
        </p:txBody>
      </p:sp>
    </p:spTree>
    <p:extLst>
      <p:ext uri="{BB962C8B-B14F-4D97-AF65-F5344CB8AC3E}">
        <p14:creationId xmlns:p14="http://schemas.microsoft.com/office/powerpoint/2010/main" val="60033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nb-NO" altLang="x-none"/>
              <a:t>Klikk for å redigere tittelstil i malen</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altLang="en-US" smtClean="0"/>
              <a:t>Klikk for å redigere tekststiler i malen</a:t>
            </a:r>
          </a:p>
          <a:p>
            <a:pPr lvl="1"/>
            <a:r>
              <a:rPr lang="nb-NO" altLang="en-US" smtClean="0"/>
              <a:t>Andre nivå</a:t>
            </a:r>
          </a:p>
          <a:p>
            <a:pPr lvl="2"/>
            <a:r>
              <a:rPr lang="nb-NO" altLang="en-US" smtClean="0"/>
              <a:t>Tredje nivå</a:t>
            </a:r>
          </a:p>
          <a:p>
            <a:pPr lvl="3"/>
            <a:r>
              <a:rPr lang="nb-NO" altLang="en-US" smtClean="0"/>
              <a:t>Fjerde nivå</a:t>
            </a:r>
          </a:p>
          <a:p>
            <a:pPr lvl="4"/>
            <a:r>
              <a:rPr lang="nb-NO" altLang="en-US" smtClean="0"/>
              <a:t>Femte nivå</a:t>
            </a:r>
          </a:p>
        </p:txBody>
      </p:sp>
      <p:sp>
        <p:nvSpPr>
          <p:cNvPr id="9227"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ltLang="en-US"/>
          </a:p>
        </p:txBody>
      </p:sp>
      <p:sp>
        <p:nvSpPr>
          <p:cNvPr id="9228"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ltLang="en-US"/>
          </a:p>
        </p:txBody>
      </p:sp>
      <p:sp>
        <p:nvSpPr>
          <p:cNvPr id="9229"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0B6AF4C6-DEEF-44AE-8F8E-7B2B467CE225}" type="slidenum">
              <a:rPr lang="nb-NO" altLang="en-US"/>
              <a:pPr/>
              <a:t>‹#›</a:t>
            </a:fld>
            <a:endParaRPr lang="nb-NO" altLang="en-US"/>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http://phil.cdc.gov/PHIL_Images/17775/17775_lores.jpg"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0" y="0"/>
            <a:ext cx="9148763" cy="1268413"/>
          </a:xfrm>
          <a:solidFill>
            <a:srgbClr val="FFFF00"/>
          </a:solidFill>
          <a:extLst>
            <a:ext uri="{FAA26D3D-D897-4be2-8F04-BA451C77F1D7}">
              <ma14:placeholderFlag xmlns:ma14="http://schemas.microsoft.com/office/mac/drawingml/2011/main" xmlns="" val="1"/>
            </a:ext>
          </a:extLst>
        </p:spPr>
        <p:txBody>
          <a:bodyPr/>
          <a:lstStyle/>
          <a:p>
            <a:pPr algn="ctr" eaLnBrk="1" hangingPunct="1"/>
            <a:r>
              <a:rPr lang="nb-NO" altLang="en-US" sz="4000" b="1" smtClean="0"/>
              <a:t>Infection control guidelines that did not work against Ebola in 2014</a:t>
            </a:r>
            <a:endParaRPr lang="nb-NO" altLang="en-US" b="1" smtClean="0"/>
          </a:p>
        </p:txBody>
      </p:sp>
      <p:sp>
        <p:nvSpPr>
          <p:cNvPr id="14339" name="Rectangle 3"/>
          <p:cNvSpPr>
            <a:spLocks noGrp="1" noChangeArrowheads="1"/>
          </p:cNvSpPr>
          <p:nvPr>
            <p:ph type="subTitle" idx="4294967295"/>
          </p:nvPr>
        </p:nvSpPr>
        <p:spPr>
          <a:xfrm>
            <a:off x="1258888" y="2276475"/>
            <a:ext cx="6697662" cy="2089150"/>
          </a:xfrm>
          <a:solidFill>
            <a:srgbClr val="FFFEAE"/>
          </a:solidFill>
          <a:ln w="3175">
            <a:solidFill>
              <a:schemeClr val="tx1"/>
            </a:solidFill>
          </a:ln>
          <a:extLst>
            <a:ext uri="{FAA26D3D-D897-4be2-8F04-BA451C77F1D7}">
              <ma14:placeholderFlag xmlns:ma14="http://schemas.microsoft.com/office/mac/drawingml/2011/main" xmlns="" val="1"/>
            </a:ext>
          </a:extLst>
        </p:spPr>
        <p:txBody>
          <a:bodyPr/>
          <a:lstStyle/>
          <a:p>
            <a:pPr marL="0" indent="0" algn="ctr" eaLnBrk="1" hangingPunct="1">
              <a:buFont typeface="Wingdings" charset="2"/>
              <a:buNone/>
              <a:defRPr/>
            </a:pPr>
            <a:r>
              <a:rPr lang="nb-NO" altLang="x-none" dirty="0"/>
              <a:t>Bjørg Marit Andersen</a:t>
            </a:r>
          </a:p>
          <a:p>
            <a:pPr marL="0" indent="0" algn="ctr" eaLnBrk="1" hangingPunct="1">
              <a:buFont typeface="Wingdings" charset="2"/>
              <a:buNone/>
              <a:defRPr/>
            </a:pPr>
            <a:r>
              <a:rPr lang="nb-NO" altLang="x-none" sz="2000" dirty="0"/>
              <a:t>Professor, MD, </a:t>
            </a:r>
            <a:r>
              <a:rPr lang="nb-NO" altLang="x-none" sz="2000" dirty="0" err="1"/>
              <a:t>PhD</a:t>
            </a:r>
            <a:r>
              <a:rPr lang="nb-NO" altLang="x-none" sz="2000" dirty="0"/>
              <a:t>, </a:t>
            </a:r>
            <a:r>
              <a:rPr lang="nb-NO" altLang="x-none" sz="2000" dirty="0" err="1"/>
              <a:t>Infection</a:t>
            </a:r>
            <a:r>
              <a:rPr lang="nb-NO" altLang="x-none" sz="2000" dirty="0"/>
              <a:t> </a:t>
            </a:r>
            <a:r>
              <a:rPr lang="nb-NO" altLang="x-none" sz="2000" dirty="0" err="1"/>
              <a:t>control</a:t>
            </a:r>
            <a:r>
              <a:rPr lang="nb-NO" altLang="x-none" sz="2000" dirty="0"/>
              <a:t> </a:t>
            </a:r>
            <a:r>
              <a:rPr lang="nb-NO" altLang="x-none" sz="2000" dirty="0" err="1"/>
              <a:t>doctor</a:t>
            </a:r>
            <a:endParaRPr lang="nb-NO" altLang="x-none" sz="2000" dirty="0"/>
          </a:p>
          <a:p>
            <a:pPr marL="0" indent="0" algn="ctr" eaLnBrk="1" hangingPunct="1">
              <a:buFont typeface="Wingdings" charset="2"/>
              <a:buNone/>
              <a:defRPr/>
            </a:pPr>
            <a:r>
              <a:rPr lang="nb-NO" altLang="x-none" sz="2000" dirty="0" err="1"/>
              <a:t>Speciality</a:t>
            </a:r>
            <a:r>
              <a:rPr lang="nb-NO" altLang="x-none" sz="2000" dirty="0"/>
              <a:t>: Medical </a:t>
            </a:r>
            <a:r>
              <a:rPr lang="nb-NO" altLang="x-none" sz="2000" dirty="0" err="1"/>
              <a:t>microbiology</a:t>
            </a:r>
            <a:endParaRPr lang="nb-NO" altLang="x-none" sz="2000" dirty="0"/>
          </a:p>
          <a:p>
            <a:pPr marL="0" indent="0" algn="ctr" eaLnBrk="1" hangingPunct="1">
              <a:buFont typeface="Wingdings" charset="2"/>
              <a:buNone/>
              <a:defRPr/>
            </a:pPr>
            <a:r>
              <a:rPr lang="nb-NO" altLang="x-none" sz="2000" dirty="0"/>
              <a:t>Former head </a:t>
            </a:r>
            <a:r>
              <a:rPr lang="nb-NO" altLang="x-none" sz="2000" dirty="0" err="1"/>
              <a:t>of</a:t>
            </a:r>
            <a:r>
              <a:rPr lang="nb-NO" altLang="x-none" sz="2000" dirty="0"/>
              <a:t> Department Hospital </a:t>
            </a:r>
            <a:r>
              <a:rPr lang="nb-NO" altLang="x-none" sz="2000" dirty="0" err="1"/>
              <a:t>Infections</a:t>
            </a:r>
            <a:r>
              <a:rPr lang="nb-NO" altLang="x-none" sz="2000" dirty="0"/>
              <a:t>;</a:t>
            </a:r>
          </a:p>
          <a:p>
            <a:pPr marL="0" indent="0" algn="ctr" eaLnBrk="1" hangingPunct="1">
              <a:buFont typeface="Wingdings" charset="2"/>
              <a:buNone/>
              <a:defRPr/>
            </a:pPr>
            <a:r>
              <a:rPr lang="nb-NO" altLang="x-none" sz="2000" dirty="0"/>
              <a:t> Oslo </a:t>
            </a:r>
            <a:r>
              <a:rPr lang="nb-NO" altLang="x-none" sz="2000" dirty="0" err="1"/>
              <a:t>University</a:t>
            </a:r>
            <a:r>
              <a:rPr lang="nb-NO" altLang="x-none" sz="2000" dirty="0"/>
              <a:t> Hospital-Ullevål, Norway </a:t>
            </a:r>
          </a:p>
        </p:txBody>
      </p:sp>
      <p:sp>
        <p:nvSpPr>
          <p:cNvPr id="5" name="Rectangle 3"/>
          <p:cNvSpPr txBox="1">
            <a:spLocks noChangeArrowheads="1"/>
          </p:cNvSpPr>
          <p:nvPr/>
        </p:nvSpPr>
        <p:spPr bwMode="auto">
          <a:xfrm>
            <a:off x="1258888" y="4797425"/>
            <a:ext cx="6697662" cy="1008063"/>
          </a:xfrm>
          <a:prstGeom prst="rect">
            <a:avLst/>
          </a:prstGeom>
          <a:noFill/>
          <a:ln w="3175">
            <a:noFill/>
          </a:ln>
          <a:effectLst/>
        </p:spPr>
        <p:txBody>
          <a:bodyPr/>
          <a:lstStyle>
            <a:lvl1pPr marL="342900" indent="-342900" algn="l" rtl="0" eaLnBrk="0" fontAlgn="base" hangingPunct="0">
              <a:spcBef>
                <a:spcPct val="20000"/>
              </a:spcBef>
              <a:spcAft>
                <a:spcPct val="0"/>
              </a:spcAft>
              <a:buClr>
                <a:schemeClr val="folHlink"/>
              </a:buClr>
              <a:buSzPct val="60000"/>
              <a:buFont typeface="Wingdings"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eaLnBrk="1" hangingPunct="1">
              <a:buFont typeface="Wingdings" charset="2"/>
              <a:buNone/>
              <a:defRPr/>
            </a:pPr>
            <a:r>
              <a:rPr lang="nb-NO" altLang="x-none" sz="2000" kern="0" dirty="0" err="1" smtClean="0"/>
              <a:t>Hosted</a:t>
            </a:r>
            <a:r>
              <a:rPr lang="nb-NO" altLang="x-none" sz="2000" kern="0" dirty="0" smtClean="0"/>
              <a:t> by Bruce </a:t>
            </a:r>
            <a:r>
              <a:rPr lang="nb-NO" altLang="x-none" sz="2000" kern="0" dirty="0" err="1" smtClean="0"/>
              <a:t>Gamage</a:t>
            </a:r>
            <a:r>
              <a:rPr lang="nb-NO" altLang="x-none" sz="2000" kern="0" dirty="0" smtClean="0"/>
              <a:t/>
            </a:r>
            <a:br>
              <a:rPr lang="nb-NO" altLang="x-none" sz="2000" kern="0" dirty="0" smtClean="0"/>
            </a:br>
            <a:r>
              <a:rPr lang="nb-NO" altLang="x-none" sz="1800" kern="0" dirty="0" err="1" smtClean="0"/>
              <a:t>Provincial</a:t>
            </a:r>
            <a:r>
              <a:rPr lang="nb-NO" altLang="x-none" sz="1800" kern="0" dirty="0" smtClean="0"/>
              <a:t> </a:t>
            </a:r>
            <a:r>
              <a:rPr lang="nb-NO" altLang="x-none" sz="1800" kern="0" dirty="0" err="1" smtClean="0"/>
              <a:t>Infection</a:t>
            </a:r>
            <a:r>
              <a:rPr lang="nb-NO" altLang="x-none" sz="1800" kern="0" dirty="0" smtClean="0"/>
              <a:t> Control Network </a:t>
            </a:r>
            <a:r>
              <a:rPr lang="nb-NO" altLang="x-none" sz="1800" kern="0" dirty="0" err="1" smtClean="0"/>
              <a:t>of</a:t>
            </a:r>
            <a:r>
              <a:rPr lang="nb-NO" altLang="x-none" sz="1800" kern="0" dirty="0" smtClean="0"/>
              <a:t> British Columbia</a:t>
            </a:r>
            <a:endParaRPr lang="nb-NO" altLang="x-none" sz="1800" kern="0" dirty="0"/>
          </a:p>
        </p:txBody>
      </p:sp>
      <p:sp>
        <p:nvSpPr>
          <p:cNvPr id="3" name="Rectangle 2"/>
          <p:cNvSpPr/>
          <p:nvPr/>
        </p:nvSpPr>
        <p:spPr>
          <a:xfrm>
            <a:off x="3175000" y="6423025"/>
            <a:ext cx="2794000" cy="369888"/>
          </a:xfrm>
          <a:prstGeom prst="rect">
            <a:avLst/>
          </a:prstGeom>
        </p:spPr>
        <p:txBody>
          <a:bodyPr wrap="none">
            <a:spAutoFit/>
          </a:bodyPr>
          <a:lstStyle/>
          <a:p>
            <a:pPr algn="ctr" eaLnBrk="1" hangingPunct="1">
              <a:buFont typeface="Wingdings" charset="2"/>
              <a:buNone/>
              <a:defRPr/>
            </a:pPr>
            <a:r>
              <a:rPr lang="nb-NO" altLang="x-none" sz="1800" kern="0" dirty="0" err="1">
                <a:latin typeface="Tahoma" charset="0"/>
              </a:rPr>
              <a:t>www.webbertraining.com</a:t>
            </a:r>
            <a:endParaRPr lang="nb-NO" altLang="x-none" sz="1800" kern="0" dirty="0">
              <a:latin typeface="Tahoma" charset="0"/>
            </a:endParaRPr>
          </a:p>
        </p:txBody>
      </p:sp>
      <p:sp>
        <p:nvSpPr>
          <p:cNvPr id="7" name="Rectangle 6"/>
          <p:cNvSpPr/>
          <p:nvPr/>
        </p:nvSpPr>
        <p:spPr>
          <a:xfrm>
            <a:off x="7270750" y="6443663"/>
            <a:ext cx="1909763" cy="369887"/>
          </a:xfrm>
          <a:prstGeom prst="rect">
            <a:avLst/>
          </a:prstGeom>
        </p:spPr>
        <p:txBody>
          <a:bodyPr wrap="none">
            <a:spAutoFit/>
          </a:bodyPr>
          <a:lstStyle/>
          <a:p>
            <a:pPr algn="r" eaLnBrk="1" hangingPunct="1">
              <a:buFont typeface="Wingdings" charset="2"/>
              <a:buNone/>
              <a:defRPr/>
            </a:pPr>
            <a:r>
              <a:rPr lang="nb-NO" altLang="x-none" sz="1800" kern="0" dirty="0" err="1">
                <a:latin typeface="Tahoma" charset="0"/>
              </a:rPr>
              <a:t>October</a:t>
            </a:r>
            <a:r>
              <a:rPr lang="nb-NO" altLang="x-none" sz="1800" kern="0" dirty="0">
                <a:latin typeface="Tahoma" charset="0"/>
              </a:rPr>
              <a:t> 5, 2017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762000"/>
          </a:xfrm>
          <a:solidFill>
            <a:srgbClr val="FFFFCC"/>
          </a:solidFill>
          <a:ln w="28575">
            <a:solidFill>
              <a:srgbClr val="000066"/>
            </a:solidFill>
            <a:miter lim="800000"/>
            <a:headEnd/>
            <a:tailEnd/>
          </a:ln>
          <a:extLst>
            <a:ext uri="{FAA26D3D-D897-4be2-8F04-BA451C77F1D7}">
              <ma14:placeholderFlag xmlns:ma14="http://schemas.microsoft.com/office/mac/drawingml/2011/main" xmlns="" val="1"/>
            </a:ext>
          </a:extLst>
        </p:spPr>
        <p:txBody>
          <a:bodyPr/>
          <a:lstStyle/>
          <a:p>
            <a:pPr algn="ctr" eaLnBrk="1" hangingPunct="1"/>
            <a:r>
              <a:rPr lang="nb-NO" altLang="en-US" b="1" smtClean="0"/>
              <a:t>Transmission- by air?</a:t>
            </a:r>
            <a:endParaRPr lang="nb-NO" altLang="en-US" sz="1800" b="1" smtClean="0"/>
          </a:p>
        </p:txBody>
      </p:sp>
      <p:sp>
        <p:nvSpPr>
          <p:cNvPr id="34819" name="Rectangle 3"/>
          <p:cNvSpPr>
            <a:spLocks noGrp="1" noChangeArrowheads="1"/>
          </p:cNvSpPr>
          <p:nvPr>
            <p:ph type="body" idx="1"/>
          </p:nvPr>
        </p:nvSpPr>
        <p:spPr>
          <a:xfrm>
            <a:off x="152400" y="765175"/>
            <a:ext cx="8991600" cy="5976938"/>
          </a:xfrm>
          <a:extLst>
            <a:ext uri="{FAA26D3D-D897-4be2-8F04-BA451C77F1D7}">
              <ma14:placeholderFlag xmlns:ma14="http://schemas.microsoft.com/office/mac/drawingml/2011/main" xmlns="" val="1"/>
            </a:ext>
          </a:extLst>
        </p:spPr>
        <p:txBody>
          <a:bodyPr/>
          <a:lstStyle/>
          <a:p>
            <a:pPr eaLnBrk="1" hangingPunct="1">
              <a:lnSpc>
                <a:spcPct val="90000"/>
              </a:lnSpc>
            </a:pPr>
            <a:r>
              <a:rPr lang="nb-NO" altLang="en-US" sz="2400" b="1" smtClean="0">
                <a:solidFill>
                  <a:srgbClr val="14376C"/>
                </a:solidFill>
                <a:latin typeface="Times New Roman" pitchFamily="18" charset="0"/>
              </a:rPr>
              <a:t>Five infected monkeys ” shed infectious virus in various bodily secretions.--- suggesting the potential for </a:t>
            </a:r>
            <a:r>
              <a:rPr lang="nb-NO" altLang="en-US" sz="2400" b="1" u="sng" smtClean="0">
                <a:solidFill>
                  <a:srgbClr val="14376C"/>
                </a:solidFill>
                <a:latin typeface="Times New Roman" pitchFamily="18" charset="0"/>
              </a:rPr>
              <a:t>generating infectious aerosols</a:t>
            </a:r>
            <a:r>
              <a:rPr lang="nb-NO" altLang="en-US" sz="2400" b="1" smtClean="0">
                <a:solidFill>
                  <a:srgbClr val="14376C"/>
                </a:solidFill>
                <a:latin typeface="Times New Roman" pitchFamily="18" charset="0"/>
              </a:rPr>
              <a:t>. </a:t>
            </a:r>
            <a:r>
              <a:rPr lang="nb-NO" altLang="en-US" sz="2400" b="1" u="sng" smtClean="0">
                <a:solidFill>
                  <a:srgbClr val="14376C"/>
                </a:solidFill>
                <a:latin typeface="Times New Roman" pitchFamily="18" charset="0"/>
              </a:rPr>
              <a:t>Thus, taking precautions against aerosol exposures to filovirus infected primates, including humans, seems prudent.”</a:t>
            </a:r>
            <a:r>
              <a:rPr lang="nb-NO" altLang="en-US" sz="2400" smtClean="0">
                <a:solidFill>
                  <a:srgbClr val="14376C"/>
                </a:solidFill>
                <a:latin typeface="Times New Roman" pitchFamily="18" charset="0"/>
              </a:rPr>
              <a:t> </a:t>
            </a:r>
            <a:r>
              <a:rPr lang="nb-NO" altLang="en-US" sz="1800" i="1" smtClean="0">
                <a:solidFill>
                  <a:srgbClr val="14376C"/>
                </a:solidFill>
                <a:latin typeface="Times New Roman" pitchFamily="18" charset="0"/>
              </a:rPr>
              <a:t> </a:t>
            </a:r>
            <a:r>
              <a:rPr lang="nb-NO" altLang="en-US" sz="1400" b="1" smtClean="0">
                <a:solidFill>
                  <a:srgbClr val="14376C"/>
                </a:solidFill>
                <a:latin typeface="Times New Roman" pitchFamily="18" charset="0"/>
              </a:rPr>
              <a:t>Jahrling et al.Arch Vir Suppl 1996;11:115-34</a:t>
            </a:r>
          </a:p>
          <a:p>
            <a:pPr eaLnBrk="1" hangingPunct="1">
              <a:lnSpc>
                <a:spcPct val="90000"/>
              </a:lnSpc>
            </a:pPr>
            <a:r>
              <a:rPr lang="nb-NO" altLang="en-US" sz="2400" b="1" smtClean="0">
                <a:solidFill>
                  <a:srgbClr val="14376C"/>
                </a:solidFill>
                <a:latin typeface="Times New Roman" pitchFamily="18" charset="0"/>
              </a:rPr>
              <a:t>Ebola-Kikwit 1995, person-to-person transmission was the main route of infection, ” </a:t>
            </a:r>
            <a:r>
              <a:rPr lang="nb-NO" altLang="en-US" sz="2400" b="1" u="sng" smtClean="0">
                <a:solidFill>
                  <a:srgbClr val="14376C"/>
                </a:solidFill>
                <a:latin typeface="Times New Roman" pitchFamily="18" charset="0"/>
              </a:rPr>
              <a:t>but transmission by droplets and small aerosols among infected individuals is discussed.</a:t>
            </a:r>
            <a:r>
              <a:rPr lang="nb-NO" altLang="en-US" sz="2400" i="1" smtClean="0">
                <a:solidFill>
                  <a:srgbClr val="14376C"/>
                </a:solidFill>
                <a:latin typeface="Times New Roman" pitchFamily="18" charset="0"/>
              </a:rPr>
              <a:t>”  </a:t>
            </a:r>
            <a:r>
              <a:rPr lang="nb-NO" altLang="en-US" sz="1400" b="1" smtClean="0">
                <a:solidFill>
                  <a:srgbClr val="14376C"/>
                </a:solidFill>
                <a:latin typeface="Times New Roman" pitchFamily="18" charset="0"/>
              </a:rPr>
              <a:t>Feldman ety al Arch Vir Suppl 1996;11:77-100.</a:t>
            </a:r>
          </a:p>
          <a:p>
            <a:pPr eaLnBrk="1" hangingPunct="1">
              <a:lnSpc>
                <a:spcPct val="90000"/>
              </a:lnSpc>
            </a:pPr>
            <a:endParaRPr lang="nb-NO" altLang="en-US" sz="1400" b="1" smtClean="0">
              <a:solidFill>
                <a:srgbClr val="14376C"/>
              </a:solidFill>
              <a:latin typeface="Times New Roman" pitchFamily="18" charset="0"/>
            </a:endParaRPr>
          </a:p>
          <a:p>
            <a:pPr eaLnBrk="1" hangingPunct="1">
              <a:lnSpc>
                <a:spcPct val="90000"/>
              </a:lnSpc>
            </a:pPr>
            <a:r>
              <a:rPr lang="nb-NO" altLang="en-US" sz="2400" b="1" smtClean="0">
                <a:solidFill>
                  <a:srgbClr val="14376C"/>
                </a:solidFill>
                <a:latin typeface="Times New Roman" pitchFamily="18" charset="0"/>
              </a:rPr>
              <a:t>Domestic pigs may replicate ZEBOV to high titers (10</a:t>
            </a:r>
            <a:r>
              <a:rPr lang="nb-NO" altLang="en-US" sz="2400" b="1" baseline="30000" smtClean="0">
                <a:solidFill>
                  <a:srgbClr val="14376C"/>
                </a:solidFill>
                <a:latin typeface="Times New Roman" pitchFamily="18" charset="0"/>
              </a:rPr>
              <a:t>7</a:t>
            </a:r>
            <a:r>
              <a:rPr lang="nb-NO" altLang="en-US" sz="2400" b="1" smtClean="0">
                <a:solidFill>
                  <a:srgbClr val="14376C"/>
                </a:solidFill>
                <a:latin typeface="Times New Roman" pitchFamily="18" charset="0"/>
              </a:rPr>
              <a:t> ) – </a:t>
            </a:r>
            <a:r>
              <a:rPr lang="nb-NO" altLang="en-US" sz="2400" b="1" u="sng" smtClean="0">
                <a:solidFill>
                  <a:srgbClr val="14376C"/>
                </a:solidFill>
                <a:latin typeface="Times New Roman" pitchFamily="18" charset="0"/>
              </a:rPr>
              <a:t>mainly in respiratory tract</a:t>
            </a:r>
            <a:r>
              <a:rPr lang="nb-NO" altLang="en-US" sz="2400" b="1" smtClean="0">
                <a:solidFill>
                  <a:srgbClr val="14376C"/>
                </a:solidFill>
                <a:latin typeface="Times New Roman" pitchFamily="18" charset="0"/>
              </a:rPr>
              <a:t>- shedding and transmission to all naive pigs exposed. </a:t>
            </a:r>
            <a:r>
              <a:rPr lang="nb-NO" altLang="en-US" sz="1200" b="1" smtClean="0">
                <a:solidFill>
                  <a:srgbClr val="14376C"/>
                </a:solidFill>
                <a:latin typeface="Times New Roman" pitchFamily="18" charset="0"/>
              </a:rPr>
              <a:t>Kobinger et al. JID 2011;</a:t>
            </a:r>
          </a:p>
          <a:p>
            <a:pPr eaLnBrk="1" hangingPunct="1">
              <a:lnSpc>
                <a:spcPct val="90000"/>
              </a:lnSpc>
            </a:pPr>
            <a:r>
              <a:rPr lang="nb-NO" altLang="en-US" sz="2400" b="1" smtClean="0">
                <a:solidFill>
                  <a:srgbClr val="14376C"/>
                </a:solidFill>
                <a:latin typeface="Times New Roman" pitchFamily="18" charset="0"/>
              </a:rPr>
              <a:t>”Piglets inoculated oro-nasally with ZEBOV were </a:t>
            </a:r>
            <a:r>
              <a:rPr lang="nb-NO" altLang="en-US" sz="2400" b="1" u="sng" smtClean="0">
                <a:solidFill>
                  <a:srgbClr val="14376C"/>
                </a:solidFill>
                <a:latin typeface="Times New Roman" pitchFamily="18" charset="0"/>
              </a:rPr>
              <a:t>transferred to room housing macaques in an open, inaccessible cage system</a:t>
            </a:r>
            <a:r>
              <a:rPr lang="nb-NO" altLang="en-US" sz="2400" b="1" smtClean="0">
                <a:solidFill>
                  <a:srgbClr val="14376C"/>
                </a:solidFill>
                <a:latin typeface="Times New Roman" pitchFamily="18" charset="0"/>
              </a:rPr>
              <a:t>. </a:t>
            </a:r>
            <a:r>
              <a:rPr lang="nb-NO" altLang="en-US" sz="2400" b="1" u="sng" smtClean="0">
                <a:solidFill>
                  <a:srgbClr val="14376C"/>
                </a:solidFill>
                <a:latin typeface="Times New Roman" pitchFamily="18" charset="0"/>
              </a:rPr>
              <a:t>All macaques became infected.</a:t>
            </a:r>
            <a:r>
              <a:rPr lang="nb-NO" altLang="en-US" sz="2400" b="1" smtClean="0">
                <a:solidFill>
                  <a:srgbClr val="14376C"/>
                </a:solidFill>
                <a:latin typeface="Times New Roman" pitchFamily="18" charset="0"/>
              </a:rPr>
              <a:t> ----</a:t>
            </a:r>
            <a:r>
              <a:rPr lang="nb-NO" altLang="en-US" sz="2400" b="1" i="1" smtClean="0">
                <a:solidFill>
                  <a:srgbClr val="14376C"/>
                </a:solidFill>
                <a:latin typeface="Times New Roman" pitchFamily="18" charset="0"/>
              </a:rPr>
              <a:t>Our finding may influence prevention and control measures--.” </a:t>
            </a:r>
            <a:r>
              <a:rPr lang="nb-NO" altLang="en-US" sz="1400" b="1" smtClean="0">
                <a:solidFill>
                  <a:srgbClr val="14376C"/>
                </a:solidFill>
                <a:latin typeface="Times New Roman" pitchFamily="18" charset="0"/>
              </a:rPr>
              <a:t>Weingartl et al. Sci Rep 2012</a:t>
            </a:r>
          </a:p>
          <a:p>
            <a:pPr eaLnBrk="1" hangingPunct="1">
              <a:lnSpc>
                <a:spcPct val="90000"/>
              </a:lnSpc>
              <a:buFont typeface="Wingdings" pitchFamily="2" charset="2"/>
              <a:buNone/>
            </a:pPr>
            <a:endParaRPr lang="nb-NO" altLang="en-US" sz="2000" b="1" smtClean="0">
              <a:solidFill>
                <a:srgbClr val="000066"/>
              </a:solidFill>
              <a:latin typeface="Times New Roman" pitchFamily="18" charset="0"/>
            </a:endParaRPr>
          </a:p>
        </p:txBody>
      </p:sp>
      <p:sp>
        <p:nvSpPr>
          <p:cNvPr id="25603"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E361C897-6609-4074-886C-635D499927E1}" type="slidenum">
              <a:rPr lang="nb-NO" altLang="en-US" sz="1800"/>
              <a:pPr>
                <a:spcBef>
                  <a:spcPct val="0"/>
                </a:spcBef>
                <a:buClrTx/>
                <a:buSzTx/>
                <a:buFontTx/>
                <a:buNone/>
              </a:pPr>
              <a:t>10</a:t>
            </a:fld>
            <a:endParaRPr lang="nb-NO" alt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2349500"/>
          </a:xfrm>
          <a:solidFill>
            <a:srgbClr val="FFFFCC"/>
          </a:solidFill>
          <a:ln w="38100">
            <a:solidFill>
              <a:srgbClr val="000066"/>
            </a:solidFill>
            <a:miter lim="800000"/>
            <a:headEnd/>
            <a:tailEnd/>
          </a:ln>
          <a:extLst>
            <a:ext uri="{FAA26D3D-D897-4be2-8F04-BA451C77F1D7}">
              <ma14:placeholderFlag xmlns:ma14="http://schemas.microsoft.com/office/mac/drawingml/2011/main" xmlns="" val="1"/>
            </a:ext>
          </a:extLst>
        </p:spPr>
        <p:txBody>
          <a:bodyPr/>
          <a:lstStyle/>
          <a:p>
            <a:pPr algn="ctr" eaLnBrk="1" hangingPunct="1"/>
            <a:r>
              <a:rPr lang="en-GB" altLang="en-US" sz="2800" b="1" smtClean="0">
                <a:cs typeface="Times New Roman" pitchFamily="18" charset="0"/>
              </a:rPr>
              <a:t>Transmission of Ebola virus from pigs to</a:t>
            </a:r>
            <a:r>
              <a:rPr lang="nb-NO" altLang="en-US" sz="2800" b="1" smtClean="0">
                <a:cs typeface="Times New Roman" pitchFamily="18" charset="0"/>
              </a:rPr>
              <a:t/>
            </a:r>
            <a:br>
              <a:rPr lang="nb-NO" altLang="en-US" sz="2800" b="1" smtClean="0">
                <a:cs typeface="Times New Roman" pitchFamily="18" charset="0"/>
              </a:rPr>
            </a:br>
            <a:r>
              <a:rPr lang="en-GB" altLang="en-US" sz="2800" b="1" smtClean="0">
                <a:cs typeface="Times New Roman" pitchFamily="18" charset="0"/>
              </a:rPr>
              <a:t>non-human primates- monkeys</a:t>
            </a:r>
            <a:r>
              <a:rPr lang="nb-NO" altLang="en-US" b="1" smtClean="0">
                <a:cs typeface="Times New Roman" pitchFamily="18" charset="0"/>
              </a:rPr>
              <a:t/>
            </a:r>
            <a:br>
              <a:rPr lang="nb-NO" altLang="en-US" b="1" smtClean="0">
                <a:cs typeface="Times New Roman" pitchFamily="18" charset="0"/>
              </a:rPr>
            </a:br>
            <a:r>
              <a:rPr lang="en-GB" altLang="en-US" sz="2000" smtClean="0">
                <a:cs typeface="Times New Roman" pitchFamily="18" charset="0"/>
              </a:rPr>
              <a:t>Hana M. Weingartl1,2, Carissa Embury-Hyatt1, Charles Nfon1, Anders Leung3, Greg Smith1&amp; Gary Kobinger3,2</a:t>
            </a:r>
            <a:r>
              <a:rPr lang="nb-NO" altLang="en-US" sz="2000" smtClean="0">
                <a:cs typeface="Times New Roman" pitchFamily="18" charset="0"/>
              </a:rPr>
              <a:t/>
            </a:r>
            <a:br>
              <a:rPr lang="nb-NO" altLang="en-US" sz="2000" smtClean="0">
                <a:cs typeface="Times New Roman" pitchFamily="18" charset="0"/>
              </a:rPr>
            </a:br>
            <a:r>
              <a:rPr lang="en-GB" altLang="en-US" sz="1000" smtClean="0">
                <a:cs typeface="Times New Roman" pitchFamily="18" charset="0"/>
              </a:rPr>
              <a:t>1National Centre for Foreign Animal Disease, Canadian Food Inspection Agency, 1015 Arlington St. Winnipeg, Manitoba, R3E</a:t>
            </a:r>
            <a:r>
              <a:rPr lang="nb-NO" altLang="en-US" sz="1000" smtClean="0">
                <a:cs typeface="Times New Roman" pitchFamily="18" charset="0"/>
              </a:rPr>
              <a:t/>
            </a:r>
            <a:br>
              <a:rPr lang="nb-NO" altLang="en-US" sz="1000" smtClean="0">
                <a:cs typeface="Times New Roman" pitchFamily="18" charset="0"/>
              </a:rPr>
            </a:br>
            <a:r>
              <a:rPr lang="en-GB" altLang="en-US" sz="1000" smtClean="0">
                <a:cs typeface="Times New Roman" pitchFamily="18" charset="0"/>
              </a:rPr>
              <a:t>3M4, Canada, 2Department of Medical Microbiology, University of Manitoba, Winnipeg, Canada, 3National Microbiology</a:t>
            </a:r>
            <a:r>
              <a:rPr lang="nb-NO" altLang="en-US" sz="1000" smtClean="0">
                <a:cs typeface="Times New Roman" pitchFamily="18" charset="0"/>
              </a:rPr>
              <a:t/>
            </a:r>
            <a:br>
              <a:rPr lang="nb-NO" altLang="en-US" sz="1000" smtClean="0">
                <a:cs typeface="Times New Roman" pitchFamily="18" charset="0"/>
              </a:rPr>
            </a:br>
            <a:r>
              <a:rPr lang="en-GB" altLang="en-US" sz="1000" smtClean="0">
                <a:cs typeface="Times New Roman" pitchFamily="18" charset="0"/>
              </a:rPr>
              <a:t>Laboratory, Public Health Agency of Canada, 1015 Arlington St., Winnipeg, Manitoba, R3E 3R2, Canada.</a:t>
            </a:r>
            <a:r>
              <a:rPr lang="nb-NO" altLang="en-US" sz="1000" smtClean="0">
                <a:cs typeface="Times New Roman" pitchFamily="18" charset="0"/>
              </a:rPr>
              <a:t/>
            </a:r>
            <a:br>
              <a:rPr lang="nb-NO" altLang="en-US" sz="1000" smtClean="0">
                <a:cs typeface="Times New Roman" pitchFamily="18" charset="0"/>
              </a:rPr>
            </a:br>
            <a:endParaRPr lang="nb-NO" altLang="en-US" sz="1000" smtClean="0">
              <a:cs typeface="Times New Roman" pitchFamily="18" charset="0"/>
            </a:endParaRPr>
          </a:p>
        </p:txBody>
      </p:sp>
      <p:sp>
        <p:nvSpPr>
          <p:cNvPr id="23555" name="Rectangle 84"/>
          <p:cNvSpPr>
            <a:spLocks noChangeArrowheads="1"/>
          </p:cNvSpPr>
          <p:nvPr/>
        </p:nvSpPr>
        <p:spPr bwMode="auto">
          <a:xfrm>
            <a:off x="236538" y="2363788"/>
            <a:ext cx="87630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GB" altLang="en-US" sz="2800">
                <a:latin typeface="Times New Roman" pitchFamily="18" charset="0"/>
                <a:cs typeface="Times New Roman" pitchFamily="18" charset="0"/>
              </a:rPr>
              <a:t>ZEBOV transmission from pigs to cynomolgus macaques without direct contact. </a:t>
            </a:r>
          </a:p>
          <a:p>
            <a:pPr>
              <a:spcBef>
                <a:spcPct val="0"/>
              </a:spcBef>
              <a:buClrTx/>
              <a:buSzTx/>
              <a:buFontTx/>
              <a:buNone/>
            </a:pPr>
            <a:endParaRPr lang="nb-NO" altLang="en-US" sz="1200">
              <a:latin typeface="Times New Roman" pitchFamily="18" charset="0"/>
              <a:cs typeface="Times New Roman" pitchFamily="18" charset="0"/>
            </a:endParaRPr>
          </a:p>
          <a:p>
            <a:pPr>
              <a:spcBef>
                <a:spcPct val="0"/>
              </a:spcBef>
              <a:buClrTx/>
              <a:buSzTx/>
              <a:buFontTx/>
              <a:buNone/>
            </a:pPr>
            <a:r>
              <a:rPr lang="nb-NO" altLang="en-US" sz="2000" b="1">
                <a:solidFill>
                  <a:srgbClr val="000099"/>
                </a:solidFill>
                <a:latin typeface="Times New Roman" pitchFamily="18" charset="0"/>
                <a:cs typeface="Times New Roman" pitchFamily="18" charset="0"/>
              </a:rPr>
              <a:t>Piglets inoculated oro-nasally with ZEBOV were transferred to the room housing macaques in an open inaccessible cage system. All macaques became infected. </a:t>
            </a:r>
          </a:p>
          <a:p>
            <a:pPr>
              <a:spcBef>
                <a:spcPct val="0"/>
              </a:spcBef>
              <a:buClrTx/>
              <a:buSzTx/>
              <a:buFontTx/>
              <a:buNone/>
            </a:pPr>
            <a:r>
              <a:rPr lang="nb-NO" altLang="en-US" sz="2000" b="1">
                <a:solidFill>
                  <a:srgbClr val="000099"/>
                </a:solidFill>
                <a:latin typeface="Times New Roman" pitchFamily="18" charset="0"/>
                <a:cs typeface="Times New Roman" pitchFamily="18" charset="0"/>
              </a:rPr>
              <a:t>Infectious virus was detected in oro-nasal swabs of piglets, and in blood, swabs, and tissues of macaques. </a:t>
            </a:r>
          </a:p>
          <a:p>
            <a:pPr>
              <a:spcBef>
                <a:spcPct val="0"/>
              </a:spcBef>
              <a:buClrTx/>
              <a:buSzTx/>
              <a:buFontTx/>
              <a:buNone/>
            </a:pPr>
            <a:r>
              <a:rPr lang="nb-NO" altLang="en-US" sz="2000" b="1">
                <a:solidFill>
                  <a:srgbClr val="000099"/>
                </a:solidFill>
                <a:latin typeface="Times New Roman" pitchFamily="18" charset="0"/>
                <a:cs typeface="Times New Roman" pitchFamily="18" charset="0"/>
              </a:rPr>
              <a:t>This is the first report of experimental interspecies virus transmission, with the macaques also used as a human surrogate. </a:t>
            </a:r>
          </a:p>
          <a:p>
            <a:pPr>
              <a:spcBef>
                <a:spcPct val="0"/>
              </a:spcBef>
              <a:buClrTx/>
              <a:buSzTx/>
              <a:buFontTx/>
              <a:buNone/>
            </a:pPr>
            <a:r>
              <a:rPr lang="en-GB" altLang="en-US" sz="2400" b="1">
                <a:latin typeface="Times New Roman" pitchFamily="18" charset="0"/>
                <a:cs typeface="Times New Roman" pitchFamily="18" charset="0"/>
              </a:rPr>
              <a:t>Our finding may influence prevention and control measures during EBOV outbreaks.</a:t>
            </a:r>
            <a:endParaRPr lang="nb-NO" altLang="en-US" sz="2400" b="1">
              <a:latin typeface="Times New Roman" pitchFamily="18" charset="0"/>
              <a:cs typeface="Times New Roman" pitchFamily="18" charset="0"/>
            </a:endParaRPr>
          </a:p>
          <a:p>
            <a:pPr>
              <a:spcBef>
                <a:spcPct val="0"/>
              </a:spcBef>
              <a:buClrTx/>
              <a:buSzTx/>
              <a:buFontTx/>
              <a:buNone/>
            </a:pPr>
            <a:endParaRPr lang="nb-NO" altLang="en-US" sz="2000" b="1">
              <a:solidFill>
                <a:srgbClr val="000099"/>
              </a:solidFill>
              <a:latin typeface="Times New Roman" pitchFamily="18" charset="0"/>
            </a:endParaRPr>
          </a:p>
        </p:txBody>
      </p:sp>
      <p:sp>
        <p:nvSpPr>
          <p:cNvPr id="26627" name="TekstSylinder 1"/>
          <p:cNvSpPr txBox="1">
            <a:spLocks noChangeArrowheads="1"/>
          </p:cNvSpPr>
          <p:nvPr/>
        </p:nvSpPr>
        <p:spPr bwMode="auto">
          <a:xfrm>
            <a:off x="236538" y="6308725"/>
            <a:ext cx="4121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n-US" sz="1200">
                <a:solidFill>
                  <a:schemeClr val="tx2"/>
                </a:solidFill>
                <a:latin typeface="Times New Roman" pitchFamily="18" charset="0"/>
                <a:cs typeface="Times New Roman" pitchFamily="18" charset="0"/>
              </a:rPr>
              <a:t>Weingartl HM,et al. Scientific Rep 2. 2012; article number:811.</a:t>
            </a:r>
            <a:endParaRPr lang="nb-NO" altLang="en-US" sz="1200">
              <a:solidFill>
                <a:schemeClr val="tx2"/>
              </a:solidFill>
              <a:latin typeface="Times New Roman" pitchFamily="18" charset="0"/>
              <a:cs typeface="Times New Roman" pitchFamily="18" charset="0"/>
            </a:endParaRPr>
          </a:p>
          <a:p>
            <a:pPr eaLnBrk="1" hangingPunct="1">
              <a:spcBef>
                <a:spcPct val="0"/>
              </a:spcBef>
              <a:buClrTx/>
              <a:buSzTx/>
              <a:buFontTx/>
              <a:buNone/>
            </a:pPr>
            <a:endParaRPr lang="nb-NO" altLang="en-US" sz="2400"/>
          </a:p>
        </p:txBody>
      </p:sp>
      <p:sp>
        <p:nvSpPr>
          <p:cNvPr id="26628"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0A2B2C52-2FBD-483C-BC10-CA35BDA8C765}" type="slidenum">
              <a:rPr lang="nb-NO" altLang="en-US" sz="1800"/>
              <a:pPr>
                <a:spcBef>
                  <a:spcPct val="0"/>
                </a:spcBef>
                <a:buClrTx/>
                <a:buSzTx/>
                <a:buFontTx/>
                <a:buNone/>
              </a:pPr>
              <a:t>11</a:t>
            </a:fld>
            <a:endParaRPr lang="nb-NO" altLang="en-US"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0" y="0"/>
            <a:ext cx="9144000" cy="1295400"/>
          </a:xfrm>
          <a:solidFill>
            <a:srgbClr val="FFFFCC"/>
          </a:solidFill>
          <a:ln>
            <a:solidFill>
              <a:schemeClr val="bg2"/>
            </a:solidFill>
            <a:miter lim="800000"/>
            <a:headEnd/>
            <a:tailEnd/>
          </a:ln>
          <a:extLst>
            <a:ext uri="{FAA26D3D-D897-4be2-8F04-BA451C77F1D7}">
              <ma14:placeholderFlag xmlns:ma14="http://schemas.microsoft.com/office/mac/drawingml/2011/main" xmlns="" val="1"/>
            </a:ext>
          </a:extLst>
        </p:spPr>
        <p:txBody>
          <a:bodyPr/>
          <a:lstStyle/>
          <a:p>
            <a:pPr algn="ctr" eaLnBrk="1" hangingPunct="1">
              <a:defRPr/>
            </a:pPr>
            <a:r>
              <a:rPr lang="nb-NO" altLang="x-none" b="1"/>
              <a:t>Risk of transmission </a:t>
            </a:r>
            <a:br>
              <a:rPr lang="nb-NO" altLang="x-none" b="1"/>
            </a:br>
            <a:r>
              <a:rPr lang="nb-NO" altLang="x-none" b="1"/>
              <a:t>- to air and environment</a:t>
            </a:r>
          </a:p>
        </p:txBody>
      </p:sp>
      <p:sp>
        <p:nvSpPr>
          <p:cNvPr id="24579" name="Rectangle 1027"/>
          <p:cNvSpPr>
            <a:spLocks noGrp="1" noChangeArrowheads="1"/>
          </p:cNvSpPr>
          <p:nvPr>
            <p:ph type="body" idx="1"/>
          </p:nvPr>
        </p:nvSpPr>
        <p:spPr>
          <a:xfrm>
            <a:off x="179388" y="1295400"/>
            <a:ext cx="8964612" cy="5562600"/>
          </a:xfrm>
          <a:extLst>
            <a:ext uri="{FAA26D3D-D897-4be2-8F04-BA451C77F1D7}">
              <ma14:placeholderFlag xmlns:ma14="http://schemas.microsoft.com/office/mac/drawingml/2011/main" xmlns="" val="1"/>
            </a:ext>
          </a:extLst>
        </p:spPr>
        <p:txBody>
          <a:bodyPr/>
          <a:lstStyle/>
          <a:p>
            <a:pPr eaLnBrk="1" hangingPunct="1">
              <a:lnSpc>
                <a:spcPct val="90000"/>
              </a:lnSpc>
            </a:pPr>
            <a:r>
              <a:rPr lang="nb-NO" altLang="en-US" sz="2000" b="1" smtClean="0">
                <a:latin typeface="Times New Roman" pitchFamily="18" charset="0"/>
              </a:rPr>
              <a:t>”Skin contact transmission as well as airborne transmission are highly suspected”  Congo. </a:t>
            </a:r>
            <a:r>
              <a:rPr lang="nb-NO" altLang="en-US" sz="1400" b="1" smtClean="0">
                <a:latin typeface="Times New Roman" pitchFamily="18" charset="0"/>
              </a:rPr>
              <a:t>Mwanatambwe et al. J Nippon Med Sci </a:t>
            </a:r>
            <a:r>
              <a:rPr lang="nb-NO" altLang="en-US" sz="1400" b="1" u="sng" smtClean="0">
                <a:latin typeface="Times New Roman" pitchFamily="18" charset="0"/>
              </a:rPr>
              <a:t>2001</a:t>
            </a:r>
            <a:r>
              <a:rPr lang="nb-NO" altLang="en-US" sz="1400" b="1" smtClean="0">
                <a:latin typeface="Times New Roman" pitchFamily="18" charset="0"/>
              </a:rPr>
              <a:t>; 68: 370-</a:t>
            </a:r>
          </a:p>
          <a:p>
            <a:pPr eaLnBrk="1" hangingPunct="1">
              <a:lnSpc>
                <a:spcPct val="90000"/>
              </a:lnSpc>
            </a:pPr>
            <a:endParaRPr lang="nb-NO" altLang="en-US" sz="1400" b="1" smtClean="0">
              <a:latin typeface="Times New Roman" pitchFamily="18" charset="0"/>
            </a:endParaRPr>
          </a:p>
          <a:p>
            <a:pPr eaLnBrk="1" hangingPunct="1">
              <a:lnSpc>
                <a:spcPct val="90000"/>
              </a:lnSpc>
            </a:pPr>
            <a:r>
              <a:rPr lang="nb-NO" altLang="en-US" sz="2000" b="1" smtClean="0">
                <a:latin typeface="Times New Roman" pitchFamily="18" charset="0"/>
              </a:rPr>
              <a:t>Clinical specimens from 26 laboratory-confirmed human cases:</a:t>
            </a:r>
          </a:p>
          <a:p>
            <a:pPr lvl="1" eaLnBrk="1" hangingPunct="1">
              <a:lnSpc>
                <a:spcPct val="90000"/>
              </a:lnSpc>
            </a:pPr>
            <a:r>
              <a:rPr lang="nb-NO" altLang="en-US" sz="1800" b="1" smtClean="0">
                <a:latin typeface="Times New Roman" pitchFamily="18" charset="0"/>
              </a:rPr>
              <a:t>”Virus was detected by culture and/or ”–(PCR)- ”in 16 of 54 clinical specimens (including saliva, stool, semen, breast milk, tears, nasal blood, and </a:t>
            </a:r>
            <a:r>
              <a:rPr lang="nb-NO" altLang="en-US" sz="1800" b="1" u="sng" smtClean="0">
                <a:latin typeface="Times New Roman" pitchFamily="18" charset="0"/>
              </a:rPr>
              <a:t>a skin swab</a:t>
            </a:r>
            <a:r>
              <a:rPr lang="nb-NO" altLang="en-US" sz="1800" b="1" smtClean="0">
                <a:latin typeface="Times New Roman" pitchFamily="18" charset="0"/>
              </a:rPr>
              <a:t>) and in 2 of 33 </a:t>
            </a:r>
            <a:r>
              <a:rPr lang="nb-NO" altLang="en-US" sz="1800" b="1" u="sng" smtClean="0">
                <a:latin typeface="Times New Roman" pitchFamily="18" charset="0"/>
              </a:rPr>
              <a:t>environmental specimens.</a:t>
            </a:r>
          </a:p>
          <a:p>
            <a:pPr lvl="1" eaLnBrk="1" hangingPunct="1">
              <a:lnSpc>
                <a:spcPct val="90000"/>
              </a:lnSpc>
            </a:pPr>
            <a:r>
              <a:rPr lang="nb-NO" altLang="en-US" sz="1800" b="1" smtClean="0">
                <a:latin typeface="Times New Roman" pitchFamily="18" charset="0"/>
              </a:rPr>
              <a:t>We conclude that EBOV is shed in a wide variety of bodily fluids during the acute period of illness”</a:t>
            </a:r>
          </a:p>
          <a:p>
            <a:pPr lvl="1" eaLnBrk="1" hangingPunct="1">
              <a:lnSpc>
                <a:spcPct val="90000"/>
              </a:lnSpc>
            </a:pPr>
            <a:r>
              <a:rPr lang="nb-NO" altLang="en-US" sz="1400" b="1" smtClean="0">
                <a:latin typeface="Times New Roman" pitchFamily="18" charset="0"/>
              </a:rPr>
              <a:t>Bausch J Inf dis </a:t>
            </a:r>
            <a:r>
              <a:rPr lang="nb-NO" altLang="en-US" sz="1400" b="1" u="sng" smtClean="0">
                <a:latin typeface="Times New Roman" pitchFamily="18" charset="0"/>
              </a:rPr>
              <a:t>2007</a:t>
            </a:r>
            <a:r>
              <a:rPr lang="nb-NO" altLang="en-US" sz="1400" b="1" smtClean="0">
                <a:latin typeface="Times New Roman" pitchFamily="18" charset="0"/>
              </a:rPr>
              <a:t>; 196:142-</a:t>
            </a:r>
          </a:p>
          <a:p>
            <a:pPr eaLnBrk="1" hangingPunct="1">
              <a:lnSpc>
                <a:spcPct val="90000"/>
              </a:lnSpc>
            </a:pPr>
            <a:endParaRPr lang="nb-NO" altLang="en-US" sz="2000" b="1" smtClean="0">
              <a:solidFill>
                <a:srgbClr val="231F20"/>
              </a:solidFill>
              <a:latin typeface="Times New Roman" pitchFamily="18" charset="0"/>
            </a:endParaRPr>
          </a:p>
          <a:p>
            <a:pPr eaLnBrk="1" hangingPunct="1">
              <a:lnSpc>
                <a:spcPct val="90000"/>
              </a:lnSpc>
            </a:pPr>
            <a:r>
              <a:rPr lang="nb-NO" altLang="en-US" sz="2400" b="1" smtClean="0">
                <a:solidFill>
                  <a:srgbClr val="231F20"/>
                </a:solidFill>
                <a:latin typeface="Times New Roman" pitchFamily="18" charset="0"/>
              </a:rPr>
              <a:t>Old knowledge - before the Europeans in Uganda:</a:t>
            </a:r>
          </a:p>
          <a:p>
            <a:pPr lvl="1" eaLnBrk="1" hangingPunct="1">
              <a:lnSpc>
                <a:spcPct val="90000"/>
              </a:lnSpc>
            </a:pPr>
            <a:r>
              <a:rPr lang="nb-NO" altLang="en-US" sz="2000" b="1" smtClean="0">
                <a:solidFill>
                  <a:srgbClr val="231F20"/>
                </a:solidFill>
                <a:latin typeface="Times New Roman" pitchFamily="18" charset="0"/>
              </a:rPr>
              <a:t>isolation of sick cases 100 meters from others ---</a:t>
            </a:r>
          </a:p>
          <a:p>
            <a:pPr lvl="1" eaLnBrk="1" hangingPunct="1">
              <a:lnSpc>
                <a:spcPct val="90000"/>
              </a:lnSpc>
            </a:pPr>
            <a:r>
              <a:rPr lang="nb-NO" altLang="en-US" sz="2000" b="1" smtClean="0">
                <a:solidFill>
                  <a:srgbClr val="231F20"/>
                </a:solidFill>
                <a:latin typeface="Times New Roman" pitchFamily="18" charset="0"/>
              </a:rPr>
              <a:t>” local people have beliefs and practices in place-- useful to control rapid epidemics, such as EHF, </a:t>
            </a:r>
          </a:p>
          <a:p>
            <a:pPr lvl="1" eaLnBrk="1" hangingPunct="1">
              <a:lnSpc>
                <a:spcPct val="90000"/>
              </a:lnSpc>
            </a:pPr>
            <a:r>
              <a:rPr lang="nb-NO" altLang="en-US" sz="2000" b="1" smtClean="0">
                <a:solidFill>
                  <a:srgbClr val="231F20"/>
                </a:solidFill>
                <a:latin typeface="Times New Roman" pitchFamily="18" charset="0"/>
              </a:rPr>
              <a:t>-- their knowledge may be useful to national and international teams in their efforts to control emerging diseases.” </a:t>
            </a:r>
          </a:p>
          <a:p>
            <a:pPr eaLnBrk="1" hangingPunct="1">
              <a:lnSpc>
                <a:spcPct val="90000"/>
              </a:lnSpc>
            </a:pPr>
            <a:r>
              <a:rPr lang="nb-NO" altLang="en-US" sz="1200" b="1" smtClean="0">
                <a:solidFill>
                  <a:srgbClr val="231F20"/>
                </a:solidFill>
                <a:latin typeface="Times New Roman" pitchFamily="18" charset="0"/>
              </a:rPr>
              <a:t>Hewlett EID 2003;9: 1242-</a:t>
            </a:r>
          </a:p>
        </p:txBody>
      </p:sp>
      <p:sp>
        <p:nvSpPr>
          <p:cNvPr id="27651"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34234D63-35EF-40D5-A2E0-F11BAD026DDA}" type="slidenum">
              <a:rPr lang="nb-NO" altLang="en-US" sz="1800"/>
              <a:pPr>
                <a:spcBef>
                  <a:spcPct val="0"/>
                </a:spcBef>
                <a:buClrTx/>
                <a:buSzTx/>
                <a:buFontTx/>
                <a:buNone/>
              </a:pPr>
              <a:t>12</a:t>
            </a:fld>
            <a:endParaRPr lang="nb-NO" altLang="en-US"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341438"/>
          </a:xfrm>
          <a:solidFill>
            <a:srgbClr val="FFFFCC"/>
          </a:solidFill>
          <a:ln w="28575">
            <a:solidFill>
              <a:srgbClr val="000066"/>
            </a:solidFill>
            <a:miter lim="800000"/>
            <a:headEnd/>
            <a:tailEnd/>
          </a:ln>
          <a:extLst>
            <a:ext uri="{FAA26D3D-D897-4be2-8F04-BA451C77F1D7}">
              <ma14:placeholderFlag xmlns:ma14="http://schemas.microsoft.com/office/mac/drawingml/2011/main" xmlns="" val="1"/>
            </a:ext>
          </a:extLst>
        </p:spPr>
        <p:txBody>
          <a:bodyPr/>
          <a:lstStyle/>
          <a:p>
            <a:pPr algn="ctr" eaLnBrk="1" hangingPunct="1"/>
            <a:r>
              <a:rPr lang="nb-NO" altLang="en-US" smtClean="0"/>
              <a:t>Ebola- Lessons learned</a:t>
            </a:r>
            <a:br>
              <a:rPr lang="nb-NO" altLang="en-US" smtClean="0"/>
            </a:br>
            <a:r>
              <a:rPr lang="nb-NO" altLang="en-US" sz="1200" b="1" smtClean="0">
                <a:solidFill>
                  <a:srgbClr val="444444"/>
                </a:solidFill>
              </a:rPr>
              <a:t>Ebun James-DeKam, General Secretary, Council of Churches in Sierra Leone (CCSL)]</a:t>
            </a:r>
            <a:br>
              <a:rPr lang="nb-NO" altLang="en-US" sz="1200" b="1" smtClean="0">
                <a:solidFill>
                  <a:srgbClr val="444444"/>
                </a:solidFill>
              </a:rPr>
            </a:br>
            <a:r>
              <a:rPr lang="nb-NO" altLang="en-US" sz="1400" b="1" smtClean="0">
                <a:solidFill>
                  <a:srgbClr val="444444"/>
                </a:solidFill>
              </a:rPr>
              <a:t>Promed 8 August 2014</a:t>
            </a:r>
            <a:br>
              <a:rPr lang="nb-NO" altLang="en-US" sz="1400" b="1" smtClean="0">
                <a:solidFill>
                  <a:srgbClr val="444444"/>
                </a:solidFill>
              </a:rPr>
            </a:br>
            <a:endParaRPr lang="nb-NO" altLang="en-US" sz="1400" b="1" smtClean="0">
              <a:solidFill>
                <a:srgbClr val="444444"/>
              </a:solidFill>
            </a:endParaRPr>
          </a:p>
        </p:txBody>
      </p:sp>
      <p:sp>
        <p:nvSpPr>
          <p:cNvPr id="25603" name="Rectangle 3"/>
          <p:cNvSpPr>
            <a:spLocks noGrp="1" noChangeArrowheads="1"/>
          </p:cNvSpPr>
          <p:nvPr>
            <p:ph type="body" idx="1"/>
          </p:nvPr>
        </p:nvSpPr>
        <p:spPr>
          <a:xfrm>
            <a:off x="250825" y="1412875"/>
            <a:ext cx="8893175" cy="5064125"/>
          </a:xfrm>
          <a:extLst>
            <a:ext uri="{FAA26D3D-D897-4be2-8F04-BA451C77F1D7}">
              <ma14:placeholderFlag xmlns:ma14="http://schemas.microsoft.com/office/mac/drawingml/2011/main" xmlns="" val="1"/>
            </a:ext>
          </a:extLst>
        </p:spPr>
        <p:txBody>
          <a:bodyPr/>
          <a:lstStyle/>
          <a:p>
            <a:pPr eaLnBrk="1" hangingPunct="1">
              <a:lnSpc>
                <a:spcPct val="90000"/>
              </a:lnSpc>
            </a:pPr>
            <a:r>
              <a:rPr lang="nb-NO" altLang="en-US" sz="2000" b="1" smtClean="0">
                <a:solidFill>
                  <a:srgbClr val="444444"/>
                </a:solidFill>
                <a:latin typeface="Times New Roman" pitchFamily="18" charset="0"/>
              </a:rPr>
              <a:t>”When the outbreak did occur, we were not prepared for it; </a:t>
            </a:r>
          </a:p>
          <a:p>
            <a:pPr eaLnBrk="1" hangingPunct="1">
              <a:lnSpc>
                <a:spcPct val="90000"/>
              </a:lnSpc>
            </a:pPr>
            <a:r>
              <a:rPr lang="nb-NO" altLang="en-US" sz="2000" b="1" smtClean="0">
                <a:solidFill>
                  <a:srgbClr val="444444"/>
                </a:solidFill>
                <a:latin typeface="Times New Roman" pitchFamily="18" charset="0"/>
              </a:rPr>
              <a:t>The necessary PPE </a:t>
            </a:r>
            <a:r>
              <a:rPr lang="nb-NO" altLang="en-US" sz="2000" smtClean="0">
                <a:solidFill>
                  <a:srgbClr val="444444"/>
                </a:solidFill>
                <a:latin typeface="Times New Roman" pitchFamily="18" charset="0"/>
              </a:rPr>
              <a:t>(personal prevention equipment i.e. masks, goggles,gloves etc.)  </a:t>
            </a:r>
            <a:r>
              <a:rPr lang="nb-NO" altLang="en-US" sz="2000" b="1" smtClean="0">
                <a:solidFill>
                  <a:srgbClr val="444444"/>
                </a:solidFill>
                <a:latin typeface="Times New Roman" pitchFamily="18" charset="0"/>
              </a:rPr>
              <a:t>were in short supply; </a:t>
            </a:r>
            <a:r>
              <a:rPr lang="nb-NO" altLang="en-US" sz="2000" smtClean="0">
                <a:solidFill>
                  <a:srgbClr val="444444"/>
                </a:solidFill>
                <a:latin typeface="Times New Roman" pitchFamily="18" charset="0"/>
              </a:rPr>
              <a:t>testing centers and laboratories were not set up to handle testing for EVD.</a:t>
            </a:r>
          </a:p>
          <a:p>
            <a:pPr eaLnBrk="1" hangingPunct="1">
              <a:lnSpc>
                <a:spcPct val="90000"/>
              </a:lnSpc>
            </a:pPr>
            <a:r>
              <a:rPr lang="nb-NO" altLang="en-US" sz="2000" b="1" u="sng" smtClean="0">
                <a:solidFill>
                  <a:srgbClr val="444444"/>
                </a:solidFill>
                <a:latin typeface="Times New Roman" pitchFamily="18" charset="0"/>
              </a:rPr>
              <a:t>Medical staff were not trained in proper use of the PPE</a:t>
            </a:r>
            <a:r>
              <a:rPr lang="nb-NO" altLang="en-US" sz="2000" smtClean="0">
                <a:solidFill>
                  <a:srgbClr val="444444"/>
                </a:solidFill>
                <a:latin typeface="Times New Roman" pitchFamily="18" charset="0"/>
              </a:rPr>
              <a:t>; medical expertise with genuine knowledge and experience in dealing with EVD were in extremely short supply. </a:t>
            </a:r>
          </a:p>
          <a:p>
            <a:pPr eaLnBrk="1" hangingPunct="1">
              <a:lnSpc>
                <a:spcPct val="90000"/>
              </a:lnSpc>
            </a:pPr>
            <a:r>
              <a:rPr lang="nb-NO" altLang="en-US" sz="2000" smtClean="0">
                <a:solidFill>
                  <a:srgbClr val="444444"/>
                </a:solidFill>
                <a:latin typeface="Times New Roman" pitchFamily="18" charset="0"/>
              </a:rPr>
              <a:t>Tracing units had to be organized and trained; burial teams had to be organized and trained. </a:t>
            </a:r>
          </a:p>
          <a:p>
            <a:pPr eaLnBrk="1" hangingPunct="1">
              <a:lnSpc>
                <a:spcPct val="90000"/>
              </a:lnSpc>
            </a:pPr>
            <a:r>
              <a:rPr lang="nb-NO" altLang="en-US" sz="2000" smtClean="0">
                <a:solidFill>
                  <a:srgbClr val="444444"/>
                </a:solidFill>
                <a:latin typeface="Times New Roman" pitchFamily="18" charset="0"/>
              </a:rPr>
              <a:t>Ambulances refitted to accommodate only EVD victims. </a:t>
            </a:r>
          </a:p>
          <a:p>
            <a:pPr eaLnBrk="1" hangingPunct="1">
              <a:lnSpc>
                <a:spcPct val="90000"/>
              </a:lnSpc>
            </a:pPr>
            <a:r>
              <a:rPr lang="nb-NO" altLang="en-US" sz="2000" b="1" smtClean="0">
                <a:solidFill>
                  <a:srgbClr val="444444"/>
                </a:solidFill>
                <a:latin typeface="Times New Roman" pitchFamily="18" charset="0"/>
              </a:rPr>
              <a:t>The general population began to protest vigorously that regular patients and EVD patients had to go to the same facility for medical attention. This put the uninfected population at higher risk.</a:t>
            </a:r>
          </a:p>
          <a:p>
            <a:pPr eaLnBrk="1" hangingPunct="1">
              <a:lnSpc>
                <a:spcPct val="90000"/>
              </a:lnSpc>
            </a:pPr>
            <a:r>
              <a:rPr lang="nb-NO" altLang="en-US" sz="2000" smtClean="0">
                <a:solidFill>
                  <a:srgbClr val="444444"/>
                </a:solidFill>
                <a:latin typeface="Times New Roman" pitchFamily="18" charset="0"/>
              </a:rPr>
              <a:t>Little sensitivity in dealing with customs</a:t>
            </a:r>
          </a:p>
          <a:p>
            <a:pPr eaLnBrk="1" hangingPunct="1">
              <a:lnSpc>
                <a:spcPct val="90000"/>
              </a:lnSpc>
            </a:pPr>
            <a:r>
              <a:rPr lang="nb-NO" altLang="en-US" sz="2000" smtClean="0">
                <a:solidFill>
                  <a:srgbClr val="444444"/>
                </a:solidFill>
                <a:latin typeface="Times New Roman" pitchFamily="18" charset="0"/>
              </a:rPr>
              <a:t>It will take time to slow progression of disease ”</a:t>
            </a:r>
            <a:br>
              <a:rPr lang="nb-NO" altLang="en-US" sz="2000" smtClean="0">
                <a:solidFill>
                  <a:srgbClr val="444444"/>
                </a:solidFill>
                <a:latin typeface="Times New Roman" pitchFamily="18" charset="0"/>
              </a:rPr>
            </a:br>
            <a:endParaRPr lang="nb-NO" altLang="en-US" sz="2000" smtClean="0">
              <a:solidFill>
                <a:srgbClr val="444444"/>
              </a:solidFill>
              <a:latin typeface="Times New Roman" pitchFamily="18" charset="0"/>
            </a:endParaRPr>
          </a:p>
        </p:txBody>
      </p:sp>
      <p:sp>
        <p:nvSpPr>
          <p:cNvPr id="25607" name="Rectangle 7"/>
          <p:cNvSpPr>
            <a:spLocks noChangeArrowheads="1"/>
          </p:cNvSpPr>
          <p:nvPr/>
        </p:nvSpPr>
        <p:spPr bwMode="auto">
          <a:xfrm>
            <a:off x="11187113" y="-2163763"/>
            <a:ext cx="65087" cy="220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p>
        </p:txBody>
      </p:sp>
      <p:sp>
        <p:nvSpPr>
          <p:cNvPr id="28676"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279267D3-9C19-4451-9F8A-5CC302F47BA3}" type="slidenum">
              <a:rPr lang="nb-NO" altLang="en-US" sz="1800"/>
              <a:pPr>
                <a:spcBef>
                  <a:spcPct val="0"/>
                </a:spcBef>
                <a:buClrTx/>
                <a:buSzTx/>
                <a:buFontTx/>
                <a:buNone/>
              </a:pPr>
              <a:t>13</a:t>
            </a:fld>
            <a:endParaRPr lang="nb-NO" altLang="en-US"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p:cNvSpPr>
            <a:spLocks noGrp="1"/>
          </p:cNvSpPr>
          <p:nvPr>
            <p:ph type="title"/>
          </p:nvPr>
        </p:nvSpPr>
        <p:spPr>
          <a:xfrm>
            <a:off x="0" y="115888"/>
            <a:ext cx="9144000" cy="1644650"/>
          </a:xfrm>
          <a:extLst>
            <a:ext uri="{FAA26D3D-D897-4be2-8F04-BA451C77F1D7}">
              <ma14:placeholderFlag xmlns:ma14="http://schemas.microsoft.com/office/mac/drawingml/2011/main" xmlns="" val="1"/>
            </a:ext>
          </a:extLst>
        </p:spPr>
        <p:txBody>
          <a:bodyPr/>
          <a:lstStyle/>
          <a:p>
            <a:pPr algn="ctr">
              <a:defRPr/>
            </a:pPr>
            <a:r>
              <a:rPr lang="nb-NO" altLang="x-none" sz="4800" b="1"/>
              <a:t>Guidelines before and after September 2014</a:t>
            </a:r>
          </a:p>
        </p:txBody>
      </p:sp>
      <p:sp>
        <p:nvSpPr>
          <p:cNvPr id="29698"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C9952AA1-70FE-4047-82B1-415C5992C013}" type="slidenum">
              <a:rPr lang="nb-NO" altLang="en-US" sz="1800"/>
              <a:pPr>
                <a:spcBef>
                  <a:spcPct val="0"/>
                </a:spcBef>
                <a:buClrTx/>
                <a:buSzTx/>
                <a:buFontTx/>
                <a:buNone/>
              </a:pPr>
              <a:t>14</a:t>
            </a:fld>
            <a:endParaRPr lang="nb-NO" altLang="en-US"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tel 1"/>
          <p:cNvSpPr>
            <a:spLocks noGrp="1"/>
          </p:cNvSpPr>
          <p:nvPr>
            <p:ph type="title"/>
          </p:nvPr>
        </p:nvSpPr>
        <p:spPr>
          <a:xfrm>
            <a:off x="0" y="0"/>
            <a:ext cx="9144000" cy="1484313"/>
          </a:xfrm>
          <a:solidFill>
            <a:srgbClr val="FFFFCC"/>
          </a:solidFill>
          <a:ln>
            <a:solidFill>
              <a:schemeClr val="bg2"/>
            </a:solidFill>
            <a:miter lim="800000"/>
            <a:headEnd/>
            <a:tailEnd/>
          </a:ln>
          <a:extLst>
            <a:ext uri="{FAA26D3D-D897-4be2-8F04-BA451C77F1D7}">
              <ma14:placeholderFlag xmlns:ma14="http://schemas.microsoft.com/office/mac/drawingml/2011/main" xmlns="" val="1"/>
            </a:ext>
          </a:extLst>
        </p:spPr>
        <p:txBody>
          <a:bodyPr/>
          <a:lstStyle/>
          <a:p>
            <a:pPr algn="ctr">
              <a:defRPr/>
            </a:pPr>
            <a:r>
              <a:rPr lang="nb-NO" altLang="x-none" sz="3200" b="1"/>
              <a:t>International guidelines used to protect HCW against Ebola, September 2014; </a:t>
            </a:r>
            <a:br>
              <a:rPr lang="nb-NO" altLang="x-none" sz="3200" b="1"/>
            </a:br>
            <a:r>
              <a:rPr lang="nb-NO" altLang="x-none" sz="3200" b="1"/>
              <a:t>WHO, UK and CDC</a:t>
            </a:r>
          </a:p>
        </p:txBody>
      </p:sp>
      <p:sp>
        <p:nvSpPr>
          <p:cNvPr id="3" name="Plassholder for innhold 2"/>
          <p:cNvSpPr>
            <a:spLocks noGrp="1"/>
          </p:cNvSpPr>
          <p:nvPr>
            <p:ph idx="1"/>
          </p:nvPr>
        </p:nvSpPr>
        <p:spPr>
          <a:xfrm>
            <a:off x="107950" y="1628775"/>
            <a:ext cx="8847138" cy="4968875"/>
          </a:xfrm>
          <a:extLst>
            <a:ext uri="{FAA26D3D-D897-4be2-8F04-BA451C77F1D7}">
              <ma14:placeholderFlag xmlns:ma14="http://schemas.microsoft.com/office/mac/drawingml/2011/main" xmlns="" val="1"/>
            </a:ext>
          </a:extLst>
        </p:spPr>
        <p:txBody>
          <a:bodyPr/>
          <a:lstStyle/>
          <a:p>
            <a:pPr marL="457200" indent="-457200" eaLnBrk="1" hangingPunct="1">
              <a:buFont typeface="Wingdings" pitchFamily="2" charset="2"/>
              <a:buAutoNum type="arabicPeriod"/>
            </a:pPr>
            <a:r>
              <a:rPr lang="en-GB" altLang="en-US" sz="2400" b="1" smtClean="0">
                <a:solidFill>
                  <a:srgbClr val="222222"/>
                </a:solidFill>
                <a:latin typeface="Times New Roman" pitchFamily="18" charset="0"/>
                <a:cs typeface="Times New Roman" pitchFamily="18" charset="0"/>
              </a:rPr>
              <a:t>WHO</a:t>
            </a:r>
            <a:r>
              <a:rPr lang="en-GB" altLang="en-US" sz="2400" smtClean="0">
                <a:solidFill>
                  <a:srgbClr val="222222"/>
                </a:solidFill>
                <a:latin typeface="Times New Roman" pitchFamily="18" charset="0"/>
                <a:cs typeface="Times New Roman" pitchFamily="18" charset="0"/>
              </a:rPr>
              <a:t>. Interim infection prevention and control guidance for care of patients with suspected or confirmed filovirus haemorrhagic fever in health-care settings, with focus on Ebola. </a:t>
            </a:r>
            <a:r>
              <a:rPr lang="en-GB" altLang="en-US" sz="2400" u="sng" smtClean="0">
                <a:solidFill>
                  <a:srgbClr val="222222"/>
                </a:solidFill>
                <a:latin typeface="Times New Roman" pitchFamily="18" charset="0"/>
                <a:cs typeface="Times New Roman" pitchFamily="18" charset="0"/>
              </a:rPr>
              <a:t>September 2014.</a:t>
            </a:r>
            <a:endParaRPr lang="nb-NO" altLang="en-US" sz="2400" u="sng" smtClean="0">
              <a:latin typeface="Times New Roman" pitchFamily="18" charset="0"/>
              <a:cs typeface="Times New Roman" pitchFamily="18" charset="0"/>
            </a:endParaRPr>
          </a:p>
          <a:p>
            <a:pPr marL="457200" indent="-457200" eaLnBrk="1" hangingPunct="1">
              <a:buFont typeface="Wingdings" pitchFamily="2" charset="2"/>
              <a:buAutoNum type="arabicPeriod"/>
            </a:pPr>
            <a:r>
              <a:rPr lang="en-GB" altLang="en-US" sz="2400" b="1" smtClean="0">
                <a:solidFill>
                  <a:srgbClr val="222222"/>
                </a:solidFill>
                <a:latin typeface="Times New Roman" pitchFamily="18" charset="0"/>
                <a:cs typeface="Times New Roman" pitchFamily="18" charset="0"/>
              </a:rPr>
              <a:t>UK</a:t>
            </a:r>
            <a:r>
              <a:rPr lang="en-GB" altLang="en-US" sz="2400" smtClean="0">
                <a:solidFill>
                  <a:srgbClr val="222222"/>
                </a:solidFill>
                <a:latin typeface="Times New Roman" pitchFamily="18" charset="0"/>
                <a:cs typeface="Times New Roman" pitchFamily="18" charset="0"/>
              </a:rPr>
              <a:t>, Department of Health. Management of hazard group 4 viral haemorrhagic fevers and similar human infectious diseases of high consequences. </a:t>
            </a:r>
            <a:r>
              <a:rPr lang="en-GB" altLang="en-US" sz="2400" u="sng" smtClean="0">
                <a:solidFill>
                  <a:srgbClr val="222222"/>
                </a:solidFill>
                <a:latin typeface="Times New Roman" pitchFamily="18" charset="0"/>
                <a:cs typeface="Times New Roman" pitchFamily="18" charset="0"/>
              </a:rPr>
              <a:t>September 2014</a:t>
            </a:r>
            <a:r>
              <a:rPr lang="en-GB" altLang="en-US" sz="2400" smtClean="0">
                <a:solidFill>
                  <a:srgbClr val="222222"/>
                </a:solidFill>
                <a:latin typeface="Times New Roman" pitchFamily="18" charset="0"/>
                <a:cs typeface="Times New Roman" pitchFamily="18" charset="0"/>
              </a:rPr>
              <a:t>.</a:t>
            </a:r>
            <a:endParaRPr lang="nb-NO" altLang="en-US" sz="2400" smtClean="0">
              <a:latin typeface="Times New Roman" pitchFamily="18" charset="0"/>
              <a:cs typeface="Times New Roman" pitchFamily="18" charset="0"/>
            </a:endParaRPr>
          </a:p>
          <a:p>
            <a:pPr marL="457200" indent="-457200" eaLnBrk="1" hangingPunct="1">
              <a:buFont typeface="Wingdings" pitchFamily="2" charset="2"/>
              <a:buAutoNum type="arabicPeriod"/>
            </a:pPr>
            <a:r>
              <a:rPr lang="en-GB" altLang="en-US" sz="2400" b="1" smtClean="0">
                <a:solidFill>
                  <a:srgbClr val="222222"/>
                </a:solidFill>
                <a:latin typeface="Times New Roman" pitchFamily="18" charset="0"/>
                <a:cs typeface="Times New Roman" pitchFamily="18" charset="0"/>
              </a:rPr>
              <a:t>CDC</a:t>
            </a:r>
            <a:r>
              <a:rPr lang="en-GB" altLang="en-US" sz="2400" smtClean="0">
                <a:solidFill>
                  <a:srgbClr val="222222"/>
                </a:solidFill>
                <a:latin typeface="Times New Roman" pitchFamily="18" charset="0"/>
                <a:cs typeface="Times New Roman" pitchFamily="18" charset="0"/>
              </a:rPr>
              <a:t>. Infection prevention and control recommendations for hospitalized patients with known or suspected Ebola haemorrhagic fever in US hospitals. </a:t>
            </a:r>
            <a:r>
              <a:rPr lang="en-GB" altLang="en-US" sz="2400" u="sng" smtClean="0">
                <a:solidFill>
                  <a:srgbClr val="222222"/>
                </a:solidFill>
                <a:latin typeface="Times New Roman" pitchFamily="18" charset="0"/>
                <a:cs typeface="Times New Roman" pitchFamily="18" charset="0"/>
              </a:rPr>
              <a:t>August 2014.</a:t>
            </a:r>
          </a:p>
          <a:p>
            <a:pPr marL="457200" indent="-457200" eaLnBrk="1" hangingPunct="1">
              <a:buFont typeface="Wingdings" pitchFamily="2" charset="2"/>
              <a:buAutoNum type="arabicPeriod"/>
            </a:pPr>
            <a:r>
              <a:rPr lang="nb-NO" altLang="en-US" sz="2400" b="1" smtClean="0">
                <a:solidFill>
                  <a:srgbClr val="0000CC"/>
                </a:solidFill>
                <a:latin typeface="Times New Roman" pitchFamily="18" charset="0"/>
                <a:cs typeface="Times New Roman" pitchFamily="18" charset="0"/>
              </a:rPr>
              <a:t>CDC. </a:t>
            </a:r>
            <a:r>
              <a:rPr lang="nb-NO" altLang="en-US" sz="2400" smtClean="0">
                <a:solidFill>
                  <a:srgbClr val="0000CC"/>
                </a:solidFill>
                <a:latin typeface="Times New Roman" pitchFamily="18" charset="0"/>
                <a:cs typeface="Times New Roman" pitchFamily="18" charset="0"/>
              </a:rPr>
              <a:t>Guidance on personal protective equipment to be used by healthcare workers during management of patients with Ebola virus disease in U.S.hospitals, </a:t>
            </a:r>
            <a:r>
              <a:rPr lang="nb-NO" altLang="en-US" sz="2400" u="sng" smtClean="0">
                <a:solidFill>
                  <a:srgbClr val="0000CC"/>
                </a:solidFill>
                <a:latin typeface="Times New Roman" pitchFamily="18" charset="0"/>
                <a:cs typeface="Times New Roman" pitchFamily="18" charset="0"/>
              </a:rPr>
              <a:t>October 20, 2014.</a:t>
            </a:r>
          </a:p>
          <a:p>
            <a:pPr marL="457200" indent="-457200" eaLnBrk="1" hangingPunct="1">
              <a:buFont typeface="Wingdings" pitchFamily="2" charset="2"/>
              <a:buAutoNum type="arabicPeriod"/>
            </a:pPr>
            <a:endParaRPr lang="nb-NO" altLang="en-US" sz="2400" smtClean="0">
              <a:latin typeface="Times New Roman" pitchFamily="18" charset="0"/>
              <a:cs typeface="Times New Roman" pitchFamily="18" charset="0"/>
            </a:endParaRPr>
          </a:p>
          <a:p>
            <a:pPr marL="457200" indent="-457200">
              <a:buFont typeface="Tahoma" pitchFamily="34" charset="0"/>
              <a:buAutoNum type="arabicPeriod"/>
            </a:pPr>
            <a:endParaRPr lang="nb-NO" altLang="en-US" sz="2400" smtClean="0"/>
          </a:p>
        </p:txBody>
      </p:sp>
      <p:sp>
        <p:nvSpPr>
          <p:cNvPr id="30723"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069EF2B1-F6AF-42E3-A047-EF51C2C6BB3D}" type="slidenum">
              <a:rPr lang="nb-NO" altLang="en-US" sz="1800"/>
              <a:pPr>
                <a:spcBef>
                  <a:spcPct val="0"/>
                </a:spcBef>
                <a:buClrTx/>
                <a:buSzTx/>
                <a:buFontTx/>
                <a:buNone/>
              </a:pPr>
              <a:t>15</a:t>
            </a:fld>
            <a:endParaRPr lang="nb-NO" alt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extLst>
            <a:ext uri="{FAA26D3D-D897-4be2-8F04-BA451C77F1D7}">
              <ma14:placeholderFlag xmlns:ma14="http://schemas.microsoft.com/office/mac/drawingml/2011/main" xmlns="" val="1"/>
            </a:ext>
          </a:extLst>
        </p:spPr>
        <p:txBody>
          <a:bodyPr/>
          <a:lstStyle/>
          <a:p>
            <a:pPr eaLnBrk="1" hangingPunct="1"/>
            <a:endParaRPr lang="en-US" altLang="en-US" smtClean="0"/>
          </a:p>
        </p:txBody>
      </p:sp>
      <p:sp>
        <p:nvSpPr>
          <p:cNvPr id="29699" name="Rectangle 3"/>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nb-NO" altLang="x-none"/>
              <a:t>PPE WHO 2014</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34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02" name="Line 6"/>
          <p:cNvSpPr>
            <a:spLocks noChangeShapeType="1"/>
          </p:cNvSpPr>
          <p:nvPr/>
        </p:nvSpPr>
        <p:spPr bwMode="auto">
          <a:xfrm flipH="1" flipV="1">
            <a:off x="4114800" y="6400800"/>
            <a:ext cx="609600" cy="76200"/>
          </a:xfrm>
          <a:prstGeom prst="line">
            <a:avLst/>
          </a:prstGeom>
          <a:noFill/>
          <a:ln w="508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latin typeface="Tahoma" charset="0"/>
            </a:endParaRPr>
          </a:p>
        </p:txBody>
      </p:sp>
      <p:sp>
        <p:nvSpPr>
          <p:cNvPr id="29703" name="Text Box 7"/>
          <p:cNvSpPr txBox="1">
            <a:spLocks noChangeArrowheads="1"/>
          </p:cNvSpPr>
          <p:nvPr/>
        </p:nvSpPr>
        <p:spPr bwMode="auto">
          <a:xfrm>
            <a:off x="5699125" y="6205538"/>
            <a:ext cx="164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defRPr/>
            </a:pPr>
            <a:r>
              <a:rPr lang="nb-NO" altLang="x-none" smtClean="0"/>
              <a:t>WHO 2014</a:t>
            </a:r>
          </a:p>
        </p:txBody>
      </p:sp>
      <p:sp>
        <p:nvSpPr>
          <p:cNvPr id="32775"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3786C5A0-A95A-459D-AC03-49C67455F95F}" type="slidenum">
              <a:rPr lang="nb-NO" altLang="en-US" sz="1800"/>
              <a:pPr>
                <a:spcBef>
                  <a:spcPct val="0"/>
                </a:spcBef>
                <a:buClrTx/>
                <a:buSzTx/>
                <a:buFontTx/>
                <a:buNone/>
              </a:pPr>
              <a:t>17</a:t>
            </a:fld>
            <a:endParaRPr lang="nb-NO" altLang="en-US"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2" name="TekstSylinder 1"/>
          <p:cNvSpPr txBox="1"/>
          <p:nvPr/>
        </p:nvSpPr>
        <p:spPr>
          <a:xfrm>
            <a:off x="971550" y="908050"/>
            <a:ext cx="5113338" cy="2678113"/>
          </a:xfrm>
          <a:prstGeom prst="rect">
            <a:avLst/>
          </a:prstGeom>
          <a:solidFill>
            <a:schemeClr val="accent2">
              <a:lumMod val="20000"/>
              <a:lumOff val="80000"/>
            </a:schemeClr>
          </a:solidFill>
        </p:spPr>
        <p:txBody>
          <a:bodyPr>
            <a:spAutoFit/>
          </a:bodyPr>
          <a:lstStyle/>
          <a:p>
            <a:pPr eaLnBrk="1" hangingPunct="1">
              <a:defRPr/>
            </a:pPr>
            <a:r>
              <a:rPr lang="nb-NO" b="1" dirty="0">
                <a:solidFill>
                  <a:schemeClr val="tx2"/>
                </a:solidFill>
              </a:rPr>
              <a:t>SEPTEMBER 2014:</a:t>
            </a:r>
          </a:p>
          <a:p>
            <a:pPr eaLnBrk="1" hangingPunct="1">
              <a:defRPr/>
            </a:pPr>
            <a:r>
              <a:rPr lang="nb-NO" b="1" dirty="0">
                <a:solidFill>
                  <a:schemeClr val="tx2"/>
                </a:solidFill>
              </a:rPr>
              <a:t>A </a:t>
            </a:r>
            <a:r>
              <a:rPr lang="nb-NO" b="1" dirty="0" err="1">
                <a:solidFill>
                  <a:schemeClr val="tx2"/>
                </a:solidFill>
              </a:rPr>
              <a:t>high</a:t>
            </a:r>
            <a:r>
              <a:rPr lang="nb-NO" b="1" dirty="0">
                <a:solidFill>
                  <a:schemeClr val="tx2"/>
                </a:solidFill>
              </a:rPr>
              <a:t> </a:t>
            </a:r>
            <a:r>
              <a:rPr lang="nb-NO" b="1" dirty="0" err="1">
                <a:solidFill>
                  <a:schemeClr val="tx2"/>
                </a:solidFill>
              </a:rPr>
              <a:t>death</a:t>
            </a:r>
            <a:r>
              <a:rPr lang="nb-NO" b="1" dirty="0">
                <a:solidFill>
                  <a:schemeClr val="tx2"/>
                </a:solidFill>
              </a:rPr>
              <a:t> rate</a:t>
            </a:r>
          </a:p>
          <a:p>
            <a:pPr eaLnBrk="1" hangingPunct="1">
              <a:defRPr/>
            </a:pPr>
            <a:r>
              <a:rPr lang="nb-NO" b="1" dirty="0">
                <a:solidFill>
                  <a:schemeClr val="tx2"/>
                </a:solidFill>
              </a:rPr>
              <a:t>No </a:t>
            </a:r>
            <a:r>
              <a:rPr lang="nb-NO" b="1" dirty="0" err="1">
                <a:solidFill>
                  <a:schemeClr val="tx2"/>
                </a:solidFill>
              </a:rPr>
              <a:t>effective</a:t>
            </a:r>
            <a:r>
              <a:rPr lang="nb-NO" b="1" dirty="0">
                <a:solidFill>
                  <a:schemeClr val="tx2"/>
                </a:solidFill>
              </a:rPr>
              <a:t> virus </a:t>
            </a:r>
            <a:r>
              <a:rPr lang="nb-NO" b="1" dirty="0" err="1">
                <a:solidFill>
                  <a:schemeClr val="tx2"/>
                </a:solidFill>
              </a:rPr>
              <a:t>medicine</a:t>
            </a:r>
            <a:endParaRPr lang="nb-NO" b="1" dirty="0">
              <a:solidFill>
                <a:schemeClr val="tx2"/>
              </a:solidFill>
            </a:endParaRPr>
          </a:p>
          <a:p>
            <a:pPr eaLnBrk="1" hangingPunct="1">
              <a:defRPr/>
            </a:pPr>
            <a:r>
              <a:rPr lang="nb-NO" b="1" dirty="0">
                <a:solidFill>
                  <a:schemeClr val="tx2"/>
                </a:solidFill>
              </a:rPr>
              <a:t>No </a:t>
            </a:r>
            <a:r>
              <a:rPr lang="nb-NO" b="1" dirty="0" err="1">
                <a:solidFill>
                  <a:schemeClr val="tx2"/>
                </a:solidFill>
              </a:rPr>
              <a:t>vaccine</a:t>
            </a:r>
            <a:endParaRPr lang="nb-NO" b="1" dirty="0">
              <a:solidFill>
                <a:schemeClr val="tx2"/>
              </a:solidFill>
            </a:endParaRPr>
          </a:p>
          <a:p>
            <a:pPr eaLnBrk="1" hangingPunct="1">
              <a:defRPr/>
            </a:pPr>
            <a:r>
              <a:rPr lang="nb-NO" b="1" dirty="0">
                <a:solidFill>
                  <a:schemeClr val="tx2"/>
                </a:solidFill>
              </a:rPr>
              <a:t>A </a:t>
            </a:r>
            <a:r>
              <a:rPr lang="nb-NO" b="1" dirty="0" err="1">
                <a:solidFill>
                  <a:schemeClr val="tx2"/>
                </a:solidFill>
              </a:rPr>
              <a:t>very</a:t>
            </a:r>
            <a:r>
              <a:rPr lang="nb-NO" b="1" dirty="0">
                <a:solidFill>
                  <a:schemeClr val="tx2"/>
                </a:solidFill>
              </a:rPr>
              <a:t> </a:t>
            </a:r>
            <a:r>
              <a:rPr lang="nb-NO" b="1" dirty="0" err="1">
                <a:solidFill>
                  <a:schemeClr val="tx2"/>
                </a:solidFill>
              </a:rPr>
              <a:t>poor</a:t>
            </a:r>
            <a:r>
              <a:rPr lang="nb-NO" b="1" dirty="0">
                <a:solidFill>
                  <a:schemeClr val="tx2"/>
                </a:solidFill>
              </a:rPr>
              <a:t> PPE </a:t>
            </a:r>
            <a:r>
              <a:rPr lang="nb-NO" b="1" dirty="0" err="1">
                <a:solidFill>
                  <a:schemeClr val="tx2"/>
                </a:solidFill>
              </a:rPr>
              <a:t>protection</a:t>
            </a:r>
            <a:endParaRPr lang="nb-NO" b="1" dirty="0">
              <a:solidFill>
                <a:schemeClr val="tx2"/>
              </a:solidFill>
            </a:endParaRPr>
          </a:p>
          <a:p>
            <a:pPr eaLnBrk="1" hangingPunct="1">
              <a:defRPr/>
            </a:pPr>
            <a:r>
              <a:rPr lang="nb-NO" b="1" dirty="0">
                <a:solidFill>
                  <a:schemeClr val="tx2"/>
                </a:solidFill>
              </a:rPr>
              <a:t>A </a:t>
            </a:r>
            <a:r>
              <a:rPr lang="nb-NO" b="1" dirty="0" err="1">
                <a:solidFill>
                  <a:schemeClr val="tx2"/>
                </a:solidFill>
              </a:rPr>
              <a:t>very</a:t>
            </a:r>
            <a:r>
              <a:rPr lang="nb-NO" b="1" dirty="0">
                <a:solidFill>
                  <a:schemeClr val="tx2"/>
                </a:solidFill>
              </a:rPr>
              <a:t> </a:t>
            </a:r>
            <a:r>
              <a:rPr lang="nb-NO" b="1" dirty="0" err="1">
                <a:solidFill>
                  <a:schemeClr val="tx2"/>
                </a:solidFill>
              </a:rPr>
              <a:t>low</a:t>
            </a:r>
            <a:r>
              <a:rPr lang="nb-NO" b="1" dirty="0">
                <a:solidFill>
                  <a:schemeClr val="tx2"/>
                </a:solidFill>
              </a:rPr>
              <a:t> </a:t>
            </a:r>
            <a:r>
              <a:rPr lang="nb-NO" b="1" dirty="0" err="1">
                <a:solidFill>
                  <a:schemeClr val="tx2"/>
                </a:solidFill>
              </a:rPr>
              <a:t>level</a:t>
            </a:r>
            <a:r>
              <a:rPr lang="nb-NO" b="1" dirty="0">
                <a:solidFill>
                  <a:schemeClr val="tx2"/>
                </a:solidFill>
              </a:rPr>
              <a:t> </a:t>
            </a:r>
            <a:r>
              <a:rPr lang="nb-NO" b="1" dirty="0" err="1">
                <a:solidFill>
                  <a:schemeClr val="tx2"/>
                </a:solidFill>
              </a:rPr>
              <a:t>of</a:t>
            </a:r>
            <a:r>
              <a:rPr lang="nb-NO" b="1" dirty="0">
                <a:solidFill>
                  <a:schemeClr val="tx2"/>
                </a:solidFill>
              </a:rPr>
              <a:t> </a:t>
            </a:r>
            <a:r>
              <a:rPr lang="nb-NO" b="1" dirty="0" err="1">
                <a:solidFill>
                  <a:schemeClr val="tx2"/>
                </a:solidFill>
              </a:rPr>
              <a:t>infection</a:t>
            </a:r>
            <a:r>
              <a:rPr lang="nb-NO" b="1" dirty="0">
                <a:solidFill>
                  <a:schemeClr val="tx2"/>
                </a:solidFill>
              </a:rPr>
              <a:t> </a:t>
            </a:r>
            <a:r>
              <a:rPr lang="nb-NO" b="1" dirty="0" err="1">
                <a:solidFill>
                  <a:schemeClr val="tx2"/>
                </a:solidFill>
              </a:rPr>
              <a:t>control</a:t>
            </a:r>
            <a:r>
              <a:rPr lang="nb-NO" dirty="0"/>
              <a:t> </a:t>
            </a:r>
          </a:p>
        </p:txBody>
      </p:sp>
      <p:sp>
        <p:nvSpPr>
          <p:cNvPr id="33795" name="Slide Number Placeholder 2"/>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B7E39396-32DA-4108-8E79-B787D0A0F3EE}" type="slidenum">
              <a:rPr lang="nb-NO" altLang="en-US" sz="1800"/>
              <a:pPr>
                <a:spcBef>
                  <a:spcPct val="0"/>
                </a:spcBef>
                <a:buClrTx/>
                <a:buSzTx/>
                <a:buFontTx/>
                <a:buNone/>
              </a:pPr>
              <a:t>18</a:t>
            </a:fld>
            <a:endParaRPr lang="nb-NO" altLang="en-US"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447800"/>
          </a:xfrm>
          <a:solidFill>
            <a:srgbClr val="FFFF99"/>
          </a:solidFill>
          <a:extLst>
            <a:ext uri="{FAA26D3D-D897-4be2-8F04-BA451C77F1D7}">
              <ma14:placeholderFlag xmlns:ma14="http://schemas.microsoft.com/office/mac/drawingml/2011/main" xmlns="" val="1"/>
            </a:ext>
          </a:extLst>
        </p:spPr>
        <p:txBody>
          <a:bodyPr/>
          <a:lstStyle/>
          <a:p>
            <a:pPr algn="ctr" eaLnBrk="1" hangingPunct="1"/>
            <a:r>
              <a:rPr lang="en-GB" altLang="en-US" sz="2800" smtClean="0">
                <a:solidFill>
                  <a:schemeClr val="tx1"/>
                </a:solidFill>
                <a:cs typeface="Times New Roman" pitchFamily="18" charset="0"/>
              </a:rPr>
              <a:t>Promed-mail </a:t>
            </a:r>
            <a:r>
              <a:rPr lang="nb-NO" altLang="en-US" sz="2800" smtClean="0">
                <a:solidFill>
                  <a:schemeClr val="tx1"/>
                </a:solidFill>
                <a:cs typeface="Times New Roman" pitchFamily="18" charset="0"/>
              </a:rPr>
              <a:t/>
            </a:r>
            <a:br>
              <a:rPr lang="nb-NO" altLang="en-US" sz="2800" smtClean="0">
                <a:solidFill>
                  <a:schemeClr val="tx1"/>
                </a:solidFill>
                <a:cs typeface="Times New Roman" pitchFamily="18" charset="0"/>
              </a:rPr>
            </a:br>
            <a:r>
              <a:rPr lang="en-GB" altLang="en-US" sz="2800" smtClean="0">
                <a:solidFill>
                  <a:schemeClr val="tx1"/>
                </a:solidFill>
                <a:cs typeface="Times New Roman" pitchFamily="18" charset="0"/>
              </a:rPr>
              <a:t>3] Infection control is not working</a:t>
            </a:r>
            <a:r>
              <a:rPr lang="en-GB" altLang="en-US" sz="2400" smtClean="0">
                <a:solidFill>
                  <a:schemeClr val="tx1"/>
                </a:solidFill>
                <a:cs typeface="Times New Roman" pitchFamily="18" charset="0"/>
              </a:rPr>
              <a:t/>
            </a:r>
            <a:br>
              <a:rPr lang="en-GB" altLang="en-US" sz="2400" smtClean="0">
                <a:solidFill>
                  <a:schemeClr val="tx1"/>
                </a:solidFill>
                <a:cs typeface="Times New Roman" pitchFamily="18" charset="0"/>
              </a:rPr>
            </a:br>
            <a:r>
              <a:rPr lang="en-GB" altLang="en-US" sz="2400" smtClean="0">
                <a:solidFill>
                  <a:schemeClr val="tx1"/>
                </a:solidFill>
                <a:cs typeface="Times New Roman" pitchFamily="18" charset="0"/>
              </a:rPr>
              <a:t>Date: 14 Sep 2014</a:t>
            </a:r>
            <a:br>
              <a:rPr lang="en-GB" altLang="en-US" sz="2400" smtClean="0">
                <a:solidFill>
                  <a:schemeClr val="tx1"/>
                </a:solidFill>
                <a:cs typeface="Times New Roman" pitchFamily="18" charset="0"/>
              </a:rPr>
            </a:br>
            <a:r>
              <a:rPr lang="en-GB" altLang="en-US" sz="2000" smtClean="0">
                <a:solidFill>
                  <a:schemeClr val="tx1"/>
                </a:solidFill>
                <a:cs typeface="Times New Roman" pitchFamily="18" charset="0"/>
              </a:rPr>
              <a:t>From: Bjorg Marit Andersen &lt;bomarand@hotmail.com&gt; [edited]</a:t>
            </a:r>
            <a:endParaRPr lang="nb-NO" altLang="en-US" sz="2000" smtClean="0">
              <a:solidFill>
                <a:schemeClr val="tx1"/>
              </a:solidFill>
              <a:cs typeface="Times New Roman" pitchFamily="18" charset="0"/>
            </a:endParaRPr>
          </a:p>
        </p:txBody>
      </p:sp>
      <p:sp>
        <p:nvSpPr>
          <p:cNvPr id="31747" name="Rectangle 3"/>
          <p:cNvSpPr>
            <a:spLocks noGrp="1" noChangeArrowheads="1"/>
          </p:cNvSpPr>
          <p:nvPr>
            <p:ph type="body" idx="1"/>
          </p:nvPr>
        </p:nvSpPr>
        <p:spPr>
          <a:xfrm>
            <a:off x="152400" y="1447800"/>
            <a:ext cx="8763000" cy="5410200"/>
          </a:xfrm>
          <a:solidFill>
            <a:srgbClr val="FFFFFF"/>
          </a:solidFill>
          <a:extLst>
            <a:ext uri="{FAA26D3D-D897-4be2-8F04-BA451C77F1D7}">
              <ma14:placeholderFlag xmlns:ma14="http://schemas.microsoft.com/office/mac/drawingml/2011/main" xmlns="" val="1"/>
            </a:ext>
          </a:extLst>
        </p:spPr>
        <p:txBody>
          <a:bodyPr/>
          <a:lstStyle/>
          <a:p>
            <a:pPr eaLnBrk="1" hangingPunct="1">
              <a:buFont typeface="Wingdings" charset="2"/>
              <a:buChar char="n"/>
              <a:defRPr/>
            </a:pPr>
            <a:r>
              <a:rPr lang="en-GB" altLang="x-none" sz="2400" b="1">
                <a:latin typeface="Times New Roman" charset="0"/>
                <a:ea typeface="Times New Roman" charset="0"/>
                <a:cs typeface="Times New Roman" charset="0"/>
              </a:rPr>
              <a:t>Infection control concerning EVD is not working, especially when more than 240 [now 300] healthcare personnel have been infected, and more than 120 workers have died. Guidelines used to control SARS in 2003 should be used, not </a:t>
            </a:r>
            <a:r>
              <a:rPr lang="en-GB" altLang="x-none" sz="2400" b="1" u="sng">
                <a:latin typeface="Times New Roman" charset="0"/>
                <a:ea typeface="Times New Roman" charset="0"/>
                <a:cs typeface="Times New Roman" charset="0"/>
              </a:rPr>
              <a:t>"contact and droplet protection of 1-2 meters,"</a:t>
            </a:r>
            <a:r>
              <a:rPr lang="en-GB" altLang="x-none" sz="2400" b="1">
                <a:latin typeface="Times New Roman" charset="0"/>
                <a:ea typeface="Times New Roman" charset="0"/>
                <a:cs typeface="Times New Roman" charset="0"/>
              </a:rPr>
              <a:t> as is still recommended by WHO.</a:t>
            </a:r>
          </a:p>
          <a:p>
            <a:pPr eaLnBrk="1" hangingPunct="1">
              <a:buFont typeface="Wingdings" charset="2"/>
              <a:buChar char="n"/>
              <a:defRPr/>
            </a:pPr>
            <a:r>
              <a:rPr lang="en-GB" altLang="x-none" sz="2400" b="1">
                <a:latin typeface="Times New Roman" charset="0"/>
                <a:ea typeface="Times New Roman" charset="0"/>
                <a:cs typeface="Times New Roman" charset="0"/>
              </a:rPr>
              <a:t>Personal protective equipment (PPE) for contact and airborne infections should be used because of</a:t>
            </a:r>
            <a:br>
              <a:rPr lang="en-GB" altLang="x-none" sz="2400" b="1">
                <a:latin typeface="Times New Roman" charset="0"/>
                <a:ea typeface="Times New Roman" charset="0"/>
                <a:cs typeface="Times New Roman" charset="0"/>
              </a:rPr>
            </a:br>
            <a:r>
              <a:rPr lang="en-GB" altLang="x-none" sz="2400" b="1">
                <a:latin typeface="Times New Roman" charset="0"/>
                <a:ea typeface="Times New Roman" charset="0"/>
                <a:cs typeface="Times New Roman" charset="0"/>
              </a:rPr>
              <a:t>a) respiratory symptoms,</a:t>
            </a:r>
            <a:br>
              <a:rPr lang="en-GB" altLang="x-none" sz="2400" b="1">
                <a:latin typeface="Times New Roman" charset="0"/>
                <a:ea typeface="Times New Roman" charset="0"/>
                <a:cs typeface="Times New Roman" charset="0"/>
              </a:rPr>
            </a:br>
            <a:r>
              <a:rPr lang="en-GB" altLang="x-none" sz="2400" b="1">
                <a:latin typeface="Times New Roman" charset="0"/>
                <a:ea typeface="Times New Roman" charset="0"/>
                <a:cs typeface="Times New Roman" charset="0"/>
              </a:rPr>
              <a:t>b) a big distance -- up to 9 meters -- for droplets when coughing and sneezing </a:t>
            </a:r>
            <a:r>
              <a:rPr lang="en-GB" altLang="x-none" sz="1200" b="1">
                <a:latin typeface="Times New Roman" charset="0"/>
                <a:ea typeface="Times New Roman" charset="0"/>
                <a:cs typeface="Times New Roman" charset="0"/>
              </a:rPr>
              <a:t>(Bourouiba et al. J Fluid Mechanics 2014;745:537-563.),</a:t>
            </a:r>
            <a:br>
              <a:rPr lang="en-GB" altLang="x-none" sz="1200" b="1">
                <a:latin typeface="Times New Roman" charset="0"/>
                <a:ea typeface="Times New Roman" charset="0"/>
                <a:cs typeface="Times New Roman" charset="0"/>
              </a:rPr>
            </a:br>
            <a:r>
              <a:rPr lang="en-GB" altLang="x-none" sz="2400" b="1">
                <a:latin typeface="Times New Roman" charset="0"/>
                <a:ea typeface="Times New Roman" charset="0"/>
                <a:cs typeface="Times New Roman" charset="0"/>
              </a:rPr>
              <a:t>c) re-aerolization from the environment, bed clothes etc.,</a:t>
            </a:r>
            <a:br>
              <a:rPr lang="en-GB" altLang="x-none" sz="2400" b="1">
                <a:latin typeface="Times New Roman" charset="0"/>
                <a:ea typeface="Times New Roman" charset="0"/>
                <a:cs typeface="Times New Roman" charset="0"/>
              </a:rPr>
            </a:br>
            <a:r>
              <a:rPr lang="en-GB" altLang="x-none" sz="2400" b="1">
                <a:latin typeface="Times New Roman" charset="0"/>
                <a:ea typeface="Times New Roman" charset="0"/>
                <a:cs typeface="Times New Roman" charset="0"/>
              </a:rPr>
              <a:t>d) long survival of the virus outside the body, and</a:t>
            </a:r>
            <a:br>
              <a:rPr lang="en-GB" altLang="x-none" sz="2400" b="1">
                <a:latin typeface="Times New Roman" charset="0"/>
                <a:ea typeface="Times New Roman" charset="0"/>
                <a:cs typeface="Times New Roman" charset="0"/>
              </a:rPr>
            </a:br>
            <a:r>
              <a:rPr lang="en-GB" altLang="x-none" sz="2400" b="1">
                <a:latin typeface="Times New Roman" charset="0"/>
                <a:ea typeface="Times New Roman" charset="0"/>
                <a:cs typeface="Times New Roman" charset="0"/>
              </a:rPr>
              <a:t>e) high lethality.</a:t>
            </a:r>
          </a:p>
        </p:txBody>
      </p:sp>
      <p:sp>
        <p:nvSpPr>
          <p:cNvPr id="34819"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E27F64C0-0003-4C33-A51C-225C038EB799}" type="slidenum">
              <a:rPr lang="nb-NO" altLang="en-US" sz="1800"/>
              <a:pPr>
                <a:spcBef>
                  <a:spcPct val="0"/>
                </a:spcBef>
                <a:buClrTx/>
                <a:buSzTx/>
                <a:buFontTx/>
                <a:buNone/>
              </a:pPr>
              <a:t>19</a:t>
            </a:fld>
            <a:endParaRPr lang="nb-NO" altLang="en-US"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0" y="0"/>
            <a:ext cx="9148763" cy="1268413"/>
          </a:xfrm>
          <a:solidFill>
            <a:srgbClr val="FFFF00"/>
          </a:solidFill>
          <a:extLst>
            <a:ext uri="{FAA26D3D-D897-4be2-8F04-BA451C77F1D7}">
              <ma14:placeholderFlag xmlns:ma14="http://schemas.microsoft.com/office/mac/drawingml/2011/main" xmlns="" val="1"/>
            </a:ext>
          </a:extLst>
        </p:spPr>
        <p:txBody>
          <a:bodyPr/>
          <a:lstStyle/>
          <a:p>
            <a:pPr algn="ctr" eaLnBrk="1" hangingPunct="1"/>
            <a:r>
              <a:rPr lang="nb-NO" altLang="en-US" sz="4000" b="1" smtClean="0"/>
              <a:t>Infection control guidelines that did not work against Ebola in 2014</a:t>
            </a:r>
            <a:endParaRPr lang="nb-NO" altLang="en-US" b="1" smtClean="0"/>
          </a:p>
        </p:txBody>
      </p:sp>
      <p:sp>
        <p:nvSpPr>
          <p:cNvPr id="2" name="TekstSylinder 1"/>
          <p:cNvSpPr txBox="1"/>
          <p:nvPr/>
        </p:nvSpPr>
        <p:spPr>
          <a:xfrm>
            <a:off x="179388" y="1925638"/>
            <a:ext cx="8882062" cy="3232150"/>
          </a:xfrm>
          <a:prstGeom prst="rect">
            <a:avLst/>
          </a:prstGeom>
          <a:noFill/>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nb-NO" altLang="en-US"/>
              <a:t>Objectives:</a:t>
            </a:r>
          </a:p>
          <a:p>
            <a:pPr eaLnBrk="1" hangingPunct="1">
              <a:buFont typeface="Wingdings" pitchFamily="2" charset="2"/>
              <a:buChar char="§"/>
            </a:pPr>
            <a:r>
              <a:rPr lang="nb-NO" altLang="en-US" sz="2000"/>
              <a:t>To analyze the Ebola virus and risk of transmission</a:t>
            </a:r>
          </a:p>
          <a:p>
            <a:pPr eaLnBrk="1" hangingPunct="1">
              <a:buFont typeface="Wingdings" pitchFamily="2" charset="2"/>
              <a:buChar char="§"/>
            </a:pPr>
            <a:endParaRPr lang="nb-NO" altLang="en-US" sz="2000"/>
          </a:p>
          <a:p>
            <a:pPr eaLnBrk="1" hangingPunct="1">
              <a:buFont typeface="Wingdings" pitchFamily="2" charset="2"/>
              <a:buChar char="§"/>
            </a:pPr>
            <a:r>
              <a:rPr lang="nb-NO" altLang="en-US" sz="2000"/>
              <a:t>To discuss the international Ebola- guidelines for the use of PPE -before and after September 2014</a:t>
            </a:r>
          </a:p>
          <a:p>
            <a:pPr eaLnBrk="1" hangingPunct="1"/>
            <a:endParaRPr lang="nb-NO" altLang="en-US" sz="2000"/>
          </a:p>
          <a:p>
            <a:pPr eaLnBrk="1" hangingPunct="1">
              <a:buFont typeface="Wingdings" pitchFamily="2" charset="2"/>
              <a:buChar char="§"/>
            </a:pPr>
            <a:r>
              <a:rPr lang="nb-NO" altLang="en-US" sz="2000"/>
              <a:t>To discuss controversial PPE information and assessment of the Ebola crisis </a:t>
            </a:r>
          </a:p>
          <a:p>
            <a:pPr eaLnBrk="1" hangingPunct="1">
              <a:buFont typeface="Wingdings" pitchFamily="2" charset="2"/>
              <a:buChar char="§"/>
            </a:pPr>
            <a:endParaRPr lang="nb-NO" altLang="en-US" sz="2000"/>
          </a:p>
          <a:p>
            <a:pPr eaLnBrk="1" hangingPunct="1">
              <a:buFont typeface="Wingdings" pitchFamily="2" charset="2"/>
              <a:buChar char="§"/>
            </a:pPr>
            <a:r>
              <a:rPr lang="nb-NO" altLang="en-US" sz="2000"/>
              <a:t>To evaluate prevention-savy behaviour during serious outbreaks</a:t>
            </a:r>
          </a:p>
        </p:txBody>
      </p:sp>
      <p:sp>
        <p:nvSpPr>
          <p:cNvPr id="17411" name="Slide Number Placeholder 2"/>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C60A0CAB-9C90-4B9F-958D-147111D2A9E5}" type="slidenum">
              <a:rPr lang="nb-NO" altLang="en-US" sz="1800"/>
              <a:pPr>
                <a:spcBef>
                  <a:spcPct val="0"/>
                </a:spcBef>
                <a:buClrTx/>
                <a:buSzTx/>
                <a:buFontTx/>
                <a:buNone/>
              </a:pPr>
              <a:t>2</a:t>
            </a:fld>
            <a:endParaRPr lang="nb-NO" altLang="en-US"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endParaRPr lang="en-US" altLang="en-US" smtClean="0"/>
          </a:p>
        </p:txBody>
      </p:sp>
      <p:sp>
        <p:nvSpPr>
          <p:cNvPr id="32771" name="Rectangle 1027"/>
          <p:cNvSpPr>
            <a:spLocks noGrp="1" noChangeArrowheads="1"/>
          </p:cNvSpPr>
          <p:nvPr>
            <p:ph type="body" idx="1"/>
          </p:nvPr>
        </p:nvSpPr>
        <p:spPr>
          <a:xfrm>
            <a:off x="0" y="152400"/>
            <a:ext cx="8839200" cy="6705600"/>
          </a:xfrm>
          <a:solidFill>
            <a:srgbClr val="FFFFFF"/>
          </a:solidFill>
          <a:extLst>
            <a:ext uri="{FAA26D3D-D897-4be2-8F04-BA451C77F1D7}">
              <ma14:placeholderFlag xmlns:ma14="http://schemas.microsoft.com/office/mac/drawingml/2011/main" xmlns="" val="1"/>
            </a:ext>
          </a:extLst>
        </p:spPr>
        <p:txBody>
          <a:bodyPr/>
          <a:lstStyle/>
          <a:p>
            <a:pPr eaLnBrk="1" hangingPunct="1">
              <a:lnSpc>
                <a:spcPct val="90000"/>
              </a:lnSpc>
            </a:pPr>
            <a:r>
              <a:rPr lang="en-GB" altLang="en-US" sz="2000" smtClean="0">
                <a:latin typeface="Times New Roman" pitchFamily="18" charset="0"/>
                <a:cs typeface="Times New Roman" pitchFamily="18" charset="0"/>
              </a:rPr>
              <a:t>“Healthcare workers (HCW) and helpers should be protected with PPE as they were during the SARS epidemic. The SARS epidemic was an infection control success by the healthcare system of some countries in Asia in 2003. </a:t>
            </a:r>
          </a:p>
          <a:p>
            <a:pPr eaLnBrk="1" hangingPunct="1">
              <a:lnSpc>
                <a:spcPct val="90000"/>
              </a:lnSpc>
            </a:pPr>
            <a:r>
              <a:rPr lang="en-GB" altLang="en-US" sz="2000" b="1" smtClean="0">
                <a:latin typeface="Times New Roman" pitchFamily="18" charset="0"/>
                <a:cs typeface="Times New Roman" pitchFamily="18" charset="0"/>
              </a:rPr>
              <a:t>- WHO should not repeat the same failure as was done during the early phase of the SARS-epidemic by using "contact and droplet isolation." </a:t>
            </a:r>
            <a:r>
              <a:rPr lang="en-GB" altLang="en-US" sz="2000" smtClean="0">
                <a:latin typeface="Times New Roman" pitchFamily="18" charset="0"/>
                <a:cs typeface="Times New Roman" pitchFamily="18" charset="0"/>
              </a:rPr>
              <a:t>Separate hospitals for EVD should be built, like in China (1000 beds in 8 days for SARS), and only patients with laboratory documented EVD should be cohorted. Suspected cases should be isolated separately.</a:t>
            </a:r>
          </a:p>
          <a:p>
            <a:pPr eaLnBrk="1" hangingPunct="1">
              <a:lnSpc>
                <a:spcPct val="90000"/>
              </a:lnSpc>
            </a:pPr>
            <a:r>
              <a:rPr lang="en-GB" altLang="en-US" sz="2000" b="1" smtClean="0">
                <a:latin typeface="Times New Roman" pitchFamily="18" charset="0"/>
                <a:cs typeface="Times New Roman" pitchFamily="18" charset="0"/>
              </a:rPr>
              <a:t>HCW and helpers should be trained and especially observed concerning [putting] PPE on and taking [it] off. The observers should also use PPE. During the SARS epidemic, HCW were re-contaminated by not knowing how to take off PPE.</a:t>
            </a:r>
          </a:p>
          <a:p>
            <a:pPr eaLnBrk="1" hangingPunct="1">
              <a:lnSpc>
                <a:spcPct val="90000"/>
              </a:lnSpc>
            </a:pPr>
            <a:r>
              <a:rPr lang="en-GB" altLang="en-US" sz="2000" smtClean="0">
                <a:latin typeface="Times New Roman" pitchFamily="18" charset="0"/>
                <a:cs typeface="Times New Roman" pitchFamily="18" charset="0"/>
              </a:rPr>
              <a:t>Exposed people and patients with other diseases should be treated in professional triages to reduce the population's fear of being EVD-infected during contact with healthcare. Exposed people should be taken care of by professional helpers.</a:t>
            </a:r>
          </a:p>
          <a:p>
            <a:pPr eaLnBrk="1" hangingPunct="1">
              <a:lnSpc>
                <a:spcPct val="90000"/>
              </a:lnSpc>
            </a:pPr>
            <a:r>
              <a:rPr lang="en-GB" altLang="en-US" sz="2000" b="1" smtClean="0">
                <a:latin typeface="Times New Roman" pitchFamily="18" charset="0"/>
                <a:cs typeface="Times New Roman" pitchFamily="18" charset="0"/>
              </a:rPr>
              <a:t>There is a need for a lot of resources, especially concerning infection control work.”</a:t>
            </a:r>
            <a:br>
              <a:rPr lang="en-GB" altLang="en-US" sz="2000" b="1" smtClean="0">
                <a:latin typeface="Times New Roman" pitchFamily="18" charset="0"/>
                <a:cs typeface="Times New Roman" pitchFamily="18" charset="0"/>
              </a:rPr>
            </a:br>
            <a:endParaRPr lang="en-GB" altLang="en-US" sz="2000" b="1" smtClean="0">
              <a:latin typeface="Times New Roman" pitchFamily="18" charset="0"/>
              <a:cs typeface="Times New Roman" pitchFamily="18" charset="0"/>
            </a:endParaRPr>
          </a:p>
          <a:p>
            <a:pPr eaLnBrk="1" hangingPunct="1">
              <a:lnSpc>
                <a:spcPct val="90000"/>
              </a:lnSpc>
            </a:pPr>
            <a:r>
              <a:rPr lang="en-GB" altLang="en-US" sz="1400" b="1" smtClean="0">
                <a:latin typeface="Times New Roman" pitchFamily="18" charset="0"/>
                <a:cs typeface="Times New Roman" pitchFamily="18" charset="0"/>
              </a:rPr>
              <a:t>Andersen BM, promed-mail 14 September 2014</a:t>
            </a:r>
            <a:endParaRPr lang="nb-NO" altLang="en-US" sz="1400" b="1" smtClean="0">
              <a:latin typeface="Times New Roman" pitchFamily="18" charset="0"/>
            </a:endParaRPr>
          </a:p>
          <a:p>
            <a:pPr eaLnBrk="1" hangingPunct="1">
              <a:lnSpc>
                <a:spcPct val="90000"/>
              </a:lnSpc>
            </a:pPr>
            <a:r>
              <a:rPr lang="nb-NO" altLang="en-US" sz="1400" smtClean="0">
                <a:latin typeface="Times New Roman" pitchFamily="18" charset="0"/>
              </a:rPr>
              <a:t>Promed-mail Archive Number: 20140914.2773490</a:t>
            </a:r>
          </a:p>
          <a:p>
            <a:pPr eaLnBrk="1" hangingPunct="1">
              <a:lnSpc>
                <a:spcPct val="90000"/>
              </a:lnSpc>
              <a:buFont typeface="Wingdings" pitchFamily="2" charset="2"/>
              <a:buNone/>
            </a:pPr>
            <a:endParaRPr lang="nb-NO" altLang="en-US" sz="1400" smtClean="0">
              <a:latin typeface="Times New Roman" pitchFamily="18" charset="0"/>
            </a:endParaRPr>
          </a:p>
          <a:p>
            <a:pPr eaLnBrk="1" hangingPunct="1">
              <a:lnSpc>
                <a:spcPct val="90000"/>
              </a:lnSpc>
              <a:spcBef>
                <a:spcPct val="0"/>
              </a:spcBef>
              <a:buClrTx/>
              <a:buSzTx/>
              <a:buFontTx/>
              <a:buNone/>
            </a:pPr>
            <a:r>
              <a:rPr lang="nb-NO" altLang="en-US" sz="1200" b="1" smtClean="0">
                <a:latin typeface="Times New Roman" pitchFamily="18" charset="0"/>
                <a:cs typeface="Times New Roman" pitchFamily="18" charset="0"/>
              </a:rPr>
              <a:t>[The above directions are perfectly correct. Unfortunately, investigators are concluding that health worker infections are occurring </a:t>
            </a:r>
          </a:p>
          <a:p>
            <a:pPr eaLnBrk="1" hangingPunct="1">
              <a:lnSpc>
                <a:spcPct val="90000"/>
              </a:lnSpc>
              <a:spcBef>
                <a:spcPct val="0"/>
              </a:spcBef>
              <a:buClrTx/>
              <a:buSzTx/>
              <a:buFontTx/>
              <a:buNone/>
            </a:pPr>
            <a:r>
              <a:rPr lang="nb-NO" altLang="en-US" sz="1200" b="1" smtClean="0">
                <a:latin typeface="Times New Roman" pitchFamily="18" charset="0"/>
                <a:cs typeface="Times New Roman" pitchFamily="18" charset="0"/>
              </a:rPr>
              <a:t>outside the hospitals. - Mod.JW]</a:t>
            </a:r>
            <a:br>
              <a:rPr lang="nb-NO" altLang="en-US" sz="1200" b="1" smtClean="0">
                <a:latin typeface="Times New Roman" pitchFamily="18" charset="0"/>
                <a:cs typeface="Times New Roman" pitchFamily="18" charset="0"/>
              </a:rPr>
            </a:br>
            <a:endParaRPr lang="nb-NO" altLang="en-US" sz="1200" b="1" smtClean="0">
              <a:latin typeface="Times New Roman" pitchFamily="18" charset="0"/>
              <a:cs typeface="Times New Roman" pitchFamily="18" charset="0"/>
            </a:endParaRPr>
          </a:p>
          <a:p>
            <a:pPr eaLnBrk="1" hangingPunct="1">
              <a:lnSpc>
                <a:spcPct val="90000"/>
              </a:lnSpc>
            </a:pPr>
            <a:endParaRPr lang="nb-NO" altLang="en-US" sz="1400" smtClean="0">
              <a:latin typeface="Times New Roman" pitchFamily="18" charset="0"/>
            </a:endParaRPr>
          </a:p>
          <a:p>
            <a:pPr eaLnBrk="1" hangingPunct="1">
              <a:lnSpc>
                <a:spcPct val="90000"/>
              </a:lnSpc>
              <a:buFont typeface="Wingdings" pitchFamily="2" charset="2"/>
              <a:buNone/>
            </a:pPr>
            <a:endParaRPr lang="nb-NO" altLang="en-US" sz="1400" smtClean="0">
              <a:latin typeface="Times New Roman" pitchFamily="18" charset="0"/>
            </a:endParaRPr>
          </a:p>
        </p:txBody>
      </p:sp>
      <p:sp>
        <p:nvSpPr>
          <p:cNvPr id="35843"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20B72AD0-1EB0-4D49-8300-1B3C99F461DB}" type="slidenum">
              <a:rPr lang="nb-NO" altLang="en-US" sz="1800"/>
              <a:pPr>
                <a:spcBef>
                  <a:spcPct val="0"/>
                </a:spcBef>
                <a:buClrTx/>
                <a:buSzTx/>
                <a:buFontTx/>
                <a:buNone/>
              </a:pPr>
              <a:t>20</a:t>
            </a:fld>
            <a:endParaRPr lang="nb-NO" altLang="en-US"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tel 1"/>
          <p:cNvSpPr>
            <a:spLocks noGrp="1"/>
          </p:cNvSpPr>
          <p:nvPr>
            <p:ph type="title"/>
          </p:nvPr>
        </p:nvSpPr>
        <p:spPr>
          <a:xfrm>
            <a:off x="0" y="0"/>
            <a:ext cx="9036050" cy="1125538"/>
          </a:xfrm>
          <a:extLst>
            <a:ext uri="{FAA26D3D-D897-4be2-8F04-BA451C77F1D7}">
              <ma14:placeholderFlag xmlns:ma14="http://schemas.microsoft.com/office/mac/drawingml/2011/main" xmlns="" val="1"/>
            </a:ext>
          </a:extLst>
        </p:spPr>
        <p:txBody>
          <a:bodyPr/>
          <a:lstStyle/>
          <a:p>
            <a:pPr algn="ctr"/>
            <a:r>
              <a:rPr lang="nb-NO" altLang="en-US" sz="3600" smtClean="0"/>
              <a:t/>
            </a:r>
            <a:br>
              <a:rPr lang="nb-NO" altLang="en-US" sz="3600" smtClean="0"/>
            </a:br>
            <a:r>
              <a:rPr lang="nb-NO" altLang="en-US" sz="3600" b="1" smtClean="0"/>
              <a:t>Aerosol controversy</a:t>
            </a:r>
            <a:r>
              <a:rPr lang="nb-NO" altLang="en-US" sz="3600" smtClean="0"/>
              <a:t> </a:t>
            </a:r>
            <a:br>
              <a:rPr lang="nb-NO" altLang="en-US" sz="3600" smtClean="0"/>
            </a:br>
            <a:r>
              <a:rPr lang="nb-NO" altLang="en-US" sz="2800" smtClean="0"/>
              <a:t>September 2014; Promed-mail; an intensive discussion</a:t>
            </a:r>
            <a:endParaRPr lang="nb-NO" altLang="en-US" sz="2800" b="1" smtClean="0"/>
          </a:p>
        </p:txBody>
      </p:sp>
      <p:sp>
        <p:nvSpPr>
          <p:cNvPr id="3" name="Plassholder for innhold 2"/>
          <p:cNvSpPr>
            <a:spLocks noGrp="1"/>
          </p:cNvSpPr>
          <p:nvPr>
            <p:ph idx="1"/>
          </p:nvPr>
        </p:nvSpPr>
        <p:spPr>
          <a:xfrm>
            <a:off x="179388" y="1196975"/>
            <a:ext cx="8775700" cy="5472113"/>
          </a:xfrm>
          <a:extLst>
            <a:ext uri="{FAA26D3D-D897-4be2-8F04-BA451C77F1D7}">
              <ma14:placeholderFlag xmlns:ma14="http://schemas.microsoft.com/office/mac/drawingml/2011/main" xmlns="" val="1"/>
            </a:ext>
          </a:extLst>
        </p:spPr>
        <p:txBody>
          <a:bodyPr/>
          <a:lstStyle/>
          <a:p>
            <a:r>
              <a:rPr lang="nb-NO" altLang="en-US" sz="1800" smtClean="0">
                <a:latin typeface="Times New Roman" pitchFamily="18" charset="0"/>
                <a:cs typeface="Times New Roman" pitchFamily="18" charset="0"/>
              </a:rPr>
              <a:t>14 Sept.: «</a:t>
            </a:r>
            <a:r>
              <a:rPr lang="en-GB" altLang="en-US" sz="1800" smtClean="0">
                <a:solidFill>
                  <a:schemeClr val="bg2"/>
                </a:solidFill>
                <a:latin typeface="Times New Roman" pitchFamily="18" charset="0"/>
                <a:cs typeface="Times New Roman" pitchFamily="18" charset="0"/>
              </a:rPr>
              <a:t>Personal protective equipment (PPE) for contact and airborne infections should be used because </a:t>
            </a:r>
            <a:r>
              <a:rPr lang="en-GB" altLang="en-US" sz="1600" smtClean="0">
                <a:solidFill>
                  <a:schemeClr val="bg2"/>
                </a:solidFill>
                <a:latin typeface="Times New Roman" pitchFamily="18" charset="0"/>
                <a:cs typeface="Times New Roman" pitchFamily="18" charset="0"/>
              </a:rPr>
              <a:t>of </a:t>
            </a:r>
            <a:r>
              <a:rPr lang="en-GB" altLang="en-US" sz="1600" b="1" smtClean="0">
                <a:solidFill>
                  <a:schemeClr val="bg2"/>
                </a:solidFill>
                <a:latin typeface="Times New Roman" pitchFamily="18" charset="0"/>
                <a:cs typeface="Times New Roman" pitchFamily="18" charset="0"/>
              </a:rPr>
              <a:t> </a:t>
            </a:r>
            <a:r>
              <a:rPr lang="en-GB" altLang="en-US" sz="1600" smtClean="0">
                <a:solidFill>
                  <a:schemeClr val="bg2"/>
                </a:solidFill>
                <a:latin typeface="Times New Roman" pitchFamily="18" charset="0"/>
                <a:cs typeface="Times New Roman" pitchFamily="18" charset="0"/>
              </a:rPr>
              <a:t>a) respiratory symptoms, b) a big distance -- up to 9 meters -- for droplets when coughing and sneezing, c) re-aerolization from the environment, bed clothes etc., d) long survival of the virus outside the body, and e) high lethality.”  </a:t>
            </a:r>
            <a:r>
              <a:rPr lang="en-GB" altLang="en-US" sz="1800" i="1" smtClean="0">
                <a:solidFill>
                  <a:schemeClr val="bg2"/>
                </a:solidFill>
                <a:latin typeface="Times New Roman" pitchFamily="18" charset="0"/>
                <a:cs typeface="Times New Roman" pitchFamily="18" charset="0"/>
              </a:rPr>
              <a:t>Bjørg Marit Andersen</a:t>
            </a:r>
          </a:p>
          <a:p>
            <a:pPr>
              <a:buFont typeface="Wingdings" pitchFamily="2" charset="2"/>
              <a:buNone/>
            </a:pPr>
            <a:r>
              <a:rPr lang="nb-NO" altLang="en-US" sz="1800" b="1" smtClean="0">
                <a:latin typeface="Times New Roman" pitchFamily="18" charset="0"/>
                <a:cs typeface="Times New Roman" pitchFamily="18" charset="0"/>
              </a:rPr>
              <a:t>Responses came very soon- among others:</a:t>
            </a:r>
            <a:endParaRPr lang="nb-NO" altLang="en-US" sz="1800" smtClean="0">
              <a:latin typeface="Times New Roman" pitchFamily="18" charset="0"/>
              <a:cs typeface="Times New Roman" pitchFamily="18" charset="0"/>
            </a:endParaRPr>
          </a:p>
          <a:p>
            <a:r>
              <a:rPr lang="nb-NO" altLang="en-US" sz="1800" smtClean="0">
                <a:latin typeface="Times New Roman" pitchFamily="18" charset="0"/>
                <a:cs typeface="Times New Roman" pitchFamily="18" charset="0"/>
              </a:rPr>
              <a:t>17 Sept.: «Healthcare workers need optimal respiratory protection for Ebola»- -for a risk group 4 organism like ebolavirus, the minimum level of protection should be an N95 filtering facepiece respirator»  </a:t>
            </a:r>
            <a:r>
              <a:rPr lang="nb-NO" altLang="en-US" sz="1800" i="1" smtClean="0">
                <a:latin typeface="Times New Roman" pitchFamily="18" charset="0"/>
                <a:cs typeface="Times New Roman" pitchFamily="18" charset="0"/>
              </a:rPr>
              <a:t>Lisa M Brosseau and Rachel Jones.</a:t>
            </a:r>
          </a:p>
          <a:p>
            <a:r>
              <a:rPr lang="nb-NO" altLang="en-US" sz="1800" smtClean="0">
                <a:latin typeface="Times New Roman" pitchFamily="18" charset="0"/>
                <a:cs typeface="Times New Roman" pitchFamily="18" charset="0"/>
              </a:rPr>
              <a:t>19 Sept.:»-it is feasible to make ebolavirus transmit through air» </a:t>
            </a:r>
            <a:r>
              <a:rPr lang="nb-NO" altLang="en-US" sz="1800" i="1" smtClean="0">
                <a:latin typeface="Times New Roman" pitchFamily="18" charset="0"/>
                <a:cs typeface="Times New Roman" pitchFamily="18" charset="0"/>
              </a:rPr>
              <a:t>Ben Neuman.</a:t>
            </a:r>
          </a:p>
          <a:p>
            <a:pPr>
              <a:buFont typeface="Wingdings" pitchFamily="2" charset="2"/>
              <a:buNone/>
            </a:pPr>
            <a:r>
              <a:rPr lang="nb-NO" altLang="en-US" sz="1800" smtClean="0">
                <a:latin typeface="Times New Roman" pitchFamily="18" charset="0"/>
                <a:cs typeface="Times New Roman" pitchFamily="18" charset="0"/>
              </a:rPr>
              <a:t>Contra</a:t>
            </a:r>
          </a:p>
          <a:p>
            <a:r>
              <a:rPr lang="nb-NO" altLang="en-US" sz="1800" smtClean="0">
                <a:latin typeface="Times New Roman" pitchFamily="18" charset="0"/>
                <a:cs typeface="Times New Roman" pitchFamily="18" charset="0"/>
              </a:rPr>
              <a:t>19 Sept.:-- «we have never seen a human virus change the way it is transmitted» </a:t>
            </a:r>
            <a:r>
              <a:rPr lang="nb-NO" altLang="en-US" sz="1800" i="1" smtClean="0">
                <a:latin typeface="Times New Roman" pitchFamily="18" charset="0"/>
                <a:cs typeface="Times New Roman" pitchFamily="18" charset="0"/>
              </a:rPr>
              <a:t>Vincent Racaniello</a:t>
            </a:r>
          </a:p>
          <a:p>
            <a:r>
              <a:rPr lang="nb-NO" altLang="en-US" sz="1800" smtClean="0">
                <a:latin typeface="Times New Roman" pitchFamily="18" charset="0"/>
                <a:cs typeface="Times New Roman" pitchFamily="18" charset="0"/>
              </a:rPr>
              <a:t>20 Sept.: «Suggesting airborne precautions for Ebola HCW is a really bad idea (!).-- Ebola is not airborne----Laboratory experiments –have clearly shown that  Ebola and Marburg are highly aerosol infectious.-»  </a:t>
            </a:r>
            <a:r>
              <a:rPr lang="nb-NO" altLang="en-US" sz="1800" i="1" smtClean="0">
                <a:latin typeface="Times New Roman" pitchFamily="18" charset="0"/>
                <a:cs typeface="Times New Roman" pitchFamily="18" charset="0"/>
              </a:rPr>
              <a:t>Heather Lander.</a:t>
            </a:r>
          </a:p>
          <a:p>
            <a:r>
              <a:rPr lang="nb-NO" altLang="en-US" sz="1800" smtClean="0">
                <a:latin typeface="Times New Roman" pitchFamily="18" charset="0"/>
                <a:cs typeface="Times New Roman" pitchFamily="18" charset="0"/>
              </a:rPr>
              <a:t>21 Sept.:  «--to my knowledge it (EDV) is not aerosol borne so I am at a loss to understand why there is so much emphasis on this route of transmission---» </a:t>
            </a:r>
            <a:r>
              <a:rPr lang="nb-NO" altLang="en-US" sz="1800" i="1" smtClean="0">
                <a:latin typeface="Times New Roman" pitchFamily="18" charset="0"/>
                <a:cs typeface="Times New Roman" pitchFamily="18" charset="0"/>
              </a:rPr>
              <a:t>Shahen Mehtar</a:t>
            </a:r>
            <a:endParaRPr lang="nb-NO" altLang="en-US" sz="1800" smtClean="0">
              <a:latin typeface="Times New Roman" pitchFamily="18" charset="0"/>
              <a:cs typeface="Times New Roman" pitchFamily="18" charset="0"/>
            </a:endParaRPr>
          </a:p>
          <a:p>
            <a:pPr>
              <a:buFont typeface="Wingdings" pitchFamily="2" charset="2"/>
              <a:buNone/>
            </a:pPr>
            <a:endParaRPr lang="nb-NO" altLang="en-US" sz="1800" smtClean="0">
              <a:latin typeface="Times New Roman" pitchFamily="18" charset="0"/>
              <a:cs typeface="Times New Roman" pitchFamily="18" charset="0"/>
            </a:endParaRPr>
          </a:p>
        </p:txBody>
      </p:sp>
      <p:sp>
        <p:nvSpPr>
          <p:cNvPr id="36867"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0912B7D8-7A0A-49A8-81DA-563FAD84C4FC}" type="slidenum">
              <a:rPr lang="nb-NO" altLang="en-US" sz="1800"/>
              <a:pPr>
                <a:spcBef>
                  <a:spcPct val="0"/>
                </a:spcBef>
                <a:buClrTx/>
                <a:buSzTx/>
                <a:buFontTx/>
                <a:buNone/>
              </a:pPr>
              <a:t>21</a:t>
            </a:fld>
            <a:endParaRPr lang="nb-NO" alt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2514600"/>
          </a:xfrm>
          <a:solidFill>
            <a:srgbClr val="FFFFCC"/>
          </a:solidFill>
          <a:ln>
            <a:solidFill>
              <a:schemeClr val="bg2"/>
            </a:solidFill>
            <a:miter lim="800000"/>
            <a:headEnd/>
            <a:tailEnd/>
          </a:ln>
          <a:extLst>
            <a:ext uri="{FAA26D3D-D897-4be2-8F04-BA451C77F1D7}">
              <ma14:placeholderFlag xmlns:ma14="http://schemas.microsoft.com/office/mac/drawingml/2011/main" xmlns="" val="1"/>
            </a:ext>
          </a:extLst>
        </p:spPr>
        <p:txBody>
          <a:bodyPr/>
          <a:lstStyle/>
          <a:p>
            <a:pPr algn="ctr" eaLnBrk="1" hangingPunct="1"/>
            <a:r>
              <a:rPr lang="nb-NO" altLang="en-US" sz="2800" b="1" smtClean="0">
                <a:solidFill>
                  <a:srgbClr val="000099"/>
                </a:solidFill>
              </a:rPr>
              <a:t>Ebola Virus Disease and the Need for New Personal Protective Equipment</a:t>
            </a:r>
            <a:r>
              <a:rPr lang="nb-NO" altLang="en-US" sz="2000" b="1" smtClean="0">
                <a:solidFill>
                  <a:srgbClr val="000099"/>
                </a:solidFill>
              </a:rPr>
              <a:t> </a:t>
            </a:r>
            <a:br>
              <a:rPr lang="nb-NO" altLang="en-US" sz="2000" b="1" smtClean="0">
                <a:solidFill>
                  <a:srgbClr val="000099"/>
                </a:solidFill>
              </a:rPr>
            </a:br>
            <a:r>
              <a:rPr lang="nb-NO" altLang="en-US" sz="2000" b="1" smtClean="0">
                <a:solidFill>
                  <a:srgbClr val="000099"/>
                </a:solidFill>
              </a:rPr>
              <a:t/>
            </a:r>
            <a:br>
              <a:rPr lang="nb-NO" altLang="en-US" sz="2000" b="1" smtClean="0">
                <a:solidFill>
                  <a:srgbClr val="000099"/>
                </a:solidFill>
              </a:rPr>
            </a:br>
            <a:r>
              <a:rPr lang="nb-NO" altLang="en-US" sz="2000" b="1" smtClean="0">
                <a:solidFill>
                  <a:srgbClr val="000099"/>
                </a:solidFill>
              </a:rPr>
              <a:t>Michael B. Edmond, Daniel J. Diekema, Eli N. Perencevich, </a:t>
            </a:r>
            <a:br>
              <a:rPr lang="nb-NO" altLang="en-US" sz="2000" b="1" smtClean="0">
                <a:solidFill>
                  <a:srgbClr val="000099"/>
                </a:solidFill>
              </a:rPr>
            </a:br>
            <a:r>
              <a:rPr lang="nb-NO" altLang="en-US" sz="2000" b="1" smtClean="0">
                <a:solidFill>
                  <a:srgbClr val="000099"/>
                </a:solidFill>
              </a:rPr>
              <a:t> </a:t>
            </a:r>
            <a:r>
              <a:rPr lang="nb-NO" altLang="en-US" sz="1400" b="1" smtClean="0">
                <a:solidFill>
                  <a:srgbClr val="000099"/>
                </a:solidFill>
              </a:rPr>
              <a:t>JAMA. 2014;312(23):2495-2496., online </a:t>
            </a:r>
            <a:r>
              <a:rPr lang="nb-NO" altLang="en-US" sz="2000" b="1" smtClean="0"/>
              <a:t>October 28, 2014 </a:t>
            </a:r>
          </a:p>
        </p:txBody>
      </p:sp>
      <p:sp>
        <p:nvSpPr>
          <p:cNvPr id="35843" name="Text Box 3"/>
          <p:cNvSpPr txBox="1">
            <a:spLocks noChangeArrowheads="1"/>
          </p:cNvSpPr>
          <p:nvPr/>
        </p:nvSpPr>
        <p:spPr bwMode="auto">
          <a:xfrm>
            <a:off x="179388" y="2565400"/>
            <a:ext cx="8713787"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Char char="•"/>
            </a:pPr>
            <a:r>
              <a:rPr lang="nb-NO" altLang="en-US" sz="2000" b="1">
                <a:solidFill>
                  <a:srgbClr val="000000"/>
                </a:solidFill>
              </a:rPr>
              <a:t> --” The virus is found in body fluids that health care workers are likely to contact. These include blood, urine, vomitus, and stool. </a:t>
            </a:r>
          </a:p>
          <a:p>
            <a:pPr eaLnBrk="1" hangingPunct="1">
              <a:spcBef>
                <a:spcPct val="0"/>
              </a:spcBef>
              <a:buClrTx/>
              <a:buSzTx/>
              <a:buFontTx/>
              <a:buChar char="•"/>
            </a:pPr>
            <a:endParaRPr lang="nb-NO" altLang="en-US" sz="2000" b="1">
              <a:solidFill>
                <a:srgbClr val="800000"/>
              </a:solidFill>
            </a:endParaRPr>
          </a:p>
          <a:p>
            <a:pPr eaLnBrk="1" hangingPunct="1">
              <a:spcBef>
                <a:spcPct val="0"/>
              </a:spcBef>
              <a:buClrTx/>
              <a:buSzTx/>
              <a:buFontTx/>
              <a:buChar char="•"/>
            </a:pPr>
            <a:r>
              <a:rPr lang="nb-NO" altLang="en-US" sz="2400" b="1">
                <a:solidFill>
                  <a:srgbClr val="993300"/>
                </a:solidFill>
              </a:rPr>
              <a:t>Gastrointestinal fluid losses can be massive (5-10 L/day</a:t>
            </a:r>
            <a:r>
              <a:rPr lang="nb-NO" altLang="en-US" sz="2400" b="1" u="sng">
                <a:solidFill>
                  <a:srgbClr val="993300"/>
                </a:solidFill>
              </a:rPr>
              <a:t>), and simulated vomiting studies have shown droplet dispersion greater than 10 ft.</a:t>
            </a:r>
            <a:r>
              <a:rPr lang="nb-NO" altLang="en-US" sz="2400" b="1" u="sng" baseline="30000">
                <a:solidFill>
                  <a:srgbClr val="993300"/>
                </a:solidFill>
                <a:hlinkClick r:id="" action="ppaction://noaction"/>
              </a:rPr>
              <a:t>5</a:t>
            </a:r>
            <a:r>
              <a:rPr lang="nb-NO" altLang="en-US" sz="2400" b="1" u="sng">
                <a:solidFill>
                  <a:srgbClr val="993300"/>
                </a:solidFill>
              </a:rPr>
              <a:t> </a:t>
            </a:r>
          </a:p>
          <a:p>
            <a:pPr eaLnBrk="1" hangingPunct="1">
              <a:spcBef>
                <a:spcPct val="0"/>
              </a:spcBef>
              <a:buClrTx/>
              <a:buSzTx/>
              <a:buFontTx/>
              <a:buNone/>
            </a:pPr>
            <a:endParaRPr lang="nb-NO" altLang="en-US" sz="2000" b="1">
              <a:solidFill>
                <a:srgbClr val="800000"/>
              </a:solidFill>
            </a:endParaRPr>
          </a:p>
          <a:p>
            <a:pPr eaLnBrk="1" hangingPunct="1">
              <a:spcBef>
                <a:spcPct val="0"/>
              </a:spcBef>
              <a:buClrTx/>
              <a:buSzTx/>
              <a:buFontTx/>
              <a:buChar char="•"/>
            </a:pPr>
            <a:r>
              <a:rPr lang="nb-NO" altLang="en-US" sz="2000" b="1">
                <a:solidFill>
                  <a:srgbClr val="000000"/>
                </a:solidFill>
              </a:rPr>
              <a:t>In patients dying of Ebola virus infection, serum viral loads can reach 10 billion copies/mL.</a:t>
            </a:r>
            <a:r>
              <a:rPr lang="nb-NO" altLang="en-US" sz="2000" baseline="30000">
                <a:solidFill>
                  <a:srgbClr val="235DAB"/>
                </a:solidFill>
                <a:hlinkClick r:id="" action="ppaction://noaction"/>
              </a:rPr>
              <a:t>6</a:t>
            </a:r>
            <a:r>
              <a:rPr lang="nb-NO" altLang="en-US" sz="2000" baseline="30000">
                <a:solidFill>
                  <a:srgbClr val="235DAB"/>
                </a:solidFill>
              </a:rPr>
              <a:t>» </a:t>
            </a:r>
            <a:r>
              <a:rPr lang="nb-NO" altLang="en-US" sz="2000" b="1">
                <a:solidFill>
                  <a:srgbClr val="000000"/>
                </a:solidFill>
              </a:rPr>
              <a:t> ---</a:t>
            </a:r>
          </a:p>
        </p:txBody>
      </p:sp>
      <p:sp>
        <p:nvSpPr>
          <p:cNvPr id="38915"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E1F96CF9-3BAE-46A1-86A2-467E3FAEE6E8}" type="slidenum">
              <a:rPr lang="nb-NO" altLang="en-US" sz="1800"/>
              <a:pPr>
                <a:spcBef>
                  <a:spcPct val="0"/>
                </a:spcBef>
                <a:buClrTx/>
                <a:buSzTx/>
                <a:buFontTx/>
                <a:buNone/>
              </a:pPr>
              <a:t>23</a:t>
            </a:fld>
            <a:endParaRPr lang="nb-NO" altLang="en-US"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endParaRPr lang="en-US" altLang="en-US" smtClean="0"/>
          </a:p>
        </p:txBody>
      </p:sp>
      <p:sp>
        <p:nvSpPr>
          <p:cNvPr id="36867" name="Rectangle 3"/>
          <p:cNvSpPr>
            <a:spLocks noGrp="1" noChangeArrowheads="1"/>
          </p:cNvSpPr>
          <p:nvPr>
            <p:ph type="body" idx="1"/>
          </p:nvPr>
        </p:nvSpPr>
        <p:spPr>
          <a:extLst>
            <a:ext uri="{FAA26D3D-D897-4be2-8F04-BA451C77F1D7}">
              <ma14:placeholderFlag xmlns:ma14="http://schemas.microsoft.com/office/mac/drawingml/2011/main" xmlns="" val="1"/>
            </a:ext>
          </a:extLst>
        </p:spPr>
        <p:txBody>
          <a:bodyPr/>
          <a:lstStyle/>
          <a:p>
            <a:pPr eaLnBrk="1" hangingPunct="1"/>
            <a:endParaRPr lang="en-US" altLang="en-US" smtClean="0"/>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kstSylinder 1"/>
          <p:cNvSpPr txBox="1"/>
          <p:nvPr/>
        </p:nvSpPr>
        <p:spPr>
          <a:xfrm>
            <a:off x="323850" y="981075"/>
            <a:ext cx="5784850" cy="1200150"/>
          </a:xfrm>
          <a:prstGeom prst="rect">
            <a:avLst/>
          </a:prstGeom>
          <a:solidFill>
            <a:schemeClr val="accent2"/>
          </a:solidFill>
        </p:spPr>
        <p:txBody>
          <a:bodyPr>
            <a:spAutoFit/>
          </a:bodyPr>
          <a:lstStyle/>
          <a:p>
            <a:pPr eaLnBrk="1" hangingPunct="1">
              <a:defRPr/>
            </a:pPr>
            <a:r>
              <a:rPr lang="nb-NO" b="1" dirty="0"/>
              <a:t>September 28, 2014:</a:t>
            </a:r>
          </a:p>
          <a:p>
            <a:pPr marL="342900" indent="-342900" eaLnBrk="1" hangingPunct="1">
              <a:buFont typeface="Arial" pitchFamily="34" charset="0"/>
              <a:buChar char="•"/>
              <a:defRPr/>
            </a:pPr>
            <a:r>
              <a:rPr lang="nb-NO" b="1" dirty="0"/>
              <a:t>Rapid </a:t>
            </a:r>
            <a:r>
              <a:rPr lang="nb-NO" b="1" dirty="0" err="1"/>
              <a:t>decline</a:t>
            </a:r>
            <a:r>
              <a:rPr lang="nb-NO" b="1" dirty="0"/>
              <a:t> </a:t>
            </a:r>
            <a:r>
              <a:rPr lang="nb-NO" b="1" dirty="0" err="1"/>
              <a:t>of</a:t>
            </a:r>
            <a:r>
              <a:rPr lang="nb-NO" b="1" dirty="0"/>
              <a:t> </a:t>
            </a:r>
            <a:r>
              <a:rPr lang="nb-NO" b="1" dirty="0" err="1"/>
              <a:t>new</a:t>
            </a:r>
            <a:r>
              <a:rPr lang="nb-NO" b="1" dirty="0"/>
              <a:t> cases</a:t>
            </a:r>
          </a:p>
          <a:p>
            <a:pPr marL="342900" indent="-342900" eaLnBrk="1" hangingPunct="1">
              <a:buFont typeface="Arial" pitchFamily="34" charset="0"/>
              <a:buChar char="•"/>
              <a:defRPr/>
            </a:pPr>
            <a:r>
              <a:rPr lang="nb-NO" b="1" dirty="0"/>
              <a:t>In all </a:t>
            </a:r>
            <a:r>
              <a:rPr lang="nb-NO" b="1" dirty="0" err="1"/>
              <a:t>three</a:t>
            </a:r>
            <a:r>
              <a:rPr lang="nb-NO" b="1" dirty="0"/>
              <a:t> </a:t>
            </a:r>
            <a:r>
              <a:rPr lang="nb-NO" b="1" dirty="0" err="1"/>
              <a:t>countries</a:t>
            </a:r>
            <a:endParaRPr lang="nb-NO"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p:cNvSpPr>
            <a:spLocks noGrp="1"/>
          </p:cNvSpPr>
          <p:nvPr>
            <p:ph type="title"/>
          </p:nvPr>
        </p:nvSpPr>
        <p:spPr>
          <a:xfrm>
            <a:off x="0" y="0"/>
            <a:ext cx="9144000" cy="1052513"/>
          </a:xfrm>
          <a:solidFill>
            <a:schemeClr val="accent2"/>
          </a:solidFill>
          <a:extLst>
            <a:ext uri="{FAA26D3D-D897-4be2-8F04-BA451C77F1D7}">
              <ma14:placeholderFlag xmlns:ma14="http://schemas.microsoft.com/office/mac/drawingml/2011/main" xmlns="" val="1"/>
            </a:ext>
          </a:extLst>
        </p:spPr>
        <p:txBody>
          <a:bodyPr/>
          <a:lstStyle/>
          <a:p>
            <a:pPr algn="ctr">
              <a:defRPr/>
            </a:pPr>
            <a:r>
              <a:rPr lang="nb-NO" altLang="x-none" sz="3200" b="1"/>
              <a:t>TRIAGE outbreak with droplet protection in </a:t>
            </a:r>
            <a:br>
              <a:rPr lang="nb-NO" altLang="x-none" sz="3200" b="1"/>
            </a:br>
            <a:r>
              <a:rPr lang="nb-NO" altLang="x-none" sz="3200" b="1"/>
              <a:t>Sierra Leone Sept-Oct 2014</a:t>
            </a:r>
          </a:p>
        </p:txBody>
      </p:sp>
      <p:sp>
        <p:nvSpPr>
          <p:cNvPr id="37891" name="Plassholder for innhold 2"/>
          <p:cNvSpPr>
            <a:spLocks noGrp="1"/>
          </p:cNvSpPr>
          <p:nvPr>
            <p:ph idx="1"/>
          </p:nvPr>
        </p:nvSpPr>
        <p:spPr>
          <a:xfrm>
            <a:off x="0" y="1052513"/>
            <a:ext cx="9144000" cy="5805487"/>
          </a:xfrm>
          <a:extLst>
            <a:ext uri="{FAA26D3D-D897-4be2-8F04-BA451C77F1D7}">
              <ma14:placeholderFlag xmlns:ma14="http://schemas.microsoft.com/office/mac/drawingml/2011/main" xmlns="" val="1"/>
            </a:ext>
          </a:extLst>
        </p:spPr>
        <p:txBody>
          <a:bodyPr/>
          <a:lstStyle/>
          <a:p>
            <a:r>
              <a:rPr lang="nb-NO" altLang="en-US" sz="2400" smtClean="0"/>
              <a:t>The Bo Ebola Clinic </a:t>
            </a:r>
            <a:r>
              <a:rPr lang="nb-NO" altLang="en-US" sz="2400" b="1" smtClean="0"/>
              <a:t>opened</a:t>
            </a:r>
            <a:r>
              <a:rPr lang="nb-NO" altLang="en-US" sz="2400" smtClean="0"/>
              <a:t> </a:t>
            </a:r>
            <a:r>
              <a:rPr lang="nb-NO" altLang="en-US" sz="2400" b="1" smtClean="0"/>
              <a:t>19 September 2014 </a:t>
            </a:r>
            <a:r>
              <a:rPr lang="nb-NO" altLang="en-US" sz="1600" smtClean="0"/>
              <a:t>Medicines sans borders-</a:t>
            </a:r>
          </a:p>
          <a:p>
            <a:r>
              <a:rPr lang="nb-NO" altLang="en-US" sz="2400" smtClean="0"/>
              <a:t>Two weeks later, </a:t>
            </a:r>
            <a:r>
              <a:rPr lang="nb-NO" altLang="en-US" sz="2400" b="1" smtClean="0"/>
              <a:t>2-4 October, 4 HCW got Ebola; 2 died. </a:t>
            </a:r>
          </a:p>
          <a:p>
            <a:r>
              <a:rPr lang="nb-NO" altLang="en-US" sz="2400" smtClean="0"/>
              <a:t>One of them- a Norwegian case was transferred to a high-level (level 4) isolate in Norway and survived.</a:t>
            </a:r>
          </a:p>
          <a:p>
            <a:r>
              <a:rPr lang="nb-NO" altLang="en-US" sz="2400" smtClean="0"/>
              <a:t>All four Ebola cases worked together in the Bo triage area: 25-26 September</a:t>
            </a:r>
          </a:p>
          <a:p>
            <a:r>
              <a:rPr lang="nb-NO" altLang="en-US" sz="2400" smtClean="0"/>
              <a:t>Standard equipment in the  triage area was gloves and surgical mask, because the HCW --should hold «2 meters distance»» to the patients, according to WHO. </a:t>
            </a:r>
          </a:p>
          <a:p>
            <a:pPr lvl="1"/>
            <a:r>
              <a:rPr lang="nb-NO" altLang="en-US" sz="2000" smtClean="0"/>
              <a:t>«Then they could not be infected by droplets», said the Norwegian administrator </a:t>
            </a:r>
          </a:p>
          <a:p>
            <a:pPr lvl="1"/>
            <a:r>
              <a:rPr lang="nb-NO" altLang="en-US" sz="2000" smtClean="0"/>
              <a:t>«Triage was an area to talk with the patients– «</a:t>
            </a:r>
          </a:p>
          <a:p>
            <a:pPr lvl="1"/>
            <a:r>
              <a:rPr lang="nb-NO" altLang="en-US" sz="2000" smtClean="0"/>
              <a:t>«--little PPE’s were used in order to create confidence in the local population !»</a:t>
            </a:r>
          </a:p>
          <a:p>
            <a:endParaRPr lang="nb-NO" altLang="en-US" sz="1600" smtClean="0"/>
          </a:p>
        </p:txBody>
      </p:sp>
      <p:sp>
        <p:nvSpPr>
          <p:cNvPr id="40963"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3A160750-2018-4F79-9CAE-A981620025D3}" type="slidenum">
              <a:rPr lang="nb-NO" altLang="en-US" sz="1800"/>
              <a:pPr>
                <a:spcBef>
                  <a:spcPct val="0"/>
                </a:spcBef>
                <a:buClrTx/>
                <a:buSzTx/>
                <a:buFontTx/>
                <a:buNone/>
              </a:pPr>
              <a:t>25</a:t>
            </a:fld>
            <a:endParaRPr lang="nb-NO" altLang="en-US" sz="1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4859338" y="0"/>
            <a:ext cx="4084637" cy="1341438"/>
          </a:xfrm>
          <a:ln>
            <a:solidFill>
              <a:schemeClr val="bg2"/>
            </a:solidFill>
            <a:miter lim="800000"/>
            <a:headEnd/>
            <a:tailEnd/>
          </a:ln>
          <a:extLst>
            <a:ext uri="{FAA26D3D-D897-4be2-8F04-BA451C77F1D7}">
              <ma14:placeholderFlag xmlns:ma14="http://schemas.microsoft.com/office/mac/drawingml/2011/main" xmlns="" val="1"/>
            </a:ext>
          </a:extLst>
        </p:spPr>
        <p:txBody>
          <a:bodyPr/>
          <a:lstStyle/>
          <a:p>
            <a:pPr algn="ctr" eaLnBrk="1" hangingPunct="1">
              <a:defRPr/>
            </a:pPr>
            <a:r>
              <a:rPr lang="nb-NO" altLang="x-none" sz="3600"/>
              <a:t>WHO </a:t>
            </a:r>
            <a:br>
              <a:rPr lang="nb-NO" altLang="x-none" sz="3600"/>
            </a:br>
            <a:r>
              <a:rPr lang="nb-NO" altLang="x-none" sz="3600"/>
              <a:t>6 October 2014</a:t>
            </a:r>
          </a:p>
        </p:txBody>
      </p:sp>
      <p:sp>
        <p:nvSpPr>
          <p:cNvPr id="26627" name="Rectangle 1027"/>
          <p:cNvSpPr>
            <a:spLocks noGrp="1" noChangeArrowheads="1"/>
          </p:cNvSpPr>
          <p:nvPr>
            <p:ph type="body" idx="1"/>
          </p:nvPr>
        </p:nvSpPr>
        <p:spPr>
          <a:xfrm>
            <a:off x="5003800" y="1628775"/>
            <a:ext cx="3935413" cy="4464050"/>
          </a:xfrm>
          <a:ln>
            <a:solidFill>
              <a:schemeClr val="bg2"/>
            </a:solidFill>
          </a:ln>
          <a:extLst>
            <a:ext uri="{FAA26D3D-D897-4be2-8F04-BA451C77F1D7}">
              <ma14:placeholderFlag xmlns:ma14="http://schemas.microsoft.com/office/mac/drawingml/2011/main" xmlns="" val="1"/>
            </a:ext>
          </a:extLst>
        </p:spPr>
        <p:txBody>
          <a:bodyPr/>
          <a:lstStyle/>
          <a:p>
            <a:pPr eaLnBrk="1" hangingPunct="1"/>
            <a:r>
              <a:rPr lang="nb-NO" altLang="en-US" sz="2800" smtClean="0"/>
              <a:t>Hair, head and neck covered</a:t>
            </a:r>
          </a:p>
          <a:p>
            <a:pPr eaLnBrk="1" hangingPunct="1">
              <a:buFont typeface="Wingdings" pitchFamily="2" charset="2"/>
              <a:buNone/>
            </a:pPr>
            <a:endParaRPr lang="nb-NO" altLang="en-US" sz="2800" smtClean="0"/>
          </a:p>
          <a:p>
            <a:pPr eaLnBrk="1" hangingPunct="1"/>
            <a:r>
              <a:rPr lang="nb-NO" altLang="en-US" sz="2800" smtClean="0"/>
              <a:t>No respirator/N95</a:t>
            </a:r>
          </a:p>
          <a:p>
            <a:pPr eaLnBrk="1" hangingPunct="1"/>
            <a:r>
              <a:rPr lang="nb-NO" altLang="en-US" sz="2800" smtClean="0"/>
              <a:t>Only use of surgical mask</a:t>
            </a:r>
          </a:p>
          <a:p>
            <a:pPr eaLnBrk="1" hangingPunct="1">
              <a:buFont typeface="Wingdings" pitchFamily="2" charset="2"/>
              <a:buNone/>
            </a:pPr>
            <a:endParaRPr lang="nb-NO" altLang="en-US" sz="2800" smtClean="0"/>
          </a:p>
          <a:p>
            <a:pPr eaLnBrk="1" hangingPunct="1">
              <a:buFont typeface="Wingdings" pitchFamily="2" charset="2"/>
              <a:buNone/>
            </a:pPr>
            <a:r>
              <a:rPr lang="nb-NO" altLang="en-US" sz="2800" smtClean="0"/>
              <a:t>2017 –PPE the same</a:t>
            </a:r>
          </a:p>
        </p:txBody>
      </p:sp>
      <p:pic>
        <p:nvPicPr>
          <p:cNvPr id="40964"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5" name="Line 1029"/>
          <p:cNvSpPr>
            <a:spLocks noChangeShapeType="1"/>
          </p:cNvSpPr>
          <p:nvPr/>
        </p:nvSpPr>
        <p:spPr bwMode="auto">
          <a:xfrm>
            <a:off x="304800" y="4495800"/>
            <a:ext cx="381000" cy="152400"/>
          </a:xfrm>
          <a:prstGeom prst="line">
            <a:avLst/>
          </a:prstGeom>
          <a:noFill/>
          <a:ln w="603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latin typeface="Tahoma" charset="0"/>
            </a:endParaRPr>
          </a:p>
        </p:txBody>
      </p:sp>
      <p:sp>
        <p:nvSpPr>
          <p:cNvPr id="40966" name="Line 1030"/>
          <p:cNvSpPr>
            <a:spLocks noChangeShapeType="1"/>
          </p:cNvSpPr>
          <p:nvPr/>
        </p:nvSpPr>
        <p:spPr bwMode="auto">
          <a:xfrm flipH="1">
            <a:off x="2959100" y="4305300"/>
            <a:ext cx="304800" cy="381000"/>
          </a:xfrm>
          <a:prstGeom prst="line">
            <a:avLst/>
          </a:prstGeom>
          <a:noFill/>
          <a:ln w="5397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latin typeface="Tahoma" charset="0"/>
            </a:endParaRPr>
          </a:p>
        </p:txBody>
      </p:sp>
      <p:sp>
        <p:nvSpPr>
          <p:cNvPr id="44038"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75956E3E-889C-44E0-8822-24700BAF6488}" type="slidenum">
              <a:rPr lang="nb-NO" altLang="en-US" sz="1800"/>
              <a:pPr>
                <a:spcBef>
                  <a:spcPct val="0"/>
                </a:spcBef>
                <a:buClrTx/>
                <a:buSzTx/>
                <a:buFontTx/>
                <a:buNone/>
              </a:pPr>
              <a:t>28</a:t>
            </a:fld>
            <a:endParaRPr lang="nb-NO" altLang="en-US"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2028825" y="1519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p>
        </p:txBody>
      </p:sp>
      <p:pic>
        <p:nvPicPr>
          <p:cNvPr id="450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tel 1"/>
          <p:cNvSpPr>
            <a:spLocks noGrp="1"/>
          </p:cNvSpPr>
          <p:nvPr>
            <p:ph type="title"/>
          </p:nvPr>
        </p:nvSpPr>
        <p:spPr>
          <a:extLst>
            <a:ext uri="{FAA26D3D-D897-4be2-8F04-BA451C77F1D7}">
              <ma14:placeholderFlag xmlns:ma14="http://schemas.microsoft.com/office/mac/drawingml/2011/main" xmlns="" val="1"/>
            </a:ext>
          </a:extLst>
        </p:spPr>
        <p:txBody>
          <a:bodyPr/>
          <a:lstStyle/>
          <a:p>
            <a:endParaRPr lang="en-US" altLang="en-US" smtClean="0"/>
          </a:p>
        </p:txBody>
      </p:sp>
      <p:pic>
        <p:nvPicPr>
          <p:cNvPr id="430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7950" y="188913"/>
            <a:ext cx="8856663" cy="6624637"/>
          </a:xfrm>
          <a:ln w="38100">
            <a:solidFill>
              <a:schemeClr val="tx1"/>
            </a:solidFill>
            <a:miter lim="800000"/>
            <a:headEnd/>
            <a:tailEnd/>
          </a:ln>
          <a:extLst>
            <a:ext uri="{FAA26D3D-D897-4be2-8F04-BA451C77F1D7}">
              <ma14:placeholderFlag xmlns:ma14="http://schemas.microsoft.com/office/mac/drawingml/2011/main" xmlns="" val="1"/>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1188" y="23813"/>
            <a:ext cx="7793037" cy="1143000"/>
          </a:xfrm>
          <a:ln>
            <a:solidFill>
              <a:schemeClr val="bg2"/>
            </a:solidFill>
            <a:miter lim="800000"/>
            <a:headEnd/>
            <a:tailEnd/>
          </a:ln>
          <a:extLst>
            <a:ext uri="{FAA26D3D-D897-4be2-8F04-BA451C77F1D7}">
              <ma14:placeholderFlag xmlns:ma14="http://schemas.microsoft.com/office/mac/drawingml/2011/main" xmlns="" val="1"/>
            </a:ext>
          </a:extLst>
        </p:spPr>
        <p:txBody>
          <a:bodyPr/>
          <a:lstStyle/>
          <a:p>
            <a:pPr algn="ctr" eaLnBrk="1" hangingPunct="1">
              <a:defRPr/>
            </a:pPr>
            <a:r>
              <a:rPr lang="nb-NO" altLang="x-none" b="1"/>
              <a:t>WHO July 20 2015</a:t>
            </a:r>
          </a:p>
        </p:txBody>
      </p:sp>
      <p:sp>
        <p:nvSpPr>
          <p:cNvPr id="44035" name="Rectangle 3"/>
          <p:cNvSpPr>
            <a:spLocks noGrp="1" noChangeArrowheads="1"/>
          </p:cNvSpPr>
          <p:nvPr>
            <p:ph type="body" idx="1"/>
          </p:nvPr>
        </p:nvSpPr>
        <p:spPr>
          <a:xfrm>
            <a:off x="228600" y="1341438"/>
            <a:ext cx="8915400" cy="5029200"/>
          </a:xfrm>
          <a:solidFill>
            <a:srgbClr val="FFFFFF"/>
          </a:solidFill>
          <a:extLst>
            <a:ext uri="{FAA26D3D-D897-4be2-8F04-BA451C77F1D7}">
              <ma14:placeholderFlag xmlns:ma14="http://schemas.microsoft.com/office/mac/drawingml/2011/main" xmlns="" val="1"/>
            </a:ext>
          </a:extLst>
        </p:spPr>
        <p:txBody>
          <a:bodyPr/>
          <a:lstStyle/>
          <a:p>
            <a:pPr eaLnBrk="1" hangingPunct="1">
              <a:lnSpc>
                <a:spcPct val="90000"/>
              </a:lnSpc>
            </a:pPr>
            <a:r>
              <a:rPr lang="nb-NO" altLang="en-US" sz="2800" smtClean="0"/>
              <a:t>All countries: 	27 652  (11 264 deaths)</a:t>
            </a:r>
          </a:p>
          <a:p>
            <a:pPr eaLnBrk="1" hangingPunct="1">
              <a:lnSpc>
                <a:spcPct val="90000"/>
              </a:lnSpc>
            </a:pPr>
            <a:r>
              <a:rPr lang="nb-NO" altLang="en-US" sz="2800" smtClean="0"/>
              <a:t>Guinea: 		  3 770 ( 2509)</a:t>
            </a:r>
          </a:p>
          <a:p>
            <a:pPr eaLnBrk="1" hangingPunct="1">
              <a:lnSpc>
                <a:spcPct val="90000"/>
              </a:lnSpc>
            </a:pPr>
            <a:r>
              <a:rPr lang="nb-NO" altLang="en-US" sz="2800" smtClean="0"/>
              <a:t>Liberia:* 		10 666  (4806)</a:t>
            </a:r>
          </a:p>
          <a:p>
            <a:pPr eaLnBrk="1" hangingPunct="1">
              <a:lnSpc>
                <a:spcPct val="90000"/>
              </a:lnSpc>
            </a:pPr>
            <a:r>
              <a:rPr lang="nb-NO" altLang="en-US" sz="2800" smtClean="0"/>
              <a:t>Sierra Leone: 	13 209  (3947)</a:t>
            </a:r>
          </a:p>
          <a:p>
            <a:pPr eaLnBrk="1" hangingPunct="1">
              <a:lnSpc>
                <a:spcPct val="90000"/>
              </a:lnSpc>
              <a:buFont typeface="Wingdings" pitchFamily="2" charset="2"/>
              <a:buNone/>
            </a:pPr>
            <a:endParaRPr lang="nb-NO" altLang="en-US" sz="2800" smtClean="0"/>
          </a:p>
          <a:p>
            <a:pPr eaLnBrk="1" hangingPunct="1">
              <a:lnSpc>
                <a:spcPct val="90000"/>
              </a:lnSpc>
              <a:buFont typeface="Wingdings" pitchFamily="2" charset="2"/>
              <a:buNone/>
            </a:pPr>
            <a:endParaRPr lang="nb-NO" altLang="en-US" sz="2800" smtClean="0"/>
          </a:p>
          <a:p>
            <a:pPr eaLnBrk="1" hangingPunct="1">
              <a:lnSpc>
                <a:spcPct val="90000"/>
              </a:lnSpc>
              <a:buFont typeface="Wingdings" pitchFamily="2" charset="2"/>
              <a:buNone/>
            </a:pPr>
            <a:r>
              <a:rPr lang="nb-NO" altLang="en-US" sz="2800" smtClean="0"/>
              <a:t>WHO:</a:t>
            </a:r>
          </a:p>
          <a:p>
            <a:pPr eaLnBrk="1" hangingPunct="1">
              <a:lnSpc>
                <a:spcPct val="90000"/>
              </a:lnSpc>
            </a:pPr>
            <a:r>
              <a:rPr lang="nb-NO" altLang="en-US" sz="2800" b="1" smtClean="0">
                <a:solidFill>
                  <a:srgbClr val="800000"/>
                </a:solidFill>
              </a:rPr>
              <a:t>More than 876 HCW with ebola;  509 deaths</a:t>
            </a:r>
            <a:r>
              <a:rPr lang="nb-NO" altLang="en-US" sz="2800" b="1" smtClean="0"/>
              <a:t> </a:t>
            </a:r>
          </a:p>
          <a:p>
            <a:pPr eaLnBrk="1" hangingPunct="1">
              <a:lnSpc>
                <a:spcPct val="90000"/>
              </a:lnSpc>
            </a:pPr>
            <a:r>
              <a:rPr lang="nb-NO" altLang="en-US" sz="2400" b="1" smtClean="0"/>
              <a:t>July 17 2015. ” 3-4% of patients are HCW”</a:t>
            </a:r>
          </a:p>
          <a:p>
            <a:pPr eaLnBrk="1" hangingPunct="1">
              <a:lnSpc>
                <a:spcPct val="90000"/>
              </a:lnSpc>
            </a:pPr>
            <a:r>
              <a:rPr lang="nb-NO" altLang="en-US" sz="2400" b="1" smtClean="0"/>
              <a:t>Liberia lost ca 8% of nurses and doctors during Ebola 2014!</a:t>
            </a:r>
          </a:p>
          <a:p>
            <a:pPr eaLnBrk="1" hangingPunct="1">
              <a:lnSpc>
                <a:spcPct val="90000"/>
              </a:lnSpc>
              <a:buFont typeface="Wingdings" pitchFamily="2" charset="2"/>
              <a:buNone/>
            </a:pPr>
            <a:endParaRPr lang="nb-NO" altLang="en-US" sz="1600" b="1" smtClean="0"/>
          </a:p>
        </p:txBody>
      </p:sp>
      <p:sp>
        <p:nvSpPr>
          <p:cNvPr id="47107"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DC2B94E5-6FC5-4BB0-8E6E-61A5B3C67C9D}" type="slidenum">
              <a:rPr lang="nb-NO" altLang="en-US" sz="1800"/>
              <a:pPr>
                <a:spcBef>
                  <a:spcPct val="0"/>
                </a:spcBef>
                <a:buClrTx/>
                <a:buSzTx/>
                <a:buFontTx/>
                <a:buNone/>
              </a:pPr>
              <a:t>31</a:t>
            </a:fld>
            <a:endParaRPr lang="nb-NO" alt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tel 1"/>
          <p:cNvSpPr>
            <a:spLocks noGrp="1"/>
          </p:cNvSpPr>
          <p:nvPr>
            <p:ph type="title"/>
          </p:nvPr>
        </p:nvSpPr>
        <p:spPr>
          <a:xfrm>
            <a:off x="0" y="0"/>
            <a:ext cx="9144000" cy="1760538"/>
          </a:xfrm>
          <a:extLst>
            <a:ext uri="{FAA26D3D-D897-4be2-8F04-BA451C77F1D7}">
              <ma14:placeholderFlag xmlns:ma14="http://schemas.microsoft.com/office/mac/drawingml/2011/main" xmlns="" val="1"/>
            </a:ext>
          </a:extLst>
        </p:spPr>
        <p:txBody>
          <a:bodyPr/>
          <a:lstStyle/>
          <a:p>
            <a:pPr algn="ctr">
              <a:defRPr/>
            </a:pPr>
            <a:r>
              <a:rPr lang="nb-NO" altLang="x-none" sz="4800" b="1"/>
              <a:t>Controversial information and assessment</a:t>
            </a:r>
          </a:p>
        </p:txBody>
      </p:sp>
      <p:sp>
        <p:nvSpPr>
          <p:cNvPr id="48130"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59EEF467-C7B3-4402-95DA-86D72A457985}" type="slidenum">
              <a:rPr lang="nb-NO" altLang="en-US" sz="1800"/>
              <a:pPr>
                <a:spcBef>
                  <a:spcPct val="0"/>
                </a:spcBef>
                <a:buClrTx/>
                <a:buSzTx/>
                <a:buFontTx/>
                <a:buNone/>
              </a:pPr>
              <a:t>32</a:t>
            </a:fld>
            <a:endParaRPr lang="nb-NO" altLang="en-US" sz="1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7950" y="0"/>
            <a:ext cx="8836025" cy="1905000"/>
          </a:xfrm>
          <a:ln>
            <a:solidFill>
              <a:schemeClr val="bg2"/>
            </a:solidFill>
            <a:miter lim="800000"/>
            <a:headEnd/>
            <a:tailEnd/>
          </a:ln>
          <a:extLst>
            <a:ext uri="{FAA26D3D-D897-4be2-8F04-BA451C77F1D7}">
              <ma14:placeholderFlag xmlns:ma14="http://schemas.microsoft.com/office/mac/drawingml/2011/main" xmlns="" val="1"/>
            </a:ext>
          </a:extLst>
        </p:spPr>
        <p:txBody>
          <a:bodyPr/>
          <a:lstStyle/>
          <a:p>
            <a:pPr algn="ctr" eaLnBrk="1" hangingPunct="1">
              <a:defRPr/>
            </a:pPr>
            <a:r>
              <a:rPr lang="nb-NO" altLang="x-none" sz="4800" b="1"/>
              <a:t>Airborne or not?</a:t>
            </a:r>
            <a:br>
              <a:rPr lang="nb-NO" altLang="x-none" sz="4800" b="1"/>
            </a:br>
            <a:r>
              <a:rPr lang="nb-NO" altLang="x-none" sz="4800" b="1"/>
              <a:t>Controversial information!</a:t>
            </a:r>
          </a:p>
        </p:txBody>
      </p:sp>
      <p:sp>
        <p:nvSpPr>
          <p:cNvPr id="46083" name="Rectangle 3"/>
          <p:cNvSpPr>
            <a:spLocks noGrp="1" noChangeArrowheads="1"/>
          </p:cNvSpPr>
          <p:nvPr>
            <p:ph type="body" idx="1"/>
          </p:nvPr>
        </p:nvSpPr>
        <p:spPr>
          <a:xfrm>
            <a:off x="152400" y="2017713"/>
            <a:ext cx="8802688" cy="4114800"/>
          </a:xfrm>
          <a:extLst>
            <a:ext uri="{FAA26D3D-D897-4be2-8F04-BA451C77F1D7}">
              <ma14:placeholderFlag xmlns:ma14="http://schemas.microsoft.com/office/mac/drawingml/2011/main" xmlns="" val="1"/>
            </a:ext>
          </a:extLst>
        </p:spPr>
        <p:txBody>
          <a:bodyPr/>
          <a:lstStyle/>
          <a:p>
            <a:pPr algn="ctr" eaLnBrk="1" hangingPunct="1">
              <a:lnSpc>
                <a:spcPct val="90000"/>
              </a:lnSpc>
              <a:buFont typeface="Wingdings" pitchFamily="2" charset="2"/>
              <a:buNone/>
            </a:pPr>
            <a:r>
              <a:rPr lang="nb-NO" altLang="en-US" sz="2800" b="1" smtClean="0">
                <a:solidFill>
                  <a:srgbClr val="00305E"/>
                </a:solidFill>
              </a:rPr>
              <a:t>WHO 2017</a:t>
            </a:r>
          </a:p>
          <a:p>
            <a:pPr algn="ctr" eaLnBrk="1" hangingPunct="1">
              <a:lnSpc>
                <a:spcPct val="90000"/>
              </a:lnSpc>
            </a:pPr>
            <a:r>
              <a:rPr lang="nb-NO" altLang="en-US" sz="2800" b="1" smtClean="0">
                <a:solidFill>
                  <a:srgbClr val="00305E"/>
                </a:solidFill>
              </a:rPr>
              <a:t>”Ebola virus disease is not transmitted through the air ”---</a:t>
            </a:r>
          </a:p>
          <a:p>
            <a:pPr eaLnBrk="1" hangingPunct="1">
              <a:lnSpc>
                <a:spcPct val="90000"/>
              </a:lnSpc>
            </a:pPr>
            <a:endParaRPr lang="nb-NO" altLang="en-US" sz="2800" b="1" smtClean="0">
              <a:solidFill>
                <a:srgbClr val="00305E"/>
              </a:solidFill>
            </a:endParaRPr>
          </a:p>
          <a:p>
            <a:pPr algn="ctr" eaLnBrk="1" hangingPunct="1">
              <a:lnSpc>
                <a:spcPct val="90000"/>
              </a:lnSpc>
            </a:pPr>
            <a:r>
              <a:rPr lang="nb-NO" altLang="en-US" sz="2800" b="1" smtClean="0">
                <a:solidFill>
                  <a:srgbClr val="00305E"/>
                </a:solidFill>
              </a:rPr>
              <a:t>”If a person sick with Ebola coughs or sneezes,-- and saliva or mucus touches another person's eyes, nose, mouth, or an open cut or wound, these fluids may spread Ebola.” </a:t>
            </a:r>
          </a:p>
          <a:p>
            <a:pPr algn="ctr" eaLnBrk="1" hangingPunct="1">
              <a:lnSpc>
                <a:spcPct val="90000"/>
              </a:lnSpc>
              <a:buFont typeface="Wingdings" pitchFamily="2" charset="2"/>
              <a:buNone/>
            </a:pPr>
            <a:endParaRPr lang="nb-NO" altLang="en-US" sz="2800" b="1" smtClean="0">
              <a:solidFill>
                <a:srgbClr val="00305E"/>
              </a:solidFill>
            </a:endParaRPr>
          </a:p>
          <a:p>
            <a:pPr eaLnBrk="1" hangingPunct="1">
              <a:lnSpc>
                <a:spcPct val="90000"/>
              </a:lnSpc>
            </a:pPr>
            <a:endParaRPr lang="nb-NO" altLang="en-US" sz="2800" smtClean="0"/>
          </a:p>
        </p:txBody>
      </p:sp>
      <p:sp>
        <p:nvSpPr>
          <p:cNvPr id="49155"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63AF707E-2A55-4134-90C2-6AC30EB1F9AE}" type="slidenum">
              <a:rPr lang="nb-NO" altLang="en-US" sz="1800"/>
              <a:pPr>
                <a:spcBef>
                  <a:spcPct val="0"/>
                </a:spcBef>
                <a:buClrTx/>
                <a:buSzTx/>
                <a:buFontTx/>
                <a:buNone/>
              </a:pPr>
              <a:t>33</a:t>
            </a:fld>
            <a:endParaRPr lang="nb-NO" altLang="en-US" sz="1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447800"/>
          </a:xfrm>
          <a:solidFill>
            <a:srgbClr val="FFFFCC"/>
          </a:solidFill>
          <a:ln>
            <a:solidFill>
              <a:srgbClr val="0000CC"/>
            </a:solidFill>
            <a:miter lim="800000"/>
            <a:headEnd/>
            <a:tailEnd/>
          </a:ln>
          <a:extLst>
            <a:ext uri="{FAA26D3D-D897-4be2-8F04-BA451C77F1D7}">
              <ma14:placeholderFlag xmlns:ma14="http://schemas.microsoft.com/office/mac/drawingml/2011/main" xmlns="" val="1"/>
            </a:ext>
          </a:extLst>
        </p:spPr>
        <p:txBody>
          <a:bodyPr/>
          <a:lstStyle/>
          <a:p>
            <a:pPr algn="ctr" eaLnBrk="1" hangingPunct="1">
              <a:defRPr/>
            </a:pPr>
            <a:r>
              <a:rPr lang="nb-NO" altLang="x-none"/>
              <a:t>Shedding and re-aerolization </a:t>
            </a:r>
            <a:br>
              <a:rPr lang="nb-NO" altLang="x-none"/>
            </a:br>
            <a:r>
              <a:rPr lang="nb-NO" altLang="x-none" sz="3200"/>
              <a:t>from skin, textils, equipment etc</a:t>
            </a:r>
          </a:p>
        </p:txBody>
      </p:sp>
      <p:sp>
        <p:nvSpPr>
          <p:cNvPr id="48131" name="Rectangle 3"/>
          <p:cNvSpPr>
            <a:spLocks noGrp="1" noChangeArrowheads="1"/>
          </p:cNvSpPr>
          <p:nvPr>
            <p:ph type="body" idx="1"/>
          </p:nvPr>
        </p:nvSpPr>
        <p:spPr>
          <a:xfrm>
            <a:off x="179388" y="1700213"/>
            <a:ext cx="8856662" cy="4432300"/>
          </a:xfrm>
          <a:extLst>
            <a:ext uri="{FAA26D3D-D897-4be2-8F04-BA451C77F1D7}">
              <ma14:placeholderFlag xmlns:ma14="http://schemas.microsoft.com/office/mac/drawingml/2011/main" xmlns="" val="1"/>
            </a:ext>
          </a:extLst>
        </p:spPr>
        <p:txBody>
          <a:bodyPr/>
          <a:lstStyle/>
          <a:p>
            <a:pPr eaLnBrk="1" hangingPunct="1"/>
            <a:r>
              <a:rPr lang="nb-NO" altLang="en-US" sz="2800" b="1" smtClean="0">
                <a:latin typeface="Times New Roman" pitchFamily="18" charset="0"/>
              </a:rPr>
              <a:t>Ebola:- living virus on body surfaces like </a:t>
            </a:r>
            <a:r>
              <a:rPr lang="nb-NO" altLang="en-US" sz="2800" b="1" u="sng" smtClean="0">
                <a:latin typeface="Times New Roman" pitchFamily="18" charset="0"/>
              </a:rPr>
              <a:t>skin</a:t>
            </a:r>
            <a:r>
              <a:rPr lang="nb-NO" altLang="en-US" sz="2800" b="1" smtClean="0">
                <a:latin typeface="Times New Roman" pitchFamily="18" charset="0"/>
              </a:rPr>
              <a:t>  and </a:t>
            </a:r>
            <a:r>
              <a:rPr lang="nb-NO" altLang="en-US" sz="2800" b="1" u="sng" smtClean="0">
                <a:latin typeface="Times New Roman" pitchFamily="18" charset="0"/>
              </a:rPr>
              <a:t>mucous membranes.</a:t>
            </a:r>
          </a:p>
          <a:p>
            <a:pPr eaLnBrk="1" hangingPunct="1"/>
            <a:r>
              <a:rPr lang="nb-NO" altLang="en-US" sz="2800" smtClean="0">
                <a:latin typeface="Times New Roman" pitchFamily="18" charset="0"/>
              </a:rPr>
              <a:t>A living person is </a:t>
            </a:r>
            <a:r>
              <a:rPr lang="nb-NO" altLang="en-US" sz="2800" b="1" smtClean="0">
                <a:latin typeface="Times New Roman" pitchFamily="18" charset="0"/>
              </a:rPr>
              <a:t>shedding skin particles-</a:t>
            </a:r>
            <a:r>
              <a:rPr lang="nb-NO" altLang="en-US" sz="2800" smtClean="0">
                <a:latin typeface="Times New Roman" pitchFamily="18" charset="0"/>
              </a:rPr>
              <a:t>continuously; </a:t>
            </a:r>
          </a:p>
          <a:p>
            <a:pPr eaLnBrk="1" hangingPunct="1"/>
            <a:r>
              <a:rPr lang="nb-NO" altLang="en-US" sz="2800" smtClean="0">
                <a:latin typeface="Times New Roman" pitchFamily="18" charset="0"/>
              </a:rPr>
              <a:t>30- 60 000 dead skin cells per minute; up to 500 mill/day as small patricles in the air and like grey dust on surfaces.</a:t>
            </a:r>
          </a:p>
          <a:p>
            <a:pPr eaLnBrk="1" hangingPunct="1"/>
            <a:r>
              <a:rPr lang="nb-NO" altLang="en-US" sz="2800" b="1" smtClean="0">
                <a:latin typeface="Times New Roman" pitchFamily="18" charset="0"/>
              </a:rPr>
              <a:t>Re-aerolization</a:t>
            </a:r>
            <a:r>
              <a:rPr lang="nb-NO" altLang="en-US" sz="2800" smtClean="0">
                <a:latin typeface="Times New Roman" pitchFamily="18" charset="0"/>
              </a:rPr>
              <a:t>, for instance, via bedmaking, cleaning, textiles, spraying, aerosol-generating procedures,</a:t>
            </a:r>
            <a:r>
              <a:rPr lang="nb-NO" altLang="en-US" sz="2400" smtClean="0">
                <a:latin typeface="Times New Roman" pitchFamily="18" charset="0"/>
              </a:rPr>
              <a:t> etc. </a:t>
            </a:r>
            <a:r>
              <a:rPr lang="nb-NO" altLang="en-US" sz="1400" smtClean="0">
                <a:latin typeface="Times New Roman" pitchFamily="18" charset="0"/>
              </a:rPr>
              <a:t>Shimori JHI 2002;50:30-35.</a:t>
            </a:r>
            <a:r>
              <a:rPr lang="nb-NO" altLang="en-US" sz="1400" baseline="30000" smtClean="0">
                <a:latin typeface="Times New Roman" pitchFamily="18" charset="0"/>
              </a:rPr>
              <a:t> </a:t>
            </a:r>
          </a:p>
          <a:p>
            <a:pPr eaLnBrk="1" hangingPunct="1">
              <a:buFont typeface="Wingdings" pitchFamily="2" charset="2"/>
              <a:buNone/>
            </a:pPr>
            <a:endParaRPr lang="nb-NO" altLang="en-US" sz="2400" smtClean="0">
              <a:latin typeface="Times New Roman" pitchFamily="18" charset="0"/>
            </a:endParaRPr>
          </a:p>
        </p:txBody>
      </p:sp>
      <p:sp>
        <p:nvSpPr>
          <p:cNvPr id="52227"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C9288562-DE45-4EC3-B2FA-B112B9232278}" type="slidenum">
              <a:rPr lang="nb-NO" altLang="en-US" sz="1800"/>
              <a:pPr>
                <a:spcBef>
                  <a:spcPct val="0"/>
                </a:spcBef>
                <a:buClrTx/>
                <a:buSzTx/>
                <a:buFontTx/>
                <a:buNone/>
              </a:pPr>
              <a:t>35</a:t>
            </a:fld>
            <a:endParaRPr lang="nb-NO" altLang="en-US" sz="18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2178050"/>
          </a:xfrm>
          <a:ln w="38100">
            <a:solidFill>
              <a:srgbClr val="000066"/>
            </a:solidFill>
            <a:miter lim="800000"/>
            <a:headEnd/>
            <a:tailEnd/>
          </a:ln>
          <a:extLst>
            <a:ext uri="{FAA26D3D-D897-4be2-8F04-BA451C77F1D7}">
              <ma14:placeholderFlag xmlns:ma14="http://schemas.microsoft.com/office/mac/drawingml/2011/main" xmlns="" val="1"/>
            </a:ext>
          </a:extLst>
        </p:spPr>
        <p:txBody>
          <a:bodyPr/>
          <a:lstStyle/>
          <a:p>
            <a:pPr algn="ctr" eaLnBrk="1" hangingPunct="1"/>
            <a:r>
              <a:rPr lang="en-GB" altLang="en-US" sz="2800" b="1" smtClean="0">
                <a:solidFill>
                  <a:srgbClr val="000099"/>
                </a:solidFill>
                <a:cs typeface="Times New Roman" pitchFamily="18" charset="0"/>
              </a:rPr>
              <a:t>Transmission of Ebola Viruses: What We Know and What We Do Not Know</a:t>
            </a:r>
            <a:r>
              <a:rPr lang="nb-NO" altLang="en-US" sz="2800" smtClean="0">
                <a:solidFill>
                  <a:srgbClr val="000099"/>
                </a:solidFill>
                <a:cs typeface="Times New Roman" pitchFamily="18" charset="0"/>
              </a:rPr>
              <a:t/>
            </a:r>
            <a:br>
              <a:rPr lang="nb-NO" altLang="en-US" sz="2800" smtClean="0">
                <a:solidFill>
                  <a:srgbClr val="000099"/>
                </a:solidFill>
                <a:cs typeface="Times New Roman" pitchFamily="18" charset="0"/>
              </a:rPr>
            </a:br>
            <a:r>
              <a:rPr lang="en-GB" altLang="en-US" sz="1200" smtClean="0">
                <a:cs typeface="Times New Roman" pitchFamily="18" charset="0"/>
              </a:rPr>
              <a:t>Michael T. Osterholm,</a:t>
            </a:r>
            <a:r>
              <a:rPr lang="en-GB" altLang="en-US" sz="1200" b="1" smtClean="0">
                <a:cs typeface="Times New Roman" pitchFamily="18" charset="0"/>
              </a:rPr>
              <a:t>a </a:t>
            </a:r>
            <a:r>
              <a:rPr lang="en-GB" altLang="en-US" sz="1200" smtClean="0">
                <a:cs typeface="Times New Roman" pitchFamily="18" charset="0"/>
              </a:rPr>
              <a:t>Kristine A. Moore,</a:t>
            </a:r>
            <a:r>
              <a:rPr lang="en-GB" altLang="en-US" sz="1200" b="1" smtClean="0">
                <a:cs typeface="Times New Roman" pitchFamily="18" charset="0"/>
              </a:rPr>
              <a:t>a </a:t>
            </a:r>
            <a:r>
              <a:rPr lang="en-GB" altLang="en-US" sz="1200" smtClean="0">
                <a:cs typeface="Times New Roman" pitchFamily="18" charset="0"/>
              </a:rPr>
              <a:t>Nicholas S. Kelley,</a:t>
            </a:r>
            <a:r>
              <a:rPr lang="en-GB" altLang="en-US" sz="1200" b="1" smtClean="0">
                <a:cs typeface="Times New Roman" pitchFamily="18" charset="0"/>
              </a:rPr>
              <a:t>a </a:t>
            </a:r>
            <a:r>
              <a:rPr lang="en-GB" altLang="en-US" sz="1200" smtClean="0">
                <a:cs typeface="Times New Roman" pitchFamily="18" charset="0"/>
              </a:rPr>
              <a:t>Lisa M. Brosseau,</a:t>
            </a:r>
            <a:r>
              <a:rPr lang="en-GB" altLang="en-US" sz="1200" b="1" smtClean="0">
                <a:cs typeface="Times New Roman" pitchFamily="18" charset="0"/>
              </a:rPr>
              <a:t>b </a:t>
            </a:r>
            <a:r>
              <a:rPr lang="en-GB" altLang="en-US" sz="1200" smtClean="0">
                <a:cs typeface="Times New Roman" pitchFamily="18" charset="0"/>
              </a:rPr>
              <a:t>Gary Wong,</a:t>
            </a:r>
            <a:r>
              <a:rPr lang="en-GB" altLang="en-US" sz="1200" b="1" smtClean="0">
                <a:cs typeface="Times New Roman" pitchFamily="18" charset="0"/>
              </a:rPr>
              <a:t>c </a:t>
            </a:r>
            <a:r>
              <a:rPr lang="en-GB" altLang="en-US" sz="1200" smtClean="0">
                <a:cs typeface="Times New Roman" pitchFamily="18" charset="0"/>
              </a:rPr>
              <a:t>Frederick A. Murphy,</a:t>
            </a:r>
            <a:r>
              <a:rPr lang="en-GB" altLang="en-US" sz="1200" b="1" smtClean="0">
                <a:cs typeface="Times New Roman" pitchFamily="18" charset="0"/>
              </a:rPr>
              <a:t>d</a:t>
            </a:r>
            <a:r>
              <a:rPr lang="nb-NO" altLang="en-US" sz="1200" smtClean="0">
                <a:cs typeface="Times New Roman" pitchFamily="18" charset="0"/>
              </a:rPr>
              <a:t/>
            </a:r>
            <a:br>
              <a:rPr lang="nb-NO" altLang="en-US" sz="1200" smtClean="0">
                <a:cs typeface="Times New Roman" pitchFamily="18" charset="0"/>
              </a:rPr>
            </a:br>
            <a:r>
              <a:rPr lang="en-GB" altLang="en-US" sz="1200" smtClean="0">
                <a:cs typeface="Times New Roman" pitchFamily="18" charset="0"/>
              </a:rPr>
              <a:t>Clarence J. Peters,</a:t>
            </a:r>
            <a:r>
              <a:rPr lang="en-GB" altLang="en-US" sz="1200" b="1" smtClean="0">
                <a:cs typeface="Times New Roman" pitchFamily="18" charset="0"/>
              </a:rPr>
              <a:t>d </a:t>
            </a:r>
            <a:r>
              <a:rPr lang="en-GB" altLang="en-US" sz="1200" smtClean="0">
                <a:cs typeface="Times New Roman" pitchFamily="18" charset="0"/>
              </a:rPr>
              <a:t>James W. LeDuc,</a:t>
            </a:r>
            <a:r>
              <a:rPr lang="en-GB" altLang="en-US" sz="1200" b="1" smtClean="0">
                <a:cs typeface="Times New Roman" pitchFamily="18" charset="0"/>
              </a:rPr>
              <a:t>d </a:t>
            </a:r>
            <a:r>
              <a:rPr lang="en-GB" altLang="en-US" sz="1200" smtClean="0">
                <a:cs typeface="Times New Roman" pitchFamily="18" charset="0"/>
              </a:rPr>
              <a:t>Phillip K. Russell,</a:t>
            </a:r>
            <a:r>
              <a:rPr lang="en-GB" altLang="en-US" sz="1200" b="1" smtClean="0">
                <a:cs typeface="Times New Roman" pitchFamily="18" charset="0"/>
              </a:rPr>
              <a:t>e </a:t>
            </a:r>
            <a:r>
              <a:rPr lang="en-GB" altLang="en-US" sz="1200" smtClean="0">
                <a:cs typeface="Times New Roman" pitchFamily="18" charset="0"/>
              </a:rPr>
              <a:t>Michel Van Herp,</a:t>
            </a:r>
            <a:r>
              <a:rPr lang="en-GB" altLang="en-US" sz="1200" b="1" smtClean="0">
                <a:cs typeface="Times New Roman" pitchFamily="18" charset="0"/>
              </a:rPr>
              <a:t>f </a:t>
            </a:r>
            <a:r>
              <a:rPr lang="en-GB" altLang="en-US" sz="1200" smtClean="0">
                <a:cs typeface="Times New Roman" pitchFamily="18" charset="0"/>
              </a:rPr>
              <a:t>Jimmy Kapetshi,</a:t>
            </a:r>
            <a:r>
              <a:rPr lang="en-GB" altLang="en-US" sz="1200" b="1" smtClean="0">
                <a:cs typeface="Times New Roman" pitchFamily="18" charset="0"/>
              </a:rPr>
              <a:t>g </a:t>
            </a:r>
            <a:r>
              <a:rPr lang="en-GB" altLang="en-US" sz="1200" smtClean="0">
                <a:cs typeface="Times New Roman" pitchFamily="18" charset="0"/>
              </a:rPr>
              <a:t>Jean-Jacques T. Muyembe,</a:t>
            </a:r>
            <a:r>
              <a:rPr lang="en-GB" altLang="en-US" sz="1200" b="1" smtClean="0">
                <a:cs typeface="Times New Roman" pitchFamily="18" charset="0"/>
              </a:rPr>
              <a:t>g</a:t>
            </a:r>
            <a:r>
              <a:rPr lang="nb-NO" altLang="en-US" sz="1200" smtClean="0">
                <a:cs typeface="Times New Roman" pitchFamily="18" charset="0"/>
              </a:rPr>
              <a:t/>
            </a:r>
            <a:br>
              <a:rPr lang="nb-NO" altLang="en-US" sz="1200" smtClean="0">
                <a:cs typeface="Times New Roman" pitchFamily="18" charset="0"/>
              </a:rPr>
            </a:br>
            <a:r>
              <a:rPr lang="en-GB" altLang="en-US" sz="1200" smtClean="0">
                <a:cs typeface="Times New Roman" pitchFamily="18" charset="0"/>
              </a:rPr>
              <a:t>Center for Infectious Disease Research and Policy, University of Minnesota, Minneapolis, Minnesota, USAa; Division of Environmental and Occupational Health Sciences, </a:t>
            </a:r>
            <a:r>
              <a:rPr lang="en-GB" altLang="en-US" sz="1800" smtClean="0">
                <a:cs typeface="Times New Roman" pitchFamily="18" charset="0"/>
              </a:rPr>
              <a:t>mbio.asm.org 2015;6: e00237-</a:t>
            </a:r>
            <a:br>
              <a:rPr lang="en-GB" altLang="en-US" sz="1800" smtClean="0">
                <a:cs typeface="Times New Roman" pitchFamily="18" charset="0"/>
              </a:rPr>
            </a:br>
            <a:r>
              <a:rPr lang="en-GB" altLang="en-US" sz="2400" b="1" smtClean="0">
                <a:cs typeface="Times New Roman" pitchFamily="18" charset="0"/>
              </a:rPr>
              <a:t>15.march/april 2015</a:t>
            </a:r>
            <a:endParaRPr lang="nb-NO" altLang="en-US" sz="2400" b="1" smtClean="0">
              <a:cs typeface="Times New Roman" pitchFamily="18" charset="0"/>
            </a:endParaRPr>
          </a:p>
        </p:txBody>
      </p:sp>
      <p:sp>
        <p:nvSpPr>
          <p:cNvPr id="49155" name="Rectangle 3"/>
          <p:cNvSpPr>
            <a:spLocks noGrp="1" noChangeArrowheads="1"/>
          </p:cNvSpPr>
          <p:nvPr>
            <p:ph type="body" idx="1"/>
          </p:nvPr>
        </p:nvSpPr>
        <p:spPr>
          <a:xfrm>
            <a:off x="0" y="2133600"/>
            <a:ext cx="8955088" cy="3743325"/>
          </a:xfrm>
          <a:extLst>
            <a:ext uri="{FAA26D3D-D897-4be2-8F04-BA451C77F1D7}">
              <ma14:placeholderFlag xmlns:ma14="http://schemas.microsoft.com/office/mac/drawingml/2011/main" xmlns="" val="1"/>
            </a:ext>
          </a:extLst>
        </p:spPr>
        <p:txBody>
          <a:bodyPr/>
          <a:lstStyle/>
          <a:p>
            <a:pPr eaLnBrk="1" hangingPunct="1"/>
            <a:r>
              <a:rPr lang="nb-NO" altLang="en-US" sz="2400" b="1" smtClean="0">
                <a:solidFill>
                  <a:srgbClr val="800000"/>
                </a:solidFill>
                <a:latin typeface="Times New Roman" pitchFamily="18" charset="0"/>
              </a:rPr>
              <a:t>«Key areas requiring further study include </a:t>
            </a:r>
          </a:p>
          <a:p>
            <a:pPr lvl="1" eaLnBrk="1" hangingPunct="1"/>
            <a:r>
              <a:rPr lang="nb-NO" altLang="en-US" sz="2000" b="1" smtClean="0">
                <a:solidFill>
                  <a:srgbClr val="800000"/>
                </a:solidFill>
                <a:latin typeface="Times New Roman" pitchFamily="18" charset="0"/>
              </a:rPr>
              <a:t>the role of aerosol transmission (either via large droplets or small particles in the vicinity of source patients), </a:t>
            </a:r>
          </a:p>
          <a:p>
            <a:pPr lvl="1" eaLnBrk="1" hangingPunct="1"/>
            <a:r>
              <a:rPr lang="nb-NO" altLang="en-US" sz="2000" b="1" smtClean="0">
                <a:solidFill>
                  <a:srgbClr val="800000"/>
                </a:solidFill>
                <a:latin typeface="Times New Roman" pitchFamily="18" charset="0"/>
              </a:rPr>
              <a:t>the role of environmental contamination and fomite transmission,</a:t>
            </a:r>
          </a:p>
          <a:p>
            <a:pPr eaLnBrk="1" hangingPunct="1"/>
            <a:r>
              <a:rPr lang="nb-NO" altLang="en-US" sz="2400" b="1" smtClean="0">
                <a:solidFill>
                  <a:srgbClr val="800000"/>
                </a:solidFill>
                <a:latin typeface="Times New Roman" pitchFamily="18" charset="0"/>
              </a:rPr>
              <a:t>”We also hypothesize that Ebola viruses have the potential to be respiratory pathogens with primary respiratory spread.”</a:t>
            </a:r>
          </a:p>
        </p:txBody>
      </p:sp>
      <p:sp>
        <p:nvSpPr>
          <p:cNvPr id="53251" name="TekstSylinder 1"/>
          <p:cNvSpPr txBox="1">
            <a:spLocks noChangeArrowheads="1"/>
          </p:cNvSpPr>
          <p:nvPr/>
        </p:nvSpPr>
        <p:spPr bwMode="auto">
          <a:xfrm>
            <a:off x="53975" y="4797425"/>
            <a:ext cx="9036050" cy="8318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nb-NO" altLang="en-US" sz="2400"/>
              <a:t>Promed-mail 19  Feb 2015: Limited airborne transmission of </a:t>
            </a:r>
          </a:p>
          <a:p>
            <a:pPr eaLnBrk="1" hangingPunct="1">
              <a:spcBef>
                <a:spcPct val="0"/>
              </a:spcBef>
              <a:buClrTx/>
              <a:buSzTx/>
              <a:buFontTx/>
              <a:buNone/>
            </a:pPr>
            <a:r>
              <a:rPr lang="nb-NO" altLang="en-US" sz="2400"/>
              <a:t>Ebola is «very likely», a new analysis says.</a:t>
            </a:r>
          </a:p>
        </p:txBody>
      </p:sp>
      <p:sp>
        <p:nvSpPr>
          <p:cNvPr id="53252"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C8227A51-4352-40E4-A23A-A4800FF93CF0}" type="slidenum">
              <a:rPr lang="nb-NO" altLang="en-US" sz="1800"/>
              <a:pPr>
                <a:spcBef>
                  <a:spcPct val="0"/>
                </a:spcBef>
                <a:buClrTx/>
                <a:buSzTx/>
                <a:buFontTx/>
                <a:buNone/>
              </a:pPr>
              <a:t>36</a:t>
            </a:fld>
            <a:endParaRPr lang="nb-NO" altLang="en-US" sz="18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tel 1"/>
          <p:cNvSpPr>
            <a:spLocks noGrp="1"/>
          </p:cNvSpPr>
          <p:nvPr>
            <p:ph type="title"/>
          </p:nvPr>
        </p:nvSpPr>
        <p:spPr>
          <a:xfrm>
            <a:off x="0" y="0"/>
            <a:ext cx="9036050" cy="1196975"/>
          </a:xfrm>
          <a:extLst>
            <a:ext uri="{FAA26D3D-D897-4be2-8F04-BA451C77F1D7}">
              <ma14:placeholderFlag xmlns:ma14="http://schemas.microsoft.com/office/mac/drawingml/2011/main" xmlns="" val="1"/>
            </a:ext>
          </a:extLst>
        </p:spPr>
        <p:txBody>
          <a:bodyPr/>
          <a:lstStyle/>
          <a:p>
            <a:pPr algn="ctr">
              <a:defRPr/>
            </a:pPr>
            <a:r>
              <a:rPr lang="nb-NO" altLang="x-none" sz="3600" b="1"/>
              <a:t>A large difference between «droplet» – and «airborne» precautions!</a:t>
            </a:r>
          </a:p>
        </p:txBody>
      </p:sp>
      <p:pic>
        <p:nvPicPr>
          <p:cNvPr id="50179" name="Picture 2" descr="C:\Users\Bruker\Pictures\Particles-v6[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081088"/>
            <a:ext cx="8424863" cy="5703887"/>
          </a:xfrm>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827088" y="0"/>
            <a:ext cx="7793037" cy="1700213"/>
          </a:xfrm>
          <a:extLst>
            <a:ext uri="{FAA26D3D-D897-4be2-8F04-BA451C77F1D7}">
              <ma14:placeholderFlag xmlns:ma14="http://schemas.microsoft.com/office/mac/drawingml/2011/main" xmlns="" val="1"/>
            </a:ext>
          </a:extLst>
        </p:spPr>
        <p:txBody>
          <a:bodyPr/>
          <a:lstStyle/>
          <a:p>
            <a:pPr algn="ctr" eaLnBrk="1" hangingPunct="1">
              <a:defRPr/>
            </a:pPr>
            <a:r>
              <a:rPr lang="nb-NO" altLang="x-none" b="1"/>
              <a:t>The start of Ebola:</a:t>
            </a:r>
            <a:br>
              <a:rPr lang="nb-NO" altLang="x-none" b="1"/>
            </a:br>
            <a:r>
              <a:rPr lang="nb-NO" altLang="x-none" b="1"/>
              <a:t>WHO April 2014</a:t>
            </a:r>
          </a:p>
        </p:txBody>
      </p:sp>
      <p:pic>
        <p:nvPicPr>
          <p:cNvPr id="51203" name="Picture 102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24563" y="1844675"/>
            <a:ext cx="3116262" cy="4114800"/>
          </a:xfrm>
          <a:extLst>
            <a:ext uri="{FAA26D3D-D897-4be2-8F04-BA451C77F1D7}">
              <ma14:placeholderFlag xmlns:ma14="http://schemas.microsoft.com/office/mac/drawingml/2011/main" xmlns="" val="1"/>
            </a:ext>
          </a:extLst>
        </p:spPr>
      </p:pic>
      <p:sp>
        <p:nvSpPr>
          <p:cNvPr id="51204" name="Rectangle 1028"/>
          <p:cNvSpPr>
            <a:spLocks noChangeArrowheads="1"/>
          </p:cNvSpPr>
          <p:nvPr/>
        </p:nvSpPr>
        <p:spPr bwMode="auto">
          <a:xfrm>
            <a:off x="323850" y="2781300"/>
            <a:ext cx="5761038"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nb-NO" altLang="en-US" sz="2400" b="1">
                <a:solidFill>
                  <a:srgbClr val="000000"/>
                </a:solidFill>
                <a:latin typeface="Arial" pitchFamily="34" charset="0"/>
              </a:rPr>
              <a:t>«Cough or sneeze into your arm. </a:t>
            </a:r>
            <a:endParaRPr lang="nb-NO" altLang="en-US" sz="2400">
              <a:solidFill>
                <a:srgbClr val="000000"/>
              </a:solidFill>
              <a:latin typeface="Arial" pitchFamily="34" charset="0"/>
            </a:endParaRPr>
          </a:p>
          <a:p>
            <a:pPr eaLnBrk="1" hangingPunct="1">
              <a:spcBef>
                <a:spcPct val="50000"/>
              </a:spcBef>
              <a:buClrTx/>
              <a:buSzTx/>
              <a:buFontTx/>
              <a:buNone/>
            </a:pPr>
            <a:r>
              <a:rPr lang="nb-NO" altLang="en-US" sz="2400" b="1">
                <a:solidFill>
                  <a:srgbClr val="000000"/>
                </a:solidFill>
                <a:latin typeface="Arial" pitchFamily="34" charset="0"/>
              </a:rPr>
              <a:t>Use a tissue and then throw away.«</a:t>
            </a:r>
            <a:endParaRPr lang="nb-NO" altLang="en-US" sz="2400">
              <a:solidFill>
                <a:srgbClr val="000000"/>
              </a:solidFill>
              <a:latin typeface="Arial" pitchFamily="34" charset="0"/>
            </a:endParaRPr>
          </a:p>
          <a:p>
            <a:pPr eaLnBrk="1" hangingPunct="1">
              <a:spcBef>
                <a:spcPct val="50000"/>
              </a:spcBef>
              <a:buClrTx/>
              <a:buSzTx/>
              <a:buFontTx/>
              <a:buNone/>
            </a:pPr>
            <a:endParaRPr lang="nb-NO" altLang="en-US" sz="2400">
              <a:latin typeface="Arial" pitchFamily="34" charset="0"/>
            </a:endParaRPr>
          </a:p>
          <a:p>
            <a:pPr eaLnBrk="1" hangingPunct="1">
              <a:spcBef>
                <a:spcPct val="50000"/>
              </a:spcBef>
              <a:buClrTx/>
              <a:buSzTx/>
              <a:buFontTx/>
              <a:buNone/>
            </a:pPr>
            <a:r>
              <a:rPr lang="nb-NO" altLang="en-US" sz="2400" b="1">
                <a:latin typeface="Arial" pitchFamily="34" charset="0"/>
              </a:rPr>
              <a:t>From the</a:t>
            </a:r>
          </a:p>
          <a:p>
            <a:pPr eaLnBrk="1" hangingPunct="1">
              <a:spcBef>
                <a:spcPct val="50000"/>
              </a:spcBef>
              <a:buClrTx/>
              <a:buSzTx/>
              <a:buFontTx/>
              <a:buNone/>
            </a:pPr>
            <a:r>
              <a:rPr lang="nb-NO" altLang="en-US" sz="2400" b="1">
                <a:latin typeface="Arial" pitchFamily="34" charset="0"/>
              </a:rPr>
              <a:t>CLINICAL MANAGEMENT  OF EBOLA</a:t>
            </a:r>
          </a:p>
        </p:txBody>
      </p:sp>
      <p:sp>
        <p:nvSpPr>
          <p:cNvPr id="55300"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B0BAF805-97E2-42F5-A79D-9A2C31B9F563}" type="slidenum">
              <a:rPr lang="nb-NO" altLang="en-US" sz="1800"/>
              <a:pPr>
                <a:spcBef>
                  <a:spcPct val="0"/>
                </a:spcBef>
                <a:buClrTx/>
                <a:buSzTx/>
                <a:buFontTx/>
                <a:buNone/>
              </a:pPr>
              <a:t>38</a:t>
            </a:fld>
            <a:endParaRPr lang="nb-NO" altLang="en-US" sz="1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379538"/>
          </a:xfrm>
          <a:ln>
            <a:solidFill>
              <a:srgbClr val="0000CC"/>
            </a:solidFill>
            <a:miter lim="800000"/>
            <a:headEnd/>
            <a:tailEnd/>
          </a:ln>
          <a:extLst>
            <a:ext uri="{FAA26D3D-D897-4be2-8F04-BA451C77F1D7}">
              <ma14:placeholderFlag xmlns:ma14="http://schemas.microsoft.com/office/mac/drawingml/2011/main" xmlns="" val="1"/>
            </a:ext>
          </a:extLst>
        </p:spPr>
        <p:txBody>
          <a:bodyPr/>
          <a:lstStyle/>
          <a:p>
            <a:pPr algn="ctr" eaLnBrk="1" hangingPunct="1">
              <a:defRPr/>
            </a:pPr>
            <a:r>
              <a:rPr lang="nb-NO" altLang="x-none" b="1"/>
              <a:t>The end of outbreak of Ebola:</a:t>
            </a:r>
            <a:br>
              <a:rPr lang="nb-NO" altLang="x-none" b="1"/>
            </a:br>
            <a:r>
              <a:rPr lang="nb-NO" altLang="x-none" b="1"/>
              <a:t>WHO  </a:t>
            </a:r>
            <a:r>
              <a:rPr lang="nb-NO" altLang="x-none" sz="2800" b="1" u="sng"/>
              <a:t>Updated April 2015</a:t>
            </a:r>
          </a:p>
        </p:txBody>
      </p:sp>
      <p:sp>
        <p:nvSpPr>
          <p:cNvPr id="52227" name="Rectangle 3"/>
          <p:cNvSpPr>
            <a:spLocks noGrp="1" noChangeArrowheads="1"/>
          </p:cNvSpPr>
          <p:nvPr>
            <p:ph type="body" idx="1"/>
          </p:nvPr>
        </p:nvSpPr>
        <p:spPr>
          <a:xfrm>
            <a:off x="228600" y="1600200"/>
            <a:ext cx="8763000" cy="4800600"/>
          </a:xfrm>
          <a:extLst>
            <a:ext uri="{FAA26D3D-D897-4be2-8F04-BA451C77F1D7}">
              <ma14:placeholderFlag xmlns:ma14="http://schemas.microsoft.com/office/mac/drawingml/2011/main" xmlns="" val="1"/>
            </a:ext>
          </a:extLst>
        </p:spPr>
        <p:txBody>
          <a:bodyPr/>
          <a:lstStyle/>
          <a:p>
            <a:pPr eaLnBrk="1" hangingPunct="1"/>
            <a:r>
              <a:rPr lang="en-GB" altLang="en-US" smtClean="0">
                <a:latin typeface="Times New Roman" pitchFamily="18" charset="0"/>
                <a:cs typeface="Times New Roman" pitchFamily="18" charset="0"/>
              </a:rPr>
              <a:t>Transmission: </a:t>
            </a:r>
            <a:r>
              <a:rPr lang="en-GB" altLang="en-US" b="1" smtClean="0">
                <a:solidFill>
                  <a:srgbClr val="800000"/>
                </a:solidFill>
                <a:latin typeface="Times New Roman" pitchFamily="18" charset="0"/>
                <a:cs typeface="Times New Roman" pitchFamily="18" charset="0"/>
              </a:rPr>
              <a:t>“Ebola then spreads through human-to-human transmission via direct contact-----”</a:t>
            </a:r>
          </a:p>
          <a:p>
            <a:pPr eaLnBrk="1" hangingPunct="1"/>
            <a:r>
              <a:rPr lang="en-GB" altLang="en-US" smtClean="0">
                <a:solidFill>
                  <a:srgbClr val="800000"/>
                </a:solidFill>
                <a:latin typeface="Times New Roman" pitchFamily="18" charset="0"/>
                <a:cs typeface="Times New Roman" pitchFamily="18" charset="0"/>
              </a:rPr>
              <a:t>Controlling infection in healthcare-settings:---</a:t>
            </a:r>
          </a:p>
          <a:p>
            <a:pPr lvl="1" eaLnBrk="1" hangingPunct="1"/>
            <a:r>
              <a:rPr lang="en-GB" altLang="en-US" b="1" smtClean="0">
                <a:solidFill>
                  <a:srgbClr val="800000"/>
                </a:solidFill>
                <a:latin typeface="Times New Roman" pitchFamily="18" charset="0"/>
                <a:cs typeface="Times New Roman" pitchFamily="18" charset="0"/>
              </a:rPr>
              <a:t>“When in </a:t>
            </a:r>
            <a:r>
              <a:rPr lang="en-GB" altLang="en-US" b="1" u="sng" smtClean="0">
                <a:solidFill>
                  <a:srgbClr val="800000"/>
                </a:solidFill>
                <a:latin typeface="Times New Roman" pitchFamily="18" charset="0"/>
                <a:cs typeface="Times New Roman" pitchFamily="18" charset="0"/>
              </a:rPr>
              <a:t>close contact (within 1 metre</a:t>
            </a:r>
            <a:r>
              <a:rPr lang="en-GB" altLang="en-US" b="1" smtClean="0">
                <a:solidFill>
                  <a:srgbClr val="800000"/>
                </a:solidFill>
                <a:latin typeface="Times New Roman" pitchFamily="18" charset="0"/>
                <a:cs typeface="Times New Roman" pitchFamily="18" charset="0"/>
              </a:rPr>
              <a:t>) of patients with EBV, health-care workers should wear </a:t>
            </a:r>
            <a:r>
              <a:rPr lang="en-GB" altLang="en-US" b="1" u="sng" smtClean="0">
                <a:solidFill>
                  <a:srgbClr val="800000"/>
                </a:solidFill>
                <a:latin typeface="Times New Roman" pitchFamily="18" charset="0"/>
                <a:cs typeface="Times New Roman" pitchFamily="18" charset="0"/>
              </a:rPr>
              <a:t>face protection</a:t>
            </a:r>
            <a:r>
              <a:rPr lang="en-GB" altLang="en-US" b="1" smtClean="0">
                <a:solidFill>
                  <a:srgbClr val="800000"/>
                </a:solidFill>
                <a:latin typeface="Times New Roman" pitchFamily="18" charset="0"/>
                <a:cs typeface="Times New Roman" pitchFamily="18" charset="0"/>
              </a:rPr>
              <a:t> (a face shield </a:t>
            </a:r>
            <a:r>
              <a:rPr lang="en-GB" altLang="en-US" sz="3600" b="1" u="sng" smtClean="0">
                <a:solidFill>
                  <a:srgbClr val="800000"/>
                </a:solidFill>
                <a:latin typeface="Times New Roman" pitchFamily="18" charset="0"/>
                <a:cs typeface="Times New Roman" pitchFamily="18" charset="0"/>
              </a:rPr>
              <a:t>or</a:t>
            </a:r>
            <a:r>
              <a:rPr lang="en-GB" altLang="en-US" b="1" smtClean="0">
                <a:solidFill>
                  <a:srgbClr val="800000"/>
                </a:solidFill>
                <a:latin typeface="Times New Roman" pitchFamily="18" charset="0"/>
                <a:cs typeface="Times New Roman" pitchFamily="18" charset="0"/>
              </a:rPr>
              <a:t> a medical mask and goggles), ----a clean, non-sterile long-sleeved gown, and gloves (sterile gloves</a:t>
            </a:r>
            <a:r>
              <a:rPr lang="en-GB" altLang="en-US" b="1" smtClean="0">
                <a:latin typeface="Times New Roman" pitchFamily="18" charset="0"/>
                <a:cs typeface="Times New Roman" pitchFamily="18" charset="0"/>
              </a:rPr>
              <a:t> </a:t>
            </a:r>
            <a:r>
              <a:rPr lang="en-GB" altLang="en-US" b="1" smtClean="0">
                <a:solidFill>
                  <a:srgbClr val="800000"/>
                </a:solidFill>
                <a:latin typeface="Times New Roman" pitchFamily="18" charset="0"/>
                <a:cs typeface="Times New Roman" pitchFamily="18" charset="0"/>
              </a:rPr>
              <a:t>for some procedures).”</a:t>
            </a:r>
            <a:endParaRPr lang="nb-NO" altLang="en-US" b="1" smtClean="0">
              <a:solidFill>
                <a:srgbClr val="800000"/>
              </a:solidFill>
              <a:latin typeface="Times New Roman" pitchFamily="18" charset="0"/>
              <a:cs typeface="Times New Roman" pitchFamily="18" charset="0"/>
            </a:endParaRPr>
          </a:p>
          <a:p>
            <a:pPr eaLnBrk="1" hangingPunct="1">
              <a:buFont typeface="Wingdings" pitchFamily="2" charset="2"/>
              <a:buNone/>
            </a:pPr>
            <a:endParaRPr lang="nb-NO" altLang="en-US" b="1" smtClean="0">
              <a:solidFill>
                <a:srgbClr val="800000"/>
              </a:solidFill>
              <a:latin typeface="Times New Roman" pitchFamily="18" charset="0"/>
            </a:endParaRPr>
          </a:p>
        </p:txBody>
      </p:sp>
      <p:sp>
        <p:nvSpPr>
          <p:cNvPr id="52228" name="Rectangle 4"/>
          <p:cNvSpPr>
            <a:spLocks noChangeArrowheads="1"/>
          </p:cNvSpPr>
          <p:nvPr/>
        </p:nvSpPr>
        <p:spPr bwMode="auto">
          <a:xfrm>
            <a:off x="4489450" y="-5468938"/>
            <a:ext cx="165100" cy="1968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p>
        </p:txBody>
      </p:sp>
      <p:sp>
        <p:nvSpPr>
          <p:cNvPr id="52229" name="Rectangle 5"/>
          <p:cNvSpPr>
            <a:spLocks noChangeArrowheads="1"/>
          </p:cNvSpPr>
          <p:nvPr/>
        </p:nvSpPr>
        <p:spPr bwMode="auto">
          <a:xfrm>
            <a:off x="4489450" y="-5468938"/>
            <a:ext cx="4546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endParaRPr lang="nb-NO" altLang="en-US" sz="2400">
              <a:solidFill>
                <a:srgbClr val="FFFFFF"/>
              </a:solidFill>
              <a:latin typeface="Times New Roman" pitchFamily="18" charset="0"/>
            </a:endParaRPr>
          </a:p>
          <a:p>
            <a:pPr lvl="1">
              <a:spcBef>
                <a:spcPct val="0"/>
              </a:spcBef>
              <a:buClrTx/>
              <a:buSzTx/>
              <a:buFontTx/>
              <a:buChar char="•"/>
            </a:pPr>
            <a:r>
              <a:rPr lang="nb-NO" altLang="en-US" sz="900" b="1">
                <a:solidFill>
                  <a:srgbClr val="FFFFFF"/>
                </a:solidFill>
                <a:latin typeface="Times New Roman" pitchFamily="18" charset="0"/>
              </a:rPr>
              <a:t>The virus is transmitted to people from wild animals and spreads in the human population through human-to-human transmission.</a:t>
            </a:r>
          </a:p>
          <a:p>
            <a:pPr>
              <a:spcBef>
                <a:spcPct val="0"/>
              </a:spcBef>
              <a:buClrTx/>
              <a:buSzTx/>
              <a:buFontTx/>
              <a:buNone/>
            </a:pPr>
            <a:endParaRPr lang="nb-NO" altLang="en-US" sz="2400">
              <a:latin typeface="Times New Roman" pitchFamily="18" charset="0"/>
            </a:endParaRPr>
          </a:p>
        </p:txBody>
      </p:sp>
      <p:sp>
        <p:nvSpPr>
          <p:cNvPr id="56325"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ECDEC517-67AB-4581-9315-473645A6BB51}" type="slidenum">
              <a:rPr lang="nb-NO" altLang="en-US" sz="1800"/>
              <a:pPr>
                <a:spcBef>
                  <a:spcPct val="0"/>
                </a:spcBef>
                <a:buClrTx/>
                <a:buSzTx/>
                <a:buFontTx/>
                <a:buNone/>
              </a:pPr>
              <a:t>39</a:t>
            </a:fld>
            <a:endParaRPr lang="nb-NO" altLang="en-US"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28600"/>
            <a:ext cx="9144000" cy="777875"/>
          </a:xfrm>
          <a:solidFill>
            <a:srgbClr val="FFFFCC"/>
          </a:solidFill>
          <a:ln>
            <a:solidFill>
              <a:schemeClr val="bg2"/>
            </a:solidFill>
            <a:miter lim="800000"/>
            <a:headEnd/>
            <a:tailEnd/>
          </a:ln>
          <a:extLst>
            <a:ext uri="{FAA26D3D-D897-4be2-8F04-BA451C77F1D7}">
              <ma14:placeholderFlag xmlns:ma14="http://schemas.microsoft.com/office/mac/drawingml/2011/main" xmlns="" val="1"/>
            </a:ext>
          </a:extLst>
        </p:spPr>
        <p:txBody>
          <a:bodyPr/>
          <a:lstStyle/>
          <a:p>
            <a:pPr algn="ctr" eaLnBrk="1" hangingPunct="1">
              <a:defRPr/>
            </a:pPr>
            <a:r>
              <a:rPr lang="nb-NO" altLang="x-none" sz="2800" b="1"/>
              <a:t>Pandemics and serious outbreaks last 100 years</a:t>
            </a:r>
          </a:p>
        </p:txBody>
      </p:sp>
      <p:sp>
        <p:nvSpPr>
          <p:cNvPr id="16387" name="Text Box 3"/>
          <p:cNvSpPr txBox="1">
            <a:spLocks noChangeArrowheads="1"/>
          </p:cNvSpPr>
          <p:nvPr/>
        </p:nvSpPr>
        <p:spPr bwMode="auto">
          <a:xfrm>
            <a:off x="46038" y="620713"/>
            <a:ext cx="9144000" cy="464978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600" tIns="46800" rIns="93600" bIns="4680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nb-NO" altLang="en-US" sz="2400" b="1" u="sng">
                <a:latin typeface="Times New Roman" pitchFamily="18" charset="0"/>
              </a:rPr>
              <a:t>Type                                 _____                __                    Death rate </a:t>
            </a:r>
          </a:p>
          <a:p>
            <a:pPr eaLnBrk="1" hangingPunct="1">
              <a:spcBef>
                <a:spcPct val="0"/>
              </a:spcBef>
              <a:buClrTx/>
              <a:buSzTx/>
              <a:buFontTx/>
              <a:buChar char="•"/>
            </a:pPr>
            <a:r>
              <a:rPr lang="nb-NO" altLang="en-US" sz="2400" b="1">
                <a:latin typeface="Times New Roman" pitchFamily="18" charset="0"/>
              </a:rPr>
              <a:t>1918-1977:  Seven influenzae pandemics                           &lt; 3%</a:t>
            </a:r>
          </a:p>
          <a:p>
            <a:pPr eaLnBrk="1" hangingPunct="1">
              <a:spcBef>
                <a:spcPct val="0"/>
              </a:spcBef>
              <a:buClrTx/>
              <a:buSzTx/>
              <a:buFontTx/>
              <a:buChar char="•"/>
            </a:pPr>
            <a:r>
              <a:rPr lang="nb-NO" altLang="en-US" sz="2400" b="1">
                <a:latin typeface="Times New Roman" pitchFamily="18" charset="0"/>
              </a:rPr>
              <a:t>2003 SARS: &gt; 8000 cases (20% were HCW)                       11%                                  </a:t>
            </a:r>
          </a:p>
          <a:p>
            <a:pPr eaLnBrk="1" hangingPunct="1">
              <a:spcBef>
                <a:spcPct val="0"/>
              </a:spcBef>
              <a:buClrTx/>
              <a:buSzTx/>
              <a:buFontTx/>
              <a:buChar char="•"/>
            </a:pPr>
            <a:r>
              <a:rPr lang="nb-NO" altLang="en-US" sz="2400" b="1">
                <a:latin typeface="Times New Roman" pitchFamily="18" charset="0"/>
              </a:rPr>
              <a:t>2005 Avian influenzae:                                                           60% </a:t>
            </a:r>
          </a:p>
          <a:p>
            <a:pPr eaLnBrk="1" hangingPunct="1">
              <a:spcBef>
                <a:spcPct val="0"/>
              </a:spcBef>
              <a:buClrTx/>
              <a:buSzTx/>
              <a:buFontTx/>
              <a:buChar char="•"/>
            </a:pPr>
            <a:r>
              <a:rPr lang="nb-NO" altLang="en-US" sz="2400" b="1">
                <a:latin typeface="Times New Roman" pitchFamily="18" charset="0"/>
              </a:rPr>
              <a:t>2009 Pandemic flu -AH1N1:                                             &lt; 0.2%</a:t>
            </a:r>
          </a:p>
          <a:p>
            <a:pPr eaLnBrk="1" hangingPunct="1">
              <a:spcBef>
                <a:spcPct val="0"/>
              </a:spcBef>
              <a:buClrTx/>
              <a:buSzTx/>
              <a:buFontTx/>
              <a:buChar char="•"/>
            </a:pPr>
            <a:r>
              <a:rPr lang="nb-NO" altLang="en-US" sz="2400" b="1">
                <a:latin typeface="Times New Roman" pitchFamily="18" charset="0"/>
              </a:rPr>
              <a:t>2013 –MERS</a:t>
            </a:r>
            <a:r>
              <a:rPr lang="nb-NO" altLang="en-US" sz="1400" b="1">
                <a:latin typeface="Times New Roman" pitchFamily="18" charset="0"/>
              </a:rPr>
              <a:t>(Middle East Resp Syndrome)</a:t>
            </a:r>
            <a:r>
              <a:rPr lang="nb-NO" altLang="en-US" sz="2400" b="1">
                <a:latin typeface="Times New Roman" pitchFamily="18" charset="0"/>
              </a:rPr>
              <a:t>:                                       33-40%</a:t>
            </a:r>
          </a:p>
          <a:p>
            <a:pPr eaLnBrk="1" hangingPunct="1">
              <a:spcBef>
                <a:spcPct val="0"/>
              </a:spcBef>
              <a:buClrTx/>
              <a:buSzTx/>
              <a:buFontTx/>
              <a:buNone/>
            </a:pPr>
            <a:endParaRPr lang="nb-NO" altLang="en-US" sz="2800" b="1">
              <a:latin typeface="Times New Roman" pitchFamily="18" charset="0"/>
            </a:endParaRPr>
          </a:p>
          <a:p>
            <a:pPr eaLnBrk="1" hangingPunct="1">
              <a:spcBef>
                <a:spcPct val="0"/>
              </a:spcBef>
              <a:buClrTx/>
              <a:buSzTx/>
              <a:buFontTx/>
              <a:buNone/>
            </a:pPr>
            <a:r>
              <a:rPr lang="nb-NO" altLang="en-US" sz="2400" b="1">
                <a:latin typeface="Times New Roman" pitchFamily="18" charset="0"/>
              </a:rPr>
              <a:t>EBOLA – outbreaks:</a:t>
            </a:r>
          </a:p>
          <a:p>
            <a:pPr eaLnBrk="1" hangingPunct="1">
              <a:spcBef>
                <a:spcPct val="0"/>
              </a:spcBef>
              <a:buClrTx/>
              <a:buSzTx/>
              <a:buFontTx/>
              <a:buChar char="•"/>
            </a:pPr>
            <a:r>
              <a:rPr lang="nb-NO" altLang="en-US" sz="2400" b="1">
                <a:latin typeface="Times New Roman" pitchFamily="18" charset="0"/>
              </a:rPr>
              <a:t>1976-2013 (25),  2400 cases                                                  67%(25-90)</a:t>
            </a:r>
          </a:p>
          <a:p>
            <a:pPr eaLnBrk="1" hangingPunct="1">
              <a:spcBef>
                <a:spcPct val="0"/>
              </a:spcBef>
              <a:buClrTx/>
              <a:buSzTx/>
              <a:buFontTx/>
              <a:buChar char="•"/>
            </a:pPr>
            <a:r>
              <a:rPr lang="nb-NO" altLang="en-US" sz="2400" b="1">
                <a:solidFill>
                  <a:srgbClr val="000099"/>
                </a:solidFill>
                <a:latin typeface="Times New Roman" pitchFamily="18" charset="0"/>
              </a:rPr>
              <a:t>2014,  West Africa</a:t>
            </a:r>
          </a:p>
          <a:p>
            <a:pPr lvl="1" eaLnBrk="1" hangingPunct="1">
              <a:spcBef>
                <a:spcPct val="0"/>
              </a:spcBef>
              <a:buClrTx/>
              <a:buSzTx/>
              <a:buFontTx/>
              <a:buChar char="•"/>
            </a:pPr>
            <a:r>
              <a:rPr lang="nb-NO" altLang="en-US" sz="2400" b="1">
                <a:solidFill>
                  <a:srgbClr val="000099"/>
                </a:solidFill>
                <a:latin typeface="Times New Roman" pitchFamily="18" charset="0"/>
              </a:rPr>
              <a:t> 28 616 cases and 11 310 deaths                                  40%</a:t>
            </a:r>
          </a:p>
          <a:p>
            <a:pPr lvl="1" eaLnBrk="1" hangingPunct="1">
              <a:spcBef>
                <a:spcPct val="0"/>
              </a:spcBef>
              <a:buClrTx/>
              <a:buSzTx/>
              <a:buFontTx/>
              <a:buChar char="•"/>
            </a:pPr>
            <a:r>
              <a:rPr lang="nb-NO" altLang="en-US" sz="2400" b="1">
                <a:solidFill>
                  <a:srgbClr val="000099"/>
                </a:solidFill>
                <a:latin typeface="Times New Roman" pitchFamily="18" charset="0"/>
              </a:rPr>
              <a:t>HCW:&gt; 880 cases and 509 deaths*                             58%  </a:t>
            </a:r>
            <a:r>
              <a:rPr lang="nb-NO" altLang="en-US" sz="2400" b="1">
                <a:latin typeface="Times New Roman" pitchFamily="18" charset="0"/>
              </a:rPr>
              <a:t>   </a:t>
            </a:r>
            <a:r>
              <a:rPr lang="nb-NO" altLang="en-US" b="1">
                <a:latin typeface="Times New Roman" pitchFamily="18" charset="0"/>
              </a:rPr>
              <a:t>               </a:t>
            </a:r>
            <a:r>
              <a:rPr lang="nb-NO" altLang="en-US" sz="2400" b="1">
                <a:latin typeface="Times New Roman" pitchFamily="18" charset="0"/>
              </a:rPr>
              <a:t>                                                                   </a:t>
            </a:r>
            <a:endParaRPr lang="nb-NO" altLang="en-US" sz="2400">
              <a:latin typeface="Times New Roman" pitchFamily="18" charset="0"/>
            </a:endParaRPr>
          </a:p>
        </p:txBody>
      </p:sp>
      <p:sp>
        <p:nvSpPr>
          <p:cNvPr id="19459" name="TekstSylinder 2"/>
          <p:cNvSpPr txBox="1">
            <a:spLocks noChangeArrowheads="1"/>
          </p:cNvSpPr>
          <p:nvPr/>
        </p:nvSpPr>
        <p:spPr bwMode="auto">
          <a:xfrm>
            <a:off x="5148263" y="74612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p>
        </p:txBody>
      </p:sp>
      <p:sp>
        <p:nvSpPr>
          <p:cNvPr id="4" name="TekstSylinder 3"/>
          <p:cNvSpPr txBox="1"/>
          <p:nvPr/>
        </p:nvSpPr>
        <p:spPr>
          <a:xfrm>
            <a:off x="66675" y="5340350"/>
            <a:ext cx="8342313" cy="954088"/>
          </a:xfrm>
          <a:prstGeom prst="rect">
            <a:avLst/>
          </a:prstGeom>
          <a:solidFill>
            <a:schemeClr val="accent2">
              <a:lumMod val="20000"/>
              <a:lumOff val="80000"/>
            </a:schemeClr>
          </a:solidFill>
        </p:spPr>
        <p:txBody>
          <a:bodyPr>
            <a:spAutoFit/>
          </a:bodyPr>
          <a:lstStyle/>
          <a:p>
            <a:pPr eaLnBrk="1" hangingPunct="1">
              <a:defRPr/>
            </a:pPr>
            <a:r>
              <a:rPr lang="nb-NO" sz="3200" b="1" dirty="0" err="1">
                <a:solidFill>
                  <a:srgbClr val="C00000"/>
                </a:solidFill>
                <a:latin typeface="Times New Roman" pitchFamily="18" charset="0"/>
              </a:rPr>
              <a:t>Higher</a:t>
            </a:r>
            <a:r>
              <a:rPr lang="nb-NO" sz="3200" b="1" dirty="0">
                <a:solidFill>
                  <a:srgbClr val="C00000"/>
                </a:solidFill>
                <a:latin typeface="Times New Roman" pitchFamily="18" charset="0"/>
              </a:rPr>
              <a:t> </a:t>
            </a:r>
            <a:r>
              <a:rPr lang="nb-NO" sz="3200" b="1" dirty="0" err="1">
                <a:solidFill>
                  <a:srgbClr val="C00000"/>
                </a:solidFill>
                <a:latin typeface="Times New Roman" pitchFamily="18" charset="0"/>
              </a:rPr>
              <a:t>death</a:t>
            </a:r>
            <a:r>
              <a:rPr lang="nb-NO" sz="3200" b="1" dirty="0">
                <a:solidFill>
                  <a:srgbClr val="C00000"/>
                </a:solidFill>
                <a:latin typeface="Times New Roman" pitchFamily="18" charset="0"/>
              </a:rPr>
              <a:t> rate </a:t>
            </a:r>
            <a:r>
              <a:rPr lang="nb-NO" sz="3200" b="1" dirty="0" err="1">
                <a:solidFill>
                  <a:srgbClr val="C00000"/>
                </a:solidFill>
                <a:latin typeface="Times New Roman" pitchFamily="18" charset="0"/>
              </a:rPr>
              <a:t>among</a:t>
            </a:r>
            <a:r>
              <a:rPr lang="nb-NO" sz="3200" b="1" dirty="0">
                <a:solidFill>
                  <a:srgbClr val="C00000"/>
                </a:solidFill>
                <a:latin typeface="Times New Roman" pitchFamily="18" charset="0"/>
              </a:rPr>
              <a:t> HCW?</a:t>
            </a:r>
          </a:p>
          <a:p>
            <a:pPr eaLnBrk="1" hangingPunct="1">
              <a:defRPr/>
            </a:pPr>
            <a:r>
              <a:rPr lang="nb-NO" dirty="0"/>
              <a:t>- 103-fold </a:t>
            </a:r>
            <a:r>
              <a:rPr lang="nb-NO" dirty="0" err="1"/>
              <a:t>higher</a:t>
            </a:r>
            <a:r>
              <a:rPr lang="nb-NO" dirty="0"/>
              <a:t> </a:t>
            </a:r>
            <a:r>
              <a:rPr lang="nb-NO" dirty="0" err="1"/>
              <a:t>than</a:t>
            </a:r>
            <a:r>
              <a:rPr lang="nb-NO" dirty="0"/>
              <a:t> general </a:t>
            </a:r>
            <a:r>
              <a:rPr lang="nb-NO" dirty="0" err="1"/>
              <a:t>population</a:t>
            </a:r>
            <a:r>
              <a:rPr lang="nb-NO" dirty="0"/>
              <a:t> in Sierra Leone**</a:t>
            </a:r>
          </a:p>
        </p:txBody>
      </p:sp>
      <p:sp>
        <p:nvSpPr>
          <p:cNvPr id="19461" name="Rektangel 1"/>
          <p:cNvSpPr>
            <a:spLocks noChangeArrowheads="1"/>
          </p:cNvSpPr>
          <p:nvPr/>
        </p:nvSpPr>
        <p:spPr bwMode="auto">
          <a:xfrm>
            <a:off x="179388" y="6519863"/>
            <a:ext cx="6216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nb-NO" altLang="en-US" sz="1600">
                <a:solidFill>
                  <a:srgbClr val="000000"/>
                </a:solidFill>
                <a:latin typeface="Times New Roman" pitchFamily="18" charset="0"/>
              </a:rPr>
              <a:t>*WHO 17 July 2015, ** Kilmarx et al. CDC, MMWR 2014;63: 1168-71.</a:t>
            </a:r>
          </a:p>
        </p:txBody>
      </p:sp>
      <p:sp>
        <p:nvSpPr>
          <p:cNvPr id="19462"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FFC118C5-17F1-4A08-8ADA-C570986C6FDE}" type="slidenum">
              <a:rPr lang="nb-NO" altLang="en-US" sz="1800"/>
              <a:pPr>
                <a:spcBef>
                  <a:spcPct val="0"/>
                </a:spcBef>
                <a:buClrTx/>
                <a:buSzTx/>
                <a:buFontTx/>
                <a:buNone/>
              </a:pPr>
              <a:t>4</a:t>
            </a:fld>
            <a:endParaRPr lang="nb-NO" altLang="en-US"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760538"/>
          </a:xfrm>
          <a:ln>
            <a:solidFill>
              <a:srgbClr val="000066"/>
            </a:solidFill>
            <a:miter lim="800000"/>
            <a:headEnd/>
            <a:tailEnd/>
          </a:ln>
          <a:extLst>
            <a:ext uri="{FAA26D3D-D897-4be2-8F04-BA451C77F1D7}">
              <ma14:placeholderFlag xmlns:ma14="http://schemas.microsoft.com/office/mac/drawingml/2011/main" xmlns="" val="1"/>
            </a:ext>
          </a:extLst>
        </p:spPr>
        <p:txBody>
          <a:bodyPr/>
          <a:lstStyle/>
          <a:p>
            <a:pPr algn="ctr" eaLnBrk="1" hangingPunct="1"/>
            <a:r>
              <a:rPr lang="nb-NO" altLang="en-US" sz="3600" b="1" smtClean="0">
                <a:solidFill>
                  <a:srgbClr val="800000"/>
                </a:solidFill>
              </a:rPr>
              <a:t>Fact sheet from CDC : </a:t>
            </a:r>
            <a:br>
              <a:rPr lang="nb-NO" altLang="en-US" sz="3600" b="1" smtClean="0">
                <a:solidFill>
                  <a:srgbClr val="800000"/>
                </a:solidFill>
              </a:rPr>
            </a:br>
            <a:r>
              <a:rPr lang="nb-NO" altLang="en-US" sz="3600" b="1" smtClean="0">
                <a:solidFill>
                  <a:srgbClr val="800000"/>
                </a:solidFill>
              </a:rPr>
              <a:t>”</a:t>
            </a:r>
            <a:r>
              <a:rPr lang="nb-NO" altLang="en-US" sz="2800" b="1" smtClean="0">
                <a:solidFill>
                  <a:srgbClr val="800000"/>
                </a:solidFill>
              </a:rPr>
              <a:t>Why Ebola is Not Likely to Become Airborne” </a:t>
            </a:r>
            <a:br>
              <a:rPr lang="nb-NO" altLang="en-US" sz="2800" b="1" smtClean="0">
                <a:solidFill>
                  <a:srgbClr val="800000"/>
                </a:solidFill>
              </a:rPr>
            </a:br>
            <a:r>
              <a:rPr lang="nb-NO" altLang="en-US" sz="2400" b="1" smtClean="0">
                <a:solidFill>
                  <a:srgbClr val="800000"/>
                </a:solidFill>
              </a:rPr>
              <a:t>CDC April 30 2015</a:t>
            </a:r>
          </a:p>
        </p:txBody>
      </p:sp>
      <p:sp>
        <p:nvSpPr>
          <p:cNvPr id="54275" name="Rectangle 3"/>
          <p:cNvSpPr>
            <a:spLocks noGrp="1" noChangeArrowheads="1"/>
          </p:cNvSpPr>
          <p:nvPr>
            <p:ph type="body" idx="1"/>
          </p:nvPr>
        </p:nvSpPr>
        <p:spPr>
          <a:xfrm>
            <a:off x="107950" y="1989138"/>
            <a:ext cx="8883650" cy="4535487"/>
          </a:xfrm>
          <a:extLst>
            <a:ext uri="{FAA26D3D-D897-4be2-8F04-BA451C77F1D7}">
              <ma14:placeholderFlag xmlns:ma14="http://schemas.microsoft.com/office/mac/drawingml/2011/main" xmlns="" val="1"/>
            </a:ext>
          </a:extLst>
        </p:spPr>
        <p:txBody>
          <a:bodyPr/>
          <a:lstStyle/>
          <a:p>
            <a:pPr eaLnBrk="1" hangingPunct="1">
              <a:lnSpc>
                <a:spcPct val="90000"/>
              </a:lnSpc>
            </a:pPr>
            <a:r>
              <a:rPr lang="nb-NO" altLang="en-US" b="1" i="1" smtClean="0">
                <a:solidFill>
                  <a:srgbClr val="000000"/>
                </a:solidFill>
              </a:rPr>
              <a:t>”Scientists have not seen any </a:t>
            </a:r>
            <a:r>
              <a:rPr lang="nb-NO" altLang="en-US" b="1" i="1" u="sng" smtClean="0">
                <a:solidFill>
                  <a:srgbClr val="000000"/>
                </a:solidFill>
              </a:rPr>
              <a:t>evidence </a:t>
            </a:r>
            <a:r>
              <a:rPr lang="nb-NO" altLang="en-US" b="1" i="1" smtClean="0">
                <a:solidFill>
                  <a:srgbClr val="000000"/>
                </a:solidFill>
              </a:rPr>
              <a:t>to suggest that the Ebola Virus may be mutating to become more contagious or more easily spread.” </a:t>
            </a:r>
            <a:r>
              <a:rPr lang="nb-NO" altLang="en-US" b="1" smtClean="0">
                <a:solidFill>
                  <a:srgbClr val="000000"/>
                </a:solidFill>
              </a:rPr>
              <a:t>CDC</a:t>
            </a:r>
          </a:p>
          <a:p>
            <a:pPr eaLnBrk="1" hangingPunct="1">
              <a:lnSpc>
                <a:spcPct val="90000"/>
              </a:lnSpc>
            </a:pPr>
            <a:r>
              <a:rPr lang="nb-NO" altLang="en-US" b="1" smtClean="0">
                <a:solidFill>
                  <a:srgbClr val="000000"/>
                </a:solidFill>
              </a:rPr>
              <a:t>The ”mutation problem”</a:t>
            </a:r>
          </a:p>
          <a:p>
            <a:pPr eaLnBrk="1" hangingPunct="1">
              <a:lnSpc>
                <a:spcPct val="90000"/>
              </a:lnSpc>
            </a:pPr>
            <a:endParaRPr lang="nb-NO" altLang="en-US" b="1" smtClean="0">
              <a:solidFill>
                <a:srgbClr val="000000"/>
              </a:solidFill>
            </a:endParaRPr>
          </a:p>
          <a:p>
            <a:pPr eaLnBrk="1" hangingPunct="1">
              <a:lnSpc>
                <a:spcPct val="90000"/>
              </a:lnSpc>
            </a:pPr>
            <a:r>
              <a:rPr lang="nb-NO" altLang="en-US" b="1" smtClean="0">
                <a:solidFill>
                  <a:srgbClr val="993300"/>
                </a:solidFill>
              </a:rPr>
              <a:t>BUT:</a:t>
            </a:r>
          </a:p>
          <a:p>
            <a:pPr eaLnBrk="1" hangingPunct="1">
              <a:lnSpc>
                <a:spcPct val="90000"/>
              </a:lnSpc>
            </a:pPr>
            <a:r>
              <a:rPr lang="nb-NO" altLang="en-US" b="1" smtClean="0">
                <a:solidFill>
                  <a:srgbClr val="000000"/>
                </a:solidFill>
              </a:rPr>
              <a:t>CDC/WHO have no evidence for that:</a:t>
            </a:r>
          </a:p>
          <a:p>
            <a:pPr lvl="1" eaLnBrk="1" hangingPunct="1">
              <a:lnSpc>
                <a:spcPct val="90000"/>
              </a:lnSpc>
            </a:pPr>
            <a:r>
              <a:rPr lang="nb-NO" altLang="en-US" b="1" smtClean="0">
                <a:solidFill>
                  <a:srgbClr val="000000"/>
                </a:solidFill>
              </a:rPr>
              <a:t>”Ebola is </a:t>
            </a:r>
            <a:r>
              <a:rPr lang="nb-NO" altLang="en-US" b="1" u="sng" smtClean="0">
                <a:solidFill>
                  <a:srgbClr val="000000"/>
                </a:solidFill>
              </a:rPr>
              <a:t>not</a:t>
            </a:r>
            <a:r>
              <a:rPr lang="nb-NO" altLang="en-US" b="1" smtClean="0">
                <a:solidFill>
                  <a:srgbClr val="000000"/>
                </a:solidFill>
              </a:rPr>
              <a:t> airborne”</a:t>
            </a:r>
          </a:p>
        </p:txBody>
      </p:sp>
      <p:sp>
        <p:nvSpPr>
          <p:cNvPr id="58371"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155CBC2B-754A-4554-86F4-C849CC0377D7}" type="slidenum">
              <a:rPr lang="nb-NO" altLang="en-US" sz="1800"/>
              <a:pPr>
                <a:spcBef>
                  <a:spcPct val="0"/>
                </a:spcBef>
                <a:buClrTx/>
                <a:buSzTx/>
                <a:buFontTx/>
                <a:buNone/>
              </a:pPr>
              <a:t>41</a:t>
            </a:fld>
            <a:endParaRPr lang="nb-NO" altLang="en-US" sz="1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tel 1"/>
          <p:cNvSpPr>
            <a:spLocks noGrp="1"/>
          </p:cNvSpPr>
          <p:nvPr>
            <p:ph type="title"/>
          </p:nvPr>
        </p:nvSpPr>
        <p:spPr>
          <a:xfrm>
            <a:off x="0" y="0"/>
            <a:ext cx="9251950" cy="4365625"/>
          </a:xfrm>
          <a:extLst>
            <a:ext uri="{FAA26D3D-D897-4be2-8F04-BA451C77F1D7}">
              <ma14:placeholderFlag xmlns:ma14="http://schemas.microsoft.com/office/mac/drawingml/2011/main" xmlns="" val="1"/>
            </a:ext>
          </a:extLst>
        </p:spPr>
        <p:txBody>
          <a:bodyPr/>
          <a:lstStyle/>
          <a:p>
            <a:pPr algn="ctr">
              <a:defRPr/>
            </a:pPr>
            <a:r>
              <a:rPr lang="nb-NO" altLang="x-none" b="1"/>
              <a:t>Importance of early and effective preventive behaviour during serious epidemics</a:t>
            </a:r>
          </a:p>
        </p:txBody>
      </p:sp>
      <p:sp>
        <p:nvSpPr>
          <p:cNvPr id="57347" name="Plassholder for innhold 2"/>
          <p:cNvSpPr>
            <a:spLocks noGrp="1"/>
          </p:cNvSpPr>
          <p:nvPr>
            <p:ph idx="1"/>
          </p:nvPr>
        </p:nvSpPr>
        <p:spPr>
          <a:xfrm>
            <a:off x="0" y="0"/>
            <a:ext cx="9144000" cy="7173913"/>
          </a:xfrm>
          <a:extLst>
            <a:ext uri="{FAA26D3D-D897-4be2-8F04-BA451C77F1D7}">
              <ma14:placeholderFlag xmlns:ma14="http://schemas.microsoft.com/office/mac/drawingml/2011/main" xmlns="" val="1"/>
            </a:ext>
          </a:extLst>
        </p:spPr>
        <p:txBody>
          <a:bodyPr/>
          <a:lstStyle/>
          <a:p>
            <a:endParaRPr lang="nb-NO" altLang="en-US" smtClean="0"/>
          </a:p>
          <a:p>
            <a:endParaRPr lang="nb-NO" altLang="en-US" smtClean="0"/>
          </a:p>
        </p:txBody>
      </p:sp>
      <p:sp>
        <p:nvSpPr>
          <p:cNvPr id="61443"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C2F82C50-D41D-4E1E-9D52-59A3F2CBCDDF}" type="slidenum">
              <a:rPr lang="nb-NO" altLang="en-US" sz="1800"/>
              <a:pPr>
                <a:spcBef>
                  <a:spcPct val="0"/>
                </a:spcBef>
                <a:buClrTx/>
                <a:buSzTx/>
                <a:buFontTx/>
                <a:buNone/>
              </a:pPr>
              <a:t>44</a:t>
            </a:fld>
            <a:endParaRPr lang="nb-NO" altLang="en-US" sz="1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143000"/>
          </a:xfrm>
          <a:solidFill>
            <a:srgbClr val="FFFFCC"/>
          </a:solidFill>
          <a:ln w="28575">
            <a:solidFill>
              <a:srgbClr val="000066"/>
            </a:solidFill>
            <a:miter lim="800000"/>
            <a:headEnd/>
            <a:tailEnd/>
          </a:ln>
          <a:extLst>
            <a:ext uri="{FAA26D3D-D897-4be2-8F04-BA451C77F1D7}">
              <ma14:placeholderFlag xmlns:ma14="http://schemas.microsoft.com/office/mac/drawingml/2011/main" xmlns="" val="1"/>
            </a:ext>
          </a:extLst>
        </p:spPr>
        <p:txBody>
          <a:bodyPr/>
          <a:lstStyle/>
          <a:p>
            <a:pPr algn="ctr" eaLnBrk="1" hangingPunct="1">
              <a:defRPr/>
            </a:pPr>
            <a:r>
              <a:rPr lang="nb-NO" altLang="x-none" sz="3600" b="1">
                <a:solidFill>
                  <a:schemeClr val="tx1"/>
                </a:solidFill>
                <a:latin typeface="Times New Roman" charset="0"/>
              </a:rPr>
              <a:t>Why did WHO and CDC not act preventive?</a:t>
            </a:r>
          </a:p>
        </p:txBody>
      </p:sp>
      <p:sp>
        <p:nvSpPr>
          <p:cNvPr id="58371" name="Rectangle 3"/>
          <p:cNvSpPr>
            <a:spLocks noGrp="1" noChangeArrowheads="1"/>
          </p:cNvSpPr>
          <p:nvPr>
            <p:ph type="body" idx="1"/>
          </p:nvPr>
        </p:nvSpPr>
        <p:spPr>
          <a:xfrm>
            <a:off x="107950" y="1143000"/>
            <a:ext cx="9036050" cy="5715000"/>
          </a:xfrm>
          <a:extLst>
            <a:ext uri="{FAA26D3D-D897-4be2-8F04-BA451C77F1D7}">
              <ma14:placeholderFlag xmlns:ma14="http://schemas.microsoft.com/office/mac/drawingml/2011/main" xmlns="" val="1"/>
            </a:ext>
          </a:extLst>
        </p:spPr>
        <p:txBody>
          <a:bodyPr/>
          <a:lstStyle/>
          <a:p>
            <a:pPr eaLnBrk="1" hangingPunct="1"/>
            <a:r>
              <a:rPr lang="nb-NO" altLang="en-US" sz="2400" b="1" smtClean="0">
                <a:latin typeface="Times New Roman" pitchFamily="18" charset="0"/>
              </a:rPr>
              <a:t>Ebola is a defined - level 4 high-risk disease that should be treated with high-risk isolation, from the start. Ebola is among the most dangerous diseases in the world.</a:t>
            </a:r>
          </a:p>
          <a:p>
            <a:pPr eaLnBrk="1" hangingPunct="1"/>
            <a:r>
              <a:rPr lang="nb-NO" altLang="en-US" sz="2400" b="1" smtClean="0">
                <a:latin typeface="Times New Roman" pitchFamily="18" charset="0"/>
              </a:rPr>
              <a:t>Why did WHO and CDC recommend to treat this level 4  disease as: ”contact and droplet isolation within one meter”?</a:t>
            </a:r>
          </a:p>
          <a:p>
            <a:pPr eaLnBrk="1" hangingPunct="1"/>
            <a:r>
              <a:rPr lang="nb-NO" altLang="en-US" sz="2400" b="1" smtClean="0">
                <a:latin typeface="Times New Roman" pitchFamily="18" charset="0"/>
              </a:rPr>
              <a:t>Why did WHO and CDC not act preventive for</a:t>
            </a:r>
          </a:p>
          <a:p>
            <a:pPr lvl="1" eaLnBrk="1" hangingPunct="1"/>
            <a:r>
              <a:rPr lang="nb-NO" altLang="en-US" sz="2000" b="1" smtClean="0">
                <a:latin typeface="Times New Roman" pitchFamily="18" charset="0"/>
              </a:rPr>
              <a:t>A remote disease, with small, but deadly outbreaks!</a:t>
            </a:r>
          </a:p>
          <a:p>
            <a:pPr lvl="1" eaLnBrk="1" hangingPunct="1"/>
            <a:r>
              <a:rPr lang="nb-NO" altLang="en-US" sz="2000" b="1" smtClean="0">
                <a:latin typeface="Times New Roman" pitchFamily="18" charset="0"/>
              </a:rPr>
              <a:t>A disease with no evidence- based knowledge!</a:t>
            </a:r>
          </a:p>
          <a:p>
            <a:pPr lvl="1" eaLnBrk="1" hangingPunct="1"/>
            <a:r>
              <a:rPr lang="nb-NO" altLang="en-US" sz="2000" b="1" smtClean="0">
                <a:latin typeface="Times New Roman" pitchFamily="18" charset="0"/>
              </a:rPr>
              <a:t>In a population in a tropical area, at a very high risk! </a:t>
            </a:r>
          </a:p>
          <a:p>
            <a:pPr lvl="1" eaLnBrk="1" hangingPunct="1"/>
            <a:r>
              <a:rPr lang="nb-NO" altLang="en-US" sz="2000" b="1" smtClean="0">
                <a:latin typeface="Times New Roman" pitchFamily="18" charset="0"/>
              </a:rPr>
              <a:t>Where infections and death among HCW was known high, already from many years ago!</a:t>
            </a:r>
          </a:p>
          <a:p>
            <a:pPr lvl="1" eaLnBrk="1" hangingPunct="1"/>
            <a:r>
              <a:rPr lang="nb-NO" altLang="en-US" sz="2000" b="1" smtClean="0">
                <a:latin typeface="Times New Roman" pitchFamily="18" charset="0"/>
              </a:rPr>
              <a:t>Why was Ebola handled in USA and Europe – as a level 4 disease?</a:t>
            </a:r>
          </a:p>
          <a:p>
            <a:pPr eaLnBrk="1" hangingPunct="1">
              <a:buFont typeface="Wingdings" pitchFamily="2" charset="2"/>
              <a:buNone/>
            </a:pPr>
            <a:endParaRPr lang="nb-NO" altLang="en-US" sz="2000" b="1" smtClean="0">
              <a:latin typeface="Times New Roman" pitchFamily="18" charset="0"/>
            </a:endParaRPr>
          </a:p>
        </p:txBody>
      </p:sp>
      <p:sp>
        <p:nvSpPr>
          <p:cNvPr id="62467"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23030664-66F3-4C73-A9F9-67CAE6D47BDE}" type="slidenum">
              <a:rPr lang="nb-NO" altLang="en-US" sz="1800"/>
              <a:pPr>
                <a:spcBef>
                  <a:spcPct val="0"/>
                </a:spcBef>
                <a:buClrTx/>
                <a:buSzTx/>
                <a:buFontTx/>
                <a:buNone/>
              </a:pPr>
              <a:t>45</a:t>
            </a:fld>
            <a:endParaRPr lang="nb-NO" altLang="en-US" sz="1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760538"/>
          </a:xfrm>
          <a:ln w="28575">
            <a:solidFill>
              <a:srgbClr val="000066"/>
            </a:solidFill>
            <a:miter lim="800000"/>
            <a:headEnd/>
            <a:tailEnd/>
          </a:ln>
          <a:extLst>
            <a:ext uri="{FAA26D3D-D897-4be2-8F04-BA451C77F1D7}">
              <ma14:placeholderFlag xmlns:ma14="http://schemas.microsoft.com/office/mac/drawingml/2011/main" xmlns="" val="1"/>
            </a:ext>
          </a:extLst>
        </p:spPr>
        <p:txBody>
          <a:bodyPr/>
          <a:lstStyle/>
          <a:p>
            <a:pPr algn="ctr" eaLnBrk="1" hangingPunct="1">
              <a:defRPr/>
            </a:pPr>
            <a:r>
              <a:rPr lang="nb-NO" altLang="x-none" sz="3200" b="1">
                <a:solidFill>
                  <a:srgbClr val="000000"/>
                </a:solidFill>
              </a:rPr>
              <a:t>Report of the Ebola Interim Assessment Panel</a:t>
            </a:r>
            <a:br>
              <a:rPr lang="nb-NO" altLang="x-none" sz="3200" b="1">
                <a:solidFill>
                  <a:srgbClr val="000000"/>
                </a:solidFill>
              </a:rPr>
            </a:br>
            <a:r>
              <a:rPr lang="nb-NO" altLang="x-none" sz="2000" b="1">
                <a:solidFill>
                  <a:srgbClr val="000000"/>
                </a:solidFill>
              </a:rPr>
              <a:t>Report of the Ebola Interim Assessment Panel,  July 2015 to WHO</a:t>
            </a:r>
            <a:r>
              <a:rPr lang="nb-NO" altLang="x-none" b="1">
                <a:solidFill>
                  <a:srgbClr val="000000"/>
                </a:solidFill>
              </a:rPr>
              <a:t> </a:t>
            </a:r>
          </a:p>
        </p:txBody>
      </p:sp>
      <p:sp>
        <p:nvSpPr>
          <p:cNvPr id="59395" name="Rectangle 3"/>
          <p:cNvSpPr>
            <a:spLocks noGrp="1" noChangeArrowheads="1"/>
          </p:cNvSpPr>
          <p:nvPr>
            <p:ph type="body" idx="1"/>
          </p:nvPr>
        </p:nvSpPr>
        <p:spPr>
          <a:xfrm>
            <a:off x="179388" y="1773238"/>
            <a:ext cx="8547100" cy="4779962"/>
          </a:xfrm>
          <a:extLst>
            <a:ext uri="{FAA26D3D-D897-4be2-8F04-BA451C77F1D7}">
              <ma14:placeholderFlag xmlns:ma14="http://schemas.microsoft.com/office/mac/drawingml/2011/main" xmlns="" val="1"/>
            </a:ext>
          </a:extLst>
        </p:spPr>
        <p:txBody>
          <a:bodyPr/>
          <a:lstStyle/>
          <a:p>
            <a:pPr eaLnBrk="1" hangingPunct="1">
              <a:lnSpc>
                <a:spcPct val="90000"/>
              </a:lnSpc>
            </a:pPr>
            <a:r>
              <a:rPr lang="nb-NO" altLang="en-US" sz="2000" smtClean="0">
                <a:solidFill>
                  <a:srgbClr val="000000"/>
                </a:solidFill>
                <a:latin typeface="Times New Roman" pitchFamily="18" charset="0"/>
              </a:rPr>
              <a:t>- </a:t>
            </a:r>
            <a:r>
              <a:rPr lang="nb-NO" altLang="en-US" sz="2000" b="1" smtClean="0">
                <a:solidFill>
                  <a:srgbClr val="800000"/>
                </a:solidFill>
                <a:latin typeface="Times New Roman" pitchFamily="18" charset="0"/>
              </a:rPr>
              <a:t>The Ebola crisis not only exposed organizational failings in the functioning of WHO, but it also demonstrated shortcomings in the International Health Regulations (2005).</a:t>
            </a:r>
            <a:r>
              <a:rPr lang="nb-NO" altLang="en-US" sz="2000" smtClean="0">
                <a:solidFill>
                  <a:srgbClr val="000000"/>
                </a:solidFill>
                <a:latin typeface="Times New Roman" pitchFamily="18" charset="0"/>
              </a:rPr>
              <a:t> </a:t>
            </a:r>
          </a:p>
          <a:p>
            <a:pPr eaLnBrk="1" hangingPunct="1">
              <a:lnSpc>
                <a:spcPct val="90000"/>
              </a:lnSpc>
            </a:pPr>
            <a:r>
              <a:rPr lang="nb-NO" altLang="en-US" sz="2000" smtClean="0">
                <a:solidFill>
                  <a:srgbClr val="000000"/>
                </a:solidFill>
                <a:latin typeface="Times New Roman" pitchFamily="18" charset="0"/>
              </a:rPr>
              <a:t>-  If the world is to successfully manage the health threats, especially infectious diseases that can affect us all, then the Regulations need to be strengthened.--- </a:t>
            </a:r>
            <a:r>
              <a:rPr lang="nb-NO" altLang="en-US" sz="2000" b="1" smtClean="0">
                <a:solidFill>
                  <a:srgbClr val="800000"/>
                </a:solidFill>
                <a:latin typeface="Times New Roman" pitchFamily="18" charset="0"/>
              </a:rPr>
              <a:t>- </a:t>
            </a:r>
          </a:p>
          <a:p>
            <a:pPr eaLnBrk="1" hangingPunct="1">
              <a:lnSpc>
                <a:spcPct val="90000"/>
              </a:lnSpc>
            </a:pPr>
            <a:endParaRPr lang="nb-NO" altLang="en-US" sz="2000" b="1" smtClean="0">
              <a:solidFill>
                <a:srgbClr val="800000"/>
              </a:solidFill>
              <a:latin typeface="Times New Roman" pitchFamily="18" charset="0"/>
            </a:endParaRPr>
          </a:p>
          <a:p>
            <a:pPr eaLnBrk="1" hangingPunct="1">
              <a:lnSpc>
                <a:spcPct val="90000"/>
              </a:lnSpc>
            </a:pPr>
            <a:r>
              <a:rPr lang="nb-NO" altLang="en-US" sz="2000" b="1" smtClean="0">
                <a:solidFill>
                  <a:srgbClr val="800000"/>
                </a:solidFill>
                <a:latin typeface="Times New Roman" pitchFamily="18" charset="0"/>
              </a:rPr>
              <a:t>Had the recommendations for revision made in 2011 by the Review Committee in relation to Pandemic (H1N1) 2009 been implemented, the global community would have been in a far better position to face the Ebola crisis. </a:t>
            </a:r>
          </a:p>
          <a:p>
            <a:pPr eaLnBrk="1" hangingPunct="1">
              <a:lnSpc>
                <a:spcPct val="90000"/>
              </a:lnSpc>
            </a:pPr>
            <a:endParaRPr lang="nb-NO" altLang="en-US" sz="2400" b="1" smtClean="0">
              <a:latin typeface="Times New Roman" pitchFamily="18" charset="0"/>
            </a:endParaRPr>
          </a:p>
          <a:p>
            <a:pPr eaLnBrk="1" hangingPunct="1">
              <a:lnSpc>
                <a:spcPct val="90000"/>
              </a:lnSpc>
            </a:pPr>
            <a:r>
              <a:rPr lang="nb-NO" altLang="en-US" sz="2400" b="1" smtClean="0">
                <a:latin typeface="Times New Roman" pitchFamily="18" charset="0"/>
              </a:rPr>
              <a:t>«The world simply cannot afford another period of inaction until the next health crisis. ---»</a:t>
            </a:r>
          </a:p>
        </p:txBody>
      </p:sp>
      <p:sp>
        <p:nvSpPr>
          <p:cNvPr id="63491" name="Rektangel 1"/>
          <p:cNvSpPr>
            <a:spLocks noChangeArrowheads="1"/>
          </p:cNvSpPr>
          <p:nvPr/>
        </p:nvSpPr>
        <p:spPr bwMode="auto">
          <a:xfrm>
            <a:off x="112713" y="6308725"/>
            <a:ext cx="8929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nb-NO" altLang="en-US" sz="1400" b="1">
                <a:solidFill>
                  <a:srgbClr val="000000"/>
                </a:solidFill>
              </a:rPr>
              <a:t>Report of the Ebola Interim Assessment Panel,  July 2015 to WHO </a:t>
            </a:r>
            <a:endParaRPr lang="nb-NO" altLang="en-US" sz="1400"/>
          </a:p>
        </p:txBody>
      </p:sp>
      <p:sp>
        <p:nvSpPr>
          <p:cNvPr id="63492"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B29C1229-C045-42E0-83D7-54D6AB7E3E55}" type="slidenum">
              <a:rPr lang="nb-NO" altLang="en-US" sz="1800"/>
              <a:pPr>
                <a:spcBef>
                  <a:spcPct val="0"/>
                </a:spcBef>
                <a:buClrTx/>
                <a:buSzTx/>
                <a:buFontTx/>
                <a:buNone/>
              </a:pPr>
              <a:t>46</a:t>
            </a:fld>
            <a:endParaRPr lang="nb-NO" altLang="en-US" sz="18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143000"/>
          </a:xfrm>
          <a:ln w="28575">
            <a:solidFill>
              <a:srgbClr val="000066"/>
            </a:solidFill>
            <a:miter lim="800000"/>
            <a:headEnd/>
            <a:tailEnd/>
          </a:ln>
          <a:extLst>
            <a:ext uri="{FAA26D3D-D897-4be2-8F04-BA451C77F1D7}">
              <ma14:placeholderFlag xmlns:ma14="http://schemas.microsoft.com/office/mac/drawingml/2011/main" xmlns="" val="1"/>
            </a:ext>
          </a:extLst>
        </p:spPr>
        <p:txBody>
          <a:bodyPr/>
          <a:lstStyle/>
          <a:p>
            <a:pPr algn="ctr" eaLnBrk="1" hangingPunct="1"/>
            <a:r>
              <a:rPr lang="nb-NO" altLang="en-US" sz="3200" b="1" smtClean="0">
                <a:solidFill>
                  <a:srgbClr val="000000"/>
                </a:solidFill>
                <a:latin typeface="Times New Roman" pitchFamily="18" charset="0"/>
              </a:rPr>
              <a:t/>
            </a:r>
            <a:br>
              <a:rPr lang="nb-NO" altLang="en-US" sz="3200" b="1" smtClean="0">
                <a:solidFill>
                  <a:srgbClr val="000000"/>
                </a:solidFill>
                <a:latin typeface="Times New Roman" pitchFamily="18" charset="0"/>
              </a:rPr>
            </a:br>
            <a:r>
              <a:rPr lang="nb-NO" altLang="en-US" sz="3200" b="1" smtClean="0">
                <a:solidFill>
                  <a:srgbClr val="000000"/>
                </a:solidFill>
                <a:latin typeface="Times New Roman" pitchFamily="18" charset="0"/>
              </a:rPr>
              <a:t/>
            </a:r>
            <a:br>
              <a:rPr lang="nb-NO" altLang="en-US" sz="3200" b="1" smtClean="0">
                <a:solidFill>
                  <a:srgbClr val="000000"/>
                </a:solidFill>
                <a:latin typeface="Times New Roman" pitchFamily="18" charset="0"/>
              </a:rPr>
            </a:br>
            <a:r>
              <a:rPr lang="nb-NO" altLang="en-US" sz="3200" b="1" smtClean="0">
                <a:solidFill>
                  <a:srgbClr val="000000"/>
                </a:solidFill>
                <a:latin typeface="Times New Roman" pitchFamily="18" charset="0"/>
              </a:rPr>
              <a:t>Declaring a Public Health Emergency of International Concern (PHEIC)</a:t>
            </a:r>
            <a:endParaRPr lang="nb-NO" altLang="en-US" sz="3200" smtClean="0">
              <a:solidFill>
                <a:srgbClr val="000000"/>
              </a:solidFill>
              <a:latin typeface="Times New Roman" pitchFamily="18" charset="0"/>
            </a:endParaRPr>
          </a:p>
        </p:txBody>
      </p:sp>
      <p:sp>
        <p:nvSpPr>
          <p:cNvPr id="68611" name="Rectangle 3"/>
          <p:cNvSpPr>
            <a:spLocks noGrp="1" noChangeArrowheads="1"/>
          </p:cNvSpPr>
          <p:nvPr>
            <p:ph type="body" idx="1"/>
          </p:nvPr>
        </p:nvSpPr>
        <p:spPr>
          <a:xfrm>
            <a:off x="107950" y="1125538"/>
            <a:ext cx="9036050" cy="5732462"/>
          </a:xfrm>
          <a:extLst>
            <a:ext uri="{FAA26D3D-D897-4be2-8F04-BA451C77F1D7}">
              <ma14:placeholderFlag xmlns:ma14="http://schemas.microsoft.com/office/mac/drawingml/2011/main" xmlns="" val="1"/>
            </a:ext>
          </a:extLst>
        </p:spPr>
        <p:txBody>
          <a:bodyPr/>
          <a:lstStyle/>
          <a:p>
            <a:pPr eaLnBrk="1" hangingPunct="1">
              <a:lnSpc>
                <a:spcPct val="90000"/>
              </a:lnSpc>
              <a:buFont typeface="Wingdings" pitchFamily="2" charset="2"/>
              <a:buNone/>
            </a:pPr>
            <a:r>
              <a:rPr lang="nb-NO" altLang="en-US" sz="2400" b="1" smtClean="0">
                <a:solidFill>
                  <a:srgbClr val="000000"/>
                </a:solidFill>
                <a:latin typeface="Times New Roman" pitchFamily="18" charset="0"/>
              </a:rPr>
              <a:t>Sitation</a:t>
            </a:r>
            <a:r>
              <a:rPr lang="nb-NO" altLang="en-US" sz="2400" smtClean="0">
                <a:solidFill>
                  <a:srgbClr val="000000"/>
                </a:solidFill>
                <a:latin typeface="Times New Roman" pitchFamily="18" charset="0"/>
              </a:rPr>
              <a:t>:</a:t>
            </a:r>
          </a:p>
          <a:p>
            <a:pPr eaLnBrk="1" hangingPunct="1">
              <a:lnSpc>
                <a:spcPct val="90000"/>
              </a:lnSpc>
            </a:pPr>
            <a:r>
              <a:rPr lang="nb-NO" altLang="en-US" sz="2400" smtClean="0">
                <a:solidFill>
                  <a:srgbClr val="000000"/>
                </a:solidFill>
                <a:latin typeface="Times New Roman" pitchFamily="18" charset="0"/>
              </a:rPr>
              <a:t>«20. </a:t>
            </a:r>
            <a:r>
              <a:rPr lang="nb-NO" altLang="en-US" sz="2400" b="1" smtClean="0">
                <a:solidFill>
                  <a:srgbClr val="000099"/>
                </a:solidFill>
                <a:latin typeface="Times New Roman" pitchFamily="18" charset="0"/>
              </a:rPr>
              <a:t>In the Ebola crisis, a PHEIC under the International Health Regulations (2005) was not declared by the Director-General </a:t>
            </a:r>
            <a:r>
              <a:rPr lang="nb-NO" altLang="en-US" sz="2400" b="1" u="sng" smtClean="0">
                <a:solidFill>
                  <a:srgbClr val="000099"/>
                </a:solidFill>
                <a:latin typeface="Times New Roman" pitchFamily="18" charset="0"/>
              </a:rPr>
              <a:t>until 8 August 2014.---</a:t>
            </a:r>
            <a:r>
              <a:rPr lang="nb-NO" altLang="en-US" sz="2000" u="sng" smtClean="0">
                <a:solidFill>
                  <a:srgbClr val="000000"/>
                </a:solidFill>
                <a:latin typeface="Times New Roman" pitchFamily="18" charset="0"/>
              </a:rPr>
              <a:t> </a:t>
            </a:r>
          </a:p>
          <a:p>
            <a:pPr eaLnBrk="1" hangingPunct="1">
              <a:lnSpc>
                <a:spcPct val="90000"/>
              </a:lnSpc>
            </a:pPr>
            <a:endParaRPr lang="nb-NO" altLang="en-US" sz="2000" smtClean="0">
              <a:solidFill>
                <a:srgbClr val="000000"/>
              </a:solidFill>
              <a:latin typeface="Times New Roman" pitchFamily="18" charset="0"/>
            </a:endParaRPr>
          </a:p>
          <a:p>
            <a:pPr eaLnBrk="1" hangingPunct="1">
              <a:lnSpc>
                <a:spcPct val="90000"/>
              </a:lnSpc>
            </a:pPr>
            <a:r>
              <a:rPr lang="nb-NO" altLang="en-US" sz="2400" smtClean="0">
                <a:solidFill>
                  <a:srgbClr val="000000"/>
                </a:solidFill>
                <a:latin typeface="Times New Roman" pitchFamily="18" charset="0"/>
              </a:rPr>
              <a:t>21. </a:t>
            </a:r>
            <a:r>
              <a:rPr lang="nb-NO" altLang="en-US" sz="2400" b="1" smtClean="0">
                <a:solidFill>
                  <a:srgbClr val="000099"/>
                </a:solidFill>
                <a:latin typeface="Times New Roman" pitchFamily="18" charset="0"/>
              </a:rPr>
              <a:t>WHO does not have a culture of rapid decision-making and tends to adopt a reactive, rather than a proactive, approach to emergencies.</a:t>
            </a:r>
            <a:r>
              <a:rPr lang="nb-NO" altLang="en-US" sz="2400" smtClean="0">
                <a:solidFill>
                  <a:srgbClr val="000000"/>
                </a:solidFill>
                <a:latin typeface="Times New Roman" pitchFamily="18" charset="0"/>
              </a:rPr>
              <a:t>---</a:t>
            </a:r>
          </a:p>
          <a:p>
            <a:pPr eaLnBrk="1" hangingPunct="1">
              <a:lnSpc>
                <a:spcPct val="90000"/>
              </a:lnSpc>
              <a:buFont typeface="Wingdings" pitchFamily="2" charset="2"/>
              <a:buNone/>
            </a:pPr>
            <a:endParaRPr lang="nb-NO" altLang="en-US" sz="2400" smtClean="0">
              <a:solidFill>
                <a:srgbClr val="000000"/>
              </a:solidFill>
              <a:latin typeface="Times New Roman" pitchFamily="18" charset="0"/>
            </a:endParaRPr>
          </a:p>
          <a:p>
            <a:pPr eaLnBrk="1" hangingPunct="1">
              <a:lnSpc>
                <a:spcPct val="90000"/>
              </a:lnSpc>
            </a:pPr>
            <a:r>
              <a:rPr lang="nb-NO" altLang="en-US" sz="2400" b="1" smtClean="0">
                <a:solidFill>
                  <a:srgbClr val="000099"/>
                </a:solidFill>
                <a:latin typeface="Times New Roman" pitchFamily="18" charset="0"/>
              </a:rPr>
              <a:t>---There seems to have been a hope that the crisis could be managed by good diplomacy rather than by scaling up emergency action. </a:t>
            </a:r>
          </a:p>
          <a:p>
            <a:pPr eaLnBrk="1" hangingPunct="1">
              <a:lnSpc>
                <a:spcPct val="90000"/>
              </a:lnSpc>
            </a:pPr>
            <a:r>
              <a:rPr lang="nb-NO" altLang="en-US" sz="2400" b="1" smtClean="0">
                <a:solidFill>
                  <a:srgbClr val="800000"/>
                </a:solidFill>
                <a:latin typeface="Times New Roman" pitchFamily="18" charset="0"/>
              </a:rPr>
              <a:t>At present, WHO does not have the capacity or organizational culture to deliver a full emergency public health response.</a:t>
            </a:r>
            <a:r>
              <a:rPr lang="nb-NO" altLang="en-US" sz="2400" b="1" smtClean="0">
                <a:solidFill>
                  <a:srgbClr val="000099"/>
                </a:solidFill>
                <a:latin typeface="Times New Roman" pitchFamily="18" charset="0"/>
              </a:rPr>
              <a:t>»</a:t>
            </a:r>
          </a:p>
          <a:p>
            <a:pPr eaLnBrk="1" hangingPunct="1">
              <a:lnSpc>
                <a:spcPct val="90000"/>
              </a:lnSpc>
              <a:buFont typeface="Wingdings" pitchFamily="2" charset="2"/>
              <a:buNone/>
            </a:pPr>
            <a:endParaRPr lang="nb-NO" altLang="en-US" sz="1200" b="1" smtClean="0">
              <a:solidFill>
                <a:srgbClr val="000000"/>
              </a:solidFill>
              <a:latin typeface="Times New Roman" pitchFamily="18" charset="0"/>
            </a:endParaRPr>
          </a:p>
          <a:p>
            <a:pPr eaLnBrk="1" hangingPunct="1">
              <a:lnSpc>
                <a:spcPct val="90000"/>
              </a:lnSpc>
              <a:buFont typeface="Wingdings" pitchFamily="2" charset="2"/>
              <a:buNone/>
            </a:pPr>
            <a:r>
              <a:rPr lang="nb-NO" altLang="en-US" sz="1200" b="1" smtClean="0">
                <a:solidFill>
                  <a:srgbClr val="000000"/>
                </a:solidFill>
                <a:latin typeface="Times New Roman" pitchFamily="18" charset="0"/>
              </a:rPr>
              <a:t>Report of the Ebola Interim Assessment Panel, May and July 2015 to WHO</a:t>
            </a:r>
            <a:endParaRPr lang="nb-NO" altLang="en-US" sz="1200" b="1" smtClean="0">
              <a:solidFill>
                <a:srgbClr val="000099"/>
              </a:solidFill>
              <a:latin typeface="Times New Roman" pitchFamily="18" charset="0"/>
            </a:endParaRPr>
          </a:p>
          <a:p>
            <a:pPr eaLnBrk="1" hangingPunct="1">
              <a:lnSpc>
                <a:spcPct val="90000"/>
              </a:lnSpc>
            </a:pPr>
            <a:endParaRPr lang="nb-NO" altLang="en-US" sz="2400" b="1" smtClean="0">
              <a:solidFill>
                <a:srgbClr val="000099"/>
              </a:solidFill>
              <a:latin typeface="Times New Roman" pitchFamily="18" charset="0"/>
            </a:endParaRPr>
          </a:p>
        </p:txBody>
      </p:sp>
      <p:sp>
        <p:nvSpPr>
          <p:cNvPr id="64515"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21CE2BA4-4378-4DD8-AF17-039B1C9A7C24}" type="slidenum">
              <a:rPr lang="nb-NO" altLang="en-US" sz="1800"/>
              <a:pPr>
                <a:spcBef>
                  <a:spcPct val="0"/>
                </a:spcBef>
                <a:buClrTx/>
                <a:buSzTx/>
                <a:buFontTx/>
                <a:buNone/>
              </a:pPr>
              <a:t>47</a:t>
            </a:fld>
            <a:endParaRPr lang="nb-NO" altLang="en-US" sz="1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350" y="0"/>
            <a:ext cx="9036050" cy="908050"/>
          </a:xfrm>
          <a:solidFill>
            <a:schemeClr val="accent2"/>
          </a:solidFill>
          <a:extLst>
            <a:ext uri="{FAA26D3D-D897-4be2-8F04-BA451C77F1D7}">
              <ma14:placeholderFlag xmlns:ma14="http://schemas.microsoft.com/office/mac/drawingml/2011/main" xmlns="" val="1"/>
            </a:ext>
          </a:extLst>
        </p:spPr>
        <p:txBody>
          <a:bodyPr/>
          <a:lstStyle/>
          <a:p>
            <a:pPr algn="ctr" eaLnBrk="1" hangingPunct="1">
              <a:defRPr/>
            </a:pPr>
            <a:r>
              <a:rPr lang="nb-NO" altLang="x-none" sz="2400" b="1">
                <a:solidFill>
                  <a:srgbClr val="231F20"/>
                </a:solidFill>
              </a:rPr>
              <a:t>Cultural Contexts of Ebola in Northern Uganda</a:t>
            </a:r>
            <a:br>
              <a:rPr lang="nb-NO" altLang="x-none" sz="2400" b="1">
                <a:solidFill>
                  <a:srgbClr val="231F20"/>
                </a:solidFill>
              </a:rPr>
            </a:br>
            <a:r>
              <a:rPr lang="nb-NO" altLang="x-none" sz="1600" b="1">
                <a:solidFill>
                  <a:srgbClr val="231F20"/>
                </a:solidFill>
              </a:rPr>
              <a:t>Barry S. Hewlett* and Richard P. Amola† 2003</a:t>
            </a:r>
          </a:p>
        </p:txBody>
      </p:sp>
      <p:sp>
        <p:nvSpPr>
          <p:cNvPr id="61443" name="Rectangle 3"/>
          <p:cNvSpPr>
            <a:spLocks noGrp="1" noChangeArrowheads="1"/>
          </p:cNvSpPr>
          <p:nvPr>
            <p:ph type="body" idx="1"/>
          </p:nvPr>
        </p:nvSpPr>
        <p:spPr>
          <a:xfrm>
            <a:off x="179388" y="908050"/>
            <a:ext cx="8856662" cy="5761038"/>
          </a:xfrm>
          <a:extLst>
            <a:ext uri="{FAA26D3D-D897-4be2-8F04-BA451C77F1D7}">
              <ma14:placeholderFlag xmlns:ma14="http://schemas.microsoft.com/office/mac/drawingml/2011/main" xmlns="" val="1"/>
            </a:ext>
          </a:extLst>
        </p:spPr>
        <p:txBody>
          <a:bodyPr/>
          <a:lstStyle/>
          <a:p>
            <a:pPr eaLnBrk="1" hangingPunct="1"/>
            <a:r>
              <a:rPr lang="nb-NO" altLang="en-US" sz="2400" b="1" smtClean="0">
                <a:solidFill>
                  <a:srgbClr val="000099"/>
                </a:solidFill>
                <a:latin typeface="Times New Roman" pitchFamily="18" charset="0"/>
              </a:rPr>
              <a:t>When an illness has been identified and categorized as a killer epidemic (</a:t>
            </a:r>
            <a:r>
              <a:rPr lang="nb-NO" altLang="en-US" sz="2400" b="1" i="1" smtClean="0">
                <a:solidFill>
                  <a:srgbClr val="000099"/>
                </a:solidFill>
                <a:latin typeface="Times New Roman" pitchFamily="18" charset="0"/>
              </a:rPr>
              <a:t>gemo</a:t>
            </a:r>
            <a:r>
              <a:rPr lang="nb-NO" altLang="en-US" sz="2400" b="1" smtClean="0">
                <a:solidFill>
                  <a:srgbClr val="000099"/>
                </a:solidFill>
                <a:latin typeface="Times New Roman" pitchFamily="18" charset="0"/>
              </a:rPr>
              <a:t>), the family is advised to do the following:</a:t>
            </a:r>
            <a:r>
              <a:rPr lang="nb-NO" altLang="en-US" sz="2400" smtClean="0">
                <a:solidFill>
                  <a:srgbClr val="231F20"/>
                </a:solidFill>
                <a:latin typeface="Times New Roman" pitchFamily="18" charset="0"/>
              </a:rPr>
              <a:t> </a:t>
            </a:r>
          </a:p>
          <a:p>
            <a:pPr eaLnBrk="1" hangingPunct="1">
              <a:buFont typeface="Wingdings" pitchFamily="2" charset="2"/>
              <a:buNone/>
            </a:pPr>
            <a:r>
              <a:rPr lang="nb-NO" altLang="en-US" sz="2400" b="1" u="sng" smtClean="0">
                <a:solidFill>
                  <a:srgbClr val="231F20"/>
                </a:solidFill>
                <a:latin typeface="Times New Roman" pitchFamily="18" charset="0"/>
              </a:rPr>
              <a:t>1) Quarantine or isolate</a:t>
            </a:r>
            <a:r>
              <a:rPr lang="nb-NO" altLang="en-US" sz="2400" b="1" smtClean="0">
                <a:solidFill>
                  <a:srgbClr val="231F20"/>
                </a:solidFill>
                <a:latin typeface="Times New Roman" pitchFamily="18" charset="0"/>
              </a:rPr>
              <a:t> the patient in a house at least 100 m from all other houses, with no visitors allowed.</a:t>
            </a:r>
          </a:p>
          <a:p>
            <a:pPr eaLnBrk="1" hangingPunct="1">
              <a:buFont typeface="Wingdings" pitchFamily="2" charset="2"/>
              <a:buNone/>
            </a:pPr>
            <a:r>
              <a:rPr lang="nb-NO" altLang="en-US" sz="2400" b="1" smtClean="0">
                <a:solidFill>
                  <a:srgbClr val="231F20"/>
                </a:solidFill>
                <a:latin typeface="Times New Roman" pitchFamily="18" charset="0"/>
              </a:rPr>
              <a:t>2) A </a:t>
            </a:r>
            <a:r>
              <a:rPr lang="nb-NO" altLang="en-US" sz="2400" b="1" u="sng" smtClean="0">
                <a:solidFill>
                  <a:srgbClr val="231F20"/>
                </a:solidFill>
                <a:latin typeface="Times New Roman" pitchFamily="18" charset="0"/>
              </a:rPr>
              <a:t>survivor of the epidemic </a:t>
            </a:r>
            <a:r>
              <a:rPr lang="nb-NO" altLang="en-US" sz="2400" b="1" smtClean="0">
                <a:solidFill>
                  <a:srgbClr val="231F20"/>
                </a:solidFill>
                <a:latin typeface="Times New Roman" pitchFamily="18" charset="0"/>
              </a:rPr>
              <a:t>should feed and care for the patient. If no survivors are available, an elderly woman or man should be the caregiver. </a:t>
            </a:r>
          </a:p>
          <a:p>
            <a:pPr eaLnBrk="1" hangingPunct="1">
              <a:buFont typeface="Wingdings" pitchFamily="2" charset="2"/>
              <a:buNone/>
            </a:pPr>
            <a:r>
              <a:rPr lang="nb-NO" altLang="en-US" sz="2400" b="1" smtClean="0">
                <a:solidFill>
                  <a:srgbClr val="231F20"/>
                </a:solidFill>
                <a:latin typeface="Times New Roman" pitchFamily="18" charset="0"/>
              </a:rPr>
              <a:t>3) Houses with ill patients should be </a:t>
            </a:r>
            <a:r>
              <a:rPr lang="nb-NO" altLang="en-US" sz="2400" b="1" u="sng" smtClean="0">
                <a:solidFill>
                  <a:srgbClr val="231F20"/>
                </a:solidFill>
                <a:latin typeface="Times New Roman" pitchFamily="18" charset="0"/>
              </a:rPr>
              <a:t>identified</a:t>
            </a:r>
            <a:r>
              <a:rPr lang="nb-NO" altLang="en-US" sz="2400" b="1" smtClean="0">
                <a:solidFill>
                  <a:srgbClr val="231F20"/>
                </a:solidFill>
                <a:latin typeface="Times New Roman" pitchFamily="18" charset="0"/>
              </a:rPr>
              <a:t> with two long poles of elephant grass, one on each side of the door. </a:t>
            </a:r>
          </a:p>
          <a:p>
            <a:pPr eaLnBrk="1" hangingPunct="1">
              <a:buFont typeface="Wingdings" pitchFamily="2" charset="2"/>
              <a:buNone/>
            </a:pPr>
            <a:r>
              <a:rPr lang="nb-NO" altLang="en-US" sz="2400" b="1" smtClean="0">
                <a:solidFill>
                  <a:srgbClr val="231F20"/>
                </a:solidFill>
                <a:latin typeface="Times New Roman" pitchFamily="18" charset="0"/>
              </a:rPr>
              <a:t>4) Villages and households with ill patients should place two long poles with a pole across them </a:t>
            </a:r>
            <a:r>
              <a:rPr lang="nb-NO" altLang="en-US" sz="2400" b="1" u="sng" smtClean="0">
                <a:solidFill>
                  <a:srgbClr val="231F20"/>
                </a:solidFill>
                <a:latin typeface="Times New Roman" pitchFamily="18" charset="0"/>
              </a:rPr>
              <a:t>to </a:t>
            </a:r>
            <a:r>
              <a:rPr lang="nb-NO" altLang="en-US" sz="2400" b="1" u="sng" smtClean="0">
                <a:solidFill>
                  <a:srgbClr val="993300"/>
                </a:solidFill>
                <a:latin typeface="Times New Roman" pitchFamily="18" charset="0"/>
              </a:rPr>
              <a:t>notify </a:t>
            </a:r>
            <a:r>
              <a:rPr lang="nb-NO" altLang="en-US" sz="2400" b="1" smtClean="0">
                <a:solidFill>
                  <a:srgbClr val="231F20"/>
                </a:solidFill>
                <a:latin typeface="Times New Roman" pitchFamily="18" charset="0"/>
              </a:rPr>
              <a:t>those approaching. </a:t>
            </a:r>
          </a:p>
          <a:p>
            <a:pPr eaLnBrk="1" hangingPunct="1">
              <a:buFont typeface="Wingdings" pitchFamily="2" charset="2"/>
              <a:buNone/>
            </a:pPr>
            <a:r>
              <a:rPr lang="nb-NO" altLang="en-US" sz="2400" b="1" smtClean="0">
                <a:solidFill>
                  <a:srgbClr val="231F20"/>
                </a:solidFill>
                <a:latin typeface="Times New Roman" pitchFamily="18" charset="0"/>
              </a:rPr>
              <a:t>5) Everyone should limit their movements, that is, stay within their household and </a:t>
            </a:r>
            <a:r>
              <a:rPr lang="nb-NO" altLang="en-US" sz="2400" b="1" u="sng" smtClean="0">
                <a:solidFill>
                  <a:srgbClr val="231F20"/>
                </a:solidFill>
                <a:latin typeface="Times New Roman" pitchFamily="18" charset="0"/>
              </a:rPr>
              <a:t>not move between villages. </a:t>
            </a:r>
          </a:p>
          <a:p>
            <a:pPr eaLnBrk="1" hangingPunct="1">
              <a:buFont typeface="Wingdings" pitchFamily="2" charset="2"/>
              <a:buNone/>
            </a:pPr>
            <a:r>
              <a:rPr lang="nb-NO" altLang="en-US" sz="2400" b="1" smtClean="0">
                <a:solidFill>
                  <a:srgbClr val="231F20"/>
                </a:solidFill>
                <a:latin typeface="Times New Roman" pitchFamily="18" charset="0"/>
              </a:rPr>
              <a:t>6) No food from outsiders should be eaten. </a:t>
            </a:r>
          </a:p>
          <a:p>
            <a:pPr eaLnBrk="1" hangingPunct="1">
              <a:buFont typeface="Wingdings" pitchFamily="2" charset="2"/>
              <a:buNone/>
            </a:pPr>
            <a:endParaRPr lang="nb-NO" altLang="en-US" sz="2400" smtClean="0">
              <a:solidFill>
                <a:srgbClr val="231F20"/>
              </a:solidFill>
            </a:endParaRPr>
          </a:p>
        </p:txBody>
      </p:sp>
      <p:sp>
        <p:nvSpPr>
          <p:cNvPr id="65539"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585EAD84-FF58-41EB-B989-3E244E18862D}" type="slidenum">
              <a:rPr lang="nb-NO" altLang="en-US" sz="1800"/>
              <a:pPr>
                <a:spcBef>
                  <a:spcPct val="0"/>
                </a:spcBef>
                <a:buClrTx/>
                <a:buSzTx/>
                <a:buFontTx/>
                <a:buNone/>
              </a:pPr>
              <a:t>48</a:t>
            </a:fld>
            <a:endParaRPr lang="nb-NO" altLang="en-US" sz="1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179388" y="260350"/>
            <a:ext cx="8964612" cy="6408738"/>
          </a:xfrm>
          <a:extLst>
            <a:ext uri="{FAA26D3D-D897-4be2-8F04-BA451C77F1D7}">
              <ma14:placeholderFlag xmlns:ma14="http://schemas.microsoft.com/office/mac/drawingml/2011/main" xmlns="" val="1"/>
            </a:ext>
          </a:extLst>
        </p:spPr>
        <p:txBody>
          <a:bodyPr/>
          <a:lstStyle/>
          <a:p>
            <a:pPr eaLnBrk="1" hangingPunct="1">
              <a:lnSpc>
                <a:spcPct val="90000"/>
              </a:lnSpc>
              <a:buFont typeface="Wingdings" pitchFamily="2" charset="2"/>
              <a:buNone/>
            </a:pPr>
            <a:r>
              <a:rPr lang="nb-NO" altLang="en-US" sz="2400" b="1" smtClean="0">
                <a:solidFill>
                  <a:srgbClr val="231F20"/>
                </a:solidFill>
                <a:latin typeface="Times New Roman" pitchFamily="18" charset="0"/>
                <a:cs typeface="Times New Roman" pitchFamily="18" charset="0"/>
              </a:rPr>
              <a:t>12) Once the patient no longer has symptoms, he or she should remain in </a:t>
            </a:r>
            <a:r>
              <a:rPr lang="nb-NO" altLang="en-US" sz="2400" b="1" u="sng" smtClean="0">
                <a:solidFill>
                  <a:srgbClr val="231F20"/>
                </a:solidFill>
                <a:latin typeface="Times New Roman" pitchFamily="18" charset="0"/>
                <a:cs typeface="Times New Roman" pitchFamily="18" charset="0"/>
              </a:rPr>
              <a:t>isolation for one full lunar cycle</a:t>
            </a:r>
            <a:r>
              <a:rPr lang="nb-NO" altLang="en-US" sz="2400" b="1" smtClean="0">
                <a:solidFill>
                  <a:srgbClr val="231F20"/>
                </a:solidFill>
                <a:latin typeface="Times New Roman" pitchFamily="18" charset="0"/>
                <a:cs typeface="Times New Roman" pitchFamily="18" charset="0"/>
              </a:rPr>
              <a:t> before moving freely in the village. </a:t>
            </a:r>
          </a:p>
          <a:p>
            <a:pPr eaLnBrk="1" hangingPunct="1">
              <a:lnSpc>
                <a:spcPct val="90000"/>
              </a:lnSpc>
              <a:buFont typeface="Wingdings" pitchFamily="2" charset="2"/>
              <a:buNone/>
            </a:pPr>
            <a:r>
              <a:rPr lang="nb-NO" altLang="en-US" sz="2400" b="1" smtClean="0">
                <a:solidFill>
                  <a:srgbClr val="231F20"/>
                </a:solidFill>
                <a:latin typeface="Times New Roman" pitchFamily="18" charset="0"/>
                <a:cs typeface="Times New Roman" pitchFamily="18" charset="0"/>
              </a:rPr>
              <a:t>13) If the person dies, a person who has survived </a:t>
            </a:r>
            <a:r>
              <a:rPr lang="nb-NO" altLang="en-US" sz="2400" b="1" i="1" smtClean="0">
                <a:solidFill>
                  <a:srgbClr val="231F20"/>
                </a:solidFill>
                <a:latin typeface="Times New Roman" pitchFamily="18" charset="0"/>
                <a:cs typeface="Times New Roman" pitchFamily="18" charset="0"/>
              </a:rPr>
              <a:t>gemo </a:t>
            </a:r>
            <a:r>
              <a:rPr lang="nb-NO" altLang="en-US" sz="2400" b="1" smtClean="0">
                <a:solidFill>
                  <a:srgbClr val="231F20"/>
                </a:solidFill>
                <a:latin typeface="Times New Roman" pitchFamily="18" charset="0"/>
                <a:cs typeface="Times New Roman" pitchFamily="18" charset="0"/>
              </a:rPr>
              <a:t>or has taken care of several sick persons and not become ill, should bury the persons; the burial should take place </a:t>
            </a:r>
            <a:r>
              <a:rPr lang="nb-NO" altLang="en-US" sz="2400" b="1" u="sng" smtClean="0">
                <a:solidFill>
                  <a:srgbClr val="231F20"/>
                </a:solidFill>
                <a:latin typeface="Times New Roman" pitchFamily="18" charset="0"/>
                <a:cs typeface="Times New Roman" pitchFamily="18" charset="0"/>
              </a:rPr>
              <a:t>at the edge of the village.</a:t>
            </a:r>
          </a:p>
          <a:p>
            <a:pPr eaLnBrk="1" hangingPunct="1">
              <a:lnSpc>
                <a:spcPct val="90000"/>
              </a:lnSpc>
              <a:buFont typeface="Wingdings" pitchFamily="2" charset="2"/>
              <a:buNone/>
            </a:pPr>
            <a:endParaRPr lang="nb-NO" altLang="en-US" sz="2400" b="1" u="sng" smtClean="0">
              <a:solidFill>
                <a:srgbClr val="231F20"/>
              </a:solidFill>
              <a:latin typeface="Times New Roman" pitchFamily="18" charset="0"/>
              <a:cs typeface="Times New Roman" pitchFamily="18" charset="0"/>
            </a:endParaRPr>
          </a:p>
          <a:p>
            <a:pPr eaLnBrk="1" hangingPunct="1"/>
            <a:r>
              <a:rPr lang="nb-NO" altLang="en-US" sz="2000" smtClean="0">
                <a:solidFill>
                  <a:srgbClr val="231F20"/>
                </a:solidFill>
                <a:latin typeface="Times New Roman" pitchFamily="18" charset="0"/>
                <a:cs typeface="Times New Roman" pitchFamily="18" charset="0"/>
              </a:rPr>
              <a:t>”From a biomedical perspective, this protocol constitutes a broad-spectrum approach to epidemic control.</a:t>
            </a:r>
          </a:p>
          <a:p>
            <a:pPr eaLnBrk="1" hangingPunct="1"/>
            <a:r>
              <a:rPr lang="nb-NO" altLang="en-US" sz="2000" smtClean="0">
                <a:solidFill>
                  <a:srgbClr val="231F20"/>
                </a:solidFill>
                <a:latin typeface="Times New Roman" pitchFamily="18" charset="0"/>
                <a:cs typeface="Times New Roman" pitchFamily="18" charset="0"/>
              </a:rPr>
              <a:t>Isolation and identification of the patient’s home and village were emphasized by all groups interviewed, but sexually transmitted and foodborne transmissions were also frequently listed. </a:t>
            </a:r>
          </a:p>
          <a:p>
            <a:pPr eaLnBrk="1" hangingPunct="1"/>
            <a:endParaRPr lang="nb-NO" altLang="en-US" sz="2000" b="1" smtClean="0">
              <a:solidFill>
                <a:srgbClr val="231F20"/>
              </a:solidFill>
              <a:latin typeface="Times New Roman" pitchFamily="18" charset="0"/>
              <a:cs typeface="Times New Roman" pitchFamily="18" charset="0"/>
            </a:endParaRPr>
          </a:p>
          <a:p>
            <a:pPr eaLnBrk="1" hangingPunct="1"/>
            <a:r>
              <a:rPr lang="nb-NO" altLang="en-US" sz="2000" b="1" smtClean="0">
                <a:solidFill>
                  <a:srgbClr val="231F20"/>
                </a:solidFill>
                <a:latin typeface="Times New Roman" pitchFamily="18" charset="0"/>
                <a:cs typeface="Times New Roman" pitchFamily="18" charset="0"/>
              </a:rPr>
              <a:t>Elders were adamant that this protocol existed before the arrival of Europeans in the late 1800s.”</a:t>
            </a:r>
          </a:p>
          <a:p>
            <a:pPr eaLnBrk="1" hangingPunct="1"/>
            <a:r>
              <a:rPr lang="nb-NO" altLang="en-US" sz="2000" b="1" smtClean="0">
                <a:solidFill>
                  <a:srgbClr val="231F20"/>
                </a:solidFill>
                <a:latin typeface="Times New Roman" pitchFamily="18" charset="0"/>
                <a:cs typeface="Times New Roman" pitchFamily="18" charset="0"/>
              </a:rPr>
              <a:t>Barry S. Hewlett* and Richard P. Amola† 2003</a:t>
            </a:r>
          </a:p>
          <a:p>
            <a:pPr eaLnBrk="1" hangingPunct="1"/>
            <a:r>
              <a:rPr lang="nb-NO" altLang="en-US" b="1" smtClean="0">
                <a:latin typeface="Times New Roman" pitchFamily="18" charset="0"/>
                <a:cs typeface="Times New Roman" pitchFamily="18" charset="0"/>
              </a:rPr>
              <a:t>Lessons to learn from earlier epidemics--</a:t>
            </a:r>
          </a:p>
          <a:p>
            <a:pPr eaLnBrk="1" hangingPunct="1">
              <a:lnSpc>
                <a:spcPct val="90000"/>
              </a:lnSpc>
              <a:buFont typeface="Wingdings" pitchFamily="2" charset="2"/>
              <a:buNone/>
            </a:pPr>
            <a:endParaRPr lang="nb-NO" altLang="en-US" sz="2400" b="1" u="sng" smtClean="0"/>
          </a:p>
        </p:txBody>
      </p:sp>
      <p:sp>
        <p:nvSpPr>
          <p:cNvPr id="66562"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F8690AB9-D674-484E-B580-DC3FE8E662EF}" type="slidenum">
              <a:rPr lang="nb-NO" altLang="en-US" sz="1800"/>
              <a:pPr>
                <a:spcBef>
                  <a:spcPct val="0"/>
                </a:spcBef>
                <a:buClrTx/>
                <a:buSzTx/>
                <a:buFontTx/>
                <a:buNone/>
              </a:pPr>
              <a:t>49</a:t>
            </a:fld>
            <a:endParaRPr lang="nb-NO" alt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39866888" y="-10355263"/>
            <a:ext cx="920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a:solidFill>
                  <a:srgbClr val="FFFFFF"/>
                </a:solidFill>
              </a:rPr>
              <a:t>Guinea</a:t>
            </a:r>
            <a:r>
              <a:rPr lang="nb-NO" altLang="en-US" sz="900" b="1">
                <a:solidFill>
                  <a:srgbClr val="333333"/>
                </a:solidFill>
              </a:rPr>
              <a:t/>
            </a:r>
            <a:br>
              <a:rPr lang="nb-NO" altLang="en-US" sz="900" b="1">
                <a:solidFill>
                  <a:srgbClr val="333333"/>
                </a:solidFill>
              </a:rPr>
            </a:br>
            <a:endParaRPr lang="nb-NO" altLang="en-US" sz="2400"/>
          </a:p>
        </p:txBody>
      </p:sp>
      <p:sp>
        <p:nvSpPr>
          <p:cNvPr id="17412" name="Rectangle 5"/>
          <p:cNvSpPr>
            <a:spLocks noChangeArrowheads="1"/>
          </p:cNvSpPr>
          <p:nvPr/>
        </p:nvSpPr>
        <p:spPr bwMode="auto">
          <a:xfrm>
            <a:off x="-39866888" y="-10287000"/>
            <a:ext cx="920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1100">
                <a:solidFill>
                  <a:srgbClr val="9ECAE1"/>
                </a:solidFill>
              </a:rPr>
              <a:t>Cases: </a:t>
            </a:r>
            <a:r>
              <a:rPr lang="nb-NO" altLang="en-US" sz="900" b="1">
                <a:solidFill>
                  <a:srgbClr val="333333"/>
                </a:solidFill>
              </a:rPr>
              <a:t>3760</a:t>
            </a:r>
            <a:br>
              <a:rPr lang="nb-NO" altLang="en-US" sz="900" b="1">
                <a:solidFill>
                  <a:srgbClr val="333333"/>
                </a:solidFill>
              </a:rPr>
            </a:br>
            <a:endParaRPr lang="nb-NO" altLang="en-US" sz="2400">
              <a:latin typeface="Times New Roman" pitchFamily="18" charset="0"/>
            </a:endParaRPr>
          </a:p>
        </p:txBody>
      </p:sp>
      <p:sp>
        <p:nvSpPr>
          <p:cNvPr id="17413" name="Rectangle 6"/>
          <p:cNvSpPr>
            <a:spLocks noChangeArrowheads="1"/>
          </p:cNvSpPr>
          <p:nvPr/>
        </p:nvSpPr>
        <p:spPr bwMode="auto">
          <a:xfrm>
            <a:off x="-39866888" y="-10218738"/>
            <a:ext cx="9207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1100">
                <a:solidFill>
                  <a:srgbClr val="3182BD"/>
                </a:solidFill>
              </a:rPr>
              <a:t>Deaths: </a:t>
            </a:r>
            <a:r>
              <a:rPr lang="nb-NO" altLang="en-US" sz="900" b="1">
                <a:solidFill>
                  <a:srgbClr val="333333"/>
                </a:solidFill>
              </a:rPr>
              <a:t>2506</a:t>
            </a:r>
            <a:endParaRPr lang="nb-NO" altLang="en-US" sz="2400">
              <a:latin typeface="Times New Roman" pitchFamily="18" charset="0"/>
            </a:endParaRPr>
          </a:p>
        </p:txBody>
      </p:sp>
      <p:sp>
        <p:nvSpPr>
          <p:cNvPr id="17414" name="Rectangle 7"/>
          <p:cNvSpPr>
            <a:spLocks noChangeArrowheads="1"/>
          </p:cNvSpPr>
          <p:nvPr/>
        </p:nvSpPr>
        <p:spPr bwMode="auto">
          <a:xfrm>
            <a:off x="-39866888" y="-10355263"/>
            <a:ext cx="88879363" cy="182563"/>
          </a:xfrm>
          <a:prstGeom prst="rect">
            <a:avLst/>
          </a:prstGeom>
          <a:solidFill>
            <a:srgbClr val="008D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nb-NO" altLang="en-US" sz="1200" b="1">
                <a:solidFill>
                  <a:srgbClr val="333333"/>
                </a:solidFill>
              </a:rPr>
              <a:t>Cases and deaths</a:t>
            </a:r>
            <a:endParaRPr lang="nb-NO" altLang="en-US" sz="2400"/>
          </a:p>
        </p:txBody>
      </p:sp>
      <p:sp>
        <p:nvSpPr>
          <p:cNvPr id="17415" name="Rectangle 8"/>
          <p:cNvSpPr>
            <a:spLocks noChangeArrowheads="1"/>
          </p:cNvSpPr>
          <p:nvPr/>
        </p:nvSpPr>
        <p:spPr bwMode="auto">
          <a:xfrm>
            <a:off x="-39866888" y="17076738"/>
            <a:ext cx="88879363" cy="136525"/>
          </a:xfrm>
          <a:prstGeom prst="rect">
            <a:avLst/>
          </a:prstGeom>
          <a:solidFill>
            <a:srgbClr val="008D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nb-NO" altLang="en-US" sz="900">
                <a:solidFill>
                  <a:srgbClr val="555555"/>
                </a:solidFill>
              </a:rPr>
              <a:t>Data up to 12 July 2015</a:t>
            </a:r>
            <a:r>
              <a:rPr lang="nb-NO" altLang="en-US" sz="900"/>
              <a:t> </a:t>
            </a:r>
            <a:endParaRPr lang="nb-NO" altLang="en-US" sz="2400"/>
          </a:p>
        </p:txBody>
      </p:sp>
      <p:sp>
        <p:nvSpPr>
          <p:cNvPr id="17416" name="Rectangle 9"/>
          <p:cNvSpPr>
            <a:spLocks noChangeArrowheads="1"/>
          </p:cNvSpPr>
          <p:nvPr/>
        </p:nvSpPr>
        <p:spPr bwMode="auto">
          <a:xfrm>
            <a:off x="-39866888" y="-10355263"/>
            <a:ext cx="920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333333"/>
                </a:solidFill>
              </a:rPr>
              <a:t>Cases</a:t>
            </a:r>
            <a:endParaRPr lang="nb-NO" altLang="en-US" sz="2400"/>
          </a:p>
        </p:txBody>
      </p:sp>
      <p:sp>
        <p:nvSpPr>
          <p:cNvPr id="17417" name="Rectangle 10"/>
          <p:cNvSpPr>
            <a:spLocks noChangeArrowheads="1"/>
          </p:cNvSpPr>
          <p:nvPr/>
        </p:nvSpPr>
        <p:spPr bwMode="auto">
          <a:xfrm>
            <a:off x="-39866888" y="-10355263"/>
            <a:ext cx="920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333333"/>
                </a:solidFill>
              </a:rPr>
              <a:t>Deaths</a:t>
            </a:r>
            <a:endParaRPr lang="nb-NO" altLang="en-US" sz="2400"/>
          </a:p>
        </p:txBody>
      </p:sp>
      <p:sp>
        <p:nvSpPr>
          <p:cNvPr id="17418" name="Rectangle 11"/>
          <p:cNvSpPr>
            <a:spLocks noChangeArrowheads="1"/>
          </p:cNvSpPr>
          <p:nvPr/>
        </p:nvSpPr>
        <p:spPr bwMode="auto">
          <a:xfrm>
            <a:off x="-39866888" y="-10355263"/>
            <a:ext cx="920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Guinea</a:t>
            </a:r>
            <a:endParaRPr lang="nb-NO" altLang="en-US" sz="2400"/>
          </a:p>
        </p:txBody>
      </p:sp>
      <p:sp>
        <p:nvSpPr>
          <p:cNvPr id="17419" name="Rectangle 12"/>
          <p:cNvSpPr>
            <a:spLocks noChangeArrowheads="1"/>
          </p:cNvSpPr>
          <p:nvPr/>
        </p:nvSpPr>
        <p:spPr bwMode="auto">
          <a:xfrm>
            <a:off x="-39866888" y="-10287000"/>
            <a:ext cx="920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Liberia</a:t>
            </a:r>
            <a:endParaRPr lang="nb-NO" altLang="en-US" sz="2400"/>
          </a:p>
        </p:txBody>
      </p:sp>
      <p:sp>
        <p:nvSpPr>
          <p:cNvPr id="17420" name="Rectangle 13"/>
          <p:cNvSpPr>
            <a:spLocks noChangeArrowheads="1"/>
          </p:cNvSpPr>
          <p:nvPr/>
        </p:nvSpPr>
        <p:spPr bwMode="auto">
          <a:xfrm>
            <a:off x="-39866888" y="-10218738"/>
            <a:ext cx="920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Sierra Leone</a:t>
            </a:r>
            <a:endParaRPr lang="nb-NO" altLang="en-US" sz="2400"/>
          </a:p>
        </p:txBody>
      </p:sp>
      <p:sp>
        <p:nvSpPr>
          <p:cNvPr id="17421" name="Rectangle 14"/>
          <p:cNvSpPr>
            <a:spLocks noChangeArrowheads="1"/>
          </p:cNvSpPr>
          <p:nvPr/>
        </p:nvSpPr>
        <p:spPr bwMode="auto">
          <a:xfrm>
            <a:off x="-39866888" y="-10150475"/>
            <a:ext cx="92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Italy</a:t>
            </a:r>
            <a:endParaRPr lang="nb-NO" altLang="en-US" sz="2400"/>
          </a:p>
        </p:txBody>
      </p:sp>
      <p:sp>
        <p:nvSpPr>
          <p:cNvPr id="17422" name="Rectangle 15"/>
          <p:cNvSpPr>
            <a:spLocks noChangeArrowheads="1"/>
          </p:cNvSpPr>
          <p:nvPr/>
        </p:nvSpPr>
        <p:spPr bwMode="auto">
          <a:xfrm>
            <a:off x="-39866888" y="-10082213"/>
            <a:ext cx="92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Mali</a:t>
            </a:r>
            <a:endParaRPr lang="nb-NO" altLang="en-US" sz="2400"/>
          </a:p>
        </p:txBody>
      </p:sp>
      <p:sp>
        <p:nvSpPr>
          <p:cNvPr id="17423" name="Rectangle 16"/>
          <p:cNvSpPr>
            <a:spLocks noChangeArrowheads="1"/>
          </p:cNvSpPr>
          <p:nvPr/>
        </p:nvSpPr>
        <p:spPr bwMode="auto">
          <a:xfrm>
            <a:off x="-39866888" y="-10013950"/>
            <a:ext cx="920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Nigeria</a:t>
            </a:r>
            <a:endParaRPr lang="nb-NO" altLang="en-US" sz="2400"/>
          </a:p>
        </p:txBody>
      </p:sp>
      <p:sp>
        <p:nvSpPr>
          <p:cNvPr id="17424" name="Rectangle 17"/>
          <p:cNvSpPr>
            <a:spLocks noChangeArrowheads="1"/>
          </p:cNvSpPr>
          <p:nvPr/>
        </p:nvSpPr>
        <p:spPr bwMode="auto">
          <a:xfrm>
            <a:off x="-39866888" y="-9945688"/>
            <a:ext cx="920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Senegal</a:t>
            </a:r>
            <a:endParaRPr lang="nb-NO" altLang="en-US" sz="2400"/>
          </a:p>
        </p:txBody>
      </p:sp>
      <p:sp>
        <p:nvSpPr>
          <p:cNvPr id="17425" name="Rectangle 18"/>
          <p:cNvSpPr>
            <a:spLocks noChangeArrowheads="1"/>
          </p:cNvSpPr>
          <p:nvPr/>
        </p:nvSpPr>
        <p:spPr bwMode="auto">
          <a:xfrm>
            <a:off x="-39866888" y="-9877425"/>
            <a:ext cx="9207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Spain</a:t>
            </a:r>
            <a:endParaRPr lang="nb-NO" altLang="en-US" sz="2400"/>
          </a:p>
        </p:txBody>
      </p:sp>
      <p:sp>
        <p:nvSpPr>
          <p:cNvPr id="17426" name="Rectangle 19"/>
          <p:cNvSpPr>
            <a:spLocks noChangeArrowheads="1"/>
          </p:cNvSpPr>
          <p:nvPr/>
        </p:nvSpPr>
        <p:spPr bwMode="auto">
          <a:xfrm>
            <a:off x="-39866888" y="-9809163"/>
            <a:ext cx="9207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United Kingdom</a:t>
            </a:r>
            <a:endParaRPr lang="nb-NO" altLang="en-US" sz="2400"/>
          </a:p>
        </p:txBody>
      </p:sp>
      <p:sp>
        <p:nvSpPr>
          <p:cNvPr id="17427" name="Rectangle 20"/>
          <p:cNvSpPr>
            <a:spLocks noChangeArrowheads="1"/>
          </p:cNvSpPr>
          <p:nvPr/>
        </p:nvSpPr>
        <p:spPr bwMode="auto">
          <a:xfrm>
            <a:off x="-39866888" y="-9740900"/>
            <a:ext cx="920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United States of America</a:t>
            </a:r>
            <a:endParaRPr lang="nb-NO" altLang="en-US" sz="2400"/>
          </a:p>
        </p:txBody>
      </p:sp>
      <p:sp>
        <p:nvSpPr>
          <p:cNvPr id="17428" name="Rectangle 21"/>
          <p:cNvSpPr>
            <a:spLocks noChangeArrowheads="1"/>
          </p:cNvSpPr>
          <p:nvPr/>
        </p:nvSpPr>
        <p:spPr bwMode="auto">
          <a:xfrm>
            <a:off x="-39866888" y="-9672638"/>
            <a:ext cx="9207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900" b="1">
                <a:solidFill>
                  <a:srgbClr val="606060"/>
                </a:solidFill>
              </a:rPr>
              <a:t>Total</a:t>
            </a:r>
            <a:endParaRPr lang="nb-NO" altLang="en-US" sz="2400"/>
          </a:p>
        </p:txBody>
      </p:sp>
      <p:sp>
        <p:nvSpPr>
          <p:cNvPr id="17429" name="Rectangle 22"/>
          <p:cNvSpPr>
            <a:spLocks noChangeArrowheads="1"/>
          </p:cNvSpPr>
          <p:nvPr/>
        </p:nvSpPr>
        <p:spPr bwMode="auto">
          <a:xfrm>
            <a:off x="-39866888" y="-10355263"/>
            <a:ext cx="92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3760</a:t>
            </a:r>
            <a:endParaRPr lang="nb-NO" altLang="en-US" sz="2400"/>
          </a:p>
        </p:txBody>
      </p:sp>
      <p:sp>
        <p:nvSpPr>
          <p:cNvPr id="17430" name="Rectangle 23"/>
          <p:cNvSpPr>
            <a:spLocks noChangeArrowheads="1"/>
          </p:cNvSpPr>
          <p:nvPr/>
        </p:nvSpPr>
        <p:spPr bwMode="auto">
          <a:xfrm>
            <a:off x="-39866888" y="-10355263"/>
            <a:ext cx="920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10,673</a:t>
            </a:r>
            <a:endParaRPr lang="nb-NO" altLang="en-US" sz="2400"/>
          </a:p>
        </p:txBody>
      </p:sp>
      <p:sp>
        <p:nvSpPr>
          <p:cNvPr id="17431" name="Rectangle 24"/>
          <p:cNvSpPr>
            <a:spLocks noChangeArrowheads="1"/>
          </p:cNvSpPr>
          <p:nvPr/>
        </p:nvSpPr>
        <p:spPr bwMode="auto">
          <a:xfrm>
            <a:off x="-39866888" y="-10355263"/>
            <a:ext cx="920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13,209</a:t>
            </a:r>
            <a:endParaRPr lang="nb-NO" altLang="en-US" sz="2400"/>
          </a:p>
        </p:txBody>
      </p:sp>
      <p:sp>
        <p:nvSpPr>
          <p:cNvPr id="17432" name="Rectangle 25"/>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1</a:t>
            </a:r>
            <a:endParaRPr lang="nb-NO" altLang="en-US" sz="2400"/>
          </a:p>
        </p:txBody>
      </p:sp>
      <p:sp>
        <p:nvSpPr>
          <p:cNvPr id="17433" name="Rectangle 26"/>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8</a:t>
            </a:r>
            <a:endParaRPr lang="nb-NO" altLang="en-US" sz="2400"/>
          </a:p>
        </p:txBody>
      </p:sp>
      <p:sp>
        <p:nvSpPr>
          <p:cNvPr id="17434" name="Rectangle 27"/>
          <p:cNvSpPr>
            <a:spLocks noChangeArrowheads="1"/>
          </p:cNvSpPr>
          <p:nvPr/>
        </p:nvSpPr>
        <p:spPr bwMode="auto">
          <a:xfrm>
            <a:off x="-39866888" y="-10355263"/>
            <a:ext cx="92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20</a:t>
            </a:r>
            <a:endParaRPr lang="nb-NO" altLang="en-US" sz="2400"/>
          </a:p>
        </p:txBody>
      </p:sp>
      <p:sp>
        <p:nvSpPr>
          <p:cNvPr id="17435" name="Rectangle 28"/>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1</a:t>
            </a:r>
            <a:endParaRPr lang="nb-NO" altLang="en-US" sz="2400"/>
          </a:p>
        </p:txBody>
      </p:sp>
      <p:sp>
        <p:nvSpPr>
          <p:cNvPr id="17436" name="Rectangle 29"/>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1</a:t>
            </a:r>
            <a:endParaRPr lang="nb-NO" altLang="en-US" sz="2400"/>
          </a:p>
        </p:txBody>
      </p:sp>
      <p:sp>
        <p:nvSpPr>
          <p:cNvPr id="17437" name="Rectangle 30"/>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1</a:t>
            </a:r>
            <a:endParaRPr lang="nb-NO" altLang="en-US" sz="2400"/>
          </a:p>
        </p:txBody>
      </p:sp>
      <p:sp>
        <p:nvSpPr>
          <p:cNvPr id="17438" name="Rectangle 31"/>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4</a:t>
            </a:r>
            <a:endParaRPr lang="nb-NO" altLang="en-US" sz="2400"/>
          </a:p>
        </p:txBody>
      </p:sp>
      <p:sp>
        <p:nvSpPr>
          <p:cNvPr id="17439" name="Rectangle 32"/>
          <p:cNvSpPr>
            <a:spLocks noChangeArrowheads="1"/>
          </p:cNvSpPr>
          <p:nvPr/>
        </p:nvSpPr>
        <p:spPr bwMode="auto">
          <a:xfrm>
            <a:off x="-39866888" y="-10355263"/>
            <a:ext cx="920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27,678</a:t>
            </a:r>
            <a:endParaRPr lang="nb-NO" altLang="en-US" sz="2400"/>
          </a:p>
        </p:txBody>
      </p:sp>
      <p:sp>
        <p:nvSpPr>
          <p:cNvPr id="17440" name="Rectangle 33"/>
          <p:cNvSpPr>
            <a:spLocks noChangeArrowheads="1"/>
          </p:cNvSpPr>
          <p:nvPr/>
        </p:nvSpPr>
        <p:spPr bwMode="auto">
          <a:xfrm>
            <a:off x="-39866888" y="-10355263"/>
            <a:ext cx="92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2506</a:t>
            </a:r>
            <a:endParaRPr lang="nb-NO" altLang="en-US" sz="2400"/>
          </a:p>
        </p:txBody>
      </p:sp>
      <p:sp>
        <p:nvSpPr>
          <p:cNvPr id="17441" name="Rectangle 34"/>
          <p:cNvSpPr>
            <a:spLocks noChangeArrowheads="1"/>
          </p:cNvSpPr>
          <p:nvPr/>
        </p:nvSpPr>
        <p:spPr bwMode="auto">
          <a:xfrm>
            <a:off x="-39866888" y="-10355263"/>
            <a:ext cx="92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4808</a:t>
            </a:r>
            <a:endParaRPr lang="nb-NO" altLang="en-US" sz="2400"/>
          </a:p>
        </p:txBody>
      </p:sp>
      <p:sp>
        <p:nvSpPr>
          <p:cNvPr id="17442" name="Rectangle 35"/>
          <p:cNvSpPr>
            <a:spLocks noChangeArrowheads="1"/>
          </p:cNvSpPr>
          <p:nvPr/>
        </p:nvSpPr>
        <p:spPr bwMode="auto">
          <a:xfrm>
            <a:off x="-39866888" y="-10355263"/>
            <a:ext cx="92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3947</a:t>
            </a:r>
            <a:endParaRPr lang="nb-NO" altLang="en-US" sz="2400"/>
          </a:p>
        </p:txBody>
      </p:sp>
      <p:sp>
        <p:nvSpPr>
          <p:cNvPr id="17443" name="Rectangle 36"/>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0</a:t>
            </a:r>
            <a:endParaRPr lang="nb-NO" altLang="en-US" sz="2400"/>
          </a:p>
        </p:txBody>
      </p:sp>
      <p:sp>
        <p:nvSpPr>
          <p:cNvPr id="17444" name="Rectangle 37"/>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6</a:t>
            </a:r>
            <a:endParaRPr lang="nb-NO" altLang="en-US" sz="2400"/>
          </a:p>
        </p:txBody>
      </p:sp>
      <p:sp>
        <p:nvSpPr>
          <p:cNvPr id="17445" name="Rectangle 38"/>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8</a:t>
            </a:r>
            <a:endParaRPr lang="nb-NO" altLang="en-US" sz="2400"/>
          </a:p>
        </p:txBody>
      </p:sp>
      <p:sp>
        <p:nvSpPr>
          <p:cNvPr id="17446" name="Rectangle 39"/>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0</a:t>
            </a:r>
            <a:endParaRPr lang="nb-NO" altLang="en-US" sz="2400"/>
          </a:p>
        </p:txBody>
      </p:sp>
      <p:sp>
        <p:nvSpPr>
          <p:cNvPr id="17447" name="Rectangle 40"/>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0</a:t>
            </a:r>
            <a:endParaRPr lang="nb-NO" altLang="en-US" sz="2400"/>
          </a:p>
        </p:txBody>
      </p:sp>
      <p:sp>
        <p:nvSpPr>
          <p:cNvPr id="17448" name="Rectangle 41"/>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0</a:t>
            </a:r>
            <a:endParaRPr lang="nb-NO" altLang="en-US" sz="2400"/>
          </a:p>
        </p:txBody>
      </p:sp>
      <p:sp>
        <p:nvSpPr>
          <p:cNvPr id="17449" name="Rectangle 42"/>
          <p:cNvSpPr>
            <a:spLocks noChangeArrowheads="1"/>
          </p:cNvSpPr>
          <p:nvPr/>
        </p:nvSpPr>
        <p:spPr bwMode="auto">
          <a:xfrm>
            <a:off x="-39866888" y="-10355263"/>
            <a:ext cx="920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1</a:t>
            </a:r>
            <a:endParaRPr lang="nb-NO" altLang="en-US" sz="2400"/>
          </a:p>
        </p:txBody>
      </p:sp>
      <p:sp>
        <p:nvSpPr>
          <p:cNvPr id="17450" name="Rectangle 43"/>
          <p:cNvSpPr>
            <a:spLocks noChangeArrowheads="1"/>
          </p:cNvSpPr>
          <p:nvPr/>
        </p:nvSpPr>
        <p:spPr bwMode="auto">
          <a:xfrm>
            <a:off x="-39866888" y="-10355263"/>
            <a:ext cx="920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r>
              <a:rPr lang="nb-NO" altLang="en-US" sz="800" b="1">
                <a:solidFill>
                  <a:srgbClr val="606060"/>
                </a:solidFill>
              </a:rPr>
              <a:t>11,276</a:t>
            </a:r>
            <a:endParaRPr lang="nb-NO" altLang="en-US" sz="2400"/>
          </a:p>
        </p:txBody>
      </p:sp>
      <p:pic>
        <p:nvPicPr>
          <p:cNvPr id="205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tel 1"/>
          <p:cNvSpPr>
            <a:spLocks noGrp="1"/>
          </p:cNvSpPr>
          <p:nvPr>
            <p:ph type="title"/>
          </p:nvPr>
        </p:nvSpPr>
        <p:spPr>
          <a:xfrm>
            <a:off x="0" y="0"/>
            <a:ext cx="9144000" cy="908050"/>
          </a:xfrm>
          <a:extLst>
            <a:ext uri="{FAA26D3D-D897-4be2-8F04-BA451C77F1D7}">
              <ma14:placeholderFlag xmlns:ma14="http://schemas.microsoft.com/office/mac/drawingml/2011/main" xmlns="" val="1"/>
            </a:ext>
          </a:extLst>
        </p:spPr>
        <p:txBody>
          <a:bodyPr/>
          <a:lstStyle/>
          <a:p>
            <a:pPr algn="ctr">
              <a:defRPr/>
            </a:pPr>
            <a:r>
              <a:rPr lang="nb-NO" altLang="x-none" b="1"/>
              <a:t>Updating Ebola transmission</a:t>
            </a:r>
          </a:p>
        </p:txBody>
      </p:sp>
      <p:sp>
        <p:nvSpPr>
          <p:cNvPr id="3" name="Plassholder for innhold 2"/>
          <p:cNvSpPr>
            <a:spLocks noGrp="1"/>
          </p:cNvSpPr>
          <p:nvPr>
            <p:ph idx="1"/>
          </p:nvPr>
        </p:nvSpPr>
        <p:spPr>
          <a:xfrm>
            <a:off x="215900" y="923925"/>
            <a:ext cx="8640763" cy="1008063"/>
          </a:xfrm>
          <a:extLst>
            <a:ext uri="{FAA26D3D-D897-4be2-8F04-BA451C77F1D7}">
              <ma14:placeholderFlag xmlns:ma14="http://schemas.microsoft.com/office/mac/drawingml/2011/main" xmlns="" val="1"/>
            </a:ext>
          </a:extLst>
        </p:spPr>
        <p:txBody>
          <a:bodyPr/>
          <a:lstStyle/>
          <a:p>
            <a:pPr marL="334963" indent="-334963" defTabSz="873125" eaLnBrk="1" hangingPunct="1">
              <a:lnSpc>
                <a:spcPct val="90000"/>
              </a:lnSpc>
            </a:pPr>
            <a:r>
              <a:rPr lang="nb-NO" altLang="en-US" sz="2400" smtClean="0">
                <a:solidFill>
                  <a:srgbClr val="000066"/>
                </a:solidFill>
                <a:latin typeface="Times New Roman" pitchFamily="18" charset="0"/>
              </a:rPr>
              <a:t>Virus shedding ---after intranasal inoculation in guineapigs. --- </a:t>
            </a:r>
            <a:r>
              <a:rPr lang="nb-NO" altLang="en-US" sz="2400" u="sng" smtClean="0">
                <a:solidFill>
                  <a:srgbClr val="000066"/>
                </a:solidFill>
                <a:latin typeface="Times New Roman" pitchFamily="18" charset="0"/>
              </a:rPr>
              <a:t>”including those transported</a:t>
            </a:r>
            <a:r>
              <a:rPr lang="nb-NO" altLang="en-US" sz="2400" smtClean="0">
                <a:solidFill>
                  <a:srgbClr val="000066"/>
                </a:solidFill>
                <a:latin typeface="Times New Roman" pitchFamily="18" charset="0"/>
              </a:rPr>
              <a:t> </a:t>
            </a:r>
            <a:r>
              <a:rPr lang="nb-NO" altLang="en-US" sz="2400" u="sng" smtClean="0">
                <a:solidFill>
                  <a:srgbClr val="000066"/>
                </a:solidFill>
                <a:latin typeface="Times New Roman" pitchFamily="18" charset="0"/>
              </a:rPr>
              <a:t>through air movement over short distances</a:t>
            </a:r>
            <a:r>
              <a:rPr lang="nb-NO" altLang="en-US" sz="2400" smtClean="0">
                <a:solidFill>
                  <a:srgbClr val="000066"/>
                </a:solidFill>
                <a:latin typeface="Times New Roman" pitchFamily="18" charset="0"/>
              </a:rPr>
              <a:t>.”</a:t>
            </a:r>
            <a:r>
              <a:rPr lang="nb-NO" altLang="en-US" sz="2000" smtClean="0">
                <a:solidFill>
                  <a:srgbClr val="000066"/>
                </a:solidFill>
                <a:latin typeface="Times New Roman" pitchFamily="18" charset="0"/>
              </a:rPr>
              <a:t> </a:t>
            </a:r>
            <a:r>
              <a:rPr lang="nb-NO" altLang="en-US" sz="1600" smtClean="0">
                <a:solidFill>
                  <a:srgbClr val="000066"/>
                </a:solidFill>
                <a:latin typeface="Times New Roman" pitchFamily="18" charset="0"/>
              </a:rPr>
              <a:t>Wong J Vir 2015;89:1314</a:t>
            </a:r>
          </a:p>
          <a:p>
            <a:pPr marL="334963" indent="-334963" defTabSz="873125" eaLnBrk="1" hangingPunct="1">
              <a:lnSpc>
                <a:spcPct val="90000"/>
              </a:lnSpc>
            </a:pPr>
            <a:endParaRPr lang="en-US" altLang="en-US" sz="2400" smtClean="0"/>
          </a:p>
          <a:p>
            <a:pPr marL="334963" indent="-334963" defTabSz="873125" eaLnBrk="1" hangingPunct="1">
              <a:lnSpc>
                <a:spcPct val="90000"/>
              </a:lnSpc>
            </a:pPr>
            <a:r>
              <a:rPr lang="en-US" altLang="en-US" sz="2400" smtClean="0"/>
              <a:t>Persistence and recrudescent in some; CNS, eyes, semen (more than 2 years) </a:t>
            </a:r>
            <a:r>
              <a:rPr lang="nb-NO" altLang="en-US" sz="1200" smtClean="0"/>
              <a:t>Ed. JHI 2016;94:</a:t>
            </a:r>
            <a:endParaRPr lang="en-US" altLang="en-US" smtClean="0"/>
          </a:p>
          <a:p>
            <a:pPr marL="334963" indent="-334963" defTabSz="873125"/>
            <a:r>
              <a:rPr lang="en-US" altLang="en-US" sz="2800" smtClean="0">
                <a:solidFill>
                  <a:srgbClr val="000000"/>
                </a:solidFill>
              </a:rPr>
              <a:t>“Hiding in lungs of HCW”. Persistence and local replication. Contribute to the transmission-- </a:t>
            </a:r>
            <a:r>
              <a:rPr lang="en-US" altLang="en-US" sz="1400" smtClean="0">
                <a:solidFill>
                  <a:srgbClr val="000000"/>
                </a:solidFill>
              </a:rPr>
              <a:t>Biava et al. PLOS Path Jan 2017 </a:t>
            </a:r>
          </a:p>
          <a:p>
            <a:pPr marL="334963" indent="-334963" defTabSz="873125"/>
            <a:endParaRPr lang="nb-NO" altLang="en-US" sz="2800" smtClean="0"/>
          </a:p>
          <a:p>
            <a:pPr marL="334963" indent="-334963" defTabSz="873125">
              <a:buFont typeface="Wingdings" pitchFamily="2" charset="2"/>
              <a:buNone/>
            </a:pPr>
            <a:endParaRPr lang="nb-NO" altLang="en-US" sz="2800"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005263"/>
            <a:ext cx="3376612"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ktangel 1"/>
          <p:cNvSpPr/>
          <p:nvPr/>
        </p:nvSpPr>
        <p:spPr>
          <a:xfrm>
            <a:off x="179388" y="5518150"/>
            <a:ext cx="8964612" cy="1174750"/>
          </a:xfrm>
          <a:prstGeom prst="rect">
            <a:avLst/>
          </a:prstGeom>
        </p:spPr>
        <p:txBody>
          <a:bodyPr>
            <a:spAutoFit/>
          </a:bodyPr>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20000"/>
              </a:spcBef>
              <a:buClr>
                <a:srgbClr val="3333CC"/>
              </a:buClr>
              <a:buSzPct val="60000"/>
              <a:buFont typeface="Wingdings" pitchFamily="2" charset="2"/>
              <a:buChar char="n"/>
            </a:pPr>
            <a:r>
              <a:rPr lang="nb-NO" altLang="en-US" sz="2800">
                <a:solidFill>
                  <a:srgbClr val="000000"/>
                </a:solidFill>
              </a:rPr>
              <a:t>None of tested PPE combinations provided a complete solution for PPE. Canada</a:t>
            </a:r>
            <a:r>
              <a:rPr lang="nb-NO" altLang="en-US" sz="1200">
                <a:solidFill>
                  <a:srgbClr val="000000"/>
                </a:solidFill>
              </a:rPr>
              <a:t>.</a:t>
            </a:r>
            <a:r>
              <a:rPr lang="nb-NO" altLang="en-US" sz="800">
                <a:solidFill>
                  <a:srgbClr val="000000"/>
                </a:solidFill>
              </a:rPr>
              <a:t>Herlihey TA et al. ICHE 2016; 37:1022-</a:t>
            </a:r>
          </a:p>
          <a:p>
            <a:pPr>
              <a:spcBef>
                <a:spcPct val="20000"/>
              </a:spcBef>
              <a:buClr>
                <a:srgbClr val="3333CC"/>
              </a:buClr>
              <a:buSzPct val="60000"/>
              <a:buFont typeface="Wingdings" pitchFamily="2" charset="2"/>
              <a:buChar char="n"/>
            </a:pPr>
            <a:endParaRPr lang="nb-NO" altLang="en-US" sz="1200">
              <a:solidFill>
                <a:srgbClr val="000000"/>
              </a:solidFill>
            </a:endParaRPr>
          </a:p>
        </p:txBody>
      </p:sp>
      <p:sp>
        <p:nvSpPr>
          <p:cNvPr id="67589" name="Slide Number Placeholder 3"/>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397CB7EF-D569-415D-A3FB-E8A5DD591D5D}" type="slidenum">
              <a:rPr lang="nb-NO" altLang="en-US" sz="1800"/>
              <a:pPr>
                <a:spcBef>
                  <a:spcPct val="0"/>
                </a:spcBef>
                <a:buClrTx/>
                <a:buSzTx/>
                <a:buFontTx/>
                <a:buNone/>
              </a:pPr>
              <a:t>50</a:t>
            </a:fld>
            <a:endParaRPr lang="nb-NO" altLang="en-US" sz="1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tel 1"/>
          <p:cNvSpPr>
            <a:spLocks noGrp="1"/>
          </p:cNvSpPr>
          <p:nvPr>
            <p:ph type="title"/>
          </p:nvPr>
        </p:nvSpPr>
        <p:spPr>
          <a:xfrm>
            <a:off x="107950" y="0"/>
            <a:ext cx="9036050" cy="1220788"/>
          </a:xfrm>
          <a:extLst>
            <a:ext uri="{FAA26D3D-D897-4be2-8F04-BA451C77F1D7}">
              <ma14:placeholderFlag xmlns:ma14="http://schemas.microsoft.com/office/mac/drawingml/2011/main" xmlns="" val="1"/>
            </a:ext>
          </a:extLst>
        </p:spPr>
        <p:txBody>
          <a:bodyPr/>
          <a:lstStyle/>
          <a:p>
            <a:pPr algn="ctr"/>
            <a:r>
              <a:rPr lang="nb-NO" altLang="en-US" sz="3600" b="1" smtClean="0"/>
              <a:t>Assessment of self-contamination during removal of PPE for Ebola—</a:t>
            </a:r>
            <a:br>
              <a:rPr lang="nb-NO" altLang="en-US" sz="3600" b="1" smtClean="0"/>
            </a:br>
            <a:r>
              <a:rPr lang="nb-NO" altLang="en-US" sz="1200" smtClean="0"/>
              <a:t>Casanova LM et al. ICHE 2016;37:1156-</a:t>
            </a:r>
            <a:endParaRPr lang="nb-NO" altLang="en-US" smtClean="0"/>
          </a:p>
        </p:txBody>
      </p:sp>
      <p:sp>
        <p:nvSpPr>
          <p:cNvPr id="64515" name="Plassholder for innhold 2"/>
          <p:cNvSpPr>
            <a:spLocks noGrp="1"/>
          </p:cNvSpPr>
          <p:nvPr>
            <p:ph idx="1"/>
          </p:nvPr>
        </p:nvSpPr>
        <p:spPr>
          <a:extLst>
            <a:ext uri="{FAA26D3D-D897-4be2-8F04-BA451C77F1D7}">
              <ma14:placeholderFlag xmlns:ma14="http://schemas.microsoft.com/office/mac/drawingml/2011/main" xmlns="" val="1"/>
            </a:ext>
          </a:extLst>
        </p:spPr>
        <p:txBody>
          <a:bodyPr/>
          <a:lstStyle/>
          <a:p>
            <a:endParaRPr lang="en-US" altLang="en-US" smtClean="0"/>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196975"/>
            <a:ext cx="9126537" cy="565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8612" name="Ellipse 3"/>
          <p:cNvSpPr>
            <a:spLocks noChangeArrowheads="1"/>
          </p:cNvSpPr>
          <p:nvPr/>
        </p:nvSpPr>
        <p:spPr bwMode="auto">
          <a:xfrm>
            <a:off x="1187450" y="5661025"/>
            <a:ext cx="2016125" cy="576263"/>
          </a:xfrm>
          <a:prstGeom prst="ellipse">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p>
        </p:txBody>
      </p:sp>
      <p:pic>
        <p:nvPicPr>
          <p:cNvPr id="645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038" y="4024313"/>
            <a:ext cx="1704975" cy="584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750" y="5949950"/>
            <a:ext cx="16843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8615" name="Rektangel 4"/>
          <p:cNvSpPr>
            <a:spLocks noChangeArrowheads="1"/>
          </p:cNvSpPr>
          <p:nvPr/>
        </p:nvSpPr>
        <p:spPr bwMode="auto">
          <a:xfrm>
            <a:off x="3779838" y="2852738"/>
            <a:ext cx="2016125" cy="23050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tel 1"/>
          <p:cNvSpPr>
            <a:spLocks noGrp="1"/>
          </p:cNvSpPr>
          <p:nvPr>
            <p:ph type="title"/>
          </p:nvPr>
        </p:nvSpPr>
        <p:spPr>
          <a:xfrm>
            <a:off x="0" y="0"/>
            <a:ext cx="8943975" cy="1760538"/>
          </a:xfrm>
          <a:extLst>
            <a:ext uri="{FAA26D3D-D897-4be2-8F04-BA451C77F1D7}">
              <ma14:placeholderFlag xmlns:ma14="http://schemas.microsoft.com/office/mac/drawingml/2011/main" xmlns="" val="1"/>
            </a:ext>
          </a:extLst>
        </p:spPr>
        <p:txBody>
          <a:bodyPr/>
          <a:lstStyle/>
          <a:p>
            <a:pPr algn="ctr">
              <a:defRPr/>
            </a:pPr>
            <a:r>
              <a:rPr lang="nb-NO" altLang="x-none"/>
              <a:t>Skin, clothes contaminated after protective gear removed. </a:t>
            </a:r>
            <a:r>
              <a:rPr lang="nb-NO" altLang="x-none" sz="1400"/>
              <a:t>Thomas et al.JAMA Int med 2015;175:1904</a:t>
            </a:r>
          </a:p>
        </p:txBody>
      </p:sp>
      <p:sp>
        <p:nvSpPr>
          <p:cNvPr id="65539" name="Plassholder for innhold 2"/>
          <p:cNvSpPr>
            <a:spLocks noGrp="1"/>
          </p:cNvSpPr>
          <p:nvPr>
            <p:ph idx="1"/>
          </p:nvPr>
        </p:nvSpPr>
        <p:spPr>
          <a:xfrm>
            <a:off x="323850" y="1989138"/>
            <a:ext cx="8631238" cy="4287837"/>
          </a:xfrm>
          <a:extLst>
            <a:ext uri="{FAA26D3D-D897-4be2-8F04-BA451C77F1D7}">
              <ma14:placeholderFlag xmlns:ma14="http://schemas.microsoft.com/office/mac/drawingml/2011/main" xmlns="" val="1"/>
            </a:ext>
          </a:extLst>
        </p:spPr>
        <p:txBody>
          <a:bodyPr/>
          <a:lstStyle/>
          <a:p>
            <a:pPr>
              <a:buFont typeface="Wingdings" charset="2"/>
              <a:buChar char="n"/>
              <a:defRPr/>
            </a:pPr>
            <a:r>
              <a:rPr lang="nb-NO" altLang="x-none" sz="2800"/>
              <a:t>435 gown and glove removals- fluorescent lotion tested and bacteriophage MS2.</a:t>
            </a:r>
          </a:p>
          <a:p>
            <a:pPr>
              <a:buFont typeface="Wingdings" charset="2"/>
              <a:buChar char="n"/>
              <a:defRPr/>
            </a:pPr>
            <a:r>
              <a:rPr lang="nb-NO" altLang="x-none" sz="2800"/>
              <a:t>Contamination of skin or clothing: 46%</a:t>
            </a:r>
          </a:p>
          <a:p>
            <a:pPr>
              <a:buFont typeface="Wingdings" charset="2"/>
              <a:buChar char="n"/>
              <a:defRPr/>
            </a:pPr>
            <a:r>
              <a:rPr lang="nb-NO" altLang="x-none" sz="2800"/>
              <a:t>More during gloves than gowns: 53% versus 38%</a:t>
            </a:r>
          </a:p>
          <a:p>
            <a:pPr>
              <a:buFont typeface="Wingdings" charset="2"/>
              <a:buChar char="n"/>
              <a:defRPr/>
            </a:pPr>
            <a:r>
              <a:rPr lang="nb-NO" altLang="x-none" sz="2800"/>
              <a:t>Education and training significantly reduced the contamination rate.</a:t>
            </a:r>
          </a:p>
          <a:p>
            <a:pPr>
              <a:buFont typeface="Wingdings" charset="2"/>
              <a:buChar char="n"/>
              <a:defRPr/>
            </a:pPr>
            <a:r>
              <a:rPr lang="nb-NO" altLang="x-none" sz="2800"/>
              <a:t>The hands and neck were the most frequent contaminated sites.</a:t>
            </a:r>
          </a:p>
        </p:txBody>
      </p:sp>
      <p:sp>
        <p:nvSpPr>
          <p:cNvPr id="69635"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76C21727-0204-427E-9FF3-8BDEFAEF7563}" type="slidenum">
              <a:rPr lang="nb-NO" altLang="en-US" sz="1800"/>
              <a:pPr>
                <a:spcBef>
                  <a:spcPct val="0"/>
                </a:spcBef>
                <a:buClrTx/>
                <a:buSzTx/>
                <a:buFontTx/>
                <a:buNone/>
              </a:pPr>
              <a:t>52</a:t>
            </a:fld>
            <a:endParaRPr lang="nb-NO" altLang="en-US" sz="18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tel 1"/>
          <p:cNvSpPr>
            <a:spLocks noGrp="1"/>
          </p:cNvSpPr>
          <p:nvPr>
            <p:ph type="title"/>
          </p:nvPr>
        </p:nvSpPr>
        <p:spPr>
          <a:extLst>
            <a:ext uri="{FAA26D3D-D897-4be2-8F04-BA451C77F1D7}">
              <ma14:placeholderFlag xmlns:ma14="http://schemas.microsoft.com/office/mac/drawingml/2011/main" xmlns="" val="1"/>
            </a:ext>
          </a:extLst>
        </p:spPr>
        <p:txBody>
          <a:bodyPr/>
          <a:lstStyle/>
          <a:p>
            <a:endParaRPr lang="en-US" altLang="en-US" smtClean="0"/>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8737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0659" name="TekstSylinder 1"/>
          <p:cNvSpPr txBox="1">
            <a:spLocks noChangeArrowheads="1"/>
          </p:cNvSpPr>
          <p:nvPr/>
        </p:nvSpPr>
        <p:spPr bwMode="auto">
          <a:xfrm>
            <a:off x="155575" y="3860800"/>
            <a:ext cx="8712200" cy="9540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nb-NO" altLang="en-US" sz="2800" b="1"/>
              <a:t>Donning and doffing methods – still with some problems---- with doffing--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tel 1"/>
          <p:cNvSpPr>
            <a:spLocks noGrp="1"/>
          </p:cNvSpPr>
          <p:nvPr>
            <p:ph type="title"/>
          </p:nvPr>
        </p:nvSpPr>
        <p:spPr>
          <a:xfrm>
            <a:off x="0" y="0"/>
            <a:ext cx="9144000" cy="1544638"/>
          </a:xfrm>
          <a:solidFill>
            <a:schemeClr val="accent2"/>
          </a:solidFill>
          <a:extLst>
            <a:ext uri="{FAA26D3D-D897-4be2-8F04-BA451C77F1D7}">
              <ma14:placeholderFlag xmlns:ma14="http://schemas.microsoft.com/office/mac/drawingml/2011/main" xmlns="" val="1"/>
            </a:ext>
          </a:extLst>
        </p:spPr>
        <p:txBody>
          <a:bodyPr/>
          <a:lstStyle/>
          <a:p>
            <a:pPr algn="ctr">
              <a:defRPr/>
            </a:pPr>
            <a:r>
              <a:rPr lang="nb-NO" altLang="x-none"/>
              <a:t>Complete PPE for occupational Ebola exposure </a:t>
            </a:r>
            <a:r>
              <a:rPr lang="nb-NO" altLang="x-none" b="1"/>
              <a:t>may work!</a:t>
            </a:r>
          </a:p>
        </p:txBody>
      </p:sp>
      <p:sp>
        <p:nvSpPr>
          <p:cNvPr id="3" name="Rektangel 2"/>
          <p:cNvSpPr/>
          <p:nvPr/>
        </p:nvSpPr>
        <p:spPr>
          <a:xfrm>
            <a:off x="323850" y="2276475"/>
            <a:ext cx="8640763" cy="3540125"/>
          </a:xfrm>
          <a:prstGeom prst="rect">
            <a:avLst/>
          </a:prstGeom>
        </p:spPr>
        <p:txBody>
          <a:bodyPr>
            <a:spAutoFit/>
          </a:bodyPr>
          <a:lstStyle/>
          <a:p>
            <a:pPr marL="342900" indent="-342900">
              <a:spcBef>
                <a:spcPct val="20000"/>
              </a:spcBef>
              <a:buClr>
                <a:srgbClr val="3333CC"/>
              </a:buClr>
              <a:buSzPct val="60000"/>
              <a:buFont typeface="Wingdings" pitchFamily="2" charset="2"/>
              <a:buChar char="n"/>
              <a:defRPr/>
            </a:pPr>
            <a:r>
              <a:rPr lang="nb-NO" sz="3600" kern="0" dirty="0">
                <a:solidFill>
                  <a:srgbClr val="000000"/>
                </a:solidFill>
                <a:latin typeface="Tahoma"/>
              </a:rPr>
              <a:t>77 </a:t>
            </a:r>
            <a:r>
              <a:rPr lang="nb-NO" sz="3600" kern="0" dirty="0" err="1">
                <a:solidFill>
                  <a:srgbClr val="000000"/>
                </a:solidFill>
                <a:latin typeface="Tahoma"/>
              </a:rPr>
              <a:t>occupational</a:t>
            </a:r>
            <a:r>
              <a:rPr lang="nb-NO" sz="3600" kern="0" dirty="0">
                <a:solidFill>
                  <a:srgbClr val="000000"/>
                </a:solidFill>
                <a:latin typeface="Tahoma"/>
              </a:rPr>
              <a:t> </a:t>
            </a:r>
            <a:r>
              <a:rPr lang="nb-NO" sz="3600" kern="0" dirty="0" err="1">
                <a:solidFill>
                  <a:srgbClr val="000000"/>
                </a:solidFill>
                <a:latin typeface="Tahoma"/>
              </a:rPr>
              <a:t>exposures</a:t>
            </a:r>
            <a:r>
              <a:rPr lang="nb-NO" sz="3600" kern="0" dirty="0">
                <a:solidFill>
                  <a:srgbClr val="000000"/>
                </a:solidFill>
                <a:latin typeface="Tahoma"/>
              </a:rPr>
              <a:t> to Ebola virus in 57 HCW (Guinea-2014-2015)  </a:t>
            </a:r>
          </a:p>
          <a:p>
            <a:pPr marL="285750" indent="-285750">
              <a:spcBef>
                <a:spcPct val="20000"/>
              </a:spcBef>
              <a:buClr>
                <a:srgbClr val="FF0000"/>
              </a:buClr>
              <a:buSzPct val="55000"/>
              <a:buFont typeface="Wingdings" pitchFamily="2" charset="2"/>
              <a:buChar char="n"/>
              <a:defRPr/>
            </a:pPr>
            <a:r>
              <a:rPr lang="nb-NO" sz="3600" b="1" kern="0" dirty="0">
                <a:solidFill>
                  <a:srgbClr val="000000"/>
                </a:solidFill>
                <a:latin typeface="Tahoma"/>
              </a:rPr>
              <a:t>All </a:t>
            </a:r>
            <a:r>
              <a:rPr lang="nb-NO" sz="3600" b="1" kern="0" dirty="0" err="1">
                <a:solidFill>
                  <a:srgbClr val="000000"/>
                </a:solidFill>
                <a:latin typeface="Tahoma"/>
              </a:rPr>
              <a:t>were</a:t>
            </a:r>
            <a:r>
              <a:rPr lang="nb-NO" sz="3600" b="1" kern="0" dirty="0">
                <a:solidFill>
                  <a:srgbClr val="000000"/>
                </a:solidFill>
                <a:latin typeface="Tahoma"/>
              </a:rPr>
              <a:t> </a:t>
            </a:r>
            <a:r>
              <a:rPr lang="nb-NO" sz="3600" b="1" kern="0" dirty="0" err="1">
                <a:solidFill>
                  <a:srgbClr val="000000"/>
                </a:solidFill>
                <a:latin typeface="Tahoma"/>
              </a:rPr>
              <a:t>using</a:t>
            </a:r>
            <a:r>
              <a:rPr lang="nb-NO" sz="3600" b="1" kern="0" dirty="0">
                <a:solidFill>
                  <a:srgbClr val="000000"/>
                </a:solidFill>
                <a:latin typeface="Tahoma"/>
              </a:rPr>
              <a:t> </a:t>
            </a:r>
            <a:r>
              <a:rPr lang="nb-NO" sz="3600" b="1" kern="0" dirty="0" err="1">
                <a:solidFill>
                  <a:srgbClr val="000000"/>
                </a:solidFill>
                <a:latin typeface="Tahoma"/>
              </a:rPr>
              <a:t>complete</a:t>
            </a:r>
            <a:r>
              <a:rPr lang="nb-NO" sz="3600" b="1" kern="0" dirty="0">
                <a:solidFill>
                  <a:srgbClr val="000000"/>
                </a:solidFill>
                <a:latin typeface="Tahoma"/>
              </a:rPr>
              <a:t> PPE</a:t>
            </a:r>
            <a:r>
              <a:rPr lang="nb-NO" sz="3600" kern="0" dirty="0">
                <a:solidFill>
                  <a:srgbClr val="000000"/>
                </a:solidFill>
                <a:latin typeface="Tahoma"/>
              </a:rPr>
              <a:t>; </a:t>
            </a:r>
          </a:p>
          <a:p>
            <a:pPr marL="742950" lvl="1" indent="-285750">
              <a:spcBef>
                <a:spcPct val="20000"/>
              </a:spcBef>
              <a:buClr>
                <a:srgbClr val="FF0000"/>
              </a:buClr>
              <a:buSzPct val="55000"/>
              <a:buFont typeface="Wingdings" pitchFamily="2" charset="2"/>
              <a:buChar char="n"/>
              <a:defRPr/>
            </a:pPr>
            <a:r>
              <a:rPr lang="nb-NO" sz="3200" b="1" kern="0" dirty="0">
                <a:solidFill>
                  <a:srgbClr val="000000"/>
                </a:solidFill>
                <a:latin typeface="Tahoma"/>
              </a:rPr>
              <a:t>3.5 </a:t>
            </a:r>
            <a:r>
              <a:rPr lang="nb-NO" sz="3200" b="1" kern="0" dirty="0" err="1">
                <a:solidFill>
                  <a:srgbClr val="000000"/>
                </a:solidFill>
                <a:latin typeface="Tahoma"/>
              </a:rPr>
              <a:t>exposures</a:t>
            </a:r>
            <a:r>
              <a:rPr lang="nb-NO" sz="3200" b="1" kern="0" dirty="0">
                <a:solidFill>
                  <a:srgbClr val="000000"/>
                </a:solidFill>
                <a:latin typeface="Tahoma"/>
              </a:rPr>
              <a:t>/HCW/</a:t>
            </a:r>
            <a:r>
              <a:rPr lang="nb-NO" sz="3200" b="1" kern="0" dirty="0" err="1">
                <a:solidFill>
                  <a:srgbClr val="000000"/>
                </a:solidFill>
                <a:latin typeface="Tahoma"/>
              </a:rPr>
              <a:t>year</a:t>
            </a:r>
            <a:r>
              <a:rPr lang="nb-NO" sz="3200" b="1" kern="0" dirty="0">
                <a:solidFill>
                  <a:srgbClr val="000000"/>
                </a:solidFill>
                <a:latin typeface="Tahoma"/>
              </a:rPr>
              <a:t> and 18% </a:t>
            </a:r>
            <a:r>
              <a:rPr lang="nb-NO" sz="3200" b="1" kern="0" dirty="0" err="1">
                <a:solidFill>
                  <a:srgbClr val="000000"/>
                </a:solidFill>
                <a:latin typeface="Tahoma"/>
              </a:rPr>
              <a:t>high</a:t>
            </a:r>
            <a:r>
              <a:rPr lang="nb-NO" sz="3200" b="1" kern="0" dirty="0">
                <a:solidFill>
                  <a:srgbClr val="000000"/>
                </a:solidFill>
                <a:latin typeface="Tahoma"/>
              </a:rPr>
              <a:t> risk </a:t>
            </a:r>
            <a:r>
              <a:rPr lang="nb-NO" sz="3200" b="1" kern="0" dirty="0" err="1">
                <a:solidFill>
                  <a:srgbClr val="000000"/>
                </a:solidFill>
                <a:latin typeface="Tahoma"/>
              </a:rPr>
              <a:t>of</a:t>
            </a:r>
            <a:r>
              <a:rPr lang="nb-NO" sz="3200" b="1" kern="0" dirty="0">
                <a:solidFill>
                  <a:srgbClr val="000000"/>
                </a:solidFill>
                <a:latin typeface="Tahoma"/>
              </a:rPr>
              <a:t> </a:t>
            </a:r>
            <a:r>
              <a:rPr lang="nb-NO" sz="3200" b="1" kern="0" dirty="0" err="1">
                <a:solidFill>
                  <a:srgbClr val="000000"/>
                </a:solidFill>
                <a:latin typeface="Tahoma"/>
              </a:rPr>
              <a:t>transmission</a:t>
            </a:r>
            <a:r>
              <a:rPr lang="nb-NO" sz="3200" b="1" kern="0" dirty="0">
                <a:solidFill>
                  <a:srgbClr val="000000"/>
                </a:solidFill>
                <a:latin typeface="Tahoma"/>
              </a:rPr>
              <a:t>, </a:t>
            </a:r>
          </a:p>
          <a:p>
            <a:pPr marL="742950" lvl="1" indent="-285750">
              <a:spcBef>
                <a:spcPct val="20000"/>
              </a:spcBef>
              <a:buClr>
                <a:srgbClr val="FF0000"/>
              </a:buClr>
              <a:buSzPct val="55000"/>
              <a:buFont typeface="Wingdings" pitchFamily="2" charset="2"/>
              <a:buChar char="n"/>
              <a:defRPr/>
            </a:pPr>
            <a:r>
              <a:rPr lang="nb-NO" sz="3200" b="1" kern="0" dirty="0" err="1">
                <a:solidFill>
                  <a:srgbClr val="000000"/>
                </a:solidFill>
                <a:latin typeface="Tahoma"/>
              </a:rPr>
              <a:t>no</a:t>
            </a:r>
            <a:r>
              <a:rPr lang="nb-NO" sz="3200" b="1" kern="0" dirty="0">
                <a:solidFill>
                  <a:srgbClr val="000000"/>
                </a:solidFill>
                <a:latin typeface="Tahoma"/>
              </a:rPr>
              <a:t> </a:t>
            </a:r>
            <a:r>
              <a:rPr lang="nb-NO" sz="3200" b="1" kern="0" dirty="0" err="1">
                <a:solidFill>
                  <a:srgbClr val="000000"/>
                </a:solidFill>
                <a:latin typeface="Tahoma"/>
              </a:rPr>
              <a:t>infections</a:t>
            </a:r>
            <a:r>
              <a:rPr lang="nb-NO" sz="3200" b="1" kern="0" dirty="0">
                <a:solidFill>
                  <a:srgbClr val="000000"/>
                </a:solidFill>
                <a:latin typeface="Tahoma"/>
              </a:rPr>
              <a:t>.</a:t>
            </a:r>
            <a:r>
              <a:rPr lang="nb-NO" sz="2000" b="1" kern="0" dirty="0">
                <a:solidFill>
                  <a:srgbClr val="000000"/>
                </a:solidFill>
                <a:latin typeface="Tahoma"/>
              </a:rPr>
              <a:t> </a:t>
            </a:r>
            <a:r>
              <a:rPr lang="nb-NO" sz="1200" kern="0" dirty="0" err="1">
                <a:solidFill>
                  <a:srgbClr val="000000"/>
                </a:solidFill>
                <a:latin typeface="Tahoma"/>
              </a:rPr>
              <a:t>Savini</a:t>
            </a:r>
            <a:r>
              <a:rPr lang="nb-NO" sz="1200" kern="0" dirty="0">
                <a:solidFill>
                  <a:srgbClr val="000000"/>
                </a:solidFill>
                <a:latin typeface="Tahoma"/>
              </a:rPr>
              <a:t> et al. CDC 2017;23:August</a:t>
            </a:r>
          </a:p>
        </p:txBody>
      </p:sp>
      <p:sp>
        <p:nvSpPr>
          <p:cNvPr id="71683"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17F30A82-9AB0-41A8-81FD-BEF3646DE82A}" type="slidenum">
              <a:rPr lang="nb-NO" altLang="en-US" sz="1800"/>
              <a:pPr>
                <a:spcBef>
                  <a:spcPct val="0"/>
                </a:spcBef>
                <a:buClrTx/>
                <a:buSzTx/>
                <a:buFontTx/>
                <a:buNone/>
              </a:pPr>
              <a:t>54</a:t>
            </a:fld>
            <a:endParaRPr lang="nb-NO" altLang="en-US" sz="18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 y="0"/>
            <a:ext cx="8402638" cy="1371600"/>
          </a:xfrm>
          <a:extLst>
            <a:ext uri="{FAA26D3D-D897-4be2-8F04-BA451C77F1D7}">
              <ma14:placeholderFlag xmlns:ma14="http://schemas.microsoft.com/office/mac/drawingml/2011/main" xmlns="" val="1"/>
            </a:ext>
          </a:extLst>
        </p:spPr>
        <p:txBody>
          <a:bodyPr/>
          <a:lstStyle/>
          <a:p>
            <a:pPr algn="ctr" eaLnBrk="1" hangingPunct="1"/>
            <a:r>
              <a:rPr lang="nb-NO" altLang="en-US" b="1" smtClean="0"/>
              <a:t>Summary</a:t>
            </a:r>
            <a:br>
              <a:rPr lang="nb-NO" altLang="en-US" b="1" smtClean="0"/>
            </a:br>
            <a:endParaRPr lang="nb-NO" altLang="en-US" b="1" smtClean="0"/>
          </a:p>
        </p:txBody>
      </p:sp>
      <p:sp>
        <p:nvSpPr>
          <p:cNvPr id="68611" name="Rectangle 3"/>
          <p:cNvSpPr>
            <a:spLocks noGrp="1" noChangeArrowheads="1"/>
          </p:cNvSpPr>
          <p:nvPr>
            <p:ph type="body" idx="1"/>
          </p:nvPr>
        </p:nvSpPr>
        <p:spPr>
          <a:xfrm>
            <a:off x="107950" y="798513"/>
            <a:ext cx="9036050" cy="5791200"/>
          </a:xfrm>
          <a:extLst>
            <a:ext uri="{FAA26D3D-D897-4be2-8F04-BA451C77F1D7}">
              <ma14:placeholderFlag xmlns:ma14="http://schemas.microsoft.com/office/mac/drawingml/2011/main" xmlns="" val="1"/>
            </a:ext>
          </a:extLst>
        </p:spPr>
        <p:txBody>
          <a:bodyPr/>
          <a:lstStyle/>
          <a:p>
            <a:pPr eaLnBrk="1" hangingPunct="1">
              <a:lnSpc>
                <a:spcPct val="90000"/>
              </a:lnSpc>
              <a:spcBef>
                <a:spcPct val="50000"/>
              </a:spcBef>
            </a:pPr>
            <a:r>
              <a:rPr lang="nb-NO" altLang="en-US" sz="2400" smtClean="0">
                <a:solidFill>
                  <a:srgbClr val="222222"/>
                </a:solidFill>
                <a:latin typeface="Times New Roman" pitchFamily="18" charset="0"/>
                <a:cs typeface="Times New Roman" pitchFamily="18" charset="0"/>
              </a:rPr>
              <a:t>Ebola has caused a high number of victims, also among healthcare personnel (HCW) –in spite of PPE- recommendations for </a:t>
            </a:r>
            <a:r>
              <a:rPr lang="nb-NO" altLang="en-US" sz="2400" b="1" smtClean="0">
                <a:solidFill>
                  <a:srgbClr val="222222"/>
                </a:solidFill>
                <a:latin typeface="Times New Roman" pitchFamily="18" charset="0"/>
                <a:cs typeface="Times New Roman" pitchFamily="18" charset="0"/>
              </a:rPr>
              <a:t>contact and droplet isolation within one meter from the patient </a:t>
            </a:r>
            <a:r>
              <a:rPr lang="nb-NO" altLang="en-US" sz="1200" smtClean="0">
                <a:solidFill>
                  <a:srgbClr val="222222"/>
                </a:solidFill>
                <a:latin typeface="Times New Roman" pitchFamily="18" charset="0"/>
                <a:cs typeface="Times New Roman" pitchFamily="18" charset="0"/>
              </a:rPr>
              <a:t>(WHO,CDC,UK). </a:t>
            </a:r>
          </a:p>
          <a:p>
            <a:pPr eaLnBrk="1" hangingPunct="1">
              <a:lnSpc>
                <a:spcPct val="90000"/>
              </a:lnSpc>
              <a:spcBef>
                <a:spcPct val="50000"/>
              </a:spcBef>
            </a:pPr>
            <a:r>
              <a:rPr lang="nb-NO" altLang="en-US" sz="2400" smtClean="0">
                <a:solidFill>
                  <a:srgbClr val="222222"/>
                </a:solidFill>
                <a:latin typeface="Times New Roman" pitchFamily="18" charset="0"/>
                <a:cs typeface="Times New Roman" pitchFamily="18" charset="0"/>
              </a:rPr>
              <a:t>The PPE- guidelines from WHO and CDC concerning suspected or confirmed Ebola cases were </a:t>
            </a:r>
            <a:r>
              <a:rPr lang="en-GB" altLang="en-US" sz="2400" smtClean="0">
                <a:solidFill>
                  <a:srgbClr val="222222"/>
                </a:solidFill>
                <a:latin typeface="Times New Roman" pitchFamily="18" charset="0"/>
                <a:cs typeface="Times New Roman" pitchFamily="18" charset="0"/>
              </a:rPr>
              <a:t>not evidence based and denied the possibility for airborne transmission. </a:t>
            </a:r>
          </a:p>
          <a:p>
            <a:pPr eaLnBrk="1" hangingPunct="1">
              <a:lnSpc>
                <a:spcPct val="90000"/>
              </a:lnSpc>
              <a:spcBef>
                <a:spcPct val="50000"/>
              </a:spcBef>
            </a:pPr>
            <a:r>
              <a:rPr lang="en-GB" altLang="en-US" sz="2400" smtClean="0">
                <a:solidFill>
                  <a:srgbClr val="222222"/>
                </a:solidFill>
                <a:latin typeface="Times New Roman" pitchFamily="18" charset="0"/>
                <a:cs typeface="Times New Roman" pitchFamily="18" charset="0"/>
              </a:rPr>
              <a:t>Before infection control was raised to level 4; strict isolation (airborne </a:t>
            </a:r>
            <a:r>
              <a:rPr lang="en-GB" altLang="en-US" sz="2400" u="sng" smtClean="0">
                <a:solidFill>
                  <a:srgbClr val="222222"/>
                </a:solidFill>
                <a:latin typeface="Times New Roman" pitchFamily="18" charset="0"/>
                <a:cs typeface="Times New Roman" pitchFamily="18" charset="0"/>
              </a:rPr>
              <a:t>and </a:t>
            </a:r>
            <a:r>
              <a:rPr lang="en-GB" altLang="en-US" sz="2400" smtClean="0">
                <a:solidFill>
                  <a:srgbClr val="222222"/>
                </a:solidFill>
                <a:latin typeface="Times New Roman" pitchFamily="18" charset="0"/>
                <a:cs typeface="Times New Roman" pitchFamily="18" charset="0"/>
              </a:rPr>
              <a:t>contact infection), -more HCWs, helpers, families of cases and the general population were exposed unnecessary to a serious illness.</a:t>
            </a:r>
            <a:r>
              <a:rPr lang="en-GB" altLang="en-US" sz="2400" baseline="30000" smtClean="0">
                <a:solidFill>
                  <a:srgbClr val="222222"/>
                </a:solidFill>
                <a:latin typeface="Times New Roman" pitchFamily="18" charset="0"/>
                <a:cs typeface="Times New Roman" pitchFamily="18" charset="0"/>
              </a:rPr>
              <a:t>  </a:t>
            </a:r>
          </a:p>
          <a:p>
            <a:pPr eaLnBrk="1" hangingPunct="1">
              <a:lnSpc>
                <a:spcPct val="90000"/>
              </a:lnSpc>
              <a:spcBef>
                <a:spcPct val="50000"/>
              </a:spcBef>
            </a:pPr>
            <a:r>
              <a:rPr lang="nb-NO" altLang="en-US" sz="2400" smtClean="0">
                <a:solidFill>
                  <a:srgbClr val="222222"/>
                </a:solidFill>
                <a:latin typeface="Times New Roman" pitchFamily="18" charset="0"/>
                <a:cs typeface="Times New Roman" pitchFamily="18" charset="0"/>
              </a:rPr>
              <a:t>New, updated guidelines from the WHO and CDC should protect HCW’s, helpers and others working with Ebola and other serious infections in a more safe way, than today. </a:t>
            </a:r>
          </a:p>
          <a:p>
            <a:pPr eaLnBrk="1" hangingPunct="1">
              <a:lnSpc>
                <a:spcPct val="90000"/>
              </a:lnSpc>
              <a:spcBef>
                <a:spcPct val="50000"/>
              </a:spcBef>
            </a:pPr>
            <a:r>
              <a:rPr lang="nb-NO" altLang="en-US" sz="2400" smtClean="0">
                <a:solidFill>
                  <a:srgbClr val="222222"/>
                </a:solidFill>
                <a:latin typeface="Times New Roman" pitchFamily="18" charset="0"/>
                <a:cs typeface="Times New Roman" pitchFamily="18" charset="0"/>
              </a:rPr>
              <a:t>A dangerous infection should always be met with the highest level of protection, not with the lowest.</a:t>
            </a:r>
            <a:endParaRPr lang="nb-NO" altLang="en-US" sz="2400" smtClean="0">
              <a:latin typeface="Times New Roman" pitchFamily="18" charset="0"/>
              <a:cs typeface="Times New Roman" pitchFamily="18" charset="0"/>
            </a:endParaRPr>
          </a:p>
          <a:p>
            <a:pPr eaLnBrk="1" hangingPunct="1">
              <a:lnSpc>
                <a:spcPct val="90000"/>
              </a:lnSpc>
            </a:pPr>
            <a:endParaRPr lang="nb-NO" altLang="en-US" sz="2400" smtClean="0">
              <a:latin typeface="Times New Roman" pitchFamily="18" charset="0"/>
            </a:endParaRPr>
          </a:p>
        </p:txBody>
      </p:sp>
      <p:pic>
        <p:nvPicPr>
          <p:cNvPr id="72707" name="CDCImage_0" descr="PHIL Image 17775"/>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027988" y="152400"/>
            <a:ext cx="944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AAA15B22-CD4D-4E2F-AB15-C6160F25EEBF}" type="slidenum">
              <a:rPr lang="nb-NO" altLang="en-US" sz="1800"/>
              <a:pPr>
                <a:spcBef>
                  <a:spcPct val="0"/>
                </a:spcBef>
                <a:buClrTx/>
                <a:buSzTx/>
                <a:buFontTx/>
                <a:buNone/>
              </a:pPr>
              <a:t>55</a:t>
            </a:fld>
            <a:endParaRPr lang="nb-NO" altLang="en-US" sz="18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8313" y="0"/>
            <a:ext cx="7793037" cy="1476375"/>
          </a:xfrm>
          <a:extLst>
            <a:ext uri="{FAA26D3D-D897-4be2-8F04-BA451C77F1D7}">
              <ma14:placeholderFlag xmlns:ma14="http://schemas.microsoft.com/office/mac/drawingml/2011/main" xmlns="" val="1"/>
            </a:ext>
          </a:extLst>
        </p:spPr>
        <p:txBody>
          <a:bodyPr/>
          <a:lstStyle/>
          <a:p>
            <a:pPr algn="ctr" eaLnBrk="1" hangingPunct="1"/>
            <a:r>
              <a:rPr lang="nb-NO" altLang="en-US" b="1" smtClean="0">
                <a:solidFill>
                  <a:srgbClr val="222222"/>
                </a:solidFill>
                <a:cs typeface="Times New Roman" pitchFamily="18" charset="0"/>
              </a:rPr>
              <a:t>Some references</a:t>
            </a:r>
            <a:r>
              <a:rPr lang="nb-NO" altLang="en-US" smtClean="0">
                <a:cs typeface="Times New Roman" pitchFamily="18" charset="0"/>
              </a:rPr>
              <a:t/>
            </a:r>
            <a:br>
              <a:rPr lang="nb-NO" altLang="en-US" smtClean="0">
                <a:cs typeface="Times New Roman" pitchFamily="18" charset="0"/>
              </a:rPr>
            </a:br>
            <a:endParaRPr lang="nb-NO" altLang="en-US" smtClean="0">
              <a:cs typeface="Times New Roman" pitchFamily="18" charset="0"/>
            </a:endParaRPr>
          </a:p>
        </p:txBody>
      </p:sp>
      <p:sp>
        <p:nvSpPr>
          <p:cNvPr id="46083" name="Rectangle 3"/>
          <p:cNvSpPr>
            <a:spLocks noGrp="1" noChangeArrowheads="1"/>
          </p:cNvSpPr>
          <p:nvPr>
            <p:ph type="body" idx="1"/>
          </p:nvPr>
        </p:nvSpPr>
        <p:spPr>
          <a:xfrm>
            <a:off x="107950" y="1752600"/>
            <a:ext cx="8847138" cy="4772025"/>
          </a:xfrm>
          <a:extLst>
            <a:ext uri="{FAA26D3D-D897-4be2-8F04-BA451C77F1D7}">
              <ma14:placeholderFlag xmlns:ma14="http://schemas.microsoft.com/office/mac/drawingml/2011/main" xmlns="" val="1"/>
            </a:ext>
          </a:extLst>
        </p:spPr>
        <p:txBody>
          <a:bodyPr/>
          <a:lstStyle/>
          <a:p>
            <a:pPr eaLnBrk="1" hangingPunct="1">
              <a:buClr>
                <a:srgbClr val="262673"/>
              </a:buClr>
              <a:buSzPct val="100000"/>
              <a:buFont typeface="Wingdings" pitchFamily="2" charset="2"/>
              <a:buChar char="§"/>
            </a:pPr>
            <a:r>
              <a:rPr lang="en-GB" altLang="en-US" sz="1600" smtClean="0">
                <a:solidFill>
                  <a:srgbClr val="222222"/>
                </a:solidFill>
                <a:latin typeface="Times New Roman" pitchFamily="18" charset="0"/>
                <a:cs typeface="Times New Roman" pitchFamily="18" charset="0"/>
              </a:rPr>
              <a:t>WHO. Interim infection prevention and control guidance for care of patients with suspected or confirmed filovirus haemorrhagic fever in health-care settings, with focus on Ebola. September 2014.</a:t>
            </a:r>
            <a:endParaRPr lang="nb-NO" altLang="en-US" sz="1600" smtClean="0">
              <a:latin typeface="Times New Roman" pitchFamily="18" charset="0"/>
              <a:cs typeface="Times New Roman" pitchFamily="18" charset="0"/>
            </a:endParaRPr>
          </a:p>
          <a:p>
            <a:pPr eaLnBrk="1" hangingPunct="1">
              <a:buClr>
                <a:srgbClr val="262673"/>
              </a:buClr>
              <a:buSzPct val="100000"/>
              <a:buFont typeface="Wingdings" pitchFamily="2" charset="2"/>
              <a:buChar char="§"/>
            </a:pPr>
            <a:r>
              <a:rPr lang="en-GB" altLang="en-US" sz="1600" smtClean="0">
                <a:solidFill>
                  <a:srgbClr val="222222"/>
                </a:solidFill>
                <a:latin typeface="Times New Roman" pitchFamily="18" charset="0"/>
                <a:cs typeface="Times New Roman" pitchFamily="18" charset="0"/>
              </a:rPr>
              <a:t>CDC. Infection prevention and control recommendations for hospitalized patients with known or suspected Ebola haemorrhagic fever in US hospitals. August 2014.</a:t>
            </a:r>
            <a:endParaRPr lang="nb-NO" altLang="en-US" sz="1600" smtClean="0">
              <a:latin typeface="Times New Roman" pitchFamily="18" charset="0"/>
              <a:cs typeface="Times New Roman" pitchFamily="18" charset="0"/>
            </a:endParaRPr>
          </a:p>
          <a:p>
            <a:pPr eaLnBrk="1" hangingPunct="1">
              <a:buClr>
                <a:srgbClr val="262673"/>
              </a:buClr>
              <a:buSzPct val="100000"/>
              <a:buFont typeface="Wingdings" pitchFamily="2" charset="2"/>
              <a:buChar char="§"/>
            </a:pPr>
            <a:r>
              <a:rPr lang="en-GB" altLang="en-US" sz="1600" smtClean="0">
                <a:solidFill>
                  <a:srgbClr val="222222"/>
                </a:solidFill>
                <a:latin typeface="Times New Roman" pitchFamily="18" charset="0"/>
                <a:cs typeface="Times New Roman" pitchFamily="18" charset="0"/>
              </a:rPr>
              <a:t>UK, Department of Health. Management of hazard group 4 viral haemorrhagic fevers and similar human infectious diseases of high consequences. September 2014.</a:t>
            </a:r>
            <a:endParaRPr lang="nb-NO" altLang="en-US" sz="1600" smtClean="0">
              <a:latin typeface="Times New Roman" pitchFamily="18" charset="0"/>
              <a:cs typeface="Times New Roman" pitchFamily="18" charset="0"/>
            </a:endParaRPr>
          </a:p>
          <a:p>
            <a:pPr eaLnBrk="1" hangingPunct="1">
              <a:buClr>
                <a:srgbClr val="262673"/>
              </a:buClr>
              <a:buSzPct val="100000"/>
              <a:buFont typeface="Wingdings" pitchFamily="2" charset="2"/>
              <a:buChar char="§"/>
            </a:pPr>
            <a:r>
              <a:rPr lang="en-GB" altLang="en-US" sz="1600" smtClean="0">
                <a:solidFill>
                  <a:srgbClr val="222222"/>
                </a:solidFill>
                <a:latin typeface="Times New Roman" pitchFamily="18" charset="0"/>
                <a:cs typeface="Times New Roman" pitchFamily="18" charset="0"/>
              </a:rPr>
              <a:t>Weingartl HM, Embury-Hyatt C, Nfon C. Transmission of Ebola virus from pigs to non-human primates. Scientific Rep 2. 2012; article number:811.</a:t>
            </a:r>
            <a:endParaRPr lang="nb-NO" altLang="en-US" sz="1600" smtClean="0">
              <a:latin typeface="Times New Roman" pitchFamily="18" charset="0"/>
              <a:cs typeface="Times New Roman" pitchFamily="18" charset="0"/>
            </a:endParaRPr>
          </a:p>
          <a:p>
            <a:pPr eaLnBrk="1" hangingPunct="1">
              <a:buClr>
                <a:srgbClr val="262673"/>
              </a:buClr>
              <a:buSzPct val="100000"/>
              <a:buFont typeface="Wingdings" pitchFamily="2" charset="2"/>
              <a:buChar char="§"/>
            </a:pPr>
            <a:r>
              <a:rPr lang="en-GB" altLang="en-US" sz="1600" smtClean="0">
                <a:solidFill>
                  <a:srgbClr val="222222"/>
                </a:solidFill>
                <a:latin typeface="Times New Roman" pitchFamily="18" charset="0"/>
                <a:cs typeface="Times New Roman" pitchFamily="18" charset="0"/>
              </a:rPr>
              <a:t>Andersen BM. Infection control is not working. Promed-mail 14 September 2014.</a:t>
            </a:r>
            <a:endParaRPr lang="nb-NO" altLang="en-US" sz="1600" smtClean="0">
              <a:latin typeface="Times New Roman" pitchFamily="18" charset="0"/>
              <a:cs typeface="Times New Roman" pitchFamily="18" charset="0"/>
            </a:endParaRPr>
          </a:p>
          <a:p>
            <a:pPr eaLnBrk="1" hangingPunct="1">
              <a:buClr>
                <a:srgbClr val="262673"/>
              </a:buClr>
              <a:buSzPct val="100000"/>
              <a:buFont typeface="Wingdings" pitchFamily="2" charset="2"/>
              <a:buChar char="§"/>
            </a:pPr>
            <a:r>
              <a:rPr lang="en-GB" altLang="en-US" sz="1600" smtClean="0">
                <a:solidFill>
                  <a:srgbClr val="000000"/>
                </a:solidFill>
                <a:latin typeface="Times New Roman" pitchFamily="18" charset="0"/>
                <a:cs typeface="Times New Roman" pitchFamily="18" charset="0"/>
              </a:rPr>
              <a:t>Public Health Agency Canada. </a:t>
            </a:r>
            <a:r>
              <a:rPr lang="de-DE" altLang="en-US" sz="1600" smtClean="0">
                <a:solidFill>
                  <a:srgbClr val="000000"/>
                </a:solidFill>
                <a:latin typeface="Times New Roman" pitchFamily="18" charset="0"/>
                <a:cs typeface="Times New Roman" pitchFamily="18" charset="0"/>
              </a:rPr>
              <a:t>Ebolavirus. August 2014. </a:t>
            </a:r>
            <a:endParaRPr lang="nb-NO" altLang="en-US" sz="1600" smtClean="0">
              <a:latin typeface="Times New Roman" pitchFamily="18" charset="0"/>
              <a:cs typeface="Times New Roman" pitchFamily="18" charset="0"/>
            </a:endParaRPr>
          </a:p>
          <a:p>
            <a:pPr eaLnBrk="1" hangingPunct="1">
              <a:buClr>
                <a:srgbClr val="262673"/>
              </a:buClr>
              <a:buSzPct val="100000"/>
              <a:buFont typeface="Wingdings" pitchFamily="2" charset="2"/>
              <a:buChar char="§"/>
            </a:pPr>
            <a:r>
              <a:rPr lang="de-DE" altLang="en-US" sz="1600" smtClean="0">
                <a:solidFill>
                  <a:srgbClr val="000000"/>
                </a:solidFill>
                <a:latin typeface="Times New Roman" pitchFamily="18" charset="0"/>
                <a:cs typeface="Times New Roman" pitchFamily="18" charset="0"/>
              </a:rPr>
              <a:t>Bourouiba L, Dehandschoewerker E, Bush JWM. </a:t>
            </a:r>
            <a:r>
              <a:rPr lang="en-GB" altLang="en-US" sz="1600" smtClean="0">
                <a:solidFill>
                  <a:srgbClr val="000000"/>
                </a:solidFill>
                <a:latin typeface="Times New Roman" pitchFamily="18" charset="0"/>
                <a:cs typeface="Times New Roman" pitchFamily="18" charset="0"/>
              </a:rPr>
              <a:t>Violent expiratory events: on coughing and sneezing. </a:t>
            </a:r>
            <a:r>
              <a:rPr lang="en-GB" altLang="en-US" sz="1600" i="1" smtClean="0">
                <a:solidFill>
                  <a:srgbClr val="000000"/>
                </a:solidFill>
                <a:latin typeface="Times New Roman" pitchFamily="18" charset="0"/>
                <a:cs typeface="Times New Roman" pitchFamily="18" charset="0"/>
              </a:rPr>
              <a:t>J Fluid Mech </a:t>
            </a:r>
            <a:r>
              <a:rPr lang="en-GB" altLang="en-US" sz="1600" smtClean="0">
                <a:solidFill>
                  <a:srgbClr val="000000"/>
                </a:solidFill>
                <a:latin typeface="Times New Roman" pitchFamily="18" charset="0"/>
                <a:cs typeface="Times New Roman" pitchFamily="18" charset="0"/>
              </a:rPr>
              <a:t>2014; 845: 537–563.</a:t>
            </a:r>
            <a:endParaRPr lang="nb-NO" altLang="en-US" sz="1600" smtClean="0">
              <a:latin typeface="Times New Roman" pitchFamily="18" charset="0"/>
              <a:cs typeface="Times New Roman" pitchFamily="18" charset="0"/>
            </a:endParaRPr>
          </a:p>
          <a:p>
            <a:pPr eaLnBrk="1" hangingPunct="1">
              <a:buClr>
                <a:srgbClr val="262673"/>
              </a:buClr>
              <a:buSzPct val="100000"/>
              <a:buFont typeface="Wingdings" pitchFamily="2" charset="2"/>
              <a:buChar char="§"/>
            </a:pPr>
            <a:r>
              <a:rPr lang="nb-NO" altLang="en-US" sz="1600" smtClean="0">
                <a:solidFill>
                  <a:srgbClr val="000000"/>
                </a:solidFill>
                <a:latin typeface="Times New Roman" pitchFamily="18" charset="0"/>
                <a:cs typeface="Times New Roman" pitchFamily="18" charset="0"/>
              </a:rPr>
              <a:t>Andersen BM. SARS. Handbook in hygiene and infection control for hospitals. Part 1: Microbiology and infection control. Fagbokforlaget, Oslo 2014:319-341.</a:t>
            </a:r>
            <a:endParaRPr lang="nb-NO" altLang="en-US" sz="1600" smtClean="0">
              <a:latin typeface="Times New Roman" pitchFamily="18" charset="0"/>
              <a:cs typeface="Times New Roman" pitchFamily="18" charset="0"/>
            </a:endParaRPr>
          </a:p>
          <a:p>
            <a:pPr eaLnBrk="1" hangingPunct="1">
              <a:buClr>
                <a:srgbClr val="262673"/>
              </a:buClr>
              <a:buSzPct val="100000"/>
              <a:buFont typeface="Wingdings" pitchFamily="2" charset="2"/>
              <a:buChar char="§"/>
            </a:pPr>
            <a:r>
              <a:rPr lang="nb-NO" altLang="en-US" sz="1600" smtClean="0">
                <a:solidFill>
                  <a:srgbClr val="000000"/>
                </a:solidFill>
                <a:latin typeface="Times New Roman" pitchFamily="18" charset="0"/>
                <a:cs typeface="Times New Roman" pitchFamily="18" charset="0"/>
              </a:rPr>
              <a:t>Andersen BM. </a:t>
            </a:r>
            <a:r>
              <a:rPr lang="en-GB" altLang="en-US" sz="1600" smtClean="0">
                <a:solidFill>
                  <a:srgbClr val="000000"/>
                </a:solidFill>
                <a:latin typeface="Times New Roman" pitchFamily="18" charset="0"/>
                <a:cs typeface="Times New Roman" pitchFamily="18" charset="0"/>
              </a:rPr>
              <a:t>Infection control guidelines for Ebola.  Hospital Healthcare Europe. </a:t>
            </a:r>
            <a:r>
              <a:rPr lang="nb-NO" altLang="en-US" sz="1600" smtClean="0">
                <a:solidFill>
                  <a:srgbClr val="000000"/>
                </a:solidFill>
                <a:latin typeface="Times New Roman" pitchFamily="18" charset="0"/>
                <a:cs typeface="Times New Roman" pitchFamily="18" charset="0"/>
              </a:rPr>
              <a:t>Facilities management. 2015. </a:t>
            </a:r>
            <a:endParaRPr lang="nb-NO" altLang="en-US" sz="1600" smtClean="0">
              <a:latin typeface="Times New Roman" pitchFamily="18" charset="0"/>
              <a:cs typeface="Times New Roman" pitchFamily="18" charset="0"/>
            </a:endParaRPr>
          </a:p>
          <a:p>
            <a:pPr eaLnBrk="1" hangingPunct="1">
              <a:buFont typeface="Wingdings" pitchFamily="2" charset="2"/>
              <a:buNone/>
            </a:pPr>
            <a:endParaRPr lang="nb-NO" altLang="en-US" sz="1400" smtClean="0">
              <a:latin typeface="Times New Roman" pitchFamily="18" charset="0"/>
              <a:cs typeface="Times New Roman" pitchFamily="18" charset="0"/>
            </a:endParaRPr>
          </a:p>
        </p:txBody>
      </p:sp>
      <p:sp>
        <p:nvSpPr>
          <p:cNvPr id="73731"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9FED6E04-5FCB-452D-B184-A1BE444038D2}" type="slidenum">
              <a:rPr lang="nb-NO" altLang="en-US" sz="1800"/>
              <a:pPr>
                <a:spcBef>
                  <a:spcPct val="0"/>
                </a:spcBef>
                <a:buClrTx/>
                <a:buSzTx/>
                <a:buFontTx/>
                <a:buNone/>
              </a:pPr>
              <a:t>56</a:t>
            </a:fld>
            <a:endParaRPr lang="nb-NO" altLang="en-US" sz="1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a:extLst>
            <a:ext uri="{FAA26D3D-D897-4be2-8F04-BA451C77F1D7}">
              <ma14:placeholderFlag xmlns:ma14="http://schemas.microsoft.com/office/mac/drawingml/2011/main" xmlns="" val="1"/>
            </a:ext>
          </a:extLst>
        </p:spPr>
        <p:txBody>
          <a:bodyPr/>
          <a:lstStyle/>
          <a:p>
            <a:pPr algn="ctr">
              <a:defRPr/>
            </a:pPr>
            <a:r>
              <a:rPr lang="nb-NO" altLang="x-none" sz="6000" b="1"/>
              <a:t>Transmission?</a:t>
            </a:r>
          </a:p>
        </p:txBody>
      </p:sp>
      <p:sp>
        <p:nvSpPr>
          <p:cNvPr id="22530"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B9D0AB35-05DD-47D6-B443-BBFBD1BBAF96}" type="slidenum">
              <a:rPr lang="nb-NO" altLang="en-US" sz="1800"/>
              <a:pPr>
                <a:spcBef>
                  <a:spcPct val="0"/>
                </a:spcBef>
                <a:buClrTx/>
                <a:buSzTx/>
                <a:buFontTx/>
                <a:buNone/>
              </a:pPr>
              <a:t>7</a:t>
            </a:fld>
            <a:endParaRPr lang="nb-NO" altLang="en-US" sz="1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981200"/>
          </a:xfrm>
          <a:solidFill>
            <a:srgbClr val="FFFFCC"/>
          </a:solidFill>
          <a:extLst>
            <a:ext uri="{FAA26D3D-D897-4be2-8F04-BA451C77F1D7}">
              <ma14:placeholderFlag xmlns:ma14="http://schemas.microsoft.com/office/mac/drawingml/2011/main" xmlns="" val="1"/>
            </a:ext>
          </a:extLst>
        </p:spPr>
        <p:txBody>
          <a:bodyPr/>
          <a:lstStyle/>
          <a:p>
            <a:pPr algn="ctr" eaLnBrk="1" hangingPunct="1"/>
            <a:r>
              <a:rPr lang="nb-NO" altLang="en-US" sz="3600" b="1" smtClean="0">
                <a:solidFill>
                  <a:srgbClr val="000066"/>
                </a:solidFill>
              </a:rPr>
              <a:t>Viable Ebola virus can persist in the environment for 4-&gt;15 days</a:t>
            </a:r>
            <a:br>
              <a:rPr lang="nb-NO" altLang="en-US" sz="3600" b="1" smtClean="0">
                <a:solidFill>
                  <a:srgbClr val="000066"/>
                </a:solidFill>
              </a:rPr>
            </a:br>
            <a:r>
              <a:rPr lang="nb-NO" altLang="en-US" sz="2000" b="1" smtClean="0">
                <a:solidFill>
                  <a:srgbClr val="000066"/>
                </a:solidFill>
              </a:rPr>
              <a:t>blood (dried or liquid), water, and other surfaces  - important for transmission Fisher et al. EID 2015;21: 1243-</a:t>
            </a:r>
            <a:r>
              <a:rPr lang="nb-NO" altLang="en-US" sz="2000" smtClean="0"/>
              <a:t> </a:t>
            </a:r>
            <a:endParaRPr lang="nb-NO" altLang="en-US" smtClean="0"/>
          </a:p>
        </p:txBody>
      </p:sp>
      <p:pic>
        <p:nvPicPr>
          <p:cNvPr id="204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2049463"/>
            <a:ext cx="6645275"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5" name="TekstSylinder 1"/>
          <p:cNvSpPr txBox="1">
            <a:spLocks noChangeArrowheads="1"/>
          </p:cNvSpPr>
          <p:nvPr/>
        </p:nvSpPr>
        <p:spPr bwMode="auto">
          <a:xfrm>
            <a:off x="395288" y="5445125"/>
            <a:ext cx="8443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nb-NO" altLang="en-US" sz="2400"/>
              <a:t>Suvives and may aerosolize in wastewater. </a:t>
            </a:r>
            <a:r>
              <a:rPr lang="nb-NO" altLang="en-US" sz="1200"/>
              <a:t>Lin . 26.9.2016.</a:t>
            </a:r>
          </a:p>
          <a:p>
            <a:pPr eaLnBrk="1" hangingPunct="1">
              <a:spcBef>
                <a:spcPct val="0"/>
              </a:spcBef>
              <a:buClrTx/>
              <a:buSzTx/>
              <a:buFontTx/>
              <a:buNone/>
            </a:pPr>
            <a:r>
              <a:rPr lang="nb-NO" altLang="en-US" sz="2400"/>
              <a:t>Survive at least 46 days in liquid media- room tp. </a:t>
            </a:r>
            <a:r>
              <a:rPr lang="nb-NO" altLang="en-US" sz="1200"/>
              <a:t>Weber ICHE 2015;36:</a:t>
            </a:r>
          </a:p>
        </p:txBody>
      </p:sp>
      <p:sp>
        <p:nvSpPr>
          <p:cNvPr id="23556"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D654E6EB-79F1-487B-93B3-600C8A92D75F}" type="slidenum">
              <a:rPr lang="nb-NO" altLang="en-US" sz="1800"/>
              <a:pPr>
                <a:spcBef>
                  <a:spcPct val="0"/>
                </a:spcBef>
                <a:buClrTx/>
                <a:buSzTx/>
                <a:buFontTx/>
                <a:buNone/>
              </a:pPr>
              <a:t>8</a:t>
            </a:fld>
            <a:endParaRPr lang="nb-NO" altLang="en-US"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2057400"/>
          </a:xfrm>
          <a:solidFill>
            <a:srgbClr val="FFFFCC"/>
          </a:solidFill>
          <a:ln w="38100">
            <a:solidFill>
              <a:srgbClr val="000066"/>
            </a:solidFill>
            <a:miter lim="800000"/>
            <a:headEnd/>
            <a:tailEnd/>
          </a:ln>
          <a:extLst>
            <a:ext uri="{FAA26D3D-D897-4be2-8F04-BA451C77F1D7}">
              <ma14:placeholderFlag xmlns:ma14="http://schemas.microsoft.com/office/mac/drawingml/2011/main" xmlns="" val="1"/>
            </a:ext>
          </a:extLst>
        </p:spPr>
        <p:txBody>
          <a:bodyPr/>
          <a:lstStyle/>
          <a:p>
            <a:pPr algn="ctr" eaLnBrk="1" hangingPunct="1"/>
            <a:r>
              <a:rPr lang="nb-NO" altLang="en-US" sz="3600" b="1" smtClean="0">
                <a:solidFill>
                  <a:srgbClr val="000066"/>
                </a:solidFill>
              </a:rPr>
              <a:t>”Viable virus can persist for &gt; 7 days on surfaces on bodies,</a:t>
            </a:r>
            <a:br>
              <a:rPr lang="nb-NO" altLang="en-US" sz="3600" b="1" smtClean="0">
                <a:solidFill>
                  <a:srgbClr val="000066"/>
                </a:solidFill>
              </a:rPr>
            </a:br>
            <a:r>
              <a:rPr lang="nb-NO" altLang="en-US" sz="2800" b="1" smtClean="0">
                <a:solidFill>
                  <a:srgbClr val="000066"/>
                </a:solidFill>
              </a:rPr>
              <a:t>conferming transmission, even after death”</a:t>
            </a:r>
            <a:r>
              <a:rPr lang="nb-NO" altLang="en-US" sz="2400" b="1" smtClean="0">
                <a:solidFill>
                  <a:srgbClr val="000066"/>
                </a:solidFill>
              </a:rPr>
              <a:t> </a:t>
            </a:r>
            <a:br>
              <a:rPr lang="nb-NO" altLang="en-US" sz="2400" b="1" smtClean="0">
                <a:solidFill>
                  <a:srgbClr val="000066"/>
                </a:solidFill>
              </a:rPr>
            </a:br>
            <a:r>
              <a:rPr lang="nb-NO" altLang="en-US" sz="1800" b="1" smtClean="0">
                <a:solidFill>
                  <a:srgbClr val="000066"/>
                </a:solidFill>
              </a:rPr>
              <a:t>Prescot et al. EID 2015;21: 856</a:t>
            </a:r>
          </a:p>
        </p:txBody>
      </p:sp>
      <p:sp>
        <p:nvSpPr>
          <p:cNvPr id="21507" name="Rectangle 3"/>
          <p:cNvSpPr>
            <a:spLocks noGrp="1" noChangeArrowheads="1"/>
          </p:cNvSpPr>
          <p:nvPr>
            <p:ph type="body" idx="1"/>
          </p:nvPr>
        </p:nvSpPr>
        <p:spPr>
          <a:xfrm>
            <a:off x="107950" y="2205038"/>
            <a:ext cx="9036050" cy="4003675"/>
          </a:xfrm>
          <a:extLst>
            <a:ext uri="{FAA26D3D-D897-4be2-8F04-BA451C77F1D7}">
              <ma14:placeholderFlag xmlns:ma14="http://schemas.microsoft.com/office/mac/drawingml/2011/main" xmlns="" val="1"/>
            </a:ext>
          </a:extLst>
        </p:spPr>
        <p:txBody>
          <a:bodyPr/>
          <a:lstStyle/>
          <a:p>
            <a:pPr eaLnBrk="1" hangingPunct="1"/>
            <a:r>
              <a:rPr lang="nb-NO" altLang="en-US" sz="2400" smtClean="0"/>
              <a:t>A high postmortem stability of Ebola virus;</a:t>
            </a:r>
          </a:p>
          <a:p>
            <a:pPr lvl="1" eaLnBrk="1" hangingPunct="1"/>
            <a:r>
              <a:rPr lang="nb-NO" altLang="en-US" sz="2000" smtClean="0"/>
              <a:t>Isolated (PCR) from oral, nasal, </a:t>
            </a:r>
            <a:r>
              <a:rPr lang="nb-NO" altLang="en-US" sz="2000" b="1" u="sng" smtClean="0"/>
              <a:t>skin,</a:t>
            </a:r>
            <a:r>
              <a:rPr lang="nb-NO" altLang="en-US" sz="2000" smtClean="0"/>
              <a:t> blod, etc. swab for </a:t>
            </a:r>
            <a:r>
              <a:rPr lang="nb-NO" altLang="en-US" sz="2000" u="sng" smtClean="0"/>
              <a:t>up to 10 weeks from macacques</a:t>
            </a:r>
            <a:r>
              <a:rPr lang="nb-NO" altLang="en-US" sz="2000" smtClean="0"/>
              <a:t> -monkeys</a:t>
            </a:r>
          </a:p>
          <a:p>
            <a:pPr lvl="1" eaLnBrk="1" hangingPunct="1"/>
            <a:r>
              <a:rPr lang="nb-NO" altLang="en-US" sz="2000" b="1" u="sng" smtClean="0"/>
              <a:t>Living virus</a:t>
            </a:r>
            <a:r>
              <a:rPr lang="nb-NO" altLang="en-US" sz="2000" smtClean="0"/>
              <a:t> isolated </a:t>
            </a:r>
            <a:r>
              <a:rPr lang="nb-NO" altLang="en-US" sz="2000" u="sng" smtClean="0"/>
              <a:t>3-4 days to one week or</a:t>
            </a:r>
            <a:r>
              <a:rPr lang="nb-NO" altLang="en-US" sz="2000" smtClean="0"/>
              <a:t> more postmortem, from surface swab samples from </a:t>
            </a:r>
            <a:r>
              <a:rPr lang="nb-NO" altLang="en-US" sz="2000" b="1" u="sng" smtClean="0"/>
              <a:t>skin</a:t>
            </a:r>
            <a:r>
              <a:rPr lang="nb-NO" altLang="en-US" sz="2000" u="sng" smtClean="0"/>
              <a:t>,</a:t>
            </a:r>
            <a:r>
              <a:rPr lang="nb-NO" altLang="en-US" sz="2000" smtClean="0"/>
              <a:t> conjunctiva, nose, mouth etc </a:t>
            </a:r>
            <a:r>
              <a:rPr lang="nb-NO" altLang="en-US" sz="1200" smtClean="0"/>
              <a:t>Prescot et al. EID 2015;21: 856</a:t>
            </a:r>
          </a:p>
          <a:p>
            <a:pPr lvl="1" eaLnBrk="1" hangingPunct="1"/>
            <a:endParaRPr lang="nb-NO" altLang="en-US" sz="2400" smtClean="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076700"/>
            <a:ext cx="59753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0" name="Slide Number Placeholder 1"/>
          <p:cNvSpPr>
            <a:spLocks noGrp="1"/>
          </p:cNvSpPr>
          <p:nvPr>
            <p:ph type="sldNum" sz="quarter" idx="12"/>
          </p:nvPr>
        </p:nvSpPr>
        <p:spPr>
          <a:noFill/>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fld id="{6B19251D-980A-4163-B444-CEC6CCA13DBE}" type="slidenum">
              <a:rPr lang="nb-NO" altLang="en-US" sz="1800"/>
              <a:pPr>
                <a:spcBef>
                  <a:spcPct val="0"/>
                </a:spcBef>
                <a:buClrTx/>
                <a:buSzTx/>
                <a:buFontTx/>
                <a:buNone/>
              </a:pPr>
              <a:t>9</a:t>
            </a:fld>
            <a:endParaRPr lang="nb-NO" altLang="en-US"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rmoni">
  <a:themeElements>
    <a:clrScheme name="">
      <a:dk1>
        <a:srgbClr val="000000"/>
      </a:dk1>
      <a:lt1>
        <a:srgbClr val="CCFFFF"/>
      </a:lt1>
      <a:dk2>
        <a:srgbClr val="333399"/>
      </a:dk2>
      <a:lt2>
        <a:srgbClr val="1C1C1C"/>
      </a:lt2>
      <a:accent1>
        <a:srgbClr val="00E4A8"/>
      </a:accent1>
      <a:accent2>
        <a:srgbClr val="FFCF01"/>
      </a:accent2>
      <a:accent3>
        <a:srgbClr val="E2FFFF"/>
      </a:accent3>
      <a:accent4>
        <a:srgbClr val="000000"/>
      </a:accent4>
      <a:accent5>
        <a:srgbClr val="AAEFD1"/>
      </a:accent5>
      <a:accent6>
        <a:srgbClr val="E7BB01"/>
      </a:accent6>
      <a:hlink>
        <a:srgbClr val="FF0000"/>
      </a:hlink>
      <a:folHlink>
        <a:srgbClr val="3333CC"/>
      </a:folHlink>
    </a:clrScheme>
    <a:fontScheme name="Harmon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armon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Harmon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Harmon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Harmon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Harmon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Harmon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Harmon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C:\Programfiler\Microsoft Office\Templates\Presentation Designs\Harmoni.pot</Template>
  <TotalTime>8516</TotalTime>
  <Words>3688</Words>
  <Application>Microsoft Office PowerPoint</Application>
  <PresentationFormat>On-screen Show (4:3)</PresentationFormat>
  <Paragraphs>347</Paragraphs>
  <Slides>59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Tahoma</vt:lpstr>
      <vt:lpstr>Arial</vt:lpstr>
      <vt:lpstr>Wingdings</vt:lpstr>
      <vt:lpstr>Times New Roman</vt:lpstr>
      <vt:lpstr>Calibri</vt:lpstr>
      <vt:lpstr>Harmoni</vt:lpstr>
      <vt:lpstr>Infection control guidelines that did not work against Ebola in 2014</vt:lpstr>
      <vt:lpstr>Infection control guidelines that did not work against Ebola in 2014</vt:lpstr>
      <vt:lpstr>PowerPoint Presentation</vt:lpstr>
      <vt:lpstr>Pandemics and serious outbreaks last 100 years</vt:lpstr>
      <vt:lpstr>PowerPoint Presentation</vt:lpstr>
      <vt:lpstr>PowerPoint Presentation</vt:lpstr>
      <vt:lpstr>Transmission?</vt:lpstr>
      <vt:lpstr>Viable Ebola virus can persist in the environment for 4-&gt;15 days blood (dried or liquid), water, and other surfaces  - important for transmission Fisher et al. EID 2015;21: 1243- </vt:lpstr>
      <vt:lpstr>”Viable virus can persist for &gt; 7 days on surfaces on bodies, conferming transmission, even after death”  Prescot et al. EID 2015;21: 856</vt:lpstr>
      <vt:lpstr>Transmission- by air?</vt:lpstr>
      <vt:lpstr>Transmission of Ebola virus from pigs to non-human primates- monkeys Hana M. Weingartl1,2, Carissa Embury-Hyatt1, Charles Nfon1, Anders Leung3, Greg Smith1&amp; Gary Kobinger3,2 1National Centre for Foreign Animal Disease, Canadian Food Inspection Agency, 1015 Arlington St. Winnipeg, Manitoba, R3E 3M4, Canada, 2Department of Medical Microbiology, University of Manitoba, Winnipeg, Canada, 3National Microbiology Laboratory, Public Health Agency of Canada, 1015 Arlington St., Winnipeg, Manitoba, R3E 3R2, Canada. </vt:lpstr>
      <vt:lpstr>Risk of transmission  - to air and environment</vt:lpstr>
      <vt:lpstr>Ebola- Lessons learned Ebun James-DeKam, General Secretary, Council of Churches in Sierra Leone (CCSL)] Promed 8 August 2014 </vt:lpstr>
      <vt:lpstr>Guidelines before and after September 2014</vt:lpstr>
      <vt:lpstr>International guidelines used to protect HCW against Ebola, September 2014;  WHO, UK and CDC</vt:lpstr>
      <vt:lpstr>PowerPoint Presentation</vt:lpstr>
      <vt:lpstr>PPE WHO 2014</vt:lpstr>
      <vt:lpstr>PowerPoint Presentation</vt:lpstr>
      <vt:lpstr>Promed-mail  3] Infection control is not working Date: 14 Sep 2014 From: Bjorg Marit Andersen &lt;bomarand@hotmail.com&gt; [edited]</vt:lpstr>
      <vt:lpstr>PowerPoint Presentation</vt:lpstr>
      <vt:lpstr> Aerosol controversy  September 2014; Promed-mail; an intensive discussion</vt:lpstr>
      <vt:lpstr>PowerPoint Presentation</vt:lpstr>
      <vt:lpstr>Ebola Virus Disease and the Need for New Personal Protective Equipment   Michael B. Edmond, Daniel J. Diekema, Eli N. Perencevich,   JAMA. 2014;312(23):2495-2496., online October 28, 2014 </vt:lpstr>
      <vt:lpstr>PowerPoint Presentation</vt:lpstr>
      <vt:lpstr>TRIAGE outbreak with droplet protection in  Sierra Leone Sept-Oct 2014</vt:lpstr>
      <vt:lpstr>PowerPoint Presentation</vt:lpstr>
      <vt:lpstr>PowerPoint Presentation</vt:lpstr>
      <vt:lpstr>WHO  6 October 2014</vt:lpstr>
      <vt:lpstr>PowerPoint Presentation</vt:lpstr>
      <vt:lpstr>PowerPoint Presentation</vt:lpstr>
      <vt:lpstr>WHO July 20 2015</vt:lpstr>
      <vt:lpstr>Controversial information and assessment</vt:lpstr>
      <vt:lpstr>Airborne or not? Controversial information!</vt:lpstr>
      <vt:lpstr>PowerPoint Presentation</vt:lpstr>
      <vt:lpstr>Shedding and re-aerolization  from skin, textils, equipment etc</vt:lpstr>
      <vt:lpstr>Transmission of Ebola Viruses: What We Know and What We Do Not Know Michael T. Osterholm,a Kristine A. Moore,a Nicholas S. Kelley,a Lisa M. Brosseau,b Gary Wong,c Frederick A. Murphy,d Clarence J. Peters,d James W. LeDuc,d Phillip K. Russell,e Michel Van Herp,f Jimmy Kapetshi,g Jean-Jacques T. Muyembe,g Center for Infectious Disease Research and Policy, University of Minnesota, Minneapolis, Minnesota, USAa; Division of Environmental and Occupational Health Sciences, mbio.asm.org 2015;6: e00237- 15.march/april 2015</vt:lpstr>
      <vt:lpstr>A large difference between «droplet» – and «airborne» precautions!</vt:lpstr>
      <vt:lpstr>The start of Ebola: WHO April 2014</vt:lpstr>
      <vt:lpstr>The end of outbreak of Ebola: WHO  Updated April 2015</vt:lpstr>
      <vt:lpstr>PowerPoint Presentation</vt:lpstr>
      <vt:lpstr>Fact sheet from CDC :  ”Why Ebola is Not Likely to Become Airborne”  CDC April 30 2015</vt:lpstr>
      <vt:lpstr>PowerPoint Presentation</vt:lpstr>
      <vt:lpstr>PowerPoint Presentation</vt:lpstr>
      <vt:lpstr>Importance of early and effective preventive behaviour during serious epidemics</vt:lpstr>
      <vt:lpstr>Why did WHO and CDC not act preventive?</vt:lpstr>
      <vt:lpstr>Report of the Ebola Interim Assessment Panel Report of the Ebola Interim Assessment Panel,  July 2015 to WHO </vt:lpstr>
      <vt:lpstr>  Declaring a Public Health Emergency of International Concern (PHEIC)</vt:lpstr>
      <vt:lpstr>Cultural Contexts of Ebola in Northern Uganda Barry S. Hewlett* and Richard P. Amola† 2003</vt:lpstr>
      <vt:lpstr>PowerPoint Presentation</vt:lpstr>
      <vt:lpstr>Updating Ebola transmission</vt:lpstr>
      <vt:lpstr>Assessment of self-contamination during removal of PPE for Ebola— Casanova LM et al. ICHE 2016;37:1156-</vt:lpstr>
      <vt:lpstr>Skin, clothes contaminated after protective gear removed. Thomas et al.JAMA Int med 2015;175:1904</vt:lpstr>
      <vt:lpstr>PowerPoint Presentation</vt:lpstr>
      <vt:lpstr>Complete PPE for occupational Ebola exposure may work!</vt:lpstr>
      <vt:lpstr>Summary </vt:lpstr>
      <vt:lpstr>Some references </vt:lpstr>
      <vt:lpstr>PowerPoint Presentation</vt:lpstr>
      <vt:lpstr>PowerPoint Presentation</vt:lpstr>
      <vt:lpstr>PowerPoint Presentation</vt:lpstr>
    </vt:vector>
  </TitlesOfParts>
  <Company>Ullevål Universitetssykehus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CDC-, and UK- guidelines does not protect against Ebola ?</dc:title>
  <dc:creator>Bjørg Marit Andersen</dc:creator>
  <cp:lastModifiedBy>HE</cp:lastModifiedBy>
  <cp:revision>280</cp:revision>
  <cp:lastPrinted>2017-10-02T23:41:01Z</cp:lastPrinted>
  <dcterms:created xsi:type="dcterms:W3CDTF">2015-07-20T12:45:35Z</dcterms:created>
  <dcterms:modified xsi:type="dcterms:W3CDTF">2017-10-03T15:46:16Z</dcterms:modified>
</cp:coreProperties>
</file>