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handoutMasterIdLst>
    <p:handoutMasterId r:id="rId86"/>
  </p:handoutMasterIdLst>
  <p:sldIdLst>
    <p:sldId id="315" r:id="rId2"/>
    <p:sldId id="385" r:id="rId3"/>
    <p:sldId id="347" r:id="rId4"/>
    <p:sldId id="383" r:id="rId5"/>
    <p:sldId id="384" r:id="rId6"/>
    <p:sldId id="275" r:id="rId7"/>
    <p:sldId id="378" r:id="rId8"/>
    <p:sldId id="289" r:id="rId9"/>
    <p:sldId id="350" r:id="rId10"/>
    <p:sldId id="351" r:id="rId11"/>
    <p:sldId id="366" r:id="rId12"/>
    <p:sldId id="257" r:id="rId13"/>
    <p:sldId id="352" r:id="rId14"/>
    <p:sldId id="277" r:id="rId15"/>
    <p:sldId id="278" r:id="rId16"/>
    <p:sldId id="262" r:id="rId17"/>
    <p:sldId id="260" r:id="rId18"/>
    <p:sldId id="261" r:id="rId19"/>
    <p:sldId id="263" r:id="rId20"/>
    <p:sldId id="264" r:id="rId21"/>
    <p:sldId id="266" r:id="rId22"/>
    <p:sldId id="270" r:id="rId23"/>
    <p:sldId id="271" r:id="rId24"/>
    <p:sldId id="272" r:id="rId25"/>
    <p:sldId id="377" r:id="rId26"/>
    <p:sldId id="382" r:id="rId27"/>
    <p:sldId id="380" r:id="rId28"/>
    <p:sldId id="379" r:id="rId29"/>
    <p:sldId id="376" r:id="rId30"/>
    <p:sldId id="279" r:id="rId31"/>
    <p:sldId id="280" r:id="rId32"/>
    <p:sldId id="365" r:id="rId33"/>
    <p:sldId id="281" r:id="rId34"/>
    <p:sldId id="282" r:id="rId35"/>
    <p:sldId id="283" r:id="rId36"/>
    <p:sldId id="325" r:id="rId37"/>
    <p:sldId id="372" r:id="rId38"/>
    <p:sldId id="354" r:id="rId39"/>
    <p:sldId id="363" r:id="rId40"/>
    <p:sldId id="373" r:id="rId41"/>
    <p:sldId id="321" r:id="rId42"/>
    <p:sldId id="288" r:id="rId43"/>
    <p:sldId id="317" r:id="rId44"/>
    <p:sldId id="320" r:id="rId45"/>
    <p:sldId id="374" r:id="rId46"/>
    <p:sldId id="324" r:id="rId47"/>
    <p:sldId id="355" r:id="rId48"/>
    <p:sldId id="291" r:id="rId49"/>
    <p:sldId id="338" r:id="rId50"/>
    <p:sldId id="356" r:id="rId51"/>
    <p:sldId id="337" r:id="rId52"/>
    <p:sldId id="345" r:id="rId53"/>
    <p:sldId id="292" r:id="rId54"/>
    <p:sldId id="340" r:id="rId55"/>
    <p:sldId id="342" r:id="rId56"/>
    <p:sldId id="297" r:id="rId57"/>
    <p:sldId id="314" r:id="rId58"/>
    <p:sldId id="358" r:id="rId59"/>
    <p:sldId id="341" r:id="rId60"/>
    <p:sldId id="298" r:id="rId61"/>
    <p:sldId id="299" r:id="rId62"/>
    <p:sldId id="300" r:id="rId63"/>
    <p:sldId id="301" r:id="rId64"/>
    <p:sldId id="326" r:id="rId65"/>
    <p:sldId id="328" r:id="rId66"/>
    <p:sldId id="330" r:id="rId67"/>
    <p:sldId id="329" r:id="rId68"/>
    <p:sldId id="303" r:id="rId69"/>
    <p:sldId id="369" r:id="rId70"/>
    <p:sldId id="370" r:id="rId71"/>
    <p:sldId id="371" r:id="rId72"/>
    <p:sldId id="304" r:id="rId73"/>
    <p:sldId id="305" r:id="rId74"/>
    <p:sldId id="306" r:id="rId75"/>
    <p:sldId id="307" r:id="rId76"/>
    <p:sldId id="308" r:id="rId77"/>
    <p:sldId id="309" r:id="rId78"/>
    <p:sldId id="310" r:id="rId79"/>
    <p:sldId id="311" r:id="rId80"/>
    <p:sldId id="361" r:id="rId81"/>
    <p:sldId id="375" r:id="rId82"/>
    <p:sldId id="386" r:id="rId83"/>
    <p:sldId id="387" r:id="rId8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448" y="-9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09E7B-6B4C-448E-BEBE-D4277418E0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B1D3D7A-3FC9-4CFF-B6A1-AAA234E6813F}">
      <dgm:prSet phldrT="[Text]" custT="1"/>
      <dgm:spPr>
        <a:solidFill>
          <a:schemeClr val="tx1"/>
        </a:solidFill>
      </dgm:spPr>
      <dgm:t>
        <a:bodyPr/>
        <a:lstStyle/>
        <a:p>
          <a:r>
            <a:rPr lang="en-US" sz="1400" b="1" dirty="0" smtClean="0">
              <a:solidFill>
                <a:schemeClr val="bg1"/>
              </a:solidFill>
              <a:latin typeface="+mn-lt"/>
            </a:rPr>
            <a:t>Total Barrier Management</a:t>
          </a:r>
          <a:endParaRPr lang="en-US" sz="1400" b="1" dirty="0">
            <a:solidFill>
              <a:schemeClr val="bg1"/>
            </a:solidFill>
            <a:latin typeface="+mn-lt"/>
          </a:endParaRPr>
        </a:p>
      </dgm:t>
    </dgm:pt>
    <dgm:pt modelId="{50C65A41-C923-4350-8226-3D6D10F34C3A}" type="parTrans" cxnId="{057B2658-781E-417E-8573-F36B2DBE3D78}">
      <dgm:prSet/>
      <dgm:spPr/>
      <dgm:t>
        <a:bodyPr/>
        <a:lstStyle/>
        <a:p>
          <a:endParaRPr lang="en-US">
            <a:solidFill>
              <a:schemeClr val="tx1"/>
            </a:solidFill>
          </a:endParaRPr>
        </a:p>
      </dgm:t>
    </dgm:pt>
    <dgm:pt modelId="{FF0B548F-C480-4284-B646-C929CA419B7C}" type="sibTrans" cxnId="{057B2658-781E-417E-8573-F36B2DBE3D78}">
      <dgm:prSet/>
      <dgm:spPr/>
      <dgm:t>
        <a:bodyPr/>
        <a:lstStyle/>
        <a:p>
          <a:endParaRPr lang="en-US">
            <a:solidFill>
              <a:schemeClr val="tx1"/>
            </a:solidFill>
          </a:endParaRPr>
        </a:p>
      </dgm:t>
    </dgm:pt>
    <dgm:pt modelId="{002C4691-CC4B-4C8B-8C69-9B7ECAE320D2}">
      <dgm:prSet phldrT="[Text]" custT="1"/>
      <dgm:spPr>
        <a:solidFill>
          <a:schemeClr val="bg1">
            <a:lumMod val="65000"/>
          </a:schemeClr>
        </a:solidFill>
      </dgm:spPr>
      <dgm:t>
        <a:bodyPr/>
        <a:lstStyle/>
        <a:p>
          <a:r>
            <a:rPr lang="en-US" sz="1400" b="0" dirty="0" smtClean="0">
              <a:solidFill>
                <a:schemeClr val="tx1"/>
              </a:solidFill>
            </a:rPr>
            <a:t>Infection control</a:t>
          </a:r>
          <a:endParaRPr lang="en-US" sz="1400" b="0" dirty="0">
            <a:solidFill>
              <a:schemeClr val="tx1"/>
            </a:solidFill>
          </a:endParaRPr>
        </a:p>
      </dgm:t>
    </dgm:pt>
    <dgm:pt modelId="{33F8B8D6-7C1A-4160-BF23-E05F9D72EFCC}" type="parTrans" cxnId="{8475B273-FA2C-42E0-B3F7-2FCF541D09FD}">
      <dgm:prSet/>
      <dgm:spPr/>
      <dgm:t>
        <a:bodyPr/>
        <a:lstStyle/>
        <a:p>
          <a:endParaRPr lang="en-US">
            <a:solidFill>
              <a:schemeClr val="tx1"/>
            </a:solidFill>
          </a:endParaRPr>
        </a:p>
      </dgm:t>
    </dgm:pt>
    <dgm:pt modelId="{83A28897-CDF5-4E40-ABF5-8C8757E0FC67}" type="sibTrans" cxnId="{8475B273-FA2C-42E0-B3F7-2FCF541D09FD}">
      <dgm:prSet/>
      <dgm:spPr/>
      <dgm:t>
        <a:bodyPr/>
        <a:lstStyle/>
        <a:p>
          <a:endParaRPr lang="en-US">
            <a:solidFill>
              <a:schemeClr val="tx1"/>
            </a:solidFill>
          </a:endParaRPr>
        </a:p>
      </dgm:t>
    </dgm:pt>
    <dgm:pt modelId="{9ACFC9E6-8D06-4C67-A822-7ACC1EBFF9F0}">
      <dgm:prSet phldrT="[Text]"/>
      <dgm:spPr>
        <a:solidFill>
          <a:schemeClr val="bg1">
            <a:lumMod val="65000"/>
          </a:schemeClr>
        </a:solidFill>
      </dgm:spPr>
      <dgm:t>
        <a:bodyPr/>
        <a:lstStyle/>
        <a:p>
          <a:r>
            <a:rPr lang="en-US" dirty="0" smtClean="0">
              <a:solidFill>
                <a:schemeClr val="tx1"/>
              </a:solidFill>
            </a:rPr>
            <a:t>Sound</a:t>
          </a:r>
          <a:endParaRPr lang="en-US" dirty="0">
            <a:solidFill>
              <a:schemeClr val="tx1"/>
            </a:solidFill>
          </a:endParaRPr>
        </a:p>
      </dgm:t>
    </dgm:pt>
    <dgm:pt modelId="{CEB62206-70D3-44CC-AB38-5D7C0131C52B}" type="parTrans" cxnId="{9BCCB4FF-901A-4449-AD65-FFD698010FF8}">
      <dgm:prSet/>
      <dgm:spPr/>
      <dgm:t>
        <a:bodyPr/>
        <a:lstStyle/>
        <a:p>
          <a:endParaRPr lang="en-US">
            <a:solidFill>
              <a:schemeClr val="tx1"/>
            </a:solidFill>
          </a:endParaRPr>
        </a:p>
      </dgm:t>
    </dgm:pt>
    <dgm:pt modelId="{0B167493-CFE5-45CD-B78C-1744EEF40775}" type="sibTrans" cxnId="{9BCCB4FF-901A-4449-AD65-FFD698010FF8}">
      <dgm:prSet/>
      <dgm:spPr/>
      <dgm:t>
        <a:bodyPr/>
        <a:lstStyle/>
        <a:p>
          <a:endParaRPr lang="en-US">
            <a:solidFill>
              <a:schemeClr val="tx1"/>
            </a:solidFill>
          </a:endParaRPr>
        </a:p>
      </dgm:t>
    </dgm:pt>
    <dgm:pt modelId="{79609688-71B7-4AA1-AD44-A5D53602FAD8}">
      <dgm:prSet phldrT="[Text]"/>
      <dgm:spPr>
        <a:solidFill>
          <a:schemeClr val="bg1">
            <a:lumMod val="65000"/>
          </a:schemeClr>
        </a:solidFill>
      </dgm:spPr>
      <dgm:t>
        <a:bodyPr/>
        <a:lstStyle/>
        <a:p>
          <a:r>
            <a:rPr lang="en-US" dirty="0" smtClean="0">
              <a:solidFill>
                <a:schemeClr val="tx1"/>
              </a:solidFill>
            </a:rPr>
            <a:t>Energy/ Movement</a:t>
          </a:r>
          <a:endParaRPr lang="en-US" dirty="0">
            <a:solidFill>
              <a:schemeClr val="tx1"/>
            </a:solidFill>
          </a:endParaRPr>
        </a:p>
      </dgm:t>
    </dgm:pt>
    <dgm:pt modelId="{28B6228E-7C3E-4E5B-99B4-8DBC5B773D0D}" type="parTrans" cxnId="{CE1E986E-C987-4179-9DA4-2C52F1E316D4}">
      <dgm:prSet/>
      <dgm:spPr/>
      <dgm:t>
        <a:bodyPr/>
        <a:lstStyle/>
        <a:p>
          <a:endParaRPr lang="en-US">
            <a:solidFill>
              <a:schemeClr val="tx1"/>
            </a:solidFill>
          </a:endParaRPr>
        </a:p>
      </dgm:t>
    </dgm:pt>
    <dgm:pt modelId="{BFB575FA-3805-4E13-A359-8059895793F7}" type="sibTrans" cxnId="{CE1E986E-C987-4179-9DA4-2C52F1E316D4}">
      <dgm:prSet/>
      <dgm:spPr/>
      <dgm:t>
        <a:bodyPr/>
        <a:lstStyle/>
        <a:p>
          <a:endParaRPr lang="en-US">
            <a:solidFill>
              <a:schemeClr val="tx1"/>
            </a:solidFill>
          </a:endParaRPr>
        </a:p>
      </dgm:t>
    </dgm:pt>
    <dgm:pt modelId="{9B0A6B8F-620F-452F-9F37-003774BD249D}">
      <dgm:prSet phldrT="[Text]"/>
      <dgm:spPr>
        <a:solidFill>
          <a:schemeClr val="bg1">
            <a:lumMod val="65000"/>
          </a:schemeClr>
        </a:solidFill>
      </dgm:spPr>
      <dgm:t>
        <a:bodyPr/>
        <a:lstStyle/>
        <a:p>
          <a:r>
            <a:rPr lang="en-US" dirty="0" smtClean="0">
              <a:solidFill>
                <a:schemeClr val="tx1"/>
              </a:solidFill>
            </a:rPr>
            <a:t>UL systems</a:t>
          </a:r>
          <a:endParaRPr lang="en-US" dirty="0">
            <a:solidFill>
              <a:schemeClr val="tx1"/>
            </a:solidFill>
          </a:endParaRPr>
        </a:p>
      </dgm:t>
    </dgm:pt>
    <dgm:pt modelId="{7B4996A1-3A02-40F0-BF41-C091533896AD}" type="parTrans" cxnId="{C7B990ED-B247-4BE4-8398-99AB2D5ABE40}">
      <dgm:prSet/>
      <dgm:spPr/>
      <dgm:t>
        <a:bodyPr/>
        <a:lstStyle/>
        <a:p>
          <a:endParaRPr lang="en-US">
            <a:solidFill>
              <a:schemeClr val="tx1"/>
            </a:solidFill>
          </a:endParaRPr>
        </a:p>
      </dgm:t>
    </dgm:pt>
    <dgm:pt modelId="{4CB4EB67-33D5-4F89-A25F-E8563707E8A9}" type="sibTrans" cxnId="{C7B990ED-B247-4BE4-8398-99AB2D5ABE40}">
      <dgm:prSet/>
      <dgm:spPr/>
      <dgm:t>
        <a:bodyPr/>
        <a:lstStyle/>
        <a:p>
          <a:endParaRPr lang="en-US">
            <a:solidFill>
              <a:schemeClr val="tx1"/>
            </a:solidFill>
          </a:endParaRPr>
        </a:p>
      </dgm:t>
    </dgm:pt>
    <dgm:pt modelId="{4D22B092-73CA-4C31-9EFB-CFD74D3AF3CA}" type="pres">
      <dgm:prSet presAssocID="{B5809E7B-6B4C-448E-BEBE-D4277418E0E3}" presName="Name0" presStyleCnt="0">
        <dgm:presLayoutVars>
          <dgm:chMax val="1"/>
          <dgm:dir/>
          <dgm:animLvl val="ctr"/>
          <dgm:resizeHandles val="exact"/>
        </dgm:presLayoutVars>
      </dgm:prSet>
      <dgm:spPr/>
      <dgm:t>
        <a:bodyPr/>
        <a:lstStyle/>
        <a:p>
          <a:endParaRPr lang="en-US"/>
        </a:p>
      </dgm:t>
    </dgm:pt>
    <dgm:pt modelId="{28ED9910-F7D8-44FE-81CA-A7E3A9F1A1F8}" type="pres">
      <dgm:prSet presAssocID="{7B1D3D7A-3FC9-4CFF-B6A1-AAA234E6813F}" presName="centerShape" presStyleLbl="node0" presStyleIdx="0" presStyleCnt="1" custScaleX="116484"/>
      <dgm:spPr/>
      <dgm:t>
        <a:bodyPr/>
        <a:lstStyle/>
        <a:p>
          <a:endParaRPr lang="en-US"/>
        </a:p>
      </dgm:t>
    </dgm:pt>
    <dgm:pt modelId="{8DE997AD-6457-4C2E-BF00-B6F9EC98AF3B}" type="pres">
      <dgm:prSet presAssocID="{002C4691-CC4B-4C8B-8C69-9B7ECAE320D2}" presName="node" presStyleLbl="node1" presStyleIdx="0" presStyleCnt="4">
        <dgm:presLayoutVars>
          <dgm:bulletEnabled val="1"/>
        </dgm:presLayoutVars>
      </dgm:prSet>
      <dgm:spPr/>
      <dgm:t>
        <a:bodyPr/>
        <a:lstStyle/>
        <a:p>
          <a:endParaRPr lang="en-US"/>
        </a:p>
      </dgm:t>
    </dgm:pt>
    <dgm:pt modelId="{189E49D6-5F9D-4EA4-BDA7-9CE0C0A02055}" type="pres">
      <dgm:prSet presAssocID="{002C4691-CC4B-4C8B-8C69-9B7ECAE320D2}" presName="dummy" presStyleCnt="0"/>
      <dgm:spPr/>
    </dgm:pt>
    <dgm:pt modelId="{09ADC886-38BA-4841-9B31-D20C2EBDA653}" type="pres">
      <dgm:prSet presAssocID="{83A28897-CDF5-4E40-ABF5-8C8757E0FC67}" presName="sibTrans" presStyleLbl="sibTrans2D1" presStyleIdx="0" presStyleCnt="4"/>
      <dgm:spPr/>
      <dgm:t>
        <a:bodyPr/>
        <a:lstStyle/>
        <a:p>
          <a:endParaRPr lang="en-US"/>
        </a:p>
      </dgm:t>
    </dgm:pt>
    <dgm:pt modelId="{E7304BA4-F005-4F46-86C6-D142FE7C6A34}" type="pres">
      <dgm:prSet presAssocID="{9ACFC9E6-8D06-4C67-A822-7ACC1EBFF9F0}" presName="node" presStyleLbl="node1" presStyleIdx="1" presStyleCnt="4">
        <dgm:presLayoutVars>
          <dgm:bulletEnabled val="1"/>
        </dgm:presLayoutVars>
      </dgm:prSet>
      <dgm:spPr/>
      <dgm:t>
        <a:bodyPr/>
        <a:lstStyle/>
        <a:p>
          <a:endParaRPr lang="en-US"/>
        </a:p>
      </dgm:t>
    </dgm:pt>
    <dgm:pt modelId="{ACF9E023-98FE-4E3D-80D3-99EA54742718}" type="pres">
      <dgm:prSet presAssocID="{9ACFC9E6-8D06-4C67-A822-7ACC1EBFF9F0}" presName="dummy" presStyleCnt="0"/>
      <dgm:spPr/>
    </dgm:pt>
    <dgm:pt modelId="{E1898E2C-DCCB-4898-8867-3E2C11643C4D}" type="pres">
      <dgm:prSet presAssocID="{0B167493-CFE5-45CD-B78C-1744EEF40775}" presName="sibTrans" presStyleLbl="sibTrans2D1" presStyleIdx="1" presStyleCnt="4"/>
      <dgm:spPr/>
      <dgm:t>
        <a:bodyPr/>
        <a:lstStyle/>
        <a:p>
          <a:endParaRPr lang="en-US"/>
        </a:p>
      </dgm:t>
    </dgm:pt>
    <dgm:pt modelId="{D8B34E50-5794-4806-B8DE-5E779A0E3F1B}" type="pres">
      <dgm:prSet presAssocID="{79609688-71B7-4AA1-AD44-A5D53602FAD8}" presName="node" presStyleLbl="node1" presStyleIdx="2" presStyleCnt="4">
        <dgm:presLayoutVars>
          <dgm:bulletEnabled val="1"/>
        </dgm:presLayoutVars>
      </dgm:prSet>
      <dgm:spPr/>
      <dgm:t>
        <a:bodyPr/>
        <a:lstStyle/>
        <a:p>
          <a:endParaRPr lang="en-US"/>
        </a:p>
      </dgm:t>
    </dgm:pt>
    <dgm:pt modelId="{01F086D5-251A-4A3D-81D3-793608C0919A}" type="pres">
      <dgm:prSet presAssocID="{79609688-71B7-4AA1-AD44-A5D53602FAD8}" presName="dummy" presStyleCnt="0"/>
      <dgm:spPr/>
    </dgm:pt>
    <dgm:pt modelId="{4487505B-CA9E-411F-A2C6-EB734BA4E10D}" type="pres">
      <dgm:prSet presAssocID="{BFB575FA-3805-4E13-A359-8059895793F7}" presName="sibTrans" presStyleLbl="sibTrans2D1" presStyleIdx="2" presStyleCnt="4"/>
      <dgm:spPr/>
      <dgm:t>
        <a:bodyPr/>
        <a:lstStyle/>
        <a:p>
          <a:endParaRPr lang="en-US"/>
        </a:p>
      </dgm:t>
    </dgm:pt>
    <dgm:pt modelId="{C8FB6BDA-2684-4407-97EF-82A2C6600FD5}" type="pres">
      <dgm:prSet presAssocID="{9B0A6B8F-620F-452F-9F37-003774BD249D}" presName="node" presStyleLbl="node1" presStyleIdx="3" presStyleCnt="4">
        <dgm:presLayoutVars>
          <dgm:bulletEnabled val="1"/>
        </dgm:presLayoutVars>
      </dgm:prSet>
      <dgm:spPr/>
      <dgm:t>
        <a:bodyPr/>
        <a:lstStyle/>
        <a:p>
          <a:endParaRPr lang="en-US"/>
        </a:p>
      </dgm:t>
    </dgm:pt>
    <dgm:pt modelId="{752E5E81-E69F-4750-B565-DF2D352B18AF}" type="pres">
      <dgm:prSet presAssocID="{9B0A6B8F-620F-452F-9F37-003774BD249D}" presName="dummy" presStyleCnt="0"/>
      <dgm:spPr/>
    </dgm:pt>
    <dgm:pt modelId="{E262C27C-F168-413D-A885-5F3F00CBA5B6}" type="pres">
      <dgm:prSet presAssocID="{4CB4EB67-33D5-4F89-A25F-E8563707E8A9}" presName="sibTrans" presStyleLbl="sibTrans2D1" presStyleIdx="3" presStyleCnt="4"/>
      <dgm:spPr/>
      <dgm:t>
        <a:bodyPr/>
        <a:lstStyle/>
        <a:p>
          <a:endParaRPr lang="en-US"/>
        </a:p>
      </dgm:t>
    </dgm:pt>
  </dgm:ptLst>
  <dgm:cxnLst>
    <dgm:cxn modelId="{C7B990ED-B247-4BE4-8398-99AB2D5ABE40}" srcId="{7B1D3D7A-3FC9-4CFF-B6A1-AAA234E6813F}" destId="{9B0A6B8F-620F-452F-9F37-003774BD249D}" srcOrd="3" destOrd="0" parTransId="{7B4996A1-3A02-40F0-BF41-C091533896AD}" sibTransId="{4CB4EB67-33D5-4F89-A25F-E8563707E8A9}"/>
    <dgm:cxn modelId="{C5045A40-BC26-7A46-BFC4-B5359E08693D}" type="presOf" srcId="{9B0A6B8F-620F-452F-9F37-003774BD249D}" destId="{C8FB6BDA-2684-4407-97EF-82A2C6600FD5}" srcOrd="0" destOrd="0" presId="urn:microsoft.com/office/officeart/2005/8/layout/radial6"/>
    <dgm:cxn modelId="{2269E99B-2707-E44F-89B5-1A7674B3A390}" type="presOf" srcId="{7B1D3D7A-3FC9-4CFF-B6A1-AAA234E6813F}" destId="{28ED9910-F7D8-44FE-81CA-A7E3A9F1A1F8}" srcOrd="0" destOrd="0" presId="urn:microsoft.com/office/officeart/2005/8/layout/radial6"/>
    <dgm:cxn modelId="{36D86F67-7BCD-0E45-9159-4136A87EF498}" type="presOf" srcId="{BFB575FA-3805-4E13-A359-8059895793F7}" destId="{4487505B-CA9E-411F-A2C6-EB734BA4E10D}" srcOrd="0" destOrd="0" presId="urn:microsoft.com/office/officeart/2005/8/layout/radial6"/>
    <dgm:cxn modelId="{5DBBC945-659B-0141-8D2A-5D852D0C31AB}" type="presOf" srcId="{4CB4EB67-33D5-4F89-A25F-E8563707E8A9}" destId="{E262C27C-F168-413D-A885-5F3F00CBA5B6}" srcOrd="0" destOrd="0" presId="urn:microsoft.com/office/officeart/2005/8/layout/radial6"/>
    <dgm:cxn modelId="{EAD400E1-2133-B84F-B85C-BA8C2BE1454B}" type="presOf" srcId="{83A28897-CDF5-4E40-ABF5-8C8757E0FC67}" destId="{09ADC886-38BA-4841-9B31-D20C2EBDA653}" srcOrd="0" destOrd="0" presId="urn:microsoft.com/office/officeart/2005/8/layout/radial6"/>
    <dgm:cxn modelId="{507CD57D-B216-E842-97EA-F932DC3D6AA2}" type="presOf" srcId="{9ACFC9E6-8D06-4C67-A822-7ACC1EBFF9F0}" destId="{E7304BA4-F005-4F46-86C6-D142FE7C6A34}" srcOrd="0" destOrd="0" presId="urn:microsoft.com/office/officeart/2005/8/layout/radial6"/>
    <dgm:cxn modelId="{9BCCB4FF-901A-4449-AD65-FFD698010FF8}" srcId="{7B1D3D7A-3FC9-4CFF-B6A1-AAA234E6813F}" destId="{9ACFC9E6-8D06-4C67-A822-7ACC1EBFF9F0}" srcOrd="1" destOrd="0" parTransId="{CEB62206-70D3-44CC-AB38-5D7C0131C52B}" sibTransId="{0B167493-CFE5-45CD-B78C-1744EEF40775}"/>
    <dgm:cxn modelId="{8475B273-FA2C-42E0-B3F7-2FCF541D09FD}" srcId="{7B1D3D7A-3FC9-4CFF-B6A1-AAA234E6813F}" destId="{002C4691-CC4B-4C8B-8C69-9B7ECAE320D2}" srcOrd="0" destOrd="0" parTransId="{33F8B8D6-7C1A-4160-BF23-E05F9D72EFCC}" sibTransId="{83A28897-CDF5-4E40-ABF5-8C8757E0FC67}"/>
    <dgm:cxn modelId="{CF4E26F8-19A3-9946-B705-B013191707DD}" type="presOf" srcId="{0B167493-CFE5-45CD-B78C-1744EEF40775}" destId="{E1898E2C-DCCB-4898-8867-3E2C11643C4D}" srcOrd="0" destOrd="0" presId="urn:microsoft.com/office/officeart/2005/8/layout/radial6"/>
    <dgm:cxn modelId="{BB47EE56-C04E-3845-906B-B865F8002D10}" type="presOf" srcId="{B5809E7B-6B4C-448E-BEBE-D4277418E0E3}" destId="{4D22B092-73CA-4C31-9EFB-CFD74D3AF3CA}" srcOrd="0" destOrd="0" presId="urn:microsoft.com/office/officeart/2005/8/layout/radial6"/>
    <dgm:cxn modelId="{057B2658-781E-417E-8573-F36B2DBE3D78}" srcId="{B5809E7B-6B4C-448E-BEBE-D4277418E0E3}" destId="{7B1D3D7A-3FC9-4CFF-B6A1-AAA234E6813F}" srcOrd="0" destOrd="0" parTransId="{50C65A41-C923-4350-8226-3D6D10F34C3A}" sibTransId="{FF0B548F-C480-4284-B646-C929CA419B7C}"/>
    <dgm:cxn modelId="{D8D7C359-93A6-0A47-99C0-7339F50C7DEB}" type="presOf" srcId="{79609688-71B7-4AA1-AD44-A5D53602FAD8}" destId="{D8B34E50-5794-4806-B8DE-5E779A0E3F1B}" srcOrd="0" destOrd="0" presId="urn:microsoft.com/office/officeart/2005/8/layout/radial6"/>
    <dgm:cxn modelId="{A0D81F2C-AF54-5544-9C30-D5FCE4B8002D}" type="presOf" srcId="{002C4691-CC4B-4C8B-8C69-9B7ECAE320D2}" destId="{8DE997AD-6457-4C2E-BF00-B6F9EC98AF3B}" srcOrd="0" destOrd="0" presId="urn:microsoft.com/office/officeart/2005/8/layout/radial6"/>
    <dgm:cxn modelId="{CE1E986E-C987-4179-9DA4-2C52F1E316D4}" srcId="{7B1D3D7A-3FC9-4CFF-B6A1-AAA234E6813F}" destId="{79609688-71B7-4AA1-AD44-A5D53602FAD8}" srcOrd="2" destOrd="0" parTransId="{28B6228E-7C3E-4E5B-99B4-8DBC5B773D0D}" sibTransId="{BFB575FA-3805-4E13-A359-8059895793F7}"/>
    <dgm:cxn modelId="{23ECF272-F45A-5E45-8BCA-C0F13AFC3F25}" type="presParOf" srcId="{4D22B092-73CA-4C31-9EFB-CFD74D3AF3CA}" destId="{28ED9910-F7D8-44FE-81CA-A7E3A9F1A1F8}" srcOrd="0" destOrd="0" presId="urn:microsoft.com/office/officeart/2005/8/layout/radial6"/>
    <dgm:cxn modelId="{0DC28B73-E0D3-4F46-9644-B6B4588CE0F4}" type="presParOf" srcId="{4D22B092-73CA-4C31-9EFB-CFD74D3AF3CA}" destId="{8DE997AD-6457-4C2E-BF00-B6F9EC98AF3B}" srcOrd="1" destOrd="0" presId="urn:microsoft.com/office/officeart/2005/8/layout/radial6"/>
    <dgm:cxn modelId="{C6471ABB-2212-6845-A63F-6299DB85B5C3}" type="presParOf" srcId="{4D22B092-73CA-4C31-9EFB-CFD74D3AF3CA}" destId="{189E49D6-5F9D-4EA4-BDA7-9CE0C0A02055}" srcOrd="2" destOrd="0" presId="urn:microsoft.com/office/officeart/2005/8/layout/radial6"/>
    <dgm:cxn modelId="{70E38368-D701-134D-A74A-404C364F1E33}" type="presParOf" srcId="{4D22B092-73CA-4C31-9EFB-CFD74D3AF3CA}" destId="{09ADC886-38BA-4841-9B31-D20C2EBDA653}" srcOrd="3" destOrd="0" presId="urn:microsoft.com/office/officeart/2005/8/layout/radial6"/>
    <dgm:cxn modelId="{0039B990-C9C5-9748-BEC7-6C8EE971D1CB}" type="presParOf" srcId="{4D22B092-73CA-4C31-9EFB-CFD74D3AF3CA}" destId="{E7304BA4-F005-4F46-86C6-D142FE7C6A34}" srcOrd="4" destOrd="0" presId="urn:microsoft.com/office/officeart/2005/8/layout/radial6"/>
    <dgm:cxn modelId="{B4CF9976-2DE7-C14D-AB24-C568D752E0A1}" type="presParOf" srcId="{4D22B092-73CA-4C31-9EFB-CFD74D3AF3CA}" destId="{ACF9E023-98FE-4E3D-80D3-99EA54742718}" srcOrd="5" destOrd="0" presId="urn:microsoft.com/office/officeart/2005/8/layout/radial6"/>
    <dgm:cxn modelId="{C96F09F0-5FC8-1749-9BC5-7DD9CFCA3922}" type="presParOf" srcId="{4D22B092-73CA-4C31-9EFB-CFD74D3AF3CA}" destId="{E1898E2C-DCCB-4898-8867-3E2C11643C4D}" srcOrd="6" destOrd="0" presId="urn:microsoft.com/office/officeart/2005/8/layout/radial6"/>
    <dgm:cxn modelId="{F86FB6AD-8D7F-F148-A0FB-ED34B03A8113}" type="presParOf" srcId="{4D22B092-73CA-4C31-9EFB-CFD74D3AF3CA}" destId="{D8B34E50-5794-4806-B8DE-5E779A0E3F1B}" srcOrd="7" destOrd="0" presId="urn:microsoft.com/office/officeart/2005/8/layout/radial6"/>
    <dgm:cxn modelId="{879F5836-682C-5B4D-8D8F-2560C86AD385}" type="presParOf" srcId="{4D22B092-73CA-4C31-9EFB-CFD74D3AF3CA}" destId="{01F086D5-251A-4A3D-81D3-793608C0919A}" srcOrd="8" destOrd="0" presId="urn:microsoft.com/office/officeart/2005/8/layout/radial6"/>
    <dgm:cxn modelId="{E1CC0D36-120A-6A46-92EC-337CFB60ACF6}" type="presParOf" srcId="{4D22B092-73CA-4C31-9EFB-CFD74D3AF3CA}" destId="{4487505B-CA9E-411F-A2C6-EB734BA4E10D}" srcOrd="9" destOrd="0" presId="urn:microsoft.com/office/officeart/2005/8/layout/radial6"/>
    <dgm:cxn modelId="{B485DE24-FFD1-4649-888B-5A8946BCE5A9}" type="presParOf" srcId="{4D22B092-73CA-4C31-9EFB-CFD74D3AF3CA}" destId="{C8FB6BDA-2684-4407-97EF-82A2C6600FD5}" srcOrd="10" destOrd="0" presId="urn:microsoft.com/office/officeart/2005/8/layout/radial6"/>
    <dgm:cxn modelId="{82D9A4D1-95B3-644B-8EED-A8FBB36C1CCD}" type="presParOf" srcId="{4D22B092-73CA-4C31-9EFB-CFD74D3AF3CA}" destId="{752E5E81-E69F-4750-B565-DF2D352B18AF}" srcOrd="11" destOrd="0" presId="urn:microsoft.com/office/officeart/2005/8/layout/radial6"/>
    <dgm:cxn modelId="{0F48706A-3F1B-CD42-A8A8-7F902602BCFB}" type="presParOf" srcId="{4D22B092-73CA-4C31-9EFB-CFD74D3AF3CA}" destId="{E262C27C-F168-413D-A885-5F3F00CBA5B6}" srcOrd="12" destOrd="0" presId="urn:microsoft.com/office/officeart/2005/8/layout/radial6"/>
  </dgm:cxnLst>
  <dgm:bg>
    <a:solidFill>
      <a:srgbClr val="C00000"/>
    </a:solidFill>
  </dgm:bg>
  <dgm:whole>
    <a:ln w="381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09E7B-6B4C-448E-BEBE-D4277418E0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B1D3D7A-3FC9-4CFF-B6A1-AAA234E6813F}">
      <dgm:prSet phldrT="[Text]" custT="1"/>
      <dgm:spPr>
        <a:solidFill>
          <a:schemeClr val="tx1"/>
        </a:solidFill>
      </dgm:spPr>
      <dgm:t>
        <a:bodyPr/>
        <a:lstStyle/>
        <a:p>
          <a:r>
            <a:rPr lang="en-US" sz="1400" b="1" dirty="0" smtClean="0">
              <a:solidFill>
                <a:schemeClr val="bg1"/>
              </a:solidFill>
              <a:latin typeface="+mn-lt"/>
            </a:rPr>
            <a:t>Total Barrier Management</a:t>
          </a:r>
          <a:endParaRPr lang="en-US" sz="1400" b="1" dirty="0">
            <a:solidFill>
              <a:schemeClr val="bg1"/>
            </a:solidFill>
            <a:latin typeface="+mn-lt"/>
          </a:endParaRPr>
        </a:p>
      </dgm:t>
    </dgm:pt>
    <dgm:pt modelId="{50C65A41-C923-4350-8226-3D6D10F34C3A}" type="parTrans" cxnId="{057B2658-781E-417E-8573-F36B2DBE3D78}">
      <dgm:prSet/>
      <dgm:spPr/>
      <dgm:t>
        <a:bodyPr/>
        <a:lstStyle/>
        <a:p>
          <a:endParaRPr lang="en-US">
            <a:solidFill>
              <a:schemeClr val="tx1"/>
            </a:solidFill>
          </a:endParaRPr>
        </a:p>
      </dgm:t>
    </dgm:pt>
    <dgm:pt modelId="{FF0B548F-C480-4284-B646-C929CA419B7C}" type="sibTrans" cxnId="{057B2658-781E-417E-8573-F36B2DBE3D78}">
      <dgm:prSet/>
      <dgm:spPr/>
      <dgm:t>
        <a:bodyPr/>
        <a:lstStyle/>
        <a:p>
          <a:endParaRPr lang="en-US">
            <a:solidFill>
              <a:schemeClr val="tx1"/>
            </a:solidFill>
          </a:endParaRPr>
        </a:p>
      </dgm:t>
    </dgm:pt>
    <dgm:pt modelId="{002C4691-CC4B-4C8B-8C69-9B7ECAE320D2}">
      <dgm:prSet phldrT="[Text]"/>
      <dgm:spPr>
        <a:solidFill>
          <a:schemeClr val="bg1">
            <a:lumMod val="65000"/>
          </a:schemeClr>
        </a:solidFill>
      </dgm:spPr>
      <dgm:t>
        <a:bodyPr/>
        <a:lstStyle/>
        <a:p>
          <a:r>
            <a:rPr lang="en-US" b="0" dirty="0" smtClean="0">
              <a:solidFill>
                <a:schemeClr val="tx1"/>
              </a:solidFill>
            </a:rPr>
            <a:t>Infection control</a:t>
          </a:r>
          <a:endParaRPr lang="en-US" b="0" dirty="0">
            <a:solidFill>
              <a:schemeClr val="tx1"/>
            </a:solidFill>
          </a:endParaRPr>
        </a:p>
      </dgm:t>
    </dgm:pt>
    <dgm:pt modelId="{33F8B8D6-7C1A-4160-BF23-E05F9D72EFCC}" type="parTrans" cxnId="{8475B273-FA2C-42E0-B3F7-2FCF541D09FD}">
      <dgm:prSet/>
      <dgm:spPr/>
      <dgm:t>
        <a:bodyPr/>
        <a:lstStyle/>
        <a:p>
          <a:endParaRPr lang="en-US">
            <a:solidFill>
              <a:schemeClr val="tx1"/>
            </a:solidFill>
          </a:endParaRPr>
        </a:p>
      </dgm:t>
    </dgm:pt>
    <dgm:pt modelId="{83A28897-CDF5-4E40-ABF5-8C8757E0FC67}" type="sibTrans" cxnId="{8475B273-FA2C-42E0-B3F7-2FCF541D09FD}">
      <dgm:prSet/>
      <dgm:spPr/>
      <dgm:t>
        <a:bodyPr/>
        <a:lstStyle/>
        <a:p>
          <a:endParaRPr lang="en-US">
            <a:solidFill>
              <a:schemeClr val="tx1"/>
            </a:solidFill>
          </a:endParaRPr>
        </a:p>
      </dgm:t>
    </dgm:pt>
    <dgm:pt modelId="{9ACFC9E6-8D06-4C67-A822-7ACC1EBFF9F0}">
      <dgm:prSet phldrT="[Text]"/>
      <dgm:spPr>
        <a:solidFill>
          <a:schemeClr val="bg1">
            <a:lumMod val="65000"/>
          </a:schemeClr>
        </a:solidFill>
      </dgm:spPr>
      <dgm:t>
        <a:bodyPr/>
        <a:lstStyle/>
        <a:p>
          <a:r>
            <a:rPr lang="en-US" dirty="0" smtClean="0">
              <a:solidFill>
                <a:schemeClr val="tx1"/>
              </a:solidFill>
            </a:rPr>
            <a:t>Sound</a:t>
          </a:r>
          <a:endParaRPr lang="en-US" dirty="0">
            <a:solidFill>
              <a:schemeClr val="tx1"/>
            </a:solidFill>
          </a:endParaRPr>
        </a:p>
      </dgm:t>
    </dgm:pt>
    <dgm:pt modelId="{CEB62206-70D3-44CC-AB38-5D7C0131C52B}" type="parTrans" cxnId="{9BCCB4FF-901A-4449-AD65-FFD698010FF8}">
      <dgm:prSet/>
      <dgm:spPr/>
      <dgm:t>
        <a:bodyPr/>
        <a:lstStyle/>
        <a:p>
          <a:endParaRPr lang="en-US">
            <a:solidFill>
              <a:schemeClr val="tx1"/>
            </a:solidFill>
          </a:endParaRPr>
        </a:p>
      </dgm:t>
    </dgm:pt>
    <dgm:pt modelId="{0B167493-CFE5-45CD-B78C-1744EEF40775}" type="sibTrans" cxnId="{9BCCB4FF-901A-4449-AD65-FFD698010FF8}">
      <dgm:prSet/>
      <dgm:spPr/>
      <dgm:t>
        <a:bodyPr/>
        <a:lstStyle/>
        <a:p>
          <a:endParaRPr lang="en-US">
            <a:solidFill>
              <a:schemeClr val="tx1"/>
            </a:solidFill>
          </a:endParaRPr>
        </a:p>
      </dgm:t>
    </dgm:pt>
    <dgm:pt modelId="{79609688-71B7-4AA1-AD44-A5D53602FAD8}">
      <dgm:prSet phldrT="[Text]"/>
      <dgm:spPr>
        <a:solidFill>
          <a:schemeClr val="bg1">
            <a:lumMod val="65000"/>
          </a:schemeClr>
        </a:solidFill>
      </dgm:spPr>
      <dgm:t>
        <a:bodyPr/>
        <a:lstStyle/>
        <a:p>
          <a:r>
            <a:rPr lang="en-US" dirty="0" smtClean="0">
              <a:solidFill>
                <a:schemeClr val="tx1"/>
              </a:solidFill>
            </a:rPr>
            <a:t>Energy/ Movement</a:t>
          </a:r>
          <a:endParaRPr lang="en-US" dirty="0">
            <a:solidFill>
              <a:schemeClr val="tx1"/>
            </a:solidFill>
          </a:endParaRPr>
        </a:p>
      </dgm:t>
    </dgm:pt>
    <dgm:pt modelId="{28B6228E-7C3E-4E5B-99B4-8DBC5B773D0D}" type="parTrans" cxnId="{CE1E986E-C987-4179-9DA4-2C52F1E316D4}">
      <dgm:prSet/>
      <dgm:spPr/>
      <dgm:t>
        <a:bodyPr/>
        <a:lstStyle/>
        <a:p>
          <a:endParaRPr lang="en-US">
            <a:solidFill>
              <a:schemeClr val="tx1"/>
            </a:solidFill>
          </a:endParaRPr>
        </a:p>
      </dgm:t>
    </dgm:pt>
    <dgm:pt modelId="{BFB575FA-3805-4E13-A359-8059895793F7}" type="sibTrans" cxnId="{CE1E986E-C987-4179-9DA4-2C52F1E316D4}">
      <dgm:prSet/>
      <dgm:spPr/>
      <dgm:t>
        <a:bodyPr/>
        <a:lstStyle/>
        <a:p>
          <a:endParaRPr lang="en-US">
            <a:solidFill>
              <a:schemeClr val="tx1"/>
            </a:solidFill>
          </a:endParaRPr>
        </a:p>
      </dgm:t>
    </dgm:pt>
    <dgm:pt modelId="{9B0A6B8F-620F-452F-9F37-003774BD249D}">
      <dgm:prSet phldrT="[Text]"/>
      <dgm:spPr>
        <a:solidFill>
          <a:schemeClr val="bg1">
            <a:lumMod val="65000"/>
          </a:schemeClr>
        </a:solidFill>
      </dgm:spPr>
      <dgm:t>
        <a:bodyPr/>
        <a:lstStyle/>
        <a:p>
          <a:r>
            <a:rPr lang="en-US" dirty="0" smtClean="0">
              <a:solidFill>
                <a:schemeClr val="tx1"/>
              </a:solidFill>
            </a:rPr>
            <a:t>UL systems</a:t>
          </a:r>
          <a:endParaRPr lang="en-US" dirty="0">
            <a:solidFill>
              <a:schemeClr val="tx1"/>
            </a:solidFill>
          </a:endParaRPr>
        </a:p>
      </dgm:t>
    </dgm:pt>
    <dgm:pt modelId="{7B4996A1-3A02-40F0-BF41-C091533896AD}" type="parTrans" cxnId="{C7B990ED-B247-4BE4-8398-99AB2D5ABE40}">
      <dgm:prSet/>
      <dgm:spPr/>
      <dgm:t>
        <a:bodyPr/>
        <a:lstStyle/>
        <a:p>
          <a:endParaRPr lang="en-US">
            <a:solidFill>
              <a:schemeClr val="tx1"/>
            </a:solidFill>
          </a:endParaRPr>
        </a:p>
      </dgm:t>
    </dgm:pt>
    <dgm:pt modelId="{4CB4EB67-33D5-4F89-A25F-E8563707E8A9}" type="sibTrans" cxnId="{C7B990ED-B247-4BE4-8398-99AB2D5ABE40}">
      <dgm:prSet/>
      <dgm:spPr/>
      <dgm:t>
        <a:bodyPr/>
        <a:lstStyle/>
        <a:p>
          <a:endParaRPr lang="en-US">
            <a:solidFill>
              <a:schemeClr val="tx1"/>
            </a:solidFill>
          </a:endParaRPr>
        </a:p>
      </dgm:t>
    </dgm:pt>
    <dgm:pt modelId="{4D22B092-73CA-4C31-9EFB-CFD74D3AF3CA}" type="pres">
      <dgm:prSet presAssocID="{B5809E7B-6B4C-448E-BEBE-D4277418E0E3}" presName="Name0" presStyleCnt="0">
        <dgm:presLayoutVars>
          <dgm:chMax val="1"/>
          <dgm:dir/>
          <dgm:animLvl val="ctr"/>
          <dgm:resizeHandles val="exact"/>
        </dgm:presLayoutVars>
      </dgm:prSet>
      <dgm:spPr/>
      <dgm:t>
        <a:bodyPr/>
        <a:lstStyle/>
        <a:p>
          <a:endParaRPr lang="en-US"/>
        </a:p>
      </dgm:t>
    </dgm:pt>
    <dgm:pt modelId="{28ED9910-F7D8-44FE-81CA-A7E3A9F1A1F8}" type="pres">
      <dgm:prSet presAssocID="{7B1D3D7A-3FC9-4CFF-B6A1-AAA234E6813F}" presName="centerShape" presStyleLbl="node0" presStyleIdx="0" presStyleCnt="1" custScaleX="116484"/>
      <dgm:spPr/>
      <dgm:t>
        <a:bodyPr/>
        <a:lstStyle/>
        <a:p>
          <a:endParaRPr lang="en-US"/>
        </a:p>
      </dgm:t>
    </dgm:pt>
    <dgm:pt modelId="{8DE997AD-6457-4C2E-BF00-B6F9EC98AF3B}" type="pres">
      <dgm:prSet presAssocID="{002C4691-CC4B-4C8B-8C69-9B7ECAE320D2}" presName="node" presStyleLbl="node1" presStyleIdx="0" presStyleCnt="4">
        <dgm:presLayoutVars>
          <dgm:bulletEnabled val="1"/>
        </dgm:presLayoutVars>
      </dgm:prSet>
      <dgm:spPr/>
      <dgm:t>
        <a:bodyPr/>
        <a:lstStyle/>
        <a:p>
          <a:endParaRPr lang="en-US"/>
        </a:p>
      </dgm:t>
    </dgm:pt>
    <dgm:pt modelId="{189E49D6-5F9D-4EA4-BDA7-9CE0C0A02055}" type="pres">
      <dgm:prSet presAssocID="{002C4691-CC4B-4C8B-8C69-9B7ECAE320D2}" presName="dummy" presStyleCnt="0"/>
      <dgm:spPr/>
    </dgm:pt>
    <dgm:pt modelId="{09ADC886-38BA-4841-9B31-D20C2EBDA653}" type="pres">
      <dgm:prSet presAssocID="{83A28897-CDF5-4E40-ABF5-8C8757E0FC67}" presName="sibTrans" presStyleLbl="sibTrans2D1" presStyleIdx="0" presStyleCnt="4"/>
      <dgm:spPr/>
      <dgm:t>
        <a:bodyPr/>
        <a:lstStyle/>
        <a:p>
          <a:endParaRPr lang="en-US"/>
        </a:p>
      </dgm:t>
    </dgm:pt>
    <dgm:pt modelId="{E7304BA4-F005-4F46-86C6-D142FE7C6A34}" type="pres">
      <dgm:prSet presAssocID="{9ACFC9E6-8D06-4C67-A822-7ACC1EBFF9F0}" presName="node" presStyleLbl="node1" presStyleIdx="1" presStyleCnt="4">
        <dgm:presLayoutVars>
          <dgm:bulletEnabled val="1"/>
        </dgm:presLayoutVars>
      </dgm:prSet>
      <dgm:spPr/>
      <dgm:t>
        <a:bodyPr/>
        <a:lstStyle/>
        <a:p>
          <a:endParaRPr lang="en-US"/>
        </a:p>
      </dgm:t>
    </dgm:pt>
    <dgm:pt modelId="{ACF9E023-98FE-4E3D-80D3-99EA54742718}" type="pres">
      <dgm:prSet presAssocID="{9ACFC9E6-8D06-4C67-A822-7ACC1EBFF9F0}" presName="dummy" presStyleCnt="0"/>
      <dgm:spPr/>
    </dgm:pt>
    <dgm:pt modelId="{E1898E2C-DCCB-4898-8867-3E2C11643C4D}" type="pres">
      <dgm:prSet presAssocID="{0B167493-CFE5-45CD-B78C-1744EEF40775}" presName="sibTrans" presStyleLbl="sibTrans2D1" presStyleIdx="1" presStyleCnt="4"/>
      <dgm:spPr/>
      <dgm:t>
        <a:bodyPr/>
        <a:lstStyle/>
        <a:p>
          <a:endParaRPr lang="en-US"/>
        </a:p>
      </dgm:t>
    </dgm:pt>
    <dgm:pt modelId="{D8B34E50-5794-4806-B8DE-5E779A0E3F1B}" type="pres">
      <dgm:prSet presAssocID="{79609688-71B7-4AA1-AD44-A5D53602FAD8}" presName="node" presStyleLbl="node1" presStyleIdx="2" presStyleCnt="4">
        <dgm:presLayoutVars>
          <dgm:bulletEnabled val="1"/>
        </dgm:presLayoutVars>
      </dgm:prSet>
      <dgm:spPr/>
      <dgm:t>
        <a:bodyPr/>
        <a:lstStyle/>
        <a:p>
          <a:endParaRPr lang="en-US"/>
        </a:p>
      </dgm:t>
    </dgm:pt>
    <dgm:pt modelId="{01F086D5-251A-4A3D-81D3-793608C0919A}" type="pres">
      <dgm:prSet presAssocID="{79609688-71B7-4AA1-AD44-A5D53602FAD8}" presName="dummy" presStyleCnt="0"/>
      <dgm:spPr/>
    </dgm:pt>
    <dgm:pt modelId="{4487505B-CA9E-411F-A2C6-EB734BA4E10D}" type="pres">
      <dgm:prSet presAssocID="{BFB575FA-3805-4E13-A359-8059895793F7}" presName="sibTrans" presStyleLbl="sibTrans2D1" presStyleIdx="2" presStyleCnt="4"/>
      <dgm:spPr/>
      <dgm:t>
        <a:bodyPr/>
        <a:lstStyle/>
        <a:p>
          <a:endParaRPr lang="en-US"/>
        </a:p>
      </dgm:t>
    </dgm:pt>
    <dgm:pt modelId="{C8FB6BDA-2684-4407-97EF-82A2C6600FD5}" type="pres">
      <dgm:prSet presAssocID="{9B0A6B8F-620F-452F-9F37-003774BD249D}" presName="node" presStyleLbl="node1" presStyleIdx="3" presStyleCnt="4">
        <dgm:presLayoutVars>
          <dgm:bulletEnabled val="1"/>
        </dgm:presLayoutVars>
      </dgm:prSet>
      <dgm:spPr/>
      <dgm:t>
        <a:bodyPr/>
        <a:lstStyle/>
        <a:p>
          <a:endParaRPr lang="en-US"/>
        </a:p>
      </dgm:t>
    </dgm:pt>
    <dgm:pt modelId="{752E5E81-E69F-4750-B565-DF2D352B18AF}" type="pres">
      <dgm:prSet presAssocID="{9B0A6B8F-620F-452F-9F37-003774BD249D}" presName="dummy" presStyleCnt="0"/>
      <dgm:spPr/>
    </dgm:pt>
    <dgm:pt modelId="{E262C27C-F168-413D-A885-5F3F00CBA5B6}" type="pres">
      <dgm:prSet presAssocID="{4CB4EB67-33D5-4F89-A25F-E8563707E8A9}" presName="sibTrans" presStyleLbl="sibTrans2D1" presStyleIdx="3" presStyleCnt="4"/>
      <dgm:spPr/>
      <dgm:t>
        <a:bodyPr/>
        <a:lstStyle/>
        <a:p>
          <a:endParaRPr lang="en-US"/>
        </a:p>
      </dgm:t>
    </dgm:pt>
  </dgm:ptLst>
  <dgm:cxnLst>
    <dgm:cxn modelId="{9BCCB4FF-901A-4449-AD65-FFD698010FF8}" srcId="{7B1D3D7A-3FC9-4CFF-B6A1-AAA234E6813F}" destId="{9ACFC9E6-8D06-4C67-A822-7ACC1EBFF9F0}" srcOrd="1" destOrd="0" parTransId="{CEB62206-70D3-44CC-AB38-5D7C0131C52B}" sibTransId="{0B167493-CFE5-45CD-B78C-1744EEF40775}"/>
    <dgm:cxn modelId="{D409C73A-A69C-8D42-9D7E-ABA48BA8BFC1}" type="presOf" srcId="{9B0A6B8F-620F-452F-9F37-003774BD249D}" destId="{C8FB6BDA-2684-4407-97EF-82A2C6600FD5}" srcOrd="0" destOrd="0" presId="urn:microsoft.com/office/officeart/2005/8/layout/radial6"/>
    <dgm:cxn modelId="{8475B273-FA2C-42E0-B3F7-2FCF541D09FD}" srcId="{7B1D3D7A-3FC9-4CFF-B6A1-AAA234E6813F}" destId="{002C4691-CC4B-4C8B-8C69-9B7ECAE320D2}" srcOrd="0" destOrd="0" parTransId="{33F8B8D6-7C1A-4160-BF23-E05F9D72EFCC}" sibTransId="{83A28897-CDF5-4E40-ABF5-8C8757E0FC67}"/>
    <dgm:cxn modelId="{22E2D735-FE02-B941-9D42-AB985FF599AB}" type="presOf" srcId="{002C4691-CC4B-4C8B-8C69-9B7ECAE320D2}" destId="{8DE997AD-6457-4C2E-BF00-B6F9EC98AF3B}" srcOrd="0" destOrd="0" presId="urn:microsoft.com/office/officeart/2005/8/layout/radial6"/>
    <dgm:cxn modelId="{9CC23D32-76AD-9940-8CA3-353B002EFF71}" type="presOf" srcId="{BFB575FA-3805-4E13-A359-8059895793F7}" destId="{4487505B-CA9E-411F-A2C6-EB734BA4E10D}" srcOrd="0" destOrd="0" presId="urn:microsoft.com/office/officeart/2005/8/layout/radial6"/>
    <dgm:cxn modelId="{AFD2D8A7-42A2-9248-A952-D45A42A29034}" type="presOf" srcId="{4CB4EB67-33D5-4F89-A25F-E8563707E8A9}" destId="{E262C27C-F168-413D-A885-5F3F00CBA5B6}" srcOrd="0" destOrd="0" presId="urn:microsoft.com/office/officeart/2005/8/layout/radial6"/>
    <dgm:cxn modelId="{6F9DA2C6-4DBA-A44E-94D6-1F0DC12A557B}" type="presOf" srcId="{79609688-71B7-4AA1-AD44-A5D53602FAD8}" destId="{D8B34E50-5794-4806-B8DE-5E779A0E3F1B}" srcOrd="0" destOrd="0" presId="urn:microsoft.com/office/officeart/2005/8/layout/radial6"/>
    <dgm:cxn modelId="{057B2658-781E-417E-8573-F36B2DBE3D78}" srcId="{B5809E7B-6B4C-448E-BEBE-D4277418E0E3}" destId="{7B1D3D7A-3FC9-4CFF-B6A1-AAA234E6813F}" srcOrd="0" destOrd="0" parTransId="{50C65A41-C923-4350-8226-3D6D10F34C3A}" sibTransId="{FF0B548F-C480-4284-B646-C929CA419B7C}"/>
    <dgm:cxn modelId="{24BA707D-385E-774A-9014-5D9A359E3C1A}" type="presOf" srcId="{83A28897-CDF5-4E40-ABF5-8C8757E0FC67}" destId="{09ADC886-38BA-4841-9B31-D20C2EBDA653}" srcOrd="0" destOrd="0" presId="urn:microsoft.com/office/officeart/2005/8/layout/radial6"/>
    <dgm:cxn modelId="{C7B990ED-B247-4BE4-8398-99AB2D5ABE40}" srcId="{7B1D3D7A-3FC9-4CFF-B6A1-AAA234E6813F}" destId="{9B0A6B8F-620F-452F-9F37-003774BD249D}" srcOrd="3" destOrd="0" parTransId="{7B4996A1-3A02-40F0-BF41-C091533896AD}" sibTransId="{4CB4EB67-33D5-4F89-A25F-E8563707E8A9}"/>
    <dgm:cxn modelId="{CE1E986E-C987-4179-9DA4-2C52F1E316D4}" srcId="{7B1D3D7A-3FC9-4CFF-B6A1-AAA234E6813F}" destId="{79609688-71B7-4AA1-AD44-A5D53602FAD8}" srcOrd="2" destOrd="0" parTransId="{28B6228E-7C3E-4E5B-99B4-8DBC5B773D0D}" sibTransId="{BFB575FA-3805-4E13-A359-8059895793F7}"/>
    <dgm:cxn modelId="{76079084-7E96-C047-B2EA-0D8B03F96F3B}" type="presOf" srcId="{9ACFC9E6-8D06-4C67-A822-7ACC1EBFF9F0}" destId="{E7304BA4-F005-4F46-86C6-D142FE7C6A34}" srcOrd="0" destOrd="0" presId="urn:microsoft.com/office/officeart/2005/8/layout/radial6"/>
    <dgm:cxn modelId="{8E2A58F4-FABF-BF4B-9AA6-0A24BA571B42}" type="presOf" srcId="{7B1D3D7A-3FC9-4CFF-B6A1-AAA234E6813F}" destId="{28ED9910-F7D8-44FE-81CA-A7E3A9F1A1F8}" srcOrd="0" destOrd="0" presId="urn:microsoft.com/office/officeart/2005/8/layout/radial6"/>
    <dgm:cxn modelId="{660AF851-2E69-AD46-B659-32E98131E19A}" type="presOf" srcId="{0B167493-CFE5-45CD-B78C-1744EEF40775}" destId="{E1898E2C-DCCB-4898-8867-3E2C11643C4D}" srcOrd="0" destOrd="0" presId="urn:microsoft.com/office/officeart/2005/8/layout/radial6"/>
    <dgm:cxn modelId="{122F05BC-CB68-E246-9259-1C35773295BD}" type="presOf" srcId="{B5809E7B-6B4C-448E-BEBE-D4277418E0E3}" destId="{4D22B092-73CA-4C31-9EFB-CFD74D3AF3CA}" srcOrd="0" destOrd="0" presId="urn:microsoft.com/office/officeart/2005/8/layout/radial6"/>
    <dgm:cxn modelId="{34AC93B9-8AF6-C04D-9176-C7E7F26E8DAE}" type="presParOf" srcId="{4D22B092-73CA-4C31-9EFB-CFD74D3AF3CA}" destId="{28ED9910-F7D8-44FE-81CA-A7E3A9F1A1F8}" srcOrd="0" destOrd="0" presId="urn:microsoft.com/office/officeart/2005/8/layout/radial6"/>
    <dgm:cxn modelId="{41274EDD-B28D-A84A-98F2-4E8447259CE6}" type="presParOf" srcId="{4D22B092-73CA-4C31-9EFB-CFD74D3AF3CA}" destId="{8DE997AD-6457-4C2E-BF00-B6F9EC98AF3B}" srcOrd="1" destOrd="0" presId="urn:microsoft.com/office/officeart/2005/8/layout/radial6"/>
    <dgm:cxn modelId="{DDC870EF-7F3B-B044-9E02-794835DC83C5}" type="presParOf" srcId="{4D22B092-73CA-4C31-9EFB-CFD74D3AF3CA}" destId="{189E49D6-5F9D-4EA4-BDA7-9CE0C0A02055}" srcOrd="2" destOrd="0" presId="urn:microsoft.com/office/officeart/2005/8/layout/radial6"/>
    <dgm:cxn modelId="{0CDB8238-2E43-C24A-A217-29BF9440A519}" type="presParOf" srcId="{4D22B092-73CA-4C31-9EFB-CFD74D3AF3CA}" destId="{09ADC886-38BA-4841-9B31-D20C2EBDA653}" srcOrd="3" destOrd="0" presId="urn:microsoft.com/office/officeart/2005/8/layout/radial6"/>
    <dgm:cxn modelId="{1A1E2697-8660-5E49-9FBA-056D7030D78F}" type="presParOf" srcId="{4D22B092-73CA-4C31-9EFB-CFD74D3AF3CA}" destId="{E7304BA4-F005-4F46-86C6-D142FE7C6A34}" srcOrd="4" destOrd="0" presId="urn:microsoft.com/office/officeart/2005/8/layout/radial6"/>
    <dgm:cxn modelId="{F9253B47-D96E-4D4D-978D-F8ECEC4EAAEA}" type="presParOf" srcId="{4D22B092-73CA-4C31-9EFB-CFD74D3AF3CA}" destId="{ACF9E023-98FE-4E3D-80D3-99EA54742718}" srcOrd="5" destOrd="0" presId="urn:microsoft.com/office/officeart/2005/8/layout/radial6"/>
    <dgm:cxn modelId="{9C9122F4-F97B-E243-9893-8AB5307BF462}" type="presParOf" srcId="{4D22B092-73CA-4C31-9EFB-CFD74D3AF3CA}" destId="{E1898E2C-DCCB-4898-8867-3E2C11643C4D}" srcOrd="6" destOrd="0" presId="urn:microsoft.com/office/officeart/2005/8/layout/radial6"/>
    <dgm:cxn modelId="{FB8D24D9-5137-9D41-9692-E1F7290696F1}" type="presParOf" srcId="{4D22B092-73CA-4C31-9EFB-CFD74D3AF3CA}" destId="{D8B34E50-5794-4806-B8DE-5E779A0E3F1B}" srcOrd="7" destOrd="0" presId="urn:microsoft.com/office/officeart/2005/8/layout/radial6"/>
    <dgm:cxn modelId="{A7368E2A-BA0A-3C41-BFD9-ABE9264381C0}" type="presParOf" srcId="{4D22B092-73CA-4C31-9EFB-CFD74D3AF3CA}" destId="{01F086D5-251A-4A3D-81D3-793608C0919A}" srcOrd="8" destOrd="0" presId="urn:microsoft.com/office/officeart/2005/8/layout/radial6"/>
    <dgm:cxn modelId="{28A86EB3-8E68-AB42-9C98-9F411D86A640}" type="presParOf" srcId="{4D22B092-73CA-4C31-9EFB-CFD74D3AF3CA}" destId="{4487505B-CA9E-411F-A2C6-EB734BA4E10D}" srcOrd="9" destOrd="0" presId="urn:microsoft.com/office/officeart/2005/8/layout/radial6"/>
    <dgm:cxn modelId="{0847F1D6-3355-CD4D-A745-5038521AED88}" type="presParOf" srcId="{4D22B092-73CA-4C31-9EFB-CFD74D3AF3CA}" destId="{C8FB6BDA-2684-4407-97EF-82A2C6600FD5}" srcOrd="10" destOrd="0" presId="urn:microsoft.com/office/officeart/2005/8/layout/radial6"/>
    <dgm:cxn modelId="{B6292346-D78C-844A-AC7D-C793E4E960E5}" type="presParOf" srcId="{4D22B092-73CA-4C31-9EFB-CFD74D3AF3CA}" destId="{752E5E81-E69F-4750-B565-DF2D352B18AF}" srcOrd="11" destOrd="0" presId="urn:microsoft.com/office/officeart/2005/8/layout/radial6"/>
    <dgm:cxn modelId="{20268062-6DA5-874D-AB5A-88111CB64DE4}" type="presParOf" srcId="{4D22B092-73CA-4C31-9EFB-CFD74D3AF3CA}" destId="{E262C27C-F168-413D-A885-5F3F00CBA5B6}" srcOrd="12" destOrd="0" presId="urn:microsoft.com/office/officeart/2005/8/layout/radial6"/>
  </dgm:cxnLst>
  <dgm:bg>
    <a:solidFill>
      <a:srgbClr val="C00000"/>
    </a:solidFill>
  </dgm:bg>
  <dgm:whole>
    <a:ln w="381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809E7B-6B4C-448E-BEBE-D4277418E0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B1D3D7A-3FC9-4CFF-B6A1-AAA234E6813F}">
      <dgm:prSet phldrT="[Text]" custT="1"/>
      <dgm:spPr>
        <a:solidFill>
          <a:schemeClr val="tx1"/>
        </a:solidFill>
      </dgm:spPr>
      <dgm:t>
        <a:bodyPr/>
        <a:lstStyle/>
        <a:p>
          <a:r>
            <a:rPr lang="en-US" sz="1400" b="1" dirty="0" smtClean="0">
              <a:solidFill>
                <a:schemeClr val="bg1"/>
              </a:solidFill>
              <a:latin typeface="+mn-lt"/>
            </a:rPr>
            <a:t>Total Barrier Management</a:t>
          </a:r>
          <a:endParaRPr lang="en-US" sz="1400" b="1" dirty="0">
            <a:solidFill>
              <a:schemeClr val="bg1"/>
            </a:solidFill>
            <a:latin typeface="+mn-lt"/>
          </a:endParaRPr>
        </a:p>
      </dgm:t>
    </dgm:pt>
    <dgm:pt modelId="{50C65A41-C923-4350-8226-3D6D10F34C3A}" type="parTrans" cxnId="{057B2658-781E-417E-8573-F36B2DBE3D78}">
      <dgm:prSet/>
      <dgm:spPr/>
      <dgm:t>
        <a:bodyPr/>
        <a:lstStyle/>
        <a:p>
          <a:endParaRPr lang="en-US">
            <a:solidFill>
              <a:schemeClr val="tx1"/>
            </a:solidFill>
          </a:endParaRPr>
        </a:p>
      </dgm:t>
    </dgm:pt>
    <dgm:pt modelId="{FF0B548F-C480-4284-B646-C929CA419B7C}" type="sibTrans" cxnId="{057B2658-781E-417E-8573-F36B2DBE3D78}">
      <dgm:prSet/>
      <dgm:spPr/>
      <dgm:t>
        <a:bodyPr/>
        <a:lstStyle/>
        <a:p>
          <a:endParaRPr lang="en-US">
            <a:solidFill>
              <a:schemeClr val="tx1"/>
            </a:solidFill>
          </a:endParaRPr>
        </a:p>
      </dgm:t>
    </dgm:pt>
    <dgm:pt modelId="{002C4691-CC4B-4C8B-8C69-9B7ECAE320D2}">
      <dgm:prSet phldrT="[Text]"/>
      <dgm:spPr>
        <a:solidFill>
          <a:schemeClr val="bg1">
            <a:lumMod val="65000"/>
          </a:schemeClr>
        </a:solidFill>
      </dgm:spPr>
      <dgm:t>
        <a:bodyPr/>
        <a:lstStyle/>
        <a:p>
          <a:r>
            <a:rPr lang="en-US" b="0" dirty="0" smtClean="0">
              <a:solidFill>
                <a:schemeClr val="tx1"/>
              </a:solidFill>
            </a:rPr>
            <a:t>Infection control</a:t>
          </a:r>
          <a:endParaRPr lang="en-US" b="0" dirty="0">
            <a:solidFill>
              <a:schemeClr val="tx1"/>
            </a:solidFill>
          </a:endParaRPr>
        </a:p>
      </dgm:t>
    </dgm:pt>
    <dgm:pt modelId="{33F8B8D6-7C1A-4160-BF23-E05F9D72EFCC}" type="parTrans" cxnId="{8475B273-FA2C-42E0-B3F7-2FCF541D09FD}">
      <dgm:prSet/>
      <dgm:spPr/>
      <dgm:t>
        <a:bodyPr/>
        <a:lstStyle/>
        <a:p>
          <a:endParaRPr lang="en-US">
            <a:solidFill>
              <a:schemeClr val="tx1"/>
            </a:solidFill>
          </a:endParaRPr>
        </a:p>
      </dgm:t>
    </dgm:pt>
    <dgm:pt modelId="{83A28897-CDF5-4E40-ABF5-8C8757E0FC67}" type="sibTrans" cxnId="{8475B273-FA2C-42E0-B3F7-2FCF541D09FD}">
      <dgm:prSet/>
      <dgm:spPr/>
      <dgm:t>
        <a:bodyPr/>
        <a:lstStyle/>
        <a:p>
          <a:endParaRPr lang="en-US">
            <a:solidFill>
              <a:schemeClr val="tx1"/>
            </a:solidFill>
          </a:endParaRPr>
        </a:p>
      </dgm:t>
    </dgm:pt>
    <dgm:pt modelId="{9ACFC9E6-8D06-4C67-A822-7ACC1EBFF9F0}">
      <dgm:prSet phldrT="[Text]"/>
      <dgm:spPr>
        <a:solidFill>
          <a:schemeClr val="bg1">
            <a:lumMod val="65000"/>
          </a:schemeClr>
        </a:solidFill>
      </dgm:spPr>
      <dgm:t>
        <a:bodyPr/>
        <a:lstStyle/>
        <a:p>
          <a:r>
            <a:rPr lang="en-US" dirty="0" smtClean="0">
              <a:solidFill>
                <a:schemeClr val="tx1"/>
              </a:solidFill>
            </a:rPr>
            <a:t>Sound</a:t>
          </a:r>
          <a:endParaRPr lang="en-US" dirty="0">
            <a:solidFill>
              <a:schemeClr val="tx1"/>
            </a:solidFill>
          </a:endParaRPr>
        </a:p>
      </dgm:t>
    </dgm:pt>
    <dgm:pt modelId="{CEB62206-70D3-44CC-AB38-5D7C0131C52B}" type="parTrans" cxnId="{9BCCB4FF-901A-4449-AD65-FFD698010FF8}">
      <dgm:prSet/>
      <dgm:spPr/>
      <dgm:t>
        <a:bodyPr/>
        <a:lstStyle/>
        <a:p>
          <a:endParaRPr lang="en-US">
            <a:solidFill>
              <a:schemeClr val="tx1"/>
            </a:solidFill>
          </a:endParaRPr>
        </a:p>
      </dgm:t>
    </dgm:pt>
    <dgm:pt modelId="{0B167493-CFE5-45CD-B78C-1744EEF40775}" type="sibTrans" cxnId="{9BCCB4FF-901A-4449-AD65-FFD698010FF8}">
      <dgm:prSet/>
      <dgm:spPr/>
      <dgm:t>
        <a:bodyPr/>
        <a:lstStyle/>
        <a:p>
          <a:endParaRPr lang="en-US">
            <a:solidFill>
              <a:schemeClr val="tx1"/>
            </a:solidFill>
          </a:endParaRPr>
        </a:p>
      </dgm:t>
    </dgm:pt>
    <dgm:pt modelId="{79609688-71B7-4AA1-AD44-A5D53602FAD8}">
      <dgm:prSet phldrT="[Text]"/>
      <dgm:spPr>
        <a:solidFill>
          <a:schemeClr val="bg1">
            <a:lumMod val="65000"/>
          </a:schemeClr>
        </a:solidFill>
      </dgm:spPr>
      <dgm:t>
        <a:bodyPr/>
        <a:lstStyle/>
        <a:p>
          <a:r>
            <a:rPr lang="en-US" dirty="0" smtClean="0">
              <a:solidFill>
                <a:schemeClr val="tx1"/>
              </a:solidFill>
            </a:rPr>
            <a:t>Energy/ Movement</a:t>
          </a:r>
          <a:endParaRPr lang="en-US" dirty="0">
            <a:solidFill>
              <a:schemeClr val="tx1"/>
            </a:solidFill>
          </a:endParaRPr>
        </a:p>
      </dgm:t>
    </dgm:pt>
    <dgm:pt modelId="{28B6228E-7C3E-4E5B-99B4-8DBC5B773D0D}" type="parTrans" cxnId="{CE1E986E-C987-4179-9DA4-2C52F1E316D4}">
      <dgm:prSet/>
      <dgm:spPr/>
      <dgm:t>
        <a:bodyPr/>
        <a:lstStyle/>
        <a:p>
          <a:endParaRPr lang="en-US">
            <a:solidFill>
              <a:schemeClr val="tx1"/>
            </a:solidFill>
          </a:endParaRPr>
        </a:p>
      </dgm:t>
    </dgm:pt>
    <dgm:pt modelId="{BFB575FA-3805-4E13-A359-8059895793F7}" type="sibTrans" cxnId="{CE1E986E-C987-4179-9DA4-2C52F1E316D4}">
      <dgm:prSet/>
      <dgm:spPr/>
      <dgm:t>
        <a:bodyPr/>
        <a:lstStyle/>
        <a:p>
          <a:endParaRPr lang="en-US">
            <a:solidFill>
              <a:schemeClr val="tx1"/>
            </a:solidFill>
          </a:endParaRPr>
        </a:p>
      </dgm:t>
    </dgm:pt>
    <dgm:pt modelId="{9B0A6B8F-620F-452F-9F37-003774BD249D}">
      <dgm:prSet phldrT="[Text]"/>
      <dgm:spPr>
        <a:solidFill>
          <a:schemeClr val="bg1">
            <a:lumMod val="65000"/>
          </a:schemeClr>
        </a:solidFill>
      </dgm:spPr>
      <dgm:t>
        <a:bodyPr/>
        <a:lstStyle/>
        <a:p>
          <a:r>
            <a:rPr lang="en-US" dirty="0" smtClean="0">
              <a:solidFill>
                <a:schemeClr val="tx1"/>
              </a:solidFill>
            </a:rPr>
            <a:t>UL systems</a:t>
          </a:r>
          <a:endParaRPr lang="en-US" dirty="0">
            <a:solidFill>
              <a:schemeClr val="tx1"/>
            </a:solidFill>
          </a:endParaRPr>
        </a:p>
      </dgm:t>
    </dgm:pt>
    <dgm:pt modelId="{7B4996A1-3A02-40F0-BF41-C091533896AD}" type="parTrans" cxnId="{C7B990ED-B247-4BE4-8398-99AB2D5ABE40}">
      <dgm:prSet/>
      <dgm:spPr/>
      <dgm:t>
        <a:bodyPr/>
        <a:lstStyle/>
        <a:p>
          <a:endParaRPr lang="en-US">
            <a:solidFill>
              <a:schemeClr val="tx1"/>
            </a:solidFill>
          </a:endParaRPr>
        </a:p>
      </dgm:t>
    </dgm:pt>
    <dgm:pt modelId="{4CB4EB67-33D5-4F89-A25F-E8563707E8A9}" type="sibTrans" cxnId="{C7B990ED-B247-4BE4-8398-99AB2D5ABE40}">
      <dgm:prSet/>
      <dgm:spPr/>
      <dgm:t>
        <a:bodyPr/>
        <a:lstStyle/>
        <a:p>
          <a:endParaRPr lang="en-US">
            <a:solidFill>
              <a:schemeClr val="tx1"/>
            </a:solidFill>
          </a:endParaRPr>
        </a:p>
      </dgm:t>
    </dgm:pt>
    <dgm:pt modelId="{4D22B092-73CA-4C31-9EFB-CFD74D3AF3CA}" type="pres">
      <dgm:prSet presAssocID="{B5809E7B-6B4C-448E-BEBE-D4277418E0E3}" presName="Name0" presStyleCnt="0">
        <dgm:presLayoutVars>
          <dgm:chMax val="1"/>
          <dgm:dir/>
          <dgm:animLvl val="ctr"/>
          <dgm:resizeHandles val="exact"/>
        </dgm:presLayoutVars>
      </dgm:prSet>
      <dgm:spPr/>
      <dgm:t>
        <a:bodyPr/>
        <a:lstStyle/>
        <a:p>
          <a:endParaRPr lang="en-US"/>
        </a:p>
      </dgm:t>
    </dgm:pt>
    <dgm:pt modelId="{28ED9910-F7D8-44FE-81CA-A7E3A9F1A1F8}" type="pres">
      <dgm:prSet presAssocID="{7B1D3D7A-3FC9-4CFF-B6A1-AAA234E6813F}" presName="centerShape" presStyleLbl="node0" presStyleIdx="0" presStyleCnt="1" custScaleX="116484"/>
      <dgm:spPr/>
      <dgm:t>
        <a:bodyPr/>
        <a:lstStyle/>
        <a:p>
          <a:endParaRPr lang="en-US"/>
        </a:p>
      </dgm:t>
    </dgm:pt>
    <dgm:pt modelId="{8DE997AD-6457-4C2E-BF00-B6F9EC98AF3B}" type="pres">
      <dgm:prSet presAssocID="{002C4691-CC4B-4C8B-8C69-9B7ECAE320D2}" presName="node" presStyleLbl="node1" presStyleIdx="0" presStyleCnt="4">
        <dgm:presLayoutVars>
          <dgm:bulletEnabled val="1"/>
        </dgm:presLayoutVars>
      </dgm:prSet>
      <dgm:spPr/>
      <dgm:t>
        <a:bodyPr/>
        <a:lstStyle/>
        <a:p>
          <a:endParaRPr lang="en-US"/>
        </a:p>
      </dgm:t>
    </dgm:pt>
    <dgm:pt modelId="{189E49D6-5F9D-4EA4-BDA7-9CE0C0A02055}" type="pres">
      <dgm:prSet presAssocID="{002C4691-CC4B-4C8B-8C69-9B7ECAE320D2}" presName="dummy" presStyleCnt="0"/>
      <dgm:spPr/>
    </dgm:pt>
    <dgm:pt modelId="{09ADC886-38BA-4841-9B31-D20C2EBDA653}" type="pres">
      <dgm:prSet presAssocID="{83A28897-CDF5-4E40-ABF5-8C8757E0FC67}" presName="sibTrans" presStyleLbl="sibTrans2D1" presStyleIdx="0" presStyleCnt="4"/>
      <dgm:spPr/>
      <dgm:t>
        <a:bodyPr/>
        <a:lstStyle/>
        <a:p>
          <a:endParaRPr lang="en-US"/>
        </a:p>
      </dgm:t>
    </dgm:pt>
    <dgm:pt modelId="{E7304BA4-F005-4F46-86C6-D142FE7C6A34}" type="pres">
      <dgm:prSet presAssocID="{9ACFC9E6-8D06-4C67-A822-7ACC1EBFF9F0}" presName="node" presStyleLbl="node1" presStyleIdx="1" presStyleCnt="4">
        <dgm:presLayoutVars>
          <dgm:bulletEnabled val="1"/>
        </dgm:presLayoutVars>
      </dgm:prSet>
      <dgm:spPr/>
      <dgm:t>
        <a:bodyPr/>
        <a:lstStyle/>
        <a:p>
          <a:endParaRPr lang="en-US"/>
        </a:p>
      </dgm:t>
    </dgm:pt>
    <dgm:pt modelId="{ACF9E023-98FE-4E3D-80D3-99EA54742718}" type="pres">
      <dgm:prSet presAssocID="{9ACFC9E6-8D06-4C67-A822-7ACC1EBFF9F0}" presName="dummy" presStyleCnt="0"/>
      <dgm:spPr/>
    </dgm:pt>
    <dgm:pt modelId="{E1898E2C-DCCB-4898-8867-3E2C11643C4D}" type="pres">
      <dgm:prSet presAssocID="{0B167493-CFE5-45CD-B78C-1744EEF40775}" presName="sibTrans" presStyleLbl="sibTrans2D1" presStyleIdx="1" presStyleCnt="4"/>
      <dgm:spPr/>
      <dgm:t>
        <a:bodyPr/>
        <a:lstStyle/>
        <a:p>
          <a:endParaRPr lang="en-US"/>
        </a:p>
      </dgm:t>
    </dgm:pt>
    <dgm:pt modelId="{D8B34E50-5794-4806-B8DE-5E779A0E3F1B}" type="pres">
      <dgm:prSet presAssocID="{79609688-71B7-4AA1-AD44-A5D53602FAD8}" presName="node" presStyleLbl="node1" presStyleIdx="2" presStyleCnt="4">
        <dgm:presLayoutVars>
          <dgm:bulletEnabled val="1"/>
        </dgm:presLayoutVars>
      </dgm:prSet>
      <dgm:spPr/>
      <dgm:t>
        <a:bodyPr/>
        <a:lstStyle/>
        <a:p>
          <a:endParaRPr lang="en-US"/>
        </a:p>
      </dgm:t>
    </dgm:pt>
    <dgm:pt modelId="{01F086D5-251A-4A3D-81D3-793608C0919A}" type="pres">
      <dgm:prSet presAssocID="{79609688-71B7-4AA1-AD44-A5D53602FAD8}" presName="dummy" presStyleCnt="0"/>
      <dgm:spPr/>
    </dgm:pt>
    <dgm:pt modelId="{4487505B-CA9E-411F-A2C6-EB734BA4E10D}" type="pres">
      <dgm:prSet presAssocID="{BFB575FA-3805-4E13-A359-8059895793F7}" presName="sibTrans" presStyleLbl="sibTrans2D1" presStyleIdx="2" presStyleCnt="4"/>
      <dgm:spPr/>
      <dgm:t>
        <a:bodyPr/>
        <a:lstStyle/>
        <a:p>
          <a:endParaRPr lang="en-US"/>
        </a:p>
      </dgm:t>
    </dgm:pt>
    <dgm:pt modelId="{C8FB6BDA-2684-4407-97EF-82A2C6600FD5}" type="pres">
      <dgm:prSet presAssocID="{9B0A6B8F-620F-452F-9F37-003774BD249D}" presName="node" presStyleLbl="node1" presStyleIdx="3" presStyleCnt="4">
        <dgm:presLayoutVars>
          <dgm:bulletEnabled val="1"/>
        </dgm:presLayoutVars>
      </dgm:prSet>
      <dgm:spPr/>
      <dgm:t>
        <a:bodyPr/>
        <a:lstStyle/>
        <a:p>
          <a:endParaRPr lang="en-US"/>
        </a:p>
      </dgm:t>
    </dgm:pt>
    <dgm:pt modelId="{752E5E81-E69F-4750-B565-DF2D352B18AF}" type="pres">
      <dgm:prSet presAssocID="{9B0A6B8F-620F-452F-9F37-003774BD249D}" presName="dummy" presStyleCnt="0"/>
      <dgm:spPr/>
    </dgm:pt>
    <dgm:pt modelId="{E262C27C-F168-413D-A885-5F3F00CBA5B6}" type="pres">
      <dgm:prSet presAssocID="{4CB4EB67-33D5-4F89-A25F-E8563707E8A9}" presName="sibTrans" presStyleLbl="sibTrans2D1" presStyleIdx="3" presStyleCnt="4"/>
      <dgm:spPr/>
      <dgm:t>
        <a:bodyPr/>
        <a:lstStyle/>
        <a:p>
          <a:endParaRPr lang="en-US"/>
        </a:p>
      </dgm:t>
    </dgm:pt>
  </dgm:ptLst>
  <dgm:cxnLst>
    <dgm:cxn modelId="{C7B990ED-B247-4BE4-8398-99AB2D5ABE40}" srcId="{7B1D3D7A-3FC9-4CFF-B6A1-AAA234E6813F}" destId="{9B0A6B8F-620F-452F-9F37-003774BD249D}" srcOrd="3" destOrd="0" parTransId="{7B4996A1-3A02-40F0-BF41-C091533896AD}" sibTransId="{4CB4EB67-33D5-4F89-A25F-E8563707E8A9}"/>
    <dgm:cxn modelId="{F75DB3F9-26B4-4346-B052-CCA894710120}" type="presOf" srcId="{83A28897-CDF5-4E40-ABF5-8C8757E0FC67}" destId="{09ADC886-38BA-4841-9B31-D20C2EBDA653}" srcOrd="0" destOrd="0" presId="urn:microsoft.com/office/officeart/2005/8/layout/radial6"/>
    <dgm:cxn modelId="{D29A3944-83D1-DF46-8720-5BA17A1724F2}" type="presOf" srcId="{9B0A6B8F-620F-452F-9F37-003774BD249D}" destId="{C8FB6BDA-2684-4407-97EF-82A2C6600FD5}" srcOrd="0" destOrd="0" presId="urn:microsoft.com/office/officeart/2005/8/layout/radial6"/>
    <dgm:cxn modelId="{7200E45A-8947-2C4D-9D92-39C58F151C7A}" type="presOf" srcId="{79609688-71B7-4AA1-AD44-A5D53602FAD8}" destId="{D8B34E50-5794-4806-B8DE-5E779A0E3F1B}" srcOrd="0" destOrd="0" presId="urn:microsoft.com/office/officeart/2005/8/layout/radial6"/>
    <dgm:cxn modelId="{14621426-089F-A64E-914F-A67E59C8F52A}" type="presOf" srcId="{4CB4EB67-33D5-4F89-A25F-E8563707E8A9}" destId="{E262C27C-F168-413D-A885-5F3F00CBA5B6}" srcOrd="0" destOrd="0" presId="urn:microsoft.com/office/officeart/2005/8/layout/radial6"/>
    <dgm:cxn modelId="{86224DCA-FAF3-884E-BDC1-F5B86F2FC727}" type="presOf" srcId="{B5809E7B-6B4C-448E-BEBE-D4277418E0E3}" destId="{4D22B092-73CA-4C31-9EFB-CFD74D3AF3CA}" srcOrd="0" destOrd="0" presId="urn:microsoft.com/office/officeart/2005/8/layout/radial6"/>
    <dgm:cxn modelId="{84544A70-22CD-814B-8A56-E4A047DA4AF0}" type="presOf" srcId="{7B1D3D7A-3FC9-4CFF-B6A1-AAA234E6813F}" destId="{28ED9910-F7D8-44FE-81CA-A7E3A9F1A1F8}" srcOrd="0" destOrd="0" presId="urn:microsoft.com/office/officeart/2005/8/layout/radial6"/>
    <dgm:cxn modelId="{44656644-5F85-F646-B826-6DBF0F62C92B}" type="presOf" srcId="{BFB575FA-3805-4E13-A359-8059895793F7}" destId="{4487505B-CA9E-411F-A2C6-EB734BA4E10D}" srcOrd="0" destOrd="0" presId="urn:microsoft.com/office/officeart/2005/8/layout/radial6"/>
    <dgm:cxn modelId="{7BE3E75D-9381-6B49-8F1D-4B0E8E7DB474}" type="presOf" srcId="{9ACFC9E6-8D06-4C67-A822-7ACC1EBFF9F0}" destId="{E7304BA4-F005-4F46-86C6-D142FE7C6A34}" srcOrd="0" destOrd="0" presId="urn:microsoft.com/office/officeart/2005/8/layout/radial6"/>
    <dgm:cxn modelId="{9BCCB4FF-901A-4449-AD65-FFD698010FF8}" srcId="{7B1D3D7A-3FC9-4CFF-B6A1-AAA234E6813F}" destId="{9ACFC9E6-8D06-4C67-A822-7ACC1EBFF9F0}" srcOrd="1" destOrd="0" parTransId="{CEB62206-70D3-44CC-AB38-5D7C0131C52B}" sibTransId="{0B167493-CFE5-45CD-B78C-1744EEF40775}"/>
    <dgm:cxn modelId="{8475B273-FA2C-42E0-B3F7-2FCF541D09FD}" srcId="{7B1D3D7A-3FC9-4CFF-B6A1-AAA234E6813F}" destId="{002C4691-CC4B-4C8B-8C69-9B7ECAE320D2}" srcOrd="0" destOrd="0" parTransId="{33F8B8D6-7C1A-4160-BF23-E05F9D72EFCC}" sibTransId="{83A28897-CDF5-4E40-ABF5-8C8757E0FC67}"/>
    <dgm:cxn modelId="{057B2658-781E-417E-8573-F36B2DBE3D78}" srcId="{B5809E7B-6B4C-448E-BEBE-D4277418E0E3}" destId="{7B1D3D7A-3FC9-4CFF-B6A1-AAA234E6813F}" srcOrd="0" destOrd="0" parTransId="{50C65A41-C923-4350-8226-3D6D10F34C3A}" sibTransId="{FF0B548F-C480-4284-B646-C929CA419B7C}"/>
    <dgm:cxn modelId="{132335C7-874B-6C44-B321-B7CFADB3AD31}" type="presOf" srcId="{0B167493-CFE5-45CD-B78C-1744EEF40775}" destId="{E1898E2C-DCCB-4898-8867-3E2C11643C4D}" srcOrd="0" destOrd="0" presId="urn:microsoft.com/office/officeart/2005/8/layout/radial6"/>
    <dgm:cxn modelId="{CE1E986E-C987-4179-9DA4-2C52F1E316D4}" srcId="{7B1D3D7A-3FC9-4CFF-B6A1-AAA234E6813F}" destId="{79609688-71B7-4AA1-AD44-A5D53602FAD8}" srcOrd="2" destOrd="0" parTransId="{28B6228E-7C3E-4E5B-99B4-8DBC5B773D0D}" sibTransId="{BFB575FA-3805-4E13-A359-8059895793F7}"/>
    <dgm:cxn modelId="{72D55437-0D33-374D-AAC2-9F80FBEE10C1}" type="presOf" srcId="{002C4691-CC4B-4C8B-8C69-9B7ECAE320D2}" destId="{8DE997AD-6457-4C2E-BF00-B6F9EC98AF3B}" srcOrd="0" destOrd="0" presId="urn:microsoft.com/office/officeart/2005/8/layout/radial6"/>
    <dgm:cxn modelId="{8C9B08AD-1521-1D45-8054-9A972AAAA667}" type="presParOf" srcId="{4D22B092-73CA-4C31-9EFB-CFD74D3AF3CA}" destId="{28ED9910-F7D8-44FE-81CA-A7E3A9F1A1F8}" srcOrd="0" destOrd="0" presId="urn:microsoft.com/office/officeart/2005/8/layout/radial6"/>
    <dgm:cxn modelId="{41BF3B26-D80B-CE49-BCE6-DA3CB83FD7FD}" type="presParOf" srcId="{4D22B092-73CA-4C31-9EFB-CFD74D3AF3CA}" destId="{8DE997AD-6457-4C2E-BF00-B6F9EC98AF3B}" srcOrd="1" destOrd="0" presId="urn:microsoft.com/office/officeart/2005/8/layout/radial6"/>
    <dgm:cxn modelId="{298F11E8-F485-B641-A3E9-07FDC3B7FD66}" type="presParOf" srcId="{4D22B092-73CA-4C31-9EFB-CFD74D3AF3CA}" destId="{189E49D6-5F9D-4EA4-BDA7-9CE0C0A02055}" srcOrd="2" destOrd="0" presId="urn:microsoft.com/office/officeart/2005/8/layout/radial6"/>
    <dgm:cxn modelId="{E8E58009-8B5C-E341-9AEA-516CBE8DB35B}" type="presParOf" srcId="{4D22B092-73CA-4C31-9EFB-CFD74D3AF3CA}" destId="{09ADC886-38BA-4841-9B31-D20C2EBDA653}" srcOrd="3" destOrd="0" presId="urn:microsoft.com/office/officeart/2005/8/layout/radial6"/>
    <dgm:cxn modelId="{A0A2A8FF-9D20-AD44-BAAA-8D7BCADB4AE8}" type="presParOf" srcId="{4D22B092-73CA-4C31-9EFB-CFD74D3AF3CA}" destId="{E7304BA4-F005-4F46-86C6-D142FE7C6A34}" srcOrd="4" destOrd="0" presId="urn:microsoft.com/office/officeart/2005/8/layout/radial6"/>
    <dgm:cxn modelId="{EE7DA312-8312-7D47-BB3D-8C9AFCE049D7}" type="presParOf" srcId="{4D22B092-73CA-4C31-9EFB-CFD74D3AF3CA}" destId="{ACF9E023-98FE-4E3D-80D3-99EA54742718}" srcOrd="5" destOrd="0" presId="urn:microsoft.com/office/officeart/2005/8/layout/radial6"/>
    <dgm:cxn modelId="{61527D20-B8B1-3441-9AF9-081AE597447A}" type="presParOf" srcId="{4D22B092-73CA-4C31-9EFB-CFD74D3AF3CA}" destId="{E1898E2C-DCCB-4898-8867-3E2C11643C4D}" srcOrd="6" destOrd="0" presId="urn:microsoft.com/office/officeart/2005/8/layout/radial6"/>
    <dgm:cxn modelId="{E5EBB1F9-6701-2F44-96A5-7BE6F8B97D8C}" type="presParOf" srcId="{4D22B092-73CA-4C31-9EFB-CFD74D3AF3CA}" destId="{D8B34E50-5794-4806-B8DE-5E779A0E3F1B}" srcOrd="7" destOrd="0" presId="urn:microsoft.com/office/officeart/2005/8/layout/radial6"/>
    <dgm:cxn modelId="{1F039003-6818-DE4C-9D55-90862D08ABAB}" type="presParOf" srcId="{4D22B092-73CA-4C31-9EFB-CFD74D3AF3CA}" destId="{01F086D5-251A-4A3D-81D3-793608C0919A}" srcOrd="8" destOrd="0" presId="urn:microsoft.com/office/officeart/2005/8/layout/radial6"/>
    <dgm:cxn modelId="{77D3585F-A6A4-1046-859B-EA76913A69E8}" type="presParOf" srcId="{4D22B092-73CA-4C31-9EFB-CFD74D3AF3CA}" destId="{4487505B-CA9E-411F-A2C6-EB734BA4E10D}" srcOrd="9" destOrd="0" presId="urn:microsoft.com/office/officeart/2005/8/layout/radial6"/>
    <dgm:cxn modelId="{D11C9D1E-411B-D64D-AD59-61F5C163C187}" type="presParOf" srcId="{4D22B092-73CA-4C31-9EFB-CFD74D3AF3CA}" destId="{C8FB6BDA-2684-4407-97EF-82A2C6600FD5}" srcOrd="10" destOrd="0" presId="urn:microsoft.com/office/officeart/2005/8/layout/radial6"/>
    <dgm:cxn modelId="{352CF89A-DBB9-FA47-96B3-16F695E0CCA9}" type="presParOf" srcId="{4D22B092-73CA-4C31-9EFB-CFD74D3AF3CA}" destId="{752E5E81-E69F-4750-B565-DF2D352B18AF}" srcOrd="11" destOrd="0" presId="urn:microsoft.com/office/officeart/2005/8/layout/radial6"/>
    <dgm:cxn modelId="{C9B27A15-2B50-B44D-838C-AD4976AED796}" type="presParOf" srcId="{4D22B092-73CA-4C31-9EFB-CFD74D3AF3CA}" destId="{E262C27C-F168-413D-A885-5F3F00CBA5B6}" srcOrd="12" destOrd="0" presId="urn:microsoft.com/office/officeart/2005/8/layout/radial6"/>
  </dgm:cxnLst>
  <dgm:bg>
    <a:solidFill>
      <a:srgbClr val="C00000"/>
    </a:solidFill>
  </dgm:bg>
  <dgm:whole>
    <a:ln w="381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809E7B-6B4C-448E-BEBE-D4277418E0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B1D3D7A-3FC9-4CFF-B6A1-AAA234E6813F}">
      <dgm:prSet phldrT="[Text]" custT="1"/>
      <dgm:spPr>
        <a:solidFill>
          <a:schemeClr val="tx1"/>
        </a:solidFill>
      </dgm:spPr>
      <dgm:t>
        <a:bodyPr/>
        <a:lstStyle/>
        <a:p>
          <a:r>
            <a:rPr lang="en-US" sz="1400" b="1" dirty="0" smtClean="0">
              <a:solidFill>
                <a:schemeClr val="bg1"/>
              </a:solidFill>
              <a:latin typeface="+mn-lt"/>
            </a:rPr>
            <a:t>Total Barrier Management</a:t>
          </a:r>
          <a:endParaRPr lang="en-US" sz="1400" b="1" dirty="0">
            <a:solidFill>
              <a:schemeClr val="bg1"/>
            </a:solidFill>
            <a:latin typeface="+mn-lt"/>
          </a:endParaRPr>
        </a:p>
      </dgm:t>
    </dgm:pt>
    <dgm:pt modelId="{50C65A41-C923-4350-8226-3D6D10F34C3A}" type="parTrans" cxnId="{057B2658-781E-417E-8573-F36B2DBE3D78}">
      <dgm:prSet/>
      <dgm:spPr/>
      <dgm:t>
        <a:bodyPr/>
        <a:lstStyle/>
        <a:p>
          <a:endParaRPr lang="en-US">
            <a:solidFill>
              <a:schemeClr val="tx1"/>
            </a:solidFill>
          </a:endParaRPr>
        </a:p>
      </dgm:t>
    </dgm:pt>
    <dgm:pt modelId="{FF0B548F-C480-4284-B646-C929CA419B7C}" type="sibTrans" cxnId="{057B2658-781E-417E-8573-F36B2DBE3D78}">
      <dgm:prSet/>
      <dgm:spPr/>
      <dgm:t>
        <a:bodyPr/>
        <a:lstStyle/>
        <a:p>
          <a:endParaRPr lang="en-US">
            <a:solidFill>
              <a:schemeClr val="tx1"/>
            </a:solidFill>
          </a:endParaRPr>
        </a:p>
      </dgm:t>
    </dgm:pt>
    <dgm:pt modelId="{002C4691-CC4B-4C8B-8C69-9B7ECAE320D2}">
      <dgm:prSet phldrT="[Text]"/>
      <dgm:spPr>
        <a:solidFill>
          <a:schemeClr val="bg1">
            <a:lumMod val="65000"/>
          </a:schemeClr>
        </a:solidFill>
      </dgm:spPr>
      <dgm:t>
        <a:bodyPr/>
        <a:lstStyle/>
        <a:p>
          <a:r>
            <a:rPr lang="en-US" b="0" dirty="0" smtClean="0">
              <a:solidFill>
                <a:schemeClr val="tx1"/>
              </a:solidFill>
            </a:rPr>
            <a:t>Infection control</a:t>
          </a:r>
          <a:endParaRPr lang="en-US" b="0" dirty="0">
            <a:solidFill>
              <a:schemeClr val="tx1"/>
            </a:solidFill>
          </a:endParaRPr>
        </a:p>
      </dgm:t>
    </dgm:pt>
    <dgm:pt modelId="{33F8B8D6-7C1A-4160-BF23-E05F9D72EFCC}" type="parTrans" cxnId="{8475B273-FA2C-42E0-B3F7-2FCF541D09FD}">
      <dgm:prSet/>
      <dgm:spPr/>
      <dgm:t>
        <a:bodyPr/>
        <a:lstStyle/>
        <a:p>
          <a:endParaRPr lang="en-US">
            <a:solidFill>
              <a:schemeClr val="tx1"/>
            </a:solidFill>
          </a:endParaRPr>
        </a:p>
      </dgm:t>
    </dgm:pt>
    <dgm:pt modelId="{83A28897-CDF5-4E40-ABF5-8C8757E0FC67}" type="sibTrans" cxnId="{8475B273-FA2C-42E0-B3F7-2FCF541D09FD}">
      <dgm:prSet/>
      <dgm:spPr/>
      <dgm:t>
        <a:bodyPr/>
        <a:lstStyle/>
        <a:p>
          <a:endParaRPr lang="en-US">
            <a:solidFill>
              <a:schemeClr val="tx1"/>
            </a:solidFill>
          </a:endParaRPr>
        </a:p>
      </dgm:t>
    </dgm:pt>
    <dgm:pt modelId="{9ACFC9E6-8D06-4C67-A822-7ACC1EBFF9F0}">
      <dgm:prSet phldrT="[Text]"/>
      <dgm:spPr>
        <a:solidFill>
          <a:schemeClr val="bg1">
            <a:lumMod val="65000"/>
          </a:schemeClr>
        </a:solidFill>
      </dgm:spPr>
      <dgm:t>
        <a:bodyPr/>
        <a:lstStyle/>
        <a:p>
          <a:r>
            <a:rPr lang="en-US" dirty="0" smtClean="0">
              <a:solidFill>
                <a:schemeClr val="tx1"/>
              </a:solidFill>
            </a:rPr>
            <a:t>Sound</a:t>
          </a:r>
          <a:endParaRPr lang="en-US" dirty="0">
            <a:solidFill>
              <a:schemeClr val="tx1"/>
            </a:solidFill>
          </a:endParaRPr>
        </a:p>
      </dgm:t>
    </dgm:pt>
    <dgm:pt modelId="{CEB62206-70D3-44CC-AB38-5D7C0131C52B}" type="parTrans" cxnId="{9BCCB4FF-901A-4449-AD65-FFD698010FF8}">
      <dgm:prSet/>
      <dgm:spPr/>
      <dgm:t>
        <a:bodyPr/>
        <a:lstStyle/>
        <a:p>
          <a:endParaRPr lang="en-US">
            <a:solidFill>
              <a:schemeClr val="tx1"/>
            </a:solidFill>
          </a:endParaRPr>
        </a:p>
      </dgm:t>
    </dgm:pt>
    <dgm:pt modelId="{0B167493-CFE5-45CD-B78C-1744EEF40775}" type="sibTrans" cxnId="{9BCCB4FF-901A-4449-AD65-FFD698010FF8}">
      <dgm:prSet/>
      <dgm:spPr/>
      <dgm:t>
        <a:bodyPr/>
        <a:lstStyle/>
        <a:p>
          <a:endParaRPr lang="en-US">
            <a:solidFill>
              <a:schemeClr val="tx1"/>
            </a:solidFill>
          </a:endParaRPr>
        </a:p>
      </dgm:t>
    </dgm:pt>
    <dgm:pt modelId="{79609688-71B7-4AA1-AD44-A5D53602FAD8}">
      <dgm:prSet phldrT="[Text]"/>
      <dgm:spPr>
        <a:solidFill>
          <a:schemeClr val="bg1">
            <a:lumMod val="65000"/>
          </a:schemeClr>
        </a:solidFill>
      </dgm:spPr>
      <dgm:t>
        <a:bodyPr/>
        <a:lstStyle/>
        <a:p>
          <a:r>
            <a:rPr lang="en-US" dirty="0" smtClean="0">
              <a:solidFill>
                <a:schemeClr val="tx1"/>
              </a:solidFill>
            </a:rPr>
            <a:t>Energy/ Movement</a:t>
          </a:r>
          <a:endParaRPr lang="en-US" dirty="0">
            <a:solidFill>
              <a:schemeClr val="tx1"/>
            </a:solidFill>
          </a:endParaRPr>
        </a:p>
      </dgm:t>
    </dgm:pt>
    <dgm:pt modelId="{28B6228E-7C3E-4E5B-99B4-8DBC5B773D0D}" type="parTrans" cxnId="{CE1E986E-C987-4179-9DA4-2C52F1E316D4}">
      <dgm:prSet/>
      <dgm:spPr/>
      <dgm:t>
        <a:bodyPr/>
        <a:lstStyle/>
        <a:p>
          <a:endParaRPr lang="en-US">
            <a:solidFill>
              <a:schemeClr val="tx1"/>
            </a:solidFill>
          </a:endParaRPr>
        </a:p>
      </dgm:t>
    </dgm:pt>
    <dgm:pt modelId="{BFB575FA-3805-4E13-A359-8059895793F7}" type="sibTrans" cxnId="{CE1E986E-C987-4179-9DA4-2C52F1E316D4}">
      <dgm:prSet/>
      <dgm:spPr/>
      <dgm:t>
        <a:bodyPr/>
        <a:lstStyle/>
        <a:p>
          <a:endParaRPr lang="en-US">
            <a:solidFill>
              <a:schemeClr val="tx1"/>
            </a:solidFill>
          </a:endParaRPr>
        </a:p>
      </dgm:t>
    </dgm:pt>
    <dgm:pt modelId="{9B0A6B8F-620F-452F-9F37-003774BD249D}">
      <dgm:prSet phldrT="[Text]"/>
      <dgm:spPr>
        <a:solidFill>
          <a:schemeClr val="bg1">
            <a:lumMod val="65000"/>
          </a:schemeClr>
        </a:solidFill>
      </dgm:spPr>
      <dgm:t>
        <a:bodyPr/>
        <a:lstStyle/>
        <a:p>
          <a:r>
            <a:rPr lang="en-US" dirty="0" smtClean="0">
              <a:solidFill>
                <a:schemeClr val="tx1"/>
              </a:solidFill>
            </a:rPr>
            <a:t>UL systems</a:t>
          </a:r>
          <a:endParaRPr lang="en-US" dirty="0">
            <a:solidFill>
              <a:schemeClr val="tx1"/>
            </a:solidFill>
          </a:endParaRPr>
        </a:p>
      </dgm:t>
    </dgm:pt>
    <dgm:pt modelId="{7B4996A1-3A02-40F0-BF41-C091533896AD}" type="parTrans" cxnId="{C7B990ED-B247-4BE4-8398-99AB2D5ABE40}">
      <dgm:prSet/>
      <dgm:spPr/>
      <dgm:t>
        <a:bodyPr/>
        <a:lstStyle/>
        <a:p>
          <a:endParaRPr lang="en-US">
            <a:solidFill>
              <a:schemeClr val="tx1"/>
            </a:solidFill>
          </a:endParaRPr>
        </a:p>
      </dgm:t>
    </dgm:pt>
    <dgm:pt modelId="{4CB4EB67-33D5-4F89-A25F-E8563707E8A9}" type="sibTrans" cxnId="{C7B990ED-B247-4BE4-8398-99AB2D5ABE40}">
      <dgm:prSet/>
      <dgm:spPr/>
      <dgm:t>
        <a:bodyPr/>
        <a:lstStyle/>
        <a:p>
          <a:endParaRPr lang="en-US">
            <a:solidFill>
              <a:schemeClr val="tx1"/>
            </a:solidFill>
          </a:endParaRPr>
        </a:p>
      </dgm:t>
    </dgm:pt>
    <dgm:pt modelId="{4D22B092-73CA-4C31-9EFB-CFD74D3AF3CA}" type="pres">
      <dgm:prSet presAssocID="{B5809E7B-6B4C-448E-BEBE-D4277418E0E3}" presName="Name0" presStyleCnt="0">
        <dgm:presLayoutVars>
          <dgm:chMax val="1"/>
          <dgm:dir/>
          <dgm:animLvl val="ctr"/>
          <dgm:resizeHandles val="exact"/>
        </dgm:presLayoutVars>
      </dgm:prSet>
      <dgm:spPr/>
      <dgm:t>
        <a:bodyPr/>
        <a:lstStyle/>
        <a:p>
          <a:endParaRPr lang="en-US"/>
        </a:p>
      </dgm:t>
    </dgm:pt>
    <dgm:pt modelId="{28ED9910-F7D8-44FE-81CA-A7E3A9F1A1F8}" type="pres">
      <dgm:prSet presAssocID="{7B1D3D7A-3FC9-4CFF-B6A1-AAA234E6813F}" presName="centerShape" presStyleLbl="node0" presStyleIdx="0" presStyleCnt="1" custScaleX="116484"/>
      <dgm:spPr/>
      <dgm:t>
        <a:bodyPr/>
        <a:lstStyle/>
        <a:p>
          <a:endParaRPr lang="en-US"/>
        </a:p>
      </dgm:t>
    </dgm:pt>
    <dgm:pt modelId="{8DE997AD-6457-4C2E-BF00-B6F9EC98AF3B}" type="pres">
      <dgm:prSet presAssocID="{002C4691-CC4B-4C8B-8C69-9B7ECAE320D2}" presName="node" presStyleLbl="node1" presStyleIdx="0" presStyleCnt="4">
        <dgm:presLayoutVars>
          <dgm:bulletEnabled val="1"/>
        </dgm:presLayoutVars>
      </dgm:prSet>
      <dgm:spPr/>
      <dgm:t>
        <a:bodyPr/>
        <a:lstStyle/>
        <a:p>
          <a:endParaRPr lang="en-US"/>
        </a:p>
      </dgm:t>
    </dgm:pt>
    <dgm:pt modelId="{189E49D6-5F9D-4EA4-BDA7-9CE0C0A02055}" type="pres">
      <dgm:prSet presAssocID="{002C4691-CC4B-4C8B-8C69-9B7ECAE320D2}" presName="dummy" presStyleCnt="0"/>
      <dgm:spPr/>
    </dgm:pt>
    <dgm:pt modelId="{09ADC886-38BA-4841-9B31-D20C2EBDA653}" type="pres">
      <dgm:prSet presAssocID="{83A28897-CDF5-4E40-ABF5-8C8757E0FC67}" presName="sibTrans" presStyleLbl="sibTrans2D1" presStyleIdx="0" presStyleCnt="4"/>
      <dgm:spPr/>
      <dgm:t>
        <a:bodyPr/>
        <a:lstStyle/>
        <a:p>
          <a:endParaRPr lang="en-US"/>
        </a:p>
      </dgm:t>
    </dgm:pt>
    <dgm:pt modelId="{E7304BA4-F005-4F46-86C6-D142FE7C6A34}" type="pres">
      <dgm:prSet presAssocID="{9ACFC9E6-8D06-4C67-A822-7ACC1EBFF9F0}" presName="node" presStyleLbl="node1" presStyleIdx="1" presStyleCnt="4">
        <dgm:presLayoutVars>
          <dgm:bulletEnabled val="1"/>
        </dgm:presLayoutVars>
      </dgm:prSet>
      <dgm:spPr/>
      <dgm:t>
        <a:bodyPr/>
        <a:lstStyle/>
        <a:p>
          <a:endParaRPr lang="en-US"/>
        </a:p>
      </dgm:t>
    </dgm:pt>
    <dgm:pt modelId="{ACF9E023-98FE-4E3D-80D3-99EA54742718}" type="pres">
      <dgm:prSet presAssocID="{9ACFC9E6-8D06-4C67-A822-7ACC1EBFF9F0}" presName="dummy" presStyleCnt="0"/>
      <dgm:spPr/>
    </dgm:pt>
    <dgm:pt modelId="{E1898E2C-DCCB-4898-8867-3E2C11643C4D}" type="pres">
      <dgm:prSet presAssocID="{0B167493-CFE5-45CD-B78C-1744EEF40775}" presName="sibTrans" presStyleLbl="sibTrans2D1" presStyleIdx="1" presStyleCnt="4"/>
      <dgm:spPr/>
      <dgm:t>
        <a:bodyPr/>
        <a:lstStyle/>
        <a:p>
          <a:endParaRPr lang="en-US"/>
        </a:p>
      </dgm:t>
    </dgm:pt>
    <dgm:pt modelId="{D8B34E50-5794-4806-B8DE-5E779A0E3F1B}" type="pres">
      <dgm:prSet presAssocID="{79609688-71B7-4AA1-AD44-A5D53602FAD8}" presName="node" presStyleLbl="node1" presStyleIdx="2" presStyleCnt="4">
        <dgm:presLayoutVars>
          <dgm:bulletEnabled val="1"/>
        </dgm:presLayoutVars>
      </dgm:prSet>
      <dgm:spPr/>
      <dgm:t>
        <a:bodyPr/>
        <a:lstStyle/>
        <a:p>
          <a:endParaRPr lang="en-US"/>
        </a:p>
      </dgm:t>
    </dgm:pt>
    <dgm:pt modelId="{01F086D5-251A-4A3D-81D3-793608C0919A}" type="pres">
      <dgm:prSet presAssocID="{79609688-71B7-4AA1-AD44-A5D53602FAD8}" presName="dummy" presStyleCnt="0"/>
      <dgm:spPr/>
    </dgm:pt>
    <dgm:pt modelId="{4487505B-CA9E-411F-A2C6-EB734BA4E10D}" type="pres">
      <dgm:prSet presAssocID="{BFB575FA-3805-4E13-A359-8059895793F7}" presName="sibTrans" presStyleLbl="sibTrans2D1" presStyleIdx="2" presStyleCnt="4"/>
      <dgm:spPr/>
      <dgm:t>
        <a:bodyPr/>
        <a:lstStyle/>
        <a:p>
          <a:endParaRPr lang="en-US"/>
        </a:p>
      </dgm:t>
    </dgm:pt>
    <dgm:pt modelId="{C8FB6BDA-2684-4407-97EF-82A2C6600FD5}" type="pres">
      <dgm:prSet presAssocID="{9B0A6B8F-620F-452F-9F37-003774BD249D}" presName="node" presStyleLbl="node1" presStyleIdx="3" presStyleCnt="4">
        <dgm:presLayoutVars>
          <dgm:bulletEnabled val="1"/>
        </dgm:presLayoutVars>
      </dgm:prSet>
      <dgm:spPr/>
      <dgm:t>
        <a:bodyPr/>
        <a:lstStyle/>
        <a:p>
          <a:endParaRPr lang="en-US"/>
        </a:p>
      </dgm:t>
    </dgm:pt>
    <dgm:pt modelId="{752E5E81-E69F-4750-B565-DF2D352B18AF}" type="pres">
      <dgm:prSet presAssocID="{9B0A6B8F-620F-452F-9F37-003774BD249D}" presName="dummy" presStyleCnt="0"/>
      <dgm:spPr/>
    </dgm:pt>
    <dgm:pt modelId="{E262C27C-F168-413D-A885-5F3F00CBA5B6}" type="pres">
      <dgm:prSet presAssocID="{4CB4EB67-33D5-4F89-A25F-E8563707E8A9}" presName="sibTrans" presStyleLbl="sibTrans2D1" presStyleIdx="3" presStyleCnt="4"/>
      <dgm:spPr/>
      <dgm:t>
        <a:bodyPr/>
        <a:lstStyle/>
        <a:p>
          <a:endParaRPr lang="en-US"/>
        </a:p>
      </dgm:t>
    </dgm:pt>
  </dgm:ptLst>
  <dgm:cxnLst>
    <dgm:cxn modelId="{C7B990ED-B247-4BE4-8398-99AB2D5ABE40}" srcId="{7B1D3D7A-3FC9-4CFF-B6A1-AAA234E6813F}" destId="{9B0A6B8F-620F-452F-9F37-003774BD249D}" srcOrd="3" destOrd="0" parTransId="{7B4996A1-3A02-40F0-BF41-C091533896AD}" sibTransId="{4CB4EB67-33D5-4F89-A25F-E8563707E8A9}"/>
    <dgm:cxn modelId="{5DF2350F-664F-944D-8285-C8060A8AEDB6}" type="presOf" srcId="{83A28897-CDF5-4E40-ABF5-8C8757E0FC67}" destId="{09ADC886-38BA-4841-9B31-D20C2EBDA653}" srcOrd="0" destOrd="0" presId="urn:microsoft.com/office/officeart/2005/8/layout/radial6"/>
    <dgm:cxn modelId="{9F0B6A77-7BFC-9D4D-9403-1CFD5504117C}" type="presOf" srcId="{B5809E7B-6B4C-448E-BEBE-D4277418E0E3}" destId="{4D22B092-73CA-4C31-9EFB-CFD74D3AF3CA}" srcOrd="0" destOrd="0" presId="urn:microsoft.com/office/officeart/2005/8/layout/radial6"/>
    <dgm:cxn modelId="{449DCD2D-4CCE-B840-987B-77304D44F0CB}" type="presOf" srcId="{0B167493-CFE5-45CD-B78C-1744EEF40775}" destId="{E1898E2C-DCCB-4898-8867-3E2C11643C4D}" srcOrd="0" destOrd="0" presId="urn:microsoft.com/office/officeart/2005/8/layout/radial6"/>
    <dgm:cxn modelId="{EB3BED4A-FB9E-5343-8AE6-0893806ADFAB}" type="presOf" srcId="{BFB575FA-3805-4E13-A359-8059895793F7}" destId="{4487505B-CA9E-411F-A2C6-EB734BA4E10D}" srcOrd="0" destOrd="0" presId="urn:microsoft.com/office/officeart/2005/8/layout/radial6"/>
    <dgm:cxn modelId="{35FC8F9A-FA9C-0D48-AF3E-D3979F3138F4}" type="presOf" srcId="{7B1D3D7A-3FC9-4CFF-B6A1-AAA234E6813F}" destId="{28ED9910-F7D8-44FE-81CA-A7E3A9F1A1F8}" srcOrd="0" destOrd="0" presId="urn:microsoft.com/office/officeart/2005/8/layout/radial6"/>
    <dgm:cxn modelId="{42C7B347-6CEE-FF47-B5E6-F5A763331828}" type="presOf" srcId="{9B0A6B8F-620F-452F-9F37-003774BD249D}" destId="{C8FB6BDA-2684-4407-97EF-82A2C6600FD5}" srcOrd="0" destOrd="0" presId="urn:microsoft.com/office/officeart/2005/8/layout/radial6"/>
    <dgm:cxn modelId="{D83F6D7F-DBE1-0148-B23E-D9D79A30DCF3}" type="presOf" srcId="{9ACFC9E6-8D06-4C67-A822-7ACC1EBFF9F0}" destId="{E7304BA4-F005-4F46-86C6-D142FE7C6A34}" srcOrd="0" destOrd="0" presId="urn:microsoft.com/office/officeart/2005/8/layout/radial6"/>
    <dgm:cxn modelId="{9BCCB4FF-901A-4449-AD65-FFD698010FF8}" srcId="{7B1D3D7A-3FC9-4CFF-B6A1-AAA234E6813F}" destId="{9ACFC9E6-8D06-4C67-A822-7ACC1EBFF9F0}" srcOrd="1" destOrd="0" parTransId="{CEB62206-70D3-44CC-AB38-5D7C0131C52B}" sibTransId="{0B167493-CFE5-45CD-B78C-1744EEF40775}"/>
    <dgm:cxn modelId="{8475B273-FA2C-42E0-B3F7-2FCF541D09FD}" srcId="{7B1D3D7A-3FC9-4CFF-B6A1-AAA234E6813F}" destId="{002C4691-CC4B-4C8B-8C69-9B7ECAE320D2}" srcOrd="0" destOrd="0" parTransId="{33F8B8D6-7C1A-4160-BF23-E05F9D72EFCC}" sibTransId="{83A28897-CDF5-4E40-ABF5-8C8757E0FC67}"/>
    <dgm:cxn modelId="{C7A5CAFA-1BD6-BA40-B1B3-7F38E9273F90}" type="presOf" srcId="{002C4691-CC4B-4C8B-8C69-9B7ECAE320D2}" destId="{8DE997AD-6457-4C2E-BF00-B6F9EC98AF3B}" srcOrd="0" destOrd="0" presId="urn:microsoft.com/office/officeart/2005/8/layout/radial6"/>
    <dgm:cxn modelId="{057B2658-781E-417E-8573-F36B2DBE3D78}" srcId="{B5809E7B-6B4C-448E-BEBE-D4277418E0E3}" destId="{7B1D3D7A-3FC9-4CFF-B6A1-AAA234E6813F}" srcOrd="0" destOrd="0" parTransId="{50C65A41-C923-4350-8226-3D6D10F34C3A}" sibTransId="{FF0B548F-C480-4284-B646-C929CA419B7C}"/>
    <dgm:cxn modelId="{79CDFEB1-B5B3-AD40-9E89-51A8D7D94AC6}" type="presOf" srcId="{79609688-71B7-4AA1-AD44-A5D53602FAD8}" destId="{D8B34E50-5794-4806-B8DE-5E779A0E3F1B}" srcOrd="0" destOrd="0" presId="urn:microsoft.com/office/officeart/2005/8/layout/radial6"/>
    <dgm:cxn modelId="{CE1E986E-C987-4179-9DA4-2C52F1E316D4}" srcId="{7B1D3D7A-3FC9-4CFF-B6A1-AAA234E6813F}" destId="{79609688-71B7-4AA1-AD44-A5D53602FAD8}" srcOrd="2" destOrd="0" parTransId="{28B6228E-7C3E-4E5B-99B4-8DBC5B773D0D}" sibTransId="{BFB575FA-3805-4E13-A359-8059895793F7}"/>
    <dgm:cxn modelId="{93F05680-2378-7041-B968-8560B6E1583A}" type="presOf" srcId="{4CB4EB67-33D5-4F89-A25F-E8563707E8A9}" destId="{E262C27C-F168-413D-A885-5F3F00CBA5B6}" srcOrd="0" destOrd="0" presId="urn:microsoft.com/office/officeart/2005/8/layout/radial6"/>
    <dgm:cxn modelId="{7935A0DD-1EAB-094E-A436-A1BF575C560A}" type="presParOf" srcId="{4D22B092-73CA-4C31-9EFB-CFD74D3AF3CA}" destId="{28ED9910-F7D8-44FE-81CA-A7E3A9F1A1F8}" srcOrd="0" destOrd="0" presId="urn:microsoft.com/office/officeart/2005/8/layout/radial6"/>
    <dgm:cxn modelId="{FFE2226E-F658-6D42-B5FD-C74E885D4A92}" type="presParOf" srcId="{4D22B092-73CA-4C31-9EFB-CFD74D3AF3CA}" destId="{8DE997AD-6457-4C2E-BF00-B6F9EC98AF3B}" srcOrd="1" destOrd="0" presId="urn:microsoft.com/office/officeart/2005/8/layout/radial6"/>
    <dgm:cxn modelId="{10B347A4-9D3A-2944-92FD-55170E06B108}" type="presParOf" srcId="{4D22B092-73CA-4C31-9EFB-CFD74D3AF3CA}" destId="{189E49D6-5F9D-4EA4-BDA7-9CE0C0A02055}" srcOrd="2" destOrd="0" presId="urn:microsoft.com/office/officeart/2005/8/layout/radial6"/>
    <dgm:cxn modelId="{EC7A18C1-A87C-9A40-920C-19D27D66D3A9}" type="presParOf" srcId="{4D22B092-73CA-4C31-9EFB-CFD74D3AF3CA}" destId="{09ADC886-38BA-4841-9B31-D20C2EBDA653}" srcOrd="3" destOrd="0" presId="urn:microsoft.com/office/officeart/2005/8/layout/radial6"/>
    <dgm:cxn modelId="{84B6ED32-3C5A-6F48-9BF8-E9C6FAAD71E1}" type="presParOf" srcId="{4D22B092-73CA-4C31-9EFB-CFD74D3AF3CA}" destId="{E7304BA4-F005-4F46-86C6-D142FE7C6A34}" srcOrd="4" destOrd="0" presId="urn:microsoft.com/office/officeart/2005/8/layout/radial6"/>
    <dgm:cxn modelId="{8248EB7E-507F-7F4B-BEE7-CC4B9161A4F4}" type="presParOf" srcId="{4D22B092-73CA-4C31-9EFB-CFD74D3AF3CA}" destId="{ACF9E023-98FE-4E3D-80D3-99EA54742718}" srcOrd="5" destOrd="0" presId="urn:microsoft.com/office/officeart/2005/8/layout/radial6"/>
    <dgm:cxn modelId="{F65051AF-7D1E-8B4C-9A3F-40ECA3ED8BEB}" type="presParOf" srcId="{4D22B092-73CA-4C31-9EFB-CFD74D3AF3CA}" destId="{E1898E2C-DCCB-4898-8867-3E2C11643C4D}" srcOrd="6" destOrd="0" presId="urn:microsoft.com/office/officeart/2005/8/layout/radial6"/>
    <dgm:cxn modelId="{7E83CDBC-69EF-F44C-B231-B6E45A05F8C6}" type="presParOf" srcId="{4D22B092-73CA-4C31-9EFB-CFD74D3AF3CA}" destId="{D8B34E50-5794-4806-B8DE-5E779A0E3F1B}" srcOrd="7" destOrd="0" presId="urn:microsoft.com/office/officeart/2005/8/layout/radial6"/>
    <dgm:cxn modelId="{205E0CCC-A34C-F245-B522-61D3ECD965C0}" type="presParOf" srcId="{4D22B092-73CA-4C31-9EFB-CFD74D3AF3CA}" destId="{01F086D5-251A-4A3D-81D3-793608C0919A}" srcOrd="8" destOrd="0" presId="urn:microsoft.com/office/officeart/2005/8/layout/radial6"/>
    <dgm:cxn modelId="{029A1677-A118-5E49-AB3B-B41F9E9C2CB1}" type="presParOf" srcId="{4D22B092-73CA-4C31-9EFB-CFD74D3AF3CA}" destId="{4487505B-CA9E-411F-A2C6-EB734BA4E10D}" srcOrd="9" destOrd="0" presId="urn:microsoft.com/office/officeart/2005/8/layout/radial6"/>
    <dgm:cxn modelId="{5794F4F1-3F68-9E4E-ADB4-4BF63FA6A08F}" type="presParOf" srcId="{4D22B092-73CA-4C31-9EFB-CFD74D3AF3CA}" destId="{C8FB6BDA-2684-4407-97EF-82A2C6600FD5}" srcOrd="10" destOrd="0" presId="urn:microsoft.com/office/officeart/2005/8/layout/radial6"/>
    <dgm:cxn modelId="{32BBD163-ABF5-1046-A48D-0AEF4FEC43A8}" type="presParOf" srcId="{4D22B092-73CA-4C31-9EFB-CFD74D3AF3CA}" destId="{752E5E81-E69F-4750-B565-DF2D352B18AF}" srcOrd="11" destOrd="0" presId="urn:microsoft.com/office/officeart/2005/8/layout/radial6"/>
    <dgm:cxn modelId="{9FC7E6D1-86B9-B546-AB62-97F0E5092352}" type="presParOf" srcId="{4D22B092-73CA-4C31-9EFB-CFD74D3AF3CA}" destId="{E262C27C-F168-413D-A885-5F3F00CBA5B6}" srcOrd="12" destOrd="0" presId="urn:microsoft.com/office/officeart/2005/8/layout/radial6"/>
  </dgm:cxnLst>
  <dgm:bg>
    <a:solidFill>
      <a:srgbClr val="C00000"/>
    </a:solidFill>
  </dgm:bg>
  <dgm:whole>
    <a:ln w="381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809E7B-6B4C-448E-BEBE-D4277418E0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B1D3D7A-3FC9-4CFF-B6A1-AAA234E6813F}">
      <dgm:prSet phldrT="[Text]" custT="1"/>
      <dgm:spPr>
        <a:solidFill>
          <a:schemeClr val="tx1"/>
        </a:solidFill>
      </dgm:spPr>
      <dgm:t>
        <a:bodyPr/>
        <a:lstStyle/>
        <a:p>
          <a:r>
            <a:rPr lang="en-US" sz="1400" b="1" dirty="0" smtClean="0">
              <a:solidFill>
                <a:schemeClr val="bg1"/>
              </a:solidFill>
              <a:latin typeface="+mn-lt"/>
            </a:rPr>
            <a:t>Total Barrier Management</a:t>
          </a:r>
          <a:endParaRPr lang="en-US" sz="1400" b="1" dirty="0">
            <a:solidFill>
              <a:schemeClr val="bg1"/>
            </a:solidFill>
            <a:latin typeface="+mn-lt"/>
          </a:endParaRPr>
        </a:p>
      </dgm:t>
    </dgm:pt>
    <dgm:pt modelId="{50C65A41-C923-4350-8226-3D6D10F34C3A}" type="parTrans" cxnId="{057B2658-781E-417E-8573-F36B2DBE3D78}">
      <dgm:prSet/>
      <dgm:spPr/>
      <dgm:t>
        <a:bodyPr/>
        <a:lstStyle/>
        <a:p>
          <a:endParaRPr lang="en-US">
            <a:solidFill>
              <a:schemeClr val="tx1"/>
            </a:solidFill>
          </a:endParaRPr>
        </a:p>
      </dgm:t>
    </dgm:pt>
    <dgm:pt modelId="{FF0B548F-C480-4284-B646-C929CA419B7C}" type="sibTrans" cxnId="{057B2658-781E-417E-8573-F36B2DBE3D78}">
      <dgm:prSet/>
      <dgm:spPr/>
      <dgm:t>
        <a:bodyPr/>
        <a:lstStyle/>
        <a:p>
          <a:endParaRPr lang="en-US">
            <a:solidFill>
              <a:schemeClr val="tx1"/>
            </a:solidFill>
          </a:endParaRPr>
        </a:p>
      </dgm:t>
    </dgm:pt>
    <dgm:pt modelId="{002C4691-CC4B-4C8B-8C69-9B7ECAE320D2}">
      <dgm:prSet phldrT="[Text]"/>
      <dgm:spPr>
        <a:solidFill>
          <a:schemeClr val="bg1">
            <a:lumMod val="65000"/>
          </a:schemeClr>
        </a:solidFill>
      </dgm:spPr>
      <dgm:t>
        <a:bodyPr/>
        <a:lstStyle/>
        <a:p>
          <a:r>
            <a:rPr lang="en-US" b="0" dirty="0" smtClean="0">
              <a:solidFill>
                <a:schemeClr val="tx1"/>
              </a:solidFill>
            </a:rPr>
            <a:t>Infection control</a:t>
          </a:r>
          <a:endParaRPr lang="en-US" b="0" dirty="0">
            <a:solidFill>
              <a:schemeClr val="tx1"/>
            </a:solidFill>
          </a:endParaRPr>
        </a:p>
      </dgm:t>
    </dgm:pt>
    <dgm:pt modelId="{33F8B8D6-7C1A-4160-BF23-E05F9D72EFCC}" type="parTrans" cxnId="{8475B273-FA2C-42E0-B3F7-2FCF541D09FD}">
      <dgm:prSet/>
      <dgm:spPr/>
      <dgm:t>
        <a:bodyPr/>
        <a:lstStyle/>
        <a:p>
          <a:endParaRPr lang="en-US">
            <a:solidFill>
              <a:schemeClr val="tx1"/>
            </a:solidFill>
          </a:endParaRPr>
        </a:p>
      </dgm:t>
    </dgm:pt>
    <dgm:pt modelId="{83A28897-CDF5-4E40-ABF5-8C8757E0FC67}" type="sibTrans" cxnId="{8475B273-FA2C-42E0-B3F7-2FCF541D09FD}">
      <dgm:prSet/>
      <dgm:spPr/>
      <dgm:t>
        <a:bodyPr/>
        <a:lstStyle/>
        <a:p>
          <a:endParaRPr lang="en-US">
            <a:solidFill>
              <a:schemeClr val="tx1"/>
            </a:solidFill>
          </a:endParaRPr>
        </a:p>
      </dgm:t>
    </dgm:pt>
    <dgm:pt modelId="{9ACFC9E6-8D06-4C67-A822-7ACC1EBFF9F0}">
      <dgm:prSet phldrT="[Text]"/>
      <dgm:spPr>
        <a:solidFill>
          <a:schemeClr val="bg1">
            <a:lumMod val="65000"/>
          </a:schemeClr>
        </a:solidFill>
      </dgm:spPr>
      <dgm:t>
        <a:bodyPr/>
        <a:lstStyle/>
        <a:p>
          <a:r>
            <a:rPr lang="en-US" dirty="0" smtClean="0">
              <a:solidFill>
                <a:schemeClr val="tx1"/>
              </a:solidFill>
            </a:rPr>
            <a:t>Sound</a:t>
          </a:r>
          <a:endParaRPr lang="en-US" dirty="0">
            <a:solidFill>
              <a:schemeClr val="tx1"/>
            </a:solidFill>
          </a:endParaRPr>
        </a:p>
      </dgm:t>
    </dgm:pt>
    <dgm:pt modelId="{CEB62206-70D3-44CC-AB38-5D7C0131C52B}" type="parTrans" cxnId="{9BCCB4FF-901A-4449-AD65-FFD698010FF8}">
      <dgm:prSet/>
      <dgm:spPr/>
      <dgm:t>
        <a:bodyPr/>
        <a:lstStyle/>
        <a:p>
          <a:endParaRPr lang="en-US">
            <a:solidFill>
              <a:schemeClr val="tx1"/>
            </a:solidFill>
          </a:endParaRPr>
        </a:p>
      </dgm:t>
    </dgm:pt>
    <dgm:pt modelId="{0B167493-CFE5-45CD-B78C-1744EEF40775}" type="sibTrans" cxnId="{9BCCB4FF-901A-4449-AD65-FFD698010FF8}">
      <dgm:prSet/>
      <dgm:spPr/>
      <dgm:t>
        <a:bodyPr/>
        <a:lstStyle/>
        <a:p>
          <a:endParaRPr lang="en-US">
            <a:solidFill>
              <a:schemeClr val="tx1"/>
            </a:solidFill>
          </a:endParaRPr>
        </a:p>
      </dgm:t>
    </dgm:pt>
    <dgm:pt modelId="{79609688-71B7-4AA1-AD44-A5D53602FAD8}">
      <dgm:prSet phldrT="[Text]"/>
      <dgm:spPr>
        <a:solidFill>
          <a:schemeClr val="bg1">
            <a:lumMod val="65000"/>
          </a:schemeClr>
        </a:solidFill>
      </dgm:spPr>
      <dgm:t>
        <a:bodyPr/>
        <a:lstStyle/>
        <a:p>
          <a:r>
            <a:rPr lang="en-US" dirty="0" smtClean="0">
              <a:solidFill>
                <a:schemeClr val="tx1"/>
              </a:solidFill>
            </a:rPr>
            <a:t>Energy/ Movement</a:t>
          </a:r>
          <a:endParaRPr lang="en-US" dirty="0">
            <a:solidFill>
              <a:schemeClr val="tx1"/>
            </a:solidFill>
          </a:endParaRPr>
        </a:p>
      </dgm:t>
    </dgm:pt>
    <dgm:pt modelId="{28B6228E-7C3E-4E5B-99B4-8DBC5B773D0D}" type="parTrans" cxnId="{CE1E986E-C987-4179-9DA4-2C52F1E316D4}">
      <dgm:prSet/>
      <dgm:spPr/>
      <dgm:t>
        <a:bodyPr/>
        <a:lstStyle/>
        <a:p>
          <a:endParaRPr lang="en-US">
            <a:solidFill>
              <a:schemeClr val="tx1"/>
            </a:solidFill>
          </a:endParaRPr>
        </a:p>
      </dgm:t>
    </dgm:pt>
    <dgm:pt modelId="{BFB575FA-3805-4E13-A359-8059895793F7}" type="sibTrans" cxnId="{CE1E986E-C987-4179-9DA4-2C52F1E316D4}">
      <dgm:prSet/>
      <dgm:spPr/>
      <dgm:t>
        <a:bodyPr/>
        <a:lstStyle/>
        <a:p>
          <a:endParaRPr lang="en-US">
            <a:solidFill>
              <a:schemeClr val="tx1"/>
            </a:solidFill>
          </a:endParaRPr>
        </a:p>
      </dgm:t>
    </dgm:pt>
    <dgm:pt modelId="{9B0A6B8F-620F-452F-9F37-003774BD249D}">
      <dgm:prSet phldrT="[Text]"/>
      <dgm:spPr>
        <a:solidFill>
          <a:schemeClr val="bg1">
            <a:lumMod val="65000"/>
          </a:schemeClr>
        </a:solidFill>
      </dgm:spPr>
      <dgm:t>
        <a:bodyPr/>
        <a:lstStyle/>
        <a:p>
          <a:r>
            <a:rPr lang="en-US" dirty="0" smtClean="0">
              <a:solidFill>
                <a:schemeClr val="tx1"/>
              </a:solidFill>
            </a:rPr>
            <a:t>UL systems</a:t>
          </a:r>
          <a:endParaRPr lang="en-US" dirty="0">
            <a:solidFill>
              <a:schemeClr val="tx1"/>
            </a:solidFill>
          </a:endParaRPr>
        </a:p>
      </dgm:t>
    </dgm:pt>
    <dgm:pt modelId="{7B4996A1-3A02-40F0-BF41-C091533896AD}" type="parTrans" cxnId="{C7B990ED-B247-4BE4-8398-99AB2D5ABE40}">
      <dgm:prSet/>
      <dgm:spPr/>
      <dgm:t>
        <a:bodyPr/>
        <a:lstStyle/>
        <a:p>
          <a:endParaRPr lang="en-US">
            <a:solidFill>
              <a:schemeClr val="tx1"/>
            </a:solidFill>
          </a:endParaRPr>
        </a:p>
      </dgm:t>
    </dgm:pt>
    <dgm:pt modelId="{4CB4EB67-33D5-4F89-A25F-E8563707E8A9}" type="sibTrans" cxnId="{C7B990ED-B247-4BE4-8398-99AB2D5ABE40}">
      <dgm:prSet/>
      <dgm:spPr/>
      <dgm:t>
        <a:bodyPr/>
        <a:lstStyle/>
        <a:p>
          <a:endParaRPr lang="en-US">
            <a:solidFill>
              <a:schemeClr val="tx1"/>
            </a:solidFill>
          </a:endParaRPr>
        </a:p>
      </dgm:t>
    </dgm:pt>
    <dgm:pt modelId="{4D22B092-73CA-4C31-9EFB-CFD74D3AF3CA}" type="pres">
      <dgm:prSet presAssocID="{B5809E7B-6B4C-448E-BEBE-D4277418E0E3}" presName="Name0" presStyleCnt="0">
        <dgm:presLayoutVars>
          <dgm:chMax val="1"/>
          <dgm:dir/>
          <dgm:animLvl val="ctr"/>
          <dgm:resizeHandles val="exact"/>
        </dgm:presLayoutVars>
      </dgm:prSet>
      <dgm:spPr/>
      <dgm:t>
        <a:bodyPr/>
        <a:lstStyle/>
        <a:p>
          <a:endParaRPr lang="en-US"/>
        </a:p>
      </dgm:t>
    </dgm:pt>
    <dgm:pt modelId="{28ED9910-F7D8-44FE-81CA-A7E3A9F1A1F8}" type="pres">
      <dgm:prSet presAssocID="{7B1D3D7A-3FC9-4CFF-B6A1-AAA234E6813F}" presName="centerShape" presStyleLbl="node0" presStyleIdx="0" presStyleCnt="1" custScaleX="116484"/>
      <dgm:spPr/>
      <dgm:t>
        <a:bodyPr/>
        <a:lstStyle/>
        <a:p>
          <a:endParaRPr lang="en-US"/>
        </a:p>
      </dgm:t>
    </dgm:pt>
    <dgm:pt modelId="{8DE997AD-6457-4C2E-BF00-B6F9EC98AF3B}" type="pres">
      <dgm:prSet presAssocID="{002C4691-CC4B-4C8B-8C69-9B7ECAE320D2}" presName="node" presStyleLbl="node1" presStyleIdx="0" presStyleCnt="4">
        <dgm:presLayoutVars>
          <dgm:bulletEnabled val="1"/>
        </dgm:presLayoutVars>
      </dgm:prSet>
      <dgm:spPr/>
      <dgm:t>
        <a:bodyPr/>
        <a:lstStyle/>
        <a:p>
          <a:endParaRPr lang="en-US"/>
        </a:p>
      </dgm:t>
    </dgm:pt>
    <dgm:pt modelId="{189E49D6-5F9D-4EA4-BDA7-9CE0C0A02055}" type="pres">
      <dgm:prSet presAssocID="{002C4691-CC4B-4C8B-8C69-9B7ECAE320D2}" presName="dummy" presStyleCnt="0"/>
      <dgm:spPr/>
    </dgm:pt>
    <dgm:pt modelId="{09ADC886-38BA-4841-9B31-D20C2EBDA653}" type="pres">
      <dgm:prSet presAssocID="{83A28897-CDF5-4E40-ABF5-8C8757E0FC67}" presName="sibTrans" presStyleLbl="sibTrans2D1" presStyleIdx="0" presStyleCnt="4"/>
      <dgm:spPr/>
      <dgm:t>
        <a:bodyPr/>
        <a:lstStyle/>
        <a:p>
          <a:endParaRPr lang="en-US"/>
        </a:p>
      </dgm:t>
    </dgm:pt>
    <dgm:pt modelId="{E7304BA4-F005-4F46-86C6-D142FE7C6A34}" type="pres">
      <dgm:prSet presAssocID="{9ACFC9E6-8D06-4C67-A822-7ACC1EBFF9F0}" presName="node" presStyleLbl="node1" presStyleIdx="1" presStyleCnt="4">
        <dgm:presLayoutVars>
          <dgm:bulletEnabled val="1"/>
        </dgm:presLayoutVars>
      </dgm:prSet>
      <dgm:spPr/>
      <dgm:t>
        <a:bodyPr/>
        <a:lstStyle/>
        <a:p>
          <a:endParaRPr lang="en-US"/>
        </a:p>
      </dgm:t>
    </dgm:pt>
    <dgm:pt modelId="{ACF9E023-98FE-4E3D-80D3-99EA54742718}" type="pres">
      <dgm:prSet presAssocID="{9ACFC9E6-8D06-4C67-A822-7ACC1EBFF9F0}" presName="dummy" presStyleCnt="0"/>
      <dgm:spPr/>
    </dgm:pt>
    <dgm:pt modelId="{E1898E2C-DCCB-4898-8867-3E2C11643C4D}" type="pres">
      <dgm:prSet presAssocID="{0B167493-CFE5-45CD-B78C-1744EEF40775}" presName="sibTrans" presStyleLbl="sibTrans2D1" presStyleIdx="1" presStyleCnt="4"/>
      <dgm:spPr/>
      <dgm:t>
        <a:bodyPr/>
        <a:lstStyle/>
        <a:p>
          <a:endParaRPr lang="en-US"/>
        </a:p>
      </dgm:t>
    </dgm:pt>
    <dgm:pt modelId="{D8B34E50-5794-4806-B8DE-5E779A0E3F1B}" type="pres">
      <dgm:prSet presAssocID="{79609688-71B7-4AA1-AD44-A5D53602FAD8}" presName="node" presStyleLbl="node1" presStyleIdx="2" presStyleCnt="4">
        <dgm:presLayoutVars>
          <dgm:bulletEnabled val="1"/>
        </dgm:presLayoutVars>
      </dgm:prSet>
      <dgm:spPr/>
      <dgm:t>
        <a:bodyPr/>
        <a:lstStyle/>
        <a:p>
          <a:endParaRPr lang="en-US"/>
        </a:p>
      </dgm:t>
    </dgm:pt>
    <dgm:pt modelId="{01F086D5-251A-4A3D-81D3-793608C0919A}" type="pres">
      <dgm:prSet presAssocID="{79609688-71B7-4AA1-AD44-A5D53602FAD8}" presName="dummy" presStyleCnt="0"/>
      <dgm:spPr/>
    </dgm:pt>
    <dgm:pt modelId="{4487505B-CA9E-411F-A2C6-EB734BA4E10D}" type="pres">
      <dgm:prSet presAssocID="{BFB575FA-3805-4E13-A359-8059895793F7}" presName="sibTrans" presStyleLbl="sibTrans2D1" presStyleIdx="2" presStyleCnt="4"/>
      <dgm:spPr/>
      <dgm:t>
        <a:bodyPr/>
        <a:lstStyle/>
        <a:p>
          <a:endParaRPr lang="en-US"/>
        </a:p>
      </dgm:t>
    </dgm:pt>
    <dgm:pt modelId="{C8FB6BDA-2684-4407-97EF-82A2C6600FD5}" type="pres">
      <dgm:prSet presAssocID="{9B0A6B8F-620F-452F-9F37-003774BD249D}" presName="node" presStyleLbl="node1" presStyleIdx="3" presStyleCnt="4">
        <dgm:presLayoutVars>
          <dgm:bulletEnabled val="1"/>
        </dgm:presLayoutVars>
      </dgm:prSet>
      <dgm:spPr/>
      <dgm:t>
        <a:bodyPr/>
        <a:lstStyle/>
        <a:p>
          <a:endParaRPr lang="en-US"/>
        </a:p>
      </dgm:t>
    </dgm:pt>
    <dgm:pt modelId="{752E5E81-E69F-4750-B565-DF2D352B18AF}" type="pres">
      <dgm:prSet presAssocID="{9B0A6B8F-620F-452F-9F37-003774BD249D}" presName="dummy" presStyleCnt="0"/>
      <dgm:spPr/>
    </dgm:pt>
    <dgm:pt modelId="{E262C27C-F168-413D-A885-5F3F00CBA5B6}" type="pres">
      <dgm:prSet presAssocID="{4CB4EB67-33D5-4F89-A25F-E8563707E8A9}" presName="sibTrans" presStyleLbl="sibTrans2D1" presStyleIdx="3" presStyleCnt="4"/>
      <dgm:spPr/>
      <dgm:t>
        <a:bodyPr/>
        <a:lstStyle/>
        <a:p>
          <a:endParaRPr lang="en-US"/>
        </a:p>
      </dgm:t>
    </dgm:pt>
  </dgm:ptLst>
  <dgm:cxnLst>
    <dgm:cxn modelId="{C7B990ED-B247-4BE4-8398-99AB2D5ABE40}" srcId="{7B1D3D7A-3FC9-4CFF-B6A1-AAA234E6813F}" destId="{9B0A6B8F-620F-452F-9F37-003774BD249D}" srcOrd="3" destOrd="0" parTransId="{7B4996A1-3A02-40F0-BF41-C091533896AD}" sibTransId="{4CB4EB67-33D5-4F89-A25F-E8563707E8A9}"/>
    <dgm:cxn modelId="{9279A923-D2C4-A441-91E9-F5528DEB873A}" type="presOf" srcId="{9B0A6B8F-620F-452F-9F37-003774BD249D}" destId="{C8FB6BDA-2684-4407-97EF-82A2C6600FD5}" srcOrd="0" destOrd="0" presId="urn:microsoft.com/office/officeart/2005/8/layout/radial6"/>
    <dgm:cxn modelId="{08CFCB4C-81AB-EC4D-A8A3-53600A5C35A1}" type="presOf" srcId="{79609688-71B7-4AA1-AD44-A5D53602FAD8}" destId="{D8B34E50-5794-4806-B8DE-5E779A0E3F1B}" srcOrd="0" destOrd="0" presId="urn:microsoft.com/office/officeart/2005/8/layout/radial6"/>
    <dgm:cxn modelId="{7F294E1D-54D4-D041-A1EF-2C46E59D5A12}" type="presOf" srcId="{002C4691-CC4B-4C8B-8C69-9B7ECAE320D2}" destId="{8DE997AD-6457-4C2E-BF00-B6F9EC98AF3B}" srcOrd="0" destOrd="0" presId="urn:microsoft.com/office/officeart/2005/8/layout/radial6"/>
    <dgm:cxn modelId="{A247239A-14AE-7D46-AF42-4D5AB2424E3B}" type="presOf" srcId="{B5809E7B-6B4C-448E-BEBE-D4277418E0E3}" destId="{4D22B092-73CA-4C31-9EFB-CFD74D3AF3CA}" srcOrd="0" destOrd="0" presId="urn:microsoft.com/office/officeart/2005/8/layout/radial6"/>
    <dgm:cxn modelId="{38ECF86D-E597-CC46-BB78-AF37E1BF3A88}" type="presOf" srcId="{83A28897-CDF5-4E40-ABF5-8C8757E0FC67}" destId="{09ADC886-38BA-4841-9B31-D20C2EBDA653}" srcOrd="0" destOrd="0" presId="urn:microsoft.com/office/officeart/2005/8/layout/radial6"/>
    <dgm:cxn modelId="{D3325733-420E-2244-8508-D5C244FAAD69}" type="presOf" srcId="{0B167493-CFE5-45CD-B78C-1744EEF40775}" destId="{E1898E2C-DCCB-4898-8867-3E2C11643C4D}" srcOrd="0" destOrd="0" presId="urn:microsoft.com/office/officeart/2005/8/layout/radial6"/>
    <dgm:cxn modelId="{E46BFBA4-8F09-5F49-BD77-290C3DFF176B}" type="presOf" srcId="{BFB575FA-3805-4E13-A359-8059895793F7}" destId="{4487505B-CA9E-411F-A2C6-EB734BA4E10D}" srcOrd="0" destOrd="0" presId="urn:microsoft.com/office/officeart/2005/8/layout/radial6"/>
    <dgm:cxn modelId="{9BCCB4FF-901A-4449-AD65-FFD698010FF8}" srcId="{7B1D3D7A-3FC9-4CFF-B6A1-AAA234E6813F}" destId="{9ACFC9E6-8D06-4C67-A822-7ACC1EBFF9F0}" srcOrd="1" destOrd="0" parTransId="{CEB62206-70D3-44CC-AB38-5D7C0131C52B}" sibTransId="{0B167493-CFE5-45CD-B78C-1744EEF40775}"/>
    <dgm:cxn modelId="{8475B273-FA2C-42E0-B3F7-2FCF541D09FD}" srcId="{7B1D3D7A-3FC9-4CFF-B6A1-AAA234E6813F}" destId="{002C4691-CC4B-4C8B-8C69-9B7ECAE320D2}" srcOrd="0" destOrd="0" parTransId="{33F8B8D6-7C1A-4160-BF23-E05F9D72EFCC}" sibTransId="{83A28897-CDF5-4E40-ABF5-8C8757E0FC67}"/>
    <dgm:cxn modelId="{057B2658-781E-417E-8573-F36B2DBE3D78}" srcId="{B5809E7B-6B4C-448E-BEBE-D4277418E0E3}" destId="{7B1D3D7A-3FC9-4CFF-B6A1-AAA234E6813F}" srcOrd="0" destOrd="0" parTransId="{50C65A41-C923-4350-8226-3D6D10F34C3A}" sibTransId="{FF0B548F-C480-4284-B646-C929CA419B7C}"/>
    <dgm:cxn modelId="{5FD5D31A-7F2E-E544-B331-AA3490377E36}" type="presOf" srcId="{7B1D3D7A-3FC9-4CFF-B6A1-AAA234E6813F}" destId="{28ED9910-F7D8-44FE-81CA-A7E3A9F1A1F8}" srcOrd="0" destOrd="0" presId="urn:microsoft.com/office/officeart/2005/8/layout/radial6"/>
    <dgm:cxn modelId="{CE1E986E-C987-4179-9DA4-2C52F1E316D4}" srcId="{7B1D3D7A-3FC9-4CFF-B6A1-AAA234E6813F}" destId="{79609688-71B7-4AA1-AD44-A5D53602FAD8}" srcOrd="2" destOrd="0" parTransId="{28B6228E-7C3E-4E5B-99B4-8DBC5B773D0D}" sibTransId="{BFB575FA-3805-4E13-A359-8059895793F7}"/>
    <dgm:cxn modelId="{873F2222-DDC7-094B-8AA6-AC0946DB228F}" type="presOf" srcId="{4CB4EB67-33D5-4F89-A25F-E8563707E8A9}" destId="{E262C27C-F168-413D-A885-5F3F00CBA5B6}" srcOrd="0" destOrd="0" presId="urn:microsoft.com/office/officeart/2005/8/layout/radial6"/>
    <dgm:cxn modelId="{1D141719-C22F-774B-B08B-54E6B5D4A77A}" type="presOf" srcId="{9ACFC9E6-8D06-4C67-A822-7ACC1EBFF9F0}" destId="{E7304BA4-F005-4F46-86C6-D142FE7C6A34}" srcOrd="0" destOrd="0" presId="urn:microsoft.com/office/officeart/2005/8/layout/radial6"/>
    <dgm:cxn modelId="{A49DA1EE-71F8-F24F-9C93-96E56B895A28}" type="presParOf" srcId="{4D22B092-73CA-4C31-9EFB-CFD74D3AF3CA}" destId="{28ED9910-F7D8-44FE-81CA-A7E3A9F1A1F8}" srcOrd="0" destOrd="0" presId="urn:microsoft.com/office/officeart/2005/8/layout/radial6"/>
    <dgm:cxn modelId="{66BD6702-A223-CE41-9F10-E28DC6005715}" type="presParOf" srcId="{4D22B092-73CA-4C31-9EFB-CFD74D3AF3CA}" destId="{8DE997AD-6457-4C2E-BF00-B6F9EC98AF3B}" srcOrd="1" destOrd="0" presId="urn:microsoft.com/office/officeart/2005/8/layout/radial6"/>
    <dgm:cxn modelId="{5DFB9286-ABC4-BE49-AFFA-4663FC571A42}" type="presParOf" srcId="{4D22B092-73CA-4C31-9EFB-CFD74D3AF3CA}" destId="{189E49D6-5F9D-4EA4-BDA7-9CE0C0A02055}" srcOrd="2" destOrd="0" presId="urn:microsoft.com/office/officeart/2005/8/layout/radial6"/>
    <dgm:cxn modelId="{E429C888-6E51-3542-AD3A-BDCD5AD01A17}" type="presParOf" srcId="{4D22B092-73CA-4C31-9EFB-CFD74D3AF3CA}" destId="{09ADC886-38BA-4841-9B31-D20C2EBDA653}" srcOrd="3" destOrd="0" presId="urn:microsoft.com/office/officeart/2005/8/layout/radial6"/>
    <dgm:cxn modelId="{6C9F5023-BC0C-A240-AF33-2F5BB5391AA8}" type="presParOf" srcId="{4D22B092-73CA-4C31-9EFB-CFD74D3AF3CA}" destId="{E7304BA4-F005-4F46-86C6-D142FE7C6A34}" srcOrd="4" destOrd="0" presId="urn:microsoft.com/office/officeart/2005/8/layout/radial6"/>
    <dgm:cxn modelId="{F23F8584-3879-E548-A65A-F67DF03849A3}" type="presParOf" srcId="{4D22B092-73CA-4C31-9EFB-CFD74D3AF3CA}" destId="{ACF9E023-98FE-4E3D-80D3-99EA54742718}" srcOrd="5" destOrd="0" presId="urn:microsoft.com/office/officeart/2005/8/layout/radial6"/>
    <dgm:cxn modelId="{4FC8B32B-4A93-644C-B3BC-B4C77191D044}" type="presParOf" srcId="{4D22B092-73CA-4C31-9EFB-CFD74D3AF3CA}" destId="{E1898E2C-DCCB-4898-8867-3E2C11643C4D}" srcOrd="6" destOrd="0" presId="urn:microsoft.com/office/officeart/2005/8/layout/radial6"/>
    <dgm:cxn modelId="{54B98FFE-3FF9-9341-BD84-982B8C8BCF3E}" type="presParOf" srcId="{4D22B092-73CA-4C31-9EFB-CFD74D3AF3CA}" destId="{D8B34E50-5794-4806-B8DE-5E779A0E3F1B}" srcOrd="7" destOrd="0" presId="urn:microsoft.com/office/officeart/2005/8/layout/radial6"/>
    <dgm:cxn modelId="{F1DFB08B-E560-AF45-AD29-1DCBDB56691E}" type="presParOf" srcId="{4D22B092-73CA-4C31-9EFB-CFD74D3AF3CA}" destId="{01F086D5-251A-4A3D-81D3-793608C0919A}" srcOrd="8" destOrd="0" presId="urn:microsoft.com/office/officeart/2005/8/layout/radial6"/>
    <dgm:cxn modelId="{0AA465DB-F80D-8740-9FFF-3830F1A90BBC}" type="presParOf" srcId="{4D22B092-73CA-4C31-9EFB-CFD74D3AF3CA}" destId="{4487505B-CA9E-411F-A2C6-EB734BA4E10D}" srcOrd="9" destOrd="0" presId="urn:microsoft.com/office/officeart/2005/8/layout/radial6"/>
    <dgm:cxn modelId="{F27A9EF4-10FF-9B4A-915E-036DD04C9615}" type="presParOf" srcId="{4D22B092-73CA-4C31-9EFB-CFD74D3AF3CA}" destId="{C8FB6BDA-2684-4407-97EF-82A2C6600FD5}" srcOrd="10" destOrd="0" presId="urn:microsoft.com/office/officeart/2005/8/layout/radial6"/>
    <dgm:cxn modelId="{12447942-925B-084A-B283-4C4362CB543F}" type="presParOf" srcId="{4D22B092-73CA-4C31-9EFB-CFD74D3AF3CA}" destId="{752E5E81-E69F-4750-B565-DF2D352B18AF}" srcOrd="11" destOrd="0" presId="urn:microsoft.com/office/officeart/2005/8/layout/radial6"/>
    <dgm:cxn modelId="{86C960CB-4BB4-0943-B440-14453E486D4D}" type="presParOf" srcId="{4D22B092-73CA-4C31-9EFB-CFD74D3AF3CA}" destId="{E262C27C-F168-413D-A885-5F3F00CBA5B6}" srcOrd="12" destOrd="0" presId="urn:microsoft.com/office/officeart/2005/8/layout/radial6"/>
  </dgm:cxnLst>
  <dgm:bg>
    <a:solidFill>
      <a:srgbClr val="C00000"/>
    </a:solidFill>
  </dgm:bg>
  <dgm:whole>
    <a:ln w="381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C27C-F168-413D-A885-5F3F00CBA5B6}">
      <dsp:nvSpPr>
        <dsp:cNvPr id="0" name=""/>
        <dsp:cNvSpPr/>
      </dsp:nvSpPr>
      <dsp:spPr>
        <a:xfrm>
          <a:off x="308935" y="306283"/>
          <a:ext cx="2048844" cy="2048844"/>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7505B-CA9E-411F-A2C6-EB734BA4E10D}">
      <dsp:nvSpPr>
        <dsp:cNvPr id="0" name=""/>
        <dsp:cNvSpPr/>
      </dsp:nvSpPr>
      <dsp:spPr>
        <a:xfrm>
          <a:off x="308935" y="306283"/>
          <a:ext cx="2048844" cy="2048844"/>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898E2C-DCCB-4898-8867-3E2C11643C4D}">
      <dsp:nvSpPr>
        <dsp:cNvPr id="0" name=""/>
        <dsp:cNvSpPr/>
      </dsp:nvSpPr>
      <dsp:spPr>
        <a:xfrm>
          <a:off x="308935" y="306283"/>
          <a:ext cx="2048844" cy="2048844"/>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DC886-38BA-4841-9B31-D20C2EBDA653}">
      <dsp:nvSpPr>
        <dsp:cNvPr id="0" name=""/>
        <dsp:cNvSpPr/>
      </dsp:nvSpPr>
      <dsp:spPr>
        <a:xfrm>
          <a:off x="308935" y="306283"/>
          <a:ext cx="2048844" cy="2048844"/>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D9910-F7D8-44FE-81CA-A7E3A9F1A1F8}">
      <dsp:nvSpPr>
        <dsp:cNvPr id="0" name=""/>
        <dsp:cNvSpPr/>
      </dsp:nvSpPr>
      <dsp:spPr>
        <a:xfrm>
          <a:off x="784295" y="859343"/>
          <a:ext cx="1098124" cy="9427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n-lt"/>
            </a:rPr>
            <a:t>Total Barrier Management</a:t>
          </a:r>
          <a:endParaRPr lang="en-US" sz="1400" b="1" kern="1200" dirty="0">
            <a:solidFill>
              <a:schemeClr val="bg1"/>
            </a:solidFill>
            <a:latin typeface="+mn-lt"/>
          </a:endParaRPr>
        </a:p>
      </dsp:txBody>
      <dsp:txXfrm>
        <a:off x="945112" y="997402"/>
        <a:ext cx="776490" cy="666607"/>
      </dsp:txXfrm>
    </dsp:sp>
    <dsp:sp modelId="{8DE997AD-6457-4C2E-BF00-B6F9EC98AF3B}">
      <dsp:nvSpPr>
        <dsp:cNvPr id="0" name=""/>
        <dsp:cNvSpPr/>
      </dsp:nvSpPr>
      <dsp:spPr>
        <a:xfrm>
          <a:off x="1003403" y="86"/>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0" kern="1200" dirty="0" smtClean="0">
              <a:solidFill>
                <a:schemeClr val="tx1"/>
              </a:solidFill>
            </a:rPr>
            <a:t>Infection control</a:t>
          </a:r>
          <a:endParaRPr lang="en-US" sz="700" b="0" kern="1200" dirty="0">
            <a:solidFill>
              <a:schemeClr val="tx1"/>
            </a:solidFill>
          </a:endParaRPr>
        </a:p>
      </dsp:txBody>
      <dsp:txXfrm>
        <a:off x="1100044" y="96727"/>
        <a:ext cx="466626" cy="466626"/>
      </dsp:txXfrm>
    </dsp:sp>
    <dsp:sp modelId="{E7304BA4-F005-4F46-86C6-D142FE7C6A34}">
      <dsp:nvSpPr>
        <dsp:cNvPr id="0" name=""/>
        <dsp:cNvSpPr/>
      </dsp:nvSpPr>
      <dsp:spPr>
        <a:xfrm>
          <a:off x="2004069"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Sound</a:t>
          </a:r>
          <a:endParaRPr lang="en-US" sz="700" kern="1200" dirty="0">
            <a:solidFill>
              <a:schemeClr val="tx1"/>
            </a:solidFill>
          </a:endParaRPr>
        </a:p>
      </dsp:txBody>
      <dsp:txXfrm>
        <a:off x="2100710" y="1097392"/>
        <a:ext cx="466626" cy="466626"/>
      </dsp:txXfrm>
    </dsp:sp>
    <dsp:sp modelId="{D8B34E50-5794-4806-B8DE-5E779A0E3F1B}">
      <dsp:nvSpPr>
        <dsp:cNvPr id="0" name=""/>
        <dsp:cNvSpPr/>
      </dsp:nvSpPr>
      <dsp:spPr>
        <a:xfrm>
          <a:off x="1003403" y="2001417"/>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Energy/ Movement</a:t>
          </a:r>
          <a:endParaRPr lang="en-US" sz="700" kern="1200" dirty="0">
            <a:solidFill>
              <a:schemeClr val="tx1"/>
            </a:solidFill>
          </a:endParaRPr>
        </a:p>
      </dsp:txBody>
      <dsp:txXfrm>
        <a:off x="1100044" y="2098058"/>
        <a:ext cx="466626" cy="466626"/>
      </dsp:txXfrm>
    </dsp:sp>
    <dsp:sp modelId="{C8FB6BDA-2684-4407-97EF-82A2C6600FD5}">
      <dsp:nvSpPr>
        <dsp:cNvPr id="0" name=""/>
        <dsp:cNvSpPr/>
      </dsp:nvSpPr>
      <dsp:spPr>
        <a:xfrm>
          <a:off x="2738"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UL systems</a:t>
          </a:r>
          <a:endParaRPr lang="en-US" sz="700" kern="1200" dirty="0">
            <a:solidFill>
              <a:schemeClr val="tx1"/>
            </a:solidFill>
          </a:endParaRPr>
        </a:p>
      </dsp:txBody>
      <dsp:txXfrm>
        <a:off x="99379" y="1097392"/>
        <a:ext cx="466626" cy="466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C27C-F168-413D-A885-5F3F00CBA5B6}">
      <dsp:nvSpPr>
        <dsp:cNvPr id="0" name=""/>
        <dsp:cNvSpPr/>
      </dsp:nvSpPr>
      <dsp:spPr>
        <a:xfrm>
          <a:off x="308935" y="306283"/>
          <a:ext cx="2048844" cy="2048844"/>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7505B-CA9E-411F-A2C6-EB734BA4E10D}">
      <dsp:nvSpPr>
        <dsp:cNvPr id="0" name=""/>
        <dsp:cNvSpPr/>
      </dsp:nvSpPr>
      <dsp:spPr>
        <a:xfrm>
          <a:off x="308935" y="306283"/>
          <a:ext cx="2048844" cy="2048844"/>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898E2C-DCCB-4898-8867-3E2C11643C4D}">
      <dsp:nvSpPr>
        <dsp:cNvPr id="0" name=""/>
        <dsp:cNvSpPr/>
      </dsp:nvSpPr>
      <dsp:spPr>
        <a:xfrm>
          <a:off x="308935" y="306283"/>
          <a:ext cx="2048844" cy="2048844"/>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DC886-38BA-4841-9B31-D20C2EBDA653}">
      <dsp:nvSpPr>
        <dsp:cNvPr id="0" name=""/>
        <dsp:cNvSpPr/>
      </dsp:nvSpPr>
      <dsp:spPr>
        <a:xfrm>
          <a:off x="308935" y="306283"/>
          <a:ext cx="2048844" cy="2048844"/>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D9910-F7D8-44FE-81CA-A7E3A9F1A1F8}">
      <dsp:nvSpPr>
        <dsp:cNvPr id="0" name=""/>
        <dsp:cNvSpPr/>
      </dsp:nvSpPr>
      <dsp:spPr>
        <a:xfrm>
          <a:off x="784295" y="859343"/>
          <a:ext cx="1098124" cy="9427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n-lt"/>
            </a:rPr>
            <a:t>Total Barrier Management</a:t>
          </a:r>
          <a:endParaRPr lang="en-US" sz="1400" b="1" kern="1200" dirty="0">
            <a:solidFill>
              <a:schemeClr val="bg1"/>
            </a:solidFill>
            <a:latin typeface="+mn-lt"/>
          </a:endParaRPr>
        </a:p>
      </dsp:txBody>
      <dsp:txXfrm>
        <a:off x="945112" y="997402"/>
        <a:ext cx="776490" cy="666607"/>
      </dsp:txXfrm>
    </dsp:sp>
    <dsp:sp modelId="{8DE997AD-6457-4C2E-BF00-B6F9EC98AF3B}">
      <dsp:nvSpPr>
        <dsp:cNvPr id="0" name=""/>
        <dsp:cNvSpPr/>
      </dsp:nvSpPr>
      <dsp:spPr>
        <a:xfrm>
          <a:off x="1003403" y="86"/>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0" kern="1200" dirty="0" smtClean="0">
              <a:solidFill>
                <a:schemeClr val="tx1"/>
              </a:solidFill>
            </a:rPr>
            <a:t>Infection control</a:t>
          </a:r>
          <a:endParaRPr lang="en-US" sz="700" b="0" kern="1200" dirty="0">
            <a:solidFill>
              <a:schemeClr val="tx1"/>
            </a:solidFill>
          </a:endParaRPr>
        </a:p>
      </dsp:txBody>
      <dsp:txXfrm>
        <a:off x="1100044" y="96727"/>
        <a:ext cx="466626" cy="466626"/>
      </dsp:txXfrm>
    </dsp:sp>
    <dsp:sp modelId="{E7304BA4-F005-4F46-86C6-D142FE7C6A34}">
      <dsp:nvSpPr>
        <dsp:cNvPr id="0" name=""/>
        <dsp:cNvSpPr/>
      </dsp:nvSpPr>
      <dsp:spPr>
        <a:xfrm>
          <a:off x="2004069"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Sound</a:t>
          </a:r>
          <a:endParaRPr lang="en-US" sz="700" kern="1200" dirty="0">
            <a:solidFill>
              <a:schemeClr val="tx1"/>
            </a:solidFill>
          </a:endParaRPr>
        </a:p>
      </dsp:txBody>
      <dsp:txXfrm>
        <a:off x="2100710" y="1097392"/>
        <a:ext cx="466626" cy="466626"/>
      </dsp:txXfrm>
    </dsp:sp>
    <dsp:sp modelId="{D8B34E50-5794-4806-B8DE-5E779A0E3F1B}">
      <dsp:nvSpPr>
        <dsp:cNvPr id="0" name=""/>
        <dsp:cNvSpPr/>
      </dsp:nvSpPr>
      <dsp:spPr>
        <a:xfrm>
          <a:off x="1003403" y="2001417"/>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Energy/ Movement</a:t>
          </a:r>
          <a:endParaRPr lang="en-US" sz="700" kern="1200" dirty="0">
            <a:solidFill>
              <a:schemeClr val="tx1"/>
            </a:solidFill>
          </a:endParaRPr>
        </a:p>
      </dsp:txBody>
      <dsp:txXfrm>
        <a:off x="1100044" y="2098058"/>
        <a:ext cx="466626" cy="466626"/>
      </dsp:txXfrm>
    </dsp:sp>
    <dsp:sp modelId="{C8FB6BDA-2684-4407-97EF-82A2C6600FD5}">
      <dsp:nvSpPr>
        <dsp:cNvPr id="0" name=""/>
        <dsp:cNvSpPr/>
      </dsp:nvSpPr>
      <dsp:spPr>
        <a:xfrm>
          <a:off x="2738"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UL systems</a:t>
          </a:r>
          <a:endParaRPr lang="en-US" sz="700" kern="1200" dirty="0">
            <a:solidFill>
              <a:schemeClr val="tx1"/>
            </a:solidFill>
          </a:endParaRPr>
        </a:p>
      </dsp:txBody>
      <dsp:txXfrm>
        <a:off x="99379" y="1097392"/>
        <a:ext cx="466626" cy="466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C27C-F168-413D-A885-5F3F00CBA5B6}">
      <dsp:nvSpPr>
        <dsp:cNvPr id="0" name=""/>
        <dsp:cNvSpPr/>
      </dsp:nvSpPr>
      <dsp:spPr>
        <a:xfrm>
          <a:off x="308935" y="306283"/>
          <a:ext cx="2048844" cy="2048844"/>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7505B-CA9E-411F-A2C6-EB734BA4E10D}">
      <dsp:nvSpPr>
        <dsp:cNvPr id="0" name=""/>
        <dsp:cNvSpPr/>
      </dsp:nvSpPr>
      <dsp:spPr>
        <a:xfrm>
          <a:off x="308935" y="306283"/>
          <a:ext cx="2048844" cy="2048844"/>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898E2C-DCCB-4898-8867-3E2C11643C4D}">
      <dsp:nvSpPr>
        <dsp:cNvPr id="0" name=""/>
        <dsp:cNvSpPr/>
      </dsp:nvSpPr>
      <dsp:spPr>
        <a:xfrm>
          <a:off x="308935" y="306283"/>
          <a:ext cx="2048844" cy="2048844"/>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DC886-38BA-4841-9B31-D20C2EBDA653}">
      <dsp:nvSpPr>
        <dsp:cNvPr id="0" name=""/>
        <dsp:cNvSpPr/>
      </dsp:nvSpPr>
      <dsp:spPr>
        <a:xfrm>
          <a:off x="308935" y="306283"/>
          <a:ext cx="2048844" cy="2048844"/>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D9910-F7D8-44FE-81CA-A7E3A9F1A1F8}">
      <dsp:nvSpPr>
        <dsp:cNvPr id="0" name=""/>
        <dsp:cNvSpPr/>
      </dsp:nvSpPr>
      <dsp:spPr>
        <a:xfrm>
          <a:off x="784295" y="859343"/>
          <a:ext cx="1098124" cy="9427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n-lt"/>
            </a:rPr>
            <a:t>Total Barrier Management</a:t>
          </a:r>
          <a:endParaRPr lang="en-US" sz="1400" b="1" kern="1200" dirty="0">
            <a:solidFill>
              <a:schemeClr val="bg1"/>
            </a:solidFill>
            <a:latin typeface="+mn-lt"/>
          </a:endParaRPr>
        </a:p>
      </dsp:txBody>
      <dsp:txXfrm>
        <a:off x="945112" y="997402"/>
        <a:ext cx="776490" cy="666607"/>
      </dsp:txXfrm>
    </dsp:sp>
    <dsp:sp modelId="{8DE997AD-6457-4C2E-BF00-B6F9EC98AF3B}">
      <dsp:nvSpPr>
        <dsp:cNvPr id="0" name=""/>
        <dsp:cNvSpPr/>
      </dsp:nvSpPr>
      <dsp:spPr>
        <a:xfrm>
          <a:off x="1003403" y="86"/>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0" kern="1200" dirty="0" smtClean="0">
              <a:solidFill>
                <a:schemeClr val="tx1"/>
              </a:solidFill>
            </a:rPr>
            <a:t>Infection control</a:t>
          </a:r>
          <a:endParaRPr lang="en-US" sz="700" b="0" kern="1200" dirty="0">
            <a:solidFill>
              <a:schemeClr val="tx1"/>
            </a:solidFill>
          </a:endParaRPr>
        </a:p>
      </dsp:txBody>
      <dsp:txXfrm>
        <a:off x="1100044" y="96727"/>
        <a:ext cx="466626" cy="466626"/>
      </dsp:txXfrm>
    </dsp:sp>
    <dsp:sp modelId="{E7304BA4-F005-4F46-86C6-D142FE7C6A34}">
      <dsp:nvSpPr>
        <dsp:cNvPr id="0" name=""/>
        <dsp:cNvSpPr/>
      </dsp:nvSpPr>
      <dsp:spPr>
        <a:xfrm>
          <a:off x="2004069"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Sound</a:t>
          </a:r>
          <a:endParaRPr lang="en-US" sz="700" kern="1200" dirty="0">
            <a:solidFill>
              <a:schemeClr val="tx1"/>
            </a:solidFill>
          </a:endParaRPr>
        </a:p>
      </dsp:txBody>
      <dsp:txXfrm>
        <a:off x="2100710" y="1097392"/>
        <a:ext cx="466626" cy="466626"/>
      </dsp:txXfrm>
    </dsp:sp>
    <dsp:sp modelId="{D8B34E50-5794-4806-B8DE-5E779A0E3F1B}">
      <dsp:nvSpPr>
        <dsp:cNvPr id="0" name=""/>
        <dsp:cNvSpPr/>
      </dsp:nvSpPr>
      <dsp:spPr>
        <a:xfrm>
          <a:off x="1003403" y="2001417"/>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Energy/ Movement</a:t>
          </a:r>
          <a:endParaRPr lang="en-US" sz="700" kern="1200" dirty="0">
            <a:solidFill>
              <a:schemeClr val="tx1"/>
            </a:solidFill>
          </a:endParaRPr>
        </a:p>
      </dsp:txBody>
      <dsp:txXfrm>
        <a:off x="1100044" y="2098058"/>
        <a:ext cx="466626" cy="466626"/>
      </dsp:txXfrm>
    </dsp:sp>
    <dsp:sp modelId="{C8FB6BDA-2684-4407-97EF-82A2C6600FD5}">
      <dsp:nvSpPr>
        <dsp:cNvPr id="0" name=""/>
        <dsp:cNvSpPr/>
      </dsp:nvSpPr>
      <dsp:spPr>
        <a:xfrm>
          <a:off x="2738"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UL systems</a:t>
          </a:r>
          <a:endParaRPr lang="en-US" sz="700" kern="1200" dirty="0">
            <a:solidFill>
              <a:schemeClr val="tx1"/>
            </a:solidFill>
          </a:endParaRPr>
        </a:p>
      </dsp:txBody>
      <dsp:txXfrm>
        <a:off x="99379" y="1097392"/>
        <a:ext cx="466626" cy="466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C27C-F168-413D-A885-5F3F00CBA5B6}">
      <dsp:nvSpPr>
        <dsp:cNvPr id="0" name=""/>
        <dsp:cNvSpPr/>
      </dsp:nvSpPr>
      <dsp:spPr>
        <a:xfrm>
          <a:off x="308935" y="306283"/>
          <a:ext cx="2048844" cy="2048844"/>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7505B-CA9E-411F-A2C6-EB734BA4E10D}">
      <dsp:nvSpPr>
        <dsp:cNvPr id="0" name=""/>
        <dsp:cNvSpPr/>
      </dsp:nvSpPr>
      <dsp:spPr>
        <a:xfrm>
          <a:off x="308935" y="306283"/>
          <a:ext cx="2048844" cy="2048844"/>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898E2C-DCCB-4898-8867-3E2C11643C4D}">
      <dsp:nvSpPr>
        <dsp:cNvPr id="0" name=""/>
        <dsp:cNvSpPr/>
      </dsp:nvSpPr>
      <dsp:spPr>
        <a:xfrm>
          <a:off x="308935" y="306283"/>
          <a:ext cx="2048844" cy="2048844"/>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DC886-38BA-4841-9B31-D20C2EBDA653}">
      <dsp:nvSpPr>
        <dsp:cNvPr id="0" name=""/>
        <dsp:cNvSpPr/>
      </dsp:nvSpPr>
      <dsp:spPr>
        <a:xfrm>
          <a:off x="308935" y="306283"/>
          <a:ext cx="2048844" cy="2048844"/>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D9910-F7D8-44FE-81CA-A7E3A9F1A1F8}">
      <dsp:nvSpPr>
        <dsp:cNvPr id="0" name=""/>
        <dsp:cNvSpPr/>
      </dsp:nvSpPr>
      <dsp:spPr>
        <a:xfrm>
          <a:off x="784295" y="859343"/>
          <a:ext cx="1098124" cy="9427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n-lt"/>
            </a:rPr>
            <a:t>Total Barrier Management</a:t>
          </a:r>
          <a:endParaRPr lang="en-US" sz="1400" b="1" kern="1200" dirty="0">
            <a:solidFill>
              <a:schemeClr val="bg1"/>
            </a:solidFill>
            <a:latin typeface="+mn-lt"/>
          </a:endParaRPr>
        </a:p>
      </dsp:txBody>
      <dsp:txXfrm>
        <a:off x="945112" y="997402"/>
        <a:ext cx="776490" cy="666607"/>
      </dsp:txXfrm>
    </dsp:sp>
    <dsp:sp modelId="{8DE997AD-6457-4C2E-BF00-B6F9EC98AF3B}">
      <dsp:nvSpPr>
        <dsp:cNvPr id="0" name=""/>
        <dsp:cNvSpPr/>
      </dsp:nvSpPr>
      <dsp:spPr>
        <a:xfrm>
          <a:off x="1003403" y="86"/>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0" kern="1200" dirty="0" smtClean="0">
              <a:solidFill>
                <a:schemeClr val="tx1"/>
              </a:solidFill>
            </a:rPr>
            <a:t>Infection control</a:t>
          </a:r>
          <a:endParaRPr lang="en-US" sz="700" b="0" kern="1200" dirty="0">
            <a:solidFill>
              <a:schemeClr val="tx1"/>
            </a:solidFill>
          </a:endParaRPr>
        </a:p>
      </dsp:txBody>
      <dsp:txXfrm>
        <a:off x="1100044" y="96727"/>
        <a:ext cx="466626" cy="466626"/>
      </dsp:txXfrm>
    </dsp:sp>
    <dsp:sp modelId="{E7304BA4-F005-4F46-86C6-D142FE7C6A34}">
      <dsp:nvSpPr>
        <dsp:cNvPr id="0" name=""/>
        <dsp:cNvSpPr/>
      </dsp:nvSpPr>
      <dsp:spPr>
        <a:xfrm>
          <a:off x="2004069"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Sound</a:t>
          </a:r>
          <a:endParaRPr lang="en-US" sz="700" kern="1200" dirty="0">
            <a:solidFill>
              <a:schemeClr val="tx1"/>
            </a:solidFill>
          </a:endParaRPr>
        </a:p>
      </dsp:txBody>
      <dsp:txXfrm>
        <a:off x="2100710" y="1097392"/>
        <a:ext cx="466626" cy="466626"/>
      </dsp:txXfrm>
    </dsp:sp>
    <dsp:sp modelId="{D8B34E50-5794-4806-B8DE-5E779A0E3F1B}">
      <dsp:nvSpPr>
        <dsp:cNvPr id="0" name=""/>
        <dsp:cNvSpPr/>
      </dsp:nvSpPr>
      <dsp:spPr>
        <a:xfrm>
          <a:off x="1003403" y="2001417"/>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Energy/ Movement</a:t>
          </a:r>
          <a:endParaRPr lang="en-US" sz="700" kern="1200" dirty="0">
            <a:solidFill>
              <a:schemeClr val="tx1"/>
            </a:solidFill>
          </a:endParaRPr>
        </a:p>
      </dsp:txBody>
      <dsp:txXfrm>
        <a:off x="1100044" y="2098058"/>
        <a:ext cx="466626" cy="466626"/>
      </dsp:txXfrm>
    </dsp:sp>
    <dsp:sp modelId="{C8FB6BDA-2684-4407-97EF-82A2C6600FD5}">
      <dsp:nvSpPr>
        <dsp:cNvPr id="0" name=""/>
        <dsp:cNvSpPr/>
      </dsp:nvSpPr>
      <dsp:spPr>
        <a:xfrm>
          <a:off x="2738" y="1000751"/>
          <a:ext cx="659908" cy="65990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UL systems</a:t>
          </a:r>
          <a:endParaRPr lang="en-US" sz="700" kern="1200" dirty="0">
            <a:solidFill>
              <a:schemeClr val="tx1"/>
            </a:solidFill>
          </a:endParaRPr>
        </a:p>
      </dsp:txBody>
      <dsp:txXfrm>
        <a:off x="99379" y="1097392"/>
        <a:ext cx="466626" cy="46662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52400"/>
            <a:ext cx="6858000" cy="711200"/>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D0D0D"/>
                </a:solidFill>
                <a:latin typeface="Times New Roman" pitchFamily="18" charset="0"/>
              </a:defRPr>
            </a:lvl1pPr>
          </a:lstStyle>
          <a:p>
            <a:r>
              <a:rPr lang="en-US" altLang="en-US">
                <a:latin typeface="Calibri" pitchFamily="34" charset="0"/>
              </a:rPr>
              <a:t>Ventilation for Energy Management and Infection Prevention</a:t>
            </a:r>
          </a:p>
          <a:p>
            <a:r>
              <a:rPr lang="en-US" altLang="en-US"/>
              <a:t>Andrew Streifel, University of Minnesota Medical Center</a:t>
            </a:r>
            <a:br>
              <a:rPr lang="en-US" altLang="en-US"/>
            </a:br>
            <a:r>
              <a:rPr lang="en-US" altLang="en-US"/>
              <a:t>A Webber Training Teleclass</a:t>
            </a:r>
          </a:p>
        </p:txBody>
      </p:sp>
      <p:sp>
        <p:nvSpPr>
          <p:cNvPr id="4" name="Footer Placeholder 3"/>
          <p:cNvSpPr>
            <a:spLocks noGrp="1"/>
          </p:cNvSpPr>
          <p:nvPr>
            <p:ph type="ftr" sz="quarter" idx="2"/>
          </p:nvPr>
        </p:nvSpPr>
        <p:spPr>
          <a:xfrm>
            <a:off x="0" y="8261350"/>
            <a:ext cx="6856413" cy="457200"/>
          </a:xfrm>
          <a:prstGeom prst="rect">
            <a:avLst/>
          </a:prstGeom>
        </p:spPr>
        <p:txBody>
          <a:bodyPr vert="horz" wrap="square" lIns="91440" tIns="45720" rIns="91440" bIns="45720" numCol="1" anchor="b" anchorCtr="0" compatLnSpc="1">
            <a:prstTxWarp prst="textNoShape">
              <a:avLst/>
            </a:prstTxWarp>
          </a:bodyPr>
          <a:lstStyle>
            <a:lvl1pPr algn="ctr">
              <a:defRPr sz="1200" b="1">
                <a:latin typeface="Calibri" pitchFamily="34" charset="0"/>
              </a:defRPr>
            </a:lvl1pPr>
          </a:lstStyle>
          <a:p>
            <a:r>
              <a:rPr lang="en-US" altLang="en-US"/>
              <a:t>Hosted by Dr. Lynne Sehulster, Centers for Disease Control, Atlanta</a:t>
            </a:r>
          </a:p>
          <a:p>
            <a:r>
              <a:rPr lang="en-US" alt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5D701A6-7189-46B8-B0D7-60F2675666E7}" type="slidenum">
              <a:rPr lang="en-US" altLang="en-US"/>
              <a:pPr/>
              <a:t>‹#›</a:t>
            </a:fld>
            <a:endParaRPr lang="en-US" altLang="en-US"/>
          </a:p>
        </p:txBody>
      </p:sp>
    </p:spTree>
    <p:extLst>
      <p:ext uri="{BB962C8B-B14F-4D97-AF65-F5344CB8AC3E}">
        <p14:creationId xmlns:p14="http://schemas.microsoft.com/office/powerpoint/2010/main" val="2050784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CB115AA-3B06-42A8-B2D4-339C7B7B923B}" type="datetime1">
              <a:rPr lang="en-US" altLang="en-US"/>
              <a:pPr/>
              <a:t>9/15/2015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D17C229-6167-44D1-B111-CEAFC7B73341}" type="slidenum">
              <a:rPr lang="en-US" altLang="en-US"/>
              <a:pPr/>
              <a:t>‹#›</a:t>
            </a:fld>
            <a:endParaRPr lang="en-US" altLang="en-US"/>
          </a:p>
        </p:txBody>
      </p:sp>
    </p:spTree>
    <p:extLst>
      <p:ext uri="{BB962C8B-B14F-4D97-AF65-F5344CB8AC3E}">
        <p14:creationId xmlns:p14="http://schemas.microsoft.com/office/powerpoint/2010/main" val="20762937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15E83F-603F-47DB-A3C8-AAEA18E86A4D}" type="slidenum">
              <a:rPr lang="en-US" altLang="en-US" sz="1200"/>
              <a:pPr eaLnBrk="1" hangingPunct="1"/>
              <a:t>24</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Environmental Validation Infection Control</a:t>
            </a:r>
          </a:p>
        </p:txBody>
      </p:sp>
      <p:sp>
        <p:nvSpPr>
          <p:cNvPr id="65539"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200">
                <a:latin typeface="Calibri" pitchFamily="34" charset="0"/>
              </a:rPr>
              <a:t>Andrew Streifel</a:t>
            </a:r>
          </a:p>
        </p:txBody>
      </p:sp>
      <p:sp>
        <p:nvSpPr>
          <p:cNvPr id="6554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CE1E5D8-3318-4BF8-AFBB-9C33DF4E6564}" type="slidenum">
              <a:rPr lang="en-US" altLang="en-US" sz="1200">
                <a:latin typeface="Calibri" pitchFamily="34" charset="0"/>
              </a:rPr>
              <a:pPr algn="r" eaLnBrk="1" hangingPunct="1"/>
              <a:t>30</a:t>
            </a:fld>
            <a:endParaRPr lang="en-US" altLang="en-US" sz="1200">
              <a:latin typeface="Calibri" pitchFamily="34" charset="0"/>
            </a:endParaRPr>
          </a:p>
        </p:txBody>
      </p:sp>
      <p:sp>
        <p:nvSpPr>
          <p:cNvPr id="65541"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5542"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200">
                <a:latin typeface="Times New Roman" pitchFamily="18" charset="0"/>
              </a:rPr>
              <a:t>25</a:t>
            </a:r>
          </a:p>
        </p:txBody>
      </p:sp>
      <p:sp>
        <p:nvSpPr>
          <p:cNvPr id="65543"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5544"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5545" name="Rectangle 6"/>
          <p:cNvSpPr>
            <a:spLocks noGrp="1" noRot="1" noChangeAspect="1" noChangeArrowheads="1"/>
          </p:cNvSpPr>
          <p:nvPr>
            <p:ph type="sldImg"/>
          </p:nvPr>
        </p:nvSpPr>
        <p:spPr bwMode="auto">
          <a:xfrm>
            <a:off x="1150938" y="692150"/>
            <a:ext cx="4556125" cy="3416300"/>
          </a:xfrm>
          <a:solidFill>
            <a:srgbClr val="FFFFFF"/>
          </a:solidFill>
          <a:ln cap="flat">
            <a:solidFill>
              <a:srgbClr val="000000"/>
            </a:solidFill>
            <a:miter lim="800000"/>
            <a:headEnd/>
            <a:tailEnd/>
          </a:ln>
        </p:spPr>
      </p:sp>
      <p:sp>
        <p:nvSpPr>
          <p:cNvPr id="6554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spcBef>
                <a:spcPct val="0"/>
              </a:spcBef>
            </a:pPr>
            <a:endParaRPr lang="en-US" altLang="en-US" smtClean="0">
              <a:latin typeface="Arial" pitchFamily="34" charset="0"/>
              <a:ea typeface="ＭＳ Ｐゴシック" pitchFamily="34" charset="-128"/>
            </a:endParaRPr>
          </a:p>
        </p:txBody>
      </p:sp>
      <p:sp>
        <p:nvSpPr>
          <p:cNvPr id="65547" name="Date Placeholder 10"/>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September 2010</a:t>
            </a:r>
          </a:p>
        </p:txBody>
      </p:sp>
      <p:sp>
        <p:nvSpPr>
          <p:cNvPr id="65548" name="Footer Placeholder 1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Andrew Streifel</a:t>
            </a:r>
          </a:p>
        </p:txBody>
      </p:sp>
      <p:sp>
        <p:nvSpPr>
          <p:cNvPr id="6554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Hospital Hygiene and Infection Control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Hospital Hygiene and Infection Control</a:t>
            </a:r>
          </a:p>
        </p:txBody>
      </p:sp>
      <p:sp>
        <p:nvSpPr>
          <p:cNvPr id="6758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September 2010</a:t>
            </a:r>
          </a:p>
        </p:txBody>
      </p:sp>
      <p:sp>
        <p:nvSpPr>
          <p:cNvPr id="6758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6508A4-D53F-47AE-AE36-9EB54DF8182E}" type="slidenum">
              <a:rPr lang="en-US" altLang="en-US" sz="1200"/>
              <a:pPr eaLnBrk="1" hangingPunct="1"/>
              <a:t>31</a:t>
            </a:fld>
            <a:endParaRPr lang="en-US" altLang="en-US" sz="1200"/>
          </a:p>
        </p:txBody>
      </p:sp>
      <p:sp>
        <p:nvSpPr>
          <p:cNvPr id="6758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759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mtClean="0">
              <a:latin typeface="Arial" pitchFamily="34" charset="0"/>
              <a:ea typeface="ＭＳ Ｐゴシック" pitchFamily="34" charset="-128"/>
            </a:endParaRPr>
          </a:p>
        </p:txBody>
      </p:sp>
      <p:sp>
        <p:nvSpPr>
          <p:cNvPr id="67591"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Andrew Streifel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6" rIns="93692" bIns="46846" anchor="b"/>
          <a:lstStyle>
            <a:lvl1pPr defTabSz="936625" eaLnBrk="0" hangingPunct="0">
              <a:defRPr sz="2400">
                <a:solidFill>
                  <a:schemeClr val="tx1"/>
                </a:solidFill>
                <a:latin typeface="Arial" pitchFamily="34" charset="0"/>
                <a:ea typeface="ＭＳ Ｐゴシック" pitchFamily="34" charset="-128"/>
              </a:defRPr>
            </a:lvl1pPr>
            <a:lvl2pPr marL="37931725" indent="-37474525" defTabSz="9366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6ABA0FD-D4C9-42EF-AFAE-134A1ECAE758}" type="slidenum">
              <a:rPr lang="en-US" altLang="en-US" sz="1300">
                <a:latin typeface="Futura Std Bold" charset="0"/>
              </a:rPr>
              <a:pPr algn="r" eaLnBrk="1" hangingPunct="1"/>
              <a:t>32</a:t>
            </a:fld>
            <a:endParaRPr lang="en-US" altLang="en-US" sz="1300">
              <a:latin typeface="Futura Std Bold" charset="0"/>
            </a:endParaRPr>
          </a:p>
        </p:txBody>
      </p:sp>
      <p:sp>
        <p:nvSpPr>
          <p:cNvPr id="69635"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ヒラギノ角ゴ Pro W3" pitchFamily="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6" rIns="93692" bIns="46846" anchor="b"/>
          <a:lstStyle>
            <a:lvl1pPr defTabSz="973138" eaLnBrk="0" hangingPunct="0">
              <a:defRPr sz="2400">
                <a:solidFill>
                  <a:schemeClr val="tx1"/>
                </a:solidFill>
                <a:latin typeface="Arial" pitchFamily="34" charset="0"/>
                <a:ea typeface="ＭＳ Ｐゴシック" pitchFamily="34" charset="-128"/>
              </a:defRPr>
            </a:lvl1pPr>
            <a:lvl2pPr marL="37931725" indent="-37474525" defTabSz="97313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F0AB378-D745-49D9-B41B-C61945978DDF}" type="slidenum">
              <a:rPr lang="en-US" altLang="en-US" sz="1300">
                <a:latin typeface="Futura Std Bold" charset="0"/>
              </a:rPr>
              <a:pPr algn="r" eaLnBrk="1" hangingPunct="1"/>
              <a:t>33</a:t>
            </a:fld>
            <a:endParaRPr lang="en-US" altLang="en-US" sz="1300">
              <a:latin typeface="Futura Std Bold" charset="0"/>
            </a:endParaRPr>
          </a:p>
        </p:txBody>
      </p:sp>
      <p:sp>
        <p:nvSpPr>
          <p:cNvPr id="71683"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ヒラギノ角ゴ Pro W3" pitchFamily="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6" rIns="93692" bIns="46846" anchor="b"/>
          <a:lstStyle>
            <a:lvl1pPr defTabSz="990600" eaLnBrk="0" hangingPunct="0">
              <a:defRPr sz="2400">
                <a:solidFill>
                  <a:schemeClr val="tx1"/>
                </a:solidFill>
                <a:latin typeface="Arial" pitchFamily="34" charset="0"/>
                <a:ea typeface="ＭＳ Ｐゴシック" pitchFamily="34" charset="-128"/>
              </a:defRPr>
            </a:lvl1pPr>
            <a:lvl2pPr marL="37931725" indent="-37474525" defTabSz="9906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6BAA266-D19C-41DA-B9D5-FD3CF394C954}" type="slidenum">
              <a:rPr lang="en-US" altLang="en-US" sz="1300">
                <a:latin typeface="Futura Std Bold" charset="0"/>
                <a:ea typeface="ヒラギノ角ゴ Pro W3" pitchFamily="4" charset="-128"/>
              </a:rPr>
              <a:pPr algn="r" eaLnBrk="1" hangingPunct="1"/>
              <a:t>34</a:t>
            </a:fld>
            <a:endParaRPr lang="en-US" altLang="en-US" sz="1300">
              <a:latin typeface="Futura Std Bold" charset="0"/>
              <a:ea typeface="ヒラギノ角ゴ Pro W3" pitchFamily="4" charset="-128"/>
            </a:endParaRPr>
          </a:p>
        </p:txBody>
      </p:sp>
      <p:sp>
        <p:nvSpPr>
          <p:cNvPr id="73731"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ヒラギノ角ゴ Pro W3" pitchFamily="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itchFamily="34" charset="0"/>
                <a:ea typeface="ＭＳ Ｐゴシック" pitchFamily="34" charset="-128"/>
              </a:defRPr>
            </a:lvl1pPr>
            <a:lvl2pPr marL="37931725" indent="-37474525" defTabSz="9366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E9770E0-8814-4B9F-9FFF-6DD053B10FA1}" type="slidenum">
              <a:rPr lang="en-US" altLang="en-US" sz="1200">
                <a:latin typeface="Futura Std Bold" charset="0"/>
                <a:ea typeface="ヒラギノ角ゴ Pro W3" pitchFamily="4" charset="-128"/>
              </a:rPr>
              <a:pPr eaLnBrk="1" hangingPunct="1"/>
              <a:t>35</a:t>
            </a:fld>
            <a:endParaRPr lang="en-US" altLang="en-US" sz="1200">
              <a:latin typeface="Futura Std Bold" charset="0"/>
              <a:ea typeface="ヒラギノ角ゴ Pro W3" pitchFamily="4" charset="-128"/>
            </a:endParaRPr>
          </a:p>
        </p:txBody>
      </p:sp>
      <p:sp>
        <p:nvSpPr>
          <p:cNvPr id="75779"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ヒラギノ角ゴ Pro W3" pitchFamily="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901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September 2010</a:t>
            </a:r>
          </a:p>
        </p:txBody>
      </p:sp>
      <p:sp>
        <p:nvSpPr>
          <p:cNvPr id="901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Andrew Streifel</a:t>
            </a:r>
          </a:p>
        </p:txBody>
      </p:sp>
      <p:sp>
        <p:nvSpPr>
          <p:cNvPr id="90118"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Hospital Hygiene and Infection Control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952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BB0C054-E826-4D1F-83EC-6F736EFF1316}" type="slidenum">
              <a:rPr lang="en-US" altLang="en-US" sz="1200">
                <a:latin typeface="Calibri" pitchFamily="34" charset="0"/>
              </a:rPr>
              <a:pPr eaLnBrk="1" hangingPunct="1"/>
              <a:t>52</a:t>
            </a:fld>
            <a:endParaRPr lang="en-US" alt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Trust but Verify</a:t>
            </a:r>
          </a:p>
        </p:txBody>
      </p:sp>
      <p:sp>
        <p:nvSpPr>
          <p:cNvPr id="101379" name="Rectangle 3"/>
          <p:cNvSpPr>
            <a:spLocks noGrp="1" noChangeArrowheads="1"/>
          </p:cNvSpPr>
          <p:nvPr>
            <p:ph type="dt" sz="quarter" idx="1"/>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92C1F13-1B2F-41B8-973B-CC48E5054F82}" type="datetime1">
              <a:rPr lang="en-US" altLang="en-US" sz="1200">
                <a:latin typeface="Calibri" pitchFamily="34" charset="0"/>
              </a:rPr>
              <a:pPr eaLnBrk="1" hangingPunct="1"/>
              <a:t>9/15/2015</a:t>
            </a:fld>
            <a:endParaRPr lang="en-US" altLang="en-US" sz="1200">
              <a:latin typeface="Calibri" pitchFamily="34" charset="0"/>
            </a:endParaRPr>
          </a:p>
        </p:txBody>
      </p:sp>
      <p:sp>
        <p:nvSpPr>
          <p:cNvPr id="10138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92F27D-4D69-4A18-ADB0-CBCA27498124}" type="slidenum">
              <a:rPr lang="en-US" altLang="en-US" sz="1200">
                <a:latin typeface="Calibri" pitchFamily="34" charset="0"/>
              </a:rPr>
              <a:pPr eaLnBrk="1" hangingPunct="1"/>
              <a:t>57</a:t>
            </a:fld>
            <a:endParaRPr lang="en-US" altLang="en-US" sz="1200">
              <a:latin typeface="Calibri" pitchFamily="34" charset="0"/>
            </a:endParaRPr>
          </a:p>
        </p:txBody>
      </p:sp>
      <p:sp>
        <p:nvSpPr>
          <p:cNvPr id="101381" name="Rectangle 1026"/>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01382" name="Rectangle 1027"/>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mtClean="0">
              <a:ea typeface="ＭＳ Ｐゴシック" pitchFamily="34" charset="-128"/>
            </a:endParaRPr>
          </a:p>
        </p:txBody>
      </p:sp>
      <p:sp>
        <p:nvSpPr>
          <p:cNvPr id="101383" name="Footer Placeholder 6"/>
          <p:cNvSpPr>
            <a:spLocks noGrp="1"/>
          </p:cNvSpPr>
          <p:nvPr>
            <p:ph type="ftr" sz="quarter" idx="4"/>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Andrew Streifel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Trust but Verify</a:t>
            </a:r>
          </a:p>
        </p:txBody>
      </p:sp>
      <p:sp>
        <p:nvSpPr>
          <p:cNvPr id="103427" name="Rectangle 3"/>
          <p:cNvSpPr>
            <a:spLocks noGrp="1" noChangeArrowheads="1"/>
          </p:cNvSpPr>
          <p:nvPr>
            <p:ph type="dt" sz="quarter" idx="1"/>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DFDFD22-2F7E-4132-8EE8-97BE57E056FA}" type="datetime1">
              <a:rPr lang="en-US" altLang="en-US" sz="1200">
                <a:latin typeface="Calibri" pitchFamily="34" charset="0"/>
              </a:rPr>
              <a:pPr eaLnBrk="1" hangingPunct="1"/>
              <a:t>9/15/2015</a:t>
            </a:fld>
            <a:endParaRPr lang="en-US" altLang="en-US" sz="1200">
              <a:latin typeface="Calibri" pitchFamily="34" charset="0"/>
            </a:endParaRPr>
          </a:p>
        </p:txBody>
      </p:sp>
      <p:sp>
        <p:nvSpPr>
          <p:cNvPr id="10342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E881FF-E2EB-4F30-B291-5EBC4ABC7570}" type="slidenum">
              <a:rPr lang="en-US" altLang="en-US" sz="1200">
                <a:latin typeface="Calibri" pitchFamily="34" charset="0"/>
              </a:rPr>
              <a:pPr eaLnBrk="1" hangingPunct="1"/>
              <a:t>58</a:t>
            </a:fld>
            <a:endParaRPr lang="en-US" altLang="en-US" sz="1200">
              <a:latin typeface="Calibri" pitchFamily="34" charset="0"/>
            </a:endParaRPr>
          </a:p>
        </p:txBody>
      </p:sp>
      <p:sp>
        <p:nvSpPr>
          <p:cNvPr id="10342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0343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altLang="en-US" smtClean="0">
              <a:ea typeface="ＭＳ Ｐゴシック" pitchFamily="34" charset="-128"/>
            </a:endParaRPr>
          </a:p>
        </p:txBody>
      </p:sp>
      <p:sp>
        <p:nvSpPr>
          <p:cNvPr id="103431" name="Footer Placeholder 7"/>
          <p:cNvSpPr>
            <a:spLocks noGrp="1"/>
          </p:cNvSpPr>
          <p:nvPr>
            <p:ph type="ftr" sz="quarter" idx="4"/>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Andrew Streifel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000" smtClean="0">
              <a:latin typeface="Arial" pitchFamily="34" charset="0"/>
              <a:ea typeface="ＭＳ Ｐゴシック" pitchFamily="34" charset="-128"/>
              <a:cs typeface="Arial" pitchFamily="34" charset="0"/>
            </a:endParaRPr>
          </a:p>
        </p:txBody>
      </p:sp>
      <p:sp>
        <p:nvSpPr>
          <p:cNvPr id="10957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A0BE22-9B4C-4149-BB88-150AD65289E9}" type="slidenum">
              <a:rPr lang="en-US" altLang="en-US" sz="1200">
                <a:latin typeface="Calibri" pitchFamily="34" charset="0"/>
              </a:rPr>
              <a:pPr eaLnBrk="1" hangingPunct="1"/>
              <a:t>63</a:t>
            </a:fld>
            <a:endParaRPr lang="en-US" alt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E9EBC4-FBE8-49C1-BC72-3BA9E345CCA0}" type="slidenum">
              <a:rPr lang="en-US" altLang="en-US" sz="1200"/>
              <a:pPr eaLnBrk="1" hangingPunct="1"/>
              <a:t>64</a:t>
            </a:fld>
            <a:endParaRPr lang="en-US" altLang="en-US" sz="1200"/>
          </a:p>
        </p:txBody>
      </p:sp>
      <p:sp>
        <p:nvSpPr>
          <p:cNvPr id="111619"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ヒラギノ角ゴ Pro W3" pitchFamily="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Environmental Validation Infection Control</a:t>
            </a:r>
          </a:p>
        </p:txBody>
      </p:sp>
      <p:sp>
        <p:nvSpPr>
          <p:cNvPr id="113667" name="Rectangle 3"/>
          <p:cNvSpPr>
            <a:spLocks noGrp="1" noChangeArrowheads="1"/>
          </p:cNvSpPr>
          <p:nvPr>
            <p:ph type="dt" sz="quarter" idx="1"/>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Andrew Streifel</a:t>
            </a:r>
          </a:p>
        </p:txBody>
      </p:sp>
      <p:sp>
        <p:nvSpPr>
          <p:cNvPr id="11366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D8E9AC5-F7D0-4C11-88D7-F26B2A01BA9C}" type="slidenum">
              <a:rPr lang="en-US" altLang="en-US" sz="1200">
                <a:latin typeface="Calibri" pitchFamily="34" charset="0"/>
              </a:rPr>
              <a:pPr eaLnBrk="1" hangingPunct="1"/>
              <a:t>65</a:t>
            </a:fld>
            <a:endParaRPr lang="en-US" altLang="en-US" sz="1200">
              <a:latin typeface="Calibri" pitchFamily="34" charset="0"/>
            </a:endParaRPr>
          </a:p>
        </p:txBody>
      </p:sp>
      <p:sp>
        <p:nvSpPr>
          <p:cNvPr id="11366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367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C2F73E-CE67-45D2-BFC9-F689E7170F83}" type="slidenum">
              <a:rPr lang="en-US" altLang="en-US" sz="1200"/>
              <a:pPr eaLnBrk="1" hangingPunct="1"/>
              <a:t>9</a:t>
            </a:fld>
            <a:endParaRPr lang="en-US" altLang="en-US" sz="1200"/>
          </a:p>
        </p:txBody>
      </p:sp>
      <p:sp>
        <p:nvSpPr>
          <p:cNvPr id="2969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Environmental Validation Infection Control</a:t>
            </a:r>
          </a:p>
        </p:txBody>
      </p:sp>
      <p:sp>
        <p:nvSpPr>
          <p:cNvPr id="116739" name="Rectangle 3"/>
          <p:cNvSpPr>
            <a:spLocks noGrp="1" noChangeArrowheads="1"/>
          </p:cNvSpPr>
          <p:nvPr>
            <p:ph type="dt" sz="quarter" idx="1"/>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Andrew Streifel</a:t>
            </a:r>
          </a:p>
        </p:txBody>
      </p:sp>
      <p:sp>
        <p:nvSpPr>
          <p:cNvPr id="11674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BDEF2EC-D799-46E5-8641-F09FA589BF74}" type="slidenum">
              <a:rPr lang="en-US" altLang="en-US" sz="1200">
                <a:latin typeface="Calibri" pitchFamily="34" charset="0"/>
              </a:rPr>
              <a:pPr eaLnBrk="1" hangingPunct="1"/>
              <a:t>67</a:t>
            </a:fld>
            <a:endParaRPr lang="en-US" altLang="en-US" sz="1200">
              <a:latin typeface="Calibri" pitchFamily="34" charset="0"/>
            </a:endParaRPr>
          </a:p>
        </p:txBody>
      </p:sp>
      <p:sp>
        <p:nvSpPr>
          <p:cNvPr id="116741"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16742"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200">
                <a:latin typeface="Times New Roman" pitchFamily="18" charset="0"/>
              </a:rPr>
              <a:t>29</a:t>
            </a:r>
          </a:p>
        </p:txBody>
      </p:sp>
      <p:sp>
        <p:nvSpPr>
          <p:cNvPr id="116743"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16744"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16745" name="Rectangle 6"/>
          <p:cNvSpPr>
            <a:spLocks noGrp="1" noRot="1" noChangeAspect="1" noChangeArrowheads="1" noTextEdit="1"/>
          </p:cNvSpPr>
          <p:nvPr>
            <p:ph type="sldImg"/>
          </p:nvPr>
        </p:nvSpPr>
        <p:spPr bwMode="auto">
          <a:xfrm>
            <a:off x="1150938" y="692150"/>
            <a:ext cx="4556125" cy="3416300"/>
          </a:xfrm>
          <a:solidFill>
            <a:srgbClr val="FFFFFF"/>
          </a:solidFill>
          <a:ln cap="flat">
            <a:solidFill>
              <a:srgbClr val="000000"/>
            </a:solidFill>
            <a:miter lim="800000"/>
            <a:headEnd/>
            <a:tailEnd/>
          </a:ln>
        </p:spPr>
      </p:sp>
      <p:sp>
        <p:nvSpPr>
          <p:cNvPr id="11674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1259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E3FF596-82C0-4E24-8D52-80010926A3E2}" type="slidenum">
              <a:rPr lang="en-US" altLang="en-US" sz="1200">
                <a:latin typeface="Calibri" pitchFamily="34" charset="0"/>
              </a:rPr>
              <a:pPr eaLnBrk="1" hangingPunct="1"/>
              <a:t>75</a:t>
            </a:fld>
            <a:endParaRPr lang="en-US"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E17D210-5F86-4459-B353-52699F3D7489}" type="slidenum">
              <a:rPr lang="en-US" altLang="en-US" sz="1200"/>
              <a:pPr eaLnBrk="1" hangingPunct="1"/>
              <a:t>10</a:t>
            </a:fld>
            <a:endParaRPr lang="en-US" altLang="en-US" sz="12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Environmental Validation Infection Control</a:t>
            </a:r>
          </a:p>
        </p:txBody>
      </p:sp>
      <p:sp>
        <p:nvSpPr>
          <p:cNvPr id="3789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Andrew Streifel</a:t>
            </a:r>
          </a:p>
        </p:txBody>
      </p:sp>
      <p:sp>
        <p:nvSpPr>
          <p:cNvPr id="3789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592AC8-65CA-44F6-9E27-F61D652D86B7}" type="slidenum">
              <a:rPr lang="en-US" altLang="en-US" sz="1200"/>
              <a:pPr eaLnBrk="1" hangingPunct="1"/>
              <a:t>14</a:t>
            </a:fld>
            <a:endParaRPr lang="en-US" altLang="en-US" sz="1200"/>
          </a:p>
        </p:txBody>
      </p:sp>
      <p:sp>
        <p:nvSpPr>
          <p:cNvPr id="3789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789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ABDE43-7ED3-4228-A45A-B8F1546E31F0}" type="slidenum">
              <a:rPr lang="en-GB" altLang="en-US" sz="1200">
                <a:latin typeface="Calibri" pitchFamily="34" charset="0"/>
              </a:rPr>
              <a:pPr eaLnBrk="1" hangingPunct="1"/>
              <a:t>15</a:t>
            </a:fld>
            <a:endParaRPr lang="en-GB" altLang="en-US" sz="1200">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54E95B2-2D92-4BF1-B7D1-8EF581594182}" type="slidenum">
              <a:rPr lang="en-US" altLang="en-US" sz="1200"/>
              <a:pPr eaLnBrk="1" hangingPunct="1"/>
              <a:t>16</a:t>
            </a:fld>
            <a:endParaRPr lang="en-US" altLang="en-US" sz="1200"/>
          </a:p>
        </p:txBody>
      </p:sp>
      <p:sp>
        <p:nvSpPr>
          <p:cNvPr id="419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2F2EF2F-0748-4FE3-816D-963DBEF10BE9}" type="datetime1">
              <a:rPr lang="en-US" altLang="en-US"/>
              <a:pPr/>
              <a:t>9/15/2015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344CE33-83FD-460F-9645-217282AB09C8}" type="slidenum">
              <a:rPr lang="en-US" altLang="en-US"/>
              <a:pPr/>
              <a:t>‹#›</a:t>
            </a:fld>
            <a:endParaRPr lang="en-US" altLang="en-US"/>
          </a:p>
        </p:txBody>
      </p:sp>
    </p:spTree>
    <p:extLst>
      <p:ext uri="{BB962C8B-B14F-4D97-AF65-F5344CB8AC3E}">
        <p14:creationId xmlns:p14="http://schemas.microsoft.com/office/powerpoint/2010/main" val="40873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4E70D6-9D40-4186-8A0D-60B95C134B66}" type="datetime1">
              <a:rPr lang="en-US" altLang="en-US"/>
              <a:pPr/>
              <a:t>9/15/2015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43DD60-BC49-4BB1-B553-BFE7E2288807}" type="slidenum">
              <a:rPr lang="en-US" altLang="en-US"/>
              <a:pPr/>
              <a:t>‹#›</a:t>
            </a:fld>
            <a:endParaRPr lang="en-US" altLang="en-US"/>
          </a:p>
        </p:txBody>
      </p:sp>
    </p:spTree>
    <p:extLst>
      <p:ext uri="{BB962C8B-B14F-4D97-AF65-F5344CB8AC3E}">
        <p14:creationId xmlns:p14="http://schemas.microsoft.com/office/powerpoint/2010/main" val="77771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36A4243-B245-450D-8F4E-C1AA7B5E5C98}" type="datetime1">
              <a:rPr lang="en-US" altLang="en-US"/>
              <a:pPr/>
              <a:t>9/15/2015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A35C02-28CB-489B-B6B3-642DF4427656}" type="slidenum">
              <a:rPr lang="en-US" altLang="en-US"/>
              <a:pPr/>
              <a:t>‹#›</a:t>
            </a:fld>
            <a:endParaRPr lang="en-US" altLang="en-US"/>
          </a:p>
        </p:txBody>
      </p:sp>
    </p:spTree>
    <p:extLst>
      <p:ext uri="{BB962C8B-B14F-4D97-AF65-F5344CB8AC3E}">
        <p14:creationId xmlns:p14="http://schemas.microsoft.com/office/powerpoint/2010/main" val="240119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B45CC184-AD70-4CE2-A5EA-1EEA1CA5C7AE}" type="datetime1">
              <a:rPr lang="en-US" altLang="en-US"/>
              <a:pPr/>
              <a:t>9/15/2015</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26A2865-0EF0-4722-9214-8BF4725FD8B2}" type="slidenum">
              <a:rPr lang="en-US" altLang="en-US"/>
              <a:pPr/>
              <a:t>‹#›</a:t>
            </a:fld>
            <a:endParaRPr lang="en-US" altLang="en-US"/>
          </a:p>
        </p:txBody>
      </p:sp>
    </p:spTree>
    <p:extLst>
      <p:ext uri="{BB962C8B-B14F-4D97-AF65-F5344CB8AC3E}">
        <p14:creationId xmlns:p14="http://schemas.microsoft.com/office/powerpoint/2010/main" val="165590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black 1">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rtlCol="0">
            <a:normAutofit/>
          </a:bodyPr>
          <a:lstStyle>
            <a:lvl1pPr>
              <a:defRPr baseline="0">
                <a:solidFill>
                  <a:srgbClr val="FFFFFF"/>
                </a:solidFill>
              </a:defRPr>
            </a:lvl1pPr>
          </a:lstStyle>
          <a:p>
            <a:r>
              <a:rPr lang="en-CA" smtClean="0"/>
              <a:t>Click to edit Master title style</a:t>
            </a:r>
            <a:endParaRPr lang="en-US" dirty="0"/>
          </a:p>
        </p:txBody>
      </p:sp>
      <p:sp>
        <p:nvSpPr>
          <p:cNvPr id="7" name="Text Placeholder 2"/>
          <p:cNvSpPr>
            <a:spLocks noGrp="1"/>
          </p:cNvSpPr>
          <p:nvPr>
            <p:ph idx="1"/>
          </p:nvPr>
        </p:nvSpPr>
        <p:spPr>
          <a:xfrm>
            <a:off x="457200" y="1600200"/>
            <a:ext cx="8229600" cy="4525963"/>
          </a:xfrm>
          <a:prstGeom prst="rect">
            <a:avLst/>
          </a:prstGeom>
        </p:spPr>
        <p:txBody>
          <a:bodyPr rtlCol="0">
            <a:normAutofit/>
          </a:bodyPr>
          <a:lstStyle>
            <a:lvl1pPr algn="l">
              <a:defRPr sz="3200">
                <a:solidFill>
                  <a:srgbClr val="FFFFFF"/>
                </a:solidFill>
              </a:defRPr>
            </a:lvl1pPr>
          </a:lstStyle>
          <a:p>
            <a:pPr lvl="0"/>
            <a:r>
              <a:rPr lang="en-CA" smtClean="0"/>
              <a:t>Click to edit Master text styles</a:t>
            </a:r>
          </a:p>
        </p:txBody>
      </p:sp>
    </p:spTree>
    <p:extLst>
      <p:ext uri="{BB962C8B-B14F-4D97-AF65-F5344CB8AC3E}">
        <p14:creationId xmlns:p14="http://schemas.microsoft.com/office/powerpoint/2010/main" val="233248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7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E360AF-ADFA-453F-AA5A-DB647AADA751}" type="datetime1">
              <a:rPr lang="en-US" altLang="en-US"/>
              <a:pPr/>
              <a:t>9/15/2015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501268-D811-4B7A-AF4A-20D35DE904DA}" type="slidenum">
              <a:rPr lang="en-US" altLang="en-US"/>
              <a:pPr/>
              <a:t>‹#›</a:t>
            </a:fld>
            <a:endParaRPr lang="en-US" altLang="en-US"/>
          </a:p>
        </p:txBody>
      </p:sp>
    </p:spTree>
    <p:extLst>
      <p:ext uri="{BB962C8B-B14F-4D97-AF65-F5344CB8AC3E}">
        <p14:creationId xmlns:p14="http://schemas.microsoft.com/office/powerpoint/2010/main" val="16622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0ACA0E-7505-404B-AED4-B39B5EEA665D}" type="datetime1">
              <a:rPr lang="en-US" altLang="en-US"/>
              <a:pPr/>
              <a:t>9/15/2015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3629C0-3AD3-4D30-8015-824758F771FD}" type="slidenum">
              <a:rPr lang="en-US" altLang="en-US"/>
              <a:pPr/>
              <a:t>‹#›</a:t>
            </a:fld>
            <a:endParaRPr lang="en-US" altLang="en-US"/>
          </a:p>
        </p:txBody>
      </p:sp>
    </p:spTree>
    <p:extLst>
      <p:ext uri="{BB962C8B-B14F-4D97-AF65-F5344CB8AC3E}">
        <p14:creationId xmlns:p14="http://schemas.microsoft.com/office/powerpoint/2010/main" val="390211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81BF397-5D9B-411A-92B4-7502FA7DEAEC}" type="datetime1">
              <a:rPr lang="en-US" altLang="en-US"/>
              <a:pPr/>
              <a:t>9/15/2015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CC35FE1C-56BF-47D1-88B2-A2CF907D176A}" type="slidenum">
              <a:rPr lang="en-US" altLang="en-US"/>
              <a:pPr/>
              <a:t>‹#›</a:t>
            </a:fld>
            <a:endParaRPr lang="en-US" altLang="en-US"/>
          </a:p>
        </p:txBody>
      </p:sp>
    </p:spTree>
    <p:extLst>
      <p:ext uri="{BB962C8B-B14F-4D97-AF65-F5344CB8AC3E}">
        <p14:creationId xmlns:p14="http://schemas.microsoft.com/office/powerpoint/2010/main" val="243894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FFAB530-1C35-4946-BC20-6652CDEB9E54}" type="datetime1">
              <a:rPr lang="en-US" altLang="en-US"/>
              <a:pPr/>
              <a:t>9/15/2015</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7C2C35CD-8D6D-4374-AFE9-C08355831379}" type="slidenum">
              <a:rPr lang="en-US" altLang="en-US"/>
              <a:pPr/>
              <a:t>‹#›</a:t>
            </a:fld>
            <a:endParaRPr lang="en-US" altLang="en-US"/>
          </a:p>
        </p:txBody>
      </p:sp>
    </p:spTree>
    <p:extLst>
      <p:ext uri="{BB962C8B-B14F-4D97-AF65-F5344CB8AC3E}">
        <p14:creationId xmlns:p14="http://schemas.microsoft.com/office/powerpoint/2010/main" val="83478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FBAC771-F576-4480-982B-1A4A6884E776}" type="datetime1">
              <a:rPr lang="en-US" altLang="en-US"/>
              <a:pPr/>
              <a:t>9/15/2015</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933A1763-F3F6-4859-B4AD-A3F48D2BEC9A}" type="slidenum">
              <a:rPr lang="en-US" altLang="en-US"/>
              <a:pPr/>
              <a:t>‹#›</a:t>
            </a:fld>
            <a:endParaRPr lang="en-US" altLang="en-US"/>
          </a:p>
        </p:txBody>
      </p:sp>
    </p:spTree>
    <p:extLst>
      <p:ext uri="{BB962C8B-B14F-4D97-AF65-F5344CB8AC3E}">
        <p14:creationId xmlns:p14="http://schemas.microsoft.com/office/powerpoint/2010/main" val="394993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099A973-6D3C-45E3-A47F-0BA9D854EBF5}" type="datetime1">
              <a:rPr lang="en-US" altLang="en-US"/>
              <a:pPr/>
              <a:t>9/15/2015</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B98EE967-D79E-402F-9549-23F974935A0A}" type="slidenum">
              <a:rPr lang="en-US" altLang="en-US"/>
              <a:pPr/>
              <a:t>‹#›</a:t>
            </a:fld>
            <a:endParaRPr lang="en-US" altLang="en-US"/>
          </a:p>
        </p:txBody>
      </p:sp>
    </p:spTree>
    <p:extLst>
      <p:ext uri="{BB962C8B-B14F-4D97-AF65-F5344CB8AC3E}">
        <p14:creationId xmlns:p14="http://schemas.microsoft.com/office/powerpoint/2010/main" val="177843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69AFCF-2AD4-485D-85A1-5EDDAEAE367B}" type="datetime1">
              <a:rPr lang="en-US" altLang="en-US"/>
              <a:pPr/>
              <a:t>9/15/2015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6AF01DC-9C31-4D03-BC0D-2ECCF1677395}" type="slidenum">
              <a:rPr lang="en-US" altLang="en-US"/>
              <a:pPr/>
              <a:t>‹#›</a:t>
            </a:fld>
            <a:endParaRPr lang="en-US" altLang="en-US"/>
          </a:p>
        </p:txBody>
      </p:sp>
    </p:spTree>
    <p:extLst>
      <p:ext uri="{BB962C8B-B14F-4D97-AF65-F5344CB8AC3E}">
        <p14:creationId xmlns:p14="http://schemas.microsoft.com/office/powerpoint/2010/main" val="244156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E4CA3AD-4A95-4C5D-A55D-6FD91A673EB7}" type="datetime1">
              <a:rPr lang="en-US" altLang="en-US"/>
              <a:pPr/>
              <a:t>9/15/2015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18B4DE5E-3DE9-470B-BB76-2A89EA4EF2E0}" type="slidenum">
              <a:rPr lang="en-US" altLang="en-US"/>
              <a:pPr/>
              <a:t>‹#›</a:t>
            </a:fld>
            <a:endParaRPr lang="en-US" altLang="en-US"/>
          </a:p>
        </p:txBody>
      </p:sp>
    </p:spTree>
    <p:extLst>
      <p:ext uri="{BB962C8B-B14F-4D97-AF65-F5344CB8AC3E}">
        <p14:creationId xmlns:p14="http://schemas.microsoft.com/office/powerpoint/2010/main" val="324661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1DEC706E-E500-4FEE-B3D3-874C2B83C48C}" type="datetime1">
              <a:rPr lang="en-US" altLang="en-US"/>
              <a:pPr/>
              <a:t>9/15/2015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latin typeface="Calibri" pitchFamily="34" charset="0"/>
              </a:defRPr>
            </a:lvl1pPr>
          </a:lstStyle>
          <a:p>
            <a:fld id="{49804262-374A-4579-A8B7-6A7C6CF56D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1.xml"/><Relationship Id="rId7" Type="http://schemas.openxmlformats.org/officeDocument/2006/relationships/image" Target="../media/image7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5.png"/><Relationship Id="rId5" Type="http://schemas.openxmlformats.org/officeDocument/2006/relationships/diagramColors" Target="../diagrams/colors1.xml"/><Relationship Id="rId10" Type="http://schemas.openxmlformats.org/officeDocument/2006/relationships/image" Target="../media/image74.png"/><Relationship Id="rId4" Type="http://schemas.openxmlformats.org/officeDocument/2006/relationships/diagramQuickStyle" Target="../diagrams/quickStyle1.xml"/><Relationship Id="rId9" Type="http://schemas.openxmlformats.org/officeDocument/2006/relationships/image" Target="../media/image73.png"/></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3.emf"/><Relationship Id="rId5" Type="http://schemas.openxmlformats.org/officeDocument/2006/relationships/image" Target="../media/image82.wmf"/><Relationship Id="rId4" Type="http://schemas.openxmlformats.org/officeDocument/2006/relationships/oleObject" Target="../embeddings/oleObject3.bin"/></Relationships>
</file>

<file path=ppt/slides/_rels/slide7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2.xml"/><Relationship Id="rId7" Type="http://schemas.openxmlformats.org/officeDocument/2006/relationships/image" Target="../media/image7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5.png"/><Relationship Id="rId5" Type="http://schemas.openxmlformats.org/officeDocument/2006/relationships/diagramColors" Target="../diagrams/colors2.xml"/><Relationship Id="rId10" Type="http://schemas.openxmlformats.org/officeDocument/2006/relationships/image" Target="../media/image74.png"/><Relationship Id="rId4" Type="http://schemas.openxmlformats.org/officeDocument/2006/relationships/diagramQuickStyle" Target="../diagrams/quickStyle2.xml"/><Relationship Id="rId9" Type="http://schemas.openxmlformats.org/officeDocument/2006/relationships/image" Target="../media/image73.png"/></Relationships>
</file>

<file path=ppt/slides/_rels/slide7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3.xml"/><Relationship Id="rId7" Type="http://schemas.openxmlformats.org/officeDocument/2006/relationships/image" Target="../media/image7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75.png"/><Relationship Id="rId5" Type="http://schemas.openxmlformats.org/officeDocument/2006/relationships/diagramColors" Target="../diagrams/colors3.xml"/><Relationship Id="rId10" Type="http://schemas.openxmlformats.org/officeDocument/2006/relationships/image" Target="../media/image74.png"/><Relationship Id="rId4" Type="http://schemas.openxmlformats.org/officeDocument/2006/relationships/diagramQuickStyle" Target="../diagrams/quickStyle3.xml"/><Relationship Id="rId9" Type="http://schemas.openxmlformats.org/officeDocument/2006/relationships/image" Target="../media/image73.png"/></Relationships>
</file>

<file path=ppt/slides/_rels/slide7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4.xml"/><Relationship Id="rId7" Type="http://schemas.openxmlformats.org/officeDocument/2006/relationships/image" Target="../media/image7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75.png"/><Relationship Id="rId5" Type="http://schemas.openxmlformats.org/officeDocument/2006/relationships/diagramColors" Target="../diagrams/colors4.xml"/><Relationship Id="rId10" Type="http://schemas.openxmlformats.org/officeDocument/2006/relationships/image" Target="../media/image74.png"/><Relationship Id="rId4" Type="http://schemas.openxmlformats.org/officeDocument/2006/relationships/diagramQuickStyle" Target="../diagrams/quickStyle4.xml"/><Relationship Id="rId9" Type="http://schemas.openxmlformats.org/officeDocument/2006/relationships/image" Target="../media/image73.png"/></Relationships>
</file>

<file path=ppt/slides/_rels/slide7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5.xml"/><Relationship Id="rId7" Type="http://schemas.openxmlformats.org/officeDocument/2006/relationships/image" Target="../media/image7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75.png"/><Relationship Id="rId5" Type="http://schemas.openxmlformats.org/officeDocument/2006/relationships/diagramColors" Target="../diagrams/colors5.xml"/><Relationship Id="rId10" Type="http://schemas.openxmlformats.org/officeDocument/2006/relationships/image" Target="../media/image74.png"/><Relationship Id="rId4" Type="http://schemas.openxmlformats.org/officeDocument/2006/relationships/diagramQuickStyle" Target="../diagrams/quickStyle5.xml"/><Relationship Id="rId9" Type="http://schemas.openxmlformats.org/officeDocument/2006/relationships/image" Target="../media/image73.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727200" y="1262063"/>
            <a:ext cx="5799138" cy="1582737"/>
          </a:xfrm>
          <a:prstGeom prst="rect">
            <a:avLst/>
          </a:prstGeom>
          <a:solidFill>
            <a:schemeClr val="bg1"/>
          </a:solidFill>
          <a:ln w="9525">
            <a:solidFill>
              <a:srgbClr val="4A7EBB"/>
            </a:solidFill>
            <a:miter lim="800000"/>
            <a:headEnd/>
            <a:tailEnd/>
          </a:ln>
          <a:effectLst>
            <a:outerShdw blurRad="40000" dist="73787" dir="3420011"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pic>
        <p:nvPicPr>
          <p:cNvPr id="43012" name="Picture 5"/>
          <p:cNvPicPr>
            <a:picLocks noGrp="1" noChangeAspect="1"/>
          </p:cNvPicPr>
          <p:nvPr>
            <p:ph type="body" idx="1"/>
          </p:nvPr>
        </p:nvPicPr>
        <p:blipFill>
          <a:blip r:embed="rId3" cstate="email">
            <a:extLst>
              <a:ext uri="{28A0092B-C50C-407E-A947-70E740481C1C}">
                <a14:useLocalDpi xmlns:a14="http://schemas.microsoft.com/office/drawing/2010/main"/>
              </a:ext>
            </a:extLst>
          </a:blip>
          <a:srcRect/>
          <a:stretch>
            <a:fillRect/>
          </a:stretch>
        </p:blipFill>
        <p:spPr>
          <a:xfrm>
            <a:off x="2209800" y="2532063"/>
            <a:ext cx="4876800" cy="2935287"/>
          </a:xfrm>
          <a:effectLst>
            <a:outerShdw blurRad="50800" dist="88900" dir="2700000" algn="tl" rotWithShape="0">
              <a:srgbClr val="000000">
                <a:alpha val="42999"/>
              </a:srgbClr>
            </a:outerShdw>
          </a:effectLst>
        </p:spPr>
      </p:pic>
      <p:sp>
        <p:nvSpPr>
          <p:cNvPr id="18436" name="Rectangle 6"/>
          <p:cNvSpPr>
            <a:spLocks noChangeArrowheads="1"/>
          </p:cNvSpPr>
          <p:nvPr/>
        </p:nvSpPr>
        <p:spPr bwMode="auto">
          <a:xfrm>
            <a:off x="1727200" y="1330325"/>
            <a:ext cx="579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folHlink"/>
                </a:solidFill>
                <a:latin typeface="Times New Roman" pitchFamily="18" charset="0"/>
              </a:rPr>
              <a:t>Andrew Streifel</a:t>
            </a:r>
          </a:p>
          <a:p>
            <a:pPr algn="ctr" eaLnBrk="1" hangingPunct="1"/>
            <a:r>
              <a:rPr lang="en-US" altLang="en-US" b="1">
                <a:solidFill>
                  <a:schemeClr val="folHlink"/>
                </a:solidFill>
                <a:latin typeface="Times New Roman" pitchFamily="18" charset="0"/>
              </a:rPr>
              <a:t>Hospital Environment Specialist</a:t>
            </a:r>
          </a:p>
          <a:p>
            <a:pPr algn="ctr" eaLnBrk="1" hangingPunct="1"/>
            <a:r>
              <a:rPr lang="en-US" altLang="en-US" b="1">
                <a:solidFill>
                  <a:schemeClr val="folHlink"/>
                </a:solidFill>
                <a:latin typeface="Times New Roman" pitchFamily="18" charset="0"/>
              </a:rPr>
              <a:t>University of Minnesota Medical Center</a:t>
            </a:r>
            <a:endParaRPr lang="en-US" altLang="en-US" b="1">
              <a:latin typeface="Times New Roman" pitchFamily="18" charset="0"/>
            </a:endParaRPr>
          </a:p>
        </p:txBody>
      </p:sp>
      <p:sp>
        <p:nvSpPr>
          <p:cNvPr id="18437" name="TextBox 2"/>
          <p:cNvSpPr txBox="1">
            <a:spLocks noChangeArrowheads="1"/>
          </p:cNvSpPr>
          <p:nvPr/>
        </p:nvSpPr>
        <p:spPr bwMode="auto">
          <a:xfrm>
            <a:off x="381000" y="84138"/>
            <a:ext cx="8158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dirty="0">
                <a:latin typeface="Calibri" pitchFamily="34" charset="0"/>
              </a:rPr>
              <a:t>Ventilation for Energy Management</a:t>
            </a:r>
            <a:br>
              <a:rPr lang="en-US" altLang="en-US" sz="3200" b="1" dirty="0">
                <a:latin typeface="Calibri" pitchFamily="34" charset="0"/>
              </a:rPr>
            </a:br>
            <a:r>
              <a:rPr lang="en-US" altLang="en-US" sz="3200" b="1" dirty="0">
                <a:latin typeface="Calibri" pitchFamily="34" charset="0"/>
              </a:rPr>
              <a:t>and Infection Prevention</a:t>
            </a:r>
          </a:p>
        </p:txBody>
      </p:sp>
      <p:sp>
        <p:nvSpPr>
          <p:cNvPr id="18438" name="Rectangle 6"/>
          <p:cNvSpPr>
            <a:spLocks noChangeArrowheads="1"/>
          </p:cNvSpPr>
          <p:nvPr/>
        </p:nvSpPr>
        <p:spPr bwMode="auto">
          <a:xfrm>
            <a:off x="1744663" y="5551488"/>
            <a:ext cx="5799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chemeClr val="folHlink"/>
                </a:solidFill>
                <a:latin typeface="Times New Roman" pitchFamily="18" charset="0"/>
              </a:rPr>
              <a:t>Hosted by Dr. Lynne Sehulster</a:t>
            </a:r>
          </a:p>
          <a:p>
            <a:pPr algn="ctr" eaLnBrk="1" hangingPunct="1"/>
            <a:r>
              <a:rPr lang="en-US" altLang="en-US" sz="2000" b="1">
                <a:solidFill>
                  <a:schemeClr val="folHlink"/>
                </a:solidFill>
                <a:latin typeface="Times New Roman" pitchFamily="18" charset="0"/>
              </a:rPr>
              <a:t>Centers for Disease Control, Atlanta</a:t>
            </a:r>
            <a:endParaRPr lang="en-US" altLang="en-US" sz="2000" b="1">
              <a:latin typeface="Times New Roman" pitchFamily="18" charset="0"/>
            </a:endParaRPr>
          </a:p>
        </p:txBody>
      </p:sp>
      <p:sp>
        <p:nvSpPr>
          <p:cNvPr id="18439" name="TextBox 9"/>
          <p:cNvSpPr txBox="1">
            <a:spLocks noChangeArrowheads="1"/>
          </p:cNvSpPr>
          <p:nvPr/>
        </p:nvSpPr>
        <p:spPr bwMode="auto">
          <a:xfrm>
            <a:off x="3141663" y="6519863"/>
            <a:ext cx="2686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Calibri" pitchFamily="34" charset="0"/>
              </a:rPr>
              <a:t>www.webbertraining.com</a:t>
            </a:r>
          </a:p>
        </p:txBody>
      </p:sp>
      <p:sp>
        <p:nvSpPr>
          <p:cNvPr id="18440" name="TextBox 10"/>
          <p:cNvSpPr txBox="1">
            <a:spLocks noChangeArrowheads="1"/>
          </p:cNvSpPr>
          <p:nvPr/>
        </p:nvSpPr>
        <p:spPr bwMode="auto">
          <a:xfrm>
            <a:off x="7042150" y="6484938"/>
            <a:ext cx="210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800" b="1">
                <a:latin typeface="Calibri" pitchFamily="34" charset="0"/>
              </a:rPr>
              <a:t>September 17,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normAutofit/>
          </a:bodyPr>
          <a:lstStyle/>
          <a:p>
            <a:pPr eaLnBrk="1" hangingPunct="1"/>
            <a:r>
              <a:rPr lang="en-US" altLang="en-US" sz="3200" smtClean="0">
                <a:solidFill>
                  <a:schemeClr val="accent2"/>
                </a:solidFill>
                <a:latin typeface="Arial" pitchFamily="34" charset="0"/>
                <a:ea typeface="ＭＳ Ｐゴシック" pitchFamily="34" charset="-128"/>
              </a:rPr>
              <a:t>Standard Precautions Against Disease Transmission</a:t>
            </a:r>
            <a:endParaRPr lang="en-US" altLang="en-US" sz="4000" smtClean="0">
              <a:latin typeface="Arial" pitchFamily="34" charset="0"/>
              <a:ea typeface="ＭＳ Ｐゴシック" pitchFamily="34" charset="-128"/>
            </a:endParaRPr>
          </a:p>
        </p:txBody>
      </p:sp>
      <p:sp>
        <p:nvSpPr>
          <p:cNvPr id="30723" name="Rectangle 3"/>
          <p:cNvSpPr>
            <a:spLocks noGrp="1" noChangeArrowheads="1"/>
          </p:cNvSpPr>
          <p:nvPr>
            <p:ph type="body" idx="1"/>
          </p:nvPr>
        </p:nvSpPr>
        <p:spPr>
          <a:xfrm>
            <a:off x="685800" y="2209800"/>
            <a:ext cx="7772400" cy="4114800"/>
          </a:xfrm>
        </p:spPr>
        <p:txBody>
          <a:bodyPr/>
          <a:lstStyle/>
          <a:p>
            <a:pPr eaLnBrk="1" hangingPunct="1"/>
            <a:r>
              <a:rPr lang="en-US" altLang="en-US" sz="2800" smtClean="0">
                <a:latin typeface="Arial" pitchFamily="34" charset="0"/>
                <a:ea typeface="ＭＳ Ｐゴシック" pitchFamily="34" charset="-128"/>
              </a:rPr>
              <a:t>Early identification of microbes</a:t>
            </a:r>
          </a:p>
          <a:p>
            <a:pPr eaLnBrk="1" hangingPunct="1"/>
            <a:r>
              <a:rPr lang="en-US" altLang="en-US" sz="2800" smtClean="0">
                <a:latin typeface="Arial" pitchFamily="34" charset="0"/>
                <a:ea typeface="ＭＳ Ｐゴシック" pitchFamily="34" charset="-128"/>
              </a:rPr>
              <a:t>Development of appropriate SOPs</a:t>
            </a:r>
          </a:p>
          <a:p>
            <a:pPr eaLnBrk="1" hangingPunct="1"/>
            <a:r>
              <a:rPr lang="en-US" altLang="en-US" sz="2800" smtClean="0">
                <a:latin typeface="Arial" pitchFamily="34" charset="0"/>
                <a:ea typeface="ＭＳ Ｐゴシック" pitchFamily="34" charset="-128"/>
              </a:rPr>
              <a:t>Use of PPE including:</a:t>
            </a:r>
          </a:p>
          <a:p>
            <a:pPr lvl="1" eaLnBrk="1" hangingPunct="1"/>
            <a:r>
              <a:rPr lang="en-US" altLang="en-US" sz="2400" smtClean="0">
                <a:latin typeface="Arial" pitchFamily="34" charset="0"/>
                <a:ea typeface="ＭＳ Ｐゴシック" pitchFamily="34" charset="-128"/>
              </a:rPr>
              <a:t>Masks &amp; gloves</a:t>
            </a:r>
          </a:p>
          <a:p>
            <a:pPr lvl="1" eaLnBrk="1" hangingPunct="1"/>
            <a:r>
              <a:rPr lang="en-US" altLang="en-US" sz="2400" smtClean="0">
                <a:latin typeface="Arial" pitchFamily="34" charset="0"/>
                <a:ea typeface="ＭＳ Ｐゴシック" pitchFamily="34" charset="-128"/>
              </a:rPr>
              <a:t>Disinfection strategies</a:t>
            </a:r>
          </a:p>
          <a:p>
            <a:pPr lvl="1" eaLnBrk="1" hangingPunct="1"/>
            <a:r>
              <a:rPr lang="en-US" altLang="en-US" sz="2400" smtClean="0">
                <a:latin typeface="Arial" pitchFamily="34" charset="0"/>
                <a:ea typeface="ＭＳ Ｐゴシック" pitchFamily="34" charset="-128"/>
              </a:rPr>
              <a:t>Vaccination</a:t>
            </a:r>
          </a:p>
          <a:p>
            <a:pPr lvl="1" eaLnBrk="1" hangingPunct="1"/>
            <a:r>
              <a:rPr lang="en-US" altLang="en-US" sz="2400" smtClean="0">
                <a:latin typeface="Arial" pitchFamily="34" charset="0"/>
                <a:ea typeface="ＭＳ Ｐゴシック" pitchFamily="34" charset="-128"/>
              </a:rPr>
              <a:t>Appropriate ventilation design</a:t>
            </a:r>
          </a:p>
          <a:p>
            <a:pPr lvl="1" eaLnBrk="1" hangingPunct="1"/>
            <a:endParaRPr lang="en-US" altLang="en-US" sz="2400" smtClean="0">
              <a:latin typeface="Arial" pitchFamily="34" charset="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76B2DB9-28F6-4B09-9E93-1C4C8AE061EE}" type="slidenum">
              <a:rPr lang="en-US" altLang="en-US" sz="1800">
                <a:solidFill>
                  <a:srgbClr val="898989"/>
                </a:solidFill>
                <a:latin typeface="Calibri" pitchFamily="34" charset="0"/>
              </a:rPr>
              <a:pPr eaLnBrk="1" hangingPunct="1"/>
              <a:t>10</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ea typeface="ＭＳ Ｐゴシック" pitchFamily="34" charset="-128"/>
              </a:rPr>
              <a:t>Indoor Air Quality</a:t>
            </a:r>
          </a:p>
        </p:txBody>
      </p:sp>
      <p:pic>
        <p:nvPicPr>
          <p:cNvPr id="3277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31963" y="1598613"/>
            <a:ext cx="52990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DE8386-A477-4DA1-AF95-CCE4ED4D5BB1}" type="slidenum">
              <a:rPr lang="en-US" altLang="en-US" sz="1800">
                <a:solidFill>
                  <a:srgbClr val="898989"/>
                </a:solidFill>
                <a:latin typeface="Calibri" pitchFamily="34" charset="0"/>
              </a:rPr>
              <a:pPr eaLnBrk="1" hangingPunct="1"/>
              <a:t>11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39" name="Group 35"/>
          <p:cNvGraphicFramePr>
            <a:graphicFrameLocks noGrp="1"/>
          </p:cNvGraphicFramePr>
          <p:nvPr/>
        </p:nvGraphicFramePr>
        <p:xfrm>
          <a:off x="914400" y="1773238"/>
          <a:ext cx="7315200" cy="4778376"/>
        </p:xfrm>
        <a:graphic>
          <a:graphicData uri="http://schemas.openxmlformats.org/drawingml/2006/table">
            <a:tbl>
              <a:tblPr/>
              <a:tblGrid>
                <a:gridCol w="1524000"/>
                <a:gridCol w="1898650"/>
                <a:gridCol w="2014538"/>
                <a:gridCol w="1878012"/>
              </a:tblGrid>
              <a:tr h="32067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Fungi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Bacteria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Viruses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58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itchFamily="34" charset="0"/>
                          <a:ea typeface="ＭＳ Ｐゴシック" pitchFamily="34" charset="-128"/>
                        </a:rPr>
                        <a:t>Numerous reports in HCF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Aspergillus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Mucorales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M. Tuberculosis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Measles virus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Varicella-zoster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    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7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itchFamily="34" charset="0"/>
                          <a:ea typeface="ＭＳ Ｐゴシック" pitchFamily="34" charset="-128"/>
                        </a:rPr>
                        <a:t>Atypical, occasional reports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Acremonium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Fusarium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Pseudoallescheria   boydii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Scedosprorium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Sporothrix cyanescens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Acinetobacter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Bacillus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Brucella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Staphylococcus aureus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Group 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    Streptococcus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Smallpox virus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Influenza viruses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Respiratory syncytial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   virus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Adenoviruses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Norwalk-like 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623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itchFamily="34" charset="0"/>
                          <a:ea typeface="ＭＳ Ｐゴシック" pitchFamily="34" charset="-128"/>
                        </a:rPr>
                        <a:t>Airborne in nature; airborne transmission in HCF not described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Coccidioides immitis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Cryptococcus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Histoplasma capsulatum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Coxiella burnetti (Q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    fever)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Hantaviruses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Lassa virus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Marburg virus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Ebola virus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pitchFamily="34" charset="0"/>
                          <a:ea typeface="ＭＳ Ｐゴシック" pitchFamily="34" charset="-128"/>
                        </a:rPr>
                        <a:t>Crimean-Congo 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2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5800" y="47625"/>
            <a:ext cx="20891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2" name="Text Box 36"/>
          <p:cNvSpPr txBox="1">
            <a:spLocks noChangeArrowheads="1"/>
          </p:cNvSpPr>
          <p:nvPr/>
        </p:nvSpPr>
        <p:spPr bwMode="auto">
          <a:xfrm>
            <a:off x="1830388" y="6550025"/>
            <a:ext cx="4981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i="1">
                <a:latin typeface="Calibri" pitchFamily="34" charset="0"/>
              </a:rPr>
              <a:t>CDC Guideline for Environmental Infection Control Guidelines 2003</a:t>
            </a:r>
            <a:endParaRPr lang="en-US" altLang="en-US" sz="1800">
              <a:latin typeface="Calibri" pitchFamily="34" charset="0"/>
            </a:endParaRPr>
          </a:p>
        </p:txBody>
      </p:sp>
      <p:pic>
        <p:nvPicPr>
          <p:cNvPr id="33823" name="Picture 4" descr="slide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263" y="0"/>
            <a:ext cx="2360612"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4" name="Text Box 34"/>
          <p:cNvSpPr txBox="1">
            <a:spLocks noChangeArrowheads="1"/>
          </p:cNvSpPr>
          <p:nvPr/>
        </p:nvSpPr>
        <p:spPr bwMode="auto">
          <a:xfrm>
            <a:off x="2135188" y="441325"/>
            <a:ext cx="4900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chemeClr val="accent2"/>
                </a:solidFill>
                <a:latin typeface="Calibri" pitchFamily="34" charset="0"/>
              </a:rPr>
              <a:t>  Organisms Associated with Airborne Transmission</a:t>
            </a:r>
          </a:p>
          <a:p>
            <a:pPr algn="ctr" eaLnBrk="1" hangingPunct="1"/>
            <a:endParaRPr lang="en-US" altLang="en-US" sz="1800">
              <a:solidFill>
                <a:schemeClr val="accent2"/>
              </a:solidFill>
              <a:latin typeface="Calibri" pitchFamily="34" charset="0"/>
            </a:endParaRPr>
          </a:p>
        </p:txBody>
      </p:sp>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D5066C-B59D-44E2-9ADD-D60B9F2E52A6}" type="slidenum">
              <a:rPr lang="en-US" altLang="en-US" sz="1800">
                <a:solidFill>
                  <a:srgbClr val="898989"/>
                </a:solidFill>
                <a:latin typeface="Calibri" pitchFamily="34" charset="0"/>
              </a:rPr>
              <a:pPr eaLnBrk="1" hangingPunct="1"/>
              <a:t>12</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Slide1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53DF6D-2171-40AF-AACA-D74904A2C6AD}" type="slidenum">
              <a:rPr lang="en-US" altLang="en-US" sz="1800">
                <a:solidFill>
                  <a:srgbClr val="898989"/>
                </a:solidFill>
                <a:latin typeface="Calibri" pitchFamily="34" charset="0"/>
              </a:rPr>
              <a:pPr eaLnBrk="1" hangingPunct="1"/>
              <a:t>13</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Slide1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0884507-2C89-41D9-8F32-94B95241B36E}" type="slidenum">
              <a:rPr lang="en-US" altLang="en-US" sz="1800">
                <a:solidFill>
                  <a:srgbClr val="898989"/>
                </a:solidFill>
                <a:latin typeface="Calibri" pitchFamily="34" charset="0"/>
              </a:rPr>
              <a:pPr eaLnBrk="1" hangingPunct="1"/>
              <a:t>14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2800" smtClean="0">
                <a:solidFill>
                  <a:srgbClr val="000000"/>
                </a:solidFill>
                <a:latin typeface="Comic Sans MS" pitchFamily="66" charset="0"/>
                <a:ea typeface="ＭＳ Ｐゴシック" pitchFamily="34" charset="-128"/>
              </a:rPr>
              <a:t>Recent examples of the frequency of invasive aspergillosis</a:t>
            </a:r>
          </a:p>
        </p:txBody>
      </p:sp>
      <p:sp>
        <p:nvSpPr>
          <p:cNvPr id="38915" name="Rectangle 3"/>
          <p:cNvSpPr>
            <a:spLocks noGrp="1" noChangeArrowheads="1"/>
          </p:cNvSpPr>
          <p:nvPr>
            <p:ph type="body" sz="half" idx="1"/>
          </p:nvPr>
        </p:nvSpPr>
        <p:spPr/>
        <p:txBody>
          <a:bodyPr/>
          <a:lstStyle/>
          <a:p>
            <a:pPr marL="609600" indent="-609600" eaLnBrk="1" hangingPunct="1">
              <a:lnSpc>
                <a:spcPct val="90000"/>
              </a:lnSpc>
              <a:buFontTx/>
              <a:buNone/>
            </a:pPr>
            <a:r>
              <a:rPr lang="en-US" altLang="en-US" sz="2400" smtClean="0">
                <a:solidFill>
                  <a:srgbClr val="FFFF00"/>
                </a:solidFill>
                <a:latin typeface="Comic Sans MS" pitchFamily="66" charset="0"/>
                <a:ea typeface="ＭＳ Ｐゴシック" pitchFamily="34" charset="-128"/>
              </a:rPr>
              <a:t>     </a:t>
            </a:r>
          </a:p>
        </p:txBody>
      </p:sp>
      <p:graphicFrame>
        <p:nvGraphicFramePr>
          <p:cNvPr id="499778" name="Group 66"/>
          <p:cNvGraphicFramePr>
            <a:graphicFrameLocks noGrp="1"/>
          </p:cNvGraphicFramePr>
          <p:nvPr>
            <p:ph sz="quarter" idx="2"/>
          </p:nvPr>
        </p:nvGraphicFramePr>
        <p:xfrm>
          <a:off x="673100" y="1981200"/>
          <a:ext cx="8039100" cy="4103691"/>
        </p:xfrm>
        <a:graphic>
          <a:graphicData uri="http://schemas.openxmlformats.org/drawingml/2006/table">
            <a:tbl>
              <a:tblPr/>
              <a:tblGrid>
                <a:gridCol w="3205163"/>
                <a:gridCol w="2154237"/>
                <a:gridCol w="2679700"/>
              </a:tblGrid>
              <a:tr h="40798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sng" strike="noStrike" cap="none" normalizeH="0" baseline="0" smtClean="0">
                          <a:ln>
                            <a:noFill/>
                          </a:ln>
                          <a:solidFill>
                            <a:schemeClr val="tx1"/>
                          </a:solidFill>
                          <a:effectLst/>
                          <a:latin typeface="Comic Sans MS" pitchFamily="66" charset="0"/>
                          <a:ea typeface="ＭＳ Ｐゴシック" pitchFamily="34" charset="-128"/>
                        </a:rPr>
                        <a:t>Underlying condition</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sng" strike="noStrike" cap="none" normalizeH="0" baseline="0" smtClean="0">
                          <a:ln>
                            <a:noFill/>
                          </a:ln>
                          <a:solidFill>
                            <a:schemeClr val="tx1"/>
                          </a:solidFill>
                          <a:effectLst/>
                          <a:latin typeface="Comic Sans MS" pitchFamily="66" charset="0"/>
                          <a:ea typeface="ＭＳ Ｐゴシック" pitchFamily="34" charset="-128"/>
                        </a:rPr>
                        <a:t>Incidence</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sng" strike="noStrike" cap="none" normalizeH="0" baseline="0" smtClean="0">
                          <a:ln>
                            <a:noFill/>
                          </a:ln>
                          <a:solidFill>
                            <a:schemeClr val="tx1"/>
                          </a:solidFill>
                          <a:effectLst/>
                          <a:latin typeface="Comic Sans MS" pitchFamily="66" charset="0"/>
                          <a:ea typeface="ＭＳ Ｐゴシック" pitchFamily="34" charset="-128"/>
                        </a:rPr>
                        <a:t>Reference/year</a:t>
                      </a:r>
                    </a:p>
                  </a:txBody>
                  <a:tcPr marL="0" marR="0" marT="0" marB="0" horzOverflow="overflow">
                    <a:lnL>
                      <a:noFill/>
                    </a:lnL>
                    <a:lnR>
                      <a:noFill/>
                    </a:lnR>
                    <a:lnT>
                      <a:noFill/>
                    </a:lnT>
                    <a:lnB>
                      <a:noFill/>
                    </a:lnB>
                    <a:lnTlToBr>
                      <a:noFill/>
                    </a:lnTlToBr>
                    <a:lnBlToTr>
                      <a:noFill/>
                    </a:lnBlToTr>
                    <a:noFill/>
                  </a:tcPr>
                </a:tc>
              </a:tr>
              <a:tr h="40798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Acute myeloid leukaemia</a:t>
                      </a:r>
                      <a:endPar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8%</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Cornet, 2002</a:t>
                      </a:r>
                      <a:endPar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r>
              <a:tr h="40481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Acute lymphatic leukaemia</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6.3%</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Cornet, 2002</a:t>
                      </a:r>
                      <a:endPar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r>
              <a:tr h="85566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Allogeneic HSCT</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11-15%</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Grow, 2002; </a:t>
                      </a:r>
                    </a:p>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Marr, 2002</a:t>
                      </a: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 </a:t>
                      </a:r>
                    </a:p>
                  </a:txBody>
                  <a:tcPr marL="0" marR="0" marT="0" marB="0" horzOverflow="overflow">
                    <a:lnL>
                      <a:noFill/>
                    </a:lnL>
                    <a:lnR>
                      <a:noFill/>
                    </a:lnR>
                    <a:lnT>
                      <a:noFill/>
                    </a:lnT>
                    <a:lnB>
                      <a:noFill/>
                    </a:lnB>
                    <a:lnTlToBr>
                      <a:noFill/>
                    </a:lnTlToBr>
                    <a:lnBlToTr>
                      <a:noFill/>
                    </a:lnBlToTr>
                    <a:noFill/>
                  </a:tcPr>
                </a:tc>
              </a:tr>
              <a:tr h="80645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Lung transplantation</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6.2-12.8%</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Minari, 2002; Singh,2003</a:t>
                      </a: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 </a:t>
                      </a:r>
                    </a:p>
                  </a:txBody>
                  <a:tcPr marL="0" marR="0" marT="0" marB="0" horzOverflow="overflow">
                    <a:lnL>
                      <a:noFill/>
                    </a:lnL>
                    <a:lnR>
                      <a:noFill/>
                    </a:lnR>
                    <a:lnT>
                      <a:noFill/>
                    </a:lnT>
                    <a:lnB>
                      <a:noFill/>
                    </a:lnB>
                    <a:lnTlToBr>
                      <a:noFill/>
                    </a:lnTlToBr>
                    <a:lnBlToTr>
                      <a:noFill/>
                    </a:lnBlToTr>
                    <a:noFill/>
                  </a:tcPr>
                </a:tc>
              </a:tr>
              <a:tr h="40481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Heart-lung transplantation</a:t>
                      </a:r>
                      <a:endPar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11%</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Duchini, 2002</a:t>
                      </a: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 </a:t>
                      </a:r>
                    </a:p>
                  </a:txBody>
                  <a:tcPr marL="0" marR="0" marT="0" marB="0" horzOverflow="overflow">
                    <a:lnL>
                      <a:noFill/>
                    </a:lnL>
                    <a:lnR>
                      <a:noFill/>
                    </a:lnR>
                    <a:lnT>
                      <a:noFill/>
                    </a:lnT>
                    <a:lnB>
                      <a:noFill/>
                    </a:lnB>
                    <a:lnTlToBr>
                      <a:noFill/>
                    </a:lnTlToBr>
                    <a:lnBlToTr>
                      <a:noFill/>
                    </a:lnBlToTr>
                    <a:noFill/>
                  </a:tcPr>
                </a:tc>
              </a:tr>
              <a:tr h="40798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Small bowel tranplantation</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11%</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Duchini, 2002</a:t>
                      </a: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 </a:t>
                      </a:r>
                    </a:p>
                  </a:txBody>
                  <a:tcPr marL="0" marR="0" marT="0" marB="0" horzOverflow="overflow">
                    <a:lnL>
                      <a:noFill/>
                    </a:lnL>
                    <a:lnR>
                      <a:noFill/>
                    </a:lnR>
                    <a:lnT>
                      <a:noFill/>
                    </a:lnT>
                    <a:lnB>
                      <a:noFill/>
                    </a:lnB>
                    <a:lnTlToBr>
                      <a:noFill/>
                    </a:lnTlToBr>
                    <a:lnBlToTr>
                      <a:noFill/>
                    </a:lnBlToTr>
                    <a:noFill/>
                  </a:tcPr>
                </a:tc>
              </a:tr>
              <a:tr h="40798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AIDS</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80000"/>
                        </a:lnSpc>
                        <a:spcBef>
                          <a:spcPct val="1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2.9%</a:t>
                      </a: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80000"/>
                        </a:lnSpc>
                        <a:spcBef>
                          <a:spcPct val="1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omic Sans MS" pitchFamily="66" charset="0"/>
                          <a:ea typeface="ＭＳ Ｐゴシック" pitchFamily="34" charset="-128"/>
                        </a:rPr>
                        <a:t>Libanore, 2002</a:t>
                      </a:r>
                      <a:r>
                        <a:rPr kumimoji="0" lang="en-GB" altLang="en-US" sz="2000" b="0" i="0" u="none" strike="noStrike" cap="none" normalizeH="0" baseline="0" smtClean="0">
                          <a:ln>
                            <a:noFill/>
                          </a:ln>
                          <a:solidFill>
                            <a:schemeClr val="tx1"/>
                          </a:solidFill>
                          <a:effectLst/>
                          <a:latin typeface="Comic Sans MS" pitchFamily="66" charset="0"/>
                          <a:ea typeface="ＭＳ Ｐゴシック" pitchFamily="34" charset="-128"/>
                        </a:rPr>
                        <a:t> </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38941" name="Text Box 4"/>
          <p:cNvSpPr txBox="1">
            <a:spLocks noChangeArrowheads="1"/>
          </p:cNvSpPr>
          <p:nvPr/>
        </p:nvSpPr>
        <p:spPr bwMode="auto">
          <a:xfrm>
            <a:off x="0" y="6546850"/>
            <a:ext cx="828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spcBef>
                <a:spcPct val="50000"/>
              </a:spcBef>
            </a:pPr>
            <a:endParaRPr lang="en-GB" altLang="en-US" sz="1400">
              <a:solidFill>
                <a:schemeClr val="bg1"/>
              </a:solidFill>
              <a:latin typeface="Comic Sans MS" pitchFamily="66" charset="0"/>
            </a:endParaRPr>
          </a:p>
        </p:txBody>
      </p:sp>
      <p:pic>
        <p:nvPicPr>
          <p:cNvPr id="38942" name="Picture 62" descr="aspwebsitebasicgreen5"/>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7769225" y="5840413"/>
            <a:ext cx="1341438" cy="1017587"/>
          </a:xfrm>
        </p:spPr>
      </p:pic>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2E123D0-0DCB-4C2E-946C-95122BC17248}" type="slidenum">
              <a:rPr lang="en-US" altLang="en-US" sz="1800">
                <a:solidFill>
                  <a:srgbClr val="898989"/>
                </a:solidFill>
                <a:latin typeface="Calibri" pitchFamily="34" charset="0"/>
              </a:rPr>
              <a:pPr eaLnBrk="1" hangingPunct="1"/>
              <a:t>15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609600"/>
            <a:ext cx="8001000" cy="5791200"/>
          </a:xfrm>
        </p:spPr>
        <p:txBody>
          <a:bodyPr/>
          <a:lstStyle/>
          <a:p>
            <a:pPr eaLnBrk="1" hangingPunct="1"/>
            <a:r>
              <a:rPr lang="en-US" altLang="en-US" smtClean="0">
                <a:solidFill>
                  <a:srgbClr val="000000"/>
                </a:solidFill>
                <a:latin typeface="Arial" pitchFamily="34" charset="0"/>
                <a:ea typeface="ＭＳ Ｐゴシック" pitchFamily="34" charset="-128"/>
              </a:rPr>
              <a:t/>
            </a:r>
            <a:br>
              <a:rPr lang="en-US" altLang="en-US" smtClean="0">
                <a:solidFill>
                  <a:srgbClr val="000000"/>
                </a:solidFill>
                <a:latin typeface="Arial" pitchFamily="34" charset="0"/>
                <a:ea typeface="ＭＳ Ｐゴシック" pitchFamily="34" charset="-128"/>
              </a:rPr>
            </a:br>
            <a:endParaRPr lang="en-US" altLang="en-US" smtClean="0">
              <a:solidFill>
                <a:srgbClr val="000000"/>
              </a:solidFill>
              <a:latin typeface="Arial" pitchFamily="34" charset="0"/>
              <a:ea typeface="ＭＳ Ｐゴシック" pitchFamily="34" charset="-128"/>
            </a:endParaRPr>
          </a:p>
        </p:txBody>
      </p:sp>
      <p:sp>
        <p:nvSpPr>
          <p:cNvPr id="40963" name="Rectangle 3"/>
          <p:cNvSpPr>
            <a:spLocks noChangeArrowheads="1"/>
          </p:cNvSpPr>
          <p:nvPr/>
        </p:nvSpPr>
        <p:spPr bwMode="auto">
          <a:xfrm>
            <a:off x="239713" y="225425"/>
            <a:ext cx="8286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a:solidFill>
                  <a:schemeClr val="accent2"/>
                </a:solidFill>
                <a:latin typeface="Calibri" pitchFamily="34" charset="0"/>
              </a:rPr>
              <a:t>How far can Airborne  Bacteria &amp; Viruses Travel?</a:t>
            </a:r>
            <a:endParaRPr lang="en-US" altLang="en-US" sz="1800">
              <a:latin typeface="Calibri" pitchFamily="34" charset="0"/>
            </a:endParaRPr>
          </a:p>
        </p:txBody>
      </p:sp>
      <p:sp>
        <p:nvSpPr>
          <p:cNvPr id="40964" name="Text Box 4"/>
          <p:cNvSpPr txBox="1">
            <a:spLocks noChangeArrowheads="1"/>
          </p:cNvSpPr>
          <p:nvPr/>
        </p:nvSpPr>
        <p:spPr bwMode="auto">
          <a:xfrm>
            <a:off x="762000" y="1381125"/>
            <a:ext cx="73914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AutoNum type="arabicPeriod"/>
            </a:pPr>
            <a:r>
              <a:rPr lang="en-US" altLang="en-US" sz="2000">
                <a:solidFill>
                  <a:srgbClr val="161311"/>
                </a:solidFill>
              </a:rPr>
              <a:t>Coughing	 				1-5 feet 		160+ feet</a:t>
            </a:r>
          </a:p>
          <a:p>
            <a:pPr eaLnBrk="1" hangingPunct="1">
              <a:buFont typeface="Arial" pitchFamily="34" charset="0"/>
              <a:buAutoNum type="arabicPeriod"/>
            </a:pPr>
            <a:r>
              <a:rPr lang="en-US" altLang="en-US" sz="2000">
                <a:solidFill>
                  <a:srgbClr val="161311"/>
                </a:solidFill>
              </a:rPr>
              <a:t>Sneezing					8-15 feet		160+ feet</a:t>
            </a:r>
          </a:p>
          <a:p>
            <a:pPr eaLnBrk="1" hangingPunct="1">
              <a:buFont typeface="Arial" pitchFamily="34" charset="0"/>
              <a:buAutoNum type="arabicPeriod"/>
            </a:pPr>
            <a:r>
              <a:rPr lang="en-US" altLang="en-US" sz="2000">
                <a:solidFill>
                  <a:srgbClr val="161311"/>
                </a:solidFill>
              </a:rPr>
              <a:t>Singing, Talking 			1-3 feet 		160+ feet</a:t>
            </a:r>
          </a:p>
          <a:p>
            <a:pPr eaLnBrk="1" hangingPunct="1">
              <a:buFont typeface="Arial" pitchFamily="34" charset="0"/>
              <a:buAutoNum type="arabicPeriod"/>
            </a:pPr>
            <a:r>
              <a:rPr lang="en-US" altLang="en-US" sz="2000">
                <a:solidFill>
                  <a:srgbClr val="161311"/>
                </a:solidFill>
              </a:rPr>
              <a:t>Mouth Breathing			1-3 feet			160+ feet</a:t>
            </a:r>
          </a:p>
          <a:p>
            <a:pPr eaLnBrk="1" hangingPunct="1">
              <a:buFont typeface="Arial" pitchFamily="34" charset="0"/>
              <a:buAutoNum type="arabicPeriod"/>
            </a:pPr>
            <a:r>
              <a:rPr lang="en-US" altLang="en-US" sz="2000">
                <a:solidFill>
                  <a:srgbClr val="161311"/>
                </a:solidFill>
              </a:rPr>
              <a:t>*Diarrhea					5 feet+			160+ feet</a:t>
            </a:r>
            <a:endParaRPr lang="en-US" altLang="en-US" sz="2000">
              <a:solidFill>
                <a:srgbClr val="000000"/>
              </a:solidFill>
            </a:endParaRPr>
          </a:p>
          <a:p>
            <a:pPr eaLnBrk="1" hangingPunct="1">
              <a:spcBef>
                <a:spcPct val="50000"/>
              </a:spcBef>
            </a:pPr>
            <a:endParaRPr lang="en-US" altLang="en-US" sz="2000"/>
          </a:p>
        </p:txBody>
      </p:sp>
      <p:sp>
        <p:nvSpPr>
          <p:cNvPr id="40965" name="Text Box 5"/>
          <p:cNvSpPr txBox="1">
            <a:spLocks noChangeArrowheads="1"/>
          </p:cNvSpPr>
          <p:nvPr/>
        </p:nvSpPr>
        <p:spPr bwMode="auto">
          <a:xfrm>
            <a:off x="304800" y="3124200"/>
            <a:ext cx="8013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a:t>*As a Result of Toilet Water Aerosolization and Mechanical Fan Dispersion into outdoor air (2003 Hong Kong SARS Virus Epidemic)</a:t>
            </a:r>
          </a:p>
        </p:txBody>
      </p:sp>
      <p:sp>
        <p:nvSpPr>
          <p:cNvPr id="40966" name="Text Box 6"/>
          <p:cNvSpPr txBox="1">
            <a:spLocks noChangeArrowheads="1"/>
          </p:cNvSpPr>
          <p:nvPr/>
        </p:nvSpPr>
        <p:spPr bwMode="auto">
          <a:xfrm>
            <a:off x="2971800" y="8382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2000" u="sng"/>
              <a:t>Large/Small Droplets</a:t>
            </a:r>
            <a:r>
              <a:rPr lang="en-US" altLang="en-US" sz="2000"/>
              <a:t>	</a:t>
            </a:r>
            <a:r>
              <a:rPr lang="en-US" altLang="en-US" sz="2000" u="sng"/>
              <a:t>Droplet Nuclei</a:t>
            </a:r>
            <a:r>
              <a:rPr lang="en-US" altLang="en-US"/>
              <a:t>	</a:t>
            </a:r>
          </a:p>
        </p:txBody>
      </p:sp>
      <p:pic>
        <p:nvPicPr>
          <p:cNvPr id="40967" name="Picture 10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962400"/>
            <a:ext cx="3979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20F581-1069-4CEE-9F9F-6201D2B601D1}" type="slidenum">
              <a:rPr lang="en-US" altLang="en-US" sz="1800">
                <a:solidFill>
                  <a:srgbClr val="898989"/>
                </a:solidFill>
                <a:latin typeface="Calibri" pitchFamily="34" charset="0"/>
              </a:rPr>
              <a:pPr eaLnBrk="1" hangingPunct="1"/>
              <a:t>16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2362200" y="-1371600"/>
            <a:ext cx="4419600"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304800" y="5105400"/>
            <a:ext cx="2590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t>1. Mucus/water encased by the infector or by toilet water. These quickly fall to the ground after traveling up to 1-3 feet.</a:t>
            </a:r>
            <a:r>
              <a:rPr lang="en-US" altLang="en-US" sz="1800"/>
              <a:t> </a:t>
            </a:r>
            <a:endParaRPr lang="en-US" altLang="en-US"/>
          </a:p>
        </p:txBody>
      </p:sp>
      <p:sp>
        <p:nvSpPr>
          <p:cNvPr id="43012" name="Text Box 4"/>
          <p:cNvSpPr txBox="1">
            <a:spLocks noChangeArrowheads="1"/>
          </p:cNvSpPr>
          <p:nvPr/>
        </p:nvSpPr>
        <p:spPr bwMode="auto">
          <a:xfrm>
            <a:off x="1066800" y="152400"/>
            <a:ext cx="794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u="sng">
                <a:solidFill>
                  <a:schemeClr val="accent2"/>
                </a:solidFill>
              </a:rPr>
              <a:t>Stages of Infectious Droplets &amp; Droplet Nuclei</a:t>
            </a:r>
          </a:p>
        </p:txBody>
      </p:sp>
      <p:sp>
        <p:nvSpPr>
          <p:cNvPr id="43013" name="Text Box 5"/>
          <p:cNvSpPr txBox="1">
            <a:spLocks noChangeArrowheads="1"/>
          </p:cNvSpPr>
          <p:nvPr/>
        </p:nvSpPr>
        <p:spPr bwMode="auto">
          <a:xfrm>
            <a:off x="3048000" y="5029200"/>
            <a:ext cx="2743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600"/>
              <a:t>2. Mucus/water coating starts to evaporate. These will travel 3-5 feet before falling to the ground. These droplets can become droplet nuclei.</a:t>
            </a:r>
          </a:p>
        </p:txBody>
      </p:sp>
      <p:sp>
        <p:nvSpPr>
          <p:cNvPr id="43014" name="Text Box 6"/>
          <p:cNvSpPr txBox="1">
            <a:spLocks noChangeArrowheads="1"/>
          </p:cNvSpPr>
          <p:nvPr/>
        </p:nvSpPr>
        <p:spPr bwMode="auto">
          <a:xfrm>
            <a:off x="6248400" y="5029200"/>
            <a:ext cx="2667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600"/>
              <a:t>3. Mucus/water coating has totally evaporated coating the viron particles. These are Droplet Nuclei which are so microscopic they can float in the air.</a:t>
            </a: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24F1F7-E196-4F8C-BD94-C016011A9913}" type="slidenum">
              <a:rPr lang="en-US" altLang="en-US" sz="1800">
                <a:solidFill>
                  <a:srgbClr val="898989"/>
                </a:solidFill>
                <a:latin typeface="Calibri" pitchFamily="34" charset="0"/>
              </a:rPr>
              <a:pPr eaLnBrk="1" hangingPunct="1"/>
              <a:t>17</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6" name="Group 28"/>
          <p:cNvGraphicFramePr>
            <a:graphicFrameLocks noGrp="1"/>
          </p:cNvGraphicFramePr>
          <p:nvPr/>
        </p:nvGraphicFramePr>
        <p:xfrm>
          <a:off x="533400" y="1219200"/>
          <a:ext cx="8077200" cy="3622676"/>
        </p:xfrm>
        <a:graphic>
          <a:graphicData uri="http://schemas.openxmlformats.org/drawingml/2006/table">
            <a:tbl>
              <a:tblPr/>
              <a:tblGrid>
                <a:gridCol w="2209800"/>
                <a:gridCol w="2819400"/>
                <a:gridCol w="3048000"/>
              </a:tblGrid>
              <a:tr h="84296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Diameter of Droplet (µm)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Evaporation time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Distance fallen in ft. (before evaporation)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21.7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0.085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ea typeface="ＭＳ Ｐゴシック" pitchFamily="34" charset="-128"/>
                        </a:rPr>
                        <a:t>0.0053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84" name="Text Box 29"/>
          <p:cNvSpPr txBox="1">
            <a:spLocks noChangeArrowheads="1"/>
          </p:cNvSpPr>
          <p:nvPr/>
        </p:nvSpPr>
        <p:spPr bwMode="auto">
          <a:xfrm>
            <a:off x="1143000" y="982663"/>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a:p>
        </p:txBody>
      </p:sp>
      <p:sp>
        <p:nvSpPr>
          <p:cNvPr id="45085" name="Text Box 30"/>
          <p:cNvSpPr txBox="1">
            <a:spLocks noChangeArrowheads="1"/>
          </p:cNvSpPr>
          <p:nvPr/>
        </p:nvSpPr>
        <p:spPr bwMode="auto">
          <a:xfrm>
            <a:off x="457200" y="381000"/>
            <a:ext cx="815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2200">
                <a:solidFill>
                  <a:schemeClr val="accent2"/>
                </a:solidFill>
              </a:rPr>
              <a:t>Evaporation Time &amp; Falling Distance of Droplets Based on Size</a:t>
            </a:r>
            <a:endParaRPr lang="en-US" altLang="en-US"/>
          </a:p>
        </p:txBody>
      </p:sp>
      <p:sp>
        <p:nvSpPr>
          <p:cNvPr id="45086" name="Text Box 31"/>
          <p:cNvSpPr txBox="1">
            <a:spLocks noChangeArrowheads="1"/>
          </p:cNvSpPr>
          <p:nvPr/>
        </p:nvSpPr>
        <p:spPr bwMode="auto">
          <a:xfrm>
            <a:off x="990600" y="4876800"/>
            <a:ext cx="7010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t>Adapted from: Wells, W.F., 1955, </a:t>
            </a:r>
            <a:r>
              <a:rPr lang="en-US" altLang="en-US" sz="1600" i="1"/>
              <a:t>Airborne contagion and air Hygiene, </a:t>
            </a:r>
            <a:r>
              <a:rPr lang="en-US" altLang="en-US" sz="1600"/>
              <a:t>Harvard University Press, Cambridge, Mass.</a:t>
            </a:r>
          </a:p>
          <a:p>
            <a:pPr eaLnBrk="1" hangingPunct="1"/>
            <a:endParaRPr lang="en-US" altLang="en-US" sz="1600"/>
          </a:p>
        </p:txBody>
      </p:sp>
      <p:sp>
        <p:nvSpPr>
          <p:cNvPr id="45087" name="Text Box 32"/>
          <p:cNvSpPr txBox="1">
            <a:spLocks noChangeArrowheads="1"/>
          </p:cNvSpPr>
          <p:nvPr/>
        </p:nvSpPr>
        <p:spPr bwMode="auto">
          <a:xfrm>
            <a:off x="762000" y="5715000"/>
            <a:ext cx="746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FF0000"/>
                </a:solidFill>
              </a:rPr>
              <a:t>*particles discharged at 6 ft. &gt; 140µm tend to fall to the ground</a:t>
            </a:r>
          </a:p>
          <a:p>
            <a:pPr eaLnBrk="1" hangingPunct="1">
              <a:spcBef>
                <a:spcPct val="50000"/>
              </a:spcBef>
            </a:pPr>
            <a:r>
              <a:rPr lang="en-US" altLang="en-US" sz="1800">
                <a:solidFill>
                  <a:srgbClr val="FF0000"/>
                </a:solidFill>
              </a:rPr>
              <a:t>*particles discharged at 6 ft. &lt; 140µm evaporate to </a:t>
            </a:r>
            <a:r>
              <a:rPr lang="en-US" altLang="en-US" sz="1800" b="1">
                <a:solidFill>
                  <a:srgbClr val="FF0000"/>
                </a:solidFill>
              </a:rPr>
              <a:t>droplet nuclei</a:t>
            </a:r>
            <a:endParaRPr lang="en-US" altLang="en-US" sz="1800" b="1">
              <a:solidFill>
                <a:srgbClr val="000000"/>
              </a:solidFill>
            </a:endParaRP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7175CBC-A934-4B2D-BAB7-9C1AB323B738}" type="slidenum">
              <a:rPr lang="en-US" altLang="en-US" sz="1800">
                <a:solidFill>
                  <a:srgbClr val="898989"/>
                </a:solidFill>
                <a:latin typeface="Calibri" pitchFamily="34" charset="0"/>
              </a:rPr>
              <a:pPr eaLnBrk="1" hangingPunct="1"/>
              <a:t>18</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533400" y="304800"/>
            <a:ext cx="7772400" cy="1143000"/>
          </a:xfrm>
        </p:spPr>
        <p:txBody>
          <a:bodyPr>
            <a:normAutofit/>
          </a:bodyPr>
          <a:lstStyle/>
          <a:p>
            <a:pPr eaLnBrk="1" hangingPunct="1"/>
            <a:r>
              <a:rPr lang="en-US" altLang="en-US" sz="3200" smtClean="0">
                <a:solidFill>
                  <a:schemeClr val="accent2"/>
                </a:solidFill>
                <a:latin typeface="Arial" pitchFamily="34" charset="0"/>
                <a:ea typeface="ＭＳ Ｐゴシック" pitchFamily="34" charset="-128"/>
              </a:rPr>
              <a:t>Infectious Droplets &amp; Droplet Nuclei travel lengths</a:t>
            </a:r>
            <a:endParaRPr lang="en-US" altLang="en-US" sz="4000" smtClean="0">
              <a:latin typeface="Arial" pitchFamily="34" charset="0"/>
              <a:ea typeface="ＭＳ Ｐゴシック" pitchFamily="34" charset="-128"/>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368865">
            <a:off x="2094707" y="-189707"/>
            <a:ext cx="5105400" cy="838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E1C43C-0A7A-4F40-97EF-11634D2FDAFF}" type="slidenum">
              <a:rPr lang="en-US" altLang="en-US" sz="1800">
                <a:solidFill>
                  <a:srgbClr val="898989"/>
                </a:solidFill>
                <a:latin typeface="Calibri" pitchFamily="34" charset="0"/>
              </a:rPr>
              <a:pPr eaLnBrk="1" hangingPunct="1"/>
              <a:t>19</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p:cNvPicPr>
          <p:nvPr/>
        </p:nvPicPr>
        <p:blipFill>
          <a:blip r:embed="rId3">
            <a:lum bright="4000"/>
            <a:extLst>
              <a:ext uri="{28A0092B-C50C-407E-A947-70E740481C1C}">
                <a14:useLocalDpi xmlns:a14="http://schemas.microsoft.com/office/drawing/2010/main"/>
              </a:ext>
            </a:extLst>
          </a:blip>
          <a:srcRect/>
          <a:stretch>
            <a:fillRect/>
          </a:stretch>
        </p:blipFill>
        <p:spPr bwMode="auto">
          <a:xfrm>
            <a:off x="5184775" y="333375"/>
            <a:ext cx="203676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p:cNvSpPr>
            <a:spLocks noChangeArrowheads="1"/>
          </p:cNvSpPr>
          <p:nvPr/>
        </p:nvSpPr>
        <p:spPr bwMode="auto">
          <a:xfrm>
            <a:off x="561975" y="2471738"/>
            <a:ext cx="457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2000" b="1">
                <a:solidFill>
                  <a:schemeClr val="folHlink"/>
                </a:solidFill>
                <a:latin typeface="Times New Roman" pitchFamily="18" charset="0"/>
              </a:rPr>
              <a:t>Andrew Streifel</a:t>
            </a:r>
          </a:p>
          <a:p>
            <a:pPr algn="r" eaLnBrk="1" hangingPunct="1"/>
            <a:r>
              <a:rPr lang="en-US" altLang="en-US" sz="2000" b="1">
                <a:solidFill>
                  <a:schemeClr val="folHlink"/>
                </a:solidFill>
                <a:latin typeface="Times New Roman" pitchFamily="18" charset="0"/>
              </a:rPr>
              <a:t>Hospital Environment Specialist</a:t>
            </a:r>
          </a:p>
          <a:p>
            <a:pPr algn="r" eaLnBrk="1" hangingPunct="1"/>
            <a:r>
              <a:rPr lang="en-US" altLang="en-US" sz="2000" b="1">
                <a:solidFill>
                  <a:schemeClr val="folHlink"/>
                </a:solidFill>
                <a:latin typeface="Times New Roman" pitchFamily="18" charset="0"/>
              </a:rPr>
              <a:t>University of Minnesota Medical Center</a:t>
            </a:r>
            <a:endParaRPr lang="en-US" altLang="en-US" sz="2000" b="1">
              <a:latin typeface="Times New Roman" pitchFamily="18" charset="0"/>
            </a:endParaRPr>
          </a:p>
        </p:txBody>
      </p:sp>
      <p:sp>
        <p:nvSpPr>
          <p:cNvPr id="20484" name="Rectangle 7"/>
          <p:cNvSpPr>
            <a:spLocks noChangeArrowheads="1"/>
          </p:cNvSpPr>
          <p:nvPr/>
        </p:nvSpPr>
        <p:spPr bwMode="auto">
          <a:xfrm>
            <a:off x="381000" y="4724400"/>
            <a:ext cx="81454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latin typeface="Times New Roman" pitchFamily="18" charset="0"/>
              </a:rPr>
              <a:t>• 38 years service at U of Minnesota infection prevention.</a:t>
            </a:r>
          </a:p>
          <a:p>
            <a:pPr eaLnBrk="1" hangingPunct="1"/>
            <a:r>
              <a:rPr lang="en-US" altLang="en-US" sz="2000" b="1">
                <a:latin typeface="Times New Roman" pitchFamily="18" charset="0"/>
              </a:rPr>
              <a:t>• Visited over 400 hospitals &amp; assisted in IAQ infection issues.</a:t>
            </a:r>
          </a:p>
          <a:p>
            <a:pPr eaLnBrk="1" hangingPunct="1"/>
            <a:r>
              <a:rPr lang="en-US" altLang="en-US" sz="2000" b="1">
                <a:latin typeface="Times New Roman" pitchFamily="18" charset="0"/>
              </a:rPr>
              <a:t>• Technical expert for ASHRAE, CDC, FGI &amp; other organizations.</a:t>
            </a:r>
          </a:p>
          <a:p>
            <a:pPr eaLnBrk="1" hangingPunct="1"/>
            <a:r>
              <a:rPr lang="en-US" altLang="en-US" sz="2000" b="1">
                <a:latin typeface="Times New Roman" pitchFamily="18" charset="0"/>
              </a:rPr>
              <a:t>• Goal to provide evidence based training for prevention of </a:t>
            </a:r>
          </a:p>
          <a:p>
            <a:pPr eaLnBrk="1" hangingPunct="1"/>
            <a:r>
              <a:rPr lang="en-US" altLang="en-US" sz="2000" b="1">
                <a:latin typeface="Times New Roman" pitchFamily="18" charset="0"/>
              </a:rPr>
              <a:t>  infections during construction &amp; maintenance practice.</a:t>
            </a:r>
          </a:p>
          <a:p>
            <a:pPr eaLnBrk="1" hangingPunct="1"/>
            <a:r>
              <a:rPr lang="en-US" altLang="en-US" sz="2000" b="1">
                <a:latin typeface="Times New Roman" pitchFamily="18" charset="0"/>
              </a:rPr>
              <a:t>• Provide guidance for infectious disease prevention design concepts.</a:t>
            </a:r>
          </a:p>
          <a:p>
            <a:pPr eaLnBrk="1" hangingPunct="1">
              <a:spcBef>
                <a:spcPct val="50000"/>
              </a:spcBef>
            </a:pPr>
            <a:endParaRPr lang="en-US" altLang="en-US" sz="2000" b="1">
              <a:latin typeface="Times New Roman" pitchFamily="18" charset="0"/>
            </a:endParaRPr>
          </a:p>
        </p:txBody>
      </p:sp>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A78EA62-424F-4BA6-A925-C3C0FB9CBCDE}" type="slidenum">
              <a:rPr lang="en-US" altLang="en-US" sz="1800">
                <a:solidFill>
                  <a:srgbClr val="898989"/>
                </a:solidFill>
                <a:latin typeface="Calibri" pitchFamily="34" charset="0"/>
              </a:rPr>
              <a:pPr eaLnBrk="1" hangingPunct="1"/>
              <a:t>2</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381000" y="228600"/>
            <a:ext cx="8610600" cy="1600200"/>
          </a:xfrm>
        </p:spPr>
        <p:txBody>
          <a:bodyPr>
            <a:normAutofit fontScale="90000"/>
          </a:bodyPr>
          <a:lstStyle/>
          <a:p>
            <a:pPr eaLnBrk="1" hangingPunct="1"/>
            <a:r>
              <a:rPr lang="en-US" altLang="en-US" sz="4000" smtClean="0">
                <a:solidFill>
                  <a:srgbClr val="000000"/>
                </a:solidFill>
                <a:latin typeface="Arial" pitchFamily="34" charset="0"/>
                <a:ea typeface="ＭＳ Ｐゴシック" pitchFamily="34" charset="-128"/>
              </a:rPr>
              <a:t/>
            </a:r>
            <a:br>
              <a:rPr lang="en-US" altLang="en-US" sz="4000" smtClean="0">
                <a:solidFill>
                  <a:srgbClr val="000000"/>
                </a:solidFill>
                <a:latin typeface="Arial" pitchFamily="34" charset="0"/>
                <a:ea typeface="ＭＳ Ｐゴシック" pitchFamily="34" charset="-128"/>
              </a:rPr>
            </a:br>
            <a:r>
              <a:rPr lang="en-US" altLang="en-US" sz="2200" b="1" smtClean="0">
                <a:solidFill>
                  <a:schemeClr val="accent2"/>
                </a:solidFill>
                <a:latin typeface="Arial" pitchFamily="34" charset="0"/>
                <a:ea typeface="ＭＳ Ｐゴシック" pitchFamily="34" charset="-128"/>
              </a:rPr>
              <a:t>Airborne Transmission depends on people to launch viruses into the air. </a:t>
            </a:r>
            <a:br>
              <a:rPr lang="en-US" altLang="en-US" sz="2200" b="1" smtClean="0">
                <a:solidFill>
                  <a:schemeClr val="accent2"/>
                </a:solidFill>
                <a:latin typeface="Arial" pitchFamily="34" charset="0"/>
                <a:ea typeface="ＭＳ Ｐゴシック" pitchFamily="34" charset="-128"/>
              </a:rPr>
            </a:br>
            <a:r>
              <a:rPr lang="en-US" altLang="en-US" sz="2200" b="1" smtClean="0">
                <a:solidFill>
                  <a:schemeClr val="accent2"/>
                </a:solidFill>
                <a:latin typeface="Arial" pitchFamily="34" charset="0"/>
                <a:ea typeface="ＭＳ Ｐゴシック" pitchFamily="34" charset="-128"/>
              </a:rPr>
              <a:t/>
            </a:r>
            <a:br>
              <a:rPr lang="en-US" altLang="en-US" sz="2200" b="1" smtClean="0">
                <a:solidFill>
                  <a:schemeClr val="accent2"/>
                </a:solidFill>
                <a:latin typeface="Arial" pitchFamily="34" charset="0"/>
                <a:ea typeface="ＭＳ Ｐゴシック" pitchFamily="34" charset="-128"/>
              </a:rPr>
            </a:br>
            <a:r>
              <a:rPr lang="en-US" altLang="en-US" sz="2200" b="1" smtClean="0">
                <a:solidFill>
                  <a:schemeClr val="accent2"/>
                </a:solidFill>
                <a:latin typeface="Arial" pitchFamily="34" charset="0"/>
                <a:ea typeface="ＭＳ Ｐゴシック" pitchFamily="34" charset="-128"/>
              </a:rPr>
              <a:t> People can shed this many Flu Viruses into the air as tissue culture infecting doses (TID)</a:t>
            </a:r>
            <a:endParaRPr lang="en-US" altLang="en-US" sz="4000" b="1" smtClean="0">
              <a:solidFill>
                <a:srgbClr val="161311"/>
              </a:solidFill>
              <a:latin typeface="Arial" pitchFamily="34" charset="0"/>
              <a:ea typeface="ＭＳ Ｐゴシック" pitchFamily="34" charset="-128"/>
            </a:endParaRPr>
          </a:p>
        </p:txBody>
      </p:sp>
      <p:sp>
        <p:nvSpPr>
          <p:cNvPr id="49155" name="Rectangle 3"/>
          <p:cNvSpPr>
            <a:spLocks noChangeArrowheads="1"/>
          </p:cNvSpPr>
          <p:nvPr/>
        </p:nvSpPr>
        <p:spPr bwMode="auto">
          <a:xfrm>
            <a:off x="1600200" y="2840038"/>
            <a:ext cx="543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latin typeface="Calibri" pitchFamily="34" charset="0"/>
              </a:rPr>
              <a:t>1. Coughing 			3,000+ TID</a:t>
            </a:r>
          </a:p>
          <a:p>
            <a:pPr eaLnBrk="1" hangingPunct="1"/>
            <a:r>
              <a:rPr lang="en-US" altLang="en-US">
                <a:latin typeface="Calibri" pitchFamily="34" charset="0"/>
              </a:rPr>
              <a:t>2. Sneezing			3,000+ TID</a:t>
            </a:r>
          </a:p>
          <a:p>
            <a:pPr eaLnBrk="1" hangingPunct="1"/>
            <a:r>
              <a:rPr lang="en-US" altLang="en-US">
                <a:latin typeface="Calibri" pitchFamily="34" charset="0"/>
              </a:rPr>
              <a:t>3. Breathing: 			Nose-None 								</a:t>
            </a:r>
          </a:p>
          <a:p>
            <a:pPr eaLnBrk="1" hangingPunct="1"/>
            <a:r>
              <a:rPr lang="en-US" altLang="en-US">
                <a:latin typeface="Calibri" pitchFamily="34" charset="0"/>
              </a:rPr>
              <a:t>4. Talking/Singing 		1,000+ TID</a:t>
            </a:r>
          </a:p>
          <a:p>
            <a:pPr eaLnBrk="1" hangingPunct="1"/>
            <a:r>
              <a:rPr lang="en-US" altLang="en-US">
                <a:latin typeface="Calibri" pitchFamily="34" charset="0"/>
              </a:rPr>
              <a:t>5. Vomiting			1,000+ TID</a:t>
            </a:r>
          </a:p>
          <a:p>
            <a:pPr eaLnBrk="1" hangingPunct="1"/>
            <a:r>
              <a:rPr lang="en-US" altLang="en-US">
                <a:latin typeface="Calibri" pitchFamily="34" charset="0"/>
              </a:rPr>
              <a:t>6. *Diarrhea			20,000+ TID</a:t>
            </a:r>
          </a:p>
          <a:p>
            <a:pPr eaLnBrk="1" hangingPunct="1"/>
            <a:endParaRPr lang="en-US" altLang="en-US">
              <a:latin typeface="Calibri" pitchFamily="34" charset="0"/>
            </a:endParaRPr>
          </a:p>
        </p:txBody>
      </p:sp>
      <p:sp>
        <p:nvSpPr>
          <p:cNvPr id="49156" name="Text Box 4"/>
          <p:cNvSpPr txBox="1">
            <a:spLocks noChangeArrowheads="1"/>
          </p:cNvSpPr>
          <p:nvPr/>
        </p:nvSpPr>
        <p:spPr bwMode="auto">
          <a:xfrm>
            <a:off x="1676400" y="5638800"/>
            <a:ext cx="494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a:t>* As a result of Toilet Water Aerosolization</a:t>
            </a:r>
            <a:endParaRPr lang="en-US" altLang="en-US"/>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B7691D-197C-456D-A20B-BDE6276C4999}" type="slidenum">
              <a:rPr lang="en-US" altLang="en-US" sz="1800">
                <a:solidFill>
                  <a:srgbClr val="898989"/>
                </a:solidFill>
                <a:latin typeface="Calibri" pitchFamily="34" charset="0"/>
              </a:rPr>
              <a:pPr eaLnBrk="1" hangingPunct="1"/>
              <a:t>20</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13155">
            <a:off x="1715293" y="-572293"/>
            <a:ext cx="6018213"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2286000" y="0"/>
            <a:ext cx="4008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solidFill>
                  <a:schemeClr val="accent2"/>
                </a:solidFill>
              </a:rPr>
              <a:t>Droplet Nuclei Travel Within Buildings</a:t>
            </a:r>
            <a:endParaRPr lang="en-US" altLang="en-US" sz="1800"/>
          </a:p>
        </p:txBody>
      </p:sp>
      <p:sp>
        <p:nvSpPr>
          <p:cNvPr id="51204" name="TextBox 1"/>
          <p:cNvSpPr txBox="1">
            <a:spLocks noChangeArrowheads="1"/>
          </p:cNvSpPr>
          <p:nvPr/>
        </p:nvSpPr>
        <p:spPr bwMode="auto">
          <a:xfrm>
            <a:off x="1143000" y="6324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t>In hospitals re-circulated air is filtered &gt; 90%</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CCDA03-5C9E-4182-B024-3C3A5DEDA598}" type="slidenum">
              <a:rPr lang="en-US" altLang="en-US" sz="1800">
                <a:solidFill>
                  <a:srgbClr val="898989"/>
                </a:solidFill>
                <a:latin typeface="Calibri" pitchFamily="34" charset="0"/>
              </a:rPr>
              <a:pPr eaLnBrk="1" hangingPunct="1"/>
              <a:t>21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609600" y="1219200"/>
            <a:ext cx="8229600" cy="5257800"/>
          </a:xfrm>
        </p:spPr>
        <p:txBody>
          <a:bodyPr/>
          <a:lstStyle/>
          <a:p>
            <a:pPr algn="l" eaLnBrk="1" hangingPunct="1"/>
            <a:r>
              <a:rPr lang="en-US" altLang="en-US" smtClean="0">
                <a:solidFill>
                  <a:srgbClr val="000000"/>
                </a:solidFill>
                <a:latin typeface="Arial" pitchFamily="34" charset="0"/>
                <a:ea typeface="ＭＳ Ｐゴシック" pitchFamily="34" charset="-128"/>
              </a:rPr>
              <a:t/>
            </a:r>
            <a:br>
              <a:rPr lang="en-US" altLang="en-US" smtClean="0">
                <a:solidFill>
                  <a:srgbClr val="000000"/>
                </a:solidFill>
                <a:latin typeface="Arial" pitchFamily="34" charset="0"/>
                <a:ea typeface="ＭＳ Ｐゴシック" pitchFamily="34" charset="-128"/>
              </a:rPr>
            </a:br>
            <a:r>
              <a:rPr lang="en-US" altLang="en-US" sz="2400" smtClean="0">
                <a:solidFill>
                  <a:srgbClr val="000000"/>
                </a:solidFill>
                <a:latin typeface="Arial" pitchFamily="34" charset="0"/>
                <a:ea typeface="ＭＳ Ｐゴシック" pitchFamily="34" charset="-128"/>
              </a:rPr>
              <a:t>●  Viruses Evaporate faster in Low Humidity levels thus creating </a:t>
            </a:r>
            <a:r>
              <a:rPr lang="en-US" altLang="en-US" sz="2400" b="1" smtClean="0">
                <a:solidFill>
                  <a:srgbClr val="000000"/>
                </a:solidFill>
                <a:latin typeface="Arial" pitchFamily="34" charset="0"/>
                <a:ea typeface="ＭＳ Ｐゴシック" pitchFamily="34" charset="-128"/>
              </a:rPr>
              <a:t>More </a:t>
            </a:r>
            <a:r>
              <a:rPr lang="en-US" altLang="en-US" sz="2400" smtClean="0">
                <a:solidFill>
                  <a:srgbClr val="000000"/>
                </a:solidFill>
                <a:latin typeface="Arial" pitchFamily="34" charset="0"/>
                <a:ea typeface="ＭＳ Ｐゴシック" pitchFamily="34" charset="-128"/>
              </a:rPr>
              <a:t>Droplet Nuclei.</a:t>
            </a:r>
            <a:br>
              <a:rPr lang="en-US" altLang="en-US" sz="2400" smtClean="0">
                <a:solidFill>
                  <a:srgbClr val="000000"/>
                </a:solidFill>
                <a:latin typeface="Arial" pitchFamily="34" charset="0"/>
                <a:ea typeface="ＭＳ Ｐゴシック" pitchFamily="34" charset="-128"/>
              </a:rPr>
            </a:br>
            <a:r>
              <a:rPr lang="en-US" altLang="en-US" sz="2400" smtClean="0">
                <a:solidFill>
                  <a:srgbClr val="000000"/>
                </a:solidFill>
                <a:latin typeface="Arial" pitchFamily="34" charset="0"/>
                <a:ea typeface="ＭＳ Ｐゴシック" pitchFamily="34" charset="-128"/>
              </a:rPr>
              <a:t>●  Low humidity allows droplet nuclei to stay airborne longer as the droplets do not absorb water weight which would cause them to fall to the ground. </a:t>
            </a:r>
            <a:br>
              <a:rPr lang="en-US" altLang="en-US" sz="2400" smtClean="0">
                <a:solidFill>
                  <a:srgbClr val="000000"/>
                </a:solidFill>
                <a:latin typeface="Arial" pitchFamily="34" charset="0"/>
                <a:ea typeface="ＭＳ Ｐゴシック" pitchFamily="34" charset="-128"/>
              </a:rPr>
            </a:br>
            <a:r>
              <a:rPr lang="en-US" altLang="en-US" sz="2400" smtClean="0">
                <a:solidFill>
                  <a:srgbClr val="000000"/>
                </a:solidFill>
                <a:latin typeface="Arial" pitchFamily="34" charset="0"/>
                <a:ea typeface="ＭＳ Ｐゴシック" pitchFamily="34" charset="-128"/>
              </a:rPr>
              <a:t>●  Indoor Air currents both created by HVAC systems and people movement assure that droplet nuclei will remain airborne </a:t>
            </a:r>
            <a:r>
              <a:rPr lang="en-US" altLang="en-US" sz="2400" i="1" smtClean="0">
                <a:solidFill>
                  <a:srgbClr val="000000"/>
                </a:solidFill>
                <a:latin typeface="Arial" pitchFamily="34" charset="0"/>
                <a:ea typeface="ＭＳ Ｐゴシック" pitchFamily="34" charset="-128"/>
              </a:rPr>
              <a:t>Indefinitely</a:t>
            </a:r>
            <a:r>
              <a:rPr lang="en-US" altLang="en-US" sz="2400" smtClean="0">
                <a:solidFill>
                  <a:srgbClr val="000000"/>
                </a:solidFill>
                <a:latin typeface="Arial" pitchFamily="34" charset="0"/>
                <a:ea typeface="ＭＳ Ｐゴシック" pitchFamily="34" charset="-128"/>
              </a:rPr>
              <a:t>.</a:t>
            </a:r>
            <a:br>
              <a:rPr lang="en-US" altLang="en-US" sz="2400" smtClean="0">
                <a:solidFill>
                  <a:srgbClr val="000000"/>
                </a:solidFill>
                <a:latin typeface="Arial" pitchFamily="34" charset="0"/>
                <a:ea typeface="ＭＳ Ｐゴシック" pitchFamily="34" charset="-128"/>
              </a:rPr>
            </a:br>
            <a:r>
              <a:rPr lang="en-US" altLang="en-US" sz="2400" smtClean="0">
                <a:solidFill>
                  <a:srgbClr val="000000"/>
                </a:solidFill>
                <a:latin typeface="Arial" pitchFamily="34" charset="0"/>
                <a:ea typeface="ＭＳ Ｐゴシック" pitchFamily="34" charset="-128"/>
              </a:rPr>
              <a:t>●  This allows HVAC systems to remove and redistribute droplet nuclei throughout the building to infect more occupants</a:t>
            </a:r>
            <a:r>
              <a:rPr lang="en-US" altLang="en-US" sz="2400" smtClean="0">
                <a:solidFill>
                  <a:srgbClr val="000000"/>
                </a:solidFill>
                <a:latin typeface="Times New Roman" pitchFamily="18" charset="0"/>
                <a:ea typeface="ＭＳ Ｐゴシック" pitchFamily="34" charset="-128"/>
              </a:rPr>
              <a:t>.</a:t>
            </a:r>
            <a:endParaRPr lang="en-US" altLang="en-US" smtClean="0">
              <a:solidFill>
                <a:srgbClr val="000000"/>
              </a:solidFill>
              <a:latin typeface="Times New Roman" pitchFamily="18" charset="0"/>
              <a:ea typeface="ＭＳ Ｐゴシック" pitchFamily="34" charset="-128"/>
            </a:endParaRPr>
          </a:p>
        </p:txBody>
      </p:sp>
      <p:sp>
        <p:nvSpPr>
          <p:cNvPr id="53251" name="Text Box 3"/>
          <p:cNvSpPr txBox="1">
            <a:spLocks noChangeArrowheads="1"/>
          </p:cNvSpPr>
          <p:nvPr/>
        </p:nvSpPr>
        <p:spPr bwMode="auto">
          <a:xfrm>
            <a:off x="1219200" y="631825"/>
            <a:ext cx="647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2800" u="sng">
                <a:solidFill>
                  <a:schemeClr val="accent2"/>
                </a:solidFill>
              </a:rPr>
              <a:t>Low</a:t>
            </a:r>
            <a:r>
              <a:rPr lang="en-US" altLang="en-US" sz="2800">
                <a:solidFill>
                  <a:schemeClr val="accent2"/>
                </a:solidFill>
              </a:rPr>
              <a:t> Indoor Humidity Increases Droplet Nuclei Levels (winter)</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5299E4-71FD-43DB-8BF2-3E11D55AE167}" type="slidenum">
              <a:rPr lang="en-US" altLang="en-US" sz="1800">
                <a:solidFill>
                  <a:srgbClr val="898989"/>
                </a:solidFill>
                <a:latin typeface="Calibri" pitchFamily="34" charset="0"/>
              </a:rPr>
              <a:pPr eaLnBrk="1" hangingPunct="1"/>
              <a:t>22</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04800" y="1524000"/>
            <a:ext cx="8001000" cy="5334000"/>
          </a:xfrm>
        </p:spPr>
        <p:txBody>
          <a:bodyPr/>
          <a:lstStyle/>
          <a:p>
            <a:pPr algn="l" eaLnBrk="1" hangingPunct="1"/>
            <a:r>
              <a:rPr lang="en-US" altLang="en-US" sz="2800" smtClean="0">
                <a:latin typeface="Arial" pitchFamily="34" charset="0"/>
                <a:ea typeface="ＭＳ Ｐゴシック" pitchFamily="34" charset="-128"/>
              </a:rPr>
              <a:t>1)	Indoor humidity levels (winter) in the Northern  </a:t>
            </a:r>
            <a:br>
              <a:rPr lang="en-US" altLang="en-US" sz="2800" smtClean="0">
                <a:latin typeface="Arial" pitchFamily="34" charset="0"/>
                <a:ea typeface="ＭＳ Ｐゴシック" pitchFamily="34" charset="-128"/>
              </a:rPr>
            </a:br>
            <a:r>
              <a:rPr lang="en-US" altLang="en-US" sz="2800" smtClean="0">
                <a:latin typeface="Arial" pitchFamily="34" charset="0"/>
                <a:ea typeface="ＭＳ Ｐゴシック" pitchFamily="34" charset="-128"/>
              </a:rPr>
              <a:t> 	Hemisphere especially in North 	America and </a:t>
            </a:r>
            <a:br>
              <a:rPr lang="en-US" altLang="en-US" sz="2800" smtClean="0">
                <a:latin typeface="Arial" pitchFamily="34" charset="0"/>
                <a:ea typeface="ＭＳ Ｐゴシック" pitchFamily="34" charset="-128"/>
              </a:rPr>
            </a:br>
            <a:r>
              <a:rPr lang="en-US" altLang="en-US" sz="2800" smtClean="0">
                <a:latin typeface="Arial" pitchFamily="34" charset="0"/>
                <a:ea typeface="ＭＳ Ｐゴシック" pitchFamily="34" charset="-128"/>
              </a:rPr>
              <a:t>	Europe are between 15-35%.</a:t>
            </a:r>
            <a:br>
              <a:rPr lang="en-US" altLang="en-US" sz="2800" smtClean="0">
                <a:latin typeface="Arial" pitchFamily="34" charset="0"/>
                <a:ea typeface="ＭＳ Ｐゴシック" pitchFamily="34" charset="-128"/>
              </a:rPr>
            </a:br>
            <a:r>
              <a:rPr lang="en-US" altLang="en-US" sz="2800" smtClean="0">
                <a:latin typeface="Arial" pitchFamily="34" charset="0"/>
                <a:ea typeface="ＭＳ Ｐゴシック" pitchFamily="34" charset="-128"/>
              </a:rPr>
              <a:t/>
            </a:r>
            <a:br>
              <a:rPr lang="en-US" altLang="en-US" sz="2800" smtClean="0">
                <a:latin typeface="Arial" pitchFamily="34" charset="0"/>
                <a:ea typeface="ＭＳ Ｐゴシック" pitchFamily="34" charset="-128"/>
              </a:rPr>
            </a:br>
            <a:r>
              <a:rPr lang="en-US" altLang="en-US" sz="2800" smtClean="0">
                <a:latin typeface="Arial" pitchFamily="34" charset="0"/>
                <a:ea typeface="ＭＳ Ｐゴシック" pitchFamily="34" charset="-128"/>
              </a:rPr>
              <a:t>2)	Studies have proven that there is no </a:t>
            </a:r>
            <a:r>
              <a:rPr lang="ja-JP" altLang="en-US" sz="2800" smtClean="0">
                <a:latin typeface="Arial" pitchFamily="34" charset="0"/>
                <a:ea typeface="ＭＳ Ｐゴシック" pitchFamily="34" charset="-128"/>
              </a:rPr>
              <a:t>“</a:t>
            </a:r>
            <a:r>
              <a:rPr lang="en-US" altLang="ja-JP" sz="2800" smtClean="0">
                <a:latin typeface="Arial" pitchFamily="34" charset="0"/>
                <a:ea typeface="ＭＳ Ｐゴシック" pitchFamily="34" charset="-128"/>
              </a:rPr>
              <a:t>flu 	season</a:t>
            </a:r>
            <a:r>
              <a:rPr lang="ja-JP" altLang="en-US" sz="2800" smtClean="0">
                <a:latin typeface="Arial" pitchFamily="34" charset="0"/>
                <a:ea typeface="ＭＳ Ｐゴシック" pitchFamily="34" charset="-128"/>
              </a:rPr>
              <a:t>”</a:t>
            </a:r>
            <a:r>
              <a:rPr lang="en-US" altLang="ja-JP" sz="2800" smtClean="0">
                <a:latin typeface="Arial" pitchFamily="34" charset="0"/>
                <a:ea typeface="ＭＳ Ｐゴシック" pitchFamily="34" charset="-128"/>
              </a:rPr>
              <a:t> in the tropics where indoor 	humidity levels stay above 40% all year long.</a:t>
            </a:r>
            <a:endParaRPr lang="en-US" altLang="en-US" sz="4000" smtClean="0">
              <a:latin typeface="Arial" pitchFamily="34" charset="0"/>
              <a:ea typeface="ＭＳ Ｐゴシック" pitchFamily="34" charset="-128"/>
            </a:endParaRPr>
          </a:p>
        </p:txBody>
      </p:sp>
      <p:sp>
        <p:nvSpPr>
          <p:cNvPr id="55299" name="Text Box 3"/>
          <p:cNvSpPr txBox="1">
            <a:spLocks noChangeArrowheads="1"/>
          </p:cNvSpPr>
          <p:nvPr/>
        </p:nvSpPr>
        <p:spPr bwMode="auto">
          <a:xfrm>
            <a:off x="0" y="228600"/>
            <a:ext cx="883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solidFill>
                <a:schemeClr val="accent2"/>
              </a:solidFill>
              <a:latin typeface="Times New Roman" pitchFamily="18" charset="0"/>
            </a:endParaRPr>
          </a:p>
          <a:p>
            <a:pPr algn="ctr" eaLnBrk="1" hangingPunct="1"/>
            <a:r>
              <a:rPr lang="en-US" altLang="en-US" b="1">
                <a:solidFill>
                  <a:schemeClr val="accent2"/>
                </a:solidFill>
                <a:latin typeface="Times New Roman" pitchFamily="18" charset="0"/>
              </a:rPr>
              <a:t>There is a DIRECT correlation between low indoor humidity in winter and increases in influenza morbidity and mortality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1CAA6A9-A03A-4B0F-BD0E-B7003503A05A}" type="slidenum">
              <a:rPr lang="en-US" altLang="en-US" sz="1800">
                <a:solidFill>
                  <a:srgbClr val="898989"/>
                </a:solidFill>
                <a:latin typeface="Calibri" pitchFamily="34" charset="0"/>
              </a:rPr>
              <a:pPr eaLnBrk="1" hangingPunct="1"/>
              <a:t>23</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296863" y="1716088"/>
          <a:ext cx="8769350" cy="1809750"/>
        </p:xfrm>
        <a:graphic>
          <a:graphicData uri="http://schemas.openxmlformats.org/presentationml/2006/ole">
            <mc:AlternateContent xmlns:mc="http://schemas.openxmlformats.org/markup-compatibility/2006">
              <mc:Choice xmlns:v="urn:schemas-microsoft-com:vml" Requires="v">
                <p:oleObj spid="_x0000_s57353" name="Worksheet" r:id="rId4" imgW="5930900" imgH="1041400" progId="Excel.Sheet.8">
                  <p:embed/>
                </p:oleObj>
              </mc:Choice>
              <mc:Fallback>
                <p:oleObj name="Worksheet" r:id="rId4" imgW="5930900" imgH="10414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716088"/>
                        <a:ext cx="87693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7" name="Text Box 3"/>
          <p:cNvSpPr txBox="1">
            <a:spLocks noChangeArrowheads="1"/>
          </p:cNvSpPr>
          <p:nvPr/>
        </p:nvSpPr>
        <p:spPr bwMode="auto">
          <a:xfrm>
            <a:off x="533400" y="5033963"/>
            <a:ext cx="83820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FF0000"/>
                </a:solidFill>
              </a:rPr>
              <a:t>ASHRAE Standard 55-1992</a:t>
            </a:r>
            <a:r>
              <a:rPr lang="en-US" altLang="en-US" sz="1600"/>
              <a:t> recommends: Relative Humidity between 20% and 60% </a:t>
            </a:r>
          </a:p>
          <a:p>
            <a:pPr eaLnBrk="1" hangingPunct="1">
              <a:spcBef>
                <a:spcPct val="50000"/>
              </a:spcBef>
            </a:pPr>
            <a:r>
              <a:rPr lang="en-US" altLang="en-US" sz="1600"/>
              <a:t>Less than 50% RH for dust mite control</a:t>
            </a:r>
          </a:p>
          <a:p>
            <a:pPr eaLnBrk="1" hangingPunct="1">
              <a:spcBef>
                <a:spcPct val="50000"/>
              </a:spcBef>
            </a:pPr>
            <a:endParaRPr lang="en-US" altLang="en-US" sz="1600"/>
          </a:p>
          <a:p>
            <a:pPr eaLnBrk="1" hangingPunct="1">
              <a:spcBef>
                <a:spcPct val="50000"/>
              </a:spcBef>
            </a:pPr>
            <a:endParaRPr lang="en-US" altLang="en-US" sz="1600"/>
          </a:p>
        </p:txBody>
      </p:sp>
      <p:sp>
        <p:nvSpPr>
          <p:cNvPr id="57348" name="Text Box 5"/>
          <p:cNvSpPr txBox="1">
            <a:spLocks noChangeArrowheads="1"/>
          </p:cNvSpPr>
          <p:nvPr/>
        </p:nvSpPr>
        <p:spPr bwMode="auto">
          <a:xfrm>
            <a:off x="2438400" y="684213"/>
            <a:ext cx="426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a:solidFill>
                  <a:schemeClr val="accent2"/>
                </a:solidFill>
              </a:rPr>
              <a:t>Facility Guidelines Institute</a:t>
            </a:r>
            <a:endParaRPr lang="en-US" altLang="en-US"/>
          </a:p>
        </p:txBody>
      </p:sp>
      <p:sp>
        <p:nvSpPr>
          <p:cNvPr id="57349" name="Rectangle 1"/>
          <p:cNvSpPr>
            <a:spLocks noChangeArrowheads="1"/>
          </p:cNvSpPr>
          <p:nvPr/>
        </p:nvSpPr>
        <p:spPr bwMode="auto">
          <a:xfrm>
            <a:off x="152400" y="1219200"/>
            <a:ext cx="876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a:p>
            <a:pPr eaLnBrk="1" hangingPunct="1"/>
            <a:r>
              <a:rPr lang="en-US" altLang="en-US" sz="1800" b="1">
                <a:latin typeface="Calibri" pitchFamily="34" charset="0"/>
              </a:rPr>
              <a:t>								Design Parameters of Selected Areas				</a:t>
            </a:r>
          </a:p>
          <a:p>
            <a:pPr eaLnBrk="1" hangingPunct="1"/>
            <a:r>
              <a:rPr lang="en-US" altLang="en-US" sz="1800">
                <a:latin typeface="Calibri" pitchFamily="34" charset="0"/>
              </a:rPr>
              <a:t>				</a:t>
            </a:r>
          </a:p>
          <a:p>
            <a:pPr eaLnBrk="1" hangingPunct="1"/>
            <a:r>
              <a:rPr lang="en-US" altLang="en-US" sz="1800" b="1">
                <a:latin typeface="Calibri" pitchFamily="34" charset="0"/>
              </a:rPr>
              <a:t>Function of Space				Relative Humidity %		Design Temperature °F/°C 		</a:t>
            </a:r>
          </a:p>
          <a:p>
            <a:pPr eaLnBrk="1" hangingPunct="1"/>
            <a:r>
              <a:rPr lang="en-US" altLang="en-US" sz="1800">
                <a:latin typeface="Calibri" pitchFamily="34" charset="0"/>
              </a:rPr>
              <a:t>Classes B &amp; C Operating Rooms			20-60				68-75/20-24	</a:t>
            </a:r>
          </a:p>
          <a:p>
            <a:pPr eaLnBrk="1" hangingPunct="1"/>
            <a:r>
              <a:rPr lang="de-DE" altLang="en-US" sz="1800">
                <a:latin typeface="Calibri" pitchFamily="34" charset="0"/>
              </a:rPr>
              <a:t>Burn unit								40-60				70-75/21-24		</a:t>
            </a:r>
          </a:p>
          <a:p>
            <a:pPr eaLnBrk="1" hangingPunct="1"/>
            <a:r>
              <a:rPr lang="ro-RO" altLang="en-US" sz="1800">
                <a:latin typeface="Calibri" pitchFamily="34" charset="0"/>
              </a:rPr>
              <a:t>Newborn intensive care					20-60				70-75/21-24		</a:t>
            </a:r>
          </a:p>
          <a:p>
            <a:pPr eaLnBrk="1" hangingPunct="1"/>
            <a:r>
              <a:rPr lang="fr-FR" altLang="en-US" sz="1800">
                <a:latin typeface="Calibri" pitchFamily="34" charset="0"/>
              </a:rPr>
              <a:t>Patient room(s)						max 60				70-75/21-24		</a:t>
            </a:r>
          </a:p>
          <a:p>
            <a:pPr eaLnBrk="1" hangingPunct="1"/>
            <a:r>
              <a:rPr lang="en-US" altLang="en-US" sz="1800">
                <a:latin typeface="Calibri" pitchFamily="34" charset="0"/>
              </a:rPr>
              <a:t>Protective environment room				max 60				70-75/21-24		</a:t>
            </a:r>
          </a:p>
          <a:p>
            <a:pPr eaLnBrk="1" hangingPunct="1"/>
            <a:r>
              <a:rPr lang="en-US" altLang="en-US" sz="1800">
                <a:latin typeface="Calibri" pitchFamily="34" charset="0"/>
              </a:rPr>
              <a:t>Airborne Isolation anteroom				N/R					N/R		</a:t>
            </a:r>
          </a:p>
          <a:p>
            <a:pPr eaLnBrk="1" hangingPunct="1"/>
            <a:r>
              <a:rPr lang="en-US" altLang="en-US" sz="1800" b="1">
                <a:latin typeface="Calibri" pitchFamily="34" charset="0"/>
              </a:rPr>
              <a:t>					</a:t>
            </a:r>
          </a:p>
          <a:p>
            <a:pPr eaLnBrk="1" hangingPunct="1"/>
            <a:r>
              <a:rPr lang="en-US" altLang="en-US" sz="1800">
                <a:latin typeface="Calibri" pitchFamily="34" charset="0"/>
              </a:rPr>
              <a:t>ASHRAE STD 170 HEALTHCARE VENTILATION 20% RH CHANGE				</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81709C9-4E05-411B-A1AE-3748941C4CC7}" type="slidenum">
              <a:rPr lang="en-US" altLang="en-US" sz="1800">
                <a:solidFill>
                  <a:srgbClr val="898989"/>
                </a:solidFill>
                <a:latin typeface="Calibri" pitchFamily="34" charset="0"/>
              </a:rPr>
              <a:pPr eaLnBrk="1" hangingPunct="1"/>
              <a:t>24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96863" y="295275"/>
            <a:ext cx="6477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1"/>
          <p:cNvSpPr>
            <a:spLocks noChangeArrowheads="1"/>
          </p:cNvSpPr>
          <p:nvPr/>
        </p:nvSpPr>
        <p:spPr bwMode="auto">
          <a:xfrm>
            <a:off x="425450" y="4702175"/>
            <a:ext cx="87185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latin typeface="Calibri" pitchFamily="34" charset="0"/>
              </a:rPr>
              <a:t>There are six basic types of natural ventilation systems:</a:t>
            </a:r>
          </a:p>
          <a:p>
            <a:pPr eaLnBrk="1" hangingPunct="1"/>
            <a:r>
              <a:rPr lang="en-US" altLang="en-US" sz="1600">
                <a:latin typeface="Calibri" pitchFamily="34" charset="0"/>
              </a:rPr>
              <a:t>• single-side corridor</a:t>
            </a:r>
          </a:p>
          <a:p>
            <a:pPr eaLnBrk="1" hangingPunct="1"/>
            <a:r>
              <a:rPr lang="en-US" altLang="en-US" sz="1600">
                <a:latin typeface="Calibri" pitchFamily="34" charset="0"/>
              </a:rPr>
              <a:t>• central corridor</a:t>
            </a:r>
          </a:p>
          <a:p>
            <a:pPr eaLnBrk="1" hangingPunct="1"/>
            <a:r>
              <a:rPr lang="en-US" altLang="en-US" sz="1600">
                <a:latin typeface="Calibri" pitchFamily="34" charset="0"/>
              </a:rPr>
              <a:t>• courtyard</a:t>
            </a:r>
          </a:p>
          <a:p>
            <a:pPr eaLnBrk="1" hangingPunct="1"/>
            <a:r>
              <a:rPr lang="en-US" altLang="en-US" sz="1600">
                <a:latin typeface="Calibri" pitchFamily="34" charset="0"/>
              </a:rPr>
              <a:t>• wind tower		</a:t>
            </a:r>
          </a:p>
          <a:p>
            <a:pPr eaLnBrk="1" hangingPunct="1"/>
            <a:r>
              <a:rPr lang="en-US" altLang="en-US" sz="1600">
                <a:latin typeface="Calibri" pitchFamily="34" charset="0"/>
              </a:rPr>
              <a:t>• atrium and chimney</a:t>
            </a:r>
          </a:p>
          <a:p>
            <a:pPr eaLnBrk="1" hangingPunct="1"/>
            <a:r>
              <a:rPr lang="en-US" altLang="en-US" sz="1600">
                <a:latin typeface="Calibri" pitchFamily="34" charset="0"/>
              </a:rPr>
              <a:t>• hybrid (mixed-mode) ventilation.</a:t>
            </a:r>
          </a:p>
          <a:p>
            <a:pPr eaLnBrk="1" hangingPunct="1"/>
            <a:r>
              <a:rPr lang="en-US" altLang="en-US" sz="1600" b="1">
                <a:latin typeface="Calibri" pitchFamily="34" charset="0"/>
              </a:rPr>
              <a:t>World Health Organization Pub/Natural Ventilation for Infection Control in Healthcare-2009</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8D79D5E-592B-4882-996E-BD7668BA1D9D}" type="slidenum">
              <a:rPr lang="en-US" altLang="en-US" sz="1800">
                <a:solidFill>
                  <a:srgbClr val="898989"/>
                </a:solidFill>
                <a:latin typeface="Calibri" pitchFamily="34" charset="0"/>
              </a:rPr>
              <a:pPr eaLnBrk="1" hangingPunct="1"/>
              <a:t>25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50838"/>
            <a:ext cx="9144000"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303BF8F-6AD7-42A1-AFA4-4EA8E6B15603}" type="slidenum">
              <a:rPr lang="en-US" altLang="en-US" sz="1800">
                <a:solidFill>
                  <a:srgbClr val="898989"/>
                </a:solidFill>
                <a:latin typeface="Calibri" pitchFamily="34" charset="0"/>
              </a:rPr>
              <a:pPr eaLnBrk="1" hangingPunct="1"/>
              <a:t>26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054100"/>
            <a:ext cx="91440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4C2540B-A3E2-4D7A-846F-889CE99A8D1E}" type="slidenum">
              <a:rPr lang="en-US" altLang="en-US" sz="1800">
                <a:solidFill>
                  <a:srgbClr val="898989"/>
                </a:solidFill>
                <a:latin typeface="Calibri" pitchFamily="34" charset="0"/>
              </a:rPr>
              <a:pPr eaLnBrk="1" hangingPunct="1"/>
              <a:t>27</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20700"/>
            <a:ext cx="914400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8B16BF-7001-45AB-A293-3ECCC02719BC}" type="slidenum">
              <a:rPr lang="en-US" altLang="en-US" sz="1800">
                <a:solidFill>
                  <a:srgbClr val="898989"/>
                </a:solidFill>
                <a:latin typeface="Calibri" pitchFamily="34" charset="0"/>
              </a:rPr>
              <a:pPr eaLnBrk="1" hangingPunct="1"/>
              <a:t>28</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9700" y="127000"/>
            <a:ext cx="8636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4"/>
          <p:cNvSpPr txBox="1">
            <a:spLocks noChangeArrowheads="1"/>
          </p:cNvSpPr>
          <p:nvPr/>
        </p:nvSpPr>
        <p:spPr bwMode="auto">
          <a:xfrm>
            <a:off x="533400" y="4953000"/>
            <a:ext cx="49149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latin typeface="Calibri" pitchFamily="34" charset="0"/>
              </a:rPr>
              <a:t>★ The performance in either thermal comfort or infection control is</a:t>
            </a:r>
          </a:p>
          <a:p>
            <a:pPr eaLnBrk="1" hangingPunct="1"/>
            <a:r>
              <a:rPr lang="en-US" altLang="en-US" sz="1100">
                <a:latin typeface="Calibri" pitchFamily="34" charset="0"/>
              </a:rPr>
              <a:t>unsatisfactory. In terms of infection control, it means the magnitude of</a:t>
            </a:r>
          </a:p>
          <a:p>
            <a:pPr eaLnBrk="1" hangingPunct="1"/>
            <a:r>
              <a:rPr lang="en-US" altLang="en-US" sz="1100">
                <a:latin typeface="Calibri" pitchFamily="34" charset="0"/>
              </a:rPr>
              <a:t>the ventilation rate.</a:t>
            </a:r>
          </a:p>
          <a:p>
            <a:pPr eaLnBrk="1" hangingPunct="1"/>
            <a:r>
              <a:rPr lang="en-US" altLang="en-US" sz="1100">
                <a:latin typeface="Calibri" pitchFamily="34" charset="0"/>
              </a:rPr>
              <a:t>★★ The performance is fair.</a:t>
            </a:r>
          </a:p>
          <a:p>
            <a:pPr eaLnBrk="1" hangingPunct="1"/>
            <a:r>
              <a:rPr lang="en-US" altLang="en-US" sz="1100">
                <a:latin typeface="Calibri" pitchFamily="34" charset="0"/>
              </a:rPr>
              <a:t>★★★ The performance is acceptable, but compromise may be needed in terms</a:t>
            </a:r>
          </a:p>
          <a:p>
            <a:pPr eaLnBrk="1" hangingPunct="1"/>
            <a:r>
              <a:rPr lang="en-US" altLang="en-US" sz="1100">
                <a:latin typeface="Calibri" pitchFamily="34" charset="0"/>
              </a:rPr>
              <a:t>of thermal comfort.</a:t>
            </a:r>
          </a:p>
          <a:p>
            <a:pPr eaLnBrk="1" hangingPunct="1"/>
            <a:r>
              <a:rPr lang="en-US" altLang="en-US" sz="1100">
                <a:latin typeface="Calibri" pitchFamily="34" charset="0"/>
              </a:rPr>
              <a:t>★★★★ The performance is good in terms of both thermal comfort and airborne</a:t>
            </a:r>
          </a:p>
          <a:p>
            <a:pPr eaLnBrk="1" hangingPunct="1"/>
            <a:r>
              <a:rPr lang="en-US" altLang="en-US" sz="1100">
                <a:latin typeface="Calibri" pitchFamily="34" charset="0"/>
              </a:rPr>
              <a:t>infection control.</a:t>
            </a:r>
          </a:p>
          <a:p>
            <a:pPr eaLnBrk="1" hangingPunct="1"/>
            <a:r>
              <a:rPr lang="en-US" altLang="en-US" sz="1100">
                <a:latin typeface="Calibri" pitchFamily="34" charset="0"/>
              </a:rPr>
              <a:t>★★★★★ The performance is very good (satisfactory) in terms of both thermal</a:t>
            </a:r>
          </a:p>
          <a:p>
            <a:pPr eaLnBrk="1" hangingPunct="1"/>
            <a:r>
              <a:rPr lang="en-US" altLang="en-US" sz="1100">
                <a:latin typeface="Calibri" pitchFamily="34" charset="0"/>
              </a:rPr>
              <a:t>comfort and infection control.</a:t>
            </a:r>
          </a:p>
        </p:txBody>
      </p:sp>
      <p:sp>
        <p:nvSpPr>
          <p:cNvPr id="63492" name="TextBox 5"/>
          <p:cNvSpPr txBox="1">
            <a:spLocks noChangeArrowheads="1"/>
          </p:cNvSpPr>
          <p:nvPr/>
        </p:nvSpPr>
        <p:spPr bwMode="auto">
          <a:xfrm>
            <a:off x="533400" y="4583113"/>
            <a:ext cx="417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Applicability of natural ventilation systems</a:t>
            </a:r>
          </a:p>
        </p:txBody>
      </p:sp>
      <p:sp>
        <p:nvSpPr>
          <p:cNvPr id="63493" name="TextBox 1"/>
          <p:cNvSpPr txBox="1">
            <a:spLocks noChangeArrowheads="1"/>
          </p:cNvSpPr>
          <p:nvPr/>
        </p:nvSpPr>
        <p:spPr bwMode="auto">
          <a:xfrm>
            <a:off x="5194300" y="4621213"/>
            <a:ext cx="387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Natural ventilation for infection control </a:t>
            </a:r>
          </a:p>
          <a:p>
            <a:pPr eaLnBrk="1" hangingPunct="1"/>
            <a:r>
              <a:rPr lang="en-US" altLang="en-US" sz="1800">
                <a:latin typeface="Calibri" pitchFamily="34" charset="0"/>
              </a:rPr>
              <a:t>in health-care settings.</a:t>
            </a: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B04EA1-8432-4A5D-A2B5-DBEE10D60A61}" type="slidenum">
              <a:rPr lang="en-US" altLang="en-US" sz="1800">
                <a:solidFill>
                  <a:srgbClr val="898989"/>
                </a:solidFill>
                <a:latin typeface="Calibri" pitchFamily="34" charset="0"/>
              </a:rPr>
              <a:pPr eaLnBrk="1" hangingPunct="1"/>
              <a:t>29</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z="3600" smtClean="0">
                <a:ea typeface="ＭＳ Ｐゴシック" pitchFamily="34" charset="-128"/>
              </a:rPr>
              <a:t>Why is energy important to infectious disease management?</a:t>
            </a:r>
          </a:p>
        </p:txBody>
      </p:sp>
      <p:sp>
        <p:nvSpPr>
          <p:cNvPr id="22531" name="Content Placeholder 2"/>
          <p:cNvSpPr>
            <a:spLocks noGrp="1"/>
          </p:cNvSpPr>
          <p:nvPr>
            <p:ph idx="1"/>
          </p:nvPr>
        </p:nvSpPr>
        <p:spPr/>
        <p:txBody>
          <a:bodyPr/>
          <a:lstStyle/>
          <a:p>
            <a:pPr eaLnBrk="1" hangingPunct="1"/>
            <a:r>
              <a:rPr lang="en-US" altLang="en-US" smtClean="0">
                <a:ea typeface="ＭＳ Ｐゴシック" pitchFamily="34" charset="-128"/>
              </a:rPr>
              <a:t>Mermazadeh and Xu 2012 recommend site specific risk analysis because increasing or decreasing the room air exchange rate by as little as one air change per hour can result in a differene of $150-250 per year in heating and cooling costs for that room.</a:t>
            </a:r>
          </a:p>
        </p:txBody>
      </p:sp>
      <p:sp>
        <p:nvSpPr>
          <p:cNvPr id="22532" name="TextBox 3"/>
          <p:cNvSpPr txBox="1">
            <a:spLocks noChangeArrowheads="1"/>
          </p:cNvSpPr>
          <p:nvPr/>
        </p:nvSpPr>
        <p:spPr bwMode="auto">
          <a:xfrm>
            <a:off x="1022350" y="5080000"/>
            <a:ext cx="559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Dr. Mermazadeh is the Director of Technical Services NIH.</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A69A20-016B-475C-BCF5-3DC956A59B80}" type="slidenum">
              <a:rPr lang="en-US" altLang="en-US" sz="1800">
                <a:solidFill>
                  <a:srgbClr val="898989"/>
                </a:solidFill>
                <a:latin typeface="Calibri" pitchFamily="34" charset="0"/>
              </a:rPr>
              <a:pPr eaLnBrk="1" hangingPunct="1"/>
              <a:t>3</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16" name="Rectangle 4"/>
          <p:cNvSpPr>
            <a:spLocks noChangeArrowheads="1"/>
          </p:cNvSpPr>
          <p:nvPr/>
        </p:nvSpPr>
        <p:spPr bwMode="auto">
          <a:xfrm>
            <a:off x="2895600" y="762000"/>
            <a:ext cx="3136900" cy="2159000"/>
          </a:xfrm>
          <a:prstGeom prst="rect">
            <a:avLst/>
          </a:prstGeom>
          <a:solidFill>
            <a:srgbClr val="FFFFFF"/>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17" name="Rectangle 5"/>
          <p:cNvSpPr>
            <a:spLocks noChangeArrowheads="1"/>
          </p:cNvSpPr>
          <p:nvPr/>
        </p:nvSpPr>
        <p:spPr bwMode="auto">
          <a:xfrm>
            <a:off x="2651125" y="1073150"/>
            <a:ext cx="496888" cy="101600"/>
          </a:xfrm>
          <a:prstGeom prst="rect">
            <a:avLst/>
          </a:prstGeom>
          <a:solidFill>
            <a:srgbClr val="FFFFFF"/>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18" name="Rectangle 6"/>
          <p:cNvSpPr>
            <a:spLocks noChangeArrowheads="1"/>
          </p:cNvSpPr>
          <p:nvPr/>
        </p:nvSpPr>
        <p:spPr bwMode="auto">
          <a:xfrm>
            <a:off x="2820988" y="1555750"/>
            <a:ext cx="112712" cy="1320800"/>
          </a:xfrm>
          <a:prstGeom prst="rect">
            <a:avLst/>
          </a:prstGeom>
          <a:solidFill>
            <a:srgbClr val="000000"/>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grpSp>
        <p:nvGrpSpPr>
          <p:cNvPr id="64519" name="Group 7"/>
          <p:cNvGrpSpPr>
            <a:grpSpLocks/>
          </p:cNvGrpSpPr>
          <p:nvPr/>
        </p:nvGrpSpPr>
        <p:grpSpPr bwMode="auto">
          <a:xfrm>
            <a:off x="2722563" y="1092200"/>
            <a:ext cx="671512" cy="65088"/>
            <a:chOff x="1551" y="976"/>
            <a:chExt cx="476" cy="41"/>
          </a:xfrm>
        </p:grpSpPr>
        <p:sp>
          <p:nvSpPr>
            <p:cNvPr id="64616" name="Freeform 8"/>
            <p:cNvSpPr>
              <a:spLocks/>
            </p:cNvSpPr>
            <p:nvPr/>
          </p:nvSpPr>
          <p:spPr bwMode="auto">
            <a:xfrm>
              <a:off x="1938" y="976"/>
              <a:ext cx="89" cy="41"/>
            </a:xfrm>
            <a:custGeom>
              <a:avLst/>
              <a:gdLst>
                <a:gd name="T0" fmla="*/ 88 w 89"/>
                <a:gd name="T1" fmla="*/ 20 h 41"/>
                <a:gd name="T2" fmla="*/ 0 w 89"/>
                <a:gd name="T3" fmla="*/ 40 h 41"/>
                <a:gd name="T4" fmla="*/ 0 w 89"/>
                <a:gd name="T5" fmla="*/ 20 h 41"/>
                <a:gd name="T6" fmla="*/ 0 w 89"/>
                <a:gd name="T7" fmla="*/ 0 h 41"/>
                <a:gd name="T8" fmla="*/ 88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0"/>
                  </a:moveTo>
                  <a:lnTo>
                    <a:pt x="0" y="40"/>
                  </a:lnTo>
                  <a:lnTo>
                    <a:pt x="0" y="20"/>
                  </a:lnTo>
                  <a:lnTo>
                    <a:pt x="0" y="0"/>
                  </a:lnTo>
                  <a:lnTo>
                    <a:pt x="88" y="2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17" name="Line 9"/>
            <p:cNvSpPr>
              <a:spLocks noChangeShapeType="1"/>
            </p:cNvSpPr>
            <p:nvPr/>
          </p:nvSpPr>
          <p:spPr bwMode="auto">
            <a:xfrm>
              <a:off x="1551" y="1004"/>
              <a:ext cx="3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64520" name="Rectangle 10"/>
          <p:cNvSpPr>
            <a:spLocks noChangeArrowheads="1"/>
          </p:cNvSpPr>
          <p:nvPr/>
        </p:nvSpPr>
        <p:spPr bwMode="auto">
          <a:xfrm>
            <a:off x="1882775" y="803275"/>
            <a:ext cx="9445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latin typeface="Geneva" pitchFamily="4" charset="0"/>
              </a:rPr>
              <a:t>monitor</a:t>
            </a:r>
          </a:p>
        </p:txBody>
      </p:sp>
      <p:sp>
        <p:nvSpPr>
          <p:cNvPr id="64521" name="Rectangle 11"/>
          <p:cNvSpPr>
            <a:spLocks noChangeArrowheads="1"/>
          </p:cNvSpPr>
          <p:nvPr/>
        </p:nvSpPr>
        <p:spPr bwMode="auto">
          <a:xfrm>
            <a:off x="3905250" y="793750"/>
            <a:ext cx="1500188" cy="228600"/>
          </a:xfrm>
          <a:prstGeom prst="rect">
            <a:avLst/>
          </a:prstGeom>
          <a:solidFill>
            <a:srgbClr val="FFFFFF"/>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22" name="Line 12"/>
          <p:cNvSpPr>
            <a:spLocks noChangeShapeType="1"/>
          </p:cNvSpPr>
          <p:nvPr/>
        </p:nvSpPr>
        <p:spPr bwMode="auto">
          <a:xfrm>
            <a:off x="3917950" y="815975"/>
            <a:ext cx="1454150" cy="1746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4523" name="Line 13"/>
          <p:cNvSpPr>
            <a:spLocks noChangeShapeType="1"/>
          </p:cNvSpPr>
          <p:nvPr/>
        </p:nvSpPr>
        <p:spPr bwMode="auto">
          <a:xfrm flipH="1">
            <a:off x="3879850" y="815975"/>
            <a:ext cx="1509713" cy="187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nvGrpSpPr>
          <p:cNvPr id="64524" name="Group 14"/>
          <p:cNvGrpSpPr>
            <a:grpSpLocks/>
          </p:cNvGrpSpPr>
          <p:nvPr/>
        </p:nvGrpSpPr>
        <p:grpSpPr bwMode="auto">
          <a:xfrm>
            <a:off x="4022725" y="1063625"/>
            <a:ext cx="60325" cy="360363"/>
            <a:chOff x="2473" y="958"/>
            <a:chExt cx="42" cy="227"/>
          </a:xfrm>
        </p:grpSpPr>
        <p:sp>
          <p:nvSpPr>
            <p:cNvPr id="64614" name="Freeform 15"/>
            <p:cNvSpPr>
              <a:spLocks/>
            </p:cNvSpPr>
            <p:nvPr/>
          </p:nvSpPr>
          <p:spPr bwMode="auto">
            <a:xfrm>
              <a:off x="2473"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15" name="Line 16"/>
            <p:cNvSpPr>
              <a:spLocks noChangeShapeType="1"/>
            </p:cNvSpPr>
            <p:nvPr/>
          </p:nvSpPr>
          <p:spPr bwMode="auto">
            <a:xfrm>
              <a:off x="2502"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25" name="Group 17"/>
          <p:cNvGrpSpPr>
            <a:grpSpLocks/>
          </p:cNvGrpSpPr>
          <p:nvPr/>
        </p:nvGrpSpPr>
        <p:grpSpPr bwMode="auto">
          <a:xfrm>
            <a:off x="4203700" y="1063625"/>
            <a:ext cx="58738" cy="360363"/>
            <a:chOff x="2601" y="958"/>
            <a:chExt cx="42" cy="227"/>
          </a:xfrm>
        </p:grpSpPr>
        <p:sp>
          <p:nvSpPr>
            <p:cNvPr id="64612" name="Freeform 18"/>
            <p:cNvSpPr>
              <a:spLocks/>
            </p:cNvSpPr>
            <p:nvPr/>
          </p:nvSpPr>
          <p:spPr bwMode="auto">
            <a:xfrm>
              <a:off x="2601"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13" name="Line 19"/>
            <p:cNvSpPr>
              <a:spLocks noChangeShapeType="1"/>
            </p:cNvSpPr>
            <p:nvPr/>
          </p:nvSpPr>
          <p:spPr bwMode="auto">
            <a:xfrm>
              <a:off x="2630"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26" name="Group 20"/>
          <p:cNvGrpSpPr>
            <a:grpSpLocks/>
          </p:cNvGrpSpPr>
          <p:nvPr/>
        </p:nvGrpSpPr>
        <p:grpSpPr bwMode="auto">
          <a:xfrm>
            <a:off x="4384675" y="1063625"/>
            <a:ext cx="58738" cy="360363"/>
            <a:chOff x="2729" y="958"/>
            <a:chExt cx="42" cy="227"/>
          </a:xfrm>
        </p:grpSpPr>
        <p:sp>
          <p:nvSpPr>
            <p:cNvPr id="64610" name="Freeform 21"/>
            <p:cNvSpPr>
              <a:spLocks/>
            </p:cNvSpPr>
            <p:nvPr/>
          </p:nvSpPr>
          <p:spPr bwMode="auto">
            <a:xfrm>
              <a:off x="2729"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11" name="Line 22"/>
            <p:cNvSpPr>
              <a:spLocks noChangeShapeType="1"/>
            </p:cNvSpPr>
            <p:nvPr/>
          </p:nvSpPr>
          <p:spPr bwMode="auto">
            <a:xfrm>
              <a:off x="2758"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27" name="Group 23"/>
          <p:cNvGrpSpPr>
            <a:grpSpLocks/>
          </p:cNvGrpSpPr>
          <p:nvPr/>
        </p:nvGrpSpPr>
        <p:grpSpPr bwMode="auto">
          <a:xfrm>
            <a:off x="4565650" y="1063625"/>
            <a:ext cx="58738" cy="360363"/>
            <a:chOff x="2857" y="958"/>
            <a:chExt cx="42" cy="227"/>
          </a:xfrm>
        </p:grpSpPr>
        <p:sp>
          <p:nvSpPr>
            <p:cNvPr id="64608" name="Freeform 24"/>
            <p:cNvSpPr>
              <a:spLocks/>
            </p:cNvSpPr>
            <p:nvPr/>
          </p:nvSpPr>
          <p:spPr bwMode="auto">
            <a:xfrm>
              <a:off x="2857"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09" name="Line 25"/>
            <p:cNvSpPr>
              <a:spLocks noChangeShapeType="1"/>
            </p:cNvSpPr>
            <p:nvPr/>
          </p:nvSpPr>
          <p:spPr bwMode="auto">
            <a:xfrm>
              <a:off x="2886"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28" name="Group 26"/>
          <p:cNvGrpSpPr>
            <a:grpSpLocks/>
          </p:cNvGrpSpPr>
          <p:nvPr/>
        </p:nvGrpSpPr>
        <p:grpSpPr bwMode="auto">
          <a:xfrm>
            <a:off x="4745038" y="1063625"/>
            <a:ext cx="60325" cy="360363"/>
            <a:chOff x="2985" y="958"/>
            <a:chExt cx="42" cy="227"/>
          </a:xfrm>
        </p:grpSpPr>
        <p:sp>
          <p:nvSpPr>
            <p:cNvPr id="64606" name="Freeform 27"/>
            <p:cNvSpPr>
              <a:spLocks/>
            </p:cNvSpPr>
            <p:nvPr/>
          </p:nvSpPr>
          <p:spPr bwMode="auto">
            <a:xfrm>
              <a:off x="2985"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07" name="Line 28"/>
            <p:cNvSpPr>
              <a:spLocks noChangeShapeType="1"/>
            </p:cNvSpPr>
            <p:nvPr/>
          </p:nvSpPr>
          <p:spPr bwMode="auto">
            <a:xfrm>
              <a:off x="3014"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29" name="Group 29"/>
          <p:cNvGrpSpPr>
            <a:grpSpLocks/>
          </p:cNvGrpSpPr>
          <p:nvPr/>
        </p:nvGrpSpPr>
        <p:grpSpPr bwMode="auto">
          <a:xfrm>
            <a:off x="4926013" y="1063625"/>
            <a:ext cx="58737" cy="360363"/>
            <a:chOff x="3113" y="958"/>
            <a:chExt cx="42" cy="227"/>
          </a:xfrm>
        </p:grpSpPr>
        <p:sp>
          <p:nvSpPr>
            <p:cNvPr id="64604" name="Freeform 30"/>
            <p:cNvSpPr>
              <a:spLocks/>
            </p:cNvSpPr>
            <p:nvPr/>
          </p:nvSpPr>
          <p:spPr bwMode="auto">
            <a:xfrm>
              <a:off x="3113"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05" name="Line 31"/>
            <p:cNvSpPr>
              <a:spLocks noChangeShapeType="1"/>
            </p:cNvSpPr>
            <p:nvPr/>
          </p:nvSpPr>
          <p:spPr bwMode="auto">
            <a:xfrm>
              <a:off x="3142"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30" name="Group 32"/>
          <p:cNvGrpSpPr>
            <a:grpSpLocks/>
          </p:cNvGrpSpPr>
          <p:nvPr/>
        </p:nvGrpSpPr>
        <p:grpSpPr bwMode="auto">
          <a:xfrm>
            <a:off x="5106988" y="1063625"/>
            <a:ext cx="58737" cy="360363"/>
            <a:chOff x="3241" y="958"/>
            <a:chExt cx="42" cy="227"/>
          </a:xfrm>
        </p:grpSpPr>
        <p:sp>
          <p:nvSpPr>
            <p:cNvPr id="64602" name="Freeform 33"/>
            <p:cNvSpPr>
              <a:spLocks/>
            </p:cNvSpPr>
            <p:nvPr/>
          </p:nvSpPr>
          <p:spPr bwMode="auto">
            <a:xfrm>
              <a:off x="3241"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03" name="Line 34"/>
            <p:cNvSpPr>
              <a:spLocks noChangeShapeType="1"/>
            </p:cNvSpPr>
            <p:nvPr/>
          </p:nvSpPr>
          <p:spPr bwMode="auto">
            <a:xfrm>
              <a:off x="3270"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31" name="Group 35"/>
          <p:cNvGrpSpPr>
            <a:grpSpLocks/>
          </p:cNvGrpSpPr>
          <p:nvPr/>
        </p:nvGrpSpPr>
        <p:grpSpPr bwMode="auto">
          <a:xfrm>
            <a:off x="5287963" y="1063625"/>
            <a:ext cx="58737" cy="360363"/>
            <a:chOff x="3369" y="958"/>
            <a:chExt cx="42" cy="227"/>
          </a:xfrm>
        </p:grpSpPr>
        <p:sp>
          <p:nvSpPr>
            <p:cNvPr id="64600" name="Freeform 36"/>
            <p:cNvSpPr>
              <a:spLocks/>
            </p:cNvSpPr>
            <p:nvPr/>
          </p:nvSpPr>
          <p:spPr bwMode="auto">
            <a:xfrm>
              <a:off x="3369" y="1096"/>
              <a:ext cx="42" cy="89"/>
            </a:xfrm>
            <a:custGeom>
              <a:avLst/>
              <a:gdLst>
                <a:gd name="T0" fmla="*/ 20 w 42"/>
                <a:gd name="T1" fmla="*/ 88 h 89"/>
                <a:gd name="T2" fmla="*/ 0 w 42"/>
                <a:gd name="T3" fmla="*/ 0 h 89"/>
                <a:gd name="T4" fmla="*/ 20 w 42"/>
                <a:gd name="T5" fmla="*/ 0 h 89"/>
                <a:gd name="T6" fmla="*/ 41 w 42"/>
                <a:gd name="T7" fmla="*/ 0 h 89"/>
                <a:gd name="T8" fmla="*/ 20 w 42"/>
                <a:gd name="T9" fmla="*/ 88 h 89"/>
                <a:gd name="T10" fmla="*/ 0 60000 65536"/>
                <a:gd name="T11" fmla="*/ 0 60000 65536"/>
                <a:gd name="T12" fmla="*/ 0 60000 65536"/>
                <a:gd name="T13" fmla="*/ 0 60000 65536"/>
                <a:gd name="T14" fmla="*/ 0 60000 65536"/>
                <a:gd name="T15" fmla="*/ 0 w 42"/>
                <a:gd name="T16" fmla="*/ 0 h 89"/>
                <a:gd name="T17" fmla="*/ 42 w 42"/>
                <a:gd name="T18" fmla="*/ 89 h 89"/>
              </a:gdLst>
              <a:ahLst/>
              <a:cxnLst>
                <a:cxn ang="T10">
                  <a:pos x="T0" y="T1"/>
                </a:cxn>
                <a:cxn ang="T11">
                  <a:pos x="T2" y="T3"/>
                </a:cxn>
                <a:cxn ang="T12">
                  <a:pos x="T4" y="T5"/>
                </a:cxn>
                <a:cxn ang="T13">
                  <a:pos x="T6" y="T7"/>
                </a:cxn>
                <a:cxn ang="T14">
                  <a:pos x="T8" y="T9"/>
                </a:cxn>
              </a:cxnLst>
              <a:rect l="T15" t="T16" r="T17" b="T18"/>
              <a:pathLst>
                <a:path w="42" h="89">
                  <a:moveTo>
                    <a:pt x="20" y="88"/>
                  </a:moveTo>
                  <a:lnTo>
                    <a:pt x="0" y="0"/>
                  </a:lnTo>
                  <a:lnTo>
                    <a:pt x="20" y="0"/>
                  </a:lnTo>
                  <a:lnTo>
                    <a:pt x="41" y="0"/>
                  </a:lnTo>
                  <a:lnTo>
                    <a:pt x="20" y="8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601" name="Line 37"/>
            <p:cNvSpPr>
              <a:spLocks noChangeShapeType="1"/>
            </p:cNvSpPr>
            <p:nvPr/>
          </p:nvSpPr>
          <p:spPr bwMode="auto">
            <a:xfrm>
              <a:off x="3398" y="958"/>
              <a:ext cx="0"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64532" name="Rectangle 38"/>
          <p:cNvSpPr>
            <a:spLocks noChangeArrowheads="1"/>
          </p:cNvSpPr>
          <p:nvPr/>
        </p:nvSpPr>
        <p:spPr bwMode="auto">
          <a:xfrm>
            <a:off x="5473700" y="2076450"/>
            <a:ext cx="384175" cy="469900"/>
          </a:xfrm>
          <a:prstGeom prst="rect">
            <a:avLst/>
          </a:prstGeom>
          <a:solidFill>
            <a:srgbClr val="FFFFFF"/>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33" name="Line 39"/>
          <p:cNvSpPr>
            <a:spLocks noChangeShapeType="1"/>
          </p:cNvSpPr>
          <p:nvPr/>
        </p:nvSpPr>
        <p:spPr bwMode="auto">
          <a:xfrm>
            <a:off x="5499100" y="2092325"/>
            <a:ext cx="347663" cy="4667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nvGrpSpPr>
          <p:cNvPr id="64534" name="Group 40"/>
          <p:cNvGrpSpPr>
            <a:grpSpLocks/>
          </p:cNvGrpSpPr>
          <p:nvPr/>
        </p:nvGrpSpPr>
        <p:grpSpPr bwMode="auto">
          <a:xfrm>
            <a:off x="5081588" y="2120900"/>
            <a:ext cx="287337" cy="65088"/>
            <a:chOff x="3223" y="1624"/>
            <a:chExt cx="204" cy="41"/>
          </a:xfrm>
        </p:grpSpPr>
        <p:sp>
          <p:nvSpPr>
            <p:cNvPr id="64598" name="Freeform 41"/>
            <p:cNvSpPr>
              <a:spLocks/>
            </p:cNvSpPr>
            <p:nvPr/>
          </p:nvSpPr>
          <p:spPr bwMode="auto">
            <a:xfrm>
              <a:off x="3338" y="1624"/>
              <a:ext cx="89" cy="41"/>
            </a:xfrm>
            <a:custGeom>
              <a:avLst/>
              <a:gdLst>
                <a:gd name="T0" fmla="*/ 88 w 89"/>
                <a:gd name="T1" fmla="*/ 20 h 41"/>
                <a:gd name="T2" fmla="*/ 0 w 89"/>
                <a:gd name="T3" fmla="*/ 40 h 41"/>
                <a:gd name="T4" fmla="*/ 0 w 89"/>
                <a:gd name="T5" fmla="*/ 20 h 41"/>
                <a:gd name="T6" fmla="*/ 0 w 89"/>
                <a:gd name="T7" fmla="*/ 0 h 41"/>
                <a:gd name="T8" fmla="*/ 88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0"/>
                  </a:moveTo>
                  <a:lnTo>
                    <a:pt x="0" y="40"/>
                  </a:lnTo>
                  <a:lnTo>
                    <a:pt x="0" y="20"/>
                  </a:lnTo>
                  <a:lnTo>
                    <a:pt x="0" y="0"/>
                  </a:lnTo>
                  <a:lnTo>
                    <a:pt x="88" y="2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99" name="Line 42"/>
            <p:cNvSpPr>
              <a:spLocks noChangeShapeType="1"/>
            </p:cNvSpPr>
            <p:nvPr/>
          </p:nvSpPr>
          <p:spPr bwMode="auto">
            <a:xfrm>
              <a:off x="3223" y="1652"/>
              <a:ext cx="10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35" name="Group 43"/>
          <p:cNvGrpSpPr>
            <a:grpSpLocks/>
          </p:cNvGrpSpPr>
          <p:nvPr/>
        </p:nvGrpSpPr>
        <p:grpSpPr bwMode="auto">
          <a:xfrm>
            <a:off x="5081588" y="2247900"/>
            <a:ext cx="287337" cy="65088"/>
            <a:chOff x="3223" y="1704"/>
            <a:chExt cx="204" cy="41"/>
          </a:xfrm>
        </p:grpSpPr>
        <p:sp>
          <p:nvSpPr>
            <p:cNvPr id="64596" name="Freeform 44"/>
            <p:cNvSpPr>
              <a:spLocks/>
            </p:cNvSpPr>
            <p:nvPr/>
          </p:nvSpPr>
          <p:spPr bwMode="auto">
            <a:xfrm>
              <a:off x="3338" y="1704"/>
              <a:ext cx="89" cy="41"/>
            </a:xfrm>
            <a:custGeom>
              <a:avLst/>
              <a:gdLst>
                <a:gd name="T0" fmla="*/ 88 w 89"/>
                <a:gd name="T1" fmla="*/ 20 h 41"/>
                <a:gd name="T2" fmla="*/ 0 w 89"/>
                <a:gd name="T3" fmla="*/ 40 h 41"/>
                <a:gd name="T4" fmla="*/ 0 w 89"/>
                <a:gd name="T5" fmla="*/ 20 h 41"/>
                <a:gd name="T6" fmla="*/ 0 w 89"/>
                <a:gd name="T7" fmla="*/ 0 h 41"/>
                <a:gd name="T8" fmla="*/ 88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0"/>
                  </a:moveTo>
                  <a:lnTo>
                    <a:pt x="0" y="40"/>
                  </a:lnTo>
                  <a:lnTo>
                    <a:pt x="0" y="20"/>
                  </a:lnTo>
                  <a:lnTo>
                    <a:pt x="0" y="0"/>
                  </a:lnTo>
                  <a:lnTo>
                    <a:pt x="88" y="2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97" name="Line 45"/>
            <p:cNvSpPr>
              <a:spLocks noChangeShapeType="1"/>
            </p:cNvSpPr>
            <p:nvPr/>
          </p:nvSpPr>
          <p:spPr bwMode="auto">
            <a:xfrm>
              <a:off x="3223" y="1732"/>
              <a:ext cx="10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64536" name="Group 46"/>
          <p:cNvGrpSpPr>
            <a:grpSpLocks/>
          </p:cNvGrpSpPr>
          <p:nvPr/>
        </p:nvGrpSpPr>
        <p:grpSpPr bwMode="auto">
          <a:xfrm>
            <a:off x="5081588" y="2374900"/>
            <a:ext cx="287337" cy="65088"/>
            <a:chOff x="3223" y="1784"/>
            <a:chExt cx="204" cy="41"/>
          </a:xfrm>
        </p:grpSpPr>
        <p:sp>
          <p:nvSpPr>
            <p:cNvPr id="64594" name="Freeform 47"/>
            <p:cNvSpPr>
              <a:spLocks/>
            </p:cNvSpPr>
            <p:nvPr/>
          </p:nvSpPr>
          <p:spPr bwMode="auto">
            <a:xfrm>
              <a:off x="3338" y="1784"/>
              <a:ext cx="89" cy="41"/>
            </a:xfrm>
            <a:custGeom>
              <a:avLst/>
              <a:gdLst>
                <a:gd name="T0" fmla="*/ 88 w 89"/>
                <a:gd name="T1" fmla="*/ 20 h 41"/>
                <a:gd name="T2" fmla="*/ 0 w 89"/>
                <a:gd name="T3" fmla="*/ 40 h 41"/>
                <a:gd name="T4" fmla="*/ 0 w 89"/>
                <a:gd name="T5" fmla="*/ 20 h 41"/>
                <a:gd name="T6" fmla="*/ 0 w 89"/>
                <a:gd name="T7" fmla="*/ 0 h 41"/>
                <a:gd name="T8" fmla="*/ 88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0"/>
                  </a:moveTo>
                  <a:lnTo>
                    <a:pt x="0" y="40"/>
                  </a:lnTo>
                  <a:lnTo>
                    <a:pt x="0" y="20"/>
                  </a:lnTo>
                  <a:lnTo>
                    <a:pt x="0" y="0"/>
                  </a:lnTo>
                  <a:lnTo>
                    <a:pt x="88" y="2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95" name="Line 48"/>
            <p:cNvSpPr>
              <a:spLocks noChangeShapeType="1"/>
            </p:cNvSpPr>
            <p:nvPr/>
          </p:nvSpPr>
          <p:spPr bwMode="auto">
            <a:xfrm>
              <a:off x="3223" y="1812"/>
              <a:ext cx="10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64537" name="Rectangle 49"/>
          <p:cNvSpPr>
            <a:spLocks noChangeArrowheads="1"/>
          </p:cNvSpPr>
          <p:nvPr/>
        </p:nvSpPr>
        <p:spPr bwMode="auto">
          <a:xfrm>
            <a:off x="4311650" y="2355850"/>
            <a:ext cx="620713" cy="342900"/>
          </a:xfrm>
          <a:prstGeom prst="rect">
            <a:avLst/>
          </a:prstGeom>
          <a:solidFill>
            <a:srgbClr val="000000"/>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38" name="Rectangle 50"/>
          <p:cNvSpPr>
            <a:spLocks noChangeArrowheads="1"/>
          </p:cNvSpPr>
          <p:nvPr/>
        </p:nvSpPr>
        <p:spPr bwMode="auto">
          <a:xfrm>
            <a:off x="4537075" y="2190750"/>
            <a:ext cx="192088" cy="127000"/>
          </a:xfrm>
          <a:prstGeom prst="rect">
            <a:avLst/>
          </a:prstGeom>
          <a:solidFill>
            <a:srgbClr val="000000"/>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39" name="Rectangle 51"/>
          <p:cNvSpPr>
            <a:spLocks noChangeArrowheads="1"/>
          </p:cNvSpPr>
          <p:nvPr/>
        </p:nvSpPr>
        <p:spPr bwMode="auto">
          <a:xfrm>
            <a:off x="1814513" y="1997075"/>
            <a:ext cx="942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latin typeface="Geneva" pitchFamily="4" charset="0"/>
              </a:rPr>
              <a:t>corridor</a:t>
            </a:r>
          </a:p>
        </p:txBody>
      </p:sp>
      <p:sp>
        <p:nvSpPr>
          <p:cNvPr id="64540" name="Rectangle 52"/>
          <p:cNvSpPr>
            <a:spLocks noChangeArrowheads="1"/>
          </p:cNvSpPr>
          <p:nvPr/>
        </p:nvSpPr>
        <p:spPr bwMode="auto">
          <a:xfrm>
            <a:off x="6049963" y="1403350"/>
            <a:ext cx="665162" cy="1549400"/>
          </a:xfrm>
          <a:prstGeom prst="rect">
            <a:avLst/>
          </a:prstGeom>
          <a:solidFill>
            <a:srgbClr val="FFFFFF"/>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41" name="Rectangle 53"/>
          <p:cNvSpPr>
            <a:spLocks noChangeArrowheads="1"/>
          </p:cNvSpPr>
          <p:nvPr/>
        </p:nvSpPr>
        <p:spPr bwMode="auto">
          <a:xfrm>
            <a:off x="762000" y="228600"/>
            <a:ext cx="6988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solidFill>
                  <a:srgbClr val="FF0000"/>
                </a:solidFill>
                <a:latin typeface="Geneva" pitchFamily="4" charset="0"/>
              </a:rPr>
              <a:t>Negative Pressure Room for Airborne Infection</a:t>
            </a:r>
            <a:r>
              <a:rPr lang="en-US" altLang="en-US" sz="2000" b="1">
                <a:latin typeface="Geneva" pitchFamily="4" charset="0"/>
              </a:rPr>
              <a:t> </a:t>
            </a:r>
            <a:r>
              <a:rPr lang="en-US" altLang="en-US" sz="2000" b="1">
                <a:solidFill>
                  <a:srgbClr val="FF0000"/>
                </a:solidFill>
                <a:latin typeface="Geneva" pitchFamily="4" charset="0"/>
              </a:rPr>
              <a:t>Isolation</a:t>
            </a:r>
          </a:p>
        </p:txBody>
      </p:sp>
      <p:sp>
        <p:nvSpPr>
          <p:cNvPr id="64542" name="Rectangle 54"/>
          <p:cNvSpPr>
            <a:spLocks noChangeArrowheads="1"/>
          </p:cNvSpPr>
          <p:nvPr/>
        </p:nvSpPr>
        <p:spPr bwMode="auto">
          <a:xfrm>
            <a:off x="6781800" y="129540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600" b="1">
              <a:latin typeface="Geneva" pitchFamily="4" charset="0"/>
            </a:endParaRPr>
          </a:p>
        </p:txBody>
      </p:sp>
      <p:sp>
        <p:nvSpPr>
          <p:cNvPr id="64543" name="Rectangle 56"/>
          <p:cNvSpPr>
            <a:spLocks noChangeArrowheads="1"/>
          </p:cNvSpPr>
          <p:nvPr/>
        </p:nvSpPr>
        <p:spPr bwMode="auto">
          <a:xfrm>
            <a:off x="6781800" y="1701800"/>
            <a:ext cx="1809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600" b="1">
              <a:latin typeface="Geneva" pitchFamily="4" charset="0"/>
            </a:endParaRPr>
          </a:p>
          <a:p>
            <a:pPr eaLnBrk="1" hangingPunct="1"/>
            <a:endParaRPr lang="en-US" altLang="en-US" sz="1600" b="1">
              <a:latin typeface="Geneva" pitchFamily="4" charset="0"/>
            </a:endParaRPr>
          </a:p>
        </p:txBody>
      </p:sp>
      <p:sp>
        <p:nvSpPr>
          <p:cNvPr id="64544" name="Rectangle 57"/>
          <p:cNvSpPr>
            <a:spLocks noChangeArrowheads="1"/>
          </p:cNvSpPr>
          <p:nvPr/>
        </p:nvSpPr>
        <p:spPr bwMode="auto">
          <a:xfrm>
            <a:off x="6781800" y="2133600"/>
            <a:ext cx="1809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600" b="1">
              <a:latin typeface="Geneva" pitchFamily="4" charset="0"/>
            </a:endParaRPr>
          </a:p>
          <a:p>
            <a:pPr eaLnBrk="1" hangingPunct="1"/>
            <a:endParaRPr lang="en-US" altLang="en-US" sz="1600" b="1">
              <a:latin typeface="Geneva" pitchFamily="4" charset="0"/>
            </a:endParaRPr>
          </a:p>
        </p:txBody>
      </p:sp>
      <p:sp>
        <p:nvSpPr>
          <p:cNvPr id="64545" name="Rectangle 58"/>
          <p:cNvSpPr>
            <a:spLocks noChangeArrowheads="1"/>
          </p:cNvSpPr>
          <p:nvPr/>
        </p:nvSpPr>
        <p:spPr bwMode="auto">
          <a:xfrm>
            <a:off x="7518400" y="1954213"/>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600" b="1">
              <a:latin typeface="Geneva" pitchFamily="4" charset="0"/>
            </a:endParaRPr>
          </a:p>
        </p:txBody>
      </p:sp>
      <p:sp>
        <p:nvSpPr>
          <p:cNvPr id="64546" name="Rectangle 59"/>
          <p:cNvSpPr>
            <a:spLocks noChangeArrowheads="1"/>
          </p:cNvSpPr>
          <p:nvPr/>
        </p:nvSpPr>
        <p:spPr bwMode="auto">
          <a:xfrm>
            <a:off x="6218238" y="1466850"/>
            <a:ext cx="338137" cy="203200"/>
          </a:xfrm>
          <a:prstGeom prst="rect">
            <a:avLst/>
          </a:prstGeom>
          <a:solidFill>
            <a:srgbClr val="FFFFFF"/>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47" name="Line 60"/>
          <p:cNvSpPr>
            <a:spLocks noChangeShapeType="1"/>
          </p:cNvSpPr>
          <p:nvPr/>
        </p:nvSpPr>
        <p:spPr bwMode="auto">
          <a:xfrm>
            <a:off x="6243638" y="1482725"/>
            <a:ext cx="306387" cy="180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4548" name="Line 61"/>
          <p:cNvSpPr>
            <a:spLocks noChangeShapeType="1"/>
          </p:cNvSpPr>
          <p:nvPr/>
        </p:nvSpPr>
        <p:spPr bwMode="auto">
          <a:xfrm flipV="1">
            <a:off x="6357938" y="1671638"/>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49" name="Line 62"/>
          <p:cNvSpPr>
            <a:spLocks noChangeShapeType="1"/>
          </p:cNvSpPr>
          <p:nvPr/>
        </p:nvSpPr>
        <p:spPr bwMode="auto">
          <a:xfrm flipV="1">
            <a:off x="6494463" y="1671638"/>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50" name="Freeform 63"/>
          <p:cNvSpPr>
            <a:spLocks/>
          </p:cNvSpPr>
          <p:nvPr/>
        </p:nvSpPr>
        <p:spPr bwMode="auto">
          <a:xfrm>
            <a:off x="2430463" y="2590800"/>
            <a:ext cx="949325" cy="306388"/>
          </a:xfrm>
          <a:custGeom>
            <a:avLst/>
            <a:gdLst>
              <a:gd name="T0" fmla="*/ 0 w 673"/>
              <a:gd name="T1" fmla="*/ 0 h 193"/>
              <a:gd name="T2" fmla="*/ 2147483647 w 673"/>
              <a:gd name="T3" fmla="*/ 2147483647 h 193"/>
              <a:gd name="T4" fmla="*/ 2147483647 w 673"/>
              <a:gd name="T5" fmla="*/ 2147483647 h 193"/>
              <a:gd name="T6" fmla="*/ 2147483647 w 673"/>
              <a:gd name="T7" fmla="*/ 0 h 193"/>
              <a:gd name="T8" fmla="*/ 0 60000 65536"/>
              <a:gd name="T9" fmla="*/ 0 60000 65536"/>
              <a:gd name="T10" fmla="*/ 0 60000 65536"/>
              <a:gd name="T11" fmla="*/ 0 60000 65536"/>
              <a:gd name="T12" fmla="*/ 0 w 673"/>
              <a:gd name="T13" fmla="*/ 0 h 193"/>
              <a:gd name="T14" fmla="*/ 673 w 673"/>
              <a:gd name="T15" fmla="*/ 193 h 193"/>
            </a:gdLst>
            <a:ahLst/>
            <a:cxnLst>
              <a:cxn ang="T8">
                <a:pos x="T0" y="T1"/>
              </a:cxn>
              <a:cxn ang="T9">
                <a:pos x="T2" y="T3"/>
              </a:cxn>
              <a:cxn ang="T10">
                <a:pos x="T4" y="T5"/>
              </a:cxn>
              <a:cxn ang="T11">
                <a:pos x="T6" y="T7"/>
              </a:cxn>
            </a:cxnLst>
            <a:rect l="T12" t="T13" r="T14" b="T15"/>
            <a:pathLst>
              <a:path w="673" h="193">
                <a:moveTo>
                  <a:pt x="0" y="0"/>
                </a:moveTo>
                <a:lnTo>
                  <a:pt x="168" y="192"/>
                </a:lnTo>
                <a:lnTo>
                  <a:pt x="504" y="192"/>
                </a:lnTo>
                <a:lnTo>
                  <a:pt x="672" y="0"/>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51" name="Freeform 64"/>
          <p:cNvSpPr>
            <a:spLocks/>
          </p:cNvSpPr>
          <p:nvPr/>
        </p:nvSpPr>
        <p:spPr bwMode="auto">
          <a:xfrm>
            <a:off x="5545138" y="2590800"/>
            <a:ext cx="950912" cy="306388"/>
          </a:xfrm>
          <a:custGeom>
            <a:avLst/>
            <a:gdLst>
              <a:gd name="T0" fmla="*/ 0 w 673"/>
              <a:gd name="T1" fmla="*/ 0 h 193"/>
              <a:gd name="T2" fmla="*/ 2147483647 w 673"/>
              <a:gd name="T3" fmla="*/ 2147483647 h 193"/>
              <a:gd name="T4" fmla="*/ 2147483647 w 673"/>
              <a:gd name="T5" fmla="*/ 2147483647 h 193"/>
              <a:gd name="T6" fmla="*/ 2147483647 w 673"/>
              <a:gd name="T7" fmla="*/ 0 h 193"/>
              <a:gd name="T8" fmla="*/ 0 60000 65536"/>
              <a:gd name="T9" fmla="*/ 0 60000 65536"/>
              <a:gd name="T10" fmla="*/ 0 60000 65536"/>
              <a:gd name="T11" fmla="*/ 0 60000 65536"/>
              <a:gd name="T12" fmla="*/ 0 w 673"/>
              <a:gd name="T13" fmla="*/ 0 h 193"/>
              <a:gd name="T14" fmla="*/ 673 w 673"/>
              <a:gd name="T15" fmla="*/ 193 h 193"/>
            </a:gdLst>
            <a:ahLst/>
            <a:cxnLst>
              <a:cxn ang="T8">
                <a:pos x="T0" y="T1"/>
              </a:cxn>
              <a:cxn ang="T9">
                <a:pos x="T2" y="T3"/>
              </a:cxn>
              <a:cxn ang="T10">
                <a:pos x="T4" y="T5"/>
              </a:cxn>
              <a:cxn ang="T11">
                <a:pos x="T6" y="T7"/>
              </a:cxn>
            </a:cxnLst>
            <a:rect l="T12" t="T13" r="T14" b="T15"/>
            <a:pathLst>
              <a:path w="673" h="193">
                <a:moveTo>
                  <a:pt x="0" y="0"/>
                </a:moveTo>
                <a:lnTo>
                  <a:pt x="168" y="192"/>
                </a:lnTo>
                <a:lnTo>
                  <a:pt x="504" y="192"/>
                </a:lnTo>
                <a:lnTo>
                  <a:pt x="672" y="0"/>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52" name="Rectangle 65"/>
          <p:cNvSpPr>
            <a:spLocks noChangeArrowheads="1"/>
          </p:cNvSpPr>
          <p:nvPr/>
        </p:nvSpPr>
        <p:spPr bwMode="auto">
          <a:xfrm>
            <a:off x="6003925" y="1555750"/>
            <a:ext cx="112713" cy="1320800"/>
          </a:xfrm>
          <a:prstGeom prst="rect">
            <a:avLst/>
          </a:prstGeom>
          <a:solidFill>
            <a:srgbClr val="000000"/>
          </a:solidFill>
          <a:ln w="1270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53" name="Text Box 126"/>
          <p:cNvSpPr txBox="1">
            <a:spLocks noChangeArrowheads="1"/>
          </p:cNvSpPr>
          <p:nvPr/>
        </p:nvSpPr>
        <p:spPr bwMode="auto">
          <a:xfrm>
            <a:off x="6208713" y="1174750"/>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latin typeface="Calibri" pitchFamily="34" charset="0"/>
            </a:endParaRPr>
          </a:p>
        </p:txBody>
      </p:sp>
      <p:sp>
        <p:nvSpPr>
          <p:cNvPr id="64554" name="Text Box 127"/>
          <p:cNvSpPr txBox="1">
            <a:spLocks noChangeArrowheads="1"/>
          </p:cNvSpPr>
          <p:nvPr/>
        </p:nvSpPr>
        <p:spPr bwMode="auto">
          <a:xfrm>
            <a:off x="6049963" y="1073150"/>
            <a:ext cx="1252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latin typeface="Calibri" pitchFamily="34" charset="0"/>
              </a:rPr>
              <a:t>Bathroom</a:t>
            </a:r>
          </a:p>
        </p:txBody>
      </p:sp>
      <p:grpSp>
        <p:nvGrpSpPr>
          <p:cNvPr id="64555" name="Group 2"/>
          <p:cNvGrpSpPr>
            <a:grpSpLocks/>
          </p:cNvGrpSpPr>
          <p:nvPr/>
        </p:nvGrpSpPr>
        <p:grpSpPr bwMode="auto">
          <a:xfrm>
            <a:off x="1981200" y="4191000"/>
            <a:ext cx="5029200" cy="2089150"/>
            <a:chOff x="1152" y="866"/>
            <a:chExt cx="3240" cy="1316"/>
          </a:xfrm>
        </p:grpSpPr>
        <p:grpSp>
          <p:nvGrpSpPr>
            <p:cNvPr id="64558" name="Group 3"/>
            <p:cNvGrpSpPr>
              <a:grpSpLocks/>
            </p:cNvGrpSpPr>
            <p:nvPr/>
          </p:nvGrpSpPr>
          <p:grpSpPr bwMode="auto">
            <a:xfrm>
              <a:off x="1408" y="884"/>
              <a:ext cx="2946" cy="1298"/>
              <a:chOff x="1408" y="884"/>
              <a:chExt cx="2946" cy="1298"/>
            </a:xfrm>
          </p:grpSpPr>
          <p:sp>
            <p:nvSpPr>
              <p:cNvPr id="64562" name="Rectangle 4"/>
              <p:cNvSpPr>
                <a:spLocks noChangeArrowheads="1"/>
              </p:cNvSpPr>
              <p:nvPr/>
            </p:nvSpPr>
            <p:spPr bwMode="auto">
              <a:xfrm>
                <a:off x="1763" y="884"/>
                <a:ext cx="2128" cy="129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63" name="Rectangle 5"/>
              <p:cNvSpPr>
                <a:spLocks noChangeArrowheads="1"/>
              </p:cNvSpPr>
              <p:nvPr/>
            </p:nvSpPr>
            <p:spPr bwMode="auto">
              <a:xfrm>
                <a:off x="3916" y="1246"/>
                <a:ext cx="438" cy="9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64" name="Rectangle 6"/>
              <p:cNvSpPr>
                <a:spLocks noChangeArrowheads="1"/>
              </p:cNvSpPr>
              <p:nvPr/>
            </p:nvSpPr>
            <p:spPr bwMode="auto">
              <a:xfrm>
                <a:off x="1600" y="1047"/>
                <a:ext cx="330" cy="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65" name="Rectangle 7"/>
              <p:cNvSpPr>
                <a:spLocks noChangeArrowheads="1"/>
              </p:cNvSpPr>
              <p:nvPr/>
            </p:nvSpPr>
            <p:spPr bwMode="auto">
              <a:xfrm>
                <a:off x="2446" y="885"/>
                <a:ext cx="1023" cy="13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66" name="Rectangle 8"/>
              <p:cNvSpPr>
                <a:spLocks noChangeArrowheads="1"/>
              </p:cNvSpPr>
              <p:nvPr/>
            </p:nvSpPr>
            <p:spPr bwMode="auto">
              <a:xfrm>
                <a:off x="3505" y="1647"/>
                <a:ext cx="264" cy="29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67" name="Rectangle 9"/>
              <p:cNvSpPr>
                <a:spLocks noChangeArrowheads="1"/>
              </p:cNvSpPr>
              <p:nvPr/>
            </p:nvSpPr>
            <p:spPr bwMode="auto">
              <a:xfrm>
                <a:off x="4015" y="1290"/>
                <a:ext cx="225" cy="12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68" name="Rectangle 10"/>
              <p:cNvSpPr>
                <a:spLocks noChangeArrowheads="1"/>
              </p:cNvSpPr>
              <p:nvPr/>
            </p:nvSpPr>
            <p:spPr bwMode="auto">
              <a:xfrm>
                <a:off x="2713" y="1812"/>
                <a:ext cx="435" cy="219"/>
              </a:xfrm>
              <a:prstGeom prst="rect">
                <a:avLst/>
              </a:prstGeom>
              <a:solidFill>
                <a:srgbClr val="000000"/>
              </a:solidFill>
              <a:ln w="9525">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69" name="Rectangle 11"/>
              <p:cNvSpPr>
                <a:spLocks noChangeArrowheads="1"/>
              </p:cNvSpPr>
              <p:nvPr/>
            </p:nvSpPr>
            <p:spPr bwMode="auto">
              <a:xfrm>
                <a:off x="2856" y="1713"/>
                <a:ext cx="150" cy="84"/>
              </a:xfrm>
              <a:prstGeom prst="rect">
                <a:avLst/>
              </a:prstGeom>
              <a:solidFill>
                <a:srgbClr val="000000"/>
              </a:solidFill>
              <a:ln w="9525">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70" name="Line 12"/>
              <p:cNvSpPr>
                <a:spLocks noChangeShapeType="1"/>
              </p:cNvSpPr>
              <p:nvPr/>
            </p:nvSpPr>
            <p:spPr bwMode="auto">
              <a:xfrm flipH="1">
                <a:off x="1447" y="1075"/>
                <a:ext cx="4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1" name="Line 13"/>
              <p:cNvSpPr>
                <a:spLocks noChangeShapeType="1"/>
              </p:cNvSpPr>
              <p:nvPr/>
            </p:nvSpPr>
            <p:spPr bwMode="auto">
              <a:xfrm>
                <a:off x="3244" y="1707"/>
                <a:ext cx="19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2" name="Line 14"/>
              <p:cNvSpPr>
                <a:spLocks noChangeShapeType="1"/>
              </p:cNvSpPr>
              <p:nvPr/>
            </p:nvSpPr>
            <p:spPr bwMode="auto">
              <a:xfrm>
                <a:off x="3244" y="1782"/>
                <a:ext cx="19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3" name="Line 15"/>
              <p:cNvSpPr>
                <a:spLocks noChangeShapeType="1"/>
              </p:cNvSpPr>
              <p:nvPr/>
            </p:nvSpPr>
            <p:spPr bwMode="auto">
              <a:xfrm>
                <a:off x="3244" y="1857"/>
                <a:ext cx="19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4" name="Line 16"/>
              <p:cNvSpPr>
                <a:spLocks noChangeShapeType="1"/>
              </p:cNvSpPr>
              <p:nvPr/>
            </p:nvSpPr>
            <p:spPr bwMode="auto">
              <a:xfrm>
                <a:off x="2554"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5" name="Line 17"/>
              <p:cNvSpPr>
                <a:spLocks noChangeShapeType="1"/>
              </p:cNvSpPr>
              <p:nvPr/>
            </p:nvSpPr>
            <p:spPr bwMode="auto">
              <a:xfrm>
                <a:off x="2677"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6" name="Line 18"/>
              <p:cNvSpPr>
                <a:spLocks noChangeShapeType="1"/>
              </p:cNvSpPr>
              <p:nvPr/>
            </p:nvSpPr>
            <p:spPr bwMode="auto">
              <a:xfrm>
                <a:off x="2800"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7" name="Line 19"/>
              <p:cNvSpPr>
                <a:spLocks noChangeShapeType="1"/>
              </p:cNvSpPr>
              <p:nvPr/>
            </p:nvSpPr>
            <p:spPr bwMode="auto">
              <a:xfrm>
                <a:off x="2924"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8" name="Line 20"/>
              <p:cNvSpPr>
                <a:spLocks noChangeShapeType="1"/>
              </p:cNvSpPr>
              <p:nvPr/>
            </p:nvSpPr>
            <p:spPr bwMode="auto">
              <a:xfrm>
                <a:off x="3047"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79" name="Line 21"/>
              <p:cNvSpPr>
                <a:spLocks noChangeShapeType="1"/>
              </p:cNvSpPr>
              <p:nvPr/>
            </p:nvSpPr>
            <p:spPr bwMode="auto">
              <a:xfrm>
                <a:off x="3171"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80" name="Line 22"/>
              <p:cNvSpPr>
                <a:spLocks noChangeShapeType="1"/>
              </p:cNvSpPr>
              <p:nvPr/>
            </p:nvSpPr>
            <p:spPr bwMode="auto">
              <a:xfrm>
                <a:off x="3294"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81" name="Line 23"/>
              <p:cNvSpPr>
                <a:spLocks noChangeShapeType="1"/>
              </p:cNvSpPr>
              <p:nvPr/>
            </p:nvSpPr>
            <p:spPr bwMode="auto">
              <a:xfrm>
                <a:off x="3418" y="1044"/>
                <a:ext cx="0" cy="2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82" name="Line 24"/>
              <p:cNvSpPr>
                <a:spLocks noChangeShapeType="1"/>
              </p:cNvSpPr>
              <p:nvPr/>
            </p:nvSpPr>
            <p:spPr bwMode="auto">
              <a:xfrm>
                <a:off x="2452" y="891"/>
                <a:ext cx="1014"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4583" name="Line 25"/>
              <p:cNvSpPr>
                <a:spLocks noChangeShapeType="1"/>
              </p:cNvSpPr>
              <p:nvPr/>
            </p:nvSpPr>
            <p:spPr bwMode="auto">
              <a:xfrm flipV="1">
                <a:off x="2449" y="894"/>
                <a:ext cx="1017"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4584" name="Line 26"/>
              <p:cNvSpPr>
                <a:spLocks noChangeShapeType="1"/>
              </p:cNvSpPr>
              <p:nvPr/>
            </p:nvSpPr>
            <p:spPr bwMode="auto">
              <a:xfrm>
                <a:off x="3511" y="1647"/>
                <a:ext cx="258" cy="2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4585" name="Line 27"/>
              <p:cNvSpPr>
                <a:spLocks noChangeShapeType="1"/>
              </p:cNvSpPr>
              <p:nvPr/>
            </p:nvSpPr>
            <p:spPr bwMode="auto">
              <a:xfrm>
                <a:off x="4015" y="1290"/>
                <a:ext cx="222" cy="1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4586" name="Line 28"/>
              <p:cNvSpPr>
                <a:spLocks noChangeShapeType="1"/>
              </p:cNvSpPr>
              <p:nvPr/>
            </p:nvSpPr>
            <p:spPr bwMode="auto">
              <a:xfrm flipV="1">
                <a:off x="4111" y="1434"/>
                <a:ext cx="0" cy="21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87" name="Line 29"/>
              <p:cNvSpPr>
                <a:spLocks noChangeShapeType="1"/>
              </p:cNvSpPr>
              <p:nvPr/>
            </p:nvSpPr>
            <p:spPr bwMode="auto">
              <a:xfrm flipV="1">
                <a:off x="4207" y="1434"/>
                <a:ext cx="0" cy="21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64588" name="Rectangle 30"/>
              <p:cNvSpPr>
                <a:spLocks noChangeArrowheads="1"/>
              </p:cNvSpPr>
              <p:nvPr/>
            </p:nvSpPr>
            <p:spPr bwMode="auto">
              <a:xfrm>
                <a:off x="1707" y="1325"/>
                <a:ext cx="47" cy="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89" name="Rectangle 31"/>
              <p:cNvSpPr>
                <a:spLocks noChangeArrowheads="1"/>
              </p:cNvSpPr>
              <p:nvPr/>
            </p:nvSpPr>
            <p:spPr bwMode="auto">
              <a:xfrm>
                <a:off x="1781" y="1325"/>
                <a:ext cx="47" cy="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90" name="Freeform 32"/>
              <p:cNvSpPr>
                <a:spLocks/>
              </p:cNvSpPr>
              <p:nvPr/>
            </p:nvSpPr>
            <p:spPr bwMode="auto">
              <a:xfrm>
                <a:off x="1408" y="1962"/>
                <a:ext cx="641" cy="192"/>
              </a:xfrm>
              <a:custGeom>
                <a:avLst/>
                <a:gdLst>
                  <a:gd name="T0" fmla="*/ 641 w 641"/>
                  <a:gd name="T1" fmla="*/ 0 h 192"/>
                  <a:gd name="T2" fmla="*/ 479 w 641"/>
                  <a:gd name="T3" fmla="*/ 192 h 192"/>
                  <a:gd name="T4" fmla="*/ 149 w 641"/>
                  <a:gd name="T5" fmla="*/ 192 h 192"/>
                  <a:gd name="T6" fmla="*/ 0 w 641"/>
                  <a:gd name="T7" fmla="*/ 10 h 192"/>
                  <a:gd name="T8" fmla="*/ 0 60000 65536"/>
                  <a:gd name="T9" fmla="*/ 0 60000 65536"/>
                  <a:gd name="T10" fmla="*/ 0 60000 65536"/>
                  <a:gd name="T11" fmla="*/ 0 60000 65536"/>
                  <a:gd name="T12" fmla="*/ 0 w 641"/>
                  <a:gd name="T13" fmla="*/ 0 h 192"/>
                  <a:gd name="T14" fmla="*/ 641 w 641"/>
                  <a:gd name="T15" fmla="*/ 192 h 192"/>
                </a:gdLst>
                <a:ahLst/>
                <a:cxnLst>
                  <a:cxn ang="T8">
                    <a:pos x="T0" y="T1"/>
                  </a:cxn>
                  <a:cxn ang="T9">
                    <a:pos x="T2" y="T3"/>
                  </a:cxn>
                  <a:cxn ang="T10">
                    <a:pos x="T4" y="T5"/>
                  </a:cxn>
                  <a:cxn ang="T11">
                    <a:pos x="T6" y="T7"/>
                  </a:cxn>
                </a:cxnLst>
                <a:rect l="T12" t="T13" r="T14" b="T15"/>
                <a:pathLst>
                  <a:path w="641" h="192">
                    <a:moveTo>
                      <a:pt x="641" y="0"/>
                    </a:moveTo>
                    <a:lnTo>
                      <a:pt x="479" y="192"/>
                    </a:lnTo>
                    <a:lnTo>
                      <a:pt x="149" y="192"/>
                    </a:lnTo>
                    <a:lnTo>
                      <a:pt x="0" y="10"/>
                    </a:lnTo>
                  </a:path>
                </a:pathLst>
              </a:custGeom>
              <a:noFill/>
              <a:ln w="127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91" name="Rectangle 33"/>
              <p:cNvSpPr>
                <a:spLocks noChangeArrowheads="1"/>
              </p:cNvSpPr>
              <p:nvPr/>
            </p:nvSpPr>
            <p:spPr bwMode="auto">
              <a:xfrm>
                <a:off x="3851" y="1325"/>
                <a:ext cx="47" cy="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92" name="Rectangle 34"/>
              <p:cNvSpPr>
                <a:spLocks noChangeArrowheads="1"/>
              </p:cNvSpPr>
              <p:nvPr/>
            </p:nvSpPr>
            <p:spPr bwMode="auto">
              <a:xfrm>
                <a:off x="3925" y="1325"/>
                <a:ext cx="47" cy="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64593" name="Freeform 35"/>
              <p:cNvSpPr>
                <a:spLocks/>
              </p:cNvSpPr>
              <p:nvPr/>
            </p:nvSpPr>
            <p:spPr bwMode="auto">
              <a:xfrm>
                <a:off x="3552" y="1962"/>
                <a:ext cx="641" cy="192"/>
              </a:xfrm>
              <a:custGeom>
                <a:avLst/>
                <a:gdLst>
                  <a:gd name="T0" fmla="*/ 641 w 641"/>
                  <a:gd name="T1" fmla="*/ 0 h 192"/>
                  <a:gd name="T2" fmla="*/ 479 w 641"/>
                  <a:gd name="T3" fmla="*/ 192 h 192"/>
                  <a:gd name="T4" fmla="*/ 149 w 641"/>
                  <a:gd name="T5" fmla="*/ 192 h 192"/>
                  <a:gd name="T6" fmla="*/ 0 w 641"/>
                  <a:gd name="T7" fmla="*/ 10 h 192"/>
                  <a:gd name="T8" fmla="*/ 0 60000 65536"/>
                  <a:gd name="T9" fmla="*/ 0 60000 65536"/>
                  <a:gd name="T10" fmla="*/ 0 60000 65536"/>
                  <a:gd name="T11" fmla="*/ 0 60000 65536"/>
                  <a:gd name="T12" fmla="*/ 0 w 641"/>
                  <a:gd name="T13" fmla="*/ 0 h 192"/>
                  <a:gd name="T14" fmla="*/ 641 w 641"/>
                  <a:gd name="T15" fmla="*/ 192 h 192"/>
                </a:gdLst>
                <a:ahLst/>
                <a:cxnLst>
                  <a:cxn ang="T8">
                    <a:pos x="T0" y="T1"/>
                  </a:cxn>
                  <a:cxn ang="T9">
                    <a:pos x="T2" y="T3"/>
                  </a:cxn>
                  <a:cxn ang="T10">
                    <a:pos x="T4" y="T5"/>
                  </a:cxn>
                  <a:cxn ang="T11">
                    <a:pos x="T6" y="T7"/>
                  </a:cxn>
                </a:cxnLst>
                <a:rect l="T12" t="T13" r="T14" b="T15"/>
                <a:pathLst>
                  <a:path w="641" h="192">
                    <a:moveTo>
                      <a:pt x="641" y="0"/>
                    </a:moveTo>
                    <a:lnTo>
                      <a:pt x="479" y="192"/>
                    </a:lnTo>
                    <a:lnTo>
                      <a:pt x="149" y="192"/>
                    </a:lnTo>
                    <a:lnTo>
                      <a:pt x="0" y="10"/>
                    </a:lnTo>
                  </a:path>
                </a:pathLst>
              </a:custGeom>
              <a:noFill/>
              <a:ln w="127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grpSp>
        <p:sp>
          <p:nvSpPr>
            <p:cNvPr id="64559" name="Text Box 36"/>
            <p:cNvSpPr txBox="1">
              <a:spLocks noChangeArrowheads="1"/>
            </p:cNvSpPr>
            <p:nvPr/>
          </p:nvSpPr>
          <p:spPr bwMode="auto">
            <a:xfrm>
              <a:off x="1235" y="866"/>
              <a:ext cx="4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200">
                  <a:solidFill>
                    <a:srgbClr val="000000"/>
                  </a:solidFill>
                  <a:latin typeface="Calibri" pitchFamily="34" charset="0"/>
                </a:rPr>
                <a:t>Monitorr</a:t>
              </a:r>
            </a:p>
          </p:txBody>
        </p:sp>
        <p:sp>
          <p:nvSpPr>
            <p:cNvPr id="64560" name="Text Box 37"/>
            <p:cNvSpPr txBox="1">
              <a:spLocks noChangeArrowheads="1"/>
            </p:cNvSpPr>
            <p:nvPr/>
          </p:nvSpPr>
          <p:spPr bwMode="auto">
            <a:xfrm>
              <a:off x="1152" y="1598"/>
              <a:ext cx="5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200">
                  <a:solidFill>
                    <a:srgbClr val="000000"/>
                  </a:solidFill>
                  <a:latin typeface="Calibri" pitchFamily="34" charset="0"/>
                </a:rPr>
                <a:t>Corridor</a:t>
              </a:r>
            </a:p>
          </p:txBody>
        </p:sp>
        <p:sp>
          <p:nvSpPr>
            <p:cNvPr id="64561" name="Text Box 38"/>
            <p:cNvSpPr txBox="1">
              <a:spLocks noChangeArrowheads="1"/>
            </p:cNvSpPr>
            <p:nvPr/>
          </p:nvSpPr>
          <p:spPr bwMode="auto">
            <a:xfrm>
              <a:off x="3847" y="1053"/>
              <a:ext cx="5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200">
                  <a:solidFill>
                    <a:srgbClr val="000000"/>
                  </a:solidFill>
                  <a:latin typeface="Calibri" pitchFamily="34" charset="0"/>
                </a:rPr>
                <a:t>Bathroom</a:t>
              </a:r>
            </a:p>
          </p:txBody>
        </p:sp>
      </p:grpSp>
      <p:sp>
        <p:nvSpPr>
          <p:cNvPr id="64556" name="Rectangle 105"/>
          <p:cNvSpPr>
            <a:spLocks noChangeArrowheads="1"/>
          </p:cNvSpPr>
          <p:nvPr/>
        </p:nvSpPr>
        <p:spPr bwMode="auto">
          <a:xfrm>
            <a:off x="1371600" y="342900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a:solidFill>
                  <a:srgbClr val="FF0000"/>
                </a:solidFill>
                <a:latin typeface="Geneva" pitchFamily="4" charset="0"/>
              </a:rPr>
              <a:t>Positive Pressure Room for Protective Environment</a:t>
            </a:r>
          </a:p>
        </p:txBody>
      </p:sp>
      <p:sp>
        <p:nvSpPr>
          <p:cNvPr id="106" name="Slide Number Placeholder 6"/>
          <p:cNvSpPr txBox="1">
            <a:spLocks/>
          </p:cNvSpPr>
          <p:nvPr/>
        </p:nvSpPr>
        <p:spPr>
          <a:xfrm>
            <a:off x="6553200" y="6356350"/>
            <a:ext cx="2133600" cy="365125"/>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FFDCFD0-0F70-4818-AC68-6DA6D05F6A62}" type="slidenum">
              <a:rPr lang="en-US" altLang="en-US" sz="1800">
                <a:solidFill>
                  <a:srgbClr val="898989"/>
                </a:solidFill>
                <a:latin typeface="Calibri" pitchFamily="34" charset="0"/>
              </a:rPr>
              <a:pPr algn="r" eaLnBrk="1" hangingPunct="1"/>
              <a:t>30</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300038" y="703263"/>
          <a:ext cx="8299450" cy="4703762"/>
        </p:xfrm>
        <a:graphic>
          <a:graphicData uri="http://schemas.openxmlformats.org/presentationml/2006/ole">
            <mc:AlternateContent xmlns:mc="http://schemas.openxmlformats.org/markup-compatibility/2006">
              <mc:Choice xmlns:v="urn:schemas-microsoft-com:vml" Requires="v">
                <p:oleObj spid="_x0000_s66568" name="Document" r:id="rId4" imgW="5651500" imgH="3200400" progId="Word.Document.8">
                  <p:embed/>
                </p:oleObj>
              </mc:Choice>
              <mc:Fallback>
                <p:oleObj name="Document" r:id="rId4" imgW="5651500" imgH="32004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703263"/>
                        <a:ext cx="8299450"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3" name="Rectangle 3"/>
          <p:cNvSpPr>
            <a:spLocks noChangeArrowheads="1"/>
          </p:cNvSpPr>
          <p:nvPr/>
        </p:nvSpPr>
        <p:spPr bwMode="auto">
          <a:xfrm>
            <a:off x="381000" y="5562600"/>
            <a:ext cx="6269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AIA &amp; ASHRAE DESIGN GUIDELINES FOR VENTILATION</a:t>
            </a:r>
          </a:p>
        </p:txBody>
      </p:sp>
      <p:sp>
        <p:nvSpPr>
          <p:cNvPr id="66564" name="Rectangle 4"/>
          <p:cNvSpPr>
            <a:spLocks noChangeArrowheads="1"/>
          </p:cNvSpPr>
          <p:nvPr/>
        </p:nvSpPr>
        <p:spPr bwMode="auto">
          <a:xfrm>
            <a:off x="2819400" y="0"/>
            <a:ext cx="343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CDC EIC MMWR JUNE 6, 2003</a:t>
            </a:r>
          </a:p>
        </p:txBody>
      </p:sp>
      <p:sp>
        <p:nvSpPr>
          <p:cNvPr id="6"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ED9279-0B58-4679-9B20-94E65FB20AEA}" type="slidenum">
              <a:rPr lang="en-US" altLang="en-US" sz="1800">
                <a:solidFill>
                  <a:srgbClr val="898989"/>
                </a:solidFill>
                <a:latin typeface="Calibri" pitchFamily="34" charset="0"/>
              </a:rPr>
              <a:pPr eaLnBrk="1" hangingPunct="1"/>
              <a:t>31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Slide3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6621463" y="6356350"/>
            <a:ext cx="2133600" cy="365125"/>
          </a:xfrm>
          <a:solidFill>
            <a:srgbClr val="FFFFFF"/>
          </a:solidFill>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640321-C89B-44F2-BA7F-53AE29558DF6}" type="slidenum">
              <a:rPr lang="en-US" altLang="en-US" sz="1800">
                <a:solidFill>
                  <a:srgbClr val="898989"/>
                </a:solidFill>
                <a:latin typeface="Calibri" pitchFamily="34" charset="0"/>
              </a:rPr>
              <a:pPr eaLnBrk="1" hangingPunct="1"/>
              <a:t>32</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Slide3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9E4532-BFB5-46BC-AA21-1C2CB61C8A11}" type="slidenum">
              <a:rPr lang="en-US" altLang="en-US" sz="1800">
                <a:solidFill>
                  <a:srgbClr val="898989"/>
                </a:solidFill>
                <a:latin typeface="Calibri" pitchFamily="34" charset="0"/>
              </a:rPr>
              <a:pPr eaLnBrk="1" hangingPunct="1"/>
              <a:t>33</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descr="Slide3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6621463" y="6356350"/>
            <a:ext cx="2133600" cy="365125"/>
          </a:xfrm>
          <a:solidFill>
            <a:srgbClr val="FFFFFF"/>
          </a:solidFill>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AC3C52-946A-4E47-A43B-FF1B461B8DEA}" type="slidenum">
              <a:rPr lang="en-US" altLang="en-US" sz="1800">
                <a:solidFill>
                  <a:srgbClr val="898989"/>
                </a:solidFill>
                <a:latin typeface="Calibri" pitchFamily="34" charset="0"/>
              </a:rPr>
              <a:pPr eaLnBrk="1" hangingPunct="1"/>
              <a:t>34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7" descr="Slide3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675BC79-B95B-46A4-B41A-F16ABD81A2FB}" type="slidenum">
              <a:rPr lang="en-US" altLang="en-US" sz="1800">
                <a:solidFill>
                  <a:srgbClr val="898989"/>
                </a:solidFill>
                <a:latin typeface="Calibri" pitchFamily="34" charset="0"/>
              </a:rPr>
              <a:pPr eaLnBrk="1" hangingPunct="1"/>
              <a:t>35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1892300" y="4587875"/>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Benefits of Active Beams in Healthcare </a:t>
            </a:r>
          </a:p>
          <a:p>
            <a:pPr eaLnBrk="1" hangingPunct="1"/>
            <a:r>
              <a:rPr lang="en-US" altLang="en-US" sz="1800">
                <a:latin typeface="Calibri" pitchFamily="34" charset="0"/>
              </a:rPr>
              <a:t>Reduction in air handling equipment </a:t>
            </a:r>
          </a:p>
          <a:p>
            <a:pPr eaLnBrk="1" hangingPunct="1"/>
            <a:r>
              <a:rPr lang="en-US" altLang="en-US" sz="1800">
                <a:latin typeface="Calibri" pitchFamily="34" charset="0"/>
              </a:rPr>
              <a:t>Minimization and elimination of ductwork </a:t>
            </a:r>
          </a:p>
          <a:p>
            <a:pPr eaLnBrk="1" hangingPunct="1"/>
            <a:r>
              <a:rPr lang="en-US" altLang="en-US" sz="1800">
                <a:latin typeface="Calibri" pitchFamily="34" charset="0"/>
              </a:rPr>
              <a:t>Reduction in reheat </a:t>
            </a:r>
          </a:p>
          <a:p>
            <a:pPr eaLnBrk="1" hangingPunct="1"/>
            <a:r>
              <a:rPr lang="en-US" altLang="en-US" sz="1800">
                <a:latin typeface="Calibri" pitchFamily="34" charset="0"/>
              </a:rPr>
              <a:t>Quiet operation </a:t>
            </a:r>
          </a:p>
          <a:p>
            <a:pPr eaLnBrk="1" hangingPunct="1"/>
            <a:r>
              <a:rPr lang="en-US" altLang="en-US" sz="1800">
                <a:latin typeface="Calibri" pitchFamily="34" charset="0"/>
              </a:rPr>
              <a:t>Improved indoor air quality </a:t>
            </a:r>
          </a:p>
          <a:p>
            <a:pPr eaLnBrk="1" hangingPunct="1"/>
            <a:r>
              <a:rPr lang="en-US" altLang="en-US" sz="1800">
                <a:latin typeface="Calibri" pitchFamily="34" charset="0"/>
              </a:rPr>
              <a:t>Reduced risk of cross contamination </a:t>
            </a:r>
          </a:p>
        </p:txBody>
      </p:sp>
      <p:pic>
        <p:nvPicPr>
          <p:cNvPr id="7680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6525" y="469900"/>
            <a:ext cx="886618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3"/>
          <p:cNvSpPr txBox="1">
            <a:spLocks noChangeArrowheads="1"/>
          </p:cNvSpPr>
          <p:nvPr/>
        </p:nvSpPr>
        <p:spPr bwMode="auto">
          <a:xfrm>
            <a:off x="449263" y="355600"/>
            <a:ext cx="855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Planning for New Ambulatory Care Center University of Minnesotan Medical Center 2014</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014A777-5020-413B-9E81-0AE8CE37F226}" type="slidenum">
              <a:rPr lang="en-US" altLang="en-US" sz="1800">
                <a:solidFill>
                  <a:srgbClr val="898989"/>
                </a:solidFill>
                <a:latin typeface="Calibri" pitchFamily="34" charset="0"/>
              </a:rPr>
              <a:pPr eaLnBrk="1" hangingPunct="1"/>
              <a:t>36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Slide3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82732CB-DFEB-4240-85B1-16A470607777}" type="slidenum">
              <a:rPr lang="en-US" altLang="en-US" sz="1800">
                <a:solidFill>
                  <a:srgbClr val="898989"/>
                </a:solidFill>
                <a:latin typeface="Calibri" pitchFamily="34" charset="0"/>
              </a:rPr>
              <a:pPr eaLnBrk="1" hangingPunct="1"/>
              <a:t>37</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6213"/>
            <a:ext cx="6084888"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37200" y="2700338"/>
            <a:ext cx="3606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3"/>
          <p:cNvSpPr txBox="1">
            <a:spLocks noChangeArrowheads="1"/>
          </p:cNvSpPr>
          <p:nvPr/>
        </p:nvSpPr>
        <p:spPr bwMode="auto">
          <a:xfrm>
            <a:off x="5699125" y="176213"/>
            <a:ext cx="3405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Chill beam advantage is to </a:t>
            </a:r>
          </a:p>
          <a:p>
            <a:pPr eaLnBrk="1" hangingPunct="1"/>
            <a:r>
              <a:rPr lang="en-US" altLang="en-US" sz="1800">
                <a:latin typeface="Calibri" pitchFamily="34" charset="0"/>
              </a:rPr>
              <a:t>separate the cooling component</a:t>
            </a:r>
          </a:p>
          <a:p>
            <a:pPr eaLnBrk="1" hangingPunct="1"/>
            <a:r>
              <a:rPr lang="en-US" altLang="en-US" sz="1800">
                <a:latin typeface="Calibri" pitchFamily="34" charset="0"/>
              </a:rPr>
              <a:t>with the air supply to save energy.</a:t>
            </a:r>
          </a:p>
          <a:p>
            <a:pPr eaLnBrk="1" hangingPunct="1"/>
            <a:endParaRPr lang="en-US" altLang="en-US" sz="1800">
              <a:latin typeface="Calibri" pitchFamily="34" charset="0"/>
            </a:endParaRPr>
          </a:p>
        </p:txBody>
      </p:sp>
      <p:pic>
        <p:nvPicPr>
          <p:cNvPr id="78853"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9950" y="3568700"/>
            <a:ext cx="31877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C4E2E1-AF35-40A3-8C7B-95ADBCAD799A}" type="slidenum">
              <a:rPr lang="en-US" altLang="en-US" sz="1800">
                <a:solidFill>
                  <a:srgbClr val="898989"/>
                </a:solidFill>
                <a:latin typeface="Calibri" pitchFamily="34" charset="0"/>
              </a:rPr>
              <a:pPr eaLnBrk="1" hangingPunct="1"/>
              <a:t>38</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58900" y="176213"/>
            <a:ext cx="6413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2"/>
          <p:cNvSpPr txBox="1">
            <a:spLocks noChangeArrowheads="1"/>
          </p:cNvSpPr>
          <p:nvPr/>
        </p:nvSpPr>
        <p:spPr bwMode="auto">
          <a:xfrm>
            <a:off x="1595438" y="5313363"/>
            <a:ext cx="59737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•Must have access for cleaning</a:t>
            </a:r>
          </a:p>
          <a:p>
            <a:pPr eaLnBrk="1" hangingPunct="1"/>
            <a:r>
              <a:rPr lang="en-US" altLang="en-US" sz="1800">
                <a:latin typeface="Calibri" pitchFamily="34" charset="0"/>
              </a:rPr>
              <a:t>•Must not condense on the surfaces of the chill beam</a:t>
            </a:r>
          </a:p>
          <a:p>
            <a:pPr eaLnBrk="1" hangingPunct="1"/>
            <a:r>
              <a:rPr lang="en-US" altLang="en-US" sz="1800">
                <a:latin typeface="Calibri" pitchFamily="34" charset="0"/>
              </a:rPr>
              <a:t>•A sealed curtain wall helps keep humidity out of the building</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64DB57-74CE-4B22-BDF5-E28A3291EEF3}" type="slidenum">
              <a:rPr lang="en-US" altLang="en-US" sz="1800">
                <a:solidFill>
                  <a:srgbClr val="898989"/>
                </a:solidFill>
                <a:latin typeface="Calibri" pitchFamily="34" charset="0"/>
              </a:rPr>
              <a:pPr eaLnBrk="1" hangingPunct="1"/>
              <a:t>39</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11200" y="457200"/>
            <a:ext cx="8229600" cy="1143000"/>
          </a:xfrm>
        </p:spPr>
        <p:txBody>
          <a:bodyPr/>
          <a:lstStyle/>
          <a:p>
            <a:pPr eaLnBrk="1" hangingPunct="1"/>
            <a:r>
              <a:rPr lang="en-US" altLang="en-US" smtClean="0">
                <a:ea typeface="ＭＳ Ｐゴシック" pitchFamily="34" charset="-128"/>
              </a:rPr>
              <a:t>Electrical Usage at Typical Hospital</a:t>
            </a:r>
          </a:p>
        </p:txBody>
      </p:sp>
      <p:pic>
        <p:nvPicPr>
          <p:cNvPr id="2355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3863" y="1879600"/>
            <a:ext cx="8516937"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8590622-547D-4957-BCE6-3955B52CC10A}" type="slidenum">
              <a:rPr lang="en-US" altLang="en-US" sz="1800">
                <a:solidFill>
                  <a:srgbClr val="898989"/>
                </a:solidFill>
                <a:latin typeface="Calibri" pitchFamily="34" charset="0"/>
              </a:rPr>
              <a:pPr eaLnBrk="1" hangingPunct="1"/>
              <a:t>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41400"/>
            <a:ext cx="91440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01FFA3-A3D1-42A5-B13F-FD6E47AF8362}" type="slidenum">
              <a:rPr lang="en-US" altLang="en-US" sz="1800">
                <a:solidFill>
                  <a:srgbClr val="898989"/>
                </a:solidFill>
                <a:latin typeface="Calibri" pitchFamily="34" charset="0"/>
              </a:rPr>
              <a:pPr eaLnBrk="1" hangingPunct="1"/>
              <a:t>40</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2667000" y="31750"/>
            <a:ext cx="453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a:latin typeface="Calibri" pitchFamily="34" charset="0"/>
              </a:rPr>
              <a:t>What is displacement ventilation?</a:t>
            </a:r>
          </a:p>
        </p:txBody>
      </p:sp>
      <p:pic>
        <p:nvPicPr>
          <p:cNvPr id="8192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4500" y="565150"/>
            <a:ext cx="612298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3"/>
          <p:cNvSpPr txBox="1">
            <a:spLocks noChangeArrowheads="1"/>
          </p:cNvSpPr>
          <p:nvPr/>
        </p:nvSpPr>
        <p:spPr bwMode="auto">
          <a:xfrm>
            <a:off x="2293938" y="1089025"/>
            <a:ext cx="147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Piston airflow</a:t>
            </a:r>
          </a:p>
        </p:txBody>
      </p:sp>
      <p:sp>
        <p:nvSpPr>
          <p:cNvPr id="81925" name="TextBox 5"/>
          <p:cNvSpPr txBox="1">
            <a:spLocks noChangeArrowheads="1"/>
          </p:cNvSpPr>
          <p:nvPr/>
        </p:nvSpPr>
        <p:spPr bwMode="auto">
          <a:xfrm>
            <a:off x="5959475" y="2409825"/>
            <a:ext cx="31845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Displacement like piston airflow</a:t>
            </a:r>
          </a:p>
          <a:p>
            <a:pPr eaLnBrk="1" hangingPunct="1"/>
            <a:r>
              <a:rPr lang="en-US" altLang="en-US" sz="1800">
                <a:latin typeface="Calibri" pitchFamily="34" charset="0"/>
              </a:rPr>
              <a:t>moves air in single direction</a:t>
            </a:r>
          </a:p>
          <a:p>
            <a:pPr eaLnBrk="1" hangingPunct="1"/>
            <a:r>
              <a:rPr lang="en-US" altLang="en-US" sz="1800">
                <a:latin typeface="Calibri" pitchFamily="34" charset="0"/>
              </a:rPr>
              <a:t>that displaces air as it moves</a:t>
            </a:r>
          </a:p>
          <a:p>
            <a:pPr eaLnBrk="1" hangingPunct="1"/>
            <a:r>
              <a:rPr lang="en-US" altLang="en-US" sz="1800">
                <a:latin typeface="Calibri" pitchFamily="34" charset="0"/>
              </a:rPr>
              <a:t>The intent being not to mix the</a:t>
            </a:r>
          </a:p>
          <a:p>
            <a:pPr eaLnBrk="1" hangingPunct="1"/>
            <a:r>
              <a:rPr lang="en-US" altLang="en-US" sz="1800">
                <a:latin typeface="Calibri" pitchFamily="34" charset="0"/>
              </a:rPr>
              <a:t>air but pushes is it.</a:t>
            </a:r>
          </a:p>
        </p:txBody>
      </p:sp>
      <p:pic>
        <p:nvPicPr>
          <p:cNvPr id="81926"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 y="3367088"/>
            <a:ext cx="53498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4F5BB53-445B-4478-9ECC-CEF39700C07C}" type="slidenum">
              <a:rPr lang="en-US" altLang="en-US" sz="1800">
                <a:solidFill>
                  <a:srgbClr val="898989"/>
                </a:solidFill>
                <a:latin typeface="Calibri" pitchFamily="34" charset="0"/>
              </a:rPr>
              <a:pPr eaLnBrk="1" hangingPunct="1"/>
              <a:t>41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33488" y="809625"/>
            <a:ext cx="5740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7"/>
          <p:cNvSpPr txBox="1">
            <a:spLocks noChangeArrowheads="1"/>
          </p:cNvSpPr>
          <p:nvPr/>
        </p:nvSpPr>
        <p:spPr bwMode="auto">
          <a:xfrm>
            <a:off x="5556250" y="1514475"/>
            <a:ext cx="230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Short circuiting airflow</a:t>
            </a:r>
          </a:p>
        </p:txBody>
      </p:sp>
      <p:pic>
        <p:nvPicPr>
          <p:cNvPr id="82948"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11250" y="3632200"/>
            <a:ext cx="6451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9"/>
          <p:cNvSpPr txBox="1">
            <a:spLocks noChangeArrowheads="1"/>
          </p:cNvSpPr>
          <p:nvPr/>
        </p:nvSpPr>
        <p:spPr bwMode="auto">
          <a:xfrm>
            <a:off x="723900" y="5051425"/>
            <a:ext cx="1874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Mixing ventilation</a:t>
            </a:r>
          </a:p>
        </p:txBody>
      </p:sp>
      <p:sp>
        <p:nvSpPr>
          <p:cNvPr id="82950" name="TextBox 1"/>
          <p:cNvSpPr txBox="1">
            <a:spLocks noChangeArrowheads="1"/>
          </p:cNvSpPr>
          <p:nvPr/>
        </p:nvSpPr>
        <p:spPr bwMode="auto">
          <a:xfrm>
            <a:off x="2598738" y="244475"/>
            <a:ext cx="410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latin typeface="Calibri" pitchFamily="34" charset="0"/>
              </a:rPr>
              <a:t>Normal Room Ventilation Conditions</a:t>
            </a:r>
          </a:p>
        </p:txBody>
      </p:sp>
      <p:sp>
        <p:nvSpPr>
          <p:cNvPr id="11" name="Slide Number Placeholder 10"/>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2F16D1F-4550-4AF4-8DB6-214FAA1885D2}" type="slidenum">
              <a:rPr lang="en-US" altLang="en-US" sz="1800">
                <a:solidFill>
                  <a:srgbClr val="898989"/>
                </a:solidFill>
                <a:latin typeface="Calibri" pitchFamily="34" charset="0"/>
              </a:rPr>
              <a:pPr eaLnBrk="1" hangingPunct="1"/>
              <a:t>42</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23963" y="587375"/>
            <a:ext cx="6608762"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2"/>
          <p:cNvSpPr txBox="1">
            <a:spLocks noChangeArrowheads="1"/>
          </p:cNvSpPr>
          <p:nvPr/>
        </p:nvSpPr>
        <p:spPr bwMode="auto">
          <a:xfrm>
            <a:off x="2116138" y="163513"/>
            <a:ext cx="428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The advantages of Displacement ventilation</a:t>
            </a:r>
          </a:p>
        </p:txBody>
      </p:sp>
      <p:sp>
        <p:nvSpPr>
          <p:cNvPr id="83972" name="TextBox 3"/>
          <p:cNvSpPr txBox="1">
            <a:spLocks noChangeArrowheads="1"/>
          </p:cNvSpPr>
          <p:nvPr/>
        </p:nvSpPr>
        <p:spPr bwMode="auto">
          <a:xfrm>
            <a:off x="1346200" y="6380163"/>
            <a:ext cx="5357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Energy saving and moving air out of the breathing zone</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1090BE-A5EF-446B-99FC-6A0B9A928BF6}" type="slidenum">
              <a:rPr lang="en-US" altLang="en-US" sz="1800">
                <a:solidFill>
                  <a:srgbClr val="898989"/>
                </a:solidFill>
                <a:latin typeface="Calibri" pitchFamily="34" charset="0"/>
              </a:rPr>
              <a:pPr eaLnBrk="1" hangingPunct="1"/>
              <a:t>43</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0163"/>
            <a:ext cx="673893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1463" y="3746500"/>
            <a:ext cx="39782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3"/>
          <p:cNvSpPr txBox="1">
            <a:spLocks noChangeArrowheads="1"/>
          </p:cNvSpPr>
          <p:nvPr/>
        </p:nvSpPr>
        <p:spPr bwMode="auto">
          <a:xfrm>
            <a:off x="5594350" y="3348038"/>
            <a:ext cx="3324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Waiting rooms and atriums are</a:t>
            </a:r>
          </a:p>
          <a:p>
            <a:pPr eaLnBrk="1" hangingPunct="1"/>
            <a:r>
              <a:rPr lang="en-US" altLang="en-US" sz="1800">
                <a:latin typeface="Calibri" pitchFamily="34" charset="0"/>
              </a:rPr>
              <a:t>very good applications for using</a:t>
            </a:r>
          </a:p>
          <a:p>
            <a:pPr eaLnBrk="1" hangingPunct="1"/>
            <a:r>
              <a:rPr lang="en-US" altLang="en-US" sz="1800">
                <a:latin typeface="Calibri" pitchFamily="34" charset="0"/>
              </a:rPr>
              <a:t>this kind of air delivery. DV is also</a:t>
            </a:r>
          </a:p>
          <a:p>
            <a:pPr eaLnBrk="1" hangingPunct="1"/>
            <a:r>
              <a:rPr lang="en-US" altLang="en-US" sz="1800">
                <a:latin typeface="Calibri" pitchFamily="34" charset="0"/>
              </a:rPr>
              <a:t>common in auditoriums</a:t>
            </a:r>
          </a:p>
        </p:txBody>
      </p:sp>
      <p:sp>
        <p:nvSpPr>
          <p:cNvPr id="84997" name="TextBox 4"/>
          <p:cNvSpPr txBox="1">
            <a:spLocks noChangeArrowheads="1"/>
          </p:cNvSpPr>
          <p:nvPr/>
        </p:nvSpPr>
        <p:spPr bwMode="auto">
          <a:xfrm>
            <a:off x="4627563" y="5337175"/>
            <a:ext cx="4381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Unique diffusor design allows them to be </a:t>
            </a:r>
          </a:p>
          <a:p>
            <a:pPr eaLnBrk="1" hangingPunct="1"/>
            <a:r>
              <a:rPr lang="en-US" altLang="en-US" sz="1800">
                <a:latin typeface="Calibri" pitchFamily="34" charset="0"/>
              </a:rPr>
              <a:t>Incorporated into building structure at lower</a:t>
            </a:r>
          </a:p>
          <a:p>
            <a:pPr eaLnBrk="1" hangingPunct="1"/>
            <a:r>
              <a:rPr lang="en-US" altLang="en-US" sz="1800">
                <a:latin typeface="Calibri" pitchFamily="34" charset="0"/>
              </a:rPr>
              <a:t>Elevations in respective rooms.</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EF0544-6DB1-44B1-A723-C5E319404D38}" type="slidenum">
              <a:rPr lang="en-US" altLang="en-US" sz="1800">
                <a:solidFill>
                  <a:srgbClr val="898989"/>
                </a:solidFill>
                <a:latin typeface="Calibri" pitchFamily="34" charset="0"/>
              </a:rPr>
              <a:pPr eaLnBrk="1" hangingPunct="1"/>
              <a:t>44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66800"/>
            <a:ext cx="91440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092254-F19A-4F81-A307-E79E58747179}" type="slidenum">
              <a:rPr lang="en-US" altLang="en-US" sz="1800">
                <a:solidFill>
                  <a:srgbClr val="898989"/>
                </a:solidFill>
                <a:latin typeface="Calibri" pitchFamily="34" charset="0"/>
              </a:rPr>
              <a:pPr eaLnBrk="1" hangingPunct="1"/>
              <a:t>45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1284288" y="1331913"/>
            <a:ext cx="6542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latin typeface="Calibri" pitchFamily="34" charset="0"/>
              </a:rPr>
              <a:t>Advantage of Displacement Ventilation for Infection Prevention and </a:t>
            </a:r>
          </a:p>
          <a:p>
            <a:pPr algn="ctr" eaLnBrk="1" hangingPunct="1"/>
            <a:r>
              <a:rPr lang="en-US" altLang="en-US" sz="1800">
                <a:latin typeface="Calibri" pitchFamily="34" charset="0"/>
              </a:rPr>
              <a:t>Energy Management</a:t>
            </a:r>
          </a:p>
        </p:txBody>
      </p:sp>
      <p:sp>
        <p:nvSpPr>
          <p:cNvPr id="87043" name="TextBox 2"/>
          <p:cNvSpPr txBox="1">
            <a:spLocks noChangeArrowheads="1"/>
          </p:cNvSpPr>
          <p:nvPr/>
        </p:nvSpPr>
        <p:spPr bwMode="auto">
          <a:xfrm>
            <a:off x="635000" y="2678113"/>
            <a:ext cx="3706813"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Infection Prevention</a:t>
            </a:r>
          </a:p>
          <a:p>
            <a:pPr eaLnBrk="1" hangingPunct="1"/>
            <a:r>
              <a:rPr lang="en-US" altLang="en-US" sz="1800">
                <a:latin typeface="Calibri" pitchFamily="34" charset="0"/>
              </a:rPr>
              <a:t>	-Room temps may seem warmer</a:t>
            </a:r>
          </a:p>
          <a:p>
            <a:pPr eaLnBrk="1" hangingPunct="1"/>
            <a:r>
              <a:rPr lang="en-US" altLang="en-US" sz="1800">
                <a:latin typeface="Calibri" pitchFamily="34" charset="0"/>
              </a:rPr>
              <a:t>	due to delivery temp higher.</a:t>
            </a:r>
          </a:p>
          <a:p>
            <a:pPr eaLnBrk="1" hangingPunct="1"/>
            <a:r>
              <a:rPr lang="en-US" altLang="en-US" sz="1800">
                <a:latin typeface="Calibri" pitchFamily="34" charset="0"/>
              </a:rPr>
              <a:t>	-Rising temp creates upward </a:t>
            </a:r>
          </a:p>
          <a:p>
            <a:pPr eaLnBrk="1" hangingPunct="1"/>
            <a:r>
              <a:rPr lang="en-US" altLang="en-US" sz="1800">
                <a:latin typeface="Calibri" pitchFamily="34" charset="0"/>
              </a:rPr>
              <a:t>	buoyance to lift particles</a:t>
            </a:r>
          </a:p>
          <a:p>
            <a:pPr eaLnBrk="1" hangingPunct="1"/>
            <a:r>
              <a:rPr lang="en-US" altLang="en-US" sz="1800">
                <a:latin typeface="Calibri" pitchFamily="34" charset="0"/>
              </a:rPr>
              <a:t>	-When infectious particle above</a:t>
            </a:r>
          </a:p>
          <a:p>
            <a:pPr eaLnBrk="1" hangingPunct="1"/>
            <a:r>
              <a:rPr lang="en-US" altLang="en-US" sz="1800">
                <a:latin typeface="Calibri" pitchFamily="34" charset="0"/>
              </a:rPr>
              <a:t>	breathing zone safe?</a:t>
            </a:r>
          </a:p>
          <a:p>
            <a:pPr eaLnBrk="1" hangingPunct="1"/>
            <a:endParaRPr lang="en-US" altLang="en-US" sz="1800">
              <a:latin typeface="Calibri" pitchFamily="34" charset="0"/>
            </a:endParaRPr>
          </a:p>
        </p:txBody>
      </p:sp>
      <p:sp>
        <p:nvSpPr>
          <p:cNvPr id="87044" name="TextBox 3"/>
          <p:cNvSpPr txBox="1">
            <a:spLocks noChangeArrowheads="1"/>
          </p:cNvSpPr>
          <p:nvPr/>
        </p:nvSpPr>
        <p:spPr bwMode="auto">
          <a:xfrm>
            <a:off x="5108575" y="2670175"/>
            <a:ext cx="333533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Energy Management</a:t>
            </a:r>
          </a:p>
          <a:p>
            <a:pPr eaLnBrk="1" hangingPunct="1"/>
            <a:r>
              <a:rPr lang="en-US" altLang="en-US" sz="1800">
                <a:latin typeface="Calibri" pitchFamily="34" charset="0"/>
              </a:rPr>
              <a:t>	-Air delivered to room for</a:t>
            </a:r>
          </a:p>
          <a:p>
            <a:pPr eaLnBrk="1" hangingPunct="1"/>
            <a:r>
              <a:rPr lang="en-US" altLang="en-US" sz="1800">
                <a:latin typeface="Calibri" pitchFamily="34" charset="0"/>
              </a:rPr>
              <a:t>	comfort already &gt;60F</a:t>
            </a:r>
          </a:p>
          <a:p>
            <a:pPr eaLnBrk="1" hangingPunct="1"/>
            <a:r>
              <a:rPr lang="en-US" altLang="en-US" sz="1800">
                <a:latin typeface="Calibri" pitchFamily="34" charset="0"/>
              </a:rPr>
              <a:t>	-Lower energy costs</a:t>
            </a:r>
          </a:p>
          <a:p>
            <a:pPr eaLnBrk="1" hangingPunct="1"/>
            <a:r>
              <a:rPr lang="en-US" altLang="en-US" sz="1800">
                <a:latin typeface="Calibri" pitchFamily="34" charset="0"/>
              </a:rPr>
              <a:t>	-Decrease air exchange</a:t>
            </a:r>
          </a:p>
          <a:p>
            <a:pPr eaLnBrk="1" hangingPunct="1"/>
            <a:r>
              <a:rPr lang="en-US" altLang="en-US" sz="1800">
                <a:latin typeface="Calibri" pitchFamily="34" charset="0"/>
              </a:rPr>
              <a:t>	for room by using 6 ft </a:t>
            </a:r>
          </a:p>
          <a:p>
            <a:pPr eaLnBrk="1" hangingPunct="1"/>
            <a:r>
              <a:rPr lang="en-US" altLang="en-US" sz="1800">
                <a:latin typeface="Calibri" pitchFamily="34" charset="0"/>
              </a:rPr>
              <a:t>	instead of 8 ft for calculation</a:t>
            </a:r>
          </a:p>
        </p:txBody>
      </p:sp>
      <p:sp>
        <p:nvSpPr>
          <p:cNvPr id="87045" name="TextBox 4"/>
          <p:cNvSpPr txBox="1">
            <a:spLocks noChangeArrowheads="1"/>
          </p:cNvSpPr>
          <p:nvPr/>
        </p:nvSpPr>
        <p:spPr bwMode="auto">
          <a:xfrm>
            <a:off x="968375" y="5313363"/>
            <a:ext cx="685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Disadvantage: Difficult to find space in a patient room to deliver air low</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08FA75-6E4F-442F-9729-54317917A858}" type="slidenum">
              <a:rPr lang="en-US" altLang="en-US" sz="1800">
                <a:solidFill>
                  <a:srgbClr val="898989"/>
                </a:solidFill>
                <a:latin typeface="Calibri" pitchFamily="34" charset="0"/>
              </a:rPr>
              <a:pPr eaLnBrk="1" hangingPunct="1"/>
              <a:t>46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03400" y="441325"/>
            <a:ext cx="55245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2"/>
          <p:cNvSpPr txBox="1">
            <a:spLocks noChangeArrowheads="1"/>
          </p:cNvSpPr>
          <p:nvPr/>
        </p:nvSpPr>
        <p:spPr bwMode="auto">
          <a:xfrm>
            <a:off x="2905125" y="63500"/>
            <a:ext cx="337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Heat Wheels can Reclaim Energy</a:t>
            </a:r>
          </a:p>
        </p:txBody>
      </p:sp>
      <p:sp>
        <p:nvSpPr>
          <p:cNvPr id="88068" name="TextBox 3"/>
          <p:cNvSpPr txBox="1">
            <a:spLocks noChangeArrowheads="1"/>
          </p:cNvSpPr>
          <p:nvPr/>
        </p:nvSpPr>
        <p:spPr bwMode="auto">
          <a:xfrm>
            <a:off x="1168400" y="5937250"/>
            <a:ext cx="677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Aware of air flow direction (clean to dirty) and need to clean the wheel</a:t>
            </a:r>
          </a:p>
        </p:txBody>
      </p:sp>
      <p:sp>
        <p:nvSpPr>
          <p:cNvPr id="88069" name="TextBox 4"/>
          <p:cNvSpPr txBox="1">
            <a:spLocks noChangeArrowheads="1"/>
          </p:cNvSpPr>
          <p:nvPr/>
        </p:nvSpPr>
        <p:spPr bwMode="auto">
          <a:xfrm>
            <a:off x="3316288" y="6307138"/>
            <a:ext cx="221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How is it maintained?</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9D386E-D1AA-4D2F-B775-5690902B34E4}" type="slidenum">
              <a:rPr lang="en-US" altLang="en-US" sz="1800">
                <a:solidFill>
                  <a:srgbClr val="898989"/>
                </a:solidFill>
                <a:latin typeface="Calibri" pitchFamily="34" charset="0"/>
              </a:rPr>
              <a:pPr eaLnBrk="1" hangingPunct="1"/>
              <a:t>47</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685800" y="228600"/>
            <a:ext cx="7772400" cy="1143000"/>
          </a:xfrm>
        </p:spPr>
        <p:txBody>
          <a:bodyPr/>
          <a:lstStyle/>
          <a:p>
            <a:pPr eaLnBrk="1" hangingPunct="1"/>
            <a:r>
              <a:rPr lang="en-US" altLang="en-US" sz="3600" smtClean="0">
                <a:latin typeface="Arial" pitchFamily="34" charset="0"/>
                <a:ea typeface="ＭＳ Ｐゴシック" pitchFamily="34" charset="-128"/>
              </a:rPr>
              <a:t>Causes of Ventilation Deficiencies</a:t>
            </a:r>
          </a:p>
        </p:txBody>
      </p:sp>
      <p:sp>
        <p:nvSpPr>
          <p:cNvPr id="89091" name="Rectangle 3"/>
          <p:cNvSpPr>
            <a:spLocks noGrp="1"/>
          </p:cNvSpPr>
          <p:nvPr>
            <p:ph type="body" idx="1"/>
          </p:nvPr>
        </p:nvSpPr>
        <p:spPr>
          <a:xfrm>
            <a:off x="609600" y="1219200"/>
            <a:ext cx="8229600" cy="4525963"/>
          </a:xfrm>
        </p:spPr>
        <p:txBody>
          <a:bodyPr/>
          <a:lstStyle/>
          <a:p>
            <a:pPr eaLnBrk="1" hangingPunct="1">
              <a:lnSpc>
                <a:spcPct val="90000"/>
              </a:lnSpc>
              <a:buFont typeface="Wingdings" pitchFamily="2" charset="2"/>
              <a:buChar char="Ø"/>
            </a:pPr>
            <a:r>
              <a:rPr lang="en-US" altLang="en-US" sz="2800" smtClean="0">
                <a:latin typeface="Arial" pitchFamily="34" charset="0"/>
                <a:ea typeface="ＭＳ Ｐゴシック" pitchFamily="34" charset="-128"/>
              </a:rPr>
              <a:t>Plugged Filters</a:t>
            </a:r>
          </a:p>
          <a:p>
            <a:pPr eaLnBrk="1" hangingPunct="1">
              <a:lnSpc>
                <a:spcPct val="90000"/>
              </a:lnSpc>
              <a:buFont typeface="Wingdings" pitchFamily="2" charset="2"/>
              <a:buChar char="Ø"/>
            </a:pPr>
            <a:r>
              <a:rPr lang="en-US" altLang="en-US" sz="2800" smtClean="0">
                <a:latin typeface="Arial" pitchFamily="34" charset="0"/>
                <a:ea typeface="ＭＳ Ｐゴシック" pitchFamily="34" charset="-128"/>
              </a:rPr>
              <a:t>Plugged Temperature Control Coils</a:t>
            </a:r>
          </a:p>
          <a:p>
            <a:pPr eaLnBrk="1" hangingPunct="1">
              <a:lnSpc>
                <a:spcPct val="90000"/>
              </a:lnSpc>
              <a:buFont typeface="Wingdings" pitchFamily="2" charset="2"/>
              <a:buChar char="Ø"/>
            </a:pPr>
            <a:r>
              <a:rPr lang="en-US" altLang="en-US" sz="2800" smtClean="0">
                <a:latin typeface="Arial" pitchFamily="34" charset="0"/>
                <a:ea typeface="ＭＳ Ｐゴシック" pitchFamily="34" charset="-128"/>
              </a:rPr>
              <a:t>Duct Leakage</a:t>
            </a:r>
          </a:p>
          <a:p>
            <a:pPr eaLnBrk="1" hangingPunct="1">
              <a:lnSpc>
                <a:spcPct val="90000"/>
              </a:lnSpc>
              <a:buFont typeface="Wingdings" pitchFamily="2" charset="2"/>
              <a:buChar char="Ø"/>
            </a:pPr>
            <a:r>
              <a:rPr lang="en-US" altLang="en-US" sz="2800" smtClean="0">
                <a:latin typeface="Arial" pitchFamily="34" charset="0"/>
                <a:ea typeface="ＭＳ Ｐゴシック" pitchFamily="34" charset="-128"/>
              </a:rPr>
              <a:t>Dust on Fan Blades</a:t>
            </a:r>
          </a:p>
          <a:p>
            <a:pPr eaLnBrk="1" hangingPunct="1">
              <a:lnSpc>
                <a:spcPct val="90000"/>
              </a:lnSpc>
              <a:buFont typeface="Wingdings" pitchFamily="2" charset="2"/>
              <a:buChar char="Ø"/>
            </a:pPr>
            <a:r>
              <a:rPr lang="en-US" altLang="en-US" sz="2800" smtClean="0">
                <a:latin typeface="Arial" pitchFamily="34" charset="0"/>
                <a:ea typeface="ＭＳ Ｐゴシック" pitchFamily="34" charset="-128"/>
              </a:rPr>
              <a:t>Fan Belt Slippage</a:t>
            </a:r>
          </a:p>
          <a:p>
            <a:pPr eaLnBrk="1" hangingPunct="1">
              <a:lnSpc>
                <a:spcPct val="90000"/>
              </a:lnSpc>
              <a:buFont typeface="Wingdings" pitchFamily="2" charset="2"/>
              <a:buChar char="Ø"/>
            </a:pPr>
            <a:r>
              <a:rPr lang="en-US" altLang="en-US" sz="2800" smtClean="0">
                <a:latin typeface="Arial" pitchFamily="34" charset="0"/>
                <a:ea typeface="ＭＳ Ｐゴシック" pitchFamily="34" charset="-128"/>
              </a:rPr>
              <a:t>Uncalibrated Control Equipment</a:t>
            </a:r>
          </a:p>
          <a:p>
            <a:pPr lvl="1" eaLnBrk="1" hangingPunct="1">
              <a:lnSpc>
                <a:spcPct val="90000"/>
              </a:lnSpc>
              <a:buFont typeface="Wingdings" pitchFamily="2" charset="2"/>
              <a:buChar char="Ø"/>
            </a:pPr>
            <a:r>
              <a:rPr lang="en-US" altLang="en-US" sz="2400" smtClean="0">
                <a:latin typeface="Arial" pitchFamily="34" charset="0"/>
                <a:ea typeface="ＭＳ Ｐゴシック" pitchFamily="34" charset="-128"/>
              </a:rPr>
              <a:t>Digital Controls</a:t>
            </a:r>
          </a:p>
          <a:p>
            <a:pPr lvl="1" eaLnBrk="1" hangingPunct="1">
              <a:lnSpc>
                <a:spcPct val="90000"/>
              </a:lnSpc>
              <a:buFont typeface="Wingdings" pitchFamily="2" charset="2"/>
              <a:buChar char="Ø"/>
            </a:pPr>
            <a:r>
              <a:rPr lang="en-US" altLang="en-US" sz="2400" smtClean="0">
                <a:latin typeface="Arial" pitchFamily="34" charset="0"/>
                <a:ea typeface="ＭＳ Ｐゴシック" pitchFamily="34" charset="-128"/>
              </a:rPr>
              <a:t>Pneumatic Controls</a:t>
            </a:r>
          </a:p>
          <a:p>
            <a:pPr lvl="2" eaLnBrk="1" hangingPunct="1">
              <a:lnSpc>
                <a:spcPct val="90000"/>
              </a:lnSpc>
              <a:buFont typeface="Wingdings" pitchFamily="2" charset="2"/>
              <a:buChar char="Ø"/>
            </a:pPr>
            <a:r>
              <a:rPr lang="en-US" altLang="en-US" smtClean="0">
                <a:latin typeface="Arial" pitchFamily="34" charset="0"/>
                <a:ea typeface="ＭＳ Ｐゴシック" pitchFamily="34" charset="-128"/>
              </a:rPr>
              <a:t>Plugged sensors</a:t>
            </a:r>
          </a:p>
          <a:p>
            <a:pPr lvl="2" eaLnBrk="1" hangingPunct="1">
              <a:lnSpc>
                <a:spcPct val="90000"/>
              </a:lnSpc>
              <a:buFont typeface="Wingdings" pitchFamily="2" charset="2"/>
              <a:buChar char="Ø"/>
            </a:pPr>
            <a:endParaRPr lang="en-US" altLang="en-US" smtClean="0">
              <a:latin typeface="Arial" pitchFamily="34" charset="0"/>
              <a:ea typeface="ＭＳ Ｐゴシック" pitchFamily="34" charset="-128"/>
            </a:endParaRPr>
          </a:p>
        </p:txBody>
      </p:sp>
      <p:pic>
        <p:nvPicPr>
          <p:cNvPr id="89092" name="Picture 6" descr="flowx_dir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4114800"/>
            <a:ext cx="2520950" cy="1890713"/>
          </a:xfrm>
          <a:prstGeom prst="rect">
            <a:avLst/>
          </a:prstGeom>
          <a:noFill/>
          <a:ln w="3175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61B3C0-606C-4640-A9AC-28C1E0BD2D34}" type="slidenum">
              <a:rPr lang="en-US" altLang="en-US" sz="1800">
                <a:solidFill>
                  <a:srgbClr val="898989"/>
                </a:solidFill>
                <a:latin typeface="Calibri" pitchFamily="34" charset="0"/>
              </a:rPr>
              <a:pPr eaLnBrk="1" hangingPunct="1"/>
              <a:t>48</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p:nvPr>
        </p:nvSpPr>
        <p:spPr/>
        <p:txBody>
          <a:bodyPr/>
          <a:lstStyle/>
          <a:p>
            <a:pPr eaLnBrk="1" hangingPunct="1"/>
            <a:endParaRPr lang="en-US" altLang="en-US" smtClean="0">
              <a:ea typeface="ＭＳ Ｐゴシック" pitchFamily="34" charset="-128"/>
            </a:endParaRPr>
          </a:p>
        </p:txBody>
      </p:sp>
      <p:sp>
        <p:nvSpPr>
          <p:cNvPr id="3" name="Subtitle 2"/>
          <p:cNvSpPr>
            <a:spLocks noGrp="1"/>
          </p:cNvSpPr>
          <p:nvPr>
            <p:ph type="subTitle" idx="1"/>
          </p:nvPr>
        </p:nvSpPr>
        <p:spPr/>
        <p:txBody>
          <a:bodyPr>
            <a:normAutofit/>
          </a:bodyPr>
          <a:lstStyle/>
          <a:p>
            <a:pPr eaLnBrk="1" hangingPunct="1"/>
            <a:endParaRPr lang="en-US" altLang="en-US" smtClean="0">
              <a:solidFill>
                <a:srgbClr val="898989"/>
              </a:solidFill>
              <a:ea typeface="ＭＳ Ｐゴシック" pitchFamily="34" charset="-128"/>
            </a:endParaRPr>
          </a:p>
        </p:txBody>
      </p:sp>
      <p:pic>
        <p:nvPicPr>
          <p:cNvPr id="91140" name="Picture 3" descr="D:\Temp\npo000040.t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46100"/>
            <a:ext cx="8996363"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Box 1"/>
          <p:cNvSpPr txBox="1">
            <a:spLocks noChangeArrowheads="1"/>
          </p:cNvSpPr>
          <p:nvPr/>
        </p:nvSpPr>
        <p:spPr bwMode="auto">
          <a:xfrm>
            <a:off x="122238" y="41275"/>
            <a:ext cx="87518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300" b="1">
                <a:solidFill>
                  <a:srgbClr val="00B0F0"/>
                </a:solidFill>
                <a:latin typeface="Calibri" pitchFamily="34" charset="0"/>
              </a:rPr>
              <a:t>HVAC – Chilled Water System</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5B6A622-3721-4EF4-987A-214D88EEFD42}" type="slidenum">
              <a:rPr lang="en-US" altLang="en-US" sz="1800">
                <a:solidFill>
                  <a:srgbClr val="898989"/>
                </a:solidFill>
                <a:latin typeface="Calibri" pitchFamily="34" charset="0"/>
              </a:rPr>
              <a:pPr eaLnBrk="1" hangingPunct="1"/>
              <a:t>49</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4000" smtClean="0">
                <a:ea typeface="ＭＳ Ｐゴシック" pitchFamily="34" charset="-128"/>
              </a:rPr>
              <a:t>Gas Consumption in a Typical Hospital</a:t>
            </a:r>
          </a:p>
        </p:txBody>
      </p:sp>
      <p:pic>
        <p:nvPicPr>
          <p:cNvPr id="24579"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417638"/>
            <a:ext cx="8564563"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B6563AE-C654-4891-9B5E-D3221EC9A211}" type="slidenum">
              <a:rPr lang="en-US" altLang="en-US" sz="1800">
                <a:solidFill>
                  <a:srgbClr val="898989"/>
                </a:solidFill>
                <a:latin typeface="Calibri" pitchFamily="34" charset="0"/>
              </a:rPr>
              <a:pPr eaLnBrk="1" hangingPunct="1"/>
              <a:t>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Slide5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8" descr="Slide5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C08964B-4C99-4F83-9F99-BA9B93E0784F}" type="slidenum">
              <a:rPr lang="en-US" altLang="en-US" sz="1800">
                <a:solidFill>
                  <a:srgbClr val="898989"/>
                </a:solidFill>
                <a:latin typeface="Calibri" pitchFamily="34" charset="0"/>
              </a:rPr>
              <a:pPr eaLnBrk="1" hangingPunct="1"/>
              <a:t>51</a:t>
            </a:fld>
            <a:endParaRPr lang="en-US" altLang="en-US" sz="1800">
              <a:solidFill>
                <a:srgbClr val="898989"/>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758950" y="300038"/>
            <a:ext cx="7251700" cy="973137"/>
          </a:xfrm>
        </p:spPr>
        <p:txBody>
          <a:bodyPr/>
          <a:lstStyle/>
          <a:p>
            <a:pPr eaLnBrk="1" hangingPunct="1"/>
            <a:r>
              <a:rPr lang="en-US" altLang="en-US" sz="3000" smtClean="0">
                <a:solidFill>
                  <a:srgbClr val="00B0F0"/>
                </a:solidFill>
                <a:ea typeface="ＭＳ Ｐゴシック" pitchFamily="34" charset="-128"/>
              </a:rPr>
              <a:t>Deep Cleaning Process</a:t>
            </a:r>
            <a:r>
              <a:rPr lang="en-US" altLang="en-US" b="1" smtClean="0">
                <a:solidFill>
                  <a:srgbClr val="00B0F0"/>
                </a:solidFill>
                <a:ea typeface="ＭＳ Ｐゴシック" pitchFamily="34" charset="-128"/>
              </a:rPr>
              <a:t/>
            </a:r>
            <a:br>
              <a:rPr lang="en-US" altLang="en-US" b="1" smtClean="0">
                <a:solidFill>
                  <a:srgbClr val="00B0F0"/>
                </a:solidFill>
                <a:ea typeface="ＭＳ Ｐゴシック" pitchFamily="34" charset="-128"/>
              </a:rPr>
            </a:br>
            <a:r>
              <a:rPr lang="en-US" altLang="en-US" sz="2400" i="1" smtClean="0">
                <a:solidFill>
                  <a:srgbClr val="00B0F0"/>
                </a:solidFill>
                <a:ea typeface="ＭＳ Ｐゴシック" pitchFamily="34" charset="-128"/>
              </a:rPr>
              <a:t>Recover Coil Heat Transfer Performance</a:t>
            </a:r>
          </a:p>
        </p:txBody>
      </p:sp>
      <p:sp>
        <p:nvSpPr>
          <p:cNvPr id="94211" name="AutoShape 3"/>
          <p:cNvSpPr>
            <a:spLocks noChangeAspect="1" noChangeArrowheads="1" noTextEdit="1"/>
          </p:cNvSpPr>
          <p:nvPr/>
        </p:nvSpPr>
        <p:spPr bwMode="auto">
          <a:xfrm>
            <a:off x="404813" y="1376363"/>
            <a:ext cx="4329112"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4" tIns="34262" rIns="68524" bIns="34262"/>
          <a:lstStyle/>
          <a:p>
            <a:endParaRPr lang="en-CA"/>
          </a:p>
        </p:txBody>
      </p:sp>
      <p:pic>
        <p:nvPicPr>
          <p:cNvPr id="9421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600" y="1485900"/>
            <a:ext cx="4217988"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200" y="1290638"/>
            <a:ext cx="112077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3588" y="3609975"/>
            <a:ext cx="4570412"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63950" y="1706563"/>
            <a:ext cx="181768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21363" y="1778000"/>
            <a:ext cx="2817812" cy="1731963"/>
          </a:xfrm>
          <a:prstGeom prst="rect">
            <a:avLst/>
          </a:prstGeom>
          <a:noFill/>
          <a:ln w="28575">
            <a:solidFill>
              <a:schemeClr val="tx1">
                <a:lumMod val="75000"/>
              </a:schemeClr>
            </a:solidFill>
          </a:ln>
        </p:spPr>
        <p:txBody>
          <a:bodyPr lIns="68644" tIns="34322" rIns="68644" bIns="34322">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600" b="1">
                <a:solidFill>
                  <a:srgbClr val="00B0F0"/>
                </a:solidFill>
                <a:latin typeface="Baskerville Old Face" pitchFamily="18" charset="0"/>
              </a:rPr>
              <a:t>Result:     </a:t>
            </a:r>
            <a:r>
              <a:rPr lang="en-US" altLang="en-US" sz="3600">
                <a:solidFill>
                  <a:srgbClr val="00B0F0"/>
                </a:solidFill>
                <a:latin typeface="Baskerville Old Face" pitchFamily="18" charset="0"/>
              </a:rPr>
              <a:t>More air and cooler air</a:t>
            </a:r>
          </a:p>
        </p:txBody>
      </p:sp>
      <p:sp>
        <p:nvSpPr>
          <p:cNvPr id="9" name="Slide Number Placeholder 8"/>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2F10E06-8C1B-464B-ADE6-B50AFA64F866}" type="slidenum">
              <a:rPr lang="en-US" altLang="en-US" sz="1800">
                <a:solidFill>
                  <a:srgbClr val="898989"/>
                </a:solidFill>
                <a:latin typeface="Calibri" pitchFamily="34" charset="0"/>
              </a:rPr>
              <a:pPr eaLnBrk="1" hangingPunct="1"/>
              <a:t>52</a:t>
            </a:fld>
            <a:endParaRPr lang="en-US" altLang="en-US" sz="1800">
              <a:solidFill>
                <a:srgbClr val="898989"/>
              </a:solidFill>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9" descr="Slide5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1A2874-0BFB-41B9-B234-7E4AF2D2D0EF}" type="slidenum">
              <a:rPr lang="en-US" altLang="en-US" sz="1800">
                <a:solidFill>
                  <a:srgbClr val="898989"/>
                </a:solidFill>
                <a:latin typeface="Calibri" pitchFamily="34" charset="0"/>
              </a:rPr>
              <a:pPr eaLnBrk="1" hangingPunct="1"/>
              <a:t>53</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03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38225"/>
            <a:ext cx="9121775"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p:cNvSpPr txBox="1">
            <a:spLocks noChangeArrowheads="1"/>
          </p:cNvSpPr>
          <p:nvPr/>
        </p:nvSpPr>
        <p:spPr bwMode="auto">
          <a:xfrm>
            <a:off x="933450" y="300038"/>
            <a:ext cx="75819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a:solidFill>
                  <a:srgbClr val="00B0F0"/>
                </a:solidFill>
                <a:latin typeface="Trebuchet MS" pitchFamily="34" charset="0"/>
              </a:rPr>
              <a:t>Impact of Air Flow On Room Particle Contamination</a:t>
            </a:r>
          </a:p>
          <a:p>
            <a:pPr eaLnBrk="1" hangingPunct="1"/>
            <a:endParaRPr lang="en-US" altLang="en-US" sz="1800">
              <a:latin typeface="Calibri" pitchFamily="34"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83BE09-AD84-427F-AB2F-B4A67AEFBEA1}" type="slidenum">
              <a:rPr lang="en-US" altLang="en-US" sz="1800">
                <a:solidFill>
                  <a:srgbClr val="898989"/>
                </a:solidFill>
                <a:latin typeface="Calibri" pitchFamily="34" charset="0"/>
              </a:rPr>
              <a:pPr eaLnBrk="1" hangingPunct="1"/>
              <a:t>54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descr="Slide55.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900238" y="0"/>
            <a:ext cx="8229600" cy="1143000"/>
          </a:xfrm>
        </p:spPr>
        <p:txBody>
          <a:bodyPr/>
          <a:lstStyle/>
          <a:p>
            <a:pPr eaLnBrk="1" hangingPunct="1"/>
            <a:r>
              <a:rPr lang="en-US" altLang="en-US" sz="3200" smtClean="0">
                <a:solidFill>
                  <a:srgbClr val="00B0F0"/>
                </a:solidFill>
                <a:ea typeface="ＭＳ Ｐゴシック" pitchFamily="34" charset="-128"/>
              </a:rPr>
              <a:t>Filter Engineering Solutions                             </a:t>
            </a:r>
            <a:br>
              <a:rPr lang="en-US" altLang="en-US" sz="3200" smtClean="0">
                <a:solidFill>
                  <a:srgbClr val="00B0F0"/>
                </a:solidFill>
                <a:ea typeface="ＭＳ Ｐゴシック" pitchFamily="34" charset="-128"/>
              </a:rPr>
            </a:br>
            <a:r>
              <a:rPr lang="en-US" altLang="en-US" sz="2400" i="1" smtClean="0">
                <a:solidFill>
                  <a:srgbClr val="00B0F0"/>
                </a:solidFill>
                <a:ea typeface="ＭＳ Ｐゴシック" pitchFamily="34" charset="-128"/>
              </a:rPr>
              <a:t>Impact of Innovative Filter Technologies</a:t>
            </a:r>
          </a:p>
        </p:txBody>
      </p:sp>
      <p:grpSp>
        <p:nvGrpSpPr>
          <p:cNvPr id="99331" name="Group 64"/>
          <p:cNvGrpSpPr>
            <a:grpSpLocks/>
          </p:cNvGrpSpPr>
          <p:nvPr/>
        </p:nvGrpSpPr>
        <p:grpSpPr bwMode="auto">
          <a:xfrm>
            <a:off x="457200" y="1101725"/>
            <a:ext cx="2209800" cy="2438400"/>
            <a:chOff x="96" y="1920"/>
            <a:chExt cx="1248" cy="1879"/>
          </a:xfrm>
        </p:grpSpPr>
        <p:pic>
          <p:nvPicPr>
            <p:cNvPr id="99391" name="Picture 5" descr="D:\Temp\npo00002d.t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 y="1920"/>
              <a:ext cx="1248"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92" name="Rectangle 6"/>
            <p:cNvSpPr>
              <a:spLocks noChangeAspect="1" noChangeArrowheads="1"/>
            </p:cNvSpPr>
            <p:nvPr/>
          </p:nvSpPr>
          <p:spPr bwMode="auto">
            <a:xfrm>
              <a:off x="144" y="1956"/>
              <a:ext cx="96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chemeClr val="bg1"/>
                  </a:solidFill>
                  <a:cs typeface="Arial" pitchFamily="34" charset="0"/>
                </a:rPr>
                <a:t>glass fibers</a:t>
              </a:r>
            </a:p>
          </p:txBody>
        </p:sp>
        <p:pic>
          <p:nvPicPr>
            <p:cNvPr id="99393" name="Picture 8" descr="D:\Temp\npo00002e.t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 y="2876"/>
              <a:ext cx="1248"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94" name="Rectangle 8"/>
            <p:cNvSpPr>
              <a:spLocks noChangeAspect="1" noChangeArrowheads="1"/>
            </p:cNvSpPr>
            <p:nvPr/>
          </p:nvSpPr>
          <p:spPr bwMode="auto">
            <a:xfrm>
              <a:off x="144" y="2897"/>
              <a:ext cx="115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chemeClr val="bg1"/>
                  </a:solidFill>
                  <a:cs typeface="Arial" pitchFamily="34" charset="0"/>
                </a:rPr>
                <a:t> synthetic fibers</a:t>
              </a:r>
            </a:p>
          </p:txBody>
        </p:sp>
      </p:grpSp>
      <p:grpSp>
        <p:nvGrpSpPr>
          <p:cNvPr id="99332" name="Group 9"/>
          <p:cNvGrpSpPr>
            <a:grpSpLocks/>
          </p:cNvGrpSpPr>
          <p:nvPr/>
        </p:nvGrpSpPr>
        <p:grpSpPr bwMode="auto">
          <a:xfrm>
            <a:off x="457200" y="3744913"/>
            <a:ext cx="2133600" cy="2568575"/>
            <a:chOff x="1584" y="2083"/>
            <a:chExt cx="1008" cy="1996"/>
          </a:xfrm>
        </p:grpSpPr>
        <p:sp>
          <p:nvSpPr>
            <p:cNvPr id="99339" name="Rectangle 10" descr="Outlined diamond"/>
            <p:cNvSpPr>
              <a:spLocks noChangeArrowheads="1"/>
            </p:cNvSpPr>
            <p:nvPr/>
          </p:nvSpPr>
          <p:spPr bwMode="auto">
            <a:xfrm>
              <a:off x="1584" y="3176"/>
              <a:ext cx="1008" cy="615"/>
            </a:xfrm>
            <a:prstGeom prst="rect">
              <a:avLst/>
            </a:prstGeom>
            <a:pattFill prst="openDmnd">
              <a:fgClr>
                <a:srgbClr val="993300"/>
              </a:fgClr>
              <a:bgClr>
                <a:srgbClr val="FFCC66"/>
              </a:bgClr>
            </a:patt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0" name="Oval 11"/>
            <p:cNvSpPr>
              <a:spLocks noChangeArrowheads="1"/>
            </p:cNvSpPr>
            <p:nvPr/>
          </p:nvSpPr>
          <p:spPr bwMode="auto">
            <a:xfrm>
              <a:off x="2300" y="3681"/>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1" name="Oval 12"/>
            <p:cNvSpPr>
              <a:spLocks noChangeArrowheads="1"/>
            </p:cNvSpPr>
            <p:nvPr/>
          </p:nvSpPr>
          <p:spPr bwMode="auto">
            <a:xfrm>
              <a:off x="2320" y="3414"/>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2" name="Oval 13"/>
            <p:cNvSpPr>
              <a:spLocks noChangeArrowheads="1"/>
            </p:cNvSpPr>
            <p:nvPr/>
          </p:nvSpPr>
          <p:spPr bwMode="auto">
            <a:xfrm>
              <a:off x="2240" y="3226"/>
              <a:ext cx="60"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3" name="Oval 14"/>
            <p:cNvSpPr>
              <a:spLocks noChangeArrowheads="1"/>
            </p:cNvSpPr>
            <p:nvPr/>
          </p:nvSpPr>
          <p:spPr bwMode="auto">
            <a:xfrm>
              <a:off x="2181" y="3547"/>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4" name="Oval 15"/>
            <p:cNvSpPr>
              <a:spLocks noChangeArrowheads="1"/>
            </p:cNvSpPr>
            <p:nvPr/>
          </p:nvSpPr>
          <p:spPr bwMode="auto">
            <a:xfrm>
              <a:off x="2082" y="3681"/>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5" name="Oval 16"/>
            <p:cNvSpPr>
              <a:spLocks noChangeArrowheads="1"/>
            </p:cNvSpPr>
            <p:nvPr/>
          </p:nvSpPr>
          <p:spPr bwMode="auto">
            <a:xfrm>
              <a:off x="2122" y="3386"/>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6" name="Oval 17"/>
            <p:cNvSpPr>
              <a:spLocks noChangeArrowheads="1"/>
            </p:cNvSpPr>
            <p:nvPr/>
          </p:nvSpPr>
          <p:spPr bwMode="auto">
            <a:xfrm>
              <a:off x="1984" y="3521"/>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7" name="Oval 18"/>
            <p:cNvSpPr>
              <a:spLocks noChangeArrowheads="1"/>
            </p:cNvSpPr>
            <p:nvPr/>
          </p:nvSpPr>
          <p:spPr bwMode="auto">
            <a:xfrm>
              <a:off x="1885" y="3146"/>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8" name="Oval 19"/>
            <p:cNvSpPr>
              <a:spLocks noChangeArrowheads="1"/>
            </p:cNvSpPr>
            <p:nvPr/>
          </p:nvSpPr>
          <p:spPr bwMode="auto">
            <a:xfrm>
              <a:off x="2082" y="325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49" name="Oval 20"/>
            <p:cNvSpPr>
              <a:spLocks noChangeArrowheads="1"/>
            </p:cNvSpPr>
            <p:nvPr/>
          </p:nvSpPr>
          <p:spPr bwMode="auto">
            <a:xfrm>
              <a:off x="1944" y="3708"/>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0" name="Oval 21"/>
            <p:cNvSpPr>
              <a:spLocks noChangeArrowheads="1"/>
            </p:cNvSpPr>
            <p:nvPr/>
          </p:nvSpPr>
          <p:spPr bwMode="auto">
            <a:xfrm>
              <a:off x="1687" y="3681"/>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1" name="Oval 22"/>
            <p:cNvSpPr>
              <a:spLocks noChangeArrowheads="1"/>
            </p:cNvSpPr>
            <p:nvPr/>
          </p:nvSpPr>
          <p:spPr bwMode="auto">
            <a:xfrm>
              <a:off x="1885" y="3360"/>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2" name="Oval 23"/>
            <p:cNvSpPr>
              <a:spLocks noChangeArrowheads="1"/>
            </p:cNvSpPr>
            <p:nvPr/>
          </p:nvSpPr>
          <p:spPr bwMode="auto">
            <a:xfrm>
              <a:off x="1825" y="3547"/>
              <a:ext cx="60"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3" name="Oval 24"/>
            <p:cNvSpPr>
              <a:spLocks noChangeArrowheads="1"/>
            </p:cNvSpPr>
            <p:nvPr/>
          </p:nvSpPr>
          <p:spPr bwMode="auto">
            <a:xfrm>
              <a:off x="1628" y="3494"/>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4" name="Oval 25"/>
            <p:cNvSpPr>
              <a:spLocks noChangeArrowheads="1"/>
            </p:cNvSpPr>
            <p:nvPr/>
          </p:nvSpPr>
          <p:spPr bwMode="auto">
            <a:xfrm>
              <a:off x="1746" y="3199"/>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5" name="Oval 26"/>
            <p:cNvSpPr>
              <a:spLocks noChangeArrowheads="1"/>
            </p:cNvSpPr>
            <p:nvPr/>
          </p:nvSpPr>
          <p:spPr bwMode="auto">
            <a:xfrm>
              <a:off x="1707" y="333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6" name="Oval 27"/>
            <p:cNvSpPr>
              <a:spLocks noChangeArrowheads="1"/>
            </p:cNvSpPr>
            <p:nvPr/>
          </p:nvSpPr>
          <p:spPr bwMode="auto">
            <a:xfrm>
              <a:off x="1608" y="3307"/>
              <a:ext cx="59" cy="79"/>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7" name="Oval 28"/>
            <p:cNvSpPr>
              <a:spLocks noChangeArrowheads="1"/>
            </p:cNvSpPr>
            <p:nvPr/>
          </p:nvSpPr>
          <p:spPr bwMode="auto">
            <a:xfrm>
              <a:off x="1964" y="3226"/>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8" name="Oval 29"/>
            <p:cNvSpPr>
              <a:spLocks noChangeArrowheads="1"/>
            </p:cNvSpPr>
            <p:nvPr/>
          </p:nvSpPr>
          <p:spPr bwMode="auto">
            <a:xfrm>
              <a:off x="2497" y="3386"/>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59" name="Oval 30"/>
            <p:cNvSpPr>
              <a:spLocks noChangeArrowheads="1"/>
            </p:cNvSpPr>
            <p:nvPr/>
          </p:nvSpPr>
          <p:spPr bwMode="auto">
            <a:xfrm>
              <a:off x="1766" y="3440"/>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0" name="Oval 31"/>
            <p:cNvSpPr>
              <a:spLocks noChangeArrowheads="1"/>
            </p:cNvSpPr>
            <p:nvPr/>
          </p:nvSpPr>
          <p:spPr bwMode="auto">
            <a:xfrm>
              <a:off x="2320" y="3146"/>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1" name="Oval 32"/>
            <p:cNvSpPr>
              <a:spLocks noChangeArrowheads="1"/>
            </p:cNvSpPr>
            <p:nvPr/>
          </p:nvSpPr>
          <p:spPr bwMode="auto">
            <a:xfrm>
              <a:off x="2497" y="3681"/>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2" name="Oval 33"/>
            <p:cNvSpPr>
              <a:spLocks noChangeArrowheads="1"/>
            </p:cNvSpPr>
            <p:nvPr/>
          </p:nvSpPr>
          <p:spPr bwMode="auto">
            <a:xfrm>
              <a:off x="2419" y="3253"/>
              <a:ext cx="58"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3" name="Oval 34"/>
            <p:cNvSpPr>
              <a:spLocks noChangeArrowheads="1"/>
            </p:cNvSpPr>
            <p:nvPr/>
          </p:nvSpPr>
          <p:spPr bwMode="auto">
            <a:xfrm>
              <a:off x="2399" y="3494"/>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4" name="Rectangle 35" descr="Shingle"/>
            <p:cNvSpPr>
              <a:spLocks noChangeArrowheads="1"/>
            </p:cNvSpPr>
            <p:nvPr/>
          </p:nvSpPr>
          <p:spPr bwMode="auto">
            <a:xfrm>
              <a:off x="1584" y="2227"/>
              <a:ext cx="1008" cy="615"/>
            </a:xfrm>
            <a:prstGeom prst="rect">
              <a:avLst/>
            </a:prstGeom>
            <a:pattFill prst="shingle">
              <a:fgClr>
                <a:srgbClr val="993300"/>
              </a:fgClr>
              <a:bgClr>
                <a:srgbClr val="FFCC66"/>
              </a:bgClr>
            </a:patt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5" name="Oval 36"/>
            <p:cNvSpPr>
              <a:spLocks noChangeArrowheads="1"/>
            </p:cNvSpPr>
            <p:nvPr/>
          </p:nvSpPr>
          <p:spPr bwMode="auto">
            <a:xfrm>
              <a:off x="2473"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6" name="Oval 37"/>
            <p:cNvSpPr>
              <a:spLocks noChangeArrowheads="1"/>
            </p:cNvSpPr>
            <p:nvPr/>
          </p:nvSpPr>
          <p:spPr bwMode="auto">
            <a:xfrm>
              <a:off x="2394"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7" name="Oval 38"/>
            <p:cNvSpPr>
              <a:spLocks noChangeArrowheads="1"/>
            </p:cNvSpPr>
            <p:nvPr/>
          </p:nvSpPr>
          <p:spPr bwMode="auto">
            <a:xfrm>
              <a:off x="2315"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8" name="Oval 39"/>
            <p:cNvSpPr>
              <a:spLocks noChangeArrowheads="1"/>
            </p:cNvSpPr>
            <p:nvPr/>
          </p:nvSpPr>
          <p:spPr bwMode="auto">
            <a:xfrm>
              <a:off x="2236"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69" name="Oval 40"/>
            <p:cNvSpPr>
              <a:spLocks noChangeArrowheads="1"/>
            </p:cNvSpPr>
            <p:nvPr/>
          </p:nvSpPr>
          <p:spPr bwMode="auto">
            <a:xfrm>
              <a:off x="2157"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0" name="Oval 41"/>
            <p:cNvSpPr>
              <a:spLocks noChangeArrowheads="1"/>
            </p:cNvSpPr>
            <p:nvPr/>
          </p:nvSpPr>
          <p:spPr bwMode="auto">
            <a:xfrm>
              <a:off x="2078"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1" name="Oval 42"/>
            <p:cNvSpPr>
              <a:spLocks noChangeArrowheads="1"/>
            </p:cNvSpPr>
            <p:nvPr/>
          </p:nvSpPr>
          <p:spPr bwMode="auto">
            <a:xfrm>
              <a:off x="1999"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2" name="Oval 43"/>
            <p:cNvSpPr>
              <a:spLocks noChangeArrowheads="1"/>
            </p:cNvSpPr>
            <p:nvPr/>
          </p:nvSpPr>
          <p:spPr bwMode="auto">
            <a:xfrm>
              <a:off x="1920" y="2163"/>
              <a:ext cx="60"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3" name="Oval 44"/>
            <p:cNvSpPr>
              <a:spLocks noChangeArrowheads="1"/>
            </p:cNvSpPr>
            <p:nvPr/>
          </p:nvSpPr>
          <p:spPr bwMode="auto">
            <a:xfrm>
              <a:off x="1841"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4" name="Oval 45"/>
            <p:cNvSpPr>
              <a:spLocks noChangeArrowheads="1"/>
            </p:cNvSpPr>
            <p:nvPr/>
          </p:nvSpPr>
          <p:spPr bwMode="auto">
            <a:xfrm>
              <a:off x="1762"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5" name="Oval 46"/>
            <p:cNvSpPr>
              <a:spLocks noChangeArrowheads="1"/>
            </p:cNvSpPr>
            <p:nvPr/>
          </p:nvSpPr>
          <p:spPr bwMode="auto">
            <a:xfrm>
              <a:off x="1683" y="2163"/>
              <a:ext cx="59"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6" name="Oval 47"/>
            <p:cNvSpPr>
              <a:spLocks noChangeArrowheads="1"/>
            </p:cNvSpPr>
            <p:nvPr/>
          </p:nvSpPr>
          <p:spPr bwMode="auto">
            <a:xfrm>
              <a:off x="1603" y="2163"/>
              <a:ext cx="60" cy="81"/>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7" name="Oval 48"/>
            <p:cNvSpPr>
              <a:spLocks noChangeArrowheads="1"/>
            </p:cNvSpPr>
            <p:nvPr/>
          </p:nvSpPr>
          <p:spPr bwMode="auto">
            <a:xfrm>
              <a:off x="2434" y="2083"/>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8" name="Oval 49"/>
            <p:cNvSpPr>
              <a:spLocks noChangeArrowheads="1"/>
            </p:cNvSpPr>
            <p:nvPr/>
          </p:nvSpPr>
          <p:spPr bwMode="auto">
            <a:xfrm>
              <a:off x="2355" y="2083"/>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79" name="Oval 50"/>
            <p:cNvSpPr>
              <a:spLocks noChangeArrowheads="1"/>
            </p:cNvSpPr>
            <p:nvPr/>
          </p:nvSpPr>
          <p:spPr bwMode="auto">
            <a:xfrm>
              <a:off x="2275" y="208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0" name="Oval 51"/>
            <p:cNvSpPr>
              <a:spLocks noChangeArrowheads="1"/>
            </p:cNvSpPr>
            <p:nvPr/>
          </p:nvSpPr>
          <p:spPr bwMode="auto">
            <a:xfrm>
              <a:off x="2196" y="208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1" name="Oval 52"/>
            <p:cNvSpPr>
              <a:spLocks noChangeArrowheads="1"/>
            </p:cNvSpPr>
            <p:nvPr/>
          </p:nvSpPr>
          <p:spPr bwMode="auto">
            <a:xfrm>
              <a:off x="2117" y="208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2" name="Oval 53"/>
            <p:cNvSpPr>
              <a:spLocks noChangeArrowheads="1"/>
            </p:cNvSpPr>
            <p:nvPr/>
          </p:nvSpPr>
          <p:spPr bwMode="auto">
            <a:xfrm>
              <a:off x="2039" y="2083"/>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3" name="Oval 54"/>
            <p:cNvSpPr>
              <a:spLocks noChangeArrowheads="1"/>
            </p:cNvSpPr>
            <p:nvPr/>
          </p:nvSpPr>
          <p:spPr bwMode="auto">
            <a:xfrm>
              <a:off x="1960" y="2083"/>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4" name="Oval 55"/>
            <p:cNvSpPr>
              <a:spLocks noChangeArrowheads="1"/>
            </p:cNvSpPr>
            <p:nvPr/>
          </p:nvSpPr>
          <p:spPr bwMode="auto">
            <a:xfrm>
              <a:off x="1880" y="208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5" name="Oval 56"/>
            <p:cNvSpPr>
              <a:spLocks noChangeArrowheads="1"/>
            </p:cNvSpPr>
            <p:nvPr/>
          </p:nvSpPr>
          <p:spPr bwMode="auto">
            <a:xfrm>
              <a:off x="1801" y="208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6" name="Oval 57"/>
            <p:cNvSpPr>
              <a:spLocks noChangeArrowheads="1"/>
            </p:cNvSpPr>
            <p:nvPr/>
          </p:nvSpPr>
          <p:spPr bwMode="auto">
            <a:xfrm>
              <a:off x="1722" y="208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7" name="Oval 58"/>
            <p:cNvSpPr>
              <a:spLocks noChangeArrowheads="1"/>
            </p:cNvSpPr>
            <p:nvPr/>
          </p:nvSpPr>
          <p:spPr bwMode="auto">
            <a:xfrm>
              <a:off x="1643" y="2083"/>
              <a:ext cx="60"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99388" name="Text Box 59"/>
            <p:cNvSpPr txBox="1">
              <a:spLocks noChangeArrowheads="1"/>
            </p:cNvSpPr>
            <p:nvPr/>
          </p:nvSpPr>
          <p:spPr bwMode="auto">
            <a:xfrm>
              <a:off x="1584" y="2851"/>
              <a:ext cx="100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Verdana" pitchFamily="34" charset="0"/>
                  <a:cs typeface="Arial" pitchFamily="34" charset="0"/>
                </a:rPr>
                <a:t>Face Loading</a:t>
              </a:r>
            </a:p>
          </p:txBody>
        </p:sp>
        <p:sp>
          <p:nvSpPr>
            <p:cNvPr id="99389" name="Text Box 60"/>
            <p:cNvSpPr txBox="1">
              <a:spLocks noChangeArrowheads="1"/>
            </p:cNvSpPr>
            <p:nvPr/>
          </p:nvSpPr>
          <p:spPr bwMode="auto">
            <a:xfrm>
              <a:off x="1584" y="3792"/>
              <a:ext cx="100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Verdana" pitchFamily="34" charset="0"/>
                  <a:cs typeface="Arial" pitchFamily="34" charset="0"/>
                </a:rPr>
                <a:t>Depth Loading</a:t>
              </a:r>
            </a:p>
          </p:txBody>
        </p:sp>
        <p:sp>
          <p:nvSpPr>
            <p:cNvPr id="99390" name="Oval 61"/>
            <p:cNvSpPr>
              <a:spLocks noChangeArrowheads="1"/>
            </p:cNvSpPr>
            <p:nvPr/>
          </p:nvSpPr>
          <p:spPr bwMode="auto">
            <a:xfrm>
              <a:off x="1609" y="3107"/>
              <a:ext cx="59" cy="8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grpSp>
      <p:sp>
        <p:nvSpPr>
          <p:cNvPr id="63" name="TextBox 62"/>
          <p:cNvSpPr txBox="1"/>
          <p:nvPr/>
        </p:nvSpPr>
        <p:spPr>
          <a:xfrm>
            <a:off x="234421" y="228600"/>
            <a:ext cx="1533526" cy="369332"/>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3" rIns="91427" bIns="45713">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chemeClr val="bg1"/>
                </a:solidFill>
                <a:latin typeface="Calibri" pitchFamily="34" charset="0"/>
              </a:rPr>
              <a:t>MAINTAIN</a:t>
            </a:r>
          </a:p>
        </p:txBody>
      </p:sp>
      <p:pic>
        <p:nvPicPr>
          <p:cNvPr id="9933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1663700"/>
            <a:ext cx="6096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7" name="TextBox 1"/>
          <p:cNvSpPr txBox="1">
            <a:spLocks noChangeArrowheads="1"/>
          </p:cNvSpPr>
          <p:nvPr/>
        </p:nvSpPr>
        <p:spPr bwMode="auto">
          <a:xfrm>
            <a:off x="3419475" y="5526088"/>
            <a:ext cx="489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Synthetic electro static fibers may degrade quickly </a:t>
            </a:r>
          </a:p>
        </p:txBody>
      </p:sp>
      <p:sp>
        <p:nvSpPr>
          <p:cNvPr id="65" name="Slide Number Placeholder 6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872816-F4B6-49DD-8883-7639DECA4BBE}" type="slidenum">
              <a:rPr lang="en-US" altLang="en-US" sz="1800">
                <a:solidFill>
                  <a:srgbClr val="898989"/>
                </a:solidFill>
                <a:latin typeface="Calibri" pitchFamily="34" charset="0"/>
              </a:rPr>
              <a:pPr eaLnBrk="1" hangingPunct="1"/>
              <a:t>56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6" descr="Slide5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96863"/>
            <a:ext cx="8229600" cy="1143001"/>
          </a:xfrm>
        </p:spPr>
        <p:txBody>
          <a:bodyPr/>
          <a:lstStyle/>
          <a:p>
            <a:pPr eaLnBrk="1" hangingPunct="1"/>
            <a:r>
              <a:rPr lang="en-US" altLang="en-US" sz="2400" smtClean="0">
                <a:solidFill>
                  <a:schemeClr val="folHlink"/>
                </a:solidFill>
                <a:ea typeface="ＭＳ Ｐゴシック" pitchFamily="34" charset="-128"/>
              </a:rPr>
              <a:t>Removal Efficiency In-Situ by Particle Size and Resistance to Flow</a:t>
            </a:r>
            <a:endParaRPr lang="en-US" altLang="en-US" sz="2400" smtClean="0">
              <a:ea typeface="ＭＳ Ｐゴシック" pitchFamily="34" charset="-128"/>
            </a:endParaRPr>
          </a:p>
        </p:txBody>
      </p:sp>
      <p:cxnSp>
        <p:nvCxnSpPr>
          <p:cNvPr id="102403" name="AutoShape 4"/>
          <p:cNvCxnSpPr>
            <a:cxnSpLocks noChangeShapeType="1"/>
          </p:cNvCxnSpPr>
          <p:nvPr/>
        </p:nvCxnSpPr>
        <p:spPr bwMode="auto">
          <a:xfrm>
            <a:off x="1828800" y="660400"/>
            <a:ext cx="5334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04" name="AutoShape 5"/>
          <p:cNvCxnSpPr>
            <a:cxnSpLocks noChangeShapeType="1"/>
          </p:cNvCxnSpPr>
          <p:nvPr/>
        </p:nvCxnSpPr>
        <p:spPr bwMode="auto">
          <a:xfrm>
            <a:off x="1828800" y="1651000"/>
            <a:ext cx="5334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2405" name="Rectangle 6"/>
          <p:cNvSpPr>
            <a:spLocks noChangeArrowheads="1"/>
          </p:cNvSpPr>
          <p:nvPr/>
        </p:nvSpPr>
        <p:spPr bwMode="auto">
          <a:xfrm>
            <a:off x="4267200" y="736600"/>
            <a:ext cx="76200" cy="38100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06" name="Rectangle 7"/>
          <p:cNvSpPr>
            <a:spLocks noChangeArrowheads="1"/>
          </p:cNvSpPr>
          <p:nvPr/>
        </p:nvSpPr>
        <p:spPr bwMode="auto">
          <a:xfrm>
            <a:off x="4267200" y="1193800"/>
            <a:ext cx="76200" cy="38100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cxnSp>
        <p:nvCxnSpPr>
          <p:cNvPr id="102407" name="AutoShape 8"/>
          <p:cNvCxnSpPr>
            <a:cxnSpLocks noChangeShapeType="1"/>
          </p:cNvCxnSpPr>
          <p:nvPr/>
        </p:nvCxnSpPr>
        <p:spPr bwMode="auto">
          <a:xfrm>
            <a:off x="4343400" y="660400"/>
            <a:ext cx="0" cy="990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2408" name="AutoShape 9"/>
          <p:cNvSpPr>
            <a:spLocks noChangeArrowheads="1"/>
          </p:cNvSpPr>
          <p:nvPr/>
        </p:nvSpPr>
        <p:spPr bwMode="auto">
          <a:xfrm>
            <a:off x="4343400" y="8128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09" name="AutoShape 10"/>
          <p:cNvSpPr>
            <a:spLocks noChangeArrowheads="1"/>
          </p:cNvSpPr>
          <p:nvPr/>
        </p:nvSpPr>
        <p:spPr bwMode="auto">
          <a:xfrm>
            <a:off x="4343400" y="7366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0" name="AutoShape 11"/>
          <p:cNvSpPr>
            <a:spLocks noChangeArrowheads="1"/>
          </p:cNvSpPr>
          <p:nvPr/>
        </p:nvSpPr>
        <p:spPr bwMode="auto">
          <a:xfrm>
            <a:off x="4343400" y="8890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1" name="AutoShape 12"/>
          <p:cNvSpPr>
            <a:spLocks noChangeArrowheads="1"/>
          </p:cNvSpPr>
          <p:nvPr/>
        </p:nvSpPr>
        <p:spPr bwMode="auto">
          <a:xfrm>
            <a:off x="4343400" y="9652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2" name="AutoShape 13"/>
          <p:cNvSpPr>
            <a:spLocks noChangeArrowheads="1"/>
          </p:cNvSpPr>
          <p:nvPr/>
        </p:nvSpPr>
        <p:spPr bwMode="auto">
          <a:xfrm>
            <a:off x="4343400" y="10414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3" name="AutoShape 14"/>
          <p:cNvSpPr>
            <a:spLocks noChangeArrowheads="1"/>
          </p:cNvSpPr>
          <p:nvPr/>
        </p:nvSpPr>
        <p:spPr bwMode="auto">
          <a:xfrm>
            <a:off x="4343400" y="11938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4" name="AutoShape 15"/>
          <p:cNvSpPr>
            <a:spLocks noChangeArrowheads="1"/>
          </p:cNvSpPr>
          <p:nvPr/>
        </p:nvSpPr>
        <p:spPr bwMode="auto">
          <a:xfrm>
            <a:off x="4343400" y="12700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5" name="AutoShape 16"/>
          <p:cNvSpPr>
            <a:spLocks noChangeArrowheads="1"/>
          </p:cNvSpPr>
          <p:nvPr/>
        </p:nvSpPr>
        <p:spPr bwMode="auto">
          <a:xfrm>
            <a:off x="4343400" y="13462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6" name="AutoShape 17"/>
          <p:cNvSpPr>
            <a:spLocks noChangeArrowheads="1"/>
          </p:cNvSpPr>
          <p:nvPr/>
        </p:nvSpPr>
        <p:spPr bwMode="auto">
          <a:xfrm>
            <a:off x="4343400" y="14224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7" name="AutoShape 18"/>
          <p:cNvSpPr>
            <a:spLocks noChangeArrowheads="1"/>
          </p:cNvSpPr>
          <p:nvPr/>
        </p:nvSpPr>
        <p:spPr bwMode="auto">
          <a:xfrm>
            <a:off x="4343400" y="1498600"/>
            <a:ext cx="762000" cy="76200"/>
          </a:xfrm>
          <a:prstGeom prst="flowChartDelay">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8" name="AutoShape 19"/>
          <p:cNvSpPr>
            <a:spLocks noChangeArrowheads="1"/>
          </p:cNvSpPr>
          <p:nvPr/>
        </p:nvSpPr>
        <p:spPr bwMode="auto">
          <a:xfrm>
            <a:off x="1981200" y="965200"/>
            <a:ext cx="1219200" cy="228600"/>
          </a:xfrm>
          <a:prstGeom prst="rightArrow">
            <a:avLst>
              <a:gd name="adj1" fmla="val 50000"/>
              <a:gd name="adj2" fmla="val 133333"/>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19" name="Text Box 20"/>
          <p:cNvSpPr txBox="1">
            <a:spLocks noChangeArrowheads="1"/>
          </p:cNvSpPr>
          <p:nvPr/>
        </p:nvSpPr>
        <p:spPr bwMode="auto">
          <a:xfrm>
            <a:off x="1905000" y="1193800"/>
            <a:ext cx="1600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400" b="1"/>
              <a:t>Direction of Airflow</a:t>
            </a:r>
          </a:p>
        </p:txBody>
      </p:sp>
      <p:cxnSp>
        <p:nvCxnSpPr>
          <p:cNvPr id="102420" name="AutoShape 21"/>
          <p:cNvCxnSpPr>
            <a:cxnSpLocks noChangeShapeType="1"/>
          </p:cNvCxnSpPr>
          <p:nvPr/>
        </p:nvCxnSpPr>
        <p:spPr bwMode="auto">
          <a:xfrm>
            <a:off x="3733800" y="1498600"/>
            <a:ext cx="2286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21" name="AutoShape 22"/>
          <p:cNvCxnSpPr>
            <a:cxnSpLocks noChangeShapeType="1"/>
          </p:cNvCxnSpPr>
          <p:nvPr/>
        </p:nvCxnSpPr>
        <p:spPr bwMode="auto">
          <a:xfrm>
            <a:off x="3962400" y="1498600"/>
            <a:ext cx="0" cy="45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22" name="AutoShape 23"/>
          <p:cNvCxnSpPr>
            <a:cxnSpLocks noChangeShapeType="1"/>
          </p:cNvCxnSpPr>
          <p:nvPr/>
        </p:nvCxnSpPr>
        <p:spPr bwMode="auto">
          <a:xfrm>
            <a:off x="3962400" y="1955800"/>
            <a:ext cx="838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23" name="AutoShape 24"/>
          <p:cNvCxnSpPr>
            <a:cxnSpLocks noChangeShapeType="1"/>
          </p:cNvCxnSpPr>
          <p:nvPr/>
        </p:nvCxnSpPr>
        <p:spPr bwMode="auto">
          <a:xfrm flipV="1">
            <a:off x="4800600" y="1955800"/>
            <a:ext cx="1588"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24" name="AutoShape 25"/>
          <p:cNvCxnSpPr>
            <a:cxnSpLocks noChangeShapeType="1"/>
          </p:cNvCxnSpPr>
          <p:nvPr/>
        </p:nvCxnSpPr>
        <p:spPr bwMode="auto">
          <a:xfrm>
            <a:off x="4800600" y="1955800"/>
            <a:ext cx="83820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25" name="AutoShape 26"/>
          <p:cNvCxnSpPr>
            <a:cxnSpLocks noChangeShapeType="1"/>
          </p:cNvCxnSpPr>
          <p:nvPr/>
        </p:nvCxnSpPr>
        <p:spPr bwMode="auto">
          <a:xfrm flipV="1">
            <a:off x="5638800" y="1498600"/>
            <a:ext cx="0" cy="45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26" name="AutoShape 27"/>
          <p:cNvCxnSpPr>
            <a:cxnSpLocks noChangeShapeType="1"/>
          </p:cNvCxnSpPr>
          <p:nvPr/>
        </p:nvCxnSpPr>
        <p:spPr bwMode="auto">
          <a:xfrm>
            <a:off x="5410200" y="1498600"/>
            <a:ext cx="2286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2427" name="AutoShape 28"/>
          <p:cNvSpPr>
            <a:spLocks noChangeArrowheads="1"/>
          </p:cNvSpPr>
          <p:nvPr/>
        </p:nvSpPr>
        <p:spPr bwMode="auto">
          <a:xfrm>
            <a:off x="4724400" y="24130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28" name="Text Box 29"/>
          <p:cNvSpPr txBox="1">
            <a:spLocks noChangeArrowheads="1"/>
          </p:cNvSpPr>
          <p:nvPr/>
        </p:nvSpPr>
        <p:spPr bwMode="auto">
          <a:xfrm>
            <a:off x="1524000" y="2641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a:t>Particle Counter</a:t>
            </a:r>
          </a:p>
        </p:txBody>
      </p:sp>
      <p:sp>
        <p:nvSpPr>
          <p:cNvPr id="102429" name="AutoShape 30"/>
          <p:cNvSpPr>
            <a:spLocks noChangeArrowheads="1"/>
          </p:cNvSpPr>
          <p:nvPr/>
        </p:nvSpPr>
        <p:spPr bwMode="auto">
          <a:xfrm>
            <a:off x="4191000" y="2336800"/>
            <a:ext cx="1219200" cy="14478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30" name="Rectangle 31"/>
          <p:cNvSpPr>
            <a:spLocks noChangeArrowheads="1"/>
          </p:cNvSpPr>
          <p:nvPr/>
        </p:nvSpPr>
        <p:spPr bwMode="auto">
          <a:xfrm>
            <a:off x="4419600" y="2641600"/>
            <a:ext cx="762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2431" name="Text Box 32"/>
          <p:cNvSpPr txBox="1">
            <a:spLocks noChangeArrowheads="1"/>
          </p:cNvSpPr>
          <p:nvPr/>
        </p:nvSpPr>
        <p:spPr bwMode="auto">
          <a:xfrm>
            <a:off x="3124200" y="16510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600"/>
              <a:t>Before</a:t>
            </a:r>
          </a:p>
        </p:txBody>
      </p:sp>
      <p:sp>
        <p:nvSpPr>
          <p:cNvPr id="102432" name="Text Box 33"/>
          <p:cNvSpPr txBox="1">
            <a:spLocks noChangeArrowheads="1"/>
          </p:cNvSpPr>
          <p:nvPr/>
        </p:nvSpPr>
        <p:spPr bwMode="auto">
          <a:xfrm>
            <a:off x="5715000" y="16510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600"/>
              <a:t>After</a:t>
            </a:r>
          </a:p>
        </p:txBody>
      </p:sp>
      <p:pic>
        <p:nvPicPr>
          <p:cNvPr id="10243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8738" y="3594100"/>
            <a:ext cx="233203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988" y="3413125"/>
            <a:ext cx="3275012"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5" name="Rectangle 5"/>
          <p:cNvSpPr>
            <a:spLocks noChangeArrowheads="1"/>
          </p:cNvSpPr>
          <p:nvPr/>
        </p:nvSpPr>
        <p:spPr bwMode="auto">
          <a:xfrm>
            <a:off x="1776413" y="6097588"/>
            <a:ext cx="1435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Before filter</a:t>
            </a:r>
          </a:p>
          <a:p>
            <a:pPr eaLnBrk="1" hangingPunct="1"/>
            <a:r>
              <a:rPr lang="en-US" altLang="en-US" sz="1800">
                <a:latin typeface="Calibri" pitchFamily="34" charset="0"/>
              </a:rPr>
              <a:t>12176 p/ft^3</a:t>
            </a:r>
          </a:p>
        </p:txBody>
      </p:sp>
      <p:sp>
        <p:nvSpPr>
          <p:cNvPr id="102436" name="Rectangle 6"/>
          <p:cNvSpPr>
            <a:spLocks noChangeArrowheads="1"/>
          </p:cNvSpPr>
          <p:nvPr/>
        </p:nvSpPr>
        <p:spPr bwMode="auto">
          <a:xfrm>
            <a:off x="6670675" y="5678488"/>
            <a:ext cx="16430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After filter</a:t>
            </a:r>
          </a:p>
          <a:p>
            <a:pPr eaLnBrk="1" hangingPunct="1"/>
            <a:r>
              <a:rPr lang="en-US" altLang="en-US" sz="1800">
                <a:latin typeface="Calibri" pitchFamily="34" charset="0"/>
              </a:rPr>
              <a:t>40 p/ft^3</a:t>
            </a:r>
          </a:p>
          <a:p>
            <a:pPr eaLnBrk="1" hangingPunct="1"/>
            <a:endParaRPr lang="en-US" altLang="en-US" sz="1800">
              <a:latin typeface="Calibri" pitchFamily="34" charset="0"/>
            </a:endParaRPr>
          </a:p>
        </p:txBody>
      </p:sp>
      <p:sp>
        <p:nvSpPr>
          <p:cNvPr id="102437" name="Rectangle 7"/>
          <p:cNvSpPr>
            <a:spLocks noChangeArrowheads="1"/>
          </p:cNvSpPr>
          <p:nvPr/>
        </p:nvSpPr>
        <p:spPr bwMode="auto">
          <a:xfrm>
            <a:off x="6470650" y="6370638"/>
            <a:ext cx="1843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&gt;99% reduction </a:t>
            </a:r>
          </a:p>
        </p:txBody>
      </p:sp>
      <p:sp>
        <p:nvSpPr>
          <p:cNvPr id="40" name="Slide Number Placeholder 39"/>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759626-08CA-4976-9A5C-3CBC24BA4C85}" type="slidenum">
              <a:rPr lang="en-US" altLang="en-US" sz="1800">
                <a:solidFill>
                  <a:srgbClr val="898989"/>
                </a:solidFill>
                <a:latin typeface="Calibri" pitchFamily="34" charset="0"/>
              </a:rPr>
              <a:pPr eaLnBrk="1" hangingPunct="1"/>
              <a:t>58</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endParaRPr lang="en-US" altLang="en-US" smtClean="0">
              <a:ea typeface="ＭＳ Ｐゴシック" pitchFamily="34" charset="-128"/>
            </a:endParaRPr>
          </a:p>
        </p:txBody>
      </p:sp>
      <p:sp>
        <p:nvSpPr>
          <p:cNvPr id="104451" name="Content Placeholder 2"/>
          <p:cNvSpPr>
            <a:spLocks noGrp="1"/>
          </p:cNvSpPr>
          <p:nvPr>
            <p:ph idx="1"/>
          </p:nvPr>
        </p:nvSpPr>
        <p:spPr/>
        <p:txBody>
          <a:bodyPr/>
          <a:lstStyle/>
          <a:p>
            <a:pPr eaLnBrk="1" hangingPunct="1"/>
            <a:endParaRPr lang="en-US" altLang="en-US" smtClean="0">
              <a:ea typeface="ＭＳ Ｐゴシック" pitchFamily="34" charset="-128"/>
            </a:endParaRPr>
          </a:p>
        </p:txBody>
      </p:sp>
      <p:pic>
        <p:nvPicPr>
          <p:cNvPr id="10445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250" y="0"/>
            <a:ext cx="923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C:\My Documents\My Pictures\circle of heads.jpg"/>
          <p:cNvPicPr>
            <a:picLocks noChangeAspect="1" noChangeArrowheads="1"/>
          </p:cNvPicPr>
          <p:nvPr/>
        </p:nvPicPr>
        <p:blipFill>
          <a:blip r:embed="rId2">
            <a:lum bright="66000" contrast="12000"/>
            <a:extLst>
              <a:ext uri="{28A0092B-C50C-407E-A947-70E740481C1C}">
                <a14:useLocalDpi xmlns:a14="http://schemas.microsoft.com/office/drawing/2010/main"/>
              </a:ext>
            </a:extLst>
          </a:blip>
          <a:srcRect/>
          <a:stretch>
            <a:fillRect/>
          </a:stretch>
        </p:blipFill>
        <p:spPr bwMode="auto">
          <a:xfrm>
            <a:off x="4613275" y="0"/>
            <a:ext cx="4530725" cy="6858000"/>
          </a:xfrm>
          <a:prstGeom prst="rect">
            <a:avLst/>
          </a:prstGeom>
          <a:noFill/>
          <a:ln>
            <a:noFill/>
          </a:ln>
          <a:extLst>
            <a:ext uri="{909E8E84-426E-40DD-AFC4-6F175D3DCCD1}">
              <a14:hiddenFill xmlns:a14="http://schemas.microsoft.com/office/drawing/2010/main">
                <a:solidFill>
                  <a:srgbClr val="FFFFFF">
                    <a:alpha val="62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Grp="1" noChangeArrowheads="1"/>
          </p:cNvSpPr>
          <p:nvPr>
            <p:ph type="title"/>
          </p:nvPr>
        </p:nvSpPr>
        <p:spPr>
          <a:xfrm>
            <a:off x="685800" y="381000"/>
            <a:ext cx="7772400" cy="1143000"/>
          </a:xfrm>
        </p:spPr>
        <p:txBody>
          <a:bodyPr/>
          <a:lstStyle/>
          <a:p>
            <a:pPr eaLnBrk="1" hangingPunct="1"/>
            <a:r>
              <a:rPr lang="en-US" altLang="en-US" smtClean="0">
                <a:latin typeface="Arial" pitchFamily="34" charset="0"/>
                <a:ea typeface="ＭＳ Ｐゴシック" pitchFamily="34" charset="-128"/>
              </a:rPr>
              <a:t>Levels of Risk</a:t>
            </a:r>
          </a:p>
        </p:txBody>
      </p:sp>
      <p:sp>
        <p:nvSpPr>
          <p:cNvPr id="2" name="Rectangle 5"/>
          <p:cNvSpPr>
            <a:spLocks noGrp="1" noChangeArrowheads="1"/>
          </p:cNvSpPr>
          <p:nvPr>
            <p:ph idx="1"/>
          </p:nvPr>
        </p:nvSpPr>
        <p:spPr>
          <a:xfrm>
            <a:off x="685800" y="1524000"/>
            <a:ext cx="7772400" cy="4114800"/>
          </a:xfrm>
        </p:spPr>
        <p:txBody>
          <a:bodyPr>
            <a:normAutofit/>
          </a:bodyPr>
          <a:lstStyle/>
          <a:p>
            <a:pPr eaLnBrk="1" hangingPunct="1">
              <a:lnSpc>
                <a:spcPct val="70000"/>
              </a:lnSpc>
              <a:spcBef>
                <a:spcPct val="15000"/>
              </a:spcBef>
              <a:buFontTx/>
              <a:buNone/>
            </a:pPr>
            <a:r>
              <a:rPr lang="en-US" altLang="en-US" sz="2600" smtClean="0">
                <a:latin typeface="Arial" pitchFamily="34" charset="0"/>
                <a:ea typeface="ＭＳ Ｐゴシック" pitchFamily="34" charset="-128"/>
              </a:rPr>
              <a:t>Healthy person</a:t>
            </a:r>
          </a:p>
          <a:p>
            <a:pPr eaLnBrk="1" hangingPunct="1">
              <a:lnSpc>
                <a:spcPct val="70000"/>
              </a:lnSpc>
              <a:spcBef>
                <a:spcPct val="15000"/>
              </a:spcBef>
            </a:pPr>
            <a:r>
              <a:rPr lang="en-US" altLang="en-US" sz="2600" smtClean="0">
                <a:latin typeface="Arial" pitchFamily="34" charset="0"/>
                <a:ea typeface="ＭＳ Ｐゴシック" pitchFamily="34" charset="-128"/>
              </a:rPr>
              <a:t>  Chronic obstructive pulmonary disease</a:t>
            </a:r>
          </a:p>
          <a:p>
            <a:pPr eaLnBrk="1" hangingPunct="1">
              <a:lnSpc>
                <a:spcPct val="70000"/>
              </a:lnSpc>
              <a:spcBef>
                <a:spcPct val="15000"/>
              </a:spcBef>
            </a:pPr>
            <a:r>
              <a:rPr lang="en-US" altLang="en-US" sz="2600" smtClean="0">
                <a:latin typeface="Arial" pitchFamily="34" charset="0"/>
                <a:ea typeface="ＭＳ Ｐゴシック" pitchFamily="34" charset="-128"/>
              </a:rPr>
              <a:t>  Diabetes</a:t>
            </a:r>
          </a:p>
          <a:p>
            <a:pPr eaLnBrk="1" hangingPunct="1">
              <a:lnSpc>
                <a:spcPct val="70000"/>
              </a:lnSpc>
              <a:spcBef>
                <a:spcPct val="15000"/>
              </a:spcBef>
            </a:pPr>
            <a:r>
              <a:rPr lang="en-US" altLang="en-US" sz="2600" smtClean="0">
                <a:latin typeface="Arial" pitchFamily="34" charset="0"/>
                <a:ea typeface="ＭＳ Ｐゴシック" pitchFamily="34" charset="-128"/>
              </a:rPr>
              <a:t>  Steroids</a:t>
            </a:r>
          </a:p>
          <a:p>
            <a:pPr eaLnBrk="1" hangingPunct="1">
              <a:lnSpc>
                <a:spcPct val="70000"/>
              </a:lnSpc>
              <a:spcBef>
                <a:spcPct val="15000"/>
              </a:spcBef>
            </a:pPr>
            <a:r>
              <a:rPr lang="en-US" altLang="en-US" sz="2600" smtClean="0">
                <a:latin typeface="Arial" pitchFamily="34" charset="0"/>
                <a:ea typeface="ＭＳ Ｐゴシック" pitchFamily="34" charset="-128"/>
              </a:rPr>
              <a:t>  Cancer - solid tumor</a:t>
            </a:r>
          </a:p>
          <a:p>
            <a:pPr eaLnBrk="1" hangingPunct="1">
              <a:lnSpc>
                <a:spcPct val="70000"/>
              </a:lnSpc>
              <a:spcBef>
                <a:spcPct val="15000"/>
              </a:spcBef>
            </a:pPr>
            <a:r>
              <a:rPr lang="en-US" altLang="en-US" sz="2600" smtClean="0">
                <a:latin typeface="Arial" pitchFamily="34" charset="0"/>
                <a:ea typeface="ＭＳ Ｐゴシック" pitchFamily="34" charset="-128"/>
              </a:rPr>
              <a:t>  HIV infection-end stage of spectrum</a:t>
            </a:r>
          </a:p>
          <a:p>
            <a:pPr eaLnBrk="1" hangingPunct="1">
              <a:lnSpc>
                <a:spcPct val="70000"/>
              </a:lnSpc>
              <a:spcBef>
                <a:spcPct val="15000"/>
              </a:spcBef>
            </a:pPr>
            <a:r>
              <a:rPr lang="en-US" altLang="en-US" sz="2600" smtClean="0">
                <a:latin typeface="Arial" pitchFamily="34" charset="0"/>
                <a:ea typeface="ＭＳ Ｐゴシック" pitchFamily="34" charset="-128"/>
              </a:rPr>
              <a:t>  Organ transplant</a:t>
            </a:r>
          </a:p>
          <a:p>
            <a:pPr lvl="1" eaLnBrk="1" hangingPunct="1">
              <a:lnSpc>
                <a:spcPct val="70000"/>
              </a:lnSpc>
              <a:spcBef>
                <a:spcPct val="15000"/>
              </a:spcBef>
            </a:pPr>
            <a:r>
              <a:rPr lang="en-US" altLang="en-US" sz="2200" smtClean="0">
                <a:latin typeface="Arial" pitchFamily="34" charset="0"/>
                <a:ea typeface="ＭＳ Ｐゴシック" pitchFamily="34" charset="-128"/>
              </a:rPr>
              <a:t>  Kidney/heart</a:t>
            </a:r>
          </a:p>
          <a:p>
            <a:pPr lvl="1" eaLnBrk="1" hangingPunct="1">
              <a:lnSpc>
                <a:spcPct val="70000"/>
              </a:lnSpc>
              <a:spcBef>
                <a:spcPct val="15000"/>
              </a:spcBef>
            </a:pPr>
            <a:r>
              <a:rPr lang="en-US" altLang="en-US" sz="2200" smtClean="0">
                <a:latin typeface="Arial" pitchFamily="34" charset="0"/>
                <a:ea typeface="ＭＳ Ｐゴシック" pitchFamily="34" charset="-128"/>
              </a:rPr>
              <a:t>  Lung/liver</a:t>
            </a:r>
          </a:p>
          <a:p>
            <a:pPr eaLnBrk="1" hangingPunct="1">
              <a:lnSpc>
                <a:spcPct val="70000"/>
              </a:lnSpc>
              <a:spcBef>
                <a:spcPct val="15000"/>
              </a:spcBef>
            </a:pPr>
            <a:r>
              <a:rPr lang="en-US" altLang="en-US" sz="2600" smtClean="0">
                <a:latin typeface="Arial" pitchFamily="34" charset="0"/>
                <a:ea typeface="ＭＳ Ｐゴシック" pitchFamily="34" charset="-128"/>
              </a:rPr>
              <a:t>  Malignancy - leukemia/lymphoma </a:t>
            </a:r>
          </a:p>
          <a:p>
            <a:pPr eaLnBrk="1" hangingPunct="1">
              <a:lnSpc>
                <a:spcPct val="70000"/>
              </a:lnSpc>
              <a:spcBef>
                <a:spcPct val="15000"/>
              </a:spcBef>
              <a:buFontTx/>
              <a:buNone/>
            </a:pPr>
            <a:r>
              <a:rPr lang="en-US" altLang="en-US" sz="2600" smtClean="0">
                <a:latin typeface="Arial" pitchFamily="34" charset="0"/>
                <a:ea typeface="ＭＳ Ｐゴシック" pitchFamily="34" charset="-128"/>
              </a:rPr>
              <a:t>Bone marrow transplant (BMT) allograft</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7DD0D9-35B0-47A5-8C6C-4E551ADD3F46}" type="slidenum">
              <a:rPr lang="en-US" altLang="en-US" sz="1800">
                <a:solidFill>
                  <a:srgbClr val="898989"/>
                </a:solidFill>
                <a:latin typeface="Calibri" pitchFamily="34" charset="0"/>
              </a:rPr>
              <a:pPr eaLnBrk="1" hangingPunct="1"/>
              <a:t>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ctrTitle"/>
          </p:nvPr>
        </p:nvSpPr>
        <p:spPr/>
        <p:txBody>
          <a:bodyPr/>
          <a:lstStyle/>
          <a:p>
            <a:pPr eaLnBrk="1" hangingPunct="1"/>
            <a:endParaRPr lang="en-US" altLang="en-US" smtClean="0">
              <a:ea typeface="ＭＳ Ｐゴシック" pitchFamily="34" charset="-128"/>
            </a:endParaRPr>
          </a:p>
        </p:txBody>
      </p:sp>
      <p:sp>
        <p:nvSpPr>
          <p:cNvPr id="3" name="Subtitle 2"/>
          <p:cNvSpPr>
            <a:spLocks noGrp="1"/>
          </p:cNvSpPr>
          <p:nvPr>
            <p:ph type="subTitle" idx="1"/>
          </p:nvPr>
        </p:nvSpPr>
        <p:spPr/>
        <p:txBody>
          <a:bodyPr>
            <a:normAutofit/>
          </a:bodyPr>
          <a:lstStyle/>
          <a:p>
            <a:pPr eaLnBrk="1" hangingPunct="1"/>
            <a:endParaRPr lang="en-US" altLang="en-US" smtClean="0">
              <a:solidFill>
                <a:srgbClr val="898989"/>
              </a:solidFill>
              <a:ea typeface="ＭＳ Ｐゴシック" pitchFamily="34" charset="-128"/>
            </a:endParaRPr>
          </a:p>
        </p:txBody>
      </p:sp>
      <p:pic>
        <p:nvPicPr>
          <p:cNvPr id="10547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03200"/>
            <a:ext cx="9144000"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05B784-7DB3-4A74-AE9A-32BD093BB0A6}" type="slidenum">
              <a:rPr lang="en-US" altLang="en-US" sz="1800">
                <a:solidFill>
                  <a:srgbClr val="898989"/>
                </a:solidFill>
                <a:latin typeface="Calibri" pitchFamily="34" charset="0"/>
              </a:rPr>
              <a:pPr eaLnBrk="1" hangingPunct="1"/>
              <a:t>60</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ctrTitle"/>
          </p:nvPr>
        </p:nvSpPr>
        <p:spPr/>
        <p:txBody>
          <a:bodyPr/>
          <a:lstStyle/>
          <a:p>
            <a:pPr eaLnBrk="1" hangingPunct="1"/>
            <a:r>
              <a:rPr lang="en-US" altLang="en-US" smtClean="0">
                <a:ea typeface="ＭＳ Ｐゴシック" pitchFamily="34" charset="-128"/>
              </a:rPr>
              <a:t>Room 206</a:t>
            </a:r>
          </a:p>
        </p:txBody>
      </p:sp>
      <p:sp>
        <p:nvSpPr>
          <p:cNvPr id="4" name="Rectangle 3"/>
          <p:cNvSpPr>
            <a:spLocks noChangeArrowheads="1"/>
          </p:cNvSpPr>
          <p:nvPr/>
        </p:nvSpPr>
        <p:spPr bwMode="auto">
          <a:xfrm>
            <a:off x="806450" y="723900"/>
            <a:ext cx="7651750" cy="5694363"/>
          </a:xfrm>
          <a:prstGeom prst="rect">
            <a:avLst/>
          </a:prstGeom>
          <a:noFill/>
          <a:ln w="9525">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5" name="Rectangle 4"/>
          <p:cNvSpPr/>
          <p:nvPr/>
        </p:nvSpPr>
        <p:spPr>
          <a:xfrm>
            <a:off x="4014689" y="1051401"/>
            <a:ext cx="3509439" cy="723691"/>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SUPPLY</a:t>
            </a:r>
          </a:p>
        </p:txBody>
      </p:sp>
      <p:sp>
        <p:nvSpPr>
          <p:cNvPr id="6" name="Rectangle 5"/>
          <p:cNvSpPr>
            <a:spLocks noChangeArrowheads="1"/>
          </p:cNvSpPr>
          <p:nvPr/>
        </p:nvSpPr>
        <p:spPr bwMode="auto">
          <a:xfrm>
            <a:off x="8151813" y="5229225"/>
            <a:ext cx="306387" cy="1189038"/>
          </a:xfrm>
          <a:prstGeom prst="rect">
            <a:avLst/>
          </a:prstGeom>
          <a:solidFill>
            <a:srgbClr val="FF0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7" name="Rectangle 6"/>
          <p:cNvSpPr>
            <a:spLocks noChangeArrowheads="1"/>
          </p:cNvSpPr>
          <p:nvPr/>
        </p:nvSpPr>
        <p:spPr bwMode="auto">
          <a:xfrm>
            <a:off x="806450" y="2416175"/>
            <a:ext cx="107950" cy="3892550"/>
          </a:xfrm>
          <a:prstGeom prst="rect">
            <a:avLst/>
          </a:prstGeom>
          <a:solidFill>
            <a:srgbClr val="BFBFB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8" name="Rectangle 7"/>
          <p:cNvSpPr>
            <a:spLocks noChangeArrowheads="1"/>
          </p:cNvSpPr>
          <p:nvPr/>
        </p:nvSpPr>
        <p:spPr bwMode="auto">
          <a:xfrm>
            <a:off x="914400" y="6308725"/>
            <a:ext cx="5299075" cy="109538"/>
          </a:xfrm>
          <a:prstGeom prst="rect">
            <a:avLst/>
          </a:prstGeom>
          <a:solidFill>
            <a:srgbClr val="BFBFB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06504" name="TextBox 8"/>
          <p:cNvSpPr txBox="1">
            <a:spLocks noChangeArrowheads="1"/>
          </p:cNvSpPr>
          <p:nvPr/>
        </p:nvSpPr>
        <p:spPr bwMode="auto">
          <a:xfrm>
            <a:off x="6430963" y="293688"/>
            <a:ext cx="650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Door</a:t>
            </a:r>
          </a:p>
        </p:txBody>
      </p:sp>
      <p:sp>
        <p:nvSpPr>
          <p:cNvPr id="10" name="Down Arrow 9"/>
          <p:cNvSpPr>
            <a:spLocks noChangeArrowheads="1"/>
          </p:cNvSpPr>
          <p:nvPr/>
        </p:nvSpPr>
        <p:spPr bwMode="auto">
          <a:xfrm>
            <a:off x="6400800" y="762000"/>
            <a:ext cx="720725" cy="1028700"/>
          </a:xfrm>
          <a:prstGeom prst="downArrow">
            <a:avLst>
              <a:gd name="adj1" fmla="val 50000"/>
              <a:gd name="adj2" fmla="val 5000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1" name="Down Arrow 10"/>
          <p:cNvSpPr>
            <a:spLocks noChangeArrowheads="1"/>
          </p:cNvSpPr>
          <p:nvPr/>
        </p:nvSpPr>
        <p:spPr bwMode="auto">
          <a:xfrm>
            <a:off x="4533900" y="1774825"/>
            <a:ext cx="314325" cy="477838"/>
          </a:xfrm>
          <a:prstGeom prst="down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3" name="Down Arrow 12"/>
          <p:cNvSpPr>
            <a:spLocks noChangeArrowheads="1"/>
          </p:cNvSpPr>
          <p:nvPr/>
        </p:nvSpPr>
        <p:spPr bwMode="auto">
          <a:xfrm>
            <a:off x="5368925" y="1774825"/>
            <a:ext cx="314325" cy="477838"/>
          </a:xfrm>
          <a:prstGeom prst="down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4" name="Down Arrow 13"/>
          <p:cNvSpPr>
            <a:spLocks noChangeArrowheads="1"/>
          </p:cNvSpPr>
          <p:nvPr/>
        </p:nvSpPr>
        <p:spPr bwMode="auto">
          <a:xfrm>
            <a:off x="4219575" y="1774825"/>
            <a:ext cx="314325" cy="477838"/>
          </a:xfrm>
          <a:prstGeom prst="down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5" name="Down Arrow 14"/>
          <p:cNvSpPr>
            <a:spLocks noChangeArrowheads="1"/>
          </p:cNvSpPr>
          <p:nvPr/>
        </p:nvSpPr>
        <p:spPr bwMode="auto">
          <a:xfrm>
            <a:off x="5005388" y="1774825"/>
            <a:ext cx="312737" cy="477838"/>
          </a:xfrm>
          <a:prstGeom prst="downArrow">
            <a:avLst>
              <a:gd name="adj1" fmla="val 50000"/>
              <a:gd name="adj2" fmla="val 4999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6" name="Down Arrow 15"/>
          <p:cNvSpPr>
            <a:spLocks noChangeArrowheads="1"/>
          </p:cNvSpPr>
          <p:nvPr/>
        </p:nvSpPr>
        <p:spPr bwMode="auto">
          <a:xfrm rot="16200000" flipH="1">
            <a:off x="6363494" y="4533106"/>
            <a:ext cx="1063625" cy="2513013"/>
          </a:xfrm>
          <a:prstGeom prst="down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7" name="Down Arrow 16"/>
          <p:cNvSpPr>
            <a:spLocks noChangeArrowheads="1"/>
          </p:cNvSpPr>
          <p:nvPr/>
        </p:nvSpPr>
        <p:spPr bwMode="auto">
          <a:xfrm rot="16200000" flipH="1">
            <a:off x="1058069" y="3047207"/>
            <a:ext cx="314325" cy="477837"/>
          </a:xfrm>
          <a:prstGeom prst="downArrow">
            <a:avLst>
              <a:gd name="adj1" fmla="val 50000"/>
              <a:gd name="adj2" fmla="val 49998"/>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8" name="Down Arrow 17"/>
          <p:cNvSpPr>
            <a:spLocks noChangeArrowheads="1"/>
          </p:cNvSpPr>
          <p:nvPr/>
        </p:nvSpPr>
        <p:spPr bwMode="auto">
          <a:xfrm rot="16200000" flipH="1">
            <a:off x="1062831" y="3793332"/>
            <a:ext cx="314325" cy="477838"/>
          </a:xfrm>
          <a:prstGeom prst="downArrow">
            <a:avLst>
              <a:gd name="adj1" fmla="val 50000"/>
              <a:gd name="adj2" fmla="val 49998"/>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20" name="Down Arrow 19"/>
          <p:cNvSpPr>
            <a:spLocks noChangeArrowheads="1"/>
          </p:cNvSpPr>
          <p:nvPr/>
        </p:nvSpPr>
        <p:spPr bwMode="auto">
          <a:xfrm rot="16200000" flipH="1">
            <a:off x="1058069" y="4442619"/>
            <a:ext cx="314325" cy="477837"/>
          </a:xfrm>
          <a:prstGeom prst="downArrow">
            <a:avLst>
              <a:gd name="adj1" fmla="val 50000"/>
              <a:gd name="adj2" fmla="val 49998"/>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21" name="Down Arrow 20"/>
          <p:cNvSpPr>
            <a:spLocks noChangeArrowheads="1"/>
          </p:cNvSpPr>
          <p:nvPr/>
        </p:nvSpPr>
        <p:spPr bwMode="auto">
          <a:xfrm flipH="1" flipV="1">
            <a:off x="1646238" y="5830888"/>
            <a:ext cx="314325" cy="477837"/>
          </a:xfrm>
          <a:prstGeom prst="downArrow">
            <a:avLst>
              <a:gd name="adj1" fmla="val 50000"/>
              <a:gd name="adj2" fmla="val 49998"/>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23" name="Down Arrow 22"/>
          <p:cNvSpPr>
            <a:spLocks noChangeArrowheads="1"/>
          </p:cNvSpPr>
          <p:nvPr/>
        </p:nvSpPr>
        <p:spPr bwMode="auto">
          <a:xfrm flipH="1" flipV="1">
            <a:off x="2414588" y="5830888"/>
            <a:ext cx="312737" cy="477837"/>
          </a:xfrm>
          <a:prstGeom prst="downArrow">
            <a:avLst>
              <a:gd name="adj1" fmla="val 50000"/>
              <a:gd name="adj2" fmla="val 49997"/>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24" name="Down Arrow 23"/>
          <p:cNvSpPr>
            <a:spLocks noChangeArrowheads="1"/>
          </p:cNvSpPr>
          <p:nvPr/>
        </p:nvSpPr>
        <p:spPr bwMode="auto">
          <a:xfrm flipH="1" flipV="1">
            <a:off x="3124200" y="5830888"/>
            <a:ext cx="314325" cy="477837"/>
          </a:xfrm>
          <a:prstGeom prst="downArrow">
            <a:avLst>
              <a:gd name="adj1" fmla="val 50000"/>
              <a:gd name="adj2" fmla="val 49998"/>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06517" name="TextBox 18"/>
          <p:cNvSpPr txBox="1">
            <a:spLocks noChangeArrowheads="1"/>
          </p:cNvSpPr>
          <p:nvPr/>
        </p:nvSpPr>
        <p:spPr bwMode="auto">
          <a:xfrm>
            <a:off x="4367213" y="382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106518" name="TextBox 2"/>
          <p:cNvSpPr txBox="1">
            <a:spLocks noChangeArrowheads="1"/>
          </p:cNvSpPr>
          <p:nvPr/>
        </p:nvSpPr>
        <p:spPr bwMode="auto">
          <a:xfrm>
            <a:off x="3876675" y="5064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sp>
        <p:nvSpPr>
          <p:cNvPr id="25" name="Slide Number Placeholder 2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1F72E1-737D-4C63-ADF2-7E3FFC2920E2}" type="slidenum">
              <a:rPr lang="en-US" altLang="en-US" sz="1800">
                <a:solidFill>
                  <a:srgbClr val="898989"/>
                </a:solidFill>
                <a:latin typeface="Calibri" pitchFamily="34" charset="0"/>
              </a:rPr>
              <a:pPr eaLnBrk="1" hangingPunct="1"/>
              <a:t>61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Slide6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447800"/>
            <a:ext cx="82296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4"/>
          <p:cNvSpPr txBox="1">
            <a:spLocks noChangeArrowheads="1"/>
          </p:cNvSpPr>
          <p:nvPr/>
        </p:nvSpPr>
        <p:spPr bwMode="auto">
          <a:xfrm>
            <a:off x="954088" y="531813"/>
            <a:ext cx="7885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latin typeface="Calibri" pitchFamily="34" charset="0"/>
              </a:rPr>
              <a:t>Patient Mock-up Room Leakage Application Overview</a:t>
            </a:r>
          </a:p>
        </p:txBody>
      </p:sp>
      <p:sp>
        <p:nvSpPr>
          <p:cNvPr id="108548" name="TextBox 1"/>
          <p:cNvSpPr txBox="1">
            <a:spLocks noChangeArrowheads="1"/>
          </p:cNvSpPr>
          <p:nvPr/>
        </p:nvSpPr>
        <p:spPr bwMode="auto">
          <a:xfrm>
            <a:off x="2552700" y="6103938"/>
            <a:ext cx="368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Why should we seal rooms anyway??</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864299-9958-49E4-ABBE-82EBAAC4562D}" type="slidenum">
              <a:rPr lang="en-US" altLang="en-US" sz="1800">
                <a:solidFill>
                  <a:srgbClr val="898989"/>
                </a:solidFill>
                <a:latin typeface="Calibri" pitchFamily="34" charset="0"/>
              </a:rPr>
              <a:pPr eaLnBrk="1" hangingPunct="1"/>
              <a:t>63</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5" descr="Slide6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7891463" y="6356350"/>
            <a:ext cx="795337" cy="365125"/>
          </a:xfrm>
          <a:solidFill>
            <a:srgbClr val="FFFFFF"/>
          </a:solidFill>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575CE8-B020-4488-B666-047A06F30C91}" type="slidenum">
              <a:rPr lang="en-US" altLang="en-US" sz="1800">
                <a:solidFill>
                  <a:srgbClr val="898989"/>
                </a:solidFill>
                <a:latin typeface="Calibri" pitchFamily="34" charset="0"/>
              </a:rPr>
              <a:pPr eaLnBrk="1" hangingPunct="1"/>
              <a:t>64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7" descr="Slide6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12F4763-D59D-4D37-8289-3F9EEB8E680F}" type="slidenum">
              <a:rPr lang="en-US" altLang="en-US" sz="1800">
                <a:solidFill>
                  <a:srgbClr val="898989"/>
                </a:solidFill>
                <a:latin typeface="Calibri" pitchFamily="34" charset="0"/>
              </a:rPr>
              <a:pPr eaLnBrk="1" hangingPunct="1"/>
              <a:t>65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7" descr="Slide6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679F38-6354-4961-9679-9C8EC6786C8B}" type="slidenum">
              <a:rPr lang="en-US" altLang="en-US" sz="1800">
                <a:solidFill>
                  <a:srgbClr val="898989"/>
                </a:solidFill>
                <a:latin typeface="Calibri" pitchFamily="34" charset="0"/>
              </a:rPr>
              <a:pPr eaLnBrk="1" hangingPunct="1"/>
              <a:t>66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6" descr="Slide6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D9EF08E-1C3C-4801-8443-CBE0631BC517}" type="slidenum">
              <a:rPr lang="en-US" altLang="en-US" sz="1800">
                <a:solidFill>
                  <a:srgbClr val="898989"/>
                </a:solidFill>
                <a:latin typeface="Calibri" pitchFamily="34" charset="0"/>
              </a:rPr>
              <a:pPr eaLnBrk="1" hangingPunct="1"/>
              <a:t>67</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533400"/>
            <a:ext cx="8229600" cy="617538"/>
          </a:xfrm>
        </p:spPr>
        <p:txBody>
          <a:bodyPr>
            <a:normAutofit fontScale="90000"/>
          </a:bodyPr>
          <a:lstStyle/>
          <a:p>
            <a:pPr eaLnBrk="1" hangingPunct="1"/>
            <a:r>
              <a:rPr lang="en-US" altLang="en-US" sz="4000" smtClean="0">
                <a:ea typeface="ＭＳ Ｐゴシック" pitchFamily="34" charset="-128"/>
              </a:rPr>
              <a:t>Case Study- Barrier Management  “Leakage”</a:t>
            </a:r>
          </a:p>
        </p:txBody>
      </p:sp>
      <p:graphicFrame>
        <p:nvGraphicFramePr>
          <p:cNvPr id="8" name="Diagram 7"/>
          <p:cNvGraphicFramePr/>
          <p:nvPr/>
        </p:nvGraphicFramePr>
        <p:xfrm>
          <a:off x="1371600" y="1117600"/>
          <a:ext cx="60960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7764" name="Rectangle 1"/>
          <p:cNvSpPr>
            <a:spLocks noChangeArrowheads="1"/>
          </p:cNvSpPr>
          <p:nvPr/>
        </p:nvSpPr>
        <p:spPr bwMode="auto">
          <a:xfrm>
            <a:off x="457200" y="5678488"/>
            <a:ext cx="8077200" cy="64611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rPr>
              <a:t>Total Barrier Management practices increase build integrity beyond  UL systems with additional secondary  attributes</a:t>
            </a:r>
          </a:p>
        </p:txBody>
      </p:sp>
      <p:pic>
        <p:nvPicPr>
          <p:cNvPr id="117765" name="Picture 3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30480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3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676400" y="3044825"/>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3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22638" y="1235075"/>
            <a:ext cx="4222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3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05400" y="1219200"/>
            <a:ext cx="415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3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105400" y="4876800"/>
            <a:ext cx="390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0" name="TextBox 2"/>
          <p:cNvSpPr txBox="1">
            <a:spLocks noChangeArrowheads="1"/>
          </p:cNvSpPr>
          <p:nvPr/>
        </p:nvSpPr>
        <p:spPr bwMode="auto">
          <a:xfrm>
            <a:off x="2690813" y="6440488"/>
            <a:ext cx="377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DISCLOSURE HILTI SPONSORED STUDY</a:t>
            </a:r>
          </a:p>
        </p:txBody>
      </p:sp>
      <p:sp>
        <p:nvSpPr>
          <p:cNvPr id="15" name="Slide Number Placeholder 1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1E3A9EE-DF21-406E-95B3-F595F54CD9B7}" type="slidenum">
              <a:rPr lang="en-US" altLang="en-US" sz="1800">
                <a:solidFill>
                  <a:srgbClr val="898989"/>
                </a:solidFill>
                <a:latin typeface="Calibri" pitchFamily="34" charset="0"/>
              </a:rPr>
              <a:pPr eaLnBrk="1" hangingPunct="1"/>
              <a:t>68</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 y="30163"/>
            <a:ext cx="7993063"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87" name="Group 84"/>
          <p:cNvGrpSpPr>
            <a:grpSpLocks/>
          </p:cNvGrpSpPr>
          <p:nvPr/>
        </p:nvGrpSpPr>
        <p:grpSpPr bwMode="auto">
          <a:xfrm>
            <a:off x="17463" y="-12700"/>
            <a:ext cx="3648075" cy="1042988"/>
            <a:chOff x="-900608" y="3681068"/>
            <a:chExt cx="3960440" cy="1044076"/>
          </a:xfrm>
        </p:grpSpPr>
        <p:sp>
          <p:nvSpPr>
            <p:cNvPr id="86" name="Rectangle 85"/>
            <p:cNvSpPr/>
            <p:nvPr/>
          </p:nvSpPr>
          <p:spPr>
            <a:xfrm>
              <a:off x="-900608" y="3681068"/>
              <a:ext cx="3960440" cy="104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grpSp>
          <p:nvGrpSpPr>
            <p:cNvPr id="118824" name="Group 86"/>
            <p:cNvGrpSpPr>
              <a:grpSpLocks/>
            </p:cNvGrpSpPr>
            <p:nvPr/>
          </p:nvGrpSpPr>
          <p:grpSpPr bwMode="auto">
            <a:xfrm>
              <a:off x="-719447" y="3789040"/>
              <a:ext cx="3619550" cy="815965"/>
              <a:chOff x="45720" y="17145"/>
              <a:chExt cx="3619550" cy="815965"/>
            </a:xfrm>
          </p:grpSpPr>
          <p:sp>
            <p:nvSpPr>
              <p:cNvPr id="118825" name="TextBox 87"/>
              <p:cNvSpPr txBox="1">
                <a:spLocks noChangeArrowheads="1"/>
              </p:cNvSpPr>
              <p:nvPr/>
            </p:nvSpPr>
            <p:spPr bwMode="auto">
              <a:xfrm>
                <a:off x="377190" y="45720"/>
                <a:ext cx="2778325" cy="2616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solidFill>
                      <a:srgbClr val="000000"/>
                    </a:solidFill>
                    <a:latin typeface="Calibri" pitchFamily="34" charset="0"/>
                  </a:rPr>
                  <a:t>Staff/Housekeeping/Clean equipment in-flow</a:t>
                </a:r>
                <a:endParaRPr lang="en-CA" altLang="en-US" sz="1100">
                  <a:solidFill>
                    <a:srgbClr val="000000"/>
                  </a:solidFill>
                  <a:latin typeface="Calibri" pitchFamily="34" charset="0"/>
                </a:endParaRPr>
              </a:p>
            </p:txBody>
          </p:sp>
          <p:sp>
            <p:nvSpPr>
              <p:cNvPr id="118826" name="TextBox 88"/>
              <p:cNvSpPr txBox="1">
                <a:spLocks noChangeArrowheads="1"/>
              </p:cNvSpPr>
              <p:nvPr/>
            </p:nvSpPr>
            <p:spPr bwMode="auto">
              <a:xfrm>
                <a:off x="377190" y="297180"/>
                <a:ext cx="1024639" cy="2616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solidFill>
                      <a:srgbClr val="000000"/>
                    </a:solidFill>
                    <a:latin typeface="Calibri" pitchFamily="34" charset="0"/>
                  </a:rPr>
                  <a:t>Patient in-flow</a:t>
                </a:r>
                <a:endParaRPr lang="en-CA" altLang="en-US" sz="1100">
                  <a:solidFill>
                    <a:srgbClr val="000000"/>
                  </a:solidFill>
                  <a:latin typeface="Calibri" pitchFamily="34" charset="0"/>
                </a:endParaRPr>
              </a:p>
            </p:txBody>
          </p:sp>
          <p:sp>
            <p:nvSpPr>
              <p:cNvPr id="118827" name="TextBox 89"/>
              <p:cNvSpPr txBox="1">
                <a:spLocks noChangeArrowheads="1"/>
              </p:cNvSpPr>
              <p:nvPr/>
            </p:nvSpPr>
            <p:spPr bwMode="auto">
              <a:xfrm>
                <a:off x="377190" y="571500"/>
                <a:ext cx="3288080" cy="261610"/>
              </a:xfrm>
              <a:prstGeom prst="rect">
                <a:avLst/>
              </a:prstGeom>
              <a:solidFill>
                <a:schemeClr val="bg1">
                  <a:alpha val="72940"/>
                </a:schemeClr>
              </a:solidFill>
              <a:ln w="9525">
                <a:solidFill>
                  <a:schemeClr val="bg1"/>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solidFill>
                      <a:srgbClr val="000000"/>
                    </a:solidFill>
                    <a:latin typeface="Calibri" pitchFamily="34" charset="0"/>
                  </a:rPr>
                  <a:t>Patient/Staff/Housekeeping/Dirty Equipment out-flow</a:t>
                </a:r>
                <a:endParaRPr lang="en-CA" altLang="en-US" sz="1100">
                  <a:solidFill>
                    <a:srgbClr val="000000"/>
                  </a:solidFill>
                  <a:latin typeface="Calibri" pitchFamily="34" charset="0"/>
                </a:endParaRPr>
              </a:p>
            </p:txBody>
          </p:sp>
          <p:sp>
            <p:nvSpPr>
              <p:cNvPr id="91" name="Right Arrow 90"/>
              <p:cNvSpPr/>
              <p:nvPr/>
            </p:nvSpPr>
            <p:spPr>
              <a:xfrm>
                <a:off x="45518" y="17236"/>
                <a:ext cx="365367" cy="262211"/>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92" name="Right Arrow 91"/>
              <p:cNvSpPr/>
              <p:nvPr/>
            </p:nvSpPr>
            <p:spPr>
              <a:xfrm rot="10800000" flipH="1">
                <a:off x="45518" y="263556"/>
                <a:ext cx="365367" cy="262210"/>
              </a:xfrm>
              <a:prstGeom prst="rightArrow">
                <a:avLst/>
              </a:prstGeom>
              <a:solidFill>
                <a:srgbClr val="00B05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93" name="Right Arrow 92"/>
              <p:cNvSpPr/>
              <p:nvPr/>
            </p:nvSpPr>
            <p:spPr>
              <a:xfrm rot="10800000" flipH="1">
                <a:off x="45518" y="559139"/>
                <a:ext cx="365367" cy="263800"/>
              </a:xfrm>
              <a:prstGeom prst="rightArrow">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grpSp>
      <p:sp>
        <p:nvSpPr>
          <p:cNvPr id="118788" name="TextBox 93"/>
          <p:cNvSpPr txBox="1">
            <a:spLocks noChangeArrowheads="1"/>
          </p:cNvSpPr>
          <p:nvPr/>
        </p:nvSpPr>
        <p:spPr bwMode="auto">
          <a:xfrm>
            <a:off x="3386138" y="92075"/>
            <a:ext cx="2538412" cy="36830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u="sng">
                <a:solidFill>
                  <a:srgbClr val="FF0000"/>
                </a:solidFill>
                <a:latin typeface="Calibri" pitchFamily="34" charset="0"/>
              </a:rPr>
              <a:t>HLIU FLOW</a:t>
            </a:r>
            <a:endParaRPr lang="en-CA" altLang="en-US" sz="1800" b="1" u="sng">
              <a:solidFill>
                <a:srgbClr val="FF0000"/>
              </a:solidFill>
              <a:latin typeface="Calibri" pitchFamily="34" charset="0"/>
            </a:endParaRPr>
          </a:p>
        </p:txBody>
      </p:sp>
      <p:grpSp>
        <p:nvGrpSpPr>
          <p:cNvPr id="118789" name="Group 13"/>
          <p:cNvGrpSpPr>
            <a:grpSpLocks/>
          </p:cNvGrpSpPr>
          <p:nvPr/>
        </p:nvGrpSpPr>
        <p:grpSpPr bwMode="auto">
          <a:xfrm>
            <a:off x="1263650" y="981075"/>
            <a:ext cx="5943600" cy="3768725"/>
            <a:chOff x="1264372" y="980728"/>
            <a:chExt cx="5942896" cy="3768766"/>
          </a:xfrm>
        </p:grpSpPr>
        <p:grpSp>
          <p:nvGrpSpPr>
            <p:cNvPr id="118813" name="Group 4"/>
            <p:cNvGrpSpPr>
              <a:grpSpLocks/>
            </p:cNvGrpSpPr>
            <p:nvPr/>
          </p:nvGrpSpPr>
          <p:grpSpPr bwMode="auto">
            <a:xfrm>
              <a:off x="1264372" y="980728"/>
              <a:ext cx="5942896" cy="3168352"/>
              <a:chOff x="1264372" y="980728"/>
              <a:chExt cx="5942896" cy="3168352"/>
            </a:xfrm>
          </p:grpSpPr>
          <p:grpSp>
            <p:nvGrpSpPr>
              <p:cNvPr id="118816" name="Group 127"/>
              <p:cNvGrpSpPr>
                <a:grpSpLocks/>
              </p:cNvGrpSpPr>
              <p:nvPr/>
            </p:nvGrpSpPr>
            <p:grpSpPr bwMode="auto">
              <a:xfrm>
                <a:off x="1916318" y="980728"/>
                <a:ext cx="4641317" cy="2252396"/>
                <a:chOff x="1916318" y="980728"/>
                <a:chExt cx="4641317" cy="2252396"/>
              </a:xfrm>
            </p:grpSpPr>
            <p:sp>
              <p:nvSpPr>
                <p:cNvPr id="129" name="Rectangle 128"/>
                <p:cNvSpPr/>
                <p:nvPr/>
              </p:nvSpPr>
              <p:spPr>
                <a:xfrm>
                  <a:off x="2831050" y="987078"/>
                  <a:ext cx="1380961" cy="2235224"/>
                </a:xfrm>
                <a:prstGeom prst="rect">
                  <a:avLst/>
                </a:prstGeom>
                <a:solidFill>
                  <a:schemeClr val="accent2">
                    <a:lumMod val="60000"/>
                    <a:lumOff val="4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Dirty</a:t>
                  </a:r>
                </a:p>
                <a:p>
                  <a:pPr algn="ctr" eaLnBrk="1" hangingPunct="1"/>
                  <a:r>
                    <a:rPr lang="en-US" altLang="en-US" sz="1800" b="1">
                      <a:solidFill>
                        <a:srgbClr val="000000"/>
                      </a:solidFill>
                      <a:latin typeface="Calibri" pitchFamily="34" charset="0"/>
                    </a:rPr>
                    <a:t>Decon</a:t>
                  </a:r>
                </a:p>
              </p:txBody>
            </p:sp>
            <p:sp>
              <p:nvSpPr>
                <p:cNvPr id="130" name="Rectangle 129"/>
                <p:cNvSpPr/>
                <p:nvPr/>
              </p:nvSpPr>
              <p:spPr>
                <a:xfrm>
                  <a:off x="4270741" y="980728"/>
                  <a:ext cx="1382549" cy="2236812"/>
                </a:xfrm>
                <a:prstGeom prst="rect">
                  <a:avLst/>
                </a:prstGeom>
                <a:solidFill>
                  <a:schemeClr val="accent2">
                    <a:lumMod val="60000"/>
                    <a:lumOff val="4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Dirty</a:t>
                  </a:r>
                </a:p>
                <a:p>
                  <a:pPr algn="ctr" eaLnBrk="1" hangingPunct="1"/>
                  <a:r>
                    <a:rPr lang="en-US" altLang="en-US" sz="1800" b="1">
                      <a:solidFill>
                        <a:srgbClr val="000000"/>
                      </a:solidFill>
                      <a:latin typeface="Calibri" pitchFamily="34" charset="0"/>
                    </a:rPr>
                    <a:t>Decon</a:t>
                  </a:r>
                </a:p>
              </p:txBody>
            </p:sp>
            <p:sp>
              <p:nvSpPr>
                <p:cNvPr id="133" name="Rectangle 132"/>
                <p:cNvSpPr/>
                <p:nvPr/>
              </p:nvSpPr>
              <p:spPr>
                <a:xfrm>
                  <a:off x="1916758" y="2358693"/>
                  <a:ext cx="885720" cy="863609"/>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Dirty</a:t>
                  </a:r>
                </a:p>
                <a:p>
                  <a:pPr algn="ctr" eaLnBrk="1" hangingPunct="1"/>
                  <a:r>
                    <a:rPr lang="en-US" altLang="en-US" sz="1800" b="1">
                      <a:solidFill>
                        <a:srgbClr val="000000"/>
                      </a:solidFill>
                      <a:latin typeface="Calibri" pitchFamily="34" charset="0"/>
                    </a:rPr>
                    <a:t>Ante</a:t>
                  </a:r>
                  <a:endParaRPr lang="en-GB" altLang="en-US" sz="1800" b="1">
                    <a:solidFill>
                      <a:srgbClr val="000000"/>
                    </a:solidFill>
                    <a:latin typeface="Calibri" pitchFamily="34" charset="0"/>
                  </a:endParaRPr>
                </a:p>
              </p:txBody>
            </p:sp>
            <p:sp>
              <p:nvSpPr>
                <p:cNvPr id="134" name="Rectangle 133"/>
                <p:cNvSpPr/>
                <p:nvPr/>
              </p:nvSpPr>
              <p:spPr>
                <a:xfrm>
                  <a:off x="5672338" y="2368218"/>
                  <a:ext cx="885720" cy="865197"/>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Dirty</a:t>
                  </a:r>
                </a:p>
                <a:p>
                  <a:pPr algn="ctr" eaLnBrk="1" hangingPunct="1"/>
                  <a:r>
                    <a:rPr lang="en-US" altLang="en-US" sz="1800" b="1">
                      <a:solidFill>
                        <a:srgbClr val="000000"/>
                      </a:solidFill>
                      <a:latin typeface="Calibri" pitchFamily="34" charset="0"/>
                    </a:rPr>
                    <a:t>Ante</a:t>
                  </a:r>
                  <a:endParaRPr lang="en-GB" altLang="en-US" sz="1800" b="1">
                    <a:solidFill>
                      <a:srgbClr val="000000"/>
                    </a:solidFill>
                    <a:latin typeface="Calibri" pitchFamily="34" charset="0"/>
                  </a:endParaRPr>
                </a:p>
              </p:txBody>
            </p:sp>
          </p:grpSp>
          <p:sp>
            <p:nvSpPr>
              <p:cNvPr id="137" name="Rectangle 136"/>
              <p:cNvSpPr/>
              <p:nvPr/>
            </p:nvSpPr>
            <p:spPr>
              <a:xfrm>
                <a:off x="1264372" y="3255640"/>
                <a:ext cx="1538106" cy="879484"/>
              </a:xfrm>
              <a:prstGeom prst="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Clean </a:t>
                </a:r>
              </a:p>
              <a:p>
                <a:pPr algn="ctr" eaLnBrk="1" hangingPunct="1"/>
                <a:r>
                  <a:rPr lang="en-US" altLang="en-US" sz="1800" b="1">
                    <a:solidFill>
                      <a:srgbClr val="000000"/>
                    </a:solidFill>
                    <a:latin typeface="Calibri" pitchFamily="34" charset="0"/>
                  </a:rPr>
                  <a:t>Ante</a:t>
                </a:r>
                <a:endParaRPr lang="en-GB" altLang="en-US" sz="1800" b="1">
                  <a:solidFill>
                    <a:srgbClr val="000000"/>
                  </a:solidFill>
                  <a:latin typeface="Calibri" pitchFamily="34" charset="0"/>
                </a:endParaRPr>
              </a:p>
            </p:txBody>
          </p:sp>
          <p:sp>
            <p:nvSpPr>
              <p:cNvPr id="138" name="Rectangle 137"/>
              <p:cNvSpPr/>
              <p:nvPr/>
            </p:nvSpPr>
            <p:spPr>
              <a:xfrm>
                <a:off x="5669163" y="3269928"/>
                <a:ext cx="1538105" cy="879484"/>
              </a:xfrm>
              <a:prstGeom prst="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Clean </a:t>
                </a:r>
              </a:p>
              <a:p>
                <a:pPr algn="ctr" eaLnBrk="1" hangingPunct="1"/>
                <a:r>
                  <a:rPr lang="en-US" altLang="en-US" sz="1800" b="1">
                    <a:solidFill>
                      <a:srgbClr val="000000"/>
                    </a:solidFill>
                    <a:latin typeface="Calibri" pitchFamily="34" charset="0"/>
                  </a:rPr>
                  <a:t>Ante</a:t>
                </a:r>
                <a:endParaRPr lang="en-GB" altLang="en-US" sz="1800" b="1">
                  <a:solidFill>
                    <a:srgbClr val="000000"/>
                  </a:solidFill>
                  <a:latin typeface="Calibri" pitchFamily="34" charset="0"/>
                </a:endParaRPr>
              </a:p>
            </p:txBody>
          </p:sp>
        </p:grpSp>
        <p:sp>
          <p:nvSpPr>
            <p:cNvPr id="139" name="Rectangle 138"/>
            <p:cNvSpPr/>
            <p:nvPr/>
          </p:nvSpPr>
          <p:spPr>
            <a:xfrm>
              <a:off x="2831049" y="3250878"/>
              <a:ext cx="1380961" cy="1498616"/>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Dirty</a:t>
              </a:r>
            </a:p>
            <a:p>
              <a:pPr algn="ctr" eaLnBrk="1" hangingPunct="1"/>
              <a:r>
                <a:rPr lang="en-US" altLang="en-US" sz="1800" b="1">
                  <a:solidFill>
                    <a:srgbClr val="000000"/>
                  </a:solidFill>
                  <a:latin typeface="Calibri" pitchFamily="34" charset="0"/>
                </a:rPr>
                <a:t>Ante</a:t>
              </a:r>
              <a:endParaRPr lang="en-GB" altLang="en-US" sz="1800" b="1">
                <a:solidFill>
                  <a:srgbClr val="000000"/>
                </a:solidFill>
                <a:latin typeface="Calibri" pitchFamily="34" charset="0"/>
              </a:endParaRPr>
            </a:p>
          </p:txBody>
        </p:sp>
        <p:sp>
          <p:nvSpPr>
            <p:cNvPr id="140" name="Rectangle 139"/>
            <p:cNvSpPr/>
            <p:nvPr/>
          </p:nvSpPr>
          <p:spPr>
            <a:xfrm>
              <a:off x="4265979" y="3233416"/>
              <a:ext cx="1380961" cy="1497028"/>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Dirty</a:t>
              </a:r>
            </a:p>
            <a:p>
              <a:pPr algn="ctr" eaLnBrk="1" hangingPunct="1"/>
              <a:r>
                <a:rPr lang="en-US" altLang="en-US" sz="1800" b="1">
                  <a:solidFill>
                    <a:srgbClr val="000000"/>
                  </a:solidFill>
                  <a:latin typeface="Calibri" pitchFamily="34" charset="0"/>
                </a:rPr>
                <a:t>Ante</a:t>
              </a:r>
              <a:endParaRPr lang="en-GB" altLang="en-US" sz="1800" b="1">
                <a:solidFill>
                  <a:srgbClr val="000000"/>
                </a:solidFill>
                <a:latin typeface="Calibri" pitchFamily="34" charset="0"/>
              </a:endParaRPr>
            </a:p>
          </p:txBody>
        </p:sp>
      </p:grpSp>
      <p:grpSp>
        <p:nvGrpSpPr>
          <p:cNvPr id="118790" name="Group 3"/>
          <p:cNvGrpSpPr>
            <a:grpSpLocks/>
          </p:cNvGrpSpPr>
          <p:nvPr/>
        </p:nvGrpSpPr>
        <p:grpSpPr bwMode="auto">
          <a:xfrm>
            <a:off x="1433513" y="2462213"/>
            <a:ext cx="5516562" cy="2514600"/>
            <a:chOff x="1433387" y="2462482"/>
            <a:chExt cx="5517129" cy="2514473"/>
          </a:xfrm>
        </p:grpSpPr>
        <p:grpSp>
          <p:nvGrpSpPr>
            <p:cNvPr id="118792" name="Group 1"/>
            <p:cNvGrpSpPr>
              <a:grpSpLocks/>
            </p:cNvGrpSpPr>
            <p:nvPr/>
          </p:nvGrpSpPr>
          <p:grpSpPr bwMode="auto">
            <a:xfrm>
              <a:off x="1433387" y="2462482"/>
              <a:ext cx="2077844" cy="2492752"/>
              <a:chOff x="1433387" y="2462482"/>
              <a:chExt cx="2077844" cy="2492752"/>
            </a:xfrm>
          </p:grpSpPr>
          <p:sp>
            <p:nvSpPr>
              <p:cNvPr id="96" name="Right Arrow 95"/>
              <p:cNvSpPr/>
              <p:nvPr/>
            </p:nvSpPr>
            <p:spPr>
              <a:xfrm rot="16200000">
                <a:off x="1381817" y="4088773"/>
                <a:ext cx="366693" cy="263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97" name="Right Arrow 96"/>
              <p:cNvSpPr/>
              <p:nvPr/>
            </p:nvSpPr>
            <p:spPr>
              <a:xfrm rot="16200000">
                <a:off x="1382610" y="3129178"/>
                <a:ext cx="365107" cy="263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98" name="Right Arrow 97"/>
              <p:cNvSpPr/>
              <p:nvPr/>
            </p:nvSpPr>
            <p:spPr>
              <a:xfrm rot="10800000">
                <a:off x="2679702" y="2705357"/>
                <a:ext cx="365163" cy="263512"/>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99" name="Right Arrow 98"/>
              <p:cNvSpPr/>
              <p:nvPr/>
            </p:nvSpPr>
            <p:spPr>
              <a:xfrm rot="10800000">
                <a:off x="1662011" y="2705357"/>
                <a:ext cx="365163" cy="263512"/>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0" name="Right Arrow 99"/>
              <p:cNvSpPr/>
              <p:nvPr/>
            </p:nvSpPr>
            <p:spPr>
              <a:xfrm rot="10800000" flipH="1">
                <a:off x="1708052" y="2484706"/>
                <a:ext cx="365163" cy="2619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1" name="Right Arrow 100"/>
              <p:cNvSpPr/>
              <p:nvPr/>
            </p:nvSpPr>
            <p:spPr>
              <a:xfrm rot="10800000" flipH="1">
                <a:off x="2679702" y="2462482"/>
                <a:ext cx="365163" cy="2635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2" name="Right Arrow 101"/>
              <p:cNvSpPr/>
              <p:nvPr/>
            </p:nvSpPr>
            <p:spPr>
              <a:xfrm rot="16200000">
                <a:off x="2965510" y="4618178"/>
                <a:ext cx="366694" cy="261964"/>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3" name="Right Arrow 102"/>
              <p:cNvSpPr/>
              <p:nvPr/>
            </p:nvSpPr>
            <p:spPr>
              <a:xfrm rot="16200000">
                <a:off x="2966304" y="3091874"/>
                <a:ext cx="365107" cy="261964"/>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4" name="Right Arrow 103"/>
              <p:cNvSpPr/>
              <p:nvPr/>
            </p:nvSpPr>
            <p:spPr>
              <a:xfrm rot="16200000" flipH="1">
                <a:off x="3185403" y="3114097"/>
                <a:ext cx="366693" cy="2635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5" name="Right Arrow 104"/>
              <p:cNvSpPr/>
              <p:nvPr/>
            </p:nvSpPr>
            <p:spPr>
              <a:xfrm rot="16200000" flipH="1">
                <a:off x="3197309" y="4640402"/>
                <a:ext cx="365107" cy="2635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sp>
          <p:nvSpPr>
            <p:cNvPr id="118" name="Right Arrow 117"/>
            <p:cNvSpPr/>
            <p:nvPr/>
          </p:nvSpPr>
          <p:spPr>
            <a:xfrm rot="5400000" flipH="1">
              <a:off x="6221014" y="4114172"/>
              <a:ext cx="366693" cy="257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19" name="Right Arrow 118"/>
            <p:cNvSpPr/>
            <p:nvPr/>
          </p:nvSpPr>
          <p:spPr>
            <a:xfrm rot="5400000" flipH="1">
              <a:off x="6639362" y="3154577"/>
              <a:ext cx="365107" cy="257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0" name="Right Arrow 119"/>
            <p:cNvSpPr/>
            <p:nvPr/>
          </p:nvSpPr>
          <p:spPr>
            <a:xfrm rot="10800000" flipH="1">
              <a:off x="5400957" y="2727581"/>
              <a:ext cx="358812" cy="2619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1" name="Right Arrow 120"/>
            <p:cNvSpPr/>
            <p:nvPr/>
          </p:nvSpPr>
          <p:spPr>
            <a:xfrm rot="10800000" flipH="1">
              <a:off x="6398009" y="2727581"/>
              <a:ext cx="358812" cy="2619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2" name="Right Arrow 121"/>
            <p:cNvSpPr/>
            <p:nvPr/>
          </p:nvSpPr>
          <p:spPr>
            <a:xfrm rot="10800000">
              <a:off x="6353555" y="2505342"/>
              <a:ext cx="357225" cy="2635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3" name="Right Arrow 122"/>
            <p:cNvSpPr/>
            <p:nvPr/>
          </p:nvSpPr>
          <p:spPr>
            <a:xfrm rot="10800000">
              <a:off x="5400957" y="2484706"/>
              <a:ext cx="358812" cy="2619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4" name="Right Arrow 123"/>
            <p:cNvSpPr/>
            <p:nvPr/>
          </p:nvSpPr>
          <p:spPr>
            <a:xfrm rot="5400000" flipH="1">
              <a:off x="5117587" y="4642783"/>
              <a:ext cx="366694" cy="257201"/>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5" name="Right Arrow 124"/>
            <p:cNvSpPr/>
            <p:nvPr/>
          </p:nvSpPr>
          <p:spPr>
            <a:xfrm rot="5400000" flipH="1">
              <a:off x="5118381" y="3116479"/>
              <a:ext cx="365107" cy="257201"/>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6" name="Right Arrow 125"/>
            <p:cNvSpPr/>
            <p:nvPr/>
          </p:nvSpPr>
          <p:spPr>
            <a:xfrm rot="5400000">
              <a:off x="4901666" y="3139496"/>
              <a:ext cx="366693" cy="25720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7" name="Right Arrow 126"/>
            <p:cNvSpPr/>
            <p:nvPr/>
          </p:nvSpPr>
          <p:spPr>
            <a:xfrm rot="5400000">
              <a:off x="4891345" y="4665801"/>
              <a:ext cx="365107" cy="25720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sp>
        <p:nvSpPr>
          <p:cNvPr id="46" name="Slide Number Placeholder 4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BFC0DE0-19D6-4198-A6DC-6586F242586D}" type="slidenum">
              <a:rPr lang="en-US" altLang="en-US" sz="1800">
                <a:solidFill>
                  <a:srgbClr val="898989"/>
                </a:solidFill>
                <a:latin typeface="Calibri" pitchFamily="34" charset="0"/>
              </a:rPr>
              <a:pPr eaLnBrk="1" hangingPunct="1"/>
              <a:t>69</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0" y="22225"/>
            <a:ext cx="9144000" cy="1470025"/>
          </a:xfrm>
        </p:spPr>
        <p:txBody>
          <a:bodyPr/>
          <a:lstStyle/>
          <a:p>
            <a:pPr eaLnBrk="1" hangingPunct="1"/>
            <a:r>
              <a:rPr lang="en-US" altLang="en-US" sz="3200" smtClean="0">
                <a:ea typeface="ＭＳ Ｐゴシック" pitchFamily="34" charset="-128"/>
              </a:rPr>
              <a:t>What Drives High Energy Use in Healthcare Facilities</a:t>
            </a:r>
          </a:p>
        </p:txBody>
      </p:sp>
      <p:sp>
        <p:nvSpPr>
          <p:cNvPr id="26627" name="TextBox 3"/>
          <p:cNvSpPr txBox="1">
            <a:spLocks noChangeArrowheads="1"/>
          </p:cNvSpPr>
          <p:nvPr/>
        </p:nvSpPr>
        <p:spPr bwMode="auto">
          <a:xfrm>
            <a:off x="330200" y="1060450"/>
            <a:ext cx="8813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latin typeface="Calibri" pitchFamily="34" charset="0"/>
              </a:rPr>
              <a:t>•Ventilation</a:t>
            </a:r>
          </a:p>
          <a:p>
            <a:pPr lvl="1" eaLnBrk="1" hangingPunct="1"/>
            <a:r>
              <a:rPr lang="en-US" altLang="en-US">
                <a:latin typeface="Calibri" pitchFamily="34" charset="0"/>
              </a:rPr>
              <a:t>-High Efficiency Filters</a:t>
            </a:r>
          </a:p>
          <a:p>
            <a:pPr lvl="2" eaLnBrk="1" hangingPunct="1"/>
            <a:r>
              <a:rPr lang="en-US" altLang="en-US">
                <a:latin typeface="Calibri" pitchFamily="34" charset="0"/>
              </a:rPr>
              <a:t>+90 to 99.97% efficiency</a:t>
            </a:r>
          </a:p>
          <a:p>
            <a:pPr eaLnBrk="1" hangingPunct="1"/>
            <a:r>
              <a:rPr lang="en-US" altLang="en-US">
                <a:latin typeface="Calibri" pitchFamily="34" charset="0"/>
              </a:rPr>
              <a:t>•Indoor Air Quality Standards</a:t>
            </a:r>
          </a:p>
          <a:p>
            <a:pPr eaLnBrk="1" hangingPunct="1"/>
            <a:r>
              <a:rPr lang="en-US" altLang="en-US">
                <a:latin typeface="Calibri" pitchFamily="34" charset="0"/>
              </a:rPr>
              <a:t>	-12 to 20 room air exchanges per hour</a:t>
            </a:r>
          </a:p>
          <a:p>
            <a:pPr eaLnBrk="1" hangingPunct="1"/>
            <a:r>
              <a:rPr lang="en-US" altLang="en-US">
                <a:latin typeface="Calibri" pitchFamily="34" charset="0"/>
              </a:rPr>
              <a:t>	-waste anesthetic gas, heat, electro-cautery smoke</a:t>
            </a:r>
          </a:p>
          <a:p>
            <a:pPr eaLnBrk="1" hangingPunct="1"/>
            <a:r>
              <a:rPr lang="en-US" altLang="en-US">
                <a:latin typeface="Calibri" pitchFamily="34" charset="0"/>
              </a:rPr>
              <a:t>	-microbial shedding and surgical aerosols (no standards)</a:t>
            </a:r>
          </a:p>
          <a:p>
            <a:pPr eaLnBrk="1" hangingPunct="1"/>
            <a:r>
              <a:rPr lang="en-US" altLang="en-US">
                <a:latin typeface="Calibri" pitchFamily="34" charset="0"/>
              </a:rPr>
              <a:t>•Airborne Infection, Protective Rooms, ICU’s and Surgery</a:t>
            </a:r>
          </a:p>
          <a:p>
            <a:pPr eaLnBrk="1" hangingPunct="1"/>
            <a:r>
              <a:rPr lang="en-US" altLang="en-US">
                <a:latin typeface="Calibri" pitchFamily="34" charset="0"/>
              </a:rPr>
              <a:t>	-high air exchanges for heat and aerosol control some recirculate</a:t>
            </a:r>
          </a:p>
          <a:p>
            <a:pPr eaLnBrk="1" hangingPunct="1"/>
            <a:r>
              <a:rPr lang="en-US" altLang="en-US">
                <a:latin typeface="Calibri" pitchFamily="34" charset="0"/>
              </a:rPr>
              <a:t>	-exhaust from airborne isolation rooms</a:t>
            </a:r>
          </a:p>
          <a:p>
            <a:pPr eaLnBrk="1" hangingPunct="1"/>
            <a:r>
              <a:rPr lang="en-US" altLang="en-US">
                <a:latin typeface="Calibri" pitchFamily="34" charset="0"/>
              </a:rPr>
              <a:t>•IAQ control for temperature, humidity, minimum outdoor air</a:t>
            </a:r>
          </a:p>
          <a:p>
            <a:pPr eaLnBrk="1" hangingPunct="1"/>
            <a:r>
              <a:rPr lang="en-US" altLang="en-US">
                <a:latin typeface="Calibri" pitchFamily="34" charset="0"/>
              </a:rPr>
              <a:t>•Domestic water temperatures</a:t>
            </a:r>
          </a:p>
          <a:p>
            <a:pPr eaLnBrk="1" hangingPunct="1"/>
            <a:r>
              <a:rPr lang="en-US" altLang="en-US">
                <a:latin typeface="Calibri" pitchFamily="34" charset="0"/>
              </a:rPr>
              <a:t>•Laboratory equipment</a:t>
            </a:r>
          </a:p>
          <a:p>
            <a:pPr eaLnBrk="1" hangingPunct="1"/>
            <a:r>
              <a:rPr lang="en-US" altLang="en-US">
                <a:latin typeface="Calibri" pitchFamily="34" charset="0"/>
              </a:rPr>
              <a:t>•Therapeutic and Diagnostic equipment</a:t>
            </a:r>
          </a:p>
          <a:p>
            <a:pPr eaLnBrk="1" hangingPunct="1"/>
            <a:r>
              <a:rPr lang="en-US" altLang="en-US">
                <a:latin typeface="Calibri" pitchFamily="34" charset="0"/>
              </a:rPr>
              <a:t>• 24/7/365 100% ready days with emergency backup</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15BE18-06F5-41DE-864D-550AEB725737}" type="slidenum">
              <a:rPr lang="en-US" altLang="en-US" sz="1800">
                <a:solidFill>
                  <a:srgbClr val="898989"/>
                </a:solidFill>
                <a:latin typeface="Calibri" pitchFamily="34" charset="0"/>
              </a:rPr>
              <a:pPr eaLnBrk="1" hangingPunct="1"/>
              <a:t>7</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 y="30163"/>
            <a:ext cx="7993063"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Box 31"/>
          <p:cNvSpPr txBox="1">
            <a:spLocks noChangeArrowheads="1"/>
          </p:cNvSpPr>
          <p:nvPr/>
        </p:nvSpPr>
        <p:spPr bwMode="auto">
          <a:xfrm>
            <a:off x="2279650" y="92075"/>
            <a:ext cx="4022725" cy="36830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u="sng">
                <a:solidFill>
                  <a:srgbClr val="FF0000"/>
                </a:solidFill>
                <a:latin typeface="Calibri" pitchFamily="34" charset="0"/>
              </a:rPr>
              <a:t>PROPOSED AIR PRESSURE</a:t>
            </a:r>
            <a:endParaRPr lang="en-CA" altLang="en-US" sz="1800" b="1" u="sng">
              <a:solidFill>
                <a:srgbClr val="FF0000"/>
              </a:solidFill>
              <a:latin typeface="Calibri" pitchFamily="34" charset="0"/>
            </a:endParaRPr>
          </a:p>
        </p:txBody>
      </p:sp>
      <p:grpSp>
        <p:nvGrpSpPr>
          <p:cNvPr id="119812" name="Group 87"/>
          <p:cNvGrpSpPr>
            <a:grpSpLocks/>
          </p:cNvGrpSpPr>
          <p:nvPr/>
        </p:nvGrpSpPr>
        <p:grpSpPr bwMode="auto">
          <a:xfrm>
            <a:off x="520700" y="981075"/>
            <a:ext cx="7448550" cy="3768725"/>
            <a:chOff x="521131" y="980727"/>
            <a:chExt cx="7448328" cy="3768767"/>
          </a:xfrm>
        </p:grpSpPr>
        <p:grpSp>
          <p:nvGrpSpPr>
            <p:cNvPr id="119841" name="Group 82"/>
            <p:cNvGrpSpPr>
              <a:grpSpLocks/>
            </p:cNvGrpSpPr>
            <p:nvPr/>
          </p:nvGrpSpPr>
          <p:grpSpPr bwMode="auto">
            <a:xfrm>
              <a:off x="1264372" y="980728"/>
              <a:ext cx="5942896" cy="3768766"/>
              <a:chOff x="1264372" y="980728"/>
              <a:chExt cx="5942896" cy="3768766"/>
            </a:xfrm>
          </p:grpSpPr>
          <p:grpSp>
            <p:nvGrpSpPr>
              <p:cNvPr id="119844" name="Group 66"/>
              <p:cNvGrpSpPr>
                <a:grpSpLocks/>
              </p:cNvGrpSpPr>
              <p:nvPr/>
            </p:nvGrpSpPr>
            <p:grpSpPr bwMode="auto">
              <a:xfrm>
                <a:off x="1916318" y="980728"/>
                <a:ext cx="4641317" cy="2252396"/>
                <a:chOff x="1916318" y="980728"/>
                <a:chExt cx="4641317" cy="2252396"/>
              </a:xfrm>
            </p:grpSpPr>
            <p:sp>
              <p:nvSpPr>
                <p:cNvPr id="65" name="Rectangle 64"/>
                <p:cNvSpPr/>
                <p:nvPr/>
              </p:nvSpPr>
              <p:spPr>
                <a:xfrm>
                  <a:off x="2830876" y="987077"/>
                  <a:ext cx="1381084" cy="2235225"/>
                </a:xfrm>
                <a:prstGeom prst="rect">
                  <a:avLst/>
                </a:prstGeom>
                <a:solidFill>
                  <a:schemeClr val="accent2">
                    <a:lumMod val="60000"/>
                    <a:lumOff val="4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-5pa</a:t>
                  </a:r>
                  <a:endParaRPr lang="en-GB" altLang="en-US" sz="1800" b="1">
                    <a:solidFill>
                      <a:srgbClr val="000000"/>
                    </a:solidFill>
                    <a:latin typeface="Calibri" pitchFamily="34" charset="0"/>
                  </a:endParaRPr>
                </a:p>
              </p:txBody>
            </p:sp>
            <p:sp>
              <p:nvSpPr>
                <p:cNvPr id="66" name="Rectangle 65"/>
                <p:cNvSpPr/>
                <p:nvPr/>
              </p:nvSpPr>
              <p:spPr>
                <a:xfrm>
                  <a:off x="4270695" y="980727"/>
                  <a:ext cx="1382672" cy="2236813"/>
                </a:xfrm>
                <a:prstGeom prst="rect">
                  <a:avLst/>
                </a:prstGeom>
                <a:solidFill>
                  <a:schemeClr val="accent2">
                    <a:lumMod val="60000"/>
                    <a:lumOff val="4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-5pa</a:t>
                  </a:r>
                  <a:endParaRPr lang="en-GB" altLang="en-US" sz="1800" b="1">
                    <a:solidFill>
                      <a:srgbClr val="000000"/>
                    </a:solidFill>
                    <a:latin typeface="Calibri" pitchFamily="34" charset="0"/>
                  </a:endParaRPr>
                </a:p>
              </p:txBody>
            </p:sp>
            <p:sp>
              <p:nvSpPr>
                <p:cNvPr id="3" name="Rectangle 2"/>
                <p:cNvSpPr/>
                <p:nvPr/>
              </p:nvSpPr>
              <p:spPr>
                <a:xfrm>
                  <a:off x="1922853" y="995015"/>
                  <a:ext cx="885799" cy="706445"/>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-7.5pa</a:t>
                  </a:r>
                  <a:endParaRPr lang="en-GB" altLang="en-US" sz="1800" b="1">
                    <a:solidFill>
                      <a:srgbClr val="000000"/>
                    </a:solidFill>
                    <a:latin typeface="Calibri" pitchFamily="34" charset="0"/>
                  </a:endParaRPr>
                </a:p>
              </p:txBody>
            </p:sp>
            <p:sp>
              <p:nvSpPr>
                <p:cNvPr id="60" name="Rectangle 59"/>
                <p:cNvSpPr/>
                <p:nvPr/>
              </p:nvSpPr>
              <p:spPr>
                <a:xfrm>
                  <a:off x="5672416" y="987077"/>
                  <a:ext cx="885799" cy="704858"/>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-7.5pa</a:t>
                  </a:r>
                  <a:endParaRPr lang="en-GB" altLang="en-US" sz="1800" b="1">
                    <a:solidFill>
                      <a:srgbClr val="000000"/>
                    </a:solidFill>
                    <a:latin typeface="Calibri" pitchFamily="34" charset="0"/>
                  </a:endParaRPr>
                </a:p>
              </p:txBody>
            </p:sp>
            <p:sp>
              <p:nvSpPr>
                <p:cNvPr id="61" name="Rectangle 60"/>
                <p:cNvSpPr/>
                <p:nvPr/>
              </p:nvSpPr>
              <p:spPr>
                <a:xfrm>
                  <a:off x="1916503" y="2358692"/>
                  <a:ext cx="885799" cy="863610"/>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-7.5pa</a:t>
                  </a:r>
                  <a:endParaRPr lang="en-GB" altLang="en-US" sz="1800" b="1">
                    <a:solidFill>
                      <a:srgbClr val="000000"/>
                    </a:solidFill>
                    <a:latin typeface="Calibri" pitchFamily="34" charset="0"/>
                  </a:endParaRPr>
                </a:p>
              </p:txBody>
            </p:sp>
            <p:sp>
              <p:nvSpPr>
                <p:cNvPr id="62" name="Rectangle 61"/>
                <p:cNvSpPr/>
                <p:nvPr/>
              </p:nvSpPr>
              <p:spPr>
                <a:xfrm>
                  <a:off x="5672416" y="2368217"/>
                  <a:ext cx="885799" cy="865198"/>
                </a:xfrm>
                <a:prstGeom prst="rect">
                  <a:avLst/>
                </a:prstGeom>
                <a:solidFill>
                  <a:schemeClr val="bg2">
                    <a:lumMod val="50000"/>
                    <a:alpha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-7.5pa</a:t>
                  </a:r>
                  <a:endParaRPr lang="en-GB" altLang="en-US" sz="1800" b="1">
                    <a:solidFill>
                      <a:srgbClr val="000000"/>
                    </a:solidFill>
                    <a:latin typeface="Calibri" pitchFamily="34" charset="0"/>
                  </a:endParaRPr>
                </a:p>
              </p:txBody>
            </p:sp>
            <p:sp>
              <p:nvSpPr>
                <p:cNvPr id="63" name="Rectangle 62"/>
                <p:cNvSpPr/>
                <p:nvPr/>
              </p:nvSpPr>
              <p:spPr>
                <a:xfrm>
                  <a:off x="1918090" y="1704635"/>
                  <a:ext cx="885799" cy="654057"/>
                </a:xfrm>
                <a:prstGeom prst="rect">
                  <a:avLst/>
                </a:prstGeom>
                <a:solidFill>
                  <a:schemeClr val="accent6">
                    <a:lumMod val="60000"/>
                    <a:lumOff val="40000"/>
                    <a:alpha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-10pa</a:t>
                  </a:r>
                  <a:endParaRPr lang="en-GB" altLang="en-US" sz="1800" b="1">
                    <a:solidFill>
                      <a:srgbClr val="000000"/>
                    </a:solidFill>
                    <a:latin typeface="Calibri" pitchFamily="34" charset="0"/>
                  </a:endParaRPr>
                </a:p>
              </p:txBody>
            </p:sp>
            <p:sp>
              <p:nvSpPr>
                <p:cNvPr id="64" name="Rectangle 63"/>
                <p:cNvSpPr/>
                <p:nvPr/>
              </p:nvSpPr>
              <p:spPr>
                <a:xfrm>
                  <a:off x="5672416" y="1715748"/>
                  <a:ext cx="885799" cy="652469"/>
                </a:xfrm>
                <a:prstGeom prst="rect">
                  <a:avLst/>
                </a:prstGeom>
                <a:solidFill>
                  <a:schemeClr val="accent6">
                    <a:lumMod val="60000"/>
                    <a:lumOff val="40000"/>
                    <a:alpha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-10pa</a:t>
                  </a:r>
                  <a:endParaRPr lang="en-GB" altLang="en-US" sz="1800" b="1">
                    <a:solidFill>
                      <a:srgbClr val="000000"/>
                    </a:solidFill>
                    <a:latin typeface="Calibri" pitchFamily="34" charset="0"/>
                  </a:endParaRPr>
                </a:p>
              </p:txBody>
            </p:sp>
          </p:grpSp>
          <p:sp>
            <p:nvSpPr>
              <p:cNvPr id="84" name="Rectangle 83"/>
              <p:cNvSpPr/>
              <p:nvPr/>
            </p:nvSpPr>
            <p:spPr>
              <a:xfrm>
                <a:off x="1264059" y="3255640"/>
                <a:ext cx="1538242" cy="879485"/>
              </a:xfrm>
              <a:prstGeom prst="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-2.5pa</a:t>
                </a:r>
                <a:endParaRPr lang="en-GB" altLang="en-US" sz="1800" b="1">
                  <a:solidFill>
                    <a:srgbClr val="000000"/>
                  </a:solidFill>
                  <a:latin typeface="Calibri" pitchFamily="34" charset="0"/>
                </a:endParaRPr>
              </a:p>
            </p:txBody>
          </p:sp>
          <p:sp>
            <p:nvSpPr>
              <p:cNvPr id="85" name="Rectangle 84"/>
              <p:cNvSpPr/>
              <p:nvPr/>
            </p:nvSpPr>
            <p:spPr>
              <a:xfrm>
                <a:off x="5669241" y="3269928"/>
                <a:ext cx="1538241" cy="879485"/>
              </a:xfrm>
              <a:prstGeom prst="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-2.5pa</a:t>
                </a:r>
                <a:endParaRPr lang="en-GB" altLang="en-US" sz="1800" b="1">
                  <a:solidFill>
                    <a:srgbClr val="000000"/>
                  </a:solidFill>
                  <a:latin typeface="Calibri" pitchFamily="34" charset="0"/>
                </a:endParaRPr>
              </a:p>
            </p:txBody>
          </p:sp>
          <p:sp>
            <p:nvSpPr>
              <p:cNvPr id="86" name="Rectangle 85"/>
              <p:cNvSpPr/>
              <p:nvPr/>
            </p:nvSpPr>
            <p:spPr>
              <a:xfrm>
                <a:off x="2830875" y="3250877"/>
                <a:ext cx="1381084" cy="1498617"/>
              </a:xfrm>
              <a:prstGeom prst="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-2.5pa</a:t>
                </a:r>
                <a:endParaRPr lang="en-GB" altLang="en-US" sz="1800" b="1">
                  <a:solidFill>
                    <a:srgbClr val="000000"/>
                  </a:solidFill>
                  <a:latin typeface="Calibri" pitchFamily="34" charset="0"/>
                </a:endParaRPr>
              </a:p>
            </p:txBody>
          </p:sp>
          <p:sp>
            <p:nvSpPr>
              <p:cNvPr id="87" name="Rectangle 86"/>
              <p:cNvSpPr/>
              <p:nvPr/>
            </p:nvSpPr>
            <p:spPr>
              <a:xfrm>
                <a:off x="4265933" y="3233415"/>
                <a:ext cx="1381084" cy="1497029"/>
              </a:xfrm>
              <a:prstGeom prst="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-2.5pa</a:t>
                </a:r>
              </a:p>
            </p:txBody>
          </p:sp>
        </p:grpSp>
        <p:sp>
          <p:nvSpPr>
            <p:cNvPr id="89" name="Rectangle 88"/>
            <p:cNvSpPr/>
            <p:nvPr/>
          </p:nvSpPr>
          <p:spPr>
            <a:xfrm>
              <a:off x="521131" y="980727"/>
              <a:ext cx="1381084" cy="2236813"/>
            </a:xfrm>
            <a:prstGeom prst="rect">
              <a:avLst/>
            </a:prstGeom>
            <a:solidFill>
              <a:schemeClr val="accent2">
                <a:lumMod val="60000"/>
                <a:lumOff val="4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-5pa</a:t>
              </a:r>
              <a:endParaRPr lang="en-GB" altLang="en-US" sz="1800" b="1">
                <a:solidFill>
                  <a:srgbClr val="000000"/>
                </a:solidFill>
                <a:latin typeface="Calibri" pitchFamily="34" charset="0"/>
              </a:endParaRPr>
            </a:p>
          </p:txBody>
        </p:sp>
        <p:sp>
          <p:nvSpPr>
            <p:cNvPr id="90" name="Rectangle 89"/>
            <p:cNvSpPr/>
            <p:nvPr/>
          </p:nvSpPr>
          <p:spPr>
            <a:xfrm>
              <a:off x="6588375" y="980727"/>
              <a:ext cx="1381084" cy="2236813"/>
            </a:xfrm>
            <a:prstGeom prst="rect">
              <a:avLst/>
            </a:prstGeom>
            <a:solidFill>
              <a:schemeClr val="accent2">
                <a:lumMod val="60000"/>
                <a:lumOff val="4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latin typeface="Calibri" pitchFamily="34" charset="0"/>
                </a:rPr>
                <a:t>-5pa</a:t>
              </a:r>
              <a:endParaRPr lang="en-GB" altLang="en-US" sz="1800" b="1">
                <a:solidFill>
                  <a:srgbClr val="000000"/>
                </a:solidFill>
                <a:latin typeface="Calibri" pitchFamily="34" charset="0"/>
              </a:endParaRPr>
            </a:p>
          </p:txBody>
        </p:sp>
      </p:grpSp>
      <p:grpSp>
        <p:nvGrpSpPr>
          <p:cNvPr id="119813" name="Group 81"/>
          <p:cNvGrpSpPr>
            <a:grpSpLocks/>
          </p:cNvGrpSpPr>
          <p:nvPr/>
        </p:nvGrpSpPr>
        <p:grpSpPr bwMode="auto">
          <a:xfrm>
            <a:off x="323850" y="2625725"/>
            <a:ext cx="6597650" cy="3236913"/>
            <a:chOff x="323528" y="2625851"/>
            <a:chExt cx="6598473" cy="3236312"/>
          </a:xfrm>
        </p:grpSpPr>
        <p:grpSp>
          <p:nvGrpSpPr>
            <p:cNvPr id="119832" name="Group 77"/>
            <p:cNvGrpSpPr>
              <a:grpSpLocks/>
            </p:cNvGrpSpPr>
            <p:nvPr/>
          </p:nvGrpSpPr>
          <p:grpSpPr bwMode="auto">
            <a:xfrm>
              <a:off x="1173672" y="2625851"/>
              <a:ext cx="5748329" cy="2387325"/>
              <a:chOff x="1173672" y="2625851"/>
              <a:chExt cx="5748329" cy="2387325"/>
            </a:xfrm>
          </p:grpSpPr>
          <p:sp>
            <p:nvSpPr>
              <p:cNvPr id="71" name="Oval 70"/>
              <p:cNvSpPr/>
              <p:nvPr/>
            </p:nvSpPr>
            <p:spPr>
              <a:xfrm>
                <a:off x="1172947" y="2949641"/>
                <a:ext cx="728753" cy="154435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73" name="Oval 72"/>
              <p:cNvSpPr/>
              <p:nvPr/>
            </p:nvSpPr>
            <p:spPr>
              <a:xfrm rot="1785489">
                <a:off x="6193248" y="2924246"/>
                <a:ext cx="728753" cy="154593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74" name="Oval 73"/>
              <p:cNvSpPr/>
              <p:nvPr/>
            </p:nvSpPr>
            <p:spPr>
              <a:xfrm>
                <a:off x="2849556" y="3019478"/>
                <a:ext cx="857357" cy="199353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75" name="Oval 74"/>
              <p:cNvSpPr/>
              <p:nvPr/>
            </p:nvSpPr>
            <p:spPr>
              <a:xfrm>
                <a:off x="4794486" y="2997257"/>
                <a:ext cx="857357" cy="199353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76" name="Oval 75"/>
              <p:cNvSpPr/>
              <p:nvPr/>
            </p:nvSpPr>
            <p:spPr>
              <a:xfrm rot="5400000">
                <a:off x="2193106" y="2164561"/>
                <a:ext cx="407912" cy="13304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77" name="Oval 76"/>
              <p:cNvSpPr/>
              <p:nvPr/>
            </p:nvSpPr>
            <p:spPr>
              <a:xfrm rot="5400000">
                <a:off x="5897205" y="2199480"/>
                <a:ext cx="407912" cy="13304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grpSp>
        <p:sp>
          <p:nvSpPr>
            <p:cNvPr id="119833" name="TextBox 78"/>
            <p:cNvSpPr txBox="1">
              <a:spLocks noChangeArrowheads="1"/>
            </p:cNvSpPr>
            <p:nvPr/>
          </p:nvSpPr>
          <p:spPr bwMode="auto">
            <a:xfrm>
              <a:off x="323528" y="5215832"/>
              <a:ext cx="1409182" cy="646331"/>
            </a:xfrm>
            <a:prstGeom prst="rect">
              <a:avLst/>
            </a:prstGeom>
            <a:solidFill>
              <a:srgbClr val="00B050"/>
            </a:solidFill>
            <a:ln w="9525">
              <a:solidFill>
                <a:srgbClr val="00B050"/>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cs typeface="Arial" pitchFamily="34" charset="0"/>
                </a:rPr>
                <a:t>Interlocking doors</a:t>
              </a:r>
              <a:endParaRPr lang="en-GB" altLang="en-US" sz="1800">
                <a:solidFill>
                  <a:srgbClr val="000000"/>
                </a:solidFill>
                <a:cs typeface="Arial" pitchFamily="34" charset="0"/>
              </a:endParaRPr>
            </a:p>
          </p:txBody>
        </p:sp>
        <p:cxnSp>
          <p:nvCxnSpPr>
            <p:cNvPr id="81" name="Straight Arrow Connector 80"/>
            <p:cNvCxnSpPr>
              <a:stCxn id="71" idx="3"/>
              <a:endCxn id="119833" idx="0"/>
            </p:cNvCxnSpPr>
            <p:nvPr/>
          </p:nvCxnSpPr>
          <p:spPr>
            <a:xfrm flipH="1">
              <a:off x="1028466" y="4268609"/>
              <a:ext cx="252444" cy="9475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9814" name="Group 71"/>
          <p:cNvGrpSpPr>
            <a:grpSpLocks/>
          </p:cNvGrpSpPr>
          <p:nvPr/>
        </p:nvGrpSpPr>
        <p:grpSpPr bwMode="auto">
          <a:xfrm>
            <a:off x="1349375" y="995363"/>
            <a:ext cx="5665788" cy="4222750"/>
            <a:chOff x="1350024" y="995243"/>
            <a:chExt cx="5665281" cy="4222213"/>
          </a:xfrm>
        </p:grpSpPr>
        <p:sp>
          <p:nvSpPr>
            <p:cNvPr id="6" name="Down Arrow 5"/>
            <p:cNvSpPr/>
            <p:nvPr/>
          </p:nvSpPr>
          <p:spPr>
            <a:xfrm rot="5400000" flipV="1">
              <a:off x="1554800" y="950789"/>
              <a:ext cx="344444" cy="436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7" name="Down Arrow 6"/>
            <p:cNvSpPr/>
            <p:nvPr/>
          </p:nvSpPr>
          <p:spPr>
            <a:xfrm rot="5400000" flipV="1">
              <a:off x="1561150" y="2449199"/>
              <a:ext cx="342856" cy="4349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8" name="Down Arrow 7"/>
            <p:cNvSpPr/>
            <p:nvPr/>
          </p:nvSpPr>
          <p:spPr>
            <a:xfrm flipV="1">
              <a:off x="1354787" y="3223810"/>
              <a:ext cx="319058" cy="4365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9" name="Down Arrow 8"/>
            <p:cNvSpPr/>
            <p:nvPr/>
          </p:nvSpPr>
          <p:spPr>
            <a:xfrm flipV="1">
              <a:off x="3135802" y="3223810"/>
              <a:ext cx="319058" cy="4365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 name="Down Arrow 9"/>
            <p:cNvSpPr/>
            <p:nvPr/>
          </p:nvSpPr>
          <p:spPr>
            <a:xfrm flipV="1">
              <a:off x="2361172" y="2204764"/>
              <a:ext cx="319058" cy="4365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 name="Down Arrow 11"/>
            <p:cNvSpPr/>
            <p:nvPr/>
          </p:nvSpPr>
          <p:spPr>
            <a:xfrm flipV="1">
              <a:off x="1350024" y="4220633"/>
              <a:ext cx="319059" cy="4365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3" name="Down Arrow 12"/>
            <p:cNvSpPr/>
            <p:nvPr/>
          </p:nvSpPr>
          <p:spPr>
            <a:xfrm rot="16200000" flipV="1">
              <a:off x="2882626" y="2480151"/>
              <a:ext cx="361904" cy="4650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4" name="Down Arrow 23"/>
            <p:cNvSpPr/>
            <p:nvPr/>
          </p:nvSpPr>
          <p:spPr>
            <a:xfrm rot="16200000" flipH="1" flipV="1">
              <a:off x="6508944" y="971427"/>
              <a:ext cx="344443" cy="3920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5" name="Down Arrow 24"/>
            <p:cNvSpPr/>
            <p:nvPr/>
          </p:nvSpPr>
          <p:spPr>
            <a:xfrm rot="16200000" flipH="1" flipV="1">
              <a:off x="6503388" y="2469042"/>
              <a:ext cx="342856" cy="3920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6" name="Down Arrow 25"/>
            <p:cNvSpPr/>
            <p:nvPr/>
          </p:nvSpPr>
          <p:spPr>
            <a:xfrm flipH="1" flipV="1">
              <a:off x="6727993" y="3222222"/>
              <a:ext cx="287312" cy="4365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7" name="Down Arrow 26"/>
            <p:cNvSpPr/>
            <p:nvPr/>
          </p:nvSpPr>
          <p:spPr>
            <a:xfrm flipH="1" flipV="1">
              <a:off x="5123174" y="3222222"/>
              <a:ext cx="287311" cy="4365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8" name="Down Arrow 27"/>
            <p:cNvSpPr/>
            <p:nvPr/>
          </p:nvSpPr>
          <p:spPr>
            <a:xfrm flipH="1" flipV="1">
              <a:off x="5869233" y="2204764"/>
              <a:ext cx="287311" cy="4365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31" name="Down Arrow 30"/>
            <p:cNvSpPr/>
            <p:nvPr/>
          </p:nvSpPr>
          <p:spPr>
            <a:xfrm rot="5400000" flipH="1" flipV="1">
              <a:off x="5296203" y="2501581"/>
              <a:ext cx="361904" cy="4190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30" name="Down Arrow 29"/>
            <p:cNvSpPr/>
            <p:nvPr/>
          </p:nvSpPr>
          <p:spPr>
            <a:xfrm flipH="1" flipV="1">
              <a:off x="6227975" y="4219045"/>
              <a:ext cx="287311" cy="4365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1" name="Down Arrow 10"/>
            <p:cNvSpPr/>
            <p:nvPr/>
          </p:nvSpPr>
          <p:spPr>
            <a:xfrm flipV="1">
              <a:off x="3135802" y="4780949"/>
              <a:ext cx="319058" cy="4365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9" name="Down Arrow 28"/>
            <p:cNvSpPr/>
            <p:nvPr/>
          </p:nvSpPr>
          <p:spPr>
            <a:xfrm flipH="1" flipV="1">
              <a:off x="5123174" y="4779362"/>
              <a:ext cx="287311" cy="4365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sp>
        <p:nvSpPr>
          <p:cNvPr id="48" name="Slide Number Placeholder 4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E52D542-E0E5-4727-8E2C-4DF0ACF880FB}" type="slidenum">
              <a:rPr lang="en-US" altLang="en-US" sz="1800">
                <a:solidFill>
                  <a:srgbClr val="898989"/>
                </a:solidFill>
                <a:latin typeface="Calibri" pitchFamily="34" charset="0"/>
              </a:rPr>
              <a:pPr eaLnBrk="1" hangingPunct="1"/>
              <a:t>70</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3817938" cy="971550"/>
          </a:xfrm>
          <a:prstGeom prst="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0836" name="TextBox 4"/>
          <p:cNvSpPr txBox="1">
            <a:spLocks noChangeArrowheads="1"/>
          </p:cNvSpPr>
          <p:nvPr/>
        </p:nvSpPr>
        <p:spPr bwMode="auto">
          <a:xfrm>
            <a:off x="377825" y="46038"/>
            <a:ext cx="2778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solidFill>
                  <a:srgbClr val="000000"/>
                </a:solidFill>
                <a:latin typeface="Calibri" pitchFamily="34" charset="0"/>
              </a:rPr>
              <a:t>Staff/Housekeeping/Clean equipment in-flow</a:t>
            </a:r>
            <a:endParaRPr lang="en-CA" altLang="en-US" sz="1100">
              <a:solidFill>
                <a:srgbClr val="000000"/>
              </a:solidFill>
              <a:latin typeface="Calibri" pitchFamily="34" charset="0"/>
            </a:endParaRPr>
          </a:p>
        </p:txBody>
      </p:sp>
      <p:sp>
        <p:nvSpPr>
          <p:cNvPr id="120837" name="TextBox 5"/>
          <p:cNvSpPr txBox="1">
            <a:spLocks noChangeArrowheads="1"/>
          </p:cNvSpPr>
          <p:nvPr/>
        </p:nvSpPr>
        <p:spPr bwMode="auto">
          <a:xfrm>
            <a:off x="377825" y="296863"/>
            <a:ext cx="1023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solidFill>
                  <a:srgbClr val="000000"/>
                </a:solidFill>
                <a:latin typeface="Calibri" pitchFamily="34" charset="0"/>
              </a:rPr>
              <a:t>Patient in-flow</a:t>
            </a:r>
            <a:endParaRPr lang="en-CA" altLang="en-US" sz="1100">
              <a:solidFill>
                <a:srgbClr val="000000"/>
              </a:solidFill>
              <a:latin typeface="Calibri" pitchFamily="34" charset="0"/>
            </a:endParaRPr>
          </a:p>
        </p:txBody>
      </p:sp>
      <p:sp>
        <p:nvSpPr>
          <p:cNvPr id="120838" name="TextBox 6"/>
          <p:cNvSpPr txBox="1">
            <a:spLocks noChangeArrowheads="1"/>
          </p:cNvSpPr>
          <p:nvPr/>
        </p:nvSpPr>
        <p:spPr bwMode="auto">
          <a:xfrm>
            <a:off x="377825" y="571500"/>
            <a:ext cx="3287713" cy="261938"/>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solidFill>
                  <a:srgbClr val="000000"/>
                </a:solidFill>
                <a:latin typeface="Calibri" pitchFamily="34" charset="0"/>
              </a:rPr>
              <a:t>Patient/Staff/Housekeeping/Dirty Equipment out-flow</a:t>
            </a:r>
            <a:endParaRPr lang="en-CA" altLang="en-US" sz="1100">
              <a:solidFill>
                <a:srgbClr val="000000"/>
              </a:solidFill>
              <a:latin typeface="Calibri" pitchFamily="34" charset="0"/>
            </a:endParaRPr>
          </a:p>
        </p:txBody>
      </p:sp>
      <p:sp>
        <p:nvSpPr>
          <p:cNvPr id="8" name="Right Arrow 7"/>
          <p:cNvSpPr/>
          <p:nvPr/>
        </p:nvSpPr>
        <p:spPr>
          <a:xfrm>
            <a:off x="46038" y="17463"/>
            <a:ext cx="365125"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9" name="Right Arrow 8"/>
          <p:cNvSpPr/>
          <p:nvPr/>
        </p:nvSpPr>
        <p:spPr>
          <a:xfrm rot="10800000" flipH="1">
            <a:off x="46038" y="263525"/>
            <a:ext cx="365125" cy="261938"/>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0" name="Right Arrow 9"/>
          <p:cNvSpPr/>
          <p:nvPr/>
        </p:nvSpPr>
        <p:spPr>
          <a:xfrm rot="10800000" flipH="1">
            <a:off x="46038" y="560388"/>
            <a:ext cx="365125" cy="26193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4" name="Right Arrow 13"/>
          <p:cNvSpPr/>
          <p:nvPr/>
        </p:nvSpPr>
        <p:spPr>
          <a:xfrm rot="5400000" flipH="1">
            <a:off x="3937000" y="2724150"/>
            <a:ext cx="365125" cy="2635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5" name="Right Arrow 14"/>
          <p:cNvSpPr/>
          <p:nvPr/>
        </p:nvSpPr>
        <p:spPr>
          <a:xfrm rot="5400000">
            <a:off x="1326356" y="2726532"/>
            <a:ext cx="365125" cy="261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6" name="Right Arrow 15"/>
          <p:cNvSpPr/>
          <p:nvPr/>
        </p:nvSpPr>
        <p:spPr>
          <a:xfrm rot="10800000">
            <a:off x="777875" y="2897188"/>
            <a:ext cx="365125"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nvGrpSpPr>
          <p:cNvPr id="120845" name="Group 10"/>
          <p:cNvGrpSpPr>
            <a:grpSpLocks/>
          </p:cNvGrpSpPr>
          <p:nvPr/>
        </p:nvGrpSpPr>
        <p:grpSpPr bwMode="auto">
          <a:xfrm>
            <a:off x="4532313" y="3268663"/>
            <a:ext cx="261937" cy="742950"/>
            <a:chOff x="4531996" y="3268980"/>
            <a:chExt cx="262890" cy="742950"/>
          </a:xfrm>
        </p:grpSpPr>
        <p:sp>
          <p:nvSpPr>
            <p:cNvPr id="18" name="Right Arrow 17"/>
            <p:cNvSpPr/>
            <p:nvPr/>
          </p:nvSpPr>
          <p:spPr>
            <a:xfrm rot="5400000">
              <a:off x="4480879" y="3697923"/>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2" name="Right Arrow 21"/>
            <p:cNvSpPr/>
            <p:nvPr/>
          </p:nvSpPr>
          <p:spPr>
            <a:xfrm rot="16200000">
              <a:off x="4480879" y="3320098"/>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grpSp>
        <p:nvGrpSpPr>
          <p:cNvPr id="120846" name="Group 23"/>
          <p:cNvGrpSpPr>
            <a:grpSpLocks/>
          </p:cNvGrpSpPr>
          <p:nvPr/>
        </p:nvGrpSpPr>
        <p:grpSpPr bwMode="auto">
          <a:xfrm rot="-5400000">
            <a:off x="5491162" y="2160588"/>
            <a:ext cx="263525" cy="742950"/>
            <a:chOff x="4531996" y="3268980"/>
            <a:chExt cx="262890" cy="742950"/>
          </a:xfrm>
        </p:grpSpPr>
        <p:sp>
          <p:nvSpPr>
            <p:cNvPr id="25" name="Right Arrow 24"/>
            <p:cNvSpPr/>
            <p:nvPr/>
          </p:nvSpPr>
          <p:spPr>
            <a:xfrm rot="5400000">
              <a:off x="4480879" y="3697923"/>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6" name="Right Arrow 25"/>
            <p:cNvSpPr/>
            <p:nvPr/>
          </p:nvSpPr>
          <p:spPr>
            <a:xfrm rot="16200000">
              <a:off x="4482462" y="3318511"/>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grpSp>
        <p:nvGrpSpPr>
          <p:cNvPr id="120847" name="Group 26"/>
          <p:cNvGrpSpPr>
            <a:grpSpLocks/>
          </p:cNvGrpSpPr>
          <p:nvPr/>
        </p:nvGrpSpPr>
        <p:grpSpPr bwMode="auto">
          <a:xfrm rot="-5400000">
            <a:off x="931862" y="5303838"/>
            <a:ext cx="263525" cy="742950"/>
            <a:chOff x="4531996" y="3268980"/>
            <a:chExt cx="262890" cy="742950"/>
          </a:xfrm>
        </p:grpSpPr>
        <p:sp>
          <p:nvSpPr>
            <p:cNvPr id="28" name="Right Arrow 27"/>
            <p:cNvSpPr/>
            <p:nvPr/>
          </p:nvSpPr>
          <p:spPr>
            <a:xfrm rot="5400000">
              <a:off x="4480879" y="3697923"/>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29" name="Right Arrow 28"/>
            <p:cNvSpPr/>
            <p:nvPr/>
          </p:nvSpPr>
          <p:spPr>
            <a:xfrm rot="16200000">
              <a:off x="4482462" y="3318511"/>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grpSp>
        <p:nvGrpSpPr>
          <p:cNvPr id="120848" name="Group 29"/>
          <p:cNvGrpSpPr>
            <a:grpSpLocks/>
          </p:cNvGrpSpPr>
          <p:nvPr/>
        </p:nvGrpSpPr>
        <p:grpSpPr bwMode="auto">
          <a:xfrm rot="-8969163">
            <a:off x="6067425" y="3935413"/>
            <a:ext cx="263525" cy="742950"/>
            <a:chOff x="4531996" y="3268980"/>
            <a:chExt cx="262890" cy="742950"/>
          </a:xfrm>
        </p:grpSpPr>
        <p:sp>
          <p:nvSpPr>
            <p:cNvPr id="31" name="Right Arrow 30"/>
            <p:cNvSpPr/>
            <p:nvPr/>
          </p:nvSpPr>
          <p:spPr>
            <a:xfrm rot="5400000">
              <a:off x="4484009" y="3698802"/>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32" name="Right Arrow 31"/>
            <p:cNvSpPr/>
            <p:nvPr/>
          </p:nvSpPr>
          <p:spPr>
            <a:xfrm rot="16200000">
              <a:off x="4483449" y="3319536"/>
              <a:ext cx="365125" cy="262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grpSp>
      <p:sp>
        <p:nvSpPr>
          <p:cNvPr id="23" name="Freeform 22"/>
          <p:cNvSpPr/>
          <p:nvPr/>
        </p:nvSpPr>
        <p:spPr>
          <a:xfrm>
            <a:off x="1739900" y="1498600"/>
            <a:ext cx="2730500" cy="2552700"/>
          </a:xfrm>
          <a:custGeom>
            <a:avLst/>
            <a:gdLst>
              <a:gd name="connsiteX0" fmla="*/ 0 w 2755900"/>
              <a:gd name="connsiteY0" fmla="*/ 0 h 2628900"/>
              <a:gd name="connsiteX1" fmla="*/ 25400 w 2755900"/>
              <a:gd name="connsiteY1" fmla="*/ 1778000 h 2628900"/>
              <a:gd name="connsiteX2" fmla="*/ 2019300 w 2755900"/>
              <a:gd name="connsiteY2" fmla="*/ 1765300 h 2628900"/>
              <a:gd name="connsiteX3" fmla="*/ 2032000 w 2755900"/>
              <a:gd name="connsiteY3" fmla="*/ 2590800 h 2628900"/>
              <a:gd name="connsiteX4" fmla="*/ 2705100 w 2755900"/>
              <a:gd name="connsiteY4" fmla="*/ 2628900 h 2628900"/>
              <a:gd name="connsiteX5" fmla="*/ 2755900 w 2755900"/>
              <a:gd name="connsiteY5" fmla="*/ 38100 h 2628900"/>
              <a:gd name="connsiteX6" fmla="*/ 0 w 2755900"/>
              <a:gd name="connsiteY6" fmla="*/ 0 h 2628900"/>
              <a:gd name="connsiteX0" fmla="*/ 0 w 2730500"/>
              <a:gd name="connsiteY0" fmla="*/ 0 h 2590800"/>
              <a:gd name="connsiteX1" fmla="*/ 0 w 2730500"/>
              <a:gd name="connsiteY1" fmla="*/ 1739900 h 2590800"/>
              <a:gd name="connsiteX2" fmla="*/ 1993900 w 2730500"/>
              <a:gd name="connsiteY2" fmla="*/ 1727200 h 2590800"/>
              <a:gd name="connsiteX3" fmla="*/ 2006600 w 2730500"/>
              <a:gd name="connsiteY3" fmla="*/ 2552700 h 2590800"/>
              <a:gd name="connsiteX4" fmla="*/ 2679700 w 2730500"/>
              <a:gd name="connsiteY4" fmla="*/ 2590800 h 2590800"/>
              <a:gd name="connsiteX5" fmla="*/ 2730500 w 2730500"/>
              <a:gd name="connsiteY5" fmla="*/ 0 h 2590800"/>
              <a:gd name="connsiteX6" fmla="*/ 0 w 2730500"/>
              <a:gd name="connsiteY6" fmla="*/ 0 h 2590800"/>
              <a:gd name="connsiteX0" fmla="*/ 0 w 2730500"/>
              <a:gd name="connsiteY0" fmla="*/ 0 h 2552700"/>
              <a:gd name="connsiteX1" fmla="*/ 0 w 2730500"/>
              <a:gd name="connsiteY1" fmla="*/ 1739900 h 2552700"/>
              <a:gd name="connsiteX2" fmla="*/ 1993900 w 2730500"/>
              <a:gd name="connsiteY2" fmla="*/ 1727200 h 2552700"/>
              <a:gd name="connsiteX3" fmla="*/ 2006600 w 2730500"/>
              <a:gd name="connsiteY3" fmla="*/ 2552700 h 2552700"/>
              <a:gd name="connsiteX4" fmla="*/ 2679700 w 2730500"/>
              <a:gd name="connsiteY4" fmla="*/ 2552700 h 2552700"/>
              <a:gd name="connsiteX5" fmla="*/ 2730500 w 2730500"/>
              <a:gd name="connsiteY5" fmla="*/ 0 h 2552700"/>
              <a:gd name="connsiteX6" fmla="*/ 0 w 2730500"/>
              <a:gd name="connsiteY6" fmla="*/ 0 h 2552700"/>
              <a:gd name="connsiteX0" fmla="*/ 0 w 2730500"/>
              <a:gd name="connsiteY0" fmla="*/ 0 h 2552700"/>
              <a:gd name="connsiteX1" fmla="*/ 0 w 2730500"/>
              <a:gd name="connsiteY1" fmla="*/ 1739900 h 2552700"/>
              <a:gd name="connsiteX2" fmla="*/ 1993900 w 2730500"/>
              <a:gd name="connsiteY2" fmla="*/ 1727200 h 2552700"/>
              <a:gd name="connsiteX3" fmla="*/ 2006600 w 2730500"/>
              <a:gd name="connsiteY3" fmla="*/ 2552700 h 2552700"/>
              <a:gd name="connsiteX4" fmla="*/ 2717800 w 2730500"/>
              <a:gd name="connsiteY4" fmla="*/ 2552700 h 2552700"/>
              <a:gd name="connsiteX5" fmla="*/ 2730500 w 2730500"/>
              <a:gd name="connsiteY5" fmla="*/ 0 h 2552700"/>
              <a:gd name="connsiteX6" fmla="*/ 0 w 2730500"/>
              <a:gd name="connsiteY6"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2552700">
                <a:moveTo>
                  <a:pt x="0" y="0"/>
                </a:moveTo>
                <a:lnTo>
                  <a:pt x="0" y="1739900"/>
                </a:lnTo>
                <a:lnTo>
                  <a:pt x="1993900" y="1727200"/>
                </a:lnTo>
                <a:lnTo>
                  <a:pt x="2006600" y="2552700"/>
                </a:lnTo>
                <a:lnTo>
                  <a:pt x="2717800" y="2552700"/>
                </a:lnTo>
                <a:cubicBezTo>
                  <a:pt x="2722033" y="1701800"/>
                  <a:pt x="2726267" y="850900"/>
                  <a:pt x="2730500" y="0"/>
                </a:cubicBezTo>
                <a:lnTo>
                  <a:pt x="0"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 name="Right Arrow 11"/>
          <p:cNvSpPr/>
          <p:nvPr/>
        </p:nvSpPr>
        <p:spPr>
          <a:xfrm rot="10800000" flipH="1">
            <a:off x="3732213" y="3324225"/>
            <a:ext cx="366712" cy="2635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34" name="Right Arrow 33"/>
          <p:cNvSpPr/>
          <p:nvPr/>
        </p:nvSpPr>
        <p:spPr>
          <a:xfrm flipH="1">
            <a:off x="3338513" y="3324225"/>
            <a:ext cx="366712" cy="2635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120852" name="TextBox 34"/>
          <p:cNvSpPr txBox="1">
            <a:spLocks noChangeArrowheads="1"/>
          </p:cNvSpPr>
          <p:nvPr/>
        </p:nvSpPr>
        <p:spPr bwMode="auto">
          <a:xfrm>
            <a:off x="5626100" y="6397625"/>
            <a:ext cx="3487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0000"/>
                </a:solidFill>
                <a:latin typeface="Calibri" pitchFamily="34" charset="0"/>
              </a:rPr>
              <a:t>*Loss of corridor space and 2 x Nurse Alcoves</a:t>
            </a:r>
            <a:endParaRPr lang="en-CA" altLang="en-US" sz="1400">
              <a:solidFill>
                <a:srgbClr val="FF0000"/>
              </a:solidFill>
              <a:latin typeface="Calibri" pitchFamily="34" charset="0"/>
            </a:endParaRPr>
          </a:p>
        </p:txBody>
      </p:sp>
      <p:cxnSp>
        <p:nvCxnSpPr>
          <p:cNvPr id="3" name="Straight Connector 2"/>
          <p:cNvCxnSpPr/>
          <p:nvPr/>
        </p:nvCxnSpPr>
        <p:spPr>
          <a:xfrm>
            <a:off x="2425700" y="2095500"/>
            <a:ext cx="0" cy="774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124200" y="2057400"/>
            <a:ext cx="0" cy="774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3797300" y="2070100"/>
            <a:ext cx="0" cy="774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8" name="Right Arrow 37"/>
          <p:cNvSpPr/>
          <p:nvPr/>
        </p:nvSpPr>
        <p:spPr>
          <a:xfrm rot="5400000" flipH="1">
            <a:off x="3314700" y="2711450"/>
            <a:ext cx="365125" cy="2635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40" name="Right Arrow 39"/>
          <p:cNvSpPr/>
          <p:nvPr/>
        </p:nvSpPr>
        <p:spPr>
          <a:xfrm rot="5400000" flipH="1">
            <a:off x="2565400" y="2686050"/>
            <a:ext cx="365125" cy="2635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sp>
        <p:nvSpPr>
          <p:cNvPr id="41" name="Right Arrow 40"/>
          <p:cNvSpPr/>
          <p:nvPr/>
        </p:nvSpPr>
        <p:spPr>
          <a:xfrm rot="5400000" flipH="1">
            <a:off x="1905000" y="2673350"/>
            <a:ext cx="365125" cy="263525"/>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SG" altLang="en-US" sz="1800">
              <a:solidFill>
                <a:srgbClr val="FFFFFF"/>
              </a:solidFill>
              <a:latin typeface="Calibri" pitchFamily="34" charset="0"/>
            </a:endParaRPr>
          </a:p>
        </p:txBody>
      </p:sp>
      <p:pic>
        <p:nvPicPr>
          <p:cNvPr id="12085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22300"/>
            <a:ext cx="91440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9" descr="Slide7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Slide7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CE12E0-CFDB-4275-A4BE-634DECDB63DC}" type="slidenum">
              <a:rPr lang="en-US" altLang="en-US" sz="1800">
                <a:solidFill>
                  <a:srgbClr val="898989"/>
                </a:solidFill>
                <a:latin typeface="Calibri" pitchFamily="34" charset="0"/>
              </a:rPr>
              <a:pPr eaLnBrk="1" hangingPunct="1"/>
              <a:t>73</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8" descr="Slide7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Box 1"/>
          <p:cNvSpPr txBox="1">
            <a:spLocks noChangeArrowheads="1"/>
          </p:cNvSpPr>
          <p:nvPr/>
        </p:nvSpPr>
        <p:spPr bwMode="auto">
          <a:xfrm>
            <a:off x="685800" y="6048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a:latin typeface="Calibri" pitchFamily="34" charset="0"/>
              </a:rPr>
              <a:t>Application Test Series – Complete Overview</a:t>
            </a:r>
          </a:p>
        </p:txBody>
      </p:sp>
      <p:graphicFrame>
        <p:nvGraphicFramePr>
          <p:cNvPr id="124930" name="Object 2"/>
          <p:cNvGraphicFramePr>
            <a:graphicFrameLocks noChangeAspect="1"/>
          </p:cNvGraphicFramePr>
          <p:nvPr/>
        </p:nvGraphicFramePr>
        <p:xfrm>
          <a:off x="1905000" y="6548438"/>
          <a:ext cx="457200" cy="385762"/>
        </p:xfrm>
        <a:graphic>
          <a:graphicData uri="http://schemas.openxmlformats.org/presentationml/2006/ole">
            <mc:AlternateContent xmlns:mc="http://schemas.openxmlformats.org/markup-compatibility/2006">
              <mc:Choice xmlns:v="urn:schemas-microsoft-com:vml" Requires="v">
                <p:oleObj spid="_x0000_s125009" name="Worksheet" showAsIcon="1" r:id="rId4" imgW="6350000" imgH="5359400" progId="Excel.Sheet.12">
                  <p:embed/>
                </p:oleObj>
              </mc:Choice>
              <mc:Fallback>
                <p:oleObj name="Worksheet" showAsIcon="1" r:id="rId4" imgW="6350000" imgH="535940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548438"/>
                        <a:ext cx="4572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4932" name="Picture 1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8825" y="1143000"/>
            <a:ext cx="7775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TextBox 6"/>
          <p:cNvSpPr txBox="1">
            <a:spLocks noChangeArrowheads="1"/>
          </p:cNvSpPr>
          <p:nvPr/>
        </p:nvSpPr>
        <p:spPr bwMode="auto">
          <a:xfrm>
            <a:off x="2819400" y="6550025"/>
            <a:ext cx="3478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u="sng">
                <a:latin typeface="Calibri" pitchFamily="34" charset="0"/>
              </a:rPr>
              <a:t>Source</a:t>
            </a:r>
            <a:r>
              <a:rPr lang="en-US" altLang="en-US" sz="700">
                <a:latin typeface="Calibri" pitchFamily="34" charset="0"/>
              </a:rPr>
              <a:t>: Testing implemented by The Energy Conservatory. Testing completed w/ Duct Blaster fan and micromanometer measuring flows from 10 to 1500 CFM.   </a:t>
            </a:r>
          </a:p>
        </p:txBody>
      </p:sp>
      <p:graphicFrame>
        <p:nvGraphicFramePr>
          <p:cNvPr id="5" name="Table 4"/>
          <p:cNvGraphicFramePr>
            <a:graphicFrameLocks noGrp="1"/>
          </p:cNvGraphicFramePr>
          <p:nvPr/>
        </p:nvGraphicFramePr>
        <p:xfrm>
          <a:off x="758825" y="4470400"/>
          <a:ext cx="7775575" cy="1906905"/>
        </p:xfrm>
        <a:graphic>
          <a:graphicData uri="http://schemas.openxmlformats.org/drawingml/2006/table">
            <a:tbl>
              <a:tblPr/>
              <a:tblGrid>
                <a:gridCol w="1689100"/>
                <a:gridCol w="2070100"/>
                <a:gridCol w="1784350"/>
                <a:gridCol w="2232025"/>
              </a:tblGrid>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Blower Test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Test Application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Status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CFM Per Application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0000"/>
                    </a:solid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ToW</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Open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7000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ToW</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Sealed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98.85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BoW</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Open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98.85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BoW</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Sealed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40.63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Plumbing</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Open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816.3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Plumbing</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Sealed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41.3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Low Voltage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Open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191.8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Low Voltage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Sealed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45.96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Electrical Boxes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Open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135.6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Electrical Boxes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Sealed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46.52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10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Mechanical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Open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135.6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16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11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ea typeface="ＭＳ Ｐゴシック" pitchFamily="34" charset="-128"/>
                        </a:rPr>
                        <a:t>Mechanical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Sealed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eaLnBrk="0" hangingPunct="0">
                        <a:spcBef>
                          <a:spcPct val="20000"/>
                        </a:spcBef>
                        <a:defRPr sz="2000">
                          <a:solidFill>
                            <a:schemeClr val="tx1"/>
                          </a:solidFill>
                          <a:latin typeface="Calibri" pitchFamily="34" charset="0"/>
                          <a:ea typeface="ＭＳ Ｐゴシック" pitchFamily="34" charset="-128"/>
                        </a:defRPr>
                      </a:lvl3pPr>
                      <a:lvl4pPr eaLnBrk="0" hangingPunct="0">
                        <a:spcBef>
                          <a:spcPct val="20000"/>
                        </a:spcBef>
                        <a:defRPr>
                          <a:solidFill>
                            <a:schemeClr val="tx1"/>
                          </a:solidFill>
                          <a:latin typeface="Calibri" pitchFamily="34" charset="0"/>
                          <a:ea typeface="ＭＳ Ｐゴシック" pitchFamily="34" charset="-128"/>
                        </a:defRPr>
                      </a:lvl4pPr>
                      <a:lvl5pPr eaLnBrk="0" hangingPunct="0">
                        <a:spcBef>
                          <a:spcPct val="20000"/>
                        </a:spcBef>
                        <a:defRPr>
                          <a:solidFill>
                            <a:schemeClr val="tx1"/>
                          </a:solidFill>
                          <a:latin typeface="Calibri"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Calibri"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Calibri"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Calibri"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pitchFamily="34" charset="0"/>
                          <a:ea typeface="ＭＳ Ｐゴシック" pitchFamily="34" charset="-128"/>
                        </a:rPr>
                        <a:t>46.59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4B37DF1-DC61-43AC-BABC-52535D3A1D64}" type="slidenum">
              <a:rPr lang="en-US" altLang="en-US" sz="1800">
                <a:solidFill>
                  <a:srgbClr val="898989"/>
                </a:solidFill>
                <a:latin typeface="Calibri" pitchFamily="34" charset="0"/>
              </a:rPr>
              <a:pPr eaLnBrk="1" hangingPunct="1"/>
              <a:t>75</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
            <a:ext cx="8229600" cy="617538"/>
          </a:xfrm>
        </p:spPr>
        <p:txBody>
          <a:bodyPr>
            <a:normAutofit fontScale="90000"/>
          </a:bodyPr>
          <a:lstStyle/>
          <a:p>
            <a:pPr eaLnBrk="1" hangingPunct="1"/>
            <a:r>
              <a:rPr lang="en-US" altLang="en-US" sz="3600" smtClean="0">
                <a:ea typeface="ＭＳ Ｐゴシック" pitchFamily="34" charset="-128"/>
              </a:rPr>
              <a:t>Case Study- Barrier Management</a:t>
            </a:r>
          </a:p>
        </p:txBody>
      </p:sp>
      <p:graphicFrame>
        <p:nvGraphicFramePr>
          <p:cNvPr id="8" name="Diagram 7"/>
          <p:cNvGraphicFramePr/>
          <p:nvPr/>
        </p:nvGraphicFramePr>
        <p:xfrm>
          <a:off x="5867684" y="1649412"/>
          <a:ext cx="2666716" cy="266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6980" name="Rectangle 1"/>
          <p:cNvSpPr>
            <a:spLocks noChangeArrowheads="1"/>
          </p:cNvSpPr>
          <p:nvPr/>
        </p:nvSpPr>
        <p:spPr bwMode="auto">
          <a:xfrm>
            <a:off x="457200" y="5562600"/>
            <a:ext cx="8077200"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rPr>
              <a:t>Total Barrier Management practices increase build integrity with life Safety and fire secondary  attributes</a:t>
            </a:r>
          </a:p>
        </p:txBody>
      </p:sp>
      <p:pic>
        <p:nvPicPr>
          <p:cNvPr id="126981" name="Picture 3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0600" y="27432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3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410200" y="27432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3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000" y="1143000"/>
            <a:ext cx="4222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3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67600" y="1143000"/>
            <a:ext cx="415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3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010400" y="4448175"/>
            <a:ext cx="390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6" name="TextBox 2"/>
          <p:cNvSpPr txBox="1">
            <a:spLocks noChangeArrowheads="1"/>
          </p:cNvSpPr>
          <p:nvPr/>
        </p:nvSpPr>
        <p:spPr bwMode="auto">
          <a:xfrm>
            <a:off x="352425" y="1135063"/>
            <a:ext cx="53625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b="1">
              <a:latin typeface="Calibri" pitchFamily="34" charset="0"/>
            </a:endParaRPr>
          </a:p>
          <a:p>
            <a:pPr eaLnBrk="1" hangingPunct="1"/>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The most common requirement for control is the UL or life safety considerations as they </a:t>
            </a:r>
          </a:p>
          <a:p>
            <a:pPr eaLnBrk="1" hangingPunct="1">
              <a:buClr>
                <a:srgbClr val="C00000"/>
              </a:buClr>
              <a:buSzPct val="160000"/>
            </a:pPr>
            <a:r>
              <a:rPr lang="en-US" altLang="en-US" sz="1800">
                <a:latin typeface="Calibri" pitchFamily="34" charset="0"/>
              </a:rPr>
              <a:t>     pertain to fire and smoke control. Hospital </a:t>
            </a:r>
          </a:p>
          <a:p>
            <a:pPr eaLnBrk="1" hangingPunct="1">
              <a:buClr>
                <a:srgbClr val="C00000"/>
              </a:buClr>
              <a:buSzPct val="160000"/>
            </a:pPr>
            <a:r>
              <a:rPr lang="en-US" altLang="en-US" sz="1800">
                <a:latin typeface="Calibri" pitchFamily="34" charset="0"/>
              </a:rPr>
              <a:t>     corridors and other potential fire hazard </a:t>
            </a:r>
          </a:p>
          <a:p>
            <a:pPr eaLnBrk="1" hangingPunct="1">
              <a:buClr>
                <a:srgbClr val="C00000"/>
              </a:buClr>
              <a:buSzPct val="160000"/>
            </a:pPr>
            <a:r>
              <a:rPr lang="en-US" altLang="en-US" sz="1800">
                <a:latin typeface="Calibri" pitchFamily="34" charset="0"/>
              </a:rPr>
              <a:t>      need to be sealed</a:t>
            </a:r>
          </a:p>
          <a:p>
            <a:pPr eaLnBrk="1" hangingPunct="1">
              <a:buClr>
                <a:srgbClr val="C00000"/>
              </a:buClr>
              <a:buSzPct val="160000"/>
            </a:pPr>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Fire management in healthcare has provided safety to millions of healthcare building occupants resulting in enormous strides in </a:t>
            </a:r>
          </a:p>
          <a:p>
            <a:pPr eaLnBrk="1" hangingPunct="1">
              <a:buClr>
                <a:srgbClr val="C00000"/>
              </a:buClr>
              <a:buSzPct val="160000"/>
            </a:pPr>
            <a:r>
              <a:rPr lang="en-US" altLang="en-US" sz="1800">
                <a:latin typeface="Calibri" pitchFamily="34" charset="0"/>
              </a:rPr>
              <a:t>     fire management through regulation. NFPA, </a:t>
            </a:r>
          </a:p>
          <a:p>
            <a:pPr eaLnBrk="1" hangingPunct="1">
              <a:buClr>
                <a:srgbClr val="C00000"/>
              </a:buClr>
              <a:buSzPct val="160000"/>
            </a:pPr>
            <a:r>
              <a:rPr lang="en-US" altLang="en-US" sz="1800">
                <a:latin typeface="Calibri" pitchFamily="34" charset="0"/>
              </a:rPr>
              <a:t>     Life safety 99 and 101.</a:t>
            </a:r>
          </a:p>
          <a:p>
            <a:pPr eaLnBrk="1" hangingPunct="1">
              <a:buClr>
                <a:srgbClr val="C00000"/>
              </a:buClr>
              <a:buSzPct val="160000"/>
            </a:pPr>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What additional benefits can be realized?</a:t>
            </a:r>
          </a:p>
          <a:p>
            <a:pPr eaLnBrk="1" hangingPunct="1"/>
            <a:endParaRPr lang="en-US" altLang="en-US" sz="1800">
              <a:latin typeface="Calibri" pitchFamily="34" charset="0"/>
            </a:endParaRPr>
          </a:p>
        </p:txBody>
      </p:sp>
      <p:sp>
        <p:nvSpPr>
          <p:cNvPr id="4" name="TextBox 3"/>
          <p:cNvSpPr txBox="1"/>
          <p:nvPr/>
        </p:nvSpPr>
        <p:spPr>
          <a:xfrm>
            <a:off x="457200" y="1077913"/>
            <a:ext cx="2971800" cy="369887"/>
          </a:xfrm>
          <a:prstGeom prst="rect">
            <a:avLst/>
          </a:prstGeom>
          <a:solidFill>
            <a:schemeClr val="bg1">
              <a:lumMod val="85000"/>
            </a:schemeClr>
          </a:solidFill>
          <a:ln>
            <a:solidFill>
              <a:schemeClr val="tx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u="sng">
                <a:latin typeface="Calibri" pitchFamily="34" charset="0"/>
              </a:rPr>
              <a:t>LIFE SAFETY/FIRE</a:t>
            </a:r>
          </a:p>
        </p:txBody>
      </p:sp>
      <p:sp>
        <p:nvSpPr>
          <p:cNvPr id="15" name="Down Arrow 14"/>
          <p:cNvSpPr/>
          <p:nvPr/>
        </p:nvSpPr>
        <p:spPr>
          <a:xfrm>
            <a:off x="5410200" y="2133600"/>
            <a:ext cx="304800" cy="533400"/>
          </a:xfrm>
          <a:prstGeom prst="downArrow">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6" name="Slide Number Placeholder 1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779CBA6-46D9-4623-807B-84C9F6BD5C3F}" type="slidenum">
              <a:rPr lang="en-US" altLang="en-US" sz="1800">
                <a:solidFill>
                  <a:srgbClr val="898989"/>
                </a:solidFill>
                <a:latin typeface="Calibri" pitchFamily="34" charset="0"/>
              </a:rPr>
              <a:pPr eaLnBrk="1" hangingPunct="1"/>
              <a:t>76</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8"/>
            <a:ext cx="8229600" cy="619125"/>
          </a:xfrm>
        </p:spPr>
        <p:txBody>
          <a:bodyPr>
            <a:normAutofit fontScale="90000"/>
          </a:bodyPr>
          <a:lstStyle/>
          <a:p>
            <a:pPr eaLnBrk="1" hangingPunct="1"/>
            <a:r>
              <a:rPr lang="en-US" altLang="en-US" sz="3600" smtClean="0">
                <a:ea typeface="ＭＳ Ｐゴシック" pitchFamily="34" charset="-128"/>
              </a:rPr>
              <a:t>Case Study- Barrier Management</a:t>
            </a:r>
          </a:p>
        </p:txBody>
      </p:sp>
      <p:graphicFrame>
        <p:nvGraphicFramePr>
          <p:cNvPr id="8" name="Diagram 7"/>
          <p:cNvGraphicFramePr/>
          <p:nvPr/>
        </p:nvGraphicFramePr>
        <p:xfrm>
          <a:off x="5867684" y="1649412"/>
          <a:ext cx="2666716" cy="266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8004" name="Rectangle 1"/>
          <p:cNvSpPr>
            <a:spLocks noChangeArrowheads="1"/>
          </p:cNvSpPr>
          <p:nvPr/>
        </p:nvSpPr>
        <p:spPr bwMode="auto">
          <a:xfrm>
            <a:off x="457200" y="5562600"/>
            <a:ext cx="8077200"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rPr>
              <a:t>Total Barrier Management practices increase build integrity and sound migration secondary  attributes</a:t>
            </a:r>
          </a:p>
        </p:txBody>
      </p:sp>
      <p:pic>
        <p:nvPicPr>
          <p:cNvPr id="128005" name="Picture 3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0600" y="27432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3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410200" y="27432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3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000" y="1143000"/>
            <a:ext cx="4222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3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67600" y="1143000"/>
            <a:ext cx="415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3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010400" y="4448175"/>
            <a:ext cx="390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0" name="TextBox 2"/>
          <p:cNvSpPr txBox="1">
            <a:spLocks noChangeArrowheads="1"/>
          </p:cNvSpPr>
          <p:nvPr/>
        </p:nvSpPr>
        <p:spPr bwMode="auto">
          <a:xfrm>
            <a:off x="47625" y="1447800"/>
            <a:ext cx="53625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a:p>
            <a:pPr eaLnBrk="1" hangingPunct="1"/>
            <a:endParaRPr lang="en-US" altLang="en-US" sz="1800" b="1">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Additional benefits of a sealed room include sound mitigation. It is common acoustical knowledge that sound transmission can be partially mitigated by impeding air movement. This practice occurs where airport noise is managed with sealed houses to minimize </a:t>
            </a:r>
          </a:p>
          <a:p>
            <a:pPr eaLnBrk="1" hangingPunct="1">
              <a:buClr>
                <a:srgbClr val="C00000"/>
              </a:buClr>
              <a:buSzPct val="160000"/>
            </a:pPr>
            <a:r>
              <a:rPr lang="en-US" altLang="en-US" sz="1800">
                <a:latin typeface="Calibri" pitchFamily="34" charset="0"/>
              </a:rPr>
              <a:t>     sound wave infiltration.  HIPPA requires </a:t>
            </a:r>
          </a:p>
          <a:p>
            <a:pPr eaLnBrk="1" hangingPunct="1">
              <a:buClr>
                <a:srgbClr val="C00000"/>
              </a:buClr>
              <a:buSzPct val="160000"/>
            </a:pPr>
            <a:r>
              <a:rPr lang="en-US" altLang="en-US" sz="1800">
                <a:latin typeface="Calibri" pitchFamily="34" charset="0"/>
              </a:rPr>
              <a:t>      privacy from hearing patient conditions. </a:t>
            </a:r>
          </a:p>
          <a:p>
            <a:pPr eaLnBrk="1" hangingPunct="1">
              <a:buClr>
                <a:srgbClr val="C00000"/>
              </a:buClr>
              <a:buSzPct val="160000"/>
            </a:pPr>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Explain some of the physics of sound transmission</a:t>
            </a:r>
          </a:p>
          <a:p>
            <a:pPr eaLnBrk="1" hangingPunct="1"/>
            <a:endParaRPr lang="en-US" altLang="en-US" sz="1800">
              <a:latin typeface="Calibri" pitchFamily="34" charset="0"/>
            </a:endParaRPr>
          </a:p>
        </p:txBody>
      </p:sp>
      <p:sp>
        <p:nvSpPr>
          <p:cNvPr id="15" name="TextBox 14"/>
          <p:cNvSpPr txBox="1"/>
          <p:nvPr/>
        </p:nvSpPr>
        <p:spPr>
          <a:xfrm>
            <a:off x="493713" y="1065213"/>
            <a:ext cx="3011487" cy="369887"/>
          </a:xfrm>
          <a:prstGeom prst="rect">
            <a:avLst/>
          </a:prstGeom>
          <a:solidFill>
            <a:schemeClr val="bg1">
              <a:lumMod val="85000"/>
            </a:schemeClr>
          </a:solidFill>
          <a:ln>
            <a:solidFill>
              <a:schemeClr val="tx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u="sng">
                <a:latin typeface="Calibri" pitchFamily="34" charset="0"/>
              </a:rPr>
              <a:t>SOUND MITIGATION</a:t>
            </a:r>
          </a:p>
        </p:txBody>
      </p:sp>
      <p:sp>
        <p:nvSpPr>
          <p:cNvPr id="16" name="Down Arrow 15"/>
          <p:cNvSpPr/>
          <p:nvPr/>
        </p:nvSpPr>
        <p:spPr>
          <a:xfrm>
            <a:off x="8686800" y="1981200"/>
            <a:ext cx="304800" cy="533400"/>
          </a:xfrm>
          <a:prstGeom prst="downArrow">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7" name="Slide Number Placeholder 1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C1E35B-5F78-48D0-8EEA-30912D888F19}" type="slidenum">
              <a:rPr lang="en-US" altLang="en-US" sz="1800">
                <a:solidFill>
                  <a:srgbClr val="898989"/>
                </a:solidFill>
                <a:latin typeface="Calibri" pitchFamily="34" charset="0"/>
              </a:rPr>
              <a:pPr eaLnBrk="1" hangingPunct="1"/>
              <a:t>77</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07963"/>
            <a:ext cx="8229600" cy="617537"/>
          </a:xfrm>
        </p:spPr>
        <p:txBody>
          <a:bodyPr>
            <a:normAutofit fontScale="90000"/>
          </a:bodyPr>
          <a:lstStyle/>
          <a:p>
            <a:pPr eaLnBrk="1" hangingPunct="1"/>
            <a:r>
              <a:rPr lang="en-US" altLang="en-US" sz="3600" smtClean="0">
                <a:ea typeface="ＭＳ Ｐゴシック" pitchFamily="34" charset="-128"/>
              </a:rPr>
              <a:t>Case Study- Barrier Management</a:t>
            </a:r>
          </a:p>
        </p:txBody>
      </p:sp>
      <p:graphicFrame>
        <p:nvGraphicFramePr>
          <p:cNvPr id="8" name="Diagram 7"/>
          <p:cNvGraphicFramePr/>
          <p:nvPr/>
        </p:nvGraphicFramePr>
        <p:xfrm>
          <a:off x="5867684" y="1649412"/>
          <a:ext cx="2666716" cy="266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9028" name="Rectangle 1"/>
          <p:cNvSpPr>
            <a:spLocks noChangeArrowheads="1"/>
          </p:cNvSpPr>
          <p:nvPr/>
        </p:nvSpPr>
        <p:spPr bwMode="auto">
          <a:xfrm>
            <a:off x="457200" y="5692775"/>
            <a:ext cx="8077200"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rPr>
              <a:t>Total Barrier Management practices increase build integrity and energy  &amp; comfort secondary  attributes</a:t>
            </a:r>
          </a:p>
        </p:txBody>
      </p:sp>
      <p:pic>
        <p:nvPicPr>
          <p:cNvPr id="129029" name="Picture 3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0600" y="27432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3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410200" y="27432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3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000" y="1143000"/>
            <a:ext cx="4222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3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67600" y="1143000"/>
            <a:ext cx="415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3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010400" y="4448175"/>
            <a:ext cx="390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4" name="TextBox 2"/>
          <p:cNvSpPr txBox="1">
            <a:spLocks noChangeArrowheads="1"/>
          </p:cNvSpPr>
          <p:nvPr/>
        </p:nvSpPr>
        <p:spPr bwMode="auto">
          <a:xfrm>
            <a:off x="352425" y="1106488"/>
            <a:ext cx="536257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b="1">
              <a:latin typeface="Calibri" pitchFamily="34" charset="0"/>
            </a:endParaRPr>
          </a:p>
          <a:p>
            <a:pPr eaLnBrk="1" hangingPunct="1"/>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Building design in healthcare includes inoperable windows to prevent infiltration of uncontrolled air. Comfort factors are essential to convalescence therefor to maintain </a:t>
            </a:r>
          </a:p>
          <a:p>
            <a:pPr eaLnBrk="1" hangingPunct="1">
              <a:buClr>
                <a:srgbClr val="C00000"/>
              </a:buClr>
              <a:buSzPct val="160000"/>
            </a:pPr>
            <a:r>
              <a:rPr lang="en-US" altLang="en-US" sz="1800">
                <a:latin typeface="Calibri" pitchFamily="34" charset="0"/>
              </a:rPr>
              <a:t>     temperature between 68 and 72 can </a:t>
            </a:r>
          </a:p>
          <a:p>
            <a:pPr eaLnBrk="1" hangingPunct="1">
              <a:buClr>
                <a:srgbClr val="C00000"/>
              </a:buClr>
              <a:buSzPct val="160000"/>
            </a:pPr>
            <a:r>
              <a:rPr lang="en-US" altLang="en-US" sz="1800">
                <a:latin typeface="Calibri" pitchFamily="34" charset="0"/>
              </a:rPr>
              <a:t>     be difficult without controlled ventilation. </a:t>
            </a:r>
          </a:p>
          <a:p>
            <a:pPr eaLnBrk="1" hangingPunct="1">
              <a:buClr>
                <a:srgbClr val="C00000"/>
              </a:buClr>
              <a:buSzPct val="160000"/>
            </a:pPr>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Leakage reduction will require less heating and cooling??</a:t>
            </a:r>
          </a:p>
          <a:p>
            <a:pPr eaLnBrk="1" hangingPunct="1">
              <a:buClr>
                <a:srgbClr val="C00000"/>
              </a:buClr>
              <a:buSzPct val="160000"/>
            </a:pPr>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Does a sealed room/building provide ventilation energy efficiency? </a:t>
            </a:r>
          </a:p>
          <a:p>
            <a:pPr eaLnBrk="1" hangingPunct="1">
              <a:buClr>
                <a:srgbClr val="C00000"/>
              </a:buClr>
              <a:buSzPct val="160000"/>
              <a:buFont typeface="Wingdings" pitchFamily="2" charset="2"/>
              <a:buChar char="§"/>
            </a:pPr>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Provide some energy statistics??</a:t>
            </a:r>
          </a:p>
          <a:p>
            <a:pPr eaLnBrk="1" hangingPunct="1"/>
            <a:endParaRPr lang="en-US" altLang="en-US" sz="1800">
              <a:solidFill>
                <a:srgbClr val="000000"/>
              </a:solidFill>
              <a:latin typeface="Calibri" pitchFamily="34" charset="0"/>
            </a:endParaRPr>
          </a:p>
        </p:txBody>
      </p:sp>
      <p:sp>
        <p:nvSpPr>
          <p:cNvPr id="15" name="TextBox 14"/>
          <p:cNvSpPr txBox="1"/>
          <p:nvPr/>
        </p:nvSpPr>
        <p:spPr>
          <a:xfrm>
            <a:off x="457200" y="1154113"/>
            <a:ext cx="3011488" cy="369887"/>
          </a:xfrm>
          <a:prstGeom prst="rect">
            <a:avLst/>
          </a:prstGeom>
          <a:solidFill>
            <a:schemeClr val="bg1">
              <a:lumMod val="85000"/>
            </a:schemeClr>
          </a:solidFill>
          <a:ln>
            <a:solidFill>
              <a:schemeClr val="tx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rgbClr val="000000"/>
                </a:solidFill>
                <a:latin typeface="Calibri" pitchFamily="34" charset="0"/>
              </a:rPr>
              <a:t> </a:t>
            </a:r>
            <a:r>
              <a:rPr lang="en-US" altLang="en-US" sz="1800" b="1" u="sng">
                <a:latin typeface="Calibri" pitchFamily="34" charset="0"/>
              </a:rPr>
              <a:t>ENERGY/COMFORT</a:t>
            </a:r>
          </a:p>
        </p:txBody>
      </p:sp>
      <p:sp>
        <p:nvSpPr>
          <p:cNvPr id="16" name="Down Arrow 15"/>
          <p:cNvSpPr/>
          <p:nvPr/>
        </p:nvSpPr>
        <p:spPr>
          <a:xfrm rot="-5400000">
            <a:off x="6134100" y="4381500"/>
            <a:ext cx="304800" cy="533400"/>
          </a:xfrm>
          <a:prstGeom prst="downArrow">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7" name="Slide Number Placeholder 1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E99B5B-37F4-40BB-89E5-7FC1FE34B28A}" type="slidenum">
              <a:rPr lang="en-US" altLang="en-US" sz="1800">
                <a:solidFill>
                  <a:srgbClr val="898989"/>
                </a:solidFill>
                <a:latin typeface="Calibri" pitchFamily="34" charset="0"/>
              </a:rPr>
              <a:pPr eaLnBrk="1" hangingPunct="1"/>
              <a:t>78</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3838"/>
            <a:ext cx="8229600" cy="619125"/>
          </a:xfrm>
        </p:spPr>
        <p:txBody>
          <a:bodyPr>
            <a:normAutofit fontScale="90000"/>
          </a:bodyPr>
          <a:lstStyle/>
          <a:p>
            <a:pPr eaLnBrk="1" hangingPunct="1"/>
            <a:r>
              <a:rPr lang="en-US" altLang="en-US" sz="3600" smtClean="0">
                <a:ea typeface="ＭＳ Ｐゴシック" pitchFamily="34" charset="-128"/>
              </a:rPr>
              <a:t>Case Study- Barrier Management</a:t>
            </a:r>
          </a:p>
        </p:txBody>
      </p:sp>
      <p:graphicFrame>
        <p:nvGraphicFramePr>
          <p:cNvPr id="8" name="Diagram 7"/>
          <p:cNvGraphicFramePr/>
          <p:nvPr/>
        </p:nvGraphicFramePr>
        <p:xfrm>
          <a:off x="5867684" y="1649412"/>
          <a:ext cx="2666716" cy="266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0052" name="Rectangle 1"/>
          <p:cNvSpPr>
            <a:spLocks noChangeArrowheads="1"/>
          </p:cNvSpPr>
          <p:nvPr/>
        </p:nvSpPr>
        <p:spPr bwMode="auto">
          <a:xfrm>
            <a:off x="457200" y="5562600"/>
            <a:ext cx="8077200"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rPr>
              <a:t>Total Barrier Management practices increase build integrity and infection prevention secondary  attributes</a:t>
            </a:r>
          </a:p>
        </p:txBody>
      </p:sp>
      <p:pic>
        <p:nvPicPr>
          <p:cNvPr id="130053" name="Picture 3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0600" y="27432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3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410200" y="27432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3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000" y="1143000"/>
            <a:ext cx="4222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3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67600" y="1143000"/>
            <a:ext cx="415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3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010400" y="4448175"/>
            <a:ext cx="390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8" name="TextBox 2"/>
          <p:cNvSpPr txBox="1">
            <a:spLocks noChangeArrowheads="1"/>
          </p:cNvSpPr>
          <p:nvPr/>
        </p:nvSpPr>
        <p:spPr bwMode="auto">
          <a:xfrm>
            <a:off x="47625" y="762000"/>
            <a:ext cx="53625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 </a:t>
            </a:r>
          </a:p>
          <a:p>
            <a:pPr eaLnBrk="1" hangingPunct="1"/>
            <a:endParaRPr lang="en-US" altLang="en-US" sz="1800" b="1">
              <a:latin typeface="Calibri" pitchFamily="34" charset="0"/>
            </a:endParaRPr>
          </a:p>
          <a:p>
            <a:pPr eaLnBrk="1" hangingPunct="1"/>
            <a:endParaRPr lang="en-US" altLang="en-US" sz="1800">
              <a:latin typeface="Calibri" pitchFamily="34" charset="0"/>
            </a:endParaRPr>
          </a:p>
          <a:p>
            <a:pPr eaLnBrk="1" hangingPunct="1">
              <a:buClr>
                <a:srgbClr val="C00000"/>
              </a:buClr>
              <a:buSzPct val="160000"/>
              <a:buFont typeface="Wingdings" pitchFamily="2" charset="2"/>
              <a:buChar char="§"/>
            </a:pPr>
            <a:r>
              <a:rPr lang="en-US" altLang="en-US" sz="1800">
                <a:latin typeface="Calibri" pitchFamily="34" charset="0"/>
              </a:rPr>
              <a:t>Control of aerosol important principal for airborne infectious agents causing tuberculosis or aspergillosis depends on airflow control. Aerosol management due to patient derived symptoms needs masking and special room ventilation. Aerosol control is dependent on airflow direction intensity.</a:t>
            </a:r>
          </a:p>
          <a:p>
            <a:pPr eaLnBrk="1" hangingPunct="1">
              <a:buClr>
                <a:srgbClr val="C00000"/>
              </a:buClr>
              <a:buSzPct val="160000"/>
            </a:pPr>
            <a:r>
              <a:rPr lang="en-US" altLang="en-US" sz="1800">
                <a:latin typeface="Calibri" pitchFamily="34" charset="0"/>
              </a:rPr>
              <a:t> </a:t>
            </a:r>
          </a:p>
          <a:p>
            <a:pPr eaLnBrk="1" hangingPunct="1">
              <a:buClr>
                <a:srgbClr val="C00000"/>
              </a:buClr>
              <a:buSzPct val="160000"/>
              <a:buFont typeface="Wingdings" pitchFamily="2" charset="2"/>
              <a:buChar char="§"/>
            </a:pPr>
            <a:r>
              <a:rPr lang="en-US" altLang="en-US" sz="1800">
                <a:latin typeface="Calibri" pitchFamily="34" charset="0"/>
              </a:rPr>
              <a:t>Excess room leakage will diminish pressure management design. A sealed room will help provide consistent direction for prevention of occupational exposures to droplet nuclei containing Mycobacterium tuberculosis or chicken pox</a:t>
            </a:r>
          </a:p>
          <a:p>
            <a:pPr eaLnBrk="1" hangingPunct="1"/>
            <a:endParaRPr lang="en-US" altLang="en-US" sz="1800">
              <a:latin typeface="Calibri" pitchFamily="34" charset="0"/>
            </a:endParaRPr>
          </a:p>
        </p:txBody>
      </p:sp>
      <p:sp>
        <p:nvSpPr>
          <p:cNvPr id="15" name="TextBox 14"/>
          <p:cNvSpPr txBox="1"/>
          <p:nvPr/>
        </p:nvSpPr>
        <p:spPr>
          <a:xfrm>
            <a:off x="493713" y="1065213"/>
            <a:ext cx="3011487" cy="369887"/>
          </a:xfrm>
          <a:prstGeom prst="rect">
            <a:avLst/>
          </a:prstGeom>
          <a:solidFill>
            <a:schemeClr val="bg1">
              <a:lumMod val="85000"/>
            </a:schemeClr>
          </a:solidFill>
          <a:ln>
            <a:solidFill>
              <a:schemeClr val="tx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u="sng">
                <a:latin typeface="Calibri" pitchFamily="34" charset="0"/>
              </a:rPr>
              <a:t>INFECTION PREVENTION</a:t>
            </a:r>
          </a:p>
        </p:txBody>
      </p:sp>
      <p:sp>
        <p:nvSpPr>
          <p:cNvPr id="17" name="Down Arrow 16"/>
          <p:cNvSpPr/>
          <p:nvPr/>
        </p:nvSpPr>
        <p:spPr>
          <a:xfrm rot="-5400000">
            <a:off x="5753100" y="1104900"/>
            <a:ext cx="304800" cy="533400"/>
          </a:xfrm>
          <a:prstGeom prst="downArrow">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16" name="Slide Number Placeholder 1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4D462CE-C4AB-4231-BEBC-DE09C0AF1EE5}" type="slidenum">
              <a:rPr lang="en-US" altLang="en-US" sz="1800">
                <a:solidFill>
                  <a:srgbClr val="898989"/>
                </a:solidFill>
                <a:latin typeface="Calibri" pitchFamily="34" charset="0"/>
              </a:rPr>
              <a:pPr eaLnBrk="1" hangingPunct="1"/>
              <a:t>79</a:t>
            </a:fld>
            <a:endParaRPr lang="en-US" altLang="en-US" sz="1800">
              <a:solidFill>
                <a:srgbClr val="89898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177800" y="79375"/>
            <a:ext cx="8686800" cy="762000"/>
          </a:xfrm>
        </p:spPr>
        <p:txBody>
          <a:bodyPr/>
          <a:lstStyle/>
          <a:p>
            <a:pPr eaLnBrk="1" hangingPunct="1"/>
            <a:r>
              <a:rPr lang="en-US" altLang="en-US" sz="3200" smtClean="0">
                <a:ea typeface="ＭＳ Ｐゴシック" pitchFamily="34" charset="-128"/>
              </a:rPr>
              <a:t>Incidence of Healthcare Associated Infections (HAI), U.S. 2011-2012</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0263" y="4495800"/>
            <a:ext cx="7326312"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p:cNvSpPr txBox="1">
            <a:spLocks noChangeArrowheads="1"/>
          </p:cNvSpPr>
          <p:nvPr/>
        </p:nvSpPr>
        <p:spPr bwMode="auto">
          <a:xfrm>
            <a:off x="381000" y="1219200"/>
            <a:ext cx="8382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eaLnBrk="1" hangingPunct="1"/>
            <a:r>
              <a:rPr lang="en-US" altLang="en-US" sz="1800">
                <a:latin typeface="Calibri" pitchFamily="34" charset="0"/>
                <a:cs typeface="Calibri" pitchFamily="34" charset="0"/>
              </a:rPr>
              <a:t>Annual morbidity:	721,800 – Decrease from 1.7 million estimated in 2002 (NEJM, 2014)</a:t>
            </a:r>
          </a:p>
          <a:p>
            <a:pPr eaLnBrk="1" hangingPunct="1"/>
            <a:endParaRPr lang="en-US" altLang="en-US" sz="1800">
              <a:latin typeface="Calibri" pitchFamily="34" charset="0"/>
              <a:cs typeface="Calibri" pitchFamily="34" charset="0"/>
            </a:endParaRPr>
          </a:p>
          <a:p>
            <a:pPr marL="0" lvl="1" eaLnBrk="1" hangingPunct="1">
              <a:buFont typeface="Arial" pitchFamily="34" charset="0"/>
              <a:buChar char="•"/>
            </a:pPr>
            <a:r>
              <a:rPr lang="en-US" altLang="en-US" sz="1800">
                <a:latin typeface="Calibri" pitchFamily="34" charset="0"/>
                <a:cs typeface="Calibri" pitchFamily="34" charset="0"/>
              </a:rPr>
              <a:t>1 in every 25 inpatients has at least 1 HAI </a:t>
            </a:r>
          </a:p>
          <a:p>
            <a:pPr marL="0" lvl="1" eaLnBrk="1" hangingPunct="1">
              <a:buFont typeface="Arial" pitchFamily="34" charset="0"/>
              <a:buChar char="•"/>
            </a:pPr>
            <a:r>
              <a:rPr lang="en-US" altLang="en-US" sz="1800">
                <a:latin typeface="Calibri" pitchFamily="34" charset="0"/>
                <a:cs typeface="Calibri" pitchFamily="34" charset="0"/>
              </a:rPr>
              <a:t>Most common: Pneumonia and surgical site infection</a:t>
            </a:r>
          </a:p>
          <a:p>
            <a:pPr marL="0" lvl="1" eaLnBrk="1" hangingPunct="1">
              <a:buFont typeface="Arial" pitchFamily="34" charset="0"/>
              <a:buChar char="•"/>
            </a:pPr>
            <a:r>
              <a:rPr lang="en-US" altLang="en-US" sz="1800">
                <a:latin typeface="Calibri" pitchFamily="34" charset="0"/>
                <a:cs typeface="Calibri" pitchFamily="34" charset="0"/>
              </a:rPr>
              <a:t>Most frequent organism: Clostridium difficile</a:t>
            </a:r>
          </a:p>
          <a:p>
            <a:pPr marL="0" lvl="1" eaLnBrk="1" hangingPunct="1"/>
            <a:endParaRPr lang="en-US" altLang="en-US" sz="1800">
              <a:latin typeface="Calibri" pitchFamily="34" charset="0"/>
              <a:cs typeface="Calibri" pitchFamily="34" charset="0"/>
            </a:endParaRPr>
          </a:p>
          <a:p>
            <a:pPr eaLnBrk="1" hangingPunct="1"/>
            <a:r>
              <a:rPr lang="en-US" altLang="en-US" sz="1800">
                <a:latin typeface="Calibri" pitchFamily="34" charset="0"/>
                <a:cs typeface="Calibri" pitchFamily="34" charset="0"/>
              </a:rPr>
              <a:t>Annual mortality: 100,000 estimated in 2002 (Klevens, Public Health Reports, 2002)</a:t>
            </a:r>
          </a:p>
          <a:p>
            <a:pPr eaLnBrk="1" hangingPunct="1"/>
            <a:endParaRPr lang="en-US" altLang="en-US" sz="1800">
              <a:latin typeface="Calibri" pitchFamily="34" charset="0"/>
              <a:cs typeface="Calibri" pitchFamily="34" charset="0"/>
            </a:endParaRPr>
          </a:p>
          <a:p>
            <a:pPr eaLnBrk="1" hangingPunct="1"/>
            <a:r>
              <a:rPr lang="en-US" altLang="en-US" sz="1800">
                <a:latin typeface="Calibri" pitchFamily="34" charset="0"/>
                <a:cs typeface="Calibri" pitchFamily="34" charset="0"/>
              </a:rPr>
              <a:t>Direct costs associated with HAI: $28.4-$45 Billion (Scott, CDC Paper, 2012)</a:t>
            </a:r>
          </a:p>
          <a:p>
            <a:pPr eaLnBrk="1" hangingPunct="1"/>
            <a:endParaRPr lang="en-US" altLang="en-US" sz="1800">
              <a:latin typeface="Calibri" pitchFamily="34" charset="0"/>
              <a:cs typeface="Calibri" pitchFamily="34" charset="0"/>
            </a:endParaRPr>
          </a:p>
          <a:p>
            <a:pPr eaLnBrk="1" hangingPunct="1"/>
            <a:r>
              <a:rPr lang="en-US" altLang="en-US" sz="1800">
                <a:latin typeface="Calibri" pitchFamily="34" charset="0"/>
                <a:cs typeface="Calibri" pitchFamily="34" charset="0"/>
              </a:rPr>
              <a:t>Incidence associated with construction unknown; multiple outbreak papers published</a:t>
            </a:r>
          </a:p>
          <a:p>
            <a:pPr eaLnBrk="1" hangingPunct="1"/>
            <a:endParaRPr lang="en-US" altLang="en-US" sz="180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CDCE596-B6D7-442B-927B-5DFBB515586F}" type="slidenum">
              <a:rPr lang="en-US" altLang="en-US" sz="1800">
                <a:solidFill>
                  <a:srgbClr val="898989"/>
                </a:solidFill>
                <a:latin typeface="Calibri" pitchFamily="34" charset="0"/>
              </a:rPr>
              <a:pPr eaLnBrk="1" hangingPunct="1"/>
              <a:t>8</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altLang="en-US" sz="4000" smtClean="0">
                <a:ea typeface="ＭＳ Ｐゴシック" pitchFamily="34" charset="-128"/>
              </a:rPr>
              <a:t>Infection Prevention and Ventilation</a:t>
            </a:r>
          </a:p>
        </p:txBody>
      </p:sp>
      <p:sp>
        <p:nvSpPr>
          <p:cNvPr id="3" name="Content Placeholder 2"/>
          <p:cNvSpPr>
            <a:spLocks noGrp="1"/>
          </p:cNvSpPr>
          <p:nvPr>
            <p:ph idx="1"/>
          </p:nvPr>
        </p:nvSpPr>
        <p:spPr/>
        <p:txBody>
          <a:bodyPr>
            <a:normAutofit/>
          </a:bodyPr>
          <a:lstStyle/>
          <a:p>
            <a:pPr eaLnBrk="1" hangingPunct="1"/>
            <a:r>
              <a:rPr lang="en-US" altLang="en-US" smtClean="0">
                <a:ea typeface="ＭＳ Ｐゴシック" pitchFamily="34" charset="-128"/>
              </a:rPr>
              <a:t>Air volumes must be maintained to assure cleaning the air of contaminants</a:t>
            </a:r>
          </a:p>
          <a:p>
            <a:pPr eaLnBrk="1" hangingPunct="1"/>
            <a:r>
              <a:rPr lang="en-US" altLang="en-US" smtClean="0">
                <a:ea typeface="ＭＳ Ｐゴシック" pitchFamily="34" charset="-128"/>
              </a:rPr>
              <a:t>Impediments include: plugged equipment that needs cleaning or change out of filters</a:t>
            </a:r>
          </a:p>
          <a:p>
            <a:pPr eaLnBrk="1" hangingPunct="1"/>
            <a:r>
              <a:rPr lang="en-US" altLang="en-US" smtClean="0">
                <a:ea typeface="ＭＳ Ｐゴシック" pitchFamily="34" charset="-128"/>
              </a:rPr>
              <a:t>Aspiring to have good air quality requires routine maintenance to assure AC/hr, filtration and pressure.</a:t>
            </a:r>
          </a:p>
          <a:p>
            <a:pPr eaLnBrk="1" hangingPunct="1">
              <a:buFont typeface="Arial" pitchFamily="34" charset="0"/>
              <a:buNone/>
            </a:pPr>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C34AFE4-3FFB-4B20-ABA2-76A5B566DC73}" type="slidenum">
              <a:rPr lang="en-US" altLang="en-US" sz="1800">
                <a:solidFill>
                  <a:srgbClr val="898989"/>
                </a:solidFill>
                <a:latin typeface="Calibri" pitchFamily="34" charset="0"/>
              </a:rPr>
              <a:pPr eaLnBrk="1" hangingPunct="1"/>
              <a:t>80</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7" descr="Slide8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CF2EA3-111D-46D5-B8AC-B86D6101046E}" type="slidenum">
              <a:rPr lang="en-US" altLang="en-US" sz="1800">
                <a:solidFill>
                  <a:srgbClr val="898989"/>
                </a:solidFill>
                <a:latin typeface="Calibri" pitchFamily="34" charset="0"/>
              </a:rPr>
              <a:pPr eaLnBrk="1" hangingPunct="1"/>
              <a:t>81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127C70-68D4-428A-B99F-59E06A9E1837}" type="slidenum">
              <a:rPr lang="en-US" altLang="en-US" sz="1800">
                <a:solidFill>
                  <a:srgbClr val="898989"/>
                </a:solidFill>
                <a:latin typeface="Calibri" pitchFamily="34" charset="0"/>
              </a:rPr>
              <a:pPr eaLnBrk="1" hangingPunct="1"/>
              <a:t>82</a:t>
            </a:fld>
            <a:endParaRPr lang="en-US" altLang="en-US" sz="1800">
              <a:solidFill>
                <a:srgbClr val="898989"/>
              </a:solidFill>
              <a:latin typeface="Calibri" pitchFamily="34" charset="0"/>
            </a:endParaRPr>
          </a:p>
        </p:txBody>
      </p:sp>
      <p:pic>
        <p:nvPicPr>
          <p:cNvPr id="133123" name="Picture 2" descr="Coming Soon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ctangle 4"/>
          <p:cNvSpPr>
            <a:spLocks noChangeArrowheads="1"/>
          </p:cNvSpPr>
          <p:nvPr/>
        </p:nvSpPr>
        <p:spPr bwMode="auto">
          <a:xfrm>
            <a:off x="47625" y="1387475"/>
            <a:ext cx="9037638"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solidFill>
                  <a:srgbClr val="232323"/>
                </a:solidFill>
                <a:cs typeface="Arial" pitchFamily="34" charset="0"/>
              </a:rPr>
              <a:t>September 24   (Free Teleclass)</a:t>
            </a:r>
            <a:br>
              <a:rPr lang="en-US" altLang="en-US" sz="1600">
                <a:solidFill>
                  <a:srgbClr val="232323"/>
                </a:solidFill>
                <a:cs typeface="Arial" pitchFamily="34" charset="0"/>
              </a:rPr>
            </a:br>
            <a:r>
              <a:rPr lang="en-US" altLang="en-US" sz="1600">
                <a:solidFill>
                  <a:srgbClr val="232323"/>
                </a:solidFill>
                <a:cs typeface="Arial" pitchFamily="34" charset="0"/>
              </a:rPr>
              <a:t>	</a:t>
            </a:r>
            <a:r>
              <a:rPr lang="en-CA" altLang="en-US" sz="1800" b="1">
                <a:solidFill>
                  <a:srgbClr val="232323"/>
                </a:solidFill>
                <a:cs typeface="Arial" pitchFamily="34" charset="0"/>
              </a:rPr>
              <a:t>EVIDENCE VS. TRADITION: EXAMINING THE EVIDENCE OF BATHING TO </a:t>
            </a:r>
            <a:br>
              <a:rPr lang="en-CA" altLang="en-US" sz="1800" b="1">
                <a:solidFill>
                  <a:srgbClr val="232323"/>
                </a:solidFill>
                <a:cs typeface="Arial" pitchFamily="34" charset="0"/>
              </a:rPr>
            </a:br>
            <a:r>
              <a:rPr lang="en-CA" altLang="en-US" sz="1800" b="1">
                <a:solidFill>
                  <a:srgbClr val="232323"/>
                </a:solidFill>
                <a:cs typeface="Arial" pitchFamily="34" charset="0"/>
              </a:rPr>
              <a:t>	REDUCE HAI’S</a:t>
            </a:r>
            <a:r>
              <a:rPr lang="en-US" altLang="en-US" sz="1600">
                <a:solidFill>
                  <a:srgbClr val="232323"/>
                </a:solidFill>
                <a:cs typeface="Arial" pitchFamily="34" charset="0"/>
              </a:rPr>
              <a:t/>
            </a:r>
            <a:br>
              <a:rPr lang="en-US" altLang="en-US" sz="1600">
                <a:solidFill>
                  <a:srgbClr val="232323"/>
                </a:solidFill>
                <a:cs typeface="Arial" pitchFamily="34" charset="0"/>
              </a:rPr>
            </a:br>
            <a:r>
              <a:rPr lang="en-US" altLang="en-US" sz="1600">
                <a:solidFill>
                  <a:srgbClr val="232323"/>
                </a:solidFill>
                <a:cs typeface="Arial" pitchFamily="34" charset="0"/>
              </a:rPr>
              <a:t>	Kathleen Vollman, Advanced Nursing LLC</a:t>
            </a:r>
            <a:br>
              <a:rPr lang="en-US" altLang="en-US" sz="1600">
                <a:solidFill>
                  <a:srgbClr val="232323"/>
                </a:solidFill>
                <a:cs typeface="Arial" pitchFamily="34" charset="0"/>
              </a:rPr>
            </a:br>
            <a:r>
              <a:rPr lang="en-US" altLang="en-US" sz="1600">
                <a:solidFill>
                  <a:srgbClr val="232323"/>
                </a:solidFill>
                <a:cs typeface="Arial" pitchFamily="34" charset="0"/>
              </a:rPr>
              <a:t>	Sponsored by Sage Products (www.sageproducts.com)</a:t>
            </a:r>
            <a:r>
              <a:rPr lang="en-US" altLang="en-US" sz="1200">
                <a:solidFill>
                  <a:srgbClr val="232323"/>
                </a:solidFill>
                <a:cs typeface="Arial" pitchFamily="34" charset="0"/>
              </a:rPr>
              <a:t/>
            </a:r>
            <a:br>
              <a:rPr lang="en-US" altLang="en-US" sz="1200">
                <a:solidFill>
                  <a:srgbClr val="232323"/>
                </a:solidFill>
                <a:cs typeface="Arial" pitchFamily="34" charset="0"/>
              </a:rPr>
            </a:br>
            <a:r>
              <a:rPr lang="en-US" altLang="en-US" sz="1200">
                <a:solidFill>
                  <a:srgbClr val="232323"/>
                </a:solidFill>
                <a:cs typeface="Arial" pitchFamily="34" charset="0"/>
              </a:rPr>
              <a:t/>
            </a:r>
            <a:br>
              <a:rPr lang="en-US" altLang="en-US" sz="1200">
                <a:solidFill>
                  <a:srgbClr val="232323"/>
                </a:solidFill>
                <a:cs typeface="Arial" pitchFamily="34" charset="0"/>
              </a:rPr>
            </a:br>
            <a:r>
              <a:rPr lang="en-US" altLang="en-US" sz="1600">
                <a:solidFill>
                  <a:srgbClr val="232323"/>
                </a:solidFill>
                <a:cs typeface="Arial" pitchFamily="34" charset="0"/>
              </a:rPr>
              <a:t>September 28   (Free British Teleclass ... Broadcast live from the 2015 IPS conference)</a:t>
            </a:r>
            <a:br>
              <a:rPr lang="en-US" altLang="en-US" sz="1600">
                <a:solidFill>
                  <a:srgbClr val="232323"/>
                </a:solidFill>
                <a:cs typeface="Arial" pitchFamily="34" charset="0"/>
              </a:rPr>
            </a:br>
            <a:r>
              <a:rPr lang="en-US" altLang="en-US" sz="1600">
                <a:solidFill>
                  <a:srgbClr val="232323"/>
                </a:solidFill>
                <a:cs typeface="Arial" pitchFamily="34" charset="0"/>
              </a:rPr>
              <a:t>	</a:t>
            </a:r>
            <a:r>
              <a:rPr lang="en-CA" altLang="en-US" sz="1800" b="1">
                <a:solidFill>
                  <a:srgbClr val="232323"/>
                </a:solidFill>
                <a:cs typeface="Arial" pitchFamily="34" charset="0"/>
              </a:rPr>
              <a:t>WHAT DID THE ROMANS EVER DO FOR US?</a:t>
            </a:r>
            <a:r>
              <a:rPr lang="en-US" altLang="en-US" sz="1600">
                <a:solidFill>
                  <a:srgbClr val="232323"/>
                </a:solidFill>
                <a:cs typeface="Arial" pitchFamily="34" charset="0"/>
              </a:rPr>
              <a:t/>
            </a:r>
            <a:br>
              <a:rPr lang="en-US" altLang="en-US" sz="1600">
                <a:solidFill>
                  <a:srgbClr val="232323"/>
                </a:solidFill>
                <a:cs typeface="Arial" pitchFamily="34" charset="0"/>
              </a:rPr>
            </a:br>
            <a:r>
              <a:rPr lang="en-US" altLang="en-US" sz="1600">
                <a:solidFill>
                  <a:srgbClr val="232323"/>
                </a:solidFill>
                <a:cs typeface="Arial" pitchFamily="34" charset="0"/>
              </a:rPr>
              <a:t>	Carole Fry, Healthcare Infection Society</a:t>
            </a:r>
            <a:r>
              <a:rPr lang="en-US" altLang="en-US" sz="1200">
                <a:solidFill>
                  <a:srgbClr val="232323"/>
                </a:solidFill>
                <a:cs typeface="Arial" pitchFamily="34" charset="0"/>
              </a:rPr>
              <a:t/>
            </a:r>
            <a:br>
              <a:rPr lang="en-US" altLang="en-US" sz="1200">
                <a:solidFill>
                  <a:srgbClr val="232323"/>
                </a:solidFill>
                <a:cs typeface="Arial" pitchFamily="34" charset="0"/>
              </a:rPr>
            </a:br>
            <a:r>
              <a:rPr lang="en-US" altLang="en-US" sz="1200">
                <a:solidFill>
                  <a:srgbClr val="232323"/>
                </a:solidFill>
                <a:cs typeface="Arial" pitchFamily="34" charset="0"/>
              </a:rPr>
              <a:t/>
            </a:r>
            <a:br>
              <a:rPr lang="en-US" altLang="en-US" sz="1200">
                <a:solidFill>
                  <a:srgbClr val="232323"/>
                </a:solidFill>
                <a:cs typeface="Arial" pitchFamily="34" charset="0"/>
              </a:rPr>
            </a:br>
            <a:r>
              <a:rPr lang="en-US" altLang="en-US" sz="1600">
                <a:solidFill>
                  <a:srgbClr val="232323"/>
                </a:solidFill>
                <a:cs typeface="Arial" pitchFamily="34" charset="0"/>
              </a:rPr>
              <a:t>September 29   (Free British Teleclass ... Broadcast live from the 2015 IPS conference)</a:t>
            </a:r>
            <a:br>
              <a:rPr lang="en-US" altLang="en-US" sz="1600">
                <a:solidFill>
                  <a:srgbClr val="232323"/>
                </a:solidFill>
                <a:cs typeface="Arial" pitchFamily="34" charset="0"/>
              </a:rPr>
            </a:br>
            <a:r>
              <a:rPr lang="en-US" altLang="en-US" sz="1600">
                <a:solidFill>
                  <a:srgbClr val="232323"/>
                </a:solidFill>
                <a:cs typeface="Arial" pitchFamily="34" charset="0"/>
              </a:rPr>
              <a:t>	</a:t>
            </a:r>
            <a:r>
              <a:rPr lang="en-CA" altLang="en-US" sz="1600" b="1">
                <a:solidFill>
                  <a:srgbClr val="232323"/>
                </a:solidFill>
                <a:cs typeface="Arial" pitchFamily="34" charset="0"/>
              </a:rPr>
              <a:t>FAECAL TRANSPLANT TO TREAT </a:t>
            </a:r>
            <a:r>
              <a:rPr lang="en-CA" altLang="en-US" sz="1600" b="1" i="1">
                <a:solidFill>
                  <a:srgbClr val="232323"/>
                </a:solidFill>
                <a:cs typeface="Arial" pitchFamily="34" charset="0"/>
              </a:rPr>
              <a:t>CLOSTRIDIUM DIFFICILE </a:t>
            </a:r>
            <a:r>
              <a:rPr lang="en-CA" altLang="en-US" sz="1600" b="1">
                <a:solidFill>
                  <a:srgbClr val="232323"/>
                </a:solidFill>
                <a:cs typeface="Arial" pitchFamily="34" charset="0"/>
              </a:rPr>
              <a:t>DISEASE</a:t>
            </a:r>
            <a:r>
              <a:rPr lang="en-US" altLang="en-US" sz="1600">
                <a:solidFill>
                  <a:srgbClr val="232323"/>
                </a:solidFill>
                <a:cs typeface="Arial" pitchFamily="34" charset="0"/>
              </a:rPr>
              <a:t/>
            </a:r>
            <a:br>
              <a:rPr lang="en-US" altLang="en-US" sz="1600">
                <a:solidFill>
                  <a:srgbClr val="232323"/>
                </a:solidFill>
                <a:cs typeface="Arial" pitchFamily="34" charset="0"/>
              </a:rPr>
            </a:br>
            <a:r>
              <a:rPr lang="en-US" altLang="en-US" sz="1600">
                <a:solidFill>
                  <a:srgbClr val="232323"/>
                </a:solidFill>
                <a:cs typeface="Arial" pitchFamily="34" charset="0"/>
              </a:rPr>
              <a:t>	</a:t>
            </a:r>
            <a:r>
              <a:rPr lang="en-US" altLang="en-US" sz="1600"/>
              <a:t>Dr. Jonathan Sutton, Betsi Cadwaladr University Health Board, Wales</a:t>
            </a:r>
            <a:r>
              <a:rPr lang="en-CA" altLang="en-US" sz="1200"/>
              <a:t/>
            </a:r>
            <a:br>
              <a:rPr lang="en-CA" altLang="en-US" sz="1200"/>
            </a:br>
            <a:r>
              <a:rPr lang="en-US" altLang="en-US" sz="1200">
                <a:solidFill>
                  <a:srgbClr val="232323"/>
                </a:solidFill>
                <a:cs typeface="Arial" pitchFamily="34" charset="0"/>
              </a:rPr>
              <a:t/>
            </a:r>
            <a:br>
              <a:rPr lang="en-US" altLang="en-US" sz="1200">
                <a:solidFill>
                  <a:srgbClr val="232323"/>
                </a:solidFill>
                <a:cs typeface="Arial" pitchFamily="34" charset="0"/>
              </a:rPr>
            </a:br>
            <a:r>
              <a:rPr lang="en-US" altLang="en-US" sz="1600">
                <a:solidFill>
                  <a:srgbClr val="232323"/>
                </a:solidFill>
                <a:cs typeface="Arial" pitchFamily="34" charset="0"/>
              </a:rPr>
              <a:t>September 30   (Free British Teleclass ... Broadcast live from the 2015 IPS conference)</a:t>
            </a:r>
            <a:br>
              <a:rPr lang="en-US" altLang="en-US" sz="1600">
                <a:solidFill>
                  <a:srgbClr val="232323"/>
                </a:solidFill>
                <a:cs typeface="Arial" pitchFamily="34" charset="0"/>
              </a:rPr>
            </a:br>
            <a:r>
              <a:rPr lang="en-US" altLang="en-US" sz="1600">
                <a:solidFill>
                  <a:srgbClr val="232323"/>
                </a:solidFill>
                <a:cs typeface="Arial" pitchFamily="34" charset="0"/>
              </a:rPr>
              <a:t>	</a:t>
            </a:r>
            <a:r>
              <a:rPr lang="en-CA" altLang="en-US" sz="1600" b="1">
                <a:solidFill>
                  <a:srgbClr val="232323"/>
                </a:solidFill>
                <a:cs typeface="Arial" pitchFamily="34" charset="0"/>
              </a:rPr>
              <a:t>THE EMERGENCE OF MERS: FROM ANIMAL TO HUMAN TO HUMAN</a:t>
            </a:r>
            <a:br>
              <a:rPr lang="en-CA" altLang="en-US" sz="1600" b="1">
                <a:solidFill>
                  <a:srgbClr val="232323"/>
                </a:solidFill>
                <a:cs typeface="Arial" pitchFamily="34" charset="0"/>
              </a:rPr>
            </a:br>
            <a:r>
              <a:rPr lang="en-CA" altLang="en-US" sz="1600" b="1">
                <a:solidFill>
                  <a:srgbClr val="232323"/>
                </a:solidFill>
                <a:cs typeface="Arial" pitchFamily="34" charset="0"/>
              </a:rPr>
              <a:t>	</a:t>
            </a:r>
            <a:r>
              <a:rPr lang="en-US" altLang="en-US" sz="1600"/>
              <a:t>Professor Ziad Memish, Prince Mohammed Bin Abdulaziz Hospital, Saudi Arabia</a:t>
            </a:r>
            <a:r>
              <a:rPr lang="en-CA" altLang="en-US" sz="1200" b="1">
                <a:solidFill>
                  <a:srgbClr val="232323"/>
                </a:solidFill>
                <a:cs typeface="Arial" pitchFamily="34" charset="0"/>
              </a:rPr>
              <a:t/>
            </a:r>
            <a:br>
              <a:rPr lang="en-CA" altLang="en-US" sz="1200" b="1">
                <a:solidFill>
                  <a:srgbClr val="232323"/>
                </a:solidFill>
                <a:cs typeface="Arial" pitchFamily="34" charset="0"/>
              </a:rPr>
            </a:br>
            <a:r>
              <a:rPr lang="en-CA" altLang="en-US" sz="1200" b="1">
                <a:solidFill>
                  <a:srgbClr val="232323"/>
                </a:solidFill>
                <a:cs typeface="Arial" pitchFamily="34" charset="0"/>
              </a:rPr>
              <a:t/>
            </a:r>
            <a:br>
              <a:rPr lang="en-CA" altLang="en-US" sz="1200" b="1">
                <a:solidFill>
                  <a:srgbClr val="232323"/>
                </a:solidFill>
                <a:cs typeface="Arial" pitchFamily="34" charset="0"/>
              </a:rPr>
            </a:br>
            <a:r>
              <a:rPr lang="en-US" altLang="en-US" sz="1600">
                <a:solidFill>
                  <a:srgbClr val="232323"/>
                </a:solidFill>
                <a:cs typeface="Arial" pitchFamily="34" charset="0"/>
              </a:rPr>
              <a:t>October 14   </a:t>
            </a:r>
            <a:r>
              <a:rPr lang="en-US" altLang="en-US" sz="1600" i="1">
                <a:cs typeface="Arial" pitchFamily="34" charset="0"/>
              </a:rPr>
              <a:t>(</a:t>
            </a:r>
            <a:r>
              <a:rPr lang="en-US" altLang="en-US" sz="1600" u="sng">
                <a:cs typeface="Arial" pitchFamily="34" charset="0"/>
              </a:rPr>
              <a:t>FREE</a:t>
            </a:r>
            <a:r>
              <a:rPr lang="en-US" altLang="en-US" sz="1600">
                <a:cs typeface="Arial" pitchFamily="34" charset="0"/>
              </a:rPr>
              <a:t> WHO Teleclass - Europe)</a:t>
            </a:r>
            <a:r>
              <a:rPr lang="en-US" altLang="en-US" sz="1600">
                <a:solidFill>
                  <a:srgbClr val="232323"/>
                </a:solidFill>
                <a:cs typeface="Arial" pitchFamily="34" charset="0"/>
              </a:rPr>
              <a:t/>
            </a:r>
            <a:br>
              <a:rPr lang="en-US" altLang="en-US" sz="1600">
                <a:solidFill>
                  <a:srgbClr val="232323"/>
                </a:solidFill>
                <a:cs typeface="Arial" pitchFamily="34" charset="0"/>
              </a:rPr>
            </a:br>
            <a:r>
              <a:rPr lang="en-US" altLang="en-US" sz="1600">
                <a:solidFill>
                  <a:srgbClr val="232323"/>
                </a:solidFill>
                <a:cs typeface="Arial" pitchFamily="34" charset="0"/>
              </a:rPr>
              <a:t>	</a:t>
            </a:r>
            <a:r>
              <a:rPr lang="en-CA" altLang="en-US" sz="1600" b="1">
                <a:cs typeface="Arial" pitchFamily="34" charset="0"/>
              </a:rPr>
              <a:t>TH</a:t>
            </a:r>
            <a:r>
              <a:rPr lang="en-US" altLang="en-US" sz="1600" b="1">
                <a:cs typeface="Arial" pitchFamily="34" charset="0"/>
              </a:rPr>
              <a:t>E USE OF SOCIAL MEDIA IN SUPPORT OF GLOBAL INFECTION </a:t>
            </a:r>
            <a:r>
              <a:rPr lang="en-CA" altLang="en-US" sz="1600" b="1">
                <a:cs typeface="Arial" pitchFamily="34" charset="0"/>
              </a:rPr>
              <a:t/>
            </a:r>
            <a:br>
              <a:rPr lang="en-CA" altLang="en-US" sz="1600" b="1">
                <a:cs typeface="Arial" pitchFamily="34" charset="0"/>
              </a:rPr>
            </a:br>
            <a:r>
              <a:rPr lang="en-CA" altLang="en-US" sz="1600" b="1">
                <a:cs typeface="Arial" pitchFamily="34" charset="0"/>
              </a:rPr>
              <a:t>	</a:t>
            </a:r>
            <a:r>
              <a:rPr lang="en-US" altLang="en-US" sz="1600" b="1">
                <a:cs typeface="Arial" pitchFamily="34" charset="0"/>
              </a:rPr>
              <a:t>PREVENTION AND CONTROL</a:t>
            </a:r>
            <a:endParaRPr lang="en-CA" altLang="en-US" sz="1600">
              <a:solidFill>
                <a:srgbClr val="232323"/>
              </a:solidFill>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11CF4F-965B-454E-AB56-3D986EB1B614}" type="slidenum">
              <a:rPr lang="en-US" altLang="en-US" sz="1800">
                <a:solidFill>
                  <a:srgbClr val="898989"/>
                </a:solidFill>
                <a:latin typeface="Calibri" pitchFamily="34" charset="0"/>
              </a:rPr>
              <a:pPr eaLnBrk="1" hangingPunct="1"/>
              <a:t>83</a:t>
            </a:fld>
            <a:endParaRPr lang="en-US" altLang="en-US" sz="1800">
              <a:solidFill>
                <a:srgbClr val="898989"/>
              </a:solidFill>
              <a:latin typeface="Calibri" pitchFamily="34" charset="0"/>
            </a:endParaRPr>
          </a:p>
        </p:txBody>
      </p:sp>
      <p:pic>
        <p:nvPicPr>
          <p:cNvPr id="134147" name="Picture 2" descr="Patron Sponsor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4213" y="252413"/>
            <a:ext cx="7769225" cy="1143000"/>
          </a:xfrm>
        </p:spPr>
        <p:txBody>
          <a:bodyPr>
            <a:normAutofit/>
          </a:bodyPr>
          <a:lstStyle/>
          <a:p>
            <a:pPr eaLnBrk="1" hangingPunct="1"/>
            <a:r>
              <a:rPr lang="en-US" altLang="en-US" sz="3200" smtClean="0">
                <a:solidFill>
                  <a:schemeClr val="accent2"/>
                </a:solidFill>
                <a:latin typeface="Arial" pitchFamily="34" charset="0"/>
                <a:ea typeface="ＭＳ Ｐゴシック" pitchFamily="34" charset="-128"/>
              </a:rPr>
              <a:t>Factors Involved in the Spread of Infectious Diseases</a:t>
            </a:r>
            <a:endParaRPr lang="en-US" altLang="en-US" sz="4000" smtClean="0">
              <a:latin typeface="Arial" pitchFamily="34" charset="0"/>
              <a:ea typeface="ＭＳ Ｐゴシック" pitchFamily="34" charset="-128"/>
            </a:endParaRPr>
          </a:p>
        </p:txBody>
      </p:sp>
      <p:sp>
        <p:nvSpPr>
          <p:cNvPr id="28675" name="Rectangle 3"/>
          <p:cNvSpPr>
            <a:spLocks noGrp="1" noChangeArrowheads="1"/>
          </p:cNvSpPr>
          <p:nvPr>
            <p:ph type="body" idx="1"/>
          </p:nvPr>
        </p:nvSpPr>
        <p:spPr>
          <a:xfrm>
            <a:off x="469900" y="1471613"/>
            <a:ext cx="8674100" cy="3200400"/>
          </a:xfrm>
        </p:spPr>
        <p:txBody>
          <a:bodyPr/>
          <a:lstStyle/>
          <a:p>
            <a:pPr eaLnBrk="1" hangingPunct="1"/>
            <a:r>
              <a:rPr lang="en-US" altLang="en-US" sz="2800" smtClean="0">
                <a:latin typeface="Arial" pitchFamily="34" charset="0"/>
                <a:ea typeface="ＭＳ Ｐゴシック" pitchFamily="34" charset="-128"/>
              </a:rPr>
              <a:t>Droplet nuclei transmission dynamics</a:t>
            </a:r>
          </a:p>
          <a:p>
            <a:pPr eaLnBrk="1" hangingPunct="1"/>
            <a:r>
              <a:rPr lang="en-US" altLang="en-US" sz="2800" smtClean="0">
                <a:latin typeface="Arial" pitchFamily="34" charset="0"/>
                <a:ea typeface="ＭＳ Ｐゴシック" pitchFamily="34" charset="-128"/>
              </a:rPr>
              <a:t>Nature of dust levels</a:t>
            </a:r>
          </a:p>
          <a:p>
            <a:pPr eaLnBrk="1" hangingPunct="1"/>
            <a:r>
              <a:rPr lang="en-US" altLang="en-US" sz="2800" smtClean="0">
                <a:latin typeface="Arial" pitchFamily="34" charset="0"/>
                <a:ea typeface="ＭＳ Ｐゴシック" pitchFamily="34" charset="-128"/>
              </a:rPr>
              <a:t>Health &amp; condition of individual</a:t>
            </a:r>
            <a:r>
              <a:rPr lang="en-CA" altLang="en-US" sz="2800" smtClean="0">
                <a:latin typeface="Arial" pitchFamily="34" charset="0"/>
                <a:ea typeface="ＭＳ Ｐゴシック" pitchFamily="34" charset="-128"/>
              </a:rPr>
              <a:t>’</a:t>
            </a:r>
            <a:r>
              <a:rPr lang="en-US" altLang="ja-JP" sz="2800" smtClean="0">
                <a:latin typeface="Arial" pitchFamily="34" charset="0"/>
                <a:ea typeface="ＭＳ Ｐゴシック" pitchFamily="34" charset="-128"/>
              </a:rPr>
              <a:t>s nasopharyngeal mucosal lining</a:t>
            </a:r>
          </a:p>
          <a:p>
            <a:pPr eaLnBrk="1" hangingPunct="1"/>
            <a:r>
              <a:rPr lang="en-US" altLang="en-US" sz="2800" smtClean="0">
                <a:latin typeface="Arial" pitchFamily="34" charset="0"/>
                <a:ea typeface="ＭＳ Ｐゴシック" pitchFamily="34" charset="-128"/>
              </a:rPr>
              <a:t>Population density in a particular location</a:t>
            </a:r>
          </a:p>
          <a:p>
            <a:pPr eaLnBrk="1" hangingPunct="1"/>
            <a:r>
              <a:rPr lang="en-US" altLang="en-US" sz="2800" smtClean="0">
                <a:latin typeface="Arial" pitchFamily="34" charset="0"/>
                <a:ea typeface="ＭＳ Ｐゴシック" pitchFamily="34" charset="-128"/>
              </a:rPr>
              <a:t>Ventilation of the location</a:t>
            </a:r>
          </a:p>
          <a:p>
            <a:pPr eaLnBrk="1" hangingPunct="1"/>
            <a:endParaRPr lang="en-US" altLang="en-US" sz="2800" smtClean="0">
              <a:latin typeface="Arial" pitchFamily="34" charset="0"/>
              <a:ea typeface="ＭＳ Ｐゴシック" pitchFamily="34" charset="-128"/>
            </a:endParaRPr>
          </a:p>
          <a:p>
            <a:pPr eaLnBrk="1" hangingPunct="1"/>
            <a:endParaRPr lang="en-US" altLang="en-US" sz="2800" smtClean="0">
              <a:latin typeface="Arial" pitchFamily="34" charset="0"/>
              <a:ea typeface="ＭＳ Ｐゴシック" pitchFamily="34" charset="-128"/>
            </a:endParaRPr>
          </a:p>
        </p:txBody>
      </p:sp>
      <p:pic>
        <p:nvPicPr>
          <p:cNvPr id="2867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2300" y="4114800"/>
            <a:ext cx="3441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56378</TotalTime>
  <Words>1991</Words>
  <Application>Microsoft Office PowerPoint</Application>
  <PresentationFormat>On-screen Show (4:3)</PresentationFormat>
  <Paragraphs>621</Paragraphs>
  <Slides>83</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Office Theme</vt:lpstr>
      <vt:lpstr>Worksheet</vt:lpstr>
      <vt:lpstr>Document</vt:lpstr>
      <vt:lpstr>PowerPoint Presentation</vt:lpstr>
      <vt:lpstr>PowerPoint Presentation</vt:lpstr>
      <vt:lpstr>Why is energy important to infectious disease management?</vt:lpstr>
      <vt:lpstr>Electrical Usage at Typical Hospital</vt:lpstr>
      <vt:lpstr>Gas Consumption in a Typical Hospital</vt:lpstr>
      <vt:lpstr>Levels of Risk</vt:lpstr>
      <vt:lpstr>What Drives High Energy Use in Healthcare Facilities</vt:lpstr>
      <vt:lpstr>Incidence of Healthcare Associated Infections (HAI), U.S. 2011-2012</vt:lpstr>
      <vt:lpstr>Factors Involved in the Spread of Infectious Diseases</vt:lpstr>
      <vt:lpstr>Standard Precautions Against Disease Transmission</vt:lpstr>
      <vt:lpstr>Indoor Air Quality</vt:lpstr>
      <vt:lpstr>PowerPoint Presentation</vt:lpstr>
      <vt:lpstr>PowerPoint Presentation</vt:lpstr>
      <vt:lpstr>PowerPoint Presentation</vt:lpstr>
      <vt:lpstr>Recent examples of the frequency of invasive aspergillosis</vt:lpstr>
      <vt:lpstr> </vt:lpstr>
      <vt:lpstr>PowerPoint Presentation</vt:lpstr>
      <vt:lpstr>PowerPoint Presentation</vt:lpstr>
      <vt:lpstr>Infectious Droplets &amp; Droplet Nuclei travel lengths</vt:lpstr>
      <vt:lpstr> Airborne Transmission depends on people to launch viruses into the air.    People can shed this many Flu Viruses into the air as tissue culture infecting doses (TID)</vt:lpstr>
      <vt:lpstr>PowerPoint Presentation</vt:lpstr>
      <vt:lpstr> ●  Viruses Evaporate faster in Low Humidity levels thus creating More Droplet Nuclei. ●  Low humidity allows droplet nuclei to stay airborne longer as the droplets do not absorb water weight which would cause them to fall to the ground.  ●  Indoor Air currents both created by HVAC systems and people movement assure that droplet nuclei will remain airborne Indefinitely. ●  This allows HVAC systems to remove and redistribute droplet nuclei throughout the building to infect more occupants.</vt:lpstr>
      <vt:lpstr>1) Indoor humidity levels (winter) in the Northern     Hemisphere especially in North  America and   Europe are between 15-35%.  2) Studies have proven that there is no “flu  season” in the tropics where indoor  humidity levels stay above 40% all year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Ventilation Deficiencies</vt:lpstr>
      <vt:lpstr>PowerPoint Presentation</vt:lpstr>
      <vt:lpstr>PowerPoint Presentation</vt:lpstr>
      <vt:lpstr>PowerPoint Presentation</vt:lpstr>
      <vt:lpstr>Deep Cleaning Process Recover Coil Heat Transfer Performance</vt:lpstr>
      <vt:lpstr>PowerPoint Presentation</vt:lpstr>
      <vt:lpstr>PowerPoint Presentation</vt:lpstr>
      <vt:lpstr>PowerPoint Presentation</vt:lpstr>
      <vt:lpstr>Filter Engineering Solutions                              Impact of Innovative Filter Technologies</vt:lpstr>
      <vt:lpstr>PowerPoint Presentation</vt:lpstr>
      <vt:lpstr>Removal Efficiency In-Situ by Particle Size and Resistance to Flow</vt:lpstr>
      <vt:lpstr>PowerPoint Presentation</vt:lpstr>
      <vt:lpstr>PowerPoint Presentation</vt:lpstr>
      <vt:lpstr>Room 206</vt:lpstr>
      <vt:lpstr>PowerPoint Presentation</vt:lpstr>
      <vt:lpstr>PowerPoint Presentation</vt:lpstr>
      <vt:lpstr>PowerPoint Presentation</vt:lpstr>
      <vt:lpstr>PowerPoint Presentation</vt:lpstr>
      <vt:lpstr>PowerPoint Presentation</vt:lpstr>
      <vt:lpstr>PowerPoint Presentation</vt:lpstr>
      <vt:lpstr>Case Study- Barrier Management  “Leakage”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Barrier Management</vt:lpstr>
      <vt:lpstr>Case Study- Barrier Management</vt:lpstr>
      <vt:lpstr>Case Study- Barrier Management</vt:lpstr>
      <vt:lpstr>Case Study- Barrier Management</vt:lpstr>
      <vt:lpstr>Infection Prevention and Ventilation</vt:lpstr>
      <vt:lpstr>PowerPoint Presentation</vt:lpstr>
      <vt:lpstr>PowerPoint Presentation</vt:lpstr>
      <vt:lpstr>PowerPoint Presentation</vt:lpstr>
    </vt:vector>
  </TitlesOfParts>
  <Company>U of MN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Streifel</dc:creator>
  <cp:lastModifiedBy>Evans, Helen</cp:lastModifiedBy>
  <cp:revision>125</cp:revision>
  <cp:lastPrinted>2015-09-13T13:10:17Z</cp:lastPrinted>
  <dcterms:created xsi:type="dcterms:W3CDTF">2015-09-13T13:08:39Z</dcterms:created>
  <dcterms:modified xsi:type="dcterms:W3CDTF">2015-09-15T15:56:47Z</dcterms:modified>
</cp:coreProperties>
</file>