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 id="2147483919" r:id="rId2"/>
  </p:sldMasterIdLst>
  <p:notesMasterIdLst>
    <p:notesMasterId r:id="rId41"/>
  </p:notesMasterIdLst>
  <p:handoutMasterIdLst>
    <p:handoutMasterId r:id="rId42"/>
  </p:handoutMasterIdLst>
  <p:sldIdLst>
    <p:sldId id="325" r:id="rId3"/>
    <p:sldId id="328" r:id="rId4"/>
    <p:sldId id="363" r:id="rId5"/>
    <p:sldId id="329" r:id="rId6"/>
    <p:sldId id="330" r:id="rId7"/>
    <p:sldId id="331" r:id="rId8"/>
    <p:sldId id="332" r:id="rId9"/>
    <p:sldId id="337" r:id="rId10"/>
    <p:sldId id="335" r:id="rId11"/>
    <p:sldId id="334" r:id="rId12"/>
    <p:sldId id="374" r:id="rId13"/>
    <p:sldId id="375" r:id="rId14"/>
    <p:sldId id="336" r:id="rId15"/>
    <p:sldId id="343" r:id="rId16"/>
    <p:sldId id="345" r:id="rId17"/>
    <p:sldId id="352" r:id="rId18"/>
    <p:sldId id="364" r:id="rId19"/>
    <p:sldId id="356" r:id="rId20"/>
    <p:sldId id="354" r:id="rId21"/>
    <p:sldId id="373" r:id="rId22"/>
    <p:sldId id="357" r:id="rId23"/>
    <p:sldId id="348" r:id="rId24"/>
    <p:sldId id="362" r:id="rId25"/>
    <p:sldId id="367" r:id="rId26"/>
    <p:sldId id="372" r:id="rId27"/>
    <p:sldId id="368" r:id="rId28"/>
    <p:sldId id="369" r:id="rId29"/>
    <p:sldId id="370" r:id="rId30"/>
    <p:sldId id="358" r:id="rId31"/>
    <p:sldId id="371" r:id="rId32"/>
    <p:sldId id="351" r:id="rId33"/>
    <p:sldId id="349" r:id="rId34"/>
    <p:sldId id="377" r:id="rId35"/>
    <p:sldId id="346" r:id="rId36"/>
    <p:sldId id="347" r:id="rId37"/>
    <p:sldId id="350" r:id="rId38"/>
    <p:sldId id="378" r:id="rId39"/>
    <p:sldId id="379" r:id="rId4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F91"/>
    <a:srgbClr val="1D4F91"/>
    <a:srgbClr val="666666"/>
    <a:srgbClr val="828383"/>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63" autoAdjust="0"/>
    <p:restoredTop sz="95888"/>
  </p:normalViewPr>
  <p:slideViewPr>
    <p:cSldViewPr snapToGrid="0" snapToObjects="1">
      <p:cViewPr>
        <p:scale>
          <a:sx n="121" d="100"/>
          <a:sy n="121" d="100"/>
        </p:scale>
        <p:origin x="-576" y="-72"/>
      </p:cViewPr>
      <p:guideLst>
        <p:guide orient="horz" pos="2160"/>
        <p:guide pos="3840"/>
      </p:guideLst>
    </p:cSldViewPr>
  </p:slideViewPr>
  <p:outlineViewPr>
    <p:cViewPr>
      <p:scale>
        <a:sx n="33" d="100"/>
        <a:sy n="33" d="100"/>
      </p:scale>
      <p:origin x="0" y="-6064"/>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89" d="100"/>
          <a:sy n="89"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BE8D4-9C75-4CBA-ABAF-8239E62EF39D}" type="doc">
      <dgm:prSet loTypeId="urn:microsoft.com/office/officeart/2005/8/layout/venn1" loCatId="relationship" qsTypeId="urn:microsoft.com/office/officeart/2005/8/quickstyle/simple5" qsCatId="simple" csTypeId="urn:microsoft.com/office/officeart/2005/8/colors/accent2_1" csCatId="accent2" phldr="1"/>
      <dgm:spPr/>
    </dgm:pt>
    <dgm:pt modelId="{A4620E4E-8417-4366-A1AD-88F7081294E9}">
      <dgm:prSet phldrT="[Text]" custT="1"/>
      <dgm:spPr/>
      <dgm:t>
        <a:bodyPr/>
        <a:lstStyle/>
        <a:p>
          <a:r>
            <a:rPr lang="en-US" sz="2000" u="sng" dirty="0">
              <a:effectLst>
                <a:outerShdw blurRad="38100" dist="38100" dir="2700000" algn="tl">
                  <a:srgbClr val="000000">
                    <a:alpha val="43137"/>
                  </a:srgbClr>
                </a:outerShdw>
              </a:effectLst>
            </a:rPr>
            <a:t>Evidence</a:t>
          </a:r>
        </a:p>
      </dgm:t>
    </dgm:pt>
    <dgm:pt modelId="{2B8CAE81-8265-47F4-BF72-0287F159EC6C}" type="parTrans" cxnId="{CE4DBD69-4F5D-4F2A-9A1A-47E49EC7D2CD}">
      <dgm:prSet/>
      <dgm:spPr/>
      <dgm:t>
        <a:bodyPr/>
        <a:lstStyle/>
        <a:p>
          <a:endParaRPr lang="en-US" sz="1600"/>
        </a:p>
      </dgm:t>
    </dgm:pt>
    <dgm:pt modelId="{5435A29B-D427-4F47-B49D-B4DDFD67E61B}" type="sibTrans" cxnId="{CE4DBD69-4F5D-4F2A-9A1A-47E49EC7D2CD}">
      <dgm:prSet/>
      <dgm:spPr/>
      <dgm:t>
        <a:bodyPr/>
        <a:lstStyle/>
        <a:p>
          <a:endParaRPr lang="en-US" sz="1600"/>
        </a:p>
      </dgm:t>
    </dgm:pt>
    <dgm:pt modelId="{9E841228-C6A7-471B-849D-0BEEFE335DD1}">
      <dgm:prSet phldrT="[Text]" custT="1"/>
      <dgm:spPr/>
      <dgm:t>
        <a:bodyPr/>
        <a:lstStyle/>
        <a:p>
          <a:r>
            <a:rPr lang="en-US" sz="2000" dirty="0"/>
            <a:t>Clinician expertise</a:t>
          </a:r>
        </a:p>
      </dgm:t>
    </dgm:pt>
    <dgm:pt modelId="{AC63B2F6-A27C-4C48-A3E9-070EE2455D92}" type="parTrans" cxnId="{67B9DF60-0D52-4C02-BCEA-15ED69864B82}">
      <dgm:prSet/>
      <dgm:spPr/>
      <dgm:t>
        <a:bodyPr/>
        <a:lstStyle/>
        <a:p>
          <a:endParaRPr lang="en-US" sz="1600"/>
        </a:p>
      </dgm:t>
    </dgm:pt>
    <dgm:pt modelId="{DBD9AFD9-A29D-4102-A6E7-00750634DD67}" type="sibTrans" cxnId="{67B9DF60-0D52-4C02-BCEA-15ED69864B82}">
      <dgm:prSet/>
      <dgm:spPr/>
      <dgm:t>
        <a:bodyPr/>
        <a:lstStyle/>
        <a:p>
          <a:endParaRPr lang="en-US" sz="1600"/>
        </a:p>
      </dgm:t>
    </dgm:pt>
    <dgm:pt modelId="{5A827CFF-6BC0-44F0-B14B-72B1C160E81B}">
      <dgm:prSet phldrT="[Text]" custT="1"/>
      <dgm:spPr/>
      <dgm:t>
        <a:bodyPr/>
        <a:lstStyle/>
        <a:p>
          <a:r>
            <a:rPr lang="en-US" sz="2000" dirty="0"/>
            <a:t>Patient Preferences</a:t>
          </a:r>
        </a:p>
      </dgm:t>
    </dgm:pt>
    <dgm:pt modelId="{720C5164-689F-4292-A212-F27A81821133}" type="parTrans" cxnId="{69365CAD-B527-4764-B720-CE0F885E70B9}">
      <dgm:prSet/>
      <dgm:spPr/>
      <dgm:t>
        <a:bodyPr/>
        <a:lstStyle/>
        <a:p>
          <a:endParaRPr lang="en-US" sz="1600"/>
        </a:p>
      </dgm:t>
    </dgm:pt>
    <dgm:pt modelId="{CD55E769-4D65-45E6-B601-06AE9A776805}" type="sibTrans" cxnId="{69365CAD-B527-4764-B720-CE0F885E70B9}">
      <dgm:prSet/>
      <dgm:spPr/>
      <dgm:t>
        <a:bodyPr/>
        <a:lstStyle/>
        <a:p>
          <a:endParaRPr lang="en-US" sz="1600"/>
        </a:p>
      </dgm:t>
    </dgm:pt>
    <dgm:pt modelId="{119F071D-8D01-43FF-96BC-38BD975BA286}" type="pres">
      <dgm:prSet presAssocID="{3D5BE8D4-9C75-4CBA-ABAF-8239E62EF39D}" presName="compositeShape" presStyleCnt="0">
        <dgm:presLayoutVars>
          <dgm:chMax val="7"/>
          <dgm:dir/>
          <dgm:resizeHandles val="exact"/>
        </dgm:presLayoutVars>
      </dgm:prSet>
      <dgm:spPr/>
    </dgm:pt>
    <dgm:pt modelId="{53F94BC2-C835-4FAB-A217-BAC2A2271D07}" type="pres">
      <dgm:prSet presAssocID="{A4620E4E-8417-4366-A1AD-88F7081294E9}" presName="circ1" presStyleLbl="vennNode1" presStyleIdx="0" presStyleCnt="3"/>
      <dgm:spPr/>
      <dgm:t>
        <a:bodyPr/>
        <a:lstStyle/>
        <a:p>
          <a:endParaRPr lang="en-US"/>
        </a:p>
      </dgm:t>
    </dgm:pt>
    <dgm:pt modelId="{65303E8B-BBC5-4A56-8991-B6AD99DFFA15}" type="pres">
      <dgm:prSet presAssocID="{A4620E4E-8417-4366-A1AD-88F7081294E9}" presName="circ1Tx" presStyleLbl="revTx" presStyleIdx="0" presStyleCnt="0">
        <dgm:presLayoutVars>
          <dgm:chMax val="0"/>
          <dgm:chPref val="0"/>
          <dgm:bulletEnabled val="1"/>
        </dgm:presLayoutVars>
      </dgm:prSet>
      <dgm:spPr/>
      <dgm:t>
        <a:bodyPr/>
        <a:lstStyle/>
        <a:p>
          <a:endParaRPr lang="en-US"/>
        </a:p>
      </dgm:t>
    </dgm:pt>
    <dgm:pt modelId="{43AE884A-D398-4F13-8753-F1461B162806}" type="pres">
      <dgm:prSet presAssocID="{9E841228-C6A7-471B-849D-0BEEFE335DD1}" presName="circ2" presStyleLbl="vennNode1" presStyleIdx="1" presStyleCnt="3" custLinFactNeighborX="-1365" custLinFactNeighborY="-857"/>
      <dgm:spPr/>
      <dgm:t>
        <a:bodyPr/>
        <a:lstStyle/>
        <a:p>
          <a:endParaRPr lang="en-US"/>
        </a:p>
      </dgm:t>
    </dgm:pt>
    <dgm:pt modelId="{3AA52C00-A3B8-42A0-AD2B-32B533949375}" type="pres">
      <dgm:prSet presAssocID="{9E841228-C6A7-471B-849D-0BEEFE335DD1}" presName="circ2Tx" presStyleLbl="revTx" presStyleIdx="0" presStyleCnt="0">
        <dgm:presLayoutVars>
          <dgm:chMax val="0"/>
          <dgm:chPref val="0"/>
          <dgm:bulletEnabled val="1"/>
        </dgm:presLayoutVars>
      </dgm:prSet>
      <dgm:spPr/>
      <dgm:t>
        <a:bodyPr/>
        <a:lstStyle/>
        <a:p>
          <a:endParaRPr lang="en-US"/>
        </a:p>
      </dgm:t>
    </dgm:pt>
    <dgm:pt modelId="{EE82065C-6DF2-44A8-8F7A-3AC4E54DF24A}" type="pres">
      <dgm:prSet presAssocID="{5A827CFF-6BC0-44F0-B14B-72B1C160E81B}" presName="circ3" presStyleLbl="vennNode1" presStyleIdx="2" presStyleCnt="3"/>
      <dgm:spPr/>
      <dgm:t>
        <a:bodyPr/>
        <a:lstStyle/>
        <a:p>
          <a:endParaRPr lang="en-US"/>
        </a:p>
      </dgm:t>
    </dgm:pt>
    <dgm:pt modelId="{5E3DFFC5-5EAD-45C7-9452-C730717A822E}" type="pres">
      <dgm:prSet presAssocID="{5A827CFF-6BC0-44F0-B14B-72B1C160E81B}" presName="circ3Tx" presStyleLbl="revTx" presStyleIdx="0" presStyleCnt="0">
        <dgm:presLayoutVars>
          <dgm:chMax val="0"/>
          <dgm:chPref val="0"/>
          <dgm:bulletEnabled val="1"/>
        </dgm:presLayoutVars>
      </dgm:prSet>
      <dgm:spPr/>
      <dgm:t>
        <a:bodyPr/>
        <a:lstStyle/>
        <a:p>
          <a:endParaRPr lang="en-US"/>
        </a:p>
      </dgm:t>
    </dgm:pt>
  </dgm:ptLst>
  <dgm:cxnLst>
    <dgm:cxn modelId="{69365CAD-B527-4764-B720-CE0F885E70B9}" srcId="{3D5BE8D4-9C75-4CBA-ABAF-8239E62EF39D}" destId="{5A827CFF-6BC0-44F0-B14B-72B1C160E81B}" srcOrd="2" destOrd="0" parTransId="{720C5164-689F-4292-A212-F27A81821133}" sibTransId="{CD55E769-4D65-45E6-B601-06AE9A776805}"/>
    <dgm:cxn modelId="{2EB512F7-4A32-4CD2-87D4-C3C2946F725B}" type="presOf" srcId="{9E841228-C6A7-471B-849D-0BEEFE335DD1}" destId="{3AA52C00-A3B8-42A0-AD2B-32B533949375}" srcOrd="1" destOrd="0" presId="urn:microsoft.com/office/officeart/2005/8/layout/venn1"/>
    <dgm:cxn modelId="{3CC727EA-5DE4-4108-80FD-2F55E5A839C7}" type="presOf" srcId="{A4620E4E-8417-4366-A1AD-88F7081294E9}" destId="{53F94BC2-C835-4FAB-A217-BAC2A2271D07}" srcOrd="0" destOrd="0" presId="urn:microsoft.com/office/officeart/2005/8/layout/venn1"/>
    <dgm:cxn modelId="{AD1993C4-8AFA-4D01-A4F0-834B2F302A9F}" type="presOf" srcId="{A4620E4E-8417-4366-A1AD-88F7081294E9}" destId="{65303E8B-BBC5-4A56-8991-B6AD99DFFA15}" srcOrd="1" destOrd="0" presId="urn:microsoft.com/office/officeart/2005/8/layout/venn1"/>
    <dgm:cxn modelId="{D236F7A1-0E38-4717-A1C2-C7265EEA4A89}" type="presOf" srcId="{5A827CFF-6BC0-44F0-B14B-72B1C160E81B}" destId="{5E3DFFC5-5EAD-45C7-9452-C730717A822E}" srcOrd="1" destOrd="0" presId="urn:microsoft.com/office/officeart/2005/8/layout/venn1"/>
    <dgm:cxn modelId="{67B9DF60-0D52-4C02-BCEA-15ED69864B82}" srcId="{3D5BE8D4-9C75-4CBA-ABAF-8239E62EF39D}" destId="{9E841228-C6A7-471B-849D-0BEEFE335DD1}" srcOrd="1" destOrd="0" parTransId="{AC63B2F6-A27C-4C48-A3E9-070EE2455D92}" sibTransId="{DBD9AFD9-A29D-4102-A6E7-00750634DD67}"/>
    <dgm:cxn modelId="{CE4DBD69-4F5D-4F2A-9A1A-47E49EC7D2CD}" srcId="{3D5BE8D4-9C75-4CBA-ABAF-8239E62EF39D}" destId="{A4620E4E-8417-4366-A1AD-88F7081294E9}" srcOrd="0" destOrd="0" parTransId="{2B8CAE81-8265-47F4-BF72-0287F159EC6C}" sibTransId="{5435A29B-D427-4F47-B49D-B4DDFD67E61B}"/>
    <dgm:cxn modelId="{AAAF74F4-7C44-49FA-ABC6-ADE4103012F5}" type="presOf" srcId="{9E841228-C6A7-471B-849D-0BEEFE335DD1}" destId="{43AE884A-D398-4F13-8753-F1461B162806}" srcOrd="0" destOrd="0" presId="urn:microsoft.com/office/officeart/2005/8/layout/venn1"/>
    <dgm:cxn modelId="{3A8EE6CC-9C20-4406-A8ED-E624BECDECAF}" type="presOf" srcId="{3D5BE8D4-9C75-4CBA-ABAF-8239E62EF39D}" destId="{119F071D-8D01-43FF-96BC-38BD975BA286}" srcOrd="0" destOrd="0" presId="urn:microsoft.com/office/officeart/2005/8/layout/venn1"/>
    <dgm:cxn modelId="{75374483-3E38-4372-A226-3F9E35E773AC}" type="presOf" srcId="{5A827CFF-6BC0-44F0-B14B-72B1C160E81B}" destId="{EE82065C-6DF2-44A8-8F7A-3AC4E54DF24A}" srcOrd="0" destOrd="0" presId="urn:microsoft.com/office/officeart/2005/8/layout/venn1"/>
    <dgm:cxn modelId="{50FE7545-AE81-4474-9FB1-14FC8EBF2715}" type="presParOf" srcId="{119F071D-8D01-43FF-96BC-38BD975BA286}" destId="{53F94BC2-C835-4FAB-A217-BAC2A2271D07}" srcOrd="0" destOrd="0" presId="urn:microsoft.com/office/officeart/2005/8/layout/venn1"/>
    <dgm:cxn modelId="{3D8B1F62-C6B3-40C3-A4BF-43ABCAF2E87F}" type="presParOf" srcId="{119F071D-8D01-43FF-96BC-38BD975BA286}" destId="{65303E8B-BBC5-4A56-8991-B6AD99DFFA15}" srcOrd="1" destOrd="0" presId="urn:microsoft.com/office/officeart/2005/8/layout/venn1"/>
    <dgm:cxn modelId="{7574FE2C-F746-4A90-9105-A9844721B358}" type="presParOf" srcId="{119F071D-8D01-43FF-96BC-38BD975BA286}" destId="{43AE884A-D398-4F13-8753-F1461B162806}" srcOrd="2" destOrd="0" presId="urn:microsoft.com/office/officeart/2005/8/layout/venn1"/>
    <dgm:cxn modelId="{03C6E63A-B035-4DE2-8C71-D78069FC0626}" type="presParOf" srcId="{119F071D-8D01-43FF-96BC-38BD975BA286}" destId="{3AA52C00-A3B8-42A0-AD2B-32B533949375}" srcOrd="3" destOrd="0" presId="urn:microsoft.com/office/officeart/2005/8/layout/venn1"/>
    <dgm:cxn modelId="{AD584804-F6B1-450D-B44E-BB9248A9DA7B}" type="presParOf" srcId="{119F071D-8D01-43FF-96BC-38BD975BA286}" destId="{EE82065C-6DF2-44A8-8F7A-3AC4E54DF24A}" srcOrd="4" destOrd="0" presId="urn:microsoft.com/office/officeart/2005/8/layout/venn1"/>
    <dgm:cxn modelId="{4A2B7618-8698-4ACA-800F-3671ECD2052E}" type="presParOf" srcId="{119F071D-8D01-43FF-96BC-38BD975BA286}" destId="{5E3DFFC5-5EAD-45C7-9452-C730717A822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4BC2-C835-4FAB-A217-BAC2A2271D07}">
      <dsp:nvSpPr>
        <dsp:cNvPr id="0" name=""/>
        <dsp:cNvSpPr/>
      </dsp:nvSpPr>
      <dsp:spPr>
        <a:xfrm>
          <a:off x="894002" y="180869"/>
          <a:ext cx="2477606" cy="2477606"/>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u="sng" kern="1200" dirty="0">
              <a:effectLst>
                <a:outerShdw blurRad="38100" dist="38100" dir="2700000" algn="tl">
                  <a:srgbClr val="000000">
                    <a:alpha val="43137"/>
                  </a:srgbClr>
                </a:outerShdw>
              </a:effectLst>
            </a:rPr>
            <a:t>Evidence</a:t>
          </a:r>
        </a:p>
      </dsp:txBody>
      <dsp:txXfrm>
        <a:off x="1224350" y="614451"/>
        <a:ext cx="1816911" cy="1114922"/>
      </dsp:txXfrm>
    </dsp:sp>
    <dsp:sp modelId="{43AE884A-D398-4F13-8753-F1461B162806}">
      <dsp:nvSpPr>
        <dsp:cNvPr id="0" name=""/>
        <dsp:cNvSpPr/>
      </dsp:nvSpPr>
      <dsp:spPr>
        <a:xfrm>
          <a:off x="1754186" y="1708140"/>
          <a:ext cx="2477606" cy="2477606"/>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Clinician expertise</a:t>
          </a:r>
        </a:p>
      </dsp:txBody>
      <dsp:txXfrm>
        <a:off x="2511921" y="2348189"/>
        <a:ext cx="1486563" cy="1362683"/>
      </dsp:txXfrm>
    </dsp:sp>
    <dsp:sp modelId="{EE82065C-6DF2-44A8-8F7A-3AC4E54DF24A}">
      <dsp:nvSpPr>
        <dsp:cNvPr id="0" name=""/>
        <dsp:cNvSpPr/>
      </dsp:nvSpPr>
      <dsp:spPr>
        <a:xfrm>
          <a:off x="0" y="1729373"/>
          <a:ext cx="2477606" cy="2477606"/>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Patient Preferences</a:t>
          </a:r>
        </a:p>
      </dsp:txBody>
      <dsp:txXfrm>
        <a:off x="233307" y="2369422"/>
        <a:ext cx="1486563" cy="136268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71466"/>
            <a:ext cx="6856413" cy="700088"/>
          </a:xfrm>
          <a:prstGeom prst="rect">
            <a:avLst/>
          </a:prstGeom>
        </p:spPr>
        <p:txBody>
          <a:bodyPr vert="horz" lIns="91440" tIns="45720" rIns="91440" bIns="45720" rtlCol="0"/>
          <a:lstStyle>
            <a:lvl1pPr algn="l">
              <a:defRPr sz="1200"/>
            </a:lvl1pPr>
          </a:lstStyle>
          <a:p>
            <a:pPr algn="ctr"/>
            <a:r>
              <a:rPr lang="en-US" b="1" dirty="0" smtClean="0">
                <a:latin typeface="Arial" charset="0"/>
                <a:ea typeface="Arial" charset="0"/>
                <a:cs typeface="Arial" charset="0"/>
              </a:rPr>
              <a:t>Engaging and Educating Nurses in Evidence-Based Practice</a:t>
            </a:r>
            <a:br>
              <a:rPr lang="en-US" b="1" dirty="0" smtClean="0">
                <a:latin typeface="Arial" charset="0"/>
                <a:ea typeface="Arial" charset="0"/>
                <a:cs typeface="Arial" charset="0"/>
              </a:rPr>
            </a:br>
            <a:r>
              <a:rPr lang="en-US" b="1" dirty="0" smtClean="0">
                <a:latin typeface="Arial" charset="0"/>
                <a:ea typeface="Arial" charset="0"/>
                <a:cs typeface="Arial" charset="0"/>
              </a:rPr>
              <a:t>Prof. </a:t>
            </a:r>
            <a:r>
              <a:rPr lang="en-US" b="1" dirty="0">
                <a:latin typeface="Arial" charset="0"/>
                <a:ea typeface="Arial" charset="0"/>
                <a:cs typeface="Arial" charset="0"/>
              </a:rPr>
              <a:t>Eileen J. </a:t>
            </a:r>
            <a:r>
              <a:rPr lang="en-US" b="1" dirty="0" smtClean="0">
                <a:latin typeface="Arial" charset="0"/>
                <a:ea typeface="Arial" charset="0"/>
                <a:cs typeface="Arial" charset="0"/>
              </a:rPr>
              <a:t>Carter, Columbia University School of Nursing</a:t>
            </a:r>
          </a:p>
          <a:p>
            <a:pPr algn="ctr"/>
            <a:r>
              <a:rPr lang="en-US" b="1" dirty="0" smtClean="0">
                <a:latin typeface="Arial" charset="0"/>
                <a:ea typeface="Arial" charset="0"/>
                <a:cs typeface="Arial" charset="0"/>
              </a:rPr>
              <a:t>A Webber Training Teleclass</a:t>
            </a:r>
            <a:endParaRPr lang="en-US" b="1" dirty="0">
              <a:latin typeface="Arial" charset="0"/>
              <a:ea typeface="Arial" charset="0"/>
              <a:cs typeface="Arial" charset="0"/>
            </a:endParaRPr>
          </a:p>
        </p:txBody>
      </p:sp>
      <p:sp>
        <p:nvSpPr>
          <p:cNvPr id="4" name="Footer Placeholder 3"/>
          <p:cNvSpPr>
            <a:spLocks noGrp="1"/>
          </p:cNvSpPr>
          <p:nvPr>
            <p:ph type="ftr" sz="quarter" idx="2"/>
          </p:nvPr>
        </p:nvSpPr>
        <p:spPr>
          <a:xfrm>
            <a:off x="0" y="8142283"/>
            <a:ext cx="6858000" cy="458787"/>
          </a:xfrm>
          <a:prstGeom prst="rect">
            <a:avLst/>
          </a:prstGeom>
        </p:spPr>
        <p:txBody>
          <a:bodyPr vert="horz" lIns="91440" tIns="45720" rIns="91440" bIns="45720" rtlCol="0" anchor="b"/>
          <a:lstStyle>
            <a:lvl1pPr algn="l">
              <a:defRPr sz="1200"/>
            </a:lvl1pPr>
          </a:lstStyle>
          <a:p>
            <a:pPr algn="ctr"/>
            <a:r>
              <a:rPr lang="en-US" b="1" dirty="0" smtClean="0">
                <a:latin typeface="Arial" charset="0"/>
              </a:rPr>
              <a:t>Hosted by Paul Webber  </a:t>
            </a:r>
            <a:r>
              <a:rPr lang="en-US" b="1" dirty="0" err="1" smtClean="0">
                <a:latin typeface="Arial" charset="0"/>
              </a:rPr>
              <a:t>paul@webbertraining.com</a:t>
            </a:r>
            <a:endParaRPr lang="en-US" b="1" dirty="0" smtClean="0">
              <a:latin typeface="Arial" charset="0"/>
            </a:endParaRPr>
          </a:p>
          <a:p>
            <a:pPr algn="ctr"/>
            <a:r>
              <a:rPr lang="en-US" b="1" dirty="0" err="1" smtClean="0">
                <a:latin typeface="Arial" charset="0"/>
              </a:rPr>
              <a:t>www.webbertraining.com</a:t>
            </a:r>
            <a:endParaRPr lang="en-US" b="1"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8/21/2019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FfMCv8FUX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a:t>DailyNews</a:t>
            </a:r>
            <a:r>
              <a:rPr lang="en-US" baseline="0" dirty="0"/>
              <a:t> December 2012 </a:t>
            </a:r>
          </a:p>
          <a:p>
            <a:endParaRPr lang="en-US" dirty="0"/>
          </a:p>
        </p:txBody>
      </p:sp>
    </p:spTree>
    <p:extLst>
      <p:ext uri="{BB962C8B-B14F-4D97-AF65-F5344CB8AC3E}">
        <p14:creationId xmlns:p14="http://schemas.microsoft.com/office/powerpoint/2010/main" val="2454462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271166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591A99-EF57-4694-B802-1D3430CDB013}" type="slidenum">
              <a:rPr lang="en-US" smtClean="0"/>
              <a:pPr>
                <a:defRPr/>
              </a:pPr>
              <a:t>18</a:t>
            </a:fld>
            <a:endParaRPr lang="en-US" dirty="0"/>
          </a:p>
        </p:txBody>
      </p:sp>
    </p:spTree>
    <p:extLst>
      <p:ext uri="{BB962C8B-B14F-4D97-AF65-F5344CB8AC3E}">
        <p14:creationId xmlns:p14="http://schemas.microsoft.com/office/powerpoint/2010/main" val="2884246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3475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26</a:t>
            </a:fld>
            <a:endParaRPr lang="en-US" dirty="0"/>
          </a:p>
        </p:txBody>
      </p:sp>
    </p:spTree>
    <p:extLst>
      <p:ext uri="{BB962C8B-B14F-4D97-AF65-F5344CB8AC3E}">
        <p14:creationId xmlns:p14="http://schemas.microsoft.com/office/powerpoint/2010/main" val="395187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30</a:t>
            </a:fld>
            <a:endParaRPr lang="en-US" dirty="0"/>
          </a:p>
        </p:txBody>
      </p:sp>
    </p:spTree>
    <p:extLst>
      <p:ext uri="{BB962C8B-B14F-4D97-AF65-F5344CB8AC3E}">
        <p14:creationId xmlns:p14="http://schemas.microsoft.com/office/powerpoint/2010/main" val="4062458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684213" rtl="0" eaLnBrk="1" fontAlgn="base" latinLnBrk="0" hangingPunct="1">
              <a:lnSpc>
                <a:spcPct val="100000"/>
              </a:lnSpc>
              <a:spcBef>
                <a:spcPct val="0"/>
              </a:spcBef>
              <a:spcAft>
                <a:spcPct val="0"/>
              </a:spcAft>
              <a:buClrTx/>
              <a:buSzTx/>
              <a:buFontTx/>
              <a:buNone/>
              <a:tabLst/>
              <a:defRPr/>
            </a:pPr>
            <a:fld id="{03C2167A-214A-46CF-90AD-74947E654B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684213"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4299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36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hlinkClick r:id="rId3"/>
              </a:rPr>
              <a:t>https://www.youtube.com/watch?v=-FfMCv8FUXI</a:t>
            </a:r>
            <a:r>
              <a:rPr lang="en-US" sz="1200" dirty="0"/>
              <a:t> </a:t>
            </a:r>
          </a:p>
          <a:p>
            <a:pPr marL="0" indent="0">
              <a:buFontTx/>
              <a:buNone/>
            </a:pPr>
            <a:endParaRPr lang="en-US" dirty="0"/>
          </a:p>
        </p:txBody>
      </p:sp>
    </p:spTree>
    <p:extLst>
      <p:ext uri="{BB962C8B-B14F-4D97-AF65-F5344CB8AC3E}">
        <p14:creationId xmlns:p14="http://schemas.microsoft.com/office/powerpoint/2010/main" val="10230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597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a:t>DailyNews</a:t>
            </a:r>
            <a:r>
              <a:rPr lang="en-US" baseline="0" dirty="0"/>
              <a:t> December 2012 </a:t>
            </a:r>
          </a:p>
          <a:p>
            <a:endParaRPr lang="en-US" dirty="0"/>
          </a:p>
        </p:txBody>
      </p:sp>
    </p:spTree>
    <p:extLst>
      <p:ext uri="{BB962C8B-B14F-4D97-AF65-F5344CB8AC3E}">
        <p14:creationId xmlns:p14="http://schemas.microsoft.com/office/powerpoint/2010/main" val="293094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750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72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213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5454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D143785-E03D-F14C-9252-E7FD3F0AA8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5"/>
          <p:cNvSpPr>
            <a:spLocks noGrp="1"/>
          </p:cNvSpPr>
          <p:nvPr>
            <p:ph type="body" sz="quarter" idx="10" hasCustomPrompt="1"/>
          </p:nvPr>
        </p:nvSpPr>
        <p:spPr>
          <a:xfrm>
            <a:off x="658368" y="3852961"/>
            <a:ext cx="6638544" cy="982602"/>
          </a:xfrm>
          <a:prstGeom prst="rect">
            <a:avLst/>
          </a:prstGeom>
        </p:spPr>
        <p:txBody>
          <a:bodyPr lIns="0">
            <a:normAutofit/>
          </a:bodyPr>
          <a:lstStyle>
            <a:lvl1pPr marL="0" indent="0">
              <a:spcBef>
                <a:spcPts val="0"/>
              </a:spcBef>
              <a:buNone/>
              <a:defRPr sz="3200" b="0" i="0">
                <a:solidFill>
                  <a:schemeClr val="bg1"/>
                </a:solidFill>
                <a:latin typeface="+mj-lt"/>
                <a:ea typeface="Gotham Light" panose="02000504020000020004" pitchFamily="2" charset="0"/>
                <a:cs typeface="Gotham Light" panose="02000504020000020004" pitchFamily="2" charset="0"/>
              </a:defRPr>
            </a:lvl1pPr>
          </a:lstStyle>
          <a:p>
            <a:pPr lvl="0"/>
            <a:r>
              <a:rPr lang="en-US" dirty="0"/>
              <a:t>Sub-topic Line One</a:t>
            </a:r>
          </a:p>
          <a:p>
            <a:pPr lvl="0"/>
            <a:r>
              <a:rPr lang="en-US" dirty="0"/>
              <a:t>Line Two</a:t>
            </a:r>
          </a:p>
        </p:txBody>
      </p:sp>
      <p:sp>
        <p:nvSpPr>
          <p:cNvPr id="14" name="Title 1"/>
          <p:cNvSpPr>
            <a:spLocks noGrp="1"/>
          </p:cNvSpPr>
          <p:nvPr>
            <p:ph type="ctrTitle" hasCustomPrompt="1"/>
          </p:nvPr>
        </p:nvSpPr>
        <p:spPr>
          <a:xfrm>
            <a:off x="658368" y="1362840"/>
            <a:ext cx="6638544" cy="2386584"/>
          </a:xfrm>
          <a:prstGeom prst="rect">
            <a:avLst/>
          </a:prstGeom>
          <a:ln>
            <a:noFill/>
          </a:ln>
        </p:spPr>
        <p:txBody>
          <a:bodyPr lIns="0" anchor="b"/>
          <a:lstStyle>
            <a:lvl1pPr algn="l">
              <a:lnSpc>
                <a:spcPts val="5800"/>
              </a:lnSpc>
              <a:defRPr sz="6000" b="0" i="0" cap="all" baseline="0">
                <a:solidFill>
                  <a:schemeClr val="bg1"/>
                </a:solidFill>
                <a:latin typeface="+mj-lt"/>
                <a:ea typeface="Gotham Medium" panose="02000604040000020004" pitchFamily="2" charset="0"/>
                <a:cs typeface="Gotham Medium" panose="02000604040000020004" pitchFamily="2" charset="0"/>
              </a:defRPr>
            </a:lvl1pPr>
          </a:lstStyle>
          <a:p>
            <a:r>
              <a:rPr lang="en-US" dirty="0"/>
              <a:t>Presentation</a:t>
            </a:r>
            <a:br>
              <a:rPr lang="en-US" dirty="0"/>
            </a:br>
            <a:r>
              <a:rPr lang="en-US" dirty="0"/>
              <a:t>Title</a:t>
            </a:r>
          </a:p>
        </p:txBody>
      </p:sp>
      <p:sp>
        <p:nvSpPr>
          <p:cNvPr id="12" name="Text Placeholder 11"/>
          <p:cNvSpPr>
            <a:spLocks noGrp="1"/>
          </p:cNvSpPr>
          <p:nvPr>
            <p:ph type="body" sz="quarter" idx="11" hasCustomPrompt="1"/>
          </p:nvPr>
        </p:nvSpPr>
        <p:spPr>
          <a:xfrm>
            <a:off x="658369" y="4952999"/>
            <a:ext cx="6638544" cy="651933"/>
          </a:xfrm>
          <a:noFill/>
          <a:ln>
            <a:noFill/>
          </a:ln>
        </p:spPr>
        <p:txBody>
          <a:bodyPr lIns="0" anchor="t" anchorCtr="0">
            <a:normAutofit/>
          </a:bodyPr>
          <a:lstStyle>
            <a:lvl1pPr marL="0" indent="0" algn="l">
              <a:spcBef>
                <a:spcPts val="0"/>
              </a:spcBef>
              <a:buNone/>
              <a:defRPr sz="2000" b="0" i="0" baseline="0">
                <a:solidFill>
                  <a:schemeClr val="bg1"/>
                </a:solidFill>
                <a:latin typeface="+mj-lt"/>
              </a:defRPr>
            </a:lvl1pPr>
          </a:lstStyle>
          <a:p>
            <a:pPr lvl="0"/>
            <a:r>
              <a:rPr lang="en-US" dirty="0"/>
              <a:t>Author Name</a:t>
            </a:r>
          </a:p>
        </p:txBody>
      </p:sp>
      <p:pic>
        <p:nvPicPr>
          <p:cNvPr id="6" name="Picture 5">
            <a:extLst>
              <a:ext uri="{FF2B5EF4-FFF2-40B4-BE49-F238E27FC236}">
                <a16:creationId xmlns="" xmlns:a16="http://schemas.microsoft.com/office/drawing/2014/main" id="{331E72AA-C36C-CD45-B675-D8B6927187A8}"/>
              </a:ext>
            </a:extLst>
          </p:cNvPr>
          <p:cNvPicPr>
            <a:picLocks noChangeAspect="1"/>
          </p:cNvPicPr>
          <p:nvPr userDrawn="1"/>
        </p:nvPicPr>
        <p:blipFill>
          <a:blip r:embed="rId3">
            <a:extLst/>
          </a:blip>
          <a:stretch>
            <a:fillRect/>
          </a:stretch>
        </p:blipFill>
        <p:spPr>
          <a:xfrm>
            <a:off x="658368" y="6297467"/>
            <a:ext cx="3154218" cy="416857"/>
          </a:xfrm>
          <a:prstGeom prst="rect">
            <a:avLst/>
          </a:prstGeom>
        </p:spPr>
      </p:pic>
    </p:spTree>
    <p:extLst>
      <p:ext uri="{BB962C8B-B14F-4D97-AF65-F5344CB8AC3E}">
        <p14:creationId xmlns:p14="http://schemas.microsoft.com/office/powerpoint/2010/main" val="189664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6" name="Title 3"/>
          <p:cNvSpPr>
            <a:spLocks noGrp="1"/>
          </p:cNvSpPr>
          <p:nvPr>
            <p:ph type="title" hasCustomPrompt="1"/>
          </p:nvPr>
        </p:nvSpPr>
        <p:spPr>
          <a:xfrm>
            <a:off x="658368" y="984447"/>
            <a:ext cx="4268653" cy="716084"/>
          </a:xfrm>
          <a:prstGeom prst="rect">
            <a:avLst/>
          </a:prstGeom>
        </p:spPr>
        <p:txBody>
          <a:bodyPr anchor="b">
            <a:normAutofit/>
          </a:bodyPr>
          <a:lstStyle>
            <a:lvl1pPr>
              <a:lnSpc>
                <a:spcPct val="80000"/>
              </a:lnSpc>
              <a:defRPr sz="3600" b="0" i="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Text Placeholder 2"/>
          <p:cNvSpPr>
            <a:spLocks noGrp="1"/>
          </p:cNvSpPr>
          <p:nvPr>
            <p:ph type="body" idx="1" hasCustomPrompt="1"/>
          </p:nvPr>
        </p:nvSpPr>
        <p:spPr>
          <a:xfrm>
            <a:off x="658369" y="1833658"/>
            <a:ext cx="4268652" cy="4101473"/>
          </a:xfrm>
          <a:prstGeom prst="rect">
            <a:avLst/>
          </a:prstGeom>
        </p:spPr>
        <p:txBody>
          <a:bodyPr>
            <a:noAutofit/>
          </a:bodyPr>
          <a:lstStyle>
            <a:lvl1pPr marL="0" indent="0">
              <a:lnSpc>
                <a:spcPts val="2600"/>
              </a:lnSpc>
              <a:buNone/>
              <a:defRPr sz="1800" b="0" i="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Picture Placeholder 2"/>
          <p:cNvSpPr>
            <a:spLocks noGrp="1" noChangeAspect="1"/>
          </p:cNvSpPr>
          <p:nvPr>
            <p:ph type="pic" idx="14"/>
          </p:nvPr>
        </p:nvSpPr>
        <p:spPr>
          <a:xfrm>
            <a:off x="5113005" y="-7952"/>
            <a:ext cx="7078995" cy="6233823"/>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3004" y="965197"/>
            <a:ext cx="7078995" cy="496993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658368" y="985165"/>
            <a:ext cx="4268653" cy="716084"/>
          </a:xfrm>
          <a:prstGeom prst="rect">
            <a:avLst/>
          </a:prstGeom>
        </p:spPr>
        <p:txBody>
          <a:bodyPr anchor="b">
            <a:normAutofit/>
          </a:bodyPr>
          <a:lstStyle>
            <a:lvl1pPr>
              <a:lnSpc>
                <a:spcPct val="80000"/>
              </a:lnSpc>
              <a:defRPr sz="3600" b="0" i="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10" name="Text Placeholder 2"/>
          <p:cNvSpPr>
            <a:spLocks noGrp="1"/>
          </p:cNvSpPr>
          <p:nvPr>
            <p:ph type="body" idx="1" hasCustomPrompt="1"/>
          </p:nvPr>
        </p:nvSpPr>
        <p:spPr>
          <a:xfrm>
            <a:off x="658369" y="1834652"/>
            <a:ext cx="4268652" cy="4100479"/>
          </a:xfrm>
          <a:prstGeom prst="rect">
            <a:avLst/>
          </a:prstGeom>
        </p:spPr>
        <p:txBody>
          <a:bodyPr>
            <a:noAutofit/>
          </a:bodyPr>
          <a:lstStyle>
            <a:lvl1pPr marL="0" indent="0">
              <a:lnSpc>
                <a:spcPts val="2600"/>
              </a:lnSpc>
              <a:buNone/>
              <a:defRPr sz="1800" b="0" i="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a:t>
            </a:r>
            <a:r>
              <a:rPr lang="en-US" dirty="0" err="1"/>
              <a:t>libero</a:t>
            </a:r>
            <a:r>
              <a:rPr lang="en-US" dirty="0"/>
              <a:t>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0"/>
            <a:ext cx="12192000" cy="6225871"/>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84F1A80D-0A38-4E65-8962-19BCC8EAF491}" type="slidenum">
              <a:rPr lang="en-US" smtClean="0">
                <a:solidFill>
                  <a:srgbClr val="666366"/>
                </a:solidFill>
              </a:rPr>
              <a:pPr/>
              <a:t>‹#›</a:t>
            </a:fld>
            <a:endParaRPr lang="en-US" dirty="0">
              <a:solidFill>
                <a:srgbClr val="666366"/>
              </a:solidFill>
            </a:endParaRPr>
          </a:p>
        </p:txBody>
      </p:sp>
    </p:spTree>
    <p:extLst>
      <p:ext uri="{BB962C8B-B14F-4D97-AF65-F5344CB8AC3E}">
        <p14:creationId xmlns:p14="http://schemas.microsoft.com/office/powerpoint/2010/main" val="34332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solidFill>
                  <a:schemeClr val="bg1">
                    <a:lumMod val="50000"/>
                  </a:schemeClr>
                </a:solidFill>
              </a:defRPr>
            </a:lvl1pPr>
          </a:lstStyle>
          <a:p>
            <a:pPr>
              <a:defRPr/>
            </a:pPr>
            <a:fld id="{D728F2DE-6651-4CCD-BD94-FA1F64C61F9C}" type="slidenum">
              <a:rPr lang="en-US" smtClean="0"/>
              <a:pPr>
                <a:defRPr/>
              </a:pPr>
              <a:t>‹#›</a:t>
            </a:fld>
            <a:endParaRPr lang="en-US" dirty="0"/>
          </a:p>
        </p:txBody>
      </p:sp>
      <p:sp>
        <p:nvSpPr>
          <p:cNvPr id="4" name="Title 1"/>
          <p:cNvSpPr>
            <a:spLocks noGrp="1"/>
          </p:cNvSpPr>
          <p:nvPr>
            <p:ph type="title"/>
          </p:nvPr>
        </p:nvSpPr>
        <p:spPr>
          <a:xfrm>
            <a:off x="306919" y="444500"/>
            <a:ext cx="11578167" cy="685800"/>
          </a:xfrm>
          <a:noFill/>
          <a:ln>
            <a:noFill/>
          </a:ln>
        </p:spPr>
        <p:txBody>
          <a:bodyPr vert="horz" wrap="square" lIns="45720" tIns="45720" rIns="45720" bIns="0" numCol="1" anchor="b" anchorCtr="0" compatLnSpc="1">
            <a:prstTxWarp prst="textNoShape">
              <a:avLst/>
            </a:prstTxWarp>
          </a:bodyPr>
          <a:lstStyle>
            <a:lvl1pPr algn="l">
              <a:defRPr lang="en-US" sz="3600" b="0" i="0" dirty="0">
                <a:solidFill>
                  <a:schemeClr val="accent1"/>
                </a:solidFill>
                <a:effectLst/>
                <a:latin typeface="+mj-lt"/>
              </a:defRPr>
            </a:lvl1pPr>
          </a:lstStyle>
          <a:p>
            <a:pPr lvl="0" algn="ctr"/>
            <a:r>
              <a:rPr lang="en-US" dirty="0"/>
              <a:t>Click to edit Master title style</a:t>
            </a:r>
          </a:p>
        </p:txBody>
      </p:sp>
      <p:sp>
        <p:nvSpPr>
          <p:cNvPr id="5" name="Content Placeholder 2"/>
          <p:cNvSpPr>
            <a:spLocks noGrp="1"/>
          </p:cNvSpPr>
          <p:nvPr>
            <p:ph idx="1"/>
          </p:nvPr>
        </p:nvSpPr>
        <p:spPr>
          <a:xfrm>
            <a:off x="306919" y="1358901"/>
            <a:ext cx="11578167" cy="4066117"/>
          </a:xfrm>
          <a:noFill/>
          <a:ln>
            <a:noFill/>
          </a:ln>
        </p:spPr>
        <p:txBody>
          <a:bodyPr vert="horz" wrap="square" lIns="45720" tIns="45720" rIns="45720" bIns="45720" numCol="1" anchor="t" anchorCtr="0" compatLnSpc="1">
            <a:prstTxWarp prst="textNoShape">
              <a:avLst/>
            </a:prstTxWarp>
          </a:bodyPr>
          <a:lstStyle>
            <a:lvl1pPr>
              <a:defRPr lang="en-US" sz="2800" b="0" dirty="0" smtClean="0">
                <a:solidFill>
                  <a:schemeClr val="tx1"/>
                </a:solidFill>
                <a:effectLst/>
                <a:latin typeface="+mn-lt"/>
              </a:defRPr>
            </a:lvl1pPr>
            <a:lvl2pPr>
              <a:defRPr lang="en-US" sz="2400" b="0" dirty="0" smtClean="0">
                <a:solidFill>
                  <a:schemeClr val="tx1"/>
                </a:solidFill>
                <a:effectLst/>
                <a:latin typeface="+mn-lt"/>
              </a:defRPr>
            </a:lvl2pPr>
            <a:lvl3pPr>
              <a:defRPr lang="en-US" b="0" dirty="0" smtClean="0">
                <a:solidFill>
                  <a:schemeClr val="tx1"/>
                </a:solidFill>
                <a:effectLst/>
                <a:latin typeface="+mn-lt"/>
              </a:defRPr>
            </a:lvl3pPr>
            <a:lvl4pPr>
              <a:defRPr lang="en-US" sz="1800" b="0" dirty="0" smtClean="0">
                <a:solidFill>
                  <a:schemeClr val="tx1"/>
                </a:solidFill>
                <a:effectLst/>
                <a:latin typeface="+mn-lt"/>
              </a:defRPr>
            </a:lvl4pPr>
            <a:lvl5pPr>
              <a:defRPr lang="en-US" sz="1800" b="0" dirty="0">
                <a:solidFill>
                  <a:schemeClr val="tx1"/>
                </a:solidFill>
                <a:effectLst/>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839200" y="5905499"/>
            <a:ext cx="31496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31326152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2684" y="1187450"/>
            <a:ext cx="5687483" cy="438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187450"/>
            <a:ext cx="5687484" cy="438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endParaRPr lang="en-US" dirty="0">
              <a:solidFill>
                <a:srgbClr val="666366"/>
              </a:solidFill>
            </a:endParaRPr>
          </a:p>
        </p:txBody>
      </p:sp>
    </p:spTree>
    <p:extLst>
      <p:ext uri="{BB962C8B-B14F-4D97-AF65-F5344CB8AC3E}">
        <p14:creationId xmlns:p14="http://schemas.microsoft.com/office/powerpoint/2010/main" val="26491363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CAFD0A57-E48A-4ECA-BD1E-A43C6A2C193F}" type="slidenum">
              <a:rPr lang="en-US" smtClean="0">
                <a:solidFill>
                  <a:srgbClr val="666366"/>
                </a:solidFill>
              </a:rPr>
              <a:pPr/>
              <a:t>‹#›</a:t>
            </a:fld>
            <a:endParaRPr lang="en-US" dirty="0">
              <a:solidFill>
                <a:srgbClr val="666366"/>
              </a:solidFill>
            </a:endParaRPr>
          </a:p>
        </p:txBody>
      </p:sp>
    </p:spTree>
    <p:extLst>
      <p:ext uri="{BB962C8B-B14F-4D97-AF65-F5344CB8AC3E}">
        <p14:creationId xmlns:p14="http://schemas.microsoft.com/office/powerpoint/2010/main" val="3011513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r>
              <a:rPr lang="en-US">
                <a:solidFill>
                  <a:srgbClr val="666366"/>
                </a:solidFill>
                <a:latin typeface="Arial" panose="020B0604020202020204" pitchFamily="34" charset="0"/>
              </a:rPr>
              <a:t> </a:t>
            </a:r>
            <a:fld id="{1C060A1D-B345-4D0E-ADB4-F4AB8C651563}" type="slidenum">
              <a:rPr lang="en-US" smtClean="0">
                <a:solidFill>
                  <a:srgbClr val="666366"/>
                </a:solidFill>
                <a:latin typeface="Arial" panose="020B0604020202020204" pitchFamily="34" charset="0"/>
              </a:rPr>
              <a:pPr/>
              <a:t>‹#›</a:t>
            </a:fld>
            <a:endParaRPr lang="en-US" dirty="0">
              <a:solidFill>
                <a:srgbClr val="666366"/>
              </a:solidFill>
              <a:latin typeface="Arial" panose="020B0604020202020204" pitchFamily="34" charset="0"/>
            </a:endParaRPr>
          </a:p>
        </p:txBody>
      </p:sp>
    </p:spTree>
    <p:extLst>
      <p:ext uri="{BB962C8B-B14F-4D97-AF65-F5344CB8AC3E}">
        <p14:creationId xmlns:p14="http://schemas.microsoft.com/office/powerpoint/2010/main" val="392366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5"/>
            <a:ext cx="10363200" cy="1470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26" indent="0" algn="ctr">
              <a:buNone/>
              <a:defRPr>
                <a:solidFill>
                  <a:schemeClr val="tx1">
                    <a:tint val="75000"/>
                  </a:schemeClr>
                </a:solidFill>
              </a:defRPr>
            </a:lvl2pPr>
            <a:lvl3pPr marL="914450" indent="0" algn="ctr">
              <a:buNone/>
              <a:defRPr>
                <a:solidFill>
                  <a:schemeClr val="tx1">
                    <a:tint val="75000"/>
                  </a:schemeClr>
                </a:solidFill>
              </a:defRPr>
            </a:lvl3pPr>
            <a:lvl4pPr marL="1371676" indent="0" algn="ctr">
              <a:buNone/>
              <a:defRPr>
                <a:solidFill>
                  <a:schemeClr val="tx1">
                    <a:tint val="75000"/>
                  </a:schemeClr>
                </a:solidFill>
              </a:defRPr>
            </a:lvl4pPr>
            <a:lvl5pPr marL="1828901" indent="0" algn="ctr">
              <a:buNone/>
              <a:defRPr>
                <a:solidFill>
                  <a:schemeClr val="tx1">
                    <a:tint val="75000"/>
                  </a:schemeClr>
                </a:solidFill>
              </a:defRPr>
            </a:lvl5pPr>
            <a:lvl6pPr marL="2286128" indent="0" algn="ctr">
              <a:buNone/>
              <a:defRPr>
                <a:solidFill>
                  <a:schemeClr val="tx1">
                    <a:tint val="75000"/>
                  </a:schemeClr>
                </a:solidFill>
              </a:defRPr>
            </a:lvl6pPr>
            <a:lvl7pPr marL="2743353" indent="0" algn="ctr">
              <a:buNone/>
              <a:defRPr>
                <a:solidFill>
                  <a:schemeClr val="tx1">
                    <a:tint val="75000"/>
                  </a:schemeClr>
                </a:solidFill>
              </a:defRPr>
            </a:lvl7pPr>
            <a:lvl8pPr marL="3200577" indent="0" algn="ctr">
              <a:buNone/>
              <a:defRPr>
                <a:solidFill>
                  <a:schemeClr val="tx1">
                    <a:tint val="75000"/>
                  </a:schemeClr>
                </a:solidFill>
              </a:defRPr>
            </a:lvl8pPr>
            <a:lvl9pPr marL="36578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FE57B1B-5C0E-42D2-AAB6-29E90E892BDA}" type="datetime1">
              <a:rPr lang="en-US" altLang="en-US"/>
              <a:pPr>
                <a:defRPr/>
              </a:pPr>
              <a:t>8/21/2019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EB9909-3F40-41D6-B303-F0BB59223317}" type="slidenum">
              <a:rPr lang="en-US" altLang="en-US"/>
              <a:pPr>
                <a:defRPr/>
              </a:pPr>
              <a:t>‹#›</a:t>
            </a:fld>
            <a:endParaRPr lang="en-US" altLang="en-US"/>
          </a:p>
        </p:txBody>
      </p:sp>
    </p:spTree>
    <p:extLst>
      <p:ext uri="{BB962C8B-B14F-4D97-AF65-F5344CB8AC3E}">
        <p14:creationId xmlns:p14="http://schemas.microsoft.com/office/powerpoint/2010/main" val="935028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AF2CD9-865F-4CB8-907B-317C658BD35B}" type="datetime1">
              <a:rPr lang="en-US" altLang="en-US"/>
              <a:pPr>
                <a:defRPr/>
              </a:pPr>
              <a:t>8/21/2019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0F2E5-38E4-4FB9-8CC1-69C2B14956F3}" type="slidenum">
              <a:rPr lang="en-US" altLang="en-US"/>
              <a:pPr>
                <a:defRPr/>
              </a:pPr>
              <a:t>‹#›</a:t>
            </a:fld>
            <a:endParaRPr lang="en-US" altLang="en-US"/>
          </a:p>
        </p:txBody>
      </p:sp>
    </p:spTree>
    <p:extLst>
      <p:ext uri="{BB962C8B-B14F-4D97-AF65-F5344CB8AC3E}">
        <p14:creationId xmlns:p14="http://schemas.microsoft.com/office/powerpoint/2010/main" val="60505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1B7B277-B254-A249-B30C-85DEC3C380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5"/>
          <p:cNvSpPr>
            <a:spLocks noGrp="1"/>
          </p:cNvSpPr>
          <p:nvPr>
            <p:ph type="body" sz="quarter" idx="10" hasCustomPrompt="1"/>
          </p:nvPr>
        </p:nvSpPr>
        <p:spPr>
          <a:xfrm>
            <a:off x="658368" y="3852961"/>
            <a:ext cx="6638544" cy="982602"/>
          </a:xfrm>
          <a:prstGeom prst="rect">
            <a:avLst/>
          </a:prstGeom>
        </p:spPr>
        <p:txBody>
          <a:bodyPr lIns="0">
            <a:normAutofit/>
          </a:bodyPr>
          <a:lstStyle>
            <a:lvl1pPr marL="0" indent="0">
              <a:spcBef>
                <a:spcPts val="0"/>
              </a:spcBef>
              <a:buNone/>
              <a:defRPr sz="3200" b="0" i="0">
                <a:solidFill>
                  <a:schemeClr val="bg1"/>
                </a:solidFill>
                <a:latin typeface="+mj-lt"/>
                <a:ea typeface="Gotham Light" panose="02000504020000020004" pitchFamily="2" charset="0"/>
                <a:cs typeface="Gotham Light" panose="02000504020000020004" pitchFamily="2" charset="0"/>
              </a:defRPr>
            </a:lvl1pPr>
          </a:lstStyle>
          <a:p>
            <a:pPr lvl="0"/>
            <a:r>
              <a:rPr lang="en-US" dirty="0"/>
              <a:t>Sub-topic Line One</a:t>
            </a:r>
          </a:p>
          <a:p>
            <a:pPr lvl="0"/>
            <a:r>
              <a:rPr lang="en-US" dirty="0"/>
              <a:t>Line Two</a:t>
            </a:r>
          </a:p>
        </p:txBody>
      </p:sp>
      <p:sp>
        <p:nvSpPr>
          <p:cNvPr id="14" name="Title 1"/>
          <p:cNvSpPr>
            <a:spLocks noGrp="1"/>
          </p:cNvSpPr>
          <p:nvPr>
            <p:ph type="ctrTitle" hasCustomPrompt="1"/>
          </p:nvPr>
        </p:nvSpPr>
        <p:spPr>
          <a:xfrm>
            <a:off x="658368" y="1362840"/>
            <a:ext cx="6638544" cy="2386584"/>
          </a:xfrm>
          <a:prstGeom prst="rect">
            <a:avLst/>
          </a:prstGeom>
          <a:ln>
            <a:noFill/>
          </a:ln>
        </p:spPr>
        <p:txBody>
          <a:bodyPr lIns="0" anchor="b"/>
          <a:lstStyle>
            <a:lvl1pPr algn="l">
              <a:lnSpc>
                <a:spcPts val="5800"/>
              </a:lnSpc>
              <a:defRPr sz="6000" b="0" i="0" cap="all" baseline="0">
                <a:solidFill>
                  <a:schemeClr val="bg1"/>
                </a:solidFill>
                <a:latin typeface="+mj-lt"/>
                <a:ea typeface="Gotham Medium" panose="02000604040000020004" pitchFamily="2" charset="0"/>
                <a:cs typeface="Gotham Medium" panose="02000604040000020004" pitchFamily="2" charset="0"/>
              </a:defRPr>
            </a:lvl1pPr>
          </a:lstStyle>
          <a:p>
            <a:r>
              <a:rPr lang="en-US" dirty="0"/>
              <a:t>Presentation</a:t>
            </a:r>
            <a:br>
              <a:rPr lang="en-US" dirty="0"/>
            </a:br>
            <a:r>
              <a:rPr lang="en-US" dirty="0"/>
              <a:t>Title</a:t>
            </a:r>
          </a:p>
        </p:txBody>
      </p:sp>
      <p:sp>
        <p:nvSpPr>
          <p:cNvPr id="12" name="Text Placeholder 11"/>
          <p:cNvSpPr>
            <a:spLocks noGrp="1"/>
          </p:cNvSpPr>
          <p:nvPr>
            <p:ph type="body" sz="quarter" idx="11" hasCustomPrompt="1"/>
          </p:nvPr>
        </p:nvSpPr>
        <p:spPr>
          <a:xfrm>
            <a:off x="658369" y="4952999"/>
            <a:ext cx="6638544" cy="651933"/>
          </a:xfrm>
          <a:noFill/>
          <a:ln>
            <a:noFill/>
          </a:ln>
        </p:spPr>
        <p:txBody>
          <a:bodyPr lIns="0" anchor="t" anchorCtr="0">
            <a:normAutofit/>
          </a:bodyPr>
          <a:lstStyle>
            <a:lvl1pPr marL="0" indent="0" algn="l">
              <a:spcBef>
                <a:spcPts val="0"/>
              </a:spcBef>
              <a:buNone/>
              <a:defRPr sz="2000" b="0" i="0" baseline="0">
                <a:solidFill>
                  <a:schemeClr val="bg1"/>
                </a:solidFill>
                <a:latin typeface="+mj-lt"/>
              </a:defRPr>
            </a:lvl1pPr>
          </a:lstStyle>
          <a:p>
            <a:pPr lvl="0"/>
            <a:r>
              <a:rPr lang="en-US" dirty="0"/>
              <a:t>Author Name</a:t>
            </a:r>
          </a:p>
        </p:txBody>
      </p:sp>
      <p:pic>
        <p:nvPicPr>
          <p:cNvPr id="8" name="Picture 7">
            <a:extLst>
              <a:ext uri="{FF2B5EF4-FFF2-40B4-BE49-F238E27FC236}">
                <a16:creationId xmlns="" xmlns:a16="http://schemas.microsoft.com/office/drawing/2014/main" id="{D2BA94D0-9765-6442-B1AD-A85E00A40408}"/>
              </a:ext>
            </a:extLst>
          </p:cNvPr>
          <p:cNvPicPr>
            <a:picLocks noChangeAspect="1"/>
          </p:cNvPicPr>
          <p:nvPr userDrawn="1"/>
        </p:nvPicPr>
        <p:blipFill>
          <a:blip r:embed="rId3">
            <a:extLst/>
          </a:blip>
          <a:stretch>
            <a:fillRect/>
          </a:stretch>
        </p:blipFill>
        <p:spPr>
          <a:xfrm>
            <a:off x="658368" y="6297467"/>
            <a:ext cx="3154218" cy="416857"/>
          </a:xfrm>
          <a:prstGeom prst="rect">
            <a:avLst/>
          </a:prstGeom>
        </p:spPr>
      </p:pic>
    </p:spTree>
    <p:extLst>
      <p:ext uri="{BB962C8B-B14F-4D97-AF65-F5344CB8AC3E}">
        <p14:creationId xmlns:p14="http://schemas.microsoft.com/office/powerpoint/2010/main" val="3651532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solidFill>
                  <a:schemeClr val="tx1">
                    <a:tint val="75000"/>
                  </a:schemeClr>
                </a:solidFill>
              </a:defRPr>
            </a:lvl1pPr>
            <a:lvl2pPr marL="457226" indent="0">
              <a:buNone/>
              <a:defRPr sz="1867">
                <a:solidFill>
                  <a:schemeClr val="tx1">
                    <a:tint val="75000"/>
                  </a:schemeClr>
                </a:solidFill>
              </a:defRPr>
            </a:lvl2pPr>
            <a:lvl3pPr marL="914450" indent="0">
              <a:buNone/>
              <a:defRPr sz="1600">
                <a:solidFill>
                  <a:schemeClr val="tx1">
                    <a:tint val="75000"/>
                  </a:schemeClr>
                </a:solidFill>
              </a:defRPr>
            </a:lvl3pPr>
            <a:lvl4pPr marL="1371676" indent="0">
              <a:buNone/>
              <a:defRPr sz="1467">
                <a:solidFill>
                  <a:schemeClr val="tx1">
                    <a:tint val="75000"/>
                  </a:schemeClr>
                </a:solidFill>
              </a:defRPr>
            </a:lvl4pPr>
            <a:lvl5pPr marL="1828901" indent="0">
              <a:buNone/>
              <a:defRPr sz="1467">
                <a:solidFill>
                  <a:schemeClr val="tx1">
                    <a:tint val="75000"/>
                  </a:schemeClr>
                </a:solidFill>
              </a:defRPr>
            </a:lvl5pPr>
            <a:lvl6pPr marL="2286128" indent="0">
              <a:buNone/>
              <a:defRPr sz="1467">
                <a:solidFill>
                  <a:schemeClr val="tx1">
                    <a:tint val="75000"/>
                  </a:schemeClr>
                </a:solidFill>
              </a:defRPr>
            </a:lvl6pPr>
            <a:lvl7pPr marL="2743353" indent="0">
              <a:buNone/>
              <a:defRPr sz="1467">
                <a:solidFill>
                  <a:schemeClr val="tx1">
                    <a:tint val="75000"/>
                  </a:schemeClr>
                </a:solidFill>
              </a:defRPr>
            </a:lvl7pPr>
            <a:lvl8pPr marL="3200577" indent="0">
              <a:buNone/>
              <a:defRPr sz="1467">
                <a:solidFill>
                  <a:schemeClr val="tx1">
                    <a:tint val="75000"/>
                  </a:schemeClr>
                </a:solidFill>
              </a:defRPr>
            </a:lvl8pPr>
            <a:lvl9pPr marL="3657803" indent="0">
              <a:buNone/>
              <a:defRPr sz="14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295F37-59D1-4151-9230-0E0B70F53CD5}" type="datetime1">
              <a:rPr lang="en-US" altLang="en-US"/>
              <a:pPr>
                <a:defRPr/>
              </a:pPr>
              <a:t>8/21/2019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954703-1805-4511-AB7A-356F53EF79FF}" type="slidenum">
              <a:rPr lang="en-US" altLang="en-US"/>
              <a:pPr>
                <a:defRPr/>
              </a:pPr>
              <a:t>‹#›</a:t>
            </a:fld>
            <a:endParaRPr lang="en-US" altLang="en-US"/>
          </a:p>
        </p:txBody>
      </p:sp>
    </p:spTree>
    <p:extLst>
      <p:ext uri="{BB962C8B-B14F-4D97-AF65-F5344CB8AC3E}">
        <p14:creationId xmlns:p14="http://schemas.microsoft.com/office/powerpoint/2010/main" val="351696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4"/>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4"/>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11DED7-F7AD-4723-B95B-CEA455443BE1}" type="datetime1">
              <a:rPr lang="en-US" altLang="en-US"/>
              <a:pPr>
                <a:defRPr/>
              </a:pPr>
              <a:t>8/21/2019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D8DC82-5BE7-4EBB-8400-FF211208F9F6}" type="slidenum">
              <a:rPr lang="en-US" altLang="en-US"/>
              <a:pPr>
                <a:defRPr/>
              </a:pPr>
              <a:t>‹#›</a:t>
            </a:fld>
            <a:endParaRPr lang="en-US" altLang="en-US"/>
          </a:p>
        </p:txBody>
      </p:sp>
    </p:spTree>
    <p:extLst>
      <p:ext uri="{BB962C8B-B14F-4D97-AF65-F5344CB8AC3E}">
        <p14:creationId xmlns:p14="http://schemas.microsoft.com/office/powerpoint/2010/main" val="379820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226" indent="0">
              <a:buNone/>
              <a:defRPr sz="2000" b="1"/>
            </a:lvl2pPr>
            <a:lvl3pPr marL="914450" indent="0">
              <a:buNone/>
              <a:defRPr sz="1867" b="1"/>
            </a:lvl3pPr>
            <a:lvl4pPr marL="1371676" indent="0">
              <a:buNone/>
              <a:defRPr sz="1600" b="1"/>
            </a:lvl4pPr>
            <a:lvl5pPr marL="1828901" indent="0">
              <a:buNone/>
              <a:defRPr sz="1600" b="1"/>
            </a:lvl5pPr>
            <a:lvl6pPr marL="2286128" indent="0">
              <a:buNone/>
              <a:defRPr sz="1600" b="1"/>
            </a:lvl6pPr>
            <a:lvl7pPr marL="2743353" indent="0">
              <a:buNone/>
              <a:defRPr sz="1600" b="1"/>
            </a:lvl7pPr>
            <a:lvl8pPr marL="3200577" indent="0">
              <a:buNone/>
              <a:defRPr sz="1600" b="1"/>
            </a:lvl8pPr>
            <a:lvl9pPr marL="36578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2" cy="639763"/>
          </a:xfrm>
        </p:spPr>
        <p:txBody>
          <a:bodyPr anchor="b"/>
          <a:lstStyle>
            <a:lvl1pPr marL="0" indent="0">
              <a:buNone/>
              <a:defRPr sz="2400" b="1"/>
            </a:lvl1pPr>
            <a:lvl2pPr marL="457226" indent="0">
              <a:buNone/>
              <a:defRPr sz="2000" b="1"/>
            </a:lvl2pPr>
            <a:lvl3pPr marL="914450" indent="0">
              <a:buNone/>
              <a:defRPr sz="1867" b="1"/>
            </a:lvl3pPr>
            <a:lvl4pPr marL="1371676" indent="0">
              <a:buNone/>
              <a:defRPr sz="1600" b="1"/>
            </a:lvl4pPr>
            <a:lvl5pPr marL="1828901" indent="0">
              <a:buNone/>
              <a:defRPr sz="1600" b="1"/>
            </a:lvl5pPr>
            <a:lvl6pPr marL="2286128" indent="0">
              <a:buNone/>
              <a:defRPr sz="1600" b="1"/>
            </a:lvl6pPr>
            <a:lvl7pPr marL="2743353" indent="0">
              <a:buNone/>
              <a:defRPr sz="1600" b="1"/>
            </a:lvl7pPr>
            <a:lvl8pPr marL="3200577" indent="0">
              <a:buNone/>
              <a:defRPr sz="1600" b="1"/>
            </a:lvl8pPr>
            <a:lvl9pPr marL="36578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2"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D29B73-EB76-4449-8D33-D35E91E3AED8}" type="datetime1">
              <a:rPr lang="en-US" altLang="en-US"/>
              <a:pPr>
                <a:defRPr/>
              </a:pPr>
              <a:t>8/21/2019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DADEDD-9F58-4BD3-8460-109FA0CF17B2}" type="slidenum">
              <a:rPr lang="en-US" altLang="en-US"/>
              <a:pPr>
                <a:defRPr/>
              </a:pPr>
              <a:t>‹#›</a:t>
            </a:fld>
            <a:endParaRPr lang="en-US" altLang="en-US"/>
          </a:p>
        </p:txBody>
      </p:sp>
    </p:spTree>
    <p:extLst>
      <p:ext uri="{BB962C8B-B14F-4D97-AF65-F5344CB8AC3E}">
        <p14:creationId xmlns:p14="http://schemas.microsoft.com/office/powerpoint/2010/main" val="3186252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F56C3D-916B-45DA-9111-15661098BFC5}" type="datetime1">
              <a:rPr lang="en-US" altLang="en-US"/>
              <a:pPr>
                <a:defRPr/>
              </a:pPr>
              <a:t>8/21/2019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4FC946-3422-40E1-AC23-CB81304EA401}" type="slidenum">
              <a:rPr lang="en-US" altLang="en-US"/>
              <a:pPr>
                <a:defRPr/>
              </a:pPr>
              <a:t>‹#›</a:t>
            </a:fld>
            <a:endParaRPr lang="en-US" altLang="en-US"/>
          </a:p>
        </p:txBody>
      </p:sp>
    </p:spTree>
    <p:extLst>
      <p:ext uri="{BB962C8B-B14F-4D97-AF65-F5344CB8AC3E}">
        <p14:creationId xmlns:p14="http://schemas.microsoft.com/office/powerpoint/2010/main" val="950404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0CD624-8ADD-4DEF-ACE7-5143A4EAF1A3}" type="datetime1">
              <a:rPr lang="en-US" altLang="en-US"/>
              <a:pPr>
                <a:defRPr/>
              </a:pPr>
              <a:t>8/21/2019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171983-DF5C-48C5-8D3D-0265D660BB82}" type="slidenum">
              <a:rPr lang="en-US" altLang="en-US"/>
              <a:pPr>
                <a:defRPr/>
              </a:pPr>
              <a:t>‹#›</a:t>
            </a:fld>
            <a:endParaRPr lang="en-US" altLang="en-US"/>
          </a:p>
        </p:txBody>
      </p:sp>
    </p:spTree>
    <p:extLst>
      <p:ext uri="{BB962C8B-B14F-4D97-AF65-F5344CB8AC3E}">
        <p14:creationId xmlns:p14="http://schemas.microsoft.com/office/powerpoint/2010/main" val="2983796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8"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67"/>
            </a:lvl1pPr>
            <a:lvl2pPr marL="457226" indent="0">
              <a:buNone/>
              <a:defRPr sz="1200"/>
            </a:lvl2pPr>
            <a:lvl3pPr marL="914450" indent="0">
              <a:buNone/>
              <a:defRPr sz="1067"/>
            </a:lvl3pPr>
            <a:lvl4pPr marL="1371676" indent="0">
              <a:buNone/>
              <a:defRPr sz="933"/>
            </a:lvl4pPr>
            <a:lvl5pPr marL="1828901" indent="0">
              <a:buNone/>
              <a:defRPr sz="933"/>
            </a:lvl5pPr>
            <a:lvl6pPr marL="2286128" indent="0">
              <a:buNone/>
              <a:defRPr sz="933"/>
            </a:lvl6pPr>
            <a:lvl7pPr marL="2743353" indent="0">
              <a:buNone/>
              <a:defRPr sz="933"/>
            </a:lvl7pPr>
            <a:lvl8pPr marL="3200577" indent="0">
              <a:buNone/>
              <a:defRPr sz="933"/>
            </a:lvl8pPr>
            <a:lvl9pPr marL="3657803" indent="0">
              <a:buNone/>
              <a:defRPr sz="9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36A9FF-B993-405A-A439-20998EF3AEDD}" type="datetime1">
              <a:rPr lang="en-US" altLang="en-US"/>
              <a:pPr>
                <a:defRPr/>
              </a:pPr>
              <a:t>8/21/2019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18AA08-B675-4CEA-9639-FD3BF1B3BB10}" type="slidenum">
              <a:rPr lang="en-US" altLang="en-US"/>
              <a:pPr>
                <a:defRPr/>
              </a:pPr>
              <a:t>‹#›</a:t>
            </a:fld>
            <a:endParaRPr lang="en-US" altLang="en-US"/>
          </a:p>
        </p:txBody>
      </p:sp>
    </p:spTree>
    <p:extLst>
      <p:ext uri="{BB962C8B-B14F-4D97-AF65-F5344CB8AC3E}">
        <p14:creationId xmlns:p14="http://schemas.microsoft.com/office/powerpoint/2010/main" val="3839636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20" y="612776"/>
            <a:ext cx="7315200" cy="4114800"/>
          </a:xfrm>
        </p:spPr>
        <p:txBody>
          <a:bodyPr rtlCol="0">
            <a:normAutofit/>
          </a:bodyPr>
          <a:lstStyle>
            <a:lvl1pPr marL="0" indent="0">
              <a:buNone/>
              <a:defRPr sz="3200"/>
            </a:lvl1pPr>
            <a:lvl2pPr marL="457226" indent="0">
              <a:buNone/>
              <a:defRPr sz="2800"/>
            </a:lvl2pPr>
            <a:lvl3pPr marL="914450" indent="0">
              <a:buNone/>
              <a:defRPr sz="2400"/>
            </a:lvl3pPr>
            <a:lvl4pPr marL="1371676" indent="0">
              <a:buNone/>
              <a:defRPr sz="2000"/>
            </a:lvl4pPr>
            <a:lvl5pPr marL="1828901" indent="0">
              <a:buNone/>
              <a:defRPr sz="2000"/>
            </a:lvl5pPr>
            <a:lvl6pPr marL="2286128" indent="0">
              <a:buNone/>
              <a:defRPr sz="2000"/>
            </a:lvl6pPr>
            <a:lvl7pPr marL="2743353" indent="0">
              <a:buNone/>
              <a:defRPr sz="2000"/>
            </a:lvl7pPr>
            <a:lvl8pPr marL="3200577" indent="0">
              <a:buNone/>
              <a:defRPr sz="2000"/>
            </a:lvl8pPr>
            <a:lvl9pPr marL="3657803" indent="0">
              <a:buNone/>
              <a:defRPr sz="2000"/>
            </a:lvl9pPr>
          </a:lstStyle>
          <a:p>
            <a:pPr lvl="0"/>
            <a:endParaRPr lang="en-US" noProof="0" smtClean="0"/>
          </a:p>
        </p:txBody>
      </p:sp>
      <p:sp>
        <p:nvSpPr>
          <p:cNvPr id="4" name="Text Placeholder 3"/>
          <p:cNvSpPr>
            <a:spLocks noGrp="1"/>
          </p:cNvSpPr>
          <p:nvPr>
            <p:ph type="body" sz="half" idx="2"/>
          </p:nvPr>
        </p:nvSpPr>
        <p:spPr>
          <a:xfrm>
            <a:off x="2389720" y="5367339"/>
            <a:ext cx="7315200" cy="804863"/>
          </a:xfrm>
        </p:spPr>
        <p:txBody>
          <a:bodyPr/>
          <a:lstStyle>
            <a:lvl1pPr marL="0" indent="0">
              <a:buNone/>
              <a:defRPr sz="1467"/>
            </a:lvl1pPr>
            <a:lvl2pPr marL="457226" indent="0">
              <a:buNone/>
              <a:defRPr sz="1200"/>
            </a:lvl2pPr>
            <a:lvl3pPr marL="914450" indent="0">
              <a:buNone/>
              <a:defRPr sz="1067"/>
            </a:lvl3pPr>
            <a:lvl4pPr marL="1371676" indent="0">
              <a:buNone/>
              <a:defRPr sz="933"/>
            </a:lvl4pPr>
            <a:lvl5pPr marL="1828901" indent="0">
              <a:buNone/>
              <a:defRPr sz="933"/>
            </a:lvl5pPr>
            <a:lvl6pPr marL="2286128" indent="0">
              <a:buNone/>
              <a:defRPr sz="933"/>
            </a:lvl6pPr>
            <a:lvl7pPr marL="2743353" indent="0">
              <a:buNone/>
              <a:defRPr sz="933"/>
            </a:lvl7pPr>
            <a:lvl8pPr marL="3200577" indent="0">
              <a:buNone/>
              <a:defRPr sz="933"/>
            </a:lvl8pPr>
            <a:lvl9pPr marL="3657803" indent="0">
              <a:buNone/>
              <a:defRPr sz="9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714384-8FA9-4608-BF8C-979A2D253A35}" type="datetime1">
              <a:rPr lang="en-US" altLang="en-US"/>
              <a:pPr>
                <a:defRPr/>
              </a:pPr>
              <a:t>8/21/2019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21126B-752A-479A-81DC-AC32E7D91D9D}" type="slidenum">
              <a:rPr lang="en-US" altLang="en-US"/>
              <a:pPr>
                <a:defRPr/>
              </a:pPr>
              <a:t>‹#›</a:t>
            </a:fld>
            <a:endParaRPr lang="en-US" altLang="en-US"/>
          </a:p>
        </p:txBody>
      </p:sp>
    </p:spTree>
    <p:extLst>
      <p:ext uri="{BB962C8B-B14F-4D97-AF65-F5344CB8AC3E}">
        <p14:creationId xmlns:p14="http://schemas.microsoft.com/office/powerpoint/2010/main" val="1252250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E32822-FED4-4264-8E7F-769E82CA3157}" type="datetime1">
              <a:rPr lang="en-US" altLang="en-US"/>
              <a:pPr>
                <a:defRPr/>
              </a:pPr>
              <a:t>8/21/2019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D6B035-F57D-4951-881A-E644583CECB3}" type="slidenum">
              <a:rPr lang="en-US" altLang="en-US"/>
              <a:pPr>
                <a:defRPr/>
              </a:pPr>
              <a:t>‹#›</a:t>
            </a:fld>
            <a:endParaRPr lang="en-US" altLang="en-US"/>
          </a:p>
        </p:txBody>
      </p:sp>
    </p:spTree>
    <p:extLst>
      <p:ext uri="{BB962C8B-B14F-4D97-AF65-F5344CB8AC3E}">
        <p14:creationId xmlns:p14="http://schemas.microsoft.com/office/powerpoint/2010/main" val="263715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F8E4B2-E1A5-401F-9899-52C26A90B7EA}" type="datetime1">
              <a:rPr lang="en-US" altLang="en-US"/>
              <a:pPr>
                <a:defRPr/>
              </a:pPr>
              <a:t>8/21/2019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D87322-3062-4435-A30A-467F735BA1F2}" type="slidenum">
              <a:rPr lang="en-US" altLang="en-US"/>
              <a:pPr>
                <a:defRPr/>
              </a:pPr>
              <a:t>‹#›</a:t>
            </a:fld>
            <a:endParaRPr lang="en-US" altLang="en-US"/>
          </a:p>
        </p:txBody>
      </p:sp>
    </p:spTree>
    <p:extLst>
      <p:ext uri="{BB962C8B-B14F-4D97-AF65-F5344CB8AC3E}">
        <p14:creationId xmlns:p14="http://schemas.microsoft.com/office/powerpoint/2010/main" val="65133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6B87A19-37AD-E648-8E22-86D73DCA5C0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5"/>
          <p:cNvSpPr>
            <a:spLocks noGrp="1"/>
          </p:cNvSpPr>
          <p:nvPr>
            <p:ph type="body" sz="quarter" idx="10" hasCustomPrompt="1"/>
          </p:nvPr>
        </p:nvSpPr>
        <p:spPr>
          <a:xfrm>
            <a:off x="658368" y="3852961"/>
            <a:ext cx="6638544" cy="982602"/>
          </a:xfrm>
          <a:prstGeom prst="rect">
            <a:avLst/>
          </a:prstGeom>
        </p:spPr>
        <p:txBody>
          <a:bodyPr lIns="0">
            <a:normAutofit/>
          </a:bodyPr>
          <a:lstStyle>
            <a:lvl1pPr marL="0" indent="0">
              <a:spcBef>
                <a:spcPts val="0"/>
              </a:spcBef>
              <a:buNone/>
              <a:defRPr sz="3200" b="0" i="0">
                <a:solidFill>
                  <a:schemeClr val="bg1"/>
                </a:solidFill>
                <a:latin typeface="+mj-lt"/>
                <a:ea typeface="Gotham Light" panose="02000504020000020004" pitchFamily="2" charset="0"/>
                <a:cs typeface="Gotham Light" panose="02000504020000020004" pitchFamily="2" charset="0"/>
              </a:defRPr>
            </a:lvl1pPr>
          </a:lstStyle>
          <a:p>
            <a:pPr lvl="0"/>
            <a:r>
              <a:rPr lang="en-US" dirty="0"/>
              <a:t>Sub-topic Line One</a:t>
            </a:r>
          </a:p>
          <a:p>
            <a:pPr lvl="0"/>
            <a:r>
              <a:rPr lang="en-US" dirty="0"/>
              <a:t>Line Two</a:t>
            </a:r>
          </a:p>
        </p:txBody>
      </p:sp>
      <p:sp>
        <p:nvSpPr>
          <p:cNvPr id="14" name="Title 1"/>
          <p:cNvSpPr>
            <a:spLocks noGrp="1"/>
          </p:cNvSpPr>
          <p:nvPr>
            <p:ph type="ctrTitle" hasCustomPrompt="1"/>
          </p:nvPr>
        </p:nvSpPr>
        <p:spPr>
          <a:xfrm>
            <a:off x="658368" y="1362840"/>
            <a:ext cx="6638544" cy="2386584"/>
          </a:xfrm>
          <a:prstGeom prst="rect">
            <a:avLst/>
          </a:prstGeom>
          <a:ln>
            <a:noFill/>
          </a:ln>
        </p:spPr>
        <p:txBody>
          <a:bodyPr lIns="0" anchor="b"/>
          <a:lstStyle>
            <a:lvl1pPr algn="l">
              <a:lnSpc>
                <a:spcPts val="5800"/>
              </a:lnSpc>
              <a:defRPr sz="6000" b="0" i="0" cap="all" baseline="0">
                <a:solidFill>
                  <a:schemeClr val="bg1"/>
                </a:solidFill>
                <a:latin typeface="+mj-lt"/>
                <a:ea typeface="Gotham Medium" panose="02000604040000020004" pitchFamily="2" charset="0"/>
                <a:cs typeface="Gotham Medium" panose="02000604040000020004" pitchFamily="2" charset="0"/>
              </a:defRPr>
            </a:lvl1pPr>
          </a:lstStyle>
          <a:p>
            <a:r>
              <a:rPr lang="en-US" dirty="0"/>
              <a:t>Presentation</a:t>
            </a:r>
            <a:br>
              <a:rPr lang="en-US" dirty="0"/>
            </a:br>
            <a:r>
              <a:rPr lang="en-US" dirty="0"/>
              <a:t>Title</a:t>
            </a:r>
          </a:p>
        </p:txBody>
      </p:sp>
      <p:sp>
        <p:nvSpPr>
          <p:cNvPr id="12" name="Text Placeholder 11"/>
          <p:cNvSpPr>
            <a:spLocks noGrp="1"/>
          </p:cNvSpPr>
          <p:nvPr>
            <p:ph type="body" sz="quarter" idx="11" hasCustomPrompt="1"/>
          </p:nvPr>
        </p:nvSpPr>
        <p:spPr>
          <a:xfrm>
            <a:off x="658369" y="4952999"/>
            <a:ext cx="6638544" cy="651933"/>
          </a:xfrm>
          <a:noFill/>
          <a:ln>
            <a:noFill/>
          </a:ln>
        </p:spPr>
        <p:txBody>
          <a:bodyPr lIns="0" anchor="t" anchorCtr="0">
            <a:normAutofit/>
          </a:bodyPr>
          <a:lstStyle>
            <a:lvl1pPr marL="0" indent="0" algn="l">
              <a:spcBef>
                <a:spcPts val="0"/>
              </a:spcBef>
              <a:buNone/>
              <a:defRPr sz="2000" b="0" i="0" baseline="0">
                <a:solidFill>
                  <a:schemeClr val="bg1"/>
                </a:solidFill>
                <a:latin typeface="+mj-lt"/>
              </a:defRPr>
            </a:lvl1pPr>
          </a:lstStyle>
          <a:p>
            <a:pPr lvl="0"/>
            <a:r>
              <a:rPr lang="en-US" dirty="0"/>
              <a:t>Author Name</a:t>
            </a:r>
          </a:p>
        </p:txBody>
      </p:sp>
      <p:pic>
        <p:nvPicPr>
          <p:cNvPr id="8" name="Picture 7">
            <a:extLst>
              <a:ext uri="{FF2B5EF4-FFF2-40B4-BE49-F238E27FC236}">
                <a16:creationId xmlns="" xmlns:a16="http://schemas.microsoft.com/office/drawing/2014/main" id="{311E8B0B-21C8-EC45-AF4B-879C3BE17236}"/>
              </a:ext>
            </a:extLst>
          </p:cNvPr>
          <p:cNvPicPr>
            <a:picLocks noChangeAspect="1"/>
          </p:cNvPicPr>
          <p:nvPr userDrawn="1"/>
        </p:nvPicPr>
        <p:blipFill>
          <a:blip r:embed="rId3">
            <a:extLst/>
          </a:blip>
          <a:stretch>
            <a:fillRect/>
          </a:stretch>
        </p:blipFill>
        <p:spPr>
          <a:xfrm>
            <a:off x="658368" y="6297467"/>
            <a:ext cx="3154218" cy="416857"/>
          </a:xfrm>
          <a:prstGeom prst="rect">
            <a:avLst/>
          </a:prstGeom>
        </p:spPr>
      </p:pic>
    </p:spTree>
    <p:extLst>
      <p:ext uri="{BB962C8B-B14F-4D97-AF65-F5344CB8AC3E}">
        <p14:creationId xmlns:p14="http://schemas.microsoft.com/office/powerpoint/2010/main" val="50065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CUMIC-PPT-cover-page-design-08021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a:xfrm>
            <a:off x="0" y="3714750"/>
            <a:ext cx="12192000" cy="3143250"/>
          </a:xfrm>
          <a:prstGeom prst="rect">
            <a:avLst/>
          </a:prstGeom>
          <a:solidFill>
            <a:srgbClr val="1D4F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5"/>
          <p:cNvSpPr>
            <a:spLocks noGrp="1"/>
          </p:cNvSpPr>
          <p:nvPr>
            <p:ph type="body" sz="quarter" idx="10" hasCustomPrompt="1"/>
          </p:nvPr>
        </p:nvSpPr>
        <p:spPr>
          <a:xfrm>
            <a:off x="658368" y="3852961"/>
            <a:ext cx="6638544" cy="982602"/>
          </a:xfrm>
          <a:prstGeom prst="rect">
            <a:avLst/>
          </a:prstGeom>
        </p:spPr>
        <p:txBody>
          <a:bodyPr lIns="0">
            <a:normAutofit/>
          </a:bodyPr>
          <a:lstStyle>
            <a:lvl1pPr marL="0" indent="0">
              <a:spcBef>
                <a:spcPts val="0"/>
              </a:spcBef>
              <a:buNone/>
              <a:defRPr sz="3200" b="0" i="0">
                <a:solidFill>
                  <a:schemeClr val="bg1"/>
                </a:solidFill>
                <a:latin typeface="+mj-lt"/>
                <a:ea typeface="Gotham Light" panose="02000504020000020004" pitchFamily="2" charset="0"/>
                <a:cs typeface="Gotham Light" panose="02000504020000020004" pitchFamily="2" charset="0"/>
              </a:defRPr>
            </a:lvl1pPr>
          </a:lstStyle>
          <a:p>
            <a:pPr lvl="0"/>
            <a:r>
              <a:rPr lang="en-US" dirty="0"/>
              <a:t>Sub-topic Line One</a:t>
            </a:r>
          </a:p>
          <a:p>
            <a:pPr lvl="0"/>
            <a:r>
              <a:rPr lang="en-US" dirty="0"/>
              <a:t>Line Two</a:t>
            </a:r>
          </a:p>
        </p:txBody>
      </p:sp>
      <p:sp>
        <p:nvSpPr>
          <p:cNvPr id="12" name="Text Placeholder 11"/>
          <p:cNvSpPr>
            <a:spLocks noGrp="1"/>
          </p:cNvSpPr>
          <p:nvPr>
            <p:ph type="body" sz="quarter" idx="11" hasCustomPrompt="1"/>
          </p:nvPr>
        </p:nvSpPr>
        <p:spPr>
          <a:xfrm>
            <a:off x="658369" y="4952999"/>
            <a:ext cx="6638544" cy="651933"/>
          </a:xfrm>
          <a:noFill/>
          <a:ln>
            <a:noFill/>
          </a:ln>
        </p:spPr>
        <p:txBody>
          <a:bodyPr lIns="0" anchor="t" anchorCtr="0">
            <a:normAutofit/>
          </a:bodyPr>
          <a:lstStyle>
            <a:lvl1pPr marL="0" indent="0" algn="l">
              <a:spcBef>
                <a:spcPts val="0"/>
              </a:spcBef>
              <a:buNone/>
              <a:defRPr sz="2000" b="0" i="0" baseline="0">
                <a:solidFill>
                  <a:schemeClr val="bg1"/>
                </a:solidFill>
                <a:latin typeface="+mj-lt"/>
              </a:defRPr>
            </a:lvl1pPr>
          </a:lstStyle>
          <a:p>
            <a:pPr lvl="0"/>
            <a:r>
              <a:rPr lang="en-US" dirty="0"/>
              <a:t>Author Name</a:t>
            </a:r>
          </a:p>
        </p:txBody>
      </p:sp>
      <p:sp>
        <p:nvSpPr>
          <p:cNvPr id="3" name="Text Placeholder 2">
            <a:extLst>
              <a:ext uri="{FF2B5EF4-FFF2-40B4-BE49-F238E27FC236}">
                <a16:creationId xmlns="" xmlns:a16="http://schemas.microsoft.com/office/drawing/2014/main" id="{9DFB106B-DE70-A745-AA9D-A5DB84132893}"/>
              </a:ext>
            </a:extLst>
          </p:cNvPr>
          <p:cNvSpPr>
            <a:spLocks noGrp="1"/>
          </p:cNvSpPr>
          <p:nvPr>
            <p:ph type="body" sz="quarter" idx="12" hasCustomPrompt="1"/>
          </p:nvPr>
        </p:nvSpPr>
        <p:spPr>
          <a:xfrm>
            <a:off x="658368" y="1343469"/>
            <a:ext cx="6871853" cy="2386584"/>
          </a:xfrm>
        </p:spPr>
        <p:txBody>
          <a:bodyPr anchor="b">
            <a:noAutofit/>
          </a:bodyPr>
          <a:lstStyle>
            <a:lvl1pPr algn="l">
              <a:lnSpc>
                <a:spcPts val="5800"/>
              </a:lnSpc>
              <a:defRPr sz="6000">
                <a:solidFill>
                  <a:srgbClr val="1D4F91"/>
                </a:solidFill>
              </a:defRPr>
            </a:lvl1pPr>
            <a:lvl2pPr>
              <a:defRPr sz="6000">
                <a:solidFill>
                  <a:srgbClr val="1D4F91"/>
                </a:solidFill>
              </a:defRPr>
            </a:lvl2pPr>
            <a:lvl3pPr>
              <a:defRPr sz="6000">
                <a:solidFill>
                  <a:srgbClr val="1D4F91"/>
                </a:solidFill>
              </a:defRPr>
            </a:lvl3pPr>
            <a:lvl4pPr>
              <a:defRPr sz="6000">
                <a:solidFill>
                  <a:srgbClr val="1D4F91"/>
                </a:solidFill>
              </a:defRPr>
            </a:lvl4pPr>
            <a:lvl5pPr>
              <a:defRPr sz="6000">
                <a:solidFill>
                  <a:srgbClr val="1D4F91"/>
                </a:solidFill>
              </a:defRPr>
            </a:lvl5pPr>
          </a:lstStyle>
          <a:p>
            <a:pPr lvl="0"/>
            <a:r>
              <a:rPr lang="en-US" dirty="0"/>
              <a:t>PRESENTATION</a:t>
            </a:r>
            <a:br>
              <a:rPr lang="en-US" dirty="0"/>
            </a:br>
            <a:r>
              <a:rPr lang="en-US" dirty="0"/>
              <a:t>TITLE</a:t>
            </a:r>
          </a:p>
        </p:txBody>
      </p:sp>
      <p:pic>
        <p:nvPicPr>
          <p:cNvPr id="13" name="Picture 12">
            <a:extLst>
              <a:ext uri="{FF2B5EF4-FFF2-40B4-BE49-F238E27FC236}">
                <a16:creationId xmlns="" xmlns:a16="http://schemas.microsoft.com/office/drawing/2014/main" id="{4D957FF4-F551-E344-9F8D-22BA7639E133}"/>
              </a:ext>
            </a:extLst>
          </p:cNvPr>
          <p:cNvPicPr>
            <a:picLocks noChangeAspect="1"/>
          </p:cNvPicPr>
          <p:nvPr userDrawn="1"/>
        </p:nvPicPr>
        <p:blipFill>
          <a:blip r:embed="rId3">
            <a:extLst/>
          </a:blip>
          <a:stretch>
            <a:fillRect/>
          </a:stretch>
        </p:blipFill>
        <p:spPr>
          <a:xfrm>
            <a:off x="658368" y="6297467"/>
            <a:ext cx="3154218" cy="416857"/>
          </a:xfrm>
          <a:prstGeom prst="rect">
            <a:avLst/>
          </a:prstGeom>
        </p:spPr>
      </p:pic>
    </p:spTree>
    <p:extLst>
      <p:ext uri="{BB962C8B-B14F-4D97-AF65-F5344CB8AC3E}">
        <p14:creationId xmlns:p14="http://schemas.microsoft.com/office/powerpoint/2010/main" val="180720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3DED7FD0-D892-9143-A8AA-489C3FA99E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7">
            <a:extLst>
              <a:ext uri="{FF2B5EF4-FFF2-40B4-BE49-F238E27FC236}">
                <a16:creationId xmlns="" xmlns:a16="http://schemas.microsoft.com/office/drawing/2014/main" id="{F5CF6DF3-1D8C-5344-ADCF-77E38E760C4B}"/>
              </a:ext>
            </a:extLst>
          </p:cNvPr>
          <p:cNvSpPr>
            <a:spLocks noGrp="1"/>
          </p:cNvSpPr>
          <p:nvPr>
            <p:ph type="body" sz="quarter" idx="11" hasCustomPrompt="1"/>
          </p:nvPr>
        </p:nvSpPr>
        <p:spPr>
          <a:xfrm>
            <a:off x="658367" y="1333948"/>
            <a:ext cx="6638543" cy="2432095"/>
          </a:xfrm>
        </p:spPr>
        <p:txBody>
          <a:bodyPr anchor="b">
            <a:normAutofit/>
          </a:bodyPr>
          <a:lstStyle>
            <a:lvl1pPr>
              <a:lnSpc>
                <a:spcPts val="5800"/>
              </a:lnSpc>
              <a:spcBef>
                <a:spcPts val="0"/>
              </a:spcBef>
              <a:defRPr sz="6000">
                <a:solidFill>
                  <a:srgbClr val="1D4F91"/>
                </a:solidFill>
              </a:defRPr>
            </a:lvl1pPr>
          </a:lstStyle>
          <a:p>
            <a:pPr lvl="0"/>
            <a:r>
              <a:rPr lang="en-US" dirty="0"/>
              <a:t>DIVIDER SLIDE</a:t>
            </a:r>
          </a:p>
        </p:txBody>
      </p:sp>
      <p:sp>
        <p:nvSpPr>
          <p:cNvPr id="10" name="Text Placeholder 9">
            <a:extLst>
              <a:ext uri="{FF2B5EF4-FFF2-40B4-BE49-F238E27FC236}">
                <a16:creationId xmlns="" xmlns:a16="http://schemas.microsoft.com/office/drawing/2014/main" id="{441EB074-08A6-8943-84E9-24761F5FF96E}"/>
              </a:ext>
            </a:extLst>
          </p:cNvPr>
          <p:cNvSpPr>
            <a:spLocks noGrp="1"/>
          </p:cNvSpPr>
          <p:nvPr>
            <p:ph type="body" sz="quarter" idx="12" hasCustomPrompt="1"/>
          </p:nvPr>
        </p:nvSpPr>
        <p:spPr>
          <a:xfrm>
            <a:off x="658367" y="3860145"/>
            <a:ext cx="6343650" cy="1387475"/>
          </a:xfrm>
        </p:spPr>
        <p:txBody>
          <a:bodyPr anchor="t">
            <a:normAutofit/>
          </a:bodyPr>
          <a:lstStyle>
            <a:lvl1pPr>
              <a:lnSpc>
                <a:spcPts val="3200"/>
              </a:lnSpc>
              <a:spcBef>
                <a:spcPts val="0"/>
              </a:spcBef>
              <a:defRPr sz="3200">
                <a:solidFill>
                  <a:srgbClr val="1D4F91"/>
                </a:solidFill>
              </a:defRPr>
            </a:lvl1pPr>
          </a:lstStyle>
          <a:p>
            <a:pPr lvl="0"/>
            <a:r>
              <a:rPr lang="en-US" dirty="0"/>
              <a:t>Section Title</a:t>
            </a:r>
          </a:p>
          <a:p>
            <a:pPr lvl="0"/>
            <a:endParaRPr lang="en-US" dirty="0"/>
          </a:p>
        </p:txBody>
      </p:sp>
      <p:pic>
        <p:nvPicPr>
          <p:cNvPr id="7" name="Picture 6">
            <a:extLst>
              <a:ext uri="{FF2B5EF4-FFF2-40B4-BE49-F238E27FC236}">
                <a16:creationId xmlns="" xmlns:a16="http://schemas.microsoft.com/office/drawing/2014/main" id="{AB92B0C7-921F-6F4C-9957-52350E5391D2}"/>
              </a:ext>
            </a:extLst>
          </p:cNvPr>
          <p:cNvPicPr>
            <a:picLocks noChangeAspect="1"/>
          </p:cNvPicPr>
          <p:nvPr userDrawn="1"/>
        </p:nvPicPr>
        <p:blipFill>
          <a:blip r:embed="rId3">
            <a:extLst/>
          </a:blip>
          <a:stretch>
            <a:fillRect/>
          </a:stretch>
        </p:blipFill>
        <p:spPr>
          <a:xfrm>
            <a:off x="658368" y="6297467"/>
            <a:ext cx="3154218" cy="416857"/>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8367" y="1833658"/>
            <a:ext cx="7727865" cy="4101473"/>
          </a:xfrm>
          <a:prstGeom prst="rect">
            <a:avLst/>
          </a:prstGeom>
        </p:spPr>
        <p:txBody>
          <a:bodyPr>
            <a:noAutofit/>
          </a:bodyPr>
          <a:lstStyle>
            <a:lvl1pPr marL="0" indent="0">
              <a:lnSpc>
                <a:spcPts val="2600"/>
              </a:lnSpc>
              <a:buNone/>
              <a:defRPr sz="1800" b="0" i="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658368" y="984446"/>
            <a:ext cx="10515600" cy="716084"/>
          </a:xfrm>
          <a:prstGeom prst="rect">
            <a:avLst/>
          </a:prstGeom>
        </p:spPr>
        <p:txBody>
          <a:bodyPr anchor="b">
            <a:normAutofit/>
          </a:bodyPr>
          <a:lstStyle>
            <a:lvl1pPr>
              <a:lnSpc>
                <a:spcPct val="80000"/>
              </a:lnSpc>
              <a:defRPr sz="3600" b="0" i="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655828" y="1833660"/>
            <a:ext cx="3581739" cy="4101472"/>
          </a:xfrm>
          <a:prstGeom prst="rect">
            <a:avLst/>
          </a:prstGeom>
        </p:spPr>
        <p:txBody>
          <a:bodyPr>
            <a:noAutofit/>
          </a:bodyPr>
          <a:lstStyle>
            <a:lvl1pPr marL="0" indent="0">
              <a:lnSpc>
                <a:spcPts val="2600"/>
              </a:lnSpc>
              <a:buNone/>
              <a:defRPr sz="1800" b="0" i="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4503662" y="1833660"/>
            <a:ext cx="6670306" cy="4101472"/>
          </a:xfrm>
          <a:prstGeom prst="rect">
            <a:avLst/>
          </a:prstGeom>
        </p:spPr>
        <p:txBody>
          <a:bodyPr>
            <a:noAutofit/>
          </a:bodyPr>
          <a:lstStyle>
            <a:lvl1pPr marL="0" indent="0">
              <a:lnSpc>
                <a:spcPts val="2600"/>
              </a:lnSpc>
              <a:buNone/>
              <a:defRPr sz="1800" b="0" i="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658368" y="986620"/>
            <a:ext cx="10515600" cy="716084"/>
          </a:xfrm>
          <a:prstGeom prst="rect">
            <a:avLst/>
          </a:prstGeom>
        </p:spPr>
        <p:txBody>
          <a:bodyPr anchor="b">
            <a:normAutofit/>
          </a:bodyPr>
          <a:lstStyle>
            <a:lvl1pPr>
              <a:lnSpc>
                <a:spcPct val="80000"/>
              </a:lnSpc>
              <a:defRPr sz="3600" b="0" i="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655828" y="1833660"/>
            <a:ext cx="7735824" cy="4101472"/>
          </a:xfrm>
          <a:prstGeom prst="rect">
            <a:avLst/>
          </a:prstGeom>
        </p:spPr>
        <p:txBody>
          <a:bodyPr lIns="0" rIns="182880">
            <a:noAutofit/>
          </a:bodyPr>
          <a:lstStyle>
            <a:lvl1pPr marL="0" marR="0" indent="-310896" algn="l" defTabSz="914400" rtl="0" eaLnBrk="1" fontAlgn="auto" latinLnBrk="0" hangingPunct="1">
              <a:lnSpc>
                <a:spcPts val="2600"/>
              </a:lnSpc>
              <a:spcBef>
                <a:spcPts val="600"/>
              </a:spcBef>
              <a:spcAft>
                <a:spcPts val="0"/>
              </a:spcAft>
              <a:buClr>
                <a:srgbClr val="1D4F91"/>
              </a:buClr>
              <a:buSzPct val="100000"/>
              <a:buFont typeface="Arial" charset="0"/>
              <a:buChar char="•"/>
              <a:tabLst/>
              <a:defRPr sz="2000" b="0" i="0" spc="-5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7" name="Title 3"/>
          <p:cNvSpPr>
            <a:spLocks noGrp="1"/>
          </p:cNvSpPr>
          <p:nvPr>
            <p:ph type="title" hasCustomPrompt="1"/>
          </p:nvPr>
        </p:nvSpPr>
        <p:spPr>
          <a:xfrm>
            <a:off x="658368" y="986619"/>
            <a:ext cx="10515600" cy="716084"/>
          </a:xfrm>
          <a:prstGeom prst="rect">
            <a:avLst/>
          </a:prstGeom>
        </p:spPr>
        <p:txBody>
          <a:bodyPr anchor="b">
            <a:normAutofit/>
          </a:bodyPr>
          <a:lstStyle>
            <a:lvl1pPr>
              <a:lnSpc>
                <a:spcPct val="80000"/>
              </a:lnSpc>
              <a:defRPr sz="3600" b="0" i="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655828" y="1833659"/>
            <a:ext cx="7735824" cy="4101473"/>
          </a:xfrm>
          <a:prstGeom prst="rect">
            <a:avLst/>
          </a:prstGeom>
        </p:spPr>
        <p:txBody>
          <a:bodyPr>
            <a:normAutofit/>
          </a:bodyPr>
          <a:lstStyle>
            <a:lvl1pPr marL="0" indent="0">
              <a:lnSpc>
                <a:spcPts val="2300"/>
              </a:lnSpc>
              <a:buClr>
                <a:srgbClr val="005BBB"/>
              </a:buClr>
              <a:buFontTx/>
              <a:buNone/>
              <a:defRPr sz="1800" b="0" i="0">
                <a:solidFill>
                  <a:srgbClr val="1D4F91"/>
                </a:solidFill>
                <a:latin typeface="Arial" panose="020B0604020202020204" pitchFamily="34" charset="0"/>
                <a:ea typeface="Arial" panose="020B0604020202020204" pitchFamily="34" charset="0"/>
                <a:cs typeface="Arial" panose="020B0604020202020204" pitchFamily="34" charset="0"/>
              </a:defRPr>
            </a:lvl1pPr>
            <a:lvl2pPr marL="548640" indent="-279400">
              <a:lnSpc>
                <a:spcPts val="2300"/>
              </a:lnSpc>
              <a:buClr>
                <a:srgbClr val="1D4F91"/>
              </a:buClr>
              <a:buFont typeface="Arial" charset="0"/>
              <a:buChar char="•"/>
              <a:tabLst/>
              <a:defRPr sz="1800" b="0" i="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1800" b="0" i="0">
                <a:solidFill>
                  <a:schemeClr val="tx1"/>
                </a:solidFill>
                <a:latin typeface="Arial" panose="020B0604020202020204" pitchFamily="34" charset="0"/>
                <a:ea typeface="Arial" panose="020B0604020202020204" pitchFamily="34" charset="0"/>
                <a:cs typeface="Arial" panose="020B0604020202020204" pitchFamily="34"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4" name="Title 3"/>
          <p:cNvSpPr>
            <a:spLocks noGrp="1"/>
          </p:cNvSpPr>
          <p:nvPr>
            <p:ph type="title" hasCustomPrompt="1"/>
          </p:nvPr>
        </p:nvSpPr>
        <p:spPr>
          <a:xfrm>
            <a:off x="658368" y="986620"/>
            <a:ext cx="10515600" cy="716084"/>
          </a:xfrm>
          <a:prstGeom prst="rect">
            <a:avLst/>
          </a:prstGeom>
        </p:spPr>
        <p:txBody>
          <a:bodyPr anchor="b">
            <a:normAutofit/>
          </a:bodyPr>
          <a:lstStyle>
            <a:lvl1pPr>
              <a:lnSpc>
                <a:spcPct val="80000"/>
              </a:lnSpc>
              <a:defRPr sz="3600" b="0" i="0">
                <a:solidFill>
                  <a:srgbClr val="1D4F9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A39EAD0F-0857-0B4B-B430-7DD6F72FF462}"/>
              </a:ext>
            </a:extLst>
          </p:cNvPr>
          <p:cNvPicPr>
            <a:picLocks noChangeAspect="1"/>
          </p:cNvPicPr>
          <p:nvPr userDrawn="1"/>
        </p:nvPicPr>
        <p:blipFill>
          <a:blip r:embed="rId19"/>
          <a:stretch>
            <a:fillRect/>
          </a:stretch>
        </p:blipFill>
        <p:spPr>
          <a:xfrm>
            <a:off x="0" y="0"/>
            <a:ext cx="12192000" cy="6858000"/>
          </a:xfrm>
          <a:prstGeom prst="rect">
            <a:avLst/>
          </a:prstGeom>
        </p:spPr>
      </p:pic>
      <p:sp>
        <p:nvSpPr>
          <p:cNvPr id="12" name="Text Placeholder 11"/>
          <p:cNvSpPr>
            <a:spLocks noGrp="1"/>
          </p:cNvSpPr>
          <p:nvPr>
            <p:ph type="body" idx="1"/>
          </p:nvPr>
        </p:nvSpPr>
        <p:spPr>
          <a:xfrm>
            <a:off x="655828" y="1839327"/>
            <a:ext cx="10515600" cy="4086551"/>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655828" y="835953"/>
            <a:ext cx="10515600" cy="868430"/>
          </a:xfrm>
          <a:prstGeom prst="rect">
            <a:avLst/>
          </a:prstGeom>
        </p:spPr>
        <p:txBody>
          <a:bodyPr vert="horz" lIns="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0859516" y="6316340"/>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000" b="0" i="0" smtClean="0">
                <a:solidFill>
                  <a:schemeClr val="bg1"/>
                </a:solidFill>
                <a:latin typeface="Arial" panose="020B0604020202020204" pitchFamily="34" charset="0"/>
                <a:ea typeface="Arial" charset="0"/>
                <a:cs typeface="Arial" panose="020B0604020202020204" pitchFamily="34" charset="0"/>
              </a:rPr>
              <a:pPr/>
              <a:t>‹#›</a:t>
            </a:fld>
            <a:endParaRPr lang="en-US" sz="1000" b="0" i="0" dirty="0">
              <a:solidFill>
                <a:schemeClr val="bg1"/>
              </a:solidFill>
              <a:latin typeface="Arial" panose="020B0604020202020204" pitchFamily="34" charset="0"/>
              <a:ea typeface="Arial" charset="0"/>
              <a:cs typeface="Arial" panose="020B0604020202020204" pitchFamily="34" charset="0"/>
            </a:endParaRPr>
          </a:p>
        </p:txBody>
      </p:sp>
      <p:pic>
        <p:nvPicPr>
          <p:cNvPr id="7" name="Picture 6">
            <a:extLst>
              <a:ext uri="{FF2B5EF4-FFF2-40B4-BE49-F238E27FC236}">
                <a16:creationId xmlns="" xmlns:a16="http://schemas.microsoft.com/office/drawing/2014/main" id="{B80B0C2C-FE68-2542-80D9-F82293ED76DC}"/>
              </a:ext>
            </a:extLst>
          </p:cNvPr>
          <p:cNvPicPr>
            <a:picLocks noChangeAspect="1"/>
          </p:cNvPicPr>
          <p:nvPr userDrawn="1"/>
        </p:nvPicPr>
        <p:blipFill>
          <a:blip r:embed="rId20" cstate="screen">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a:ext>
            </a:extLst>
          </a:blip>
          <a:stretch>
            <a:fillRect/>
          </a:stretch>
        </p:blipFill>
        <p:spPr>
          <a:xfrm>
            <a:off x="658368" y="6361216"/>
            <a:ext cx="2671854" cy="353108"/>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10" r:id="rId1"/>
    <p:sldLayoutId id="2147483909" r:id="rId2"/>
    <p:sldLayoutId id="2147483911" r:id="rId3"/>
    <p:sldLayoutId id="2147483908" r:id="rId4"/>
    <p:sldLayoutId id="2147483894" r:id="rId5"/>
    <p:sldLayoutId id="2147483895" r:id="rId6"/>
    <p:sldLayoutId id="2147483897" r:id="rId7"/>
    <p:sldLayoutId id="2147483907" r:id="rId8"/>
    <p:sldLayoutId id="2147483898" r:id="rId9"/>
    <p:sldLayoutId id="2147483900" r:id="rId10"/>
    <p:sldLayoutId id="2147483906" r:id="rId11"/>
    <p:sldLayoutId id="2147483902" r:id="rId12"/>
    <p:sldLayoutId id="2147483912" r:id="rId13"/>
    <p:sldLayoutId id="2147483913" r:id="rId14"/>
    <p:sldLayoutId id="2147483914" r:id="rId15"/>
    <p:sldLayoutId id="2147483915" r:id="rId16"/>
    <p:sldLayoutId id="2147483918" r:id="rId17"/>
  </p:sldLayoutIdLst>
  <p:hf hdr="0" dt="0"/>
  <p:txStyles>
    <p:titleStyle>
      <a:lvl1pPr algn="l" defTabSz="914400" rtl="0" eaLnBrk="1" latinLnBrk="0" hangingPunct="1">
        <a:lnSpc>
          <a:spcPct val="90000"/>
        </a:lnSpc>
        <a:spcBef>
          <a:spcPct val="0"/>
        </a:spcBef>
        <a:buNone/>
        <a:defRPr sz="3600" b="0" i="0" kern="1200">
          <a:solidFill>
            <a:srgbClr val="1D4F91"/>
          </a:solidFill>
          <a:latin typeface="+mj-lt"/>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Clr>
          <a:srgbClr val="005BBB"/>
        </a:buClr>
        <a:buFont typeface="Arial" panose="020B0604020202020204" pitchFamily="34" charset="0"/>
        <a:buNone/>
        <a:defRPr sz="20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200150" indent="-285750" algn="l" defTabSz="914400" rtl="0" eaLnBrk="1" latinLnBrk="0" hangingPunct="1">
        <a:lnSpc>
          <a:spcPct val="90000"/>
        </a:lnSpc>
        <a:spcBef>
          <a:spcPts val="600"/>
        </a:spcBef>
        <a:buClr>
          <a:srgbClr val="1D4F91"/>
        </a:buClr>
        <a:buFont typeface="Lucida Grande"/>
        <a:buChar char="-"/>
        <a:defRPr sz="18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5" tIns="34293" rIns="68585" bIns="34293"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5" tIns="34293" rIns="68585" bIns="3429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wrap="square" lIns="68585" tIns="34293" rIns="68585" bIns="34293"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4D48C08A-70E5-4700-9714-75229C52E595}" type="datetime1">
              <a:rPr lang="en-US" altLang="en-US"/>
              <a:pPr>
                <a:defRPr/>
              </a:pPr>
              <a:t>8/21/2019</a:t>
            </a:fld>
            <a:endParaRPr lang="en-US" alt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68585" tIns="34293" rIns="68585" bIns="34293" rtlCol="0" anchor="ctr"/>
          <a:lstStyle>
            <a:lvl1pPr algn="ctr" defTabSz="914450"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68585" tIns="34293" rIns="68585" bIns="34293"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DAF7A09-9B86-424F-90F5-73A224525593}" type="slidenum">
              <a:rPr lang="en-US" altLang="en-US"/>
              <a:pPr>
                <a:defRPr/>
              </a:pPr>
              <a:t>‹#›</a:t>
            </a:fld>
            <a:endParaRPr lang="en-US" altLang="en-US"/>
          </a:p>
        </p:txBody>
      </p:sp>
    </p:spTree>
    <p:extLst>
      <p:ext uri="{BB962C8B-B14F-4D97-AF65-F5344CB8AC3E}">
        <p14:creationId xmlns:p14="http://schemas.microsoft.com/office/powerpoint/2010/main" val="198371332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912261"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912261"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912261"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912261"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912261"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270692" algn="ctr" defTabSz="913585" rtl="0" fontAlgn="base">
        <a:spcBef>
          <a:spcPct val="0"/>
        </a:spcBef>
        <a:spcAft>
          <a:spcPct val="0"/>
        </a:spcAft>
        <a:defRPr sz="4400">
          <a:solidFill>
            <a:schemeClr val="tx1"/>
          </a:solidFill>
          <a:latin typeface="Calibri" pitchFamily="34" charset="0"/>
        </a:defRPr>
      </a:lvl6pPr>
      <a:lvl7pPr marL="541384" algn="ctr" defTabSz="913585" rtl="0" fontAlgn="base">
        <a:spcBef>
          <a:spcPct val="0"/>
        </a:spcBef>
        <a:spcAft>
          <a:spcPct val="0"/>
        </a:spcAft>
        <a:defRPr sz="4400">
          <a:solidFill>
            <a:schemeClr val="tx1"/>
          </a:solidFill>
          <a:latin typeface="Calibri" pitchFamily="34" charset="0"/>
        </a:defRPr>
      </a:lvl7pPr>
      <a:lvl8pPr marL="812074" algn="ctr" defTabSz="913585" rtl="0" fontAlgn="base">
        <a:spcBef>
          <a:spcPct val="0"/>
        </a:spcBef>
        <a:spcAft>
          <a:spcPct val="0"/>
        </a:spcAft>
        <a:defRPr sz="4400">
          <a:solidFill>
            <a:schemeClr val="tx1"/>
          </a:solidFill>
          <a:latin typeface="Calibri" pitchFamily="34" charset="0"/>
        </a:defRPr>
      </a:lvl8pPr>
      <a:lvl9pPr marL="1082768" algn="ctr" defTabSz="913585" rtl="0" fontAlgn="base">
        <a:spcBef>
          <a:spcPct val="0"/>
        </a:spcBef>
        <a:spcAft>
          <a:spcPct val="0"/>
        </a:spcAft>
        <a:defRPr sz="4400">
          <a:solidFill>
            <a:schemeClr val="tx1"/>
          </a:solidFill>
          <a:latin typeface="Calibri" pitchFamily="34" charset="0"/>
        </a:defRPr>
      </a:lvl9pPr>
    </p:titleStyle>
    <p:bodyStyle>
      <a:lvl1pPr marL="340775" indent="-340775" algn="l" defTabSz="912261"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0815" indent="-283626" algn="l" defTabSz="912261"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0855" indent="-226478" algn="l" defTabSz="912261"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598044" indent="-226478" algn="l" defTabSz="912261"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349" indent="-226478" algn="l" defTabSz="912261"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740" indent="-228613" algn="l" defTabSz="9144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64" indent="-228613" algn="l" defTabSz="9144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90" indent="-228613" algn="l" defTabSz="9144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16" indent="-228613" algn="l" defTabSz="9144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50" rtl="0" eaLnBrk="1" latinLnBrk="0" hangingPunct="1">
        <a:defRPr sz="1867" kern="1200">
          <a:solidFill>
            <a:schemeClr val="tx1"/>
          </a:solidFill>
          <a:latin typeface="+mn-lt"/>
          <a:ea typeface="+mn-ea"/>
          <a:cs typeface="+mn-cs"/>
        </a:defRPr>
      </a:lvl1pPr>
      <a:lvl2pPr marL="457226" algn="l" defTabSz="914450" rtl="0" eaLnBrk="1" latinLnBrk="0" hangingPunct="1">
        <a:defRPr sz="1867" kern="1200">
          <a:solidFill>
            <a:schemeClr val="tx1"/>
          </a:solidFill>
          <a:latin typeface="+mn-lt"/>
          <a:ea typeface="+mn-ea"/>
          <a:cs typeface="+mn-cs"/>
        </a:defRPr>
      </a:lvl2pPr>
      <a:lvl3pPr marL="914450" algn="l" defTabSz="914450" rtl="0" eaLnBrk="1" latinLnBrk="0" hangingPunct="1">
        <a:defRPr sz="1867" kern="1200">
          <a:solidFill>
            <a:schemeClr val="tx1"/>
          </a:solidFill>
          <a:latin typeface="+mn-lt"/>
          <a:ea typeface="+mn-ea"/>
          <a:cs typeface="+mn-cs"/>
        </a:defRPr>
      </a:lvl3pPr>
      <a:lvl4pPr marL="1371676" algn="l" defTabSz="914450" rtl="0" eaLnBrk="1" latinLnBrk="0" hangingPunct="1">
        <a:defRPr sz="1867" kern="1200">
          <a:solidFill>
            <a:schemeClr val="tx1"/>
          </a:solidFill>
          <a:latin typeface="+mn-lt"/>
          <a:ea typeface="+mn-ea"/>
          <a:cs typeface="+mn-cs"/>
        </a:defRPr>
      </a:lvl4pPr>
      <a:lvl5pPr marL="1828901" algn="l" defTabSz="914450" rtl="0" eaLnBrk="1" latinLnBrk="0" hangingPunct="1">
        <a:defRPr sz="1867" kern="1200">
          <a:solidFill>
            <a:schemeClr val="tx1"/>
          </a:solidFill>
          <a:latin typeface="+mn-lt"/>
          <a:ea typeface="+mn-ea"/>
          <a:cs typeface="+mn-cs"/>
        </a:defRPr>
      </a:lvl5pPr>
      <a:lvl6pPr marL="2286128" algn="l" defTabSz="914450" rtl="0" eaLnBrk="1" latinLnBrk="0" hangingPunct="1">
        <a:defRPr sz="1867" kern="1200">
          <a:solidFill>
            <a:schemeClr val="tx1"/>
          </a:solidFill>
          <a:latin typeface="+mn-lt"/>
          <a:ea typeface="+mn-ea"/>
          <a:cs typeface="+mn-cs"/>
        </a:defRPr>
      </a:lvl6pPr>
      <a:lvl7pPr marL="2743353" algn="l" defTabSz="914450" rtl="0" eaLnBrk="1" latinLnBrk="0" hangingPunct="1">
        <a:defRPr sz="1867" kern="1200">
          <a:solidFill>
            <a:schemeClr val="tx1"/>
          </a:solidFill>
          <a:latin typeface="+mn-lt"/>
          <a:ea typeface="+mn-ea"/>
          <a:cs typeface="+mn-cs"/>
        </a:defRPr>
      </a:lvl7pPr>
      <a:lvl8pPr marL="3200577" algn="l" defTabSz="914450" rtl="0" eaLnBrk="1" latinLnBrk="0" hangingPunct="1">
        <a:defRPr sz="1867" kern="1200">
          <a:solidFill>
            <a:schemeClr val="tx1"/>
          </a:solidFill>
          <a:latin typeface="+mn-lt"/>
          <a:ea typeface="+mn-ea"/>
          <a:cs typeface="+mn-cs"/>
        </a:defRPr>
      </a:lvl8pPr>
      <a:lvl9pPr marL="3657803" algn="l" defTabSz="914450"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s://www.tripdatabase.com/how-to-use-trip" TargetMode="External"/><Relationship Id="rId4" Type="http://schemas.openxmlformats.org/officeDocument/2006/relationships/hyperlink" Target="https://www.nlm.nih.gov/bsd/disted/nurses/cover.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guides.lib.umich.edu/nursing/evidence"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casp-uk.net/casp-tools-checklists/" TargetMode="External"/><Relationship Id="rId5" Type="http://schemas.openxmlformats.org/officeDocument/2006/relationships/hyperlink" Target="https://www.tripdatabase.com/how-to-use-trip" TargetMode="External"/><Relationship Id="rId4" Type="http://schemas.openxmlformats.org/officeDocument/2006/relationships/hyperlink" Target="https://www.nlm.nih.gov/bsd/disted/nurses/cover.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casp-uk.net/casp-tools-checklists/" TargetMode="External"/><Relationship Id="rId5" Type="http://schemas.openxmlformats.org/officeDocument/2006/relationships/hyperlink" Target="https://www.tripdatabase.com/how-to-use-trip" TargetMode="External"/><Relationship Id="rId4" Type="http://schemas.openxmlformats.org/officeDocument/2006/relationships/hyperlink" Target="https://www.nlm.nih.gov/bsd/disted/nurses/cover.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A41540C-B8E3-1642-B9E7-D9A1FE28E24B}"/>
              </a:ext>
            </a:extLst>
          </p:cNvPr>
          <p:cNvSpPr>
            <a:spLocks noGrp="1"/>
          </p:cNvSpPr>
          <p:nvPr>
            <p:ph type="ctrTitle"/>
          </p:nvPr>
        </p:nvSpPr>
        <p:spPr>
          <a:xfrm>
            <a:off x="782547" y="320686"/>
            <a:ext cx="6638544" cy="3218846"/>
          </a:xfrm>
        </p:spPr>
        <p:txBody>
          <a:bodyPr>
            <a:normAutofit fontScale="90000"/>
          </a:bodyPr>
          <a:lstStyle/>
          <a:p>
            <a:r>
              <a:rPr lang="en-US" sz="5400" dirty="0">
                <a:solidFill>
                  <a:srgbClr val="FFFFFF"/>
                </a:solidFill>
                <a:effectLst>
                  <a:innerShdw blurRad="63500" dist="50800" dir="16200000">
                    <a:prstClr val="black">
                      <a:alpha val="50000"/>
                    </a:prstClr>
                  </a:innerShdw>
                </a:effectLst>
              </a:rPr>
              <a:t>ENGAGING and Educating Nurses in Evidence-Based Practice</a:t>
            </a:r>
            <a:endParaRPr lang="en-US" dirty="0">
              <a:effectLst>
                <a:innerShdw blurRad="63500" dist="50800" dir="16200000">
                  <a:prstClr val="black">
                    <a:alpha val="50000"/>
                  </a:prstClr>
                </a:innerShdw>
              </a:effectLst>
            </a:endParaRPr>
          </a:p>
        </p:txBody>
      </p:sp>
      <p:sp>
        <p:nvSpPr>
          <p:cNvPr id="4" name="Text Placeholder 3">
            <a:extLst>
              <a:ext uri="{FF2B5EF4-FFF2-40B4-BE49-F238E27FC236}">
                <a16:creationId xmlns="" xmlns:a16="http://schemas.microsoft.com/office/drawing/2014/main" id="{8D2EDDA7-990E-6A40-8724-B44A54518A2A}"/>
              </a:ext>
            </a:extLst>
          </p:cNvPr>
          <p:cNvSpPr>
            <a:spLocks noGrp="1"/>
          </p:cNvSpPr>
          <p:nvPr>
            <p:ph type="body" sz="quarter" idx="11"/>
          </p:nvPr>
        </p:nvSpPr>
        <p:spPr>
          <a:xfrm>
            <a:off x="658368" y="4057699"/>
            <a:ext cx="8423108" cy="908539"/>
          </a:xfrm>
        </p:spPr>
        <p:txBody>
          <a:bodyPr>
            <a:normAutofit lnSpcReduction="10000"/>
          </a:bodyPr>
          <a:lstStyle/>
          <a:p>
            <a:r>
              <a:rPr lang="en-US" sz="2400" dirty="0" smtClean="0"/>
              <a:t>Eileen </a:t>
            </a:r>
            <a:r>
              <a:rPr lang="en-US" sz="2400" dirty="0"/>
              <a:t>J. Carter PhD, RN</a:t>
            </a:r>
          </a:p>
          <a:p>
            <a:r>
              <a:rPr lang="en-US" dirty="0"/>
              <a:t>Assistant Professor of Nursing, Columbia University Irving Medical Center</a:t>
            </a:r>
          </a:p>
          <a:p>
            <a:r>
              <a:rPr lang="en-US" dirty="0"/>
              <a:t>Nurse Researcher, </a:t>
            </a:r>
            <a:r>
              <a:rPr lang="en-US" dirty="0" smtClean="0"/>
              <a:t>New York-Presbyterian </a:t>
            </a:r>
            <a:r>
              <a:rPr lang="en-US" dirty="0"/>
              <a:t>Hospital </a:t>
            </a:r>
          </a:p>
          <a:p>
            <a:endParaRPr lang="en-US" dirty="0"/>
          </a:p>
          <a:p>
            <a:endParaRPr lang="en-US" dirty="0"/>
          </a:p>
        </p:txBody>
      </p:sp>
      <p:sp>
        <p:nvSpPr>
          <p:cNvPr id="2" name="TextBox 1"/>
          <p:cNvSpPr txBox="1"/>
          <p:nvPr/>
        </p:nvSpPr>
        <p:spPr>
          <a:xfrm>
            <a:off x="4741332" y="6491111"/>
            <a:ext cx="2749599" cy="369332"/>
          </a:xfrm>
          <a:prstGeom prst="rect">
            <a:avLst/>
          </a:prstGeom>
          <a:noFill/>
        </p:spPr>
        <p:txBody>
          <a:bodyPr wrap="none" rtlCol="0">
            <a:spAutoFit/>
          </a:bodyPr>
          <a:lstStyle/>
          <a:p>
            <a:pPr algn="ctr"/>
            <a:r>
              <a:rPr lang="en-US" smtClean="0">
                <a:solidFill>
                  <a:schemeClr val="bg1"/>
                </a:solidFill>
                <a:latin typeface="+mj-lt"/>
              </a:rPr>
              <a:t>www.webbertraining.com</a:t>
            </a:r>
            <a:endParaRPr lang="en-US" dirty="0">
              <a:solidFill>
                <a:schemeClr val="bg1"/>
              </a:solidFill>
              <a:latin typeface="+mj-lt"/>
            </a:endParaRPr>
          </a:p>
        </p:txBody>
      </p:sp>
      <p:sp>
        <p:nvSpPr>
          <p:cNvPr id="5" name="TextBox 4"/>
          <p:cNvSpPr txBox="1"/>
          <p:nvPr/>
        </p:nvSpPr>
        <p:spPr>
          <a:xfrm>
            <a:off x="10294278" y="6496754"/>
            <a:ext cx="1864613" cy="369332"/>
          </a:xfrm>
          <a:prstGeom prst="rect">
            <a:avLst/>
          </a:prstGeom>
          <a:noFill/>
        </p:spPr>
        <p:txBody>
          <a:bodyPr wrap="none" rtlCol="0">
            <a:spAutoFit/>
          </a:bodyPr>
          <a:lstStyle/>
          <a:p>
            <a:pPr algn="r"/>
            <a:r>
              <a:rPr lang="en-US" dirty="0" smtClean="0">
                <a:solidFill>
                  <a:schemeClr val="bg1"/>
                </a:solidFill>
                <a:latin typeface="+mj-lt"/>
              </a:rPr>
              <a:t>August 22, 2019</a:t>
            </a:r>
            <a:endParaRPr lang="en-US" dirty="0">
              <a:solidFill>
                <a:schemeClr val="bg1"/>
              </a:solidFill>
              <a:latin typeface="+mj-lt"/>
            </a:endParaRPr>
          </a:p>
        </p:txBody>
      </p:sp>
      <p:sp>
        <p:nvSpPr>
          <p:cNvPr id="7" name="Text Placeholder 3">
            <a:extLst>
              <a:ext uri="{FF2B5EF4-FFF2-40B4-BE49-F238E27FC236}">
                <a16:creationId xmlns="" xmlns:a16="http://schemas.microsoft.com/office/drawing/2014/main" id="{8D2EDDA7-990E-6A40-8724-B44A54518A2A}"/>
              </a:ext>
            </a:extLst>
          </p:cNvPr>
          <p:cNvSpPr>
            <a:spLocks noGrp="1"/>
          </p:cNvSpPr>
          <p:nvPr>
            <p:ph type="body" sz="quarter" idx="11"/>
          </p:nvPr>
        </p:nvSpPr>
        <p:spPr>
          <a:xfrm>
            <a:off x="652722" y="5135789"/>
            <a:ext cx="8423108" cy="677989"/>
          </a:xfrm>
        </p:spPr>
        <p:txBody>
          <a:bodyPr>
            <a:normAutofit/>
          </a:bodyPr>
          <a:lstStyle/>
          <a:p>
            <a:r>
              <a:rPr lang="en-US" dirty="0" smtClean="0"/>
              <a:t>Hosted by Paul Webber</a:t>
            </a:r>
          </a:p>
          <a:p>
            <a:r>
              <a:rPr lang="en-US" sz="1800" dirty="0" err="1" smtClean="0"/>
              <a:t>paul@webbertraining.com</a:t>
            </a:r>
            <a:endParaRPr lang="en-US" sz="1800" dirty="0"/>
          </a:p>
        </p:txBody>
      </p:sp>
    </p:spTree>
    <p:extLst>
      <p:ext uri="{BB962C8B-B14F-4D97-AF65-F5344CB8AC3E}">
        <p14:creationId xmlns:p14="http://schemas.microsoft.com/office/powerpoint/2010/main" val="1373261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Common Barriers to Evidence-Based Practice</a:t>
            </a:r>
          </a:p>
        </p:txBody>
      </p:sp>
      <p:sp>
        <p:nvSpPr>
          <p:cNvPr id="3" name="Content Placeholder 2"/>
          <p:cNvSpPr>
            <a:spLocks noGrp="1"/>
          </p:cNvSpPr>
          <p:nvPr>
            <p:ph idx="1"/>
          </p:nvPr>
        </p:nvSpPr>
        <p:spPr/>
        <p:txBody>
          <a:bodyPr/>
          <a:lstStyle/>
          <a:p>
            <a:r>
              <a:rPr lang="en-US" sz="2400" dirty="0"/>
              <a:t>Individual Level &amp; System Level</a:t>
            </a:r>
          </a:p>
          <a:p>
            <a:pPr marL="342900" indent="-342900">
              <a:buFontTx/>
              <a:buChar char="-"/>
            </a:pPr>
            <a:r>
              <a:rPr lang="en-US" sz="2400" dirty="0"/>
              <a:t>Knowledge/Education</a:t>
            </a:r>
          </a:p>
          <a:p>
            <a:pPr marL="342900" indent="-342900">
              <a:buFontTx/>
              <a:buChar char="-"/>
            </a:pPr>
            <a:r>
              <a:rPr lang="en-US" sz="2400" dirty="0"/>
              <a:t>Low prioritization</a:t>
            </a:r>
          </a:p>
          <a:p>
            <a:pPr marL="342900" indent="-342900">
              <a:buFontTx/>
              <a:buChar char="-"/>
            </a:pPr>
            <a:r>
              <a:rPr lang="en-US" sz="2400" dirty="0"/>
              <a:t>Time</a:t>
            </a:r>
          </a:p>
          <a:p>
            <a:pPr marL="342900" indent="-342900">
              <a:buFontTx/>
              <a:buChar char="-"/>
            </a:pPr>
            <a:r>
              <a:rPr lang="en-US" sz="2400" dirty="0"/>
              <a:t>Resources</a:t>
            </a:r>
          </a:p>
          <a:p>
            <a:pPr marL="342900" indent="-342900">
              <a:buFontTx/>
              <a:buChar char="-"/>
            </a:pPr>
            <a:r>
              <a:rPr lang="en-US" sz="2400" dirty="0"/>
              <a:t>Culture</a:t>
            </a:r>
          </a:p>
        </p:txBody>
      </p:sp>
      <p:sp>
        <p:nvSpPr>
          <p:cNvPr id="4" name="Slide Number Placeholder 3"/>
          <p:cNvSpPr>
            <a:spLocks noGrp="1"/>
          </p:cNvSpPr>
          <p:nvPr>
            <p:ph type="sldNum" sz="quarter" idx="12"/>
          </p:nvPr>
        </p:nvSpPr>
        <p:spPr/>
        <p:txBody>
          <a:bodyPr/>
          <a:lstStyle/>
          <a:p>
            <a:fld id="{84F1A80D-0A38-4E65-8962-19BCC8EAF491}" type="slidenum">
              <a:rPr lang="en-US" smtClean="0">
                <a:solidFill>
                  <a:srgbClr val="666366"/>
                </a:solidFill>
              </a:rPr>
              <a:pPr/>
              <a:t>10</a:t>
            </a:fld>
            <a:endParaRPr lang="en-US" dirty="0">
              <a:solidFill>
                <a:srgbClr val="666366"/>
              </a:solidFill>
            </a:endParaRPr>
          </a:p>
        </p:txBody>
      </p:sp>
      <p:sp>
        <p:nvSpPr>
          <p:cNvPr id="5" name="TextBox 4"/>
          <p:cNvSpPr txBox="1"/>
          <p:nvPr/>
        </p:nvSpPr>
        <p:spPr>
          <a:xfrm>
            <a:off x="327214" y="5256139"/>
            <a:ext cx="8799514" cy="784830"/>
          </a:xfrm>
          <a:prstGeom prst="rect">
            <a:avLst/>
          </a:prstGeom>
          <a:solidFill>
            <a:schemeClr val="bg1"/>
          </a:solidFill>
        </p:spPr>
        <p:txBody>
          <a:bodyPr wrap="square" rtlCol="0">
            <a:spAutoFit/>
          </a:bodyPr>
          <a:lstStyle/>
          <a:p>
            <a:pPr algn="l"/>
            <a:endParaRPr lang="en-US" sz="900" dirty="0">
              <a:solidFill>
                <a:srgbClr val="002060"/>
              </a:solidFill>
            </a:endParaRPr>
          </a:p>
          <a:p>
            <a:pPr algn="l"/>
            <a:endParaRPr lang="en-US" sz="900" dirty="0">
              <a:solidFill>
                <a:srgbClr val="002060"/>
              </a:solidFill>
            </a:endParaRPr>
          </a:p>
          <a:p>
            <a:pPr algn="l"/>
            <a:endParaRPr lang="en-US" sz="900" dirty="0">
              <a:solidFill>
                <a:srgbClr val="002060"/>
              </a:solidFill>
            </a:endParaRPr>
          </a:p>
          <a:p>
            <a:r>
              <a:rPr lang="da-DK" sz="900" dirty="0">
                <a:solidFill>
                  <a:srgbClr val="002060"/>
                </a:solidFill>
              </a:rPr>
              <a:t>Melnyk BM, et al. J Nurs Adm 2012;42(9): 410-7.</a:t>
            </a:r>
          </a:p>
          <a:p>
            <a:r>
              <a:rPr lang="en-US" sz="900" dirty="0">
                <a:solidFill>
                  <a:srgbClr val="002060"/>
                </a:solidFill>
              </a:rPr>
              <a:t>Jun et al. </a:t>
            </a:r>
            <a:r>
              <a:rPr lang="en-US" sz="900" dirty="0" err="1">
                <a:solidFill>
                  <a:srgbClr val="002060"/>
                </a:solidFill>
              </a:rPr>
              <a:t>Int</a:t>
            </a:r>
            <a:r>
              <a:rPr lang="en-US" sz="900" dirty="0">
                <a:solidFill>
                  <a:srgbClr val="002060"/>
                </a:solidFill>
              </a:rPr>
              <a:t> J </a:t>
            </a:r>
            <a:r>
              <a:rPr lang="en-US" sz="900" dirty="0" err="1">
                <a:solidFill>
                  <a:srgbClr val="002060"/>
                </a:solidFill>
              </a:rPr>
              <a:t>Nurs</a:t>
            </a:r>
            <a:r>
              <a:rPr lang="en-US" sz="900" dirty="0">
                <a:solidFill>
                  <a:srgbClr val="002060"/>
                </a:solidFill>
              </a:rPr>
              <a:t> Stud 2016;54-68. </a:t>
            </a:r>
          </a:p>
        </p:txBody>
      </p:sp>
      <p:sp>
        <p:nvSpPr>
          <p:cNvPr id="6" name="Rounded Rectangle 5"/>
          <p:cNvSpPr/>
          <p:nvPr/>
        </p:nvSpPr>
        <p:spPr bwMode="auto">
          <a:xfrm>
            <a:off x="7082028" y="1870724"/>
            <a:ext cx="4089400" cy="3165688"/>
          </a:xfrm>
          <a:prstGeom prst="roundRect">
            <a:avLst/>
          </a:prstGeom>
          <a:ln w="98425">
            <a:headEnd type="none" w="med" len="med"/>
            <a:tailEnd type="none" w="med" len="med"/>
          </a:ln>
          <a:effectLst>
            <a:glow rad="139700">
              <a:schemeClr val="accent4">
                <a:satMod val="175000"/>
                <a:alpha val="40000"/>
              </a:schemeClr>
            </a:glow>
          </a:effectLs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60000"/>
              </a:spcBef>
              <a:spcAft>
                <a:spcPct val="0"/>
              </a:spcAft>
            </a:pPr>
            <a:r>
              <a:rPr lang="en-US" sz="2000" b="1" dirty="0">
                <a:solidFill>
                  <a:srgbClr val="000000"/>
                </a:solidFill>
                <a:latin typeface="Arial" panose="020B0604020202020204" pitchFamily="34" charset="0"/>
              </a:rPr>
              <a:t>TO DO LIST:</a:t>
            </a:r>
            <a:endParaRPr lang="en-US" sz="2800" b="1" dirty="0">
              <a:solidFill>
                <a:srgbClr val="000000"/>
              </a:solidFill>
              <a:latin typeface="Arial" panose="020B0604020202020204" pitchFamily="34" charset="0"/>
            </a:endParaRPr>
          </a:p>
          <a:p>
            <a:pPr defTabSz="914400" fontAlgn="base">
              <a:spcBef>
                <a:spcPct val="60000"/>
              </a:spcBef>
              <a:spcAft>
                <a:spcPct val="0"/>
              </a:spcAft>
            </a:pPr>
            <a:r>
              <a:rPr lang="en-US" sz="2000" b="1" dirty="0">
                <a:solidFill>
                  <a:srgbClr val="000000"/>
                </a:solidFill>
                <a:latin typeface="Arial" panose="020B0604020202020204" pitchFamily="34" charset="0"/>
              </a:rPr>
              <a:t>1. </a:t>
            </a:r>
          </a:p>
          <a:p>
            <a:pPr defTabSz="914400" fontAlgn="base">
              <a:spcBef>
                <a:spcPct val="60000"/>
              </a:spcBef>
              <a:spcAft>
                <a:spcPct val="0"/>
              </a:spcAft>
            </a:pPr>
            <a:r>
              <a:rPr lang="en-US" sz="2000" b="1" dirty="0">
                <a:solidFill>
                  <a:srgbClr val="000000"/>
                </a:solidFill>
                <a:latin typeface="Arial" panose="020B0604020202020204" pitchFamily="34" charset="0"/>
              </a:rPr>
              <a:t>2. </a:t>
            </a:r>
          </a:p>
          <a:p>
            <a:pPr defTabSz="914400" fontAlgn="base">
              <a:spcBef>
                <a:spcPct val="60000"/>
              </a:spcBef>
              <a:spcAft>
                <a:spcPct val="0"/>
              </a:spcAft>
            </a:pPr>
            <a:r>
              <a:rPr lang="en-US" sz="2000" b="1" dirty="0">
                <a:solidFill>
                  <a:srgbClr val="000000"/>
                </a:solidFill>
                <a:latin typeface="Arial" panose="020B0604020202020204" pitchFamily="34" charset="0"/>
              </a:rPr>
              <a:t>3. </a:t>
            </a:r>
          </a:p>
          <a:p>
            <a:pPr defTabSz="914400" fontAlgn="base">
              <a:spcBef>
                <a:spcPct val="60000"/>
              </a:spcBef>
              <a:spcAft>
                <a:spcPct val="0"/>
              </a:spcAft>
            </a:pPr>
            <a:r>
              <a:rPr lang="en-US" sz="2000" b="1" dirty="0">
                <a:solidFill>
                  <a:srgbClr val="000000"/>
                </a:solidFill>
                <a:latin typeface="Arial" panose="020B0604020202020204" pitchFamily="34" charset="0"/>
              </a:rPr>
              <a:t>4. </a:t>
            </a:r>
            <a:r>
              <a:rPr lang="en-US" sz="2000" b="1" dirty="0">
                <a:solidFill>
                  <a:schemeClr val="tx1"/>
                </a:solidFill>
                <a:latin typeface="Arial" panose="020B0604020202020204" pitchFamily="34" charset="0"/>
              </a:rPr>
              <a:t>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3564" y="2482866"/>
            <a:ext cx="2571981" cy="1521453"/>
          </a:xfrm>
          <a:prstGeom prst="rect">
            <a:avLst/>
          </a:prstGeom>
        </p:spPr>
      </p:pic>
      <p:sp>
        <p:nvSpPr>
          <p:cNvPr id="9" name="Rectangle 8"/>
          <p:cNvSpPr/>
          <p:nvPr/>
        </p:nvSpPr>
        <p:spPr>
          <a:xfrm rot="20934343">
            <a:off x="6754369" y="3681774"/>
            <a:ext cx="5159284" cy="707886"/>
          </a:xfrm>
          <a:prstGeom prst="rect">
            <a:avLst/>
          </a:prstGeom>
          <a:noFill/>
        </p:spPr>
        <p:txBody>
          <a:bodyPr wrap="squar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rPr>
              <a:t>EVERYTHING!!!</a:t>
            </a:r>
          </a:p>
        </p:txBody>
      </p:sp>
      <p:sp>
        <p:nvSpPr>
          <p:cNvPr id="10" name="Rectangle 9"/>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10</a:t>
            </a:r>
            <a:endParaRPr lang="en-US" dirty="0">
              <a:solidFill>
                <a:schemeClr val="bg1"/>
              </a:solidFill>
              <a:latin typeface="+mj-lt"/>
            </a:endParaRPr>
          </a:p>
        </p:txBody>
      </p:sp>
    </p:spTree>
    <p:extLst>
      <p:ext uri="{BB962C8B-B14F-4D97-AF65-F5344CB8AC3E}">
        <p14:creationId xmlns:p14="http://schemas.microsoft.com/office/powerpoint/2010/main" val="3453786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Practice</a:t>
            </a:r>
          </a:p>
        </p:txBody>
      </p:sp>
      <p:sp>
        <p:nvSpPr>
          <p:cNvPr id="5" name="Content Placeholder 4"/>
          <p:cNvSpPr>
            <a:spLocks noGrp="1"/>
          </p:cNvSpPr>
          <p:nvPr>
            <p:ph sz="half" idx="2"/>
          </p:nvPr>
        </p:nvSpPr>
        <p:spPr/>
        <p:txBody>
          <a:bodyPr anchor="ctr"/>
          <a:lstStyle/>
          <a:p>
            <a:pPr algn="ctr"/>
            <a:r>
              <a:rPr lang="en-US" i="1" dirty="0"/>
              <a:t>“Integration of best research evidence with clinical expertise and patient values” </a:t>
            </a:r>
          </a:p>
          <a:p>
            <a:pPr algn="ctr"/>
            <a:r>
              <a:rPr lang="en-US" i="1" dirty="0"/>
              <a:t>(Haynes et al 2002)</a:t>
            </a:r>
          </a:p>
          <a:p>
            <a:pPr algn="ctr"/>
            <a:endParaRPr lang="en-US" i="1" dirty="0"/>
          </a:p>
          <a:p>
            <a:pPr algn="ctr"/>
            <a:endParaRPr lang="en-US" i="1" dirty="0"/>
          </a:p>
        </p:txBody>
      </p:sp>
      <p:graphicFrame>
        <p:nvGraphicFramePr>
          <p:cNvPr id="8" name="Content Placeholder 3"/>
          <p:cNvGraphicFramePr>
            <a:graphicFrameLocks noGrp="1"/>
          </p:cNvGraphicFramePr>
          <p:nvPr>
            <p:ph sz="half" idx="1"/>
            <p:extLst/>
          </p:nvPr>
        </p:nvGraphicFramePr>
        <p:xfrm>
          <a:off x="1648016" y="1768475"/>
          <a:ext cx="4265612" cy="438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bwMode="auto">
          <a:xfrm>
            <a:off x="2523522" y="1947984"/>
            <a:ext cx="2514600" cy="2514600"/>
          </a:xfrm>
          <a:prstGeom prst="ellipse">
            <a:avLst/>
          </a:prstGeom>
          <a:noFill/>
          <a:ln w="76200" cap="flat" cmpd="sng" algn="ctr">
            <a:solidFill>
              <a:schemeClr val="accent5">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60000"/>
              </a:spcBef>
              <a:spcAft>
                <a:spcPct val="0"/>
              </a:spcAft>
            </a:pPr>
            <a:endParaRPr lang="en-US" sz="2000">
              <a:latin typeface="Arial" charset="0"/>
            </a:endParaRPr>
          </a:p>
        </p:txBody>
      </p:sp>
      <p:sp>
        <p:nvSpPr>
          <p:cNvPr id="3" name="Slide Number Placeholder 2"/>
          <p:cNvSpPr>
            <a:spLocks noGrp="1"/>
          </p:cNvSpPr>
          <p:nvPr>
            <p:ph type="sldNum" sz="quarter" idx="12"/>
          </p:nvPr>
        </p:nvSpPr>
        <p:spPr/>
        <p:txBody>
          <a:bodyPr/>
          <a:lstStyle/>
          <a:p>
            <a:fld id="{4ED857A1-0E48-431B-A500-8315B9DE0B9C}" type="slidenum">
              <a:rPr lang="en-US" smtClean="0">
                <a:solidFill>
                  <a:srgbClr val="666366"/>
                </a:solidFill>
              </a:rPr>
              <a:pPr/>
              <a:t>11</a:t>
            </a:fld>
            <a:endParaRPr lang="en-US" dirty="0">
              <a:solidFill>
                <a:srgbClr val="666366"/>
              </a:solidFill>
            </a:endParaRPr>
          </a:p>
        </p:txBody>
      </p:sp>
      <p:sp>
        <p:nvSpPr>
          <p:cNvPr id="7" name="Rectangle 6"/>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187292" y="6353200"/>
            <a:ext cx="424090"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11</a:t>
            </a:r>
            <a:endParaRPr lang="en-US" dirty="0">
              <a:solidFill>
                <a:schemeClr val="bg1"/>
              </a:solidFill>
              <a:latin typeface="+mj-lt"/>
            </a:endParaRPr>
          </a:p>
        </p:txBody>
      </p:sp>
    </p:spTree>
    <p:extLst>
      <p:ext uri="{BB962C8B-B14F-4D97-AF65-F5344CB8AC3E}">
        <p14:creationId xmlns:p14="http://schemas.microsoft.com/office/powerpoint/2010/main" val="94780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D3E3109-0890-4BA7-8A4C-7DFF02D5399C}"/>
              </a:ext>
            </a:extLst>
          </p:cNvPr>
          <p:cNvSpPr>
            <a:spLocks noGrp="1"/>
          </p:cNvSpPr>
          <p:nvPr>
            <p:ph type="title"/>
          </p:nvPr>
        </p:nvSpPr>
        <p:spPr/>
        <p:txBody>
          <a:bodyPr/>
          <a:lstStyle/>
          <a:p>
            <a:r>
              <a:rPr lang="en-US" dirty="0"/>
              <a:t>What is </a:t>
            </a:r>
            <a:r>
              <a:rPr lang="en-US" i="1" dirty="0"/>
              <a:t>“Best Research Evidence?”</a:t>
            </a:r>
          </a:p>
        </p:txBody>
      </p:sp>
      <p:sp>
        <p:nvSpPr>
          <p:cNvPr id="7" name="Content Placeholder 6">
            <a:extLst>
              <a:ext uri="{FF2B5EF4-FFF2-40B4-BE49-F238E27FC236}">
                <a16:creationId xmlns="" xmlns:a16="http://schemas.microsoft.com/office/drawing/2014/main" id="{912747A5-173E-445D-8AC3-34F5CE26DDAB}"/>
              </a:ext>
            </a:extLst>
          </p:cNvPr>
          <p:cNvSpPr>
            <a:spLocks noGrp="1"/>
          </p:cNvSpPr>
          <p:nvPr>
            <p:ph idx="1"/>
          </p:nvPr>
        </p:nvSpPr>
        <p:spPr/>
        <p:txBody>
          <a:bodyPr/>
          <a:lstStyle/>
          <a:p>
            <a:pPr marL="457200" indent="-457200">
              <a:buFont typeface="Arial" panose="020B0604020202020204" pitchFamily="34" charset="0"/>
              <a:buChar char="•"/>
            </a:pPr>
            <a:r>
              <a:rPr lang="en-US" dirty="0"/>
              <a:t>What is research evidence?</a:t>
            </a:r>
          </a:p>
          <a:p>
            <a:pPr marL="1027113" lvl="1" indent="-457200"/>
            <a:r>
              <a:rPr lang="en-US" dirty="0"/>
              <a:t>Systematic inquiry to identify ‘truth’</a:t>
            </a:r>
          </a:p>
          <a:p>
            <a:pPr marL="457200" indent="-457200">
              <a:buFont typeface="Arial" panose="020B0604020202020204" pitchFamily="34" charset="0"/>
              <a:buChar char="•"/>
            </a:pPr>
            <a:r>
              <a:rPr lang="en-US" dirty="0"/>
              <a:t>What is “best”?</a:t>
            </a:r>
          </a:p>
          <a:p>
            <a:pPr marL="1027113" lvl="1" indent="-457200"/>
            <a:r>
              <a:rPr lang="en-US" dirty="0"/>
              <a:t>High level of evidence – When performed well, certain study designs are inherently stronger and provide higher quality of evidence for decision making than other study designs (see evidence pyramid) </a:t>
            </a:r>
          </a:p>
          <a:p>
            <a:pPr marL="1027113" lvl="1" indent="-457200"/>
            <a:r>
              <a:rPr lang="en-US" dirty="0"/>
              <a:t>High quality –Study results are credible; not due to random (chance) or non-random error (bias)</a:t>
            </a:r>
          </a:p>
          <a:p>
            <a:pPr marL="457200" indent="-457200">
              <a:buFont typeface="Arial" panose="020B0604020202020204" pitchFamily="34" charset="0"/>
              <a:buChar char="•"/>
            </a:pPr>
            <a:endParaRPr lang="en-US" dirty="0"/>
          </a:p>
          <a:p>
            <a:endParaRPr lang="en-US" dirty="0"/>
          </a:p>
        </p:txBody>
      </p:sp>
      <p:sp>
        <p:nvSpPr>
          <p:cNvPr id="5" name="Slide Number Placeholder 4">
            <a:extLst>
              <a:ext uri="{FF2B5EF4-FFF2-40B4-BE49-F238E27FC236}">
                <a16:creationId xmlns="" xmlns:a16="http://schemas.microsoft.com/office/drawing/2014/main" id="{16F9B743-FE8E-4B4B-9EB5-83B7C131FECD}"/>
              </a:ext>
            </a:extLst>
          </p:cNvPr>
          <p:cNvSpPr>
            <a:spLocks noGrp="1"/>
          </p:cNvSpPr>
          <p:nvPr>
            <p:ph type="sldNum" sz="quarter" idx="12"/>
          </p:nvPr>
        </p:nvSpPr>
        <p:spPr/>
        <p:txBody>
          <a:bodyPr/>
          <a:lstStyle/>
          <a:p>
            <a:fld id="{4ED857A1-0E48-431B-A500-8315B9DE0B9C}" type="slidenum">
              <a:rPr lang="en-US" smtClean="0">
                <a:solidFill>
                  <a:srgbClr val="666366"/>
                </a:solidFill>
              </a:rPr>
              <a:pPr/>
              <a:t>12</a:t>
            </a:fld>
            <a:endParaRPr lang="en-US" dirty="0">
              <a:solidFill>
                <a:srgbClr val="666366"/>
              </a:solidFill>
            </a:endParaRPr>
          </a:p>
        </p:txBody>
      </p:sp>
      <p:sp>
        <p:nvSpPr>
          <p:cNvPr id="8" name="Rectangle 7"/>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12</a:t>
            </a:r>
            <a:endParaRPr lang="en-US" dirty="0">
              <a:solidFill>
                <a:schemeClr val="bg1"/>
              </a:solidFill>
              <a:latin typeface="+mj-lt"/>
            </a:endParaRPr>
          </a:p>
        </p:txBody>
      </p:sp>
    </p:spTree>
    <p:extLst>
      <p:ext uri="{BB962C8B-B14F-4D97-AF65-F5344CB8AC3E}">
        <p14:creationId xmlns:p14="http://schemas.microsoft.com/office/powerpoint/2010/main" val="570119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Growing recognition that </a:t>
            </a:r>
            <a:r>
              <a:rPr lang="en-US" sz="3200" u="sng" dirty="0"/>
              <a:t>nurses</a:t>
            </a:r>
            <a:r>
              <a:rPr lang="en-US" sz="3200" dirty="0"/>
              <a:t> are critical in optimizing care in practice</a:t>
            </a:r>
          </a:p>
        </p:txBody>
      </p:sp>
      <p:sp>
        <p:nvSpPr>
          <p:cNvPr id="3" name="Content Placeholder 2"/>
          <p:cNvSpPr>
            <a:spLocks noGrp="1"/>
          </p:cNvSpPr>
          <p:nvPr>
            <p:ph idx="1"/>
          </p:nvPr>
        </p:nvSpPr>
        <p:spPr/>
        <p:txBody>
          <a:bodyPr/>
          <a:lstStyle/>
          <a:p>
            <a:pPr marL="342900" indent="-342900">
              <a:buFontTx/>
              <a:buChar char="-"/>
            </a:pPr>
            <a:r>
              <a:rPr lang="en-US" i="1" dirty="0"/>
              <a:t>What are evidence-based practices?</a:t>
            </a:r>
          </a:p>
          <a:p>
            <a:pPr marL="342900" indent="-342900">
              <a:buFontTx/>
              <a:buChar char="-"/>
            </a:pPr>
            <a:r>
              <a:rPr lang="en-US" i="1" dirty="0"/>
              <a:t>How can these practices be successfully implemented?</a:t>
            </a:r>
          </a:p>
          <a:p>
            <a:pPr marL="342900" indent="-342900">
              <a:buFontTx/>
              <a:buChar char="-"/>
            </a:pPr>
            <a:r>
              <a:rPr lang="en-US" i="1" dirty="0"/>
              <a:t>How can we ensure the consistent use of practices over time?</a:t>
            </a:r>
          </a:p>
        </p:txBody>
      </p:sp>
      <p:sp>
        <p:nvSpPr>
          <p:cNvPr id="4" name="Slide Number Placeholder 3"/>
          <p:cNvSpPr>
            <a:spLocks noGrp="1"/>
          </p:cNvSpPr>
          <p:nvPr>
            <p:ph type="sldNum" sz="quarter" idx="12"/>
          </p:nvPr>
        </p:nvSpPr>
        <p:spPr/>
        <p:txBody>
          <a:bodyPr/>
          <a:lstStyle/>
          <a:p>
            <a:fld id="{84F1A80D-0A38-4E65-8962-19BCC8EAF491}" type="slidenum">
              <a:rPr lang="en-US" smtClean="0">
                <a:solidFill>
                  <a:srgbClr val="666366"/>
                </a:solidFill>
              </a:rPr>
              <a:pPr/>
              <a:t>13</a:t>
            </a:fld>
            <a:endParaRPr lang="en-US" dirty="0">
              <a:solidFill>
                <a:srgbClr val="666366"/>
              </a:solidFill>
            </a:endParaRPr>
          </a:p>
        </p:txBody>
      </p:sp>
      <p:sp>
        <p:nvSpPr>
          <p:cNvPr id="5" name="Rectangle 4"/>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13</a:t>
            </a:r>
            <a:endParaRPr lang="en-US" dirty="0">
              <a:solidFill>
                <a:schemeClr val="bg1"/>
              </a:solidFill>
              <a:latin typeface="+mj-lt"/>
            </a:endParaRPr>
          </a:p>
        </p:txBody>
      </p:sp>
    </p:spTree>
    <p:extLst>
      <p:ext uri="{BB962C8B-B14F-4D97-AF65-F5344CB8AC3E}">
        <p14:creationId xmlns:p14="http://schemas.microsoft.com/office/powerpoint/2010/main" val="4062598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Successful Strategies Target Multiple Sources of Behavior </a:t>
            </a:r>
            <a:endParaRPr lang="en-US" dirty="0"/>
          </a:p>
        </p:txBody>
      </p:sp>
      <p:sp>
        <p:nvSpPr>
          <p:cNvPr id="6" name="Text Placeholder 5"/>
          <p:cNvSpPr>
            <a:spLocks noGrp="1"/>
          </p:cNvSpPr>
          <p:nvPr>
            <p:ph type="body" idx="1"/>
          </p:nvPr>
        </p:nvSpPr>
        <p:spPr/>
        <p:txBody>
          <a:bodyPr/>
          <a:lstStyle/>
          <a:p>
            <a:r>
              <a:rPr lang="en-US" b="1" dirty="0" smtClean="0"/>
              <a:t>CAPACITY</a:t>
            </a:r>
          </a:p>
          <a:p>
            <a:r>
              <a:rPr lang="en-US" b="1" dirty="0" smtClean="0"/>
              <a:t>OPPORTUNITY</a:t>
            </a:r>
          </a:p>
          <a:p>
            <a:r>
              <a:rPr lang="en-US" b="1" dirty="0"/>
              <a:t>MOTIVATION </a:t>
            </a:r>
            <a:endParaRPr lang="en-US" b="1" dirty="0" smtClean="0"/>
          </a:p>
        </p:txBody>
      </p:sp>
      <p:sp>
        <p:nvSpPr>
          <p:cNvPr id="14" name="Picture Placeholder 13"/>
          <p:cNvSpPr>
            <a:spLocks noGrp="1"/>
          </p:cNvSpPr>
          <p:nvPr>
            <p:ph type="pic" idx="14"/>
          </p:nvPr>
        </p:nvSpPr>
        <p:spPr/>
      </p:sp>
      <p:pic>
        <p:nvPicPr>
          <p:cNvPr id="9" name="Picture Placeholder 8"/>
          <p:cNvPicPr>
            <a:picLocks noGrp="1"/>
          </p:cNvPicPr>
          <p:nvPr>
            <p:ph type="pic" idx="4294967295"/>
          </p:nvPr>
        </p:nvPicPr>
        <p:blipFill rotWithShape="1">
          <a:blip r:embed="rId2" cstate="screen">
            <a:extLst>
              <a:ext uri="{28A0092B-C50C-407E-A947-70E740481C1C}">
                <a14:useLocalDpi xmlns:a14="http://schemas.microsoft.com/office/drawing/2010/main"/>
              </a:ext>
            </a:extLst>
          </a:blip>
          <a:srcRect/>
          <a:stretch/>
        </p:blipFill>
        <p:spPr bwMode="auto">
          <a:xfrm>
            <a:off x="5868744" y="254108"/>
            <a:ext cx="5424487" cy="4419600"/>
          </a:xfrm>
          <a:prstGeom prst="rect">
            <a:avLst/>
          </a:prstGeom>
          <a:noFill/>
          <a:ln>
            <a:noFill/>
          </a:ln>
          <a:extLst>
            <a:ext uri="{53640926-AAD7-44D8-BBD7-CCE9431645EC}">
              <a14:shadowObscured xmlns:a14="http://schemas.microsoft.com/office/drawing/2010/main"/>
            </a:ext>
          </a:extLst>
        </p:spPr>
      </p:pic>
      <p:sp>
        <p:nvSpPr>
          <p:cNvPr id="13" name="TextBox 12"/>
          <p:cNvSpPr txBox="1"/>
          <p:nvPr/>
        </p:nvSpPr>
        <p:spPr>
          <a:xfrm>
            <a:off x="5868744" y="4900951"/>
            <a:ext cx="5424487" cy="1200329"/>
          </a:xfrm>
          <a:prstGeom prst="rect">
            <a:avLst/>
          </a:prstGeom>
          <a:noFill/>
        </p:spPr>
        <p:txBody>
          <a:bodyPr wrap="square" rtlCol="0">
            <a:spAutoFit/>
          </a:bodyPr>
          <a:lstStyle/>
          <a:p>
            <a:r>
              <a:rPr lang="en-US" dirty="0" err="1"/>
              <a:t>Michie</a:t>
            </a:r>
            <a:r>
              <a:rPr lang="en-US" dirty="0"/>
              <a:t> S, Atkins L, West R. (2014) The </a:t>
            </a:r>
            <a:r>
              <a:rPr lang="en-US" dirty="0" err="1"/>
              <a:t>Behaviour</a:t>
            </a:r>
            <a:r>
              <a:rPr lang="en-US" dirty="0"/>
              <a:t> Change Wheel: A Guide to Designing Interventions. London: Silverback Publishing. www.behaviourchangewheel.com</a:t>
            </a:r>
            <a:r>
              <a:rPr lang="en-US" dirty="0" smtClean="0"/>
              <a:t>.</a:t>
            </a:r>
            <a:endParaRPr lang="en-US" dirty="0"/>
          </a:p>
        </p:txBody>
      </p:sp>
      <p:sp>
        <p:nvSpPr>
          <p:cNvPr id="7" name="Rectangle 6"/>
          <p:cNvSpPr/>
          <p:nvPr/>
        </p:nvSpPr>
        <p:spPr>
          <a:xfrm>
            <a:off x="0" y="-1"/>
            <a:ext cx="1693333" cy="254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14</a:t>
            </a:r>
            <a:endParaRPr lang="en-US" dirty="0">
              <a:solidFill>
                <a:schemeClr val="bg1"/>
              </a:solidFill>
              <a:latin typeface="+mj-lt"/>
            </a:endParaRPr>
          </a:p>
        </p:txBody>
      </p:sp>
    </p:spTree>
    <p:extLst>
      <p:ext uri="{BB962C8B-B14F-4D97-AF65-F5344CB8AC3E}">
        <p14:creationId xmlns:p14="http://schemas.microsoft.com/office/powerpoint/2010/main" val="265144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#1 – Focus on Nurses’ Capacity</a:t>
            </a:r>
            <a:endParaRPr lang="en-US" dirty="0"/>
          </a:p>
        </p:txBody>
      </p:sp>
      <p:sp>
        <p:nvSpPr>
          <p:cNvPr id="7" name="Content Placeholder 6"/>
          <p:cNvSpPr>
            <a:spLocks noGrp="1"/>
          </p:cNvSpPr>
          <p:nvPr>
            <p:ph idx="1"/>
          </p:nvPr>
        </p:nvSpPr>
        <p:spPr/>
        <p:txBody>
          <a:bodyPr/>
          <a:lstStyle/>
          <a:p>
            <a:pPr marL="285750" indent="-285750">
              <a:buFont typeface="Arial" panose="020B0604020202020204" pitchFamily="34" charset="0"/>
              <a:buChar char="•"/>
            </a:pPr>
            <a:r>
              <a:rPr lang="en-US" dirty="0"/>
              <a:t>Adopt an evidence-based practice framework</a:t>
            </a:r>
          </a:p>
          <a:p>
            <a:pPr marL="742939" lvl="1" indent="-285750"/>
            <a:r>
              <a:rPr lang="en-US" dirty="0" smtClean="0"/>
              <a:t>Standardizes the approach; minimizes confusion</a:t>
            </a:r>
            <a:endParaRPr lang="en-US" dirty="0"/>
          </a:p>
          <a:p>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7456" y="2609478"/>
            <a:ext cx="6355629" cy="3382534"/>
          </a:xfrm>
          <a:prstGeom prst="rect">
            <a:avLst/>
          </a:prstGeom>
        </p:spPr>
      </p:pic>
      <p:sp>
        <p:nvSpPr>
          <p:cNvPr id="10" name="TextBox 9"/>
          <p:cNvSpPr txBox="1"/>
          <p:nvPr/>
        </p:nvSpPr>
        <p:spPr>
          <a:xfrm>
            <a:off x="90914" y="5844896"/>
            <a:ext cx="4887486" cy="369332"/>
          </a:xfrm>
          <a:prstGeom prst="rect">
            <a:avLst/>
          </a:prstGeom>
          <a:solidFill>
            <a:schemeClr val="bg1"/>
          </a:solidFill>
        </p:spPr>
        <p:txBody>
          <a:bodyPr wrap="square" rtlCol="0">
            <a:spAutoFit/>
          </a:bodyPr>
          <a:lstStyle/>
          <a:p>
            <a:pPr lvl="0"/>
            <a:r>
              <a:rPr lang="en-US" sz="900" dirty="0" err="1" smtClean="0">
                <a:solidFill>
                  <a:srgbClr val="002060"/>
                </a:solidFill>
              </a:rPr>
              <a:t>Flemming</a:t>
            </a:r>
            <a:r>
              <a:rPr lang="en-US" sz="900" dirty="0" smtClean="0">
                <a:solidFill>
                  <a:srgbClr val="002060"/>
                </a:solidFill>
              </a:rPr>
              <a:t> </a:t>
            </a:r>
            <a:r>
              <a:rPr lang="en-US" sz="900" dirty="0">
                <a:solidFill>
                  <a:srgbClr val="002060"/>
                </a:solidFill>
              </a:rPr>
              <a:t>K. Asking answerable questions. </a:t>
            </a:r>
            <a:r>
              <a:rPr lang="en-US" sz="900" i="1" dirty="0">
                <a:solidFill>
                  <a:srgbClr val="002060"/>
                </a:solidFill>
              </a:rPr>
              <a:t>Evidence-Based Nursing</a:t>
            </a:r>
            <a:r>
              <a:rPr lang="en-US" sz="900" dirty="0">
                <a:solidFill>
                  <a:srgbClr val="002060"/>
                </a:solidFill>
              </a:rPr>
              <a:t> 1:36-37:1998</a:t>
            </a:r>
          </a:p>
          <a:p>
            <a:pPr algn="l"/>
            <a:r>
              <a:rPr lang="en-US" sz="900" dirty="0" err="1">
                <a:solidFill>
                  <a:srgbClr val="002060"/>
                </a:solidFill>
              </a:rPr>
              <a:t>Tahan</a:t>
            </a:r>
            <a:r>
              <a:rPr lang="en-US" sz="900" dirty="0">
                <a:solidFill>
                  <a:srgbClr val="002060"/>
                </a:solidFill>
              </a:rPr>
              <a:t> H, Evidence-Based Nursing Practice: the PEACE Framework. </a:t>
            </a:r>
            <a:r>
              <a:rPr lang="en-US" sz="900" i="1" dirty="0">
                <a:solidFill>
                  <a:srgbClr val="002060"/>
                </a:solidFill>
              </a:rPr>
              <a:t>Nurse Leader </a:t>
            </a:r>
            <a:r>
              <a:rPr lang="en-US" sz="900" dirty="0">
                <a:solidFill>
                  <a:srgbClr val="002060"/>
                </a:solidFill>
              </a:rPr>
              <a:t>14:57-61:2016</a:t>
            </a:r>
          </a:p>
        </p:txBody>
      </p:sp>
      <p:sp>
        <p:nvSpPr>
          <p:cNvPr id="6" name="TextBox 5"/>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15</a:t>
            </a:r>
            <a:endParaRPr lang="en-US" dirty="0">
              <a:solidFill>
                <a:schemeClr val="bg1"/>
              </a:solidFill>
              <a:latin typeface="+mj-lt"/>
            </a:endParaRPr>
          </a:p>
        </p:txBody>
      </p:sp>
    </p:spTree>
    <p:extLst>
      <p:ext uri="{BB962C8B-B14F-4D97-AF65-F5344CB8AC3E}">
        <p14:creationId xmlns:p14="http://schemas.microsoft.com/office/powerpoint/2010/main" val="2247607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PQuestion"/>
          <p:cNvSpPr>
            <a:spLocks noGrp="1"/>
          </p:cNvSpPr>
          <p:nvPr>
            <p:ph type="title"/>
          </p:nvPr>
        </p:nvSpPr>
        <p:spPr/>
        <p:txBody>
          <a:bodyPr>
            <a:normAutofit fontScale="90000"/>
          </a:bodyPr>
          <a:lstStyle/>
          <a:p>
            <a:r>
              <a:rPr lang="en-US" altLang="en-US" sz="2667" dirty="0"/>
              <a:t>One of your colleagues mentions that falls are a problem on her unit. She wants to know how she can best prepare to prevent falls among her patients. What advice would you give?</a:t>
            </a:r>
          </a:p>
        </p:txBody>
      </p:sp>
      <p:sp>
        <p:nvSpPr>
          <p:cNvPr id="89092" name="TPAnswers"/>
          <p:cNvSpPr>
            <a:spLocks noGrp="1"/>
          </p:cNvSpPr>
          <p:nvPr>
            <p:ph idx="1"/>
            <p:custDataLst>
              <p:tags r:id="rId2"/>
            </p:custDataLst>
          </p:nvPr>
        </p:nvSpPr>
        <p:spPr/>
        <p:txBody>
          <a:bodyPr/>
          <a:lstStyle/>
          <a:p>
            <a:pPr marL="457200" indent="-457200">
              <a:buFont typeface="+mj-lt"/>
              <a:buAutoNum type="alphaUcPeriod"/>
            </a:pPr>
            <a:r>
              <a:rPr lang="en-US" altLang="en-US" dirty="0"/>
              <a:t>Declare ignorance. You know nothing about this topic!</a:t>
            </a:r>
          </a:p>
          <a:p>
            <a:pPr marL="457200" indent="-457200">
              <a:buFont typeface="+mj-lt"/>
              <a:buAutoNum type="alphaUcPeriod"/>
            </a:pPr>
            <a:r>
              <a:rPr lang="en-US" altLang="en-US" dirty="0"/>
              <a:t>Review the evidence</a:t>
            </a:r>
          </a:p>
          <a:p>
            <a:pPr marL="457200" indent="-457200">
              <a:buFont typeface="+mj-lt"/>
              <a:buAutoNum type="alphaUcPeriod"/>
            </a:pPr>
            <a:r>
              <a:rPr lang="en-US" altLang="en-US" dirty="0"/>
              <a:t>Formulate a PICO question</a:t>
            </a:r>
          </a:p>
          <a:p>
            <a:pPr marL="457200" indent="-457200">
              <a:buFont typeface="+mj-lt"/>
              <a:buAutoNum type="alphaUcPeriod"/>
            </a:pPr>
            <a:r>
              <a:rPr lang="en-US" altLang="en-US" dirty="0"/>
              <a:t>Recommend the use of bed alarms</a:t>
            </a:r>
          </a:p>
        </p:txBody>
      </p:sp>
      <p:sp>
        <p:nvSpPr>
          <p:cNvPr id="89093" name="Slide Number Placeholder 3"/>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32" indent="-285744">
              <a:defRPr sz="2000">
                <a:solidFill>
                  <a:schemeClr val="tx1"/>
                </a:solidFill>
                <a:latin typeface="Arial" panose="020B0604020202020204" pitchFamily="34" charset="0"/>
              </a:defRPr>
            </a:lvl2pPr>
            <a:lvl3pPr marL="1142971" indent="-228594">
              <a:defRPr sz="2000">
                <a:solidFill>
                  <a:schemeClr val="tx1"/>
                </a:solidFill>
                <a:latin typeface="Arial" panose="020B0604020202020204" pitchFamily="34" charset="0"/>
              </a:defRPr>
            </a:lvl3pPr>
            <a:lvl4pPr marL="1600160" indent="-228594">
              <a:defRPr sz="2000">
                <a:solidFill>
                  <a:schemeClr val="tx1"/>
                </a:solidFill>
                <a:latin typeface="Arial" panose="020B0604020202020204" pitchFamily="34" charset="0"/>
              </a:defRPr>
            </a:lvl4pPr>
            <a:lvl5pPr marL="2057349" indent="-228594">
              <a:defRPr sz="2000">
                <a:solidFill>
                  <a:schemeClr val="tx1"/>
                </a:solidFill>
                <a:latin typeface="Arial" panose="020B0604020202020204" pitchFamily="34" charset="0"/>
              </a:defRPr>
            </a:lvl5pPr>
            <a:lvl6pPr marL="2514537" indent="-228594" eaLnBrk="0" fontAlgn="base" hangingPunct="0">
              <a:spcBef>
                <a:spcPct val="0"/>
              </a:spcBef>
              <a:spcAft>
                <a:spcPct val="0"/>
              </a:spcAft>
              <a:defRPr sz="2000">
                <a:solidFill>
                  <a:schemeClr val="tx1"/>
                </a:solidFill>
                <a:latin typeface="Arial" panose="020B0604020202020204" pitchFamily="34" charset="0"/>
              </a:defRPr>
            </a:lvl6pPr>
            <a:lvl7pPr marL="2971726" indent="-228594" eaLnBrk="0" fontAlgn="base" hangingPunct="0">
              <a:spcBef>
                <a:spcPct val="0"/>
              </a:spcBef>
              <a:spcAft>
                <a:spcPct val="0"/>
              </a:spcAft>
              <a:defRPr sz="2000">
                <a:solidFill>
                  <a:schemeClr val="tx1"/>
                </a:solidFill>
                <a:latin typeface="Arial" panose="020B0604020202020204" pitchFamily="34" charset="0"/>
              </a:defRPr>
            </a:lvl7pPr>
            <a:lvl8pPr marL="3428914" indent="-228594" eaLnBrk="0" fontAlgn="base" hangingPunct="0">
              <a:spcBef>
                <a:spcPct val="0"/>
              </a:spcBef>
              <a:spcAft>
                <a:spcPct val="0"/>
              </a:spcAft>
              <a:defRPr sz="2000">
                <a:solidFill>
                  <a:schemeClr val="tx1"/>
                </a:solidFill>
                <a:latin typeface="Arial" panose="020B0604020202020204" pitchFamily="34" charset="0"/>
              </a:defRPr>
            </a:lvl8pPr>
            <a:lvl9pPr marL="3886103" indent="-228594" eaLnBrk="0" fontAlgn="base" hangingPunct="0">
              <a:spcBef>
                <a:spcPct val="0"/>
              </a:spcBef>
              <a:spcAft>
                <a:spcPct val="0"/>
              </a:spcAft>
              <a:defRPr sz="2000">
                <a:solidFill>
                  <a:schemeClr val="tx1"/>
                </a:solidFill>
                <a:latin typeface="Arial" panose="020B0604020202020204" pitchFamily="34" charset="0"/>
              </a:defRPr>
            </a:lvl9pPr>
          </a:lstStyle>
          <a:p>
            <a:pPr defTabSz="1219170">
              <a:defRPr/>
            </a:pPr>
            <a:endParaRPr lang="en-US" altLang="en-US" sz="1100" dirty="0">
              <a:solidFill>
                <a:prstClr val="black"/>
              </a:solidFill>
              <a:ea typeface="ＭＳ Ｐゴシック" pitchFamily="64" charset="-128"/>
            </a:endParaRPr>
          </a:p>
        </p:txBody>
      </p:sp>
      <p:sp>
        <p:nvSpPr>
          <p:cNvPr id="5" name="Rectangle 4"/>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16</a:t>
            </a:r>
            <a:endParaRPr lang="en-US" dirty="0">
              <a:solidFill>
                <a:schemeClr val="bg1"/>
              </a:solidFill>
              <a:latin typeface="+mj-lt"/>
            </a:endParaRPr>
          </a:p>
        </p:txBody>
      </p:sp>
    </p:spTree>
    <p:custDataLst>
      <p:tags r:id="rId1"/>
    </p:custDataLst>
    <p:extLst>
      <p:ext uri="{BB962C8B-B14F-4D97-AF65-F5344CB8AC3E}">
        <p14:creationId xmlns:p14="http://schemas.microsoft.com/office/powerpoint/2010/main" val="2813638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Focus: </a:t>
            </a:r>
            <a:r>
              <a:rPr lang="en-US" dirty="0"/>
              <a:t>Nurses’ Capacity</a:t>
            </a:r>
          </a:p>
        </p:txBody>
      </p:sp>
      <p:sp>
        <p:nvSpPr>
          <p:cNvPr id="4" name="Slide Number Placeholder 3"/>
          <p:cNvSpPr>
            <a:spLocks noGrp="1"/>
          </p:cNvSpPr>
          <p:nvPr>
            <p:ph type="sldNum" sz="quarter" idx="4294967295"/>
          </p:nvPr>
        </p:nvSpPr>
        <p:spPr/>
        <p:txBody>
          <a:bodyPr/>
          <a:lstStyle/>
          <a:p>
            <a:fld id="{84F1A80D-0A38-4E65-8962-19BCC8EAF491}" type="slidenum">
              <a:rPr lang="en-US" smtClean="0">
                <a:solidFill>
                  <a:srgbClr val="666366"/>
                </a:solidFill>
              </a:rPr>
              <a:pPr/>
              <a:t>17</a:t>
            </a:fld>
            <a:endParaRPr lang="en-US" dirty="0">
              <a:solidFill>
                <a:srgbClr val="666366"/>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7900" y="1668996"/>
            <a:ext cx="6785429" cy="3611278"/>
          </a:xfrm>
          <a:prstGeom prst="rect">
            <a:avLst/>
          </a:prstGeom>
        </p:spPr>
      </p:pic>
      <p:sp>
        <p:nvSpPr>
          <p:cNvPr id="9" name="TextBox 8"/>
          <p:cNvSpPr txBox="1"/>
          <p:nvPr/>
        </p:nvSpPr>
        <p:spPr>
          <a:xfrm>
            <a:off x="2277518" y="1406759"/>
            <a:ext cx="1753207" cy="954107"/>
          </a:xfrm>
          <a:prstGeom prst="rect">
            <a:avLst/>
          </a:prstGeom>
          <a:noFill/>
        </p:spPr>
        <p:txBody>
          <a:bodyPr wrap="square" rtlCol="0">
            <a:spAutoFit/>
          </a:bodyPr>
          <a:lstStyle/>
          <a:p>
            <a:pPr algn="ctr"/>
            <a:r>
              <a:rPr lang="en-US" sz="1400" dirty="0" smtClean="0"/>
              <a:t>P - Population</a:t>
            </a:r>
          </a:p>
          <a:p>
            <a:pPr algn="ctr"/>
            <a:r>
              <a:rPr lang="en-US" sz="1400" dirty="0" smtClean="0"/>
              <a:t>I - Intervention</a:t>
            </a:r>
          </a:p>
          <a:p>
            <a:pPr algn="ctr"/>
            <a:r>
              <a:rPr lang="en-US" sz="1400" dirty="0" smtClean="0"/>
              <a:t>C - Comparison</a:t>
            </a:r>
          </a:p>
          <a:p>
            <a:pPr algn="ctr"/>
            <a:r>
              <a:rPr lang="en-US" sz="1400" dirty="0" smtClean="0"/>
              <a:t>O - Outcome</a:t>
            </a:r>
            <a:endParaRPr lang="en-US" sz="1400" dirty="0"/>
          </a:p>
        </p:txBody>
      </p:sp>
      <p:sp>
        <p:nvSpPr>
          <p:cNvPr id="12" name="Left Brace 11"/>
          <p:cNvSpPr/>
          <p:nvPr/>
        </p:nvSpPr>
        <p:spPr>
          <a:xfrm rot="5400000">
            <a:off x="3048894" y="1882790"/>
            <a:ext cx="210457" cy="116661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2173625" y="1130300"/>
            <a:ext cx="1960992" cy="1637414"/>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17</a:t>
            </a:r>
            <a:endParaRPr lang="en-US" dirty="0">
              <a:solidFill>
                <a:schemeClr val="bg1"/>
              </a:solidFill>
              <a:latin typeface="+mj-lt"/>
            </a:endParaRPr>
          </a:p>
        </p:txBody>
      </p:sp>
    </p:spTree>
    <p:extLst>
      <p:ext uri="{BB962C8B-B14F-4D97-AF65-F5344CB8AC3E}">
        <p14:creationId xmlns:p14="http://schemas.microsoft.com/office/powerpoint/2010/main" val="1809335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PICO is Useful to </a:t>
            </a:r>
            <a:r>
              <a:rPr lang="en-US" dirty="0" smtClean="0"/>
              <a:t>Nurses</a:t>
            </a:r>
            <a:endParaRPr lang="en-US" dirty="0"/>
          </a:p>
        </p:txBody>
      </p:sp>
      <p:sp>
        <p:nvSpPr>
          <p:cNvPr id="7" name="Content Placeholder 6"/>
          <p:cNvSpPr>
            <a:spLocks noGrp="1"/>
          </p:cNvSpPr>
          <p:nvPr>
            <p:ph idx="1"/>
          </p:nvPr>
        </p:nvSpPr>
        <p:spPr>
          <a:xfrm>
            <a:off x="655828" y="1839327"/>
            <a:ext cx="5971618" cy="4086551"/>
          </a:xfrm>
        </p:spPr>
        <p:txBody>
          <a:bodyPr>
            <a:normAutofit lnSpcReduction="10000"/>
          </a:bodyPr>
          <a:lstStyle/>
          <a:p>
            <a:pPr marL="514338" indent="-514338">
              <a:spcBef>
                <a:spcPct val="20000"/>
              </a:spcBef>
              <a:buFont typeface="Arial" panose="020B0604020202020204" pitchFamily="34" charset="0"/>
              <a:buChar char="•"/>
            </a:pPr>
            <a:r>
              <a:rPr lang="en-US" sz="3200" dirty="0"/>
              <a:t>Lays the foundation to the five-step evidence-based nursing process</a:t>
            </a:r>
          </a:p>
          <a:p>
            <a:pPr marL="514338" indent="-514338">
              <a:spcBef>
                <a:spcPct val="20000"/>
              </a:spcBef>
              <a:buFont typeface="Arial" panose="020B0604020202020204" pitchFamily="34" charset="0"/>
              <a:buChar char="•"/>
            </a:pPr>
            <a:r>
              <a:rPr lang="en-US" sz="3200" dirty="0"/>
              <a:t>Helps clarify the actual issue you want to address</a:t>
            </a:r>
          </a:p>
          <a:p>
            <a:pPr marL="514338" indent="-514338">
              <a:spcBef>
                <a:spcPct val="20000"/>
              </a:spcBef>
              <a:buFont typeface="Arial" panose="020B0604020202020204" pitchFamily="34" charset="0"/>
              <a:buChar char="•"/>
            </a:pPr>
            <a:r>
              <a:rPr lang="en-US" sz="3200" dirty="0"/>
              <a:t>Saves time searching – as you can focus your search on evidence that will best address your question</a:t>
            </a:r>
          </a:p>
          <a:p>
            <a:endParaRPr lang="en-US" dirty="0"/>
          </a:p>
        </p:txBody>
      </p:sp>
      <p:sp>
        <p:nvSpPr>
          <p:cNvPr id="5" name="Slide Number Placeholder 4"/>
          <p:cNvSpPr>
            <a:spLocks noGrp="1"/>
          </p:cNvSpPr>
          <p:nvPr>
            <p:ph type="sldNum" sz="quarter" idx="4294967295"/>
          </p:nvPr>
        </p:nvSpPr>
        <p:spPr>
          <a:prstGeom prst="rect">
            <a:avLst/>
          </a:prstGeom>
        </p:spPr>
        <p:txBody>
          <a:bodyPr/>
          <a:lstStyle/>
          <a:p>
            <a:endParaRPr lang="en-US" dirty="0">
              <a:solidFill>
                <a:srgbClr val="666366"/>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5" y="1839327"/>
            <a:ext cx="4832854" cy="2571428"/>
          </a:xfrm>
          <a:prstGeom prst="rect">
            <a:avLst/>
          </a:prstGeom>
        </p:spPr>
      </p:pic>
      <p:sp>
        <p:nvSpPr>
          <p:cNvPr id="8" name="Rectangle 7"/>
          <p:cNvSpPr/>
          <p:nvPr/>
        </p:nvSpPr>
        <p:spPr>
          <a:xfrm>
            <a:off x="1" y="-2"/>
            <a:ext cx="252464" cy="32512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18</a:t>
            </a:r>
            <a:endParaRPr lang="en-US" dirty="0">
              <a:solidFill>
                <a:schemeClr val="bg1"/>
              </a:solidFill>
              <a:latin typeface="+mj-lt"/>
            </a:endParaRPr>
          </a:p>
        </p:txBody>
      </p:sp>
    </p:spTree>
    <p:extLst>
      <p:ext uri="{BB962C8B-B14F-4D97-AF65-F5344CB8AC3E}">
        <p14:creationId xmlns:p14="http://schemas.microsoft.com/office/powerpoint/2010/main" val="1260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24605"/>
            <a:ext cx="9936407" cy="1004887"/>
          </a:xfrm>
        </p:spPr>
        <p:txBody>
          <a:bodyPr/>
          <a:lstStyle/>
          <a:p>
            <a:r>
              <a:rPr lang="en-US" dirty="0"/>
              <a:t>Clinical Example</a:t>
            </a:r>
          </a:p>
        </p:txBody>
      </p:sp>
      <p:sp>
        <p:nvSpPr>
          <p:cNvPr id="3" name="Content Placeholder 2"/>
          <p:cNvSpPr>
            <a:spLocks noGrp="1"/>
          </p:cNvSpPr>
          <p:nvPr>
            <p:ph sz="half" idx="1"/>
          </p:nvPr>
        </p:nvSpPr>
        <p:spPr>
          <a:xfrm>
            <a:off x="352613" y="1200149"/>
            <a:ext cx="11534587" cy="4716097"/>
          </a:xfrm>
        </p:spPr>
        <p:txBody>
          <a:bodyPr/>
          <a:lstStyle/>
          <a:p>
            <a:r>
              <a:rPr lang="en-US" sz="2933" dirty="0"/>
              <a:t>You work as an inpatient medical-surgical nurse. While assessing a new patient, you learn that this patient drinks at least 5 cups of coffee a day. You begin counseling the patient on risks to high caffeine consumption. The patient responds, </a:t>
            </a:r>
            <a:r>
              <a:rPr lang="en-US" sz="2933" i="1" dirty="0"/>
              <a:t>“But there was just a study that was featured on the news. Coffee prevents depression. I thought I was doing a good thing.”</a:t>
            </a:r>
          </a:p>
          <a:p>
            <a:r>
              <a:rPr lang="en-US" sz="2933" dirty="0"/>
              <a:t>You are not aware of this study and come to think of it, you haven’t seen many recent articles on this topic. You want to find out more information to ensure that you are properly educating and caring for your patients. </a:t>
            </a:r>
          </a:p>
        </p:txBody>
      </p:sp>
      <p:sp>
        <p:nvSpPr>
          <p:cNvPr id="5" name="TextBox 4"/>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a:solidFill>
                  <a:schemeClr val="bg1"/>
                </a:solidFill>
                <a:latin typeface="+mj-lt"/>
              </a:rPr>
              <a:t>1</a:t>
            </a:r>
            <a:r>
              <a:rPr lang="en-US" smtClean="0">
                <a:solidFill>
                  <a:schemeClr val="bg1"/>
                </a:solidFill>
                <a:latin typeface="+mj-lt"/>
              </a:rPr>
              <a:t>9</a:t>
            </a:r>
            <a:endParaRPr lang="en-US" dirty="0">
              <a:solidFill>
                <a:schemeClr val="bg1"/>
              </a:solidFill>
              <a:latin typeface="+mj-lt"/>
            </a:endParaRPr>
          </a:p>
        </p:txBody>
      </p:sp>
    </p:spTree>
    <p:extLst>
      <p:ext uri="{BB962C8B-B14F-4D97-AF65-F5344CB8AC3E}">
        <p14:creationId xmlns:p14="http://schemas.microsoft.com/office/powerpoint/2010/main" val="423180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Discuss the importance of nurses’ engagement in evidence-based practice</a:t>
            </a:r>
          </a:p>
          <a:p>
            <a:pPr marL="457200" indent="-457200">
              <a:buFont typeface="Arial" panose="020B0604020202020204" pitchFamily="34" charset="0"/>
              <a:buChar char="•"/>
            </a:pPr>
            <a:r>
              <a:rPr lang="en-US" dirty="0" smtClean="0"/>
              <a:t>Provide tangible strategies to effectively engage nurses in evidence-based practice </a:t>
            </a:r>
            <a:endParaRPr lang="en-US" dirty="0"/>
          </a:p>
        </p:txBody>
      </p:sp>
      <p:sp>
        <p:nvSpPr>
          <p:cNvPr id="4" name="Slide Number Placeholder 3"/>
          <p:cNvSpPr>
            <a:spLocks noGrp="1"/>
          </p:cNvSpPr>
          <p:nvPr>
            <p:ph type="sldNum" sz="quarter" idx="12"/>
          </p:nvPr>
        </p:nvSpPr>
        <p:spPr/>
        <p:txBody>
          <a:bodyPr/>
          <a:lstStyle/>
          <a:p>
            <a:endParaRPr lang="en-US" dirty="0">
              <a:solidFill>
                <a:srgbClr val="666366"/>
              </a:solidFill>
            </a:endParaRPr>
          </a:p>
        </p:txBody>
      </p:sp>
      <p:sp>
        <p:nvSpPr>
          <p:cNvPr id="5" name="Rectangle 4"/>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87292" y="6353200"/>
            <a:ext cx="37702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 2</a:t>
            </a:r>
            <a:endParaRPr lang="en-US" dirty="0">
              <a:solidFill>
                <a:schemeClr val="bg1"/>
              </a:solidFill>
              <a:latin typeface="+mj-lt"/>
            </a:endParaRPr>
          </a:p>
        </p:txBody>
      </p:sp>
    </p:spTree>
    <p:extLst>
      <p:ext uri="{BB962C8B-B14F-4D97-AF65-F5344CB8AC3E}">
        <p14:creationId xmlns:p14="http://schemas.microsoft.com/office/powerpoint/2010/main" val="2296295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0"/>
          </p:nvPr>
        </p:nvSpPr>
        <p:spPr>
          <a:xfrm>
            <a:off x="655828" y="1833660"/>
            <a:ext cx="5282128" cy="4101472"/>
          </a:xfrm>
        </p:spPr>
        <p:txBody>
          <a:bodyPr/>
          <a:lstStyle/>
          <a:p>
            <a:r>
              <a:rPr lang="en-US" sz="2400" dirty="0"/>
              <a:t>Does coffee consumption (I) </a:t>
            </a:r>
          </a:p>
          <a:p>
            <a:r>
              <a:rPr lang="en-US" sz="2400" dirty="0"/>
              <a:t>compared to no coffee consumption (C) </a:t>
            </a:r>
          </a:p>
          <a:p>
            <a:r>
              <a:rPr lang="en-US" sz="2400" dirty="0"/>
              <a:t>prevent depression (O) </a:t>
            </a:r>
          </a:p>
          <a:p>
            <a:r>
              <a:rPr lang="en-US" sz="2400" dirty="0"/>
              <a:t>among adults (P)?  </a:t>
            </a:r>
          </a:p>
          <a:p>
            <a:endParaRPr lang="en-US" sz="2000" dirty="0"/>
          </a:p>
        </p:txBody>
      </p:sp>
      <p:sp>
        <p:nvSpPr>
          <p:cNvPr id="9" name="Text Placeholder 8"/>
          <p:cNvSpPr>
            <a:spLocks noGrp="1"/>
          </p:cNvSpPr>
          <p:nvPr>
            <p:ph type="body" idx="11"/>
          </p:nvPr>
        </p:nvSpPr>
        <p:spPr/>
        <p:txBody>
          <a:bodyPr/>
          <a:lstStyle/>
          <a:p>
            <a:pPr algn="ctr"/>
            <a:endParaRPr lang="en-US" sz="2400" dirty="0">
              <a:solidFill>
                <a:srgbClr val="333333"/>
              </a:solidFill>
            </a:endParaRPr>
          </a:p>
          <a:p>
            <a:pPr algn="ctr"/>
            <a:r>
              <a:rPr lang="en-US" sz="2400" b="1" dirty="0">
                <a:solidFill>
                  <a:srgbClr val="002060"/>
                </a:solidFill>
              </a:rPr>
              <a:t>P</a:t>
            </a:r>
            <a:r>
              <a:rPr lang="en-US" sz="2400" dirty="0">
                <a:solidFill>
                  <a:srgbClr val="333333"/>
                </a:solidFill>
              </a:rPr>
              <a:t> = Population</a:t>
            </a:r>
          </a:p>
          <a:p>
            <a:pPr algn="ctr"/>
            <a:r>
              <a:rPr lang="en-US" sz="2400" b="1" dirty="0">
                <a:solidFill>
                  <a:srgbClr val="002060"/>
                </a:solidFill>
              </a:rPr>
              <a:t>I </a:t>
            </a:r>
            <a:r>
              <a:rPr lang="en-US" sz="2400" dirty="0">
                <a:solidFill>
                  <a:srgbClr val="333333"/>
                </a:solidFill>
              </a:rPr>
              <a:t>= Intervention</a:t>
            </a:r>
          </a:p>
          <a:p>
            <a:pPr algn="ctr"/>
            <a:r>
              <a:rPr lang="en-US" sz="2400" b="1" dirty="0">
                <a:solidFill>
                  <a:srgbClr val="002060"/>
                </a:solidFill>
              </a:rPr>
              <a:t>C</a:t>
            </a:r>
            <a:r>
              <a:rPr lang="en-US" sz="2400" dirty="0">
                <a:solidFill>
                  <a:srgbClr val="333333"/>
                </a:solidFill>
              </a:rPr>
              <a:t> = Comparison </a:t>
            </a:r>
          </a:p>
          <a:p>
            <a:pPr algn="ctr"/>
            <a:r>
              <a:rPr lang="en-US" sz="2400" b="1" dirty="0">
                <a:solidFill>
                  <a:srgbClr val="002060"/>
                </a:solidFill>
              </a:rPr>
              <a:t>O</a:t>
            </a:r>
            <a:r>
              <a:rPr lang="en-US" sz="2400" dirty="0">
                <a:solidFill>
                  <a:srgbClr val="333333"/>
                </a:solidFill>
              </a:rPr>
              <a:t> = Outcome</a:t>
            </a:r>
          </a:p>
          <a:p>
            <a:endParaRPr lang="en-US" sz="2400" dirty="0"/>
          </a:p>
        </p:txBody>
      </p:sp>
      <p:sp>
        <p:nvSpPr>
          <p:cNvPr id="2" name="Title 1"/>
          <p:cNvSpPr>
            <a:spLocks noGrp="1"/>
          </p:cNvSpPr>
          <p:nvPr>
            <p:ph type="title"/>
          </p:nvPr>
        </p:nvSpPr>
        <p:spPr/>
        <p:txBody>
          <a:bodyPr/>
          <a:lstStyle/>
          <a:p>
            <a:r>
              <a:rPr lang="en-US" dirty="0"/>
              <a:t>Finding What’s Important</a:t>
            </a:r>
          </a:p>
        </p:txBody>
      </p:sp>
      <p:sp>
        <p:nvSpPr>
          <p:cNvPr id="6" name="Content Placeholder 4"/>
          <p:cNvSpPr txBox="1">
            <a:spLocks/>
          </p:cNvSpPr>
          <p:nvPr/>
        </p:nvSpPr>
        <p:spPr>
          <a:xfrm>
            <a:off x="6169026" y="1187449"/>
            <a:ext cx="4265613" cy="4387851"/>
          </a:xfrm>
          <a:prstGeom prst="rect">
            <a:avLst/>
          </a:prstGeom>
        </p:spPr>
        <p:txBody>
          <a:bodyPr/>
          <a:lstStyle>
            <a:lvl1pPr algn="l" rtl="0" eaLnBrk="1" fontAlgn="base" hangingPunct="1">
              <a:spcBef>
                <a:spcPct val="50000"/>
              </a:spcBef>
              <a:spcAft>
                <a:spcPct val="0"/>
              </a:spcAft>
              <a:defRPr sz="2800" kern="1200">
                <a:solidFill>
                  <a:schemeClr val="tx1"/>
                </a:solidFill>
                <a:latin typeface="+mn-lt"/>
                <a:ea typeface="+mn-ea"/>
                <a:cs typeface="+mn-cs"/>
              </a:defRPr>
            </a:lvl1pPr>
            <a:lvl2pPr marL="569913" indent="-225425" algn="l" rtl="0" eaLnBrk="1" fontAlgn="base" hangingPunct="1">
              <a:spcBef>
                <a:spcPct val="25000"/>
              </a:spcBef>
              <a:spcAft>
                <a:spcPct val="0"/>
              </a:spcAft>
              <a:buChar char="–"/>
              <a:defRPr kern="1200">
                <a:solidFill>
                  <a:schemeClr val="tx1"/>
                </a:solidFill>
                <a:latin typeface="+mn-lt"/>
                <a:ea typeface="+mn-ea"/>
                <a:cs typeface="+mn-cs"/>
              </a:defRPr>
            </a:lvl2pPr>
            <a:lvl3pPr marL="912813" indent="-225425" algn="l" rtl="0" eaLnBrk="1" fontAlgn="base" hangingPunct="1">
              <a:spcBef>
                <a:spcPct val="25000"/>
              </a:spcBef>
              <a:spcAft>
                <a:spcPct val="0"/>
              </a:spcAft>
              <a:buChar char="•"/>
              <a:defRPr sz="1600" kern="1200">
                <a:solidFill>
                  <a:schemeClr val="tx1"/>
                </a:solidFill>
                <a:latin typeface="+mn-lt"/>
                <a:ea typeface="+mn-ea"/>
                <a:cs typeface="+mn-cs"/>
              </a:defRPr>
            </a:lvl3pPr>
            <a:lvl4pPr marL="1252538" indent="-225425" algn="l" rtl="0" eaLnBrk="1" fontAlgn="base" hangingPunct="1">
              <a:spcBef>
                <a:spcPct val="25000"/>
              </a:spcBef>
              <a:spcAft>
                <a:spcPct val="0"/>
              </a:spcAft>
              <a:buChar char="–"/>
              <a:defRPr sz="1400" kern="1200">
                <a:solidFill>
                  <a:schemeClr val="tx1"/>
                </a:solidFill>
                <a:latin typeface="+mn-lt"/>
                <a:ea typeface="+mn-ea"/>
                <a:cs typeface="+mn-cs"/>
              </a:defRPr>
            </a:lvl4pPr>
            <a:lvl5pPr marL="1603375" indent="-236538" algn="l" rtl="0" eaLnBrk="1" fontAlgn="base" hangingPunct="1">
              <a:spcBef>
                <a:spcPct val="25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solidFill>
                <a:srgbClr val="333333"/>
              </a:solidFill>
            </a:endParaRPr>
          </a:p>
        </p:txBody>
      </p:sp>
      <p:sp>
        <p:nvSpPr>
          <p:cNvPr id="7" name="TextBox 6"/>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20</a:t>
            </a:r>
            <a:endParaRPr lang="en-US" dirty="0">
              <a:solidFill>
                <a:schemeClr val="bg1"/>
              </a:solidFill>
              <a:latin typeface="+mj-lt"/>
            </a:endParaRPr>
          </a:p>
        </p:txBody>
      </p:sp>
    </p:spTree>
    <p:extLst>
      <p:ext uri="{BB962C8B-B14F-4D97-AF65-F5344CB8AC3E}">
        <p14:creationId xmlns:p14="http://schemas.microsoft.com/office/powerpoint/2010/main" val="52622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Formulating a PICO Question</a:t>
            </a:r>
          </a:p>
        </p:txBody>
      </p:sp>
      <p:sp>
        <p:nvSpPr>
          <p:cNvPr id="7" name="Content Placeholder 6"/>
          <p:cNvSpPr>
            <a:spLocks noGrp="1"/>
          </p:cNvSpPr>
          <p:nvPr>
            <p:ph idx="1"/>
          </p:nvPr>
        </p:nvSpPr>
        <p:spPr/>
        <p:txBody>
          <a:bodyPr/>
          <a:lstStyle/>
          <a:p>
            <a:pPr marL="457189" indent="-457189">
              <a:buFont typeface="Arial" panose="020B0604020202020204" pitchFamily="34" charset="0"/>
              <a:buChar char="•"/>
            </a:pPr>
            <a:r>
              <a:rPr lang="en-US" dirty="0"/>
              <a:t>Iterative process</a:t>
            </a:r>
          </a:p>
          <a:p>
            <a:pPr marL="457189" indent="-457189">
              <a:buFont typeface="Arial" panose="020B0604020202020204" pitchFamily="34" charset="0"/>
              <a:buChar char="•"/>
            </a:pPr>
            <a:r>
              <a:rPr lang="en-US" dirty="0"/>
              <a:t>The initial and one of the most difficult steps in evidence-based practice</a:t>
            </a:r>
          </a:p>
        </p:txBody>
      </p:sp>
      <p:sp>
        <p:nvSpPr>
          <p:cNvPr id="5" name="Slide Number Placeholder 4"/>
          <p:cNvSpPr>
            <a:spLocks noGrp="1"/>
          </p:cNvSpPr>
          <p:nvPr>
            <p:ph type="sldNum" sz="quarter" idx="4294967295"/>
          </p:nvPr>
        </p:nvSpPr>
        <p:spPr>
          <a:xfrm>
            <a:off x="11084984" y="6387957"/>
            <a:ext cx="793749" cy="292388"/>
          </a:xfrm>
          <a:prstGeom prst="rect">
            <a:avLst/>
          </a:prstGeom>
        </p:spPr>
        <p:txBody>
          <a:bodyPr/>
          <a:lstStyle/>
          <a:p>
            <a:fld id="{4ED857A1-0E48-431B-A500-8315B9DE0B9C}" type="slidenum">
              <a:rPr lang="en-US" smtClean="0">
                <a:solidFill>
                  <a:srgbClr val="666366"/>
                </a:solidFill>
              </a:rPr>
              <a:pPr/>
              <a:t>21</a:t>
            </a:fld>
            <a:endParaRPr lang="en-US" dirty="0">
              <a:solidFill>
                <a:srgbClr val="666366"/>
              </a:solidFill>
            </a:endParaRPr>
          </a:p>
        </p:txBody>
      </p:sp>
      <p:sp>
        <p:nvSpPr>
          <p:cNvPr id="8" name="TextBox 7"/>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21</a:t>
            </a:r>
            <a:endParaRPr lang="en-US" dirty="0">
              <a:solidFill>
                <a:schemeClr val="bg1"/>
              </a:solidFill>
              <a:latin typeface="+mj-lt"/>
            </a:endParaRPr>
          </a:p>
        </p:txBody>
      </p:sp>
    </p:spTree>
    <p:extLst>
      <p:ext uri="{BB962C8B-B14F-4D97-AF65-F5344CB8AC3E}">
        <p14:creationId xmlns:p14="http://schemas.microsoft.com/office/powerpoint/2010/main" val="121245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Focus: Nurses</a:t>
            </a:r>
            <a:r>
              <a:rPr lang="en-US" dirty="0"/>
              <a:t>’ Capacity</a:t>
            </a:r>
          </a:p>
        </p:txBody>
      </p:sp>
      <p:sp>
        <p:nvSpPr>
          <p:cNvPr id="4" name="Slide Number Placeholder 3"/>
          <p:cNvSpPr>
            <a:spLocks noGrp="1"/>
          </p:cNvSpPr>
          <p:nvPr>
            <p:ph type="sldNum" sz="quarter" idx="4294967295"/>
          </p:nvPr>
        </p:nvSpPr>
        <p:spPr/>
        <p:txBody>
          <a:bodyPr/>
          <a:lstStyle/>
          <a:p>
            <a:fld id="{84F1A80D-0A38-4E65-8962-19BCC8EAF491}" type="slidenum">
              <a:rPr lang="en-US" smtClean="0">
                <a:solidFill>
                  <a:srgbClr val="666366"/>
                </a:solidFill>
              </a:rPr>
              <a:pPr/>
              <a:t>22</a:t>
            </a:fld>
            <a:endParaRPr lang="en-US" dirty="0">
              <a:solidFill>
                <a:srgbClr val="666366"/>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7900" y="1668996"/>
            <a:ext cx="6785429" cy="3611278"/>
          </a:xfrm>
          <a:prstGeom prst="rect">
            <a:avLst/>
          </a:prstGeom>
        </p:spPr>
      </p:pic>
      <p:sp>
        <p:nvSpPr>
          <p:cNvPr id="9" name="TextBox 8"/>
          <p:cNvSpPr txBox="1"/>
          <p:nvPr/>
        </p:nvSpPr>
        <p:spPr>
          <a:xfrm>
            <a:off x="2277518" y="1406759"/>
            <a:ext cx="1753207" cy="954107"/>
          </a:xfrm>
          <a:prstGeom prst="rect">
            <a:avLst/>
          </a:prstGeom>
          <a:noFill/>
        </p:spPr>
        <p:txBody>
          <a:bodyPr wrap="square" rtlCol="0">
            <a:spAutoFit/>
          </a:bodyPr>
          <a:lstStyle/>
          <a:p>
            <a:pPr algn="ctr"/>
            <a:r>
              <a:rPr lang="en-US" sz="1400" dirty="0" smtClean="0"/>
              <a:t>P - Population</a:t>
            </a:r>
          </a:p>
          <a:p>
            <a:pPr algn="ctr"/>
            <a:r>
              <a:rPr lang="en-US" sz="1400" dirty="0" smtClean="0"/>
              <a:t>I - Intervention</a:t>
            </a:r>
          </a:p>
          <a:p>
            <a:pPr algn="ctr"/>
            <a:r>
              <a:rPr lang="en-US" sz="1400" dirty="0" smtClean="0"/>
              <a:t>C - Comparison</a:t>
            </a:r>
          </a:p>
          <a:p>
            <a:pPr algn="ctr"/>
            <a:r>
              <a:rPr lang="en-US" sz="1400" dirty="0" smtClean="0"/>
              <a:t>O - Outcome</a:t>
            </a:r>
            <a:endParaRPr lang="en-US" sz="1400" dirty="0"/>
          </a:p>
        </p:txBody>
      </p:sp>
      <p:sp>
        <p:nvSpPr>
          <p:cNvPr id="10" name="Rectangle 9"/>
          <p:cNvSpPr/>
          <p:nvPr/>
        </p:nvSpPr>
        <p:spPr>
          <a:xfrm>
            <a:off x="3706864" y="4608204"/>
            <a:ext cx="2289908" cy="1600438"/>
          </a:xfrm>
          <a:prstGeom prst="rect">
            <a:avLst/>
          </a:prstGeom>
        </p:spPr>
        <p:txBody>
          <a:bodyPr wrap="square">
            <a:spAutoFit/>
          </a:bodyPr>
          <a:lstStyle/>
          <a:p>
            <a:r>
              <a:rPr lang="en-US" sz="1400" dirty="0" smtClean="0"/>
              <a:t>PubMed for Nurses</a:t>
            </a:r>
          </a:p>
          <a:p>
            <a:r>
              <a:rPr lang="en-US" sz="1400" dirty="0" smtClean="0">
                <a:hlinkClick r:id="rId4"/>
              </a:rPr>
              <a:t>https</a:t>
            </a:r>
            <a:r>
              <a:rPr lang="en-US" sz="1400" dirty="0">
                <a:hlinkClick r:id="rId4"/>
              </a:rPr>
              <a:t>://</a:t>
            </a:r>
            <a:r>
              <a:rPr lang="en-US" sz="1400" dirty="0" smtClean="0">
                <a:hlinkClick r:id="rId4"/>
              </a:rPr>
              <a:t>www.nlm.nih.gov/bsd/disted/nurses/cover.html</a:t>
            </a:r>
            <a:r>
              <a:rPr lang="en-US" sz="1400" dirty="0" smtClean="0"/>
              <a:t> </a:t>
            </a:r>
          </a:p>
          <a:p>
            <a:endParaRPr lang="en-US" sz="1400" dirty="0" smtClean="0"/>
          </a:p>
          <a:p>
            <a:r>
              <a:rPr lang="en-US" sz="1400" dirty="0" smtClean="0"/>
              <a:t>TRIP Database</a:t>
            </a:r>
            <a:endParaRPr lang="en-US" sz="1400" dirty="0"/>
          </a:p>
          <a:p>
            <a:r>
              <a:rPr lang="en-US" sz="1400" dirty="0">
                <a:hlinkClick r:id="rId5"/>
              </a:rPr>
              <a:t>https://</a:t>
            </a:r>
            <a:r>
              <a:rPr lang="en-US" sz="1400" dirty="0" smtClean="0">
                <a:hlinkClick r:id="rId5"/>
              </a:rPr>
              <a:t>www.tripdatabase.com/how-to-use-trip</a:t>
            </a:r>
            <a:r>
              <a:rPr lang="en-US" sz="1400" dirty="0" smtClean="0"/>
              <a:t> </a:t>
            </a:r>
            <a:endParaRPr lang="en-US" sz="1400" dirty="0"/>
          </a:p>
        </p:txBody>
      </p:sp>
      <p:sp>
        <p:nvSpPr>
          <p:cNvPr id="12" name="Left Brace 11"/>
          <p:cNvSpPr/>
          <p:nvPr/>
        </p:nvSpPr>
        <p:spPr>
          <a:xfrm rot="5400000">
            <a:off x="3048894" y="1882790"/>
            <a:ext cx="210457" cy="116661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16200000">
            <a:off x="4446085" y="3859569"/>
            <a:ext cx="256297" cy="124097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3136605" y="4351905"/>
            <a:ext cx="3019645" cy="2144587"/>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22</a:t>
            </a:r>
            <a:endParaRPr lang="en-US" dirty="0">
              <a:solidFill>
                <a:schemeClr val="bg1"/>
              </a:solidFill>
              <a:latin typeface="+mj-lt"/>
            </a:endParaRPr>
          </a:p>
        </p:txBody>
      </p:sp>
    </p:spTree>
    <p:extLst>
      <p:ext uri="{BB962C8B-B14F-4D97-AF65-F5344CB8AC3E}">
        <p14:creationId xmlns:p14="http://schemas.microsoft.com/office/powerpoint/2010/main" val="9687201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28F2DE-6651-4CCD-BD94-FA1F64C61F9C}" type="slidenum">
              <a:rPr lang="en-US" smtClean="0"/>
              <a:pPr>
                <a:defRPr/>
              </a:pPr>
              <a:t>23</a:t>
            </a:fld>
            <a:endParaRPr lang="en-US" dirty="0"/>
          </a:p>
        </p:txBody>
      </p:sp>
      <p:sp>
        <p:nvSpPr>
          <p:cNvPr id="3" name="Title 2"/>
          <p:cNvSpPr>
            <a:spLocks noGrp="1"/>
          </p:cNvSpPr>
          <p:nvPr>
            <p:ph type="title"/>
          </p:nvPr>
        </p:nvSpPr>
        <p:spPr/>
        <p:txBody>
          <a:bodyPr/>
          <a:lstStyle/>
          <a:p>
            <a:r>
              <a:rPr lang="en-US" dirty="0" smtClean="0"/>
              <a:t>Reviewing Evidence</a:t>
            </a:r>
            <a:endParaRPr lang="en-US" dirty="0"/>
          </a:p>
        </p:txBody>
      </p:sp>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806"/>
          <a:stretch/>
        </p:blipFill>
        <p:spPr>
          <a:xfrm>
            <a:off x="1434881" y="1469292"/>
            <a:ext cx="8764195" cy="41318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3121086" y="5755502"/>
            <a:ext cx="5472717" cy="369332"/>
          </a:xfrm>
          <a:prstGeom prst="rect">
            <a:avLst/>
          </a:prstGeom>
        </p:spPr>
        <p:txBody>
          <a:bodyPr wrap="none">
            <a:spAutoFit/>
          </a:bodyPr>
          <a:lstStyle/>
          <a:p>
            <a:r>
              <a:rPr lang="en-US" b="1" dirty="0">
                <a:solidFill>
                  <a:srgbClr val="FF0000"/>
                </a:solidFill>
              </a:rPr>
              <a:t>https://www.nlm.nih.gov/bsd/disted/nurses/cover.html</a:t>
            </a:r>
          </a:p>
        </p:txBody>
      </p:sp>
      <p:sp>
        <p:nvSpPr>
          <p:cNvPr id="6" name="Rectangle 5"/>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23</a:t>
            </a:r>
            <a:endParaRPr lang="en-US" dirty="0">
              <a:solidFill>
                <a:schemeClr val="bg1"/>
              </a:solidFill>
              <a:latin typeface="+mj-lt"/>
            </a:endParaRPr>
          </a:p>
        </p:txBody>
      </p:sp>
    </p:spTree>
    <p:extLst>
      <p:ext uri="{BB962C8B-B14F-4D97-AF65-F5344CB8AC3E}">
        <p14:creationId xmlns:p14="http://schemas.microsoft.com/office/powerpoint/2010/main" val="148026557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28F2DE-6651-4CCD-BD94-FA1F64C61F9C}" type="slidenum">
              <a:rPr lang="en-US" smtClean="0"/>
              <a:pPr>
                <a:defRPr/>
              </a:pPr>
              <a:t>24</a:t>
            </a:fld>
            <a:endParaRPr lang="en-US" dirty="0"/>
          </a:p>
        </p:txBody>
      </p:sp>
      <p:sp>
        <p:nvSpPr>
          <p:cNvPr id="3" name="Title 2"/>
          <p:cNvSpPr>
            <a:spLocks noGrp="1"/>
          </p:cNvSpPr>
          <p:nvPr>
            <p:ph type="title"/>
          </p:nvPr>
        </p:nvSpPr>
        <p:spPr/>
        <p:txBody>
          <a:bodyPr/>
          <a:lstStyle/>
          <a:p>
            <a:r>
              <a:rPr lang="en-US" dirty="0" smtClean="0"/>
              <a:t>Reviewing Evidence</a:t>
            </a:r>
            <a:endParaRPr lang="en-US" dirty="0"/>
          </a:p>
        </p:txBody>
      </p:sp>
      <p:pic>
        <p:nvPicPr>
          <p:cNvPr id="8" name="Content Placeholder 7"/>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13036" y="1516184"/>
            <a:ext cx="8468834" cy="36263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3305446" y="5500104"/>
            <a:ext cx="4737259" cy="369332"/>
          </a:xfrm>
          <a:prstGeom prst="rect">
            <a:avLst/>
          </a:prstGeom>
        </p:spPr>
        <p:txBody>
          <a:bodyPr wrap="none">
            <a:spAutoFit/>
          </a:bodyPr>
          <a:lstStyle/>
          <a:p>
            <a:r>
              <a:rPr lang="en-US" b="1" dirty="0">
                <a:solidFill>
                  <a:srgbClr val="FF0000"/>
                </a:solidFill>
              </a:rPr>
              <a:t>https://www.tripdatabase.com/how-to-use-trip</a:t>
            </a:r>
          </a:p>
        </p:txBody>
      </p:sp>
      <p:sp>
        <p:nvSpPr>
          <p:cNvPr id="6" name="Rectangle 5"/>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24</a:t>
            </a:r>
            <a:endParaRPr lang="en-US" dirty="0">
              <a:solidFill>
                <a:schemeClr val="bg1"/>
              </a:solidFill>
              <a:latin typeface="+mj-lt"/>
            </a:endParaRPr>
          </a:p>
        </p:txBody>
      </p:sp>
    </p:spTree>
    <p:extLst>
      <p:ext uri="{BB962C8B-B14F-4D97-AF65-F5344CB8AC3E}">
        <p14:creationId xmlns:p14="http://schemas.microsoft.com/office/powerpoint/2010/main" val="82446904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Pyramid = Level of Evidence</a:t>
            </a:r>
          </a:p>
        </p:txBody>
      </p:sp>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487810" y="1885288"/>
            <a:ext cx="6507103" cy="3069814"/>
          </a:xfrm>
          <a:prstGeom prst="rect">
            <a:avLst/>
          </a:prstGeom>
        </p:spPr>
      </p:pic>
      <p:sp>
        <p:nvSpPr>
          <p:cNvPr id="4" name="Slide Number Placeholder 3"/>
          <p:cNvSpPr>
            <a:spLocks noGrp="1"/>
          </p:cNvSpPr>
          <p:nvPr>
            <p:ph type="sldNum" sz="quarter" idx="12"/>
          </p:nvPr>
        </p:nvSpPr>
        <p:spPr/>
        <p:txBody>
          <a:bodyPr/>
          <a:lstStyle/>
          <a:p>
            <a:fld id="{84F1A80D-0A38-4E65-8962-19BCC8EAF491}" type="slidenum">
              <a:rPr lang="en-US" smtClean="0">
                <a:solidFill>
                  <a:srgbClr val="666366"/>
                </a:solidFill>
              </a:rPr>
              <a:pPr/>
              <a:t>25</a:t>
            </a:fld>
            <a:endParaRPr lang="en-US" dirty="0">
              <a:solidFill>
                <a:srgbClr val="666366"/>
              </a:solidFill>
            </a:endParaRPr>
          </a:p>
        </p:txBody>
      </p:sp>
      <p:sp>
        <p:nvSpPr>
          <p:cNvPr id="6" name="Rectangle 5"/>
          <p:cNvSpPr/>
          <p:nvPr/>
        </p:nvSpPr>
        <p:spPr>
          <a:xfrm>
            <a:off x="425939" y="5131483"/>
            <a:ext cx="11525056" cy="923330"/>
          </a:xfrm>
          <a:prstGeom prst="rect">
            <a:avLst/>
          </a:prstGeom>
        </p:spPr>
        <p:txBody>
          <a:bodyPr wrap="square">
            <a:spAutoFit/>
          </a:bodyPr>
          <a:lstStyle/>
          <a:p>
            <a:pPr algn="ctr"/>
            <a:r>
              <a:rPr lang="en-US" b="1" dirty="0">
                <a:hlinkClick r:id="rId3"/>
              </a:rPr>
              <a:t>https://</a:t>
            </a:r>
            <a:r>
              <a:rPr lang="en-US" b="1" dirty="0" smtClean="0">
                <a:hlinkClick r:id="rId3"/>
              </a:rPr>
              <a:t>guides.lib.umich.edu/nursing/evidence</a:t>
            </a:r>
            <a:r>
              <a:rPr lang="en-US" b="1" dirty="0" smtClean="0"/>
              <a:t> </a:t>
            </a:r>
            <a:endParaRPr lang="en-US" u="sng" dirty="0" smtClean="0"/>
          </a:p>
          <a:p>
            <a:r>
              <a:rPr lang="en-US" u="sng" dirty="0" smtClean="0"/>
              <a:t>Modified </a:t>
            </a:r>
            <a:r>
              <a:rPr lang="en-US" u="sng" dirty="0"/>
              <a:t>from</a:t>
            </a:r>
            <a:r>
              <a:rPr lang="en-US" dirty="0"/>
              <a:t>:  Haynes RB. Of studies, syntheses, synopses, summaries and systems: the “5S" evolution of services for evidence-based health care decisions. ACP J Club. 2006 Nov-Dec;145(3):</a:t>
            </a:r>
            <a:r>
              <a:rPr lang="en-US" dirty="0" smtClean="0"/>
              <a:t>A8-9</a:t>
            </a:r>
            <a:endParaRPr lang="en-US" b="1" dirty="0"/>
          </a:p>
        </p:txBody>
      </p:sp>
      <p:sp>
        <p:nvSpPr>
          <p:cNvPr id="7" name="Rectangle 6"/>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25</a:t>
            </a:r>
            <a:endParaRPr lang="en-US" dirty="0">
              <a:solidFill>
                <a:schemeClr val="bg1"/>
              </a:solidFill>
              <a:latin typeface="+mj-lt"/>
            </a:endParaRPr>
          </a:p>
        </p:txBody>
      </p:sp>
    </p:spTree>
    <p:extLst>
      <p:ext uri="{BB962C8B-B14F-4D97-AF65-F5344CB8AC3E}">
        <p14:creationId xmlns:p14="http://schemas.microsoft.com/office/powerpoint/2010/main" val="639531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Focus: Nurses’ Capacity</a:t>
            </a:r>
          </a:p>
        </p:txBody>
      </p:sp>
      <p:sp>
        <p:nvSpPr>
          <p:cNvPr id="4" name="Slide Number Placeholder 3"/>
          <p:cNvSpPr>
            <a:spLocks noGrp="1"/>
          </p:cNvSpPr>
          <p:nvPr>
            <p:ph type="sldNum" sz="quarter" idx="4294967295"/>
          </p:nvPr>
        </p:nvSpPr>
        <p:spPr/>
        <p:txBody>
          <a:bodyPr/>
          <a:lstStyle/>
          <a:p>
            <a:fld id="{84F1A80D-0A38-4E65-8962-19BCC8EAF491}" type="slidenum">
              <a:rPr lang="en-US" smtClean="0">
                <a:solidFill>
                  <a:srgbClr val="666366"/>
                </a:solidFill>
              </a:rPr>
              <a:pPr/>
              <a:t>26</a:t>
            </a:fld>
            <a:endParaRPr lang="en-US" dirty="0">
              <a:solidFill>
                <a:srgbClr val="666366"/>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7900" y="1668996"/>
            <a:ext cx="6785429" cy="3611278"/>
          </a:xfrm>
          <a:prstGeom prst="rect">
            <a:avLst/>
          </a:prstGeom>
        </p:spPr>
      </p:pic>
      <p:sp>
        <p:nvSpPr>
          <p:cNvPr id="9" name="TextBox 8"/>
          <p:cNvSpPr txBox="1"/>
          <p:nvPr/>
        </p:nvSpPr>
        <p:spPr>
          <a:xfrm>
            <a:off x="2277518" y="1406759"/>
            <a:ext cx="1753207" cy="954107"/>
          </a:xfrm>
          <a:prstGeom prst="rect">
            <a:avLst/>
          </a:prstGeom>
          <a:noFill/>
        </p:spPr>
        <p:txBody>
          <a:bodyPr wrap="square" rtlCol="0">
            <a:spAutoFit/>
          </a:bodyPr>
          <a:lstStyle/>
          <a:p>
            <a:pPr algn="ctr"/>
            <a:r>
              <a:rPr lang="en-US" sz="1400" dirty="0" smtClean="0"/>
              <a:t>P - Population</a:t>
            </a:r>
          </a:p>
          <a:p>
            <a:pPr algn="ctr"/>
            <a:r>
              <a:rPr lang="en-US" sz="1400" dirty="0" smtClean="0"/>
              <a:t>I - Intervention</a:t>
            </a:r>
          </a:p>
          <a:p>
            <a:pPr algn="ctr"/>
            <a:r>
              <a:rPr lang="en-US" sz="1400" dirty="0" smtClean="0"/>
              <a:t>C - Comparison</a:t>
            </a:r>
          </a:p>
          <a:p>
            <a:pPr algn="ctr"/>
            <a:r>
              <a:rPr lang="en-US" sz="1400" dirty="0" smtClean="0"/>
              <a:t>O - Outcome</a:t>
            </a:r>
            <a:endParaRPr lang="en-US" sz="1400" dirty="0"/>
          </a:p>
        </p:txBody>
      </p:sp>
      <p:sp>
        <p:nvSpPr>
          <p:cNvPr id="10" name="Rectangle 9"/>
          <p:cNvSpPr/>
          <p:nvPr/>
        </p:nvSpPr>
        <p:spPr>
          <a:xfrm>
            <a:off x="3706864" y="4608204"/>
            <a:ext cx="2289908" cy="1600438"/>
          </a:xfrm>
          <a:prstGeom prst="rect">
            <a:avLst/>
          </a:prstGeom>
        </p:spPr>
        <p:txBody>
          <a:bodyPr wrap="square">
            <a:spAutoFit/>
          </a:bodyPr>
          <a:lstStyle/>
          <a:p>
            <a:r>
              <a:rPr lang="en-US" sz="1400" dirty="0" smtClean="0"/>
              <a:t>PubMed for Nurses</a:t>
            </a:r>
          </a:p>
          <a:p>
            <a:r>
              <a:rPr lang="en-US" sz="1400" dirty="0" smtClean="0">
                <a:hlinkClick r:id="rId4"/>
              </a:rPr>
              <a:t>https</a:t>
            </a:r>
            <a:r>
              <a:rPr lang="en-US" sz="1400" dirty="0">
                <a:hlinkClick r:id="rId4"/>
              </a:rPr>
              <a:t>://</a:t>
            </a:r>
            <a:r>
              <a:rPr lang="en-US" sz="1400" dirty="0" smtClean="0">
                <a:hlinkClick r:id="rId4"/>
              </a:rPr>
              <a:t>www.nlm.nih.gov/bsd/disted/nurses/cover.html</a:t>
            </a:r>
            <a:r>
              <a:rPr lang="en-US" sz="1400" dirty="0" smtClean="0"/>
              <a:t> </a:t>
            </a:r>
          </a:p>
          <a:p>
            <a:endParaRPr lang="en-US" sz="1400" dirty="0" smtClean="0"/>
          </a:p>
          <a:p>
            <a:r>
              <a:rPr lang="en-US" sz="1400" dirty="0" smtClean="0"/>
              <a:t>TRIP Database</a:t>
            </a:r>
            <a:endParaRPr lang="en-US" sz="1400" dirty="0"/>
          </a:p>
          <a:p>
            <a:r>
              <a:rPr lang="en-US" sz="1400" dirty="0">
                <a:hlinkClick r:id="rId5"/>
              </a:rPr>
              <a:t>https://</a:t>
            </a:r>
            <a:r>
              <a:rPr lang="en-US" sz="1400" dirty="0" smtClean="0">
                <a:hlinkClick r:id="rId5"/>
              </a:rPr>
              <a:t>www.tripdatabase.com/how-to-use-trip</a:t>
            </a:r>
            <a:r>
              <a:rPr lang="en-US" sz="1400" dirty="0" smtClean="0"/>
              <a:t> </a:t>
            </a:r>
            <a:endParaRPr lang="en-US" sz="1400" dirty="0"/>
          </a:p>
        </p:txBody>
      </p:sp>
      <p:sp>
        <p:nvSpPr>
          <p:cNvPr id="11" name="TextBox 10"/>
          <p:cNvSpPr txBox="1"/>
          <p:nvPr/>
        </p:nvSpPr>
        <p:spPr>
          <a:xfrm>
            <a:off x="5274687" y="1204889"/>
            <a:ext cx="1444171" cy="1169551"/>
          </a:xfrm>
          <a:prstGeom prst="rect">
            <a:avLst/>
          </a:prstGeom>
          <a:noFill/>
        </p:spPr>
        <p:txBody>
          <a:bodyPr wrap="square" rtlCol="0">
            <a:spAutoFit/>
          </a:bodyPr>
          <a:lstStyle/>
          <a:p>
            <a:r>
              <a:rPr lang="en-US" sz="1400" dirty="0" smtClean="0"/>
              <a:t>CASP Appraisal Checklists</a:t>
            </a:r>
          </a:p>
          <a:p>
            <a:r>
              <a:rPr lang="en-US" sz="1400" dirty="0">
                <a:hlinkClick r:id="rId6"/>
              </a:rPr>
              <a:t>https://casp-uk.net/casp-tools-checklists</a:t>
            </a:r>
            <a:r>
              <a:rPr lang="en-US" sz="1400" dirty="0" smtClean="0">
                <a:hlinkClick r:id="rId6"/>
              </a:rPr>
              <a:t>/</a:t>
            </a:r>
            <a:r>
              <a:rPr lang="en-US" sz="1400" dirty="0" smtClean="0"/>
              <a:t> </a:t>
            </a:r>
            <a:endParaRPr lang="en-US" sz="1400" dirty="0"/>
          </a:p>
        </p:txBody>
      </p:sp>
      <p:sp>
        <p:nvSpPr>
          <p:cNvPr id="12" name="Left Brace 11"/>
          <p:cNvSpPr/>
          <p:nvPr/>
        </p:nvSpPr>
        <p:spPr>
          <a:xfrm rot="5400000">
            <a:off x="3048894" y="1882790"/>
            <a:ext cx="210457" cy="116661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3" name="Left Brace 12"/>
          <p:cNvSpPr/>
          <p:nvPr/>
        </p:nvSpPr>
        <p:spPr>
          <a:xfrm rot="5400000">
            <a:off x="5795386" y="1870572"/>
            <a:ext cx="210457" cy="116661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16200000">
            <a:off x="4446085" y="3859569"/>
            <a:ext cx="256297" cy="124097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p:cNvSpPr/>
          <p:nvPr/>
        </p:nvSpPr>
        <p:spPr>
          <a:xfrm>
            <a:off x="4847683" y="1065105"/>
            <a:ext cx="1960992" cy="1637414"/>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26</a:t>
            </a:r>
            <a:endParaRPr lang="en-US" dirty="0">
              <a:solidFill>
                <a:schemeClr val="bg1"/>
              </a:solidFill>
              <a:latin typeface="+mj-lt"/>
            </a:endParaRPr>
          </a:p>
        </p:txBody>
      </p:sp>
    </p:spTree>
    <p:extLst>
      <p:ext uri="{BB962C8B-B14F-4D97-AF65-F5344CB8AC3E}">
        <p14:creationId xmlns:p14="http://schemas.microsoft.com/office/powerpoint/2010/main" val="160806663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28F2DE-6651-4CCD-BD94-FA1F64C61F9C}" type="slidenum">
              <a:rPr lang="en-US" smtClean="0"/>
              <a:pPr>
                <a:defRPr/>
              </a:pPr>
              <a:t>27</a:t>
            </a:fld>
            <a:endParaRPr lang="en-US" dirty="0"/>
          </a:p>
        </p:txBody>
      </p:sp>
      <p:sp>
        <p:nvSpPr>
          <p:cNvPr id="3" name="Title 2"/>
          <p:cNvSpPr>
            <a:spLocks noGrp="1"/>
          </p:cNvSpPr>
          <p:nvPr>
            <p:ph type="title"/>
          </p:nvPr>
        </p:nvSpPr>
        <p:spPr/>
        <p:txBody>
          <a:bodyPr/>
          <a:lstStyle/>
          <a:p>
            <a:r>
              <a:rPr lang="en-US" dirty="0" smtClean="0"/>
              <a:t>Appraising Evidence</a:t>
            </a:r>
            <a:endParaRPr lang="en-US" dirty="0"/>
          </a:p>
        </p:txBody>
      </p:sp>
      <p:sp>
        <p:nvSpPr>
          <p:cNvPr id="4" name="Rectangle 3"/>
          <p:cNvSpPr/>
          <p:nvPr/>
        </p:nvSpPr>
        <p:spPr>
          <a:xfrm>
            <a:off x="4017982" y="5801500"/>
            <a:ext cx="4153701" cy="369332"/>
          </a:xfrm>
          <a:prstGeom prst="rect">
            <a:avLst/>
          </a:prstGeom>
        </p:spPr>
        <p:txBody>
          <a:bodyPr wrap="none">
            <a:spAutoFit/>
          </a:bodyPr>
          <a:lstStyle/>
          <a:p>
            <a:r>
              <a:rPr lang="en-US" b="1" dirty="0">
                <a:solidFill>
                  <a:srgbClr val="FF0000"/>
                </a:solidFill>
              </a:rPr>
              <a:t>https://casp-uk.net/casp-tools-checklists/</a:t>
            </a:r>
          </a:p>
        </p:txBody>
      </p:sp>
      <p:pic>
        <p:nvPicPr>
          <p:cNvPr id="7" name="Content Placehold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766841" y="1210591"/>
            <a:ext cx="6655981" cy="43684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27</a:t>
            </a:r>
            <a:endParaRPr lang="en-US" dirty="0">
              <a:solidFill>
                <a:schemeClr val="bg1"/>
              </a:solidFill>
              <a:latin typeface="+mj-lt"/>
            </a:endParaRPr>
          </a:p>
        </p:txBody>
      </p:sp>
    </p:spTree>
    <p:extLst>
      <p:ext uri="{BB962C8B-B14F-4D97-AF65-F5344CB8AC3E}">
        <p14:creationId xmlns:p14="http://schemas.microsoft.com/office/powerpoint/2010/main" val="263475941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9701" y="986367"/>
            <a:ext cx="11578167" cy="685800"/>
          </a:xfrm>
        </p:spPr>
        <p:txBody>
          <a:bodyPr>
            <a:normAutofit fontScale="90000"/>
          </a:bodyPr>
          <a:lstStyle/>
          <a:p>
            <a:r>
              <a:rPr lang="en-US" sz="2667" dirty="0"/>
              <a:t>As part of </a:t>
            </a:r>
            <a:r>
              <a:rPr lang="en-US" sz="2667" dirty="0" smtClean="0"/>
              <a:t>an evidence-based practice project, </a:t>
            </a:r>
            <a:r>
              <a:rPr lang="en-US" sz="2667" dirty="0"/>
              <a:t>you are responsible for describing the strengths and limitations of research studies. What section of the research paper should you focus most of your energy and time?</a:t>
            </a:r>
          </a:p>
        </p:txBody>
      </p:sp>
      <p:sp>
        <p:nvSpPr>
          <p:cNvPr id="3" name="TPAnswers"/>
          <p:cNvSpPr>
            <a:spLocks noGrp="1"/>
          </p:cNvSpPr>
          <p:nvPr>
            <p:ph type="body" idx="1"/>
            <p:custDataLst>
              <p:tags r:id="rId2"/>
            </p:custDataLst>
          </p:nvPr>
        </p:nvSpPr>
        <p:spPr>
          <a:xfrm>
            <a:off x="273051" y="2108200"/>
            <a:ext cx="5789083" cy="4066117"/>
          </a:xfrm>
        </p:spPr>
        <p:txBody>
          <a:bodyPr/>
          <a:lstStyle/>
          <a:p>
            <a:pPr marL="685783" indent="-685783">
              <a:buFontTx/>
              <a:buAutoNum type="alphaUcPeriod"/>
            </a:pPr>
            <a:r>
              <a:rPr lang="en-US" sz="3200" dirty="0"/>
              <a:t>Abstract</a:t>
            </a:r>
          </a:p>
          <a:p>
            <a:pPr marL="685783" indent="-685783">
              <a:buFontTx/>
              <a:buAutoNum type="alphaUcPeriod"/>
            </a:pPr>
            <a:r>
              <a:rPr lang="en-US" sz="3200" dirty="0"/>
              <a:t>Introduction</a:t>
            </a:r>
          </a:p>
          <a:p>
            <a:pPr marL="685783" indent="-685783">
              <a:buFontTx/>
              <a:buAutoNum type="alphaUcPeriod"/>
            </a:pPr>
            <a:r>
              <a:rPr lang="en-US" sz="3200" dirty="0"/>
              <a:t>Methods</a:t>
            </a:r>
          </a:p>
          <a:p>
            <a:pPr marL="685783" indent="-685783">
              <a:buFontTx/>
              <a:buAutoNum type="alphaUcPeriod"/>
            </a:pPr>
            <a:r>
              <a:rPr lang="en-US" sz="3200" dirty="0"/>
              <a:t>Results</a:t>
            </a:r>
          </a:p>
          <a:p>
            <a:pPr marL="685783" indent="-685783">
              <a:buFontTx/>
              <a:buAutoNum type="alphaUcPeriod"/>
            </a:pPr>
            <a:r>
              <a:rPr lang="en-US" sz="3200" dirty="0"/>
              <a:t>Discussion</a:t>
            </a:r>
          </a:p>
        </p:txBody>
      </p:sp>
      <p:sp>
        <p:nvSpPr>
          <p:cNvPr id="4" name="Slide Number Placeholder 3"/>
          <p:cNvSpPr>
            <a:spLocks noGrp="1"/>
          </p:cNvSpPr>
          <p:nvPr>
            <p:ph type="sldNum" sz="quarter" idx="10"/>
          </p:nvPr>
        </p:nvSpPr>
        <p:spPr/>
        <p:txBody>
          <a:bodyPr/>
          <a:lstStyle/>
          <a:p>
            <a:pPr>
              <a:defRPr/>
            </a:pPr>
            <a:fld id="{7241D5F3-85B9-409C-BA25-4DFA77208EB3}" type="slidenum">
              <a:rPr lang="en-US" smtClean="0"/>
              <a:pPr>
                <a:defRPr/>
              </a:pPr>
              <a:t>28</a:t>
            </a:fld>
            <a:endParaRPr lang="en-US" dirty="0"/>
          </a:p>
        </p:txBody>
      </p:sp>
      <p:sp>
        <p:nvSpPr>
          <p:cNvPr id="5" name="Rectangle 4"/>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28</a:t>
            </a:r>
            <a:endParaRPr lang="en-US" dirty="0">
              <a:solidFill>
                <a:schemeClr val="bg1"/>
              </a:solidFill>
              <a:latin typeface="+mj-lt"/>
            </a:endParaRPr>
          </a:p>
        </p:txBody>
      </p:sp>
    </p:spTree>
    <p:custDataLst>
      <p:tags r:id="rId1"/>
    </p:custDataLst>
    <p:extLst>
      <p:ext uri="{BB962C8B-B14F-4D97-AF65-F5344CB8AC3E}">
        <p14:creationId xmlns:p14="http://schemas.microsoft.com/office/powerpoint/2010/main" val="243309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 – What it is and what it is not.</a:t>
            </a:r>
          </a:p>
        </p:txBody>
      </p:sp>
      <p:sp>
        <p:nvSpPr>
          <p:cNvPr id="3" name="Content Placeholder 2"/>
          <p:cNvSpPr>
            <a:spLocks noGrp="1"/>
          </p:cNvSpPr>
          <p:nvPr>
            <p:ph idx="1"/>
          </p:nvPr>
        </p:nvSpPr>
        <p:spPr/>
        <p:txBody>
          <a:bodyPr/>
          <a:lstStyle/>
          <a:p>
            <a:r>
              <a:rPr lang="en-US" sz="2667" dirty="0">
                <a:latin typeface="Arial" charset="0"/>
              </a:rPr>
              <a:t>The abstract provides a very general description of what was done, why it was done and what researchers found. </a:t>
            </a:r>
          </a:p>
          <a:p>
            <a:r>
              <a:rPr lang="en-US" sz="2667" dirty="0">
                <a:latin typeface="Arial" charset="0"/>
              </a:rPr>
              <a:t>Importantly, the abstract DOES NOT PROVIDE SUFFICIENT details on HOW the study was conducted. The way in which a study was conducted can distort results.</a:t>
            </a:r>
          </a:p>
          <a:p>
            <a:r>
              <a:rPr lang="en-US" sz="2667" dirty="0">
                <a:latin typeface="Arial" charset="0"/>
              </a:rPr>
              <a:t>In order for clinicians to weigh the merit of an individual study, we must evaluate the strengths and weakness of how a study was conducted and place study findings in context of what’s already known on the topic. </a:t>
            </a:r>
            <a:endParaRPr lang="en-US" sz="2667" dirty="0"/>
          </a:p>
        </p:txBody>
      </p:sp>
      <p:sp>
        <p:nvSpPr>
          <p:cNvPr id="4" name="Date Placeholder 3"/>
          <p:cNvSpPr>
            <a:spLocks noGrp="1"/>
          </p:cNvSpPr>
          <p:nvPr>
            <p:ph type="dt" sz="half" idx="4294967295"/>
          </p:nvPr>
        </p:nvSpPr>
        <p:spPr/>
        <p:txBody>
          <a:bodyPr/>
          <a:lstStyle/>
          <a:p>
            <a:pPr>
              <a:defRPr/>
            </a:pPr>
            <a:fld id="{6E272479-6966-461D-AA84-E1C8CED720B9}" type="datetime4">
              <a:rPr lang="en-US" smtClean="0">
                <a:solidFill>
                  <a:srgbClr val="666366"/>
                </a:solidFill>
              </a:rPr>
              <a:pPr>
                <a:defRPr/>
              </a:pPr>
              <a:t>August 21, 2019</a:t>
            </a:fld>
            <a:endParaRPr lang="en-US" dirty="0">
              <a:solidFill>
                <a:srgbClr val="666366"/>
              </a:solidFill>
            </a:endParaRPr>
          </a:p>
        </p:txBody>
      </p:sp>
      <p:sp>
        <p:nvSpPr>
          <p:cNvPr id="5" name="Rectangle 4"/>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29</a:t>
            </a:r>
            <a:endParaRPr lang="en-US" dirty="0">
              <a:solidFill>
                <a:schemeClr val="bg1"/>
              </a:solidFill>
              <a:latin typeface="+mj-lt"/>
            </a:endParaRPr>
          </a:p>
        </p:txBody>
      </p:sp>
    </p:spTree>
    <p:extLst>
      <p:ext uri="{BB962C8B-B14F-4D97-AF65-F5344CB8AC3E}">
        <p14:creationId xmlns:p14="http://schemas.microsoft.com/office/powerpoint/2010/main" val="118547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experiences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Past</a:t>
            </a:r>
          </a:p>
          <a:p>
            <a:pPr marL="1143000" lvl="1" indent="-457200"/>
            <a:r>
              <a:rPr lang="en-US" dirty="0" smtClean="0"/>
              <a:t>Clinical nurse</a:t>
            </a:r>
          </a:p>
          <a:p>
            <a:pPr marL="457200" indent="-457200">
              <a:buFont typeface="Arial" panose="020B0604020202020204" pitchFamily="34" charset="0"/>
              <a:buChar char="•"/>
            </a:pPr>
            <a:r>
              <a:rPr lang="en-US" dirty="0" smtClean="0"/>
              <a:t>Current</a:t>
            </a:r>
          </a:p>
          <a:p>
            <a:pPr marL="1143000" lvl="1" indent="-457200"/>
            <a:r>
              <a:rPr lang="en-US" dirty="0" smtClean="0"/>
              <a:t>Teacher </a:t>
            </a:r>
          </a:p>
          <a:p>
            <a:pPr marL="1143000" lvl="1" indent="-457200"/>
            <a:r>
              <a:rPr lang="en-US" dirty="0" smtClean="0"/>
              <a:t>Mentor</a:t>
            </a:r>
          </a:p>
          <a:p>
            <a:pPr marL="1143000" lvl="1" indent="-457200"/>
            <a:r>
              <a:rPr lang="en-US" dirty="0" smtClean="0"/>
              <a:t>Researcher</a:t>
            </a:r>
          </a:p>
        </p:txBody>
      </p:sp>
      <p:sp>
        <p:nvSpPr>
          <p:cNvPr id="4" name="Slide Number Placeholder 3"/>
          <p:cNvSpPr>
            <a:spLocks noGrp="1"/>
          </p:cNvSpPr>
          <p:nvPr>
            <p:ph type="sldNum" sz="quarter" idx="12"/>
          </p:nvPr>
        </p:nvSpPr>
        <p:spPr/>
        <p:txBody>
          <a:bodyPr/>
          <a:lstStyle/>
          <a:p>
            <a:fld id="{84F1A80D-0A38-4E65-8962-19BCC8EAF491}" type="slidenum">
              <a:rPr lang="en-US" smtClean="0">
                <a:solidFill>
                  <a:srgbClr val="666366"/>
                </a:solidFill>
              </a:rPr>
              <a:pPr/>
              <a:t>3</a:t>
            </a:fld>
            <a:endParaRPr lang="en-US" dirty="0">
              <a:solidFill>
                <a:srgbClr val="666366"/>
              </a:solidFill>
            </a:endParaRPr>
          </a:p>
        </p:txBody>
      </p:sp>
      <p:sp>
        <p:nvSpPr>
          <p:cNvPr id="5" name="Rectangle 4"/>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87292" y="6353200"/>
            <a:ext cx="37702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 3</a:t>
            </a:r>
            <a:endParaRPr lang="en-US" dirty="0">
              <a:solidFill>
                <a:schemeClr val="bg1"/>
              </a:solidFill>
              <a:latin typeface="+mj-lt"/>
            </a:endParaRPr>
          </a:p>
        </p:txBody>
      </p:sp>
    </p:spTree>
    <p:extLst>
      <p:ext uri="{BB962C8B-B14F-4D97-AF65-F5344CB8AC3E}">
        <p14:creationId xmlns:p14="http://schemas.microsoft.com/office/powerpoint/2010/main" val="2157917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Focus: Nurses’ Capacity</a:t>
            </a:r>
          </a:p>
        </p:txBody>
      </p:sp>
      <p:sp>
        <p:nvSpPr>
          <p:cNvPr id="4" name="Slide Number Placeholder 3"/>
          <p:cNvSpPr>
            <a:spLocks noGrp="1"/>
          </p:cNvSpPr>
          <p:nvPr>
            <p:ph type="sldNum" sz="quarter" idx="4294967295"/>
          </p:nvPr>
        </p:nvSpPr>
        <p:spPr/>
        <p:txBody>
          <a:bodyPr/>
          <a:lstStyle/>
          <a:p>
            <a:fld id="{84F1A80D-0A38-4E65-8962-19BCC8EAF491}" type="slidenum">
              <a:rPr lang="en-US" smtClean="0">
                <a:solidFill>
                  <a:srgbClr val="666366"/>
                </a:solidFill>
              </a:rPr>
              <a:pPr/>
              <a:t>30</a:t>
            </a:fld>
            <a:endParaRPr lang="en-US" dirty="0">
              <a:solidFill>
                <a:srgbClr val="666366"/>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7900" y="1668996"/>
            <a:ext cx="6785429" cy="3611278"/>
          </a:xfrm>
          <a:prstGeom prst="rect">
            <a:avLst/>
          </a:prstGeom>
        </p:spPr>
      </p:pic>
      <p:sp>
        <p:nvSpPr>
          <p:cNvPr id="9" name="TextBox 8"/>
          <p:cNvSpPr txBox="1"/>
          <p:nvPr/>
        </p:nvSpPr>
        <p:spPr>
          <a:xfrm>
            <a:off x="2277518" y="1406759"/>
            <a:ext cx="1753207" cy="954107"/>
          </a:xfrm>
          <a:prstGeom prst="rect">
            <a:avLst/>
          </a:prstGeom>
          <a:noFill/>
        </p:spPr>
        <p:txBody>
          <a:bodyPr wrap="square" rtlCol="0">
            <a:spAutoFit/>
          </a:bodyPr>
          <a:lstStyle/>
          <a:p>
            <a:pPr algn="ctr"/>
            <a:r>
              <a:rPr lang="en-US" sz="1400" dirty="0" smtClean="0"/>
              <a:t>P - Population</a:t>
            </a:r>
          </a:p>
          <a:p>
            <a:pPr algn="ctr"/>
            <a:r>
              <a:rPr lang="en-US" sz="1400" dirty="0" smtClean="0"/>
              <a:t>I - Intervention</a:t>
            </a:r>
          </a:p>
          <a:p>
            <a:pPr algn="ctr"/>
            <a:r>
              <a:rPr lang="en-US" sz="1400" dirty="0" smtClean="0"/>
              <a:t>C - Comparison</a:t>
            </a:r>
          </a:p>
          <a:p>
            <a:pPr algn="ctr"/>
            <a:r>
              <a:rPr lang="en-US" sz="1400" dirty="0" smtClean="0"/>
              <a:t>O - Outcome</a:t>
            </a:r>
            <a:endParaRPr lang="en-US" sz="1400" dirty="0"/>
          </a:p>
        </p:txBody>
      </p:sp>
      <p:sp>
        <p:nvSpPr>
          <p:cNvPr id="10" name="Rectangle 9"/>
          <p:cNvSpPr/>
          <p:nvPr/>
        </p:nvSpPr>
        <p:spPr>
          <a:xfrm>
            <a:off x="3706864" y="4608204"/>
            <a:ext cx="2289908" cy="1600438"/>
          </a:xfrm>
          <a:prstGeom prst="rect">
            <a:avLst/>
          </a:prstGeom>
        </p:spPr>
        <p:txBody>
          <a:bodyPr wrap="square">
            <a:spAutoFit/>
          </a:bodyPr>
          <a:lstStyle/>
          <a:p>
            <a:r>
              <a:rPr lang="en-US" sz="1400" dirty="0" smtClean="0"/>
              <a:t>PubMed for Nurses</a:t>
            </a:r>
          </a:p>
          <a:p>
            <a:r>
              <a:rPr lang="en-US" sz="1400" dirty="0" smtClean="0">
                <a:hlinkClick r:id="rId4"/>
              </a:rPr>
              <a:t>https</a:t>
            </a:r>
            <a:r>
              <a:rPr lang="en-US" sz="1400" dirty="0">
                <a:hlinkClick r:id="rId4"/>
              </a:rPr>
              <a:t>://</a:t>
            </a:r>
            <a:r>
              <a:rPr lang="en-US" sz="1400" dirty="0" smtClean="0">
                <a:hlinkClick r:id="rId4"/>
              </a:rPr>
              <a:t>www.nlm.nih.gov/bsd/disted/nurses/cover.html</a:t>
            </a:r>
            <a:r>
              <a:rPr lang="en-US" sz="1400" dirty="0" smtClean="0"/>
              <a:t> </a:t>
            </a:r>
          </a:p>
          <a:p>
            <a:endParaRPr lang="en-US" sz="1400" dirty="0" smtClean="0"/>
          </a:p>
          <a:p>
            <a:r>
              <a:rPr lang="en-US" sz="1400" dirty="0" smtClean="0"/>
              <a:t>TRIP Database</a:t>
            </a:r>
            <a:endParaRPr lang="en-US" sz="1400" dirty="0"/>
          </a:p>
          <a:p>
            <a:r>
              <a:rPr lang="en-US" sz="1400" dirty="0">
                <a:hlinkClick r:id="rId5"/>
              </a:rPr>
              <a:t>https://</a:t>
            </a:r>
            <a:r>
              <a:rPr lang="en-US" sz="1400" dirty="0" smtClean="0">
                <a:hlinkClick r:id="rId5"/>
              </a:rPr>
              <a:t>www.tripdatabase.com/how-to-use-trip</a:t>
            </a:r>
            <a:r>
              <a:rPr lang="en-US" sz="1400" dirty="0" smtClean="0"/>
              <a:t> </a:t>
            </a:r>
            <a:endParaRPr lang="en-US" sz="1400" dirty="0"/>
          </a:p>
        </p:txBody>
      </p:sp>
      <p:sp>
        <p:nvSpPr>
          <p:cNvPr id="11" name="TextBox 10"/>
          <p:cNvSpPr txBox="1"/>
          <p:nvPr/>
        </p:nvSpPr>
        <p:spPr>
          <a:xfrm>
            <a:off x="5274687" y="1204889"/>
            <a:ext cx="1444171" cy="1169551"/>
          </a:xfrm>
          <a:prstGeom prst="rect">
            <a:avLst/>
          </a:prstGeom>
          <a:noFill/>
        </p:spPr>
        <p:txBody>
          <a:bodyPr wrap="square" rtlCol="0">
            <a:spAutoFit/>
          </a:bodyPr>
          <a:lstStyle/>
          <a:p>
            <a:r>
              <a:rPr lang="en-US" sz="1400" dirty="0" smtClean="0"/>
              <a:t>CASP Appraisal Checklists</a:t>
            </a:r>
          </a:p>
          <a:p>
            <a:r>
              <a:rPr lang="en-US" sz="1400" dirty="0">
                <a:hlinkClick r:id="rId6"/>
              </a:rPr>
              <a:t>https://casp-uk.net/casp-tools-checklists</a:t>
            </a:r>
            <a:r>
              <a:rPr lang="en-US" sz="1400" dirty="0" smtClean="0">
                <a:hlinkClick r:id="rId6"/>
              </a:rPr>
              <a:t>/</a:t>
            </a:r>
            <a:r>
              <a:rPr lang="en-US" sz="1400" dirty="0" smtClean="0"/>
              <a:t> </a:t>
            </a:r>
            <a:endParaRPr lang="en-US" sz="1400" dirty="0"/>
          </a:p>
        </p:txBody>
      </p:sp>
      <p:sp>
        <p:nvSpPr>
          <p:cNvPr id="12" name="Left Brace 11"/>
          <p:cNvSpPr/>
          <p:nvPr/>
        </p:nvSpPr>
        <p:spPr>
          <a:xfrm rot="5400000">
            <a:off x="3048894" y="1882790"/>
            <a:ext cx="210457" cy="116661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3" name="Left Brace 12"/>
          <p:cNvSpPr/>
          <p:nvPr/>
        </p:nvSpPr>
        <p:spPr>
          <a:xfrm rot="5400000">
            <a:off x="5795386" y="1870572"/>
            <a:ext cx="210457" cy="116661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16200000">
            <a:off x="4446085" y="3859569"/>
            <a:ext cx="256297" cy="124097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30</a:t>
            </a:r>
            <a:endParaRPr lang="en-US" dirty="0">
              <a:solidFill>
                <a:schemeClr val="bg1"/>
              </a:solidFill>
              <a:latin typeface="+mj-lt"/>
            </a:endParaRPr>
          </a:p>
        </p:txBody>
      </p:sp>
    </p:spTree>
    <p:extLst>
      <p:ext uri="{BB962C8B-B14F-4D97-AF65-F5344CB8AC3E}">
        <p14:creationId xmlns:p14="http://schemas.microsoft.com/office/powerpoint/2010/main" val="195089116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61000"/>
            <a:ext cx="12192000" cy="1422400"/>
          </a:xfrm>
          <a:prstGeom prst="rect">
            <a:avLst/>
          </a:prstGeom>
          <a:solidFill>
            <a:srgbClr val="DFB21E"/>
          </a:solidFill>
          <a:ln>
            <a:noFill/>
          </a:ln>
        </p:spPr>
        <p:style>
          <a:lnRef idx="2">
            <a:schemeClr val="accent1">
              <a:shade val="50000"/>
            </a:schemeClr>
          </a:lnRef>
          <a:fillRef idx="1">
            <a:schemeClr val="accent1"/>
          </a:fillRef>
          <a:effectRef idx="0">
            <a:schemeClr val="accent1"/>
          </a:effectRef>
          <a:fontRef idx="minor">
            <a:schemeClr val="lt1"/>
          </a:fontRef>
        </p:style>
        <p:txBody>
          <a:bodyPr lIns="54139" tIns="27069" rIns="54139" bIns="27069" anchor="ctr"/>
          <a:lstStyle/>
          <a:p>
            <a:pPr>
              <a:defRPr/>
            </a:pPr>
            <a:endParaRPr lang="en-US" sz="1400" dirty="0"/>
          </a:p>
        </p:txBody>
      </p:sp>
      <p:sp>
        <p:nvSpPr>
          <p:cNvPr id="8" name="Title 7"/>
          <p:cNvSpPr>
            <a:spLocks noGrp="1"/>
          </p:cNvSpPr>
          <p:nvPr>
            <p:ph type="title"/>
          </p:nvPr>
        </p:nvSpPr>
        <p:spPr>
          <a:xfrm>
            <a:off x="306919" y="327472"/>
            <a:ext cx="11578167" cy="685800"/>
          </a:xfrm>
        </p:spPr>
        <p:txBody>
          <a:bodyPr>
            <a:normAutofit fontScale="90000"/>
          </a:bodyPr>
          <a:lstStyle/>
          <a:p>
            <a:r>
              <a:rPr lang="en-US" dirty="0" smtClean="0"/>
              <a:t>Strategy Focus: Academic-Partnerships to Enhance Nurses’ Capacity</a:t>
            </a:r>
            <a:endParaRPr lang="en-US" dirty="0"/>
          </a:p>
        </p:txBody>
      </p:sp>
      <p:pic>
        <p:nvPicPr>
          <p:cNvPr id="5124"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21285" y="5464447"/>
            <a:ext cx="2567516"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06400" y="1092201"/>
            <a:ext cx="5283200" cy="1118127"/>
          </a:xfrm>
          <a:prstGeom prst="rect">
            <a:avLst/>
          </a:prstGeom>
        </p:spPr>
        <p:txBody>
          <a:bodyPr>
            <a:spAutoFit/>
          </a:bodyPr>
          <a:lstStyle/>
          <a:p>
            <a:pPr defTabSz="913585">
              <a:defRPr/>
            </a:pPr>
            <a:endParaRPr lang="en-US" sz="2133" b="1" dirty="0">
              <a:solidFill>
                <a:schemeClr val="accent1">
                  <a:lumMod val="50000"/>
                </a:schemeClr>
              </a:solidFill>
              <a:ea typeface="ＭＳ Ｐゴシック" charset="0"/>
              <a:cs typeface="Arial" pitchFamily="34" charset="0"/>
            </a:endParaRPr>
          </a:p>
          <a:p>
            <a:pPr defTabSz="913585">
              <a:defRPr/>
            </a:pPr>
            <a:endParaRPr lang="en-US" sz="2400" b="1" dirty="0">
              <a:solidFill>
                <a:schemeClr val="accent1">
                  <a:lumMod val="50000"/>
                </a:schemeClr>
              </a:solidFill>
              <a:ea typeface="ＭＳ Ｐゴシック" charset="0"/>
              <a:cs typeface="Arial" pitchFamily="34" charset="0"/>
            </a:endParaRPr>
          </a:p>
          <a:p>
            <a:pPr defTabSz="913585">
              <a:defRPr/>
            </a:pPr>
            <a:endParaRPr lang="en-US" sz="2133" dirty="0">
              <a:latin typeface="Arial" charset="0"/>
              <a:ea typeface="ＭＳ Ｐゴシック" charset="0"/>
              <a:cs typeface="ＭＳ Ｐゴシック" charset="0"/>
            </a:endParaRPr>
          </a:p>
        </p:txBody>
      </p:sp>
      <p:sp>
        <p:nvSpPr>
          <p:cNvPr id="19" name="Rectangle 18"/>
          <p:cNvSpPr/>
          <p:nvPr/>
        </p:nvSpPr>
        <p:spPr>
          <a:xfrm>
            <a:off x="406401" y="1037167"/>
            <a:ext cx="11104033" cy="420564"/>
          </a:xfrm>
          <a:prstGeom prst="rect">
            <a:avLst/>
          </a:prstGeom>
        </p:spPr>
        <p:txBody>
          <a:bodyPr numCol="2">
            <a:spAutoFit/>
          </a:bodyPr>
          <a:lstStyle/>
          <a:p>
            <a:pPr defTabSz="913585">
              <a:defRPr/>
            </a:pPr>
            <a:endParaRPr lang="en-US" sz="2133" b="1" dirty="0">
              <a:solidFill>
                <a:schemeClr val="accent1">
                  <a:lumMod val="50000"/>
                </a:schemeClr>
              </a:solidFill>
              <a:ea typeface="ＭＳ Ｐゴシック" charset="0"/>
              <a:cs typeface="Arial" pitchFamily="34" charset="0"/>
            </a:endParaRPr>
          </a:p>
        </p:txBody>
      </p:sp>
      <p:sp>
        <p:nvSpPr>
          <p:cNvPr id="5127" name="Content Placeholder 1"/>
          <p:cNvSpPr txBox="1">
            <a:spLocks/>
          </p:cNvSpPr>
          <p:nvPr/>
        </p:nvSpPr>
        <p:spPr bwMode="auto">
          <a:xfrm>
            <a:off x="4434417" y="1276352"/>
            <a:ext cx="30480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7" tIns="45724" rIns="91447" bIns="45724"/>
          <a:lstStyle>
            <a:lvl1pPr>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342900" indent="-212725">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685800" indent="-1698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028700" indent="-169863">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1371600" indent="-169863">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1828800" indent="-169863"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286000" indent="-169863"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2743200" indent="-169863"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200400" indent="-169863"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US" altLang="en-US" i="1" dirty="0">
                <a:solidFill>
                  <a:srgbClr val="254061"/>
                </a:solidFill>
                <a:latin typeface="Arial" panose="020B0604020202020204" pitchFamily="34" charset="0"/>
                <a:cs typeface="Arial" panose="020B0604020202020204" pitchFamily="34" charset="0"/>
              </a:rPr>
              <a:t>“Strategic relationships between educational and clinical practice settings that…advance… mutual interests related to practice, education, and research.”</a:t>
            </a:r>
            <a:endParaRPr lang="en-US" altLang="en-US" i="1" dirty="0">
              <a:solidFill>
                <a:srgbClr val="898989"/>
              </a:solidFill>
              <a:cs typeface="Arial" panose="020B0604020202020204" pitchFamily="34" charset="0"/>
            </a:endParaRPr>
          </a:p>
        </p:txBody>
      </p:sp>
      <p:sp>
        <p:nvSpPr>
          <p:cNvPr id="4" name="Oval 3"/>
          <p:cNvSpPr/>
          <p:nvPr/>
        </p:nvSpPr>
        <p:spPr>
          <a:xfrm>
            <a:off x="2336800" y="1037167"/>
            <a:ext cx="7721600" cy="43010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51202" name="Picture 2" descr="Image result for university clipart fre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663" y="2040994"/>
            <a:ext cx="3765341" cy="1951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59232" y="1612103"/>
            <a:ext cx="3657600" cy="2623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31" name="TextBox 4"/>
          <p:cNvSpPr txBox="1">
            <a:spLocks noChangeArrowheads="1"/>
          </p:cNvSpPr>
          <p:nvPr/>
        </p:nvSpPr>
        <p:spPr bwMode="auto">
          <a:xfrm>
            <a:off x="101600" y="5664200"/>
            <a:ext cx="8737600" cy="7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67"/>
              <a:t>De Geest, S., Dobbels, F., Schoenfeld, S., Duerinckx, N., Sveinbjarnardottir, E. K., &amp; Denhaerynck, K. (2013). Academic Service Partnerships: What do we learn from around the globe? A systematic literature review. </a:t>
            </a:r>
            <a:r>
              <a:rPr lang="en-US" altLang="en-US" sz="1067" i="1"/>
              <a:t>Nursing Outlook</a:t>
            </a:r>
            <a:r>
              <a:rPr lang="en-US" altLang="en-US" sz="1067"/>
              <a:t>, </a:t>
            </a:r>
            <a:r>
              <a:rPr lang="en-US" altLang="en-US" sz="1067" i="1"/>
              <a:t>61</a:t>
            </a:r>
            <a:r>
              <a:rPr lang="en-US" altLang="en-US" sz="1067"/>
              <a:t>(6), 447-457.</a:t>
            </a:r>
          </a:p>
          <a:p>
            <a:endParaRPr lang="en-US" altLang="en-US" sz="2400"/>
          </a:p>
        </p:txBody>
      </p:sp>
      <p:sp>
        <p:nvSpPr>
          <p:cNvPr id="14" name="TextBox 13"/>
          <p:cNvSpPr txBox="1"/>
          <p:nvPr/>
        </p:nvSpPr>
        <p:spPr>
          <a:xfrm>
            <a:off x="11187292" y="6353200"/>
            <a:ext cx="441146" cy="369332"/>
          </a:xfrm>
          <a:prstGeom prst="rect">
            <a:avLst/>
          </a:prstGeom>
          <a:noFill/>
          <a:ln>
            <a:noFill/>
          </a:ln>
        </p:spPr>
        <p:txBody>
          <a:bodyPr wrap="none" rtlCol="0">
            <a:spAutoFit/>
          </a:bodyPr>
          <a:lstStyle/>
          <a:p>
            <a:r>
              <a:rPr lang="en-US" b="1" dirty="0" smtClean="0">
                <a:solidFill>
                  <a:schemeClr val="tx1">
                    <a:lumMod val="50000"/>
                  </a:schemeClr>
                </a:solidFill>
                <a:latin typeface="+mj-lt"/>
              </a:rPr>
              <a:t>31</a:t>
            </a:r>
            <a:endParaRPr lang="en-US" b="1" dirty="0">
              <a:solidFill>
                <a:schemeClr val="tx1">
                  <a:lumMod val="50000"/>
                </a:schemeClr>
              </a:solidFill>
              <a:latin typeface="+mj-lt"/>
            </a:endParaRPr>
          </a:p>
        </p:txBody>
      </p:sp>
    </p:spTree>
    <p:extLst>
      <p:ext uri="{BB962C8B-B14F-4D97-AF65-F5344CB8AC3E}">
        <p14:creationId xmlns:p14="http://schemas.microsoft.com/office/powerpoint/2010/main" val="6790538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61000"/>
            <a:ext cx="12192000" cy="1422400"/>
          </a:xfrm>
          <a:prstGeom prst="rect">
            <a:avLst/>
          </a:prstGeom>
          <a:solidFill>
            <a:srgbClr val="DFB21E"/>
          </a:solidFill>
          <a:ln>
            <a:noFill/>
          </a:ln>
        </p:spPr>
        <p:style>
          <a:lnRef idx="2">
            <a:schemeClr val="accent1">
              <a:shade val="50000"/>
            </a:schemeClr>
          </a:lnRef>
          <a:fillRef idx="1">
            <a:schemeClr val="accent1"/>
          </a:fillRef>
          <a:effectRef idx="0">
            <a:schemeClr val="accent1"/>
          </a:effectRef>
          <a:fontRef idx="minor">
            <a:schemeClr val="lt1"/>
          </a:fontRef>
        </p:style>
        <p:txBody>
          <a:bodyPr lIns="54139" tIns="27069" rIns="54139" bIns="27069" anchor="ctr"/>
          <a:lstStyle/>
          <a:p>
            <a:pPr algn="ctr" defTabSz="913585">
              <a:defRPr/>
            </a:pPr>
            <a:endParaRPr lang="en-US" sz="2400" dirty="0">
              <a:solidFill>
                <a:srgbClr val="BFC4CB"/>
              </a:solidFill>
            </a:endParaRPr>
          </a:p>
        </p:txBody>
      </p:sp>
      <p:sp>
        <p:nvSpPr>
          <p:cNvPr id="2" name="Title 1"/>
          <p:cNvSpPr>
            <a:spLocks noGrp="1"/>
          </p:cNvSpPr>
          <p:nvPr>
            <p:ph type="title"/>
          </p:nvPr>
        </p:nvSpPr>
        <p:spPr>
          <a:xfrm>
            <a:off x="306919" y="273052"/>
            <a:ext cx="11578167" cy="685800"/>
          </a:xfrm>
        </p:spPr>
        <p:txBody>
          <a:bodyPr rtlCol="0" anchor="t">
            <a:normAutofit fontScale="90000"/>
          </a:bodyPr>
          <a:lstStyle/>
          <a:p>
            <a:pPr defTabSz="914450">
              <a:defRPr/>
            </a:pPr>
            <a:r>
              <a:rPr lang="en-US" dirty="0"/>
              <a:t>Strategy </a:t>
            </a:r>
            <a:r>
              <a:rPr lang="en-US" dirty="0" smtClean="0"/>
              <a:t>Focus: </a:t>
            </a:r>
            <a:r>
              <a:rPr lang="en-US" dirty="0"/>
              <a:t>Academic-Partnerships to Enhance Nurses’ Capacity</a:t>
            </a:r>
            <a:endParaRPr lang="en-US" b="1" dirty="0">
              <a:solidFill>
                <a:schemeClr val="accent1">
                  <a:lumMod val="50000"/>
                </a:schemeClr>
              </a:solidFill>
              <a:latin typeface="Arial" pitchFamily="34" charset="0"/>
              <a:ea typeface="+mj-ea"/>
            </a:endParaRPr>
          </a:p>
        </p:txBody>
      </p:sp>
      <p:sp>
        <p:nvSpPr>
          <p:cNvPr id="12" name="Rectangle 11"/>
          <p:cNvSpPr/>
          <p:nvPr/>
        </p:nvSpPr>
        <p:spPr>
          <a:xfrm>
            <a:off x="406400" y="1092201"/>
            <a:ext cx="5283200" cy="1118127"/>
          </a:xfrm>
          <a:prstGeom prst="rect">
            <a:avLst/>
          </a:prstGeom>
        </p:spPr>
        <p:txBody>
          <a:bodyPr>
            <a:spAutoFit/>
          </a:bodyPr>
          <a:lstStyle/>
          <a:p>
            <a:pPr defTabSz="913585">
              <a:defRPr/>
            </a:pPr>
            <a:endParaRPr lang="en-US" sz="2133" b="1" dirty="0">
              <a:solidFill>
                <a:schemeClr val="accent1">
                  <a:lumMod val="50000"/>
                </a:schemeClr>
              </a:solidFill>
              <a:ea typeface="ＭＳ Ｐゴシック" charset="0"/>
              <a:cs typeface="Arial" pitchFamily="34" charset="0"/>
            </a:endParaRPr>
          </a:p>
          <a:p>
            <a:pPr defTabSz="913585">
              <a:defRPr/>
            </a:pPr>
            <a:endParaRPr lang="en-US" sz="2400" b="1" dirty="0">
              <a:solidFill>
                <a:schemeClr val="accent1">
                  <a:lumMod val="50000"/>
                </a:schemeClr>
              </a:solidFill>
              <a:ea typeface="ＭＳ Ｐゴシック" charset="0"/>
              <a:cs typeface="Arial" pitchFamily="34" charset="0"/>
            </a:endParaRPr>
          </a:p>
          <a:p>
            <a:pPr defTabSz="913585">
              <a:defRPr/>
            </a:pPr>
            <a:endParaRPr lang="en-US" sz="2133" dirty="0">
              <a:latin typeface="Arial" charset="0"/>
              <a:ea typeface="ＭＳ Ｐゴシック" charset="0"/>
              <a:cs typeface="ＭＳ Ｐゴシック" charset="0"/>
            </a:endParaRPr>
          </a:p>
        </p:txBody>
      </p:sp>
      <p:sp>
        <p:nvSpPr>
          <p:cNvPr id="19" name="Rectangle 18"/>
          <p:cNvSpPr/>
          <p:nvPr/>
        </p:nvSpPr>
        <p:spPr>
          <a:xfrm>
            <a:off x="406401" y="1037167"/>
            <a:ext cx="11104033" cy="420564"/>
          </a:xfrm>
          <a:prstGeom prst="rect">
            <a:avLst/>
          </a:prstGeom>
        </p:spPr>
        <p:txBody>
          <a:bodyPr numCol="2">
            <a:spAutoFit/>
          </a:bodyPr>
          <a:lstStyle/>
          <a:p>
            <a:pPr defTabSz="913585">
              <a:defRPr/>
            </a:pPr>
            <a:endParaRPr lang="en-US" sz="2133" b="1" dirty="0">
              <a:solidFill>
                <a:schemeClr val="accent1">
                  <a:lumMod val="50000"/>
                </a:schemeClr>
              </a:solidFill>
              <a:ea typeface="ＭＳ Ｐゴシック" charset="0"/>
              <a:cs typeface="Arial" pitchFamily="34" charset="0"/>
            </a:endParaRPr>
          </a:p>
        </p:txBody>
      </p:sp>
      <p:sp>
        <p:nvSpPr>
          <p:cNvPr id="4" name="Oval 3"/>
          <p:cNvSpPr/>
          <p:nvPr/>
        </p:nvSpPr>
        <p:spPr>
          <a:xfrm>
            <a:off x="1625601" y="1488018"/>
            <a:ext cx="5645151" cy="3572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51202" name="Picture 2" descr="Image result for university clipart f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401" y="3103321"/>
            <a:ext cx="3073241" cy="1592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00" y="3103321"/>
            <a:ext cx="2322096" cy="1665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02"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49601" y="1278468"/>
            <a:ext cx="2690284" cy="123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8360834" y="1441451"/>
            <a:ext cx="3526367" cy="3619500"/>
          </a:xfrm>
          <a:prstGeom prst="wedgeRoundRectCallout">
            <a:avLst>
              <a:gd name="adj1" fmla="val -112913"/>
              <a:gd name="adj2" fmla="val -465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33" dirty="0"/>
              <a:t>Joint nurse scientist role is a means to advance scholarly goals across institutions</a:t>
            </a:r>
          </a:p>
          <a:p>
            <a:pPr algn="ctr">
              <a:defRPr/>
            </a:pPr>
            <a:endParaRPr lang="en-US" sz="2133" dirty="0"/>
          </a:p>
          <a:p>
            <a:pPr algn="ctr">
              <a:defRPr/>
            </a:pPr>
            <a:r>
              <a:rPr lang="en-US" sz="2133" dirty="0"/>
              <a:t>Characterized by a </a:t>
            </a:r>
          </a:p>
          <a:p>
            <a:pPr algn="ctr">
              <a:defRPr/>
            </a:pPr>
            <a:r>
              <a:rPr lang="en-US" sz="2133" dirty="0"/>
              <a:t>PhD prepared nurse  appointed in a research role across organizations</a:t>
            </a:r>
          </a:p>
        </p:txBody>
      </p:sp>
      <p:pic>
        <p:nvPicPr>
          <p:cNvPr id="14"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21285" y="5464447"/>
            <a:ext cx="2567516"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1187292" y="6353200"/>
            <a:ext cx="441146" cy="369332"/>
          </a:xfrm>
          <a:prstGeom prst="rect">
            <a:avLst/>
          </a:prstGeom>
          <a:noFill/>
          <a:ln>
            <a:noFill/>
          </a:ln>
        </p:spPr>
        <p:txBody>
          <a:bodyPr wrap="none" rtlCol="0">
            <a:spAutoFit/>
          </a:bodyPr>
          <a:lstStyle/>
          <a:p>
            <a:r>
              <a:rPr lang="en-US" b="1" dirty="0" smtClean="0">
                <a:solidFill>
                  <a:schemeClr val="tx1">
                    <a:lumMod val="50000"/>
                  </a:schemeClr>
                </a:solidFill>
                <a:latin typeface="+mj-lt"/>
              </a:rPr>
              <a:t>32</a:t>
            </a:r>
            <a:endParaRPr lang="en-US" b="1" dirty="0">
              <a:solidFill>
                <a:schemeClr val="tx1">
                  <a:lumMod val="50000"/>
                </a:schemeClr>
              </a:solidFill>
              <a:latin typeface="+mj-lt"/>
            </a:endParaRPr>
          </a:p>
        </p:txBody>
      </p:sp>
    </p:spTree>
    <p:extLst>
      <p:ext uri="{BB962C8B-B14F-4D97-AF65-F5344CB8AC3E}">
        <p14:creationId xmlns:p14="http://schemas.microsoft.com/office/powerpoint/2010/main" val="399584726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6CBF12DB-DAC2-CD40-8E59-17FF477F1C5B}"/>
              </a:ext>
            </a:extLst>
          </p:cNvPr>
          <p:cNvSpPr/>
          <p:nvPr/>
        </p:nvSpPr>
        <p:spPr>
          <a:xfrm>
            <a:off x="0" y="5461000"/>
            <a:ext cx="12192000" cy="1422400"/>
          </a:xfrm>
          <a:prstGeom prst="rect">
            <a:avLst/>
          </a:prstGeom>
          <a:solidFill>
            <a:srgbClr val="DFB21E"/>
          </a:solidFill>
          <a:ln>
            <a:noFill/>
          </a:ln>
        </p:spPr>
        <p:style>
          <a:lnRef idx="2">
            <a:schemeClr val="accent1">
              <a:shade val="50000"/>
            </a:schemeClr>
          </a:lnRef>
          <a:fillRef idx="1">
            <a:schemeClr val="accent1"/>
          </a:fillRef>
          <a:effectRef idx="0">
            <a:schemeClr val="accent1"/>
          </a:effectRef>
          <a:fontRef idx="minor">
            <a:schemeClr val="lt1"/>
          </a:fontRef>
        </p:style>
        <p:txBody>
          <a:bodyPr lIns="54139" tIns="27069" rIns="54139" bIns="27069" anchor="ctr"/>
          <a:lstStyle/>
          <a:p>
            <a:pPr algn="ctr" defTabSz="913585" fontAlgn="base">
              <a:spcBef>
                <a:spcPct val="0"/>
              </a:spcBef>
              <a:spcAft>
                <a:spcPct val="0"/>
              </a:spcAft>
              <a:defRPr/>
            </a:pPr>
            <a:endParaRPr lang="en-US" sz="1867" dirty="0">
              <a:solidFill>
                <a:srgbClr val="BFC4CB"/>
              </a:solidFill>
              <a:latin typeface="Calibri"/>
            </a:endParaRPr>
          </a:p>
        </p:txBody>
      </p:sp>
      <p:sp>
        <p:nvSpPr>
          <p:cNvPr id="12291" name="Title 1"/>
          <p:cNvSpPr>
            <a:spLocks noGrp="1"/>
          </p:cNvSpPr>
          <p:nvPr>
            <p:ph type="title"/>
          </p:nvPr>
        </p:nvSpPr>
        <p:spPr>
          <a:xfrm>
            <a:off x="609600" y="243417"/>
            <a:ext cx="10972800" cy="1140883"/>
          </a:xfrm>
        </p:spPr>
        <p:txBody>
          <a:bodyPr anchor="t"/>
          <a:lstStyle/>
          <a:p>
            <a:pPr algn="l"/>
            <a:r>
              <a:rPr lang="en-US" altLang="en-US" sz="3600">
                <a:solidFill>
                  <a:srgbClr val="254061"/>
                </a:solidFill>
                <a:latin typeface="Arial Black" panose="020B0A04020102020204" pitchFamily="34" charset="0"/>
              </a:rPr>
              <a:t>Timeline </a:t>
            </a:r>
            <a:br>
              <a:rPr lang="en-US" altLang="en-US" sz="3600">
                <a:solidFill>
                  <a:srgbClr val="254061"/>
                </a:solidFill>
                <a:latin typeface="Arial Black" panose="020B0A04020102020204" pitchFamily="34" charset="0"/>
              </a:rPr>
            </a:br>
            <a:r>
              <a:rPr lang="en-US" altLang="en-US" sz="2133">
                <a:solidFill>
                  <a:srgbClr val="254061"/>
                </a:solidFill>
                <a:latin typeface="Arial" panose="020B0604020202020204" pitchFamily="34" charset="0"/>
                <a:cs typeface="Arial" panose="020B0604020202020204" pitchFamily="34" charset="0"/>
              </a:rPr>
              <a:t/>
            </a:r>
            <a:br>
              <a:rPr lang="en-US" altLang="en-US" sz="2133">
                <a:solidFill>
                  <a:srgbClr val="254061"/>
                </a:solidFill>
                <a:latin typeface="Arial" panose="020B0604020202020204" pitchFamily="34" charset="0"/>
                <a:cs typeface="Arial" panose="020B0604020202020204" pitchFamily="34" charset="0"/>
              </a:rPr>
            </a:br>
            <a:endParaRPr lang="en-US" altLang="en-US" sz="2667">
              <a:solidFill>
                <a:srgbClr val="254061"/>
              </a:solidFill>
              <a:latin typeface="Arial" panose="020B0604020202020204" pitchFamily="34" charset="0"/>
              <a:cs typeface="Arial" panose="020B0604020202020204" pitchFamily="34" charset="0"/>
            </a:endParaRPr>
          </a:p>
        </p:txBody>
      </p:sp>
      <p:sp>
        <p:nvSpPr>
          <p:cNvPr id="12294" name="TextBox 2"/>
          <p:cNvSpPr txBox="1">
            <a:spLocks noChangeArrowheads="1"/>
          </p:cNvSpPr>
          <p:nvPr/>
        </p:nvSpPr>
        <p:spPr bwMode="auto">
          <a:xfrm>
            <a:off x="12926484" y="2072217"/>
            <a:ext cx="18473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defTabSz="912261" eaLnBrk="0" fontAlgn="base" hangingPunct="0">
              <a:spcBef>
                <a:spcPct val="0"/>
              </a:spcBef>
              <a:spcAft>
                <a:spcPct val="0"/>
              </a:spcAft>
            </a:pPr>
            <a:endParaRPr lang="en-US" altLang="en-US" sz="1867">
              <a:solidFill>
                <a:prstClr val="black"/>
              </a:solidFill>
            </a:endParaRPr>
          </a:p>
        </p:txBody>
      </p:sp>
      <p:grpSp>
        <p:nvGrpSpPr>
          <p:cNvPr id="12295" name="Group 24"/>
          <p:cNvGrpSpPr>
            <a:grpSpLocks/>
          </p:cNvGrpSpPr>
          <p:nvPr/>
        </p:nvGrpSpPr>
        <p:grpSpPr bwMode="auto">
          <a:xfrm>
            <a:off x="1930400" y="2413001"/>
            <a:ext cx="7924800" cy="800100"/>
            <a:chOff x="1447800" y="1809689"/>
            <a:chExt cx="5943600" cy="600092"/>
          </a:xfrm>
        </p:grpSpPr>
        <p:grpSp>
          <p:nvGrpSpPr>
            <p:cNvPr id="12322" name="Group 2"/>
            <p:cNvGrpSpPr>
              <a:grpSpLocks/>
            </p:cNvGrpSpPr>
            <p:nvPr/>
          </p:nvGrpSpPr>
          <p:grpSpPr bwMode="auto">
            <a:xfrm>
              <a:off x="1447800" y="2003369"/>
              <a:ext cx="5943600" cy="406412"/>
              <a:chOff x="304800" y="1861210"/>
              <a:chExt cx="5943600" cy="406412"/>
            </a:xfrm>
          </p:grpSpPr>
          <p:sp>
            <p:nvSpPr>
              <p:cNvPr id="2" name="Rectangle 1">
                <a:extLst>
                  <a:ext uri="{FF2B5EF4-FFF2-40B4-BE49-F238E27FC236}">
                    <a16:creationId xmlns="" xmlns:a16="http://schemas.microsoft.com/office/drawing/2014/main" id="{71D52C5F-0FE1-AF45-AF26-A5B062D31352}"/>
                  </a:ext>
                </a:extLst>
              </p:cNvPr>
              <p:cNvSpPr/>
              <p:nvPr/>
            </p:nvSpPr>
            <p:spPr>
              <a:xfrm>
                <a:off x="304800" y="1861210"/>
                <a:ext cx="990600" cy="40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r>
                  <a:rPr lang="en-US" sz="1867" dirty="0">
                    <a:solidFill>
                      <a:prstClr val="white"/>
                    </a:solidFill>
                    <a:latin typeface="Calibri"/>
                  </a:rPr>
                  <a:t>2014</a:t>
                </a:r>
              </a:p>
            </p:txBody>
          </p:sp>
          <p:sp>
            <p:nvSpPr>
              <p:cNvPr id="7" name="Rectangle 6">
                <a:extLst>
                  <a:ext uri="{FF2B5EF4-FFF2-40B4-BE49-F238E27FC236}">
                    <a16:creationId xmlns="" xmlns:a16="http://schemas.microsoft.com/office/drawing/2014/main" id="{4136B67D-63B5-7F49-B4C9-FA247DA0D86C}"/>
                  </a:ext>
                </a:extLst>
              </p:cNvPr>
              <p:cNvSpPr/>
              <p:nvPr/>
            </p:nvSpPr>
            <p:spPr>
              <a:xfrm>
                <a:off x="1295400" y="1861210"/>
                <a:ext cx="990600" cy="40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r>
                  <a:rPr lang="en-US" sz="1867" dirty="0">
                    <a:solidFill>
                      <a:prstClr val="white"/>
                    </a:solidFill>
                    <a:latin typeface="Calibri"/>
                  </a:rPr>
                  <a:t>2015</a:t>
                </a:r>
              </a:p>
            </p:txBody>
          </p:sp>
          <p:sp>
            <p:nvSpPr>
              <p:cNvPr id="10" name="Rectangle 9">
                <a:extLst>
                  <a:ext uri="{FF2B5EF4-FFF2-40B4-BE49-F238E27FC236}">
                    <a16:creationId xmlns="" xmlns:a16="http://schemas.microsoft.com/office/drawing/2014/main" id="{5E507B22-0BAB-414E-92EB-CDBB2CAC066D}"/>
                  </a:ext>
                </a:extLst>
              </p:cNvPr>
              <p:cNvSpPr/>
              <p:nvPr/>
            </p:nvSpPr>
            <p:spPr>
              <a:xfrm>
                <a:off x="3262313" y="1861210"/>
                <a:ext cx="990600" cy="40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r>
                  <a:rPr lang="en-US" sz="1867" dirty="0">
                    <a:solidFill>
                      <a:prstClr val="white"/>
                    </a:solidFill>
                    <a:latin typeface="Calibri"/>
                  </a:rPr>
                  <a:t>2017</a:t>
                </a:r>
              </a:p>
            </p:txBody>
          </p:sp>
          <p:sp>
            <p:nvSpPr>
              <p:cNvPr id="11" name="Rectangle 10">
                <a:extLst>
                  <a:ext uri="{FF2B5EF4-FFF2-40B4-BE49-F238E27FC236}">
                    <a16:creationId xmlns="" xmlns:a16="http://schemas.microsoft.com/office/drawing/2014/main" id="{FA1C702B-FD27-BB4D-AA78-EA8ADDB64D0E}"/>
                  </a:ext>
                </a:extLst>
              </p:cNvPr>
              <p:cNvSpPr/>
              <p:nvPr/>
            </p:nvSpPr>
            <p:spPr>
              <a:xfrm>
                <a:off x="4267200" y="1861210"/>
                <a:ext cx="990600" cy="40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r>
                  <a:rPr lang="en-US" sz="1867" dirty="0">
                    <a:solidFill>
                      <a:prstClr val="white"/>
                    </a:solidFill>
                    <a:latin typeface="Calibri"/>
                  </a:rPr>
                  <a:t>2018</a:t>
                </a:r>
              </a:p>
            </p:txBody>
          </p:sp>
          <p:sp>
            <p:nvSpPr>
              <p:cNvPr id="12" name="Rectangle 11">
                <a:extLst>
                  <a:ext uri="{FF2B5EF4-FFF2-40B4-BE49-F238E27FC236}">
                    <a16:creationId xmlns="" xmlns:a16="http://schemas.microsoft.com/office/drawing/2014/main" id="{5DB04CAB-A659-F44E-980B-19831736FEF4}"/>
                  </a:ext>
                </a:extLst>
              </p:cNvPr>
              <p:cNvSpPr/>
              <p:nvPr/>
            </p:nvSpPr>
            <p:spPr>
              <a:xfrm>
                <a:off x="5257800" y="1861210"/>
                <a:ext cx="990600" cy="40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r>
                  <a:rPr lang="en-US" sz="1867" dirty="0">
                    <a:solidFill>
                      <a:prstClr val="white"/>
                    </a:solidFill>
                    <a:latin typeface="Calibri"/>
                  </a:rPr>
                  <a:t>2019</a:t>
                </a:r>
              </a:p>
            </p:txBody>
          </p:sp>
          <p:sp>
            <p:nvSpPr>
              <p:cNvPr id="8" name="Rectangle 7">
                <a:extLst>
                  <a:ext uri="{FF2B5EF4-FFF2-40B4-BE49-F238E27FC236}">
                    <a16:creationId xmlns="" xmlns:a16="http://schemas.microsoft.com/office/drawing/2014/main" id="{C970B0A8-D33A-704F-8C8F-B0DEA3AFD073}"/>
                  </a:ext>
                </a:extLst>
              </p:cNvPr>
              <p:cNvSpPr/>
              <p:nvPr/>
            </p:nvSpPr>
            <p:spPr>
              <a:xfrm>
                <a:off x="2286000" y="1861210"/>
                <a:ext cx="990600" cy="406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r>
                  <a:rPr lang="en-US" sz="1867" dirty="0">
                    <a:solidFill>
                      <a:prstClr val="white"/>
                    </a:solidFill>
                    <a:latin typeface="Calibri"/>
                  </a:rPr>
                  <a:t>2016</a:t>
                </a:r>
              </a:p>
            </p:txBody>
          </p:sp>
        </p:grpSp>
        <p:cxnSp>
          <p:nvCxnSpPr>
            <p:cNvPr id="6" name="Straight Connector 5">
              <a:extLst>
                <a:ext uri="{FF2B5EF4-FFF2-40B4-BE49-F238E27FC236}">
                  <a16:creationId xmlns="" xmlns:a16="http://schemas.microsoft.com/office/drawing/2014/main" id="{F6E101A2-B09F-4942-A840-599E91157DC1}"/>
                </a:ext>
              </a:extLst>
            </p:cNvPr>
            <p:cNvCxnSpPr>
              <a:cxnSpLocks/>
            </p:cNvCxnSpPr>
            <p:nvPr/>
          </p:nvCxnSpPr>
          <p:spPr bwMode="auto">
            <a:xfrm>
              <a:off x="2133600" y="1809689"/>
              <a:ext cx="0" cy="180980"/>
            </a:xfrm>
            <a:prstGeom prst="line">
              <a:avLst/>
            </a:prstGeom>
            <a:ln w="12700"/>
          </p:spPr>
          <p:style>
            <a:lnRef idx="1">
              <a:schemeClr val="dk1"/>
            </a:lnRef>
            <a:fillRef idx="0">
              <a:schemeClr val="dk1"/>
            </a:fillRef>
            <a:effectRef idx="0">
              <a:schemeClr val="dk1"/>
            </a:effectRef>
            <a:fontRef idx="minor">
              <a:schemeClr val="tx1"/>
            </a:fontRef>
          </p:style>
        </p:cxnSp>
      </p:grpSp>
      <p:sp>
        <p:nvSpPr>
          <p:cNvPr id="12296" name="TextBox 16"/>
          <p:cNvSpPr txBox="1">
            <a:spLocks noChangeArrowheads="1"/>
          </p:cNvSpPr>
          <p:nvPr/>
        </p:nvSpPr>
        <p:spPr bwMode="auto">
          <a:xfrm>
            <a:off x="152400" y="4159251"/>
            <a:ext cx="47328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261" eaLnBrk="0" fontAlgn="base" hangingPunct="0">
              <a:spcBef>
                <a:spcPct val="0"/>
              </a:spcBef>
              <a:spcAft>
                <a:spcPct val="0"/>
              </a:spcAft>
            </a:pPr>
            <a:r>
              <a:rPr lang="en-US" altLang="en-US" sz="1600" dirty="0">
                <a:solidFill>
                  <a:prstClr val="black"/>
                </a:solidFill>
                <a:latin typeface="Arial" panose="020B0604020202020204" pitchFamily="34" charset="0"/>
                <a:ea typeface="MS PGothic" panose="020B0600070205080204" pitchFamily="34" charset="-128"/>
              </a:rPr>
              <a:t>   </a:t>
            </a:r>
            <a:r>
              <a:rPr lang="en-US" altLang="en-US" sz="1600" dirty="0" err="1">
                <a:solidFill>
                  <a:prstClr val="black"/>
                </a:solidFill>
                <a:latin typeface="Arial" panose="020B0604020202020204" pitchFamily="34" charset="0"/>
                <a:ea typeface="MS PGothic" panose="020B0600070205080204" pitchFamily="34" charset="-128"/>
              </a:rPr>
              <a:t>NewYork</a:t>
            </a:r>
            <a:r>
              <a:rPr lang="en-US" altLang="en-US" sz="1600" dirty="0">
                <a:solidFill>
                  <a:prstClr val="black"/>
                </a:solidFill>
                <a:latin typeface="Arial" panose="020B0604020202020204" pitchFamily="34" charset="0"/>
                <a:ea typeface="MS PGothic" panose="020B0600070205080204" pitchFamily="34" charset="-128"/>
              </a:rPr>
              <a:t> Presbyterian Hospital (n=4)</a:t>
            </a:r>
          </a:p>
          <a:p>
            <a:pPr defTabSz="912261" eaLnBrk="0" fontAlgn="base" hangingPunct="0">
              <a:spcBef>
                <a:spcPct val="0"/>
              </a:spcBef>
              <a:spcAft>
                <a:spcPct val="0"/>
              </a:spcAft>
            </a:pPr>
            <a:r>
              <a:rPr lang="en-US" altLang="en-US" sz="1600" dirty="0">
                <a:solidFill>
                  <a:prstClr val="black"/>
                </a:solidFill>
                <a:latin typeface="Arial" panose="020B0604020202020204" pitchFamily="34" charset="0"/>
                <a:ea typeface="MS PGothic" panose="020B0600070205080204" pitchFamily="34" charset="-128"/>
              </a:rPr>
              <a:t>   Hackensack-Meridian Health (n=1)</a:t>
            </a:r>
          </a:p>
          <a:p>
            <a:pPr defTabSz="912261" eaLnBrk="0" fontAlgn="base" hangingPunct="0">
              <a:spcBef>
                <a:spcPct val="0"/>
              </a:spcBef>
              <a:spcAft>
                <a:spcPct val="0"/>
              </a:spcAft>
            </a:pPr>
            <a:r>
              <a:rPr lang="en-US" altLang="en-US" sz="1600" dirty="0">
                <a:solidFill>
                  <a:prstClr val="black"/>
                </a:solidFill>
                <a:latin typeface="Arial" panose="020B0604020202020204" pitchFamily="34" charset="0"/>
                <a:ea typeface="MS PGothic" panose="020B0600070205080204" pitchFamily="34" charset="-128"/>
              </a:rPr>
              <a:t>   Memorial Sloan Kettering Cancer </a:t>
            </a:r>
            <a:r>
              <a:rPr lang="en-US" altLang="en-US" sz="1600" dirty="0" smtClean="0">
                <a:solidFill>
                  <a:prstClr val="black"/>
                </a:solidFill>
                <a:latin typeface="Arial" panose="020B0604020202020204" pitchFamily="34" charset="0"/>
                <a:ea typeface="MS PGothic" panose="020B0600070205080204" pitchFamily="34" charset="-128"/>
              </a:rPr>
              <a:t>Center (</a:t>
            </a:r>
            <a:r>
              <a:rPr lang="en-US" altLang="en-US" sz="1600" dirty="0">
                <a:solidFill>
                  <a:prstClr val="black"/>
                </a:solidFill>
                <a:latin typeface="Arial" panose="020B0604020202020204" pitchFamily="34" charset="0"/>
                <a:ea typeface="MS PGothic" panose="020B0600070205080204" pitchFamily="34" charset="-128"/>
              </a:rPr>
              <a:t>n=2)</a:t>
            </a:r>
          </a:p>
          <a:p>
            <a:pPr defTabSz="912261" eaLnBrk="0" fontAlgn="base" hangingPunct="0">
              <a:spcBef>
                <a:spcPct val="0"/>
              </a:spcBef>
              <a:spcAft>
                <a:spcPct val="0"/>
              </a:spcAft>
            </a:pPr>
            <a:r>
              <a:rPr lang="en-US" altLang="en-US" sz="1600" dirty="0">
                <a:solidFill>
                  <a:prstClr val="black"/>
                </a:solidFill>
                <a:latin typeface="Arial" panose="020B0604020202020204" pitchFamily="34" charset="0"/>
                <a:ea typeface="MS PGothic" panose="020B0600070205080204" pitchFamily="34" charset="-128"/>
              </a:rPr>
              <a:t>   Hospital for Special Surgery (n=1)</a:t>
            </a:r>
          </a:p>
        </p:txBody>
      </p:sp>
      <p:sp>
        <p:nvSpPr>
          <p:cNvPr id="32" name="Rectangle 31"/>
          <p:cNvSpPr/>
          <p:nvPr/>
        </p:nvSpPr>
        <p:spPr>
          <a:xfrm>
            <a:off x="2425700" y="1566334"/>
            <a:ext cx="812800" cy="829733"/>
          </a:xfrm>
          <a:prstGeom prst="rect">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cxnSp>
        <p:nvCxnSpPr>
          <p:cNvPr id="61" name="Straight Connector 60">
            <a:extLst>
              <a:ext uri="{FF2B5EF4-FFF2-40B4-BE49-F238E27FC236}">
                <a16:creationId xmlns="" xmlns:a16="http://schemas.microsoft.com/office/drawing/2014/main" id="{F6E101A2-B09F-4942-A840-599E91157DC1}"/>
              </a:ext>
            </a:extLst>
          </p:cNvPr>
          <p:cNvCxnSpPr>
            <a:cxnSpLocks/>
          </p:cNvCxnSpPr>
          <p:nvPr/>
        </p:nvCxnSpPr>
        <p:spPr bwMode="auto">
          <a:xfrm>
            <a:off x="4267200" y="2413001"/>
            <a:ext cx="0" cy="24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 xmlns:a16="http://schemas.microsoft.com/office/drawing/2014/main" id="{F6E101A2-B09F-4942-A840-599E91157DC1}"/>
              </a:ext>
            </a:extLst>
          </p:cNvPr>
          <p:cNvCxnSpPr>
            <a:cxnSpLocks/>
          </p:cNvCxnSpPr>
          <p:nvPr/>
        </p:nvCxnSpPr>
        <p:spPr bwMode="auto">
          <a:xfrm>
            <a:off x="5689600" y="3225801"/>
            <a:ext cx="0" cy="24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 xmlns:a16="http://schemas.microsoft.com/office/drawing/2014/main" id="{F6E101A2-B09F-4942-A840-599E91157DC1}"/>
              </a:ext>
            </a:extLst>
          </p:cNvPr>
          <p:cNvCxnSpPr>
            <a:cxnSpLocks/>
          </p:cNvCxnSpPr>
          <p:nvPr/>
        </p:nvCxnSpPr>
        <p:spPr bwMode="auto">
          <a:xfrm>
            <a:off x="5689600" y="4282018"/>
            <a:ext cx="0" cy="24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F6E101A2-B09F-4942-A840-599E91157DC1}"/>
              </a:ext>
            </a:extLst>
          </p:cNvPr>
          <p:cNvCxnSpPr>
            <a:cxnSpLocks/>
          </p:cNvCxnSpPr>
          <p:nvPr/>
        </p:nvCxnSpPr>
        <p:spPr bwMode="auto">
          <a:xfrm>
            <a:off x="7683500" y="2406651"/>
            <a:ext cx="0" cy="24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F6E101A2-B09F-4942-A840-599E91157DC1}"/>
              </a:ext>
            </a:extLst>
          </p:cNvPr>
          <p:cNvCxnSpPr>
            <a:cxnSpLocks/>
          </p:cNvCxnSpPr>
          <p:nvPr/>
        </p:nvCxnSpPr>
        <p:spPr bwMode="auto">
          <a:xfrm>
            <a:off x="9144000" y="2413001"/>
            <a:ext cx="0" cy="241300"/>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 xmlns:a16="http://schemas.microsoft.com/office/drawing/2014/main" id="{F6E101A2-B09F-4942-A840-599E91157DC1}"/>
              </a:ext>
            </a:extLst>
          </p:cNvPr>
          <p:cNvCxnSpPr>
            <a:cxnSpLocks/>
          </p:cNvCxnSpPr>
          <p:nvPr/>
        </p:nvCxnSpPr>
        <p:spPr bwMode="auto">
          <a:xfrm>
            <a:off x="8940800" y="3213101"/>
            <a:ext cx="0" cy="241300"/>
          </a:xfrm>
          <a:prstGeom prst="line">
            <a:avLst/>
          </a:prstGeom>
          <a:ln w="12700"/>
        </p:spPr>
        <p:style>
          <a:lnRef idx="1">
            <a:schemeClr val="dk1"/>
          </a:lnRef>
          <a:fillRef idx="0">
            <a:schemeClr val="dk1"/>
          </a:fillRef>
          <a:effectRef idx="0">
            <a:schemeClr val="dk1"/>
          </a:effectRef>
          <a:fontRef idx="minor">
            <a:schemeClr val="tx1"/>
          </a:fontRef>
        </p:style>
      </p:cxnSp>
      <p:sp>
        <p:nvSpPr>
          <p:cNvPr id="68" name="Rectangle 67"/>
          <p:cNvSpPr/>
          <p:nvPr/>
        </p:nvSpPr>
        <p:spPr>
          <a:xfrm>
            <a:off x="7315200" y="1608667"/>
            <a:ext cx="812800" cy="829733"/>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69" name="Rectangle 68"/>
          <p:cNvSpPr/>
          <p:nvPr/>
        </p:nvSpPr>
        <p:spPr>
          <a:xfrm>
            <a:off x="5274733" y="3458634"/>
            <a:ext cx="812800" cy="829733"/>
          </a:xfrm>
          <a:prstGeom prst="rect">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70" name="Rectangle 69"/>
          <p:cNvSpPr/>
          <p:nvPr/>
        </p:nvSpPr>
        <p:spPr>
          <a:xfrm>
            <a:off x="8758767" y="577852"/>
            <a:ext cx="812800" cy="831849"/>
          </a:xfrm>
          <a:prstGeom prst="rect">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71" name="Rectangle 70"/>
          <p:cNvSpPr/>
          <p:nvPr/>
        </p:nvSpPr>
        <p:spPr>
          <a:xfrm>
            <a:off x="3865033" y="1545167"/>
            <a:ext cx="812800" cy="831851"/>
          </a:xfrm>
          <a:prstGeom prst="rect">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72" name="Rectangle 71"/>
          <p:cNvSpPr/>
          <p:nvPr/>
        </p:nvSpPr>
        <p:spPr>
          <a:xfrm>
            <a:off x="8743951" y="1621367"/>
            <a:ext cx="812800" cy="831851"/>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73" name="Rectangle 72"/>
          <p:cNvSpPr/>
          <p:nvPr/>
        </p:nvSpPr>
        <p:spPr>
          <a:xfrm>
            <a:off x="5283200" y="4478867"/>
            <a:ext cx="812800" cy="829733"/>
          </a:xfrm>
          <a:prstGeom prst="rect">
            <a:avLst/>
          </a:prstGeom>
          <a:solidFill>
            <a:schemeClr val="accent4">
              <a:lumMod val="75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74" name="Rectangle 73"/>
          <p:cNvSpPr/>
          <p:nvPr/>
        </p:nvSpPr>
        <p:spPr>
          <a:xfrm>
            <a:off x="8534400" y="3467100"/>
            <a:ext cx="812800" cy="829733"/>
          </a:xfrm>
          <a:prstGeom prst="rect">
            <a:avLst/>
          </a:prstGeom>
          <a:solidFill>
            <a:srgbClr val="F48318"/>
          </a:solidFill>
          <a:ln w="57150">
            <a:solidFill>
              <a:srgbClr val="F48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75" name="Rectangle 74"/>
          <p:cNvSpPr/>
          <p:nvPr/>
        </p:nvSpPr>
        <p:spPr>
          <a:xfrm>
            <a:off x="173567" y="4241800"/>
            <a:ext cx="177800" cy="152400"/>
          </a:xfrm>
          <a:prstGeom prst="rect">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76" name="Rectangle 75"/>
          <p:cNvSpPr/>
          <p:nvPr/>
        </p:nvSpPr>
        <p:spPr>
          <a:xfrm>
            <a:off x="173567" y="4500034"/>
            <a:ext cx="175684" cy="150284"/>
          </a:xfrm>
          <a:prstGeom prst="rect">
            <a:avLst/>
          </a:prstGeom>
          <a:solidFill>
            <a:schemeClr val="accent4">
              <a:lumMod val="5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77" name="Rectangle 76"/>
          <p:cNvSpPr/>
          <p:nvPr/>
        </p:nvSpPr>
        <p:spPr>
          <a:xfrm>
            <a:off x="173567" y="4766734"/>
            <a:ext cx="177800" cy="150284"/>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79" name="Rectangle 78"/>
          <p:cNvSpPr/>
          <p:nvPr/>
        </p:nvSpPr>
        <p:spPr>
          <a:xfrm>
            <a:off x="173567" y="5033433"/>
            <a:ext cx="175684" cy="152400"/>
          </a:xfrm>
          <a:prstGeom prst="rect">
            <a:avLst/>
          </a:prstGeom>
          <a:solidFill>
            <a:srgbClr val="F48318"/>
          </a:solidFill>
          <a:ln w="57150">
            <a:solidFill>
              <a:srgbClr val="F483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261" eaLnBrk="0" fontAlgn="base" hangingPunct="0">
              <a:spcBef>
                <a:spcPct val="0"/>
              </a:spcBef>
              <a:spcAft>
                <a:spcPct val="0"/>
              </a:spcAft>
              <a:defRPr/>
            </a:pPr>
            <a:endParaRPr lang="en-US" sz="1867">
              <a:solidFill>
                <a:prstClr val="white"/>
              </a:solidFill>
              <a:latin typeface="Calibri"/>
            </a:endParaRPr>
          </a:p>
        </p:txBody>
      </p:sp>
      <p:sp>
        <p:nvSpPr>
          <p:cNvPr id="34" name="TextBox 33"/>
          <p:cNvSpPr txBox="1"/>
          <p:nvPr/>
        </p:nvSpPr>
        <p:spPr>
          <a:xfrm>
            <a:off x="11187292" y="6353200"/>
            <a:ext cx="418704" cy="369332"/>
          </a:xfrm>
          <a:prstGeom prst="rect">
            <a:avLst/>
          </a:prstGeom>
          <a:noFill/>
          <a:ln>
            <a:noFill/>
          </a:ln>
        </p:spPr>
        <p:txBody>
          <a:bodyPr wrap="none" rtlCol="0">
            <a:spAutoFit/>
          </a:bodyPr>
          <a:lstStyle/>
          <a:p>
            <a:r>
              <a:rPr lang="en-US" b="1" dirty="0" smtClean="0">
                <a:solidFill>
                  <a:schemeClr val="tx1">
                    <a:lumMod val="50000"/>
                  </a:schemeClr>
                </a:solidFill>
                <a:latin typeface="+mj-lt"/>
              </a:rPr>
              <a:t>33</a:t>
            </a:r>
            <a:endParaRPr lang="en-US" b="1" dirty="0">
              <a:solidFill>
                <a:schemeClr val="tx1">
                  <a:lumMod val="50000"/>
                </a:schemeClr>
              </a:solidFill>
              <a:latin typeface="+mj-lt"/>
            </a:endParaRPr>
          </a:p>
        </p:txBody>
      </p:sp>
      <p:pic>
        <p:nvPicPr>
          <p:cNvPr id="35"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21285" y="5464447"/>
            <a:ext cx="2567516"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440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Focus: Nurses’ Opportunity</a:t>
            </a:r>
            <a:endParaRPr lang="en-US" dirty="0"/>
          </a:p>
        </p:txBody>
      </p:sp>
      <p:sp>
        <p:nvSpPr>
          <p:cNvPr id="3" name="Content Placeholder 2"/>
          <p:cNvSpPr>
            <a:spLocks noGrp="1"/>
          </p:cNvSpPr>
          <p:nvPr>
            <p:ph idx="1"/>
          </p:nvPr>
        </p:nvSpPr>
        <p:spPr/>
        <p:txBody>
          <a:bodyPr/>
          <a:lstStyle/>
          <a:p>
            <a:r>
              <a:rPr lang="en-US" dirty="0" smtClean="0"/>
              <a:t>Availability and access to scientific articles</a:t>
            </a:r>
          </a:p>
          <a:p>
            <a:pPr marL="457200" indent="-457200">
              <a:buFont typeface="Arial" panose="020B0604020202020204" pitchFamily="34" charset="0"/>
              <a:buChar char="•"/>
            </a:pPr>
            <a:r>
              <a:rPr lang="en-US" dirty="0" smtClean="0"/>
              <a:t>Medical library affiliations</a:t>
            </a:r>
          </a:p>
          <a:p>
            <a:pPr marL="457200" indent="-457200">
              <a:buFont typeface="Arial" panose="020B0604020202020204" pitchFamily="34" charset="0"/>
              <a:buChar char="•"/>
            </a:pPr>
            <a:r>
              <a:rPr lang="en-US" dirty="0" smtClean="0"/>
              <a:t>Workarounds </a:t>
            </a:r>
          </a:p>
        </p:txBody>
      </p:sp>
      <p:sp>
        <p:nvSpPr>
          <p:cNvPr id="4" name="TextBox 3"/>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34</a:t>
            </a:r>
            <a:endParaRPr lang="en-US" dirty="0">
              <a:solidFill>
                <a:schemeClr val="bg1"/>
              </a:solidFill>
              <a:latin typeface="+mj-lt"/>
            </a:endParaRPr>
          </a:p>
        </p:txBody>
      </p:sp>
    </p:spTree>
    <p:extLst>
      <p:ext uri="{BB962C8B-B14F-4D97-AF65-F5344CB8AC3E}">
        <p14:creationId xmlns:p14="http://schemas.microsoft.com/office/powerpoint/2010/main" val="205295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Focus: Nurses’ Motivation</a:t>
            </a:r>
            <a:endParaRPr lang="en-US" dirty="0"/>
          </a:p>
        </p:txBody>
      </p:sp>
      <p:sp>
        <p:nvSpPr>
          <p:cNvPr id="4" name="Content Placeholder 3"/>
          <p:cNvSpPr>
            <a:spLocks noGrp="1"/>
          </p:cNvSpPr>
          <p:nvPr>
            <p:ph idx="1"/>
          </p:nvPr>
        </p:nvSpPr>
        <p:spPr/>
        <p:txBody>
          <a:bodyPr>
            <a:normAutofit fontScale="92500"/>
          </a:bodyPr>
          <a:lstStyle/>
          <a:p>
            <a:r>
              <a:rPr lang="en-US" dirty="0" smtClean="0"/>
              <a:t>Emphasize the ‘Why’</a:t>
            </a:r>
          </a:p>
          <a:p>
            <a:pPr marL="457200" indent="-457200">
              <a:buFont typeface="Arial" panose="020B0604020202020204" pitchFamily="34" charset="0"/>
              <a:buChar char="•"/>
            </a:pPr>
            <a:r>
              <a:rPr lang="en-US" dirty="0" smtClean="0"/>
              <a:t>How evidence-based practice improves patient care and outcomes</a:t>
            </a:r>
          </a:p>
          <a:p>
            <a:pPr marL="457200" indent="-457200">
              <a:buFont typeface="Arial" panose="020B0604020202020204" pitchFamily="34" charset="0"/>
              <a:buChar char="•"/>
            </a:pPr>
            <a:r>
              <a:rPr lang="en-US" dirty="0" smtClean="0"/>
              <a:t>Evidence-based practice framework makes more efficient use of time and resources</a:t>
            </a:r>
          </a:p>
          <a:p>
            <a:endParaRPr lang="en-US" dirty="0" smtClean="0"/>
          </a:p>
          <a:p>
            <a:r>
              <a:rPr lang="en-US" dirty="0" smtClean="0"/>
              <a:t>Evidence-based practice projects required for professional advancement</a:t>
            </a:r>
          </a:p>
          <a:p>
            <a:pPr marL="457200" indent="-457200">
              <a:buFont typeface="Arial" panose="020B0604020202020204" pitchFamily="34" charset="0"/>
              <a:buChar char="•"/>
            </a:pPr>
            <a:r>
              <a:rPr lang="en-US" dirty="0" smtClean="0"/>
              <a:t>Nurse residency programs</a:t>
            </a:r>
          </a:p>
          <a:p>
            <a:pPr marL="457200" indent="-457200">
              <a:buFont typeface="Arial" panose="020B0604020202020204" pitchFamily="34" charset="0"/>
              <a:buChar char="•"/>
            </a:pPr>
            <a:r>
              <a:rPr lang="en-US" dirty="0" smtClean="0"/>
              <a:t>Clinical ladder</a:t>
            </a:r>
          </a:p>
          <a:p>
            <a:pPr marL="457200" indent="-457200">
              <a:buFont typeface="Arial" panose="020B0604020202020204" pitchFamily="34" charset="0"/>
              <a:buChar char="•"/>
            </a:pPr>
            <a:endParaRPr lang="en-US" dirty="0"/>
          </a:p>
        </p:txBody>
      </p:sp>
      <p:sp>
        <p:nvSpPr>
          <p:cNvPr id="5" name="TextBox 4"/>
          <p:cNvSpPr txBox="1"/>
          <p:nvPr/>
        </p:nvSpPr>
        <p:spPr>
          <a:xfrm>
            <a:off x="11187292" y="6353200"/>
            <a:ext cx="44114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35</a:t>
            </a:r>
            <a:endParaRPr lang="en-US" dirty="0">
              <a:solidFill>
                <a:schemeClr val="bg1"/>
              </a:solidFill>
              <a:latin typeface="+mj-lt"/>
            </a:endParaRPr>
          </a:p>
        </p:txBody>
      </p:sp>
    </p:spTree>
    <p:extLst>
      <p:ext uri="{BB962C8B-B14F-4D97-AF65-F5344CB8AC3E}">
        <p14:creationId xmlns:p14="http://schemas.microsoft.com/office/powerpoint/2010/main" val="184514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4" name="Content Placeholder 3"/>
          <p:cNvSpPr>
            <a:spLocks noGrp="1"/>
          </p:cNvSpPr>
          <p:nvPr>
            <p:ph idx="1"/>
          </p:nvPr>
        </p:nvSpPr>
        <p:spPr/>
        <p:txBody>
          <a:bodyPr>
            <a:normAutofit fontScale="92500" lnSpcReduction="10000"/>
          </a:bodyPr>
          <a:lstStyle/>
          <a:p>
            <a:r>
              <a:rPr lang="en-US" sz="3200" dirty="0" smtClean="0"/>
              <a:t>To engage nurses in evidence-based practice, implement strategies that enhance nurses’ capacity, opportunity and motivation in this area</a:t>
            </a:r>
          </a:p>
          <a:p>
            <a:pPr marL="457200" indent="-457200">
              <a:buFont typeface="Arial" panose="020B0604020202020204" pitchFamily="34" charset="0"/>
              <a:buChar char="•"/>
            </a:pPr>
            <a:r>
              <a:rPr lang="en-US" sz="3200" dirty="0" smtClean="0"/>
              <a:t>Capacity - provide </a:t>
            </a:r>
            <a:r>
              <a:rPr lang="en-US" sz="3200" dirty="0"/>
              <a:t>tools and resources for how nurses may engage in EBP </a:t>
            </a:r>
            <a:r>
              <a:rPr lang="en-US" sz="3200" dirty="0" smtClean="0"/>
              <a:t>post-presentation</a:t>
            </a:r>
          </a:p>
          <a:p>
            <a:pPr marL="457200" indent="-457200">
              <a:buFont typeface="Arial" panose="020B0604020202020204" pitchFamily="34" charset="0"/>
              <a:buChar char="•"/>
            </a:pPr>
            <a:r>
              <a:rPr lang="en-US" sz="3200" dirty="0" smtClean="0"/>
              <a:t>Opportunity – enhance nurses’ access to scientific literature</a:t>
            </a:r>
          </a:p>
          <a:p>
            <a:pPr marL="457200" indent="-457200">
              <a:buFont typeface="Arial" panose="020B0604020202020204" pitchFamily="34" charset="0"/>
              <a:buChar char="•"/>
            </a:pPr>
            <a:r>
              <a:rPr lang="en-US" sz="3200" dirty="0" smtClean="0"/>
              <a:t>Motivation – show the importance of evidence-based practices on patient outcomes </a:t>
            </a:r>
            <a:endParaRPr lang="en-US" sz="3200" dirty="0"/>
          </a:p>
        </p:txBody>
      </p:sp>
      <p:sp>
        <p:nvSpPr>
          <p:cNvPr id="3" name="Slide Number Placeholder 2"/>
          <p:cNvSpPr>
            <a:spLocks noGrp="1"/>
          </p:cNvSpPr>
          <p:nvPr>
            <p:ph type="sldNum" sz="quarter" idx="4294967295"/>
          </p:nvPr>
        </p:nvSpPr>
        <p:spPr/>
        <p:txBody>
          <a:bodyPr/>
          <a:lstStyle/>
          <a:p>
            <a:pPr>
              <a:defRPr/>
            </a:pPr>
            <a:fld id="{7241D5F3-85B9-409C-BA25-4DFA77208EB3}" type="slidenum">
              <a:rPr lang="en-US" smtClean="0"/>
              <a:pPr>
                <a:defRPr/>
              </a:pPr>
              <a:t>36</a:t>
            </a:fld>
            <a:endParaRPr lang="en-US" dirty="0"/>
          </a:p>
        </p:txBody>
      </p:sp>
      <p:sp>
        <p:nvSpPr>
          <p:cNvPr id="5" name="Rectangle 4"/>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187292" y="6353200"/>
            <a:ext cx="441146" cy="369332"/>
          </a:xfrm>
          <a:prstGeom prst="rect">
            <a:avLst/>
          </a:prstGeom>
          <a:solidFill>
            <a:srgbClr val="1E4F91"/>
          </a:solidFill>
          <a:ln>
            <a:noFill/>
          </a:ln>
        </p:spPr>
        <p:txBody>
          <a:bodyPr wrap="none" rtlCol="0">
            <a:spAutoFit/>
          </a:bodyPr>
          <a:lstStyle/>
          <a:p>
            <a:r>
              <a:rPr lang="en-US" smtClean="0">
                <a:solidFill>
                  <a:schemeClr val="bg1"/>
                </a:solidFill>
                <a:latin typeface="+mj-lt"/>
              </a:rPr>
              <a:t>36</a:t>
            </a:r>
            <a:endParaRPr lang="en-US">
              <a:solidFill>
                <a:schemeClr val="bg1"/>
              </a:solidFill>
              <a:latin typeface="+mj-lt"/>
            </a:endParaRPr>
          </a:p>
        </p:txBody>
      </p:sp>
    </p:spTree>
    <p:extLst>
      <p:ext uri="{BB962C8B-B14F-4D97-AF65-F5344CB8AC3E}">
        <p14:creationId xmlns:p14="http://schemas.microsoft.com/office/powerpoint/2010/main" val="2731877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819"/>
            <a:ext cx="12192000" cy="6860819"/>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356" y="587022"/>
            <a:ext cx="11147778" cy="6355645"/>
          </a:xfrm>
          <a:prstGeom prst="rect">
            <a:avLst/>
          </a:prstGeom>
        </p:spPr>
      </p:pic>
    </p:spTree>
    <p:extLst>
      <p:ext uri="{BB962C8B-B14F-4D97-AF65-F5344CB8AC3E}">
        <p14:creationId xmlns:p14="http://schemas.microsoft.com/office/powerpoint/2010/main" val="1079357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22581"/>
            <a:ext cx="12195763" cy="6976533"/>
          </a:xfrm>
          <a:prstGeom prst="rect">
            <a:avLst/>
          </a:prstGeom>
        </p:spPr>
      </p:pic>
    </p:spTree>
    <p:extLst>
      <p:ext uri="{BB962C8B-B14F-4D97-AF65-F5344CB8AC3E}">
        <p14:creationId xmlns:p14="http://schemas.microsoft.com/office/powerpoint/2010/main" val="95335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3"/>
          </p:nvPr>
        </p:nvPicPr>
        <p:blipFill>
          <a:blip r:embed="rId3">
            <a:extLst>
              <a:ext uri="{28A0092B-C50C-407E-A947-70E740481C1C}">
                <a14:useLocalDpi xmlns:a14="http://schemas.microsoft.com/office/drawing/2010/main"/>
              </a:ext>
            </a:extLst>
          </a:blip>
          <a:stretch>
            <a:fillRect/>
          </a:stretch>
        </p:blipFill>
        <p:spPr>
          <a:xfrm>
            <a:off x="0" y="1435"/>
            <a:ext cx="12192000" cy="6223000"/>
          </a:xfrm>
        </p:spPr>
      </p:pic>
      <p:sp>
        <p:nvSpPr>
          <p:cNvPr id="7" name="Slide Number Placeholder 6"/>
          <p:cNvSpPr>
            <a:spLocks noGrp="1"/>
          </p:cNvSpPr>
          <p:nvPr>
            <p:ph type="sldNum" sz="quarter" idx="4294967295"/>
          </p:nvPr>
        </p:nvSpPr>
        <p:spPr/>
        <p:txBody>
          <a:bodyPr/>
          <a:lstStyle/>
          <a:p>
            <a:fld id="{84F1A80D-0A38-4E65-8962-19BCC8EAF491}" type="slidenum">
              <a:rPr lang="en-US" smtClean="0">
                <a:solidFill>
                  <a:srgbClr val="666366"/>
                </a:solidFill>
              </a:rPr>
              <a:pPr/>
              <a:t>4</a:t>
            </a:fld>
            <a:endParaRPr lang="en-US" dirty="0">
              <a:solidFill>
                <a:srgbClr val="666366"/>
              </a:solidFill>
            </a:endParaRPr>
          </a:p>
        </p:txBody>
      </p:sp>
      <p:sp>
        <p:nvSpPr>
          <p:cNvPr id="6" name="TextBox 5"/>
          <p:cNvSpPr txBox="1"/>
          <p:nvPr/>
        </p:nvSpPr>
        <p:spPr>
          <a:xfrm>
            <a:off x="1524000" y="6629400"/>
            <a:ext cx="8775700" cy="261610"/>
          </a:xfrm>
          <a:prstGeom prst="rect">
            <a:avLst/>
          </a:prstGeom>
          <a:noFill/>
        </p:spPr>
        <p:txBody>
          <a:bodyPr wrap="square" rtlCol="0">
            <a:spAutoFit/>
          </a:bodyPr>
          <a:lstStyle/>
          <a:p>
            <a:r>
              <a:rPr lang="en-US" sz="1050" dirty="0"/>
              <a:t>Daily News, 2012</a:t>
            </a:r>
          </a:p>
        </p:txBody>
      </p:sp>
      <p:sp>
        <p:nvSpPr>
          <p:cNvPr id="5" name="TextBox 4"/>
          <p:cNvSpPr txBox="1"/>
          <p:nvPr/>
        </p:nvSpPr>
        <p:spPr>
          <a:xfrm>
            <a:off x="11187292" y="6353200"/>
            <a:ext cx="37702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 4</a:t>
            </a:r>
            <a:endParaRPr lang="en-US" dirty="0">
              <a:solidFill>
                <a:schemeClr val="bg1"/>
              </a:solidFill>
              <a:latin typeface="+mj-lt"/>
            </a:endParaRPr>
          </a:p>
        </p:txBody>
      </p:sp>
    </p:spTree>
    <p:extLst>
      <p:ext uri="{BB962C8B-B14F-4D97-AF65-F5344CB8AC3E}">
        <p14:creationId xmlns:p14="http://schemas.microsoft.com/office/powerpoint/2010/main" val="3474290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2894" y="5273974"/>
            <a:ext cx="8799514" cy="900246"/>
          </a:xfrm>
          <a:prstGeom prst="rect">
            <a:avLst/>
          </a:prstGeom>
          <a:solidFill>
            <a:schemeClr val="bg1"/>
          </a:solidFill>
        </p:spPr>
        <p:txBody>
          <a:bodyPr wrap="square" rtlCol="0">
            <a:spAutoFit/>
          </a:bodyPr>
          <a:lstStyle/>
          <a:p>
            <a:pPr algn="l"/>
            <a:endParaRPr lang="en-US" sz="1050" dirty="0">
              <a:solidFill>
                <a:srgbClr val="002060"/>
              </a:solidFill>
            </a:endParaRPr>
          </a:p>
          <a:p>
            <a:pPr algn="l"/>
            <a:endParaRPr lang="en-US" sz="1050" dirty="0">
              <a:solidFill>
                <a:srgbClr val="002060"/>
              </a:solidFill>
            </a:endParaRPr>
          </a:p>
          <a:p>
            <a:pPr algn="l"/>
            <a:endParaRPr lang="en-US" sz="1050" dirty="0">
              <a:solidFill>
                <a:srgbClr val="002060"/>
              </a:solidFill>
            </a:endParaRPr>
          </a:p>
          <a:p>
            <a:pPr algn="l"/>
            <a:endParaRPr lang="en-US" sz="1050" dirty="0">
              <a:solidFill>
                <a:srgbClr val="002060"/>
              </a:solidFill>
            </a:endParaRPr>
          </a:p>
          <a:p>
            <a:pPr algn="l"/>
            <a:r>
              <a:rPr lang="en-US" sz="1050" dirty="0" err="1">
                <a:solidFill>
                  <a:srgbClr val="002060"/>
                </a:solidFill>
              </a:rPr>
              <a:t>Pronovost</a:t>
            </a:r>
            <a:r>
              <a:rPr lang="en-US" sz="1050" dirty="0">
                <a:solidFill>
                  <a:srgbClr val="002060"/>
                </a:solidFill>
              </a:rPr>
              <a:t> P et al. N </a:t>
            </a:r>
            <a:r>
              <a:rPr lang="en-US" sz="1050" dirty="0" err="1">
                <a:solidFill>
                  <a:srgbClr val="002060"/>
                </a:solidFill>
              </a:rPr>
              <a:t>Engl</a:t>
            </a:r>
            <a:r>
              <a:rPr lang="en-US" sz="1050" dirty="0">
                <a:solidFill>
                  <a:srgbClr val="002060"/>
                </a:solidFill>
              </a:rPr>
              <a:t> J Med 2006;355:2725-32</a:t>
            </a:r>
            <a:r>
              <a:rPr lang="en-US" sz="1050" dirty="0" smtClean="0">
                <a:solidFill>
                  <a:srgbClr val="002060"/>
                </a:solidFill>
              </a:rPr>
              <a:t>.</a:t>
            </a:r>
            <a:endParaRPr lang="en-US" sz="1050" dirty="0">
              <a:solidFill>
                <a:srgbClr val="002060"/>
              </a:solidFill>
            </a:endParaRPr>
          </a:p>
        </p:txBody>
      </p:sp>
      <p:sp>
        <p:nvSpPr>
          <p:cNvPr id="3" name="Title 2"/>
          <p:cNvSpPr>
            <a:spLocks noGrp="1"/>
          </p:cNvSpPr>
          <p:nvPr>
            <p:ph type="title"/>
          </p:nvPr>
        </p:nvSpPr>
        <p:spPr/>
        <p:txBody>
          <a:bodyPr>
            <a:normAutofit/>
          </a:bodyPr>
          <a:lstStyle/>
          <a:p>
            <a:r>
              <a:rPr lang="en-US" i="0" dirty="0"/>
              <a:t>Importance of </a:t>
            </a:r>
            <a:r>
              <a:rPr lang="en-US" u="sng" dirty="0"/>
              <a:t>“WHY?”</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741488" y="1925638"/>
            <a:ext cx="8343900" cy="3914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4294967295"/>
          </p:nvPr>
        </p:nvSpPr>
        <p:spPr/>
        <p:txBody>
          <a:bodyPr/>
          <a:lstStyle/>
          <a:p>
            <a:pPr>
              <a:defRPr/>
            </a:pPr>
            <a:fld id="{D728F2DE-6651-4CCD-BD94-FA1F64C61F9C}" type="slidenum">
              <a:rPr lang="en-US" smtClean="0"/>
              <a:pPr>
                <a:defRPr/>
              </a:pPr>
              <a:t>5</a:t>
            </a:fld>
            <a:endParaRPr lang="en-US" dirty="0"/>
          </a:p>
        </p:txBody>
      </p:sp>
      <p:sp>
        <p:nvSpPr>
          <p:cNvPr id="6" name="Rectangle 5"/>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187292" y="6353200"/>
            <a:ext cx="37702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 5</a:t>
            </a:r>
            <a:endParaRPr lang="en-US" dirty="0">
              <a:solidFill>
                <a:schemeClr val="bg1"/>
              </a:solidFill>
              <a:latin typeface="+mj-lt"/>
            </a:endParaRPr>
          </a:p>
        </p:txBody>
      </p:sp>
    </p:spTree>
    <p:extLst>
      <p:ext uri="{BB962C8B-B14F-4D97-AF65-F5344CB8AC3E}">
        <p14:creationId xmlns:p14="http://schemas.microsoft.com/office/powerpoint/2010/main" val="40016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can be Highly Influential</a:t>
            </a:r>
          </a:p>
        </p:txBody>
      </p:sp>
      <p:sp>
        <p:nvSpPr>
          <p:cNvPr id="15" name="Content Placeholder 14"/>
          <p:cNvSpPr>
            <a:spLocks noGrp="1"/>
          </p:cNvSpPr>
          <p:nvPr>
            <p:ph idx="1"/>
          </p:nvPr>
        </p:nvSpPr>
        <p:spPr>
          <a:prstGeom prst="rect">
            <a:avLst/>
          </a:prstGeom>
        </p:spPr>
        <p:txBody>
          <a:bodyPr wrap="square">
            <a:spAutoFit/>
          </a:bodyPr>
          <a:lstStyle/>
          <a:p>
            <a:pPr algn="ctr"/>
            <a:endParaRPr lang="en-US" dirty="0"/>
          </a:p>
          <a:p>
            <a:pPr algn="ctr"/>
            <a:endParaRPr lang="en-US" dirty="0"/>
          </a:p>
        </p:txBody>
      </p:sp>
      <p:sp>
        <p:nvSpPr>
          <p:cNvPr id="4" name="Slide Number Placeholder 3"/>
          <p:cNvSpPr>
            <a:spLocks noGrp="1"/>
          </p:cNvSpPr>
          <p:nvPr>
            <p:ph type="sldNum" sz="quarter" idx="12"/>
          </p:nvPr>
        </p:nvSpPr>
        <p:spPr/>
        <p:txBody>
          <a:bodyPr/>
          <a:lstStyle/>
          <a:p>
            <a:fld id="{84F1A80D-0A38-4E65-8962-19BCC8EAF491}" type="slidenum">
              <a:rPr lang="en-US" smtClean="0">
                <a:solidFill>
                  <a:srgbClr val="666366"/>
                </a:solidFill>
              </a:rPr>
              <a:pPr/>
              <a:t>6</a:t>
            </a:fld>
            <a:endParaRPr lang="en-US" dirty="0">
              <a:solidFill>
                <a:srgbClr val="666366"/>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5828" y="1843972"/>
            <a:ext cx="8492266" cy="4216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34994" y="1008902"/>
            <a:ext cx="4067837" cy="662206"/>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34994" y="417276"/>
            <a:ext cx="3352800" cy="609600"/>
          </a:xfrm>
          <a:prstGeom prst="rect">
            <a:avLst/>
          </a:prstGeom>
        </p:spPr>
      </p:pic>
      <p:sp>
        <p:nvSpPr>
          <p:cNvPr id="8" name="Rectangle 7"/>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87292" y="6353200"/>
            <a:ext cx="37702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 6</a:t>
            </a:r>
            <a:endParaRPr lang="en-US" dirty="0">
              <a:solidFill>
                <a:schemeClr val="bg1"/>
              </a:solidFill>
              <a:latin typeface="+mj-lt"/>
            </a:endParaRPr>
          </a:p>
        </p:txBody>
      </p:sp>
    </p:spTree>
    <p:extLst>
      <p:ext uri="{BB962C8B-B14F-4D97-AF65-F5344CB8AC3E}">
        <p14:creationId xmlns:p14="http://schemas.microsoft.com/office/powerpoint/2010/main" val="2500010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must already be </a:t>
            </a:r>
            <a:r>
              <a:rPr lang="en-US" dirty="0" smtClean="0"/>
              <a:t>happening</a:t>
            </a:r>
            <a:br>
              <a:rPr lang="en-US" dirty="0" smtClean="0"/>
            </a:br>
            <a:endParaRPr lang="en-US" dirty="0"/>
          </a:p>
        </p:txBody>
      </p:sp>
      <p:sp>
        <p:nvSpPr>
          <p:cNvPr id="3" name="Text Placeholder 2"/>
          <p:cNvSpPr>
            <a:spLocks noGrp="1"/>
          </p:cNvSpPr>
          <p:nvPr>
            <p:ph type="body" idx="1"/>
          </p:nvPr>
        </p:nvSpPr>
        <p:spPr/>
        <p:txBody>
          <a:bodyPr/>
          <a:lstStyle/>
          <a:p>
            <a:r>
              <a:rPr lang="en-US" dirty="0"/>
              <a:t>…Right?</a:t>
            </a:r>
          </a:p>
        </p:txBody>
      </p:sp>
      <p:sp>
        <p:nvSpPr>
          <p:cNvPr id="5" name="Slide Number Placeholder 4"/>
          <p:cNvSpPr>
            <a:spLocks noGrp="1"/>
          </p:cNvSpPr>
          <p:nvPr>
            <p:ph type="sldNum" sz="quarter" idx="12"/>
          </p:nvPr>
        </p:nvSpPr>
        <p:spPr/>
        <p:txBody>
          <a:bodyPr/>
          <a:lstStyle/>
          <a:p>
            <a:fld id="{CAFD0A57-E48A-4ECA-BD1E-A43C6A2C193F}" type="slidenum">
              <a:rPr lang="en-US" smtClean="0">
                <a:solidFill>
                  <a:srgbClr val="666366"/>
                </a:solidFill>
              </a:rPr>
              <a:pPr/>
              <a:t>7</a:t>
            </a:fld>
            <a:endParaRPr lang="en-US" dirty="0">
              <a:solidFill>
                <a:srgbClr val="666366"/>
              </a:solidFill>
            </a:endParaRPr>
          </a:p>
        </p:txBody>
      </p:sp>
      <p:sp>
        <p:nvSpPr>
          <p:cNvPr id="6" name="Rectangle 5"/>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187292" y="6353200"/>
            <a:ext cx="37702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 7</a:t>
            </a:r>
            <a:endParaRPr lang="en-US" dirty="0">
              <a:solidFill>
                <a:schemeClr val="bg1"/>
              </a:solidFill>
              <a:latin typeface="+mj-lt"/>
            </a:endParaRPr>
          </a:p>
        </p:txBody>
      </p:sp>
    </p:spTree>
    <p:extLst>
      <p:ext uri="{BB962C8B-B14F-4D97-AF65-F5344CB8AC3E}">
        <p14:creationId xmlns:p14="http://schemas.microsoft.com/office/powerpoint/2010/main" val="3762143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3"/>
          </p:nvPr>
        </p:nvPicPr>
        <p:blipFill>
          <a:blip r:embed="rId3">
            <a:extLst>
              <a:ext uri="{28A0092B-C50C-407E-A947-70E740481C1C}">
                <a14:useLocalDpi xmlns:a14="http://schemas.microsoft.com/office/drawing/2010/main"/>
              </a:ext>
            </a:extLst>
          </a:blip>
          <a:stretch>
            <a:fillRect/>
          </a:stretch>
        </p:blipFill>
        <p:spPr>
          <a:xfrm>
            <a:off x="0" y="1435"/>
            <a:ext cx="12192000" cy="6223000"/>
          </a:xfrm>
        </p:spPr>
      </p:pic>
      <p:sp>
        <p:nvSpPr>
          <p:cNvPr id="7" name="Slide Number Placeholder 6"/>
          <p:cNvSpPr>
            <a:spLocks noGrp="1"/>
          </p:cNvSpPr>
          <p:nvPr>
            <p:ph type="sldNum" sz="quarter" idx="4294967295"/>
          </p:nvPr>
        </p:nvSpPr>
        <p:spPr/>
        <p:txBody>
          <a:bodyPr/>
          <a:lstStyle/>
          <a:p>
            <a:fld id="{84F1A80D-0A38-4E65-8962-19BCC8EAF491}" type="slidenum">
              <a:rPr lang="en-US" smtClean="0">
                <a:solidFill>
                  <a:srgbClr val="666366"/>
                </a:solidFill>
              </a:rPr>
              <a:pPr/>
              <a:t>8</a:t>
            </a:fld>
            <a:endParaRPr lang="en-US" dirty="0">
              <a:solidFill>
                <a:srgbClr val="666366"/>
              </a:solidFill>
            </a:endParaRPr>
          </a:p>
        </p:txBody>
      </p:sp>
      <p:sp>
        <p:nvSpPr>
          <p:cNvPr id="6" name="TextBox 5"/>
          <p:cNvSpPr txBox="1"/>
          <p:nvPr/>
        </p:nvSpPr>
        <p:spPr>
          <a:xfrm>
            <a:off x="1524000" y="6629400"/>
            <a:ext cx="8775700" cy="261610"/>
          </a:xfrm>
          <a:prstGeom prst="rect">
            <a:avLst/>
          </a:prstGeom>
          <a:noFill/>
        </p:spPr>
        <p:txBody>
          <a:bodyPr wrap="square" rtlCol="0">
            <a:spAutoFit/>
          </a:bodyPr>
          <a:lstStyle/>
          <a:p>
            <a:r>
              <a:rPr lang="en-US" sz="1050" dirty="0"/>
              <a:t>Daily News, 2012</a:t>
            </a:r>
          </a:p>
        </p:txBody>
      </p:sp>
      <p:sp>
        <p:nvSpPr>
          <p:cNvPr id="5" name="TextBox 4"/>
          <p:cNvSpPr txBox="1"/>
          <p:nvPr/>
        </p:nvSpPr>
        <p:spPr>
          <a:xfrm>
            <a:off x="11187292" y="6353200"/>
            <a:ext cx="37702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 8</a:t>
            </a:r>
            <a:endParaRPr lang="en-US" dirty="0">
              <a:solidFill>
                <a:schemeClr val="bg1"/>
              </a:solidFill>
              <a:latin typeface="+mj-lt"/>
            </a:endParaRPr>
          </a:p>
        </p:txBody>
      </p:sp>
    </p:spTree>
    <p:extLst>
      <p:ext uri="{BB962C8B-B14F-4D97-AF65-F5344CB8AC3E}">
        <p14:creationId xmlns:p14="http://schemas.microsoft.com/office/powerpoint/2010/main" val="320571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Example</a:t>
            </a:r>
          </a:p>
        </p:txBody>
      </p:sp>
      <p:sp>
        <p:nvSpPr>
          <p:cNvPr id="4" name="Slide Number Placeholder 3"/>
          <p:cNvSpPr>
            <a:spLocks noGrp="1"/>
          </p:cNvSpPr>
          <p:nvPr>
            <p:ph type="sldNum" sz="quarter" idx="12"/>
          </p:nvPr>
        </p:nvSpPr>
        <p:spPr/>
        <p:txBody>
          <a:bodyPr/>
          <a:lstStyle/>
          <a:p>
            <a:r>
              <a:rPr lang="en-US">
                <a:solidFill>
                  <a:srgbClr val="666366"/>
                </a:solidFill>
                <a:latin typeface="Arial" panose="020B0604020202020204" pitchFamily="34" charset="0"/>
              </a:rPr>
              <a:t> </a:t>
            </a:r>
            <a:fld id="{1C060A1D-B345-4D0E-ADB4-F4AB8C651563}" type="slidenum">
              <a:rPr lang="en-US" smtClean="0">
                <a:solidFill>
                  <a:srgbClr val="666366"/>
                </a:solidFill>
                <a:latin typeface="Arial" panose="020B0604020202020204" pitchFamily="34" charset="0"/>
              </a:rPr>
              <a:pPr/>
              <a:t>9</a:t>
            </a:fld>
            <a:endParaRPr lang="en-US" dirty="0">
              <a:solidFill>
                <a:srgbClr val="666366"/>
              </a:solidFill>
              <a:latin typeface="Arial" panose="020B0604020202020204" pitchFamily="34" charset="0"/>
            </a:endParaRPr>
          </a:p>
        </p:txBody>
      </p:sp>
      <p:pic>
        <p:nvPicPr>
          <p:cNvPr id="8"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79119" y="2121704"/>
            <a:ext cx="9669018" cy="3526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0" y="-1"/>
            <a:ext cx="1693333" cy="5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87292" y="6353200"/>
            <a:ext cx="377026" cy="369332"/>
          </a:xfrm>
          <a:prstGeom prst="rect">
            <a:avLst/>
          </a:prstGeom>
          <a:solidFill>
            <a:srgbClr val="1E4F91"/>
          </a:solidFill>
          <a:ln>
            <a:noFill/>
          </a:ln>
        </p:spPr>
        <p:txBody>
          <a:bodyPr wrap="none" rtlCol="0">
            <a:spAutoFit/>
          </a:bodyPr>
          <a:lstStyle/>
          <a:p>
            <a:r>
              <a:rPr lang="en-US" dirty="0" smtClean="0">
                <a:solidFill>
                  <a:schemeClr val="bg1"/>
                </a:solidFill>
                <a:latin typeface="+mj-lt"/>
              </a:rPr>
              <a:t> </a:t>
            </a:r>
            <a:r>
              <a:rPr lang="en-US" smtClean="0">
                <a:solidFill>
                  <a:schemeClr val="bg1"/>
                </a:solidFill>
                <a:latin typeface="+mj-lt"/>
              </a:rPr>
              <a:t>9</a:t>
            </a:r>
            <a:endParaRPr lang="en-US" dirty="0">
              <a:solidFill>
                <a:schemeClr val="bg1"/>
              </a:solidFill>
              <a:latin typeface="+mj-lt"/>
            </a:endParaRPr>
          </a:p>
        </p:txBody>
      </p:sp>
    </p:spTree>
    <p:extLst>
      <p:ext uri="{BB962C8B-B14F-4D97-AF65-F5344CB8AC3E}">
        <p14:creationId xmlns:p14="http://schemas.microsoft.com/office/powerpoint/2010/main" val="2732118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6F54E7BE8724EC0A965E30C99F16911&lt;/guid&gt;&#10;        &lt;description /&gt;&#10;        &lt;date&gt;6/8/2018 10:31:2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AA9816A687F410BB03B302EBB354C1A&lt;/guid&gt;&#10;            &lt;repollguid&gt;210C9C76D0C44B53B6849202D58875F7&lt;/repollguid&gt;&#10;            &lt;sourceid&gt;933B8EA9BF11487FB1A6A25620F5A3EF&lt;/sourceid&gt;&#10;            &lt;questiontext&gt;Since beginning your graduate nursing program, many friends and family are seeking health advice from you. One of your friends is pregnant and wants to know how she can best prepare to exclusively breastfeed once the baby is born. How would you proce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44531D6256EF44F4A425CAC116BDBAE8&lt;/guid&gt;&#10;                    &lt;answertext&gt;Declare ignorance. You know nothing about this topic!&lt;/answertext&gt;&#10;                    &lt;valuetype&gt;0&lt;/valuetype&gt;&#10;                &lt;/answer&gt;&#10;                &lt;answer&gt;&#10;                    &lt;guid&gt;60C59DA136D44D36B6720623E15BEC40&lt;/guid&gt;&#10;                    &lt;answertext&gt;Review the evidence&lt;/answertext&gt;&#10;                    &lt;valuetype&gt;0&lt;/valuetype&gt;&#10;                &lt;/answer&gt;&#10;                &lt;answer&gt;&#10;                    &lt;guid&gt;3913A27E59BA4D25A058A24B66826B00&lt;/guid&gt;&#10;                    &lt;answertext&gt;Formulate a PICO question&lt;/answertext&gt;&#10;                    &lt;valuetype&gt;0&lt;/valuetype&gt;&#10;                &lt;/answer&gt;&#10;                &lt;answer&gt;&#10;                    &lt;guid&gt;4DEBFACA55634727B6B82CAFA22C2B2F&lt;/guid&gt;&#10;                    &lt;answertext&gt;Suggest she attend a lactation class &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C5D5AAE2E894320B351B386266EDE4A&lt;/guid&gt;&#10;        &lt;description /&gt;&#10;        &lt;date&gt;9/21/2017 1:59: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A08EB0AB51048E0B6B71DD2A95C9F60&lt;/guid&gt;&#10;            &lt;repollguid&gt;0535AFCAA61A45FCB3FD651A9FA40F00&lt;/repollguid&gt;&#10;            &lt;sourceid&gt;B65938554EEC4E0C95FF0F21095D3D50&lt;/sourceid&gt;&#10;            &lt;questiontext&gt;As part of your final project as a nurse resident, you are responsible for describing the strengths and limitations of research studies. What section of the research paper should you focus most of your energy and tim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FE1FC4868EDC44859A200802852C0028&lt;/guid&gt;&#10;                    &lt;answertext&gt;Abstract&lt;/answertext&gt;&#10;                    &lt;valuetype&gt;0&lt;/valuetype&gt;&#10;                &lt;/answer&gt;&#10;                &lt;answer&gt;&#10;                    &lt;guid&gt;09005ED4A97F4B2682E19332E611946B&lt;/guid&gt;&#10;                    &lt;answertext&gt;Introduction&lt;/answertext&gt;&#10;                    &lt;valuetype&gt;0&lt;/valuetype&gt;&#10;                &lt;/answer&gt;&#10;                &lt;answer&gt;&#10;                    &lt;guid&gt;9F92B5B09CE246808E88B9866403891F&lt;/guid&gt;&#10;                    &lt;answertext&gt;Methods&lt;/answertext&gt;&#10;                    &lt;valuetype&gt;0&lt;/valuetype&gt;&#10;                &lt;/answer&gt;&#10;                &lt;answer&gt;&#10;                    &lt;guid&gt;247B0E88378644A7BF24964541888B9E&lt;/guid&gt;&#10;                    &lt;answertext&gt;Results&lt;/answertext&gt;&#10;                    &lt;valuetype&gt;0&lt;/valuetype&gt;&#10;                &lt;/answer&gt;&#10;                &lt;answer&gt;&#10;                    &lt;guid&gt;4CF39DFAF90841DC9AC6D1EBE05D82CF&lt;/guid&gt;&#10;                    &lt;answertext&gt;Discussion&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UB Powerpoint Template">
  <a:themeElements>
    <a:clrScheme name="Custom 5">
      <a:dk1>
        <a:srgbClr val="53565A"/>
      </a:dk1>
      <a:lt1>
        <a:srgbClr val="FFFFFF"/>
      </a:lt1>
      <a:dk2>
        <a:srgbClr val="0077C8"/>
      </a:dk2>
      <a:lt2>
        <a:srgbClr val="FFFFFF"/>
      </a:lt2>
      <a:accent1>
        <a:srgbClr val="1D4F91"/>
      </a:accent1>
      <a:accent2>
        <a:srgbClr val="17802F"/>
      </a:accent2>
      <a:accent3>
        <a:srgbClr val="FC4C02"/>
      </a:accent3>
      <a:accent4>
        <a:srgbClr val="75787B"/>
      </a:accent4>
      <a:accent5>
        <a:srgbClr val="FFA300"/>
      </a:accent5>
      <a:accent6>
        <a:srgbClr val="AE2573"/>
      </a:accent6>
      <a:hlink>
        <a:srgbClr val="FF2500"/>
      </a:hlink>
      <a:folHlink>
        <a:srgbClr val="A6320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7177</TotalTime>
  <Words>1311</Words>
  <Application>Microsoft Office PowerPoint</Application>
  <PresentationFormat>Custom</PresentationFormat>
  <Paragraphs>262</Paragraphs>
  <Slides>38</Slides>
  <Notes>15</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UB Powerpoint Template</vt:lpstr>
      <vt:lpstr>Office Theme</vt:lpstr>
      <vt:lpstr>ENGAGING and Educating Nurses in Evidence-Based Practice</vt:lpstr>
      <vt:lpstr>Objectives</vt:lpstr>
      <vt:lpstr>My experiences</vt:lpstr>
      <vt:lpstr>PowerPoint Presentation</vt:lpstr>
      <vt:lpstr>Importance of “WHY?”</vt:lpstr>
      <vt:lpstr>Evidence can be Highly Influential</vt:lpstr>
      <vt:lpstr>Best practices must already be happening </vt:lpstr>
      <vt:lpstr>PowerPoint Presentation</vt:lpstr>
      <vt:lpstr>Real World Example</vt:lpstr>
      <vt:lpstr>Common Barriers to Evidence-Based Practice</vt:lpstr>
      <vt:lpstr>Evidence-Based Practice</vt:lpstr>
      <vt:lpstr>What is “Best Research Evidence?”</vt:lpstr>
      <vt:lpstr>Growing recognition that nurses are critical in optimizing care in practice</vt:lpstr>
      <vt:lpstr>Successful Strategies Target Multiple Sources of Behavior </vt:lpstr>
      <vt:lpstr>Strategy #1 – Focus on Nurses’ Capacity</vt:lpstr>
      <vt:lpstr>One of your colleagues mentions that falls are a problem on her unit. She wants to know how she can best prepare to prevent falls among her patients. What advice would you give?</vt:lpstr>
      <vt:lpstr>Strategy Focus: Nurses’ Capacity</vt:lpstr>
      <vt:lpstr>Why PICO is Useful to Nurses</vt:lpstr>
      <vt:lpstr>Clinical Example</vt:lpstr>
      <vt:lpstr>Finding What’s Important</vt:lpstr>
      <vt:lpstr>Formulating a PICO Question</vt:lpstr>
      <vt:lpstr>Strategy Focus: Nurses’ Capacity</vt:lpstr>
      <vt:lpstr>Reviewing Evidence</vt:lpstr>
      <vt:lpstr>Reviewing Evidence</vt:lpstr>
      <vt:lpstr>Evidence Pyramid = Level of Evidence</vt:lpstr>
      <vt:lpstr>Strategy Focus: Nurses’ Capacity</vt:lpstr>
      <vt:lpstr>Appraising Evidence</vt:lpstr>
      <vt:lpstr>As part of an evidence-based practice project, you are responsible for describing the strengths and limitations of research studies. What section of the research paper should you focus most of your energy and time?</vt:lpstr>
      <vt:lpstr>Abstract – What it is and what it is not.</vt:lpstr>
      <vt:lpstr>Strategy Focus: Nurses’ Capacity</vt:lpstr>
      <vt:lpstr>Strategy Focus: Academic-Partnerships to Enhance Nurses’ Capacity</vt:lpstr>
      <vt:lpstr>Strategy Focus: Academic-Partnerships to Enhance Nurses’ Capacity</vt:lpstr>
      <vt:lpstr>Timeline   </vt:lpstr>
      <vt:lpstr>Strategy Focus: Nurses’ Opportunity</vt:lpstr>
      <vt:lpstr>Strategy Focus: Nurses’ Motivation</vt:lpstr>
      <vt:lpstr>In Summary</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creator>Microsoft Office User</dc:creator>
  <cp:lastModifiedBy>Ranasinghe, Romali</cp:lastModifiedBy>
  <cp:revision>428</cp:revision>
  <cp:lastPrinted>2018-10-19T13:20:43Z</cp:lastPrinted>
  <dcterms:created xsi:type="dcterms:W3CDTF">2016-06-28T14:05:07Z</dcterms:created>
  <dcterms:modified xsi:type="dcterms:W3CDTF">2019-08-21T16:10:21Z</dcterms:modified>
</cp:coreProperties>
</file>