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6"/>
  </p:notesMasterIdLst>
  <p:handoutMasterIdLst>
    <p:handoutMasterId r:id="rId57"/>
  </p:handoutMasterIdLst>
  <p:sldIdLst>
    <p:sldId id="326" r:id="rId2"/>
    <p:sldId id="301" r:id="rId3"/>
    <p:sldId id="284" r:id="rId4"/>
    <p:sldId id="257" r:id="rId5"/>
    <p:sldId id="260" r:id="rId6"/>
    <p:sldId id="259" r:id="rId7"/>
    <p:sldId id="261" r:id="rId8"/>
    <p:sldId id="262" r:id="rId9"/>
    <p:sldId id="264" r:id="rId10"/>
    <p:sldId id="266" r:id="rId11"/>
    <p:sldId id="267" r:id="rId12"/>
    <p:sldId id="263" r:id="rId13"/>
    <p:sldId id="303" r:id="rId14"/>
    <p:sldId id="285" r:id="rId15"/>
    <p:sldId id="268" r:id="rId16"/>
    <p:sldId id="270" r:id="rId17"/>
    <p:sldId id="323" r:id="rId18"/>
    <p:sldId id="304" r:id="rId19"/>
    <p:sldId id="286" r:id="rId20"/>
    <p:sldId id="271" r:id="rId21"/>
    <p:sldId id="287" r:id="rId22"/>
    <p:sldId id="306" r:id="rId23"/>
    <p:sldId id="291" r:id="rId24"/>
    <p:sldId id="308" r:id="rId25"/>
    <p:sldId id="288" r:id="rId26"/>
    <p:sldId id="289" r:id="rId27"/>
    <p:sldId id="290" r:id="rId28"/>
    <p:sldId id="292" r:id="rId29"/>
    <p:sldId id="294" r:id="rId30"/>
    <p:sldId id="293" r:id="rId31"/>
    <p:sldId id="307" r:id="rId32"/>
    <p:sldId id="272" r:id="rId33"/>
    <p:sldId id="309" r:id="rId34"/>
    <p:sldId id="300" r:id="rId35"/>
    <p:sldId id="311" r:id="rId36"/>
    <p:sldId id="296" r:id="rId37"/>
    <p:sldId id="297" r:id="rId38"/>
    <p:sldId id="310" r:id="rId39"/>
    <p:sldId id="274" r:id="rId40"/>
    <p:sldId id="298" r:id="rId41"/>
    <p:sldId id="312" r:id="rId42"/>
    <p:sldId id="276" r:id="rId43"/>
    <p:sldId id="316" r:id="rId44"/>
    <p:sldId id="315" r:id="rId45"/>
    <p:sldId id="318" r:id="rId46"/>
    <p:sldId id="320" r:id="rId47"/>
    <p:sldId id="319" r:id="rId48"/>
    <p:sldId id="317" r:id="rId49"/>
    <p:sldId id="321" r:id="rId50"/>
    <p:sldId id="314" r:id="rId51"/>
    <p:sldId id="324" r:id="rId52"/>
    <p:sldId id="299" r:id="rId53"/>
    <p:sldId id="327" r:id="rId54"/>
    <p:sldId id="328" r:id="rId55"/>
  </p:sldIdLst>
  <p:sldSz cx="12192000" cy="6858000"/>
  <p:notesSz cx="6858000" cy="9144000"/>
  <p:defaultTextStyle>
    <a:defPPr>
      <a:defRPr lang="fr-FR"/>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S Alexandra" initials="P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0FC1"/>
    <a:srgbClr val="003399"/>
    <a:srgbClr val="FF3300"/>
    <a:srgbClr val="FF006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65"/>
    <p:restoredTop sz="94714"/>
  </p:normalViewPr>
  <p:slideViewPr>
    <p:cSldViewPr snapToGrid="0" showGuides="1">
      <p:cViewPr>
        <p:scale>
          <a:sx n="121" d="100"/>
          <a:sy n="121" d="100"/>
        </p:scale>
        <p:origin x="-90" y="1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89" d="100"/>
          <a:sy n="89" d="100"/>
        </p:scale>
        <p:origin x="2024"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F3E102-991D-074A-8F42-2675A689EBC7}" type="doc">
      <dgm:prSet loTypeId="urn:microsoft.com/office/officeart/2005/8/layout/hProcess9" loCatId="" qsTypeId="urn:microsoft.com/office/officeart/2005/8/quickstyle/3D2" qsCatId="3D" csTypeId="urn:microsoft.com/office/officeart/2005/8/colors/colorful3" csCatId="colorful" phldr="1"/>
      <dgm:spPr/>
    </dgm:pt>
    <dgm:pt modelId="{842048AE-A58E-F64F-9851-229FF37EA955}">
      <dgm:prSet phldrT="[Text]"/>
      <dgm:spPr/>
      <dgm:t>
        <a:bodyPr/>
        <a:lstStyle/>
        <a:p>
          <a:r>
            <a:rPr lang="en-US" dirty="0" smtClean="0"/>
            <a:t>Good scientific medical journals traditionally don’t pay for their articles</a:t>
          </a:r>
          <a:endParaRPr lang="en-US" dirty="0"/>
        </a:p>
      </dgm:t>
    </dgm:pt>
    <dgm:pt modelId="{7E998251-96D6-3540-9218-77DC3F37D47F}" type="parTrans" cxnId="{A26F87E2-AEBE-6A45-AA3F-C405B42065F1}">
      <dgm:prSet/>
      <dgm:spPr/>
      <dgm:t>
        <a:bodyPr/>
        <a:lstStyle/>
        <a:p>
          <a:endParaRPr lang="en-US"/>
        </a:p>
      </dgm:t>
    </dgm:pt>
    <dgm:pt modelId="{2E2C06F9-96E6-4D47-9530-9FCC8C157052}" type="sibTrans" cxnId="{A26F87E2-AEBE-6A45-AA3F-C405B42065F1}">
      <dgm:prSet/>
      <dgm:spPr/>
      <dgm:t>
        <a:bodyPr/>
        <a:lstStyle/>
        <a:p>
          <a:endParaRPr lang="en-US"/>
        </a:p>
      </dgm:t>
    </dgm:pt>
    <dgm:pt modelId="{6C865E98-42FD-C042-9C96-6AF9AD894BC0}">
      <dgm:prSet phldrT="[Text]"/>
      <dgm:spPr/>
      <dgm:t>
        <a:bodyPr/>
        <a:lstStyle/>
        <a:p>
          <a:r>
            <a:rPr lang="en-US" dirty="0" smtClean="0"/>
            <a:t>Experts review submitted manuscripts for free</a:t>
          </a:r>
          <a:endParaRPr lang="en-US" dirty="0"/>
        </a:p>
      </dgm:t>
    </dgm:pt>
    <dgm:pt modelId="{55212206-546B-A244-A5BF-634710DDDFB2}" type="parTrans" cxnId="{48507868-610B-9A42-AC17-AB7F193CA98B}">
      <dgm:prSet/>
      <dgm:spPr/>
      <dgm:t>
        <a:bodyPr/>
        <a:lstStyle/>
        <a:p>
          <a:endParaRPr lang="en-US"/>
        </a:p>
      </dgm:t>
    </dgm:pt>
    <dgm:pt modelId="{64ECFE2D-4830-3C4B-9702-422CBCF49074}" type="sibTrans" cxnId="{48507868-610B-9A42-AC17-AB7F193CA98B}">
      <dgm:prSet/>
      <dgm:spPr/>
      <dgm:t>
        <a:bodyPr/>
        <a:lstStyle/>
        <a:p>
          <a:endParaRPr lang="en-US"/>
        </a:p>
      </dgm:t>
    </dgm:pt>
    <dgm:pt modelId="{461DAA90-D97F-E44A-B3A8-DF33D3ECC7AE}">
      <dgm:prSet phldrT="[Text]"/>
      <dgm:spPr/>
      <dgm:t>
        <a:bodyPr/>
        <a:lstStyle/>
        <a:p>
          <a:r>
            <a:rPr lang="en-US" dirty="0" smtClean="0"/>
            <a:t>Researchers exchange their work for prestige</a:t>
          </a:r>
          <a:endParaRPr lang="en-US" dirty="0"/>
        </a:p>
      </dgm:t>
    </dgm:pt>
    <dgm:pt modelId="{78649C2A-CF1F-3645-A88E-EEA91E0D47B2}" type="parTrans" cxnId="{C8D4DC46-088E-214C-964C-31B56533902F}">
      <dgm:prSet/>
      <dgm:spPr/>
      <dgm:t>
        <a:bodyPr/>
        <a:lstStyle/>
        <a:p>
          <a:endParaRPr lang="en-US"/>
        </a:p>
      </dgm:t>
    </dgm:pt>
    <dgm:pt modelId="{50486C95-B1A0-0941-870E-966A5124637D}" type="sibTrans" cxnId="{C8D4DC46-088E-214C-964C-31B56533902F}">
      <dgm:prSet/>
      <dgm:spPr/>
      <dgm:t>
        <a:bodyPr/>
        <a:lstStyle/>
        <a:p>
          <a:endParaRPr lang="en-US"/>
        </a:p>
      </dgm:t>
    </dgm:pt>
    <dgm:pt modelId="{B199CE5E-667F-7647-9CE6-7B1F9E16E503}">
      <dgm:prSet/>
      <dgm:spPr/>
      <dgm:t>
        <a:bodyPr/>
        <a:lstStyle/>
        <a:p>
          <a:r>
            <a:rPr lang="en-US" smtClean="0"/>
            <a:t>Journals charge a high subscription fee to their subscribers</a:t>
          </a:r>
          <a:endParaRPr lang="en-US" dirty="0" smtClean="0"/>
        </a:p>
      </dgm:t>
    </dgm:pt>
    <dgm:pt modelId="{F142392A-BD27-E646-B3A2-FDF8144E5D29}" type="parTrans" cxnId="{119B2EC5-6D2F-F243-A8F6-05E6C8BD7F72}">
      <dgm:prSet/>
      <dgm:spPr/>
      <dgm:t>
        <a:bodyPr/>
        <a:lstStyle/>
        <a:p>
          <a:endParaRPr lang="en-US"/>
        </a:p>
      </dgm:t>
    </dgm:pt>
    <dgm:pt modelId="{CEF92427-D91D-D945-BEDE-69A4EF9070C9}" type="sibTrans" cxnId="{119B2EC5-6D2F-F243-A8F6-05E6C8BD7F72}">
      <dgm:prSet/>
      <dgm:spPr/>
      <dgm:t>
        <a:bodyPr/>
        <a:lstStyle/>
        <a:p>
          <a:endParaRPr lang="en-US"/>
        </a:p>
      </dgm:t>
    </dgm:pt>
    <dgm:pt modelId="{3CA4585F-049A-A346-A106-F8FAFAA872BB}" type="pres">
      <dgm:prSet presAssocID="{88F3E102-991D-074A-8F42-2675A689EBC7}" presName="CompostProcess" presStyleCnt="0">
        <dgm:presLayoutVars>
          <dgm:dir/>
          <dgm:resizeHandles val="exact"/>
        </dgm:presLayoutVars>
      </dgm:prSet>
      <dgm:spPr/>
    </dgm:pt>
    <dgm:pt modelId="{A601ED96-8985-454B-9BE5-2F8890C113BD}" type="pres">
      <dgm:prSet presAssocID="{88F3E102-991D-074A-8F42-2675A689EBC7}" presName="arrow" presStyleLbl="bgShp" presStyleIdx="0" presStyleCnt="1" custScaleX="117647" custLinFactNeighborX="9378" custLinFactNeighborY="2561"/>
      <dgm:spPr/>
    </dgm:pt>
    <dgm:pt modelId="{D616F6D1-CA9C-D446-9E82-15F1CA6FE73A}" type="pres">
      <dgm:prSet presAssocID="{88F3E102-991D-074A-8F42-2675A689EBC7}" presName="linearProcess" presStyleCnt="0"/>
      <dgm:spPr/>
    </dgm:pt>
    <dgm:pt modelId="{6B9AF7A9-1907-1F48-949B-B35023B1DB82}" type="pres">
      <dgm:prSet presAssocID="{842048AE-A58E-F64F-9851-229FF37EA955}" presName="textNode" presStyleLbl="node1" presStyleIdx="0" presStyleCnt="4">
        <dgm:presLayoutVars>
          <dgm:bulletEnabled val="1"/>
        </dgm:presLayoutVars>
      </dgm:prSet>
      <dgm:spPr/>
      <dgm:t>
        <a:bodyPr/>
        <a:lstStyle/>
        <a:p>
          <a:endParaRPr lang="en-US"/>
        </a:p>
      </dgm:t>
    </dgm:pt>
    <dgm:pt modelId="{C8A19B27-43B8-894F-A832-211DB925A963}" type="pres">
      <dgm:prSet presAssocID="{2E2C06F9-96E6-4D47-9530-9FCC8C157052}" presName="sibTrans" presStyleCnt="0"/>
      <dgm:spPr/>
    </dgm:pt>
    <dgm:pt modelId="{AA7DD06F-0D2B-6240-9C6B-571BA300D669}" type="pres">
      <dgm:prSet presAssocID="{6C865E98-42FD-C042-9C96-6AF9AD894BC0}" presName="textNode" presStyleLbl="node1" presStyleIdx="1" presStyleCnt="4">
        <dgm:presLayoutVars>
          <dgm:bulletEnabled val="1"/>
        </dgm:presLayoutVars>
      </dgm:prSet>
      <dgm:spPr/>
      <dgm:t>
        <a:bodyPr/>
        <a:lstStyle/>
        <a:p>
          <a:endParaRPr lang="en-US"/>
        </a:p>
      </dgm:t>
    </dgm:pt>
    <dgm:pt modelId="{FFFB1807-EFFA-BF4F-823C-D8097DA8122F}" type="pres">
      <dgm:prSet presAssocID="{64ECFE2D-4830-3C4B-9702-422CBCF49074}" presName="sibTrans" presStyleCnt="0"/>
      <dgm:spPr/>
    </dgm:pt>
    <dgm:pt modelId="{067B3AFF-B084-1B44-9F41-4CB0834188F2}" type="pres">
      <dgm:prSet presAssocID="{B199CE5E-667F-7647-9CE6-7B1F9E16E503}" presName="textNode" presStyleLbl="node1" presStyleIdx="2" presStyleCnt="4">
        <dgm:presLayoutVars>
          <dgm:bulletEnabled val="1"/>
        </dgm:presLayoutVars>
      </dgm:prSet>
      <dgm:spPr/>
      <dgm:t>
        <a:bodyPr/>
        <a:lstStyle/>
        <a:p>
          <a:endParaRPr lang="fr-FR"/>
        </a:p>
      </dgm:t>
    </dgm:pt>
    <dgm:pt modelId="{A071907B-9734-0246-BD1B-C3D5BEA91F1D}" type="pres">
      <dgm:prSet presAssocID="{CEF92427-D91D-D945-BEDE-69A4EF9070C9}" presName="sibTrans" presStyleCnt="0"/>
      <dgm:spPr/>
    </dgm:pt>
    <dgm:pt modelId="{5974B528-0547-814A-B28A-7001F0A54D17}" type="pres">
      <dgm:prSet presAssocID="{461DAA90-D97F-E44A-B3A8-DF33D3ECC7AE}" presName="textNode" presStyleLbl="node1" presStyleIdx="3" presStyleCnt="4">
        <dgm:presLayoutVars>
          <dgm:bulletEnabled val="1"/>
        </dgm:presLayoutVars>
      </dgm:prSet>
      <dgm:spPr/>
      <dgm:t>
        <a:bodyPr/>
        <a:lstStyle/>
        <a:p>
          <a:endParaRPr lang="en-US"/>
        </a:p>
      </dgm:t>
    </dgm:pt>
  </dgm:ptLst>
  <dgm:cxnLst>
    <dgm:cxn modelId="{E4258B9A-FFF8-7D4E-AD3D-BA1B94B0D7D5}" type="presOf" srcId="{6C865E98-42FD-C042-9C96-6AF9AD894BC0}" destId="{AA7DD06F-0D2B-6240-9C6B-571BA300D669}" srcOrd="0" destOrd="0" presId="urn:microsoft.com/office/officeart/2005/8/layout/hProcess9"/>
    <dgm:cxn modelId="{A26F87E2-AEBE-6A45-AA3F-C405B42065F1}" srcId="{88F3E102-991D-074A-8F42-2675A689EBC7}" destId="{842048AE-A58E-F64F-9851-229FF37EA955}" srcOrd="0" destOrd="0" parTransId="{7E998251-96D6-3540-9218-77DC3F37D47F}" sibTransId="{2E2C06F9-96E6-4D47-9530-9FCC8C157052}"/>
    <dgm:cxn modelId="{F915C1F8-1441-674D-B0AB-88A056928E00}" type="presOf" srcId="{88F3E102-991D-074A-8F42-2675A689EBC7}" destId="{3CA4585F-049A-A346-A106-F8FAFAA872BB}" srcOrd="0" destOrd="0" presId="urn:microsoft.com/office/officeart/2005/8/layout/hProcess9"/>
    <dgm:cxn modelId="{119B2EC5-6D2F-F243-A8F6-05E6C8BD7F72}" srcId="{88F3E102-991D-074A-8F42-2675A689EBC7}" destId="{B199CE5E-667F-7647-9CE6-7B1F9E16E503}" srcOrd="2" destOrd="0" parTransId="{F142392A-BD27-E646-B3A2-FDF8144E5D29}" sibTransId="{CEF92427-D91D-D945-BEDE-69A4EF9070C9}"/>
    <dgm:cxn modelId="{EB740552-B342-4F4F-A11C-6E898A48C977}" type="presOf" srcId="{842048AE-A58E-F64F-9851-229FF37EA955}" destId="{6B9AF7A9-1907-1F48-949B-B35023B1DB82}" srcOrd="0" destOrd="0" presId="urn:microsoft.com/office/officeart/2005/8/layout/hProcess9"/>
    <dgm:cxn modelId="{52070C00-3D83-E944-89FD-B2F598E541EE}" type="presOf" srcId="{461DAA90-D97F-E44A-B3A8-DF33D3ECC7AE}" destId="{5974B528-0547-814A-B28A-7001F0A54D17}" srcOrd="0" destOrd="0" presId="urn:microsoft.com/office/officeart/2005/8/layout/hProcess9"/>
    <dgm:cxn modelId="{48507868-610B-9A42-AC17-AB7F193CA98B}" srcId="{88F3E102-991D-074A-8F42-2675A689EBC7}" destId="{6C865E98-42FD-C042-9C96-6AF9AD894BC0}" srcOrd="1" destOrd="0" parTransId="{55212206-546B-A244-A5BF-634710DDDFB2}" sibTransId="{64ECFE2D-4830-3C4B-9702-422CBCF49074}"/>
    <dgm:cxn modelId="{C8D4DC46-088E-214C-964C-31B56533902F}" srcId="{88F3E102-991D-074A-8F42-2675A689EBC7}" destId="{461DAA90-D97F-E44A-B3A8-DF33D3ECC7AE}" srcOrd="3" destOrd="0" parTransId="{78649C2A-CF1F-3645-A88E-EEA91E0D47B2}" sibTransId="{50486C95-B1A0-0941-870E-966A5124637D}"/>
    <dgm:cxn modelId="{E066D27D-35E6-EE4F-BC59-275EEEFE1209}" type="presOf" srcId="{B199CE5E-667F-7647-9CE6-7B1F9E16E503}" destId="{067B3AFF-B084-1B44-9F41-4CB0834188F2}" srcOrd="0" destOrd="0" presId="urn:microsoft.com/office/officeart/2005/8/layout/hProcess9"/>
    <dgm:cxn modelId="{2E577535-0D69-2242-9A36-59BF4375C68D}" type="presParOf" srcId="{3CA4585F-049A-A346-A106-F8FAFAA872BB}" destId="{A601ED96-8985-454B-9BE5-2F8890C113BD}" srcOrd="0" destOrd="0" presId="urn:microsoft.com/office/officeart/2005/8/layout/hProcess9"/>
    <dgm:cxn modelId="{43A3842B-77FB-784E-82A5-4E55AC960DF6}" type="presParOf" srcId="{3CA4585F-049A-A346-A106-F8FAFAA872BB}" destId="{D616F6D1-CA9C-D446-9E82-15F1CA6FE73A}" srcOrd="1" destOrd="0" presId="urn:microsoft.com/office/officeart/2005/8/layout/hProcess9"/>
    <dgm:cxn modelId="{E69AB96E-D3F1-1D4D-8CE2-10A0BAA7181F}" type="presParOf" srcId="{D616F6D1-CA9C-D446-9E82-15F1CA6FE73A}" destId="{6B9AF7A9-1907-1F48-949B-B35023B1DB82}" srcOrd="0" destOrd="0" presId="urn:microsoft.com/office/officeart/2005/8/layout/hProcess9"/>
    <dgm:cxn modelId="{DA17AEA0-0D8A-C14B-BCFE-4C10DABC3144}" type="presParOf" srcId="{D616F6D1-CA9C-D446-9E82-15F1CA6FE73A}" destId="{C8A19B27-43B8-894F-A832-211DB925A963}" srcOrd="1" destOrd="0" presId="urn:microsoft.com/office/officeart/2005/8/layout/hProcess9"/>
    <dgm:cxn modelId="{AB50C500-08AA-EE4A-8117-1CDDC32FADD3}" type="presParOf" srcId="{D616F6D1-CA9C-D446-9E82-15F1CA6FE73A}" destId="{AA7DD06F-0D2B-6240-9C6B-571BA300D669}" srcOrd="2" destOrd="0" presId="urn:microsoft.com/office/officeart/2005/8/layout/hProcess9"/>
    <dgm:cxn modelId="{CA7EB61F-04F4-4742-8B54-71D512D6EB6E}" type="presParOf" srcId="{D616F6D1-CA9C-D446-9E82-15F1CA6FE73A}" destId="{FFFB1807-EFFA-BF4F-823C-D8097DA8122F}" srcOrd="3" destOrd="0" presId="urn:microsoft.com/office/officeart/2005/8/layout/hProcess9"/>
    <dgm:cxn modelId="{25157DEF-9618-F94A-8A91-7F378824DF8E}" type="presParOf" srcId="{D616F6D1-CA9C-D446-9E82-15F1CA6FE73A}" destId="{067B3AFF-B084-1B44-9F41-4CB0834188F2}" srcOrd="4" destOrd="0" presId="urn:microsoft.com/office/officeart/2005/8/layout/hProcess9"/>
    <dgm:cxn modelId="{FABC3397-703E-4944-89C1-7670F363223E}" type="presParOf" srcId="{D616F6D1-CA9C-D446-9E82-15F1CA6FE73A}" destId="{A071907B-9734-0246-BD1B-C3D5BEA91F1D}" srcOrd="5" destOrd="0" presId="urn:microsoft.com/office/officeart/2005/8/layout/hProcess9"/>
    <dgm:cxn modelId="{053B57A6-7120-3F4B-88A9-D2FBADEE07BE}" type="presParOf" srcId="{D616F6D1-CA9C-D446-9E82-15F1CA6FE73A}" destId="{5974B528-0547-814A-B28A-7001F0A54D17}"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14330"/>
            <a:ext cx="6856413" cy="671513"/>
          </a:xfrm>
          <a:prstGeom prst="rect">
            <a:avLst/>
          </a:prstGeom>
        </p:spPr>
        <p:txBody>
          <a:bodyPr vert="horz" lIns="91440" tIns="45720" rIns="91440" bIns="45720" rtlCol="0"/>
          <a:lstStyle>
            <a:lvl1pPr algn="l">
              <a:defRPr sz="1200"/>
            </a:lvl1pPr>
          </a:lstStyle>
          <a:p>
            <a:pPr algn="ctr"/>
            <a:r>
              <a:rPr lang="en-US" b="1" dirty="0" smtClean="0"/>
              <a:t>The Fallout of Fake News in Infection Control, and Why Context Matters</a:t>
            </a:r>
          </a:p>
          <a:p>
            <a:pPr algn="ctr"/>
            <a:r>
              <a:rPr lang="en-US" b="1" dirty="0" smtClean="0"/>
              <a:t>Prof. Pierre </a:t>
            </a:r>
            <a:r>
              <a:rPr lang="en-US" b="1" dirty="0" err="1" smtClean="0"/>
              <a:t>Parneix</a:t>
            </a:r>
            <a:r>
              <a:rPr lang="en-US" b="1" dirty="0" smtClean="0"/>
              <a:t>, and Prof. Didier </a:t>
            </a:r>
            <a:r>
              <a:rPr lang="en-US" b="1" dirty="0" err="1" smtClean="0"/>
              <a:t>Pittet</a:t>
            </a:r>
            <a:endParaRPr lang="en-US" b="1" dirty="0"/>
          </a:p>
          <a:p>
            <a:pPr algn="ctr"/>
            <a:r>
              <a:rPr lang="en-US" b="1" dirty="0" smtClean="0"/>
              <a:t>A Webber Training Teleclass</a:t>
            </a:r>
            <a:endParaRPr lang="en-US" b="1" dirty="0"/>
          </a:p>
        </p:txBody>
      </p:sp>
      <p:sp>
        <p:nvSpPr>
          <p:cNvPr id="4" name="Footer Placeholder 3"/>
          <p:cNvSpPr>
            <a:spLocks noGrp="1"/>
          </p:cNvSpPr>
          <p:nvPr>
            <p:ph type="ftr" sz="quarter" idx="2"/>
          </p:nvPr>
        </p:nvSpPr>
        <p:spPr>
          <a:xfrm>
            <a:off x="0" y="8170857"/>
            <a:ext cx="6856412" cy="458787"/>
          </a:xfrm>
          <a:prstGeom prst="rect">
            <a:avLst/>
          </a:prstGeom>
        </p:spPr>
        <p:txBody>
          <a:bodyPr vert="horz" lIns="91440" tIns="45720" rIns="91440" bIns="45720" rtlCol="0" anchor="b"/>
          <a:lstStyle>
            <a:lvl1pPr algn="l">
              <a:defRPr sz="1200"/>
            </a:lvl1pPr>
          </a:lstStyle>
          <a:p>
            <a:pPr algn="ctr"/>
            <a:r>
              <a:rPr lang="en-US" b="1" dirty="0" smtClean="0"/>
              <a:t>Hosted by Paul Webber  </a:t>
            </a:r>
            <a:r>
              <a:rPr lang="en-US" b="1" dirty="0" err="1" smtClean="0"/>
              <a:t>paul@webbertraining.com</a:t>
            </a:r>
            <a:endParaRPr lang="en-US" b="1" dirty="0" smtClean="0"/>
          </a:p>
          <a:p>
            <a:pPr algn="ctr"/>
            <a:r>
              <a:rPr lang="en-US" b="1" dirty="0" err="1" smtClean="0"/>
              <a:t>www.webbertraining.com</a:t>
            </a:r>
            <a:endParaRPr lang="en-US" b="1"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D8920B-D5A7-E648-93E9-F5EC04AA86E7}" type="slidenum">
              <a:rPr lang="en-US" smtClean="0"/>
              <a:t>‹#›</a:t>
            </a:fld>
            <a:endParaRPr lang="en-US"/>
          </a:p>
        </p:txBody>
      </p:sp>
    </p:spTree>
    <p:extLst>
      <p:ext uri="{BB962C8B-B14F-4D97-AF65-F5344CB8AC3E}">
        <p14:creationId xmlns:p14="http://schemas.microsoft.com/office/powerpoint/2010/main" val="551428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fr-CH"/>
          </a:p>
        </p:txBody>
      </p:sp>
      <p:sp>
        <p:nvSpPr>
          <p:cNvPr id="3" name="Espace réservé de la date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E4C4B632-5054-C94C-AB90-DF8C0350A415}" type="datetimeFigureOut">
              <a:rPr lang="fr-CH" altLang="x-none"/>
              <a:pPr/>
              <a:t>12.02.2019</a:t>
            </a:fld>
            <a:endParaRPr lang="fr-CH" altLang="x-non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fr-CH" noProof="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prstTxWarp prst="textNoShape">
              <a:avLst/>
            </a:prstTxWarp>
          </a:bodyPr>
          <a:lstStyle/>
          <a:p>
            <a:pPr lvl="0"/>
            <a:r>
              <a:rPr lang="fr-FR" altLang="x-none"/>
              <a:t>Modifiez les styles du texte du masque</a:t>
            </a:r>
          </a:p>
          <a:p>
            <a:pPr lvl="1"/>
            <a:r>
              <a:rPr lang="fr-FR" altLang="x-none"/>
              <a:t>Deuxième niveau</a:t>
            </a:r>
          </a:p>
          <a:p>
            <a:pPr lvl="2"/>
            <a:r>
              <a:rPr lang="fr-FR" altLang="x-none"/>
              <a:t>Troisième niveau</a:t>
            </a:r>
          </a:p>
          <a:p>
            <a:pPr lvl="3"/>
            <a:r>
              <a:rPr lang="fr-FR" altLang="x-none"/>
              <a:t>Quatrième niveau</a:t>
            </a:r>
          </a:p>
          <a:p>
            <a:pPr lvl="4"/>
            <a:r>
              <a:rPr lang="fr-FR" altLang="x-none"/>
              <a:t>Cinquième niveau</a:t>
            </a:r>
            <a:endParaRPr lang="fr-CH" altLang="x-non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fr-CH"/>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4B6F848D-9602-7946-A11A-1B6D1E020765}" type="slidenum">
              <a:rPr lang="fr-CH" altLang="x-none"/>
              <a:pPr/>
              <a:t>‹#›</a:t>
            </a:fld>
            <a:endParaRPr lang="fr-CH" altLang="x-none"/>
          </a:p>
        </p:txBody>
      </p:sp>
    </p:spTree>
    <p:extLst>
      <p:ext uri="{BB962C8B-B14F-4D97-AF65-F5344CB8AC3E}">
        <p14:creationId xmlns:p14="http://schemas.microsoft.com/office/powerpoint/2010/main" val="28810621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6386"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CH" altLang="x-none" dirty="0">
              <a:ea typeface="ＭＳ Ｐゴシック" charset="-128"/>
            </a:endParaRPr>
          </a:p>
        </p:txBody>
      </p:sp>
      <p:sp>
        <p:nvSpPr>
          <p:cNvPr id="16387"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1A1B72F1-31CF-E443-9EDA-1B1456446389}" type="slidenum">
              <a:rPr lang="fr-CH" altLang="x-none" sz="1200">
                <a:latin typeface="Calibri" charset="0"/>
              </a:rPr>
              <a:pPr eaLnBrk="1" hangingPunct="1"/>
              <a:t>2</a:t>
            </a:fld>
            <a:endParaRPr lang="fr-CH" altLang="x-none" sz="120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09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x-none" dirty="0">
              <a:ea typeface="ＭＳ Ｐゴシック" charset="-128"/>
            </a:endParaRPr>
          </a:p>
        </p:txBody>
      </p:sp>
      <p:sp>
        <p:nvSpPr>
          <p:cNvPr id="409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60777283-1C1C-7E49-AD51-DF3B08BCD85A}" type="slidenum">
              <a:rPr lang="fr-CH" altLang="x-none" sz="1200">
                <a:latin typeface="Calibri" charset="0"/>
              </a:rPr>
              <a:pPr eaLnBrk="1" hangingPunct="1"/>
              <a:t>15</a:t>
            </a:fld>
            <a:endParaRPr lang="fr-CH" altLang="x-none" sz="1200">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x-none" dirty="0">
              <a:ea typeface="ＭＳ Ｐゴシック" charset="-128"/>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15D0A809-A6E4-ED48-8D55-31D93D5BFB27}" type="slidenum">
              <a:rPr lang="fr-CH" altLang="x-none" sz="1200">
                <a:latin typeface="Calibri" charset="0"/>
              </a:rPr>
              <a:pPr eaLnBrk="1" hangingPunct="1"/>
              <a:t>16</a:t>
            </a:fld>
            <a:endParaRPr lang="fr-CH" altLang="x-none" sz="1200">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71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x-none" dirty="0">
              <a:ea typeface="ＭＳ Ｐゴシック" charset="-128"/>
            </a:endParaRPr>
          </a:p>
        </p:txBody>
      </p:sp>
      <p:sp>
        <p:nvSpPr>
          <p:cNvPr id="471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31A8D9F3-35EE-C843-8430-ACAA21C3FAD3}" type="slidenum">
              <a:rPr lang="fr-CH" altLang="x-none" sz="1200">
                <a:latin typeface="Calibri" charset="0"/>
              </a:rPr>
              <a:pPr eaLnBrk="1" hangingPunct="1"/>
              <a:t>17</a:t>
            </a:fld>
            <a:endParaRPr lang="fr-CH" altLang="x-none" sz="1200">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91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x-none" dirty="0">
              <a:ea typeface="ＭＳ Ｐゴシック" charset="-128"/>
            </a:endParaRPr>
          </a:p>
        </p:txBody>
      </p:sp>
      <p:sp>
        <p:nvSpPr>
          <p:cNvPr id="491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F49D1921-1F0B-0348-9F6D-3EC7850D0F9C}" type="slidenum">
              <a:rPr lang="fr-CH" altLang="x-none" sz="1200">
                <a:latin typeface="Calibri" charset="0"/>
              </a:rPr>
              <a:pPr eaLnBrk="1" hangingPunct="1"/>
              <a:t>18</a:t>
            </a:fld>
            <a:endParaRPr lang="fr-CH" altLang="x-none" sz="1200">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tLang="x-none">
              <a:ea typeface="ＭＳ Ｐゴシック" charset="-128"/>
            </a:endParaRPr>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1C1235FC-46C8-A549-88EF-3953AFC5FA33}" type="slidenum">
              <a:rPr lang="fr-CH" altLang="x-none" sz="1200">
                <a:latin typeface="Calibri" charset="0"/>
              </a:rPr>
              <a:pPr eaLnBrk="1" hangingPunct="1"/>
              <a:t>19</a:t>
            </a:fld>
            <a:endParaRPr lang="fr-CH" altLang="x-none" sz="1200">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x-none" dirty="0">
              <a:ea typeface="ＭＳ Ｐゴシック" charset="-128"/>
            </a:endParaRPr>
          </a:p>
        </p:txBody>
      </p:sp>
      <p:sp>
        <p:nvSpPr>
          <p:cNvPr id="542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74641AC2-6B08-E342-9FD6-77D549962FB3}" type="slidenum">
              <a:rPr lang="fr-CH" altLang="x-none" sz="1200">
                <a:latin typeface="Calibri" charset="0"/>
              </a:rPr>
              <a:pPr eaLnBrk="1" hangingPunct="1"/>
              <a:t>21</a:t>
            </a:fld>
            <a:endParaRPr lang="fr-CH" altLang="x-none" sz="1200">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tLang="x-none">
              <a:ea typeface="ＭＳ Ｐゴシック" charset="-128"/>
            </a:endParaRP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CB7A5903-1D0F-464D-A1EE-076ABF928B13}" type="slidenum">
              <a:rPr lang="fr-CH" altLang="x-none" sz="1200">
                <a:latin typeface="Calibri" charset="0"/>
              </a:rPr>
              <a:pPr eaLnBrk="1" hangingPunct="1"/>
              <a:t>22</a:t>
            </a:fld>
            <a:endParaRPr lang="fr-CH" altLang="x-none" sz="1200">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93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x-none" dirty="0">
              <a:ea typeface="ＭＳ Ｐゴシック" charset="-128"/>
            </a:endParaRPr>
          </a:p>
        </p:txBody>
      </p:sp>
      <p:sp>
        <p:nvSpPr>
          <p:cNvPr id="593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D6274BBA-F24F-CA4C-8366-66AF469689FF}" type="slidenum">
              <a:rPr lang="fr-CH" altLang="x-none" sz="1200">
                <a:latin typeface="Calibri" charset="0"/>
              </a:rPr>
              <a:pPr eaLnBrk="1" hangingPunct="1"/>
              <a:t>24</a:t>
            </a:fld>
            <a:endParaRPr lang="fr-CH" altLang="x-none" sz="1200">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14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x-none" dirty="0">
              <a:ea typeface="ＭＳ Ｐゴシック" charset="-128"/>
            </a:endParaRPr>
          </a:p>
        </p:txBody>
      </p:sp>
      <p:sp>
        <p:nvSpPr>
          <p:cNvPr id="614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5370928A-E3B3-1C47-BACD-F777DA03780A}" type="slidenum">
              <a:rPr lang="fr-CH" altLang="x-none" sz="1200">
                <a:latin typeface="Calibri" charset="0"/>
              </a:rPr>
              <a:pPr eaLnBrk="1" hangingPunct="1"/>
              <a:t>25</a:t>
            </a:fld>
            <a:endParaRPr lang="fr-CH" altLang="x-none" sz="1200">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34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x-none" dirty="0">
              <a:ea typeface="ＭＳ Ｐゴシック" charset="-128"/>
            </a:endParaRPr>
          </a:p>
        </p:txBody>
      </p:sp>
      <p:sp>
        <p:nvSpPr>
          <p:cNvPr id="634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C631348C-A5EB-CF4F-A471-E06D5A30AC80}" type="slidenum">
              <a:rPr lang="fr-CH" altLang="x-none" sz="1200">
                <a:latin typeface="Calibri" charset="0"/>
              </a:rPr>
              <a:pPr eaLnBrk="1" hangingPunct="1"/>
              <a:t>26</a:t>
            </a:fld>
            <a:endParaRPr lang="fr-CH" altLang="x-none" sz="120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x-none" dirty="0">
              <a:ea typeface="ＭＳ Ｐゴシック" charset="-128"/>
            </a:endParaRPr>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3687B376-6FB1-7D44-B521-7093D88CBE07}" type="slidenum">
              <a:rPr lang="fr-CH" altLang="x-none" sz="1200">
                <a:latin typeface="Calibri" charset="0"/>
              </a:rPr>
              <a:pPr eaLnBrk="1" hangingPunct="1"/>
              <a:t>3</a:t>
            </a:fld>
            <a:endParaRPr lang="fr-CH" altLang="x-none" sz="1200">
              <a:latin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5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x-none" dirty="0">
              <a:ea typeface="ＭＳ Ｐゴシック" charset="-128"/>
            </a:endParaRPr>
          </a:p>
        </p:txBody>
      </p:sp>
      <p:sp>
        <p:nvSpPr>
          <p:cNvPr id="655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F3657790-4B4F-E44C-BBD2-0B410C29B0BB}" type="slidenum">
              <a:rPr lang="fr-CH" altLang="x-none" sz="1200">
                <a:latin typeface="Calibri" charset="0"/>
              </a:rPr>
              <a:pPr eaLnBrk="1" hangingPunct="1"/>
              <a:t>27</a:t>
            </a:fld>
            <a:endParaRPr lang="fr-CH" altLang="x-none" sz="1200">
              <a:latin typeface="Calibri"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75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x-none" dirty="0">
              <a:ea typeface="ＭＳ Ｐゴシック" charset="-128"/>
            </a:endParaRPr>
          </a:p>
        </p:txBody>
      </p:sp>
      <p:sp>
        <p:nvSpPr>
          <p:cNvPr id="675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E1C0A264-24AC-E345-A372-3B9B07DAF89F}" type="slidenum">
              <a:rPr lang="fr-CH" altLang="x-none" sz="1200">
                <a:latin typeface="Calibri" charset="0"/>
              </a:rPr>
              <a:pPr eaLnBrk="1" hangingPunct="1"/>
              <a:t>28</a:t>
            </a:fld>
            <a:endParaRPr lang="fr-CH" altLang="x-none" sz="1200">
              <a:latin typeface="Calibri"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96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x-none" dirty="0">
              <a:ea typeface="ＭＳ Ｐゴシック" charset="-128"/>
            </a:endParaRPr>
          </a:p>
        </p:txBody>
      </p:sp>
      <p:sp>
        <p:nvSpPr>
          <p:cNvPr id="696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815ACFC4-D094-4943-8B06-428DD4F650AB}" type="slidenum">
              <a:rPr lang="fr-CH" altLang="x-none" sz="1200">
                <a:latin typeface="Calibri" charset="0"/>
              </a:rPr>
              <a:pPr eaLnBrk="1" hangingPunct="1"/>
              <a:t>29</a:t>
            </a:fld>
            <a:endParaRPr lang="fr-CH" altLang="x-none" sz="1200">
              <a:latin typeface="Calibri"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16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tLang="x-none">
              <a:ea typeface="ＭＳ Ｐゴシック" charset="-128"/>
            </a:endParaRPr>
          </a:p>
        </p:txBody>
      </p:sp>
      <p:sp>
        <p:nvSpPr>
          <p:cNvPr id="716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774E0F34-97A4-DC45-AC55-51CE0022660B}" type="slidenum">
              <a:rPr lang="fr-CH" altLang="x-none" sz="1200">
                <a:latin typeface="Calibri" charset="0"/>
              </a:rPr>
              <a:pPr eaLnBrk="1" hangingPunct="1"/>
              <a:t>30</a:t>
            </a:fld>
            <a:endParaRPr lang="fr-CH" altLang="x-none" sz="1200">
              <a:latin typeface="Calibri"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47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x-none" dirty="0">
              <a:ea typeface="ＭＳ Ｐゴシック" charset="-128"/>
            </a:endParaRPr>
          </a:p>
        </p:txBody>
      </p:sp>
      <p:sp>
        <p:nvSpPr>
          <p:cNvPr id="747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A025C757-0D26-6D40-9DDD-137B023126BC}" type="slidenum">
              <a:rPr lang="fr-CH" altLang="x-none" sz="1200">
                <a:latin typeface="Calibri" charset="0"/>
              </a:rPr>
              <a:pPr eaLnBrk="1" hangingPunct="1"/>
              <a:t>32</a:t>
            </a:fld>
            <a:endParaRPr lang="fr-CH" altLang="x-none" sz="1200">
              <a:latin typeface="Calibri"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8850"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fr-CH" altLang="x-none">
              <a:ea typeface="ＭＳ Ｐゴシック" charset="-128"/>
            </a:endParaRPr>
          </a:p>
        </p:txBody>
      </p:sp>
      <p:sp>
        <p:nvSpPr>
          <p:cNvPr id="78851"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6818206C-C092-5349-85BB-881EAE77ACB9}" type="slidenum">
              <a:rPr lang="fr-CH" altLang="x-none" sz="1200">
                <a:latin typeface="Calibri" charset="0"/>
              </a:rPr>
              <a:pPr eaLnBrk="1" hangingPunct="1"/>
              <a:t>35</a:t>
            </a:fld>
            <a:endParaRPr lang="fr-CH" altLang="x-none" sz="1200">
              <a:latin typeface="Calibri"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08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x-none" dirty="0">
              <a:ea typeface="ＭＳ Ｐゴシック" charset="-128"/>
            </a:endParaRPr>
          </a:p>
        </p:txBody>
      </p:sp>
      <p:sp>
        <p:nvSpPr>
          <p:cNvPr id="808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8D7BC099-BF73-284F-AFA6-FB5766746B8C}" type="slidenum">
              <a:rPr lang="fr-CH" altLang="x-none" sz="1200">
                <a:latin typeface="Calibri" charset="0"/>
              </a:rPr>
              <a:pPr eaLnBrk="1" hangingPunct="1"/>
              <a:t>36</a:t>
            </a:fld>
            <a:endParaRPr lang="fr-CH" altLang="x-none" sz="1200">
              <a:latin typeface="Calibri"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29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x-none" dirty="0">
              <a:ea typeface="ＭＳ Ｐゴシック" charset="-128"/>
            </a:endParaRPr>
          </a:p>
        </p:txBody>
      </p:sp>
      <p:sp>
        <p:nvSpPr>
          <p:cNvPr id="829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DD0DCA9E-A48F-0A48-BD06-CFB4E2D155A6}" type="slidenum">
              <a:rPr lang="fr-CH" altLang="x-none" sz="1200">
                <a:latin typeface="Calibri" charset="0"/>
              </a:rPr>
              <a:pPr eaLnBrk="1" hangingPunct="1"/>
              <a:t>37</a:t>
            </a:fld>
            <a:endParaRPr lang="fr-CH" altLang="x-none" sz="1200">
              <a:latin typeface="Calibri"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60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eaLnBrk="1" hangingPunct="1">
              <a:spcBef>
                <a:spcPct val="0"/>
              </a:spcBef>
            </a:pPr>
            <a:endParaRPr lang="en-US" altLang="x-none" dirty="0">
              <a:ea typeface="ＭＳ Ｐゴシック" charset="-128"/>
            </a:endParaRPr>
          </a:p>
        </p:txBody>
      </p:sp>
      <p:sp>
        <p:nvSpPr>
          <p:cNvPr id="860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7715F4DF-7A7F-F240-9D87-8EFD6AB95F09}" type="slidenum">
              <a:rPr lang="fr-CH" altLang="x-none" sz="1200">
                <a:latin typeface="Calibri" charset="0"/>
              </a:rPr>
              <a:pPr eaLnBrk="1" hangingPunct="1"/>
              <a:t>39</a:t>
            </a:fld>
            <a:endParaRPr lang="fr-CH" altLang="x-none" sz="1200">
              <a:latin typeface="Calibri"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80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x-none" dirty="0">
              <a:ea typeface="ＭＳ Ｐゴシック" charset="-128"/>
            </a:endParaRPr>
          </a:p>
        </p:txBody>
      </p:sp>
      <p:sp>
        <p:nvSpPr>
          <p:cNvPr id="880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3CFA7391-BEF8-1844-BEF8-027B4EA80D1F}" type="slidenum">
              <a:rPr lang="fr-CH" altLang="x-none" sz="1200">
                <a:latin typeface="Calibri" charset="0"/>
              </a:rPr>
              <a:pPr eaLnBrk="1" hangingPunct="1"/>
              <a:t>40</a:t>
            </a:fld>
            <a:endParaRPr lang="fr-CH" altLang="x-none" sz="120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2530"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CH" altLang="x-none" dirty="0">
              <a:ea typeface="ＭＳ Ｐゴシック" charset="-128"/>
            </a:endParaRPr>
          </a:p>
        </p:txBody>
      </p:sp>
      <p:sp>
        <p:nvSpPr>
          <p:cNvPr id="22531"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F7DFB314-3A93-0D44-A50F-BD0B9B1F30A8}" type="slidenum">
              <a:rPr lang="fr-CH" altLang="x-none" sz="1200">
                <a:latin typeface="Calibri" charset="0"/>
              </a:rPr>
              <a:pPr eaLnBrk="1" hangingPunct="1"/>
              <a:t>4</a:t>
            </a:fld>
            <a:endParaRPr lang="fr-CH" altLang="x-none" sz="1200">
              <a:latin typeface="Calibri"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11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x-none" dirty="0">
              <a:ea typeface="ＭＳ Ｐゴシック" charset="-128"/>
            </a:endParaRPr>
          </a:p>
        </p:txBody>
      </p:sp>
      <p:sp>
        <p:nvSpPr>
          <p:cNvPr id="911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404F5BF2-8930-0346-913F-C19111F1E630}" type="slidenum">
              <a:rPr lang="fr-CH" altLang="x-none" sz="1200">
                <a:latin typeface="Calibri" charset="0"/>
              </a:rPr>
              <a:pPr eaLnBrk="1" hangingPunct="1"/>
              <a:t>42</a:t>
            </a:fld>
            <a:endParaRPr lang="fr-CH" altLang="x-none" sz="1200">
              <a:latin typeface="Calibri"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3186"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fr-CH" altLang="x-none">
              <a:ea typeface="ＭＳ Ｐゴシック" charset="-128"/>
            </a:endParaRPr>
          </a:p>
        </p:txBody>
      </p:sp>
      <p:sp>
        <p:nvSpPr>
          <p:cNvPr id="93187"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C17FAD16-68C6-3340-BBF8-E5A295BD48A9}" type="slidenum">
              <a:rPr lang="fr-CH" altLang="x-none" sz="1200">
                <a:latin typeface="Calibri" charset="0"/>
              </a:rPr>
              <a:pPr eaLnBrk="1" hangingPunct="1"/>
              <a:t>43</a:t>
            </a:fld>
            <a:endParaRPr lang="fr-CH" altLang="x-none" sz="1200">
              <a:latin typeface="Calibri"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5234"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CH" altLang="x-none" dirty="0">
              <a:ea typeface="ＭＳ Ｐゴシック" charset="-128"/>
            </a:endParaRPr>
          </a:p>
        </p:txBody>
      </p:sp>
      <p:sp>
        <p:nvSpPr>
          <p:cNvPr id="95235"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0F917B6A-709E-FB49-9F0B-24CB9EA9B971}" type="slidenum">
              <a:rPr lang="fr-CH" altLang="x-none" sz="1200">
                <a:latin typeface="Calibri" charset="0"/>
              </a:rPr>
              <a:pPr eaLnBrk="1" hangingPunct="1"/>
              <a:t>44</a:t>
            </a:fld>
            <a:endParaRPr lang="fr-CH" altLang="x-none" sz="1200">
              <a:latin typeface="Calibri"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7282"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CH" altLang="x-none" dirty="0">
              <a:ea typeface="ＭＳ Ｐゴシック" charset="-128"/>
            </a:endParaRPr>
          </a:p>
        </p:txBody>
      </p:sp>
      <p:sp>
        <p:nvSpPr>
          <p:cNvPr id="97283"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DC97F62D-752A-1A40-B94F-E8E1C3AAF701}" type="slidenum">
              <a:rPr lang="fr-CH" altLang="x-none" sz="1200">
                <a:latin typeface="Calibri" charset="0"/>
              </a:rPr>
              <a:pPr eaLnBrk="1" hangingPunct="1"/>
              <a:t>45</a:t>
            </a:fld>
            <a:endParaRPr lang="fr-CH" altLang="x-none" sz="1200">
              <a:latin typeface="Calibri"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9330"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CH" altLang="x-none" dirty="0">
              <a:ea typeface="ＭＳ Ｐゴシック" charset="-128"/>
            </a:endParaRPr>
          </a:p>
        </p:txBody>
      </p:sp>
      <p:sp>
        <p:nvSpPr>
          <p:cNvPr id="99331"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4CE63A92-FC3C-E648-A33D-6B9AACA4E367}" type="slidenum">
              <a:rPr lang="fr-CH" altLang="x-none" sz="1200">
                <a:latin typeface="Calibri" charset="0"/>
              </a:rPr>
              <a:pPr eaLnBrk="1" hangingPunct="1"/>
              <a:t>46</a:t>
            </a:fld>
            <a:endParaRPr lang="fr-CH" altLang="x-none" sz="1200">
              <a:latin typeface="Calibri"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1378"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CH" altLang="x-none" dirty="0">
              <a:ea typeface="ＭＳ Ｐゴシック" charset="-128"/>
            </a:endParaRPr>
          </a:p>
        </p:txBody>
      </p:sp>
      <p:sp>
        <p:nvSpPr>
          <p:cNvPr id="101379"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56A33B12-128E-234F-B52F-F67F2A5A0314}" type="slidenum">
              <a:rPr lang="fr-CH" altLang="x-none" sz="1200">
                <a:latin typeface="Calibri" charset="0"/>
              </a:rPr>
              <a:pPr eaLnBrk="1" hangingPunct="1"/>
              <a:t>47</a:t>
            </a:fld>
            <a:endParaRPr lang="fr-CH" altLang="x-none" sz="1200">
              <a:latin typeface="Calibri"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3426"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CH" altLang="x-none" dirty="0">
              <a:ea typeface="ＭＳ Ｐゴシック" charset="-128"/>
            </a:endParaRPr>
          </a:p>
        </p:txBody>
      </p:sp>
      <p:sp>
        <p:nvSpPr>
          <p:cNvPr id="103427"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566ED8E-1573-E04B-AC7D-E8040D753F44}" type="slidenum">
              <a:rPr lang="fr-CH" altLang="x-none" sz="1200">
                <a:latin typeface="Calibri" charset="0"/>
              </a:rPr>
              <a:pPr eaLnBrk="1" hangingPunct="1"/>
              <a:t>48</a:t>
            </a:fld>
            <a:endParaRPr lang="fr-CH" altLang="x-none" sz="1200">
              <a:latin typeface="Calibri"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5474"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CH" altLang="x-none" dirty="0">
              <a:ea typeface="ＭＳ Ｐゴシック" charset="-128"/>
            </a:endParaRPr>
          </a:p>
        </p:txBody>
      </p:sp>
      <p:sp>
        <p:nvSpPr>
          <p:cNvPr id="105475"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55AE8F4E-6C16-7442-953A-128D3CFF3ABF}" type="slidenum">
              <a:rPr lang="fr-CH" altLang="x-none" sz="1200">
                <a:latin typeface="Calibri" charset="0"/>
              </a:rPr>
              <a:pPr eaLnBrk="1" hangingPunct="1"/>
              <a:t>49</a:t>
            </a:fld>
            <a:endParaRPr lang="fr-CH" altLang="x-none" sz="1200">
              <a:latin typeface="Calibri"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85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x-none" dirty="0">
              <a:ea typeface="ＭＳ Ｐゴシック" charset="-128"/>
            </a:endParaRPr>
          </a:p>
        </p:txBody>
      </p:sp>
      <p:sp>
        <p:nvSpPr>
          <p:cNvPr id="1085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7DEBA05-5566-8C44-99A6-C260432C8B6A}" type="slidenum">
              <a:rPr lang="fr-CH" altLang="x-none" sz="1200">
                <a:latin typeface="Calibri" charset="0"/>
              </a:rPr>
              <a:pPr eaLnBrk="1" hangingPunct="1"/>
              <a:t>51</a:t>
            </a:fld>
            <a:endParaRPr lang="fr-CH" altLang="x-none" sz="1200">
              <a:latin typeface="Calibri"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05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x-none" dirty="0">
              <a:ea typeface="ＭＳ Ｐゴシック" charset="-128"/>
            </a:endParaRPr>
          </a:p>
        </p:txBody>
      </p:sp>
      <p:sp>
        <p:nvSpPr>
          <p:cNvPr id="1105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10C747AA-D231-D641-80BA-0B476A86648E}" type="slidenum">
              <a:rPr lang="fr-CH" altLang="x-none" sz="1200">
                <a:latin typeface="Calibri" charset="0"/>
              </a:rPr>
              <a:pPr eaLnBrk="1" hangingPunct="1"/>
              <a:t>52</a:t>
            </a:fld>
            <a:endParaRPr lang="fr-CH" altLang="x-none" sz="120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4578"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CH" altLang="x-none" dirty="0">
              <a:ea typeface="ＭＳ Ｐゴシック" charset="-128"/>
            </a:endParaRPr>
          </a:p>
        </p:txBody>
      </p:sp>
      <p:sp>
        <p:nvSpPr>
          <p:cNvPr id="24579"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AB089B41-8427-DA43-B34C-7F616127F827}" type="slidenum">
              <a:rPr lang="fr-CH" altLang="x-none" sz="1200">
                <a:latin typeface="Calibri" charset="0"/>
              </a:rPr>
              <a:pPr eaLnBrk="1" hangingPunct="1"/>
              <a:t>5</a:t>
            </a:fld>
            <a:endParaRPr lang="fr-CH" altLang="x-none" sz="120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6626"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CH" altLang="x-none" dirty="0">
              <a:ea typeface="ＭＳ Ｐゴシック" charset="-128"/>
            </a:endParaRPr>
          </a:p>
        </p:txBody>
      </p:sp>
      <p:sp>
        <p:nvSpPr>
          <p:cNvPr id="26627"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8CD4AAEA-ED05-E546-90BA-A3D1E6D75AD5}" type="slidenum">
              <a:rPr lang="fr-CH" altLang="x-none" sz="1200">
                <a:latin typeface="Calibri" charset="0"/>
              </a:rPr>
              <a:pPr eaLnBrk="1" hangingPunct="1"/>
              <a:t>6</a:t>
            </a:fld>
            <a:endParaRPr lang="fr-CH" altLang="x-none" sz="1200">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8674"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CH" altLang="x-none" dirty="0">
              <a:ea typeface="ＭＳ Ｐゴシック" charset="-128"/>
            </a:endParaRPr>
          </a:p>
        </p:txBody>
      </p:sp>
      <p:sp>
        <p:nvSpPr>
          <p:cNvPr id="28675"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F8F1F80A-0320-F243-8674-BB3DDC03FA03}" type="slidenum">
              <a:rPr lang="fr-CH" altLang="x-none" sz="1200">
                <a:latin typeface="Calibri" charset="0"/>
              </a:rPr>
              <a:pPr eaLnBrk="1" hangingPunct="1"/>
              <a:t>7</a:t>
            </a:fld>
            <a:endParaRPr lang="fr-CH" altLang="x-none" sz="1200">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x-none" dirty="0">
              <a:ea typeface="ＭＳ Ｐゴシック" charset="-128"/>
            </a:endParaRPr>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18241AB5-C7D1-D143-8687-3E4CF0DF64E4}" type="slidenum">
              <a:rPr lang="fr-CH" altLang="x-none" sz="1200">
                <a:latin typeface="Calibri" charset="0"/>
              </a:rPr>
              <a:pPr eaLnBrk="1" hangingPunct="1"/>
              <a:t>8</a:t>
            </a:fld>
            <a:endParaRPr lang="fr-CH" altLang="x-none" sz="1200">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x-none" dirty="0">
              <a:ea typeface="ＭＳ Ｐゴシック" charset="-128"/>
            </a:endParaRPr>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1E9E9E1-F070-D541-9539-1C642A67694A}" type="slidenum">
              <a:rPr lang="fr-CH" altLang="x-none" sz="1200">
                <a:latin typeface="Calibri" charset="0"/>
              </a:rPr>
              <a:pPr eaLnBrk="1" hangingPunct="1"/>
              <a:t>12</a:t>
            </a:fld>
            <a:endParaRPr lang="fr-CH" altLang="x-none" sz="1200">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x-none" dirty="0">
              <a:ea typeface="ＭＳ Ｐゴシック" charset="-128"/>
            </a:endParaRPr>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5DF61685-BA1C-DE4A-BC3B-0E56B08AAD9A}" type="slidenum">
              <a:rPr lang="fr-CH" altLang="x-none" sz="1200">
                <a:latin typeface="Calibri" charset="0"/>
              </a:rPr>
              <a:pPr eaLnBrk="1" hangingPunct="1"/>
              <a:t>13</a:t>
            </a:fld>
            <a:endParaRPr lang="fr-CH" altLang="x-none" sz="120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CH"/>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CH"/>
          </a:p>
        </p:txBody>
      </p:sp>
      <p:sp>
        <p:nvSpPr>
          <p:cNvPr id="4" name="Espace réservé de la date 3"/>
          <p:cNvSpPr>
            <a:spLocks noGrp="1"/>
          </p:cNvSpPr>
          <p:nvPr>
            <p:ph type="dt" sz="half" idx="10"/>
          </p:nvPr>
        </p:nvSpPr>
        <p:spPr/>
        <p:txBody>
          <a:bodyPr/>
          <a:lstStyle>
            <a:lvl1pPr>
              <a:defRPr/>
            </a:lvl1pPr>
          </a:lstStyle>
          <a:p>
            <a:fld id="{90981750-1D23-B544-97D7-06A37A6AE202}" type="datetime1">
              <a:rPr lang="en-CA" altLang="x-none" smtClean="0"/>
              <a:t>2/12/2019</a:t>
            </a:fld>
            <a:endParaRPr lang="fr-CH" altLang="x-none"/>
          </a:p>
        </p:txBody>
      </p:sp>
      <p:sp>
        <p:nvSpPr>
          <p:cNvPr id="5" name="Espace réservé du pied de page 4"/>
          <p:cNvSpPr>
            <a:spLocks noGrp="1"/>
          </p:cNvSpPr>
          <p:nvPr>
            <p:ph type="ftr" sz="quarter" idx="11"/>
          </p:nvPr>
        </p:nvSpPr>
        <p:spPr/>
        <p:txBody>
          <a:bodyPr/>
          <a:lstStyle>
            <a:lvl1pPr>
              <a:defRPr/>
            </a:lvl1pPr>
          </a:lstStyle>
          <a:p>
            <a:pPr>
              <a:defRPr/>
            </a:pPr>
            <a:endParaRPr lang="fr-CH"/>
          </a:p>
        </p:txBody>
      </p:sp>
      <p:sp>
        <p:nvSpPr>
          <p:cNvPr id="6" name="Espace réservé du numéro de diapositive 5"/>
          <p:cNvSpPr>
            <a:spLocks noGrp="1"/>
          </p:cNvSpPr>
          <p:nvPr>
            <p:ph type="sldNum" sz="quarter" idx="12"/>
          </p:nvPr>
        </p:nvSpPr>
        <p:spPr/>
        <p:txBody>
          <a:bodyPr/>
          <a:lstStyle>
            <a:lvl1pPr>
              <a:defRPr/>
            </a:lvl1pPr>
          </a:lstStyle>
          <a:p>
            <a:fld id="{8FAE795B-EE6D-B347-A63B-BA970C1BAD38}" type="slidenum">
              <a:rPr lang="fr-CH" altLang="x-none"/>
              <a:pPr/>
              <a:t>‹#›</a:t>
            </a:fld>
            <a:endParaRPr lang="fr-CH" altLang="x-none"/>
          </a:p>
        </p:txBody>
      </p:sp>
    </p:spTree>
    <p:extLst>
      <p:ext uri="{BB962C8B-B14F-4D97-AF65-F5344CB8AC3E}">
        <p14:creationId xmlns:p14="http://schemas.microsoft.com/office/powerpoint/2010/main" val="1556092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10"/>
          </p:nvPr>
        </p:nvSpPr>
        <p:spPr/>
        <p:txBody>
          <a:bodyPr/>
          <a:lstStyle>
            <a:lvl1pPr>
              <a:defRPr/>
            </a:lvl1pPr>
          </a:lstStyle>
          <a:p>
            <a:fld id="{DE3AF738-CD69-424A-9E85-B6E2A597845B}" type="datetime1">
              <a:rPr lang="en-CA" altLang="x-none" smtClean="0"/>
              <a:t>2/12/2019</a:t>
            </a:fld>
            <a:endParaRPr lang="fr-CH" altLang="x-none"/>
          </a:p>
        </p:txBody>
      </p:sp>
      <p:sp>
        <p:nvSpPr>
          <p:cNvPr id="5" name="Espace réservé du pied de page 4"/>
          <p:cNvSpPr>
            <a:spLocks noGrp="1"/>
          </p:cNvSpPr>
          <p:nvPr>
            <p:ph type="ftr" sz="quarter" idx="11"/>
          </p:nvPr>
        </p:nvSpPr>
        <p:spPr/>
        <p:txBody>
          <a:bodyPr/>
          <a:lstStyle>
            <a:lvl1pPr>
              <a:defRPr/>
            </a:lvl1pPr>
          </a:lstStyle>
          <a:p>
            <a:pPr>
              <a:defRPr/>
            </a:pPr>
            <a:endParaRPr lang="fr-CH"/>
          </a:p>
        </p:txBody>
      </p:sp>
      <p:sp>
        <p:nvSpPr>
          <p:cNvPr id="6" name="Espace réservé du numéro de diapositive 5"/>
          <p:cNvSpPr>
            <a:spLocks noGrp="1"/>
          </p:cNvSpPr>
          <p:nvPr>
            <p:ph type="sldNum" sz="quarter" idx="12"/>
          </p:nvPr>
        </p:nvSpPr>
        <p:spPr/>
        <p:txBody>
          <a:bodyPr/>
          <a:lstStyle>
            <a:lvl1pPr>
              <a:defRPr/>
            </a:lvl1pPr>
          </a:lstStyle>
          <a:p>
            <a:fld id="{3288DB95-B501-BA45-A361-330A5AC7B3E5}" type="slidenum">
              <a:rPr lang="fr-CH" altLang="x-none"/>
              <a:pPr/>
              <a:t>‹#›</a:t>
            </a:fld>
            <a:endParaRPr lang="fr-CH" altLang="x-none"/>
          </a:p>
        </p:txBody>
      </p:sp>
    </p:spTree>
    <p:extLst>
      <p:ext uri="{BB962C8B-B14F-4D97-AF65-F5344CB8AC3E}">
        <p14:creationId xmlns:p14="http://schemas.microsoft.com/office/powerpoint/2010/main" val="224032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CH"/>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10"/>
          </p:nvPr>
        </p:nvSpPr>
        <p:spPr/>
        <p:txBody>
          <a:bodyPr/>
          <a:lstStyle>
            <a:lvl1pPr>
              <a:defRPr/>
            </a:lvl1pPr>
          </a:lstStyle>
          <a:p>
            <a:fld id="{3C2977FB-BA04-F143-88FF-C9A3DB447347}" type="datetime1">
              <a:rPr lang="en-CA" altLang="x-none" smtClean="0"/>
              <a:t>2/12/2019</a:t>
            </a:fld>
            <a:endParaRPr lang="fr-CH" altLang="x-none"/>
          </a:p>
        </p:txBody>
      </p:sp>
      <p:sp>
        <p:nvSpPr>
          <p:cNvPr id="5" name="Espace réservé du pied de page 4"/>
          <p:cNvSpPr>
            <a:spLocks noGrp="1"/>
          </p:cNvSpPr>
          <p:nvPr>
            <p:ph type="ftr" sz="quarter" idx="11"/>
          </p:nvPr>
        </p:nvSpPr>
        <p:spPr/>
        <p:txBody>
          <a:bodyPr/>
          <a:lstStyle>
            <a:lvl1pPr>
              <a:defRPr/>
            </a:lvl1pPr>
          </a:lstStyle>
          <a:p>
            <a:pPr>
              <a:defRPr/>
            </a:pPr>
            <a:endParaRPr lang="fr-CH"/>
          </a:p>
        </p:txBody>
      </p:sp>
      <p:sp>
        <p:nvSpPr>
          <p:cNvPr id="6" name="Espace réservé du numéro de diapositive 5"/>
          <p:cNvSpPr>
            <a:spLocks noGrp="1"/>
          </p:cNvSpPr>
          <p:nvPr>
            <p:ph type="sldNum" sz="quarter" idx="12"/>
          </p:nvPr>
        </p:nvSpPr>
        <p:spPr/>
        <p:txBody>
          <a:bodyPr/>
          <a:lstStyle>
            <a:lvl1pPr>
              <a:defRPr/>
            </a:lvl1pPr>
          </a:lstStyle>
          <a:p>
            <a:fld id="{2ED58AD1-FDFC-2D46-91EC-8D187A647182}" type="slidenum">
              <a:rPr lang="fr-CH" altLang="x-none"/>
              <a:pPr/>
              <a:t>‹#›</a:t>
            </a:fld>
            <a:endParaRPr lang="fr-CH" altLang="x-none"/>
          </a:p>
        </p:txBody>
      </p:sp>
    </p:spTree>
    <p:extLst>
      <p:ext uri="{BB962C8B-B14F-4D97-AF65-F5344CB8AC3E}">
        <p14:creationId xmlns:p14="http://schemas.microsoft.com/office/powerpoint/2010/main" val="773831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10"/>
          </p:nvPr>
        </p:nvSpPr>
        <p:spPr/>
        <p:txBody>
          <a:bodyPr/>
          <a:lstStyle>
            <a:lvl1pPr>
              <a:defRPr/>
            </a:lvl1pPr>
          </a:lstStyle>
          <a:p>
            <a:fld id="{051C6596-E708-0D43-A6ED-5D43BBB9B0B7}" type="datetime1">
              <a:rPr lang="en-CA" altLang="x-none" smtClean="0"/>
              <a:t>2/12/2019</a:t>
            </a:fld>
            <a:endParaRPr lang="fr-CH" altLang="x-none"/>
          </a:p>
        </p:txBody>
      </p:sp>
      <p:sp>
        <p:nvSpPr>
          <p:cNvPr id="5" name="Espace réservé du pied de page 4"/>
          <p:cNvSpPr>
            <a:spLocks noGrp="1"/>
          </p:cNvSpPr>
          <p:nvPr>
            <p:ph type="ftr" sz="quarter" idx="11"/>
          </p:nvPr>
        </p:nvSpPr>
        <p:spPr/>
        <p:txBody>
          <a:bodyPr/>
          <a:lstStyle>
            <a:lvl1pPr>
              <a:defRPr/>
            </a:lvl1pPr>
          </a:lstStyle>
          <a:p>
            <a:pPr>
              <a:defRPr/>
            </a:pPr>
            <a:endParaRPr lang="fr-CH"/>
          </a:p>
        </p:txBody>
      </p:sp>
      <p:sp>
        <p:nvSpPr>
          <p:cNvPr id="6" name="Espace réservé du numéro de diapositive 5"/>
          <p:cNvSpPr>
            <a:spLocks noGrp="1"/>
          </p:cNvSpPr>
          <p:nvPr>
            <p:ph type="sldNum" sz="quarter" idx="12"/>
          </p:nvPr>
        </p:nvSpPr>
        <p:spPr/>
        <p:txBody>
          <a:bodyPr/>
          <a:lstStyle>
            <a:lvl1pPr>
              <a:defRPr sz="1800"/>
            </a:lvl1pPr>
          </a:lstStyle>
          <a:p>
            <a:fld id="{787453A2-74A3-9544-9CAC-072C0CA5112E}" type="slidenum">
              <a:rPr lang="fr-CH" altLang="x-none" smtClean="0"/>
              <a:pPr/>
              <a:t>‹#›</a:t>
            </a:fld>
            <a:endParaRPr lang="fr-CH" altLang="x-none"/>
          </a:p>
        </p:txBody>
      </p:sp>
    </p:spTree>
    <p:extLst>
      <p:ext uri="{BB962C8B-B14F-4D97-AF65-F5344CB8AC3E}">
        <p14:creationId xmlns:p14="http://schemas.microsoft.com/office/powerpoint/2010/main" val="119306327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CH"/>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fld id="{9D19F93F-586D-9C46-9C64-79398A8A982B}" type="datetime1">
              <a:rPr lang="en-CA" altLang="x-none" smtClean="0"/>
              <a:t>2/12/2019</a:t>
            </a:fld>
            <a:endParaRPr lang="fr-CH" altLang="x-none"/>
          </a:p>
        </p:txBody>
      </p:sp>
      <p:sp>
        <p:nvSpPr>
          <p:cNvPr id="5" name="Espace réservé du pied de page 4"/>
          <p:cNvSpPr>
            <a:spLocks noGrp="1"/>
          </p:cNvSpPr>
          <p:nvPr>
            <p:ph type="ftr" sz="quarter" idx="11"/>
          </p:nvPr>
        </p:nvSpPr>
        <p:spPr/>
        <p:txBody>
          <a:bodyPr/>
          <a:lstStyle>
            <a:lvl1pPr>
              <a:defRPr/>
            </a:lvl1pPr>
          </a:lstStyle>
          <a:p>
            <a:pPr>
              <a:defRPr/>
            </a:pPr>
            <a:endParaRPr lang="fr-CH"/>
          </a:p>
        </p:txBody>
      </p:sp>
      <p:sp>
        <p:nvSpPr>
          <p:cNvPr id="6" name="Espace réservé du numéro de diapositive 5"/>
          <p:cNvSpPr>
            <a:spLocks noGrp="1"/>
          </p:cNvSpPr>
          <p:nvPr>
            <p:ph type="sldNum" sz="quarter" idx="12"/>
          </p:nvPr>
        </p:nvSpPr>
        <p:spPr/>
        <p:txBody>
          <a:bodyPr/>
          <a:lstStyle>
            <a:lvl1pPr>
              <a:defRPr/>
            </a:lvl1pPr>
          </a:lstStyle>
          <a:p>
            <a:fld id="{8E773AD2-3A27-EE48-93CC-2E2267CB47B1}" type="slidenum">
              <a:rPr lang="fr-CH" altLang="x-none"/>
              <a:pPr/>
              <a:t>‹#›</a:t>
            </a:fld>
            <a:endParaRPr lang="fr-CH" altLang="x-none"/>
          </a:p>
        </p:txBody>
      </p:sp>
    </p:spTree>
    <p:extLst>
      <p:ext uri="{BB962C8B-B14F-4D97-AF65-F5344CB8AC3E}">
        <p14:creationId xmlns:p14="http://schemas.microsoft.com/office/powerpoint/2010/main" val="759718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Espace réservé de la date 3"/>
          <p:cNvSpPr>
            <a:spLocks noGrp="1"/>
          </p:cNvSpPr>
          <p:nvPr>
            <p:ph type="dt" sz="half" idx="10"/>
          </p:nvPr>
        </p:nvSpPr>
        <p:spPr/>
        <p:txBody>
          <a:bodyPr/>
          <a:lstStyle>
            <a:lvl1pPr>
              <a:defRPr/>
            </a:lvl1pPr>
          </a:lstStyle>
          <a:p>
            <a:fld id="{43677FC2-BAB9-1B4D-AE12-0FBC6FF31E9F}" type="datetime1">
              <a:rPr lang="en-CA" altLang="x-none" smtClean="0"/>
              <a:t>2/12/2019</a:t>
            </a:fld>
            <a:endParaRPr lang="fr-CH" altLang="x-none"/>
          </a:p>
        </p:txBody>
      </p:sp>
      <p:sp>
        <p:nvSpPr>
          <p:cNvPr id="6" name="Espace réservé du pied de page 4"/>
          <p:cNvSpPr>
            <a:spLocks noGrp="1"/>
          </p:cNvSpPr>
          <p:nvPr>
            <p:ph type="ftr" sz="quarter" idx="11"/>
          </p:nvPr>
        </p:nvSpPr>
        <p:spPr/>
        <p:txBody>
          <a:bodyPr/>
          <a:lstStyle>
            <a:lvl1pPr>
              <a:defRPr/>
            </a:lvl1pPr>
          </a:lstStyle>
          <a:p>
            <a:pPr>
              <a:defRPr/>
            </a:pPr>
            <a:endParaRPr lang="fr-CH"/>
          </a:p>
        </p:txBody>
      </p:sp>
      <p:sp>
        <p:nvSpPr>
          <p:cNvPr id="7" name="Espace réservé du numéro de diapositive 5"/>
          <p:cNvSpPr>
            <a:spLocks noGrp="1"/>
          </p:cNvSpPr>
          <p:nvPr>
            <p:ph type="sldNum" sz="quarter" idx="12"/>
          </p:nvPr>
        </p:nvSpPr>
        <p:spPr/>
        <p:txBody>
          <a:bodyPr/>
          <a:lstStyle>
            <a:lvl1pPr>
              <a:defRPr/>
            </a:lvl1pPr>
          </a:lstStyle>
          <a:p>
            <a:fld id="{B594B15A-BB9E-634A-9AAF-AEC604C87253}" type="slidenum">
              <a:rPr lang="fr-CH" altLang="x-none"/>
              <a:pPr/>
              <a:t>‹#›</a:t>
            </a:fld>
            <a:endParaRPr lang="fr-CH" altLang="x-none"/>
          </a:p>
        </p:txBody>
      </p:sp>
    </p:spTree>
    <p:extLst>
      <p:ext uri="{BB962C8B-B14F-4D97-AF65-F5344CB8AC3E}">
        <p14:creationId xmlns:p14="http://schemas.microsoft.com/office/powerpoint/2010/main" val="1792060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CH"/>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7" name="Espace réservé de la date 3"/>
          <p:cNvSpPr>
            <a:spLocks noGrp="1"/>
          </p:cNvSpPr>
          <p:nvPr>
            <p:ph type="dt" sz="half" idx="10"/>
          </p:nvPr>
        </p:nvSpPr>
        <p:spPr/>
        <p:txBody>
          <a:bodyPr/>
          <a:lstStyle>
            <a:lvl1pPr>
              <a:defRPr/>
            </a:lvl1pPr>
          </a:lstStyle>
          <a:p>
            <a:fld id="{E498035A-5172-414E-85DF-AB3FC362E9EF}" type="datetime1">
              <a:rPr lang="en-CA" altLang="x-none" smtClean="0"/>
              <a:t>2/12/2019</a:t>
            </a:fld>
            <a:endParaRPr lang="fr-CH" altLang="x-none"/>
          </a:p>
        </p:txBody>
      </p:sp>
      <p:sp>
        <p:nvSpPr>
          <p:cNvPr id="8" name="Espace réservé du pied de page 4"/>
          <p:cNvSpPr>
            <a:spLocks noGrp="1"/>
          </p:cNvSpPr>
          <p:nvPr>
            <p:ph type="ftr" sz="quarter" idx="11"/>
          </p:nvPr>
        </p:nvSpPr>
        <p:spPr/>
        <p:txBody>
          <a:bodyPr/>
          <a:lstStyle>
            <a:lvl1pPr>
              <a:defRPr/>
            </a:lvl1pPr>
          </a:lstStyle>
          <a:p>
            <a:pPr>
              <a:defRPr/>
            </a:pPr>
            <a:endParaRPr lang="fr-CH"/>
          </a:p>
        </p:txBody>
      </p:sp>
      <p:sp>
        <p:nvSpPr>
          <p:cNvPr id="9" name="Espace réservé du numéro de diapositive 5"/>
          <p:cNvSpPr>
            <a:spLocks noGrp="1"/>
          </p:cNvSpPr>
          <p:nvPr>
            <p:ph type="sldNum" sz="quarter" idx="12"/>
          </p:nvPr>
        </p:nvSpPr>
        <p:spPr/>
        <p:txBody>
          <a:bodyPr/>
          <a:lstStyle>
            <a:lvl1pPr>
              <a:defRPr/>
            </a:lvl1pPr>
          </a:lstStyle>
          <a:p>
            <a:fld id="{69181FBD-4254-B84D-9D8D-26B807CA2B2C}" type="slidenum">
              <a:rPr lang="fr-CH" altLang="x-none"/>
              <a:pPr/>
              <a:t>‹#›</a:t>
            </a:fld>
            <a:endParaRPr lang="fr-CH" altLang="x-none"/>
          </a:p>
        </p:txBody>
      </p:sp>
    </p:spTree>
    <p:extLst>
      <p:ext uri="{BB962C8B-B14F-4D97-AF65-F5344CB8AC3E}">
        <p14:creationId xmlns:p14="http://schemas.microsoft.com/office/powerpoint/2010/main" val="704069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e la date 3"/>
          <p:cNvSpPr>
            <a:spLocks noGrp="1"/>
          </p:cNvSpPr>
          <p:nvPr>
            <p:ph type="dt" sz="half" idx="10"/>
          </p:nvPr>
        </p:nvSpPr>
        <p:spPr/>
        <p:txBody>
          <a:bodyPr/>
          <a:lstStyle>
            <a:lvl1pPr>
              <a:defRPr/>
            </a:lvl1pPr>
          </a:lstStyle>
          <a:p>
            <a:fld id="{5895DAE0-763A-9246-B76A-768B6B347872}" type="datetime1">
              <a:rPr lang="en-CA" altLang="x-none" smtClean="0"/>
              <a:t>2/12/2019</a:t>
            </a:fld>
            <a:endParaRPr lang="fr-CH" altLang="x-none"/>
          </a:p>
        </p:txBody>
      </p:sp>
      <p:sp>
        <p:nvSpPr>
          <p:cNvPr id="4" name="Espace réservé du pied de page 4"/>
          <p:cNvSpPr>
            <a:spLocks noGrp="1"/>
          </p:cNvSpPr>
          <p:nvPr>
            <p:ph type="ftr" sz="quarter" idx="11"/>
          </p:nvPr>
        </p:nvSpPr>
        <p:spPr/>
        <p:txBody>
          <a:bodyPr/>
          <a:lstStyle>
            <a:lvl1pPr>
              <a:defRPr/>
            </a:lvl1pPr>
          </a:lstStyle>
          <a:p>
            <a:pPr>
              <a:defRPr/>
            </a:pPr>
            <a:endParaRPr lang="fr-CH"/>
          </a:p>
        </p:txBody>
      </p:sp>
      <p:sp>
        <p:nvSpPr>
          <p:cNvPr id="5" name="Espace réservé du numéro de diapositive 5"/>
          <p:cNvSpPr>
            <a:spLocks noGrp="1"/>
          </p:cNvSpPr>
          <p:nvPr>
            <p:ph type="sldNum" sz="quarter" idx="12"/>
          </p:nvPr>
        </p:nvSpPr>
        <p:spPr/>
        <p:txBody>
          <a:bodyPr/>
          <a:lstStyle>
            <a:lvl1pPr>
              <a:defRPr/>
            </a:lvl1pPr>
          </a:lstStyle>
          <a:p>
            <a:fld id="{0B7D60A9-B48A-2640-B2F1-D4C1F4492ECE}" type="slidenum">
              <a:rPr lang="fr-CH" altLang="x-none"/>
              <a:pPr/>
              <a:t>‹#›</a:t>
            </a:fld>
            <a:endParaRPr lang="fr-CH" altLang="x-none"/>
          </a:p>
        </p:txBody>
      </p:sp>
    </p:spTree>
    <p:extLst>
      <p:ext uri="{BB962C8B-B14F-4D97-AF65-F5344CB8AC3E}">
        <p14:creationId xmlns:p14="http://schemas.microsoft.com/office/powerpoint/2010/main" val="657930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fld id="{01FEB9FC-3836-0043-A718-CAC0126A1886}" type="datetime1">
              <a:rPr lang="en-CA" altLang="x-none" smtClean="0"/>
              <a:t>2/12/2019</a:t>
            </a:fld>
            <a:endParaRPr lang="fr-CH" altLang="x-none"/>
          </a:p>
        </p:txBody>
      </p:sp>
      <p:sp>
        <p:nvSpPr>
          <p:cNvPr id="3" name="Espace réservé du pied de page 4"/>
          <p:cNvSpPr>
            <a:spLocks noGrp="1"/>
          </p:cNvSpPr>
          <p:nvPr>
            <p:ph type="ftr" sz="quarter" idx="11"/>
          </p:nvPr>
        </p:nvSpPr>
        <p:spPr/>
        <p:txBody>
          <a:bodyPr/>
          <a:lstStyle>
            <a:lvl1pPr>
              <a:defRPr/>
            </a:lvl1pPr>
          </a:lstStyle>
          <a:p>
            <a:pPr>
              <a:defRPr/>
            </a:pPr>
            <a:endParaRPr lang="fr-CH"/>
          </a:p>
        </p:txBody>
      </p:sp>
      <p:sp>
        <p:nvSpPr>
          <p:cNvPr id="4" name="Espace réservé du numéro de diapositive 5"/>
          <p:cNvSpPr>
            <a:spLocks noGrp="1"/>
          </p:cNvSpPr>
          <p:nvPr>
            <p:ph type="sldNum" sz="quarter" idx="12"/>
          </p:nvPr>
        </p:nvSpPr>
        <p:spPr/>
        <p:txBody>
          <a:bodyPr/>
          <a:lstStyle>
            <a:lvl1pPr>
              <a:defRPr/>
            </a:lvl1pPr>
          </a:lstStyle>
          <a:p>
            <a:fld id="{3AA8559B-B7D2-6A48-97F6-428D5013D081}" type="slidenum">
              <a:rPr lang="fr-CH" altLang="x-none"/>
              <a:pPr/>
              <a:t>‹#›</a:t>
            </a:fld>
            <a:endParaRPr lang="fr-CH" altLang="x-none"/>
          </a:p>
        </p:txBody>
      </p:sp>
    </p:spTree>
    <p:extLst>
      <p:ext uri="{BB962C8B-B14F-4D97-AF65-F5344CB8AC3E}">
        <p14:creationId xmlns:p14="http://schemas.microsoft.com/office/powerpoint/2010/main" val="452548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CH"/>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fld id="{ABFE8CAF-9353-3B4F-A6F0-3BEBDC2C4F0C}" type="datetime1">
              <a:rPr lang="en-CA" altLang="x-none" smtClean="0"/>
              <a:t>2/12/2019</a:t>
            </a:fld>
            <a:endParaRPr lang="fr-CH" altLang="x-none"/>
          </a:p>
        </p:txBody>
      </p:sp>
      <p:sp>
        <p:nvSpPr>
          <p:cNvPr id="6" name="Espace réservé du pied de page 4"/>
          <p:cNvSpPr>
            <a:spLocks noGrp="1"/>
          </p:cNvSpPr>
          <p:nvPr>
            <p:ph type="ftr" sz="quarter" idx="11"/>
          </p:nvPr>
        </p:nvSpPr>
        <p:spPr/>
        <p:txBody>
          <a:bodyPr/>
          <a:lstStyle>
            <a:lvl1pPr>
              <a:defRPr/>
            </a:lvl1pPr>
          </a:lstStyle>
          <a:p>
            <a:pPr>
              <a:defRPr/>
            </a:pPr>
            <a:endParaRPr lang="fr-CH"/>
          </a:p>
        </p:txBody>
      </p:sp>
      <p:sp>
        <p:nvSpPr>
          <p:cNvPr id="7" name="Espace réservé du numéro de diapositive 5"/>
          <p:cNvSpPr>
            <a:spLocks noGrp="1"/>
          </p:cNvSpPr>
          <p:nvPr>
            <p:ph type="sldNum" sz="quarter" idx="12"/>
          </p:nvPr>
        </p:nvSpPr>
        <p:spPr/>
        <p:txBody>
          <a:bodyPr/>
          <a:lstStyle>
            <a:lvl1pPr>
              <a:defRPr/>
            </a:lvl1pPr>
          </a:lstStyle>
          <a:p>
            <a:fld id="{C6551A3B-A28D-0A48-8F10-D117603011FC}" type="slidenum">
              <a:rPr lang="fr-CH" altLang="x-none"/>
              <a:pPr/>
              <a:t>‹#›</a:t>
            </a:fld>
            <a:endParaRPr lang="fr-CH" altLang="x-none"/>
          </a:p>
        </p:txBody>
      </p:sp>
    </p:spTree>
    <p:extLst>
      <p:ext uri="{BB962C8B-B14F-4D97-AF65-F5344CB8AC3E}">
        <p14:creationId xmlns:p14="http://schemas.microsoft.com/office/powerpoint/2010/main" val="1734658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CH"/>
          </a:p>
        </p:txBody>
      </p:sp>
      <p:sp>
        <p:nvSpPr>
          <p:cNvPr id="3" name="Espace réservé pour une image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H" noProof="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fld id="{30B1A1BD-061C-244B-9A9E-0120A3CC72FA}" type="datetime1">
              <a:rPr lang="en-CA" altLang="x-none" smtClean="0"/>
              <a:t>2/12/2019</a:t>
            </a:fld>
            <a:endParaRPr lang="fr-CH" altLang="x-none"/>
          </a:p>
        </p:txBody>
      </p:sp>
      <p:sp>
        <p:nvSpPr>
          <p:cNvPr id="6" name="Espace réservé du pied de page 4"/>
          <p:cNvSpPr>
            <a:spLocks noGrp="1"/>
          </p:cNvSpPr>
          <p:nvPr>
            <p:ph type="ftr" sz="quarter" idx="11"/>
          </p:nvPr>
        </p:nvSpPr>
        <p:spPr/>
        <p:txBody>
          <a:bodyPr/>
          <a:lstStyle>
            <a:lvl1pPr>
              <a:defRPr/>
            </a:lvl1pPr>
          </a:lstStyle>
          <a:p>
            <a:pPr>
              <a:defRPr/>
            </a:pPr>
            <a:endParaRPr lang="fr-CH"/>
          </a:p>
        </p:txBody>
      </p:sp>
      <p:sp>
        <p:nvSpPr>
          <p:cNvPr id="7" name="Espace réservé du numéro de diapositive 5"/>
          <p:cNvSpPr>
            <a:spLocks noGrp="1"/>
          </p:cNvSpPr>
          <p:nvPr>
            <p:ph type="sldNum" sz="quarter" idx="12"/>
          </p:nvPr>
        </p:nvSpPr>
        <p:spPr/>
        <p:txBody>
          <a:bodyPr/>
          <a:lstStyle>
            <a:lvl1pPr>
              <a:defRPr/>
            </a:lvl1pPr>
          </a:lstStyle>
          <a:p>
            <a:fld id="{205419AA-8515-AE4A-8FAB-F9F9DDB01F00}" type="slidenum">
              <a:rPr lang="fr-CH" altLang="x-none"/>
              <a:pPr/>
              <a:t>‹#›</a:t>
            </a:fld>
            <a:endParaRPr lang="fr-CH" altLang="x-none"/>
          </a:p>
        </p:txBody>
      </p:sp>
    </p:spTree>
    <p:extLst>
      <p:ext uri="{BB962C8B-B14F-4D97-AF65-F5344CB8AC3E}">
        <p14:creationId xmlns:p14="http://schemas.microsoft.com/office/powerpoint/2010/main" val="172123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fr-FR" altLang="x-none"/>
              <a:t>Modifiez le style du titre</a:t>
            </a:r>
            <a:endParaRPr lang="fr-CH" altLang="x-none"/>
          </a:p>
        </p:txBody>
      </p:sp>
      <p:sp>
        <p:nvSpPr>
          <p:cNvPr id="1027" name="Espace réservé du texte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fr-FR" altLang="x-none"/>
              <a:t>Modifiez les styles du texte du masque</a:t>
            </a:r>
          </a:p>
          <a:p>
            <a:pPr lvl="1"/>
            <a:r>
              <a:rPr lang="fr-FR" altLang="x-none"/>
              <a:t>Deuxième niveau</a:t>
            </a:r>
          </a:p>
          <a:p>
            <a:pPr lvl="2"/>
            <a:r>
              <a:rPr lang="fr-FR" altLang="x-none"/>
              <a:t>Troisième niveau</a:t>
            </a:r>
          </a:p>
          <a:p>
            <a:pPr lvl="3"/>
            <a:r>
              <a:rPr lang="fr-FR" altLang="x-none"/>
              <a:t>Quatrième niveau</a:t>
            </a:r>
          </a:p>
          <a:p>
            <a:pPr lvl="4"/>
            <a:r>
              <a:rPr lang="fr-FR" altLang="x-none"/>
              <a:t>Cinquième niveau</a:t>
            </a:r>
            <a:endParaRPr lang="fr-CH" altLang="x-none"/>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A726AE74-3057-144A-8D54-FF4FF31A8ED1}" type="datetime1">
              <a:rPr lang="en-CA" altLang="x-none" smtClean="0"/>
              <a:t>2/12/2019</a:t>
            </a:fld>
            <a:endParaRPr lang="fr-CH" altLang="x-none"/>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r-CH"/>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A78A4B7A-6133-9245-BFBF-F4C812CB32E3}" type="slidenum">
              <a:rPr lang="fr-CH" altLang="x-none"/>
              <a:pPr/>
              <a:t>‹#›</a:t>
            </a:fld>
            <a:endParaRPr lang="fr-CH" altLang="x-non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ＭＳ Ｐゴシック" charset="0"/>
          <a:cs typeface="+mj-cs"/>
        </a:defRPr>
      </a:lvl1pPr>
      <a:lvl2pPr algn="l" rtl="0" eaLnBrk="0" fontAlgn="base" hangingPunct="0">
        <a:lnSpc>
          <a:spcPct val="90000"/>
        </a:lnSpc>
        <a:spcBef>
          <a:spcPct val="0"/>
        </a:spcBef>
        <a:spcAft>
          <a:spcPct val="0"/>
        </a:spcAft>
        <a:defRPr sz="4400">
          <a:solidFill>
            <a:schemeClr val="tx1"/>
          </a:solidFill>
          <a:latin typeface="Calibri Light" charset="0"/>
          <a:ea typeface="ＭＳ Ｐゴシック" charset="0"/>
        </a:defRPr>
      </a:lvl2pPr>
      <a:lvl3pPr algn="l" rtl="0" eaLnBrk="0" fontAlgn="base" hangingPunct="0">
        <a:lnSpc>
          <a:spcPct val="90000"/>
        </a:lnSpc>
        <a:spcBef>
          <a:spcPct val="0"/>
        </a:spcBef>
        <a:spcAft>
          <a:spcPct val="0"/>
        </a:spcAft>
        <a:defRPr sz="4400">
          <a:solidFill>
            <a:schemeClr val="tx1"/>
          </a:solidFill>
          <a:latin typeface="Calibri Light" charset="0"/>
          <a:ea typeface="ＭＳ Ｐゴシック" charset="0"/>
        </a:defRPr>
      </a:lvl3pPr>
      <a:lvl4pPr algn="l" rtl="0" eaLnBrk="0" fontAlgn="base" hangingPunct="0">
        <a:lnSpc>
          <a:spcPct val="90000"/>
        </a:lnSpc>
        <a:spcBef>
          <a:spcPct val="0"/>
        </a:spcBef>
        <a:spcAft>
          <a:spcPct val="0"/>
        </a:spcAft>
        <a:defRPr sz="4400">
          <a:solidFill>
            <a:schemeClr val="tx1"/>
          </a:solidFill>
          <a:latin typeface="Calibri Light" charset="0"/>
          <a:ea typeface="ＭＳ Ｐゴシック" charset="0"/>
        </a:defRPr>
      </a:lvl4pPr>
      <a:lvl5pPr algn="l" rtl="0" eaLnBrk="0" fontAlgn="base" hangingPunct="0">
        <a:lnSpc>
          <a:spcPct val="90000"/>
        </a:lnSpc>
        <a:spcBef>
          <a:spcPct val="0"/>
        </a:spcBef>
        <a:spcAft>
          <a:spcPct val="0"/>
        </a:spcAft>
        <a:defRPr sz="4400">
          <a:solidFill>
            <a:schemeClr val="tx1"/>
          </a:solidFill>
          <a:latin typeface="Calibri Light" charset="0"/>
          <a:ea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ＭＳ Ｐゴシック" charset="0"/>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file:////cid/164be408e5dd114a8f01"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https/ec.europa.eu/digital-single-market/en/news/summary-report-public-consultation-fake-news-and-online-disinformation"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4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https://https/ec.europa.eu/digital-single-market/en/news/summary-report-public-consultation-fake-news-and-online-disinformation"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s://https/ec.europa.eu/digital-single-market/en/news/summary-report-public-consultation-fake-news-and-online-disinformation"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s://https/ec.europa.eu/digital-single-market/en/news/summary-report-public-consultation-fake-news-and-online-disinformation"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232479"/>
            <a:ext cx="12192000" cy="1590811"/>
          </a:xfrm>
        </p:spPr>
        <p:txBody>
          <a:bodyPr rtlCol="0">
            <a:normAutofit/>
          </a:bodyPr>
          <a:lstStyle/>
          <a:p>
            <a:pPr eaLnBrk="1" fontAlgn="auto" hangingPunct="1">
              <a:spcAft>
                <a:spcPts val="0"/>
              </a:spcAft>
              <a:defRPr/>
            </a:pPr>
            <a:r>
              <a:rPr lang="fr-FR" sz="4400" b="1" dirty="0" smtClean="0">
                <a:effectLst>
                  <a:outerShdw blurRad="50800" dist="38100" dir="2700000" algn="tl" rotWithShape="0">
                    <a:prstClr val="black">
                      <a:alpha val="40000"/>
                    </a:prstClr>
                  </a:outerShdw>
                </a:effectLst>
              </a:rPr>
              <a:t>The </a:t>
            </a:r>
            <a:r>
              <a:rPr lang="fr-FR" sz="4400" b="1" dirty="0" err="1">
                <a:effectLst>
                  <a:outerShdw blurRad="50800" dist="38100" dir="2700000" algn="tl" rotWithShape="0">
                    <a:prstClr val="black">
                      <a:alpha val="40000"/>
                    </a:prstClr>
                  </a:outerShdw>
                </a:effectLst>
              </a:rPr>
              <a:t>Fallout</a:t>
            </a:r>
            <a:r>
              <a:rPr lang="fr-FR" sz="4400" b="1" dirty="0">
                <a:effectLst>
                  <a:outerShdw blurRad="50800" dist="38100" dir="2700000" algn="tl" rotWithShape="0">
                    <a:prstClr val="black">
                      <a:alpha val="40000"/>
                    </a:prstClr>
                  </a:outerShdw>
                </a:effectLst>
              </a:rPr>
              <a:t> of </a:t>
            </a:r>
            <a:r>
              <a:rPr lang="fr-FR" sz="4400" b="1" dirty="0" err="1">
                <a:effectLst>
                  <a:outerShdw blurRad="50800" dist="38100" dir="2700000" algn="tl" rotWithShape="0">
                    <a:prstClr val="black">
                      <a:alpha val="40000"/>
                    </a:prstClr>
                  </a:outerShdw>
                </a:effectLst>
              </a:rPr>
              <a:t>Fake</a:t>
            </a:r>
            <a:r>
              <a:rPr lang="fr-FR" sz="4400" b="1" dirty="0">
                <a:effectLst>
                  <a:outerShdw blurRad="50800" dist="38100" dir="2700000" algn="tl" rotWithShape="0">
                    <a:prstClr val="black">
                      <a:alpha val="40000"/>
                    </a:prstClr>
                  </a:outerShdw>
                </a:effectLst>
              </a:rPr>
              <a:t> News in Infection </a:t>
            </a:r>
            <a:r>
              <a:rPr lang="fr-FR" sz="4400" b="1" dirty="0" err="1" smtClean="0">
                <a:effectLst>
                  <a:outerShdw blurRad="50800" dist="38100" dir="2700000" algn="tl" rotWithShape="0">
                    <a:prstClr val="black">
                      <a:alpha val="40000"/>
                    </a:prstClr>
                  </a:outerShdw>
                </a:effectLst>
              </a:rPr>
              <a:t>Prevention</a:t>
            </a:r>
            <a:r>
              <a:rPr lang="fr-FR" sz="4400" b="1" dirty="0" smtClean="0">
                <a:effectLst>
                  <a:outerShdw blurRad="50800" dist="38100" dir="2700000" algn="tl" rotWithShape="0">
                    <a:prstClr val="black">
                      <a:alpha val="40000"/>
                    </a:prstClr>
                  </a:outerShdw>
                </a:effectLst>
              </a:rPr>
              <a:t> </a:t>
            </a:r>
            <a:br>
              <a:rPr lang="fr-FR" sz="4400" b="1" dirty="0" smtClean="0">
                <a:effectLst>
                  <a:outerShdw blurRad="50800" dist="38100" dir="2700000" algn="tl" rotWithShape="0">
                    <a:prstClr val="black">
                      <a:alpha val="40000"/>
                    </a:prstClr>
                  </a:outerShdw>
                </a:effectLst>
              </a:rPr>
            </a:br>
            <a:r>
              <a:rPr lang="fr-FR" sz="4400" b="1" dirty="0" smtClean="0">
                <a:effectLst>
                  <a:outerShdw blurRad="50800" dist="38100" dir="2700000" algn="tl" rotWithShape="0">
                    <a:prstClr val="black">
                      <a:alpha val="40000"/>
                    </a:prstClr>
                  </a:outerShdw>
                </a:effectLst>
              </a:rPr>
              <a:t> </a:t>
            </a:r>
            <a:r>
              <a:rPr lang="mr-IN" sz="4400" b="1" dirty="0" smtClean="0">
                <a:effectLst>
                  <a:outerShdw blurRad="50800" dist="38100" dir="2700000" algn="tl" rotWithShape="0">
                    <a:prstClr val="black">
                      <a:alpha val="40000"/>
                    </a:prstClr>
                  </a:outerShdw>
                </a:effectLst>
              </a:rPr>
              <a:t>…</a:t>
            </a:r>
            <a:r>
              <a:rPr lang="en-CA" sz="4400" b="1" dirty="0" smtClean="0">
                <a:effectLst>
                  <a:outerShdw blurRad="50800" dist="38100" dir="2700000" algn="tl" rotWithShape="0">
                    <a:prstClr val="black">
                      <a:alpha val="40000"/>
                    </a:prstClr>
                  </a:outerShdw>
                </a:effectLst>
              </a:rPr>
              <a:t> </a:t>
            </a:r>
            <a:r>
              <a:rPr lang="fr-FR" sz="4400" b="1" dirty="0" smtClean="0">
                <a:effectLst>
                  <a:outerShdw blurRad="50800" dist="38100" dir="2700000" algn="tl" rotWithShape="0">
                    <a:prstClr val="black">
                      <a:alpha val="40000"/>
                    </a:prstClr>
                  </a:outerShdw>
                </a:effectLst>
              </a:rPr>
              <a:t>and </a:t>
            </a:r>
            <a:r>
              <a:rPr lang="fr-FR" sz="4400" b="1" dirty="0" err="1">
                <a:effectLst>
                  <a:outerShdw blurRad="50800" dist="38100" dir="2700000" algn="tl" rotWithShape="0">
                    <a:prstClr val="black">
                      <a:alpha val="40000"/>
                    </a:prstClr>
                  </a:outerShdw>
                </a:effectLst>
              </a:rPr>
              <a:t>Why</a:t>
            </a:r>
            <a:r>
              <a:rPr lang="fr-FR" sz="4400" b="1" dirty="0">
                <a:effectLst>
                  <a:outerShdw blurRad="50800" dist="38100" dir="2700000" algn="tl" rotWithShape="0">
                    <a:prstClr val="black">
                      <a:alpha val="40000"/>
                    </a:prstClr>
                  </a:outerShdw>
                </a:effectLst>
              </a:rPr>
              <a:t> </a:t>
            </a:r>
            <a:r>
              <a:rPr lang="fr-FR" sz="4400" b="1" dirty="0" err="1">
                <a:effectLst>
                  <a:outerShdw blurRad="50800" dist="38100" dir="2700000" algn="tl" rotWithShape="0">
                    <a:prstClr val="black">
                      <a:alpha val="40000"/>
                    </a:prstClr>
                  </a:outerShdw>
                </a:effectLst>
              </a:rPr>
              <a:t>Context</a:t>
            </a:r>
            <a:r>
              <a:rPr lang="fr-FR" sz="4400" b="1" dirty="0">
                <a:effectLst>
                  <a:outerShdw blurRad="50800" dist="38100" dir="2700000" algn="tl" rotWithShape="0">
                    <a:prstClr val="black">
                      <a:alpha val="40000"/>
                    </a:prstClr>
                  </a:outerShdw>
                </a:effectLst>
              </a:rPr>
              <a:t> </a:t>
            </a:r>
            <a:r>
              <a:rPr lang="fr-FR" sz="4400" b="1" dirty="0" err="1" smtClean="0">
                <a:effectLst>
                  <a:outerShdw blurRad="50800" dist="38100" dir="2700000" algn="tl" rotWithShape="0">
                    <a:prstClr val="black">
                      <a:alpha val="40000"/>
                    </a:prstClr>
                  </a:outerShdw>
                </a:effectLst>
              </a:rPr>
              <a:t>Matters</a:t>
            </a:r>
            <a:endParaRPr lang="fr-CH" sz="4400" b="1" dirty="0">
              <a:effectLst>
                <a:outerShdw blurRad="50800" dist="38100" dir="2700000" algn="tl" rotWithShape="0">
                  <a:prstClr val="black">
                    <a:alpha val="40000"/>
                  </a:prstClr>
                </a:outerShdw>
              </a:effectLst>
              <a:ea typeface="+mj-ea"/>
            </a:endParaRPr>
          </a:p>
        </p:txBody>
      </p:sp>
      <p:sp>
        <p:nvSpPr>
          <p:cNvPr id="14338" name="Sous-titre 2"/>
          <p:cNvSpPr>
            <a:spLocks noGrp="1"/>
          </p:cNvSpPr>
          <p:nvPr>
            <p:ph type="subTitle" idx="1"/>
          </p:nvPr>
        </p:nvSpPr>
        <p:spPr>
          <a:xfrm>
            <a:off x="2071983" y="2333571"/>
            <a:ext cx="8048034" cy="2486401"/>
          </a:xfrm>
          <a:solidFill>
            <a:schemeClr val="tx1">
              <a:lumMod val="65000"/>
              <a:lumOff val="35000"/>
            </a:schemeClr>
          </a:solidFill>
          <a:ln>
            <a:solidFill>
              <a:schemeClr val="tx1"/>
            </a:solidFill>
          </a:ln>
        </p:spPr>
        <p:txBody>
          <a:bodyPr/>
          <a:lstStyle/>
          <a:p>
            <a:pPr eaLnBrk="1" hangingPunct="1"/>
            <a:r>
              <a:rPr lang="fr-FR" altLang="x-none" sz="3600" dirty="0">
                <a:solidFill>
                  <a:schemeClr val="bg1"/>
                </a:solidFill>
                <a:effectLst>
                  <a:outerShdw blurRad="50800" dist="38100" dir="2700000" algn="tl" rotWithShape="0">
                    <a:prstClr val="black">
                      <a:alpha val="40000"/>
                    </a:prstClr>
                  </a:outerShdw>
                </a:effectLst>
                <a:ea typeface="ＭＳ Ｐゴシック" charset="-128"/>
              </a:rPr>
              <a:t>Pierre </a:t>
            </a:r>
            <a:r>
              <a:rPr lang="fr-FR" altLang="x-none" sz="3600" dirty="0" err="1" smtClean="0">
                <a:solidFill>
                  <a:schemeClr val="bg1"/>
                </a:solidFill>
                <a:effectLst>
                  <a:outerShdw blurRad="50800" dist="38100" dir="2700000" algn="tl" rotWithShape="0">
                    <a:prstClr val="black">
                      <a:alpha val="40000"/>
                    </a:prstClr>
                  </a:outerShdw>
                </a:effectLst>
                <a:ea typeface="ＭＳ Ｐゴシック" charset="-128"/>
              </a:rPr>
              <a:t>Parneix</a:t>
            </a:r>
            <a:r>
              <a:rPr lang="fr-FR" altLang="x-none" sz="3600" dirty="0" smtClean="0">
                <a:solidFill>
                  <a:schemeClr val="bg1"/>
                </a:solidFill>
                <a:effectLst>
                  <a:outerShdw blurRad="50800" dist="38100" dir="2700000" algn="tl" rotWithShape="0">
                    <a:prstClr val="black">
                      <a:alpha val="40000"/>
                    </a:prstClr>
                  </a:outerShdw>
                </a:effectLst>
                <a:ea typeface="ＭＳ Ｐゴシック" charset="-128"/>
              </a:rPr>
              <a:t/>
            </a:r>
            <a:br>
              <a:rPr lang="fr-FR" altLang="x-none" sz="3600" dirty="0" smtClean="0">
                <a:solidFill>
                  <a:schemeClr val="bg1"/>
                </a:solidFill>
                <a:effectLst>
                  <a:outerShdw blurRad="50800" dist="38100" dir="2700000" algn="tl" rotWithShape="0">
                    <a:prstClr val="black">
                      <a:alpha val="40000"/>
                    </a:prstClr>
                  </a:outerShdw>
                </a:effectLst>
                <a:ea typeface="ＭＳ Ｐゴシック" charset="-128"/>
              </a:rPr>
            </a:br>
            <a:r>
              <a:rPr lang="fr-FR" altLang="x-none" dirty="0" smtClean="0">
                <a:solidFill>
                  <a:schemeClr val="bg1"/>
                </a:solidFill>
                <a:effectLst>
                  <a:outerShdw blurRad="50800" dist="38100" dir="2700000" algn="tl" rotWithShape="0">
                    <a:prstClr val="black">
                      <a:alpha val="40000"/>
                    </a:prstClr>
                  </a:outerShdw>
                </a:effectLst>
                <a:ea typeface="ＭＳ Ｐゴシック" charset="-128"/>
              </a:rPr>
              <a:t>CPIAS </a:t>
            </a:r>
            <a:r>
              <a:rPr lang="fr-FR" altLang="x-none" dirty="0">
                <a:solidFill>
                  <a:schemeClr val="bg1"/>
                </a:solidFill>
                <a:effectLst>
                  <a:outerShdw blurRad="50800" dist="38100" dir="2700000" algn="tl" rotWithShape="0">
                    <a:prstClr val="black">
                      <a:alpha val="40000"/>
                    </a:prstClr>
                  </a:outerShdw>
                </a:effectLst>
                <a:ea typeface="ＭＳ Ｐゴシック" charset="-128"/>
              </a:rPr>
              <a:t>Nouvelle Aquitaine, Bordeaux, France</a:t>
            </a:r>
            <a:endParaRPr lang="fr-FR" altLang="x-none" sz="1000" dirty="0">
              <a:solidFill>
                <a:schemeClr val="bg1"/>
              </a:solidFill>
              <a:effectLst>
                <a:outerShdw blurRad="50800" dist="38100" dir="2700000" algn="tl" rotWithShape="0">
                  <a:prstClr val="black">
                    <a:alpha val="40000"/>
                  </a:prstClr>
                </a:outerShdw>
              </a:effectLst>
              <a:ea typeface="ＭＳ Ｐゴシック" charset="-128"/>
            </a:endParaRPr>
          </a:p>
          <a:p>
            <a:pPr eaLnBrk="1" hangingPunct="1"/>
            <a:endParaRPr lang="fr-CH" altLang="x-none" sz="1000" dirty="0">
              <a:solidFill>
                <a:schemeClr val="bg1"/>
              </a:solidFill>
              <a:effectLst>
                <a:outerShdw blurRad="50800" dist="38100" dir="2700000" algn="tl" rotWithShape="0">
                  <a:prstClr val="black">
                    <a:alpha val="40000"/>
                  </a:prstClr>
                </a:outerShdw>
              </a:effectLst>
              <a:ea typeface="ＭＳ Ｐゴシック" charset="-128"/>
            </a:endParaRPr>
          </a:p>
          <a:p>
            <a:pPr eaLnBrk="1" hangingPunct="1"/>
            <a:r>
              <a:rPr lang="fr-CH" altLang="x-none" sz="3600" dirty="0">
                <a:solidFill>
                  <a:schemeClr val="bg1"/>
                </a:solidFill>
                <a:effectLst>
                  <a:outerShdw blurRad="50800" dist="38100" dir="2700000" algn="tl" rotWithShape="0">
                    <a:prstClr val="black">
                      <a:alpha val="40000"/>
                    </a:prstClr>
                  </a:outerShdw>
                </a:effectLst>
                <a:ea typeface="ＭＳ Ｐゴシック" charset="-128"/>
              </a:rPr>
              <a:t>Didier </a:t>
            </a:r>
            <a:r>
              <a:rPr lang="fr-CH" altLang="x-none" sz="3600" dirty="0" err="1" smtClean="0">
                <a:solidFill>
                  <a:schemeClr val="bg1"/>
                </a:solidFill>
                <a:effectLst>
                  <a:outerShdw blurRad="50800" dist="38100" dir="2700000" algn="tl" rotWithShape="0">
                    <a:prstClr val="black">
                      <a:alpha val="40000"/>
                    </a:prstClr>
                  </a:outerShdw>
                </a:effectLst>
                <a:ea typeface="ＭＳ Ｐゴシック" charset="-128"/>
              </a:rPr>
              <a:t>Pittet</a:t>
            </a:r>
            <a:r>
              <a:rPr lang="fr-CH" altLang="x-none" sz="2800" dirty="0" smtClean="0">
                <a:solidFill>
                  <a:schemeClr val="bg1"/>
                </a:solidFill>
                <a:effectLst>
                  <a:outerShdw blurRad="50800" dist="38100" dir="2700000" algn="tl" rotWithShape="0">
                    <a:prstClr val="black">
                      <a:alpha val="40000"/>
                    </a:prstClr>
                  </a:outerShdw>
                </a:effectLst>
                <a:ea typeface="ＭＳ Ｐゴシック" charset="-128"/>
              </a:rPr>
              <a:t/>
            </a:r>
            <a:br>
              <a:rPr lang="fr-CH" altLang="x-none" sz="2800" dirty="0" smtClean="0">
                <a:solidFill>
                  <a:schemeClr val="bg1"/>
                </a:solidFill>
                <a:effectLst>
                  <a:outerShdw blurRad="50800" dist="38100" dir="2700000" algn="tl" rotWithShape="0">
                    <a:prstClr val="black">
                      <a:alpha val="40000"/>
                    </a:prstClr>
                  </a:outerShdw>
                </a:effectLst>
                <a:ea typeface="ＭＳ Ｐゴシック" charset="-128"/>
              </a:rPr>
            </a:br>
            <a:r>
              <a:rPr lang="fr-CH" altLang="x-none" dirty="0" smtClean="0">
                <a:solidFill>
                  <a:schemeClr val="bg1"/>
                </a:solidFill>
                <a:effectLst>
                  <a:outerShdw blurRad="50800" dist="38100" dir="2700000" algn="tl" rotWithShape="0">
                    <a:prstClr val="black">
                      <a:alpha val="40000"/>
                    </a:prstClr>
                  </a:outerShdw>
                </a:effectLst>
                <a:ea typeface="ＭＳ Ｐゴシック" charset="-128"/>
              </a:rPr>
              <a:t>Infection </a:t>
            </a:r>
            <a:r>
              <a:rPr lang="fr-CH" altLang="x-none" dirty="0">
                <a:solidFill>
                  <a:schemeClr val="bg1"/>
                </a:solidFill>
                <a:effectLst>
                  <a:outerShdw blurRad="50800" dist="38100" dir="2700000" algn="tl" rotWithShape="0">
                    <a:prstClr val="black">
                      <a:alpha val="40000"/>
                    </a:prstClr>
                  </a:outerShdw>
                </a:effectLst>
                <a:ea typeface="ＭＳ Ｐゴシック" charset="-128"/>
              </a:rPr>
              <a:t>Control Program, </a:t>
            </a:r>
            <a:r>
              <a:rPr lang="fr-CH" altLang="x-none" dirty="0" err="1">
                <a:solidFill>
                  <a:schemeClr val="bg1"/>
                </a:solidFill>
                <a:effectLst>
                  <a:outerShdw blurRad="50800" dist="38100" dir="2700000" algn="tl" rotWithShape="0">
                    <a:prstClr val="black">
                      <a:alpha val="40000"/>
                    </a:prstClr>
                  </a:outerShdw>
                </a:effectLst>
                <a:ea typeface="ＭＳ Ｐゴシック" charset="-128"/>
              </a:rPr>
              <a:t>University</a:t>
            </a:r>
            <a:r>
              <a:rPr lang="fr-CH" altLang="x-none" dirty="0">
                <a:solidFill>
                  <a:schemeClr val="bg1"/>
                </a:solidFill>
                <a:effectLst>
                  <a:outerShdw blurRad="50800" dist="38100" dir="2700000" algn="tl" rotWithShape="0">
                    <a:prstClr val="black">
                      <a:alpha val="40000"/>
                    </a:prstClr>
                  </a:outerShdw>
                </a:effectLst>
                <a:ea typeface="ＭＳ Ｐゴシック" charset="-128"/>
              </a:rPr>
              <a:t> of Geneva </a:t>
            </a:r>
            <a:r>
              <a:rPr lang="fr-CH" altLang="x-none" dirty="0" err="1" smtClean="0">
                <a:solidFill>
                  <a:schemeClr val="bg1"/>
                </a:solidFill>
                <a:effectLst>
                  <a:outerShdw blurRad="50800" dist="38100" dir="2700000" algn="tl" rotWithShape="0">
                    <a:prstClr val="black">
                      <a:alpha val="40000"/>
                    </a:prstClr>
                  </a:outerShdw>
                </a:effectLst>
                <a:ea typeface="ＭＳ Ｐゴシック" charset="-128"/>
              </a:rPr>
              <a:t>Hospitals</a:t>
            </a:r>
            <a:r>
              <a:rPr lang="fr-CH" altLang="x-none" dirty="0" smtClean="0">
                <a:solidFill>
                  <a:schemeClr val="bg1"/>
                </a:solidFill>
                <a:effectLst>
                  <a:outerShdw blurRad="50800" dist="38100" dir="2700000" algn="tl" rotWithShape="0">
                    <a:prstClr val="black">
                      <a:alpha val="40000"/>
                    </a:prstClr>
                  </a:outerShdw>
                </a:effectLst>
                <a:ea typeface="ＭＳ Ｐゴシック" charset="-128"/>
              </a:rPr>
              <a:t/>
            </a:r>
            <a:br>
              <a:rPr lang="fr-CH" altLang="x-none" dirty="0" smtClean="0">
                <a:solidFill>
                  <a:schemeClr val="bg1"/>
                </a:solidFill>
                <a:effectLst>
                  <a:outerShdw blurRad="50800" dist="38100" dir="2700000" algn="tl" rotWithShape="0">
                    <a:prstClr val="black">
                      <a:alpha val="40000"/>
                    </a:prstClr>
                  </a:outerShdw>
                </a:effectLst>
                <a:ea typeface="ＭＳ Ｐゴシック" charset="-128"/>
              </a:rPr>
            </a:br>
            <a:r>
              <a:rPr lang="fr-CH" altLang="x-none" dirty="0" smtClean="0">
                <a:solidFill>
                  <a:schemeClr val="bg1"/>
                </a:solidFill>
                <a:effectLst>
                  <a:outerShdw blurRad="50800" dist="38100" dir="2700000" algn="tl" rotWithShape="0">
                    <a:prstClr val="black">
                      <a:alpha val="40000"/>
                    </a:prstClr>
                  </a:outerShdw>
                </a:effectLst>
                <a:ea typeface="ＭＳ Ｐゴシック" charset="-128"/>
              </a:rPr>
              <a:t>and </a:t>
            </a:r>
            <a:r>
              <a:rPr lang="fr-CH" altLang="x-none" dirty="0" err="1">
                <a:solidFill>
                  <a:schemeClr val="bg1"/>
                </a:solidFill>
                <a:effectLst>
                  <a:outerShdw blurRad="50800" dist="38100" dir="2700000" algn="tl" rotWithShape="0">
                    <a:prstClr val="black">
                      <a:alpha val="40000"/>
                    </a:prstClr>
                  </a:outerShdw>
                </a:effectLst>
                <a:ea typeface="ＭＳ Ｐゴシック" charset="-128"/>
              </a:rPr>
              <a:t>Faculty</a:t>
            </a:r>
            <a:r>
              <a:rPr lang="fr-CH" altLang="x-none" dirty="0">
                <a:solidFill>
                  <a:schemeClr val="bg1"/>
                </a:solidFill>
                <a:effectLst>
                  <a:outerShdw blurRad="50800" dist="38100" dir="2700000" algn="tl" rotWithShape="0">
                    <a:prstClr val="black">
                      <a:alpha val="40000"/>
                    </a:prstClr>
                  </a:outerShdw>
                </a:effectLst>
                <a:ea typeface="ＭＳ Ｐゴシック" charset="-128"/>
              </a:rPr>
              <a:t> of </a:t>
            </a:r>
            <a:r>
              <a:rPr lang="fr-CH" altLang="x-none" dirty="0" err="1">
                <a:solidFill>
                  <a:schemeClr val="bg1"/>
                </a:solidFill>
                <a:effectLst>
                  <a:outerShdw blurRad="50800" dist="38100" dir="2700000" algn="tl" rotWithShape="0">
                    <a:prstClr val="black">
                      <a:alpha val="40000"/>
                    </a:prstClr>
                  </a:outerShdw>
                </a:effectLst>
                <a:ea typeface="ＭＳ Ｐゴシック" charset="-128"/>
              </a:rPr>
              <a:t>Medicine</a:t>
            </a:r>
            <a:r>
              <a:rPr lang="fr-CH" altLang="x-none" dirty="0">
                <a:solidFill>
                  <a:schemeClr val="bg1"/>
                </a:solidFill>
                <a:effectLst>
                  <a:outerShdw blurRad="50800" dist="38100" dir="2700000" algn="tl" rotWithShape="0">
                    <a:prstClr val="black">
                      <a:alpha val="40000"/>
                    </a:prstClr>
                  </a:outerShdw>
                </a:effectLst>
                <a:ea typeface="ＭＳ Ｐゴシック" charset="-128"/>
              </a:rPr>
              <a:t>, </a:t>
            </a:r>
            <a:r>
              <a:rPr lang="fr-CH" altLang="x-none" dirty="0" err="1">
                <a:solidFill>
                  <a:schemeClr val="bg1"/>
                </a:solidFill>
                <a:effectLst>
                  <a:outerShdw blurRad="50800" dist="38100" dir="2700000" algn="tl" rotWithShape="0">
                    <a:prstClr val="black">
                      <a:alpha val="40000"/>
                    </a:prstClr>
                  </a:outerShdw>
                </a:effectLst>
                <a:ea typeface="ＭＳ Ｐゴシック" charset="-128"/>
              </a:rPr>
              <a:t>Switzerland</a:t>
            </a:r>
            <a:endParaRPr lang="fr-CH" altLang="x-none" dirty="0">
              <a:solidFill>
                <a:schemeClr val="bg1"/>
              </a:solidFill>
              <a:effectLst>
                <a:outerShdw blurRad="50800" dist="38100" dir="2700000" algn="tl" rotWithShape="0">
                  <a:prstClr val="black">
                    <a:alpha val="40000"/>
                  </a:prstClr>
                </a:outerShdw>
              </a:effectLst>
              <a:ea typeface="ＭＳ Ｐゴシック" charset="-128"/>
            </a:endParaRPr>
          </a:p>
        </p:txBody>
      </p:sp>
      <p:sp>
        <p:nvSpPr>
          <p:cNvPr id="3" name="TextBox 2"/>
          <p:cNvSpPr txBox="1"/>
          <p:nvPr/>
        </p:nvSpPr>
        <p:spPr>
          <a:xfrm>
            <a:off x="4615892" y="6493786"/>
            <a:ext cx="2971776" cy="369332"/>
          </a:xfrm>
          <a:prstGeom prst="rect">
            <a:avLst/>
          </a:prstGeom>
          <a:noFill/>
        </p:spPr>
        <p:txBody>
          <a:bodyPr wrap="none" rtlCol="0">
            <a:spAutoFit/>
          </a:bodyPr>
          <a:lstStyle/>
          <a:p>
            <a:pPr algn="ctr"/>
            <a:r>
              <a:rPr lang="en-US" b="1" smtClean="0"/>
              <a:t>www.webbertraining.com</a:t>
            </a:r>
            <a:endParaRPr lang="en-US" b="1" dirty="0"/>
          </a:p>
        </p:txBody>
      </p:sp>
      <p:sp>
        <p:nvSpPr>
          <p:cNvPr id="5" name="TextBox 4"/>
          <p:cNvSpPr txBox="1"/>
          <p:nvPr/>
        </p:nvSpPr>
        <p:spPr>
          <a:xfrm>
            <a:off x="10051564" y="6475708"/>
            <a:ext cx="2133918" cy="369332"/>
          </a:xfrm>
          <a:prstGeom prst="rect">
            <a:avLst/>
          </a:prstGeom>
          <a:noFill/>
        </p:spPr>
        <p:txBody>
          <a:bodyPr wrap="none" rtlCol="0">
            <a:spAutoFit/>
          </a:bodyPr>
          <a:lstStyle/>
          <a:p>
            <a:pPr algn="r"/>
            <a:r>
              <a:rPr lang="en-US" b="1" dirty="0" smtClean="0"/>
              <a:t>February 14, 2019</a:t>
            </a:r>
            <a:endParaRPr lang="en-US" b="1" dirty="0"/>
          </a:p>
        </p:txBody>
      </p:sp>
      <p:sp>
        <p:nvSpPr>
          <p:cNvPr id="6" name="Sous-titre 2"/>
          <p:cNvSpPr txBox="1">
            <a:spLocks/>
          </p:cNvSpPr>
          <p:nvPr/>
        </p:nvSpPr>
        <p:spPr bwMode="auto">
          <a:xfrm>
            <a:off x="2069403" y="5136181"/>
            <a:ext cx="8048034" cy="939153"/>
          </a:xfrm>
          <a:prstGeom prst="rect">
            <a:avLst/>
          </a:prstGeom>
          <a:noFill/>
          <a:ln>
            <a:noFill/>
          </a:ln>
        </p:spPr>
        <p:txBody>
          <a:bodyPr vert="horz" wrap="square" lIns="91440" tIns="45720" rIns="91440" bIns="45720" numCol="1" anchor="t" anchorCtr="0" compatLnSpc="1">
            <a:prstTxWarp prst="textNoShape">
              <a:avLst/>
            </a:prstTxWarp>
          </a:bodyPr>
          <a:lstStyle>
            <a:lvl1pPr marL="0" indent="0" algn="ctr" rtl="0" eaLnBrk="0" fontAlgn="base" hangingPunct="0">
              <a:lnSpc>
                <a:spcPct val="90000"/>
              </a:lnSpc>
              <a:spcBef>
                <a:spcPts val="1000"/>
              </a:spcBef>
              <a:spcAft>
                <a:spcPct val="0"/>
              </a:spcAft>
              <a:buFont typeface="Arial" charset="0"/>
              <a:buNone/>
              <a:defRPr sz="2400" kern="1200">
                <a:solidFill>
                  <a:schemeClr val="tx1"/>
                </a:solidFill>
                <a:latin typeface="+mn-lt"/>
                <a:ea typeface="ＭＳ Ｐゴシック" charset="0"/>
                <a:cs typeface="+mn-cs"/>
              </a:defRPr>
            </a:lvl1pPr>
            <a:lvl2pPr marL="457200" indent="0" algn="ctr" rtl="0" eaLnBrk="0" fontAlgn="base" hangingPunct="0">
              <a:lnSpc>
                <a:spcPct val="90000"/>
              </a:lnSpc>
              <a:spcBef>
                <a:spcPts val="500"/>
              </a:spcBef>
              <a:spcAft>
                <a:spcPct val="0"/>
              </a:spcAft>
              <a:buFont typeface="Arial" charset="0"/>
              <a:buNone/>
              <a:defRPr sz="2000" kern="1200">
                <a:solidFill>
                  <a:schemeClr val="tx1"/>
                </a:solidFill>
                <a:latin typeface="+mn-lt"/>
                <a:ea typeface="ＭＳ Ｐゴシック" charset="0"/>
                <a:cs typeface="+mn-cs"/>
              </a:defRPr>
            </a:lvl2pPr>
            <a:lvl3pPr marL="914400" indent="0" algn="ctr" rtl="0" eaLnBrk="0" fontAlgn="base" hangingPunct="0">
              <a:lnSpc>
                <a:spcPct val="90000"/>
              </a:lnSpc>
              <a:spcBef>
                <a:spcPts val="500"/>
              </a:spcBef>
              <a:spcAft>
                <a:spcPct val="0"/>
              </a:spcAft>
              <a:buFont typeface="Arial" charset="0"/>
              <a:buNone/>
              <a:defRPr sz="1800" kern="1200">
                <a:solidFill>
                  <a:schemeClr val="tx1"/>
                </a:solidFill>
                <a:latin typeface="+mn-lt"/>
                <a:ea typeface="ＭＳ Ｐゴシック" charset="0"/>
                <a:cs typeface="+mn-cs"/>
              </a:defRPr>
            </a:lvl3pPr>
            <a:lvl4pPr marL="1371600" indent="0" algn="ctr" rtl="0" eaLnBrk="0" fontAlgn="base" hangingPunct="0">
              <a:lnSpc>
                <a:spcPct val="90000"/>
              </a:lnSpc>
              <a:spcBef>
                <a:spcPts val="500"/>
              </a:spcBef>
              <a:spcAft>
                <a:spcPct val="0"/>
              </a:spcAft>
              <a:buFont typeface="Arial" charset="0"/>
              <a:buNone/>
              <a:defRPr sz="1600" kern="1200">
                <a:solidFill>
                  <a:schemeClr val="tx1"/>
                </a:solidFill>
                <a:latin typeface="+mn-lt"/>
                <a:ea typeface="ＭＳ Ｐゴシック" charset="0"/>
                <a:cs typeface="+mn-cs"/>
              </a:defRPr>
            </a:lvl4pPr>
            <a:lvl5pPr marL="1828800" indent="0" algn="ctr" rtl="0" eaLnBrk="0" fontAlgn="base" hangingPunct="0">
              <a:lnSpc>
                <a:spcPct val="90000"/>
              </a:lnSpc>
              <a:spcBef>
                <a:spcPts val="500"/>
              </a:spcBef>
              <a:spcAft>
                <a:spcPct val="0"/>
              </a:spcAft>
              <a:buFont typeface="Arial" charset="0"/>
              <a:buNone/>
              <a:defRPr sz="1600" kern="1200">
                <a:solidFill>
                  <a:schemeClr val="tx1"/>
                </a:solidFill>
                <a:latin typeface="+mn-lt"/>
                <a:ea typeface="ＭＳ Ｐゴシック"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eaLnBrk="1" hangingPunct="1"/>
            <a:r>
              <a:rPr lang="fr-CH" altLang="x-none" b="1" dirty="0" err="1" smtClean="0">
                <a:ea typeface="ＭＳ Ｐゴシック" charset="-128"/>
              </a:rPr>
              <a:t>Hosted</a:t>
            </a:r>
            <a:r>
              <a:rPr lang="fr-CH" altLang="x-none" b="1" dirty="0" smtClean="0">
                <a:ea typeface="ＭＳ Ｐゴシック" charset="-128"/>
              </a:rPr>
              <a:t> by Paul Webber</a:t>
            </a:r>
            <a:r>
              <a:rPr lang="fr-CH" altLang="x-none" b="1" dirty="0">
                <a:ea typeface="ＭＳ Ｐゴシック" charset="-128"/>
              </a:rPr>
              <a:t/>
            </a:r>
            <a:br>
              <a:rPr lang="fr-CH" altLang="x-none" b="1" dirty="0">
                <a:ea typeface="ＭＳ Ｐゴシック" charset="-128"/>
              </a:rPr>
            </a:br>
            <a:r>
              <a:rPr lang="fr-CH" altLang="x-none" sz="2000" b="1" dirty="0" err="1" smtClean="0">
                <a:ea typeface="ＭＳ Ｐゴシック" charset="-128"/>
              </a:rPr>
              <a:t>paul@webbertraining.com</a:t>
            </a:r>
            <a:endParaRPr lang="fr-CH" altLang="x-none" sz="2000" b="1" dirty="0" smtClean="0">
              <a:ea typeface="ＭＳ Ｐゴシック"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rtlCol="0">
            <a:normAutofit/>
          </a:bodyPr>
          <a:lstStyle/>
          <a:p>
            <a:pPr marL="0" indent="0" eaLnBrk="1" fontAlgn="auto" hangingPunct="1">
              <a:lnSpc>
                <a:spcPct val="100000"/>
              </a:lnSpc>
              <a:spcAft>
                <a:spcPts val="0"/>
              </a:spcAft>
              <a:buFont typeface="Arial" panose="020B0604020202020204" pitchFamily="34" charset="0"/>
              <a:buNone/>
              <a:defRPr/>
            </a:pPr>
            <a:r>
              <a:rPr lang="fr-CH" dirty="0">
                <a:ea typeface="+mn-ea"/>
              </a:rPr>
              <a:t>Information / missinformation </a:t>
            </a:r>
            <a:r>
              <a:rPr lang="fr-CH" dirty="0" smtClean="0">
                <a:ea typeface="+mn-ea"/>
              </a:rPr>
              <a:t>spread</a:t>
            </a:r>
          </a:p>
          <a:p>
            <a:pPr eaLnBrk="1" fontAlgn="auto" hangingPunct="1">
              <a:lnSpc>
                <a:spcPct val="100000"/>
              </a:lnSpc>
              <a:spcAft>
                <a:spcPts val="0"/>
              </a:spcAft>
              <a:buFont typeface="Arial" panose="020B0604020202020204" pitchFamily="34" charset="0"/>
              <a:buChar char="•"/>
              <a:defRPr/>
            </a:pPr>
            <a:endParaRPr lang="fr-CH" dirty="0">
              <a:ea typeface="+mn-ea"/>
            </a:endParaRPr>
          </a:p>
          <a:p>
            <a:pPr eaLnBrk="1" fontAlgn="auto" hangingPunct="1">
              <a:lnSpc>
                <a:spcPct val="100000"/>
              </a:lnSpc>
              <a:spcAft>
                <a:spcPts val="0"/>
              </a:spcAft>
              <a:buFont typeface="Arial" panose="020B0604020202020204" pitchFamily="34" charset="0"/>
              <a:buChar char="•"/>
              <a:defRPr/>
            </a:pPr>
            <a:r>
              <a:rPr lang="fr-CH" dirty="0" smtClean="0">
                <a:ea typeface="+mn-ea"/>
              </a:rPr>
              <a:t>Lay press</a:t>
            </a:r>
          </a:p>
          <a:p>
            <a:pPr eaLnBrk="1" fontAlgn="auto" hangingPunct="1">
              <a:lnSpc>
                <a:spcPct val="100000"/>
              </a:lnSpc>
              <a:spcAft>
                <a:spcPts val="0"/>
              </a:spcAft>
              <a:buFont typeface="Arial" panose="020B0604020202020204" pitchFamily="34" charset="0"/>
              <a:buChar char="•"/>
              <a:defRPr/>
            </a:pPr>
            <a:r>
              <a:rPr lang="fr-CH" dirty="0" smtClean="0">
                <a:ea typeface="+mn-ea"/>
              </a:rPr>
              <a:t>Specialized medical news sites</a:t>
            </a:r>
          </a:p>
          <a:p>
            <a:pPr eaLnBrk="1" fontAlgn="auto" hangingPunct="1">
              <a:lnSpc>
                <a:spcPct val="100000"/>
              </a:lnSpc>
              <a:spcAft>
                <a:spcPts val="0"/>
              </a:spcAft>
              <a:buFont typeface="Arial" panose="020B0604020202020204" pitchFamily="34" charset="0"/>
              <a:buChar char="•"/>
              <a:defRPr/>
            </a:pPr>
            <a:r>
              <a:rPr lang="fr-CH" dirty="0" smtClean="0">
                <a:ea typeface="+mn-ea"/>
              </a:rPr>
              <a:t>Often sensationalized</a:t>
            </a:r>
          </a:p>
          <a:p>
            <a:pPr eaLnBrk="1" fontAlgn="auto" hangingPunct="1">
              <a:lnSpc>
                <a:spcPct val="100000"/>
              </a:lnSpc>
              <a:spcAft>
                <a:spcPts val="0"/>
              </a:spcAft>
              <a:buFont typeface="Arial" panose="020B0604020202020204" pitchFamily="34" charset="0"/>
              <a:buChar char="•"/>
              <a:defRPr/>
            </a:pPr>
            <a:endParaRPr lang="fr-CH" dirty="0">
              <a:ea typeface="+mn-ea"/>
            </a:endParaRPr>
          </a:p>
        </p:txBody>
      </p:sp>
      <p:sp>
        <p:nvSpPr>
          <p:cNvPr id="13" name="Flèche droite 4"/>
          <p:cNvSpPr/>
          <p:nvPr/>
        </p:nvSpPr>
        <p:spPr>
          <a:xfrm>
            <a:off x="228600" y="180975"/>
            <a:ext cx="2905125" cy="962025"/>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H" dirty="0" err="1"/>
              <a:t>Scientists</a:t>
            </a:r>
            <a:endParaRPr lang="fr-CH" dirty="0"/>
          </a:p>
        </p:txBody>
      </p:sp>
      <p:sp>
        <p:nvSpPr>
          <p:cNvPr id="14" name="Flèche droite 5"/>
          <p:cNvSpPr/>
          <p:nvPr/>
        </p:nvSpPr>
        <p:spPr>
          <a:xfrm>
            <a:off x="3143250" y="180975"/>
            <a:ext cx="2905125" cy="962025"/>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H" dirty="0"/>
              <a:t>Journal/press release</a:t>
            </a:r>
          </a:p>
        </p:txBody>
      </p:sp>
      <p:sp>
        <p:nvSpPr>
          <p:cNvPr id="15" name="Flèche droite 6"/>
          <p:cNvSpPr/>
          <p:nvPr/>
        </p:nvSpPr>
        <p:spPr>
          <a:xfrm>
            <a:off x="6057900" y="180975"/>
            <a:ext cx="2905125" cy="96202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H" dirty="0"/>
              <a:t>Print/ online Media</a:t>
            </a:r>
          </a:p>
        </p:txBody>
      </p:sp>
      <p:sp>
        <p:nvSpPr>
          <p:cNvPr id="16" name="Flèche droite 7"/>
          <p:cNvSpPr/>
          <p:nvPr/>
        </p:nvSpPr>
        <p:spPr>
          <a:xfrm>
            <a:off x="8963025" y="180975"/>
            <a:ext cx="2905125" cy="962025"/>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H" dirty="0"/>
              <a:t>Social Media</a:t>
            </a:r>
          </a:p>
        </p:txBody>
      </p:sp>
      <p:pic>
        <p:nvPicPr>
          <p:cNvPr id="32774" name="Picture 1" descr="download (10).jpe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569075" y="3629025"/>
            <a:ext cx="4933950" cy="276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787453A2-74A3-9544-9CAC-072C0CA5112E}" type="slidenum">
              <a:rPr lang="fr-CH" altLang="x-none" smtClean="0"/>
              <a:pPr/>
              <a:t>10</a:t>
            </a:fld>
            <a:endParaRPr lang="fr-CH" altLang="x-none"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rtlCol="0">
            <a:normAutofit/>
          </a:bodyPr>
          <a:lstStyle/>
          <a:p>
            <a:pPr marL="0" indent="0" eaLnBrk="1" fontAlgn="auto" hangingPunct="1">
              <a:lnSpc>
                <a:spcPct val="100000"/>
              </a:lnSpc>
              <a:spcAft>
                <a:spcPts val="0"/>
              </a:spcAft>
              <a:buFont typeface="Arial" panose="020B0604020202020204" pitchFamily="34" charset="0"/>
              <a:buNone/>
              <a:defRPr/>
            </a:pPr>
            <a:r>
              <a:rPr lang="fr-CH" dirty="0">
                <a:ea typeface="+mn-ea"/>
              </a:rPr>
              <a:t>Information / missinformation spread</a:t>
            </a:r>
          </a:p>
          <a:p>
            <a:pPr marL="0" indent="0" eaLnBrk="1" fontAlgn="auto" hangingPunct="1">
              <a:lnSpc>
                <a:spcPct val="100000"/>
              </a:lnSpc>
              <a:spcAft>
                <a:spcPts val="0"/>
              </a:spcAft>
              <a:buFont typeface="Arial" panose="020B0604020202020204" pitchFamily="34" charset="0"/>
              <a:buNone/>
              <a:defRPr/>
            </a:pPr>
            <a:endParaRPr lang="fr-CH" dirty="0">
              <a:ea typeface="+mn-ea"/>
            </a:endParaRPr>
          </a:p>
          <a:p>
            <a:pPr eaLnBrk="1" fontAlgn="auto" hangingPunct="1">
              <a:lnSpc>
                <a:spcPct val="100000"/>
              </a:lnSpc>
              <a:spcAft>
                <a:spcPts val="0"/>
              </a:spcAft>
              <a:buFont typeface="Arial" panose="020B0604020202020204" pitchFamily="34" charset="0"/>
              <a:buChar char="•"/>
              <a:defRPr/>
            </a:pPr>
            <a:r>
              <a:rPr lang="fr-CH" dirty="0" smtClean="0">
                <a:ea typeface="+mn-ea"/>
              </a:rPr>
              <a:t>In interest groups</a:t>
            </a:r>
          </a:p>
          <a:p>
            <a:pPr eaLnBrk="1" fontAlgn="auto" hangingPunct="1">
              <a:lnSpc>
                <a:spcPct val="100000"/>
              </a:lnSpc>
              <a:spcAft>
                <a:spcPts val="0"/>
              </a:spcAft>
              <a:buFont typeface="Arial" panose="020B0604020202020204" pitchFamily="34" charset="0"/>
              <a:buChar char="•"/>
              <a:defRPr/>
            </a:pPr>
            <a:r>
              <a:rPr lang="fr-CH" dirty="0" smtClean="0">
                <a:ea typeface="+mn-ea"/>
              </a:rPr>
              <a:t>Trending on Facebook or twitter</a:t>
            </a:r>
          </a:p>
          <a:p>
            <a:pPr eaLnBrk="1" fontAlgn="auto" hangingPunct="1">
              <a:lnSpc>
                <a:spcPct val="100000"/>
              </a:lnSpc>
              <a:spcAft>
                <a:spcPts val="0"/>
              </a:spcAft>
              <a:buFont typeface="Arial" panose="020B0604020202020204" pitchFamily="34" charset="0"/>
              <a:buChar char="•"/>
              <a:defRPr/>
            </a:pPr>
            <a:r>
              <a:rPr lang="fr-CH" dirty="0" smtClean="0">
                <a:ea typeface="+mn-ea"/>
              </a:rPr>
              <a:t>Often a substrate for misinformation to spread rapidly</a:t>
            </a:r>
            <a:endParaRPr lang="fr-CH" dirty="0">
              <a:ea typeface="+mn-ea"/>
            </a:endParaRPr>
          </a:p>
        </p:txBody>
      </p:sp>
      <p:sp>
        <p:nvSpPr>
          <p:cNvPr id="9" name="Flèche droite 4"/>
          <p:cNvSpPr/>
          <p:nvPr/>
        </p:nvSpPr>
        <p:spPr>
          <a:xfrm>
            <a:off x="228600" y="180975"/>
            <a:ext cx="2905125" cy="962025"/>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H" dirty="0" err="1"/>
              <a:t>Scientists</a:t>
            </a:r>
            <a:endParaRPr lang="fr-CH" dirty="0"/>
          </a:p>
        </p:txBody>
      </p:sp>
      <p:sp>
        <p:nvSpPr>
          <p:cNvPr id="10" name="Flèche droite 5"/>
          <p:cNvSpPr/>
          <p:nvPr/>
        </p:nvSpPr>
        <p:spPr>
          <a:xfrm>
            <a:off x="3143250" y="180975"/>
            <a:ext cx="2905125" cy="962025"/>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H" dirty="0"/>
              <a:t>Journal/press release</a:t>
            </a:r>
          </a:p>
        </p:txBody>
      </p:sp>
      <p:sp>
        <p:nvSpPr>
          <p:cNvPr id="11" name="Flèche droite 6"/>
          <p:cNvSpPr/>
          <p:nvPr/>
        </p:nvSpPr>
        <p:spPr>
          <a:xfrm>
            <a:off x="6057900" y="180975"/>
            <a:ext cx="2905125" cy="962025"/>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H" dirty="0"/>
              <a:t>Print/ online Media</a:t>
            </a:r>
          </a:p>
        </p:txBody>
      </p:sp>
      <p:sp>
        <p:nvSpPr>
          <p:cNvPr id="12" name="Flèche droite 7"/>
          <p:cNvSpPr/>
          <p:nvPr/>
        </p:nvSpPr>
        <p:spPr>
          <a:xfrm>
            <a:off x="8963025" y="180975"/>
            <a:ext cx="2905125" cy="96202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H" dirty="0"/>
              <a:t>Social Media</a:t>
            </a:r>
          </a:p>
        </p:txBody>
      </p:sp>
      <p:pic>
        <p:nvPicPr>
          <p:cNvPr id="2" name="Picture 1" descr="download (9).jpeg"/>
          <p:cNvPicPr>
            <a:picLocks noChangeAspect="1"/>
          </p:cNvPicPr>
          <p:nvPr/>
        </p:nvPicPr>
        <p:blipFill>
          <a:blip r:embed="rId2" cstate="print">
            <a:extLst/>
          </a:blip>
          <a:stretch>
            <a:fillRect/>
          </a:stretch>
        </p:blipFill>
        <p:spPr>
          <a:xfrm>
            <a:off x="6908324" y="1019054"/>
            <a:ext cx="5283676" cy="2822550"/>
          </a:xfrm>
          <a:prstGeom prst="ellipse">
            <a:avLst/>
          </a:prstGeom>
          <a:ln>
            <a:noFill/>
          </a:ln>
          <a:effectLst>
            <a:softEdge rad="112500"/>
          </a:effectLst>
        </p:spPr>
      </p:pic>
      <p:sp>
        <p:nvSpPr>
          <p:cNvPr id="4" name="Slide Number Placeholder 3"/>
          <p:cNvSpPr>
            <a:spLocks noGrp="1"/>
          </p:cNvSpPr>
          <p:nvPr>
            <p:ph type="sldNum" sz="quarter" idx="12"/>
          </p:nvPr>
        </p:nvSpPr>
        <p:spPr/>
        <p:txBody>
          <a:bodyPr/>
          <a:lstStyle/>
          <a:p>
            <a:fld id="{787453A2-74A3-9544-9CAC-072C0CA5112E}" type="slidenum">
              <a:rPr lang="fr-CH" altLang="x-none" smtClean="0"/>
              <a:pPr/>
              <a:t>11</a:t>
            </a:fld>
            <a:endParaRPr lang="fr-CH" altLang="x-none"/>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re 1"/>
          <p:cNvSpPr>
            <a:spLocks noGrp="1"/>
          </p:cNvSpPr>
          <p:nvPr>
            <p:ph type="title"/>
          </p:nvPr>
        </p:nvSpPr>
        <p:spPr/>
        <p:txBody>
          <a:bodyPr/>
          <a:lstStyle/>
          <a:p>
            <a:pPr eaLnBrk="1" hangingPunct="1"/>
            <a:r>
              <a:rPr lang="fr-CH" altLang="x-none" b="1">
                <a:ea typeface="ＭＳ Ｐゴシック" charset="-128"/>
              </a:rPr>
              <a:t>Why Bad Buzz is a growing concern (1)</a:t>
            </a:r>
          </a:p>
        </p:txBody>
      </p:sp>
      <p:sp>
        <p:nvSpPr>
          <p:cNvPr id="34818" name="Espace réservé du contenu 2"/>
          <p:cNvSpPr>
            <a:spLocks noGrp="1"/>
          </p:cNvSpPr>
          <p:nvPr>
            <p:ph idx="1"/>
          </p:nvPr>
        </p:nvSpPr>
        <p:spPr/>
        <p:txBody>
          <a:bodyPr/>
          <a:lstStyle/>
          <a:p>
            <a:pPr eaLnBrk="1" hangingPunct="1">
              <a:lnSpc>
                <a:spcPct val="100000"/>
              </a:lnSpc>
            </a:pPr>
            <a:r>
              <a:rPr lang="en-US" altLang="x-none">
                <a:ea typeface="ＭＳ Ｐゴシック" charset="-128"/>
              </a:rPr>
              <a:t>Pseudo-science and misinformation have always been an issue</a:t>
            </a:r>
          </a:p>
          <a:p>
            <a:pPr eaLnBrk="1" hangingPunct="1">
              <a:lnSpc>
                <a:spcPct val="100000"/>
              </a:lnSpc>
            </a:pPr>
            <a:endParaRPr lang="en-US" altLang="x-none">
              <a:ea typeface="ＭＳ Ｐゴシック" charset="-128"/>
            </a:endParaRPr>
          </a:p>
          <a:p>
            <a:pPr eaLnBrk="1" hangingPunct="1">
              <a:lnSpc>
                <a:spcPct val="100000"/>
              </a:lnSpc>
            </a:pPr>
            <a:r>
              <a:rPr lang="en-US" altLang="x-none">
                <a:ea typeface="ＭＳ Ｐゴシック" charset="-128"/>
              </a:rPr>
              <a:t>But rapid proliferation of publication platforms make it easier for poor designed studies to get public attention</a:t>
            </a:r>
          </a:p>
          <a:p>
            <a:pPr eaLnBrk="1" hangingPunct="1">
              <a:lnSpc>
                <a:spcPct val="100000"/>
              </a:lnSpc>
            </a:pPr>
            <a:endParaRPr lang="en-US" altLang="x-none">
              <a:ea typeface="ＭＳ Ｐゴシック" charset="-128"/>
            </a:endParaRPr>
          </a:p>
          <a:p>
            <a:pPr eaLnBrk="1" hangingPunct="1">
              <a:lnSpc>
                <a:spcPct val="100000"/>
              </a:lnSpc>
            </a:pPr>
            <a:r>
              <a:rPr lang="en-US" altLang="x-none">
                <a:ea typeface="ＭＳ Ｐゴシック" charset="-128"/>
              </a:rPr>
              <a:t>Normally, in the context of a large number of well-performed studies, one would not expect bad articles to matter or to exert as much influence as they do</a:t>
            </a:r>
          </a:p>
        </p:txBody>
      </p:sp>
      <p:sp>
        <p:nvSpPr>
          <p:cNvPr id="2" name="Slide Number Placeholder 1"/>
          <p:cNvSpPr>
            <a:spLocks noGrp="1"/>
          </p:cNvSpPr>
          <p:nvPr>
            <p:ph type="sldNum" sz="quarter" idx="12"/>
          </p:nvPr>
        </p:nvSpPr>
        <p:spPr/>
        <p:txBody>
          <a:bodyPr/>
          <a:lstStyle/>
          <a:p>
            <a:fld id="{787453A2-74A3-9544-9CAC-072C0CA5112E}" type="slidenum">
              <a:rPr lang="fr-CH" altLang="x-none" smtClean="0"/>
              <a:pPr/>
              <a:t>12</a:t>
            </a:fld>
            <a:endParaRPr lang="fr-CH" altLang="x-none"/>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re 1"/>
          <p:cNvSpPr>
            <a:spLocks noGrp="1"/>
          </p:cNvSpPr>
          <p:nvPr>
            <p:ph type="title"/>
          </p:nvPr>
        </p:nvSpPr>
        <p:spPr/>
        <p:txBody>
          <a:bodyPr/>
          <a:lstStyle/>
          <a:p>
            <a:pPr eaLnBrk="1" hangingPunct="1"/>
            <a:r>
              <a:rPr lang="fr-CH" altLang="x-none" b="1">
                <a:ea typeface="ＭＳ Ｐゴシック" charset="-128"/>
              </a:rPr>
              <a:t>Why Bad Buzz is a growing concern (2)</a:t>
            </a:r>
          </a:p>
        </p:txBody>
      </p:sp>
      <p:sp>
        <p:nvSpPr>
          <p:cNvPr id="3" name="Espace réservé du contenu 2"/>
          <p:cNvSpPr>
            <a:spLocks noGrp="1"/>
          </p:cNvSpPr>
          <p:nvPr>
            <p:ph idx="1"/>
          </p:nvPr>
        </p:nvSpPr>
        <p:spPr>
          <a:xfrm>
            <a:off x="838200" y="1712913"/>
            <a:ext cx="10723563" cy="5032375"/>
          </a:xfrm>
        </p:spPr>
        <p:txBody>
          <a:bodyPr rtlCol="0">
            <a:normAutofit lnSpcReduction="10000"/>
          </a:bodyPr>
          <a:lstStyle/>
          <a:p>
            <a:pPr eaLnBrk="1" fontAlgn="auto" hangingPunct="1">
              <a:lnSpc>
                <a:spcPct val="100000"/>
              </a:lnSpc>
              <a:spcAft>
                <a:spcPts val="0"/>
              </a:spcAft>
              <a:buFont typeface="Arial" panose="020B0604020202020204" pitchFamily="34" charset="0"/>
              <a:buChar char="•"/>
              <a:defRPr/>
            </a:pPr>
            <a:r>
              <a:rPr lang="fr-CH" dirty="0" smtClean="0">
                <a:ea typeface="+mn-ea"/>
              </a:rPr>
              <a:t>Types of news outlets and platforms</a:t>
            </a:r>
          </a:p>
          <a:p>
            <a:pPr eaLnBrk="1" fontAlgn="auto" hangingPunct="1">
              <a:lnSpc>
                <a:spcPct val="100000"/>
              </a:lnSpc>
              <a:spcAft>
                <a:spcPts val="0"/>
              </a:spcAft>
              <a:buFont typeface="Arial" panose="020B0604020202020204" pitchFamily="34" charset="0"/>
              <a:buChar char="•"/>
              <a:defRPr/>
            </a:pPr>
            <a:r>
              <a:rPr lang="fr-CH" dirty="0" smtClean="0">
                <a:ea typeface="+mn-ea"/>
              </a:rPr>
              <a:t>Open access</a:t>
            </a:r>
          </a:p>
          <a:p>
            <a:pPr eaLnBrk="1" fontAlgn="auto" hangingPunct="1">
              <a:lnSpc>
                <a:spcPct val="100000"/>
              </a:lnSpc>
              <a:spcAft>
                <a:spcPts val="0"/>
              </a:spcAft>
              <a:buFont typeface="Arial" panose="020B0604020202020204" pitchFamily="34" charset="0"/>
              <a:buChar char="•"/>
              <a:defRPr/>
            </a:pPr>
            <a:r>
              <a:rPr lang="fr-CH" dirty="0" smtClean="0">
                <a:ea typeface="+mn-ea"/>
              </a:rPr>
              <a:t>Online media </a:t>
            </a:r>
          </a:p>
          <a:p>
            <a:pPr eaLnBrk="1" fontAlgn="auto" hangingPunct="1">
              <a:lnSpc>
                <a:spcPct val="100000"/>
              </a:lnSpc>
              <a:spcAft>
                <a:spcPts val="0"/>
              </a:spcAft>
              <a:buFont typeface="Arial" panose="020B0604020202020204" pitchFamily="34" charset="0"/>
              <a:buChar char="•"/>
              <a:defRPr/>
            </a:pPr>
            <a:r>
              <a:rPr lang="fr-CH" dirty="0" smtClean="0">
                <a:ea typeface="+mn-ea"/>
              </a:rPr>
              <a:t>Social media</a:t>
            </a:r>
          </a:p>
          <a:p>
            <a:pPr eaLnBrk="1" fontAlgn="auto" hangingPunct="1">
              <a:lnSpc>
                <a:spcPct val="100000"/>
              </a:lnSpc>
              <a:spcAft>
                <a:spcPts val="0"/>
              </a:spcAft>
              <a:buFont typeface="Arial" panose="020B0604020202020204" pitchFamily="34" charset="0"/>
              <a:buChar char="•"/>
              <a:defRPr/>
            </a:pPr>
            <a:r>
              <a:rPr lang="fr-CH" dirty="0" smtClean="0">
                <a:ea typeface="+mn-ea"/>
              </a:rPr>
              <a:t>Viral spreading of sensationalism and fear (clickbait)</a:t>
            </a:r>
          </a:p>
          <a:p>
            <a:pPr eaLnBrk="1" fontAlgn="auto" hangingPunct="1">
              <a:lnSpc>
                <a:spcPct val="100000"/>
              </a:lnSpc>
              <a:spcAft>
                <a:spcPts val="0"/>
              </a:spcAft>
              <a:buFont typeface="Arial" panose="020B0604020202020204" pitchFamily="34" charset="0"/>
              <a:buChar char="•"/>
              <a:defRPr/>
            </a:pPr>
            <a:r>
              <a:rPr lang="fr-CH" dirty="0" smtClean="0">
                <a:ea typeface="+mn-ea"/>
              </a:rPr>
              <a:t>Real-life consequences</a:t>
            </a:r>
          </a:p>
          <a:p>
            <a:pPr marL="0" indent="0" eaLnBrk="1" fontAlgn="auto" hangingPunct="1">
              <a:lnSpc>
                <a:spcPct val="100000"/>
              </a:lnSpc>
              <a:spcAft>
                <a:spcPts val="0"/>
              </a:spcAft>
              <a:buFont typeface="Arial" panose="020B0604020202020204" pitchFamily="34" charset="0"/>
              <a:buNone/>
              <a:defRPr/>
            </a:pPr>
            <a:endParaRPr lang="en-US" i="1" dirty="0" smtClean="0">
              <a:ea typeface="+mn-ea"/>
            </a:endParaRPr>
          </a:p>
          <a:p>
            <a:pPr marL="0" indent="0" eaLnBrk="1" fontAlgn="auto" hangingPunct="1">
              <a:lnSpc>
                <a:spcPct val="100000"/>
              </a:lnSpc>
              <a:spcAft>
                <a:spcPts val="0"/>
              </a:spcAft>
              <a:buFont typeface="Arial" panose="020B0604020202020204" pitchFamily="34" charset="0"/>
              <a:buNone/>
              <a:defRPr/>
            </a:pPr>
            <a:r>
              <a:rPr lang="en-US" i="1" dirty="0" smtClean="0">
                <a:ea typeface="+mn-ea"/>
              </a:rPr>
              <a:t>Misinterpreting </a:t>
            </a:r>
            <a:r>
              <a:rPr lang="en-US" i="1" dirty="0">
                <a:ea typeface="+mn-ea"/>
              </a:rPr>
              <a:t>the quality of a study or the real-life relevance of its conclusions can lead to wasted resources, bad policy making decisions, and increased morbidity and </a:t>
            </a:r>
            <a:r>
              <a:rPr lang="en-US" i="1" dirty="0" smtClean="0">
                <a:ea typeface="+mn-ea"/>
              </a:rPr>
              <a:t>mortality</a:t>
            </a:r>
            <a:endParaRPr lang="en-US" i="1" dirty="0">
              <a:ea typeface="+mn-ea"/>
            </a:endParaRPr>
          </a:p>
        </p:txBody>
      </p:sp>
      <p:sp>
        <p:nvSpPr>
          <p:cNvPr id="2" name="Slide Number Placeholder 1"/>
          <p:cNvSpPr>
            <a:spLocks noGrp="1"/>
          </p:cNvSpPr>
          <p:nvPr>
            <p:ph type="sldNum" sz="quarter" idx="12"/>
          </p:nvPr>
        </p:nvSpPr>
        <p:spPr/>
        <p:txBody>
          <a:bodyPr/>
          <a:lstStyle/>
          <a:p>
            <a:fld id="{787453A2-74A3-9544-9CAC-072C0CA5112E}" type="slidenum">
              <a:rPr lang="fr-CH" altLang="x-none" smtClean="0"/>
              <a:pPr/>
              <a:t>13</a:t>
            </a:fld>
            <a:endParaRPr lang="fr-CH" altLang="x-none"/>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Image 6" descr="cid:164be408e5dd114a8f01"/>
          <p:cNvPicPr>
            <a:picLocks noChangeAspect="1" noChangeArrowheads="1"/>
          </p:cNvPicPr>
          <p:nvPr/>
        </p:nvPicPr>
        <p:blipFill>
          <a:blip r:embed="rId2" r:link="rId3" cstate="email">
            <a:extLst>
              <a:ext uri="{28A0092B-C50C-407E-A947-70E740481C1C}">
                <a14:useLocalDpi xmlns:a14="http://schemas.microsoft.com/office/drawing/2010/main"/>
              </a:ext>
            </a:extLst>
          </a:blip>
          <a:srcRect/>
          <a:stretch>
            <a:fillRect/>
          </a:stretch>
        </p:blipFill>
        <p:spPr bwMode="auto">
          <a:xfrm>
            <a:off x="2495550" y="0"/>
            <a:ext cx="74406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787453A2-74A3-9544-9CAC-072C0CA5112E}" type="slidenum">
              <a:rPr lang="fr-CH" altLang="x-none" smtClean="0"/>
              <a:pPr/>
              <a:t>14</a:t>
            </a:fld>
            <a:endParaRPr lang="fr-CH" altLang="x-none"/>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4" descr="Vaccine-in-vial-with-syringe.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6563" y="4000500"/>
            <a:ext cx="3827462"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8" name="Title 1"/>
          <p:cNvSpPr>
            <a:spLocks noGrp="1"/>
          </p:cNvSpPr>
          <p:nvPr>
            <p:ph type="title"/>
          </p:nvPr>
        </p:nvSpPr>
        <p:spPr/>
        <p:txBody>
          <a:bodyPr/>
          <a:lstStyle/>
          <a:p>
            <a:pPr eaLnBrk="1" hangingPunct="1"/>
            <a:r>
              <a:rPr lang="en-US" altLang="x-none">
                <a:ea typeface="ＭＳ Ｐゴシック" charset="-128"/>
              </a:rPr>
              <a:t>Case Studies in infection prevention &amp; IPC</a:t>
            </a:r>
          </a:p>
        </p:txBody>
      </p:sp>
      <p:sp>
        <p:nvSpPr>
          <p:cNvPr id="39939" name="Content Placeholder 2"/>
          <p:cNvSpPr>
            <a:spLocks noGrp="1"/>
          </p:cNvSpPr>
          <p:nvPr>
            <p:ph idx="1"/>
          </p:nvPr>
        </p:nvSpPr>
        <p:spPr>
          <a:xfrm>
            <a:off x="1155700" y="1535113"/>
            <a:ext cx="10515600" cy="4351337"/>
          </a:xfrm>
        </p:spPr>
        <p:txBody>
          <a:bodyPr/>
          <a:lstStyle/>
          <a:p>
            <a:pPr eaLnBrk="1" hangingPunct="1"/>
            <a:r>
              <a:rPr lang="en-US" altLang="x-none">
                <a:ea typeface="ＭＳ Ｐゴシック" charset="-128"/>
              </a:rPr>
              <a:t>Measles prevention and ecological fallacy</a:t>
            </a:r>
          </a:p>
          <a:p>
            <a:pPr eaLnBrk="1" hangingPunct="1"/>
            <a:endParaRPr lang="en-US" altLang="x-none" sz="800">
              <a:ea typeface="ＭＳ Ｐゴシック" charset="-128"/>
            </a:endParaRPr>
          </a:p>
          <a:p>
            <a:pPr eaLnBrk="1" hangingPunct="1"/>
            <a:r>
              <a:rPr lang="en-US" altLang="x-none">
                <a:ea typeface="ＭＳ Ｐゴシック" charset="-128"/>
              </a:rPr>
              <a:t>Misleading science and bad press concerning alcohol-based handrubs</a:t>
            </a:r>
          </a:p>
          <a:p>
            <a:pPr lvl="1" eaLnBrk="1" hangingPunct="1"/>
            <a:r>
              <a:rPr lang="en-US" altLang="x-none">
                <a:ea typeface="ＭＳ Ｐゴシック" charset="-128"/>
              </a:rPr>
              <a:t>Bisphenol A</a:t>
            </a:r>
          </a:p>
          <a:p>
            <a:pPr lvl="1" eaLnBrk="1" hangingPunct="1"/>
            <a:r>
              <a:rPr lang="en-US" altLang="x-none">
                <a:ea typeface="ＭＳ Ｐゴシック" charset="-128"/>
              </a:rPr>
              <a:t>Triclosan/triclocarban</a:t>
            </a:r>
          </a:p>
          <a:p>
            <a:pPr lvl="1" eaLnBrk="1" hangingPunct="1"/>
            <a:r>
              <a:rPr lang="en-US" altLang="x-none" i="1">
                <a:ea typeface="ＭＳ Ｐゴシック" charset="-128"/>
              </a:rPr>
              <a:t>E. faecium </a:t>
            </a:r>
            <a:r>
              <a:rPr lang="en-US" altLang="x-none">
                <a:ea typeface="ＭＳ Ｐゴシック" charset="-128"/>
              </a:rPr>
              <a:t>tolerance to alcohol</a:t>
            </a:r>
          </a:p>
          <a:p>
            <a:pPr lvl="1" eaLnBrk="1" hangingPunct="1"/>
            <a:endParaRPr lang="en-US" altLang="x-none">
              <a:ea typeface="ＭＳ Ｐゴシック" charset="-128"/>
            </a:endParaRPr>
          </a:p>
        </p:txBody>
      </p:sp>
      <p:pic>
        <p:nvPicPr>
          <p:cNvPr id="39940" name="Picture 3" descr="20170821_body.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83450" y="3011141"/>
            <a:ext cx="4908550" cy="327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787453A2-74A3-9544-9CAC-072C0CA5112E}" type="slidenum">
              <a:rPr lang="fr-CH" altLang="x-none" smtClean="0"/>
              <a:pPr/>
              <a:t>15</a:t>
            </a:fld>
            <a:endParaRPr lang="fr-CH" altLang="x-none"/>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838200" y="0"/>
            <a:ext cx="10515600" cy="1690688"/>
          </a:xfrm>
        </p:spPr>
        <p:txBody>
          <a:bodyPr/>
          <a:lstStyle/>
          <a:p>
            <a:pPr eaLnBrk="1" hangingPunct="1"/>
            <a:r>
              <a:rPr lang="en-US" altLang="x-none">
                <a:ea typeface="ＭＳ Ｐゴシック" charset="-128"/>
              </a:rPr>
              <a:t>Measles</a:t>
            </a:r>
          </a:p>
        </p:txBody>
      </p:sp>
      <p:sp>
        <p:nvSpPr>
          <p:cNvPr id="3" name="Content Placeholder 2"/>
          <p:cNvSpPr>
            <a:spLocks noGrp="1"/>
          </p:cNvSpPr>
          <p:nvPr>
            <p:ph idx="1"/>
          </p:nvPr>
        </p:nvSpPr>
        <p:spPr>
          <a:xfrm>
            <a:off x="0" y="1604963"/>
            <a:ext cx="11353800" cy="5253037"/>
          </a:xfrm>
        </p:spPr>
        <p:txBody>
          <a:bodyPr rtlCol="0">
            <a:normAutofit/>
          </a:bodyPr>
          <a:lstStyle/>
          <a:p>
            <a:pPr eaLnBrk="1" fontAlgn="auto" hangingPunct="1">
              <a:spcAft>
                <a:spcPts val="0"/>
              </a:spcAft>
              <a:buFont typeface="Arial" panose="020B0604020202020204" pitchFamily="34" charset="0"/>
              <a:buChar char="•"/>
              <a:defRPr/>
            </a:pPr>
            <a:r>
              <a:rPr lang="en-GB" dirty="0" smtClean="0">
                <a:ea typeface="+mn-ea"/>
              </a:rPr>
              <a:t>1998- </a:t>
            </a:r>
            <a:r>
              <a:rPr lang="en-GB" dirty="0">
                <a:ea typeface="+mn-ea"/>
              </a:rPr>
              <a:t>Wakefield et al. </a:t>
            </a:r>
            <a:r>
              <a:rPr lang="en-GB" dirty="0" smtClean="0">
                <a:ea typeface="+mn-ea"/>
              </a:rPr>
              <a:t>publish in </a:t>
            </a:r>
            <a:r>
              <a:rPr lang="en-GB" i="1" dirty="0" smtClean="0">
                <a:ea typeface="+mn-ea"/>
              </a:rPr>
              <a:t>The Lancet</a:t>
            </a:r>
            <a:r>
              <a:rPr lang="en-GB" dirty="0" smtClean="0">
                <a:ea typeface="+mn-ea"/>
              </a:rPr>
              <a:t> about </a:t>
            </a:r>
            <a:r>
              <a:rPr lang="en-GB" dirty="0">
                <a:ea typeface="+mn-ea"/>
              </a:rPr>
              <a:t>a possible link between measles, mumps, and rubella (MMR) vaccine and autism </a:t>
            </a:r>
          </a:p>
          <a:p>
            <a:pPr lvl="1" eaLnBrk="1" fontAlgn="auto" hangingPunct="1">
              <a:spcAft>
                <a:spcPts val="0"/>
              </a:spcAft>
              <a:buFont typeface="Arial" panose="020B0604020202020204" pitchFamily="34" charset="0"/>
              <a:buChar char="•"/>
              <a:defRPr/>
            </a:pPr>
            <a:r>
              <a:rPr lang="en-GB" dirty="0">
                <a:ea typeface="+mn-ea"/>
              </a:rPr>
              <a:t>retracted in 2010</a:t>
            </a:r>
            <a:r>
              <a:rPr lang="en-US" dirty="0">
                <a:ea typeface="+mn-ea"/>
              </a:rPr>
              <a:t> </a:t>
            </a:r>
          </a:p>
          <a:p>
            <a:pPr marL="457200" lvl="1" indent="0" eaLnBrk="1" fontAlgn="auto" hangingPunct="1">
              <a:spcAft>
                <a:spcPts val="0"/>
              </a:spcAft>
              <a:buFont typeface="Arial" panose="020B0604020202020204" pitchFamily="34" charset="0"/>
              <a:buNone/>
              <a:defRPr/>
            </a:pPr>
            <a:r>
              <a:rPr lang="en-US" dirty="0" smtClean="0">
                <a:ea typeface="+mn-ea"/>
              </a:rPr>
              <a:t> </a:t>
            </a:r>
            <a:endParaRPr lang="en-US" dirty="0">
              <a:ea typeface="+mn-ea"/>
            </a:endParaRPr>
          </a:p>
          <a:p>
            <a:pPr lvl="1" eaLnBrk="1" fontAlgn="auto" hangingPunct="1">
              <a:spcAft>
                <a:spcPts val="0"/>
              </a:spcAft>
              <a:buFont typeface="Arial" panose="020B0604020202020204" pitchFamily="34" charset="0"/>
              <a:buChar char="•"/>
              <a:defRPr/>
            </a:pPr>
            <a:endParaRPr lang="en-US" dirty="0" smtClean="0">
              <a:ea typeface="+mn-ea"/>
            </a:endParaRPr>
          </a:p>
          <a:p>
            <a:pPr lvl="1" eaLnBrk="1" fontAlgn="auto" hangingPunct="1">
              <a:spcAft>
                <a:spcPts val="0"/>
              </a:spcAft>
              <a:buFont typeface="Arial" panose="020B0604020202020204" pitchFamily="34" charset="0"/>
              <a:buChar char="•"/>
              <a:defRPr/>
            </a:pPr>
            <a:endParaRPr lang="en-US" dirty="0" smtClean="0">
              <a:ea typeface="+mn-ea"/>
            </a:endParaRPr>
          </a:p>
        </p:txBody>
      </p:sp>
      <p:pic>
        <p:nvPicPr>
          <p:cNvPr id="4" name="Picture 3" descr="iStock-857285148.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04862" y="3091345"/>
            <a:ext cx="5887138" cy="3766655"/>
          </a:xfrm>
          <a:prstGeom prst="ellipse">
            <a:avLst/>
          </a:prstGeom>
          <a:ln>
            <a:noFill/>
          </a:ln>
          <a:effectLst>
            <a:softEdge rad="112500"/>
          </a:effectLst>
        </p:spPr>
      </p:pic>
      <p:sp>
        <p:nvSpPr>
          <p:cNvPr id="2" name="Slide Number Placeholder 1"/>
          <p:cNvSpPr>
            <a:spLocks noGrp="1"/>
          </p:cNvSpPr>
          <p:nvPr>
            <p:ph type="sldNum" sz="quarter" idx="12"/>
          </p:nvPr>
        </p:nvSpPr>
        <p:spPr/>
        <p:txBody>
          <a:bodyPr/>
          <a:lstStyle/>
          <a:p>
            <a:fld id="{787453A2-74A3-9544-9CAC-072C0CA5112E}" type="slidenum">
              <a:rPr lang="fr-CH" altLang="x-none" smtClean="0"/>
              <a:pPr/>
              <a:t>16</a:t>
            </a:fld>
            <a:endParaRPr lang="fr-CH" altLang="x-none"/>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838200" y="0"/>
            <a:ext cx="10515600" cy="1690688"/>
          </a:xfrm>
        </p:spPr>
        <p:txBody>
          <a:bodyPr/>
          <a:lstStyle/>
          <a:p>
            <a:pPr eaLnBrk="1" hangingPunct="1"/>
            <a:r>
              <a:rPr lang="en-US" altLang="x-none">
                <a:ea typeface="ＭＳ Ｐゴシック" charset="-128"/>
              </a:rPr>
              <a:t>Measles</a:t>
            </a:r>
          </a:p>
        </p:txBody>
      </p:sp>
      <p:sp>
        <p:nvSpPr>
          <p:cNvPr id="3" name="Content Placeholder 2"/>
          <p:cNvSpPr>
            <a:spLocks noGrp="1"/>
          </p:cNvSpPr>
          <p:nvPr>
            <p:ph idx="1"/>
          </p:nvPr>
        </p:nvSpPr>
        <p:spPr>
          <a:xfrm>
            <a:off x="0" y="1604963"/>
            <a:ext cx="11353800" cy="5253037"/>
          </a:xfrm>
        </p:spPr>
        <p:txBody>
          <a:bodyPr rtlCol="0">
            <a:normAutofit/>
          </a:bodyPr>
          <a:lstStyle/>
          <a:p>
            <a:pPr eaLnBrk="1" fontAlgn="auto" hangingPunct="1">
              <a:spcAft>
                <a:spcPts val="0"/>
              </a:spcAft>
              <a:buFont typeface="Arial" panose="020B0604020202020204" pitchFamily="34" charset="0"/>
              <a:buChar char="•"/>
              <a:defRPr/>
            </a:pPr>
            <a:r>
              <a:rPr lang="en-GB" dirty="0" smtClean="0">
                <a:ea typeface="+mn-ea"/>
              </a:rPr>
              <a:t>1998- </a:t>
            </a:r>
            <a:r>
              <a:rPr lang="en-GB" dirty="0">
                <a:ea typeface="+mn-ea"/>
              </a:rPr>
              <a:t>Wakefield et al. </a:t>
            </a:r>
            <a:r>
              <a:rPr lang="en-GB" dirty="0" smtClean="0">
                <a:ea typeface="+mn-ea"/>
              </a:rPr>
              <a:t>publish in </a:t>
            </a:r>
            <a:r>
              <a:rPr lang="en-GB" i="1" dirty="0" smtClean="0">
                <a:ea typeface="+mn-ea"/>
              </a:rPr>
              <a:t>The Lancet</a:t>
            </a:r>
            <a:r>
              <a:rPr lang="en-GB" dirty="0" smtClean="0">
                <a:ea typeface="+mn-ea"/>
              </a:rPr>
              <a:t> about </a:t>
            </a:r>
            <a:r>
              <a:rPr lang="en-GB" dirty="0">
                <a:ea typeface="+mn-ea"/>
              </a:rPr>
              <a:t>a possible link between measles, mumps, and rubella (MMR) vaccine and autism </a:t>
            </a:r>
          </a:p>
          <a:p>
            <a:pPr lvl="1" eaLnBrk="1" fontAlgn="auto" hangingPunct="1">
              <a:spcAft>
                <a:spcPts val="0"/>
              </a:spcAft>
              <a:buFont typeface="Arial" panose="020B0604020202020204" pitchFamily="34" charset="0"/>
              <a:buChar char="•"/>
              <a:defRPr/>
            </a:pPr>
            <a:r>
              <a:rPr lang="en-GB" dirty="0">
                <a:ea typeface="+mn-ea"/>
              </a:rPr>
              <a:t>retracted in 2010</a:t>
            </a:r>
            <a:r>
              <a:rPr lang="en-US" dirty="0">
                <a:ea typeface="+mn-ea"/>
              </a:rPr>
              <a:t> </a:t>
            </a:r>
          </a:p>
          <a:p>
            <a:pPr lvl="1" eaLnBrk="1" fontAlgn="auto" hangingPunct="1">
              <a:spcAft>
                <a:spcPts val="0"/>
              </a:spcAft>
              <a:buFont typeface="Arial" panose="020B0604020202020204" pitchFamily="34" charset="0"/>
              <a:buChar char="•"/>
              <a:defRPr/>
            </a:pPr>
            <a:endParaRPr lang="en-GB" sz="2000" dirty="0" smtClean="0">
              <a:ea typeface="+mn-ea"/>
            </a:endParaRPr>
          </a:p>
          <a:p>
            <a:pPr eaLnBrk="1" fontAlgn="auto" hangingPunct="1">
              <a:spcAft>
                <a:spcPts val="0"/>
              </a:spcAft>
              <a:buFont typeface="Arial" panose="020B0604020202020204" pitchFamily="34" charset="0"/>
              <a:buChar char="•"/>
              <a:defRPr/>
            </a:pPr>
            <a:r>
              <a:rPr lang="en-US" sz="2400" dirty="0">
                <a:ea typeface="+mn-ea"/>
              </a:rPr>
              <a:t>Reasons for retraction: </a:t>
            </a:r>
          </a:p>
          <a:p>
            <a:pPr marL="0" indent="0" eaLnBrk="1" fontAlgn="auto" hangingPunct="1">
              <a:spcAft>
                <a:spcPts val="0"/>
              </a:spcAft>
              <a:buFont typeface="Arial" panose="020B0604020202020204" pitchFamily="34" charset="0"/>
              <a:buNone/>
              <a:defRPr/>
            </a:pPr>
            <a:r>
              <a:rPr lang="en-US" sz="2400" dirty="0" smtClean="0">
                <a:ea typeface="+mn-ea"/>
              </a:rPr>
              <a:t>  - uncontrolled </a:t>
            </a:r>
            <a:r>
              <a:rPr lang="en-US" sz="2400" dirty="0">
                <a:ea typeface="+mn-ea"/>
              </a:rPr>
              <a:t>study </a:t>
            </a:r>
            <a:r>
              <a:rPr lang="en-US" sz="2400" dirty="0" smtClean="0">
                <a:ea typeface="+mn-ea"/>
              </a:rPr>
              <a:t>design</a:t>
            </a:r>
            <a:endParaRPr lang="en-US" sz="2400" dirty="0">
              <a:ea typeface="+mn-ea"/>
            </a:endParaRPr>
          </a:p>
          <a:p>
            <a:pPr marL="0" indent="0" eaLnBrk="1" fontAlgn="auto" hangingPunct="1">
              <a:spcAft>
                <a:spcPts val="0"/>
              </a:spcAft>
              <a:buFont typeface="Arial" panose="020B0604020202020204" pitchFamily="34" charset="0"/>
              <a:buNone/>
              <a:defRPr/>
            </a:pPr>
            <a:r>
              <a:rPr lang="en-US" sz="2400" dirty="0" smtClean="0">
                <a:ea typeface="+mn-ea"/>
              </a:rPr>
              <a:t>  - small </a:t>
            </a:r>
            <a:r>
              <a:rPr lang="en-US" sz="2400" dirty="0">
                <a:ea typeface="+mn-ea"/>
              </a:rPr>
              <a:t>sample </a:t>
            </a:r>
            <a:r>
              <a:rPr lang="en-US" sz="2400" dirty="0" smtClean="0">
                <a:ea typeface="+mn-ea"/>
              </a:rPr>
              <a:t>size</a:t>
            </a:r>
            <a:endParaRPr lang="en-US" sz="2400" dirty="0">
              <a:ea typeface="+mn-ea"/>
            </a:endParaRPr>
          </a:p>
          <a:p>
            <a:pPr marL="0" indent="0" eaLnBrk="1" fontAlgn="auto" hangingPunct="1">
              <a:spcAft>
                <a:spcPts val="0"/>
              </a:spcAft>
              <a:buFont typeface="Arial" panose="020B0604020202020204" pitchFamily="34" charset="0"/>
              <a:buNone/>
              <a:defRPr/>
            </a:pPr>
            <a:r>
              <a:rPr lang="en-US" sz="2400" dirty="0">
                <a:ea typeface="+mn-ea"/>
              </a:rPr>
              <a:t> </a:t>
            </a:r>
            <a:r>
              <a:rPr lang="en-US" sz="2400" dirty="0" smtClean="0">
                <a:ea typeface="+mn-ea"/>
              </a:rPr>
              <a:t> - speculation </a:t>
            </a:r>
            <a:r>
              <a:rPr lang="en-US" sz="2400" dirty="0">
                <a:ea typeface="+mn-ea"/>
              </a:rPr>
              <a:t>in the </a:t>
            </a:r>
            <a:r>
              <a:rPr lang="en-US" sz="2400" dirty="0" smtClean="0">
                <a:ea typeface="+mn-ea"/>
              </a:rPr>
              <a:t>conclusions</a:t>
            </a:r>
            <a:endParaRPr lang="en-US" sz="2400" dirty="0">
              <a:ea typeface="+mn-ea"/>
            </a:endParaRPr>
          </a:p>
          <a:p>
            <a:pPr marL="0" indent="0" eaLnBrk="1" fontAlgn="auto" hangingPunct="1">
              <a:spcAft>
                <a:spcPts val="0"/>
              </a:spcAft>
              <a:buFont typeface="Arial" panose="020B0604020202020204" pitchFamily="34" charset="0"/>
              <a:buNone/>
              <a:defRPr/>
            </a:pPr>
            <a:r>
              <a:rPr lang="en-US" sz="2400" dirty="0" smtClean="0">
                <a:ea typeface="+mn-ea"/>
              </a:rPr>
              <a:t>  - blatant </a:t>
            </a:r>
            <a:r>
              <a:rPr lang="en-US" sz="2400" dirty="0">
                <a:ea typeface="+mn-ea"/>
              </a:rPr>
              <a:t>conflicts of </a:t>
            </a:r>
            <a:r>
              <a:rPr lang="en-US" sz="2400" dirty="0" smtClean="0">
                <a:ea typeface="+mn-ea"/>
              </a:rPr>
              <a:t>interest</a:t>
            </a:r>
            <a:endParaRPr lang="en-US" sz="2400" dirty="0">
              <a:ea typeface="+mn-ea"/>
            </a:endParaRPr>
          </a:p>
          <a:p>
            <a:pPr marL="0" indent="0" eaLnBrk="1" fontAlgn="auto" hangingPunct="1">
              <a:spcAft>
                <a:spcPts val="0"/>
              </a:spcAft>
              <a:buFont typeface="Arial" panose="020B0604020202020204" pitchFamily="34" charset="0"/>
              <a:buNone/>
              <a:defRPr/>
            </a:pPr>
            <a:r>
              <a:rPr lang="en-US" sz="2400" dirty="0" smtClean="0">
                <a:ea typeface="+mn-ea"/>
              </a:rPr>
              <a:t>  - allegations </a:t>
            </a:r>
            <a:r>
              <a:rPr lang="en-US" sz="2400" dirty="0">
                <a:ea typeface="+mn-ea"/>
              </a:rPr>
              <a:t>of misconduct </a:t>
            </a:r>
            <a:r>
              <a:rPr lang="en-US" sz="2400" dirty="0" smtClean="0">
                <a:ea typeface="+mn-ea"/>
              </a:rPr>
              <a:t>&amp; ethical violations</a:t>
            </a:r>
            <a:r>
              <a:rPr lang="en-US" dirty="0" smtClean="0">
                <a:ea typeface="+mn-ea"/>
              </a:rPr>
              <a:t> </a:t>
            </a:r>
            <a:endParaRPr lang="en-US" dirty="0">
              <a:ea typeface="+mn-ea"/>
            </a:endParaRPr>
          </a:p>
          <a:p>
            <a:pPr lvl="1" eaLnBrk="1" fontAlgn="auto" hangingPunct="1">
              <a:spcAft>
                <a:spcPts val="0"/>
              </a:spcAft>
              <a:buFont typeface="Arial" panose="020B0604020202020204" pitchFamily="34" charset="0"/>
              <a:buChar char="•"/>
              <a:defRPr/>
            </a:pPr>
            <a:endParaRPr lang="en-US" dirty="0" smtClean="0">
              <a:ea typeface="+mn-ea"/>
            </a:endParaRPr>
          </a:p>
          <a:p>
            <a:pPr lvl="1" eaLnBrk="1" fontAlgn="auto" hangingPunct="1">
              <a:spcAft>
                <a:spcPts val="0"/>
              </a:spcAft>
              <a:buFont typeface="Arial" panose="020B0604020202020204" pitchFamily="34" charset="0"/>
              <a:buChar char="•"/>
              <a:defRPr/>
            </a:pPr>
            <a:endParaRPr lang="en-US" dirty="0" smtClean="0">
              <a:ea typeface="+mn-ea"/>
            </a:endParaRPr>
          </a:p>
        </p:txBody>
      </p:sp>
      <p:pic>
        <p:nvPicPr>
          <p:cNvPr id="4" name="Picture 3" descr="iStock-857285148.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04862" y="3091345"/>
            <a:ext cx="5887138" cy="3766655"/>
          </a:xfrm>
          <a:prstGeom prst="ellipse">
            <a:avLst/>
          </a:prstGeom>
          <a:ln>
            <a:noFill/>
          </a:ln>
          <a:effectLst>
            <a:softEdge rad="112500"/>
          </a:effectLst>
        </p:spPr>
      </p:pic>
      <p:sp>
        <p:nvSpPr>
          <p:cNvPr id="2" name="Slide Number Placeholder 1"/>
          <p:cNvSpPr>
            <a:spLocks noGrp="1"/>
          </p:cNvSpPr>
          <p:nvPr>
            <p:ph type="sldNum" sz="quarter" idx="12"/>
          </p:nvPr>
        </p:nvSpPr>
        <p:spPr/>
        <p:txBody>
          <a:bodyPr/>
          <a:lstStyle/>
          <a:p>
            <a:fld id="{787453A2-74A3-9544-9CAC-072C0CA5112E}" type="slidenum">
              <a:rPr lang="fr-CH" altLang="x-none" smtClean="0"/>
              <a:pPr/>
              <a:t>17</a:t>
            </a:fld>
            <a:endParaRPr lang="fr-CH" altLang="x-none"/>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838200" y="0"/>
            <a:ext cx="10515600" cy="1690688"/>
          </a:xfrm>
        </p:spPr>
        <p:txBody>
          <a:bodyPr/>
          <a:lstStyle/>
          <a:p>
            <a:pPr eaLnBrk="1" hangingPunct="1"/>
            <a:r>
              <a:rPr lang="en-US" altLang="x-none">
                <a:ea typeface="ＭＳ Ｐゴシック" charset="-128"/>
              </a:rPr>
              <a:t>Measles</a:t>
            </a:r>
          </a:p>
        </p:txBody>
      </p:sp>
      <p:sp>
        <p:nvSpPr>
          <p:cNvPr id="3" name="Content Placeholder 2"/>
          <p:cNvSpPr>
            <a:spLocks noGrp="1"/>
          </p:cNvSpPr>
          <p:nvPr>
            <p:ph idx="1"/>
          </p:nvPr>
        </p:nvSpPr>
        <p:spPr>
          <a:xfrm>
            <a:off x="0" y="1604963"/>
            <a:ext cx="11353800" cy="5253037"/>
          </a:xfrm>
        </p:spPr>
        <p:txBody>
          <a:bodyPr rtlCol="0">
            <a:normAutofit/>
          </a:bodyPr>
          <a:lstStyle/>
          <a:p>
            <a:pPr eaLnBrk="1" fontAlgn="auto" hangingPunct="1">
              <a:spcAft>
                <a:spcPts val="0"/>
              </a:spcAft>
              <a:buFont typeface="Arial" panose="020B0604020202020204" pitchFamily="34" charset="0"/>
              <a:buChar char="•"/>
              <a:defRPr/>
            </a:pPr>
            <a:r>
              <a:rPr lang="en-GB" dirty="0" smtClean="0">
                <a:ea typeface="+mn-ea"/>
              </a:rPr>
              <a:t>1998- </a:t>
            </a:r>
            <a:r>
              <a:rPr lang="en-GB" dirty="0">
                <a:ea typeface="+mn-ea"/>
              </a:rPr>
              <a:t>Wakefield et al. </a:t>
            </a:r>
            <a:r>
              <a:rPr lang="en-GB" dirty="0" smtClean="0">
                <a:ea typeface="+mn-ea"/>
              </a:rPr>
              <a:t>publish in </a:t>
            </a:r>
            <a:r>
              <a:rPr lang="en-GB" i="1" dirty="0" smtClean="0">
                <a:ea typeface="+mn-ea"/>
              </a:rPr>
              <a:t>The Lancet</a:t>
            </a:r>
            <a:r>
              <a:rPr lang="en-GB" dirty="0" smtClean="0">
                <a:ea typeface="+mn-ea"/>
              </a:rPr>
              <a:t> about </a:t>
            </a:r>
            <a:r>
              <a:rPr lang="en-GB" dirty="0">
                <a:ea typeface="+mn-ea"/>
              </a:rPr>
              <a:t>a possible link between measles, mumps, and rubella (MMR) vaccine and autism </a:t>
            </a:r>
          </a:p>
          <a:p>
            <a:pPr lvl="1" eaLnBrk="1" fontAlgn="auto" hangingPunct="1">
              <a:spcAft>
                <a:spcPts val="0"/>
              </a:spcAft>
              <a:buFont typeface="Arial" panose="020B0604020202020204" pitchFamily="34" charset="0"/>
              <a:buChar char="•"/>
              <a:defRPr/>
            </a:pPr>
            <a:r>
              <a:rPr lang="en-GB" dirty="0">
                <a:ea typeface="+mn-ea"/>
              </a:rPr>
              <a:t>retracted in 2010</a:t>
            </a:r>
            <a:r>
              <a:rPr lang="en-US" dirty="0">
                <a:ea typeface="+mn-ea"/>
              </a:rPr>
              <a:t> </a:t>
            </a:r>
          </a:p>
          <a:p>
            <a:pPr lvl="1" eaLnBrk="1" fontAlgn="auto" hangingPunct="1">
              <a:spcAft>
                <a:spcPts val="0"/>
              </a:spcAft>
              <a:buFont typeface="Arial" panose="020B0604020202020204" pitchFamily="34" charset="0"/>
              <a:buChar char="•"/>
              <a:defRPr/>
            </a:pPr>
            <a:endParaRPr lang="en-GB" dirty="0" smtClean="0">
              <a:ea typeface="+mn-ea"/>
            </a:endParaRPr>
          </a:p>
          <a:p>
            <a:pPr eaLnBrk="1" fontAlgn="auto" hangingPunct="1">
              <a:spcAft>
                <a:spcPts val="0"/>
              </a:spcAft>
              <a:buFont typeface="Arial" panose="020B0604020202020204" pitchFamily="34" charset="0"/>
              <a:buChar char="•"/>
              <a:defRPr/>
            </a:pPr>
            <a:r>
              <a:rPr lang="en-US" dirty="0" smtClean="0">
                <a:ea typeface="+mn-ea"/>
              </a:rPr>
              <a:t>20 years later cited </a:t>
            </a:r>
            <a:r>
              <a:rPr lang="en-US" dirty="0">
                <a:ea typeface="+mn-ea"/>
              </a:rPr>
              <a:t>over 2800 </a:t>
            </a:r>
            <a:r>
              <a:rPr lang="en-US" dirty="0" smtClean="0">
                <a:ea typeface="+mn-ea"/>
              </a:rPr>
              <a:t>times</a:t>
            </a:r>
          </a:p>
          <a:p>
            <a:pPr marL="0" indent="0" eaLnBrk="1" fontAlgn="auto" hangingPunct="1">
              <a:spcAft>
                <a:spcPts val="0"/>
              </a:spcAft>
              <a:buFont typeface="Arial" panose="020B0604020202020204" pitchFamily="34" charset="0"/>
              <a:buNone/>
              <a:defRPr/>
            </a:pPr>
            <a:r>
              <a:rPr lang="en-US" dirty="0" smtClean="0">
                <a:ea typeface="+mn-ea"/>
              </a:rPr>
              <a:t>    including </a:t>
            </a:r>
            <a:r>
              <a:rPr lang="en-US" dirty="0">
                <a:ea typeface="+mn-ea"/>
              </a:rPr>
              <a:t>1090 times since </a:t>
            </a:r>
            <a:r>
              <a:rPr lang="en-US" dirty="0" smtClean="0">
                <a:ea typeface="+mn-ea"/>
              </a:rPr>
              <a:t>2012</a:t>
            </a:r>
          </a:p>
          <a:p>
            <a:pPr marL="0" indent="0" eaLnBrk="1" fontAlgn="auto" hangingPunct="1">
              <a:spcAft>
                <a:spcPts val="0"/>
              </a:spcAft>
              <a:buFont typeface="Arial" panose="020B0604020202020204" pitchFamily="34" charset="0"/>
              <a:buNone/>
              <a:defRPr/>
            </a:pPr>
            <a:endParaRPr lang="en-US" dirty="0" smtClean="0">
              <a:ea typeface="+mn-ea"/>
            </a:endParaRPr>
          </a:p>
          <a:p>
            <a:pPr eaLnBrk="1" fontAlgn="auto" hangingPunct="1">
              <a:lnSpc>
                <a:spcPct val="80000"/>
              </a:lnSpc>
              <a:spcAft>
                <a:spcPts val="0"/>
              </a:spcAft>
              <a:buFont typeface="Arial" panose="020B0604020202020204" pitchFamily="34" charset="0"/>
              <a:buChar char="•"/>
              <a:defRPr/>
            </a:pPr>
            <a:r>
              <a:rPr lang="en-US" dirty="0" smtClean="0">
                <a:ea typeface="+mn-ea"/>
              </a:rPr>
              <a:t>The Wakefield article was published and </a:t>
            </a:r>
          </a:p>
          <a:p>
            <a:pPr marL="0" indent="0" eaLnBrk="1" fontAlgn="auto" hangingPunct="1">
              <a:lnSpc>
                <a:spcPct val="80000"/>
              </a:lnSpc>
              <a:spcAft>
                <a:spcPts val="0"/>
              </a:spcAft>
              <a:buFont typeface="Arial" panose="020B0604020202020204" pitchFamily="34" charset="0"/>
              <a:buNone/>
              <a:defRPr/>
            </a:pPr>
            <a:r>
              <a:rPr lang="en-US" dirty="0">
                <a:ea typeface="+mn-ea"/>
              </a:rPr>
              <a:t> </a:t>
            </a:r>
            <a:r>
              <a:rPr lang="en-US" dirty="0" smtClean="0">
                <a:ea typeface="+mn-ea"/>
              </a:rPr>
              <a:t>   circulated in the media; people around</a:t>
            </a:r>
          </a:p>
          <a:p>
            <a:pPr marL="0" indent="0" eaLnBrk="1" fontAlgn="auto" hangingPunct="1">
              <a:lnSpc>
                <a:spcPct val="80000"/>
              </a:lnSpc>
              <a:spcAft>
                <a:spcPts val="0"/>
              </a:spcAft>
              <a:buFont typeface="Arial" panose="020B0604020202020204" pitchFamily="34" charset="0"/>
              <a:buNone/>
              <a:defRPr/>
            </a:pPr>
            <a:r>
              <a:rPr lang="en-US" dirty="0">
                <a:ea typeface="+mn-ea"/>
              </a:rPr>
              <a:t> </a:t>
            </a:r>
            <a:r>
              <a:rPr lang="en-US" dirty="0" smtClean="0">
                <a:ea typeface="+mn-ea"/>
              </a:rPr>
              <a:t>   the developed world began to </a:t>
            </a:r>
          </a:p>
          <a:p>
            <a:pPr marL="0" indent="0" eaLnBrk="1" fontAlgn="auto" hangingPunct="1">
              <a:lnSpc>
                <a:spcPct val="80000"/>
              </a:lnSpc>
              <a:spcAft>
                <a:spcPts val="0"/>
              </a:spcAft>
              <a:buFont typeface="Arial" panose="020B0604020202020204" pitchFamily="34" charset="0"/>
              <a:buNone/>
              <a:defRPr/>
            </a:pPr>
            <a:r>
              <a:rPr lang="en-US" dirty="0">
                <a:ea typeface="+mn-ea"/>
              </a:rPr>
              <a:t> </a:t>
            </a:r>
            <a:r>
              <a:rPr lang="en-US" dirty="0" smtClean="0">
                <a:ea typeface="+mn-ea"/>
              </a:rPr>
              <a:t>   increasingly fear vaccines  </a:t>
            </a:r>
            <a:r>
              <a:rPr lang="en-GB" dirty="0" smtClean="0">
                <a:ea typeface="+mn-ea"/>
              </a:rPr>
              <a:t> </a:t>
            </a:r>
          </a:p>
          <a:p>
            <a:pPr lvl="1" eaLnBrk="1" fontAlgn="auto" hangingPunct="1">
              <a:spcAft>
                <a:spcPts val="0"/>
              </a:spcAft>
              <a:buFont typeface="Arial" panose="020B0604020202020204" pitchFamily="34" charset="0"/>
              <a:buChar char="•"/>
              <a:defRPr/>
            </a:pPr>
            <a:endParaRPr lang="en-US" dirty="0" smtClean="0">
              <a:ea typeface="+mn-ea"/>
            </a:endParaRPr>
          </a:p>
          <a:p>
            <a:pPr lvl="1" eaLnBrk="1" fontAlgn="auto" hangingPunct="1">
              <a:spcAft>
                <a:spcPts val="0"/>
              </a:spcAft>
              <a:buFont typeface="Arial" panose="020B0604020202020204" pitchFamily="34" charset="0"/>
              <a:buChar char="•"/>
              <a:defRPr/>
            </a:pPr>
            <a:endParaRPr lang="en-US" dirty="0" smtClean="0">
              <a:ea typeface="+mn-ea"/>
            </a:endParaRPr>
          </a:p>
        </p:txBody>
      </p:sp>
      <p:pic>
        <p:nvPicPr>
          <p:cNvPr id="4" name="Picture 3" descr="iStock-857285148.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04862" y="3091345"/>
            <a:ext cx="5887138" cy="3766655"/>
          </a:xfrm>
          <a:prstGeom prst="ellipse">
            <a:avLst/>
          </a:prstGeom>
          <a:ln>
            <a:noFill/>
          </a:ln>
          <a:effectLst>
            <a:softEdge rad="112500"/>
          </a:effectLst>
        </p:spPr>
      </p:pic>
      <p:sp>
        <p:nvSpPr>
          <p:cNvPr id="2" name="Slide Number Placeholder 1"/>
          <p:cNvSpPr>
            <a:spLocks noGrp="1"/>
          </p:cNvSpPr>
          <p:nvPr>
            <p:ph type="sldNum" sz="quarter" idx="12"/>
          </p:nvPr>
        </p:nvSpPr>
        <p:spPr/>
        <p:txBody>
          <a:bodyPr/>
          <a:lstStyle/>
          <a:p>
            <a:fld id="{787453A2-74A3-9544-9CAC-072C0CA5112E}" type="slidenum">
              <a:rPr lang="fr-CH" altLang="x-none" smtClean="0"/>
              <a:pPr/>
              <a:t>18</a:t>
            </a:fld>
            <a:endParaRPr lang="fr-CH" altLang="x-none"/>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eaLnBrk="1" hangingPunct="1"/>
            <a:r>
              <a:rPr lang="en-US" altLang="x-none">
                <a:ea typeface="ＭＳ Ｐゴシック" charset="-128"/>
              </a:rPr>
              <a:t>Effects:</a:t>
            </a:r>
          </a:p>
        </p:txBody>
      </p:sp>
      <p:sp>
        <p:nvSpPr>
          <p:cNvPr id="50178" name="Content Placeholder 2"/>
          <p:cNvSpPr>
            <a:spLocks noGrp="1"/>
          </p:cNvSpPr>
          <p:nvPr>
            <p:ph idx="1"/>
          </p:nvPr>
        </p:nvSpPr>
        <p:spPr>
          <a:xfrm>
            <a:off x="177800" y="1825625"/>
            <a:ext cx="3854450" cy="4351338"/>
          </a:xfrm>
        </p:spPr>
        <p:txBody>
          <a:bodyPr/>
          <a:lstStyle/>
          <a:p>
            <a:pPr eaLnBrk="1" hangingPunct="1">
              <a:lnSpc>
                <a:spcPct val="100000"/>
              </a:lnSpc>
            </a:pPr>
            <a:r>
              <a:rPr lang="en-US" altLang="x-none">
                <a:ea typeface="ＭＳ Ｐゴシック" charset="-128"/>
              </a:rPr>
              <a:t>Lack of </a:t>
            </a:r>
            <a:r>
              <a:rPr lang="en-US" altLang="fr-FR">
                <a:ea typeface="ＭＳ Ｐゴシック" charset="-128"/>
              </a:rPr>
              <a:t>“</a:t>
            </a:r>
            <a:r>
              <a:rPr lang="en-US" altLang="x-none">
                <a:ea typeface="ＭＳ Ｐゴシック" charset="-128"/>
              </a:rPr>
              <a:t>buy-in</a:t>
            </a:r>
            <a:r>
              <a:rPr lang="en-US" altLang="fr-FR">
                <a:ea typeface="ＭＳ Ｐゴシック" charset="-128"/>
              </a:rPr>
              <a:t>”</a:t>
            </a:r>
            <a:endParaRPr lang="en-US" altLang="x-none">
              <a:ea typeface="ＭＳ Ｐゴシック" charset="-128"/>
            </a:endParaRPr>
          </a:p>
          <a:p>
            <a:pPr marL="228600" lvl="1" eaLnBrk="1" hangingPunct="1">
              <a:lnSpc>
                <a:spcPct val="100000"/>
              </a:lnSpc>
              <a:spcBef>
                <a:spcPts val="1000"/>
              </a:spcBef>
            </a:pPr>
            <a:r>
              <a:rPr lang="en-GB" altLang="x-none" sz="2800">
                <a:ea typeface="ＭＳ Ｐゴシック" charset="-128"/>
              </a:rPr>
              <a:t>Anti vaxx movement</a:t>
            </a:r>
          </a:p>
          <a:p>
            <a:pPr marL="685800" lvl="2" eaLnBrk="1" hangingPunct="1">
              <a:lnSpc>
                <a:spcPct val="100000"/>
              </a:lnSpc>
              <a:spcBef>
                <a:spcPts val="1000"/>
              </a:spcBef>
            </a:pPr>
            <a:r>
              <a:rPr lang="en-GB" altLang="x-none" sz="2400">
                <a:ea typeface="ＭＳ Ｐゴシック" charset="-128"/>
              </a:rPr>
              <a:t>Dr. Wakefield is a vocal supporter</a:t>
            </a:r>
          </a:p>
          <a:p>
            <a:pPr eaLnBrk="1" hangingPunct="1">
              <a:lnSpc>
                <a:spcPct val="100000"/>
              </a:lnSpc>
            </a:pPr>
            <a:r>
              <a:rPr lang="en-GB" altLang="x-none">
                <a:ea typeface="ＭＳ Ｐゴシック" charset="-128"/>
              </a:rPr>
              <a:t>Social Media (SoMe) as a source of public health misinformation</a:t>
            </a:r>
          </a:p>
          <a:p>
            <a:pPr eaLnBrk="1" hangingPunct="1">
              <a:lnSpc>
                <a:spcPct val="100000"/>
              </a:lnSpc>
            </a:pPr>
            <a:endParaRPr lang="en-US" altLang="x-none">
              <a:ea typeface="ＭＳ Ｐゴシック" charset="-128"/>
            </a:endParaRPr>
          </a:p>
        </p:txBody>
      </p:sp>
      <p:pic>
        <p:nvPicPr>
          <p:cNvPr id="50179" name="Picture 3" descr="07b.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065588" y="788988"/>
            <a:ext cx="8126412" cy="554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787453A2-74A3-9544-9CAC-072C0CA5112E}" type="slidenum">
              <a:rPr lang="fr-CH" altLang="x-none" smtClean="0"/>
              <a:pPr/>
              <a:t>19</a:t>
            </a:fld>
            <a:endParaRPr lang="fr-CH" altLang="x-none"/>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Espace réservé du contenu 2"/>
          <p:cNvSpPr>
            <a:spLocks noGrp="1"/>
          </p:cNvSpPr>
          <p:nvPr>
            <p:ph idx="1"/>
          </p:nvPr>
        </p:nvSpPr>
        <p:spPr>
          <a:xfrm>
            <a:off x="838200" y="776288"/>
            <a:ext cx="10515600" cy="5775325"/>
          </a:xfrm>
        </p:spPr>
        <p:txBody>
          <a:bodyPr/>
          <a:lstStyle/>
          <a:p>
            <a:pPr marL="0" indent="0" eaLnBrk="1" hangingPunct="1">
              <a:lnSpc>
                <a:spcPct val="100000"/>
              </a:lnSpc>
              <a:buFont typeface="Arial" charset="0"/>
              <a:buNone/>
            </a:pPr>
            <a:r>
              <a:rPr lang="en-US" altLang="x-none" sz="4000">
                <a:ea typeface="ＭＳ Ｐゴシック" charset="-128"/>
              </a:rPr>
              <a:t>Why bother talking about this ?</a:t>
            </a:r>
          </a:p>
          <a:p>
            <a:pPr marL="0" indent="0" eaLnBrk="1" hangingPunct="1">
              <a:lnSpc>
                <a:spcPct val="100000"/>
              </a:lnSpc>
              <a:buFont typeface="Arial" charset="0"/>
              <a:buNone/>
            </a:pPr>
            <a:r>
              <a:rPr lang="en-US" altLang="x-none" sz="4000">
                <a:ea typeface="ＭＳ Ｐゴシック" charset="-128"/>
              </a:rPr>
              <a:t>  </a:t>
            </a:r>
          </a:p>
          <a:p>
            <a:pPr marL="0" indent="0" eaLnBrk="1" hangingPunct="1">
              <a:lnSpc>
                <a:spcPct val="100000"/>
              </a:lnSpc>
              <a:buFont typeface="Arial" charset="0"/>
              <a:buNone/>
            </a:pPr>
            <a:r>
              <a:rPr lang="en-US" altLang="x-none" sz="4000">
                <a:ea typeface="ＭＳ Ｐゴシック" charset="-128"/>
              </a:rPr>
              <a:t>In the scientific community, we have a tendency to ignore misinformation, thinking that it will go away if we do not give it attention</a:t>
            </a:r>
          </a:p>
          <a:p>
            <a:pPr marL="0" indent="0" eaLnBrk="1" hangingPunct="1">
              <a:lnSpc>
                <a:spcPct val="100000"/>
              </a:lnSpc>
              <a:buFont typeface="Arial" charset="0"/>
              <a:buNone/>
            </a:pPr>
            <a:endParaRPr lang="en-US" altLang="x-none" sz="4000">
              <a:ea typeface="ＭＳ Ｐゴシック" charset="-128"/>
            </a:endParaRPr>
          </a:p>
          <a:p>
            <a:pPr marL="0" indent="0" eaLnBrk="1" hangingPunct="1">
              <a:lnSpc>
                <a:spcPct val="100000"/>
              </a:lnSpc>
              <a:buFont typeface="Arial" charset="0"/>
              <a:buNone/>
            </a:pPr>
            <a:r>
              <a:rPr lang="en-US" altLang="x-none" sz="4000">
                <a:ea typeface="ＭＳ Ｐゴシック" charset="-128"/>
              </a:rPr>
              <a:t>But in the age of fake news, this just adds fuel to the fire</a:t>
            </a:r>
          </a:p>
        </p:txBody>
      </p:sp>
      <p:sp>
        <p:nvSpPr>
          <p:cNvPr id="2" name="Slide Number Placeholder 1"/>
          <p:cNvSpPr>
            <a:spLocks noGrp="1"/>
          </p:cNvSpPr>
          <p:nvPr>
            <p:ph type="sldNum" sz="quarter" idx="12"/>
          </p:nvPr>
        </p:nvSpPr>
        <p:spPr/>
        <p:txBody>
          <a:bodyPr/>
          <a:lstStyle/>
          <a:p>
            <a:fld id="{787453A2-74A3-9544-9CAC-072C0CA5112E}" type="slidenum">
              <a:rPr lang="fr-CH" altLang="x-none" smtClean="0"/>
              <a:pPr/>
              <a:t>2</a:t>
            </a:fld>
            <a:endParaRPr lang="fr-CH" altLang="x-none"/>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pPr eaLnBrk="1" hangingPunct="1"/>
            <a:r>
              <a:rPr lang="en-US" altLang="x-none" sz="4800" b="1">
                <a:solidFill>
                  <a:srgbClr val="5B0FC1"/>
                </a:solidFill>
                <a:ea typeface="ＭＳ Ｐゴシック" charset="-128"/>
              </a:rPr>
              <a:t>In the UK</a:t>
            </a:r>
            <a:r>
              <a:rPr lang="mr-IN" altLang="x-none" sz="4800" b="1">
                <a:solidFill>
                  <a:srgbClr val="5B0FC1"/>
                </a:solidFill>
                <a:ea typeface="ＭＳ Ｐゴシック" charset="-128"/>
              </a:rPr>
              <a:t>…</a:t>
            </a:r>
            <a:endParaRPr lang="en-US" altLang="x-none" sz="4800" b="1">
              <a:solidFill>
                <a:srgbClr val="5B0FC1"/>
              </a:solidFill>
              <a:ea typeface="ＭＳ Ｐゴシック" charset="-128"/>
            </a:endParaRPr>
          </a:p>
        </p:txBody>
      </p:sp>
      <p:sp>
        <p:nvSpPr>
          <p:cNvPr id="52226" name="Content Placeholder 2"/>
          <p:cNvSpPr>
            <a:spLocks noGrp="1"/>
          </p:cNvSpPr>
          <p:nvPr>
            <p:ph idx="1"/>
          </p:nvPr>
        </p:nvSpPr>
        <p:spPr>
          <a:xfrm>
            <a:off x="838200" y="1825625"/>
            <a:ext cx="10515600" cy="4213225"/>
          </a:xfrm>
        </p:spPr>
        <p:txBody>
          <a:bodyPr/>
          <a:lstStyle/>
          <a:p>
            <a:pPr eaLnBrk="1" hangingPunct="1">
              <a:lnSpc>
                <a:spcPct val="100000"/>
              </a:lnSpc>
            </a:pPr>
            <a:r>
              <a:rPr lang="en-US" altLang="x-none">
                <a:ea typeface="ＭＳ Ｐゴシック" charset="-128"/>
              </a:rPr>
              <a:t>MMR vaccine coverage dropped from 91% in 1998 to 80% in 2003 </a:t>
            </a:r>
          </a:p>
          <a:p>
            <a:pPr eaLnBrk="1" hangingPunct="1">
              <a:lnSpc>
                <a:spcPct val="100000"/>
              </a:lnSpc>
            </a:pPr>
            <a:endParaRPr lang="en-US" altLang="x-none">
              <a:ea typeface="ＭＳ Ｐゴシック" charset="-128"/>
            </a:endParaRPr>
          </a:p>
          <a:p>
            <a:pPr eaLnBrk="1" hangingPunct="1">
              <a:lnSpc>
                <a:spcPct val="100000"/>
              </a:lnSpc>
            </a:pPr>
            <a:endParaRPr lang="en-US" altLang="x-none">
              <a:ea typeface="ＭＳ Ｐゴシック" charset="-128"/>
            </a:endParaRPr>
          </a:p>
          <a:p>
            <a:pPr eaLnBrk="1" hangingPunct="1">
              <a:lnSpc>
                <a:spcPct val="100000"/>
              </a:lnSpc>
            </a:pPr>
            <a:endParaRPr lang="en-US" altLang="x-none">
              <a:ea typeface="ＭＳ Ｐゴシック" charset="-128"/>
            </a:endParaRPr>
          </a:p>
          <a:p>
            <a:pPr eaLnBrk="1" hangingPunct="1">
              <a:lnSpc>
                <a:spcPct val="100000"/>
              </a:lnSpc>
            </a:pPr>
            <a:r>
              <a:rPr lang="en-US" altLang="x-none">
                <a:ea typeface="ＭＳ Ｐゴシック" charset="-128"/>
              </a:rPr>
              <a:t>measles cases</a:t>
            </a:r>
            <a:r>
              <a:rPr lang="en-GB" altLang="x-none">
                <a:ea typeface="ＭＳ Ｐゴシック" charset="-128"/>
              </a:rPr>
              <a:t> increased 							</a:t>
            </a:r>
            <a:r>
              <a:rPr lang="en-US" altLang="x-none">
                <a:ea typeface="ＭＳ Ｐゴシック" charset="-128"/>
              </a:rPr>
              <a:t>from 56 cases per population of 58.5 million in 1998 		to 1370 in a population of 61 million in 2008 </a:t>
            </a:r>
          </a:p>
          <a:p>
            <a:pPr eaLnBrk="1" hangingPunct="1">
              <a:lnSpc>
                <a:spcPct val="100000"/>
              </a:lnSpc>
            </a:pPr>
            <a:endParaRPr lang="en-US" altLang="x-none">
              <a:ea typeface="ＭＳ Ｐゴシック" charset="-128"/>
            </a:endParaRPr>
          </a:p>
          <a:p>
            <a:pPr eaLnBrk="1" hangingPunct="1">
              <a:lnSpc>
                <a:spcPct val="100000"/>
              </a:lnSpc>
            </a:pPr>
            <a:endParaRPr lang="en-US" altLang="x-none">
              <a:ea typeface="ＭＳ Ｐゴシック" charset="-128"/>
            </a:endParaRPr>
          </a:p>
          <a:p>
            <a:pPr eaLnBrk="1" hangingPunct="1">
              <a:lnSpc>
                <a:spcPct val="100000"/>
              </a:lnSpc>
            </a:pPr>
            <a:endParaRPr lang="en-US" altLang="x-none">
              <a:ea typeface="ＭＳ Ｐゴシック" charset="-128"/>
            </a:endParaRPr>
          </a:p>
        </p:txBody>
      </p:sp>
      <p:sp>
        <p:nvSpPr>
          <p:cNvPr id="7" name="Right Arrow 6"/>
          <p:cNvSpPr/>
          <p:nvPr/>
        </p:nvSpPr>
        <p:spPr>
          <a:xfrm>
            <a:off x="1047750" y="2697163"/>
            <a:ext cx="10180638" cy="1336675"/>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3600" dirty="0"/>
              <a:t>Coverage too low for herd immunity</a:t>
            </a:r>
          </a:p>
        </p:txBody>
      </p:sp>
      <p:sp>
        <p:nvSpPr>
          <p:cNvPr id="52228" name="Rectangle 8"/>
          <p:cNvSpPr>
            <a:spLocks noChangeArrowheads="1"/>
          </p:cNvSpPr>
          <p:nvPr/>
        </p:nvSpPr>
        <p:spPr bwMode="auto">
          <a:xfrm>
            <a:off x="485775" y="5434013"/>
            <a:ext cx="110378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x-none" sz="1800">
              <a:latin typeface="Calibri" charset="0"/>
            </a:endParaRPr>
          </a:p>
          <a:p>
            <a:pPr eaLnBrk="1" hangingPunct="1"/>
            <a:endParaRPr lang="en-US" altLang="x-none" sz="1800">
              <a:latin typeface="Calibri" charset="0"/>
            </a:endParaRPr>
          </a:p>
          <a:p>
            <a:pPr eaLnBrk="1" hangingPunct="1"/>
            <a:r>
              <a:rPr lang="en-US" altLang="x-none" sz="1800">
                <a:latin typeface="Calibri" charset="0"/>
              </a:rPr>
              <a:t>Flaherty, D. K. The Vaccine-Autism Connection: A Public Health Crisis Caused by Unethical Medical Practices and Fraudulent Science,  OECD Data Available at: http://data.oecd.org/pop/population.htm.</a:t>
            </a:r>
          </a:p>
        </p:txBody>
      </p:sp>
      <p:sp>
        <p:nvSpPr>
          <p:cNvPr id="2" name="Slide Number Placeholder 1"/>
          <p:cNvSpPr>
            <a:spLocks noGrp="1"/>
          </p:cNvSpPr>
          <p:nvPr>
            <p:ph type="sldNum" sz="quarter" idx="12"/>
          </p:nvPr>
        </p:nvSpPr>
        <p:spPr/>
        <p:txBody>
          <a:bodyPr/>
          <a:lstStyle/>
          <a:p>
            <a:fld id="{787453A2-74A3-9544-9CAC-072C0CA5112E}" type="slidenum">
              <a:rPr lang="fr-CH" altLang="x-none" smtClean="0"/>
              <a:pPr/>
              <a:t>20</a:t>
            </a:fld>
            <a:endParaRPr lang="fr-CH" altLang="x-none"/>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485775" y="-74613"/>
            <a:ext cx="11353800" cy="1508126"/>
          </a:xfrm>
        </p:spPr>
        <p:txBody>
          <a:bodyPr/>
          <a:lstStyle/>
          <a:p>
            <a:pPr eaLnBrk="1" hangingPunct="1"/>
            <a:r>
              <a:rPr lang="mr-IN" altLang="x-none" sz="4800" b="1">
                <a:solidFill>
                  <a:srgbClr val="5B0FC1"/>
                </a:solidFill>
                <a:ea typeface="ＭＳ Ｐゴシック" charset="-128"/>
              </a:rPr>
              <a:t>…</a:t>
            </a:r>
            <a:r>
              <a:rPr lang="fr-CH" altLang="x-none" sz="4800" b="1">
                <a:solidFill>
                  <a:srgbClr val="5B0FC1"/>
                </a:solidFill>
                <a:ea typeface="ＭＳ Ｐゴシック" charset="-128"/>
              </a:rPr>
              <a:t>and a</a:t>
            </a:r>
            <a:r>
              <a:rPr lang="en-US" altLang="x-none" sz="4800" b="1">
                <a:solidFill>
                  <a:srgbClr val="5B0FC1"/>
                </a:solidFill>
                <a:ea typeface="ＭＳ Ｐゴシック" charset="-128"/>
              </a:rPr>
              <a:t>round the world</a:t>
            </a:r>
          </a:p>
        </p:txBody>
      </p:sp>
      <p:sp>
        <p:nvSpPr>
          <p:cNvPr id="53250" name="Content Placeholder 2"/>
          <p:cNvSpPr>
            <a:spLocks noGrp="1"/>
          </p:cNvSpPr>
          <p:nvPr>
            <p:ph idx="1"/>
          </p:nvPr>
        </p:nvSpPr>
        <p:spPr>
          <a:xfrm>
            <a:off x="498475" y="1230313"/>
            <a:ext cx="10904538" cy="5349875"/>
          </a:xfrm>
        </p:spPr>
        <p:txBody>
          <a:bodyPr/>
          <a:lstStyle/>
          <a:p>
            <a:pPr eaLnBrk="1" hangingPunct="1">
              <a:lnSpc>
                <a:spcPct val="100000"/>
              </a:lnSpc>
            </a:pPr>
            <a:r>
              <a:rPr lang="en-US" altLang="x-none">
                <a:ea typeface="ＭＳ Ｐゴシック" charset="-128"/>
              </a:rPr>
              <a:t>Extremely low vaccination rates in certain areas</a:t>
            </a:r>
          </a:p>
          <a:p>
            <a:pPr lvl="1" eaLnBrk="1" hangingPunct="1">
              <a:lnSpc>
                <a:spcPct val="100000"/>
              </a:lnSpc>
            </a:pPr>
            <a:r>
              <a:rPr lang="en-US" altLang="x-none">
                <a:ea typeface="ＭＳ Ｐゴシック" charset="-128"/>
              </a:rPr>
              <a:t>affluent California schools up to 70% of students exempt from vaccination for non-medical reasons </a:t>
            </a:r>
          </a:p>
          <a:p>
            <a:pPr lvl="1" eaLnBrk="1" hangingPunct="1">
              <a:lnSpc>
                <a:spcPct val="100000"/>
              </a:lnSpc>
            </a:pPr>
            <a:r>
              <a:rPr lang="en-US" altLang="x-none">
                <a:ea typeface="ＭＳ Ｐゴシック" charset="-128"/>
              </a:rPr>
              <a:t>Worse vaccination rate than South Sudan</a:t>
            </a:r>
          </a:p>
          <a:p>
            <a:pPr lvl="1" eaLnBrk="1" hangingPunct="1">
              <a:lnSpc>
                <a:spcPct val="100000"/>
              </a:lnSpc>
            </a:pPr>
            <a:endParaRPr lang="en-US" altLang="x-none" sz="1200">
              <a:ea typeface="ＭＳ Ｐゴシック" charset="-128"/>
            </a:endParaRPr>
          </a:p>
          <a:p>
            <a:pPr eaLnBrk="1" hangingPunct="1">
              <a:lnSpc>
                <a:spcPct val="100000"/>
              </a:lnSpc>
            </a:pPr>
            <a:r>
              <a:rPr lang="en-US" altLang="x-none">
                <a:ea typeface="ＭＳ Ｐゴシック" charset="-128"/>
              </a:rPr>
              <a:t>2014: measles in the US spiked with 23 outbreaks and 667 cases</a:t>
            </a:r>
          </a:p>
          <a:p>
            <a:pPr eaLnBrk="1" hangingPunct="1">
              <a:lnSpc>
                <a:spcPct val="100000"/>
              </a:lnSpc>
            </a:pPr>
            <a:endParaRPr lang="en-US" altLang="x-none" sz="1200">
              <a:ea typeface="ＭＳ Ｐゴシック" charset="-128"/>
            </a:endParaRPr>
          </a:p>
          <a:p>
            <a:pPr eaLnBrk="1" hangingPunct="1">
              <a:lnSpc>
                <a:spcPct val="100000"/>
              </a:lnSpc>
            </a:pPr>
            <a:r>
              <a:rPr lang="en-US" altLang="x-none">
                <a:ea typeface="ＭＳ Ｐゴシック" charset="-128"/>
              </a:rPr>
              <a:t>2016: 25% of French parents surveyed had an unfavorable perception of the measles vaccine risk–benefit balance</a:t>
            </a:r>
          </a:p>
          <a:p>
            <a:pPr eaLnBrk="1" hangingPunct="1">
              <a:lnSpc>
                <a:spcPct val="100000"/>
              </a:lnSpc>
            </a:pPr>
            <a:endParaRPr lang="en-US" altLang="x-none" sz="1200">
              <a:ea typeface="ＭＳ Ｐゴシック" charset="-128"/>
            </a:endParaRPr>
          </a:p>
          <a:p>
            <a:pPr eaLnBrk="1" hangingPunct="1">
              <a:lnSpc>
                <a:spcPct val="100000"/>
              </a:lnSpc>
            </a:pPr>
            <a:r>
              <a:rPr lang="en-US" altLang="x-none">
                <a:ea typeface="ＭＳ Ｐゴシック" charset="-128"/>
              </a:rPr>
              <a:t>2017: a study showed that healthcare professionals in Italy had even become the vector of transmission in the recent measles resurgence  </a:t>
            </a:r>
          </a:p>
        </p:txBody>
      </p:sp>
      <p:sp>
        <p:nvSpPr>
          <p:cNvPr id="2" name="Slide Number Placeholder 1"/>
          <p:cNvSpPr>
            <a:spLocks noGrp="1"/>
          </p:cNvSpPr>
          <p:nvPr>
            <p:ph type="sldNum" sz="quarter" idx="12"/>
          </p:nvPr>
        </p:nvSpPr>
        <p:spPr/>
        <p:txBody>
          <a:bodyPr/>
          <a:lstStyle/>
          <a:p>
            <a:fld id="{787453A2-74A3-9544-9CAC-072C0CA5112E}" type="slidenum">
              <a:rPr lang="fr-CH" altLang="x-none" smtClean="0"/>
              <a:pPr/>
              <a:t>21</a:t>
            </a:fld>
            <a:endParaRPr lang="fr-CH" altLang="x-none"/>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838200" y="0"/>
            <a:ext cx="10515600" cy="1690688"/>
          </a:xfrm>
        </p:spPr>
        <p:txBody>
          <a:bodyPr/>
          <a:lstStyle/>
          <a:p>
            <a:pPr eaLnBrk="1" hangingPunct="1"/>
            <a:r>
              <a:rPr lang="en-US" altLang="x-none">
                <a:ea typeface="ＭＳ Ｐゴシック" charset="-128"/>
              </a:rPr>
              <a:t>Measles</a:t>
            </a:r>
          </a:p>
        </p:txBody>
      </p:sp>
      <p:sp>
        <p:nvSpPr>
          <p:cNvPr id="3" name="Content Placeholder 2"/>
          <p:cNvSpPr>
            <a:spLocks noGrp="1"/>
          </p:cNvSpPr>
          <p:nvPr>
            <p:ph idx="1"/>
          </p:nvPr>
        </p:nvSpPr>
        <p:spPr>
          <a:xfrm>
            <a:off x="568325" y="1406525"/>
            <a:ext cx="11353800" cy="5253038"/>
          </a:xfrm>
        </p:spPr>
        <p:txBody>
          <a:bodyPr rtlCol="0">
            <a:normAutofit lnSpcReduction="10000"/>
          </a:bodyPr>
          <a:lstStyle/>
          <a:p>
            <a:pPr eaLnBrk="1" fontAlgn="auto" hangingPunct="1">
              <a:spcAft>
                <a:spcPts val="0"/>
              </a:spcAft>
              <a:buFont typeface="Arial" panose="020B0604020202020204" pitchFamily="34" charset="0"/>
              <a:buChar char="•"/>
              <a:defRPr/>
            </a:pPr>
            <a:r>
              <a:rPr lang="en-GB" dirty="0" smtClean="0">
                <a:ea typeface="+mn-ea"/>
              </a:rPr>
              <a:t>1998 : </a:t>
            </a:r>
            <a:r>
              <a:rPr lang="en-GB" dirty="0">
                <a:ea typeface="+mn-ea"/>
              </a:rPr>
              <a:t>Wakefield et al. </a:t>
            </a:r>
            <a:r>
              <a:rPr lang="en-GB" dirty="0" smtClean="0">
                <a:ea typeface="+mn-ea"/>
              </a:rPr>
              <a:t>publish in </a:t>
            </a:r>
            <a:r>
              <a:rPr lang="en-GB" i="1" dirty="0" smtClean="0">
                <a:ea typeface="+mn-ea"/>
              </a:rPr>
              <a:t>The Lancet</a:t>
            </a:r>
            <a:r>
              <a:rPr lang="en-GB" dirty="0" smtClean="0">
                <a:ea typeface="+mn-ea"/>
              </a:rPr>
              <a:t> about </a:t>
            </a:r>
            <a:r>
              <a:rPr lang="en-GB" dirty="0">
                <a:ea typeface="+mn-ea"/>
              </a:rPr>
              <a:t>a possible link between measles, mumps, and rubella (MMR) vaccine and </a:t>
            </a:r>
            <a:r>
              <a:rPr lang="en-GB" dirty="0" smtClean="0">
                <a:ea typeface="+mn-ea"/>
              </a:rPr>
              <a:t>autism</a:t>
            </a:r>
          </a:p>
          <a:p>
            <a:pPr marL="685800" lvl="2" eaLnBrk="1" fontAlgn="auto" hangingPunct="1">
              <a:spcBef>
                <a:spcPts val="1000"/>
              </a:spcBef>
              <a:spcAft>
                <a:spcPts val="0"/>
              </a:spcAft>
              <a:buFont typeface="Arial" panose="020B0604020202020204" pitchFamily="34" charset="0"/>
              <a:buChar char="•"/>
              <a:defRPr/>
            </a:pPr>
            <a:r>
              <a:rPr lang="en-GB" dirty="0" smtClean="0">
                <a:ea typeface="+mn-ea"/>
              </a:rPr>
              <a:t>Retracted </a:t>
            </a:r>
            <a:r>
              <a:rPr lang="en-GB" dirty="0">
                <a:ea typeface="+mn-ea"/>
              </a:rPr>
              <a:t>in 2010</a:t>
            </a:r>
            <a:r>
              <a:rPr lang="en-US" dirty="0">
                <a:ea typeface="+mn-ea"/>
              </a:rPr>
              <a:t> </a:t>
            </a:r>
          </a:p>
          <a:p>
            <a:pPr eaLnBrk="1" fontAlgn="auto" hangingPunct="1">
              <a:spcAft>
                <a:spcPts val="0"/>
              </a:spcAft>
              <a:buFont typeface="Arial" panose="020B0604020202020204" pitchFamily="34" charset="0"/>
              <a:buChar char="•"/>
              <a:defRPr/>
            </a:pPr>
            <a:endParaRPr lang="en-GB" dirty="0" smtClean="0">
              <a:ea typeface="+mn-ea"/>
            </a:endParaRPr>
          </a:p>
          <a:p>
            <a:pPr eaLnBrk="1" fontAlgn="auto" hangingPunct="1">
              <a:spcAft>
                <a:spcPts val="0"/>
              </a:spcAft>
              <a:buFont typeface="Arial" panose="020B0604020202020204" pitchFamily="34" charset="0"/>
              <a:buChar char="•"/>
              <a:defRPr/>
            </a:pPr>
            <a:endParaRPr lang="en-GB" dirty="0">
              <a:ea typeface="+mn-ea"/>
            </a:endParaRPr>
          </a:p>
          <a:p>
            <a:pPr eaLnBrk="1" fontAlgn="auto" hangingPunct="1">
              <a:spcAft>
                <a:spcPts val="0"/>
              </a:spcAft>
              <a:buFont typeface="Arial" panose="020B0604020202020204" pitchFamily="34" charset="0"/>
              <a:buChar char="•"/>
              <a:defRPr/>
            </a:pPr>
            <a:endParaRPr lang="en-GB" dirty="0" smtClean="0">
              <a:ea typeface="+mn-ea"/>
            </a:endParaRPr>
          </a:p>
          <a:p>
            <a:pPr marL="0" indent="0" eaLnBrk="1" fontAlgn="auto" hangingPunct="1">
              <a:spcAft>
                <a:spcPts val="0"/>
              </a:spcAft>
              <a:buFont typeface="Arial" panose="020B0604020202020204" pitchFamily="34" charset="0"/>
              <a:buNone/>
              <a:defRPr/>
            </a:pPr>
            <a:endParaRPr lang="en-GB" dirty="0" smtClean="0">
              <a:ea typeface="+mn-ea"/>
            </a:endParaRPr>
          </a:p>
          <a:p>
            <a:pPr marL="228600" lvl="1" eaLnBrk="1" fontAlgn="auto" hangingPunct="1">
              <a:spcBef>
                <a:spcPts val="1000"/>
              </a:spcBef>
              <a:spcAft>
                <a:spcPts val="0"/>
              </a:spcAft>
              <a:buFont typeface="Arial" panose="020B0604020202020204" pitchFamily="34" charset="0"/>
              <a:buChar char="•"/>
              <a:defRPr/>
            </a:pPr>
            <a:r>
              <a:rPr lang="en-US" sz="2800" dirty="0" smtClean="0">
                <a:ea typeface="+mn-ea"/>
              </a:rPr>
              <a:t>2018 : </a:t>
            </a:r>
            <a:r>
              <a:rPr lang="en-US" sz="2800" dirty="0">
                <a:ea typeface="+mn-ea"/>
              </a:rPr>
              <a:t>It would be interesting to see a study </a:t>
            </a:r>
            <a:r>
              <a:rPr lang="en-US" sz="2800" dirty="0" smtClean="0">
                <a:ea typeface="+mn-ea"/>
              </a:rPr>
              <a:t>assessing the </a:t>
            </a:r>
            <a:r>
              <a:rPr lang="en-US" sz="2800" dirty="0">
                <a:ea typeface="+mn-ea"/>
              </a:rPr>
              <a:t>negative economic impact of the Wakefield </a:t>
            </a:r>
            <a:r>
              <a:rPr lang="en-US" sz="2800" dirty="0" smtClean="0">
                <a:ea typeface="+mn-ea"/>
              </a:rPr>
              <a:t>paper</a:t>
            </a:r>
          </a:p>
          <a:p>
            <a:pPr marL="0" lvl="1" indent="0" eaLnBrk="1" fontAlgn="auto" hangingPunct="1">
              <a:spcBef>
                <a:spcPts val="1000"/>
              </a:spcBef>
              <a:spcAft>
                <a:spcPts val="0"/>
              </a:spcAft>
              <a:buFont typeface="Arial" panose="020B0604020202020204" pitchFamily="34" charset="0"/>
              <a:buNone/>
              <a:defRPr/>
            </a:pPr>
            <a:r>
              <a:rPr lang="en-US" sz="2800" i="1" dirty="0" smtClean="0">
                <a:ea typeface="+mn-ea"/>
              </a:rPr>
              <a:t>Ultimately</a:t>
            </a:r>
            <a:r>
              <a:rPr lang="en-US" sz="2800" i="1" dirty="0">
                <a:ea typeface="+mn-ea"/>
              </a:rPr>
              <a:t>, it did not matter that the paper was retracted, its shortcomings analyzed in the literature, its experiments replicated with different results, and its authors discredited:</a:t>
            </a:r>
            <a:r>
              <a:rPr lang="en-US" sz="2800" i="1" dirty="0">
                <a:solidFill>
                  <a:srgbClr val="FF0000"/>
                </a:solidFill>
                <a:ea typeface="+mn-ea"/>
              </a:rPr>
              <a:t> the damage was </a:t>
            </a:r>
            <a:r>
              <a:rPr lang="en-US" sz="2800" i="1" dirty="0" smtClean="0">
                <a:solidFill>
                  <a:srgbClr val="FF0000"/>
                </a:solidFill>
                <a:ea typeface="+mn-ea"/>
              </a:rPr>
              <a:t>done </a:t>
            </a:r>
            <a:endParaRPr lang="en-US" sz="2800" i="1" dirty="0">
              <a:solidFill>
                <a:srgbClr val="FF0000"/>
              </a:solidFill>
              <a:ea typeface="+mn-ea"/>
            </a:endParaRPr>
          </a:p>
          <a:p>
            <a:pPr eaLnBrk="1" fontAlgn="auto" hangingPunct="1">
              <a:spcAft>
                <a:spcPts val="0"/>
              </a:spcAft>
              <a:buFont typeface="Arial" panose="020B0604020202020204" pitchFamily="34" charset="0"/>
              <a:buChar char="•"/>
              <a:defRPr/>
            </a:pPr>
            <a:endParaRPr lang="en-GB" dirty="0">
              <a:ea typeface="+mn-ea"/>
            </a:endParaRPr>
          </a:p>
          <a:p>
            <a:pPr lvl="1" eaLnBrk="1" fontAlgn="auto" hangingPunct="1">
              <a:spcAft>
                <a:spcPts val="0"/>
              </a:spcAft>
              <a:buFont typeface="Arial" panose="020B0604020202020204" pitchFamily="34" charset="0"/>
              <a:buChar char="•"/>
              <a:defRPr/>
            </a:pPr>
            <a:endParaRPr lang="en-US" dirty="0" smtClean="0">
              <a:ea typeface="+mn-ea"/>
            </a:endParaRPr>
          </a:p>
          <a:p>
            <a:pPr lvl="1" eaLnBrk="1" fontAlgn="auto" hangingPunct="1">
              <a:spcAft>
                <a:spcPts val="0"/>
              </a:spcAft>
              <a:buFont typeface="Arial" panose="020B0604020202020204" pitchFamily="34" charset="0"/>
              <a:buChar char="•"/>
              <a:defRPr/>
            </a:pPr>
            <a:endParaRPr lang="en-US" sz="2800" dirty="0" smtClean="0">
              <a:ea typeface="+mn-ea"/>
            </a:endParaRPr>
          </a:p>
          <a:p>
            <a:pPr lvl="1" eaLnBrk="1" fontAlgn="auto" hangingPunct="1">
              <a:spcAft>
                <a:spcPts val="0"/>
              </a:spcAft>
              <a:buFont typeface="Arial" panose="020B0604020202020204" pitchFamily="34" charset="0"/>
              <a:buChar char="•"/>
              <a:defRPr/>
            </a:pPr>
            <a:endParaRPr lang="en-US" dirty="0" smtClean="0">
              <a:ea typeface="+mn-ea"/>
            </a:endParaRPr>
          </a:p>
        </p:txBody>
      </p:sp>
      <p:pic>
        <p:nvPicPr>
          <p:cNvPr id="4" name="Picture 3" descr="iStock-857285148.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08166" y="2487204"/>
            <a:ext cx="3192116" cy="2042351"/>
          </a:xfrm>
          <a:prstGeom prst="ellipse">
            <a:avLst/>
          </a:prstGeom>
          <a:ln>
            <a:noFill/>
          </a:ln>
          <a:effectLst>
            <a:softEdge rad="112500"/>
          </a:effectLst>
        </p:spPr>
      </p:pic>
      <p:pic>
        <p:nvPicPr>
          <p:cNvPr id="55300" name="Picture 4" descr="Vaccine-in-vial-with-syringe.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54375" y="2547938"/>
            <a:ext cx="2676525" cy="200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787453A2-74A3-9544-9CAC-072C0CA5112E}" type="slidenum">
              <a:rPr lang="fr-CH" altLang="x-none" smtClean="0"/>
              <a:pPr/>
              <a:t>22</a:t>
            </a:fld>
            <a:endParaRPr lang="fr-CH" altLang="x-none"/>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ea typeface="+mj-ea"/>
              </a:rPr>
              <a:t>Misleading science and bad press concerning alcohol-based </a:t>
            </a:r>
            <a:r>
              <a:rPr lang="en-US" dirty="0" err="1">
                <a:ea typeface="+mj-ea"/>
              </a:rPr>
              <a:t>handrubs</a:t>
            </a:r>
            <a:r>
              <a:rPr lang="en-US" dirty="0">
                <a:ea typeface="+mj-ea"/>
              </a:rPr>
              <a:t/>
            </a:r>
            <a:br>
              <a:rPr lang="en-US" dirty="0">
                <a:ea typeface="+mj-ea"/>
              </a:rPr>
            </a:br>
            <a:endParaRPr lang="en-US" dirty="0">
              <a:ea typeface="+mj-ea"/>
            </a:endParaRPr>
          </a:p>
        </p:txBody>
      </p:sp>
      <p:pic>
        <p:nvPicPr>
          <p:cNvPr id="4" name="Content Placeholder 3" descr="hygiene-produit-mains.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effectLst>
            <a:softEdge rad="112500"/>
          </a:effectLst>
        </p:spPr>
      </p:pic>
      <p:sp>
        <p:nvSpPr>
          <p:cNvPr id="3" name="Slide Number Placeholder 2"/>
          <p:cNvSpPr>
            <a:spLocks noGrp="1"/>
          </p:cNvSpPr>
          <p:nvPr>
            <p:ph type="sldNum" sz="quarter" idx="12"/>
          </p:nvPr>
        </p:nvSpPr>
        <p:spPr/>
        <p:txBody>
          <a:bodyPr/>
          <a:lstStyle/>
          <a:p>
            <a:fld id="{787453A2-74A3-9544-9CAC-072C0CA5112E}" type="slidenum">
              <a:rPr lang="fr-CH" altLang="x-none" smtClean="0"/>
              <a:pPr/>
              <a:t>23</a:t>
            </a:fld>
            <a:endParaRPr lang="fr-CH" altLang="x-none"/>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pPr eaLnBrk="1" hangingPunct="1"/>
            <a:r>
              <a:rPr lang="en-US" altLang="x-none">
                <a:ea typeface="ＭＳ Ｐゴシック" charset="-128"/>
              </a:rPr>
              <a:t>Case Studies in infection prevention &amp; IPC</a:t>
            </a:r>
          </a:p>
        </p:txBody>
      </p:sp>
      <p:sp>
        <p:nvSpPr>
          <p:cNvPr id="3" name="Content Placeholder 2"/>
          <p:cNvSpPr>
            <a:spLocks noGrp="1"/>
          </p:cNvSpPr>
          <p:nvPr>
            <p:ph idx="1"/>
          </p:nvPr>
        </p:nvSpPr>
        <p:spPr>
          <a:xfrm>
            <a:off x="1155700" y="1535113"/>
            <a:ext cx="10515600" cy="4351337"/>
          </a:xfrm>
        </p:spPr>
        <p:txBody>
          <a:bodyPr rtlCol="0">
            <a:normAutofit/>
          </a:bodyPr>
          <a:lstStyle/>
          <a:p>
            <a:pPr eaLnBrk="1" fontAlgn="auto" hangingPunct="1">
              <a:spcAft>
                <a:spcPts val="0"/>
              </a:spcAft>
              <a:buFont typeface="Arial" panose="020B0604020202020204" pitchFamily="34" charset="0"/>
              <a:buChar char="•"/>
              <a:defRPr/>
            </a:pPr>
            <a:r>
              <a:rPr lang="en-US" dirty="0" smtClean="0">
                <a:solidFill>
                  <a:schemeClr val="bg2">
                    <a:lumMod val="75000"/>
                  </a:schemeClr>
                </a:solidFill>
                <a:ea typeface="+mn-ea"/>
              </a:rPr>
              <a:t>Measles prevention</a:t>
            </a:r>
            <a:r>
              <a:rPr lang="en-US" dirty="0">
                <a:solidFill>
                  <a:schemeClr val="bg2">
                    <a:lumMod val="75000"/>
                  </a:schemeClr>
                </a:solidFill>
                <a:ea typeface="+mn-ea"/>
              </a:rPr>
              <a:t> and </a:t>
            </a:r>
            <a:r>
              <a:rPr lang="en-US" dirty="0" smtClean="0">
                <a:solidFill>
                  <a:schemeClr val="bg2">
                    <a:lumMod val="75000"/>
                  </a:schemeClr>
                </a:solidFill>
                <a:ea typeface="+mn-ea"/>
              </a:rPr>
              <a:t>ecological fallacy</a:t>
            </a:r>
          </a:p>
          <a:p>
            <a:pPr eaLnBrk="1" fontAlgn="auto" hangingPunct="1">
              <a:spcAft>
                <a:spcPts val="0"/>
              </a:spcAft>
              <a:buFont typeface="Arial" panose="020B0604020202020204" pitchFamily="34" charset="0"/>
              <a:buChar char="•"/>
              <a:defRPr/>
            </a:pPr>
            <a:endParaRPr lang="en-US" sz="800" dirty="0" smtClean="0">
              <a:ea typeface="+mn-ea"/>
            </a:endParaRPr>
          </a:p>
          <a:p>
            <a:pPr eaLnBrk="1" fontAlgn="auto" hangingPunct="1">
              <a:spcAft>
                <a:spcPts val="0"/>
              </a:spcAft>
              <a:buFont typeface="Arial" panose="020B0604020202020204" pitchFamily="34" charset="0"/>
              <a:buChar char="•"/>
              <a:defRPr/>
            </a:pPr>
            <a:r>
              <a:rPr lang="en-US" dirty="0">
                <a:ea typeface="+mn-ea"/>
              </a:rPr>
              <a:t>Misleading science and bad press concerning alcohol-based </a:t>
            </a:r>
            <a:r>
              <a:rPr lang="en-US" dirty="0" err="1" smtClean="0">
                <a:ea typeface="+mn-ea"/>
              </a:rPr>
              <a:t>handrubs</a:t>
            </a:r>
            <a:endParaRPr lang="en-US" dirty="0" smtClean="0">
              <a:ea typeface="+mn-ea"/>
            </a:endParaRPr>
          </a:p>
          <a:p>
            <a:pPr lvl="1" eaLnBrk="1" fontAlgn="auto" hangingPunct="1">
              <a:spcAft>
                <a:spcPts val="0"/>
              </a:spcAft>
              <a:buFont typeface="Arial" panose="020B0604020202020204" pitchFamily="34" charset="0"/>
              <a:buChar char="•"/>
              <a:defRPr/>
            </a:pPr>
            <a:r>
              <a:rPr lang="en-US" dirty="0" err="1" smtClean="0">
                <a:ea typeface="+mn-ea"/>
              </a:rPr>
              <a:t>Bisphenol</a:t>
            </a:r>
            <a:r>
              <a:rPr lang="en-US" dirty="0" smtClean="0">
                <a:ea typeface="+mn-ea"/>
              </a:rPr>
              <a:t> A</a:t>
            </a:r>
          </a:p>
          <a:p>
            <a:pPr lvl="1" eaLnBrk="1" fontAlgn="auto" hangingPunct="1">
              <a:spcAft>
                <a:spcPts val="0"/>
              </a:spcAft>
              <a:buFont typeface="Arial" panose="020B0604020202020204" pitchFamily="34" charset="0"/>
              <a:buChar char="•"/>
              <a:defRPr/>
            </a:pPr>
            <a:r>
              <a:rPr lang="en-US" dirty="0" err="1" smtClean="0">
                <a:ea typeface="+mn-ea"/>
              </a:rPr>
              <a:t>Triclosan</a:t>
            </a:r>
            <a:r>
              <a:rPr lang="en-US" dirty="0" smtClean="0">
                <a:ea typeface="+mn-ea"/>
              </a:rPr>
              <a:t>/</a:t>
            </a:r>
            <a:r>
              <a:rPr lang="en-US" dirty="0" err="1" smtClean="0">
                <a:ea typeface="+mn-ea"/>
              </a:rPr>
              <a:t>triclocarban</a:t>
            </a:r>
            <a:endParaRPr lang="en-US" dirty="0" smtClean="0">
              <a:ea typeface="+mn-ea"/>
            </a:endParaRPr>
          </a:p>
          <a:p>
            <a:pPr lvl="1" eaLnBrk="1" fontAlgn="auto" hangingPunct="1">
              <a:spcAft>
                <a:spcPts val="0"/>
              </a:spcAft>
              <a:buFont typeface="Arial" panose="020B0604020202020204" pitchFamily="34" charset="0"/>
              <a:buChar char="•"/>
              <a:defRPr/>
            </a:pPr>
            <a:r>
              <a:rPr lang="en-US" i="1" dirty="0" smtClean="0">
                <a:ea typeface="+mn-ea"/>
              </a:rPr>
              <a:t>E. </a:t>
            </a:r>
            <a:r>
              <a:rPr lang="en-US" i="1" dirty="0" err="1" smtClean="0">
                <a:ea typeface="+mn-ea"/>
              </a:rPr>
              <a:t>faecium</a:t>
            </a:r>
            <a:r>
              <a:rPr lang="en-US" i="1" dirty="0" smtClean="0">
                <a:ea typeface="+mn-ea"/>
              </a:rPr>
              <a:t> </a:t>
            </a:r>
            <a:r>
              <a:rPr lang="en-US" dirty="0" smtClean="0">
                <a:ea typeface="+mn-ea"/>
              </a:rPr>
              <a:t>tolerance to alcohol</a:t>
            </a:r>
          </a:p>
          <a:p>
            <a:pPr lvl="1" eaLnBrk="1" fontAlgn="auto" hangingPunct="1">
              <a:spcAft>
                <a:spcPts val="0"/>
              </a:spcAft>
              <a:buFont typeface="Arial" panose="020B0604020202020204" pitchFamily="34" charset="0"/>
              <a:buChar char="•"/>
              <a:defRPr/>
            </a:pPr>
            <a:endParaRPr lang="en-US" dirty="0">
              <a:ea typeface="+mn-ea"/>
            </a:endParaRPr>
          </a:p>
        </p:txBody>
      </p:sp>
      <p:sp>
        <p:nvSpPr>
          <p:cNvPr id="2" name="Slide Number Placeholder 1"/>
          <p:cNvSpPr>
            <a:spLocks noGrp="1"/>
          </p:cNvSpPr>
          <p:nvPr>
            <p:ph type="sldNum" sz="quarter" idx="12"/>
          </p:nvPr>
        </p:nvSpPr>
        <p:spPr/>
        <p:txBody>
          <a:bodyPr/>
          <a:lstStyle/>
          <a:p>
            <a:fld id="{787453A2-74A3-9544-9CAC-072C0CA5112E}" type="slidenum">
              <a:rPr lang="fr-CH" altLang="x-none" smtClean="0"/>
              <a:pPr/>
              <a:t>24</a:t>
            </a:fld>
            <a:endParaRPr lang="fr-CH" altLang="x-none"/>
          </a:p>
        </p:txBody>
      </p:sp>
      <p:pic>
        <p:nvPicPr>
          <p:cNvPr id="6" name="Picture 3" descr="20170821_body.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83450" y="3011141"/>
            <a:ext cx="4908550" cy="327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3" descr="483371637-612x612.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rot="1272709">
            <a:off x="9615488" y="3649663"/>
            <a:ext cx="2078037" cy="31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18" name="Picture 5" descr="download (8).jpe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8902700" y="949325"/>
            <a:ext cx="3289300"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468313"/>
            <a:ext cx="10515600" cy="1222375"/>
          </a:xfrm>
        </p:spPr>
        <p:txBody>
          <a:bodyPr rtlCol="0">
            <a:normAutofit fontScale="90000"/>
          </a:bodyPr>
          <a:lstStyle/>
          <a:p>
            <a:pPr eaLnBrk="1" fontAlgn="auto" hangingPunct="1">
              <a:spcAft>
                <a:spcPts val="0"/>
              </a:spcAft>
              <a:defRPr/>
            </a:pPr>
            <a:r>
              <a:rPr lang="en-US" sz="4900" b="1" dirty="0" smtClean="0">
                <a:ea typeface="+mj-ea"/>
              </a:rPr>
              <a:t>1. </a:t>
            </a:r>
            <a:r>
              <a:rPr lang="en-US" sz="4900" b="1" dirty="0" err="1" smtClean="0">
                <a:ea typeface="+mj-ea"/>
              </a:rPr>
              <a:t>Handrub</a:t>
            </a:r>
            <a:r>
              <a:rPr lang="en-US" sz="4900" b="1" dirty="0" smtClean="0">
                <a:ea typeface="+mj-ea"/>
              </a:rPr>
              <a:t> and </a:t>
            </a:r>
            <a:r>
              <a:rPr lang="en-US" sz="4900" b="1" dirty="0" err="1" smtClean="0">
                <a:ea typeface="+mj-ea"/>
              </a:rPr>
              <a:t>Bisphenol</a:t>
            </a:r>
            <a:r>
              <a:rPr lang="en-US" sz="4900" b="1" dirty="0" smtClean="0">
                <a:ea typeface="+mj-ea"/>
              </a:rPr>
              <a:t> A:</a:t>
            </a:r>
            <a:r>
              <a:rPr lang="en-US" sz="4900" dirty="0" smtClean="0">
                <a:ea typeface="+mj-ea"/>
              </a:rPr>
              <a:t>  </a:t>
            </a:r>
            <a:r>
              <a:rPr lang="en-US" dirty="0" smtClean="0">
                <a:ea typeface="+mj-ea"/>
              </a:rPr>
              <a:t>a prime </a:t>
            </a:r>
            <a:r>
              <a:rPr lang="en-US" dirty="0">
                <a:ea typeface="+mj-ea"/>
              </a:rPr>
              <a:t>example of a misleading </a:t>
            </a:r>
            <a:r>
              <a:rPr lang="en-US" dirty="0" smtClean="0">
                <a:ea typeface="+mj-ea"/>
              </a:rPr>
              <a:t>study</a:t>
            </a:r>
            <a:r>
              <a:rPr lang="en-US" dirty="0">
                <a:ea typeface="+mj-ea"/>
              </a:rPr>
              <a:t/>
            </a:r>
            <a:br>
              <a:rPr lang="en-US" dirty="0">
                <a:ea typeface="+mj-ea"/>
              </a:rPr>
            </a:br>
            <a:endParaRPr lang="en-US" dirty="0">
              <a:ea typeface="+mj-ea"/>
            </a:endParaRPr>
          </a:p>
        </p:txBody>
      </p:sp>
      <p:sp>
        <p:nvSpPr>
          <p:cNvPr id="3" name="Content Placeholder 2"/>
          <p:cNvSpPr>
            <a:spLocks noGrp="1"/>
          </p:cNvSpPr>
          <p:nvPr>
            <p:ph idx="1"/>
          </p:nvPr>
        </p:nvSpPr>
        <p:spPr>
          <a:xfrm>
            <a:off x="2108200" y="1425575"/>
            <a:ext cx="7650163" cy="4973638"/>
          </a:xfrm>
        </p:spPr>
        <p:txBody>
          <a:bodyPr rtlCol="0">
            <a:normAutofit/>
          </a:bodyPr>
          <a:lstStyle/>
          <a:p>
            <a:pPr marL="457200" lvl="1" indent="0" eaLnBrk="1" fontAlgn="auto" hangingPunct="1">
              <a:spcAft>
                <a:spcPts val="0"/>
              </a:spcAft>
              <a:buFont typeface="Arial" panose="020B0604020202020204" pitchFamily="34" charset="0"/>
              <a:buNone/>
              <a:defRPr/>
            </a:pPr>
            <a:endParaRPr lang="en-US" dirty="0" smtClean="0">
              <a:ea typeface="+mn-ea"/>
            </a:endParaRPr>
          </a:p>
          <a:p>
            <a:pPr marL="457200" lvl="1" indent="0" eaLnBrk="1" fontAlgn="auto" hangingPunct="1">
              <a:spcAft>
                <a:spcPts val="0"/>
              </a:spcAft>
              <a:buFont typeface="Arial" panose="020B0604020202020204" pitchFamily="34" charset="0"/>
              <a:buNone/>
              <a:defRPr/>
            </a:pPr>
            <a:endParaRPr lang="en-US" dirty="0" smtClean="0">
              <a:ea typeface="+mn-ea"/>
            </a:endParaRPr>
          </a:p>
          <a:p>
            <a:pPr lvl="1" eaLnBrk="1" fontAlgn="auto" hangingPunct="1">
              <a:spcAft>
                <a:spcPts val="0"/>
              </a:spcAft>
              <a:buFont typeface="Arial" panose="020B0604020202020204" pitchFamily="34" charset="0"/>
              <a:buChar char="•"/>
              <a:defRPr/>
            </a:pPr>
            <a:r>
              <a:rPr lang="en-US" dirty="0" smtClean="0">
                <a:ea typeface="+mn-ea"/>
              </a:rPr>
              <a:t>HCW applies a large amount of ABHR </a:t>
            </a:r>
            <a:r>
              <a:rPr lang="en-US" dirty="0">
                <a:ea typeface="+mn-ea"/>
              </a:rPr>
              <a:t>containing skin penetration enhancers (such as propylene glycol) </a:t>
            </a:r>
            <a:endParaRPr lang="en-US" dirty="0" smtClean="0">
              <a:ea typeface="+mn-ea"/>
            </a:endParaRPr>
          </a:p>
          <a:p>
            <a:pPr lvl="1" eaLnBrk="1" fontAlgn="auto" hangingPunct="1">
              <a:spcAft>
                <a:spcPts val="0"/>
              </a:spcAft>
              <a:buFont typeface="Arial" panose="020B0604020202020204" pitchFamily="34" charset="0"/>
              <a:buChar char="•"/>
              <a:defRPr/>
            </a:pPr>
            <a:endParaRPr lang="en-US" dirty="0" smtClean="0">
              <a:ea typeface="+mn-ea"/>
            </a:endParaRPr>
          </a:p>
          <a:p>
            <a:pPr lvl="1" eaLnBrk="1" fontAlgn="auto" hangingPunct="1">
              <a:spcAft>
                <a:spcPts val="0"/>
              </a:spcAft>
              <a:buFont typeface="Arial" panose="020B0604020202020204" pitchFamily="34" charset="0"/>
              <a:buChar char="•"/>
              <a:defRPr/>
            </a:pPr>
            <a:r>
              <a:rPr lang="en-US" dirty="0" smtClean="0">
                <a:ea typeface="+mn-ea"/>
              </a:rPr>
              <a:t>HCW touches </a:t>
            </a:r>
            <a:r>
              <a:rPr lang="en-US" dirty="0">
                <a:ea typeface="+mn-ea"/>
              </a:rPr>
              <a:t>paper containing BPA for an artificially prolonged time </a:t>
            </a:r>
            <a:r>
              <a:rPr lang="en-US" dirty="0" smtClean="0">
                <a:ea typeface="+mn-ea"/>
              </a:rPr>
              <a:t>(4 min)</a:t>
            </a:r>
          </a:p>
          <a:p>
            <a:pPr lvl="1" eaLnBrk="1" fontAlgn="auto" hangingPunct="1">
              <a:spcAft>
                <a:spcPts val="0"/>
              </a:spcAft>
              <a:buFont typeface="Arial" panose="020B0604020202020204" pitchFamily="34" charset="0"/>
              <a:buChar char="•"/>
              <a:defRPr/>
            </a:pPr>
            <a:endParaRPr lang="en-US" dirty="0" smtClean="0">
              <a:ea typeface="+mn-ea"/>
            </a:endParaRPr>
          </a:p>
          <a:p>
            <a:pPr lvl="1" eaLnBrk="1" fontAlgn="auto" hangingPunct="1">
              <a:spcAft>
                <a:spcPts val="0"/>
              </a:spcAft>
              <a:buFont typeface="Arial" panose="020B0604020202020204" pitchFamily="34" charset="0"/>
              <a:buChar char="•"/>
              <a:defRPr/>
            </a:pPr>
            <a:r>
              <a:rPr lang="en-US" dirty="0" smtClean="0">
                <a:ea typeface="+mn-ea"/>
              </a:rPr>
              <a:t>HCW then </a:t>
            </a:r>
            <a:r>
              <a:rPr lang="en-US" dirty="0">
                <a:ea typeface="+mn-ea"/>
              </a:rPr>
              <a:t>eats ten French fries after holding each fry for 10 seconds </a:t>
            </a:r>
            <a:endParaRPr lang="en-US" dirty="0" smtClean="0">
              <a:ea typeface="+mn-ea"/>
            </a:endParaRPr>
          </a:p>
          <a:p>
            <a:pPr lvl="1" eaLnBrk="1" fontAlgn="auto" hangingPunct="1">
              <a:spcAft>
                <a:spcPts val="0"/>
              </a:spcAft>
              <a:buFont typeface="Arial" panose="020B0604020202020204" pitchFamily="34" charset="0"/>
              <a:buChar char="•"/>
              <a:defRPr/>
            </a:pPr>
            <a:endParaRPr lang="en-US" dirty="0">
              <a:ea typeface="+mn-ea"/>
            </a:endParaRPr>
          </a:p>
          <a:p>
            <a:pPr lvl="1" eaLnBrk="1" fontAlgn="auto" hangingPunct="1">
              <a:spcAft>
                <a:spcPts val="0"/>
              </a:spcAft>
              <a:buFont typeface="Arial" panose="020B0604020202020204" pitchFamily="34" charset="0"/>
              <a:buChar char="•"/>
              <a:defRPr/>
            </a:pPr>
            <a:r>
              <a:rPr lang="en-US" dirty="0" err="1" smtClean="0">
                <a:ea typeface="+mn-ea"/>
              </a:rPr>
              <a:t>Absorbtion</a:t>
            </a:r>
            <a:r>
              <a:rPr lang="en-US" dirty="0" smtClean="0">
                <a:ea typeface="+mn-ea"/>
              </a:rPr>
              <a:t> of BPA in blood is measured</a:t>
            </a:r>
            <a:endParaRPr lang="en-US" dirty="0">
              <a:ea typeface="+mn-ea"/>
            </a:endParaRPr>
          </a:p>
        </p:txBody>
      </p:sp>
      <p:pic>
        <p:nvPicPr>
          <p:cNvPr id="60421" name="Picture 6" descr="images (3).jpe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0" y="2076450"/>
            <a:ext cx="2473325" cy="210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787453A2-74A3-9544-9CAC-072C0CA5112E}" type="slidenum">
              <a:rPr lang="fr-CH" altLang="x-none" smtClean="0"/>
              <a:pPr/>
              <a:t>25</a:t>
            </a:fld>
            <a:endParaRPr lang="fr-CH" altLang="x-none"/>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pPr eaLnBrk="1" hangingPunct="1"/>
            <a:r>
              <a:rPr lang="en-US" altLang="x-none">
                <a:ea typeface="ＭＳ Ｐゴシック" charset="-128"/>
              </a:rPr>
              <a:t>Effect of the study</a:t>
            </a:r>
          </a:p>
        </p:txBody>
      </p:sp>
      <p:sp>
        <p:nvSpPr>
          <p:cNvPr id="62466" name="Content Placeholder 2"/>
          <p:cNvSpPr>
            <a:spLocks noGrp="1"/>
          </p:cNvSpPr>
          <p:nvPr>
            <p:ph idx="1"/>
          </p:nvPr>
        </p:nvSpPr>
        <p:spPr/>
        <p:txBody>
          <a:bodyPr/>
          <a:lstStyle/>
          <a:p>
            <a:pPr eaLnBrk="1" hangingPunct="1"/>
            <a:r>
              <a:rPr lang="en-US" altLang="x-none">
                <a:ea typeface="ＭＳ Ｐゴシック" charset="-128"/>
              </a:rPr>
              <a:t>Drastic reduction in ABHR use by HCW (30% in France)</a:t>
            </a:r>
          </a:p>
          <a:p>
            <a:pPr eaLnBrk="1" hangingPunct="1"/>
            <a:r>
              <a:rPr lang="en-US" altLang="x-none">
                <a:ea typeface="ＭＳ Ｐゴシック" charset="-128"/>
              </a:rPr>
              <a:t>Luckily did not spread internationally</a:t>
            </a:r>
          </a:p>
          <a:p>
            <a:pPr eaLnBrk="1" hangingPunct="1"/>
            <a:r>
              <a:rPr lang="en-US" altLang="x-none">
                <a:ea typeface="ＭＳ Ｐゴシック" charset="-128"/>
              </a:rPr>
              <a:t>Possible impact on transmission of healthcare-associated infections</a:t>
            </a:r>
          </a:p>
        </p:txBody>
      </p:sp>
      <p:pic>
        <p:nvPicPr>
          <p:cNvPr id="5" name="Picture 4" descr="blog4.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58491" y="3409502"/>
            <a:ext cx="8666401" cy="3230119"/>
          </a:xfrm>
          <a:prstGeom prst="rect">
            <a:avLst/>
          </a:prstGeom>
          <a:ln>
            <a:noFill/>
          </a:ln>
          <a:effectLst>
            <a:softEdge rad="112500"/>
          </a:effectLst>
        </p:spPr>
      </p:pic>
      <p:pic>
        <p:nvPicPr>
          <p:cNvPr id="62468" name="Picture 3" descr="483371637-612x612.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rot="1272709">
            <a:off x="8661400" y="141288"/>
            <a:ext cx="1087438"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Picture 5" descr="download (8).jpe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9840913" y="300038"/>
            <a:ext cx="172085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0" name="Picture 6" descr="images (3).jpe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6884988" y="371475"/>
            <a:ext cx="129540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787453A2-74A3-9544-9CAC-072C0CA5112E}" type="slidenum">
              <a:rPr lang="fr-CH" altLang="x-none" smtClean="0"/>
              <a:pPr/>
              <a:t>26</a:t>
            </a:fld>
            <a:endParaRPr lang="fr-CH" altLang="x-none"/>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838200" y="346075"/>
            <a:ext cx="10515600" cy="1325563"/>
          </a:xfrm>
        </p:spPr>
        <p:txBody>
          <a:bodyPr/>
          <a:lstStyle/>
          <a:p>
            <a:pPr eaLnBrk="1" hangingPunct="1"/>
            <a:r>
              <a:rPr lang="en-US" altLang="x-none" b="1">
                <a:ea typeface="ＭＳ Ｐゴシック" charset="-128"/>
              </a:rPr>
              <a:t>2. Triclosan &amp; Triclocarban</a:t>
            </a:r>
          </a:p>
        </p:txBody>
      </p:sp>
      <p:sp>
        <p:nvSpPr>
          <p:cNvPr id="3" name="Content Placeholder 2"/>
          <p:cNvSpPr>
            <a:spLocks noGrp="1"/>
          </p:cNvSpPr>
          <p:nvPr>
            <p:ph idx="1"/>
          </p:nvPr>
        </p:nvSpPr>
        <p:spPr>
          <a:xfrm>
            <a:off x="838200" y="1825625"/>
            <a:ext cx="10037763" cy="4351338"/>
          </a:xfrm>
        </p:spPr>
        <p:txBody>
          <a:bodyPr rtlCol="0">
            <a:normAutofit/>
          </a:bodyPr>
          <a:lstStyle/>
          <a:p>
            <a:pPr marL="228600" lvl="1" eaLnBrk="1" fontAlgn="auto" hangingPunct="1">
              <a:spcBef>
                <a:spcPts val="1000"/>
              </a:spcBef>
              <a:spcAft>
                <a:spcPts val="0"/>
              </a:spcAft>
              <a:buFont typeface="Arial" panose="020B0604020202020204" pitchFamily="34" charset="0"/>
              <a:buChar char="•"/>
              <a:defRPr/>
            </a:pPr>
            <a:r>
              <a:rPr lang="en-US" sz="2800" dirty="0" smtClean="0">
                <a:ea typeface="+mn-ea"/>
              </a:rPr>
              <a:t>Media falsely </a:t>
            </a:r>
            <a:r>
              <a:rPr lang="en-US" sz="2800" dirty="0">
                <a:ea typeface="+mn-ea"/>
              </a:rPr>
              <a:t>linking </a:t>
            </a:r>
            <a:r>
              <a:rPr lang="en-US" sz="2800" dirty="0" err="1" smtClean="0">
                <a:ea typeface="+mn-ea"/>
              </a:rPr>
              <a:t>triclosan</a:t>
            </a:r>
            <a:r>
              <a:rPr lang="en-US" sz="2800" dirty="0" smtClean="0">
                <a:ea typeface="+mn-ea"/>
              </a:rPr>
              <a:t> </a:t>
            </a:r>
            <a:r>
              <a:rPr lang="en-US" sz="2800" dirty="0">
                <a:ea typeface="+mn-ea"/>
              </a:rPr>
              <a:t>and </a:t>
            </a:r>
            <a:r>
              <a:rPr lang="en-US" sz="2800" dirty="0" err="1">
                <a:ea typeface="+mn-ea"/>
              </a:rPr>
              <a:t>triclocarban</a:t>
            </a:r>
            <a:r>
              <a:rPr lang="en-US" sz="2800" dirty="0">
                <a:ea typeface="+mn-ea"/>
              </a:rPr>
              <a:t> to all ABHRs </a:t>
            </a:r>
            <a:endParaRPr lang="en-US" sz="2800" dirty="0" smtClean="0">
              <a:ea typeface="+mn-ea"/>
            </a:endParaRPr>
          </a:p>
          <a:p>
            <a:pPr marL="685800" lvl="2" eaLnBrk="1" fontAlgn="auto" hangingPunct="1">
              <a:spcBef>
                <a:spcPts val="1000"/>
              </a:spcBef>
              <a:spcAft>
                <a:spcPts val="0"/>
              </a:spcAft>
              <a:buFont typeface="Arial" panose="020B0604020202020204" pitchFamily="34" charset="0"/>
              <a:buChar char="•"/>
              <a:defRPr/>
            </a:pPr>
            <a:r>
              <a:rPr lang="en-US" sz="2400" dirty="0" smtClean="0">
                <a:ea typeface="+mn-ea"/>
              </a:rPr>
              <a:t>Some </a:t>
            </a:r>
            <a:r>
              <a:rPr lang="en-US" sz="2400" dirty="0">
                <a:ea typeface="+mn-ea"/>
              </a:rPr>
              <a:t>recommending to stop using </a:t>
            </a:r>
            <a:r>
              <a:rPr lang="en-US" sz="2400" dirty="0" smtClean="0">
                <a:ea typeface="+mn-ea"/>
              </a:rPr>
              <a:t>ABHR</a:t>
            </a:r>
          </a:p>
          <a:p>
            <a:pPr eaLnBrk="1" fontAlgn="auto" hangingPunct="1">
              <a:spcAft>
                <a:spcPts val="0"/>
              </a:spcAft>
              <a:buFont typeface="Arial" panose="020B0604020202020204" pitchFamily="34" charset="0"/>
              <a:buChar char="•"/>
              <a:defRPr/>
            </a:pPr>
            <a:r>
              <a:rPr lang="en-US" dirty="0" smtClean="0">
                <a:ea typeface="+mn-ea"/>
              </a:rPr>
              <a:t>The very large majority of ABHRs does not contain these chemicals</a:t>
            </a:r>
          </a:p>
          <a:p>
            <a:pPr eaLnBrk="1" fontAlgn="auto" hangingPunct="1">
              <a:spcAft>
                <a:spcPts val="0"/>
              </a:spcAft>
              <a:buFont typeface="Arial" panose="020B0604020202020204" pitchFamily="34" charset="0"/>
              <a:buChar char="•"/>
              <a:defRPr/>
            </a:pPr>
            <a:r>
              <a:rPr lang="en-US" dirty="0" smtClean="0">
                <a:ea typeface="+mn-ea"/>
              </a:rPr>
              <a:t>Florence Statement might have raised awareness and concern </a:t>
            </a:r>
          </a:p>
          <a:p>
            <a:pPr lvl="1" eaLnBrk="1" fontAlgn="auto" hangingPunct="1">
              <a:spcAft>
                <a:spcPts val="0"/>
              </a:spcAft>
              <a:buFont typeface="Arial" panose="020B0604020202020204" pitchFamily="34" charset="0"/>
              <a:buChar char="•"/>
              <a:defRPr/>
            </a:pPr>
            <a:r>
              <a:rPr lang="en-US" dirty="0" smtClean="0">
                <a:ea typeface="+mn-ea"/>
              </a:rPr>
              <a:t>Subsequently misplaced in ABHR</a:t>
            </a:r>
          </a:p>
          <a:p>
            <a:pPr lvl="1" eaLnBrk="1" fontAlgn="auto" hangingPunct="1">
              <a:spcAft>
                <a:spcPts val="0"/>
              </a:spcAft>
              <a:buFont typeface="Arial" panose="020B0604020202020204" pitchFamily="34" charset="0"/>
              <a:buChar char="•"/>
              <a:defRPr/>
            </a:pPr>
            <a:endParaRPr lang="en-US" dirty="0">
              <a:ea typeface="+mn-ea"/>
            </a:endParaRPr>
          </a:p>
          <a:p>
            <a:pPr eaLnBrk="1" fontAlgn="auto" hangingPunct="1">
              <a:spcAft>
                <a:spcPts val="0"/>
              </a:spcAft>
              <a:buFont typeface="Arial" panose="020B0604020202020204" pitchFamily="34" charset="0"/>
              <a:buNone/>
              <a:defRPr/>
            </a:pPr>
            <a:r>
              <a:rPr lang="en-US" sz="2400" i="1" dirty="0" smtClean="0">
                <a:solidFill>
                  <a:srgbClr val="008000"/>
                </a:solidFill>
                <a:ea typeface="+mn-ea"/>
              </a:rPr>
              <a:t>	To note : Although </a:t>
            </a:r>
            <a:r>
              <a:rPr lang="en-US" sz="2400" i="1" dirty="0" err="1">
                <a:solidFill>
                  <a:srgbClr val="008000"/>
                </a:solidFill>
                <a:ea typeface="+mn-ea"/>
              </a:rPr>
              <a:t>triclosan</a:t>
            </a:r>
            <a:r>
              <a:rPr lang="en-US" sz="2400" i="1" dirty="0">
                <a:solidFill>
                  <a:srgbClr val="008000"/>
                </a:solidFill>
                <a:ea typeface="+mn-ea"/>
              </a:rPr>
              <a:t> was banned from soaps in the </a:t>
            </a:r>
            <a:r>
              <a:rPr lang="en-US" sz="2400" i="1" dirty="0" smtClean="0">
                <a:solidFill>
                  <a:srgbClr val="008000"/>
                </a:solidFill>
                <a:ea typeface="+mn-ea"/>
              </a:rPr>
              <a:t>USA, it </a:t>
            </a:r>
            <a:r>
              <a:rPr lang="en-US" sz="2400" i="1" dirty="0">
                <a:solidFill>
                  <a:srgbClr val="008000"/>
                </a:solidFill>
                <a:ea typeface="+mn-ea"/>
              </a:rPr>
              <a:t>is still present in some toothpaste. N</a:t>
            </a:r>
            <a:r>
              <a:rPr lang="en-US" sz="2400" i="1" dirty="0" smtClean="0">
                <a:solidFill>
                  <a:srgbClr val="008000"/>
                </a:solidFill>
                <a:ea typeface="+mn-ea"/>
              </a:rPr>
              <a:t>o </a:t>
            </a:r>
            <a:r>
              <a:rPr lang="en-US" sz="2400" i="1" dirty="0">
                <a:solidFill>
                  <a:srgbClr val="008000"/>
                </a:solidFill>
                <a:ea typeface="+mn-ea"/>
              </a:rPr>
              <a:t>articles published on this topic using this information to advocate stopping the use of toothpaste in general. </a:t>
            </a:r>
          </a:p>
          <a:p>
            <a:pPr lvl="1" eaLnBrk="1" fontAlgn="auto" hangingPunct="1">
              <a:spcAft>
                <a:spcPts val="0"/>
              </a:spcAft>
              <a:buFont typeface="Arial" panose="020B0604020202020204" pitchFamily="34" charset="0"/>
              <a:buChar char="•"/>
              <a:defRPr/>
            </a:pPr>
            <a:endParaRPr lang="en-US" dirty="0" smtClean="0">
              <a:ea typeface="+mn-ea"/>
            </a:endParaRPr>
          </a:p>
          <a:p>
            <a:pPr lvl="1" eaLnBrk="1" fontAlgn="auto" hangingPunct="1">
              <a:spcAft>
                <a:spcPts val="0"/>
              </a:spcAft>
              <a:buFont typeface="Arial" panose="020B0604020202020204" pitchFamily="34" charset="0"/>
              <a:buChar char="•"/>
              <a:defRPr/>
            </a:pPr>
            <a:endParaRPr lang="en-US" dirty="0" smtClean="0">
              <a:ea typeface="+mn-ea"/>
            </a:endParaRPr>
          </a:p>
          <a:p>
            <a:pPr lvl="1" eaLnBrk="1" fontAlgn="auto" hangingPunct="1">
              <a:spcAft>
                <a:spcPts val="0"/>
              </a:spcAft>
              <a:buFont typeface="Arial" panose="020B0604020202020204" pitchFamily="34" charset="0"/>
              <a:buChar char="•"/>
              <a:defRPr/>
            </a:pPr>
            <a:endParaRPr lang="en-US" dirty="0">
              <a:ea typeface="+mn-ea"/>
            </a:endParaRPr>
          </a:p>
          <a:p>
            <a:pPr lvl="1" eaLnBrk="1" fontAlgn="auto" hangingPunct="1">
              <a:spcAft>
                <a:spcPts val="0"/>
              </a:spcAft>
              <a:buFont typeface="Arial" panose="020B0604020202020204" pitchFamily="34" charset="0"/>
              <a:buChar char="•"/>
              <a:defRPr/>
            </a:pPr>
            <a:endParaRPr lang="en-US" dirty="0">
              <a:ea typeface="+mn-ea"/>
            </a:endParaRPr>
          </a:p>
        </p:txBody>
      </p:sp>
      <p:sp>
        <p:nvSpPr>
          <p:cNvPr id="2" name="Slide Number Placeholder 1"/>
          <p:cNvSpPr>
            <a:spLocks noGrp="1"/>
          </p:cNvSpPr>
          <p:nvPr>
            <p:ph type="sldNum" sz="quarter" idx="12"/>
          </p:nvPr>
        </p:nvSpPr>
        <p:spPr/>
        <p:txBody>
          <a:bodyPr/>
          <a:lstStyle/>
          <a:p>
            <a:fld id="{787453A2-74A3-9544-9CAC-072C0CA5112E}" type="slidenum">
              <a:rPr lang="fr-CH" altLang="x-none" smtClean="0"/>
              <a:pPr/>
              <a:t>27</a:t>
            </a:fld>
            <a:endParaRPr lang="fr-CH" altLang="x-none"/>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pPr eaLnBrk="1" hangingPunct="1"/>
            <a:r>
              <a:rPr lang="en-US" altLang="x-none" b="1">
                <a:ea typeface="ＭＳ Ｐゴシック" charset="-128"/>
              </a:rPr>
              <a:t>3. Increasing tolerance of VRE to alcohol</a:t>
            </a:r>
          </a:p>
        </p:txBody>
      </p:sp>
      <p:sp>
        <p:nvSpPr>
          <p:cNvPr id="66562" name="Content Placeholder 2"/>
          <p:cNvSpPr>
            <a:spLocks noGrp="1"/>
          </p:cNvSpPr>
          <p:nvPr>
            <p:ph idx="1"/>
          </p:nvPr>
        </p:nvSpPr>
        <p:spPr>
          <a:xfrm>
            <a:off x="838200" y="1825625"/>
            <a:ext cx="11028363" cy="4935538"/>
          </a:xfrm>
        </p:spPr>
        <p:txBody>
          <a:bodyPr/>
          <a:lstStyle/>
          <a:p>
            <a:pPr eaLnBrk="1" hangingPunct="1"/>
            <a:r>
              <a:rPr lang="en-US" altLang="x-none">
                <a:ea typeface="ＭＳ Ｐゴシック" charset="-128"/>
              </a:rPr>
              <a:t>2018 Australian study Pidot et al. </a:t>
            </a:r>
            <a:r>
              <a:rPr lang="en-US" altLang="x-none" i="1">
                <a:ea typeface="ＭＳ Ｐゴシック" charset="-128"/>
              </a:rPr>
              <a:t>in Science and Translational Medicine</a:t>
            </a:r>
          </a:p>
          <a:p>
            <a:pPr eaLnBrk="1" hangingPunct="1"/>
            <a:r>
              <a:rPr lang="en-US" altLang="x-none">
                <a:ea typeface="ＭＳ Ｐゴシック" charset="-128"/>
              </a:rPr>
              <a:t>Authors compared older and newer </a:t>
            </a:r>
            <a:r>
              <a:rPr lang="en-US" altLang="x-none" i="1">
                <a:ea typeface="ＭＳ Ｐゴシック" charset="-128"/>
              </a:rPr>
              <a:t>Enterococcus faecium</a:t>
            </a:r>
            <a:r>
              <a:rPr lang="en-US" altLang="x-none">
                <a:ea typeface="ＭＳ Ｐゴシック" charset="-128"/>
              </a:rPr>
              <a:t> isolates from 1997-2015, and the tolerance of these strains to 23% alcohol </a:t>
            </a:r>
          </a:p>
          <a:p>
            <a:pPr eaLnBrk="1" hangingPunct="1"/>
            <a:r>
              <a:rPr lang="en-US" altLang="x-none">
                <a:ea typeface="ＭＳ Ｐゴシック" charset="-128"/>
              </a:rPr>
              <a:t>When using a 70% solution, no difference between resistant and sensitive isolates was observed (ABHRs contain 60-90% alcohol)</a:t>
            </a:r>
          </a:p>
          <a:p>
            <a:pPr lvl="1" eaLnBrk="1" hangingPunct="1"/>
            <a:r>
              <a:rPr lang="en-US" altLang="x-none">
                <a:ea typeface="ＭＳ Ｐゴシック" charset="-128"/>
              </a:rPr>
              <a:t>Tolerant </a:t>
            </a:r>
            <a:r>
              <a:rPr lang="en-US" altLang="x-none" i="1">
                <a:ea typeface="ＭＳ Ｐゴシック" charset="-128"/>
              </a:rPr>
              <a:t>E. faecium </a:t>
            </a:r>
            <a:r>
              <a:rPr lang="en-US" altLang="x-none">
                <a:ea typeface="ＭＳ Ｐゴシック" charset="-128"/>
              </a:rPr>
              <a:t>were killed by 70% alcohol</a:t>
            </a:r>
          </a:p>
          <a:p>
            <a:pPr eaLnBrk="1" hangingPunct="1"/>
            <a:r>
              <a:rPr lang="en-US" altLang="x-none">
                <a:ea typeface="ＭＳ Ｐゴシック" charset="-128"/>
              </a:rPr>
              <a:t>Wiped mouse cage with a 70% isopropanol wipe</a:t>
            </a:r>
          </a:p>
          <a:p>
            <a:pPr eaLnBrk="1" hangingPunct="1"/>
            <a:r>
              <a:rPr lang="en-US" altLang="x-none" i="1">
                <a:ea typeface="ＭＳ Ｐゴシック" charset="-128"/>
              </a:rPr>
              <a:t>CCL: Because ABHRs have been used increasingly over time and while proportion of E. faecium tolerance to 23% alcohol increased from 1997-2015, ABHRs were pointed as causal factor </a:t>
            </a:r>
          </a:p>
        </p:txBody>
      </p:sp>
      <p:sp>
        <p:nvSpPr>
          <p:cNvPr id="2" name="Slide Number Placeholder 1"/>
          <p:cNvSpPr>
            <a:spLocks noGrp="1"/>
          </p:cNvSpPr>
          <p:nvPr>
            <p:ph type="sldNum" sz="quarter" idx="12"/>
          </p:nvPr>
        </p:nvSpPr>
        <p:spPr/>
        <p:txBody>
          <a:bodyPr/>
          <a:lstStyle/>
          <a:p>
            <a:fld id="{787453A2-74A3-9544-9CAC-072C0CA5112E}" type="slidenum">
              <a:rPr lang="fr-CH" altLang="x-none" smtClean="0"/>
              <a:pPr/>
              <a:t>28</a:t>
            </a:fld>
            <a:endParaRPr lang="fr-CH" altLang="x-none"/>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95325"/>
            <a:ext cx="10515600" cy="1325563"/>
          </a:xfrm>
        </p:spPr>
        <p:txBody>
          <a:bodyPr rtlCol="0">
            <a:normAutofit fontScale="90000"/>
          </a:bodyPr>
          <a:lstStyle/>
          <a:p>
            <a:pPr eaLnBrk="1" fontAlgn="auto" hangingPunct="1">
              <a:spcAft>
                <a:spcPts val="0"/>
              </a:spcAft>
              <a:defRPr/>
            </a:pPr>
            <a:r>
              <a:rPr lang="en-US" dirty="0" smtClean="0">
                <a:ea typeface="+mj-ea"/>
              </a:rPr>
              <a:t>In Summary</a:t>
            </a:r>
            <a:r>
              <a:rPr lang="en-US" dirty="0">
                <a:ea typeface="+mj-ea"/>
              </a:rPr>
              <a:t>: </a:t>
            </a:r>
            <a:r>
              <a:rPr lang="en-US" dirty="0" smtClean="0">
                <a:ea typeface="+mj-ea"/>
              </a:rPr>
              <a:t> </a:t>
            </a:r>
            <a:r>
              <a:rPr lang="en-US" sz="3600" dirty="0" smtClean="0">
                <a:ea typeface="+mj-ea"/>
              </a:rPr>
              <a:t>Research is </a:t>
            </a:r>
            <a:r>
              <a:rPr lang="en-US" sz="3600" dirty="0">
                <a:ea typeface="+mj-ea"/>
              </a:rPr>
              <a:t>important and well-</a:t>
            </a:r>
            <a:r>
              <a:rPr lang="en-US" sz="3600" dirty="0" smtClean="0">
                <a:ea typeface="+mj-ea"/>
              </a:rPr>
              <a:t>conducted </a:t>
            </a:r>
            <a:r>
              <a:rPr lang="en-US" sz="3600" dirty="0">
                <a:ea typeface="+mj-ea"/>
              </a:rPr>
              <a:t/>
            </a:r>
            <a:br>
              <a:rPr lang="en-US" sz="3600" dirty="0">
                <a:ea typeface="+mj-ea"/>
              </a:rPr>
            </a:br>
            <a:r>
              <a:rPr lang="en-US" sz="3600" dirty="0" smtClean="0">
                <a:ea typeface="+mj-ea"/>
              </a:rPr>
              <a:t/>
            </a:r>
            <a:br>
              <a:rPr lang="en-US" sz="3600" dirty="0" smtClean="0">
                <a:ea typeface="+mj-ea"/>
              </a:rPr>
            </a:br>
            <a:r>
              <a:rPr lang="en-US" b="1" dirty="0" smtClean="0">
                <a:solidFill>
                  <a:srgbClr val="FF0000"/>
                </a:solidFill>
                <a:ea typeface="+mj-ea"/>
              </a:rPr>
              <a:t>BUT</a:t>
            </a:r>
            <a:r>
              <a:rPr lang="en-US" b="1" dirty="0">
                <a:solidFill>
                  <a:srgbClr val="FF0000"/>
                </a:solidFill>
                <a:ea typeface="+mj-ea"/>
              </a:rPr>
              <a:t/>
            </a:r>
            <a:br>
              <a:rPr lang="en-US" b="1" dirty="0">
                <a:solidFill>
                  <a:srgbClr val="FF0000"/>
                </a:solidFill>
                <a:ea typeface="+mj-ea"/>
              </a:rPr>
            </a:br>
            <a:endParaRPr lang="en-US" b="1" dirty="0">
              <a:solidFill>
                <a:srgbClr val="FF0000"/>
              </a:solidFill>
              <a:ea typeface="+mj-ea"/>
            </a:endParaRPr>
          </a:p>
        </p:txBody>
      </p:sp>
      <p:sp>
        <p:nvSpPr>
          <p:cNvPr id="68610" name="Content Placeholder 2"/>
          <p:cNvSpPr>
            <a:spLocks noGrp="1"/>
          </p:cNvSpPr>
          <p:nvPr>
            <p:ph idx="1"/>
          </p:nvPr>
        </p:nvSpPr>
        <p:spPr>
          <a:xfrm>
            <a:off x="838200" y="1868488"/>
            <a:ext cx="6075363" cy="4638675"/>
          </a:xfrm>
        </p:spPr>
        <p:txBody>
          <a:bodyPr/>
          <a:lstStyle/>
          <a:p>
            <a:pPr eaLnBrk="1" hangingPunct="1"/>
            <a:endParaRPr lang="en-US" altLang="x-none">
              <a:ea typeface="ＭＳ Ｐゴシック" charset="-128"/>
            </a:endParaRPr>
          </a:p>
          <a:p>
            <a:pPr eaLnBrk="1" hangingPunct="1"/>
            <a:r>
              <a:rPr lang="en-US" altLang="x-none">
                <a:ea typeface="ＭＳ Ｐゴシック" charset="-128"/>
              </a:rPr>
              <a:t>Title of paper referring to </a:t>
            </a:r>
            <a:r>
              <a:rPr lang="en-US" altLang="fr-FR">
                <a:ea typeface="ＭＳ Ｐゴシック" charset="-128"/>
              </a:rPr>
              <a:t>“</a:t>
            </a:r>
            <a:r>
              <a:rPr lang="en-US" altLang="x-none">
                <a:ea typeface="ＭＳ Ｐゴシック" charset="-128"/>
              </a:rPr>
              <a:t>handwash alcohols</a:t>
            </a:r>
            <a:r>
              <a:rPr lang="en-US" altLang="fr-FR">
                <a:ea typeface="ＭＳ Ｐゴシック" charset="-128"/>
              </a:rPr>
              <a:t>”</a:t>
            </a:r>
            <a:endParaRPr lang="en-US" altLang="x-none">
              <a:ea typeface="ＭＳ Ｐゴシック" charset="-128"/>
            </a:endParaRPr>
          </a:p>
          <a:p>
            <a:pPr eaLnBrk="1" hangingPunct="1"/>
            <a:endParaRPr lang="en-US" altLang="x-none">
              <a:ea typeface="ＭＳ Ｐゴシック" charset="-128"/>
            </a:endParaRPr>
          </a:p>
          <a:p>
            <a:pPr eaLnBrk="1" hangingPunct="1"/>
            <a:r>
              <a:rPr lang="en-US" altLang="x-none">
                <a:ea typeface="ＭＳ Ｐゴシック" charset="-128"/>
              </a:rPr>
              <a:t>Press release: </a:t>
            </a:r>
            <a:r>
              <a:rPr lang="en-US" altLang="fr-FR">
                <a:ea typeface="ＭＳ Ｐゴシック" charset="-128"/>
              </a:rPr>
              <a:t>“</a:t>
            </a:r>
            <a:r>
              <a:rPr lang="en-US" altLang="x-none">
                <a:ea typeface="ＭＳ Ｐゴシック" charset="-128"/>
              </a:rPr>
              <a:t>alcohol loses its luster</a:t>
            </a:r>
            <a:r>
              <a:rPr lang="en-US" altLang="fr-FR">
                <a:ea typeface="ＭＳ Ｐゴシック" charset="-128"/>
              </a:rPr>
              <a:t>”</a:t>
            </a:r>
            <a:endParaRPr lang="en-US" altLang="x-none">
              <a:ea typeface="ＭＳ Ｐゴシック" charset="-128"/>
            </a:endParaRPr>
          </a:p>
          <a:p>
            <a:pPr eaLnBrk="1" hangingPunct="1"/>
            <a:endParaRPr lang="en-US" altLang="x-none">
              <a:ea typeface="ＭＳ Ｐゴシック" charset="-128"/>
            </a:endParaRPr>
          </a:p>
          <a:p>
            <a:pPr eaLnBrk="1" hangingPunct="1"/>
            <a:r>
              <a:rPr lang="en-US" altLang="x-none">
                <a:ea typeface="ＭＳ Ｐゴシック" charset="-128"/>
              </a:rPr>
              <a:t>Conflating of hypotheses concerning the role of exposure to alcohol in the environment vs. handrubbing</a:t>
            </a:r>
          </a:p>
          <a:p>
            <a:pPr eaLnBrk="1" hangingPunct="1"/>
            <a:endParaRPr lang="en-US" altLang="x-none">
              <a:ea typeface="ＭＳ Ｐゴシック" charset="-128"/>
            </a:endParaRPr>
          </a:p>
          <a:p>
            <a:pPr eaLnBrk="1" hangingPunct="1"/>
            <a:endParaRPr lang="en-US" altLang="x-none">
              <a:ea typeface="ＭＳ Ｐゴシック" charset="-128"/>
            </a:endParaRPr>
          </a:p>
        </p:txBody>
      </p:sp>
      <p:pic>
        <p:nvPicPr>
          <p:cNvPr id="68611" name="Picture 3" descr="Untitled.jpe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54850" y="1401763"/>
            <a:ext cx="5068888" cy="44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787453A2-74A3-9544-9CAC-072C0CA5112E}" type="slidenum">
              <a:rPr lang="fr-CH" altLang="x-none" smtClean="0"/>
              <a:pPr/>
              <a:t>29</a:t>
            </a:fld>
            <a:endParaRPr lang="fr-CH" altLang="x-none"/>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Image 5" descr="V:\Publications\Editorial Bad Buzz 2018\Cartoon Real Data .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93913" y="0"/>
            <a:ext cx="8020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0" name="Rectangle 1"/>
          <p:cNvSpPr>
            <a:spLocks noChangeArrowheads="1"/>
          </p:cNvSpPr>
          <p:nvPr/>
        </p:nvSpPr>
        <p:spPr bwMode="auto">
          <a:xfrm>
            <a:off x="131763" y="95250"/>
            <a:ext cx="48688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x-none" sz="2800" i="1">
                <a:latin typeface="Calibri" charset="0"/>
              </a:rPr>
              <a:t>Why bother talking about this ?</a:t>
            </a:r>
          </a:p>
        </p:txBody>
      </p:sp>
      <p:sp>
        <p:nvSpPr>
          <p:cNvPr id="2" name="Slide Number Placeholder 1"/>
          <p:cNvSpPr>
            <a:spLocks noGrp="1"/>
          </p:cNvSpPr>
          <p:nvPr>
            <p:ph type="sldNum" sz="quarter" idx="12"/>
          </p:nvPr>
        </p:nvSpPr>
        <p:spPr/>
        <p:txBody>
          <a:bodyPr/>
          <a:lstStyle/>
          <a:p>
            <a:fld id="{787453A2-74A3-9544-9CAC-072C0CA5112E}" type="slidenum">
              <a:rPr lang="fr-CH" altLang="x-none" smtClean="0"/>
              <a:pPr/>
              <a:t>3</a:t>
            </a:fld>
            <a:endParaRPr lang="fr-CH" altLang="x-none"/>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a:xfrm>
            <a:off x="838200" y="0"/>
            <a:ext cx="10515600" cy="1690688"/>
          </a:xfrm>
        </p:spPr>
        <p:txBody>
          <a:bodyPr/>
          <a:lstStyle/>
          <a:p>
            <a:pPr eaLnBrk="1" hangingPunct="1"/>
            <a:r>
              <a:rPr lang="en-US" altLang="x-none">
                <a:ea typeface="ＭＳ Ｐゴシック" charset="-128"/>
              </a:rPr>
              <a:t>Effects</a:t>
            </a:r>
          </a:p>
        </p:txBody>
      </p:sp>
      <p:sp>
        <p:nvSpPr>
          <p:cNvPr id="3" name="Content Placeholder 2"/>
          <p:cNvSpPr>
            <a:spLocks noGrp="1"/>
          </p:cNvSpPr>
          <p:nvPr>
            <p:ph idx="1"/>
          </p:nvPr>
        </p:nvSpPr>
        <p:spPr>
          <a:xfrm>
            <a:off x="838200" y="1760538"/>
            <a:ext cx="7716838" cy="4416425"/>
          </a:xfrm>
        </p:spPr>
        <p:txBody>
          <a:bodyPr rtlCol="0">
            <a:normAutofit/>
          </a:bodyPr>
          <a:lstStyle/>
          <a:p>
            <a:pPr eaLnBrk="1" fontAlgn="auto" hangingPunct="1">
              <a:spcAft>
                <a:spcPts val="0"/>
              </a:spcAft>
              <a:buFont typeface="Arial" panose="020B0604020202020204" pitchFamily="34" charset="0"/>
              <a:buChar char="•"/>
              <a:defRPr/>
            </a:pPr>
            <a:r>
              <a:rPr lang="en-US" dirty="0" smtClean="0">
                <a:ea typeface="+mn-ea"/>
              </a:rPr>
              <a:t>Major negative media coverage- </a:t>
            </a:r>
          </a:p>
          <a:p>
            <a:pPr lvl="1" eaLnBrk="1" fontAlgn="auto" hangingPunct="1">
              <a:spcAft>
                <a:spcPts val="0"/>
              </a:spcAft>
              <a:buFont typeface="Arial" panose="020B0604020202020204" pitchFamily="34" charset="0"/>
              <a:buChar char="•"/>
              <a:defRPr/>
            </a:pPr>
            <a:r>
              <a:rPr lang="en-US" dirty="0" smtClean="0">
                <a:ea typeface="+mn-ea"/>
              </a:rPr>
              <a:t>Guardian, Times, etc.</a:t>
            </a:r>
          </a:p>
          <a:p>
            <a:pPr lvl="1" eaLnBrk="1" fontAlgn="auto" hangingPunct="1">
              <a:spcAft>
                <a:spcPts val="0"/>
              </a:spcAft>
              <a:buFont typeface="Arial" panose="020B0604020202020204" pitchFamily="34" charset="0"/>
              <a:buChar char="•"/>
              <a:defRPr/>
            </a:pPr>
            <a:endParaRPr lang="en-US" dirty="0" smtClean="0">
              <a:ea typeface="+mn-ea"/>
            </a:endParaRPr>
          </a:p>
          <a:p>
            <a:pPr marL="228600" lvl="1" eaLnBrk="1" fontAlgn="auto" hangingPunct="1">
              <a:spcBef>
                <a:spcPts val="1000"/>
              </a:spcBef>
              <a:spcAft>
                <a:spcPts val="0"/>
              </a:spcAft>
              <a:buFont typeface="Arial" panose="020B0604020202020204" pitchFamily="34" charset="0"/>
              <a:buChar char="•"/>
              <a:defRPr/>
            </a:pPr>
            <a:r>
              <a:rPr lang="en-US" sz="2800" dirty="0" smtClean="0">
                <a:ea typeface="+mn-ea"/>
              </a:rPr>
              <a:t>Global concern in hospitals  </a:t>
            </a:r>
          </a:p>
          <a:p>
            <a:pPr marL="685800" lvl="2" eaLnBrk="1" fontAlgn="auto" hangingPunct="1">
              <a:spcBef>
                <a:spcPts val="1000"/>
              </a:spcBef>
              <a:spcAft>
                <a:spcPts val="0"/>
              </a:spcAft>
              <a:buFont typeface="Arial" panose="020B0604020202020204" pitchFamily="34" charset="0"/>
              <a:buChar char="•"/>
              <a:defRPr/>
            </a:pPr>
            <a:r>
              <a:rPr lang="en-US" sz="2400" dirty="0" smtClean="0">
                <a:ea typeface="+mn-ea"/>
              </a:rPr>
              <a:t>even </a:t>
            </a:r>
            <a:r>
              <a:rPr lang="en-US" sz="2400" dirty="0">
                <a:ea typeface="+mn-ea"/>
              </a:rPr>
              <a:t>in remote areas of the </a:t>
            </a:r>
            <a:r>
              <a:rPr lang="en-US" sz="2400" dirty="0" smtClean="0">
                <a:ea typeface="+mn-ea"/>
              </a:rPr>
              <a:t>world</a:t>
            </a:r>
          </a:p>
          <a:p>
            <a:pPr marL="685800" lvl="2" eaLnBrk="1" fontAlgn="auto" hangingPunct="1">
              <a:spcBef>
                <a:spcPts val="1000"/>
              </a:spcBef>
              <a:spcAft>
                <a:spcPts val="0"/>
              </a:spcAft>
              <a:buFont typeface="Arial" panose="020B0604020202020204" pitchFamily="34" charset="0"/>
              <a:buChar char="•"/>
              <a:defRPr/>
            </a:pPr>
            <a:endParaRPr lang="en-US" sz="2400" dirty="0" smtClean="0">
              <a:ea typeface="+mn-ea"/>
            </a:endParaRPr>
          </a:p>
          <a:p>
            <a:pPr eaLnBrk="1" fontAlgn="auto" hangingPunct="1">
              <a:spcAft>
                <a:spcPts val="0"/>
              </a:spcAft>
              <a:buFont typeface="Arial" panose="020B0604020202020204" pitchFamily="34" charset="0"/>
              <a:buChar char="•"/>
              <a:defRPr/>
            </a:pPr>
            <a:r>
              <a:rPr lang="en-US" dirty="0" smtClean="0">
                <a:ea typeface="+mn-ea"/>
              </a:rPr>
              <a:t>Possible loss of faith in over 25 years of research</a:t>
            </a:r>
          </a:p>
          <a:p>
            <a:pPr eaLnBrk="1" fontAlgn="auto" hangingPunct="1">
              <a:spcAft>
                <a:spcPts val="0"/>
              </a:spcAft>
              <a:buFont typeface="Arial" panose="020B0604020202020204" pitchFamily="34" charset="0"/>
              <a:buChar char="•"/>
              <a:defRPr/>
            </a:pPr>
            <a:endParaRPr lang="en-US" dirty="0">
              <a:ea typeface="+mn-ea"/>
            </a:endParaRPr>
          </a:p>
          <a:p>
            <a:pPr eaLnBrk="1" fontAlgn="auto" hangingPunct="1">
              <a:spcAft>
                <a:spcPts val="0"/>
              </a:spcAft>
              <a:buFont typeface="Arial" panose="020B0604020202020204" pitchFamily="34" charset="0"/>
              <a:buChar char="•"/>
              <a:defRPr/>
            </a:pPr>
            <a:r>
              <a:rPr lang="en-US" dirty="0" smtClean="0">
                <a:ea typeface="+mn-ea"/>
              </a:rPr>
              <a:t>Lower compliance?</a:t>
            </a:r>
          </a:p>
          <a:p>
            <a:pPr eaLnBrk="1" fontAlgn="auto" hangingPunct="1">
              <a:spcAft>
                <a:spcPts val="0"/>
              </a:spcAft>
              <a:buFont typeface="Arial" panose="020B0604020202020204" pitchFamily="34" charset="0"/>
              <a:buChar char="•"/>
              <a:defRPr/>
            </a:pPr>
            <a:endParaRPr lang="en-US" dirty="0">
              <a:ea typeface="+mn-ea"/>
            </a:endParaRPr>
          </a:p>
        </p:txBody>
      </p:sp>
      <p:pic>
        <p:nvPicPr>
          <p:cNvPr id="4" name="Picture 3" descr="93825-004-A21EC811.jpg"/>
          <p:cNvPicPr>
            <a:picLocks noChangeAspect="1"/>
          </p:cNvPicPr>
          <p:nvPr/>
        </p:nvPicPr>
        <p:blipFill>
          <a:blip r:embed="rId3" cstate="print">
            <a:extLst/>
          </a:blip>
          <a:stretch>
            <a:fillRect/>
          </a:stretch>
        </p:blipFill>
        <p:spPr>
          <a:xfrm>
            <a:off x="6515395" y="245126"/>
            <a:ext cx="5301466" cy="3869343"/>
          </a:xfrm>
          <a:prstGeom prst="rect">
            <a:avLst/>
          </a:prstGeom>
          <a:ln>
            <a:noFill/>
          </a:ln>
          <a:effectLst>
            <a:softEdge rad="112500"/>
          </a:effectLst>
        </p:spPr>
      </p:pic>
      <p:sp>
        <p:nvSpPr>
          <p:cNvPr id="2" name="Slide Number Placeholder 1"/>
          <p:cNvSpPr>
            <a:spLocks noGrp="1"/>
          </p:cNvSpPr>
          <p:nvPr>
            <p:ph type="sldNum" sz="quarter" idx="12"/>
          </p:nvPr>
        </p:nvSpPr>
        <p:spPr/>
        <p:txBody>
          <a:bodyPr/>
          <a:lstStyle/>
          <a:p>
            <a:fld id="{787453A2-74A3-9544-9CAC-072C0CA5112E}" type="slidenum">
              <a:rPr lang="fr-CH" altLang="x-none" smtClean="0"/>
              <a:pPr/>
              <a:t>30</a:t>
            </a:fld>
            <a:endParaRPr lang="fr-CH" altLang="x-none"/>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Imag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66725" y="414338"/>
            <a:ext cx="11171238" cy="613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787453A2-74A3-9544-9CAC-072C0CA5112E}" type="slidenum">
              <a:rPr lang="fr-CH" altLang="x-none" smtClean="0"/>
              <a:pPr/>
              <a:t>31</a:t>
            </a:fld>
            <a:endParaRPr lang="fr-CH" altLang="x-none"/>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4" descr="peer_reviewr4_scr (1).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103938" y="3476625"/>
            <a:ext cx="6088062"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0"/>
            <a:ext cx="10515600" cy="1690688"/>
          </a:xfrm>
        </p:spPr>
        <p:txBody>
          <a:bodyPr rtlCol="0">
            <a:normAutofit fontScale="90000"/>
          </a:bodyPr>
          <a:lstStyle/>
          <a:p>
            <a:pPr eaLnBrk="1" fontAlgn="auto" hangingPunct="1">
              <a:spcAft>
                <a:spcPts val="0"/>
              </a:spcAft>
              <a:defRPr/>
            </a:pPr>
            <a:r>
              <a:rPr lang="en-US" b="1" dirty="0">
                <a:ea typeface="+mj-ea"/>
              </a:rPr>
              <a:t>Open platforms and non-peer reviewed literature</a:t>
            </a:r>
            <a:br>
              <a:rPr lang="en-US" b="1" dirty="0">
                <a:ea typeface="+mj-ea"/>
              </a:rPr>
            </a:br>
            <a:endParaRPr lang="en-US" b="1" dirty="0">
              <a:ea typeface="+mj-ea"/>
            </a:endParaRPr>
          </a:p>
        </p:txBody>
      </p:sp>
      <p:sp>
        <p:nvSpPr>
          <p:cNvPr id="73731" name="Content Placeholder 2"/>
          <p:cNvSpPr>
            <a:spLocks noGrp="1"/>
          </p:cNvSpPr>
          <p:nvPr>
            <p:ph idx="1"/>
          </p:nvPr>
        </p:nvSpPr>
        <p:spPr>
          <a:xfrm>
            <a:off x="828675" y="1350963"/>
            <a:ext cx="10367963" cy="4929187"/>
          </a:xfrm>
        </p:spPr>
        <p:txBody>
          <a:bodyPr/>
          <a:lstStyle/>
          <a:p>
            <a:pPr eaLnBrk="1" hangingPunct="1">
              <a:lnSpc>
                <a:spcPct val="100000"/>
              </a:lnSpc>
            </a:pPr>
            <a:r>
              <a:rPr lang="en-US" altLang="x-none">
                <a:ea typeface="ＭＳ Ｐゴシック" charset="-128"/>
              </a:rPr>
              <a:t>Scientific articles and science are presented to the outside world</a:t>
            </a:r>
          </a:p>
          <a:p>
            <a:pPr eaLnBrk="1" hangingPunct="1">
              <a:lnSpc>
                <a:spcPct val="100000"/>
              </a:lnSpc>
              <a:buFont typeface="Arial" charset="0"/>
              <a:buNone/>
            </a:pPr>
            <a:endParaRPr lang="en-US" altLang="x-none">
              <a:ea typeface="ＭＳ Ｐゴシック" charset="-128"/>
            </a:endParaRPr>
          </a:p>
          <a:p>
            <a:pPr eaLnBrk="1" hangingPunct="1">
              <a:lnSpc>
                <a:spcPct val="100000"/>
              </a:lnSpc>
            </a:pPr>
            <a:r>
              <a:rPr lang="en-US" altLang="x-none">
                <a:ea typeface="ＭＳ Ｐゴシック" charset="-128"/>
              </a:rPr>
              <a:t>Many of the increasing number of open-access platforms allow for the publication of </a:t>
            </a:r>
            <a:r>
              <a:rPr lang="en-US" altLang="fr-FR">
                <a:ea typeface="ＭＳ Ｐゴシック" charset="-128"/>
              </a:rPr>
              <a:t>“</a:t>
            </a:r>
            <a:r>
              <a:rPr lang="en-US" altLang="x-none">
                <a:ea typeface="ＭＳ Ｐゴシック" charset="-128"/>
              </a:rPr>
              <a:t>academic</a:t>
            </a:r>
            <a:r>
              <a:rPr lang="en-US" altLang="fr-FR">
                <a:ea typeface="ＭＳ Ｐゴシック" charset="-128"/>
              </a:rPr>
              <a:t>”</a:t>
            </a:r>
            <a:r>
              <a:rPr lang="en-US" altLang="x-none">
                <a:ea typeface="ＭＳ Ｐゴシック" charset="-128"/>
              </a:rPr>
              <a:t> articles without any peer review</a:t>
            </a:r>
          </a:p>
          <a:p>
            <a:pPr eaLnBrk="1" hangingPunct="1">
              <a:lnSpc>
                <a:spcPct val="100000"/>
              </a:lnSpc>
              <a:buFont typeface="Arial" charset="0"/>
              <a:buNone/>
            </a:pPr>
            <a:r>
              <a:rPr lang="en-US" altLang="x-none">
                <a:ea typeface="ＭＳ Ｐゴシック" charset="-128"/>
              </a:rPr>
              <a:t> </a:t>
            </a:r>
          </a:p>
          <a:p>
            <a:pPr eaLnBrk="1" hangingPunct="1">
              <a:lnSpc>
                <a:spcPct val="80000"/>
              </a:lnSpc>
            </a:pPr>
            <a:r>
              <a:rPr lang="en-US" altLang="x-none">
                <a:ea typeface="ＭＳ Ｐゴシック" charset="-128"/>
              </a:rPr>
              <a:t>Part of a normal process of </a:t>
            </a:r>
          </a:p>
          <a:p>
            <a:pPr eaLnBrk="1" hangingPunct="1">
              <a:lnSpc>
                <a:spcPct val="80000"/>
              </a:lnSpc>
              <a:buFont typeface="Arial" charset="0"/>
              <a:buNone/>
            </a:pPr>
            <a:r>
              <a:rPr lang="en-US" altLang="x-none">
                <a:ea typeface="ＭＳ Ｐゴシック" charset="-128"/>
              </a:rPr>
              <a:t>   democratization of information </a:t>
            </a:r>
          </a:p>
          <a:p>
            <a:pPr eaLnBrk="1" hangingPunct="1">
              <a:lnSpc>
                <a:spcPct val="80000"/>
              </a:lnSpc>
              <a:buFont typeface="Arial" charset="0"/>
              <a:buNone/>
            </a:pPr>
            <a:r>
              <a:rPr lang="en-US" altLang="x-none">
                <a:ea typeface="ＭＳ Ｐゴシック" charset="-128"/>
              </a:rPr>
              <a:t>   in the internet age</a:t>
            </a:r>
          </a:p>
        </p:txBody>
      </p:sp>
      <p:sp>
        <p:nvSpPr>
          <p:cNvPr id="3" name="Slide Number Placeholder 2"/>
          <p:cNvSpPr>
            <a:spLocks noGrp="1"/>
          </p:cNvSpPr>
          <p:nvPr>
            <p:ph type="sldNum" sz="quarter" idx="12"/>
          </p:nvPr>
        </p:nvSpPr>
        <p:spPr/>
        <p:txBody>
          <a:bodyPr/>
          <a:lstStyle/>
          <a:p>
            <a:fld id="{787453A2-74A3-9544-9CAC-072C0CA5112E}" type="slidenum">
              <a:rPr lang="fr-CH" altLang="x-none" smtClean="0"/>
              <a:pPr/>
              <a:t>32</a:t>
            </a:fld>
            <a:endParaRPr lang="fr-CH" altLang="x-none"/>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4" descr="peer_reviewr4_scr (1).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53988" y="0"/>
            <a:ext cx="123459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787453A2-74A3-9544-9CAC-072C0CA5112E}" type="slidenum">
              <a:rPr lang="fr-CH" altLang="x-none" smtClean="0"/>
              <a:pPr/>
              <a:t>33</a:t>
            </a:fld>
            <a:endParaRPr lang="fr-CH" altLang="x-none"/>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p:txBody>
          <a:bodyPr/>
          <a:lstStyle/>
          <a:p>
            <a:pPr eaLnBrk="1" hangingPunct="1"/>
            <a:r>
              <a:rPr lang="en-US" altLang="x-none">
                <a:ea typeface="ＭＳ Ｐゴシック" charset="-128"/>
              </a:rPr>
              <a:t>The Traditional Model of Publishing</a:t>
            </a:r>
          </a:p>
        </p:txBody>
      </p:sp>
      <p:graphicFrame>
        <p:nvGraphicFramePr>
          <p:cNvPr id="4" name="Content Placeholder 3"/>
          <p:cNvGraphicFramePr>
            <a:graphicFrameLocks noGrp="1"/>
          </p:cNvGraphicFramePr>
          <p:nvPr>
            <p:ph idx="1"/>
          </p:nvPr>
        </p:nvGraphicFramePr>
        <p:xfrm>
          <a:off x="236675" y="1825625"/>
          <a:ext cx="1195532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787453A2-74A3-9544-9CAC-072C0CA5112E}" type="slidenum">
              <a:rPr lang="fr-CH" altLang="x-none" smtClean="0"/>
              <a:pPr/>
              <a:t>34</a:t>
            </a:fld>
            <a:endParaRPr lang="fr-CH" altLang="x-none"/>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re 1"/>
          <p:cNvSpPr>
            <a:spLocks noGrp="1"/>
          </p:cNvSpPr>
          <p:nvPr>
            <p:ph type="title"/>
          </p:nvPr>
        </p:nvSpPr>
        <p:spPr/>
        <p:txBody>
          <a:bodyPr/>
          <a:lstStyle/>
          <a:p>
            <a:pPr eaLnBrk="1" hangingPunct="1"/>
            <a:r>
              <a:rPr lang="fr-CH" altLang="x-none">
                <a:ea typeface="ＭＳ Ｐゴシック" charset="-128"/>
              </a:rPr>
              <a:t>Issues concerning </a:t>
            </a:r>
            <a:r>
              <a:rPr lang="en-US" altLang="x-none">
                <a:ea typeface="ＭＳ Ｐゴシック" charset="-128"/>
              </a:rPr>
              <a:t>traditional journals</a:t>
            </a:r>
            <a:endParaRPr lang="fr-CH" altLang="x-none">
              <a:ea typeface="ＭＳ Ｐゴシック" charset="-128"/>
            </a:endParaRPr>
          </a:p>
        </p:txBody>
      </p:sp>
      <p:sp>
        <p:nvSpPr>
          <p:cNvPr id="3" name="Espace réservé du contenu 2"/>
          <p:cNvSpPr>
            <a:spLocks noGrp="1"/>
          </p:cNvSpPr>
          <p:nvPr>
            <p:ph idx="1"/>
          </p:nvPr>
        </p:nvSpPr>
        <p:spPr>
          <a:xfrm>
            <a:off x="155575" y="1825625"/>
            <a:ext cx="12036425" cy="4351338"/>
          </a:xfrm>
        </p:spPr>
        <p:txBody>
          <a:bodyPr rtlCol="0">
            <a:normAutofit/>
          </a:bodyPr>
          <a:lstStyle/>
          <a:p>
            <a:pPr eaLnBrk="1" fontAlgn="auto" hangingPunct="1">
              <a:spcAft>
                <a:spcPts val="0"/>
              </a:spcAft>
              <a:buFont typeface="Arial" panose="020B0604020202020204" pitchFamily="34" charset="0"/>
              <a:buChar char="•"/>
              <a:defRPr/>
            </a:pPr>
            <a:r>
              <a:rPr lang="en-US" dirty="0" smtClean="0">
                <a:ea typeface="+mn-ea"/>
              </a:rPr>
              <a:t>Access </a:t>
            </a:r>
            <a:r>
              <a:rPr lang="en-US" dirty="0">
                <a:ea typeface="+mn-ea"/>
              </a:rPr>
              <a:t>to information is difficult and expensive</a:t>
            </a:r>
          </a:p>
          <a:p>
            <a:pPr lvl="1" eaLnBrk="1" fontAlgn="auto" hangingPunct="1">
              <a:spcAft>
                <a:spcPts val="0"/>
              </a:spcAft>
              <a:buFont typeface="Arial" panose="020B0604020202020204" pitchFamily="34" charset="0"/>
              <a:buChar char="•"/>
              <a:defRPr/>
            </a:pPr>
            <a:r>
              <a:rPr lang="en-US" dirty="0">
                <a:ea typeface="+mn-ea"/>
              </a:rPr>
              <a:t>Especially in the developing world</a:t>
            </a:r>
          </a:p>
          <a:p>
            <a:pPr lvl="1" eaLnBrk="1" fontAlgn="auto" hangingPunct="1">
              <a:spcAft>
                <a:spcPts val="0"/>
              </a:spcAft>
              <a:buFont typeface="Arial" panose="020B0604020202020204" pitchFamily="34" charset="0"/>
              <a:buChar char="•"/>
              <a:defRPr/>
            </a:pPr>
            <a:r>
              <a:rPr lang="en-US" dirty="0">
                <a:ea typeface="+mn-ea"/>
              </a:rPr>
              <a:t>For anyone without institutional </a:t>
            </a:r>
            <a:r>
              <a:rPr lang="en-US" dirty="0" smtClean="0">
                <a:ea typeface="+mn-ea"/>
              </a:rPr>
              <a:t>affiliation</a:t>
            </a:r>
          </a:p>
          <a:p>
            <a:pPr lvl="1" eaLnBrk="1" fontAlgn="auto" hangingPunct="1">
              <a:spcAft>
                <a:spcPts val="0"/>
              </a:spcAft>
              <a:buFont typeface="Arial" panose="020B0604020202020204" pitchFamily="34" charset="0"/>
              <a:buChar char="•"/>
              <a:defRPr/>
            </a:pPr>
            <a:endParaRPr lang="en-US" dirty="0">
              <a:ea typeface="+mn-ea"/>
            </a:endParaRPr>
          </a:p>
          <a:p>
            <a:pPr lvl="1" eaLnBrk="1" fontAlgn="auto" hangingPunct="1">
              <a:spcAft>
                <a:spcPts val="0"/>
              </a:spcAft>
              <a:buFont typeface="Arial" panose="020B0604020202020204" pitchFamily="34" charset="0"/>
              <a:buChar char="•"/>
              <a:defRPr/>
            </a:pPr>
            <a:endParaRPr lang="en-US" dirty="0" smtClean="0">
              <a:ea typeface="+mn-ea"/>
            </a:endParaRPr>
          </a:p>
          <a:p>
            <a:pPr marL="457200" lvl="1" indent="0" eaLnBrk="1" fontAlgn="auto" hangingPunct="1">
              <a:spcAft>
                <a:spcPts val="0"/>
              </a:spcAft>
              <a:buFont typeface="Arial" panose="020B0604020202020204" pitchFamily="34" charset="0"/>
              <a:buNone/>
              <a:defRPr/>
            </a:pPr>
            <a:endParaRPr lang="en-US" dirty="0">
              <a:ea typeface="+mn-ea"/>
            </a:endParaRPr>
          </a:p>
          <a:p>
            <a:pPr eaLnBrk="1" fontAlgn="auto" hangingPunct="1">
              <a:spcAft>
                <a:spcPts val="0"/>
              </a:spcAft>
              <a:buFont typeface="Arial" panose="020B0604020202020204" pitchFamily="34" charset="0"/>
              <a:buChar char="•"/>
              <a:defRPr/>
            </a:pPr>
            <a:r>
              <a:rPr lang="fr-CH" dirty="0" err="1" smtClean="0">
                <a:ea typeface="+mn-ea"/>
              </a:rPr>
              <a:t>Scientists</a:t>
            </a:r>
            <a:r>
              <a:rPr lang="fr-CH" dirty="0" smtClean="0">
                <a:ea typeface="+mn-ea"/>
              </a:rPr>
              <a:t> </a:t>
            </a:r>
            <a:r>
              <a:rPr lang="fr-CH" dirty="0" err="1" smtClean="0">
                <a:ea typeface="+mn-ea"/>
              </a:rPr>
              <a:t>review</a:t>
            </a:r>
            <a:r>
              <a:rPr lang="fr-CH" dirty="0" smtClean="0">
                <a:ea typeface="+mn-ea"/>
              </a:rPr>
              <a:t> </a:t>
            </a:r>
            <a:r>
              <a:rPr lang="fr-CH" dirty="0">
                <a:ea typeface="+mn-ea"/>
              </a:rPr>
              <a:t>for free, and </a:t>
            </a:r>
            <a:r>
              <a:rPr lang="fr-CH" dirty="0" err="1">
                <a:ea typeface="+mn-ea"/>
              </a:rPr>
              <a:t>paying</a:t>
            </a:r>
            <a:r>
              <a:rPr lang="fr-CH" dirty="0">
                <a:ea typeface="+mn-ea"/>
              </a:rPr>
              <a:t> for </a:t>
            </a:r>
            <a:r>
              <a:rPr lang="fr-CH" dirty="0" err="1">
                <a:ea typeface="+mn-ea"/>
              </a:rPr>
              <a:t>their</a:t>
            </a:r>
            <a:r>
              <a:rPr lang="fr-CH" dirty="0">
                <a:ea typeface="+mn-ea"/>
              </a:rPr>
              <a:t> time </a:t>
            </a:r>
            <a:r>
              <a:rPr lang="fr-CH" dirty="0" err="1">
                <a:ea typeface="+mn-ea"/>
              </a:rPr>
              <a:t>falls</a:t>
            </a:r>
            <a:r>
              <a:rPr lang="fr-CH" dirty="0">
                <a:ea typeface="+mn-ea"/>
              </a:rPr>
              <a:t> on </a:t>
            </a:r>
            <a:r>
              <a:rPr lang="fr-CH" dirty="0" err="1">
                <a:ea typeface="+mn-ea"/>
              </a:rPr>
              <a:t>other</a:t>
            </a:r>
            <a:r>
              <a:rPr lang="fr-CH" dirty="0">
                <a:ea typeface="+mn-ea"/>
              </a:rPr>
              <a:t> </a:t>
            </a:r>
            <a:r>
              <a:rPr lang="fr-CH" dirty="0" smtClean="0">
                <a:ea typeface="+mn-ea"/>
              </a:rPr>
              <a:t>institutions</a:t>
            </a:r>
          </a:p>
          <a:p>
            <a:pPr eaLnBrk="1" fontAlgn="auto" hangingPunct="1">
              <a:spcAft>
                <a:spcPts val="0"/>
              </a:spcAft>
              <a:buFont typeface="Arial" panose="020B0604020202020204" pitchFamily="34" charset="0"/>
              <a:buChar char="•"/>
              <a:defRPr/>
            </a:pPr>
            <a:endParaRPr lang="fr-CH" dirty="0" smtClean="0">
              <a:ea typeface="+mn-ea"/>
            </a:endParaRPr>
          </a:p>
          <a:p>
            <a:pPr eaLnBrk="1" fontAlgn="auto" hangingPunct="1">
              <a:spcAft>
                <a:spcPts val="0"/>
              </a:spcAft>
              <a:buFont typeface="Arial" panose="020B0604020202020204" pitchFamily="34" charset="0"/>
              <a:buChar char="•"/>
              <a:defRPr/>
            </a:pPr>
            <a:r>
              <a:rPr lang="fr-CH" dirty="0" smtClean="0">
                <a:ea typeface="+mn-ea"/>
              </a:rPr>
              <a:t>Leads </a:t>
            </a:r>
            <a:r>
              <a:rPr lang="fr-CH" dirty="0">
                <a:ea typeface="+mn-ea"/>
              </a:rPr>
              <a:t>to </a:t>
            </a:r>
            <a:r>
              <a:rPr lang="fr-CH" dirty="0" err="1">
                <a:ea typeface="+mn-ea"/>
              </a:rPr>
              <a:t>conflicts</a:t>
            </a:r>
            <a:r>
              <a:rPr lang="fr-CH" dirty="0">
                <a:ea typeface="+mn-ea"/>
              </a:rPr>
              <a:t> of </a:t>
            </a:r>
            <a:r>
              <a:rPr lang="fr-CH" dirty="0" err="1">
                <a:ea typeface="+mn-ea"/>
              </a:rPr>
              <a:t>interest</a:t>
            </a:r>
            <a:r>
              <a:rPr lang="fr-CH" dirty="0">
                <a:ea typeface="+mn-ea"/>
              </a:rPr>
              <a:t> in </a:t>
            </a:r>
            <a:r>
              <a:rPr lang="fr-CH" dirty="0" err="1">
                <a:ea typeface="+mn-ea"/>
              </a:rPr>
              <a:t>journals</a:t>
            </a:r>
            <a:r>
              <a:rPr lang="fr-CH" dirty="0">
                <a:ea typeface="+mn-ea"/>
              </a:rPr>
              <a:t> </a:t>
            </a:r>
            <a:r>
              <a:rPr lang="fr-CH" dirty="0" err="1" smtClean="0">
                <a:ea typeface="+mn-ea"/>
              </a:rPr>
              <a:t>themselves</a:t>
            </a:r>
            <a:endParaRPr lang="fr-CH" dirty="0" smtClean="0">
              <a:ea typeface="+mn-ea"/>
            </a:endParaRPr>
          </a:p>
          <a:p>
            <a:pPr eaLnBrk="1" fontAlgn="auto" hangingPunct="1">
              <a:spcAft>
                <a:spcPts val="0"/>
              </a:spcAft>
              <a:buFont typeface="Arial" panose="020B0604020202020204" pitchFamily="34" charset="0"/>
              <a:buChar char="•"/>
              <a:defRPr/>
            </a:pPr>
            <a:endParaRPr lang="fr-CH" dirty="0">
              <a:ea typeface="+mn-ea"/>
            </a:endParaRPr>
          </a:p>
        </p:txBody>
      </p:sp>
      <p:sp>
        <p:nvSpPr>
          <p:cNvPr id="77827" name="ZoneTexte 3"/>
          <p:cNvSpPr txBox="1">
            <a:spLocks noChangeArrowheads="1"/>
          </p:cNvSpPr>
          <p:nvPr/>
        </p:nvSpPr>
        <p:spPr bwMode="auto">
          <a:xfrm>
            <a:off x="954088" y="3078163"/>
            <a:ext cx="117983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x-none" sz="1800">
                <a:solidFill>
                  <a:srgbClr val="548235"/>
                </a:solidFill>
                <a:latin typeface="Calibri" charset="0"/>
              </a:rPr>
              <a:t>World Bank has also been working on this: </a:t>
            </a:r>
          </a:p>
          <a:p>
            <a:pPr eaLnBrk="1" hangingPunct="1"/>
            <a:r>
              <a:rPr lang="en-US" altLang="x-none" sz="1800">
                <a:solidFill>
                  <a:srgbClr val="548235"/>
                </a:solidFill>
                <a:latin typeface="Calibri" charset="0"/>
              </a:rPr>
              <a:t>https://www.theguardian.com/global-development/2012/sep/03/developing-world-open-access-research-hurdles</a:t>
            </a:r>
          </a:p>
          <a:p>
            <a:pPr eaLnBrk="1" hangingPunct="1"/>
            <a:endParaRPr lang="fr-CH" altLang="x-none" sz="1800">
              <a:latin typeface="Calibri" charset="0"/>
            </a:endParaRPr>
          </a:p>
        </p:txBody>
      </p:sp>
      <p:sp>
        <p:nvSpPr>
          <p:cNvPr id="2" name="Slide Number Placeholder 1"/>
          <p:cNvSpPr>
            <a:spLocks noGrp="1"/>
          </p:cNvSpPr>
          <p:nvPr>
            <p:ph type="sldNum" sz="quarter" idx="12"/>
          </p:nvPr>
        </p:nvSpPr>
        <p:spPr/>
        <p:txBody>
          <a:bodyPr/>
          <a:lstStyle/>
          <a:p>
            <a:fld id="{787453A2-74A3-9544-9CAC-072C0CA5112E}" type="slidenum">
              <a:rPr lang="fr-CH" altLang="x-none" smtClean="0"/>
              <a:pPr/>
              <a:t>35</a:t>
            </a:fld>
            <a:endParaRPr lang="fr-CH" altLang="x-none"/>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all_stack_of_100s.jpg"/>
          <p:cNvPicPr>
            <a:picLocks noChangeAspect="1"/>
          </p:cNvPicPr>
          <p:nvPr/>
        </p:nvPicPr>
        <p:blipFill>
          <a:blip r:embed="rId3" cstate="print">
            <a:extLst/>
          </a:blip>
          <a:stretch>
            <a:fillRect/>
          </a:stretch>
        </p:blipFill>
        <p:spPr>
          <a:xfrm>
            <a:off x="9123749" y="2438822"/>
            <a:ext cx="3111312" cy="3771316"/>
          </a:xfrm>
          <a:prstGeom prst="rect">
            <a:avLst/>
          </a:prstGeom>
          <a:ln>
            <a:noFill/>
          </a:ln>
          <a:effectLst>
            <a:softEdge rad="112500"/>
          </a:effectLst>
        </p:spPr>
      </p:pic>
      <p:sp>
        <p:nvSpPr>
          <p:cNvPr id="79874" name="Title 1"/>
          <p:cNvSpPr>
            <a:spLocks noGrp="1"/>
          </p:cNvSpPr>
          <p:nvPr>
            <p:ph type="title"/>
          </p:nvPr>
        </p:nvSpPr>
        <p:spPr/>
        <p:txBody>
          <a:bodyPr/>
          <a:lstStyle/>
          <a:p>
            <a:pPr eaLnBrk="1" hangingPunct="1"/>
            <a:r>
              <a:rPr lang="en-US" altLang="x-none">
                <a:ea typeface="ＭＳ Ｐゴシック" charset="-128"/>
              </a:rPr>
              <a:t>Scientific Publishing is Big Business</a:t>
            </a:r>
          </a:p>
        </p:txBody>
      </p:sp>
      <p:sp>
        <p:nvSpPr>
          <p:cNvPr id="79875" name="Content Placeholder 2"/>
          <p:cNvSpPr>
            <a:spLocks noGrp="1"/>
          </p:cNvSpPr>
          <p:nvPr>
            <p:ph idx="1"/>
          </p:nvPr>
        </p:nvSpPr>
        <p:spPr>
          <a:xfrm>
            <a:off x="2362200" y="1582738"/>
            <a:ext cx="6994525" cy="4794250"/>
          </a:xfrm>
        </p:spPr>
        <p:txBody>
          <a:bodyPr/>
          <a:lstStyle/>
          <a:p>
            <a:pPr eaLnBrk="1" hangingPunct="1">
              <a:lnSpc>
                <a:spcPct val="100000"/>
              </a:lnSpc>
            </a:pPr>
            <a:r>
              <a:rPr lang="en-US" altLang="x-none">
                <a:ea typeface="ＭＳ Ｐゴシック" charset="-128"/>
              </a:rPr>
              <a:t>Recently, three publishers account for more than 47% of all papers published</a:t>
            </a:r>
          </a:p>
          <a:p>
            <a:pPr eaLnBrk="1" hangingPunct="1">
              <a:lnSpc>
                <a:spcPct val="100000"/>
              </a:lnSpc>
            </a:pPr>
            <a:endParaRPr lang="en-US" altLang="x-none">
              <a:ea typeface="ＭＳ Ｐゴシック" charset="-128"/>
            </a:endParaRPr>
          </a:p>
          <a:p>
            <a:pPr eaLnBrk="1" hangingPunct="1">
              <a:lnSpc>
                <a:spcPct val="100000"/>
              </a:lnSpc>
            </a:pPr>
            <a:r>
              <a:rPr lang="en-US" altLang="x-none">
                <a:ea typeface="ＭＳ Ｐゴシック" charset="-128"/>
              </a:rPr>
              <a:t>2010: Elsevier</a:t>
            </a:r>
            <a:r>
              <a:rPr lang="en-US" altLang="fr-FR">
                <a:ea typeface="ＭＳ Ｐゴシック" charset="-128"/>
              </a:rPr>
              <a:t>’</a:t>
            </a:r>
            <a:r>
              <a:rPr lang="en-US" altLang="x-none">
                <a:ea typeface="ＭＳ Ｐゴシック" charset="-128"/>
              </a:rPr>
              <a:t>s scientific publishing arm made a profit of £724 million on £2bn worth of revenue, with higher margins than Google or Apple </a:t>
            </a:r>
          </a:p>
          <a:p>
            <a:pPr lvl="1" eaLnBrk="1" hangingPunct="1">
              <a:lnSpc>
                <a:spcPct val="100000"/>
              </a:lnSpc>
            </a:pPr>
            <a:r>
              <a:rPr lang="en-US" altLang="x-none">
                <a:ea typeface="ＭＳ Ｐゴシック" charset="-128"/>
              </a:rPr>
              <a:t>£19bn in yearly revenue </a:t>
            </a:r>
          </a:p>
        </p:txBody>
      </p:sp>
      <p:pic>
        <p:nvPicPr>
          <p:cNvPr id="79876" name="Picture 3" descr="download (7).jpe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0" y="1476375"/>
            <a:ext cx="2324100"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a:spLocks noChangeArrowheads="1"/>
          </p:cNvSpPr>
          <p:nvPr/>
        </p:nvSpPr>
        <p:spPr bwMode="auto">
          <a:xfrm>
            <a:off x="72707" y="5691188"/>
            <a:ext cx="1025171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x-none" sz="2000" dirty="0">
                <a:latin typeface="Calibri" charset="0"/>
              </a:rPr>
              <a:t>Reed-Elsevier 24.1%, Springer 11.9%, and Wiley-Blackwell 11.3% (2013)</a:t>
            </a:r>
          </a:p>
          <a:p>
            <a:pPr eaLnBrk="1" hangingPunct="1"/>
            <a:endParaRPr lang="en-US" altLang="x-none" sz="1800" dirty="0">
              <a:latin typeface="Calibri" charset="0"/>
            </a:endParaRPr>
          </a:p>
          <a:p>
            <a:pPr eaLnBrk="1" hangingPunct="1"/>
            <a:r>
              <a:rPr lang="en-US" altLang="x-none" sz="2200" i="1" dirty="0">
                <a:solidFill>
                  <a:srgbClr val="548235"/>
                </a:solidFill>
                <a:latin typeface="Calibri" charset="0"/>
              </a:rPr>
              <a:t>For comparison, the whole US music industry in 2016 was calculated at $17.2bn (£12bn)</a:t>
            </a:r>
            <a:r>
              <a:rPr lang="en-US" altLang="x-none" sz="2200" dirty="0">
                <a:solidFill>
                  <a:srgbClr val="385723"/>
                </a:solidFill>
                <a:latin typeface="Calibri" charset="0"/>
              </a:rPr>
              <a:t> </a:t>
            </a:r>
          </a:p>
        </p:txBody>
      </p:sp>
      <p:sp>
        <p:nvSpPr>
          <p:cNvPr id="2" name="Slide Number Placeholder 1"/>
          <p:cNvSpPr>
            <a:spLocks noGrp="1"/>
          </p:cNvSpPr>
          <p:nvPr>
            <p:ph type="sldNum" sz="quarter" idx="12"/>
          </p:nvPr>
        </p:nvSpPr>
        <p:spPr/>
        <p:txBody>
          <a:bodyPr/>
          <a:lstStyle/>
          <a:p>
            <a:fld id="{787453A2-74A3-9544-9CAC-072C0CA5112E}" type="slidenum">
              <a:rPr lang="fr-CH" altLang="x-none" smtClean="0"/>
              <a:pPr/>
              <a:t>36</a:t>
            </a:fld>
            <a:endParaRPr lang="fr-CH" altLang="x-none"/>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p:txBody>
          <a:bodyPr/>
          <a:lstStyle/>
          <a:p>
            <a:pPr eaLnBrk="1" hangingPunct="1"/>
            <a:r>
              <a:rPr lang="en-US" altLang="x-none">
                <a:ea typeface="ＭＳ Ｐゴシック" charset="-128"/>
              </a:rPr>
              <a:t>Open access Journals</a:t>
            </a:r>
          </a:p>
        </p:txBody>
      </p:sp>
      <p:sp>
        <p:nvSpPr>
          <p:cNvPr id="81922" name="Content Placeholder 2"/>
          <p:cNvSpPr>
            <a:spLocks noGrp="1"/>
          </p:cNvSpPr>
          <p:nvPr>
            <p:ph idx="1"/>
          </p:nvPr>
        </p:nvSpPr>
        <p:spPr>
          <a:xfrm>
            <a:off x="838200" y="2473325"/>
            <a:ext cx="10515600" cy="3703638"/>
          </a:xfrm>
        </p:spPr>
        <p:txBody>
          <a:bodyPr/>
          <a:lstStyle/>
          <a:p>
            <a:pPr eaLnBrk="1" hangingPunct="1"/>
            <a:r>
              <a:rPr lang="en-US" altLang="x-none">
                <a:ea typeface="ＭＳ Ｐゴシック" charset="-128"/>
              </a:rPr>
              <a:t>The number of open access journals is increasing daily</a:t>
            </a:r>
          </a:p>
          <a:p>
            <a:pPr lvl="1" eaLnBrk="1" hangingPunct="1"/>
            <a:r>
              <a:rPr lang="en-US" altLang="x-none">
                <a:ea typeface="ＭＳ Ｐゴシック" charset="-128"/>
              </a:rPr>
              <a:t>Directory of Open Access Journals: over 1,440 open access medical journals </a:t>
            </a:r>
          </a:p>
          <a:p>
            <a:pPr lvl="1" eaLnBrk="1" hangingPunct="1"/>
            <a:r>
              <a:rPr lang="en-US" altLang="x-none">
                <a:ea typeface="ＭＳ Ｐゴシック" charset="-128"/>
              </a:rPr>
              <a:t>89 added to the database in the last three months (June 2018)</a:t>
            </a:r>
          </a:p>
          <a:p>
            <a:pPr lvl="1" eaLnBrk="1" hangingPunct="1">
              <a:buFont typeface="Arial" charset="0"/>
              <a:buNone/>
            </a:pPr>
            <a:endParaRPr lang="en-US" altLang="x-none">
              <a:ea typeface="ＭＳ Ｐゴシック" charset="-128"/>
            </a:endParaRPr>
          </a:p>
          <a:p>
            <a:pPr eaLnBrk="1" hangingPunct="1"/>
            <a:r>
              <a:rPr lang="en-US" altLang="x-none">
                <a:ea typeface="ＭＳ Ｐゴシック" charset="-128"/>
              </a:rPr>
              <a:t>Authors generally pay for their articles</a:t>
            </a:r>
            <a:r>
              <a:rPr lang="en-US" altLang="fr-FR">
                <a:ea typeface="ＭＳ Ｐゴシック" charset="-128"/>
              </a:rPr>
              <a:t>’</a:t>
            </a:r>
            <a:r>
              <a:rPr lang="en-US" altLang="x-none">
                <a:ea typeface="ＭＳ Ｐゴシック" charset="-128"/>
              </a:rPr>
              <a:t> publication </a:t>
            </a:r>
          </a:p>
          <a:p>
            <a:pPr eaLnBrk="1" hangingPunct="1">
              <a:buFont typeface="Arial" charset="0"/>
              <a:buNone/>
            </a:pPr>
            <a:endParaRPr lang="en-US" altLang="x-none">
              <a:ea typeface="ＭＳ Ｐゴシック" charset="-128"/>
            </a:endParaRPr>
          </a:p>
          <a:p>
            <a:pPr eaLnBrk="1" hangingPunct="1">
              <a:buFont typeface="Arial" charset="0"/>
              <a:buNone/>
            </a:pPr>
            <a:endParaRPr lang="en-US" altLang="x-none">
              <a:ea typeface="ＭＳ Ｐゴシック" charset="-128"/>
            </a:endParaRPr>
          </a:p>
        </p:txBody>
      </p:sp>
      <p:pic>
        <p:nvPicPr>
          <p:cNvPr id="81923" name="Picture 3" descr="Untitled.jpe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7075" y="492125"/>
            <a:ext cx="50673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787453A2-74A3-9544-9CAC-072C0CA5112E}" type="slidenum">
              <a:rPr lang="fr-CH" altLang="x-none" smtClean="0"/>
              <a:pPr/>
              <a:t>37</a:t>
            </a:fld>
            <a:endParaRPr lang="fr-CH" altLang="x-none"/>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re 1"/>
          <p:cNvSpPr>
            <a:spLocks noGrp="1"/>
          </p:cNvSpPr>
          <p:nvPr>
            <p:ph type="title"/>
          </p:nvPr>
        </p:nvSpPr>
        <p:spPr/>
        <p:txBody>
          <a:bodyPr/>
          <a:lstStyle/>
          <a:p>
            <a:pPr eaLnBrk="1" hangingPunct="1"/>
            <a:r>
              <a:rPr lang="fr-FR" altLang="x-none">
                <a:ea typeface="ＭＳ Ｐゴシック" charset="-128"/>
              </a:rPr>
              <a:t>Open access - A fast growing « market »</a:t>
            </a:r>
          </a:p>
        </p:txBody>
      </p:sp>
      <p:sp>
        <p:nvSpPr>
          <p:cNvPr id="83970" name="Espace réservé du contenu 2"/>
          <p:cNvSpPr>
            <a:spLocks noGrp="1"/>
          </p:cNvSpPr>
          <p:nvPr>
            <p:ph idx="1"/>
          </p:nvPr>
        </p:nvSpPr>
        <p:spPr>
          <a:xfrm>
            <a:off x="890588" y="1795463"/>
            <a:ext cx="10750550" cy="5186362"/>
          </a:xfrm>
        </p:spPr>
        <p:txBody>
          <a:bodyPr/>
          <a:lstStyle/>
          <a:p>
            <a:pPr eaLnBrk="1" hangingPunct="1">
              <a:lnSpc>
                <a:spcPct val="100000"/>
              </a:lnSpc>
            </a:pPr>
            <a:r>
              <a:rPr lang="en-US" altLang="x-none">
                <a:ea typeface="ＭＳ Ｐゴシック" charset="-128"/>
              </a:rPr>
              <a:t>From 53</a:t>
            </a:r>
            <a:r>
              <a:rPr lang="en-US" altLang="fr-FR">
                <a:ea typeface="ＭＳ Ｐゴシック" charset="-128"/>
              </a:rPr>
              <a:t>’</a:t>
            </a:r>
            <a:r>
              <a:rPr lang="en-US" altLang="x-none">
                <a:ea typeface="ＭＳ Ｐゴシック" charset="-128"/>
              </a:rPr>
              <a:t>000 articles published in 2010 to 420</a:t>
            </a:r>
            <a:r>
              <a:rPr lang="en-US" altLang="fr-FR">
                <a:ea typeface="ＭＳ Ｐゴシック" charset="-128"/>
              </a:rPr>
              <a:t>’</a:t>
            </a:r>
            <a:r>
              <a:rPr lang="en-US" altLang="x-none">
                <a:ea typeface="ＭＳ Ｐゴシック" charset="-128"/>
              </a:rPr>
              <a:t>000 in 2014 </a:t>
            </a:r>
          </a:p>
          <a:p>
            <a:pPr eaLnBrk="1" hangingPunct="1">
              <a:lnSpc>
                <a:spcPct val="100000"/>
              </a:lnSpc>
              <a:buFont typeface="Arial" charset="0"/>
              <a:buNone/>
            </a:pPr>
            <a:r>
              <a:rPr lang="en-US" altLang="x-none">
                <a:ea typeface="ＭＳ Ｐゴシック" charset="-128"/>
              </a:rPr>
              <a:t>	with articles from Asia and Africa accounting for a disproportionate percentage published</a:t>
            </a:r>
          </a:p>
          <a:p>
            <a:pPr eaLnBrk="1" hangingPunct="1">
              <a:lnSpc>
                <a:spcPct val="100000"/>
              </a:lnSpc>
              <a:buFont typeface="Arial" charset="0"/>
              <a:buNone/>
            </a:pPr>
            <a:endParaRPr lang="en-US" altLang="x-none">
              <a:ea typeface="ＭＳ Ｐゴシック" charset="-128"/>
            </a:endParaRPr>
          </a:p>
          <a:p>
            <a:pPr eaLnBrk="1" hangingPunct="1">
              <a:lnSpc>
                <a:spcPct val="100000"/>
              </a:lnSpc>
            </a:pPr>
            <a:r>
              <a:rPr lang="en-US" altLang="x-none">
                <a:ea typeface="ＭＳ Ｐゴシック" charset="-128"/>
              </a:rPr>
              <a:t>Market of </a:t>
            </a:r>
            <a:r>
              <a:rPr lang="en-US" altLang="fr-FR">
                <a:ea typeface="ＭＳ Ｐゴシック" charset="-128"/>
              </a:rPr>
              <a:t>“</a:t>
            </a:r>
            <a:r>
              <a:rPr lang="en-US" altLang="x-none">
                <a:ea typeface="ＭＳ Ｐゴシック" charset="-128"/>
              </a:rPr>
              <a:t>predatory</a:t>
            </a:r>
            <a:r>
              <a:rPr lang="en-US" altLang="fr-FR">
                <a:ea typeface="ＭＳ Ｐゴシック" charset="-128"/>
              </a:rPr>
              <a:t>”</a:t>
            </a:r>
            <a:r>
              <a:rPr lang="en-US" altLang="x-none">
                <a:ea typeface="ＭＳ Ｐゴシック" charset="-128"/>
              </a:rPr>
              <a:t> publishers at around $74 million per year</a:t>
            </a:r>
          </a:p>
          <a:p>
            <a:pPr eaLnBrk="1" hangingPunct="1">
              <a:lnSpc>
                <a:spcPct val="100000"/>
              </a:lnSpc>
            </a:pPr>
            <a:endParaRPr lang="en-US" altLang="x-none">
              <a:ea typeface="ＭＳ Ｐゴシック" charset="-128"/>
            </a:endParaRPr>
          </a:p>
          <a:p>
            <a:pPr eaLnBrk="1" hangingPunct="1">
              <a:lnSpc>
                <a:spcPct val="100000"/>
              </a:lnSpc>
            </a:pPr>
            <a:r>
              <a:rPr lang="en-US" altLang="x-none">
                <a:ea typeface="ＭＳ Ｐゴシック" charset="-128"/>
              </a:rPr>
              <a:t>Although this problem is far from being dealt with, there are websites dedicated to identifying the growing list of over 1175 </a:t>
            </a:r>
            <a:r>
              <a:rPr lang="en-US" altLang="fr-FR">
                <a:ea typeface="ＭＳ Ｐゴシック" charset="-128"/>
              </a:rPr>
              <a:t>“</a:t>
            </a:r>
            <a:r>
              <a:rPr lang="en-US" altLang="x-none">
                <a:ea typeface="ＭＳ Ｐゴシック" charset="-128"/>
              </a:rPr>
              <a:t>predatory</a:t>
            </a:r>
            <a:r>
              <a:rPr lang="en-US" altLang="fr-FR">
                <a:ea typeface="ＭＳ Ｐゴシック" charset="-128"/>
              </a:rPr>
              <a:t>”</a:t>
            </a:r>
            <a:r>
              <a:rPr lang="en-US" altLang="x-none">
                <a:ea typeface="ＭＳ Ｐゴシック" charset="-128"/>
              </a:rPr>
              <a:t> journals </a:t>
            </a:r>
          </a:p>
          <a:p>
            <a:pPr eaLnBrk="1" hangingPunct="1">
              <a:lnSpc>
                <a:spcPct val="100000"/>
              </a:lnSpc>
            </a:pPr>
            <a:endParaRPr lang="en-US" altLang="x-none">
              <a:ea typeface="ＭＳ Ｐゴシック" charset="-128"/>
            </a:endParaRPr>
          </a:p>
          <a:p>
            <a:pPr eaLnBrk="1" hangingPunct="1">
              <a:lnSpc>
                <a:spcPct val="100000"/>
              </a:lnSpc>
            </a:pPr>
            <a:endParaRPr lang="fr-FR" altLang="x-none">
              <a:ea typeface="ＭＳ Ｐゴシック" charset="-128"/>
            </a:endParaRPr>
          </a:p>
        </p:txBody>
      </p:sp>
      <p:sp>
        <p:nvSpPr>
          <p:cNvPr id="2" name="Slide Number Placeholder 1"/>
          <p:cNvSpPr>
            <a:spLocks noGrp="1"/>
          </p:cNvSpPr>
          <p:nvPr>
            <p:ph type="sldNum" sz="quarter" idx="12"/>
          </p:nvPr>
        </p:nvSpPr>
        <p:spPr/>
        <p:txBody>
          <a:bodyPr/>
          <a:lstStyle/>
          <a:p>
            <a:fld id="{787453A2-74A3-9544-9CAC-072C0CA5112E}" type="slidenum">
              <a:rPr lang="fr-CH" altLang="x-none" smtClean="0"/>
              <a:pPr/>
              <a:t>38</a:t>
            </a:fld>
            <a:endParaRPr lang="fr-CH" altLang="x-none"/>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a:xfrm>
            <a:off x="1154113" y="0"/>
            <a:ext cx="10515600" cy="2130425"/>
          </a:xfrm>
        </p:spPr>
        <p:txBody>
          <a:bodyPr/>
          <a:lstStyle/>
          <a:p>
            <a:pPr eaLnBrk="1" hangingPunct="1"/>
            <a:r>
              <a:rPr lang="en-US" altLang="x-none">
                <a:ea typeface="ＭＳ Ｐゴシック" charset="-128"/>
              </a:rPr>
              <a:t>Issues concerning open access journals</a:t>
            </a:r>
            <a:br>
              <a:rPr lang="en-US" altLang="x-none">
                <a:ea typeface="ＭＳ Ｐゴシック" charset="-128"/>
              </a:rPr>
            </a:br>
            <a:endParaRPr lang="en-US" altLang="x-none">
              <a:ea typeface="ＭＳ Ｐゴシック" charset="-128"/>
            </a:endParaRPr>
          </a:p>
        </p:txBody>
      </p:sp>
      <p:sp>
        <p:nvSpPr>
          <p:cNvPr id="3" name="Content Placeholder 2"/>
          <p:cNvSpPr>
            <a:spLocks noGrp="1"/>
          </p:cNvSpPr>
          <p:nvPr>
            <p:ph idx="1"/>
          </p:nvPr>
        </p:nvSpPr>
        <p:spPr>
          <a:xfrm>
            <a:off x="381000" y="1225550"/>
            <a:ext cx="11180763" cy="4973638"/>
          </a:xfrm>
        </p:spPr>
        <p:txBody>
          <a:bodyPr rtlCol="0">
            <a:normAutofit/>
          </a:bodyPr>
          <a:lstStyle/>
          <a:p>
            <a:pPr eaLnBrk="1" fontAlgn="auto" hangingPunct="1">
              <a:spcAft>
                <a:spcPts val="0"/>
              </a:spcAft>
              <a:buFont typeface="Arial" panose="020B0604020202020204" pitchFamily="34" charset="0"/>
              <a:buChar char="•"/>
              <a:defRPr/>
            </a:pPr>
            <a:endParaRPr lang="en-US" dirty="0" smtClean="0">
              <a:ea typeface="+mn-ea"/>
            </a:endParaRPr>
          </a:p>
          <a:p>
            <a:pPr eaLnBrk="1" fontAlgn="auto" hangingPunct="1">
              <a:spcAft>
                <a:spcPts val="0"/>
              </a:spcAft>
              <a:buFont typeface="Arial" panose="020B0604020202020204" pitchFamily="34" charset="0"/>
              <a:buChar char="•"/>
              <a:defRPr/>
            </a:pPr>
            <a:r>
              <a:rPr lang="en-US" dirty="0" smtClean="0">
                <a:ea typeface="+mn-ea"/>
              </a:rPr>
              <a:t>Still expensive for some</a:t>
            </a:r>
          </a:p>
          <a:p>
            <a:pPr eaLnBrk="1" fontAlgn="auto" hangingPunct="1">
              <a:spcAft>
                <a:spcPts val="0"/>
              </a:spcAft>
              <a:buFont typeface="Arial" panose="020B0604020202020204" pitchFamily="34" charset="0"/>
              <a:buChar char="•"/>
              <a:defRPr/>
            </a:pPr>
            <a:endParaRPr lang="en-US" dirty="0" smtClean="0">
              <a:ea typeface="+mn-ea"/>
            </a:endParaRPr>
          </a:p>
          <a:p>
            <a:pPr eaLnBrk="1" fontAlgn="auto" hangingPunct="1">
              <a:spcAft>
                <a:spcPts val="0"/>
              </a:spcAft>
              <a:buFont typeface="Arial" panose="020B0604020202020204" pitchFamily="34" charset="0"/>
              <a:buChar char="•"/>
              <a:defRPr/>
            </a:pPr>
            <a:r>
              <a:rPr lang="en-US" dirty="0" smtClean="0">
                <a:ea typeface="+mn-ea"/>
              </a:rPr>
              <a:t>Motivation of journals to publish as many </a:t>
            </a:r>
          </a:p>
          <a:p>
            <a:pPr marL="0" indent="0" eaLnBrk="1" fontAlgn="auto" hangingPunct="1">
              <a:spcAft>
                <a:spcPts val="0"/>
              </a:spcAft>
              <a:buFont typeface="Arial" panose="020B0604020202020204" pitchFamily="34" charset="0"/>
              <a:buNone/>
              <a:defRPr/>
            </a:pPr>
            <a:r>
              <a:rPr lang="en-US" dirty="0">
                <a:ea typeface="+mn-ea"/>
              </a:rPr>
              <a:t> </a:t>
            </a:r>
            <a:r>
              <a:rPr lang="en-US" dirty="0" smtClean="0">
                <a:ea typeface="+mn-ea"/>
              </a:rPr>
              <a:t>   authors as possible</a:t>
            </a:r>
          </a:p>
          <a:p>
            <a:pPr marL="0" indent="0" eaLnBrk="1" fontAlgn="auto" hangingPunct="1">
              <a:spcAft>
                <a:spcPts val="0"/>
              </a:spcAft>
              <a:buFont typeface="Arial" panose="020B0604020202020204" pitchFamily="34" charset="0"/>
              <a:buNone/>
              <a:defRPr/>
            </a:pPr>
            <a:endParaRPr lang="en-US" dirty="0">
              <a:ea typeface="+mn-ea"/>
            </a:endParaRPr>
          </a:p>
          <a:p>
            <a:pPr eaLnBrk="1" fontAlgn="auto" hangingPunct="1">
              <a:spcAft>
                <a:spcPts val="0"/>
              </a:spcAft>
              <a:buFont typeface="Arial" panose="020B0604020202020204" pitchFamily="34" charset="0"/>
              <a:buChar char="•"/>
              <a:defRPr/>
            </a:pPr>
            <a:r>
              <a:rPr lang="en-US" dirty="0" smtClean="0">
                <a:ea typeface="+mn-ea"/>
              </a:rPr>
              <a:t>Rise of predatory journals (over 1100 counted)</a:t>
            </a:r>
          </a:p>
          <a:p>
            <a:pPr eaLnBrk="1" fontAlgn="auto" hangingPunct="1">
              <a:spcAft>
                <a:spcPts val="0"/>
              </a:spcAft>
              <a:buFont typeface="Arial" panose="020B0604020202020204" pitchFamily="34" charset="0"/>
              <a:buChar char="•"/>
              <a:defRPr/>
            </a:pPr>
            <a:endParaRPr lang="en-US" dirty="0" smtClean="0">
              <a:ea typeface="+mn-ea"/>
            </a:endParaRPr>
          </a:p>
          <a:p>
            <a:pPr eaLnBrk="1" fontAlgn="auto" hangingPunct="1">
              <a:spcAft>
                <a:spcPts val="0"/>
              </a:spcAft>
              <a:buFont typeface="Arial" panose="020B0604020202020204" pitchFamily="34" charset="0"/>
              <a:buChar char="•"/>
              <a:defRPr/>
            </a:pPr>
            <a:r>
              <a:rPr lang="en-US" dirty="0" smtClean="0">
                <a:ea typeface="+mn-ea"/>
              </a:rPr>
              <a:t>Issues with lack of peer review and bad quality</a:t>
            </a:r>
            <a:endParaRPr lang="en-US" dirty="0">
              <a:ea typeface="+mn-ea"/>
            </a:endParaRPr>
          </a:p>
          <a:p>
            <a:pPr lvl="1" eaLnBrk="1" fontAlgn="auto" hangingPunct="1">
              <a:spcAft>
                <a:spcPts val="0"/>
              </a:spcAft>
              <a:buFont typeface="Arial" panose="020B0604020202020204" pitchFamily="34" charset="0"/>
              <a:buChar char="•"/>
              <a:defRPr/>
            </a:pPr>
            <a:endParaRPr lang="en-US" dirty="0">
              <a:ea typeface="+mn-ea"/>
            </a:endParaRPr>
          </a:p>
          <a:p>
            <a:pPr eaLnBrk="1" fontAlgn="auto" hangingPunct="1">
              <a:spcAft>
                <a:spcPts val="0"/>
              </a:spcAft>
              <a:buFont typeface="Arial" panose="020B0604020202020204" pitchFamily="34" charset="0"/>
              <a:buChar char="•"/>
              <a:defRPr/>
            </a:pPr>
            <a:endParaRPr lang="en-US" dirty="0" smtClean="0">
              <a:ea typeface="+mn-ea"/>
            </a:endParaRPr>
          </a:p>
          <a:p>
            <a:pPr lvl="1" eaLnBrk="1" fontAlgn="auto" hangingPunct="1">
              <a:spcAft>
                <a:spcPts val="0"/>
              </a:spcAft>
              <a:buFont typeface="Arial" panose="020B0604020202020204" pitchFamily="34" charset="0"/>
              <a:buChar char="•"/>
              <a:defRPr/>
            </a:pPr>
            <a:endParaRPr lang="en-US" dirty="0" smtClean="0">
              <a:ea typeface="+mn-ea"/>
            </a:endParaRPr>
          </a:p>
          <a:p>
            <a:pPr lvl="1" eaLnBrk="1" fontAlgn="auto" hangingPunct="1">
              <a:spcAft>
                <a:spcPts val="0"/>
              </a:spcAft>
              <a:buFont typeface="Arial" panose="020B0604020202020204" pitchFamily="34" charset="0"/>
              <a:buChar char="•"/>
              <a:defRPr/>
            </a:pPr>
            <a:endParaRPr lang="en-US" dirty="0">
              <a:ea typeface="+mn-ea"/>
            </a:endParaRPr>
          </a:p>
          <a:p>
            <a:pPr lvl="1" eaLnBrk="1" fontAlgn="auto" hangingPunct="1">
              <a:spcAft>
                <a:spcPts val="0"/>
              </a:spcAft>
              <a:buFont typeface="Arial" panose="020B0604020202020204" pitchFamily="34" charset="0"/>
              <a:buChar char="•"/>
              <a:defRPr/>
            </a:pPr>
            <a:endParaRPr lang="en-US" dirty="0">
              <a:ea typeface="+mn-ea"/>
            </a:endParaRPr>
          </a:p>
        </p:txBody>
      </p:sp>
      <p:pic>
        <p:nvPicPr>
          <p:cNvPr id="4" name="Picture 3" descr="MDG--Open-access-for-deve-009.jpg"/>
          <p:cNvPicPr>
            <a:picLocks noChangeAspect="1"/>
          </p:cNvPicPr>
          <p:nvPr/>
        </p:nvPicPr>
        <p:blipFill>
          <a:blip r:embed="rId3" cstate="print">
            <a:extLst/>
          </a:blip>
          <a:stretch>
            <a:fillRect/>
          </a:stretch>
        </p:blipFill>
        <p:spPr>
          <a:xfrm>
            <a:off x="7626485" y="1953461"/>
            <a:ext cx="4565516" cy="3135440"/>
          </a:xfrm>
          <a:prstGeom prst="rect">
            <a:avLst/>
          </a:prstGeom>
          <a:ln>
            <a:noFill/>
          </a:ln>
          <a:effectLst>
            <a:softEdge rad="112500"/>
          </a:effectLst>
        </p:spPr>
      </p:pic>
      <p:sp>
        <p:nvSpPr>
          <p:cNvPr id="2" name="Slide Number Placeholder 1"/>
          <p:cNvSpPr>
            <a:spLocks noGrp="1"/>
          </p:cNvSpPr>
          <p:nvPr>
            <p:ph type="sldNum" sz="quarter" idx="12"/>
          </p:nvPr>
        </p:nvSpPr>
        <p:spPr/>
        <p:txBody>
          <a:bodyPr/>
          <a:lstStyle/>
          <a:p>
            <a:fld id="{787453A2-74A3-9544-9CAC-072C0CA5112E}" type="slidenum">
              <a:rPr lang="fr-CH" altLang="x-none" smtClean="0"/>
              <a:pPr/>
              <a:t>39</a:t>
            </a:fld>
            <a:endParaRPr lang="fr-CH" altLang="x-none"/>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68592" y="158105"/>
            <a:ext cx="11979442" cy="669989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normAutofit fontScale="85000" lnSpcReduction="20000"/>
          </a:bodyPr>
          <a:lstStyle/>
          <a:p>
            <a:pPr marL="0" indent="0" algn="ctr" eaLnBrk="1" fontAlgn="auto" hangingPunct="1">
              <a:lnSpc>
                <a:spcPct val="120000"/>
              </a:lnSpc>
              <a:spcAft>
                <a:spcPts val="0"/>
              </a:spcAft>
              <a:buFont typeface="Arial" panose="020B0604020202020204" pitchFamily="34" charset="0"/>
              <a:buNone/>
              <a:defRPr/>
            </a:pPr>
            <a:r>
              <a:rPr lang="en-US" sz="5200" dirty="0">
                <a:ea typeface="+mn-ea"/>
              </a:rPr>
              <a:t>“Fake news” and misinformation is a major disruptive force in society</a:t>
            </a:r>
            <a:r>
              <a:rPr lang="en-US" sz="4000" dirty="0">
                <a:ea typeface="+mn-ea"/>
              </a:rPr>
              <a:t/>
            </a:r>
            <a:br>
              <a:rPr lang="en-US" sz="4000" dirty="0">
                <a:ea typeface="+mn-ea"/>
              </a:rPr>
            </a:br>
            <a:endParaRPr lang="en-US" sz="4000" dirty="0" smtClean="0">
              <a:ea typeface="+mn-ea"/>
            </a:endParaRPr>
          </a:p>
          <a:p>
            <a:pPr marL="0" indent="0" eaLnBrk="1" fontAlgn="auto" hangingPunct="1">
              <a:lnSpc>
                <a:spcPct val="120000"/>
              </a:lnSpc>
              <a:spcAft>
                <a:spcPts val="0"/>
              </a:spcAft>
              <a:buFont typeface="Arial" panose="020B0604020202020204" pitchFamily="34" charset="0"/>
              <a:buNone/>
              <a:defRPr/>
            </a:pPr>
            <a:r>
              <a:rPr lang="fr-CH" sz="4000" b="1" dirty="0" err="1" smtClean="0">
                <a:solidFill>
                  <a:srgbClr val="5B0FC1"/>
                </a:solidFill>
                <a:ea typeface="+mn-ea"/>
              </a:rPr>
              <a:t>Fake</a:t>
            </a:r>
            <a:r>
              <a:rPr lang="fr-CH" sz="4000" b="1" dirty="0" smtClean="0">
                <a:solidFill>
                  <a:srgbClr val="5B0FC1"/>
                </a:solidFill>
                <a:ea typeface="+mn-ea"/>
              </a:rPr>
              <a:t> </a:t>
            </a:r>
            <a:r>
              <a:rPr lang="fr-CH" sz="4000" b="1" dirty="0">
                <a:solidFill>
                  <a:srgbClr val="5B0FC1"/>
                </a:solidFill>
                <a:ea typeface="+mn-ea"/>
              </a:rPr>
              <a:t>News: </a:t>
            </a:r>
            <a:r>
              <a:rPr lang="fr-CH" sz="4000" dirty="0" err="1">
                <a:ea typeface="+mn-ea"/>
              </a:rPr>
              <a:t>deliberate</a:t>
            </a:r>
            <a:r>
              <a:rPr lang="fr-CH" sz="4000" dirty="0">
                <a:ea typeface="+mn-ea"/>
              </a:rPr>
              <a:t> </a:t>
            </a:r>
            <a:r>
              <a:rPr lang="fr-CH" sz="4000" dirty="0" err="1">
                <a:ea typeface="+mn-ea"/>
              </a:rPr>
              <a:t>misinformation</a:t>
            </a:r>
            <a:r>
              <a:rPr lang="fr-CH" sz="4000" dirty="0">
                <a:ea typeface="+mn-ea"/>
              </a:rPr>
              <a:t> or manipulation of </a:t>
            </a:r>
            <a:r>
              <a:rPr lang="fr-CH" sz="4000" dirty="0" smtClean="0">
                <a:ea typeface="+mn-ea"/>
              </a:rPr>
              <a:t>data</a:t>
            </a:r>
          </a:p>
          <a:p>
            <a:pPr eaLnBrk="1" fontAlgn="auto" hangingPunct="1">
              <a:lnSpc>
                <a:spcPct val="120000"/>
              </a:lnSpc>
              <a:spcAft>
                <a:spcPts val="0"/>
              </a:spcAft>
              <a:buFont typeface="Arial" panose="020B0604020202020204" pitchFamily="34" charset="0"/>
              <a:buChar char="•"/>
              <a:defRPr/>
            </a:pPr>
            <a:endParaRPr lang="fr-CH" sz="4000" dirty="0">
              <a:ea typeface="+mn-ea"/>
            </a:endParaRPr>
          </a:p>
          <a:p>
            <a:pPr marL="0" indent="0" eaLnBrk="1" fontAlgn="auto" hangingPunct="1">
              <a:lnSpc>
                <a:spcPct val="120000"/>
              </a:lnSpc>
              <a:spcAft>
                <a:spcPts val="0"/>
              </a:spcAft>
              <a:buFont typeface="Arial" panose="020B0604020202020204" pitchFamily="34" charset="0"/>
              <a:buNone/>
              <a:defRPr/>
            </a:pPr>
            <a:r>
              <a:rPr lang="fr-CH" sz="4000" b="1" dirty="0">
                <a:solidFill>
                  <a:srgbClr val="5B0FC1"/>
                </a:solidFill>
                <a:ea typeface="+mn-ea"/>
              </a:rPr>
              <a:t>Bad </a:t>
            </a:r>
            <a:r>
              <a:rPr lang="fr-CH" sz="4000" b="1" dirty="0" smtClean="0">
                <a:solidFill>
                  <a:srgbClr val="5B0FC1"/>
                </a:solidFill>
                <a:ea typeface="+mn-ea"/>
              </a:rPr>
              <a:t>Buzz</a:t>
            </a:r>
            <a:r>
              <a:rPr lang="fr-CH" sz="4000" b="1" dirty="0">
                <a:solidFill>
                  <a:srgbClr val="5B0FC1"/>
                </a:solidFill>
                <a:ea typeface="+mn-ea"/>
              </a:rPr>
              <a:t>: </a:t>
            </a:r>
            <a:r>
              <a:rPr lang="fr-CH" sz="4000" dirty="0">
                <a:ea typeface="+mn-ea"/>
              </a:rPr>
              <a:t>misrepresentation of the nature or conclusions in otherwise sound information or studies</a:t>
            </a:r>
          </a:p>
          <a:p>
            <a:pPr eaLnBrk="1" fontAlgn="auto" hangingPunct="1">
              <a:lnSpc>
                <a:spcPct val="120000"/>
              </a:lnSpc>
              <a:spcAft>
                <a:spcPts val="0"/>
              </a:spcAft>
              <a:buFont typeface="Arial" panose="020B0604020202020204" pitchFamily="34" charset="0"/>
              <a:buChar char="•"/>
              <a:defRPr/>
            </a:pPr>
            <a:endParaRPr lang="en-US" sz="4000" dirty="0">
              <a:ea typeface="+mn-ea"/>
            </a:endParaRPr>
          </a:p>
          <a:p>
            <a:pPr marL="0" indent="0" eaLnBrk="1" fontAlgn="auto" hangingPunct="1">
              <a:lnSpc>
                <a:spcPct val="120000"/>
              </a:lnSpc>
              <a:spcAft>
                <a:spcPts val="0"/>
              </a:spcAft>
              <a:buFont typeface="Arial" panose="020B0604020202020204" pitchFamily="34" charset="0"/>
              <a:buNone/>
              <a:defRPr/>
            </a:pPr>
            <a:r>
              <a:rPr lang="fr-CH" sz="4000" dirty="0">
                <a:ea typeface="+mn-ea"/>
              </a:rPr>
              <a:t>Is science </a:t>
            </a:r>
            <a:r>
              <a:rPr lang="fr-CH" sz="4000" dirty="0" smtClean="0">
                <a:ea typeface="+mn-ea"/>
              </a:rPr>
              <a:t>«protected» </a:t>
            </a:r>
            <a:r>
              <a:rPr lang="fr-CH" sz="4000" dirty="0">
                <a:ea typeface="+mn-ea"/>
              </a:rPr>
              <a:t>from fake </a:t>
            </a:r>
            <a:r>
              <a:rPr lang="fr-CH" sz="4000" dirty="0" smtClean="0">
                <a:ea typeface="+mn-ea"/>
              </a:rPr>
              <a:t>news?</a:t>
            </a:r>
            <a:endParaRPr lang="fr-CH" sz="5400"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ea typeface="+mn-ea"/>
            </a:endParaRPr>
          </a:p>
          <a:p>
            <a:pPr marL="0" indent="0" eaLnBrk="1" fontAlgn="auto" hangingPunct="1">
              <a:lnSpc>
                <a:spcPct val="120000"/>
              </a:lnSpc>
              <a:spcAft>
                <a:spcPts val="0"/>
              </a:spcAft>
              <a:buFont typeface="Arial" panose="020B0604020202020204" pitchFamily="34" charset="0"/>
              <a:buNone/>
              <a:defRPr/>
            </a:pPr>
            <a:r>
              <a:rPr lang="fr-CH" sz="5400" b="1" dirty="0" smtClean="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ea typeface="+mn-ea"/>
              </a:rPr>
              <a:t>					   NO!!!!</a:t>
            </a:r>
            <a:endParaRPr lang="fr-CH" sz="5400"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ea typeface="+mn-ea"/>
            </a:endParaRPr>
          </a:p>
        </p:txBody>
      </p:sp>
      <p:sp>
        <p:nvSpPr>
          <p:cNvPr id="2" name="Slide Number Placeholder 1"/>
          <p:cNvSpPr>
            <a:spLocks noGrp="1"/>
          </p:cNvSpPr>
          <p:nvPr>
            <p:ph type="sldNum" sz="quarter" idx="12"/>
          </p:nvPr>
        </p:nvSpPr>
        <p:spPr/>
        <p:txBody>
          <a:bodyPr/>
          <a:lstStyle/>
          <a:p>
            <a:fld id="{787453A2-74A3-9544-9CAC-072C0CA5112E}" type="slidenum">
              <a:rPr lang="fr-CH" altLang="x-none" smtClean="0"/>
              <a:pPr/>
              <a:t>4</a:t>
            </a:fld>
            <a:endParaRPr lang="fr-CH" altLang="x-none"/>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p:txBody>
          <a:bodyPr/>
          <a:lstStyle/>
          <a:p>
            <a:pPr eaLnBrk="1" hangingPunct="1"/>
            <a:r>
              <a:rPr lang="en-US" altLang="x-none">
                <a:ea typeface="ＭＳ Ｐゴシック" charset="-128"/>
              </a:rPr>
              <a:t>What to do?</a:t>
            </a:r>
          </a:p>
        </p:txBody>
      </p:sp>
      <p:sp>
        <p:nvSpPr>
          <p:cNvPr id="3" name="Content Placeholder 2"/>
          <p:cNvSpPr>
            <a:spLocks noGrp="1"/>
          </p:cNvSpPr>
          <p:nvPr>
            <p:ph idx="1"/>
          </p:nvPr>
        </p:nvSpPr>
        <p:spPr>
          <a:xfrm>
            <a:off x="782638" y="1787525"/>
            <a:ext cx="10515600" cy="4351338"/>
          </a:xfrm>
        </p:spPr>
        <p:txBody>
          <a:bodyPr rtlCol="0">
            <a:normAutofit/>
          </a:bodyPr>
          <a:lstStyle/>
          <a:p>
            <a:pPr eaLnBrk="1" fontAlgn="auto" hangingPunct="1">
              <a:lnSpc>
                <a:spcPct val="100000"/>
              </a:lnSpc>
              <a:spcAft>
                <a:spcPts val="0"/>
              </a:spcAft>
              <a:buFont typeface="Arial" panose="020B0604020202020204" pitchFamily="34" charset="0"/>
              <a:buChar char="•"/>
              <a:defRPr/>
            </a:pPr>
            <a:r>
              <a:rPr lang="en-US" dirty="0" smtClean="0">
                <a:ea typeface="+mn-ea"/>
              </a:rPr>
              <a:t>Need to discuss new models and ideas</a:t>
            </a:r>
          </a:p>
          <a:p>
            <a:pPr eaLnBrk="1" fontAlgn="auto" hangingPunct="1">
              <a:lnSpc>
                <a:spcPct val="100000"/>
              </a:lnSpc>
              <a:spcAft>
                <a:spcPts val="0"/>
              </a:spcAft>
              <a:buFont typeface="Arial" panose="020B0604020202020204" pitchFamily="34" charset="0"/>
              <a:buChar char="•"/>
              <a:defRPr/>
            </a:pPr>
            <a:r>
              <a:rPr lang="en-US" dirty="0" smtClean="0">
                <a:ea typeface="+mn-ea"/>
              </a:rPr>
              <a:t>Some journals (such as Lancet ID) make some important content open access</a:t>
            </a:r>
          </a:p>
          <a:p>
            <a:pPr eaLnBrk="1" fontAlgn="auto" hangingPunct="1">
              <a:lnSpc>
                <a:spcPct val="100000"/>
              </a:lnSpc>
              <a:spcAft>
                <a:spcPts val="0"/>
              </a:spcAft>
              <a:buFont typeface="Arial" panose="020B0604020202020204" pitchFamily="34" charset="0"/>
              <a:buChar char="•"/>
              <a:defRPr/>
            </a:pPr>
            <a:r>
              <a:rPr lang="en-US" dirty="0" smtClean="0">
                <a:ea typeface="+mn-ea"/>
              </a:rPr>
              <a:t>Hard to distinguish facts form fiction</a:t>
            </a:r>
          </a:p>
          <a:p>
            <a:pPr eaLnBrk="1" fontAlgn="auto" hangingPunct="1">
              <a:lnSpc>
                <a:spcPct val="100000"/>
              </a:lnSpc>
              <a:spcAft>
                <a:spcPts val="0"/>
              </a:spcAft>
              <a:buFont typeface="Arial" panose="020B0604020202020204" pitchFamily="34" charset="0"/>
              <a:buChar char="•"/>
              <a:defRPr/>
            </a:pPr>
            <a:r>
              <a:rPr lang="en-US" dirty="0" smtClean="0">
                <a:ea typeface="+mn-ea"/>
              </a:rPr>
              <a:t>The </a:t>
            </a:r>
            <a:r>
              <a:rPr lang="en-US" dirty="0">
                <a:ea typeface="+mn-ea"/>
              </a:rPr>
              <a:t>burden of discernment </a:t>
            </a:r>
            <a:r>
              <a:rPr lang="en-US" dirty="0" smtClean="0">
                <a:ea typeface="+mn-ea"/>
              </a:rPr>
              <a:t>is left to </a:t>
            </a:r>
            <a:r>
              <a:rPr lang="en-US" dirty="0">
                <a:ea typeface="+mn-ea"/>
              </a:rPr>
              <a:t>the reader </a:t>
            </a:r>
            <a:endParaRPr lang="en-US" dirty="0" smtClean="0">
              <a:ea typeface="+mn-ea"/>
            </a:endParaRPr>
          </a:p>
          <a:p>
            <a:pPr lvl="1" eaLnBrk="1" fontAlgn="auto" hangingPunct="1">
              <a:lnSpc>
                <a:spcPct val="100000"/>
              </a:lnSpc>
              <a:spcAft>
                <a:spcPts val="0"/>
              </a:spcAft>
              <a:buFont typeface="Arial" panose="020B0604020202020204" pitchFamily="34" charset="0"/>
              <a:buChar char="•"/>
              <a:defRPr/>
            </a:pPr>
            <a:r>
              <a:rPr lang="en-US" dirty="0" smtClean="0">
                <a:ea typeface="+mn-ea"/>
              </a:rPr>
              <a:t>Elsevier has a list of professional level journals</a:t>
            </a:r>
          </a:p>
          <a:p>
            <a:pPr lvl="1" eaLnBrk="1" fontAlgn="auto" hangingPunct="1">
              <a:lnSpc>
                <a:spcPct val="100000"/>
              </a:lnSpc>
              <a:spcAft>
                <a:spcPts val="0"/>
              </a:spcAft>
              <a:buFont typeface="Arial" panose="020B0604020202020204" pitchFamily="34" charset="0"/>
              <a:buChar char="•"/>
              <a:defRPr/>
            </a:pPr>
            <a:r>
              <a:rPr lang="en-US" dirty="0" smtClean="0">
                <a:ea typeface="+mn-ea"/>
              </a:rPr>
              <a:t>OMICS International (but fraudulent </a:t>
            </a:r>
            <a:r>
              <a:rPr lang="en-US" dirty="0">
                <a:ea typeface="+mn-ea"/>
              </a:rPr>
              <a:t>organization </a:t>
            </a:r>
            <a:r>
              <a:rPr lang="en-US" dirty="0" smtClean="0">
                <a:ea typeface="+mn-ea"/>
              </a:rPr>
              <a:t>!)</a:t>
            </a:r>
          </a:p>
          <a:p>
            <a:pPr marL="457200" lvl="1" indent="0" eaLnBrk="1" fontAlgn="auto" hangingPunct="1">
              <a:lnSpc>
                <a:spcPct val="100000"/>
              </a:lnSpc>
              <a:spcAft>
                <a:spcPts val="0"/>
              </a:spcAft>
              <a:buFont typeface="Arial" panose="020B0604020202020204" pitchFamily="34" charset="0"/>
              <a:buNone/>
              <a:defRPr/>
            </a:pPr>
            <a:endParaRPr lang="en-US" dirty="0">
              <a:ea typeface="+mn-ea"/>
            </a:endParaRPr>
          </a:p>
        </p:txBody>
      </p:sp>
      <p:pic>
        <p:nvPicPr>
          <p:cNvPr id="5" name="Picture 4" descr="medjournal.jpg"/>
          <p:cNvPicPr>
            <a:picLocks noChangeAspect="1"/>
          </p:cNvPicPr>
          <p:nvPr/>
        </p:nvPicPr>
        <p:blipFill>
          <a:blip r:embed="rId3" cstate="print">
            <a:extLst/>
          </a:blip>
          <a:stretch>
            <a:fillRect/>
          </a:stretch>
        </p:blipFill>
        <p:spPr>
          <a:xfrm>
            <a:off x="7961793" y="3026905"/>
            <a:ext cx="4040353" cy="317167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Slide Number Placeholder 1"/>
          <p:cNvSpPr>
            <a:spLocks noGrp="1"/>
          </p:cNvSpPr>
          <p:nvPr>
            <p:ph type="sldNum" sz="quarter" idx="12"/>
          </p:nvPr>
        </p:nvSpPr>
        <p:spPr/>
        <p:txBody>
          <a:bodyPr/>
          <a:lstStyle/>
          <a:p>
            <a:fld id="{787453A2-74A3-9544-9CAC-072C0CA5112E}" type="slidenum">
              <a:rPr lang="fr-CH" altLang="x-none" smtClean="0"/>
              <a:pPr/>
              <a:t>40</a:t>
            </a:fld>
            <a:endParaRPr lang="fr-CH" altLang="x-none"/>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re 1"/>
          <p:cNvSpPr>
            <a:spLocks noGrp="1"/>
          </p:cNvSpPr>
          <p:nvPr>
            <p:ph type="title"/>
          </p:nvPr>
        </p:nvSpPr>
        <p:spPr>
          <a:xfrm>
            <a:off x="304800" y="342900"/>
            <a:ext cx="11012488" cy="1325563"/>
          </a:xfrm>
        </p:spPr>
        <p:txBody>
          <a:bodyPr/>
          <a:lstStyle/>
          <a:p>
            <a:pPr eaLnBrk="1" hangingPunct="1"/>
            <a:r>
              <a:rPr lang="fr-CH" altLang="x-none">
                <a:ea typeface="ＭＳ Ｐゴシック" charset="-128"/>
              </a:rPr>
              <a:t>European Initiative for Publishing</a:t>
            </a:r>
          </a:p>
        </p:txBody>
      </p:sp>
      <p:pic>
        <p:nvPicPr>
          <p:cNvPr id="89090" name="Espace réservé du contenu 4"/>
          <p:cNvPicPr>
            <a:picLocks noGrp="1" noChangeAspect="1"/>
          </p:cNvPicPr>
          <p:nvPr>
            <p:ph idx="1"/>
          </p:nvPr>
        </p:nvPicPr>
        <p:blipFill>
          <a:blip r:embed="rId2" cstate="email">
            <a:extLst>
              <a:ext uri="{28A0092B-C50C-407E-A947-70E740481C1C}">
                <a14:useLocalDpi xmlns:a14="http://schemas.microsoft.com/office/drawing/2010/main"/>
              </a:ext>
            </a:extLst>
          </a:blip>
          <a:srcRect t="-2753" b="-2"/>
          <a:stretch>
            <a:fillRect/>
          </a:stretch>
        </p:blipFill>
        <p:spPr>
          <a:xfrm>
            <a:off x="7991475" y="146050"/>
            <a:ext cx="4051300" cy="1522413"/>
          </a:xfrm>
        </p:spPr>
      </p:pic>
      <p:sp>
        <p:nvSpPr>
          <p:cNvPr id="89091" name="ZoneTexte 3"/>
          <p:cNvSpPr txBox="1">
            <a:spLocks noChangeArrowheads="1"/>
          </p:cNvSpPr>
          <p:nvPr/>
        </p:nvSpPr>
        <p:spPr bwMode="auto">
          <a:xfrm>
            <a:off x="496888" y="5816600"/>
            <a:ext cx="108569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fr-CH" altLang="x-none" sz="1800">
                <a:latin typeface="Calibri" charset="0"/>
              </a:rPr>
              <a:t>https://www.scienceeurope.org/making-open-access-a-reality-by-2020/?fbclid=IwAR38Z-i8EEF-E94njW0UgiCA0TIp05nOIlwPXpRGwaiPFADLP6O4_GTEF8k</a:t>
            </a:r>
          </a:p>
        </p:txBody>
      </p:sp>
      <p:sp>
        <p:nvSpPr>
          <p:cNvPr id="89092" name="ZoneTexte 5"/>
          <p:cNvSpPr txBox="1">
            <a:spLocks noChangeArrowheads="1"/>
          </p:cNvSpPr>
          <p:nvPr/>
        </p:nvSpPr>
        <p:spPr bwMode="auto">
          <a:xfrm>
            <a:off x="661988" y="1668463"/>
            <a:ext cx="10899775" cy="366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fr-CH" altLang="x-none" sz="3600" dirty="0">
                <a:latin typeface="Calibri" charset="0"/>
              </a:rPr>
              <a:t>«Plan S»</a:t>
            </a:r>
          </a:p>
          <a:p>
            <a:pPr eaLnBrk="1" hangingPunct="1"/>
            <a:r>
              <a:rPr lang="fr-CH" altLang="x-none" sz="1800" dirty="0">
                <a:latin typeface="Calibri" charset="0"/>
              </a:rPr>
              <a:t>	</a:t>
            </a:r>
            <a:r>
              <a:rPr lang="fr-CH" altLang="x-none" sz="2800" dirty="0" err="1">
                <a:latin typeface="Calibri" charset="0"/>
              </a:rPr>
              <a:t>Jointly</a:t>
            </a:r>
            <a:r>
              <a:rPr lang="fr-CH" altLang="x-none" sz="2800" dirty="0">
                <a:latin typeface="Calibri" charset="0"/>
              </a:rPr>
              <a:t> </a:t>
            </a:r>
            <a:r>
              <a:rPr lang="fr-CH" altLang="x-none" sz="2800" dirty="0" err="1">
                <a:latin typeface="Calibri" charset="0"/>
              </a:rPr>
              <a:t>developed</a:t>
            </a:r>
            <a:r>
              <a:rPr lang="fr-CH" altLang="x-none" sz="2800" dirty="0">
                <a:latin typeface="Calibri" charset="0"/>
              </a:rPr>
              <a:t> by Science Europe and the </a:t>
            </a:r>
            <a:r>
              <a:rPr lang="fr-CH" altLang="x-none" sz="2800" dirty="0" err="1">
                <a:latin typeface="Calibri" charset="0"/>
              </a:rPr>
              <a:t>European</a:t>
            </a:r>
            <a:r>
              <a:rPr lang="fr-CH" altLang="x-none" sz="2800" dirty="0">
                <a:latin typeface="Calibri" charset="0"/>
              </a:rPr>
              <a:t> </a:t>
            </a:r>
            <a:r>
              <a:rPr lang="fr-CH" altLang="x-none" sz="2800" dirty="0" err="1">
                <a:latin typeface="Calibri" charset="0"/>
              </a:rPr>
              <a:t>Political</a:t>
            </a:r>
            <a:r>
              <a:rPr lang="fr-CH" altLang="x-none" sz="2800" dirty="0">
                <a:latin typeface="Calibri" charset="0"/>
              </a:rPr>
              <a:t> 	</a:t>
            </a:r>
            <a:r>
              <a:rPr lang="fr-CH" altLang="x-none" sz="2800" dirty="0" err="1">
                <a:latin typeface="Calibri" charset="0"/>
              </a:rPr>
              <a:t>Strategy</a:t>
            </a:r>
            <a:r>
              <a:rPr lang="fr-CH" altLang="x-none" sz="2800" dirty="0">
                <a:latin typeface="Calibri" charset="0"/>
              </a:rPr>
              <a:t> Centre at the </a:t>
            </a:r>
            <a:r>
              <a:rPr lang="fr-CH" altLang="x-none" sz="2800" dirty="0" err="1">
                <a:latin typeface="Calibri" charset="0"/>
              </a:rPr>
              <a:t>European</a:t>
            </a:r>
            <a:r>
              <a:rPr lang="fr-CH" altLang="x-none" sz="2800" dirty="0">
                <a:latin typeface="Calibri" charset="0"/>
              </a:rPr>
              <a:t> Commission</a:t>
            </a:r>
          </a:p>
          <a:p>
            <a:pPr eaLnBrk="1" hangingPunct="1"/>
            <a:endParaRPr lang="fr-CH" altLang="x-none" sz="2800" dirty="0">
              <a:latin typeface="Calibri" charset="0"/>
            </a:endParaRPr>
          </a:p>
          <a:p>
            <a:pPr eaLnBrk="1" hangingPunct="1"/>
            <a:endParaRPr lang="fr-CH" altLang="x-none" sz="2800" dirty="0">
              <a:latin typeface="Calibri" charset="0"/>
            </a:endParaRPr>
          </a:p>
          <a:p>
            <a:pPr eaLnBrk="1" hangingPunct="1"/>
            <a:r>
              <a:rPr lang="fr-CH" altLang="x-none" sz="2800" dirty="0">
                <a:latin typeface="Calibri" charset="0"/>
              </a:rPr>
              <a:t>	</a:t>
            </a:r>
            <a:r>
              <a:rPr lang="fr-CH" altLang="x-none" sz="2800" b="1" dirty="0" err="1">
                <a:latin typeface="Calibri" charset="0"/>
              </a:rPr>
              <a:t>Aim</a:t>
            </a:r>
            <a:r>
              <a:rPr lang="fr-CH" altLang="x-none" sz="2800" b="1" dirty="0">
                <a:latin typeface="Calibri" charset="0"/>
              </a:rPr>
              <a:t>: </a:t>
            </a:r>
            <a:r>
              <a:rPr lang="en-US" altLang="x-none" sz="2800" dirty="0">
                <a:latin typeface="Calibri" charset="0"/>
              </a:rPr>
              <a:t>that from 1 January 2020, all scholarly publications resulting </a:t>
            </a:r>
            <a:r>
              <a:rPr lang="en-US" altLang="x-none" sz="2800" dirty="0" smtClean="0">
                <a:latin typeface="Calibri" charset="0"/>
              </a:rPr>
              <a:t/>
            </a:r>
            <a:br>
              <a:rPr lang="en-US" altLang="x-none" sz="2800" dirty="0" smtClean="0">
                <a:latin typeface="Calibri" charset="0"/>
              </a:rPr>
            </a:br>
            <a:r>
              <a:rPr lang="en-US" altLang="x-none" sz="2800" dirty="0" smtClean="0">
                <a:latin typeface="Calibri" charset="0"/>
              </a:rPr>
              <a:t>	from public </a:t>
            </a:r>
            <a:r>
              <a:rPr lang="en-US" altLang="x-none" sz="2800" dirty="0">
                <a:latin typeface="Calibri" charset="0"/>
              </a:rPr>
              <a:t>research funding must be published in Open </a:t>
            </a:r>
            <a:r>
              <a:rPr lang="en-US" altLang="x-none" sz="2800" dirty="0" smtClean="0">
                <a:latin typeface="Calibri" charset="0"/>
              </a:rPr>
              <a:t>Access </a:t>
            </a:r>
            <a:br>
              <a:rPr lang="en-US" altLang="x-none" sz="2800" dirty="0" smtClean="0">
                <a:latin typeface="Calibri" charset="0"/>
              </a:rPr>
            </a:br>
            <a:r>
              <a:rPr lang="en-US" altLang="x-none" sz="2800" dirty="0" smtClean="0">
                <a:latin typeface="Calibri" charset="0"/>
              </a:rPr>
              <a:t>	journals </a:t>
            </a:r>
            <a:r>
              <a:rPr lang="en-US" altLang="x-none" sz="2800" dirty="0">
                <a:latin typeface="Calibri" charset="0"/>
              </a:rPr>
              <a:t>or </a:t>
            </a:r>
            <a:r>
              <a:rPr lang="en-US" altLang="x-none" sz="2800" dirty="0" smtClean="0">
                <a:latin typeface="Calibri" charset="0"/>
              </a:rPr>
              <a:t>on </a:t>
            </a:r>
            <a:r>
              <a:rPr lang="en-US" altLang="x-none" sz="2800" dirty="0">
                <a:latin typeface="Calibri" charset="0"/>
              </a:rPr>
              <a:t>Open Access platforms</a:t>
            </a:r>
            <a:endParaRPr lang="fr-CH" altLang="x-none" sz="2800" dirty="0">
              <a:latin typeface="Calibri" charset="0"/>
            </a:endParaRPr>
          </a:p>
        </p:txBody>
      </p:sp>
      <p:sp>
        <p:nvSpPr>
          <p:cNvPr id="2" name="Slide Number Placeholder 1"/>
          <p:cNvSpPr>
            <a:spLocks noGrp="1"/>
          </p:cNvSpPr>
          <p:nvPr>
            <p:ph type="sldNum" sz="quarter" idx="12"/>
          </p:nvPr>
        </p:nvSpPr>
        <p:spPr/>
        <p:txBody>
          <a:bodyPr/>
          <a:lstStyle/>
          <a:p>
            <a:fld id="{787453A2-74A3-9544-9CAC-072C0CA5112E}" type="slidenum">
              <a:rPr lang="fr-CH" altLang="x-none" smtClean="0"/>
              <a:pPr/>
              <a:t>41</a:t>
            </a:fld>
            <a:endParaRPr lang="fr-CH" altLang="x-none"/>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US" altLang="x-none" sz="3600" b="1">
                <a:ea typeface="ＭＳ Ｐゴシック" charset="-128"/>
              </a:rPr>
              <a:t>Open access can be vital</a:t>
            </a:r>
            <a:br>
              <a:rPr lang="en-US" altLang="x-none" sz="3600" b="1">
                <a:ea typeface="ＭＳ Ｐゴシック" charset="-128"/>
              </a:rPr>
            </a:br>
            <a:r>
              <a:rPr lang="en-US" altLang="x-none" sz="3600" b="1">
                <a:ea typeface="ＭＳ Ｐゴシック" charset="-128"/>
              </a:rPr>
              <a:t>The example of Iran</a:t>
            </a:r>
            <a:r>
              <a:rPr lang="en-US" altLang="x-none" sz="3600">
                <a:ea typeface="ＭＳ Ｐゴシック" charset="-128"/>
              </a:rPr>
              <a:t/>
            </a:r>
            <a:br>
              <a:rPr lang="en-US" altLang="x-none" sz="3600">
                <a:ea typeface="ＭＳ Ｐゴシック" charset="-128"/>
              </a:rPr>
            </a:br>
            <a:endParaRPr lang="en-US" altLang="x-none" sz="3600">
              <a:ea typeface="ＭＳ Ｐゴシック" charset="-128"/>
            </a:endParaRPr>
          </a:p>
        </p:txBody>
      </p:sp>
      <p:sp>
        <p:nvSpPr>
          <p:cNvPr id="3" name="Content Placeholder 2"/>
          <p:cNvSpPr>
            <a:spLocks noGrp="1"/>
          </p:cNvSpPr>
          <p:nvPr>
            <p:ph idx="1"/>
          </p:nvPr>
        </p:nvSpPr>
        <p:spPr>
          <a:xfrm>
            <a:off x="315913" y="1563688"/>
            <a:ext cx="11353800" cy="4654550"/>
          </a:xfrm>
        </p:spPr>
        <p:txBody>
          <a:bodyPr rtlCol="0">
            <a:normAutofit/>
          </a:bodyPr>
          <a:lstStyle/>
          <a:p>
            <a:pPr eaLnBrk="1" fontAlgn="auto" hangingPunct="1">
              <a:lnSpc>
                <a:spcPct val="100000"/>
              </a:lnSpc>
              <a:spcAft>
                <a:spcPts val="0"/>
              </a:spcAft>
              <a:buFont typeface="Arial" panose="020B0604020202020204" pitchFamily="34" charset="0"/>
              <a:buChar char="•"/>
              <a:defRPr/>
            </a:pPr>
            <a:r>
              <a:rPr lang="en-US" dirty="0">
                <a:ea typeface="+mn-ea"/>
              </a:rPr>
              <a:t>A</a:t>
            </a:r>
            <a:r>
              <a:rPr lang="en-US" dirty="0" smtClean="0">
                <a:ea typeface="+mn-ea"/>
              </a:rPr>
              <a:t>ccess </a:t>
            </a:r>
            <a:r>
              <a:rPr lang="en-US" dirty="0">
                <a:ea typeface="+mn-ea"/>
              </a:rPr>
              <a:t>to published material is </a:t>
            </a:r>
            <a:r>
              <a:rPr lang="en-US" dirty="0" smtClean="0">
                <a:ea typeface="+mn-ea"/>
              </a:rPr>
              <a:t>complex</a:t>
            </a:r>
          </a:p>
          <a:p>
            <a:pPr lvl="1" eaLnBrk="1" fontAlgn="auto" hangingPunct="1">
              <a:lnSpc>
                <a:spcPct val="100000"/>
              </a:lnSpc>
              <a:spcAft>
                <a:spcPts val="0"/>
              </a:spcAft>
              <a:buFont typeface="Arial" panose="020B0604020202020204" pitchFamily="34" charset="0"/>
              <a:buChar char="•"/>
              <a:defRPr/>
            </a:pPr>
            <a:r>
              <a:rPr lang="en-US" dirty="0">
                <a:ea typeface="+mn-ea"/>
              </a:rPr>
              <a:t>limited access to academic journals </a:t>
            </a:r>
          </a:p>
          <a:p>
            <a:pPr lvl="1" eaLnBrk="1" fontAlgn="auto" hangingPunct="1">
              <a:lnSpc>
                <a:spcPct val="100000"/>
              </a:lnSpc>
              <a:spcAft>
                <a:spcPts val="0"/>
              </a:spcAft>
              <a:buFont typeface="Arial" panose="020B0604020202020204" pitchFamily="34" charset="0"/>
              <a:buChar char="•"/>
              <a:defRPr/>
            </a:pPr>
            <a:r>
              <a:rPr lang="en-US" dirty="0">
                <a:ea typeface="+mn-ea"/>
              </a:rPr>
              <a:t>slow internet </a:t>
            </a:r>
            <a:r>
              <a:rPr lang="en-US" dirty="0" smtClean="0">
                <a:ea typeface="+mn-ea"/>
              </a:rPr>
              <a:t>connections/barriers to access</a:t>
            </a:r>
          </a:p>
          <a:p>
            <a:pPr lvl="1" eaLnBrk="1" fontAlgn="auto" hangingPunct="1">
              <a:lnSpc>
                <a:spcPct val="100000"/>
              </a:lnSpc>
              <a:spcAft>
                <a:spcPts val="0"/>
              </a:spcAft>
              <a:buFont typeface="Arial" panose="020B0604020202020204" pitchFamily="34" charset="0"/>
              <a:buChar char="•"/>
              <a:defRPr/>
            </a:pPr>
            <a:r>
              <a:rPr lang="en-US" dirty="0">
                <a:ea typeface="+mn-ea"/>
              </a:rPr>
              <a:t>r</a:t>
            </a:r>
            <a:r>
              <a:rPr lang="en-US" dirty="0" smtClean="0">
                <a:ea typeface="+mn-ea"/>
              </a:rPr>
              <a:t>esults in complications to conduct research </a:t>
            </a:r>
            <a:endParaRPr lang="en-US" dirty="0">
              <a:ea typeface="+mn-ea"/>
            </a:endParaRPr>
          </a:p>
          <a:p>
            <a:pPr marL="228600" lvl="1" eaLnBrk="1" fontAlgn="auto" hangingPunct="1">
              <a:lnSpc>
                <a:spcPct val="100000"/>
              </a:lnSpc>
              <a:spcBef>
                <a:spcPts val="1000"/>
              </a:spcBef>
              <a:spcAft>
                <a:spcPts val="0"/>
              </a:spcAft>
              <a:buFont typeface="Arial" panose="020B0604020202020204" pitchFamily="34" charset="0"/>
              <a:buChar char="•"/>
              <a:defRPr/>
            </a:pPr>
            <a:r>
              <a:rPr lang="en-US" sz="2800" dirty="0">
                <a:ea typeface="+mn-ea"/>
              </a:rPr>
              <a:t>I</a:t>
            </a:r>
            <a:r>
              <a:rPr lang="en-US" sz="2800" dirty="0" smtClean="0">
                <a:ea typeface="+mn-ea"/>
              </a:rPr>
              <a:t>nternational sanctions</a:t>
            </a:r>
          </a:p>
          <a:p>
            <a:pPr marL="685800" lvl="2" eaLnBrk="1" fontAlgn="auto" hangingPunct="1">
              <a:lnSpc>
                <a:spcPct val="100000"/>
              </a:lnSpc>
              <a:spcBef>
                <a:spcPts val="1000"/>
              </a:spcBef>
              <a:spcAft>
                <a:spcPts val="0"/>
              </a:spcAft>
              <a:buFont typeface="Arial" panose="020B0604020202020204" pitchFamily="34" charset="0"/>
              <a:buChar char="•"/>
              <a:defRPr/>
            </a:pPr>
            <a:r>
              <a:rPr lang="en-US" sz="2400" dirty="0">
                <a:ea typeface="+mn-ea"/>
              </a:rPr>
              <a:t>no access to international payment networks</a:t>
            </a:r>
          </a:p>
          <a:p>
            <a:pPr marL="685800" lvl="2" eaLnBrk="1" fontAlgn="auto" hangingPunct="1">
              <a:lnSpc>
                <a:spcPct val="100000"/>
              </a:lnSpc>
              <a:spcBef>
                <a:spcPts val="1000"/>
              </a:spcBef>
              <a:spcAft>
                <a:spcPts val="0"/>
              </a:spcAft>
              <a:buFont typeface="Arial" panose="020B0604020202020204" pitchFamily="34" charset="0"/>
              <a:buChar char="•"/>
              <a:defRPr/>
            </a:pPr>
            <a:r>
              <a:rPr lang="en-US" sz="2400" dirty="0">
                <a:ea typeface="+mn-ea"/>
              </a:rPr>
              <a:t>p</a:t>
            </a:r>
            <a:r>
              <a:rPr lang="en-US" sz="2400" dirty="0" smtClean="0">
                <a:ea typeface="+mn-ea"/>
              </a:rPr>
              <a:t>revents </a:t>
            </a:r>
            <a:r>
              <a:rPr lang="en-US" sz="2400" dirty="0">
                <a:ea typeface="+mn-ea"/>
              </a:rPr>
              <a:t>scientists from being able to pay for publications online </a:t>
            </a:r>
          </a:p>
          <a:p>
            <a:pPr marL="685800" lvl="2" eaLnBrk="1" fontAlgn="auto" hangingPunct="1">
              <a:lnSpc>
                <a:spcPct val="100000"/>
              </a:lnSpc>
              <a:spcBef>
                <a:spcPts val="1000"/>
              </a:spcBef>
              <a:spcAft>
                <a:spcPts val="0"/>
              </a:spcAft>
              <a:buFont typeface="Arial" panose="020B0604020202020204" pitchFamily="34" charset="0"/>
              <a:buChar char="•"/>
              <a:defRPr/>
            </a:pPr>
            <a:r>
              <a:rPr lang="en-US" sz="2400" dirty="0" smtClean="0">
                <a:ea typeface="+mn-ea"/>
              </a:rPr>
              <a:t>difficult </a:t>
            </a:r>
            <a:r>
              <a:rPr lang="en-US" sz="2400" dirty="0">
                <a:ea typeface="+mn-ea"/>
              </a:rPr>
              <a:t>to enroll in international conferences  </a:t>
            </a:r>
            <a:r>
              <a:rPr lang="en-US" sz="2800" dirty="0" smtClean="0">
                <a:ea typeface="+mn-ea"/>
              </a:rPr>
              <a:t> </a:t>
            </a:r>
          </a:p>
          <a:p>
            <a:pPr marL="228600" lvl="1" eaLnBrk="1" fontAlgn="auto" hangingPunct="1">
              <a:lnSpc>
                <a:spcPct val="100000"/>
              </a:lnSpc>
              <a:spcBef>
                <a:spcPts val="1000"/>
              </a:spcBef>
              <a:spcAft>
                <a:spcPts val="0"/>
              </a:spcAft>
              <a:buFont typeface="Arial" panose="020B0604020202020204" pitchFamily="34" charset="0"/>
              <a:buChar char="•"/>
              <a:defRPr/>
            </a:pPr>
            <a:r>
              <a:rPr lang="en-US" sz="2800" dirty="0" smtClean="0">
                <a:ea typeface="+mn-ea"/>
              </a:rPr>
              <a:t>Thus: open access is vital</a:t>
            </a:r>
            <a:endParaRPr lang="en-US" dirty="0" smtClean="0">
              <a:ea typeface="+mn-ea"/>
            </a:endParaRPr>
          </a:p>
          <a:p>
            <a:pPr marL="685800" lvl="2" eaLnBrk="1" fontAlgn="auto" hangingPunct="1">
              <a:lnSpc>
                <a:spcPct val="100000"/>
              </a:lnSpc>
              <a:spcBef>
                <a:spcPts val="1000"/>
              </a:spcBef>
              <a:spcAft>
                <a:spcPts val="0"/>
              </a:spcAft>
              <a:buFont typeface="Arial" panose="020B0604020202020204" pitchFamily="34" charset="0"/>
              <a:buChar char="•"/>
              <a:defRPr/>
            </a:pPr>
            <a:endParaRPr lang="en-US" sz="2400" dirty="0">
              <a:ea typeface="+mn-ea"/>
            </a:endParaRPr>
          </a:p>
        </p:txBody>
      </p:sp>
      <p:pic>
        <p:nvPicPr>
          <p:cNvPr id="5" name="Picture 4" descr="iran_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07006" y="378834"/>
            <a:ext cx="5484993" cy="2971038"/>
          </a:xfrm>
          <a:prstGeom prst="rect">
            <a:avLst/>
          </a:prstGeom>
          <a:ln>
            <a:noFill/>
          </a:ln>
          <a:effectLst>
            <a:softEdge rad="112500"/>
          </a:effectLst>
        </p:spPr>
      </p:pic>
      <p:sp>
        <p:nvSpPr>
          <p:cNvPr id="90116" name="ZoneTexte 5"/>
          <p:cNvSpPr txBox="1">
            <a:spLocks noChangeArrowheads="1"/>
          </p:cNvSpPr>
          <p:nvPr/>
        </p:nvSpPr>
        <p:spPr bwMode="auto">
          <a:xfrm>
            <a:off x="97780" y="6356350"/>
            <a:ext cx="111474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fr-CH" altLang="x-none" sz="1400" dirty="0">
                <a:latin typeface="Calibri" charset="0"/>
              </a:rPr>
              <a:t>Peters, et al. </a:t>
            </a:r>
            <a:r>
              <a:rPr lang="en-US" altLang="x-none" sz="1400" dirty="0">
                <a:latin typeface="Calibri" charset="0"/>
              </a:rPr>
              <a:t>Fighting the Good Fight: the fallout of fake news in infection prevention and why context matters</a:t>
            </a:r>
            <a:r>
              <a:rPr lang="fr-CH" altLang="x-none" sz="1400" dirty="0">
                <a:latin typeface="Calibri" charset="0"/>
              </a:rPr>
              <a:t>. </a:t>
            </a:r>
            <a:r>
              <a:rPr lang="fr-CH" altLang="x-none" sz="1400" i="1" dirty="0">
                <a:latin typeface="Calibri" charset="0"/>
              </a:rPr>
              <a:t>Journal of </a:t>
            </a:r>
            <a:r>
              <a:rPr lang="fr-CH" altLang="x-none" sz="1400" i="1" dirty="0" err="1">
                <a:latin typeface="Calibri" charset="0"/>
              </a:rPr>
              <a:t>Hospital</a:t>
            </a:r>
            <a:r>
              <a:rPr lang="fr-CH" altLang="x-none" sz="1400" i="1" dirty="0">
                <a:latin typeface="Calibri" charset="0"/>
              </a:rPr>
              <a:t> Infection</a:t>
            </a:r>
            <a:r>
              <a:rPr lang="fr-CH" altLang="x-none" sz="1400" dirty="0">
                <a:latin typeface="Calibri" charset="0"/>
              </a:rPr>
              <a:t>, 2018.</a:t>
            </a:r>
            <a:endParaRPr lang="en-US" altLang="x-none" sz="1400" dirty="0">
              <a:latin typeface="Calibri" charset="0"/>
            </a:endParaRPr>
          </a:p>
        </p:txBody>
      </p:sp>
      <p:sp>
        <p:nvSpPr>
          <p:cNvPr id="4" name="Slide Number Placeholder 3"/>
          <p:cNvSpPr>
            <a:spLocks noGrp="1"/>
          </p:cNvSpPr>
          <p:nvPr>
            <p:ph type="sldNum" sz="quarter" idx="12"/>
          </p:nvPr>
        </p:nvSpPr>
        <p:spPr/>
        <p:txBody>
          <a:bodyPr/>
          <a:lstStyle/>
          <a:p>
            <a:fld id="{787453A2-74A3-9544-9CAC-072C0CA5112E}" type="slidenum">
              <a:rPr lang="fr-CH" altLang="x-none" smtClean="0"/>
              <a:pPr/>
              <a:t>42</a:t>
            </a:fld>
            <a:endParaRPr lang="fr-CH" altLang="x-none"/>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re 1"/>
          <p:cNvSpPr>
            <a:spLocks noGrp="1"/>
          </p:cNvSpPr>
          <p:nvPr>
            <p:ph type="title"/>
          </p:nvPr>
        </p:nvSpPr>
        <p:spPr>
          <a:xfrm>
            <a:off x="304800" y="365125"/>
            <a:ext cx="11887200" cy="1325563"/>
          </a:xfrm>
        </p:spPr>
        <p:txBody>
          <a:bodyPr/>
          <a:lstStyle/>
          <a:p>
            <a:pPr eaLnBrk="1" hangingPunct="1"/>
            <a:r>
              <a:rPr lang="fr-CH" altLang="x-none">
                <a:ea typeface="ＭＳ Ｐゴシック" charset="-128"/>
              </a:rPr>
              <a:t>The European Battle Against Fake News In General</a:t>
            </a:r>
          </a:p>
        </p:txBody>
      </p:sp>
      <p:pic>
        <p:nvPicPr>
          <p:cNvPr id="92162" name="Imag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94659" y="2006245"/>
            <a:ext cx="9824634" cy="4839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787453A2-74A3-9544-9CAC-072C0CA5112E}" type="slidenum">
              <a:rPr lang="fr-CH" altLang="x-none" smtClean="0"/>
              <a:pPr/>
              <a:t>43</a:t>
            </a:fld>
            <a:endParaRPr lang="fr-CH" altLang="x-none"/>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re 1"/>
          <p:cNvSpPr>
            <a:spLocks noGrp="1"/>
          </p:cNvSpPr>
          <p:nvPr>
            <p:ph type="title"/>
          </p:nvPr>
        </p:nvSpPr>
        <p:spPr/>
        <p:txBody>
          <a:bodyPr/>
          <a:lstStyle/>
          <a:p>
            <a:pPr eaLnBrk="1" hangingPunct="1"/>
            <a:r>
              <a:rPr lang="fr-CH" altLang="x-none" b="1">
                <a:ea typeface="ＭＳ Ｐゴシック" charset="-128"/>
              </a:rPr>
              <a:t>Public Consultation</a:t>
            </a:r>
          </a:p>
        </p:txBody>
      </p:sp>
      <p:sp>
        <p:nvSpPr>
          <p:cNvPr id="49155" name="Espace réservé du contenu 2"/>
          <p:cNvSpPr>
            <a:spLocks noGrp="1"/>
          </p:cNvSpPr>
          <p:nvPr>
            <p:ph idx="1"/>
          </p:nvPr>
        </p:nvSpPr>
        <p:spPr>
          <a:xfrm>
            <a:off x="681038" y="1512888"/>
            <a:ext cx="11866562" cy="4575175"/>
          </a:xfrm>
        </p:spPr>
        <p:txBody>
          <a:bodyPr/>
          <a:lstStyle/>
          <a:p>
            <a:pPr marL="0" indent="0" eaLnBrk="1" hangingPunct="1">
              <a:buFont typeface="Arial" charset="0"/>
              <a:buNone/>
            </a:pPr>
            <a:r>
              <a:rPr lang="en-US" altLang="x-none" sz="3600">
                <a:ea typeface="ＭＳ Ｐゴシック" charset="-128"/>
              </a:rPr>
              <a:t>Two questionnaires </a:t>
            </a:r>
            <a:r>
              <a:rPr lang="fr-CH" altLang="x-none" sz="3600" b="1">
                <a:ea typeface="ＭＳ Ｐゴシック" charset="-128"/>
              </a:rPr>
              <a:t> </a:t>
            </a:r>
            <a:r>
              <a:rPr lang="fr-CH" altLang="x-none" sz="3600">
                <a:ea typeface="ＭＳ Ｐゴシック" charset="-128"/>
              </a:rPr>
              <a:t>(Nov 2017 - Feb 2018)</a:t>
            </a:r>
            <a:endParaRPr lang="en-US" altLang="x-none" sz="3600">
              <a:ea typeface="ＭＳ Ｐゴシック" charset="-128"/>
            </a:endParaRPr>
          </a:p>
          <a:p>
            <a:pPr lvl="1" eaLnBrk="1" hangingPunct="1"/>
            <a:r>
              <a:rPr lang="en-US" altLang="x-none" sz="2800">
                <a:ea typeface="ＭＳ Ｐゴシック" charset="-128"/>
              </a:rPr>
              <a:t>	one for the citizens </a:t>
            </a:r>
          </a:p>
          <a:p>
            <a:pPr lvl="1" eaLnBrk="1" hangingPunct="1"/>
            <a:r>
              <a:rPr lang="en-US" altLang="x-none" sz="2800">
                <a:ea typeface="ＭＳ Ｐゴシック" charset="-128"/>
              </a:rPr>
              <a:t>	one for legal persons and journalists reflecting their professional  </a:t>
            </a:r>
          </a:p>
          <a:p>
            <a:pPr lvl="1" eaLnBrk="1" hangingPunct="1">
              <a:buFont typeface="Arial" charset="0"/>
              <a:buNone/>
            </a:pPr>
            <a:r>
              <a:rPr lang="en-US" altLang="x-none" sz="2800">
                <a:ea typeface="ＭＳ Ｐゴシック" charset="-128"/>
              </a:rPr>
              <a:t>	experience of fake news and online disinformation</a:t>
            </a:r>
          </a:p>
          <a:p>
            <a:pPr lvl="1" eaLnBrk="1" hangingPunct="1"/>
            <a:endParaRPr lang="en-US" altLang="x-none">
              <a:ea typeface="ＭＳ Ｐゴシック" charset="-128"/>
            </a:endParaRPr>
          </a:p>
          <a:p>
            <a:pPr marL="0" indent="0" eaLnBrk="1" hangingPunct="1">
              <a:buFont typeface="Arial" charset="0"/>
              <a:buNone/>
            </a:pPr>
            <a:r>
              <a:rPr lang="en-US" altLang="x-none" sz="3600">
                <a:ea typeface="ＭＳ Ｐゴシック" charset="-128"/>
              </a:rPr>
              <a:t>The public consultation : 2986 replies</a:t>
            </a:r>
          </a:p>
          <a:p>
            <a:pPr lvl="1" eaLnBrk="1" hangingPunct="1"/>
            <a:r>
              <a:rPr lang="en-US" altLang="x-none" sz="2800">
                <a:ea typeface="ＭＳ Ｐゴシック" charset="-128"/>
              </a:rPr>
              <a:t>	2784 from individuals</a:t>
            </a:r>
          </a:p>
          <a:p>
            <a:pPr lvl="1" eaLnBrk="1" hangingPunct="1"/>
            <a:r>
              <a:rPr lang="en-US" altLang="x-none" sz="2800">
                <a:ea typeface="ＭＳ Ｐゴシック" charset="-128"/>
              </a:rPr>
              <a:t>	202 from legal organisations  </a:t>
            </a:r>
            <a:endParaRPr lang="fr-CH" altLang="x-none" sz="2800">
              <a:ea typeface="ＭＳ Ｐゴシック" charset="-128"/>
            </a:endParaRPr>
          </a:p>
        </p:txBody>
      </p:sp>
      <p:sp>
        <p:nvSpPr>
          <p:cNvPr id="94211" name="Rectangle 4"/>
          <p:cNvSpPr>
            <a:spLocks noChangeArrowheads="1"/>
          </p:cNvSpPr>
          <p:nvPr/>
        </p:nvSpPr>
        <p:spPr bwMode="auto">
          <a:xfrm>
            <a:off x="635000" y="5859463"/>
            <a:ext cx="1219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fr-CH" altLang="x-none">
                <a:latin typeface="Calibri" charset="0"/>
                <a:hlinkClick r:id="rId3"/>
              </a:rPr>
              <a:t>https://https://ec.europa.eu/digital-single-market/en/news/summary-report-public-consultation-fake-news-and-online-disinformation</a:t>
            </a:r>
            <a:endParaRPr lang="fr-CH" altLang="x-none">
              <a:latin typeface="Calibri" charset="0"/>
            </a:endParaRPr>
          </a:p>
          <a:p>
            <a:pPr eaLnBrk="1" hangingPunct="1"/>
            <a:endParaRPr lang="fr-CH" altLang="x-none">
              <a:latin typeface="Calibri" charset="0"/>
            </a:endParaRPr>
          </a:p>
        </p:txBody>
      </p:sp>
      <p:pic>
        <p:nvPicPr>
          <p:cNvPr id="94212" name="Image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9448800" y="0"/>
            <a:ext cx="2743200"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787453A2-74A3-9544-9CAC-072C0CA5112E}" type="slidenum">
              <a:rPr lang="fr-CH" altLang="x-none" smtClean="0"/>
              <a:pPr/>
              <a:t>44</a:t>
            </a:fld>
            <a:endParaRPr lang="fr-CH" altLang="x-none"/>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re 1"/>
          <p:cNvSpPr>
            <a:spLocks noGrp="1"/>
          </p:cNvSpPr>
          <p:nvPr>
            <p:ph type="title"/>
          </p:nvPr>
        </p:nvSpPr>
        <p:spPr>
          <a:xfrm>
            <a:off x="806450" y="123825"/>
            <a:ext cx="10515600" cy="1325563"/>
          </a:xfrm>
        </p:spPr>
        <p:txBody>
          <a:bodyPr/>
          <a:lstStyle/>
          <a:p>
            <a:pPr eaLnBrk="1" hangingPunct="1"/>
            <a:r>
              <a:rPr lang="en-US" altLang="x-none" b="1">
                <a:ea typeface="ＭＳ Ｐゴシック" charset="-128"/>
              </a:rPr>
              <a:t>High Level Expert Group</a:t>
            </a:r>
            <a:endParaRPr lang="fr-CH" altLang="x-none" b="1">
              <a:ea typeface="ＭＳ Ｐゴシック" charset="-128"/>
            </a:endParaRPr>
          </a:p>
        </p:txBody>
      </p:sp>
      <p:sp>
        <p:nvSpPr>
          <p:cNvPr id="96258" name="Espace réservé du contenu 2"/>
          <p:cNvSpPr>
            <a:spLocks noGrp="1"/>
          </p:cNvSpPr>
          <p:nvPr>
            <p:ph idx="1"/>
          </p:nvPr>
        </p:nvSpPr>
        <p:spPr>
          <a:xfrm>
            <a:off x="447675" y="1185863"/>
            <a:ext cx="11226800" cy="5200650"/>
          </a:xfrm>
        </p:spPr>
        <p:txBody>
          <a:bodyPr/>
          <a:lstStyle/>
          <a:p>
            <a:pPr marL="0" indent="0" eaLnBrk="1" hangingPunct="1">
              <a:lnSpc>
                <a:spcPct val="100000"/>
              </a:lnSpc>
              <a:buFont typeface="Arial" charset="0"/>
              <a:buNone/>
            </a:pPr>
            <a:r>
              <a:rPr lang="en-US" altLang="x-none" sz="3300">
                <a:ea typeface="ＭＳ Ｐゴシック" charset="-128"/>
              </a:rPr>
              <a:t>Set up by European Commission (Jan 2018)</a:t>
            </a:r>
          </a:p>
          <a:p>
            <a:pPr marL="0" indent="0" eaLnBrk="1" hangingPunct="1">
              <a:lnSpc>
                <a:spcPct val="100000"/>
              </a:lnSpc>
              <a:buFont typeface="Arial" charset="0"/>
              <a:buNone/>
            </a:pPr>
            <a:endParaRPr lang="en-US" altLang="x-none" sz="1500">
              <a:ea typeface="ＭＳ Ｐゴシック" charset="-128"/>
            </a:endParaRPr>
          </a:p>
          <a:p>
            <a:pPr marL="457200" lvl="1" indent="0" eaLnBrk="1" hangingPunct="1">
              <a:lnSpc>
                <a:spcPct val="100000"/>
              </a:lnSpc>
              <a:buFont typeface="Arial" charset="0"/>
              <a:buNone/>
            </a:pPr>
            <a:r>
              <a:rPr lang="en-US" altLang="x-none" sz="3000">
                <a:ea typeface="ＭＳ Ｐゴシック" charset="-128"/>
              </a:rPr>
              <a:t>Aim: to advise on policy initiatives to counter fake news and disinformation spread online</a:t>
            </a:r>
          </a:p>
          <a:p>
            <a:pPr marL="457200" lvl="1" indent="0" eaLnBrk="1" hangingPunct="1">
              <a:lnSpc>
                <a:spcPct val="100000"/>
              </a:lnSpc>
              <a:buFont typeface="Arial" charset="0"/>
              <a:buNone/>
            </a:pPr>
            <a:endParaRPr lang="en-US" altLang="x-none" sz="1300">
              <a:ea typeface="ＭＳ Ｐゴシック" charset="-128"/>
            </a:endParaRPr>
          </a:p>
          <a:p>
            <a:pPr marL="457200" lvl="1" indent="0" eaLnBrk="1" hangingPunct="1">
              <a:lnSpc>
                <a:spcPct val="100000"/>
              </a:lnSpc>
              <a:buFont typeface="Arial" charset="0"/>
              <a:buNone/>
            </a:pPr>
            <a:r>
              <a:rPr lang="en-US" altLang="x-none" sz="3000">
                <a:ea typeface="ＭＳ Ｐゴシック" charset="-128"/>
              </a:rPr>
              <a:t>Deliverable: report </a:t>
            </a:r>
            <a:r>
              <a:rPr lang="fr-CH" altLang="x-none" sz="3000" i="1">
                <a:ea typeface="ＭＳ Ｐゴシック" charset="-128"/>
              </a:rPr>
              <a:t>A multi-dimensional approach to disinformation</a:t>
            </a:r>
          </a:p>
          <a:p>
            <a:pPr marL="457200" lvl="1" indent="0" eaLnBrk="1" hangingPunct="1">
              <a:lnSpc>
                <a:spcPct val="100000"/>
              </a:lnSpc>
              <a:buFont typeface="Arial" charset="0"/>
              <a:buNone/>
            </a:pPr>
            <a:endParaRPr lang="fr-CH" altLang="x-none" sz="1200" i="1">
              <a:ea typeface="ＭＳ Ｐゴシック" charset="-128"/>
            </a:endParaRPr>
          </a:p>
          <a:p>
            <a:pPr marL="457200" lvl="1" indent="0" eaLnBrk="1" hangingPunct="1">
              <a:lnSpc>
                <a:spcPct val="100000"/>
              </a:lnSpc>
              <a:buFont typeface="Arial" charset="0"/>
              <a:buNone/>
            </a:pPr>
            <a:r>
              <a:rPr lang="fr-CH" altLang="x-none" sz="3000">
                <a:ea typeface="ＭＳ Ｐゴシック" charset="-128"/>
              </a:rPr>
              <a:t>Defines misinformation as: </a:t>
            </a:r>
            <a:r>
              <a:rPr lang="en-US" altLang="fr-FR" sz="3000">
                <a:ea typeface="ＭＳ Ｐゴシック" charset="-128"/>
              </a:rPr>
              <a:t>“</a:t>
            </a:r>
            <a:r>
              <a:rPr lang="en-US" altLang="x-none" sz="3000">
                <a:ea typeface="ＭＳ Ｐゴシック" charset="-128"/>
              </a:rPr>
              <a:t>all forms of  false, inaccurate, or misleading information designed, presented and promoted to </a:t>
            </a:r>
          </a:p>
          <a:p>
            <a:pPr marL="457200" lvl="1" indent="0" eaLnBrk="1" hangingPunct="1">
              <a:lnSpc>
                <a:spcPct val="100000"/>
              </a:lnSpc>
              <a:buFont typeface="Arial" charset="0"/>
              <a:buNone/>
            </a:pPr>
            <a:r>
              <a:rPr lang="en-US" altLang="x-none" sz="3000">
                <a:ea typeface="ＭＳ Ｐゴシック" charset="-128"/>
              </a:rPr>
              <a:t>intentionally cause public harm or for profit.</a:t>
            </a:r>
            <a:r>
              <a:rPr lang="en-US" altLang="fr-FR" sz="3000">
                <a:ea typeface="ＭＳ Ｐゴシック" charset="-128"/>
              </a:rPr>
              <a:t>”</a:t>
            </a:r>
            <a:endParaRPr lang="fr-CH" altLang="x-none" sz="3000">
              <a:ea typeface="ＭＳ Ｐゴシック" charset="-128"/>
            </a:endParaRPr>
          </a:p>
        </p:txBody>
      </p:sp>
      <p:pic>
        <p:nvPicPr>
          <p:cNvPr id="96259" name="Imag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448800" y="0"/>
            <a:ext cx="2743200"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0" name="Rectangle 4"/>
          <p:cNvSpPr>
            <a:spLocks noChangeArrowheads="1"/>
          </p:cNvSpPr>
          <p:nvPr/>
        </p:nvSpPr>
        <p:spPr bwMode="auto">
          <a:xfrm>
            <a:off x="635000" y="5859463"/>
            <a:ext cx="1219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fr-CH" altLang="x-none">
                <a:latin typeface="Calibri" charset="0"/>
                <a:hlinkClick r:id="rId4"/>
              </a:rPr>
              <a:t>https://https://ec.europa.eu/digital-single-market/en/news/summary-report-public-consultation-fake-news-and-online-disinformation</a:t>
            </a:r>
            <a:endParaRPr lang="fr-CH" altLang="x-none">
              <a:latin typeface="Calibri" charset="0"/>
            </a:endParaRPr>
          </a:p>
          <a:p>
            <a:pPr eaLnBrk="1" hangingPunct="1"/>
            <a:endParaRPr lang="fr-CH" altLang="x-none">
              <a:latin typeface="Calibri" charset="0"/>
            </a:endParaRPr>
          </a:p>
        </p:txBody>
      </p:sp>
      <p:sp>
        <p:nvSpPr>
          <p:cNvPr id="2" name="Slide Number Placeholder 1"/>
          <p:cNvSpPr>
            <a:spLocks noGrp="1"/>
          </p:cNvSpPr>
          <p:nvPr>
            <p:ph type="sldNum" sz="quarter" idx="12"/>
          </p:nvPr>
        </p:nvSpPr>
        <p:spPr/>
        <p:txBody>
          <a:bodyPr/>
          <a:lstStyle/>
          <a:p>
            <a:fld id="{787453A2-74A3-9544-9CAC-072C0CA5112E}" type="slidenum">
              <a:rPr lang="fr-CH" altLang="x-none" smtClean="0"/>
              <a:pPr/>
              <a:t>45</a:t>
            </a:fld>
            <a:endParaRPr lang="fr-CH" altLang="x-none"/>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re 1"/>
          <p:cNvSpPr>
            <a:spLocks noGrp="1"/>
          </p:cNvSpPr>
          <p:nvPr>
            <p:ph type="title"/>
          </p:nvPr>
        </p:nvSpPr>
        <p:spPr/>
        <p:txBody>
          <a:bodyPr/>
          <a:lstStyle/>
          <a:p>
            <a:pPr eaLnBrk="1" hangingPunct="1"/>
            <a:r>
              <a:rPr lang="fr-CH" altLang="x-none" b="1">
                <a:ea typeface="ＭＳ Ｐゴシック" charset="-128"/>
              </a:rPr>
              <a:t>Eurobarometer Survey</a:t>
            </a:r>
          </a:p>
        </p:txBody>
      </p:sp>
      <p:sp>
        <p:nvSpPr>
          <p:cNvPr id="98306" name="Espace réservé du contenu 2"/>
          <p:cNvSpPr>
            <a:spLocks noGrp="1"/>
          </p:cNvSpPr>
          <p:nvPr>
            <p:ph idx="1"/>
          </p:nvPr>
        </p:nvSpPr>
        <p:spPr>
          <a:xfrm>
            <a:off x="1222375" y="1825625"/>
            <a:ext cx="11866563" cy="4575175"/>
          </a:xfrm>
        </p:spPr>
        <p:txBody>
          <a:bodyPr/>
          <a:lstStyle/>
          <a:p>
            <a:pPr marL="0" indent="0" eaLnBrk="1" hangingPunct="1">
              <a:buFont typeface="Arial" charset="0"/>
              <a:buNone/>
            </a:pPr>
            <a:r>
              <a:rPr lang="en-US" altLang="x-none" sz="3600">
                <a:ea typeface="ＭＳ Ｐゴシック" charset="-128"/>
              </a:rPr>
              <a:t>Via telephone interviews (February 2018)</a:t>
            </a:r>
          </a:p>
          <a:p>
            <a:pPr marL="0" indent="0" eaLnBrk="1" hangingPunct="1">
              <a:buFont typeface="Arial" charset="0"/>
              <a:buNone/>
            </a:pPr>
            <a:r>
              <a:rPr lang="en-US" altLang="x-none" sz="3600">
                <a:ea typeface="ＭＳ Ｐゴシック" charset="-128"/>
              </a:rPr>
              <a:t>	included all EU Member States</a:t>
            </a:r>
          </a:p>
          <a:p>
            <a:pPr marL="0" indent="0" eaLnBrk="1" hangingPunct="1">
              <a:buFont typeface="Arial" charset="0"/>
              <a:buNone/>
            </a:pPr>
            <a:r>
              <a:rPr lang="en-US" altLang="x-none" sz="3600">
                <a:ea typeface="ＭＳ Ｐゴシック" charset="-128"/>
              </a:rPr>
              <a:t>	over 26</a:t>
            </a:r>
            <a:r>
              <a:rPr lang="en-US" altLang="fr-FR" sz="3600">
                <a:ea typeface="ＭＳ Ｐゴシック" charset="-128"/>
              </a:rPr>
              <a:t>’</a:t>
            </a:r>
            <a:r>
              <a:rPr lang="en-US" altLang="x-none" sz="3600">
                <a:ea typeface="ＭＳ Ｐゴシック" charset="-128"/>
              </a:rPr>
              <a:t>000 citizens participated</a:t>
            </a:r>
          </a:p>
          <a:p>
            <a:pPr marL="0" indent="0" eaLnBrk="1" hangingPunct="1">
              <a:buFont typeface="Arial" charset="0"/>
              <a:buNone/>
            </a:pPr>
            <a:endParaRPr lang="en-US" altLang="x-none" sz="3600">
              <a:ea typeface="ＭＳ Ｐゴシック" charset="-128"/>
            </a:endParaRPr>
          </a:p>
          <a:p>
            <a:pPr marL="0" indent="0" eaLnBrk="1" hangingPunct="1">
              <a:buFont typeface="Arial" charset="0"/>
              <a:buNone/>
            </a:pPr>
            <a:r>
              <a:rPr lang="en-US" altLang="x-none" sz="3600">
                <a:ea typeface="ＭＳ Ｐゴシック" charset="-128"/>
              </a:rPr>
              <a:t>The findings show a clear concern for the </a:t>
            </a:r>
          </a:p>
          <a:p>
            <a:pPr marL="0" indent="0" eaLnBrk="1" hangingPunct="1">
              <a:buFont typeface="Arial" charset="0"/>
              <a:buNone/>
            </a:pPr>
            <a:r>
              <a:rPr lang="en-US" altLang="x-none" sz="3600">
                <a:ea typeface="ＭＳ Ｐゴシック" charset="-128"/>
              </a:rPr>
              <a:t>spread of disinformation online in Europe</a:t>
            </a:r>
            <a:endParaRPr lang="en-US" altLang="x-none">
              <a:ea typeface="ＭＳ Ｐゴシック" charset="-128"/>
            </a:endParaRPr>
          </a:p>
        </p:txBody>
      </p:sp>
      <p:pic>
        <p:nvPicPr>
          <p:cNvPr id="98307" name="Image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448800" y="0"/>
            <a:ext cx="2743200"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8" name="Rectangle 4"/>
          <p:cNvSpPr>
            <a:spLocks noChangeArrowheads="1"/>
          </p:cNvSpPr>
          <p:nvPr/>
        </p:nvSpPr>
        <p:spPr bwMode="auto">
          <a:xfrm>
            <a:off x="635000" y="5859463"/>
            <a:ext cx="1219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fr-CH" altLang="x-none">
                <a:latin typeface="Calibri" charset="0"/>
                <a:hlinkClick r:id="rId4"/>
              </a:rPr>
              <a:t>https://https://ec.europa.eu/digital-single-market/en/news/summary-report-public-consultation-fake-news-and-online-disinformation</a:t>
            </a:r>
            <a:endParaRPr lang="fr-CH" altLang="x-none">
              <a:latin typeface="Calibri" charset="0"/>
            </a:endParaRPr>
          </a:p>
          <a:p>
            <a:pPr eaLnBrk="1" hangingPunct="1"/>
            <a:endParaRPr lang="fr-CH" altLang="x-none">
              <a:latin typeface="Calibri" charset="0"/>
            </a:endParaRPr>
          </a:p>
        </p:txBody>
      </p:sp>
      <p:sp>
        <p:nvSpPr>
          <p:cNvPr id="2" name="Slide Number Placeholder 1"/>
          <p:cNvSpPr>
            <a:spLocks noGrp="1"/>
          </p:cNvSpPr>
          <p:nvPr>
            <p:ph type="sldNum" sz="quarter" idx="12"/>
          </p:nvPr>
        </p:nvSpPr>
        <p:spPr/>
        <p:txBody>
          <a:bodyPr/>
          <a:lstStyle/>
          <a:p>
            <a:fld id="{787453A2-74A3-9544-9CAC-072C0CA5112E}" type="slidenum">
              <a:rPr lang="fr-CH" altLang="x-none" smtClean="0"/>
              <a:pPr/>
              <a:t>46</a:t>
            </a:fld>
            <a:endParaRPr lang="fr-CH" altLang="x-none"/>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re 1"/>
          <p:cNvSpPr>
            <a:spLocks noGrp="1"/>
          </p:cNvSpPr>
          <p:nvPr>
            <p:ph type="title"/>
          </p:nvPr>
        </p:nvSpPr>
        <p:spPr>
          <a:xfrm>
            <a:off x="838200" y="0"/>
            <a:ext cx="10515600" cy="1690688"/>
          </a:xfrm>
        </p:spPr>
        <p:txBody>
          <a:bodyPr/>
          <a:lstStyle/>
          <a:p>
            <a:pPr eaLnBrk="1" hangingPunct="1"/>
            <a:r>
              <a:rPr lang="fr-CH" altLang="x-none" b="1">
                <a:ea typeface="ＭＳ Ｐゴシック" charset="-128"/>
              </a:rPr>
              <a:t>Multi-stakeholders Conference </a:t>
            </a:r>
          </a:p>
        </p:txBody>
      </p:sp>
      <p:sp>
        <p:nvSpPr>
          <p:cNvPr id="100354" name="Espace réservé du contenu 2"/>
          <p:cNvSpPr>
            <a:spLocks noGrp="1"/>
          </p:cNvSpPr>
          <p:nvPr>
            <p:ph idx="1"/>
          </p:nvPr>
        </p:nvSpPr>
        <p:spPr>
          <a:xfrm>
            <a:off x="611188" y="1374775"/>
            <a:ext cx="10895012" cy="5353050"/>
          </a:xfrm>
        </p:spPr>
        <p:txBody>
          <a:bodyPr/>
          <a:lstStyle/>
          <a:p>
            <a:pPr marL="0" indent="0" eaLnBrk="1" hangingPunct="1">
              <a:lnSpc>
                <a:spcPct val="100000"/>
              </a:lnSpc>
              <a:buFont typeface="Arial" charset="0"/>
              <a:buNone/>
            </a:pPr>
            <a:r>
              <a:rPr lang="en-US" altLang="x-none" sz="3200">
                <a:ea typeface="ＭＳ Ｐゴシック" charset="-128"/>
              </a:rPr>
              <a:t>Purpose: 											to </a:t>
            </a:r>
            <a:r>
              <a:rPr lang="en-US" altLang="fr-FR" sz="3200">
                <a:ea typeface="ＭＳ Ｐゴシック" charset="-128"/>
              </a:rPr>
              <a:t>“</a:t>
            </a:r>
            <a:r>
              <a:rPr lang="en-US" altLang="x-none" sz="3200">
                <a:ea typeface="ＭＳ Ｐゴシック" charset="-128"/>
              </a:rPr>
              <a:t>define the boundaries of the fake news phenomenon, 	assess the effectiveness of the solutions already put in 	place by social media platforms and to agree on key 	principles for further 	action</a:t>
            </a:r>
            <a:r>
              <a:rPr lang="en-US" altLang="fr-FR" sz="3200">
                <a:ea typeface="ＭＳ Ｐゴシック" charset="-128"/>
              </a:rPr>
              <a:t>”</a:t>
            </a:r>
            <a:endParaRPr lang="en-US" altLang="x-none" sz="3200">
              <a:ea typeface="ＭＳ Ｐゴシック" charset="-128"/>
            </a:endParaRPr>
          </a:p>
          <a:p>
            <a:pPr marL="0" indent="0" eaLnBrk="1" hangingPunct="1">
              <a:lnSpc>
                <a:spcPct val="100000"/>
              </a:lnSpc>
              <a:buFont typeface="Arial" charset="0"/>
              <a:buNone/>
            </a:pPr>
            <a:endParaRPr lang="en-US" altLang="x-none" sz="1200">
              <a:ea typeface="ＭＳ Ｐゴシック" charset="-128"/>
            </a:endParaRPr>
          </a:p>
          <a:p>
            <a:pPr marL="0" indent="0" eaLnBrk="1" hangingPunct="1">
              <a:lnSpc>
                <a:spcPct val="100000"/>
              </a:lnSpc>
              <a:buFont typeface="Arial" charset="0"/>
              <a:buNone/>
            </a:pPr>
            <a:r>
              <a:rPr lang="en-US" altLang="x-none" sz="3200">
                <a:ea typeface="ＭＳ Ｐゴシック" charset="-128"/>
              </a:rPr>
              <a:t>Initial meeting Nov 2018, other meetings after</a:t>
            </a:r>
          </a:p>
          <a:p>
            <a:pPr marL="0" indent="0" eaLnBrk="1" hangingPunct="1">
              <a:lnSpc>
                <a:spcPct val="100000"/>
              </a:lnSpc>
              <a:buFont typeface="Arial" charset="0"/>
              <a:buNone/>
            </a:pPr>
            <a:endParaRPr lang="en-US" altLang="x-none" sz="1200">
              <a:ea typeface="ＭＳ Ｐゴシック" charset="-128"/>
            </a:endParaRPr>
          </a:p>
          <a:p>
            <a:pPr marL="0" indent="0" eaLnBrk="1" hangingPunct="1">
              <a:lnSpc>
                <a:spcPct val="100000"/>
              </a:lnSpc>
              <a:buFont typeface="Arial" charset="0"/>
              <a:buNone/>
            </a:pPr>
            <a:r>
              <a:rPr lang="en-US" altLang="x-none" sz="3200">
                <a:ea typeface="ＭＳ Ｐゴシック" charset="-128"/>
              </a:rPr>
              <a:t>Published a </a:t>
            </a:r>
            <a:r>
              <a:rPr lang="en-US" altLang="x-none" sz="3200" i="1">
                <a:ea typeface="ＭＳ Ｐゴシック" charset="-128"/>
              </a:rPr>
              <a:t>Code of Practice on Disinformation</a:t>
            </a:r>
          </a:p>
        </p:txBody>
      </p:sp>
      <p:pic>
        <p:nvPicPr>
          <p:cNvPr id="100355" name="Image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448800" y="0"/>
            <a:ext cx="2743200"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6" name="Rectangle 4"/>
          <p:cNvSpPr>
            <a:spLocks noChangeArrowheads="1"/>
          </p:cNvSpPr>
          <p:nvPr/>
        </p:nvSpPr>
        <p:spPr bwMode="auto">
          <a:xfrm>
            <a:off x="635000" y="5859463"/>
            <a:ext cx="1219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fr-CH" altLang="x-none">
                <a:latin typeface="Calibri" charset="0"/>
                <a:hlinkClick r:id="rId4"/>
              </a:rPr>
              <a:t>https://https://ec.europa.eu/digital-single-market/en/news/summary-report-public-consultation-fake-news-and-online-disinformation</a:t>
            </a:r>
            <a:endParaRPr lang="fr-CH" altLang="x-none">
              <a:latin typeface="Calibri" charset="0"/>
            </a:endParaRPr>
          </a:p>
          <a:p>
            <a:pPr eaLnBrk="1" hangingPunct="1"/>
            <a:endParaRPr lang="fr-CH" altLang="x-none">
              <a:latin typeface="Calibri" charset="0"/>
            </a:endParaRPr>
          </a:p>
        </p:txBody>
      </p:sp>
      <p:sp>
        <p:nvSpPr>
          <p:cNvPr id="2" name="Slide Number Placeholder 1"/>
          <p:cNvSpPr>
            <a:spLocks noGrp="1"/>
          </p:cNvSpPr>
          <p:nvPr>
            <p:ph type="sldNum" sz="quarter" idx="12"/>
          </p:nvPr>
        </p:nvSpPr>
        <p:spPr/>
        <p:txBody>
          <a:bodyPr/>
          <a:lstStyle/>
          <a:p>
            <a:fld id="{787453A2-74A3-9544-9CAC-072C0CA5112E}" type="slidenum">
              <a:rPr lang="fr-CH" altLang="x-none" smtClean="0"/>
              <a:pPr/>
              <a:t>47</a:t>
            </a:fld>
            <a:endParaRPr lang="fr-CH" altLang="x-none"/>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re 1"/>
          <p:cNvSpPr>
            <a:spLocks noGrp="1"/>
          </p:cNvSpPr>
          <p:nvPr>
            <p:ph type="title"/>
          </p:nvPr>
        </p:nvSpPr>
        <p:spPr>
          <a:xfrm>
            <a:off x="838200" y="-134938"/>
            <a:ext cx="10515600" cy="1347788"/>
          </a:xfrm>
        </p:spPr>
        <p:txBody>
          <a:bodyPr/>
          <a:lstStyle/>
          <a:p>
            <a:pPr eaLnBrk="1" hangingPunct="1"/>
            <a:r>
              <a:rPr lang="fr-CH" altLang="x-none" b="1">
                <a:ea typeface="ＭＳ Ｐゴシック" charset="-128"/>
              </a:rPr>
              <a:t>Action Plan: 4 Pillars</a:t>
            </a:r>
          </a:p>
        </p:txBody>
      </p:sp>
      <p:sp>
        <p:nvSpPr>
          <p:cNvPr id="3" name="Espace réservé du contenu 2"/>
          <p:cNvSpPr>
            <a:spLocks noGrp="1"/>
          </p:cNvSpPr>
          <p:nvPr>
            <p:ph idx="1"/>
          </p:nvPr>
        </p:nvSpPr>
        <p:spPr>
          <a:xfrm>
            <a:off x="446088" y="2063750"/>
            <a:ext cx="11549062" cy="4360863"/>
          </a:xfrm>
        </p:spPr>
        <p:txBody>
          <a:bodyPr rtlCol="0">
            <a:normAutofit/>
          </a:bodyPr>
          <a:lstStyle/>
          <a:p>
            <a:pPr eaLnBrk="1" fontAlgn="auto" hangingPunct="1">
              <a:spcAft>
                <a:spcPts val="0"/>
              </a:spcAft>
              <a:buFont typeface="Wingdings" panose="05000000000000000000" pitchFamily="2" charset="2"/>
              <a:buChar char="Ø"/>
              <a:defRPr/>
            </a:pPr>
            <a:r>
              <a:rPr lang="en-US" dirty="0" smtClean="0">
                <a:ea typeface="+mn-ea"/>
              </a:rPr>
              <a:t>	</a:t>
            </a:r>
            <a:r>
              <a:rPr lang="en-US" dirty="0" smtClean="0">
                <a:solidFill>
                  <a:srgbClr val="5B0FC1"/>
                </a:solidFill>
                <a:ea typeface="+mn-ea"/>
              </a:rPr>
              <a:t>I</a:t>
            </a:r>
            <a:r>
              <a:rPr lang="fr-CH" dirty="0" smtClean="0">
                <a:solidFill>
                  <a:srgbClr val="5B0FC1"/>
                </a:solidFill>
                <a:ea typeface="+mn-ea"/>
              </a:rPr>
              <a:t>mproving </a:t>
            </a:r>
            <a:r>
              <a:rPr lang="fr-CH" dirty="0">
                <a:ea typeface="+mn-ea"/>
              </a:rPr>
              <a:t>the capabilities of union </a:t>
            </a:r>
            <a:r>
              <a:rPr lang="fr-CH" dirty="0" smtClean="0">
                <a:ea typeface="+mn-ea"/>
              </a:rPr>
              <a:t>institutions to detect, analyse and </a:t>
            </a:r>
          </a:p>
          <a:p>
            <a:pPr marL="0" indent="0" eaLnBrk="1" fontAlgn="auto" hangingPunct="1">
              <a:spcAft>
                <a:spcPts val="0"/>
              </a:spcAft>
              <a:buFont typeface="Arial" panose="020B0604020202020204" pitchFamily="34" charset="0"/>
              <a:buNone/>
              <a:defRPr/>
            </a:pPr>
            <a:r>
              <a:rPr lang="fr-CH" dirty="0">
                <a:ea typeface="+mn-ea"/>
              </a:rPr>
              <a:t>	</a:t>
            </a:r>
            <a:r>
              <a:rPr lang="fr-CH" dirty="0" smtClean="0">
                <a:ea typeface="+mn-ea"/>
              </a:rPr>
              <a:t>expose </a:t>
            </a:r>
            <a:r>
              <a:rPr lang="fr-CH" dirty="0" err="1" smtClean="0">
                <a:ea typeface="+mn-ea"/>
              </a:rPr>
              <a:t>disinformation</a:t>
            </a:r>
            <a:endParaRPr lang="fr-CH" dirty="0" smtClean="0">
              <a:ea typeface="+mn-ea"/>
            </a:endParaRPr>
          </a:p>
          <a:p>
            <a:pPr eaLnBrk="1" fontAlgn="auto" hangingPunct="1">
              <a:spcAft>
                <a:spcPts val="0"/>
              </a:spcAft>
              <a:buFont typeface="Wingdings" panose="05000000000000000000" pitchFamily="2" charset="2"/>
              <a:buChar char="Ø"/>
              <a:defRPr/>
            </a:pPr>
            <a:endParaRPr lang="fr-CH" dirty="0" smtClean="0">
              <a:ea typeface="+mn-ea"/>
            </a:endParaRPr>
          </a:p>
          <a:p>
            <a:pPr eaLnBrk="1" fontAlgn="auto" hangingPunct="1">
              <a:spcAft>
                <a:spcPts val="0"/>
              </a:spcAft>
              <a:buFont typeface="Wingdings" panose="05000000000000000000" pitchFamily="2" charset="2"/>
              <a:buChar char="Ø"/>
              <a:defRPr/>
            </a:pPr>
            <a:r>
              <a:rPr lang="fr-CH" dirty="0" smtClean="0">
                <a:ea typeface="+mn-ea"/>
              </a:rPr>
              <a:t>  	</a:t>
            </a:r>
            <a:r>
              <a:rPr lang="fr-CH" dirty="0" err="1" smtClean="0">
                <a:solidFill>
                  <a:srgbClr val="7030A0"/>
                </a:solidFill>
                <a:ea typeface="+mn-ea"/>
              </a:rPr>
              <a:t>Strengthening</a:t>
            </a:r>
            <a:r>
              <a:rPr lang="fr-CH" dirty="0" smtClean="0">
                <a:ea typeface="+mn-ea"/>
              </a:rPr>
              <a:t> </a:t>
            </a:r>
            <a:r>
              <a:rPr lang="fr-CH" dirty="0" err="1">
                <a:ea typeface="+mn-ea"/>
              </a:rPr>
              <a:t>coordinated</a:t>
            </a:r>
            <a:r>
              <a:rPr lang="fr-CH" dirty="0">
                <a:ea typeface="+mn-ea"/>
              </a:rPr>
              <a:t> and joint </a:t>
            </a:r>
            <a:r>
              <a:rPr lang="fr-CH" dirty="0" err="1">
                <a:ea typeface="+mn-ea"/>
              </a:rPr>
              <a:t>responses</a:t>
            </a:r>
            <a:r>
              <a:rPr lang="fr-CH" dirty="0">
                <a:ea typeface="+mn-ea"/>
              </a:rPr>
              <a:t> to </a:t>
            </a:r>
            <a:r>
              <a:rPr lang="fr-CH" dirty="0" err="1" smtClean="0">
                <a:ea typeface="+mn-ea"/>
              </a:rPr>
              <a:t>disinformation</a:t>
            </a:r>
            <a:endParaRPr lang="fr-CH" dirty="0" smtClean="0">
              <a:ea typeface="+mn-ea"/>
            </a:endParaRPr>
          </a:p>
          <a:p>
            <a:pPr eaLnBrk="1" fontAlgn="auto" hangingPunct="1">
              <a:spcAft>
                <a:spcPts val="0"/>
              </a:spcAft>
              <a:buFont typeface="Wingdings" panose="05000000000000000000" pitchFamily="2" charset="2"/>
              <a:buChar char="Ø"/>
              <a:defRPr/>
            </a:pPr>
            <a:endParaRPr lang="fr-CH" dirty="0">
              <a:ea typeface="+mn-ea"/>
            </a:endParaRPr>
          </a:p>
          <a:p>
            <a:pPr eaLnBrk="1" fontAlgn="auto" hangingPunct="1">
              <a:spcAft>
                <a:spcPts val="0"/>
              </a:spcAft>
              <a:buFont typeface="Wingdings" panose="05000000000000000000" pitchFamily="2" charset="2"/>
              <a:buChar char="Ø"/>
              <a:defRPr/>
            </a:pPr>
            <a:r>
              <a:rPr lang="fr-CH" dirty="0" smtClean="0">
                <a:ea typeface="+mn-ea"/>
              </a:rPr>
              <a:t>	</a:t>
            </a:r>
            <a:r>
              <a:rPr lang="fr-CH" dirty="0" err="1" smtClean="0">
                <a:solidFill>
                  <a:srgbClr val="7030A0"/>
                </a:solidFill>
                <a:ea typeface="+mn-ea"/>
              </a:rPr>
              <a:t>Mobilising</a:t>
            </a:r>
            <a:r>
              <a:rPr lang="fr-CH" dirty="0" smtClean="0">
                <a:solidFill>
                  <a:srgbClr val="7030A0"/>
                </a:solidFill>
                <a:ea typeface="+mn-ea"/>
              </a:rPr>
              <a:t> </a:t>
            </a:r>
            <a:r>
              <a:rPr lang="fr-CH" dirty="0" smtClean="0">
                <a:ea typeface="+mn-ea"/>
              </a:rPr>
              <a:t>the </a:t>
            </a:r>
            <a:r>
              <a:rPr lang="fr-CH" dirty="0" err="1">
                <a:ea typeface="+mn-ea"/>
              </a:rPr>
              <a:t>private</a:t>
            </a:r>
            <a:r>
              <a:rPr lang="fr-CH" dirty="0">
                <a:ea typeface="+mn-ea"/>
              </a:rPr>
              <a:t> </a:t>
            </a:r>
            <a:r>
              <a:rPr lang="fr-CH" dirty="0" err="1">
                <a:ea typeface="+mn-ea"/>
              </a:rPr>
              <a:t>sector</a:t>
            </a:r>
            <a:r>
              <a:rPr lang="fr-CH" dirty="0">
                <a:ea typeface="+mn-ea"/>
              </a:rPr>
              <a:t> to </a:t>
            </a:r>
            <a:r>
              <a:rPr lang="fr-CH" dirty="0" err="1">
                <a:ea typeface="+mn-ea"/>
              </a:rPr>
              <a:t>tackle</a:t>
            </a:r>
            <a:r>
              <a:rPr lang="fr-CH" dirty="0">
                <a:ea typeface="+mn-ea"/>
              </a:rPr>
              <a:t> </a:t>
            </a:r>
            <a:r>
              <a:rPr lang="fr-CH" dirty="0" err="1" smtClean="0">
                <a:ea typeface="+mn-ea"/>
              </a:rPr>
              <a:t>disinformation</a:t>
            </a:r>
            <a:endParaRPr lang="fr-CH" dirty="0" smtClean="0">
              <a:ea typeface="+mn-ea"/>
            </a:endParaRPr>
          </a:p>
          <a:p>
            <a:pPr eaLnBrk="1" fontAlgn="auto" hangingPunct="1">
              <a:spcAft>
                <a:spcPts val="0"/>
              </a:spcAft>
              <a:buFont typeface="Wingdings" panose="05000000000000000000" pitchFamily="2" charset="2"/>
              <a:buChar char="Ø"/>
              <a:defRPr/>
            </a:pPr>
            <a:endParaRPr lang="fr-CH" dirty="0">
              <a:ea typeface="+mn-ea"/>
            </a:endParaRPr>
          </a:p>
          <a:p>
            <a:pPr eaLnBrk="1" fontAlgn="auto" hangingPunct="1">
              <a:spcAft>
                <a:spcPts val="0"/>
              </a:spcAft>
              <a:buFont typeface="Wingdings" panose="05000000000000000000" pitchFamily="2" charset="2"/>
              <a:buChar char="Ø"/>
              <a:defRPr/>
            </a:pPr>
            <a:r>
              <a:rPr lang="fr-CH" dirty="0" smtClean="0">
                <a:solidFill>
                  <a:srgbClr val="7030A0"/>
                </a:solidFill>
                <a:ea typeface="+mn-ea"/>
              </a:rPr>
              <a:t>	</a:t>
            </a:r>
            <a:r>
              <a:rPr lang="fr-CH" dirty="0" err="1" smtClean="0">
                <a:solidFill>
                  <a:srgbClr val="7030A0"/>
                </a:solidFill>
                <a:ea typeface="+mn-ea"/>
              </a:rPr>
              <a:t>Raising</a:t>
            </a:r>
            <a:r>
              <a:rPr lang="fr-CH" dirty="0" smtClean="0">
                <a:solidFill>
                  <a:srgbClr val="7030A0"/>
                </a:solidFill>
                <a:ea typeface="+mn-ea"/>
              </a:rPr>
              <a:t> </a:t>
            </a:r>
            <a:r>
              <a:rPr lang="fr-CH" dirty="0" err="1">
                <a:ea typeface="+mn-ea"/>
              </a:rPr>
              <a:t>awareness</a:t>
            </a:r>
            <a:r>
              <a:rPr lang="fr-CH" dirty="0">
                <a:ea typeface="+mn-ea"/>
              </a:rPr>
              <a:t> and </a:t>
            </a:r>
            <a:r>
              <a:rPr lang="fr-CH" dirty="0" err="1">
                <a:ea typeface="+mn-ea"/>
              </a:rPr>
              <a:t>improving</a:t>
            </a:r>
            <a:r>
              <a:rPr lang="fr-CH" dirty="0">
                <a:ea typeface="+mn-ea"/>
              </a:rPr>
              <a:t> </a:t>
            </a:r>
            <a:r>
              <a:rPr lang="fr-CH" dirty="0" err="1">
                <a:ea typeface="+mn-ea"/>
              </a:rPr>
              <a:t>societal</a:t>
            </a:r>
            <a:r>
              <a:rPr lang="fr-CH" dirty="0">
                <a:ea typeface="+mn-ea"/>
              </a:rPr>
              <a:t> </a:t>
            </a:r>
            <a:r>
              <a:rPr lang="fr-CH" dirty="0" err="1">
                <a:ea typeface="+mn-ea"/>
              </a:rPr>
              <a:t>resilience</a:t>
            </a:r>
            <a:endParaRPr lang="fr-CH" dirty="0">
              <a:ea typeface="+mn-ea"/>
            </a:endParaRPr>
          </a:p>
          <a:p>
            <a:pPr marL="0" indent="0" eaLnBrk="1" fontAlgn="auto" hangingPunct="1">
              <a:spcAft>
                <a:spcPts val="0"/>
              </a:spcAft>
              <a:buFont typeface="Arial" panose="020B0604020202020204" pitchFamily="34" charset="0"/>
              <a:buNone/>
              <a:defRPr/>
            </a:pPr>
            <a:endParaRPr lang="fr-CH" dirty="0">
              <a:ea typeface="+mn-ea"/>
            </a:endParaRPr>
          </a:p>
        </p:txBody>
      </p:sp>
      <p:pic>
        <p:nvPicPr>
          <p:cNvPr id="102403" name="Image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448800" y="0"/>
            <a:ext cx="2743200"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787453A2-74A3-9544-9CAC-072C0CA5112E}" type="slidenum">
              <a:rPr lang="fr-CH" altLang="x-none" smtClean="0"/>
              <a:pPr/>
              <a:t>48</a:t>
            </a:fld>
            <a:endParaRPr lang="fr-CH" altLang="x-none"/>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44463"/>
            <a:ext cx="10515600" cy="1974850"/>
          </a:xfrm>
        </p:spPr>
        <p:txBody>
          <a:bodyPr rtlCol="0">
            <a:normAutofit fontScale="90000"/>
          </a:bodyPr>
          <a:lstStyle/>
          <a:p>
            <a:pPr algn="ctr" eaLnBrk="1" fontAlgn="auto" hangingPunct="1">
              <a:spcAft>
                <a:spcPts val="0"/>
              </a:spcAft>
              <a:defRPr/>
            </a:pPr>
            <a:r>
              <a:rPr lang="fr-CH" sz="6000" b="1" dirty="0">
                <a:solidFill>
                  <a:srgbClr val="FF3300"/>
                </a:solidFill>
                <a:latin typeface="+mn-lt"/>
                <a:ea typeface="+mj-ea"/>
              </a:rPr>
              <a:t>Implications for Science</a:t>
            </a:r>
            <a:br>
              <a:rPr lang="fr-CH" sz="6000" b="1" dirty="0">
                <a:solidFill>
                  <a:srgbClr val="FF3300"/>
                </a:solidFill>
                <a:latin typeface="+mn-lt"/>
                <a:ea typeface="+mj-ea"/>
              </a:rPr>
            </a:br>
            <a:r>
              <a:rPr lang="fr-CH" sz="6000" b="1" dirty="0">
                <a:solidFill>
                  <a:srgbClr val="FF3300"/>
                </a:solidFill>
                <a:latin typeface="+mn-lt"/>
                <a:ea typeface="+mj-ea"/>
              </a:rPr>
              <a:t>How do </a:t>
            </a:r>
            <a:r>
              <a:rPr lang="fr-CH" sz="6000" b="1" dirty="0" err="1">
                <a:solidFill>
                  <a:srgbClr val="FF3300"/>
                </a:solidFill>
                <a:latin typeface="+mn-lt"/>
                <a:ea typeface="+mj-ea"/>
              </a:rPr>
              <a:t>we</a:t>
            </a:r>
            <a:r>
              <a:rPr lang="fr-CH" sz="6000" b="1" dirty="0">
                <a:solidFill>
                  <a:srgbClr val="FF3300"/>
                </a:solidFill>
                <a:latin typeface="+mn-lt"/>
                <a:ea typeface="+mj-ea"/>
              </a:rPr>
              <a:t> </a:t>
            </a:r>
            <a:r>
              <a:rPr lang="fr-CH" sz="6000" b="1" dirty="0" err="1">
                <a:solidFill>
                  <a:srgbClr val="FF3300"/>
                </a:solidFill>
                <a:latin typeface="+mn-lt"/>
                <a:ea typeface="+mj-ea"/>
              </a:rPr>
              <a:t>proceed</a:t>
            </a:r>
            <a:r>
              <a:rPr lang="fr-CH" sz="6000" b="1" dirty="0">
                <a:solidFill>
                  <a:srgbClr val="FF3300"/>
                </a:solidFill>
                <a:latin typeface="+mn-lt"/>
                <a:ea typeface="+mj-ea"/>
              </a:rPr>
              <a:t>?</a:t>
            </a:r>
            <a:r>
              <a:rPr lang="fr-CH" b="1" dirty="0">
                <a:solidFill>
                  <a:srgbClr val="FF3300"/>
                </a:solidFill>
                <a:ea typeface="+mj-ea"/>
              </a:rPr>
              <a:t/>
            </a:r>
            <a:br>
              <a:rPr lang="fr-CH" b="1" dirty="0">
                <a:solidFill>
                  <a:srgbClr val="FF3300"/>
                </a:solidFill>
                <a:ea typeface="+mj-ea"/>
              </a:rPr>
            </a:br>
            <a:endParaRPr lang="fr-CH" b="1" dirty="0">
              <a:ea typeface="+mj-ea"/>
            </a:endParaRPr>
          </a:p>
        </p:txBody>
      </p:sp>
      <p:sp>
        <p:nvSpPr>
          <p:cNvPr id="104450" name="Espace réservé du contenu 2"/>
          <p:cNvSpPr>
            <a:spLocks noGrp="1"/>
          </p:cNvSpPr>
          <p:nvPr>
            <p:ph idx="1"/>
          </p:nvPr>
        </p:nvSpPr>
        <p:spPr/>
        <p:txBody>
          <a:bodyPr/>
          <a:lstStyle/>
          <a:p>
            <a:pPr marL="0" indent="0" eaLnBrk="1" hangingPunct="1">
              <a:buFont typeface="Arial" charset="0"/>
              <a:buNone/>
            </a:pPr>
            <a:endParaRPr lang="fr-CH" altLang="x-none">
              <a:ea typeface="ＭＳ Ｐゴシック" charset="-128"/>
            </a:endParaRPr>
          </a:p>
          <a:p>
            <a:pPr marL="0" indent="0" eaLnBrk="1" hangingPunct="1">
              <a:buFont typeface="Arial" charset="0"/>
              <a:buNone/>
            </a:pPr>
            <a:endParaRPr lang="fr-CH" altLang="x-none">
              <a:ea typeface="ＭＳ Ｐゴシック" charset="-128"/>
            </a:endParaRPr>
          </a:p>
        </p:txBody>
      </p:sp>
      <p:pic>
        <p:nvPicPr>
          <p:cNvPr id="104451" name="Imag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27138" y="1711325"/>
            <a:ext cx="9737725"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787453A2-74A3-9544-9CAC-072C0CA5112E}" type="slidenum">
              <a:rPr lang="fr-CH" altLang="x-none" smtClean="0"/>
              <a:pPr/>
              <a:t>49</a:t>
            </a:fld>
            <a:endParaRPr lang="fr-CH" altLang="x-none"/>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re 1"/>
          <p:cNvSpPr>
            <a:spLocks noGrp="1"/>
          </p:cNvSpPr>
          <p:nvPr>
            <p:ph type="title"/>
          </p:nvPr>
        </p:nvSpPr>
        <p:spPr/>
        <p:txBody>
          <a:bodyPr/>
          <a:lstStyle/>
          <a:p>
            <a:pPr eaLnBrk="1" hangingPunct="1"/>
            <a:r>
              <a:rPr lang="fr-CH" altLang="x-none">
                <a:ea typeface="ＭＳ Ｐゴシック" charset="-128"/>
              </a:rPr>
              <a:t>Examples</a:t>
            </a:r>
          </a:p>
        </p:txBody>
      </p:sp>
      <p:sp>
        <p:nvSpPr>
          <p:cNvPr id="23554" name="Espace réservé du contenu 2"/>
          <p:cNvSpPr>
            <a:spLocks noGrp="1"/>
          </p:cNvSpPr>
          <p:nvPr>
            <p:ph idx="1"/>
          </p:nvPr>
        </p:nvSpPr>
        <p:spPr/>
        <p:txBody>
          <a:bodyPr/>
          <a:lstStyle/>
          <a:p>
            <a:pPr eaLnBrk="1" hangingPunct="1"/>
            <a:r>
              <a:rPr lang="en-US" altLang="x-none">
                <a:ea typeface="ＭＳ Ｐゴシック" charset="-128"/>
              </a:rPr>
              <a:t>Hospitals disinfecting non-critical areas in the environment</a:t>
            </a:r>
          </a:p>
          <a:p>
            <a:pPr eaLnBrk="1" hangingPunct="1"/>
            <a:r>
              <a:rPr lang="en-US" altLang="x-none">
                <a:ea typeface="ＭＳ Ｐゴシック" charset="-128"/>
              </a:rPr>
              <a:t>O</a:t>
            </a:r>
            <a:r>
              <a:rPr lang="en-US" altLang="fr-FR">
                <a:ea typeface="ＭＳ Ｐゴシック" charset="-128"/>
              </a:rPr>
              <a:t>’</a:t>
            </a:r>
            <a:r>
              <a:rPr lang="en-US" altLang="x-none">
                <a:ea typeface="ＭＳ Ｐゴシック" charset="-128"/>
              </a:rPr>
              <a:t>Neill Report projected deaths from antimicrobial resistance</a:t>
            </a:r>
          </a:p>
          <a:p>
            <a:pPr eaLnBrk="1" hangingPunct="1"/>
            <a:r>
              <a:rPr lang="en-US" altLang="x-none">
                <a:ea typeface="ＭＳ Ｐゴシック" charset="-128"/>
              </a:rPr>
              <a:t>Anti-superbug pajamas</a:t>
            </a:r>
          </a:p>
          <a:p>
            <a:pPr eaLnBrk="1" hangingPunct="1"/>
            <a:r>
              <a:rPr lang="fr-CH" altLang="x-none">
                <a:ea typeface="ＭＳ Ｐゴシック" charset="-128"/>
              </a:rPr>
              <a:t>Copper everywhere</a:t>
            </a:r>
          </a:p>
        </p:txBody>
      </p:sp>
      <p:pic>
        <p:nvPicPr>
          <p:cNvPr id="4" name="Imag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3380" y="3867149"/>
            <a:ext cx="3869055" cy="24447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Imag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38700" y="3867149"/>
            <a:ext cx="2714625" cy="27146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Image 5"/>
          <p:cNvPicPr>
            <a:picLocks noChangeAspect="1"/>
          </p:cNvPicPr>
          <p:nvPr/>
        </p:nvPicPr>
        <p:blipFill>
          <a:blip r:embed="rId5" cstate="print">
            <a:extLst/>
          </a:blip>
          <a:stretch>
            <a:fillRect/>
          </a:stretch>
        </p:blipFill>
        <p:spPr>
          <a:xfrm>
            <a:off x="947737" y="4218652"/>
            <a:ext cx="2795588" cy="20932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Imag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136893" y="466725"/>
            <a:ext cx="1725542" cy="15996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Slide Number Placeholder 1"/>
          <p:cNvSpPr>
            <a:spLocks noGrp="1"/>
          </p:cNvSpPr>
          <p:nvPr>
            <p:ph type="sldNum" sz="quarter" idx="12"/>
          </p:nvPr>
        </p:nvSpPr>
        <p:spPr/>
        <p:txBody>
          <a:bodyPr/>
          <a:lstStyle/>
          <a:p>
            <a:fld id="{787453A2-74A3-9544-9CAC-072C0CA5112E}" type="slidenum">
              <a:rPr lang="fr-CH" altLang="x-none" smtClean="0"/>
              <a:pPr/>
              <a:t>5</a:t>
            </a:fld>
            <a:endParaRPr lang="fr-CH" altLang="x-none"/>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re 1"/>
          <p:cNvSpPr>
            <a:spLocks noGrp="1"/>
          </p:cNvSpPr>
          <p:nvPr>
            <p:ph type="title"/>
          </p:nvPr>
        </p:nvSpPr>
        <p:spPr>
          <a:xfrm>
            <a:off x="1939925" y="58738"/>
            <a:ext cx="10515600" cy="871537"/>
          </a:xfrm>
        </p:spPr>
        <p:txBody>
          <a:bodyPr/>
          <a:lstStyle/>
          <a:p>
            <a:pPr eaLnBrk="1" hangingPunct="1"/>
            <a:r>
              <a:rPr lang="en-US" altLang="x-none" b="1">
                <a:ea typeface="ＭＳ Ｐゴシック" charset="-128"/>
              </a:rPr>
              <a:t>BAD BUZZ: Let</a:t>
            </a:r>
            <a:r>
              <a:rPr lang="en-US" altLang="fr-FR" b="1">
                <a:ea typeface="ＭＳ Ｐゴシック" charset="-128"/>
              </a:rPr>
              <a:t>’</a:t>
            </a:r>
            <a:r>
              <a:rPr lang="en-US" altLang="x-none" b="1">
                <a:ea typeface="ＭＳ Ｐゴシック" charset="-128"/>
              </a:rPr>
              <a:t>s develop a protocole  </a:t>
            </a:r>
            <a:endParaRPr lang="fr-CH" altLang="x-none" b="1">
              <a:ea typeface="ＭＳ Ｐゴシック" charset="-128"/>
            </a:endParaRPr>
          </a:p>
        </p:txBody>
      </p:sp>
      <p:sp>
        <p:nvSpPr>
          <p:cNvPr id="3" name="Espace réservé du contenu 2"/>
          <p:cNvSpPr>
            <a:spLocks noGrp="1"/>
          </p:cNvSpPr>
          <p:nvPr>
            <p:ph idx="1"/>
          </p:nvPr>
        </p:nvSpPr>
        <p:spPr>
          <a:xfrm>
            <a:off x="669925" y="728663"/>
            <a:ext cx="10515600" cy="5391150"/>
          </a:xfrm>
        </p:spPr>
        <p:txBody>
          <a:bodyPr rtlCol="0">
            <a:normAutofit/>
          </a:bodyPr>
          <a:lstStyle/>
          <a:p>
            <a:pPr marL="0" indent="0" eaLnBrk="1" fontAlgn="auto" hangingPunct="1">
              <a:spcAft>
                <a:spcPts val="0"/>
              </a:spcAft>
              <a:buFont typeface="Arial" panose="020B0604020202020204" pitchFamily="34" charset="0"/>
              <a:buNone/>
              <a:defRPr/>
            </a:pPr>
            <a:r>
              <a:rPr lang="en-US" b="1" dirty="0" smtClean="0">
                <a:ea typeface="+mn-ea"/>
              </a:rPr>
              <a:t>Aims: </a:t>
            </a:r>
            <a:endParaRPr lang="fr-CH" b="1" dirty="0" smtClean="0">
              <a:ea typeface="+mn-ea"/>
            </a:endParaRPr>
          </a:p>
          <a:p>
            <a:pPr eaLnBrk="1" fontAlgn="auto" hangingPunct="1">
              <a:spcAft>
                <a:spcPts val="0"/>
              </a:spcAft>
              <a:buFont typeface="Arial" panose="020B0604020202020204" pitchFamily="34" charset="0"/>
              <a:buChar char="•"/>
              <a:defRPr/>
            </a:pPr>
            <a:r>
              <a:rPr lang="en-US" b="1" dirty="0" smtClean="0">
                <a:ea typeface="+mn-ea"/>
              </a:rPr>
              <a:t>Understand </a:t>
            </a:r>
            <a:r>
              <a:rPr lang="en-US" b="1" dirty="0">
                <a:ea typeface="+mn-ea"/>
              </a:rPr>
              <a:t>the </a:t>
            </a:r>
            <a:r>
              <a:rPr lang="en-US" b="1" dirty="0" smtClean="0">
                <a:ea typeface="+mn-ea"/>
              </a:rPr>
              <a:t>inaccuracies</a:t>
            </a:r>
          </a:p>
          <a:p>
            <a:pPr lvl="1" eaLnBrk="1" fontAlgn="auto" hangingPunct="1">
              <a:spcAft>
                <a:spcPts val="0"/>
              </a:spcAft>
              <a:buFont typeface="Arial" panose="020B0604020202020204" pitchFamily="34" charset="0"/>
              <a:buChar char="•"/>
              <a:defRPr/>
            </a:pPr>
            <a:r>
              <a:rPr lang="en-US" sz="2800" dirty="0">
                <a:ea typeface="+mn-ea"/>
              </a:rPr>
              <a:t>Materials to collect and </a:t>
            </a:r>
            <a:r>
              <a:rPr lang="en-US" sz="2800" dirty="0" smtClean="0">
                <a:ea typeface="+mn-ea"/>
              </a:rPr>
              <a:t>review</a:t>
            </a:r>
            <a:endParaRPr lang="fr-CH" sz="2800" dirty="0">
              <a:ea typeface="+mn-ea"/>
            </a:endParaRPr>
          </a:p>
          <a:p>
            <a:pPr lvl="1" eaLnBrk="1" fontAlgn="auto" hangingPunct="1">
              <a:spcAft>
                <a:spcPts val="0"/>
              </a:spcAft>
              <a:buFont typeface="Arial" panose="020B0604020202020204" pitchFamily="34" charset="0"/>
              <a:buChar char="•"/>
              <a:defRPr/>
            </a:pPr>
            <a:r>
              <a:rPr lang="en-US" sz="2800" dirty="0" smtClean="0">
                <a:ea typeface="+mn-ea"/>
              </a:rPr>
              <a:t>Review </a:t>
            </a:r>
            <a:r>
              <a:rPr lang="en-US" sz="2800" dirty="0">
                <a:ea typeface="+mn-ea"/>
              </a:rPr>
              <a:t>of each unsupported assertion or inaccurate statement in each </a:t>
            </a:r>
            <a:r>
              <a:rPr lang="en-US" sz="2800" dirty="0" smtClean="0">
                <a:ea typeface="+mn-ea"/>
              </a:rPr>
              <a:t>publication/media</a:t>
            </a:r>
            <a:r>
              <a:rPr lang="fr-CH" sz="2800" dirty="0">
                <a:ea typeface="+mn-ea"/>
              </a:rPr>
              <a:t> </a:t>
            </a:r>
            <a:r>
              <a:rPr lang="en-US" sz="2800" dirty="0" smtClean="0">
                <a:ea typeface="+mn-ea"/>
              </a:rPr>
              <a:t>(grouped by </a:t>
            </a:r>
            <a:r>
              <a:rPr lang="en-US" sz="2800" dirty="0">
                <a:ea typeface="+mn-ea"/>
              </a:rPr>
              <a:t>relative </a:t>
            </a:r>
            <a:r>
              <a:rPr lang="en-US" sz="2800" dirty="0" smtClean="0">
                <a:ea typeface="+mn-ea"/>
              </a:rPr>
              <a:t>impact/importance)</a:t>
            </a:r>
            <a:endParaRPr lang="fr-CH" sz="2800" dirty="0">
              <a:ea typeface="+mn-ea"/>
            </a:endParaRPr>
          </a:p>
          <a:p>
            <a:pPr lvl="1" eaLnBrk="1" fontAlgn="auto" hangingPunct="1">
              <a:spcAft>
                <a:spcPts val="0"/>
              </a:spcAft>
              <a:buFont typeface="Arial" panose="020B0604020202020204" pitchFamily="34" charset="0"/>
              <a:buChar char="•"/>
              <a:defRPr/>
            </a:pPr>
            <a:endParaRPr lang="fr-CH" dirty="0">
              <a:ea typeface="+mn-ea"/>
            </a:endParaRPr>
          </a:p>
          <a:p>
            <a:pPr eaLnBrk="1" fontAlgn="auto" hangingPunct="1">
              <a:spcAft>
                <a:spcPts val="0"/>
              </a:spcAft>
              <a:buFont typeface="Arial" panose="020B0604020202020204" pitchFamily="34" charset="0"/>
              <a:buChar char="•"/>
              <a:defRPr/>
            </a:pPr>
            <a:r>
              <a:rPr lang="en-US" b="1" dirty="0">
                <a:ea typeface="+mn-ea"/>
              </a:rPr>
              <a:t>Understand the </a:t>
            </a:r>
            <a:r>
              <a:rPr lang="en-US" b="1" dirty="0" smtClean="0">
                <a:ea typeface="+mn-ea"/>
              </a:rPr>
              <a:t>threats</a:t>
            </a:r>
          </a:p>
          <a:p>
            <a:pPr lvl="1" eaLnBrk="1" fontAlgn="auto" hangingPunct="1">
              <a:spcAft>
                <a:spcPts val="0"/>
              </a:spcAft>
              <a:buFont typeface="Arial" panose="020B0604020202020204" pitchFamily="34" charset="0"/>
              <a:buChar char="•"/>
              <a:defRPr/>
            </a:pPr>
            <a:r>
              <a:rPr lang="en-US" sz="2800" dirty="0" smtClean="0">
                <a:ea typeface="+mn-ea"/>
              </a:rPr>
              <a:t>To institutions and good research</a:t>
            </a:r>
          </a:p>
          <a:p>
            <a:pPr lvl="1" eaLnBrk="1" fontAlgn="auto" hangingPunct="1">
              <a:spcAft>
                <a:spcPts val="0"/>
              </a:spcAft>
              <a:buFont typeface="Arial" panose="020B0604020202020204" pitchFamily="34" charset="0"/>
              <a:buChar char="•"/>
              <a:defRPr/>
            </a:pPr>
            <a:r>
              <a:rPr lang="en-US" sz="2800" dirty="0" smtClean="0">
                <a:ea typeface="+mn-ea"/>
              </a:rPr>
              <a:t>To Public Health</a:t>
            </a:r>
          </a:p>
          <a:p>
            <a:pPr lvl="1" eaLnBrk="1" fontAlgn="auto" hangingPunct="1">
              <a:spcAft>
                <a:spcPts val="0"/>
              </a:spcAft>
              <a:buFont typeface="Arial" panose="020B0604020202020204" pitchFamily="34" charset="0"/>
              <a:buChar char="•"/>
              <a:defRPr/>
            </a:pPr>
            <a:endParaRPr lang="fr-CH" dirty="0">
              <a:ea typeface="+mn-ea"/>
            </a:endParaRPr>
          </a:p>
          <a:p>
            <a:pPr eaLnBrk="1" fontAlgn="auto" hangingPunct="1">
              <a:spcAft>
                <a:spcPts val="0"/>
              </a:spcAft>
              <a:buFont typeface="Arial" panose="020B0604020202020204" pitchFamily="34" charset="0"/>
              <a:buChar char="•"/>
              <a:defRPr/>
            </a:pPr>
            <a:r>
              <a:rPr lang="en-US" b="1" dirty="0">
                <a:ea typeface="+mn-ea"/>
              </a:rPr>
              <a:t>Understand the consequences </a:t>
            </a:r>
            <a:endParaRPr lang="fr-CH" dirty="0">
              <a:ea typeface="+mn-ea"/>
            </a:endParaRPr>
          </a:p>
          <a:p>
            <a:pPr eaLnBrk="1" fontAlgn="auto" hangingPunct="1">
              <a:spcAft>
                <a:spcPts val="0"/>
              </a:spcAft>
              <a:buFont typeface="Arial" panose="020B0604020202020204" pitchFamily="34" charset="0"/>
              <a:buChar char="•"/>
              <a:defRPr/>
            </a:pPr>
            <a:endParaRPr lang="fr-CH" dirty="0">
              <a:ea typeface="+mn-ea"/>
            </a:endParaRPr>
          </a:p>
        </p:txBody>
      </p:sp>
      <p:pic>
        <p:nvPicPr>
          <p:cNvPr id="106499" name="Imag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84925" y="2992438"/>
            <a:ext cx="5807075" cy="386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p:txBody>
          <a:bodyPr/>
          <a:lstStyle/>
          <a:p>
            <a:pPr eaLnBrk="1" hangingPunct="1"/>
            <a:r>
              <a:rPr lang="en-US" altLang="x-none" b="1">
                <a:ea typeface="ＭＳ Ｐゴシック" charset="-128"/>
              </a:rPr>
              <a:t>In summary:</a:t>
            </a:r>
            <a:r>
              <a:rPr lang="en-US" altLang="x-none">
                <a:ea typeface="ＭＳ Ｐゴシック" charset="-128"/>
              </a:rPr>
              <a:t/>
            </a:r>
            <a:br>
              <a:rPr lang="en-US" altLang="x-none">
                <a:ea typeface="ＭＳ Ｐゴシック" charset="-128"/>
              </a:rPr>
            </a:br>
            <a:endParaRPr lang="en-US" altLang="x-none">
              <a:ea typeface="ＭＳ Ｐゴシック" charset="-128"/>
            </a:endParaRPr>
          </a:p>
        </p:txBody>
      </p:sp>
      <p:sp>
        <p:nvSpPr>
          <p:cNvPr id="107522" name="Content Placeholder 2"/>
          <p:cNvSpPr>
            <a:spLocks noGrp="1"/>
          </p:cNvSpPr>
          <p:nvPr>
            <p:ph idx="1"/>
          </p:nvPr>
        </p:nvSpPr>
        <p:spPr>
          <a:xfrm>
            <a:off x="935038" y="1309688"/>
            <a:ext cx="10515600" cy="5624512"/>
          </a:xfrm>
        </p:spPr>
        <p:txBody>
          <a:bodyPr/>
          <a:lstStyle/>
          <a:p>
            <a:pPr eaLnBrk="1" hangingPunct="1">
              <a:lnSpc>
                <a:spcPct val="100000"/>
              </a:lnSpc>
            </a:pPr>
            <a:r>
              <a:rPr lang="en-US" altLang="x-none">
                <a:ea typeface="ＭＳ Ｐゴシック" charset="-128"/>
              </a:rPr>
              <a:t>Information becoming available to consumers, even the most widely proven and long-standing practices are vulnerable to misinformation </a:t>
            </a:r>
          </a:p>
          <a:p>
            <a:pPr eaLnBrk="1" hangingPunct="1">
              <a:lnSpc>
                <a:spcPct val="100000"/>
              </a:lnSpc>
            </a:pPr>
            <a:r>
              <a:rPr lang="en-US" altLang="x-none">
                <a:ea typeface="ＭＳ Ｐゴシック" charset="-128"/>
              </a:rPr>
              <a:t>The more alarmist an article is, the more attention and traction it is likely to get</a:t>
            </a:r>
          </a:p>
          <a:p>
            <a:pPr eaLnBrk="1" hangingPunct="1">
              <a:lnSpc>
                <a:spcPct val="100000"/>
              </a:lnSpc>
            </a:pPr>
            <a:r>
              <a:rPr lang="en-US" altLang="x-none">
                <a:ea typeface="ＭＳ Ｐゴシック" charset="-128"/>
              </a:rPr>
              <a:t>Paywalls limit access to published peer-reviewed work for the majority of the audience that reads scientific articles </a:t>
            </a:r>
          </a:p>
          <a:p>
            <a:pPr eaLnBrk="1" hangingPunct="1">
              <a:lnSpc>
                <a:spcPct val="100000"/>
              </a:lnSpc>
            </a:pPr>
            <a:r>
              <a:rPr lang="en-US" altLang="x-none">
                <a:ea typeface="ＭＳ Ｐゴシック" charset="-128"/>
              </a:rPr>
              <a:t>General public reads scientific information almost exclusively through open access sources </a:t>
            </a:r>
          </a:p>
          <a:p>
            <a:pPr eaLnBrk="1" hangingPunct="1">
              <a:lnSpc>
                <a:spcPct val="100000"/>
              </a:lnSpc>
            </a:pPr>
            <a:r>
              <a:rPr lang="en-US" altLang="x-none">
                <a:ea typeface="ＭＳ Ｐゴシック" charset="-128"/>
              </a:rPr>
              <a:t>The average individual does not know how to critically read a scientific study </a:t>
            </a:r>
          </a:p>
        </p:txBody>
      </p:sp>
      <p:sp>
        <p:nvSpPr>
          <p:cNvPr id="2" name="Slide Number Placeholder 1"/>
          <p:cNvSpPr>
            <a:spLocks noGrp="1"/>
          </p:cNvSpPr>
          <p:nvPr>
            <p:ph type="sldNum" sz="quarter" idx="12"/>
          </p:nvPr>
        </p:nvSpPr>
        <p:spPr/>
        <p:txBody>
          <a:bodyPr/>
          <a:lstStyle/>
          <a:p>
            <a:fld id="{787453A2-74A3-9544-9CAC-072C0CA5112E}" type="slidenum">
              <a:rPr lang="fr-CH" altLang="x-none" smtClean="0"/>
              <a:pPr/>
              <a:t>51</a:t>
            </a:fld>
            <a:endParaRPr lang="fr-CH" altLang="x-none"/>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p:nvPr>
        </p:nvSpPr>
        <p:spPr>
          <a:xfrm>
            <a:off x="838200" y="0"/>
            <a:ext cx="10515600" cy="1690688"/>
          </a:xfrm>
        </p:spPr>
        <p:txBody>
          <a:bodyPr/>
          <a:lstStyle/>
          <a:p>
            <a:pPr eaLnBrk="1" hangingPunct="1"/>
            <a:r>
              <a:rPr lang="en-US" altLang="x-none" b="1">
                <a:ea typeface="ＭＳ Ｐゴシック" charset="-128"/>
              </a:rPr>
              <a:t>Looking Forward</a:t>
            </a:r>
            <a:r>
              <a:rPr lang="en-US" altLang="x-none">
                <a:ea typeface="ＭＳ Ｐゴシック" charset="-128"/>
              </a:rPr>
              <a:t/>
            </a:r>
            <a:br>
              <a:rPr lang="en-US" altLang="x-none">
                <a:ea typeface="ＭＳ Ｐゴシック" charset="-128"/>
              </a:rPr>
            </a:br>
            <a:endParaRPr lang="en-US" altLang="x-none">
              <a:ea typeface="ＭＳ Ｐゴシック" charset="-128"/>
            </a:endParaRPr>
          </a:p>
        </p:txBody>
      </p:sp>
      <p:sp>
        <p:nvSpPr>
          <p:cNvPr id="3" name="Content Placeholder 2"/>
          <p:cNvSpPr>
            <a:spLocks noGrp="1"/>
          </p:cNvSpPr>
          <p:nvPr>
            <p:ph idx="1"/>
          </p:nvPr>
        </p:nvSpPr>
        <p:spPr>
          <a:xfrm>
            <a:off x="343198" y="1235750"/>
            <a:ext cx="12192000" cy="4575175"/>
          </a:xfrm>
        </p:spPr>
        <p:txBody>
          <a:bodyPr rtlCol="0">
            <a:normAutofit/>
          </a:bodyPr>
          <a:lstStyle/>
          <a:p>
            <a:pPr marL="0" indent="0" eaLnBrk="1" fontAlgn="auto" hangingPunct="1">
              <a:lnSpc>
                <a:spcPct val="100000"/>
              </a:lnSpc>
              <a:spcAft>
                <a:spcPts val="0"/>
              </a:spcAft>
              <a:buFont typeface="Arial" panose="020B0604020202020204" pitchFamily="34" charset="0"/>
              <a:buNone/>
              <a:defRPr/>
            </a:pPr>
            <a:r>
              <a:rPr lang="en-US" dirty="0">
                <a:ea typeface="+mn-ea"/>
              </a:rPr>
              <a:t>Options to eliminate the problem entirely </a:t>
            </a:r>
            <a:r>
              <a:rPr lang="en-US" dirty="0" smtClean="0">
                <a:ea typeface="+mn-ea"/>
              </a:rPr>
              <a:t>are limited</a:t>
            </a:r>
            <a:r>
              <a:rPr lang="en-US" dirty="0">
                <a:ea typeface="+mn-ea"/>
              </a:rPr>
              <a:t>:</a:t>
            </a:r>
          </a:p>
          <a:p>
            <a:pPr lvl="1" eaLnBrk="1" fontAlgn="auto" hangingPunct="1">
              <a:lnSpc>
                <a:spcPct val="100000"/>
              </a:lnSpc>
              <a:spcAft>
                <a:spcPts val="0"/>
              </a:spcAft>
              <a:buFont typeface="Arial" panose="020B0604020202020204" pitchFamily="34" charset="0"/>
              <a:buChar char="•"/>
              <a:defRPr/>
            </a:pPr>
            <a:r>
              <a:rPr lang="en-US" sz="2800" dirty="0">
                <a:ea typeface="+mn-ea"/>
              </a:rPr>
              <a:t>one either has to educate a whole population </a:t>
            </a:r>
          </a:p>
          <a:p>
            <a:pPr lvl="1" eaLnBrk="1" fontAlgn="auto" hangingPunct="1">
              <a:lnSpc>
                <a:spcPct val="100000"/>
              </a:lnSpc>
              <a:spcAft>
                <a:spcPts val="0"/>
              </a:spcAft>
              <a:buFont typeface="Arial" panose="020B0604020202020204" pitchFamily="34" charset="0"/>
              <a:buChar char="•"/>
              <a:defRPr/>
            </a:pPr>
            <a:r>
              <a:rPr lang="en-US" sz="2800" dirty="0">
                <a:ea typeface="+mn-ea"/>
              </a:rPr>
              <a:t>or prevent these types of articles from being published and </a:t>
            </a:r>
            <a:r>
              <a:rPr lang="en-US" sz="2800" dirty="0" smtClean="0">
                <a:ea typeface="+mn-ea"/>
              </a:rPr>
              <a:t>disseminated</a:t>
            </a:r>
          </a:p>
          <a:p>
            <a:pPr lvl="1" eaLnBrk="1" fontAlgn="auto" hangingPunct="1">
              <a:lnSpc>
                <a:spcPct val="100000"/>
              </a:lnSpc>
              <a:spcAft>
                <a:spcPts val="0"/>
              </a:spcAft>
              <a:buFont typeface="Arial" panose="020B0604020202020204" pitchFamily="34" charset="0"/>
              <a:buChar char="•"/>
              <a:defRPr/>
            </a:pPr>
            <a:endParaRPr lang="en-US" sz="2800" dirty="0" smtClean="0">
              <a:ea typeface="+mn-ea"/>
            </a:endParaRPr>
          </a:p>
          <a:p>
            <a:pPr marL="0" lvl="1" indent="0" eaLnBrk="1" fontAlgn="auto" hangingPunct="1">
              <a:lnSpc>
                <a:spcPct val="100000"/>
              </a:lnSpc>
              <a:spcBef>
                <a:spcPts val="1000"/>
              </a:spcBef>
              <a:spcAft>
                <a:spcPts val="0"/>
              </a:spcAft>
              <a:buFont typeface="Arial" panose="020B0604020202020204" pitchFamily="34" charset="0"/>
              <a:buNone/>
              <a:defRPr/>
            </a:pPr>
            <a:r>
              <a:rPr lang="en-US" sz="2800" dirty="0" smtClean="0">
                <a:ea typeface="+mn-ea"/>
              </a:rPr>
              <a:t>We could argue that if a journal that looks reputable to a layperson accepts scientific papers, they should be peer-reviewed </a:t>
            </a:r>
            <a:endParaRPr lang="en-US" dirty="0" smtClean="0">
              <a:ea typeface="+mn-ea"/>
            </a:endParaRPr>
          </a:p>
          <a:p>
            <a:pPr lvl="1" eaLnBrk="1" fontAlgn="auto" hangingPunct="1">
              <a:lnSpc>
                <a:spcPct val="100000"/>
              </a:lnSpc>
              <a:spcAft>
                <a:spcPts val="0"/>
              </a:spcAft>
              <a:buFont typeface="Arial" panose="020B0604020202020204" pitchFamily="34" charset="0"/>
              <a:buChar char="•"/>
              <a:defRPr/>
            </a:pPr>
            <a:r>
              <a:rPr lang="en-US" sz="2800" dirty="0" smtClean="0">
                <a:ea typeface="+mn-ea"/>
              </a:rPr>
              <a:t>Seal of approval?</a:t>
            </a:r>
          </a:p>
          <a:p>
            <a:pPr lvl="1" eaLnBrk="1" fontAlgn="auto" hangingPunct="1">
              <a:lnSpc>
                <a:spcPct val="100000"/>
              </a:lnSpc>
              <a:spcAft>
                <a:spcPts val="0"/>
              </a:spcAft>
              <a:buFont typeface="Arial" panose="020B0604020202020204" pitchFamily="34" charset="0"/>
              <a:buChar char="•"/>
              <a:defRPr/>
            </a:pPr>
            <a:r>
              <a:rPr lang="en-US" sz="2800" dirty="0" smtClean="0">
                <a:ea typeface="+mn-ea"/>
              </a:rPr>
              <a:t>Standards for websites?</a:t>
            </a:r>
          </a:p>
          <a:p>
            <a:pPr lvl="1" eaLnBrk="1" fontAlgn="auto" hangingPunct="1">
              <a:lnSpc>
                <a:spcPct val="100000"/>
              </a:lnSpc>
              <a:spcAft>
                <a:spcPts val="0"/>
              </a:spcAft>
              <a:buFont typeface="Arial" panose="020B0604020202020204" pitchFamily="34" charset="0"/>
              <a:buChar char="•"/>
              <a:defRPr/>
            </a:pPr>
            <a:r>
              <a:rPr lang="en-US" sz="2800" dirty="0" smtClean="0">
                <a:ea typeface="+mn-ea"/>
              </a:rPr>
              <a:t>Make more academic research open access?</a:t>
            </a:r>
          </a:p>
        </p:txBody>
      </p:sp>
      <p:pic>
        <p:nvPicPr>
          <p:cNvPr id="109571" name="Imag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23275" y="0"/>
            <a:ext cx="3768725" cy="189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2" name="ZoneTexte 5"/>
          <p:cNvSpPr txBox="1">
            <a:spLocks noChangeArrowheads="1"/>
          </p:cNvSpPr>
          <p:nvPr/>
        </p:nvSpPr>
        <p:spPr bwMode="auto">
          <a:xfrm>
            <a:off x="247650" y="5731550"/>
            <a:ext cx="11476038"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x-none" sz="1200" dirty="0">
              <a:latin typeface="Calibri" charset="0"/>
            </a:endParaRPr>
          </a:p>
          <a:p>
            <a:pPr eaLnBrk="1" hangingPunct="1"/>
            <a:r>
              <a:rPr lang="en-US" altLang="x-none" sz="3200" b="1" dirty="0">
                <a:solidFill>
                  <a:srgbClr val="003399"/>
                </a:solidFill>
                <a:latin typeface="Arial Narrow" charset="0"/>
              </a:rPr>
              <a:t>There are no easy answers, but we need to be having the conversation</a:t>
            </a:r>
          </a:p>
          <a:p>
            <a:pPr eaLnBrk="1" hangingPunct="1"/>
            <a:endParaRPr lang="fr-CH" altLang="x-none" sz="3200" dirty="0">
              <a:latin typeface="Calibri" charset="0"/>
            </a:endParaRPr>
          </a:p>
        </p:txBody>
      </p:sp>
      <p:sp>
        <p:nvSpPr>
          <p:cNvPr id="2" name="Slide Number Placeholder 1"/>
          <p:cNvSpPr>
            <a:spLocks noGrp="1"/>
          </p:cNvSpPr>
          <p:nvPr>
            <p:ph type="sldNum" sz="quarter" idx="12"/>
          </p:nvPr>
        </p:nvSpPr>
        <p:spPr/>
        <p:txBody>
          <a:bodyPr/>
          <a:lstStyle/>
          <a:p>
            <a:fld id="{787453A2-74A3-9544-9CAC-072C0CA5112E}" type="slidenum">
              <a:rPr lang="fr-CH" altLang="x-none" smtClean="0"/>
              <a:pPr/>
              <a:t>52</a:t>
            </a:fld>
            <a:endParaRPr lang="fr-CH" altLang="x-none"/>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654803"/>
            <a:ext cx="12192000" cy="6203197"/>
          </a:xfrm>
          <a:prstGeom prst="rect">
            <a:avLst/>
          </a:prstGeom>
        </p:spPr>
      </p:pic>
    </p:spTree>
    <p:extLst>
      <p:ext uri="{BB962C8B-B14F-4D97-AF65-F5344CB8AC3E}">
        <p14:creationId xmlns:p14="http://schemas.microsoft.com/office/powerpoint/2010/main" val="109425830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42074" y="0"/>
            <a:ext cx="10471690" cy="6858000"/>
          </a:xfrm>
          <a:prstGeom prst="rect">
            <a:avLst/>
          </a:prstGeom>
        </p:spPr>
      </p:pic>
    </p:spTree>
    <p:extLst>
      <p:ext uri="{BB962C8B-B14F-4D97-AF65-F5344CB8AC3E}">
        <p14:creationId xmlns:p14="http://schemas.microsoft.com/office/powerpoint/2010/main" val="2932114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re 1"/>
          <p:cNvSpPr>
            <a:spLocks noGrp="1"/>
          </p:cNvSpPr>
          <p:nvPr>
            <p:ph type="title"/>
          </p:nvPr>
        </p:nvSpPr>
        <p:spPr/>
        <p:txBody>
          <a:bodyPr/>
          <a:lstStyle/>
          <a:p>
            <a:pPr eaLnBrk="1" hangingPunct="1"/>
            <a:r>
              <a:rPr lang="fr-CH" altLang="x-none">
                <a:ea typeface="ＭＳ Ｐゴシック" charset="-128"/>
              </a:rPr>
              <a:t>How Fake News &amp; Bad Buzz affects IPC</a:t>
            </a:r>
          </a:p>
        </p:txBody>
      </p:sp>
      <p:sp>
        <p:nvSpPr>
          <p:cNvPr id="25602" name="Espace réservé du contenu 2"/>
          <p:cNvSpPr>
            <a:spLocks noGrp="1"/>
          </p:cNvSpPr>
          <p:nvPr>
            <p:ph idx="1"/>
          </p:nvPr>
        </p:nvSpPr>
        <p:spPr>
          <a:xfrm>
            <a:off x="838200" y="1825625"/>
            <a:ext cx="5603875" cy="4351338"/>
          </a:xfrm>
        </p:spPr>
        <p:txBody>
          <a:bodyPr/>
          <a:lstStyle/>
          <a:p>
            <a:pPr eaLnBrk="1" hangingPunct="1">
              <a:lnSpc>
                <a:spcPct val="100000"/>
              </a:lnSpc>
            </a:pPr>
            <a:r>
              <a:rPr lang="en-US" altLang="x-none">
                <a:ea typeface="ＭＳ Ｐゴシック" charset="-128"/>
              </a:rPr>
              <a:t>within the field of IPC we often work with low category of evidence (case reports and expert opinion)</a:t>
            </a:r>
          </a:p>
          <a:p>
            <a:pPr eaLnBrk="1" hangingPunct="1">
              <a:lnSpc>
                <a:spcPct val="100000"/>
              </a:lnSpc>
            </a:pPr>
            <a:endParaRPr lang="en-US" altLang="x-none">
              <a:ea typeface="ＭＳ Ｐゴシック" charset="-128"/>
            </a:endParaRPr>
          </a:p>
          <a:p>
            <a:pPr eaLnBrk="1" hangingPunct="1">
              <a:lnSpc>
                <a:spcPct val="100000"/>
              </a:lnSpc>
            </a:pPr>
            <a:r>
              <a:rPr lang="en-US" altLang="x-none">
                <a:ea typeface="ＭＳ Ｐゴシック" charset="-128"/>
              </a:rPr>
              <a:t>some products and practices originate from the public sphere</a:t>
            </a:r>
          </a:p>
          <a:p>
            <a:pPr eaLnBrk="1" hangingPunct="1">
              <a:lnSpc>
                <a:spcPct val="100000"/>
              </a:lnSpc>
            </a:pPr>
            <a:endParaRPr lang="en-US" altLang="x-none">
              <a:ea typeface="ＭＳ Ｐゴシック" charset="-128"/>
            </a:endParaRPr>
          </a:p>
          <a:p>
            <a:pPr eaLnBrk="1" hangingPunct="1">
              <a:lnSpc>
                <a:spcPct val="100000"/>
              </a:lnSpc>
            </a:pPr>
            <a:r>
              <a:rPr lang="en-US" altLang="x-none">
                <a:ea typeface="ＭＳ Ｐゴシック" charset="-128"/>
              </a:rPr>
              <a:t>nexus and sharing of information between IPC and the public</a:t>
            </a:r>
            <a:endParaRPr lang="fr-CH" altLang="x-none">
              <a:ea typeface="ＭＳ Ｐゴシック" charset="-128"/>
            </a:endParaRPr>
          </a:p>
          <a:p>
            <a:pPr eaLnBrk="1" hangingPunct="1">
              <a:lnSpc>
                <a:spcPct val="100000"/>
              </a:lnSpc>
            </a:pPr>
            <a:endParaRPr lang="fr-CH" altLang="x-none">
              <a:ea typeface="ＭＳ Ｐゴシック" charset="-128"/>
            </a:endParaRPr>
          </a:p>
        </p:txBody>
      </p:sp>
      <p:pic>
        <p:nvPicPr>
          <p:cNvPr id="25603" name="Picture 3" descr="IMG_3911.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86613" y="3259138"/>
            <a:ext cx="4248150" cy="307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787453A2-74A3-9544-9CAC-072C0CA5112E}" type="slidenum">
              <a:rPr lang="fr-CH" altLang="x-none" smtClean="0"/>
              <a:pPr/>
              <a:t>6</a:t>
            </a:fld>
            <a:endParaRPr lang="fr-CH" altLang="x-none"/>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re 1"/>
          <p:cNvSpPr>
            <a:spLocks noGrp="1"/>
          </p:cNvSpPr>
          <p:nvPr>
            <p:ph type="title"/>
          </p:nvPr>
        </p:nvSpPr>
        <p:spPr/>
        <p:txBody>
          <a:bodyPr/>
          <a:lstStyle/>
          <a:p>
            <a:pPr eaLnBrk="1" hangingPunct="1"/>
            <a:r>
              <a:rPr lang="fr-CH" altLang="x-none">
                <a:ea typeface="ＭＳ Ｐゴシック" charset="-128"/>
              </a:rPr>
              <a:t>Publication and dissemination of research</a:t>
            </a:r>
          </a:p>
        </p:txBody>
      </p:sp>
      <p:pic>
        <p:nvPicPr>
          <p:cNvPr id="27650" name="Espace réservé du contenu 5"/>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2828925" y="1825625"/>
            <a:ext cx="6534150" cy="4351338"/>
          </a:xfrm>
        </p:spPr>
      </p:pic>
      <p:sp>
        <p:nvSpPr>
          <p:cNvPr id="27651" name="ZoneTexte 6"/>
          <p:cNvSpPr txBox="1">
            <a:spLocks noChangeArrowheads="1"/>
          </p:cNvSpPr>
          <p:nvPr/>
        </p:nvSpPr>
        <p:spPr bwMode="auto">
          <a:xfrm>
            <a:off x="3333750" y="3648075"/>
            <a:ext cx="2143125"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fr-CH" altLang="x-none" sz="4000">
                <a:latin typeface="Calibri" charset="0"/>
              </a:rPr>
              <a:t>  IPC</a:t>
            </a:r>
          </a:p>
        </p:txBody>
      </p:sp>
      <p:sp>
        <p:nvSpPr>
          <p:cNvPr id="27652" name="ZoneTexte 7"/>
          <p:cNvSpPr txBox="1">
            <a:spLocks noChangeArrowheads="1"/>
          </p:cNvSpPr>
          <p:nvPr/>
        </p:nvSpPr>
        <p:spPr bwMode="auto">
          <a:xfrm>
            <a:off x="7521575" y="3609975"/>
            <a:ext cx="25336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fr-CH" altLang="x-none" sz="4000">
                <a:latin typeface="Calibri" charset="0"/>
              </a:rPr>
              <a:t>Public</a:t>
            </a:r>
          </a:p>
        </p:txBody>
      </p:sp>
      <p:cxnSp>
        <p:nvCxnSpPr>
          <p:cNvPr id="13" name="Connecteur droit avec flèche 12"/>
          <p:cNvCxnSpPr/>
          <p:nvPr/>
        </p:nvCxnSpPr>
        <p:spPr>
          <a:xfrm flipH="1">
            <a:off x="6010275" y="1333500"/>
            <a:ext cx="2943225" cy="2476500"/>
          </a:xfrm>
          <a:prstGeom prst="straightConnector1">
            <a:avLst/>
          </a:prstGeom>
          <a:ln w="762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787453A2-74A3-9544-9CAC-072C0CA5112E}" type="slidenum">
              <a:rPr lang="fr-CH" altLang="x-none" smtClean="0"/>
              <a:pPr/>
              <a:t>7</a:t>
            </a:fld>
            <a:endParaRPr lang="fr-CH" altLang="x-none"/>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679575"/>
            <a:ext cx="10480675" cy="4687888"/>
          </a:xfrm>
        </p:spPr>
        <p:txBody>
          <a:bodyPr rtlCol="0">
            <a:normAutofit lnSpcReduction="10000"/>
          </a:bodyPr>
          <a:lstStyle/>
          <a:p>
            <a:pPr marL="0" indent="0" eaLnBrk="1" fontAlgn="auto" hangingPunct="1">
              <a:lnSpc>
                <a:spcPct val="100000"/>
              </a:lnSpc>
              <a:spcAft>
                <a:spcPts val="0"/>
              </a:spcAft>
              <a:buFont typeface="Arial" panose="020B0604020202020204" pitchFamily="34" charset="0"/>
              <a:buNone/>
              <a:defRPr/>
            </a:pPr>
            <a:r>
              <a:rPr lang="fr-CH" dirty="0" smtClean="0">
                <a:ea typeface="+mn-ea"/>
              </a:rPr>
              <a:t>Missinformation can take place at various levels:</a:t>
            </a:r>
          </a:p>
          <a:p>
            <a:pPr marL="0" indent="0" eaLnBrk="1" fontAlgn="auto" hangingPunct="1">
              <a:lnSpc>
                <a:spcPct val="100000"/>
              </a:lnSpc>
              <a:spcAft>
                <a:spcPts val="0"/>
              </a:spcAft>
              <a:buFont typeface="Arial" panose="020B0604020202020204" pitchFamily="34" charset="0"/>
              <a:buNone/>
              <a:defRPr/>
            </a:pPr>
            <a:endParaRPr lang="fr-CH" dirty="0" smtClean="0">
              <a:ea typeface="+mn-ea"/>
            </a:endParaRPr>
          </a:p>
          <a:p>
            <a:pPr eaLnBrk="1" fontAlgn="auto" hangingPunct="1">
              <a:lnSpc>
                <a:spcPct val="100000"/>
              </a:lnSpc>
              <a:spcAft>
                <a:spcPts val="0"/>
              </a:spcAft>
              <a:buFont typeface="Arial" panose="020B0604020202020204" pitchFamily="34" charset="0"/>
              <a:buChar char="•"/>
              <a:defRPr/>
            </a:pPr>
            <a:r>
              <a:rPr lang="fr-CH" dirty="0" smtClean="0">
                <a:ea typeface="+mn-ea"/>
              </a:rPr>
              <a:t>Misleading statements</a:t>
            </a:r>
          </a:p>
          <a:p>
            <a:pPr eaLnBrk="1" fontAlgn="auto" hangingPunct="1">
              <a:lnSpc>
                <a:spcPct val="100000"/>
              </a:lnSpc>
              <a:spcAft>
                <a:spcPts val="0"/>
              </a:spcAft>
              <a:buFont typeface="Arial" panose="020B0604020202020204" pitchFamily="34" charset="0"/>
              <a:buChar char="•"/>
              <a:defRPr/>
            </a:pPr>
            <a:r>
              <a:rPr lang="fr-CH" dirty="0" smtClean="0">
                <a:ea typeface="+mn-ea"/>
              </a:rPr>
              <a:t>Ecological fallacy</a:t>
            </a:r>
          </a:p>
          <a:p>
            <a:pPr eaLnBrk="1" fontAlgn="auto" hangingPunct="1">
              <a:lnSpc>
                <a:spcPct val="100000"/>
              </a:lnSpc>
              <a:spcAft>
                <a:spcPts val="0"/>
              </a:spcAft>
              <a:buFont typeface="Arial" panose="020B0604020202020204" pitchFamily="34" charset="0"/>
              <a:buChar char="•"/>
              <a:defRPr/>
            </a:pPr>
            <a:r>
              <a:rPr lang="fr-CH" dirty="0" smtClean="0">
                <a:ea typeface="+mn-ea"/>
              </a:rPr>
              <a:t>Inferences without sufficient evidence</a:t>
            </a:r>
          </a:p>
          <a:p>
            <a:pPr marL="0" indent="0" eaLnBrk="1" fontAlgn="auto" hangingPunct="1">
              <a:lnSpc>
                <a:spcPct val="100000"/>
              </a:lnSpc>
              <a:spcAft>
                <a:spcPts val="0"/>
              </a:spcAft>
              <a:buFont typeface="Arial" panose="020B0604020202020204" pitchFamily="34" charset="0"/>
              <a:buNone/>
              <a:defRPr/>
            </a:pPr>
            <a:endParaRPr lang="fr-CH" dirty="0" smtClean="0">
              <a:ea typeface="+mn-ea"/>
            </a:endParaRPr>
          </a:p>
          <a:p>
            <a:pPr marL="0" indent="0" eaLnBrk="1" fontAlgn="auto" hangingPunct="1">
              <a:lnSpc>
                <a:spcPct val="100000"/>
              </a:lnSpc>
              <a:spcAft>
                <a:spcPts val="0"/>
              </a:spcAft>
              <a:buFont typeface="Arial" panose="020B0604020202020204" pitchFamily="34" charset="0"/>
              <a:buNone/>
              <a:defRPr/>
            </a:pPr>
            <a:endParaRPr lang="fr-CH" dirty="0" smtClean="0">
              <a:ea typeface="+mn-ea"/>
            </a:endParaRPr>
          </a:p>
          <a:p>
            <a:pPr marL="0" indent="0" eaLnBrk="1" fontAlgn="auto" hangingPunct="1">
              <a:lnSpc>
                <a:spcPct val="100000"/>
              </a:lnSpc>
              <a:spcAft>
                <a:spcPts val="0"/>
              </a:spcAft>
              <a:buFont typeface="Arial" panose="020B0604020202020204" pitchFamily="34" charset="0"/>
              <a:buNone/>
              <a:defRPr/>
            </a:pPr>
            <a:r>
              <a:rPr lang="fr-CH" dirty="0" smtClean="0">
                <a:ea typeface="+mn-ea"/>
              </a:rPr>
              <a:t>A possible way of analyzing if hypotheses are supported is to use the  Koch postulates / Bradford Hill criteria (but do not always apply)</a:t>
            </a:r>
            <a:endParaRPr lang="fr-CH" dirty="0">
              <a:ea typeface="+mn-ea"/>
            </a:endParaRPr>
          </a:p>
        </p:txBody>
      </p:sp>
      <p:sp>
        <p:nvSpPr>
          <p:cNvPr id="5" name="Flèche droite 4"/>
          <p:cNvSpPr/>
          <p:nvPr/>
        </p:nvSpPr>
        <p:spPr>
          <a:xfrm>
            <a:off x="228600" y="180975"/>
            <a:ext cx="2905125" cy="96202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H" dirty="0" err="1"/>
              <a:t>Scientists</a:t>
            </a:r>
            <a:endParaRPr lang="fr-CH" dirty="0"/>
          </a:p>
        </p:txBody>
      </p:sp>
      <p:sp>
        <p:nvSpPr>
          <p:cNvPr id="6" name="Flèche droite 5"/>
          <p:cNvSpPr/>
          <p:nvPr/>
        </p:nvSpPr>
        <p:spPr>
          <a:xfrm>
            <a:off x="3143250" y="180975"/>
            <a:ext cx="2905125" cy="962025"/>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H" dirty="0"/>
              <a:t>Journal/press release</a:t>
            </a:r>
          </a:p>
        </p:txBody>
      </p:sp>
      <p:sp>
        <p:nvSpPr>
          <p:cNvPr id="7" name="Flèche droite 6"/>
          <p:cNvSpPr/>
          <p:nvPr/>
        </p:nvSpPr>
        <p:spPr>
          <a:xfrm>
            <a:off x="6057900" y="180975"/>
            <a:ext cx="2905125" cy="962025"/>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H" dirty="0"/>
              <a:t>Print/ online Media</a:t>
            </a:r>
          </a:p>
        </p:txBody>
      </p:sp>
      <p:sp>
        <p:nvSpPr>
          <p:cNvPr id="8" name="Flèche droite 7"/>
          <p:cNvSpPr/>
          <p:nvPr/>
        </p:nvSpPr>
        <p:spPr>
          <a:xfrm>
            <a:off x="8963025" y="180975"/>
            <a:ext cx="2905125" cy="962025"/>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H" dirty="0"/>
              <a:t>Social Media</a:t>
            </a:r>
          </a:p>
        </p:txBody>
      </p:sp>
      <p:pic>
        <p:nvPicPr>
          <p:cNvPr id="2" name="Picture 1" descr="scientists-smoked-weed-hero.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00512" y="2441833"/>
            <a:ext cx="4700799" cy="2643374"/>
          </a:xfrm>
          <a:prstGeom prst="rect">
            <a:avLst/>
          </a:prstGeom>
          <a:ln>
            <a:noFill/>
          </a:ln>
          <a:effectLst>
            <a:softEdge rad="112500"/>
          </a:effectLst>
        </p:spPr>
      </p:pic>
      <p:sp>
        <p:nvSpPr>
          <p:cNvPr id="4" name="Slide Number Placeholder 3"/>
          <p:cNvSpPr>
            <a:spLocks noGrp="1"/>
          </p:cNvSpPr>
          <p:nvPr>
            <p:ph type="sldNum" sz="quarter" idx="12"/>
          </p:nvPr>
        </p:nvSpPr>
        <p:spPr/>
        <p:txBody>
          <a:bodyPr/>
          <a:lstStyle/>
          <a:p>
            <a:fld id="{787453A2-74A3-9544-9CAC-072C0CA5112E}" type="slidenum">
              <a:rPr lang="fr-CH" altLang="x-none" smtClean="0"/>
              <a:pPr/>
              <a:t>8</a:t>
            </a:fld>
            <a:endParaRPr lang="fr-CH" altLang="x-none"/>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3" descr="magazines.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8128000" y="4205288"/>
            <a:ext cx="3662363" cy="214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contenu 2"/>
          <p:cNvSpPr>
            <a:spLocks noGrp="1"/>
          </p:cNvSpPr>
          <p:nvPr>
            <p:ph idx="1"/>
          </p:nvPr>
        </p:nvSpPr>
        <p:spPr/>
        <p:txBody>
          <a:bodyPr rtlCol="0">
            <a:normAutofit/>
          </a:bodyPr>
          <a:lstStyle/>
          <a:p>
            <a:pPr marL="0" indent="0" eaLnBrk="1" fontAlgn="auto" hangingPunct="1">
              <a:lnSpc>
                <a:spcPct val="100000"/>
              </a:lnSpc>
              <a:spcAft>
                <a:spcPts val="0"/>
              </a:spcAft>
              <a:buFont typeface="Arial" panose="020B0604020202020204" pitchFamily="34" charset="0"/>
              <a:buNone/>
              <a:defRPr/>
            </a:pPr>
            <a:r>
              <a:rPr lang="fr-CH" dirty="0" smtClean="0">
                <a:ea typeface="+mn-ea"/>
              </a:rPr>
              <a:t>Information / missinformation spread</a:t>
            </a:r>
          </a:p>
          <a:p>
            <a:pPr eaLnBrk="1" fontAlgn="auto" hangingPunct="1">
              <a:lnSpc>
                <a:spcPct val="100000"/>
              </a:lnSpc>
              <a:spcAft>
                <a:spcPts val="0"/>
              </a:spcAft>
              <a:buFont typeface="Arial" panose="020B0604020202020204" pitchFamily="34" charset="0"/>
              <a:buChar char="•"/>
              <a:defRPr/>
            </a:pPr>
            <a:endParaRPr lang="fr-CH" dirty="0">
              <a:ea typeface="+mn-ea"/>
            </a:endParaRPr>
          </a:p>
          <a:p>
            <a:pPr eaLnBrk="1" fontAlgn="auto" hangingPunct="1">
              <a:lnSpc>
                <a:spcPct val="100000"/>
              </a:lnSpc>
              <a:spcAft>
                <a:spcPts val="0"/>
              </a:spcAft>
              <a:buFont typeface="Arial" panose="020B0604020202020204" pitchFamily="34" charset="0"/>
              <a:buChar char="•"/>
              <a:defRPr/>
            </a:pPr>
            <a:r>
              <a:rPr lang="fr-CH" dirty="0" smtClean="0">
                <a:ea typeface="+mn-ea"/>
              </a:rPr>
              <a:t>Abstract misleading compared to paper</a:t>
            </a:r>
          </a:p>
          <a:p>
            <a:pPr eaLnBrk="1" fontAlgn="auto" hangingPunct="1">
              <a:lnSpc>
                <a:spcPct val="100000"/>
              </a:lnSpc>
              <a:spcAft>
                <a:spcPts val="0"/>
              </a:spcAft>
              <a:buFont typeface="Arial" panose="020B0604020202020204" pitchFamily="34" charset="0"/>
              <a:buChar char="•"/>
              <a:defRPr/>
            </a:pPr>
            <a:r>
              <a:rPr lang="fr-CH" dirty="0" smtClean="0">
                <a:ea typeface="+mn-ea"/>
              </a:rPr>
              <a:t>Sensationalist / Alarmist titles</a:t>
            </a:r>
          </a:p>
          <a:p>
            <a:pPr eaLnBrk="1" fontAlgn="auto" hangingPunct="1">
              <a:lnSpc>
                <a:spcPct val="100000"/>
              </a:lnSpc>
              <a:spcAft>
                <a:spcPts val="0"/>
              </a:spcAft>
              <a:buFont typeface="Arial" panose="020B0604020202020204" pitchFamily="34" charset="0"/>
              <a:buChar char="•"/>
              <a:defRPr/>
            </a:pPr>
            <a:r>
              <a:rPr lang="fr-CH" dirty="0" smtClean="0">
                <a:ea typeface="+mn-ea"/>
              </a:rPr>
              <a:t>Misleading soundbites from scientist commentary</a:t>
            </a:r>
            <a:endParaRPr lang="fr-CH" dirty="0">
              <a:ea typeface="+mn-ea"/>
            </a:endParaRPr>
          </a:p>
        </p:txBody>
      </p:sp>
      <p:sp>
        <p:nvSpPr>
          <p:cNvPr id="17" name="Flèche droite 4"/>
          <p:cNvSpPr/>
          <p:nvPr/>
        </p:nvSpPr>
        <p:spPr>
          <a:xfrm>
            <a:off x="228600" y="180975"/>
            <a:ext cx="2905125" cy="962025"/>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H" dirty="0" err="1"/>
              <a:t>Scientists</a:t>
            </a:r>
            <a:endParaRPr lang="fr-CH" dirty="0"/>
          </a:p>
        </p:txBody>
      </p:sp>
      <p:sp>
        <p:nvSpPr>
          <p:cNvPr id="18" name="Flèche droite 5"/>
          <p:cNvSpPr/>
          <p:nvPr/>
        </p:nvSpPr>
        <p:spPr>
          <a:xfrm>
            <a:off x="3143250" y="180975"/>
            <a:ext cx="2905125" cy="96202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H" dirty="0"/>
              <a:t>Journal/press release</a:t>
            </a:r>
          </a:p>
        </p:txBody>
      </p:sp>
      <p:sp>
        <p:nvSpPr>
          <p:cNvPr id="19" name="Flèche droite 6"/>
          <p:cNvSpPr/>
          <p:nvPr/>
        </p:nvSpPr>
        <p:spPr>
          <a:xfrm>
            <a:off x="6057900" y="180975"/>
            <a:ext cx="2905125" cy="962025"/>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H" dirty="0"/>
              <a:t>Print/ online Media</a:t>
            </a:r>
          </a:p>
        </p:txBody>
      </p:sp>
      <p:sp>
        <p:nvSpPr>
          <p:cNvPr id="20" name="Flèche droite 7"/>
          <p:cNvSpPr/>
          <p:nvPr/>
        </p:nvSpPr>
        <p:spPr>
          <a:xfrm>
            <a:off x="8963025" y="180975"/>
            <a:ext cx="2905125" cy="962025"/>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H" dirty="0"/>
              <a:t>Social Media</a:t>
            </a:r>
          </a:p>
        </p:txBody>
      </p:sp>
      <p:sp>
        <p:nvSpPr>
          <p:cNvPr id="2" name="Slide Number Placeholder 1"/>
          <p:cNvSpPr>
            <a:spLocks noGrp="1"/>
          </p:cNvSpPr>
          <p:nvPr>
            <p:ph type="sldNum" sz="quarter" idx="12"/>
          </p:nvPr>
        </p:nvSpPr>
        <p:spPr/>
        <p:txBody>
          <a:bodyPr/>
          <a:lstStyle/>
          <a:p>
            <a:fld id="{787453A2-74A3-9544-9CAC-072C0CA5112E}" type="slidenum">
              <a:rPr lang="fr-CH" altLang="x-none" smtClean="0"/>
              <a:pPr/>
              <a:t>9</a:t>
            </a:fld>
            <a:endParaRPr lang="fr-CH" altLang="x-none"/>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4391</TotalTime>
  <Words>2135</Words>
  <Application>Microsoft Office PowerPoint</Application>
  <PresentationFormat>Custom</PresentationFormat>
  <Paragraphs>460</Paragraphs>
  <Slides>54</Slides>
  <Notes>39</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Thème Office</vt:lpstr>
      <vt:lpstr>The Fallout of Fake News in Infection Prevention   … and Why Context Matters</vt:lpstr>
      <vt:lpstr>PowerPoint Presentation</vt:lpstr>
      <vt:lpstr>PowerPoint Presentation</vt:lpstr>
      <vt:lpstr>PowerPoint Presentation</vt:lpstr>
      <vt:lpstr>Examples</vt:lpstr>
      <vt:lpstr>How Fake News &amp; Bad Buzz affects IPC</vt:lpstr>
      <vt:lpstr>Publication and dissemination of research</vt:lpstr>
      <vt:lpstr>PowerPoint Presentation</vt:lpstr>
      <vt:lpstr>PowerPoint Presentation</vt:lpstr>
      <vt:lpstr>PowerPoint Presentation</vt:lpstr>
      <vt:lpstr>PowerPoint Presentation</vt:lpstr>
      <vt:lpstr>Why Bad Buzz is a growing concern (1)</vt:lpstr>
      <vt:lpstr>Why Bad Buzz is a growing concern (2)</vt:lpstr>
      <vt:lpstr>PowerPoint Presentation</vt:lpstr>
      <vt:lpstr>Case Studies in infection prevention &amp; IPC</vt:lpstr>
      <vt:lpstr>Measles</vt:lpstr>
      <vt:lpstr>Measles</vt:lpstr>
      <vt:lpstr>Measles</vt:lpstr>
      <vt:lpstr>Effects:</vt:lpstr>
      <vt:lpstr>In the UK…</vt:lpstr>
      <vt:lpstr>…and around the world</vt:lpstr>
      <vt:lpstr>Measles</vt:lpstr>
      <vt:lpstr>Misleading science and bad press concerning alcohol-based handrubs </vt:lpstr>
      <vt:lpstr>Case Studies in infection prevention &amp; IPC</vt:lpstr>
      <vt:lpstr>1. Handrub and Bisphenol A:  a prime example of a misleading study </vt:lpstr>
      <vt:lpstr>Effect of the study</vt:lpstr>
      <vt:lpstr>2. Triclosan &amp; Triclocarban</vt:lpstr>
      <vt:lpstr>3. Increasing tolerance of VRE to alcohol</vt:lpstr>
      <vt:lpstr>In Summary:  Research is important and well-conducted   BUT </vt:lpstr>
      <vt:lpstr>Effects</vt:lpstr>
      <vt:lpstr>PowerPoint Presentation</vt:lpstr>
      <vt:lpstr>Open platforms and non-peer reviewed literature </vt:lpstr>
      <vt:lpstr>PowerPoint Presentation</vt:lpstr>
      <vt:lpstr>The Traditional Model of Publishing</vt:lpstr>
      <vt:lpstr>Issues concerning traditional journals</vt:lpstr>
      <vt:lpstr>Scientific Publishing is Big Business</vt:lpstr>
      <vt:lpstr>Open access Journals</vt:lpstr>
      <vt:lpstr>Open access - A fast growing « market »</vt:lpstr>
      <vt:lpstr>Issues concerning open access journals </vt:lpstr>
      <vt:lpstr>What to do?</vt:lpstr>
      <vt:lpstr>European Initiative for Publishing</vt:lpstr>
      <vt:lpstr>Open access can be vital The example of Iran </vt:lpstr>
      <vt:lpstr>The European Battle Against Fake News In General</vt:lpstr>
      <vt:lpstr>Public Consultation</vt:lpstr>
      <vt:lpstr>High Level Expert Group</vt:lpstr>
      <vt:lpstr>Eurobarometer Survey</vt:lpstr>
      <vt:lpstr>Multi-stakeholders Conference </vt:lpstr>
      <vt:lpstr>Action Plan: 4 Pillars</vt:lpstr>
      <vt:lpstr>Implications for Science How do we proceed? </vt:lpstr>
      <vt:lpstr>BAD BUZZ: Let’s develop a protocole  </vt:lpstr>
      <vt:lpstr>In summary: </vt:lpstr>
      <vt:lpstr>Looking Forward </vt:lpstr>
      <vt:lpstr>PowerPoint Presentation</vt:lpstr>
      <vt:lpstr>PowerPoint Presentation</vt:lpstr>
    </vt:vector>
  </TitlesOfParts>
  <Company>Hôpitaux Universitaires de Genève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Fake News and Bad Buzz in Infection Prevention and Control</dc:title>
  <dc:creator>PETERS Alexandra</dc:creator>
  <cp:lastModifiedBy>Ranasinghe, Romali</cp:lastModifiedBy>
  <cp:revision>109</cp:revision>
  <dcterms:created xsi:type="dcterms:W3CDTF">2018-09-21T08:53:00Z</dcterms:created>
  <dcterms:modified xsi:type="dcterms:W3CDTF">2019-02-12T22:01:05Z</dcterms:modified>
</cp:coreProperties>
</file>