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 id="2147483664" r:id="rId2"/>
  </p:sldMasterIdLst>
  <p:notesMasterIdLst>
    <p:notesMasterId r:id="rId72"/>
  </p:notesMasterIdLst>
  <p:handoutMasterIdLst>
    <p:handoutMasterId r:id="rId73"/>
  </p:handoutMasterIdLst>
  <p:sldIdLst>
    <p:sldId id="888" r:id="rId3"/>
    <p:sldId id="948" r:id="rId4"/>
    <p:sldId id="991" r:id="rId5"/>
    <p:sldId id="887" r:id="rId6"/>
    <p:sldId id="901" r:id="rId7"/>
    <p:sldId id="845" r:id="rId8"/>
    <p:sldId id="763" r:id="rId9"/>
    <p:sldId id="914" r:id="rId10"/>
    <p:sldId id="930" r:id="rId11"/>
    <p:sldId id="968" r:id="rId12"/>
    <p:sldId id="889" r:id="rId13"/>
    <p:sldId id="790" r:id="rId14"/>
    <p:sldId id="896" r:id="rId15"/>
    <p:sldId id="835" r:id="rId16"/>
    <p:sldId id="791" r:id="rId17"/>
    <p:sldId id="792" r:id="rId18"/>
    <p:sldId id="862" r:id="rId19"/>
    <p:sldId id="897" r:id="rId20"/>
    <p:sldId id="988" r:id="rId21"/>
    <p:sldId id="916" r:id="rId22"/>
    <p:sldId id="962" r:id="rId23"/>
    <p:sldId id="908" r:id="rId24"/>
    <p:sldId id="904" r:id="rId25"/>
    <p:sldId id="903" r:id="rId26"/>
    <p:sldId id="869" r:id="rId27"/>
    <p:sldId id="917" r:id="rId28"/>
    <p:sldId id="939" r:id="rId29"/>
    <p:sldId id="918" r:id="rId30"/>
    <p:sldId id="943" r:id="rId31"/>
    <p:sldId id="910" r:id="rId32"/>
    <p:sldId id="912" r:id="rId33"/>
    <p:sldId id="913" r:id="rId34"/>
    <p:sldId id="944" r:id="rId35"/>
    <p:sldId id="900" r:id="rId36"/>
    <p:sldId id="898" r:id="rId37"/>
    <p:sldId id="966" r:id="rId38"/>
    <p:sldId id="899" r:id="rId39"/>
    <p:sldId id="989" r:id="rId40"/>
    <p:sldId id="921" r:id="rId41"/>
    <p:sldId id="953" r:id="rId42"/>
    <p:sldId id="969" r:id="rId43"/>
    <p:sldId id="971" r:id="rId44"/>
    <p:sldId id="972" r:id="rId45"/>
    <p:sldId id="973" r:id="rId46"/>
    <p:sldId id="974" r:id="rId47"/>
    <p:sldId id="975" r:id="rId48"/>
    <p:sldId id="976" r:id="rId49"/>
    <p:sldId id="977" r:id="rId50"/>
    <p:sldId id="979" r:id="rId51"/>
    <p:sldId id="933" r:id="rId52"/>
    <p:sldId id="934" r:id="rId53"/>
    <p:sldId id="978" r:id="rId54"/>
    <p:sldId id="990" r:id="rId55"/>
    <p:sldId id="980" r:id="rId56"/>
    <p:sldId id="981" r:id="rId57"/>
    <p:sldId id="982" r:id="rId58"/>
    <p:sldId id="983" r:id="rId59"/>
    <p:sldId id="984" r:id="rId60"/>
    <p:sldId id="985" r:id="rId61"/>
    <p:sldId id="873" r:id="rId62"/>
    <p:sldId id="938" r:id="rId63"/>
    <p:sldId id="960" r:id="rId64"/>
    <p:sldId id="907" r:id="rId65"/>
    <p:sldId id="932" r:id="rId66"/>
    <p:sldId id="959" r:id="rId67"/>
    <p:sldId id="895" r:id="rId68"/>
    <p:sldId id="894" r:id="rId69"/>
    <p:sldId id="993" r:id="rId70"/>
    <p:sldId id="994" r:id="rId71"/>
  </p:sldIdLst>
  <p:sldSz cx="9144000" cy="6858000" type="screen4x3"/>
  <p:notesSz cx="6954838" cy="9309100"/>
  <p:defaultTextStyle>
    <a:defPPr>
      <a:defRPr lang="en-US"/>
    </a:defPPr>
    <a:lvl1pPr algn="l" rtl="0" fontAlgn="base">
      <a:spcBef>
        <a:spcPct val="0"/>
      </a:spcBef>
      <a:spcAft>
        <a:spcPct val="0"/>
      </a:spcAft>
      <a:defRPr sz="2400" i="1" kern="1200">
        <a:solidFill>
          <a:schemeClr val="tx1"/>
        </a:solidFill>
        <a:latin typeface="Times New Roman" pitchFamily="4" charset="0"/>
        <a:ea typeface="ＭＳ Ｐゴシック" pitchFamily="4" charset="-128"/>
        <a:cs typeface="+mn-cs"/>
      </a:defRPr>
    </a:lvl1pPr>
    <a:lvl2pPr marL="457200" algn="l" rtl="0" fontAlgn="base">
      <a:spcBef>
        <a:spcPct val="0"/>
      </a:spcBef>
      <a:spcAft>
        <a:spcPct val="0"/>
      </a:spcAft>
      <a:defRPr sz="2400" i="1" kern="1200">
        <a:solidFill>
          <a:schemeClr val="tx1"/>
        </a:solidFill>
        <a:latin typeface="Times New Roman" pitchFamily="4" charset="0"/>
        <a:ea typeface="ＭＳ Ｐゴシック" pitchFamily="4" charset="-128"/>
        <a:cs typeface="+mn-cs"/>
      </a:defRPr>
    </a:lvl2pPr>
    <a:lvl3pPr marL="914400" algn="l" rtl="0" fontAlgn="base">
      <a:spcBef>
        <a:spcPct val="0"/>
      </a:spcBef>
      <a:spcAft>
        <a:spcPct val="0"/>
      </a:spcAft>
      <a:defRPr sz="2400" i="1" kern="1200">
        <a:solidFill>
          <a:schemeClr val="tx1"/>
        </a:solidFill>
        <a:latin typeface="Times New Roman" pitchFamily="4" charset="0"/>
        <a:ea typeface="ＭＳ Ｐゴシック" pitchFamily="4" charset="-128"/>
        <a:cs typeface="+mn-cs"/>
      </a:defRPr>
    </a:lvl3pPr>
    <a:lvl4pPr marL="1371600" algn="l" rtl="0" fontAlgn="base">
      <a:spcBef>
        <a:spcPct val="0"/>
      </a:spcBef>
      <a:spcAft>
        <a:spcPct val="0"/>
      </a:spcAft>
      <a:defRPr sz="2400" i="1" kern="1200">
        <a:solidFill>
          <a:schemeClr val="tx1"/>
        </a:solidFill>
        <a:latin typeface="Times New Roman" pitchFamily="4" charset="0"/>
        <a:ea typeface="ＭＳ Ｐゴシック" pitchFamily="4" charset="-128"/>
        <a:cs typeface="+mn-cs"/>
      </a:defRPr>
    </a:lvl4pPr>
    <a:lvl5pPr marL="1828800" algn="l" rtl="0" fontAlgn="base">
      <a:spcBef>
        <a:spcPct val="0"/>
      </a:spcBef>
      <a:spcAft>
        <a:spcPct val="0"/>
      </a:spcAft>
      <a:defRPr sz="2400" i="1" kern="1200">
        <a:solidFill>
          <a:schemeClr val="tx1"/>
        </a:solidFill>
        <a:latin typeface="Times New Roman" pitchFamily="4" charset="0"/>
        <a:ea typeface="ＭＳ Ｐゴシック" pitchFamily="4" charset="-128"/>
        <a:cs typeface="+mn-cs"/>
      </a:defRPr>
    </a:lvl5pPr>
    <a:lvl6pPr marL="2286000" algn="l" defTabSz="914400" rtl="0" eaLnBrk="1" latinLnBrk="0" hangingPunct="1">
      <a:defRPr sz="2400" i="1" kern="1200">
        <a:solidFill>
          <a:schemeClr val="tx1"/>
        </a:solidFill>
        <a:latin typeface="Times New Roman" pitchFamily="4" charset="0"/>
        <a:ea typeface="ＭＳ Ｐゴシック" pitchFamily="4" charset="-128"/>
        <a:cs typeface="+mn-cs"/>
      </a:defRPr>
    </a:lvl6pPr>
    <a:lvl7pPr marL="2743200" algn="l" defTabSz="914400" rtl="0" eaLnBrk="1" latinLnBrk="0" hangingPunct="1">
      <a:defRPr sz="2400" i="1" kern="1200">
        <a:solidFill>
          <a:schemeClr val="tx1"/>
        </a:solidFill>
        <a:latin typeface="Times New Roman" pitchFamily="4" charset="0"/>
        <a:ea typeface="ＭＳ Ｐゴシック" pitchFamily="4" charset="-128"/>
        <a:cs typeface="+mn-cs"/>
      </a:defRPr>
    </a:lvl7pPr>
    <a:lvl8pPr marL="3200400" algn="l" defTabSz="914400" rtl="0" eaLnBrk="1" latinLnBrk="0" hangingPunct="1">
      <a:defRPr sz="2400" i="1" kern="1200">
        <a:solidFill>
          <a:schemeClr val="tx1"/>
        </a:solidFill>
        <a:latin typeface="Times New Roman" pitchFamily="4" charset="0"/>
        <a:ea typeface="ＭＳ Ｐゴシック" pitchFamily="4" charset="-128"/>
        <a:cs typeface="+mn-cs"/>
      </a:defRPr>
    </a:lvl8pPr>
    <a:lvl9pPr marL="3657600" algn="l" defTabSz="914400" rtl="0" eaLnBrk="1" latinLnBrk="0" hangingPunct="1">
      <a:defRPr sz="2400" i="1" kern="1200">
        <a:solidFill>
          <a:schemeClr val="tx1"/>
        </a:solidFill>
        <a:latin typeface="Times New Roman" pitchFamily="4" charset="0"/>
        <a:ea typeface="ＭＳ Ｐゴシック" pitchFamily="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clrMru>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2100" y="-774"/>
      </p:cViewPr>
      <p:guideLst>
        <p:guide orient="horz" pos="2160"/>
        <p:guide pos="2880"/>
      </p:guideLst>
    </p:cSldViewPr>
  </p:slideViewPr>
  <p:outlineViewPr>
    <p:cViewPr>
      <p:scale>
        <a:sx n="33" d="100"/>
        <a:sy n="33" d="100"/>
      </p:scale>
      <p:origin x="0" y="1191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228600"/>
            <a:ext cx="6954838" cy="692150"/>
          </a:xfrm>
          <a:prstGeom prst="rect">
            <a:avLst/>
          </a:prstGeom>
          <a:noFill/>
          <a:ln w="12700">
            <a:noFill/>
            <a:miter lim="800000"/>
            <a:headEnd/>
            <a:tailEnd/>
          </a:ln>
          <a:effectLst/>
        </p:spPr>
        <p:txBody>
          <a:bodyPr vert="horz" wrap="square" lIns="92050" tIns="46024" rIns="92050" bIns="46024" numCol="1" anchor="t" anchorCtr="0" compatLnSpc="1">
            <a:prstTxWarp prst="textNoShape">
              <a:avLst/>
            </a:prstTxWarp>
          </a:bodyPr>
          <a:lstStyle>
            <a:lvl1pPr algn="ctr" eaLnBrk="0" hangingPunct="0">
              <a:defRPr sz="1200" b="1" i="0"/>
            </a:lvl1pPr>
          </a:lstStyle>
          <a:p>
            <a:r>
              <a:rPr lang="en-US" altLang="en-US"/>
              <a:t>Gastrointestinal Endoscopes:  A Need to Shift from Disinfection to Sterilization</a:t>
            </a:r>
            <a:br>
              <a:rPr lang="en-US" altLang="en-US"/>
            </a:br>
            <a:r>
              <a:rPr lang="en-US" altLang="en-US"/>
              <a:t>Prof. William Butala, University of North Carolina</a:t>
            </a:r>
            <a:br>
              <a:rPr lang="en-US" altLang="en-US"/>
            </a:br>
            <a:r>
              <a:rPr lang="en-US" altLang="en-US"/>
              <a:t>A Webber Training Teleclass</a:t>
            </a:r>
          </a:p>
        </p:txBody>
      </p:sp>
      <p:sp>
        <p:nvSpPr>
          <p:cNvPr id="57348" name="Rectangle 4"/>
          <p:cNvSpPr>
            <a:spLocks noGrp="1" noChangeArrowheads="1"/>
          </p:cNvSpPr>
          <p:nvPr>
            <p:ph type="ftr" sz="quarter" idx="2"/>
          </p:nvPr>
        </p:nvSpPr>
        <p:spPr bwMode="auto">
          <a:xfrm>
            <a:off x="0" y="8388350"/>
            <a:ext cx="6954838" cy="465138"/>
          </a:xfrm>
          <a:prstGeom prst="rect">
            <a:avLst/>
          </a:prstGeom>
          <a:noFill/>
          <a:ln w="12700">
            <a:noFill/>
            <a:miter lim="800000"/>
            <a:headEnd/>
            <a:tailEnd/>
          </a:ln>
          <a:effectLst/>
        </p:spPr>
        <p:txBody>
          <a:bodyPr vert="horz" wrap="square" lIns="92050" tIns="46024" rIns="92050" bIns="46024" numCol="1" anchor="b" anchorCtr="0" compatLnSpc="1">
            <a:prstTxWarp prst="textNoShape">
              <a:avLst/>
            </a:prstTxWarp>
          </a:bodyPr>
          <a:lstStyle>
            <a:lvl1pPr algn="ctr" eaLnBrk="0" hangingPunct="0">
              <a:defRPr sz="1200" b="1" i="0"/>
            </a:lvl1pPr>
          </a:lstStyle>
          <a:p>
            <a:r>
              <a:rPr lang="en-US" altLang="en-US"/>
              <a:t>Hosted by Prof. Jean-Yves Maillard, University of Cardiff, UK</a:t>
            </a:r>
          </a:p>
          <a:p>
            <a:r>
              <a:rPr lang="en-US" altLang="en-US"/>
              <a:t>www.webbertraining.com</a:t>
            </a:r>
          </a:p>
        </p:txBody>
      </p:sp>
      <p:sp>
        <p:nvSpPr>
          <p:cNvPr id="57349" name="Rectangle 5"/>
          <p:cNvSpPr>
            <a:spLocks noGrp="1" noChangeArrowheads="1"/>
          </p:cNvSpPr>
          <p:nvPr>
            <p:ph type="sldNum" sz="quarter" idx="3"/>
          </p:nvPr>
        </p:nvSpPr>
        <p:spPr bwMode="auto">
          <a:xfrm>
            <a:off x="3941763" y="8843963"/>
            <a:ext cx="3013075" cy="465137"/>
          </a:xfrm>
          <a:prstGeom prst="rect">
            <a:avLst/>
          </a:prstGeom>
          <a:noFill/>
          <a:ln w="12700">
            <a:noFill/>
            <a:miter lim="800000"/>
            <a:headEnd/>
            <a:tailEnd/>
          </a:ln>
          <a:effectLst/>
        </p:spPr>
        <p:txBody>
          <a:bodyPr vert="horz" wrap="square" lIns="92050" tIns="46024" rIns="92050" bIns="46024" numCol="1" anchor="b" anchorCtr="0" compatLnSpc="1">
            <a:prstTxWarp prst="textNoShape">
              <a:avLst/>
            </a:prstTxWarp>
          </a:bodyPr>
          <a:lstStyle>
            <a:lvl1pPr algn="r" eaLnBrk="0" hangingPunct="0">
              <a:defRPr sz="1200" i="0"/>
            </a:lvl1pPr>
          </a:lstStyle>
          <a:p>
            <a:fld id="{C9665092-D638-44B7-A331-4E413C680D42}" type="slidenum">
              <a:rPr lang="en-US" altLang="en-US"/>
              <a:pPr/>
              <a:t>‹#›</a:t>
            </a:fld>
            <a:endParaRPr lang="en-US" altLang="en-US"/>
          </a:p>
        </p:txBody>
      </p:sp>
    </p:spTree>
    <p:extLst>
      <p:ext uri="{BB962C8B-B14F-4D97-AF65-F5344CB8AC3E}">
        <p14:creationId xmlns:p14="http://schemas.microsoft.com/office/powerpoint/2010/main" val="14312014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5698" name="Rectangle 2"/>
          <p:cNvSpPr>
            <a:spLocks noGrp="1" noChangeArrowheads="1"/>
          </p:cNvSpPr>
          <p:nvPr>
            <p:ph type="hdr" sz="quarter"/>
          </p:nvPr>
        </p:nvSpPr>
        <p:spPr bwMode="auto">
          <a:xfrm>
            <a:off x="0" y="0"/>
            <a:ext cx="3013075" cy="465138"/>
          </a:xfrm>
          <a:prstGeom prst="rect">
            <a:avLst/>
          </a:prstGeom>
          <a:noFill/>
          <a:ln w="9525">
            <a:noFill/>
            <a:miter lim="800000"/>
            <a:headEnd/>
            <a:tailEnd/>
          </a:ln>
          <a:effectLst/>
        </p:spPr>
        <p:txBody>
          <a:bodyPr vert="horz" wrap="square" lIns="92050" tIns="46024" rIns="92050" bIns="46024" numCol="1" anchor="t" anchorCtr="0" compatLnSpc="1">
            <a:prstTxWarp prst="textNoShape">
              <a:avLst/>
            </a:prstTxWarp>
          </a:bodyPr>
          <a:lstStyle>
            <a:lvl1pPr eaLnBrk="0" hangingPunct="0">
              <a:defRPr sz="1200" i="0"/>
            </a:lvl1pPr>
          </a:lstStyle>
          <a:p>
            <a:endParaRPr lang="en-US" altLang="en-US"/>
          </a:p>
        </p:txBody>
      </p:sp>
      <p:sp>
        <p:nvSpPr>
          <p:cNvPr id="285699" name="Rectangle 3"/>
          <p:cNvSpPr>
            <a:spLocks noGrp="1" noChangeArrowheads="1"/>
          </p:cNvSpPr>
          <p:nvPr>
            <p:ph type="dt" idx="1"/>
          </p:nvPr>
        </p:nvSpPr>
        <p:spPr bwMode="auto">
          <a:xfrm>
            <a:off x="3941763" y="0"/>
            <a:ext cx="3013075" cy="465138"/>
          </a:xfrm>
          <a:prstGeom prst="rect">
            <a:avLst/>
          </a:prstGeom>
          <a:noFill/>
          <a:ln w="9525">
            <a:noFill/>
            <a:miter lim="800000"/>
            <a:headEnd/>
            <a:tailEnd/>
          </a:ln>
          <a:effectLst/>
        </p:spPr>
        <p:txBody>
          <a:bodyPr vert="horz" wrap="square" lIns="92050" tIns="46024" rIns="92050" bIns="46024" numCol="1" anchor="t" anchorCtr="0" compatLnSpc="1">
            <a:prstTxWarp prst="textNoShape">
              <a:avLst/>
            </a:prstTxWarp>
          </a:bodyPr>
          <a:lstStyle>
            <a:lvl1pPr algn="r" eaLnBrk="0" hangingPunct="0">
              <a:defRPr sz="1200" i="0"/>
            </a:lvl1pPr>
          </a:lstStyle>
          <a:p>
            <a:endParaRPr lang="en-US" altLang="en-US"/>
          </a:p>
        </p:txBody>
      </p:sp>
      <p:sp>
        <p:nvSpPr>
          <p:cNvPr id="32772" name="Rectangle 4"/>
          <p:cNvSpPr>
            <a:spLocks noGrp="1" noRot="1" noChangeAspect="1" noChangeArrowheads="1" noTextEdit="1"/>
          </p:cNvSpPr>
          <p:nvPr>
            <p:ph type="sldImg" idx="2"/>
          </p:nvPr>
        </p:nvSpPr>
        <p:spPr bwMode="auto">
          <a:xfrm>
            <a:off x="1149350" y="698500"/>
            <a:ext cx="4656138"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701" name="Rectangle 5"/>
          <p:cNvSpPr>
            <a:spLocks noGrp="1" noChangeArrowheads="1"/>
          </p:cNvSpPr>
          <p:nvPr>
            <p:ph type="body" sz="quarter" idx="3"/>
          </p:nvPr>
        </p:nvSpPr>
        <p:spPr bwMode="auto">
          <a:xfrm>
            <a:off x="927100" y="4421188"/>
            <a:ext cx="5100638" cy="4189412"/>
          </a:xfrm>
          <a:prstGeom prst="rect">
            <a:avLst/>
          </a:prstGeom>
          <a:noFill/>
          <a:ln w="9525">
            <a:noFill/>
            <a:miter lim="800000"/>
            <a:headEnd/>
            <a:tailEnd/>
          </a:ln>
          <a:effectLst/>
        </p:spPr>
        <p:txBody>
          <a:bodyPr vert="horz" wrap="square" lIns="92050" tIns="46024" rIns="92050" bIns="4602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85702" name="Rectangle 6"/>
          <p:cNvSpPr>
            <a:spLocks noGrp="1" noChangeArrowheads="1"/>
          </p:cNvSpPr>
          <p:nvPr>
            <p:ph type="ftr" sz="quarter" idx="4"/>
          </p:nvPr>
        </p:nvSpPr>
        <p:spPr bwMode="auto">
          <a:xfrm>
            <a:off x="0" y="8843963"/>
            <a:ext cx="3013075" cy="465137"/>
          </a:xfrm>
          <a:prstGeom prst="rect">
            <a:avLst/>
          </a:prstGeom>
          <a:noFill/>
          <a:ln w="9525">
            <a:noFill/>
            <a:miter lim="800000"/>
            <a:headEnd/>
            <a:tailEnd/>
          </a:ln>
          <a:effectLst/>
        </p:spPr>
        <p:txBody>
          <a:bodyPr vert="horz" wrap="square" lIns="92050" tIns="46024" rIns="92050" bIns="46024" numCol="1" anchor="b" anchorCtr="0" compatLnSpc="1">
            <a:prstTxWarp prst="textNoShape">
              <a:avLst/>
            </a:prstTxWarp>
          </a:bodyPr>
          <a:lstStyle>
            <a:lvl1pPr eaLnBrk="0" hangingPunct="0">
              <a:defRPr sz="1200" i="0"/>
            </a:lvl1pPr>
          </a:lstStyle>
          <a:p>
            <a:endParaRPr lang="en-US" altLang="en-US"/>
          </a:p>
        </p:txBody>
      </p:sp>
      <p:sp>
        <p:nvSpPr>
          <p:cNvPr id="285703" name="Rectangle 7"/>
          <p:cNvSpPr>
            <a:spLocks noGrp="1" noChangeArrowheads="1"/>
          </p:cNvSpPr>
          <p:nvPr>
            <p:ph type="sldNum" sz="quarter" idx="5"/>
          </p:nvPr>
        </p:nvSpPr>
        <p:spPr bwMode="auto">
          <a:xfrm>
            <a:off x="3941763" y="8843963"/>
            <a:ext cx="3013075" cy="465137"/>
          </a:xfrm>
          <a:prstGeom prst="rect">
            <a:avLst/>
          </a:prstGeom>
          <a:noFill/>
          <a:ln w="9525">
            <a:noFill/>
            <a:miter lim="800000"/>
            <a:headEnd/>
            <a:tailEnd/>
          </a:ln>
          <a:effectLst/>
        </p:spPr>
        <p:txBody>
          <a:bodyPr vert="horz" wrap="square" lIns="92050" tIns="46024" rIns="92050" bIns="46024" numCol="1" anchor="b" anchorCtr="0" compatLnSpc="1">
            <a:prstTxWarp prst="textNoShape">
              <a:avLst/>
            </a:prstTxWarp>
          </a:bodyPr>
          <a:lstStyle>
            <a:lvl1pPr algn="r" eaLnBrk="0" hangingPunct="0">
              <a:defRPr sz="1200" i="0"/>
            </a:lvl1pPr>
          </a:lstStyle>
          <a:p>
            <a:fld id="{C0341978-4B3E-462F-B718-CC53587838DC}" type="slidenum">
              <a:rPr lang="en-US" altLang="en-US"/>
              <a:pPr/>
              <a:t>‹#›</a:t>
            </a:fld>
            <a:endParaRPr lang="en-US" altLang="en-US"/>
          </a:p>
        </p:txBody>
      </p:sp>
    </p:spTree>
    <p:extLst>
      <p:ext uri="{BB962C8B-B14F-4D97-AF65-F5344CB8AC3E}">
        <p14:creationId xmlns:p14="http://schemas.microsoft.com/office/powerpoint/2010/main" val="75473775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4" charset="-128"/>
        <a:cs typeface="ＭＳ Ｐゴシック" pitchFamily="4"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4"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fld id="{E755FFBF-25ED-470B-B4EE-2A9F9C6918C9}" type="slidenum">
              <a:rPr lang="en-US" altLang="en-US" sz="1200" i="0"/>
              <a:pPr/>
              <a:t>53</a:t>
            </a:fld>
            <a:endParaRPr lang="en-US" altLang="en-US" sz="1200" i="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fld id="{613C1455-4C98-4077-ABF2-12D3B1581154}" type="slidenum">
              <a:rPr lang="en-US" altLang="en-US" sz="1200" i="0"/>
              <a:pPr/>
              <a:t>66</a:t>
            </a:fld>
            <a:endParaRPr lang="en-US" altLang="en-US" sz="1200" i="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fld id="{3B99705E-186C-4446-A39E-71D3F1920B73}" type="slidenum">
              <a:rPr lang="en-US" altLang="en-US" sz="1200" i="0"/>
              <a:pPr/>
              <a:t>6</a:t>
            </a:fld>
            <a:endParaRPr lang="en-US" altLang="en-US" sz="1200" i="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xfrm>
            <a:off x="3940175" y="8842375"/>
            <a:ext cx="3013075" cy="465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8" tIns="46143" rIns="92288" bIns="46143"/>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fld id="{FB471A62-A533-4131-85BA-52903B480627}" type="slidenum">
              <a:rPr lang="en-US" altLang="en-US" sz="3200" b="1" i="0">
                <a:latin typeface="Arial" charset="0"/>
              </a:rPr>
              <a:pPr/>
              <a:t>9</a:t>
            </a:fld>
            <a:endParaRPr lang="en-US" altLang="en-US" sz="3200" b="1" i="0">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52525" y="698500"/>
            <a:ext cx="4651375" cy="3489325"/>
          </a:xfrm>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52525" y="698500"/>
            <a:ext cx="4651375" cy="3489325"/>
          </a:xfrm>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xfrm>
            <a:off x="3940175" y="8842375"/>
            <a:ext cx="3013075" cy="465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4" tIns="45522" rIns="91044" bIns="45522"/>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fld id="{5874ED72-AEA8-4241-B441-E2FBD0929689}" type="slidenum">
              <a:rPr lang="en-US" altLang="en-US" sz="2000" i="0">
                <a:latin typeface="Arial" charset="0"/>
              </a:rPr>
              <a:pPr eaLnBrk="1" hangingPunct="1"/>
              <a:t>22</a:t>
            </a:fld>
            <a:endParaRPr lang="en-US" altLang="en-US" sz="2000" i="0">
              <a:latin typeface="Arial" charset="0"/>
            </a:endParaRPr>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52525" y="698500"/>
            <a:ext cx="4651375" cy="3489325"/>
          </a:xfrm>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4" charset="0"/>
            </a:endParaRPr>
          </a:p>
        </p:txBody>
      </p:sp>
      <p:sp>
        <p:nvSpPr>
          <p:cNvPr id="95236" name="Slide Number Placeholder 3"/>
          <p:cNvSpPr>
            <a:spLocks noGrp="1"/>
          </p:cNvSpPr>
          <p:nvPr>
            <p:ph type="sldNum" sz="quarter" idx="5"/>
          </p:nvPr>
        </p:nvSpPr>
        <p:spPr>
          <a:xfrm>
            <a:off x="3940175" y="8842375"/>
            <a:ext cx="3013075" cy="465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fld id="{CA383D88-7020-4067-9651-AFFD1A08F46D}" type="slidenum">
              <a:rPr lang="en-US" altLang="en-US" sz="1200" i="0"/>
              <a:pPr/>
              <a:t>52</a:t>
            </a:fld>
            <a:endParaRPr lang="en-US" altLang="en-US" sz="1200" i="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12" y="2131220"/>
            <a:ext cx="7772977" cy="146957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023" y="3886541"/>
            <a:ext cx="6401955" cy="175192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08668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9448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4000" y="227920"/>
            <a:ext cx="2065194" cy="58680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6978" y="227920"/>
            <a:ext cx="6058477" cy="58680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3180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06977" y="227920"/>
            <a:ext cx="8262216" cy="5868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8359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6977" y="227920"/>
            <a:ext cx="8262216"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41194" y="1981541"/>
            <a:ext cx="8061614" cy="4114459"/>
          </a:xfrm>
        </p:spPr>
        <p:txBody>
          <a:bodyPr/>
          <a:lstStyle/>
          <a:p>
            <a:pPr lvl="0"/>
            <a:endParaRPr lang="en-US" noProof="0" dirty="0" smtClean="0"/>
          </a:p>
        </p:txBody>
      </p:sp>
    </p:spTree>
    <p:extLst>
      <p:ext uri="{BB962C8B-B14F-4D97-AF65-F5344CB8AC3E}">
        <p14:creationId xmlns:p14="http://schemas.microsoft.com/office/powerpoint/2010/main" val="2532886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864" y="228600"/>
            <a:ext cx="78565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981200"/>
            <a:ext cx="39195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1538" y="1981200"/>
            <a:ext cx="392112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1860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12" y="2131220"/>
            <a:ext cx="7772977" cy="146957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023" y="3886541"/>
            <a:ext cx="6401955" cy="175192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34390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7558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5" y="4407014"/>
            <a:ext cx="7771534" cy="136241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3035" y="2906827"/>
            <a:ext cx="7771534"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49671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1194" y="1981541"/>
            <a:ext cx="3961534" cy="41144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273" y="1981541"/>
            <a:ext cx="3961535" cy="41144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4721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89" y="273844"/>
            <a:ext cx="822902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5907"/>
            <a:ext cx="4039465" cy="6395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489" y="2175442"/>
            <a:ext cx="4039465" cy="39511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3" y="1535907"/>
            <a:ext cx="4040909" cy="6395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603" y="2175442"/>
            <a:ext cx="4040909" cy="39511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6966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224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58133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8271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89" y="273844"/>
            <a:ext cx="3007591" cy="1161709"/>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4762" y="273845"/>
            <a:ext cx="5111750" cy="58527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89" y="1435554"/>
            <a:ext cx="300759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264220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2" y="4799920"/>
            <a:ext cx="5486977" cy="56809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432" y="612322"/>
            <a:ext cx="5486977" cy="41144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432" y="5368018"/>
            <a:ext cx="5486977" cy="8045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241403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23698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4000" y="227920"/>
            <a:ext cx="2065194" cy="58680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6978" y="227920"/>
            <a:ext cx="6058477" cy="58680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1846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06977" y="227920"/>
            <a:ext cx="8262216" cy="5868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19789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6977" y="227920"/>
            <a:ext cx="8262216"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41194" y="1981541"/>
            <a:ext cx="8061614" cy="4114459"/>
          </a:xfrm>
        </p:spPr>
        <p:txBody>
          <a:bodyPr/>
          <a:lstStyle/>
          <a:p>
            <a:pPr lvl="0"/>
            <a:endParaRPr lang="en-US" noProof="0" dirty="0" smtClean="0"/>
          </a:p>
        </p:txBody>
      </p:sp>
    </p:spTree>
    <p:extLst>
      <p:ext uri="{BB962C8B-B14F-4D97-AF65-F5344CB8AC3E}">
        <p14:creationId xmlns:p14="http://schemas.microsoft.com/office/powerpoint/2010/main" val="14161910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864" y="228600"/>
            <a:ext cx="78565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981200"/>
            <a:ext cx="39195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1538" y="1981200"/>
            <a:ext cx="392112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557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5" y="4407014"/>
            <a:ext cx="7771534" cy="136241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3035" y="2906827"/>
            <a:ext cx="7771534"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30932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1194" y="1981541"/>
            <a:ext cx="3961534" cy="41144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273" y="1981541"/>
            <a:ext cx="3961535" cy="41144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9076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89" y="273844"/>
            <a:ext cx="822902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5907"/>
            <a:ext cx="4039465" cy="6395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489" y="2175442"/>
            <a:ext cx="4039465" cy="39511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3" y="1535907"/>
            <a:ext cx="4040909" cy="6395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603" y="2175442"/>
            <a:ext cx="4040909" cy="39511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4145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67515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677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89" y="273844"/>
            <a:ext cx="3007591" cy="1161709"/>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4762" y="273845"/>
            <a:ext cx="5111750" cy="58527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89" y="1435554"/>
            <a:ext cx="300759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31061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2" y="4799920"/>
            <a:ext cx="5486977" cy="56809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432" y="612322"/>
            <a:ext cx="5486977" cy="41144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432" y="5368018"/>
            <a:ext cx="5486977" cy="8045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28333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8750"/>
            <a:ext cx="9132888" cy="152400"/>
            <a:chOff x="0" y="900"/>
            <a:chExt cx="6472" cy="96"/>
          </a:xfrm>
        </p:grpSpPr>
        <p:sp>
          <p:nvSpPr>
            <p:cNvPr id="1029" name="Rectangle 3"/>
            <p:cNvSpPr>
              <a:spLocks noChangeArrowheads="1"/>
            </p:cNvSpPr>
            <p:nvPr/>
          </p:nvSpPr>
          <p:spPr bwMode="auto">
            <a:xfrm>
              <a:off x="0" y="900"/>
              <a:ext cx="6472" cy="47"/>
            </a:xfrm>
            <a:prstGeom prst="rect">
              <a:avLst/>
            </a:prstGeom>
            <a:gradFill rotWithShape="0">
              <a:gsLst>
                <a:gs pos="0">
                  <a:srgbClr val="7D7E00"/>
                </a:gs>
                <a:gs pos="50000">
                  <a:srgbClr val="FAFD00"/>
                </a:gs>
                <a:gs pos="100000">
                  <a:srgbClr val="7D7E00"/>
                </a:gs>
              </a:gsLst>
              <a:lin ang="0" scaled="1"/>
            </a:gradFill>
            <a:ln>
              <a:noFill/>
            </a:ln>
            <a:extLst/>
          </p:spPr>
          <p:txBody>
            <a:bodyPr wrap="none" anchor="ct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endParaRPr lang="en-US" altLang="en-US"/>
            </a:p>
          </p:txBody>
        </p:sp>
        <p:sp>
          <p:nvSpPr>
            <p:cNvPr id="1030" name="Rectangle 4"/>
            <p:cNvSpPr>
              <a:spLocks noChangeArrowheads="1"/>
            </p:cNvSpPr>
            <p:nvPr/>
          </p:nvSpPr>
          <p:spPr bwMode="auto">
            <a:xfrm>
              <a:off x="0" y="973"/>
              <a:ext cx="6472" cy="23"/>
            </a:xfrm>
            <a:prstGeom prst="rect">
              <a:avLst/>
            </a:prstGeom>
            <a:gradFill rotWithShape="0">
              <a:gsLst>
                <a:gs pos="0">
                  <a:srgbClr val="976080"/>
                </a:gs>
                <a:gs pos="50000">
                  <a:srgbClr val="D989B8"/>
                </a:gs>
                <a:gs pos="100000">
                  <a:srgbClr val="976080"/>
                </a:gs>
              </a:gsLst>
              <a:lin ang="0" scaled="1"/>
            </a:gradFill>
            <a:ln>
              <a:noFill/>
            </a:ln>
            <a:extLst/>
          </p:spPr>
          <p:txBody>
            <a:bodyPr wrap="none" anchor="ct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endParaRPr lang="en-US" altLang="en-US"/>
            </a:p>
          </p:txBody>
        </p:sp>
      </p:grpSp>
      <p:sp>
        <p:nvSpPr>
          <p:cNvPr id="1027" name="Rectangle 5"/>
          <p:cNvSpPr>
            <a:spLocks noGrp="1" noChangeArrowheads="1"/>
          </p:cNvSpPr>
          <p:nvPr>
            <p:ph type="title"/>
          </p:nvPr>
        </p:nvSpPr>
        <p:spPr bwMode="auto">
          <a:xfrm>
            <a:off x="406400" y="228600"/>
            <a:ext cx="82629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86868" tIns="42672" rIns="86868" bIns="42672" numCol="1" anchor="b" anchorCtr="0" compatLnSpc="1">
            <a:prstTxWarp prst="textNoShape">
              <a:avLst/>
            </a:prstTxWarp>
          </a:bodyPr>
          <a:lstStyle/>
          <a:p>
            <a:pPr lvl="0"/>
            <a:r>
              <a:rPr lang="en-US" altLang="en-US" smtClean="0"/>
              <a:t>Click to edit Master title style</a:t>
            </a:r>
          </a:p>
        </p:txBody>
      </p:sp>
      <p:sp>
        <p:nvSpPr>
          <p:cNvPr id="1028" name="Rectangle 6"/>
          <p:cNvSpPr>
            <a:spLocks noGrp="1" noChangeArrowheads="1"/>
          </p:cNvSpPr>
          <p:nvPr>
            <p:ph type="body" idx="1"/>
          </p:nvPr>
        </p:nvSpPr>
        <p:spPr bwMode="auto">
          <a:xfrm>
            <a:off x="541338" y="1981200"/>
            <a:ext cx="80613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86868" tIns="42672" rIns="86868" bIns="4267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2000">
                <a:solidFill>
                  <a:srgbClr val="FFFFFF"/>
                </a:solidFill>
              </a:defRPr>
            </a:lvl1pPr>
          </a:lstStyle>
          <a:p>
            <a:fld id="{5739480A-19CD-4E65-89B8-69C197284A3C}"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Lst>
  <p:hf hdr="0" ftr="0" dt="0"/>
  <p:txStyles>
    <p:titleStyle>
      <a:lvl1pPr algn="ctr" defTabSz="877888" rtl="0" eaLnBrk="0" fontAlgn="base" hangingPunct="0">
        <a:spcBef>
          <a:spcPct val="0"/>
        </a:spcBef>
        <a:spcAft>
          <a:spcPct val="0"/>
        </a:spcAft>
        <a:defRPr sz="3500" b="1">
          <a:solidFill>
            <a:schemeClr val="tx2"/>
          </a:solidFill>
          <a:latin typeface="+mj-lt"/>
          <a:ea typeface="ＭＳ Ｐゴシック" pitchFamily="4" charset="-128"/>
          <a:cs typeface="ＭＳ Ｐゴシック" pitchFamily="4" charset="-128"/>
        </a:defRPr>
      </a:lvl1pPr>
      <a:lvl2pPr algn="ctr" defTabSz="877888" rtl="0" eaLnBrk="0" fontAlgn="base" hangingPunct="0">
        <a:spcBef>
          <a:spcPct val="0"/>
        </a:spcBef>
        <a:spcAft>
          <a:spcPct val="0"/>
        </a:spcAft>
        <a:defRPr sz="3500" b="1">
          <a:solidFill>
            <a:schemeClr val="tx2"/>
          </a:solidFill>
          <a:latin typeface="Arial Narrow" pitchFamily="34" charset="0"/>
          <a:ea typeface="ＭＳ Ｐゴシック" pitchFamily="4" charset="-128"/>
          <a:cs typeface="ＭＳ Ｐゴシック" pitchFamily="4" charset="-128"/>
        </a:defRPr>
      </a:lvl2pPr>
      <a:lvl3pPr algn="ctr" defTabSz="877888" rtl="0" eaLnBrk="0" fontAlgn="base" hangingPunct="0">
        <a:spcBef>
          <a:spcPct val="0"/>
        </a:spcBef>
        <a:spcAft>
          <a:spcPct val="0"/>
        </a:spcAft>
        <a:defRPr sz="3500" b="1">
          <a:solidFill>
            <a:schemeClr val="tx2"/>
          </a:solidFill>
          <a:latin typeface="Arial Narrow" pitchFamily="34" charset="0"/>
          <a:ea typeface="ＭＳ Ｐゴシック" pitchFamily="4" charset="-128"/>
          <a:cs typeface="ＭＳ Ｐゴシック" pitchFamily="4" charset="-128"/>
        </a:defRPr>
      </a:lvl3pPr>
      <a:lvl4pPr algn="ctr" defTabSz="877888" rtl="0" eaLnBrk="0" fontAlgn="base" hangingPunct="0">
        <a:spcBef>
          <a:spcPct val="0"/>
        </a:spcBef>
        <a:spcAft>
          <a:spcPct val="0"/>
        </a:spcAft>
        <a:defRPr sz="3500" b="1">
          <a:solidFill>
            <a:schemeClr val="tx2"/>
          </a:solidFill>
          <a:latin typeface="Arial Narrow" pitchFamily="34" charset="0"/>
          <a:ea typeface="ＭＳ Ｐゴシック" pitchFamily="4" charset="-128"/>
          <a:cs typeface="ＭＳ Ｐゴシック" pitchFamily="4" charset="-128"/>
        </a:defRPr>
      </a:lvl4pPr>
      <a:lvl5pPr algn="ctr" defTabSz="877888" rtl="0" eaLnBrk="0" fontAlgn="base" hangingPunct="0">
        <a:spcBef>
          <a:spcPct val="0"/>
        </a:spcBef>
        <a:spcAft>
          <a:spcPct val="0"/>
        </a:spcAft>
        <a:defRPr sz="3500" b="1">
          <a:solidFill>
            <a:schemeClr val="tx2"/>
          </a:solidFill>
          <a:latin typeface="Arial Narrow" pitchFamily="34" charset="0"/>
          <a:ea typeface="ＭＳ Ｐゴシック" pitchFamily="4" charset="-128"/>
          <a:cs typeface="ＭＳ Ｐゴシック" pitchFamily="4" charset="-128"/>
        </a:defRPr>
      </a:lvl5pPr>
      <a:lvl6pPr marL="457200" algn="ctr" defTabSz="877888" rtl="0" eaLnBrk="0" fontAlgn="base" hangingPunct="0">
        <a:spcBef>
          <a:spcPct val="0"/>
        </a:spcBef>
        <a:spcAft>
          <a:spcPct val="0"/>
        </a:spcAft>
        <a:defRPr sz="3500" b="1">
          <a:solidFill>
            <a:schemeClr val="tx2"/>
          </a:solidFill>
          <a:latin typeface="Arial Narrow" pitchFamily="34" charset="0"/>
        </a:defRPr>
      </a:lvl6pPr>
      <a:lvl7pPr marL="914400" algn="ctr" defTabSz="877888" rtl="0" eaLnBrk="0" fontAlgn="base" hangingPunct="0">
        <a:spcBef>
          <a:spcPct val="0"/>
        </a:spcBef>
        <a:spcAft>
          <a:spcPct val="0"/>
        </a:spcAft>
        <a:defRPr sz="3500" b="1">
          <a:solidFill>
            <a:schemeClr val="tx2"/>
          </a:solidFill>
          <a:latin typeface="Arial Narrow" pitchFamily="34" charset="0"/>
        </a:defRPr>
      </a:lvl7pPr>
      <a:lvl8pPr marL="1371600" algn="ctr" defTabSz="877888" rtl="0" eaLnBrk="0" fontAlgn="base" hangingPunct="0">
        <a:spcBef>
          <a:spcPct val="0"/>
        </a:spcBef>
        <a:spcAft>
          <a:spcPct val="0"/>
        </a:spcAft>
        <a:defRPr sz="3500" b="1">
          <a:solidFill>
            <a:schemeClr val="tx2"/>
          </a:solidFill>
          <a:latin typeface="Arial Narrow" pitchFamily="34" charset="0"/>
        </a:defRPr>
      </a:lvl8pPr>
      <a:lvl9pPr marL="1828800" algn="ctr" defTabSz="877888" rtl="0" eaLnBrk="0" fontAlgn="base" hangingPunct="0">
        <a:spcBef>
          <a:spcPct val="0"/>
        </a:spcBef>
        <a:spcAft>
          <a:spcPct val="0"/>
        </a:spcAft>
        <a:defRPr sz="3500" b="1">
          <a:solidFill>
            <a:schemeClr val="tx2"/>
          </a:solidFill>
          <a:latin typeface="Arial Narrow" pitchFamily="34" charset="0"/>
        </a:defRPr>
      </a:lvl9pPr>
    </p:titleStyle>
    <p:bodyStyle>
      <a:lvl1pPr marL="328613" indent="-328613" algn="l" defTabSz="877888" rtl="0" eaLnBrk="0" fontAlgn="base" hangingPunct="0">
        <a:spcBef>
          <a:spcPct val="20000"/>
        </a:spcBef>
        <a:spcAft>
          <a:spcPct val="0"/>
        </a:spcAft>
        <a:buClr>
          <a:schemeClr val="accent2"/>
        </a:buClr>
        <a:buSzPct val="75000"/>
        <a:buFont typeface="Monotype Sorts" pitchFamily="4" charset="2"/>
        <a:buChar char="l"/>
        <a:defRPr sz="3100">
          <a:solidFill>
            <a:schemeClr val="tx1"/>
          </a:solidFill>
          <a:latin typeface="+mn-lt"/>
          <a:ea typeface="ＭＳ Ｐゴシック" pitchFamily="4" charset="-128"/>
          <a:cs typeface="ＭＳ Ｐゴシック" pitchFamily="4" charset="-128"/>
        </a:defRPr>
      </a:lvl1pPr>
      <a:lvl2pPr marL="712788" indent="-274638" algn="l" defTabSz="877888" rtl="0" eaLnBrk="0" fontAlgn="base" hangingPunct="0">
        <a:spcBef>
          <a:spcPct val="20000"/>
        </a:spcBef>
        <a:spcAft>
          <a:spcPct val="0"/>
        </a:spcAft>
        <a:buClr>
          <a:schemeClr val="tx2"/>
        </a:buClr>
        <a:buSzPct val="70000"/>
        <a:buFont typeface="Wingdings" pitchFamily="4" charset="2"/>
        <a:buChar char="n"/>
        <a:defRPr sz="2700">
          <a:solidFill>
            <a:schemeClr val="tx1"/>
          </a:solidFill>
          <a:latin typeface="+mn-lt"/>
          <a:ea typeface="ＭＳ Ｐゴシック" pitchFamily="8" charset="-128"/>
        </a:defRPr>
      </a:lvl2pPr>
      <a:lvl3pPr marL="1096963" indent="-219075" algn="l" defTabSz="877888" rtl="0" eaLnBrk="0" fontAlgn="base" hangingPunct="0">
        <a:spcBef>
          <a:spcPct val="20000"/>
        </a:spcBef>
        <a:spcAft>
          <a:spcPct val="0"/>
        </a:spcAft>
        <a:buClr>
          <a:schemeClr val="tx2"/>
        </a:buClr>
        <a:buSzPct val="75000"/>
        <a:buFont typeface="Wingdings" pitchFamily="4" charset="2"/>
        <a:buChar char="u"/>
        <a:defRPr sz="2300">
          <a:solidFill>
            <a:schemeClr val="tx1"/>
          </a:solidFill>
          <a:latin typeface="+mn-lt"/>
          <a:ea typeface="ＭＳ Ｐゴシック" pitchFamily="8" charset="-128"/>
        </a:defRPr>
      </a:lvl3pPr>
      <a:lvl4pPr marL="1536700" indent="-220663" algn="l" defTabSz="877888" rtl="0" eaLnBrk="0" fontAlgn="base" hangingPunct="0">
        <a:spcBef>
          <a:spcPct val="20000"/>
        </a:spcBef>
        <a:spcAft>
          <a:spcPct val="0"/>
        </a:spcAft>
        <a:buClr>
          <a:schemeClr val="accent2"/>
        </a:buClr>
        <a:buSzPct val="65000"/>
        <a:buFont typeface="Monotype Sorts" pitchFamily="4" charset="2"/>
        <a:buChar char="l"/>
        <a:defRPr sz="1900">
          <a:solidFill>
            <a:schemeClr val="tx1"/>
          </a:solidFill>
          <a:latin typeface="+mn-lt"/>
          <a:ea typeface="ＭＳ Ｐゴシック" pitchFamily="8" charset="-128"/>
        </a:defRPr>
      </a:lvl4pPr>
      <a:lvl5pPr marL="1974850" indent="-219075" algn="l" defTabSz="877888" rtl="0" eaLnBrk="0" fontAlgn="base" hangingPunct="0">
        <a:spcBef>
          <a:spcPct val="20000"/>
        </a:spcBef>
        <a:spcAft>
          <a:spcPct val="0"/>
        </a:spcAft>
        <a:buClr>
          <a:schemeClr val="folHlink"/>
        </a:buClr>
        <a:buSzPct val="100000"/>
        <a:buChar char="»"/>
        <a:defRPr sz="1900">
          <a:solidFill>
            <a:schemeClr val="tx1"/>
          </a:solidFill>
          <a:latin typeface="+mn-lt"/>
          <a:ea typeface="ＭＳ Ｐゴシック" pitchFamily="8" charset="-128"/>
        </a:defRPr>
      </a:lvl5pPr>
      <a:lvl6pPr marL="2432050" indent="-219075" algn="l" defTabSz="877888" rtl="0" eaLnBrk="0" fontAlgn="base" hangingPunct="0">
        <a:spcBef>
          <a:spcPct val="20000"/>
        </a:spcBef>
        <a:spcAft>
          <a:spcPct val="0"/>
        </a:spcAft>
        <a:buClr>
          <a:schemeClr val="folHlink"/>
        </a:buClr>
        <a:buSzPct val="100000"/>
        <a:buChar char="»"/>
        <a:defRPr sz="1900">
          <a:solidFill>
            <a:schemeClr val="tx1"/>
          </a:solidFill>
          <a:latin typeface="+mn-lt"/>
        </a:defRPr>
      </a:lvl6pPr>
      <a:lvl7pPr marL="2889250" indent="-219075" algn="l" defTabSz="877888" rtl="0" eaLnBrk="0" fontAlgn="base" hangingPunct="0">
        <a:spcBef>
          <a:spcPct val="20000"/>
        </a:spcBef>
        <a:spcAft>
          <a:spcPct val="0"/>
        </a:spcAft>
        <a:buClr>
          <a:schemeClr val="folHlink"/>
        </a:buClr>
        <a:buSzPct val="100000"/>
        <a:buChar char="»"/>
        <a:defRPr sz="1900">
          <a:solidFill>
            <a:schemeClr val="tx1"/>
          </a:solidFill>
          <a:latin typeface="+mn-lt"/>
        </a:defRPr>
      </a:lvl7pPr>
      <a:lvl8pPr marL="3346450" indent="-219075" algn="l" defTabSz="877888" rtl="0" eaLnBrk="0" fontAlgn="base" hangingPunct="0">
        <a:spcBef>
          <a:spcPct val="20000"/>
        </a:spcBef>
        <a:spcAft>
          <a:spcPct val="0"/>
        </a:spcAft>
        <a:buClr>
          <a:schemeClr val="folHlink"/>
        </a:buClr>
        <a:buSzPct val="100000"/>
        <a:buChar char="»"/>
        <a:defRPr sz="1900">
          <a:solidFill>
            <a:schemeClr val="tx1"/>
          </a:solidFill>
          <a:latin typeface="+mn-lt"/>
        </a:defRPr>
      </a:lvl8pPr>
      <a:lvl9pPr marL="3803650" indent="-219075" algn="l" defTabSz="877888" rtl="0" eaLnBrk="0" fontAlgn="base" hangingPunct="0">
        <a:spcBef>
          <a:spcPct val="20000"/>
        </a:spcBef>
        <a:spcAft>
          <a:spcPct val="0"/>
        </a:spcAft>
        <a:buClr>
          <a:schemeClr val="folHlink"/>
        </a:buClr>
        <a:buSzPct val="10000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6386" name="Group 2"/>
          <p:cNvGrpSpPr>
            <a:grpSpLocks/>
          </p:cNvGrpSpPr>
          <p:nvPr/>
        </p:nvGrpSpPr>
        <p:grpSpPr bwMode="auto">
          <a:xfrm>
            <a:off x="0" y="1428750"/>
            <a:ext cx="9132888" cy="152400"/>
            <a:chOff x="0" y="900"/>
            <a:chExt cx="6472" cy="96"/>
          </a:xfrm>
        </p:grpSpPr>
        <p:sp>
          <p:nvSpPr>
            <p:cNvPr id="1029" name="Rectangle 3"/>
            <p:cNvSpPr>
              <a:spLocks noChangeArrowheads="1"/>
            </p:cNvSpPr>
            <p:nvPr/>
          </p:nvSpPr>
          <p:spPr bwMode="auto">
            <a:xfrm>
              <a:off x="0" y="900"/>
              <a:ext cx="6472" cy="47"/>
            </a:xfrm>
            <a:prstGeom prst="rect">
              <a:avLst/>
            </a:prstGeom>
            <a:gradFill rotWithShape="0">
              <a:gsLst>
                <a:gs pos="0">
                  <a:srgbClr val="7D7E00"/>
                </a:gs>
                <a:gs pos="50000">
                  <a:srgbClr val="FAFD00"/>
                </a:gs>
                <a:gs pos="100000">
                  <a:srgbClr val="7D7E00"/>
                </a:gs>
              </a:gsLst>
              <a:lin ang="0" scaled="1"/>
            </a:gradFill>
            <a:ln>
              <a:noFill/>
            </a:ln>
            <a:extLst/>
          </p:spPr>
          <p:txBody>
            <a:bodyPr wrap="none" anchor="ct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endParaRPr lang="en-US" altLang="en-US">
                <a:solidFill>
                  <a:srgbClr val="FFFFFF"/>
                </a:solidFill>
              </a:endParaRPr>
            </a:p>
          </p:txBody>
        </p:sp>
        <p:sp>
          <p:nvSpPr>
            <p:cNvPr id="1030" name="Rectangle 4"/>
            <p:cNvSpPr>
              <a:spLocks noChangeArrowheads="1"/>
            </p:cNvSpPr>
            <p:nvPr/>
          </p:nvSpPr>
          <p:spPr bwMode="auto">
            <a:xfrm>
              <a:off x="0" y="973"/>
              <a:ext cx="6472" cy="23"/>
            </a:xfrm>
            <a:prstGeom prst="rect">
              <a:avLst/>
            </a:prstGeom>
            <a:gradFill rotWithShape="0">
              <a:gsLst>
                <a:gs pos="0">
                  <a:srgbClr val="976080"/>
                </a:gs>
                <a:gs pos="50000">
                  <a:srgbClr val="D989B8"/>
                </a:gs>
                <a:gs pos="100000">
                  <a:srgbClr val="976080"/>
                </a:gs>
              </a:gsLst>
              <a:lin ang="0" scaled="1"/>
            </a:gradFill>
            <a:ln>
              <a:noFill/>
            </a:ln>
            <a:extLst/>
          </p:spPr>
          <p:txBody>
            <a:bodyPr wrap="none" anchor="ct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endParaRPr lang="en-US" altLang="en-US">
                <a:solidFill>
                  <a:srgbClr val="FFFFFF"/>
                </a:solidFill>
              </a:endParaRPr>
            </a:p>
          </p:txBody>
        </p:sp>
      </p:grpSp>
      <p:sp>
        <p:nvSpPr>
          <p:cNvPr id="16387" name="Rectangle 5"/>
          <p:cNvSpPr>
            <a:spLocks noGrp="1" noChangeArrowheads="1"/>
          </p:cNvSpPr>
          <p:nvPr>
            <p:ph type="title"/>
          </p:nvPr>
        </p:nvSpPr>
        <p:spPr bwMode="auto">
          <a:xfrm>
            <a:off x="406400" y="228600"/>
            <a:ext cx="82629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86868" tIns="42672" rIns="86868" bIns="42672" numCol="1" anchor="b" anchorCtr="0" compatLnSpc="1">
            <a:prstTxWarp prst="textNoShape">
              <a:avLst/>
            </a:prstTxWarp>
          </a:bodyPr>
          <a:lstStyle/>
          <a:p>
            <a:pPr lvl="0"/>
            <a:r>
              <a:rPr lang="en-US" altLang="en-US" smtClean="0"/>
              <a:t>Click to edit Master title style</a:t>
            </a:r>
          </a:p>
        </p:txBody>
      </p:sp>
      <p:sp>
        <p:nvSpPr>
          <p:cNvPr id="16388" name="Rectangle 6"/>
          <p:cNvSpPr>
            <a:spLocks noGrp="1" noChangeArrowheads="1"/>
          </p:cNvSpPr>
          <p:nvPr>
            <p:ph type="body" idx="1"/>
          </p:nvPr>
        </p:nvSpPr>
        <p:spPr bwMode="auto">
          <a:xfrm>
            <a:off x="541338" y="1981200"/>
            <a:ext cx="80613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86868" tIns="42672" rIns="86868" bIns="4267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Lst>
  <p:hf hdr="0" ftr="0" dt="0"/>
  <p:txStyles>
    <p:titleStyle>
      <a:lvl1pPr algn="ctr" defTabSz="877888" rtl="0" eaLnBrk="0" fontAlgn="base" hangingPunct="0">
        <a:spcBef>
          <a:spcPct val="0"/>
        </a:spcBef>
        <a:spcAft>
          <a:spcPct val="0"/>
        </a:spcAft>
        <a:defRPr sz="3500" b="1">
          <a:solidFill>
            <a:schemeClr val="tx2"/>
          </a:solidFill>
          <a:latin typeface="+mj-lt"/>
          <a:ea typeface="ＭＳ Ｐゴシック" pitchFamily="4" charset="-128"/>
          <a:cs typeface="ＭＳ Ｐゴシック" pitchFamily="4" charset="-128"/>
        </a:defRPr>
      </a:lvl1pPr>
      <a:lvl2pPr algn="ctr" defTabSz="877888" rtl="0" eaLnBrk="0" fontAlgn="base" hangingPunct="0">
        <a:spcBef>
          <a:spcPct val="0"/>
        </a:spcBef>
        <a:spcAft>
          <a:spcPct val="0"/>
        </a:spcAft>
        <a:defRPr sz="3500" b="1">
          <a:solidFill>
            <a:schemeClr val="tx2"/>
          </a:solidFill>
          <a:latin typeface="Arial Narrow" pitchFamily="34" charset="0"/>
          <a:ea typeface="ＭＳ Ｐゴシック" pitchFamily="4" charset="-128"/>
          <a:cs typeface="ＭＳ Ｐゴシック" pitchFamily="4" charset="-128"/>
        </a:defRPr>
      </a:lvl2pPr>
      <a:lvl3pPr algn="ctr" defTabSz="877888" rtl="0" eaLnBrk="0" fontAlgn="base" hangingPunct="0">
        <a:spcBef>
          <a:spcPct val="0"/>
        </a:spcBef>
        <a:spcAft>
          <a:spcPct val="0"/>
        </a:spcAft>
        <a:defRPr sz="3500" b="1">
          <a:solidFill>
            <a:schemeClr val="tx2"/>
          </a:solidFill>
          <a:latin typeface="Arial Narrow" pitchFamily="34" charset="0"/>
          <a:ea typeface="ＭＳ Ｐゴシック" pitchFamily="4" charset="-128"/>
          <a:cs typeface="ＭＳ Ｐゴシック" pitchFamily="4" charset="-128"/>
        </a:defRPr>
      </a:lvl3pPr>
      <a:lvl4pPr algn="ctr" defTabSz="877888" rtl="0" eaLnBrk="0" fontAlgn="base" hangingPunct="0">
        <a:spcBef>
          <a:spcPct val="0"/>
        </a:spcBef>
        <a:spcAft>
          <a:spcPct val="0"/>
        </a:spcAft>
        <a:defRPr sz="3500" b="1">
          <a:solidFill>
            <a:schemeClr val="tx2"/>
          </a:solidFill>
          <a:latin typeface="Arial Narrow" pitchFamily="34" charset="0"/>
          <a:ea typeface="ＭＳ Ｐゴシック" pitchFamily="4" charset="-128"/>
          <a:cs typeface="ＭＳ Ｐゴシック" pitchFamily="4" charset="-128"/>
        </a:defRPr>
      </a:lvl4pPr>
      <a:lvl5pPr algn="ctr" defTabSz="877888" rtl="0" eaLnBrk="0" fontAlgn="base" hangingPunct="0">
        <a:spcBef>
          <a:spcPct val="0"/>
        </a:spcBef>
        <a:spcAft>
          <a:spcPct val="0"/>
        </a:spcAft>
        <a:defRPr sz="3500" b="1">
          <a:solidFill>
            <a:schemeClr val="tx2"/>
          </a:solidFill>
          <a:latin typeface="Arial Narrow" pitchFamily="34" charset="0"/>
          <a:ea typeface="ＭＳ Ｐゴシック" pitchFamily="4" charset="-128"/>
          <a:cs typeface="ＭＳ Ｐゴシック" pitchFamily="4" charset="-128"/>
        </a:defRPr>
      </a:lvl5pPr>
      <a:lvl6pPr marL="457200" algn="ctr" defTabSz="877888" rtl="0" eaLnBrk="0" fontAlgn="base" hangingPunct="0">
        <a:spcBef>
          <a:spcPct val="0"/>
        </a:spcBef>
        <a:spcAft>
          <a:spcPct val="0"/>
        </a:spcAft>
        <a:defRPr sz="3500" b="1">
          <a:solidFill>
            <a:schemeClr val="tx2"/>
          </a:solidFill>
          <a:latin typeface="Arial Narrow" pitchFamily="34" charset="0"/>
        </a:defRPr>
      </a:lvl6pPr>
      <a:lvl7pPr marL="914400" algn="ctr" defTabSz="877888" rtl="0" eaLnBrk="0" fontAlgn="base" hangingPunct="0">
        <a:spcBef>
          <a:spcPct val="0"/>
        </a:spcBef>
        <a:spcAft>
          <a:spcPct val="0"/>
        </a:spcAft>
        <a:defRPr sz="3500" b="1">
          <a:solidFill>
            <a:schemeClr val="tx2"/>
          </a:solidFill>
          <a:latin typeface="Arial Narrow" pitchFamily="34" charset="0"/>
        </a:defRPr>
      </a:lvl7pPr>
      <a:lvl8pPr marL="1371600" algn="ctr" defTabSz="877888" rtl="0" eaLnBrk="0" fontAlgn="base" hangingPunct="0">
        <a:spcBef>
          <a:spcPct val="0"/>
        </a:spcBef>
        <a:spcAft>
          <a:spcPct val="0"/>
        </a:spcAft>
        <a:defRPr sz="3500" b="1">
          <a:solidFill>
            <a:schemeClr val="tx2"/>
          </a:solidFill>
          <a:latin typeface="Arial Narrow" pitchFamily="34" charset="0"/>
        </a:defRPr>
      </a:lvl8pPr>
      <a:lvl9pPr marL="1828800" algn="ctr" defTabSz="877888" rtl="0" eaLnBrk="0" fontAlgn="base" hangingPunct="0">
        <a:spcBef>
          <a:spcPct val="0"/>
        </a:spcBef>
        <a:spcAft>
          <a:spcPct val="0"/>
        </a:spcAft>
        <a:defRPr sz="3500" b="1">
          <a:solidFill>
            <a:schemeClr val="tx2"/>
          </a:solidFill>
          <a:latin typeface="Arial Narrow" pitchFamily="34" charset="0"/>
        </a:defRPr>
      </a:lvl9pPr>
    </p:titleStyle>
    <p:bodyStyle>
      <a:lvl1pPr marL="328613" indent="-328613" algn="l" defTabSz="877888" rtl="0" eaLnBrk="0" fontAlgn="base" hangingPunct="0">
        <a:spcBef>
          <a:spcPct val="20000"/>
        </a:spcBef>
        <a:spcAft>
          <a:spcPct val="0"/>
        </a:spcAft>
        <a:buClr>
          <a:schemeClr val="accent2"/>
        </a:buClr>
        <a:buSzPct val="75000"/>
        <a:buFont typeface="Monotype Sorts" pitchFamily="4" charset="2"/>
        <a:buChar char="l"/>
        <a:defRPr sz="3100">
          <a:solidFill>
            <a:schemeClr val="tx1"/>
          </a:solidFill>
          <a:latin typeface="+mn-lt"/>
          <a:ea typeface="ＭＳ Ｐゴシック" pitchFamily="4" charset="-128"/>
          <a:cs typeface="ＭＳ Ｐゴシック" pitchFamily="4" charset="-128"/>
        </a:defRPr>
      </a:lvl1pPr>
      <a:lvl2pPr marL="712788" indent="-274638" algn="l" defTabSz="877888" rtl="0" eaLnBrk="0" fontAlgn="base" hangingPunct="0">
        <a:spcBef>
          <a:spcPct val="20000"/>
        </a:spcBef>
        <a:spcAft>
          <a:spcPct val="0"/>
        </a:spcAft>
        <a:buClr>
          <a:schemeClr val="tx2"/>
        </a:buClr>
        <a:buSzPct val="70000"/>
        <a:buFont typeface="Wingdings" pitchFamily="4" charset="2"/>
        <a:buChar char="n"/>
        <a:defRPr sz="2700">
          <a:solidFill>
            <a:schemeClr val="tx1"/>
          </a:solidFill>
          <a:latin typeface="+mn-lt"/>
          <a:ea typeface="ＭＳ Ｐゴシック" pitchFamily="8" charset="-128"/>
        </a:defRPr>
      </a:lvl2pPr>
      <a:lvl3pPr marL="1096963" indent="-219075" algn="l" defTabSz="877888" rtl="0" eaLnBrk="0" fontAlgn="base" hangingPunct="0">
        <a:spcBef>
          <a:spcPct val="20000"/>
        </a:spcBef>
        <a:spcAft>
          <a:spcPct val="0"/>
        </a:spcAft>
        <a:buClr>
          <a:schemeClr val="tx2"/>
        </a:buClr>
        <a:buSzPct val="75000"/>
        <a:buFont typeface="Wingdings" pitchFamily="4" charset="2"/>
        <a:buChar char="u"/>
        <a:defRPr sz="2300">
          <a:solidFill>
            <a:schemeClr val="tx1"/>
          </a:solidFill>
          <a:latin typeface="+mn-lt"/>
          <a:ea typeface="ＭＳ Ｐゴシック" pitchFamily="8" charset="-128"/>
        </a:defRPr>
      </a:lvl3pPr>
      <a:lvl4pPr marL="1536700" indent="-220663" algn="l" defTabSz="877888" rtl="0" eaLnBrk="0" fontAlgn="base" hangingPunct="0">
        <a:spcBef>
          <a:spcPct val="20000"/>
        </a:spcBef>
        <a:spcAft>
          <a:spcPct val="0"/>
        </a:spcAft>
        <a:buClr>
          <a:schemeClr val="accent2"/>
        </a:buClr>
        <a:buSzPct val="65000"/>
        <a:buFont typeface="Monotype Sorts" pitchFamily="4" charset="2"/>
        <a:buChar char="l"/>
        <a:defRPr sz="1900">
          <a:solidFill>
            <a:schemeClr val="tx1"/>
          </a:solidFill>
          <a:latin typeface="+mn-lt"/>
          <a:ea typeface="ＭＳ Ｐゴシック" pitchFamily="8" charset="-128"/>
        </a:defRPr>
      </a:lvl4pPr>
      <a:lvl5pPr marL="1974850" indent="-219075" algn="l" defTabSz="877888" rtl="0" eaLnBrk="0" fontAlgn="base" hangingPunct="0">
        <a:spcBef>
          <a:spcPct val="20000"/>
        </a:spcBef>
        <a:spcAft>
          <a:spcPct val="0"/>
        </a:spcAft>
        <a:buClr>
          <a:schemeClr val="folHlink"/>
        </a:buClr>
        <a:buSzPct val="100000"/>
        <a:buChar char="»"/>
        <a:defRPr sz="1900">
          <a:solidFill>
            <a:schemeClr val="tx1"/>
          </a:solidFill>
          <a:latin typeface="+mn-lt"/>
          <a:ea typeface="ＭＳ Ｐゴシック" pitchFamily="8" charset="-128"/>
        </a:defRPr>
      </a:lvl5pPr>
      <a:lvl6pPr marL="2432050" indent="-219075" algn="l" defTabSz="877888" rtl="0" eaLnBrk="0" fontAlgn="base" hangingPunct="0">
        <a:spcBef>
          <a:spcPct val="20000"/>
        </a:spcBef>
        <a:spcAft>
          <a:spcPct val="0"/>
        </a:spcAft>
        <a:buClr>
          <a:schemeClr val="folHlink"/>
        </a:buClr>
        <a:buSzPct val="100000"/>
        <a:buChar char="»"/>
        <a:defRPr sz="1900">
          <a:solidFill>
            <a:schemeClr val="tx1"/>
          </a:solidFill>
          <a:latin typeface="+mn-lt"/>
        </a:defRPr>
      </a:lvl6pPr>
      <a:lvl7pPr marL="2889250" indent="-219075" algn="l" defTabSz="877888" rtl="0" eaLnBrk="0" fontAlgn="base" hangingPunct="0">
        <a:spcBef>
          <a:spcPct val="20000"/>
        </a:spcBef>
        <a:spcAft>
          <a:spcPct val="0"/>
        </a:spcAft>
        <a:buClr>
          <a:schemeClr val="folHlink"/>
        </a:buClr>
        <a:buSzPct val="100000"/>
        <a:buChar char="»"/>
        <a:defRPr sz="1900">
          <a:solidFill>
            <a:schemeClr val="tx1"/>
          </a:solidFill>
          <a:latin typeface="+mn-lt"/>
        </a:defRPr>
      </a:lvl7pPr>
      <a:lvl8pPr marL="3346450" indent="-219075" algn="l" defTabSz="877888" rtl="0" eaLnBrk="0" fontAlgn="base" hangingPunct="0">
        <a:spcBef>
          <a:spcPct val="20000"/>
        </a:spcBef>
        <a:spcAft>
          <a:spcPct val="0"/>
        </a:spcAft>
        <a:buClr>
          <a:schemeClr val="folHlink"/>
        </a:buClr>
        <a:buSzPct val="100000"/>
        <a:buChar char="»"/>
        <a:defRPr sz="1900">
          <a:solidFill>
            <a:schemeClr val="tx1"/>
          </a:solidFill>
          <a:latin typeface="+mn-lt"/>
        </a:defRPr>
      </a:lvl8pPr>
      <a:lvl9pPr marL="3803650" indent="-219075" algn="l" defTabSz="877888" rtl="0" eaLnBrk="0" fontAlgn="base" hangingPunct="0">
        <a:spcBef>
          <a:spcPct val="20000"/>
        </a:spcBef>
        <a:spcAft>
          <a:spcPct val="0"/>
        </a:spcAft>
        <a:buClr>
          <a:schemeClr val="folHlink"/>
        </a:buClr>
        <a:buSzPct val="10000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533400" y="-80963"/>
            <a:ext cx="7899400" cy="1631951"/>
          </a:xfrm>
        </p:spPr>
        <p:txBody>
          <a:bodyPr anchor="ctr"/>
          <a:lstStyle/>
          <a:p>
            <a:r>
              <a:rPr lang="en-US" altLang="en-US" sz="4400" smtClean="0"/>
              <a:t>Gastrointestinal Endoscopes:</a:t>
            </a:r>
            <a:br>
              <a:rPr lang="en-US" altLang="en-US" sz="4400" smtClean="0"/>
            </a:br>
            <a:r>
              <a:rPr lang="en-US" altLang="en-US" sz="3200" smtClean="0"/>
              <a:t>A Need to Shift from Disinfection to Sterilization</a:t>
            </a:r>
            <a:endParaRPr lang="en-US" altLang="en-US" sz="3200" i="1" smtClean="0"/>
          </a:p>
        </p:txBody>
      </p:sp>
      <p:sp>
        <p:nvSpPr>
          <p:cNvPr id="33795" name="Rectangle 3"/>
          <p:cNvSpPr>
            <a:spLocks noGrp="1" noChangeArrowheads="1"/>
          </p:cNvSpPr>
          <p:nvPr>
            <p:ph type="subTitle" idx="1"/>
          </p:nvPr>
        </p:nvSpPr>
        <p:spPr>
          <a:xfrm>
            <a:off x="812800" y="2286000"/>
            <a:ext cx="7518400" cy="2205038"/>
          </a:xfrm>
        </p:spPr>
        <p:txBody>
          <a:bodyPr/>
          <a:lstStyle/>
          <a:p>
            <a:pPr marL="342900" indent="-342900"/>
            <a:r>
              <a:rPr lang="en-US" altLang="en-US" sz="2800" b="1" smtClean="0"/>
              <a:t>William A. Rutala, Ph.D., M.P.H.</a:t>
            </a:r>
          </a:p>
          <a:p>
            <a:pPr marL="342900" indent="-342900"/>
            <a:r>
              <a:rPr lang="en-US" altLang="en-US" sz="2000" b="1" smtClean="0"/>
              <a:t>Director, Hospital Epidemiology, Occupational Health and Safety Program, UNC Health Care; Research Professor of Medicine, Director, Statewide Program for Infection Control and Epidemiology, University of North Carolina (UNC) at Chapel Hill, NC, USA</a:t>
            </a:r>
            <a:endParaRPr lang="en-US" altLang="en-US" sz="2000" b="1" smtClean="0">
              <a:solidFill>
                <a:schemeClr val="tx2"/>
              </a:solidFill>
            </a:endParaRPr>
          </a:p>
          <a:p>
            <a:pPr marL="342900" indent="-342900"/>
            <a:endParaRPr lang="en-US" altLang="en-US" sz="2000" b="1" smtClean="0">
              <a:solidFill>
                <a:schemeClr val="tx2"/>
              </a:solidFill>
            </a:endParaRPr>
          </a:p>
        </p:txBody>
      </p:sp>
      <p:sp>
        <p:nvSpPr>
          <p:cNvPr id="4" name="Rectangle 3"/>
          <p:cNvSpPr txBox="1">
            <a:spLocks noChangeArrowheads="1"/>
          </p:cNvSpPr>
          <p:nvPr/>
        </p:nvSpPr>
        <p:spPr bwMode="auto">
          <a:xfrm>
            <a:off x="2525713" y="4899025"/>
            <a:ext cx="4402137" cy="979488"/>
          </a:xfrm>
          <a:prstGeom prst="rect">
            <a:avLst/>
          </a:prstGeom>
          <a:noFill/>
          <a:ln w="12700">
            <a:solidFill>
              <a:srgbClr val="4F81BD"/>
            </a:solidFill>
            <a:miter lim="800000"/>
            <a:headEnd/>
            <a:tailEnd/>
          </a:ln>
        </p:spPr>
        <p:txBody>
          <a:bodyPr lIns="86868" tIns="42672" rIns="86868" bIns="42672"/>
          <a:lstStyle>
            <a:lvl1pPr marL="342900" indent="-342900" defTabSz="877888" eaLnBrk="0" hangingPunct="0">
              <a:defRPr sz="2400" i="1">
                <a:solidFill>
                  <a:schemeClr val="tx1"/>
                </a:solidFill>
                <a:latin typeface="Times New Roman" pitchFamily="4" charset="0"/>
                <a:ea typeface="ＭＳ Ｐゴシック" pitchFamily="4" charset="-128"/>
              </a:defRPr>
            </a:lvl1pPr>
            <a:lvl2pPr marL="37931725" indent="-37474525" defTabSz="877888"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algn="ctr">
              <a:spcBef>
                <a:spcPct val="20000"/>
              </a:spcBef>
              <a:buClr>
                <a:schemeClr val="accent2"/>
              </a:buClr>
              <a:buSzPct val="75000"/>
              <a:buFont typeface="Monotype Sorts" pitchFamily="4" charset="2"/>
              <a:buNone/>
            </a:pPr>
            <a:r>
              <a:rPr lang="en-US" altLang="en-US" b="1" i="0">
                <a:latin typeface="Arial Narrow" pitchFamily="4" charset="0"/>
              </a:rPr>
              <a:t>Hosted by Prof. Jean-Yves Maillard</a:t>
            </a:r>
          </a:p>
          <a:p>
            <a:pPr algn="ctr">
              <a:spcBef>
                <a:spcPct val="20000"/>
              </a:spcBef>
              <a:buClr>
                <a:schemeClr val="accent2"/>
              </a:buClr>
              <a:buSzPct val="75000"/>
              <a:buFont typeface="Monotype Sorts" pitchFamily="4" charset="2"/>
              <a:buNone/>
            </a:pPr>
            <a:r>
              <a:rPr lang="en-US" altLang="en-US" b="1" i="0">
                <a:latin typeface="Arial Narrow" pitchFamily="4" charset="0"/>
              </a:rPr>
              <a:t>University of Cardiff, UK</a:t>
            </a:r>
            <a:endParaRPr lang="en-US" altLang="en-US" b="1" i="0">
              <a:solidFill>
                <a:schemeClr val="tx2"/>
              </a:solidFill>
              <a:latin typeface="Arial Narrow" pitchFamily="4" charset="0"/>
            </a:endParaRPr>
          </a:p>
        </p:txBody>
      </p:sp>
      <p:sp>
        <p:nvSpPr>
          <p:cNvPr id="33797" name="TextBox 4"/>
          <p:cNvSpPr txBox="1">
            <a:spLocks noChangeArrowheads="1"/>
          </p:cNvSpPr>
          <p:nvPr/>
        </p:nvSpPr>
        <p:spPr bwMode="auto">
          <a:xfrm>
            <a:off x="2935288" y="6462713"/>
            <a:ext cx="27638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algn="r" eaLnBrk="1" hangingPunct="1"/>
            <a:r>
              <a:rPr lang="en-US" altLang="en-US" sz="1800" i="0">
                <a:latin typeface="Arial" charset="0"/>
                <a:cs typeface="Arial" charset="0"/>
              </a:rPr>
              <a:t>www.webbertraining.com</a:t>
            </a:r>
          </a:p>
        </p:txBody>
      </p:sp>
      <p:sp>
        <p:nvSpPr>
          <p:cNvPr id="33798" name="TextBox 5"/>
          <p:cNvSpPr txBox="1">
            <a:spLocks noChangeArrowheads="1"/>
          </p:cNvSpPr>
          <p:nvPr/>
        </p:nvSpPr>
        <p:spPr bwMode="auto">
          <a:xfrm>
            <a:off x="7586663" y="6450013"/>
            <a:ext cx="1557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algn="r" eaLnBrk="1" hangingPunct="1"/>
            <a:r>
              <a:rPr lang="en-US" altLang="en-US" sz="1800" i="0">
                <a:latin typeface="Arial" charset="0"/>
                <a:cs typeface="Arial" charset="0"/>
              </a:rPr>
              <a:t>July 23, 2015</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54038" y="228600"/>
            <a:ext cx="8243887" cy="1143000"/>
          </a:xfrm>
        </p:spPr>
        <p:txBody>
          <a:bodyPr/>
          <a:lstStyle/>
          <a:p>
            <a:r>
              <a:rPr lang="en-US" altLang="en-US" sz="2800" smtClean="0"/>
              <a:t>Endemic Transmission of Infections Associated with GI Endoscopes May Go Unrecognized</a:t>
            </a:r>
          </a:p>
        </p:txBody>
      </p:sp>
      <p:sp>
        <p:nvSpPr>
          <p:cNvPr id="46083" name="Content Placeholder 3"/>
          <p:cNvSpPr>
            <a:spLocks noGrp="1"/>
          </p:cNvSpPr>
          <p:nvPr>
            <p:ph sz="half" idx="2"/>
          </p:nvPr>
        </p:nvSpPr>
        <p:spPr>
          <a:xfrm>
            <a:off x="3117850" y="1795463"/>
            <a:ext cx="5416550" cy="4300537"/>
          </a:xfrm>
        </p:spPr>
        <p:txBody>
          <a:bodyPr/>
          <a:lstStyle/>
          <a:p>
            <a:pPr>
              <a:buFont typeface="Wingdings" pitchFamily="4" charset="2"/>
              <a:buChar char="§"/>
            </a:pPr>
            <a:r>
              <a:rPr lang="en-US" altLang="en-US" sz="2400" b="1" smtClean="0">
                <a:solidFill>
                  <a:schemeClr val="tx2"/>
                </a:solidFill>
              </a:rPr>
              <a:t>Inadequate surveillance of outpatient procedures for healthcare-associated infections</a:t>
            </a:r>
          </a:p>
          <a:p>
            <a:pPr>
              <a:buFont typeface="Wingdings" pitchFamily="4" charset="2"/>
              <a:buChar char="§"/>
            </a:pPr>
            <a:r>
              <a:rPr lang="en-US" altLang="en-US" sz="2400" b="1" smtClean="0">
                <a:solidFill>
                  <a:schemeClr val="tx2"/>
                </a:solidFill>
              </a:rPr>
              <a:t>Long lag time between colonization and infection</a:t>
            </a:r>
          </a:p>
          <a:p>
            <a:pPr>
              <a:buFont typeface="Wingdings" pitchFamily="4" charset="2"/>
              <a:buChar char="§"/>
            </a:pPr>
            <a:r>
              <a:rPr lang="en-US" altLang="en-US" sz="2400" b="1" smtClean="0">
                <a:solidFill>
                  <a:schemeClr val="tx2"/>
                </a:solidFill>
              </a:rPr>
              <a:t>Low frequency of infection</a:t>
            </a:r>
          </a:p>
          <a:p>
            <a:pPr>
              <a:buFont typeface="Wingdings" pitchFamily="4" charset="2"/>
              <a:buChar char="§"/>
            </a:pPr>
            <a:r>
              <a:rPr lang="en-US" altLang="en-US" sz="2400" b="1" smtClean="0">
                <a:solidFill>
                  <a:schemeClr val="tx2"/>
                </a:solidFill>
              </a:rPr>
              <a:t>Pathogens “usual” enteric flora</a:t>
            </a:r>
          </a:p>
          <a:p>
            <a:pPr>
              <a:buFont typeface="Wingdings" pitchFamily="4" charset="2"/>
              <a:buChar char="§"/>
            </a:pPr>
            <a:r>
              <a:rPr lang="en-US" altLang="en-US" sz="2400" b="1" smtClean="0"/>
              <a:t>Risk of some procedures might be lower than others (colonoscopy versus ERCP where normally sterile areas are contaminated in the latter)</a:t>
            </a:r>
          </a:p>
          <a:p>
            <a:endParaRPr lang="en-US" altLang="en-US" smtClean="0"/>
          </a:p>
        </p:txBody>
      </p:sp>
      <p:pic>
        <p:nvPicPr>
          <p:cNvPr id="4608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15925" y="1755775"/>
            <a:ext cx="2454275" cy="4340225"/>
          </a:xfrm>
          <a:noFill/>
        </p:spPr>
      </p:pic>
      <p:sp>
        <p:nvSpPr>
          <p:cNvPr id="46085" name="TextBox 4"/>
          <p:cNvSpPr txBox="1">
            <a:spLocks noChangeArrowheads="1"/>
          </p:cNvSpPr>
          <p:nvPr/>
        </p:nvSpPr>
        <p:spPr bwMode="auto">
          <a:xfrm>
            <a:off x="554038" y="1795463"/>
            <a:ext cx="2286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a:solidFill>
                  <a:srgbClr val="FFFF00"/>
                </a:solidFill>
                <a:latin typeface="Arial Narrow" pitchFamily="4" charset="0"/>
              </a:rPr>
              <a:t>     </a:t>
            </a:r>
            <a:r>
              <a:rPr lang="en-US" altLang="en-US" sz="2000">
                <a:solidFill>
                  <a:srgbClr val="FFFF00"/>
                </a:solidFill>
                <a:latin typeface="Arial Narrow" pitchFamily="4" charset="0"/>
              </a:rPr>
              <a:t>CRE and ESBLs</a:t>
            </a:r>
          </a:p>
        </p:txBody>
      </p:sp>
      <p:sp>
        <p:nvSpPr>
          <p:cNvPr id="46086" name="TextBox 5"/>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10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title"/>
          </p:nvPr>
        </p:nvSpPr>
        <p:spPr>
          <a:xfrm>
            <a:off x="677863" y="228600"/>
            <a:ext cx="7856537" cy="1143000"/>
          </a:xfrm>
        </p:spPr>
        <p:txBody>
          <a:bodyPr/>
          <a:lstStyle/>
          <a:p>
            <a:r>
              <a:rPr lang="en-US" altLang="en-US" sz="3200" smtClean="0"/>
              <a:t>ENDOSCOPE REPROCESSING</a:t>
            </a:r>
          </a:p>
        </p:txBody>
      </p:sp>
      <p:pic>
        <p:nvPicPr>
          <p:cNvPr id="47107" name="Picture 3" descr="S1_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1633538"/>
            <a:ext cx="692785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Box 5"/>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11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06400" y="152400"/>
            <a:ext cx="8262938" cy="1143000"/>
          </a:xfrm>
        </p:spPr>
        <p:txBody>
          <a:bodyPr/>
          <a:lstStyle/>
          <a:p>
            <a:r>
              <a:rPr lang="en-US" altLang="en-US" sz="2800" smtClean="0"/>
              <a:t>MULTISOCIETY GUIDELINE ON REPROCESSING GI ENDOSCOPES, 2011</a:t>
            </a:r>
            <a:r>
              <a:rPr lang="en-US" altLang="en-US" sz="3200" smtClean="0"/>
              <a:t/>
            </a:r>
            <a:br>
              <a:rPr lang="en-US" altLang="en-US" sz="3200" smtClean="0"/>
            </a:br>
            <a:r>
              <a:rPr lang="en-US" altLang="en-US" sz="2000" smtClean="0"/>
              <a:t>Petersen et al. ICHE.  2011;32:527</a:t>
            </a:r>
          </a:p>
        </p:txBody>
      </p:sp>
      <p:pic>
        <p:nvPicPr>
          <p:cNvPr id="4915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958975"/>
            <a:ext cx="6026150" cy="4622800"/>
          </a:xfrm>
          <a:noFill/>
        </p:spPr>
      </p:pic>
      <p:sp>
        <p:nvSpPr>
          <p:cNvPr id="49156" name="TextBox 3"/>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12</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z="3200" smtClean="0"/>
              <a:t>CDC Guideline for Disinfection and Sterilization</a:t>
            </a:r>
            <a:br>
              <a:rPr lang="en-US" altLang="en-US" sz="3200" smtClean="0"/>
            </a:br>
            <a:r>
              <a:rPr lang="en-US" altLang="en-US" sz="1600" smtClean="0"/>
              <a:t>Rutala, Weber, HICPAC. November 2008.  www.cdc.gov</a:t>
            </a:r>
          </a:p>
        </p:txBody>
      </p:sp>
      <p:pic>
        <p:nvPicPr>
          <p:cNvPr id="50179"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246188" y="1878013"/>
            <a:ext cx="6818312" cy="4652962"/>
          </a:xfrm>
          <a:noFill/>
        </p:spPr>
      </p:pic>
      <p:sp>
        <p:nvSpPr>
          <p:cNvPr id="50180" name="TextBox 3"/>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13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sz="4400" smtClean="0"/>
              <a:t>ENDOSCOPE REPROCESSING</a:t>
            </a:r>
            <a:br>
              <a:rPr lang="en-US" altLang="en-US" sz="4400" smtClean="0"/>
            </a:br>
            <a:r>
              <a:rPr lang="en-US" altLang="en-US" sz="1800" smtClean="0"/>
              <a:t>CDC 2008: Multi-Society Guideline on Endoscope Reprocessing, 2011</a:t>
            </a:r>
          </a:p>
        </p:txBody>
      </p:sp>
      <p:sp>
        <p:nvSpPr>
          <p:cNvPr id="51203" name="Rectangle 3"/>
          <p:cNvSpPr>
            <a:spLocks noGrp="1" noChangeArrowheads="1"/>
          </p:cNvSpPr>
          <p:nvPr>
            <p:ph type="body" idx="1"/>
          </p:nvPr>
        </p:nvSpPr>
        <p:spPr>
          <a:xfrm>
            <a:off x="552450" y="1795463"/>
            <a:ext cx="6975475" cy="4376737"/>
          </a:xfrm>
        </p:spPr>
        <p:txBody>
          <a:bodyPr/>
          <a:lstStyle/>
          <a:p>
            <a:pPr>
              <a:lnSpc>
                <a:spcPct val="80000"/>
              </a:lnSpc>
            </a:pPr>
            <a:r>
              <a:rPr lang="en-US" altLang="en-US" sz="2300" b="1" smtClean="0">
                <a:solidFill>
                  <a:schemeClr val="tx2"/>
                </a:solidFill>
              </a:rPr>
              <a:t>PRECLEAN</a:t>
            </a:r>
            <a:r>
              <a:rPr lang="en-US" altLang="en-US" sz="2300" b="1" smtClean="0"/>
              <a:t>-point-of-use (bedside) remove debris by wiping exterior and aspiration of detergent through air/water and biopsy channels; leak test</a:t>
            </a:r>
          </a:p>
          <a:p>
            <a:pPr>
              <a:lnSpc>
                <a:spcPct val="80000"/>
              </a:lnSpc>
            </a:pPr>
            <a:r>
              <a:rPr lang="en-US" altLang="en-US" sz="2300" b="1" smtClean="0">
                <a:solidFill>
                  <a:schemeClr val="tx2"/>
                </a:solidFill>
              </a:rPr>
              <a:t>CLEAN-mechanically cleaned with water and enzymatic cleaner</a:t>
            </a:r>
          </a:p>
          <a:p>
            <a:pPr>
              <a:lnSpc>
                <a:spcPct val="80000"/>
              </a:lnSpc>
            </a:pPr>
            <a:r>
              <a:rPr lang="en-US" altLang="en-US" sz="2300" b="1" smtClean="0">
                <a:solidFill>
                  <a:schemeClr val="tx2"/>
                </a:solidFill>
              </a:rPr>
              <a:t>HLD/STERILIZE-immerse scope and perfuse HLD/sterilant through all channels for exposure time (&gt;2% glut at 20m at 20</a:t>
            </a:r>
            <a:r>
              <a:rPr lang="en-US" altLang="en-US" sz="2300" b="1" baseline="30000" smtClean="0">
                <a:solidFill>
                  <a:schemeClr val="tx2"/>
                </a:solidFill>
              </a:rPr>
              <a:t>o</a:t>
            </a:r>
            <a:r>
              <a:rPr lang="en-US" altLang="en-US" sz="2300" b="1" smtClean="0">
                <a:solidFill>
                  <a:schemeClr val="tx2"/>
                </a:solidFill>
              </a:rPr>
              <a:t>C). </a:t>
            </a:r>
            <a:r>
              <a:rPr lang="en-US" altLang="en-US" sz="2300" b="1" smtClean="0"/>
              <a:t>If AER used, review model-specific reprocessing protocols from both the endoscope and AER manufacturer</a:t>
            </a:r>
          </a:p>
          <a:p>
            <a:pPr>
              <a:lnSpc>
                <a:spcPct val="80000"/>
              </a:lnSpc>
            </a:pPr>
            <a:r>
              <a:rPr lang="en-US" altLang="en-US" sz="2300" b="1" smtClean="0">
                <a:solidFill>
                  <a:schemeClr val="tx2"/>
                </a:solidFill>
              </a:rPr>
              <a:t>RINSE-scope and channels rinsed with sterile water, filtered water, or tap water. </a:t>
            </a:r>
            <a:r>
              <a:rPr lang="en-US" altLang="en-US" sz="2300" b="1" smtClean="0"/>
              <a:t>Flush channels with alcohol and dry</a:t>
            </a:r>
          </a:p>
          <a:p>
            <a:pPr>
              <a:lnSpc>
                <a:spcPct val="80000"/>
              </a:lnSpc>
            </a:pPr>
            <a:r>
              <a:rPr lang="en-US" altLang="en-US" sz="2300" b="1" smtClean="0">
                <a:solidFill>
                  <a:schemeClr val="tx2"/>
                </a:solidFill>
              </a:rPr>
              <a:t>DRY-use forced air to dry insertion tube and channels</a:t>
            </a:r>
          </a:p>
          <a:p>
            <a:pPr>
              <a:lnSpc>
                <a:spcPct val="80000"/>
              </a:lnSpc>
            </a:pPr>
            <a:r>
              <a:rPr lang="en-US" altLang="en-US" sz="2300" b="1" smtClean="0">
                <a:solidFill>
                  <a:schemeClr val="tx2"/>
                </a:solidFill>
              </a:rPr>
              <a:t>STORE</a:t>
            </a:r>
            <a:r>
              <a:rPr lang="en-US" altLang="en-US" sz="2300" b="1" smtClean="0"/>
              <a:t>-hang in vertical position to facilitate drying; stored in a manner to protect from contamination</a:t>
            </a:r>
          </a:p>
        </p:txBody>
      </p:sp>
      <p:sp>
        <p:nvSpPr>
          <p:cNvPr id="51204" name="TextBox 3"/>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14</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06400" y="76200"/>
            <a:ext cx="8262938" cy="1143000"/>
          </a:xfrm>
        </p:spPr>
        <p:txBody>
          <a:bodyPr/>
          <a:lstStyle/>
          <a:p>
            <a:r>
              <a:rPr lang="en-US" altLang="en-US" smtClean="0"/>
              <a:t>Endoscope Reprocessing  Methods</a:t>
            </a:r>
            <a:br>
              <a:rPr lang="en-US" altLang="en-US" smtClean="0"/>
            </a:br>
            <a:r>
              <a:rPr lang="en-US" altLang="en-US" sz="2000" smtClean="0"/>
              <a:t>Ofstead , Wetzler, Snyder, Horton, Gastro Nursing 2010; 33:204</a:t>
            </a:r>
          </a:p>
        </p:txBody>
      </p:sp>
      <p:pic>
        <p:nvPicPr>
          <p:cNvPr id="532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01925" y="1633538"/>
            <a:ext cx="3740150" cy="5224462"/>
          </a:xfrm>
          <a:noFill/>
        </p:spPr>
      </p:pic>
      <p:sp>
        <p:nvSpPr>
          <p:cNvPr id="53252" name="TextBox 3"/>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15</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06400" y="152400"/>
            <a:ext cx="8262938" cy="1143000"/>
          </a:xfrm>
        </p:spPr>
        <p:txBody>
          <a:bodyPr/>
          <a:lstStyle/>
          <a:p>
            <a:r>
              <a:rPr lang="en-US" altLang="en-US" smtClean="0"/>
              <a:t>Endoscope Reprocessing  Methods</a:t>
            </a:r>
            <a:br>
              <a:rPr lang="en-US" altLang="en-US" smtClean="0"/>
            </a:br>
            <a:r>
              <a:rPr lang="en-US" altLang="en-US" sz="2000" smtClean="0"/>
              <a:t>Ofstead , Wetzler, Snyder, Horton, Gastro Nursing 2010; 33:204</a:t>
            </a:r>
          </a:p>
        </p:txBody>
      </p:sp>
      <p:pic>
        <p:nvPicPr>
          <p:cNvPr id="5427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2041525"/>
            <a:ext cx="3600450"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Box 4"/>
          <p:cNvSpPr txBox="1">
            <a:spLocks noChangeArrowheads="1"/>
          </p:cNvSpPr>
          <p:nvPr/>
        </p:nvSpPr>
        <p:spPr bwMode="auto">
          <a:xfrm>
            <a:off x="346075" y="1714500"/>
            <a:ext cx="838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1800" b="1" i="0">
                <a:latin typeface="Arial Narrow" pitchFamily="4" charset="0"/>
              </a:rPr>
              <a:t>Performed all 12 steps with only 1.4% of endoscopes using manual versus 75.4% of those processed using AER</a:t>
            </a:r>
          </a:p>
        </p:txBody>
      </p:sp>
      <p:sp>
        <p:nvSpPr>
          <p:cNvPr id="54277" name="Rectangle 5"/>
          <p:cNvSpPr>
            <a:spLocks noChangeArrowheads="1"/>
          </p:cNvSpPr>
          <p:nvPr/>
        </p:nvSpPr>
        <p:spPr bwMode="auto">
          <a:xfrm>
            <a:off x="2563813" y="3592513"/>
            <a:ext cx="3532187" cy="407987"/>
          </a:xfrm>
          <a:prstGeom prst="rect">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endParaRPr lang="en-US" altLang="en-US"/>
          </a:p>
        </p:txBody>
      </p:sp>
      <p:sp>
        <p:nvSpPr>
          <p:cNvPr id="54278" name="TextBox 6"/>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16</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06400" y="228600"/>
            <a:ext cx="8262938" cy="914400"/>
          </a:xfrm>
        </p:spPr>
        <p:txBody>
          <a:bodyPr/>
          <a:lstStyle/>
          <a:p>
            <a:r>
              <a:rPr lang="en-US" altLang="en-US" smtClean="0"/>
              <a:t>Automated Endoscope Reprocessors</a:t>
            </a:r>
          </a:p>
        </p:txBody>
      </p:sp>
      <p:sp>
        <p:nvSpPr>
          <p:cNvPr id="55299" name="AutoShape 2" descr="data:image/jpeg;base64,/9j/4AAQSkZJRgABAQAAAQABAAD/2wCEAAkGBhQSERUUEhQVFBUVFRUUFxcXFBQVFRQXFRYVFBQUFRQXHCYeFxojGRQUHy8gJicpLCwsFR4xNTAqNSYrLCkBCQoKDgwOGg8PGiwlHBwpKSksKSwsKSkpLCwpLCwpKSkpLCkpKSksKSkpKSkpLCwsKSwsLCwpLCksLCwsKSwsKf/AABEIAMIBAwMBIgACEQEDEQH/xAAcAAABBQEBAQAAAAAAAAAAAAAFAQIDBAYABwj/xABCEAABAwEFBQUECAUDBAMAAAABAAIDEQQFEiExBkFRYXETIjKBkVKhscEHFCNCYnLR8BUkM+HxgpKyQ3Oi0jRTY//EABoBAAIDAQEAAAAAAAAAAAAAAAIDAAEEBQb/xAAtEQACAgEDAwIFBAMBAAAAAAAAAQIDERIhMQQTQSIyBVFhcYEUI6GxM0KRUv/aAAwDAQACEQMRAD8Aq2KMRtwCpaND78wi9ztz80Os8aLXQzvLsV0Qqc5x5nyY7eostUIS4hwTyalCr/sgls74zWjxTLXyROU5nqmBmIgc1LfY/sVX7kZWHZ9sBDRiPcFQ7UHhkp7xs47IZfeHzWn2jsw7WtNWt+CC3hF9mPzD5rm0+6Jts9rKFyWcVCNSMGHyP+FQupuYRGbwnzXZseMnMr43Mdd+zEkcsr3tka0UczEAMWInGBTgvQboZ9m1Q2ZznhuKRrwGihG7fhPNErPFQCi8vOK7rkehja1QqvrksMUoKjqnhEKJWlSAqFqkaVZQ+qcEwFOBVEHJQkCVQgoTwmhJJK1oLnGgGqi3I2ShIXgakDzWbvHakZiM4RxpmehQ029ziSMxxNdUzQxetG2ima7RwKkCyV0QPkfRuIuHk0DiTuWssBAY6rhKWjN2jejULQSkPCUKJsoOieCqwXkVykgKYQuhVxJIbOczr7/kudGCBkajqnOlGKmH3j9VKbQ0aNGe+oyqiBHMc6g19FYCom250ABPCqvQvyz14cFCEgXJ4hXKEPHYAid0+IIbCiN1nMefwXo5cHE8j5NT1S2MfaDoU2Q5qW7R9oOhWa32P7Gmr3lraBvfb+UIFeTfs/MfNaHaA0LTStGjLRAL0Pc4Zj5rnU8xNtntZTuvVXpT3T0Ko3dqrk/gPn8F2bOGcyHgH/Rqz+Wcf/2k/wCTltWrIfRyyljHOWU/+blrmBebl7mdpcIcFIFGpAqLHhPCYE4KEHhKEgSgqiDwlCaClCog8LN7SW5xeY2+FoFaa1WjDtF5jf7j9dl1BxZEEhX3NHgvt69skgPeyacs9e6381UYsFhfK5ojqS7KpyFd9BwCD2S83NdSTvA0zoK+fJbKyyfVonTv8cndjA0a32gtUJxnwZbK5V8k89uis7DCw4iP6js6vPDLcKqzbbe6KzRgMGJ5x0NKhugKCXRK6SQDJtT3chWlauLioNrbzEkxc1rjh7jSXUaANaAKNYBi87hGx3qS4n3Dip4doBjwOBbn1rzQayOIaDlhIBqK+dU+3OxFsmbSDTSmLqk43HeDYQzh29SQjmszFeWAHUDcfkj932gPAcMkKQZK+BtSS7PgAMuin7JgFMRzpXL+yryOIJI+BStkJ3OPkf1RFEzS1ulTzOqlhkBPRVDZK5nLrX9Vbhrv4KFBNhyGXvXJsRyC5WQ8ZgdUZIjdv6oNdU1Yx6FF7v8A1XopHEi8j36lSWG0MY+r3BoocyaCqicugsrZKhwqA2qydQ8Vs10r1hPaG1x1aC9tcDTSvos/eMlYstKj5ozfVgaZGVH/AEmfNUb6hAgy4hcuqzE0vqb5x9LBlgOnVW7Qe47ofgqlgCs2nwO/Kfgu9bwzk1i7AtpYo673PP8A5uWnas9sbHSxxdCfVxWhAXmpe5naXCHBOCaE5qoIkCcE0JwUKHhKFzQlVEFCVIClUIPC86+kSzPilbODRh8X5l6E8LJ7XXRNaXhjXNbDStTqHbxTehk0luFHOdjHXZjtE7BuIrTeQMz7loZL4dI4uO7uhh8IA8IHDfmjez2zsEBa6naPblidUeg3LPX/AHcIJXjc4l7ehJNOaSppe006dXuNHs8WiKSbQ/0m76E8FF/BHuaGkab6ihQe97z7KCCzxuLXAdq8injd4QfIoY/aC1ChDxkdzR6HJa++vJk/Ty/1NHZ7nmjkyeABlnvHRHexY7IuzpkXDLyWSg26bkZInD2i3ME8gil37XxTD7NmdSC1xoeuSZFxl7eRM4yhvILvsWE5kEU0V26ouzBJrnohkF6kUrC4jSozBRVskhwlzcLeANSeqFrBcXkvfxADc70Tm3n+F3uTHzUFezyHRMitBIr2fvUDJXW6ujHJW213sH1CH2+8pWEBkAdUe3hzqp7BaZXB3bRCIjQB+KvuQkCUd4uA8B9QuUC5QmDxu4Z6gjzotJYD+/RZKzN7Kem4/ArW2HQ/vgvTPg89T/5+Q92qnuzV35VXerN1Dx+S5/Vv9pnR6b3ou3v/AFGf9tvzQy/D/Ln8zUSvnxs/7bfiUOvr/wCOerVyYe+P3R0JexgewHNWbUfs3/lPwVaxDNT2w/Zv/KfgvR28M5EOQjsq2lkhH4a+8ozVDLgb/LxfkHwRILzLO14Q8FPAUE87Y2l73BjRmS4gADqUBtH0iWRnhc+QZ96ONz2f7gKKwTUAJ4yzOSyZ+kSyx0bO4scRiGVQWnQ/2Q7ar6Q2mJjbI5rxLiaXuq0NANCAaaq0myOSQPv7a60SyufY7Q1jYy5pjJaMRBpXMHEPRbvZm3yy2aOS0BgkdrgrhI3OFeK8QsdzMktkcLiWF8jcQDgWkE1NCvoCGFsbQxoo1oDQOAGSuWEVF5JVySvVcEsMeFXtcdRlqMwpqpkmiprKLTBMFqeHlzsi3Rpyrz5hTPa2bvzNY5zcm5adFNabI15FSQ4bxv6qjNY5fuvYRurlRZFVJPYfK1Y3Mv8ASG9rHxzNGTxgdxxDRA4LWHNRTby7y2GIdrje6TvNyNTnTCFDdmwtsIBMYaDTVwqK7yFo7UpcIqN8I8sgAxZAVPACpPRbnZjZ7AxjnM71DXjmd/uRO6NnI7NGBTFJq9x1PIckWZKSMhQLo0dPo9TOX1fWd56UuBGQbsgOFVObNUUTWjirDTwTbIpmaubRXtjTg9FWs0xHdpVEqVyOipOgaH5E1osso44NsLNRFbNQrjSqVsOYVthQDiTEuSrlCHid8nvNeOh+SNXderQzMitOKC3m1xmdGKCpGuVKotsdY4ZQ+OVgc9hrU6kafFdWPV/tOXLicr9Ni5Jbav7LX8TbuI9Ud2csT5WuLWnPjkrF27JxPd3YmADV2dOlFsbNZ2saGtFAOCxW9R3lhLY3V0qpmevDZ6V7gW4cmBubt6r2nZCSSMtLmDoSaEeS1U8tAa5ZenNY289sHGUxQ17oqTQgH/UFlwluuR632IYfo6nB/rM/2OKsyfR9I5pa6cCoIyi49XKm+8rSWkh9eQ1Pmhs99PbEJJpJI6/dPiBCe+qsa0ti+xFPJsbLsu2NjW9oe6ANGjTlVSOuyFoLnSgACpq5oFBmVhbvvN05xRvc9oFTV1CDoAWhVNrw9lkk75rIWwgA/wD2nD7lnHBW5LvhvCR1ptTh9XY9zbNCXGjgxxBneMq1oCB0K1rJLM3JrmkbgK0WTsd0tDWMaCGsa1uvioNyjva3iJhbG0UbSrhpmdAfipFSlLSgZOMY6n4Lcllhkmld2ccjKVLXioFDnTgvONtLjD5DPZIYm2eId5naijn543NYTpUqC/47WS8wOOB4qQxxrzA5clV2aic0YJGPAzzIJbU6g15rdDpZ69MtjDZ1lfb1x3Lmwuy7HujtMrgMEjZWxtqXVY7EK55CoC9lO1gObYj8F51DZ2N8Pd6Ze5FrJeTmUrR7RoDqPROu+FzxmL3MlPxmvOJxx9TasvdzxmwNHmSkVG67zZKKtyI8Q3q7VcuVcoeifJ2YWRsjrg8odVI5wAzSVVeaWppwR1VuyWP+i+otVMclG2vc7QkDkg8tlqcyT6onNaMyEyOMb/NdbtRisI4XelN5YkuzkBjie9tZWOxtfUjCcxQjQo6y1Zj8I9+uaGukqRXT5BWbHAXFxJGHrm5XGCWcgzsecIKWSdr88ya0KsOduVeBuHw5K65oOZ1QMdHZEbGqQH+w/VNLqaJGCqUx8SbEh95PwuaeXwV7EAhd/GjK8ilJbmit7i211cNN6us+SHXXasUbRhBoKqCba2BhIc5oINCKnIjckNYeDYt0HguQAbZWf22+pXJOCYAUtiaJzUA5sOY5qW69kZf4iZmnDAQXONNScixvPQo7DcRknLnZMoM97iDWg5LTNbQUGgR1yccv5olkVLH0OijDRRuQCSSYDr7hzK6SWnX4c1kNpdqWMPZ4jU5mgrX03KN4LS1D77vfGcDScO/i47/JALPGxj3uLnHF9wd7D03DzQue9ZJaiLuNOWLIl3EF27oE02qMtLSSaENI5/hYPEeZyCDkPgsWjaNsDTHA3Ea6FzpC2u4nf0UFpsDrRGZZjkCHBlOGWFx+7XgpIbOYsJYxodWvfrQD2uJ/MfJF7puQvOOVxc2pcGnLG8muLB7PCqiWCMIWO7gxoDWhuQNAKeSBbft+ys7dxtcAP+4LWvpu/wAdOawX0j3mDFGxn3bRES7TPFo0/EqeSg5fd9NhYWNoXbwDXy5LNSW10rNwrlTX3fNRyWR4OGPN7q1LtAN5JKJXXd4oBGO0kPie7wsp7I0qhzh5C05WGZlrnQuw1wkZ5nJSm93aEsNeBqfght1XXJbbzlNT2UbyJHaAhrqYRzNCj173M2C3QR0pZp6tyNXteATTGfJdur4hFYU+Tg2/DMtuHDK7rXpXL5J9mtBDhnruVi17ITsJ7JweyuVTRw5U3qA7PWoNJbEajUkiv+kLdDrapLOTmy+HWwbjgI2W3mJ4Ne8d4+fFaCzbUmtHtrwII94WHMT4yO1q088jXzRCO0jXLma5pkqKr1mSyIhdd0zxBtfTwbtl9RuBo6jqaEU9FFZH46hnedU1z3rIMlLyAMyTQLeXLdDYsD2jMsOI594rHLpq+neYmxdXd1W01x8gRLY5GH7QUrnXd0qp3QgsIrmj0cgLqOALTx3J8tljkZiZTyHBLc/mNjCMVhPgzcZOAmhJAO7yVqyYwwDA4njTCFBbI7SKhmAbwcTq+lKKpBf8zXYbQHciRQeRGRTktsoySsxLfKNFBGci70qidUKu23Nf4T6q+95SJo3VNNbDy5cHqMEOyrRPa2izs1IdvQ7aNhMPQ+tVfZkKlB9obzAaGDMuI9AgXIyJFdlpo0bnNOldQV5/fw/mHj8bvittYM3VDSB81i9qjS1P55oLl5NcHsUQVyixrkgZk+gwmyPoPgkfJQfuqze01/GKNwYTiIIrStOFEEpYCjHJBtJtIW1jjoXkVcT4Wji4/ALIsswdUyEmueECr3Di/wBhv4VIbDIYmumwiMnHIQ8BzuBxnQVpkFE2UyP7OGMhuGviLzX8dNelUGcjMYK1tsb3vaG/ZM8RAIAAH3yBoPiiF2ljKsgYJJDrJQHEDvFVcu3ZtxFJXZVzGXe6kLR2O7WRijBQcvmrRQPu64qd6U43VrTUeddemiKSGmW/4J737hr8EMt1uwkNaDUmleCFzLSyDb6vxtewieBISA4jMsadfNYzaSICzzNb9q5tH9pXJrWZgNpzWyhuqKIuwxguecTwTma6mp6q5arma+GSNrQA+N7aAAatOWWqWpZYWMAm57hMkbHOdQOa1xpq6oB14IpfBbZbJIWNAIGFoH3nu7rRXqUzYe0h1hixax4oiN4MTiw/8VUv61CaaGAaNJmd0ZTAP9yN8lIjuC6m2SBrNXuGKR1PE92bjXqSoNqLK6azuw/1I8MrDvDmEOpXnSiIklxopI2nhX5oPOQvBBddubNDHKPvtB6HePVX2lZy5Gmz2mWyuyY8meDoSTK3yJB80ctFpLcqE10ITYUyslstjPd1EKl6nv4GXiY5B2crWuaeIFQeR3LLWzZR0RPZPxD2SO9Tkj8oJbnQE1rv6FQ2S8Casl8QyDtzuHRd6qPaSUTzV1jtebATsvM1mOWUOBDsAGE1B1qeC392Xu17atNKag5FZn64I3HEBR1Aa8tD1VoMJAc0ANO8HXqNyKz1MCD0PYM22csdVveHiGeRG8K1Y7SMHd0dmKaIZZzibh4aJbC4sJZ5t+aBrYYpZYVEgJoQK/vcqNvhNM2g8KgUP6JXP5lPbagR3qH1qqi2g5x1AaKSON2LvREbtWnotDY7ya+miqPZG4UOfUFVfqEYzDizzy96ubUiq04M0XYjWgSSSgDNZ07RCPu4+0O7CPiuZeuLP3LPJG1T2Cs1tWatsbpJCdRoPJVtob1fhwNcGudlXKgQ+7LztEWUlJGHeKVHopGD5Q2El5DFitxYS0+hyPosntZIDaKje0V6hal9ubJTC2ricuXVY+/o6TEcCQldRJbI0wW2SmCkTgkWbKCPZr8vrswQCMdONAOXVA7O1zjV+/OlNOtVdgu/PE4VPPNWjZjXFTXIj5rNzyawVPZIG6xh5GdAMRz0OE5BELDZ24AQMFd1AKdQFz7kxSYy5wOlBp58Vfhs4aKUy5qIpjY4E6Z9BQJXTAaH9OnVCryvNkYq9wA41A95VuRSWSaV50b5lI2xVFDXlkhtk2mikY4xHGGgk0BOmtMhVddl9S2mMPZFIwEnxAtNBlWhzSm2xuEgwy7mAhzgKgakqQzRtHiGtdyqWe6pie+4UO7VSi4IzXE9xdu3AeSDcvYxl0TGK1WuzNPce/6ww7qSVLg3zqfNPurvyzTDiIW9GZOP+4FW9t7vFlEFsa0kMLoJAMqsloGkdDRV22uGzwsZG7G5rQSBU1e7vOq7jmtcKp2exZM1lsK95yC0TABU5JjbwjcaNe1zhuBFarJW+9HyeN1G7gKgeaotloatyI0K6tPwr06rH+Di3fGN9Na/LNLtNG6VrHso2SB2Npz73ts8xXJS2O9mzx429QOHFp5hNsNqMrA458RwPFCJf5WXEAOxlPe/BIcqj8JyTIw7TwuBMpO7Db35/AffP3f3vVK0PbWh1OX6FRy2sGrWndmf0Q+zvJcDTut1PFNiZ5st2x2JgB1bv4hT2e3uj0NQdR+9FUtdobhBxZ8FWsdpfI0jD3geIoRxKqW72JBpR3NJZL7brTyGo8t6LF7HtD2uGRrrn58FjPq4OtTTe3cUyGRwrhcHDgTQ9CDmo0/JE1/qzZSXg0auHqqzr0ZuqUBhc8t/pt9VIZngf09NwdRBt4DUpfIJS3o891gPVVn2eR+pc7pp6nJUo7+eMvq5PR4qrEl+4m0FnfX8UuQ8gi7eSd5LknbdtNXMb1dV3uUQvANNGEyU1yp71UZZZH+KjAdw/wDZGbuuOP7zh++artMnfTOtYdaLP2bbPHnvJBceOR3rF2nZW0xPGHtWs+8GlxPLur05kcLcowCeNCf+KsMseLxOcR0wj01Km0RkJyyZHY65ZGuEr3Ow0PdeDUk5VoVmdoz9u78zvivW5LIGULcwMl5JtOKWh35nfFcmxtz3O3Xjt7A8PSqr2i5Dks94o2lf8e9QS3k1v+f0VGTZSWRoEk+VCDhJz6AnJEbLsxGwAEudQAZkfJZ9zVlFF17vcQ1hArvwkqvJHM8ENLsedHEd2vRaSOxtboB5DNDLyvd0LXPdFRgpQuIFeOpVMmfCRTs11zkNqTib4qN7ruNM1UvXYuzztH1rG9rXFwaSWgE5Z4dUTuvbWzSDuva13suNPeclcnbJJ/SDc8+84EOHIhXsW048oo2e0QwswsDTQANbXDlu1CnivrIfZnye1PZZJA/7RjC001IJaa5gGiKfw5vstIKii2DqSBwvtu9jh0Lf1QLaPbZkYwRMJlO93hbXiN61M11Nc1wa1tcJoRoDTJeQXjdU0MlJ2lpzNToehW7oelrsl62c74j1VlcP2yntHeUtopHLI5xfqAaNa0chlqorqtFY6O8bCWu500Poq8FlxSOlNaZtAPAHcpp7C6ORszmFkLy2ORxplU0Y7pU0XYc40PXx4x9DjduV8e0st85+vyC12XDPanUiADd7naeXFELx+jSZjcbp2NA/CfjVaLZq3RQksaZHZABrWl5ryIyARC/xPaGhgjMTSRm44n5cQ3T1XPt62yUtnsdOroKow3WWYuNojaI2uaQMzR7STxTHWdkzXY5owBl2da4h1+6arb2LZOFrB2jA+SmbyGivDRQWjZ6yNzwAO3jVh504pHeskM/S1x3x/JhLO02ciKQDC4Vjcc6j2SeKumMhtA0kncBkPNGb1sEcrSwsqNxOVKaEDcQgEczoHCO0OcWaMlGQPKTnzWiNs0sYMs+lrnPKeEX7DsyJKGV+Aa0aKuP6IledxRNiDbOBGRm+ubn8KuVCa14BUuDRTLPUdd6q2XaBkj+yBJJ+8fgKpKlY7U2/wPnVVGmSjH8lfsMDagUceB95UQkJriHeHKlERNlDpaDINFT13Aq42yFzi59CTkKANyXbckjzEa5Se3ANgtEjW5NJHMp0dpldk0AHhvRQWYDKpPIfqnxxEeFv6pGxtUZYxqA8d3SncQeitwXNIdSfRGInSb8KsMtBGtD0U1tcFqmL5IbJcoA71SicUAAphAHMBNhmruPkrLnfsnNIlKTNlcIxWwrW8wPd8FI3JQiUcR6FPEgH7+SU0OSJ2Oy4aheRbb2R0VoIdvxOHMEr1kz8Fndt9nvrUGJg+2iBc38Q+8z0WayHk1VWY2PHzIONEigxfvhyXJODTg+lZILUDrEf9Lh802tpH/Tid0eQfeEjb8emWraMsYXHcD67lTpcVkONik1Fc+ARtDtdLZ4pD2bWujbUnEHAVNBu1zWcsF3T2qEzWuCabtKOYWytDY28QwnxKrtpOexhhPinlEkh4590L02w3iyONrA2ga0D0SIUynubrLY0w0xW5moLtswaA6yTGgpWjSfcdVTmgEYcbL9YjeNG4SWnkdwW7/jDN4Si8ojuRvp/ODOurfl/93MLYNr7UGkWmzA0FQQ7C51NwFKV81p7pvtkkBkcDEBkQ+lWk8afJE5ZYH+IA8iF0scDmuYRVrxRw4jgjVTQt2Re5Vu+9o3CjXtOuhFeuayP0i2rtmxxRjEal1ajIUoVuILJZ2gNaAAAAOg5pst02Z7w8hpc0EAk6A65I4aoPK8CrIwsjpfk8ouTZd73A5ZaZF1DxoMlrWbBCVjm2hxe1ww0NABzwjeNy1jrSxgoxuXIUCpz25xyHu/VMnKdstUga4wpjpiZzYiQQPksNoymgAMb8v5iDMMeCNXAAB3PPetPPb2tzAqsjtVcT5wySM4LTAS+F/Pexx3sdSifs9fYtUdSDHMzuTRHxMeMvNpzIPBXGpZ3Blb8gtabY5+mQ5fqh0sJOZU9te5rHGNuJw0bWlVhbXeFptBLcxnTA3IjqnpKIhtyDV5XxFDXE4E+yMyf0Qj6+bQC0MDWHIg0cSPgFQNxFtTK5rBwyLvcmWS8GxP7tTHvrr1HBKtnLGw2quCfqIb2uN7AHRkvYB4T4m9DvHJULoNZmHnTnotpHaQRVhyOhWevi4au7WLuSNzy8LvzDeFlrm0/UarYJxeDQ2Y0rUa6mvxRCKJtK1ogNyXt2v2co7OYCuGuTx7TD94Z9Ues53cl2oyTR5qVbi3ksRxtpv8AVPwhRAJzXIisE0Lh1UplG5oqoWlSR8ULGpEsR4/48lNlvzKrt1qp2lLYyA8MceSexuHLeojMujYa1JIHvKEMssizTpNR1SRmgy8gmu8QSpIbFmLvT6MIpZnyNOAPcXYeBOvvqlW3JXINI7UyuELv93da32ngeWqJIXfPjh/P8kF/tx9v7NnS/wCRP6N/wZfbd381CNzRH/yovQQV5z9IhwzsP4Ge6QL0OJ1QDyClfMiXP0xJEoCROCeZjqJaJE5UQ4E8T6qSF2eZNExco0QSyulxntHsLM6Ur/pV+CQOGlDy06qilBIzCFRwW5ZLcsNclktotnJO0FqshDLQwUO5k7d8co376HcVsIpg8cD8Uj4lCuDMXBtBHa2uoDHNHlLC6mON3Te07io71uPGccRwS0z9mTk4ceak2j2Q7ZzZoXGG0MzZI3f+F4+83kqN1bWO7QWe3sEFo+6c+xnHFjsw0690lEnnkFxxujK2iy94iV2Fw1aa4gfw8lXtkjCwBrKHjvd1C9Gvi42WgUfk4aOGo/ULF2nZ+WN2Dsy9xPdcDVpHTcqcS1JPcC2a1uizzLeG7yUFttU9oq1mKnBpoKc3LVM2dYO9OcTvYboDzKqXu89mQwBjBqcmsH5idUKqi92SVz4RUsN2CeztbipJH4ZGaseOB4ckZuC9XShzZG4ZYnYJBxO545FBdjXBpkja4OFQ6u7PgrtrPZXhA4aTtdC/hVoLgT6H1WqPzRgabbjL7mmolDeaaCEpKbnJnXzJmEcR5p9RxqqzXHdRSted6EYiw08kpm5j1THOJFKqSKIBCw0OjdXcT7gp2k8KeaRlEpchDQrXkFStdmog8BJiQSQyOxaquVXGuQYDyIhd9+KI8H/IoWJiNHO9SoLbanGlXE0O870u+D05N3SzXcS+/wDQu3OzM9qDDZ2hzmA4quwkNqDlka6LW2RvcbXXCAeNQM1nbFtS+GRhd32uqw7tRzViy7QSEHJpAJGnDmrgt2wJyxFGiAXVQVt+u9lvqVK2/eLD5EJmhik1gLLkPbfTPZd7lZfbg3Jwcw0r3m7lMYLLIXKsy8ozo8e9SttLTo4HnVTBCZcmNI4j1T8KomTmmmmSu2e04uTh7+ipEJEJAxPMC2lBXp8EEvm44bTEY52NkYdxGnAg7iiAtww1Oo96F2m3OecLQc9w1/sgxgtvVgyc9rnuvuvLrXZMg0gVtMAG526RvPVFIrzNpaDAcbDphOVPxHciJuQkfannhbr5lB7Xsy6N5msLxZ5D44yK2eb87BmHfiB4Vqp3NPAXa1cl1t0AZyHEfZHhHU71lPpEu98tkeyOlQWuw6AgEGg9EZO1pY2lts8tncPvAdrCebXsqadQELvLa6xOaaWmN1d1TX0oqzq5ZaWnhHn/ANHNpcy1mNwIxMORGhBHyW3tg7W32dg0s7XSuO6rgWtBPHVZS8JQJmSwVBqAH4aUrlWh1W+uW6GwMIaS57jie46ucdStFS2wYbnh6gg0peqRvMeacGrT4MhwUjBzSNonF3kFGRE7HDVPa4nNQMczfmldbGjTVCGizVML1CH1z/fvUzD0/fRUFkkjT5JQMt/JNrl+n91EGkbv1S2GibG3g70C5RVcd65CEZxWrqjBmAIBGE6iu4rlyu32M10/5EAL08I5H5q9dZ7nmVy5VHkKfBdSpVyeZ0OiPeHUfEI7tU7OPouXJM/chi9rAZXJFyNiYig5qZkp4n1K5coGXrPO72jpxKJWZ5NKkrlyW+Q1wSz+Fymu9oEVQKEjXeuXJF3gdSLLoqci5cs44rSO3bihtqs7czhbXjQLly0RE2cGF2x1HVvxWxsp7rPyj4Lly1wOdbwTFOYuXJhnGOKksmiVcoEiO0HNPsjBnkFy5QhbenxrlyFloekeuXIGMFXLlyAI/9k="/>
          <p:cNvSpPr>
            <a:spLocks noChangeAspect="1" noChangeArrowheads="1"/>
          </p:cNvSpPr>
          <p:nvPr/>
        </p:nvSpPr>
        <p:spPr bwMode="auto">
          <a:xfrm>
            <a:off x="0" y="-735013"/>
            <a:ext cx="1731963" cy="153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endParaRPr lang="en-US" altLang="en-US"/>
          </a:p>
        </p:txBody>
      </p:sp>
      <p:sp>
        <p:nvSpPr>
          <p:cNvPr id="55300" name="AutoShape 4" descr="data:image/jpeg;base64,/9j/4AAQSkZJRgABAQAAAQABAAD/2wCEAAkGBhQSERUUEhQVFBUVFRUUFxcXFBQVFRQXFRYVFBQUFRQXHCYeFxojGRQUHy8gJicpLCwsFR4xNTAqNSYrLCkBCQoKDgwOGg8PGiwlHBwpKSksKSwsKSkpLCwpLCwpKSkpLCkpKSksKSkpKSkpLCwsKSwsLCwpLCksLCwsKSwsKf/AABEIAMIBAwMBIgACEQEDEQH/xAAcAAABBQEBAQAAAAAAAAAAAAAFAQIDBAYABwj/xABCEAABAwEFBQUECAUDBAMAAAABAAIDEQQFEiExBkFRYXETIjKBkVKhscEHFCNCYnLR8BUkM+HxgpKyQ3Oi0jRTY//EABoBAAIDAQEAAAAAAAAAAAAAAAIDAAEEBQb/xAAtEQACAgEDAwIFBAMBAAAAAAAAAQIDERIhMQQTQSIyBVFhcYEUI6GxM0KRUv/aAAwDAQACEQMRAD8Aq2KMRtwCpaND78wi9ztz80Os8aLXQzvLsV0Qqc5x5nyY7eostUIS4hwTyalCr/sgls74zWjxTLXyROU5nqmBmIgc1LfY/sVX7kZWHZ9sBDRiPcFQ7UHhkp7xs47IZfeHzWn2jsw7WtNWt+CC3hF9mPzD5rm0+6Jts9rKFyWcVCNSMGHyP+FQupuYRGbwnzXZseMnMr43Mdd+zEkcsr3tka0UczEAMWInGBTgvQboZ9m1Q2ZznhuKRrwGihG7fhPNErPFQCi8vOK7rkehja1QqvrksMUoKjqnhEKJWlSAqFqkaVZQ+qcEwFOBVEHJQkCVQgoTwmhJJK1oLnGgGqi3I2ShIXgakDzWbvHakZiM4RxpmehQ029ziSMxxNdUzQxetG2ima7RwKkCyV0QPkfRuIuHk0DiTuWssBAY6rhKWjN2jejULQSkPCUKJsoOieCqwXkVykgKYQuhVxJIbOczr7/kudGCBkajqnOlGKmH3j9VKbQ0aNGe+oyqiBHMc6g19FYCom250ABPCqvQvyz14cFCEgXJ4hXKEPHYAid0+IIbCiN1nMefwXo5cHE8j5NT1S2MfaDoU2Q5qW7R9oOhWa32P7Gmr3lraBvfb+UIFeTfs/MfNaHaA0LTStGjLRAL0Pc4Zj5rnU8xNtntZTuvVXpT3T0Ko3dqrk/gPn8F2bOGcyHgH/Rqz+Wcf/2k/wCTltWrIfRyyljHOWU/+blrmBebl7mdpcIcFIFGpAqLHhPCYE4KEHhKEgSgqiDwlCaClCog8LN7SW5xeY2+FoFaa1WjDtF5jf7j9dl1BxZEEhX3NHgvt69skgPeyacs9e6381UYsFhfK5ojqS7KpyFd9BwCD2S83NdSTvA0zoK+fJbKyyfVonTv8cndjA0a32gtUJxnwZbK5V8k89uis7DCw4iP6js6vPDLcKqzbbe6KzRgMGJ5x0NKhugKCXRK6SQDJtT3chWlauLioNrbzEkxc1rjh7jSXUaANaAKNYBi87hGx3qS4n3Dip4doBjwOBbn1rzQayOIaDlhIBqK+dU+3OxFsmbSDTSmLqk43HeDYQzh29SQjmszFeWAHUDcfkj932gPAcMkKQZK+BtSS7PgAMuin7JgFMRzpXL+yryOIJI+BStkJ3OPkf1RFEzS1ulTzOqlhkBPRVDZK5nLrX9Vbhrv4KFBNhyGXvXJsRyC5WQ8ZgdUZIjdv6oNdU1Yx6FF7v8A1XopHEi8j36lSWG0MY+r3BoocyaCqicugsrZKhwqA2qydQ8Vs10r1hPaG1x1aC9tcDTSvos/eMlYstKj5ozfVgaZGVH/AEmfNUb6hAgy4hcuqzE0vqb5x9LBlgOnVW7Qe47ofgqlgCs2nwO/Kfgu9bwzk1i7AtpYo673PP8A5uWnas9sbHSxxdCfVxWhAXmpe5naXCHBOCaE5qoIkCcE0JwUKHhKFzQlVEFCVIClUIPC86+kSzPilbODRh8X5l6E8LJ7XXRNaXhjXNbDStTqHbxTehk0luFHOdjHXZjtE7BuIrTeQMz7loZL4dI4uO7uhh8IA8IHDfmjez2zsEBa6naPblidUeg3LPX/AHcIJXjc4l7ehJNOaSppe006dXuNHs8WiKSbQ/0m76E8FF/BHuaGkab6ihQe97z7KCCzxuLXAdq8injd4QfIoY/aC1ChDxkdzR6HJa++vJk/Ty/1NHZ7nmjkyeABlnvHRHexY7IuzpkXDLyWSg26bkZInD2i3ME8gil37XxTD7NmdSC1xoeuSZFxl7eRM4yhvILvsWE5kEU0V26ouzBJrnohkF6kUrC4jSozBRVskhwlzcLeANSeqFrBcXkvfxADc70Tm3n+F3uTHzUFezyHRMitBIr2fvUDJXW6ujHJW213sH1CH2+8pWEBkAdUe3hzqp7BaZXB3bRCIjQB+KvuQkCUd4uA8B9QuUC5QmDxu4Z6gjzotJYD+/RZKzN7Kem4/ArW2HQ/vgvTPg89T/5+Q92qnuzV35VXerN1Dx+S5/Vv9pnR6b3ou3v/AFGf9tvzQy/D/Ln8zUSvnxs/7bfiUOvr/wCOerVyYe+P3R0JexgewHNWbUfs3/lPwVaxDNT2w/Zv/KfgvR28M5EOQjsq2lkhH4a+8ozVDLgb/LxfkHwRILzLO14Q8FPAUE87Y2l73BjRmS4gADqUBtH0iWRnhc+QZ96ONz2f7gKKwTUAJ4yzOSyZ+kSyx0bO4scRiGVQWnQ/2Q7ar6Q2mJjbI5rxLiaXuq0NANCAaaq0myOSQPv7a60SyufY7Q1jYy5pjJaMRBpXMHEPRbvZm3yy2aOS0BgkdrgrhI3OFeK8QsdzMktkcLiWF8jcQDgWkE1NCvoCGFsbQxoo1oDQOAGSuWEVF5JVySvVcEsMeFXtcdRlqMwpqpkmiprKLTBMFqeHlzsi3Rpyrz5hTPa2bvzNY5zcm5adFNabI15FSQ4bxv6qjNY5fuvYRurlRZFVJPYfK1Y3Mv8ASG9rHxzNGTxgdxxDRA4LWHNRTby7y2GIdrje6TvNyNTnTCFDdmwtsIBMYaDTVwqK7yFo7UpcIqN8I8sgAxZAVPACpPRbnZjZ7AxjnM71DXjmd/uRO6NnI7NGBTFJq9x1PIckWZKSMhQLo0dPo9TOX1fWd56UuBGQbsgOFVObNUUTWjirDTwTbIpmaubRXtjTg9FWs0xHdpVEqVyOipOgaH5E1osso44NsLNRFbNQrjSqVsOYVthQDiTEuSrlCHid8nvNeOh+SNXderQzMitOKC3m1xmdGKCpGuVKotsdY4ZQ+OVgc9hrU6kafFdWPV/tOXLicr9Ni5Jbav7LX8TbuI9Ud2csT5WuLWnPjkrF27JxPd3YmADV2dOlFsbNZ2saGtFAOCxW9R3lhLY3V0qpmevDZ6V7gW4cmBubt6r2nZCSSMtLmDoSaEeS1U8tAa5ZenNY289sHGUxQ17oqTQgH/UFlwluuR632IYfo6nB/rM/2OKsyfR9I5pa6cCoIyi49XKm+8rSWkh9eQ1Pmhs99PbEJJpJI6/dPiBCe+qsa0ti+xFPJsbLsu2NjW9oe6ANGjTlVSOuyFoLnSgACpq5oFBmVhbvvN05xRvc9oFTV1CDoAWhVNrw9lkk75rIWwgA/wD2nD7lnHBW5LvhvCR1ptTh9XY9zbNCXGjgxxBneMq1oCB0K1rJLM3JrmkbgK0WTsd0tDWMaCGsa1uvioNyjva3iJhbG0UbSrhpmdAfipFSlLSgZOMY6n4Lcllhkmld2ccjKVLXioFDnTgvONtLjD5DPZIYm2eId5naijn543NYTpUqC/47WS8wOOB4qQxxrzA5clV2aic0YJGPAzzIJbU6g15rdDpZ69MtjDZ1lfb1x3Lmwuy7HujtMrgMEjZWxtqXVY7EK55CoC9lO1gObYj8F51DZ2N8Pd6Ze5FrJeTmUrR7RoDqPROu+FzxmL3MlPxmvOJxx9TasvdzxmwNHmSkVG67zZKKtyI8Q3q7VcuVcoeifJ2YWRsjrg8odVI5wAzSVVeaWppwR1VuyWP+i+otVMclG2vc7QkDkg8tlqcyT6onNaMyEyOMb/NdbtRisI4XelN5YkuzkBjie9tZWOxtfUjCcxQjQo6y1Zj8I9+uaGukqRXT5BWbHAXFxJGHrm5XGCWcgzsecIKWSdr88ya0KsOduVeBuHw5K65oOZ1QMdHZEbGqQH+w/VNLqaJGCqUx8SbEh95PwuaeXwV7EAhd/GjK8ilJbmit7i211cNN6us+SHXXasUbRhBoKqCba2BhIc5oINCKnIjckNYeDYt0HguQAbZWf22+pXJOCYAUtiaJzUA5sOY5qW69kZf4iZmnDAQXONNScixvPQo7DcRknLnZMoM97iDWg5LTNbQUGgR1yccv5olkVLH0OijDRRuQCSSYDr7hzK6SWnX4c1kNpdqWMPZ4jU5mgrX03KN4LS1D77vfGcDScO/i47/JALPGxj3uLnHF9wd7D03DzQue9ZJaiLuNOWLIl3EF27oE02qMtLSSaENI5/hYPEeZyCDkPgsWjaNsDTHA3Ea6FzpC2u4nf0UFpsDrRGZZjkCHBlOGWFx+7XgpIbOYsJYxodWvfrQD2uJ/MfJF7puQvOOVxc2pcGnLG8muLB7PCqiWCMIWO7gxoDWhuQNAKeSBbft+ys7dxtcAP+4LWvpu/wAdOawX0j3mDFGxn3bRES7TPFo0/EqeSg5fd9NhYWNoXbwDXy5LNSW10rNwrlTX3fNRyWR4OGPN7q1LtAN5JKJXXd4oBGO0kPie7wsp7I0qhzh5C05WGZlrnQuw1wkZ5nJSm93aEsNeBqfght1XXJbbzlNT2UbyJHaAhrqYRzNCj173M2C3QR0pZp6tyNXteATTGfJdur4hFYU+Tg2/DMtuHDK7rXpXL5J9mtBDhnruVi17ITsJ7JweyuVTRw5U3qA7PWoNJbEajUkiv+kLdDrapLOTmy+HWwbjgI2W3mJ4Ne8d4+fFaCzbUmtHtrwII94WHMT4yO1q088jXzRCO0jXLma5pkqKr1mSyIhdd0zxBtfTwbtl9RuBo6jqaEU9FFZH46hnedU1z3rIMlLyAMyTQLeXLdDYsD2jMsOI594rHLpq+neYmxdXd1W01x8gRLY5GH7QUrnXd0qp3QgsIrmj0cgLqOALTx3J8tljkZiZTyHBLc/mNjCMVhPgzcZOAmhJAO7yVqyYwwDA4njTCFBbI7SKhmAbwcTq+lKKpBf8zXYbQHciRQeRGRTktsoySsxLfKNFBGci70qidUKu23Nf4T6q+95SJo3VNNbDy5cHqMEOyrRPa2izs1IdvQ7aNhMPQ+tVfZkKlB9obzAaGDMuI9AgXIyJFdlpo0bnNOldQV5/fw/mHj8bvittYM3VDSB81i9qjS1P55oLl5NcHsUQVyixrkgZk+gwmyPoPgkfJQfuqze01/GKNwYTiIIrStOFEEpYCjHJBtJtIW1jjoXkVcT4Wji4/ALIsswdUyEmueECr3Di/wBhv4VIbDIYmumwiMnHIQ8BzuBxnQVpkFE2UyP7OGMhuGviLzX8dNelUGcjMYK1tsb3vaG/ZM8RAIAAH3yBoPiiF2ljKsgYJJDrJQHEDvFVcu3ZtxFJXZVzGXe6kLR2O7WRijBQcvmrRQPu64qd6U43VrTUeddemiKSGmW/4J737hr8EMt1uwkNaDUmleCFzLSyDb6vxtewieBISA4jMsadfNYzaSICzzNb9q5tH9pXJrWZgNpzWyhuqKIuwxguecTwTma6mp6q5arma+GSNrQA+N7aAAatOWWqWpZYWMAm57hMkbHOdQOa1xpq6oB14IpfBbZbJIWNAIGFoH3nu7rRXqUzYe0h1hixax4oiN4MTiw/8VUv61CaaGAaNJmd0ZTAP9yN8lIjuC6m2SBrNXuGKR1PE92bjXqSoNqLK6azuw/1I8MrDvDmEOpXnSiIklxopI2nhX5oPOQvBBddubNDHKPvtB6HePVX2lZy5Gmz2mWyuyY8meDoSTK3yJB80ctFpLcqE10ITYUyslstjPd1EKl6nv4GXiY5B2crWuaeIFQeR3LLWzZR0RPZPxD2SO9Tkj8oJbnQE1rv6FQ2S8Casl8QyDtzuHRd6qPaSUTzV1jtebATsvM1mOWUOBDsAGE1B1qeC392Xu17atNKag5FZn64I3HEBR1Aa8tD1VoMJAc0ANO8HXqNyKz1MCD0PYM22csdVveHiGeRG8K1Y7SMHd0dmKaIZZzibh4aJbC4sJZ5t+aBrYYpZYVEgJoQK/vcqNvhNM2g8KgUP6JXP5lPbagR3qH1qqi2g5x1AaKSON2LvREbtWnotDY7ya+miqPZG4UOfUFVfqEYzDizzy96ubUiq04M0XYjWgSSSgDNZ07RCPu4+0O7CPiuZeuLP3LPJG1T2Cs1tWatsbpJCdRoPJVtob1fhwNcGudlXKgQ+7LztEWUlJGHeKVHopGD5Q2El5DFitxYS0+hyPosntZIDaKje0V6hal9ubJTC2ricuXVY+/o6TEcCQldRJbI0wW2SmCkTgkWbKCPZr8vrswQCMdONAOXVA7O1zjV+/OlNOtVdgu/PE4VPPNWjZjXFTXIj5rNzyawVPZIG6xh5GdAMRz0OE5BELDZ24AQMFd1AKdQFz7kxSYy5wOlBp58Vfhs4aKUy5qIpjY4E6Z9BQJXTAaH9OnVCryvNkYq9wA41A95VuRSWSaV50b5lI2xVFDXlkhtk2mikY4xHGGgk0BOmtMhVddl9S2mMPZFIwEnxAtNBlWhzSm2xuEgwy7mAhzgKgakqQzRtHiGtdyqWe6pie+4UO7VSi4IzXE9xdu3AeSDcvYxl0TGK1WuzNPce/6ww7qSVLg3zqfNPurvyzTDiIW9GZOP+4FW9t7vFlEFsa0kMLoJAMqsloGkdDRV22uGzwsZG7G5rQSBU1e7vOq7jmtcKp2exZM1lsK95yC0TABU5JjbwjcaNe1zhuBFarJW+9HyeN1G7gKgeaotloatyI0K6tPwr06rH+Di3fGN9Na/LNLtNG6VrHso2SB2Npz73ts8xXJS2O9mzx429QOHFp5hNsNqMrA458RwPFCJf5WXEAOxlPe/BIcqj8JyTIw7TwuBMpO7Db35/AffP3f3vVK0PbWh1OX6FRy2sGrWndmf0Q+zvJcDTut1PFNiZ5st2x2JgB1bv4hT2e3uj0NQdR+9FUtdobhBxZ8FWsdpfI0jD3geIoRxKqW72JBpR3NJZL7brTyGo8t6LF7HtD2uGRrrn58FjPq4OtTTe3cUyGRwrhcHDgTQ9CDmo0/JE1/qzZSXg0auHqqzr0ZuqUBhc8t/pt9VIZngf09NwdRBt4DUpfIJS3o891gPVVn2eR+pc7pp6nJUo7+eMvq5PR4qrEl+4m0FnfX8UuQ8gi7eSd5LknbdtNXMb1dV3uUQvANNGEyU1yp71UZZZH+KjAdw/wDZGbuuOP7zh++artMnfTOtYdaLP2bbPHnvJBceOR3rF2nZW0xPGHtWs+8GlxPLur05kcLcowCeNCf+KsMseLxOcR0wj01Km0RkJyyZHY65ZGuEr3Ow0PdeDUk5VoVmdoz9u78zvivW5LIGULcwMl5JtOKWh35nfFcmxtz3O3Xjt7A8PSqr2i5Dks94o2lf8e9QS3k1v+f0VGTZSWRoEk+VCDhJz6AnJEbLsxGwAEudQAZkfJZ9zVlFF17vcQ1hArvwkqvJHM8ENLsedHEd2vRaSOxtboB5DNDLyvd0LXPdFRgpQuIFeOpVMmfCRTs11zkNqTib4qN7ruNM1UvXYuzztH1rG9rXFwaSWgE5Z4dUTuvbWzSDuva13suNPeclcnbJJ/SDc8+84EOHIhXsW048oo2e0QwswsDTQANbXDlu1CnivrIfZnye1PZZJA/7RjC001IJaa5gGiKfw5vstIKii2DqSBwvtu9jh0Lf1QLaPbZkYwRMJlO93hbXiN61M11Nc1wa1tcJoRoDTJeQXjdU0MlJ2lpzNToehW7oelrsl62c74j1VlcP2yntHeUtopHLI5xfqAaNa0chlqorqtFY6O8bCWu500Poq8FlxSOlNaZtAPAHcpp7C6ORszmFkLy2ORxplU0Y7pU0XYc40PXx4x9DjduV8e0st85+vyC12XDPanUiADd7naeXFELx+jSZjcbp2NA/CfjVaLZq3RQksaZHZABrWl5ryIyARC/xPaGhgjMTSRm44n5cQ3T1XPt62yUtnsdOroKow3WWYuNojaI2uaQMzR7STxTHWdkzXY5owBl2da4h1+6arb2LZOFrB2jA+SmbyGivDRQWjZ6yNzwAO3jVh504pHeskM/S1x3x/JhLO02ciKQDC4Vjcc6j2SeKumMhtA0kncBkPNGb1sEcrSwsqNxOVKaEDcQgEczoHCO0OcWaMlGQPKTnzWiNs0sYMs+lrnPKeEX7DsyJKGV+Aa0aKuP6IledxRNiDbOBGRm+ubn8KuVCa14BUuDRTLPUdd6q2XaBkj+yBJJ+8fgKpKlY7U2/wPnVVGmSjH8lfsMDagUceB95UQkJriHeHKlERNlDpaDINFT13Aq42yFzi59CTkKANyXbckjzEa5Se3ANgtEjW5NJHMp0dpldk0AHhvRQWYDKpPIfqnxxEeFv6pGxtUZYxqA8d3SncQeitwXNIdSfRGInSb8KsMtBGtD0U1tcFqmL5IbJcoA71SicUAAphAHMBNhmruPkrLnfsnNIlKTNlcIxWwrW8wPd8FI3JQiUcR6FPEgH7+SU0OSJ2Oy4aheRbb2R0VoIdvxOHMEr1kz8Fndt9nvrUGJg+2iBc38Q+8z0WayHk1VWY2PHzIONEigxfvhyXJODTg+lZILUDrEf9Lh802tpH/Tid0eQfeEjb8emWraMsYXHcD67lTpcVkONik1Fc+ARtDtdLZ4pD2bWujbUnEHAVNBu1zWcsF3T2qEzWuCabtKOYWytDY28QwnxKrtpOexhhPinlEkh4590L02w3iyONrA2ga0D0SIUynubrLY0w0xW5moLtswaA6yTGgpWjSfcdVTmgEYcbL9YjeNG4SWnkdwW7/jDN4Si8ojuRvp/ODOurfl/93MLYNr7UGkWmzA0FQQ7C51NwFKV81p7pvtkkBkcDEBkQ+lWk8afJE5ZYH+IA8iF0scDmuYRVrxRw4jgjVTQt2Re5Vu+9o3CjXtOuhFeuayP0i2rtmxxRjEal1ajIUoVuILJZ2gNaAAAAOg5pst02Z7w8hpc0EAk6A65I4aoPK8CrIwsjpfk8ouTZd73A5ZaZF1DxoMlrWbBCVjm2hxe1ww0NABzwjeNy1jrSxgoxuXIUCpz25xyHu/VMnKdstUga4wpjpiZzYiQQPksNoymgAMb8v5iDMMeCNXAAB3PPetPPb2tzAqsjtVcT5wySM4LTAS+F/Pexx3sdSifs9fYtUdSDHMzuTRHxMeMvNpzIPBXGpZ3Blb8gtabY5+mQ5fqh0sJOZU9te5rHGNuJw0bWlVhbXeFptBLcxnTA3IjqnpKIhtyDV5XxFDXE4E+yMyf0Qj6+bQC0MDWHIg0cSPgFQNxFtTK5rBwyLvcmWS8GxP7tTHvrr1HBKtnLGw2quCfqIb2uN7AHRkvYB4T4m9DvHJULoNZmHnTnotpHaQRVhyOhWevi4au7WLuSNzy8LvzDeFlrm0/UarYJxeDQ2Y0rUa6mvxRCKJtK1ogNyXt2v2co7OYCuGuTx7TD94Z9Ues53cl2oyTR5qVbi3ksRxtpv8AVPwhRAJzXIisE0Lh1UplG5oqoWlSR8ULGpEsR4/48lNlvzKrt1qp2lLYyA8MceSexuHLeojMujYa1JIHvKEMssizTpNR1SRmgy8gmu8QSpIbFmLvT6MIpZnyNOAPcXYeBOvvqlW3JXINI7UyuELv93da32ngeWqJIXfPjh/P8kF/tx9v7NnS/wCRP6N/wZfbd381CNzRH/yovQQV5z9IhwzsP4Ge6QL0OJ1QDyClfMiXP0xJEoCROCeZjqJaJE5UQ4E8T6qSF2eZNExco0QSyulxntHsLM6Ur/pV+CQOGlDy06qilBIzCFRwW5ZLcsNclktotnJO0FqshDLQwUO5k7d8co376HcVsIpg8cD8Uj4lCuDMXBtBHa2uoDHNHlLC6mON3Te07io71uPGccRwS0z9mTk4ceak2j2Q7ZzZoXGG0MzZI3f+F4+83kqN1bWO7QWe3sEFo+6c+xnHFjsw0690lEnnkFxxujK2iy94iV2Fw1aa4gfw8lXtkjCwBrKHjvd1C9Gvi42WgUfk4aOGo/ULF2nZ+WN2Dsy9xPdcDVpHTcqcS1JPcC2a1uizzLeG7yUFttU9oq1mKnBpoKc3LVM2dYO9OcTvYboDzKqXu89mQwBjBqcmsH5idUKqi92SVz4RUsN2CeztbipJH4ZGaseOB4ckZuC9XShzZG4ZYnYJBxO545FBdjXBpkja4OFQ6u7PgrtrPZXhA4aTtdC/hVoLgT6H1WqPzRgabbjL7mmolDeaaCEpKbnJnXzJmEcR5p9RxqqzXHdRSted6EYiw08kpm5j1THOJFKqSKIBCw0OjdXcT7gp2k8KeaRlEpchDQrXkFStdmog8BJiQSQyOxaquVXGuQYDyIhd9+KI8H/IoWJiNHO9SoLbanGlXE0O870u+D05N3SzXcS+/wDQu3OzM9qDDZ2hzmA4quwkNqDlka6LW2RvcbXXCAeNQM1nbFtS+GRhd32uqw7tRzViy7QSEHJpAJGnDmrgt2wJyxFGiAXVQVt+u9lvqVK2/eLD5EJmhik1gLLkPbfTPZd7lZfbg3Jwcw0r3m7lMYLLIXKsy8ozo8e9SttLTo4HnVTBCZcmNI4j1T8KomTmmmmSu2e04uTh7+ipEJEJAxPMC2lBXp8EEvm44bTEY52NkYdxGnAg7iiAtww1Oo96F2m3OecLQc9w1/sgxgtvVgyc9rnuvuvLrXZMg0gVtMAG526RvPVFIrzNpaDAcbDphOVPxHciJuQkfannhbr5lB7Xsy6N5msLxZ5D44yK2eb87BmHfiB4Vqp3NPAXa1cl1t0AZyHEfZHhHU71lPpEu98tkeyOlQWuw6AgEGg9EZO1pY2lts8tncPvAdrCebXsqadQELvLa6xOaaWmN1d1TX0oqzq5ZaWnhHn/ANHNpcy1mNwIxMORGhBHyW3tg7W32dg0s7XSuO6rgWtBPHVZS8JQJmSwVBqAH4aUrlWh1W+uW6GwMIaS57jie46ucdStFS2wYbnh6gg0peqRvMeacGrT4MhwUjBzSNonF3kFGRE7HDVPa4nNQMczfmldbGjTVCGizVML1CH1z/fvUzD0/fRUFkkjT5JQMt/JNrl+n91EGkbv1S2GibG3g70C5RVcd65CEZxWrqjBmAIBGE6iu4rlyu32M10/5EAL08I5H5q9dZ7nmVy5VHkKfBdSpVyeZ0OiPeHUfEI7tU7OPouXJM/chi9rAZXJFyNiYig5qZkp4n1K5coGXrPO72jpxKJWZ5NKkrlyW+Q1wSz+Fymu9oEVQKEjXeuXJF3gdSLLoqci5cs44rSO3bihtqs7czhbXjQLly0RE2cGF2x1HVvxWxsp7rPyj4Lly1wOdbwTFOYuXJhnGOKksmiVcoEiO0HNPsjBnkFy5QhbenxrlyFloekeuXIGMFXLlyAI/9k="/>
          <p:cNvSpPr>
            <a:spLocks noChangeAspect="1" noChangeArrowheads="1"/>
          </p:cNvSpPr>
          <p:nvPr/>
        </p:nvSpPr>
        <p:spPr bwMode="auto">
          <a:xfrm>
            <a:off x="0" y="-735013"/>
            <a:ext cx="1731963" cy="153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endParaRPr lang="en-US" altLang="en-US"/>
          </a:p>
        </p:txBody>
      </p:sp>
      <p:pic>
        <p:nvPicPr>
          <p:cNvPr id="55301" name="Content Placeholder 3" descr="A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79963" y="2693988"/>
            <a:ext cx="3740150" cy="306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5302" name="Content Placeholder 3" descr="AER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9813" y="2041525"/>
            <a:ext cx="3048000"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5303" name="TextBox 1"/>
          <p:cNvSpPr txBox="1">
            <a:spLocks noChangeArrowheads="1"/>
          </p:cNvSpPr>
          <p:nvPr/>
        </p:nvSpPr>
        <p:spPr bwMode="auto">
          <a:xfrm>
            <a:off x="1044575" y="1546225"/>
            <a:ext cx="7312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i="0">
                <a:latin typeface="Arial Narrow" pitchFamily="4" charset="0"/>
              </a:rPr>
              <a:t>AERs automate and standardize endoscope reprocessing steps</a:t>
            </a:r>
          </a:p>
        </p:txBody>
      </p:sp>
      <p:sp>
        <p:nvSpPr>
          <p:cNvPr id="55304" name="TextBox 8"/>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17</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06400" y="76200"/>
            <a:ext cx="8262938" cy="1143000"/>
          </a:xfrm>
        </p:spPr>
        <p:txBody>
          <a:bodyPr/>
          <a:lstStyle/>
          <a:p>
            <a:r>
              <a:rPr lang="en-US" altLang="en-US" smtClean="0"/>
              <a:t>Transmission of Infection by Endoscopy</a:t>
            </a:r>
            <a:br>
              <a:rPr lang="en-US" altLang="en-US" smtClean="0"/>
            </a:br>
            <a:r>
              <a:rPr lang="en-US" altLang="en-US" sz="1600" smtClean="0"/>
              <a:t>Kovaleva et al. Clin Microbiol Rev 2013. 26:231-254</a:t>
            </a:r>
          </a:p>
        </p:txBody>
      </p:sp>
      <p:graphicFrame>
        <p:nvGraphicFramePr>
          <p:cNvPr id="4" name="Content Placeholder 3"/>
          <p:cNvGraphicFramePr>
            <a:graphicFrameLocks noGrp="1"/>
          </p:cNvGraphicFramePr>
          <p:nvPr>
            <p:ph idx="1"/>
          </p:nvPr>
        </p:nvGraphicFramePr>
        <p:xfrm>
          <a:off x="304800" y="1811338"/>
          <a:ext cx="8602663" cy="4132262"/>
        </p:xfrm>
        <a:graphic>
          <a:graphicData uri="http://schemas.openxmlformats.org/drawingml/2006/table">
            <a:tbl>
              <a:tblPr/>
              <a:tblGrid>
                <a:gridCol w="1492250"/>
                <a:gridCol w="1182688"/>
                <a:gridCol w="1627187"/>
                <a:gridCol w="1433513"/>
                <a:gridCol w="1433512"/>
                <a:gridCol w="1433513"/>
              </a:tblGrid>
              <a:tr h="690563">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FFFFFF"/>
                          </a:solidFill>
                          <a:effectLst/>
                          <a:latin typeface="Arial Narrow" pitchFamily="4" charset="0"/>
                          <a:ea typeface="ＭＳ Ｐゴシック" pitchFamily="4" charset="-128"/>
                        </a:rPr>
                        <a:t>Scope</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AAADD7"/>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FFFFFF"/>
                          </a:solidFill>
                          <a:effectLst/>
                          <a:latin typeface="Arial Narrow" pitchFamily="4" charset="0"/>
                          <a:ea typeface="ＭＳ Ｐゴシック" pitchFamily="4" charset="-128"/>
                        </a:rPr>
                        <a:t>Outbreaks</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AAADD7"/>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FFFFFF"/>
                          </a:solidFill>
                          <a:effectLst/>
                          <a:latin typeface="Arial Narrow" pitchFamily="4" charset="0"/>
                          <a:ea typeface="ＭＳ Ｐゴシック" pitchFamily="4" charset="-128"/>
                        </a:rPr>
                        <a:t>Micro (primary)</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AAADD7"/>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FFFFFF"/>
                          </a:solidFill>
                          <a:effectLst/>
                          <a:latin typeface="Arial Narrow" pitchFamily="4" charset="0"/>
                          <a:ea typeface="ＭＳ Ｐゴシック" pitchFamily="4" charset="-128"/>
                        </a:rPr>
                        <a:t>Pts Contaminated</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AAADD7"/>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FFFFFF"/>
                          </a:solidFill>
                          <a:effectLst/>
                          <a:latin typeface="Arial Narrow" pitchFamily="4" charset="0"/>
                          <a:ea typeface="ＭＳ Ｐゴシック" pitchFamily="4" charset="-128"/>
                        </a:rPr>
                        <a:t>Pts Infected</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AAADD7"/>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FFFFFF"/>
                          </a:solidFill>
                          <a:effectLst/>
                          <a:latin typeface="Arial Narrow" pitchFamily="4" charset="0"/>
                          <a:ea typeface="ＭＳ Ｐゴシック" pitchFamily="4" charset="-128"/>
                        </a:rPr>
                        <a:t>Cause (primary)</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AAADD7"/>
                    </a:solidFill>
                  </a:tcPr>
                </a:tc>
              </a:tr>
              <a:tr h="690563">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Upper GI</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19</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Pa, H. pylori, Salmonella</a:t>
                      </a:r>
                      <a:endParaRPr kumimoji="0" lang="en-US" altLang="en-US" sz="1900" b="1" i="1"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169</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56</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Cleaning/Dis-infection (C/D)</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r>
              <a:tr h="690563">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Sigmoid/Colonoscopy</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F1F8"/>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5</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F1F8"/>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Salmonella, HCV</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F1F8"/>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14</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F1F8"/>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6</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F1F8"/>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Cleaning/Dis-infection</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F1F8"/>
                    </a:solidFill>
                  </a:tcPr>
                </a:tc>
              </a:tr>
              <a:tr h="690563">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ERCP</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23</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Pa</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152</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89</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C/D, water bottle,  AER</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r>
              <a:tr h="690563">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Bronchoscopy</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F1F8"/>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51</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F1F8"/>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Pa, Mtb,</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Mycobacteria</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F1F8"/>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778</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F1F8"/>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98</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F1F8"/>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C/D, AER, water </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F1F8"/>
                    </a:solidFill>
                  </a:tcPr>
                </a:tc>
              </a:tr>
              <a:tr h="398463">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Totals</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98</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1113</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249</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r>
            </a:tbl>
          </a:graphicData>
        </a:graphic>
      </p:graphicFrame>
      <p:sp>
        <p:nvSpPr>
          <p:cNvPr id="56374" name="TextBox 4"/>
          <p:cNvSpPr txBox="1">
            <a:spLocks noChangeArrowheads="1"/>
          </p:cNvSpPr>
          <p:nvPr/>
        </p:nvSpPr>
        <p:spPr bwMode="auto">
          <a:xfrm>
            <a:off x="554038" y="6042025"/>
            <a:ext cx="8312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1600" i="0">
                <a:latin typeface="Arial Narrow" pitchFamily="4" charset="0"/>
              </a:rPr>
              <a:t>Based on outbreak data, if eliminated deficiencies associated with cleaning, disinfection, AER , contaminated water and drying would eliminate about  85% of the outbreaks.</a:t>
            </a:r>
          </a:p>
        </p:txBody>
      </p:sp>
      <p:sp>
        <p:nvSpPr>
          <p:cNvPr id="56375" name="TextBox 5"/>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18</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sz="4400" smtClean="0"/>
              <a:t>Gastrointestinal Endoscopes:</a:t>
            </a:r>
            <a:br>
              <a:rPr lang="en-US" altLang="en-US" sz="4400" smtClean="0"/>
            </a:br>
            <a:r>
              <a:rPr lang="en-US" altLang="en-US" sz="3200" smtClean="0"/>
              <a:t>A Need to Shift from Disinfection to Sterilization</a:t>
            </a:r>
          </a:p>
        </p:txBody>
      </p:sp>
      <p:sp>
        <p:nvSpPr>
          <p:cNvPr id="57347" name="Content Placeholder 2"/>
          <p:cNvSpPr>
            <a:spLocks noGrp="1"/>
          </p:cNvSpPr>
          <p:nvPr>
            <p:ph idx="1"/>
          </p:nvPr>
        </p:nvSpPr>
        <p:spPr>
          <a:xfrm>
            <a:off x="541338" y="1714500"/>
            <a:ext cx="8061325" cy="4381500"/>
          </a:xfrm>
        </p:spPr>
        <p:txBody>
          <a:bodyPr/>
          <a:lstStyle/>
          <a:p>
            <a:r>
              <a:rPr lang="en-US" altLang="en-US" smtClean="0"/>
              <a:t>Review the CRE/MDR outbreaks associated with ERCP procedures</a:t>
            </a:r>
          </a:p>
          <a:p>
            <a:r>
              <a:rPr lang="en-US" altLang="en-US" smtClean="0">
                <a:solidFill>
                  <a:schemeClr val="tx2"/>
                </a:solidFill>
              </a:rPr>
              <a:t>Evaluate the cause of endoscope-related outbreaks</a:t>
            </a:r>
          </a:p>
          <a:p>
            <a:r>
              <a:rPr lang="en-US" altLang="en-US" smtClean="0"/>
              <a:t>Discuss the alternatives exist today that might improve the safety margin associated with duodenoscope reprocessing</a:t>
            </a:r>
          </a:p>
          <a:p>
            <a:r>
              <a:rPr lang="en-US" altLang="en-US" smtClean="0"/>
              <a:t>Describe how to prevent future outbreaks associated with duodenoscopes and other GI endoscopes</a:t>
            </a:r>
          </a:p>
        </p:txBody>
      </p:sp>
      <p:sp>
        <p:nvSpPr>
          <p:cNvPr id="57348" name="Rectangle 3"/>
          <p:cNvSpPr>
            <a:spLocks noChangeArrowheads="1"/>
          </p:cNvSpPr>
          <p:nvPr/>
        </p:nvSpPr>
        <p:spPr bwMode="auto">
          <a:xfrm>
            <a:off x="484188" y="2743200"/>
            <a:ext cx="8035925" cy="652463"/>
          </a:xfrm>
          <a:prstGeom prst="rect">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endParaRPr lang="en-US" altLang="en-US"/>
          </a:p>
        </p:txBody>
      </p:sp>
      <p:sp>
        <p:nvSpPr>
          <p:cNvPr id="57349" name="TextBox 4"/>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19</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z="4400" smtClean="0"/>
              <a:t>Gastrointestinal Endoscopes:</a:t>
            </a:r>
            <a:br>
              <a:rPr lang="en-US" altLang="en-US" sz="4400" smtClean="0"/>
            </a:br>
            <a:r>
              <a:rPr lang="en-US" altLang="en-US" sz="3200" smtClean="0"/>
              <a:t>A Need to Shift from Disinfection to Sterilization</a:t>
            </a:r>
          </a:p>
        </p:txBody>
      </p:sp>
      <p:sp>
        <p:nvSpPr>
          <p:cNvPr id="35843" name="Content Placeholder 2"/>
          <p:cNvSpPr>
            <a:spLocks noGrp="1"/>
          </p:cNvSpPr>
          <p:nvPr>
            <p:ph idx="1"/>
          </p:nvPr>
        </p:nvSpPr>
        <p:spPr>
          <a:xfrm>
            <a:off x="541338" y="1714500"/>
            <a:ext cx="8061325" cy="4381500"/>
          </a:xfrm>
        </p:spPr>
        <p:txBody>
          <a:bodyPr/>
          <a:lstStyle/>
          <a:p>
            <a:r>
              <a:rPr lang="en-US" altLang="en-US" smtClean="0"/>
              <a:t>Review the CRE/MDR outbreaks associated with ERCP procedures</a:t>
            </a:r>
          </a:p>
          <a:p>
            <a:r>
              <a:rPr lang="en-US" altLang="en-US" smtClean="0"/>
              <a:t>Evaluate the cause of endoscope-related outbreaks</a:t>
            </a:r>
          </a:p>
          <a:p>
            <a:r>
              <a:rPr lang="en-US" altLang="en-US" smtClean="0"/>
              <a:t>Discuss the alternatives exist today that might improve the safety margin associated with duodenoscope reprocessing</a:t>
            </a:r>
          </a:p>
          <a:p>
            <a:r>
              <a:rPr lang="en-US" altLang="en-US" smtClean="0"/>
              <a:t>Describe how to prevent future outbreaks associated with duodenoscopes and other GI endoscopes</a:t>
            </a:r>
          </a:p>
        </p:txBody>
      </p:sp>
      <p:sp>
        <p:nvSpPr>
          <p:cNvPr id="35844" name="TextBox 3"/>
          <p:cNvSpPr txBox="1">
            <a:spLocks noChangeArrowheads="1"/>
          </p:cNvSpPr>
          <p:nvPr/>
        </p:nvSpPr>
        <p:spPr bwMode="auto">
          <a:xfrm>
            <a:off x="8704263" y="6305550"/>
            <a:ext cx="312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06400" y="76200"/>
            <a:ext cx="8262938" cy="1143000"/>
          </a:xfrm>
        </p:spPr>
        <p:txBody>
          <a:bodyPr/>
          <a:lstStyle/>
          <a:p>
            <a:r>
              <a:rPr lang="en-US" altLang="en-US" smtClean="0"/>
              <a:t>Reason for Endoscope-Related Outbreaks</a:t>
            </a:r>
            <a:br>
              <a:rPr lang="en-US" altLang="en-US" smtClean="0"/>
            </a:br>
            <a:r>
              <a:rPr lang="en-US" altLang="en-US" sz="1600" smtClean="0"/>
              <a:t>Rutala WA, Weber DJ.  Infect Control Hosp Epidemiol 2015;36:643-648</a:t>
            </a:r>
          </a:p>
        </p:txBody>
      </p:sp>
      <p:sp>
        <p:nvSpPr>
          <p:cNvPr id="58371" name="Content Placeholder 2"/>
          <p:cNvSpPr>
            <a:spLocks noGrp="1"/>
          </p:cNvSpPr>
          <p:nvPr>
            <p:ph idx="1"/>
          </p:nvPr>
        </p:nvSpPr>
        <p:spPr>
          <a:xfrm>
            <a:off x="541338" y="1714500"/>
            <a:ext cx="8061325" cy="4381500"/>
          </a:xfrm>
        </p:spPr>
        <p:txBody>
          <a:bodyPr/>
          <a:lstStyle/>
          <a:p>
            <a:r>
              <a:rPr lang="en-US" altLang="en-US" smtClean="0"/>
              <a:t>Margin of safety with endoscope reprocessing minimal or non-existent for two reasons: </a:t>
            </a:r>
          </a:p>
          <a:p>
            <a:r>
              <a:rPr lang="en-US" altLang="en-US" smtClean="0">
                <a:solidFill>
                  <a:schemeClr val="tx2"/>
                </a:solidFill>
              </a:rPr>
              <a:t>Microbial load </a:t>
            </a:r>
          </a:p>
          <a:p>
            <a:pPr lvl="2"/>
            <a:r>
              <a:rPr lang="en-US" altLang="en-US" smtClean="0">
                <a:ea typeface="ＭＳ Ｐゴシック" pitchFamily="4" charset="-128"/>
              </a:rPr>
              <a:t>GI endoscopes contain 10</a:t>
            </a:r>
            <a:r>
              <a:rPr lang="en-US" altLang="en-US" baseline="30000" smtClean="0">
                <a:ea typeface="ＭＳ Ｐゴシック" pitchFamily="4" charset="-128"/>
              </a:rPr>
              <a:t>7-10</a:t>
            </a:r>
          </a:p>
          <a:p>
            <a:pPr lvl="2"/>
            <a:r>
              <a:rPr lang="en-US" altLang="en-US" smtClean="0">
                <a:ea typeface="ＭＳ Ｐゴシック" pitchFamily="4" charset="-128"/>
              </a:rPr>
              <a:t>Cleaning results in 2-6 log</a:t>
            </a:r>
            <a:r>
              <a:rPr lang="en-US" altLang="en-US" baseline="-25000" smtClean="0">
                <a:ea typeface="ＭＳ Ｐゴシック" pitchFamily="4" charset="-128"/>
              </a:rPr>
              <a:t>10</a:t>
            </a:r>
            <a:r>
              <a:rPr lang="en-US" altLang="en-US" smtClean="0">
                <a:ea typeface="ＭＳ Ｐゴシック" pitchFamily="4" charset="-128"/>
              </a:rPr>
              <a:t> reduction</a:t>
            </a:r>
          </a:p>
          <a:p>
            <a:pPr lvl="2"/>
            <a:r>
              <a:rPr lang="en-US" altLang="en-US" smtClean="0">
                <a:ea typeface="ＭＳ Ｐゴシック" pitchFamily="4" charset="-128"/>
              </a:rPr>
              <a:t>High-level disinfection results in 4-6 log</a:t>
            </a:r>
            <a:r>
              <a:rPr lang="en-US" altLang="en-US" baseline="-25000" smtClean="0">
                <a:ea typeface="ＭＳ Ｐゴシック" pitchFamily="4" charset="-128"/>
              </a:rPr>
              <a:t>10</a:t>
            </a:r>
            <a:r>
              <a:rPr lang="en-US" altLang="en-US" smtClean="0">
                <a:ea typeface="ＭＳ Ｐゴシック" pitchFamily="4" charset="-128"/>
              </a:rPr>
              <a:t> reduction</a:t>
            </a:r>
          </a:p>
          <a:p>
            <a:pPr lvl="2"/>
            <a:r>
              <a:rPr lang="en-US" altLang="en-US" smtClean="0">
                <a:ea typeface="ＭＳ Ｐゴシック" pitchFamily="4" charset="-128"/>
              </a:rPr>
              <a:t>Results in a total 6-12 log</a:t>
            </a:r>
            <a:r>
              <a:rPr lang="en-US" altLang="en-US" baseline="-25000" smtClean="0">
                <a:ea typeface="ＭＳ Ｐゴシック" pitchFamily="4" charset="-128"/>
              </a:rPr>
              <a:t>10</a:t>
            </a:r>
            <a:r>
              <a:rPr lang="en-US" altLang="en-US" smtClean="0">
                <a:ea typeface="ＭＳ Ｐゴシック" pitchFamily="4" charset="-128"/>
              </a:rPr>
              <a:t> reduction of microbes</a:t>
            </a:r>
          </a:p>
          <a:p>
            <a:r>
              <a:rPr lang="en-US" altLang="en-US" smtClean="0">
                <a:solidFill>
                  <a:schemeClr val="tx2"/>
                </a:solidFill>
              </a:rPr>
              <a:t>Complexity of endoscope</a:t>
            </a:r>
          </a:p>
          <a:p>
            <a:pPr lvl="1"/>
            <a:endParaRPr lang="en-US" altLang="en-US" smtClean="0">
              <a:ea typeface="ＭＳ Ｐゴシック" pitchFamily="4" charset="-128"/>
            </a:endParaRPr>
          </a:p>
        </p:txBody>
      </p:sp>
      <p:sp>
        <p:nvSpPr>
          <p:cNvPr id="58372" name="TextBox 3"/>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20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title"/>
          </p:nvPr>
        </p:nvSpPr>
        <p:spPr>
          <a:xfrm>
            <a:off x="677863" y="76200"/>
            <a:ext cx="7856537" cy="1143000"/>
          </a:xfrm>
        </p:spPr>
        <p:txBody>
          <a:bodyPr/>
          <a:lstStyle/>
          <a:p>
            <a:r>
              <a:rPr lang="en-US" altLang="en-US" sz="3200" smtClean="0"/>
              <a:t>ENDOSCOPE REPROCESSING</a:t>
            </a:r>
          </a:p>
        </p:txBody>
      </p:sp>
      <p:pic>
        <p:nvPicPr>
          <p:cNvPr id="59395" name="Picture 3" descr="S1_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1633538"/>
            <a:ext cx="692785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TextBox 5"/>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21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06400" y="76200"/>
            <a:ext cx="8262938" cy="1143000"/>
          </a:xfrm>
        </p:spPr>
        <p:txBody>
          <a:bodyPr/>
          <a:lstStyle/>
          <a:p>
            <a:r>
              <a:rPr lang="en-US" altLang="en-US" smtClean="0"/>
              <a:t>Bacterial Bioburden Associated with Endoscopes</a:t>
            </a:r>
          </a:p>
        </p:txBody>
      </p:sp>
      <p:sp>
        <p:nvSpPr>
          <p:cNvPr id="61443" name="TextBox 3"/>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22</a:t>
            </a:r>
          </a:p>
        </p:txBody>
      </p:sp>
      <p:pic>
        <p:nvPicPr>
          <p:cNvPr id="61444" name="Picture 9" descr="Slide22.jpg"/>
          <p:cNvPicPr>
            <a:picLocks noChangeAspect="1"/>
          </p:cNvPicPr>
          <p:nvPr/>
        </p:nvPicPr>
        <p:blipFill>
          <a:blip r:embed="rId3">
            <a:extLst>
              <a:ext uri="{28A0092B-C50C-407E-A947-70E740481C1C}">
                <a14:useLocalDpi xmlns:a14="http://schemas.microsoft.com/office/drawing/2010/main" val="0"/>
              </a:ext>
            </a:extLst>
          </a:blip>
          <a:srcRect l="14166" t="25555" r="6667" b="4443"/>
          <a:stretch>
            <a:fillRect/>
          </a:stretch>
        </p:blipFill>
        <p:spPr bwMode="auto">
          <a:xfrm>
            <a:off x="1295400" y="1752600"/>
            <a:ext cx="7239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923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26"/>
          <p:cNvSpPr>
            <a:spLocks noGrp="1" noChangeArrowheads="1"/>
          </p:cNvSpPr>
          <p:nvPr>
            <p:ph type="title"/>
          </p:nvPr>
        </p:nvSpPr>
        <p:spPr>
          <a:xfrm>
            <a:off x="406400" y="0"/>
            <a:ext cx="8262938" cy="1323975"/>
          </a:xfrm>
        </p:spPr>
        <p:txBody>
          <a:bodyPr/>
          <a:lstStyle/>
          <a:p>
            <a:r>
              <a:rPr lang="en-US" altLang="en-US" smtClean="0"/>
              <a:t>Bioburden on Surgical Devices</a:t>
            </a:r>
            <a:br>
              <a:rPr lang="en-US" altLang="en-US" smtClean="0"/>
            </a:br>
            <a:r>
              <a:rPr lang="en-US" altLang="en-US" sz="1800" smtClean="0"/>
              <a:t>Non-lumen Surgical Instruments Carry a Low Microbial Load</a:t>
            </a:r>
            <a:br>
              <a:rPr lang="en-US" altLang="en-US" sz="1800" smtClean="0"/>
            </a:br>
            <a:endParaRPr lang="en-US" altLang="en-US" sz="1800" smtClean="0"/>
          </a:p>
        </p:txBody>
      </p:sp>
      <p:sp>
        <p:nvSpPr>
          <p:cNvPr id="64515" name="Rectangle 1027"/>
          <p:cNvSpPr>
            <a:spLocks noGrp="1" noChangeArrowheads="1"/>
          </p:cNvSpPr>
          <p:nvPr>
            <p:ph type="body" idx="1"/>
          </p:nvPr>
        </p:nvSpPr>
        <p:spPr>
          <a:xfrm>
            <a:off x="541338" y="1981200"/>
            <a:ext cx="8602662" cy="4114800"/>
          </a:xfrm>
        </p:spPr>
        <p:txBody>
          <a:bodyPr/>
          <a:lstStyle/>
          <a:p>
            <a:r>
              <a:rPr lang="en-US" altLang="en-US" sz="2000" b="1" smtClean="0"/>
              <a:t>Bioburden on instruments used in surgery (Nystrom, J Hosp Infect 1981)</a:t>
            </a:r>
          </a:p>
          <a:p>
            <a:pPr lvl="1"/>
            <a:r>
              <a:rPr lang="en-US" altLang="en-US" sz="2000" b="1" smtClean="0">
                <a:ea typeface="ＭＳ Ｐゴシック" pitchFamily="4" charset="-128"/>
              </a:rPr>
              <a:t>62% contaminated with &lt;10</a:t>
            </a:r>
            <a:r>
              <a:rPr lang="en-US" altLang="en-US" sz="2000" b="1" baseline="30000" smtClean="0">
                <a:ea typeface="ＭＳ Ｐゴシック" pitchFamily="4" charset="-128"/>
              </a:rPr>
              <a:t>1</a:t>
            </a:r>
          </a:p>
          <a:p>
            <a:pPr lvl="1"/>
            <a:r>
              <a:rPr lang="en-US" altLang="en-US" sz="2000" b="1" smtClean="0">
                <a:solidFill>
                  <a:schemeClr val="tx2"/>
                </a:solidFill>
                <a:ea typeface="ＭＳ Ｐゴシック" pitchFamily="4" charset="-128"/>
              </a:rPr>
              <a:t>82% contaminated with &lt;10</a:t>
            </a:r>
            <a:r>
              <a:rPr lang="en-US" altLang="en-US" sz="2000" b="1" baseline="30000" smtClean="0">
                <a:solidFill>
                  <a:schemeClr val="tx2"/>
                </a:solidFill>
                <a:ea typeface="ＭＳ Ｐゴシック" pitchFamily="4" charset="-128"/>
              </a:rPr>
              <a:t>2</a:t>
            </a:r>
          </a:p>
          <a:p>
            <a:pPr lvl="1"/>
            <a:r>
              <a:rPr lang="en-US" altLang="en-US" sz="2000" b="1" smtClean="0">
                <a:ea typeface="ＭＳ Ｐゴシック" pitchFamily="4" charset="-128"/>
              </a:rPr>
              <a:t>91% contaminated with &lt;10</a:t>
            </a:r>
            <a:r>
              <a:rPr lang="en-US" altLang="en-US" sz="2000" b="1" baseline="30000" smtClean="0">
                <a:ea typeface="ＭＳ Ｐゴシック" pitchFamily="4" charset="-128"/>
              </a:rPr>
              <a:t>3</a:t>
            </a:r>
          </a:p>
          <a:p>
            <a:r>
              <a:rPr lang="en-US" altLang="en-US" sz="2000" b="1" smtClean="0"/>
              <a:t>Bioburden on surgical instruments (Rutala, Am J Infect Control 1997)</a:t>
            </a:r>
          </a:p>
          <a:p>
            <a:pPr lvl="1"/>
            <a:r>
              <a:rPr lang="en-US" altLang="en-US" sz="2000" b="1" smtClean="0">
                <a:ea typeface="ＭＳ Ｐゴシック" pitchFamily="4" charset="-128"/>
              </a:rPr>
              <a:t>72% contained &lt;10</a:t>
            </a:r>
            <a:r>
              <a:rPr lang="en-US" altLang="en-US" sz="2000" b="1" baseline="30000" smtClean="0">
                <a:ea typeface="ＭＳ Ｐゴシック" pitchFamily="4" charset="-128"/>
              </a:rPr>
              <a:t>1</a:t>
            </a:r>
          </a:p>
          <a:p>
            <a:pPr lvl="1"/>
            <a:r>
              <a:rPr lang="en-US" altLang="en-US" sz="2000" b="1" smtClean="0">
                <a:solidFill>
                  <a:schemeClr val="tx2"/>
                </a:solidFill>
                <a:ea typeface="ＭＳ Ｐゴシック" pitchFamily="4" charset="-128"/>
              </a:rPr>
              <a:t>86% contained &lt;10</a:t>
            </a:r>
            <a:r>
              <a:rPr lang="en-US" altLang="en-US" sz="2000" b="1" baseline="30000" smtClean="0">
                <a:solidFill>
                  <a:schemeClr val="tx2"/>
                </a:solidFill>
                <a:ea typeface="ＭＳ Ｐゴシック" pitchFamily="4" charset="-128"/>
              </a:rPr>
              <a:t>2</a:t>
            </a:r>
          </a:p>
          <a:p>
            <a:r>
              <a:rPr lang="en-US" altLang="en-US" sz="2000" b="1" smtClean="0"/>
              <a:t>Bioburden on surgical instruments (50) submitted  to CP (Rutala, AJIC 2014)</a:t>
            </a:r>
          </a:p>
          <a:p>
            <a:pPr lvl="1"/>
            <a:r>
              <a:rPr lang="en-US" altLang="en-US" sz="2000" b="1" smtClean="0">
                <a:solidFill>
                  <a:schemeClr val="tx2"/>
                </a:solidFill>
                <a:ea typeface="ＭＳ Ｐゴシック" pitchFamily="4" charset="-128"/>
              </a:rPr>
              <a:t>58% contained &lt;10</a:t>
            </a:r>
          </a:p>
          <a:p>
            <a:pPr lvl="1"/>
            <a:r>
              <a:rPr lang="en-US" altLang="en-US" sz="2000" b="1" smtClean="0">
                <a:solidFill>
                  <a:schemeClr val="tx2"/>
                </a:solidFill>
                <a:ea typeface="ＭＳ Ｐゴシック" pitchFamily="4" charset="-128"/>
              </a:rPr>
              <a:t>20% contained </a:t>
            </a:r>
            <a:r>
              <a:rPr lang="en-US" altLang="en-US" sz="2000" b="1" u="sng" smtClean="0">
                <a:solidFill>
                  <a:schemeClr val="tx2"/>
                </a:solidFill>
                <a:ea typeface="ＭＳ Ｐゴシック" pitchFamily="4" charset="-128"/>
              </a:rPr>
              <a:t>&lt; </a:t>
            </a:r>
            <a:r>
              <a:rPr lang="en-US" altLang="en-US" sz="2000" b="1" smtClean="0">
                <a:solidFill>
                  <a:schemeClr val="tx2"/>
                </a:solidFill>
                <a:ea typeface="ＭＳ Ｐゴシック" pitchFamily="4" charset="-128"/>
              </a:rPr>
              <a:t>10</a:t>
            </a:r>
            <a:r>
              <a:rPr lang="en-US" altLang="en-US" sz="2000" b="1" baseline="30000" smtClean="0">
                <a:solidFill>
                  <a:schemeClr val="tx2"/>
                </a:solidFill>
                <a:ea typeface="ＭＳ Ｐゴシック" pitchFamily="4" charset="-128"/>
              </a:rPr>
              <a:t>2</a:t>
            </a:r>
          </a:p>
          <a:p>
            <a:pPr lvl="1"/>
            <a:r>
              <a:rPr lang="en-US" altLang="en-US" sz="2000" b="1" smtClean="0">
                <a:ea typeface="ＭＳ Ｐゴシック" pitchFamily="4" charset="-128"/>
              </a:rPr>
              <a:t>16% contained </a:t>
            </a:r>
            <a:r>
              <a:rPr lang="en-US" altLang="en-US" sz="2000" b="1" u="sng" smtClean="0">
                <a:ea typeface="ＭＳ Ｐゴシック" pitchFamily="4" charset="-128"/>
              </a:rPr>
              <a:t>&lt;</a:t>
            </a:r>
            <a:r>
              <a:rPr lang="en-US" altLang="en-US" sz="2000" b="1" smtClean="0">
                <a:ea typeface="ＭＳ Ｐゴシック" pitchFamily="4" charset="-128"/>
              </a:rPr>
              <a:t>5x10</a:t>
            </a:r>
            <a:r>
              <a:rPr lang="en-US" altLang="en-US" sz="2000" b="1" baseline="30000" smtClean="0">
                <a:ea typeface="ＭＳ Ｐゴシック" pitchFamily="4" charset="-128"/>
              </a:rPr>
              <a:t>2</a:t>
            </a:r>
          </a:p>
          <a:p>
            <a:pPr lvl="1"/>
            <a:r>
              <a:rPr lang="en-US" altLang="en-US" sz="2000" b="1" smtClean="0">
                <a:ea typeface="ＭＳ Ｐゴシック" pitchFamily="4" charset="-128"/>
              </a:rPr>
              <a:t>6% contained   &lt;10</a:t>
            </a:r>
            <a:r>
              <a:rPr lang="en-US" altLang="en-US" sz="2000" b="1" baseline="30000" smtClean="0">
                <a:ea typeface="ＭＳ Ｐゴシック" pitchFamily="4" charset="-128"/>
              </a:rPr>
              <a:t>3</a:t>
            </a:r>
            <a:endParaRPr lang="en-US" altLang="en-US" sz="2000" b="1" smtClean="0">
              <a:ea typeface="ＭＳ Ｐゴシック" pitchFamily="4" charset="-128"/>
            </a:endParaRPr>
          </a:p>
          <a:p>
            <a:endParaRPr lang="en-US" altLang="en-US" sz="2400" smtClean="0"/>
          </a:p>
          <a:p>
            <a:endParaRPr lang="en-US" altLang="en-US" sz="3200" baseline="30000" smtClean="0"/>
          </a:p>
          <a:p>
            <a:pPr lvl="1"/>
            <a:endParaRPr lang="en-US" altLang="en-US" sz="2800" baseline="30000" smtClean="0">
              <a:ea typeface="ＭＳ Ｐゴシック" pitchFamily="4" charset="-128"/>
            </a:endParaRPr>
          </a:p>
        </p:txBody>
      </p:sp>
      <p:sp>
        <p:nvSpPr>
          <p:cNvPr id="64516" name="TextBox 3"/>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24</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sz="3600" smtClean="0"/>
              <a:t>ENDOSCOPE REPROCESSING: CHALLENGES</a:t>
            </a:r>
            <a:endParaRPr lang="en-US" altLang="en-US" smtClean="0"/>
          </a:p>
        </p:txBody>
      </p:sp>
      <p:pic>
        <p:nvPicPr>
          <p:cNvPr id="65539" name="Content Placeholder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15925" y="3543300"/>
            <a:ext cx="3878263" cy="2857500"/>
          </a:xfrm>
          <a:noFill/>
        </p:spPr>
      </p:pic>
      <p:pic>
        <p:nvPicPr>
          <p:cNvPr id="6554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1850" y="2544763"/>
            <a:ext cx="3960813" cy="3502025"/>
          </a:xfrm>
          <a:noFill/>
        </p:spPr>
      </p:pic>
      <p:sp>
        <p:nvSpPr>
          <p:cNvPr id="65541" name="TextBox 6"/>
          <p:cNvSpPr txBox="1">
            <a:spLocks noChangeArrowheads="1"/>
          </p:cNvSpPr>
          <p:nvPr/>
        </p:nvSpPr>
        <p:spPr bwMode="auto">
          <a:xfrm>
            <a:off x="152400" y="2651125"/>
            <a:ext cx="4191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i="0">
                <a:latin typeface="Arial Narrow" pitchFamily="4" charset="0"/>
              </a:rPr>
              <a:t>Complex [elevator channel] -</a:t>
            </a:r>
            <a:br>
              <a:rPr lang="en-US" altLang="en-US" i="0">
                <a:latin typeface="Arial Narrow" pitchFamily="4" charset="0"/>
              </a:rPr>
            </a:br>
            <a:r>
              <a:rPr lang="en-US" altLang="en-US" i="0">
                <a:latin typeface="Arial Narrow" pitchFamily="4" charset="0"/>
              </a:rPr>
              <a:t>10</a:t>
            </a:r>
            <a:r>
              <a:rPr lang="en-US" altLang="en-US" i="0" baseline="30000">
                <a:latin typeface="Arial Narrow" pitchFamily="4" charset="0"/>
              </a:rPr>
              <a:t>7-10</a:t>
            </a:r>
            <a:r>
              <a:rPr lang="en-US" altLang="en-US" i="0">
                <a:latin typeface="Arial Narrow" pitchFamily="4" charset="0"/>
              </a:rPr>
              <a:t> bacteria</a:t>
            </a:r>
          </a:p>
        </p:txBody>
      </p:sp>
      <p:sp>
        <p:nvSpPr>
          <p:cNvPr id="65542" name="TextBox 7"/>
          <p:cNvSpPr txBox="1">
            <a:spLocks noChangeArrowheads="1"/>
          </p:cNvSpPr>
          <p:nvPr/>
        </p:nvSpPr>
        <p:spPr bwMode="auto">
          <a:xfrm>
            <a:off x="4918075" y="1676400"/>
            <a:ext cx="3803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i="0">
                <a:latin typeface="Arial Narrow" pitchFamily="4" charset="0"/>
              </a:rPr>
              <a:t>Surgical instruments –</a:t>
            </a:r>
            <a:br>
              <a:rPr lang="en-US" altLang="en-US" i="0">
                <a:latin typeface="Arial Narrow" pitchFamily="4" charset="0"/>
              </a:rPr>
            </a:br>
            <a:r>
              <a:rPr lang="en-US" altLang="en-US" i="0">
                <a:latin typeface="Arial Narrow" pitchFamily="4" charset="0"/>
              </a:rPr>
              <a:t>&lt;10</a:t>
            </a:r>
            <a:r>
              <a:rPr lang="en-US" altLang="en-US" i="0" baseline="30000">
                <a:latin typeface="Arial Narrow" pitchFamily="4" charset="0"/>
              </a:rPr>
              <a:t>2 </a:t>
            </a:r>
            <a:r>
              <a:rPr lang="en-US" altLang="en-US" i="0">
                <a:latin typeface="Arial Narrow" pitchFamily="4" charset="0"/>
              </a:rPr>
              <a:t>bacteria</a:t>
            </a:r>
          </a:p>
        </p:txBody>
      </p:sp>
      <p:sp>
        <p:nvSpPr>
          <p:cNvPr id="65543" name="TextBox 8"/>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25</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z="2000" smtClean="0"/>
              <a:t>ENDOSCOPE REPROCESSING: CHALLENGES</a:t>
            </a:r>
            <a:br>
              <a:rPr lang="en-US" altLang="en-US" sz="2000" smtClean="0"/>
            </a:br>
            <a:r>
              <a:rPr lang="en-US" altLang="en-US" sz="2000" smtClean="0"/>
              <a:t>NDM-Producing </a:t>
            </a:r>
            <a:r>
              <a:rPr lang="en-US" altLang="en-US" sz="2000" i="1" smtClean="0"/>
              <a:t>E. coli </a:t>
            </a:r>
            <a:r>
              <a:rPr lang="en-US" altLang="en-US" sz="2000" smtClean="0"/>
              <a:t>Associated ERCP</a:t>
            </a:r>
            <a:br>
              <a:rPr lang="en-US" altLang="en-US" sz="2000" smtClean="0"/>
            </a:br>
            <a:r>
              <a:rPr lang="en-US" altLang="en-US" sz="1400" smtClean="0"/>
              <a:t>MMWR 2014;62:1051; Epstein et al. JAMA 2014;312:1447-1455</a:t>
            </a:r>
          </a:p>
        </p:txBody>
      </p:sp>
      <p:pic>
        <p:nvPicPr>
          <p:cNvPr id="66563"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01925" y="3546475"/>
            <a:ext cx="3810000" cy="3184525"/>
          </a:xfrm>
        </p:spPr>
      </p:pic>
      <p:sp>
        <p:nvSpPr>
          <p:cNvPr id="66564" name="Rectangle 4"/>
          <p:cNvSpPr>
            <a:spLocks noChangeArrowheads="1"/>
          </p:cNvSpPr>
          <p:nvPr/>
        </p:nvSpPr>
        <p:spPr bwMode="auto">
          <a:xfrm>
            <a:off x="554038" y="1878013"/>
            <a:ext cx="78279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i="0">
                <a:latin typeface="Arial Narrow" pitchFamily="4" charset="0"/>
              </a:rPr>
              <a:t>NDM-producing </a:t>
            </a:r>
            <a:r>
              <a:rPr lang="en-US" altLang="en-US">
                <a:latin typeface="Arial Narrow" pitchFamily="4" charset="0"/>
              </a:rPr>
              <a:t>E.coli </a:t>
            </a:r>
            <a:r>
              <a:rPr lang="en-US" altLang="en-US" i="0">
                <a:latin typeface="Arial Narrow" pitchFamily="4" charset="0"/>
              </a:rPr>
              <a:t>recovered from elevator channel (</a:t>
            </a:r>
            <a:r>
              <a:rPr lang="en-US" altLang="en-US" i="0">
                <a:solidFill>
                  <a:schemeClr val="tx2"/>
                </a:solidFill>
                <a:latin typeface="Arial Narrow" pitchFamily="4" charset="0"/>
              </a:rPr>
              <a:t>elevator channel </a:t>
            </a:r>
            <a:r>
              <a:rPr lang="en-US" altLang="en-US" i="0">
                <a:latin typeface="Arial Narrow" pitchFamily="4" charset="0"/>
              </a:rPr>
              <a:t>orients catheters, guide wires and accessories into the endoscope visual field; </a:t>
            </a:r>
            <a:r>
              <a:rPr lang="en-US" altLang="en-US" i="0">
                <a:solidFill>
                  <a:schemeClr val="tx2"/>
                </a:solidFill>
                <a:latin typeface="Arial Narrow" pitchFamily="4" charset="0"/>
              </a:rPr>
              <a:t>crevices difficult to access with cleaning brush and may impede effective reprocessing</a:t>
            </a:r>
            <a:r>
              <a:rPr lang="en-US" altLang="en-US" i="0">
                <a:latin typeface="Arial Narrow" pitchFamily="4" charset="0"/>
              </a:rPr>
              <a:t>)</a:t>
            </a:r>
          </a:p>
        </p:txBody>
      </p:sp>
      <p:sp>
        <p:nvSpPr>
          <p:cNvPr id="66565" name="TextBox 5"/>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26</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06400" y="76200"/>
            <a:ext cx="8262938" cy="1143000"/>
          </a:xfrm>
        </p:spPr>
        <p:txBody>
          <a:bodyPr/>
          <a:lstStyle/>
          <a:p>
            <a:r>
              <a:rPr lang="en-US" altLang="en-US" smtClean="0"/>
              <a:t>Reason for Endoscope-Related Outbreaks</a:t>
            </a:r>
            <a:br>
              <a:rPr lang="en-US" altLang="en-US" smtClean="0"/>
            </a:br>
            <a:r>
              <a:rPr lang="en-US" altLang="en-US" sz="1600" smtClean="0"/>
              <a:t>Rutala WA, Weber DJ.  Infect Control Hosp Epidemiol 2015;36:643-648</a:t>
            </a:r>
          </a:p>
        </p:txBody>
      </p:sp>
      <p:sp>
        <p:nvSpPr>
          <p:cNvPr id="67587" name="Content Placeholder 2"/>
          <p:cNvSpPr>
            <a:spLocks noGrp="1"/>
          </p:cNvSpPr>
          <p:nvPr>
            <p:ph idx="1"/>
          </p:nvPr>
        </p:nvSpPr>
        <p:spPr>
          <a:xfrm>
            <a:off x="541338" y="1714500"/>
            <a:ext cx="8061325" cy="4381500"/>
          </a:xfrm>
        </p:spPr>
        <p:txBody>
          <a:bodyPr/>
          <a:lstStyle/>
          <a:p>
            <a:r>
              <a:rPr lang="en-US" altLang="en-US" sz="2800" smtClean="0"/>
              <a:t>Margin of safety with endoscope reprocessing minimal or non-existent for two reasons: </a:t>
            </a:r>
          </a:p>
          <a:p>
            <a:r>
              <a:rPr lang="en-US" altLang="en-US" sz="2800" smtClean="0">
                <a:solidFill>
                  <a:schemeClr val="tx2"/>
                </a:solidFill>
              </a:rPr>
              <a:t>Microbial load </a:t>
            </a:r>
          </a:p>
          <a:p>
            <a:pPr lvl="2"/>
            <a:r>
              <a:rPr lang="en-US" altLang="en-US" smtClean="0">
                <a:ea typeface="ＭＳ Ｐゴシック" pitchFamily="4" charset="-128"/>
              </a:rPr>
              <a:t>GI endoscopes contain 10</a:t>
            </a:r>
            <a:r>
              <a:rPr lang="en-US" altLang="en-US" baseline="30000" smtClean="0">
                <a:ea typeface="ＭＳ Ｐゴシック" pitchFamily="4" charset="-128"/>
              </a:rPr>
              <a:t>7-10</a:t>
            </a:r>
          </a:p>
          <a:p>
            <a:pPr lvl="2"/>
            <a:r>
              <a:rPr lang="en-US" altLang="en-US" smtClean="0">
                <a:ea typeface="ＭＳ Ｐゴシック" pitchFamily="4" charset="-128"/>
              </a:rPr>
              <a:t>Cleaning results in 2-6 log</a:t>
            </a:r>
            <a:r>
              <a:rPr lang="en-US" altLang="en-US" baseline="-25000" smtClean="0">
                <a:ea typeface="ＭＳ Ｐゴシック" pitchFamily="4" charset="-128"/>
              </a:rPr>
              <a:t>10</a:t>
            </a:r>
            <a:r>
              <a:rPr lang="en-US" altLang="en-US" smtClean="0">
                <a:ea typeface="ＭＳ Ｐゴシック" pitchFamily="4" charset="-128"/>
              </a:rPr>
              <a:t> reduction</a:t>
            </a:r>
          </a:p>
          <a:p>
            <a:pPr lvl="2"/>
            <a:r>
              <a:rPr lang="en-US" altLang="en-US" smtClean="0">
                <a:ea typeface="ＭＳ Ｐゴシック" pitchFamily="4" charset="-128"/>
              </a:rPr>
              <a:t>High-level disinfection results in 4-6 log</a:t>
            </a:r>
            <a:r>
              <a:rPr lang="en-US" altLang="en-US" baseline="-25000" smtClean="0">
                <a:ea typeface="ＭＳ Ｐゴシック" pitchFamily="4" charset="-128"/>
              </a:rPr>
              <a:t>10</a:t>
            </a:r>
            <a:r>
              <a:rPr lang="en-US" altLang="en-US" smtClean="0">
                <a:ea typeface="ＭＳ Ｐゴシック" pitchFamily="4" charset="-128"/>
              </a:rPr>
              <a:t> reduction</a:t>
            </a:r>
          </a:p>
          <a:p>
            <a:pPr lvl="2"/>
            <a:r>
              <a:rPr lang="en-US" altLang="en-US" smtClean="0">
                <a:ea typeface="ＭＳ Ｐゴシック" pitchFamily="4" charset="-128"/>
              </a:rPr>
              <a:t>Results in a total 6-12 log</a:t>
            </a:r>
            <a:r>
              <a:rPr lang="en-US" altLang="en-US" baseline="-25000" smtClean="0">
                <a:ea typeface="ＭＳ Ｐゴシック" pitchFamily="4" charset="-128"/>
              </a:rPr>
              <a:t>10</a:t>
            </a:r>
            <a:r>
              <a:rPr lang="en-US" altLang="en-US" smtClean="0">
                <a:ea typeface="ＭＳ Ｐゴシック" pitchFamily="4" charset="-128"/>
              </a:rPr>
              <a:t> reduction of microbes</a:t>
            </a:r>
          </a:p>
          <a:p>
            <a:pPr lvl="2"/>
            <a:r>
              <a:rPr lang="en-US" altLang="en-US" smtClean="0">
                <a:solidFill>
                  <a:schemeClr val="tx2"/>
                </a:solidFill>
                <a:ea typeface="ＭＳ Ｐゴシック" pitchFamily="4" charset="-128"/>
              </a:rPr>
              <a:t>Level of contamination after processing: 4 log</a:t>
            </a:r>
            <a:r>
              <a:rPr lang="en-US" altLang="en-US" baseline="-25000" smtClean="0">
                <a:solidFill>
                  <a:schemeClr val="tx2"/>
                </a:solidFill>
                <a:ea typeface="ＭＳ Ｐゴシック" pitchFamily="4" charset="-128"/>
              </a:rPr>
              <a:t>10 </a:t>
            </a:r>
            <a:r>
              <a:rPr lang="en-US" altLang="en-US" smtClean="0">
                <a:solidFill>
                  <a:schemeClr val="tx2"/>
                </a:solidFill>
                <a:ea typeface="ＭＳ Ｐゴシック" pitchFamily="4" charset="-128"/>
              </a:rPr>
              <a:t>(maximum contamination, minimal cleaning/HLD)</a:t>
            </a:r>
            <a:endParaRPr lang="en-US" altLang="en-US" baseline="-25000" smtClean="0">
              <a:solidFill>
                <a:schemeClr val="tx2"/>
              </a:solidFill>
              <a:ea typeface="ＭＳ Ｐゴシック" pitchFamily="4" charset="-128"/>
            </a:endParaRPr>
          </a:p>
          <a:p>
            <a:r>
              <a:rPr lang="en-US" altLang="en-US" sz="2800" smtClean="0">
                <a:solidFill>
                  <a:schemeClr val="tx2"/>
                </a:solidFill>
              </a:rPr>
              <a:t>Complexity of endoscope</a:t>
            </a:r>
          </a:p>
          <a:p>
            <a:pPr lvl="1"/>
            <a:endParaRPr lang="en-US" altLang="en-US" smtClean="0">
              <a:ea typeface="ＭＳ Ｐゴシック" pitchFamily="4" charset="-128"/>
            </a:endParaRPr>
          </a:p>
        </p:txBody>
      </p:sp>
      <p:sp>
        <p:nvSpPr>
          <p:cNvPr id="67588" name="TextBox 3"/>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27</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title"/>
          </p:nvPr>
        </p:nvSpPr>
        <p:spPr>
          <a:xfrm>
            <a:off x="677863" y="228600"/>
            <a:ext cx="7856537" cy="1143000"/>
          </a:xfrm>
        </p:spPr>
        <p:txBody>
          <a:bodyPr/>
          <a:lstStyle/>
          <a:p>
            <a:r>
              <a:rPr lang="en-US" altLang="en-US" sz="3200" smtClean="0"/>
              <a:t>FEATURES OF ENDOSCOPES THAT PREDISPOSE TO DISINFECTION FAILURES</a:t>
            </a:r>
          </a:p>
        </p:txBody>
      </p:sp>
      <p:sp>
        <p:nvSpPr>
          <p:cNvPr id="68611" name="Rectangle 8"/>
          <p:cNvSpPr>
            <a:spLocks noGrp="1" noChangeArrowheads="1"/>
          </p:cNvSpPr>
          <p:nvPr>
            <p:ph type="body" sz="half" idx="1"/>
          </p:nvPr>
        </p:nvSpPr>
        <p:spPr>
          <a:xfrm>
            <a:off x="609600" y="1633538"/>
            <a:ext cx="3276600" cy="4462462"/>
          </a:xfrm>
        </p:spPr>
        <p:txBody>
          <a:bodyPr/>
          <a:lstStyle/>
          <a:p>
            <a:r>
              <a:rPr lang="en-US" altLang="en-US" sz="2000" b="1" smtClean="0">
                <a:solidFill>
                  <a:schemeClr val="tx2"/>
                </a:solidFill>
              </a:rPr>
              <a:t>Heat labile</a:t>
            </a:r>
          </a:p>
          <a:p>
            <a:r>
              <a:rPr lang="en-US" altLang="en-US" sz="2000" b="1" smtClean="0">
                <a:solidFill>
                  <a:schemeClr val="tx2"/>
                </a:solidFill>
              </a:rPr>
              <a:t>Long, narrow lumens</a:t>
            </a:r>
          </a:p>
          <a:p>
            <a:r>
              <a:rPr lang="en-US" altLang="en-US" sz="2000" b="1" smtClean="0">
                <a:solidFill>
                  <a:schemeClr val="tx2"/>
                </a:solidFill>
              </a:rPr>
              <a:t>Right angle bends</a:t>
            </a:r>
          </a:p>
          <a:p>
            <a:r>
              <a:rPr lang="en-US" altLang="en-US" sz="2000" b="1" smtClean="0">
                <a:solidFill>
                  <a:schemeClr val="tx2"/>
                </a:solidFill>
              </a:rPr>
              <a:t>Rough or pitted surfaces</a:t>
            </a:r>
          </a:p>
          <a:p>
            <a:r>
              <a:rPr lang="en-US" altLang="en-US" sz="2000" b="1" smtClean="0">
                <a:solidFill>
                  <a:schemeClr val="tx2"/>
                </a:solidFill>
              </a:rPr>
              <a:t>Springs and valves</a:t>
            </a:r>
          </a:p>
          <a:p>
            <a:r>
              <a:rPr lang="en-US" altLang="en-US" sz="2000" b="1" smtClean="0">
                <a:solidFill>
                  <a:schemeClr val="tx2"/>
                </a:solidFill>
              </a:rPr>
              <a:t>Damaged channels may impede microbial exposure to HLD</a:t>
            </a:r>
          </a:p>
          <a:p>
            <a:r>
              <a:rPr lang="en-US" altLang="en-US" sz="2000" b="1" smtClean="0"/>
              <a:t>Heavily contaminated with pathogens, 10</a:t>
            </a:r>
            <a:r>
              <a:rPr lang="en-US" altLang="en-US" sz="2000" b="1" baseline="30000" smtClean="0"/>
              <a:t>7-10</a:t>
            </a:r>
          </a:p>
          <a:p>
            <a:r>
              <a:rPr lang="en-US" altLang="en-US" sz="2000" b="1" smtClean="0"/>
              <a:t>Cleaning (2-6 log</a:t>
            </a:r>
            <a:r>
              <a:rPr lang="en-US" altLang="en-US" sz="2000" b="1" baseline="-25000" smtClean="0"/>
              <a:t>10</a:t>
            </a:r>
            <a:r>
              <a:rPr lang="en-US" altLang="en-US" sz="2000" b="1" smtClean="0"/>
              <a:t> reduction) and HLD (4-6 log</a:t>
            </a:r>
            <a:r>
              <a:rPr lang="en-US" altLang="en-US" sz="2000" b="1" baseline="-25000" smtClean="0"/>
              <a:t>10</a:t>
            </a:r>
            <a:r>
              <a:rPr lang="en-US" altLang="en-US" sz="2000" b="1" smtClean="0"/>
              <a:t> reduction) essential for patient safe instrument</a:t>
            </a:r>
          </a:p>
        </p:txBody>
      </p:sp>
      <p:pic>
        <p:nvPicPr>
          <p:cNvPr id="68612" name="Picture 3" descr="S1_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114550"/>
            <a:ext cx="50292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TextBox 5"/>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28</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06400" y="76200"/>
            <a:ext cx="8262938" cy="1143000"/>
          </a:xfrm>
        </p:spPr>
        <p:txBody>
          <a:bodyPr/>
          <a:lstStyle/>
          <a:p>
            <a:r>
              <a:rPr lang="en-US" altLang="en-US" smtClean="0"/>
              <a:t>Reason for Endoscope-Related Outbreaks</a:t>
            </a:r>
            <a:br>
              <a:rPr lang="en-US" altLang="en-US" smtClean="0"/>
            </a:br>
            <a:r>
              <a:rPr lang="en-US" altLang="en-US" sz="1600" smtClean="0"/>
              <a:t>Rutala WA, Weber DJ.  Infect Control Hosp Epidemiol 2015;36:643-648</a:t>
            </a:r>
          </a:p>
        </p:txBody>
      </p:sp>
      <p:sp>
        <p:nvSpPr>
          <p:cNvPr id="70659" name="Content Placeholder 2"/>
          <p:cNvSpPr>
            <a:spLocks noGrp="1"/>
          </p:cNvSpPr>
          <p:nvPr>
            <p:ph idx="1"/>
          </p:nvPr>
        </p:nvSpPr>
        <p:spPr>
          <a:xfrm>
            <a:off x="207963" y="1470025"/>
            <a:ext cx="8658225" cy="4625975"/>
          </a:xfrm>
        </p:spPr>
        <p:txBody>
          <a:bodyPr/>
          <a:lstStyle/>
          <a:p>
            <a:r>
              <a:rPr lang="en-US" altLang="en-US" sz="2800" smtClean="0">
                <a:solidFill>
                  <a:schemeClr val="tx2"/>
                </a:solidFill>
              </a:rPr>
              <a:t>Margin of safety with endoscope reprocessing minimal or non-existent </a:t>
            </a:r>
            <a:r>
              <a:rPr lang="en-US" altLang="en-US" sz="2800" smtClean="0"/>
              <a:t>for at least two reasons: </a:t>
            </a:r>
          </a:p>
          <a:p>
            <a:r>
              <a:rPr lang="en-US" altLang="en-US" sz="2800" smtClean="0">
                <a:solidFill>
                  <a:schemeClr val="tx2"/>
                </a:solidFill>
              </a:rPr>
              <a:t>Microbial load </a:t>
            </a:r>
          </a:p>
          <a:p>
            <a:pPr lvl="2"/>
            <a:r>
              <a:rPr lang="en-US" altLang="en-US" smtClean="0">
                <a:ea typeface="ＭＳ Ｐゴシック" pitchFamily="4" charset="-128"/>
              </a:rPr>
              <a:t>GI endoscopes contain 10</a:t>
            </a:r>
            <a:r>
              <a:rPr lang="en-US" altLang="en-US" baseline="30000" smtClean="0">
                <a:ea typeface="ＭＳ Ｐゴシック" pitchFamily="4" charset="-128"/>
              </a:rPr>
              <a:t>7-10</a:t>
            </a:r>
          </a:p>
          <a:p>
            <a:pPr lvl="2"/>
            <a:r>
              <a:rPr lang="en-US" altLang="en-US" smtClean="0">
                <a:ea typeface="ＭＳ Ｐゴシック" pitchFamily="4" charset="-128"/>
              </a:rPr>
              <a:t>Cleaning results in 2-6 log</a:t>
            </a:r>
            <a:r>
              <a:rPr lang="en-US" altLang="en-US" baseline="-25000" smtClean="0">
                <a:ea typeface="ＭＳ Ｐゴシック" pitchFamily="4" charset="-128"/>
              </a:rPr>
              <a:t>10</a:t>
            </a:r>
            <a:r>
              <a:rPr lang="en-US" altLang="en-US" smtClean="0">
                <a:ea typeface="ＭＳ Ｐゴシック" pitchFamily="4" charset="-128"/>
              </a:rPr>
              <a:t> reduction</a:t>
            </a:r>
          </a:p>
          <a:p>
            <a:pPr lvl="2"/>
            <a:r>
              <a:rPr lang="en-US" altLang="en-US" smtClean="0">
                <a:ea typeface="ＭＳ Ｐゴシック" pitchFamily="4" charset="-128"/>
              </a:rPr>
              <a:t>High-level disinfection results in 4-6 log</a:t>
            </a:r>
            <a:r>
              <a:rPr lang="en-US" altLang="en-US" baseline="-25000" smtClean="0">
                <a:ea typeface="ＭＳ Ｐゴシック" pitchFamily="4" charset="-128"/>
              </a:rPr>
              <a:t>10</a:t>
            </a:r>
            <a:r>
              <a:rPr lang="en-US" altLang="en-US" smtClean="0">
                <a:ea typeface="ＭＳ Ｐゴシック" pitchFamily="4" charset="-128"/>
              </a:rPr>
              <a:t> reduction</a:t>
            </a:r>
          </a:p>
          <a:p>
            <a:pPr lvl="2"/>
            <a:r>
              <a:rPr lang="en-US" altLang="en-US" smtClean="0">
                <a:ea typeface="ＭＳ Ｐゴシック" pitchFamily="4" charset="-128"/>
              </a:rPr>
              <a:t>Results in a total 6-12 log</a:t>
            </a:r>
            <a:r>
              <a:rPr lang="en-US" altLang="en-US" baseline="-25000" smtClean="0">
                <a:ea typeface="ＭＳ Ｐゴシック" pitchFamily="4" charset="-128"/>
              </a:rPr>
              <a:t>10</a:t>
            </a:r>
            <a:r>
              <a:rPr lang="en-US" altLang="en-US" smtClean="0">
                <a:ea typeface="ＭＳ Ｐゴシック" pitchFamily="4" charset="-128"/>
              </a:rPr>
              <a:t> reduction of microbes</a:t>
            </a:r>
          </a:p>
          <a:p>
            <a:pPr lvl="2"/>
            <a:r>
              <a:rPr lang="en-US" altLang="en-US" smtClean="0">
                <a:ea typeface="ＭＳ Ｐゴシック" pitchFamily="4" charset="-128"/>
              </a:rPr>
              <a:t>Level of contamination after processing: 4log</a:t>
            </a:r>
            <a:r>
              <a:rPr lang="en-US" altLang="en-US" baseline="-25000" smtClean="0">
                <a:ea typeface="ＭＳ Ｐゴシック" pitchFamily="4" charset="-128"/>
              </a:rPr>
              <a:t>10 </a:t>
            </a:r>
            <a:r>
              <a:rPr lang="en-US" altLang="en-US" smtClean="0">
                <a:ea typeface="ＭＳ Ｐゴシック" pitchFamily="4" charset="-128"/>
              </a:rPr>
              <a:t>(maximum contamination, minimal cleaning/HLD)</a:t>
            </a:r>
            <a:endParaRPr lang="en-US" altLang="en-US" baseline="-25000" smtClean="0">
              <a:ea typeface="ＭＳ Ｐゴシック" pitchFamily="4" charset="-128"/>
            </a:endParaRPr>
          </a:p>
          <a:p>
            <a:r>
              <a:rPr lang="en-US" altLang="en-US" sz="2800" smtClean="0">
                <a:solidFill>
                  <a:schemeClr val="tx2"/>
                </a:solidFill>
              </a:rPr>
              <a:t>Complexity of endoscope</a:t>
            </a:r>
          </a:p>
          <a:p>
            <a:r>
              <a:rPr lang="en-US" altLang="en-US" sz="2800" smtClean="0">
                <a:solidFill>
                  <a:schemeClr val="tx2"/>
                </a:solidFill>
              </a:rPr>
              <a:t>Biofilms-unclear if contribute to failure of endoscope reprocessing</a:t>
            </a:r>
          </a:p>
          <a:p>
            <a:pPr lvl="1"/>
            <a:endParaRPr lang="en-US" altLang="en-US" smtClean="0">
              <a:ea typeface="ＭＳ Ｐゴシック" pitchFamily="4" charset="-128"/>
            </a:endParaRPr>
          </a:p>
        </p:txBody>
      </p:sp>
      <p:sp>
        <p:nvSpPr>
          <p:cNvPr id="70660" name="TextBox 3"/>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29</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z="4400" smtClean="0"/>
              <a:t>Gastrointestinal Endoscopes:</a:t>
            </a:r>
            <a:br>
              <a:rPr lang="en-US" altLang="en-US" sz="4400" smtClean="0"/>
            </a:br>
            <a:r>
              <a:rPr lang="en-US" altLang="en-US" sz="3200" smtClean="0"/>
              <a:t>A Need to Shift from Disinfection to Sterilization</a:t>
            </a:r>
          </a:p>
        </p:txBody>
      </p:sp>
      <p:sp>
        <p:nvSpPr>
          <p:cNvPr id="36867" name="Content Placeholder 2"/>
          <p:cNvSpPr>
            <a:spLocks noGrp="1"/>
          </p:cNvSpPr>
          <p:nvPr>
            <p:ph idx="1"/>
          </p:nvPr>
        </p:nvSpPr>
        <p:spPr>
          <a:xfrm>
            <a:off x="541338" y="1714500"/>
            <a:ext cx="8061325" cy="4381500"/>
          </a:xfrm>
        </p:spPr>
        <p:txBody>
          <a:bodyPr/>
          <a:lstStyle/>
          <a:p>
            <a:r>
              <a:rPr lang="en-US" altLang="en-US" smtClean="0">
                <a:solidFill>
                  <a:schemeClr val="tx2"/>
                </a:solidFill>
              </a:rPr>
              <a:t>Review the CRE/MDR outbreaks associated with ERCP procedures</a:t>
            </a:r>
          </a:p>
          <a:p>
            <a:r>
              <a:rPr lang="en-US" altLang="en-US" smtClean="0"/>
              <a:t>Evaluate the cause of endoscope-related outbreaks</a:t>
            </a:r>
          </a:p>
          <a:p>
            <a:r>
              <a:rPr lang="en-US" altLang="en-US" smtClean="0"/>
              <a:t>Discuss the alternatives exist today that might improve the safety margin associated with duodenoscope reprocessing</a:t>
            </a:r>
          </a:p>
          <a:p>
            <a:r>
              <a:rPr lang="en-US" altLang="en-US" smtClean="0"/>
              <a:t>Describe how to prevent future outbreaks associated with duodenoscopes and other GI endoscopes</a:t>
            </a:r>
          </a:p>
        </p:txBody>
      </p:sp>
      <p:sp>
        <p:nvSpPr>
          <p:cNvPr id="36868" name="Rectangle 3"/>
          <p:cNvSpPr>
            <a:spLocks noChangeArrowheads="1"/>
          </p:cNvSpPr>
          <p:nvPr/>
        </p:nvSpPr>
        <p:spPr bwMode="auto">
          <a:xfrm>
            <a:off x="484188" y="1714500"/>
            <a:ext cx="8035925" cy="1143000"/>
          </a:xfrm>
          <a:prstGeom prst="rect">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endParaRPr lang="en-US" altLang="en-US"/>
          </a:p>
        </p:txBody>
      </p:sp>
      <p:sp>
        <p:nvSpPr>
          <p:cNvPr id="36869" name="TextBox 4"/>
          <p:cNvSpPr txBox="1">
            <a:spLocks noChangeArrowheads="1"/>
          </p:cNvSpPr>
          <p:nvPr/>
        </p:nvSpPr>
        <p:spPr bwMode="auto">
          <a:xfrm>
            <a:off x="8704263" y="6305550"/>
            <a:ext cx="312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3</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06400" y="76200"/>
            <a:ext cx="8262938" cy="1143000"/>
          </a:xfrm>
        </p:spPr>
        <p:txBody>
          <a:bodyPr/>
          <a:lstStyle/>
          <a:p>
            <a:r>
              <a:rPr lang="en-US" altLang="en-US" smtClean="0"/>
              <a:t>BIOFILMS</a:t>
            </a:r>
            <a:br>
              <a:rPr lang="en-US" altLang="en-US" smtClean="0"/>
            </a:br>
            <a:r>
              <a:rPr lang="en-US" altLang="en-US" sz="1800" smtClean="0"/>
              <a:t>Pajkos, Vickery, Cossart. J Hosp Infect 2004;58:224</a:t>
            </a:r>
          </a:p>
        </p:txBody>
      </p:sp>
      <p:pic>
        <p:nvPicPr>
          <p:cNvPr id="7168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01925" y="1633538"/>
            <a:ext cx="4017963" cy="5224462"/>
          </a:xfrm>
          <a:noFill/>
        </p:spPr>
      </p:pic>
      <p:sp>
        <p:nvSpPr>
          <p:cNvPr id="71684" name="TextBox 3"/>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30</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06400" y="76200"/>
            <a:ext cx="8262938" cy="1143000"/>
          </a:xfrm>
        </p:spPr>
        <p:txBody>
          <a:bodyPr/>
          <a:lstStyle/>
          <a:p>
            <a:r>
              <a:rPr lang="en-US" altLang="en-US" smtClean="0"/>
              <a:t>BIOFILMS</a:t>
            </a:r>
            <a:br>
              <a:rPr lang="en-US" altLang="en-US" smtClean="0"/>
            </a:br>
            <a:r>
              <a:rPr lang="en-US" altLang="en-US" sz="2000" smtClean="0"/>
              <a:t>(Multi-Layered Bacteria Plus Exopolysaccharides  That Cement Cell to Surface; Develop in Wet Environments)</a:t>
            </a:r>
          </a:p>
        </p:txBody>
      </p:sp>
      <p:pic>
        <p:nvPicPr>
          <p:cNvPr id="7270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55963" y="1633538"/>
            <a:ext cx="2701925" cy="5224462"/>
          </a:xfrm>
          <a:noFill/>
        </p:spPr>
      </p:pic>
      <p:sp>
        <p:nvSpPr>
          <p:cNvPr id="72708" name="TextBox 3"/>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31</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06400" y="76200"/>
            <a:ext cx="8262938" cy="1143000"/>
          </a:xfrm>
        </p:spPr>
        <p:txBody>
          <a:bodyPr/>
          <a:lstStyle/>
          <a:p>
            <a:r>
              <a:rPr lang="en-US" altLang="en-US" smtClean="0"/>
              <a:t>BIOFILMS</a:t>
            </a:r>
          </a:p>
        </p:txBody>
      </p:sp>
      <p:sp>
        <p:nvSpPr>
          <p:cNvPr id="73731" name="Content Placeholder 2"/>
          <p:cNvSpPr>
            <a:spLocks noGrp="1"/>
          </p:cNvSpPr>
          <p:nvPr>
            <p:ph idx="1"/>
          </p:nvPr>
        </p:nvSpPr>
        <p:spPr>
          <a:xfrm>
            <a:off x="541338" y="1981200"/>
            <a:ext cx="8374062" cy="4114800"/>
          </a:xfrm>
        </p:spPr>
        <p:txBody>
          <a:bodyPr/>
          <a:lstStyle/>
          <a:p>
            <a:r>
              <a:rPr lang="en-US" altLang="en-US" sz="2800" smtClean="0"/>
              <a:t>Bacteria residing within biofilms are many times more resistant to chemical inactivation than bacteria in suspension</a:t>
            </a:r>
          </a:p>
          <a:p>
            <a:r>
              <a:rPr lang="en-US" altLang="en-US" sz="2800" smtClean="0"/>
              <a:t>Does formation of biofilms within endoscopic channels </a:t>
            </a:r>
            <a:r>
              <a:rPr lang="en-US" altLang="en-US" sz="2800" smtClean="0">
                <a:solidFill>
                  <a:schemeClr val="tx2"/>
                </a:solidFill>
              </a:rPr>
              <a:t>contribute to failure of decontamination process? Not known</a:t>
            </a:r>
          </a:p>
          <a:p>
            <a:r>
              <a:rPr lang="en-US" altLang="en-US" sz="2800" smtClean="0"/>
              <a:t>In addition to complexity and microbial load</a:t>
            </a:r>
            <a:r>
              <a:rPr lang="en-US" altLang="en-US" sz="2800" smtClean="0">
                <a:solidFill>
                  <a:schemeClr val="tx2"/>
                </a:solidFill>
              </a:rPr>
              <a:t>, a biofilm could contribute to failure of adequate HLD processes but if reprocessing performed promptly after use and endoscope dry the opportunity for biofilm formation is minimal</a:t>
            </a:r>
          </a:p>
          <a:p>
            <a:endParaRPr lang="en-US" altLang="en-US" smtClean="0"/>
          </a:p>
        </p:txBody>
      </p:sp>
      <p:sp>
        <p:nvSpPr>
          <p:cNvPr id="73732" name="TextBox 3"/>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32</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ctrTitle"/>
          </p:nvPr>
        </p:nvSpPr>
        <p:spPr>
          <a:xfrm>
            <a:off x="685800" y="2132013"/>
            <a:ext cx="7772400" cy="1468437"/>
          </a:xfrm>
        </p:spPr>
        <p:txBody>
          <a:bodyPr/>
          <a:lstStyle/>
          <a:p>
            <a:r>
              <a:rPr lang="en-US" altLang="en-US" smtClean="0"/>
              <a:t>Why CRE/MDR? Why now? Why ERCP?</a:t>
            </a:r>
          </a:p>
        </p:txBody>
      </p:sp>
      <p:sp>
        <p:nvSpPr>
          <p:cNvPr id="74755" name="TextBox 3"/>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33</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06400" y="76200"/>
            <a:ext cx="8262938" cy="1143000"/>
          </a:xfrm>
        </p:spPr>
        <p:txBody>
          <a:bodyPr/>
          <a:lstStyle/>
          <a:p>
            <a:r>
              <a:rPr lang="en-US" altLang="en-US" sz="3200" smtClean="0"/>
              <a:t>Carbapenemase-Resistant </a:t>
            </a:r>
            <a:r>
              <a:rPr lang="en-US" altLang="en-US" sz="3200" i="1" smtClean="0"/>
              <a:t>Enterobacteriaceae </a:t>
            </a:r>
            <a:r>
              <a:rPr lang="en-US" altLang="en-US" sz="3200" smtClean="0"/>
              <a:t>(CRE) and Multidrug Resistant Organisms (MDRO)</a:t>
            </a:r>
          </a:p>
        </p:txBody>
      </p:sp>
      <p:sp>
        <p:nvSpPr>
          <p:cNvPr id="75779" name="Content Placeholder 2"/>
          <p:cNvSpPr>
            <a:spLocks noGrp="1"/>
          </p:cNvSpPr>
          <p:nvPr>
            <p:ph idx="1"/>
          </p:nvPr>
        </p:nvSpPr>
        <p:spPr>
          <a:xfrm>
            <a:off x="457200" y="1546225"/>
            <a:ext cx="8602663" cy="4625975"/>
          </a:xfrm>
        </p:spPr>
        <p:txBody>
          <a:bodyPr/>
          <a:lstStyle/>
          <a:p>
            <a:r>
              <a:rPr lang="en-US" altLang="en-US" sz="2800" smtClean="0"/>
              <a:t>Microbes that are difficult to treat because they have a high level of resistant to antibiotics</a:t>
            </a:r>
          </a:p>
          <a:p>
            <a:r>
              <a:rPr lang="en-US" altLang="en-US" sz="2800" smtClean="0">
                <a:solidFill>
                  <a:schemeClr val="tx2"/>
                </a:solidFill>
              </a:rPr>
              <a:t>Klebsiella, </a:t>
            </a:r>
            <a:r>
              <a:rPr lang="en-US" altLang="en-US" sz="2800" i="1" smtClean="0">
                <a:solidFill>
                  <a:schemeClr val="tx2"/>
                </a:solidFill>
              </a:rPr>
              <a:t>Enterobacter</a:t>
            </a:r>
            <a:r>
              <a:rPr lang="en-US" altLang="en-US" sz="2800" smtClean="0">
                <a:solidFill>
                  <a:schemeClr val="tx2"/>
                </a:solidFill>
              </a:rPr>
              <a:t> and </a:t>
            </a:r>
            <a:r>
              <a:rPr lang="en-US" altLang="en-US" sz="2800" i="1" smtClean="0">
                <a:solidFill>
                  <a:schemeClr val="tx2"/>
                </a:solidFill>
              </a:rPr>
              <a:t>E. coli </a:t>
            </a:r>
            <a:r>
              <a:rPr lang="en-US" altLang="en-US" sz="2800" smtClean="0">
                <a:solidFill>
                  <a:schemeClr val="tx2"/>
                </a:solidFill>
              </a:rPr>
              <a:t>are examples of </a:t>
            </a:r>
            <a:r>
              <a:rPr lang="en-US" altLang="en-US" sz="2800" i="1" smtClean="0">
                <a:solidFill>
                  <a:schemeClr val="tx2"/>
                </a:solidFill>
              </a:rPr>
              <a:t>Enteriobacteriacea</a:t>
            </a:r>
            <a:r>
              <a:rPr lang="en-US" altLang="en-US" sz="2800" smtClean="0">
                <a:solidFill>
                  <a:schemeClr val="tx2"/>
                </a:solidFill>
              </a:rPr>
              <a:t>e, a normal part of enteric microbes, that have become resistant to carbapenem</a:t>
            </a:r>
          </a:p>
          <a:p>
            <a:r>
              <a:rPr lang="en-US" altLang="en-US" sz="2800" smtClean="0"/>
              <a:t>Healthy people usually do not get CRE infections</a:t>
            </a:r>
          </a:p>
          <a:p>
            <a:r>
              <a:rPr lang="en-US" altLang="en-US" sz="2800" smtClean="0">
                <a:solidFill>
                  <a:schemeClr val="tx2"/>
                </a:solidFill>
              </a:rPr>
              <a:t>Infections with CRE and MDROs are very difficult to treat and can be deadly</a:t>
            </a:r>
          </a:p>
          <a:p>
            <a:r>
              <a:rPr lang="en-US" altLang="en-US" sz="2800" smtClean="0">
                <a:solidFill>
                  <a:schemeClr val="tx2"/>
                </a:solidFill>
              </a:rPr>
              <a:t>Likely that MDR pathogens are acting as a “marker” or ‘indicator” organism for ineffective  reprocessing of duodenoscopes</a:t>
            </a:r>
          </a:p>
        </p:txBody>
      </p:sp>
      <p:sp>
        <p:nvSpPr>
          <p:cNvPr id="75780" name="TextBox 3"/>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34</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06400" y="152400"/>
            <a:ext cx="8262938" cy="1100138"/>
          </a:xfrm>
        </p:spPr>
        <p:txBody>
          <a:bodyPr/>
          <a:lstStyle/>
          <a:p>
            <a:r>
              <a:rPr lang="en-US" altLang="en-US" sz="3200" smtClean="0"/>
              <a:t>Recent Outbreaks When Manufacturer’s Instructions and Professional Guidelines Followed</a:t>
            </a:r>
            <a:br>
              <a:rPr lang="en-US" altLang="en-US" sz="3200" smtClean="0"/>
            </a:br>
            <a:endParaRPr lang="en-US" altLang="en-US" sz="1600" smtClean="0"/>
          </a:p>
        </p:txBody>
      </p:sp>
      <p:sp>
        <p:nvSpPr>
          <p:cNvPr id="76803" name="Content Placeholder 2"/>
          <p:cNvSpPr>
            <a:spLocks noGrp="1"/>
          </p:cNvSpPr>
          <p:nvPr>
            <p:ph idx="1"/>
          </p:nvPr>
        </p:nvSpPr>
        <p:spPr>
          <a:xfrm>
            <a:off x="541338" y="1774825"/>
            <a:ext cx="8061325" cy="4625975"/>
          </a:xfrm>
        </p:spPr>
        <p:txBody>
          <a:bodyPr/>
          <a:lstStyle/>
          <a:p>
            <a:r>
              <a:rPr lang="en-US" altLang="en-US" sz="3200" smtClean="0">
                <a:solidFill>
                  <a:schemeClr val="tx2"/>
                </a:solidFill>
              </a:rPr>
              <a:t>Presence of an unusual pathogen that resulted in an investigation and recognition that duodenoscopes were the source of the outbreak</a:t>
            </a:r>
          </a:p>
          <a:p>
            <a:pPr lvl="1"/>
            <a:r>
              <a:rPr lang="en-US" altLang="en-US" sz="2800" smtClean="0">
                <a:ea typeface="ＭＳ Ｐゴシック" pitchFamily="4" charset="-128"/>
              </a:rPr>
              <a:t>Epstein et al. JAMA 2014;312:1447-1455 (NE IL)</a:t>
            </a:r>
          </a:p>
          <a:p>
            <a:pPr lvl="1"/>
            <a:r>
              <a:rPr lang="en-US" altLang="en-US" sz="2800" smtClean="0">
                <a:ea typeface="ＭＳ Ｐゴシック" pitchFamily="4" charset="-128"/>
              </a:rPr>
              <a:t>Wendorf et al. ICHE 2015 (Seattle)</a:t>
            </a:r>
          </a:p>
          <a:p>
            <a:pPr lvl="1"/>
            <a:r>
              <a:rPr lang="en-US" altLang="en-US" sz="2800" smtClean="0">
                <a:ea typeface="ＭＳ Ｐゴシック" pitchFamily="4" charset="-128"/>
              </a:rPr>
              <a:t>At least four other CRE outbreaks related to ERCP</a:t>
            </a:r>
          </a:p>
          <a:p>
            <a:pPr lvl="2"/>
            <a:r>
              <a:rPr lang="en-US" altLang="en-US" sz="2400" smtClean="0">
                <a:ea typeface="ＭＳ Ｐゴシック" pitchFamily="4" charset="-128"/>
              </a:rPr>
              <a:t>UCLA Ronald Reagan Medical Center</a:t>
            </a:r>
          </a:p>
          <a:p>
            <a:pPr lvl="2"/>
            <a:r>
              <a:rPr lang="en-US" altLang="en-US" sz="2400" smtClean="0">
                <a:ea typeface="ＭＳ Ｐゴシック" pitchFamily="4" charset="-128"/>
              </a:rPr>
              <a:t>Cedar Sinai Medical Center</a:t>
            </a:r>
          </a:p>
          <a:p>
            <a:pPr lvl="2"/>
            <a:r>
              <a:rPr lang="en-US" altLang="en-US" sz="2400" smtClean="0">
                <a:ea typeface="ＭＳ Ｐゴシック" pitchFamily="4" charset="-128"/>
              </a:rPr>
              <a:t>Univ of Pittsburgh Medical Center</a:t>
            </a:r>
          </a:p>
          <a:p>
            <a:pPr lvl="2"/>
            <a:r>
              <a:rPr lang="en-US" altLang="en-US" sz="2400" smtClean="0">
                <a:ea typeface="ＭＳ Ｐゴシック" pitchFamily="4" charset="-128"/>
              </a:rPr>
              <a:t>Wisconsin medical facility</a:t>
            </a:r>
          </a:p>
          <a:p>
            <a:pPr lvl="1"/>
            <a:endParaRPr lang="en-US" altLang="en-US" sz="2800" smtClean="0">
              <a:ea typeface="ＭＳ Ｐゴシック" pitchFamily="4" charset="-128"/>
            </a:endParaRPr>
          </a:p>
          <a:p>
            <a:pPr lvl="1"/>
            <a:endParaRPr lang="en-US" altLang="en-US" sz="2800" smtClean="0">
              <a:ea typeface="ＭＳ Ｐゴシック" pitchFamily="4" charset="-128"/>
            </a:endParaRPr>
          </a:p>
          <a:p>
            <a:endParaRPr lang="en-US" altLang="en-US" smtClean="0"/>
          </a:p>
        </p:txBody>
      </p:sp>
      <p:sp>
        <p:nvSpPr>
          <p:cNvPr id="76804" name="TextBox 3"/>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35</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06400" y="152400"/>
            <a:ext cx="8262938" cy="1143000"/>
          </a:xfrm>
        </p:spPr>
        <p:txBody>
          <a:bodyPr/>
          <a:lstStyle/>
          <a:p>
            <a:r>
              <a:rPr lang="en-US" altLang="en-US" smtClean="0"/>
              <a:t>Why ERCP (Endoscopic Retrograde </a:t>
            </a:r>
            <a:br>
              <a:rPr lang="en-US" altLang="en-US" smtClean="0"/>
            </a:br>
            <a:r>
              <a:rPr lang="en-US" altLang="en-US" smtClean="0"/>
              <a:t>Cholangiopancreatography)?</a:t>
            </a:r>
          </a:p>
        </p:txBody>
      </p:sp>
      <p:sp>
        <p:nvSpPr>
          <p:cNvPr id="77827" name="Content Placeholder 2"/>
          <p:cNvSpPr>
            <a:spLocks noGrp="1"/>
          </p:cNvSpPr>
          <p:nvPr>
            <p:ph idx="1"/>
          </p:nvPr>
        </p:nvSpPr>
        <p:spPr>
          <a:xfrm>
            <a:off x="541338" y="1714500"/>
            <a:ext cx="8061325" cy="4381500"/>
          </a:xfrm>
        </p:spPr>
        <p:txBody>
          <a:bodyPr/>
          <a:lstStyle/>
          <a:p>
            <a:r>
              <a:rPr lang="en-US" altLang="en-US" smtClean="0"/>
              <a:t>More than 500,000 ERCP procedures using duodenoscopes are performed in the US annually</a:t>
            </a:r>
          </a:p>
          <a:p>
            <a:r>
              <a:rPr lang="en-US" altLang="en-US" smtClean="0"/>
              <a:t>Procedure is the least invasive way of draining fluids from the pancreatic and biliary ducts blocked by cancerous tumors, gallstones or other conditions</a:t>
            </a:r>
          </a:p>
          <a:p>
            <a:r>
              <a:rPr lang="en-US" altLang="en-US" smtClean="0">
                <a:solidFill>
                  <a:schemeClr val="tx2"/>
                </a:solidFill>
              </a:rPr>
              <a:t>Complex design of duodenoscopes causes challenges for cleaning and HLD.  Some parts of the scope are extremely difficult to assess and effective cleaning of all areas of the duodenoscope may not be possible.</a:t>
            </a:r>
          </a:p>
          <a:p>
            <a:endParaRPr lang="en-US" altLang="en-US" smtClean="0"/>
          </a:p>
        </p:txBody>
      </p:sp>
      <p:sp>
        <p:nvSpPr>
          <p:cNvPr id="77828" name="TextBox 3"/>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36</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406400" y="381000"/>
            <a:ext cx="8262938" cy="838200"/>
          </a:xfrm>
        </p:spPr>
        <p:txBody>
          <a:bodyPr/>
          <a:lstStyle/>
          <a:p>
            <a:r>
              <a:rPr lang="en-US" altLang="en-US" smtClean="0"/>
              <a:t>ERCP-Related Outbreaks</a:t>
            </a:r>
          </a:p>
        </p:txBody>
      </p:sp>
      <p:sp>
        <p:nvSpPr>
          <p:cNvPr id="78851" name="Content Placeholder 2"/>
          <p:cNvSpPr>
            <a:spLocks noGrp="1"/>
          </p:cNvSpPr>
          <p:nvPr>
            <p:ph idx="1"/>
          </p:nvPr>
        </p:nvSpPr>
        <p:spPr>
          <a:xfrm>
            <a:off x="541338" y="1714500"/>
            <a:ext cx="8061325" cy="4381500"/>
          </a:xfrm>
        </p:spPr>
        <p:txBody>
          <a:bodyPr/>
          <a:lstStyle/>
          <a:p>
            <a:r>
              <a:rPr lang="en-US" altLang="en-US" smtClean="0">
                <a:solidFill>
                  <a:schemeClr val="tx2"/>
                </a:solidFill>
              </a:rPr>
              <a:t>No clear breaches </a:t>
            </a:r>
            <a:r>
              <a:rPr lang="en-US" altLang="en-US" smtClean="0"/>
              <a:t>in reprocessing the duodenoscopes were identified by hospital staff, CDC field team and/or manufacturer of the endoscope or AER</a:t>
            </a:r>
          </a:p>
          <a:p>
            <a:r>
              <a:rPr lang="en-US" altLang="en-US" smtClean="0">
                <a:solidFill>
                  <a:schemeClr val="tx2"/>
                </a:solidFill>
              </a:rPr>
              <a:t>Hospitals adhered to manufacturer’s duodenoscope </a:t>
            </a:r>
            <a:r>
              <a:rPr lang="en-US" altLang="en-US" smtClean="0"/>
              <a:t>and AER service schedule</a:t>
            </a:r>
          </a:p>
          <a:p>
            <a:r>
              <a:rPr lang="en-US" altLang="en-US" smtClean="0">
                <a:solidFill>
                  <a:schemeClr val="tx2"/>
                </a:solidFill>
              </a:rPr>
              <a:t>No defects or improper functioning of the duodenoscope or AER identified by the manufacturer</a:t>
            </a:r>
          </a:p>
        </p:txBody>
      </p:sp>
      <p:sp>
        <p:nvSpPr>
          <p:cNvPr id="78852" name="TextBox 3"/>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37</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sz="3200" smtClean="0"/>
              <a:t>Gastrointestinal Endoscopes:</a:t>
            </a:r>
            <a:br>
              <a:rPr lang="en-US" altLang="en-US" sz="3200" smtClean="0"/>
            </a:br>
            <a:r>
              <a:rPr lang="en-US" altLang="en-US" sz="3200" smtClean="0"/>
              <a:t>A Need to Shift from Disinfection to Sterilization</a:t>
            </a:r>
            <a:r>
              <a:rPr lang="en-US" altLang="en-US" sz="3600" smtClean="0"/>
              <a:t/>
            </a:r>
            <a:br>
              <a:rPr lang="en-US" altLang="en-US" sz="3600" smtClean="0"/>
            </a:br>
            <a:r>
              <a:rPr lang="en-US" altLang="en-US" sz="1800" smtClean="0"/>
              <a:t>Rutala WA, Weber DJ.  Infect Control Hosp Epidemiol 2015;36:643-648</a:t>
            </a:r>
          </a:p>
        </p:txBody>
      </p:sp>
      <p:sp>
        <p:nvSpPr>
          <p:cNvPr id="79875" name="Content Placeholder 2"/>
          <p:cNvSpPr>
            <a:spLocks noGrp="1"/>
          </p:cNvSpPr>
          <p:nvPr>
            <p:ph idx="1"/>
          </p:nvPr>
        </p:nvSpPr>
        <p:spPr>
          <a:xfrm>
            <a:off x="541338" y="1714500"/>
            <a:ext cx="8061325" cy="4381500"/>
          </a:xfrm>
        </p:spPr>
        <p:txBody>
          <a:bodyPr/>
          <a:lstStyle/>
          <a:p>
            <a:r>
              <a:rPr lang="en-US" altLang="en-US" smtClean="0"/>
              <a:t>Review the CRE/MDR outbreaks associated with ERCP procedures</a:t>
            </a:r>
          </a:p>
          <a:p>
            <a:r>
              <a:rPr lang="en-US" altLang="en-US" smtClean="0"/>
              <a:t>Evaluate the cause of endoscope-related outbreaks</a:t>
            </a:r>
          </a:p>
          <a:p>
            <a:r>
              <a:rPr lang="en-US" altLang="en-US" smtClean="0">
                <a:solidFill>
                  <a:schemeClr val="tx2"/>
                </a:solidFill>
              </a:rPr>
              <a:t>Discuss the alternatives exist today that might improve the safety margin associated with duodenoscope reprocessing</a:t>
            </a:r>
          </a:p>
          <a:p>
            <a:r>
              <a:rPr lang="en-US" altLang="en-US" smtClean="0"/>
              <a:t>Describe how to prevent future outbreaks associated with duodenoscopes and other GI endoscopes</a:t>
            </a:r>
          </a:p>
        </p:txBody>
      </p:sp>
      <p:sp>
        <p:nvSpPr>
          <p:cNvPr id="79876" name="Rectangle 3"/>
          <p:cNvSpPr>
            <a:spLocks noChangeArrowheads="1"/>
          </p:cNvSpPr>
          <p:nvPr/>
        </p:nvSpPr>
        <p:spPr bwMode="auto">
          <a:xfrm>
            <a:off x="484188" y="3352800"/>
            <a:ext cx="8035925" cy="1600200"/>
          </a:xfrm>
          <a:prstGeom prst="rect">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endParaRPr lang="en-US" altLang="en-US"/>
          </a:p>
        </p:txBody>
      </p:sp>
      <p:sp>
        <p:nvSpPr>
          <p:cNvPr id="79877" name="TextBox 4"/>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38</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ctrTitle"/>
          </p:nvPr>
        </p:nvSpPr>
        <p:spPr>
          <a:xfrm>
            <a:off x="685800" y="2132013"/>
            <a:ext cx="7772400" cy="1468437"/>
          </a:xfrm>
        </p:spPr>
        <p:txBody>
          <a:bodyPr/>
          <a:lstStyle/>
          <a:p>
            <a:r>
              <a:rPr lang="en-US" altLang="en-US" smtClean="0"/>
              <a:t>What Should We Do Now?</a:t>
            </a:r>
          </a:p>
        </p:txBody>
      </p:sp>
      <p:sp>
        <p:nvSpPr>
          <p:cNvPr id="80899" name="TextBox 3"/>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39</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“Superbug” Outbreaks</a:t>
            </a:r>
          </a:p>
        </p:txBody>
      </p:sp>
      <p:sp>
        <p:nvSpPr>
          <p:cNvPr id="37891" name="Content Placeholder 2"/>
          <p:cNvSpPr>
            <a:spLocks noGrp="1"/>
          </p:cNvSpPr>
          <p:nvPr>
            <p:ph idx="1"/>
          </p:nvPr>
        </p:nvSpPr>
        <p:spPr>
          <a:xfrm>
            <a:off x="277813" y="1981200"/>
            <a:ext cx="8588375" cy="4305300"/>
          </a:xfrm>
        </p:spPr>
        <p:txBody>
          <a:bodyPr/>
          <a:lstStyle/>
          <a:p>
            <a:r>
              <a:rPr lang="en-US" altLang="en-US" smtClean="0"/>
              <a:t>Cedars-Sinai Medical Center, UCLA Ronald Reagan Medical Center, University of Pittsburgh Medical Center, Virginia Mason Medical Center, tertiary care facility in NE Illinois, Wisconsin medical center</a:t>
            </a:r>
          </a:p>
          <a:p>
            <a:r>
              <a:rPr lang="en-US" altLang="en-US" smtClean="0"/>
              <a:t>ABC, CBS, NBC, CNN, New York Times, LA Times</a:t>
            </a:r>
          </a:p>
          <a:p>
            <a:r>
              <a:rPr lang="en-US" altLang="en-US" smtClean="0"/>
              <a:t>Lawmakers asked Congress why the FDA “didn’t move more quickly and aggressively to ensure patient safety”</a:t>
            </a:r>
          </a:p>
          <a:p>
            <a:endParaRPr lang="en-US" altLang="en-US" smtClean="0"/>
          </a:p>
        </p:txBody>
      </p:sp>
      <p:sp>
        <p:nvSpPr>
          <p:cNvPr id="37892" name="TextBox 3"/>
          <p:cNvSpPr txBox="1">
            <a:spLocks noChangeArrowheads="1"/>
          </p:cNvSpPr>
          <p:nvPr/>
        </p:nvSpPr>
        <p:spPr bwMode="auto">
          <a:xfrm>
            <a:off x="8704263" y="6305550"/>
            <a:ext cx="312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4</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smtClean="0"/>
              <a:t>How Can We Prevent ERCP-Related Infections?</a:t>
            </a:r>
          </a:p>
        </p:txBody>
      </p:sp>
      <p:sp>
        <p:nvSpPr>
          <p:cNvPr id="81923" name="Content Placeholder 2"/>
          <p:cNvSpPr>
            <a:spLocks noGrp="1"/>
          </p:cNvSpPr>
          <p:nvPr>
            <p:ph idx="1"/>
          </p:nvPr>
        </p:nvSpPr>
        <p:spPr>
          <a:xfrm>
            <a:off x="541338" y="1795463"/>
            <a:ext cx="8061325" cy="4300537"/>
          </a:xfrm>
        </p:spPr>
        <p:txBody>
          <a:bodyPr/>
          <a:lstStyle/>
          <a:p>
            <a:r>
              <a:rPr lang="en-US" altLang="en-US" smtClean="0">
                <a:solidFill>
                  <a:schemeClr val="tx2"/>
                </a:solidFill>
              </a:rPr>
              <a:t>No single, simple and proven technology or prevention strategy that hospitals can use to guarantee patient safety</a:t>
            </a:r>
          </a:p>
          <a:p>
            <a:r>
              <a:rPr lang="en-US" altLang="en-US" smtClean="0"/>
              <a:t>Of course, </a:t>
            </a:r>
            <a:r>
              <a:rPr lang="en-US" altLang="en-US" smtClean="0">
                <a:solidFill>
                  <a:schemeClr val="tx2"/>
                </a:solidFill>
              </a:rPr>
              <a:t>must continue to emphasize the enforcement of evidenced-based practices</a:t>
            </a:r>
            <a:r>
              <a:rPr lang="en-US" altLang="en-US" smtClean="0"/>
              <a:t>, including equipment maintenance and routine audits with at least yearly competency testing of reprocessing staff</a:t>
            </a:r>
          </a:p>
          <a:p>
            <a:r>
              <a:rPr lang="en-US" altLang="en-US" smtClean="0">
                <a:solidFill>
                  <a:schemeClr val="tx2"/>
                </a:solidFill>
              </a:rPr>
              <a:t>Must do more or additional outbreaks will continue</a:t>
            </a:r>
          </a:p>
        </p:txBody>
      </p:sp>
      <p:sp>
        <p:nvSpPr>
          <p:cNvPr id="81924" name="TextBox 3"/>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40</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406400" y="244475"/>
            <a:ext cx="8262938" cy="1225550"/>
          </a:xfrm>
        </p:spPr>
        <p:txBody>
          <a:bodyPr/>
          <a:lstStyle/>
          <a:p>
            <a:r>
              <a:rPr lang="en-US" altLang="en-US" smtClean="0"/>
              <a:t>Current Enhanced Methods for </a:t>
            </a:r>
            <a:br>
              <a:rPr lang="en-US" altLang="en-US" smtClean="0"/>
            </a:br>
            <a:r>
              <a:rPr lang="en-US" altLang="en-US" smtClean="0"/>
              <a:t>Reprocessing Duodenoscopes</a:t>
            </a:r>
            <a:r>
              <a:rPr lang="en-US" altLang="en-US" sz="3600" smtClean="0"/>
              <a:t> </a:t>
            </a:r>
            <a:br>
              <a:rPr lang="en-US" altLang="en-US" sz="3600" smtClean="0"/>
            </a:br>
            <a:r>
              <a:rPr lang="en-US" altLang="en-US" sz="1800" smtClean="0"/>
              <a:t>Rutala WA, Weber DJ.  Infect Control Hosp Epidemiol 2015;36:643-648</a:t>
            </a:r>
          </a:p>
        </p:txBody>
      </p:sp>
      <p:sp>
        <p:nvSpPr>
          <p:cNvPr id="82947" name="Content Placeholder 2"/>
          <p:cNvSpPr>
            <a:spLocks noGrp="1"/>
          </p:cNvSpPr>
          <p:nvPr>
            <p:ph idx="1"/>
          </p:nvPr>
        </p:nvSpPr>
        <p:spPr>
          <a:xfrm>
            <a:off x="346075" y="1795463"/>
            <a:ext cx="8382000" cy="4681537"/>
          </a:xfrm>
        </p:spPr>
        <p:txBody>
          <a:bodyPr/>
          <a:lstStyle/>
          <a:p>
            <a:pPr marL="0" indent="0">
              <a:buFont typeface="Monotype Sorts" pitchFamily="4" charset="2"/>
              <a:buNone/>
            </a:pPr>
            <a:r>
              <a:rPr lang="en-US" altLang="en-US" sz="2600" b="1" smtClean="0">
                <a:solidFill>
                  <a:schemeClr val="tx2"/>
                </a:solidFill>
              </a:rPr>
              <a:t>Hospitals performing ERCPs should do one of the following (priority ranked).  Doing nothing is not an option:</a:t>
            </a:r>
          </a:p>
          <a:p>
            <a:pPr marL="0" indent="0"/>
            <a:r>
              <a:rPr lang="en-US" altLang="en-US" sz="2400" b="1" smtClean="0"/>
              <a:t> Ethylene oxide sterilization after high level disinfection with periodic microbiologic surveillance (UNC Hospitals) </a:t>
            </a:r>
          </a:p>
          <a:p>
            <a:pPr marL="0" indent="0"/>
            <a:r>
              <a:rPr lang="en-US" altLang="en-US" sz="2400" b="1" smtClean="0"/>
              <a:t> Double high-level disinfection with periodic microbiologic surveillance</a:t>
            </a:r>
          </a:p>
          <a:p>
            <a:pPr marL="0" indent="0"/>
            <a:r>
              <a:rPr lang="en-US" altLang="en-US" sz="2400" b="1" smtClean="0"/>
              <a:t> High-level disinfection with scope quarantine until negative culture</a:t>
            </a:r>
          </a:p>
          <a:p>
            <a:pPr marL="0" indent="0"/>
            <a:r>
              <a:rPr lang="en-US" altLang="en-US" sz="2400" b="1" smtClean="0"/>
              <a:t> Liquid chemical sterilant processing system using peracetic acid (rinsed with extensively treated potable water) with periodic microbiologic surveillance</a:t>
            </a:r>
          </a:p>
          <a:p>
            <a:pPr marL="0" indent="0"/>
            <a:r>
              <a:rPr lang="en-US" altLang="en-US" sz="2400" b="1" smtClean="0"/>
              <a:t> High-level disinfection with periodic microbiologic surveillance</a:t>
            </a:r>
          </a:p>
          <a:p>
            <a:pPr marL="0" indent="0"/>
            <a:endParaRPr lang="en-US" altLang="en-US" sz="2400" b="1" smtClean="0"/>
          </a:p>
        </p:txBody>
      </p:sp>
      <p:sp>
        <p:nvSpPr>
          <p:cNvPr id="82948" name="TextBox 3"/>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41</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406400" y="152400"/>
            <a:ext cx="8262938" cy="1143000"/>
          </a:xfrm>
        </p:spPr>
        <p:txBody>
          <a:bodyPr/>
          <a:lstStyle/>
          <a:p>
            <a:r>
              <a:rPr lang="en-US" altLang="en-US" sz="2600" smtClean="0"/>
              <a:t>Summary of Advantages and Disadvantages of HLD and Sterilization Enhancements for Reprocessing Duodenoscopes</a:t>
            </a:r>
            <a:r>
              <a:rPr lang="en-US" altLang="en-US" sz="2800" smtClean="0"/>
              <a:t/>
            </a:r>
            <a:br>
              <a:rPr lang="en-US" altLang="en-US" sz="2800" smtClean="0"/>
            </a:br>
            <a:r>
              <a:rPr lang="en-US" altLang="en-US" sz="1600" smtClean="0"/>
              <a:t>Rutala WA, Weber DJ.  Infect Control Hosp Epidemiol 2015;36:643-648</a:t>
            </a:r>
          </a:p>
        </p:txBody>
      </p:sp>
      <p:graphicFrame>
        <p:nvGraphicFramePr>
          <p:cNvPr id="4" name="Content Placeholder 3"/>
          <p:cNvGraphicFramePr>
            <a:graphicFrameLocks noGrp="1"/>
          </p:cNvGraphicFramePr>
          <p:nvPr>
            <p:ph idx="1"/>
          </p:nvPr>
        </p:nvGraphicFramePr>
        <p:xfrm>
          <a:off x="346075" y="1795463"/>
          <a:ext cx="8256588" cy="4794250"/>
        </p:xfrm>
        <a:graphic>
          <a:graphicData uri="http://schemas.openxmlformats.org/drawingml/2006/table">
            <a:tbl>
              <a:tblPr/>
              <a:tblGrid>
                <a:gridCol w="1290638"/>
                <a:gridCol w="3546475"/>
                <a:gridCol w="3419475"/>
              </a:tblGrid>
              <a:tr h="412750">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FFFFFF"/>
                          </a:solidFill>
                          <a:effectLst/>
                          <a:latin typeface="Arial Narrow" pitchFamily="4" charset="0"/>
                          <a:ea typeface="ＭＳ Ｐゴシック" pitchFamily="4" charset="-128"/>
                        </a:rPr>
                        <a:t>Method </a:t>
                      </a:r>
                    </a:p>
                  </a:txBody>
                  <a:tcPr marL="83127" marR="83127" marT="48979" marB="489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AAADD7"/>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FFFFFF"/>
                          </a:solidFill>
                          <a:effectLst/>
                          <a:latin typeface="Arial Narrow" pitchFamily="4" charset="0"/>
                          <a:ea typeface="ＭＳ Ｐゴシック" pitchFamily="4" charset="-128"/>
                        </a:rPr>
                        <a:t>Advantages</a:t>
                      </a:r>
                    </a:p>
                  </a:txBody>
                  <a:tcPr marL="83127" marR="83127" marT="48979" marB="489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AAADD7"/>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FFFFFF"/>
                          </a:solidFill>
                          <a:effectLst/>
                          <a:latin typeface="Arial Narrow" pitchFamily="4" charset="0"/>
                          <a:ea typeface="ＭＳ Ｐゴシック" pitchFamily="4" charset="-128"/>
                        </a:rPr>
                        <a:t>Disadvantages</a:t>
                      </a:r>
                    </a:p>
                  </a:txBody>
                  <a:tcPr marL="83127" marR="83127" marT="48979" marB="489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AAADD7"/>
                    </a:solidFill>
                  </a:tcPr>
                </a:tc>
              </a:tr>
              <a:tr h="4381500">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474747"/>
                          </a:solidFill>
                          <a:effectLst/>
                          <a:latin typeface="Arial Narrow" pitchFamily="4" charset="0"/>
                          <a:ea typeface="ＭＳ Ｐゴシック" pitchFamily="4" charset="-128"/>
                        </a:rPr>
                        <a:t>HLD with ETO, Microbiologic surveillance</a:t>
                      </a:r>
                    </a:p>
                  </a:txBody>
                  <a:tcPr marL="83127" marR="83127" marT="48979" marB="489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c>
                  <a:txBody>
                    <a:bodyPr/>
                    <a:lstStyle>
                      <a:lvl1pPr marL="285750" indent="-285750"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1" i="0" u="none" strike="noStrike" cap="none" normalizeH="0" baseline="0" smtClean="0">
                          <a:ln>
                            <a:noFill/>
                          </a:ln>
                          <a:solidFill>
                            <a:srgbClr val="474747"/>
                          </a:solidFill>
                          <a:effectLst/>
                          <a:latin typeface="Arial Narrow" pitchFamily="4" charset="0"/>
                          <a:ea typeface="ＭＳ Ｐゴシック" pitchFamily="4" charset="-128"/>
                        </a:rPr>
                        <a:t>Major endoscope manufacturer offers ETO as sterilization option</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1" i="0" u="none" strike="noStrike" cap="none" normalizeH="0" baseline="0" smtClean="0">
                          <a:ln>
                            <a:noFill/>
                          </a:ln>
                          <a:solidFill>
                            <a:srgbClr val="474747"/>
                          </a:solidFill>
                          <a:effectLst/>
                          <a:latin typeface="Arial Narrow" pitchFamily="4" charset="0"/>
                          <a:ea typeface="ＭＳ Ｐゴシック" pitchFamily="4" charset="-128"/>
                        </a:rPr>
                        <a:t>Should be used after standard high-level disinfection</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1" i="0" u="none" strike="noStrike" cap="none" normalizeH="0" baseline="0" smtClean="0">
                          <a:ln>
                            <a:noFill/>
                          </a:ln>
                          <a:solidFill>
                            <a:srgbClr val="474747"/>
                          </a:solidFill>
                          <a:effectLst/>
                          <a:latin typeface="Arial Narrow" pitchFamily="4" charset="0"/>
                          <a:ea typeface="ＭＳ Ｐゴシック" pitchFamily="4" charset="-128"/>
                        </a:rPr>
                        <a:t>Some data demonstrate reduced infection risk with HLD followed by ETO</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Single-dose cartridge and negative- pressure chamber minimizes the potential for gas leak and ETO exposure</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Simple to operate and monitor</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Compatible with most medical materials</a:t>
                      </a:r>
                    </a:p>
                  </a:txBody>
                  <a:tcPr marL="83127" marR="83127" marT="48979" marB="489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c>
                  <a:txBody>
                    <a:bodyPr/>
                    <a:lstStyle>
                      <a:lvl1pPr marL="285750" indent="-285750"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1" i="0" u="none" strike="noStrike" cap="none" normalizeH="0" baseline="0" smtClean="0">
                          <a:ln>
                            <a:noFill/>
                          </a:ln>
                          <a:solidFill>
                            <a:srgbClr val="474747"/>
                          </a:solidFill>
                          <a:effectLst/>
                          <a:latin typeface="Arial Narrow" pitchFamily="4" charset="0"/>
                          <a:ea typeface="ＭＳ Ｐゴシック" pitchFamily="4" charset="-128"/>
                        </a:rPr>
                        <a:t>Requires aeration time to remove ETO residue</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1" i="0" u="none" strike="noStrike" cap="none" normalizeH="0" baseline="0" smtClean="0">
                          <a:ln>
                            <a:noFill/>
                          </a:ln>
                          <a:solidFill>
                            <a:srgbClr val="474747"/>
                          </a:solidFill>
                          <a:effectLst/>
                          <a:latin typeface="Arial Narrow" pitchFamily="4" charset="0"/>
                          <a:ea typeface="ＭＳ Ｐゴシック" pitchFamily="4" charset="-128"/>
                        </a:rPr>
                        <a:t>Only 20% of US hospitals have ETO on-site</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1" i="0" u="none" strike="noStrike" cap="none" normalizeH="0" baseline="0" smtClean="0">
                          <a:ln>
                            <a:noFill/>
                          </a:ln>
                          <a:solidFill>
                            <a:srgbClr val="474747"/>
                          </a:solidFill>
                          <a:effectLst/>
                          <a:latin typeface="Arial Narrow" pitchFamily="4" charset="0"/>
                          <a:ea typeface="ＭＳ Ｐゴシック" pitchFamily="4" charset="-128"/>
                        </a:rPr>
                        <a:t>Lengthy cycle/aeration time</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1" i="0" u="none" strike="noStrike" cap="none" normalizeH="0" baseline="0" smtClean="0">
                          <a:ln>
                            <a:noFill/>
                          </a:ln>
                          <a:solidFill>
                            <a:srgbClr val="474747"/>
                          </a:solidFill>
                          <a:effectLst/>
                          <a:latin typeface="Arial Narrow" pitchFamily="4" charset="0"/>
                          <a:ea typeface="ＭＳ Ｐゴシック" pitchFamily="4" charset="-128"/>
                        </a:rPr>
                        <a:t>No microbicidal efficacy data proving SAL 10</a:t>
                      </a:r>
                      <a:r>
                        <a:rPr kumimoji="0" lang="en-US" altLang="en-US" sz="1900" b="1" i="0" u="none" strike="noStrike" cap="none" normalizeH="0" baseline="30000" smtClean="0">
                          <a:ln>
                            <a:noFill/>
                          </a:ln>
                          <a:solidFill>
                            <a:srgbClr val="474747"/>
                          </a:solidFill>
                          <a:effectLst/>
                          <a:latin typeface="Arial Narrow" pitchFamily="4" charset="0"/>
                          <a:ea typeface="ＭＳ Ｐゴシック" pitchFamily="4" charset="-128"/>
                        </a:rPr>
                        <a:t>-6</a:t>
                      </a:r>
                      <a:r>
                        <a:rPr kumimoji="0" lang="en-US" altLang="en-US" sz="1900" b="1" i="0" u="none" strike="noStrike" cap="none" normalizeH="0" baseline="0" smtClean="0">
                          <a:ln>
                            <a:noFill/>
                          </a:ln>
                          <a:solidFill>
                            <a:srgbClr val="474747"/>
                          </a:solidFill>
                          <a:effectLst/>
                          <a:latin typeface="Arial Narrow" pitchFamily="4" charset="0"/>
                          <a:ea typeface="ＭＳ Ｐゴシック" pitchFamily="4" charset="-128"/>
                        </a:rPr>
                        <a:t> achieved</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1" i="0" u="none" strike="noStrike" cap="none" normalizeH="0" baseline="0" smtClean="0">
                          <a:ln>
                            <a:noFill/>
                          </a:ln>
                          <a:solidFill>
                            <a:srgbClr val="474747"/>
                          </a:solidFill>
                          <a:effectLst/>
                          <a:latin typeface="Arial Narrow" pitchFamily="4" charset="0"/>
                          <a:ea typeface="ＭＳ Ｐゴシック" pitchFamily="4" charset="-128"/>
                        </a:rPr>
                        <a:t>Studies question microbicidal activity in presence of organic matter/salt</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1" i="0" u="none" strike="noStrike" cap="none" normalizeH="0" baseline="0" smtClean="0">
                          <a:ln>
                            <a:noFill/>
                          </a:ln>
                          <a:solidFill>
                            <a:srgbClr val="474747"/>
                          </a:solidFill>
                          <a:effectLst/>
                          <a:latin typeface="Arial Narrow" pitchFamily="4" charset="0"/>
                          <a:ea typeface="ＭＳ Ｐゴシック" pitchFamily="4" charset="-128"/>
                        </a:rPr>
                        <a:t>ETO is toxic, a carcinogen, flammable</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May damage endoscope</a:t>
                      </a:r>
                    </a:p>
                  </a:txBody>
                  <a:tcPr marL="83127" marR="83127" marT="48979" marB="489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r>
            </a:tbl>
          </a:graphicData>
        </a:graphic>
      </p:graphicFrame>
      <p:sp>
        <p:nvSpPr>
          <p:cNvPr id="83985" name="TextBox 4"/>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42</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41338" y="1981200"/>
          <a:ext cx="8061325" cy="3394075"/>
        </p:xfrm>
        <a:graphic>
          <a:graphicData uri="http://schemas.openxmlformats.org/drawingml/2006/table">
            <a:tbl>
              <a:tblPr/>
              <a:tblGrid>
                <a:gridCol w="2687637"/>
                <a:gridCol w="2686050"/>
                <a:gridCol w="2687638"/>
              </a:tblGrid>
              <a:tr h="398463">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FFFFFF"/>
                          </a:solidFill>
                          <a:effectLst/>
                          <a:latin typeface="Arial Narrow" pitchFamily="4" charset="0"/>
                          <a:ea typeface="ＭＳ Ｐゴシック" pitchFamily="4" charset="-128"/>
                        </a:rPr>
                        <a:t>Method </a:t>
                      </a:r>
                    </a:p>
                  </a:txBody>
                  <a:tcPr marL="83127" marR="83127" marT="48992" marB="489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AAADD7"/>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FFFFFF"/>
                          </a:solidFill>
                          <a:effectLst/>
                          <a:latin typeface="Arial Narrow" pitchFamily="4" charset="0"/>
                          <a:ea typeface="ＭＳ Ｐゴシック" pitchFamily="4" charset="-128"/>
                        </a:rPr>
                        <a:t>Advantages</a:t>
                      </a:r>
                    </a:p>
                  </a:txBody>
                  <a:tcPr marL="83127" marR="83127" marT="48992" marB="489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AAADD7"/>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FFFFFF"/>
                          </a:solidFill>
                          <a:effectLst/>
                          <a:latin typeface="Arial Narrow" pitchFamily="4" charset="0"/>
                          <a:ea typeface="ＭＳ Ｐゴシック" pitchFamily="4" charset="-128"/>
                        </a:rPr>
                        <a:t>Disadvantages</a:t>
                      </a:r>
                    </a:p>
                  </a:txBody>
                  <a:tcPr marL="83127" marR="83127" marT="48992" marB="489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AAADD7"/>
                    </a:solidFill>
                  </a:tcPr>
                </a:tc>
              </a:tr>
              <a:tr h="2160588">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474747"/>
                          </a:solidFill>
                          <a:effectLst/>
                          <a:latin typeface="Arial Narrow" pitchFamily="4" charset="0"/>
                          <a:ea typeface="ＭＳ Ｐゴシック" pitchFamily="4" charset="-128"/>
                        </a:rPr>
                        <a:t>Double HLD, Microbiologic surveillance </a:t>
                      </a:r>
                    </a:p>
                  </a:txBody>
                  <a:tcPr marL="83127" marR="83127" marT="48992" marB="489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c>
                  <a:txBody>
                    <a:bodyPr/>
                    <a:lstStyle>
                      <a:lvl1pPr marL="285750" indent="-285750"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HLD inactivate MDR organisms including CREs</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Wide availability of HLD</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1" i="0" u="none" strike="noStrike" cap="none" normalizeH="0" baseline="0" smtClean="0">
                          <a:ln>
                            <a:noFill/>
                          </a:ln>
                          <a:solidFill>
                            <a:srgbClr val="474747"/>
                          </a:solidFill>
                          <a:effectLst/>
                          <a:latin typeface="Arial Narrow" pitchFamily="4" charset="0"/>
                          <a:ea typeface="ＭＳ Ｐゴシック" pitchFamily="4" charset="-128"/>
                        </a:rPr>
                        <a:t>A second HLD cycle may reduce or eliminate microbial contaminants remaining from first cycle</a:t>
                      </a:r>
                    </a:p>
                  </a:txBody>
                  <a:tcPr marL="83127" marR="83127" marT="48992" marB="489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c>
                  <a:txBody>
                    <a:bodyPr/>
                    <a:lstStyle>
                      <a:lvl1pPr marL="285750" indent="-285750"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Based on recent ERCP outbreaks, infection risk related to device complexity and microbial load</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Some HLD (e.g., aldehydes) may cross-link proteins</a:t>
                      </a:r>
                    </a:p>
                  </a:txBody>
                  <a:tcPr marL="83127" marR="83127" marT="48992" marB="489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r>
            </a:tbl>
          </a:graphicData>
        </a:graphic>
      </p:graphicFrame>
      <p:sp>
        <p:nvSpPr>
          <p:cNvPr id="85008" name="Title 1"/>
          <p:cNvSpPr>
            <a:spLocks noGrp="1"/>
          </p:cNvSpPr>
          <p:nvPr>
            <p:ph type="title"/>
          </p:nvPr>
        </p:nvSpPr>
        <p:spPr>
          <a:xfrm>
            <a:off x="406400" y="152400"/>
            <a:ext cx="8262938" cy="1143000"/>
          </a:xfrm>
        </p:spPr>
        <p:txBody>
          <a:bodyPr/>
          <a:lstStyle/>
          <a:p>
            <a:r>
              <a:rPr lang="en-US" altLang="en-US" sz="2600" smtClean="0"/>
              <a:t>Summary of Advantages and Disadvantages of HLD and Sterilization Enhancements for Reprocessing Duodenoscopes</a:t>
            </a:r>
            <a:r>
              <a:rPr lang="en-US" altLang="en-US" sz="2800" smtClean="0"/>
              <a:t/>
            </a:r>
            <a:br>
              <a:rPr lang="en-US" altLang="en-US" sz="2800" smtClean="0"/>
            </a:br>
            <a:r>
              <a:rPr lang="en-US" altLang="en-US" sz="1600" smtClean="0"/>
              <a:t>Rutala WA, Weber DJ.  Infect Control Hosp Epidemiol 2015;36:643-648</a:t>
            </a:r>
          </a:p>
        </p:txBody>
      </p:sp>
      <p:sp>
        <p:nvSpPr>
          <p:cNvPr id="85009" name="TextBox 7"/>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43</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41338" y="1981200"/>
          <a:ext cx="8061325" cy="3105150"/>
        </p:xfrm>
        <a:graphic>
          <a:graphicData uri="http://schemas.openxmlformats.org/drawingml/2006/table">
            <a:tbl>
              <a:tblPr/>
              <a:tblGrid>
                <a:gridCol w="1744662"/>
                <a:gridCol w="2840038"/>
                <a:gridCol w="3476625"/>
              </a:tblGrid>
              <a:tr h="398463">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FFFFFF"/>
                          </a:solidFill>
                          <a:effectLst/>
                          <a:latin typeface="Arial Narrow" pitchFamily="4" charset="0"/>
                          <a:ea typeface="ＭＳ Ｐゴシック" pitchFamily="4" charset="-128"/>
                        </a:rPr>
                        <a:t>Method </a:t>
                      </a:r>
                    </a:p>
                  </a:txBody>
                  <a:tcPr marL="83127" marR="83127" marT="48998" marB="489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AAADD7"/>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FFFFFF"/>
                          </a:solidFill>
                          <a:effectLst/>
                          <a:latin typeface="Arial Narrow" pitchFamily="4" charset="0"/>
                          <a:ea typeface="ＭＳ Ｐゴシック" pitchFamily="4" charset="-128"/>
                        </a:rPr>
                        <a:t>Advantages</a:t>
                      </a:r>
                    </a:p>
                  </a:txBody>
                  <a:tcPr marL="83127" marR="83127" marT="48998" marB="489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AAADD7"/>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FFFFFF"/>
                          </a:solidFill>
                          <a:effectLst/>
                          <a:latin typeface="Arial Narrow" pitchFamily="4" charset="0"/>
                          <a:ea typeface="ＭＳ Ｐゴシック" pitchFamily="4" charset="-128"/>
                        </a:rPr>
                        <a:t>Disadvantages</a:t>
                      </a:r>
                    </a:p>
                  </a:txBody>
                  <a:tcPr marL="83127" marR="83127" marT="48998" marB="489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AAADD7"/>
                    </a:solidFill>
                  </a:tcPr>
                </a:tc>
              </a:tr>
              <a:tr h="2454275">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474747"/>
                          </a:solidFill>
                          <a:effectLst/>
                          <a:latin typeface="Arial Narrow" pitchFamily="4" charset="0"/>
                          <a:ea typeface="ＭＳ Ｐゴシック" pitchFamily="4" charset="-128"/>
                        </a:rPr>
                        <a:t>HLD with scope quarantine until negative culture </a:t>
                      </a:r>
                    </a:p>
                  </a:txBody>
                  <a:tcPr marL="83127" marR="83127" marT="48998" marB="489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c>
                  <a:txBody>
                    <a:bodyPr/>
                    <a:lstStyle>
                      <a:lvl1pPr marL="285750" indent="-285750"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1" i="0" u="none" strike="noStrike" cap="none" normalizeH="0" baseline="0" smtClean="0">
                          <a:ln>
                            <a:noFill/>
                          </a:ln>
                          <a:solidFill>
                            <a:srgbClr val="474747"/>
                          </a:solidFill>
                          <a:effectLst/>
                          <a:latin typeface="Arial Narrow" pitchFamily="4" charset="0"/>
                          <a:ea typeface="ＭＳ Ｐゴシック" pitchFamily="4" charset="-128"/>
                        </a:rPr>
                        <a:t>HLD inactivate MDR organisms including CREs</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1" i="0" u="none" strike="noStrike" cap="none" normalizeH="0" baseline="0" smtClean="0">
                          <a:ln>
                            <a:noFill/>
                          </a:ln>
                          <a:solidFill>
                            <a:srgbClr val="474747"/>
                          </a:solidFill>
                          <a:effectLst/>
                          <a:latin typeface="Arial Narrow" pitchFamily="4" charset="0"/>
                          <a:ea typeface="ＭＳ Ｐゴシック" pitchFamily="4" charset="-128"/>
                        </a:rPr>
                        <a:t>Microbiologic surveillance offered as supplement by CDC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1" i="0" u="none" strike="noStrike" cap="none" normalizeH="0" baseline="0" smtClean="0">
                          <a:ln>
                            <a:noFill/>
                          </a:ln>
                          <a:solidFill>
                            <a:srgbClr val="474747"/>
                          </a:solidFill>
                          <a:effectLst/>
                          <a:latin typeface="Arial Narrow" pitchFamily="4" charset="0"/>
                          <a:ea typeface="ＭＳ Ｐゴシック" pitchFamily="4" charset="-128"/>
                        </a:rPr>
                        <a:t>Data demonstrate reduced infection risk</a:t>
                      </a:r>
                    </a:p>
                  </a:txBody>
                  <a:tcPr marL="83127" marR="83127" marT="48998" marB="489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c>
                  <a:txBody>
                    <a:bodyPr/>
                    <a:lstStyle>
                      <a:lvl1pPr marL="285750" indent="-285750"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Based on recent ERCP outbreaks, infection risk related to device complexity and microbial load</a:t>
                      </a:r>
                      <a:endParaRPr kumimoji="0" lang="en-US" altLang="en-US" sz="1900" b="1" i="0" u="none" strike="noStrike" cap="none" normalizeH="0" baseline="0" smtClean="0">
                        <a:ln>
                          <a:noFill/>
                        </a:ln>
                        <a:solidFill>
                          <a:srgbClr val="474747"/>
                        </a:solidFill>
                        <a:effectLst/>
                        <a:latin typeface="Arial Narrow" pitchFamily="4" charset="0"/>
                        <a:ea typeface="ＭＳ Ｐゴシック" pitchFamily="4" charset="-128"/>
                      </a:endParaRP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1" i="0" u="none" strike="noStrike" cap="none" normalizeH="0" baseline="0" smtClean="0">
                          <a:ln>
                            <a:noFill/>
                          </a:ln>
                          <a:solidFill>
                            <a:srgbClr val="474747"/>
                          </a:solidFill>
                          <a:effectLst/>
                          <a:latin typeface="Arial Narrow" pitchFamily="4" charset="0"/>
                          <a:ea typeface="ＭＳ Ｐゴシック" pitchFamily="4" charset="-128"/>
                        </a:rPr>
                        <a:t>Sensitivity of microbiologic surveillance unknown</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1" i="0" u="none" strike="noStrike" cap="none" normalizeH="0" baseline="0" smtClean="0">
                          <a:ln>
                            <a:noFill/>
                          </a:ln>
                          <a:solidFill>
                            <a:srgbClr val="474747"/>
                          </a:solidFill>
                          <a:effectLst/>
                          <a:latin typeface="Arial Narrow" pitchFamily="4" charset="0"/>
                          <a:ea typeface="ＭＳ Ｐゴシック" pitchFamily="4" charset="-128"/>
                        </a:rPr>
                        <a:t>48-72 hours before culture results known</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No cutoff to define effective disinfection</a:t>
                      </a:r>
                    </a:p>
                  </a:txBody>
                  <a:tcPr marL="83127" marR="83127" marT="48998" marB="489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r>
            </a:tbl>
          </a:graphicData>
        </a:graphic>
      </p:graphicFrame>
      <p:sp>
        <p:nvSpPr>
          <p:cNvPr id="86032" name="Title 1"/>
          <p:cNvSpPr>
            <a:spLocks noGrp="1"/>
          </p:cNvSpPr>
          <p:nvPr>
            <p:ph type="title"/>
          </p:nvPr>
        </p:nvSpPr>
        <p:spPr>
          <a:xfrm>
            <a:off x="406400" y="152400"/>
            <a:ext cx="8262938" cy="1143000"/>
          </a:xfrm>
        </p:spPr>
        <p:txBody>
          <a:bodyPr/>
          <a:lstStyle/>
          <a:p>
            <a:r>
              <a:rPr lang="en-US" altLang="en-US" sz="2600" smtClean="0"/>
              <a:t>Summary of Advantages and Disadvantages of HLD and Sterilization Enhancements for Reprocessing Duodenoscopes</a:t>
            </a:r>
            <a:r>
              <a:rPr lang="en-US" altLang="en-US" sz="2800" smtClean="0"/>
              <a:t/>
            </a:r>
            <a:br>
              <a:rPr lang="en-US" altLang="en-US" sz="2800" smtClean="0"/>
            </a:br>
            <a:r>
              <a:rPr lang="en-US" altLang="en-US" sz="1600" smtClean="0"/>
              <a:t>Rutala WA, Weber DJ.  Infect Control Hosp Epidemiol 2015;36:643-648</a:t>
            </a:r>
          </a:p>
        </p:txBody>
      </p:sp>
      <p:sp>
        <p:nvSpPr>
          <p:cNvPr id="86033" name="TextBox 7"/>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44</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41338" y="1981200"/>
          <a:ext cx="8061325" cy="4841875"/>
        </p:xfrm>
        <a:graphic>
          <a:graphicData uri="http://schemas.openxmlformats.org/drawingml/2006/table">
            <a:tbl>
              <a:tblPr/>
              <a:tblGrid>
                <a:gridCol w="2687637"/>
                <a:gridCol w="2686050"/>
                <a:gridCol w="2687638"/>
              </a:tblGrid>
              <a:tr h="398463">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FFFFFF"/>
                          </a:solidFill>
                          <a:effectLst/>
                          <a:latin typeface="Arial Narrow" pitchFamily="4" charset="0"/>
                          <a:ea typeface="ＭＳ Ｐゴシック" pitchFamily="4" charset="-128"/>
                        </a:rPr>
                        <a:t>Method </a:t>
                      </a:r>
                    </a:p>
                  </a:txBody>
                  <a:tcPr marL="83127" marR="83127" marT="48990" marB="489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AAADD7"/>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FFFFFF"/>
                          </a:solidFill>
                          <a:effectLst/>
                          <a:latin typeface="Arial Narrow" pitchFamily="4" charset="0"/>
                          <a:ea typeface="ＭＳ Ｐゴシック" pitchFamily="4" charset="-128"/>
                        </a:rPr>
                        <a:t>Advantages</a:t>
                      </a:r>
                    </a:p>
                  </a:txBody>
                  <a:tcPr marL="83127" marR="83127" marT="48990" marB="489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AAADD7"/>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FFFFFF"/>
                          </a:solidFill>
                          <a:effectLst/>
                          <a:latin typeface="Arial Narrow" pitchFamily="4" charset="0"/>
                          <a:ea typeface="ＭＳ Ｐゴシック" pitchFamily="4" charset="-128"/>
                        </a:rPr>
                        <a:t>Disadvantages</a:t>
                      </a:r>
                    </a:p>
                  </a:txBody>
                  <a:tcPr marL="83127" marR="83127" marT="48990" marB="489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AAADD7"/>
                    </a:solidFill>
                  </a:tcPr>
                </a:tc>
              </a:tr>
              <a:tr h="3630613">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474747"/>
                          </a:solidFill>
                          <a:effectLst/>
                          <a:latin typeface="Arial Narrow" pitchFamily="4" charset="0"/>
                          <a:ea typeface="ＭＳ Ｐゴシック" pitchFamily="4" charset="-128"/>
                        </a:rPr>
                        <a:t>Liquid Chemical Sterilant Processing System using Peracetic Acid, </a:t>
                      </a: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rinsed with extensively treated potable water, Microbiologic surveillance</a:t>
                      </a:r>
                    </a:p>
                  </a:txBody>
                  <a:tcPr marL="83127" marR="83127" marT="48990" marB="489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c>
                  <a:txBody>
                    <a:bodyPr/>
                    <a:lstStyle>
                      <a:lvl1pPr marL="285750" indent="-285750"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1" i="0" u="none" strike="noStrike" cap="none" normalizeH="0" baseline="0" smtClean="0">
                          <a:ln>
                            <a:noFill/>
                          </a:ln>
                          <a:solidFill>
                            <a:srgbClr val="474747"/>
                          </a:solidFill>
                          <a:effectLst/>
                          <a:latin typeface="Arial Narrow" pitchFamily="4" charset="0"/>
                          <a:ea typeface="ＭＳ Ｐゴシック" pitchFamily="4" charset="-128"/>
                        </a:rPr>
                        <a:t>HLD/chemical sterilant inactivate MDR organisms including CREs</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1" i="0" u="none" strike="noStrike" cap="none" normalizeH="0" baseline="0" smtClean="0">
                          <a:ln>
                            <a:noFill/>
                          </a:ln>
                          <a:solidFill>
                            <a:srgbClr val="474747"/>
                          </a:solidFill>
                          <a:effectLst/>
                          <a:latin typeface="Arial Narrow" pitchFamily="4" charset="0"/>
                          <a:ea typeface="ＭＳ Ｐゴシック" pitchFamily="4" charset="-128"/>
                        </a:rPr>
                        <a:t>Offered as liquid chemical sterilant processing option</a:t>
                      </a:r>
                    </a:p>
                  </a:txBody>
                  <a:tcPr marL="83127" marR="83127" marT="48990" marB="489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c>
                  <a:txBody>
                    <a:bodyPr/>
                    <a:lstStyle>
                      <a:lvl1pPr marL="285750" indent="-285750"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Based on recent ERCP outbreaks, infection risk related to device complexity and microbial load</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Not considered sterile as not a terminal sterilization process and scope rinsed with extensively treated water</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1" i="0" u="none" strike="noStrike" cap="none" normalizeH="0" baseline="0" smtClean="0">
                          <a:ln>
                            <a:noFill/>
                          </a:ln>
                          <a:solidFill>
                            <a:srgbClr val="474747"/>
                          </a:solidFill>
                          <a:effectLst/>
                          <a:latin typeface="Arial Narrow" pitchFamily="4" charset="0"/>
                          <a:ea typeface="ＭＳ Ｐゴシック" pitchFamily="4" charset="-128"/>
                        </a:rPr>
                        <a:t>Unclear if peracetic acid will penetrate crevices in elevator channel and inactivate pathogens</a:t>
                      </a:r>
                    </a:p>
                  </a:txBody>
                  <a:tcPr marL="83127" marR="83127" marT="48990" marB="489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r>
            </a:tbl>
          </a:graphicData>
        </a:graphic>
      </p:graphicFrame>
      <p:sp>
        <p:nvSpPr>
          <p:cNvPr id="87056" name="Title 1"/>
          <p:cNvSpPr>
            <a:spLocks noGrp="1"/>
          </p:cNvSpPr>
          <p:nvPr>
            <p:ph type="title"/>
          </p:nvPr>
        </p:nvSpPr>
        <p:spPr>
          <a:xfrm>
            <a:off x="406400" y="152400"/>
            <a:ext cx="8262938" cy="1143000"/>
          </a:xfrm>
        </p:spPr>
        <p:txBody>
          <a:bodyPr/>
          <a:lstStyle/>
          <a:p>
            <a:r>
              <a:rPr lang="en-US" altLang="en-US" sz="2600" smtClean="0"/>
              <a:t>Summary of Advantages and Disadvantages of HLD and Sterilization Enhancements for Reprocessing Duodenoscopes</a:t>
            </a:r>
            <a:r>
              <a:rPr lang="en-US" altLang="en-US" sz="2800" smtClean="0"/>
              <a:t/>
            </a:r>
            <a:br>
              <a:rPr lang="en-US" altLang="en-US" sz="2800" smtClean="0"/>
            </a:br>
            <a:r>
              <a:rPr lang="en-US" altLang="en-US" sz="1600" smtClean="0"/>
              <a:t>Rutala WA, Weber DJ.  Infect Control Hosp Epidemiol 2015;36:643-648</a:t>
            </a:r>
          </a:p>
        </p:txBody>
      </p:sp>
      <p:sp>
        <p:nvSpPr>
          <p:cNvPr id="87057" name="TextBox 6"/>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45</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41338" y="1981200"/>
          <a:ext cx="8061325" cy="4614863"/>
        </p:xfrm>
        <a:graphic>
          <a:graphicData uri="http://schemas.openxmlformats.org/drawingml/2006/table">
            <a:tbl>
              <a:tblPr/>
              <a:tblGrid>
                <a:gridCol w="1744662"/>
                <a:gridCol w="2840038"/>
                <a:gridCol w="3476625"/>
              </a:tblGrid>
              <a:tr h="396875">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FFFFFF"/>
                          </a:solidFill>
                          <a:effectLst/>
                          <a:latin typeface="Arial Narrow" pitchFamily="4" charset="0"/>
                          <a:ea typeface="ＭＳ Ｐゴシック" pitchFamily="4" charset="-128"/>
                        </a:rPr>
                        <a:t>Method </a:t>
                      </a:r>
                    </a:p>
                  </a:txBody>
                  <a:tcPr marL="83127" marR="83127" marT="48961" marB="489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AAADD7"/>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FFFFFF"/>
                          </a:solidFill>
                          <a:effectLst/>
                          <a:latin typeface="Arial Narrow" pitchFamily="4" charset="0"/>
                          <a:ea typeface="ＭＳ Ｐゴシック" pitchFamily="4" charset="-128"/>
                        </a:rPr>
                        <a:t>Advantages</a:t>
                      </a:r>
                    </a:p>
                  </a:txBody>
                  <a:tcPr marL="83127" marR="83127" marT="48961" marB="489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AAADD7"/>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FFFFFF"/>
                          </a:solidFill>
                          <a:effectLst/>
                          <a:latin typeface="Arial Narrow" pitchFamily="4" charset="0"/>
                          <a:ea typeface="ＭＳ Ｐゴシック" pitchFamily="4" charset="-128"/>
                        </a:rPr>
                        <a:t>Disadvantages</a:t>
                      </a:r>
                    </a:p>
                  </a:txBody>
                  <a:tcPr marL="83127" marR="83127" marT="48961" marB="489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AAADD7"/>
                    </a:solidFill>
                  </a:tcPr>
                </a:tc>
              </a:tr>
              <a:tr h="4217988">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474747"/>
                          </a:solidFill>
                          <a:effectLst/>
                          <a:latin typeface="Arial Narrow" pitchFamily="4" charset="0"/>
                          <a:ea typeface="ＭＳ Ｐゴシック" pitchFamily="4" charset="-128"/>
                        </a:rPr>
                        <a:t>HLD, Microbiologic surveillance</a:t>
                      </a:r>
                    </a:p>
                  </a:txBody>
                  <a:tcPr marL="83127" marR="83127" marT="48961" marB="489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c>
                  <a:txBody>
                    <a:bodyPr/>
                    <a:lstStyle>
                      <a:lvl1pPr marL="285750" indent="-285750"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1" i="0" u="none" strike="noStrike" cap="none" normalizeH="0" baseline="0" smtClean="0">
                          <a:ln>
                            <a:noFill/>
                          </a:ln>
                          <a:solidFill>
                            <a:srgbClr val="474747"/>
                          </a:solidFill>
                          <a:effectLst/>
                          <a:latin typeface="Arial Narrow" pitchFamily="4" charset="0"/>
                          <a:ea typeface="ＭＳ Ｐゴシック" pitchFamily="4" charset="-128"/>
                        </a:rPr>
                        <a:t>HLD inactivate MDR organisms including CREs</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1" i="0" u="none" strike="noStrike" cap="none" normalizeH="0" baseline="0" smtClean="0">
                          <a:ln>
                            <a:noFill/>
                          </a:ln>
                          <a:solidFill>
                            <a:srgbClr val="474747"/>
                          </a:solidFill>
                          <a:effectLst/>
                          <a:latin typeface="Arial Narrow" pitchFamily="4" charset="0"/>
                          <a:ea typeface="ＭＳ Ｐゴシック" pitchFamily="4" charset="-128"/>
                        </a:rPr>
                        <a:t>Microbiologic surveillance offered as supplement by CDC </a:t>
                      </a:r>
                    </a:p>
                  </a:txBody>
                  <a:tcPr marL="83127" marR="83127" marT="48961" marB="489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c>
                  <a:txBody>
                    <a:bodyPr/>
                    <a:lstStyle>
                      <a:lvl1pPr marL="285750" indent="-285750"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Based on recent ERCP outbreaks, infection risk related to device complexity and microbial load</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1" i="0" u="none" strike="noStrike" cap="none" normalizeH="0" baseline="0" smtClean="0">
                          <a:ln>
                            <a:noFill/>
                          </a:ln>
                          <a:solidFill>
                            <a:srgbClr val="474747"/>
                          </a:solidFill>
                          <a:effectLst/>
                          <a:latin typeface="Arial Narrow" pitchFamily="4" charset="0"/>
                          <a:ea typeface="ＭＳ Ｐゴシック" pitchFamily="4" charset="-128"/>
                        </a:rPr>
                        <a:t>No data demonstrating reduced infection risk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1" i="0" u="none" strike="noStrike" cap="none" normalizeH="0" baseline="0" smtClean="0">
                          <a:ln>
                            <a:noFill/>
                          </a:ln>
                          <a:solidFill>
                            <a:srgbClr val="474747"/>
                          </a:solidFill>
                          <a:effectLst/>
                          <a:latin typeface="Arial Narrow" pitchFamily="4" charset="0"/>
                          <a:ea typeface="ＭＳ Ｐゴシック" pitchFamily="4" charset="-128"/>
                        </a:rPr>
                        <a:t>Sensitivity of microbiologic surveillance unknown</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1" i="0" u="none" strike="noStrike" cap="none" normalizeH="0" baseline="0" smtClean="0">
                          <a:ln>
                            <a:noFill/>
                          </a:ln>
                          <a:solidFill>
                            <a:srgbClr val="474747"/>
                          </a:solidFill>
                          <a:effectLst/>
                          <a:latin typeface="Arial Narrow" pitchFamily="4" charset="0"/>
                          <a:ea typeface="ＭＳ Ｐゴシック" pitchFamily="4" charset="-128"/>
                        </a:rPr>
                        <a:t>48-72 hours before culture results known</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1" i="0" u="none" strike="noStrike" cap="none" normalizeH="0" baseline="0" smtClean="0">
                          <a:ln>
                            <a:noFill/>
                          </a:ln>
                          <a:solidFill>
                            <a:srgbClr val="474747"/>
                          </a:solidFill>
                          <a:effectLst/>
                          <a:latin typeface="Arial Narrow" pitchFamily="4" charset="0"/>
                          <a:ea typeface="ＭＳ Ｐゴシック" pitchFamily="4" charset="-128"/>
                        </a:rPr>
                        <a:t>No consensus regarding sampling scheme, 100% or 10% of scopes per week/per month?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1" i="0" u="none" strike="noStrike" cap="none" normalizeH="0" baseline="0" smtClean="0">
                          <a:ln>
                            <a:noFill/>
                          </a:ln>
                          <a:solidFill>
                            <a:srgbClr val="474747"/>
                          </a:solidFill>
                          <a:effectLst/>
                          <a:latin typeface="Arial Narrow" pitchFamily="4" charset="0"/>
                          <a:ea typeface="ＭＳ Ｐゴシック" pitchFamily="4" charset="-128"/>
                        </a:rPr>
                        <a:t>No cutoff to define effective disinfection (0 GNR?)</a:t>
                      </a:r>
                    </a:p>
                  </a:txBody>
                  <a:tcPr marL="83127" marR="83127" marT="48961" marB="489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r>
            </a:tbl>
          </a:graphicData>
        </a:graphic>
      </p:graphicFrame>
      <p:sp>
        <p:nvSpPr>
          <p:cNvPr id="88080" name="Title 1"/>
          <p:cNvSpPr>
            <a:spLocks noGrp="1"/>
          </p:cNvSpPr>
          <p:nvPr>
            <p:ph type="title"/>
          </p:nvPr>
        </p:nvSpPr>
        <p:spPr>
          <a:xfrm>
            <a:off x="406400" y="152400"/>
            <a:ext cx="8262938" cy="1143000"/>
          </a:xfrm>
        </p:spPr>
        <p:txBody>
          <a:bodyPr/>
          <a:lstStyle/>
          <a:p>
            <a:r>
              <a:rPr lang="en-US" altLang="en-US" sz="2600" smtClean="0"/>
              <a:t>Summary of Advantages and Disadvantages of HLD and Sterilization Enhancements for Reprocessing Duodenoscopes</a:t>
            </a:r>
            <a:r>
              <a:rPr lang="en-US" altLang="en-US" sz="2800" smtClean="0"/>
              <a:t/>
            </a:r>
            <a:br>
              <a:rPr lang="en-US" altLang="en-US" sz="2800" smtClean="0"/>
            </a:br>
            <a:r>
              <a:rPr lang="en-US" altLang="en-US" sz="1600" smtClean="0"/>
              <a:t>Rutala WA, Weber DJ.  Infect Control Hosp Epidemiol 2015;36:643-648</a:t>
            </a:r>
          </a:p>
        </p:txBody>
      </p:sp>
      <p:sp>
        <p:nvSpPr>
          <p:cNvPr id="88081" name="TextBox 6"/>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46</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41338" y="1981200"/>
          <a:ext cx="8061325" cy="3971925"/>
        </p:xfrm>
        <a:graphic>
          <a:graphicData uri="http://schemas.openxmlformats.org/drawingml/2006/table">
            <a:tbl>
              <a:tblPr/>
              <a:tblGrid>
                <a:gridCol w="2687637"/>
                <a:gridCol w="2686050"/>
                <a:gridCol w="2687638"/>
              </a:tblGrid>
              <a:tr h="396875">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FFFFFF"/>
                          </a:solidFill>
                          <a:effectLst/>
                          <a:latin typeface="Arial Narrow" pitchFamily="4" charset="0"/>
                          <a:ea typeface="ＭＳ Ｐゴシック" pitchFamily="4" charset="-128"/>
                        </a:rPr>
                        <a:t>Method </a:t>
                      </a:r>
                    </a:p>
                  </a:txBody>
                  <a:tcPr marL="83127" marR="83127" marT="48959" marB="489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AAADD7"/>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FFFFFF"/>
                          </a:solidFill>
                          <a:effectLst/>
                          <a:latin typeface="Arial Narrow" pitchFamily="4" charset="0"/>
                          <a:ea typeface="ＭＳ Ｐゴシック" pitchFamily="4" charset="-128"/>
                        </a:rPr>
                        <a:t>Advantages</a:t>
                      </a:r>
                    </a:p>
                  </a:txBody>
                  <a:tcPr marL="83127" marR="83127" marT="48959" marB="489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AAADD7"/>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FFFFFF"/>
                          </a:solidFill>
                          <a:effectLst/>
                          <a:latin typeface="Arial Narrow" pitchFamily="4" charset="0"/>
                          <a:ea typeface="ＭＳ Ｐゴシック" pitchFamily="4" charset="-128"/>
                        </a:rPr>
                        <a:t>Disadvantages</a:t>
                      </a:r>
                    </a:p>
                  </a:txBody>
                  <a:tcPr marL="83127" marR="83127" marT="48959" marB="489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AAADD7"/>
                    </a:solidFill>
                  </a:tcPr>
                </a:tc>
              </a:tr>
              <a:tr h="3043238">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FF0000"/>
                          </a:solidFill>
                          <a:effectLst/>
                          <a:latin typeface="Arial Narrow" pitchFamily="4" charset="0"/>
                          <a:ea typeface="ＭＳ Ｐゴシック" pitchFamily="4" charset="-128"/>
                        </a:rPr>
                        <a:t>HLD only</a:t>
                      </a:r>
                      <a:r>
                        <a:rPr kumimoji="0" lang="en-US" altLang="en-US" sz="1900" b="0" i="0" u="none" strike="noStrike" cap="none" normalizeH="0" baseline="0" smtClean="0">
                          <a:ln>
                            <a:noFill/>
                          </a:ln>
                          <a:solidFill>
                            <a:srgbClr val="FF0000"/>
                          </a:solidFill>
                          <a:effectLst/>
                          <a:latin typeface="Arial Narrow" pitchFamily="4" charset="0"/>
                          <a:ea typeface="ＭＳ Ｐゴシック" pitchFamily="4" charset="-128"/>
                        </a:rPr>
                        <a:t> </a:t>
                      </a:r>
                      <a:r>
                        <a:rPr kumimoji="0" lang="en-US" altLang="en-US" sz="1900" b="1" i="0" u="none" strike="noStrike" cap="none" normalizeH="0" baseline="0" smtClean="0">
                          <a:ln>
                            <a:noFill/>
                          </a:ln>
                          <a:solidFill>
                            <a:srgbClr val="FF0000"/>
                          </a:solidFill>
                          <a:effectLst/>
                          <a:latin typeface="Arial Narrow" pitchFamily="4" charset="0"/>
                          <a:ea typeface="ＭＳ Ｐゴシック" pitchFamily="4" charset="-128"/>
                        </a:rPr>
                        <a:t>(not listed as an enhanced method for reprocessing endoscope)</a:t>
                      </a:r>
                    </a:p>
                  </a:txBody>
                  <a:tcPr marL="83127" marR="83127" marT="48959" marB="489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c>
                  <a:txBody>
                    <a:bodyPr/>
                    <a:lstStyle>
                      <a:lvl1pPr marL="285750" indent="-285750"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1" i="0" u="none" strike="noStrike" cap="none" normalizeH="0" baseline="0" smtClean="0">
                          <a:ln>
                            <a:noFill/>
                          </a:ln>
                          <a:solidFill>
                            <a:srgbClr val="474747"/>
                          </a:solidFill>
                          <a:effectLst/>
                          <a:latin typeface="Arial Narrow" pitchFamily="4" charset="0"/>
                          <a:ea typeface="ＭＳ Ｐゴシック" pitchFamily="4" charset="-128"/>
                        </a:rPr>
                        <a:t>HLD inactivate MDR organisms including CREs</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Current standard of care</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Wide availability</a:t>
                      </a:r>
                    </a:p>
                  </a:txBody>
                  <a:tcPr marL="83127" marR="83127" marT="48959" marB="489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c>
                  <a:txBody>
                    <a:bodyPr/>
                    <a:lstStyle>
                      <a:lvl1pPr marL="285750" indent="-285750"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1" i="0" u="none" strike="noStrike" cap="none" normalizeH="0" baseline="0" smtClean="0">
                          <a:ln>
                            <a:noFill/>
                          </a:ln>
                          <a:solidFill>
                            <a:srgbClr val="474747"/>
                          </a:solidFill>
                          <a:effectLst/>
                          <a:latin typeface="Arial Narrow" pitchFamily="4" charset="0"/>
                          <a:ea typeface="ＭＳ Ｐゴシック" pitchFamily="4" charset="-128"/>
                        </a:rPr>
                        <a:t>Based on recent ERCP outbreaks, </a:t>
                      </a:r>
                      <a:r>
                        <a:rPr kumimoji="0" lang="en-US" altLang="en-US" sz="1900" b="1" i="0" u="none" strike="noStrike" cap="none" normalizeH="0" baseline="0" smtClean="0">
                          <a:ln>
                            <a:noFill/>
                          </a:ln>
                          <a:solidFill>
                            <a:srgbClr val="FF0000"/>
                          </a:solidFill>
                          <a:effectLst/>
                          <a:latin typeface="Arial Narrow" pitchFamily="4" charset="0"/>
                          <a:ea typeface="ＭＳ Ｐゴシック" pitchFamily="4" charset="-128"/>
                        </a:rPr>
                        <a:t>infection risk related to device complexity and microbial load</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1" i="0" u="none" strike="noStrike" cap="none" normalizeH="0" baseline="0" smtClean="0">
                          <a:ln>
                            <a:noFill/>
                          </a:ln>
                          <a:solidFill>
                            <a:srgbClr val="FF0000"/>
                          </a:solidFill>
                          <a:effectLst/>
                          <a:latin typeface="Arial Narrow" pitchFamily="4" charset="0"/>
                          <a:ea typeface="ＭＳ Ｐゴシック" pitchFamily="4" charset="-128"/>
                        </a:rPr>
                        <a:t>No enhancement to reduce infection risk associated with ERCP scopes</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Some HLD (e.g., aldehydes) may cross-link proteins</a:t>
                      </a:r>
                    </a:p>
                  </a:txBody>
                  <a:tcPr marL="83127" marR="83127" marT="48959" marB="489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r>
            </a:tbl>
          </a:graphicData>
        </a:graphic>
      </p:graphicFrame>
      <p:sp>
        <p:nvSpPr>
          <p:cNvPr id="89104" name="Title 1"/>
          <p:cNvSpPr>
            <a:spLocks noGrp="1"/>
          </p:cNvSpPr>
          <p:nvPr>
            <p:ph type="title"/>
          </p:nvPr>
        </p:nvSpPr>
        <p:spPr>
          <a:xfrm>
            <a:off x="406400" y="152400"/>
            <a:ext cx="8262938" cy="1143000"/>
          </a:xfrm>
        </p:spPr>
        <p:txBody>
          <a:bodyPr/>
          <a:lstStyle/>
          <a:p>
            <a:r>
              <a:rPr lang="en-US" altLang="en-US" sz="2600" smtClean="0"/>
              <a:t>Summary of Advantages and Disadvantages of HLD and Sterilization Enhancements for Reprocessing Duodenoscopes</a:t>
            </a:r>
            <a:r>
              <a:rPr lang="en-US" altLang="en-US" sz="2800" smtClean="0"/>
              <a:t/>
            </a:r>
            <a:br>
              <a:rPr lang="en-US" altLang="en-US" sz="2800" smtClean="0"/>
            </a:br>
            <a:r>
              <a:rPr lang="en-US" altLang="en-US" sz="1600" smtClean="0"/>
              <a:t>Rutala WA, Weber DJ.  Infect Control Hosp Epidemiol 2015;36:643-648</a:t>
            </a:r>
          </a:p>
        </p:txBody>
      </p:sp>
      <p:sp>
        <p:nvSpPr>
          <p:cNvPr id="89105" name="TextBox 6"/>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47</a:t>
            </a: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41338" y="1981200"/>
          <a:ext cx="8061325" cy="4841875"/>
        </p:xfrm>
        <a:graphic>
          <a:graphicData uri="http://schemas.openxmlformats.org/drawingml/2006/table">
            <a:tbl>
              <a:tblPr/>
              <a:tblGrid>
                <a:gridCol w="2687637"/>
                <a:gridCol w="2686050"/>
                <a:gridCol w="2687638"/>
              </a:tblGrid>
              <a:tr h="396875">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FFFFFF"/>
                          </a:solidFill>
                          <a:effectLst/>
                          <a:latin typeface="Arial Narrow" pitchFamily="4" charset="0"/>
                          <a:ea typeface="ＭＳ Ｐゴシック" pitchFamily="4" charset="-128"/>
                        </a:rPr>
                        <a:t>Method </a:t>
                      </a:r>
                    </a:p>
                  </a:txBody>
                  <a:tcPr marL="83127" marR="83127" marT="48960" marB="48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AAADD7"/>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FFFFFF"/>
                          </a:solidFill>
                          <a:effectLst/>
                          <a:latin typeface="Arial Narrow" pitchFamily="4" charset="0"/>
                          <a:ea typeface="ＭＳ Ｐゴシック" pitchFamily="4" charset="-128"/>
                        </a:rPr>
                        <a:t>Advantages</a:t>
                      </a:r>
                    </a:p>
                  </a:txBody>
                  <a:tcPr marL="83127" marR="83127" marT="48960" marB="48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AAADD7"/>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FFFFFF"/>
                          </a:solidFill>
                          <a:effectLst/>
                          <a:latin typeface="Arial Narrow" pitchFamily="4" charset="0"/>
                          <a:ea typeface="ＭＳ Ｐゴシック" pitchFamily="4" charset="-128"/>
                        </a:rPr>
                        <a:t>Disadvantages</a:t>
                      </a:r>
                    </a:p>
                  </a:txBody>
                  <a:tcPr marL="83127" marR="83127" marT="48960" marB="48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AAADD7"/>
                    </a:solidFill>
                  </a:tcPr>
                </a:tc>
              </a:tr>
              <a:tr h="4217988">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FF0000"/>
                          </a:solidFill>
                          <a:effectLst/>
                          <a:latin typeface="Arial Narrow" pitchFamily="4" charset="0"/>
                          <a:ea typeface="ＭＳ Ｐゴシック" pitchFamily="4" charset="-128"/>
                        </a:rPr>
                        <a:t>HLD, ATP only (not listed as an enhanced method for reprocessing endoscope)</a:t>
                      </a:r>
                    </a:p>
                  </a:txBody>
                  <a:tcPr marL="83127" marR="83127" marT="48960" marB="48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c>
                  <a:txBody>
                    <a:bodyPr/>
                    <a:lstStyle>
                      <a:lvl1pPr marL="285750" indent="-285750"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HLD inactivate MDR organisms including CREs</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1" i="0" u="none" strike="noStrike" cap="none" normalizeH="0" baseline="0" smtClean="0">
                          <a:ln>
                            <a:noFill/>
                          </a:ln>
                          <a:solidFill>
                            <a:srgbClr val="474747"/>
                          </a:solidFill>
                          <a:effectLst/>
                          <a:latin typeface="Arial Narrow" pitchFamily="4" charset="0"/>
                          <a:ea typeface="ＭＳ Ｐゴシック" pitchFamily="4" charset="-128"/>
                        </a:rPr>
                        <a:t>Real-time monitoring tool</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1" i="0" u="none" strike="noStrike" cap="none" normalizeH="0" baseline="0" smtClean="0">
                          <a:ln>
                            <a:noFill/>
                          </a:ln>
                          <a:solidFill>
                            <a:srgbClr val="474747"/>
                          </a:solidFill>
                          <a:effectLst/>
                          <a:latin typeface="Arial Narrow" pitchFamily="4" charset="0"/>
                          <a:ea typeface="ＭＳ Ｐゴシック" pitchFamily="4" charset="-128"/>
                        </a:rPr>
                        <a:t>Simple to conduct</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1" i="0" u="none" strike="noStrike" cap="none" normalizeH="0" baseline="0" smtClean="0">
                          <a:ln>
                            <a:noFill/>
                          </a:ln>
                          <a:solidFill>
                            <a:srgbClr val="FF0000"/>
                          </a:solidFill>
                          <a:effectLst/>
                          <a:latin typeface="Arial Narrow" pitchFamily="4" charset="0"/>
                          <a:ea typeface="ＭＳ Ｐゴシック" pitchFamily="4" charset="-128"/>
                        </a:rPr>
                        <a:t>Detects organic residue</a:t>
                      </a:r>
                    </a:p>
                  </a:txBody>
                  <a:tcPr marL="83127" marR="83127" marT="48960" marB="48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c>
                  <a:txBody>
                    <a:bodyPr/>
                    <a:lstStyle>
                      <a:lvl1pPr marL="285750" indent="-285750"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Based on recent ERCP outbreaks, </a:t>
                      </a:r>
                      <a:r>
                        <a:rPr kumimoji="0" lang="en-US" altLang="en-US" sz="1900" b="1" i="0" u="none" strike="noStrike" cap="none" normalizeH="0" baseline="0" smtClean="0">
                          <a:ln>
                            <a:noFill/>
                          </a:ln>
                          <a:solidFill>
                            <a:srgbClr val="FF0000"/>
                          </a:solidFill>
                          <a:effectLst/>
                          <a:latin typeface="Arial Narrow" pitchFamily="4" charset="0"/>
                          <a:ea typeface="ＭＳ Ｐゴシック" pitchFamily="4" charset="-128"/>
                        </a:rPr>
                        <a:t>infection risk related to device complexity and microbial load</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1" i="0" u="none" strike="noStrike" cap="none" normalizeH="0" baseline="0" smtClean="0">
                          <a:ln>
                            <a:noFill/>
                          </a:ln>
                          <a:solidFill>
                            <a:srgbClr val="474747"/>
                          </a:solidFill>
                          <a:effectLst/>
                          <a:latin typeface="Arial Narrow" pitchFamily="4" charset="0"/>
                          <a:ea typeface="ＭＳ Ｐゴシック" pitchFamily="4" charset="-128"/>
                        </a:rPr>
                        <a:t>No data demonstrating reduced infection risk</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1" i="0" u="none" strike="noStrike" cap="none" normalizeH="0" baseline="0" smtClean="0">
                          <a:ln>
                            <a:noFill/>
                          </a:ln>
                          <a:solidFill>
                            <a:srgbClr val="FF0000"/>
                          </a:solidFill>
                          <a:effectLst/>
                          <a:latin typeface="Arial Narrow" pitchFamily="4" charset="0"/>
                          <a:ea typeface="ＭＳ Ｐゴシック" pitchFamily="4" charset="-128"/>
                        </a:rPr>
                        <a:t>Does not detect microbial contamination</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1" i="0" u="none" strike="noStrike" cap="none" normalizeH="0" baseline="0" smtClean="0">
                          <a:ln>
                            <a:noFill/>
                          </a:ln>
                          <a:solidFill>
                            <a:srgbClr val="474747"/>
                          </a:solidFill>
                          <a:effectLst/>
                          <a:latin typeface="Arial Narrow" pitchFamily="4" charset="0"/>
                          <a:ea typeface="ＭＳ Ｐゴシック" pitchFamily="4" charset="-128"/>
                        </a:rPr>
                        <a:t>ATP not validated as risk factor for patient-to-patient transmission</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900" b="1" i="0" u="none" strike="noStrike" cap="none" normalizeH="0" baseline="0" smtClean="0">
                          <a:ln>
                            <a:noFill/>
                          </a:ln>
                          <a:solidFill>
                            <a:srgbClr val="474747"/>
                          </a:solidFill>
                          <a:effectLst/>
                          <a:latin typeface="Arial Narrow" pitchFamily="4" charset="0"/>
                          <a:ea typeface="ＭＳ Ｐゴシック" pitchFamily="4" charset="-128"/>
                        </a:rPr>
                        <a:t>Unknown cut-off level to assure safety</a:t>
                      </a:r>
                    </a:p>
                  </a:txBody>
                  <a:tcPr marL="83127" marR="83127" marT="48960" marB="48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r>
            </a:tbl>
          </a:graphicData>
        </a:graphic>
      </p:graphicFrame>
      <p:sp>
        <p:nvSpPr>
          <p:cNvPr id="90128" name="Title 1"/>
          <p:cNvSpPr>
            <a:spLocks noGrp="1"/>
          </p:cNvSpPr>
          <p:nvPr>
            <p:ph type="title"/>
          </p:nvPr>
        </p:nvSpPr>
        <p:spPr>
          <a:xfrm>
            <a:off x="406400" y="152400"/>
            <a:ext cx="8262938" cy="1143000"/>
          </a:xfrm>
        </p:spPr>
        <p:txBody>
          <a:bodyPr/>
          <a:lstStyle/>
          <a:p>
            <a:r>
              <a:rPr lang="en-US" altLang="en-US" sz="2600" smtClean="0"/>
              <a:t>Summary of Advantages and Disadvantages of HLD and Sterilization Enhancements for Reprocessing Duodenoscopes</a:t>
            </a:r>
            <a:r>
              <a:rPr lang="en-US" altLang="en-US" sz="2800" smtClean="0"/>
              <a:t/>
            </a:r>
            <a:br>
              <a:rPr lang="en-US" altLang="en-US" sz="2800" smtClean="0"/>
            </a:br>
            <a:r>
              <a:rPr lang="en-US" altLang="en-US" sz="1600" smtClean="0"/>
              <a:t>Rutala WA, Weber DJ.  Infect Control Hosp Epidemiol 2015;36:643-648</a:t>
            </a:r>
          </a:p>
        </p:txBody>
      </p:sp>
      <p:sp>
        <p:nvSpPr>
          <p:cNvPr id="90129" name="TextBox 6"/>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48</a:t>
            </a: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406400" y="152400"/>
            <a:ext cx="8262938" cy="1143000"/>
          </a:xfrm>
        </p:spPr>
        <p:txBody>
          <a:bodyPr/>
          <a:lstStyle/>
          <a:p>
            <a:r>
              <a:rPr lang="en-US" altLang="en-US" smtClean="0"/>
              <a:t>UNC Hospitals</a:t>
            </a:r>
            <a:br>
              <a:rPr lang="en-US" altLang="en-US" smtClean="0"/>
            </a:br>
            <a:r>
              <a:rPr lang="en-US" altLang="en-US" smtClean="0"/>
              <a:t>Interim Response to ERCP Outbreaks</a:t>
            </a:r>
          </a:p>
        </p:txBody>
      </p:sp>
      <p:sp>
        <p:nvSpPr>
          <p:cNvPr id="91139" name="Content Placeholder 2"/>
          <p:cNvSpPr>
            <a:spLocks noGrp="1"/>
          </p:cNvSpPr>
          <p:nvPr>
            <p:ph idx="1"/>
          </p:nvPr>
        </p:nvSpPr>
        <p:spPr>
          <a:xfrm>
            <a:off x="541338" y="1878013"/>
            <a:ext cx="8061325" cy="4217987"/>
          </a:xfrm>
        </p:spPr>
        <p:txBody>
          <a:bodyPr/>
          <a:lstStyle/>
          <a:p>
            <a:r>
              <a:rPr lang="en-US" altLang="en-US" sz="2800" smtClean="0"/>
              <a:t>Ensure endoscopes are reprocessed in compliance with national guidelines (CDC, ASGE, etc)</a:t>
            </a:r>
          </a:p>
          <a:p>
            <a:r>
              <a:rPr lang="en-US" altLang="en-US" sz="2800" smtClean="0"/>
              <a:t>Evaluate CRE culture-positive patients for ERCP exposure</a:t>
            </a:r>
          </a:p>
          <a:p>
            <a:r>
              <a:rPr lang="en-US" altLang="en-US" sz="2800" smtClean="0"/>
              <a:t>In the short term, </a:t>
            </a:r>
            <a:r>
              <a:rPr lang="en-US" altLang="en-US" sz="2800" smtClean="0">
                <a:solidFill>
                  <a:schemeClr val="tx2"/>
                </a:solidFill>
              </a:rPr>
              <a:t>enhance reprocessing of ERCP scopes; reprocess ERCP scopes by HLD followed for ETO sterilization</a:t>
            </a:r>
          </a:p>
          <a:p>
            <a:r>
              <a:rPr lang="en-US" altLang="en-US" sz="2800" smtClean="0"/>
              <a:t>Microbiologic surveillance, 5-10% of scopes monthly </a:t>
            </a:r>
          </a:p>
          <a:p>
            <a:r>
              <a:rPr lang="en-US" altLang="en-US" sz="2800" smtClean="0"/>
              <a:t>When new recommendations are available from ASGE, CDC, FDA, etc. comply</a:t>
            </a:r>
          </a:p>
        </p:txBody>
      </p:sp>
      <p:sp>
        <p:nvSpPr>
          <p:cNvPr id="91140" name="TextBox 3"/>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49</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06400" y="152400"/>
            <a:ext cx="8262938" cy="1176338"/>
          </a:xfrm>
        </p:spPr>
        <p:txBody>
          <a:bodyPr/>
          <a:lstStyle/>
          <a:p>
            <a:r>
              <a:rPr lang="en-US" altLang="en-US" sz="3200" smtClean="0"/>
              <a:t>Recent Outbreaks When Manufacturer’s Instructions and Professional Guidelines Followed</a:t>
            </a:r>
            <a:br>
              <a:rPr lang="en-US" altLang="en-US" sz="3200" smtClean="0"/>
            </a:br>
            <a:endParaRPr lang="en-US" altLang="en-US" sz="1600" smtClean="0"/>
          </a:p>
        </p:txBody>
      </p:sp>
      <p:sp>
        <p:nvSpPr>
          <p:cNvPr id="38915" name="Content Placeholder 2"/>
          <p:cNvSpPr>
            <a:spLocks noGrp="1"/>
          </p:cNvSpPr>
          <p:nvPr>
            <p:ph idx="1"/>
          </p:nvPr>
        </p:nvSpPr>
        <p:spPr>
          <a:xfrm>
            <a:off x="541338" y="1714500"/>
            <a:ext cx="8061325" cy="4381500"/>
          </a:xfrm>
        </p:spPr>
        <p:txBody>
          <a:bodyPr/>
          <a:lstStyle/>
          <a:p>
            <a:r>
              <a:rPr lang="en-US" altLang="en-US" sz="3200" smtClean="0"/>
              <a:t>Epstein et al. JAMA 2014;312:1447-1455 (NE IL)</a:t>
            </a:r>
          </a:p>
          <a:p>
            <a:r>
              <a:rPr lang="en-US" altLang="en-US" sz="3200" smtClean="0"/>
              <a:t>Wendorf et al. ICHE 2015 (Seattle)</a:t>
            </a:r>
          </a:p>
          <a:p>
            <a:r>
              <a:rPr lang="en-US" altLang="en-US" sz="3200" smtClean="0"/>
              <a:t>At least four other CRE outbreaks related to ERCP</a:t>
            </a:r>
          </a:p>
          <a:p>
            <a:pPr lvl="1"/>
            <a:r>
              <a:rPr lang="en-US" altLang="en-US" sz="2800" smtClean="0">
                <a:ea typeface="ＭＳ Ｐゴシック" pitchFamily="4" charset="-128"/>
              </a:rPr>
              <a:t>UCLA Ronald Reagan Medical Center</a:t>
            </a:r>
          </a:p>
          <a:p>
            <a:pPr lvl="1"/>
            <a:r>
              <a:rPr lang="en-US" altLang="en-US" sz="2800" smtClean="0">
                <a:ea typeface="ＭＳ Ｐゴシック" pitchFamily="4" charset="-128"/>
              </a:rPr>
              <a:t>Cedar Sinai Medical Center</a:t>
            </a:r>
          </a:p>
          <a:p>
            <a:pPr lvl="1"/>
            <a:r>
              <a:rPr lang="en-US" altLang="en-US" sz="2800" smtClean="0">
                <a:ea typeface="ＭＳ Ｐゴシック" pitchFamily="4" charset="-128"/>
              </a:rPr>
              <a:t>Univ of Pittsburgh Medical Center</a:t>
            </a:r>
          </a:p>
          <a:p>
            <a:pPr lvl="1"/>
            <a:r>
              <a:rPr lang="en-US" altLang="en-US" sz="2800" smtClean="0">
                <a:ea typeface="ＭＳ Ｐゴシック" pitchFamily="4" charset="-128"/>
              </a:rPr>
              <a:t>Wisconsin medical facility</a:t>
            </a:r>
          </a:p>
          <a:p>
            <a:pPr lvl="1"/>
            <a:endParaRPr lang="en-US" altLang="en-US" sz="2800" smtClean="0">
              <a:ea typeface="ＭＳ Ｐゴシック" pitchFamily="4" charset="-128"/>
            </a:endParaRPr>
          </a:p>
          <a:p>
            <a:pPr lvl="1"/>
            <a:endParaRPr lang="en-US" altLang="en-US" sz="2800" smtClean="0">
              <a:ea typeface="ＭＳ Ｐゴシック" pitchFamily="4" charset="-128"/>
            </a:endParaRPr>
          </a:p>
          <a:p>
            <a:endParaRPr lang="en-US" altLang="en-US" smtClean="0"/>
          </a:p>
        </p:txBody>
      </p:sp>
      <p:sp>
        <p:nvSpPr>
          <p:cNvPr id="38916" name="TextBox 3"/>
          <p:cNvSpPr txBox="1">
            <a:spLocks noChangeArrowheads="1"/>
          </p:cNvSpPr>
          <p:nvPr/>
        </p:nvSpPr>
        <p:spPr bwMode="auto">
          <a:xfrm>
            <a:off x="8704263" y="6305550"/>
            <a:ext cx="312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5</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406400" y="152400"/>
            <a:ext cx="8262938" cy="1241425"/>
          </a:xfrm>
        </p:spPr>
        <p:txBody>
          <a:bodyPr/>
          <a:lstStyle/>
          <a:p>
            <a:r>
              <a:rPr lang="en-US" altLang="en-US" sz="2800" smtClean="0"/>
              <a:t>Surveillance for Bacterial Contamination of Duodenoscopes after Reprocessing</a:t>
            </a:r>
            <a:r>
              <a:rPr lang="en-US" altLang="en-US" smtClean="0"/>
              <a:t/>
            </a:r>
            <a:br>
              <a:rPr lang="en-US" altLang="en-US" smtClean="0"/>
            </a:br>
            <a:r>
              <a:rPr lang="en-US" altLang="en-US" sz="2400" smtClean="0"/>
              <a:t>www.cdc.gov</a:t>
            </a:r>
          </a:p>
        </p:txBody>
      </p:sp>
      <p:sp>
        <p:nvSpPr>
          <p:cNvPr id="92163" name="Content Placeholder 2"/>
          <p:cNvSpPr>
            <a:spLocks noGrp="1"/>
          </p:cNvSpPr>
          <p:nvPr>
            <p:ph idx="1"/>
          </p:nvPr>
        </p:nvSpPr>
        <p:spPr>
          <a:xfrm>
            <a:off x="207963" y="1633538"/>
            <a:ext cx="8728075" cy="4462462"/>
          </a:xfrm>
        </p:spPr>
        <p:txBody>
          <a:bodyPr/>
          <a:lstStyle/>
          <a:p>
            <a:r>
              <a:rPr lang="en-US" altLang="en-US" sz="3000" smtClean="0">
                <a:solidFill>
                  <a:schemeClr val="tx2"/>
                </a:solidFill>
              </a:rPr>
              <a:t>No requirement </a:t>
            </a:r>
            <a:r>
              <a:rPr lang="en-US" altLang="en-US" sz="3000" smtClean="0"/>
              <a:t>to perform regular surveillance cultures as part of their response to the issue</a:t>
            </a:r>
          </a:p>
          <a:p>
            <a:r>
              <a:rPr lang="en-US" altLang="en-US" sz="3000" smtClean="0">
                <a:solidFill>
                  <a:schemeClr val="tx2"/>
                </a:solidFill>
              </a:rPr>
              <a:t>Method intended to culture bacteria from reprocessed duodenoscopes </a:t>
            </a:r>
            <a:r>
              <a:rPr lang="en-US" altLang="en-US" sz="3000" smtClean="0"/>
              <a:t>(after drying) specifically from the distal end and instrument channel</a:t>
            </a:r>
          </a:p>
          <a:p>
            <a:r>
              <a:rPr lang="en-US" altLang="en-US" sz="3000" smtClean="0"/>
              <a:t>Samples should be collected by personnel familiar with the instrument</a:t>
            </a:r>
          </a:p>
          <a:p>
            <a:r>
              <a:rPr lang="en-US" altLang="en-US" sz="3000" smtClean="0"/>
              <a:t>ASM recommends that routine duodenoscope cultures not be performed in a clinical diagnostic laboratory</a:t>
            </a:r>
          </a:p>
        </p:txBody>
      </p:sp>
      <p:sp>
        <p:nvSpPr>
          <p:cNvPr id="92164" name="TextBox 3"/>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50</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ltLang="en-US" sz="2800" smtClean="0"/>
              <a:t>Surveillance for Bacterial Contamination of Duodenoscopes after Reprocessing</a:t>
            </a:r>
            <a:r>
              <a:rPr lang="en-US" altLang="en-US" sz="3200" smtClean="0"/>
              <a:t/>
            </a:r>
            <a:br>
              <a:rPr lang="en-US" altLang="en-US" sz="3200" smtClean="0"/>
            </a:br>
            <a:r>
              <a:rPr lang="en-US" altLang="en-US" sz="2400" smtClean="0"/>
              <a:t>Questions</a:t>
            </a:r>
          </a:p>
        </p:txBody>
      </p:sp>
      <p:sp>
        <p:nvSpPr>
          <p:cNvPr id="93187" name="Content Placeholder 2"/>
          <p:cNvSpPr>
            <a:spLocks noGrp="1"/>
          </p:cNvSpPr>
          <p:nvPr>
            <p:ph idx="1"/>
          </p:nvPr>
        </p:nvSpPr>
        <p:spPr>
          <a:xfrm>
            <a:off x="138113" y="1550988"/>
            <a:ext cx="9005887" cy="4545012"/>
          </a:xfrm>
        </p:spPr>
        <p:txBody>
          <a:bodyPr/>
          <a:lstStyle/>
          <a:p>
            <a:r>
              <a:rPr lang="en-US" altLang="en-US" sz="2600" smtClean="0"/>
              <a:t>What cutoff should be used to define proper disinfection (0 CFUs?)</a:t>
            </a:r>
          </a:p>
          <a:p>
            <a:r>
              <a:rPr lang="en-US" altLang="en-US" sz="2600" smtClean="0"/>
              <a:t>Should there be a separate cutoff based on relatively nonvirulent pathogens</a:t>
            </a:r>
          </a:p>
          <a:p>
            <a:r>
              <a:rPr lang="en-US" altLang="en-US" sz="2600" smtClean="0"/>
              <a:t>If a hospital cultures 2 duodenoscopes of 4 and 1 is positive, do they reprocess all 4 duodenoscopes as 50% positive</a:t>
            </a:r>
          </a:p>
          <a:p>
            <a:r>
              <a:rPr lang="en-US" altLang="en-US" sz="2600" smtClean="0"/>
              <a:t>If a hospital does periodic microbiologic culturing and 20% of sampled endoscopes are positive, what actions should be undertaken (e.g., patient notification with an offer of BBP testing, stool exam for CRE)</a:t>
            </a:r>
          </a:p>
          <a:p>
            <a:r>
              <a:rPr lang="en-US" altLang="en-US" sz="2600" smtClean="0"/>
              <a:t>Trigger based on level of contamination or frequency of contamination</a:t>
            </a:r>
          </a:p>
          <a:p>
            <a:r>
              <a:rPr lang="en-US" altLang="en-US" sz="2600" smtClean="0">
                <a:solidFill>
                  <a:schemeClr val="tx2"/>
                </a:solidFill>
              </a:rPr>
              <a:t>Answer</a:t>
            </a:r>
            <a:r>
              <a:rPr lang="en-US" altLang="en-US" sz="2600" smtClean="0"/>
              <a:t>: Until evidence-based guidelines, hospitals should base their decisions on best available information (e.g., clinical risk) and what is feasible.</a:t>
            </a:r>
          </a:p>
        </p:txBody>
      </p:sp>
      <p:sp>
        <p:nvSpPr>
          <p:cNvPr id="93188" name="TextBox 3"/>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51</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406400" y="76200"/>
            <a:ext cx="8262938" cy="1143000"/>
          </a:xfrm>
        </p:spPr>
        <p:txBody>
          <a:bodyPr/>
          <a:lstStyle/>
          <a:p>
            <a:r>
              <a:rPr lang="en-US" altLang="en-US" sz="3200" smtClean="0"/>
              <a:t>Adenosine Triphosphate (ATP) Validation</a:t>
            </a:r>
            <a:r>
              <a:rPr lang="en-US" altLang="en-US" smtClean="0"/>
              <a:t/>
            </a:r>
            <a:br>
              <a:rPr lang="en-US" altLang="en-US" smtClean="0"/>
            </a:br>
            <a:r>
              <a:rPr lang="en-US" altLang="en-US" sz="2000" smtClean="0"/>
              <a:t>Alfa et al. Am J Infect Control 2013;41:245</a:t>
            </a:r>
          </a:p>
        </p:txBody>
      </p:sp>
      <p:sp>
        <p:nvSpPr>
          <p:cNvPr id="94211" name="Content Placeholder 2"/>
          <p:cNvSpPr>
            <a:spLocks noGrp="1"/>
          </p:cNvSpPr>
          <p:nvPr>
            <p:ph idx="1"/>
          </p:nvPr>
        </p:nvSpPr>
        <p:spPr>
          <a:xfrm>
            <a:off x="541338" y="1600200"/>
            <a:ext cx="8061325" cy="4899025"/>
          </a:xfrm>
        </p:spPr>
        <p:txBody>
          <a:bodyPr/>
          <a:lstStyle/>
          <a:p>
            <a:r>
              <a:rPr lang="en-US" altLang="en-US" smtClean="0">
                <a:solidFill>
                  <a:schemeClr val="tx2"/>
                </a:solidFill>
              </a:rPr>
              <a:t>Validated as a monitoring tool for assessing cleaning because it detects organic residuals</a:t>
            </a:r>
          </a:p>
          <a:p>
            <a:r>
              <a:rPr lang="en-US" altLang="en-US" smtClean="0">
                <a:solidFill>
                  <a:schemeClr val="tx2"/>
                </a:solidFill>
              </a:rPr>
              <a:t>ATP is not a good indicator of microbial contamination </a:t>
            </a:r>
            <a:r>
              <a:rPr lang="en-US" altLang="en-US" smtClean="0"/>
              <a:t>and has not been validated as a method to assess the risk of patient-to-patient transmission </a:t>
            </a:r>
          </a:p>
          <a:p>
            <a:r>
              <a:rPr lang="en-US" altLang="en-US" smtClean="0">
                <a:solidFill>
                  <a:schemeClr val="tx2"/>
                </a:solidFill>
              </a:rPr>
              <a:t>ATP &lt;200 RLU benchmark for clean, equates to &lt;4 log</a:t>
            </a:r>
            <a:r>
              <a:rPr lang="en-US" altLang="en-US" baseline="-25000" smtClean="0">
                <a:solidFill>
                  <a:schemeClr val="tx2"/>
                </a:solidFill>
              </a:rPr>
              <a:t>10</a:t>
            </a:r>
            <a:r>
              <a:rPr lang="en-US" altLang="en-US" smtClean="0">
                <a:solidFill>
                  <a:schemeClr val="tx2"/>
                </a:solidFill>
              </a:rPr>
              <a:t> CFUs/cm</a:t>
            </a:r>
            <a:r>
              <a:rPr lang="en-US" altLang="en-US" baseline="30000" smtClean="0">
                <a:solidFill>
                  <a:schemeClr val="tx2"/>
                </a:solidFill>
              </a:rPr>
              <a:t>2</a:t>
            </a:r>
            <a:r>
              <a:rPr lang="en-US" altLang="en-US" smtClean="0">
                <a:solidFill>
                  <a:schemeClr val="tx2"/>
                </a:solidFill>
              </a:rPr>
              <a:t> or 10</a:t>
            </a:r>
            <a:r>
              <a:rPr lang="en-US" altLang="en-US" baseline="30000" smtClean="0">
                <a:solidFill>
                  <a:schemeClr val="tx2"/>
                </a:solidFill>
              </a:rPr>
              <a:t>6</a:t>
            </a:r>
            <a:r>
              <a:rPr lang="en-US" altLang="en-US" smtClean="0">
                <a:solidFill>
                  <a:schemeClr val="tx2"/>
                </a:solidFill>
              </a:rPr>
              <a:t> CFUs per endoscope</a:t>
            </a:r>
          </a:p>
          <a:p>
            <a:r>
              <a:rPr lang="en-US" altLang="en-US" smtClean="0"/>
              <a:t>Thus, </a:t>
            </a:r>
            <a:r>
              <a:rPr lang="en-US" altLang="en-US" smtClean="0">
                <a:solidFill>
                  <a:schemeClr val="tx2"/>
                </a:solidFill>
              </a:rPr>
              <a:t>an endoscope assessed as clean using ATP could still have a significant microbial load (e.g., 10</a:t>
            </a:r>
            <a:r>
              <a:rPr lang="en-US" altLang="en-US" baseline="30000" smtClean="0">
                <a:solidFill>
                  <a:schemeClr val="tx2"/>
                </a:solidFill>
              </a:rPr>
              <a:t>6</a:t>
            </a:r>
            <a:r>
              <a:rPr lang="en-US" altLang="en-US" smtClean="0">
                <a:solidFill>
                  <a:schemeClr val="tx2"/>
                </a:solidFill>
              </a:rPr>
              <a:t>)</a:t>
            </a:r>
          </a:p>
        </p:txBody>
      </p:sp>
      <p:sp>
        <p:nvSpPr>
          <p:cNvPr id="94212" name="TextBox 3"/>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52</a:t>
            </a:r>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altLang="en-US" sz="4400" smtClean="0"/>
              <a:t>Gastrointestinal Endoscopes:</a:t>
            </a:r>
            <a:br>
              <a:rPr lang="en-US" altLang="en-US" sz="4400" smtClean="0"/>
            </a:br>
            <a:r>
              <a:rPr lang="en-US" altLang="en-US" sz="3200" smtClean="0"/>
              <a:t>A Need to Shift from Disinfection to Sterilization</a:t>
            </a:r>
          </a:p>
        </p:txBody>
      </p:sp>
      <p:sp>
        <p:nvSpPr>
          <p:cNvPr id="96259" name="Content Placeholder 2"/>
          <p:cNvSpPr>
            <a:spLocks noGrp="1"/>
          </p:cNvSpPr>
          <p:nvPr>
            <p:ph idx="1"/>
          </p:nvPr>
        </p:nvSpPr>
        <p:spPr>
          <a:xfrm>
            <a:off x="541338" y="1714500"/>
            <a:ext cx="8061325" cy="4381500"/>
          </a:xfrm>
        </p:spPr>
        <p:txBody>
          <a:bodyPr/>
          <a:lstStyle/>
          <a:p>
            <a:r>
              <a:rPr lang="en-US" altLang="en-US" smtClean="0"/>
              <a:t>Review the CRE/MDR outbreaks associated with ERCP procedures</a:t>
            </a:r>
          </a:p>
          <a:p>
            <a:r>
              <a:rPr lang="en-US" altLang="en-US" smtClean="0"/>
              <a:t>Evaluate the cause of endoscope-related outbreaks</a:t>
            </a:r>
          </a:p>
          <a:p>
            <a:r>
              <a:rPr lang="en-US" altLang="en-US" smtClean="0"/>
              <a:t>Discuss the alternatives exist today that might improve the safety margin associated with duodenoscope reprocessing</a:t>
            </a:r>
          </a:p>
          <a:p>
            <a:r>
              <a:rPr lang="en-US" altLang="en-US" smtClean="0">
                <a:solidFill>
                  <a:schemeClr val="tx2"/>
                </a:solidFill>
              </a:rPr>
              <a:t>Describe how to prevent future outbreaks associated with duodenoscopes and other GI endoscopes</a:t>
            </a:r>
          </a:p>
        </p:txBody>
      </p:sp>
      <p:sp>
        <p:nvSpPr>
          <p:cNvPr id="96260" name="Rectangle 3"/>
          <p:cNvSpPr>
            <a:spLocks noChangeArrowheads="1"/>
          </p:cNvSpPr>
          <p:nvPr/>
        </p:nvSpPr>
        <p:spPr bwMode="auto">
          <a:xfrm>
            <a:off x="484188" y="4876800"/>
            <a:ext cx="8035925" cy="1143000"/>
          </a:xfrm>
          <a:prstGeom prst="rect">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endParaRPr lang="en-US" altLang="en-US"/>
          </a:p>
        </p:txBody>
      </p:sp>
      <p:sp>
        <p:nvSpPr>
          <p:cNvPr id="96261" name="TextBox 4"/>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53</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ctrTitle"/>
          </p:nvPr>
        </p:nvSpPr>
        <p:spPr>
          <a:xfrm>
            <a:off x="685800" y="2209800"/>
            <a:ext cx="7772400" cy="3641725"/>
          </a:xfrm>
        </p:spPr>
        <p:txBody>
          <a:bodyPr/>
          <a:lstStyle/>
          <a:p>
            <a:r>
              <a:rPr lang="en-US" altLang="en-US" smtClean="0"/>
              <a:t>To protect the public health we (FDA, industry, professional organizations) must shift endoscope reprocessing from HLD to  sterilization. FDA should mandate that duodenoscopes (preferably all GI scopes) used in healthcare facilities be sterile.  </a:t>
            </a:r>
            <a:br>
              <a:rPr lang="en-US" altLang="en-US" smtClean="0"/>
            </a:br>
            <a:endParaRPr lang="en-US" altLang="en-US" smtClean="0"/>
          </a:p>
        </p:txBody>
      </p:sp>
      <p:sp>
        <p:nvSpPr>
          <p:cNvPr id="98307" name="TextBox 4"/>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54</a:t>
            </a:r>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406400" y="76200"/>
            <a:ext cx="8262938" cy="1143000"/>
          </a:xfrm>
        </p:spPr>
        <p:txBody>
          <a:bodyPr/>
          <a:lstStyle/>
          <a:p>
            <a:r>
              <a:rPr lang="en-US" altLang="en-US" smtClean="0"/>
              <a:t>What Is the Public Health Benefit?</a:t>
            </a:r>
            <a:br>
              <a:rPr lang="en-US" altLang="en-US" smtClean="0"/>
            </a:br>
            <a:r>
              <a:rPr lang="en-US" altLang="en-US" sz="3200" smtClean="0"/>
              <a:t>No ERCP-Related Infections</a:t>
            </a:r>
          </a:p>
        </p:txBody>
      </p:sp>
      <p:sp>
        <p:nvSpPr>
          <p:cNvPr id="99331" name="Content Placeholder 2"/>
          <p:cNvSpPr>
            <a:spLocks noGrp="1"/>
          </p:cNvSpPr>
          <p:nvPr>
            <p:ph idx="1"/>
          </p:nvPr>
        </p:nvSpPr>
        <p:spPr>
          <a:xfrm>
            <a:off x="277813" y="1714500"/>
            <a:ext cx="8520112" cy="4244975"/>
          </a:xfrm>
        </p:spPr>
        <p:txBody>
          <a:bodyPr/>
          <a:lstStyle/>
          <a:p>
            <a:endParaRPr lang="en-US" altLang="en-US" smtClean="0"/>
          </a:p>
          <a:p>
            <a:pPr algn="ctr">
              <a:buFont typeface="Monotype Sorts" pitchFamily="4" charset="2"/>
              <a:buNone/>
            </a:pPr>
            <a:r>
              <a:rPr lang="en-US" altLang="en-US" smtClean="0">
                <a:solidFill>
                  <a:schemeClr val="tx2"/>
                </a:solidFill>
              </a:rPr>
              <a:t>Margin of Safety-currently nonexistent; sterilization will provide a safety margin (~6 log</a:t>
            </a:r>
            <a:r>
              <a:rPr lang="en-US" altLang="en-US" baseline="-25000" smtClean="0">
                <a:solidFill>
                  <a:schemeClr val="tx2"/>
                </a:solidFill>
              </a:rPr>
              <a:t>10</a:t>
            </a:r>
            <a:r>
              <a:rPr lang="en-US" altLang="en-US" smtClean="0">
                <a:solidFill>
                  <a:schemeClr val="tx2"/>
                </a:solidFill>
              </a:rPr>
              <a:t>).  To prevent infections, all duodenoscopes should be devoid of microbial contamination.   </a:t>
            </a:r>
          </a:p>
          <a:p>
            <a:pPr algn="ctr">
              <a:buFont typeface="Monotype Sorts" pitchFamily="4" charset="2"/>
              <a:buNone/>
            </a:pPr>
            <a:r>
              <a:rPr lang="en-US" altLang="en-US" smtClean="0"/>
              <a:t>HLD (6 log</a:t>
            </a:r>
            <a:r>
              <a:rPr lang="en-US" altLang="en-US" baseline="-25000" smtClean="0"/>
              <a:t>10</a:t>
            </a:r>
            <a:r>
              <a:rPr lang="en-US" altLang="en-US" smtClean="0"/>
              <a:t> reduction)</a:t>
            </a:r>
          </a:p>
          <a:p>
            <a:pPr algn="ctr">
              <a:buFont typeface="Monotype Sorts" pitchFamily="4" charset="2"/>
              <a:buNone/>
            </a:pPr>
            <a:r>
              <a:rPr lang="en-US" altLang="en-US" smtClean="0"/>
              <a:t>vs</a:t>
            </a:r>
          </a:p>
          <a:p>
            <a:pPr algn="ctr">
              <a:buFont typeface="Monotype Sorts" pitchFamily="4" charset="2"/>
              <a:buNone/>
            </a:pPr>
            <a:r>
              <a:rPr lang="en-US" altLang="en-US" smtClean="0"/>
              <a:t>Sterilization (12 log</a:t>
            </a:r>
            <a:r>
              <a:rPr lang="en-US" altLang="en-US" baseline="-25000" smtClean="0"/>
              <a:t>10</a:t>
            </a:r>
            <a:r>
              <a:rPr lang="en-US" altLang="en-US" smtClean="0"/>
              <a:t> reduction=SAL 10</a:t>
            </a:r>
            <a:r>
              <a:rPr lang="en-US" altLang="en-US" baseline="30000" smtClean="0"/>
              <a:t>-6</a:t>
            </a:r>
            <a:r>
              <a:rPr lang="en-US" altLang="en-US" smtClean="0"/>
              <a:t>)</a:t>
            </a:r>
          </a:p>
          <a:p>
            <a:endParaRPr lang="en-US" altLang="en-US" smtClean="0"/>
          </a:p>
        </p:txBody>
      </p:sp>
      <p:sp>
        <p:nvSpPr>
          <p:cNvPr id="99332" name="TextBox 3"/>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55</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ctrTitle"/>
          </p:nvPr>
        </p:nvSpPr>
        <p:spPr>
          <a:xfrm>
            <a:off x="685800" y="2132013"/>
            <a:ext cx="7772400" cy="1468437"/>
          </a:xfrm>
        </p:spPr>
        <p:txBody>
          <a:bodyPr/>
          <a:lstStyle/>
          <a:p>
            <a:r>
              <a:rPr lang="en-US" altLang="en-US" smtClean="0"/>
              <a:t>FDA Panel, May 2015,  Recommended Sterilization of Duodenoscopes</a:t>
            </a:r>
          </a:p>
        </p:txBody>
      </p:sp>
      <p:sp>
        <p:nvSpPr>
          <p:cNvPr id="100355" name="TextBox 3"/>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56</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ctrTitle"/>
          </p:nvPr>
        </p:nvSpPr>
        <p:spPr>
          <a:xfrm>
            <a:off x="685800" y="2132013"/>
            <a:ext cx="7772400" cy="1468437"/>
          </a:xfrm>
        </p:spPr>
        <p:txBody>
          <a:bodyPr/>
          <a:lstStyle/>
          <a:p>
            <a:r>
              <a:rPr lang="en-US" altLang="en-US" smtClean="0"/>
              <a:t>Potential future methods to prevent GI-endoscope-related infections?</a:t>
            </a:r>
          </a:p>
        </p:txBody>
      </p:sp>
      <p:sp>
        <p:nvSpPr>
          <p:cNvPr id="101379" name="TextBox 3"/>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57</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altLang="en-US" smtClean="0"/>
              <a:t>Potential Future Methods to Prevent </a:t>
            </a:r>
            <a:br>
              <a:rPr lang="en-US" altLang="en-US" smtClean="0"/>
            </a:br>
            <a:r>
              <a:rPr lang="en-US" altLang="en-US" smtClean="0"/>
              <a:t>GI-Endoscope Related Outbreaks</a:t>
            </a:r>
            <a:br>
              <a:rPr lang="en-US" altLang="en-US" smtClean="0"/>
            </a:br>
            <a:r>
              <a:rPr lang="en-US" altLang="en-US" sz="1600" smtClean="0"/>
              <a:t>Rutala WA, Weber DJ.  Infect Control Hosp Epidemiol 2015;36:643-648</a:t>
            </a:r>
          </a:p>
        </p:txBody>
      </p:sp>
      <p:sp>
        <p:nvSpPr>
          <p:cNvPr id="102403" name="Content Placeholder 2"/>
          <p:cNvSpPr>
            <a:spLocks noGrp="1"/>
          </p:cNvSpPr>
          <p:nvPr>
            <p:ph idx="1"/>
          </p:nvPr>
        </p:nvSpPr>
        <p:spPr>
          <a:xfrm>
            <a:off x="541338" y="1633538"/>
            <a:ext cx="8061325" cy="4462462"/>
          </a:xfrm>
        </p:spPr>
        <p:txBody>
          <a:bodyPr/>
          <a:lstStyle/>
          <a:p>
            <a:r>
              <a:rPr lang="en-US" altLang="en-US" smtClean="0"/>
              <a:t>Steam sterilization of GI endoscopes</a:t>
            </a:r>
          </a:p>
          <a:p>
            <a:r>
              <a:rPr lang="en-US" altLang="en-US" smtClean="0">
                <a:solidFill>
                  <a:schemeClr val="tx2"/>
                </a:solidFill>
              </a:rPr>
              <a:t>New low temperature sterilization methods proving SAL 10</a:t>
            </a:r>
            <a:r>
              <a:rPr lang="en-US" altLang="en-US" baseline="30000" smtClean="0">
                <a:solidFill>
                  <a:schemeClr val="tx2"/>
                </a:solidFill>
              </a:rPr>
              <a:t>-6</a:t>
            </a:r>
            <a:r>
              <a:rPr lang="en-US" altLang="en-US" smtClean="0">
                <a:solidFill>
                  <a:schemeClr val="tx2"/>
                </a:solidFill>
              </a:rPr>
              <a:t> achieved</a:t>
            </a:r>
          </a:p>
          <a:p>
            <a:r>
              <a:rPr lang="en-US" altLang="en-US" smtClean="0"/>
              <a:t>Disposable sterile GI endoscopes</a:t>
            </a:r>
          </a:p>
          <a:p>
            <a:r>
              <a:rPr lang="en-US" altLang="en-US" smtClean="0"/>
              <a:t>Improved GI endoscope design (to reduce or eliminate challenges listed earlier)</a:t>
            </a:r>
          </a:p>
          <a:p>
            <a:r>
              <a:rPr lang="en-US" altLang="en-US" smtClean="0"/>
              <a:t>Use of non-endoscope methods to diagnosis or treat disease (e.g.,  capsule endoscopy, blood tests to detect GI cancer, stool DNA test)</a:t>
            </a:r>
          </a:p>
          <a:p>
            <a:endParaRPr lang="en-US" altLang="en-US" smtClean="0"/>
          </a:p>
        </p:txBody>
      </p:sp>
      <p:sp>
        <p:nvSpPr>
          <p:cNvPr id="102404" name="TextBox 3"/>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58</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138113" y="-14288"/>
            <a:ext cx="8797925" cy="1320801"/>
          </a:xfrm>
        </p:spPr>
        <p:txBody>
          <a:bodyPr/>
          <a:lstStyle/>
          <a:p>
            <a:r>
              <a:rPr lang="en-US" altLang="en-US" sz="3000" smtClean="0"/>
              <a:t>Some Potential Sterilization Technologies for Duodenoscopes</a:t>
            </a:r>
            <a:br>
              <a:rPr lang="en-US" altLang="en-US" sz="3000" smtClean="0"/>
            </a:br>
            <a:r>
              <a:rPr lang="en-US" altLang="en-US" sz="1600" smtClean="0"/>
              <a:t>Rutala WA, Weber DJ.  Infect Control Hosp Epidemiol 2015;36:643-648</a:t>
            </a:r>
          </a:p>
        </p:txBody>
      </p:sp>
      <p:sp>
        <p:nvSpPr>
          <p:cNvPr id="103427" name="Content Placeholder 2"/>
          <p:cNvSpPr>
            <a:spLocks noGrp="1"/>
          </p:cNvSpPr>
          <p:nvPr>
            <p:ph idx="1"/>
          </p:nvPr>
        </p:nvSpPr>
        <p:spPr>
          <a:xfrm>
            <a:off x="541338" y="1714500"/>
            <a:ext cx="8061325" cy="4381500"/>
          </a:xfrm>
        </p:spPr>
        <p:txBody>
          <a:bodyPr/>
          <a:lstStyle/>
          <a:p>
            <a:r>
              <a:rPr lang="en-US" altLang="en-US" sz="2800" smtClean="0">
                <a:solidFill>
                  <a:schemeClr val="tx2"/>
                </a:solidFill>
              </a:rPr>
              <a:t>Optimize existing low-temperature sterilization technology </a:t>
            </a:r>
          </a:p>
          <a:p>
            <a:pPr lvl="1"/>
            <a:r>
              <a:rPr lang="en-US" altLang="en-US" sz="2400" smtClean="0">
                <a:ea typeface="ＭＳ Ｐゴシック" pitchFamily="4" charset="-128"/>
              </a:rPr>
              <a:t>Hydrogen peroxide gas plasma</a:t>
            </a:r>
          </a:p>
          <a:p>
            <a:pPr lvl="1"/>
            <a:r>
              <a:rPr lang="en-US" altLang="en-US" sz="2400" smtClean="0">
                <a:ea typeface="ＭＳ Ｐゴシック" pitchFamily="4" charset="-128"/>
              </a:rPr>
              <a:t>Vaporized hydrogen peroxide</a:t>
            </a:r>
          </a:p>
          <a:p>
            <a:pPr lvl="1"/>
            <a:r>
              <a:rPr lang="en-US" altLang="en-US" sz="2400" smtClean="0">
                <a:ea typeface="ＭＳ Ｐゴシック" pitchFamily="4" charset="-128"/>
              </a:rPr>
              <a:t>Ethylene oxide</a:t>
            </a:r>
          </a:p>
          <a:p>
            <a:r>
              <a:rPr lang="en-US" altLang="en-US" sz="2800" smtClean="0">
                <a:solidFill>
                  <a:schemeClr val="tx2"/>
                </a:solidFill>
              </a:rPr>
              <a:t>Potential new </a:t>
            </a:r>
            <a:r>
              <a:rPr lang="en-US" altLang="en-US" sz="2800" smtClean="0"/>
              <a:t>low-temperature sterilization technology</a:t>
            </a:r>
          </a:p>
          <a:p>
            <a:pPr lvl="1"/>
            <a:r>
              <a:rPr lang="en-US" altLang="en-US" sz="2400" smtClean="0">
                <a:ea typeface="ＭＳ Ｐゴシック" pitchFamily="4" charset="-128"/>
              </a:rPr>
              <a:t>Ozone plus hydrogen peroxide vapor</a:t>
            </a:r>
          </a:p>
          <a:p>
            <a:pPr lvl="1"/>
            <a:r>
              <a:rPr lang="en-US" altLang="en-US" sz="2400" smtClean="0">
                <a:ea typeface="ＭＳ Ｐゴシック" pitchFamily="4" charset="-128"/>
              </a:rPr>
              <a:t>Nitrogen dioxide</a:t>
            </a:r>
          </a:p>
          <a:p>
            <a:pPr lvl="1"/>
            <a:r>
              <a:rPr lang="en-US" altLang="en-US" sz="2400" smtClean="0">
                <a:ea typeface="ＭＳ Ｐゴシック" pitchFamily="4" charset="-128"/>
              </a:rPr>
              <a:t>Supercritical CO</a:t>
            </a:r>
            <a:r>
              <a:rPr lang="en-US" altLang="en-US" sz="2400" baseline="-25000" smtClean="0">
                <a:ea typeface="ＭＳ Ｐゴシック" pitchFamily="4" charset="-128"/>
              </a:rPr>
              <a:t>2</a:t>
            </a:r>
          </a:p>
          <a:p>
            <a:pPr lvl="1"/>
            <a:r>
              <a:rPr lang="en-US" altLang="en-US" sz="2400" smtClean="0">
                <a:ea typeface="ＭＳ Ｐゴシック" pitchFamily="4" charset="-128"/>
              </a:rPr>
              <a:t>Peracetic acid vapor</a:t>
            </a:r>
          </a:p>
          <a:p>
            <a:r>
              <a:rPr lang="en-US" altLang="en-US" sz="2800" smtClean="0"/>
              <a:t>Steam sterilization for heat-resistant endoscopes</a:t>
            </a:r>
          </a:p>
        </p:txBody>
      </p:sp>
      <p:sp>
        <p:nvSpPr>
          <p:cNvPr id="103428" name="TextBox 3"/>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59</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sz="3600" smtClean="0"/>
              <a:t>GI ENDOSCOPES</a:t>
            </a:r>
          </a:p>
        </p:txBody>
      </p:sp>
      <p:sp>
        <p:nvSpPr>
          <p:cNvPr id="39939" name="Rectangle 3"/>
          <p:cNvSpPr>
            <a:spLocks noGrp="1" noChangeArrowheads="1"/>
          </p:cNvSpPr>
          <p:nvPr>
            <p:ph type="body" idx="1"/>
          </p:nvPr>
        </p:nvSpPr>
        <p:spPr>
          <a:xfrm>
            <a:off x="541338" y="1714500"/>
            <a:ext cx="8061325" cy="4381500"/>
          </a:xfrm>
        </p:spPr>
        <p:txBody>
          <a:bodyPr/>
          <a:lstStyle/>
          <a:p>
            <a:r>
              <a:rPr lang="en-US" altLang="en-US" sz="2700" smtClean="0"/>
              <a:t>Widely used diagnostic and therapeutic procedure (~20 million GI procedures annually in the US)</a:t>
            </a:r>
          </a:p>
          <a:p>
            <a:r>
              <a:rPr lang="en-US" altLang="en-US" sz="2700" smtClean="0"/>
              <a:t>GI endoscope contamination during use (10</a:t>
            </a:r>
            <a:r>
              <a:rPr lang="en-US" altLang="en-US" sz="2700" baseline="30000" smtClean="0"/>
              <a:t>7-10 </a:t>
            </a:r>
            <a:r>
              <a:rPr lang="en-US" altLang="en-US" sz="2700" smtClean="0"/>
              <a:t>in/10</a:t>
            </a:r>
            <a:r>
              <a:rPr lang="en-US" altLang="en-US" sz="2700" baseline="30000" smtClean="0"/>
              <a:t>5</a:t>
            </a:r>
            <a:r>
              <a:rPr lang="en-US" altLang="en-US" sz="2700" smtClean="0"/>
              <a:t> out)</a:t>
            </a:r>
          </a:p>
          <a:p>
            <a:r>
              <a:rPr lang="en-US" altLang="en-US" sz="2700" smtClean="0">
                <a:solidFill>
                  <a:schemeClr val="tx2"/>
                </a:solidFill>
              </a:rPr>
              <a:t>Semicritical items require high-level disinfection minimally</a:t>
            </a:r>
          </a:p>
          <a:p>
            <a:r>
              <a:rPr lang="en-US" altLang="en-US" sz="2700" smtClean="0"/>
              <a:t>Inappropriate cleaning and disinfection has lead to cross-transmission</a:t>
            </a:r>
          </a:p>
          <a:p>
            <a:r>
              <a:rPr lang="en-US" altLang="en-US" sz="2700" smtClean="0"/>
              <a:t>In the inanimate environment, although the incidence remains very  low, endoscopes represent a significant risk of disease transmission.  In fact, </a:t>
            </a:r>
            <a:r>
              <a:rPr lang="en-US" altLang="en-US" sz="2700" smtClean="0">
                <a:solidFill>
                  <a:schemeClr val="tx2"/>
                </a:solidFill>
              </a:rPr>
              <a:t>more outbreaks of infection associated with endoscopes than any reusable medical device in healthcare. </a:t>
            </a:r>
          </a:p>
        </p:txBody>
      </p:sp>
      <p:sp>
        <p:nvSpPr>
          <p:cNvPr id="39940" name="TextBox 3"/>
          <p:cNvSpPr txBox="1">
            <a:spLocks noChangeArrowheads="1"/>
          </p:cNvSpPr>
          <p:nvPr/>
        </p:nvSpPr>
        <p:spPr bwMode="auto">
          <a:xfrm>
            <a:off x="8704263" y="6305550"/>
            <a:ext cx="312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6</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406400" y="76200"/>
            <a:ext cx="8262938" cy="1241425"/>
          </a:xfrm>
        </p:spPr>
        <p:txBody>
          <a:bodyPr/>
          <a:lstStyle/>
          <a:p>
            <a:r>
              <a:rPr lang="en-US" altLang="en-US" sz="3200" smtClean="0"/>
              <a:t>GI Endoscopes: </a:t>
            </a:r>
            <a:br>
              <a:rPr lang="en-US" altLang="en-US" sz="3200" smtClean="0"/>
            </a:br>
            <a:r>
              <a:rPr lang="en-US" altLang="en-US" sz="3200" smtClean="0"/>
              <a:t>Shift from Disinfection to Sterilization</a:t>
            </a:r>
            <a:br>
              <a:rPr lang="en-US" altLang="en-US" sz="3200" smtClean="0"/>
            </a:br>
            <a:r>
              <a:rPr lang="en-US" altLang="en-US" sz="1800" smtClean="0"/>
              <a:t>Rutala, Weber. JAMA 2014. 312:1405-1406</a:t>
            </a:r>
          </a:p>
        </p:txBody>
      </p:sp>
      <p:pic>
        <p:nvPicPr>
          <p:cNvPr id="10445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54038" y="1714500"/>
            <a:ext cx="8174037" cy="5143500"/>
          </a:xfr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ctrTitle"/>
          </p:nvPr>
        </p:nvSpPr>
        <p:spPr>
          <a:xfrm>
            <a:off x="685800" y="2360613"/>
            <a:ext cx="7772400" cy="2439987"/>
          </a:xfrm>
        </p:spPr>
        <p:txBody>
          <a:bodyPr/>
          <a:lstStyle/>
          <a:p>
            <a:r>
              <a:rPr lang="en-US" altLang="en-US" sz="3600" smtClean="0"/>
              <a:t>FDA, in collaboration with industry and infection prevention clinicians,  must develop  future success from past failures and pursue new prevention strategies with urgency and laser-like focus</a:t>
            </a:r>
            <a:endParaRPr lang="en-US" altLang="en-US" smtClean="0"/>
          </a:p>
        </p:txBody>
      </p:sp>
      <p:sp>
        <p:nvSpPr>
          <p:cNvPr id="105475" name="TextBox 3"/>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61</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ctrTitle"/>
          </p:nvPr>
        </p:nvSpPr>
        <p:spPr>
          <a:xfrm>
            <a:off x="346075" y="2132013"/>
            <a:ext cx="8589963" cy="1468437"/>
          </a:xfrm>
        </p:spPr>
        <p:txBody>
          <a:bodyPr/>
          <a:lstStyle/>
          <a:p>
            <a:r>
              <a:rPr lang="en-US" altLang="en-US" sz="3200" smtClean="0"/>
              <a:t>FDA must mandate dramatic change as it did in 1992</a:t>
            </a:r>
          </a:p>
        </p:txBody>
      </p:sp>
      <p:sp>
        <p:nvSpPr>
          <p:cNvPr id="106499" name="TextBox 3"/>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62</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altLang="en-US" smtClean="0"/>
              <a:t>HIV Transmission in Dental Settings</a:t>
            </a:r>
          </a:p>
        </p:txBody>
      </p:sp>
      <p:pic>
        <p:nvPicPr>
          <p:cNvPr id="107523" name="Content Placeholder 4" descr="KimberlyBergalis.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23888" y="2041525"/>
            <a:ext cx="3324225" cy="4164013"/>
          </a:xfrm>
        </p:spPr>
      </p:pic>
      <p:sp>
        <p:nvSpPr>
          <p:cNvPr id="107524" name="Content Placeholder 3"/>
          <p:cNvSpPr>
            <a:spLocks noGrp="1"/>
          </p:cNvSpPr>
          <p:nvPr>
            <p:ph sz="half" idx="2"/>
          </p:nvPr>
        </p:nvSpPr>
        <p:spPr>
          <a:xfrm>
            <a:off x="4419600" y="1981200"/>
            <a:ext cx="4183063" cy="4114800"/>
          </a:xfrm>
        </p:spPr>
        <p:txBody>
          <a:bodyPr/>
          <a:lstStyle/>
          <a:p>
            <a:r>
              <a:rPr lang="en-US" altLang="en-US" smtClean="0"/>
              <a:t>First case of dentist to patient transmission; removed molars in 1987, AIDS in 1990, died in 1991</a:t>
            </a:r>
          </a:p>
          <a:p>
            <a:r>
              <a:rPr lang="en-US" altLang="en-US" smtClean="0"/>
              <a:t>FDA recommends that reusable dental handpieces and related instruments be heat sterilized between each patient use. September 1992</a:t>
            </a:r>
          </a:p>
        </p:txBody>
      </p:sp>
      <p:sp>
        <p:nvSpPr>
          <p:cNvPr id="107525" name="TextBox 4"/>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63</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406400" y="76200"/>
            <a:ext cx="8262938" cy="838200"/>
          </a:xfrm>
        </p:spPr>
        <p:txBody>
          <a:bodyPr/>
          <a:lstStyle/>
          <a:p>
            <a:r>
              <a:rPr lang="en-US" altLang="en-US" smtClean="0"/>
              <a:t>Mandate for Sterilization</a:t>
            </a:r>
          </a:p>
        </p:txBody>
      </p:sp>
      <p:pic>
        <p:nvPicPr>
          <p:cNvPr id="10854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7446" t="16063" r="56914" b="6407"/>
          <a:stretch>
            <a:fillRect/>
          </a:stretch>
        </p:blipFill>
        <p:spPr>
          <a:xfrm>
            <a:off x="2590800" y="1084263"/>
            <a:ext cx="3962400" cy="5603875"/>
          </a:xfrm>
          <a:noFill/>
        </p:spPr>
      </p:pic>
      <p:sp>
        <p:nvSpPr>
          <p:cNvPr id="108548" name="TextBox 3"/>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64</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406400" y="152400"/>
            <a:ext cx="8262938" cy="1143000"/>
          </a:xfrm>
        </p:spPr>
        <p:txBody>
          <a:bodyPr/>
          <a:lstStyle/>
          <a:p>
            <a:r>
              <a:rPr lang="en-US" altLang="en-US" sz="4400" smtClean="0"/>
              <a:t>Gastrointestinal Endoscopes:</a:t>
            </a:r>
            <a:br>
              <a:rPr lang="en-US" altLang="en-US" sz="4400" smtClean="0"/>
            </a:br>
            <a:r>
              <a:rPr lang="en-US" altLang="en-US" sz="3200" smtClean="0"/>
              <a:t>A Need to Shift from Disinfection to Sterilization</a:t>
            </a:r>
          </a:p>
        </p:txBody>
      </p:sp>
      <p:sp>
        <p:nvSpPr>
          <p:cNvPr id="109571" name="Content Placeholder 2"/>
          <p:cNvSpPr>
            <a:spLocks noGrp="1"/>
          </p:cNvSpPr>
          <p:nvPr>
            <p:ph idx="1"/>
          </p:nvPr>
        </p:nvSpPr>
        <p:spPr>
          <a:xfrm>
            <a:off x="541338" y="1866900"/>
            <a:ext cx="8061325" cy="4381500"/>
          </a:xfrm>
        </p:spPr>
        <p:txBody>
          <a:bodyPr/>
          <a:lstStyle/>
          <a:p>
            <a:r>
              <a:rPr lang="en-US" altLang="en-US" smtClean="0"/>
              <a:t>Review the CRE/MDR outbreaks associated with ERCP procedures</a:t>
            </a:r>
          </a:p>
          <a:p>
            <a:r>
              <a:rPr lang="en-US" altLang="en-US" smtClean="0"/>
              <a:t>Evaluate the cause of endoscope-related outbreaks</a:t>
            </a:r>
          </a:p>
          <a:p>
            <a:r>
              <a:rPr lang="en-US" altLang="en-US" smtClean="0"/>
              <a:t>Discuss the alternatives exist today that might improve the safety margin associated with duodenoscope reprocessing</a:t>
            </a:r>
          </a:p>
          <a:p>
            <a:r>
              <a:rPr lang="en-US" altLang="en-US" smtClean="0"/>
              <a:t>Describe how to prevent future outbreaks associated with duodenoscopes and other GI endoscopes</a:t>
            </a:r>
          </a:p>
        </p:txBody>
      </p:sp>
      <p:sp>
        <p:nvSpPr>
          <p:cNvPr id="109572" name="Rectangle 3"/>
          <p:cNvSpPr>
            <a:spLocks noChangeArrowheads="1"/>
          </p:cNvSpPr>
          <p:nvPr/>
        </p:nvSpPr>
        <p:spPr bwMode="auto">
          <a:xfrm>
            <a:off x="574675" y="4953000"/>
            <a:ext cx="8035925" cy="1143000"/>
          </a:xfrm>
          <a:prstGeom prst="rect">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endParaRPr lang="en-US" altLang="en-US"/>
          </a:p>
        </p:txBody>
      </p:sp>
      <p:sp>
        <p:nvSpPr>
          <p:cNvPr id="109573" name="TextBox 4"/>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65</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06400" y="381000"/>
            <a:ext cx="8262938" cy="762000"/>
          </a:xfrm>
        </p:spPr>
        <p:txBody>
          <a:bodyPr/>
          <a:lstStyle/>
          <a:p>
            <a:r>
              <a:rPr lang="en-US" altLang="en-US" smtClean="0"/>
              <a:t>Conclusions</a:t>
            </a:r>
          </a:p>
        </p:txBody>
      </p:sp>
      <p:sp>
        <p:nvSpPr>
          <p:cNvPr id="110595" name="Rectangle 3"/>
          <p:cNvSpPr>
            <a:spLocks noGrp="1" noChangeArrowheads="1"/>
          </p:cNvSpPr>
          <p:nvPr>
            <p:ph type="body" idx="1"/>
          </p:nvPr>
        </p:nvSpPr>
        <p:spPr>
          <a:xfrm>
            <a:off x="304800" y="1633538"/>
            <a:ext cx="8610600" cy="4462462"/>
          </a:xfrm>
        </p:spPr>
        <p:txBody>
          <a:bodyPr/>
          <a:lstStyle/>
          <a:p>
            <a:r>
              <a:rPr lang="en-US" altLang="en-US" sz="2600" smtClean="0"/>
              <a:t>Endoscopes represent a nosocomial hazard. Narrow margin of safety associated with high-level disinfection of semicritical items.  Endoscope reprocessing guidelines must be strictly followed.</a:t>
            </a:r>
          </a:p>
          <a:p>
            <a:r>
              <a:rPr lang="en-US" altLang="en-US" sz="2600" smtClean="0"/>
              <a:t>AERs can enhance efficiency and reliability of HLD of endoscopes </a:t>
            </a:r>
          </a:p>
          <a:p>
            <a:r>
              <a:rPr lang="en-US" altLang="en-US" sz="2600" smtClean="0"/>
              <a:t>For hospitals performing ERCPs, implement 1 or 5 enhanced methods for reprocessing duodenoscopes.  For infection prevention and medical-legal reasons, doing nothing is not an option. </a:t>
            </a:r>
          </a:p>
          <a:p>
            <a:r>
              <a:rPr lang="en-US" altLang="en-US" sz="2600" smtClean="0"/>
              <a:t>Only when we implement new technologies (LTST proving SAL 10</a:t>
            </a:r>
            <a:r>
              <a:rPr lang="en-US" altLang="en-US" sz="2600" baseline="30000" smtClean="0"/>
              <a:t>-6</a:t>
            </a:r>
            <a:r>
              <a:rPr lang="en-US" altLang="en-US" sz="2600" smtClean="0"/>
              <a:t> achieved, steam-sterilization of GI endoscopes, disposable sterile GI endoscopes, non-endoscopic methods) will we eliminate the risk of infection.</a:t>
            </a:r>
          </a:p>
        </p:txBody>
      </p:sp>
      <p:sp>
        <p:nvSpPr>
          <p:cNvPr id="110596" name="TextBox 3"/>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66</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altLang="en-US" smtClean="0"/>
              <a:t>THANK YOU!</a:t>
            </a:r>
            <a:br>
              <a:rPr lang="en-US" altLang="en-US" smtClean="0"/>
            </a:br>
            <a:r>
              <a:rPr lang="en-US" altLang="en-US" smtClean="0">
                <a:solidFill>
                  <a:srgbClr val="809DFC"/>
                </a:solidFill>
              </a:rPr>
              <a:t>www.disinfectionandsterilization.org</a:t>
            </a:r>
          </a:p>
        </p:txBody>
      </p:sp>
      <p:pic>
        <p:nvPicPr>
          <p:cNvPr id="112643" name="Content Placeholder 3" descr="UNCMemorialHosp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92150" y="1795463"/>
            <a:ext cx="7827963" cy="4899025"/>
          </a:xfrm>
        </p:spPr>
      </p:pic>
      <p:sp>
        <p:nvSpPr>
          <p:cNvPr id="112644" name="TextBox 3"/>
          <p:cNvSpPr txBox="1">
            <a:spLocks noChangeArrowheads="1"/>
          </p:cNvSpPr>
          <p:nvPr/>
        </p:nvSpPr>
        <p:spPr bwMode="auto">
          <a:xfrm>
            <a:off x="8610600" y="63055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67</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3" descr="Coming Soon Slide.pdf"/>
          <p:cNvPicPr>
            <a:picLocks noChangeAspect="1"/>
          </p:cNvPicPr>
          <p:nvPr/>
        </p:nvPicPr>
        <p:blipFill>
          <a:blip r:embed="rId2">
            <a:extLst>
              <a:ext uri="{28A0092B-C50C-407E-A947-70E740481C1C}">
                <a14:useLocalDpi xmlns:a14="http://schemas.microsoft.com/office/drawing/2010/main" val="0"/>
              </a:ext>
            </a:extLst>
          </a:blip>
          <a:srcRect l="4546" t="5882" r="4546" b="588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7" name="Rectangle 4"/>
          <p:cNvSpPr>
            <a:spLocks noChangeArrowheads="1"/>
          </p:cNvSpPr>
          <p:nvPr/>
        </p:nvSpPr>
        <p:spPr bwMode="auto">
          <a:xfrm>
            <a:off x="47625" y="1862138"/>
            <a:ext cx="9037638"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r>
              <a:rPr lang="en-US" altLang="en-US" sz="1600">
                <a:solidFill>
                  <a:srgbClr val="232323"/>
                </a:solidFill>
                <a:latin typeface="Arial" charset="0"/>
                <a:cs typeface="Arial" charset="0"/>
              </a:rPr>
              <a:t>August 13  </a:t>
            </a:r>
            <a:r>
              <a:rPr lang="en-US" altLang="en-US" sz="1800" b="1" i="0">
                <a:solidFill>
                  <a:srgbClr val="232323"/>
                </a:solidFill>
                <a:latin typeface="Arial" charset="0"/>
                <a:cs typeface="Arial" charset="0"/>
              </a:rPr>
              <a:t>ASSESSING THE IMPACT OF AN EDUCATIONAL INTERVENTION ON </a:t>
            </a:r>
            <a:br>
              <a:rPr lang="en-US" altLang="en-US" sz="1800" b="1" i="0">
                <a:solidFill>
                  <a:srgbClr val="232323"/>
                </a:solidFill>
                <a:latin typeface="Arial" charset="0"/>
                <a:cs typeface="Arial" charset="0"/>
              </a:rPr>
            </a:br>
            <a:r>
              <a:rPr lang="en-US" altLang="en-US" sz="1800" b="1" i="0">
                <a:solidFill>
                  <a:srgbClr val="232323"/>
                </a:solidFill>
                <a:latin typeface="Arial" charset="0"/>
                <a:cs typeface="Arial" charset="0"/>
              </a:rPr>
              <a:t>	 VENTILATOR-ASSOCIATED PNEUMONIA</a:t>
            </a:r>
            <a:r>
              <a:rPr lang="en-US" altLang="en-US" sz="1600" i="0">
                <a:solidFill>
                  <a:srgbClr val="232323"/>
                </a:solidFill>
                <a:latin typeface="Arial" charset="0"/>
                <a:cs typeface="Arial" charset="0"/>
              </a:rPr>
              <a:t/>
            </a:r>
            <a:br>
              <a:rPr lang="en-US" altLang="en-US" sz="1600" i="0">
                <a:solidFill>
                  <a:srgbClr val="232323"/>
                </a:solidFill>
                <a:latin typeface="Arial" charset="0"/>
                <a:cs typeface="Arial" charset="0"/>
              </a:rPr>
            </a:br>
            <a:r>
              <a:rPr lang="en-US" altLang="en-US" sz="1600" i="0">
                <a:solidFill>
                  <a:srgbClr val="232323"/>
                </a:solidFill>
                <a:latin typeface="Arial" charset="0"/>
                <a:cs typeface="Arial" charset="0"/>
              </a:rPr>
              <a:t>	Prof. Arti Kapil, All India Institute of Medical Sciences, New Delhi, India</a:t>
            </a:r>
            <a:br>
              <a:rPr lang="en-US" altLang="en-US" sz="1600" i="0">
                <a:solidFill>
                  <a:srgbClr val="232323"/>
                </a:solidFill>
                <a:latin typeface="Arial" charset="0"/>
                <a:cs typeface="Arial" charset="0"/>
              </a:rPr>
            </a:br>
            <a:r>
              <a:rPr lang="en-US" altLang="en-US" sz="1600">
                <a:solidFill>
                  <a:srgbClr val="232323"/>
                </a:solidFill>
                <a:latin typeface="Arial" charset="0"/>
                <a:cs typeface="Arial" charset="0"/>
              </a:rPr>
              <a:t/>
            </a:r>
            <a:br>
              <a:rPr lang="en-US" altLang="en-US" sz="1600">
                <a:solidFill>
                  <a:srgbClr val="232323"/>
                </a:solidFill>
                <a:latin typeface="Arial" charset="0"/>
                <a:cs typeface="Arial" charset="0"/>
              </a:rPr>
            </a:br>
            <a:r>
              <a:rPr lang="en-US" altLang="en-US" sz="1600">
                <a:solidFill>
                  <a:srgbClr val="232323"/>
                </a:solidFill>
                <a:latin typeface="Arial" charset="0"/>
                <a:cs typeface="Arial" charset="0"/>
              </a:rPr>
              <a:t>September 3   (Free South Pacific Teleclass – Broadcast live from the 2015 IPCNC New Zealand </a:t>
            </a:r>
            <a:br>
              <a:rPr lang="en-US" altLang="en-US" sz="1600">
                <a:solidFill>
                  <a:srgbClr val="232323"/>
                </a:solidFill>
                <a:latin typeface="Arial" charset="0"/>
                <a:cs typeface="Arial" charset="0"/>
              </a:rPr>
            </a:br>
            <a:r>
              <a:rPr lang="en-US" altLang="en-US" sz="1600">
                <a:solidFill>
                  <a:srgbClr val="232323"/>
                </a:solidFill>
                <a:latin typeface="Arial" charset="0"/>
                <a:cs typeface="Arial" charset="0"/>
              </a:rPr>
              <a:t>	         Conference)</a:t>
            </a:r>
            <a:r>
              <a:rPr lang="en-US" altLang="en-US" sz="1600" i="0">
                <a:solidFill>
                  <a:srgbClr val="232323"/>
                </a:solidFill>
                <a:latin typeface="Arial" charset="0"/>
                <a:cs typeface="Arial" charset="0"/>
              </a:rPr>
              <a:t/>
            </a:r>
            <a:br>
              <a:rPr lang="en-US" altLang="en-US" sz="1600" i="0">
                <a:solidFill>
                  <a:srgbClr val="232323"/>
                </a:solidFill>
                <a:latin typeface="Arial" charset="0"/>
                <a:cs typeface="Arial" charset="0"/>
              </a:rPr>
            </a:br>
            <a:r>
              <a:rPr lang="en-US" altLang="en-US" sz="1600" i="0">
                <a:solidFill>
                  <a:srgbClr val="232323"/>
                </a:solidFill>
                <a:latin typeface="Arial" charset="0"/>
                <a:cs typeface="Arial" charset="0"/>
              </a:rPr>
              <a:t>	</a:t>
            </a:r>
            <a:r>
              <a:rPr lang="en-US" altLang="en-US" sz="1800" b="1" i="0">
                <a:solidFill>
                  <a:srgbClr val="232323"/>
                </a:solidFill>
                <a:latin typeface="Arial" charset="0"/>
                <a:cs typeface="Arial" charset="0"/>
              </a:rPr>
              <a:t>IS MANDATORY INFLUENZA FOR HEALTHCARE WORKERS THE </a:t>
            </a:r>
            <a:br>
              <a:rPr lang="en-US" altLang="en-US" sz="1800" b="1" i="0">
                <a:solidFill>
                  <a:srgbClr val="232323"/>
                </a:solidFill>
                <a:latin typeface="Arial" charset="0"/>
                <a:cs typeface="Arial" charset="0"/>
              </a:rPr>
            </a:br>
            <a:r>
              <a:rPr lang="en-US" altLang="en-US" sz="1800" b="1" i="0">
                <a:solidFill>
                  <a:srgbClr val="232323"/>
                </a:solidFill>
                <a:latin typeface="Arial" charset="0"/>
                <a:cs typeface="Arial" charset="0"/>
              </a:rPr>
              <a:t>	BEST WAY TO PROTECT OUR PATIENTS?</a:t>
            </a:r>
            <a:r>
              <a:rPr lang="en-US" altLang="en-US" sz="1600" i="0">
                <a:solidFill>
                  <a:srgbClr val="232323"/>
                </a:solidFill>
                <a:latin typeface="Arial" charset="0"/>
                <a:cs typeface="Arial" charset="0"/>
              </a:rPr>
              <a:t/>
            </a:r>
            <a:br>
              <a:rPr lang="en-US" altLang="en-US" sz="1600" i="0">
                <a:solidFill>
                  <a:srgbClr val="232323"/>
                </a:solidFill>
                <a:latin typeface="Arial" charset="0"/>
                <a:cs typeface="Arial" charset="0"/>
              </a:rPr>
            </a:br>
            <a:r>
              <a:rPr lang="en-US" altLang="en-US" sz="1600" i="0">
                <a:solidFill>
                  <a:srgbClr val="232323"/>
                </a:solidFill>
                <a:latin typeface="Arial" charset="0"/>
                <a:cs typeface="Arial" charset="0"/>
              </a:rPr>
              <a:t>	Dr. Michael Gardam, University Health Network, Toronto</a:t>
            </a:r>
            <a:br>
              <a:rPr lang="en-US" altLang="en-US" sz="1600" i="0">
                <a:solidFill>
                  <a:srgbClr val="232323"/>
                </a:solidFill>
                <a:latin typeface="Arial" charset="0"/>
                <a:cs typeface="Arial" charset="0"/>
              </a:rPr>
            </a:br>
            <a:r>
              <a:rPr lang="en-US" altLang="en-US" sz="1600" i="0">
                <a:solidFill>
                  <a:srgbClr val="232323"/>
                </a:solidFill>
                <a:latin typeface="Arial" charset="0"/>
                <a:cs typeface="Arial" charset="0"/>
              </a:rPr>
              <a:t>	Sponsored by Johnson &amp; Johnson (www.jnjnz.co.nz)</a:t>
            </a:r>
            <a:br>
              <a:rPr lang="en-US" altLang="en-US" sz="1600" i="0">
                <a:solidFill>
                  <a:srgbClr val="232323"/>
                </a:solidFill>
                <a:latin typeface="Arial" charset="0"/>
                <a:cs typeface="Arial" charset="0"/>
              </a:rPr>
            </a:br>
            <a:r>
              <a:rPr lang="en-US" altLang="en-US" sz="1600" i="0">
                <a:solidFill>
                  <a:srgbClr val="232323"/>
                </a:solidFill>
                <a:latin typeface="Arial" charset="0"/>
                <a:cs typeface="Arial" charset="0"/>
              </a:rPr>
              <a:t/>
            </a:r>
            <a:br>
              <a:rPr lang="en-US" altLang="en-US" sz="1600" i="0">
                <a:solidFill>
                  <a:srgbClr val="232323"/>
                </a:solidFill>
                <a:latin typeface="Arial" charset="0"/>
                <a:cs typeface="Arial" charset="0"/>
              </a:rPr>
            </a:br>
            <a:r>
              <a:rPr lang="en-US" altLang="en-US" sz="1600">
                <a:solidFill>
                  <a:srgbClr val="232323"/>
                </a:solidFill>
                <a:latin typeface="Arial" charset="0"/>
                <a:cs typeface="Arial" charset="0"/>
              </a:rPr>
              <a:t>September 17   </a:t>
            </a:r>
            <a:r>
              <a:rPr lang="en-US" altLang="en-US" sz="1800" b="1" i="0">
                <a:solidFill>
                  <a:srgbClr val="232323"/>
                </a:solidFill>
                <a:latin typeface="Arial" charset="0"/>
                <a:cs typeface="Arial" charset="0"/>
              </a:rPr>
              <a:t>CAN ENERGY MANAGEMENT BENEFIT INFECTION PREVENTION?</a:t>
            </a:r>
            <a:r>
              <a:rPr lang="en-US" altLang="en-US" sz="1600" i="0">
                <a:solidFill>
                  <a:srgbClr val="232323"/>
                </a:solidFill>
                <a:latin typeface="Arial" charset="0"/>
                <a:cs typeface="Arial" charset="0"/>
              </a:rPr>
              <a:t/>
            </a:r>
            <a:br>
              <a:rPr lang="en-US" altLang="en-US" sz="1600" i="0">
                <a:solidFill>
                  <a:srgbClr val="232323"/>
                </a:solidFill>
                <a:latin typeface="Arial" charset="0"/>
                <a:cs typeface="Arial" charset="0"/>
              </a:rPr>
            </a:br>
            <a:r>
              <a:rPr lang="en-US" altLang="en-US" sz="1600" i="0">
                <a:solidFill>
                  <a:srgbClr val="232323"/>
                </a:solidFill>
                <a:latin typeface="Arial" charset="0"/>
                <a:cs typeface="Arial" charset="0"/>
              </a:rPr>
              <a:t>	Andrew Streifel, University of Minnesota</a:t>
            </a:r>
          </a:p>
          <a:p>
            <a:r>
              <a:rPr lang="en-US" altLang="en-US" sz="1600" i="0">
                <a:solidFill>
                  <a:srgbClr val="232323"/>
                </a:solidFill>
                <a:latin typeface="Arial" charset="0"/>
                <a:cs typeface="Arial" charset="0"/>
              </a:rPr>
              <a:t/>
            </a:r>
            <a:br>
              <a:rPr lang="en-US" altLang="en-US" sz="1600" i="0">
                <a:solidFill>
                  <a:srgbClr val="232323"/>
                </a:solidFill>
                <a:latin typeface="Arial" charset="0"/>
                <a:cs typeface="Arial" charset="0"/>
              </a:rPr>
            </a:br>
            <a:r>
              <a:rPr lang="en-US" altLang="en-US" sz="1600">
                <a:solidFill>
                  <a:srgbClr val="232323"/>
                </a:solidFill>
                <a:latin typeface="Arial" charset="0"/>
                <a:cs typeface="Arial" charset="0"/>
              </a:rPr>
              <a:t>September 28   (Free British Teleclass ... Broadcast live from the 2015 IPS conference)</a:t>
            </a:r>
            <a:r>
              <a:rPr lang="en-US" altLang="en-US" sz="1600" i="0">
                <a:solidFill>
                  <a:srgbClr val="232323"/>
                </a:solidFill>
                <a:latin typeface="Arial" charset="0"/>
                <a:cs typeface="Arial" charset="0"/>
              </a:rPr>
              <a:t/>
            </a:r>
            <a:br>
              <a:rPr lang="en-US" altLang="en-US" sz="1600" i="0">
                <a:solidFill>
                  <a:srgbClr val="232323"/>
                </a:solidFill>
                <a:latin typeface="Arial" charset="0"/>
                <a:cs typeface="Arial" charset="0"/>
              </a:rPr>
            </a:br>
            <a:r>
              <a:rPr lang="en-US" altLang="en-US" sz="1600" i="0">
                <a:solidFill>
                  <a:srgbClr val="232323"/>
                </a:solidFill>
                <a:latin typeface="Arial" charset="0"/>
                <a:cs typeface="Arial" charset="0"/>
              </a:rPr>
              <a:t>	</a:t>
            </a:r>
            <a:r>
              <a:rPr lang="en-CA" altLang="en-US" sz="1800" b="1" i="0">
                <a:solidFill>
                  <a:srgbClr val="232323"/>
                </a:solidFill>
                <a:latin typeface="Arial" charset="0"/>
                <a:cs typeface="Arial" charset="0"/>
              </a:rPr>
              <a:t>E.M. COTTRELL LECTURE</a:t>
            </a:r>
            <a:r>
              <a:rPr lang="en-US" altLang="en-US" sz="1600" i="0">
                <a:solidFill>
                  <a:srgbClr val="232323"/>
                </a:solidFill>
                <a:latin typeface="Arial" charset="0"/>
                <a:cs typeface="Arial" charset="0"/>
              </a:rPr>
              <a:t/>
            </a:r>
            <a:br>
              <a:rPr lang="en-US" altLang="en-US" sz="1600" i="0">
                <a:solidFill>
                  <a:srgbClr val="232323"/>
                </a:solidFill>
                <a:latin typeface="Arial" charset="0"/>
                <a:cs typeface="Arial" charset="0"/>
              </a:rPr>
            </a:br>
            <a:r>
              <a:rPr lang="en-US" altLang="en-US" sz="1600" i="0">
                <a:solidFill>
                  <a:srgbClr val="232323"/>
                </a:solidFill>
                <a:latin typeface="Arial" charset="0"/>
                <a:cs typeface="Arial" charset="0"/>
              </a:rPr>
              <a:t>	Carole Fry, Healthcare Infection Society</a:t>
            </a:r>
            <a:endParaRPr lang="en-CA" altLang="en-US" sz="1600" i="0">
              <a:solidFill>
                <a:srgbClr val="232323"/>
              </a:solidFill>
              <a:latin typeface="Arial" charset="0"/>
              <a:cs typeface="Arial"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1" descr="Patron Sponsor Slide.pdf"/>
          <p:cNvPicPr>
            <a:picLocks noChangeAspect="1"/>
          </p:cNvPicPr>
          <p:nvPr/>
        </p:nvPicPr>
        <p:blipFill>
          <a:blip r:embed="rId2">
            <a:extLst>
              <a:ext uri="{28A0092B-C50C-407E-A947-70E740481C1C}">
                <a14:useLocalDpi xmlns:a14="http://schemas.microsoft.com/office/drawing/2010/main" val="0"/>
              </a:ext>
            </a:extLst>
          </a:blip>
          <a:srcRect l="4546" t="5882" r="4546" b="588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06400" y="152400"/>
            <a:ext cx="8262938" cy="914400"/>
          </a:xfrm>
        </p:spPr>
        <p:txBody>
          <a:bodyPr/>
          <a:lstStyle/>
          <a:p>
            <a:r>
              <a:rPr lang="en-US" altLang="en-US" smtClean="0"/>
              <a:t>Transmission of Infection by Endoscopy</a:t>
            </a:r>
            <a:br>
              <a:rPr lang="en-US" altLang="en-US" smtClean="0"/>
            </a:br>
            <a:r>
              <a:rPr lang="en-US" altLang="en-US" sz="1600" smtClean="0"/>
              <a:t>Kovaleva et al. Clin Microbiol Rev 2013. 26:231-254</a:t>
            </a:r>
          </a:p>
        </p:txBody>
      </p:sp>
      <p:graphicFrame>
        <p:nvGraphicFramePr>
          <p:cNvPr id="4" name="Content Placeholder 3"/>
          <p:cNvGraphicFramePr>
            <a:graphicFrameLocks noGrp="1"/>
          </p:cNvGraphicFramePr>
          <p:nvPr>
            <p:ph idx="1"/>
          </p:nvPr>
        </p:nvGraphicFramePr>
        <p:xfrm>
          <a:off x="84138" y="1219200"/>
          <a:ext cx="8907462" cy="4878389"/>
        </p:xfrm>
        <a:graphic>
          <a:graphicData uri="http://schemas.openxmlformats.org/drawingml/2006/table">
            <a:tbl>
              <a:tblPr/>
              <a:tblGrid>
                <a:gridCol w="1544637"/>
                <a:gridCol w="1225550"/>
                <a:gridCol w="1684338"/>
                <a:gridCol w="1484312"/>
                <a:gridCol w="1484313"/>
                <a:gridCol w="1484312"/>
              </a:tblGrid>
              <a:tr h="1071563">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smtClean="0">
                          <a:ln>
                            <a:noFill/>
                          </a:ln>
                          <a:solidFill>
                            <a:srgbClr val="FFFFFF"/>
                          </a:solidFill>
                          <a:effectLst/>
                          <a:latin typeface="Arial Narrow" pitchFamily="4" charset="0"/>
                          <a:ea typeface="ＭＳ Ｐゴシック" pitchFamily="4" charset="-128"/>
                        </a:rPr>
                        <a:t>Scope</a:t>
                      </a:r>
                      <a:endParaRPr kumimoji="0" lang="en-US" altLang="en-US" sz="1900" b="1" i="0" u="none" strike="noStrike" cap="none" normalizeH="0" baseline="0" dirty="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AAADD7"/>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FFFFFF"/>
                          </a:solidFill>
                          <a:effectLst/>
                          <a:latin typeface="Arial Narrow" pitchFamily="4" charset="0"/>
                          <a:ea typeface="ＭＳ Ｐゴシック" pitchFamily="4" charset="-128"/>
                        </a:rPr>
                        <a:t>Outbreaks</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AAADD7"/>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FFFFFF"/>
                          </a:solidFill>
                          <a:effectLst/>
                          <a:latin typeface="Arial Narrow" pitchFamily="4" charset="0"/>
                          <a:ea typeface="ＭＳ Ｐゴシック" pitchFamily="4" charset="-128"/>
                        </a:rPr>
                        <a:t>Micro (primary)</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AAADD7"/>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FFFFFF"/>
                          </a:solidFill>
                          <a:effectLst/>
                          <a:latin typeface="Arial Narrow" pitchFamily="4" charset="0"/>
                          <a:ea typeface="ＭＳ Ｐゴシック" pitchFamily="4" charset="-128"/>
                        </a:rPr>
                        <a:t>Pts Contaminated</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AAADD7"/>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FFFFFF"/>
                          </a:solidFill>
                          <a:effectLst/>
                          <a:latin typeface="Arial Narrow" pitchFamily="4" charset="0"/>
                          <a:ea typeface="ＭＳ Ｐゴシック" pitchFamily="4" charset="-128"/>
                        </a:rPr>
                        <a:t>Pts Infected</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AAADD7"/>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FFFFFF"/>
                          </a:solidFill>
                          <a:effectLst/>
                          <a:latin typeface="Arial Narrow" pitchFamily="4" charset="0"/>
                          <a:ea typeface="ＭＳ Ｐゴシック" pitchFamily="4" charset="-128"/>
                        </a:rPr>
                        <a:t>Cause (primary)</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AAADD7"/>
                    </a:solidFill>
                  </a:tcPr>
                </a:tc>
              </a:tr>
              <a:tr h="1071563">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Upper GI</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19</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Pa, H. pylori, Salmonella</a:t>
                      </a:r>
                      <a:endParaRPr kumimoji="0" lang="en-US" altLang="en-US" sz="1900" b="1" i="1"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169</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56</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Cleaning/Dis-infection (C/D)</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r>
              <a:tr h="765175">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Sigmoid/Colonoscopy</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F1F8"/>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5</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F1F8"/>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dirty="0" smtClean="0">
                          <a:ln>
                            <a:noFill/>
                          </a:ln>
                          <a:solidFill>
                            <a:srgbClr val="474747"/>
                          </a:solidFill>
                          <a:effectLst/>
                          <a:latin typeface="Arial Narrow" pitchFamily="4" charset="0"/>
                          <a:ea typeface="ＭＳ Ｐゴシック" pitchFamily="4" charset="-128"/>
                        </a:rPr>
                        <a:t>Salmonella, HCV</a:t>
                      </a:r>
                      <a:endParaRPr kumimoji="0" lang="en-US" altLang="en-US" sz="1900" b="1" i="0" u="none" strike="noStrike" cap="none" normalizeH="0" baseline="0" dirty="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F1F8"/>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14</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F1F8"/>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6</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F1F8"/>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Cleaning/Dis-infection</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F1F8"/>
                    </a:solidFill>
                  </a:tcPr>
                </a:tc>
              </a:tr>
              <a:tr h="765175">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ERCP</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23</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Pa</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152</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89</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C/D, water bottle,  AER</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r>
              <a:tr h="765175">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Bronchoscopy</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F1F8"/>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51</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F1F8"/>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Pa, Mtb,</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Mycobacteria</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F1F8"/>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778</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F1F8"/>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98</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F1F8"/>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C/D, AER, water </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F1F8"/>
                    </a:solidFill>
                  </a:tcPr>
                </a:tc>
              </a:tr>
              <a:tr h="439738">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Totals</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98</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1113</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474747"/>
                          </a:solidFill>
                          <a:effectLst/>
                          <a:latin typeface="Arial Narrow" pitchFamily="4" charset="0"/>
                          <a:ea typeface="ＭＳ Ｐゴシック" pitchFamily="4" charset="-128"/>
                        </a:rPr>
                        <a:t>249</a:t>
                      </a: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c>
                  <a:txBody>
                    <a:bodyPr/>
                    <a:lstStyle>
                      <a:lvl1pPr eaLnBrk="0" hangingPunct="0">
                        <a:spcBef>
                          <a:spcPct val="20000"/>
                        </a:spcBef>
                        <a:buClr>
                          <a:schemeClr val="accent2"/>
                        </a:buClr>
                        <a:buSzPct val="75000"/>
                        <a:buFont typeface="Monotype Sorts" pitchFamily="4" charset="2"/>
                        <a:defRPr sz="2700">
                          <a:solidFill>
                            <a:schemeClr val="tx1"/>
                          </a:solidFill>
                          <a:latin typeface="Arial Narrow" pitchFamily="4" charset="0"/>
                          <a:ea typeface="ＭＳ Ｐゴシック" pitchFamily="4" charset="-128"/>
                        </a:defRPr>
                      </a:lvl1pPr>
                      <a:lvl2pPr marL="37931725" indent="-37474525" eaLnBrk="0" hangingPunct="0">
                        <a:spcBef>
                          <a:spcPct val="20000"/>
                        </a:spcBef>
                        <a:buClr>
                          <a:schemeClr val="tx2"/>
                        </a:buClr>
                        <a:buSzPct val="70000"/>
                        <a:buFont typeface="Wingdings" pitchFamily="4" charset="2"/>
                        <a:defRPr sz="2300">
                          <a:solidFill>
                            <a:schemeClr val="tx1"/>
                          </a:solidFill>
                          <a:latin typeface="Arial Narrow" pitchFamily="4" charset="0"/>
                          <a:ea typeface="ＭＳ Ｐゴシック" pitchFamily="4" charset="-128"/>
                        </a:defRPr>
                      </a:lvl2pPr>
                      <a:lvl3pPr eaLnBrk="0" hangingPunct="0">
                        <a:spcBef>
                          <a:spcPct val="20000"/>
                        </a:spcBef>
                        <a:defRPr sz="2100">
                          <a:solidFill>
                            <a:schemeClr val="tx1"/>
                          </a:solidFill>
                          <a:latin typeface="Arial Narrow" pitchFamily="4" charset="0"/>
                          <a:ea typeface="ＭＳ Ｐゴシック" pitchFamily="4" charset="-128"/>
                        </a:defRPr>
                      </a:lvl3pPr>
                      <a:lvl4pPr eaLnBrk="0" hangingPunct="0">
                        <a:spcBef>
                          <a:spcPct val="20000"/>
                        </a:spcBef>
                        <a:defRPr sz="1700">
                          <a:solidFill>
                            <a:schemeClr val="tx1"/>
                          </a:solidFill>
                          <a:latin typeface="Arial Narrow" pitchFamily="4" charset="0"/>
                          <a:ea typeface="ＭＳ Ｐゴシック" pitchFamily="4" charset="-128"/>
                        </a:defRPr>
                      </a:lvl4pPr>
                      <a:lvl5pPr eaLnBrk="0" hangingPunct="0">
                        <a:spcBef>
                          <a:spcPct val="20000"/>
                        </a:spcBef>
                        <a:defRPr sz="1700">
                          <a:solidFill>
                            <a:schemeClr val="tx1"/>
                          </a:solidFill>
                          <a:latin typeface="Arial Narrow" pitchFamily="4" charset="0"/>
                          <a:ea typeface="ＭＳ Ｐゴシック" pitchFamily="4" charset="-128"/>
                        </a:defRPr>
                      </a:lvl5pPr>
                      <a:lvl6pPr marL="457200" eaLnBrk="0" fontAlgn="base" hangingPunct="0">
                        <a:spcBef>
                          <a:spcPct val="20000"/>
                        </a:spcBef>
                        <a:spcAft>
                          <a:spcPct val="0"/>
                        </a:spcAft>
                        <a:defRPr sz="1700">
                          <a:solidFill>
                            <a:schemeClr val="tx1"/>
                          </a:solidFill>
                          <a:latin typeface="Arial Narrow" pitchFamily="4" charset="0"/>
                          <a:ea typeface="ＭＳ Ｐゴシック" pitchFamily="4" charset="-128"/>
                        </a:defRPr>
                      </a:lvl6pPr>
                      <a:lvl7pPr marL="914400" eaLnBrk="0" fontAlgn="base" hangingPunct="0">
                        <a:spcBef>
                          <a:spcPct val="20000"/>
                        </a:spcBef>
                        <a:spcAft>
                          <a:spcPct val="0"/>
                        </a:spcAft>
                        <a:defRPr sz="1700">
                          <a:solidFill>
                            <a:schemeClr val="tx1"/>
                          </a:solidFill>
                          <a:latin typeface="Arial Narrow" pitchFamily="4" charset="0"/>
                          <a:ea typeface="ＭＳ Ｐゴシック" pitchFamily="4" charset="-128"/>
                        </a:defRPr>
                      </a:lvl7pPr>
                      <a:lvl8pPr marL="1371600" eaLnBrk="0" fontAlgn="base" hangingPunct="0">
                        <a:spcBef>
                          <a:spcPct val="20000"/>
                        </a:spcBef>
                        <a:spcAft>
                          <a:spcPct val="0"/>
                        </a:spcAft>
                        <a:defRPr sz="1700">
                          <a:solidFill>
                            <a:schemeClr val="tx1"/>
                          </a:solidFill>
                          <a:latin typeface="Arial Narrow" pitchFamily="4" charset="0"/>
                          <a:ea typeface="ＭＳ Ｐゴシック" pitchFamily="4" charset="-128"/>
                        </a:defRPr>
                      </a:lvl8pPr>
                      <a:lvl9pPr marL="1828800" eaLnBrk="0" fontAlgn="base" hangingPunct="0">
                        <a:spcBef>
                          <a:spcPct val="20000"/>
                        </a:spcBef>
                        <a:spcAft>
                          <a:spcPct val="0"/>
                        </a:spcAft>
                        <a:defRPr sz="1700">
                          <a:solidFill>
                            <a:schemeClr val="tx1"/>
                          </a:solidFill>
                          <a:latin typeface="Arial Narrow"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900" b="1" i="0" u="none" strike="noStrike" cap="none" normalizeH="0" baseline="0" smtClean="0">
                        <a:ln>
                          <a:noFill/>
                        </a:ln>
                        <a:solidFill>
                          <a:schemeClr val="bg2"/>
                        </a:solidFill>
                        <a:effectLst/>
                        <a:latin typeface="Arial Narrow" pitchFamily="4" charset="0"/>
                        <a:ea typeface="ＭＳ Ｐゴシック" pitchFamily="4" charset="-128"/>
                      </a:endParaRPr>
                    </a:p>
                  </a:txBody>
                  <a:tcPr marL="83127" marR="83127" marT="48994" marB="489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0"/>
                    </a:solidFill>
                  </a:tcPr>
                </a:tc>
              </a:tr>
            </a:tbl>
          </a:graphicData>
        </a:graphic>
      </p:graphicFrame>
      <p:sp>
        <p:nvSpPr>
          <p:cNvPr id="42038" name="TextBox 4"/>
          <p:cNvSpPr txBox="1">
            <a:spLocks noChangeArrowheads="1"/>
          </p:cNvSpPr>
          <p:nvPr/>
        </p:nvSpPr>
        <p:spPr bwMode="auto">
          <a:xfrm>
            <a:off x="554038" y="6273800"/>
            <a:ext cx="8312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1600" i="0">
                <a:latin typeface="Arial Narrow" pitchFamily="4" charset="0"/>
              </a:rPr>
              <a:t>Based on outbreak data, if eliminated deficiencies associated with cleaning, disinfection, AER , contaminated water and drying would eliminate about  85% of the outbreaks.</a:t>
            </a:r>
          </a:p>
        </p:txBody>
      </p:sp>
      <p:sp>
        <p:nvSpPr>
          <p:cNvPr id="42039" name="TextBox 5"/>
          <p:cNvSpPr txBox="1">
            <a:spLocks noChangeArrowheads="1"/>
          </p:cNvSpPr>
          <p:nvPr/>
        </p:nvSpPr>
        <p:spPr bwMode="auto">
          <a:xfrm>
            <a:off x="8704263" y="6305550"/>
            <a:ext cx="312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7</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06400" y="152400"/>
            <a:ext cx="8262938" cy="1241425"/>
          </a:xfrm>
        </p:spPr>
        <p:txBody>
          <a:bodyPr/>
          <a:lstStyle/>
          <a:p>
            <a:r>
              <a:rPr lang="en-US" altLang="en-US" sz="3200" smtClean="0"/>
              <a:t>Reprocesssing Failures Have Led to Patient Notifications and Bloodborne Pathogens Testing</a:t>
            </a:r>
            <a:br>
              <a:rPr lang="en-US" altLang="en-US" sz="3200" smtClean="0"/>
            </a:br>
            <a:r>
              <a:rPr lang="en-US" altLang="en-US" sz="1800" smtClean="0"/>
              <a:t>Rutala WA, Weber DJ.  Infect Control Hosp Epidemiol 2007;28:146-155</a:t>
            </a:r>
          </a:p>
        </p:txBody>
      </p:sp>
      <p:pic>
        <p:nvPicPr>
          <p:cNvPr id="4301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39925" y="2041525"/>
            <a:ext cx="5264150" cy="4489450"/>
          </a:xfrm>
          <a:noFill/>
        </p:spPr>
      </p:pic>
      <p:sp>
        <p:nvSpPr>
          <p:cNvPr id="43012" name="TextBox 3"/>
          <p:cNvSpPr txBox="1">
            <a:spLocks noChangeArrowheads="1"/>
          </p:cNvSpPr>
          <p:nvPr/>
        </p:nvSpPr>
        <p:spPr bwMode="auto">
          <a:xfrm>
            <a:off x="8704263" y="6305550"/>
            <a:ext cx="312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8</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smtClean="0"/>
              <a:t>Nosocomial Infections via GI Endoscopes</a:t>
            </a:r>
          </a:p>
        </p:txBody>
      </p:sp>
      <p:sp>
        <p:nvSpPr>
          <p:cNvPr id="44035" name="Rectangle 3"/>
          <p:cNvSpPr>
            <a:spLocks noGrp="1" noChangeArrowheads="1"/>
          </p:cNvSpPr>
          <p:nvPr>
            <p:ph type="body" idx="1"/>
          </p:nvPr>
        </p:nvSpPr>
        <p:spPr/>
        <p:txBody>
          <a:bodyPr/>
          <a:lstStyle/>
          <a:p>
            <a:pPr>
              <a:buFont typeface="Arial" charset="0"/>
              <a:buChar char="•"/>
            </a:pPr>
            <a:r>
              <a:rPr lang="en-US" altLang="en-US" sz="2700" smtClean="0"/>
              <a:t>Infections traced to deficient practices</a:t>
            </a:r>
          </a:p>
          <a:p>
            <a:pPr lvl="1"/>
            <a:r>
              <a:rPr lang="en-US" altLang="en-US" smtClean="0">
                <a:solidFill>
                  <a:schemeClr val="tx2"/>
                </a:solidFill>
                <a:ea typeface="ＭＳ Ｐゴシック" pitchFamily="4" charset="-128"/>
              </a:rPr>
              <a:t>Inadequate cleaning </a:t>
            </a:r>
            <a:r>
              <a:rPr lang="en-US" altLang="en-US" smtClean="0">
                <a:ea typeface="ＭＳ Ｐゴシック" pitchFamily="4" charset="-128"/>
              </a:rPr>
              <a:t>(clean all channels)</a:t>
            </a:r>
          </a:p>
          <a:p>
            <a:pPr lvl="1"/>
            <a:r>
              <a:rPr lang="en-US" altLang="en-US" smtClean="0">
                <a:solidFill>
                  <a:schemeClr val="tx2"/>
                </a:solidFill>
                <a:ea typeface="ＭＳ Ｐゴシック" pitchFamily="4" charset="-128"/>
              </a:rPr>
              <a:t>Inappropriate/ineffective disinfection </a:t>
            </a:r>
            <a:r>
              <a:rPr lang="en-US" altLang="en-US" smtClean="0">
                <a:ea typeface="ＭＳ Ｐゴシック" pitchFamily="4" charset="-128"/>
              </a:rPr>
              <a:t>(time exposure, perfuse channels, test concentration, ineffective disinfectant, inappropriate disinfectant)</a:t>
            </a:r>
          </a:p>
          <a:p>
            <a:pPr lvl="1"/>
            <a:r>
              <a:rPr lang="en-US" altLang="en-US" smtClean="0">
                <a:solidFill>
                  <a:schemeClr val="tx2"/>
                </a:solidFill>
                <a:ea typeface="ＭＳ Ｐゴシック" pitchFamily="4" charset="-128"/>
              </a:rPr>
              <a:t>Failure to follow recommended disinfection practices </a:t>
            </a:r>
            <a:r>
              <a:rPr lang="en-US" altLang="en-US" smtClean="0">
                <a:ea typeface="ＭＳ Ｐゴシック" pitchFamily="4" charset="-128"/>
              </a:rPr>
              <a:t>(tapwater rinse)</a:t>
            </a:r>
          </a:p>
          <a:p>
            <a:pPr lvl="1"/>
            <a:r>
              <a:rPr lang="en-US" altLang="en-US" smtClean="0">
                <a:ea typeface="ＭＳ Ｐゴシック" pitchFamily="4" charset="-128"/>
              </a:rPr>
              <a:t>Flaws and </a:t>
            </a:r>
            <a:r>
              <a:rPr lang="en-US" altLang="en-US" smtClean="0">
                <a:solidFill>
                  <a:schemeClr val="tx2"/>
                </a:solidFill>
                <a:ea typeface="ＭＳ Ｐゴシック" pitchFamily="4" charset="-128"/>
              </a:rPr>
              <a:t>complexity</a:t>
            </a:r>
            <a:r>
              <a:rPr lang="en-US" altLang="en-US" smtClean="0">
                <a:ea typeface="ＭＳ Ｐゴシック" pitchFamily="4" charset="-128"/>
              </a:rPr>
              <a:t> in design of endoscopes or AERs</a:t>
            </a:r>
          </a:p>
          <a:p>
            <a:pPr lvl="1"/>
            <a:endParaRPr lang="en-US" altLang="en-US" smtClean="0">
              <a:ea typeface="ＭＳ Ｐゴシック" pitchFamily="4" charset="-128"/>
            </a:endParaRPr>
          </a:p>
        </p:txBody>
      </p:sp>
      <p:sp>
        <p:nvSpPr>
          <p:cNvPr id="44036" name="TextBox 3"/>
          <p:cNvSpPr txBox="1">
            <a:spLocks noChangeArrowheads="1"/>
          </p:cNvSpPr>
          <p:nvPr/>
        </p:nvSpPr>
        <p:spPr bwMode="auto">
          <a:xfrm>
            <a:off x="8704263" y="6305550"/>
            <a:ext cx="312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Times New Roman" pitchFamily="4" charset="0"/>
                <a:ea typeface="ＭＳ Ｐゴシック" pitchFamily="4" charset="-128"/>
              </a:defRPr>
            </a:lvl1pPr>
            <a:lvl2pPr marL="37931725" indent="-37474525" eaLnBrk="0" hangingPunct="0">
              <a:defRPr sz="2400" i="1">
                <a:solidFill>
                  <a:schemeClr val="tx1"/>
                </a:solidFill>
                <a:latin typeface="Times New Roman" pitchFamily="4" charset="0"/>
                <a:ea typeface="ＭＳ Ｐゴシック" pitchFamily="4" charset="-128"/>
              </a:defRPr>
            </a:lvl2pPr>
            <a:lvl3pPr eaLnBrk="0" hangingPunct="0">
              <a:defRPr sz="2400" i="1">
                <a:solidFill>
                  <a:schemeClr val="tx1"/>
                </a:solidFill>
                <a:latin typeface="Times New Roman" pitchFamily="4" charset="0"/>
                <a:ea typeface="ＭＳ Ｐゴシック" pitchFamily="4" charset="-128"/>
              </a:defRPr>
            </a:lvl3pPr>
            <a:lvl4pPr eaLnBrk="0" hangingPunct="0">
              <a:defRPr sz="2400" i="1">
                <a:solidFill>
                  <a:schemeClr val="tx1"/>
                </a:solidFill>
                <a:latin typeface="Times New Roman" pitchFamily="4" charset="0"/>
                <a:ea typeface="ＭＳ Ｐゴシック" pitchFamily="4" charset="-128"/>
              </a:defRPr>
            </a:lvl4pPr>
            <a:lvl5pPr eaLnBrk="0" hangingPunct="0">
              <a:defRPr sz="2400" i="1">
                <a:solidFill>
                  <a:schemeClr val="tx1"/>
                </a:solidFill>
                <a:latin typeface="Times New Roman" pitchFamily="4" charset="0"/>
                <a:ea typeface="ＭＳ Ｐゴシック" pitchFamily="4" charset="-128"/>
              </a:defRPr>
            </a:lvl5pPr>
            <a:lvl6pPr marL="457200" eaLnBrk="0" fontAlgn="base" hangingPunct="0">
              <a:spcBef>
                <a:spcPct val="0"/>
              </a:spcBef>
              <a:spcAft>
                <a:spcPct val="0"/>
              </a:spcAft>
              <a:defRPr sz="2400" i="1">
                <a:solidFill>
                  <a:schemeClr val="tx1"/>
                </a:solidFill>
                <a:latin typeface="Times New Roman" pitchFamily="4" charset="0"/>
                <a:ea typeface="ＭＳ Ｐゴシック" pitchFamily="4" charset="-128"/>
              </a:defRPr>
            </a:lvl6pPr>
            <a:lvl7pPr marL="914400" eaLnBrk="0" fontAlgn="base" hangingPunct="0">
              <a:spcBef>
                <a:spcPct val="0"/>
              </a:spcBef>
              <a:spcAft>
                <a:spcPct val="0"/>
              </a:spcAft>
              <a:defRPr sz="2400" i="1">
                <a:solidFill>
                  <a:schemeClr val="tx1"/>
                </a:solidFill>
                <a:latin typeface="Times New Roman" pitchFamily="4" charset="0"/>
                <a:ea typeface="ＭＳ Ｐゴシック" pitchFamily="4" charset="-128"/>
              </a:defRPr>
            </a:lvl7pPr>
            <a:lvl8pPr marL="1371600" eaLnBrk="0" fontAlgn="base" hangingPunct="0">
              <a:spcBef>
                <a:spcPct val="0"/>
              </a:spcBef>
              <a:spcAft>
                <a:spcPct val="0"/>
              </a:spcAft>
              <a:defRPr sz="2400" i="1">
                <a:solidFill>
                  <a:schemeClr val="tx1"/>
                </a:solidFill>
                <a:latin typeface="Times New Roman" pitchFamily="4" charset="0"/>
                <a:ea typeface="ＭＳ Ｐゴシック" pitchFamily="4" charset="-128"/>
              </a:defRPr>
            </a:lvl8pPr>
            <a:lvl9pPr marL="1828800" eaLnBrk="0" fontAlgn="base" hangingPunct="0">
              <a:spcBef>
                <a:spcPct val="0"/>
              </a:spcBef>
              <a:spcAft>
                <a:spcPct val="0"/>
              </a:spcAft>
              <a:defRPr sz="2400" i="1">
                <a:solidFill>
                  <a:schemeClr val="tx1"/>
                </a:solidFill>
                <a:latin typeface="Times New Roman" pitchFamily="4" charset="0"/>
                <a:ea typeface="ＭＳ Ｐゴシック" pitchFamily="4" charset="-128"/>
              </a:defRPr>
            </a:lvl9pPr>
          </a:lstStyle>
          <a:p>
            <a:pPr eaLnBrk="1" hangingPunct="1"/>
            <a:r>
              <a:rPr lang="en-US" altLang="en-US" sz="2000" i="0"/>
              <a:t>9</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ave-format">
  <a:themeElements>
    <a:clrScheme name="">
      <a:dk1>
        <a:srgbClr val="474747"/>
      </a:dk1>
      <a:lt1>
        <a:srgbClr val="FFFFFF"/>
      </a:lt1>
      <a:dk2>
        <a:srgbClr val="042EB6"/>
      </a:dk2>
      <a:lt2>
        <a:srgbClr val="FAFD00"/>
      </a:lt2>
      <a:accent1>
        <a:srgbClr val="DC0081"/>
      </a:accent1>
      <a:accent2>
        <a:srgbClr val="FAFD00"/>
      </a:accent2>
      <a:accent3>
        <a:srgbClr val="AAADD7"/>
      </a:accent3>
      <a:accent4>
        <a:srgbClr val="DADADA"/>
      </a:accent4>
      <a:accent5>
        <a:srgbClr val="EBAAC1"/>
      </a:accent5>
      <a:accent6>
        <a:srgbClr val="E3E500"/>
      </a:accent6>
      <a:hlink>
        <a:srgbClr val="FE9B03"/>
      </a:hlink>
      <a:folHlink>
        <a:srgbClr val="D989B8"/>
      </a:folHlink>
    </a:clrScheme>
    <a:fontScheme name="save-format">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ave-forma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ve-forma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ve-forma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ve-forma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ve-forma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ve-forma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ve-forma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ave-format">
  <a:themeElements>
    <a:clrScheme name="">
      <a:dk1>
        <a:srgbClr val="474747"/>
      </a:dk1>
      <a:lt1>
        <a:srgbClr val="FFFFFF"/>
      </a:lt1>
      <a:dk2>
        <a:srgbClr val="042EB6"/>
      </a:dk2>
      <a:lt2>
        <a:srgbClr val="FAFD00"/>
      </a:lt2>
      <a:accent1>
        <a:srgbClr val="DC0081"/>
      </a:accent1>
      <a:accent2>
        <a:srgbClr val="FAFD00"/>
      </a:accent2>
      <a:accent3>
        <a:srgbClr val="AAADD7"/>
      </a:accent3>
      <a:accent4>
        <a:srgbClr val="DADADA"/>
      </a:accent4>
      <a:accent5>
        <a:srgbClr val="EBAAC1"/>
      </a:accent5>
      <a:accent6>
        <a:srgbClr val="E3E500"/>
      </a:accent6>
      <a:hlink>
        <a:srgbClr val="FE9B03"/>
      </a:hlink>
      <a:folHlink>
        <a:srgbClr val="D989B8"/>
      </a:folHlink>
    </a:clrScheme>
    <a:fontScheme name="save-format">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ave-forma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ve-forma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ve-forma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ve-forma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ve-forma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ve-forma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ve-forma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C:\My Documents\Bill\slides\save-format.ppt</Template>
  <TotalTime>127459</TotalTime>
  <Words>3396</Words>
  <Application>Microsoft Office PowerPoint</Application>
  <PresentationFormat>On-screen Show (4:3)</PresentationFormat>
  <Paragraphs>481</Paragraphs>
  <Slides>69</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69</vt:i4>
      </vt:variant>
    </vt:vector>
  </HeadingPairs>
  <TitlesOfParts>
    <vt:vector size="77" baseType="lpstr">
      <vt:lpstr>Times New Roman</vt:lpstr>
      <vt:lpstr>ＭＳ Ｐゴシック</vt:lpstr>
      <vt:lpstr>Arial</vt:lpstr>
      <vt:lpstr>Arial Narrow</vt:lpstr>
      <vt:lpstr>Monotype Sorts</vt:lpstr>
      <vt:lpstr>Wingdings</vt:lpstr>
      <vt:lpstr>save-format</vt:lpstr>
      <vt:lpstr>1_save-format</vt:lpstr>
      <vt:lpstr>Gastrointestinal Endoscopes: A Need to Shift from Disinfection to Sterilization</vt:lpstr>
      <vt:lpstr>Gastrointestinal Endoscopes: A Need to Shift from Disinfection to Sterilization</vt:lpstr>
      <vt:lpstr>Gastrointestinal Endoscopes: A Need to Shift from Disinfection to Sterilization</vt:lpstr>
      <vt:lpstr>“Superbug” Outbreaks</vt:lpstr>
      <vt:lpstr>Recent Outbreaks When Manufacturer’s Instructions and Professional Guidelines Followed </vt:lpstr>
      <vt:lpstr>GI ENDOSCOPES</vt:lpstr>
      <vt:lpstr>Transmission of Infection by Endoscopy Kovaleva et al. Clin Microbiol Rev 2013. 26:231-254</vt:lpstr>
      <vt:lpstr>Reprocesssing Failures Have Led to Patient Notifications and Bloodborne Pathogens Testing Rutala WA, Weber DJ.  Infect Control Hosp Epidemiol 2007;28:146-155</vt:lpstr>
      <vt:lpstr>Nosocomial Infections via GI Endoscopes</vt:lpstr>
      <vt:lpstr>Endemic Transmission of Infections Associated with GI Endoscopes May Go Unrecognized</vt:lpstr>
      <vt:lpstr>ENDOSCOPE REPROCESSING</vt:lpstr>
      <vt:lpstr>MULTISOCIETY GUIDELINE ON REPROCESSING GI ENDOSCOPES, 2011 Petersen et al. ICHE.  2011;32:527</vt:lpstr>
      <vt:lpstr>CDC Guideline for Disinfection and Sterilization Rutala, Weber, HICPAC. November 2008.  www.cdc.gov</vt:lpstr>
      <vt:lpstr>ENDOSCOPE REPROCESSING CDC 2008: Multi-Society Guideline on Endoscope Reprocessing, 2011</vt:lpstr>
      <vt:lpstr>Endoscope Reprocessing  Methods Ofstead , Wetzler, Snyder, Horton, Gastro Nursing 2010; 33:204</vt:lpstr>
      <vt:lpstr>Endoscope Reprocessing  Methods Ofstead , Wetzler, Snyder, Horton, Gastro Nursing 2010; 33:204</vt:lpstr>
      <vt:lpstr>Automated Endoscope Reprocessors</vt:lpstr>
      <vt:lpstr>Transmission of Infection by Endoscopy Kovaleva et al. Clin Microbiol Rev 2013. 26:231-254</vt:lpstr>
      <vt:lpstr>Gastrointestinal Endoscopes: A Need to Shift from Disinfection to Sterilization</vt:lpstr>
      <vt:lpstr>Reason for Endoscope-Related Outbreaks Rutala WA, Weber DJ.  Infect Control Hosp Epidemiol 2015;36:643-648</vt:lpstr>
      <vt:lpstr>ENDOSCOPE REPROCESSING</vt:lpstr>
      <vt:lpstr>Bacterial Bioburden Associated with Endoscopes</vt:lpstr>
      <vt:lpstr>PowerPoint Presentation</vt:lpstr>
      <vt:lpstr>Bioburden on Surgical Devices Non-lumen Surgical Instruments Carry a Low Microbial Load </vt:lpstr>
      <vt:lpstr>ENDOSCOPE REPROCESSING: CHALLENGES</vt:lpstr>
      <vt:lpstr>ENDOSCOPE REPROCESSING: CHALLENGES NDM-Producing E. coli Associated ERCP MMWR 2014;62:1051; Epstein et al. JAMA 2014;312:1447-1455</vt:lpstr>
      <vt:lpstr>Reason for Endoscope-Related Outbreaks Rutala WA, Weber DJ.  Infect Control Hosp Epidemiol 2015;36:643-648</vt:lpstr>
      <vt:lpstr>FEATURES OF ENDOSCOPES THAT PREDISPOSE TO DISINFECTION FAILURES</vt:lpstr>
      <vt:lpstr>Reason for Endoscope-Related Outbreaks Rutala WA, Weber DJ.  Infect Control Hosp Epidemiol 2015;36:643-648</vt:lpstr>
      <vt:lpstr>BIOFILMS Pajkos, Vickery, Cossart. J Hosp Infect 2004;58:224</vt:lpstr>
      <vt:lpstr>BIOFILMS (Multi-Layered Bacteria Plus Exopolysaccharides  That Cement Cell to Surface; Develop in Wet Environments)</vt:lpstr>
      <vt:lpstr>BIOFILMS</vt:lpstr>
      <vt:lpstr>Why CRE/MDR? Why now? Why ERCP?</vt:lpstr>
      <vt:lpstr>Carbapenemase-Resistant Enterobacteriaceae (CRE) and Multidrug Resistant Organisms (MDRO)</vt:lpstr>
      <vt:lpstr>Recent Outbreaks When Manufacturer’s Instructions and Professional Guidelines Followed </vt:lpstr>
      <vt:lpstr>Why ERCP (Endoscopic Retrograde  Cholangiopancreatography)?</vt:lpstr>
      <vt:lpstr>ERCP-Related Outbreaks</vt:lpstr>
      <vt:lpstr>Gastrointestinal Endoscopes: A Need to Shift from Disinfection to Sterilization Rutala WA, Weber DJ.  Infect Control Hosp Epidemiol 2015;36:643-648</vt:lpstr>
      <vt:lpstr>What Should We Do Now?</vt:lpstr>
      <vt:lpstr>How Can We Prevent ERCP-Related Infections?</vt:lpstr>
      <vt:lpstr>Current Enhanced Methods for  Reprocessing Duodenoscopes  Rutala WA, Weber DJ.  Infect Control Hosp Epidemiol 2015;36:643-648</vt:lpstr>
      <vt:lpstr>Summary of Advantages and Disadvantages of HLD and Sterilization Enhancements for Reprocessing Duodenoscopes Rutala WA, Weber DJ.  Infect Control Hosp Epidemiol 2015;36:643-648</vt:lpstr>
      <vt:lpstr>Summary of Advantages and Disadvantages of HLD and Sterilization Enhancements for Reprocessing Duodenoscopes Rutala WA, Weber DJ.  Infect Control Hosp Epidemiol 2015;36:643-648</vt:lpstr>
      <vt:lpstr>Summary of Advantages and Disadvantages of HLD and Sterilization Enhancements for Reprocessing Duodenoscopes Rutala WA, Weber DJ.  Infect Control Hosp Epidemiol 2015;36:643-648</vt:lpstr>
      <vt:lpstr>Summary of Advantages and Disadvantages of HLD and Sterilization Enhancements for Reprocessing Duodenoscopes Rutala WA, Weber DJ.  Infect Control Hosp Epidemiol 2015;36:643-648</vt:lpstr>
      <vt:lpstr>Summary of Advantages and Disadvantages of HLD and Sterilization Enhancements for Reprocessing Duodenoscopes Rutala WA, Weber DJ.  Infect Control Hosp Epidemiol 2015;36:643-648</vt:lpstr>
      <vt:lpstr>Summary of Advantages and Disadvantages of HLD and Sterilization Enhancements for Reprocessing Duodenoscopes Rutala WA, Weber DJ.  Infect Control Hosp Epidemiol 2015;36:643-648</vt:lpstr>
      <vt:lpstr>Summary of Advantages and Disadvantages of HLD and Sterilization Enhancements for Reprocessing Duodenoscopes Rutala WA, Weber DJ.  Infect Control Hosp Epidemiol 2015;36:643-648</vt:lpstr>
      <vt:lpstr>UNC Hospitals Interim Response to ERCP Outbreaks</vt:lpstr>
      <vt:lpstr>Surveillance for Bacterial Contamination of Duodenoscopes after Reprocessing www.cdc.gov</vt:lpstr>
      <vt:lpstr>Surveillance for Bacterial Contamination of Duodenoscopes after Reprocessing Questions</vt:lpstr>
      <vt:lpstr>Adenosine Triphosphate (ATP) Validation Alfa et al. Am J Infect Control 2013;41:245</vt:lpstr>
      <vt:lpstr>Gastrointestinal Endoscopes: A Need to Shift from Disinfection to Sterilization</vt:lpstr>
      <vt:lpstr>To protect the public health we (FDA, industry, professional organizations) must shift endoscope reprocessing from HLD to  sterilization. FDA should mandate that duodenoscopes (preferably all GI scopes) used in healthcare facilities be sterile.   </vt:lpstr>
      <vt:lpstr>What Is the Public Health Benefit? No ERCP-Related Infections</vt:lpstr>
      <vt:lpstr>FDA Panel, May 2015,  Recommended Sterilization of Duodenoscopes</vt:lpstr>
      <vt:lpstr>Potential future methods to prevent GI-endoscope-related infections?</vt:lpstr>
      <vt:lpstr>Potential Future Methods to Prevent  GI-Endoscope Related Outbreaks Rutala WA, Weber DJ.  Infect Control Hosp Epidemiol 2015;36:643-648</vt:lpstr>
      <vt:lpstr>Some Potential Sterilization Technologies for Duodenoscopes Rutala WA, Weber DJ.  Infect Control Hosp Epidemiol 2015;36:643-648</vt:lpstr>
      <vt:lpstr>GI Endoscopes:  Shift from Disinfection to Sterilization Rutala, Weber. JAMA 2014. 312:1405-1406</vt:lpstr>
      <vt:lpstr>FDA, in collaboration with industry and infection prevention clinicians,  must develop  future success from past failures and pursue new prevention strategies with urgency and laser-like focus</vt:lpstr>
      <vt:lpstr>FDA must mandate dramatic change as it did in 1992</vt:lpstr>
      <vt:lpstr>HIV Transmission in Dental Settings</vt:lpstr>
      <vt:lpstr>Mandate for Sterilization</vt:lpstr>
      <vt:lpstr>Gastrointestinal Endoscopes: A Need to Shift from Disinfection to Sterilization</vt:lpstr>
      <vt:lpstr>Conclusions</vt:lpstr>
      <vt:lpstr>THANK YOU! www.disinfectionandsterilization.org</vt:lpstr>
      <vt:lpstr>PowerPoint Presentation</vt:lpstr>
      <vt:lpstr>PowerPoint Presentation</vt:lpstr>
    </vt:vector>
  </TitlesOfParts>
  <Company>UNC - Chapel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Eva Clontz</dc:creator>
  <cp:lastModifiedBy>HE</cp:lastModifiedBy>
  <cp:revision>3393</cp:revision>
  <cp:lastPrinted>2015-07-19T00:55:08Z</cp:lastPrinted>
  <dcterms:created xsi:type="dcterms:W3CDTF">2015-07-18T23:35:01Z</dcterms:created>
  <dcterms:modified xsi:type="dcterms:W3CDTF">2015-07-20T15:14:06Z</dcterms:modified>
</cp:coreProperties>
</file>