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648" r:id="rId1"/>
    <p:sldMasterId id="2147483649" r:id="rId2"/>
    <p:sldMasterId id="2147483651" r:id="rId3"/>
    <p:sldMasterId id="2147483652" r:id="rId4"/>
    <p:sldMasterId id="2147483654" r:id="rId5"/>
    <p:sldMasterId id="2147483655" r:id="rId6"/>
    <p:sldMasterId id="2147483656" r:id="rId7"/>
  </p:sldMasterIdLst>
  <p:notesMasterIdLst>
    <p:notesMasterId r:id="rId88"/>
  </p:notesMasterIdLst>
  <p:handoutMasterIdLst>
    <p:handoutMasterId r:id="rId89"/>
  </p:handoutMasterIdLst>
  <p:sldIdLst>
    <p:sldId id="256" r:id="rId8"/>
    <p:sldId id="328" r:id="rId9"/>
    <p:sldId id="329" r:id="rId10"/>
    <p:sldId id="330" r:id="rId11"/>
    <p:sldId id="331" r:id="rId12"/>
    <p:sldId id="257" r:id="rId13"/>
    <p:sldId id="258" r:id="rId14"/>
    <p:sldId id="259" r:id="rId15"/>
    <p:sldId id="332" r:id="rId16"/>
    <p:sldId id="333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5" r:id="rId51"/>
    <p:sldId id="347" r:id="rId52"/>
    <p:sldId id="348" r:id="rId53"/>
    <p:sldId id="349" r:id="rId54"/>
    <p:sldId id="350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295" r:id="rId65"/>
    <p:sldId id="296" r:id="rId66"/>
    <p:sldId id="297" r:id="rId67"/>
    <p:sldId id="298" r:id="rId68"/>
    <p:sldId id="299" r:id="rId69"/>
    <p:sldId id="300" r:id="rId70"/>
    <p:sldId id="301" r:id="rId71"/>
    <p:sldId id="302" r:id="rId72"/>
    <p:sldId id="303" r:id="rId73"/>
    <p:sldId id="304" r:id="rId74"/>
    <p:sldId id="305" r:id="rId75"/>
    <p:sldId id="306" r:id="rId76"/>
    <p:sldId id="307" r:id="rId77"/>
    <p:sldId id="308" r:id="rId78"/>
    <p:sldId id="309" r:id="rId79"/>
    <p:sldId id="310" r:id="rId80"/>
    <p:sldId id="311" r:id="rId81"/>
    <p:sldId id="351" r:id="rId82"/>
    <p:sldId id="352" r:id="rId83"/>
    <p:sldId id="353" r:id="rId84"/>
    <p:sldId id="366" r:id="rId85"/>
    <p:sldId id="367" r:id="rId86"/>
    <p:sldId id="368" r:id="rId87"/>
  </p:sldIdLst>
  <p:sldSz cx="9144000" cy="6858000" type="screen4x3"/>
  <p:notesSz cx="6858000" cy="9144000"/>
  <p:custDataLst>
    <p:tags r:id="rId90"/>
  </p:custDataLst>
  <p:defaultTextStyle>
    <a:defPPr>
      <a:defRPr lang="nl-NL"/>
    </a:defPPr>
    <a:lvl1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marL="4572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marL="9144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marL="13716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marL="18288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388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tags" Target="tags/tag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52400"/>
            <a:ext cx="68580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nl-NL" altLang="en-US"/>
              <a:t>Hardware or Software? Interventions for a Sustainable Infection Control Programme</a:t>
            </a:r>
            <a:br>
              <a:rPr lang="nl-NL" altLang="en-US"/>
            </a:br>
            <a:r>
              <a:rPr lang="nl-NL" altLang="en-US"/>
              <a:t>Prof. Joost Hopman, Radboud University Medical Centre, Netherlands</a:t>
            </a:r>
            <a:br>
              <a:rPr lang="nl-NL" altLang="en-US"/>
            </a:br>
            <a:r>
              <a:rPr lang="nl-NL" altLang="en-US"/>
              <a:t>A Webber Training Teleclass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05800"/>
            <a:ext cx="6858000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 altLang="en-US"/>
              <a:t>Hosted by Claire Kilpatrick, World Health Organization</a:t>
            </a:r>
            <a:br>
              <a:rPr lang="en-US" altLang="en-US"/>
            </a:br>
            <a:r>
              <a:rPr lang="en-US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B48F88-31AE-4C2D-BA80-F7D3FD6CE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157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024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nl-NL" altLang="en-US" smtClean="0">
                <a:sym typeface="Helvetica Neue" charset="0"/>
              </a:rPr>
              <a:t>Second level</a:t>
            </a:r>
          </a:p>
          <a:p>
            <a:pPr lvl="2"/>
            <a:r>
              <a:rPr lang="nl-NL" altLang="en-US" smtClean="0">
                <a:sym typeface="Helvetica Neue" charset="0"/>
              </a:rPr>
              <a:t>Third level</a:t>
            </a:r>
          </a:p>
          <a:p>
            <a:pPr lvl="3"/>
            <a:r>
              <a:rPr lang="nl-NL" altLang="en-US" smtClean="0">
                <a:sym typeface="Helvetica Neue" charset="0"/>
              </a:rPr>
              <a:t>Fourth level</a:t>
            </a:r>
          </a:p>
          <a:p>
            <a:pPr lvl="4"/>
            <a:r>
              <a:rPr lang="nl-NL" altLang="en-US" smtClean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641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00355" name="Rectangle 2"/>
          <p:cNvSpPr>
            <a:spLocks noChangeArrowheads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>
              <a:lnSpc>
                <a:spcPct val="100000"/>
              </a:lnSpc>
            </a:pPr>
            <a:endParaRPr lang="en-US" altLang="en-US" sz="1200" smtClean="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CCEBDD-5D98-4011-86D2-5C9E9BEE7A9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7054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0D4268-9492-46FF-B61E-0ACD1328579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9414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97650" y="727075"/>
            <a:ext cx="2024063" cy="61309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20700" y="727075"/>
            <a:ext cx="5924550" cy="61309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DBAA5D-DA54-4531-873E-79857272026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8646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7B36A2-66FD-4971-A857-EB37D12FCF45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29884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5D22DC-7059-43BF-A6E0-E50777058C9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02509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6CA668-4670-41E4-A43D-3BD3E4633C0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16546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5F2BB9-5199-440F-B59D-990D2698D997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09483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5DCB16-865E-43F9-928F-BC5E9DBB23E7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69168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283FC3-0140-435B-9EE1-26530836FBC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28469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1B93A3-EAB5-46AD-92BB-ABCD841FFD1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57629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A61AFA-46F1-4018-9ACF-9CB45C0C8177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940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2E7FCC-F538-4142-9274-73E7EAF66FE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64813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Calibri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6D1596-08B9-4F17-9F99-DC8C454ECE3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4583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4B183C-506D-4617-AA96-B28E5DD49A4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85653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CA0445-E493-46DF-B23E-146B1F83210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82526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FDFDFE-E263-4E55-8C8E-FA79CF26BFF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43991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9520A7-6416-4C15-BB1C-4D0FC7B4CA7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68540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50A168-5BAE-4710-9E94-E4004FB2C9F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11508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20700" y="1651000"/>
            <a:ext cx="1943100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616200" y="1651000"/>
            <a:ext cx="1944688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8FE39-BCE8-437B-9258-492C9167ADD7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80033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DBE1AF-7B3E-4C11-94A3-CBFB22574E53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18043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0B3203-26A0-491D-940A-685287C6939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12779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D89663-AFAC-4593-BD58-E1F2D03A2DEC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5248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4C1DBE-D85B-4030-9F18-70299E4D413C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51692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C8BAA4-1FF5-44A9-A527-E185F76495AE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11534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Calibri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2CAD49-80A3-40C3-8670-EFEC3A52D1C5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74953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9C4149-DF24-4F9B-BFAB-DE00D0E63E4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90940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97650" y="889000"/>
            <a:ext cx="2024063" cy="5969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20700" y="889000"/>
            <a:ext cx="5924550" cy="5969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65701E-D1B7-4290-B645-A01A29ED11DE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3822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3ADEDF-9DA8-45DD-9271-91C2325D525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16622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33785C-9579-4A1E-A8A3-98D02381F71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12919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BBFAB4-E878-4301-ADF1-5B9E38C98BD7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46082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44550" y="1649413"/>
            <a:ext cx="3649663" cy="224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6613" y="1649413"/>
            <a:ext cx="3649662" cy="224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594B74-BE24-4245-88E3-99DCA677A6F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68693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A0517E-2ECB-4210-BEF9-80E40522C901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63563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3A18B4-63F1-4450-B68B-0BF0C3EEFB8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9582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20700" y="1814513"/>
            <a:ext cx="3973513" cy="5043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6613" y="1814513"/>
            <a:ext cx="3975100" cy="5043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1FAC54-7D96-4EF0-BAED-A8D05338245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19578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F20856-8A48-493F-9F98-29515DAA307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585913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DF4EF8-0A66-4AEA-A419-02D29D458F87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51183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Calibri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5A2E5C-E0EA-4C2A-B971-BADCEC6EE11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40281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7752C5-5270-42FB-B232-56DBCFF95A7E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36390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35725" y="889000"/>
            <a:ext cx="1862138" cy="30083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44550" y="889000"/>
            <a:ext cx="5438775" cy="30083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508CD4-47B6-46F9-A2B5-BC314BE18C2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03466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2F1ECF-904E-452E-B98B-8EB8D845138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83068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211993-A467-4D65-98EA-066D154BE1A7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56243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D1A195-4324-4C1C-B100-22EC8D4A987E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45542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20700" y="1814513"/>
            <a:ext cx="3973513" cy="5043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6613" y="1814513"/>
            <a:ext cx="3975100" cy="5043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85152C-42E8-4C2C-880E-96C8E85DD98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63800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D0A715-13B9-45A9-B3D5-34272298CB1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9717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7EF28B-6A09-4F60-A800-796FCF54BD2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211339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B4CDEA-46B6-4945-9612-AF40DBE0445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18586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4B6C49-B477-48F7-BF1B-D9144EA70E57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811826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67922B-B7F7-4E6C-9372-DEEF8D478E4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12778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Calibri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0FD1B0-235B-4424-A170-2A8A78460AB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601424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D5346E-1D10-4292-A04A-04FC108AA93C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783262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97650" y="727075"/>
            <a:ext cx="2024063" cy="61309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20700" y="727075"/>
            <a:ext cx="5924550" cy="61309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78BE59-FCC4-49FE-B658-EAF732E36E20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45121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2730BF-B878-40EB-8DBB-6E720080F6B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82567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D1D788-BAF1-409A-8CED-4F820CCBF81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732283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F35F99-BDE7-469D-952B-11E2227134C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532124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20700" y="1814513"/>
            <a:ext cx="3973513" cy="5043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6613" y="1814513"/>
            <a:ext cx="3975100" cy="5043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A2B46-8B8D-4C79-8D87-4865A3DC8F5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0370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B281FE-C531-4BB3-BA07-AB4C941D0BCC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575442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B887E5-F907-48DE-9DA3-1F83D39BAF7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5031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F5D73D-AED3-4DE5-8F5F-4E865B58C2A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9059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7A5725-3250-4821-BB1E-47ACAB02977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24117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EBB11F-31AF-4E54-AB71-680128CECF0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34405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Calibri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14CBA3-D9FA-4E73-A0B9-CDE1FA8B1E0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049910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50663-7E3B-4F38-BEE1-2C128404885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742807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97650" y="727075"/>
            <a:ext cx="2024063" cy="61309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20700" y="727075"/>
            <a:ext cx="5924550" cy="61309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CC14EA-C722-479C-802B-6894D5DCFCF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52757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C33696-A22E-42BE-9213-684F45893F2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424435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A90FD6-C178-4ACC-B387-030ED44A1EA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335169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BBE34-3BA5-4EA8-B8EF-8CAA6E27FC5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0292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4614B4-5C0A-4C46-BFB6-BB19573DFCE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709134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030AE2-92DA-40F1-BA11-D489A92AFE8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658730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52E952-D4A6-417C-8A31-65A651A1536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27145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D851EE-2124-4023-BE6A-87937DC44511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413214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4ACF4D-8481-4762-B92C-D12F03703CC3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9656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CAD323-D933-419A-9964-396946409F7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032095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Calibri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B318BA-1CB1-4DED-8536-C531E56BEB0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539190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E993-4EDA-4299-BEBA-15CEC129E23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719194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A27B7F-5089-4A87-BBBE-4CF58713919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4744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3CE7AD-BA20-4698-BB06-9B29F1431D1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1552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Calibri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B6E933-3060-4B92-9E8B-9987FF5462B3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5289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520700" y="593725"/>
            <a:ext cx="8101013" cy="49213"/>
          </a:xfrm>
          <a:prstGeom prst="rect">
            <a:avLst/>
          </a:prstGeom>
          <a:solidFill>
            <a:srgbClr val="00AFDC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026" name="Rectangle 2"/>
          <p:cNvSpPr>
            <a:spLocks/>
          </p:cNvSpPr>
          <p:nvPr/>
        </p:nvSpPr>
        <p:spPr bwMode="auto">
          <a:xfrm>
            <a:off x="520700" y="6262688"/>
            <a:ext cx="8101013" cy="12700"/>
          </a:xfrm>
          <a:prstGeom prst="rect">
            <a:avLst/>
          </a:prstGeom>
          <a:solidFill>
            <a:srgbClr val="00AFDC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pic>
        <p:nvPicPr>
          <p:cNvPr id="1028" name="Picture 3" descr="image1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6415088"/>
            <a:ext cx="1104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29" name="Rectangle 4"/>
          <p:cNvSpPr>
            <a:spLocks/>
          </p:cNvSpPr>
          <p:nvPr>
            <p:ph type="title"/>
          </p:nvPr>
        </p:nvSpPr>
        <p:spPr bwMode="auto">
          <a:xfrm>
            <a:off x="520700" y="727075"/>
            <a:ext cx="81010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>
                <a:sym typeface="Calibri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/>
          </p:cNvSpPr>
          <p:nvPr>
            <p:ph type="body" idx="1"/>
          </p:nvPr>
        </p:nvSpPr>
        <p:spPr bwMode="auto">
          <a:xfrm>
            <a:off x="520700" y="1814513"/>
            <a:ext cx="8101013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>
                <a:sym typeface="Calibri" charset="0"/>
              </a:rPr>
              <a:t>Click to edit Master text styles</a:t>
            </a:r>
          </a:p>
          <a:p>
            <a:pPr lvl="1"/>
            <a:r>
              <a:rPr lang="nl-NL" altLang="en-US" smtClean="0">
                <a:sym typeface="Calibri" charset="0"/>
              </a:rPr>
              <a:t>Second level</a:t>
            </a:r>
          </a:p>
          <a:p>
            <a:pPr lvl="2"/>
            <a:r>
              <a:rPr lang="nl-NL" altLang="en-US" smtClean="0">
                <a:sym typeface="Calibri" charset="0"/>
              </a:rPr>
              <a:t>Third level</a:t>
            </a:r>
          </a:p>
          <a:p>
            <a:pPr lvl="3"/>
            <a:r>
              <a:rPr lang="nl-NL" altLang="en-US" smtClean="0">
                <a:sym typeface="Calibri" charset="0"/>
              </a:rPr>
              <a:t>Fourth level</a:t>
            </a:r>
          </a:p>
          <a:p>
            <a:pPr lvl="4"/>
            <a:r>
              <a:rPr lang="nl-NL" altLang="en-US" smtClean="0">
                <a:sym typeface="Calibri" charset="0"/>
              </a:rPr>
              <a:t>Fifth level</a:t>
            </a:r>
          </a:p>
        </p:txBody>
      </p:sp>
      <p:sp>
        <p:nvSpPr>
          <p:cNvPr id="2" name="Rectangle 6"/>
          <p:cNvSpPr>
            <a:spLocks noGrp="1"/>
          </p:cNvSpPr>
          <p:nvPr>
            <p:ph type="sldNum" sz="quarter" idx="2"/>
          </p:nvPr>
        </p:nvSpPr>
        <p:spPr bwMode="auto">
          <a:xfrm>
            <a:off x="520700" y="6184900"/>
            <a:ext cx="573088" cy="6096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fld id="{8B7E6FBF-C8DD-43DC-B477-283B37C8BC11}" type="slidenum">
              <a:rPr lang="nl-NL" altLang="en-US"/>
              <a:pPr/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 dt="0"/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+mj-lt"/>
          <a:ea typeface="+mj-ea"/>
          <a:cs typeface="+mj-cs"/>
          <a:sym typeface="Calibri" charset="0"/>
        </a:defRPr>
      </a:lvl1pPr>
      <a:lvl2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2pPr>
      <a:lvl3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3pPr>
      <a:lvl4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4pPr>
      <a:lvl5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5pPr>
      <a:lvl6pPr marL="4572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6pPr>
      <a:lvl7pPr marL="9144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7pPr>
      <a:lvl8pPr marL="13716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8pPr>
      <a:lvl9pPr marL="18288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22263" indent="-322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1pPr>
      <a:lvl2pPr marL="647700" indent="-327025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2pPr>
      <a:lvl3pPr marL="968375" indent="-32385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3pPr>
      <a:lvl4pPr marL="1292225" indent="-320675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4pPr>
      <a:lvl5pPr marL="1619250" indent="-32385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5pPr>
      <a:lvl6pPr marL="20764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25336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29908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4480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520700" y="593725"/>
            <a:ext cx="8101013" cy="49213"/>
          </a:xfrm>
          <a:prstGeom prst="rect">
            <a:avLst/>
          </a:prstGeom>
          <a:solidFill>
            <a:srgbClr val="00AFDC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050" name="Rectangle 2"/>
          <p:cNvSpPr>
            <a:spLocks/>
          </p:cNvSpPr>
          <p:nvPr/>
        </p:nvSpPr>
        <p:spPr bwMode="auto">
          <a:xfrm>
            <a:off x="520700" y="6262688"/>
            <a:ext cx="8101013" cy="12700"/>
          </a:xfrm>
          <a:prstGeom prst="rect">
            <a:avLst/>
          </a:prstGeom>
          <a:solidFill>
            <a:srgbClr val="00AFDC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pic>
        <p:nvPicPr>
          <p:cNvPr id="13316" name="Picture 3" descr="image4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6415088"/>
            <a:ext cx="1104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520700" y="6184900"/>
            <a:ext cx="573088" cy="6096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fld id="{BA05895E-A100-4106-A81D-2E90B67D929F}" type="slidenum">
              <a:rPr lang="nl-NL" altLang="en-US"/>
              <a:pPr/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+mj-lt"/>
          <a:ea typeface="+mj-ea"/>
          <a:cs typeface="+mj-cs"/>
          <a:sym typeface="Calibri" charset="0"/>
        </a:defRPr>
      </a:lvl1pPr>
      <a:lvl2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2pPr>
      <a:lvl3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3pPr>
      <a:lvl4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4pPr>
      <a:lvl5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5pPr>
      <a:lvl6pPr marL="4572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6pPr>
      <a:lvl7pPr marL="9144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7pPr>
      <a:lvl8pPr marL="13716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8pPr>
      <a:lvl9pPr marL="18288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22263" indent="-322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1pPr>
      <a:lvl2pPr marL="647700" indent="-327025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2pPr>
      <a:lvl3pPr marL="968375" indent="-32385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3pPr>
      <a:lvl4pPr marL="1292225" indent="-320675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4pPr>
      <a:lvl5pPr marL="1619250" indent="-32385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5pPr>
      <a:lvl6pPr marL="20764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25336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29908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4480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520700" y="593725"/>
            <a:ext cx="8101013" cy="49213"/>
          </a:xfrm>
          <a:prstGeom prst="rect">
            <a:avLst/>
          </a:prstGeom>
          <a:solidFill>
            <a:srgbClr val="00AFDC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520700" y="6262688"/>
            <a:ext cx="8101013" cy="12700"/>
          </a:xfrm>
          <a:prstGeom prst="rect">
            <a:avLst/>
          </a:prstGeom>
          <a:solidFill>
            <a:srgbClr val="00AFDC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pic>
        <p:nvPicPr>
          <p:cNvPr id="25604" name="Picture 3" descr="image4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6415088"/>
            <a:ext cx="1104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5605" name="Rectangle 4"/>
          <p:cNvSpPr>
            <a:spLocks/>
          </p:cNvSpPr>
          <p:nvPr>
            <p:ph type="title"/>
          </p:nvPr>
        </p:nvSpPr>
        <p:spPr bwMode="auto">
          <a:xfrm>
            <a:off x="520700" y="889000"/>
            <a:ext cx="8101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>
                <a:sym typeface="Calibri" charset="0"/>
              </a:rPr>
              <a:t>Click to edit Master title style</a:t>
            </a:r>
          </a:p>
        </p:txBody>
      </p:sp>
      <p:sp>
        <p:nvSpPr>
          <p:cNvPr id="25606" name="Rectangle 5"/>
          <p:cNvSpPr>
            <a:spLocks/>
          </p:cNvSpPr>
          <p:nvPr>
            <p:ph type="body" sz="half" idx="1"/>
          </p:nvPr>
        </p:nvSpPr>
        <p:spPr bwMode="auto">
          <a:xfrm>
            <a:off x="520700" y="1651000"/>
            <a:ext cx="4040188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>
                <a:sym typeface="Calibri" charset="0"/>
              </a:rPr>
              <a:t>Click to edit Master text styles</a:t>
            </a:r>
          </a:p>
          <a:p>
            <a:pPr lvl="1"/>
            <a:r>
              <a:rPr lang="nl-NL" altLang="en-US" smtClean="0">
                <a:sym typeface="Calibri" charset="0"/>
              </a:rPr>
              <a:t>Second level</a:t>
            </a:r>
          </a:p>
          <a:p>
            <a:pPr lvl="2"/>
            <a:r>
              <a:rPr lang="nl-NL" altLang="en-US" smtClean="0">
                <a:sym typeface="Calibri" charset="0"/>
              </a:rPr>
              <a:t>Third level</a:t>
            </a:r>
          </a:p>
          <a:p>
            <a:pPr lvl="3"/>
            <a:r>
              <a:rPr lang="nl-NL" altLang="en-US" smtClean="0">
                <a:sym typeface="Calibri" charset="0"/>
              </a:rPr>
              <a:t>Fourth level</a:t>
            </a:r>
          </a:p>
          <a:p>
            <a:pPr lvl="4"/>
            <a:r>
              <a:rPr lang="nl-NL" altLang="en-US" smtClean="0">
                <a:sym typeface="Calibri" charset="0"/>
              </a:rPr>
              <a:t>Fifth level</a:t>
            </a:r>
          </a:p>
        </p:txBody>
      </p:sp>
      <p:sp>
        <p:nvSpPr>
          <p:cNvPr id="4102" name="Rectangle 6"/>
          <p:cNvSpPr>
            <a:spLocks noGrp="1"/>
          </p:cNvSpPr>
          <p:nvPr>
            <p:ph type="sldNum" sz="quarter" idx="2"/>
          </p:nvPr>
        </p:nvSpPr>
        <p:spPr bwMode="auto">
          <a:xfrm>
            <a:off x="520700" y="6184900"/>
            <a:ext cx="573088" cy="6096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fld id="{0D27B43C-71DF-4B92-928C-4E7290D2362A}" type="slidenum">
              <a:rPr lang="nl-NL" altLang="en-US"/>
              <a:pPr/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+mj-lt"/>
          <a:ea typeface="+mj-ea"/>
          <a:cs typeface="+mj-cs"/>
          <a:sym typeface="Calibri" charset="0"/>
        </a:defRPr>
      </a:lvl1pPr>
      <a:lvl2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2pPr>
      <a:lvl3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3pPr>
      <a:lvl4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4pPr>
      <a:lvl5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5pPr>
      <a:lvl6pPr marL="4572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6pPr>
      <a:lvl7pPr marL="9144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7pPr>
      <a:lvl8pPr marL="13716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8pPr>
      <a:lvl9pPr marL="18288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22263" indent="-322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1pPr>
      <a:lvl2pPr marL="647700" indent="-327025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2pPr>
      <a:lvl3pPr marL="968375" indent="-32385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3pPr>
      <a:lvl4pPr marL="1292225" indent="-320675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4pPr>
      <a:lvl5pPr marL="1619250" indent="-32385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5pPr>
      <a:lvl6pPr marL="20764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25336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29908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4480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520700" y="593725"/>
            <a:ext cx="8101013" cy="49213"/>
          </a:xfrm>
          <a:prstGeom prst="rect">
            <a:avLst/>
          </a:prstGeom>
          <a:solidFill>
            <a:srgbClr val="00AFDC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520700" y="6262688"/>
            <a:ext cx="8101013" cy="12700"/>
          </a:xfrm>
          <a:prstGeom prst="rect">
            <a:avLst/>
          </a:prstGeom>
          <a:solidFill>
            <a:srgbClr val="00AFDC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pic>
        <p:nvPicPr>
          <p:cNvPr id="37892" name="Picture 3" descr="image1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6415088"/>
            <a:ext cx="1104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5125" name="Rectangle 5"/>
          <p:cNvSpPr>
            <a:spLocks/>
          </p:cNvSpPr>
          <p:nvPr/>
        </p:nvSpPr>
        <p:spPr bwMode="auto">
          <a:xfrm>
            <a:off x="520700" y="593725"/>
            <a:ext cx="8099425" cy="4211638"/>
          </a:xfrm>
          <a:prstGeom prst="rect">
            <a:avLst/>
          </a:prstGeom>
          <a:solidFill>
            <a:srgbClr val="00AFDC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37895" name="Rectangle 6"/>
          <p:cNvSpPr>
            <a:spLocks/>
          </p:cNvSpPr>
          <p:nvPr>
            <p:ph type="title"/>
          </p:nvPr>
        </p:nvSpPr>
        <p:spPr bwMode="auto">
          <a:xfrm>
            <a:off x="844550" y="889000"/>
            <a:ext cx="745331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>
                <a:sym typeface="Calibri" charset="0"/>
              </a:rPr>
              <a:t>Click to edit Master title style</a:t>
            </a:r>
          </a:p>
        </p:txBody>
      </p:sp>
      <p:sp>
        <p:nvSpPr>
          <p:cNvPr id="37896" name="Rectangle 7"/>
          <p:cNvSpPr>
            <a:spLocks/>
          </p:cNvSpPr>
          <p:nvPr>
            <p:ph type="body" sz="half" idx="1"/>
          </p:nvPr>
        </p:nvSpPr>
        <p:spPr bwMode="auto">
          <a:xfrm>
            <a:off x="844550" y="1649413"/>
            <a:ext cx="74517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>
                <a:sym typeface="Calibri" charset="0"/>
              </a:rPr>
              <a:t>Click to edit Master text styles</a:t>
            </a:r>
          </a:p>
          <a:p>
            <a:pPr lvl="1"/>
            <a:r>
              <a:rPr lang="nl-NL" altLang="en-US" smtClean="0">
                <a:sym typeface="Calibri" charset="0"/>
              </a:rPr>
              <a:t>Second level</a:t>
            </a:r>
          </a:p>
          <a:p>
            <a:pPr lvl="2"/>
            <a:r>
              <a:rPr lang="nl-NL" altLang="en-US" smtClean="0">
                <a:sym typeface="Calibri" charset="0"/>
              </a:rPr>
              <a:t>Third level</a:t>
            </a:r>
          </a:p>
          <a:p>
            <a:pPr lvl="3"/>
            <a:r>
              <a:rPr lang="nl-NL" altLang="en-US" smtClean="0">
                <a:sym typeface="Calibri" charset="0"/>
              </a:rPr>
              <a:t>Fourth level</a:t>
            </a:r>
          </a:p>
          <a:p>
            <a:pPr lvl="4"/>
            <a:r>
              <a:rPr lang="nl-NL" altLang="en-US" smtClean="0">
                <a:sym typeface="Calibri" charset="0"/>
              </a:rPr>
              <a:t>Fifth level</a:t>
            </a:r>
          </a:p>
        </p:txBody>
      </p:sp>
      <p:sp>
        <p:nvSpPr>
          <p:cNvPr id="5128" name="Rectangle 8"/>
          <p:cNvSpPr>
            <a:spLocks/>
          </p:cNvSpPr>
          <p:nvPr/>
        </p:nvSpPr>
        <p:spPr bwMode="auto">
          <a:xfrm>
            <a:off x="520700" y="5289550"/>
            <a:ext cx="8099425" cy="12700"/>
          </a:xfrm>
          <a:prstGeom prst="rect">
            <a:avLst/>
          </a:prstGeom>
          <a:solidFill>
            <a:srgbClr val="00AFDC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pic>
        <p:nvPicPr>
          <p:cNvPr id="37898" name="Picture 9" descr="image2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6262688"/>
            <a:ext cx="242728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30" name="Rectangle 10"/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051550"/>
            <a:ext cx="571500" cy="6096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fld id="{65004BB2-C0D9-4C38-9679-203724D89995}" type="slidenum">
              <a:rPr lang="nl-NL" altLang="en-US"/>
              <a:pPr/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+mj-lt"/>
          <a:ea typeface="+mj-ea"/>
          <a:cs typeface="+mj-cs"/>
          <a:sym typeface="Calibri" charset="0"/>
        </a:defRPr>
      </a:lvl1pPr>
      <a:lvl2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2pPr>
      <a:lvl3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3pPr>
      <a:lvl4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4pPr>
      <a:lvl5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5pPr>
      <a:lvl6pPr marL="4572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6pPr>
      <a:lvl7pPr marL="9144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7pPr>
      <a:lvl8pPr marL="13716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8pPr>
      <a:lvl9pPr marL="18288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22263" indent="-322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1pPr>
      <a:lvl2pPr marL="647700" indent="-327025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2pPr>
      <a:lvl3pPr marL="968375" indent="-32385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3pPr>
      <a:lvl4pPr marL="1292225" indent="-320675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4pPr>
      <a:lvl5pPr marL="1619250" indent="-32385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5pPr>
      <a:lvl6pPr marL="20764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25336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29908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4480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520700" y="593725"/>
            <a:ext cx="8101013" cy="49213"/>
          </a:xfrm>
          <a:prstGeom prst="rect">
            <a:avLst/>
          </a:prstGeom>
          <a:solidFill>
            <a:srgbClr val="00AFDC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520700" y="6262688"/>
            <a:ext cx="8101013" cy="12700"/>
          </a:xfrm>
          <a:prstGeom prst="rect">
            <a:avLst/>
          </a:prstGeom>
          <a:solidFill>
            <a:srgbClr val="00AFDC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pic>
        <p:nvPicPr>
          <p:cNvPr id="50180" name="Picture 3" descr="image4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6415088"/>
            <a:ext cx="1104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0181" name="Rectangle 4"/>
          <p:cNvSpPr>
            <a:spLocks/>
          </p:cNvSpPr>
          <p:nvPr>
            <p:ph type="title"/>
          </p:nvPr>
        </p:nvSpPr>
        <p:spPr bwMode="auto">
          <a:xfrm>
            <a:off x="520700" y="727075"/>
            <a:ext cx="81010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>
                <a:sym typeface="Calibri" charset="0"/>
              </a:rPr>
              <a:t>Click to edit Master title style</a:t>
            </a:r>
          </a:p>
        </p:txBody>
      </p:sp>
      <p:sp>
        <p:nvSpPr>
          <p:cNvPr id="50182" name="Rectangle 5"/>
          <p:cNvSpPr>
            <a:spLocks/>
          </p:cNvSpPr>
          <p:nvPr>
            <p:ph type="body" idx="1"/>
          </p:nvPr>
        </p:nvSpPr>
        <p:spPr bwMode="auto">
          <a:xfrm>
            <a:off x="520700" y="1814513"/>
            <a:ext cx="8101013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>
                <a:sym typeface="Calibri" charset="0"/>
              </a:rPr>
              <a:t>Click to edit Master text styles</a:t>
            </a:r>
          </a:p>
          <a:p>
            <a:pPr lvl="1"/>
            <a:r>
              <a:rPr lang="nl-NL" altLang="en-US" smtClean="0">
                <a:sym typeface="Calibri" charset="0"/>
              </a:rPr>
              <a:t>Second level</a:t>
            </a:r>
          </a:p>
          <a:p>
            <a:pPr lvl="2"/>
            <a:r>
              <a:rPr lang="nl-NL" altLang="en-US" smtClean="0">
                <a:sym typeface="Calibri" charset="0"/>
              </a:rPr>
              <a:t>Third level</a:t>
            </a:r>
          </a:p>
          <a:p>
            <a:pPr lvl="3"/>
            <a:r>
              <a:rPr lang="nl-NL" altLang="en-US" smtClean="0">
                <a:sym typeface="Calibri" charset="0"/>
              </a:rPr>
              <a:t>Fourth level</a:t>
            </a:r>
          </a:p>
          <a:p>
            <a:pPr lvl="4"/>
            <a:r>
              <a:rPr lang="nl-NL" altLang="en-US" smtClean="0">
                <a:sym typeface="Calibri" charset="0"/>
              </a:rPr>
              <a:t>Fifth level</a:t>
            </a:r>
          </a:p>
        </p:txBody>
      </p:sp>
      <p:sp>
        <p:nvSpPr>
          <p:cNvPr id="7174" name="Rectangle 6"/>
          <p:cNvSpPr>
            <a:spLocks noGrp="1"/>
          </p:cNvSpPr>
          <p:nvPr>
            <p:ph type="sldNum" sz="quarter" idx="2"/>
          </p:nvPr>
        </p:nvSpPr>
        <p:spPr bwMode="auto">
          <a:xfrm>
            <a:off x="520700" y="6184900"/>
            <a:ext cx="573088" cy="6096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fld id="{F157D266-09C4-4C7E-99F9-112411C1F8A2}" type="slidenum">
              <a:rPr lang="nl-NL" altLang="en-US"/>
              <a:pPr/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+mj-lt"/>
          <a:ea typeface="+mj-ea"/>
          <a:cs typeface="+mj-cs"/>
          <a:sym typeface="Calibri" charset="0"/>
        </a:defRPr>
      </a:lvl1pPr>
      <a:lvl2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2pPr>
      <a:lvl3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3pPr>
      <a:lvl4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4pPr>
      <a:lvl5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5pPr>
      <a:lvl6pPr marL="4572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6pPr>
      <a:lvl7pPr marL="9144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7pPr>
      <a:lvl8pPr marL="13716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8pPr>
      <a:lvl9pPr marL="18288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22263" indent="-322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1pPr>
      <a:lvl2pPr marL="647700" indent="-327025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2pPr>
      <a:lvl3pPr marL="968375" indent="-32385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3pPr>
      <a:lvl4pPr marL="1292225" indent="-320675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4pPr>
      <a:lvl5pPr marL="1619250" indent="-32385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5pPr>
      <a:lvl6pPr marL="20764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25336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29908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4480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/>
        </p:nvSpPr>
        <p:spPr bwMode="auto">
          <a:xfrm>
            <a:off x="520700" y="593725"/>
            <a:ext cx="8101013" cy="49213"/>
          </a:xfrm>
          <a:prstGeom prst="rect">
            <a:avLst/>
          </a:prstGeom>
          <a:solidFill>
            <a:srgbClr val="00AFDC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520700" y="6262688"/>
            <a:ext cx="8101013" cy="12700"/>
          </a:xfrm>
          <a:prstGeom prst="rect">
            <a:avLst/>
          </a:prstGeom>
          <a:solidFill>
            <a:srgbClr val="00AFDC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pic>
        <p:nvPicPr>
          <p:cNvPr id="62468" name="Picture 3" descr="image1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6415088"/>
            <a:ext cx="1104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2469" name="Rectangle 4"/>
          <p:cNvSpPr>
            <a:spLocks/>
          </p:cNvSpPr>
          <p:nvPr>
            <p:ph type="title"/>
          </p:nvPr>
        </p:nvSpPr>
        <p:spPr bwMode="auto">
          <a:xfrm>
            <a:off x="520700" y="727075"/>
            <a:ext cx="81010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>
                <a:sym typeface="Calibri" charset="0"/>
              </a:rPr>
              <a:t>Click to edit Master title style</a:t>
            </a:r>
          </a:p>
        </p:txBody>
      </p:sp>
      <p:sp>
        <p:nvSpPr>
          <p:cNvPr id="62470" name="Rectangle 5"/>
          <p:cNvSpPr>
            <a:spLocks/>
          </p:cNvSpPr>
          <p:nvPr>
            <p:ph type="body" idx="1"/>
          </p:nvPr>
        </p:nvSpPr>
        <p:spPr bwMode="auto">
          <a:xfrm>
            <a:off x="520700" y="1814513"/>
            <a:ext cx="8101013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>
                <a:sym typeface="Calibri" charset="0"/>
              </a:rPr>
              <a:t>Click to edit Master text styles</a:t>
            </a:r>
          </a:p>
          <a:p>
            <a:pPr lvl="1"/>
            <a:r>
              <a:rPr lang="nl-NL" altLang="en-US" smtClean="0">
                <a:sym typeface="Calibri" charset="0"/>
              </a:rPr>
              <a:t>Second level</a:t>
            </a:r>
          </a:p>
          <a:p>
            <a:pPr lvl="2"/>
            <a:r>
              <a:rPr lang="nl-NL" altLang="en-US" smtClean="0">
                <a:sym typeface="Calibri" charset="0"/>
              </a:rPr>
              <a:t>Third level</a:t>
            </a:r>
          </a:p>
          <a:p>
            <a:pPr lvl="3"/>
            <a:r>
              <a:rPr lang="nl-NL" altLang="en-US" smtClean="0">
                <a:sym typeface="Calibri" charset="0"/>
              </a:rPr>
              <a:t>Fourth level</a:t>
            </a:r>
          </a:p>
          <a:p>
            <a:pPr lvl="4"/>
            <a:r>
              <a:rPr lang="nl-NL" altLang="en-US" smtClean="0">
                <a:sym typeface="Calibri" charset="0"/>
              </a:rPr>
              <a:t>Fifth level</a:t>
            </a:r>
          </a:p>
        </p:txBody>
      </p:sp>
      <p:sp>
        <p:nvSpPr>
          <p:cNvPr id="8198" name="Rectangle 6"/>
          <p:cNvSpPr>
            <a:spLocks noGrp="1"/>
          </p:cNvSpPr>
          <p:nvPr>
            <p:ph type="sldNum" sz="quarter" idx="2"/>
          </p:nvPr>
        </p:nvSpPr>
        <p:spPr bwMode="auto">
          <a:xfrm>
            <a:off x="520700" y="6184900"/>
            <a:ext cx="573088" cy="6096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fld id="{D9F7140D-D6DE-4EC2-BCD1-A985855B24BA}" type="slidenum">
              <a:rPr lang="nl-NL" altLang="en-US"/>
              <a:pPr/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+mj-lt"/>
          <a:ea typeface="+mj-ea"/>
          <a:cs typeface="+mj-cs"/>
          <a:sym typeface="Calibri" charset="0"/>
        </a:defRPr>
      </a:lvl1pPr>
      <a:lvl2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2pPr>
      <a:lvl3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3pPr>
      <a:lvl4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4pPr>
      <a:lvl5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5pPr>
      <a:lvl6pPr marL="4572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6pPr>
      <a:lvl7pPr marL="9144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7pPr>
      <a:lvl8pPr marL="13716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8pPr>
      <a:lvl9pPr marL="18288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22263" indent="-322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1pPr>
      <a:lvl2pPr marL="647700" indent="-327025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2pPr>
      <a:lvl3pPr marL="968375" indent="-32385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3pPr>
      <a:lvl4pPr marL="1292225" indent="-320675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4pPr>
      <a:lvl5pPr marL="1619250" indent="-32385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5pPr>
      <a:lvl6pPr marL="20764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25336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29908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4480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520700" y="593725"/>
            <a:ext cx="8101013" cy="49213"/>
          </a:xfrm>
          <a:prstGeom prst="rect">
            <a:avLst/>
          </a:prstGeom>
          <a:solidFill>
            <a:srgbClr val="00AFDC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520700" y="6262688"/>
            <a:ext cx="8101013" cy="12700"/>
          </a:xfrm>
          <a:prstGeom prst="rect">
            <a:avLst/>
          </a:prstGeom>
          <a:solidFill>
            <a:srgbClr val="00AFDC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pic>
        <p:nvPicPr>
          <p:cNvPr id="74756" name="Picture 3" descr="image4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6415088"/>
            <a:ext cx="1104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520700" y="6184900"/>
            <a:ext cx="573088" cy="6096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fld id="{DB289D08-A700-4281-B5E3-FB7D817C7852}" type="slidenum">
              <a:rPr lang="nl-NL" altLang="en-US"/>
              <a:pPr/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+mj-lt"/>
          <a:ea typeface="+mj-ea"/>
          <a:cs typeface="+mj-cs"/>
          <a:sym typeface="Calibri" charset="0"/>
        </a:defRPr>
      </a:lvl1pPr>
      <a:lvl2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2pPr>
      <a:lvl3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3pPr>
      <a:lvl4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4pPr>
      <a:lvl5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charset="0"/>
        </a:defRPr>
      </a:lvl5pPr>
      <a:lvl6pPr marL="4572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6pPr>
      <a:lvl7pPr marL="9144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7pPr>
      <a:lvl8pPr marL="13716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8pPr>
      <a:lvl9pPr marL="1828800" algn="l" rtl="0" fontAlgn="base" hangingPunct="0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00AFDC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22263" indent="-322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1pPr>
      <a:lvl2pPr marL="647700" indent="-327025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2pPr>
      <a:lvl3pPr marL="968375" indent="-32385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3pPr>
      <a:lvl4pPr marL="1292225" indent="-320675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4pPr>
      <a:lvl5pPr marL="1619250" indent="-32385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5pPr>
      <a:lvl6pPr marL="20764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25336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29908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448050" indent="-323850" algn="l" rtl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FDC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s://www.google.nl/url?url=https://www.perssupport.nl/persbericht/84188/artsen-zonder-grenzen-zet-noodhulpkamp-op-in-nederland&amp;rct=j&amp;frm=1&amp;q=&amp;esrc=s&amp;sa=U&amp;ved=0ahUKEwjf_-Lnts_LAhXK6RQKHZ2sCKUQwW4IIDAE&amp;usg=AFQjCNEu-JKuD36CMpNsb35UKfl2VebL3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pediatrics.aappublicati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ChangeArrowheads="1"/>
          </p:cNvSpPr>
          <p:nvPr/>
        </p:nvSpPr>
        <p:spPr bwMode="auto">
          <a:xfrm>
            <a:off x="457200" y="4953000"/>
            <a:ext cx="81534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89091" name="Rectangle 1"/>
          <p:cNvSpPr>
            <a:spLocks noChangeArrowheads="1"/>
          </p:cNvSpPr>
          <p:nvPr>
            <p:ph type="ctrTitle"/>
          </p:nvPr>
        </p:nvSpPr>
        <p:spPr>
          <a:xfrm>
            <a:off x="844550" y="1003300"/>
            <a:ext cx="7453313" cy="1344613"/>
          </a:xfrm>
        </p:spPr>
        <p:txBody>
          <a:bodyPr/>
          <a:lstStyle/>
          <a:p>
            <a:pPr defTabSz="574675" eaLnBrk="1">
              <a:lnSpc>
                <a:spcPts val="2600"/>
              </a:lnSpc>
            </a:pPr>
            <a:r>
              <a:rPr lang="nl-NL" altLang="en-US" sz="3200" smtClean="0">
                <a:solidFill>
                  <a:srgbClr val="FFFFFF"/>
                </a:solidFill>
              </a:rPr>
              <a:t>Hardware or software? Interventions for a sustainable infection control programme</a:t>
            </a:r>
            <a:endParaRPr lang="nl-NL" altLang="en-US" sz="1600" b="0" smtClean="0">
              <a:solidFill>
                <a:srgbClr val="000000"/>
              </a:solidFill>
            </a:endParaRPr>
          </a:p>
        </p:txBody>
      </p:sp>
      <p:sp>
        <p:nvSpPr>
          <p:cNvPr id="89092" name="Rectangle 2"/>
          <p:cNvSpPr>
            <a:spLocks noChangeArrowheads="1"/>
          </p:cNvSpPr>
          <p:nvPr>
            <p:ph type="subTitle" sz="half" idx="1"/>
          </p:nvPr>
        </p:nvSpPr>
        <p:spPr>
          <a:xfrm>
            <a:off x="676275" y="3255963"/>
            <a:ext cx="7789863" cy="1468437"/>
          </a:xfrm>
        </p:spPr>
        <p:txBody>
          <a:bodyPr/>
          <a:lstStyle/>
          <a:p>
            <a:pPr algn="l" defTabSz="776288" eaLnBrk="1">
              <a:lnSpc>
                <a:spcPts val="2100"/>
              </a:lnSpc>
              <a:buClrTx/>
              <a:buSzTx/>
              <a:buFontTx/>
              <a:buNone/>
            </a:pPr>
            <a:r>
              <a:rPr lang="nl-NL" altLang="en-US" sz="2400" b="1" dirty="0" smtClean="0">
                <a:solidFill>
                  <a:srgbClr val="FFFFFF"/>
                </a:solidFill>
              </a:rPr>
              <a:t>Joost Hopman, MD, DTMH                                 </a:t>
            </a:r>
            <a:endParaRPr lang="nl-NL" altLang="en-US" sz="2400" b="1" dirty="0" smtClean="0"/>
          </a:p>
          <a:p>
            <a:pPr algn="l" defTabSz="776288" eaLnBrk="1">
              <a:lnSpc>
                <a:spcPts val="2100"/>
              </a:lnSpc>
              <a:buClrTx/>
              <a:buSzTx/>
              <a:buFontTx/>
              <a:buNone/>
            </a:pPr>
            <a:r>
              <a:rPr lang="nl-NL" altLang="en-US" sz="1700" b="1" dirty="0" smtClean="0">
                <a:solidFill>
                  <a:srgbClr val="FFFFFF"/>
                </a:solidFill>
              </a:rPr>
              <a:t>Consultant Microbiologist, Head of Infection Control Unit </a:t>
            </a:r>
            <a:endParaRPr lang="nl-NL" altLang="en-US" sz="1700" b="1" dirty="0" smtClean="0"/>
          </a:p>
          <a:p>
            <a:pPr algn="l" defTabSz="776288" eaLnBrk="1">
              <a:lnSpc>
                <a:spcPts val="2100"/>
              </a:lnSpc>
              <a:buClrTx/>
              <a:buSzTx/>
              <a:buFontTx/>
              <a:buNone/>
            </a:pPr>
            <a:r>
              <a:rPr lang="nl-NL" altLang="en-US" sz="1700" b="1" dirty="0" smtClean="0">
                <a:solidFill>
                  <a:srgbClr val="FFFFFF"/>
                </a:solidFill>
              </a:rPr>
              <a:t>Radboud University Medical Centre Nijmegen, The Netherlands</a:t>
            </a:r>
            <a:endParaRPr lang="nl-NL" altLang="en-US" sz="1700" b="1" dirty="0" smtClean="0"/>
          </a:p>
          <a:p>
            <a:pPr algn="l" defTabSz="776288" eaLnBrk="1">
              <a:lnSpc>
                <a:spcPts val="2100"/>
              </a:lnSpc>
              <a:buClrTx/>
              <a:buSzTx/>
              <a:buFontTx/>
              <a:buNone/>
            </a:pPr>
            <a:r>
              <a:rPr lang="nl-NL" altLang="en-US" sz="1700" b="1" dirty="0" smtClean="0">
                <a:solidFill>
                  <a:srgbClr val="FFFFFF"/>
                </a:solidFill>
              </a:rPr>
              <a:t>Senior Lecturer Community Health, Stellenbosch University, South Africa</a:t>
            </a:r>
          </a:p>
        </p:txBody>
      </p:sp>
      <p:pic>
        <p:nvPicPr>
          <p:cNvPr id="89093" name="Picture 3" descr="USlogo_witagtergron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5876925"/>
            <a:ext cx="18113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9094" name="Picture 4" descr="Afbeeldingsresultaat voor artsen zonder grenzen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949950"/>
            <a:ext cx="14287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9095" name="Picture 4" descr="pasted-image.tif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5876925"/>
            <a:ext cx="82391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9096" name="Tekstvak 6"/>
          <p:cNvSpPr txBox="1">
            <a:spLocks noChangeArrowheads="1"/>
          </p:cNvSpPr>
          <p:nvPr/>
        </p:nvSpPr>
        <p:spPr bwMode="auto">
          <a:xfrm>
            <a:off x="2339975" y="6381750"/>
            <a:ext cx="17843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800"/>
              <a:t>International Ambassador Program</a:t>
            </a:r>
          </a:p>
        </p:txBody>
      </p:sp>
      <p:sp>
        <p:nvSpPr>
          <p:cNvPr id="89097" name="Rectangle 2"/>
          <p:cNvSpPr txBox="1">
            <a:spLocks noChangeArrowheads="1"/>
          </p:cNvSpPr>
          <p:nvPr/>
        </p:nvSpPr>
        <p:spPr bwMode="auto">
          <a:xfrm>
            <a:off x="685800" y="4932363"/>
            <a:ext cx="778986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776288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defTabSz="776288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ts val="2100"/>
              </a:lnSpc>
            </a:pPr>
            <a:r>
              <a:rPr lang="nl-NL" altLang="en-US" sz="2000" b="1">
                <a:latin typeface="Calibri" charset="0"/>
                <a:cs typeface="Calibri" charset="0"/>
                <a:sym typeface="Calibri" charset="0"/>
              </a:rPr>
              <a:t>Hosted by Claire Kilpatrick</a:t>
            </a:r>
            <a:br>
              <a:rPr lang="nl-NL" altLang="en-US" sz="2000" b="1">
                <a:latin typeface="Calibri" charset="0"/>
                <a:cs typeface="Calibri" charset="0"/>
                <a:sym typeface="Calibri" charset="0"/>
              </a:rPr>
            </a:br>
            <a:r>
              <a:rPr lang="nl-NL" altLang="en-US" sz="1800" b="1">
                <a:latin typeface="Calibri" charset="0"/>
                <a:cs typeface="Calibri" charset="0"/>
                <a:sym typeface="Calibri" charset="0"/>
              </a:rPr>
              <a:t>WHO Infection Prevention and Control Global Unit</a:t>
            </a:r>
            <a:endParaRPr lang="nl-NL" altLang="en-US" sz="2000" b="1"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89098" name="TextBox 9"/>
          <p:cNvSpPr txBox="1">
            <a:spLocks noChangeArrowheads="1"/>
          </p:cNvSpPr>
          <p:nvPr/>
        </p:nvSpPr>
        <p:spPr bwMode="auto">
          <a:xfrm>
            <a:off x="3240088" y="6553200"/>
            <a:ext cx="300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en-US" altLang="en-US" sz="1800" b="1"/>
              <a:t>www.webbertraining.com</a:t>
            </a:r>
          </a:p>
        </p:txBody>
      </p:sp>
      <p:sp>
        <p:nvSpPr>
          <p:cNvPr id="89099" name="TextBox 10"/>
          <p:cNvSpPr txBox="1">
            <a:spLocks noChangeArrowheads="1"/>
          </p:cNvSpPr>
          <p:nvPr/>
        </p:nvSpPr>
        <p:spPr bwMode="auto">
          <a:xfrm>
            <a:off x="6786563" y="6553200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r" eaLnBrk="1"/>
            <a:r>
              <a:rPr lang="en-US" altLang="en-US" sz="1800" b="1"/>
              <a:t>September 22, 2016</a:t>
            </a:r>
          </a:p>
        </p:txBody>
      </p:sp>
      <p:cxnSp>
        <p:nvCxnSpPr>
          <p:cNvPr id="89100" name="Straight Connector 12"/>
          <p:cNvCxnSpPr>
            <a:cxnSpLocks noChangeShapeType="1"/>
          </p:cNvCxnSpPr>
          <p:nvPr/>
        </p:nvCxnSpPr>
        <p:spPr bwMode="auto">
          <a:xfrm>
            <a:off x="0" y="6627813"/>
            <a:ext cx="9144000" cy="1587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</p:spPr>
      </p:cxn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203200" y="919163"/>
            <a:ext cx="8229600" cy="1030287"/>
          </a:xfrm>
        </p:spPr>
        <p:txBody>
          <a:bodyPr lIns="45720" tIns="45720" rIns="45720" bIns="45720" anchor="b"/>
          <a:lstStyle/>
          <a:p>
            <a:pPr algn="ctr" eaLnBrk="1"/>
            <a:r>
              <a:rPr lang="nl-NL" altLang="en-US" sz="5200" smtClean="0"/>
              <a:t>Future of Hospitals</a:t>
            </a:r>
          </a:p>
        </p:txBody>
      </p:sp>
      <p:sp>
        <p:nvSpPr>
          <p:cNvPr id="98307" name="Rectangle 2"/>
          <p:cNvSpPr>
            <a:spLocks/>
          </p:cNvSpPr>
          <p:nvPr/>
        </p:nvSpPr>
        <p:spPr bwMode="auto">
          <a:xfrm>
            <a:off x="320675" y="2819400"/>
            <a:ext cx="8778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r>
              <a:rPr lang="nl-NL" altLang="en-US" sz="3200"/>
              <a:t>less Bricks, more Bytes,</a:t>
            </a:r>
            <a:br>
              <a:rPr lang="nl-NL" altLang="en-US" sz="3200"/>
            </a:br>
            <a:r>
              <a:rPr lang="nl-NL" altLang="en-US" sz="3200"/>
              <a:t>and a different Behaviour</a:t>
            </a:r>
          </a:p>
        </p:txBody>
      </p:sp>
      <p:sp>
        <p:nvSpPr>
          <p:cNvPr id="98308" name="Rectangle 3"/>
          <p:cNvSpPr>
            <a:spLocks/>
          </p:cNvSpPr>
          <p:nvPr/>
        </p:nvSpPr>
        <p:spPr bwMode="auto">
          <a:xfrm rot="-412982">
            <a:off x="539750" y="4459288"/>
            <a:ext cx="8353425" cy="10763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prstDash val="dash"/>
            <a:miter lim="400000"/>
            <a:headEnd/>
            <a:tailEnd/>
          </a:ln>
        </p:spPr>
        <p:txBody>
          <a:bodyPr lIns="45718" tIns="45718" rIns="45718" bIns="45718" anchor="ctr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r>
              <a:rPr lang="nl-NL" altLang="en-US" sz="3200"/>
              <a:t>less </a:t>
            </a:r>
            <a:r>
              <a:rPr lang="nl-NL" altLang="en-US" sz="3200">
                <a:solidFill>
                  <a:srgbClr val="FF2600"/>
                </a:solidFill>
              </a:rPr>
              <a:t>and Safer</a:t>
            </a:r>
            <a:r>
              <a:rPr lang="nl-NL" altLang="en-US" sz="3200"/>
              <a:t> Bricks, more Bytes,</a:t>
            </a:r>
            <a:br>
              <a:rPr lang="nl-NL" altLang="en-US" sz="3200"/>
            </a:br>
            <a:r>
              <a:rPr lang="nl-NL" altLang="en-US" sz="3200"/>
              <a:t>and a different Behaviour</a:t>
            </a:r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672857E8-76CD-4102-8A76-738771804857}" type="slidenum">
              <a:rPr lang="nl-NL" altLang="en-US" sz="20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pPr eaLnBrk="1"/>
              <a:t>10</a:t>
            </a:fld>
            <a:endParaRPr lang="nl-NL" altLang="en-US" sz="2000">
              <a:solidFill>
                <a:schemeClr val="tx1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7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/>
          </p:cNvSpPr>
          <p:nvPr/>
        </p:nvSpPr>
        <p:spPr bwMode="auto">
          <a:xfrm>
            <a:off x="3165475" y="1797050"/>
            <a:ext cx="27352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2800" b="1">
                <a:solidFill>
                  <a:srgbClr val="00AFDC"/>
                </a:solidFill>
                <a:latin typeface="Calibri" charset="0"/>
                <a:cs typeface="Calibri" charset="0"/>
                <a:sym typeface="Calibri" charset="0"/>
              </a:rPr>
              <a:t>Implementation</a:t>
            </a:r>
          </a:p>
        </p:txBody>
      </p:sp>
      <p:sp>
        <p:nvSpPr>
          <p:cNvPr id="102403" name="Rectangle 3"/>
          <p:cNvSpPr>
            <a:spLocks/>
          </p:cNvSpPr>
          <p:nvPr/>
        </p:nvSpPr>
        <p:spPr bwMode="auto">
          <a:xfrm>
            <a:off x="844550" y="4076700"/>
            <a:ext cx="53467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ts val="2500"/>
              </a:lnSpc>
            </a:pPr>
            <a:r>
              <a:rPr lang="nl-NL" altLang="en-US" sz="200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J.Hopman, arts-microbioloog, Hoofd HIP</a:t>
            </a:r>
          </a:p>
        </p:txBody>
      </p:sp>
      <p:pic>
        <p:nvPicPr>
          <p:cNvPr id="102404" name="Picture 4" descr="image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2636838"/>
            <a:ext cx="28194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240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21D60753-3C2E-4CC1-B0C1-EBA6983CB71E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13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3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/>
          </p:cNvSpPr>
          <p:nvPr/>
        </p:nvSpPr>
        <p:spPr bwMode="auto">
          <a:xfrm>
            <a:off x="2914650" y="763588"/>
            <a:ext cx="27352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2800" b="1">
                <a:solidFill>
                  <a:srgbClr val="00AFDC"/>
                </a:solidFill>
                <a:latin typeface="Calibri" charset="0"/>
                <a:cs typeface="Calibri" charset="0"/>
                <a:sym typeface="Calibri" charset="0"/>
              </a:rPr>
              <a:t>Five moments</a:t>
            </a:r>
          </a:p>
        </p:txBody>
      </p:sp>
      <p:pic>
        <p:nvPicPr>
          <p:cNvPr id="104451" name="Picture 2" descr="image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525" y="1268413"/>
            <a:ext cx="6438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445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F2CBF7FE-7B40-4B62-B88A-ED76D7572D86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15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ChangeArrowheads="1"/>
          </p:cNvSpPr>
          <p:nvPr>
            <p:ph type="title"/>
          </p:nvPr>
        </p:nvSpPr>
        <p:spPr>
          <a:xfrm>
            <a:off x="520700" y="1003300"/>
            <a:ext cx="8101013" cy="533400"/>
          </a:xfrm>
        </p:spPr>
        <p:txBody>
          <a:bodyPr/>
          <a:lstStyle/>
          <a:p>
            <a:pPr defTabSz="895350" eaLnBrk="1">
              <a:lnSpc>
                <a:spcPts val="4100"/>
              </a:lnSpc>
            </a:pPr>
            <a:r>
              <a:rPr lang="nl-NL" altLang="en-US" sz="3900" smtClean="0"/>
              <a:t>Radboudumc Campaign</a:t>
            </a:r>
          </a:p>
        </p:txBody>
      </p:sp>
      <p:sp>
        <p:nvSpPr>
          <p:cNvPr id="105475" name="Rectangle 2"/>
          <p:cNvSpPr>
            <a:spLocks noChangeArrowheads="1"/>
          </p:cNvSpPr>
          <p:nvPr>
            <p:ph type="body" idx="1"/>
          </p:nvPr>
        </p:nvSpPr>
        <p:spPr>
          <a:xfrm>
            <a:off x="520700" y="1814513"/>
            <a:ext cx="8101013" cy="4124325"/>
          </a:xfrm>
        </p:spPr>
        <p:txBody>
          <a:bodyPr/>
          <a:lstStyle/>
          <a:p>
            <a:pPr eaLnBrk="1"/>
            <a:r>
              <a:rPr lang="nl-NL" altLang="en-US" smtClean="0"/>
              <a:t>Clear message and strong leadership</a:t>
            </a:r>
          </a:p>
          <a:p>
            <a:pPr marL="646113" lvl="1" indent="-325438" eaLnBrk="1"/>
            <a:r>
              <a:rPr lang="nl-NL" altLang="en-US" smtClean="0"/>
              <a:t>Board of directors and Department leadership</a:t>
            </a:r>
          </a:p>
          <a:p>
            <a:pPr eaLnBrk="1"/>
            <a:endParaRPr lang="nl-NL" altLang="en-US" smtClean="0"/>
          </a:p>
          <a:p>
            <a:pPr eaLnBrk="1"/>
            <a:r>
              <a:rPr lang="nl-NL" altLang="en-US" smtClean="0"/>
              <a:t>Intake meetings with head of departments</a:t>
            </a:r>
            <a:endParaRPr lang="nl-NL" altLang="en-US" sz="1800" smtClean="0"/>
          </a:p>
          <a:p>
            <a:pPr eaLnBrk="1"/>
            <a:r>
              <a:rPr lang="nl-NL" altLang="en-US" sz="1800" smtClean="0"/>
              <a:t>Advisory board: chair Medical staff, chair nursing staff, chair patient advisory council </a:t>
            </a:r>
          </a:p>
          <a:p>
            <a:pPr eaLnBrk="1"/>
            <a:r>
              <a:rPr lang="nl-NL" altLang="en-US" smtClean="0"/>
              <a:t>Choice of Module A module B </a:t>
            </a:r>
            <a:endParaRPr lang="nl-NL" altLang="en-US" sz="1800" smtClean="0"/>
          </a:p>
          <a:p>
            <a:pPr eaLnBrk="1"/>
            <a:endParaRPr lang="nl-NL" altLang="en-US" sz="1800" smtClean="0"/>
          </a:p>
          <a:p>
            <a:pPr marL="646113" lvl="1" indent="-325438" eaLnBrk="1"/>
            <a:r>
              <a:rPr lang="nl-NL" altLang="en-US" sz="1800" smtClean="0"/>
              <a:t>A: Infrastructure, education, feedback of compliance data</a:t>
            </a:r>
          </a:p>
          <a:p>
            <a:pPr marL="646113" lvl="1" indent="-325438" eaLnBrk="1"/>
            <a:r>
              <a:rPr lang="nl-NL" altLang="en-US" sz="1800" smtClean="0"/>
              <a:t>B: A + accountability culture</a:t>
            </a:r>
          </a:p>
          <a:p>
            <a:pPr eaLnBrk="1"/>
            <a:endParaRPr lang="nl-NL" altLang="en-US" sz="1800" smtClean="0"/>
          </a:p>
          <a:p>
            <a:pPr eaLnBrk="1"/>
            <a:r>
              <a:rPr lang="nl-NL" altLang="en-US" smtClean="0"/>
              <a:t>Evaluation meetings with head of department</a:t>
            </a:r>
          </a:p>
        </p:txBody>
      </p:sp>
      <p:sp>
        <p:nvSpPr>
          <p:cNvPr id="105476" name="Rectangle 3"/>
          <p:cNvSpPr>
            <a:spLocks/>
          </p:cNvSpPr>
          <p:nvPr/>
        </p:nvSpPr>
        <p:spPr bwMode="auto">
          <a:xfrm>
            <a:off x="6278563" y="4999038"/>
            <a:ext cx="2630487" cy="638175"/>
          </a:xfrm>
          <a:prstGeom prst="rect">
            <a:avLst/>
          </a:prstGeom>
          <a:solidFill>
            <a:srgbClr val="B6EBFF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wrap="none" lIns="45718" tIns="45718" rIns="45718" bIns="45718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800">
                <a:latin typeface="Calibri" charset="0"/>
                <a:cs typeface="Calibri" charset="0"/>
                <a:sym typeface="Calibri" charset="0"/>
              </a:rPr>
              <a:t>35 clinical departments</a:t>
            </a:r>
          </a:p>
          <a:p>
            <a:pPr eaLnBrk="1"/>
            <a:r>
              <a:rPr lang="nl-NL" altLang="en-US" sz="1800">
                <a:latin typeface="Calibri" charset="0"/>
                <a:cs typeface="Calibri" charset="0"/>
                <a:sym typeface="Calibri" charset="0"/>
              </a:rPr>
              <a:t>2 departments module B</a:t>
            </a:r>
          </a:p>
        </p:txBody>
      </p:sp>
      <p:sp>
        <p:nvSpPr>
          <p:cNvPr id="10547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86066FBD-112B-4F76-97D5-555133F6FCD7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16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 descr="image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1052513"/>
            <a:ext cx="8785225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649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59DDACF6-3491-4B0D-A22C-DDE0E31ECAC5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17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ChangeArrowheads="1"/>
          </p:cNvSpPr>
          <p:nvPr>
            <p:ph type="title"/>
          </p:nvPr>
        </p:nvSpPr>
        <p:spPr>
          <a:xfrm>
            <a:off x="520700" y="1003300"/>
            <a:ext cx="8101013" cy="533400"/>
          </a:xfrm>
        </p:spPr>
        <p:txBody>
          <a:bodyPr/>
          <a:lstStyle/>
          <a:p>
            <a:pPr defTabSz="895350" eaLnBrk="1">
              <a:lnSpc>
                <a:spcPts val="4100"/>
              </a:lnSpc>
            </a:pPr>
            <a:r>
              <a:rPr lang="nl-NL" altLang="en-US" sz="3900" smtClean="0"/>
              <a:t>Infrastructure</a:t>
            </a:r>
          </a:p>
        </p:txBody>
      </p:sp>
      <p:sp>
        <p:nvSpPr>
          <p:cNvPr id="107523" name="Rectangle 2"/>
          <p:cNvSpPr>
            <a:spLocks noChangeArrowheads="1"/>
          </p:cNvSpPr>
          <p:nvPr>
            <p:ph type="body" sz="half" idx="1"/>
          </p:nvPr>
        </p:nvSpPr>
        <p:spPr>
          <a:xfrm>
            <a:off x="520700" y="1651000"/>
            <a:ext cx="8154988" cy="2424113"/>
          </a:xfrm>
        </p:spPr>
        <p:txBody>
          <a:bodyPr/>
          <a:lstStyle/>
          <a:p>
            <a:pPr marL="322263" lvl="2" indent="-322263" eaLnBrk="1"/>
            <a:r>
              <a:rPr lang="nl-NL" altLang="en-US" smtClean="0"/>
              <a:t>Technical improvements:</a:t>
            </a:r>
            <a:endParaRPr lang="nl-NL" altLang="en-US" sz="1800" smtClean="0"/>
          </a:p>
          <a:p>
            <a:pPr marL="644525" lvl="3" indent="-322263" eaLnBrk="1">
              <a:buClrTx/>
            </a:pPr>
            <a:r>
              <a:rPr lang="nl-NL" altLang="en-US" smtClean="0"/>
              <a:t>Beddispensers and walldispensers</a:t>
            </a:r>
          </a:p>
          <a:p>
            <a:pPr marL="1616075" lvl="4" indent="-320675" eaLnBrk="1">
              <a:buClrTx/>
            </a:pPr>
            <a:r>
              <a:rPr lang="nl-NL" altLang="en-US" smtClean="0"/>
              <a:t>Addressing allergy and allergy prevention</a:t>
            </a:r>
          </a:p>
          <a:p>
            <a:pPr marL="644525" lvl="3" indent="-322263" eaLnBrk="1">
              <a:buClrTx/>
            </a:pPr>
            <a:r>
              <a:rPr lang="nl-NL" altLang="en-US" smtClean="0"/>
              <a:t>Standardized instructions</a:t>
            </a:r>
          </a:p>
          <a:p>
            <a:pPr marL="644525" lvl="3" indent="-322263" eaLnBrk="1">
              <a:buClrTx/>
            </a:pPr>
            <a:r>
              <a:rPr lang="nl-NL" altLang="en-US" sz="1800" smtClean="0"/>
              <a:t>Reminders</a:t>
            </a:r>
          </a:p>
          <a:p>
            <a:pPr marL="644525" lvl="3" indent="-322263" eaLnBrk="1">
              <a:buClrTx/>
            </a:pPr>
            <a:r>
              <a:rPr lang="nl-NL" altLang="en-US" smtClean="0"/>
              <a:t>Rules with regard to clothes and jewelry:</a:t>
            </a:r>
          </a:p>
          <a:p>
            <a:pPr marL="644525" lvl="3" indent="-322263" eaLnBrk="1">
              <a:buClrTx/>
            </a:pPr>
            <a:r>
              <a:rPr lang="nl-NL" altLang="en-US" smtClean="0"/>
              <a:t>Foam, gels and different flavors of disinfectants</a:t>
            </a:r>
          </a:p>
        </p:txBody>
      </p:sp>
      <p:pic>
        <p:nvPicPr>
          <p:cNvPr id="107524" name="Picture 3" descr="image2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650" y="4278313"/>
            <a:ext cx="17795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7525" name="Picture 4" descr="image1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013" y="4278313"/>
            <a:ext cx="17811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75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125C46A0-4210-4547-BF4D-EDFE9BEEFFEF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18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5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nl-NL" altLang="en-US" smtClean="0"/>
              <a:t>Learning Objectives</a:t>
            </a:r>
          </a:p>
        </p:txBody>
      </p:sp>
      <p:sp>
        <p:nvSpPr>
          <p:cNvPr id="901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endParaRPr lang="nl-NL" altLang="en-US" smtClean="0"/>
          </a:p>
          <a:p>
            <a:pPr eaLnBrk="1"/>
            <a:r>
              <a:rPr lang="nl-NL" altLang="en-US" smtClean="0"/>
              <a:t>1. Identify components of infrastructure that could be improved from IPC perspective</a:t>
            </a:r>
          </a:p>
          <a:p>
            <a:pPr eaLnBrk="1"/>
            <a:endParaRPr lang="nl-NL" altLang="en-US" smtClean="0"/>
          </a:p>
          <a:p>
            <a:pPr eaLnBrk="1"/>
            <a:r>
              <a:rPr lang="nl-NL" altLang="en-US" smtClean="0"/>
              <a:t>2. To evaluate quality monitoring systems for cleaning and disinfection</a:t>
            </a:r>
          </a:p>
          <a:p>
            <a:pPr eaLnBrk="1"/>
            <a:endParaRPr lang="nl-NL" altLang="en-US" smtClean="0"/>
          </a:p>
          <a:p>
            <a:pPr eaLnBrk="1"/>
            <a:r>
              <a:rPr lang="nl-NL" altLang="en-US" smtClean="0"/>
              <a:t>3. Compare interventions in high and low resource settings</a:t>
            </a:r>
          </a:p>
          <a:p>
            <a:pPr eaLnBrk="1"/>
            <a:endParaRPr lang="nl-NL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15E256CE-AFA3-4E8B-9240-E74E73AA1358}" type="slidenum">
              <a:rPr lang="nl-NL" altLang="en-US" sz="20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pPr eaLnBrk="1"/>
              <a:t>2</a:t>
            </a:fld>
            <a:endParaRPr lang="nl-NL" altLang="en-US" sz="2000">
              <a:solidFill>
                <a:schemeClr val="tx1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nl-NL" altLang="en-US" smtClean="0"/>
              <a:t>Education</a:t>
            </a:r>
          </a:p>
        </p:txBody>
      </p:sp>
      <p:sp>
        <p:nvSpPr>
          <p:cNvPr id="109571" name="Rectangle 2"/>
          <p:cNvSpPr>
            <a:spLocks/>
          </p:cNvSpPr>
          <p:nvPr/>
        </p:nvSpPr>
        <p:spPr bwMode="auto">
          <a:xfrm>
            <a:off x="538163" y="2563813"/>
            <a:ext cx="788828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8" tIns="45718" rIns="45718" bIns="45718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6000" b="1">
                <a:latin typeface="Calibri" charset="0"/>
                <a:cs typeface="Calibri" charset="0"/>
                <a:sym typeface="Calibri" charset="0"/>
              </a:rPr>
              <a:t>Why</a:t>
            </a:r>
            <a:r>
              <a:rPr lang="nl-NL" altLang="en-US" sz="6000">
                <a:latin typeface="Calibri" charset="0"/>
                <a:cs typeface="Calibri" charset="0"/>
                <a:sym typeface="Calibri" charset="0"/>
              </a:rPr>
              <a:t> Handdisinfection?</a:t>
            </a:r>
            <a:endParaRPr lang="nl-NL" altLang="en-US" sz="6000" b="1"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09572" name="Rectangle 3"/>
          <p:cNvSpPr>
            <a:spLocks/>
          </p:cNvSpPr>
          <p:nvPr/>
        </p:nvSpPr>
        <p:spPr bwMode="auto">
          <a:xfrm>
            <a:off x="1762125" y="4364038"/>
            <a:ext cx="28813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8" tIns="45718" rIns="45718" bIns="45718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800">
                <a:latin typeface="Calibri" charset="0"/>
                <a:cs typeface="Calibri" charset="0"/>
                <a:sym typeface="Calibri" charset="0"/>
              </a:rPr>
              <a:t>All clinical departments:</a:t>
            </a:r>
          </a:p>
          <a:p>
            <a:pPr eaLnBrk="1"/>
            <a:r>
              <a:rPr lang="nl-NL" altLang="en-US" sz="1800">
                <a:latin typeface="Calibri" charset="0"/>
                <a:cs typeface="Calibri" charset="0"/>
                <a:sym typeface="Calibri" charset="0"/>
              </a:rPr>
              <a:t>	Staff - head IPC</a:t>
            </a:r>
          </a:p>
          <a:p>
            <a:pPr eaLnBrk="1"/>
            <a:r>
              <a:rPr lang="nl-NL" altLang="en-US" sz="1800">
                <a:latin typeface="Calibri" charset="0"/>
                <a:cs typeface="Calibri" charset="0"/>
                <a:sym typeface="Calibri" charset="0"/>
              </a:rPr>
              <a:t>	Nursing -IPC nurse</a:t>
            </a:r>
          </a:p>
        </p:txBody>
      </p:sp>
      <p:sp>
        <p:nvSpPr>
          <p:cNvPr id="1095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EA337123-A582-4E12-80A3-AFA29357F4F8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20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nl-NL" altLang="en-US" smtClean="0"/>
              <a:t>Awareness in the departments</a:t>
            </a:r>
          </a:p>
        </p:txBody>
      </p:sp>
      <p:sp>
        <p:nvSpPr>
          <p:cNvPr id="110595" name="Rectangle 2"/>
          <p:cNvSpPr>
            <a:spLocks noChangeArrowheads="1"/>
          </p:cNvSpPr>
          <p:nvPr>
            <p:ph type="body" sz="half" idx="1"/>
          </p:nvPr>
        </p:nvSpPr>
        <p:spPr>
          <a:xfrm>
            <a:off x="466725" y="1987550"/>
            <a:ext cx="7289800" cy="3144838"/>
          </a:xfrm>
        </p:spPr>
        <p:txBody>
          <a:bodyPr/>
          <a:lstStyle/>
          <a:p>
            <a:pPr eaLnBrk="1"/>
            <a:r>
              <a:rPr lang="nl-NL" altLang="en-US" smtClean="0"/>
              <a:t>IPC linked nurses</a:t>
            </a:r>
          </a:p>
          <a:p>
            <a:pPr lvl="1" eaLnBrk="1"/>
            <a:r>
              <a:rPr lang="nl-NL" altLang="en-US" smtClean="0"/>
              <a:t>Internally educated on IPC</a:t>
            </a:r>
          </a:p>
          <a:p>
            <a:pPr lvl="1" eaLnBrk="1"/>
            <a:r>
              <a:rPr lang="nl-NL" altLang="en-US" smtClean="0"/>
              <a:t>Central figure for IPC in the department</a:t>
            </a:r>
          </a:p>
          <a:p>
            <a:pPr lvl="1" eaLnBrk="1"/>
            <a:r>
              <a:rPr lang="nl-NL" altLang="en-US" smtClean="0"/>
              <a:t>Supervised by IPC nurse</a:t>
            </a:r>
          </a:p>
          <a:p>
            <a:pPr eaLnBrk="1"/>
            <a:r>
              <a:rPr lang="nl-NL" altLang="en-US" smtClean="0"/>
              <a:t>Hospital wide meetings with linked nurses from all departments</a:t>
            </a:r>
          </a:p>
          <a:p>
            <a:pPr lvl="1" eaLnBrk="1"/>
            <a:r>
              <a:rPr lang="nl-NL" altLang="en-US" smtClean="0"/>
              <a:t>Themes</a:t>
            </a:r>
          </a:p>
          <a:p>
            <a:pPr lvl="1" eaLnBrk="1"/>
            <a:r>
              <a:rPr lang="nl-NL" altLang="en-US" smtClean="0"/>
              <a:t>Difficulties, challenges and best practices</a:t>
            </a:r>
          </a:p>
        </p:txBody>
      </p:sp>
      <p:sp>
        <p:nvSpPr>
          <p:cNvPr id="11059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23C9DCD4-D2A4-41B6-9C6B-7537F7679363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21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defTabSz="831850" eaLnBrk="1">
              <a:lnSpc>
                <a:spcPts val="3800"/>
              </a:lnSpc>
            </a:pPr>
            <a:r>
              <a:rPr lang="nl-NL" altLang="en-US" sz="3600" smtClean="0"/>
              <a:t>Measuring  Hand hygiene Compliance</a:t>
            </a:r>
          </a:p>
        </p:txBody>
      </p:sp>
      <p:pic>
        <p:nvPicPr>
          <p:cNvPr id="111619" name="Picture 2" descr="image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1600200"/>
            <a:ext cx="7529512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1620" name="Rectangle 3"/>
          <p:cNvSpPr>
            <a:spLocks/>
          </p:cNvSpPr>
          <p:nvPr/>
        </p:nvSpPr>
        <p:spPr bwMode="auto">
          <a:xfrm>
            <a:off x="1560513" y="5543550"/>
            <a:ext cx="5829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8" tIns="45718" rIns="45718" bIns="45718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800"/>
              <a:t>Baseline in 2011: 4 major departments 38% compliance</a:t>
            </a:r>
          </a:p>
        </p:txBody>
      </p:sp>
      <p:sp>
        <p:nvSpPr>
          <p:cNvPr id="11162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5674496A-8643-46B7-BD9B-6E2082D6FDEA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22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" descr="image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9613"/>
            <a:ext cx="43338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12643" name="Picture 2" descr="image1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944813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12644" name="Picture 3" descr="image1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641350"/>
            <a:ext cx="31369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12645" name="Picture 4" descr="image1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392488"/>
            <a:ext cx="32861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26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E3EF093A-8920-417E-9F34-7683C761E770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23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5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ChangeArrowheads="1"/>
          </p:cNvSpPr>
          <p:nvPr>
            <p:ph type="title"/>
          </p:nvPr>
        </p:nvSpPr>
        <p:spPr>
          <a:xfrm>
            <a:off x="520700" y="1003300"/>
            <a:ext cx="8101013" cy="533400"/>
          </a:xfrm>
        </p:spPr>
        <p:txBody>
          <a:bodyPr/>
          <a:lstStyle/>
          <a:p>
            <a:pPr defTabSz="803275" eaLnBrk="1">
              <a:lnSpc>
                <a:spcPts val="3600"/>
              </a:lnSpc>
            </a:pPr>
            <a:r>
              <a:rPr lang="nl-NL" altLang="en-US" sz="3500" smtClean="0"/>
              <a:t>Next steps hand disinfection in 2016</a:t>
            </a:r>
          </a:p>
        </p:txBody>
      </p:sp>
      <p:sp>
        <p:nvSpPr>
          <p:cNvPr id="114691" name="Rectangle 2"/>
          <p:cNvSpPr>
            <a:spLocks noChangeArrowheads="1"/>
          </p:cNvSpPr>
          <p:nvPr>
            <p:ph type="body" idx="1"/>
          </p:nvPr>
        </p:nvSpPr>
        <p:spPr>
          <a:xfrm>
            <a:off x="520700" y="1651000"/>
            <a:ext cx="8083550" cy="4125913"/>
          </a:xfrm>
        </p:spPr>
        <p:txBody>
          <a:bodyPr/>
          <a:lstStyle/>
          <a:p>
            <a:pPr lvl="1" eaLnBrk="1">
              <a:buClrTx/>
            </a:pPr>
            <a:r>
              <a:rPr lang="nl-NL" altLang="en-US" smtClean="0"/>
              <a:t>Focus on OPD</a:t>
            </a:r>
          </a:p>
          <a:p>
            <a:pPr lvl="1" eaLnBrk="1">
              <a:buClrTx/>
              <a:buFont typeface="Arial" charset="0"/>
              <a:buNone/>
            </a:pPr>
            <a:endParaRPr lang="nl-NL" altLang="en-US" smtClean="0"/>
          </a:p>
          <a:p>
            <a:pPr lvl="1" eaLnBrk="1">
              <a:buClrTx/>
            </a:pPr>
            <a:r>
              <a:rPr lang="nl-NL" altLang="en-US" smtClean="0"/>
              <a:t>Keeping up good practices</a:t>
            </a:r>
          </a:p>
          <a:p>
            <a:pPr marL="690563" lvl="2" indent="-46038" eaLnBrk="1"/>
            <a:r>
              <a:rPr lang="nl-NL" altLang="en-US" smtClean="0"/>
              <a:t>Leadership/role models </a:t>
            </a:r>
          </a:p>
          <a:p>
            <a:pPr marL="690563" lvl="2" indent="-46038" eaLnBrk="1"/>
            <a:endParaRPr lang="nl-NL" altLang="en-US" smtClean="0"/>
          </a:p>
          <a:p>
            <a:pPr marL="690563" lvl="2" indent="-46038" eaLnBrk="1"/>
            <a:r>
              <a:rPr lang="nl-NL" altLang="en-US" smtClean="0"/>
              <a:t>Accountability for behavior</a:t>
            </a:r>
          </a:p>
          <a:p>
            <a:pPr marL="690563" lvl="2" indent="-46038" eaLnBrk="1">
              <a:buSzTx/>
              <a:buFont typeface="Arial" charset="0"/>
              <a:buNone/>
            </a:pPr>
            <a:endParaRPr lang="nl-NL" altLang="en-US" smtClean="0"/>
          </a:p>
          <a:p>
            <a:pPr marL="690563" lvl="2" indent="-46038" eaLnBrk="1"/>
            <a:r>
              <a:rPr lang="nl-NL" altLang="en-US" smtClean="0"/>
              <a:t>Patiënt participation for specific patient groups</a:t>
            </a:r>
          </a:p>
          <a:p>
            <a:pPr marL="690563" lvl="2" indent="-46038" eaLnBrk="1">
              <a:buSzTx/>
              <a:buFont typeface="Arial" charset="0"/>
              <a:buNone/>
            </a:pPr>
            <a:endParaRPr lang="nl-NL" altLang="en-US" smtClean="0"/>
          </a:p>
          <a:p>
            <a:pPr marL="690563" lvl="2" indent="-46038" eaLnBrk="1"/>
            <a:r>
              <a:rPr lang="nl-NL" altLang="en-US" smtClean="0"/>
              <a:t>Sharing of best practices </a:t>
            </a:r>
            <a:endParaRPr lang="nl-NL" altLang="en-US" sz="1800" smtClean="0"/>
          </a:p>
          <a:p>
            <a:pPr eaLnBrk="1">
              <a:buSzTx/>
              <a:buFont typeface="Arial" charset="0"/>
              <a:buNone/>
            </a:pPr>
            <a:r>
              <a:rPr lang="nl-NL" altLang="en-US" smtClean="0"/>
              <a:t> </a:t>
            </a:r>
          </a:p>
        </p:txBody>
      </p:sp>
      <p:sp>
        <p:nvSpPr>
          <p:cNvPr id="11469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C57E9CC0-BB56-4F78-B871-77A9F387EA36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25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nl-NL" altLang="en-US" smtClean="0"/>
              <a:t>Conclusion</a:t>
            </a:r>
          </a:p>
        </p:txBody>
      </p:sp>
      <p:sp>
        <p:nvSpPr>
          <p:cNvPr id="115715" name="Rectangle 2"/>
          <p:cNvSpPr>
            <a:spLocks noChangeArrowheads="1"/>
          </p:cNvSpPr>
          <p:nvPr>
            <p:ph type="body" idx="1"/>
          </p:nvPr>
        </p:nvSpPr>
        <p:spPr>
          <a:xfrm>
            <a:off x="520700" y="1814513"/>
            <a:ext cx="8101013" cy="3413125"/>
          </a:xfrm>
        </p:spPr>
        <p:txBody>
          <a:bodyPr/>
          <a:lstStyle/>
          <a:p>
            <a:pPr eaLnBrk="1"/>
            <a:r>
              <a:rPr lang="nl-NL" altLang="en-US" smtClean="0"/>
              <a:t>Multi-modal approach of WHO can be highly effective:</a:t>
            </a:r>
          </a:p>
          <a:p>
            <a:pPr marL="646113" lvl="1" indent="-325438" eaLnBrk="1"/>
            <a:r>
              <a:rPr lang="nl-NL" altLang="en-US" smtClean="0"/>
              <a:t>Facilitate towards an optimal infrastructure</a:t>
            </a:r>
          </a:p>
          <a:p>
            <a:pPr marL="646113" lvl="1" indent="-325438" eaLnBrk="1"/>
            <a:r>
              <a:rPr lang="nl-NL" altLang="en-US" smtClean="0"/>
              <a:t>Compliance Measurements and Feedback</a:t>
            </a:r>
          </a:p>
          <a:p>
            <a:pPr marL="646113" lvl="1" indent="-325438" eaLnBrk="1"/>
            <a:r>
              <a:rPr lang="nl-NL" altLang="en-US" smtClean="0"/>
              <a:t>Education of HCW is underestimated</a:t>
            </a:r>
          </a:p>
          <a:p>
            <a:pPr eaLnBrk="1"/>
            <a:endParaRPr lang="nl-NL" altLang="en-US" smtClean="0"/>
          </a:p>
          <a:p>
            <a:pPr eaLnBrk="1"/>
            <a:r>
              <a:rPr lang="nl-NL" altLang="en-US" smtClean="0"/>
              <a:t>Hospital-Leadership:</a:t>
            </a:r>
          </a:p>
          <a:p>
            <a:pPr marL="646113" lvl="1" indent="-325438" eaLnBrk="1"/>
            <a:r>
              <a:rPr lang="nl-NL" altLang="en-US" smtClean="0"/>
              <a:t>Full support</a:t>
            </a:r>
          </a:p>
          <a:p>
            <a:pPr marL="646113" lvl="1" indent="-325438" eaLnBrk="1"/>
            <a:r>
              <a:rPr lang="nl-NL" altLang="en-US" smtClean="0"/>
              <a:t>Personal commitment</a:t>
            </a:r>
          </a:p>
          <a:p>
            <a:pPr marL="646113" lvl="1" indent="-325438" eaLnBrk="1"/>
            <a:r>
              <a:rPr lang="nl-NL" altLang="en-US" smtClean="0"/>
              <a:t>Adequate Budget</a:t>
            </a:r>
          </a:p>
        </p:txBody>
      </p:sp>
      <p:sp>
        <p:nvSpPr>
          <p:cNvPr id="11571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6E2770C1-A73C-46A2-AE0B-83A1BE96BD98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26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6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6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6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520700" y="1003300"/>
            <a:ext cx="8101013" cy="533400"/>
          </a:xfrm>
        </p:spPr>
        <p:txBody>
          <a:bodyPr/>
          <a:lstStyle/>
          <a:p>
            <a:pPr defTabSz="895350" eaLnBrk="1">
              <a:lnSpc>
                <a:spcPts val="4100"/>
              </a:lnSpc>
            </a:pPr>
            <a:r>
              <a:rPr lang="nl-NL" altLang="en-US" sz="3900" smtClean="0"/>
              <a:t>Infectiepreventie=Teamwork</a:t>
            </a:r>
          </a:p>
        </p:txBody>
      </p:sp>
      <p:sp>
        <p:nvSpPr>
          <p:cNvPr id="91139" name="Rectangle 2"/>
          <p:cNvSpPr>
            <a:spLocks noChangeArrowheads="1"/>
          </p:cNvSpPr>
          <p:nvPr>
            <p:ph type="body" idx="4294967295"/>
          </p:nvPr>
        </p:nvSpPr>
        <p:spPr>
          <a:xfrm>
            <a:off x="520700" y="1814513"/>
            <a:ext cx="8101013" cy="4124325"/>
          </a:xfrm>
        </p:spPr>
        <p:txBody>
          <a:bodyPr/>
          <a:lstStyle/>
          <a:p>
            <a:pPr marL="357188" indent="-357188" defTabSz="739775" eaLnBrk="1">
              <a:lnSpc>
                <a:spcPts val="2000"/>
              </a:lnSpc>
            </a:pPr>
            <a:r>
              <a:rPr lang="nl-NL" altLang="en-US" sz="1600" smtClean="0"/>
              <a:t>Prof. Andreas Voss</a:t>
            </a:r>
          </a:p>
          <a:p>
            <a:pPr marL="357188" indent="-357188" defTabSz="739775" eaLnBrk="1">
              <a:lnSpc>
                <a:spcPts val="2000"/>
              </a:lnSpc>
            </a:pPr>
            <a:r>
              <a:rPr lang="nl-NL" altLang="en-US" sz="1600" smtClean="0"/>
              <a:t>Prof. Shaheen Mehtar (ICAN,Stellenbosch University)</a:t>
            </a:r>
          </a:p>
          <a:p>
            <a:pPr marL="357188" indent="-357188" defTabSz="739775" eaLnBrk="1">
              <a:lnSpc>
                <a:spcPts val="2000"/>
              </a:lnSpc>
            </a:pPr>
            <a:r>
              <a:rPr lang="nl-NL" altLang="en-US" sz="1600" smtClean="0"/>
              <a:t>Prof. Benedetta Allegranzi (Infection Control Unit – WHO HQ)</a:t>
            </a:r>
          </a:p>
          <a:p>
            <a:pPr marL="357188" indent="-357188" defTabSz="739775" eaLnBrk="1">
              <a:lnSpc>
                <a:spcPts val="2000"/>
              </a:lnSpc>
            </a:pPr>
            <a:r>
              <a:rPr lang="nl-NL" altLang="en-US" sz="1600" smtClean="0"/>
              <a:t>Prof. Hans van der Hoeven</a:t>
            </a:r>
          </a:p>
          <a:p>
            <a:pPr marL="357188" indent="-357188" defTabSz="739775" eaLnBrk="1">
              <a:lnSpc>
                <a:spcPts val="2000"/>
              </a:lnSpc>
            </a:pPr>
            <a:r>
              <a:rPr lang="nl-NL" altLang="en-US" sz="1600" smtClean="0"/>
              <a:t>Drs. Cathy van Beek </a:t>
            </a:r>
          </a:p>
          <a:p>
            <a:pPr marL="357188" indent="-357188" defTabSz="739775" eaLnBrk="1">
              <a:lnSpc>
                <a:spcPts val="2000"/>
              </a:lnSpc>
            </a:pPr>
            <a:r>
              <a:rPr lang="nl-NL" altLang="en-US" sz="1600" smtClean="0"/>
              <a:t>Prof. Paul Verweij/Prof. Fred Sweep/Prof. Heiman Wertheim</a:t>
            </a:r>
          </a:p>
          <a:p>
            <a:pPr marL="357188" indent="-357188" defTabSz="739775" eaLnBrk="1">
              <a:lnSpc>
                <a:spcPts val="2000"/>
              </a:lnSpc>
            </a:pPr>
            <a:r>
              <a:rPr lang="nl-NL" altLang="en-US" sz="1600" smtClean="0"/>
              <a:t>Prof. Stefaan Berge</a:t>
            </a:r>
          </a:p>
          <a:p>
            <a:pPr marL="357188" indent="-357188" defTabSz="739775" eaLnBrk="1">
              <a:lnSpc>
                <a:spcPts val="2000"/>
              </a:lnSpc>
            </a:pPr>
            <a:r>
              <a:rPr lang="nl-NL" altLang="en-US" sz="1600" smtClean="0"/>
              <a:t>Prof. Robert Sauerwein</a:t>
            </a:r>
          </a:p>
          <a:p>
            <a:pPr marL="357188" indent="-357188" defTabSz="739775" eaLnBrk="1">
              <a:lnSpc>
                <a:spcPts val="2000"/>
              </a:lnSpc>
            </a:pPr>
            <a:r>
              <a:rPr lang="nl-NL" altLang="en-US" sz="1600" smtClean="0"/>
              <a:t>Dr. Jack Meintjes (Stellenbosch University)</a:t>
            </a:r>
          </a:p>
          <a:p>
            <a:pPr marL="357188" indent="-357188" defTabSz="739775" eaLnBrk="1">
              <a:lnSpc>
                <a:spcPts val="2000"/>
              </a:lnSpc>
            </a:pPr>
            <a:r>
              <a:rPr lang="nl-NL" altLang="en-US" sz="1600" smtClean="0"/>
              <a:t>Dr. Alma Tostmann</a:t>
            </a:r>
          </a:p>
          <a:p>
            <a:pPr marL="357188" indent="-357188" defTabSz="739775" eaLnBrk="1">
              <a:lnSpc>
                <a:spcPts val="2000"/>
              </a:lnSpc>
            </a:pPr>
            <a:r>
              <a:rPr lang="nl-NL" altLang="en-US" sz="1600" smtClean="0"/>
              <a:t>Dr. Chantal Bleeker-Rovers</a:t>
            </a:r>
          </a:p>
          <a:p>
            <a:pPr marL="357188" indent="-357188" defTabSz="739775" eaLnBrk="1">
              <a:lnSpc>
                <a:spcPts val="2000"/>
              </a:lnSpc>
            </a:pPr>
            <a:r>
              <a:rPr lang="nl-NL" altLang="en-US" sz="1600" smtClean="0"/>
              <a:t>Drs. Nannet van der Geest</a:t>
            </a:r>
          </a:p>
          <a:p>
            <a:pPr marL="357188" indent="-357188" defTabSz="739775" eaLnBrk="1">
              <a:lnSpc>
                <a:spcPts val="2000"/>
              </a:lnSpc>
            </a:pPr>
            <a:r>
              <a:rPr lang="nl-NL" altLang="en-US" sz="1600" smtClean="0"/>
              <a:t>Dr. Janette Rahamat</a:t>
            </a:r>
          </a:p>
          <a:p>
            <a:pPr marL="357188" indent="-357188" defTabSz="739775" eaLnBrk="1">
              <a:lnSpc>
                <a:spcPts val="2000"/>
              </a:lnSpc>
            </a:pPr>
            <a:r>
              <a:rPr lang="nl-NL" altLang="en-US" sz="1600" smtClean="0"/>
              <a:t>IPC unit Tygerberg hospital</a:t>
            </a:r>
          </a:p>
          <a:p>
            <a:pPr marL="357188" indent="-357188" defTabSz="739775" eaLnBrk="1">
              <a:lnSpc>
                <a:spcPts val="2000"/>
              </a:lnSpc>
            </a:pPr>
            <a:r>
              <a:rPr lang="nl-NL" altLang="en-US" sz="1600" smtClean="0"/>
              <a:t>Afdeling Service bedrijf</a:t>
            </a:r>
          </a:p>
          <a:p>
            <a:pPr marL="357188" indent="-357188" defTabSz="739775" eaLnBrk="1">
              <a:lnSpc>
                <a:spcPts val="2000"/>
              </a:lnSpc>
            </a:pPr>
            <a:r>
              <a:rPr lang="nl-NL" altLang="en-US" sz="1600" smtClean="0"/>
              <a:t>Afdeling Medische microbiologie</a:t>
            </a:r>
          </a:p>
        </p:txBody>
      </p:sp>
      <p:pic>
        <p:nvPicPr>
          <p:cNvPr id="91140" name="Picture 3" descr="image3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859213"/>
            <a:ext cx="319405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114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B86AF62A-B3DE-412E-844C-109B7D923021}" type="slidenum">
              <a:rPr lang="nl-NL" altLang="en-US" sz="20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pPr eaLnBrk="1"/>
              <a:t>3</a:t>
            </a:fld>
            <a:endParaRPr lang="nl-NL" altLang="en-US" sz="2000">
              <a:solidFill>
                <a:schemeClr val="tx1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8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/>
          </p:cNvSpPr>
          <p:nvPr/>
        </p:nvSpPr>
        <p:spPr bwMode="auto">
          <a:xfrm>
            <a:off x="4392613" y="5835650"/>
            <a:ext cx="42814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8" tIns="45718" rIns="45718" bIns="45718" anchor="ctr">
            <a:spAutoFit/>
          </a:bodyPr>
          <a:lstStyle>
            <a:lvl1pPr defTabSz="457200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defTabSz="457200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2000">
                <a:latin typeface="PT Sans" charset="0"/>
                <a:sym typeface="PT Sans" charset="0"/>
              </a:rPr>
              <a:t>David G. Oelberg, </a:t>
            </a:r>
            <a:r>
              <a:rPr lang="nl-NL" altLang="en-US" sz="2000" i="1">
                <a:latin typeface="PT Sans" charset="0"/>
                <a:sym typeface="PT Sans" charset="0"/>
              </a:rPr>
              <a:t>et al, </a:t>
            </a:r>
            <a:r>
              <a:rPr lang="nl-NL" altLang="en-US" sz="2000" u="sng">
                <a:solidFill>
                  <a:srgbClr val="0000FF"/>
                </a:solidFill>
                <a:latin typeface="PT Sans" charset="0"/>
                <a:sym typeface="PT Sans" charset="0"/>
                <a:hlinkClick r:id="rId2"/>
              </a:rPr>
              <a:t>Pediatrics</a:t>
            </a:r>
            <a:r>
              <a:rPr lang="nl-NL" altLang="en-US" sz="2000">
                <a:latin typeface="PT Sans" charset="0"/>
                <a:sym typeface="PT Sans" charset="0"/>
              </a:rPr>
              <a:t>, 2000</a:t>
            </a:r>
          </a:p>
        </p:txBody>
      </p:sp>
      <p:sp>
        <p:nvSpPr>
          <p:cNvPr id="120835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522288" y="889000"/>
            <a:ext cx="8099425" cy="763588"/>
          </a:xfrm>
        </p:spPr>
        <p:txBody>
          <a:bodyPr/>
          <a:lstStyle/>
          <a:p>
            <a:pPr algn="ctr" defTabSz="647700" eaLnBrk="1">
              <a:lnSpc>
                <a:spcPts val="2900"/>
              </a:lnSpc>
            </a:pPr>
            <a:r>
              <a:rPr lang="nl-NL" altLang="en-US" sz="2800" smtClean="0"/>
              <a:t>Detection of Transmission in NICU</a:t>
            </a:r>
            <a:br>
              <a:rPr lang="nl-NL" altLang="en-US" sz="2800" smtClean="0"/>
            </a:br>
            <a:r>
              <a:rPr lang="nl-NL" altLang="en-US" sz="2800" smtClean="0"/>
              <a:t> DNA Markers as Surrogate Indicators</a:t>
            </a:r>
          </a:p>
        </p:txBody>
      </p:sp>
      <p:pic>
        <p:nvPicPr>
          <p:cNvPr id="120836" name="Picture 3" descr="NICU.cauliflow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2286000"/>
            <a:ext cx="39433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20837" name="Picture 4" descr="NICU.cauliflower.Timelin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513" y="2398713"/>
            <a:ext cx="5068887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08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0B52627A-1C22-4740-9511-09B07A74897F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31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8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8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8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6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ChangeArrowheads="1"/>
          </p:cNvSpPr>
          <p:nvPr>
            <p:ph type="title"/>
          </p:nvPr>
        </p:nvSpPr>
        <p:spPr>
          <a:xfrm>
            <a:off x="520700" y="612775"/>
            <a:ext cx="8101013" cy="1087438"/>
          </a:xfrm>
        </p:spPr>
        <p:txBody>
          <a:bodyPr/>
          <a:lstStyle/>
          <a:p>
            <a:pPr algn="ctr" eaLnBrk="1"/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Lessons from history</a:t>
            </a:r>
          </a:p>
        </p:txBody>
      </p:sp>
      <p:pic>
        <p:nvPicPr>
          <p:cNvPr id="125955" name="Picture 3" descr="http://upload.wikimedia.org/wikipedia/commons/c/cb/John_Snow_memorial_and_pu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" y="1765300"/>
            <a:ext cx="250507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5956" name="Rectangle 4"/>
          <p:cNvSpPr>
            <a:spLocks/>
          </p:cNvSpPr>
          <p:nvPr/>
        </p:nvSpPr>
        <p:spPr bwMode="auto">
          <a:xfrm>
            <a:off x="311150" y="5173663"/>
            <a:ext cx="2625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22263" indent="-322263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ts val="2500"/>
              </a:lnSpc>
            </a:pPr>
            <a:r>
              <a:rPr lang="nl-NL" altLang="en-US" sz="1400">
                <a:latin typeface="Calibri" charset="0"/>
                <a:cs typeface="Calibri" charset="0"/>
                <a:sym typeface="Calibri" charset="0"/>
              </a:rPr>
              <a:t>      </a:t>
            </a:r>
            <a:r>
              <a:rPr lang="nl-NL" altLang="en-US" sz="1200">
                <a:latin typeface="Calibri" charset="0"/>
                <a:cs typeface="Calibri" charset="0"/>
                <a:sym typeface="Calibri" charset="0"/>
              </a:rPr>
              <a:t>Removal of the ‘Cholera’ handle of the Broad Street Pump, London,1854</a:t>
            </a:r>
            <a:endParaRPr lang="nl-NL" altLang="en-US" sz="1400">
              <a:latin typeface="Calibri" charset="0"/>
              <a:cs typeface="Calibri" charset="0"/>
              <a:sym typeface="Calibri" charset="0"/>
            </a:endParaRPr>
          </a:p>
        </p:txBody>
      </p:sp>
      <p:pic>
        <p:nvPicPr>
          <p:cNvPr id="125957" name="Picture 5" descr="image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916238"/>
            <a:ext cx="227012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25958" name="Picture 6" descr="image3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4630738"/>
            <a:ext cx="2259012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25959" name="Picture 7" descr="image3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813" y="1709738"/>
            <a:ext cx="22717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5960" name="Rectangle 8"/>
          <p:cNvSpPr>
            <a:spLocks/>
          </p:cNvSpPr>
          <p:nvPr/>
        </p:nvSpPr>
        <p:spPr bwMode="auto">
          <a:xfrm>
            <a:off x="5948363" y="2011363"/>
            <a:ext cx="29543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200">
                <a:latin typeface="Calibri" charset="0"/>
                <a:cs typeface="Calibri" charset="0"/>
                <a:sym typeface="Calibri" charset="0"/>
              </a:rPr>
              <a:t>Edmonds, </a:t>
            </a:r>
            <a:r>
              <a:rPr lang="nl-NL" altLang="en-US" sz="1200" i="1">
                <a:latin typeface="Calibri" charset="0"/>
                <a:cs typeface="Calibri" charset="0"/>
                <a:sym typeface="Calibri" charset="0"/>
              </a:rPr>
              <a:t>et al</a:t>
            </a:r>
            <a:r>
              <a:rPr lang="nl-NL" altLang="en-US" sz="1200">
                <a:latin typeface="Calibri" charset="0"/>
                <a:cs typeface="Calibri" charset="0"/>
                <a:sym typeface="Calibri" charset="0"/>
              </a:rPr>
              <a:t>, Applied Microbiology, 1972</a:t>
            </a:r>
          </a:p>
        </p:txBody>
      </p:sp>
      <p:sp>
        <p:nvSpPr>
          <p:cNvPr id="125961" name="Rectangle 9"/>
          <p:cNvSpPr>
            <a:spLocks/>
          </p:cNvSpPr>
          <p:nvPr/>
        </p:nvSpPr>
        <p:spPr bwMode="auto">
          <a:xfrm>
            <a:off x="5948363" y="3486150"/>
            <a:ext cx="207327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200">
                <a:latin typeface="Calibri" charset="0"/>
                <a:cs typeface="Calibri" charset="0"/>
                <a:sym typeface="Calibri" charset="0"/>
              </a:rPr>
              <a:t>Teres, </a:t>
            </a:r>
            <a:r>
              <a:rPr lang="nl-NL" altLang="en-US" sz="1200" i="1">
                <a:latin typeface="Calibri" charset="0"/>
                <a:cs typeface="Calibri" charset="0"/>
                <a:sym typeface="Calibri" charset="0"/>
              </a:rPr>
              <a:t>et al</a:t>
            </a:r>
            <a:r>
              <a:rPr lang="nl-NL" altLang="en-US" sz="1200">
                <a:latin typeface="Calibri" charset="0"/>
                <a:cs typeface="Calibri" charset="0"/>
                <a:sym typeface="Calibri" charset="0"/>
              </a:rPr>
              <a:t>, The Lancet, 1973</a:t>
            </a:r>
          </a:p>
        </p:txBody>
      </p:sp>
      <p:sp>
        <p:nvSpPr>
          <p:cNvPr id="125962" name="Rectangle 10"/>
          <p:cNvSpPr>
            <a:spLocks/>
          </p:cNvSpPr>
          <p:nvPr/>
        </p:nvSpPr>
        <p:spPr bwMode="auto">
          <a:xfrm>
            <a:off x="5984875" y="5157788"/>
            <a:ext cx="2159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200">
                <a:latin typeface="Calibri" charset="0"/>
                <a:cs typeface="Calibri" charset="0"/>
                <a:sym typeface="Calibri" charset="0"/>
              </a:rPr>
              <a:t>Ayliffe, </a:t>
            </a:r>
            <a:r>
              <a:rPr lang="nl-NL" altLang="en-US" sz="1200" i="1">
                <a:latin typeface="Calibri" charset="0"/>
                <a:cs typeface="Calibri" charset="0"/>
                <a:sym typeface="Calibri" charset="0"/>
              </a:rPr>
              <a:t>et al</a:t>
            </a:r>
            <a:r>
              <a:rPr lang="nl-NL" altLang="en-US" sz="1200">
                <a:latin typeface="Calibri" charset="0"/>
                <a:cs typeface="Calibri" charset="0"/>
                <a:sym typeface="Calibri" charset="0"/>
              </a:rPr>
              <a:t>, The Lancet, 1974</a:t>
            </a:r>
          </a:p>
        </p:txBody>
      </p:sp>
      <p:sp>
        <p:nvSpPr>
          <p:cNvPr id="12596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C2A2206C-12AD-4F1C-AAFD-B9B2E8D598AA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36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ChangeArrowheads="1"/>
          </p:cNvSpPr>
          <p:nvPr>
            <p:ph type="title"/>
          </p:nvPr>
        </p:nvSpPr>
        <p:spPr>
          <a:xfrm>
            <a:off x="495300" y="854075"/>
            <a:ext cx="8101013" cy="1087438"/>
          </a:xfrm>
        </p:spPr>
        <p:txBody>
          <a:bodyPr/>
          <a:lstStyle/>
          <a:p>
            <a:pPr eaLnBrk="1"/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ICU in Radboudumc</a:t>
            </a:r>
          </a:p>
        </p:txBody>
      </p:sp>
      <p:sp>
        <p:nvSpPr>
          <p:cNvPr id="126979" name="Rectangle 2"/>
          <p:cNvSpPr>
            <a:spLocks noChangeArrowheads="1"/>
          </p:cNvSpPr>
          <p:nvPr>
            <p:ph type="body" idx="1"/>
          </p:nvPr>
        </p:nvSpPr>
        <p:spPr>
          <a:xfrm>
            <a:off x="533400" y="2068513"/>
            <a:ext cx="8301038" cy="3560762"/>
          </a:xfrm>
        </p:spPr>
        <p:txBody>
          <a:bodyPr/>
          <a:lstStyle/>
          <a:p>
            <a:pPr marL="747713" indent="-747713" eaLnBrk="1"/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Radboud university medical center: 953 patient beds</a:t>
            </a: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747713" indent="-747713" eaLnBrk="1"/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50 single bed ICU rooms, 35 beds operational</a:t>
            </a: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747713" indent="-747713" eaLnBrk="1"/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Selective digestive tract decontamination (SDD)</a:t>
            </a:r>
            <a:r>
              <a:rPr lang="nl-NL" altLang="en-US" baseline="32000" smtClean="0">
                <a:latin typeface="Arial" charset="0"/>
                <a:cs typeface="Arial" charset="0"/>
                <a:sym typeface="Arial" charset="0"/>
              </a:rPr>
              <a:t>1</a:t>
            </a:r>
            <a:endParaRPr lang="nl-NL" altLang="en-US" sz="1800" baseline="32000" smtClean="0">
              <a:latin typeface="Arial" charset="0"/>
              <a:cs typeface="Arial" charset="0"/>
              <a:sym typeface="Arial" charset="0"/>
            </a:endParaRPr>
          </a:p>
          <a:p>
            <a:pPr marL="747713" indent="-747713" eaLnBrk="1"/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Low MRSA and VRE rates</a:t>
            </a: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747713" indent="-747713" eaLnBrk="1"/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Standard contact</a:t>
            </a:r>
            <a:r>
              <a:rPr lang="nl-NL" altLang="en-US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precautions</a:t>
            </a: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747713" indent="-747713" eaLnBrk="1"/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Increasing global resistance (GNB)</a:t>
            </a: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747713" indent="-747713" eaLnBrk="1"/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2 outbreaks related to the sinks</a:t>
            </a: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1069975" lvl="1" indent="-749300" eaLnBrk="1"/>
            <a:r>
              <a:rPr lang="nl-NL" altLang="en-US" i="1" smtClean="0">
                <a:latin typeface="Arial" charset="0"/>
                <a:cs typeface="Arial" charset="0"/>
                <a:sym typeface="Arial" charset="0"/>
              </a:rPr>
              <a:t>Klebsiella pneumoniae</a:t>
            </a:r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 ESBL</a:t>
            </a:r>
            <a:endParaRPr lang="nl-NL" altLang="en-US" sz="1800" i="1" smtClean="0">
              <a:latin typeface="Arial" charset="0"/>
              <a:cs typeface="Arial" charset="0"/>
              <a:sym typeface="Arial" charset="0"/>
            </a:endParaRPr>
          </a:p>
          <a:p>
            <a:pPr marL="1069975" lvl="1" indent="-749300" eaLnBrk="1"/>
            <a:r>
              <a:rPr lang="nl-NL" altLang="en-US" i="1" smtClean="0">
                <a:latin typeface="Arial" charset="0"/>
                <a:cs typeface="Arial" charset="0"/>
                <a:sym typeface="Arial" charset="0"/>
              </a:rPr>
              <a:t>Enterobacter cloacae</a:t>
            </a:r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 ESBL</a:t>
            </a:r>
            <a:endParaRPr lang="nl-NL" altLang="en-US" i="1" smtClean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6980" name="Rectangle 4"/>
          <p:cNvSpPr>
            <a:spLocks/>
          </p:cNvSpPr>
          <p:nvPr/>
        </p:nvSpPr>
        <p:spPr bwMode="auto">
          <a:xfrm>
            <a:off x="523875" y="6019800"/>
            <a:ext cx="3143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defTabSz="457200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100" baseline="32000">
                <a:latin typeface="Arial" charset="0"/>
                <a:cs typeface="Arial" charset="0"/>
                <a:sym typeface="Arial" charset="0"/>
              </a:rPr>
              <a:t>1</a:t>
            </a:r>
            <a:r>
              <a:rPr lang="nl-NL" altLang="en-US" sz="1100">
                <a:latin typeface="Arial" charset="0"/>
                <a:cs typeface="Arial" charset="0"/>
                <a:sym typeface="Arial" charset="0"/>
              </a:rPr>
              <a:t>N Engl J Med 2009; 360:2138-2141, may 2009</a:t>
            </a:r>
            <a:endParaRPr lang="nl-NL" altLang="en-US" sz="1100" baseline="3200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26981" name="Picture 5" descr="image9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663" y="3986213"/>
            <a:ext cx="357346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26982" name="Picture 6" descr="image3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588" y="2139950"/>
            <a:ext cx="1257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1687" name="AutoShape 7"/>
          <p:cNvSpPr>
            <a:spLocks/>
          </p:cNvSpPr>
          <p:nvPr/>
        </p:nvSpPr>
        <p:spPr bwMode="auto">
          <a:xfrm>
            <a:off x="8016875" y="3238500"/>
            <a:ext cx="136525" cy="141288"/>
          </a:xfrm>
          <a:custGeom>
            <a:avLst/>
            <a:gdLst>
              <a:gd name="T0" fmla="*/ 68263 w 136525"/>
              <a:gd name="T1" fmla="*/ 0 h 141288"/>
              <a:gd name="T2" fmla="*/ 0 w 136525"/>
              <a:gd name="T3" fmla="*/ 53967 h 141288"/>
              <a:gd name="T4" fmla="*/ 26074 w 136525"/>
              <a:gd name="T5" fmla="*/ 141288 h 141288"/>
              <a:gd name="T6" fmla="*/ 110451 w 136525"/>
              <a:gd name="T7" fmla="*/ 141288 h 141288"/>
              <a:gd name="T8" fmla="*/ 136525 w 136525"/>
              <a:gd name="T9" fmla="*/ 53967 h 141288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2189 w 136525"/>
              <a:gd name="T16" fmla="*/ 53967 h 141288"/>
              <a:gd name="T17" fmla="*/ 94336 w 136525"/>
              <a:gd name="T18" fmla="*/ 107934 h 141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525" h="141288">
                <a:moveTo>
                  <a:pt x="0" y="53967"/>
                </a:moveTo>
                <a:lnTo>
                  <a:pt x="52148" y="53967"/>
                </a:lnTo>
                <a:lnTo>
                  <a:pt x="68263" y="0"/>
                </a:lnTo>
                <a:lnTo>
                  <a:pt x="84377" y="53967"/>
                </a:lnTo>
                <a:lnTo>
                  <a:pt x="136525" y="53967"/>
                </a:lnTo>
                <a:lnTo>
                  <a:pt x="94336" y="87320"/>
                </a:lnTo>
                <a:lnTo>
                  <a:pt x="110451" y="141288"/>
                </a:lnTo>
                <a:lnTo>
                  <a:pt x="68263" y="107934"/>
                </a:lnTo>
                <a:lnTo>
                  <a:pt x="26074" y="141288"/>
                </a:lnTo>
                <a:lnTo>
                  <a:pt x="42189" y="87320"/>
                </a:lnTo>
                <a:close/>
              </a:path>
            </a:pathLst>
          </a:custGeom>
          <a:solidFill>
            <a:srgbClr val="FF2600"/>
          </a:solidFill>
          <a:ln w="25400" cap="flat" cmpd="sng">
            <a:solidFill>
              <a:srgbClr val="FF2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3000" dir="5400000" algn="ctr" rotWithShape="0">
              <a:srgbClr val="000000">
                <a:alpha val="34998"/>
              </a:srgbClr>
            </a:outerShdw>
          </a:effectLst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12698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0130AFDD-E857-4D2B-99B1-ECCA2A7873C5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37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ChangeArrowheads="1"/>
          </p:cNvSpPr>
          <p:nvPr>
            <p:ph type="body" idx="1"/>
          </p:nvPr>
        </p:nvSpPr>
        <p:spPr>
          <a:xfrm>
            <a:off x="419100" y="1452563"/>
            <a:ext cx="8101013" cy="5043487"/>
          </a:xfrm>
        </p:spPr>
        <p:txBody>
          <a:bodyPr/>
          <a:lstStyle/>
          <a:p>
            <a:pPr marL="361950" indent="-361950" eaLnBrk="1"/>
            <a:r>
              <a:rPr lang="nl-NL" altLang="en-US" b="1" smtClean="0">
                <a:latin typeface="Arial" charset="0"/>
                <a:cs typeface="Arial" charset="0"/>
                <a:sym typeface="Arial" charset="0"/>
              </a:rPr>
              <a:t>Study design: </a:t>
            </a:r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intervention study</a:t>
            </a:r>
            <a:endParaRPr lang="nl-NL" altLang="en-US" sz="1800" b="1" smtClean="0">
              <a:latin typeface="Arial" charset="0"/>
              <a:cs typeface="Arial" charset="0"/>
              <a:sym typeface="Arial" charset="0"/>
            </a:endParaRPr>
          </a:p>
          <a:p>
            <a:pPr marL="361950" indent="-361950" eaLnBrk="1">
              <a:buSzTx/>
              <a:buFont typeface="Arial" charset="0"/>
              <a:buNone/>
            </a:pP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361950" indent="-361950" eaLnBrk="1"/>
            <a:r>
              <a:rPr lang="nl-NL" altLang="en-US" b="1" smtClean="0">
                <a:latin typeface="Arial" charset="0"/>
                <a:cs typeface="Arial" charset="0"/>
                <a:sym typeface="Arial" charset="0"/>
              </a:rPr>
              <a:t>Objective:</a:t>
            </a:r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to investigate the effect of the removal of all hand washing sinks from the patient rooms at the Intensive Care unit on the MDRO colonisation rate in ICU patients </a:t>
            </a:r>
            <a:endParaRPr lang="nl-NL" altLang="en-US" sz="1800" b="1" smtClean="0">
              <a:latin typeface="Arial" charset="0"/>
              <a:cs typeface="Arial" charset="0"/>
              <a:sym typeface="Arial" charset="0"/>
            </a:endParaRPr>
          </a:p>
          <a:p>
            <a:pPr marL="361950" indent="-361950" eaLnBrk="1">
              <a:buSzTx/>
              <a:buFont typeface="Arial" charset="0"/>
              <a:buNone/>
            </a:pPr>
            <a:endParaRPr lang="nl-NL" altLang="en-US" sz="1800" b="1" smtClean="0">
              <a:latin typeface="Arial" charset="0"/>
              <a:cs typeface="Arial" charset="0"/>
              <a:sym typeface="Arial" charset="0"/>
            </a:endParaRPr>
          </a:p>
          <a:p>
            <a:pPr marL="361950" indent="-361950" eaLnBrk="1"/>
            <a:r>
              <a:rPr lang="nl-NL" altLang="en-US" b="1" smtClean="0">
                <a:latin typeface="Arial" charset="0"/>
                <a:cs typeface="Arial" charset="0"/>
                <a:sym typeface="Arial" charset="0"/>
              </a:rPr>
              <a:t>Study period:</a:t>
            </a:r>
            <a:endParaRPr lang="nl-NL" altLang="en-US" sz="1800" b="1" smtClean="0">
              <a:latin typeface="Arial" charset="0"/>
              <a:cs typeface="Arial" charset="0"/>
              <a:sym typeface="Arial" charset="0"/>
            </a:endParaRPr>
          </a:p>
          <a:p>
            <a:pPr marL="468313" lvl="1" indent="-139700" eaLnBrk="1">
              <a:buClrTx/>
            </a:pPr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Pre-intervention study period: 12 months prior to sink removal</a:t>
            </a: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468313" lvl="1" indent="-139700" eaLnBrk="1">
              <a:lnSpc>
                <a:spcPct val="115000"/>
              </a:lnSpc>
              <a:buClrTx/>
            </a:pPr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Post intervention period: 12 months after sink removal</a:t>
            </a: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468313" lvl="1" indent="-139700" eaLnBrk="1">
              <a:lnSpc>
                <a:spcPct val="115000"/>
              </a:lnSpc>
              <a:buSzTx/>
              <a:buFont typeface="Arial" charset="0"/>
              <a:buNone/>
            </a:pP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361950" indent="-361950" eaLnBrk="1"/>
            <a:r>
              <a:rPr lang="nl-NL" altLang="en-US" b="1" smtClean="0">
                <a:latin typeface="Arial" charset="0"/>
                <a:cs typeface="Arial" charset="0"/>
                <a:sym typeface="Arial" charset="0"/>
              </a:rPr>
              <a:t>Intervention:</a:t>
            </a:r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 In the summer of 2014, hand washing sinks were removed from all patient rooms at all intensive care units and a ‘water-free’ method of patient care was introduced.</a:t>
            </a:r>
            <a:endParaRPr lang="nl-NL" altLang="en-US" b="1" smtClean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8003" name="Rectangle 3"/>
          <p:cNvSpPr>
            <a:spLocks/>
          </p:cNvSpPr>
          <p:nvPr/>
        </p:nvSpPr>
        <p:spPr bwMode="auto">
          <a:xfrm>
            <a:off x="520700" y="736600"/>
            <a:ext cx="81010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ts val="4200"/>
              </a:lnSpc>
            </a:pPr>
            <a:r>
              <a:rPr lang="nl-NL" altLang="en-US" sz="4000" b="1">
                <a:solidFill>
                  <a:srgbClr val="00AFDC"/>
                </a:solidFill>
                <a:latin typeface="Arial" charset="0"/>
                <a:cs typeface="Arial" charset="0"/>
                <a:sym typeface="Arial" charset="0"/>
              </a:rPr>
              <a:t>Study methods</a:t>
            </a:r>
          </a:p>
        </p:txBody>
      </p:sp>
      <p:sp>
        <p:nvSpPr>
          <p:cNvPr id="12800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5193EA92-6D53-4AD5-B7E3-93BD64EF978C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38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ChangeArrowheads="1"/>
          </p:cNvSpPr>
          <p:nvPr>
            <p:ph type="title"/>
          </p:nvPr>
        </p:nvSpPr>
        <p:spPr>
          <a:xfrm>
            <a:off x="558800" y="600075"/>
            <a:ext cx="8101013" cy="757238"/>
          </a:xfrm>
        </p:spPr>
        <p:txBody>
          <a:bodyPr/>
          <a:lstStyle/>
          <a:p>
            <a:pPr eaLnBrk="1"/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Methods </a:t>
            </a:r>
          </a:p>
        </p:txBody>
      </p:sp>
      <p:sp>
        <p:nvSpPr>
          <p:cNvPr id="129027" name="Rectangle 2"/>
          <p:cNvSpPr>
            <a:spLocks noChangeArrowheads="1"/>
          </p:cNvSpPr>
          <p:nvPr>
            <p:ph type="body" idx="1"/>
          </p:nvPr>
        </p:nvSpPr>
        <p:spPr>
          <a:xfrm>
            <a:off x="520700" y="1247775"/>
            <a:ext cx="8101013" cy="5300663"/>
          </a:xfrm>
        </p:spPr>
        <p:txBody>
          <a:bodyPr/>
          <a:lstStyle/>
          <a:p>
            <a:pPr marL="412750" indent="-412750" defTabSz="895350" eaLnBrk="1">
              <a:lnSpc>
                <a:spcPts val="2400"/>
              </a:lnSpc>
            </a:pPr>
            <a:r>
              <a:rPr lang="nl-NL" altLang="en-US" sz="1900" b="1" smtClean="0">
                <a:latin typeface="Arial" charset="0"/>
                <a:cs typeface="Arial" charset="0"/>
                <a:sym typeface="Arial" charset="0"/>
              </a:rPr>
              <a:t>Patient selection: </a:t>
            </a:r>
            <a:r>
              <a:rPr lang="nl-NL" altLang="en-US" sz="1900" smtClean="0">
                <a:latin typeface="Arial" charset="0"/>
                <a:cs typeface="Arial" charset="0"/>
                <a:sym typeface="Arial" charset="0"/>
              </a:rPr>
              <a:t>All patients admitted at the ICU during the pre or post intervention periods </a:t>
            </a:r>
            <a:endParaRPr lang="nl-NL" altLang="en-US" sz="1900" b="1" smtClean="0">
              <a:latin typeface="Arial" charset="0"/>
              <a:cs typeface="Arial" charset="0"/>
              <a:sym typeface="Arial" charset="0"/>
            </a:endParaRPr>
          </a:p>
          <a:p>
            <a:pPr marL="412750" indent="-412750" defTabSz="895350" eaLnBrk="1">
              <a:lnSpc>
                <a:spcPts val="2400"/>
              </a:lnSpc>
            </a:pPr>
            <a:r>
              <a:rPr lang="nl-NL" altLang="en-US" sz="1900" b="1" smtClean="0">
                <a:latin typeface="Arial" charset="0"/>
                <a:cs typeface="Arial" charset="0"/>
                <a:sym typeface="Arial" charset="0"/>
              </a:rPr>
              <a:t>Length of stay:</a:t>
            </a:r>
            <a:r>
              <a:rPr lang="nl-NL" altLang="en-US" sz="1900" smtClean="0">
                <a:latin typeface="Arial" charset="0"/>
                <a:cs typeface="Arial" charset="0"/>
                <a:sym typeface="Arial" charset="0"/>
              </a:rPr>
              <a:t> Investigate the effect of prolonged LOS on colonization</a:t>
            </a:r>
            <a:endParaRPr lang="nl-NL" altLang="en-US" sz="1900" b="1" smtClean="0">
              <a:latin typeface="Arial" charset="0"/>
              <a:cs typeface="Arial" charset="0"/>
              <a:sym typeface="Arial" charset="0"/>
            </a:endParaRPr>
          </a:p>
          <a:p>
            <a:pPr marL="412750" indent="-412750" defTabSz="895350" eaLnBrk="1">
              <a:lnSpc>
                <a:spcPts val="2400"/>
              </a:lnSpc>
            </a:pPr>
            <a:r>
              <a:rPr lang="nl-NL" altLang="en-US" sz="1900" b="1" smtClean="0">
                <a:latin typeface="Arial" charset="0"/>
                <a:cs typeface="Arial" charset="0"/>
                <a:sym typeface="Arial" charset="0"/>
              </a:rPr>
              <a:t>Selective digestive tract decontamination</a:t>
            </a:r>
            <a:r>
              <a:rPr lang="nl-NL" altLang="en-US" sz="1900" smtClean="0">
                <a:latin typeface="Arial" charset="0"/>
                <a:cs typeface="Arial" charset="0"/>
                <a:sym typeface="Arial" charset="0"/>
              </a:rPr>
              <a:t>: routine weekly screening</a:t>
            </a:r>
            <a:endParaRPr lang="nl-NL" altLang="en-US" sz="1800" b="1" smtClean="0">
              <a:latin typeface="Arial" charset="0"/>
              <a:cs typeface="Arial" charset="0"/>
              <a:sym typeface="Arial" charset="0"/>
            </a:endParaRPr>
          </a:p>
          <a:p>
            <a:pPr marL="366713" lvl="1" indent="4763" defTabSz="895350" eaLnBrk="1">
              <a:lnSpc>
                <a:spcPts val="2400"/>
              </a:lnSpc>
            </a:pPr>
            <a:r>
              <a:rPr lang="nl-NL" altLang="en-US" sz="1900" smtClean="0">
                <a:latin typeface="Arial" charset="0"/>
                <a:cs typeface="Arial" charset="0"/>
                <a:sym typeface="Arial" charset="0"/>
              </a:rPr>
              <a:t>Gram negative Bacilli (GNB)</a:t>
            </a: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366713" lvl="1" indent="4763" defTabSz="895350" eaLnBrk="1">
              <a:lnSpc>
                <a:spcPts val="2400"/>
              </a:lnSpc>
            </a:pPr>
            <a:r>
              <a:rPr lang="nl-NL" altLang="en-US" sz="1900" smtClean="0">
                <a:latin typeface="Arial" charset="0"/>
                <a:cs typeface="Arial" charset="0"/>
                <a:sym typeface="Arial" charset="0"/>
              </a:rPr>
              <a:t>Yeast</a:t>
            </a: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366713" lvl="1" indent="4763" defTabSz="895350" eaLnBrk="1">
              <a:lnSpc>
                <a:spcPts val="2400"/>
              </a:lnSpc>
              <a:buSzTx/>
              <a:buFont typeface="Arial" charset="0"/>
              <a:buNone/>
            </a:pPr>
            <a:endParaRPr lang="nl-NL" altLang="en-US" sz="1900" b="1" smtClean="0">
              <a:latin typeface="Arial" charset="0"/>
              <a:cs typeface="Arial" charset="0"/>
              <a:sym typeface="Arial" charset="0"/>
            </a:endParaRPr>
          </a:p>
          <a:p>
            <a:pPr marL="412750" indent="-412750" defTabSz="895350" eaLnBrk="1">
              <a:lnSpc>
                <a:spcPts val="2400"/>
              </a:lnSpc>
            </a:pPr>
            <a:r>
              <a:rPr lang="nl-NL" altLang="en-US" sz="1900" b="1" smtClean="0">
                <a:latin typeface="Arial" charset="0"/>
                <a:cs typeface="Arial" charset="0"/>
                <a:sym typeface="Arial" charset="0"/>
              </a:rPr>
              <a:t>Main outcome measures:</a:t>
            </a:r>
            <a:endParaRPr lang="nl-NL" altLang="en-US" sz="1800" b="1" smtClean="0">
              <a:latin typeface="Arial" charset="0"/>
              <a:cs typeface="Arial" charset="0"/>
              <a:sym typeface="Arial" charset="0"/>
            </a:endParaRPr>
          </a:p>
          <a:p>
            <a:pPr marL="0" lvl="3" indent="671513" defTabSz="895350" eaLnBrk="1">
              <a:lnSpc>
                <a:spcPts val="2400"/>
              </a:lnSpc>
              <a:buSzTx/>
              <a:buFont typeface="Arial" charset="0"/>
              <a:buNone/>
            </a:pPr>
            <a:r>
              <a:rPr lang="nl-NL" altLang="en-US" sz="1900" smtClean="0">
                <a:latin typeface="Arial" charset="0"/>
                <a:cs typeface="Arial" charset="0"/>
                <a:sym typeface="Arial" charset="0"/>
              </a:rPr>
              <a:t>1.The MDRO </a:t>
            </a:r>
            <a:r>
              <a:rPr lang="nl-NL" altLang="en-US" sz="1900" b="1" smtClean="0">
                <a:latin typeface="Arial" charset="0"/>
                <a:cs typeface="Arial" charset="0"/>
                <a:sym typeface="Arial" charset="0"/>
              </a:rPr>
              <a:t>colonisation rate</a:t>
            </a:r>
            <a:r>
              <a:rPr lang="nl-NL" altLang="en-US" sz="1900" smtClean="0">
                <a:latin typeface="Arial" charset="0"/>
                <a:cs typeface="Arial" charset="0"/>
                <a:sym typeface="Arial" charset="0"/>
              </a:rPr>
              <a:t> : </a:t>
            </a: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0" lvl="4" indent="1343025" defTabSz="895350" eaLnBrk="1">
              <a:lnSpc>
                <a:spcPts val="2400"/>
              </a:lnSpc>
              <a:buSzTx/>
              <a:buFont typeface="Arial" charset="0"/>
              <a:buNone/>
            </a:pPr>
            <a:r>
              <a:rPr lang="nl-NL" altLang="en-US" sz="1900" smtClean="0">
                <a:latin typeface="Arial" charset="0"/>
                <a:cs typeface="Arial" charset="0"/>
                <a:sym typeface="Arial" charset="0"/>
              </a:rPr>
              <a:t>the number of primary positive microbiological results</a:t>
            </a: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0" lvl="4" indent="1343025" defTabSz="895350" eaLnBrk="1">
              <a:lnSpc>
                <a:spcPts val="2400"/>
              </a:lnSpc>
              <a:buSzTx/>
              <a:buFont typeface="Arial" charset="0"/>
              <a:buNone/>
            </a:pPr>
            <a:r>
              <a:rPr lang="nl-NL" altLang="en-US" sz="1900" smtClean="0">
                <a:latin typeface="Arial" charset="0"/>
                <a:cs typeface="Arial" charset="0"/>
                <a:sym typeface="Arial" charset="0"/>
              </a:rPr>
              <a:t>     1000 ICU admission days</a:t>
            </a:r>
            <a:br>
              <a:rPr lang="nl-NL" altLang="en-US" sz="1900" smtClean="0">
                <a:latin typeface="Arial" charset="0"/>
                <a:cs typeface="Arial" charset="0"/>
                <a:sym typeface="Arial" charset="0"/>
              </a:rPr>
            </a:br>
            <a:r>
              <a:rPr lang="nl-NL" altLang="en-US" sz="1900" smtClean="0">
                <a:latin typeface="Arial" charset="0"/>
                <a:cs typeface="Arial" charset="0"/>
                <a:sym typeface="Arial" charset="0"/>
              </a:rPr>
              <a:t>	</a:t>
            </a: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366713" lvl="1" indent="4763" defTabSz="895350" eaLnBrk="1">
              <a:lnSpc>
                <a:spcPct val="100000"/>
              </a:lnSpc>
              <a:buSzTx/>
              <a:buFont typeface="Arial" charset="0"/>
              <a:buNone/>
            </a:pPr>
            <a:r>
              <a:rPr lang="nl-NL" altLang="en-US" sz="1900" smtClean="0">
                <a:latin typeface="Arial" charset="0"/>
                <a:cs typeface="Arial" charset="0"/>
                <a:sym typeface="Arial" charset="0"/>
              </a:rPr>
              <a:t>2.</a:t>
            </a:r>
            <a:r>
              <a:rPr lang="nl-NL" altLang="en-US" sz="1900" b="1" smtClean="0">
                <a:latin typeface="Arial" charset="0"/>
                <a:cs typeface="Arial" charset="0"/>
                <a:sym typeface="Arial" charset="0"/>
              </a:rPr>
              <a:t>Colonisation rate ratio</a:t>
            </a:r>
            <a:r>
              <a:rPr lang="nl-NL" altLang="en-US" sz="1900" smtClean="0">
                <a:latin typeface="Arial" charset="0"/>
                <a:cs typeface="Arial" charset="0"/>
                <a:sym typeface="Arial" charset="0"/>
              </a:rPr>
              <a:t>:</a:t>
            </a: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0" lvl="2" indent="949325" defTabSz="895350" eaLnBrk="1">
              <a:lnSpc>
                <a:spcPct val="100000"/>
              </a:lnSpc>
              <a:buSzTx/>
              <a:buFont typeface="Arial" charset="0"/>
              <a:buNone/>
            </a:pPr>
            <a:r>
              <a:rPr lang="nl-NL" altLang="en-US" sz="1900" smtClean="0">
                <a:latin typeface="Arial" charset="0"/>
                <a:cs typeface="Arial" charset="0"/>
                <a:sym typeface="Arial" charset="0"/>
              </a:rPr>
              <a:t>colonisation rate post-intervention</a:t>
            </a: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0" lvl="2" indent="949325" defTabSz="895350" eaLnBrk="1">
              <a:lnSpc>
                <a:spcPct val="100000"/>
              </a:lnSpc>
              <a:buSzTx/>
              <a:buFont typeface="Arial" charset="0"/>
              <a:buNone/>
            </a:pPr>
            <a:r>
              <a:rPr lang="nl-NL" altLang="en-US" sz="1900" smtClean="0">
                <a:latin typeface="Arial" charset="0"/>
                <a:cs typeface="Arial" charset="0"/>
                <a:sym typeface="Arial" charset="0"/>
              </a:rPr>
              <a:t>colonisation rate pre-intervention</a:t>
            </a:r>
          </a:p>
        </p:txBody>
      </p:sp>
      <p:grpSp>
        <p:nvGrpSpPr>
          <p:cNvPr id="129028" name="Group 3"/>
          <p:cNvGrpSpPr>
            <a:grpSpLocks/>
          </p:cNvGrpSpPr>
          <p:nvPr/>
        </p:nvGrpSpPr>
        <p:grpSpPr bwMode="auto">
          <a:xfrm>
            <a:off x="1355725" y="4283075"/>
            <a:ext cx="5878513" cy="1206500"/>
            <a:chOff x="-1" y="-2"/>
            <a:chExt cx="5878800" cy="1206519"/>
          </a:xfrm>
        </p:grpSpPr>
        <p:sp>
          <p:nvSpPr>
            <p:cNvPr id="73732" name="Line 4"/>
            <p:cNvSpPr>
              <a:spLocks noChangeShapeType="1"/>
            </p:cNvSpPr>
            <p:nvPr/>
          </p:nvSpPr>
          <p:spPr bwMode="auto">
            <a:xfrm>
              <a:off x="-1" y="1206517"/>
              <a:ext cx="38784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635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19" tIns="45719" rIns="45719" bIns="45719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733" name="Line 5"/>
            <p:cNvSpPr>
              <a:spLocks noChangeShapeType="1"/>
            </p:cNvSpPr>
            <p:nvPr/>
          </p:nvSpPr>
          <p:spPr bwMode="auto">
            <a:xfrm>
              <a:off x="38101" y="-2"/>
              <a:ext cx="584069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635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19" tIns="45719" rIns="45719" bIns="45719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902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6782DC49-4C43-489B-A3B1-394EC5309336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39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" descr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349500"/>
            <a:ext cx="374015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2163" name="Rectangle 2"/>
          <p:cNvSpPr>
            <a:spLocks/>
          </p:cNvSpPr>
          <p:nvPr/>
        </p:nvSpPr>
        <p:spPr bwMode="auto">
          <a:xfrm>
            <a:off x="4859338" y="1482725"/>
            <a:ext cx="261461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 defTabSz="457200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defTabSz="457200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spcBef>
                <a:spcPts val="1200"/>
              </a:spcBef>
            </a:pPr>
            <a:r>
              <a:rPr lang="nl-NL" altLang="en-US" sz="1500" b="1">
                <a:latin typeface="Times" charset="0"/>
                <a:sym typeface="Times" charset="0"/>
              </a:rPr>
              <a:t>Fu Qiao, MD </a:t>
            </a:r>
            <a:endParaRPr lang="nl-NL" altLang="en-US" sz="1200" b="1">
              <a:latin typeface="Times" charset="0"/>
              <a:sym typeface="Times" charset="0"/>
            </a:endParaRPr>
          </a:p>
          <a:p>
            <a:pPr eaLnBrk="1">
              <a:spcBef>
                <a:spcPts val="1200"/>
              </a:spcBef>
            </a:pPr>
            <a:r>
              <a:rPr lang="nl-NL" altLang="en-US" sz="1500">
                <a:latin typeface="Times" charset="0"/>
                <a:sym typeface="Times" charset="0"/>
              </a:rPr>
              <a:t>Infection Control Practitioner</a:t>
            </a:r>
            <a:br>
              <a:rPr lang="nl-NL" altLang="en-US" sz="1500">
                <a:latin typeface="Times" charset="0"/>
                <a:sym typeface="Times" charset="0"/>
              </a:rPr>
            </a:br>
            <a:r>
              <a:rPr lang="nl-NL" altLang="en-US" sz="1500">
                <a:latin typeface="Times" charset="0"/>
                <a:sym typeface="Times" charset="0"/>
              </a:rPr>
              <a:t>West China Hospital, 4300 beds, Sichuan University.</a:t>
            </a:r>
          </a:p>
        </p:txBody>
      </p:sp>
      <p:sp>
        <p:nvSpPr>
          <p:cNvPr id="92164" name="Rectangle 3"/>
          <p:cNvSpPr>
            <a:spLocks noChangeArrowheads="1"/>
          </p:cNvSpPr>
          <p:nvPr>
            <p:ph type="title" idx="4294967295"/>
          </p:nvPr>
        </p:nvSpPr>
        <p:spPr>
          <a:xfrm>
            <a:off x="5003800" y="3357563"/>
            <a:ext cx="2797175" cy="1087437"/>
          </a:xfrm>
        </p:spPr>
        <p:txBody>
          <a:bodyPr/>
          <a:lstStyle/>
          <a:p>
            <a:pPr eaLnBrk="1"/>
            <a:r>
              <a:rPr lang="nl-NL" altLang="en-US" smtClean="0">
                <a:solidFill>
                  <a:srgbClr val="000000"/>
                </a:solidFill>
              </a:rPr>
              <a:t>Resistentie</a:t>
            </a:r>
          </a:p>
        </p:txBody>
      </p:sp>
      <p:pic>
        <p:nvPicPr>
          <p:cNvPr id="92165" name="Picture 4" descr="pasted-imag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2381250"/>
            <a:ext cx="184785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2166" name="Picture 5" descr="SHEA.2016.tif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" y="3976688"/>
            <a:ext cx="43465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2167" name="Rectangle 6"/>
          <p:cNvSpPr>
            <a:spLocks/>
          </p:cNvSpPr>
          <p:nvPr/>
        </p:nvSpPr>
        <p:spPr bwMode="auto">
          <a:xfrm>
            <a:off x="722313" y="758825"/>
            <a:ext cx="82296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ts val="4200"/>
              </a:lnSpc>
            </a:pPr>
            <a:r>
              <a:rPr lang="nl-NL" altLang="en-US" sz="4000" b="1">
                <a:solidFill>
                  <a:srgbClr val="00AFDC"/>
                </a:solidFill>
              </a:rPr>
              <a:t>Why infection prevention?</a:t>
            </a:r>
          </a:p>
        </p:txBody>
      </p:sp>
      <p:sp>
        <p:nvSpPr>
          <p:cNvPr id="92168" name="Rectangle 7"/>
          <p:cNvSpPr>
            <a:spLocks/>
          </p:cNvSpPr>
          <p:nvPr/>
        </p:nvSpPr>
        <p:spPr bwMode="auto">
          <a:xfrm>
            <a:off x="5003800" y="4981575"/>
            <a:ext cx="26146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 defTabSz="457200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defTabSz="457200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spcBef>
                <a:spcPts val="1200"/>
              </a:spcBef>
            </a:pPr>
            <a:r>
              <a:rPr lang="nl-NL" altLang="en-US" sz="1500" b="1">
                <a:latin typeface="Times" charset="0"/>
                <a:sym typeface="Times" charset="0"/>
              </a:rPr>
              <a:t>Wensen Chen, MPH,MBBS</a:t>
            </a:r>
          </a:p>
          <a:p>
            <a:pPr eaLnBrk="1">
              <a:spcBef>
                <a:spcPts val="1200"/>
              </a:spcBef>
            </a:pPr>
            <a:r>
              <a:rPr lang="nl-NL" altLang="en-US" sz="1500">
                <a:latin typeface="Times" charset="0"/>
                <a:sym typeface="Times" charset="0"/>
              </a:rPr>
              <a:t>Jiangsu Province Hospital, 3000 beds</a:t>
            </a:r>
          </a:p>
        </p:txBody>
      </p:sp>
      <p:sp>
        <p:nvSpPr>
          <p:cNvPr id="92169" name="Slide Number Placeholder 8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5B0EB1CB-58B3-49E5-9A03-58729F061BB9}" type="slidenum">
              <a:rPr lang="nl-NL" altLang="en-US" sz="20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pPr eaLnBrk="1"/>
              <a:t>4</a:t>
            </a:fld>
            <a:endParaRPr lang="nl-NL" altLang="en-US" sz="2000">
              <a:solidFill>
                <a:schemeClr val="tx1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ChangeArrowheads="1"/>
          </p:cNvSpPr>
          <p:nvPr>
            <p:ph type="title"/>
          </p:nvPr>
        </p:nvSpPr>
        <p:spPr>
          <a:xfrm>
            <a:off x="657225" y="1003300"/>
            <a:ext cx="7964488" cy="954088"/>
          </a:xfrm>
        </p:spPr>
        <p:txBody>
          <a:bodyPr/>
          <a:lstStyle/>
          <a:p>
            <a:pPr algn="ctr" defTabSz="822325" eaLnBrk="1">
              <a:lnSpc>
                <a:spcPts val="3700"/>
              </a:lnSpc>
            </a:pPr>
            <a:r>
              <a:rPr lang="nl-NL" altLang="en-US" sz="3600" smtClean="0">
                <a:latin typeface="Arial" charset="0"/>
                <a:cs typeface="Arial" charset="0"/>
                <a:sym typeface="Arial" charset="0"/>
              </a:rPr>
              <a:t>Results</a:t>
            </a:r>
          </a:p>
        </p:txBody>
      </p:sp>
      <p:sp>
        <p:nvSpPr>
          <p:cNvPr id="130051" name="Rectangle 2"/>
          <p:cNvSpPr>
            <a:spLocks noChangeArrowheads="1"/>
          </p:cNvSpPr>
          <p:nvPr>
            <p:ph type="body" sz="quarter" idx="1"/>
          </p:nvPr>
        </p:nvSpPr>
        <p:spPr>
          <a:xfrm>
            <a:off x="76200" y="2536825"/>
            <a:ext cx="4038600" cy="2522538"/>
          </a:xfrm>
        </p:spPr>
        <p:txBody>
          <a:bodyPr/>
          <a:lstStyle/>
          <a:p>
            <a:pPr marL="314325" indent="-314325" algn="ctr" defTabSz="895350" eaLnBrk="1">
              <a:lnSpc>
                <a:spcPct val="90000"/>
              </a:lnSpc>
              <a:buSzTx/>
              <a:buFont typeface="Arial" charset="0"/>
              <a:buNone/>
            </a:pPr>
            <a:r>
              <a:rPr lang="nl-NL" altLang="en-US" b="1" smtClean="0">
                <a:latin typeface="Arial" charset="0"/>
                <a:cs typeface="Arial" charset="0"/>
                <a:sym typeface="Arial" charset="0"/>
              </a:rPr>
              <a:t>Pre-intervention</a:t>
            </a:r>
            <a:endParaRPr lang="nl-NL" altLang="en-US" sz="1800" b="1" smtClean="0">
              <a:latin typeface="Arial" charset="0"/>
              <a:cs typeface="Arial" charset="0"/>
              <a:sym typeface="Arial" charset="0"/>
            </a:endParaRPr>
          </a:p>
          <a:p>
            <a:pPr marL="314325" indent="-314325" algn="ctr" defTabSz="895350" eaLnBrk="1">
              <a:lnSpc>
                <a:spcPct val="90000"/>
              </a:lnSpc>
              <a:buSzTx/>
              <a:buFont typeface="Arial" charset="0"/>
              <a:buNone/>
            </a:pPr>
            <a:endParaRPr lang="nl-NL" altLang="en-US" sz="1800" b="1" smtClean="0">
              <a:latin typeface="Arial" charset="0"/>
              <a:cs typeface="Arial" charset="0"/>
              <a:sym typeface="Arial" charset="0"/>
            </a:endParaRPr>
          </a:p>
          <a:p>
            <a:pPr marL="314325" indent="-314325" algn="ctr" defTabSz="895350" eaLnBrk="1">
              <a:lnSpc>
                <a:spcPct val="90000"/>
              </a:lnSpc>
              <a:buSzTx/>
              <a:buFont typeface="Arial" charset="0"/>
              <a:buNone/>
            </a:pPr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1351 patients </a:t>
            </a:r>
            <a:endParaRPr lang="nl-NL" altLang="en-US" sz="1800" smtClean="0">
              <a:latin typeface="Arial" charset="0"/>
              <a:cs typeface="Arial" charset="0"/>
              <a:sym typeface="Arial" charset="0"/>
            </a:endParaRPr>
          </a:p>
          <a:p>
            <a:pPr marL="314325" indent="-314325" algn="ctr" defTabSz="895350" eaLnBrk="1">
              <a:lnSpc>
                <a:spcPct val="90000"/>
              </a:lnSpc>
              <a:buSzTx/>
              <a:buFont typeface="Arial" charset="0"/>
              <a:buNone/>
            </a:pPr>
            <a:r>
              <a:rPr lang="nl-NL" altLang="en-US" smtClean="0">
                <a:latin typeface="Arial" charset="0"/>
                <a:cs typeface="Arial" charset="0"/>
                <a:sym typeface="Arial" charset="0"/>
              </a:rPr>
              <a:t>Median age 62 y [IQR 50-70]</a:t>
            </a:r>
          </a:p>
        </p:txBody>
      </p:sp>
      <p:sp>
        <p:nvSpPr>
          <p:cNvPr id="130052" name="AutoShape 3"/>
          <p:cNvSpPr>
            <a:spLocks/>
          </p:cNvSpPr>
          <p:nvPr/>
        </p:nvSpPr>
        <p:spPr bwMode="auto">
          <a:xfrm>
            <a:off x="3567113" y="2667000"/>
            <a:ext cx="2133600" cy="76200"/>
          </a:xfrm>
          <a:prstGeom prst="rightArrow">
            <a:avLst>
              <a:gd name="adj1" fmla="val 0"/>
              <a:gd name="adj2" fmla="val 81278"/>
            </a:avLst>
          </a:prstGeom>
          <a:solidFill>
            <a:srgbClr val="0083A5"/>
          </a:solidFill>
          <a:ln w="25400">
            <a:solidFill>
              <a:srgbClr val="0083A5"/>
            </a:solidFill>
            <a:round/>
            <a:headEnd/>
            <a:tailEnd/>
          </a:ln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30053" name="Rectangle 4"/>
          <p:cNvSpPr>
            <a:spLocks/>
          </p:cNvSpPr>
          <p:nvPr/>
        </p:nvSpPr>
        <p:spPr bwMode="auto">
          <a:xfrm>
            <a:off x="5232400" y="2536825"/>
            <a:ext cx="40386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14325" indent="-314325" defTabSz="895350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defTabSz="895350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nl-NL" altLang="en-US" sz="2000" b="1">
                <a:latin typeface="Arial" charset="0"/>
                <a:cs typeface="Arial" charset="0"/>
                <a:sym typeface="Arial" charset="0"/>
              </a:rPr>
              <a:t>Post-intervention</a:t>
            </a:r>
          </a:p>
          <a:p>
            <a:pPr algn="ctr" eaLnBrk="1">
              <a:lnSpc>
                <a:spcPct val="90000"/>
              </a:lnSpc>
            </a:pPr>
            <a:endParaRPr lang="nl-NL" altLang="en-US" sz="2000" b="1">
              <a:latin typeface="Arial" charset="0"/>
              <a:cs typeface="Arial" charset="0"/>
              <a:sym typeface="Arial" charset="0"/>
            </a:endParaRPr>
          </a:p>
          <a:p>
            <a:pPr algn="ctr" eaLnBrk="1">
              <a:lnSpc>
                <a:spcPct val="90000"/>
              </a:lnSpc>
            </a:pPr>
            <a:r>
              <a:rPr lang="nl-NL" altLang="en-US" sz="2000">
                <a:latin typeface="Arial" charset="0"/>
                <a:cs typeface="Arial" charset="0"/>
                <a:sym typeface="Arial" charset="0"/>
              </a:rPr>
              <a:t>1307 patients </a:t>
            </a:r>
          </a:p>
          <a:p>
            <a:pPr algn="ctr" eaLnBrk="1">
              <a:lnSpc>
                <a:spcPct val="90000"/>
              </a:lnSpc>
            </a:pPr>
            <a:r>
              <a:rPr lang="nl-NL" altLang="en-US" sz="2000">
                <a:latin typeface="Arial" charset="0"/>
                <a:cs typeface="Arial" charset="0"/>
                <a:sym typeface="Arial" charset="0"/>
              </a:rPr>
              <a:t>Median age 63 y [IQR 52-71]</a:t>
            </a:r>
          </a:p>
        </p:txBody>
      </p:sp>
      <p:sp>
        <p:nvSpPr>
          <p:cNvPr id="130054" name="Rectangle 5"/>
          <p:cNvSpPr>
            <a:spLocks/>
          </p:cNvSpPr>
          <p:nvPr/>
        </p:nvSpPr>
        <p:spPr bwMode="auto">
          <a:xfrm>
            <a:off x="5508625" y="1960563"/>
            <a:ext cx="3190875" cy="304800"/>
          </a:xfrm>
          <a:prstGeom prst="rect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800">
                <a:latin typeface="Helvetica" charset="0"/>
                <a:cs typeface="Helvetica" charset="0"/>
                <a:sym typeface="Helvetica" charset="0"/>
              </a:rPr>
              <a:t>September 2014 - august 2015</a:t>
            </a:r>
          </a:p>
        </p:txBody>
      </p:sp>
      <p:sp>
        <p:nvSpPr>
          <p:cNvPr id="130055" name="Rectangle 6"/>
          <p:cNvSpPr>
            <a:spLocks/>
          </p:cNvSpPr>
          <p:nvPr/>
        </p:nvSpPr>
        <p:spPr bwMode="auto">
          <a:xfrm>
            <a:off x="557213" y="1960563"/>
            <a:ext cx="2312987" cy="304800"/>
          </a:xfrm>
          <a:prstGeom prst="rect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800">
                <a:latin typeface="Helvetica" charset="0"/>
                <a:cs typeface="Helvetica" charset="0"/>
                <a:sym typeface="Helvetica" charset="0"/>
              </a:rPr>
              <a:t>June 2013 - May 2014</a:t>
            </a:r>
          </a:p>
        </p:txBody>
      </p:sp>
      <p:sp>
        <p:nvSpPr>
          <p:cNvPr id="130056" name="Rectangle 7"/>
          <p:cNvSpPr>
            <a:spLocks/>
          </p:cNvSpPr>
          <p:nvPr/>
        </p:nvSpPr>
        <p:spPr bwMode="auto">
          <a:xfrm>
            <a:off x="3927475" y="2317750"/>
            <a:ext cx="11953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800">
                <a:latin typeface="Helvetica" charset="0"/>
                <a:cs typeface="Helvetica" charset="0"/>
                <a:sym typeface="Helvetica" charset="0"/>
              </a:rPr>
              <a:t>intervention</a:t>
            </a:r>
          </a:p>
        </p:txBody>
      </p:sp>
      <p:sp>
        <p:nvSpPr>
          <p:cNvPr id="13005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1E6B58DE-0880-436D-9CFB-F5A854416CF6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40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6" descr="Slide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6" descr="Slide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/>
          <p:cNvSpPr>
            <a:spLocks noChangeArrowheads="1"/>
          </p:cNvSpPr>
          <p:nvPr>
            <p:ph type="title"/>
          </p:nvPr>
        </p:nvSpPr>
        <p:spPr>
          <a:xfrm>
            <a:off x="539750" y="908050"/>
            <a:ext cx="8101013" cy="1087438"/>
          </a:xfrm>
        </p:spPr>
        <p:txBody>
          <a:bodyPr/>
          <a:lstStyle/>
          <a:p>
            <a:pPr eaLnBrk="1"/>
            <a:r>
              <a:rPr lang="nl-NL" altLang="en-US" smtClean="0"/>
              <a:t>Segmented regression analysis of the interrupted time series data</a:t>
            </a:r>
          </a:p>
        </p:txBody>
      </p:sp>
      <p:pic>
        <p:nvPicPr>
          <p:cNvPr id="133123" name="Picture 2" descr="\\umcfs083\MMBdata$\MMB\HIP\Oud\Epidemiologie\2014 Gramnegatieven overzicht IC\artikel\illustraties\afbeeldingen\GNB _=3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4598988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3124" name="Rectangle 3"/>
          <p:cNvSpPr>
            <a:spLocks/>
          </p:cNvSpPr>
          <p:nvPr/>
        </p:nvSpPr>
        <p:spPr bwMode="auto">
          <a:xfrm>
            <a:off x="5003800" y="3068638"/>
            <a:ext cx="3762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 defTabSz="457200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defTabSz="457200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2000">
                <a:latin typeface="Arial" charset="0"/>
                <a:cs typeface="Arial" charset="0"/>
                <a:sym typeface="Arial" charset="0"/>
              </a:rPr>
              <a:t>Statistically significant immediate effect on the colonisation rate of gram negative bacilli, but not on the colonisation rate of yeasts</a:t>
            </a:r>
          </a:p>
        </p:txBody>
      </p:sp>
      <p:sp>
        <p:nvSpPr>
          <p:cNvPr id="133125" name="Tekstvak 4"/>
          <p:cNvSpPr txBox="1">
            <a:spLocks noChangeArrowheads="1"/>
          </p:cNvSpPr>
          <p:nvPr/>
        </p:nvSpPr>
        <p:spPr bwMode="auto">
          <a:xfrm>
            <a:off x="2339975" y="34290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200"/>
              <a:t>LOS&gt;3days</a:t>
            </a:r>
          </a:p>
        </p:txBody>
      </p:sp>
      <p:sp>
        <p:nvSpPr>
          <p:cNvPr id="1331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4CC17355-C3BD-4A0E-A105-6C858CEF7E95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43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nl-NL" altLang="en-US" smtClean="0"/>
              <a:t>Conclusion</a:t>
            </a:r>
          </a:p>
        </p:txBody>
      </p:sp>
      <p:sp>
        <p:nvSpPr>
          <p:cNvPr id="134147" name="Rectangle 2"/>
          <p:cNvSpPr>
            <a:spLocks noChangeArrowheads="1"/>
          </p:cNvSpPr>
          <p:nvPr>
            <p:ph type="body" idx="1"/>
          </p:nvPr>
        </p:nvSpPr>
        <p:spPr>
          <a:xfrm>
            <a:off x="520700" y="1814513"/>
            <a:ext cx="8240713" cy="4205287"/>
          </a:xfrm>
        </p:spPr>
        <p:txBody>
          <a:bodyPr/>
          <a:lstStyle/>
          <a:p>
            <a:pPr marL="0" indent="0" defTabSz="449263" eaLnBrk="1">
              <a:lnSpc>
                <a:spcPct val="200000"/>
              </a:lnSpc>
              <a:buSzTx/>
              <a:buFont typeface="Arial" charset="0"/>
              <a:buNone/>
            </a:pPr>
            <a:r>
              <a:rPr lang="nl-NL" altLang="en-US" smtClean="0">
                <a:solidFill>
                  <a:srgbClr val="333333"/>
                </a:solidFill>
                <a:latin typeface="Arial" charset="0"/>
                <a:cs typeface="Arial" charset="0"/>
                <a:sym typeface="Arial" charset="0"/>
              </a:rPr>
              <a:t>This study showed that removal of the hand washing sinks from all patient rooms at the ICU and the introduction of ‘water-free’</a:t>
            </a:r>
            <a:r>
              <a:rPr lang="nl-NL" altLang="en-US" smtClean="0">
                <a:solidFill>
                  <a:srgbClr val="333333"/>
                </a:solidFill>
                <a:latin typeface="Trebuchet MS" charset="0"/>
                <a:sym typeface="Trebuchet MS" charset="0"/>
              </a:rPr>
              <a:t> </a:t>
            </a:r>
            <a:r>
              <a:rPr lang="nl-NL" altLang="en-US" smtClean="0">
                <a:solidFill>
                  <a:srgbClr val="333333"/>
                </a:solidFill>
                <a:latin typeface="Arial" charset="0"/>
                <a:cs typeface="Arial" charset="0"/>
                <a:sym typeface="Arial" charset="0"/>
              </a:rPr>
              <a:t>patient care resulted in a statistically significant decrease of patient colonization with ICU-acquired GNB . </a:t>
            </a:r>
          </a:p>
          <a:p>
            <a:pPr marL="0" indent="0" defTabSz="449263" eaLnBrk="1">
              <a:lnSpc>
                <a:spcPct val="200000"/>
              </a:lnSpc>
              <a:buSzTx/>
              <a:buFont typeface="Arial" charset="0"/>
              <a:buNone/>
            </a:pPr>
            <a:endParaRPr lang="nl-NL" altLang="en-US" smtClean="0">
              <a:solidFill>
                <a:srgbClr val="333333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 defTabSz="449263" eaLnBrk="1">
              <a:lnSpc>
                <a:spcPct val="200000"/>
              </a:lnSpc>
              <a:buSzTx/>
              <a:buFont typeface="Arial" charset="0"/>
              <a:buNone/>
            </a:pPr>
            <a:r>
              <a:rPr lang="nl-NL" altLang="en-US" smtClean="0">
                <a:solidFill>
                  <a:srgbClr val="333333"/>
                </a:solidFill>
                <a:latin typeface="Arial" charset="0"/>
                <a:cs typeface="Arial" charset="0"/>
                <a:sym typeface="Arial" charset="0"/>
              </a:rPr>
              <a:t>This decrease in patient colonization was even more apparent for patients with an increased LOS.</a:t>
            </a:r>
          </a:p>
        </p:txBody>
      </p:sp>
      <p:sp>
        <p:nvSpPr>
          <p:cNvPr id="13414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BCA86D2A-891A-4284-BC51-6C1FEFEC8579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44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"/>
          <p:cNvSpPr>
            <a:spLocks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nl-NL" altLang="en-US" smtClean="0"/>
              <a:t>Anti-bacterial coating of surfaces?</a:t>
            </a:r>
          </a:p>
        </p:txBody>
      </p:sp>
      <p:pic>
        <p:nvPicPr>
          <p:cNvPr id="135171" name="Picture 2" descr="ima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32400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5172" name="Picture 3" descr="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238" y="3068638"/>
            <a:ext cx="37925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5173" name="Rectangle 4"/>
          <p:cNvSpPr>
            <a:spLocks/>
          </p:cNvSpPr>
          <p:nvPr/>
        </p:nvSpPr>
        <p:spPr bwMode="auto">
          <a:xfrm>
            <a:off x="5364163" y="5516563"/>
            <a:ext cx="327818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8" tIns="45718" rIns="45718" bIns="45718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600"/>
              <a:t>J.Hopman, </a:t>
            </a:r>
            <a:r>
              <a:rPr lang="nl-NL" altLang="en-US" sz="1600" i="1"/>
              <a:t>et al</a:t>
            </a:r>
            <a:r>
              <a:rPr lang="nl-NL" altLang="en-US" sz="1600"/>
              <a:t>, unpublished data</a:t>
            </a:r>
          </a:p>
        </p:txBody>
      </p:sp>
      <p:sp>
        <p:nvSpPr>
          <p:cNvPr id="135174" name="Rectangle 5"/>
          <p:cNvSpPr>
            <a:spLocks/>
          </p:cNvSpPr>
          <p:nvPr/>
        </p:nvSpPr>
        <p:spPr bwMode="auto">
          <a:xfrm>
            <a:off x="5292725" y="2636838"/>
            <a:ext cx="30083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8" tIns="45718" rIns="45718" bIns="45718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800"/>
              <a:t>Nano-coating toetsenborden</a:t>
            </a:r>
          </a:p>
        </p:txBody>
      </p:sp>
      <p:sp>
        <p:nvSpPr>
          <p:cNvPr id="13517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6D4740B8-B6EE-4062-903A-D4528024F522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45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0" descr="Slide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8" descr="Slide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0" descr="Slide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6" descr="Slide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525" y="908050"/>
            <a:ext cx="36893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3187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457200" y="881063"/>
            <a:ext cx="4330700" cy="1497012"/>
          </a:xfrm>
        </p:spPr>
        <p:txBody>
          <a:bodyPr lIns="45720" tIns="45720" rIns="45720" bIns="45720" anchor="t"/>
          <a:lstStyle/>
          <a:p>
            <a:pPr algn="ctr" defTabSz="617538" eaLnBrk="1">
              <a:lnSpc>
                <a:spcPts val="2700"/>
              </a:lnSpc>
            </a:pPr>
            <a:r>
              <a:rPr lang="nl-NL" altLang="en-US" sz="2600" smtClean="0"/>
              <a:t>China- CARSS surveillance data</a:t>
            </a:r>
            <a:br>
              <a:rPr lang="nl-NL" altLang="en-US" sz="2600" smtClean="0"/>
            </a:br>
            <a:r>
              <a:rPr lang="nl-NL" altLang="en-US" sz="2600" smtClean="0"/>
              <a:t>1338 hospitals </a:t>
            </a:r>
            <a:br>
              <a:rPr lang="nl-NL" altLang="en-US" sz="2600" smtClean="0"/>
            </a:br>
            <a:endParaRPr lang="nl-NL" altLang="en-US" sz="2600" smtClean="0"/>
          </a:p>
        </p:txBody>
      </p:sp>
      <p:pic>
        <p:nvPicPr>
          <p:cNvPr id="93188" name="Picture 2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141663"/>
            <a:ext cx="4637087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/>
          </p:cNvSpPr>
          <p:nvPr/>
        </p:nvSpPr>
        <p:spPr bwMode="auto">
          <a:xfrm>
            <a:off x="5219700" y="2200275"/>
            <a:ext cx="2808288" cy="369888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3000" dir="5400000" algn="ctr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endParaRPr lang="en-US" altLang="en-US" sz="1800">
              <a:cs typeface="Calibri" charset="0"/>
            </a:endParaRPr>
          </a:p>
        </p:txBody>
      </p:sp>
      <p:grpSp>
        <p:nvGrpSpPr>
          <p:cNvPr id="93190" name="Group 5"/>
          <p:cNvGrpSpPr>
            <a:grpSpLocks/>
          </p:cNvGrpSpPr>
          <p:nvPr/>
        </p:nvGrpSpPr>
        <p:grpSpPr bwMode="auto">
          <a:xfrm>
            <a:off x="5918200" y="2700338"/>
            <a:ext cx="3073400" cy="2795587"/>
            <a:chOff x="555930" y="0"/>
            <a:chExt cx="3071236" cy="2796616"/>
          </a:xfrm>
        </p:grpSpPr>
        <p:sp>
          <p:nvSpPr>
            <p:cNvPr id="93193" name="Rectangle 6"/>
            <p:cNvSpPr>
              <a:spLocks/>
            </p:cNvSpPr>
            <p:nvPr/>
          </p:nvSpPr>
          <p:spPr bwMode="auto">
            <a:xfrm>
              <a:off x="555930" y="0"/>
              <a:ext cx="3023634" cy="923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45718" tIns="45718" rIns="45718" bIns="45718">
              <a:spAutoFit/>
            </a:bodyPr>
            <a:lstStyle>
              <a:lvl1pPr eaLnBrk="0"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37931725" indent="-37474525" eaLnBrk="0"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eaLnBrk="0"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eaLnBrk="0"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eaLnBrk="0"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eaLnBrk="1"/>
              <a:r>
                <a:rPr lang="nl-NL" altLang="en-US" sz="1800"/>
                <a:t>4</a:t>
              </a:r>
              <a:r>
                <a:rPr lang="nl-NL" altLang="en-US" sz="1800" baseline="30000"/>
                <a:t>de</a:t>
              </a:r>
              <a:r>
                <a:rPr lang="nl-NL" altLang="en-US" sz="1800"/>
                <a:t> Netherlands, 2014,  </a:t>
              </a:r>
              <a:r>
                <a:rPr lang="nl-NL" altLang="en-US" sz="1800" i="1"/>
                <a:t>E. coli </a:t>
              </a:r>
              <a:r>
                <a:rPr lang="nl-NL" altLang="en-US" sz="1800"/>
                <a:t>Cephalosporine resistance 5,7%</a:t>
              </a:r>
            </a:p>
          </p:txBody>
        </p:sp>
        <p:sp>
          <p:nvSpPr>
            <p:cNvPr id="93194" name="Rectangle 7"/>
            <p:cNvSpPr>
              <a:spLocks/>
            </p:cNvSpPr>
            <p:nvPr/>
          </p:nvSpPr>
          <p:spPr bwMode="auto">
            <a:xfrm>
              <a:off x="603531" y="1872851"/>
              <a:ext cx="3023635" cy="923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45718" tIns="45718" rIns="45718" bIns="45718">
              <a:spAutoFit/>
            </a:bodyPr>
            <a:lstStyle>
              <a:lvl1pPr eaLnBrk="0"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37931725" indent="-37474525" eaLnBrk="0"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eaLnBrk="0"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eaLnBrk="0"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eaLnBrk="0"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eaLnBrk="1"/>
              <a:r>
                <a:rPr lang="nl-NL" altLang="en-US" sz="1800"/>
                <a:t>EU, 2014,  </a:t>
              </a:r>
              <a:r>
                <a:rPr lang="nl-NL" altLang="en-US" sz="1800" i="1"/>
                <a:t>E. coli </a:t>
              </a:r>
              <a:r>
                <a:rPr lang="nl-NL" altLang="en-US" sz="1800"/>
                <a:t>Cephalosporine resistance 12%</a:t>
              </a:r>
            </a:p>
          </p:txBody>
        </p:sp>
      </p:grpSp>
      <p:sp>
        <p:nvSpPr>
          <p:cNvPr id="8200" name="Rectangle 8"/>
          <p:cNvSpPr>
            <a:spLocks/>
          </p:cNvSpPr>
          <p:nvPr/>
        </p:nvSpPr>
        <p:spPr bwMode="auto">
          <a:xfrm>
            <a:off x="5219700" y="4076700"/>
            <a:ext cx="2808288" cy="369888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3000" dir="5400000" algn="ctr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endParaRPr lang="en-US" altLang="en-US" sz="1800">
              <a:cs typeface="Calibri" charset="0"/>
            </a:endParaRPr>
          </a:p>
        </p:txBody>
      </p:sp>
      <p:sp>
        <p:nvSpPr>
          <p:cNvPr id="93192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6DA8D3F3-1F8B-413A-ABC1-939F118AFCDF}" type="slidenum">
              <a:rPr lang="nl-NL" altLang="en-US" sz="20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pPr eaLnBrk="1"/>
              <a:t>5</a:t>
            </a:fld>
            <a:endParaRPr lang="nl-NL" altLang="en-US" sz="2000">
              <a:solidFill>
                <a:schemeClr val="tx1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1" descr="image1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0"/>
            <a:ext cx="80137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0291" name="Rectangle 2"/>
          <p:cNvSpPr>
            <a:spLocks/>
          </p:cNvSpPr>
          <p:nvPr/>
        </p:nvSpPr>
        <p:spPr bwMode="auto">
          <a:xfrm rot="-239384">
            <a:off x="836613" y="3843338"/>
            <a:ext cx="7620000" cy="2586037"/>
          </a:xfrm>
          <a:prstGeom prst="rect">
            <a:avLst/>
          </a:prstGeom>
          <a:solidFill>
            <a:srgbClr val="00AFDC"/>
          </a:solidFill>
          <a:ln>
            <a:noFill/>
          </a:ln>
          <a:effectLst>
            <a:outerShdw blurRad="50800" dist="76201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MRSA-positive patients tend to shed their own strain of MRSA into the near-patient environment.</a:t>
            </a:r>
          </a:p>
          <a:p>
            <a:pPr eaLnBrk="1"/>
            <a:endParaRPr lang="nl-NL" altLang="en-US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  <a:p>
            <a:pPr eaLnBrk="1"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nl-NL" altLang="en-US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Two-thirds of HCW will acquire the patient’s strain on gloved hands or apron.</a:t>
            </a:r>
          </a:p>
          <a:p>
            <a:pPr eaLnBrk="1"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nl-NL" altLang="en-US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Without direct contact 4 out of 10 will still exit the room carrying the patient’s strain of MRSA on hands or apron.</a:t>
            </a:r>
          </a:p>
        </p:txBody>
      </p:sp>
      <p:sp>
        <p:nvSpPr>
          <p:cNvPr id="14029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1BEF6DED-DEBC-4410-B156-5F9EDF2409F5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50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1" descr="image2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7923213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1315" name="Rectangle 2"/>
          <p:cNvSpPr>
            <a:spLocks/>
          </p:cNvSpPr>
          <p:nvPr/>
        </p:nvSpPr>
        <p:spPr bwMode="auto">
          <a:xfrm>
            <a:off x="2987675" y="6380163"/>
            <a:ext cx="26971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8" tIns="45718" rIns="45718" bIns="45718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800">
                <a:latin typeface="Calibri" charset="0"/>
                <a:cs typeface="Calibri" charset="0"/>
                <a:sym typeface="Calibri" charset="0"/>
              </a:rPr>
              <a:t>CID 2006:42 June Hayden</a:t>
            </a:r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 rot="-262942">
            <a:off x="647700" y="3787775"/>
            <a:ext cx="7848600" cy="1476375"/>
          </a:xfrm>
          <a:prstGeom prst="rect">
            <a:avLst/>
          </a:prstGeom>
          <a:solidFill>
            <a:srgbClr val="00AFDC"/>
          </a:solidFill>
          <a:ln>
            <a:noFill/>
          </a:ln>
          <a:effectLst>
            <a:outerShdw blurRad="50800" dist="76201" dir="2700000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r>
              <a:rPr lang="nl-NL" altLang="en-US" sz="320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Mean proportion of positive results of cultures of environmental and hand samples decreased in period 2 and remained low thereafter</a:t>
            </a:r>
          </a:p>
        </p:txBody>
      </p:sp>
      <p:sp>
        <p:nvSpPr>
          <p:cNvPr id="14131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7EB0C3F7-0D37-4224-8A63-0B09E2E79079}" type="slidenum">
              <a:rPr lang="nl-NL" altLang="en-US" sz="20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pPr eaLnBrk="1"/>
              <a:t>51</a:t>
            </a:fld>
            <a:endParaRPr lang="nl-NL" altLang="en-US" sz="2000">
              <a:solidFill>
                <a:schemeClr val="tx1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1" descr="image2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67" t="9799" r="29126" b="20900"/>
          <a:stretch>
            <a:fillRect/>
          </a:stretch>
        </p:blipFill>
        <p:spPr bwMode="auto">
          <a:xfrm>
            <a:off x="2057400" y="-52388"/>
            <a:ext cx="5516563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/>
          </p:cNvSpPr>
          <p:nvPr/>
        </p:nvSpPr>
        <p:spPr bwMode="auto">
          <a:xfrm rot="-199089">
            <a:off x="1154113" y="3571875"/>
            <a:ext cx="7467600" cy="2462213"/>
          </a:xfrm>
          <a:prstGeom prst="rect">
            <a:avLst/>
          </a:prstGeom>
          <a:solidFill>
            <a:srgbClr val="00AFDC"/>
          </a:solidFill>
          <a:ln>
            <a:noFill/>
          </a:ln>
          <a:effectLst>
            <a:outerShdw blurRad="50800" dist="76201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r>
              <a:rPr lang="nl-NL" altLang="en-US" sz="400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The environmental detection rate for MRSA or VRE was 24.7% compared with 4.9% for multi-resistant gramnegative bacteria</a:t>
            </a: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6F22118E-956F-46C5-B86B-3F3BF9F9A439}" type="slidenum">
              <a:rPr lang="nl-NL" altLang="en-US" sz="20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pPr eaLnBrk="1"/>
              <a:t>52</a:t>
            </a:fld>
            <a:endParaRPr lang="nl-NL" altLang="en-US" sz="2000">
              <a:solidFill>
                <a:schemeClr val="tx1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Survival.inanimate.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975"/>
            <a:ext cx="91440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3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68B3E41E-4B6E-451B-8BBB-2BFC0EA5527B}" type="slidenum">
              <a:rPr lang="nl-NL" altLang="en-US" sz="20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pPr eaLnBrk="1"/>
              <a:t>53</a:t>
            </a:fld>
            <a:endParaRPr lang="nl-NL" altLang="en-US" sz="2000">
              <a:solidFill>
                <a:schemeClr val="tx1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" name="Rectangle 1"/>
          <p:cNvSpPr>
            <a:spLocks/>
          </p:cNvSpPr>
          <p:nvPr/>
        </p:nvSpPr>
        <p:spPr bwMode="auto">
          <a:xfrm rot="-232915">
            <a:off x="990600" y="4038600"/>
            <a:ext cx="7467600" cy="1778000"/>
          </a:xfrm>
          <a:prstGeom prst="rect">
            <a:avLst/>
          </a:prstGeom>
          <a:solidFill>
            <a:srgbClr val="00AFDC"/>
          </a:solidFill>
          <a:ln>
            <a:noFill/>
          </a:ln>
          <a:effectLst>
            <a:outerShdw blurRad="50800" dist="76201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r>
              <a:rPr lang="nl-NL" altLang="en-US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“ The most common nosocomial pathogens( gram positives and </a:t>
            </a:r>
            <a:r>
              <a:rPr lang="nl-NL" altLang="en-US" i="1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Enterobacteriaceae</a:t>
            </a:r>
            <a:r>
              <a:rPr lang="nl-NL" altLang="en-US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) may well survive or persist on surfaces for months and can thereby be a continuous source of transmission if no regular preventive surface disinfection is performed.”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"/>
          <p:cNvSpPr>
            <a:spLocks noChangeArrowheads="1"/>
          </p:cNvSpPr>
          <p:nvPr>
            <p:ph type="title"/>
          </p:nvPr>
        </p:nvSpPr>
        <p:spPr>
          <a:xfrm>
            <a:off x="520700" y="1003300"/>
            <a:ext cx="8101013" cy="533400"/>
          </a:xfrm>
        </p:spPr>
        <p:txBody>
          <a:bodyPr/>
          <a:lstStyle/>
          <a:p>
            <a:pPr defTabSz="895350" eaLnBrk="1">
              <a:lnSpc>
                <a:spcPts val="4100"/>
              </a:lnSpc>
            </a:pPr>
            <a:r>
              <a:rPr lang="nl-NL" altLang="en-US" sz="3900" smtClean="0"/>
              <a:t>Sources for transmission</a:t>
            </a:r>
          </a:p>
        </p:txBody>
      </p:sp>
      <p:sp>
        <p:nvSpPr>
          <p:cNvPr id="144387" name="Rectangle 2"/>
          <p:cNvSpPr>
            <a:spLocks noChangeArrowheads="1"/>
          </p:cNvSpPr>
          <p:nvPr>
            <p:ph type="body" sz="quarter" idx="1"/>
          </p:nvPr>
        </p:nvSpPr>
        <p:spPr>
          <a:xfrm>
            <a:off x="466725" y="2060575"/>
            <a:ext cx="4033838" cy="2303463"/>
          </a:xfrm>
        </p:spPr>
        <p:txBody>
          <a:bodyPr/>
          <a:lstStyle/>
          <a:p>
            <a:pPr marL="1212850" indent="-1212850" eaLnBrk="1"/>
            <a:r>
              <a:rPr lang="nl-NL" altLang="en-US" sz="2800" smtClean="0"/>
              <a:t>DIRECT</a:t>
            </a:r>
          </a:p>
          <a:p>
            <a:pPr marL="1092200" lvl="1" indent="-771525" eaLnBrk="1">
              <a:buClrTx/>
            </a:pPr>
            <a:r>
              <a:rPr lang="nl-NL" altLang="en-US" sz="2400" smtClean="0"/>
              <a:t>Hands- contact</a:t>
            </a:r>
          </a:p>
          <a:p>
            <a:pPr marL="1092200" lvl="1" indent="-771525" eaLnBrk="1">
              <a:buClrTx/>
            </a:pPr>
            <a:r>
              <a:rPr lang="nl-NL" altLang="en-US" sz="2400" smtClean="0"/>
              <a:t>Nasal-droplet</a:t>
            </a:r>
          </a:p>
          <a:p>
            <a:pPr marL="1092200" lvl="1" indent="-771525" eaLnBrk="1">
              <a:buClrTx/>
            </a:pPr>
            <a:r>
              <a:rPr lang="nl-NL" altLang="en-US" sz="2400" smtClean="0"/>
              <a:t>Throat- droplet</a:t>
            </a:r>
          </a:p>
          <a:p>
            <a:pPr marL="1092200" lvl="1" indent="-771525" eaLnBrk="1">
              <a:buClrTx/>
            </a:pPr>
            <a:r>
              <a:rPr lang="nl-NL" altLang="en-US" sz="2400" smtClean="0"/>
              <a:t>Stool-aerosol</a:t>
            </a:r>
          </a:p>
        </p:txBody>
      </p:sp>
      <p:sp>
        <p:nvSpPr>
          <p:cNvPr id="144388" name="Rectangle 3"/>
          <p:cNvSpPr>
            <a:spLocks/>
          </p:cNvSpPr>
          <p:nvPr/>
        </p:nvSpPr>
        <p:spPr bwMode="auto">
          <a:xfrm>
            <a:off x="4570413" y="1987550"/>
            <a:ext cx="4033837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12850" indent="-1212850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1092200" indent="-771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ts val="2500"/>
              </a:lnSpc>
              <a:buClr>
                <a:srgbClr val="00AFDC"/>
              </a:buClr>
              <a:buSzPct val="100000"/>
              <a:buFont typeface="Arial" charset="0"/>
              <a:buChar char="•"/>
            </a:pPr>
            <a:r>
              <a:rPr lang="nl-NL" altLang="en-US" sz="280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INDIRECT</a:t>
            </a:r>
          </a:p>
          <a:p>
            <a:pPr lvl="1" eaLnBrk="1">
              <a:lnSpc>
                <a:spcPts val="2500"/>
              </a:lnSpc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nl-NL" altLang="en-US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Bedpans/urinals</a:t>
            </a:r>
          </a:p>
          <a:p>
            <a:pPr lvl="1" eaLnBrk="1">
              <a:lnSpc>
                <a:spcPts val="2500"/>
              </a:lnSpc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nl-NL" altLang="en-US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Dressing trolleys</a:t>
            </a:r>
          </a:p>
          <a:p>
            <a:pPr lvl="1" eaLnBrk="1">
              <a:lnSpc>
                <a:spcPts val="2500"/>
              </a:lnSpc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nl-NL" altLang="en-US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Mattresses</a:t>
            </a:r>
          </a:p>
          <a:p>
            <a:pPr lvl="1" eaLnBrk="1">
              <a:lnSpc>
                <a:spcPts val="2500"/>
              </a:lnSpc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nl-NL" altLang="en-US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Mops &amp; buckets</a:t>
            </a:r>
          </a:p>
          <a:p>
            <a:pPr lvl="1" eaLnBrk="1">
              <a:lnSpc>
                <a:spcPts val="2500"/>
              </a:lnSpc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nl-NL" altLang="en-US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Hand disinfection equipment</a:t>
            </a:r>
          </a:p>
        </p:txBody>
      </p:sp>
      <p:sp>
        <p:nvSpPr>
          <p:cNvPr id="14438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C4A9EC5B-705B-43F9-BB82-EF7F627BF713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54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 noChangeArrowheads="1"/>
          </p:cNvSpPr>
          <p:nvPr>
            <p:ph type="title"/>
          </p:nvPr>
        </p:nvSpPr>
        <p:spPr>
          <a:xfrm>
            <a:off x="520700" y="1003300"/>
            <a:ext cx="8101013" cy="533400"/>
          </a:xfrm>
        </p:spPr>
        <p:txBody>
          <a:bodyPr/>
          <a:lstStyle/>
          <a:p>
            <a:pPr defTabSz="895350" eaLnBrk="1">
              <a:lnSpc>
                <a:spcPts val="4100"/>
              </a:lnSpc>
            </a:pPr>
            <a:r>
              <a:rPr lang="nl-NL" altLang="en-US" sz="3900" smtClean="0"/>
              <a:t>What is included in housekeeping?</a:t>
            </a:r>
          </a:p>
        </p:txBody>
      </p:sp>
      <p:sp>
        <p:nvSpPr>
          <p:cNvPr id="145411" name="Rectangle 2"/>
          <p:cNvSpPr>
            <a:spLocks noChangeArrowheads="1"/>
          </p:cNvSpPr>
          <p:nvPr>
            <p:ph type="body" idx="1"/>
          </p:nvPr>
        </p:nvSpPr>
        <p:spPr>
          <a:xfrm>
            <a:off x="466725" y="2276475"/>
            <a:ext cx="8099425" cy="3438525"/>
          </a:xfrm>
        </p:spPr>
        <p:txBody>
          <a:bodyPr/>
          <a:lstStyle/>
          <a:p>
            <a:pPr marL="660400" indent="-660400" eaLnBrk="1"/>
            <a:r>
              <a:rPr lang="nl-NL" altLang="en-US" sz="2400" smtClean="0"/>
              <a:t>Differs from one country to another and from one hospital to another</a:t>
            </a:r>
          </a:p>
          <a:p>
            <a:pPr marL="660400" indent="-660400" eaLnBrk="1"/>
            <a:endParaRPr lang="nl-NL" altLang="en-US" sz="2400" smtClean="0"/>
          </a:p>
          <a:p>
            <a:pPr marL="660400" indent="-660400" eaLnBrk="1"/>
            <a:r>
              <a:rPr lang="nl-NL" altLang="en-US" sz="2400" smtClean="0"/>
              <a:t>House keeping falls under a separate section and is not a nursing duty</a:t>
            </a:r>
          </a:p>
          <a:p>
            <a:pPr marL="660400" indent="-660400" eaLnBrk="1"/>
            <a:endParaRPr lang="nl-NL" altLang="en-US" sz="2400" smtClean="0"/>
          </a:p>
          <a:p>
            <a:pPr marL="660400" indent="-660400" eaLnBrk="1"/>
            <a:r>
              <a:rPr lang="nl-NL" altLang="en-US" sz="2400" smtClean="0"/>
              <a:t>However, the nurse-in-charge is responsible for the cleanliness of the ward and surrounding areas.</a:t>
            </a:r>
          </a:p>
          <a:p>
            <a:pPr marL="660400" indent="-660400" eaLnBrk="1"/>
            <a:endParaRPr lang="nl-NL" altLang="en-US" sz="2400" smtClean="0"/>
          </a:p>
          <a:p>
            <a:pPr marL="660400" indent="-660400" eaLnBrk="1"/>
            <a:r>
              <a:rPr lang="nl-NL" altLang="en-US" sz="2400" smtClean="0"/>
              <a:t>Time pressure, number of nurses available!!</a:t>
            </a:r>
          </a:p>
        </p:txBody>
      </p:sp>
      <p:sp>
        <p:nvSpPr>
          <p:cNvPr id="14541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61CD8500-6C64-4B31-B4D2-56F5CBFB4B5A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55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"/>
          <p:cNvSpPr>
            <a:spLocks noChangeArrowheads="1"/>
          </p:cNvSpPr>
          <p:nvPr>
            <p:ph type="title"/>
          </p:nvPr>
        </p:nvSpPr>
        <p:spPr>
          <a:xfrm>
            <a:off x="520700" y="1003300"/>
            <a:ext cx="8101013" cy="533400"/>
          </a:xfrm>
        </p:spPr>
        <p:txBody>
          <a:bodyPr/>
          <a:lstStyle/>
          <a:p>
            <a:pPr defTabSz="895350" eaLnBrk="1">
              <a:lnSpc>
                <a:spcPts val="4100"/>
              </a:lnSpc>
            </a:pPr>
            <a:r>
              <a:rPr lang="nl-NL" altLang="en-US" sz="3900" smtClean="0"/>
              <a:t>House keeping</a:t>
            </a:r>
          </a:p>
        </p:txBody>
      </p:sp>
      <p:sp>
        <p:nvSpPr>
          <p:cNvPr id="146435" name="Rectangle 2"/>
          <p:cNvSpPr>
            <a:spLocks noChangeArrowheads="1"/>
          </p:cNvSpPr>
          <p:nvPr>
            <p:ph type="body" idx="1"/>
          </p:nvPr>
        </p:nvSpPr>
        <p:spPr>
          <a:xfrm>
            <a:off x="520700" y="1814513"/>
            <a:ext cx="8101013" cy="4124325"/>
          </a:xfrm>
        </p:spPr>
        <p:txBody>
          <a:bodyPr/>
          <a:lstStyle/>
          <a:p>
            <a:pPr marL="1697038" indent="-1697038" eaLnBrk="1"/>
            <a:r>
              <a:rPr lang="nl-NL" altLang="en-US" sz="2800" smtClean="0"/>
              <a:t>Cleaning of the ward and surrounding areas</a:t>
            </a:r>
          </a:p>
          <a:p>
            <a:pPr marL="1697038" indent="-1697038" eaLnBrk="1"/>
            <a:r>
              <a:rPr lang="nl-NL" altLang="en-US" sz="2800" smtClean="0"/>
              <a:t>Removal of waste</a:t>
            </a:r>
          </a:p>
          <a:p>
            <a:pPr marL="1697038" indent="-1697038" eaLnBrk="1"/>
            <a:r>
              <a:rPr lang="nl-NL" altLang="en-US" sz="2800" smtClean="0"/>
              <a:t>Removal of linen</a:t>
            </a:r>
          </a:p>
          <a:p>
            <a:pPr marL="1697038" indent="-1697038" eaLnBrk="1"/>
            <a:r>
              <a:rPr lang="nl-NL" altLang="en-US" sz="2800" smtClean="0"/>
              <a:t>Stocks of fresh linen</a:t>
            </a:r>
          </a:p>
          <a:p>
            <a:pPr marL="1697038" indent="-1697038" eaLnBrk="1"/>
            <a:r>
              <a:rPr lang="nl-NL" altLang="en-US" sz="2800" smtClean="0"/>
              <a:t>Replacing waste containers</a:t>
            </a:r>
          </a:p>
          <a:p>
            <a:pPr marL="1697038" indent="-1697038" eaLnBrk="1"/>
            <a:r>
              <a:rPr lang="nl-NL" altLang="en-US" sz="2800" smtClean="0"/>
              <a:t>Replacing hand decontamination items</a:t>
            </a:r>
          </a:p>
          <a:p>
            <a:pPr marL="1697038" indent="-1697038" eaLnBrk="1"/>
            <a:r>
              <a:rPr lang="nl-NL" altLang="en-US" sz="2800" smtClean="0"/>
              <a:t>Cleaning ward disinfectors</a:t>
            </a:r>
          </a:p>
          <a:p>
            <a:pPr marL="1697038" indent="-1697038" eaLnBrk="1"/>
            <a:r>
              <a:rPr lang="nl-NL" altLang="en-US" sz="2800" smtClean="0"/>
              <a:t>Cleaning non clinical equipment</a:t>
            </a:r>
          </a:p>
        </p:txBody>
      </p:sp>
      <p:sp>
        <p:nvSpPr>
          <p:cNvPr id="14643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2D4D5F3C-8AB2-4F80-9C11-3B0B59EDABA0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56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/>
          <p:cNvSpPr>
            <a:spLocks noChangeArrowheads="1"/>
          </p:cNvSpPr>
          <p:nvPr>
            <p:ph type="title"/>
          </p:nvPr>
        </p:nvSpPr>
        <p:spPr>
          <a:xfrm>
            <a:off x="520700" y="1003300"/>
            <a:ext cx="8101013" cy="533400"/>
          </a:xfrm>
        </p:spPr>
        <p:txBody>
          <a:bodyPr/>
          <a:lstStyle/>
          <a:p>
            <a:pPr defTabSz="465138" eaLnBrk="1">
              <a:lnSpc>
                <a:spcPts val="2100"/>
              </a:lnSpc>
            </a:pPr>
            <a:r>
              <a:rPr lang="nl-NL" altLang="en-US" sz="2000" smtClean="0"/>
              <a:t>Systems to evaluate environmental cleanliness, process indicators</a:t>
            </a:r>
          </a:p>
        </p:txBody>
      </p:sp>
      <p:sp>
        <p:nvSpPr>
          <p:cNvPr id="147459" name="Rectangle 2"/>
          <p:cNvSpPr>
            <a:spLocks noChangeArrowheads="1"/>
          </p:cNvSpPr>
          <p:nvPr>
            <p:ph type="body" idx="1"/>
          </p:nvPr>
        </p:nvSpPr>
        <p:spPr>
          <a:xfrm>
            <a:off x="466725" y="2203450"/>
            <a:ext cx="8099425" cy="3889375"/>
          </a:xfrm>
        </p:spPr>
        <p:txBody>
          <a:bodyPr/>
          <a:lstStyle/>
          <a:p>
            <a:pPr marL="1106488" indent="-1106488" eaLnBrk="1"/>
            <a:r>
              <a:rPr lang="nl-NL" altLang="en-US" sz="2800" smtClean="0"/>
              <a:t>Visual inspection</a:t>
            </a:r>
          </a:p>
          <a:p>
            <a:pPr marL="1106488" indent="-1106488" eaLnBrk="1"/>
            <a:endParaRPr lang="nl-NL" altLang="en-US" sz="2800" smtClean="0"/>
          </a:p>
          <a:p>
            <a:pPr marL="1106488" indent="-1106488" eaLnBrk="1"/>
            <a:r>
              <a:rPr lang="nl-NL" altLang="en-US" sz="2800" smtClean="0"/>
              <a:t>ATP</a:t>
            </a:r>
          </a:p>
          <a:p>
            <a:pPr marL="1106488" indent="-1106488" eaLnBrk="1"/>
            <a:endParaRPr lang="nl-NL" altLang="en-US" sz="2800" smtClean="0"/>
          </a:p>
          <a:p>
            <a:pPr marL="1106488" indent="-1106488" eaLnBrk="1"/>
            <a:r>
              <a:rPr lang="nl-NL" altLang="en-US" sz="2800" smtClean="0"/>
              <a:t>Fluorescence marker</a:t>
            </a:r>
          </a:p>
          <a:p>
            <a:pPr marL="1106488" indent="-1106488" eaLnBrk="1"/>
            <a:endParaRPr lang="nl-NL" altLang="en-US" sz="2800" smtClean="0"/>
          </a:p>
          <a:p>
            <a:pPr marL="1106488" indent="-1106488" eaLnBrk="1"/>
            <a:r>
              <a:rPr lang="nl-NL" altLang="en-US" sz="2800" smtClean="0"/>
              <a:t>Microbiology</a:t>
            </a:r>
          </a:p>
          <a:p>
            <a:pPr marL="2036763" lvl="1" indent="-1716088" eaLnBrk="1">
              <a:buClrTx/>
            </a:pPr>
            <a:r>
              <a:rPr lang="nl-NL" altLang="en-US" sz="2800" smtClean="0"/>
              <a:t>Bacterial or viral culture</a:t>
            </a:r>
          </a:p>
          <a:p>
            <a:pPr marL="2036763" lvl="1" indent="-1716088" eaLnBrk="1">
              <a:buClrTx/>
            </a:pPr>
            <a:r>
              <a:rPr lang="nl-NL" altLang="en-US" sz="2800" smtClean="0"/>
              <a:t>PCR</a:t>
            </a:r>
          </a:p>
        </p:txBody>
      </p:sp>
      <p:sp>
        <p:nvSpPr>
          <p:cNvPr id="14746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5A9469E1-8E15-40C4-914E-03D0F2015C43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57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Andreson.JHI.cleani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88" y="-9525"/>
            <a:ext cx="7059612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/>
          </p:cNvSpPr>
          <p:nvPr/>
        </p:nvSpPr>
        <p:spPr bwMode="auto">
          <a:xfrm rot="-166159">
            <a:off x="304800" y="4264025"/>
            <a:ext cx="8534400" cy="1477963"/>
          </a:xfrm>
          <a:prstGeom prst="rect">
            <a:avLst/>
          </a:prstGeom>
          <a:solidFill>
            <a:srgbClr val="00AFDC"/>
          </a:solidFill>
          <a:ln>
            <a:noFill/>
          </a:ln>
          <a:effectLst>
            <a:outerShdw blurRad="50800" dist="76201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r>
              <a:rPr lang="nl-NL" altLang="en-US" sz="320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Average RLU cleaned by domestic staff were 64% lower compared with surfaces cleaned by clinical supportive staff</a:t>
            </a:r>
          </a:p>
        </p:txBody>
      </p:sp>
      <p:sp>
        <p:nvSpPr>
          <p:cNvPr id="14848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9254CF85-4BFB-498B-A1AB-1BC4BC9C54F1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58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6" descr="Slide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Mulvey.JHI.AT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101013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0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3242EF8D-0CDA-4D51-8516-9C25F214D59E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60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5" descr="Slide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7" descr="Slide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5" descr="Slide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1" descr="image2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688" y="547688"/>
            <a:ext cx="5780087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4627" name="Rectangle 2"/>
          <p:cNvSpPr>
            <a:spLocks/>
          </p:cNvSpPr>
          <p:nvPr/>
        </p:nvSpPr>
        <p:spPr bwMode="auto">
          <a:xfrm>
            <a:off x="5146675" y="4724400"/>
            <a:ext cx="2089150" cy="1512888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8" tIns="45718" rIns="45718" bIns="45718" anchor="ctr"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5462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94651E3C-EEA8-4287-BBF9-97DEB1BF7A3A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64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Ali.JHI.bedrai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04775"/>
            <a:ext cx="65214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/>
          </p:cNvSpPr>
          <p:nvPr/>
        </p:nvSpPr>
        <p:spPr bwMode="auto">
          <a:xfrm rot="-252514">
            <a:off x="1657350" y="4037013"/>
            <a:ext cx="6002338" cy="1230312"/>
          </a:xfrm>
          <a:prstGeom prst="rect">
            <a:avLst/>
          </a:prstGeom>
          <a:solidFill>
            <a:srgbClr val="00AFDC"/>
          </a:solidFill>
          <a:ln>
            <a:noFill/>
          </a:ln>
          <a:effectLst>
            <a:outerShdw blurRad="50800" dist="76201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r>
              <a:rPr lang="nl-NL" altLang="en-US" sz="400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Transfer from rail to fingertip</a:t>
            </a:r>
          </a:p>
          <a:p>
            <a:pPr algn="ctr" eaLnBrk="1"/>
            <a:r>
              <a:rPr lang="nl-NL" altLang="en-US" sz="400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 ranged from 22%-38% </a:t>
            </a:r>
          </a:p>
        </p:txBody>
      </p:sp>
      <p:sp>
        <p:nvSpPr>
          <p:cNvPr id="15565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EBD103F5-1E37-44B4-A5DF-024E715758A9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65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image3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25" y="1112838"/>
            <a:ext cx="7472363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667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C902D944-D83F-4749-971E-434CB70C720C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66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/>
          <p:cNvSpPr>
            <a:spLocks noChangeArrowheads="1"/>
          </p:cNvSpPr>
          <p:nvPr>
            <p:ph type="title"/>
          </p:nvPr>
        </p:nvSpPr>
        <p:spPr>
          <a:xfrm>
            <a:off x="520700" y="1003300"/>
            <a:ext cx="8101013" cy="533400"/>
          </a:xfrm>
        </p:spPr>
        <p:txBody>
          <a:bodyPr/>
          <a:lstStyle/>
          <a:p>
            <a:pPr defTabSz="806450" eaLnBrk="1">
              <a:lnSpc>
                <a:spcPts val="3600"/>
              </a:lnSpc>
            </a:pPr>
            <a:r>
              <a:rPr lang="nl-NL" altLang="en-US" sz="3400" smtClean="0"/>
              <a:t>Training of domestic service personnel</a:t>
            </a:r>
          </a:p>
        </p:txBody>
      </p:sp>
      <p:pic>
        <p:nvPicPr>
          <p:cNvPr id="157699" name="Picture 2" descr="Figure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213" y="1814513"/>
            <a:ext cx="4471987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7700" name="Rectangle 3"/>
          <p:cNvSpPr>
            <a:spLocks/>
          </p:cNvSpPr>
          <p:nvPr/>
        </p:nvSpPr>
        <p:spPr bwMode="auto">
          <a:xfrm>
            <a:off x="5362575" y="5948363"/>
            <a:ext cx="26146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800">
                <a:latin typeface="Calibri" charset="0"/>
                <a:cs typeface="Calibri" charset="0"/>
                <a:sym typeface="Calibri" charset="0"/>
              </a:rPr>
              <a:t>J.Hopman </a:t>
            </a:r>
            <a:r>
              <a:rPr lang="nl-NL" altLang="en-US" sz="1800" i="1">
                <a:latin typeface="Calibri" charset="0"/>
                <a:cs typeface="Calibri" charset="0"/>
                <a:sym typeface="Calibri" charset="0"/>
              </a:rPr>
              <a:t>et al</a:t>
            </a:r>
            <a:r>
              <a:rPr lang="nl-NL" altLang="en-US" sz="1800">
                <a:latin typeface="Calibri" charset="0"/>
                <a:cs typeface="Calibri" charset="0"/>
                <a:sym typeface="Calibri" charset="0"/>
              </a:rPr>
              <a:t>, JHI 2015</a:t>
            </a:r>
          </a:p>
        </p:txBody>
      </p:sp>
      <p:sp>
        <p:nvSpPr>
          <p:cNvPr id="15770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626CF9AD-2903-440B-8FAF-5996F2933428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67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Figure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338263"/>
            <a:ext cx="2636838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8723" name="Rectangle 1"/>
          <p:cNvSpPr>
            <a:spLocks noChangeArrowheads="1"/>
          </p:cNvSpPr>
          <p:nvPr>
            <p:ph type="title"/>
          </p:nvPr>
        </p:nvSpPr>
        <p:spPr>
          <a:xfrm>
            <a:off x="520700" y="762000"/>
            <a:ext cx="8101013" cy="533400"/>
          </a:xfrm>
        </p:spPr>
        <p:txBody>
          <a:bodyPr/>
          <a:lstStyle/>
          <a:p>
            <a:pPr algn="ctr" defTabSz="452438" eaLnBrk="1">
              <a:lnSpc>
                <a:spcPts val="2000"/>
              </a:lnSpc>
            </a:pPr>
            <a:r>
              <a:rPr lang="nl-NL" altLang="en-US" sz="1900" smtClean="0"/>
              <a:t>Mechanical versus manual</a:t>
            </a:r>
            <a:br>
              <a:rPr lang="nl-NL" altLang="en-US" sz="1900" smtClean="0"/>
            </a:br>
            <a:r>
              <a:rPr lang="nl-NL" altLang="en-US" sz="1900" smtClean="0"/>
              <a:t> bed cleaning</a:t>
            </a:r>
          </a:p>
        </p:txBody>
      </p:sp>
      <p:sp>
        <p:nvSpPr>
          <p:cNvPr id="158724" name="Rectangle 3"/>
          <p:cNvSpPr>
            <a:spLocks/>
          </p:cNvSpPr>
          <p:nvPr/>
        </p:nvSpPr>
        <p:spPr bwMode="auto">
          <a:xfrm>
            <a:off x="5362575" y="5948363"/>
            <a:ext cx="2705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8" tIns="45718" rIns="45718" bIns="45718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800">
                <a:latin typeface="Calibri" charset="0"/>
                <a:cs typeface="Calibri" charset="0"/>
                <a:sym typeface="Calibri" charset="0"/>
              </a:rPr>
              <a:t>J.Hopman </a:t>
            </a:r>
            <a:r>
              <a:rPr lang="nl-NL" altLang="en-US" sz="1800" i="1">
                <a:latin typeface="Calibri" charset="0"/>
                <a:cs typeface="Calibri" charset="0"/>
                <a:sym typeface="Calibri" charset="0"/>
              </a:rPr>
              <a:t>et al</a:t>
            </a:r>
            <a:r>
              <a:rPr lang="nl-NL" altLang="en-US" sz="1800">
                <a:latin typeface="Calibri" charset="0"/>
                <a:cs typeface="Calibri" charset="0"/>
                <a:sym typeface="Calibri" charset="0"/>
              </a:rPr>
              <a:t>, JHI 2015</a:t>
            </a:r>
          </a:p>
        </p:txBody>
      </p:sp>
      <p:sp>
        <p:nvSpPr>
          <p:cNvPr id="15872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454C3A59-1EA1-470D-8A39-0704A6645205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68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1" descr="Figure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174750"/>
            <a:ext cx="35052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9747" name="Rectangle 2"/>
          <p:cNvSpPr>
            <a:spLocks noChangeArrowheads="1"/>
          </p:cNvSpPr>
          <p:nvPr>
            <p:ph type="title"/>
          </p:nvPr>
        </p:nvSpPr>
        <p:spPr>
          <a:xfrm>
            <a:off x="520700" y="762000"/>
            <a:ext cx="8101013" cy="533400"/>
          </a:xfrm>
        </p:spPr>
        <p:txBody>
          <a:bodyPr/>
          <a:lstStyle/>
          <a:p>
            <a:pPr algn="ctr" defTabSz="452438" eaLnBrk="1">
              <a:lnSpc>
                <a:spcPts val="2000"/>
              </a:lnSpc>
            </a:pPr>
            <a:r>
              <a:rPr lang="nl-NL" altLang="en-US" sz="1900" smtClean="0"/>
              <a:t>Mechanical versus manual</a:t>
            </a:r>
            <a:br>
              <a:rPr lang="nl-NL" altLang="en-US" sz="1900" smtClean="0"/>
            </a:br>
            <a:r>
              <a:rPr lang="nl-NL" altLang="en-US" sz="1900" smtClean="0"/>
              <a:t> bed cleaning</a:t>
            </a:r>
          </a:p>
        </p:txBody>
      </p:sp>
      <p:sp>
        <p:nvSpPr>
          <p:cNvPr id="159748" name="Rectangle 3"/>
          <p:cNvSpPr>
            <a:spLocks/>
          </p:cNvSpPr>
          <p:nvPr/>
        </p:nvSpPr>
        <p:spPr bwMode="auto">
          <a:xfrm>
            <a:off x="5362575" y="5948363"/>
            <a:ext cx="26146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800">
                <a:latin typeface="Calibri" charset="0"/>
                <a:cs typeface="Calibri" charset="0"/>
                <a:sym typeface="Calibri" charset="0"/>
              </a:rPr>
              <a:t>J.Hopman </a:t>
            </a:r>
            <a:r>
              <a:rPr lang="nl-NL" altLang="en-US" sz="1800" i="1">
                <a:latin typeface="Calibri" charset="0"/>
                <a:cs typeface="Calibri" charset="0"/>
                <a:sym typeface="Calibri" charset="0"/>
              </a:rPr>
              <a:t>et al</a:t>
            </a:r>
            <a:r>
              <a:rPr lang="nl-NL" altLang="en-US" sz="1800">
                <a:latin typeface="Calibri" charset="0"/>
                <a:cs typeface="Calibri" charset="0"/>
                <a:sym typeface="Calibri" charset="0"/>
              </a:rPr>
              <a:t>, JHI 2015</a:t>
            </a:r>
          </a:p>
        </p:txBody>
      </p:sp>
      <p:sp>
        <p:nvSpPr>
          <p:cNvPr id="1597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B68C3C44-5F00-4342-8F02-463E5CEC469F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69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3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image4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" y="1073150"/>
            <a:ext cx="798512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0771" name="Rectangle 3"/>
          <p:cNvSpPr>
            <a:spLocks/>
          </p:cNvSpPr>
          <p:nvPr/>
        </p:nvSpPr>
        <p:spPr bwMode="auto">
          <a:xfrm>
            <a:off x="5357813" y="5859463"/>
            <a:ext cx="21875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8" tIns="45718" rIns="45718" bIns="45718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800">
                <a:latin typeface="Helvetica" charset="0"/>
                <a:cs typeface="Helvetica" charset="0"/>
                <a:sym typeface="Helvetica" charset="0"/>
              </a:rPr>
              <a:t>J.Hopman, JHI 2015</a:t>
            </a:r>
          </a:p>
        </p:txBody>
      </p:sp>
      <p:sp>
        <p:nvSpPr>
          <p:cNvPr id="16077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94E0360E-063D-4582-BE84-7DDF9CA590E9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70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5" descr="http://ars.els-cdn.com/content/image/1-s2.0-S0195670115003904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47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Tekstvak 4"/>
          <p:cNvSpPr txBox="1">
            <a:spLocks noChangeArrowheads="1"/>
          </p:cNvSpPr>
          <p:nvPr/>
        </p:nvSpPr>
        <p:spPr bwMode="auto">
          <a:xfrm>
            <a:off x="1042988" y="5229225"/>
            <a:ext cx="720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en-US" altLang="en-US" sz="1200"/>
              <a:t>Adenosine triphosphate (ATP) levels (relative light units: RLU) measured before and after manual cleaning in South Africa under ‘routine’ circumstances. Measurements of three locations on 96 beds.</a:t>
            </a:r>
            <a:endParaRPr lang="nl-NL" altLang="en-US" sz="1200"/>
          </a:p>
        </p:txBody>
      </p:sp>
      <p:sp>
        <p:nvSpPr>
          <p:cNvPr id="16179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DD1DDA9E-1943-4B12-A37C-23E7C789C38C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71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5" descr="http://ars.els-cdn.com/content/image/1-s2.0-S0195670115003904-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75533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Tekstvak 4"/>
          <p:cNvSpPr txBox="1">
            <a:spLocks noChangeArrowheads="1"/>
          </p:cNvSpPr>
          <p:nvPr/>
        </p:nvSpPr>
        <p:spPr bwMode="auto">
          <a:xfrm>
            <a:off x="755650" y="5157788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en-US" altLang="en-US" sz="1200"/>
              <a:t>Adenosine triphosphate (ATP) levels (relative light units: RLU) measured on three locations on 150 beds in The Netherlands and 96 beds in South Africa after manual cleaning under ‘routine’ circumstances. ns, not significant.</a:t>
            </a:r>
          </a:p>
        </p:txBody>
      </p:sp>
      <p:sp>
        <p:nvSpPr>
          <p:cNvPr id="16282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0BA4DEB9-4C80-410E-A01D-F412EE689418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72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5" descr="http://ars.els-cdn.com/content/image/1-s2.0-S0195670115003904-g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838200"/>
            <a:ext cx="775335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Tekstvak 4"/>
          <p:cNvSpPr txBox="1">
            <a:spLocks noChangeArrowheads="1"/>
          </p:cNvSpPr>
          <p:nvPr/>
        </p:nvSpPr>
        <p:spPr bwMode="auto">
          <a:xfrm>
            <a:off x="1331913" y="4724400"/>
            <a:ext cx="6264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400"/>
              <a:t>Tygerberg Academic Hospital: percentage of beds with &lt;250 relative light units (RLU) measured by ATP categorized by type of detergent used for cleaning. Fresh Soap, </a:t>
            </a:r>
            <a:r>
              <a:rPr lang="nl-NL" altLang="en-US" sz="1400" i="1"/>
              <a:t>N</a:t>
            </a:r>
            <a:r>
              <a:rPr lang="nl-NL" altLang="en-US" sz="1400"/>
              <a:t> = 26; Combination, </a:t>
            </a:r>
            <a:r>
              <a:rPr lang="nl-NL" altLang="en-US" sz="1400" i="1"/>
              <a:t>N</a:t>
            </a:r>
            <a:r>
              <a:rPr lang="nl-NL" altLang="en-US" sz="1400"/>
              <a:t> = 4; Sparkle, </a:t>
            </a:r>
            <a:r>
              <a:rPr lang="nl-NL" altLang="en-US" sz="1400" i="1"/>
              <a:t>N</a:t>
            </a:r>
            <a:r>
              <a:rPr lang="nl-NL" altLang="en-US" sz="1400"/>
              <a:t> = 34; Handysan, </a:t>
            </a:r>
            <a:r>
              <a:rPr lang="nl-NL" altLang="en-US" sz="1400" i="1"/>
              <a:t>N</a:t>
            </a:r>
            <a:r>
              <a:rPr lang="nl-NL" altLang="en-US" sz="1400"/>
              <a:t> = 24; D-germ, </a:t>
            </a:r>
            <a:r>
              <a:rPr lang="nl-NL" altLang="en-US" sz="1400" i="1"/>
              <a:t>N</a:t>
            </a:r>
            <a:r>
              <a:rPr lang="nl-NL" altLang="en-US" sz="1400"/>
              <a:t> = 2; Bioscrub, </a:t>
            </a:r>
            <a:r>
              <a:rPr lang="nl-NL" altLang="en-US" sz="1400" i="1"/>
              <a:t>N</a:t>
            </a:r>
            <a:r>
              <a:rPr lang="nl-NL" altLang="en-US" sz="1400"/>
              <a:t> = 6</a:t>
            </a:r>
          </a:p>
        </p:txBody>
      </p:sp>
      <p:sp>
        <p:nvSpPr>
          <p:cNvPr id="16384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8B51A005-6B2C-42DE-8136-F51D67A793B9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73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image8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784225"/>
            <a:ext cx="74676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486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184B301B-7BE9-4944-A829-0FDF95C4AFC5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74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"/>
          <p:cNvSpPr>
            <a:spLocks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nl-NL" altLang="en-US" smtClean="0"/>
              <a:t>Conclusions</a:t>
            </a:r>
          </a:p>
        </p:txBody>
      </p:sp>
      <p:sp>
        <p:nvSpPr>
          <p:cNvPr id="165891" name="Rectangle 2"/>
          <p:cNvSpPr>
            <a:spLocks noChangeArrowheads="1"/>
          </p:cNvSpPr>
          <p:nvPr>
            <p:ph type="body" idx="4294967295"/>
          </p:nvPr>
        </p:nvSpPr>
        <p:spPr>
          <a:xfrm>
            <a:off x="468313" y="3068638"/>
            <a:ext cx="8518525" cy="3198812"/>
          </a:xfrm>
        </p:spPr>
        <p:txBody>
          <a:bodyPr/>
          <a:lstStyle/>
          <a:p>
            <a:pPr eaLnBrk="1"/>
            <a:r>
              <a:rPr lang="nl-NL" altLang="en-US" smtClean="0"/>
              <a:t>Standardized infection prevention is essential for implementation</a:t>
            </a:r>
          </a:p>
          <a:p>
            <a:pPr eaLnBrk="1"/>
            <a:r>
              <a:rPr lang="nl-NL" altLang="en-US" smtClean="0"/>
              <a:t>Focus on 3 pillars:</a:t>
            </a:r>
          </a:p>
          <a:p>
            <a:pPr marL="644525" lvl="1" indent="-323850" eaLnBrk="1">
              <a:lnSpc>
                <a:spcPct val="100000"/>
              </a:lnSpc>
            </a:pPr>
            <a:r>
              <a:rPr lang="nl-NL" altLang="en-US" sz="1800" smtClean="0"/>
              <a:t>Hand hygiëne and standard precautions</a:t>
            </a:r>
          </a:p>
          <a:p>
            <a:pPr marL="644525" lvl="1" indent="-323850" eaLnBrk="1">
              <a:lnSpc>
                <a:spcPct val="100000"/>
              </a:lnSpc>
            </a:pPr>
            <a:r>
              <a:rPr lang="nl-NL" altLang="en-US" sz="1800" smtClean="0"/>
              <a:t>Transmission-based precautions</a:t>
            </a:r>
          </a:p>
          <a:p>
            <a:pPr marL="644525" lvl="1" indent="-323850" eaLnBrk="1">
              <a:lnSpc>
                <a:spcPct val="100000"/>
              </a:lnSpc>
            </a:pPr>
            <a:r>
              <a:rPr lang="nl-NL" altLang="en-US" sz="1800" smtClean="0"/>
              <a:t>Cleaning and disinfection</a:t>
            </a:r>
          </a:p>
          <a:p>
            <a:pPr marL="644525" lvl="1" indent="-323850" eaLnBrk="1">
              <a:lnSpc>
                <a:spcPct val="100000"/>
              </a:lnSpc>
            </a:pPr>
            <a:endParaRPr lang="nl-NL" altLang="en-US" sz="1800" smtClean="0"/>
          </a:p>
          <a:p>
            <a:pPr eaLnBrk="1"/>
            <a:r>
              <a:rPr lang="nl-NL" altLang="en-US" smtClean="0"/>
              <a:t>Included in nursing and MD programs!</a:t>
            </a:r>
          </a:p>
          <a:p>
            <a:pPr eaLnBrk="1"/>
            <a:r>
              <a:rPr lang="nl-NL" altLang="en-US" smtClean="0"/>
              <a:t>Hospital design and infrastructure has major impact on IPC</a:t>
            </a:r>
          </a:p>
          <a:p>
            <a:pPr marL="644525" lvl="1" indent="-323850" eaLnBrk="1">
              <a:lnSpc>
                <a:spcPct val="100000"/>
              </a:lnSpc>
            </a:pPr>
            <a:r>
              <a:rPr lang="nl-NL" altLang="en-US" sz="1800" smtClean="0"/>
              <a:t>High resource settings</a:t>
            </a:r>
          </a:p>
          <a:p>
            <a:pPr marL="644525" lvl="1" indent="-323850" eaLnBrk="1">
              <a:lnSpc>
                <a:spcPct val="100000"/>
              </a:lnSpc>
            </a:pPr>
            <a:r>
              <a:rPr lang="nl-NL" altLang="en-US" sz="1800" smtClean="0"/>
              <a:t>Low resource settings</a:t>
            </a:r>
          </a:p>
        </p:txBody>
      </p:sp>
      <p:sp>
        <p:nvSpPr>
          <p:cNvPr id="165892" name="Rectangle 3"/>
          <p:cNvSpPr>
            <a:spLocks/>
          </p:cNvSpPr>
          <p:nvPr/>
        </p:nvSpPr>
        <p:spPr bwMode="auto">
          <a:xfrm>
            <a:off x="468313" y="1795463"/>
            <a:ext cx="8351837" cy="1030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r>
              <a:rPr lang="nl-NL" altLang="en-US" sz="3200"/>
              <a:t>less </a:t>
            </a:r>
            <a:r>
              <a:rPr lang="nl-NL" altLang="en-US" sz="3200">
                <a:solidFill>
                  <a:srgbClr val="FF2600"/>
                </a:solidFill>
              </a:rPr>
              <a:t>and Safer</a:t>
            </a:r>
            <a:r>
              <a:rPr lang="nl-NL" altLang="en-US" sz="3200"/>
              <a:t> Bricks, more Bytes, and a different Behaviour</a:t>
            </a:r>
          </a:p>
        </p:txBody>
      </p:sp>
      <p:sp>
        <p:nvSpPr>
          <p:cNvPr id="165893" name="Rectangle 4"/>
          <p:cNvSpPr>
            <a:spLocks/>
          </p:cNvSpPr>
          <p:nvPr/>
        </p:nvSpPr>
        <p:spPr bwMode="auto">
          <a:xfrm>
            <a:off x="5076825" y="4005263"/>
            <a:ext cx="2798763" cy="36988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45718" tIns="45718" rIns="45718" bIns="45718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nl-NL" altLang="en-US" sz="1800">
                <a:solidFill>
                  <a:srgbClr val="FFFFFF"/>
                </a:solidFill>
              </a:rPr>
              <a:t>Feedback of observations!</a:t>
            </a:r>
          </a:p>
        </p:txBody>
      </p:sp>
      <p:sp>
        <p:nvSpPr>
          <p:cNvPr id="1658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3C04F369-CCC3-4C6B-9314-F1D1967A8DAF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75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457200" y="90488"/>
            <a:ext cx="8229600" cy="1508125"/>
          </a:xfrm>
        </p:spPr>
        <p:txBody>
          <a:bodyPr/>
          <a:lstStyle/>
          <a:p>
            <a:pPr eaLnBrk="1"/>
            <a:endParaRPr lang="en-US" altLang="en-US" smtClean="0"/>
          </a:p>
        </p:txBody>
      </p:sp>
      <p:pic>
        <p:nvPicPr>
          <p:cNvPr id="166915" name="Picture 2" descr="IMG_4554-enhanc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812337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69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787A1C66-78CC-42CF-B7AB-A8817A459F8E}" type="slidenum">
              <a:rPr lang="nl-NL" altLang="en-US" sz="200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pPr eaLnBrk="1"/>
              <a:t>76</a:t>
            </a:fld>
            <a:endParaRPr lang="nl-NL" altLang="en-US" sz="20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1" descr="IMG_44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8788" y="1536700"/>
            <a:ext cx="3424237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7939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2998788" y="619125"/>
            <a:ext cx="4122737" cy="1087438"/>
          </a:xfrm>
        </p:spPr>
        <p:txBody>
          <a:bodyPr/>
          <a:lstStyle/>
          <a:p>
            <a:pPr eaLnBrk="1"/>
            <a:r>
              <a:rPr lang="nl-NL" altLang="en-US" smtClean="0"/>
              <a:t>Keep it empty!</a:t>
            </a:r>
          </a:p>
        </p:txBody>
      </p:sp>
      <p:sp>
        <p:nvSpPr>
          <p:cNvPr id="16794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fld id="{4C352E4C-2EC5-46FE-AA3C-A2541A556CA2}" type="slidenum">
              <a:rPr lang="nl-NL" altLang="en-US" sz="2000">
                <a:latin typeface="Calibri" charset="0"/>
                <a:cs typeface="Calibri" charset="0"/>
                <a:sym typeface="Calibri" charset="0"/>
              </a:rPr>
              <a:pPr eaLnBrk="1"/>
              <a:t>77</a:t>
            </a:fld>
            <a:endParaRPr lang="nl-NL" altLang="en-US" sz="20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4" descr="Coming Soon Slid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Rectangle 4"/>
          <p:cNvSpPr>
            <a:spLocks noChangeArrowheads="1"/>
          </p:cNvSpPr>
          <p:nvPr/>
        </p:nvSpPr>
        <p:spPr bwMode="auto">
          <a:xfrm>
            <a:off x="14288" y="1719263"/>
            <a:ext cx="9663112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eaLnBrk="0"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altLang="en-US" sz="1600">
                <a:latin typeface="Arial" charset="0"/>
                <a:cs typeface="Arial" charset="0"/>
              </a:rPr>
              <a:t>September 26</a:t>
            </a:r>
            <a:r>
              <a:rPr lang="en-US" altLang="en-US" sz="1800">
                <a:latin typeface="Arial" charset="0"/>
                <a:cs typeface="Arial" charset="0"/>
              </a:rPr>
              <a:t>   </a:t>
            </a:r>
            <a:r>
              <a:rPr lang="en-US" altLang="en-US" sz="1800" i="1">
                <a:latin typeface="Arial" charset="0"/>
                <a:cs typeface="Arial" charset="0"/>
              </a:rPr>
              <a:t>(Free Teleclass – Broadcast live from the annual conference of the </a:t>
            </a:r>
            <a:br>
              <a:rPr lang="en-US" altLang="en-US" sz="1800" i="1">
                <a:latin typeface="Arial" charset="0"/>
                <a:cs typeface="Arial" charset="0"/>
              </a:rPr>
            </a:br>
            <a:r>
              <a:rPr lang="en-US" altLang="en-US" sz="1800" i="1">
                <a:latin typeface="Arial" charset="0"/>
                <a:cs typeface="Arial" charset="0"/>
              </a:rPr>
              <a:t>	Infection Prevention Society – www.ips.uk.net)</a:t>
            </a:r>
            <a:r>
              <a:rPr lang="en-US" altLang="en-US" sz="1800">
                <a:latin typeface="Arial" charset="0"/>
                <a:cs typeface="Arial" charset="0"/>
              </a:rPr>
              <a:t/>
            </a:r>
            <a:br>
              <a:rPr lang="en-US" altLang="en-US" sz="1800">
                <a:latin typeface="Arial" charset="0"/>
                <a:cs typeface="Arial" charset="0"/>
              </a:rPr>
            </a:br>
            <a:r>
              <a:rPr lang="en-US" altLang="en-US" sz="1600">
                <a:latin typeface="Arial" charset="0"/>
                <a:cs typeface="Arial" charset="0"/>
              </a:rPr>
              <a:t>	</a:t>
            </a:r>
            <a:r>
              <a:rPr lang="en-US" altLang="en-US" sz="1800" b="1">
                <a:latin typeface="Arial" charset="0"/>
                <a:cs typeface="Arial" charset="0"/>
              </a:rPr>
              <a:t>HOW CAN WE IMPROVE IMPROVEMENT?</a:t>
            </a:r>
            <a:br>
              <a:rPr lang="en-US" altLang="en-US" sz="1800" b="1">
                <a:latin typeface="Arial" charset="0"/>
                <a:cs typeface="Arial" charset="0"/>
              </a:rPr>
            </a:br>
            <a:r>
              <a:rPr lang="en-CA" altLang="en-US" sz="1800">
                <a:latin typeface="Arial" charset="0"/>
                <a:cs typeface="Arial" charset="0"/>
              </a:rPr>
              <a:t>	Dr. Mary Woods, University of Cambridge Academy of Social Sciences</a:t>
            </a:r>
            <a:br>
              <a:rPr lang="en-CA" altLang="en-US" sz="1800">
                <a:latin typeface="Arial" charset="0"/>
                <a:cs typeface="Arial" charset="0"/>
              </a:rPr>
            </a:br>
            <a:r>
              <a:rPr lang="en-CA" altLang="en-US" sz="1800">
                <a:latin typeface="Arial" charset="0"/>
                <a:cs typeface="Arial" charset="0"/>
              </a:rPr>
              <a:t/>
            </a:r>
            <a:br>
              <a:rPr lang="en-CA" altLang="en-US" sz="1800">
                <a:latin typeface="Arial" charset="0"/>
                <a:cs typeface="Arial" charset="0"/>
              </a:rPr>
            </a:br>
            <a:r>
              <a:rPr lang="en-US" altLang="en-US" sz="1600">
                <a:latin typeface="Arial" charset="0"/>
                <a:cs typeface="Arial" charset="0"/>
              </a:rPr>
              <a:t>September 27</a:t>
            </a:r>
            <a:r>
              <a:rPr lang="en-US" altLang="en-US" sz="1800">
                <a:latin typeface="Arial" charset="0"/>
                <a:cs typeface="Arial" charset="0"/>
              </a:rPr>
              <a:t>   </a:t>
            </a:r>
            <a:r>
              <a:rPr lang="en-US" altLang="en-US" sz="1800" i="1">
                <a:latin typeface="Arial" charset="0"/>
                <a:cs typeface="Arial" charset="0"/>
              </a:rPr>
              <a:t>(Free Teleclass – Broadcast live from the annual conference of the </a:t>
            </a:r>
            <a:br>
              <a:rPr lang="en-US" altLang="en-US" sz="1800" i="1">
                <a:latin typeface="Arial" charset="0"/>
                <a:cs typeface="Arial" charset="0"/>
              </a:rPr>
            </a:br>
            <a:r>
              <a:rPr lang="en-US" altLang="en-US" sz="1800" i="1">
                <a:latin typeface="Arial" charset="0"/>
                <a:cs typeface="Arial" charset="0"/>
              </a:rPr>
              <a:t>	Infection Prevention Society – www.ips.uk.net)</a:t>
            </a:r>
            <a:r>
              <a:rPr lang="en-US" altLang="en-US" sz="1800">
                <a:latin typeface="Arial" charset="0"/>
                <a:cs typeface="Arial" charset="0"/>
              </a:rPr>
              <a:t/>
            </a:r>
            <a:br>
              <a:rPr lang="en-US" altLang="en-US" sz="1800">
                <a:latin typeface="Arial" charset="0"/>
                <a:cs typeface="Arial" charset="0"/>
              </a:rPr>
            </a:br>
            <a:r>
              <a:rPr lang="en-US" altLang="en-US" sz="1600">
                <a:latin typeface="Arial" charset="0"/>
                <a:cs typeface="Arial" charset="0"/>
              </a:rPr>
              <a:t>	</a:t>
            </a:r>
            <a:r>
              <a:rPr lang="en-US" altLang="en-US" sz="1800" b="1">
                <a:latin typeface="Arial" charset="0"/>
                <a:cs typeface="Arial" charset="0"/>
              </a:rPr>
              <a:t>Debate: </a:t>
            </a:r>
            <a:r>
              <a:rPr lang="en-US" altLang="en-US" sz="1800" b="1"/>
              <a:t>ARE CONTACT PRECAUTIONS ESSENTIAL FOR THE </a:t>
            </a:r>
            <a:r>
              <a:rPr lang="en-CA" altLang="en-US" sz="1800" b="1"/>
              <a:t/>
            </a:r>
            <a:br>
              <a:rPr lang="en-CA" altLang="en-US" sz="1800" b="1"/>
            </a:br>
            <a:r>
              <a:rPr lang="en-CA" altLang="en-US" sz="1800" b="1"/>
              <a:t>	</a:t>
            </a:r>
            <a:r>
              <a:rPr lang="en-US" altLang="en-US" sz="1800" b="1"/>
              <a:t>MANAGEMENT OF PATIENTS WITH MDROs?</a:t>
            </a:r>
            <a:r>
              <a:rPr lang="en-US" altLang="en-US" sz="1800" b="1">
                <a:latin typeface="Arial" charset="0"/>
                <a:cs typeface="Arial" charset="0"/>
              </a:rPr>
              <a:t/>
            </a:r>
            <a:br>
              <a:rPr lang="en-US" altLang="en-US" sz="1800" b="1">
                <a:latin typeface="Arial" charset="0"/>
                <a:cs typeface="Arial" charset="0"/>
              </a:rPr>
            </a:br>
            <a:r>
              <a:rPr lang="en-CA" altLang="en-US" sz="1800">
                <a:latin typeface="Arial" charset="0"/>
                <a:cs typeface="Arial" charset="0"/>
              </a:rPr>
              <a:t>	Prof. Eli Perencevich, University of Iowa &amp; Dr. Fidelma Fitzpatrick, Royal </a:t>
            </a:r>
            <a:br>
              <a:rPr lang="en-CA" altLang="en-US" sz="1800">
                <a:latin typeface="Arial" charset="0"/>
                <a:cs typeface="Arial" charset="0"/>
              </a:rPr>
            </a:br>
            <a:r>
              <a:rPr lang="en-CA" altLang="en-US" sz="1800">
                <a:latin typeface="Arial" charset="0"/>
                <a:cs typeface="Arial" charset="0"/>
              </a:rPr>
              <a:t>	College of Surgeons in Ireland</a:t>
            </a:r>
            <a:r>
              <a:rPr lang="en-CA" altLang="en-US" sz="1600">
                <a:latin typeface="Arial" charset="0"/>
                <a:cs typeface="Arial" charset="0"/>
              </a:rPr>
              <a:t/>
            </a:r>
            <a:br>
              <a:rPr lang="en-CA" altLang="en-US" sz="1600">
                <a:latin typeface="Arial" charset="0"/>
                <a:cs typeface="Arial" charset="0"/>
              </a:rPr>
            </a:br>
            <a:r>
              <a:rPr lang="en-CA" altLang="en-US" sz="1600">
                <a:latin typeface="Arial" charset="0"/>
                <a:cs typeface="Arial" charset="0"/>
              </a:rPr>
              <a:t/>
            </a:r>
            <a:br>
              <a:rPr lang="en-CA" altLang="en-US" sz="1600">
                <a:latin typeface="Arial" charset="0"/>
                <a:cs typeface="Arial" charset="0"/>
              </a:rPr>
            </a:br>
            <a:r>
              <a:rPr lang="en-US" altLang="en-US" sz="1600">
                <a:latin typeface="Arial" charset="0"/>
                <a:cs typeface="Arial" charset="0"/>
              </a:rPr>
              <a:t>September 2</a:t>
            </a:r>
            <a:r>
              <a:rPr lang="en-US" altLang="en-US" sz="1800">
                <a:latin typeface="Arial" charset="0"/>
                <a:cs typeface="Arial" charset="0"/>
              </a:rPr>
              <a:t>8   </a:t>
            </a:r>
            <a:r>
              <a:rPr lang="en-US" altLang="en-US" sz="1800" i="1">
                <a:latin typeface="Arial" charset="0"/>
                <a:cs typeface="Arial" charset="0"/>
              </a:rPr>
              <a:t>(Free Teleclass – Broadcast live from the annual conference of the </a:t>
            </a:r>
            <a:br>
              <a:rPr lang="en-US" altLang="en-US" sz="1800" i="1">
                <a:latin typeface="Arial" charset="0"/>
                <a:cs typeface="Arial" charset="0"/>
              </a:rPr>
            </a:br>
            <a:r>
              <a:rPr lang="en-US" altLang="en-US" sz="1800" i="1">
                <a:latin typeface="Arial" charset="0"/>
                <a:cs typeface="Arial" charset="0"/>
              </a:rPr>
              <a:t>	Infection Prevention Society – www.ips.uk.net)</a:t>
            </a:r>
            <a:r>
              <a:rPr lang="en-US" altLang="en-US" sz="1800">
                <a:latin typeface="Arial" charset="0"/>
                <a:cs typeface="Arial" charset="0"/>
              </a:rPr>
              <a:t/>
            </a:r>
            <a:br>
              <a:rPr lang="en-US" altLang="en-US" sz="1800">
                <a:latin typeface="Arial" charset="0"/>
                <a:cs typeface="Arial" charset="0"/>
              </a:rPr>
            </a:br>
            <a:r>
              <a:rPr lang="en-US" altLang="en-US" sz="1600">
                <a:latin typeface="Arial" charset="0"/>
                <a:cs typeface="Arial" charset="0"/>
              </a:rPr>
              <a:t>	</a:t>
            </a:r>
            <a:r>
              <a:rPr lang="en-US" altLang="en-US" sz="1800" b="1">
                <a:latin typeface="Arial" charset="0"/>
                <a:cs typeface="Arial" charset="0"/>
              </a:rPr>
              <a:t>USING SCIENCE TO GUIDE HAND HYGIENE SURVEILLANCE AND</a:t>
            </a:r>
            <a:br>
              <a:rPr lang="en-US" altLang="en-US" sz="1800" b="1">
                <a:latin typeface="Arial" charset="0"/>
                <a:cs typeface="Arial" charset="0"/>
              </a:rPr>
            </a:br>
            <a:r>
              <a:rPr lang="en-US" altLang="en-US" sz="1800" b="1">
                <a:latin typeface="Arial" charset="0"/>
                <a:cs typeface="Arial" charset="0"/>
              </a:rPr>
              <a:t>	IMPROVEMENT</a:t>
            </a:r>
            <a:br>
              <a:rPr lang="en-US" altLang="en-US" sz="1800" b="1">
                <a:latin typeface="Arial" charset="0"/>
                <a:cs typeface="Arial" charset="0"/>
              </a:rPr>
            </a:br>
            <a:r>
              <a:rPr lang="en-CA" altLang="en-US" sz="1800">
                <a:latin typeface="Arial" charset="0"/>
                <a:cs typeface="Arial" charset="0"/>
              </a:rPr>
              <a:t>	Prof. Eli Perencevich, University of Iowa</a:t>
            </a:r>
            <a:endParaRPr lang="en-CA" altLang="en-US" sz="16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1" descr="Anniversary slide, 2016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7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1" descr="Patron Sponsor Slid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991"/>
      </a:accent1>
      <a:accent2>
        <a:srgbClr val="7FB4C8"/>
      </a:accent2>
      <a:accent3>
        <a:srgbClr val="FFFFFF"/>
      </a:accent3>
      <a:accent4>
        <a:srgbClr val="000000"/>
      </a:accent4>
      <a:accent5>
        <a:srgbClr val="AAB9C7"/>
      </a:accent5>
      <a:accent6>
        <a:srgbClr val="72A3B5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18" tIns="45718" rIns="45718" bIns="4571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18" tIns="45718" rIns="45718" bIns="4571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Default - Leeg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991"/>
      </a:accent1>
      <a:accent2>
        <a:srgbClr val="7FB4C8"/>
      </a:accent2>
      <a:accent3>
        <a:srgbClr val="FFFFFF"/>
      </a:accent3>
      <a:accent4>
        <a:srgbClr val="000000"/>
      </a:accent4>
      <a:accent5>
        <a:srgbClr val="AAB9C7"/>
      </a:accent5>
      <a:accent6>
        <a:srgbClr val="72A3B5"/>
      </a:accent6>
      <a:hlink>
        <a:srgbClr val="0000FF"/>
      </a:hlink>
      <a:folHlink>
        <a:srgbClr val="FF00FF"/>
      </a:folHlink>
    </a:clrScheme>
    <a:fontScheme name="Default - Leeg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18" tIns="45718" rIns="45718" bIns="4571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18" tIns="45718" rIns="45718" bIns="4571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Default - Tekstdia met beeld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991"/>
      </a:accent1>
      <a:accent2>
        <a:srgbClr val="7FB4C8"/>
      </a:accent2>
      <a:accent3>
        <a:srgbClr val="FFFFFF"/>
      </a:accent3>
      <a:accent4>
        <a:srgbClr val="000000"/>
      </a:accent4>
      <a:accent5>
        <a:srgbClr val="AAB9C7"/>
      </a:accent5>
      <a:accent6>
        <a:srgbClr val="72A3B5"/>
      </a:accent6>
      <a:hlink>
        <a:srgbClr val="0000FF"/>
      </a:hlink>
      <a:folHlink>
        <a:srgbClr val="FF00FF"/>
      </a:folHlink>
    </a:clrScheme>
    <a:fontScheme name="Default - Tekstdia met beeld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18" tIns="45718" rIns="45718" bIns="4571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18" tIns="45718" rIns="45718" bIns="4571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Default - Titeldi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991"/>
      </a:accent1>
      <a:accent2>
        <a:srgbClr val="7FB4C8"/>
      </a:accent2>
      <a:accent3>
        <a:srgbClr val="FFFFFF"/>
      </a:accent3>
      <a:accent4>
        <a:srgbClr val="000000"/>
      </a:accent4>
      <a:accent5>
        <a:srgbClr val="AAB9C7"/>
      </a:accent5>
      <a:accent6>
        <a:srgbClr val="72A3B5"/>
      </a:accent6>
      <a:hlink>
        <a:srgbClr val="0000FF"/>
      </a:hlink>
      <a:folHlink>
        <a:srgbClr val="FF00FF"/>
      </a:folHlink>
    </a:clrScheme>
    <a:fontScheme name="Default - Titeldia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18" tIns="45718" rIns="45718" bIns="4571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18" tIns="45718" rIns="45718" bIns="4571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Default - Titel en objec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991"/>
      </a:accent1>
      <a:accent2>
        <a:srgbClr val="7FB4C8"/>
      </a:accent2>
      <a:accent3>
        <a:srgbClr val="FFFFFF"/>
      </a:accent3>
      <a:accent4>
        <a:srgbClr val="000000"/>
      </a:accent4>
      <a:accent5>
        <a:srgbClr val="AAB9C7"/>
      </a:accent5>
      <a:accent6>
        <a:srgbClr val="72A3B5"/>
      </a:accent6>
      <a:hlink>
        <a:srgbClr val="0000FF"/>
      </a:hlink>
      <a:folHlink>
        <a:srgbClr val="FF00FF"/>
      </a:folHlink>
    </a:clrScheme>
    <a:fontScheme name="Default - Titel en objec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18" tIns="45718" rIns="45718" bIns="4571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18" tIns="45718" rIns="45718" bIns="4571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1_Default - Titel en objec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991"/>
      </a:accent1>
      <a:accent2>
        <a:srgbClr val="7FB4C8"/>
      </a:accent2>
      <a:accent3>
        <a:srgbClr val="FFFFFF"/>
      </a:accent3>
      <a:accent4>
        <a:srgbClr val="000000"/>
      </a:accent4>
      <a:accent5>
        <a:srgbClr val="AAB9C7"/>
      </a:accent5>
      <a:accent6>
        <a:srgbClr val="72A3B5"/>
      </a:accent6>
      <a:hlink>
        <a:srgbClr val="0000FF"/>
      </a:hlink>
      <a:folHlink>
        <a:srgbClr val="FF00FF"/>
      </a:folHlink>
    </a:clrScheme>
    <a:fontScheme name="Default - Titel en objec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18" tIns="45718" rIns="45718" bIns="4571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18" tIns="45718" rIns="45718" bIns="4571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1_Default - Leeg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991"/>
      </a:accent1>
      <a:accent2>
        <a:srgbClr val="7FB4C8"/>
      </a:accent2>
      <a:accent3>
        <a:srgbClr val="FFFFFF"/>
      </a:accent3>
      <a:accent4>
        <a:srgbClr val="000000"/>
      </a:accent4>
      <a:accent5>
        <a:srgbClr val="AAB9C7"/>
      </a:accent5>
      <a:accent6>
        <a:srgbClr val="72A3B5"/>
      </a:accent6>
      <a:hlink>
        <a:srgbClr val="0000FF"/>
      </a:hlink>
      <a:folHlink>
        <a:srgbClr val="FF00FF"/>
      </a:folHlink>
    </a:clrScheme>
    <a:fontScheme name="Default - Leeg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18" tIns="45718" rIns="45718" bIns="4571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18" tIns="45718" rIns="45718" bIns="4571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991"/>
      </a:accent1>
      <a:accent2>
        <a:srgbClr val="7FB4C8"/>
      </a:accent2>
      <a:accent3>
        <a:srgbClr val="FFFFFF"/>
      </a:accent3>
      <a:accent4>
        <a:srgbClr val="000000"/>
      </a:accent4>
      <a:accent5>
        <a:srgbClr val="AAB9C7"/>
      </a:accent5>
      <a:accent6>
        <a:srgbClr val="72A3B5"/>
      </a:accent6>
      <a:hlink>
        <a:srgbClr val="0000FF"/>
      </a:hlink>
      <a:folHlink>
        <a:srgbClr val="FF00F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1456</Words>
  <Application>Microsoft Office PowerPoint</Application>
  <PresentationFormat>On-screen Show (4:3)</PresentationFormat>
  <Paragraphs>295</Paragraphs>
  <Slides>80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80</vt:i4>
      </vt:variant>
    </vt:vector>
  </HeadingPairs>
  <TitlesOfParts>
    <vt:vector size="95" baseType="lpstr">
      <vt:lpstr>Helvetica Neue</vt:lpstr>
      <vt:lpstr>Arial</vt:lpstr>
      <vt:lpstr>Calibri</vt:lpstr>
      <vt:lpstr>ＭＳ Ｐゴシック</vt:lpstr>
      <vt:lpstr>Times</vt:lpstr>
      <vt:lpstr>PT Sans</vt:lpstr>
      <vt:lpstr>Helvetica</vt:lpstr>
      <vt:lpstr>Trebuchet MS</vt:lpstr>
      <vt:lpstr>Default</vt:lpstr>
      <vt:lpstr>Default - Leeg</vt:lpstr>
      <vt:lpstr>Default - Tekstdia met beeld</vt:lpstr>
      <vt:lpstr>Default - Titeldia</vt:lpstr>
      <vt:lpstr>Default - Titel en object</vt:lpstr>
      <vt:lpstr>1_Default - Titel en object</vt:lpstr>
      <vt:lpstr>1_Default - Leeg</vt:lpstr>
      <vt:lpstr>Hardware or software? Interventions for a sustainable infection control programme</vt:lpstr>
      <vt:lpstr>Learning Objectives</vt:lpstr>
      <vt:lpstr>Infectiepreventie=Teamwork</vt:lpstr>
      <vt:lpstr>Resistentie</vt:lpstr>
      <vt:lpstr>China- CARSS surveillance data 1338 hospitals  </vt:lpstr>
      <vt:lpstr>PowerPoint Presentation</vt:lpstr>
      <vt:lpstr>PowerPoint Presentation</vt:lpstr>
      <vt:lpstr>PowerPoint Presentation</vt:lpstr>
      <vt:lpstr>PowerPoint Presentation</vt:lpstr>
      <vt:lpstr>Future of Hospitals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Radboudumc Campaign</vt:lpstr>
      <vt:lpstr>PowerPoint Presentation</vt:lpstr>
      <vt:lpstr>Infrastructure</vt:lpstr>
      <vt:lpstr>PowerPoint Presentation</vt:lpstr>
      <vt:lpstr>Education</vt:lpstr>
      <vt:lpstr>Awareness in the departments</vt:lpstr>
      <vt:lpstr>Measuring  Hand hygiene Compliance</vt:lpstr>
      <vt:lpstr>PowerPoint Presentation</vt:lpstr>
      <vt:lpstr>PowerPoint Presentation</vt:lpstr>
      <vt:lpstr>Next steps hand disinfection in 2016</vt:lpstr>
      <vt:lpstr>Conclusion</vt:lpstr>
      <vt:lpstr>PowerPoint Presentation</vt:lpstr>
      <vt:lpstr>PowerPoint Presentation</vt:lpstr>
      <vt:lpstr>PowerPoint Presentation</vt:lpstr>
      <vt:lpstr>PowerPoint Presentation</vt:lpstr>
      <vt:lpstr>Detection of Transmission in NICU  DNA Markers as Surrogate Indicators</vt:lpstr>
      <vt:lpstr>PowerPoint Presentation</vt:lpstr>
      <vt:lpstr>PowerPoint Presentation</vt:lpstr>
      <vt:lpstr>PowerPoint Presentation</vt:lpstr>
      <vt:lpstr>PowerPoint Presentation</vt:lpstr>
      <vt:lpstr>Lessons from history</vt:lpstr>
      <vt:lpstr>ICU in Radboudumc</vt:lpstr>
      <vt:lpstr>PowerPoint Presentation</vt:lpstr>
      <vt:lpstr>Methods </vt:lpstr>
      <vt:lpstr>Results</vt:lpstr>
      <vt:lpstr>PowerPoint Presentation</vt:lpstr>
      <vt:lpstr>PowerPoint Presentation</vt:lpstr>
      <vt:lpstr>Segmented regression analysis of the interrupted time series data</vt:lpstr>
      <vt:lpstr>Conclusion</vt:lpstr>
      <vt:lpstr>Anti-bacterial coating of surfaces?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 for transmission</vt:lpstr>
      <vt:lpstr>What is included in housekeeping?</vt:lpstr>
      <vt:lpstr>House keeping</vt:lpstr>
      <vt:lpstr>Systems to evaluate environmental cleanliness, process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 of domestic service personnel</vt:lpstr>
      <vt:lpstr>Mechanical versus manual  bed cleaning</vt:lpstr>
      <vt:lpstr>Mechanical versus manual  bed cleaning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Keep it empty!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or software? Interventions for a sustainable infection control programme.</dc:title>
  <dc:creator>Hopman, Joost</dc:creator>
  <cp:lastModifiedBy>Evans, Helen</cp:lastModifiedBy>
  <cp:revision>48</cp:revision>
  <cp:lastPrinted>2016-09-19T23:28:55Z</cp:lastPrinted>
  <dcterms:created xsi:type="dcterms:W3CDTF">2016-09-19T23:05:11Z</dcterms:created>
  <dcterms:modified xsi:type="dcterms:W3CDTF">2016-09-21T17:08:56Z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320A4BE2-02ED-4F95-9DF0-FBA93DAEAD42</vt:lpwstr>
  </property>
  <property fmtid="{D5CDD505-2E9C-101B-9397-08002B2CF9AE}" pid="3" name="ArticulatePath">
    <vt:lpwstr>Interventions for a Sustainable Infection Control Program Teleclass Slides, Sep.22.16</vt:lpwstr>
  </property>
</Properties>
</file>