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85" r:id="rId5"/>
    <p:sldId id="305" r:id="rId6"/>
    <p:sldId id="306" r:id="rId7"/>
    <p:sldId id="289" r:id="rId8"/>
    <p:sldId id="290" r:id="rId9"/>
    <p:sldId id="291" r:id="rId10"/>
    <p:sldId id="262" r:id="rId11"/>
    <p:sldId id="29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6" r:id="rId20"/>
    <p:sldId id="275" r:id="rId21"/>
    <p:sldId id="276" r:id="rId22"/>
    <p:sldId id="296" r:id="rId23"/>
    <p:sldId id="297" r:id="rId24"/>
    <p:sldId id="310" r:id="rId25"/>
    <p:sldId id="301" r:id="rId26"/>
    <p:sldId id="304" r:id="rId27"/>
    <p:sldId id="307" r:id="rId28"/>
    <p:sldId id="294" r:id="rId29"/>
    <p:sldId id="308" r:id="rId30"/>
    <p:sldId id="309" r:id="rId31"/>
  </p:sldIdLst>
  <p:sldSz cx="9144000" cy="6858000" type="screen4x3"/>
  <p:notesSz cx="6797675" cy="9926638"/>
  <p:custDataLst>
    <p:tags r:id="rId34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CC9D"/>
    <a:srgbClr val="30C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0"/>
  </p:normalViewPr>
  <p:slideViewPr>
    <p:cSldViewPr>
      <p:cViewPr>
        <p:scale>
          <a:sx n="90" d="100"/>
          <a:sy n="90" d="100"/>
        </p:scale>
        <p:origin x="-1956" y="-576"/>
      </p:cViewPr>
      <p:guideLst>
        <p:guide orient="horz" pos="2160"/>
        <p:guide pos="3424"/>
        <p:guide pos="25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504" y="200"/>
      </p:cViewPr>
      <p:guideLst>
        <p:guide orient="horz" pos="2908"/>
        <p:guide orient="horz" pos="2881"/>
        <p:guide pos="21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55600"/>
            <a:ext cx="6796088" cy="496888"/>
          </a:xfrm>
          <a:prstGeom prst="rect">
            <a:avLst/>
          </a:prstGeom>
        </p:spPr>
        <p:txBody>
          <a:bodyPr vert="horz" lIns="91456" tIns="45728" rIns="91456" bIns="45728" rtlCol="0"/>
          <a:lstStyle>
            <a:lvl1pPr algn="ctr">
              <a:defRPr sz="1100" b="1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r>
              <a:rPr lang="fr-FR" sz="1200"/>
              <a:t>Learning Infection Control Via </a:t>
            </a:r>
            <a:r>
              <a:rPr lang="fr-FR" sz="1200" err="1"/>
              <a:t>Games</a:t>
            </a:r>
            <a:r>
              <a:rPr lang="fr-FR" sz="1200"/>
              <a:t>?</a:t>
            </a:r>
          </a:p>
          <a:p>
            <a:pPr>
              <a:defRPr/>
            </a:pPr>
            <a:r>
              <a:rPr lang="fr-FR"/>
              <a:t>Dr. Anne-Gaëlle </a:t>
            </a:r>
            <a:r>
              <a:rPr lang="fr-FR" err="1"/>
              <a:t>Venier</a:t>
            </a:r>
            <a:r>
              <a:rPr lang="fr-FR"/>
              <a:t>, Centre Hospitalier Universitaire de </a:t>
            </a:r>
            <a:r>
              <a:rPr lang="fr-FR" err="1"/>
              <a:t>Bordeux</a:t>
            </a:r>
            <a:r>
              <a:rPr lang="fr-FR"/>
              <a:t>, France</a:t>
            </a:r>
            <a:br>
              <a:rPr lang="fr-FR"/>
            </a:br>
            <a:r>
              <a:rPr lang="fr-FR"/>
              <a:t>A Webber Training Teleclass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23338"/>
            <a:ext cx="6796088" cy="496887"/>
          </a:xfrm>
          <a:prstGeom prst="rect">
            <a:avLst/>
          </a:prstGeom>
        </p:spPr>
        <p:txBody>
          <a:bodyPr vert="horz" lIns="91456" tIns="45728" rIns="91456" bIns="45728" rtlCol="0" anchor="b"/>
          <a:lstStyle>
            <a:lvl1pPr algn="ctr">
              <a:defRPr sz="1200" b="1" dirty="0" err="1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r>
              <a:rPr lang="fr-FR"/>
              <a:t>Hosted</a:t>
            </a:r>
            <a:r>
              <a:rPr lang="fr-FR"/>
              <a:t> </a:t>
            </a:r>
            <a:r>
              <a:rPr lang="fr-FR" smtClean="0"/>
              <a:t>by Paul Webber  </a:t>
            </a:r>
            <a:r>
              <a:rPr lang="fr-FR" smtClean="0"/>
              <a:t>paul@webbertraining.com</a:t>
            </a:r>
            <a:r>
              <a:rPr lang="fr-FR"/>
              <a:t/>
            </a:r>
            <a:br>
              <a:rPr lang="fr-FR"/>
            </a:br>
            <a:r>
              <a:rPr lang="fr-FR"/>
              <a:t>www.webbertraining.com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56" tIns="45728" rIns="91456" bIns="457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0001EC-0E73-4970-82E9-F7AB288E7443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0947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799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380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56175" cy="3716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908050" y="4714875"/>
            <a:ext cx="4973638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6" tIns="46088" rIns="92176" bIns="4608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en-US" smtClean="0"/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56" tIns="45728" rIns="91456" bIns="4572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431338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6" tIns="46088" rIns="92176" bIns="460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0ECA94A-FDD4-40FD-9AD4-5DC2E293925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3464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CD40AC70-A7A9-4CAC-BBD3-685F3C759EA7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0364C016-E21E-467E-AF12-B61CD8F566B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442BD08-3AF2-4953-B14F-4945ADC20051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8144518-62CE-46DC-B733-4969B0A0A13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10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3C2080F-9A3A-4024-8F65-BBBC6CCF9EB1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703305D-EDBB-4F38-BA80-9F50C3618B18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11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279D6E47-16BE-4FA5-8F4E-2C568ECB8E09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366519C-AF4D-4BDF-B546-AE3BE685C8DD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12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332A4A1A-4213-40C8-BEFF-66C40821818F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8C1DEEE-4D0E-499D-9A49-BBEC0EC429F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13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0C10F44-952C-468F-95C5-450EFB6A297D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4483B04-5DA7-4B80-818A-B4E6198F732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14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261FE8A3-3534-46DB-B1F1-272F18068868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473B7E6-D5CD-40B3-9D68-4862DD814627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15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D83B633-1AFC-4446-B202-2ED030E43980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B3AC7BFE-2E51-4231-8A64-8932DC6A7A34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16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831D5BB4-A7B1-49CC-9500-94B3E0932B35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B9562DAA-9D19-413B-B428-D324B52066B6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4F2C47F7-43D0-43FB-8D76-3BC3DFDFAABA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FE9EF6E-E8F6-46A1-8C44-AE9646D7B517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2863" y="9431338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88AA496C-93EB-4457-97C0-C07F42F8DFFA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AD841980-903E-46A0-8CC1-D927AA46A32D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6B076B30-ACA2-4C59-9A14-691C87FA260D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19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FE43CC2-2DBF-4D6F-AC40-02B1BDAECE62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0DD1FC9-707F-4FF0-86C3-8958BD50A9DC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BF0D8741-4F22-40A3-A0EC-39D8195196B6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20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518A105-84BC-4F13-84A6-D35BFA172BD9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20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3852863" y="9431338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C6DE8FD-DD19-474B-8EF3-F8C801467DCB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20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D1747203-45B3-40B3-80F5-6213F804D6F7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38CFA34-461A-4946-9AE8-70E79726E253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21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52863" y="9431338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B6E73EA3-BC7A-41E6-9708-4DEAEE877477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21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BD9B9717-0675-4729-B943-3223EB90EC44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406A301F-0905-4C23-B850-521EFEC16D2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22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852863" y="9431338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D465AAD5-3992-4D0D-9FA6-20F0B4FBF411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22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E6F5DA3D-EC29-4E45-916B-A6EAF6251231}" type="slidenum">
              <a:rPr lang="fr-FR" altLang="en-US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fr-FR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9163" y="742950"/>
            <a:ext cx="4956175" cy="37179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>
          <a:xfrm>
            <a:off x="908050" y="4714875"/>
            <a:ext cx="4976813" cy="44656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EF1BBAA0-99D3-4991-BDBE-E89CD093BE5E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0076913-E165-4E31-93A7-0AC3C915BEF8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24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1F4521D-969C-4635-A80C-7BB06B7EFD6F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CB96E1F-D054-47A3-8EAE-082B62B5A9F1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25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3E700A76-D3DE-40F3-B1EF-005155649459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8B39320E-1E96-4130-93A3-640692C98BD5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26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46B5C9A7-098E-4DE9-90B1-DDFCF6B55AA3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6DEC0A6-6858-4C28-8A6B-78BBCE8EF769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27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C176FF94-DCBE-453E-B185-E40417C420D5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FB022A31-68D4-44D8-94D1-A895DB9EADBD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3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379D4A23-BBDD-429A-AD87-3E9B4678FB0D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8EF99AA-57D4-41C6-88C8-F82D52A6C5BB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4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8CCED511-FF95-415D-9F88-B394D0570FF7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F2782F15-65E8-48BE-94CD-295900E2E3BA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5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CC10BCE6-DBBA-440E-BAC1-EC2D1BE4E654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C2916707-ECA4-4904-B4C5-E3D789278938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6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E88BB2BB-976B-4297-9415-BB40E4E478F2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59F8266-9835-4536-9068-70D3D61C01D3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7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0CC5C416-AF61-4C0B-B76F-A259A05EFAAC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9CD116D-9BD9-4C1F-8EF9-3779863424C1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8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25126886-8F6B-4C03-9668-976AA880AC27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76" tIns="46088" rIns="92176" bIns="4608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D65EA26-1203-41D6-9C0F-DF02B3D830D2}" type="slidenum">
              <a:rPr lang="fr-FR" altLang="fr-F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9</a:t>
            </a:fld>
            <a:endParaRPr lang="fr-FR" alt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7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94" y="2130431"/>
            <a:ext cx="7772612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90" y="3886200"/>
            <a:ext cx="6401224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0" indent="0" algn="ctr">
              <a:buNone/>
              <a:defRPr/>
            </a:lvl2pPr>
            <a:lvl3pPr marL="914420" indent="0" algn="ctr">
              <a:buNone/>
              <a:defRPr/>
            </a:lvl3pPr>
            <a:lvl4pPr marL="1371629" indent="0" algn="ctr">
              <a:buNone/>
              <a:defRPr/>
            </a:lvl4pPr>
            <a:lvl5pPr marL="1828839" indent="0" algn="ctr">
              <a:buNone/>
              <a:defRPr/>
            </a:lvl5pPr>
            <a:lvl6pPr marL="2286049" indent="0" algn="ctr">
              <a:buNone/>
              <a:defRPr/>
            </a:lvl6pPr>
            <a:lvl7pPr marL="2743259" indent="0" algn="ctr">
              <a:buNone/>
              <a:defRPr/>
            </a:lvl7pPr>
            <a:lvl8pPr marL="3200469" indent="0" algn="ctr">
              <a:buNone/>
              <a:defRPr/>
            </a:lvl8pPr>
            <a:lvl9pPr marL="365767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1D12-A602-43DE-83FC-EC5909C6D7A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7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4BCC9-346A-432F-B418-8DF8B46B52A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950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2733" y="212731"/>
            <a:ext cx="2054261" cy="5908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132" y="212731"/>
            <a:ext cx="6030158" cy="5908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6C2B6-E6C2-4E19-9A18-3349CE7D034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97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94" y="2130431"/>
            <a:ext cx="7772612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90" y="3886200"/>
            <a:ext cx="6401224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0" indent="0" algn="ctr">
              <a:buNone/>
              <a:defRPr/>
            </a:lvl2pPr>
            <a:lvl3pPr marL="914420" indent="0" algn="ctr">
              <a:buNone/>
              <a:defRPr/>
            </a:lvl3pPr>
            <a:lvl4pPr marL="1371629" indent="0" algn="ctr">
              <a:buNone/>
              <a:defRPr/>
            </a:lvl4pPr>
            <a:lvl5pPr marL="1828839" indent="0" algn="ctr">
              <a:buNone/>
              <a:defRPr/>
            </a:lvl5pPr>
            <a:lvl6pPr marL="2286049" indent="0" algn="ctr">
              <a:buNone/>
              <a:defRPr/>
            </a:lvl6pPr>
            <a:lvl7pPr marL="2743259" indent="0" algn="ctr">
              <a:buNone/>
              <a:defRPr/>
            </a:lvl7pPr>
            <a:lvl8pPr marL="3200469" indent="0" algn="ctr">
              <a:buNone/>
              <a:defRPr/>
            </a:lvl8pPr>
            <a:lvl9pPr marL="365767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5A0A4-8661-46E4-A00A-648A19885E3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109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D409F-AEEB-43A5-BEF0-292EB744D29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23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7" y="4406906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0" indent="0">
              <a:buNone/>
              <a:defRPr sz="1800"/>
            </a:lvl2pPr>
            <a:lvl3pPr marL="914420" indent="0">
              <a:buNone/>
              <a:defRPr sz="1600"/>
            </a:lvl3pPr>
            <a:lvl4pPr marL="1371629" indent="0">
              <a:buNone/>
              <a:defRPr sz="1400"/>
            </a:lvl4pPr>
            <a:lvl5pPr marL="1828839" indent="0">
              <a:buNone/>
              <a:defRPr sz="1400"/>
            </a:lvl5pPr>
            <a:lvl6pPr marL="2286049" indent="0">
              <a:buNone/>
              <a:defRPr sz="1400"/>
            </a:lvl6pPr>
            <a:lvl7pPr marL="2743259" indent="0">
              <a:buNone/>
              <a:defRPr sz="1400"/>
            </a:lvl7pPr>
            <a:lvl8pPr marL="3200469" indent="0">
              <a:buNone/>
              <a:defRPr sz="1400"/>
            </a:lvl8pPr>
            <a:lvl9pPr marL="365767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31D60-B046-4CEE-BC8E-A63FA2F748D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563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848" y="1825625"/>
            <a:ext cx="387149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4787" y="1825625"/>
            <a:ext cx="387290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2D8A2-7DD0-42DA-B7C7-995A3B7FB11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606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30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29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49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30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29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49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870D3-AD00-4AA1-B060-C224A2A3AD6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968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7946F-6ABC-4238-BBC7-722A2319DEC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68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40C23-7A50-44D7-8E3F-B6CE5553BC5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919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30" y="273050"/>
            <a:ext cx="300802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06" y="273056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30" y="1435103"/>
            <a:ext cx="300802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0" indent="0">
              <a:buNone/>
              <a:defRPr sz="1200"/>
            </a:lvl2pPr>
            <a:lvl3pPr marL="914420" indent="0">
              <a:buNone/>
              <a:defRPr sz="1000"/>
            </a:lvl3pPr>
            <a:lvl4pPr marL="1371629" indent="0">
              <a:buNone/>
              <a:defRPr sz="900"/>
            </a:lvl4pPr>
            <a:lvl5pPr marL="1828839" indent="0">
              <a:buNone/>
              <a:defRPr sz="900"/>
            </a:lvl5pPr>
            <a:lvl6pPr marL="2286049" indent="0">
              <a:buNone/>
              <a:defRPr sz="900"/>
            </a:lvl6pPr>
            <a:lvl7pPr marL="2743259" indent="0">
              <a:buNone/>
              <a:defRPr sz="900"/>
            </a:lvl7pPr>
            <a:lvl8pPr marL="3200469" indent="0">
              <a:buNone/>
              <a:defRPr sz="900"/>
            </a:lvl8pPr>
            <a:lvl9pPr marL="36576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6D435-ECD2-477A-B520-4F5020B3060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76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D5B69-54FB-4768-92DC-9F5BAF08955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273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37" y="4800600"/>
            <a:ext cx="5486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37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0" indent="0">
              <a:buNone/>
              <a:defRPr sz="2800"/>
            </a:lvl2pPr>
            <a:lvl3pPr marL="914420" indent="0">
              <a:buNone/>
              <a:defRPr sz="2400"/>
            </a:lvl3pPr>
            <a:lvl4pPr marL="1371629" indent="0">
              <a:buNone/>
              <a:defRPr sz="2000"/>
            </a:lvl4pPr>
            <a:lvl5pPr marL="1828839" indent="0">
              <a:buNone/>
              <a:defRPr sz="2000"/>
            </a:lvl5pPr>
            <a:lvl6pPr marL="2286049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37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0" indent="0">
              <a:buNone/>
              <a:defRPr sz="1200"/>
            </a:lvl2pPr>
            <a:lvl3pPr marL="914420" indent="0">
              <a:buNone/>
              <a:defRPr sz="1000"/>
            </a:lvl3pPr>
            <a:lvl4pPr marL="1371629" indent="0">
              <a:buNone/>
              <a:defRPr sz="900"/>
            </a:lvl4pPr>
            <a:lvl5pPr marL="1828839" indent="0">
              <a:buNone/>
              <a:defRPr sz="900"/>
            </a:lvl5pPr>
            <a:lvl6pPr marL="2286049" indent="0">
              <a:buNone/>
              <a:defRPr sz="900"/>
            </a:lvl6pPr>
            <a:lvl7pPr marL="2743259" indent="0">
              <a:buNone/>
              <a:defRPr sz="900"/>
            </a:lvl7pPr>
            <a:lvl8pPr marL="3200469" indent="0">
              <a:buNone/>
              <a:defRPr sz="900"/>
            </a:lvl8pPr>
            <a:lvl9pPr marL="36576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9A3DE-0D9C-4480-9ADE-C35372EF196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4710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2A0A-CFE3-4D6B-9180-C7A1041A8A2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247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8624" y="192094"/>
            <a:ext cx="1993593" cy="5976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848" y="192094"/>
            <a:ext cx="5845331" cy="5976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3A68C-AF75-4F0F-BEF0-A8BDB2DAAEE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44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7" y="4406906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0" indent="0">
              <a:buNone/>
              <a:defRPr sz="1800"/>
            </a:lvl2pPr>
            <a:lvl3pPr marL="914420" indent="0">
              <a:buNone/>
              <a:defRPr sz="1600"/>
            </a:lvl3pPr>
            <a:lvl4pPr marL="1371629" indent="0">
              <a:buNone/>
              <a:defRPr sz="1400"/>
            </a:lvl4pPr>
            <a:lvl5pPr marL="1828839" indent="0">
              <a:buNone/>
              <a:defRPr sz="1400"/>
            </a:lvl5pPr>
            <a:lvl6pPr marL="2286049" indent="0">
              <a:buNone/>
              <a:defRPr sz="1400"/>
            </a:lvl6pPr>
            <a:lvl7pPr marL="2743259" indent="0">
              <a:buNone/>
              <a:defRPr sz="1400"/>
            </a:lvl7pPr>
            <a:lvl8pPr marL="3200469" indent="0">
              <a:buNone/>
              <a:defRPr sz="1400"/>
            </a:lvl8pPr>
            <a:lvl9pPr marL="365767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B4440-FAE3-42D6-B98E-CFE5C1323D9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58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30" y="1412881"/>
            <a:ext cx="404221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4786" y="1412881"/>
            <a:ext cx="4042209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FB831-2E1D-4AF0-B978-15193B54915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42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30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29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49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30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29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49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A6B0-AF04-4FE7-8CB2-A0EAFA0B84B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22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5A5CB-48D5-4615-B033-D0D943B2C1A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2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30" y="273050"/>
            <a:ext cx="300802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06" y="273056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30" y="1435103"/>
            <a:ext cx="300802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0" indent="0">
              <a:buNone/>
              <a:defRPr sz="1200"/>
            </a:lvl2pPr>
            <a:lvl3pPr marL="914420" indent="0">
              <a:buNone/>
              <a:defRPr sz="1000"/>
            </a:lvl3pPr>
            <a:lvl4pPr marL="1371629" indent="0">
              <a:buNone/>
              <a:defRPr sz="900"/>
            </a:lvl4pPr>
            <a:lvl5pPr marL="1828839" indent="0">
              <a:buNone/>
              <a:defRPr sz="900"/>
            </a:lvl5pPr>
            <a:lvl6pPr marL="2286049" indent="0">
              <a:buNone/>
              <a:defRPr sz="900"/>
            </a:lvl6pPr>
            <a:lvl7pPr marL="2743259" indent="0">
              <a:buNone/>
              <a:defRPr sz="900"/>
            </a:lvl7pPr>
            <a:lvl8pPr marL="3200469" indent="0">
              <a:buNone/>
              <a:defRPr sz="900"/>
            </a:lvl8pPr>
            <a:lvl9pPr marL="36576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2F67F-DAB7-4EB2-AFD2-23F8F821D91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99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37" y="4800600"/>
            <a:ext cx="548696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37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0" indent="0">
              <a:buNone/>
              <a:defRPr sz="2800"/>
            </a:lvl2pPr>
            <a:lvl3pPr marL="914420" indent="0">
              <a:buNone/>
              <a:defRPr sz="2400"/>
            </a:lvl3pPr>
            <a:lvl4pPr marL="1371629" indent="0">
              <a:buNone/>
              <a:defRPr sz="2000"/>
            </a:lvl4pPr>
            <a:lvl5pPr marL="1828839" indent="0">
              <a:buNone/>
              <a:defRPr sz="2000"/>
            </a:lvl5pPr>
            <a:lvl6pPr marL="2286049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37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0" indent="0">
              <a:buNone/>
              <a:defRPr sz="1200"/>
            </a:lvl2pPr>
            <a:lvl3pPr marL="914420" indent="0">
              <a:buNone/>
              <a:defRPr sz="1000"/>
            </a:lvl3pPr>
            <a:lvl4pPr marL="1371629" indent="0">
              <a:buNone/>
              <a:defRPr sz="900"/>
            </a:lvl4pPr>
            <a:lvl5pPr marL="1828839" indent="0">
              <a:buNone/>
              <a:defRPr sz="900"/>
            </a:lvl5pPr>
            <a:lvl6pPr marL="2286049" indent="0">
              <a:buNone/>
              <a:defRPr sz="900"/>
            </a:lvl6pPr>
            <a:lvl7pPr marL="2743259" indent="0">
              <a:buNone/>
              <a:defRPr sz="900"/>
            </a:lvl7pPr>
            <a:lvl8pPr marL="3200469" indent="0">
              <a:buNone/>
              <a:defRPr sz="900"/>
            </a:lvl8pPr>
            <a:lvl9pPr marL="36576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4A88C-0679-414E-B36C-B2988FE2694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704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82200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007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1613" y="6248400"/>
            <a:ext cx="212566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39B43E1C-A536-4092-98C2-8F477EF0AADB}" type="slidenum">
              <a:rPr lang="fr-FR" altLang="fr-FR"/>
              <a:pPr/>
              <a:t>‹#›</a:t>
            </a:fld>
            <a:endParaRPr lang="fr-FR" altLang="fr-FR"/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476250" y="1052513"/>
            <a:ext cx="4789488" cy="277812"/>
            <a:chOff x="337" y="663"/>
            <a:chExt cx="3395" cy="175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337" y="663"/>
              <a:ext cx="474" cy="175"/>
            </a:xfrm>
            <a:prstGeom prst="rect">
              <a:avLst/>
            </a:prstGeom>
            <a:gradFill rotWithShape="0">
              <a:gsLst>
                <a:gs pos="0">
                  <a:srgbClr val="004494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912" y="663"/>
              <a:ext cx="474" cy="175"/>
            </a:xfrm>
            <a:prstGeom prst="rect">
              <a:avLst/>
            </a:prstGeom>
            <a:gradFill rotWithShape="0">
              <a:gsLst>
                <a:gs pos="0">
                  <a:srgbClr val="009FBB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2085" y="663"/>
              <a:ext cx="475" cy="175"/>
            </a:xfrm>
            <a:prstGeom prst="rect">
              <a:avLst/>
            </a:prstGeom>
            <a:gradFill rotWithShape="0">
              <a:gsLst>
                <a:gs pos="0">
                  <a:srgbClr val="E5354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499" y="663"/>
              <a:ext cx="474" cy="175"/>
            </a:xfrm>
            <a:prstGeom prst="rect">
              <a:avLst/>
            </a:prstGeom>
            <a:gradFill rotWithShape="0">
              <a:gsLst>
                <a:gs pos="0">
                  <a:srgbClr val="9CC239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3258" y="663"/>
              <a:ext cx="474" cy="175"/>
            </a:xfrm>
            <a:prstGeom prst="rect">
              <a:avLst/>
            </a:prstGeom>
            <a:gradFill rotWithShape="0">
              <a:gsLst>
                <a:gs pos="0">
                  <a:srgbClr val="FDC30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2672" y="663"/>
              <a:ext cx="474" cy="175"/>
            </a:xfrm>
            <a:prstGeom prst="rect">
              <a:avLst/>
            </a:prstGeom>
            <a:gradFill rotWithShape="0">
              <a:gsLst>
                <a:gs pos="0">
                  <a:srgbClr val="EA6721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86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449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5pPr>
      <a:lvl6pPr marL="2514654" indent="-228605" algn="l" defTabSz="44927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6pPr>
      <a:lvl7pPr marL="2971864" indent="-228605" algn="l" defTabSz="44927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7pPr>
      <a:lvl8pPr marL="3429074" indent="-228605" algn="l" defTabSz="44927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8pPr>
      <a:lvl9pPr marL="3886284" indent="-228605" algn="l" defTabSz="44927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49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449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449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449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4494"/>
          </a:solidFill>
          <a:latin typeface="+mn-lt"/>
          <a:ea typeface="+mn-ea"/>
        </a:defRPr>
      </a:lvl5pPr>
      <a:lvl6pPr marL="2514654" indent="-228605" algn="l" defTabSz="44927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4494"/>
          </a:solidFill>
          <a:latin typeface="+mn-lt"/>
          <a:ea typeface="+mn-ea"/>
        </a:defRPr>
      </a:lvl6pPr>
      <a:lvl7pPr marL="2971864" indent="-228605" algn="l" defTabSz="44927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4494"/>
          </a:solidFill>
          <a:latin typeface="+mn-lt"/>
          <a:ea typeface="+mn-ea"/>
        </a:defRPr>
      </a:lvl7pPr>
      <a:lvl8pPr marL="3429074" indent="-228605" algn="l" defTabSz="44927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4494"/>
          </a:solidFill>
          <a:latin typeface="+mn-lt"/>
          <a:ea typeface="+mn-ea"/>
        </a:defRPr>
      </a:lvl8pPr>
      <a:lvl9pPr marL="3886284" indent="-228605" algn="l" defTabSz="44927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4494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97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388100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53163"/>
            <a:ext cx="7143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78200" y="192088"/>
            <a:ext cx="5224463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825625"/>
            <a:ext cx="78803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494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200">
                <a:solidFill>
                  <a:srgbClr val="8B8B8B"/>
                </a:solidFill>
                <a:latin typeface="Calibri" pitchFamily="34" charset="0"/>
              </a:defRPr>
            </a:lvl1pPr>
          </a:lstStyle>
          <a:p>
            <a:fld id="{11B2D632-F8CC-4B0A-A02C-DD226F911CA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Microsoft YaHei" charset="-122"/>
        </a:defRPr>
      </a:lvl5pPr>
      <a:lvl6pPr marL="2514654" indent="-228605"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Microsoft YaHei" charset="-122"/>
        </a:defRPr>
      </a:lvl6pPr>
      <a:lvl7pPr marL="2971864" indent="-228605"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Microsoft YaHei" charset="-122"/>
        </a:defRPr>
      </a:lvl7pPr>
      <a:lvl8pPr marL="3429074" indent="-228605"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Microsoft YaHei" charset="-122"/>
        </a:defRPr>
      </a:lvl8pPr>
      <a:lvl9pPr marL="3886284" indent="-228605"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54" indent="-228605" algn="l" defTabSz="44927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64" indent="-228605" algn="l" defTabSz="44927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74" indent="-228605" algn="l" defTabSz="44927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84" indent="-228605" algn="l" defTabSz="44927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534988" y="1493838"/>
            <a:ext cx="3413125" cy="350837"/>
            <a:chOff x="471" y="1030"/>
            <a:chExt cx="2867" cy="221"/>
          </a:xfrm>
        </p:grpSpPr>
        <p:sp>
          <p:nvSpPr>
            <p:cNvPr id="4115" name="Rectangle 2"/>
            <p:cNvSpPr>
              <a:spLocks noChangeArrowheads="1"/>
            </p:cNvSpPr>
            <p:nvPr/>
          </p:nvSpPr>
          <p:spPr bwMode="auto">
            <a:xfrm>
              <a:off x="471" y="1030"/>
              <a:ext cx="399" cy="221"/>
            </a:xfrm>
            <a:prstGeom prst="rect">
              <a:avLst/>
            </a:prstGeom>
            <a:gradFill rotWithShape="0">
              <a:gsLst>
                <a:gs pos="0">
                  <a:srgbClr val="004494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6" name="Rectangle 3"/>
            <p:cNvSpPr>
              <a:spLocks noChangeArrowheads="1"/>
            </p:cNvSpPr>
            <p:nvPr/>
          </p:nvSpPr>
          <p:spPr bwMode="auto">
            <a:xfrm>
              <a:off x="956" y="1030"/>
              <a:ext cx="400" cy="221"/>
            </a:xfrm>
            <a:prstGeom prst="rect">
              <a:avLst/>
            </a:prstGeom>
            <a:gradFill rotWithShape="0">
              <a:gsLst>
                <a:gs pos="0">
                  <a:srgbClr val="009FBB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7" name="Rectangle 4"/>
            <p:cNvSpPr>
              <a:spLocks noChangeArrowheads="1"/>
            </p:cNvSpPr>
            <p:nvPr/>
          </p:nvSpPr>
          <p:spPr bwMode="auto">
            <a:xfrm>
              <a:off x="1949" y="1030"/>
              <a:ext cx="399" cy="221"/>
            </a:xfrm>
            <a:prstGeom prst="rect">
              <a:avLst/>
            </a:prstGeom>
            <a:gradFill rotWithShape="0">
              <a:gsLst>
                <a:gs pos="0">
                  <a:srgbClr val="E5354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452" y="1030"/>
              <a:ext cx="399" cy="221"/>
            </a:xfrm>
            <a:prstGeom prst="rect">
              <a:avLst/>
            </a:prstGeom>
            <a:gradFill rotWithShape="0">
              <a:gsLst>
                <a:gs pos="0">
                  <a:srgbClr val="9CC239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9" name="Rectangle 6"/>
            <p:cNvSpPr>
              <a:spLocks noChangeArrowheads="1"/>
            </p:cNvSpPr>
            <p:nvPr/>
          </p:nvSpPr>
          <p:spPr bwMode="auto">
            <a:xfrm>
              <a:off x="2939" y="1030"/>
              <a:ext cx="399" cy="221"/>
            </a:xfrm>
            <a:prstGeom prst="rect">
              <a:avLst/>
            </a:prstGeom>
            <a:gradFill rotWithShape="0">
              <a:gsLst>
                <a:gs pos="0">
                  <a:srgbClr val="FDC30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20" name="Rectangle 7"/>
            <p:cNvSpPr>
              <a:spLocks noChangeArrowheads="1"/>
            </p:cNvSpPr>
            <p:nvPr/>
          </p:nvSpPr>
          <p:spPr bwMode="auto">
            <a:xfrm>
              <a:off x="2445" y="1030"/>
              <a:ext cx="399" cy="221"/>
            </a:xfrm>
            <a:prstGeom prst="rect">
              <a:avLst/>
            </a:prstGeom>
            <a:gradFill rotWithShape="0">
              <a:gsLst>
                <a:gs pos="0">
                  <a:srgbClr val="EA6721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</p:grp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014413" y="1989138"/>
            <a:ext cx="66738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Learning infection control via </a:t>
            </a:r>
            <a:r>
              <a:rPr lang="fr-FR" altLang="fr-FR" sz="28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games</a:t>
            </a:r>
            <a:r>
              <a:rPr lang="fr-FR" altLang="fr-FR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fr-FR" altLang="fr-FR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5335588" y="2708275"/>
            <a:ext cx="3413125" cy="352425"/>
            <a:chOff x="3004" y="2115"/>
            <a:chExt cx="2866" cy="222"/>
          </a:xfrm>
        </p:grpSpPr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3004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004494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3499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009FBB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4492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E5354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3994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9CC239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3" name="Rectangle 14"/>
            <p:cNvSpPr>
              <a:spLocks noChangeArrowheads="1"/>
            </p:cNvSpPr>
            <p:nvPr/>
          </p:nvSpPr>
          <p:spPr bwMode="auto">
            <a:xfrm>
              <a:off x="5470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FDC300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4114" name="Rectangle 15"/>
            <p:cNvSpPr>
              <a:spLocks noChangeArrowheads="1"/>
            </p:cNvSpPr>
            <p:nvPr/>
          </p:nvSpPr>
          <p:spPr bwMode="auto">
            <a:xfrm>
              <a:off x="4980" y="2115"/>
              <a:ext cx="400" cy="222"/>
            </a:xfrm>
            <a:prstGeom prst="rect">
              <a:avLst/>
            </a:prstGeom>
            <a:gradFill rotWithShape="0">
              <a:gsLst>
                <a:gs pos="0">
                  <a:srgbClr val="EA6721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</p:grp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714375" y="3490913"/>
            <a:ext cx="138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2241550" y="2914650"/>
            <a:ext cx="1604963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4643438" y="3287713"/>
            <a:ext cx="4411662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2000" b="1">
                <a:solidFill>
                  <a:schemeClr val="tx2"/>
                </a:solidFill>
              </a:rPr>
              <a:t>Dr AG Venier, MD, PhD</a:t>
            </a:r>
            <a:r>
              <a:rPr lang="fr-FR" altLang="fr-FR" sz="1400" b="1">
                <a:solidFill>
                  <a:schemeClr val="tx2"/>
                </a:solidFill>
              </a:rPr>
              <a:t/>
            </a:r>
            <a:br>
              <a:rPr lang="fr-FR" altLang="fr-FR" sz="1400" b="1">
                <a:solidFill>
                  <a:schemeClr val="tx2"/>
                </a:solidFill>
              </a:rPr>
            </a:br>
            <a:r>
              <a:rPr lang="fr-FR" altLang="fr-FR" sz="1400" b="1">
                <a:solidFill>
                  <a:schemeClr val="tx2"/>
                </a:solidFill>
              </a:rPr>
              <a:t>Bordeaux, France</a:t>
            </a:r>
          </a:p>
          <a:p>
            <a:pPr eaLnBrk="1" hangingPunct="1">
              <a:buSzPct val="100000"/>
            </a:pPr>
            <a:r>
              <a:rPr lang="fr-FR" altLang="fr-FR" sz="1400">
                <a:solidFill>
                  <a:schemeClr val="tx2"/>
                </a:solidFill>
              </a:rPr>
              <a:t>HAI prevention centre – Cpias Nouvelle Aquitaine</a:t>
            </a:r>
          </a:p>
          <a:p>
            <a:pPr eaLnBrk="1" hangingPunct="1">
              <a:buSzPct val="100000"/>
            </a:pPr>
            <a:endParaRPr lang="fr-FR" altLang="fr-FR" sz="1600">
              <a:solidFill>
                <a:schemeClr val="tx2"/>
              </a:solidFill>
            </a:endParaRPr>
          </a:p>
          <a:p>
            <a:pPr eaLnBrk="1" hangingPunct="1">
              <a:buSzPct val="100000"/>
            </a:pPr>
            <a:r>
              <a:rPr lang="fr-FR" altLang="fr-FR" sz="1400">
                <a:solidFill>
                  <a:schemeClr val="tx2"/>
                </a:solidFill>
              </a:rPr>
              <a:t>@AgVenier</a:t>
            </a:r>
          </a:p>
          <a:p>
            <a:pPr eaLnBrk="1" hangingPunct="1">
              <a:buSzPct val="100000"/>
            </a:pPr>
            <a:r>
              <a:rPr lang="fr-FR" altLang="fr-FR" sz="1400">
                <a:solidFill>
                  <a:schemeClr val="tx2"/>
                </a:solidFill>
              </a:rPr>
              <a:t>anne-gaelle.venier@chu-bordeaux.fr</a:t>
            </a:r>
          </a:p>
          <a:p>
            <a:pPr eaLnBrk="1" hangingPunct="1">
              <a:buSzPct val="100000"/>
            </a:pPr>
            <a:r>
              <a:rPr lang="fr-FR" altLang="fr-FR" sz="1400">
                <a:solidFill>
                  <a:schemeClr val="tx2"/>
                </a:solidFill>
              </a:rPr>
              <a:t>www.cpias-nouvelle-aquitaine.fr/</a:t>
            </a:r>
          </a:p>
        </p:txBody>
      </p:sp>
      <p:pic>
        <p:nvPicPr>
          <p:cNvPr id="26632" name="Picture 7" descr="Sans ti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76525"/>
            <a:ext cx="3460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N:\LOGO-CPIAS-NA\LogoCPIAS-CM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2225"/>
            <a:ext cx="2222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881063" y="5248275"/>
            <a:ext cx="441166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>
                <a:solidFill>
                  <a:schemeClr val="tx2"/>
                </a:solidFill>
              </a:rPr>
              <a:t>Hosted by Paul Webber</a:t>
            </a:r>
            <a:r>
              <a:rPr lang="fr-FR" altLang="fr-FR" sz="1600">
                <a:solidFill>
                  <a:schemeClr val="tx2"/>
                </a:solidFill>
              </a:rPr>
              <a:t/>
            </a:r>
            <a:br>
              <a:rPr lang="fr-FR" altLang="fr-FR" sz="1600">
                <a:solidFill>
                  <a:schemeClr val="tx2"/>
                </a:solidFill>
              </a:rPr>
            </a:br>
            <a:r>
              <a:rPr lang="fr-FR" altLang="fr-FR" sz="1600">
                <a:solidFill>
                  <a:schemeClr val="tx2"/>
                </a:solidFill>
              </a:rPr>
              <a:t>paul@webbertraining.com</a:t>
            </a:r>
            <a:endParaRPr lang="fr-FR" altLang="fr-FR" sz="1400">
              <a:solidFill>
                <a:schemeClr val="tx2"/>
              </a:solidFill>
            </a:endParaRPr>
          </a:p>
        </p:txBody>
      </p:sp>
      <p:sp>
        <p:nvSpPr>
          <p:cNvPr id="26635" name="TextBox 1"/>
          <p:cNvSpPr txBox="1">
            <a:spLocks noChangeArrowheads="1"/>
          </p:cNvSpPr>
          <p:nvPr/>
        </p:nvSpPr>
        <p:spPr bwMode="auto">
          <a:xfrm>
            <a:off x="3132138" y="6546850"/>
            <a:ext cx="3184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</a:rPr>
              <a:t>www.webbertraining.com</a:t>
            </a:r>
          </a:p>
        </p:txBody>
      </p:sp>
      <p:sp>
        <p:nvSpPr>
          <p:cNvPr id="26636" name="TextBox 24"/>
          <p:cNvSpPr txBox="1">
            <a:spLocks noChangeArrowheads="1"/>
          </p:cNvSpPr>
          <p:nvPr/>
        </p:nvSpPr>
        <p:spPr bwMode="auto">
          <a:xfrm>
            <a:off x="7096125" y="6524625"/>
            <a:ext cx="2084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600" b="1">
                <a:solidFill>
                  <a:schemeClr val="tx1"/>
                </a:solidFill>
              </a:rPr>
              <a:t>August 10,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7197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Main game design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</a:rPr>
              <a:t>French or English-speaking video games</a:t>
            </a:r>
            <a:endParaRPr lang="fr-FR" altLang="fr-FR" sz="2000">
              <a:solidFill>
                <a:schemeClr val="tx1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</a:rPr>
              <a:t>Free, can be used everywhere, online or downloaded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chemeClr val="tx1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en-GB" altLang="fr-FR" sz="2000">
                <a:solidFill>
                  <a:schemeClr val="tx1"/>
                </a:solidFill>
              </a:rPr>
              <a:t>Healthcare worker avatar facing 8-9 scenes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en-GB" altLang="fr-FR">
                <a:solidFill>
                  <a:schemeClr val="tx1"/>
                </a:solidFill>
              </a:rPr>
              <a:t>8 key point questions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en-GB" altLang="fr-FR">
                <a:solidFill>
                  <a:schemeClr val="tx1"/>
                </a:solidFill>
              </a:rPr>
              <a:t>3 possible answers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en-GB" altLang="fr-FR">
                <a:solidFill>
                  <a:schemeClr val="tx1"/>
                </a:solidFill>
              </a:rPr>
              <a:t>explanation of why the answer is correct or not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>
              <a:solidFill>
                <a:schemeClr val="tx1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en-GB" altLang="fr-FR" sz="2000">
                <a:solidFill>
                  <a:schemeClr val="tx1"/>
                </a:solidFill>
              </a:rPr>
              <a:t>A final score evaluates the player’s performance</a:t>
            </a: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1773238"/>
            <a:ext cx="1727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9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317" name="Text Box 1"/>
          <p:cNvSpPr txBox="1">
            <a:spLocks noChangeArrowheads="1"/>
          </p:cNvSpPr>
          <p:nvPr/>
        </p:nvSpPr>
        <p:spPr bwMode="auto">
          <a:xfrm>
            <a:off x="412750" y="0"/>
            <a:ext cx="86709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2800" b="1">
                <a:solidFill>
                  <a:srgbClr val="004494"/>
                </a:solidFill>
                <a:latin typeface="Arial" charset="0"/>
              </a:rPr>
              <a:t>Serious games – </a:t>
            </a:r>
            <a:r>
              <a:rPr lang="fr-FR" altLang="fr-FR" sz="2400" b="1">
                <a:solidFill>
                  <a:srgbClr val="004494"/>
                </a:solidFill>
                <a:latin typeface="Arial" charset="0"/>
              </a:rPr>
              <a:t>Cpias Nouvelle Aquitaine experience</a:t>
            </a:r>
            <a:endParaRPr lang="fr-FR" altLang="fr-FR" sz="2400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925513" y="404813"/>
            <a:ext cx="68357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"/>
            <a:ext cx="8785225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9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8964613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6713"/>
            <a:ext cx="8640763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3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2350" cy="62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1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569325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299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100"/>
            <a:ext cx="8135937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347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12750" y="188913"/>
            <a:ext cx="6943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2800" b="1">
                <a:solidFill>
                  <a:srgbClr val="003399"/>
                </a:solidFill>
                <a:latin typeface="Arial" charset="0"/>
              </a:rPr>
              <a:t>Does it work? Experience of Cpias NA</a:t>
            </a:r>
            <a:endParaRPr lang="fr-FR" altLang="fr-FR" sz="2800" b="1">
              <a:solidFill>
                <a:srgbClr val="000000"/>
              </a:solidFill>
              <a:latin typeface="Calibri Light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55006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6" name="ZoneTexte 4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25513" y="404813"/>
            <a:ext cx="68373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60363" y="360363"/>
            <a:ext cx="35369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« Flu.0 » Evaluation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19088"/>
            <a:ext cx="13985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100138" y="1500188"/>
            <a:ext cx="694372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857250" indent="-320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marL="1720850" indent="-2095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425"/>
              </a:spcAft>
              <a:buSzPct val="100000"/>
            </a:pPr>
            <a:endParaRPr lang="fr-FR" altLang="fr-FR" sz="9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en-US" altLang="zh-CN" sz="2400" b="1">
                <a:solidFill>
                  <a:srgbClr val="004494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Arial" charset="0"/>
                <a:ea typeface="宋体" pitchFamily="2" charset="-122"/>
              </a:rPr>
              <a:t>Call for participation to play and evaluate the game </a:t>
            </a: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en-US" altLang="zh-CN" sz="2400">
              <a:solidFill>
                <a:schemeClr val="tx1"/>
              </a:solidFill>
              <a:ea typeface="宋体" pitchFamily="2" charset="-122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chemeClr val="tx1"/>
                </a:solidFill>
                <a:latin typeface="Arial" charset="0"/>
              </a:rPr>
              <a:t> Questionnaire before and after the game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Opinion on sentences about flu 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What players learnt thanks to the game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Rate the game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Main thing they would do differently after this game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</a:pPr>
            <a:endParaRPr lang="fr-FR" altLang="fr-FR" sz="240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chemeClr val="tx1"/>
                </a:solidFill>
                <a:latin typeface="Arial" charset="0"/>
              </a:rPr>
              <a:t> Descriptive analysis – khi-square test for evolution </a:t>
            </a:r>
          </a:p>
          <a:p>
            <a:pPr lvl="3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StarSymbol" charset="0"/>
              <a:buChar char="•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40538" y="6237288"/>
            <a:ext cx="14668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err="1">
                <a:solidFill>
                  <a:schemeClr val="tx1"/>
                </a:solidFill>
                <a:latin typeface="+mn-lt"/>
              </a:rPr>
              <a:t>Venier</a:t>
            </a:r>
            <a:r>
              <a:rPr lang="fr-FR" sz="1000" dirty="0">
                <a:solidFill>
                  <a:schemeClr val="tx1"/>
                </a:solidFill>
                <a:latin typeface="+mn-lt"/>
              </a:rPr>
              <a:t> AG. ARIC 2015</a:t>
            </a:r>
          </a:p>
        </p:txBody>
      </p:sp>
      <p:sp>
        <p:nvSpPr>
          <p:cNvPr id="61447" name="ZoneTexte 8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8313" y="314325"/>
            <a:ext cx="15065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3399"/>
                </a:solidFill>
                <a:latin typeface="Arial" charset="0"/>
              </a:rPr>
              <a:t>Results</a:t>
            </a:r>
          </a:p>
        </p:txBody>
      </p:sp>
      <p:sp>
        <p:nvSpPr>
          <p:cNvPr id="22531" name="Text Box 50"/>
          <p:cNvSpPr txBox="1">
            <a:spLocks noChangeArrowheads="1"/>
          </p:cNvSpPr>
          <p:nvPr/>
        </p:nvSpPr>
        <p:spPr bwMode="auto">
          <a:xfrm>
            <a:off x="6156325" y="6176963"/>
            <a:ext cx="7143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1400" smtClean="0">
                <a:solidFill>
                  <a:srgbClr val="000000"/>
                </a:solidFill>
              </a:rPr>
              <a:t>p=0.001</a:t>
            </a:r>
          </a:p>
        </p:txBody>
      </p:sp>
      <p:pic>
        <p:nvPicPr>
          <p:cNvPr id="63492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97088"/>
            <a:ext cx="78819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1"/>
          <p:cNvSpPr>
            <a:spLocks noChangeArrowheads="1"/>
          </p:cNvSpPr>
          <p:nvPr/>
        </p:nvSpPr>
        <p:spPr bwMode="auto">
          <a:xfrm>
            <a:off x="0" y="1524000"/>
            <a:ext cx="671671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marL="914400"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2" indent="0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264 physicians  (213 fellows), 62 senior nurses, 577 nurse students</a:t>
            </a:r>
          </a:p>
          <a:p>
            <a:pPr lvl="2" indent="0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>
              <a:solidFill>
                <a:srgbClr val="000000"/>
              </a:solidFill>
              <a:latin typeface="Arial" charset="0"/>
            </a:endParaRPr>
          </a:p>
          <a:p>
            <a:pPr lvl="2" indent="0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Rate given to the game 7.9/10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19088"/>
            <a:ext cx="13985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495" name="ZoneTexte 10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12750" y="198438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fr-FR" altLang="fr-FR" sz="2800" b="1" dirty="0">
                <a:solidFill>
                  <a:srgbClr val="004494"/>
                </a:solidFill>
                <a:latin typeface="+mj-lt"/>
              </a:rPr>
              <a:t>The control of HAI </a:t>
            </a:r>
            <a:r>
              <a:rPr lang="fr-FR" altLang="fr-FR" sz="2800" b="1" dirty="0" err="1">
                <a:solidFill>
                  <a:srgbClr val="004494"/>
                </a:solidFill>
                <a:latin typeface="+mj-lt"/>
              </a:rPr>
              <a:t>is</a:t>
            </a:r>
            <a:r>
              <a:rPr lang="fr-FR" altLang="fr-FR" sz="2800" b="1" dirty="0">
                <a:solidFill>
                  <a:srgbClr val="004494"/>
                </a:solidFill>
                <a:latin typeface="+mj-lt"/>
              </a:rPr>
              <a:t> a challenge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223963" y="1700213"/>
            <a:ext cx="6943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Multiple improvement strategies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Educational programmes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Performance feedbacks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Guidelines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Bundles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But difficult to change behaviors and beliefs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rgbClr val="00449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Need for innovative tools!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78325"/>
            <a:ext cx="2133600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Bulle narrative : ronde 5"/>
          <p:cNvSpPr/>
          <p:nvPr/>
        </p:nvSpPr>
        <p:spPr bwMode="auto">
          <a:xfrm>
            <a:off x="7451725" y="4508500"/>
            <a:ext cx="1152525" cy="360363"/>
          </a:xfrm>
          <a:prstGeom prst="wedgeEllipseCallout">
            <a:avLst>
              <a:gd name="adj1" fmla="val -29885"/>
              <a:gd name="adj2" fmla="val 11438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Microsoft YaHei" charset="-122"/>
              </a:rPr>
              <a:t>Games !</a:t>
            </a:r>
          </a:p>
        </p:txBody>
      </p:sp>
      <p:sp>
        <p:nvSpPr>
          <p:cNvPr id="28678" name="ZoneTexte 2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925513" y="404813"/>
            <a:ext cx="68373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2588" y="404813"/>
            <a:ext cx="1681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Results 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3713" y="1774825"/>
            <a:ext cx="4095750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95 % learnt at least one key point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endParaRPr lang="fr-FR" altLang="fr-FR" sz="1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Arial" charset="0"/>
              </a:rPr>
              <a:t>Two key points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52% Physicians, senior nurses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82% Nurse students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Arial" charset="0"/>
              </a:rPr>
              <a:t>Three Key points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16% Physicians, senior nurses</a:t>
            </a:r>
          </a:p>
          <a:p>
            <a:pPr eaLnBrk="1" hangingPunct="1">
              <a:spcBef>
                <a:spcPts val="1000"/>
              </a:spcBef>
              <a:buSzPct val="100000"/>
              <a:buFont typeface="Times New Roman" pitchFamily="18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45% Nurse students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19263"/>
            <a:ext cx="4932362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839075" y="3662363"/>
            <a:ext cx="94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altLang="fr-FR" smtClean="0">
                <a:solidFill>
                  <a:srgbClr val="000000"/>
                </a:solidFill>
              </a:rPr>
              <a:t>Students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435600" y="3760788"/>
            <a:ext cx="688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altLang="fr-FR" smtClean="0">
                <a:solidFill>
                  <a:srgbClr val="000000"/>
                </a:solidFill>
              </a:rPr>
              <a:t>Senior</a:t>
            </a: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19088"/>
            <a:ext cx="13985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6" name="ZoneTexte 11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925513" y="404813"/>
            <a:ext cx="68373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7200" y="398463"/>
            <a:ext cx="14811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Results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76263" y="1477963"/>
            <a:ext cx="694372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857250" indent="-320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marL="15113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425"/>
              </a:spcAft>
              <a:buSzPct val="100000"/>
            </a:pPr>
            <a:endParaRPr lang="fr-FR" altLang="fr-FR" sz="9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94 % would change their practices after the game</a:t>
            </a:r>
            <a:endParaRPr lang="en-US" altLang="zh-CN" sz="2000" b="1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en-US" altLang="zh-CN" sz="2400">
              <a:solidFill>
                <a:schemeClr val="tx1"/>
              </a:solidFill>
              <a:ea typeface="宋体" pitchFamily="2" charset="-122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2000" b="1">
                <a:solidFill>
                  <a:schemeClr val="tx1"/>
                </a:solidFill>
                <a:latin typeface="Arial" charset="0"/>
              </a:rPr>
              <a:t>Better droplets precautions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Physicians/ Senior nurses 47%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Nurse students 80% 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2000" b="1">
                <a:solidFill>
                  <a:schemeClr val="tx1"/>
                </a:solidFill>
                <a:latin typeface="Arial" charset="0"/>
              </a:rPr>
              <a:t>Better Flu diagnosis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Physicians/ Senior nurses 17%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</a:pPr>
            <a:endParaRPr lang="fr-FR" altLang="fr-FR" sz="2400">
              <a:solidFill>
                <a:schemeClr val="tx1"/>
              </a:solidFill>
            </a:endParaRPr>
          </a:p>
          <a:p>
            <a:pPr lvl="3" indent="0" eaLnBrk="1" hangingPunct="1">
              <a:spcBef>
                <a:spcPts val="400"/>
              </a:spcBef>
              <a:buClr>
                <a:srgbClr val="000000"/>
              </a:buClr>
              <a:buSzPct val="100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781300"/>
            <a:ext cx="26860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19088"/>
            <a:ext cx="13985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7591" name="ZoneTexte 9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925513" y="404813"/>
            <a:ext cx="68373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68313" y="381000"/>
            <a:ext cx="53149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« Code Name UTI » evaluation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33413" y="1289050"/>
            <a:ext cx="71977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857250" indent="-320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425"/>
              </a:spcAft>
              <a:buSzPct val="100000"/>
            </a:pPr>
            <a:endParaRPr lang="fr-FR" altLang="fr-FR" sz="9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en-US" altLang="zh-CN" b="1">
                <a:solidFill>
                  <a:schemeClr val="tx1"/>
                </a:solidFill>
                <a:latin typeface="Arial" charset="0"/>
                <a:ea typeface="宋体" pitchFamily="2" charset="-122"/>
              </a:rPr>
              <a:t>Two case-control studies </a:t>
            </a: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</a:pPr>
            <a:endParaRPr lang="en-US" altLang="zh-CN" b="1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chemeClr val="tx1"/>
                </a:solidFill>
                <a:latin typeface="Arial" charset="0"/>
              </a:rPr>
              <a:t> Students midwives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chemeClr val="tx1"/>
                </a:solidFill>
                <a:latin typeface="Arial" charset="0"/>
              </a:rPr>
              <a:t>17 played « Code Name UTI » in a classroom with voting keypads (15 min)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chemeClr val="tx1"/>
                </a:solidFill>
                <a:latin typeface="Arial" charset="0"/>
              </a:rPr>
              <a:t>16 read a leaflet during 15 min (same keypoints inside)</a:t>
            </a: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chemeClr val="tx1"/>
                </a:solidFill>
                <a:latin typeface="Arial" charset="0"/>
              </a:rPr>
              <a:t> Nurse students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chemeClr val="tx1"/>
                </a:solidFill>
                <a:latin typeface="Arial" charset="0"/>
              </a:rPr>
              <a:t>295 played « Code Name UTI » / 287 read the leaflet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chemeClr val="tx1"/>
                </a:solidFill>
              </a:rPr>
              <a:t> Questionnaire before and after the game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chemeClr val="tx1"/>
                </a:solidFill>
              </a:rPr>
              <a:t>Same principle as Flu. 0</a:t>
            </a:r>
            <a:endParaRPr lang="fr-FR" altLang="fr-FR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Before and after the intervention </a:t>
            </a:r>
          </a:p>
          <a:p>
            <a:pPr lvl="1">
              <a:spcBef>
                <a:spcPts val="6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Two months after the intervention for midwives</a:t>
            </a: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19838" y="6230938"/>
            <a:ext cx="22971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err="1">
                <a:solidFill>
                  <a:schemeClr val="tx1"/>
                </a:solidFill>
                <a:latin typeface="+mn-lt"/>
              </a:rPr>
              <a:t>Astrugue</a:t>
            </a:r>
            <a:r>
              <a:rPr lang="fr-FR" sz="1000" dirty="0">
                <a:solidFill>
                  <a:schemeClr val="tx1"/>
                </a:solidFill>
                <a:latin typeface="+mn-lt"/>
              </a:rPr>
              <a:t> C </a:t>
            </a:r>
            <a:r>
              <a:rPr lang="fr-FR" sz="1000" dirty="0" err="1">
                <a:solidFill>
                  <a:schemeClr val="tx1"/>
                </a:solidFill>
                <a:latin typeface="+mn-lt"/>
              </a:rPr>
              <a:t>Venier</a:t>
            </a:r>
            <a:r>
              <a:rPr lang="fr-FR" sz="1000" dirty="0">
                <a:solidFill>
                  <a:schemeClr val="tx1"/>
                </a:solidFill>
                <a:latin typeface="+mn-lt"/>
              </a:rPr>
              <a:t> AG. In </a:t>
            </a:r>
            <a:r>
              <a:rPr lang="fr-FR" sz="1000" dirty="0" err="1">
                <a:solidFill>
                  <a:schemeClr val="tx1"/>
                </a:solidFill>
                <a:latin typeface="+mn-lt"/>
              </a:rPr>
              <a:t>submission</a:t>
            </a:r>
            <a:endParaRPr lang="fr-FR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15913"/>
            <a:ext cx="19288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9639" name="ZoneTexte 8"/>
          <p:cNvSpPr txBox="1">
            <a:spLocks noChangeArrowheads="1"/>
          </p:cNvSpPr>
          <p:nvPr/>
        </p:nvSpPr>
        <p:spPr bwMode="auto">
          <a:xfrm>
            <a:off x="8731250" y="6237288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"/>
          <p:cNvSpPr>
            <a:spLocks noChangeArrowheads="1"/>
          </p:cNvSpPr>
          <p:nvPr/>
        </p:nvSpPr>
        <p:spPr bwMode="auto">
          <a:xfrm>
            <a:off x="384175" y="487363"/>
            <a:ext cx="15811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fr-FR" altLang="en-US" sz="2800" b="1">
                <a:solidFill>
                  <a:srgbClr val="004494"/>
                </a:solidFill>
                <a:latin typeface="Arial" charset="0"/>
              </a:rPr>
              <a:t>Results </a:t>
            </a:r>
          </a:p>
        </p:txBody>
      </p:sp>
      <p:pic>
        <p:nvPicPr>
          <p:cNvPr id="26627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84313"/>
            <a:ext cx="4679950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683" name="ZoneTexte 9"/>
          <p:cNvSpPr txBox="1">
            <a:spLocks noChangeArrowheads="1"/>
          </p:cNvSpPr>
          <p:nvPr/>
        </p:nvSpPr>
        <p:spPr bwMode="auto">
          <a:xfrm>
            <a:off x="3059113" y="6453188"/>
            <a:ext cx="1820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100">
                <a:solidFill>
                  <a:schemeClr val="tx1"/>
                </a:solidFill>
              </a:rPr>
              <a:t>Astrugue et al, in submission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00113" y="4787900"/>
            <a:ext cx="6892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Game vs </a:t>
            </a:r>
            <a:r>
              <a:rPr lang="fr-FR" b="1" dirty="0" err="1">
                <a:solidFill>
                  <a:schemeClr val="tx1"/>
                </a:solidFill>
              </a:rPr>
              <a:t>leaflet</a:t>
            </a: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 err="1">
                <a:solidFill>
                  <a:schemeClr val="tx1"/>
                </a:solidFill>
              </a:rPr>
              <a:t>Learnings</a:t>
            </a:r>
            <a:r>
              <a:rPr lang="fr-FR" dirty="0">
                <a:solidFill>
                  <a:schemeClr val="tx1"/>
                </a:solidFill>
              </a:rPr>
              <a:t> more </a:t>
            </a:r>
            <a:r>
              <a:rPr lang="fr-FR" dirty="0" err="1">
                <a:solidFill>
                  <a:schemeClr val="tx1"/>
                </a:solidFill>
              </a:rPr>
              <a:t>specific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</a:rPr>
              <a:t>Change of practices more </a:t>
            </a:r>
            <a:r>
              <a:rPr lang="fr-FR" dirty="0" err="1">
                <a:solidFill>
                  <a:schemeClr val="tx1"/>
                </a:solidFill>
              </a:rPr>
              <a:t>precise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</a:rPr>
              <a:t>More </a:t>
            </a:r>
            <a:r>
              <a:rPr lang="fr-FR" dirty="0" err="1">
                <a:solidFill>
                  <a:schemeClr val="tx1"/>
                </a:solidFill>
              </a:rPr>
              <a:t>prepared</a:t>
            </a:r>
            <a:r>
              <a:rPr lang="fr-FR" dirty="0">
                <a:solidFill>
                  <a:schemeClr val="tx1"/>
                </a:solidFill>
              </a:rPr>
              <a:t> to face a patient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urinary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catheter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1685" name="ZoneTexte 8"/>
          <p:cNvSpPr txBox="1">
            <a:spLocks noChangeArrowheads="1"/>
          </p:cNvSpPr>
          <p:nvPr/>
        </p:nvSpPr>
        <p:spPr bwMode="auto">
          <a:xfrm>
            <a:off x="8731250" y="6237288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So… Does it work?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7197725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79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For students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Attractive and engaging to learn more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Helpful to have good practices?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For Health care workers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Knowledge capitalization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Engaging for behavior change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Not time-consuming</a:t>
            </a: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3287712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2" name="ZoneTexte 8"/>
          <p:cNvSpPr txBox="1">
            <a:spLocks noChangeArrowheads="1"/>
          </p:cNvSpPr>
          <p:nvPr/>
        </p:nvSpPr>
        <p:spPr bwMode="auto">
          <a:xfrm>
            <a:off x="8731250" y="6237288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12750" y="22066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How to use games for infection control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46138" y="1412875"/>
            <a:ext cx="7197725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Check the users’ context is ok</a:t>
            </a: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Choose the correct game for the correct population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Challenge adapted to the competences </a:t>
            </a: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(novice/ expert/master)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Game aimed to answer to a problem you want to solve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1728787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80" name="ZoneTexte 5"/>
          <p:cNvSpPr txBox="1">
            <a:spLocks noChangeArrowheads="1"/>
          </p:cNvSpPr>
          <p:nvPr/>
        </p:nvSpPr>
        <p:spPr bwMode="auto">
          <a:xfrm>
            <a:off x="8731250" y="6237288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12750" y="22066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How to use games for infection control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846138" y="1412875"/>
            <a:ext cx="8047037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79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</a:pPr>
            <a:endParaRPr lang="fr-FR" altLang="fr-FR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Use games!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During a learning session, in a multiple tool strategy, for a special day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Voting keypads/ Computers/ Smartphone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Don’t be overconfident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Games can’t exert massive influence across all contexts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So… add briefing + debriefing +/- synthetic cognitive information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71463"/>
            <a:ext cx="1123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7828" name="ZoneTexte 5"/>
          <p:cNvSpPr txBox="1">
            <a:spLocks noChangeArrowheads="1"/>
          </p:cNvSpPr>
          <p:nvPr/>
        </p:nvSpPr>
        <p:spPr bwMode="auto">
          <a:xfrm>
            <a:off x="8731250" y="6237288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0138" y="-80963"/>
            <a:ext cx="69437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3200" b="1">
                <a:solidFill>
                  <a:srgbClr val="004494"/>
                </a:solidFill>
                <a:latin typeface="Arial" charset="0"/>
              </a:rPr>
              <a:t/>
            </a:r>
            <a:br>
              <a:rPr lang="fr-FR" altLang="fr-FR" sz="3200" b="1">
                <a:solidFill>
                  <a:srgbClr val="004494"/>
                </a:solidFill>
                <a:latin typeface="Arial" charset="0"/>
              </a:rPr>
            </a:br>
            <a:endParaRPr lang="fr-FR" altLang="fr-FR" sz="32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925513" y="404813"/>
            <a:ext cx="68357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74663" y="439738"/>
            <a:ext cx="5734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200" b="1" smtClean="0">
                <a:solidFill>
                  <a:srgbClr val="004494"/>
                </a:solidFill>
                <a:latin typeface="Arial" charset="0"/>
              </a:rPr>
              <a:t>Thank you for your attention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88975" y="2133600"/>
            <a:ext cx="826452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Learning infection control via games, does it work? Yes it can!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So why go without it?</a:t>
            </a:r>
          </a:p>
          <a:p>
            <a:pPr eaLnBrk="1" hangingPunct="1">
              <a:spcBef>
                <a:spcPts val="1000"/>
              </a:spcBef>
              <a:buSzPct val="100000"/>
            </a:pPr>
            <a:endParaRPr lang="fr-FR" altLang="fr-FR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000"/>
              </a:spcBef>
              <a:buSzPct val="100000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                              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300413"/>
            <a:ext cx="4068762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5" name="Bulle narrative : ronde 1"/>
          <p:cNvSpPr>
            <a:spLocks noChangeArrowheads="1"/>
          </p:cNvSpPr>
          <p:nvPr/>
        </p:nvSpPr>
        <p:spPr bwMode="auto">
          <a:xfrm>
            <a:off x="3779838" y="3300413"/>
            <a:ext cx="2659062" cy="503237"/>
          </a:xfrm>
          <a:prstGeom prst="wedgeEllipseCallout">
            <a:avLst>
              <a:gd name="adj1" fmla="val -44676"/>
              <a:gd name="adj2" fmla="val 65611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600" dirty="0"/>
              <a:t>Good Question!</a:t>
            </a:r>
          </a:p>
        </p:txBody>
      </p:sp>
      <p:sp>
        <p:nvSpPr>
          <p:cNvPr id="79879" name="ZoneTexte 5"/>
          <p:cNvSpPr txBox="1">
            <a:spLocks noChangeArrowheads="1"/>
          </p:cNvSpPr>
          <p:nvPr/>
        </p:nvSpPr>
        <p:spPr bwMode="auto">
          <a:xfrm>
            <a:off x="8731250" y="6237288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5898" r="4646" b="6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60375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Games?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7197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4494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chemeClr val="tx1"/>
                </a:solidFill>
                <a:latin typeface="Arial" charset="0"/>
              </a:rPr>
              <a:t>A serious game </a:t>
            </a:r>
            <a:r>
              <a:rPr lang="fr-FR" altLang="fr-FR" sz="2000">
                <a:solidFill>
                  <a:schemeClr val="tx1"/>
                </a:solidFill>
                <a:latin typeface="Arial" charset="0"/>
              </a:rPr>
              <a:t>is a game </a:t>
            </a:r>
            <a:r>
              <a:rPr lang="en-US" altLang="en-US" sz="2000">
                <a:solidFill>
                  <a:schemeClr val="tx1"/>
                </a:solidFill>
                <a:latin typeface="Arial" charset="0"/>
              </a:rPr>
              <a:t>designed for a primary purpose other than pure entertainment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Times New Roman" pitchFamily="18" charset="0"/>
              <a:buNone/>
            </a:pPr>
            <a:endParaRPr lang="en-US" altLang="en-US" sz="20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Gamification </a:t>
            </a: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is the use of game design elements in non-games contexts making use of he potential ability of games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ZoneTexte 1"/>
          <p:cNvSpPr txBox="1">
            <a:spLocks noChangeArrowheads="1"/>
          </p:cNvSpPr>
          <p:nvPr/>
        </p:nvSpPr>
        <p:spPr bwMode="auto">
          <a:xfrm>
            <a:off x="1100138" y="6432550"/>
            <a:ext cx="747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chemeClr val="tx2"/>
                </a:solidFill>
              </a:rPr>
              <a:t>Cugelman B.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2013/ Abdulla El-Hilly A.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2016/ Wattanasoontorn V. </a:t>
            </a:r>
            <a:r>
              <a:rPr lang="fr-FR" altLang="fr-FR" sz="1000" i="1">
                <a:solidFill>
                  <a:schemeClr val="tx2"/>
                </a:solidFill>
              </a:rPr>
              <a:t>Entertainment computing </a:t>
            </a:r>
            <a:r>
              <a:rPr lang="fr-FR" altLang="fr-FR" sz="1000">
                <a:solidFill>
                  <a:schemeClr val="tx2"/>
                </a:solidFill>
              </a:rPr>
              <a:t>2013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3078163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5" name="ZoneTexte 6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0375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Games?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6943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4494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Principles of a game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Objective + Rules + Means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Why do we play?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To have fun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To learn and grow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To overcome challenges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To interact with other people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1" name="ZoneTexte 1"/>
          <p:cNvSpPr txBox="1">
            <a:spLocks noChangeArrowheads="1"/>
          </p:cNvSpPr>
          <p:nvPr/>
        </p:nvSpPr>
        <p:spPr bwMode="auto">
          <a:xfrm>
            <a:off x="1100138" y="6432550"/>
            <a:ext cx="747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chemeClr val="tx2"/>
                </a:solidFill>
              </a:rPr>
              <a:t>Cugelman B.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2013/ Abdulla El-Hilly A.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2016/ Wattanasoontorn V. </a:t>
            </a:r>
            <a:r>
              <a:rPr lang="fr-FR" altLang="fr-FR" sz="1000" i="1">
                <a:solidFill>
                  <a:schemeClr val="tx2"/>
                </a:solidFill>
              </a:rPr>
              <a:t>Entertainment computing </a:t>
            </a:r>
            <a:r>
              <a:rPr lang="fr-FR" altLang="fr-FR" sz="1000">
                <a:solidFill>
                  <a:schemeClr val="tx2"/>
                </a:solidFill>
              </a:rPr>
              <a:t>2013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2997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3" name="ZoneTexte 6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0375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To gamify the work?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6943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4494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0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Gamification everywhere?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Yes except if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The gamification is not adapted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If the context in the ward is not open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000" b="1">
                <a:solidFill>
                  <a:srgbClr val="000000"/>
                </a:solidFill>
                <a:latin typeface="Arial" charset="0"/>
              </a:rPr>
              <a:t>Gamification : yes but only if…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You expect people change their behaviour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You can measure their progression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You can offer a feedback to players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ZoneTexte 1"/>
          <p:cNvSpPr txBox="1">
            <a:spLocks noChangeArrowheads="1"/>
          </p:cNvSpPr>
          <p:nvPr/>
        </p:nvSpPr>
        <p:spPr bwMode="auto">
          <a:xfrm>
            <a:off x="1100138" y="6432550"/>
            <a:ext cx="747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chemeClr val="tx2"/>
                </a:solidFill>
              </a:rPr>
              <a:t>Cugelman B.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2013/ Abdulla El-Hilly A. </a:t>
            </a:r>
            <a:r>
              <a:rPr lang="fr-FR" altLang="fr-FR" sz="1000" i="1">
                <a:solidFill>
                  <a:schemeClr val="tx2"/>
                </a:solidFill>
              </a:rPr>
              <a:t>JMIR serious games </a:t>
            </a:r>
            <a:r>
              <a:rPr lang="fr-FR" altLang="fr-FR" sz="1000">
                <a:solidFill>
                  <a:schemeClr val="tx2"/>
                </a:solidFill>
              </a:rPr>
              <a:t>2016/ Wattanasoontorn V. </a:t>
            </a:r>
            <a:r>
              <a:rPr lang="fr-FR" altLang="fr-FR" sz="1000" i="1">
                <a:solidFill>
                  <a:schemeClr val="tx2"/>
                </a:solidFill>
              </a:rPr>
              <a:t>Entertainment computing </a:t>
            </a:r>
            <a:r>
              <a:rPr lang="fr-FR" altLang="fr-FR" sz="100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34820" name="ZoneTexte 6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2750" y="215900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2800" b="1">
                <a:solidFill>
                  <a:srgbClr val="004494"/>
                </a:solidFill>
                <a:latin typeface="Arial" charset="0"/>
              </a:rPr>
              <a:t>Games </a:t>
            </a:r>
            <a:r>
              <a:rPr lang="fr-FR" altLang="fr-FR" sz="2800" b="1">
                <a:solidFill>
                  <a:srgbClr val="003399"/>
                </a:solidFill>
                <a:latin typeface="Arial" charset="0"/>
              </a:rPr>
              <a:t>to learn and change behavior? </a:t>
            </a:r>
            <a:endParaRPr lang="fr-FR" altLang="fr-FR" sz="2800" b="1">
              <a:solidFill>
                <a:srgbClr val="004494"/>
              </a:solidFill>
              <a:latin typeface="Arial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6943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4494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Challenge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Major component of a game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Key goal is the FLOW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Absorbed in the task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We forget what’s around us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We forget ourselves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Our brain is learning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ZoneTexte 1"/>
          <p:cNvSpPr txBox="1">
            <a:spLocks noChangeArrowheads="1"/>
          </p:cNvSpPr>
          <p:nvPr/>
        </p:nvSpPr>
        <p:spPr bwMode="auto">
          <a:xfrm>
            <a:off x="1182688" y="6453188"/>
            <a:ext cx="7021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chemeClr val="tx2"/>
                </a:solidFill>
              </a:rPr>
              <a:t>Csikszentmihalyi M. The psychology of Optimal Experience; 2008 </a:t>
            </a:r>
            <a:r>
              <a:rPr lang="fr-FR" altLang="fr-FR" sz="1000" i="1">
                <a:solidFill>
                  <a:schemeClr val="tx2"/>
                </a:solidFill>
              </a:rPr>
              <a:t>Harper¨Perennial Modern Classics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39850"/>
            <a:ext cx="4895850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9" name="ZoneTexte 6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12750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Games for health?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7685087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rgbClr val="000000"/>
                </a:solidFill>
                <a:latin typeface="Arial" charset="0"/>
              </a:rPr>
              <a:t>Several games exist for healthcare workers or patients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Role-playing games, Serious video games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Gamification of serious procedures with goals to achieve 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rgbClr val="000000"/>
                </a:solidFill>
                <a:latin typeface="Arial" charset="0"/>
              </a:rPr>
              <a:t>Cochrane 2013 review </a:t>
            </a:r>
            <a:r>
              <a:rPr lang="fr-FR" altLang="fr-FR">
                <a:solidFill>
                  <a:srgbClr val="000000"/>
                </a:solidFill>
                <a:latin typeface="Arial" charset="0"/>
              </a:rPr>
              <a:t>neither confirmed nor refuted the utility of games as a teaching strategy for health professionals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b="1">
                <a:solidFill>
                  <a:srgbClr val="000000"/>
                </a:solidFill>
                <a:latin typeface="Arial" charset="0"/>
              </a:rPr>
              <a:t>Literature since 2013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Games for healthcare workers and patients: improve behaviors 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Games for health students: strongly engaging and stimulating to study longer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>
                <a:solidFill>
                  <a:srgbClr val="000000"/>
                </a:solidFill>
                <a:latin typeface="Arial" charset="0"/>
              </a:rPr>
              <a:t>Methodological aspects could be improved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ZoneTexte 1"/>
          <p:cNvSpPr txBox="1">
            <a:spLocks noChangeArrowheads="1"/>
          </p:cNvSpPr>
          <p:nvPr/>
        </p:nvSpPr>
        <p:spPr bwMode="auto">
          <a:xfrm>
            <a:off x="468313" y="6265863"/>
            <a:ext cx="831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chemeClr val="tx2"/>
                </a:solidFill>
              </a:rPr>
              <a:t>Akl EA. Cochrane database Syst Rev 2013/ Graafland M. Surg Endosc 2017/ Cook DA. JAMA 2011/ Graafland M. JMIR Serious games 2014/ Dankbaar M. BMC medical education 2017/ Dankbaar M Perspect Med Educ 2017</a:t>
            </a:r>
          </a:p>
        </p:txBody>
      </p:sp>
      <p:sp>
        <p:nvSpPr>
          <p:cNvPr id="38916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12750" y="188913"/>
            <a:ext cx="6943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2800" b="1" smtClean="0">
                <a:solidFill>
                  <a:srgbClr val="004494"/>
                </a:solidFill>
                <a:latin typeface="Arial" charset="0"/>
              </a:rPr>
              <a:t>Serious games for infection control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100138" y="1268413"/>
            <a:ext cx="7197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457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b="1">
                <a:solidFill>
                  <a:srgbClr val="000000"/>
                </a:solidFill>
                <a:latin typeface="Arial" charset="0"/>
              </a:rPr>
              <a:t>Games but few papers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Sax and Longtin. BMC Proc, 2011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Vasquez-Vasquez et al. SeGAH IEEE, 2011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Bertozzi et al. Gaming comput Mediat Simul, 2013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Castro-Sanchez et al. CGPIH,2014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r>
              <a:rPr lang="fr-FR" altLang="fr-FR" sz="2000">
                <a:solidFill>
                  <a:srgbClr val="000000"/>
                </a:solidFill>
                <a:latin typeface="Arial" charset="0"/>
              </a:rPr>
              <a:t>Venier et al. ARIC 2015</a:t>
            </a: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buFont typeface="Wingdings" pitchFamily="2" charset="2"/>
              <a:buChar char="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500"/>
              </a:spcBef>
              <a:buSzPct val="75000"/>
            </a:pPr>
            <a:endParaRPr lang="fr-FR" altLang="fr-FR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062413"/>
            <a:ext cx="283368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805238"/>
            <a:ext cx="33496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5" name="ZoneTexte 6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12750" y="0"/>
            <a:ext cx="86709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fr-FR" altLang="fr-FR" sz="2800" b="1">
                <a:solidFill>
                  <a:srgbClr val="004494"/>
                </a:solidFill>
                <a:latin typeface="Arial" charset="0"/>
              </a:rPr>
              <a:t>Serious games – </a:t>
            </a:r>
            <a:r>
              <a:rPr lang="fr-FR" altLang="fr-FR" sz="2400" b="1">
                <a:solidFill>
                  <a:srgbClr val="004494"/>
                </a:solidFill>
                <a:latin typeface="Arial" charset="0"/>
              </a:rPr>
              <a:t>Cpias Nouvelle Aquitaine experience</a:t>
            </a:r>
            <a:endParaRPr lang="fr-FR" altLang="fr-FR" sz="24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100138" y="1412875"/>
            <a:ext cx="69437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400">
              <a:solidFill>
                <a:srgbClr val="004494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2012 …</a:t>
            </a:r>
            <a:r>
              <a:rPr lang="fr-FR" altLang="fr-FR" sz="2400" b="1" i="1">
                <a:solidFill>
                  <a:srgbClr val="000000"/>
                </a:solidFill>
                <a:latin typeface="Arial" charset="0"/>
              </a:rPr>
              <a:t>Sarcoptes invasion </a:t>
            </a: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(scabies)</a:t>
            </a:r>
          </a:p>
          <a:p>
            <a:pPr eaLnBrk="1" hangingPunct="1"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400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2013 …</a:t>
            </a:r>
            <a:r>
              <a:rPr lang="fr-FR" altLang="fr-FR" sz="2400" b="1" i="1">
                <a:solidFill>
                  <a:srgbClr val="000000"/>
                </a:solidFill>
                <a:latin typeface="Arial" charset="0"/>
              </a:rPr>
              <a:t>Flu.0</a:t>
            </a: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 (Flu)</a:t>
            </a:r>
          </a:p>
          <a:p>
            <a:pPr eaLnBrk="1" hangingPunct="1"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400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2014 …</a:t>
            </a:r>
            <a:r>
              <a:rPr lang="fr-FR" altLang="fr-FR" sz="2400" b="1" i="1">
                <a:solidFill>
                  <a:srgbClr val="000000"/>
                </a:solidFill>
                <a:latin typeface="Arial" charset="0"/>
              </a:rPr>
              <a:t>Dojo résistance </a:t>
            </a: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(XDR bacteria)</a:t>
            </a:r>
          </a:p>
          <a:p>
            <a:pPr eaLnBrk="1" hangingPunct="1"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400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2015…</a:t>
            </a:r>
            <a:r>
              <a:rPr lang="fr-FR" altLang="fr-FR" sz="2400" b="1" i="1">
                <a:solidFill>
                  <a:srgbClr val="000000"/>
                </a:solidFill>
                <a:latin typeface="Arial" charset="0"/>
              </a:rPr>
              <a:t>Code Name UTI </a:t>
            </a: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(urinary tract infection) </a:t>
            </a: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endParaRPr lang="fr-FR" altLang="fr-FR" sz="2400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0033CC"/>
              </a:buClr>
              <a:buSzPct val="75000"/>
              <a:buFont typeface="Wingdings" pitchFamily="2" charset="2"/>
              <a:buChar char=""/>
            </a:pP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2017…</a:t>
            </a:r>
            <a:r>
              <a:rPr lang="fr-FR" altLang="fr-FR" sz="2400" b="1" i="1">
                <a:solidFill>
                  <a:srgbClr val="000000"/>
                </a:solidFill>
                <a:latin typeface="Arial" charset="0"/>
              </a:rPr>
              <a:t>I control</a:t>
            </a:r>
            <a:r>
              <a:rPr lang="fr-FR" altLang="fr-FR" sz="2400" i="1">
                <a:solidFill>
                  <a:srgbClr val="000000"/>
                </a:solidFill>
                <a:latin typeface="Arial" charset="0"/>
              </a:rPr>
              <a:t> (universal precautions)</a:t>
            </a:r>
            <a:endParaRPr lang="fr-FR" altLang="fr-FR" sz="2400" b="1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buSzPct val="75000"/>
              <a:buFont typeface="Times New Roman" pitchFamily="18" charset="0"/>
              <a:buNone/>
            </a:pPr>
            <a:endParaRPr lang="fr-FR" altLang="fr-FR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2" name="ZoneTexte 1"/>
          <p:cNvSpPr txBox="1">
            <a:spLocks noChangeArrowheads="1"/>
          </p:cNvSpPr>
          <p:nvPr/>
        </p:nvSpPr>
        <p:spPr bwMode="auto">
          <a:xfrm>
            <a:off x="1908175" y="6151563"/>
            <a:ext cx="6773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u="sng">
                <a:solidFill>
                  <a:schemeClr val="accent2"/>
                </a:solidFill>
              </a:rPr>
              <a:t>https://www.cpias-nouvelle-aquitaine.fr/serious_games/</a:t>
            </a:r>
          </a:p>
        </p:txBody>
      </p:sp>
      <p:sp>
        <p:nvSpPr>
          <p:cNvPr id="43013" name="ZoneTexte 5"/>
          <p:cNvSpPr txBox="1">
            <a:spLocks noChangeArrowheads="1"/>
          </p:cNvSpPr>
          <p:nvPr/>
        </p:nvSpPr>
        <p:spPr bwMode="auto">
          <a:xfrm>
            <a:off x="8785225" y="6265863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993</Words>
  <Application>Microsoft Office PowerPoint</Application>
  <PresentationFormat>On-screen Show (4:3)</PresentationFormat>
  <Paragraphs>317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Verdana</vt:lpstr>
      <vt:lpstr>Microsoft YaHei</vt:lpstr>
      <vt:lpstr>Arial</vt:lpstr>
      <vt:lpstr>Times New Roman</vt:lpstr>
      <vt:lpstr>Calibri</vt:lpstr>
      <vt:lpstr>Wingdings</vt:lpstr>
      <vt:lpstr>Calibri Light</vt:lpstr>
      <vt:lpstr>宋体</vt:lpstr>
      <vt:lpstr>StarSymbol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surveillance des AES Quels indicateurs pour quelle finalité?</dc:title>
  <dc:creator>Franck Golliot</dc:creator>
  <cp:lastModifiedBy>Evans, Helen</cp:lastModifiedBy>
  <cp:revision>1399</cp:revision>
  <cp:lastPrinted>2017-08-08T13:35:01Z</cp:lastPrinted>
  <dcterms:created xsi:type="dcterms:W3CDTF">2000-11-08T10:41:45Z</dcterms:created>
  <dcterms:modified xsi:type="dcterms:W3CDTF">2017-08-10T17:28:26Z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0FC9F97D-EF89-428A-B359-B5CAA620483D</vt:lpwstr>
  </property>
  <property fmtid="{D5CDD505-2E9C-101B-9397-08002B2CF9AE}" pid="3" name="ArticulatePath">
    <vt:lpwstr>Learning Via Games(2) Teleclass Slides Aug 10 17</vt:lpwstr>
  </property>
</Properties>
</file>