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4"/>
  </p:handoutMasterIdLst>
  <p:sldIdLst>
    <p:sldId id="265" r:id="rId2"/>
    <p:sldId id="280" r:id="rId3"/>
    <p:sldId id="302" r:id="rId4"/>
    <p:sldId id="274" r:id="rId5"/>
    <p:sldId id="312" r:id="rId6"/>
    <p:sldId id="278" r:id="rId7"/>
    <p:sldId id="284" r:id="rId8"/>
    <p:sldId id="273" r:id="rId9"/>
    <p:sldId id="292" r:id="rId10"/>
    <p:sldId id="282" r:id="rId11"/>
    <p:sldId id="281" r:id="rId12"/>
    <p:sldId id="283" r:id="rId13"/>
    <p:sldId id="313" r:id="rId14"/>
    <p:sldId id="314" r:id="rId15"/>
    <p:sldId id="315" r:id="rId16"/>
    <p:sldId id="306" r:id="rId17"/>
    <p:sldId id="294" r:id="rId18"/>
    <p:sldId id="307" r:id="rId19"/>
    <p:sldId id="262" r:id="rId20"/>
    <p:sldId id="263" r:id="rId21"/>
    <p:sldId id="256" r:id="rId22"/>
    <p:sldId id="279" r:id="rId23"/>
    <p:sldId id="269" r:id="rId24"/>
    <p:sldId id="295" r:id="rId25"/>
    <p:sldId id="299" r:id="rId26"/>
    <p:sldId id="271" r:id="rId27"/>
    <p:sldId id="297" r:id="rId28"/>
    <p:sldId id="298" r:id="rId29"/>
    <p:sldId id="309" r:id="rId30"/>
    <p:sldId id="310" r:id="rId31"/>
    <p:sldId id="311" r:id="rId32"/>
    <p:sldId id="260" r:id="rId33"/>
    <p:sldId id="296" r:id="rId34"/>
    <p:sldId id="272" r:id="rId35"/>
    <p:sldId id="267" r:id="rId36"/>
    <p:sldId id="276" r:id="rId37"/>
    <p:sldId id="300" r:id="rId38"/>
    <p:sldId id="303" r:id="rId39"/>
    <p:sldId id="264" r:id="rId40"/>
    <p:sldId id="277" r:id="rId41"/>
    <p:sldId id="301" r:id="rId42"/>
    <p:sldId id="316" r:id="rId43"/>
    <p:sldId id="270" r:id="rId44"/>
    <p:sldId id="266" r:id="rId45"/>
    <p:sldId id="291" r:id="rId46"/>
    <p:sldId id="275" r:id="rId47"/>
    <p:sldId id="304" r:id="rId48"/>
    <p:sldId id="308" r:id="rId49"/>
    <p:sldId id="305" r:id="rId50"/>
    <p:sldId id="317" r:id="rId51"/>
    <p:sldId id="318" r:id="rId52"/>
    <p:sldId id="31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202"/>
    <a:srgbClr val="C10202"/>
    <a:srgbClr val="C7CCD3"/>
    <a:srgbClr val="C60202"/>
    <a:srgbClr val="C6CBD3"/>
    <a:srgbClr val="CC0202"/>
    <a:srgbClr val="B5BBC4"/>
    <a:srgbClr val="ED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4605"/>
  </p:normalViewPr>
  <p:slideViewPr>
    <p:cSldViewPr snapToGrid="0" snapToObjects="1">
      <p:cViewPr>
        <p:scale>
          <a:sx n="75" d="100"/>
          <a:sy n="75" d="100"/>
        </p:scale>
        <p:origin x="-2442" y="-9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69330"/>
            <a:ext cx="6856413" cy="677336"/>
          </a:xfrm>
          <a:prstGeom prst="rect">
            <a:avLst/>
          </a:prstGeom>
        </p:spPr>
        <p:txBody>
          <a:bodyPr vert="horz" lIns="91440" tIns="45720" rIns="91440" bIns="45720" rtlCol="0"/>
          <a:lstStyle>
            <a:lvl1pPr algn="l">
              <a:defRPr sz="1200"/>
            </a:lvl1pPr>
          </a:lstStyle>
          <a:p>
            <a:pPr algn="ctr"/>
            <a:r>
              <a:rPr lang="en-US" sz="1400" b="1" dirty="0" smtClean="0"/>
              <a:t>Is mandatory influenza vaccination the best way to protect our patients?</a:t>
            </a:r>
            <a:r>
              <a:rPr lang="en-US" b="1" dirty="0" smtClean="0"/>
              <a:t/>
            </a:r>
            <a:br>
              <a:rPr lang="en-US" b="1" dirty="0" smtClean="0"/>
            </a:br>
            <a:r>
              <a:rPr lang="en-US" b="1" dirty="0" smtClean="0"/>
              <a:t>Dr. Michael </a:t>
            </a:r>
            <a:r>
              <a:rPr lang="en-US" b="1" dirty="0" err="1" smtClean="0"/>
              <a:t>Gardam</a:t>
            </a:r>
            <a:r>
              <a:rPr lang="en-US" b="1" dirty="0" smtClean="0"/>
              <a:t>, University Health Network, Toronto</a:t>
            </a:r>
            <a:br>
              <a:rPr lang="en-US" b="1" dirty="0" smtClean="0"/>
            </a:br>
            <a:r>
              <a:rPr lang="en-US" b="1" dirty="0" smtClean="0"/>
              <a:t>Broadcast live from the New Zealand Infection Prevention and Control Nurses College</a:t>
            </a:r>
            <a:endParaRPr lang="en-US" b="1" dirty="0"/>
          </a:p>
        </p:txBody>
      </p:sp>
      <p:sp>
        <p:nvSpPr>
          <p:cNvPr id="4" name="Footer Placeholder 3"/>
          <p:cNvSpPr>
            <a:spLocks noGrp="1"/>
          </p:cNvSpPr>
          <p:nvPr>
            <p:ph type="ftr" sz="quarter" idx="2"/>
          </p:nvPr>
        </p:nvSpPr>
        <p:spPr>
          <a:xfrm>
            <a:off x="0" y="8178805"/>
            <a:ext cx="6856412" cy="709613"/>
          </a:xfrm>
          <a:prstGeom prst="rect">
            <a:avLst/>
          </a:prstGeom>
        </p:spPr>
        <p:txBody>
          <a:bodyPr vert="horz" lIns="91440" tIns="45720" rIns="91440" bIns="45720" rtlCol="0" anchor="b"/>
          <a:lstStyle>
            <a:lvl1pPr algn="l">
              <a:defRPr sz="1200"/>
            </a:lvl1pPr>
          </a:lstStyle>
          <a:p>
            <a:pPr algn="ctr"/>
            <a:r>
              <a:rPr lang="en-US" b="1" dirty="0" smtClean="0"/>
              <a:t>Sponsored by Johnson &amp; Johnson  (</a:t>
            </a:r>
            <a:r>
              <a:rPr lang="en-US" b="1" dirty="0" err="1" smtClean="0"/>
              <a:t>www.jnjnz.co.nz</a:t>
            </a:r>
            <a:r>
              <a:rPr lang="en-US" b="1" dirty="0" smtClean="0"/>
              <a:t>)  and </a:t>
            </a:r>
            <a:r>
              <a:rPr lang="en-US" b="1" dirty="0" err="1" smtClean="0"/>
              <a:t>Schülke</a:t>
            </a:r>
            <a:r>
              <a:rPr lang="en-US" b="1" dirty="0" smtClean="0"/>
              <a:t> (</a:t>
            </a:r>
            <a:r>
              <a:rPr lang="en-US" b="1" dirty="0" err="1" smtClean="0"/>
              <a:t>www.schuelke.com</a:t>
            </a:r>
            <a:r>
              <a:rPr lang="en-US" b="1" dirty="0" smtClean="0"/>
              <a:t>)</a:t>
            </a:r>
            <a:br>
              <a:rPr lang="en-US" b="1" dirty="0" smtClean="0"/>
            </a:br>
            <a:r>
              <a:rPr lang="en-US" b="1" dirty="0" smtClean="0"/>
              <a:t>A Webber Training Teleclass</a:t>
            </a:r>
          </a:p>
          <a:p>
            <a:pPr algn="ctr"/>
            <a:r>
              <a:rPr lang="en-US" b="1" dirty="0" smtClean="0"/>
              <a:t>www.webbertraining.com</a:t>
            </a:r>
            <a:endParaRPr lang="en-US" b="1"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9F3DDA-AA89-9E46-9CB4-EB96CDA58D06}" type="slidenum">
              <a:rPr lang="en-US" smtClean="0"/>
              <a:pPr/>
              <a:t>‹#›</a:t>
            </a:fld>
            <a:endParaRPr lang="en-US" dirty="0"/>
          </a:p>
        </p:txBody>
      </p:sp>
    </p:spTree>
    <p:extLst>
      <p:ext uri="{BB962C8B-B14F-4D97-AF65-F5344CB8AC3E}">
        <p14:creationId xmlns:p14="http://schemas.microsoft.com/office/powerpoint/2010/main" val="14395601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C30C267-C20C-8945-889E-314B6C93D9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387849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30C267-C20C-8945-889E-314B6C93D9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251193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30C267-C20C-8945-889E-314B6C93D9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212407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C30C267-C20C-8945-889E-314B6C93D9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3746825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C30C267-C20C-8945-889E-314B6C93D940}" type="datetimeFigureOut">
              <a:rPr lang="en-US" smtClean="0"/>
              <a:pPr/>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107673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C30C267-C20C-8945-889E-314B6C93D9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2921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C30C267-C20C-8945-889E-314B6C93D940}" type="datetimeFigureOut">
              <a:rPr lang="en-US" smtClean="0"/>
              <a:pPr/>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99500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C30C267-C20C-8945-889E-314B6C93D940}" type="datetimeFigureOut">
              <a:rPr lang="en-US" smtClean="0"/>
              <a:pPr/>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125699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0C267-C20C-8945-889E-314B6C93D940}" type="datetimeFigureOut">
              <a:rPr lang="en-US" smtClean="0"/>
              <a:pPr/>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349603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30C267-C20C-8945-889E-314B6C93D9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245569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C30C267-C20C-8945-889E-314B6C93D940}" type="datetimeFigureOut">
              <a:rPr lang="en-US" smtClean="0"/>
              <a:pPr/>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8A0C-5A54-644A-A32C-D8B7E3AD406D}" type="slidenum">
              <a:rPr lang="en-US" smtClean="0"/>
              <a:pPr/>
              <a:t>‹#›</a:t>
            </a:fld>
            <a:endParaRPr lang="en-US"/>
          </a:p>
        </p:txBody>
      </p:sp>
    </p:spTree>
    <p:extLst>
      <p:ext uri="{BB962C8B-B14F-4D97-AF65-F5344CB8AC3E}">
        <p14:creationId xmlns:p14="http://schemas.microsoft.com/office/powerpoint/2010/main" val="353859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0C267-C20C-8945-889E-314B6C93D940}" type="datetimeFigureOut">
              <a:rPr lang="en-US" smtClean="0"/>
              <a:pPr/>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8A0C-5A54-644A-A32C-D8B7E3AD406D}" type="slidenum">
              <a:rPr lang="en-US" smtClean="0"/>
              <a:pPr/>
              <a:t>‹#›</a:t>
            </a:fld>
            <a:endParaRPr lang="en-US"/>
          </a:p>
        </p:txBody>
      </p:sp>
    </p:spTree>
    <p:extLst>
      <p:ext uri="{BB962C8B-B14F-4D97-AF65-F5344CB8AC3E}">
        <p14:creationId xmlns:p14="http://schemas.microsoft.com/office/powerpoint/2010/main" val="162248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66056" y="4830362"/>
            <a:ext cx="3371850" cy="15557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2013" y="1607737"/>
            <a:ext cx="8115363" cy="1470025"/>
          </a:xfrm>
        </p:spPr>
        <p:txBody>
          <a:bodyPr>
            <a:normAutofit fontScale="90000"/>
          </a:bodyPr>
          <a:lstStyle/>
          <a:p>
            <a:r>
              <a:rPr lang="en-US" dirty="0" smtClean="0"/>
              <a:t>Is mandatory influenza vaccination the best way to protect our patients?</a:t>
            </a:r>
            <a:endParaRPr lang="en-US" dirty="0"/>
          </a:p>
        </p:txBody>
      </p:sp>
      <p:sp>
        <p:nvSpPr>
          <p:cNvPr id="3" name="Subtitle 2"/>
          <p:cNvSpPr>
            <a:spLocks noGrp="1"/>
          </p:cNvSpPr>
          <p:nvPr>
            <p:ph type="subTitle" idx="1"/>
          </p:nvPr>
        </p:nvSpPr>
        <p:spPr>
          <a:xfrm>
            <a:off x="2249212" y="3145494"/>
            <a:ext cx="4659587" cy="1752600"/>
          </a:xfrm>
        </p:spPr>
        <p:txBody>
          <a:bodyPr>
            <a:normAutofit fontScale="47500" lnSpcReduction="20000"/>
          </a:bodyPr>
          <a:lstStyle/>
          <a:p>
            <a:r>
              <a:rPr lang="en-US" sz="3789" b="1" dirty="0" smtClean="0"/>
              <a:t>Michael Gardam MSc, MD, CM, MSc FRCPC</a:t>
            </a:r>
          </a:p>
          <a:p>
            <a:r>
              <a:rPr lang="en-US" dirty="0" smtClean="0"/>
              <a:t>Division of Infectious Diseases</a:t>
            </a:r>
          </a:p>
          <a:p>
            <a:r>
              <a:rPr lang="en-US" dirty="0" smtClean="0"/>
              <a:t>Director, Infection Prevention and Control</a:t>
            </a:r>
          </a:p>
          <a:p>
            <a:r>
              <a:rPr lang="en-US" dirty="0" smtClean="0"/>
              <a:t>Chair, Medical Advisory Committee</a:t>
            </a:r>
          </a:p>
          <a:p>
            <a:r>
              <a:rPr lang="en-US" dirty="0" smtClean="0"/>
              <a:t>University Health Network</a:t>
            </a:r>
          </a:p>
          <a:p>
            <a:r>
              <a:rPr lang="en-US" dirty="0" smtClean="0"/>
              <a:t>University of Toronto</a:t>
            </a:r>
          </a:p>
          <a:p>
            <a:r>
              <a:rPr lang="en-US" dirty="0" smtClean="0"/>
              <a:t>Canada</a:t>
            </a:r>
            <a:endParaRPr lang="en-US" dirty="0"/>
          </a:p>
        </p:txBody>
      </p:sp>
      <p:pic>
        <p:nvPicPr>
          <p:cNvPr id="4" name="Picture 3"/>
          <p:cNvPicPr>
            <a:picLocks noChangeAspect="1"/>
          </p:cNvPicPr>
          <p:nvPr/>
        </p:nvPicPr>
        <p:blipFill>
          <a:blip r:embed="rId2"/>
          <a:stretch>
            <a:fillRect/>
          </a:stretch>
        </p:blipFill>
        <p:spPr>
          <a:xfrm>
            <a:off x="-76200" y="0"/>
            <a:ext cx="9220200" cy="1482291"/>
          </a:xfrm>
          <a:prstGeom prst="rect">
            <a:avLst/>
          </a:prstGeom>
          <a:effectLst>
            <a:outerShdw blurRad="50800" dist="38100" dir="2700000">
              <a:srgbClr val="000000">
                <a:alpha val="43000"/>
              </a:srgbClr>
            </a:outerShdw>
          </a:effectLst>
        </p:spPr>
      </p:pic>
      <p:sp>
        <p:nvSpPr>
          <p:cNvPr id="5" name="TextBox 4"/>
          <p:cNvSpPr txBox="1"/>
          <p:nvPr/>
        </p:nvSpPr>
        <p:spPr>
          <a:xfrm>
            <a:off x="3285054" y="6536266"/>
            <a:ext cx="2421957" cy="338554"/>
          </a:xfrm>
          <a:prstGeom prst="rect">
            <a:avLst/>
          </a:prstGeom>
          <a:noFill/>
        </p:spPr>
        <p:txBody>
          <a:bodyPr wrap="none" rtlCol="0">
            <a:spAutoFit/>
          </a:bodyPr>
          <a:lstStyle/>
          <a:p>
            <a:pPr algn="ctr"/>
            <a:r>
              <a:rPr lang="en-US" sz="1600" dirty="0" smtClean="0"/>
              <a:t>www.webbertraining.com</a:t>
            </a:r>
            <a:endParaRPr lang="en-US" sz="1600" dirty="0"/>
          </a:p>
        </p:txBody>
      </p:sp>
      <p:sp>
        <p:nvSpPr>
          <p:cNvPr id="6" name="TextBox 5"/>
          <p:cNvSpPr txBox="1"/>
          <p:nvPr/>
        </p:nvSpPr>
        <p:spPr>
          <a:xfrm>
            <a:off x="7378182" y="6536266"/>
            <a:ext cx="1765828" cy="338554"/>
          </a:xfrm>
          <a:prstGeom prst="rect">
            <a:avLst/>
          </a:prstGeom>
          <a:noFill/>
        </p:spPr>
        <p:txBody>
          <a:bodyPr wrap="none" rtlCol="0">
            <a:spAutoFit/>
          </a:bodyPr>
          <a:lstStyle/>
          <a:p>
            <a:pPr algn="r"/>
            <a:r>
              <a:rPr lang="en-US" sz="1600" dirty="0" smtClean="0"/>
              <a:t>September 3, 2015</a:t>
            </a:r>
            <a:endParaRPr lang="en-US" sz="1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341066">
            <a:off x="5654165" y="475844"/>
            <a:ext cx="4202387" cy="1303897"/>
          </a:xfrm>
          <a:prstGeom prst="rect">
            <a:avLst/>
          </a:prstGeom>
          <a:ln>
            <a:solidFill>
              <a:schemeClr val="bg1">
                <a:lumMod val="50000"/>
              </a:schemeClr>
            </a:solidFill>
          </a:ln>
          <a:effectLst>
            <a:outerShdw blurRad="50800" dist="38100" dir="2700000">
              <a:srgbClr val="000000">
                <a:alpha val="43000"/>
              </a:srgbClr>
            </a:outerShdw>
          </a:effectLst>
        </p:spPr>
      </p:pic>
      <p:pic>
        <p:nvPicPr>
          <p:cNvPr id="13" name="Picture 12" descr="Slide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9550" y="4819650"/>
            <a:ext cx="3371850" cy="1555750"/>
          </a:xfrm>
          <a:prstGeom prst="rect">
            <a:avLst/>
          </a:prstGeom>
        </p:spPr>
      </p:pic>
      <p:pic>
        <p:nvPicPr>
          <p:cNvPr id="9" name="Picture 8" descr="Screen Shot 2015-08-27 at 8.04.08 A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926667" y="5199694"/>
            <a:ext cx="2710709" cy="800153"/>
          </a:xfrm>
          <a:prstGeom prst="rect">
            <a:avLst/>
          </a:prstGeom>
        </p:spPr>
      </p:pic>
      <p:sp>
        <p:nvSpPr>
          <p:cNvPr id="11" name="TextBox 10"/>
          <p:cNvSpPr txBox="1"/>
          <p:nvPr/>
        </p:nvSpPr>
        <p:spPr>
          <a:xfrm>
            <a:off x="6353089" y="5999847"/>
            <a:ext cx="2050599" cy="369332"/>
          </a:xfrm>
          <a:prstGeom prst="rect">
            <a:avLst/>
          </a:prstGeom>
          <a:noFill/>
        </p:spPr>
        <p:txBody>
          <a:bodyPr wrap="none" rtlCol="0">
            <a:spAutoFit/>
          </a:bodyPr>
          <a:lstStyle/>
          <a:p>
            <a:r>
              <a:rPr lang="en-US" b="1" dirty="0" err="1" smtClean="0">
                <a:solidFill>
                  <a:schemeClr val="accent1"/>
                </a:solidFill>
              </a:rPr>
              <a:t>www.schuelke.com</a:t>
            </a:r>
            <a:endParaRPr lang="en-US" b="1" dirty="0">
              <a:solidFill>
                <a:schemeClr val="accent1"/>
              </a:solidFill>
            </a:endParaRPr>
          </a:p>
        </p:txBody>
      </p:sp>
      <p:sp>
        <p:nvSpPr>
          <p:cNvPr id="14" name="TextBox 13"/>
          <p:cNvSpPr txBox="1"/>
          <p:nvPr/>
        </p:nvSpPr>
        <p:spPr>
          <a:xfrm>
            <a:off x="5599922" y="4830362"/>
            <a:ext cx="3352200" cy="369332"/>
          </a:xfrm>
          <a:prstGeom prst="rect">
            <a:avLst/>
          </a:prstGeom>
          <a:noFill/>
        </p:spPr>
        <p:txBody>
          <a:bodyPr wrap="none" rtlCol="0">
            <a:spAutoFit/>
          </a:bodyPr>
          <a:lstStyle/>
          <a:p>
            <a:r>
              <a:rPr lang="en-US" b="1" dirty="0" smtClean="0">
                <a:solidFill>
                  <a:schemeClr val="accent1"/>
                </a:solidFill>
              </a:rPr>
              <a:t>Teleclass broadcast sponsored by</a:t>
            </a:r>
            <a:endParaRPr lang="en-US" b="1" dirty="0">
              <a:solidFill>
                <a:schemeClr val="accent1"/>
              </a:solidFill>
            </a:endParaRPr>
          </a:p>
        </p:txBody>
      </p:sp>
    </p:spTree>
    <p:extLst>
      <p:ext uri="{BB962C8B-B14F-4D97-AF65-F5344CB8AC3E}">
        <p14:creationId xmlns:p14="http://schemas.microsoft.com/office/powerpoint/2010/main" val="257258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78425"/>
          </a:xfrm>
        </p:spPr>
        <p:txBody>
          <a:bodyPr/>
          <a:lstStyle/>
          <a:p>
            <a:r>
              <a:rPr lang="en-US" dirty="0" smtClean="0"/>
              <a:t>CDN 2014-2015 influenza</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87640"/>
            <a:ext cx="9144000" cy="4169242"/>
          </a:xfrm>
          <a:prstGeom prst="rect">
            <a:avLst/>
          </a:prstGeom>
        </p:spPr>
      </p:pic>
    </p:spTree>
    <p:extLst>
      <p:ext uri="{BB962C8B-B14F-4D97-AF65-F5344CB8AC3E}">
        <p14:creationId xmlns:p14="http://schemas.microsoft.com/office/powerpoint/2010/main" val="39122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17562"/>
          </a:xfrm>
        </p:spPr>
        <p:txBody>
          <a:bodyPr/>
          <a:lstStyle/>
          <a:p>
            <a:r>
              <a:rPr lang="en-US" dirty="0" smtClean="0"/>
              <a:t>CDN 2014-2015 Non-influenza</a:t>
            </a:r>
            <a:endParaRPr lang="en-US" dirty="0"/>
          </a:p>
        </p:txBody>
      </p:sp>
      <p:pic>
        <p:nvPicPr>
          <p:cNvPr id="2" name="Picture 1"/>
          <p:cNvPicPr>
            <a:picLocks noChangeAspect="1"/>
          </p:cNvPicPr>
          <p:nvPr/>
        </p:nvPicPr>
        <p:blipFill>
          <a:blip r:embed="rId2"/>
          <a:stretch>
            <a:fillRect/>
          </a:stretch>
        </p:blipFill>
        <p:spPr>
          <a:xfrm>
            <a:off x="0" y="1347107"/>
            <a:ext cx="9144000" cy="4686300"/>
          </a:xfrm>
          <a:prstGeom prst="rect">
            <a:avLst/>
          </a:prstGeom>
        </p:spPr>
      </p:pic>
    </p:spTree>
    <p:extLst>
      <p:ext uri="{BB962C8B-B14F-4D97-AF65-F5344CB8AC3E}">
        <p14:creationId xmlns:p14="http://schemas.microsoft.com/office/powerpoint/2010/main" val="74739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70634"/>
          </a:xfrm>
        </p:spPr>
        <p:txBody>
          <a:bodyPr/>
          <a:lstStyle/>
          <a:p>
            <a:r>
              <a:rPr lang="en-US" dirty="0" smtClean="0"/>
              <a:t>All viruses combined</a:t>
            </a:r>
            <a:endParaRPr lang="en-US"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587640"/>
            <a:ext cx="9144000" cy="4169242"/>
          </a:xfrm>
          <a:prstGeom prst="rect">
            <a:avLst/>
          </a:prstGeom>
        </p:spPr>
      </p:pic>
      <p:pic>
        <p:nvPicPr>
          <p:cNvPr id="7" name="Picture 6"/>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02418" y="3456632"/>
            <a:ext cx="8018584" cy="2300249"/>
          </a:xfrm>
          <a:prstGeom prst="rect">
            <a:avLst/>
          </a:prstGeom>
        </p:spPr>
      </p:pic>
    </p:spTree>
    <p:extLst>
      <p:ext uri="{BB962C8B-B14F-4D97-AF65-F5344CB8AC3E}">
        <p14:creationId xmlns:p14="http://schemas.microsoft.com/office/powerpoint/2010/main" val="185669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2012 </a:t>
            </a:r>
            <a:r>
              <a:rPr lang="en-US" dirty="0"/>
              <a:t>data </a:t>
            </a:r>
            <a:r>
              <a:rPr lang="en-US" dirty="0" smtClean="0"/>
              <a:t>influenza</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600" y="1970333"/>
            <a:ext cx="7670381" cy="4808414"/>
          </a:xfrm>
          <a:prstGeom prst="rect">
            <a:avLst/>
          </a:prstGeom>
        </p:spPr>
      </p:pic>
    </p:spTree>
    <p:extLst>
      <p:ext uri="{BB962C8B-B14F-4D97-AF65-F5344CB8AC3E}">
        <p14:creationId xmlns:p14="http://schemas.microsoft.com/office/powerpoint/2010/main" val="135951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2012 data Non-influenza</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363" y="1918765"/>
            <a:ext cx="7689273" cy="4582718"/>
          </a:xfrm>
          <a:prstGeom prst="rect">
            <a:avLst/>
          </a:prstGeom>
        </p:spPr>
      </p:pic>
    </p:spTree>
    <p:extLst>
      <p:ext uri="{BB962C8B-B14F-4D97-AF65-F5344CB8AC3E}">
        <p14:creationId xmlns:p14="http://schemas.microsoft.com/office/powerpoint/2010/main" val="152919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6092" y="1859027"/>
            <a:ext cx="7670381" cy="4271653"/>
          </a:xfrm>
          <a:prstGeom prst="rect">
            <a:avLst/>
          </a:prstGeom>
        </p:spPr>
      </p:pic>
      <p:sp>
        <p:nvSpPr>
          <p:cNvPr id="2" name="Title 1"/>
          <p:cNvSpPr>
            <a:spLocks noGrp="1"/>
          </p:cNvSpPr>
          <p:nvPr>
            <p:ph type="title"/>
          </p:nvPr>
        </p:nvSpPr>
        <p:spPr/>
        <p:txBody>
          <a:bodyPr/>
          <a:lstStyle/>
          <a:p>
            <a:r>
              <a:rPr lang="en-US" dirty="0" smtClean="0"/>
              <a:t>NZ all viruses combined</a:t>
            </a:r>
            <a:endParaRPr lang="en-US" dirty="0"/>
          </a:p>
        </p:txBody>
      </p:sp>
      <p:pic>
        <p:nvPicPr>
          <p:cNvPr id="4" name="Picture 3"/>
          <p:cNvPicPr>
            <a:picLocks noChangeAspect="1"/>
          </p:cNvPicPr>
          <p:nvPr/>
        </p:nvPicPr>
        <p:blipFill rotWithShape="1">
          <a:blip r:embed="rId3" cstate="email">
            <a:alphaModFix amt="29000"/>
            <a:extLst>
              <a:ext uri="{28A0092B-C50C-407E-A947-70E740481C1C}">
                <a14:useLocalDpi xmlns:a14="http://schemas.microsoft.com/office/drawing/2010/main"/>
              </a:ext>
            </a:extLst>
          </a:blip>
          <a:srcRect/>
          <a:stretch/>
        </p:blipFill>
        <p:spPr>
          <a:xfrm>
            <a:off x="944545" y="1316336"/>
            <a:ext cx="6400800" cy="3898760"/>
          </a:xfrm>
          <a:prstGeom prst="rect">
            <a:avLst/>
          </a:prstGeom>
        </p:spPr>
      </p:pic>
    </p:spTree>
    <p:extLst>
      <p:ext uri="{BB962C8B-B14F-4D97-AF65-F5344CB8AC3E}">
        <p14:creationId xmlns:p14="http://schemas.microsoft.com/office/powerpoint/2010/main" val="141482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do we catch influenza?</a:t>
            </a:r>
            <a:endParaRPr lang="en-US" dirty="0"/>
          </a:p>
        </p:txBody>
      </p:sp>
      <p:sp>
        <p:nvSpPr>
          <p:cNvPr id="3" name="Content Placeholder 2"/>
          <p:cNvSpPr>
            <a:spLocks noGrp="1"/>
          </p:cNvSpPr>
          <p:nvPr>
            <p:ph idx="1"/>
          </p:nvPr>
        </p:nvSpPr>
        <p:spPr>
          <a:xfrm>
            <a:off x="457200" y="1600200"/>
            <a:ext cx="3974946" cy="4525963"/>
          </a:xfrm>
        </p:spPr>
        <p:txBody>
          <a:bodyPr/>
          <a:lstStyle/>
          <a:p>
            <a:r>
              <a:rPr lang="en-US" dirty="0" smtClean="0"/>
              <a:t>Examined antibody levels to 9 influenza strains from 1968-2009 in China</a:t>
            </a:r>
          </a:p>
          <a:p>
            <a:r>
              <a:rPr lang="en-US" dirty="0" smtClean="0"/>
              <a:t>roughly 2 infections per decade &gt;age 40</a:t>
            </a:r>
          </a:p>
          <a:p>
            <a:endParaRPr lang="en-US"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2146" y="1728000"/>
            <a:ext cx="4144298" cy="3937980"/>
          </a:xfrm>
          <a:prstGeom prst="rect">
            <a:avLst/>
          </a:prstGeom>
        </p:spPr>
      </p:pic>
      <p:sp>
        <p:nvSpPr>
          <p:cNvPr id="5" name="TextBox 4"/>
          <p:cNvSpPr txBox="1"/>
          <p:nvPr/>
        </p:nvSpPr>
        <p:spPr>
          <a:xfrm>
            <a:off x="241910" y="6471360"/>
            <a:ext cx="3448443" cy="369332"/>
          </a:xfrm>
          <a:prstGeom prst="rect">
            <a:avLst/>
          </a:prstGeom>
          <a:noFill/>
        </p:spPr>
        <p:txBody>
          <a:bodyPr wrap="none" rtlCol="0">
            <a:spAutoFit/>
          </a:bodyPr>
          <a:lstStyle/>
          <a:p>
            <a:r>
              <a:rPr lang="en-US" dirty="0" err="1" smtClean="0"/>
              <a:t>Kucharski</a:t>
            </a:r>
            <a:r>
              <a:rPr lang="en-US" dirty="0" smtClean="0"/>
              <a:t> et. al. PLOS Biology 2015</a:t>
            </a:r>
            <a:endParaRPr lang="en-US" dirty="0"/>
          </a:p>
        </p:txBody>
      </p:sp>
    </p:spTree>
    <p:extLst>
      <p:ext uri="{BB962C8B-B14F-4D97-AF65-F5344CB8AC3E}">
        <p14:creationId xmlns:p14="http://schemas.microsoft.com/office/powerpoint/2010/main" val="320080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83" y="274638"/>
            <a:ext cx="8710872" cy="1143000"/>
          </a:xfrm>
        </p:spPr>
        <p:txBody>
          <a:bodyPr>
            <a:normAutofit fontScale="90000"/>
          </a:bodyPr>
          <a:lstStyle/>
          <a:p>
            <a:r>
              <a:rPr lang="en-US" dirty="0" smtClean="0"/>
              <a:t/>
            </a:r>
            <a:br>
              <a:rPr lang="en-US" dirty="0" smtClean="0"/>
            </a:br>
            <a:r>
              <a:rPr lang="en-US" dirty="0" smtClean="0"/>
              <a:t>3-8 patients/ 10 000 admissions develop nosocomial influenza</a:t>
            </a:r>
            <a:r>
              <a:rPr lang="en-US" dirty="0"/>
              <a:t/>
            </a:r>
            <a:br>
              <a:rPr lang="en-US" dirty="0"/>
            </a:br>
            <a:endParaRPr lang="en-US" dirty="0"/>
          </a:p>
        </p:txBody>
      </p:sp>
      <p:sp>
        <p:nvSpPr>
          <p:cNvPr id="3" name="Content Placeholder 2"/>
          <p:cNvSpPr>
            <a:spLocks noGrp="1"/>
          </p:cNvSpPr>
          <p:nvPr>
            <p:ph idx="1"/>
          </p:nvPr>
        </p:nvSpPr>
        <p:spPr>
          <a:xfrm>
            <a:off x="475319" y="1739389"/>
            <a:ext cx="8229600" cy="4525963"/>
          </a:xfrm>
        </p:spPr>
        <p:txBody>
          <a:bodyPr/>
          <a:lstStyle/>
          <a:p>
            <a:pPr marL="0" indent="0">
              <a:buNone/>
            </a:pPr>
            <a:r>
              <a:rPr lang="en-US" dirty="0"/>
              <a:t>What proportion comes from healthcare workers</a:t>
            </a:r>
            <a:r>
              <a:rPr lang="en-US" dirty="0" smtClean="0"/>
              <a:t>?</a:t>
            </a:r>
          </a:p>
          <a:p>
            <a:pPr marL="514350" indent="-514350">
              <a:buFont typeface="+mj-lt"/>
              <a:buAutoNum type="arabicPeriod"/>
            </a:pPr>
            <a:r>
              <a:rPr lang="en-US" dirty="0" smtClean="0"/>
              <a:t>All of it</a:t>
            </a:r>
          </a:p>
          <a:p>
            <a:pPr marL="514350" indent="-514350">
              <a:buFont typeface="+mj-lt"/>
              <a:buAutoNum type="arabicPeriod"/>
            </a:pPr>
            <a:r>
              <a:rPr lang="en-US" dirty="0" smtClean="0"/>
              <a:t>Some of it</a:t>
            </a:r>
          </a:p>
          <a:p>
            <a:pPr marL="514350" indent="-514350">
              <a:buFont typeface="+mj-lt"/>
              <a:buAutoNum type="arabicPeriod"/>
            </a:pPr>
            <a:r>
              <a:rPr lang="en-US" dirty="0"/>
              <a:t>W</a:t>
            </a:r>
            <a:r>
              <a:rPr lang="en-US" dirty="0" smtClean="0"/>
              <a:t>e have no idea</a:t>
            </a:r>
          </a:p>
          <a:p>
            <a:pPr marL="514350" indent="-514350">
              <a:buFont typeface="+mj-lt"/>
              <a:buAutoNum type="arabicPeriod"/>
            </a:pPr>
            <a:endParaRPr lang="en-US" dirty="0"/>
          </a:p>
          <a:p>
            <a:pPr marL="0" indent="0">
              <a:buNone/>
            </a:pPr>
            <a:r>
              <a:rPr lang="en-US" dirty="0" smtClean="0"/>
              <a:t>Answer: 3</a:t>
            </a:r>
            <a:endParaRPr lang="en-US" dirty="0"/>
          </a:p>
        </p:txBody>
      </p:sp>
    </p:spTree>
    <p:extLst>
      <p:ext uri="{BB962C8B-B14F-4D97-AF65-F5344CB8AC3E}">
        <p14:creationId xmlns:p14="http://schemas.microsoft.com/office/powerpoint/2010/main" val="209169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Healthcare workers with influenza</a:t>
            </a:r>
            <a:endParaRPr lang="en-US" dirty="0"/>
          </a:p>
        </p:txBody>
      </p:sp>
      <p:sp>
        <p:nvSpPr>
          <p:cNvPr id="5" name="Content Placeholder 4"/>
          <p:cNvSpPr>
            <a:spLocks noGrp="1"/>
          </p:cNvSpPr>
          <p:nvPr>
            <p:ph idx="1"/>
          </p:nvPr>
        </p:nvSpPr>
        <p:spPr/>
        <p:txBody>
          <a:bodyPr/>
          <a:lstStyle/>
          <a:p>
            <a:r>
              <a:rPr lang="en-US" dirty="0" smtClean="0"/>
              <a:t>Prospective study of ill healthcare workers</a:t>
            </a:r>
          </a:p>
          <a:p>
            <a:pPr lvl="1"/>
            <a:r>
              <a:rPr lang="en-US" dirty="0" smtClean="0"/>
              <a:t>54% had a viral pathogen</a:t>
            </a:r>
          </a:p>
          <a:p>
            <a:pPr lvl="2"/>
            <a:r>
              <a:rPr lang="en-US" dirty="0" smtClean="0"/>
              <a:t>8% had influenza</a:t>
            </a:r>
          </a:p>
          <a:p>
            <a:pPr lvl="3"/>
            <a:r>
              <a:rPr lang="en-US" dirty="0" smtClean="0"/>
              <a:t>51% of these were febrile</a:t>
            </a:r>
          </a:p>
          <a:p>
            <a:pPr lvl="3"/>
            <a:r>
              <a:rPr lang="en-US" dirty="0" smtClean="0"/>
              <a:t>no difference in fever if vaccinated/unvaccinated (45% </a:t>
            </a:r>
            <a:r>
              <a:rPr lang="en-US" dirty="0" err="1" smtClean="0"/>
              <a:t>vs</a:t>
            </a:r>
            <a:r>
              <a:rPr lang="en-US" dirty="0" smtClean="0"/>
              <a:t> 61%, p=0.32)</a:t>
            </a:r>
          </a:p>
          <a:p>
            <a:pPr lvl="3"/>
            <a:endParaRPr lang="en-US" dirty="0"/>
          </a:p>
          <a:p>
            <a:r>
              <a:rPr lang="en-US" dirty="0" smtClean="0"/>
              <a:t>If using fever as a work exclusion criteria, will miss half of staff with influenza</a:t>
            </a:r>
          </a:p>
          <a:p>
            <a:endParaRPr lang="en-US" dirty="0"/>
          </a:p>
        </p:txBody>
      </p:sp>
      <p:sp>
        <p:nvSpPr>
          <p:cNvPr id="3" name="TextBox 2"/>
          <p:cNvSpPr txBox="1"/>
          <p:nvPr/>
        </p:nvSpPr>
        <p:spPr>
          <a:xfrm>
            <a:off x="112315" y="6428160"/>
            <a:ext cx="3401555" cy="369332"/>
          </a:xfrm>
          <a:prstGeom prst="rect">
            <a:avLst/>
          </a:prstGeom>
          <a:noFill/>
        </p:spPr>
        <p:txBody>
          <a:bodyPr wrap="none" rtlCol="0">
            <a:spAutoFit/>
          </a:bodyPr>
          <a:lstStyle/>
          <a:p>
            <a:r>
              <a:rPr lang="en-US" dirty="0" smtClean="0"/>
              <a:t>Ridgway et. al. </a:t>
            </a:r>
            <a:r>
              <a:rPr lang="en-US" dirty="0" err="1" smtClean="0"/>
              <a:t>Clin</a:t>
            </a:r>
            <a:r>
              <a:rPr lang="en-US" dirty="0" smtClean="0"/>
              <a:t> Infect Dis 2015</a:t>
            </a:r>
            <a:endParaRPr lang="en-US" dirty="0"/>
          </a:p>
        </p:txBody>
      </p:sp>
    </p:spTree>
    <p:extLst>
      <p:ext uri="{BB962C8B-B14F-4D97-AF65-F5344CB8AC3E}">
        <p14:creationId xmlns:p14="http://schemas.microsoft.com/office/powerpoint/2010/main" val="273351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asymptomatic transmission?</a:t>
            </a:r>
            <a:endParaRPr lang="en-US"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0336" y="1489697"/>
            <a:ext cx="5737235" cy="4302053"/>
          </a:xfrm>
          <a:prstGeom prst="rect">
            <a:avLst/>
          </a:prstGeom>
          <a:noFill/>
          <a:ln>
            <a:noFill/>
          </a:ln>
        </p:spPr>
      </p:pic>
      <p:sp>
        <p:nvSpPr>
          <p:cNvPr id="5" name="TextBox 4"/>
          <p:cNvSpPr txBox="1"/>
          <p:nvPr/>
        </p:nvSpPr>
        <p:spPr>
          <a:xfrm>
            <a:off x="108080" y="6368223"/>
            <a:ext cx="1921545" cy="369332"/>
          </a:xfrm>
          <a:prstGeom prst="rect">
            <a:avLst/>
          </a:prstGeom>
          <a:noFill/>
        </p:spPr>
        <p:txBody>
          <a:bodyPr wrap="none" rtlCol="0">
            <a:spAutoFit/>
          </a:bodyPr>
          <a:lstStyle/>
          <a:p>
            <a:r>
              <a:rPr lang="en-US" dirty="0" err="1" smtClean="0"/>
              <a:t>Carrat</a:t>
            </a:r>
            <a:r>
              <a:rPr lang="en-US" dirty="0" smtClean="0"/>
              <a:t> et. al., 2008</a:t>
            </a:r>
            <a:endParaRPr lang="en-US" dirty="0"/>
          </a:p>
        </p:txBody>
      </p:sp>
    </p:spTree>
    <p:extLst>
      <p:ext uri="{BB962C8B-B14F-4D97-AF65-F5344CB8AC3E}">
        <p14:creationId xmlns:p14="http://schemas.microsoft.com/office/powerpoint/2010/main" val="152984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this policy?</a:t>
            </a:r>
          </a:p>
          <a:p>
            <a:r>
              <a:rPr lang="en-US" dirty="0" smtClean="0"/>
              <a:t>Influenza </a:t>
            </a:r>
          </a:p>
          <a:p>
            <a:pPr lvl="1"/>
            <a:r>
              <a:rPr lang="en-US" dirty="0" smtClean="0"/>
              <a:t>epidemiology</a:t>
            </a:r>
          </a:p>
          <a:p>
            <a:pPr lvl="1"/>
            <a:r>
              <a:rPr lang="en-US" dirty="0" smtClean="0"/>
              <a:t>transmission</a:t>
            </a:r>
          </a:p>
          <a:p>
            <a:pPr lvl="1"/>
            <a:r>
              <a:rPr lang="en-US" dirty="0" smtClean="0"/>
              <a:t>vaccine</a:t>
            </a:r>
          </a:p>
          <a:p>
            <a:r>
              <a:rPr lang="en-US" dirty="0" smtClean="0"/>
              <a:t>Vaccine or mask policies</a:t>
            </a:r>
          </a:p>
          <a:p>
            <a:pPr lvl="1"/>
            <a:r>
              <a:rPr lang="en-US" dirty="0" smtClean="0"/>
              <a:t>development and implementation</a:t>
            </a:r>
          </a:p>
          <a:p>
            <a:r>
              <a:rPr lang="en-US" dirty="0" smtClean="0"/>
              <a:t>Other approaches</a:t>
            </a:r>
          </a:p>
          <a:p>
            <a:r>
              <a:rPr lang="en-US" dirty="0" smtClean="0"/>
              <a:t>Conclusion</a:t>
            </a:r>
            <a:endParaRPr lang="en-US" dirty="0"/>
          </a:p>
        </p:txBody>
      </p:sp>
    </p:spTree>
    <p:extLst>
      <p:ext uri="{BB962C8B-B14F-4D97-AF65-F5344CB8AC3E}">
        <p14:creationId xmlns:p14="http://schemas.microsoft.com/office/powerpoint/2010/main" val="46334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855631" y="778114"/>
            <a:ext cx="4125045" cy="4662348"/>
          </a:xfrm>
          <a:prstGeom prst="rect">
            <a:avLst/>
          </a:prstGeom>
          <a:noFill/>
          <a:ln>
            <a:noFill/>
          </a:ln>
        </p:spPr>
      </p:pic>
      <p:sp>
        <p:nvSpPr>
          <p:cNvPr id="5" name="TextBox 4"/>
          <p:cNvSpPr txBox="1"/>
          <p:nvPr/>
        </p:nvSpPr>
        <p:spPr>
          <a:xfrm>
            <a:off x="108080" y="6368223"/>
            <a:ext cx="1921545" cy="369332"/>
          </a:xfrm>
          <a:prstGeom prst="rect">
            <a:avLst/>
          </a:prstGeom>
          <a:noFill/>
        </p:spPr>
        <p:txBody>
          <a:bodyPr wrap="none" rtlCol="0">
            <a:spAutoFit/>
          </a:bodyPr>
          <a:lstStyle/>
          <a:p>
            <a:r>
              <a:rPr lang="en-US" dirty="0" err="1" smtClean="0"/>
              <a:t>Carrat</a:t>
            </a:r>
            <a:r>
              <a:rPr lang="en-US" dirty="0" smtClean="0"/>
              <a:t> et. al., 2008</a:t>
            </a:r>
            <a:endParaRPr lang="en-US" dirty="0"/>
          </a:p>
        </p:txBody>
      </p:sp>
      <p:sp>
        <p:nvSpPr>
          <p:cNvPr id="6" name="TextBox 5"/>
          <p:cNvSpPr txBox="1"/>
          <p:nvPr/>
        </p:nvSpPr>
        <p:spPr>
          <a:xfrm>
            <a:off x="5259883" y="4161412"/>
            <a:ext cx="2518638" cy="369332"/>
          </a:xfrm>
          <a:prstGeom prst="rect">
            <a:avLst/>
          </a:prstGeom>
          <a:noFill/>
          <a:ln>
            <a:solidFill>
              <a:srgbClr val="000000"/>
            </a:solidFill>
          </a:ln>
        </p:spPr>
        <p:txBody>
          <a:bodyPr wrap="none" rtlCol="0">
            <a:spAutoFit/>
          </a:bodyPr>
          <a:lstStyle/>
          <a:p>
            <a:r>
              <a:rPr lang="en-US" dirty="0" smtClean="0"/>
              <a:t>No symptoms, little virus</a:t>
            </a:r>
            <a:endParaRPr lang="en-US" dirty="0"/>
          </a:p>
        </p:txBody>
      </p:sp>
      <p:sp>
        <p:nvSpPr>
          <p:cNvPr id="7" name="TextBox 6"/>
          <p:cNvSpPr txBox="1"/>
          <p:nvPr/>
        </p:nvSpPr>
        <p:spPr>
          <a:xfrm>
            <a:off x="5259883" y="2174543"/>
            <a:ext cx="3794128" cy="369332"/>
          </a:xfrm>
          <a:prstGeom prst="rect">
            <a:avLst/>
          </a:prstGeom>
          <a:noFill/>
          <a:ln>
            <a:solidFill>
              <a:srgbClr val="000000"/>
            </a:solidFill>
          </a:ln>
        </p:spPr>
        <p:txBody>
          <a:bodyPr wrap="none" rtlCol="0">
            <a:spAutoFit/>
          </a:bodyPr>
          <a:lstStyle/>
          <a:p>
            <a:r>
              <a:rPr lang="en-US" dirty="0" smtClean="0"/>
              <a:t>Many symptoms, &gt;100 fold more virus</a:t>
            </a:r>
            <a:endParaRPr lang="en-US" dirty="0"/>
          </a:p>
        </p:txBody>
      </p:sp>
      <p:sp>
        <p:nvSpPr>
          <p:cNvPr id="8" name="TextBox 7"/>
          <p:cNvSpPr txBox="1"/>
          <p:nvPr/>
        </p:nvSpPr>
        <p:spPr>
          <a:xfrm>
            <a:off x="5259883" y="3461875"/>
            <a:ext cx="3558223" cy="369332"/>
          </a:xfrm>
          <a:prstGeom prst="rect">
            <a:avLst/>
          </a:prstGeom>
          <a:noFill/>
          <a:ln>
            <a:solidFill>
              <a:srgbClr val="000000"/>
            </a:solidFill>
          </a:ln>
        </p:spPr>
        <p:txBody>
          <a:bodyPr wrap="none" rtlCol="0">
            <a:spAutoFit/>
          </a:bodyPr>
          <a:lstStyle/>
          <a:p>
            <a:r>
              <a:rPr lang="en-US" dirty="0" smtClean="0"/>
              <a:t>some symptoms, 10-fold more virus</a:t>
            </a:r>
            <a:endParaRPr lang="en-US" dirty="0"/>
          </a:p>
        </p:txBody>
      </p:sp>
      <p:cxnSp>
        <p:nvCxnSpPr>
          <p:cNvPr id="10" name="Straight Arrow Connector 9"/>
          <p:cNvCxnSpPr/>
          <p:nvPr/>
        </p:nvCxnSpPr>
        <p:spPr>
          <a:xfrm flipH="1">
            <a:off x="3044247" y="4341561"/>
            <a:ext cx="2215636" cy="9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728491" y="2350202"/>
            <a:ext cx="531392" cy="9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926899" y="3646541"/>
            <a:ext cx="133298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43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Vaccine Effectiveness, 2005-2015</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0532" y="1228484"/>
            <a:ext cx="7779653" cy="5137352"/>
          </a:xfrm>
          <a:prstGeom prst="rect">
            <a:avLst/>
          </a:prstGeom>
        </p:spPr>
      </p:pic>
      <p:sp>
        <p:nvSpPr>
          <p:cNvPr id="6" name="TextBox 5"/>
          <p:cNvSpPr txBox="1"/>
          <p:nvPr/>
        </p:nvSpPr>
        <p:spPr>
          <a:xfrm>
            <a:off x="529227" y="6511980"/>
            <a:ext cx="1150600" cy="369332"/>
          </a:xfrm>
          <a:prstGeom prst="rect">
            <a:avLst/>
          </a:prstGeom>
          <a:noFill/>
        </p:spPr>
        <p:txBody>
          <a:bodyPr wrap="none" rtlCol="0">
            <a:spAutoFit/>
          </a:bodyPr>
          <a:lstStyle/>
          <a:p>
            <a:r>
              <a:rPr lang="en-US" dirty="0" smtClean="0"/>
              <a:t>CDC, 2015</a:t>
            </a:r>
            <a:endParaRPr lang="en-US" dirty="0"/>
          </a:p>
        </p:txBody>
      </p:sp>
      <p:sp>
        <p:nvSpPr>
          <p:cNvPr id="7" name="TextBox 6"/>
          <p:cNvSpPr txBox="1"/>
          <p:nvPr/>
        </p:nvSpPr>
        <p:spPr>
          <a:xfrm>
            <a:off x="6196573" y="6327314"/>
            <a:ext cx="1162498" cy="400110"/>
          </a:xfrm>
          <a:prstGeom prst="rect">
            <a:avLst/>
          </a:prstGeom>
          <a:noFill/>
        </p:spPr>
        <p:txBody>
          <a:bodyPr wrap="none" rtlCol="0">
            <a:spAutoFit/>
          </a:bodyPr>
          <a:lstStyle/>
          <a:p>
            <a:r>
              <a:rPr lang="en-US" sz="2000" dirty="0" smtClean="0"/>
              <a:t>mean=41</a:t>
            </a:r>
            <a:endParaRPr lang="en-US" sz="2000" dirty="0"/>
          </a:p>
        </p:txBody>
      </p:sp>
    </p:spTree>
    <p:extLst>
      <p:ext uri="{BB962C8B-B14F-4D97-AF65-F5344CB8AC3E}">
        <p14:creationId xmlns:p14="http://schemas.microsoft.com/office/powerpoint/2010/main" val="257793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2440188"/>
          </a:xfrm>
          <a:prstGeom prst="rect">
            <a:avLst/>
          </a:prstGeom>
        </p:spPr>
      </p:pic>
      <p:sp>
        <p:nvSpPr>
          <p:cNvPr id="2" name="TextBox 1"/>
          <p:cNvSpPr txBox="1"/>
          <p:nvPr/>
        </p:nvSpPr>
        <p:spPr>
          <a:xfrm>
            <a:off x="604762" y="3116366"/>
            <a:ext cx="7922962" cy="584776"/>
          </a:xfrm>
          <a:prstGeom prst="rect">
            <a:avLst/>
          </a:prstGeom>
          <a:noFill/>
        </p:spPr>
        <p:txBody>
          <a:bodyPr wrap="none" rtlCol="0">
            <a:spAutoFit/>
          </a:bodyPr>
          <a:lstStyle/>
          <a:p>
            <a:r>
              <a:rPr lang="en-US" sz="3200" dirty="0" smtClean="0"/>
              <a:t>-8% Vaccine Effectiveness (95% CI: -50 to 23%)</a:t>
            </a:r>
            <a:endParaRPr lang="en-US" sz="3200" dirty="0"/>
          </a:p>
        </p:txBody>
      </p:sp>
    </p:spTree>
    <p:extLst>
      <p:ext uri="{BB962C8B-B14F-4D97-AF65-F5344CB8AC3E}">
        <p14:creationId xmlns:p14="http://schemas.microsoft.com/office/powerpoint/2010/main" val="361323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Vaccination paradox</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2400"/>
            <a:ext cx="9144000" cy="4006921"/>
          </a:xfrm>
          <a:prstGeom prst="rect">
            <a:avLst/>
          </a:prstGeom>
        </p:spPr>
      </p:pic>
      <p:sp>
        <p:nvSpPr>
          <p:cNvPr id="5" name="TextBox 4"/>
          <p:cNvSpPr txBox="1"/>
          <p:nvPr/>
        </p:nvSpPr>
        <p:spPr>
          <a:xfrm>
            <a:off x="220878" y="6267804"/>
            <a:ext cx="2454518" cy="369332"/>
          </a:xfrm>
          <a:prstGeom prst="rect">
            <a:avLst/>
          </a:prstGeom>
          <a:noFill/>
        </p:spPr>
        <p:txBody>
          <a:bodyPr wrap="none" rtlCol="0">
            <a:spAutoFit/>
          </a:bodyPr>
          <a:lstStyle/>
          <a:p>
            <a:r>
              <a:rPr lang="en-US" dirty="0" smtClean="0"/>
              <a:t>McLean et. al., CID 2014</a:t>
            </a:r>
            <a:endParaRPr lang="en-US" dirty="0"/>
          </a:p>
        </p:txBody>
      </p:sp>
      <p:sp>
        <p:nvSpPr>
          <p:cNvPr id="6" name="Oval 5"/>
          <p:cNvSpPr/>
          <p:nvPr/>
        </p:nvSpPr>
        <p:spPr>
          <a:xfrm>
            <a:off x="6244978" y="3410017"/>
            <a:ext cx="2899022" cy="136676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0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a:t>I</a:t>
            </a:r>
            <a:r>
              <a:rPr lang="en-US" dirty="0" smtClean="0"/>
              <a:t>nfluenza causes a minority of influenza-like illness</a:t>
            </a:r>
          </a:p>
          <a:p>
            <a:r>
              <a:rPr lang="en-US" dirty="0" smtClean="0"/>
              <a:t>&lt;&lt;1% of patients will get nosocomial influenza</a:t>
            </a:r>
          </a:p>
          <a:p>
            <a:r>
              <a:rPr lang="en-US" dirty="0"/>
              <a:t>T</a:t>
            </a:r>
            <a:r>
              <a:rPr lang="en-US" dirty="0" smtClean="0"/>
              <a:t>he risk of influenza transmission to patients from healthcare workers is unknown</a:t>
            </a:r>
          </a:p>
          <a:p>
            <a:r>
              <a:rPr lang="en-US" dirty="0" smtClean="0"/>
              <a:t>The vaccine is mediocre and repeat vaccination may make it more so</a:t>
            </a:r>
          </a:p>
          <a:p>
            <a:r>
              <a:rPr lang="en-US" dirty="0"/>
              <a:t>A</a:t>
            </a:r>
            <a:r>
              <a:rPr lang="en-US" dirty="0" smtClean="0"/>
              <a:t>symptomatic transmission is likely negligible</a:t>
            </a:r>
          </a:p>
        </p:txBody>
      </p:sp>
    </p:spTree>
    <p:extLst>
      <p:ext uri="{BB962C8B-B14F-4D97-AF65-F5344CB8AC3E}">
        <p14:creationId xmlns:p14="http://schemas.microsoft.com/office/powerpoint/2010/main" val="3702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38" y="2073805"/>
            <a:ext cx="8229600" cy="1143000"/>
          </a:xfrm>
        </p:spPr>
        <p:txBody>
          <a:bodyPr>
            <a:noAutofit/>
          </a:bodyPr>
          <a:lstStyle/>
          <a:p>
            <a:r>
              <a:rPr lang="en-US" sz="4800" dirty="0" smtClean="0"/>
              <a:t>On to the Randomized </a:t>
            </a:r>
            <a:br>
              <a:rPr lang="en-US" sz="4800" dirty="0" smtClean="0"/>
            </a:br>
            <a:r>
              <a:rPr lang="en-US" sz="4800" dirty="0" smtClean="0"/>
              <a:t>Controlled Trials</a:t>
            </a:r>
            <a:endParaRPr lang="en-US" sz="4800" dirty="0"/>
          </a:p>
        </p:txBody>
      </p:sp>
    </p:spTree>
    <p:extLst>
      <p:ext uri="{BB962C8B-B14F-4D97-AF65-F5344CB8AC3E}">
        <p14:creationId xmlns:p14="http://schemas.microsoft.com/office/powerpoint/2010/main" val="5342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RCTs in long term care</a:t>
            </a:r>
            <a:endParaRPr lang="en-US" dirty="0"/>
          </a:p>
        </p:txBody>
      </p:sp>
      <p:sp>
        <p:nvSpPr>
          <p:cNvPr id="3" name="Content Placeholder 2"/>
          <p:cNvSpPr>
            <a:spLocks noGrp="1"/>
          </p:cNvSpPr>
          <p:nvPr>
            <p:ph idx="1"/>
          </p:nvPr>
        </p:nvSpPr>
        <p:spPr/>
        <p:txBody>
          <a:bodyPr/>
          <a:lstStyle/>
          <a:p>
            <a:r>
              <a:rPr lang="en-US" dirty="0" smtClean="0"/>
              <a:t>Pooled data (3 studies) showed no significant impact on influenza-specific (or even influenza-related) outcomes</a:t>
            </a:r>
          </a:p>
          <a:p>
            <a:r>
              <a:rPr lang="en-US" dirty="0" smtClean="0"/>
              <a:t>Pooled data (3 studies) showed a significant reduction in all cause mortality</a:t>
            </a:r>
          </a:p>
          <a:p>
            <a:pPr lvl="1"/>
            <a:r>
              <a:rPr lang="en-US" dirty="0" smtClean="0"/>
              <a:t>CDC RR=0.71 (0.59-0.85)—29% reduction</a:t>
            </a:r>
          </a:p>
          <a:p>
            <a:pPr lvl="1"/>
            <a:r>
              <a:rPr lang="en-US" dirty="0" smtClean="0"/>
              <a:t>Cochrane RR=0.66 (0.55-0.79)—32% reduction</a:t>
            </a:r>
          </a:p>
          <a:p>
            <a:endParaRPr lang="en-US" dirty="0"/>
          </a:p>
        </p:txBody>
      </p:sp>
    </p:spTree>
    <p:extLst>
      <p:ext uri="{BB962C8B-B14F-4D97-AF65-F5344CB8AC3E}">
        <p14:creationId xmlns:p14="http://schemas.microsoft.com/office/powerpoint/2010/main" val="307771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can this be?	</a:t>
            </a:r>
            <a:endParaRPr lang="en-US" dirty="0"/>
          </a:p>
        </p:txBody>
      </p:sp>
      <p:sp>
        <p:nvSpPr>
          <p:cNvPr id="8" name="Content Placeholder 7"/>
          <p:cNvSpPr>
            <a:spLocks noGrp="1"/>
          </p:cNvSpPr>
          <p:nvPr>
            <p:ph idx="1"/>
          </p:nvPr>
        </p:nvSpPr>
        <p:spPr/>
        <p:txBody>
          <a:bodyPr/>
          <a:lstStyle/>
          <a:p>
            <a:r>
              <a:rPr lang="en-US" dirty="0" smtClean="0"/>
              <a:t>In two studies most of the differences in all cause mortality occurred </a:t>
            </a:r>
            <a:r>
              <a:rPr lang="en-US" b="1" dirty="0" smtClean="0"/>
              <a:t>before the onset of influenza activity</a:t>
            </a:r>
          </a:p>
          <a:p>
            <a:r>
              <a:rPr lang="en-US" dirty="0" smtClean="0"/>
              <a:t>The reduction in mortality </a:t>
            </a:r>
            <a:r>
              <a:rPr lang="en-US" b="1" dirty="0" smtClean="0"/>
              <a:t>is greater than that for all excess winter mortality</a:t>
            </a:r>
          </a:p>
          <a:p>
            <a:pPr lvl="1"/>
            <a:r>
              <a:rPr lang="en-US" dirty="0" smtClean="0"/>
              <a:t>only 10% is believed to be due to influenza</a:t>
            </a:r>
          </a:p>
          <a:p>
            <a:r>
              <a:rPr lang="en-US" dirty="0"/>
              <a:t>T</a:t>
            </a:r>
            <a:r>
              <a:rPr lang="en-US" dirty="0" smtClean="0"/>
              <a:t>he vast majority of healthcare workers remained unprotected</a:t>
            </a:r>
          </a:p>
        </p:txBody>
      </p:sp>
    </p:spTree>
    <p:extLst>
      <p:ext uri="{BB962C8B-B14F-4D97-AF65-F5344CB8AC3E}">
        <p14:creationId xmlns:p14="http://schemas.microsoft.com/office/powerpoint/2010/main" val="169303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Hayward </a:t>
            </a:r>
            <a:r>
              <a:rPr lang="en-US" i="1" dirty="0" smtClean="0"/>
              <a:t>et. al.</a:t>
            </a:r>
            <a:endParaRPr lang="en-US" i="1" dirty="0"/>
          </a:p>
        </p:txBody>
      </p:sp>
      <p:sp>
        <p:nvSpPr>
          <p:cNvPr id="3" name="Content Placeholder 2"/>
          <p:cNvSpPr>
            <a:spLocks noGrp="1"/>
          </p:cNvSpPr>
          <p:nvPr>
            <p:ph idx="1"/>
          </p:nvPr>
        </p:nvSpPr>
        <p:spPr/>
        <p:txBody>
          <a:bodyPr/>
          <a:lstStyle/>
          <a:p>
            <a:r>
              <a:rPr lang="en-US" dirty="0" smtClean="0"/>
              <a:t>35% vaccination coverage</a:t>
            </a:r>
          </a:p>
          <a:p>
            <a:r>
              <a:rPr lang="en-US" dirty="0" smtClean="0"/>
              <a:t>30% reduction in all-cause mortality</a:t>
            </a:r>
          </a:p>
          <a:p>
            <a:pPr marL="0" indent="0">
              <a:buNone/>
            </a:pPr>
            <a:endParaRPr lang="en-US" i="1" dirty="0" smtClean="0"/>
          </a:p>
          <a:p>
            <a:pPr marL="0" indent="0" algn="ctr">
              <a:buNone/>
            </a:pPr>
            <a:r>
              <a:rPr lang="en-US" i="1" dirty="0" smtClean="0"/>
              <a:t>“the number of staff needed to be vaccinated to prevent one death… was 8”</a:t>
            </a:r>
          </a:p>
          <a:p>
            <a:pPr marL="0" indent="0" algn="ctr">
              <a:buNone/>
            </a:pPr>
            <a:endParaRPr lang="en-US" i="1" dirty="0"/>
          </a:p>
          <a:p>
            <a:pPr marL="0" indent="0" algn="ctr">
              <a:buNone/>
            </a:pPr>
            <a:r>
              <a:rPr lang="en-US" i="1" dirty="0" smtClean="0"/>
              <a:t>What?</a:t>
            </a:r>
          </a:p>
          <a:p>
            <a:endParaRPr lang="en-US" dirty="0"/>
          </a:p>
        </p:txBody>
      </p:sp>
      <p:sp>
        <p:nvSpPr>
          <p:cNvPr id="4" name="TextBox 3"/>
          <p:cNvSpPr txBox="1"/>
          <p:nvPr/>
        </p:nvSpPr>
        <p:spPr>
          <a:xfrm>
            <a:off x="157238" y="6262096"/>
            <a:ext cx="2047330" cy="369332"/>
          </a:xfrm>
          <a:prstGeom prst="rect">
            <a:avLst/>
          </a:prstGeom>
          <a:noFill/>
        </p:spPr>
        <p:txBody>
          <a:bodyPr wrap="none" rtlCol="0">
            <a:spAutoFit/>
          </a:bodyPr>
          <a:lstStyle/>
          <a:p>
            <a:r>
              <a:rPr lang="en-US" dirty="0" smtClean="0"/>
              <a:t>Hayward BMJ, 2006</a:t>
            </a:r>
            <a:endParaRPr lang="en-US" dirty="0"/>
          </a:p>
        </p:txBody>
      </p:sp>
    </p:spTree>
    <p:extLst>
      <p:ext uri="{BB962C8B-B14F-4D97-AF65-F5344CB8AC3E}">
        <p14:creationId xmlns:p14="http://schemas.microsoft.com/office/powerpoint/2010/main" val="23678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influenza-specific </a:t>
            </a:r>
            <a:br>
              <a:rPr lang="en-US" dirty="0" smtClean="0"/>
            </a:br>
            <a:r>
              <a:rPr lang="en-US" dirty="0" smtClean="0"/>
              <a:t>mortality matters</a:t>
            </a:r>
            <a:endParaRPr lang="en-US" dirty="0"/>
          </a:p>
        </p:txBody>
      </p:sp>
      <p:sp>
        <p:nvSpPr>
          <p:cNvPr id="9" name="Content Placeholder 8"/>
          <p:cNvSpPr>
            <a:spLocks noGrp="1"/>
          </p:cNvSpPr>
          <p:nvPr>
            <p:ph sz="half" idx="2"/>
          </p:nvPr>
        </p:nvSpPr>
        <p:spPr>
          <a:xfrm>
            <a:off x="5038227" y="1600200"/>
            <a:ext cx="3935679" cy="4525963"/>
          </a:xfrm>
        </p:spPr>
        <p:txBody>
          <a:bodyPr/>
          <a:lstStyle/>
          <a:p>
            <a:r>
              <a:rPr lang="en-US" dirty="0" smtClean="0"/>
              <a:t>Total cases of ILI=100</a:t>
            </a:r>
          </a:p>
          <a:p>
            <a:pPr marL="457200" lvl="1" indent="0">
              <a:buNone/>
            </a:pPr>
            <a:r>
              <a:rPr lang="en-US" dirty="0" smtClean="0"/>
              <a:t>Influenza: 15/100 = 15%</a:t>
            </a:r>
          </a:p>
          <a:p>
            <a:pPr marL="457200" lvl="1" indent="0">
              <a:buNone/>
            </a:pPr>
            <a:r>
              <a:rPr lang="en-US" dirty="0" smtClean="0"/>
              <a:t>Non-flu: 85/100 = 85%</a:t>
            </a:r>
          </a:p>
          <a:p>
            <a:pPr marL="457200" lvl="1" indent="0">
              <a:buNone/>
            </a:pPr>
            <a:endParaRPr lang="en-US" dirty="0"/>
          </a:p>
          <a:p>
            <a:r>
              <a:rPr lang="en-US" dirty="0" smtClean="0"/>
              <a:t>With placebo (effectiveness 0%)</a:t>
            </a:r>
          </a:p>
          <a:p>
            <a:pPr marL="457200" lvl="1" indent="0">
              <a:buNone/>
            </a:pPr>
            <a:r>
              <a:rPr lang="en-US" dirty="0" smtClean="0"/>
              <a:t>% reduction in flu = 0</a:t>
            </a:r>
          </a:p>
          <a:p>
            <a:pPr marL="457200" lvl="1" indent="0">
              <a:buNone/>
            </a:pPr>
            <a:r>
              <a:rPr lang="en-US" dirty="0" smtClean="0"/>
              <a:t>% reduction in non-flu = 0</a:t>
            </a:r>
          </a:p>
          <a:p>
            <a:pPr marL="457200" lvl="1" indent="0">
              <a:buNone/>
            </a:pPr>
            <a:r>
              <a:rPr lang="en-US" dirty="0" smtClean="0"/>
              <a:t>% total reduction = 0</a:t>
            </a:r>
            <a:endParaRPr lang="en-US" dirty="0"/>
          </a:p>
        </p:txBody>
      </p:sp>
      <p:sp>
        <p:nvSpPr>
          <p:cNvPr id="4" name="Oval 3"/>
          <p:cNvSpPr/>
          <p:nvPr/>
        </p:nvSpPr>
        <p:spPr>
          <a:xfrm>
            <a:off x="690837" y="1967902"/>
            <a:ext cx="4158980" cy="39916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All non-influenza causes of ILI</a:t>
            </a:r>
          </a:p>
          <a:p>
            <a:pPr algn="ctr"/>
            <a:r>
              <a:rPr lang="en-US" sz="2400" dirty="0" smtClean="0"/>
              <a:t>n=85</a:t>
            </a:r>
            <a:endParaRPr lang="en-US" sz="2400" dirty="0"/>
          </a:p>
        </p:txBody>
      </p:sp>
      <p:sp>
        <p:nvSpPr>
          <p:cNvPr id="5" name="Oval 4"/>
          <p:cNvSpPr/>
          <p:nvPr/>
        </p:nvSpPr>
        <p:spPr>
          <a:xfrm>
            <a:off x="2079490" y="4563857"/>
            <a:ext cx="1395631" cy="1395677"/>
          </a:xfrm>
          <a:prstGeom prst="ellipse">
            <a:avLst/>
          </a:prstGeom>
          <a:solidFill>
            <a:schemeClr val="accent6">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Influenza</a:t>
            </a:r>
          </a:p>
          <a:p>
            <a:pPr algn="ctr"/>
            <a:r>
              <a:rPr lang="en-US" sz="1600" dirty="0" smtClean="0"/>
              <a:t>n=15</a:t>
            </a:r>
            <a:endParaRPr lang="en-US" sz="1600" dirty="0"/>
          </a:p>
        </p:txBody>
      </p:sp>
    </p:spTree>
    <p:extLst>
      <p:ext uri="{BB962C8B-B14F-4D97-AF65-F5344CB8AC3E}">
        <p14:creationId xmlns:p14="http://schemas.microsoft.com/office/powerpoint/2010/main" val="25444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or mask policy</a:t>
            </a:r>
            <a:endParaRPr lang="en-US" dirty="0"/>
          </a:p>
        </p:txBody>
      </p:sp>
      <p:sp>
        <p:nvSpPr>
          <p:cNvPr id="3" name="Content Placeholder 2"/>
          <p:cNvSpPr>
            <a:spLocks noGrp="1"/>
          </p:cNvSpPr>
          <p:nvPr>
            <p:ph idx="1"/>
          </p:nvPr>
        </p:nvSpPr>
        <p:spPr>
          <a:xfrm>
            <a:off x="326571" y="2265439"/>
            <a:ext cx="8660191" cy="3346752"/>
          </a:xfrm>
        </p:spPr>
        <p:txBody>
          <a:bodyPr>
            <a:normAutofit/>
          </a:bodyPr>
          <a:lstStyle/>
          <a:p>
            <a:pPr marL="0" indent="0" algn="ctr">
              <a:buNone/>
            </a:pPr>
            <a:r>
              <a:rPr lang="en-US" sz="3600" dirty="0" smtClean="0"/>
              <a:t>Receive the influenza vaccine by the start of influenza season </a:t>
            </a:r>
            <a:endParaRPr lang="en-US" sz="3600" dirty="0"/>
          </a:p>
          <a:p>
            <a:pPr marL="0" indent="0" algn="ctr">
              <a:buNone/>
            </a:pPr>
            <a:r>
              <a:rPr lang="en-US" sz="3600" i="1" dirty="0" smtClean="0"/>
              <a:t>OR</a:t>
            </a:r>
            <a:endParaRPr lang="en-US" sz="3600" dirty="0"/>
          </a:p>
          <a:p>
            <a:pPr marL="0" indent="0" algn="ctr">
              <a:buNone/>
            </a:pPr>
            <a:r>
              <a:rPr lang="en-US" sz="3600" dirty="0" smtClean="0"/>
              <a:t>Wear a surgical mask in clinical areas for the duration of the season</a:t>
            </a:r>
            <a:endParaRPr lang="en-US" sz="3600" dirty="0"/>
          </a:p>
        </p:txBody>
      </p:sp>
    </p:spTree>
    <p:extLst>
      <p:ext uri="{BB962C8B-B14F-4D97-AF65-F5344CB8AC3E}">
        <p14:creationId xmlns:p14="http://schemas.microsoft.com/office/powerpoint/2010/main" val="8173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60% effectiveness </a:t>
            </a:r>
            <a:br>
              <a:rPr lang="en-US" dirty="0" smtClean="0"/>
            </a:br>
            <a:r>
              <a:rPr lang="en-US" dirty="0" smtClean="0"/>
              <a:t>(assuming 100% vaccine penetration)</a:t>
            </a:r>
            <a:endParaRPr lang="en-US" dirty="0"/>
          </a:p>
        </p:txBody>
      </p:sp>
      <p:sp>
        <p:nvSpPr>
          <p:cNvPr id="7" name="Content Placeholder 6"/>
          <p:cNvSpPr>
            <a:spLocks noGrp="1"/>
          </p:cNvSpPr>
          <p:nvPr>
            <p:ph sz="half" idx="2"/>
          </p:nvPr>
        </p:nvSpPr>
        <p:spPr>
          <a:xfrm>
            <a:off x="4954490" y="1600200"/>
            <a:ext cx="3732310" cy="4525963"/>
          </a:xfrm>
        </p:spPr>
        <p:txBody>
          <a:bodyPr/>
          <a:lstStyle/>
          <a:p>
            <a:r>
              <a:rPr lang="en-US" dirty="0" smtClean="0"/>
              <a:t>Total cases of ILI=91</a:t>
            </a:r>
          </a:p>
          <a:p>
            <a:pPr marL="457200" lvl="1" indent="0">
              <a:buNone/>
            </a:pPr>
            <a:r>
              <a:rPr lang="en-US" dirty="0" smtClean="0"/>
              <a:t>Influenza: 6/91 = 7%</a:t>
            </a:r>
          </a:p>
          <a:p>
            <a:pPr marL="457200" lvl="1" indent="0">
              <a:buNone/>
            </a:pPr>
            <a:r>
              <a:rPr lang="en-US" dirty="0" smtClean="0"/>
              <a:t>Non-flu: 85/91 = 93%</a:t>
            </a:r>
          </a:p>
          <a:p>
            <a:pPr marL="457200" lvl="1" indent="0">
              <a:buNone/>
            </a:pPr>
            <a:endParaRPr lang="en-US" dirty="0"/>
          </a:p>
          <a:p>
            <a:pPr marL="457200" lvl="1" indent="0">
              <a:buNone/>
            </a:pPr>
            <a:r>
              <a:rPr lang="en-US" dirty="0" smtClean="0"/>
              <a:t>% reduction in flu: 60%</a:t>
            </a:r>
          </a:p>
          <a:p>
            <a:pPr marL="457200" lvl="1" indent="0">
              <a:buNone/>
            </a:pPr>
            <a:r>
              <a:rPr lang="en-US" dirty="0" smtClean="0"/>
              <a:t>% reduction in non-flu: 0%</a:t>
            </a:r>
          </a:p>
          <a:p>
            <a:pPr marL="457200" lvl="1" indent="0">
              <a:buNone/>
            </a:pPr>
            <a:endParaRPr lang="en-US" dirty="0"/>
          </a:p>
          <a:p>
            <a:pPr marL="457200" lvl="1" indent="0">
              <a:buNone/>
            </a:pPr>
            <a:r>
              <a:rPr lang="en-US" dirty="0" smtClean="0"/>
              <a:t>Total reduction: (100-91/100)*100=9% </a:t>
            </a:r>
            <a:endParaRPr lang="en-US" dirty="0"/>
          </a:p>
        </p:txBody>
      </p:sp>
      <p:sp>
        <p:nvSpPr>
          <p:cNvPr id="4" name="Oval 3"/>
          <p:cNvSpPr/>
          <p:nvPr/>
        </p:nvSpPr>
        <p:spPr>
          <a:xfrm>
            <a:off x="690837" y="1967902"/>
            <a:ext cx="4158980" cy="39916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All non-influenza causes of ILI</a:t>
            </a:r>
          </a:p>
          <a:p>
            <a:pPr algn="ctr"/>
            <a:r>
              <a:rPr lang="en-US" sz="2400" dirty="0" smtClean="0"/>
              <a:t>n=85</a:t>
            </a:r>
            <a:endParaRPr lang="en-US" sz="2400" dirty="0"/>
          </a:p>
        </p:txBody>
      </p:sp>
      <p:sp>
        <p:nvSpPr>
          <p:cNvPr id="5" name="Oval 4"/>
          <p:cNvSpPr/>
          <p:nvPr/>
        </p:nvSpPr>
        <p:spPr>
          <a:xfrm>
            <a:off x="2079490" y="4563857"/>
            <a:ext cx="1395631" cy="1395677"/>
          </a:xfrm>
          <a:prstGeom prst="ellipse">
            <a:avLst/>
          </a:prstGeom>
          <a:solidFill>
            <a:schemeClr val="accent6">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Influenza</a:t>
            </a:r>
          </a:p>
          <a:p>
            <a:pPr algn="ctr"/>
            <a:r>
              <a:rPr lang="en-US" sz="1600" dirty="0" smtClean="0"/>
              <a:t>n=6</a:t>
            </a:r>
            <a:endParaRPr lang="en-US" sz="1600" dirty="0"/>
          </a:p>
        </p:txBody>
      </p:sp>
    </p:spTree>
    <p:extLst>
      <p:ext uri="{BB962C8B-B14F-4D97-AF65-F5344CB8AC3E}">
        <p14:creationId xmlns:p14="http://schemas.microsoft.com/office/powerpoint/2010/main" val="28298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Pneumococcal vaccine</a:t>
            </a:r>
            <a:endParaRPr lang="en-US" dirty="0"/>
          </a:p>
        </p:txBody>
      </p:sp>
      <p:sp>
        <p:nvSpPr>
          <p:cNvPr id="5" name="Content Placeholder 4"/>
          <p:cNvSpPr>
            <a:spLocks noGrp="1"/>
          </p:cNvSpPr>
          <p:nvPr>
            <p:ph idx="1"/>
          </p:nvPr>
        </p:nvSpPr>
        <p:spPr/>
        <p:txBody>
          <a:bodyPr/>
          <a:lstStyle/>
          <a:p>
            <a:r>
              <a:rPr lang="en-US" dirty="0" smtClean="0"/>
              <a:t>decreased risk of invasive pneumococcal disease OR 0.26 (0.14-0.45)</a:t>
            </a:r>
          </a:p>
          <a:p>
            <a:r>
              <a:rPr lang="en-US" dirty="0" smtClean="0"/>
              <a:t>decreased all-cause pneumonia (low income population) OR 0.54 (0.43-0.67)</a:t>
            </a:r>
          </a:p>
          <a:p>
            <a:r>
              <a:rPr lang="en-US" dirty="0" smtClean="0"/>
              <a:t>no effect on all-cause mortality</a:t>
            </a:r>
            <a:endParaRPr lang="en-US" dirty="0"/>
          </a:p>
        </p:txBody>
      </p:sp>
      <p:sp>
        <p:nvSpPr>
          <p:cNvPr id="6" name="TextBox 5"/>
          <p:cNvSpPr txBox="1"/>
          <p:nvPr/>
        </p:nvSpPr>
        <p:spPr>
          <a:xfrm>
            <a:off x="180005" y="6355811"/>
            <a:ext cx="4041416" cy="369332"/>
          </a:xfrm>
          <a:prstGeom prst="rect">
            <a:avLst/>
          </a:prstGeom>
          <a:noFill/>
        </p:spPr>
        <p:txBody>
          <a:bodyPr wrap="none" rtlCol="0">
            <a:spAutoFit/>
          </a:bodyPr>
          <a:lstStyle/>
          <a:p>
            <a:r>
              <a:rPr lang="en-US" dirty="0" err="1" smtClean="0"/>
              <a:t>Moberley</a:t>
            </a:r>
            <a:r>
              <a:rPr lang="en-US" dirty="0" smtClean="0"/>
              <a:t> </a:t>
            </a:r>
            <a:r>
              <a:rPr lang="en-US" i="1" dirty="0" smtClean="0"/>
              <a:t>et. al. </a:t>
            </a:r>
            <a:r>
              <a:rPr lang="en-US" dirty="0" smtClean="0"/>
              <a:t>Cochrane database 2013</a:t>
            </a:r>
            <a:endParaRPr lang="en-US" dirty="0"/>
          </a:p>
        </p:txBody>
      </p:sp>
    </p:spTree>
    <p:extLst>
      <p:ext uri="{BB962C8B-B14F-4D97-AF65-F5344CB8AC3E}">
        <p14:creationId xmlns:p14="http://schemas.microsoft.com/office/powerpoint/2010/main" val="31350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 decrease in all cause illness &gt; specific illness is mathematically impossible</a:t>
            </a:r>
            <a:endParaRPr lang="en-US" dirty="0"/>
          </a:p>
        </p:txBody>
      </p:sp>
      <p:sp>
        <p:nvSpPr>
          <p:cNvPr id="8" name="Content Placeholder 7"/>
          <p:cNvSpPr>
            <a:spLocks noGrp="1"/>
          </p:cNvSpPr>
          <p:nvPr>
            <p:ph idx="1"/>
          </p:nvPr>
        </p:nvSpPr>
        <p:spPr/>
        <p:txBody>
          <a:bodyPr/>
          <a:lstStyle/>
          <a:p>
            <a:r>
              <a:rPr lang="en-US" dirty="0" smtClean="0"/>
              <a:t>The long term care RCTs must have inherent biases</a:t>
            </a:r>
          </a:p>
          <a:p>
            <a:pPr lvl="1"/>
            <a:r>
              <a:rPr lang="en-US" dirty="0"/>
              <a:t>N</a:t>
            </a:r>
            <a:r>
              <a:rPr lang="en-US" dirty="0" smtClean="0"/>
              <a:t>ot-blinded</a:t>
            </a:r>
          </a:p>
          <a:p>
            <a:pPr lvl="1"/>
            <a:r>
              <a:rPr lang="en-US" dirty="0" smtClean="0"/>
              <a:t>Other outbreaks</a:t>
            </a:r>
          </a:p>
          <a:p>
            <a:pPr lvl="1"/>
            <a:r>
              <a:rPr lang="en-US" dirty="0"/>
              <a:t>C</a:t>
            </a:r>
            <a:r>
              <a:rPr lang="en-US" dirty="0" smtClean="0"/>
              <a:t>hanges in behaviour that affected flu rates</a:t>
            </a:r>
          </a:p>
          <a:p>
            <a:pPr lvl="2"/>
            <a:r>
              <a:rPr lang="en-US" dirty="0" smtClean="0"/>
              <a:t>other infection control practices</a:t>
            </a:r>
          </a:p>
          <a:p>
            <a:pPr lvl="2"/>
            <a:r>
              <a:rPr lang="en-US" dirty="0" smtClean="0"/>
              <a:t>biased case detection</a:t>
            </a:r>
          </a:p>
          <a:p>
            <a:pPr lvl="1"/>
            <a:r>
              <a:rPr lang="en-US" dirty="0" smtClean="0"/>
              <a:t>note that inadequate influenza diagnosis is very unlikely in these trials </a:t>
            </a:r>
          </a:p>
        </p:txBody>
      </p:sp>
    </p:spTree>
    <p:extLst>
      <p:ext uri="{BB962C8B-B14F-4D97-AF65-F5344CB8AC3E}">
        <p14:creationId xmlns:p14="http://schemas.microsoft.com/office/powerpoint/2010/main" val="37541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962" y="2355020"/>
            <a:ext cx="8229600" cy="1143000"/>
          </a:xfrm>
        </p:spPr>
        <p:txBody>
          <a:bodyPr>
            <a:normAutofit fontScale="90000"/>
          </a:bodyPr>
          <a:lstStyle/>
          <a:p>
            <a:r>
              <a:rPr lang="en-US" dirty="0" smtClean="0"/>
              <a:t>The reason there is no reduction in influenza-specific mortality is because the vaccine has very little impact on this outcome</a:t>
            </a:r>
            <a:endParaRPr lang="en-US" dirty="0"/>
          </a:p>
        </p:txBody>
      </p:sp>
    </p:spTree>
    <p:extLst>
      <p:ext uri="{BB962C8B-B14F-4D97-AF65-F5344CB8AC3E}">
        <p14:creationId xmlns:p14="http://schemas.microsoft.com/office/powerpoint/2010/main" val="165730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Acute care RCT</a:t>
            </a:r>
            <a:endParaRPr lang="en-US" dirty="0"/>
          </a:p>
        </p:txBody>
      </p:sp>
      <p:sp>
        <p:nvSpPr>
          <p:cNvPr id="3" name="Content Placeholder 2"/>
          <p:cNvSpPr>
            <a:spLocks noGrp="1"/>
          </p:cNvSpPr>
          <p:nvPr>
            <p:ph idx="1"/>
          </p:nvPr>
        </p:nvSpPr>
        <p:spPr>
          <a:xfrm>
            <a:off x="457199" y="1600200"/>
            <a:ext cx="8348133" cy="4955419"/>
          </a:xfrm>
        </p:spPr>
        <p:txBody>
          <a:bodyPr>
            <a:normAutofit/>
          </a:bodyPr>
          <a:lstStyle/>
          <a:p>
            <a:r>
              <a:rPr lang="en-US" dirty="0" smtClean="0"/>
              <a:t>Studied the impact of an educational intervention on vaccination rates</a:t>
            </a:r>
          </a:p>
          <a:p>
            <a:r>
              <a:rPr lang="en-US" dirty="0" smtClean="0"/>
              <a:t>Secondary outcomes:</a:t>
            </a:r>
          </a:p>
          <a:p>
            <a:pPr lvl="1"/>
            <a:r>
              <a:rPr lang="en-US" dirty="0" smtClean="0"/>
              <a:t>nosocomial influenza + pneumonia</a:t>
            </a:r>
            <a:endParaRPr lang="en-US" dirty="0"/>
          </a:p>
          <a:p>
            <a:r>
              <a:rPr lang="en-US" dirty="0" smtClean="0"/>
              <a:t>11% increase in vaccination rates resulted in a 50% decrease in influenza/pneumonia on one ward</a:t>
            </a:r>
          </a:p>
          <a:p>
            <a:r>
              <a:rPr lang="en-US" dirty="0"/>
              <a:t>R</a:t>
            </a:r>
            <a:r>
              <a:rPr lang="en-US" dirty="0" smtClean="0"/>
              <a:t>esearchers acknowledged many sources of potential bias</a:t>
            </a:r>
          </a:p>
        </p:txBody>
      </p:sp>
      <p:sp>
        <p:nvSpPr>
          <p:cNvPr id="5" name="Rectangle 4"/>
          <p:cNvSpPr/>
          <p:nvPr/>
        </p:nvSpPr>
        <p:spPr>
          <a:xfrm>
            <a:off x="0" y="6455192"/>
            <a:ext cx="4816192" cy="369332"/>
          </a:xfrm>
          <a:prstGeom prst="rect">
            <a:avLst/>
          </a:prstGeom>
        </p:spPr>
        <p:txBody>
          <a:bodyPr wrap="none">
            <a:spAutoFit/>
          </a:bodyPr>
          <a:lstStyle/>
          <a:p>
            <a:r>
              <a:rPr lang="en-US" dirty="0" err="1"/>
              <a:t>Riphagen-Dalhuisen</a:t>
            </a:r>
            <a:r>
              <a:rPr lang="en-US" dirty="0"/>
              <a:t> et. al</a:t>
            </a:r>
            <a:r>
              <a:rPr lang="en-US" dirty="0" smtClean="0"/>
              <a:t>., </a:t>
            </a:r>
            <a:r>
              <a:rPr lang="en-US" dirty="0" err="1" smtClean="0"/>
              <a:t>Eurosurveillance</a:t>
            </a:r>
            <a:r>
              <a:rPr lang="en-US" dirty="0" smtClean="0"/>
              <a:t> 2013 </a:t>
            </a:r>
            <a:endParaRPr lang="en-US" dirty="0"/>
          </a:p>
        </p:txBody>
      </p:sp>
    </p:spTree>
    <p:extLst>
      <p:ext uri="{BB962C8B-B14F-4D97-AF65-F5344CB8AC3E}">
        <p14:creationId xmlns:p14="http://schemas.microsoft.com/office/powerpoint/2010/main" val="22405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all clinical settings the same?</a:t>
            </a:r>
            <a:endParaRPr lang="en-US" dirty="0"/>
          </a:p>
        </p:txBody>
      </p:sp>
      <p:sp>
        <p:nvSpPr>
          <p:cNvPr id="3" name="Content Placeholder 2"/>
          <p:cNvSpPr>
            <a:spLocks noGrp="1"/>
          </p:cNvSpPr>
          <p:nvPr>
            <p:ph idx="1"/>
          </p:nvPr>
        </p:nvSpPr>
        <p:spPr/>
        <p:txBody>
          <a:bodyPr/>
          <a:lstStyle/>
          <a:p>
            <a:r>
              <a:rPr lang="en-US" dirty="0" smtClean="0"/>
              <a:t>Long term care</a:t>
            </a:r>
          </a:p>
          <a:p>
            <a:r>
              <a:rPr lang="en-US" dirty="0" smtClean="0"/>
              <a:t>Acute care</a:t>
            </a:r>
          </a:p>
          <a:p>
            <a:r>
              <a:rPr lang="en-US" dirty="0" smtClean="0"/>
              <a:t>Complex continuing care</a:t>
            </a:r>
          </a:p>
          <a:p>
            <a:r>
              <a:rPr lang="en-US" dirty="0"/>
              <a:t>H</a:t>
            </a:r>
            <a:r>
              <a:rPr lang="en-US" dirty="0" smtClean="0"/>
              <a:t>ome care</a:t>
            </a:r>
          </a:p>
          <a:p>
            <a:r>
              <a:rPr lang="en-US" dirty="0"/>
              <a:t>A</a:t>
            </a:r>
            <a:r>
              <a:rPr lang="en-US" dirty="0" smtClean="0"/>
              <a:t>mbulatory care</a:t>
            </a:r>
            <a:endParaRPr lang="en-US" dirty="0"/>
          </a:p>
        </p:txBody>
      </p:sp>
    </p:spTree>
    <p:extLst>
      <p:ext uri="{BB962C8B-B14F-4D97-AF65-F5344CB8AC3E}">
        <p14:creationId xmlns:p14="http://schemas.microsoft.com/office/powerpoint/2010/main" val="37346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trip to the family doctor</a:t>
            </a:r>
            <a:endParaRPr lang="en-US" dirty="0"/>
          </a:p>
        </p:txBody>
      </p:sp>
      <p:pic>
        <p:nvPicPr>
          <p:cNvPr id="4" name="Picture 3" descr="ttc.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3638" y="1665490"/>
            <a:ext cx="2136432" cy="14104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Griffin_famil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35" y="1995625"/>
            <a:ext cx="2005458" cy="15730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2011317-Yonge_st-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1734" y="3497918"/>
            <a:ext cx="2205065" cy="14239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waitingroomES2810_468x31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36434" y="5030681"/>
            <a:ext cx="2342078" cy="15613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stock-footage-video-of-a-doctor-testing-knees-reflex-of-a-patient-in-examination-room.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542" y="4572671"/>
            <a:ext cx="2231064" cy="1249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0" name="Curved Connector 9"/>
          <p:cNvCxnSpPr/>
          <p:nvPr/>
        </p:nvCxnSpPr>
        <p:spPr>
          <a:xfrm flipV="1">
            <a:off x="3115952" y="2241471"/>
            <a:ext cx="839711" cy="527405"/>
          </a:xfrm>
          <a:prstGeom prst="curvedConnector3">
            <a:avLst>
              <a:gd name="adj1" fmla="val 49174"/>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a:off x="6613590" y="2324746"/>
            <a:ext cx="950747" cy="751204"/>
          </a:xfrm>
          <a:prstGeom prst="curvedConnector3">
            <a:avLst>
              <a:gd name="adj1" fmla="val 99635"/>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0800000" flipV="1">
            <a:off x="6266604" y="5253230"/>
            <a:ext cx="1387950" cy="714773"/>
          </a:xfrm>
          <a:prstGeom prst="curvedConnector3">
            <a:avLst>
              <a:gd name="adj1" fmla="val -500"/>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a:off x="1915373" y="6058218"/>
            <a:ext cx="1499971" cy="402493"/>
          </a:xfrm>
          <a:prstGeom prst="curvedConnector3">
            <a:avLst>
              <a:gd name="adj1" fmla="val 3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1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T</a:t>
            </a:r>
            <a:r>
              <a:rPr lang="en-US" dirty="0" smtClean="0"/>
              <a:t>he available evidence is significantly flawed</a:t>
            </a:r>
          </a:p>
          <a:p>
            <a:r>
              <a:rPr lang="en-US" dirty="0" smtClean="0"/>
              <a:t>All-cause mortality decrease cannot be due to vaccinating healthcare workers</a:t>
            </a:r>
          </a:p>
          <a:p>
            <a:r>
              <a:rPr lang="en-US" dirty="0" smtClean="0"/>
              <a:t>To cite these studies as definitive (or even moderate) proof that healthcare worker vaccination saves lives is to mislead.</a:t>
            </a:r>
          </a:p>
          <a:p>
            <a:r>
              <a:rPr lang="en-US" dirty="0"/>
              <a:t>Patient care settings are not the same</a:t>
            </a:r>
          </a:p>
          <a:p>
            <a:pPr marL="0" indent="0">
              <a:buNone/>
            </a:pPr>
            <a:endParaRPr lang="en-US" dirty="0"/>
          </a:p>
        </p:txBody>
      </p:sp>
    </p:spTree>
    <p:extLst>
      <p:ext uri="{BB962C8B-B14F-4D97-AF65-F5344CB8AC3E}">
        <p14:creationId xmlns:p14="http://schemas.microsoft.com/office/powerpoint/2010/main" val="14330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this past CDN influenza season?</a:t>
            </a:r>
            <a:endParaRPr lang="en-US" dirty="0"/>
          </a:p>
        </p:txBody>
      </p:sp>
      <p:sp>
        <p:nvSpPr>
          <p:cNvPr id="3" name="Content Placeholder 2"/>
          <p:cNvSpPr>
            <a:spLocks noGrp="1"/>
          </p:cNvSpPr>
          <p:nvPr>
            <p:ph idx="1"/>
          </p:nvPr>
        </p:nvSpPr>
        <p:spPr/>
        <p:txBody>
          <a:bodyPr/>
          <a:lstStyle/>
          <a:p>
            <a:r>
              <a:rPr lang="en-US" dirty="0" smtClean="0"/>
              <a:t>Vaccine effectiveness is zero for H3N2</a:t>
            </a:r>
          </a:p>
          <a:p>
            <a:r>
              <a:rPr lang="en-US" dirty="0"/>
              <a:t>V</a:t>
            </a:r>
            <a:r>
              <a:rPr lang="en-US" dirty="0" smtClean="0"/>
              <a:t>accinated staff do not need to mask, even when ill</a:t>
            </a:r>
          </a:p>
          <a:p>
            <a:pPr lvl="1"/>
            <a:r>
              <a:rPr lang="en-US" dirty="0" smtClean="0"/>
              <a:t>not necessarily required to take prophylaxis during outbreaks</a:t>
            </a:r>
          </a:p>
          <a:p>
            <a:r>
              <a:rPr lang="en-US" dirty="0"/>
              <a:t>U</a:t>
            </a:r>
            <a:r>
              <a:rPr lang="en-US" dirty="0" smtClean="0"/>
              <a:t>nvaccinated staff need to mask, even when not ill</a:t>
            </a:r>
          </a:p>
          <a:p>
            <a:pPr lvl="1"/>
            <a:r>
              <a:rPr lang="en-US" dirty="0" smtClean="0"/>
              <a:t>must take prophylaxis during outbreaks</a:t>
            </a:r>
            <a:endParaRPr lang="en-US" dirty="0"/>
          </a:p>
        </p:txBody>
      </p:sp>
    </p:spTree>
    <p:extLst>
      <p:ext uri="{BB962C8B-B14F-4D97-AF65-F5344CB8AC3E}">
        <p14:creationId xmlns:p14="http://schemas.microsoft.com/office/powerpoint/2010/main" val="9008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not to develop policy</a:t>
            </a:r>
            <a:endParaRPr lang="en-US" dirty="0"/>
          </a:p>
        </p:txBody>
      </p:sp>
      <p:pic>
        <p:nvPicPr>
          <p:cNvPr id="4" name="Picture 3" descr="closed-door.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9040" y="1669845"/>
            <a:ext cx="6748717" cy="4651189"/>
          </a:xfrm>
          <a:prstGeom prst="rect">
            <a:avLst/>
          </a:prstGeom>
        </p:spPr>
      </p:pic>
    </p:spTree>
    <p:extLst>
      <p:ext uri="{BB962C8B-B14F-4D97-AF65-F5344CB8AC3E}">
        <p14:creationId xmlns:p14="http://schemas.microsoft.com/office/powerpoint/2010/main" val="191598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in support</a:t>
            </a:r>
            <a:endParaRPr lang="en-US" dirty="0"/>
          </a:p>
        </p:txBody>
      </p:sp>
      <p:sp>
        <p:nvSpPr>
          <p:cNvPr id="3" name="Content Placeholder 2"/>
          <p:cNvSpPr>
            <a:spLocks noGrp="1"/>
          </p:cNvSpPr>
          <p:nvPr>
            <p:ph idx="1"/>
          </p:nvPr>
        </p:nvSpPr>
        <p:spPr>
          <a:xfrm>
            <a:off x="457200" y="1600200"/>
            <a:ext cx="8377916" cy="5040360"/>
          </a:xfrm>
        </p:spPr>
        <p:txBody>
          <a:bodyPr>
            <a:normAutofit fontScale="92500" lnSpcReduction="20000"/>
          </a:bodyPr>
          <a:lstStyle/>
          <a:p>
            <a:r>
              <a:rPr lang="en-US" dirty="0" smtClean="0"/>
              <a:t>Influenza kills the elderly and infirm</a:t>
            </a:r>
          </a:p>
          <a:p>
            <a:r>
              <a:rPr lang="en-US" dirty="0" smtClean="0"/>
              <a:t>We cannot wait for better studies</a:t>
            </a:r>
          </a:p>
          <a:p>
            <a:pPr lvl="1"/>
            <a:r>
              <a:rPr lang="en-US" dirty="0" smtClean="0"/>
              <a:t>Precautionary </a:t>
            </a:r>
            <a:r>
              <a:rPr lang="en-US" dirty="0"/>
              <a:t>approach</a:t>
            </a:r>
          </a:p>
          <a:p>
            <a:pPr lvl="1"/>
            <a:r>
              <a:rPr lang="en-US" dirty="0" smtClean="0"/>
              <a:t>it would be unethical to do further studies</a:t>
            </a:r>
          </a:p>
          <a:p>
            <a:pPr lvl="1"/>
            <a:r>
              <a:rPr lang="en-US" dirty="0" smtClean="0"/>
              <a:t>Randomized controlled trials are gold standard</a:t>
            </a:r>
          </a:p>
          <a:p>
            <a:r>
              <a:rPr lang="en-US" dirty="0"/>
              <a:t>Patient safety comes </a:t>
            </a:r>
            <a:r>
              <a:rPr lang="en-US" dirty="0" smtClean="0"/>
              <a:t>first</a:t>
            </a:r>
          </a:p>
          <a:p>
            <a:r>
              <a:rPr lang="en-US" dirty="0" smtClean="0"/>
              <a:t>The policy is better than nothing</a:t>
            </a:r>
          </a:p>
          <a:p>
            <a:r>
              <a:rPr lang="en-US" dirty="0"/>
              <a:t>M</a:t>
            </a:r>
            <a:r>
              <a:rPr lang="en-US" dirty="0" smtClean="0"/>
              <a:t>oral/ethical obligation</a:t>
            </a:r>
          </a:p>
          <a:p>
            <a:r>
              <a:rPr lang="en-US" dirty="0"/>
              <a:t>N</a:t>
            </a:r>
            <a:r>
              <a:rPr lang="en-US" dirty="0" smtClean="0"/>
              <a:t>othing else works to increase vaccination rates</a:t>
            </a:r>
          </a:p>
          <a:p>
            <a:r>
              <a:rPr lang="en-US" dirty="0" smtClean="0"/>
              <a:t>Patients support it</a:t>
            </a:r>
          </a:p>
          <a:p>
            <a:r>
              <a:rPr lang="en-US" dirty="0" smtClean="0"/>
              <a:t>Others countries are doing it</a:t>
            </a:r>
          </a:p>
          <a:p>
            <a:endParaRPr lang="en-US" dirty="0"/>
          </a:p>
        </p:txBody>
      </p:sp>
    </p:spTree>
    <p:extLst>
      <p:ext uri="{BB962C8B-B14F-4D97-AF65-F5344CB8AC3E}">
        <p14:creationId xmlns:p14="http://schemas.microsoft.com/office/powerpoint/2010/main" val="5171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amstime_m_250248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1" y="0"/>
            <a:ext cx="6094064" cy="5606538"/>
          </a:xfrm>
          <a:prstGeom prst="rect">
            <a:avLst/>
          </a:prstGeom>
        </p:spPr>
      </p:pic>
      <p:sp>
        <p:nvSpPr>
          <p:cNvPr id="5" name="TextBox 4"/>
          <p:cNvSpPr txBox="1"/>
          <p:nvPr/>
        </p:nvSpPr>
        <p:spPr>
          <a:xfrm>
            <a:off x="5254964" y="4483637"/>
            <a:ext cx="3786880" cy="461665"/>
          </a:xfrm>
          <a:prstGeom prst="rect">
            <a:avLst/>
          </a:prstGeom>
          <a:noFill/>
        </p:spPr>
        <p:txBody>
          <a:bodyPr wrap="square" rtlCol="0">
            <a:spAutoFit/>
          </a:bodyPr>
          <a:lstStyle/>
          <a:p>
            <a:r>
              <a:rPr lang="en-US" sz="2400" dirty="0" smtClean="0"/>
              <a:t>Flawed scientific evidence</a:t>
            </a:r>
            <a:endParaRPr lang="en-US" sz="2400" dirty="0"/>
          </a:p>
        </p:txBody>
      </p:sp>
      <p:sp>
        <p:nvSpPr>
          <p:cNvPr id="6" name="TextBox 5"/>
          <p:cNvSpPr txBox="1"/>
          <p:nvPr/>
        </p:nvSpPr>
        <p:spPr>
          <a:xfrm>
            <a:off x="5254964" y="997507"/>
            <a:ext cx="3786880" cy="461665"/>
          </a:xfrm>
          <a:prstGeom prst="rect">
            <a:avLst/>
          </a:prstGeom>
          <a:noFill/>
        </p:spPr>
        <p:txBody>
          <a:bodyPr wrap="square" rtlCol="0">
            <a:spAutoFit/>
          </a:bodyPr>
          <a:lstStyle/>
          <a:p>
            <a:r>
              <a:rPr lang="en-US" sz="2400" dirty="0" smtClean="0"/>
              <a:t>Policy decisions</a:t>
            </a:r>
            <a:endParaRPr lang="en-US" sz="2400" dirty="0"/>
          </a:p>
        </p:txBody>
      </p:sp>
      <p:sp>
        <p:nvSpPr>
          <p:cNvPr id="7" name="TextBox 6"/>
          <p:cNvSpPr txBox="1"/>
          <p:nvPr/>
        </p:nvSpPr>
        <p:spPr>
          <a:xfrm>
            <a:off x="5254964" y="2660240"/>
            <a:ext cx="3786880" cy="830997"/>
          </a:xfrm>
          <a:prstGeom prst="rect">
            <a:avLst/>
          </a:prstGeom>
          <a:noFill/>
        </p:spPr>
        <p:txBody>
          <a:bodyPr wrap="square" rtlCol="0">
            <a:spAutoFit/>
          </a:bodyPr>
          <a:lstStyle/>
          <a:p>
            <a:r>
              <a:rPr lang="en-US" sz="2400" dirty="0" smtClean="0"/>
              <a:t>Morale, ethical, safety consequences</a:t>
            </a:r>
            <a:endParaRPr lang="en-US" sz="2400" dirty="0"/>
          </a:p>
        </p:txBody>
      </p:sp>
    </p:spTree>
    <p:extLst>
      <p:ext uri="{BB962C8B-B14F-4D97-AF65-F5344CB8AC3E}">
        <p14:creationId xmlns:p14="http://schemas.microsoft.com/office/powerpoint/2010/main" val="21403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i="1" dirty="0" smtClean="0"/>
              <a:t>Misleading towards the truth</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Misleading toward the truth is </a:t>
            </a:r>
            <a:r>
              <a:rPr lang="en-US" i="1" dirty="0"/>
              <a:t>exceedingly common. It is well-intentioned – or at least it is grounded in a normal mix of self-serving and altruistic intentions.</a:t>
            </a:r>
            <a:endParaRPr lang="en-CA" dirty="0"/>
          </a:p>
          <a:p>
            <a:pPr marL="0" indent="0">
              <a:buNone/>
            </a:pPr>
            <a:endParaRPr lang="en-CA" dirty="0"/>
          </a:p>
          <a:p>
            <a:r>
              <a:rPr lang="en-US" i="1" dirty="0"/>
              <a:t>So what’s the problem? Misleading people, even toward the truth, is a very dangerous behavior. If and when people learn they have been misled, they have great trouble thereafter believing the truth they were misled toward. If and when they discover that the company or agency they have been listening to cannot be trusted, they jump to the conclusion that the facts it withheld or papered over must be damning. In our field, risk communication, this is predictable – as sound as Sound Science gets.</a:t>
            </a:r>
            <a:r>
              <a:rPr lang="en-CA" dirty="0"/>
              <a:t> </a:t>
            </a:r>
            <a:endParaRPr lang="en-US" dirty="0"/>
          </a:p>
        </p:txBody>
      </p:sp>
      <p:sp>
        <p:nvSpPr>
          <p:cNvPr id="4" name="TextBox 3"/>
          <p:cNvSpPr txBox="1"/>
          <p:nvPr/>
        </p:nvSpPr>
        <p:spPr>
          <a:xfrm>
            <a:off x="457200" y="6310477"/>
            <a:ext cx="2158802" cy="369332"/>
          </a:xfrm>
          <a:prstGeom prst="rect">
            <a:avLst/>
          </a:prstGeom>
          <a:noFill/>
        </p:spPr>
        <p:txBody>
          <a:bodyPr wrap="none" rtlCol="0">
            <a:spAutoFit/>
          </a:bodyPr>
          <a:lstStyle/>
          <a:p>
            <a:r>
              <a:rPr lang="en-US" dirty="0" smtClean="0"/>
              <a:t>Sandman and </a:t>
            </a:r>
            <a:r>
              <a:rPr lang="en-US" dirty="0" err="1" smtClean="0"/>
              <a:t>Lanard</a:t>
            </a:r>
            <a:endParaRPr lang="en-US" dirty="0"/>
          </a:p>
        </p:txBody>
      </p:sp>
    </p:spTree>
    <p:extLst>
      <p:ext uri="{BB962C8B-B14F-4D97-AF65-F5344CB8AC3E}">
        <p14:creationId xmlns:p14="http://schemas.microsoft.com/office/powerpoint/2010/main" val="38932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7257"/>
            <a:ext cx="9144000" cy="2976582"/>
          </a:xfrm>
          <a:prstGeom prst="rect">
            <a:avLst/>
          </a:prstGeom>
        </p:spPr>
      </p:pic>
    </p:spTree>
    <p:extLst>
      <p:ext uri="{BB962C8B-B14F-4D97-AF65-F5344CB8AC3E}">
        <p14:creationId xmlns:p14="http://schemas.microsoft.com/office/powerpoint/2010/main" val="104737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933"/>
            <a:ext cx="9144000" cy="6846570"/>
          </a:xfrm>
          <a:prstGeom prst="rect">
            <a:avLst/>
          </a:prstGeom>
        </p:spPr>
      </p:pic>
      <p:sp>
        <p:nvSpPr>
          <p:cNvPr id="2" name="Title 1"/>
          <p:cNvSpPr>
            <a:spLocks noGrp="1"/>
          </p:cNvSpPr>
          <p:nvPr>
            <p:ph type="title"/>
          </p:nvPr>
        </p:nvSpPr>
        <p:spPr>
          <a:xfrm>
            <a:off x="270937" y="88375"/>
            <a:ext cx="8229600" cy="1143000"/>
          </a:xfrm>
        </p:spPr>
        <p:txBody>
          <a:bodyPr>
            <a:noAutofit/>
          </a:bodyPr>
          <a:lstStyle/>
          <a:p>
            <a:pPr algn="l"/>
            <a:r>
              <a:rPr lang="en-US" sz="4800" dirty="0" smtClean="0"/>
              <a:t>Is moral indignation a sound basis for policy?</a:t>
            </a:r>
            <a:endParaRPr lang="en-US" sz="4800" dirty="0"/>
          </a:p>
        </p:txBody>
      </p:sp>
    </p:spTree>
    <p:extLst>
      <p:ext uri="{BB962C8B-B14F-4D97-AF65-F5344CB8AC3E}">
        <p14:creationId xmlns:p14="http://schemas.microsoft.com/office/powerpoint/2010/main" val="269091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onsequences of this policy</a:t>
            </a:r>
            <a:endParaRPr lang="en-US" dirty="0"/>
          </a:p>
        </p:txBody>
      </p:sp>
      <p:sp>
        <p:nvSpPr>
          <p:cNvPr id="3" name="Content Placeholder 2"/>
          <p:cNvSpPr>
            <a:spLocks noGrp="1"/>
          </p:cNvSpPr>
          <p:nvPr>
            <p:ph idx="1"/>
          </p:nvPr>
        </p:nvSpPr>
        <p:spPr>
          <a:xfrm>
            <a:off x="389468" y="1600200"/>
            <a:ext cx="8686800" cy="4525963"/>
          </a:xfrm>
        </p:spPr>
        <p:txBody>
          <a:bodyPr/>
          <a:lstStyle/>
          <a:p>
            <a:r>
              <a:rPr lang="en-US" dirty="0"/>
              <a:t>N</a:t>
            </a:r>
            <a:r>
              <a:rPr lang="en-US" dirty="0" smtClean="0"/>
              <a:t>egligible impact on patient safety</a:t>
            </a:r>
          </a:p>
          <a:p>
            <a:r>
              <a:rPr lang="en-US" dirty="0"/>
              <a:t>E</a:t>
            </a:r>
            <a:r>
              <a:rPr lang="en-US" dirty="0" smtClean="0"/>
              <a:t>roded medical and scientific credibility</a:t>
            </a:r>
          </a:p>
          <a:p>
            <a:r>
              <a:rPr lang="en-US" dirty="0"/>
              <a:t>A</a:t>
            </a:r>
            <a:r>
              <a:rPr lang="en-US" dirty="0" smtClean="0"/>
              <a:t>mmunition for the anti-vaccination movement</a:t>
            </a:r>
          </a:p>
          <a:p>
            <a:r>
              <a:rPr lang="en-US" dirty="0"/>
              <a:t>D</a:t>
            </a:r>
            <a:r>
              <a:rPr lang="en-US" dirty="0" smtClean="0"/>
              <a:t>isenfranchised and potentially disciplined staff</a:t>
            </a:r>
          </a:p>
          <a:p>
            <a:r>
              <a:rPr lang="en-US" dirty="0"/>
              <a:t>W</a:t>
            </a:r>
            <a:r>
              <a:rPr lang="en-US" dirty="0" smtClean="0"/>
              <a:t>rongful dismissal suits</a:t>
            </a:r>
          </a:p>
          <a:p>
            <a:endParaRPr lang="en-US" dirty="0" smtClean="0"/>
          </a:p>
          <a:p>
            <a:endParaRPr lang="en-US" dirty="0"/>
          </a:p>
        </p:txBody>
      </p:sp>
    </p:spTree>
    <p:extLst>
      <p:ext uri="{BB962C8B-B14F-4D97-AF65-F5344CB8AC3E}">
        <p14:creationId xmlns:p14="http://schemas.microsoft.com/office/powerpoint/2010/main" val="426054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in support of the policy</a:t>
            </a:r>
            <a:endParaRPr lang="en-US" dirty="0"/>
          </a:p>
        </p:txBody>
      </p:sp>
      <p:sp>
        <p:nvSpPr>
          <p:cNvPr id="3" name="Content Placeholder 2"/>
          <p:cNvSpPr>
            <a:spLocks noGrp="1"/>
          </p:cNvSpPr>
          <p:nvPr>
            <p:ph idx="1"/>
          </p:nvPr>
        </p:nvSpPr>
        <p:spPr>
          <a:xfrm>
            <a:off x="457200" y="1600200"/>
            <a:ext cx="8502160" cy="4998942"/>
          </a:xfrm>
        </p:spPr>
        <p:txBody>
          <a:bodyPr>
            <a:normAutofit fontScale="85000" lnSpcReduction="10000"/>
          </a:bodyPr>
          <a:lstStyle/>
          <a:p>
            <a:r>
              <a:rPr lang="en-US" dirty="0" smtClean="0"/>
              <a:t>Influenza kills the elderly and infirm</a:t>
            </a:r>
          </a:p>
          <a:p>
            <a:r>
              <a:rPr lang="en-US" dirty="0" smtClean="0"/>
              <a:t>We cannot wait for better studies</a:t>
            </a:r>
          </a:p>
          <a:p>
            <a:pPr lvl="1"/>
            <a:r>
              <a:rPr lang="en-US" dirty="0" smtClean="0"/>
              <a:t>Precautionary </a:t>
            </a:r>
            <a:r>
              <a:rPr lang="en-US" dirty="0"/>
              <a:t>approach</a:t>
            </a:r>
          </a:p>
          <a:p>
            <a:pPr lvl="1"/>
            <a:r>
              <a:rPr lang="en-US" dirty="0" smtClean="0"/>
              <a:t>it would be unethical to do further studies</a:t>
            </a:r>
          </a:p>
          <a:p>
            <a:pPr lvl="1"/>
            <a:r>
              <a:rPr lang="en-US" dirty="0" smtClean="0"/>
              <a:t>Randomized controlled trials are gold standard</a:t>
            </a:r>
          </a:p>
          <a:p>
            <a:r>
              <a:rPr lang="en-US" dirty="0"/>
              <a:t>Patient safety comes </a:t>
            </a:r>
            <a:r>
              <a:rPr lang="en-US" dirty="0" smtClean="0"/>
              <a:t>first</a:t>
            </a:r>
          </a:p>
          <a:p>
            <a:r>
              <a:rPr lang="en-US" dirty="0" smtClean="0"/>
              <a:t>The policy is better than nothing</a:t>
            </a:r>
          </a:p>
          <a:p>
            <a:r>
              <a:rPr lang="en-US" dirty="0"/>
              <a:t>M</a:t>
            </a:r>
            <a:r>
              <a:rPr lang="en-US" dirty="0" smtClean="0"/>
              <a:t>oral/ethical obligation</a:t>
            </a:r>
          </a:p>
          <a:p>
            <a:r>
              <a:rPr lang="en-US" dirty="0"/>
              <a:t>N</a:t>
            </a:r>
            <a:r>
              <a:rPr lang="en-US" dirty="0" smtClean="0"/>
              <a:t>othing else works to increase vaccination rates</a:t>
            </a:r>
          </a:p>
          <a:p>
            <a:r>
              <a:rPr lang="en-US" dirty="0" smtClean="0"/>
              <a:t>Patients support it</a:t>
            </a:r>
          </a:p>
          <a:p>
            <a:r>
              <a:rPr lang="en-US" dirty="0" smtClean="0"/>
              <a:t>Others in Canada and the USA are doing it</a:t>
            </a:r>
          </a:p>
          <a:p>
            <a:endParaRPr lang="en-US" dirty="0"/>
          </a:p>
        </p:txBody>
      </p:sp>
    </p:spTree>
    <p:extLst>
      <p:ext uri="{BB962C8B-B14F-4D97-AF65-F5344CB8AC3E}">
        <p14:creationId xmlns:p14="http://schemas.microsoft.com/office/powerpoint/2010/main" val="312104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alternative</a:t>
            </a:r>
            <a:endParaRPr lang="en-US" dirty="0"/>
          </a:p>
        </p:txBody>
      </p:sp>
      <p:sp>
        <p:nvSpPr>
          <p:cNvPr id="3" name="Content Placeholder 2"/>
          <p:cNvSpPr>
            <a:spLocks noGrp="1"/>
          </p:cNvSpPr>
          <p:nvPr>
            <p:ph idx="1"/>
          </p:nvPr>
        </p:nvSpPr>
        <p:spPr/>
        <p:txBody>
          <a:bodyPr/>
          <a:lstStyle/>
          <a:p>
            <a:r>
              <a:rPr lang="en-US" dirty="0"/>
              <a:t>E</a:t>
            </a:r>
            <a:r>
              <a:rPr lang="en-US" dirty="0" smtClean="0"/>
              <a:t>ncourage influenza vaccination</a:t>
            </a:r>
          </a:p>
          <a:p>
            <a:r>
              <a:rPr lang="en-US" dirty="0"/>
              <a:t>A</a:t>
            </a:r>
            <a:r>
              <a:rPr lang="en-US" dirty="0" smtClean="0"/>
              <a:t>void coming to the healthcare setting with influenza-like illness symptoms</a:t>
            </a:r>
          </a:p>
          <a:p>
            <a:r>
              <a:rPr lang="en-US" dirty="0" smtClean="0"/>
              <a:t>If you must attend work/visit, wear a mask while ill</a:t>
            </a:r>
          </a:p>
          <a:p>
            <a:endParaRPr lang="en-US" dirty="0"/>
          </a:p>
          <a:p>
            <a:pPr marL="0" indent="0" algn="ctr">
              <a:buNone/>
            </a:pPr>
            <a:r>
              <a:rPr lang="en-US" dirty="0" smtClean="0"/>
              <a:t>Sounds simple, but is isn’t.</a:t>
            </a:r>
          </a:p>
          <a:p>
            <a:endParaRPr lang="en-US" dirty="0"/>
          </a:p>
        </p:txBody>
      </p:sp>
    </p:spTree>
    <p:extLst>
      <p:ext uri="{BB962C8B-B14F-4D97-AF65-F5344CB8AC3E}">
        <p14:creationId xmlns:p14="http://schemas.microsoft.com/office/powerpoint/2010/main" val="255265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conclusions</a:t>
            </a:r>
            <a:endParaRPr lang="en-US" dirty="0"/>
          </a:p>
        </p:txBody>
      </p:sp>
      <p:sp>
        <p:nvSpPr>
          <p:cNvPr id="3" name="Content Placeholder 2"/>
          <p:cNvSpPr>
            <a:spLocks noGrp="1"/>
          </p:cNvSpPr>
          <p:nvPr>
            <p:ph idx="1"/>
          </p:nvPr>
        </p:nvSpPr>
        <p:spPr/>
        <p:txBody>
          <a:bodyPr/>
          <a:lstStyle/>
          <a:p>
            <a:r>
              <a:rPr lang="en-US" dirty="0"/>
              <a:t>V</a:t>
            </a:r>
            <a:r>
              <a:rPr lang="en-US" dirty="0" smtClean="0"/>
              <a:t>accine or mask policies are fatally flawed</a:t>
            </a:r>
          </a:p>
          <a:p>
            <a:r>
              <a:rPr lang="en-US" dirty="0" smtClean="0"/>
              <a:t>They will not significantly improve patient safety</a:t>
            </a:r>
          </a:p>
          <a:p>
            <a:r>
              <a:rPr lang="en-US" dirty="0" smtClean="0"/>
              <a:t>They will potentially cause harm</a:t>
            </a:r>
          </a:p>
          <a:p>
            <a:r>
              <a:rPr lang="en-US" dirty="0" smtClean="0"/>
              <a:t>There is a better, more logical policy alternative</a:t>
            </a:r>
            <a:endParaRPr lang="en-US" dirty="0"/>
          </a:p>
        </p:txBody>
      </p:sp>
    </p:spTree>
    <p:extLst>
      <p:ext uri="{BB962C8B-B14F-4D97-AF65-F5344CB8AC3E}">
        <p14:creationId xmlns:p14="http://schemas.microsoft.com/office/powerpoint/2010/main" val="1416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rriet_Beecher_Stowe_by_Francis_Holl.JPG"/>
          <p:cNvPicPr>
            <a:picLocks noChangeAspect="1"/>
          </p:cNvPicPr>
          <p:nvPr/>
        </p:nvPicPr>
        <p:blipFill rotWithShape="1">
          <a:blip r:embed="rId2" cstate="email">
            <a:alphaModFix amt="59000"/>
            <a:extLst>
              <a:ext uri="{28A0092B-C50C-407E-A947-70E740481C1C}">
                <a14:useLocalDpi xmlns:a14="http://schemas.microsoft.com/office/drawing/2010/main"/>
              </a:ext>
            </a:extLst>
          </a:blip>
          <a:srcRect/>
          <a:stretch/>
        </p:blipFill>
        <p:spPr>
          <a:xfrm>
            <a:off x="0" y="0"/>
            <a:ext cx="9075631" cy="6858000"/>
          </a:xfrm>
          <a:prstGeom prst="rect">
            <a:avLst/>
          </a:prstGeom>
        </p:spPr>
      </p:pic>
      <p:sp>
        <p:nvSpPr>
          <p:cNvPr id="2" name="Title 1"/>
          <p:cNvSpPr>
            <a:spLocks noGrp="1"/>
          </p:cNvSpPr>
          <p:nvPr>
            <p:ph type="title"/>
          </p:nvPr>
        </p:nvSpPr>
        <p:spPr>
          <a:xfrm>
            <a:off x="549903" y="2471794"/>
            <a:ext cx="8229600" cy="1143000"/>
          </a:xfrm>
        </p:spPr>
        <p:txBody>
          <a:bodyPr>
            <a:normAutofit fontScale="90000"/>
          </a:bodyPr>
          <a:lstStyle/>
          <a:p>
            <a:r>
              <a:rPr lang="en-US" sz="4000" i="1" dirty="0" smtClean="0"/>
              <a:t>Physicians are quite as intolerant as theologians. They </a:t>
            </a:r>
            <a:r>
              <a:rPr lang="en-US" sz="4000" i="1" dirty="0"/>
              <a:t>n</a:t>
            </a:r>
            <a:r>
              <a:rPr lang="en-US" sz="4000" i="1" dirty="0" smtClean="0"/>
              <a:t>ever had the power of burning at the stake for medical opinions, but they certainly have shown the will</a:t>
            </a:r>
            <a:r>
              <a:rPr lang="en-US" sz="4000" i="1" dirty="0"/>
              <a:t/>
            </a:r>
            <a:br>
              <a:rPr lang="en-US" sz="4000" i="1" dirty="0"/>
            </a:br>
            <a:r>
              <a:rPr lang="en-US" sz="4000" i="1" dirty="0" smtClean="0"/>
              <a:t/>
            </a:r>
            <a:br>
              <a:rPr lang="en-US" sz="4000" i="1" dirty="0" smtClean="0"/>
            </a:br>
            <a:r>
              <a:rPr lang="en-US" sz="4000" i="1" dirty="0"/>
              <a:t/>
            </a:r>
            <a:br>
              <a:rPr lang="en-US" sz="4000" i="1" dirty="0"/>
            </a:br>
            <a:r>
              <a:rPr lang="en-US" sz="4000" i="1" dirty="0" smtClean="0"/>
              <a:t/>
            </a:r>
            <a:br>
              <a:rPr lang="en-US" sz="4000" i="1" dirty="0" smtClean="0"/>
            </a:br>
            <a:r>
              <a:rPr lang="en-US" sz="4000" i="1" dirty="0"/>
              <a:t/>
            </a:r>
            <a:br>
              <a:rPr lang="en-US" sz="4000" i="1" dirty="0"/>
            </a:br>
            <a:r>
              <a:rPr lang="en-US" sz="4000" i="1" dirty="0" smtClean="0"/>
              <a:t/>
            </a:r>
            <a:br>
              <a:rPr lang="en-US" sz="4000" i="1" dirty="0" smtClean="0"/>
            </a:br>
            <a:r>
              <a:rPr lang="en-US" sz="4000" i="1" dirty="0"/>
              <a:t/>
            </a:r>
            <a:br>
              <a:rPr lang="en-US" sz="4000" i="1" dirty="0"/>
            </a:br>
            <a:r>
              <a:rPr lang="en-US" dirty="0" smtClean="0"/>
              <a:t>Harriet Beecher Stowe</a:t>
            </a:r>
            <a:endParaRPr lang="en-US" i="1" dirty="0"/>
          </a:p>
        </p:txBody>
      </p:sp>
    </p:spTree>
    <p:extLst>
      <p:ext uri="{BB962C8B-B14F-4D97-AF65-F5344CB8AC3E}">
        <p14:creationId xmlns:p14="http://schemas.microsoft.com/office/powerpoint/2010/main" val="4446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Questions</a:t>
            </a:r>
            <a:endParaRPr lang="en-US" sz="6000" dirty="0"/>
          </a:p>
        </p:txBody>
      </p:sp>
      <p:grpSp>
        <p:nvGrpSpPr>
          <p:cNvPr id="10" name="Group 9"/>
          <p:cNvGrpSpPr/>
          <p:nvPr/>
        </p:nvGrpSpPr>
        <p:grpSpPr>
          <a:xfrm>
            <a:off x="1822122" y="1417638"/>
            <a:ext cx="4900990" cy="4905148"/>
            <a:chOff x="457200" y="2131786"/>
            <a:chExt cx="4191000" cy="4191000"/>
          </a:xfrm>
        </p:grpSpPr>
        <p:pic>
          <p:nvPicPr>
            <p:cNvPr id="4" name="Picture 3"/>
            <p:cNvPicPr>
              <a:picLocks noChangeAspect="1"/>
            </p:cNvPicPr>
            <p:nvPr/>
          </p:nvPicPr>
          <p:blipFill>
            <a:blip r:embed="rId2"/>
            <a:stretch>
              <a:fillRect/>
            </a:stretch>
          </p:blipFill>
          <p:spPr>
            <a:xfrm>
              <a:off x="457200" y="2131786"/>
              <a:ext cx="4191000" cy="4191000"/>
            </a:xfrm>
            <a:prstGeom prst="rect">
              <a:avLst/>
            </a:prstGeom>
          </p:spPr>
        </p:pic>
        <p:sp>
          <p:nvSpPr>
            <p:cNvPr id="5" name="Oval 4"/>
            <p:cNvSpPr/>
            <p:nvPr/>
          </p:nvSpPr>
          <p:spPr>
            <a:xfrm>
              <a:off x="2745619" y="3525762"/>
              <a:ext cx="266096" cy="374952"/>
            </a:xfrm>
            <a:prstGeom prst="ellipse">
              <a:avLst/>
            </a:prstGeom>
            <a:solidFill>
              <a:schemeClr val="tx2">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76209" y="3368524"/>
              <a:ext cx="266096" cy="374952"/>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2286000" y="4221238"/>
              <a:ext cx="1548190" cy="640793"/>
            </a:xfrm>
            <a:custGeom>
              <a:avLst/>
              <a:gdLst>
                <a:gd name="connsiteX0" fmla="*/ 0 w 1548190"/>
                <a:gd name="connsiteY0" fmla="*/ 350762 h 640793"/>
                <a:gd name="connsiteX1" fmla="*/ 641048 w 1548190"/>
                <a:gd name="connsiteY1" fmla="*/ 628952 h 640793"/>
                <a:gd name="connsiteX2" fmla="*/ 1548190 w 1548190"/>
                <a:gd name="connsiteY2" fmla="*/ 0 h 640793"/>
              </a:gdLst>
              <a:ahLst/>
              <a:cxnLst>
                <a:cxn ang="0">
                  <a:pos x="connsiteX0" y="connsiteY0"/>
                </a:cxn>
                <a:cxn ang="0">
                  <a:pos x="connsiteX1" y="connsiteY1"/>
                </a:cxn>
                <a:cxn ang="0">
                  <a:pos x="connsiteX2" y="connsiteY2"/>
                </a:cxn>
              </a:cxnLst>
              <a:rect l="l" t="t" r="r" b="b"/>
              <a:pathLst>
                <a:path w="1548190" h="640793">
                  <a:moveTo>
                    <a:pt x="0" y="350762"/>
                  </a:moveTo>
                  <a:cubicBezTo>
                    <a:pt x="191508" y="519087"/>
                    <a:pt x="383017" y="687412"/>
                    <a:pt x="641048" y="628952"/>
                  </a:cubicBezTo>
                  <a:cubicBezTo>
                    <a:pt x="899079" y="570492"/>
                    <a:pt x="1548190" y="0"/>
                    <a:pt x="1548190" y="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flipH="1">
              <a:off x="2830285" y="3586237"/>
              <a:ext cx="181429" cy="314477"/>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80229" y="3471333"/>
              <a:ext cx="162076" cy="27214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88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ead-the-wor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499952"/>
          </a:xfrm>
          <a:prstGeom prst="rect">
            <a:avLst/>
          </a:prstGeom>
        </p:spPr>
      </p:pic>
    </p:spTree>
    <p:extLst>
      <p:ext uri="{BB962C8B-B14F-4D97-AF65-F5344CB8AC3E}">
        <p14:creationId xmlns:p14="http://schemas.microsoft.com/office/powerpoint/2010/main" val="346103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50.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ing Soon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3" name="Rectangle 4"/>
          <p:cNvSpPr>
            <a:spLocks noChangeArrowheads="1"/>
          </p:cNvSpPr>
          <p:nvPr/>
        </p:nvSpPr>
        <p:spPr bwMode="auto">
          <a:xfrm>
            <a:off x="47625" y="1811339"/>
            <a:ext cx="9037638" cy="4708982"/>
          </a:xfrm>
          <a:prstGeom prst="rect">
            <a:avLst/>
          </a:prstGeom>
          <a:noFill/>
          <a:ln w="9525">
            <a:noFill/>
            <a:miter lim="800000"/>
            <a:headEnd/>
            <a:tailEnd/>
          </a:ln>
        </p:spPr>
        <p:txBody>
          <a:bodyPr>
            <a:prstTxWarp prst="textNoShape">
              <a:avLst/>
            </a:prstTxWarp>
            <a:spAutoFit/>
          </a:bodyPr>
          <a:lstStyle/>
          <a:p>
            <a:pPr eaLnBrk="0" hangingPunct="0"/>
            <a:r>
              <a:rPr lang="en-US" sz="1600" dirty="0" smtClean="0">
                <a:solidFill>
                  <a:srgbClr val="232323"/>
                </a:solidFill>
                <a:latin typeface="Arial" pitchFamily="4" charset="0"/>
                <a:ea typeface="Arial" pitchFamily="4" charset="0"/>
                <a:cs typeface="Arial" pitchFamily="4" charset="0"/>
              </a:rPr>
              <a:t>September </a:t>
            </a:r>
            <a:r>
              <a:rPr lang="en-US" sz="1600" dirty="0">
                <a:solidFill>
                  <a:srgbClr val="232323"/>
                </a:solidFill>
                <a:latin typeface="Arial" pitchFamily="4" charset="0"/>
                <a:ea typeface="Arial" pitchFamily="4" charset="0"/>
                <a:cs typeface="Arial" pitchFamily="4" charset="0"/>
              </a:rPr>
              <a:t>17   </a:t>
            </a:r>
            <a:r>
              <a:rPr lang="en-US" sz="1800" b="1" i="0" dirty="0">
                <a:solidFill>
                  <a:srgbClr val="232323"/>
                </a:solidFill>
                <a:latin typeface="Arial" pitchFamily="4" charset="0"/>
                <a:ea typeface="Arial" pitchFamily="4" charset="0"/>
                <a:cs typeface="Arial" pitchFamily="4" charset="0"/>
              </a:rPr>
              <a:t>CAN ENERGY MANAGEMENT BENEFIT INFECTION PREVENTION?</a:t>
            </a:r>
            <a:r>
              <a:rPr lang="en-US" sz="1600" i="0" dirty="0">
                <a:solidFill>
                  <a:srgbClr val="232323"/>
                </a:solidFill>
                <a:latin typeface="Arial" pitchFamily="4" charset="0"/>
                <a:ea typeface="Arial" pitchFamily="4" charset="0"/>
                <a:cs typeface="Arial" pitchFamily="4" charset="0"/>
              </a:rPr>
              <a:t/>
            </a:r>
            <a:br>
              <a:rPr lang="en-US" sz="1600" i="0" dirty="0">
                <a:solidFill>
                  <a:srgbClr val="232323"/>
                </a:solidFill>
                <a:latin typeface="Arial" pitchFamily="4" charset="0"/>
                <a:ea typeface="Arial" pitchFamily="4" charset="0"/>
                <a:cs typeface="Arial" pitchFamily="4" charset="0"/>
              </a:rPr>
            </a:br>
            <a:r>
              <a:rPr lang="en-US" sz="1600" i="0" dirty="0">
                <a:solidFill>
                  <a:srgbClr val="232323"/>
                </a:solidFill>
                <a:latin typeface="Arial" pitchFamily="4" charset="0"/>
                <a:ea typeface="Arial" pitchFamily="4" charset="0"/>
                <a:cs typeface="Arial" pitchFamily="4" charset="0"/>
              </a:rPr>
              <a:t>	Andrew </a:t>
            </a:r>
            <a:r>
              <a:rPr lang="en-US" sz="1600" i="0" dirty="0" err="1">
                <a:solidFill>
                  <a:srgbClr val="232323"/>
                </a:solidFill>
                <a:latin typeface="Arial" pitchFamily="4" charset="0"/>
                <a:ea typeface="Arial" pitchFamily="4" charset="0"/>
                <a:cs typeface="Arial" pitchFamily="4" charset="0"/>
              </a:rPr>
              <a:t>Streifel</a:t>
            </a:r>
            <a:r>
              <a:rPr lang="en-US" sz="1600" i="0" dirty="0">
                <a:solidFill>
                  <a:srgbClr val="232323"/>
                </a:solidFill>
                <a:latin typeface="Arial" pitchFamily="4" charset="0"/>
                <a:ea typeface="Arial" pitchFamily="4" charset="0"/>
                <a:cs typeface="Arial" pitchFamily="4" charset="0"/>
              </a:rPr>
              <a:t>, University of Minnesota</a:t>
            </a:r>
            <a:endParaRPr lang="en-US" sz="1200" i="0" dirty="0">
              <a:solidFill>
                <a:srgbClr val="232323"/>
              </a:solidFill>
              <a:latin typeface="Arial" pitchFamily="4" charset="0"/>
              <a:ea typeface="Arial" pitchFamily="4" charset="0"/>
              <a:cs typeface="Arial" pitchFamily="4" charset="0"/>
            </a:endParaRPr>
          </a:p>
          <a:p>
            <a:pPr eaLnBrk="0" hangingPunct="0"/>
            <a:r>
              <a:rPr lang="en-US" sz="1200" i="0" dirty="0" smtClean="0">
                <a:solidFill>
                  <a:srgbClr val="232323"/>
                </a:solidFill>
                <a:latin typeface="Arial" pitchFamily="4" charset="0"/>
                <a:ea typeface="Arial" pitchFamily="4" charset="0"/>
                <a:cs typeface="Arial" pitchFamily="4" charset="0"/>
              </a:rPr>
              <a:t/>
            </a:r>
            <a:br>
              <a:rPr lang="en-US" sz="1200" i="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September 24   (Free Teleclass)</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a:t>
            </a:r>
            <a:r>
              <a:rPr lang="en-CA" b="1" dirty="0" smtClean="0">
                <a:solidFill>
                  <a:srgbClr val="232323"/>
                </a:solidFill>
                <a:latin typeface="Arial" pitchFamily="4" charset="0"/>
                <a:ea typeface="Arial" pitchFamily="4" charset="0"/>
                <a:cs typeface="Arial" pitchFamily="4" charset="0"/>
              </a:rPr>
              <a:t>EVIDENCE VS. TRADITION: EXAMINING THE EVIDENCE OF BATHING TO </a:t>
            </a:r>
            <a:br>
              <a:rPr lang="en-CA" b="1" dirty="0" smtClean="0">
                <a:solidFill>
                  <a:srgbClr val="232323"/>
                </a:solidFill>
                <a:latin typeface="Arial" pitchFamily="4" charset="0"/>
                <a:ea typeface="Arial" pitchFamily="4" charset="0"/>
                <a:cs typeface="Arial" pitchFamily="4" charset="0"/>
              </a:rPr>
            </a:br>
            <a:r>
              <a:rPr lang="en-CA" b="1" dirty="0" smtClean="0">
                <a:solidFill>
                  <a:srgbClr val="232323"/>
                </a:solidFill>
                <a:latin typeface="Arial" pitchFamily="4" charset="0"/>
                <a:ea typeface="Arial" pitchFamily="4" charset="0"/>
                <a:cs typeface="Arial" pitchFamily="4" charset="0"/>
              </a:rPr>
              <a:t>	REDUCE HAI’S</a:t>
            </a:r>
            <a:r>
              <a:rPr lang="en-US" sz="1600" dirty="0" smtClean="0">
                <a:solidFill>
                  <a:srgbClr val="232323"/>
                </a:solidFill>
                <a:latin typeface="Arial" pitchFamily="4" charset="0"/>
                <a:ea typeface="Arial" pitchFamily="4" charset="0"/>
                <a:cs typeface="Arial" pitchFamily="4" charset="0"/>
              </a:rPr>
              <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Kathleen </a:t>
            </a:r>
            <a:r>
              <a:rPr lang="en-US" sz="1600" dirty="0" err="1" smtClean="0">
                <a:solidFill>
                  <a:srgbClr val="232323"/>
                </a:solidFill>
                <a:latin typeface="Arial" pitchFamily="4" charset="0"/>
                <a:ea typeface="Arial" pitchFamily="4" charset="0"/>
                <a:cs typeface="Arial" pitchFamily="4" charset="0"/>
              </a:rPr>
              <a:t>Vollman</a:t>
            </a:r>
            <a:r>
              <a:rPr lang="en-US" sz="1600" dirty="0" smtClean="0">
                <a:solidFill>
                  <a:srgbClr val="232323"/>
                </a:solidFill>
                <a:latin typeface="Arial" pitchFamily="4" charset="0"/>
                <a:ea typeface="Arial" pitchFamily="4" charset="0"/>
                <a:cs typeface="Arial" pitchFamily="4" charset="0"/>
              </a:rPr>
              <a:t>, Advanced Nursing LLC</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Sponsored by Sage Products (</a:t>
            </a:r>
            <a:r>
              <a:rPr lang="en-US" sz="1600" dirty="0" err="1" smtClean="0">
                <a:solidFill>
                  <a:srgbClr val="232323"/>
                </a:solidFill>
                <a:latin typeface="Arial" pitchFamily="4" charset="0"/>
                <a:ea typeface="Arial" pitchFamily="4" charset="0"/>
                <a:cs typeface="Arial" pitchFamily="4" charset="0"/>
              </a:rPr>
              <a:t>www.sageproducts.com</a:t>
            </a:r>
            <a:r>
              <a:rPr lang="en-US" sz="1600" dirty="0" smtClean="0">
                <a:solidFill>
                  <a:srgbClr val="232323"/>
                </a:solidFill>
                <a:latin typeface="Arial" pitchFamily="4" charset="0"/>
                <a:ea typeface="Arial" pitchFamily="4" charset="0"/>
                <a:cs typeface="Arial" pitchFamily="4" charset="0"/>
              </a:rPr>
              <a:t>)</a:t>
            </a:r>
            <a:r>
              <a:rPr lang="en-US" sz="1200" dirty="0" smtClean="0">
                <a:solidFill>
                  <a:srgbClr val="232323"/>
                </a:solidFill>
                <a:latin typeface="Arial" pitchFamily="4" charset="0"/>
                <a:ea typeface="Arial" pitchFamily="4" charset="0"/>
                <a:cs typeface="Arial" pitchFamily="4" charset="0"/>
              </a:rPr>
              <a:t/>
            </a:r>
            <a:br>
              <a:rPr lang="en-US" sz="1200" dirty="0" smtClean="0">
                <a:solidFill>
                  <a:srgbClr val="232323"/>
                </a:solidFill>
                <a:latin typeface="Arial" pitchFamily="4" charset="0"/>
                <a:ea typeface="Arial" pitchFamily="4" charset="0"/>
                <a:cs typeface="Arial" pitchFamily="4" charset="0"/>
              </a:rPr>
            </a:br>
            <a:r>
              <a:rPr lang="en-US" sz="1200" dirty="0" smtClean="0">
                <a:solidFill>
                  <a:srgbClr val="232323"/>
                </a:solidFill>
                <a:latin typeface="Arial" pitchFamily="4" charset="0"/>
                <a:ea typeface="Arial" pitchFamily="4" charset="0"/>
                <a:cs typeface="Arial" pitchFamily="4" charset="0"/>
              </a:rPr>
              <a:t/>
            </a:r>
            <a:br>
              <a:rPr lang="en-US" sz="12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September </a:t>
            </a:r>
            <a:r>
              <a:rPr lang="en-US" sz="1600" dirty="0">
                <a:solidFill>
                  <a:srgbClr val="232323"/>
                </a:solidFill>
                <a:latin typeface="Arial" pitchFamily="4" charset="0"/>
                <a:ea typeface="Arial" pitchFamily="4" charset="0"/>
                <a:cs typeface="Arial" pitchFamily="4" charset="0"/>
              </a:rPr>
              <a:t>28   (Free British Teleclass ... Broadcast live from the 2015 IPS conference)</a:t>
            </a:r>
            <a:r>
              <a:rPr lang="en-US" sz="1600" i="0" dirty="0">
                <a:solidFill>
                  <a:srgbClr val="232323"/>
                </a:solidFill>
                <a:latin typeface="Arial" pitchFamily="4" charset="0"/>
                <a:ea typeface="Arial" pitchFamily="4" charset="0"/>
                <a:cs typeface="Arial" pitchFamily="4" charset="0"/>
              </a:rPr>
              <a:t/>
            </a:r>
            <a:br>
              <a:rPr lang="en-US" sz="1600" i="0" dirty="0">
                <a:solidFill>
                  <a:srgbClr val="232323"/>
                </a:solidFill>
                <a:latin typeface="Arial" pitchFamily="4" charset="0"/>
                <a:ea typeface="Arial" pitchFamily="4" charset="0"/>
                <a:cs typeface="Arial" pitchFamily="4" charset="0"/>
              </a:rPr>
            </a:br>
            <a:r>
              <a:rPr lang="en-US" sz="1600" i="0" dirty="0" smtClean="0">
                <a:solidFill>
                  <a:srgbClr val="232323"/>
                </a:solidFill>
                <a:latin typeface="Arial" pitchFamily="4" charset="0"/>
                <a:ea typeface="Arial" pitchFamily="4" charset="0"/>
                <a:cs typeface="Arial" pitchFamily="4" charset="0"/>
              </a:rPr>
              <a:t>	</a:t>
            </a:r>
            <a:r>
              <a:rPr lang="en-CA" sz="1800" b="1" i="0" dirty="0" smtClean="0">
                <a:solidFill>
                  <a:srgbClr val="232323"/>
                </a:solidFill>
                <a:latin typeface="Arial" pitchFamily="4" charset="0"/>
                <a:ea typeface="Arial" pitchFamily="4" charset="0"/>
                <a:cs typeface="Arial" pitchFamily="4" charset="0"/>
              </a:rPr>
              <a:t>WHAT DID THE ROMANS EVER DO FOR US?</a:t>
            </a:r>
            <a:r>
              <a:rPr lang="en-US" sz="1600" i="0" dirty="0" smtClean="0">
                <a:solidFill>
                  <a:srgbClr val="232323"/>
                </a:solidFill>
                <a:latin typeface="Arial" pitchFamily="4" charset="0"/>
                <a:ea typeface="Arial" pitchFamily="4" charset="0"/>
                <a:cs typeface="Arial" pitchFamily="4" charset="0"/>
              </a:rPr>
              <a:t/>
            </a:r>
            <a:br>
              <a:rPr lang="en-US" sz="1600" i="0" dirty="0" smtClean="0">
                <a:solidFill>
                  <a:srgbClr val="232323"/>
                </a:solidFill>
                <a:latin typeface="Arial" pitchFamily="4" charset="0"/>
                <a:ea typeface="Arial" pitchFamily="4" charset="0"/>
                <a:cs typeface="Arial" pitchFamily="4" charset="0"/>
              </a:rPr>
            </a:br>
            <a:r>
              <a:rPr lang="en-US" sz="1600" i="0" dirty="0">
                <a:solidFill>
                  <a:srgbClr val="232323"/>
                </a:solidFill>
                <a:latin typeface="Arial" pitchFamily="4" charset="0"/>
                <a:ea typeface="Arial" pitchFamily="4" charset="0"/>
                <a:cs typeface="Arial" pitchFamily="4" charset="0"/>
              </a:rPr>
              <a:t>	Carole Fry, Healthcare Infection </a:t>
            </a:r>
            <a:r>
              <a:rPr lang="en-US" sz="1600" i="0" dirty="0" smtClean="0">
                <a:solidFill>
                  <a:srgbClr val="232323"/>
                </a:solidFill>
                <a:latin typeface="Arial" pitchFamily="4" charset="0"/>
                <a:ea typeface="Arial" pitchFamily="4" charset="0"/>
                <a:cs typeface="Arial" pitchFamily="4" charset="0"/>
              </a:rPr>
              <a:t>Society</a:t>
            </a:r>
            <a:r>
              <a:rPr lang="en-US" sz="1200" i="0" dirty="0" smtClean="0">
                <a:solidFill>
                  <a:srgbClr val="232323"/>
                </a:solidFill>
                <a:latin typeface="Arial" pitchFamily="4" charset="0"/>
                <a:ea typeface="Arial" pitchFamily="4" charset="0"/>
                <a:cs typeface="Arial" pitchFamily="4" charset="0"/>
              </a:rPr>
              <a:t/>
            </a:r>
            <a:br>
              <a:rPr lang="en-US" sz="1200" i="0" dirty="0" smtClean="0">
                <a:solidFill>
                  <a:srgbClr val="232323"/>
                </a:solidFill>
                <a:latin typeface="Arial" pitchFamily="4" charset="0"/>
                <a:ea typeface="Arial" pitchFamily="4" charset="0"/>
                <a:cs typeface="Arial" pitchFamily="4" charset="0"/>
              </a:rPr>
            </a:br>
            <a:r>
              <a:rPr lang="en-US" sz="1200" i="0" dirty="0" smtClean="0">
                <a:solidFill>
                  <a:srgbClr val="232323"/>
                </a:solidFill>
                <a:latin typeface="Arial" pitchFamily="4" charset="0"/>
                <a:ea typeface="Arial" pitchFamily="4" charset="0"/>
                <a:cs typeface="Arial" pitchFamily="4" charset="0"/>
              </a:rPr>
              <a:t/>
            </a:r>
            <a:br>
              <a:rPr lang="en-US" sz="1200" i="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September 29   (Free British Teleclass ... Broadcast live from the 2015 IPS conference)</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a:t>
            </a:r>
            <a:r>
              <a:rPr lang="en-CA" b="1" dirty="0" smtClean="0">
                <a:solidFill>
                  <a:srgbClr val="232323"/>
                </a:solidFill>
                <a:latin typeface="Arial" pitchFamily="4" charset="0"/>
                <a:ea typeface="Arial" pitchFamily="4" charset="0"/>
                <a:cs typeface="Arial" pitchFamily="4" charset="0"/>
              </a:rPr>
              <a:t>FAECAL TRANSPLANT TO TREAT </a:t>
            </a:r>
            <a:r>
              <a:rPr lang="en-CA" b="1" i="1" dirty="0" smtClean="0">
                <a:solidFill>
                  <a:srgbClr val="232323"/>
                </a:solidFill>
                <a:latin typeface="Arial" pitchFamily="4" charset="0"/>
                <a:ea typeface="Arial" pitchFamily="4" charset="0"/>
                <a:cs typeface="Arial" pitchFamily="4" charset="0"/>
              </a:rPr>
              <a:t>CLOSTRIDIUM DIFFICILE </a:t>
            </a:r>
            <a:r>
              <a:rPr lang="en-CA" b="1" dirty="0" smtClean="0">
                <a:solidFill>
                  <a:srgbClr val="232323"/>
                </a:solidFill>
                <a:latin typeface="Arial" pitchFamily="4" charset="0"/>
                <a:ea typeface="Arial" pitchFamily="4" charset="0"/>
                <a:cs typeface="Arial" pitchFamily="4" charset="0"/>
              </a:rPr>
              <a:t>DISEASE</a:t>
            </a:r>
            <a:r>
              <a:rPr lang="en-US" sz="1600" dirty="0" smtClean="0">
                <a:solidFill>
                  <a:srgbClr val="232323"/>
                </a:solidFill>
                <a:latin typeface="Arial" pitchFamily="4" charset="0"/>
                <a:ea typeface="Arial" pitchFamily="4" charset="0"/>
                <a:cs typeface="Arial" pitchFamily="4" charset="0"/>
              </a:rPr>
              <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Carole Fry, Healthcare Infection Society</a:t>
            </a:r>
            <a:r>
              <a:rPr lang="en-US" sz="1200" dirty="0" smtClean="0">
                <a:solidFill>
                  <a:srgbClr val="232323"/>
                </a:solidFill>
                <a:latin typeface="Arial" pitchFamily="4" charset="0"/>
                <a:ea typeface="Arial" pitchFamily="4" charset="0"/>
                <a:cs typeface="Arial" pitchFamily="4" charset="0"/>
              </a:rPr>
              <a:t/>
            </a:r>
            <a:br>
              <a:rPr lang="en-US" sz="1200" dirty="0" smtClean="0">
                <a:solidFill>
                  <a:srgbClr val="232323"/>
                </a:solidFill>
                <a:latin typeface="Arial" pitchFamily="4" charset="0"/>
                <a:ea typeface="Arial" pitchFamily="4" charset="0"/>
                <a:cs typeface="Arial" pitchFamily="4" charset="0"/>
              </a:rPr>
            </a:br>
            <a:r>
              <a:rPr lang="en-US" sz="1200" dirty="0" smtClean="0">
                <a:solidFill>
                  <a:srgbClr val="232323"/>
                </a:solidFill>
                <a:latin typeface="Arial" pitchFamily="4" charset="0"/>
                <a:ea typeface="Arial" pitchFamily="4" charset="0"/>
                <a:cs typeface="Arial" pitchFamily="4" charset="0"/>
              </a:rPr>
              <a:t/>
            </a:r>
            <a:br>
              <a:rPr lang="en-US" sz="12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September 30   (Free British Teleclass ... Broadcast live from the 2015 IPS conference)</a:t>
            </a:r>
            <a:br>
              <a:rPr lang="en-US" sz="1600" dirty="0" smtClean="0">
                <a:solidFill>
                  <a:srgbClr val="232323"/>
                </a:solidFill>
                <a:latin typeface="Arial" pitchFamily="4" charset="0"/>
                <a:ea typeface="Arial" pitchFamily="4" charset="0"/>
                <a:cs typeface="Arial" pitchFamily="4" charset="0"/>
              </a:rPr>
            </a:br>
            <a:r>
              <a:rPr lang="en-US" sz="1600" dirty="0" smtClean="0">
                <a:solidFill>
                  <a:srgbClr val="232323"/>
                </a:solidFill>
                <a:latin typeface="Arial" pitchFamily="4" charset="0"/>
                <a:ea typeface="Arial" pitchFamily="4" charset="0"/>
                <a:cs typeface="Arial" pitchFamily="4" charset="0"/>
              </a:rPr>
              <a:t>	</a:t>
            </a:r>
            <a:r>
              <a:rPr lang="en-CA" b="1" dirty="0" smtClean="0">
                <a:solidFill>
                  <a:srgbClr val="232323"/>
                </a:solidFill>
                <a:latin typeface="Arial" pitchFamily="4" charset="0"/>
                <a:ea typeface="Arial" pitchFamily="4" charset="0"/>
                <a:cs typeface="Arial" pitchFamily="4" charset="0"/>
              </a:rPr>
              <a:t>THE EMERGENCE OF MERS: FROM ANIMAL TO HUMAN TO HUMAN</a:t>
            </a:r>
            <a:endParaRPr lang="en-CA" sz="1600" i="0" dirty="0">
              <a:solidFill>
                <a:srgbClr val="232323"/>
              </a:solidFill>
              <a:latin typeface="Arial" pitchFamily="4" charset="0"/>
              <a:ea typeface="Arial" pitchFamily="4" charset="0"/>
              <a:cs typeface="Arial" pitchFamily="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amstime_m_250248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7985" y="1251462"/>
            <a:ext cx="6586015" cy="5606538"/>
          </a:xfrm>
          <a:prstGeom prst="rect">
            <a:avLst/>
          </a:prstGeom>
        </p:spPr>
      </p:pic>
      <p:sp>
        <p:nvSpPr>
          <p:cNvPr id="3" name="TextBox 2"/>
          <p:cNvSpPr txBox="1"/>
          <p:nvPr/>
        </p:nvSpPr>
        <p:spPr>
          <a:xfrm>
            <a:off x="503391" y="5238803"/>
            <a:ext cx="2974589" cy="523220"/>
          </a:xfrm>
          <a:prstGeom prst="rect">
            <a:avLst/>
          </a:prstGeom>
          <a:noFill/>
        </p:spPr>
        <p:txBody>
          <a:bodyPr wrap="square" rtlCol="0">
            <a:spAutoFit/>
          </a:bodyPr>
          <a:lstStyle/>
          <a:p>
            <a:r>
              <a:rPr lang="en-US" sz="2800" dirty="0" smtClean="0"/>
              <a:t>Scientific evidence</a:t>
            </a:r>
            <a:endParaRPr lang="en-US" sz="2800" dirty="0"/>
          </a:p>
        </p:txBody>
      </p:sp>
      <p:sp>
        <p:nvSpPr>
          <p:cNvPr id="6" name="TextBox 5"/>
          <p:cNvSpPr txBox="1"/>
          <p:nvPr/>
        </p:nvSpPr>
        <p:spPr>
          <a:xfrm>
            <a:off x="503391" y="2093857"/>
            <a:ext cx="3340691" cy="523220"/>
          </a:xfrm>
          <a:prstGeom prst="rect">
            <a:avLst/>
          </a:prstGeom>
          <a:noFill/>
        </p:spPr>
        <p:txBody>
          <a:bodyPr wrap="square" rtlCol="0">
            <a:spAutoFit/>
          </a:bodyPr>
          <a:lstStyle/>
          <a:p>
            <a:r>
              <a:rPr lang="en-US" sz="2800" dirty="0" smtClean="0"/>
              <a:t>Policy decisions</a:t>
            </a:r>
            <a:endParaRPr lang="en-US" sz="2800" dirty="0"/>
          </a:p>
        </p:txBody>
      </p:sp>
      <p:sp>
        <p:nvSpPr>
          <p:cNvPr id="7" name="TextBox 6"/>
          <p:cNvSpPr txBox="1"/>
          <p:nvPr/>
        </p:nvSpPr>
        <p:spPr>
          <a:xfrm>
            <a:off x="503391" y="3487713"/>
            <a:ext cx="3294929" cy="954107"/>
          </a:xfrm>
          <a:prstGeom prst="rect">
            <a:avLst/>
          </a:prstGeom>
          <a:noFill/>
        </p:spPr>
        <p:txBody>
          <a:bodyPr wrap="square" rtlCol="0">
            <a:spAutoFit/>
          </a:bodyPr>
          <a:lstStyle/>
          <a:p>
            <a:r>
              <a:rPr lang="en-US" sz="2800" dirty="0" smtClean="0"/>
              <a:t>Moral, ethical, safety</a:t>
            </a:r>
          </a:p>
          <a:p>
            <a:r>
              <a:rPr lang="en-US" sz="2800" dirty="0" smtClean="0"/>
              <a:t>consequences </a:t>
            </a:r>
            <a:endParaRPr lang="en-US" sz="2800" dirty="0"/>
          </a:p>
        </p:txBody>
      </p:sp>
    </p:spTree>
    <p:extLst>
      <p:ext uri="{BB962C8B-B14F-4D97-AF65-F5344CB8AC3E}">
        <p14:creationId xmlns:p14="http://schemas.microsoft.com/office/powerpoint/2010/main" val="191178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many people die from/with influenza each year (CDN data)?</a:t>
            </a:r>
            <a:endParaRPr lang="en-US" dirty="0"/>
          </a:p>
        </p:txBody>
      </p:sp>
      <p:sp>
        <p:nvSpPr>
          <p:cNvPr id="3" name="Content Placeholder 2"/>
          <p:cNvSpPr>
            <a:spLocks noGrp="1"/>
          </p:cNvSpPr>
          <p:nvPr>
            <p:ph idx="1"/>
          </p:nvPr>
        </p:nvSpPr>
        <p:spPr/>
        <p:txBody>
          <a:bodyPr>
            <a:normAutofit lnSpcReduction="10000"/>
          </a:bodyPr>
          <a:lstStyle/>
          <a:p>
            <a:r>
              <a:rPr lang="en-US" dirty="0" smtClean="0"/>
              <a:t>4000-8000?</a:t>
            </a:r>
          </a:p>
          <a:p>
            <a:pPr lvl="1"/>
            <a:r>
              <a:rPr lang="en-US" dirty="0" smtClean="0"/>
              <a:t>mathematical models typically assign all/majority of excess winter mortality to influenza</a:t>
            </a:r>
          </a:p>
          <a:p>
            <a:pPr lvl="1"/>
            <a:r>
              <a:rPr lang="en-US" dirty="0" smtClean="0"/>
              <a:t>clearly an overestimate</a:t>
            </a:r>
          </a:p>
          <a:p>
            <a:r>
              <a:rPr lang="en-US" dirty="0" smtClean="0"/>
              <a:t>&lt;500?</a:t>
            </a:r>
          </a:p>
          <a:p>
            <a:pPr lvl="1"/>
            <a:r>
              <a:rPr lang="en-US" dirty="0" smtClean="0"/>
              <a:t>actual number of deaths with influenza that are reported</a:t>
            </a:r>
          </a:p>
          <a:p>
            <a:pPr lvl="1"/>
            <a:r>
              <a:rPr lang="en-US" dirty="0" smtClean="0"/>
              <a:t>Not all cases detected</a:t>
            </a:r>
          </a:p>
          <a:p>
            <a:pPr lvl="1"/>
            <a:r>
              <a:rPr lang="en-US" dirty="0" smtClean="0"/>
              <a:t>clearly an under estimate</a:t>
            </a:r>
            <a:endParaRPr lang="en-US" dirty="0"/>
          </a:p>
        </p:txBody>
      </p:sp>
    </p:spTree>
    <p:extLst>
      <p:ext uri="{BB962C8B-B14F-4D97-AF65-F5344CB8AC3E}">
        <p14:creationId xmlns:p14="http://schemas.microsoft.com/office/powerpoint/2010/main" val="6915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Excess Winter Mortality</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76285"/>
            <a:ext cx="9144000" cy="5372183"/>
          </a:xfrm>
          <a:prstGeom prst="rect">
            <a:avLst/>
          </a:prstGeom>
        </p:spPr>
      </p:pic>
      <p:sp>
        <p:nvSpPr>
          <p:cNvPr id="6" name="TextBox 5"/>
          <p:cNvSpPr txBox="1"/>
          <p:nvPr/>
        </p:nvSpPr>
        <p:spPr>
          <a:xfrm>
            <a:off x="0" y="6599955"/>
            <a:ext cx="2608519" cy="369332"/>
          </a:xfrm>
          <a:prstGeom prst="rect">
            <a:avLst/>
          </a:prstGeom>
          <a:noFill/>
        </p:spPr>
        <p:txBody>
          <a:bodyPr wrap="none" rtlCol="0">
            <a:spAutoFit/>
          </a:bodyPr>
          <a:lstStyle/>
          <a:p>
            <a:r>
              <a:rPr lang="en-US" dirty="0" err="1" smtClean="0"/>
              <a:t>Falagas</a:t>
            </a:r>
            <a:r>
              <a:rPr lang="en-US" dirty="0" smtClean="0"/>
              <a:t> et. al., CMAJ 2009</a:t>
            </a:r>
            <a:endParaRPr lang="en-US" dirty="0"/>
          </a:p>
        </p:txBody>
      </p:sp>
      <p:cxnSp>
        <p:nvCxnSpPr>
          <p:cNvPr id="8" name="Straight Arrow Connector 7"/>
          <p:cNvCxnSpPr/>
          <p:nvPr/>
        </p:nvCxnSpPr>
        <p:spPr>
          <a:xfrm flipH="1">
            <a:off x="2484434" y="2401081"/>
            <a:ext cx="6939" cy="2706420"/>
          </a:xfrm>
          <a:prstGeom prst="straightConnector1">
            <a:avLst/>
          </a:prstGeom>
          <a:ln w="5715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706506" y="2329567"/>
            <a:ext cx="1893066" cy="461665"/>
          </a:xfrm>
          <a:prstGeom prst="rect">
            <a:avLst/>
          </a:prstGeom>
          <a:noFill/>
        </p:spPr>
        <p:txBody>
          <a:bodyPr wrap="none" rtlCol="0">
            <a:spAutoFit/>
          </a:bodyPr>
          <a:lstStyle/>
          <a:p>
            <a:r>
              <a:rPr lang="en-US" sz="2400" dirty="0" smtClean="0"/>
              <a:t>Range: 5-30%</a:t>
            </a:r>
            <a:endParaRPr lang="en-US" sz="2400" dirty="0"/>
          </a:p>
        </p:txBody>
      </p:sp>
    </p:spTree>
    <p:extLst>
      <p:ext uri="{BB962C8B-B14F-4D97-AF65-F5344CB8AC3E}">
        <p14:creationId xmlns:p14="http://schemas.microsoft.com/office/powerpoint/2010/main" val="421592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Is it fair to assign excess winter mortality to influenza?</a:t>
            </a:r>
            <a:endParaRPr lang="en-US" dirty="0"/>
          </a:p>
        </p:txBody>
      </p:sp>
      <p:sp>
        <p:nvSpPr>
          <p:cNvPr id="4" name="Content Placeholder 3"/>
          <p:cNvSpPr>
            <a:spLocks noGrp="1"/>
          </p:cNvSpPr>
          <p:nvPr>
            <p:ph idx="1"/>
          </p:nvPr>
        </p:nvSpPr>
        <p:spPr/>
        <p:txBody>
          <a:bodyPr/>
          <a:lstStyle/>
          <a:p>
            <a:r>
              <a:rPr lang="en-US" dirty="0"/>
              <a:t>S</a:t>
            </a:r>
            <a:r>
              <a:rPr lang="en-US" dirty="0" smtClean="0"/>
              <a:t>ome, yes (estimated 10%)</a:t>
            </a:r>
          </a:p>
          <a:p>
            <a:r>
              <a:rPr lang="en-US" dirty="0" smtClean="0"/>
              <a:t>But average community attack rate is roughly 10-20%</a:t>
            </a:r>
          </a:p>
          <a:p>
            <a:r>
              <a:rPr lang="en-US" dirty="0" smtClean="0"/>
              <a:t>Influenza is a minority cause of influenza-like illness (ILI) so it should not be used as a surrogate</a:t>
            </a:r>
            <a:endParaRPr lang="en-US" dirty="0"/>
          </a:p>
        </p:txBody>
      </p:sp>
    </p:spTree>
    <p:extLst>
      <p:ext uri="{BB962C8B-B14F-4D97-AF65-F5344CB8AC3E}">
        <p14:creationId xmlns:p14="http://schemas.microsoft.com/office/powerpoint/2010/main" val="17563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1838</TotalTime>
  <Words>1411</Words>
  <Application>Microsoft Office PowerPoint</Application>
  <PresentationFormat>On-screen Show (4:3)</PresentationFormat>
  <Paragraphs>228</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Is mandatory influenza vaccination the best way to protect our patients?</vt:lpstr>
      <vt:lpstr>Overview</vt:lpstr>
      <vt:lpstr>Influenza or mask policy</vt:lpstr>
      <vt:lpstr>Arguments in support</vt:lpstr>
      <vt:lpstr>PowerPoint Presentation</vt:lpstr>
      <vt:lpstr>PowerPoint Presentation</vt:lpstr>
      <vt:lpstr>How many people die from/with influenza each year (CDN data)?</vt:lpstr>
      <vt:lpstr>Excess Winter Mortality</vt:lpstr>
      <vt:lpstr>Is it fair to assign excess winter mortality to influenza?</vt:lpstr>
      <vt:lpstr>CDN 2014-2015 influenza</vt:lpstr>
      <vt:lpstr>CDN 2014-2015 Non-influenza</vt:lpstr>
      <vt:lpstr>All viruses combined</vt:lpstr>
      <vt:lpstr>NZ 2012 data influenza</vt:lpstr>
      <vt:lpstr>NZ 2012 data Non-influenza</vt:lpstr>
      <vt:lpstr>NZ all viruses combined</vt:lpstr>
      <vt:lpstr>How often do we catch influenza?</vt:lpstr>
      <vt:lpstr> 3-8 patients/ 10 000 admissions develop nosocomial influenza </vt:lpstr>
      <vt:lpstr>Healthcare workers with influenza</vt:lpstr>
      <vt:lpstr>asymptomatic transmission?</vt:lpstr>
      <vt:lpstr>PowerPoint Presentation</vt:lpstr>
      <vt:lpstr>Vaccine Effectiveness, 2005-2015</vt:lpstr>
      <vt:lpstr>PowerPoint Presentation</vt:lpstr>
      <vt:lpstr>Vaccination paradox</vt:lpstr>
      <vt:lpstr>Conclusions</vt:lpstr>
      <vt:lpstr>On to the Randomized  Controlled Trials</vt:lpstr>
      <vt:lpstr>4 RCTs in long term care</vt:lpstr>
      <vt:lpstr>How can this be? </vt:lpstr>
      <vt:lpstr>Hayward et. al.</vt:lpstr>
      <vt:lpstr>Why influenza-specific  mortality matters</vt:lpstr>
      <vt:lpstr>60% effectiveness  (assuming 100% vaccine penetration)</vt:lpstr>
      <vt:lpstr>Example: Pneumococcal vaccine</vt:lpstr>
      <vt:lpstr>A decrease in all cause illness &gt; specific illness is mathematically impossible</vt:lpstr>
      <vt:lpstr>The reason there is no reduction in influenza-specific mortality is because the vaccine has very little impact on this outcome</vt:lpstr>
      <vt:lpstr>The Acute care RCT</vt:lpstr>
      <vt:lpstr>Are all clinical settings the same?</vt:lpstr>
      <vt:lpstr>A trip to the family doctor</vt:lpstr>
      <vt:lpstr>Conclusions</vt:lpstr>
      <vt:lpstr>What about this past CDN influenza season?</vt:lpstr>
      <vt:lpstr>How not to develop policy</vt:lpstr>
      <vt:lpstr>PowerPoint Presentation</vt:lpstr>
      <vt:lpstr>“Misleading towards the truth”</vt:lpstr>
      <vt:lpstr>PowerPoint Presentation</vt:lpstr>
      <vt:lpstr>Is moral indignation a sound basis for policy?</vt:lpstr>
      <vt:lpstr>Consequences of this policy</vt:lpstr>
      <vt:lpstr>Arguments in support of the policy</vt:lpstr>
      <vt:lpstr>Policy alternative</vt:lpstr>
      <vt:lpstr>Final conclusions</vt:lpstr>
      <vt:lpstr>Physicians are quite as intolerant as theologians. They never had the power of burning at the stake for medical opinions, but they certainly have shown the will       Harriet Beecher Stowe</vt:lpstr>
      <vt:lpstr>Questions</vt:lpstr>
      <vt:lpstr>PowerPoint Presentation</vt:lpstr>
      <vt:lpstr>PowerPoint Presentation</vt:lpstr>
      <vt:lpstr>PowerPoint Presentation</vt:lpstr>
    </vt:vector>
  </TitlesOfParts>
  <Company>UHN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Effectiveness, 2005-2015</dc:title>
  <dc:creator>Michael Gardam</dc:creator>
  <cp:lastModifiedBy>Evans, Helen</cp:lastModifiedBy>
  <cp:revision>118</cp:revision>
  <cp:lastPrinted>2015-08-28T12:30:50Z</cp:lastPrinted>
  <dcterms:created xsi:type="dcterms:W3CDTF">2015-08-28T11:58:03Z</dcterms:created>
  <dcterms:modified xsi:type="dcterms:W3CDTF">2015-09-15T16:03:00Z</dcterms:modified>
</cp:coreProperties>
</file>