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321" r:id="rId3"/>
    <p:sldId id="291" r:id="rId4"/>
    <p:sldId id="292" r:id="rId5"/>
    <p:sldId id="350" r:id="rId6"/>
    <p:sldId id="316" r:id="rId7"/>
    <p:sldId id="317" r:id="rId8"/>
    <p:sldId id="322" r:id="rId9"/>
    <p:sldId id="347" r:id="rId10"/>
    <p:sldId id="340" r:id="rId11"/>
    <p:sldId id="341" r:id="rId12"/>
    <p:sldId id="342" r:id="rId13"/>
    <p:sldId id="310" r:id="rId14"/>
    <p:sldId id="343" r:id="rId15"/>
    <p:sldId id="344" r:id="rId16"/>
    <p:sldId id="298" r:id="rId17"/>
    <p:sldId id="326" r:id="rId18"/>
    <p:sldId id="327" r:id="rId19"/>
    <p:sldId id="299" r:id="rId20"/>
    <p:sldId id="300" r:id="rId21"/>
    <p:sldId id="349" r:id="rId22"/>
    <p:sldId id="293" r:id="rId23"/>
    <p:sldId id="294" r:id="rId24"/>
    <p:sldId id="330" r:id="rId25"/>
    <p:sldId id="351" r:id="rId26"/>
    <p:sldId id="303" r:id="rId27"/>
    <p:sldId id="329" r:id="rId28"/>
    <p:sldId id="331" r:id="rId29"/>
    <p:sldId id="332" r:id="rId30"/>
    <p:sldId id="301" r:id="rId31"/>
    <p:sldId id="302" r:id="rId32"/>
    <p:sldId id="304" r:id="rId33"/>
    <p:sldId id="339" r:id="rId34"/>
    <p:sldId id="336" r:id="rId35"/>
    <p:sldId id="337" r:id="rId36"/>
    <p:sldId id="338" r:id="rId37"/>
    <p:sldId id="305" r:id="rId38"/>
    <p:sldId id="348" r:id="rId39"/>
    <p:sldId id="296" r:id="rId40"/>
    <p:sldId id="311" r:id="rId41"/>
    <p:sldId id="307" r:id="rId42"/>
    <p:sldId id="352" r:id="rId43"/>
    <p:sldId id="306" r:id="rId44"/>
    <p:sldId id="312" r:id="rId45"/>
    <p:sldId id="308" r:id="rId46"/>
    <p:sldId id="309" r:id="rId47"/>
    <p:sldId id="345" r:id="rId48"/>
    <p:sldId id="295" r:id="rId49"/>
    <p:sldId id="313" r:id="rId50"/>
    <p:sldId id="353" r:id="rId51"/>
    <p:sldId id="354" r:id="rId52"/>
    <p:sldId id="355" r:id="rId53"/>
  </p:sldIdLst>
  <p:sldSz cx="9144000" cy="6858000" type="screen4x3"/>
  <p:notesSz cx="67833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ECFF"/>
    <a:srgbClr val="000066"/>
    <a:srgbClr val="00FF00"/>
    <a:srgbClr val="213F2B"/>
    <a:srgbClr val="A20000"/>
    <a:srgbClr val="FFFFFF"/>
    <a:srgbClr val="6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5595" autoAdjust="0"/>
  </p:normalViewPr>
  <p:slideViewPr>
    <p:cSldViewPr>
      <p:cViewPr>
        <p:scale>
          <a:sx n="120" d="100"/>
          <a:sy n="120" d="100"/>
        </p:scale>
        <p:origin x="-1290" y="1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5210"/>
    </p:cViewPr>
  </p:sorterViewPr>
  <p:notesViewPr>
    <p:cSldViewPr>
      <p:cViewPr>
        <p:scale>
          <a:sx n="110" d="100"/>
          <a:sy n="110" d="100"/>
        </p:scale>
        <p:origin x="2568" y="-1544"/>
      </p:cViewPr>
      <p:guideLst>
        <p:guide orient="horz" pos="3127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88032"/>
            <a:ext cx="6781818" cy="642839"/>
          </a:xfrm>
          <a:prstGeom prst="rect">
            <a:avLst/>
          </a:prstGeom>
        </p:spPr>
        <p:txBody>
          <a:bodyPr vert="horz" lIns="91426" tIns="45712" rIns="91426" bIns="45712" rtlCol="0"/>
          <a:lstStyle>
            <a:lvl1pPr algn="l">
              <a:defRPr sz="1200"/>
            </a:lvl1pPr>
          </a:lstStyle>
          <a:p>
            <a:pPr algn="ctr"/>
            <a:r>
              <a:rPr lang="en-GB" b="1" dirty="0"/>
              <a:t>Measures to Prevent &amp; Control Vancomycin-Resistant Enterococci (VRE</a:t>
            </a:r>
            <a:r>
              <a:rPr lang="en-GB" b="1" dirty="0" smtClean="0"/>
              <a:t>). Do </a:t>
            </a:r>
            <a:r>
              <a:rPr lang="en-GB" b="1" dirty="0"/>
              <a:t>they matter</a:t>
            </a:r>
            <a:r>
              <a:rPr lang="en-GB" b="1" dirty="0" smtClean="0"/>
              <a:t>?</a:t>
            </a:r>
            <a:br>
              <a:rPr lang="en-GB" b="1" dirty="0" smtClean="0"/>
            </a:br>
            <a:r>
              <a:rPr lang="en-GB" b="1" dirty="0" err="1" smtClean="0"/>
              <a:t>Prof.</a:t>
            </a:r>
            <a:r>
              <a:rPr lang="en-GB" b="1" dirty="0" smtClean="0"/>
              <a:t> Hilary Humphreys, Royal College of Surgeons in Ireland, Dublin</a:t>
            </a:r>
          </a:p>
          <a:p>
            <a:pPr algn="ctr"/>
            <a:r>
              <a:rPr lang="en-GB" b="1" dirty="0" smtClean="0"/>
              <a:t>A Webber Training Teleclass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95767"/>
            <a:ext cx="6783387" cy="496332"/>
          </a:xfrm>
          <a:prstGeom prst="rect">
            <a:avLst/>
          </a:prstGeom>
        </p:spPr>
        <p:txBody>
          <a:bodyPr vert="horz" lIns="91426" tIns="45712" rIns="91426" bIns="45712" rtlCol="0" anchor="b"/>
          <a:lstStyle>
            <a:lvl1pPr algn="l">
              <a:defRPr sz="1200"/>
            </a:lvl1pPr>
          </a:lstStyle>
          <a:p>
            <a:pPr algn="ctr"/>
            <a:r>
              <a:rPr lang="en-GB" b="1" dirty="0" smtClean="0"/>
              <a:t>Hosted by </a:t>
            </a:r>
            <a:r>
              <a:rPr lang="en-GB" b="1" dirty="0" err="1" smtClean="0"/>
              <a:t>Prof.</a:t>
            </a:r>
            <a:r>
              <a:rPr lang="en-GB" b="1" dirty="0" smtClean="0"/>
              <a:t> Jean-Yves </a:t>
            </a:r>
            <a:r>
              <a:rPr lang="en-GB" b="1" dirty="0" err="1" smtClean="0"/>
              <a:t>Maillard</a:t>
            </a:r>
            <a:r>
              <a:rPr lang="en-GB" b="1" dirty="0" smtClean="0"/>
              <a:t>, University of Cardiff, Wales</a:t>
            </a:r>
          </a:p>
          <a:p>
            <a:pPr algn="ctr"/>
            <a:r>
              <a:rPr lang="en-GB" b="1" dirty="0" err="1" smtClean="0"/>
              <a:t>www.webbertraining.com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2351" y="9428583"/>
            <a:ext cx="2939468" cy="496332"/>
          </a:xfrm>
          <a:prstGeom prst="rect">
            <a:avLst/>
          </a:prstGeom>
        </p:spPr>
        <p:txBody>
          <a:bodyPr vert="horz" lIns="91426" tIns="45712" rIns="91426" bIns="45712" rtlCol="0" anchor="b"/>
          <a:lstStyle>
            <a:lvl1pPr algn="r">
              <a:defRPr sz="1200"/>
            </a:lvl1pPr>
          </a:lstStyle>
          <a:p>
            <a:fld id="{3F65FCC5-322C-4A84-AA4D-3C9075963F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714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9468" cy="496332"/>
          </a:xfrm>
          <a:prstGeom prst="rect">
            <a:avLst/>
          </a:prstGeom>
        </p:spPr>
        <p:txBody>
          <a:bodyPr vert="horz" lIns="91426" tIns="45712" rIns="91426" bIns="4571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2351" y="0"/>
            <a:ext cx="2939468" cy="496332"/>
          </a:xfrm>
          <a:prstGeom prst="rect">
            <a:avLst/>
          </a:prstGeom>
        </p:spPr>
        <p:txBody>
          <a:bodyPr vert="horz" lIns="91426" tIns="45712" rIns="91426" bIns="45712" rtlCol="0"/>
          <a:lstStyle>
            <a:lvl1pPr algn="r">
              <a:defRPr sz="1200"/>
            </a:lvl1pPr>
          </a:lstStyle>
          <a:p>
            <a:fld id="{4E960AE1-6B20-4E5F-BF98-5F296E00582E}" type="datetimeFigureOut">
              <a:rPr lang="en-GB" smtClean="0"/>
              <a:t>03/09/2019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2" rIns="91426" bIns="4571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339" y="4715154"/>
            <a:ext cx="5426710" cy="4466987"/>
          </a:xfrm>
          <a:prstGeom prst="rect">
            <a:avLst/>
          </a:prstGeom>
        </p:spPr>
        <p:txBody>
          <a:bodyPr vert="horz" lIns="91426" tIns="45712" rIns="91426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39468" cy="496332"/>
          </a:xfrm>
          <a:prstGeom prst="rect">
            <a:avLst/>
          </a:prstGeom>
        </p:spPr>
        <p:txBody>
          <a:bodyPr vert="horz" lIns="91426" tIns="45712" rIns="91426" bIns="4571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2351" y="9428583"/>
            <a:ext cx="2939468" cy="496332"/>
          </a:xfrm>
          <a:prstGeom prst="rect">
            <a:avLst/>
          </a:prstGeom>
        </p:spPr>
        <p:txBody>
          <a:bodyPr vert="horz" lIns="91426" tIns="45712" rIns="91426" bIns="45712" rtlCol="0" anchor="b"/>
          <a:lstStyle>
            <a:lvl1pPr algn="r">
              <a:defRPr sz="1200"/>
            </a:lvl1pPr>
          </a:lstStyle>
          <a:p>
            <a:fld id="{3AF442CA-CDDC-41B7-938D-904C7E9CF0C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96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442CA-CDDC-41B7-938D-904C7E9CF0C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067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4682B9-B48C-44F9-AF55-C5D73F6DF6F2}" type="slidenum">
              <a:rPr lang="en-US" altLang="en-US" smtClean="0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50</a:t>
            </a:fld>
            <a:endParaRPr lang="en-US" altLang="en-US" dirty="0" smtClean="0">
              <a:latin typeface="Times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4875"/>
            <a:ext cx="497363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566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134672" cy="1470025"/>
          </a:xfrm>
        </p:spPr>
        <p:txBody>
          <a:bodyPr/>
          <a:lstStyle>
            <a:lvl1pPr>
              <a:defRPr b="1">
                <a:solidFill>
                  <a:srgbClr val="A2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68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80AE2-E0FD-534F-8B36-28708304425B}" type="datetime1">
              <a:rPr lang="en-CA" smtClean="0"/>
              <a:t>9/3/2019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35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7D1-120E-B74A-B970-E787257E3BE1}" type="datetime1">
              <a:rPr lang="en-CA" smtClean="0"/>
              <a:t>9/3/2019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29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A8D5-B188-EF4D-BAEC-7E61C5905886}" type="datetime1">
              <a:rPr lang="en-CA" smtClean="0"/>
              <a:t>9/3/2019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902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2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6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>
              <a:buClr>
                <a:schemeClr val="accent6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 marL="1143000" indent="-228600">
              <a:buClr>
                <a:schemeClr val="accent6">
                  <a:lumMod val="75000"/>
                </a:schemeClr>
              </a:buClr>
              <a:buSzPct val="120000"/>
              <a:buFont typeface="Wingdings" panose="05000000000000000000" pitchFamily="2" charset="2"/>
              <a:buChar char="Ø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 marL="1600200" indent="-228600">
              <a:buClr>
                <a:schemeClr val="accent6">
                  <a:lumMod val="75000"/>
                </a:schemeClr>
              </a:buClr>
              <a:buSzPct val="120000"/>
              <a:buFont typeface="Wingdings" panose="05000000000000000000" pitchFamily="2" charset="2"/>
              <a:buChar char="Ø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 marL="2057400" indent="-228600">
              <a:buClr>
                <a:schemeClr val="accent6">
                  <a:lumMod val="75000"/>
                </a:schemeClr>
              </a:buClr>
              <a:buSzPct val="120000"/>
              <a:buFont typeface="Wingdings" panose="05000000000000000000" pitchFamily="2" charset="2"/>
              <a:buChar char="Ø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DF1F-A125-3B4C-969B-1F8EE5DE9454}" type="datetime1">
              <a:rPr lang="en-CA" smtClean="0"/>
              <a:t>9/3/2019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D3BADECA-50B8-449E-AFF2-97AC96B556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49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6241-98C3-2242-A738-8C42F9447151}" type="datetime1">
              <a:rPr lang="en-CA" smtClean="0"/>
              <a:t>9/3/2019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84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2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CD60-687F-F741-9017-65D836664C7D}" type="datetime1">
              <a:rPr lang="en-CA" smtClean="0"/>
              <a:t>9/3/2019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D3BADECA-50B8-449E-AFF2-97AC96B556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830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BF0-36EF-6D4D-9DA6-0D17ADFED017}" type="datetime1">
              <a:rPr lang="en-CA" smtClean="0"/>
              <a:t>9/3/2019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52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2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12F5-C0AE-794B-9BA2-F828E65516A1}" type="datetime1">
              <a:rPr lang="en-CA" smtClean="0"/>
              <a:t>9/3/2019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23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6E1C-D528-114A-AD83-4ADE3407368A}" type="datetime1">
              <a:rPr lang="en-CA" smtClean="0"/>
              <a:t>9/3/2019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03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7A0A-89DF-B840-A6B7-85693C3E5610}" type="datetime1">
              <a:rPr lang="en-CA" smtClean="0"/>
              <a:t>9/3/2019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87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974A-0282-8446-B1A9-BAF23CB3C829}" type="datetime1">
              <a:rPr lang="en-CA" smtClean="0"/>
              <a:t>9/3/2019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25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8FB13-9633-5841-9C02-C7EC54DDAA8F}" type="datetime1">
              <a:rPr lang="en-CA" smtClean="0"/>
              <a:t>9/3/2019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ADECA-50B8-449E-AFF2-97AC96B556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8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A2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4" y="131928"/>
            <a:ext cx="9123866" cy="2144944"/>
          </a:xfrm>
        </p:spPr>
        <p:txBody>
          <a:bodyPr>
            <a:noAutofit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Measures to Prevent &amp; Control 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Vancomycin-Resistant Enterococci (VRE).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dirty="0"/>
              <a:t>Do they matter?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8" descr="BeaumontCres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34" y="5661247"/>
            <a:ext cx="68421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229200"/>
            <a:ext cx="827584" cy="12686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085" y="2600325"/>
            <a:ext cx="848394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Hilary Humphreys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Royal College of Surgeons in Ireland (RCSI)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GB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Beaumont 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b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Dublin</a:t>
            </a:r>
            <a:endParaRPr lang="en-GB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5271" y="6516052"/>
            <a:ext cx="267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www.webbertraining.com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65176" y="6516052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/>
              <a:t>September 5, 2019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4839543"/>
            <a:ext cx="8483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Hosted by </a:t>
            </a:r>
            <a:r>
              <a:rPr lang="en-GB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Prof.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Jean-Yves </a:t>
            </a:r>
            <a:r>
              <a:rPr lang="en-GB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Maillard</a:t>
            </a: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Cardiff University, Wales</a:t>
            </a:r>
            <a:endParaRPr lang="en-GB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49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>
            <a:normAutofit fontScale="90000"/>
          </a:bodyPr>
          <a:lstStyle/>
          <a:p>
            <a:r>
              <a:rPr lang="en-IE" altLang="en-US" dirty="0"/>
              <a:t>VRE </a:t>
            </a:r>
            <a:r>
              <a:rPr lang="en-IE" altLang="en-US" dirty="0" smtClean="0"/>
              <a:t>BSI &amp; </a:t>
            </a:r>
            <a:r>
              <a:rPr lang="en-IE" altLang="en-US" dirty="0"/>
              <a:t>Ireland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37AD1E9-C7C8-418B-A44C-DFAB56A071FB}"/>
              </a:ext>
            </a:extLst>
          </p:cNvPr>
          <p:cNvSpPr txBox="1"/>
          <p:nvPr/>
        </p:nvSpPr>
        <p:spPr>
          <a:xfrm>
            <a:off x="6463729" y="2492375"/>
            <a:ext cx="26447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I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Ireland &amp; Europe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076BF10-4484-4056-9B46-9B45F0E82EE4}"/>
              </a:ext>
            </a:extLst>
          </p:cNvPr>
          <p:cNvSpPr txBox="1"/>
          <p:nvPr/>
        </p:nvSpPr>
        <p:spPr>
          <a:xfrm>
            <a:off x="179388" y="4551213"/>
            <a:ext cx="38163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I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VREFm BSI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7C3C81-5401-407B-A15B-250DF58A01D0}"/>
              </a:ext>
            </a:extLst>
          </p:cNvPr>
          <p:cNvSpPr txBox="1"/>
          <p:nvPr/>
        </p:nvSpPr>
        <p:spPr>
          <a:xfrm>
            <a:off x="0" y="5856604"/>
            <a:ext cx="43926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IE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EARS-Net &amp; Health Protection Surveillance Centre (Ireland)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530240C-B99B-449F-A4E7-314CD70F27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5" y="548680"/>
            <a:ext cx="6120680" cy="36748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C63E87-79C9-4BF9-8AD1-D7076ED019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4149080"/>
            <a:ext cx="4115873" cy="227190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3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1008063"/>
          </a:xfrm>
        </p:spPr>
        <p:txBody>
          <a:bodyPr/>
          <a:lstStyle/>
          <a:p>
            <a:r>
              <a:rPr lang="en-IE" altLang="en-US" dirty="0"/>
              <a:t>Why the higher rates in Ireland?</a:t>
            </a:r>
          </a:p>
        </p:txBody>
      </p:sp>
      <p:sp>
        <p:nvSpPr>
          <p:cNvPr id="2560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424862" cy="4683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sz="2800" dirty="0"/>
              <a:t>Dominant &amp; widespread clones different to elsewhere?</a:t>
            </a:r>
          </a:p>
          <a:p>
            <a:pPr>
              <a:defRPr/>
            </a:pPr>
            <a:r>
              <a:rPr lang="en-IE" altLang="en-US" sz="2800" dirty="0"/>
              <a:t>Antibiotic use?</a:t>
            </a:r>
          </a:p>
          <a:p>
            <a:pPr>
              <a:defRPr/>
            </a:pPr>
            <a:r>
              <a:rPr lang="en-IE" altLang="en-US" sz="2800" dirty="0"/>
              <a:t>Animal-human antibiotic chain?</a:t>
            </a:r>
          </a:p>
          <a:p>
            <a:pPr>
              <a:defRPr/>
            </a:pPr>
            <a:r>
              <a:rPr lang="en-IE" altLang="en-US" sz="2800" dirty="0"/>
              <a:t>Greater patient vulnerability?</a:t>
            </a:r>
          </a:p>
          <a:p>
            <a:pPr>
              <a:defRPr/>
            </a:pPr>
            <a:r>
              <a:rPr lang="en-IE" altLang="en-US" sz="2800" dirty="0"/>
              <a:t>Inadequate facilities &amp;  health resources?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80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92125" y="260350"/>
            <a:ext cx="8640763" cy="936625"/>
          </a:xfrm>
        </p:spPr>
        <p:txBody>
          <a:bodyPr/>
          <a:lstStyle/>
          <a:p>
            <a:r>
              <a:rPr lang="en-GB" altLang="en-US" sz="4000" dirty="0"/>
              <a:t>VRE BSI in Tertiary Care Hospital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xmlns="" id="{E3AC9C50-8B7E-471D-8627-0AD4D626E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46" y="1341438"/>
            <a:ext cx="8870950" cy="4679950"/>
          </a:xfrm>
        </p:spPr>
        <p:txBody>
          <a:bodyPr>
            <a:normAutofit/>
          </a:bodyPr>
          <a:lstStyle/>
          <a:p>
            <a:pPr marL="742950" indent="-742950">
              <a:buSzPct val="100000"/>
              <a:buFont typeface="Microsoft Sans Serif" pitchFamily="34" charset="0"/>
              <a:buAutoNum type="arabicPeriod"/>
              <a:defRPr/>
            </a:pPr>
            <a:r>
              <a:rPr lang="en-GB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75 patients, minimal intra-abdominal source</a:t>
            </a:r>
          </a:p>
          <a:p>
            <a:pPr marL="742950" indent="-742950">
              <a:buSzPct val="100000"/>
              <a:buFont typeface="Microsoft Sans Serif" pitchFamily="34" charset="0"/>
              <a:buAutoNum type="arabicPeriod"/>
              <a:defRPr/>
            </a:pPr>
            <a:r>
              <a:rPr lang="en-GB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52% </a:t>
            </a:r>
            <a:r>
              <a:rPr lang="en-GB" alt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vanA</a:t>
            </a:r>
          </a:p>
          <a:p>
            <a:pPr marL="742950" indent="-742950">
              <a:buSzPct val="100000"/>
              <a:buFont typeface="Microsoft Sans Serif" pitchFamily="34" charset="0"/>
              <a:buAutoNum type="arabicPeriod"/>
              <a:defRPr/>
            </a:pPr>
            <a:r>
              <a:rPr lang="en-GB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Clonal relatedness with environmental isolates</a:t>
            </a:r>
          </a:p>
          <a:p>
            <a:pPr marL="742950" indent="-742950">
              <a:buSzPct val="100000"/>
              <a:buFont typeface="Microsoft Sans Serif" pitchFamily="34" charset="0"/>
              <a:buAutoNum type="arabicPeriod"/>
              <a:defRPr/>
            </a:pPr>
            <a:r>
              <a:rPr lang="en-GB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Similar </a:t>
            </a:r>
            <a:r>
              <a:rPr lang="en-GB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sequence types </a:t>
            </a:r>
            <a:r>
              <a:rPr lang="en-GB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&amp; virulence factors to those in Europe</a:t>
            </a:r>
          </a:p>
          <a:p>
            <a:pPr marL="742950" indent="-742950">
              <a:buSzPct val="100000"/>
              <a:buFont typeface="Microsoft Sans Serif" pitchFamily="34" charset="0"/>
              <a:buAutoNum type="arabicPeriod"/>
              <a:defRPr/>
            </a:pPr>
            <a:r>
              <a:rPr lang="en-GB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High EFm in Ireland?</a:t>
            </a:r>
          </a:p>
        </p:txBody>
      </p:sp>
      <p:sp>
        <p:nvSpPr>
          <p:cNvPr id="25604" name="TextBox 3">
            <a:extLst>
              <a:ext uri="{FF2B5EF4-FFF2-40B4-BE49-F238E27FC236}">
                <a16:creationId xmlns:a16="http://schemas.microsoft.com/office/drawing/2014/main" xmlns="" id="{1EE3481F-B169-4870-B076-427EABDB8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5877272"/>
            <a:ext cx="539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sz="1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J Antimicrob Chemother </a:t>
            </a:r>
            <a:r>
              <a:rPr lang="en-GB" alt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2015; 70: 2718-2721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916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320480"/>
          </a:xfrm>
        </p:spPr>
        <p:txBody>
          <a:bodyPr>
            <a:normAutofit/>
          </a:bodyPr>
          <a:lstStyle/>
          <a:p>
            <a:r>
              <a:rPr lang="en-IE" sz="2800" dirty="0"/>
              <a:t>Fluctuating levels of VRE, with a decrease in the early-to-mid 2000s</a:t>
            </a:r>
          </a:p>
          <a:p>
            <a:pPr marL="0" indent="0">
              <a:buNone/>
            </a:pPr>
            <a:endParaRPr lang="en-IE" sz="2800" dirty="0"/>
          </a:p>
          <a:p>
            <a:r>
              <a:rPr lang="en-IE" sz="2800" dirty="0"/>
              <a:t>Was this due to:  </a:t>
            </a:r>
          </a:p>
          <a:p>
            <a:pPr marL="457200" lvl="1" indent="0">
              <a:buNone/>
            </a:pPr>
            <a:r>
              <a:rPr lang="en-IE" sz="2000" dirty="0"/>
              <a:t>	</a:t>
            </a:r>
            <a:r>
              <a:rPr lang="en-IE" sz="2400" dirty="0"/>
              <a:t>Active surveillance</a:t>
            </a:r>
          </a:p>
          <a:p>
            <a:pPr marL="890588" indent="-890588">
              <a:buNone/>
            </a:pPr>
            <a:r>
              <a:rPr lang="en-IE" sz="2400" dirty="0"/>
              <a:t>	Electronic </a:t>
            </a:r>
            <a:r>
              <a:rPr lang="en-IE" sz="2400" dirty="0" smtClean="0"/>
              <a:t>alerts</a:t>
            </a:r>
            <a:endParaRPr lang="en-IE" sz="2400" dirty="0"/>
          </a:p>
          <a:p>
            <a:pPr marL="890588" indent="-890588">
              <a:buNone/>
            </a:pPr>
            <a:r>
              <a:rPr lang="en-IE" sz="2400" dirty="0"/>
              <a:t>	Improved standard precautions/hand hygiene</a:t>
            </a:r>
          </a:p>
          <a:p>
            <a:pPr marL="890588" indent="-890588">
              <a:buNone/>
            </a:pPr>
            <a:r>
              <a:rPr lang="en-IE" sz="2400" dirty="0"/>
              <a:t>	External audits</a:t>
            </a:r>
          </a:p>
          <a:p>
            <a:pPr marL="890588" indent="-890588">
              <a:buNone/>
            </a:pPr>
            <a:r>
              <a:rPr lang="en-IE" sz="2400" dirty="0"/>
              <a:t>	Antimicrobial stewardship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9AAEC3-2899-42F4-BDEA-2F9ACA486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414164"/>
            <a:ext cx="7429500" cy="1790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0AD1E0-311E-4C2E-A176-1D3479549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5665043"/>
            <a:ext cx="1057275" cy="1076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B8E455-7CC7-47A2-9512-F872D040F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5802" y="1860823"/>
            <a:ext cx="2114550" cy="2000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28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VRE – Local Experiences</a:t>
            </a:r>
          </a:p>
        </p:txBody>
      </p:sp>
      <p:sp>
        <p:nvSpPr>
          <p:cNvPr id="26627" name="Content Placeholder 3">
            <a:extLst>
              <a:ext uri="{FF2B5EF4-FFF2-40B4-BE49-F238E27FC236}">
                <a16:creationId xmlns:a16="http://schemas.microsoft.com/office/drawing/2014/main" xmlns="" id="{4A1D11A5-55D4-4AB7-8586-D5AD6741E7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288" y="981075"/>
            <a:ext cx="8064500" cy="4751388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Endemic VRE</a:t>
            </a: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ICU screening &amp; all clinical isolates checked</a:t>
            </a: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en-GB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Inadequate numbers of single rooms</a:t>
            </a:r>
          </a:p>
        </p:txBody>
      </p:sp>
      <p:sp>
        <p:nvSpPr>
          <p:cNvPr id="26629" name="TextBox 5">
            <a:extLst>
              <a:ext uri="{FF2B5EF4-FFF2-40B4-BE49-F238E27FC236}">
                <a16:creationId xmlns:a16="http://schemas.microsoft.com/office/drawing/2014/main" xmlns="" id="{8EE13AFD-490B-4E0B-AA7C-3F8BB7A1A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6381750"/>
            <a:ext cx="6769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altLang="en-US" sz="1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J Hosp Infect </a:t>
            </a:r>
            <a:r>
              <a:rPr lang="en-GB" alt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2010: 75: 228-233</a:t>
            </a:r>
          </a:p>
        </p:txBody>
      </p:sp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3" y="2714625"/>
            <a:ext cx="837247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55D0E4E-3C3B-4CAF-BCFD-59A6FA2C472B}"/>
              </a:ext>
            </a:extLst>
          </p:cNvPr>
          <p:cNvSpPr txBox="1"/>
          <p:nvPr/>
        </p:nvSpPr>
        <p:spPr>
          <a:xfrm>
            <a:off x="1012825" y="4581525"/>
            <a:ext cx="390525" cy="214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IE" sz="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A551049-6E88-4F10-BA9D-1E862C16ACFC}"/>
              </a:ext>
            </a:extLst>
          </p:cNvPr>
          <p:cNvSpPr txBox="1"/>
          <p:nvPr/>
        </p:nvSpPr>
        <p:spPr>
          <a:xfrm>
            <a:off x="2916238" y="4435475"/>
            <a:ext cx="414337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IE" sz="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2198FD2-8F00-442F-BBEA-5DCDABFB1A24}"/>
              </a:ext>
            </a:extLst>
          </p:cNvPr>
          <p:cNvSpPr txBox="1"/>
          <p:nvPr/>
        </p:nvSpPr>
        <p:spPr>
          <a:xfrm flipH="1">
            <a:off x="3997325" y="4509244"/>
            <a:ext cx="5746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IE" sz="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70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4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24863" cy="1081088"/>
          </a:xfrm>
        </p:spPr>
        <p:txBody>
          <a:bodyPr/>
          <a:lstStyle/>
          <a:p>
            <a:r>
              <a:rPr lang="en-GB" altLang="en-US" dirty="0"/>
              <a:t>VRE – Clinical Impact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9A1B1107-B5B5-452D-858F-93B4167CC4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437297"/>
              </p:ext>
            </p:extLst>
          </p:nvPr>
        </p:nvGraphicFramePr>
        <p:xfrm>
          <a:off x="179388" y="1412875"/>
          <a:ext cx="8640763" cy="4416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63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06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07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07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58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3610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GB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1" marR="91441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2001</a:t>
                      </a:r>
                    </a:p>
                  </a:txBody>
                  <a:tcPr marL="91441" marR="91441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2003</a:t>
                      </a:r>
                    </a:p>
                  </a:txBody>
                  <a:tcPr marL="91441" marR="91441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</a:p>
                  </a:txBody>
                  <a:tcPr marL="91441" marR="91441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91441" marR="91441" marT="45712" marB="457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1441" marR="91441" marT="45712" marB="4571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606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r>
                        <a:rPr lang="en-GB" sz="18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screens</a:t>
                      </a:r>
                      <a:endParaRPr lang="en-GB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2" marB="45712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1344</a:t>
                      </a:r>
                    </a:p>
                  </a:txBody>
                  <a:tcPr marL="91441" marR="91441" marT="45712" marB="45712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1525</a:t>
                      </a:r>
                    </a:p>
                  </a:txBody>
                  <a:tcPr marL="91441" marR="91441" marT="45712" marB="45712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1121</a:t>
                      </a:r>
                    </a:p>
                  </a:txBody>
                  <a:tcPr marL="91441" marR="91441" marT="45712" marB="45712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1288</a:t>
                      </a:r>
                    </a:p>
                  </a:txBody>
                  <a:tcPr marL="91441" marR="91441" marT="45712" marB="45712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1220</a:t>
                      </a:r>
                    </a:p>
                  </a:txBody>
                  <a:tcPr marL="91441" marR="91441" marT="45712" marB="45712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606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ves</a:t>
                      </a:r>
                    </a:p>
                  </a:txBody>
                  <a:tcPr marL="91441" marR="91441" marT="45712" marB="45712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42 </a:t>
                      </a:r>
                    </a:p>
                  </a:txBody>
                  <a:tcPr marL="91441" marR="91441" marT="45712" marB="45712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63</a:t>
                      </a:r>
                    </a:p>
                  </a:txBody>
                  <a:tcPr marL="91441" marR="91441" marT="45712" marB="45712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94</a:t>
                      </a:r>
                    </a:p>
                  </a:txBody>
                  <a:tcPr marL="91441" marR="91441" marT="45712" marB="45712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75</a:t>
                      </a:r>
                    </a:p>
                  </a:txBody>
                  <a:tcPr marL="91441" marR="91441" marT="45712" marB="45712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92</a:t>
                      </a:r>
                    </a:p>
                  </a:txBody>
                  <a:tcPr marL="91441" marR="91441" marT="45712" marB="45712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606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+ves/10,000 bed days (BD) </a:t>
                      </a:r>
                    </a:p>
                  </a:txBody>
                  <a:tcPr marL="91441" marR="91441" marT="45712" marB="45712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1.96</a:t>
                      </a:r>
                    </a:p>
                  </a:txBody>
                  <a:tcPr marL="91441" marR="91441" marT="45712" marB="45712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2.94</a:t>
                      </a:r>
                    </a:p>
                  </a:txBody>
                  <a:tcPr marL="91441" marR="91441" marT="45712" marB="45712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4.06</a:t>
                      </a:r>
                    </a:p>
                  </a:txBody>
                  <a:tcPr marL="91441" marR="91441" marT="45712" marB="45712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3.18</a:t>
                      </a:r>
                    </a:p>
                  </a:txBody>
                  <a:tcPr marL="91441" marR="91441" marT="45712" marB="45712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3.85</a:t>
                      </a:r>
                    </a:p>
                  </a:txBody>
                  <a:tcPr marL="91441" marR="91441" marT="45712" marB="45712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606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+ve blood cultures</a:t>
                      </a:r>
                    </a:p>
                  </a:txBody>
                  <a:tcPr marL="91441" marR="91441" marT="45712" marB="45712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</a:t>
                      </a:r>
                    </a:p>
                  </a:txBody>
                  <a:tcPr marL="91441" marR="91441" marT="45712" marB="45712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11</a:t>
                      </a:r>
                    </a:p>
                  </a:txBody>
                  <a:tcPr marL="91441" marR="91441" marT="45712" marB="45712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18</a:t>
                      </a:r>
                    </a:p>
                  </a:txBody>
                  <a:tcPr marL="91441" marR="91441" marT="45712" marB="45712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8</a:t>
                      </a:r>
                    </a:p>
                  </a:txBody>
                  <a:tcPr marL="91441" marR="91441" marT="45712" marB="45712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11</a:t>
                      </a:r>
                    </a:p>
                  </a:txBody>
                  <a:tcPr marL="91441" marR="91441" marT="45712" marB="45712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606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VRE</a:t>
                      </a:r>
                      <a:r>
                        <a:rPr lang="en-GB" sz="18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BSI/10,000 BD</a:t>
                      </a:r>
                      <a:endParaRPr lang="en-GB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2" marB="45712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0.09</a:t>
                      </a:r>
                    </a:p>
                  </a:txBody>
                  <a:tcPr marL="91441" marR="91441" marT="45712" marB="45712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0.51</a:t>
                      </a:r>
                    </a:p>
                  </a:txBody>
                  <a:tcPr marL="91441" marR="91441" marT="45712" marB="45712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0.78 </a:t>
                      </a:r>
                    </a:p>
                  </a:txBody>
                  <a:tcPr marL="91441" marR="91441" marT="45712" marB="45712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0.34</a:t>
                      </a:r>
                    </a:p>
                  </a:txBody>
                  <a:tcPr marL="91441" marR="91441" marT="45712" marB="45712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0.46</a:t>
                      </a:r>
                    </a:p>
                  </a:txBody>
                  <a:tcPr marL="91441" marR="91441" marT="45712" marB="45712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5894" name="TextBox 7"/>
          <p:cNvSpPr txBox="1">
            <a:spLocks noChangeArrowheads="1"/>
          </p:cNvSpPr>
          <p:nvPr/>
        </p:nvSpPr>
        <p:spPr bwMode="auto">
          <a:xfrm>
            <a:off x="3132138" y="6021388"/>
            <a:ext cx="5040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1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 Hosp Infect </a:t>
            </a:r>
            <a:r>
              <a:rPr lang="en-GB" alt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2010; 75: 228-233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958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Autofit/>
          </a:bodyPr>
          <a:lstStyle/>
          <a:p>
            <a:r>
              <a:rPr lang="en-IE" sz="3600" dirty="0"/>
              <a:t>VRE versus VSE Bloodstream Infection (BSI)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1" y="1600200"/>
            <a:ext cx="3096345" cy="4983162"/>
          </a:xfrm>
        </p:spPr>
        <p:txBody>
          <a:bodyPr>
            <a:normAutofit fontScale="85000" lnSpcReduction="20000"/>
          </a:bodyPr>
          <a:lstStyle/>
          <a:p>
            <a:r>
              <a:rPr lang="en-IE" dirty="0"/>
              <a:t>Is VRE BSI worse than vancomycin-susceptible BSI in terms of outcome?</a:t>
            </a:r>
          </a:p>
          <a:p>
            <a:endParaRPr lang="en-IE" dirty="0"/>
          </a:p>
          <a:p>
            <a:r>
              <a:rPr lang="en-IE" dirty="0"/>
              <a:t>Systematic review; 12 cohort studies &amp; 1 case-control </a:t>
            </a:r>
          </a:p>
          <a:p>
            <a:endParaRPr lang="en-IE" dirty="0"/>
          </a:p>
          <a:p>
            <a:pPr marL="0" indent="0" algn="r">
              <a:buNone/>
            </a:pPr>
            <a:r>
              <a:rPr lang="en-IE" sz="1500" i="1" dirty="0">
                <a:solidFill>
                  <a:srgbClr val="0070C0"/>
                </a:solidFill>
              </a:rPr>
              <a:t>Infect Control Hosp Epidemiol</a:t>
            </a:r>
            <a:r>
              <a:rPr lang="en-IE" sz="1500" dirty="0">
                <a:solidFill>
                  <a:srgbClr val="0070C0"/>
                </a:solidFill>
              </a:rPr>
              <a:t> 2016; 37: 26-35</a:t>
            </a:r>
          </a:p>
          <a:p>
            <a:pPr marL="0" indent="0" algn="r">
              <a:buNone/>
            </a:pP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743526-EEF5-44CD-8DC0-06B989C9F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7" y="1549451"/>
            <a:ext cx="5688632" cy="464560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89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GB" altLang="en-US" dirty="0"/>
              <a:t>VRE </a:t>
            </a:r>
            <a:r>
              <a:rPr lang="en-GB" altLang="en-US" i="1" dirty="0"/>
              <a:t>versus </a:t>
            </a:r>
            <a:r>
              <a:rPr lang="en-GB" altLang="en-US" dirty="0"/>
              <a:t>VSE BSI</a:t>
            </a:r>
          </a:p>
        </p:txBody>
      </p:sp>
      <p:sp>
        <p:nvSpPr>
          <p:cNvPr id="1741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040188"/>
          </a:xfrm>
        </p:spPr>
        <p:txBody>
          <a:bodyPr/>
          <a:lstStyle/>
          <a:p>
            <a:endParaRPr lang="en-GB" altLang="en-US" dirty="0"/>
          </a:p>
        </p:txBody>
      </p:sp>
      <p:sp>
        <p:nvSpPr>
          <p:cNvPr id="12292" name="TextBox 3">
            <a:extLst>
              <a:ext uri="{FF2B5EF4-FFF2-40B4-BE49-F238E27FC236}">
                <a16:creationId xmlns:a16="http://schemas.microsoft.com/office/drawing/2014/main" xmlns="" id="{A524B244-5905-4B7A-AA8C-0EEC65EBA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6157913"/>
            <a:ext cx="6480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sz="1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Infect Control Hosp Epidemiol </a:t>
            </a:r>
            <a:r>
              <a:rPr lang="en-GB" alt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2016; 37: 26-35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863" y="1052513"/>
            <a:ext cx="8447087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2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353425" cy="1143000"/>
          </a:xfrm>
        </p:spPr>
        <p:txBody>
          <a:bodyPr/>
          <a:lstStyle/>
          <a:p>
            <a:r>
              <a:rPr lang="en-GB" altLang="en-US" dirty="0"/>
              <a:t>VRE &amp; Renal Dialysis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97CA78-B52F-4974-893F-12D61B3C5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341438"/>
            <a:ext cx="8712200" cy="48244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Meta-analysis from 1982-2014 of prevalence, risk factors &amp; significance</a:t>
            </a:r>
          </a:p>
          <a:p>
            <a:pPr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studies from 100 dialysis centres involving 4,842 patients</a:t>
            </a:r>
          </a:p>
          <a:p>
            <a:pPr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Prevalence, 6.2% (5.2% North America)</a:t>
            </a:r>
          </a:p>
          <a:p>
            <a:pPr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infection increases x 21.6 if VRE +ve</a:t>
            </a:r>
          </a:p>
          <a:p>
            <a:pPr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Heterogeneity may reflect differences in infection prevention &amp; control practices &amp; use of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antibiotics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347864" y="6308725"/>
            <a:ext cx="496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 J Kidney Dis </a:t>
            </a:r>
            <a:r>
              <a:rPr lang="en-GB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2015; 65: 88-97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31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IE" dirty="0"/>
              <a:t>How much does VRE cost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/>
          </a:bodyPr>
          <a:lstStyle/>
          <a:p>
            <a:r>
              <a:rPr lang="en-IE" sz="2400" dirty="0"/>
              <a:t>Retrospective case-control study, 2005-2008 (inclusive) in 1520-bed German hospital</a:t>
            </a:r>
          </a:p>
          <a:p>
            <a:r>
              <a:rPr lang="en-IE" sz="2400" dirty="0"/>
              <a:t>VRE </a:t>
            </a:r>
            <a:r>
              <a:rPr lang="en-IE" sz="2400" i="1" dirty="0"/>
              <a:t>versus</a:t>
            </a:r>
            <a:r>
              <a:rPr lang="en-IE" sz="2400" dirty="0"/>
              <a:t> VSE infections (42:42</a:t>
            </a:r>
            <a:r>
              <a:rPr lang="en-IE" sz="2400" dirty="0" smtClean="0"/>
              <a:t>)</a:t>
            </a:r>
          </a:p>
          <a:p>
            <a:endParaRPr lang="en-IE" sz="2400" dirty="0"/>
          </a:p>
          <a:p>
            <a:pPr marL="0" indent="0">
              <a:buNone/>
            </a:pPr>
            <a:endParaRPr lang="en-IE" sz="2800" dirty="0"/>
          </a:p>
          <a:p>
            <a:pPr marL="0" indent="0">
              <a:buNone/>
            </a:pPr>
            <a:endParaRPr lang="en-IE" sz="2800" dirty="0"/>
          </a:p>
          <a:p>
            <a:pPr marL="0" indent="0">
              <a:buNone/>
            </a:pPr>
            <a:endParaRPr lang="en-IE" sz="2800" dirty="0"/>
          </a:p>
          <a:p>
            <a:pPr marL="0" indent="0">
              <a:buNone/>
            </a:pPr>
            <a:endParaRPr lang="en-IE" sz="2800" dirty="0"/>
          </a:p>
          <a:p>
            <a:pPr marL="0" indent="0">
              <a:buNone/>
            </a:pPr>
            <a:endParaRPr lang="en-IE" sz="2800" dirty="0"/>
          </a:p>
          <a:p>
            <a:pPr marL="0" indent="0" algn="r">
              <a:buNone/>
            </a:pPr>
            <a:endParaRPr lang="en-IE" sz="1800" i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en-IE" sz="1800" i="1" dirty="0">
                <a:solidFill>
                  <a:srgbClr val="0070C0"/>
                </a:solidFill>
              </a:rPr>
              <a:t>Antimicrobial Resist &amp; Infect Control </a:t>
            </a:r>
            <a:r>
              <a:rPr lang="en-IE" sz="1800" dirty="0">
                <a:solidFill>
                  <a:srgbClr val="0070C0"/>
                </a:solidFill>
              </a:rPr>
              <a:t>2018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089125"/>
              </p:ext>
            </p:extLst>
          </p:nvPr>
        </p:nvGraphicFramePr>
        <p:xfrm>
          <a:off x="452442" y="2996952"/>
          <a:ext cx="8229600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4680">
                  <a:extLst>
                    <a:ext uri="{9D8B030D-6E8A-4147-A177-3AD203B41FA5}">
                      <a16:colId xmlns:a16="http://schemas.microsoft.com/office/drawing/2014/main" xmlns="" val="292272741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167997873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1084428346"/>
                    </a:ext>
                  </a:extLst>
                </a:gridCol>
                <a:gridCol w="1738536">
                  <a:extLst>
                    <a:ext uri="{9D8B030D-6E8A-4147-A177-3AD203B41FA5}">
                      <a16:colId xmlns:a16="http://schemas.microsoft.com/office/drawing/2014/main" xmlns="" val="2001799530"/>
                    </a:ext>
                  </a:extLst>
                </a:gridCol>
              </a:tblGrid>
              <a:tr h="741913">
                <a:tc>
                  <a:txBody>
                    <a:bodyPr/>
                    <a:lstStyle/>
                    <a:p>
                      <a:endParaRPr lang="en-I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r>
                        <a:rPr lang="en-IE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value</a:t>
                      </a:r>
                      <a:endParaRPr lang="en-IE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0458497"/>
                  </a:ext>
                </a:extLst>
              </a:tr>
              <a:tr h="664797">
                <a:tc>
                  <a:txBody>
                    <a:bodyPr/>
                    <a:lstStyle/>
                    <a:p>
                      <a:r>
                        <a:rPr lang="en-IE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Cost/patient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€57,675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€38,344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9437155"/>
                  </a:ext>
                </a:extLst>
              </a:tr>
              <a:tr h="664797">
                <a:tc>
                  <a:txBody>
                    <a:bodyPr/>
                    <a:lstStyle/>
                    <a:p>
                      <a:r>
                        <a:rPr lang="en-IE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Costs before infection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€17,893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€16,600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5810539"/>
                  </a:ext>
                </a:extLst>
              </a:tr>
              <a:tr h="664797">
                <a:tc>
                  <a:txBody>
                    <a:bodyPr/>
                    <a:lstStyle/>
                    <a:p>
                      <a:r>
                        <a:rPr lang="en-IE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Costs after infection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€37,971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€23,025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8410932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91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8061325" cy="865188"/>
          </a:xfrm>
        </p:spPr>
        <p:txBody>
          <a:bodyPr/>
          <a:lstStyle/>
          <a:p>
            <a:r>
              <a:rPr lang="en-GB" altLang="en-US" dirty="0"/>
              <a:t>Declarations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187470-46F8-49C6-AFED-BD1104BAC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96975"/>
            <a:ext cx="8207375" cy="489585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views expressed are in a professional but personal context &amp; are not necessarily those of the RCSI &amp; Beaumont Hospital, Dublin.</a:t>
            </a:r>
          </a:p>
          <a:p>
            <a:pPr marL="0" indent="0">
              <a:buFontTx/>
              <a:buNone/>
              <a:defRPr/>
            </a:pP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recently received research funding from Pfizer &amp; Astellas.  I have also provided professional advice to Pfizer</a:t>
            </a:r>
          </a:p>
          <a:p>
            <a:pPr>
              <a:defRPr/>
            </a:pPr>
            <a:endParaRPr lang="en-GB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680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How much does VRE cost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45638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IE" dirty="0"/>
          </a:p>
          <a:p>
            <a:pPr marL="0" indent="0" algn="r">
              <a:buNone/>
            </a:pPr>
            <a:endParaRPr lang="en-IE" dirty="0"/>
          </a:p>
          <a:p>
            <a:pPr marL="0" indent="0" algn="r">
              <a:buNone/>
            </a:pPr>
            <a:endParaRPr lang="en-IE" dirty="0"/>
          </a:p>
          <a:p>
            <a:pPr marL="0" indent="0" algn="r">
              <a:buNone/>
            </a:pPr>
            <a:endParaRPr lang="en-IE" dirty="0"/>
          </a:p>
          <a:p>
            <a:pPr marL="0" indent="0" algn="r">
              <a:buNone/>
            </a:pPr>
            <a:endParaRPr lang="en-IE" dirty="0"/>
          </a:p>
          <a:p>
            <a:pPr marL="0" indent="0" algn="r">
              <a:buNone/>
            </a:pPr>
            <a:endParaRPr lang="en-IE" dirty="0"/>
          </a:p>
          <a:p>
            <a:pPr marL="0" indent="0" algn="r">
              <a:buNone/>
            </a:pPr>
            <a:endParaRPr lang="en-IE" dirty="0"/>
          </a:p>
          <a:p>
            <a:pPr marL="0" indent="0" algn="r">
              <a:buNone/>
            </a:pPr>
            <a:endParaRPr lang="en-IE" sz="1800" i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en-IE" sz="1800" i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BBFA5F5-9B09-439A-AA38-7EBCBFC24421}"/>
              </a:ext>
            </a:extLst>
          </p:cNvPr>
          <p:cNvSpPr txBox="1"/>
          <p:nvPr/>
        </p:nvSpPr>
        <p:spPr>
          <a:xfrm>
            <a:off x="3131840" y="6372036"/>
            <a:ext cx="478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336"/>
              </a:spcBef>
            </a:pPr>
            <a:r>
              <a:rPr lang="en-IE" b="1" i="1" dirty="0">
                <a:solidFill>
                  <a:srgbClr val="0070C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Antimicrobial Resist &amp; Infect Control </a:t>
            </a:r>
            <a:r>
              <a:rPr lang="en-IE" b="1" dirty="0">
                <a:solidFill>
                  <a:srgbClr val="0070C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E4E1E66-4A29-4641-BDAB-B88E9DB82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16" y="1512769"/>
            <a:ext cx="7097336" cy="42924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27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altLang="en-US" dirty="0"/>
          </a:p>
          <a:p>
            <a:pPr marL="0" indent="0">
              <a:buFontTx/>
              <a:buNone/>
            </a:pPr>
            <a:endParaRPr lang="en-GB" alt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xmlns="" id="{736216F6-5A39-4DCA-AB1F-EEC78F291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836613"/>
            <a:ext cx="7488238" cy="5400675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 altLang="en-US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GB" altLang="en-US" sz="7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Surveillance,</a:t>
            </a:r>
          </a:p>
          <a:p>
            <a:pPr algn="ctr">
              <a:defRPr/>
            </a:pPr>
            <a:r>
              <a:rPr lang="en-GB" altLang="en-US" sz="7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Contact </a:t>
            </a:r>
            <a:r>
              <a:rPr lang="en-GB" altLang="en-US" sz="7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Precautions &amp; VRE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16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612" y="908720"/>
            <a:ext cx="8229600" cy="1143000"/>
          </a:xfrm>
        </p:spPr>
        <p:txBody>
          <a:bodyPr>
            <a:noAutofit/>
          </a:bodyPr>
          <a:lstStyle/>
          <a:p>
            <a:r>
              <a:rPr lang="en-IE" sz="4000" dirty="0"/>
              <a:t>How do you prioritise measures to prevent &amp; control a particular HCAI?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612" y="232845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sz="2800" dirty="0"/>
          </a:p>
          <a:p>
            <a:pPr marL="0" indent="0">
              <a:buNone/>
            </a:pPr>
            <a:r>
              <a:rPr lang="en-IE" sz="2800" dirty="0"/>
              <a:t>Prevalence – common or less common</a:t>
            </a:r>
          </a:p>
          <a:p>
            <a:pPr marL="0" indent="0">
              <a:buNone/>
            </a:pPr>
            <a:r>
              <a:rPr lang="en-IE" sz="2800" dirty="0"/>
              <a:t>Impact – virulent or less virulent</a:t>
            </a:r>
          </a:p>
          <a:p>
            <a:pPr marL="0" indent="0">
              <a:buNone/>
            </a:pPr>
            <a:r>
              <a:rPr lang="en-IE" sz="2800" dirty="0"/>
              <a:t>Treatment – some or few options</a:t>
            </a:r>
          </a:p>
          <a:p>
            <a:pPr marL="2066925" indent="-2066925">
              <a:buNone/>
            </a:pPr>
            <a:r>
              <a:rPr lang="en-IE" sz="2800" dirty="0"/>
              <a:t>Visibility – seen or not seen to be important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60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9"/>
            <a:ext cx="9144000" cy="648071"/>
          </a:xfrm>
        </p:spPr>
        <p:txBody>
          <a:bodyPr>
            <a:normAutofit fontScale="90000"/>
          </a:bodyPr>
          <a:lstStyle/>
          <a:p>
            <a:r>
              <a:rPr lang="en-IE" sz="3600" dirty="0"/>
              <a:t>Priorities in HCAI Prevention &amp; </a:t>
            </a:r>
            <a:r>
              <a:rPr lang="en-IE" sz="3600" dirty="0" smtClean="0"/>
              <a:t>Control</a:t>
            </a:r>
            <a:br>
              <a:rPr lang="en-IE" sz="3600" dirty="0" smtClean="0"/>
            </a:br>
            <a:r>
              <a:rPr lang="en-IE" sz="2400" dirty="0" smtClean="0">
                <a:solidFill>
                  <a:srgbClr val="0070C0"/>
                </a:solidFill>
              </a:rPr>
              <a:t>Personal Perspective</a:t>
            </a:r>
            <a:endParaRPr lang="en-I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600" dirty="0"/>
              <a:t>Carbapenemase –  producing Enterobacterales (CPE)</a:t>
            </a:r>
          </a:p>
          <a:p>
            <a:pPr marL="0" indent="0">
              <a:buNone/>
            </a:pPr>
            <a:endParaRPr lang="en-IE" sz="2600" i="1" dirty="0"/>
          </a:p>
          <a:p>
            <a:pPr marL="0" indent="0">
              <a:buNone/>
            </a:pPr>
            <a:r>
              <a:rPr lang="en-IE" sz="2600" i="1" dirty="0" smtClean="0"/>
              <a:t>Clostridioides </a:t>
            </a:r>
            <a:r>
              <a:rPr lang="en-IE" sz="2600" i="1" dirty="0"/>
              <a:t>difficile </a:t>
            </a:r>
            <a:r>
              <a:rPr lang="en-IE" sz="2600" dirty="0"/>
              <a:t>infection (CDI) </a:t>
            </a:r>
          </a:p>
          <a:p>
            <a:pPr marL="0" indent="0">
              <a:buNone/>
            </a:pPr>
            <a:endParaRPr lang="en-IE" sz="2600" dirty="0"/>
          </a:p>
          <a:p>
            <a:pPr marL="0" indent="0">
              <a:buNone/>
            </a:pPr>
            <a:r>
              <a:rPr lang="en-IE" sz="2600" dirty="0" smtClean="0"/>
              <a:t>Methicillin-resistant </a:t>
            </a:r>
            <a:r>
              <a:rPr lang="en-IE" sz="2600" i="1" dirty="0"/>
              <a:t>Staphylococcus aureus </a:t>
            </a:r>
            <a:r>
              <a:rPr lang="en-IE" sz="2600" dirty="0"/>
              <a:t>(MRSA)</a:t>
            </a:r>
            <a:r>
              <a:rPr lang="en-IE" sz="2600" i="1" dirty="0"/>
              <a:t> </a:t>
            </a:r>
          </a:p>
          <a:p>
            <a:pPr marL="0" indent="0">
              <a:buNone/>
            </a:pPr>
            <a:endParaRPr lang="en-IE" sz="2600" dirty="0"/>
          </a:p>
          <a:p>
            <a:pPr marL="0" indent="0">
              <a:buNone/>
            </a:pPr>
            <a:r>
              <a:rPr lang="en-IE" sz="2600" dirty="0" smtClean="0"/>
              <a:t>Vancomycin-resistant </a:t>
            </a:r>
            <a:r>
              <a:rPr lang="en-IE" sz="2600" dirty="0"/>
              <a:t>enterococci (VRE)</a:t>
            </a:r>
          </a:p>
          <a:p>
            <a:pPr marL="0" indent="0">
              <a:spcBef>
                <a:spcPts val="624"/>
              </a:spcBef>
              <a:buNone/>
            </a:pPr>
            <a:endParaRPr lang="en-IE" sz="2600" dirty="0" smtClean="0"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spcBef>
                <a:spcPts val="624"/>
              </a:spcBef>
              <a:buNone/>
            </a:pPr>
            <a:r>
              <a:rPr lang="en-IE" sz="2600" dirty="0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Extended </a:t>
            </a:r>
            <a:r>
              <a:rPr lang="en-IE" sz="26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– spectrum β-lactamase producers (ESBL)</a:t>
            </a:r>
            <a:endParaRPr lang="en-IE" sz="2800" dirty="0">
              <a:effectLst/>
            </a:endParaRPr>
          </a:p>
          <a:p>
            <a:pPr marL="0" indent="0">
              <a:buNone/>
            </a:pPr>
            <a:endParaRPr lang="en-IE" sz="2600" dirty="0"/>
          </a:p>
          <a:p>
            <a:pPr marL="0" indent="0">
              <a:buNone/>
            </a:pPr>
            <a:r>
              <a:rPr lang="en-IE" sz="2600" dirty="0"/>
              <a:t>Others, antibiotic susceptible bacteria, norovirus, 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72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1038" y="276225"/>
            <a:ext cx="8062912" cy="1008063"/>
          </a:xfrm>
        </p:spPr>
        <p:txBody>
          <a:bodyPr/>
          <a:lstStyle/>
          <a:p>
            <a:r>
              <a:rPr lang="en-GB" altLang="en-US" dirty="0"/>
              <a:t>Risk </a:t>
            </a:r>
            <a:r>
              <a:rPr lang="en-GB" altLang="en-US" dirty="0" smtClean="0"/>
              <a:t>Factors for VRE</a:t>
            </a:r>
            <a:endParaRPr lang="en-GB" alt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808B1DA1-E878-47D3-8FE0-3473BAC636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543524"/>
              </p:ext>
            </p:extLst>
          </p:nvPr>
        </p:nvGraphicFramePr>
        <p:xfrm>
          <a:off x="539750" y="1268413"/>
          <a:ext cx="8204200" cy="506042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09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942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3115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Intrinsic</a:t>
                      </a:r>
                    </a:p>
                  </a:txBody>
                  <a:tcPr marL="91437" marR="91437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</a:t>
                      </a:r>
                    </a:p>
                  </a:txBody>
                  <a:tcPr marL="91437" marR="91437" marT="45714" marB="4571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3115">
                <a:tc>
                  <a:txBody>
                    <a:bodyPr/>
                    <a:lstStyle/>
                    <a:p>
                      <a:r>
                        <a:rPr lang="en-GB" sz="2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Immunosuppression</a:t>
                      </a:r>
                    </a:p>
                  </a:txBody>
                  <a:tcPr marL="91437" marR="91437" marT="45714" marB="45714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Haematology/Oncology,</a:t>
                      </a:r>
                      <a:r>
                        <a:rPr lang="en-GB" sz="21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SOT</a:t>
                      </a:r>
                      <a:endParaRPr lang="en-GB" sz="2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4" marB="45714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3115">
                <a:tc>
                  <a:txBody>
                    <a:bodyPr/>
                    <a:lstStyle/>
                    <a:p>
                      <a:r>
                        <a:rPr lang="en-GB" sz="2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Renal dialysis</a:t>
                      </a:r>
                    </a:p>
                  </a:txBody>
                  <a:tcPr marL="91437" marR="91437" marT="45714" marB="45714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Healthcare contact</a:t>
                      </a:r>
                    </a:p>
                  </a:txBody>
                  <a:tcPr marL="91437" marR="91437" marT="45714" marB="45714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3115">
                <a:tc>
                  <a:txBody>
                    <a:bodyPr/>
                    <a:lstStyle/>
                    <a:p>
                      <a:r>
                        <a:rPr lang="en-GB" sz="2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Antibiotics</a:t>
                      </a:r>
                    </a:p>
                  </a:txBody>
                  <a:tcPr marL="91437" marR="91437" marT="45714" marB="45714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3GC, FQ, vanc, B-L/B-L inhibitors</a:t>
                      </a:r>
                    </a:p>
                  </a:txBody>
                  <a:tcPr marL="91437" marR="91437" marT="45714" marB="45714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3993">
                <a:tc>
                  <a:txBody>
                    <a:bodyPr/>
                    <a:lstStyle/>
                    <a:p>
                      <a:r>
                        <a:rPr lang="en-GB" sz="2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Underlying diseases</a:t>
                      </a:r>
                    </a:p>
                  </a:txBody>
                  <a:tcPr marL="91437" marR="91437" marT="45714" marB="45714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Healthcare contact</a:t>
                      </a:r>
                    </a:p>
                    <a:p>
                      <a:endParaRPr lang="en-GB" sz="2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4" marB="45714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3115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Extrinsic</a:t>
                      </a:r>
                    </a:p>
                  </a:txBody>
                  <a:tcPr marL="91437" marR="91437" marT="45714" marB="4571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</a:t>
                      </a:r>
                    </a:p>
                  </a:txBody>
                  <a:tcPr marL="91437" marR="91437" marT="45714" marB="45714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3115">
                <a:tc>
                  <a:txBody>
                    <a:bodyPr/>
                    <a:lstStyle/>
                    <a:p>
                      <a:r>
                        <a:rPr lang="en-GB" sz="2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ICU</a:t>
                      </a:r>
                    </a:p>
                  </a:txBody>
                  <a:tcPr marL="91437" marR="91437" marT="45714" marB="45714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studies</a:t>
                      </a:r>
                    </a:p>
                  </a:txBody>
                  <a:tcPr marL="91437" marR="91437" marT="45714" marB="45714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3115">
                <a:tc>
                  <a:txBody>
                    <a:bodyPr/>
                    <a:lstStyle/>
                    <a:p>
                      <a:r>
                        <a:rPr lang="en-GB" sz="2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LTCF</a:t>
                      </a:r>
                    </a:p>
                  </a:txBody>
                  <a:tcPr marL="91437" marR="91437" marT="45714" marB="45714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Underlying disease or lack of prevention</a:t>
                      </a:r>
                    </a:p>
                  </a:txBody>
                  <a:tcPr marL="91437" marR="91437" marT="45714" marB="45714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3115">
                <a:tc>
                  <a:txBody>
                    <a:bodyPr/>
                    <a:lstStyle/>
                    <a:p>
                      <a:r>
                        <a:rPr lang="en-GB" sz="2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room</a:t>
                      </a:r>
                    </a:p>
                  </a:txBody>
                  <a:tcPr marL="91437" marR="91437" marT="45714" marB="45714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Inadequate</a:t>
                      </a:r>
                      <a:r>
                        <a:rPr lang="en-GB" sz="21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cleaning</a:t>
                      </a:r>
                      <a:endParaRPr lang="en-GB" sz="2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4" marB="45714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3115">
                <a:tc>
                  <a:txBody>
                    <a:bodyPr/>
                    <a:lstStyle/>
                    <a:p>
                      <a:r>
                        <a:rPr lang="en-GB" sz="2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</a:t>
                      </a:r>
                      <a:r>
                        <a:rPr lang="en-GB" sz="21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hospitalisation</a:t>
                      </a:r>
                      <a:endParaRPr lang="en-GB" sz="2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4" marB="45714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Studies in tertiary centres</a:t>
                      </a:r>
                    </a:p>
                  </a:txBody>
                  <a:tcPr marL="91437" marR="91437" marT="45714" marB="45714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6421" name="TextBox 4">
            <a:extLst>
              <a:ext uri="{FF2B5EF4-FFF2-40B4-BE49-F238E27FC236}">
                <a16:creationId xmlns:a16="http://schemas.microsoft.com/office/drawing/2014/main" xmlns="" id="{C4271D0E-C475-40E3-9776-9B81B9E3F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6443489"/>
            <a:ext cx="4752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sz="1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J Hosp Infect </a:t>
            </a:r>
            <a:r>
              <a:rPr lang="en-GB" alt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2014; 88: 191-198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30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4305E2-ABA1-4FA8-BA22-F7CE254F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Control &amp; Prevention of VRE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F753A0-BC12-4A0B-9DA2-E6BBE0CC3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IE" dirty="0"/>
              <a:t>Surveillance +/- screening</a:t>
            </a:r>
          </a:p>
          <a:p>
            <a:endParaRPr lang="en-IE" dirty="0"/>
          </a:p>
          <a:p>
            <a:endParaRPr lang="en-IE" dirty="0"/>
          </a:p>
          <a:p>
            <a:r>
              <a:rPr lang="en-IE" dirty="0"/>
              <a:t>Standard precautions</a:t>
            </a:r>
          </a:p>
          <a:p>
            <a:endParaRPr lang="en-IE" dirty="0"/>
          </a:p>
          <a:p>
            <a:endParaRPr lang="en-IE" dirty="0"/>
          </a:p>
          <a:p>
            <a:r>
              <a:rPr lang="en-IE" dirty="0"/>
              <a:t>Contact precautions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32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IE" dirty="0"/>
              <a:t>Control of VRE - Outbreak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474848"/>
          </a:xfrm>
        </p:spPr>
        <p:txBody>
          <a:bodyPr>
            <a:normAutofit fontScale="77500" lnSpcReduction="20000"/>
          </a:bodyPr>
          <a:lstStyle/>
          <a:p>
            <a:r>
              <a:rPr lang="en-IE" sz="2800" dirty="0"/>
              <a:t>2004-2010 - 45 outbreaks involving 533 cases in France</a:t>
            </a:r>
          </a:p>
          <a:p>
            <a:r>
              <a:rPr lang="en-IE" sz="2800" dirty="0"/>
              <a:t>Control involved three periods &amp; numbers fell</a:t>
            </a:r>
          </a:p>
          <a:p>
            <a:r>
              <a:rPr lang="en-IE" sz="2800" dirty="0"/>
              <a:t>Similar approach for </a:t>
            </a:r>
            <a:r>
              <a:rPr lang="en-IE" sz="2800" dirty="0" smtClean="0"/>
              <a:t>CPE</a:t>
            </a:r>
            <a:endParaRPr lang="en-IE" sz="2800" dirty="0"/>
          </a:p>
          <a:p>
            <a:pPr marL="0" indent="0" algn="r">
              <a:buNone/>
            </a:pPr>
            <a:r>
              <a:rPr lang="en-IE" sz="2000" i="1" dirty="0">
                <a:solidFill>
                  <a:srgbClr val="0070C0"/>
                </a:solidFill>
              </a:rPr>
              <a:t>Euro Surveill</a:t>
            </a:r>
            <a:r>
              <a:rPr lang="en-IE" sz="2000" dirty="0">
                <a:solidFill>
                  <a:srgbClr val="0070C0"/>
                </a:solidFill>
              </a:rPr>
              <a:t> 2012; 17 (30)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770471B-7724-4D84-A82E-0D7E62EE9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175" y="2527584"/>
            <a:ext cx="6504894" cy="42857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2A3FB1-E9EE-4098-BB0C-C45FA96C2F65}"/>
              </a:ext>
            </a:extLst>
          </p:cNvPr>
          <p:cNvSpPr txBox="1"/>
          <p:nvPr/>
        </p:nvSpPr>
        <p:spPr>
          <a:xfrm>
            <a:off x="1979712" y="4725144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E5BAC40-50BB-4678-B7AF-2B2EFCA05B2A}"/>
              </a:ext>
            </a:extLst>
          </p:cNvPr>
          <p:cNvSpPr txBox="1"/>
          <p:nvPr/>
        </p:nvSpPr>
        <p:spPr>
          <a:xfrm>
            <a:off x="5508104" y="5301208"/>
            <a:ext cx="885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Predicted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95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62913" cy="1268413"/>
          </a:xfrm>
        </p:spPr>
        <p:txBody>
          <a:bodyPr/>
          <a:lstStyle/>
          <a:p>
            <a:r>
              <a:rPr lang="en-GB" altLang="en-US" dirty="0"/>
              <a:t>Surveillance for VRE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EB81EE-7FDD-4AEF-ADFA-C2F371CB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341438"/>
            <a:ext cx="8820150" cy="4473575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  <a:defRPr/>
            </a:pPr>
            <a:r>
              <a:rPr lang="en-GB" sz="3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check isolates causing infection to guide therapy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Occasional prevalence surveys of enterococcal isolates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r>
              <a:rPr lang="en-GB" sz="3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Selective, e.g. admission &amp; weekly in ICU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Universal, all patients in certain clinical units on admission, weekly &amp; on discharge</a:t>
            </a:r>
          </a:p>
          <a:p>
            <a:pPr marL="0" indent="0">
              <a:buFontTx/>
              <a:buNone/>
              <a:defRPr/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6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061325" cy="615950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Studies on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21B8DB-8EA8-480B-89A8-91C7ED97C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052513"/>
            <a:ext cx="8785225" cy="4970462"/>
          </a:xfrm>
        </p:spPr>
        <p:txBody>
          <a:bodyPr>
            <a:normAutofit/>
          </a:bodyPr>
          <a:lstStyle/>
          <a:p>
            <a:pPr>
              <a:buSzPct val="120000"/>
              <a:defRPr/>
            </a:pPr>
            <a:r>
              <a: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Mixed &amp; sub-optimal in large part due to </a:t>
            </a:r>
          </a:p>
          <a:p>
            <a:pPr marL="450850" lvl="2" indent="463550">
              <a:defRPr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Differences in centres</a:t>
            </a:r>
          </a:p>
          <a:p>
            <a:pPr marL="450850" lvl="2" indent="463550">
              <a:defRPr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Sampling &amp; laboratory methodology</a:t>
            </a:r>
          </a:p>
          <a:p>
            <a:pPr marL="450850" lvl="2" indent="463550">
              <a:defRPr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populations</a:t>
            </a:r>
          </a:p>
          <a:p>
            <a:pPr marL="450850" lvl="2" indent="463550">
              <a:defRPr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Design, retrospective, prospective, case-controlled</a:t>
            </a:r>
          </a:p>
          <a:p>
            <a:pPr marL="450850" lvl="2" indent="463550">
              <a:defRPr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are mathematical modelling</a:t>
            </a:r>
          </a:p>
          <a:p>
            <a:pPr marL="457200" lvl="1" indent="0">
              <a:buFontTx/>
              <a:buNone/>
              <a:defRPr/>
            </a:pPr>
            <a:endParaRPr lang="en-GB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1" indent="0">
              <a:buFontTx/>
              <a:buNone/>
              <a:defRPr/>
            </a:pPr>
            <a:r>
              <a: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Despite this, there is at least a suggestion that active screening reduces prevalence due to possible increased awareness, indirect measures +/- direct preventative measures</a:t>
            </a:r>
          </a:p>
          <a:p>
            <a:pPr marL="457200" lvl="1" indent="0">
              <a:buFontTx/>
              <a:buNone/>
              <a:defRPr/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01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-100013"/>
            <a:ext cx="9324975" cy="820738"/>
          </a:xfrm>
        </p:spPr>
        <p:txBody>
          <a:bodyPr/>
          <a:lstStyle/>
          <a:p>
            <a:r>
              <a:rPr lang="en-GB" altLang="en-US" sz="2800" dirty="0"/>
              <a:t>Examples of Screening/Interventions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18DD82C9-8DA8-4CF4-B3F9-45DC405DFE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718509"/>
              </p:ext>
            </p:extLst>
          </p:nvPr>
        </p:nvGraphicFramePr>
        <p:xfrm>
          <a:off x="179388" y="596900"/>
          <a:ext cx="8785225" cy="5784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3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82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82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63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3457">
                <a:tc>
                  <a:txBody>
                    <a:bodyPr/>
                    <a:lstStyle/>
                    <a:p>
                      <a:r>
                        <a:rPr lang="en-GB" sz="17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Setting/Design</a:t>
                      </a:r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Screening</a:t>
                      </a:r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</a:t>
                      </a:r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</a:t>
                      </a:r>
                    </a:p>
                  </a:txBody>
                  <a:tcPr marL="91443" marR="91443" marT="45726" marB="4572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87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7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Japan, observational</a:t>
                      </a:r>
                    </a:p>
                  </a:txBody>
                  <a:tcPr marL="91443" marR="91443" marT="45726" marB="45726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7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n-GB" sz="17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hospital admissions</a:t>
                      </a:r>
                      <a:endParaRPr lang="en-GB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26" marB="45726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7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↑</a:t>
                      </a:r>
                      <a:r>
                        <a:rPr lang="en-GB" sz="17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prevalence but then fell</a:t>
                      </a:r>
                      <a:endParaRPr lang="en-GB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26" marB="45726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7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Improved hand hygiene</a:t>
                      </a:r>
                    </a:p>
                  </a:txBody>
                  <a:tcPr marL="91443" marR="91443" marT="45726" marB="45726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869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7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US, retrospective</a:t>
                      </a:r>
                    </a:p>
                  </a:txBody>
                  <a:tcPr marL="91443" marR="91443" marT="45726" marB="45726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7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BSI in 2</a:t>
                      </a:r>
                      <a:r>
                        <a:rPr lang="en-GB" sz="17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hospitals, one that screens</a:t>
                      </a:r>
                      <a:endParaRPr lang="en-GB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26" marB="45726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7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</a:t>
                      </a:r>
                      <a:r>
                        <a:rPr lang="en-GB" sz="17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BSI rate &amp; cohort in non-screening hospital</a:t>
                      </a:r>
                      <a:endParaRPr lang="en-GB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26" marB="45726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7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Hospitals,</a:t>
                      </a:r>
                      <a:r>
                        <a:rPr lang="en-GB" sz="17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similar but not controlled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26" marB="45726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0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7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US, multicentre retrospective</a:t>
                      </a:r>
                    </a:p>
                  </a:txBody>
                  <a:tcPr marL="91443" marR="91443" marT="45726" marB="45726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7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Admission &amp; weekly ICU screen</a:t>
                      </a:r>
                    </a:p>
                  </a:txBody>
                  <a:tcPr marL="91443" marR="91443" marT="45726" marB="45726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7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 detection</a:t>
                      </a:r>
                    </a:p>
                  </a:txBody>
                  <a:tcPr marL="91443" marR="91443" marT="45726" marB="45726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7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43" marR="91443" marT="45726" marB="45726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87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7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US, oncology unit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7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Historical controls</a:t>
                      </a:r>
                    </a:p>
                  </a:txBody>
                  <a:tcPr marL="91443" marR="91443" marT="45726" marB="45726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7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Admission &amp; weekly</a:t>
                      </a:r>
                      <a:r>
                        <a:rPr lang="en-GB" sz="17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screening</a:t>
                      </a:r>
                      <a:endParaRPr lang="en-GB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26" marB="45726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7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Reduced BSI rates &amp;  costs</a:t>
                      </a:r>
                    </a:p>
                  </a:txBody>
                  <a:tcPr marL="91443" marR="91443" marT="45726" marB="45726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7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  <a:r>
                        <a:rPr lang="en-GB" sz="17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centre</a:t>
                      </a:r>
                      <a:endParaRPr lang="en-GB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26" marB="45726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869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7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 13 ICUs cluster randomised</a:t>
                      </a:r>
                    </a:p>
                  </a:txBody>
                  <a:tcPr marL="91443" marR="91443" marT="45726" marB="45726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7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Frequent screening</a:t>
                      </a:r>
                    </a:p>
                  </a:txBody>
                  <a:tcPr marL="91443" marR="91443" marT="45726" marB="45726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7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Improved hand hygiene</a:t>
                      </a:r>
                      <a:r>
                        <a:rPr lang="en-GB" sz="17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chlorhexidine bathing most important</a:t>
                      </a:r>
                      <a:endParaRPr lang="en-GB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26" marB="45726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GB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7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 patients</a:t>
                      </a:r>
                      <a:r>
                        <a:rPr lang="en-GB" sz="17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not screened</a:t>
                      </a:r>
                      <a:endParaRPr lang="en-GB" sz="1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26" marB="45726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8472" name="TextBox 4">
            <a:extLst>
              <a:ext uri="{FF2B5EF4-FFF2-40B4-BE49-F238E27FC236}">
                <a16:creationId xmlns:a16="http://schemas.microsoft.com/office/drawing/2014/main" xmlns="" id="{3966E35D-0EEF-40AD-AFE4-7BB33C1CC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6381750"/>
            <a:ext cx="5040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sz="1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J Hosp Infect </a:t>
            </a:r>
            <a:r>
              <a:rPr lang="en-GB" alt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2014; 88: 191-198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77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75240" cy="922114"/>
          </a:xfrm>
        </p:spPr>
        <p:txBody>
          <a:bodyPr>
            <a:noAutofit/>
          </a:bodyPr>
          <a:lstStyle/>
          <a:p>
            <a:r>
              <a:rPr lang="en-GB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169" y="1556792"/>
            <a:ext cx="8195303" cy="409391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2400" dirty="0"/>
              <a:t>To be fully appraised on the current understanding of the clinical importance of </a:t>
            </a:r>
            <a:r>
              <a:rPr lang="en-GB" sz="2400" dirty="0" smtClean="0"/>
              <a:t>VRE</a:t>
            </a:r>
            <a:br>
              <a:rPr lang="en-GB" sz="2400" dirty="0" smtClean="0"/>
            </a:br>
            <a:endParaRPr lang="en-GB" sz="2400" dirty="0"/>
          </a:p>
          <a:p>
            <a:pPr marL="514350" indent="-514350">
              <a:buFont typeface="+mj-lt"/>
              <a:buAutoNum type="alphaUcPeriod"/>
            </a:pPr>
            <a:r>
              <a:rPr lang="en-GB" sz="2400" dirty="0"/>
              <a:t>To be fully cognizant of the significance of environmental contamination in the spread of </a:t>
            </a:r>
            <a:r>
              <a:rPr lang="en-GB" sz="2400" dirty="0" smtClean="0"/>
              <a:t>VRE</a:t>
            </a:r>
            <a:br>
              <a:rPr lang="en-GB" sz="2400" dirty="0" smtClean="0"/>
            </a:br>
            <a:endParaRPr lang="en-GB" sz="2400" dirty="0"/>
          </a:p>
          <a:p>
            <a:pPr marL="514350" indent="-514350">
              <a:buFont typeface="+mj-lt"/>
              <a:buAutoNum type="alphaUcPeriod"/>
            </a:pPr>
            <a:r>
              <a:rPr lang="en-GB" sz="2400" dirty="0"/>
              <a:t>To understand the arguments for &amp; against maintaining contact precautions as a VRE prevention &amp; control measure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39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325562"/>
          </a:xfrm>
        </p:spPr>
        <p:txBody>
          <a:bodyPr>
            <a:noAutofit/>
          </a:bodyPr>
          <a:lstStyle/>
          <a:p>
            <a:r>
              <a:rPr lang="en-IE" sz="4000" dirty="0"/>
              <a:t>VRE Guidelines in USA, UK &amp; Ireland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sz="2800" dirty="0"/>
          </a:p>
          <a:p>
            <a:pPr marL="0" indent="0">
              <a:buNone/>
            </a:pPr>
            <a:r>
              <a:rPr lang="en-IE" sz="2800" dirty="0"/>
              <a:t>USA, 2003, </a:t>
            </a:r>
            <a:r>
              <a:rPr lang="en-IE" sz="2800" i="1" dirty="0"/>
              <a:t>Infect Control Hosp Epidemiol 2003</a:t>
            </a:r>
            <a:r>
              <a:rPr lang="en-IE" sz="2800" dirty="0"/>
              <a:t>, 24: 362-386</a:t>
            </a:r>
          </a:p>
          <a:p>
            <a:pPr marL="0" indent="0">
              <a:buNone/>
            </a:pPr>
            <a:endParaRPr lang="en-IE" sz="2800" dirty="0"/>
          </a:p>
          <a:p>
            <a:pPr marL="0" indent="0">
              <a:buNone/>
            </a:pPr>
            <a:r>
              <a:rPr lang="en-IE" sz="2800" dirty="0"/>
              <a:t>UK, 2006, </a:t>
            </a:r>
            <a:r>
              <a:rPr lang="en-IE" sz="2800" i="1" dirty="0"/>
              <a:t>J Hosp Infect  </a:t>
            </a:r>
            <a:r>
              <a:rPr lang="en-IE" sz="2800" dirty="0"/>
              <a:t>2006; 62: 6-21</a:t>
            </a:r>
          </a:p>
          <a:p>
            <a:pPr marL="0" indent="0">
              <a:buNone/>
            </a:pPr>
            <a:endParaRPr lang="en-IE" sz="2800" i="1" dirty="0"/>
          </a:p>
          <a:p>
            <a:pPr marL="0" indent="0">
              <a:buNone/>
            </a:pPr>
            <a:r>
              <a:rPr lang="en-IE" sz="2800" dirty="0"/>
              <a:t>Ireland, 2014  Health Protection Surveillance Centre (www.hpsc.ie)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2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943832"/>
              </p:ext>
            </p:extLst>
          </p:nvPr>
        </p:nvGraphicFramePr>
        <p:xfrm>
          <a:off x="0" y="980728"/>
          <a:ext cx="9144000" cy="5275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409633163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8670961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155087989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823847097"/>
                    </a:ext>
                  </a:extLst>
                </a:gridCol>
              </a:tblGrid>
              <a:tr h="520909">
                <a:tc>
                  <a:txBody>
                    <a:bodyPr/>
                    <a:lstStyle/>
                    <a:p>
                      <a:endParaRPr lang="en-IE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Ireland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1296208"/>
                  </a:ext>
                </a:extLst>
              </a:tr>
              <a:tr h="2535091">
                <a:tc>
                  <a:txBody>
                    <a:bodyPr/>
                    <a:lstStyle/>
                    <a:p>
                      <a:endParaRPr lang="en-IE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IE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Surveillance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IE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 for high risk patients </a:t>
                      </a:r>
                    </a:p>
                    <a:p>
                      <a:r>
                        <a:rPr lang="en-IE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IE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Outbreaks</a:t>
                      </a:r>
                    </a:p>
                    <a:p>
                      <a:r>
                        <a:rPr lang="en-IE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IE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nly</a:t>
                      </a:r>
                      <a:endParaRPr lang="en-IE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IE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Admission &amp; weekly for ICUs, </a:t>
                      </a:r>
                      <a:r>
                        <a:rPr lang="en-IE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etc.</a:t>
                      </a:r>
                      <a:endParaRPr lang="en-IE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IE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Previously known &amp; transfers</a:t>
                      </a:r>
                    </a:p>
                    <a:p>
                      <a:endParaRPr lang="en-IE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IE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5359759"/>
                  </a:ext>
                </a:extLst>
              </a:tr>
              <a:tr h="1840544">
                <a:tc>
                  <a:txBody>
                    <a:bodyPr/>
                    <a:lstStyle/>
                    <a:p>
                      <a:endParaRPr lang="en-IE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IE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</a:t>
                      </a:r>
                      <a:r>
                        <a:rPr lang="en-IE" sz="2000" b="1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Precautions</a:t>
                      </a:r>
                      <a:endParaRPr lang="en-IE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IE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&amp; single</a:t>
                      </a:r>
                      <a:r>
                        <a:rPr lang="en-IE" sz="2000" b="1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rooms</a:t>
                      </a:r>
                      <a:endParaRPr lang="en-IE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IE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Implied</a:t>
                      </a:r>
                      <a:r>
                        <a:rPr lang="en-IE" sz="2000" b="1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single room on basis of risk assessment</a:t>
                      </a:r>
                    </a:p>
                    <a:p>
                      <a:endParaRPr lang="en-IE" sz="2000" b="1" baseline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IE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IE" sz="20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&amp; single rooms if 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470109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48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Passive or Active Surveillance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E" sz="2400" dirty="0"/>
              <a:t>Modelling based on data from Australia</a:t>
            </a:r>
          </a:p>
          <a:p>
            <a:r>
              <a:rPr lang="en-IE" sz="2400" dirty="0"/>
              <a:t>6% &amp; 22% detected by passive &amp; active surveillance, respectively</a:t>
            </a:r>
          </a:p>
          <a:p>
            <a:r>
              <a:rPr lang="en-IE" sz="2400" dirty="0"/>
              <a:t>Ratio of transmission with contact precautions was 0.33 compared to without</a:t>
            </a:r>
          </a:p>
          <a:p>
            <a:pPr marL="625475" indent="-625475">
              <a:buNone/>
            </a:pPr>
            <a:r>
              <a:rPr lang="en-IE" sz="2400" dirty="0"/>
              <a:t>      VRE acquisition mainly due to background acquisition &amp; </a:t>
            </a:r>
            <a:r>
              <a:rPr lang="en-IE" sz="2400" dirty="0" smtClean="0"/>
              <a:t>antimicrobial </a:t>
            </a:r>
            <a:r>
              <a:rPr lang="en-IE" sz="2400" dirty="0"/>
              <a:t>stewardship, cleaning &amp; hand hygiene important</a:t>
            </a:r>
          </a:p>
          <a:p>
            <a:pPr marL="625475" indent="-625475">
              <a:buNone/>
            </a:pPr>
            <a:endParaRPr lang="en-IE" sz="2400" dirty="0"/>
          </a:p>
          <a:p>
            <a:pPr marL="625475" indent="-625475" algn="r">
              <a:buNone/>
            </a:pPr>
            <a:r>
              <a:rPr lang="en-IE" sz="1800" i="1" dirty="0">
                <a:solidFill>
                  <a:srgbClr val="0070C0"/>
                </a:solidFill>
              </a:rPr>
              <a:t>BMC Infect Dis </a:t>
            </a:r>
            <a:r>
              <a:rPr lang="en-IE" sz="1800" dirty="0">
                <a:solidFill>
                  <a:srgbClr val="0070C0"/>
                </a:solidFill>
              </a:rPr>
              <a:t>2018; 18: 511</a:t>
            </a:r>
          </a:p>
          <a:p>
            <a:pPr marL="625475" indent="-625475">
              <a:buNone/>
            </a:pPr>
            <a:endParaRPr lang="en-IE" sz="2400" dirty="0"/>
          </a:p>
        </p:txBody>
      </p:sp>
      <p:sp>
        <p:nvSpPr>
          <p:cNvPr id="4" name="Isosceles Triangle 3"/>
          <p:cNvSpPr/>
          <p:nvPr/>
        </p:nvSpPr>
        <p:spPr>
          <a:xfrm>
            <a:off x="755576" y="3717032"/>
            <a:ext cx="288032" cy="28803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82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181F8-7127-4E74-A9AE-2E8957B38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341438"/>
            <a:ext cx="8820150" cy="26638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1 </a:t>
            </a:r>
            <a:r>
              <a:rPr lang="en-I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baseline data</a:t>
            </a:r>
          </a:p>
          <a:p>
            <a:pPr>
              <a:defRPr/>
            </a:pPr>
            <a:r>
              <a:rPr lang="en-IE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2 </a:t>
            </a:r>
            <a:r>
              <a:rPr lang="en-I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hand hygiene</a:t>
            </a:r>
          </a:p>
          <a:p>
            <a:pPr>
              <a:defRPr/>
            </a:pPr>
            <a:r>
              <a:rPr lang="en-IE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3- </a:t>
            </a:r>
            <a:r>
              <a:rPr lang="en-I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 (molecular &amp; culture) &amp; if +ve, contact precautions</a:t>
            </a:r>
          </a:p>
          <a:p>
            <a:pPr>
              <a:defRPr/>
            </a:pPr>
            <a:r>
              <a:rPr lang="en-I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15-22% of patients in single rooms; more than % carriers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3" y="115888"/>
            <a:ext cx="76104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6659563" y="6381750"/>
            <a:ext cx="185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IE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6384925"/>
            <a:ext cx="165643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5" y="4292600"/>
            <a:ext cx="84597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5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63F881-9C35-462D-9A34-5A81CB729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738" y="908050"/>
            <a:ext cx="7772400" cy="5187950"/>
          </a:xfrm>
        </p:spPr>
        <p:txBody>
          <a:bodyPr/>
          <a:lstStyle/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 marL="0" indent="0">
              <a:buFontTx/>
              <a:buNone/>
              <a:defRPr/>
            </a:pPr>
            <a:endParaRPr lang="en-GB" dirty="0"/>
          </a:p>
          <a:p>
            <a:pPr marL="0" indent="0">
              <a:buFontTx/>
              <a:buNone/>
              <a:defRPr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59AE468-55B2-4D56-B40A-424356B141DC}"/>
              </a:ext>
            </a:extLst>
          </p:cNvPr>
          <p:cNvSpPr txBox="1"/>
          <p:nvPr/>
        </p:nvSpPr>
        <p:spPr>
          <a:xfrm>
            <a:off x="611188" y="1989138"/>
            <a:ext cx="3455987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CB6E44-CDAF-4BA3-91E2-EF137D96E484}"/>
              </a:ext>
            </a:extLst>
          </p:cNvPr>
          <p:cNvSpPr txBox="1"/>
          <p:nvPr/>
        </p:nvSpPr>
        <p:spPr>
          <a:xfrm>
            <a:off x="5003800" y="1966913"/>
            <a:ext cx="3455988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IP &amp; C Measures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AE6A6EB-068F-42CD-BB7A-CBBC61B13251}"/>
              </a:ext>
            </a:extLst>
          </p:cNvPr>
          <p:cNvSpPr/>
          <p:nvPr/>
        </p:nvSpPr>
        <p:spPr bwMode="auto">
          <a:xfrm>
            <a:off x="3276600" y="2997200"/>
            <a:ext cx="2447925" cy="1439863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GB" sz="2800" b="1" dirty="0">
              <a:solidFill>
                <a:srgbClr val="0000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</a:p>
        </p:txBody>
      </p:sp>
      <p:sp>
        <p:nvSpPr>
          <p:cNvPr id="22535" name="TextBox 9">
            <a:extLst>
              <a:ext uri="{FF2B5EF4-FFF2-40B4-BE49-F238E27FC236}">
                <a16:creationId xmlns:a16="http://schemas.microsoft.com/office/drawing/2014/main" xmlns="" id="{0B562E6A-31F7-47FB-AB08-7F30F01C8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5013325"/>
            <a:ext cx="5724525" cy="923330"/>
          </a:xfrm>
          <a:prstGeom prst="rect">
            <a:avLst/>
          </a:prstGeom>
          <a:solidFill>
            <a:srgbClr val="FFC000"/>
          </a:solidFill>
          <a:ln w="28575">
            <a:solidFill>
              <a:srgbClr val="213F2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dirty="0">
                <a:solidFill>
                  <a:srgbClr val="002060"/>
                </a:solidFill>
                <a:latin typeface="Arial" charset="0"/>
                <a:cs typeface="Arial" charset="0"/>
              </a:rPr>
              <a:t>       </a:t>
            </a:r>
            <a:r>
              <a:rPr lang="en-GB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Infection, Length of Stay, Antibiotics &amp; </a:t>
            </a:r>
          </a:p>
          <a:p>
            <a:pPr algn="ctr">
              <a:defRPr/>
            </a:pPr>
            <a:endParaRPr lang="en-GB" alt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GB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Investigations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56A9936E-0247-469F-B182-430382E885DB}"/>
              </a:ext>
            </a:extLst>
          </p:cNvPr>
          <p:cNvCxnSpPr/>
          <p:nvPr/>
        </p:nvCxnSpPr>
        <p:spPr bwMode="auto">
          <a:xfrm>
            <a:off x="2627313" y="2451100"/>
            <a:ext cx="649287" cy="47307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F8D20A85-8453-4929-8109-147AE07E77D4}"/>
              </a:ext>
            </a:extLst>
          </p:cNvPr>
          <p:cNvCxnSpPr/>
          <p:nvPr/>
        </p:nvCxnSpPr>
        <p:spPr bwMode="auto">
          <a:xfrm flipH="1">
            <a:off x="5724525" y="2451100"/>
            <a:ext cx="576263" cy="546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4571D281-6E3C-4A24-BA23-20F2235B1FE0}"/>
              </a:ext>
            </a:extLst>
          </p:cNvPr>
          <p:cNvCxnSpPr/>
          <p:nvPr/>
        </p:nvCxnSpPr>
        <p:spPr bwMode="auto">
          <a:xfrm>
            <a:off x="4427538" y="4437063"/>
            <a:ext cx="0" cy="5762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83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62913" cy="1143000"/>
          </a:xfrm>
        </p:spPr>
        <p:txBody>
          <a:bodyPr/>
          <a:lstStyle/>
          <a:p>
            <a:r>
              <a:rPr lang="en-GB" altLang="en-US" dirty="0"/>
              <a:t>Trade Off in Costs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xmlns="" id="{6BDEF603-22E5-4E1C-9911-8C613AE42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981200"/>
            <a:ext cx="8713788" cy="367982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GB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Peri-rectal cultures taken</a:t>
            </a:r>
          </a:p>
          <a:p>
            <a:pPr marL="0" indent="0">
              <a:buFontTx/>
              <a:buNone/>
              <a:defRPr/>
            </a:pPr>
            <a:r>
              <a:rPr lang="en-GB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 case of VRE BSI      </a:t>
            </a:r>
            <a:r>
              <a:rPr lang="en-GB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19 </a:t>
            </a:r>
            <a:r>
              <a:rPr lang="en-GB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days of hospitalisation</a:t>
            </a:r>
          </a:p>
          <a:p>
            <a:pPr marL="0" indent="0">
              <a:buFontTx/>
              <a:buNone/>
              <a:defRPr/>
            </a:pPr>
            <a:r>
              <a:rPr lang="en-GB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28 cases of VRE BSI ≡ $761,320</a:t>
            </a:r>
          </a:p>
          <a:p>
            <a:pPr marL="0" indent="0">
              <a:buFontTx/>
              <a:buNone/>
              <a:defRPr/>
            </a:pPr>
            <a:r>
              <a:rPr lang="en-GB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VRE IP&amp;C measures ≡ $253,097</a:t>
            </a:r>
          </a:p>
        </p:txBody>
      </p:sp>
      <p:cxnSp>
        <p:nvCxnSpPr>
          <p:cNvPr id="28676" name="Straight Arrow Connector 4"/>
          <p:cNvCxnSpPr>
            <a:cxnSpLocks noChangeShapeType="1"/>
          </p:cNvCxnSpPr>
          <p:nvPr/>
        </p:nvCxnSpPr>
        <p:spPr bwMode="auto">
          <a:xfrm>
            <a:off x="3491880" y="2780928"/>
            <a:ext cx="720080" cy="0"/>
          </a:xfrm>
          <a:prstGeom prst="straightConnector1">
            <a:avLst/>
          </a:prstGeom>
          <a:noFill/>
          <a:ln w="28575" algn="ctr">
            <a:solidFill>
              <a:srgbClr val="FF993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7" name="TextBox 5">
            <a:extLst>
              <a:ext uri="{FF2B5EF4-FFF2-40B4-BE49-F238E27FC236}">
                <a16:creationId xmlns:a16="http://schemas.microsoft.com/office/drawing/2014/main" xmlns="" id="{E4CB702D-CD3A-4C34-BAA5-E268CAE49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5876925"/>
            <a:ext cx="6408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Infect Control Hosp Epidemiol </a:t>
            </a:r>
            <a:r>
              <a:rPr lang="en-GB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2002; 23: 429-435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20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936625"/>
          </a:xfrm>
        </p:spPr>
        <p:txBody>
          <a:bodyPr>
            <a:normAutofit fontScale="90000"/>
          </a:bodyPr>
          <a:lstStyle/>
          <a:p>
            <a:r>
              <a:rPr lang="en-GB" altLang="en-US" sz="3400" dirty="0"/>
              <a:t>What happens when you stop surveillance &amp; contact precautions?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A4B827-DF58-4445-9C9C-B0701B28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268413"/>
            <a:ext cx="8496300" cy="5040312"/>
          </a:xfrm>
        </p:spPr>
        <p:txBody>
          <a:bodyPr/>
          <a:lstStyle/>
          <a:p>
            <a:pPr>
              <a:defRPr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of different time periods &amp; effect on BSI</a:t>
            </a:r>
          </a:p>
          <a:p>
            <a:pPr>
              <a:defRPr/>
            </a:pP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But, single centre, malignant haematology patients, no details on hand hygiene &amp; cleaning, &amp; all admissions in single rooms</a:t>
            </a:r>
          </a:p>
        </p:txBody>
      </p:sp>
      <p:sp>
        <p:nvSpPr>
          <p:cNvPr id="24580" name="TextBox 3">
            <a:extLst>
              <a:ext uri="{FF2B5EF4-FFF2-40B4-BE49-F238E27FC236}">
                <a16:creationId xmlns:a16="http://schemas.microsoft.com/office/drawing/2014/main" xmlns="" id="{B0DA3EBE-26E9-406D-8CD9-037A98F2B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6308725"/>
            <a:ext cx="655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Infect Control Hosp Epidemiol </a:t>
            </a:r>
            <a:r>
              <a:rPr lang="en-GB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2016; 37: 398-403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776413"/>
            <a:ext cx="80295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57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rmAutofit/>
          </a:bodyPr>
          <a:lstStyle/>
          <a:p>
            <a:r>
              <a:rPr lang="en-IE" sz="3600" dirty="0"/>
              <a:t>Contact Precautions, or Not For VRE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2592288"/>
          </a:xfrm>
        </p:spPr>
        <p:txBody>
          <a:bodyPr>
            <a:normAutofit/>
          </a:bodyPr>
          <a:lstStyle/>
          <a:p>
            <a:r>
              <a:rPr lang="en-IE" sz="2400" dirty="0"/>
              <a:t>Retrospective, before &amp; after study in 800-bed Detroit Hospital</a:t>
            </a:r>
          </a:p>
          <a:p>
            <a:r>
              <a:rPr lang="en-IE" sz="2400" dirty="0"/>
              <a:t>Hand hygiene compliance was 73% &amp; 78%                       </a:t>
            </a:r>
            <a:r>
              <a:rPr lang="en-IE" dirty="0"/>
              <a:t>				</a:t>
            </a:r>
            <a:r>
              <a:rPr lang="en-IE" sz="2000" i="1" dirty="0">
                <a:solidFill>
                  <a:srgbClr val="0070C0"/>
                </a:solidFill>
              </a:rPr>
              <a:t>Am J Infect Control</a:t>
            </a:r>
            <a:r>
              <a:rPr lang="en-IE" sz="2000" dirty="0">
                <a:solidFill>
                  <a:srgbClr val="0070C0"/>
                </a:solidFill>
              </a:rPr>
              <a:t>; 2017: 1369-71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845AEF-6BAE-467A-8472-95F5639DB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62" y="2852936"/>
            <a:ext cx="6408514" cy="39604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1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altLang="en-US" dirty="0"/>
          </a:p>
          <a:p>
            <a:pPr marL="0" indent="0">
              <a:buFontTx/>
              <a:buNone/>
            </a:pPr>
            <a:endParaRPr lang="en-GB" alt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xmlns="" id="{736216F6-5A39-4DCA-AB1F-EEC78F291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836613"/>
            <a:ext cx="7488238" cy="5400675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 altLang="en-US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en-GB" altLang="en-US" sz="7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GB" altLang="en-US" sz="7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Environmental Contamination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3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136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IE" dirty="0"/>
              <a:t>VRE &amp; Wastewater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4392488" cy="5832648"/>
          </a:xfrm>
        </p:spPr>
        <p:txBody>
          <a:bodyPr>
            <a:normAutofit/>
          </a:bodyPr>
          <a:lstStyle/>
          <a:p>
            <a:r>
              <a:rPr lang="en-IE" sz="2500" dirty="0"/>
              <a:t>Isolates of </a:t>
            </a:r>
            <a:r>
              <a:rPr lang="en-IE" sz="2500" i="1" dirty="0"/>
              <a:t>E. faecalis </a:t>
            </a:r>
            <a:r>
              <a:rPr lang="en-IE" sz="2500" dirty="0"/>
              <a:t>&amp; </a:t>
            </a:r>
            <a:r>
              <a:rPr lang="en-IE" sz="2500" dirty="0" smtClean="0"/>
              <a:t>EFm</a:t>
            </a:r>
            <a:r>
              <a:rPr lang="en-IE" sz="2500" i="1" dirty="0" smtClean="0"/>
              <a:t> </a:t>
            </a:r>
            <a:r>
              <a:rPr lang="en-IE" sz="2500" dirty="0"/>
              <a:t>sequenced from blood cultures &amp; </a:t>
            </a:r>
            <a:r>
              <a:rPr lang="en-IE" sz="2500" dirty="0" smtClean="0"/>
              <a:t>BSI in </a:t>
            </a:r>
            <a:r>
              <a:rPr lang="en-IE" sz="2500" dirty="0"/>
              <a:t>East of England</a:t>
            </a:r>
          </a:p>
          <a:p>
            <a:endParaRPr lang="en-IE" sz="2500" dirty="0"/>
          </a:p>
          <a:p>
            <a:endParaRPr lang="en-IE" sz="2500" dirty="0"/>
          </a:p>
          <a:p>
            <a:r>
              <a:rPr lang="en-IE" sz="2500" dirty="0"/>
              <a:t>28 antibiotic resistant genes, 23 of which were in the hospital sewage, municipal waste &amp; bloodstream</a:t>
            </a:r>
          </a:p>
          <a:p>
            <a:pPr marL="0" indent="0" algn="r">
              <a:buNone/>
            </a:pPr>
            <a:endParaRPr lang="en-IE" sz="1600" i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en-IE" sz="1600" i="1" dirty="0">
                <a:solidFill>
                  <a:srgbClr val="0070C0"/>
                </a:solidFill>
              </a:rPr>
              <a:t>Genome Research</a:t>
            </a:r>
            <a:r>
              <a:rPr lang="en-IE" sz="1600" dirty="0">
                <a:solidFill>
                  <a:srgbClr val="0070C0"/>
                </a:solidFill>
              </a:rPr>
              <a:t>, 2019</a:t>
            </a:r>
          </a:p>
          <a:p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F24825A-86BC-4D55-8EDE-E782988C5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735852"/>
            <a:ext cx="2952327" cy="595490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0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en-IE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92696"/>
            <a:ext cx="8928992" cy="5890666"/>
          </a:xfrm>
        </p:spPr>
        <p:txBody>
          <a:bodyPr>
            <a:noAutofit/>
          </a:bodyPr>
          <a:lstStyle/>
          <a:p>
            <a:pPr marL="712788" indent="-177800">
              <a:spcBef>
                <a:spcPts val="0"/>
              </a:spcBef>
              <a:buNone/>
            </a:pPr>
            <a:r>
              <a:rPr lang="en-IE" sz="2400" dirty="0" smtClean="0">
                <a:solidFill>
                  <a:srgbClr val="C00000"/>
                </a:solidFill>
              </a:rPr>
              <a:t>Introductory Remarks</a:t>
            </a:r>
          </a:p>
          <a:p>
            <a:pPr marL="712788" indent="-177800">
              <a:spcBef>
                <a:spcPts val="0"/>
              </a:spcBef>
              <a:buNone/>
            </a:pPr>
            <a:endParaRPr lang="en-IE" sz="2400" dirty="0" smtClean="0">
              <a:solidFill>
                <a:srgbClr val="C00000"/>
              </a:solidFill>
            </a:endParaRPr>
          </a:p>
          <a:p>
            <a:pPr marL="712788" indent="-177800">
              <a:spcBef>
                <a:spcPts val="0"/>
              </a:spcBef>
              <a:buNone/>
            </a:pPr>
            <a:r>
              <a:rPr lang="en-IE" sz="2400" dirty="0" smtClean="0">
                <a:solidFill>
                  <a:srgbClr val="C00000"/>
                </a:solidFill>
              </a:rPr>
              <a:t>Clinical Importance</a:t>
            </a:r>
            <a:endParaRPr lang="en-IE" sz="2400" dirty="0">
              <a:solidFill>
                <a:srgbClr val="C00000"/>
              </a:solidFill>
            </a:endParaRPr>
          </a:p>
          <a:p>
            <a:pPr marL="712788" indent="-177800">
              <a:spcBef>
                <a:spcPts val="0"/>
              </a:spcBef>
              <a:buFontTx/>
              <a:buChar char="-"/>
            </a:pPr>
            <a:r>
              <a:rPr lang="en-IE" sz="2400" dirty="0" smtClean="0"/>
              <a:t>Impact</a:t>
            </a:r>
          </a:p>
          <a:p>
            <a:pPr marL="712788" indent="-177800">
              <a:spcBef>
                <a:spcPts val="0"/>
              </a:spcBef>
              <a:buFontTx/>
              <a:buChar char="-"/>
            </a:pPr>
            <a:r>
              <a:rPr lang="en-IE" sz="2400" dirty="0"/>
              <a:t>C</a:t>
            </a:r>
            <a:r>
              <a:rPr lang="en-IE" sz="2400" dirty="0" smtClean="0"/>
              <a:t>osts</a:t>
            </a:r>
            <a:endParaRPr lang="en-IE" sz="2400" dirty="0"/>
          </a:p>
          <a:p>
            <a:pPr marL="712788" indent="-177800">
              <a:spcBef>
                <a:spcPts val="0"/>
              </a:spcBef>
              <a:buNone/>
            </a:pPr>
            <a:endParaRPr lang="en-IE" sz="2400" dirty="0" smtClean="0">
              <a:solidFill>
                <a:srgbClr val="C00000"/>
              </a:solidFill>
            </a:endParaRPr>
          </a:p>
          <a:p>
            <a:pPr marL="712788" indent="-177800">
              <a:spcBef>
                <a:spcPts val="0"/>
              </a:spcBef>
              <a:buNone/>
            </a:pPr>
            <a:r>
              <a:rPr lang="en-IE" sz="2400" dirty="0" smtClean="0">
                <a:solidFill>
                  <a:srgbClr val="C00000"/>
                </a:solidFill>
              </a:rPr>
              <a:t>Surveillance, Contact Precautions &amp; VRE</a:t>
            </a:r>
            <a:endParaRPr lang="en-IE" sz="2400" dirty="0">
              <a:solidFill>
                <a:srgbClr val="C00000"/>
              </a:solidFill>
            </a:endParaRPr>
          </a:p>
          <a:p>
            <a:pPr marL="712788" indent="-177800">
              <a:spcBef>
                <a:spcPts val="0"/>
              </a:spcBef>
              <a:buFontTx/>
              <a:buChar char="-"/>
            </a:pPr>
            <a:r>
              <a:rPr lang="en-IE" sz="2400" dirty="0" smtClean="0"/>
              <a:t>For &amp; Against</a:t>
            </a:r>
            <a:endParaRPr lang="en-IE" sz="2400" dirty="0"/>
          </a:p>
          <a:p>
            <a:pPr marL="712788" indent="-177800">
              <a:spcBef>
                <a:spcPts val="0"/>
              </a:spcBef>
              <a:buNone/>
            </a:pPr>
            <a:endParaRPr lang="en-IE" sz="2400" dirty="0" smtClean="0"/>
          </a:p>
          <a:p>
            <a:pPr marL="712788" indent="-177800">
              <a:spcBef>
                <a:spcPts val="0"/>
              </a:spcBef>
              <a:buNone/>
            </a:pPr>
            <a:r>
              <a:rPr lang="en-IE" sz="2400" dirty="0" smtClean="0">
                <a:solidFill>
                  <a:srgbClr val="C00000"/>
                </a:solidFill>
              </a:rPr>
              <a:t>Environmental Contamination</a:t>
            </a:r>
          </a:p>
          <a:p>
            <a:pPr marL="712788" indent="-177800">
              <a:spcBef>
                <a:spcPts val="0"/>
              </a:spcBef>
              <a:buNone/>
            </a:pPr>
            <a:endParaRPr lang="en-IE" sz="2400" dirty="0" smtClean="0">
              <a:solidFill>
                <a:srgbClr val="C00000"/>
              </a:solidFill>
            </a:endParaRPr>
          </a:p>
          <a:p>
            <a:pPr marL="712788" indent="-177800">
              <a:spcBef>
                <a:spcPts val="0"/>
              </a:spcBef>
              <a:buNone/>
            </a:pPr>
            <a:r>
              <a:rPr lang="en-IE" sz="2400" dirty="0" smtClean="0">
                <a:solidFill>
                  <a:srgbClr val="C00000"/>
                </a:solidFill>
              </a:rPr>
              <a:t>Conclusions</a:t>
            </a:r>
            <a:endParaRPr lang="en-IE" sz="2400" dirty="0">
              <a:solidFill>
                <a:srgbClr val="C00000"/>
              </a:solidFill>
            </a:endParaRPr>
          </a:p>
          <a:p>
            <a:pPr marL="712788" indent="-177800">
              <a:buFontTx/>
              <a:buChar char="-"/>
            </a:pPr>
            <a:endParaRPr lang="en-I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53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en-IE" dirty="0"/>
              <a:t>Ongoing VRE in the ICU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5762944"/>
          </a:xfrm>
        </p:spPr>
        <p:txBody>
          <a:bodyPr/>
          <a:lstStyle/>
          <a:p>
            <a:r>
              <a:rPr lang="en-IE" sz="2600" dirty="0"/>
              <a:t>12-bed ICU with 6 single rooms, 4 are sub-standard</a:t>
            </a:r>
          </a:p>
          <a:p>
            <a:r>
              <a:rPr lang="en-IE" sz="2600" dirty="0"/>
              <a:t>Patients screened on admission &amp; weekly</a:t>
            </a:r>
          </a:p>
          <a:p>
            <a:r>
              <a:rPr lang="en-IE" sz="2600" dirty="0"/>
              <a:t>157 patients, 19% VRE+ve &amp; 107/1,647 (6.5%) of environmental sites +ve</a:t>
            </a:r>
          </a:p>
          <a:p>
            <a:pPr marL="0" indent="0" algn="r">
              <a:buNone/>
            </a:pPr>
            <a:r>
              <a:rPr lang="en-IE" sz="1800" i="1" dirty="0">
                <a:solidFill>
                  <a:srgbClr val="0070C0"/>
                </a:solidFill>
              </a:rPr>
              <a:t>Infect Control Hosp Epidemiol </a:t>
            </a:r>
            <a:r>
              <a:rPr lang="en-IE" sz="1800" dirty="0">
                <a:solidFill>
                  <a:srgbClr val="0070C0"/>
                </a:solidFill>
              </a:rPr>
              <a:t>2018; 39: 40-45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9644F9-FE12-4C11-9C11-6748579A7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645024"/>
            <a:ext cx="4767441" cy="27061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502E40-8307-48C8-9BE8-DBB74A5CF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9" y="3573016"/>
            <a:ext cx="4032448" cy="277813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27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IE" dirty="0"/>
              <a:t>Cleaning Bundle to Reduce HCAI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184576"/>
          </a:xfrm>
        </p:spPr>
        <p:txBody>
          <a:bodyPr>
            <a:normAutofit/>
          </a:bodyPr>
          <a:lstStyle/>
          <a:p>
            <a:r>
              <a:rPr lang="en-IE" sz="2400" dirty="0"/>
              <a:t>11 hospitals in Australia that used audit, feedback &amp; was low cost</a:t>
            </a:r>
          </a:p>
          <a:p>
            <a:r>
              <a:rPr lang="en-IE" sz="2400" dirty="0"/>
              <a:t>Objective was to reduce </a:t>
            </a:r>
            <a:r>
              <a:rPr lang="en-IE" sz="2400" i="1" dirty="0" smtClean="0"/>
              <a:t>Clostridioides </a:t>
            </a:r>
            <a:r>
              <a:rPr lang="en-IE" sz="2400" i="1" dirty="0"/>
              <a:t>difficile </a:t>
            </a:r>
            <a:r>
              <a:rPr lang="en-IE" sz="2400" dirty="0"/>
              <a:t>infection (CDI), </a:t>
            </a:r>
            <a:r>
              <a:rPr lang="en-IE" sz="2400" i="1" dirty="0"/>
              <a:t>Staphylococcus </a:t>
            </a:r>
            <a:r>
              <a:rPr lang="en-IE" sz="2400" i="1" dirty="0" smtClean="0"/>
              <a:t>aureus </a:t>
            </a:r>
            <a:r>
              <a:rPr lang="en-IE" sz="2400" dirty="0"/>
              <a:t>BSI </a:t>
            </a:r>
            <a:r>
              <a:rPr lang="en-IE" sz="2400" dirty="0" smtClean="0"/>
              <a:t>&amp; enterococcal </a:t>
            </a:r>
            <a:r>
              <a:rPr lang="en-IE" sz="2400" dirty="0"/>
              <a:t>infection</a:t>
            </a:r>
          </a:p>
          <a:p>
            <a:r>
              <a:rPr lang="en-IE" sz="2400" dirty="0"/>
              <a:t>Cleaning improved but no fall in CDI or </a:t>
            </a:r>
            <a:r>
              <a:rPr lang="en-IE" sz="2400" i="1" dirty="0"/>
              <a:t>S. aureus </a:t>
            </a:r>
            <a:r>
              <a:rPr lang="en-IE" sz="2400" dirty="0"/>
              <a:t>BSI</a:t>
            </a:r>
          </a:p>
          <a:p>
            <a:r>
              <a:rPr lang="en-IE" sz="2400" dirty="0"/>
              <a:t>There was </a:t>
            </a:r>
            <a:r>
              <a:rPr lang="en-IE" sz="2400" dirty="0" smtClean="0"/>
              <a:t>a statistically </a:t>
            </a:r>
            <a:r>
              <a:rPr lang="en-IE" sz="2400" dirty="0"/>
              <a:t>significant reduction in VRE infections (37%)</a:t>
            </a:r>
          </a:p>
          <a:p>
            <a:pPr marL="0" indent="0">
              <a:buNone/>
            </a:pPr>
            <a:endParaRPr lang="en-IE" sz="2400" dirty="0"/>
          </a:p>
          <a:p>
            <a:pPr marL="0" indent="0" algn="r">
              <a:buNone/>
            </a:pPr>
            <a:r>
              <a:rPr lang="en-IE" sz="1600" i="1" dirty="0">
                <a:solidFill>
                  <a:srgbClr val="0070C0"/>
                </a:solidFill>
              </a:rPr>
              <a:t>Lancet Infect Dis </a:t>
            </a:r>
            <a:r>
              <a:rPr lang="en-IE" sz="1600" dirty="0">
                <a:solidFill>
                  <a:srgbClr val="0070C0"/>
                </a:solidFill>
              </a:rPr>
              <a:t>2019; 19: 410-418</a:t>
            </a:r>
          </a:p>
          <a:p>
            <a:pPr marL="0" indent="0">
              <a:buNone/>
            </a:pPr>
            <a:endParaRPr lang="en-I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08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556792"/>
            <a:ext cx="8220520" cy="1323439"/>
          </a:xfrm>
          <a:prstGeom prst="rect">
            <a:avLst/>
          </a:prstGeom>
          <a:solidFill>
            <a:srgbClr val="CCECFF"/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I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 we decolonise patients with </a:t>
            </a:r>
          </a:p>
          <a:p>
            <a:pPr algn="ctr"/>
            <a:r>
              <a:rPr lang="en-I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VRE as with MRSA?</a:t>
            </a:r>
            <a:endParaRPr lang="en-IE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4005064"/>
            <a:ext cx="6624736" cy="1938992"/>
          </a:xfrm>
          <a:prstGeom prst="rect">
            <a:avLst/>
          </a:prstGeom>
          <a:solidFill>
            <a:srgbClr val="CCECFF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 specifically……….. </a:t>
            </a:r>
          </a:p>
          <a:p>
            <a:pPr algn="ctr"/>
            <a:r>
              <a:rPr lang="en-IE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 there may be some possible options </a:t>
            </a:r>
            <a:endParaRPr lang="en-IE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03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</p:spPr>
        <p:txBody>
          <a:bodyPr>
            <a:noAutofit/>
          </a:bodyPr>
          <a:lstStyle/>
          <a:p>
            <a:r>
              <a:rPr lang="en-IE" sz="3600" dirty="0"/>
              <a:t>Chlorhexidine Bathing Outside ICU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1728192"/>
          </a:xfrm>
        </p:spPr>
        <p:txBody>
          <a:bodyPr>
            <a:normAutofit/>
          </a:bodyPr>
          <a:lstStyle/>
          <a:p>
            <a:r>
              <a:rPr lang="en-IE" sz="2400" dirty="0"/>
              <a:t>53 hospitals &amp; &gt;700,000 patients spread over 3 periods</a:t>
            </a:r>
          </a:p>
          <a:p>
            <a:r>
              <a:rPr lang="en-IE" sz="2400" dirty="0"/>
              <a:t>Primary outcome was unit-attributable MRSA or VRE </a:t>
            </a:r>
          </a:p>
          <a:p>
            <a:r>
              <a:rPr lang="en-IE" sz="2400" dirty="0"/>
              <a:t>67% reduction in VRE+ve clinical cultures but no difference in BSI                                    </a:t>
            </a:r>
            <a:r>
              <a:rPr lang="en-IE" sz="1400" i="1" dirty="0">
                <a:solidFill>
                  <a:srgbClr val="0070C0"/>
                </a:solidFill>
              </a:rPr>
              <a:t>Lancet</a:t>
            </a:r>
            <a:r>
              <a:rPr lang="en-IE" sz="1400" dirty="0">
                <a:solidFill>
                  <a:srgbClr val="0070C0"/>
                </a:solidFill>
              </a:rPr>
              <a:t> 2019; 393: 1205-15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19C3B7E-BA66-494D-97D0-AF7AE772A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183210"/>
            <a:ext cx="3743325" cy="3486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3A027EB-CAC1-428F-BE49-20A17D0CF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181" y="3212976"/>
            <a:ext cx="3724275" cy="3505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812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90066"/>
          </a:xfrm>
        </p:spPr>
        <p:txBody>
          <a:bodyPr>
            <a:normAutofit fontScale="90000"/>
          </a:bodyPr>
          <a:lstStyle/>
          <a:p>
            <a:r>
              <a:rPr lang="en-IE" dirty="0"/>
              <a:t>Chlorhexidine Bathing &amp; ICU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77500" lnSpcReduction="20000"/>
          </a:bodyPr>
          <a:lstStyle/>
          <a:p>
            <a:endParaRPr lang="en-IE" sz="2800" dirty="0"/>
          </a:p>
          <a:p>
            <a:endParaRPr lang="en-IE" sz="2800" dirty="0"/>
          </a:p>
          <a:p>
            <a:endParaRPr lang="en-IE" sz="2800" dirty="0"/>
          </a:p>
          <a:p>
            <a:pPr marL="0" indent="0">
              <a:buNone/>
            </a:pPr>
            <a:endParaRPr lang="en-IE" sz="2800" dirty="0"/>
          </a:p>
          <a:p>
            <a:pPr marL="0" indent="0">
              <a:buNone/>
            </a:pPr>
            <a:endParaRPr lang="en-IE" sz="2800" dirty="0"/>
          </a:p>
          <a:p>
            <a:pPr marL="0" indent="0">
              <a:buNone/>
            </a:pPr>
            <a:endParaRPr lang="en-IE" sz="2800" dirty="0"/>
          </a:p>
          <a:p>
            <a:pPr marL="0" indent="0">
              <a:buNone/>
            </a:pPr>
            <a:endParaRPr lang="en-IE" sz="2800" dirty="0"/>
          </a:p>
          <a:p>
            <a:pPr marL="0" indent="0">
              <a:buNone/>
            </a:pPr>
            <a:endParaRPr lang="en-IE" sz="2800" dirty="0"/>
          </a:p>
          <a:p>
            <a:pPr marL="0" indent="0">
              <a:buNone/>
            </a:pPr>
            <a:endParaRPr lang="en-IE" sz="2800" dirty="0"/>
          </a:p>
          <a:p>
            <a:pPr marL="0" indent="0">
              <a:buNone/>
            </a:pPr>
            <a:endParaRPr lang="en-IE" sz="2800" dirty="0"/>
          </a:p>
          <a:p>
            <a:pPr marL="0" indent="0">
              <a:buNone/>
            </a:pPr>
            <a:endParaRPr lang="en-IE" sz="2800" dirty="0"/>
          </a:p>
          <a:p>
            <a:r>
              <a:rPr lang="en-IE" sz="2800" dirty="0"/>
              <a:t>Reduction in ESBL/VRE in environmental contamination despite increase in hand hygiene compliance (80-85%) </a:t>
            </a:r>
          </a:p>
          <a:p>
            <a:r>
              <a:rPr lang="en-IE" sz="2800" dirty="0"/>
              <a:t>Bed occupancy (98% to 110%) &amp; reduction in patient stay</a:t>
            </a:r>
          </a:p>
          <a:p>
            <a:pPr marL="0" indent="0" algn="r">
              <a:buNone/>
            </a:pPr>
            <a:endParaRPr lang="en-IE" sz="1800" i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en-IE" sz="23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IE" sz="2300" i="1" dirty="0" smtClean="0">
                <a:solidFill>
                  <a:srgbClr val="0070C0"/>
                </a:solidFill>
              </a:rPr>
              <a:t>                 Infect Control </a:t>
            </a:r>
            <a:r>
              <a:rPr lang="en-IE" sz="2300" i="1" dirty="0" err="1" smtClean="0">
                <a:solidFill>
                  <a:srgbClr val="0070C0"/>
                </a:solidFill>
              </a:rPr>
              <a:t>Hosp</a:t>
            </a:r>
            <a:r>
              <a:rPr lang="en-IE" sz="2300" i="1" dirty="0" smtClean="0">
                <a:solidFill>
                  <a:srgbClr val="0070C0"/>
                </a:solidFill>
              </a:rPr>
              <a:t> </a:t>
            </a:r>
            <a:r>
              <a:rPr lang="en-IE" sz="2300" i="1" dirty="0" err="1" smtClean="0">
                <a:solidFill>
                  <a:srgbClr val="0070C0"/>
                </a:solidFill>
              </a:rPr>
              <a:t>Epidemiol</a:t>
            </a:r>
            <a:r>
              <a:rPr lang="en-IE" sz="2300" i="1" dirty="0" smtClean="0">
                <a:solidFill>
                  <a:srgbClr val="0070C0"/>
                </a:solidFill>
              </a:rPr>
              <a:t> </a:t>
            </a:r>
            <a:r>
              <a:rPr lang="en-IE" sz="2300" dirty="0" smtClean="0">
                <a:solidFill>
                  <a:srgbClr val="0070C0"/>
                </a:solidFill>
              </a:rPr>
              <a:t>2018; 39: 1131-1133</a:t>
            </a:r>
            <a:endParaRPr lang="en-IE" sz="2300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F00B2DD-1F91-417A-9B88-0A9B080E9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1052736"/>
            <a:ext cx="7324725" cy="37242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70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en-IE" sz="3200" dirty="0"/>
              <a:t>Decolonisation of VRE by Faecal Microbiota Transplant (FMT)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3744416" cy="5069160"/>
          </a:xfrm>
        </p:spPr>
        <p:txBody>
          <a:bodyPr>
            <a:normAutofit fontScale="92500"/>
          </a:bodyPr>
          <a:lstStyle/>
          <a:p>
            <a:r>
              <a:rPr lang="en-IE" sz="2400" dirty="0"/>
              <a:t>FMT seeks to normalise the faecal flora (microbiota) &amp; used to treat CDI</a:t>
            </a:r>
          </a:p>
          <a:p>
            <a:r>
              <a:rPr lang="en-IE" sz="2400" dirty="0"/>
              <a:t>Interest in using it to control CPE especially in advance of high risk procedures/events</a:t>
            </a:r>
          </a:p>
          <a:p>
            <a:r>
              <a:rPr lang="en-IE" sz="2400" dirty="0"/>
              <a:t>Case report of multiple VRE infections after heart &amp; kidney transplant:  donor was the spouse</a:t>
            </a:r>
            <a:endParaRPr lang="en-IE" sz="2400" i="1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en-IE" sz="1800" i="1" dirty="0">
                <a:solidFill>
                  <a:srgbClr val="0070C0"/>
                </a:solidFill>
              </a:rPr>
              <a:t>Open Forum Infect Dis</a:t>
            </a:r>
            <a:r>
              <a:rPr lang="en-IE" sz="1800" dirty="0">
                <a:solidFill>
                  <a:srgbClr val="0070C0"/>
                </a:solidFill>
              </a:rPr>
              <a:t>, 2015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41AAE97-273B-47B7-A54A-3C77C486D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747" y="1916833"/>
            <a:ext cx="4844749" cy="46805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70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50106"/>
          </a:xfrm>
        </p:spPr>
        <p:txBody>
          <a:bodyPr>
            <a:noAutofit/>
          </a:bodyPr>
          <a:lstStyle/>
          <a:p>
            <a:r>
              <a:rPr lang="en-IE" sz="3200" dirty="0"/>
              <a:t>Bacteriophages &amp; Antibiotics to Treat (Decolonise) VRE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1728192"/>
          </a:xfrm>
        </p:spPr>
        <p:txBody>
          <a:bodyPr>
            <a:normAutofit/>
          </a:bodyPr>
          <a:lstStyle/>
          <a:p>
            <a:r>
              <a:rPr lang="en-IE" sz="2400" dirty="0"/>
              <a:t>Mouse model of septic peritonitis with intra-peritoneal injections</a:t>
            </a:r>
          </a:p>
          <a:p>
            <a:r>
              <a:rPr lang="en-IE" sz="2400" dirty="0"/>
              <a:t>100% survival if phages given 0-7h after inoculation</a:t>
            </a:r>
          </a:p>
          <a:p>
            <a:pPr marL="0" indent="0" algn="r">
              <a:buNone/>
            </a:pPr>
            <a:r>
              <a:rPr lang="en-IE" sz="1800" i="1" dirty="0">
                <a:solidFill>
                  <a:srgbClr val="0070C0"/>
                </a:solidFill>
              </a:rPr>
              <a:t>Res Microbiol </a:t>
            </a:r>
            <a:r>
              <a:rPr lang="en-IE" sz="1800" dirty="0">
                <a:solidFill>
                  <a:srgbClr val="0070C0"/>
                </a:solidFill>
              </a:rPr>
              <a:t>2018; 169: 531-539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1E2EBD4-9B31-45CB-90B3-6579D95BF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270582"/>
            <a:ext cx="4248472" cy="33987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AC63DA8-725D-4D54-B37F-3F8B53D1A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990449"/>
            <a:ext cx="4104457" cy="367891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05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5800" y="2349500"/>
            <a:ext cx="7772400" cy="37465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dirty="0"/>
              <a:t>    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xmlns="" id="{7BFF8A3F-D4E6-4898-9AE4-C010DAEBF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7416800" cy="4679950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125000"/>
              <a:defRPr/>
            </a:pPr>
            <a:endParaRPr lang="en-GB" alt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125000"/>
              <a:defRPr/>
            </a:pPr>
            <a:endParaRPr lang="en-GB" alt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125000"/>
              <a:defRPr/>
            </a:pPr>
            <a:endParaRPr lang="en-GB" altLang="en-US" sz="5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125000"/>
              <a:defRPr/>
            </a:pPr>
            <a:r>
              <a:rPr lang="en-GB" alt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Conclusions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87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5976664"/>
          </a:xfrm>
          <a:solidFill>
            <a:srgbClr val="CCECFF"/>
          </a:solidFill>
          <a:ln w="38100">
            <a:solidFill>
              <a:srgbClr val="000066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IE" dirty="0"/>
          </a:p>
          <a:p>
            <a:pPr marL="0" indent="0" algn="ctr">
              <a:buNone/>
            </a:pPr>
            <a:r>
              <a:rPr lang="en-IE" sz="4000" i="1" dirty="0">
                <a:solidFill>
                  <a:srgbClr val="000066"/>
                </a:solidFill>
              </a:rPr>
              <a:t>Horizontal measures to prevent &amp; control HCAI (e.g. improved hygiene, chlorhexidine decolonisation) are not incompatible with targeted, focussed, vertical measures to prevent VRE (e.g. </a:t>
            </a:r>
            <a:r>
              <a:rPr lang="en-IE" sz="4000" i="1" dirty="0" smtClean="0">
                <a:solidFill>
                  <a:srgbClr val="000066"/>
                </a:solidFill>
              </a:rPr>
              <a:t>screening &amp; possible decolonisation)</a:t>
            </a:r>
            <a:endParaRPr lang="en-IE" sz="4000" i="1" dirty="0">
              <a:solidFill>
                <a:srgbClr val="0000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63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E" dirty="0"/>
              <a:t>VRE </a:t>
            </a:r>
            <a:r>
              <a:rPr lang="en-IE" dirty="0" smtClean="0"/>
              <a:t>remain </a:t>
            </a:r>
            <a:r>
              <a:rPr lang="en-IE" dirty="0"/>
              <a:t>important but profile overtaken by CDI, CPE, etc</a:t>
            </a:r>
            <a:r>
              <a:rPr lang="en-IE" dirty="0" smtClean="0"/>
              <a:t>.</a:t>
            </a:r>
            <a:endParaRPr lang="en-IE" dirty="0"/>
          </a:p>
          <a:p>
            <a:pPr marL="514350" indent="-514350">
              <a:buFont typeface="+mj-lt"/>
              <a:buAutoNum type="arabicPeriod"/>
            </a:pPr>
            <a:r>
              <a:rPr lang="en-IE" dirty="0"/>
              <a:t>Passive surveillance underestimates prevalence 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/>
              <a:t>Contact precautions may not be necessary, if patients are in single </a:t>
            </a:r>
            <a:r>
              <a:rPr lang="en-IE" dirty="0" smtClean="0"/>
              <a:t>rooms </a:t>
            </a:r>
            <a:r>
              <a:rPr lang="en-IE" dirty="0"/>
              <a:t>&amp; there is </a:t>
            </a:r>
            <a:r>
              <a:rPr lang="en-IE" dirty="0" smtClean="0"/>
              <a:t>high compliance </a:t>
            </a:r>
            <a:r>
              <a:rPr lang="en-IE" dirty="0"/>
              <a:t>with </a:t>
            </a:r>
            <a:r>
              <a:rPr lang="en-IE" dirty="0" smtClean="0"/>
              <a:t>standard precautions</a:t>
            </a:r>
            <a:endParaRPr lang="en-IE" dirty="0"/>
          </a:p>
          <a:p>
            <a:pPr marL="514350" indent="-514350">
              <a:buFont typeface="+mj-lt"/>
              <a:buAutoNum type="arabicPeriod"/>
            </a:pPr>
            <a:r>
              <a:rPr lang="en-IE" dirty="0"/>
              <a:t>Horizontal IPC approaches, e.g. chlorhexidine bathing &amp; improved environmental cleaning are important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/>
              <a:t>FMT &amp; phage therapy may </a:t>
            </a:r>
            <a:r>
              <a:rPr lang="en-IE" dirty="0" smtClean="0"/>
              <a:t>in the future be </a:t>
            </a:r>
            <a:r>
              <a:rPr lang="en-IE" dirty="0"/>
              <a:t>appropriate, when decolonisation </a:t>
            </a:r>
            <a:r>
              <a:rPr lang="en-IE" dirty="0" smtClean="0"/>
              <a:t>required in selected patients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66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62913" cy="1143000"/>
          </a:xfrm>
        </p:spPr>
        <p:txBody>
          <a:bodyPr/>
          <a:lstStyle/>
          <a:p>
            <a:endParaRPr lang="en-GB" altLang="en-US" dirty="0"/>
          </a:p>
        </p:txBody>
      </p:sp>
      <p:sp>
        <p:nvSpPr>
          <p:cNvPr id="19459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altLang="en-US" dirty="0"/>
          </a:p>
          <a:p>
            <a:pPr marL="0" indent="0">
              <a:buFontTx/>
              <a:buNone/>
            </a:pPr>
            <a:endParaRPr lang="en-GB" alt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xmlns="" id="{736216F6-5A39-4DCA-AB1F-EEC78F291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836613"/>
            <a:ext cx="7488238" cy="5400675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 altLang="en-US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en-GB" altLang="en-US" sz="7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GB" altLang="en-US" sz="7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Introductory Comments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8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8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76671"/>
            <a:ext cx="9151979" cy="638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309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82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r>
              <a:rPr lang="en-GB" altLang="en-US" dirty="0"/>
              <a:t>Enterococci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990656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SzPct val="150000"/>
            </a:pPr>
            <a:r>
              <a:rPr lang="en-GB" altLang="en-US" dirty="0"/>
              <a:t>Previously, ‘faecal streptococci’</a:t>
            </a:r>
          </a:p>
          <a:p>
            <a:pPr>
              <a:lnSpc>
                <a:spcPct val="90000"/>
              </a:lnSpc>
              <a:buSzPct val="150000"/>
            </a:pPr>
            <a:r>
              <a:rPr lang="en-GB" altLang="en-US" dirty="0"/>
              <a:t>Normal inhabitants of </a:t>
            </a:r>
            <a:r>
              <a:rPr lang="en-GB" altLang="en-US" dirty="0" smtClean="0"/>
              <a:t>the gut &amp; </a:t>
            </a:r>
            <a:r>
              <a:rPr lang="en-GB" altLang="en-US" dirty="0"/>
              <a:t>genitourinary tract</a:t>
            </a:r>
          </a:p>
          <a:p>
            <a:pPr>
              <a:lnSpc>
                <a:spcPct val="90000"/>
              </a:lnSpc>
              <a:buSzPct val="150000"/>
            </a:pPr>
            <a:r>
              <a:rPr lang="en-GB" altLang="en-US" dirty="0"/>
              <a:t>Low grade pathogens, less virulent than </a:t>
            </a:r>
            <a:r>
              <a:rPr lang="en-GB" altLang="en-US" i="1" dirty="0"/>
              <a:t>Staph. aureus</a:t>
            </a:r>
            <a:endParaRPr lang="en-GB" altLang="en-US" dirty="0"/>
          </a:p>
          <a:p>
            <a:pPr>
              <a:lnSpc>
                <a:spcPct val="90000"/>
              </a:lnSpc>
              <a:buSzPct val="150000"/>
            </a:pPr>
            <a:r>
              <a:rPr lang="en-GB" altLang="en-US" dirty="0"/>
              <a:t>Commonest species are </a:t>
            </a:r>
            <a:r>
              <a:rPr lang="en-GB" altLang="en-US" i="1" dirty="0"/>
              <a:t>Enterococcus faecalis, E. </a:t>
            </a:r>
            <a:r>
              <a:rPr lang="en-GB" altLang="en-US" i="1" dirty="0" smtClean="0"/>
              <a:t>faecium </a:t>
            </a:r>
            <a:r>
              <a:rPr lang="en-GB" altLang="en-US" dirty="0" smtClean="0"/>
              <a:t>(EFm)</a:t>
            </a:r>
            <a:endParaRPr lang="en-GB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2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70" y="228562"/>
            <a:ext cx="9144000" cy="1143000"/>
          </a:xfrm>
        </p:spPr>
        <p:txBody>
          <a:bodyPr/>
          <a:lstStyle/>
          <a:p>
            <a:r>
              <a:rPr lang="en-GB" altLang="en-US" sz="4000" dirty="0"/>
              <a:t>Infections Caused by Enterococci</a:t>
            </a:r>
            <a:endParaRPr lang="en-GB" alt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SzPct val="150000"/>
            </a:pPr>
            <a:r>
              <a:rPr lang="en-GB" altLang="en-US" dirty="0"/>
              <a:t>Urinary tract </a:t>
            </a:r>
          </a:p>
          <a:p>
            <a:pPr>
              <a:lnSpc>
                <a:spcPct val="90000"/>
              </a:lnSpc>
              <a:buSzPct val="150000"/>
            </a:pPr>
            <a:r>
              <a:rPr lang="en-GB" altLang="en-US" dirty="0"/>
              <a:t>Bloodstream infection (BSI)</a:t>
            </a:r>
          </a:p>
          <a:p>
            <a:pPr>
              <a:lnSpc>
                <a:spcPct val="90000"/>
              </a:lnSpc>
              <a:buSzPct val="150000"/>
            </a:pPr>
            <a:r>
              <a:rPr lang="en-GB" altLang="en-US" dirty="0"/>
              <a:t>Endocarditis</a:t>
            </a:r>
          </a:p>
          <a:p>
            <a:pPr>
              <a:lnSpc>
                <a:spcPct val="90000"/>
              </a:lnSpc>
              <a:buSzPct val="150000"/>
            </a:pPr>
            <a:r>
              <a:rPr lang="en-GB" altLang="en-US" dirty="0"/>
              <a:t>Device-associated 				 				Peritoneal dialysis</a:t>
            </a:r>
          </a:p>
          <a:p>
            <a:pPr>
              <a:lnSpc>
                <a:spcPct val="90000"/>
              </a:lnSpc>
              <a:buSzPct val="150000"/>
            </a:pPr>
            <a:r>
              <a:rPr lang="en-GB" altLang="en-US" dirty="0" smtClean="0"/>
              <a:t>Peritonitis  </a:t>
            </a:r>
            <a:endParaRPr lang="en-GB" altLang="en-US" dirty="0"/>
          </a:p>
          <a:p>
            <a:pPr marL="0" indent="0">
              <a:lnSpc>
                <a:spcPct val="90000"/>
              </a:lnSpc>
              <a:buSzPct val="150000"/>
              <a:buNone/>
            </a:pPr>
            <a:r>
              <a:rPr lang="en-GB" altLang="en-US" dirty="0"/>
              <a:t>                             Surgical</a:t>
            </a:r>
            <a:endParaRPr lang="en-GB" altLang="en-US" sz="2800" dirty="0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V="1">
            <a:off x="3038872" y="4005063"/>
            <a:ext cx="1029072" cy="43418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 dirty="0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3038872" y="4581129"/>
            <a:ext cx="741040" cy="28803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3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03263" y="115888"/>
            <a:ext cx="7772400" cy="865187"/>
          </a:xfrm>
        </p:spPr>
        <p:txBody>
          <a:bodyPr/>
          <a:lstStyle/>
          <a:p>
            <a:r>
              <a:rPr lang="en-GB" altLang="en-US" dirty="0"/>
              <a:t>Impact -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225588-7896-44B6-9481-F08D01536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738" y="981075"/>
            <a:ext cx="7981950" cy="5400675"/>
          </a:xfrm>
        </p:spPr>
        <p:txBody>
          <a:bodyPr>
            <a:normAutofit/>
          </a:bodyPr>
          <a:lstStyle/>
          <a:p>
            <a:pPr marL="450850" indent="-450850">
              <a:buSzPct val="100000"/>
              <a:buFontTx/>
              <a:buNone/>
              <a:defRPr/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Enterococci are the 2</a:t>
            </a:r>
            <a:r>
              <a:rPr lang="en-GB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most common cause of 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healthcare-acquired infections (HCAI)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USA after </a:t>
            </a:r>
            <a:r>
              <a:rPr lang="en-GB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aureus &amp;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89% of </a:t>
            </a:r>
            <a:r>
              <a:rPr lang="en-GB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faecium 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associated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central-line-associated BSI are VRE</a:t>
            </a:r>
            <a:endParaRPr lang="en-GB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r>
              <a:rPr lang="en-GB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en-GB" sz="16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 Control Hosp Epidemiol</a:t>
            </a:r>
            <a:r>
              <a:rPr lang="en-GB" sz="1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2013</a:t>
            </a:r>
            <a:endParaRPr lang="en-GB" sz="1600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r>
              <a:rPr lang="en-GB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</a:p>
          <a:p>
            <a:pPr marL="450850" indent="-450850">
              <a:buFontTx/>
              <a:buNone/>
              <a:defRPr/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VRE are bacteria of serious concern which require prompt &amp; substantial action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EE3997-357F-4906-BC20-2F3A8A43D339}"/>
              </a:ext>
            </a:extLst>
          </p:cNvPr>
          <p:cNvSpPr txBox="1"/>
          <p:nvPr/>
        </p:nvSpPr>
        <p:spPr>
          <a:xfrm>
            <a:off x="6300788" y="5867400"/>
            <a:ext cx="25082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CDC</a:t>
            </a:r>
            <a:r>
              <a:rPr lang="en-GB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2013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592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62913" cy="1143000"/>
          </a:xfrm>
        </p:spPr>
        <p:txBody>
          <a:bodyPr/>
          <a:lstStyle/>
          <a:p>
            <a:endParaRPr lang="en-GB" altLang="en-US" dirty="0"/>
          </a:p>
        </p:txBody>
      </p:sp>
      <p:sp>
        <p:nvSpPr>
          <p:cNvPr id="19459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altLang="en-US" dirty="0"/>
          </a:p>
          <a:p>
            <a:pPr marL="0" indent="0">
              <a:buFontTx/>
              <a:buNone/>
            </a:pPr>
            <a:endParaRPr lang="en-GB" alt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xmlns="" id="{736216F6-5A39-4DCA-AB1F-EEC78F291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836613"/>
            <a:ext cx="7488238" cy="5400675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 altLang="en-US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en-GB" altLang="en-US" sz="7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GB" altLang="en-US" sz="7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Clinical </a:t>
            </a:r>
          </a:p>
          <a:p>
            <a:pPr algn="ctr">
              <a:defRPr/>
            </a:pPr>
            <a:r>
              <a:rPr lang="en-GB" altLang="en-US" sz="7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Importance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DECA-50B8-449E-AFF2-97AC96B556D5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20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4685</TotalTime>
  <Words>1843</Words>
  <Application>Microsoft Office PowerPoint</Application>
  <PresentationFormat>On-screen Show (4:3)</PresentationFormat>
  <Paragraphs>484</Paragraphs>
  <Slides>52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Measures to Prevent &amp; Control Vancomycin-Resistant Enterococci (VRE). Do they matter?</vt:lpstr>
      <vt:lpstr>Declarations</vt:lpstr>
      <vt:lpstr>Objectives</vt:lpstr>
      <vt:lpstr>Outline</vt:lpstr>
      <vt:lpstr>PowerPoint Presentation</vt:lpstr>
      <vt:lpstr>Enterococci</vt:lpstr>
      <vt:lpstr>Infections Caused by Enterococci</vt:lpstr>
      <vt:lpstr>Impact - Overview</vt:lpstr>
      <vt:lpstr>PowerPoint Presentation</vt:lpstr>
      <vt:lpstr>VRE BSI &amp; Ireland</vt:lpstr>
      <vt:lpstr>Why the higher rates in Ireland?</vt:lpstr>
      <vt:lpstr>VRE BSI in Tertiary Care Hospital</vt:lpstr>
      <vt:lpstr>PowerPoint Presentation</vt:lpstr>
      <vt:lpstr>VRE – Local Experiences</vt:lpstr>
      <vt:lpstr>VRE – Clinical Impact</vt:lpstr>
      <vt:lpstr>VRE versus VSE Bloodstream Infection (BSI)</vt:lpstr>
      <vt:lpstr>VRE versus VSE BSI</vt:lpstr>
      <vt:lpstr>VRE &amp; Renal Dialysis Patients</vt:lpstr>
      <vt:lpstr>How much does VRE cost us?</vt:lpstr>
      <vt:lpstr>How much does VRE cost us?</vt:lpstr>
      <vt:lpstr>PowerPoint Presentation</vt:lpstr>
      <vt:lpstr>How do you prioritise measures to prevent &amp; control a particular HCAI?</vt:lpstr>
      <vt:lpstr>Priorities in HCAI Prevention &amp; Control Personal Perspective</vt:lpstr>
      <vt:lpstr>Risk Factors for VRE</vt:lpstr>
      <vt:lpstr>Control &amp; Prevention of VRE</vt:lpstr>
      <vt:lpstr>Control of VRE - Outbreak</vt:lpstr>
      <vt:lpstr>Surveillance for VRE</vt:lpstr>
      <vt:lpstr>Studies on Screening</vt:lpstr>
      <vt:lpstr>Examples of Screening/Interventions</vt:lpstr>
      <vt:lpstr>VRE Guidelines in USA, UK &amp; Ireland</vt:lpstr>
      <vt:lpstr>PowerPoint Presentation</vt:lpstr>
      <vt:lpstr>Passive or Active Surveillance</vt:lpstr>
      <vt:lpstr>PowerPoint Presentation</vt:lpstr>
      <vt:lpstr>PowerPoint Presentation</vt:lpstr>
      <vt:lpstr>Trade Off in Costs</vt:lpstr>
      <vt:lpstr>What happens when you stop surveillance &amp; contact precautions?</vt:lpstr>
      <vt:lpstr>Contact Precautions, or Not For VRE</vt:lpstr>
      <vt:lpstr>PowerPoint Presentation</vt:lpstr>
      <vt:lpstr>VRE &amp; Wastewater</vt:lpstr>
      <vt:lpstr>Ongoing VRE in the ICU</vt:lpstr>
      <vt:lpstr>Cleaning Bundle to Reduce HCAI</vt:lpstr>
      <vt:lpstr>PowerPoint Presentation</vt:lpstr>
      <vt:lpstr>Chlorhexidine Bathing Outside ICU</vt:lpstr>
      <vt:lpstr>Chlorhexidine Bathing &amp; ICU</vt:lpstr>
      <vt:lpstr>Decolonisation of VRE by Faecal Microbiota Transplant (FMT)</vt:lpstr>
      <vt:lpstr>Bacteriophages &amp; Antibiotics to Treat (Decolonise) VRE</vt:lpstr>
      <vt:lpstr>PowerPoint Presentation</vt:lpstr>
      <vt:lpstr>PowerPoint Presentation</vt:lpstr>
      <vt:lpstr>Conclusions</vt:lpstr>
      <vt:lpstr>PowerPoint Presentation</vt:lpstr>
      <vt:lpstr>PowerPoint Presentation</vt:lpstr>
      <vt:lpstr>PowerPoint Presentation</vt:lpstr>
    </vt:vector>
  </TitlesOfParts>
  <Manager/>
  <Company>Royal College of Surgeons in Ireland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Ann Shannon</dc:creator>
  <cp:keywords/>
  <dc:description/>
  <cp:lastModifiedBy>Ranasinghe, Romali</cp:lastModifiedBy>
  <cp:revision>337</cp:revision>
  <cp:lastPrinted>2019-07-26T09:35:44Z</cp:lastPrinted>
  <dcterms:created xsi:type="dcterms:W3CDTF">2015-03-25T08:54:59Z</dcterms:created>
  <dcterms:modified xsi:type="dcterms:W3CDTF">2019-09-03T20:24:04Z</dcterms:modified>
  <cp:category/>
</cp:coreProperties>
</file>