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  <p:sldMasterId id="2147483662" r:id="rId2"/>
    <p:sldMasterId id="2147483674" r:id="rId3"/>
    <p:sldMasterId id="2147483676" r:id="rId4"/>
    <p:sldMasterId id="2147483688" r:id="rId5"/>
  </p:sldMasterIdLst>
  <p:notesMasterIdLst>
    <p:notesMasterId r:id="rId55"/>
  </p:notesMasterIdLst>
  <p:handoutMasterIdLst>
    <p:handoutMasterId r:id="rId56"/>
  </p:handoutMasterIdLst>
  <p:sldIdLst>
    <p:sldId id="258" r:id="rId6"/>
    <p:sldId id="617" r:id="rId7"/>
    <p:sldId id="662" r:id="rId8"/>
    <p:sldId id="292" r:id="rId9"/>
    <p:sldId id="268" r:id="rId10"/>
    <p:sldId id="375" r:id="rId11"/>
    <p:sldId id="654" r:id="rId12"/>
    <p:sldId id="663" r:id="rId13"/>
    <p:sldId id="513" r:id="rId14"/>
    <p:sldId id="652" r:id="rId15"/>
    <p:sldId id="653" r:id="rId16"/>
    <p:sldId id="1181" r:id="rId17"/>
    <p:sldId id="1193" r:id="rId18"/>
    <p:sldId id="385" r:id="rId19"/>
    <p:sldId id="1179" r:id="rId20"/>
    <p:sldId id="1194" r:id="rId21"/>
    <p:sldId id="1198" r:id="rId22"/>
    <p:sldId id="571" r:id="rId23"/>
    <p:sldId id="1197" r:id="rId24"/>
    <p:sldId id="585" r:id="rId25"/>
    <p:sldId id="370" r:id="rId26"/>
    <p:sldId id="1190" r:id="rId27"/>
    <p:sldId id="381" r:id="rId28"/>
    <p:sldId id="473" r:id="rId29"/>
    <p:sldId id="569" r:id="rId30"/>
    <p:sldId id="1188" r:id="rId31"/>
    <p:sldId id="616" r:id="rId32"/>
    <p:sldId id="1186" r:id="rId33"/>
    <p:sldId id="627" r:id="rId34"/>
    <p:sldId id="1199" r:id="rId35"/>
    <p:sldId id="602" r:id="rId36"/>
    <p:sldId id="593" r:id="rId37"/>
    <p:sldId id="659" r:id="rId38"/>
    <p:sldId id="598" r:id="rId39"/>
    <p:sldId id="450" r:id="rId40"/>
    <p:sldId id="1189" r:id="rId41"/>
    <p:sldId id="590" r:id="rId42"/>
    <p:sldId id="591" r:id="rId43"/>
    <p:sldId id="603" r:id="rId44"/>
    <p:sldId id="1177" r:id="rId45"/>
    <p:sldId id="1191" r:id="rId46"/>
    <p:sldId id="1195" r:id="rId47"/>
    <p:sldId id="1196" r:id="rId48"/>
    <p:sldId id="1200" r:id="rId49"/>
    <p:sldId id="657" r:id="rId50"/>
    <p:sldId id="655" r:id="rId51"/>
    <p:sldId id="650" r:id="rId52"/>
    <p:sldId id="1201" r:id="rId53"/>
    <p:sldId id="1202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on Stull" initials="J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DE4"/>
    <a:srgbClr val="F8F8F8"/>
    <a:srgbClr val="F7EF73"/>
    <a:srgbClr val="F4DCDC"/>
    <a:srgbClr val="EBBDBD"/>
    <a:srgbClr val="D4D4D4"/>
    <a:srgbClr val="E9E8E8"/>
    <a:srgbClr val="F1E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2" autoAdjust="0"/>
    <p:restoredTop sz="89868" autoAdjust="0"/>
  </p:normalViewPr>
  <p:slideViewPr>
    <p:cSldViewPr>
      <p:cViewPr varScale="1">
        <p:scale>
          <a:sx n="106" d="100"/>
          <a:sy n="106" d="100"/>
        </p:scale>
        <p:origin x="13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>
        <p:scale>
          <a:sx n="190" d="100"/>
          <a:sy n="190" d="100"/>
        </p:scale>
        <p:origin x="448" y="-55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Stull" userId="65d5e7ad9cb8aa3b" providerId="LiveId" clId="{D0F365B2-EDAE-42E9-886F-583E05969AFB}"/>
    <pc:docChg chg="modSld">
      <pc:chgData name="Jason Stull" userId="65d5e7ad9cb8aa3b" providerId="LiveId" clId="{D0F365B2-EDAE-42E9-886F-583E05969AFB}" dt="2020-09-07T10:36:29.352" v="25" actId="20577"/>
      <pc:docMkLst>
        <pc:docMk/>
      </pc:docMkLst>
      <pc:sldChg chg="modNotesTx">
        <pc:chgData name="Jason Stull" userId="65d5e7ad9cb8aa3b" providerId="LiveId" clId="{D0F365B2-EDAE-42E9-886F-583E05969AFB}" dt="2020-09-07T10:34:37.821" v="1" actId="20577"/>
        <pc:sldMkLst>
          <pc:docMk/>
          <pc:sldMk cId="0" sldId="268"/>
        </pc:sldMkLst>
      </pc:sldChg>
      <pc:sldChg chg="modNotesTx">
        <pc:chgData name="Jason Stull" userId="65d5e7ad9cb8aa3b" providerId="LiveId" clId="{D0F365B2-EDAE-42E9-886F-583E05969AFB}" dt="2020-09-07T10:34:34.301" v="0" actId="20577"/>
        <pc:sldMkLst>
          <pc:docMk/>
          <pc:sldMk cId="845148244" sldId="292"/>
        </pc:sldMkLst>
      </pc:sldChg>
      <pc:sldChg chg="modNotesTx">
        <pc:chgData name="Jason Stull" userId="65d5e7ad9cb8aa3b" providerId="LiveId" clId="{D0F365B2-EDAE-42E9-886F-583E05969AFB}" dt="2020-09-07T10:35:19.260" v="11" actId="20577"/>
        <pc:sldMkLst>
          <pc:docMk/>
          <pc:sldMk cId="567401029" sldId="370"/>
        </pc:sldMkLst>
      </pc:sldChg>
      <pc:sldChg chg="modNotesTx">
        <pc:chgData name="Jason Stull" userId="65d5e7ad9cb8aa3b" providerId="LiveId" clId="{D0F365B2-EDAE-42E9-886F-583E05969AFB}" dt="2020-09-07T10:35:29.547" v="13" actId="20577"/>
        <pc:sldMkLst>
          <pc:docMk/>
          <pc:sldMk cId="3580510454" sldId="473"/>
        </pc:sldMkLst>
      </pc:sldChg>
      <pc:sldChg chg="modNotesTx">
        <pc:chgData name="Jason Stull" userId="65d5e7ad9cb8aa3b" providerId="LiveId" clId="{D0F365B2-EDAE-42E9-886F-583E05969AFB}" dt="2020-09-07T10:34:49.732" v="3" actId="20577"/>
        <pc:sldMkLst>
          <pc:docMk/>
          <pc:sldMk cId="222749149" sldId="513"/>
        </pc:sldMkLst>
      </pc:sldChg>
      <pc:sldChg chg="modNotesTx">
        <pc:chgData name="Jason Stull" userId="65d5e7ad9cb8aa3b" providerId="LiveId" clId="{D0F365B2-EDAE-42E9-886F-583E05969AFB}" dt="2020-09-07T10:35:32.849" v="14" actId="20577"/>
        <pc:sldMkLst>
          <pc:docMk/>
          <pc:sldMk cId="2382827013" sldId="569"/>
        </pc:sldMkLst>
      </pc:sldChg>
      <pc:sldChg chg="modNotesTx">
        <pc:chgData name="Jason Stull" userId="65d5e7ad9cb8aa3b" providerId="LiveId" clId="{D0F365B2-EDAE-42E9-886F-583E05969AFB}" dt="2020-09-07T10:35:11.454" v="8" actId="20577"/>
        <pc:sldMkLst>
          <pc:docMk/>
          <pc:sldMk cId="3231762631" sldId="571"/>
        </pc:sldMkLst>
      </pc:sldChg>
      <pc:sldChg chg="modNotesTx">
        <pc:chgData name="Jason Stull" userId="65d5e7ad9cb8aa3b" providerId="LiveId" clId="{D0F365B2-EDAE-42E9-886F-583E05969AFB}" dt="2020-09-07T10:35:15.929" v="10" actId="20577"/>
        <pc:sldMkLst>
          <pc:docMk/>
          <pc:sldMk cId="4025521556" sldId="585"/>
        </pc:sldMkLst>
      </pc:sldChg>
      <pc:sldChg chg="modNotesTx">
        <pc:chgData name="Jason Stull" userId="65d5e7ad9cb8aa3b" providerId="LiveId" clId="{D0F365B2-EDAE-42E9-886F-583E05969AFB}" dt="2020-09-07T10:36:00.121" v="20" actId="20577"/>
        <pc:sldMkLst>
          <pc:docMk/>
          <pc:sldMk cId="2413112145" sldId="590"/>
        </pc:sldMkLst>
      </pc:sldChg>
      <pc:sldChg chg="modNotesTx">
        <pc:chgData name="Jason Stull" userId="65d5e7ad9cb8aa3b" providerId="LiveId" clId="{D0F365B2-EDAE-42E9-886F-583E05969AFB}" dt="2020-09-07T10:36:02.740" v="21" actId="20577"/>
        <pc:sldMkLst>
          <pc:docMk/>
          <pc:sldMk cId="3038608120" sldId="591"/>
        </pc:sldMkLst>
      </pc:sldChg>
      <pc:sldChg chg="modNotesTx">
        <pc:chgData name="Jason Stull" userId="65d5e7ad9cb8aa3b" providerId="LiveId" clId="{D0F365B2-EDAE-42E9-886F-583E05969AFB}" dt="2020-09-07T10:35:49.870" v="18" actId="20577"/>
        <pc:sldMkLst>
          <pc:docMk/>
          <pc:sldMk cId="2982385706" sldId="593"/>
        </pc:sldMkLst>
      </pc:sldChg>
      <pc:sldChg chg="modNotesTx">
        <pc:chgData name="Jason Stull" userId="65d5e7ad9cb8aa3b" providerId="LiveId" clId="{D0F365B2-EDAE-42E9-886F-583E05969AFB}" dt="2020-09-07T10:35:54.218" v="19" actId="20577"/>
        <pc:sldMkLst>
          <pc:docMk/>
          <pc:sldMk cId="82208586" sldId="598"/>
        </pc:sldMkLst>
      </pc:sldChg>
      <pc:sldChg chg="modNotesTx">
        <pc:chgData name="Jason Stull" userId="65d5e7ad9cb8aa3b" providerId="LiveId" clId="{D0F365B2-EDAE-42E9-886F-583E05969AFB}" dt="2020-09-07T10:35:45.906" v="17" actId="20577"/>
        <pc:sldMkLst>
          <pc:docMk/>
          <pc:sldMk cId="1985114558" sldId="602"/>
        </pc:sldMkLst>
      </pc:sldChg>
      <pc:sldChg chg="modNotesTx">
        <pc:chgData name="Jason Stull" userId="65d5e7ad9cb8aa3b" providerId="LiveId" clId="{D0F365B2-EDAE-42E9-886F-583E05969AFB}" dt="2020-09-07T10:36:06.580" v="22" actId="20577"/>
        <pc:sldMkLst>
          <pc:docMk/>
          <pc:sldMk cId="1080362767" sldId="603"/>
        </pc:sldMkLst>
      </pc:sldChg>
      <pc:sldChg chg="modNotesTx">
        <pc:chgData name="Jason Stull" userId="65d5e7ad9cb8aa3b" providerId="LiveId" clId="{D0F365B2-EDAE-42E9-886F-583E05969AFB}" dt="2020-09-07T10:36:15.873" v="24" actId="20577"/>
        <pc:sldMkLst>
          <pc:docMk/>
          <pc:sldMk cId="2769294906" sldId="650"/>
        </pc:sldMkLst>
      </pc:sldChg>
      <pc:sldChg chg="modNotesTx">
        <pc:chgData name="Jason Stull" userId="65d5e7ad9cb8aa3b" providerId="LiveId" clId="{D0F365B2-EDAE-42E9-886F-583E05969AFB}" dt="2020-09-07T10:34:53.284" v="4" actId="20577"/>
        <pc:sldMkLst>
          <pc:docMk/>
          <pc:sldMk cId="875208446" sldId="652"/>
        </pc:sldMkLst>
      </pc:sldChg>
      <pc:sldChg chg="modNotesTx">
        <pc:chgData name="Jason Stull" userId="65d5e7ad9cb8aa3b" providerId="LiveId" clId="{D0F365B2-EDAE-42E9-886F-583E05969AFB}" dt="2020-09-07T10:34:56.026" v="5" actId="20577"/>
        <pc:sldMkLst>
          <pc:docMk/>
          <pc:sldMk cId="2026122477" sldId="653"/>
        </pc:sldMkLst>
      </pc:sldChg>
      <pc:sldChg chg="modNotesTx">
        <pc:chgData name="Jason Stull" userId="65d5e7ad9cb8aa3b" providerId="LiveId" clId="{D0F365B2-EDAE-42E9-886F-583E05969AFB}" dt="2020-09-07T10:34:43.800" v="2" actId="20577"/>
        <pc:sldMkLst>
          <pc:docMk/>
          <pc:sldMk cId="213998584" sldId="654"/>
        </pc:sldMkLst>
      </pc:sldChg>
      <pc:sldChg chg="modNotesTx">
        <pc:chgData name="Jason Stull" userId="65d5e7ad9cb8aa3b" providerId="LiveId" clId="{D0F365B2-EDAE-42E9-886F-583E05969AFB}" dt="2020-09-07T10:36:11.849" v="23" actId="20577"/>
        <pc:sldMkLst>
          <pc:docMk/>
          <pc:sldMk cId="3757102675" sldId="657"/>
        </pc:sldMkLst>
      </pc:sldChg>
      <pc:sldChg chg="modNotesTx">
        <pc:chgData name="Jason Stull" userId="65d5e7ad9cb8aa3b" providerId="LiveId" clId="{D0F365B2-EDAE-42E9-886F-583E05969AFB}" dt="2020-09-07T10:35:06.027" v="7" actId="20577"/>
        <pc:sldMkLst>
          <pc:docMk/>
          <pc:sldMk cId="1207097299" sldId="1179"/>
        </pc:sldMkLst>
      </pc:sldChg>
      <pc:sldChg chg="modNotesTx">
        <pc:chgData name="Jason Stull" userId="65d5e7ad9cb8aa3b" providerId="LiveId" clId="{D0F365B2-EDAE-42E9-886F-583E05969AFB}" dt="2020-09-07T10:35:38.185" v="15" actId="20577"/>
        <pc:sldMkLst>
          <pc:docMk/>
          <pc:sldMk cId="3301911339" sldId="1186"/>
        </pc:sldMkLst>
      </pc:sldChg>
      <pc:sldChg chg="modNotesTx">
        <pc:chgData name="Jason Stull" userId="65d5e7ad9cb8aa3b" providerId="LiveId" clId="{D0F365B2-EDAE-42E9-886F-583E05969AFB}" dt="2020-09-07T10:35:22.913" v="12" actId="20577"/>
        <pc:sldMkLst>
          <pc:docMk/>
          <pc:sldMk cId="1389079573" sldId="1190"/>
        </pc:sldMkLst>
      </pc:sldChg>
      <pc:sldChg chg="modNotesTx">
        <pc:chgData name="Jason Stull" userId="65d5e7ad9cb8aa3b" providerId="LiveId" clId="{D0F365B2-EDAE-42E9-886F-583E05969AFB}" dt="2020-09-07T10:36:29.352" v="25" actId="20577"/>
        <pc:sldMkLst>
          <pc:docMk/>
          <pc:sldMk cId="3818272119" sldId="1196"/>
        </pc:sldMkLst>
      </pc:sldChg>
      <pc:sldChg chg="modNotesTx">
        <pc:chgData name="Jason Stull" userId="65d5e7ad9cb8aa3b" providerId="LiveId" clId="{D0F365B2-EDAE-42E9-886F-583E05969AFB}" dt="2020-09-07T10:35:13.667" v="9" actId="20577"/>
        <pc:sldMkLst>
          <pc:docMk/>
          <pc:sldMk cId="3262050182" sldId="1197"/>
        </pc:sldMkLst>
      </pc:sldChg>
      <pc:sldChg chg="modNotesTx">
        <pc:chgData name="Jason Stull" userId="65d5e7ad9cb8aa3b" providerId="LiveId" clId="{D0F365B2-EDAE-42E9-886F-583E05969AFB}" dt="2020-09-07T10:35:42.872" v="16" actId="20577"/>
        <pc:sldMkLst>
          <pc:docMk/>
          <pc:sldMk cId="4085990927" sldId="119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76200"/>
            <a:ext cx="6856413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Look at What the Cat Scratched In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- Pet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Associated </a:t>
            </a:r>
            <a:r>
              <a:rPr lang="en-US" b="1" dirty="0" err="1" smtClean="0">
                <a:latin typeface="Arial" charset="0"/>
                <a:ea typeface="Arial" charset="0"/>
                <a:cs typeface="Arial" charset="0"/>
              </a:rPr>
              <a:t>Zoonoses</a:t>
            </a:r>
            <a:endParaRPr lang="en-US" b="1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Prof. Jason Stull, University of PEI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&amp; University of Ohio</a:t>
            </a:r>
          </a:p>
          <a:p>
            <a:pPr algn="ctr"/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A Webber Training Teleclass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305800"/>
            <a:ext cx="685641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Hosted by Martin Kiernan  </a:t>
            </a:r>
            <a:r>
              <a:rPr lang="en-US" b="1" dirty="0" err="1" smtClean="0">
                <a:latin typeface="Arial" charset="0"/>
                <a:ea typeface="Arial" charset="0"/>
                <a:cs typeface="Arial" charset="0"/>
              </a:rPr>
              <a:t>martin@webbertraining.com</a:t>
            </a:r>
            <a:endParaRPr lang="en-US" b="1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b="1" dirty="0" err="1" smtClean="0">
                <a:latin typeface="Arial" charset="0"/>
                <a:ea typeface="Arial" charset="0"/>
                <a:cs typeface="Arial" charset="0"/>
              </a:rPr>
              <a:t>www.webbertraining.com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1CE32-2950-5D4E-8674-BBB301393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37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FFAA1-7113-4536-A830-BDD3A059FF9B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D5F02-B2E9-4260-B7AB-44B22EBB5B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58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D5F02-B2E9-4260-B7AB-44B22EBB5B0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36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D5F02-B2E9-4260-B7AB-44B22EBB5B0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55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D5F02-B2E9-4260-B7AB-44B22EBB5B0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401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D5F02-B2E9-4260-B7AB-44B22EBB5B0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621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D5F02-B2E9-4260-B7AB-44B22EBB5B0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62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7A6CF-98B3-9C4D-BEA7-B11DC2C324D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64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D5F02-B2E9-4260-B7AB-44B22EBB5B0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06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D5F02-B2E9-4260-B7AB-44B22EBB5B0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70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D5F02-B2E9-4260-B7AB-44B22EBB5B0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094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D5F02-B2E9-4260-B7AB-44B22EBB5B0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09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D5F02-B2E9-4260-B7AB-44B22EBB5B0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46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7FD0-E348-416A-9DE8-EF196955829F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5745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D5F02-B2E9-4260-B7AB-44B22EBB5B0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8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D5F02-B2E9-4260-B7AB-44B22EBB5B0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980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7A6CF-98B3-9C4D-BEA7-B11DC2C324D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943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7A6CF-98B3-9C4D-BEA7-B11DC2C324D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943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D5F02-B2E9-4260-B7AB-44B22EBB5B0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346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D5F02-B2E9-4260-B7AB-44B22EBB5B0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6197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D5F02-B2E9-4260-B7AB-44B22EBB5B0E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1146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D5F02-B2E9-4260-B7AB-44B22EBB5B0E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46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xmlns="" id="{E65C0760-A6AC-4703-B557-0CAE2E01B2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xmlns="" id="{E9487BE2-9BEE-443F-B04D-FD231CB7D5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xmlns="" id="{E5A21B5B-9836-423D-B43B-425E198989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9FB5364-4EF9-4DD3-A0B9-26990908BFCA}" type="slidenum">
              <a:rPr lang="en-CA" altLang="en-US" sz="1200"/>
              <a:pPr/>
              <a:t>5</a:t>
            </a:fld>
            <a:endParaRPr lang="en-CA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12167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xmlns="" id="{B7F48453-6826-47CB-B22D-0A2913DD6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xmlns="" id="{AB6E8B68-74E7-4423-BFA6-A1AF26BC5C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xmlns="" id="{303703EA-4CF2-481D-B536-4498B9C562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A5A07D8-0648-4C8C-8576-8FDB5CD27BA3}" type="slidenum">
              <a:rPr lang="en-US" altLang="en-US" sz="1200"/>
              <a:pPr/>
              <a:t>6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9970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D5F02-B2E9-4260-B7AB-44B22EBB5B0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77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D5F02-B2E9-4260-B7AB-44B22EBB5B0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191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D5F02-B2E9-4260-B7AB-44B22EBB5B0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95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D5F02-B2E9-4260-B7AB-44B22EBB5B0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23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D5F02-B2E9-4260-B7AB-44B22EBB5B0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0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07498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701C-2CBC-481E-BB49-130C129189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4372-1A7F-4500-890B-C6A3021CFAC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5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701C-2CBC-481E-BB49-130C129189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4372-1A7F-4500-890B-C6A3021CFAC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7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701C-2CBC-481E-BB49-130C129189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4372-1A7F-4500-890B-C6A3021CFAC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23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49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369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4DC7B7-ED05-4576-A961-1DF498DAA84D}"/>
              </a:ext>
            </a:extLst>
          </p:cNvPr>
          <p:cNvSpPr txBox="1"/>
          <p:nvPr userDrawn="1"/>
        </p:nvSpPr>
        <p:spPr>
          <a:xfrm>
            <a:off x="8349669" y="6031468"/>
            <a:ext cx="79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4F0E911-7876-4F20-AE6F-B2800FACF571}" type="slidenum">
              <a:rPr lang="en-US" sz="1800" smtClean="0">
                <a:latin typeface="+mn-lt"/>
              </a:rPr>
              <a:t>‹#›</a:t>
            </a:fld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2655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49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74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786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701C-2CBC-481E-BB49-130C129189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4372-1A7F-4500-890B-C6A3021CFAC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58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702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55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9B06-CF2A-459A-8CBC-F18C1D67D2BB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813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42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7641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248E32-555F-40EF-83C2-F4CE10438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873C2E-811E-4437-AF7B-5926A84BB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A209F2-C15E-432D-AB2B-5D1681A85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6080-1839-4B5C-B659-D7BCF0310C7A}" type="datetimeFigureOut">
              <a:rPr lang="en-CA" smtClean="0"/>
              <a:t>9/8/2020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7FCEBE-0514-47E4-BCAE-1E7559985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3688CD-00DE-40A2-AFDF-87BF155D3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266-BC78-4D7D-A3F3-B0CEC21551D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6216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A534DA-CB0B-44A6-A898-E348E8B7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847014-DD93-4B99-B3A9-16EBA8F8F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282C8B-966F-43E9-8065-068BECB39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6080-1839-4B5C-B659-D7BCF0310C7A}" type="datetimeFigureOut">
              <a:rPr lang="en-CA" smtClean="0"/>
              <a:t>9/8/2020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976853-1537-403F-9A70-E79B7A26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E9F70D-8AFE-4819-89E0-9E08BB22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266-BC78-4D7D-A3F3-B0CEC21551D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0176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95B8D-794F-40DE-A06E-FD964307D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186847-8251-43CF-8DC1-2694FCE3E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C3F5D2-A266-4200-BB42-D3FE4D69A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6080-1839-4B5C-B659-D7BCF0310C7A}" type="datetimeFigureOut">
              <a:rPr lang="en-CA" smtClean="0"/>
              <a:t>9/8/2020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D88DF1-C4B4-44B9-8607-450AD8E2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0FF476-A6B7-4C5C-8873-445E059CE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266-BC78-4D7D-A3F3-B0CEC21551D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9368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9ACFC5-F8A3-4A95-9999-48D8DF6A8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2C098B-C448-43AB-840C-FAE04C4ED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3ADE75-1AE8-4BAA-A142-D812E5299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7CFF30-0867-4CD1-9B52-C99BE1B05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6080-1839-4B5C-B659-D7BCF0310C7A}" type="datetimeFigureOut">
              <a:rPr lang="en-CA" smtClean="0"/>
              <a:t>9/8/2020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37E321-AC33-49EF-BBBF-50D2F29E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8E1009-DB56-4D68-A37A-2E20346CA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266-BC78-4D7D-A3F3-B0CEC21551D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6160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32249F-47C9-464F-BCEC-05F785A6A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71DF72-095B-439F-A093-A2B0FB6F4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6534D66-E987-480A-8053-B0D970EA7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BAA6BFB-8AC3-481A-877C-5B9B8773CE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6C68C45-4E1E-4C67-92FF-886F089CCD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B13E762-EFFB-4378-BBB5-41822D5F7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6080-1839-4B5C-B659-D7BCF0310C7A}" type="datetimeFigureOut">
              <a:rPr lang="en-CA" smtClean="0"/>
              <a:t>9/8/2020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E0D9427-A6B5-4889-BF93-F584F8F10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717A927-C54C-443F-A7F3-06F0DC2F9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266-BC78-4D7D-A3F3-B0CEC21551D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010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701C-2CBC-481E-BB49-130C129189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4372-1A7F-4500-890B-C6A3021CFAC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591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7F3D48-BEAD-4083-8B7C-A05E85C91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3959C70-7B2F-4F9A-B384-D8A1ADBE0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6080-1839-4B5C-B659-D7BCF0310C7A}" type="datetimeFigureOut">
              <a:rPr lang="en-CA" smtClean="0"/>
              <a:t>9/8/2020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34EB8DC-38B4-4C6C-B65E-CE85A4182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8FC116-BF55-49E9-A6CC-57A7CFA9A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266-BC78-4D7D-A3F3-B0CEC21551D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1980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D4B1B4B-AD68-488C-ACDD-9FAAAFF9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6080-1839-4B5C-B659-D7BCF0310C7A}" type="datetimeFigureOut">
              <a:rPr lang="en-CA" smtClean="0"/>
              <a:t>9/8/2020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10D0FE3-4821-42DD-8290-F7B4B699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EB2794-6780-4C99-AADD-7E8476328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266-BC78-4D7D-A3F3-B0CEC21551D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5998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12F4C8-78BD-4ABF-BBC7-9FC9D8A2B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5E155F-A334-4986-8060-46BDD5CBC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D945FA-FD2E-4E40-9FBC-DA99344B8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9F3335-ECAC-44CA-A487-7BD2C0C5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6080-1839-4B5C-B659-D7BCF0310C7A}" type="datetimeFigureOut">
              <a:rPr lang="en-CA" smtClean="0"/>
              <a:t>9/8/2020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53587F-F828-4311-AC59-6B0ED6BAB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3BE460-7257-4D28-96DA-3E513DD1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266-BC78-4D7D-A3F3-B0CEC21551D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02931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E76943-9A0D-4F0E-B4A4-4944F449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FDAD86B-5C7A-4B31-9D95-5B822D57A8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18761E-39E4-413F-A5E3-A6048D0D1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118639-1652-4709-8664-2ED42B282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6080-1839-4B5C-B659-D7BCF0310C7A}" type="datetimeFigureOut">
              <a:rPr lang="en-CA" smtClean="0"/>
              <a:t>9/8/2020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63BCB0-88D7-4D96-9C0E-A603648CE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8E325B-DA87-4D14-B205-5FD91A4B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266-BC78-4D7D-A3F3-B0CEC21551D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77164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0DD677-1A6D-428C-B54E-2E4BDD03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6810BDD-F0AD-42E8-B9E0-881BD5FE1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9554DB-763C-45AA-A1AC-F28A22553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6080-1839-4B5C-B659-D7BCF0310C7A}" type="datetimeFigureOut">
              <a:rPr lang="en-CA" smtClean="0"/>
              <a:t>9/8/2020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998BF4-C044-4762-B199-3167F9208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84F0AC-4A57-4A03-BC5A-E03E5450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266-BC78-4D7D-A3F3-B0CEC21551D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031593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4B8B2A7-D26B-4056-A530-0F03E4EE5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46ECAE0-1A1A-400E-B1B0-09F640062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79858D-0304-4F23-BD9C-4CC224D5A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6080-1839-4B5C-B659-D7BCF0310C7A}" type="datetimeFigureOut">
              <a:rPr lang="en-CA" smtClean="0"/>
              <a:t>9/8/2020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401BFE-3CD3-48D7-9E53-F1F5AA9E0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41E821-8DA6-4D10-A1BF-AA3619DD8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266-BC78-4D7D-A3F3-B0CEC21551D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24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701C-2CBC-481E-BB49-130C129189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4372-1A7F-4500-890B-C6A3021CFAC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62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701C-2CBC-481E-BB49-130C129189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4372-1A7F-4500-890B-C6A3021CFAC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93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701C-2CBC-481E-BB49-130C129189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4372-1A7F-4500-890B-C6A3021CFAC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6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701C-2CBC-481E-BB49-130C129189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4372-1A7F-4500-890B-C6A3021CFAC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701C-2CBC-481E-BB49-130C129189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4372-1A7F-4500-890B-C6A3021CFAC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5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701C-2CBC-481E-BB49-130C129189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4372-1A7F-4500-890B-C6A3021CFAC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21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9460" y="6356350"/>
            <a:ext cx="2133600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F0D8E7B-AF3B-B444-8E74-E549FC814F5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438275"/>
            <a:ext cx="9144000" cy="4810125"/>
          </a:xfrm>
          <a:prstGeom prst="rect">
            <a:avLst/>
          </a:prstGeom>
          <a:solidFill>
            <a:srgbClr val="636D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5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5B6701C-2CBC-481E-BB49-130C1291895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0E14372-1A7F-4500-890B-C6A3021CFAC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555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9460" y="6356350"/>
            <a:ext cx="2133600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F0D8E7B-AF3B-B444-8E74-E549FC814F5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438275"/>
            <a:ext cx="9144000" cy="4810125"/>
          </a:xfrm>
          <a:prstGeom prst="rect">
            <a:avLst/>
          </a:prstGeom>
          <a:solidFill>
            <a:srgbClr val="636D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AutoShape 2" descr="Image result for logo ohio state university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07963"/>
            <a:ext cx="3810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48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D2AD61D-CE10-4DC9-8F5F-BD8981A38E0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90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9E549CA-15AA-4C7D-8E1A-27800175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8976D1-BEE9-4AA1-8DA4-E6BEB7BFB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91CBB8-6EDF-4223-8ADA-D41D76050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A6080-1839-4B5C-B659-D7BCF0310C7A}" type="datetimeFigureOut">
              <a:rPr lang="en-CA" smtClean="0"/>
              <a:t>9/8/2020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AF99AF-991D-4981-9E99-47748E3F7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C1C08B-9A12-4530-B7C5-5BCAEDA94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73266-BC78-4D7D-A3F3-B0CEC21551D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33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cdc.gov/healthypets/outbreaks.html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doi.org/10.4060/ca9959en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public-health/services/diseases/2019-novel-coronavirus-infection/prevention-risks/animals-covid-19.html#a1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msandgermsblog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 txBox="1">
            <a:spLocks/>
          </p:cNvSpPr>
          <p:nvPr/>
        </p:nvSpPr>
        <p:spPr>
          <a:xfrm>
            <a:off x="304800" y="1447800"/>
            <a:ext cx="8458200" cy="235758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Look at What the Cat Scratched In </a:t>
            </a:r>
          </a:p>
          <a:p>
            <a:r>
              <a:rPr lang="en-US" sz="3600" b="1" dirty="0"/>
              <a:t>Pet Associated Zoonoses: </a:t>
            </a:r>
          </a:p>
          <a:p>
            <a:r>
              <a:rPr lang="en-US" sz="3600" b="1" dirty="0"/>
              <a:t>What’s New and Relevant for Infection Prevention and Control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19200" y="4267200"/>
            <a:ext cx="6781800" cy="9906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sz="2400" b="1" dirty="0" smtClean="0">
                <a:solidFill>
                  <a:prstClr val="white"/>
                </a:solidFill>
              </a:rPr>
              <a:t>Jason </a:t>
            </a:r>
            <a:r>
              <a:rPr lang="en-US" sz="2400" b="1" dirty="0">
                <a:solidFill>
                  <a:prstClr val="white"/>
                </a:solidFill>
              </a:rPr>
              <a:t>Stull, VMD, MPVM, PhD, DACVPM</a:t>
            </a:r>
          </a:p>
          <a:p>
            <a:r>
              <a:rPr lang="en-US" sz="2400" b="1" dirty="0"/>
              <a:t>Assistant Professor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599" y="57424"/>
            <a:ext cx="4154055" cy="1192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81000"/>
            <a:ext cx="2057400" cy="802385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295400" y="5410200"/>
            <a:ext cx="6629400" cy="9906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sz="2400" b="1" dirty="0" smtClean="0"/>
              <a:t>Hosted by </a:t>
            </a:r>
            <a:r>
              <a:rPr lang="en-US" sz="2400" b="1" smtClean="0"/>
              <a:t>Martin Kiernan</a:t>
            </a:r>
            <a:r>
              <a:rPr lang="en-US" sz="1800" b="1"/>
              <a:t/>
            </a:r>
            <a:br>
              <a:rPr lang="en-US" sz="1800" b="1"/>
            </a:br>
            <a:r>
              <a:rPr lang="en-US" sz="1800" b="1" dirty="0" err="1" smtClean="0"/>
              <a:t>martin@webbertraining.com</a:t>
            </a:r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062807" y="6477000"/>
            <a:ext cx="29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smtClean="0">
                <a:latin typeface="Arial" charset="0"/>
                <a:ea typeface="Arial" charset="0"/>
                <a:cs typeface="Arial" charset="0"/>
              </a:rPr>
              <a:t>www.webbertraining.com</a:t>
            </a:r>
            <a:endParaRPr lang="en-US" sz="1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897" y="6477000"/>
            <a:ext cx="233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September 10, 2010</a:t>
            </a:r>
            <a:endParaRPr lang="en-US" sz="18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772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15F6D6-266C-43C7-9802-5625DF68E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b="1" dirty="0">
                <a:ea typeface="ＭＳ Ｐゴシック" panose="020B0600070205080204" pitchFamily="34" charset="-128"/>
              </a:rPr>
              <a:t>Pet-Associated Disease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8987F3-D96E-485A-ABD9-A4D0718A0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7" y="2286000"/>
            <a:ext cx="4337304" cy="4023360"/>
          </a:xfrm>
        </p:spPr>
        <p:txBody>
          <a:bodyPr/>
          <a:lstStyle/>
          <a:p>
            <a:r>
              <a:rPr lang="en-US" sz="2400" b="1" dirty="0"/>
              <a:t>70+ pathogens of pets transmissible to people </a:t>
            </a:r>
          </a:p>
          <a:p>
            <a:r>
              <a:rPr lang="en-US" sz="2400" b="1" dirty="0"/>
              <a:t>Pets often subclinical shedding</a:t>
            </a:r>
          </a:p>
          <a:p>
            <a:r>
              <a:rPr lang="en-US" sz="2400" b="1" dirty="0"/>
              <a:t>Emerging &amp; remerging diseases</a:t>
            </a:r>
          </a:p>
          <a:p>
            <a:r>
              <a:rPr lang="en-US" sz="2400" b="1" dirty="0"/>
              <a:t>Animal and human reservoirs</a:t>
            </a:r>
          </a:p>
          <a:p>
            <a:r>
              <a:rPr lang="en-US" sz="2400" b="1" dirty="0"/>
              <a:t>Further transmission possible </a:t>
            </a:r>
          </a:p>
          <a:p>
            <a:r>
              <a:rPr lang="en-US" sz="2400" b="1" dirty="0"/>
              <a:t>Dogs visiting human healthcare facilities</a:t>
            </a:r>
            <a:r>
              <a:rPr lang="en-US" sz="2400" b="1" baseline="30000" dirty="0"/>
              <a:t>1</a:t>
            </a:r>
            <a:r>
              <a:rPr lang="en-US" sz="2400" b="1" dirty="0"/>
              <a:t> 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0B5CBCBF-148F-4ECB-B1A6-991BC3458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669" y="6387496"/>
            <a:ext cx="6786131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Lefebvre 2009</a:t>
            </a:r>
          </a:p>
        </p:txBody>
      </p:sp>
      <p:pic>
        <p:nvPicPr>
          <p:cNvPr id="1026" name="Picture 2" descr="One, Person, Girl, Animal, Pet, Mammal, Dog, Puppy">
            <a:extLst>
              <a:ext uri="{FF2B5EF4-FFF2-40B4-BE49-F238E27FC236}">
                <a16:creationId xmlns:a16="http://schemas.microsoft.com/office/drawing/2014/main" xmlns="" id="{4C04F647-0A77-4D29-9A8D-E4D74E774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1" y="2590800"/>
            <a:ext cx="3864279" cy="235077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AC1F0A6-9DB7-46B4-A9D8-875550C5F694}"/>
              </a:ext>
            </a:extLst>
          </p:cNvPr>
          <p:cNvSpPr txBox="1"/>
          <p:nvPr/>
        </p:nvSpPr>
        <p:spPr>
          <a:xfrm>
            <a:off x="5842640" y="5019706"/>
            <a:ext cx="2515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Photo Source: Pixabay</a:t>
            </a:r>
          </a:p>
        </p:txBody>
      </p:sp>
    </p:spTree>
    <p:extLst>
      <p:ext uri="{BB962C8B-B14F-4D97-AF65-F5344CB8AC3E}">
        <p14:creationId xmlns:p14="http://schemas.microsoft.com/office/powerpoint/2010/main" val="87520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9C02B1-995B-43E2-8EE8-6F92BB58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>
            <a:normAutofit/>
          </a:bodyPr>
          <a:lstStyle/>
          <a:p>
            <a:r>
              <a:rPr lang="en-CA" altLang="en-US" b="1" dirty="0">
                <a:ea typeface="ＭＳ Ｐゴシック" panose="020B0600070205080204" pitchFamily="34" charset="-128"/>
              </a:rPr>
              <a:t>Pet-Associated Disease Risks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36B00B-F815-485F-8CD5-BDCBE496D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4550113" cy="4023360"/>
          </a:xfrm>
        </p:spPr>
        <p:txBody>
          <a:bodyPr>
            <a:normAutofit/>
          </a:bodyPr>
          <a:lstStyle/>
          <a:p>
            <a:r>
              <a:rPr lang="en-US" sz="2800" b="1" dirty="0"/>
              <a:t>Disease risk greatest</a:t>
            </a:r>
          </a:p>
          <a:p>
            <a:pPr lvl="1"/>
            <a:r>
              <a:rPr lang="en-US" sz="2000" b="1" dirty="0"/>
              <a:t>Extremes of age (&lt;5 yrs, ≥ 65 yrs)</a:t>
            </a:r>
          </a:p>
          <a:p>
            <a:pPr lvl="1"/>
            <a:r>
              <a:rPr lang="en-US" sz="2000" b="1" dirty="0"/>
              <a:t>Pregnant</a:t>
            </a:r>
          </a:p>
          <a:p>
            <a:pPr lvl="1"/>
            <a:r>
              <a:rPr lang="en-US" sz="2000" b="1" dirty="0"/>
              <a:t>Immunocompromised</a:t>
            </a:r>
          </a:p>
          <a:p>
            <a:r>
              <a:rPr lang="en-US" sz="2800" b="1" dirty="0"/>
              <a:t>Higher risk groups</a:t>
            </a:r>
          </a:p>
          <a:p>
            <a:pPr lvl="1"/>
            <a:r>
              <a:rPr lang="en-US" sz="2000" b="1" dirty="0"/>
              <a:t>Particular pathogens </a:t>
            </a:r>
          </a:p>
          <a:p>
            <a:pPr lvl="1"/>
            <a:r>
              <a:rPr lang="en-US" sz="2000" b="1" dirty="0"/>
              <a:t>Longer duration</a:t>
            </a:r>
          </a:p>
          <a:p>
            <a:pPr lvl="1"/>
            <a:r>
              <a:rPr lang="en-US" sz="2000" b="1" dirty="0"/>
              <a:t>More severe/unexpected complications</a:t>
            </a:r>
          </a:p>
          <a:p>
            <a:r>
              <a:rPr lang="en-US" sz="2800" b="1" dirty="0"/>
              <a:t>Pet factors</a:t>
            </a:r>
          </a:p>
          <a:p>
            <a:endParaRPr lang="en-CA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DF8B224-3CE3-4828-82F3-5F3CA78CF6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664199" y="10"/>
            <a:ext cx="347980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72CCDFA-AC07-4344-A318-31A30A2C415C}"/>
              </a:ext>
            </a:extLst>
          </p:cNvPr>
          <p:cNvSpPr txBox="1"/>
          <p:nvPr/>
        </p:nvSpPr>
        <p:spPr>
          <a:xfrm>
            <a:off x="3479802" y="6510528"/>
            <a:ext cx="2515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Photo Source: Pixabay</a:t>
            </a:r>
          </a:p>
        </p:txBody>
      </p:sp>
    </p:spTree>
    <p:extLst>
      <p:ext uri="{BB962C8B-B14F-4D97-AF65-F5344CB8AC3E}">
        <p14:creationId xmlns:p14="http://schemas.microsoft.com/office/powerpoint/2010/main" val="202612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ABDCB13-C047-4736-ADE3-79E876F5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000" smtClean="0"/>
              <a:t>12</a:t>
            </a:fld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108568-F406-4937-B051-89FF2F2E7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1" y="-76200"/>
            <a:ext cx="9136348" cy="6065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1FB022-7610-4111-B02E-A81A66A435D7}"/>
              </a:ext>
            </a:extLst>
          </p:cNvPr>
          <p:cNvSpPr txBox="1"/>
          <p:nvPr/>
        </p:nvSpPr>
        <p:spPr>
          <a:xfrm>
            <a:off x="3505200" y="6164613"/>
            <a:ext cx="2515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Photo Source: The New Yorker</a:t>
            </a:r>
          </a:p>
        </p:txBody>
      </p:sp>
    </p:spTree>
    <p:extLst>
      <p:ext uri="{BB962C8B-B14F-4D97-AF65-F5344CB8AC3E}">
        <p14:creationId xmlns:p14="http://schemas.microsoft.com/office/powerpoint/2010/main" val="46057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BA23092-DEA8-4128-B7E2-8A78D876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000" smtClean="0"/>
              <a:t>13</a:t>
            </a:fld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59A96B-5E46-4ADF-9F1C-BBF79D4E25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288" y="685800"/>
            <a:ext cx="8453424" cy="4483608"/>
          </a:xfrm>
          <a:prstGeom prst="rect">
            <a:avLst/>
          </a:prstGeom>
          <a:solidFill>
            <a:schemeClr val="bg1"/>
          </a:solidFill>
          <a:ln w="25400">
            <a:solidFill>
              <a:schemeClr val="dk1"/>
            </a:solidFill>
          </a:ln>
        </p:spPr>
      </p:pic>
    </p:spTree>
    <p:extLst>
      <p:ext uri="{BB962C8B-B14F-4D97-AF65-F5344CB8AC3E}">
        <p14:creationId xmlns:p14="http://schemas.microsoft.com/office/powerpoint/2010/main" val="148770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304800"/>
            <a:ext cx="8153400" cy="1143000"/>
          </a:xfrm>
        </p:spPr>
        <p:txBody>
          <a:bodyPr/>
          <a:lstStyle/>
          <a:p>
            <a:r>
              <a:rPr lang="en-US" sz="3200" b="1" dirty="0"/>
              <a:t>Pet-Associated Disease Transmission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410" y="1295400"/>
            <a:ext cx="1822818" cy="188131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8400" y="1534976"/>
            <a:ext cx="2471400" cy="164437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188B9B4-C3CE-47A3-9E2E-2634FC80225D}"/>
              </a:ext>
            </a:extLst>
          </p:cNvPr>
          <p:cNvSpPr txBox="1"/>
          <p:nvPr/>
        </p:nvSpPr>
        <p:spPr>
          <a:xfrm>
            <a:off x="5615" y="6430089"/>
            <a:ext cx="2515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Photo Source: Pixabay</a:t>
            </a:r>
          </a:p>
        </p:txBody>
      </p:sp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xmlns="" id="{8B6FAB8D-7653-48CE-BBCF-98F43AD22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4FAB73BC-B049-4115-A692-8D63A059BFB8}" type="slidenum">
              <a:rPr lang="en-US" sz="2000" smtClean="0"/>
              <a:t>14</a:t>
            </a:fld>
            <a:endParaRPr lang="en-US" sz="20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1683229"/>
            <a:ext cx="5724640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EA24F5-2CFF-479A-8B8A-34645DE61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994903" cy="1499616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Relevance of Pet-Associated Zoonoses for Infection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2473ED-0DED-476E-8B08-DA80B30B9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994903" cy="4023360"/>
          </a:xfrm>
        </p:spPr>
        <p:txBody>
          <a:bodyPr>
            <a:normAutofit/>
          </a:bodyPr>
          <a:lstStyle/>
          <a:p>
            <a:r>
              <a:rPr lang="en-CA" sz="2800" b="1" dirty="0"/>
              <a:t>Healthcare programs</a:t>
            </a:r>
          </a:p>
          <a:p>
            <a:pPr lvl="1"/>
            <a:r>
              <a:rPr lang="en-CA" sz="2000" b="1" dirty="0"/>
              <a:t>Service animals, patient’s pets, therapy animals, visitation animals</a:t>
            </a:r>
          </a:p>
          <a:p>
            <a:r>
              <a:rPr lang="en-CA" sz="2800" b="1" dirty="0"/>
              <a:t>Patients</a:t>
            </a:r>
          </a:p>
          <a:p>
            <a:pPr lvl="1"/>
            <a:r>
              <a:rPr lang="en-CA" sz="2000" b="1" dirty="0"/>
              <a:t>Sick, preventive care, One Health</a:t>
            </a:r>
          </a:p>
          <a:p>
            <a:r>
              <a:rPr lang="en-CA" sz="2800" b="1" dirty="0"/>
              <a:t>Simple precautions to greatly reduce risk</a:t>
            </a:r>
          </a:p>
          <a:p>
            <a:pPr lvl="1"/>
            <a:r>
              <a:rPr lang="en-CA" sz="2000" b="1" dirty="0"/>
              <a:t>Barriers: Lack of knowledge, reduced compliance preventive care</a:t>
            </a:r>
          </a:p>
          <a:p>
            <a:r>
              <a:rPr lang="en-CA" sz="2800" b="1" dirty="0"/>
              <a:t>Incorporate into planning &amp; patient history taking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7A2507-5701-4645-BE1A-9E5A0015EE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1800" y="5562600"/>
            <a:ext cx="3810000" cy="1143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70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45B4235-4435-4C02-B7DF-86B482D5E9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207625"/>
            <a:ext cx="8001000" cy="573442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FF014E2-F260-4FCF-A15E-CF3A34EF9708}"/>
              </a:ext>
            </a:extLst>
          </p:cNvPr>
          <p:cNvSpPr txBox="1"/>
          <p:nvPr/>
        </p:nvSpPr>
        <p:spPr>
          <a:xfrm>
            <a:off x="3657600" y="6404154"/>
            <a:ext cx="579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>
                <a:latin typeface="+mn-lt"/>
              </a:rPr>
              <a:t>Stull JW, et al.  CMAJ 2015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xmlns="" id="{FCD6A25F-4CA5-4A9B-BF1D-77A625D74A09}"/>
              </a:ext>
            </a:extLst>
          </p:cNvPr>
          <p:cNvSpPr txBox="1">
            <a:spLocks/>
          </p:cNvSpPr>
          <p:nvPr/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2000" smtClean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  <a:pPr/>
              <a:t>16</a:t>
            </a:fld>
            <a:endParaRPr lang="en-US" sz="2000" dirty="0">
              <a:solidFill>
                <a:prstClr val="black">
                  <a:lumMod val="95000"/>
                  <a:lumOff val="5000"/>
                </a:prstClr>
              </a:solidFill>
              <a:latin typeface="Tw Cen MT Condensed" panose="020B0606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329239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45B4235-4435-4C02-B7DF-86B482D5E9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159414"/>
            <a:ext cx="8077201" cy="593658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FF014E2-F260-4FCF-A15E-CF3A34EF9708}"/>
              </a:ext>
            </a:extLst>
          </p:cNvPr>
          <p:cNvSpPr txBox="1"/>
          <p:nvPr/>
        </p:nvSpPr>
        <p:spPr>
          <a:xfrm>
            <a:off x="3657600" y="6404154"/>
            <a:ext cx="579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>
                <a:latin typeface="+mn-lt"/>
              </a:rPr>
              <a:t>Stull JW, et al.  CMAJ 2015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xmlns="" id="{159BB20D-CDA3-45C3-A30B-E6ABBA60FBB8}"/>
              </a:ext>
            </a:extLst>
          </p:cNvPr>
          <p:cNvSpPr txBox="1">
            <a:spLocks/>
          </p:cNvSpPr>
          <p:nvPr/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2000" smtClean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  <a:pPr/>
              <a:t>17</a:t>
            </a:fld>
            <a:endParaRPr lang="en-US" sz="2000" dirty="0">
              <a:solidFill>
                <a:prstClr val="black">
                  <a:lumMod val="95000"/>
                  <a:lumOff val="5000"/>
                </a:prstClr>
              </a:solidFill>
              <a:latin typeface="Tw Cen MT Condensed" panose="020B0606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253178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Staphylococcus aureus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/>
              <a:t>MSSA: 12-14% dogs/cats; 50% dog-owner indistiguishable</a:t>
            </a:r>
            <a:r>
              <a:rPr lang="en-US" sz="2400" b="1" baseline="30000" dirty="0"/>
              <a:t>1</a:t>
            </a:r>
          </a:p>
          <a:p>
            <a:r>
              <a:rPr lang="en-US" sz="2400" b="1" dirty="0"/>
              <a:t>MRSA</a:t>
            </a:r>
          </a:p>
          <a:p>
            <a:pPr lvl="1"/>
            <a:r>
              <a:rPr lang="en-US" sz="2200" b="1" dirty="0"/>
              <a:t>0-9% of cats and dogs</a:t>
            </a:r>
            <a:r>
              <a:rPr lang="en-US" sz="2200" b="1" baseline="30000" dirty="0"/>
              <a:t>1,2</a:t>
            </a:r>
            <a:endParaRPr lang="en-US" sz="2200" b="1" dirty="0"/>
          </a:p>
          <a:p>
            <a:pPr lvl="1"/>
            <a:r>
              <a:rPr lang="en-US" sz="2200" b="1" dirty="0"/>
              <a:t>RFs: contact children, human hospitals, owned HCW, antimicrobial therapy</a:t>
            </a:r>
            <a:r>
              <a:rPr lang="en-US" sz="2200" b="1" baseline="30000" dirty="0"/>
              <a:t>3,4</a:t>
            </a:r>
            <a:endParaRPr lang="en-US" sz="2200" b="1" dirty="0"/>
          </a:p>
          <a:p>
            <a:pPr lvl="1"/>
            <a:r>
              <a:rPr lang="en-US" sz="2200" b="1" dirty="0"/>
              <a:t>Concurrent colonization between pets and owners</a:t>
            </a:r>
          </a:p>
          <a:p>
            <a:pPr lvl="1"/>
            <a:r>
              <a:rPr lang="en-US" sz="2200" b="1" dirty="0"/>
              <a:t>14% pets in households with MRSA infected person (14% ↓ odds/day after person dx)</a:t>
            </a:r>
            <a:r>
              <a:rPr lang="en-US" sz="2200" b="1" baseline="30000" dirty="0"/>
              <a:t>5</a:t>
            </a:r>
          </a:p>
          <a:p>
            <a:pPr lvl="1"/>
            <a:r>
              <a:rPr lang="en-US" sz="2200" b="1" dirty="0"/>
              <a:t>Colonization short-term (weeks)</a:t>
            </a:r>
          </a:p>
          <a:p>
            <a:pPr lvl="1"/>
            <a:r>
              <a:rPr lang="en-US" sz="2200" b="1" dirty="0"/>
              <a:t>Pets: clinical cases skin and soft tissue infections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8096" y="6387417"/>
            <a:ext cx="762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baseline="30000" dirty="0">
                <a:latin typeface="+mn-lt"/>
              </a:rPr>
              <a:t>1</a:t>
            </a:r>
            <a:r>
              <a:rPr lang="en-US" sz="1000" b="1" dirty="0">
                <a:latin typeface="+mn-lt"/>
                <a:cs typeface="Arial" pitchFamily="34" charset="0"/>
              </a:rPr>
              <a:t> Hanselman 2009	</a:t>
            </a:r>
            <a:r>
              <a:rPr lang="en-US" sz="1000" b="1" baseline="30000" dirty="0">
                <a:latin typeface="+mn-lt"/>
                <a:cs typeface="Arial" pitchFamily="34" charset="0"/>
              </a:rPr>
              <a:t>2</a:t>
            </a:r>
            <a:r>
              <a:rPr lang="en-US" sz="1000" b="1" dirty="0">
                <a:latin typeface="+mn-lt"/>
                <a:cs typeface="Arial" pitchFamily="34" charset="0"/>
              </a:rPr>
              <a:t> </a:t>
            </a:r>
            <a:r>
              <a:rPr lang="en-CA" sz="1000" b="1" dirty="0">
                <a:latin typeface="+mn-lt"/>
              </a:rPr>
              <a:t>Hoet 2013	        </a:t>
            </a:r>
            <a:r>
              <a:rPr lang="en-CA" sz="1000" b="1" baseline="30000" dirty="0">
                <a:latin typeface="+mn-lt"/>
              </a:rPr>
              <a:t>3</a:t>
            </a:r>
            <a:r>
              <a:rPr lang="en-CA" sz="1000" b="1" dirty="0">
                <a:latin typeface="+mn-lt"/>
              </a:rPr>
              <a:t> Lefebvre  2009	</a:t>
            </a:r>
            <a:r>
              <a:rPr lang="en-US" sz="1000" b="1" dirty="0">
                <a:latin typeface="+mn-lt"/>
              </a:rPr>
              <a:t> </a:t>
            </a:r>
            <a:r>
              <a:rPr lang="en-US" sz="1000" b="1" baseline="30000" dirty="0">
                <a:latin typeface="+mn-lt"/>
              </a:rPr>
              <a:t>4</a:t>
            </a:r>
            <a:r>
              <a:rPr lang="en-US" sz="1000" b="1" dirty="0">
                <a:latin typeface="+mn-lt"/>
              </a:rPr>
              <a:t>Faires. et al. 2010 </a:t>
            </a:r>
            <a:r>
              <a:rPr lang="en-CA" sz="1000" b="1" dirty="0">
                <a:latin typeface="+mn-lt"/>
              </a:rPr>
              <a:t>	</a:t>
            </a:r>
            <a:r>
              <a:rPr lang="en-CA" sz="1000" b="1" baseline="30000" dirty="0">
                <a:latin typeface="+mn-lt"/>
              </a:rPr>
              <a:t>5</a:t>
            </a:r>
            <a:r>
              <a:rPr lang="en-CA" sz="1000" b="1" dirty="0">
                <a:latin typeface="+mn-lt"/>
              </a:rPr>
              <a:t>Morris 2012</a:t>
            </a:r>
            <a:r>
              <a:rPr lang="en-US" sz="1000" b="1" dirty="0">
                <a:latin typeface="+mn-lt"/>
              </a:rPr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6024684-C171-4CC3-8E6C-97F13F7960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76200"/>
            <a:ext cx="2344537" cy="303450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C5EE12-AD88-4FBA-87CB-5A484C3B489C}"/>
              </a:ext>
            </a:extLst>
          </p:cNvPr>
          <p:cNvSpPr txBox="1"/>
          <p:nvPr/>
        </p:nvSpPr>
        <p:spPr>
          <a:xfrm>
            <a:off x="6619959" y="3145970"/>
            <a:ext cx="2515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Photo Source: Centers for Disease Control and Prevention</a:t>
            </a:r>
          </a:p>
        </p:txBody>
      </p:sp>
    </p:spTree>
    <p:extLst>
      <p:ext uri="{BB962C8B-B14F-4D97-AF65-F5344CB8AC3E}">
        <p14:creationId xmlns:p14="http://schemas.microsoft.com/office/powerpoint/2010/main" val="323176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163178" cy="1499616"/>
          </a:xfrm>
        </p:spPr>
        <p:txBody>
          <a:bodyPr>
            <a:noAutofit/>
          </a:bodyPr>
          <a:lstStyle/>
          <a:p>
            <a:r>
              <a:rPr lang="en-US" sz="3600" b="1" dirty="0"/>
              <a:t>Methicillin-resistant </a:t>
            </a:r>
            <a:r>
              <a:rPr lang="en-US" sz="3600" b="1" i="1" dirty="0"/>
              <a:t>Staphylococcus pseudintermedius </a:t>
            </a:r>
            <a:r>
              <a:rPr lang="en-US" sz="3600" b="1" dirty="0"/>
              <a:t>(MRSP)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176413"/>
            <a:ext cx="4874492" cy="384338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/>
              <a:t>Antimicrobial resistant bacterium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/>
              <a:t>Predominately in dogs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Uncommon: cats, people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/>
              <a:t>Rapidly emerging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80% resistant to ≥ 7/11 antimicrobials</a:t>
            </a:r>
            <a:r>
              <a:rPr lang="en-US" sz="2400" b="1" baseline="30000" dirty="0"/>
              <a:t>1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41% dogs with bacterial pyoderma</a:t>
            </a:r>
            <a:r>
              <a:rPr lang="en-US" sz="2400" b="1" baseline="30000" dirty="0"/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6172200"/>
            <a:ext cx="762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Perreten, 2010   </a:t>
            </a:r>
            <a:r>
              <a:rPr lang="en-US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Beck, 2012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F82E89-70C6-47DF-A48D-04B14F1445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153" y="2176413"/>
            <a:ext cx="3215121" cy="214341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B87C34-FFFB-4770-A337-08750E20D66A}"/>
              </a:ext>
            </a:extLst>
          </p:cNvPr>
          <p:cNvSpPr txBox="1"/>
          <p:nvPr/>
        </p:nvSpPr>
        <p:spPr>
          <a:xfrm>
            <a:off x="6065804" y="4420933"/>
            <a:ext cx="2515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Photo Source: Pixabay</a:t>
            </a:r>
          </a:p>
        </p:txBody>
      </p:sp>
    </p:spTree>
    <p:extLst>
      <p:ext uri="{BB962C8B-B14F-4D97-AF65-F5344CB8AC3E}">
        <p14:creationId xmlns:p14="http://schemas.microsoft.com/office/powerpoint/2010/main" val="326205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9543DC-A8D5-4F4E-BE27-252AF8EBE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842504" cy="1499616"/>
          </a:xfrm>
        </p:spPr>
        <p:txBody>
          <a:bodyPr/>
          <a:lstStyle/>
          <a:p>
            <a:r>
              <a:rPr lang="en-CA" b="1" dirty="0"/>
              <a:t>Conflict of Interest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8C605F-3A27-4116-9C6B-764E983E0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b="1" dirty="0"/>
              <a:t>The speaker declares he has no competing interests</a:t>
            </a:r>
          </a:p>
        </p:txBody>
      </p:sp>
    </p:spTree>
    <p:extLst>
      <p:ext uri="{BB962C8B-B14F-4D97-AF65-F5344CB8AC3E}">
        <p14:creationId xmlns:p14="http://schemas.microsoft.com/office/powerpoint/2010/main" val="191213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605" y="838200"/>
            <a:ext cx="8250195" cy="922639"/>
          </a:xfrm>
        </p:spPr>
        <p:txBody>
          <a:bodyPr>
            <a:noAutofit/>
          </a:bodyPr>
          <a:lstStyle/>
          <a:p>
            <a:r>
              <a:rPr lang="en-US" sz="3600" b="1" dirty="0"/>
              <a:t>Methicillin-resistant </a:t>
            </a:r>
            <a:r>
              <a:rPr lang="en-US" sz="3600" b="1" i="1" dirty="0"/>
              <a:t>Staphylococcus pseudintermedius </a:t>
            </a:r>
            <a:r>
              <a:rPr lang="en-US" sz="3600" b="1" dirty="0"/>
              <a:t>(MRSP)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98506"/>
            <a:ext cx="5164095" cy="4759892"/>
          </a:xfrm>
        </p:spPr>
        <p:txBody>
          <a:bodyPr>
            <a:norm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/>
              <a:t>Dogs often colonized without clinical signs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Source of infection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/>
              <a:t>Common cause canine opportunistic infections</a:t>
            </a:r>
            <a:endParaRPr lang="en-US" sz="2800" b="1" baseline="30000" dirty="0"/>
          </a:p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/>
              <a:t>Zoonotic (rarely)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6494871"/>
            <a:ext cx="762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Weese, 2012   </a:t>
            </a:r>
            <a:r>
              <a:rPr lang="en-US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Eckholm, 2012  </a:t>
            </a:r>
            <a:r>
              <a:rPr lang="en-US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Nienhof, 2011  </a:t>
            </a:r>
            <a:r>
              <a:rPr lang="en-US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Bergstrom, 2012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BBED4E-A1DF-4510-8A8A-BF57181B59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0803" y="2740152"/>
            <a:ext cx="4095750" cy="32766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552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C2D03BC-D895-4941-8F5E-E649F103BB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76210"/>
            <a:ext cx="9143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7D175FC-84CC-4D12-A5E2-FA27D934E9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 fontScale="90000"/>
          </a:bodyPr>
          <a:lstStyle/>
          <a:p>
            <a:r>
              <a:rPr lang="en-CA" b="1" i="1" dirty="0">
                <a:solidFill>
                  <a:srgbClr val="000000"/>
                </a:solidFill>
              </a:rPr>
              <a:t>Bartonella</a:t>
            </a:r>
            <a:r>
              <a:rPr lang="en-CA" b="1" dirty="0">
                <a:solidFill>
                  <a:srgbClr val="000000"/>
                </a:solidFill>
              </a:rPr>
              <a:t> Spp (Cat-Scratch Disease)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AC38328-2D50-4DDB-BD20-28DE12E499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8096" y="2286000"/>
            <a:ext cx="4550112" cy="4023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rgbClr val="000000"/>
                </a:solidFill>
              </a:rPr>
              <a:t>Bartonella henselae</a:t>
            </a:r>
            <a:r>
              <a:rPr lang="en-US" sz="2400" b="1" dirty="0">
                <a:solidFill>
                  <a:srgbClr val="000000"/>
                </a:solidFill>
              </a:rPr>
              <a:t> most common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Many species of </a:t>
            </a:r>
            <a:r>
              <a:rPr lang="en-US" sz="2400" b="1" i="1" dirty="0">
                <a:solidFill>
                  <a:srgbClr val="000000"/>
                </a:solidFill>
              </a:rPr>
              <a:t>Bartonella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1" i="1" dirty="0">
                <a:solidFill>
                  <a:srgbClr val="000000"/>
                </a:solidFill>
              </a:rPr>
              <a:t>B. clarridgeiae </a:t>
            </a:r>
            <a:r>
              <a:rPr lang="en-US" sz="1800" b="1" dirty="0">
                <a:solidFill>
                  <a:srgbClr val="000000"/>
                </a:solidFill>
              </a:rPr>
              <a:t>and </a:t>
            </a:r>
            <a:r>
              <a:rPr lang="en-US" sz="1800" b="1" i="1" dirty="0">
                <a:solidFill>
                  <a:srgbClr val="000000"/>
                </a:solidFill>
              </a:rPr>
              <a:t>B. vinsonii </a:t>
            </a:r>
            <a:r>
              <a:rPr lang="en-US" sz="1800" b="1" dirty="0">
                <a:solidFill>
                  <a:srgbClr val="000000"/>
                </a:solidFill>
              </a:rPr>
              <a:t>subsp. </a:t>
            </a:r>
            <a:r>
              <a:rPr lang="en-US" sz="1800" b="1" i="1" dirty="0">
                <a:solidFill>
                  <a:srgbClr val="000000"/>
                </a:solidFill>
              </a:rPr>
              <a:t>berkhoffii </a:t>
            </a:r>
            <a:r>
              <a:rPr lang="en-US" sz="1800" b="1" dirty="0">
                <a:solidFill>
                  <a:srgbClr val="000000"/>
                </a:solidFill>
              </a:rPr>
              <a:t>transmissible from pets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Feline most important reservoir for zoonotic transmission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Transmitted by cat flea (</a:t>
            </a:r>
            <a:r>
              <a:rPr lang="en-US" sz="2400" b="1" i="1" dirty="0">
                <a:solidFill>
                  <a:srgbClr val="000000"/>
                </a:solidFill>
              </a:rPr>
              <a:t>Ctenocephalides felis) </a:t>
            </a:r>
            <a:r>
              <a:rPr lang="en-US" sz="2400" b="1" dirty="0">
                <a:solidFill>
                  <a:srgbClr val="000000"/>
                </a:solidFill>
              </a:rPr>
              <a:t>feces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Scratches or bites from cats: flea feces enters scratch wound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B802C2-5252-4E44-8296-8DB81CEDEA1D}"/>
              </a:ext>
            </a:extLst>
          </p:cNvPr>
          <p:cNvSpPr txBox="1"/>
          <p:nvPr/>
        </p:nvSpPr>
        <p:spPr>
          <a:xfrm>
            <a:off x="5943600" y="5906202"/>
            <a:ext cx="369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>
                <a:latin typeface="Arial" panose="020B0604020202020204" pitchFamily="34" charset="0"/>
                <a:cs typeface="Arial" panose="020B0604020202020204" pitchFamily="34" charset="0"/>
              </a:rPr>
              <a:t>Photo Source: Centers for Disease Control and Prevention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E28AD334-0205-4A69-B59E-7D6330F0A0C8}"/>
              </a:ext>
            </a:extLst>
          </p:cNvPr>
          <p:cNvSpPr txBox="1">
            <a:spLocks/>
          </p:cNvSpPr>
          <p:nvPr/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2000" smtClean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  <a:pPr/>
              <a:t>21</a:t>
            </a:fld>
            <a:endParaRPr lang="en-US" sz="2000" dirty="0">
              <a:solidFill>
                <a:prstClr val="black">
                  <a:lumMod val="95000"/>
                  <a:lumOff val="5000"/>
                </a:prstClr>
              </a:solidFill>
              <a:latin typeface="Tw Cen MT Condensed" panose="020B0606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56740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CSD: Frequency of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5334001" cy="4023360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People</a:t>
            </a:r>
            <a:r>
              <a:rPr lang="en-US" b="1" dirty="0"/>
              <a:t> </a:t>
            </a:r>
          </a:p>
          <a:p>
            <a:pPr lvl="1"/>
            <a:r>
              <a:rPr lang="en-US" sz="2200" b="1" dirty="0"/>
              <a:t>Estimated 22,000 cases diagnosed/yr in US</a:t>
            </a:r>
          </a:p>
          <a:p>
            <a:pPr lvl="1"/>
            <a:r>
              <a:rPr lang="en-US" sz="2200" b="1" dirty="0"/>
              <a:t>Children &lt; 10 yrs (33% of all diagnoses)</a:t>
            </a:r>
          </a:p>
          <a:p>
            <a:pPr lvl="1"/>
            <a:r>
              <a:rPr lang="en-US" sz="2200" b="1" dirty="0"/>
              <a:t>Most often self-limiting benign disease; regional lymphadenopathy</a:t>
            </a:r>
          </a:p>
          <a:p>
            <a:pPr marL="45720" lvl="1" indent="0">
              <a:buNone/>
            </a:pPr>
            <a:r>
              <a:rPr lang="en-US" sz="2400" b="1" dirty="0"/>
              <a:t>Cats</a:t>
            </a:r>
          </a:p>
          <a:p>
            <a:pPr marL="457200" lvl="2"/>
            <a:r>
              <a:rPr lang="en-US" sz="2200" b="1" dirty="0"/>
              <a:t>Very common (up to 80% seropositive); bacteremia in 25-50% of healthy cats</a:t>
            </a:r>
          </a:p>
          <a:p>
            <a:pPr marL="457200" lvl="2"/>
            <a:r>
              <a:rPr lang="en-US" sz="2200" b="1" dirty="0"/>
              <a:t>Chronic, asymptomatic bacteremia for months to years; esp young cats (&lt; 1 year), flea-infested, strays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B87870-D182-48A1-9867-ADA0F2CB23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800" y="1828800"/>
            <a:ext cx="3048000" cy="256309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4AD10E-A5A8-4CD7-945D-D19298D1204C}"/>
              </a:ext>
            </a:extLst>
          </p:cNvPr>
          <p:cNvSpPr txBox="1"/>
          <p:nvPr/>
        </p:nvSpPr>
        <p:spPr>
          <a:xfrm>
            <a:off x="6553200" y="4614672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>
                <a:latin typeface="+mn-lt"/>
              </a:rPr>
              <a:t>Photo Source: M C Madua 2015.</a:t>
            </a:r>
          </a:p>
        </p:txBody>
      </p:sp>
    </p:spTree>
    <p:extLst>
      <p:ext uri="{BB962C8B-B14F-4D97-AF65-F5344CB8AC3E}">
        <p14:creationId xmlns:p14="http://schemas.microsoft.com/office/powerpoint/2010/main" val="138907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435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</a:rPr>
              <a:t>Prevention and Control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7B3333-BA82-40B5-86D3-04DE418AA1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21989" y="917724"/>
            <a:ext cx="2568554" cy="5254475"/>
          </a:xfrm>
        </p:spPr>
        <p:txBody>
          <a:bodyPr anchor="ctr">
            <a:normAutofit lnSpcReduction="10000"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Flea control on cats</a:t>
            </a:r>
          </a:p>
          <a:p>
            <a:r>
              <a:rPr lang="en-US" b="1" dirty="0">
                <a:solidFill>
                  <a:srgbClr val="FFFFFF"/>
                </a:solidFill>
              </a:rPr>
              <a:t>Avoid bites and scratches (training)</a:t>
            </a:r>
          </a:p>
          <a:p>
            <a:r>
              <a:rPr lang="en-US" b="1" dirty="0">
                <a:solidFill>
                  <a:srgbClr val="FFFFFF"/>
                </a:solidFill>
              </a:rPr>
              <a:t>Wash (soap and water) bites and scratches</a:t>
            </a:r>
          </a:p>
          <a:p>
            <a:r>
              <a:rPr lang="en-US" b="1" dirty="0">
                <a:solidFill>
                  <a:srgbClr val="FFFFFF"/>
                </a:solidFill>
              </a:rPr>
              <a:t>Immunocompromised individuals and pet cats</a:t>
            </a:r>
          </a:p>
          <a:p>
            <a:pPr lvl="1"/>
            <a:r>
              <a:rPr lang="en-US" sz="2000" b="1" dirty="0">
                <a:solidFill>
                  <a:srgbClr val="FFFFFF"/>
                </a:solidFill>
              </a:rPr>
              <a:t>Flea control!</a:t>
            </a:r>
          </a:p>
          <a:p>
            <a:pPr lvl="1"/>
            <a:r>
              <a:rPr lang="en-US" sz="2000" b="1" dirty="0">
                <a:solidFill>
                  <a:srgbClr val="FFFFFF"/>
                </a:solidFill>
              </a:rPr>
              <a:t>Promptly wash bites, scratches; prevent licking wounds</a:t>
            </a:r>
          </a:p>
          <a:p>
            <a:pPr lvl="1"/>
            <a:r>
              <a:rPr lang="en-US" sz="2000" b="1" dirty="0">
                <a:solidFill>
                  <a:srgbClr val="FFFFFF"/>
                </a:solidFill>
              </a:rPr>
              <a:t>Avoid higher risk cats: young (&lt; 1 yr), stray, outdoor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12070FD-DBB9-4957-B6DF-56C409B431FF}"/>
              </a:ext>
            </a:extLst>
          </p:cNvPr>
          <p:cNvSpPr txBox="1"/>
          <p:nvPr/>
        </p:nvSpPr>
        <p:spPr>
          <a:xfrm>
            <a:off x="2062279" y="6556030"/>
            <a:ext cx="2515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Photo Source: Pixabay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xmlns="" id="{4B9917CF-891A-4CE6-9F65-566D4FD74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204" y="6527931"/>
            <a:ext cx="730251" cy="27432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200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1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i="1" dirty="0"/>
              <a:t>Clostridium difficile</a:t>
            </a:r>
            <a:r>
              <a:rPr lang="en-US" b="1" dirty="0"/>
              <a:t>:</a:t>
            </a:r>
            <a:r>
              <a:rPr lang="en-US" b="1" i="1" dirty="0"/>
              <a:t> </a:t>
            </a:r>
            <a:r>
              <a:rPr lang="en-US" b="1" dirty="0"/>
              <a:t>Dogs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7" y="1981200"/>
            <a:ext cx="4846774" cy="4328160"/>
          </a:xfrm>
        </p:spPr>
        <p:txBody>
          <a:bodyPr>
            <a:normAutofit/>
          </a:bodyPr>
          <a:lstStyle/>
          <a:p>
            <a:r>
              <a:rPr lang="en-US" sz="2400" b="1" dirty="0"/>
              <a:t>Identified in healthy dogs (5-10%)</a:t>
            </a:r>
            <a:r>
              <a:rPr lang="en-US" sz="2400" b="1" baseline="30000" dirty="0"/>
              <a:t>1</a:t>
            </a:r>
          </a:p>
          <a:p>
            <a:pPr lvl="1"/>
            <a:r>
              <a:rPr lang="en-US" sz="2200" b="1" dirty="0"/>
              <a:t>Same strains in people and dogs</a:t>
            </a:r>
          </a:p>
          <a:p>
            <a:pPr lvl="1"/>
            <a:r>
              <a:rPr lang="en-US" sz="2200" b="1" dirty="0"/>
              <a:t>Dog-human transmission risks unclear</a:t>
            </a:r>
          </a:p>
          <a:p>
            <a:pPr lvl="1"/>
            <a:r>
              <a:rPr lang="en-US" sz="2200" b="1" dirty="0"/>
              <a:t>Healthcare: human to dog</a:t>
            </a:r>
          </a:p>
          <a:p>
            <a:r>
              <a:rPr lang="en-US" sz="2400" b="1" dirty="0"/>
              <a:t>Risk factors</a:t>
            </a:r>
          </a:p>
          <a:p>
            <a:pPr lvl="1"/>
            <a:r>
              <a:rPr lang="en-US" sz="2200" b="1" dirty="0"/>
              <a:t>Human healthcare settings</a:t>
            </a:r>
            <a:r>
              <a:rPr lang="en-US" sz="2200" b="1" baseline="30000" dirty="0"/>
              <a:t>2</a:t>
            </a:r>
          </a:p>
          <a:p>
            <a:pPr lvl="2"/>
            <a:r>
              <a:rPr lang="en-US" sz="2200" b="1" dirty="0"/>
              <a:t>Accepting treats, licking human patients</a:t>
            </a:r>
          </a:p>
          <a:p>
            <a:pPr lvl="1"/>
            <a:r>
              <a:rPr lang="en-US" sz="2200" b="1" dirty="0"/>
              <a:t>Immunocompromised owner</a:t>
            </a:r>
            <a:r>
              <a:rPr lang="en-US" sz="2200" b="1" baseline="30000" dirty="0"/>
              <a:t>4</a:t>
            </a:r>
          </a:p>
          <a:p>
            <a:pPr lvl="1"/>
            <a:r>
              <a:rPr lang="en-US" sz="2200" b="1" dirty="0"/>
              <a:t>Recent antimicrobials to dog or owner</a:t>
            </a:r>
            <a:r>
              <a:rPr lang="en-US" sz="2200" b="1" baseline="30000" dirty="0"/>
              <a:t>4</a:t>
            </a:r>
            <a:endParaRPr lang="en-US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98423" y="645789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Clooten, 2007   </a:t>
            </a:r>
            <a:r>
              <a:rPr lang="en-US" sz="1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Lefebvre, 2009  </a:t>
            </a:r>
            <a:r>
              <a:rPr lang="en-US" sz="1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Weese, 2010 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5000" y="1981200"/>
            <a:ext cx="3261427" cy="259310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7A1E22-644F-499A-9565-609110340C23}"/>
              </a:ext>
            </a:extLst>
          </p:cNvPr>
          <p:cNvSpPr txBox="1"/>
          <p:nvPr/>
        </p:nvSpPr>
        <p:spPr>
          <a:xfrm>
            <a:off x="6087804" y="4722831"/>
            <a:ext cx="2515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Photo Source: Pixabay</a:t>
            </a:r>
          </a:p>
        </p:txBody>
      </p:sp>
    </p:spTree>
    <p:extLst>
      <p:ext uri="{BB962C8B-B14F-4D97-AF65-F5344CB8AC3E}">
        <p14:creationId xmlns:p14="http://schemas.microsoft.com/office/powerpoint/2010/main" val="35805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071104" cy="1499616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Extended-Spectrum beta-Lactamase–Producing Enterobacteriaceae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8071104" cy="3657600"/>
          </a:xfrm>
        </p:spPr>
        <p:txBody>
          <a:bodyPr>
            <a:normAutofit/>
          </a:bodyPr>
          <a:lstStyle/>
          <a:p>
            <a:pPr marL="128016" lvl="1" indent="0">
              <a:buNone/>
            </a:pPr>
            <a:r>
              <a:rPr lang="en-US" sz="2400" b="1" dirty="0"/>
              <a:t>Healthy and sick dogs</a:t>
            </a:r>
          </a:p>
          <a:p>
            <a:pPr marL="128016" lvl="1" indent="0">
              <a:buNone/>
            </a:pPr>
            <a:r>
              <a:rPr lang="en-US" sz="2400" b="1" dirty="0"/>
              <a:t>Same strains as people</a:t>
            </a:r>
            <a:r>
              <a:rPr lang="en-US" sz="2400" b="1" baseline="30000" dirty="0"/>
              <a:t>1</a:t>
            </a:r>
            <a:endParaRPr lang="en-US" sz="2400" b="1" dirty="0"/>
          </a:p>
          <a:p>
            <a:pPr marL="128016" lvl="1" indent="0">
              <a:buNone/>
            </a:pPr>
            <a:r>
              <a:rPr lang="en-US" sz="2400" b="1" dirty="0"/>
              <a:t>Pet contact associated with increased risk ESBL colonization</a:t>
            </a:r>
            <a:r>
              <a:rPr lang="en-US" sz="2400" b="1" baseline="30000" dirty="0"/>
              <a:t>2</a:t>
            </a:r>
          </a:p>
          <a:p>
            <a:r>
              <a:rPr lang="en-US" sz="2400" b="1" dirty="0"/>
              <a:t>Antimicrobials RF for ESBL acquisition</a:t>
            </a:r>
            <a:r>
              <a:rPr lang="en-US" sz="2400" b="1" baseline="30000" dirty="0"/>
              <a:t>3</a:t>
            </a:r>
          </a:p>
          <a:p>
            <a:r>
              <a:rPr lang="en-US" sz="2400" b="1" dirty="0"/>
              <a:t>Interest in raw food diets</a:t>
            </a:r>
          </a:p>
          <a:p>
            <a:endParaRPr lang="en-US" sz="2800" b="1" baseline="30000" dirty="0"/>
          </a:p>
          <a:p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6096000"/>
            <a:ext cx="716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b="1" i="0" u="none" strike="noStrike" baseline="300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CA" sz="1000" b="1" i="0" u="none" strike="noStrike" baseline="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Damborg P,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2015	</a:t>
            </a:r>
            <a:r>
              <a:rPr lang="en-US" sz="1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Meyer, 2012       	</a:t>
            </a:r>
            <a:r>
              <a:rPr lang="en-US" sz="1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CA" sz="1000" b="1" i="0" u="none" strike="noStrike" baseline="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Wedley AL, 2017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8282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A024BA-C3FC-4502-8237-CE3AA8643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2965704" cy="1499616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chemeClr val="tx1"/>
                </a:solidFill>
              </a:rPr>
              <a:t>Attributable Sources: ESBL &amp; CMY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8A39D7-BB35-42B6-8152-3427F59F1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2660903" cy="4023360"/>
          </a:xfrm>
        </p:spPr>
        <p:txBody>
          <a:bodyPr/>
          <a:lstStyle/>
          <a:p>
            <a:r>
              <a:rPr lang="en-CA" b="1" i="1" dirty="0"/>
              <a:t>E. coli </a:t>
            </a:r>
            <a:r>
              <a:rPr lang="en-CA" b="1" dirty="0"/>
              <a:t>data from Netherlands </a:t>
            </a:r>
          </a:p>
          <a:p>
            <a:r>
              <a:rPr lang="en-CA" b="1" dirty="0"/>
              <a:t>Source attribution model based on prevalence and human exposure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2B9DA5-AFA4-4A26-AC5A-39FD59089640}"/>
              </a:ext>
            </a:extLst>
          </p:cNvPr>
          <p:cNvSpPr txBox="1"/>
          <p:nvPr/>
        </p:nvSpPr>
        <p:spPr>
          <a:xfrm>
            <a:off x="3962400" y="6019800"/>
            <a:ext cx="419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>
                <a:latin typeface="+mn-lt"/>
              </a:rPr>
              <a:t>Mughini-Gras,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A12567F-67E3-4898-872F-5761B0293E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114300"/>
            <a:ext cx="5485750" cy="6629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270CA28-62F2-4D0E-A218-5A340AB86121}"/>
              </a:ext>
            </a:extLst>
          </p:cNvPr>
          <p:cNvSpPr txBox="1"/>
          <p:nvPr/>
        </p:nvSpPr>
        <p:spPr>
          <a:xfrm>
            <a:off x="4152901" y="6588919"/>
            <a:ext cx="419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>
                <a:latin typeface="+mn-lt"/>
              </a:rPr>
              <a:t>Mughini-Gras,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89851E9-1B17-4D5F-90D5-AB5B3BC45113}"/>
              </a:ext>
            </a:extLst>
          </p:cNvPr>
          <p:cNvSpPr/>
          <p:nvPr/>
        </p:nvSpPr>
        <p:spPr>
          <a:xfrm>
            <a:off x="3505526" y="6006941"/>
            <a:ext cx="1752601" cy="51816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1B5B6FF-3EC9-48E3-9768-CFB6E359C865}"/>
              </a:ext>
            </a:extLst>
          </p:cNvPr>
          <p:cNvSpPr/>
          <p:nvPr/>
        </p:nvSpPr>
        <p:spPr>
          <a:xfrm>
            <a:off x="5486399" y="5991726"/>
            <a:ext cx="1752601" cy="51816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90B0FEE3-8A75-46DE-A345-BB521C532BEC}"/>
              </a:ext>
            </a:extLst>
          </p:cNvPr>
          <p:cNvSpPr txBox="1">
            <a:spLocks/>
          </p:cNvSpPr>
          <p:nvPr/>
        </p:nvSpPr>
        <p:spPr>
          <a:xfrm>
            <a:off x="8534400" y="6477000"/>
            <a:ext cx="730251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7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578EC2-379F-4A01-8A26-55F9523C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Community Acquired ESBL &amp; AmpC Attributed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F3CE82-834F-4A58-8BBB-1C9E906A0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b="1" dirty="0"/>
              <a:t>Other people: 60% (40–74) </a:t>
            </a:r>
          </a:p>
          <a:p>
            <a:r>
              <a:rPr lang="en-US" sz="2400" b="1" dirty="0"/>
              <a:t>Food: 19% (7–38)</a:t>
            </a:r>
            <a:endParaRPr lang="en-CA" sz="2400" b="1" dirty="0"/>
          </a:p>
          <a:p>
            <a:r>
              <a:rPr lang="en-CA" sz="2400" b="1" dirty="0"/>
              <a:t>Dogs: 5% (0.2–16)</a:t>
            </a:r>
          </a:p>
          <a:p>
            <a:r>
              <a:rPr lang="en-CA" sz="2400" b="1" dirty="0"/>
              <a:t>Cats: 2% (0.1–8)</a:t>
            </a:r>
          </a:p>
          <a:p>
            <a:pPr marL="1588" indent="0">
              <a:buNone/>
            </a:pPr>
            <a:r>
              <a:rPr lang="en-US" sz="2400" b="1" dirty="0"/>
              <a:t>Intracommunity spread alone unlikely to be self-maintaining without transmission to and from non-human 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C91D1E-682D-4255-B30A-8D7246C16C85}"/>
              </a:ext>
            </a:extLst>
          </p:cNvPr>
          <p:cNvSpPr txBox="1"/>
          <p:nvPr/>
        </p:nvSpPr>
        <p:spPr>
          <a:xfrm>
            <a:off x="4038600" y="6115050"/>
            <a:ext cx="419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>
                <a:latin typeface="+mn-lt"/>
              </a:rPr>
              <a:t>Mughini-Gras, 2019</a:t>
            </a:r>
          </a:p>
        </p:txBody>
      </p:sp>
    </p:spTree>
    <p:extLst>
      <p:ext uri="{BB962C8B-B14F-4D97-AF65-F5344CB8AC3E}">
        <p14:creationId xmlns:p14="http://schemas.microsoft.com/office/powerpoint/2010/main" val="344719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B5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3C05A-2500-417A-A230-DF268B778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n-CA" b="1" i="1" dirty="0">
                <a:solidFill>
                  <a:srgbClr val="FFFFFF"/>
                </a:solidFill>
              </a:rPr>
              <a:t>Salmonella</a:t>
            </a:r>
            <a:r>
              <a:rPr lang="en-CA" b="1" dirty="0">
                <a:solidFill>
                  <a:srgbClr val="FFFFFF"/>
                </a:solidFill>
              </a:rPr>
              <a:t> spp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AB042C6-3404-458C-84DF-1E0B04C474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45660" y="321733"/>
            <a:ext cx="2586538" cy="41073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9C76D9-DE0A-4628-B54B-7E3C2A619B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943800" y="321732"/>
            <a:ext cx="2586538" cy="41062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9FD410-418A-4C03-AEF8-74914FEED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r>
              <a:rPr lang="en-CA" sz="2800" b="1" dirty="0">
                <a:solidFill>
                  <a:srgbClr val="FFFFFF"/>
                </a:solidFill>
              </a:rPr>
              <a:t>Reptiles, amphibians, and exotic species very high prevalence</a:t>
            </a:r>
          </a:p>
          <a:p>
            <a:endParaRPr lang="en-CA" b="1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C9B31D-891F-4181-B5B7-FE08EFF6CCC2}"/>
              </a:ext>
            </a:extLst>
          </p:cNvPr>
          <p:cNvSpPr txBox="1"/>
          <p:nvPr/>
        </p:nvSpPr>
        <p:spPr>
          <a:xfrm>
            <a:off x="2062279" y="6556030"/>
            <a:ext cx="2515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Photo Source: Pixabay</a:t>
            </a:r>
          </a:p>
        </p:txBody>
      </p:sp>
    </p:spTree>
    <p:extLst>
      <p:ext uri="{BB962C8B-B14F-4D97-AF65-F5344CB8AC3E}">
        <p14:creationId xmlns:p14="http://schemas.microsoft.com/office/powerpoint/2010/main" val="33019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7422F06-6017-4361-8872-E0E2CEB20B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6DEE1-224D-471A-8493-D7867F1E7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43467"/>
            <a:ext cx="2793999" cy="5571066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FFFFFF"/>
                </a:solidFill>
              </a:rPr>
              <a:t>(Some) Animal-associated Human Outbreaks, USA </a:t>
            </a:r>
            <a:br>
              <a:rPr lang="en-CA" b="1" dirty="0">
                <a:solidFill>
                  <a:srgbClr val="FFFFFF"/>
                </a:solidFill>
              </a:rPr>
            </a:br>
            <a:r>
              <a:rPr lang="en-CA" b="1" dirty="0">
                <a:solidFill>
                  <a:srgbClr val="FFFFFF"/>
                </a:solidFill>
              </a:rPr>
              <a:t>(2011-2020)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0EDB67-3E6B-4792-9F99-9252D773B0DA}"/>
              </a:ext>
            </a:extLst>
          </p:cNvPr>
          <p:cNvSpPr txBox="1"/>
          <p:nvPr/>
        </p:nvSpPr>
        <p:spPr>
          <a:xfrm>
            <a:off x="4572000" y="6277689"/>
            <a:ext cx="3486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b="1" dirty="0">
                <a:latin typeface="Arial" panose="020B0604020202020204" pitchFamily="34" charset="0"/>
                <a:cs typeface="Arial" panose="020B0604020202020204" pitchFamily="34" charset="0"/>
              </a:rPr>
              <a:t>Source: Centers for Disease Control and Prevention (</a:t>
            </a:r>
            <a:r>
              <a:rPr lang="en-CA" sz="10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https://www.cdc.gov/healthypets/outbreaks.html</a:t>
            </a:r>
            <a:r>
              <a:rPr lang="en-CA" sz="1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2229" y="633492"/>
            <a:ext cx="5285690" cy="567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8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E3A4E3-728B-4CAC-828D-7C366430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>
            <a:normAutofit/>
          </a:bodyPr>
          <a:lstStyle/>
          <a:p>
            <a:r>
              <a:rPr lang="en-CA" b="1" dirty="0"/>
              <a:t>Objectives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41DD6B21-5425-4E14-B1C2-9488E0D59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4550113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Recall key pathogens associated with companion-animal (pet) zoonoses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Describe current knowledge on the epidemiology of these pathogens in human disease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Apply knowledge to develop and implement prevention strategies in various human-animal settings</a:t>
            </a:r>
            <a:endParaRPr lang="en-CA" sz="2400" b="1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721BB25C-4D9B-42E0-A31D-BAA3A7FE3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202" y="10"/>
            <a:ext cx="3479794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5490E15-EA00-46EF-AC34-5E30EEEB8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730251" cy="27432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2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93C05A-2500-417A-A230-DF268B778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i="1" dirty="0"/>
              <a:t>Salmonella</a:t>
            </a:r>
            <a:r>
              <a:rPr lang="en-CA" b="1" dirty="0"/>
              <a:t> spp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9FD410-418A-4C03-AEF8-74914FEED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b="1" dirty="0"/>
              <a:t>Reptiles, amphibians, and exotic species very high prevalence</a:t>
            </a:r>
          </a:p>
          <a:p>
            <a:r>
              <a:rPr lang="en-CA" sz="2800" b="1" dirty="0"/>
              <a:t>Overall uncommon in healthy dogs and cats</a:t>
            </a:r>
          </a:p>
          <a:p>
            <a:pPr lvl="1"/>
            <a:r>
              <a:rPr lang="en-CA" sz="2400" b="1" dirty="0"/>
              <a:t>Raw food diets and treats increase greatly risks (OR=23)</a:t>
            </a:r>
            <a:r>
              <a:rPr lang="en-CA" sz="2400" b="1" baseline="30000" dirty="0"/>
              <a:t>1</a:t>
            </a:r>
          </a:p>
          <a:p>
            <a:pPr lvl="1"/>
            <a:r>
              <a:rPr lang="en-CA" sz="2400" b="1" dirty="0"/>
              <a:t>Diarrhea</a:t>
            </a:r>
          </a:p>
          <a:p>
            <a:endParaRPr lang="en-CA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2C21F8-257D-4A57-9653-FE57974ACC50}"/>
              </a:ext>
            </a:extLst>
          </p:cNvPr>
          <p:cNvSpPr txBox="1"/>
          <p:nvPr/>
        </p:nvSpPr>
        <p:spPr>
          <a:xfrm>
            <a:off x="990600" y="6048233"/>
            <a:ext cx="7391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baseline="30000" dirty="0">
                <a:latin typeface="+mn-lt"/>
              </a:rPr>
              <a:t>1</a:t>
            </a:r>
            <a:r>
              <a:rPr lang="en-US" sz="1000" b="1" dirty="0">
                <a:latin typeface="+mn-lt"/>
              </a:rPr>
              <a:t> Lefebvre, 2008	</a:t>
            </a:r>
          </a:p>
        </p:txBody>
      </p:sp>
    </p:spTree>
    <p:extLst>
      <p:ext uri="{BB962C8B-B14F-4D97-AF65-F5344CB8AC3E}">
        <p14:creationId xmlns:p14="http://schemas.microsoft.com/office/powerpoint/2010/main" val="408599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87"/>
            <a:ext cx="7290054" cy="1499616"/>
          </a:xfrm>
        </p:spPr>
        <p:txBody>
          <a:bodyPr/>
          <a:lstStyle/>
          <a:p>
            <a:r>
              <a:rPr lang="en-US" b="1" dirty="0"/>
              <a:t>Raw Meat-Based Diets and Pets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6568"/>
            <a:ext cx="8153400" cy="4193232"/>
          </a:xfrm>
        </p:spPr>
        <p:txBody>
          <a:bodyPr/>
          <a:lstStyle/>
          <a:p>
            <a:r>
              <a:rPr lang="en-US" sz="2800" b="1" dirty="0"/>
              <a:t>Bacterial and protozoal contamination</a:t>
            </a:r>
          </a:p>
          <a:p>
            <a:pPr lvl="1"/>
            <a:r>
              <a:rPr lang="en-US" sz="2400" b="1" i="1" dirty="0"/>
              <a:t>Salmonella</a:t>
            </a:r>
            <a:r>
              <a:rPr lang="en-US" sz="2400" b="1" dirty="0"/>
              <a:t>, </a:t>
            </a:r>
            <a:r>
              <a:rPr lang="en-US" sz="2400" b="1" i="1" dirty="0"/>
              <a:t>Listeria, E. coli</a:t>
            </a:r>
          </a:p>
          <a:p>
            <a:pPr lvl="1"/>
            <a:r>
              <a:rPr lang="en-US" sz="2400" b="1" i="1" dirty="0"/>
              <a:t>T. gondii </a:t>
            </a:r>
            <a:r>
              <a:rPr lang="en-US" sz="2400" b="1" dirty="0"/>
              <a:t>and </a:t>
            </a:r>
            <a:r>
              <a:rPr lang="en-US" sz="2400" b="1" i="1" dirty="0"/>
              <a:t>Cryptosporidium </a:t>
            </a:r>
          </a:p>
          <a:p>
            <a:pPr lvl="1"/>
            <a:r>
              <a:rPr lang="en-US" sz="2400" b="1" dirty="0"/>
              <a:t>Exotic agents (e.g., </a:t>
            </a:r>
            <a:r>
              <a:rPr lang="en-US" sz="2400" b="1" i="1" dirty="0"/>
              <a:t>Brucella suis</a:t>
            </a:r>
            <a:r>
              <a:rPr lang="en-US" sz="2400" b="1" dirty="0"/>
              <a:t>)</a:t>
            </a:r>
            <a:r>
              <a:rPr lang="en-US" sz="2400" b="1" baseline="30000" dirty="0"/>
              <a:t>1</a:t>
            </a:r>
          </a:p>
          <a:p>
            <a:pPr lvl="1"/>
            <a:r>
              <a:rPr lang="en-US" sz="2400" b="1" dirty="0"/>
              <a:t>Asymptomatic shedding</a:t>
            </a:r>
          </a:p>
          <a:p>
            <a:pPr lvl="1"/>
            <a:endParaRPr lang="en-US" sz="2800" b="1" dirty="0"/>
          </a:p>
          <a:p>
            <a:pPr lvl="1"/>
            <a:endParaRPr lang="en-US" sz="2800" b="1" dirty="0"/>
          </a:p>
          <a:p>
            <a:pPr lvl="1"/>
            <a:endParaRPr lang="en-US" sz="2800" b="1" dirty="0"/>
          </a:p>
          <a:p>
            <a:pPr lvl="1"/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4569767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+mn-lt"/>
              </a:rPr>
              <a:t>FDA Study (2010-2012)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647E40F-048A-490E-8B3E-31FF27DB0D52}"/>
              </a:ext>
            </a:extLst>
          </p:cNvPr>
          <p:cNvSpPr txBox="1"/>
          <p:nvPr/>
        </p:nvSpPr>
        <p:spPr>
          <a:xfrm>
            <a:off x="1058333" y="6158763"/>
            <a:ext cx="7391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baseline="30000" dirty="0">
                <a:latin typeface="+mn-lt"/>
              </a:rPr>
              <a:t>1</a:t>
            </a:r>
            <a:r>
              <a:rPr lang="en-US" sz="1000" b="1" dirty="0">
                <a:latin typeface="+mn-lt"/>
              </a:rPr>
              <a:t> </a:t>
            </a:r>
            <a:r>
              <a:rPr lang="en-CA" sz="1000" b="1" dirty="0">
                <a:solidFill>
                  <a:srgbClr val="000000"/>
                </a:solidFill>
                <a:latin typeface="Open Sans"/>
              </a:rPr>
              <a:t>van Dijk, 2018</a:t>
            </a:r>
            <a:r>
              <a:rPr lang="en-US" sz="1000" b="1" dirty="0">
                <a:latin typeface="+mn-lt"/>
              </a:rPr>
              <a:t>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891" y="4983870"/>
            <a:ext cx="7126842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1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F5F525-C953-41CA-81E3-F1B763E52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Raw-Meat Based Treats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FC0038-ED93-409E-8FBE-4A19F5F42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5486400" cy="4191000"/>
          </a:xfrm>
        </p:spPr>
        <p:txBody>
          <a:bodyPr/>
          <a:lstStyle/>
          <a:p>
            <a:r>
              <a:rPr lang="en-US" sz="2800" b="1" dirty="0"/>
              <a:t>Outbreaks of human salmonellosis associated with animal-derived pet treats (pig ears)</a:t>
            </a:r>
            <a:r>
              <a:rPr lang="en-US" sz="2800" b="1" baseline="30000" dirty="0"/>
              <a:t>1</a:t>
            </a:r>
            <a:endParaRPr lang="en-CA" sz="2800" b="1" baseline="30000" dirty="0"/>
          </a:p>
          <a:p>
            <a:r>
              <a:rPr lang="en-CA" sz="2800" b="1" dirty="0"/>
              <a:t>Recent pig ears outbreak</a:t>
            </a:r>
            <a:r>
              <a:rPr lang="en-CA" sz="2800" b="1" baseline="30000" dirty="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80CCA6-5D83-4071-ACB5-B2E74BEE64FB}"/>
              </a:ext>
            </a:extLst>
          </p:cNvPr>
          <p:cNvSpPr txBox="1"/>
          <p:nvPr/>
        </p:nvSpPr>
        <p:spPr>
          <a:xfrm>
            <a:off x="990600" y="6048233"/>
            <a:ext cx="7391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baseline="30000" dirty="0">
                <a:latin typeface="+mn-lt"/>
              </a:rPr>
              <a:t>1</a:t>
            </a:r>
            <a:r>
              <a:rPr lang="en-US" sz="1000" b="1" dirty="0">
                <a:latin typeface="+mn-lt"/>
              </a:rPr>
              <a:t> Clark, 2001	</a:t>
            </a:r>
            <a:r>
              <a:rPr lang="en-US" sz="1000" b="1" baseline="30000" dirty="0">
                <a:latin typeface="+mn-lt"/>
              </a:rPr>
              <a:t>2 </a:t>
            </a:r>
            <a:r>
              <a:rPr lang="en-US" sz="1000" b="1" dirty="0">
                <a:latin typeface="+mn-lt"/>
              </a:rPr>
              <a:t>CDC, 2019 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E2C29E-FB68-4B66-A6E5-8F3A018A7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201" y="3057099"/>
            <a:ext cx="3543949" cy="1984612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29E8A6-8C9F-48AE-830F-F881E1666EEA}"/>
              </a:ext>
            </a:extLst>
          </p:cNvPr>
          <p:cNvSpPr txBox="1"/>
          <p:nvPr/>
        </p:nvSpPr>
        <p:spPr>
          <a:xfrm>
            <a:off x="6180221" y="5161424"/>
            <a:ext cx="2515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Photo Source: Pixabay</a:t>
            </a:r>
          </a:p>
        </p:txBody>
      </p:sp>
    </p:spTree>
    <p:extLst>
      <p:ext uri="{BB962C8B-B14F-4D97-AF65-F5344CB8AC3E}">
        <p14:creationId xmlns:p14="http://schemas.microsoft.com/office/powerpoint/2010/main" val="298238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B96211-66F6-4E6C-B27D-8532BBDAB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16363"/>
            <a:ext cx="8153400" cy="1143000"/>
          </a:xfrm>
        </p:spPr>
        <p:txBody>
          <a:bodyPr/>
          <a:lstStyle/>
          <a:p>
            <a:r>
              <a:rPr lang="en-CA" b="1" dirty="0"/>
              <a:t>Fed Raw at Higher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58B310-A587-4097-833C-2FFA9CBDD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/>
              <a:t>Dogs ate raw 11X as likely to shed 3rd generation cephalosporin-resistant </a:t>
            </a:r>
            <a:r>
              <a:rPr lang="en-US" sz="2200" b="1" i="1" dirty="0"/>
              <a:t>E. coli </a:t>
            </a:r>
            <a:r>
              <a:rPr lang="en-US" sz="2200" b="1" baseline="30000" dirty="0"/>
              <a:t>1</a:t>
            </a:r>
            <a:endParaRPr lang="en-US" sz="2200" b="1" dirty="0"/>
          </a:p>
          <a:p>
            <a:r>
              <a:rPr lang="en-US" sz="2200" b="1" dirty="0"/>
              <a:t>Dogs ate raw poultry 48X as likely to shed ESBL </a:t>
            </a:r>
            <a:r>
              <a:rPr lang="en-US" sz="2200" b="1" i="1" dirty="0"/>
              <a:t>E. coli </a:t>
            </a:r>
            <a:r>
              <a:rPr lang="en-US" sz="2200" b="1" baseline="30000" dirty="0"/>
              <a:t>2</a:t>
            </a:r>
          </a:p>
          <a:p>
            <a:r>
              <a:rPr lang="en-US" sz="2200" b="1" dirty="0"/>
              <a:t>Dogs ate raw poultry 104X as likely to shed </a:t>
            </a:r>
            <a:r>
              <a:rPr lang="en-US" sz="2200" b="1" i="1" dirty="0"/>
              <a:t>E. coli </a:t>
            </a:r>
            <a:r>
              <a:rPr lang="en-US" sz="2200" b="1" dirty="0"/>
              <a:t>resistant to fluoroquinolones</a:t>
            </a:r>
            <a:r>
              <a:rPr lang="en-US" sz="2200" b="1" baseline="30000" dirty="0"/>
              <a:t> 2</a:t>
            </a:r>
            <a:endParaRPr lang="en-US" sz="2200" b="1" dirty="0"/>
          </a:p>
          <a:p>
            <a:r>
              <a:rPr lang="en-US" sz="2200" b="1" dirty="0"/>
              <a:t>Dogs ate raw meat 2X as likely to shed ESBL producing </a:t>
            </a:r>
            <a:r>
              <a:rPr lang="en-US" sz="2200" b="1" i="1" dirty="0"/>
              <a:t>E. coli </a:t>
            </a:r>
            <a:r>
              <a:rPr lang="en-US" sz="2200" b="1" baseline="30000" dirty="0"/>
              <a:t>3</a:t>
            </a:r>
          </a:p>
          <a:p>
            <a:r>
              <a:rPr lang="en-US" sz="2200" b="1" dirty="0"/>
              <a:t>Cats ate raw 32X as likely to shed ESBL-producing bacteria</a:t>
            </a:r>
            <a:r>
              <a:rPr lang="en-US" sz="2200" b="1" baseline="30000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1693CF-690E-460C-88BA-7E3FD0DB58EE}"/>
              </a:ext>
            </a:extLst>
          </p:cNvPr>
          <p:cNvSpPr txBox="1"/>
          <p:nvPr/>
        </p:nvSpPr>
        <p:spPr>
          <a:xfrm>
            <a:off x="1371600" y="6019800"/>
            <a:ext cx="548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CA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Schmidt</a:t>
            </a:r>
            <a:r>
              <a:rPr lang="en-CA" sz="1000" b="1" dirty="0">
                <a:latin typeface="Arial" panose="020B0604020202020204" pitchFamily="34" charset="0"/>
                <a:cs typeface="Arial" panose="020B0604020202020204" pitchFamily="34" charset="0"/>
              </a:rPr>
              <a:t>, 2015       </a:t>
            </a:r>
            <a:r>
              <a:rPr lang="en-CA" sz="1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CA" sz="1000" b="1" dirty="0">
                <a:latin typeface="Arial" panose="020B0604020202020204" pitchFamily="34" charset="0"/>
                <a:cs typeface="Arial" panose="020B0604020202020204" pitchFamily="34" charset="0"/>
              </a:rPr>
              <a:t>Wedley, 2017  </a:t>
            </a:r>
            <a:r>
              <a:rPr lang="en-CA" sz="1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CA" sz="1000" b="1" dirty="0">
                <a:latin typeface="Arial" panose="020B0604020202020204" pitchFamily="34" charset="0"/>
                <a:cs typeface="Arial" panose="020B0604020202020204" pitchFamily="34" charset="0"/>
              </a:rPr>
              <a:t> Baede, 2015  </a:t>
            </a:r>
            <a:r>
              <a:rPr lang="en-CA" sz="1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CA" sz="1000" b="1" dirty="0">
                <a:latin typeface="Arial" panose="020B0604020202020204" pitchFamily="34" charset="0"/>
                <a:cs typeface="Arial" panose="020B0604020202020204" pitchFamily="34" charset="0"/>
              </a:rPr>
              <a:t>Baede 2017  </a:t>
            </a:r>
          </a:p>
        </p:txBody>
      </p:sp>
    </p:spTree>
    <p:extLst>
      <p:ext uri="{BB962C8B-B14F-4D97-AF65-F5344CB8AC3E}">
        <p14:creationId xmlns:p14="http://schemas.microsoft.com/office/powerpoint/2010/main" val="416497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361713-CD66-4E06-A20D-2ED6F9959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071104" cy="1499616"/>
          </a:xfrm>
        </p:spPr>
        <p:txBody>
          <a:bodyPr/>
          <a:lstStyle/>
          <a:p>
            <a:r>
              <a:rPr lang="en-CA" sz="4000" b="1" dirty="0"/>
              <a:t>Atlantic Veterinary College Clients</a:t>
            </a:r>
            <a:r>
              <a:rPr lang="en-CA" sz="4000" b="1" baseline="30000" dirty="0"/>
              <a:t>1</a:t>
            </a:r>
            <a:r>
              <a:rPr lang="en-CA" sz="3200" b="1" dirty="0"/>
              <a:t/>
            </a:r>
            <a:br>
              <a:rPr lang="en-CA" sz="3200" b="1" dirty="0"/>
            </a:br>
            <a:r>
              <a:rPr lang="en-CA" sz="2400" b="1" dirty="0"/>
              <a:t>(Reportedly fed during a typical week; n=112)</a:t>
            </a:r>
            <a:endParaRPr lang="en-CA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2B0F7D-F5D6-4EF5-9CC0-61F06BC8E69D}"/>
              </a:ext>
            </a:extLst>
          </p:cNvPr>
          <p:cNvSpPr txBox="1"/>
          <p:nvPr/>
        </p:nvSpPr>
        <p:spPr>
          <a:xfrm>
            <a:off x="2133600" y="6477000"/>
            <a:ext cx="487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baseline="30000" dirty="0">
                <a:latin typeface="+mn-lt"/>
              </a:rPr>
              <a:t>1</a:t>
            </a:r>
            <a:r>
              <a:rPr lang="en-US" sz="1000" b="1" dirty="0">
                <a:latin typeface="+mn-lt"/>
              </a:rPr>
              <a:t> Evason, 2019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96" y="1905000"/>
            <a:ext cx="7189282" cy="440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1549261-239A-4115-9E05-C8E0D27BCD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2400" y="2949849"/>
            <a:ext cx="4849093" cy="371445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5F64D831-DB63-4A2D-A517-1A6119724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CA" b="1" dirty="0"/>
              <a:t>Bite/Scratch Pathogens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0DD7D399-4F28-48DC-A52E-50B3C3FAF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xmlns="" id="{371A5B73-2952-4C52-8A1D-63AE9AF6E6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346" y="2291927"/>
            <a:ext cx="5943600" cy="1315844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6499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Oral Pathogens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4832"/>
            <a:ext cx="8077200" cy="4664122"/>
          </a:xfrm>
        </p:spPr>
        <p:txBody>
          <a:bodyPr>
            <a:normAutofit/>
          </a:bodyPr>
          <a:lstStyle/>
          <a:p>
            <a:r>
              <a:rPr lang="en-US" sz="2400" b="1" dirty="0"/>
              <a:t>Infections typically involve both aerobes and anaerobes</a:t>
            </a:r>
          </a:p>
          <a:p>
            <a:r>
              <a:rPr lang="en-US" sz="2400" b="1" dirty="0"/>
              <a:t>Each animal species carries different resident flora</a:t>
            </a:r>
          </a:p>
          <a:p>
            <a:pPr lvl="1"/>
            <a:r>
              <a:rPr lang="en-US" sz="2400" b="1" dirty="0"/>
              <a:t>Some high consequence</a:t>
            </a:r>
          </a:p>
          <a:p>
            <a:pPr lvl="2"/>
            <a:r>
              <a:rPr lang="en-US" sz="2000" b="1" i="1" dirty="0"/>
              <a:t>Capnocytophaga canimorsus</a:t>
            </a:r>
          </a:p>
          <a:p>
            <a:pPr lvl="2"/>
            <a:r>
              <a:rPr lang="en-US" sz="2000" b="1" i="1" dirty="0"/>
              <a:t>Pasteurella multocida</a:t>
            </a:r>
          </a:p>
          <a:p>
            <a:pPr lvl="2"/>
            <a:r>
              <a:rPr lang="en-US" sz="2000" b="1" dirty="0"/>
              <a:t>Methicillin-resistant </a:t>
            </a:r>
            <a:r>
              <a:rPr lang="en-US" sz="2000" b="1" i="1" dirty="0"/>
              <a:t>Staphylococcus aureus </a:t>
            </a:r>
            <a:r>
              <a:rPr lang="en-US" sz="2000" b="1" dirty="0"/>
              <a:t>(MRSA)</a:t>
            </a:r>
          </a:p>
          <a:p>
            <a:pPr lvl="2"/>
            <a:r>
              <a:rPr lang="en-US" sz="2000" b="1" i="1" dirty="0"/>
              <a:t>Streptobacillus moniliformis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83358B-970C-4E6A-82DA-FD94249B84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00" y="4758302"/>
            <a:ext cx="4678355" cy="199183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19DA3D06-8393-4F71-8ED3-E619D9A33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730251" cy="27432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2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36</a:t>
            </a:fld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5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Rat-Bite Fever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268" y="2069592"/>
            <a:ext cx="4796547" cy="4399038"/>
          </a:xfrm>
        </p:spPr>
        <p:txBody>
          <a:bodyPr>
            <a:normAutofit/>
          </a:bodyPr>
          <a:lstStyle/>
          <a:p>
            <a:r>
              <a:rPr lang="en-US" sz="2800" b="1" i="1" dirty="0"/>
              <a:t>Streptobacillus moniliformis </a:t>
            </a:r>
          </a:p>
          <a:p>
            <a:r>
              <a:rPr lang="en-US" sz="2800" b="1" dirty="0"/>
              <a:t>Reservoir: rodents (often rat)</a:t>
            </a:r>
          </a:p>
          <a:p>
            <a:r>
              <a:rPr lang="en-US" sz="2800" b="1" dirty="0"/>
              <a:t>Transmission: bites &amp; scratches</a:t>
            </a:r>
          </a:p>
          <a:p>
            <a:pPr lvl="1"/>
            <a:r>
              <a:rPr lang="en-US" sz="2400" b="1" dirty="0"/>
              <a:t>Other direct &amp; indirect contact (kissing, cage cleaning)</a:t>
            </a:r>
          </a:p>
          <a:p>
            <a:r>
              <a:rPr lang="en-US" sz="2800" b="1" dirty="0"/>
              <a:t>Normal rat flora (50-100%); no clinical disease</a:t>
            </a:r>
          </a:p>
          <a:p>
            <a:r>
              <a:rPr lang="en-US" sz="2800" b="1" dirty="0"/>
              <a:t>Rare but ↑ frequency with “pocket pet” ownership?</a:t>
            </a:r>
          </a:p>
        </p:txBody>
      </p:sp>
      <p:pic>
        <p:nvPicPr>
          <p:cNvPr id="2052" name="Picture 4" descr="Image result for rat bite fever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9755" y="3048000"/>
            <a:ext cx="3171846" cy="2256426"/>
          </a:xfrm>
          <a:prstGeom prst="rect">
            <a:avLst/>
          </a:prstGeom>
          <a:noFill/>
          <a:ln w="254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3DE4009-D21A-4E61-8863-12ECC92DB2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25586"/>
            <a:ext cx="4412293" cy="246521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311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071104" cy="1499616"/>
          </a:xfrm>
        </p:spPr>
        <p:txBody>
          <a:bodyPr>
            <a:normAutofit/>
          </a:bodyPr>
          <a:lstStyle/>
          <a:p>
            <a:r>
              <a:rPr lang="en-US" b="1" dirty="0"/>
              <a:t>RBF: Disease &amp;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4898571" cy="4018038"/>
          </a:xfrm>
        </p:spPr>
        <p:txBody>
          <a:bodyPr>
            <a:normAutofit/>
          </a:bodyPr>
          <a:lstStyle/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People (2-3 days up to 3 wks after exposure)</a:t>
            </a:r>
          </a:p>
          <a:p>
            <a:pPr marL="400050" lvl="2">
              <a:spcBef>
                <a:spcPts val="600"/>
              </a:spcBef>
              <a:spcAft>
                <a:spcPts val="600"/>
              </a:spcAft>
            </a:pPr>
            <a:r>
              <a:rPr lang="en-US" sz="2200" b="1" dirty="0"/>
              <a:t>Fever, joint/muscle pain, rash (soles, palms, extremities)</a:t>
            </a:r>
          </a:p>
          <a:p>
            <a:pPr marL="400050" lvl="2">
              <a:spcBef>
                <a:spcPts val="600"/>
              </a:spcBef>
              <a:spcAft>
                <a:spcPts val="600"/>
              </a:spcAft>
            </a:pPr>
            <a:r>
              <a:rPr lang="en-US" sz="2200" b="1" dirty="0"/>
              <a:t>Rarely endocarditis, meningitis, sepsis</a:t>
            </a:r>
          </a:p>
          <a:p>
            <a:pPr marL="400050" lvl="2">
              <a:spcBef>
                <a:spcPts val="600"/>
              </a:spcBef>
              <a:spcAft>
                <a:spcPts val="600"/>
              </a:spcAft>
            </a:pPr>
            <a:r>
              <a:rPr lang="en-US" sz="2200" b="1" dirty="0"/>
              <a:t>High risk: children, those with high rodent exposure</a:t>
            </a:r>
          </a:p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Antimicrobials</a:t>
            </a:r>
          </a:p>
          <a:p>
            <a:pPr marL="400050" lvl="2">
              <a:spcBef>
                <a:spcPts val="600"/>
              </a:spcBef>
              <a:spcAft>
                <a:spcPts val="600"/>
              </a:spcAft>
            </a:pPr>
            <a:r>
              <a:rPr lang="en-US" sz="2200" b="1" dirty="0"/>
              <a:t>Untreated: 7-13% fatality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625" y="1647978"/>
            <a:ext cx="2924175" cy="419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762624" y="5943600"/>
            <a:ext cx="292417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r>
              <a:rPr lang="en-GB" altLang="en-US" sz="1000" b="1" dirty="0">
                <a:latin typeface="Arial" charset="0"/>
              </a:rPr>
              <a:t>Sean P. Elliott Clin. Microbiol. Rev. 2007;20:13-22</a:t>
            </a:r>
          </a:p>
        </p:txBody>
      </p:sp>
    </p:spTree>
    <p:extLst>
      <p:ext uri="{BB962C8B-B14F-4D97-AF65-F5344CB8AC3E}">
        <p14:creationId xmlns:p14="http://schemas.microsoft.com/office/powerpoint/2010/main" val="303860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23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4359" y="643467"/>
            <a:ext cx="755528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C10B7B32-3971-4B25-86BB-BC3B3B2F9A5B}"/>
              </a:ext>
            </a:extLst>
          </p:cNvPr>
          <p:cNvSpPr txBox="1">
            <a:spLocks/>
          </p:cNvSpPr>
          <p:nvPr/>
        </p:nvSpPr>
        <p:spPr>
          <a:xfrm>
            <a:off x="8534400" y="6477000"/>
            <a:ext cx="730251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4FAB73BC-B049-4115-A692-8D63A059BFB8}" type="slidenum">
              <a:rPr lang="en-US" sz="2000" smtClean="0">
                <a:solidFill>
                  <a:srgbClr val="FFFFFF"/>
                </a:solidFill>
                <a:latin typeface="Tw Cen MT Condensed" panose="020B0606020104020203"/>
              </a:rPr>
              <a:pPr>
                <a:spcAft>
                  <a:spcPts val="600"/>
                </a:spcAft>
              </a:pPr>
              <a:t>39</a:t>
            </a:fld>
            <a:endParaRPr lang="en-US" sz="2000" dirty="0">
              <a:solidFill>
                <a:srgbClr val="FFFFFF"/>
              </a:solidFill>
              <a:latin typeface="Tw Cen MT Condensed" panose="020B0606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108036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8" name="Straight Connector 70">
            <a:extLst>
              <a:ext uri="{FF2B5EF4-FFF2-40B4-BE49-F238E27FC236}">
                <a16:creationId xmlns:a16="http://schemas.microsoft.com/office/drawing/2014/main" xmlns="" id="{15F1CC53-719A-4763-BF30-5E25A63CEF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B32DC26D-8B9B-4CC1-B3CC-D3EA0FB162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Barack Obama And Bo, 2009, Play, Run">
            <a:extLst>
              <a:ext uri="{FF2B5EF4-FFF2-40B4-BE49-F238E27FC236}">
                <a16:creationId xmlns:a16="http://schemas.microsoft.com/office/drawing/2014/main" xmlns="" id="{29DE17E6-D00D-4936-B5F0-E3F18A27A79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20" y="-1"/>
            <a:ext cx="91416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2600" y="643467"/>
            <a:ext cx="2763328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600" b="1" dirty="0"/>
              <a:t>Pet Ownership is Common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FBB7ADC3-53A0-44F2-914A-78CADAF33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87233" y="1828800"/>
            <a:ext cx="0" cy="3200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038600" y="1066800"/>
            <a:ext cx="4930584" cy="5571066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4000" b="1" dirty="0"/>
              <a:t>Majority of homes have at least 1 pet</a:t>
            </a:r>
            <a:endParaRPr lang="en-US" sz="4000" b="1" baseline="30000" dirty="0"/>
          </a:p>
          <a:p>
            <a:pPr lvl="1">
              <a:spcBef>
                <a:spcPts val="0"/>
              </a:spcBef>
            </a:pPr>
            <a:r>
              <a:rPr lang="en-US" sz="3200" b="1" dirty="0"/>
              <a:t>Dog or cat (&gt;50%)</a:t>
            </a:r>
          </a:p>
          <a:p>
            <a:pPr lvl="1">
              <a:spcBef>
                <a:spcPts val="0"/>
              </a:spcBef>
            </a:pPr>
            <a:r>
              <a:rPr lang="en-US" sz="3200" b="1" dirty="0"/>
              <a:t>Fish</a:t>
            </a:r>
          </a:p>
          <a:p>
            <a:pPr lvl="1">
              <a:spcBef>
                <a:spcPts val="0"/>
              </a:spcBef>
            </a:pPr>
            <a:r>
              <a:rPr lang="en-US" sz="3200" b="1" dirty="0"/>
              <a:t>Birds</a:t>
            </a:r>
          </a:p>
          <a:p>
            <a:pPr lvl="1">
              <a:spcBef>
                <a:spcPts val="0"/>
              </a:spcBef>
            </a:pPr>
            <a:r>
              <a:rPr lang="en-US" sz="3200" b="1" dirty="0"/>
              <a:t>Rabbits, hamsters, guinea pigs, gerbils, ferrets, snakes, frogs, turtles, lizards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C703812-57A3-4A23-8DE8-BC1970C0BE02}"/>
              </a:ext>
            </a:extLst>
          </p:cNvPr>
          <p:cNvSpPr txBox="1"/>
          <p:nvPr/>
        </p:nvSpPr>
        <p:spPr>
          <a:xfrm>
            <a:off x="-10808" y="6433966"/>
            <a:ext cx="2515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Photo Source: Pixabay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70CCA772-FA0A-4A8B-B9B4-F1B95C04F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730251" cy="27432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2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48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BAC775B-8F2E-4352-8B58-FD2D5B2E630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" y="647700"/>
            <a:ext cx="8178799" cy="5562599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F3E5AE36-EA18-460F-8B23-5CA6F8639096}"/>
              </a:ext>
            </a:extLst>
          </p:cNvPr>
          <p:cNvSpPr txBox="1">
            <a:spLocks/>
          </p:cNvSpPr>
          <p:nvPr/>
        </p:nvSpPr>
        <p:spPr>
          <a:xfrm>
            <a:off x="8534400" y="6477000"/>
            <a:ext cx="730251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4FAB73BC-B049-4115-A692-8D63A059BFB8}" type="slidenum">
              <a:rPr lang="en-US" sz="2000" smtClean="0">
                <a:solidFill>
                  <a:srgbClr val="FFFFFF"/>
                </a:solidFill>
                <a:latin typeface="Tw Cen MT Condensed" panose="020B0606020104020203"/>
              </a:rPr>
              <a:pPr>
                <a:spcAft>
                  <a:spcPts val="600"/>
                </a:spcAft>
              </a:pPr>
              <a:t>40</a:t>
            </a:fld>
            <a:endParaRPr lang="en-US" sz="2000" dirty="0">
              <a:solidFill>
                <a:srgbClr val="FFFFFF"/>
              </a:solidFill>
              <a:latin typeface="Tw Cen MT Condensed" panose="020B0606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23126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6AC8E4-4612-4584-89B2-2763291C0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Animals &amp; SARS-CoV-2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C1D45C-E2C7-41C7-B28B-35538396D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Infected?  Infectious? </a:t>
            </a:r>
          </a:p>
          <a:p>
            <a:r>
              <a:rPr lang="en-US" sz="2800" b="1" dirty="0"/>
              <a:t>Experimental/natural infections</a:t>
            </a:r>
            <a:r>
              <a:rPr lang="en-US" sz="2800" b="1" baseline="30000" dirty="0"/>
              <a:t>1</a:t>
            </a:r>
          </a:p>
          <a:p>
            <a:pPr lvl="1"/>
            <a:r>
              <a:rPr lang="en-US" sz="2000" b="1" dirty="0"/>
              <a:t>Dogs </a:t>
            </a:r>
          </a:p>
          <a:p>
            <a:pPr lvl="1"/>
            <a:r>
              <a:rPr lang="en-US" sz="2000" b="1" dirty="0"/>
              <a:t>Cats, ferrets, hamsters</a:t>
            </a:r>
          </a:p>
          <a:p>
            <a:pPr lvl="1"/>
            <a:r>
              <a:rPr lang="en-US" sz="2000" b="1" dirty="0"/>
              <a:t>Mink</a:t>
            </a:r>
          </a:p>
          <a:p>
            <a:r>
              <a:rPr lang="en-US" sz="2800" b="1" dirty="0"/>
              <a:t>Virus on fur?</a:t>
            </a:r>
          </a:p>
          <a:p>
            <a:r>
              <a:rPr lang="en-US" sz="2800" b="1" dirty="0"/>
              <a:t>Limited testing</a:t>
            </a:r>
          </a:p>
          <a:p>
            <a:r>
              <a:rPr lang="en-US" sz="2800" b="1" dirty="0"/>
              <a:t>Source: people with COVID-19</a:t>
            </a:r>
            <a:endParaRPr lang="en-US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A692533-3B46-41A9-B9B7-30EAAD4B98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592" y="1219200"/>
            <a:ext cx="3008502" cy="277206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7" name="Google Shape;120;p9" descr="A cat sitting on top of a grass covered field&#10;&#10;Description generated with very high confidence">
            <a:extLst>
              <a:ext uri="{FF2B5EF4-FFF2-40B4-BE49-F238E27FC236}">
                <a16:creationId xmlns:a16="http://schemas.microsoft.com/office/drawing/2014/main" xmlns="" id="{F1D2EC16-FA6E-43C4-942F-87419F3E98B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592" y="4114800"/>
            <a:ext cx="3069320" cy="1858194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86383F-3C0E-4BC5-9FD4-95FBE3E19B33}"/>
              </a:ext>
            </a:extLst>
          </p:cNvPr>
          <p:cNvSpPr txBox="1"/>
          <p:nvPr/>
        </p:nvSpPr>
        <p:spPr>
          <a:xfrm>
            <a:off x="6709273" y="6509141"/>
            <a:ext cx="2515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Photo Source: Pixabay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45011E-3E87-4AD4-B7DF-139441C61748}"/>
              </a:ext>
            </a:extLst>
          </p:cNvPr>
          <p:cNvSpPr txBox="1"/>
          <p:nvPr/>
        </p:nvSpPr>
        <p:spPr>
          <a:xfrm>
            <a:off x="356599" y="6224448"/>
            <a:ext cx="63246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000" b="1" i="0" u="none" strike="noStrike" baseline="0" dirty="0">
                <a:latin typeface="+mn-lt"/>
              </a:rPr>
              <a:t>El Masry, et al.. 2020. </a:t>
            </a:r>
            <a:r>
              <a:rPr lang="en-CA" sz="1000" b="1" i="1" u="none" strike="noStrike" baseline="0" dirty="0">
                <a:latin typeface="+mn-lt"/>
              </a:rPr>
              <a:t>Exposure of humans or </a:t>
            </a:r>
            <a:r>
              <a:rPr lang="en-US" sz="1000" b="1" i="1" u="none" strike="noStrike" baseline="0" dirty="0">
                <a:latin typeface="+mn-lt"/>
              </a:rPr>
              <a:t>animals to SARS-CoV-2 from wild, livestock, companion and aquatic animals: Qualitative exposure assessment. </a:t>
            </a:r>
            <a:r>
              <a:rPr lang="en-US" sz="1000" b="1" i="0" u="none" strike="noStrike" baseline="0" dirty="0">
                <a:latin typeface="+mn-lt"/>
              </a:rPr>
              <a:t>FAO animal production and health,, FAO. </a:t>
            </a:r>
            <a:r>
              <a:rPr lang="en-US" sz="1000" b="1" i="0" u="none" strike="noStrike" baseline="0" dirty="0">
                <a:latin typeface="+mn-lt"/>
                <a:hlinkClick r:id="rId4"/>
              </a:rPr>
              <a:t>https://doi.org/10.4060/ca9959en</a:t>
            </a:r>
            <a:endParaRPr lang="en-US" sz="1000" b="1" i="0" u="none" strike="noStrike" baseline="0" dirty="0">
              <a:latin typeface="+mn-lt"/>
            </a:endParaRPr>
          </a:p>
          <a:p>
            <a:pPr algn="l"/>
            <a:endParaRPr lang="en-CA" sz="11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514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589E8B-4D74-407E-A9FE-383C604D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D6ADAF-2E1A-46C1-BA65-A832B93B1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1F6C57-6652-456F-AAC7-0AE4F295B5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81954"/>
            <a:ext cx="7918704" cy="605548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CC8853-6711-4416-B017-CE2862433BB8}"/>
              </a:ext>
            </a:extLst>
          </p:cNvPr>
          <p:cNvSpPr txBox="1"/>
          <p:nvPr/>
        </p:nvSpPr>
        <p:spPr>
          <a:xfrm>
            <a:off x="304800" y="6501749"/>
            <a:ext cx="7660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>
                <a:latin typeface="+mn-lt"/>
                <a:hlinkClick r:id="rId3"/>
              </a:rPr>
              <a:t>https://www.canada.ca/en/public-health/services/diseases/2019-novel-coronavirus-infection/prevention-risks/animals-covid-19.html#a1</a:t>
            </a:r>
            <a:endParaRPr lang="en-CA" sz="1000" b="1" dirty="0">
              <a:latin typeface="+mn-lt"/>
            </a:endParaRPr>
          </a:p>
          <a:p>
            <a:endParaRPr lang="en-CA" sz="1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79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E3FC87-1C3A-4476-B3D8-5756A0C8B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Animals and Healthcare/Public Settings (SARS-CoV-2)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B2AA95-B214-4413-ABD0-A488B8283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613904" cy="4023360"/>
          </a:xfrm>
        </p:spPr>
        <p:txBody>
          <a:bodyPr>
            <a:normAutofit/>
          </a:bodyPr>
          <a:lstStyle/>
          <a:p>
            <a:r>
              <a:rPr lang="en-CA" sz="2400" b="1" dirty="0"/>
              <a:t>Main risks people (owners, handlers) of pets</a:t>
            </a:r>
          </a:p>
          <a:p>
            <a:r>
              <a:rPr lang="en-CA" sz="2400" b="1" dirty="0"/>
              <a:t>Screen handler and pet before entry</a:t>
            </a:r>
          </a:p>
          <a:p>
            <a:pPr lvl="1"/>
            <a:r>
              <a:rPr lang="en-CA" sz="1800" b="1" dirty="0"/>
              <a:t>Low-risk (eg no exposure in past 14 days)</a:t>
            </a:r>
          </a:p>
          <a:p>
            <a:r>
              <a:rPr lang="en-CA" sz="2400" b="1" dirty="0"/>
              <a:t>Routine COVID-19 measures</a:t>
            </a:r>
          </a:p>
          <a:p>
            <a:pPr lvl="1"/>
            <a:r>
              <a:rPr lang="en-CA" sz="1800" b="1" dirty="0"/>
              <a:t>Hand hygiene, not with COVID-19 cases/suspects, mask use for all people</a:t>
            </a:r>
          </a:p>
          <a:p>
            <a:pPr lvl="1"/>
            <a:r>
              <a:rPr lang="en-CA" sz="1800" b="1" dirty="0"/>
              <a:t>Limit: closed/crowded spaces, close/continuous contact</a:t>
            </a:r>
          </a:p>
          <a:p>
            <a:pPr lvl="1"/>
            <a:r>
              <a:rPr lang="en-CA" sz="1800" b="1" dirty="0"/>
              <a:t>Limit # handlers, single facility</a:t>
            </a:r>
          </a:p>
          <a:p>
            <a:r>
              <a:rPr lang="en-CA" sz="2400" b="1" dirty="0"/>
              <a:t>Follow existing (general) recommendations</a:t>
            </a:r>
          </a:p>
          <a:p>
            <a:pPr lvl="1"/>
            <a:r>
              <a:rPr lang="en-CA" sz="1800" b="1" dirty="0"/>
              <a:t>Maintain log for contact tracing (who, how long)</a:t>
            </a:r>
          </a:p>
          <a:p>
            <a:pPr lvl="1"/>
            <a:r>
              <a:rPr lang="en-CA" sz="1800" b="1" dirty="0"/>
              <a:t>Communication between handler and facility</a:t>
            </a:r>
          </a:p>
          <a:p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8182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5C1824-07D4-419B-9AA7-5848F64F5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BE112F-3918-4DF4-BBDB-A160DB69B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8758E6D-B26B-46FA-B7B7-D1FFED886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000" smtClean="0"/>
              <a:t>44</a:t>
            </a:fld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EC47E19-03B0-48B6-9A75-731100DB40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149071"/>
            <a:ext cx="89916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5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2390B1D-1233-40A3-AE56-3F4506B81F6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457200"/>
            <a:ext cx="8164631" cy="485111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D9FB43-EFD9-4096-862E-103BAC3E0A02}"/>
              </a:ext>
            </a:extLst>
          </p:cNvPr>
          <p:cNvSpPr txBox="1"/>
          <p:nvPr/>
        </p:nvSpPr>
        <p:spPr>
          <a:xfrm>
            <a:off x="266700" y="568527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Murthy R, et al. Animals in healthcare facilities: recommendations to minimize potential risks. 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Infect Control Hosp Epidemiol.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C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FEB79609-FF40-46ED-AE87-02DE52CAF61A}"/>
              </a:ext>
            </a:extLst>
          </p:cNvPr>
          <p:cNvSpPr txBox="1">
            <a:spLocks/>
          </p:cNvSpPr>
          <p:nvPr/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z="2000" smtClean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</a:rPr>
              <a:pPr/>
              <a:t>45</a:t>
            </a:fld>
            <a:endParaRPr lang="en-US" sz="2000" dirty="0">
              <a:solidFill>
                <a:prstClr val="black">
                  <a:lumMod val="95000"/>
                  <a:lumOff val="5000"/>
                </a:prstClr>
              </a:solidFill>
              <a:latin typeface="Tw Cen MT Condensed" panose="020B0606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37571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4D4954-5921-4E7D-A701-AEDA02F2B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D4CE3B-555D-43A8-93AD-D999A7DFA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08A935-56B9-4389-92EC-37730E8FF4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28600"/>
            <a:ext cx="2895600" cy="6449618"/>
          </a:xfrm>
          <a:prstGeom prst="rect">
            <a:avLst/>
          </a:prstGeom>
          <a:ln w="25400">
            <a:solidFill>
              <a:srgbClr val="1CADE4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CCC1B1F-2021-407C-804A-0593A203C3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228600"/>
            <a:ext cx="5181601" cy="5830849"/>
          </a:xfrm>
          <a:prstGeom prst="rect">
            <a:avLst/>
          </a:prstGeom>
          <a:ln w="25400">
            <a:solidFill>
              <a:srgbClr val="1CADE4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5AAF5F-531A-4DE8-92D8-551159796157}"/>
              </a:ext>
            </a:extLst>
          </p:cNvPr>
          <p:cNvSpPr txBox="1"/>
          <p:nvPr/>
        </p:nvSpPr>
        <p:spPr>
          <a:xfrm>
            <a:off x="612648" y="6337632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http://www.go.osu.edu/nhpets</a:t>
            </a:r>
          </a:p>
        </p:txBody>
      </p:sp>
    </p:spTree>
    <p:extLst>
      <p:ext uri="{BB962C8B-B14F-4D97-AF65-F5344CB8AC3E}">
        <p14:creationId xmlns:p14="http://schemas.microsoft.com/office/powerpoint/2010/main" val="418750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EE3335-A17C-4C6D-96D0-D24994AF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Prevention: Final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097B69-799E-48E5-A247-C8EBAB552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905000"/>
            <a:ext cx="7918704" cy="4404360"/>
          </a:xfrm>
        </p:spPr>
        <p:txBody>
          <a:bodyPr>
            <a:normAutofit/>
          </a:bodyPr>
          <a:lstStyle/>
          <a:p>
            <a:r>
              <a:rPr lang="en-US" sz="2800" b="1" dirty="0"/>
              <a:t>Develop/refine protocols for animal interactions</a:t>
            </a:r>
          </a:p>
          <a:p>
            <a:pPr lvl="1"/>
            <a:r>
              <a:rPr lang="en-US" sz="2400" b="1" dirty="0"/>
              <a:t>Hand hygiene</a:t>
            </a:r>
          </a:p>
          <a:p>
            <a:pPr lvl="1"/>
            <a:r>
              <a:rPr lang="en-US" sz="2400" b="1" dirty="0"/>
              <a:t>Exclusion policies – species, illness, recent antimicrobial therapy, preventive care</a:t>
            </a:r>
          </a:p>
          <a:p>
            <a:r>
              <a:rPr lang="en-US" sz="2800" b="1" dirty="0"/>
              <a:t>Incorporate questioning and prevention advice into well &amp; sick patient visits</a:t>
            </a:r>
          </a:p>
          <a:p>
            <a:r>
              <a:rPr lang="en-US" sz="2800" b="1" dirty="0"/>
              <a:t>Stay up-to-date on zoonotic diseases</a:t>
            </a:r>
          </a:p>
          <a:p>
            <a:pPr lvl="1"/>
            <a:r>
              <a:rPr lang="en-US" sz="2400" b="1" dirty="0">
                <a:hlinkClick r:id="rId3"/>
              </a:rPr>
              <a:t>https://www.wormsandgermsblog.com/</a:t>
            </a:r>
            <a:endParaRPr lang="en-US" sz="2400" b="1" dirty="0"/>
          </a:p>
          <a:p>
            <a:pPr lvl="1"/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6929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400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172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7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5">
            <a:extLst>
              <a:ext uri="{FF2B5EF4-FFF2-40B4-BE49-F238E27FC236}">
                <a16:creationId xmlns:a16="http://schemas.microsoft.com/office/drawing/2014/main" xmlns="" id="{E3A0C64E-90EB-4A83-9DC5-C2DA67EDC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Human-Animal Bond</a:t>
            </a:r>
          </a:p>
        </p:txBody>
      </p:sp>
      <p:sp>
        <p:nvSpPr>
          <p:cNvPr id="45059" name="Content Placeholder 6">
            <a:extLst>
              <a:ext uri="{FF2B5EF4-FFF2-40B4-BE49-F238E27FC236}">
                <a16:creationId xmlns:a16="http://schemas.microsoft.com/office/drawing/2014/main" xmlns="" id="{E634C996-DC1E-469C-A11A-C0C586878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28031"/>
            <a:ext cx="5562600" cy="3882232"/>
          </a:xfrm>
        </p:spPr>
        <p:txBody>
          <a:bodyPr>
            <a:normAutofit fontScale="85000" lnSpcReduction="20000"/>
          </a:bodyPr>
          <a:lstStyle/>
          <a:p>
            <a:pPr marL="228600" indent="-228600" eaLnBrk="1" hangingPunct="1">
              <a:spcBef>
                <a:spcPts val="1350"/>
              </a:spcBef>
            </a:pPr>
            <a:r>
              <a:rPr lang="en-CA" altLang="en-US" sz="32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Distress &amp; social isolation: ↓ health</a:t>
            </a:r>
          </a:p>
          <a:p>
            <a:pPr marL="228600" indent="-228600" eaLnBrk="1" hangingPunct="1">
              <a:spcBef>
                <a:spcPts val="1350"/>
              </a:spcBef>
            </a:pPr>
            <a:r>
              <a:rPr lang="en-CA" altLang="en-US" sz="32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Often strong bonds pets and owners</a:t>
            </a:r>
          </a:p>
          <a:p>
            <a:pPr marL="628650" lvl="2" eaLnBrk="1" hangingPunct="1">
              <a:spcBef>
                <a:spcPts val="1350"/>
              </a:spcBef>
            </a:pPr>
            <a:r>
              <a:rPr lang="en-CA" altLang="en-US" sz="28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↓ stress, anxiety, loneliness, depression</a:t>
            </a:r>
            <a:r>
              <a:rPr lang="en-CA" altLang="en-US" sz="2800" b="1" baseline="30000" dirty="0"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</a:p>
          <a:p>
            <a:pPr marL="628650" lvl="2" eaLnBrk="1" hangingPunct="1">
              <a:spcBef>
                <a:spcPts val="1350"/>
              </a:spcBef>
            </a:pPr>
            <a:r>
              <a:rPr lang="en-CA" altLang="en-US" sz="28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↓ risk cardiovascular disease</a:t>
            </a:r>
            <a:r>
              <a:rPr lang="en-CA" altLang="en-US" sz="2800" b="1" baseline="30000" dirty="0"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  <a:endParaRPr lang="en-CA" altLang="en-US" sz="2800" b="1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628650" lvl="2" eaLnBrk="1" hangingPunct="1">
              <a:spcBef>
                <a:spcPts val="1350"/>
              </a:spcBef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Children: better social skills, self-esteem, empathy</a:t>
            </a:r>
            <a:r>
              <a:rPr lang="en-CA" altLang="en-US" sz="2800" b="1" baseline="30000" dirty="0">
                <a:ea typeface="ＭＳ Ｐゴシック" panose="020B0600070205080204" pitchFamily="34" charset="-128"/>
                <a:cs typeface="Arial" panose="020B0604020202020204" pitchFamily="34" charset="0"/>
              </a:rPr>
              <a:t>3</a:t>
            </a:r>
          </a:p>
          <a:p>
            <a:pPr marL="628650" lvl="2">
              <a:spcBef>
                <a:spcPts val="1350"/>
              </a:spcBef>
            </a:pPr>
            <a:r>
              <a:rPr lang="en-CA" altLang="en-US" sz="28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Catalyst for harm reduction (e.g., tobacco, drug use)</a:t>
            </a:r>
            <a:r>
              <a:rPr lang="en-CA" altLang="en-US" sz="2800" b="1" baseline="30000" dirty="0">
                <a:ea typeface="ＭＳ Ｐゴシック" panose="020B0600070205080204" pitchFamily="34" charset="-128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5061" name="TextBox 7">
            <a:extLst>
              <a:ext uri="{FF2B5EF4-FFF2-40B4-BE49-F238E27FC236}">
                <a16:creationId xmlns:a16="http://schemas.microsoft.com/office/drawing/2014/main" xmlns="" id="{6A89E566-AB9F-4BB6-9A53-279C95042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172200"/>
            <a:ext cx="7620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000" b="1" baseline="30000" dirty="0">
                <a:latin typeface="Calibri" panose="020F0502020204030204" pitchFamily="34" charset="0"/>
              </a:rPr>
              <a:t>1</a:t>
            </a:r>
            <a:r>
              <a:rPr lang="en-US" altLang="en-US" sz="1000" b="1" dirty="0">
                <a:latin typeface="Calibri" panose="020F0502020204030204" pitchFamily="34" charset="0"/>
                <a:cs typeface="Arial" panose="020B0604020202020204" pitchFamily="34" charset="0"/>
              </a:rPr>
              <a:t> Friedmann 2009	</a:t>
            </a:r>
            <a:r>
              <a:rPr lang="en-US" altLang="en-US" sz="1000" b="1" dirty="0">
                <a:latin typeface="Calibri" panose="020F0502020204030204" pitchFamily="34" charset="0"/>
              </a:rPr>
              <a:t>  </a:t>
            </a:r>
            <a:r>
              <a:rPr lang="en-US" altLang="en-US" sz="1000" b="1" baseline="30000" dirty="0">
                <a:latin typeface="Calibri" panose="020F0502020204030204" pitchFamily="34" charset="0"/>
              </a:rPr>
              <a:t>2</a:t>
            </a:r>
            <a:r>
              <a:rPr lang="en-US" altLang="en-US" sz="1000" b="1" dirty="0">
                <a:latin typeface="Calibri" panose="020F0502020204030204" pitchFamily="34" charset="0"/>
                <a:cs typeface="Arial" panose="020B0604020202020204" pitchFamily="34" charset="0"/>
              </a:rPr>
              <a:t> Patronek 1993	 	</a:t>
            </a:r>
            <a:r>
              <a:rPr lang="en-US" altLang="en-US" sz="1000" b="1" baseline="30000" dirty="0">
                <a:latin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altLang="en-US" sz="1000" b="1" dirty="0">
                <a:latin typeface="Calibri" panose="020F0502020204030204" pitchFamily="34" charset="0"/>
                <a:cs typeface="Arial" panose="020B0604020202020204" pitchFamily="34" charset="0"/>
              </a:rPr>
              <a:t>Melson 1997  		</a:t>
            </a:r>
            <a:r>
              <a:rPr lang="en-US" altLang="en-US" sz="1000" b="1" baseline="30000" dirty="0">
                <a:latin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en-US" altLang="en-US" sz="1000" b="1" dirty="0">
                <a:latin typeface="Calibri" panose="020F0502020204030204" pitchFamily="34" charset="0"/>
                <a:cs typeface="Arial" panose="020B0604020202020204" pitchFamily="34" charset="0"/>
              </a:rPr>
              <a:t>Lem 2013</a:t>
            </a:r>
            <a:endParaRPr lang="en-US" altLang="en-US" sz="1000" b="1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Little Boy, Child, Portrait, Cute, Boy, Childhood, Cat">
            <a:extLst>
              <a:ext uri="{FF2B5EF4-FFF2-40B4-BE49-F238E27FC236}">
                <a16:creationId xmlns:a16="http://schemas.microsoft.com/office/drawing/2014/main" xmlns="" id="{F9C9DDEA-A39F-4A51-BC82-449CAE37D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7684" y="2971800"/>
            <a:ext cx="3108973" cy="207264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085C6E-5DFF-48D3-AFE0-AD160D572D25}"/>
              </a:ext>
            </a:extLst>
          </p:cNvPr>
          <p:cNvSpPr txBox="1"/>
          <p:nvPr/>
        </p:nvSpPr>
        <p:spPr>
          <a:xfrm>
            <a:off x="6190642" y="5167093"/>
            <a:ext cx="2515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Photo Source: Pixabay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xmlns="" id="{B4181D5F-781F-446E-88F1-AD1377CD0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ea typeface="ＭＳ Ｐゴシック" panose="020B0600070205080204" pitchFamily="34" charset="-128"/>
              </a:rPr>
              <a:t>Immunocompromised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xmlns="" id="{FE6C8DD2-9983-4D1A-A636-D909DBD22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52600"/>
            <a:ext cx="7766304" cy="45567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Mental &amp; physical isolation</a:t>
            </a:r>
          </a:p>
          <a:p>
            <a:r>
              <a:rPr lang="en-US" altLang="en-US" sz="2400" b="1" dirty="0">
                <a:ea typeface="ＭＳ Ｐゴシック" panose="020B0600070205080204" pitchFamily="34" charset="-128"/>
              </a:rPr>
              <a:t>HIV-infected</a:t>
            </a:r>
            <a:r>
              <a:rPr lang="en-US" altLang="en-US" sz="2400" b="1" baseline="30000" dirty="0"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000" b="1" dirty="0">
                <a:ea typeface="ＭＳ Ｐゴシック" panose="020B0600070205080204" pitchFamily="34" charset="-128"/>
              </a:rPr>
              <a:t>Pet as family member</a:t>
            </a:r>
          </a:p>
          <a:p>
            <a:pPr lvl="1" eaLnBrk="1" hangingPunct="1"/>
            <a:r>
              <a:rPr lang="en-US" altLang="en-US" sz="2000" b="1" dirty="0">
                <a:ea typeface="ＭＳ Ｐゴシック" panose="020B0600070205080204" pitchFamily="34" charset="-128"/>
              </a:rPr>
              <a:t>Source of support and affection</a:t>
            </a:r>
          </a:p>
          <a:p>
            <a:pPr lvl="1" eaLnBrk="1" hangingPunct="1"/>
            <a:r>
              <a:rPr lang="en-US" altLang="en-US" sz="2000" b="1" dirty="0">
                <a:ea typeface="ＭＳ Ｐゴシック" panose="020B0600070205080204" pitchFamily="34" charset="-128"/>
              </a:rPr>
              <a:t>Protect against loneliness</a:t>
            </a:r>
          </a:p>
          <a:p>
            <a:pPr lvl="1" eaLnBrk="1" hangingPunct="1"/>
            <a:r>
              <a:rPr lang="en-US" altLang="en-US" sz="2000" b="1" dirty="0">
                <a:ea typeface="ＭＳ Ｐゴシック" panose="020B0600070205080204" pitchFamily="34" charset="-128"/>
              </a:rPr>
              <a:t>Pet-owners with AIDS less depression than non-pet owners</a:t>
            </a:r>
          </a:p>
          <a:p>
            <a:pPr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Cancer patients</a:t>
            </a:r>
            <a:r>
              <a:rPr lang="en-US" altLang="en-US" sz="2400" b="1" baseline="30000" dirty="0">
                <a:ea typeface="ＭＳ Ｐゴシック" panose="020B0600070205080204" pitchFamily="34" charset="-128"/>
              </a:rPr>
              <a:t>2</a:t>
            </a:r>
          </a:p>
          <a:p>
            <a:pPr lvl="1" eaLnBrk="1" hangingPunct="1"/>
            <a:r>
              <a:rPr lang="en-US" altLang="en-US" sz="2000" b="1" dirty="0">
                <a:ea typeface="ＭＳ Ｐゴシック" panose="020B0600070205080204" pitchFamily="34" charset="-128"/>
              </a:rPr>
              <a:t>High level of attachment to pets </a:t>
            </a:r>
          </a:p>
          <a:p>
            <a:pPr lvl="1" eaLnBrk="1" hangingPunct="1"/>
            <a:r>
              <a:rPr lang="en-US" altLang="en-US" sz="2000" b="1" dirty="0">
                <a:ea typeface="ＭＳ Ｐゴシック" panose="020B0600070205080204" pitchFamily="34" charset="-128"/>
              </a:rPr>
              <a:t>Having a pet provided health benefits (67%)</a:t>
            </a:r>
          </a:p>
          <a:p>
            <a:r>
              <a:rPr lang="en-US" altLang="en-US" sz="24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Immunocompromised children</a:t>
            </a:r>
            <a:r>
              <a:rPr lang="en-US" altLang="en-US" sz="2400" b="1" baseline="30000" dirty="0">
                <a:ea typeface="ＭＳ Ｐゴシック" panose="020B0600070205080204" pitchFamily="34" charset="-128"/>
                <a:cs typeface="Arial" panose="020B0604020202020204" pitchFamily="34" charset="0"/>
              </a:rPr>
              <a:t>3</a:t>
            </a: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marL="128016" lvl="1" indent="0" eaLnBrk="1" hangingPunct="1">
              <a:buNone/>
            </a:pPr>
            <a:endParaRPr lang="en-US" altLang="en-US" sz="2400" b="1" dirty="0">
              <a:ea typeface="ＭＳ Ｐゴシック" panose="020B0600070205080204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CEA55F-F596-4613-9E4E-33EEA72C7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123" y="6347059"/>
            <a:ext cx="7620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Siegel 1999 		</a:t>
            </a:r>
            <a:r>
              <a:rPr lang="en-US" altLang="en-US" sz="1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Larson 2010		</a:t>
            </a:r>
            <a:r>
              <a:rPr lang="en-US" altLang="en-US" sz="1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Stull 2014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43AFAB-B269-4B61-B2FB-CF5B245E4B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8062" y="264878"/>
            <a:ext cx="3488882" cy="232592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1ADB35D-6DB4-4A3D-B974-705DE710BEA2}"/>
              </a:ext>
            </a:extLst>
          </p:cNvPr>
          <p:cNvSpPr txBox="1"/>
          <p:nvPr/>
        </p:nvSpPr>
        <p:spPr>
          <a:xfrm>
            <a:off x="6018583" y="2664917"/>
            <a:ext cx="2515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Photo Source: Pixabay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F82A39-C1D9-4C0D-AAAC-6CBDB14DD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Pets incorporated into Human Healthcare</a:t>
            </a:r>
            <a:r>
              <a:rPr lang="en-CA" b="1" baseline="3000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3206D0-1306-4B55-82E1-EA0501BC4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7" y="2286000"/>
            <a:ext cx="5251704" cy="4023360"/>
          </a:xfrm>
        </p:spPr>
        <p:txBody>
          <a:bodyPr>
            <a:normAutofit/>
          </a:bodyPr>
          <a:lstStyle/>
          <a:p>
            <a:r>
              <a:rPr lang="en-US" sz="3200" b="1" dirty="0"/>
              <a:t>Builders of social capital</a:t>
            </a:r>
          </a:p>
          <a:p>
            <a:r>
              <a:rPr lang="en-US" sz="3200" b="1" dirty="0"/>
              <a:t>Harm reduction</a:t>
            </a:r>
          </a:p>
          <a:p>
            <a:r>
              <a:rPr lang="en-US" sz="3200" b="1" dirty="0"/>
              <a:t>Motivators for healthy behavior change</a:t>
            </a:r>
          </a:p>
          <a:p>
            <a:r>
              <a:rPr lang="en-US" sz="3200" b="1" dirty="0"/>
              <a:t>Participants in treatment plans</a:t>
            </a:r>
            <a:endParaRPr lang="en-CA" sz="3200" b="1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B55DC481-7F3D-4232-BBCC-DDB14A13E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96" y="6313180"/>
            <a:ext cx="7620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000" b="1" baseline="30000" dirty="0">
                <a:latin typeface="Calibri" panose="020F0502020204030204" pitchFamily="34" charset="0"/>
              </a:rPr>
              <a:t>1</a:t>
            </a:r>
            <a:r>
              <a:rPr lang="en-US" altLang="en-US" sz="1000" b="1" dirty="0">
                <a:latin typeface="Calibri" panose="020F0502020204030204" pitchFamily="34" charset="0"/>
                <a:cs typeface="Arial" panose="020B0604020202020204" pitchFamily="34" charset="0"/>
              </a:rPr>
              <a:t> Hodgson et al., 2015</a:t>
            </a:r>
            <a:endParaRPr lang="en-US" altLang="en-US" sz="1000" b="1" dirty="0"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349BBE9-AC6F-49FC-AD27-E0F5E3E604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2535883"/>
            <a:ext cx="3572014" cy="238602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A69BB9-6852-4239-9DE1-4BAEEA6307D4}"/>
              </a:ext>
            </a:extLst>
          </p:cNvPr>
          <p:cNvSpPr txBox="1"/>
          <p:nvPr/>
        </p:nvSpPr>
        <p:spPr>
          <a:xfrm>
            <a:off x="5971691" y="5048676"/>
            <a:ext cx="2515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Photo Source: Pixabay</a:t>
            </a:r>
          </a:p>
        </p:txBody>
      </p:sp>
    </p:spTree>
    <p:extLst>
      <p:ext uri="{BB962C8B-B14F-4D97-AF65-F5344CB8AC3E}">
        <p14:creationId xmlns:p14="http://schemas.microsoft.com/office/powerpoint/2010/main" val="21399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61657BD-3333-446A-A16A-CBDC77C8E5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2CAFF06-4D3A-42A5-8614-B1FA47EA0F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2600" y="643467"/>
            <a:ext cx="8178799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59006A-0B28-4EDC-91B8-C1111F4C2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32555"/>
            <a:ext cx="6089375" cy="518724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33EE2B6-D435-4A9A-96AE-3AB7AD2B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7999" y="6470704"/>
            <a:ext cx="730251" cy="27432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2000" smtClean="0"/>
              <a:pPr>
                <a:spcAft>
                  <a:spcPts val="600"/>
                </a:spcAft>
              </a:pPr>
              <a:t>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11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Zoonoses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4876800" cy="4114800"/>
          </a:xfrm>
        </p:spPr>
        <p:txBody>
          <a:bodyPr>
            <a:normAutofit/>
          </a:bodyPr>
          <a:lstStyle/>
          <a:p>
            <a:r>
              <a:rPr lang="en-US" sz="3200" b="1" dirty="0"/>
              <a:t>Naturally transmitted from animals to people</a:t>
            </a:r>
          </a:p>
          <a:p>
            <a:r>
              <a:rPr lang="en-US" sz="3200" b="1" dirty="0"/>
              <a:t>Of 1,415 species pathogenic to people</a:t>
            </a:r>
            <a:r>
              <a:rPr lang="en-US" sz="3200" b="1" baseline="30000" dirty="0"/>
              <a:t>1</a:t>
            </a:r>
          </a:p>
          <a:p>
            <a:pPr lvl="1"/>
            <a:r>
              <a:rPr lang="en-US" sz="2400" b="1" dirty="0"/>
              <a:t>61% zoonotic</a:t>
            </a:r>
          </a:p>
          <a:p>
            <a:pPr lvl="1"/>
            <a:r>
              <a:rPr lang="en-US" sz="2400" b="1" dirty="0"/>
              <a:t>75% emerging pathogens zoonotic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0387" y="6257940"/>
            <a:ext cx="762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Taylor 2001</a:t>
            </a:r>
          </a:p>
        </p:txBody>
      </p:sp>
      <p:sp>
        <p:nvSpPr>
          <p:cNvPr id="5" name="AutoShape 4" descr="data:image/jpeg;base64,/9j/4AAQSkZJRgABAQAAAQABAAD/2wCEAAkGBxQTEhUUExQWFRUVGBwbFxcYGRwcIBofHRoeIB8eHB8ZHSghHR8nGx0YITEjJSkrLi4uIB8zODMvNygtLiwBCgoKDg0OGxAQGywmICQ0NywsLCw0LC8vLCwsLDQsLCwvLCwsLCwuLCwsLCwsLCwvLCwsNCwvLCwvLC0sLDQ0LP/AABEIALMAyAMBIgACEQEDEQH/xAAcAAEAAgMBAQEAAAAAAAAAAAAABQcEBggDAgH/xABCEAABAwIEAwYDBQYFAgcAAAABAgMRAAQFEiExBkFRBxMiYXGBMpHwFCNCobEIUsHR4fEVM0NikiSCJVNyc5Oi0v/EABkBAQADAQEAAAAAAAAAAAAAAAABAwQCBf/EACYRAAICAgIBAwQDAAAAAAAAAAABAhEDIRIxBCJBURNhcfCRscH/2gAMAwEAAhEDEQA/ALxpSlAKUpQClKUApSlAKUr8UJEUBVfDfE5xjFHm+8AsrYShoGO/MkZlfvI3OU6fDNWrXKuKcL4ng90Sx3ukhD7KSQtJ6gSB5g7H51HYPjt7cYg2sXi27h5aEF4qgbgAKA0y/wC2IqEgdd18OthQKVAKSRBBEgg7gg7iq7uMCx0slCsSt0wnVYaIV6yBv7VRnDXFtxbPvuJfdW482pAXmKipUjIo5pkjWJHPzpsFy4TxUbDGFYWpZXbOFPclapLJUJCMyjJRyA3EgCrVrmrs14Fvbq/aublt1Lba0urcdzBSymCmM3iUZy+1dK0SoClKVIFKUoBSlKAUpSgFKUoBSlKAUpSgFK1nijErzvE29g2jvCnMt52Q22mYAEDxqJnQbAa7itdxN7F8OH2lx5u+t0gquEZA0psAz93qZ068xXPIFkUqrP8AF12racSsnVXGGuEF23UJLAmFKbMyIO6Dtr7blxNxUi1t23UIL63ylNu0giXFKEiOgjUnkKctbBsNK0i97QU2yksXLWa7cICLa1UXlax8RUlCUnUnXkCaM9oFtcNPtn7RbvIBQppTZDqSoEBQAkeczFTHZDaXZrt9j4xK7c7x77PhdmopdUVZRcuA6omdUeQ3B8xVWYzgBdusRubZaEN2yw8AvwKIcJWnIkgbax5Zetbhg/Ddtbrlu2LmWcjl24FAGfiDLQy8k7qB2861PtabcXcIuXS2VOpg5E5RKI5Ek7Eaz8tKueKcVbRwssG6TLy4r4mT/gbl2kx3rAy+KPE4IgEc5J2qm+D8DbsMRZ+2rbcZXbKcXklwJSpMeOB4R51F4nxh3mDW1jJzNvLziNChIBR/9lH/AI/OX7JbZ1kO3KVZc6e7AUgKCk7nflMD51EYOTqJ1OcYK2WFwnji7K+TZruPtNlcgmzfK82UjUtlUmdCBr5datWqGuOG2HHQ6pkNLCwvParLRCgZGVtwLQTOsyP4i3sI4nYfOUZm16eFwZZnofhV7GolinDbWjmOWMnpk3SvI3CcmcHMnLmBTrIidI3kbRVdcZ9oJTYt3+HONuIbdSl9te4Co0UN0qmB7mq2ywsqlRfDGNovbVq5bBSl1M5Vbg8x8+dSlSgKUpQClKUApSlAKUpQClKUB53DyUJUtZhKQVKJ5ACSflXN/GHbHdvPKFovuWBKUeEZlA/iVM6+XnXQuPWynLZ9tPxLaWlPqUkD864tWggkEEEGCDoQRyNQCbwji68tkrSy8pKHM2dGhSc4hWn8q2XhntBSh7DzcoPd2KHEJKfESFgAKg7KERM7Rp10FhYSpJICgCCUnYwdj61ncQ4i3cPqcat0WyDENIJIEDfXr7VNAtXhUuuoffU6oC8cUshBhZTslKlp8WgnRMb1M2+EIC86UZVREpnxDzAMK1PPrVc8E4fiKe7WyPuFqBIURETBMHUCOYq40s6/Xy9Yn869HCkorVHnZ21LuzERb/n9e+hBrUe0F1sqtrZ1fdNXDv3q4HgQnLrrsZUPKrBSx7f22/L9ah+K+Emb1tKHCpKkE5FpiUzvodCNBpptXU4txaRVikozTZUlhwQlWKLsXbhCWmpU4/oAWwAqUyYkpI5mPOK3js+vEvWykp2ZWUJJ0lI1SdOcHU6VGt9kzRcWj7S593lzHu0x4hOnj5DfTmN63rAOH2rNru2QQmcyioySYiSdOXt86pwwlCVs0+RlhKNLsKt9QOX6bcvqPasdy2kZSBB5KEz5EHQipZTEDUTGvy5/05eVRHEmJfZWVOlOaCExOgKiNVK1ypGnL03rTypGNJt0j1Rjj1onMHgltMFSXpUmPU+JJPXXlpVOYiyLt193DWXm2w0XLlsrSQgFUqCIgluYjSfIVicWY6++4W3XULQg6Bo/dn/cnrPU1HYZi71v3ncrKO9QW3I/Ek7gzXn5ZQlLSo9TFCUVUmejfEF0lCW03DyUInKlK1ACd4g+VWTgPHF9btfamHje2qCA+w7/AJjIO0kDYgQHAImZFVg7ZZWUuKJClqISkjRSQNVAzyVpBGsiJgxM9n+PJtLtJdAVbujurhB1Cm1aGR5b/OqeK6otWzqfhjiFm+t0vsKlKtxzSeaVDkRUtVCYGDgWO/Zkkm1u8oEmdFE5D5lKyU+hq+6hfDApSlSBSlKAUpSgFKUoDX2OK2ftL1s//wBO43qjvFAB1B/GgnQ66Ebiq07aMPwqVKyqVfqMBu3UApRPNwZVDT0k1a3EHDlteoCLllLoT8JI1T6HcVU2JYA0h904eltjJ92lxQKiT/qL+LWD4RykKkag13ig5yornNQVsrvEOEUMstpUpart6AhpMQDJknQkgCNZGoPtMM8JtB64ZSjMpFmFJnMcyzuoSSBroIrc8E4aS04XVrU8+oAFxcSBEEJA0A2057TUjiOAJfWh1LjjTyJyOtnWDuCFSCNJ16+emz6SW6/f39oxvPurMfgG6S7ZMFMeFISpIM5SnrrI2B16xWwWN02vOG1pV3ZyqKTISdyDHsdK153gz7zvbe4ctnlx3ykJSQ4OfhMJSrmFDz06SeC2ibFKGFSWSfC8RqFKMkOlIgSdl6TsYMFXcXJFUoxk20yeSjy5evPn/L19ih/P01rJaZM+3L26elYHEOKt2iEFxK1l5YQ0hpOYrUQT4dxPmYqZTSIjjb6Ma2H/AFD+nJn1+A/0+tssp+vb856Vr+C4vcG+7m7sF2qrhvMg96lxJ7oAEAJSBsraZ1HWamcax60tVoQ++htatgqZA6mPhA5E+fTTiORV2dyxSvo9HB9b/WutYl5apcSptYCkLBBHUHf+/wClSQhQCkkKSoSkpMgjkQR+X8a8i38h8o1/vOn8Ksb5FVUVjZ9lbDb2dTq3EJ2aUkCTyzKB1Ez+EfzmXOE7NJkW7Q1kGPf69POp9FwX4LJCWZkuRPeeSJ2T1UZnQDrX1eQkKUZAGpnTQCSPz8v5RGKXSLJZJt7Zz1xao/bHhOiVqSkckgHQDoPKoive/uS44twmStRUZ8zXhXnSdts9OKpJFrdpONW95huHvofR9rZCUuICvGJSNTHRSQfeug8Lue8Zac08aEq0MjVIOh51xNXamAWxatmG1boaQk+oSAd65fZJn0pSgFKUoBSlKAUpUJxBxZa2TjDdy53argkIJGnhiSpWyRKhqahuge/E1+WbZxaCAuMqJ/eVoD7b+1Vk2wG+4bEhIMTOpKU+EHTxAwozptrvW1doFzLtuzoQAt1U9RCUfqv8q1S5BeIaQPClQLjv7pBGiI3ckR0EddK3ePGo38/4YPIlc6+CeaR9f35a1mto/n/X9K8Gh7n21P8AGfres1odNvrr85rSZD7Qif6+2v51ltWwVpGhHsRz+o9d6+bdmY848/r63mpO3tgNQTqOX9apyT4l0IWeGF2CmfBmzNgeEqnMnqCTOYc5JnrNaTxVxjYOrZ7i8Y+0W7oW1mzFsqgpKVKGgBSpQzcpB5VtPaI4UYZeqBg9yuD6iOVchVjc72boY62dLYzxOlF7bqxMtWgYSpxtpDheUtagUZlKSgBKQM4A5yD6QeCXtgq6xG5dD12m6lCFtNLcAQU6twkEoXtqqAREbGKUxjF3blYceVmUEJQD5JED8qw0OqGgJHoajkvgtr3Opeznh5y3sG2XTBGY5VQSlKlEgGCQDl6SN69X8PU/JeTkZB8LJOqo5u6/CeSfcydBTnYI+v8AxQJzKyqaVIkwcoGWfTlXQ13aiSduv1yq/Hk+TLlx+5BLQI18o5eX1/WsDE7JDra21/CtJSoDQwdwPrT3qWfbg67/AF0n0+dYjw5dPrXpsfoVr7RiaaZXj3ZrYj8LnnLn57e22tYbnZ/ZD8K/+ZrYePMaVZtNupSVJLqUuaa5IObYgA7DXrE1jWHETFy4ptpWcJQF5vWREb6aT61wuF8Wl/CLVPLx5XocF9m+HPreQ42suNKQseMwUK2BGx8SVg+UdauoCqw4bu+6vWD+FwKaVrG4zJPTdJH/AHDrVoVhzR4zaN2GXKFilKVWWilKUAqNvn3Wpc0cbHxJCYUkayoa+KNNPWOlLnGUIWUBDyyn4ihtSgPcCJ8hrWSxfNrUUJWM6dVInxD1TvHnUWmD3bWFAEGQRIPka1LtR4W/xCxW2lILyPGydJzDlPLMNPlUli33CDmeUlskBtttICyoxDaSJ0JnQAHXeBWqcSqas2w6/cNWpy6JPeuPqAMpBWl9Kln4tIgEkSd6Ar3AuI3Li1dUvR+3YSwAPi8IVlMHYlRCfap/DLtht5SAsEtoQ02wgFRCdNSBzJiTyABO5qsOJsRc+2OLC3Wkv5cy1oyKUnQ5yga+Y1JPWt64f4f+yS4O+UpfxPtqS4SNCfApMwd9ApWu8Vswybikl0YssEm232WFZKURKk5CZ0J8+fQ9RrWe3MfXP+31Fa9h107BQlDjhSYLjoS2D6AJkiZg5RtUnbPuSG1LSh2M3hRIWJI8OY7gwDz2Ok1o5GXibHYIJJOum38KlWxrWvYc0/r9+P8A4h0J18W4Hzqes0KA8SsxneI/KTWXOve/7NeHs13tSP8A4Tef+0a5GrqTjx66vW72ytUtJS00nvXHSZUVgqyoAICYABK1SNYjc1ztd8NOoft2AUqXcoaWjcAd7sDPTnVFGw3XhnsYuLu0Rc9+hsuDMhBSTprEmdJ0qtLlhTa1IWMqkKKVA8iDBHzrpfhzD8bs7T7ME2buRMNOKcWCkdCAmFZeW1Uh2i8JXNg8k3TiHF3GZwqTOpzeKZHU1Dr2BM9gZP8AiyI/8pyfkK6ZdTNc29gNg4rEg6EKLbaFBSxskqGgJ84NdGXrKlapdUiN4CT+oqVtrZxPojsSZ9dPr+fyqAxN5CW1KdXkQASpROWAIkgjUH85ipHFsOcVr9qfTAPwhr23aOug+ZquO1bAbu4YbDC1LS2CXGtiuNQrSAoj92NzI3rbbUNbMLinJexUvEGPvXC1hTy1t5tJ0kJnKSOsb+3Svvg/GvstylxU5CMq46Hn7VF2lktxRShJJAKj5BIkk9Kx6xW1s3uKa4l+OXWVTSknxJdaUIEyO8AJTG8pJ26+dXPXG+C8TPW6C2mFIkKSFT4VAzIg7TuNquO17fmDHeWrid5KVJPLTpz0rrLkUmmV4cbhaZavECnBbPlnR0Nr7s6fFlMb6b1B9mvGKcTtA7lyuIOR1PLNAMjyI1qvMT7fUFJDNmokgiXFgRp0SDPzFeH7NDgz3wJEkMkCdTBck/mPnVXvZcXtSlKkCsW8w9t2CtIJGyhopPooaj2NZVKAjrLCQhfeKcW8uAlKnMpyJgSE5UgCSJJ3J5wABqtvw7hybtTzq1XlytRKSuXi2AToEoBCUpmJI6czWycRtBaWUKnKt5IUASMwhRgxy02ryxBAt0sttpQ0wpWRwpGXKCITA2EqhJUdpGmsjl6WgVDxBhC7q/ujcBvVoCAAS2VCEoKhupCUgmOaok1HdmuMLbcVYP6LbnITOwOqddxGoPT2iyuNbEMvW6kAJQptbfmFJOYb7kgrJ9JrW14Cwu4buVJ+9bPhgmDrpMbxsNedb8UbimjDmklJxkbSyfz2+umorIDYMAifrry086j7deg+Xyifz6f1rMQrbbbn7fl9c6ve2ZESeEgIASNEpEADQdPo1PN71rTTn0dOYmpRi5ga6jTUH6mqM2O9o045UUX22cRuIxNTbYSEoQgL0/zRqcrkRnRr8JkVDuO3isbs/tyEoeDjACUhMZAoZYyEjaoHtBvu+xK7c6vKH/E5f4VNdoGLqRiNvdIjOli2cGkjMEA7dJrMtP8ABvTOqKoj9pgeOxP+17T3bqxrTi5ws4YtSElV8oJWQYCfu1KlI56iqU7c8edfxBTC8uS1JDcDXxhJOYzrsOlcuNdnVGwfs13cP3bU/EhCgJ/dUQdP+6r4dNcz9gt73eKJTycbWn9CP0rpB92JJ+VSo3RTllSowMSe5dDIBjX66VDveX8vrl9Csy7ckkA7xz3jTf5dNawHT1rfGNRo86UrZB4nattNuqbZSSW1+FIgq0JgwOp89/eubq6fujpynX8t/np7Vz/xq7bquVqtgQkk5hECZ3T5H2qnyY6TNPiS20QFKV9ttlRhIJPQCf0rGbT4rbOyzFFW+KWqgSAtwNqHULOWD7kH2rX8Rwt5gpD7S2itIUkLSUkpOxg15WN0ppxDqIzNrStM6iUkESOeoqGrB25SorhXF/tdoxc5cnfICineCd/zpUglaUpQERfO95cstJg93LrsESiBDYUNwVFSiOoQus3FLRDzLjToBbcQpKwehEGvS3tkIzZUgZlFSvMnma+n2UrSUrSFJUIKSJBHQg1ANRxQKusKQ9lK3UIDqYBBWUjUpBAIzpzED/cBWrMOhSdDIMEERBEaajqOdW0dvKqixhTVpcLa71tKCStolaQMpOqBKt0K0jkCmtXjTSfF+5k8mF+pGJxljTtral1kAqSpIIKcwE7zB09fXrWl2/aQ43dB7MVsOhOdiZLUaEIJA5ifMH3rdr21burZTQUMi0wkpIIERBBToRpy2iKpTHMGdtXCh1Mfuq5KHVJ+XpXedyTTXRx48YSVPs6Zs7lKgFoUChQBSU7EaQfTaPfpXq/iKUFKAMy1HRA5DYqM7JH67eWidmmLleHoS0Uqda8BSVREk5Srnljnz1HI1uGH2pRJJKnF/wCYvmo7eyRqAOQ+dXKSaRU/TJopzHeDGkYuzaF10ofIUtZCcwKpJ8txUd2o4am2vAwhSlJaZbSkq3IgxPzroJDaSoKyjMNlQJE9DGnoN69VobUZU22pXUpB5bHTYaem9Uvx/g0R8j5NUsSfs3D0iPvRzn/RXHKqn7Xmj/i93APxp2B/cTXQ9viKCIT/AKSlJToIBTzHTl7dK+nLgKMlIKp5ido1P1yFR9FtHb8hGldmOC2bdjbXSmUF5KVK7wJOYEKI5a6azpW6PXGZIIM9Fcjp158q80u9NI2gfWoIFQy1FglYUkMEFSwowGyATnSToQeaeUCOYq+MFFbMuTJyJJ1e/v6R+W1Yrrw6+o6DlPTnVaYr2syvu7RjMScqVukwTsISIPzPOtKz3VpfuNvvm3dKoecHjiRmmE/FodI61xLyI3SOo+NOXei8H3JgTv0156afXzFVlfdnSVOFQuV+Iyc4zKJnXWdfWp/he4fPf94444xmHcLdTlWpOupHIHw7+dSjra3VNtsFJddJSgxmCQRKlkj8KRCp2Jyj8Qrp8XG5I4jyhLjFkv2RcFsMNvOlAcC1BCFLAMhEyeg8RI05JFWMzh7SDmQ02k9UpSD8wKYbYoYaQ02IS2kJHsP1rJrz27Z6UVSK2467KGbzvXm1K+0rMguuKKU9QByHlWkcJ9h9x34VeqbS0gg5UHP3kH4ToIGmvrXQFKgk87dhKEhCEhKUiEpAgAdABSvSlAKUpQCoPjDihjDrcvvnTZCButUaJH8+VTLzmVKlH8IJ+QrlLtN45OKPNrCS220iEoJBhR+IyN5hPyqAYvGHHt5iCyXXChs6BlBIQBM6ifEdtTWrUpUgyLK8cZWFtLKFDYgx/ceVTHFHFC7xLIWAC2DmgCCo7kc9gK1+lSpNKjlxTdkpgtw4znuGXktLaywmYUvMdQkbKAiTPlV/cJY2Lq1bfgJKhCkiIBHxD+PXWud7DDnXiQy2twjUhCSqPWKuvs8wNyzYUhxYUVqCso2RpBAJ0MzvtpzitPjcr+xm8pRr7m95t/L61+v5V+l36+vOsFD/AD/PbbXT2mvtT8fX6/XPzrX0YUzywrwl4AR98s7dYP6mtL7Qe0EW0sWxC3ohStw15RsVeXKnHnFH2JtxttQL76lFMf6aVADMRyOhj+5qkqyZstelG3Di5ep9HTeA4il+3acSsKzNpkiDCoEgjkZ5eulZDkEQRII2Osgxp571VXY8l9DjwKFBlSUkkgjxCcuWdyRmmOVWat3X1P8AH2O89PTpoxvlG2ZcseM6RXuO9mLK1FbDvdZj8BGZIn92NQCeWvrFVU+lQUoKnMCQZ3mdZnWrYu8UxbM44GWg2kkhowpSkyeaVHxAbwRrsKrbiO+S/cLdShTZXBUkxoqIMaDT113rLnUV0qZtwSn1J2etnxNctoCEunIBASoAiJ21G3Ktr4K7UHLS4Lj7SHkqEFQ0WgbnJrlEmCdNYGulV8tBESCJEieY6181S5S6sv4xu6O18JxNq5aQ8ysLbWJSofWh8qzKpH9m/GVkXNqoyhGVxGu0khQA6HQ/3q7VKjU6AVwjo/aVqeI9pGGMryLu2yoaHJK4ImQSmRMiprA8et7tGe2dQ6nnlOo9RuNjvUgkqUpQClKUB8rQCCDqCINUVxz2Id22XcOU44oElTKyk6cggwNtoMk9avelAcTv4W8iQtl1JTvmQoR6yNK8mrVaiQlClEbwkmPlXba0AiCAQdwda82bVCZKUJSTvCQJ+VAcg8M8J3F5cIYShaM8ytSFwkAbmBty96ysb7PMRtllKrR5YGy2kKcSR6oBj0MGuuqUByPgWL3dihwJtdJlanG3ARAMAkEabmD51YfCHFJvEklpba0xrqUq9FRvvoTttOtXmtAIIIBB3B1BrWb/AIIYUSppS2FEbIMo/wCCpTvrpE1diy8Xvooy4eW0tmrC6CRJVoADKj0GpJG/Kdqp3iLj65ecUGXC00D4QnQmNlKO88/KYrbO1u8esotO8bcLqJK0gpKUzEFMkAqg6ztyG9VHXeXNaqHRxhwcdyR6PvqWoqWoqUdSSZJ9zX3Y2inXEtoEqWQB/M+Q3J6V4pSSQAJJ2FXJwVwcthAWLS5W8oaqU2UADTRPeZYHmdd+VVY4qT29F2SfFaRt6nfPT5ewnaP7Vjqen600rPZ4avVky222NBmcVJ9YRMiI0kE9RUzZcCNgy+6t2fwCEIG3IeI9NVHStkvJgvuYY+PN+xqNsFvOd2wguL1+H4U/+teoR5TqYMAwanGOALRptdziCUPuJTnWQmEICRJyp3VtqVEk+W1b3a2qG0hDaQhI2SkQB8qqXi/jC/fRd2asHui2vO2hxCHFabBWiMqhInQ7Vky5pT/BsxYVDZWPaTxhb4itCmbbuC1KUqkeNHIKSB4SkjSCRBO1aVUurha9G9ncj1Zc/wDzXi5gN0n4rZ8axq0sa/KqqouLM/ZwtlG8uHAPChoAnzUrT9D8q2/tZxm4uLpjCLNeRVwJfUNwk7CQdBlCiRz8Ou9aFwTxw/hLDlsMPV361Zs6gtJJ/CFpKZIA2gjet87I+Frk3D2KYgkpffnu0KBBSCdSUnVIiEgbgCgNvwTs+sLZoNJt0LjdbgClKPUk1pfEGCJwnFbK6sxkavHQw8yDCZWQAUiDpqVR1TyzVbijAn6/KtLOHPX97b3DrambW0KlNNuaLdcOgWpP4UgbA+KSdqhsg3WlKVJIpSlAKUpQClKUApSlAKUpQHNP7QTJGKAkyFMogdIkVWVW/wDtItEXlsrLALJAV1hW3tP51UFQgSHDzBXdMIAJKnUCBuZUK7TrjjCMTZt12boQpbjLpcdBgBUKSUpTptCTvzJrpPDe1HDXUJV9oDZIBKFggjSSNoMeVG62DdKVpl72i23ess2oVdLdcSk90lRCEkwVqMRAmfnW50TIsUpSpJFKUoD5KBMwJ619UpQClKUApSlAKUpQClKUApSlAKUpQClKUBGY/g7Fy3kfbS4kbTOnoRqK1Rns2wxKSkWogx/qOnZRI1K53J9a/aUBN4JwjZMN5G7dsAGfEM5+ayT+dTLdg0mMraBG0JH8qUoD2S0kbAD0FfdKUApSlAKUpQClKUApSlAKUp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9903" y="2084832"/>
            <a:ext cx="3414022" cy="305555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1601</Words>
  <Application>Microsoft Office PowerPoint</Application>
  <PresentationFormat>On-screen Show (4:3)</PresentationFormat>
  <Paragraphs>307</Paragraphs>
  <Slides>49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49</vt:i4>
      </vt:variant>
    </vt:vector>
  </HeadingPairs>
  <TitlesOfParts>
    <vt:vector size="64" baseType="lpstr">
      <vt:lpstr>ＭＳ Ｐゴシック</vt:lpstr>
      <vt:lpstr>Arial</vt:lpstr>
      <vt:lpstr>Calibri</vt:lpstr>
      <vt:lpstr>Calibri Light</vt:lpstr>
      <vt:lpstr>Open Sans</vt:lpstr>
      <vt:lpstr>Times</vt:lpstr>
      <vt:lpstr>Tw Cen MT</vt:lpstr>
      <vt:lpstr>Tw Cen MT Condensed</vt:lpstr>
      <vt:lpstr>Wingdings</vt:lpstr>
      <vt:lpstr>Wingdings 3</vt:lpstr>
      <vt:lpstr>2_Title Slide</vt:lpstr>
      <vt:lpstr>Office Theme</vt:lpstr>
      <vt:lpstr>3_Title Slide</vt:lpstr>
      <vt:lpstr>Integral</vt:lpstr>
      <vt:lpstr>1_Office Theme</vt:lpstr>
      <vt:lpstr>PowerPoint Presentation</vt:lpstr>
      <vt:lpstr>Conflict of Interest Statement</vt:lpstr>
      <vt:lpstr>Objectives</vt:lpstr>
      <vt:lpstr>Pet Ownership is Common</vt:lpstr>
      <vt:lpstr>Human-Animal Bond</vt:lpstr>
      <vt:lpstr>Immunocompromised</vt:lpstr>
      <vt:lpstr>Pets incorporated into Human Healthcare1</vt:lpstr>
      <vt:lpstr>PowerPoint Presentation</vt:lpstr>
      <vt:lpstr>Zoonoses</vt:lpstr>
      <vt:lpstr>Pet-Associated Disease</vt:lpstr>
      <vt:lpstr>Pet-Associated Disease Risks</vt:lpstr>
      <vt:lpstr>PowerPoint Presentation</vt:lpstr>
      <vt:lpstr>PowerPoint Presentation</vt:lpstr>
      <vt:lpstr>Pet-Associated Disease Transmission</vt:lpstr>
      <vt:lpstr>Relevance of Pet-Associated Zoonoses for Infection Prevention</vt:lpstr>
      <vt:lpstr>PowerPoint Presentation</vt:lpstr>
      <vt:lpstr>PowerPoint Presentation</vt:lpstr>
      <vt:lpstr>Staphylococcus aureus</vt:lpstr>
      <vt:lpstr>Methicillin-resistant Staphylococcus pseudintermedius (MRSP)</vt:lpstr>
      <vt:lpstr>Methicillin-resistant Staphylococcus pseudintermedius (MRSP)</vt:lpstr>
      <vt:lpstr>Bartonella Spp (Cat-Scratch Disease)</vt:lpstr>
      <vt:lpstr>CSD: Frequency of Infection</vt:lpstr>
      <vt:lpstr>Prevention and Control</vt:lpstr>
      <vt:lpstr>Clostridium difficile: Dogs</vt:lpstr>
      <vt:lpstr>Extended-Spectrum beta-Lactamase–Producing Enterobacteriaceae</vt:lpstr>
      <vt:lpstr>Attributable Sources: ESBL &amp; CMY </vt:lpstr>
      <vt:lpstr>Community Acquired ESBL &amp; AmpC Attributed to…</vt:lpstr>
      <vt:lpstr>Salmonella spp</vt:lpstr>
      <vt:lpstr>(Some) Animal-associated Human Outbreaks, USA  (2011-2020) </vt:lpstr>
      <vt:lpstr>Salmonella spp</vt:lpstr>
      <vt:lpstr>Raw Meat-Based Diets and Pets</vt:lpstr>
      <vt:lpstr>Raw-Meat Based Treats</vt:lpstr>
      <vt:lpstr>Fed Raw at Higher Risk</vt:lpstr>
      <vt:lpstr>Atlantic Veterinary College Clients1 (Reportedly fed during a typical week; n=112)</vt:lpstr>
      <vt:lpstr>Bite/Scratch Pathogens</vt:lpstr>
      <vt:lpstr>Common Oral Pathogens</vt:lpstr>
      <vt:lpstr>Rat-Bite Fever</vt:lpstr>
      <vt:lpstr>RBF: Disease &amp; Prevention</vt:lpstr>
      <vt:lpstr>PowerPoint Presentation</vt:lpstr>
      <vt:lpstr>PowerPoint Presentation</vt:lpstr>
      <vt:lpstr>Animals &amp; SARS-CoV-2</vt:lpstr>
      <vt:lpstr>PowerPoint Presentation</vt:lpstr>
      <vt:lpstr>Animals and Healthcare/Public Settings (SARS-CoV-2)</vt:lpstr>
      <vt:lpstr>PowerPoint Presentation</vt:lpstr>
      <vt:lpstr>PowerPoint Presentation</vt:lpstr>
      <vt:lpstr>PowerPoint Presentation</vt:lpstr>
      <vt:lpstr>Prevention: Final Tips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jstull</dc:creator>
  <cp:keywords/>
  <dc:description/>
  <cp:lastModifiedBy>Ranasinghe, Romali</cp:lastModifiedBy>
  <cp:revision>12</cp:revision>
  <dcterms:created xsi:type="dcterms:W3CDTF">2020-09-07T10:14:06Z</dcterms:created>
  <dcterms:modified xsi:type="dcterms:W3CDTF">2020-09-08T22:35:42Z</dcterms:modified>
  <cp:category/>
</cp:coreProperties>
</file>