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59" r:id="rId9"/>
    <p:sldId id="265" r:id="rId10"/>
    <p:sldId id="260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950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28600"/>
            <a:ext cx="6858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/>
            </a:lvl1pPr>
          </a:lstStyle>
          <a:p>
            <a:pPr>
              <a:defRPr/>
            </a:pPr>
            <a:r>
              <a:rPr lang="en-US"/>
              <a:t>Preventing Infections in Healthcare Workers: Strategies and Challenges</a:t>
            </a:r>
            <a:br>
              <a:rPr lang="en-US"/>
            </a:br>
            <a:r>
              <a:rPr lang="en-US"/>
              <a:t>Bruce Gamage, IPAC Canada President</a:t>
            </a:r>
          </a:p>
          <a:p>
            <a:pPr>
              <a:defRPr/>
            </a:pPr>
            <a:r>
              <a:rPr lang="en-US"/>
              <a:t>Broadcast live from the French Society for Hospital Hygiene Congress, Tours, France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305800"/>
            <a:ext cx="68580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 smtClean="0"/>
            </a:lvl1pPr>
          </a:lstStyle>
          <a:p>
            <a:pPr>
              <a:defRPr/>
            </a:pPr>
            <a:r>
              <a:rPr lang="en-US"/>
              <a:t>A Webber Training Teleclass</a:t>
            </a:r>
          </a:p>
          <a:p>
            <a:pPr>
              <a:defRPr/>
            </a:pPr>
            <a:r>
              <a:rPr lang="en-US"/>
              <a:t>www.webbertraining.com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C19EAC8-2EDC-4F1A-B85D-1342208CB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6B373BD-66DD-4907-8DC9-C67BDB5BC1B2}" type="datetime1">
              <a:rPr lang="en-US"/>
              <a:pPr>
                <a:defRPr/>
              </a:pPr>
              <a:t>6/17/2015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3D595EB-2402-48B9-8DE5-2C5393BCA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4" charset="-128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 Unicode" pitchFamily="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 Unicode" pitchFamily="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4" charset="-128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8AD764-2244-4C33-AF28-9676C4F08854}" type="datetime1">
              <a:rPr lang="en-US"/>
              <a:pPr>
                <a:defRPr/>
              </a:pPr>
              <a:t>6/17/2015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E8F0F4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8F31860-9986-4A67-B800-7CD511B9A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4217D-DB0D-4010-A88B-68FDFFEAE4F3}" type="datetime1">
              <a:rPr lang="en-US"/>
              <a:pPr>
                <a:defRPr/>
              </a:pPr>
              <a:t>6/17/2015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4DCD8-B40F-421A-BA90-A68A1F08F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8A41D-99F3-4020-9CE6-1151ECF53D43}" type="datetime1">
              <a:rPr lang="en-US"/>
              <a:pPr>
                <a:defRPr/>
              </a:pPr>
              <a:t>6/17/2015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4BAD1-59CB-4438-9305-B75DB3E41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17298-C75E-4707-979A-25AF75203A5E}" type="datetime1">
              <a:rPr lang="en-US"/>
              <a:pPr>
                <a:defRPr/>
              </a:pPr>
              <a:t>6/17/2015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46B70-3DFB-42C2-8B94-8B6C8442D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Lucida Sans Unicode" pitchFamily="4" charset="0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Lucida Sans Unicode" pitchFamily="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43A9F5-F086-4743-922E-E13454B93550}" type="datetime1">
              <a:rPr lang="en-US"/>
              <a:pPr>
                <a:defRPr/>
              </a:pPr>
              <a:t>6/17/2015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17DF13-2D1C-4EB4-A04D-9B230FF7A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94F84F-DB59-45E8-A1FF-CB522D1DFABF}" type="datetime1">
              <a:rPr lang="en-US"/>
              <a:pPr>
                <a:defRPr/>
              </a:pPr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0F18B9-FDA2-4EF5-B525-8B13C4218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B0D63F-E85F-4BD7-847D-8B7438AE4BA7}" type="datetime1">
              <a:rPr lang="en-US"/>
              <a:pPr>
                <a:defRPr/>
              </a:pPr>
              <a:t>6/17/2015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E09F1D-B3B7-4EF4-80C7-FD1B8181E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131580-A7AD-4909-BF65-F16D13308D9A}" type="datetime1">
              <a:rPr lang="en-US"/>
              <a:pPr>
                <a:defRPr/>
              </a:pPr>
              <a:t>6/17/2015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7CEC14-34D7-4ACF-9FFC-7554AA0BF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FCC7D-653B-4C53-9D0B-943A4DF21541}" type="datetime1">
              <a:rPr lang="en-US"/>
              <a:pPr>
                <a:defRPr/>
              </a:pPr>
              <a:t>6/17/2015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9CD8-51BA-499C-9E1B-583CA9C8E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F641BC-240B-4C0B-94E4-1E0E037E1EC0}" type="datetime1">
              <a:rPr lang="en-US"/>
              <a:pPr>
                <a:defRPr/>
              </a:pPr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66B900-450A-4209-9683-EB41ACAEF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Lucida Sans Unicode" pitchFamily="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Lucida Sans Unicode" pitchFamily="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4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Lucida Sans Unicode" pitchFamily="4" charset="0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Lucida Sans Unicode" pitchFamily="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A17ABC-09BE-4DA5-86A0-221F9911C8A1}" type="datetime1">
              <a:rPr lang="en-US"/>
              <a:pPr>
                <a:defRPr/>
              </a:pPr>
              <a:t>6/17/2015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EA2C91-DA23-4429-BA4D-DCFBF1736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Lucida Sans Unicode" pitchFamily="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Lucida Sans Unicode" pitchFamily="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4" charset="-12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Lucida Sans Unicode" pitchFamily="4" charset="0"/>
              </a:defRPr>
            </a:lvl1pPr>
          </a:lstStyle>
          <a:p>
            <a:pPr>
              <a:defRPr/>
            </a:pPr>
            <a:fld id="{F20FA513-BE13-464F-9906-48FF8693DD16}" type="datetime1">
              <a:rPr lang="en-US"/>
              <a:pPr>
                <a:defRPr/>
              </a:pPr>
              <a:t>6/17/2015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Lucida Sans Unicode" pitchFamily="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458200" y="6408738"/>
            <a:ext cx="555625" cy="4492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Lucida Sans Unicode" pitchFamily="4" charset="0"/>
              </a:defRPr>
            </a:lvl1pPr>
          </a:lstStyle>
          <a:p>
            <a:pPr>
              <a:defRPr/>
            </a:pPr>
            <a:fld id="{624C092F-3510-4DB7-924E-390BCD237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1" r:id="rId2"/>
    <p:sldLayoutId id="2147483786" r:id="rId3"/>
    <p:sldLayoutId id="2147483787" r:id="rId4"/>
    <p:sldLayoutId id="2147483788" r:id="rId5"/>
    <p:sldLayoutId id="2147483789" r:id="rId6"/>
    <p:sldLayoutId id="2147483782" r:id="rId7"/>
    <p:sldLayoutId id="2147483790" r:id="rId8"/>
    <p:sldLayoutId id="2147483791" r:id="rId9"/>
    <p:sldLayoutId id="2147483783" r:id="rId10"/>
    <p:sldLayoutId id="214748378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pitchFamily="4" charset="-128"/>
          <a:cs typeface="ＭＳ Ｐゴシック" pitchFamily="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4" charset="0"/>
          <a:ea typeface="ＭＳ Ｐゴシック" pitchFamily="4" charset="-128"/>
          <a:cs typeface="ＭＳ Ｐゴシック" pitchFamily="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4" charset="0"/>
          <a:ea typeface="ＭＳ Ｐゴシック" pitchFamily="4" charset="-128"/>
          <a:cs typeface="ＭＳ Ｐゴシック" pitchFamily="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4" charset="0"/>
          <a:ea typeface="ＭＳ Ｐゴシック" pitchFamily="4" charset="-128"/>
          <a:cs typeface="ＭＳ Ｐゴシック" pitchFamily="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4" charset="0"/>
          <a:ea typeface="ＭＳ Ｐゴシック" pitchFamily="4" charset="-128"/>
          <a:cs typeface="ＭＳ Ｐゴシック" pitchFamily="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4" charset="0"/>
          <a:ea typeface="ＭＳ Ｐゴシック" pitchFamily="4" charset="-128"/>
          <a:cs typeface="ＭＳ Ｐゴシック" pitchFamily="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4" charset="0"/>
          <a:ea typeface="ＭＳ Ｐゴシック" pitchFamily="4" charset="-128"/>
          <a:cs typeface="ＭＳ Ｐゴシック" pitchFamily="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4" charset="0"/>
          <a:ea typeface="ＭＳ Ｐゴシック" pitchFamily="4" charset="-128"/>
          <a:cs typeface="ＭＳ Ｐゴシック" pitchFamily="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4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4" charset="2"/>
        <a:buChar char=""/>
        <a:defRPr sz="2700" kern="1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4" charset="0"/>
        <a:buChar char="◦"/>
        <a:defRPr sz="23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4" charset="2"/>
        <a:buChar char=""/>
        <a:defRPr sz="21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4" charset="2"/>
        <a:buChar char=""/>
        <a:defRPr sz="19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4" charset="2"/>
        <a:buChar char="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2057400"/>
          </a:xfrm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  <a:cs typeface="+mj-cs"/>
              </a:rPr>
              <a:t>Preventing Infections in Healthcare </a:t>
            </a:r>
            <a:r>
              <a:rPr lang="en-US" sz="4000" dirty="0">
                <a:ea typeface="+mj-ea"/>
                <a:cs typeface="+mj-cs"/>
              </a:rPr>
              <a:t>W</a:t>
            </a:r>
            <a:r>
              <a:rPr lang="en-US" sz="4000" dirty="0" smtClean="0">
                <a:ea typeface="+mj-ea"/>
                <a:cs typeface="+mj-cs"/>
              </a:rPr>
              <a:t>orkers: </a:t>
            </a:r>
            <a:br>
              <a:rPr lang="en-US" sz="4000" dirty="0" smtClean="0">
                <a:ea typeface="+mj-ea"/>
                <a:cs typeface="+mj-cs"/>
              </a:rPr>
            </a:br>
            <a:r>
              <a:rPr lang="en-US" sz="3600" dirty="0" smtClean="0">
                <a:ea typeface="+mj-ea"/>
                <a:cs typeface="+mj-cs"/>
              </a:rPr>
              <a:t>Strategies and Challenges</a:t>
            </a:r>
            <a:endParaRPr lang="en-US" sz="3600" dirty="0">
              <a:ea typeface="+mj-ea"/>
              <a:cs typeface="+mj-cs"/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752850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smtClean="0"/>
              <a:t>Bruce Gamage, RN BSN CIC</a:t>
            </a:r>
          </a:p>
          <a:p>
            <a:pPr marR="0" eaLnBrk="1" hangingPunct="1"/>
            <a:r>
              <a:rPr lang="en-US" sz="2100" smtClean="0"/>
              <a:t>IPAC Canada President 2014/2015</a:t>
            </a:r>
          </a:p>
        </p:txBody>
      </p:sp>
      <p:pic>
        <p:nvPicPr>
          <p:cNvPr id="9220" name="Picture 3" descr="Screen Shot 2015-05-22 at 1.39.28 PM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762000" y="5505450"/>
            <a:ext cx="7543800" cy="819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 lIns="45720" rIns="45720"/>
          <a:lstStyle/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4" charset="2"/>
              <a:buNone/>
              <a:defRPr/>
            </a:pPr>
            <a:r>
              <a:rPr lang="en-US" sz="2000" b="1">
                <a:latin typeface="Lucida Sans Unicode" pitchFamily="4" charset="0"/>
              </a:rPr>
              <a:t>Broadcast live from the 2015 Congress </a:t>
            </a:r>
            <a:br>
              <a:rPr lang="en-US" sz="2000" b="1">
                <a:latin typeface="Lucida Sans Unicode" pitchFamily="4" charset="0"/>
              </a:rPr>
            </a:br>
            <a:r>
              <a:rPr lang="en-US" sz="2000" b="1">
                <a:latin typeface="Lucida Sans Unicode" pitchFamily="4" charset="0"/>
              </a:rPr>
              <a:t>of the French Society for Hospital Hygiene</a:t>
            </a: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3103563" y="64008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www.webbertraining.com</a:t>
            </a:r>
          </a:p>
        </p:txBody>
      </p:sp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7586663" y="6400800"/>
            <a:ext cx="1557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June 3,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/>
                <a:ea typeface="+mj-ea"/>
                <a:cs typeface="Arial"/>
              </a:rPr>
              <a:t>How do we get healthcare workers to change their behaviour?</a:t>
            </a:r>
            <a:endParaRPr lang="en-US" dirty="0">
              <a:latin typeface="Arial"/>
              <a:ea typeface="+mj-ea"/>
              <a:cs typeface="Arial"/>
            </a:endParaRPr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9C11A1-F480-4749-A560-CCB36EC33AC5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500" smtClean="0"/>
              <a:t>Healthcare workers do change their behaviour based on fear and media – but this is not sustainable</a:t>
            </a:r>
          </a:p>
          <a:p>
            <a:pPr eaLnBrk="1" hangingPunct="1"/>
            <a:r>
              <a:rPr lang="en-US" sz="2500" smtClean="0"/>
              <a:t>Need people to understand that there is always threats to their lives…</a:t>
            </a:r>
          </a:p>
          <a:p>
            <a:pPr eaLnBrk="1" hangingPunct="1"/>
            <a:r>
              <a:rPr lang="en-US" sz="2500" smtClean="0"/>
              <a:t>Media campaigns can work</a:t>
            </a:r>
          </a:p>
          <a:p>
            <a:pPr lvl="1" eaLnBrk="1" hangingPunct="1"/>
            <a:r>
              <a:rPr lang="en-US" sz="2100" smtClean="0"/>
              <a:t>Seatbelts</a:t>
            </a:r>
          </a:p>
          <a:p>
            <a:pPr lvl="1" eaLnBrk="1" hangingPunct="1"/>
            <a:r>
              <a:rPr lang="en-US" sz="2100" smtClean="0"/>
              <a:t>Drunk driving</a:t>
            </a:r>
          </a:p>
          <a:p>
            <a:pPr lvl="1" eaLnBrk="1" hangingPunct="1"/>
            <a:r>
              <a:rPr lang="en-US" sz="2100" smtClean="0"/>
              <a:t>Cigarettes</a:t>
            </a:r>
          </a:p>
          <a:p>
            <a:pPr lvl="1" eaLnBrk="1" hangingPunct="1"/>
            <a:r>
              <a:rPr lang="en-US" sz="2100" smtClean="0"/>
              <a:t>Safe Sex</a:t>
            </a:r>
          </a:p>
          <a:p>
            <a:pPr eaLnBrk="1" hangingPunct="1"/>
            <a:r>
              <a:rPr lang="en-US" sz="2500" smtClean="0"/>
              <a:t>Resulted in cultural shift – but takes a long time</a:t>
            </a:r>
          </a:p>
          <a:p>
            <a:pPr lvl="1" eaLnBrk="1" hangingPunct="1"/>
            <a:endParaRPr lang="en-US" sz="21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Fear/Media hype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38800" y="3505200"/>
            <a:ext cx="2674938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143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7F2148-805F-4FDA-894D-0E7ECBBAED5C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Loss of admitting privileges</a:t>
            </a:r>
          </a:p>
          <a:p>
            <a:pPr eaLnBrk="1" hangingPunct="1"/>
            <a:r>
              <a:rPr lang="en-US" smtClean="0"/>
              <a:t>Loss of job</a:t>
            </a:r>
          </a:p>
          <a:p>
            <a:pPr eaLnBrk="1" hangingPunct="1">
              <a:buFont typeface="Wingdings 3" pitchFamily="4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Has worked in some US hospitals – influenza vaccine rates of 99.9%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Punishment/Financial Penalty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95600" y="3886200"/>
            <a:ext cx="35433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DE27A2-5B5E-40C2-9DBD-854D612E47F3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Direct observation of healthcare workers has worked to increase hand hygiene compliance</a:t>
            </a:r>
          </a:p>
          <a:p>
            <a:pPr eaLnBrk="1" hangingPunct="1"/>
            <a:r>
              <a:rPr lang="en-US" smtClean="0"/>
              <a:t>Public reporting of infection rates/hand hygiene compliance rates </a:t>
            </a:r>
          </a:p>
          <a:p>
            <a:pPr eaLnBrk="1" hangingPunct="1"/>
            <a:r>
              <a:rPr lang="en-US" smtClean="0"/>
              <a:t>Competition between units</a:t>
            </a:r>
          </a:p>
          <a:p>
            <a:pPr eaLnBrk="1" hangingPunct="1"/>
            <a:r>
              <a:rPr lang="en-US" smtClean="0"/>
              <a:t>But there is the Hawthorne effect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Big Brother is Watching…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05600" y="3810000"/>
            <a:ext cx="1527175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B9D220-714B-4994-B699-6C1A4372469B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20980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/>
                <a:ea typeface="+mj-ea"/>
                <a:cs typeface="Arial"/>
              </a:rPr>
              <a:t>Fundamental to getting healthcare workers to change their behaviour is addressing culture…</a:t>
            </a:r>
            <a:endParaRPr lang="en-US" dirty="0">
              <a:latin typeface="Arial"/>
              <a:ea typeface="+mj-ea"/>
              <a:cs typeface="Arial"/>
            </a:endParaRPr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BCEBB6-0904-4F5B-9E12-71BEB2421EBD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229600" cy="11430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/>
                <a:ea typeface="+mj-ea"/>
                <a:cs typeface="Arial"/>
              </a:rPr>
              <a:t>Culture eats Strategy for Lunch</a:t>
            </a:r>
            <a:endParaRPr lang="en-US" dirty="0">
              <a:latin typeface="Arial"/>
              <a:ea typeface="+mj-ea"/>
              <a:cs typeface="Arial"/>
            </a:endParaRPr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6429B7-3E80-4AE4-92D9-0A410483B16A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Has had some success in getting improved compliance</a:t>
            </a:r>
          </a:p>
          <a:p>
            <a:pPr eaLnBrk="1" hangingPunct="1"/>
            <a:r>
              <a:rPr lang="en-US" smtClean="0"/>
              <a:t>PD doesn’t come up with new IC interventions</a:t>
            </a:r>
          </a:p>
          <a:p>
            <a:pPr lvl="1" eaLnBrk="1" hangingPunct="1"/>
            <a:r>
              <a:rPr lang="en-US" smtClean="0"/>
              <a:t>All interventions are already proven effective in literature</a:t>
            </a:r>
          </a:p>
          <a:p>
            <a:pPr lvl="1" eaLnBrk="1" hangingPunct="1"/>
            <a:r>
              <a:rPr lang="en-US" smtClean="0"/>
              <a:t>Individuals need to come up with interventions that work within their micro-culture</a:t>
            </a:r>
          </a:p>
          <a:p>
            <a:pPr eaLnBrk="1" hangingPunct="1"/>
            <a:r>
              <a:rPr lang="en-US" smtClean="0"/>
              <a:t>PD is best applied to complex problems that are deeply rooted in culture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Positive Deviance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488B7A-81CB-4C56-B093-C534FE32EBCB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>
          <a:xfrm>
            <a:off x="228600" y="1481138"/>
            <a:ext cx="8686800" cy="4525962"/>
          </a:xfrm>
        </p:spPr>
        <p:txBody>
          <a:bodyPr/>
          <a:lstStyle/>
          <a:p>
            <a:pPr eaLnBrk="1" hangingPunct="1"/>
            <a:r>
              <a:rPr lang="en-US" smtClean="0"/>
              <a:t>How do you know when someone has an infection?</a:t>
            </a:r>
          </a:p>
          <a:p>
            <a:pPr eaLnBrk="1" hangingPunct="1"/>
            <a:r>
              <a:rPr lang="en-US" smtClean="0"/>
              <a:t>What do you do to protect yourself and others from this infection?</a:t>
            </a:r>
          </a:p>
          <a:p>
            <a:pPr eaLnBrk="1" hangingPunct="1"/>
            <a:r>
              <a:rPr lang="en-US" smtClean="0"/>
              <a:t>What keeps you from doing this every time?</a:t>
            </a:r>
          </a:p>
          <a:p>
            <a:pPr eaLnBrk="1" hangingPunct="1"/>
            <a:r>
              <a:rPr lang="en-US" smtClean="0"/>
              <a:t>Who do you know who seems to do a better job?</a:t>
            </a:r>
          </a:p>
          <a:p>
            <a:pPr eaLnBrk="1" hangingPunct="1"/>
            <a:r>
              <a:rPr lang="en-US" smtClean="0"/>
              <a:t>Does anyone have any ideas about what we should do next?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Leading Questions…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668D7A-D217-4668-B481-489854A328D2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/>
                <a:ea typeface="+mj-ea"/>
                <a:cs typeface="Arial"/>
              </a:rPr>
              <a:t>Let’s talk about Ebola…</a:t>
            </a:r>
            <a:endParaRPr lang="en-US" dirty="0">
              <a:latin typeface="Arial"/>
              <a:ea typeface="+mj-ea"/>
              <a:cs typeface="Arial"/>
            </a:endParaRPr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F9CBD1-E313-4EB2-ADA6-405120AB4111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/>
                <a:ea typeface="+mj-ea"/>
                <a:cs typeface="Arial"/>
              </a:rPr>
              <a:t>840 healthcare workers have been infected during the recent Ebola outbreak in West Africa…</a:t>
            </a:r>
            <a:br>
              <a:rPr lang="en-US" dirty="0" smtClean="0">
                <a:latin typeface="Arial"/>
                <a:ea typeface="+mj-ea"/>
                <a:cs typeface="Arial"/>
              </a:rPr>
            </a:br>
            <a:r>
              <a:rPr lang="en-US" dirty="0" smtClean="0">
                <a:latin typeface="Arial"/>
                <a:ea typeface="+mj-ea"/>
                <a:cs typeface="Arial"/>
              </a:rPr>
              <a:t>491 have died…</a:t>
            </a:r>
            <a:endParaRPr lang="en-US" dirty="0">
              <a:latin typeface="Arial"/>
              <a:ea typeface="+mj-ea"/>
              <a:cs typeface="Arial"/>
            </a:endParaRPr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95B59F-3D5D-4BE0-9EC4-483AFB87E040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 have no disclosures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 have a French name, but I don’t speak French </a:t>
            </a:r>
            <a:r>
              <a:rPr lang="en-US" smtClean="0">
                <a:sym typeface="Wingdings" pitchFamily="4" charset="2"/>
              </a:rPr>
              <a:t></a:t>
            </a: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Disclosures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D4CBDB-7B32-49BB-A14A-25804B83F5F8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Evidence or fear based approach?</a:t>
            </a:r>
          </a:p>
          <a:p>
            <a:pPr eaLnBrk="1" hangingPunct="1"/>
            <a:r>
              <a:rPr lang="en-US" smtClean="0"/>
              <a:t>We know that Ebola is spread by droplet and contact transmission (not airborne)</a:t>
            </a:r>
          </a:p>
          <a:p>
            <a:pPr eaLnBrk="1" hangingPunct="1"/>
            <a:r>
              <a:rPr lang="en-US" smtClean="0"/>
              <a:t>But patients who are acutely ill are having projectile vomiting and explosive diarrhea..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What’s the best approach?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2772" name="Picture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0" y="3810000"/>
            <a:ext cx="41910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143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61A77C-F3CA-476B-9B7F-B68F0079A0A4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371600"/>
            <a:ext cx="4381500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143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9600" y="3657600"/>
            <a:ext cx="44196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143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Attention to detail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9701" name="Picture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0" y="200025"/>
            <a:ext cx="15509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"/>
          <p:cNvPicPr>
            <a:picLocks noChangeAspect="1"/>
          </p:cNvPicPr>
          <p:nvPr/>
        </p:nvPicPr>
        <p:blipFill>
          <a:blip r:embed="rId5" cstate="email"/>
          <a:srcRect t="-151"/>
          <a:stretch>
            <a:fillRect/>
          </a:stretch>
        </p:blipFill>
        <p:spPr bwMode="auto">
          <a:xfrm>
            <a:off x="7265988" y="200025"/>
            <a:ext cx="1738312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19572E-41E2-4908-983B-142F118ECD2C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>
                <a:ea typeface="+mj-ea"/>
                <a:cs typeface="+mj-cs"/>
              </a:rPr>
              <a:t>Then along came Dallas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Patient travelled from Liberia</a:t>
            </a:r>
          </a:p>
          <a:p>
            <a:pPr eaLnBrk="1" hangingPunct="1"/>
            <a:r>
              <a:rPr lang="en-US" smtClean="0"/>
              <a:t>Sent home initially</a:t>
            </a:r>
          </a:p>
          <a:p>
            <a:pPr eaLnBrk="1" hangingPunct="1"/>
            <a:r>
              <a:rPr lang="en-US" smtClean="0"/>
              <a:t>returned with advanced symptoms and died</a:t>
            </a:r>
          </a:p>
          <a:p>
            <a:pPr eaLnBrk="1" hangingPunct="1"/>
            <a:r>
              <a:rPr lang="en-US" smtClean="0"/>
              <a:t>2 nurses infected</a:t>
            </a:r>
          </a:p>
          <a:p>
            <a:pPr eaLnBrk="1" hangingPunct="1"/>
            <a:r>
              <a:rPr lang="en-US" smtClean="0"/>
              <a:t>None of his close contacts in the community became ill</a:t>
            </a:r>
          </a:p>
        </p:txBody>
      </p:sp>
      <p:pic>
        <p:nvPicPr>
          <p:cNvPr id="34820" name="Picture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4191000"/>
            <a:ext cx="42227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16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021138-CC4F-4646-B759-E6C1E2E1A7C3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eaLnBrk="1" hangingPunct="1"/>
            <a:r>
              <a:rPr lang="en-US" smtClean="0"/>
              <a:t>Fear and overreaction</a:t>
            </a:r>
          </a:p>
          <a:p>
            <a:pPr eaLnBrk="1" hangingPunct="1"/>
            <a:r>
              <a:rPr lang="en-US" smtClean="0"/>
              <a:t>‘No skin in the game’</a:t>
            </a:r>
          </a:p>
          <a:p>
            <a:pPr eaLnBrk="1" hangingPunct="1"/>
            <a:r>
              <a:rPr lang="en-US" smtClean="0"/>
              <a:t>Differentiation between low transmission risk (‘dry’) and high transmission risk (‘wet’) patients</a:t>
            </a:r>
          </a:p>
          <a:p>
            <a:pPr eaLnBrk="1" hangingPunct="1"/>
            <a:r>
              <a:rPr lang="en-US" smtClean="0"/>
              <a:t>Recognition that the greatest danger is in late stage disease with copious body fluids, particularly vomitus and bloody diarrhea</a:t>
            </a:r>
          </a:p>
          <a:p>
            <a:pPr eaLnBrk="1" hangingPunct="1"/>
            <a:r>
              <a:rPr lang="en-US" smtClean="0"/>
              <a:t>Importance of fluid impermeable PPE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>
                <a:ea typeface="+mj-ea"/>
                <a:cs typeface="+mj-cs"/>
              </a:rPr>
              <a:t>IPAC changes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5844" name="Picture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1200" y="1524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143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0CAE2B-7C45-43F3-8E72-87C28CFD9A46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4525962"/>
          </a:xfrm>
        </p:spPr>
        <p:txBody>
          <a:bodyPr/>
          <a:lstStyle/>
          <a:p>
            <a:pPr eaLnBrk="1" hangingPunct="1"/>
            <a:r>
              <a:rPr lang="en-US" sz="3200" smtClean="0"/>
              <a:t>Can it be ‘airborne’?</a:t>
            </a:r>
          </a:p>
          <a:p>
            <a:pPr eaLnBrk="1" hangingPunct="1"/>
            <a:r>
              <a:rPr lang="en-US" sz="3200" smtClean="0"/>
              <a:t>Need for respirators</a:t>
            </a:r>
          </a:p>
          <a:p>
            <a:pPr eaLnBrk="1" hangingPunct="1"/>
            <a:r>
              <a:rPr lang="en-US" sz="3200" smtClean="0"/>
              <a:t>Can we be ready everywhere?</a:t>
            </a:r>
          </a:p>
          <a:p>
            <a:pPr eaLnBrk="1" hangingPunct="1"/>
            <a:r>
              <a:rPr lang="en-US" sz="3200" smtClean="0"/>
              <a:t>Centralized care versus regional model</a:t>
            </a:r>
          </a:p>
          <a:p>
            <a:pPr eaLnBrk="1" hangingPunct="1"/>
            <a:r>
              <a:rPr lang="en-US" sz="3200" smtClean="0"/>
              <a:t>We will need to be prepared…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dirty="0">
                <a:ea typeface="+mj-ea"/>
                <a:cs typeface="+mj-cs"/>
              </a:rPr>
              <a:t>Controversies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2772" name="Picture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97650" y="4648200"/>
            <a:ext cx="24447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7DBC2A-6B7B-433F-B177-A796C9EFCFAD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362200"/>
            <a:ext cx="8229600" cy="11430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/>
                <a:ea typeface="+mj-ea"/>
                <a:cs typeface="Arial"/>
              </a:rPr>
              <a:t>What have we learned?</a:t>
            </a:r>
            <a:endParaRPr lang="en-US" dirty="0">
              <a:latin typeface="Arial"/>
              <a:ea typeface="+mj-ea"/>
              <a:cs typeface="Arial"/>
            </a:endParaRPr>
          </a:p>
        </p:txBody>
      </p:sp>
      <p:sp>
        <p:nvSpPr>
          <p:cNvPr id="3379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96A3BA-3509-40B9-8913-F4CB6956771B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Educating healthcare workers doesn't get them to change behaviour</a:t>
            </a:r>
          </a:p>
          <a:p>
            <a:pPr eaLnBrk="1" hangingPunct="1"/>
            <a:r>
              <a:rPr lang="en-US" smtClean="0"/>
              <a:t>Campaigns work but are short-lived</a:t>
            </a:r>
          </a:p>
          <a:p>
            <a:pPr eaLnBrk="1" hangingPunct="1"/>
            <a:r>
              <a:rPr lang="en-US" smtClean="0"/>
              <a:t>Negative consequences seem to be the strongest motivator</a:t>
            </a:r>
          </a:p>
          <a:p>
            <a:pPr eaLnBrk="1" hangingPunct="1"/>
            <a:r>
              <a:rPr lang="en-US" smtClean="0"/>
              <a:t>Healthcare workers are most likely to follow protocols when they are afraid for their own safety</a:t>
            </a:r>
          </a:p>
          <a:p>
            <a:pPr eaLnBrk="1" hangingPunct="1"/>
            <a:r>
              <a:rPr lang="en-US" smtClean="0"/>
              <a:t>We need to effect change at a cultural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Lessons Learned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1AC220-82EF-40D3-A167-6C9B6ADC1639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362200"/>
            <a:ext cx="8229600" cy="11430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/>
                <a:ea typeface="+mj-ea"/>
                <a:cs typeface="Arial"/>
              </a:rPr>
              <a:t>Questions</a:t>
            </a:r>
            <a:endParaRPr lang="en-US" dirty="0">
              <a:latin typeface="Arial"/>
              <a:ea typeface="+mj-ea"/>
              <a:cs typeface="Arial"/>
            </a:endParaRPr>
          </a:p>
        </p:txBody>
      </p:sp>
      <p:sp>
        <p:nvSpPr>
          <p:cNvPr id="3584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F79BB9-786A-4BDE-9BC6-E737CE103B69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Screen Shot 2015-05-22 at 1.57.28 PM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Screen Shot 2015-05-22 at 1.57.28 PM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858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1143000" y="9525"/>
            <a:ext cx="6862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www.sf2h.net/sf2h_in-english-as-well.html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atron Sponsor Slide.pd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860435-42D1-4EFC-A59F-F97BB52C5A32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don’t healthcare workers follow infection control protocols?</a:t>
            </a:r>
          </a:p>
          <a:p>
            <a:pPr eaLnBrk="1" hangingPunct="1"/>
            <a:r>
              <a:rPr lang="en-US" smtClean="0"/>
              <a:t>What hasn’t worked?</a:t>
            </a:r>
          </a:p>
          <a:p>
            <a:pPr eaLnBrk="1" hangingPunct="1"/>
            <a:r>
              <a:rPr lang="en-US" smtClean="0"/>
              <a:t>What strategies have promise?</a:t>
            </a:r>
          </a:p>
          <a:p>
            <a:pPr eaLnBrk="1" hangingPunct="1"/>
            <a:r>
              <a:rPr lang="en-US" smtClean="0"/>
              <a:t>Let’s talk about Ebola…</a:t>
            </a:r>
          </a:p>
          <a:p>
            <a:pPr eaLnBrk="1" hangingPunct="1"/>
            <a:r>
              <a:rPr lang="en-US" smtClean="0"/>
              <a:t>Lessons learned</a:t>
            </a:r>
          </a:p>
          <a:p>
            <a:pPr eaLnBrk="1" hangingPunct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Outline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BF24A5-F195-4B25-A768-79B803146894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/>
                <a:ea typeface="+mj-ea"/>
                <a:cs typeface="Arial"/>
              </a:rPr>
              <a:t>Why don’t healthcare workers follow infection control protocols?</a:t>
            </a:r>
            <a:endParaRPr lang="en-US" dirty="0">
              <a:latin typeface="Arial"/>
              <a:ea typeface="+mj-ea"/>
              <a:cs typeface="Arial"/>
            </a:endParaRPr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17D442-8B4F-4F43-A131-FA9FD2156D65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People don’t do what they don’t have to</a:t>
            </a:r>
          </a:p>
          <a:p>
            <a:pPr eaLnBrk="1" hangingPunct="1"/>
            <a:r>
              <a:rPr lang="en-US" smtClean="0"/>
              <a:t>For the most part there are no consequences</a:t>
            </a:r>
          </a:p>
          <a:p>
            <a:pPr eaLnBrk="1" hangingPunct="1"/>
            <a:r>
              <a:rPr lang="en-US" smtClean="0"/>
              <a:t>There are no immediate impacts</a:t>
            </a:r>
          </a:p>
          <a:p>
            <a:pPr eaLnBrk="1" hangingPunct="1"/>
            <a:r>
              <a:rPr lang="en-US" smtClean="0"/>
              <a:t>No one is watching…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Human nature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2800" y="3886200"/>
            <a:ext cx="20097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143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F2161D-A049-43B9-8CB3-C6ED0842E1BD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is fear</a:t>
            </a:r>
          </a:p>
          <a:p>
            <a:pPr eaLnBrk="1" hangingPunct="1"/>
            <a:r>
              <a:rPr lang="en-US" smtClean="0"/>
              <a:t>There is media attention</a:t>
            </a:r>
          </a:p>
          <a:p>
            <a:pPr eaLnBrk="1" hangingPunct="1"/>
            <a:r>
              <a:rPr lang="en-US" smtClean="0"/>
              <a:t>E.g. SARS, H1N1, Ebola</a:t>
            </a:r>
          </a:p>
          <a:p>
            <a:pPr lvl="1" eaLnBrk="1" hangingPunct="1"/>
            <a:r>
              <a:rPr lang="en-US" smtClean="0"/>
              <a:t>Leads to over-reaction</a:t>
            </a:r>
          </a:p>
          <a:p>
            <a:pPr lvl="1" eaLnBrk="1" hangingPunct="1"/>
            <a:r>
              <a:rPr lang="en-US" smtClean="0"/>
              <a:t>We saw very high vaccine rates during H1N1</a:t>
            </a:r>
          </a:p>
          <a:p>
            <a:pPr lvl="1" eaLnBrk="1" hangingPunct="1"/>
            <a:r>
              <a:rPr lang="en-US" smtClean="0"/>
              <a:t>HCW demanded highest level protection during SARS and Ebola outbreaks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People follow IC when…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3600" y="4724400"/>
            <a:ext cx="294957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14300" dir="2700000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/>
                <a:ea typeface="+mj-ea"/>
                <a:cs typeface="Arial"/>
              </a:rPr>
              <a:t>What doesn’t work?</a:t>
            </a:r>
            <a:endParaRPr lang="en-US" dirty="0">
              <a:latin typeface="Arial"/>
              <a:ea typeface="+mj-ea"/>
              <a:cs typeface="Arial"/>
            </a:endParaRPr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0F5B95-F867-4C23-BCC8-CEA04B916DB7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assume that if we provide healthcare workers with education they will follow the protocols</a:t>
            </a:r>
          </a:p>
          <a:p>
            <a:pPr eaLnBrk="1" hangingPunct="1"/>
            <a:r>
              <a:rPr lang="en-US" smtClean="0"/>
              <a:t>Time and time again this hasn’t worked</a:t>
            </a:r>
          </a:p>
          <a:p>
            <a:pPr lvl="1" eaLnBrk="1" hangingPunct="1"/>
            <a:r>
              <a:rPr lang="en-US" smtClean="0"/>
              <a:t>Influenza shots</a:t>
            </a:r>
          </a:p>
          <a:p>
            <a:pPr lvl="1" eaLnBrk="1" hangingPunct="1"/>
            <a:r>
              <a:rPr lang="en-US" smtClean="0"/>
              <a:t>Hand Hygiene compliance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Education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86400" y="4038600"/>
            <a:ext cx="29718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44B55C-2334-444D-A82B-A38DBEC5FD4B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Posters</a:t>
            </a:r>
          </a:p>
          <a:p>
            <a:pPr eaLnBrk="1" hangingPunct="1"/>
            <a:r>
              <a:rPr lang="en-US" smtClean="0"/>
              <a:t>Campaigns</a:t>
            </a:r>
          </a:p>
          <a:p>
            <a:pPr eaLnBrk="1" hangingPunct="1"/>
            <a:r>
              <a:rPr lang="en-US" smtClean="0"/>
              <a:t>Incentives</a:t>
            </a:r>
          </a:p>
          <a:p>
            <a:pPr eaLnBrk="1" hangingPunct="1">
              <a:buFont typeface="Wingdings 3" pitchFamily="4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All have short term effects, but compliance always returns to baseline after short term improvements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Promotions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7412" name="Picture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1295400"/>
            <a:ext cx="5043488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10025" y="4535488"/>
            <a:ext cx="2762250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A18388-742E-4C83-B07A-0068B02A2B77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481</TotalTime>
  <Words>702</Words>
  <Application>Microsoft Office PowerPoint</Application>
  <PresentationFormat>On-screen Show (4:3)</PresentationFormat>
  <Paragraphs>135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ＭＳ Ｐゴシック</vt:lpstr>
      <vt:lpstr>Lucida Sans Unicode</vt:lpstr>
      <vt:lpstr>Wingdings 3</vt:lpstr>
      <vt:lpstr>Verdana</vt:lpstr>
      <vt:lpstr>Wingdings 2</vt:lpstr>
      <vt:lpstr>Calibri</vt:lpstr>
      <vt:lpstr>Wingdings</vt:lpstr>
      <vt:lpstr>Concourse</vt:lpstr>
      <vt:lpstr>Preventing Infections in Healthcare Workers:  Strategies and Challenges</vt:lpstr>
      <vt:lpstr>Disclosures</vt:lpstr>
      <vt:lpstr>Outline</vt:lpstr>
      <vt:lpstr>Why don’t healthcare workers follow infection control protocols?</vt:lpstr>
      <vt:lpstr>Human nature</vt:lpstr>
      <vt:lpstr>People follow IC when…</vt:lpstr>
      <vt:lpstr>What doesn’t work?</vt:lpstr>
      <vt:lpstr>Education</vt:lpstr>
      <vt:lpstr>Promotions</vt:lpstr>
      <vt:lpstr>How do we get healthcare workers to change their behaviour?</vt:lpstr>
      <vt:lpstr>Fear/Media hype</vt:lpstr>
      <vt:lpstr>Punishment/Financial Penalty</vt:lpstr>
      <vt:lpstr>Big Brother is Watching…</vt:lpstr>
      <vt:lpstr>Fundamental to getting healthcare workers to change their behaviour is addressing culture…</vt:lpstr>
      <vt:lpstr>Culture eats Strategy for Lunch</vt:lpstr>
      <vt:lpstr>Positive Deviance</vt:lpstr>
      <vt:lpstr>Leading Questions…</vt:lpstr>
      <vt:lpstr>Let’s talk about Ebola…</vt:lpstr>
      <vt:lpstr>840 healthcare workers have been infected during the recent Ebola outbreak in West Africa… 491 have died…</vt:lpstr>
      <vt:lpstr>What’s the best approach?</vt:lpstr>
      <vt:lpstr>Attention to detail</vt:lpstr>
      <vt:lpstr>Then along came Dallas</vt:lpstr>
      <vt:lpstr>IPAC changes</vt:lpstr>
      <vt:lpstr>Controversies</vt:lpstr>
      <vt:lpstr>What have we learned?</vt:lpstr>
      <vt:lpstr>Lessons Learned</vt:lpstr>
      <vt:lpstr>Questions</vt:lpstr>
      <vt:lpstr>Slide 28</vt:lpstr>
      <vt:lpstr>Slide 29</vt:lpstr>
    </vt:vector>
  </TitlesOfParts>
  <Manager/>
  <Company>PHSABC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bruceg</dc:creator>
  <cp:keywords/>
  <dc:description/>
  <cp:lastModifiedBy>HE</cp:lastModifiedBy>
  <cp:revision>35</cp:revision>
  <cp:lastPrinted>2015-05-31T11:33:19Z</cp:lastPrinted>
  <dcterms:created xsi:type="dcterms:W3CDTF">2015-05-31T11:21:34Z</dcterms:created>
  <dcterms:modified xsi:type="dcterms:W3CDTF">2015-06-17T15:36:22Z</dcterms:modified>
  <cp:category/>
</cp:coreProperties>
</file>