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handoutMasterIdLst>
    <p:handoutMasterId r:id="rId47"/>
  </p:handoutMasterIdLst>
  <p:sldIdLst>
    <p:sldId id="256" r:id="rId2"/>
    <p:sldId id="257" r:id="rId3"/>
    <p:sldId id="260" r:id="rId4"/>
    <p:sldId id="259" r:id="rId5"/>
    <p:sldId id="261" r:id="rId6"/>
    <p:sldId id="282" r:id="rId7"/>
    <p:sldId id="283" r:id="rId8"/>
    <p:sldId id="262" r:id="rId9"/>
    <p:sldId id="263" r:id="rId10"/>
    <p:sldId id="264" r:id="rId11"/>
    <p:sldId id="268" r:id="rId12"/>
    <p:sldId id="270" r:id="rId13"/>
    <p:sldId id="271" r:id="rId14"/>
    <p:sldId id="272" r:id="rId15"/>
    <p:sldId id="265" r:id="rId16"/>
    <p:sldId id="273" r:id="rId17"/>
    <p:sldId id="307" r:id="rId18"/>
    <p:sldId id="308" r:id="rId19"/>
    <p:sldId id="309" r:id="rId20"/>
    <p:sldId id="310" r:id="rId21"/>
    <p:sldId id="311" r:id="rId22"/>
    <p:sldId id="312" r:id="rId23"/>
    <p:sldId id="313" r:id="rId24"/>
    <p:sldId id="314" r:id="rId25"/>
    <p:sldId id="315" r:id="rId26"/>
    <p:sldId id="316" r:id="rId27"/>
    <p:sldId id="294" r:id="rId28"/>
    <p:sldId id="295" r:id="rId29"/>
    <p:sldId id="296" r:id="rId30"/>
    <p:sldId id="278" r:id="rId31"/>
    <p:sldId id="279" r:id="rId32"/>
    <p:sldId id="280" r:id="rId33"/>
    <p:sldId id="281" r:id="rId34"/>
    <p:sldId id="305" r:id="rId35"/>
    <p:sldId id="274" r:id="rId36"/>
    <p:sldId id="303" r:id="rId37"/>
    <p:sldId id="275" r:id="rId38"/>
    <p:sldId id="302" r:id="rId39"/>
    <p:sldId id="276" r:id="rId40"/>
    <p:sldId id="306" r:id="rId41"/>
    <p:sldId id="277" r:id="rId42"/>
    <p:sldId id="299" r:id="rId43"/>
    <p:sldId id="317" r:id="rId44"/>
    <p:sldId id="318" r:id="rId4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p:restoredTop sz="91483"/>
  </p:normalViewPr>
  <p:slideViewPr>
    <p:cSldViewPr>
      <p:cViewPr>
        <p:scale>
          <a:sx n="92" d="100"/>
          <a:sy n="92" d="100"/>
        </p:scale>
        <p:origin x="-1062" y="-60"/>
      </p:cViewPr>
      <p:guideLst>
        <p:guide orient="horz" pos="2160"/>
        <p:guide pos="2880"/>
      </p:guideLst>
    </p:cSldViewPr>
  </p:slideViewPr>
  <p:notesTextViewPr>
    <p:cViewPr>
      <p:scale>
        <a:sx n="1" d="1"/>
        <a:sy n="1" d="1"/>
      </p:scale>
      <p:origin x="0" y="0"/>
    </p:cViewPr>
  </p:notesTextViewPr>
  <p:notesViewPr>
    <p:cSldViewPr>
      <p:cViewPr varScale="1">
        <p:scale>
          <a:sx n="89" d="100"/>
          <a:sy n="89" d="100"/>
        </p:scale>
        <p:origin x="2248"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28600"/>
            <a:ext cx="6856413" cy="68580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b="1"/>
            </a:lvl1pPr>
          </a:lstStyle>
          <a:p>
            <a:r>
              <a:rPr lang="en-US" altLang="en-US"/>
              <a:t>Refugee Health:  A New Perspective for Infection Prevention and Control</a:t>
            </a:r>
          </a:p>
          <a:p>
            <a:r>
              <a:rPr lang="en-US" altLang="en-US"/>
              <a:t>Prof. Ruth Carrico, University of Louisville School of Medicine</a:t>
            </a:r>
            <a:br>
              <a:rPr lang="en-US" altLang="en-US"/>
            </a:br>
            <a:r>
              <a:rPr lang="en-US" altLang="en-US"/>
              <a:t>A Webber Training Teleclass</a:t>
            </a:r>
          </a:p>
          <a:p>
            <a:endParaRPr lang="en-US" altLang="en-US"/>
          </a:p>
        </p:txBody>
      </p:sp>
      <p:sp>
        <p:nvSpPr>
          <p:cNvPr id="4" name="Footer Placeholder 3"/>
          <p:cNvSpPr>
            <a:spLocks noGrp="1"/>
          </p:cNvSpPr>
          <p:nvPr>
            <p:ph type="ftr" sz="quarter" idx="2"/>
          </p:nvPr>
        </p:nvSpPr>
        <p:spPr>
          <a:xfrm>
            <a:off x="0" y="8305800"/>
            <a:ext cx="6856413" cy="458788"/>
          </a:xfrm>
          <a:prstGeom prst="rect">
            <a:avLst/>
          </a:prstGeom>
        </p:spPr>
        <p:txBody>
          <a:bodyPr vert="horz" lIns="91440" tIns="45720" rIns="91440" bIns="45720" rtlCol="0" anchor="b"/>
          <a:lstStyle>
            <a:lvl1pPr algn="ctr" eaLnBrk="1" fontAlgn="auto" hangingPunct="1">
              <a:spcBef>
                <a:spcPts val="0"/>
              </a:spcBef>
              <a:spcAft>
                <a:spcPts val="0"/>
              </a:spcAft>
              <a:defRPr sz="1200" b="1" dirty="0" err="1">
                <a:latin typeface="+mn-lt"/>
              </a:defRPr>
            </a:lvl1pPr>
          </a:lstStyle>
          <a:p>
            <a:pPr>
              <a:defRPr/>
            </a:pPr>
            <a:r>
              <a:rPr lang="en-US"/>
              <a:t>Hosted </a:t>
            </a:r>
            <a:r>
              <a:rPr lang="en-US" smtClean="0"/>
              <a:t>by </a:t>
            </a:r>
            <a:r>
              <a:rPr lang="en-US" altLang="x-none"/>
              <a:t>Dr. Pierre </a:t>
            </a:r>
            <a:r>
              <a:rPr lang="en-US" altLang="x-none" smtClean="0"/>
              <a:t>Parneix</a:t>
            </a:r>
            <a:r>
              <a:rPr lang="en-US" altLang="x-none" smtClean="0"/>
              <a:t>, </a:t>
            </a:r>
            <a:r>
              <a:rPr lang="en-US" altLang="x-none" smtClean="0"/>
              <a:t>Hôpital</a:t>
            </a:r>
            <a:r>
              <a:rPr lang="en-US" altLang="x-none" smtClean="0"/>
              <a:t> </a:t>
            </a:r>
            <a:r>
              <a:rPr lang="en-US" altLang="x-none"/>
              <a:t>Pellegrin</a:t>
            </a:r>
            <a:r>
              <a:rPr lang="en-US" altLang="x-none"/>
              <a:t>, Bordeaux, France</a:t>
            </a:r>
            <a:endParaRPr lang="en-US"/>
          </a:p>
          <a:p>
            <a:pPr>
              <a:defRPr/>
            </a:pPr>
            <a:r>
              <a:rPr lang="en-US"/>
              <a:t>www.webbertraining.com</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538CA7E-66E6-45AF-872B-34ADB0A66940}" type="slidenum">
              <a:rPr lang="en-US" altLang="en-US"/>
              <a:pPr/>
              <a:t>‹#›</a:t>
            </a:fld>
            <a:endParaRPr lang="en-US" altLang="en-US"/>
          </a:p>
        </p:txBody>
      </p:sp>
    </p:spTree>
    <p:extLst>
      <p:ext uri="{BB962C8B-B14F-4D97-AF65-F5344CB8AC3E}">
        <p14:creationId xmlns:p14="http://schemas.microsoft.com/office/powerpoint/2010/main" val="435331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DD820E6F-3F9D-4388-B9D3-C03C67C92E13}" type="datetimeFigureOut">
              <a:rPr lang="en-US" altLang="en-US"/>
              <a:pPr/>
              <a:t>2/13/2018</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A0FECD7-4CC5-4840-AE51-86EB8537C503}" type="slidenum">
              <a:rPr lang="en-US" altLang="en-US"/>
              <a:pPr/>
              <a:t>‹#›</a:t>
            </a:fld>
            <a:endParaRPr lang="en-US" altLang="en-US"/>
          </a:p>
        </p:txBody>
      </p:sp>
    </p:spTree>
    <p:extLst>
      <p:ext uri="{BB962C8B-B14F-4D97-AF65-F5344CB8AC3E}">
        <p14:creationId xmlns:p14="http://schemas.microsoft.com/office/powerpoint/2010/main" val="2599305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22F46202-C518-492A-A46A-5A5CD991D788}" type="slidenum">
              <a:rPr lang="en-US" altLang="en-US"/>
              <a:pPr/>
              <a:t>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7626C4BD-4BF6-4CB6-AB37-4A41A8D34B6D}" type="slidenum">
              <a:rPr lang="en-US" altLang="en-US"/>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eaLnBrk="1" hangingPunct="1">
              <a:lnSpc>
                <a:spcPct val="80000"/>
              </a:lnSpc>
              <a:spcBef>
                <a:spcPct val="0"/>
              </a:spcBef>
              <a:buFontTx/>
              <a:buChar char="•"/>
            </a:pPr>
            <a:endParaRPr lang="en-US" altLang="en-US" sz="11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D95363D-E6D3-4D96-8755-B86D20C01BA8}" type="datetime1">
              <a:rPr lang="en-CA" altLang="en-US"/>
              <a:pPr/>
              <a:t>13/02/2018</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AE81F9D-1F37-4245-816D-B7A90EC833D8}" type="slidenum">
              <a:rPr lang="en-US" altLang="en-US"/>
              <a:pPr/>
              <a:t>‹#›</a:t>
            </a:fld>
            <a:endParaRPr lang="en-US" altLang="en-US"/>
          </a:p>
        </p:txBody>
      </p:sp>
    </p:spTree>
    <p:extLst>
      <p:ext uri="{BB962C8B-B14F-4D97-AF65-F5344CB8AC3E}">
        <p14:creationId xmlns:p14="http://schemas.microsoft.com/office/powerpoint/2010/main" val="89470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8923C03-AC38-4490-A350-40A4C7D6CC19}" type="datetime1">
              <a:rPr lang="en-CA" altLang="en-US"/>
              <a:pPr/>
              <a:t>13/02/2018</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563456E-8035-4CEF-8BFF-960658983BF1}" type="slidenum">
              <a:rPr lang="en-US" altLang="en-US"/>
              <a:pPr/>
              <a:t>‹#›</a:t>
            </a:fld>
            <a:endParaRPr lang="en-US" altLang="en-US"/>
          </a:p>
        </p:txBody>
      </p:sp>
    </p:spTree>
    <p:extLst>
      <p:ext uri="{BB962C8B-B14F-4D97-AF65-F5344CB8AC3E}">
        <p14:creationId xmlns:p14="http://schemas.microsoft.com/office/powerpoint/2010/main" val="1334188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F5D0F0E-4D21-4D16-B3E7-D43E7290059B}" type="datetime1">
              <a:rPr lang="en-CA" altLang="en-US"/>
              <a:pPr/>
              <a:t>13/02/2018</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A819781-2520-4220-A4CD-C3DD2BE8941F}" type="slidenum">
              <a:rPr lang="en-US" altLang="en-US"/>
              <a:pPr/>
              <a:t>‹#›</a:t>
            </a:fld>
            <a:endParaRPr lang="en-US" altLang="en-US"/>
          </a:p>
        </p:txBody>
      </p:sp>
    </p:spTree>
    <p:extLst>
      <p:ext uri="{BB962C8B-B14F-4D97-AF65-F5344CB8AC3E}">
        <p14:creationId xmlns:p14="http://schemas.microsoft.com/office/powerpoint/2010/main" val="3435180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1" name="Shape 21"/>
          <p:cNvSpPr>
            <a:spLocks noGrp="1"/>
          </p:cNvSpPr>
          <p:nvPr>
            <p:ph type="title"/>
          </p:nvPr>
        </p:nvSpPr>
        <p:spPr>
          <a:xfrm>
            <a:off x="1645294" y="1071562"/>
            <a:ext cx="5853412" cy="1118444"/>
          </a:xfrm>
          <a:prstGeom prst="rect">
            <a:avLst/>
          </a:prstGeom>
        </p:spPr>
        <p:txBody>
          <a:bodyPr lIns="0" tIns="0" rIns="0" bIns="0"/>
          <a:lstStyle>
            <a:lvl1pPr algn="ctr" defTabSz="410751">
              <a:defRPr sz="5484">
                <a:solidFill>
                  <a:srgbClr val="FFFFFF"/>
                </a:solidFill>
                <a:latin typeface="+mn-lt"/>
                <a:ea typeface="+mn-ea"/>
                <a:cs typeface="+mn-cs"/>
                <a:sym typeface="Helvetica Light"/>
              </a:defRPr>
            </a:lvl1pPr>
          </a:lstStyle>
          <a:p>
            <a:pPr lvl="0"/>
            <a:r>
              <a:rPr/>
              <a:t>Title Text</a:t>
            </a:r>
          </a:p>
        </p:txBody>
      </p:sp>
      <p:sp>
        <p:nvSpPr>
          <p:cNvPr id="22" name="Shape 22"/>
          <p:cNvSpPr>
            <a:spLocks noGrp="1"/>
          </p:cNvSpPr>
          <p:nvPr>
            <p:ph type="body" idx="1"/>
          </p:nvPr>
        </p:nvSpPr>
        <p:spPr>
          <a:xfrm>
            <a:off x="1645294" y="2223492"/>
            <a:ext cx="5853412" cy="3315147"/>
          </a:xfrm>
          <a:prstGeom prst="rect">
            <a:avLst/>
          </a:prstGeom>
        </p:spPr>
        <p:txBody>
          <a:bodyPr lIns="0" tIns="0" rIns="0" bIns="0" anchor="ctr"/>
          <a:lstStyle>
            <a:lvl1pPr marL="304538" indent="-304538" defTabSz="410751">
              <a:spcBef>
                <a:spcPts val="2953"/>
              </a:spcBef>
              <a:buClrTx/>
              <a:buSzPct val="75000"/>
              <a:buFontTx/>
              <a:buChar char="•"/>
              <a:defRPr sz="2531">
                <a:latin typeface="+mn-lt"/>
                <a:ea typeface="+mn-ea"/>
                <a:cs typeface="+mn-cs"/>
                <a:sym typeface="Helvetica Light"/>
              </a:defRPr>
            </a:lvl1pPr>
            <a:lvl2pPr marL="625995" indent="-304538" defTabSz="410751">
              <a:spcBef>
                <a:spcPts val="2953"/>
              </a:spcBef>
              <a:buClrTx/>
              <a:buSzPct val="75000"/>
              <a:buFontTx/>
              <a:buChar char="•"/>
              <a:defRPr sz="2531">
                <a:latin typeface="+mn-lt"/>
                <a:ea typeface="+mn-ea"/>
                <a:cs typeface="+mn-cs"/>
                <a:sym typeface="Helvetica Light"/>
              </a:defRPr>
            </a:lvl2pPr>
            <a:lvl3pPr marL="947453" indent="-304538" defTabSz="410751">
              <a:spcBef>
                <a:spcPts val="2953"/>
              </a:spcBef>
              <a:buClrTx/>
              <a:buSzPct val="75000"/>
              <a:buFontTx/>
              <a:buChar char="•"/>
              <a:defRPr sz="2531">
                <a:latin typeface="+mn-lt"/>
                <a:ea typeface="+mn-ea"/>
                <a:cs typeface="+mn-cs"/>
                <a:sym typeface="Helvetica Light"/>
              </a:defRPr>
            </a:lvl3pPr>
            <a:lvl4pPr marL="1268910" indent="-304538" defTabSz="410751">
              <a:spcBef>
                <a:spcPts val="2953"/>
              </a:spcBef>
              <a:buClrTx/>
              <a:buSzPct val="75000"/>
              <a:buFontTx/>
              <a:buChar char="•"/>
              <a:defRPr sz="2531">
                <a:latin typeface="+mn-lt"/>
                <a:ea typeface="+mn-ea"/>
                <a:cs typeface="+mn-cs"/>
                <a:sym typeface="Helvetica Light"/>
              </a:defRPr>
            </a:lvl4pPr>
            <a:lvl5pPr marL="1590367" indent="-304538" defTabSz="410751">
              <a:spcBef>
                <a:spcPts val="2953"/>
              </a:spcBef>
              <a:buClrTx/>
              <a:buSzPct val="75000"/>
              <a:buFontTx/>
              <a:buChar char="•"/>
              <a:defRPr sz="2531">
                <a:latin typeface="+mn-lt"/>
                <a:ea typeface="+mn-ea"/>
                <a:cs typeface="+mn-cs"/>
                <a:sym typeface="Helvetica Light"/>
              </a:defRPr>
            </a:lvl5pPr>
          </a:lstStyle>
          <a:p>
            <a:pPr lvl="0"/>
            <a:r>
              <a:rPr/>
              <a:t>Body Level One</a:t>
            </a:r>
          </a:p>
          <a:p>
            <a:pPr lvl="1"/>
            <a:r>
              <a:rPr/>
              <a:t>Body Level Two</a:t>
            </a:r>
          </a:p>
          <a:p>
            <a:pPr lvl="2"/>
            <a:r>
              <a:rPr/>
              <a:t>Body Level Three</a:t>
            </a:r>
          </a:p>
          <a:p>
            <a:pPr lvl="3"/>
            <a:r>
              <a:rPr/>
              <a:t>Body Level Four</a:t>
            </a:r>
          </a:p>
          <a:p>
            <a:pPr lvl="4"/>
            <a:r>
              <a:rPr/>
              <a:t>Body Level Five</a:t>
            </a:r>
          </a:p>
        </p:txBody>
      </p:sp>
    </p:spTree>
    <p:extLst>
      <p:ext uri="{BB962C8B-B14F-4D97-AF65-F5344CB8AC3E}">
        <p14:creationId xmlns:p14="http://schemas.microsoft.com/office/powerpoint/2010/main" val="401167937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55754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91A0C87-0EFD-4A44-AFBD-0964AB8146BF}" type="datetime1">
              <a:rPr lang="en-CA" altLang="en-US"/>
              <a:pPr/>
              <a:t>13/02/2018</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sz="1800"/>
            </a:lvl1pPr>
          </a:lstStyle>
          <a:p>
            <a:fld id="{DCD55A2E-E026-45C9-9CF1-4AF78A92AE48}" type="slidenum">
              <a:rPr lang="en-US" altLang="en-US"/>
              <a:pPr/>
              <a:t>‹#›</a:t>
            </a:fld>
            <a:endParaRPr lang="en-US" altLang="en-US"/>
          </a:p>
        </p:txBody>
      </p:sp>
    </p:spTree>
    <p:extLst>
      <p:ext uri="{BB962C8B-B14F-4D97-AF65-F5344CB8AC3E}">
        <p14:creationId xmlns:p14="http://schemas.microsoft.com/office/powerpoint/2010/main" val="2565204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CAFBF6C-C2F2-4BB3-957F-644340FA890C}" type="datetime1">
              <a:rPr lang="en-CA" altLang="en-US"/>
              <a:pPr/>
              <a:t>13/02/2018</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5266AA-A9F1-4B16-A4DD-2C0A58A45A23}" type="slidenum">
              <a:rPr lang="en-US" altLang="en-US"/>
              <a:pPr/>
              <a:t>‹#›</a:t>
            </a:fld>
            <a:endParaRPr lang="en-US" altLang="en-US"/>
          </a:p>
        </p:txBody>
      </p:sp>
    </p:spTree>
    <p:extLst>
      <p:ext uri="{BB962C8B-B14F-4D97-AF65-F5344CB8AC3E}">
        <p14:creationId xmlns:p14="http://schemas.microsoft.com/office/powerpoint/2010/main" val="53709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330A8EE-87B1-48F9-ABCF-C57B83ECE2DA}" type="datetime1">
              <a:rPr lang="en-CA" altLang="en-US"/>
              <a:pPr/>
              <a:t>13/02/2018</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56CB8E75-B1FB-40CC-8E70-25772B8B0D03}" type="slidenum">
              <a:rPr lang="en-US" altLang="en-US"/>
              <a:pPr/>
              <a:t>‹#›</a:t>
            </a:fld>
            <a:endParaRPr lang="en-US" altLang="en-US"/>
          </a:p>
        </p:txBody>
      </p:sp>
    </p:spTree>
    <p:extLst>
      <p:ext uri="{BB962C8B-B14F-4D97-AF65-F5344CB8AC3E}">
        <p14:creationId xmlns:p14="http://schemas.microsoft.com/office/powerpoint/2010/main" val="3249704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FE5E342A-CFEB-4BBA-B3AF-7C2B2A7B0DEF}" type="datetime1">
              <a:rPr lang="en-CA" altLang="en-US"/>
              <a:pPr/>
              <a:t>13/02/2018</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57DAC5CD-E065-4C52-B01E-B1B1530CA05A}" type="slidenum">
              <a:rPr lang="en-US" altLang="en-US"/>
              <a:pPr/>
              <a:t>‹#›</a:t>
            </a:fld>
            <a:endParaRPr lang="en-US" altLang="en-US"/>
          </a:p>
        </p:txBody>
      </p:sp>
    </p:spTree>
    <p:extLst>
      <p:ext uri="{BB962C8B-B14F-4D97-AF65-F5344CB8AC3E}">
        <p14:creationId xmlns:p14="http://schemas.microsoft.com/office/powerpoint/2010/main" val="13821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30A415C-B366-4611-9FC4-FD01F5D0906D}" type="datetime1">
              <a:rPr lang="en-CA" altLang="en-US"/>
              <a:pPr/>
              <a:t>13/02/2018</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14E65839-C8CE-4BD9-893D-1020501F91FF}" type="slidenum">
              <a:rPr lang="en-US" altLang="en-US"/>
              <a:pPr/>
              <a:t>‹#›</a:t>
            </a:fld>
            <a:endParaRPr lang="en-US" altLang="en-US"/>
          </a:p>
        </p:txBody>
      </p:sp>
    </p:spTree>
    <p:extLst>
      <p:ext uri="{BB962C8B-B14F-4D97-AF65-F5344CB8AC3E}">
        <p14:creationId xmlns:p14="http://schemas.microsoft.com/office/powerpoint/2010/main" val="397524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C5FF957-8CD7-403F-877A-13A862EEFDB8}" type="datetime1">
              <a:rPr lang="en-CA" altLang="en-US"/>
              <a:pPr/>
              <a:t>13/02/2018</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77F7C14A-EAFB-4A9C-901C-597CBA0A094F}" type="slidenum">
              <a:rPr lang="en-US" altLang="en-US"/>
              <a:pPr/>
              <a:t>‹#›</a:t>
            </a:fld>
            <a:endParaRPr lang="en-US" altLang="en-US"/>
          </a:p>
        </p:txBody>
      </p:sp>
    </p:spTree>
    <p:extLst>
      <p:ext uri="{BB962C8B-B14F-4D97-AF65-F5344CB8AC3E}">
        <p14:creationId xmlns:p14="http://schemas.microsoft.com/office/powerpoint/2010/main" val="2951623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F908D63-DC35-45E9-A641-251D3F0C69E2}" type="datetime1">
              <a:rPr lang="en-CA" altLang="en-US"/>
              <a:pPr/>
              <a:t>13/02/2018</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86C0D40A-914E-46B8-B74E-71B9DE43CB59}" type="slidenum">
              <a:rPr lang="en-US" altLang="en-US"/>
              <a:pPr/>
              <a:t>‹#›</a:t>
            </a:fld>
            <a:endParaRPr lang="en-US" altLang="en-US"/>
          </a:p>
        </p:txBody>
      </p:sp>
    </p:spTree>
    <p:extLst>
      <p:ext uri="{BB962C8B-B14F-4D97-AF65-F5344CB8AC3E}">
        <p14:creationId xmlns:p14="http://schemas.microsoft.com/office/powerpoint/2010/main" val="3046240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43C59C5-0943-4C64-A86A-BA5A788DB0C4}" type="datetime1">
              <a:rPr lang="en-CA" altLang="en-US"/>
              <a:pPr/>
              <a:t>13/02/2018</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7CDA5B26-5411-4553-9A32-214EBDEF05E0}" type="slidenum">
              <a:rPr lang="en-US" altLang="en-US"/>
              <a:pPr/>
              <a:t>‹#›</a:t>
            </a:fld>
            <a:endParaRPr lang="en-US" altLang="en-US"/>
          </a:p>
        </p:txBody>
      </p:sp>
    </p:spTree>
    <p:extLst>
      <p:ext uri="{BB962C8B-B14F-4D97-AF65-F5344CB8AC3E}">
        <p14:creationId xmlns:p14="http://schemas.microsoft.com/office/powerpoint/2010/main" val="908459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AAD812C2-16D5-4790-9553-B76D7588E0A7}" type="datetime1">
              <a:rPr lang="en-CA" altLang="en-US"/>
              <a:pPr/>
              <a:t>13/02/2018</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6CFB4FE-882A-40DD-8CA5-7197BDFB6B0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9" r:id="rId1"/>
    <p:sldLayoutId id="214748373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40" r:id="rId12"/>
    <p:sldLayoutId id="2147483741"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globalhealth.center/rhp/state.ph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600200" y="2819400"/>
            <a:ext cx="6019800" cy="1981200"/>
          </a:xfrm>
          <a:prstGeom prst="rect">
            <a:avLst/>
          </a:prstGeom>
          <a:solidFill>
            <a:schemeClr val="bg1"/>
          </a:solidFill>
          <a:ln>
            <a:noFill/>
          </a:ln>
          <a:effectLst>
            <a:outerShdw blurRad="50800" dist="76201" dir="2700000" algn="tl" rotWithShape="0">
              <a:srgbClr val="808080">
                <a:alpha val="28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endParaRPr lang="en-US" altLang="en-US">
              <a:solidFill>
                <a:srgbClr val="FFFFFF"/>
              </a:solidFill>
            </a:endParaRPr>
          </a:p>
        </p:txBody>
      </p:sp>
      <p:sp>
        <p:nvSpPr>
          <p:cNvPr id="2" name="Title 1"/>
          <p:cNvSpPr>
            <a:spLocks noGrp="1"/>
          </p:cNvSpPr>
          <p:nvPr>
            <p:ph type="ctrTitle"/>
          </p:nvPr>
        </p:nvSpPr>
        <p:spPr>
          <a:xfrm>
            <a:off x="533400" y="838200"/>
            <a:ext cx="8153400" cy="1470025"/>
          </a:xfrm>
        </p:spPr>
        <p:txBody>
          <a:bodyPr rtlCol="0">
            <a:normAutofit fontScale="90000"/>
          </a:bodyPr>
          <a:lstStyle/>
          <a:p>
            <a:pPr eaLnBrk="1" fontAlgn="auto" hangingPunct="1">
              <a:spcAft>
                <a:spcPts val="0"/>
              </a:spcAft>
              <a:defRPr/>
            </a:pPr>
            <a:r>
              <a:rPr lang="en-US" b="1" dirty="0"/>
              <a:t>Refugee Health:  A New Perspective for Infection Prevention and Control</a:t>
            </a:r>
          </a:p>
        </p:txBody>
      </p:sp>
      <p:sp>
        <p:nvSpPr>
          <p:cNvPr id="3" name="Subtitle 2"/>
          <p:cNvSpPr>
            <a:spLocks noGrp="1"/>
          </p:cNvSpPr>
          <p:nvPr>
            <p:ph type="subTitle" idx="1"/>
          </p:nvPr>
        </p:nvSpPr>
        <p:spPr>
          <a:xfrm>
            <a:off x="1600200" y="2819400"/>
            <a:ext cx="6019800" cy="1981200"/>
          </a:xfrm>
          <a:ln>
            <a:solidFill>
              <a:schemeClr val="bg1">
                <a:lumMod val="65000"/>
              </a:schemeClr>
            </a:solidFill>
          </a:ln>
        </p:spPr>
        <p:txBody>
          <a:bodyPr rtlCol="0">
            <a:normAutofit fontScale="85000" lnSpcReduction="20000"/>
          </a:bodyPr>
          <a:lstStyle/>
          <a:p>
            <a:pPr eaLnBrk="1" fontAlgn="auto" hangingPunct="1">
              <a:spcAft>
                <a:spcPts val="0"/>
              </a:spcAft>
              <a:defRPr/>
            </a:pPr>
            <a:r>
              <a:rPr lang="en-US" b="1" dirty="0" smtClean="0"/>
              <a:t>Ruth Carrico PhD DNP APRN FNP-C CIC</a:t>
            </a:r>
          </a:p>
          <a:p>
            <a:pPr eaLnBrk="1" fontAlgn="auto" hangingPunct="1">
              <a:spcAft>
                <a:spcPts val="0"/>
              </a:spcAft>
              <a:defRPr/>
            </a:pPr>
            <a:r>
              <a:rPr lang="en-US" sz="2800" b="1" dirty="0" smtClean="0"/>
              <a:t>Associate Professor</a:t>
            </a:r>
          </a:p>
          <a:p>
            <a:pPr eaLnBrk="1" fontAlgn="auto" hangingPunct="1">
              <a:spcAft>
                <a:spcPts val="0"/>
              </a:spcAft>
              <a:defRPr/>
            </a:pPr>
            <a:r>
              <a:rPr lang="en-US" sz="2800" b="1" dirty="0" smtClean="0"/>
              <a:t>Division of Infectious Diseases</a:t>
            </a:r>
          </a:p>
          <a:p>
            <a:pPr eaLnBrk="1" fontAlgn="auto" hangingPunct="1">
              <a:spcAft>
                <a:spcPts val="0"/>
              </a:spcAft>
              <a:defRPr/>
            </a:pPr>
            <a:r>
              <a:rPr lang="en-US" sz="2800" b="1" dirty="0" smtClean="0"/>
              <a:t>Associate Founder, Global Health Center</a:t>
            </a:r>
          </a:p>
          <a:p>
            <a:pPr eaLnBrk="1" fontAlgn="auto" hangingPunct="1">
              <a:spcAft>
                <a:spcPts val="0"/>
              </a:spcAft>
              <a:defRPr/>
            </a:pPr>
            <a:r>
              <a:rPr lang="en-US" sz="2800" b="1" dirty="0" smtClean="0"/>
              <a:t>University of Louisville School of Medicine</a:t>
            </a:r>
            <a:endParaRPr lang="en-US" sz="2800" b="1" dirty="0"/>
          </a:p>
        </p:txBody>
      </p:sp>
      <p:sp>
        <p:nvSpPr>
          <p:cNvPr id="15364" name="Subtitle 2"/>
          <p:cNvSpPr txBox="1">
            <a:spLocks/>
          </p:cNvSpPr>
          <p:nvPr/>
        </p:nvSpPr>
        <p:spPr bwMode="auto">
          <a:xfrm>
            <a:off x="1295400" y="5257800"/>
            <a:ext cx="6629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buFont typeface="Arial" pitchFamily="34" charset="0"/>
              <a:buNone/>
            </a:pPr>
            <a:r>
              <a:rPr lang="en-US" altLang="en-US" sz="2400" b="1">
                <a:solidFill>
                  <a:srgbClr val="898989"/>
                </a:solidFill>
              </a:rPr>
              <a:t>Hosted by Dr. Pierre Parneix</a:t>
            </a:r>
            <a:br>
              <a:rPr lang="en-US" altLang="en-US" sz="2400" b="1">
                <a:solidFill>
                  <a:srgbClr val="898989"/>
                </a:solidFill>
              </a:rPr>
            </a:br>
            <a:r>
              <a:rPr lang="en-US" altLang="en-US" sz="2000" b="1">
                <a:solidFill>
                  <a:srgbClr val="898989"/>
                </a:solidFill>
              </a:rPr>
              <a:t>Hôpital Pellegrin, Bordeaux, France</a:t>
            </a:r>
          </a:p>
        </p:txBody>
      </p:sp>
      <p:sp>
        <p:nvSpPr>
          <p:cNvPr id="15365" name="TextBox 4"/>
          <p:cNvSpPr txBox="1">
            <a:spLocks noChangeArrowheads="1"/>
          </p:cNvSpPr>
          <p:nvPr/>
        </p:nvSpPr>
        <p:spPr bwMode="auto">
          <a:xfrm>
            <a:off x="3251200" y="6477000"/>
            <a:ext cx="261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a:t>www.webbertraining.com</a:t>
            </a:r>
          </a:p>
        </p:txBody>
      </p:sp>
      <p:sp>
        <p:nvSpPr>
          <p:cNvPr id="15366" name="TextBox 5"/>
          <p:cNvSpPr txBox="1">
            <a:spLocks noChangeArrowheads="1"/>
          </p:cNvSpPr>
          <p:nvPr/>
        </p:nvSpPr>
        <p:spPr bwMode="auto">
          <a:xfrm>
            <a:off x="7256463" y="6477000"/>
            <a:ext cx="1887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1800"/>
              <a:t>February 15, 2018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Health Assessment Prior to Resettlement</a:t>
            </a:r>
            <a:endParaRPr lang="en-US" dirty="0"/>
          </a:p>
        </p:txBody>
      </p:sp>
      <p:sp>
        <p:nvSpPr>
          <p:cNvPr id="27650" name="Content Placeholder 2"/>
          <p:cNvSpPr>
            <a:spLocks noGrp="1"/>
          </p:cNvSpPr>
          <p:nvPr>
            <p:ph idx="1"/>
          </p:nvPr>
        </p:nvSpPr>
        <p:spPr/>
        <p:txBody>
          <a:bodyPr/>
          <a:lstStyle/>
          <a:p>
            <a:pPr eaLnBrk="1" hangingPunct="1"/>
            <a:r>
              <a:rPr lang="en-US" altLang="en-US" sz="2800" smtClean="0"/>
              <a:t>Cultural orientation</a:t>
            </a:r>
          </a:p>
          <a:p>
            <a:pPr eaLnBrk="1" hangingPunct="1"/>
            <a:r>
              <a:rPr lang="en-US" altLang="en-US" sz="2800" smtClean="0"/>
              <a:t>Overseas medical examination</a:t>
            </a:r>
          </a:p>
          <a:p>
            <a:pPr eaLnBrk="1" hangingPunct="1"/>
            <a:r>
              <a:rPr lang="en-US" altLang="en-US" sz="2800" smtClean="0"/>
              <a:t>Some receive immunization</a:t>
            </a:r>
          </a:p>
          <a:p>
            <a:pPr eaLnBrk="1" hangingPunct="1"/>
            <a:r>
              <a:rPr lang="en-US" altLang="en-US" sz="2800" smtClean="0"/>
              <a:t>Some receive presumptive treatment for parasites</a:t>
            </a:r>
          </a:p>
          <a:p>
            <a:pPr eaLnBrk="1" hangingPunct="1"/>
            <a:r>
              <a:rPr lang="en-US" altLang="en-US" sz="2800" smtClean="0"/>
              <a:t>Some are found to have health conditions that prevent them from entering resettlement</a:t>
            </a:r>
          </a:p>
          <a:p>
            <a:pPr lvl="1" eaLnBrk="1" hangingPunct="1"/>
            <a:r>
              <a:rPr lang="en-US" altLang="en-US" sz="2400" smtClean="0"/>
              <a:t>Class A conditions</a:t>
            </a:r>
          </a:p>
          <a:p>
            <a:pPr lvl="1" eaLnBrk="1" hangingPunct="1"/>
            <a:r>
              <a:rPr lang="en-US" altLang="en-US" sz="2400" smtClean="0"/>
              <a:t>Class B conditions</a:t>
            </a:r>
          </a:p>
        </p:txBody>
      </p:sp>
      <p:sp>
        <p:nvSpPr>
          <p:cNvPr id="4" name="Slide Number Placeholder 3"/>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B24A1108-0550-4405-934D-F6DBA30B4FC3}" type="slidenum">
              <a:rPr lang="en-US" altLang="en-US">
                <a:solidFill>
                  <a:srgbClr val="898989"/>
                </a:solidFill>
              </a:rPr>
              <a:pPr/>
              <a:t>10</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750888" y="914400"/>
            <a:ext cx="8077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pPr>
            <a:r>
              <a:rPr lang="en-US" altLang="en-US" sz="2100"/>
              <a:t>All refugees go into quarantine at the first “port of entry” into the U.S.; each airport has a CDC quarantine officer who clears them for the next flight.</a:t>
            </a:r>
          </a:p>
          <a:p>
            <a:pPr eaLnBrk="1" hangingPunct="1">
              <a:spcBef>
                <a:spcPct val="0"/>
              </a:spcBef>
            </a:pPr>
            <a:r>
              <a:rPr lang="en-US" altLang="en-US" sz="2100"/>
              <a:t>20 U.S. ports of entry have quarantine stations, including New York City, San Francisco, Miami, and Chicago.</a:t>
            </a:r>
          </a:p>
          <a:p>
            <a:pPr eaLnBrk="1" hangingPunct="1">
              <a:spcBef>
                <a:spcPct val="0"/>
              </a:spcBef>
            </a:pPr>
            <a:r>
              <a:rPr lang="en-US" altLang="en-US" sz="2100"/>
              <a:t>Final Destination State </a:t>
            </a:r>
          </a:p>
        </p:txBody>
      </p:sp>
      <p:pic>
        <p:nvPicPr>
          <p:cNvPr id="28674" name="Picture 4"/>
          <p:cNvPicPr>
            <a:picLocks noChangeAspect="1" noChangeArrowheads="1"/>
          </p:cNvPicPr>
          <p:nvPr/>
        </p:nvPicPr>
        <p:blipFill>
          <a:blip r:embed="rId2">
            <a:extLst>
              <a:ext uri="{28A0092B-C50C-407E-A947-70E740481C1C}">
                <a14:useLocalDpi xmlns:a14="http://schemas.microsoft.com/office/drawing/2010/main" val="0"/>
              </a:ext>
            </a:extLst>
          </a:blip>
          <a:srcRect l="21732" r="10361"/>
          <a:stretch>
            <a:fillRect/>
          </a:stretch>
        </p:blipFill>
        <p:spPr bwMode="auto">
          <a:xfrm>
            <a:off x="609600" y="3048000"/>
            <a:ext cx="25908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0" name="TextBox 2"/>
          <p:cNvSpPr txBox="1">
            <a:spLocks noChangeArrowheads="1"/>
          </p:cNvSpPr>
          <p:nvPr/>
        </p:nvSpPr>
        <p:spPr bwMode="auto">
          <a:xfrm>
            <a:off x="762000" y="352425"/>
            <a:ext cx="845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dirty="0">
                <a:solidFill>
                  <a:srgbClr val="EBDDC3"/>
                </a:solidFill>
              </a:rPr>
              <a:t> </a:t>
            </a:r>
            <a:r>
              <a:rPr lang="en-US" sz="2400" dirty="0">
                <a:solidFill>
                  <a:srgbClr val="EBDDC3"/>
                </a:solidFill>
                <a:latin typeface="+mj-lt"/>
              </a:rPr>
              <a:t>  </a:t>
            </a:r>
            <a:r>
              <a:rPr lang="en-US" sz="4000" dirty="0" smtClean="0">
                <a:latin typeface="+mj-lt"/>
              </a:rPr>
              <a:t>From Overseas to Quarantine</a:t>
            </a:r>
            <a:endParaRPr lang="en-US" sz="4000" dirty="0">
              <a:latin typeface="+mj-lt"/>
            </a:endParaRPr>
          </a:p>
        </p:txBody>
      </p:sp>
      <p:pic>
        <p:nvPicPr>
          <p:cNvPr id="286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046413"/>
            <a:ext cx="5187950" cy="318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D5885781-BC5D-4E64-887F-163181B7CF81}" type="slidenum">
              <a:rPr lang="en-US" altLang="en-US" sz="1800">
                <a:solidFill>
                  <a:srgbClr val="898989"/>
                </a:solidFill>
              </a:rPr>
              <a:pPr/>
              <a:t>11</a:t>
            </a:fld>
            <a:endParaRPr lang="en-US" altLang="en-US" sz="1800">
              <a:solidFill>
                <a:srgbClr val="898989"/>
              </a:solidFill>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304800"/>
            <a:ext cx="7315200" cy="717550"/>
          </a:xfrm>
        </p:spPr>
        <p:txBody>
          <a:bodyPr rtlCol="0">
            <a:normAutofit fontScale="90000"/>
          </a:bodyPr>
          <a:lstStyle/>
          <a:p>
            <a:pPr eaLnBrk="1" fontAlgn="auto" hangingPunct="1">
              <a:spcAft>
                <a:spcPts val="0"/>
              </a:spcAft>
              <a:defRPr/>
            </a:pPr>
            <a:r>
              <a:rPr lang="en-US" dirty="0"/>
              <a:t>Local Resettlement Agencies</a:t>
            </a:r>
          </a:p>
        </p:txBody>
      </p:sp>
      <p:sp>
        <p:nvSpPr>
          <p:cNvPr id="2" name="Content Placeholder 1"/>
          <p:cNvSpPr>
            <a:spLocks noGrp="1"/>
          </p:cNvSpPr>
          <p:nvPr>
            <p:ph idx="1"/>
          </p:nvPr>
        </p:nvSpPr>
        <p:spPr>
          <a:xfrm>
            <a:off x="76200" y="1143000"/>
            <a:ext cx="8721725" cy="5257800"/>
          </a:xfrm>
        </p:spPr>
        <p:txBody>
          <a:bodyPr>
            <a:normAutofit/>
          </a:bodyPr>
          <a:lstStyle/>
          <a:p>
            <a:pPr eaLnBrk="1" hangingPunct="1">
              <a:lnSpc>
                <a:spcPct val="90000"/>
              </a:lnSpc>
            </a:pPr>
            <a:r>
              <a:rPr lang="en-US" altLang="en-US" sz="2800" smtClean="0"/>
              <a:t>Designated by the U.S. Government to provide direct resettlement services– Self-sufficiency is expected  </a:t>
            </a:r>
          </a:p>
          <a:p>
            <a:pPr lvl="2" eaLnBrk="1" hangingPunct="1">
              <a:lnSpc>
                <a:spcPct val="90000"/>
              </a:lnSpc>
            </a:pPr>
            <a:r>
              <a:rPr lang="en-US" altLang="en-US" smtClean="0"/>
              <a:t>Starts before arrival with apartment set-up, and airport pick-up</a:t>
            </a:r>
          </a:p>
          <a:p>
            <a:pPr lvl="2" eaLnBrk="1" hangingPunct="1">
              <a:lnSpc>
                <a:spcPct val="90000"/>
              </a:lnSpc>
            </a:pPr>
            <a:r>
              <a:rPr lang="en-US" altLang="en-US" smtClean="0"/>
              <a:t>Provide furnished housing </a:t>
            </a:r>
          </a:p>
          <a:p>
            <a:pPr lvl="2" eaLnBrk="1" hangingPunct="1">
              <a:lnSpc>
                <a:spcPct val="90000"/>
              </a:lnSpc>
            </a:pPr>
            <a:r>
              <a:rPr lang="en-US" altLang="en-US" smtClean="0"/>
              <a:t>Mental health services</a:t>
            </a:r>
          </a:p>
          <a:p>
            <a:pPr lvl="2" eaLnBrk="1" hangingPunct="1">
              <a:lnSpc>
                <a:spcPct val="90000"/>
              </a:lnSpc>
            </a:pPr>
            <a:r>
              <a:rPr lang="en-US" altLang="en-US" smtClean="0"/>
              <a:t>ESL classes </a:t>
            </a:r>
          </a:p>
          <a:p>
            <a:pPr lvl="2" eaLnBrk="1" hangingPunct="1">
              <a:lnSpc>
                <a:spcPct val="90000"/>
              </a:lnSpc>
            </a:pPr>
            <a:r>
              <a:rPr lang="en-US" altLang="en-US" smtClean="0"/>
              <a:t>Employment assistance </a:t>
            </a:r>
          </a:p>
          <a:p>
            <a:pPr lvl="2" eaLnBrk="1" hangingPunct="1">
              <a:lnSpc>
                <a:spcPct val="90000"/>
              </a:lnSpc>
            </a:pPr>
            <a:r>
              <a:rPr lang="en-US" altLang="en-US" smtClean="0"/>
              <a:t>Provide case management</a:t>
            </a:r>
          </a:p>
          <a:p>
            <a:pPr lvl="2" eaLnBrk="1" hangingPunct="1">
              <a:lnSpc>
                <a:spcPct val="90000"/>
              </a:lnSpc>
            </a:pPr>
            <a:r>
              <a:rPr lang="en-US" altLang="en-US" smtClean="0"/>
              <a:t>Cash assistance </a:t>
            </a:r>
          </a:p>
          <a:p>
            <a:pPr lvl="2" eaLnBrk="1" hangingPunct="1">
              <a:lnSpc>
                <a:spcPct val="90000"/>
              </a:lnSpc>
            </a:pPr>
            <a:r>
              <a:rPr lang="en-US" altLang="en-US" smtClean="0"/>
              <a:t>Cultural orientation  </a:t>
            </a:r>
          </a:p>
          <a:p>
            <a:pPr lvl="2" eaLnBrk="1" hangingPunct="1">
              <a:lnSpc>
                <a:spcPct val="90000"/>
              </a:lnSpc>
            </a:pPr>
            <a:r>
              <a:rPr lang="en-US" altLang="en-US" smtClean="0"/>
              <a:t>Health Assessment </a:t>
            </a:r>
          </a:p>
          <a:p>
            <a:pPr lvl="2" eaLnBrk="1" hangingPunct="1">
              <a:lnSpc>
                <a:spcPct val="90000"/>
              </a:lnSpc>
            </a:pPr>
            <a:endParaRPr lang="en-US" altLang="en-US" sz="2000" smtClean="0"/>
          </a:p>
          <a:p>
            <a:pPr eaLnBrk="1" hangingPunct="1">
              <a:lnSpc>
                <a:spcPct val="90000"/>
              </a:lnSpc>
            </a:pPr>
            <a:endParaRPr lang="en-US" altLang="en-US" smtClean="0"/>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638" y="3352800"/>
            <a:ext cx="3316287"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4649D303-E360-4D36-B260-FA1D008F4496}" type="slidenum">
              <a:rPr lang="en-US" altLang="en-US">
                <a:solidFill>
                  <a:srgbClr val="898989"/>
                </a:solidFill>
              </a:rPr>
              <a:pPr/>
              <a:t>12</a:t>
            </a:fld>
            <a:endParaRPr lang="en-US" altLang="en-US">
              <a:solidFill>
                <a:srgbClr val="898989"/>
              </a:solidFill>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2"/>
          <p:cNvSpPr>
            <a:spLocks noGrp="1"/>
          </p:cNvSpPr>
          <p:nvPr>
            <p:ph type="title"/>
          </p:nvPr>
        </p:nvSpPr>
        <p:spPr>
          <a:xfrm>
            <a:off x="1447800" y="425450"/>
            <a:ext cx="6096000" cy="793750"/>
          </a:xfrm>
        </p:spPr>
        <p:txBody>
          <a:bodyPr/>
          <a:lstStyle/>
          <a:p>
            <a:pPr eaLnBrk="1" hangingPunct="1"/>
            <a:r>
              <a:rPr lang="en-US" altLang="en-US" sz="4000" smtClean="0"/>
              <a:t>Resettlement Services </a:t>
            </a:r>
          </a:p>
        </p:txBody>
      </p:sp>
      <p:sp>
        <p:nvSpPr>
          <p:cNvPr id="2" name="Content Placeholder 1"/>
          <p:cNvSpPr>
            <a:spLocks noGrp="1"/>
          </p:cNvSpPr>
          <p:nvPr>
            <p:ph idx="1"/>
          </p:nvPr>
        </p:nvSpPr>
        <p:spPr>
          <a:xfrm>
            <a:off x="381000" y="1371600"/>
            <a:ext cx="8458200" cy="5334000"/>
          </a:xfrm>
        </p:spPr>
        <p:txBody>
          <a:bodyPr>
            <a:normAutofit/>
          </a:bodyPr>
          <a:lstStyle/>
          <a:p>
            <a:pPr eaLnBrk="1" hangingPunct="1">
              <a:lnSpc>
                <a:spcPct val="90000"/>
              </a:lnSpc>
            </a:pPr>
            <a:r>
              <a:rPr lang="en-US" altLang="en-US" sz="2400" smtClean="0"/>
              <a:t>Refugees are eligible for all social programs for which U.S. citizens are eligible.</a:t>
            </a:r>
          </a:p>
          <a:p>
            <a:pPr eaLnBrk="1" hangingPunct="1">
              <a:lnSpc>
                <a:spcPct val="90000"/>
              </a:lnSpc>
            </a:pPr>
            <a:endParaRPr lang="en-US" altLang="en-US" sz="2400" smtClean="0"/>
          </a:p>
          <a:p>
            <a:pPr eaLnBrk="1" hangingPunct="1">
              <a:lnSpc>
                <a:spcPct val="90000"/>
              </a:lnSpc>
            </a:pPr>
            <a:r>
              <a:rPr lang="en-US" altLang="en-US" sz="2400" smtClean="0"/>
              <a:t>Refugees are eligible to work as soon as they arrive in the U.S.  Self-sufficiency is the expectation.</a:t>
            </a:r>
          </a:p>
          <a:p>
            <a:pPr eaLnBrk="1" hangingPunct="1">
              <a:lnSpc>
                <a:spcPct val="90000"/>
              </a:lnSpc>
            </a:pPr>
            <a:endParaRPr lang="en-US" altLang="en-US" sz="2400" smtClean="0"/>
          </a:p>
          <a:p>
            <a:pPr eaLnBrk="1" hangingPunct="1">
              <a:lnSpc>
                <a:spcPct val="90000"/>
              </a:lnSpc>
            </a:pPr>
            <a:r>
              <a:rPr lang="en-US" altLang="en-US" sz="2400" smtClean="0"/>
              <a:t>Refugees are placed on track for citizenship.</a:t>
            </a:r>
          </a:p>
          <a:p>
            <a:pPr eaLnBrk="1" hangingPunct="1">
              <a:lnSpc>
                <a:spcPct val="90000"/>
              </a:lnSpc>
            </a:pPr>
            <a:endParaRPr lang="en-US" altLang="en-US" sz="2400" smtClean="0"/>
          </a:p>
          <a:p>
            <a:pPr eaLnBrk="1" hangingPunct="1">
              <a:lnSpc>
                <a:spcPct val="90000"/>
              </a:lnSpc>
            </a:pPr>
            <a:r>
              <a:rPr lang="en-US" altLang="en-US" sz="2400" smtClean="0"/>
              <a:t>Refugees receive intense services for 8 months but can access some level of service beyond that time.</a:t>
            </a:r>
          </a:p>
          <a:p>
            <a:pPr eaLnBrk="1" hangingPunct="1">
              <a:lnSpc>
                <a:spcPct val="90000"/>
              </a:lnSpc>
            </a:pPr>
            <a:endParaRPr lang="en-US" altLang="en-US" sz="2400" smtClean="0"/>
          </a:p>
          <a:p>
            <a:pPr eaLnBrk="1" hangingPunct="1">
              <a:lnSpc>
                <a:spcPct val="90000"/>
              </a:lnSpc>
            </a:pPr>
            <a:r>
              <a:rPr lang="en-US" altLang="en-US" sz="2400" smtClean="0"/>
              <a:t>Refugees must pay back the cost of their plane ticket to Homeland Security. </a:t>
            </a:r>
          </a:p>
          <a:p>
            <a:pPr eaLnBrk="1" hangingPunct="1">
              <a:lnSpc>
                <a:spcPct val="90000"/>
              </a:lnSpc>
            </a:pPr>
            <a:endParaRPr lang="en-US" altLang="en-US" sz="3000" smtClean="0"/>
          </a:p>
        </p:txBody>
      </p:sp>
      <p:sp>
        <p:nvSpPr>
          <p:cNvPr id="4" name="Slide Number Placeholder 3"/>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FD5F62EA-CCC8-48F1-BFA9-B0B14E3C3309}" type="slidenum">
              <a:rPr lang="en-US" altLang="en-US">
                <a:solidFill>
                  <a:srgbClr val="898989"/>
                </a:solidFill>
              </a:rPr>
              <a:pPr/>
              <a:t>13</a:t>
            </a:fld>
            <a:endParaRPr lang="en-US" altLang="en-US">
              <a:solidFill>
                <a:srgbClr val="898989"/>
              </a:solidFill>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ormAutofit/>
          </a:bodyPr>
          <a:lstStyle/>
          <a:p>
            <a:pPr eaLnBrk="1" hangingPunct="1"/>
            <a:r>
              <a:rPr lang="en-US" altLang="en-US" sz="4000" smtClean="0"/>
              <a:t/>
            </a:r>
            <a:br>
              <a:rPr lang="en-US" altLang="en-US" sz="4000" smtClean="0"/>
            </a:br>
            <a:r>
              <a:rPr lang="en-US" altLang="en-US" sz="4000" smtClean="0"/>
              <a:t>Health Assessment Upon Arrival</a:t>
            </a:r>
            <a:br>
              <a:rPr lang="en-US" altLang="en-US" sz="4000" smtClean="0"/>
            </a:br>
            <a:endParaRPr lang="en-US" altLang="en-US" sz="4000" smtClean="0"/>
          </a:p>
        </p:txBody>
      </p:sp>
      <p:sp>
        <p:nvSpPr>
          <p:cNvPr id="31746" name="Content Placeholder 1"/>
          <p:cNvSpPr>
            <a:spLocks noGrp="1"/>
          </p:cNvSpPr>
          <p:nvPr>
            <p:ph idx="1"/>
          </p:nvPr>
        </p:nvSpPr>
        <p:spPr>
          <a:xfrm>
            <a:off x="457200" y="1143000"/>
            <a:ext cx="8229600" cy="4983163"/>
          </a:xfrm>
        </p:spPr>
        <p:txBody>
          <a:bodyPr/>
          <a:lstStyle/>
          <a:p>
            <a:pPr eaLnBrk="1" hangingPunct="1">
              <a:spcAft>
                <a:spcPts val="600"/>
              </a:spcAft>
            </a:pPr>
            <a:r>
              <a:rPr lang="en-US" altLang="en-US" sz="2400" smtClean="0"/>
              <a:t>Each refugee eligible to receive a comprehensive health assessment upon arrival. This assessment is based on CDC guidelines and includes the following: </a:t>
            </a:r>
          </a:p>
          <a:p>
            <a:pPr lvl="1" eaLnBrk="1" hangingPunct="1">
              <a:spcAft>
                <a:spcPts val="600"/>
              </a:spcAft>
            </a:pPr>
            <a:r>
              <a:rPr lang="en-US" altLang="en-US" sz="2400" smtClean="0"/>
              <a:t>Review of overseas medical records</a:t>
            </a:r>
          </a:p>
          <a:p>
            <a:pPr lvl="1" eaLnBrk="1" hangingPunct="1">
              <a:spcAft>
                <a:spcPts val="600"/>
              </a:spcAft>
            </a:pPr>
            <a:r>
              <a:rPr lang="en-US" altLang="en-US" sz="2400" smtClean="0"/>
              <a:t>Testing for communicable diseases and parasites</a:t>
            </a:r>
          </a:p>
          <a:p>
            <a:pPr lvl="1" eaLnBrk="1" hangingPunct="1">
              <a:spcAft>
                <a:spcPts val="600"/>
              </a:spcAft>
            </a:pPr>
            <a:r>
              <a:rPr lang="en-US" altLang="en-US" sz="2400" smtClean="0"/>
              <a:t>Evaluation of immunization records and referral for vaccines</a:t>
            </a:r>
          </a:p>
          <a:p>
            <a:pPr lvl="1" eaLnBrk="1" hangingPunct="1">
              <a:spcAft>
                <a:spcPts val="600"/>
              </a:spcAft>
            </a:pPr>
            <a:r>
              <a:rPr lang="en-US" altLang="en-US" sz="2400" smtClean="0"/>
              <a:t>Screening for mental health issues (RHS-15)</a:t>
            </a:r>
          </a:p>
          <a:p>
            <a:pPr lvl="1" eaLnBrk="1" hangingPunct="1">
              <a:spcAft>
                <a:spcPts val="600"/>
              </a:spcAft>
            </a:pPr>
            <a:r>
              <a:rPr lang="en-US" altLang="en-US" sz="2400" smtClean="0"/>
              <a:t>Referral to subspecialties as needed</a:t>
            </a:r>
          </a:p>
          <a:p>
            <a:pPr eaLnBrk="1" hangingPunct="1">
              <a:spcAft>
                <a:spcPts val="600"/>
              </a:spcAft>
            </a:pPr>
            <a:r>
              <a:rPr lang="en-US" altLang="en-US" sz="2400" smtClean="0"/>
              <a:t>Assessment serves as a bridge to primary care</a:t>
            </a:r>
          </a:p>
        </p:txBody>
      </p:sp>
      <p:sp>
        <p:nvSpPr>
          <p:cNvPr id="4" name="Slide Number Placeholder 3"/>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FFE3DB24-3FC3-4732-B0DB-A007C1A64E1A}" type="slidenum">
              <a:rPr lang="en-US" altLang="en-US">
                <a:solidFill>
                  <a:srgbClr val="898989"/>
                </a:solidFill>
              </a:rPr>
              <a:pPr/>
              <a:t>14</a:t>
            </a:fld>
            <a:endParaRPr lang="en-US" altLang="en-US">
              <a:solidFill>
                <a:srgbClr val="898989"/>
              </a:solidFill>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altLang="en-US" smtClean="0"/>
              <a:t>Critical Junction</a:t>
            </a:r>
          </a:p>
        </p:txBody>
      </p:sp>
      <p:sp>
        <p:nvSpPr>
          <p:cNvPr id="3" name="Content Placeholder 2"/>
          <p:cNvSpPr>
            <a:spLocks noGrp="1"/>
          </p:cNvSpPr>
          <p:nvPr>
            <p:ph idx="1"/>
          </p:nvPr>
        </p:nvSpPr>
        <p:spPr/>
        <p:txBody>
          <a:bodyPr>
            <a:normAutofit/>
          </a:bodyPr>
          <a:lstStyle/>
          <a:p>
            <a:pPr eaLnBrk="1" hangingPunct="1">
              <a:lnSpc>
                <a:spcPct val="90000"/>
              </a:lnSpc>
            </a:pPr>
            <a:r>
              <a:rPr lang="en-US" altLang="en-US" sz="2700" smtClean="0"/>
              <a:t>Diverse refugee population from diverse countries experiencing diverse health issues</a:t>
            </a:r>
          </a:p>
          <a:p>
            <a:pPr eaLnBrk="1" hangingPunct="1">
              <a:lnSpc>
                <a:spcPct val="90000"/>
              </a:lnSpc>
            </a:pPr>
            <a:r>
              <a:rPr lang="en-US" altLang="en-US" sz="2700" smtClean="0"/>
              <a:t>Refugees assigned an “Alien” number.  Not yet a citizen and no other identifying number such as social security</a:t>
            </a:r>
          </a:p>
          <a:p>
            <a:pPr eaLnBrk="1" hangingPunct="1">
              <a:lnSpc>
                <a:spcPct val="90000"/>
              </a:lnSpc>
            </a:pPr>
            <a:r>
              <a:rPr lang="en-US" altLang="en-US" sz="2700" smtClean="0"/>
              <a:t>A numbers not included as an identifying number, therefore long term tracking is extremely difficult</a:t>
            </a:r>
          </a:p>
          <a:p>
            <a:pPr eaLnBrk="1" hangingPunct="1">
              <a:lnSpc>
                <a:spcPct val="90000"/>
              </a:lnSpc>
            </a:pPr>
            <a:r>
              <a:rPr lang="en-US" altLang="en-US" sz="2700" smtClean="0"/>
              <a:t>Eligible for Medicaid or private health insurance through employer</a:t>
            </a:r>
          </a:p>
          <a:p>
            <a:pPr eaLnBrk="1" hangingPunct="1">
              <a:lnSpc>
                <a:spcPct val="90000"/>
              </a:lnSpc>
            </a:pPr>
            <a:r>
              <a:rPr lang="en-US" altLang="en-US" sz="2700" smtClean="0"/>
              <a:t>No national health database and no standardized way to follow the health issues present or those that develop (e.g., reactivation of MTB)</a:t>
            </a:r>
          </a:p>
          <a:p>
            <a:pPr eaLnBrk="1" hangingPunct="1">
              <a:lnSpc>
                <a:spcPct val="90000"/>
              </a:lnSpc>
            </a:pPr>
            <a:endParaRPr lang="en-US" altLang="en-US" sz="2700" smtClean="0"/>
          </a:p>
        </p:txBody>
      </p:sp>
      <p:sp>
        <p:nvSpPr>
          <p:cNvPr id="4" name="Slide Number Placeholder 3"/>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167B6B4F-6B39-46A6-A3C2-F3DC7AE4D1F5}" type="slidenum">
              <a:rPr lang="en-US" altLang="en-US">
                <a:solidFill>
                  <a:srgbClr val="898989"/>
                </a:solidFill>
              </a:rPr>
              <a:pPr/>
              <a:t>15</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State of Refugee Health in Kentucky</a:t>
            </a:r>
            <a:endParaRPr lang="en-US" dirty="0"/>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defRPr/>
            </a:pPr>
            <a:r>
              <a:rPr lang="en-US" dirty="0" smtClean="0"/>
              <a:t>Each year approximately 3000 refugees resettled in KY</a:t>
            </a:r>
          </a:p>
          <a:p>
            <a:pPr eaLnBrk="1" fontAlgn="auto" hangingPunct="1">
              <a:spcAft>
                <a:spcPts val="0"/>
              </a:spcAft>
              <a:defRPr/>
            </a:pPr>
            <a:r>
              <a:rPr lang="en-US" dirty="0" smtClean="0"/>
              <a:t>Health assessments performed in Louisville (85%), Lexington, Owensboro, Bowling Green</a:t>
            </a:r>
          </a:p>
          <a:p>
            <a:pPr eaLnBrk="1" fontAlgn="auto" hangingPunct="1">
              <a:spcAft>
                <a:spcPts val="0"/>
              </a:spcAft>
              <a:defRPr/>
            </a:pPr>
            <a:r>
              <a:rPr lang="en-US" dirty="0" smtClean="0"/>
              <a:t>Approximately 75% of the health assessment data are submitted for inclusion in state report</a:t>
            </a:r>
          </a:p>
          <a:p>
            <a:pPr eaLnBrk="1" fontAlgn="auto" hangingPunct="1">
              <a:spcAft>
                <a:spcPts val="0"/>
              </a:spcAft>
              <a:defRPr/>
            </a:pPr>
            <a:r>
              <a:rPr lang="en-US" dirty="0" smtClean="0"/>
              <a:t>State of Refugee Health in Kentucky reports available for review at </a:t>
            </a:r>
            <a:r>
              <a:rPr lang="en-US" dirty="0">
                <a:hlinkClick r:id="rId2"/>
              </a:rPr>
              <a:t>http://</a:t>
            </a:r>
            <a:r>
              <a:rPr lang="en-US" dirty="0" smtClean="0">
                <a:hlinkClick r:id="rId2"/>
              </a:rPr>
              <a:t>globalhealth.center/rhp/state.php</a:t>
            </a:r>
            <a:r>
              <a:rPr lang="en-US" dirty="0" smtClean="0"/>
              <a:t> </a:t>
            </a:r>
            <a:endParaRPr lang="en-US" dirty="0"/>
          </a:p>
        </p:txBody>
      </p:sp>
      <p:sp>
        <p:nvSpPr>
          <p:cNvPr id="4" name="Slide Number Placeholder 3"/>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C1A60A94-5C43-466C-9B56-C722A6D2383C}" type="slidenum">
              <a:rPr lang="en-US" altLang="en-US">
                <a:solidFill>
                  <a:srgbClr val="898989"/>
                </a:solidFill>
              </a:rPr>
              <a:pPr/>
              <a:t>16</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u="sng" dirty="0" smtClean="0"/>
              <a:t>A</a:t>
            </a:r>
            <a:r>
              <a:rPr lang="en-US" dirty="0" smtClean="0"/>
              <a:t>rriving </a:t>
            </a:r>
            <a:r>
              <a:rPr lang="en-US" b="1" u="sng" dirty="0" smtClean="0"/>
              <a:t>R</a:t>
            </a:r>
            <a:r>
              <a:rPr lang="en-US" dirty="0" smtClean="0"/>
              <a:t>efugee </a:t>
            </a:r>
            <a:r>
              <a:rPr lang="en-US" b="1" u="sng" dirty="0"/>
              <a:t>I</a:t>
            </a:r>
            <a:r>
              <a:rPr lang="en-US" dirty="0"/>
              <a:t>nformatics </a:t>
            </a:r>
            <a:r>
              <a:rPr lang="en-US" dirty="0" err="1" smtClean="0"/>
              <a:t>Sur</a:t>
            </a:r>
            <a:r>
              <a:rPr lang="en-US" b="1" u="sng" dirty="0" err="1" smtClean="0"/>
              <a:t>V</a:t>
            </a:r>
            <a:r>
              <a:rPr lang="en-US" dirty="0" err="1" smtClean="0"/>
              <a:t>eillance</a:t>
            </a:r>
            <a:r>
              <a:rPr lang="en-US" dirty="0" smtClean="0"/>
              <a:t> and </a:t>
            </a:r>
            <a:r>
              <a:rPr lang="en-US" b="1" u="sng" dirty="0" smtClean="0"/>
              <a:t>E</a:t>
            </a:r>
            <a:r>
              <a:rPr lang="en-US" dirty="0" smtClean="0"/>
              <a:t>pidemiology (ARIVE)</a:t>
            </a:r>
            <a:endParaRPr lang="en-US" dirty="0"/>
          </a:p>
        </p:txBody>
      </p:sp>
      <p:sp>
        <p:nvSpPr>
          <p:cNvPr id="4" name="Rectangle 3"/>
          <p:cNvSpPr/>
          <p:nvPr/>
        </p:nvSpPr>
        <p:spPr>
          <a:xfrm>
            <a:off x="762000" y="1792288"/>
            <a:ext cx="2743200" cy="2017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
        <p:nvSpPr>
          <p:cNvPr id="5" name="Rectangle 4"/>
          <p:cNvSpPr/>
          <p:nvPr/>
        </p:nvSpPr>
        <p:spPr>
          <a:xfrm>
            <a:off x="4572000" y="2471738"/>
            <a:ext cx="23622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
        <p:nvSpPr>
          <p:cNvPr id="6" name="Rectangle 5"/>
          <p:cNvSpPr/>
          <p:nvPr/>
        </p:nvSpPr>
        <p:spPr>
          <a:xfrm>
            <a:off x="762000" y="4419600"/>
            <a:ext cx="27432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
        <p:nvSpPr>
          <p:cNvPr id="34821" name="TextBox 7"/>
          <p:cNvSpPr txBox="1">
            <a:spLocks noChangeArrowheads="1"/>
          </p:cNvSpPr>
          <p:nvPr/>
        </p:nvSpPr>
        <p:spPr bwMode="auto">
          <a:xfrm>
            <a:off x="1219200" y="2198688"/>
            <a:ext cx="18288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a:t>ARIVE Database</a:t>
            </a:r>
          </a:p>
        </p:txBody>
      </p:sp>
      <p:sp>
        <p:nvSpPr>
          <p:cNvPr id="34822" name="TextBox 8"/>
          <p:cNvSpPr txBox="1">
            <a:spLocks noChangeArrowheads="1"/>
          </p:cNvSpPr>
          <p:nvPr/>
        </p:nvSpPr>
        <p:spPr bwMode="auto">
          <a:xfrm>
            <a:off x="4837113" y="1912938"/>
            <a:ext cx="1831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Overseas Records</a:t>
            </a:r>
          </a:p>
        </p:txBody>
      </p:sp>
      <p:sp>
        <p:nvSpPr>
          <p:cNvPr id="10" name="Rectangle 9"/>
          <p:cNvSpPr/>
          <p:nvPr/>
        </p:nvSpPr>
        <p:spPr>
          <a:xfrm>
            <a:off x="4572000" y="1792288"/>
            <a:ext cx="23622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
        <p:nvSpPr>
          <p:cNvPr id="11" name="Rectangle 10"/>
          <p:cNvSpPr/>
          <p:nvPr/>
        </p:nvSpPr>
        <p:spPr>
          <a:xfrm>
            <a:off x="4572000" y="3200400"/>
            <a:ext cx="23622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
        <p:nvSpPr>
          <p:cNvPr id="34825" name="TextBox 11"/>
          <p:cNvSpPr txBox="1">
            <a:spLocks noChangeArrowheads="1"/>
          </p:cNvSpPr>
          <p:nvPr/>
        </p:nvSpPr>
        <p:spPr bwMode="auto">
          <a:xfrm>
            <a:off x="4572000" y="2624138"/>
            <a:ext cx="2424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Domestic Health Screen</a:t>
            </a:r>
          </a:p>
        </p:txBody>
      </p:sp>
      <p:sp>
        <p:nvSpPr>
          <p:cNvPr id="34826" name="TextBox 12"/>
          <p:cNvSpPr txBox="1">
            <a:spLocks noChangeArrowheads="1"/>
          </p:cNvSpPr>
          <p:nvPr/>
        </p:nvSpPr>
        <p:spPr bwMode="auto">
          <a:xfrm>
            <a:off x="5210175" y="3336925"/>
            <a:ext cx="1266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Vaccination</a:t>
            </a:r>
          </a:p>
        </p:txBody>
      </p:sp>
      <p:sp>
        <p:nvSpPr>
          <p:cNvPr id="34827" name="TextBox 13"/>
          <p:cNvSpPr txBox="1">
            <a:spLocks noChangeArrowheads="1"/>
          </p:cNvSpPr>
          <p:nvPr/>
        </p:nvSpPr>
        <p:spPr bwMode="auto">
          <a:xfrm>
            <a:off x="768350" y="4549775"/>
            <a:ext cx="25431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a:t>Refugee </a:t>
            </a:r>
          </a:p>
          <a:p>
            <a:pPr algn="ctr" eaLnBrk="1" hangingPunct="1">
              <a:spcBef>
                <a:spcPct val="0"/>
              </a:spcBef>
              <a:buFontTx/>
              <a:buNone/>
            </a:pPr>
            <a:r>
              <a:rPr lang="en-US" altLang="en-US"/>
              <a:t>Electronic </a:t>
            </a:r>
          </a:p>
          <a:p>
            <a:pPr algn="ctr" eaLnBrk="1" hangingPunct="1">
              <a:spcBef>
                <a:spcPct val="0"/>
              </a:spcBef>
              <a:buFontTx/>
              <a:buNone/>
            </a:pPr>
            <a:r>
              <a:rPr lang="en-US" altLang="en-US"/>
              <a:t>Health Record</a:t>
            </a:r>
          </a:p>
        </p:txBody>
      </p:sp>
      <p:cxnSp>
        <p:nvCxnSpPr>
          <p:cNvPr id="16" name="Straight Arrow Connector 15"/>
          <p:cNvCxnSpPr>
            <a:stCxn id="10" idx="1"/>
          </p:cNvCxnSpPr>
          <p:nvPr/>
        </p:nvCxnSpPr>
        <p:spPr>
          <a:xfrm flipH="1">
            <a:off x="3516313" y="2097088"/>
            <a:ext cx="1055687" cy="52705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1"/>
          </p:cNvCxnSpPr>
          <p:nvPr/>
        </p:nvCxnSpPr>
        <p:spPr>
          <a:xfrm flipH="1" flipV="1">
            <a:off x="3516313" y="3081338"/>
            <a:ext cx="1055687" cy="42386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498850" y="2851150"/>
            <a:ext cx="1117600"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057400" y="3748088"/>
            <a:ext cx="0" cy="67151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487738" y="5302250"/>
            <a:ext cx="1084262" cy="3175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572000" y="4419600"/>
            <a:ext cx="2362200" cy="469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
        <p:nvSpPr>
          <p:cNvPr id="34834" name="TextBox 26"/>
          <p:cNvSpPr txBox="1">
            <a:spLocks noChangeArrowheads="1"/>
          </p:cNvSpPr>
          <p:nvPr/>
        </p:nvSpPr>
        <p:spPr bwMode="auto">
          <a:xfrm>
            <a:off x="5278438" y="4495800"/>
            <a:ext cx="949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Refugee</a:t>
            </a:r>
          </a:p>
        </p:txBody>
      </p:sp>
      <p:sp>
        <p:nvSpPr>
          <p:cNvPr id="28" name="Rectangle 27"/>
          <p:cNvSpPr/>
          <p:nvPr/>
        </p:nvSpPr>
        <p:spPr>
          <a:xfrm>
            <a:off x="4572000" y="4953000"/>
            <a:ext cx="2362200" cy="5000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
        <p:nvSpPr>
          <p:cNvPr id="29" name="Rectangle 28"/>
          <p:cNvSpPr/>
          <p:nvPr/>
        </p:nvSpPr>
        <p:spPr>
          <a:xfrm>
            <a:off x="4572000" y="5562600"/>
            <a:ext cx="2362200" cy="4937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endParaRPr lang="en-US" altLang="en-US">
              <a:solidFill>
                <a:srgbClr val="FFFFFF"/>
              </a:solidFill>
            </a:endParaRPr>
          </a:p>
        </p:txBody>
      </p:sp>
      <p:sp>
        <p:nvSpPr>
          <p:cNvPr id="34837" name="TextBox 29"/>
          <p:cNvSpPr txBox="1">
            <a:spLocks noChangeArrowheads="1"/>
          </p:cNvSpPr>
          <p:nvPr/>
        </p:nvSpPr>
        <p:spPr bwMode="auto">
          <a:xfrm>
            <a:off x="4772025" y="5638800"/>
            <a:ext cx="2135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Healthcare Providers</a:t>
            </a:r>
          </a:p>
        </p:txBody>
      </p:sp>
      <p:sp>
        <p:nvSpPr>
          <p:cNvPr id="34838" name="TextBox 30"/>
          <p:cNvSpPr txBox="1">
            <a:spLocks noChangeArrowheads="1"/>
          </p:cNvSpPr>
          <p:nvPr/>
        </p:nvSpPr>
        <p:spPr bwMode="auto">
          <a:xfrm>
            <a:off x="5334000" y="5029200"/>
            <a:ext cx="841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Payers </a:t>
            </a:r>
          </a:p>
        </p:txBody>
      </p:sp>
      <p:sp>
        <p:nvSpPr>
          <p:cNvPr id="34839" name="TextBox 2"/>
          <p:cNvSpPr txBox="1">
            <a:spLocks noChangeArrowheads="1"/>
          </p:cNvSpPr>
          <p:nvPr/>
        </p:nvSpPr>
        <p:spPr bwMode="auto">
          <a:xfrm>
            <a:off x="1992313" y="6413500"/>
            <a:ext cx="5688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ARIVE database maintained in REDCap™</a:t>
            </a:r>
          </a:p>
        </p:txBody>
      </p:sp>
      <p:cxnSp>
        <p:nvCxnSpPr>
          <p:cNvPr id="25" name="Straight Arrow Connector 24"/>
          <p:cNvCxnSpPr>
            <a:endCxn id="26" idx="1"/>
          </p:cNvCxnSpPr>
          <p:nvPr/>
        </p:nvCxnSpPr>
        <p:spPr>
          <a:xfrm flipV="1">
            <a:off x="3517900" y="4654550"/>
            <a:ext cx="1054100" cy="64770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29" idx="1"/>
          </p:cNvCxnSpPr>
          <p:nvPr/>
        </p:nvCxnSpPr>
        <p:spPr>
          <a:xfrm>
            <a:off x="3516313" y="5338763"/>
            <a:ext cx="1055687" cy="47148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76AF4C7D-F3A7-4665-AF0C-50AABA7C3913}" type="slidenum">
              <a:rPr lang="en-US" altLang="en-US">
                <a:solidFill>
                  <a:srgbClr val="898989"/>
                </a:solidFill>
              </a:rPr>
              <a:pPr/>
              <a:t>17</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975" y="1219200"/>
            <a:ext cx="8839200" cy="914400"/>
          </a:xfrm>
        </p:spPr>
        <p:txBody>
          <a:bodyPr rtlCol="0">
            <a:normAutofit fontScale="70000" lnSpcReduction="20000"/>
          </a:bodyPr>
          <a:lstStyle/>
          <a:p>
            <a:pPr marL="45720" indent="0" eaLnBrk="1" fontAlgn="auto" hangingPunct="1">
              <a:spcAft>
                <a:spcPts val="0"/>
              </a:spcAft>
              <a:buFont typeface="Arial" pitchFamily="34" charset="0"/>
              <a:buNone/>
              <a:defRPr/>
            </a:pPr>
            <a:r>
              <a:rPr lang="en-US" sz="2400" dirty="0" smtClean="0"/>
              <a:t> </a:t>
            </a:r>
            <a:r>
              <a:rPr lang="en-US" sz="4400" dirty="0" smtClean="0"/>
              <a:t>A total of 2047 </a:t>
            </a:r>
            <a:r>
              <a:rPr lang="en-US" sz="4400" dirty="0"/>
              <a:t>adult and pediatric </a:t>
            </a:r>
            <a:r>
              <a:rPr lang="en-US" sz="4400" dirty="0" smtClean="0"/>
              <a:t> refugees were screened in </a:t>
            </a:r>
            <a:r>
              <a:rPr lang="en-US" sz="4400" dirty="0"/>
              <a:t>Kentucky</a:t>
            </a:r>
          </a:p>
        </p:txBody>
      </p:sp>
      <p:sp>
        <p:nvSpPr>
          <p:cNvPr id="35842" name="Title 3"/>
          <p:cNvSpPr>
            <a:spLocks noGrp="1"/>
          </p:cNvSpPr>
          <p:nvPr>
            <p:ph type="title"/>
          </p:nvPr>
        </p:nvSpPr>
        <p:spPr>
          <a:xfrm>
            <a:off x="381000" y="228600"/>
            <a:ext cx="8229600" cy="1143000"/>
          </a:xfrm>
        </p:spPr>
        <p:txBody>
          <a:bodyPr/>
          <a:lstStyle/>
          <a:p>
            <a:pPr eaLnBrk="1" hangingPunct="1"/>
            <a:r>
              <a:rPr lang="en-US" altLang="en-US" smtClean="0"/>
              <a:t>Refugees Screened Jan-Dec 2016</a:t>
            </a:r>
          </a:p>
        </p:txBody>
      </p:sp>
      <p:pic>
        <p:nvPicPr>
          <p:cNvPr id="3584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91059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6336F9C9-3F89-4868-B526-A3DFD22AFEF5}" type="slidenum">
              <a:rPr lang="en-US" altLang="en-US">
                <a:solidFill>
                  <a:srgbClr val="898989"/>
                </a:solidFill>
              </a:rPr>
              <a:pPr/>
              <a:t>18</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47700" y="381000"/>
            <a:ext cx="8001000" cy="1447800"/>
          </a:xfrm>
        </p:spPr>
        <p:txBody>
          <a:bodyPr/>
          <a:lstStyle/>
          <a:p>
            <a:pPr eaLnBrk="1" hangingPunct="1"/>
            <a:r>
              <a:rPr lang="en-US" altLang="en-US" sz="3600" smtClean="0"/>
              <a:t>State of Refugee Health in Kentucky</a:t>
            </a:r>
            <a:br>
              <a:rPr lang="en-US" altLang="en-US" sz="3600" smtClean="0"/>
            </a:br>
            <a:r>
              <a:rPr lang="en-US" altLang="en-US" sz="3600" smtClean="0"/>
              <a:t>Demographics:  Primary Language</a:t>
            </a:r>
          </a:p>
        </p:txBody>
      </p:sp>
      <p:pic>
        <p:nvPicPr>
          <p:cNvPr id="3686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90800"/>
            <a:ext cx="91440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04338878-CF6F-4898-9187-7D1B1465F099}" type="slidenum">
              <a:rPr lang="en-US" altLang="en-US">
                <a:solidFill>
                  <a:srgbClr val="898989"/>
                </a:solidFill>
              </a:rPr>
              <a:pPr/>
              <a:t>19</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altLang="en-US" smtClean="0"/>
              <a:t>Objectives</a:t>
            </a:r>
          </a:p>
        </p:txBody>
      </p:sp>
      <p:sp>
        <p:nvSpPr>
          <p:cNvPr id="16386" name="Content Placeholder 2"/>
          <p:cNvSpPr>
            <a:spLocks noGrp="1"/>
          </p:cNvSpPr>
          <p:nvPr>
            <p:ph idx="1"/>
          </p:nvPr>
        </p:nvSpPr>
        <p:spPr>
          <a:xfrm>
            <a:off x="381000" y="1600200"/>
            <a:ext cx="8458200" cy="4525963"/>
          </a:xfrm>
        </p:spPr>
        <p:txBody>
          <a:bodyPr/>
          <a:lstStyle/>
          <a:p>
            <a:pPr eaLnBrk="1" hangingPunct="1"/>
            <a:r>
              <a:rPr lang="en-US" altLang="en-US" sz="2800" smtClean="0"/>
              <a:t>Describe the process of refugee resettlement in the US </a:t>
            </a:r>
          </a:p>
          <a:p>
            <a:pPr eaLnBrk="1" hangingPunct="1"/>
            <a:r>
              <a:rPr lang="en-US" altLang="en-US" sz="2800" smtClean="0"/>
              <a:t>Review existing surveillance processes for refugee health and the conditions identified</a:t>
            </a:r>
          </a:p>
          <a:p>
            <a:pPr eaLnBrk="1" hangingPunct="1"/>
            <a:r>
              <a:rPr lang="en-US" altLang="en-US" sz="2800" smtClean="0"/>
              <a:t>Explore the impact of refugee health from the perspective of the refugee as a patient, as a community member, and as an employee</a:t>
            </a:r>
          </a:p>
          <a:p>
            <a:pPr eaLnBrk="1" hangingPunct="1"/>
            <a:endParaRPr lang="en-US" altLang="en-US" sz="2800" smtClean="0"/>
          </a:p>
        </p:txBody>
      </p:sp>
      <p:sp>
        <p:nvSpPr>
          <p:cNvPr id="4" name="Slide Number Placeholder 3"/>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6199013B-1133-4DD2-A1A9-BDB5AD982540}" type="slidenum">
              <a:rPr lang="en-US" altLang="en-US">
                <a:solidFill>
                  <a:srgbClr val="898989"/>
                </a:solidFill>
              </a:rPr>
              <a:pPr/>
              <a:t>2</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381000" y="457200"/>
            <a:ext cx="8001000" cy="1143000"/>
          </a:xfrm>
        </p:spPr>
        <p:txBody>
          <a:bodyPr/>
          <a:lstStyle/>
          <a:p>
            <a:pPr eaLnBrk="1" hangingPunct="1"/>
            <a:r>
              <a:rPr lang="en-US" altLang="en-US" sz="3600" smtClean="0"/>
              <a:t>State of Refugee Health in Kentucky</a:t>
            </a:r>
            <a:br>
              <a:rPr lang="en-US" altLang="en-US" sz="3600" smtClean="0"/>
            </a:br>
            <a:r>
              <a:rPr lang="en-US" altLang="en-US" sz="3600" smtClean="0"/>
              <a:t>Top Health Conditions:  All Refugees</a:t>
            </a:r>
          </a:p>
        </p:txBody>
      </p:sp>
      <p:pic>
        <p:nvPicPr>
          <p:cNvPr id="3789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103438"/>
            <a:ext cx="9144000" cy="399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A2C805B8-0DAF-4709-9EB7-A9F7A631A58C}" type="slidenum">
              <a:rPr lang="en-US" altLang="en-US">
                <a:solidFill>
                  <a:srgbClr val="898989"/>
                </a:solidFill>
              </a:rPr>
              <a:pPr/>
              <a:t>20</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381000" y="457200"/>
            <a:ext cx="8001000" cy="685800"/>
          </a:xfrm>
        </p:spPr>
        <p:txBody>
          <a:bodyPr/>
          <a:lstStyle/>
          <a:p>
            <a:pPr eaLnBrk="1" hangingPunct="1"/>
            <a:r>
              <a:rPr lang="en-US" altLang="en-US" sz="3600" smtClean="0"/>
              <a:t>State of Refugee Health in Kentucky</a:t>
            </a:r>
            <a:br>
              <a:rPr lang="en-US" altLang="en-US" sz="3600" smtClean="0"/>
            </a:br>
            <a:r>
              <a:rPr lang="en-US" altLang="en-US" sz="3600" smtClean="0"/>
              <a:t>Top Health Conditions:  Bhutanese</a:t>
            </a:r>
          </a:p>
        </p:txBody>
      </p:sp>
      <p:pic>
        <p:nvPicPr>
          <p:cNvPr id="3891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6225" y="1600200"/>
            <a:ext cx="61912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5EE30543-01BD-40A5-80A4-4196565FD3AE}" type="slidenum">
              <a:rPr lang="en-US" altLang="en-US">
                <a:solidFill>
                  <a:srgbClr val="898989"/>
                </a:solidFill>
              </a:rPr>
              <a:pPr/>
              <a:t>21</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381000" y="457200"/>
            <a:ext cx="8001000" cy="685800"/>
          </a:xfrm>
        </p:spPr>
        <p:txBody>
          <a:bodyPr/>
          <a:lstStyle/>
          <a:p>
            <a:pPr eaLnBrk="1" hangingPunct="1"/>
            <a:r>
              <a:rPr lang="en-US" altLang="en-US" sz="3600" smtClean="0"/>
              <a:t>State of Refugee Health in Kentucky</a:t>
            </a:r>
            <a:br>
              <a:rPr lang="en-US" altLang="en-US" sz="3600" smtClean="0"/>
            </a:br>
            <a:r>
              <a:rPr lang="en-US" altLang="en-US" sz="3600" smtClean="0"/>
              <a:t>Top Health Conditions:  Congolese</a:t>
            </a:r>
          </a:p>
        </p:txBody>
      </p:sp>
      <p:pic>
        <p:nvPicPr>
          <p:cNvPr id="3993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47800"/>
            <a:ext cx="5867400" cy="540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653EA7A9-7D2E-41FB-B09C-D7D1F40BF621}" type="slidenum">
              <a:rPr lang="en-US" altLang="en-US">
                <a:solidFill>
                  <a:srgbClr val="898989"/>
                </a:solidFill>
              </a:rPr>
              <a:pPr/>
              <a:t>22</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381000" y="457200"/>
            <a:ext cx="8001000" cy="1143000"/>
          </a:xfrm>
        </p:spPr>
        <p:txBody>
          <a:bodyPr/>
          <a:lstStyle/>
          <a:p>
            <a:pPr eaLnBrk="1" hangingPunct="1"/>
            <a:r>
              <a:rPr lang="en-US" altLang="en-US" sz="3600" smtClean="0"/>
              <a:t>State of Refugee Health in Kentucky</a:t>
            </a:r>
            <a:br>
              <a:rPr lang="en-US" altLang="en-US" sz="3600" smtClean="0"/>
            </a:br>
            <a:r>
              <a:rPr lang="en-US" altLang="en-US" sz="3600" smtClean="0"/>
              <a:t>Class B TB Conditions</a:t>
            </a:r>
          </a:p>
        </p:txBody>
      </p:sp>
      <p:pic>
        <p:nvPicPr>
          <p:cNvPr id="409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56515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Box 3"/>
          <p:cNvSpPr txBox="1">
            <a:spLocks noChangeArrowheads="1"/>
          </p:cNvSpPr>
          <p:nvPr/>
        </p:nvSpPr>
        <p:spPr bwMode="auto">
          <a:xfrm>
            <a:off x="5410200" y="2971800"/>
            <a:ext cx="3505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Class B Conditions:  health conditions that may interfere with the wellbeing of the refugee and necessitate follow-up care soon after arrival in the US</a:t>
            </a:r>
          </a:p>
          <a:p>
            <a:pPr eaLnBrk="1" hangingPunct="1">
              <a:spcBef>
                <a:spcPct val="0"/>
              </a:spcBef>
              <a:buFontTx/>
              <a:buNone/>
            </a:pPr>
            <a:endParaRPr lang="en-US" altLang="en-US" sz="1800"/>
          </a:p>
          <a:p>
            <a:pPr eaLnBrk="1" hangingPunct="1">
              <a:spcBef>
                <a:spcPct val="0"/>
              </a:spcBef>
              <a:buFontTx/>
              <a:buNone/>
            </a:pPr>
            <a:r>
              <a:rPr lang="en-US" altLang="en-US" sz="1800"/>
              <a:t>B1: Abnormal chest x-ray with latent TB infection treated or untreated</a:t>
            </a:r>
          </a:p>
          <a:p>
            <a:pPr eaLnBrk="1" hangingPunct="1">
              <a:spcBef>
                <a:spcPct val="0"/>
              </a:spcBef>
              <a:buFontTx/>
              <a:buNone/>
            </a:pPr>
            <a:r>
              <a:rPr lang="en-US" altLang="en-US" sz="1800"/>
              <a:t>B2:  Latent tuberculosis infection</a:t>
            </a:r>
          </a:p>
          <a:p>
            <a:pPr eaLnBrk="1" hangingPunct="1">
              <a:spcBef>
                <a:spcPct val="0"/>
              </a:spcBef>
              <a:buFontTx/>
              <a:buNone/>
            </a:pPr>
            <a:r>
              <a:rPr lang="en-US" altLang="en-US" sz="1800"/>
              <a:t>B3:  Recent contact with an infectious case of TB</a:t>
            </a:r>
          </a:p>
        </p:txBody>
      </p:sp>
      <p:sp>
        <p:nvSpPr>
          <p:cNvPr id="40964" name="TextBox 4"/>
          <p:cNvSpPr txBox="1">
            <a:spLocks noChangeArrowheads="1"/>
          </p:cNvSpPr>
          <p:nvPr/>
        </p:nvSpPr>
        <p:spPr bwMode="auto">
          <a:xfrm>
            <a:off x="4343400" y="2101850"/>
            <a:ext cx="396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a:t>17% of resettled refugees in 2016 had identified Class B TB condition</a:t>
            </a:r>
          </a:p>
        </p:txBody>
      </p:sp>
      <p:sp>
        <p:nvSpPr>
          <p:cNvPr id="6" name="Slide Number Placeholder 5"/>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24487A04-089B-4B25-844C-3086C5EB6D01}" type="slidenum">
              <a:rPr lang="en-US" altLang="en-US">
                <a:solidFill>
                  <a:srgbClr val="898989"/>
                </a:solidFill>
              </a:rPr>
              <a:pPr/>
              <a:t>23</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381000" y="762000"/>
            <a:ext cx="8001000" cy="685800"/>
          </a:xfrm>
        </p:spPr>
        <p:txBody>
          <a:bodyPr/>
          <a:lstStyle/>
          <a:p>
            <a:pPr eaLnBrk="1" hangingPunct="1"/>
            <a:r>
              <a:rPr lang="en-US" altLang="en-US" sz="3600" smtClean="0"/>
              <a:t>State of Refugee Health in Kentucky</a:t>
            </a:r>
            <a:br>
              <a:rPr lang="en-US" altLang="en-US" sz="3600" smtClean="0"/>
            </a:br>
            <a:r>
              <a:rPr lang="en-US" altLang="en-US" sz="3600" smtClean="0"/>
              <a:t>Class B TB Conditions</a:t>
            </a:r>
          </a:p>
        </p:txBody>
      </p:sp>
      <p:pic>
        <p:nvPicPr>
          <p:cNvPr id="4198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909888"/>
            <a:ext cx="9144000"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DEE11427-3750-4AFD-A62F-224684B10570}" type="slidenum">
              <a:rPr lang="en-US" altLang="en-US">
                <a:solidFill>
                  <a:srgbClr val="898989"/>
                </a:solidFill>
              </a:rPr>
              <a:pPr/>
              <a:t>24</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2"/>
          <p:cNvSpPr>
            <a:spLocks noGrp="1"/>
          </p:cNvSpPr>
          <p:nvPr>
            <p:ph type="title"/>
          </p:nvPr>
        </p:nvSpPr>
        <p:spPr>
          <a:xfrm>
            <a:off x="381000" y="228600"/>
            <a:ext cx="8458200" cy="1447800"/>
          </a:xfrm>
        </p:spPr>
        <p:txBody>
          <a:bodyPr/>
          <a:lstStyle/>
          <a:p>
            <a:pPr eaLnBrk="1" hangingPunct="1"/>
            <a:r>
              <a:rPr lang="en-US" altLang="en-US" sz="4000" smtClean="0"/>
              <a:t>State of Refugee Health Kentucky Mental Health: RHS-15 Screen Positive </a:t>
            </a:r>
          </a:p>
        </p:txBody>
      </p:sp>
      <p:pic>
        <p:nvPicPr>
          <p:cNvPr id="430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24013"/>
            <a:ext cx="5022850"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Box 3"/>
          <p:cNvSpPr txBox="1">
            <a:spLocks noChangeArrowheads="1"/>
          </p:cNvSpPr>
          <p:nvPr/>
        </p:nvSpPr>
        <p:spPr bwMode="auto">
          <a:xfrm>
            <a:off x="4191000" y="1905000"/>
            <a:ext cx="4648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Mental health concerns are present across the entire refugee population</a:t>
            </a:r>
          </a:p>
          <a:p>
            <a:pPr eaLnBrk="1" hangingPunct="1">
              <a:spcBef>
                <a:spcPct val="0"/>
              </a:spcBef>
              <a:buFontTx/>
              <a:buNone/>
            </a:pPr>
            <a:endParaRPr lang="en-US" altLang="en-US" sz="1800"/>
          </a:p>
          <a:p>
            <a:pPr eaLnBrk="1" hangingPunct="1">
              <a:spcBef>
                <a:spcPct val="0"/>
              </a:spcBef>
              <a:buFontTx/>
              <a:buNone/>
            </a:pPr>
            <a:r>
              <a:rPr lang="en-US" altLang="en-US" sz="1800"/>
              <a:t>This is a complicating factor for all care and impacts all settings in which care is delivered</a:t>
            </a:r>
          </a:p>
        </p:txBody>
      </p:sp>
      <p:sp>
        <p:nvSpPr>
          <p:cNvPr id="5" name="Slide Number Placeholder 4"/>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A3FF377C-0DF5-4B2A-A36F-118A086CE12F}" type="slidenum">
              <a:rPr lang="en-US" altLang="en-US">
                <a:solidFill>
                  <a:srgbClr val="898989"/>
                </a:solidFill>
              </a:rPr>
              <a:pPr/>
              <a:t>25</a:t>
            </a:fld>
            <a:endParaRPr lang="en-US" altLang="en-US">
              <a:solidFill>
                <a:srgbClr val="898989"/>
              </a:solidFill>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1"/>
          <p:cNvSpPr txBox="1">
            <a:spLocks noChangeArrowheads="1"/>
          </p:cNvSpPr>
          <p:nvPr/>
        </p:nvSpPr>
        <p:spPr bwMode="auto">
          <a:xfrm>
            <a:off x="28575" y="228600"/>
            <a:ext cx="82645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4000"/>
              <a:t>State of Refugee Health Kentucky</a:t>
            </a:r>
          </a:p>
          <a:p>
            <a:pPr algn="ctr" eaLnBrk="1" hangingPunct="1">
              <a:spcBef>
                <a:spcPct val="0"/>
              </a:spcBef>
              <a:buFontTx/>
              <a:buNone/>
            </a:pPr>
            <a:r>
              <a:rPr lang="en-US" altLang="en-US" sz="4000"/>
              <a:t> Mental Health:  Torture </a:t>
            </a:r>
          </a:p>
        </p:txBody>
      </p:sp>
      <p:sp>
        <p:nvSpPr>
          <p:cNvPr id="44034" name="Rectangle 2"/>
          <p:cNvSpPr>
            <a:spLocks noChangeArrowheads="1"/>
          </p:cNvSpPr>
          <p:nvPr/>
        </p:nvSpPr>
        <p:spPr bwMode="auto">
          <a:xfrm>
            <a:off x="8293100" y="28082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pic>
        <p:nvPicPr>
          <p:cNvPr id="4403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52575"/>
            <a:ext cx="5145088"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5"/>
          <p:cNvSpPr txBox="1">
            <a:spLocks noChangeArrowheads="1"/>
          </p:cNvSpPr>
          <p:nvPr/>
        </p:nvSpPr>
        <p:spPr bwMode="auto">
          <a:xfrm>
            <a:off x="3660775" y="1752600"/>
            <a:ext cx="4724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a:t>Consider the impact of witnessing or experiencing torture.</a:t>
            </a:r>
          </a:p>
          <a:p>
            <a:pPr eaLnBrk="1" hangingPunct="1">
              <a:spcBef>
                <a:spcPct val="0"/>
              </a:spcBef>
              <a:buFontTx/>
              <a:buNone/>
            </a:pPr>
            <a:endParaRPr lang="en-US" altLang="en-US" sz="2000"/>
          </a:p>
          <a:p>
            <a:pPr eaLnBrk="1" hangingPunct="1">
              <a:spcBef>
                <a:spcPct val="0"/>
              </a:spcBef>
              <a:buFontTx/>
              <a:buNone/>
            </a:pPr>
            <a:r>
              <a:rPr lang="en-US" altLang="en-US" sz="2000"/>
              <a:t>Influences abilities to ride public transportation, accept medical care, interact and communicate with providers, and general trust</a:t>
            </a:r>
          </a:p>
        </p:txBody>
      </p:sp>
      <p:sp>
        <p:nvSpPr>
          <p:cNvPr id="4" name="Slide Number Placeholder 3"/>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0C9CE35E-6B34-4348-9B4D-6F69B4E4E568}" type="slidenum">
              <a:rPr lang="en-US" altLang="en-US" sz="1800">
                <a:solidFill>
                  <a:srgbClr val="898989"/>
                </a:solidFill>
              </a:rPr>
              <a:pPr/>
              <a:t>26</a:t>
            </a:fld>
            <a:endParaRPr lang="en-US" altLang="en-US" sz="1800">
              <a:solidFill>
                <a:srgbClr val="898989"/>
              </a:solidFill>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2"/>
          <p:cNvSpPr>
            <a:spLocks noGrp="1"/>
          </p:cNvSpPr>
          <p:nvPr>
            <p:ph type="title"/>
          </p:nvPr>
        </p:nvSpPr>
        <p:spPr>
          <a:xfrm>
            <a:off x="304800" y="304800"/>
            <a:ext cx="8001000" cy="1143000"/>
          </a:xfrm>
        </p:spPr>
        <p:txBody>
          <a:bodyPr/>
          <a:lstStyle/>
          <a:p>
            <a:pPr eaLnBrk="1" hangingPunct="1"/>
            <a:r>
              <a:rPr lang="en-US" altLang="en-US" sz="4000" smtClean="0"/>
              <a:t>State of Refugee Health Kentucky Infectious Diseases: Parasites</a:t>
            </a:r>
          </a:p>
        </p:txBody>
      </p:sp>
      <p:pic>
        <p:nvPicPr>
          <p:cNvPr id="450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0638" y="1600200"/>
            <a:ext cx="2752725"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5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8" y="2133600"/>
            <a:ext cx="6096000" cy="298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3E6DE674-8EB4-477C-AE88-7D0DD9B58EE3}" type="slidenum">
              <a:rPr lang="en-US" altLang="en-US">
                <a:solidFill>
                  <a:srgbClr val="898989"/>
                </a:solidFill>
              </a:rPr>
              <a:pPr/>
              <a:t>27</a:t>
            </a:fld>
            <a:endParaRPr lang="en-US" altLang="en-US">
              <a:solidFill>
                <a:srgbClr val="898989"/>
              </a:solidFill>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1547813"/>
            <a:ext cx="2514600" cy="585787"/>
          </a:xfrm>
        </p:spPr>
        <p:txBody>
          <a:bodyPr rtlCol="0">
            <a:normAutofit fontScale="90000"/>
          </a:bodyPr>
          <a:lstStyle/>
          <a:p>
            <a:pPr eaLnBrk="1" fontAlgn="auto" hangingPunct="1">
              <a:spcAft>
                <a:spcPts val="0"/>
              </a:spcAft>
              <a:defRPr/>
            </a:pPr>
            <a:r>
              <a:rPr lang="en-US" sz="3600" dirty="0"/>
              <a:t>Hepatitis</a:t>
            </a:r>
            <a:r>
              <a:rPr lang="en-US" dirty="0"/>
              <a:t> </a:t>
            </a:r>
            <a:r>
              <a:rPr lang="en-US" dirty="0" smtClean="0"/>
              <a:t>B</a:t>
            </a:r>
            <a:endParaRPr lang="en-US" dirty="0"/>
          </a:p>
        </p:txBody>
      </p:sp>
      <p:sp>
        <p:nvSpPr>
          <p:cNvPr id="46082" name="TextBox 3"/>
          <p:cNvSpPr txBox="1">
            <a:spLocks noChangeArrowheads="1"/>
          </p:cNvSpPr>
          <p:nvPr/>
        </p:nvSpPr>
        <p:spPr bwMode="auto">
          <a:xfrm>
            <a:off x="6151563" y="1549400"/>
            <a:ext cx="2190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a:t>Hepatitis C</a:t>
            </a:r>
          </a:p>
        </p:txBody>
      </p:sp>
      <p:sp>
        <p:nvSpPr>
          <p:cNvPr id="46083" name="TextBox 1"/>
          <p:cNvSpPr txBox="1">
            <a:spLocks noChangeArrowheads="1"/>
          </p:cNvSpPr>
          <p:nvPr/>
        </p:nvSpPr>
        <p:spPr bwMode="auto">
          <a:xfrm>
            <a:off x="685800" y="293688"/>
            <a:ext cx="73945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4000"/>
              <a:t>State of Refugee Health Kentucky:</a:t>
            </a:r>
          </a:p>
          <a:p>
            <a:pPr algn="ctr" eaLnBrk="1" hangingPunct="1">
              <a:spcBef>
                <a:spcPct val="0"/>
              </a:spcBef>
              <a:buFontTx/>
              <a:buNone/>
            </a:pPr>
            <a:r>
              <a:rPr lang="en-US" altLang="en-US" sz="4000"/>
              <a:t> Infectious Diseases:  Hepatitis</a:t>
            </a:r>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8" y="2287588"/>
            <a:ext cx="5773737"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273300"/>
            <a:ext cx="2295525"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411DB68A-BDE3-4A2E-A2E4-6D00C533D433}" type="slidenum">
              <a:rPr lang="en-US" altLang="en-US">
                <a:solidFill>
                  <a:srgbClr val="898989"/>
                </a:solidFill>
              </a:rPr>
              <a:pPr/>
              <a:t>28</a:t>
            </a:fld>
            <a:endParaRPr lang="en-US" altLang="en-US">
              <a:solidFill>
                <a:srgbClr val="898989"/>
              </a:solidFill>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2"/>
          <p:cNvSpPr>
            <a:spLocks noGrp="1"/>
          </p:cNvSpPr>
          <p:nvPr>
            <p:ph type="title"/>
          </p:nvPr>
        </p:nvSpPr>
        <p:spPr>
          <a:xfrm>
            <a:off x="152400" y="152400"/>
            <a:ext cx="8305800" cy="1066800"/>
          </a:xfrm>
        </p:spPr>
        <p:txBody>
          <a:bodyPr/>
          <a:lstStyle/>
          <a:p>
            <a:pPr eaLnBrk="1" hangingPunct="1"/>
            <a:r>
              <a:rPr lang="en-US" altLang="en-US" sz="4000" smtClean="0"/>
              <a:t>State of Refugee Health Kentucky </a:t>
            </a:r>
            <a:br>
              <a:rPr lang="en-US" altLang="en-US" sz="4000" smtClean="0"/>
            </a:br>
            <a:r>
              <a:rPr lang="en-US" altLang="en-US" sz="4000" smtClean="0"/>
              <a:t>Infectious Diseases:  HIV and Syphilis</a:t>
            </a:r>
          </a:p>
        </p:txBody>
      </p:sp>
      <p:sp>
        <p:nvSpPr>
          <p:cNvPr id="47106" name="TextBox 3"/>
          <p:cNvSpPr txBox="1">
            <a:spLocks noChangeArrowheads="1"/>
          </p:cNvSpPr>
          <p:nvPr/>
        </p:nvSpPr>
        <p:spPr bwMode="auto">
          <a:xfrm>
            <a:off x="1828800" y="1397000"/>
            <a:ext cx="933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a:t>HIV</a:t>
            </a:r>
            <a:r>
              <a:rPr lang="en-US" altLang="en-US" sz="1800">
                <a:solidFill>
                  <a:srgbClr val="FF8600"/>
                </a:solidFill>
              </a:rPr>
              <a:t> </a:t>
            </a:r>
          </a:p>
        </p:txBody>
      </p:sp>
      <p:sp>
        <p:nvSpPr>
          <p:cNvPr id="47107" name="TextBox 4"/>
          <p:cNvSpPr txBox="1">
            <a:spLocks noChangeArrowheads="1"/>
          </p:cNvSpPr>
          <p:nvPr/>
        </p:nvSpPr>
        <p:spPr bwMode="auto">
          <a:xfrm>
            <a:off x="5867400" y="1397000"/>
            <a:ext cx="16621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a:t>Syphilis</a:t>
            </a:r>
            <a:r>
              <a:rPr lang="en-US" altLang="en-US" sz="1800">
                <a:solidFill>
                  <a:srgbClr val="FF8600"/>
                </a:solidFill>
              </a:rPr>
              <a:t> </a:t>
            </a:r>
          </a:p>
        </p:txBody>
      </p:sp>
      <p:pic>
        <p:nvPicPr>
          <p:cNvPr id="471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75" y="1981200"/>
            <a:ext cx="308292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76438"/>
            <a:ext cx="2895600" cy="4805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49C24E22-FB95-4ED9-95E2-50A861968429}" type="slidenum">
              <a:rPr lang="en-US" altLang="en-US">
                <a:solidFill>
                  <a:srgbClr val="898989"/>
                </a:solidFill>
              </a:rPr>
              <a:pPr/>
              <a:t>29</a:t>
            </a:fld>
            <a:endParaRPr lang="en-US" altLang="en-US">
              <a:solidFill>
                <a:srgbClr val="898989"/>
              </a:solidFill>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endParaRPr lang="en-US" altLang="en-US" smtClean="0"/>
          </a:p>
        </p:txBody>
      </p:sp>
      <p:sp>
        <p:nvSpPr>
          <p:cNvPr id="18434" name="Content Placeholder 2"/>
          <p:cNvSpPr>
            <a:spLocks noGrp="1"/>
          </p:cNvSpPr>
          <p:nvPr>
            <p:ph idx="1"/>
          </p:nvPr>
        </p:nvSpPr>
        <p:spPr/>
        <p:txBody>
          <a:bodyPr/>
          <a:lstStyle/>
          <a:p>
            <a:pPr eaLnBrk="1" hangingPunct="1"/>
            <a:endParaRPr lang="en-US" altLang="en-US" smtClean="0"/>
          </a:p>
        </p:txBody>
      </p:sp>
      <p:pic>
        <p:nvPicPr>
          <p:cNvPr id="184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13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2"/>
          <p:cNvSpPr txBox="1">
            <a:spLocks/>
          </p:cNvSpPr>
          <p:nvPr/>
        </p:nvSpPr>
        <p:spPr bwMode="auto">
          <a:xfrm>
            <a:off x="0" y="123825"/>
            <a:ext cx="30908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4000">
                <a:solidFill>
                  <a:schemeClr val="tx2"/>
                </a:solidFill>
              </a:rPr>
              <a:t> </a:t>
            </a:r>
            <a:r>
              <a:rPr lang="en-US" altLang="en-US" sz="4000"/>
              <a:t>Meet Maria</a:t>
            </a:r>
          </a:p>
        </p:txBody>
      </p:sp>
      <p:pic>
        <p:nvPicPr>
          <p:cNvPr id="48130" name="Picture 4" descr="C:\Users\raford02\AppData\Local\Microsoft\Windows\Temporary Internet Files\Content.IE5\EWY8U9CI\large-Abstract-person-166.6-10974[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9175" y="2309813"/>
            <a:ext cx="21685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Box 3"/>
          <p:cNvSpPr txBox="1">
            <a:spLocks noChangeArrowheads="1"/>
          </p:cNvSpPr>
          <p:nvPr/>
        </p:nvSpPr>
        <p:spPr bwMode="auto">
          <a:xfrm>
            <a:off x="4800600" y="2057400"/>
            <a:ext cx="33305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Insulin dependent Diabetic</a:t>
            </a:r>
          </a:p>
        </p:txBody>
      </p:sp>
      <p:sp>
        <p:nvSpPr>
          <p:cNvPr id="48132" name="TextBox 4"/>
          <p:cNvSpPr txBox="1">
            <a:spLocks noChangeArrowheads="1"/>
          </p:cNvSpPr>
          <p:nvPr/>
        </p:nvSpPr>
        <p:spPr bwMode="auto">
          <a:xfrm>
            <a:off x="5181600" y="2532063"/>
            <a:ext cx="17621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Hypertension</a:t>
            </a:r>
          </a:p>
        </p:txBody>
      </p:sp>
      <p:sp>
        <p:nvSpPr>
          <p:cNvPr id="48133" name="TextBox 5"/>
          <p:cNvSpPr txBox="1">
            <a:spLocks noChangeArrowheads="1"/>
          </p:cNvSpPr>
          <p:nvPr/>
        </p:nvSpPr>
        <p:spPr bwMode="auto">
          <a:xfrm>
            <a:off x="1131888" y="4675188"/>
            <a:ext cx="30591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2200" b="1"/>
              <a:t>On multiple medications</a:t>
            </a:r>
          </a:p>
        </p:txBody>
      </p:sp>
      <p:sp>
        <p:nvSpPr>
          <p:cNvPr id="48134" name="TextBox 6"/>
          <p:cNvSpPr txBox="1">
            <a:spLocks noChangeArrowheads="1"/>
          </p:cNvSpPr>
          <p:nvPr/>
        </p:nvSpPr>
        <p:spPr bwMode="auto">
          <a:xfrm>
            <a:off x="381000" y="2465388"/>
            <a:ext cx="35210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2200" b="1"/>
              <a:t> Not FDA approved in the US</a:t>
            </a:r>
          </a:p>
        </p:txBody>
      </p:sp>
      <p:sp>
        <p:nvSpPr>
          <p:cNvPr id="48135" name="TextBox 7"/>
          <p:cNvSpPr txBox="1">
            <a:spLocks noChangeArrowheads="1"/>
          </p:cNvSpPr>
          <p:nvPr/>
        </p:nvSpPr>
        <p:spPr bwMode="auto">
          <a:xfrm>
            <a:off x="5235575" y="4343400"/>
            <a:ext cx="2965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History</a:t>
            </a:r>
            <a:r>
              <a:rPr lang="en-US" altLang="en-US" sz="2200"/>
              <a:t> </a:t>
            </a:r>
            <a:r>
              <a:rPr lang="en-US" altLang="en-US" sz="2200" b="1"/>
              <a:t>of breast cancer</a:t>
            </a:r>
          </a:p>
        </p:txBody>
      </p:sp>
      <p:sp>
        <p:nvSpPr>
          <p:cNvPr id="48136" name="TextBox 8"/>
          <p:cNvSpPr txBox="1">
            <a:spLocks noChangeArrowheads="1"/>
          </p:cNvSpPr>
          <p:nvPr/>
        </p:nvSpPr>
        <p:spPr bwMode="auto">
          <a:xfrm>
            <a:off x="50800" y="3040063"/>
            <a:ext cx="3530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2200" b="1"/>
              <a:t>She does not know what</a:t>
            </a:r>
            <a:br>
              <a:rPr lang="en-US" altLang="en-US" sz="2200" b="1"/>
            </a:br>
            <a:r>
              <a:rPr lang="en-US" altLang="en-US" sz="2200" b="1"/>
              <a:t>she is taking</a:t>
            </a:r>
          </a:p>
        </p:txBody>
      </p:sp>
      <p:sp>
        <p:nvSpPr>
          <p:cNvPr id="48137" name="TextBox 9"/>
          <p:cNvSpPr txBox="1">
            <a:spLocks noChangeArrowheads="1"/>
          </p:cNvSpPr>
          <p:nvPr/>
        </p:nvSpPr>
        <p:spPr bwMode="auto">
          <a:xfrm>
            <a:off x="50800" y="3802063"/>
            <a:ext cx="36068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2200" b="1"/>
              <a:t>Did not bring her medication</a:t>
            </a:r>
          </a:p>
          <a:p>
            <a:pPr algn="r" eaLnBrk="1" hangingPunct="1">
              <a:spcBef>
                <a:spcPct val="0"/>
              </a:spcBef>
              <a:buFontTx/>
              <a:buNone/>
            </a:pPr>
            <a:r>
              <a:rPr lang="en-US" altLang="en-US" sz="2200" b="1"/>
              <a:t>from overseas </a:t>
            </a:r>
          </a:p>
        </p:txBody>
      </p:sp>
      <p:sp>
        <p:nvSpPr>
          <p:cNvPr id="48138" name="TextBox 10"/>
          <p:cNvSpPr txBox="1">
            <a:spLocks noChangeArrowheads="1"/>
          </p:cNvSpPr>
          <p:nvPr/>
        </p:nvSpPr>
        <p:spPr bwMode="auto">
          <a:xfrm>
            <a:off x="5502275" y="3041650"/>
            <a:ext cx="19780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Hyperlipidemia</a:t>
            </a:r>
          </a:p>
        </p:txBody>
      </p:sp>
      <p:sp>
        <p:nvSpPr>
          <p:cNvPr id="48139" name="TextBox 11"/>
          <p:cNvSpPr txBox="1">
            <a:spLocks noChangeArrowheads="1"/>
          </p:cNvSpPr>
          <p:nvPr/>
        </p:nvSpPr>
        <p:spPr bwMode="auto">
          <a:xfrm>
            <a:off x="4659313" y="4827588"/>
            <a:ext cx="22542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Chronic back pain</a:t>
            </a:r>
          </a:p>
        </p:txBody>
      </p:sp>
      <p:sp>
        <p:nvSpPr>
          <p:cNvPr id="48140" name="TextBox 12"/>
          <p:cNvSpPr txBox="1">
            <a:spLocks noChangeArrowheads="1"/>
          </p:cNvSpPr>
          <p:nvPr/>
        </p:nvSpPr>
        <p:spPr bwMode="auto">
          <a:xfrm>
            <a:off x="1981200" y="1981200"/>
            <a:ext cx="21161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2200" b="1"/>
              <a:t>Herbal remedies</a:t>
            </a:r>
          </a:p>
        </p:txBody>
      </p:sp>
      <p:sp>
        <p:nvSpPr>
          <p:cNvPr id="48141" name="TextBox 13"/>
          <p:cNvSpPr txBox="1">
            <a:spLocks noChangeArrowheads="1"/>
          </p:cNvSpPr>
          <p:nvPr/>
        </p:nvSpPr>
        <p:spPr bwMode="auto">
          <a:xfrm>
            <a:off x="5692775" y="3644900"/>
            <a:ext cx="26495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Palpable breast mass</a:t>
            </a:r>
          </a:p>
        </p:txBody>
      </p:sp>
      <p:sp>
        <p:nvSpPr>
          <p:cNvPr id="48142" name="TextBox 15"/>
          <p:cNvSpPr txBox="1">
            <a:spLocks noChangeArrowheads="1"/>
          </p:cNvSpPr>
          <p:nvPr/>
        </p:nvSpPr>
        <p:spPr bwMode="auto">
          <a:xfrm>
            <a:off x="3927475" y="1404938"/>
            <a:ext cx="11350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200" b="1"/>
              <a:t>Refugee</a:t>
            </a:r>
          </a:p>
        </p:txBody>
      </p:sp>
      <p:sp>
        <p:nvSpPr>
          <p:cNvPr id="15" name="Slide Number Placeholder 14"/>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55BD57E1-3217-4541-B232-A066F92725AC}" type="slidenum">
              <a:rPr lang="en-US" altLang="en-US" sz="1800">
                <a:solidFill>
                  <a:srgbClr val="898989"/>
                </a:solidFill>
              </a:rPr>
              <a:pPr/>
              <a:t>30</a:t>
            </a:fld>
            <a:endParaRPr lang="en-US" altLang="en-US" sz="1800">
              <a:solidFill>
                <a:srgbClr val="898989"/>
              </a:solidFill>
            </a:endParaRPr>
          </a:p>
        </p:txBody>
      </p:sp>
      <p:sp>
        <p:nvSpPr>
          <p:cNvPr id="2" name="Oval 1"/>
          <p:cNvSpPr/>
          <p:nvPr/>
        </p:nvSpPr>
        <p:spPr>
          <a:xfrm>
            <a:off x="3733800" y="1404938"/>
            <a:ext cx="152400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endParaRPr lang="en-US" altLang="en-US" sz="2200">
              <a:solidFill>
                <a:srgbClr val="FFFFFF"/>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2"/>
          <p:cNvSpPr txBox="1">
            <a:spLocks/>
          </p:cNvSpPr>
          <p:nvPr/>
        </p:nvSpPr>
        <p:spPr bwMode="auto">
          <a:xfrm>
            <a:off x="0" y="123825"/>
            <a:ext cx="30908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4000">
                <a:solidFill>
                  <a:schemeClr val="tx2"/>
                </a:solidFill>
              </a:rPr>
              <a:t> </a:t>
            </a:r>
            <a:r>
              <a:rPr lang="en-US" altLang="en-US" sz="4000"/>
              <a:t>Meet Maria</a:t>
            </a:r>
          </a:p>
        </p:txBody>
      </p:sp>
      <p:sp>
        <p:nvSpPr>
          <p:cNvPr id="49154" name="TextBox 3"/>
          <p:cNvSpPr txBox="1">
            <a:spLocks noChangeArrowheads="1"/>
          </p:cNvSpPr>
          <p:nvPr/>
        </p:nvSpPr>
        <p:spPr bwMode="auto">
          <a:xfrm>
            <a:off x="3352800" y="1752600"/>
            <a:ext cx="24368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200" b="1"/>
              <a:t>Can’t sleep at night</a:t>
            </a:r>
          </a:p>
        </p:txBody>
      </p:sp>
      <p:sp>
        <p:nvSpPr>
          <p:cNvPr id="49155" name="TextBox 4"/>
          <p:cNvSpPr txBox="1">
            <a:spLocks noChangeArrowheads="1"/>
          </p:cNvSpPr>
          <p:nvPr/>
        </p:nvSpPr>
        <p:spPr bwMode="auto">
          <a:xfrm>
            <a:off x="5175250" y="2743200"/>
            <a:ext cx="13017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Anxious</a:t>
            </a:r>
          </a:p>
        </p:txBody>
      </p:sp>
      <p:sp>
        <p:nvSpPr>
          <p:cNvPr id="49156" name="TextBox 6"/>
          <p:cNvSpPr txBox="1">
            <a:spLocks noChangeArrowheads="1"/>
          </p:cNvSpPr>
          <p:nvPr/>
        </p:nvSpPr>
        <p:spPr bwMode="auto">
          <a:xfrm>
            <a:off x="5821363" y="3519488"/>
            <a:ext cx="17224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Depression</a:t>
            </a:r>
          </a:p>
        </p:txBody>
      </p:sp>
      <p:sp>
        <p:nvSpPr>
          <p:cNvPr id="49157" name="TextBox 7"/>
          <p:cNvSpPr txBox="1">
            <a:spLocks noChangeArrowheads="1"/>
          </p:cNvSpPr>
          <p:nvPr/>
        </p:nvSpPr>
        <p:spPr bwMode="auto">
          <a:xfrm>
            <a:off x="1676400" y="3519488"/>
            <a:ext cx="18462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2200" b="1"/>
              <a:t>Overwhelmed</a:t>
            </a:r>
          </a:p>
        </p:txBody>
      </p:sp>
      <p:sp>
        <p:nvSpPr>
          <p:cNvPr id="49158" name="TextBox 8"/>
          <p:cNvSpPr txBox="1">
            <a:spLocks noChangeArrowheads="1"/>
          </p:cNvSpPr>
          <p:nvPr/>
        </p:nvSpPr>
        <p:spPr bwMode="auto">
          <a:xfrm>
            <a:off x="5305425" y="4343400"/>
            <a:ext cx="32289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Separated from family </a:t>
            </a:r>
          </a:p>
          <a:p>
            <a:pPr eaLnBrk="1" hangingPunct="1">
              <a:spcBef>
                <a:spcPct val="0"/>
              </a:spcBef>
              <a:buFontTx/>
              <a:buNone/>
            </a:pPr>
            <a:r>
              <a:rPr lang="en-US" altLang="en-US" sz="2200" b="1"/>
              <a:t>in home country</a:t>
            </a:r>
          </a:p>
        </p:txBody>
      </p:sp>
      <p:sp>
        <p:nvSpPr>
          <p:cNvPr id="49159" name="TextBox 9"/>
          <p:cNvSpPr txBox="1">
            <a:spLocks noChangeArrowheads="1"/>
          </p:cNvSpPr>
          <p:nvPr/>
        </p:nvSpPr>
        <p:spPr bwMode="auto">
          <a:xfrm>
            <a:off x="2817813" y="2743200"/>
            <a:ext cx="9921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2200" b="1"/>
              <a:t>Tearful</a:t>
            </a:r>
          </a:p>
        </p:txBody>
      </p:sp>
      <p:sp>
        <p:nvSpPr>
          <p:cNvPr id="49160" name="TextBox 10"/>
          <p:cNvSpPr txBox="1">
            <a:spLocks noChangeArrowheads="1"/>
          </p:cNvSpPr>
          <p:nvPr/>
        </p:nvSpPr>
        <p:spPr bwMode="auto">
          <a:xfrm>
            <a:off x="857250" y="4343400"/>
            <a:ext cx="35623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On some antidepressant </a:t>
            </a:r>
          </a:p>
          <a:p>
            <a:pPr eaLnBrk="1" hangingPunct="1">
              <a:spcBef>
                <a:spcPct val="0"/>
              </a:spcBef>
              <a:buFontTx/>
              <a:buNone/>
            </a:pPr>
            <a:r>
              <a:rPr lang="en-US" altLang="en-US" sz="2200" b="1"/>
              <a:t>she does not know name</a:t>
            </a:r>
          </a:p>
        </p:txBody>
      </p:sp>
      <p:pic>
        <p:nvPicPr>
          <p:cNvPr id="49161" name="Picture 4" descr="C:\Users\raford02\AppData\Local\Microsoft\Windows\Temporary Internet Files\Content.IE5\EWY8U9CI\large-Abstract-person-166.6-10974[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9175" y="2309813"/>
            <a:ext cx="21685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B97F4122-3801-4A07-8849-02DDFF010FD0}" type="slidenum">
              <a:rPr lang="en-US" altLang="en-US" sz="1800">
                <a:solidFill>
                  <a:srgbClr val="898989"/>
                </a:solidFill>
              </a:rPr>
              <a:pPr/>
              <a:t>31</a:t>
            </a:fld>
            <a:endParaRPr lang="en-US" altLang="en-US" sz="1800">
              <a:solidFill>
                <a:srgbClr val="898989"/>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2"/>
          <p:cNvSpPr txBox="1">
            <a:spLocks/>
          </p:cNvSpPr>
          <p:nvPr/>
        </p:nvSpPr>
        <p:spPr bwMode="auto">
          <a:xfrm>
            <a:off x="0" y="123825"/>
            <a:ext cx="30908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4000">
                <a:solidFill>
                  <a:schemeClr val="tx2"/>
                </a:solidFill>
              </a:rPr>
              <a:t> </a:t>
            </a:r>
            <a:r>
              <a:rPr lang="en-US" altLang="en-US" sz="4000"/>
              <a:t>Meet Maria</a:t>
            </a:r>
          </a:p>
        </p:txBody>
      </p:sp>
      <p:sp>
        <p:nvSpPr>
          <p:cNvPr id="50178" name="TextBox 3"/>
          <p:cNvSpPr txBox="1">
            <a:spLocks noChangeArrowheads="1"/>
          </p:cNvSpPr>
          <p:nvPr/>
        </p:nvSpPr>
        <p:spPr bwMode="auto">
          <a:xfrm>
            <a:off x="5449888" y="2624138"/>
            <a:ext cx="338931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Doesn’t understand US </a:t>
            </a:r>
          </a:p>
          <a:p>
            <a:pPr eaLnBrk="1" hangingPunct="1">
              <a:spcBef>
                <a:spcPct val="0"/>
              </a:spcBef>
              <a:buFontTx/>
              <a:buNone/>
            </a:pPr>
            <a:r>
              <a:rPr lang="en-US" altLang="en-US" sz="2200" b="1"/>
              <a:t>healthcare system</a:t>
            </a:r>
          </a:p>
        </p:txBody>
      </p:sp>
      <p:sp>
        <p:nvSpPr>
          <p:cNvPr id="50179" name="TextBox 4"/>
          <p:cNvSpPr txBox="1">
            <a:spLocks noChangeArrowheads="1"/>
          </p:cNvSpPr>
          <p:nvPr/>
        </p:nvSpPr>
        <p:spPr bwMode="auto">
          <a:xfrm>
            <a:off x="5307013" y="4524375"/>
            <a:ext cx="33797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Does not speak English</a:t>
            </a:r>
          </a:p>
        </p:txBody>
      </p:sp>
      <p:sp>
        <p:nvSpPr>
          <p:cNvPr id="50180" name="TextBox 5"/>
          <p:cNvSpPr txBox="1">
            <a:spLocks noChangeArrowheads="1"/>
          </p:cNvSpPr>
          <p:nvPr/>
        </p:nvSpPr>
        <p:spPr bwMode="auto">
          <a:xfrm>
            <a:off x="4916488" y="1897063"/>
            <a:ext cx="10937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No job</a:t>
            </a:r>
          </a:p>
        </p:txBody>
      </p:sp>
      <p:sp>
        <p:nvSpPr>
          <p:cNvPr id="50181" name="TextBox 7"/>
          <p:cNvSpPr txBox="1">
            <a:spLocks noChangeArrowheads="1"/>
          </p:cNvSpPr>
          <p:nvPr/>
        </p:nvSpPr>
        <p:spPr bwMode="auto">
          <a:xfrm>
            <a:off x="3352800" y="5181600"/>
            <a:ext cx="23923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200" b="1"/>
              <a:t>Special needs child</a:t>
            </a:r>
          </a:p>
        </p:txBody>
      </p:sp>
      <p:sp>
        <p:nvSpPr>
          <p:cNvPr id="50182" name="TextBox 8"/>
          <p:cNvSpPr txBox="1">
            <a:spLocks noChangeArrowheads="1"/>
          </p:cNvSpPr>
          <p:nvPr/>
        </p:nvSpPr>
        <p:spPr bwMode="auto">
          <a:xfrm>
            <a:off x="1676400" y="2895600"/>
            <a:ext cx="18859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2200" b="1"/>
              <a:t>No personal </a:t>
            </a:r>
          </a:p>
          <a:p>
            <a:pPr algn="r" eaLnBrk="1" hangingPunct="1">
              <a:spcBef>
                <a:spcPct val="0"/>
              </a:spcBef>
              <a:buFontTx/>
              <a:buNone/>
            </a:pPr>
            <a:r>
              <a:rPr lang="en-US" altLang="en-US" sz="2200" b="1"/>
              <a:t>transportation</a:t>
            </a:r>
          </a:p>
        </p:txBody>
      </p:sp>
      <p:sp>
        <p:nvSpPr>
          <p:cNvPr id="50183" name="TextBox 9"/>
          <p:cNvSpPr txBox="1">
            <a:spLocks noChangeArrowheads="1"/>
          </p:cNvSpPr>
          <p:nvPr/>
        </p:nvSpPr>
        <p:spPr bwMode="auto">
          <a:xfrm>
            <a:off x="5757863" y="3719513"/>
            <a:ext cx="27003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Insurance pending</a:t>
            </a:r>
            <a:endParaRPr lang="en-US" altLang="en-US" sz="2000" b="1"/>
          </a:p>
        </p:txBody>
      </p:sp>
      <p:sp>
        <p:nvSpPr>
          <p:cNvPr id="50184" name="TextBox 10"/>
          <p:cNvSpPr txBox="1">
            <a:spLocks noChangeArrowheads="1"/>
          </p:cNvSpPr>
          <p:nvPr/>
        </p:nvSpPr>
        <p:spPr bwMode="auto">
          <a:xfrm>
            <a:off x="533400" y="1989138"/>
            <a:ext cx="33686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2200" b="1"/>
              <a:t>Does not know how to use </a:t>
            </a:r>
          </a:p>
          <a:p>
            <a:pPr algn="r" eaLnBrk="1" hangingPunct="1">
              <a:spcBef>
                <a:spcPct val="0"/>
              </a:spcBef>
              <a:buFontTx/>
              <a:buNone/>
            </a:pPr>
            <a:r>
              <a:rPr lang="en-US" altLang="en-US" sz="2200" b="1"/>
              <a:t>public transportation</a:t>
            </a:r>
          </a:p>
        </p:txBody>
      </p:sp>
      <p:sp>
        <p:nvSpPr>
          <p:cNvPr id="50185" name="TextBox 11"/>
          <p:cNvSpPr txBox="1">
            <a:spLocks noChangeArrowheads="1"/>
          </p:cNvSpPr>
          <p:nvPr/>
        </p:nvSpPr>
        <p:spPr bwMode="auto">
          <a:xfrm>
            <a:off x="1874838" y="3733800"/>
            <a:ext cx="16303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2200" b="1"/>
              <a:t>No</a:t>
            </a:r>
            <a:r>
              <a:rPr lang="en-US" altLang="en-US" sz="1800" b="1"/>
              <a:t> </a:t>
            </a:r>
            <a:r>
              <a:rPr lang="en-US" altLang="en-US" sz="2200" b="1"/>
              <a:t>childcare</a:t>
            </a:r>
          </a:p>
        </p:txBody>
      </p:sp>
      <p:sp>
        <p:nvSpPr>
          <p:cNvPr id="50186" name="TextBox 12"/>
          <p:cNvSpPr txBox="1">
            <a:spLocks noChangeArrowheads="1"/>
          </p:cNvSpPr>
          <p:nvPr/>
        </p:nvSpPr>
        <p:spPr bwMode="auto">
          <a:xfrm>
            <a:off x="1098550" y="4354513"/>
            <a:ext cx="28638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2200" b="1"/>
              <a:t>Doesn’t know services </a:t>
            </a:r>
          </a:p>
          <a:p>
            <a:pPr algn="r" eaLnBrk="1" hangingPunct="1">
              <a:spcBef>
                <a:spcPct val="0"/>
              </a:spcBef>
              <a:buFontTx/>
              <a:buNone/>
            </a:pPr>
            <a:r>
              <a:rPr lang="en-US" altLang="en-US" sz="2200" b="1"/>
              <a:t>available to help her</a:t>
            </a:r>
          </a:p>
        </p:txBody>
      </p:sp>
      <p:pic>
        <p:nvPicPr>
          <p:cNvPr id="50187" name="Picture 4" descr="C:\Users\raford02\AppData\Local\Microsoft\Windows\Temporary Internet Files\Content.IE5\EWY8U9CI\large-Abstract-person-166.6-10974[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9175" y="2309813"/>
            <a:ext cx="21685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C80F3FDB-7435-43C2-8F63-548DC462018B}" type="slidenum">
              <a:rPr lang="en-US" altLang="en-US" sz="1800">
                <a:solidFill>
                  <a:srgbClr val="898989"/>
                </a:solidFill>
              </a:rPr>
              <a:pPr/>
              <a:t>32</a:t>
            </a:fld>
            <a:endParaRPr lang="en-US" altLang="en-US" sz="1800">
              <a:solidFill>
                <a:srgbClr val="898989"/>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3" descr="C:\Users\raford02\AppData\Local\Microsoft\Windows\Temporary Internet Files\Content.IE5\EWY8U9CI\large-Abstract-person-166.6-10974[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2613" y="3219450"/>
            <a:ext cx="3587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2" name="Picture 4" descr="C:\Users\raford02\AppData\Local\Microsoft\Windows\Temporary Internet Files\Content.IE5\EWY8U9CI\large-Abstract-person-166.6-10974[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063" y="2336800"/>
            <a:ext cx="2170112"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Box 4"/>
          <p:cNvSpPr txBox="1">
            <a:spLocks noChangeArrowheads="1"/>
          </p:cNvSpPr>
          <p:nvPr/>
        </p:nvSpPr>
        <p:spPr bwMode="auto">
          <a:xfrm>
            <a:off x="3559175" y="1938338"/>
            <a:ext cx="13922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a:t>Refugee</a:t>
            </a:r>
          </a:p>
        </p:txBody>
      </p:sp>
      <p:sp>
        <p:nvSpPr>
          <p:cNvPr id="51204" name="TextBox 5"/>
          <p:cNvSpPr txBox="1">
            <a:spLocks noChangeArrowheads="1"/>
          </p:cNvSpPr>
          <p:nvPr/>
        </p:nvSpPr>
        <p:spPr bwMode="auto">
          <a:xfrm>
            <a:off x="1649413" y="1489075"/>
            <a:ext cx="36512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b="1"/>
              <a:t>Insulin </a:t>
            </a:r>
            <a:r>
              <a:rPr lang="en-US" altLang="en-US" sz="2200" b="1"/>
              <a:t>dependent</a:t>
            </a:r>
            <a:r>
              <a:rPr lang="en-US" altLang="en-US" sz="2000" b="1"/>
              <a:t> Diabetic</a:t>
            </a:r>
          </a:p>
        </p:txBody>
      </p:sp>
      <p:sp>
        <p:nvSpPr>
          <p:cNvPr id="51205" name="TextBox 6"/>
          <p:cNvSpPr txBox="1">
            <a:spLocks noChangeArrowheads="1"/>
          </p:cNvSpPr>
          <p:nvPr/>
        </p:nvSpPr>
        <p:spPr bwMode="auto">
          <a:xfrm>
            <a:off x="5073650" y="2471738"/>
            <a:ext cx="20002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Hypertension</a:t>
            </a:r>
          </a:p>
        </p:txBody>
      </p:sp>
      <p:sp>
        <p:nvSpPr>
          <p:cNvPr id="51206" name="TextBox 7"/>
          <p:cNvSpPr txBox="1">
            <a:spLocks noChangeArrowheads="1"/>
          </p:cNvSpPr>
          <p:nvPr/>
        </p:nvSpPr>
        <p:spPr bwMode="auto">
          <a:xfrm>
            <a:off x="3209925" y="1076325"/>
            <a:ext cx="22463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Hyperlipidemia</a:t>
            </a:r>
          </a:p>
        </p:txBody>
      </p:sp>
      <p:sp>
        <p:nvSpPr>
          <p:cNvPr id="51207" name="TextBox 8"/>
          <p:cNvSpPr txBox="1">
            <a:spLocks noChangeArrowheads="1"/>
          </p:cNvSpPr>
          <p:nvPr/>
        </p:nvSpPr>
        <p:spPr bwMode="auto">
          <a:xfrm>
            <a:off x="398463" y="4957763"/>
            <a:ext cx="3070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Palpable breast mass</a:t>
            </a:r>
          </a:p>
        </p:txBody>
      </p:sp>
      <p:sp>
        <p:nvSpPr>
          <p:cNvPr id="51208" name="TextBox 9"/>
          <p:cNvSpPr txBox="1">
            <a:spLocks noChangeArrowheads="1"/>
          </p:cNvSpPr>
          <p:nvPr/>
        </p:nvSpPr>
        <p:spPr bwMode="auto">
          <a:xfrm>
            <a:off x="454025" y="1681163"/>
            <a:ext cx="26558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Chronic back pain</a:t>
            </a:r>
          </a:p>
        </p:txBody>
      </p:sp>
      <p:sp>
        <p:nvSpPr>
          <p:cNvPr id="51209" name="TextBox 10"/>
          <p:cNvSpPr txBox="1">
            <a:spLocks noChangeArrowheads="1"/>
          </p:cNvSpPr>
          <p:nvPr/>
        </p:nvSpPr>
        <p:spPr bwMode="auto">
          <a:xfrm>
            <a:off x="508000" y="3148013"/>
            <a:ext cx="34369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History</a:t>
            </a:r>
            <a:r>
              <a:rPr lang="en-US" altLang="en-US" sz="1800"/>
              <a:t> </a:t>
            </a:r>
            <a:r>
              <a:rPr lang="en-US" altLang="en-US" sz="2200" b="1"/>
              <a:t>of breast cancer</a:t>
            </a:r>
          </a:p>
        </p:txBody>
      </p:sp>
      <p:sp>
        <p:nvSpPr>
          <p:cNvPr id="51210" name="TextBox 11"/>
          <p:cNvSpPr txBox="1">
            <a:spLocks noChangeArrowheads="1"/>
          </p:cNvSpPr>
          <p:nvPr/>
        </p:nvSpPr>
        <p:spPr bwMode="auto">
          <a:xfrm>
            <a:off x="4879975" y="2058988"/>
            <a:ext cx="17224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Depression</a:t>
            </a:r>
          </a:p>
        </p:txBody>
      </p:sp>
      <p:sp>
        <p:nvSpPr>
          <p:cNvPr id="51211" name="TextBox 12"/>
          <p:cNvSpPr txBox="1">
            <a:spLocks noChangeArrowheads="1"/>
          </p:cNvSpPr>
          <p:nvPr/>
        </p:nvSpPr>
        <p:spPr bwMode="auto">
          <a:xfrm>
            <a:off x="1965325" y="2255838"/>
            <a:ext cx="27860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Special needs child</a:t>
            </a:r>
          </a:p>
        </p:txBody>
      </p:sp>
      <p:sp>
        <p:nvSpPr>
          <p:cNvPr id="51212" name="TextBox 13"/>
          <p:cNvSpPr txBox="1">
            <a:spLocks noChangeArrowheads="1"/>
          </p:cNvSpPr>
          <p:nvPr/>
        </p:nvSpPr>
        <p:spPr bwMode="auto">
          <a:xfrm>
            <a:off x="5073650" y="1746250"/>
            <a:ext cx="33797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Does not speak English</a:t>
            </a:r>
          </a:p>
        </p:txBody>
      </p:sp>
      <p:sp>
        <p:nvSpPr>
          <p:cNvPr id="51213" name="TextBox 14"/>
          <p:cNvSpPr txBox="1">
            <a:spLocks noChangeArrowheads="1"/>
          </p:cNvSpPr>
          <p:nvPr/>
        </p:nvSpPr>
        <p:spPr bwMode="auto">
          <a:xfrm>
            <a:off x="4435475" y="3382963"/>
            <a:ext cx="38846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No personal transportation</a:t>
            </a:r>
          </a:p>
        </p:txBody>
      </p:sp>
      <p:sp>
        <p:nvSpPr>
          <p:cNvPr id="51214" name="TextBox 15"/>
          <p:cNvSpPr txBox="1">
            <a:spLocks noChangeArrowheads="1"/>
          </p:cNvSpPr>
          <p:nvPr/>
        </p:nvSpPr>
        <p:spPr bwMode="auto">
          <a:xfrm>
            <a:off x="869950" y="1949450"/>
            <a:ext cx="2698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Insurance pending</a:t>
            </a:r>
            <a:endParaRPr lang="en-US" altLang="en-US" sz="2000" b="1"/>
          </a:p>
        </p:txBody>
      </p:sp>
      <p:sp>
        <p:nvSpPr>
          <p:cNvPr id="51215" name="TextBox 16"/>
          <p:cNvSpPr txBox="1">
            <a:spLocks noChangeArrowheads="1"/>
          </p:cNvSpPr>
          <p:nvPr/>
        </p:nvSpPr>
        <p:spPr bwMode="auto">
          <a:xfrm>
            <a:off x="4986338" y="4632325"/>
            <a:ext cx="33591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Run out of all medicine</a:t>
            </a:r>
          </a:p>
        </p:txBody>
      </p:sp>
      <p:sp>
        <p:nvSpPr>
          <p:cNvPr id="51216" name="TextBox 18"/>
          <p:cNvSpPr txBox="1">
            <a:spLocks noChangeArrowheads="1"/>
          </p:cNvSpPr>
          <p:nvPr/>
        </p:nvSpPr>
        <p:spPr bwMode="auto">
          <a:xfrm>
            <a:off x="4740275" y="3208338"/>
            <a:ext cx="10937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No job</a:t>
            </a:r>
          </a:p>
        </p:txBody>
      </p:sp>
      <p:sp>
        <p:nvSpPr>
          <p:cNvPr id="51217" name="TextBox 19"/>
          <p:cNvSpPr txBox="1">
            <a:spLocks noChangeArrowheads="1"/>
          </p:cNvSpPr>
          <p:nvPr/>
        </p:nvSpPr>
        <p:spPr bwMode="auto">
          <a:xfrm>
            <a:off x="2041525" y="4660900"/>
            <a:ext cx="28670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Can’t sleep at night</a:t>
            </a:r>
          </a:p>
        </p:txBody>
      </p:sp>
      <p:sp>
        <p:nvSpPr>
          <p:cNvPr id="51218" name="TextBox 20"/>
          <p:cNvSpPr txBox="1">
            <a:spLocks noChangeArrowheads="1"/>
          </p:cNvSpPr>
          <p:nvPr/>
        </p:nvSpPr>
        <p:spPr bwMode="auto">
          <a:xfrm>
            <a:off x="5834063" y="2403475"/>
            <a:ext cx="33099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Doesn’t understand US</a:t>
            </a:r>
          </a:p>
          <a:p>
            <a:pPr eaLnBrk="1" hangingPunct="1">
              <a:spcBef>
                <a:spcPct val="0"/>
              </a:spcBef>
              <a:buFontTx/>
              <a:buNone/>
            </a:pPr>
            <a:r>
              <a:rPr lang="en-US" altLang="en-US" sz="2200" b="1"/>
              <a:t> healthcare system</a:t>
            </a:r>
          </a:p>
        </p:txBody>
      </p:sp>
      <p:sp>
        <p:nvSpPr>
          <p:cNvPr id="51219" name="TextBox 21"/>
          <p:cNvSpPr txBox="1">
            <a:spLocks noChangeArrowheads="1"/>
          </p:cNvSpPr>
          <p:nvPr/>
        </p:nvSpPr>
        <p:spPr bwMode="auto">
          <a:xfrm>
            <a:off x="4116388" y="3692525"/>
            <a:ext cx="39147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Does not know how to use </a:t>
            </a:r>
          </a:p>
          <a:p>
            <a:pPr eaLnBrk="1" hangingPunct="1">
              <a:spcBef>
                <a:spcPct val="0"/>
              </a:spcBef>
              <a:buFontTx/>
              <a:buNone/>
            </a:pPr>
            <a:r>
              <a:rPr lang="en-US" altLang="en-US" sz="2200" b="1"/>
              <a:t>public transportation</a:t>
            </a:r>
          </a:p>
        </p:txBody>
      </p:sp>
      <p:sp>
        <p:nvSpPr>
          <p:cNvPr id="51220" name="TextBox 22"/>
          <p:cNvSpPr txBox="1">
            <a:spLocks noChangeArrowheads="1"/>
          </p:cNvSpPr>
          <p:nvPr/>
        </p:nvSpPr>
        <p:spPr bwMode="auto">
          <a:xfrm>
            <a:off x="2538413" y="2811463"/>
            <a:ext cx="18732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No</a:t>
            </a:r>
            <a:r>
              <a:rPr lang="en-US" altLang="en-US" sz="1800" b="1"/>
              <a:t> </a:t>
            </a:r>
            <a:r>
              <a:rPr lang="en-US" altLang="en-US" sz="2200" b="1"/>
              <a:t>childcare</a:t>
            </a:r>
          </a:p>
        </p:txBody>
      </p:sp>
      <p:sp>
        <p:nvSpPr>
          <p:cNvPr id="51221" name="TextBox 23"/>
          <p:cNvSpPr txBox="1">
            <a:spLocks noChangeArrowheads="1"/>
          </p:cNvSpPr>
          <p:nvPr/>
        </p:nvSpPr>
        <p:spPr bwMode="auto">
          <a:xfrm>
            <a:off x="3530600" y="4953000"/>
            <a:ext cx="5537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Separated from family in home country</a:t>
            </a:r>
          </a:p>
        </p:txBody>
      </p:sp>
      <p:sp>
        <p:nvSpPr>
          <p:cNvPr id="51222" name="TextBox 24"/>
          <p:cNvSpPr txBox="1">
            <a:spLocks noChangeArrowheads="1"/>
          </p:cNvSpPr>
          <p:nvPr/>
        </p:nvSpPr>
        <p:spPr bwMode="auto">
          <a:xfrm>
            <a:off x="2178050" y="3579813"/>
            <a:ext cx="46132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Doesn’t know services available </a:t>
            </a:r>
          </a:p>
          <a:p>
            <a:pPr eaLnBrk="1" hangingPunct="1">
              <a:spcBef>
                <a:spcPct val="0"/>
              </a:spcBef>
              <a:buFontTx/>
              <a:buNone/>
            </a:pPr>
            <a:r>
              <a:rPr lang="en-US" altLang="en-US" sz="2200" b="1"/>
              <a:t>to help her</a:t>
            </a:r>
          </a:p>
        </p:txBody>
      </p:sp>
      <p:sp>
        <p:nvSpPr>
          <p:cNvPr id="51223" name="TextBox 25"/>
          <p:cNvSpPr txBox="1">
            <a:spLocks noChangeArrowheads="1"/>
          </p:cNvSpPr>
          <p:nvPr/>
        </p:nvSpPr>
        <p:spPr bwMode="auto">
          <a:xfrm>
            <a:off x="4538663" y="2901950"/>
            <a:ext cx="34686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On multiple medications</a:t>
            </a:r>
          </a:p>
        </p:txBody>
      </p:sp>
      <p:sp>
        <p:nvSpPr>
          <p:cNvPr id="51224" name="TextBox 26"/>
          <p:cNvSpPr txBox="1">
            <a:spLocks noChangeArrowheads="1"/>
          </p:cNvSpPr>
          <p:nvPr/>
        </p:nvSpPr>
        <p:spPr bwMode="auto">
          <a:xfrm>
            <a:off x="-44450" y="2514600"/>
            <a:ext cx="45418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The ones she know are not FDA </a:t>
            </a:r>
          </a:p>
          <a:p>
            <a:pPr eaLnBrk="1" hangingPunct="1">
              <a:spcBef>
                <a:spcPct val="0"/>
              </a:spcBef>
              <a:buFontTx/>
              <a:buNone/>
            </a:pPr>
            <a:r>
              <a:rPr lang="en-US" altLang="en-US" sz="2200" b="1"/>
              <a:t>approved in the US</a:t>
            </a:r>
          </a:p>
        </p:txBody>
      </p:sp>
      <p:sp>
        <p:nvSpPr>
          <p:cNvPr id="51225" name="TextBox 27"/>
          <p:cNvSpPr txBox="1">
            <a:spLocks noChangeArrowheads="1"/>
          </p:cNvSpPr>
          <p:nvPr/>
        </p:nvSpPr>
        <p:spPr bwMode="auto">
          <a:xfrm>
            <a:off x="3568700" y="4348163"/>
            <a:ext cx="20526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Overwhelmed</a:t>
            </a:r>
          </a:p>
        </p:txBody>
      </p:sp>
      <p:sp>
        <p:nvSpPr>
          <p:cNvPr id="51226" name="TextBox 28"/>
          <p:cNvSpPr txBox="1">
            <a:spLocks noChangeArrowheads="1"/>
          </p:cNvSpPr>
          <p:nvPr/>
        </p:nvSpPr>
        <p:spPr bwMode="auto">
          <a:xfrm>
            <a:off x="3349625" y="3087688"/>
            <a:ext cx="13017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Anxious</a:t>
            </a:r>
          </a:p>
        </p:txBody>
      </p:sp>
      <p:sp>
        <p:nvSpPr>
          <p:cNvPr id="32" name="TextBox 31"/>
          <p:cNvSpPr txBox="1"/>
          <p:nvPr/>
        </p:nvSpPr>
        <p:spPr>
          <a:xfrm>
            <a:off x="742950" y="5562600"/>
            <a:ext cx="7480300" cy="769938"/>
          </a:xfrm>
          <a:prstGeom prst="rect">
            <a:avLst/>
          </a:prstGeom>
          <a:noFill/>
        </p:spPr>
        <p:txBody>
          <a:bodyPr wrap="none">
            <a:spAutoFit/>
          </a:bodyPr>
          <a:lstStyle/>
          <a:p>
            <a:pPr algn="ctr" eaLnBrk="1" fontAlgn="auto" hangingPunct="1">
              <a:spcBef>
                <a:spcPts val="0"/>
              </a:spcBef>
              <a:spcAft>
                <a:spcPts val="0"/>
              </a:spcAft>
              <a:defRPr/>
            </a:pPr>
            <a:r>
              <a:rPr lang="en-US" sz="2200" b="1" dirty="0">
                <a:solidFill>
                  <a:schemeClr val="tx2">
                    <a:lumMod val="75000"/>
                  </a:schemeClr>
                </a:solidFill>
                <a:latin typeface="+mn-lt"/>
              </a:rPr>
              <a:t>I can’t access recent visit to local ED because her name or DOB </a:t>
            </a:r>
          </a:p>
          <a:p>
            <a:pPr algn="ctr" eaLnBrk="1" fontAlgn="auto" hangingPunct="1">
              <a:spcBef>
                <a:spcPts val="0"/>
              </a:spcBef>
              <a:spcAft>
                <a:spcPts val="0"/>
              </a:spcAft>
              <a:defRPr/>
            </a:pPr>
            <a:r>
              <a:rPr lang="en-US" sz="2200" b="1" dirty="0">
                <a:solidFill>
                  <a:schemeClr val="tx2">
                    <a:lumMod val="75000"/>
                  </a:schemeClr>
                </a:solidFill>
                <a:latin typeface="+mn-lt"/>
              </a:rPr>
              <a:t>is entered differently in the system</a:t>
            </a:r>
          </a:p>
        </p:txBody>
      </p:sp>
      <p:sp>
        <p:nvSpPr>
          <p:cNvPr id="51228" name="TextBox 1"/>
          <p:cNvSpPr txBox="1">
            <a:spLocks noChangeArrowheads="1"/>
          </p:cNvSpPr>
          <p:nvPr/>
        </p:nvSpPr>
        <p:spPr bwMode="auto">
          <a:xfrm>
            <a:off x="508000" y="3422650"/>
            <a:ext cx="49625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Names of which she does not know</a:t>
            </a:r>
          </a:p>
        </p:txBody>
      </p:sp>
      <p:sp>
        <p:nvSpPr>
          <p:cNvPr id="51229" name="TextBox 32"/>
          <p:cNvSpPr txBox="1">
            <a:spLocks noChangeArrowheads="1"/>
          </p:cNvSpPr>
          <p:nvPr/>
        </p:nvSpPr>
        <p:spPr bwMode="auto">
          <a:xfrm>
            <a:off x="4021138" y="2789238"/>
            <a:ext cx="23796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Herbal remedies</a:t>
            </a:r>
          </a:p>
        </p:txBody>
      </p:sp>
      <p:sp>
        <p:nvSpPr>
          <p:cNvPr id="51230" name="TextBox 33"/>
          <p:cNvSpPr txBox="1">
            <a:spLocks noChangeArrowheads="1"/>
          </p:cNvSpPr>
          <p:nvPr/>
        </p:nvSpPr>
        <p:spPr bwMode="auto">
          <a:xfrm>
            <a:off x="682625" y="4078288"/>
            <a:ext cx="4127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On some antidepressant she </a:t>
            </a:r>
          </a:p>
          <a:p>
            <a:pPr eaLnBrk="1" hangingPunct="1">
              <a:spcBef>
                <a:spcPct val="0"/>
              </a:spcBef>
              <a:buFontTx/>
              <a:buNone/>
            </a:pPr>
            <a:r>
              <a:rPr lang="en-US" altLang="en-US" sz="2200" b="1"/>
              <a:t>does not know names</a:t>
            </a:r>
          </a:p>
        </p:txBody>
      </p:sp>
      <p:sp>
        <p:nvSpPr>
          <p:cNvPr id="51231" name="TextBox 3"/>
          <p:cNvSpPr txBox="1">
            <a:spLocks noChangeArrowheads="1"/>
          </p:cNvSpPr>
          <p:nvPr/>
        </p:nvSpPr>
        <p:spPr bwMode="auto">
          <a:xfrm>
            <a:off x="4021138" y="2381250"/>
            <a:ext cx="11064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200" b="1"/>
              <a:t>Tearful</a:t>
            </a:r>
          </a:p>
        </p:txBody>
      </p:sp>
      <p:sp>
        <p:nvSpPr>
          <p:cNvPr id="3" name="Slide Number Placeholder 2"/>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2C23A7DF-1C35-4D5E-970C-1914E5D82480}" type="slidenum">
              <a:rPr lang="en-US" altLang="en-US" sz="1800">
                <a:solidFill>
                  <a:srgbClr val="898989"/>
                </a:solidFill>
              </a:rPr>
              <a:pPr/>
              <a:t>33</a:t>
            </a:fld>
            <a:endParaRPr lang="en-US" altLang="en-US" sz="1800">
              <a:solidFill>
                <a:srgbClr val="898989"/>
              </a:solidFill>
            </a:endParaRP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p:cNvSpPr>
          <p:nvPr>
            <p:ph type="title"/>
          </p:nvPr>
        </p:nvSpPr>
        <p:spPr>
          <a:xfrm>
            <a:off x="434975" y="166688"/>
            <a:ext cx="7839075" cy="1593850"/>
          </a:xfrm>
        </p:spPr>
        <p:txBody>
          <a:bodyPr>
            <a:normAutofit/>
          </a:bodyPr>
          <a:lstStyle/>
          <a:p>
            <a:pPr defTabSz="349250" eaLnBrk="1" hangingPunct="1"/>
            <a:r>
              <a:rPr lang="en-US" altLang="en-US" sz="3200" smtClean="0">
                <a:solidFill>
                  <a:schemeClr val="bg1"/>
                </a:solidFill>
              </a:rPr>
              <a:t>Insurance status of Refugees seen from January of 2015-September 2015 at UL-GHC</a:t>
            </a:r>
          </a:p>
        </p:txBody>
      </p:sp>
      <p:pic>
        <p:nvPicPr>
          <p:cNvPr id="52226" name="pasted-image.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1847850"/>
            <a:ext cx="7931150" cy="463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400000"/>
                <a:headEnd/>
                <a:tailEnd/>
              </a14:hiddenLine>
            </a:ext>
          </a:extLst>
        </p:spPr>
      </p:pic>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altLang="en-US" smtClean="0"/>
              <a:t>Refugees:  As Patients</a:t>
            </a:r>
          </a:p>
        </p:txBody>
      </p:sp>
      <p:sp>
        <p:nvSpPr>
          <p:cNvPr id="53250" name="Content Placeholder 2"/>
          <p:cNvSpPr>
            <a:spLocks noGrp="1"/>
          </p:cNvSpPr>
          <p:nvPr>
            <p:ph idx="1"/>
          </p:nvPr>
        </p:nvSpPr>
        <p:spPr/>
        <p:txBody>
          <a:bodyPr/>
          <a:lstStyle/>
          <a:p>
            <a:pPr eaLnBrk="1" hangingPunct="1"/>
            <a:r>
              <a:rPr lang="en-US" altLang="en-US" sz="2800" smtClean="0"/>
              <a:t>Chronic health conditions that differ among population groups</a:t>
            </a:r>
          </a:p>
          <a:p>
            <a:pPr eaLnBrk="1" hangingPunct="1"/>
            <a:r>
              <a:rPr lang="en-US" altLang="en-US" sz="2800" smtClean="0"/>
              <a:t>Obesity, malnutrition, metabolic syndrome</a:t>
            </a:r>
          </a:p>
          <a:p>
            <a:pPr eaLnBrk="1" hangingPunct="1"/>
            <a:r>
              <a:rPr lang="en-US" altLang="en-US" sz="2800" smtClean="0"/>
              <a:t>Anemia (etiologies parasitic and non-parasitic)</a:t>
            </a:r>
          </a:p>
          <a:p>
            <a:pPr eaLnBrk="1" hangingPunct="1"/>
            <a:r>
              <a:rPr lang="en-US" altLang="en-US" sz="2800" smtClean="0"/>
              <a:t>Lack of understanding of US healthcare system</a:t>
            </a:r>
          </a:p>
          <a:p>
            <a:pPr eaLnBrk="1" hangingPunct="1"/>
            <a:r>
              <a:rPr lang="en-US" altLang="en-US" sz="2800" smtClean="0"/>
              <a:t>Difficulties with finding primary care providers</a:t>
            </a:r>
          </a:p>
          <a:p>
            <a:pPr eaLnBrk="1" hangingPunct="1"/>
            <a:r>
              <a:rPr lang="en-US" altLang="en-US" sz="2800" smtClean="0"/>
              <a:t>Cultural drivers of care</a:t>
            </a:r>
          </a:p>
        </p:txBody>
      </p:sp>
      <p:sp>
        <p:nvSpPr>
          <p:cNvPr id="4" name="Slide Number Placeholder 3"/>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4585D677-DE6A-4493-A3C0-53A1BC026BDE}" type="slidenum">
              <a:rPr lang="en-US" altLang="en-US">
                <a:solidFill>
                  <a:srgbClr val="898989"/>
                </a:solidFill>
              </a:rPr>
              <a:pPr/>
              <a:t>35</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85888" y="0"/>
            <a:ext cx="6234112" cy="685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B33F1BF9-D65C-4D3A-BEEA-B97DC563668B}" type="slidenum">
              <a:rPr lang="en-US" altLang="en-US">
                <a:solidFill>
                  <a:srgbClr val="898989"/>
                </a:solidFill>
              </a:rPr>
              <a:pPr/>
              <a:t>36</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Refugees:  As Community Members</a:t>
            </a:r>
            <a:endParaRPr lang="en-US" dirty="0"/>
          </a:p>
        </p:txBody>
      </p:sp>
      <p:sp>
        <p:nvSpPr>
          <p:cNvPr id="55298" name="Content Placeholder 2"/>
          <p:cNvSpPr>
            <a:spLocks noGrp="1"/>
          </p:cNvSpPr>
          <p:nvPr>
            <p:ph idx="1"/>
          </p:nvPr>
        </p:nvSpPr>
        <p:spPr/>
        <p:txBody>
          <a:bodyPr/>
          <a:lstStyle/>
          <a:p>
            <a:pPr eaLnBrk="1" hangingPunct="1"/>
            <a:r>
              <a:rPr lang="en-US" altLang="en-US" sz="2800" smtClean="0"/>
              <a:t>Expected to get a job, learn language, acculturate, become self-sufficient</a:t>
            </a:r>
          </a:p>
          <a:p>
            <a:pPr eaLnBrk="1" hangingPunct="1"/>
            <a:r>
              <a:rPr lang="en-US" altLang="en-US" sz="2800" smtClean="0"/>
              <a:t>Often in jobs that are totally unaligned with existing skill sets</a:t>
            </a:r>
          </a:p>
          <a:p>
            <a:pPr eaLnBrk="1" hangingPunct="1"/>
            <a:r>
              <a:rPr lang="en-US" altLang="en-US" sz="2800" smtClean="0"/>
              <a:t>Inclination is to stay in groups which slows acculturation and hinders economic self-sufficiency</a:t>
            </a:r>
          </a:p>
          <a:p>
            <a:pPr eaLnBrk="1" hangingPunct="1"/>
            <a:r>
              <a:rPr lang="en-US" altLang="en-US" sz="2800" smtClean="0"/>
              <a:t>Cultural isolation may also maintain unhealthy practices (e.g., lead contaminated products)</a:t>
            </a:r>
          </a:p>
          <a:p>
            <a:pPr eaLnBrk="1" hangingPunct="1"/>
            <a:r>
              <a:rPr lang="en-US" altLang="en-US" sz="2800" smtClean="0"/>
              <a:t>Lack of knowledge regarding the public health impact of illness </a:t>
            </a:r>
          </a:p>
        </p:txBody>
      </p:sp>
      <p:sp>
        <p:nvSpPr>
          <p:cNvPr id="4" name="Slide Number Placeholder 3"/>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82AB67FC-E967-4B6B-BECE-799CBF0D0E03}" type="slidenum">
              <a:rPr lang="en-US" altLang="en-US">
                <a:solidFill>
                  <a:srgbClr val="898989"/>
                </a:solidFill>
              </a:rPr>
              <a:pPr/>
              <a:t>37</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41475" y="0"/>
            <a:ext cx="6234113" cy="685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74D6A5DC-CA43-4EC2-B254-1371A19A1DC0}" type="slidenum">
              <a:rPr lang="en-US" altLang="en-US">
                <a:solidFill>
                  <a:srgbClr val="898989"/>
                </a:solidFill>
              </a:rPr>
              <a:pPr/>
              <a:t>38</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US" altLang="en-US" smtClean="0"/>
              <a:t>Refugees:  As Employees</a:t>
            </a:r>
          </a:p>
        </p:txBody>
      </p:sp>
      <p:sp>
        <p:nvSpPr>
          <p:cNvPr id="57346" name="Content Placeholder 2"/>
          <p:cNvSpPr>
            <a:spLocks noGrp="1"/>
          </p:cNvSpPr>
          <p:nvPr>
            <p:ph idx="1"/>
          </p:nvPr>
        </p:nvSpPr>
        <p:spPr>
          <a:xfrm>
            <a:off x="457200" y="1600200"/>
            <a:ext cx="8229600" cy="5105400"/>
          </a:xfrm>
        </p:spPr>
        <p:txBody>
          <a:bodyPr/>
          <a:lstStyle/>
          <a:p>
            <a:pPr eaLnBrk="1" hangingPunct="1"/>
            <a:r>
              <a:rPr lang="en-US" altLang="en-US" sz="2800" smtClean="0"/>
              <a:t>Have had access to health screening providing baseline health information</a:t>
            </a:r>
          </a:p>
          <a:p>
            <a:pPr eaLnBrk="1" hangingPunct="1"/>
            <a:r>
              <a:rPr lang="en-US" altLang="en-US" sz="2800" smtClean="0"/>
              <a:t>No database to access to employers/insurers may pay again (or not)</a:t>
            </a:r>
          </a:p>
          <a:p>
            <a:pPr eaLnBrk="1" hangingPunct="1"/>
            <a:r>
              <a:rPr lang="en-US" altLang="en-US" sz="2800" smtClean="0"/>
              <a:t>May have underlying health issues that are important for employment and safety of self and other workers</a:t>
            </a:r>
          </a:p>
          <a:p>
            <a:pPr eaLnBrk="1" hangingPunct="1"/>
            <a:r>
              <a:rPr lang="en-US" altLang="en-US" sz="2800" smtClean="0"/>
              <a:t>Without links to those with knowledge about conditions in countries of origin, public health at risk</a:t>
            </a:r>
          </a:p>
          <a:p>
            <a:pPr eaLnBrk="1" hangingPunct="1"/>
            <a:r>
              <a:rPr lang="en-US" altLang="en-US" sz="2800" smtClean="0"/>
              <a:t>Cultural contexts as they relate to job responsibilities</a:t>
            </a:r>
          </a:p>
        </p:txBody>
      </p:sp>
      <p:sp>
        <p:nvSpPr>
          <p:cNvPr id="4" name="Slide Number Placeholder 3"/>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6049B85B-542C-4EC3-9ECF-9B41AA38C0DC}" type="slidenum">
              <a:rPr lang="en-US" altLang="en-US">
                <a:solidFill>
                  <a:srgbClr val="898989"/>
                </a:solidFill>
              </a:rPr>
              <a:pPr/>
              <a:t>39</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altLang="en-US" smtClean="0"/>
              <a:t>What is a “Refugee”</a:t>
            </a:r>
          </a:p>
        </p:txBody>
      </p:sp>
      <p:sp>
        <p:nvSpPr>
          <p:cNvPr id="3" name="Content Placeholder 2"/>
          <p:cNvSpPr>
            <a:spLocks noGrp="1"/>
          </p:cNvSpPr>
          <p:nvPr>
            <p:ph idx="1"/>
          </p:nvPr>
        </p:nvSpPr>
        <p:spPr/>
        <p:txBody>
          <a:bodyPr>
            <a:normAutofit/>
          </a:bodyPr>
          <a:lstStyle/>
          <a:p>
            <a:pPr marL="0" indent="0" eaLnBrk="1" hangingPunct="1">
              <a:buFont typeface="Arial" pitchFamily="34" charset="0"/>
              <a:buNone/>
            </a:pPr>
            <a:r>
              <a:rPr lang="en-US" altLang="en-US" sz="2800" smtClean="0"/>
              <a:t>"owing to a well-founded fear of being persecuted for reasons of race, religion, nationality, membership of a particular social group or political opinion, is outside the country of his nationality, and is unable to, or owing to such fear, is unwilling to avail himself of the protection of that country." </a:t>
            </a:r>
          </a:p>
          <a:p>
            <a:pPr marL="0" indent="0" eaLnBrk="1" hangingPunct="1">
              <a:buFont typeface="Arial" pitchFamily="34" charset="0"/>
              <a:buNone/>
            </a:pPr>
            <a:r>
              <a:rPr lang="en-US" altLang="en-US" sz="2800" smtClean="0"/>
              <a:t>(www.unhcr.org)</a:t>
            </a:r>
          </a:p>
          <a:p>
            <a:pPr marL="0" indent="0" eaLnBrk="1" hangingPunct="1"/>
            <a:endParaRPr lang="en-US" altLang="en-US" sz="2800" smtClean="0"/>
          </a:p>
        </p:txBody>
      </p:sp>
      <p:sp>
        <p:nvSpPr>
          <p:cNvPr id="4" name="Slide Number Placeholder 3"/>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A60711AE-E4E8-4848-B0AA-32D5F6749217}" type="slidenum">
              <a:rPr lang="en-US" altLang="en-US">
                <a:solidFill>
                  <a:srgbClr val="898989"/>
                </a:solidFill>
              </a:rPr>
              <a:pPr/>
              <a:t>4</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925" y="0"/>
            <a:ext cx="6119813" cy="685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altLang="en-US" smtClean="0"/>
              <a:t>Refugees as Security Risks</a:t>
            </a:r>
          </a:p>
        </p:txBody>
      </p:sp>
      <p:sp>
        <p:nvSpPr>
          <p:cNvPr id="59394" name="Content Placeholder 2"/>
          <p:cNvSpPr>
            <a:spLocks noGrp="1"/>
          </p:cNvSpPr>
          <p:nvPr>
            <p:ph idx="1"/>
          </p:nvPr>
        </p:nvSpPr>
        <p:spPr/>
        <p:txBody>
          <a:bodyPr/>
          <a:lstStyle/>
          <a:p>
            <a:pPr eaLnBrk="1" hangingPunct="1"/>
            <a:r>
              <a:rPr lang="en-US" altLang="en-US" sz="2800" smtClean="0"/>
              <a:t>Vetting occurs overseas</a:t>
            </a:r>
          </a:p>
          <a:p>
            <a:pPr eaLnBrk="1" hangingPunct="1"/>
            <a:r>
              <a:rPr lang="en-US" altLang="en-US" sz="2800" smtClean="0"/>
              <a:t>Majority of those applying are not accepted</a:t>
            </a:r>
          </a:p>
          <a:p>
            <a:pPr eaLnBrk="1" hangingPunct="1"/>
            <a:r>
              <a:rPr lang="en-US" altLang="en-US" sz="2800" smtClean="0"/>
              <a:t>Just because resettlement occurs in US does not mean refugees think like or act like ‘us’ (who is ‘us’, anyway?!?)</a:t>
            </a:r>
          </a:p>
          <a:p>
            <a:pPr eaLnBrk="1" hangingPunct="1"/>
            <a:r>
              <a:rPr lang="en-US" altLang="en-US" sz="2800" smtClean="0"/>
              <a:t>Integration into society is important for successful resettlement</a:t>
            </a:r>
          </a:p>
          <a:p>
            <a:pPr eaLnBrk="1" hangingPunct="1"/>
            <a:endParaRPr lang="en-US" altLang="en-US" sz="2800" smtClean="0"/>
          </a:p>
        </p:txBody>
      </p:sp>
      <p:sp>
        <p:nvSpPr>
          <p:cNvPr id="4" name="Slide Number Placeholder 3"/>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2AAF616C-DE13-4361-9D15-F622C1AEBDDC}" type="slidenum">
              <a:rPr lang="en-US" altLang="en-US">
                <a:solidFill>
                  <a:srgbClr val="898989"/>
                </a:solidFill>
              </a:rPr>
              <a:pPr/>
              <a:t>41</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US" altLang="en-US" smtClean="0"/>
              <a:t>Take Home Messages</a:t>
            </a:r>
          </a:p>
        </p:txBody>
      </p:sp>
      <p:sp>
        <p:nvSpPr>
          <p:cNvPr id="60418" name="Content Placeholder 2"/>
          <p:cNvSpPr>
            <a:spLocks noGrp="1"/>
          </p:cNvSpPr>
          <p:nvPr>
            <p:ph idx="1"/>
          </p:nvPr>
        </p:nvSpPr>
        <p:spPr/>
        <p:txBody>
          <a:bodyPr/>
          <a:lstStyle/>
          <a:p>
            <a:pPr eaLnBrk="1" hangingPunct="1"/>
            <a:r>
              <a:rPr lang="en-US" altLang="en-US" sz="2800" smtClean="0"/>
              <a:t>Refugees are legal members of our communities</a:t>
            </a:r>
          </a:p>
          <a:p>
            <a:pPr eaLnBrk="1" hangingPunct="1"/>
            <a:r>
              <a:rPr lang="en-US" altLang="en-US" sz="2800" smtClean="0"/>
              <a:t>Health assessments before entry into US and eligibility for same once they arrive</a:t>
            </a:r>
          </a:p>
          <a:p>
            <a:pPr eaLnBrk="1" hangingPunct="1"/>
            <a:r>
              <a:rPr lang="en-US" altLang="en-US" sz="2800" smtClean="0"/>
              <a:t>Without organized process, refugees may be difficult to follow in order to monitor and impact health and health outcomes</a:t>
            </a:r>
          </a:p>
          <a:p>
            <a:pPr eaLnBrk="1" hangingPunct="1"/>
            <a:r>
              <a:rPr lang="en-US" altLang="en-US" sz="2800" smtClean="0"/>
              <a:t>Without followup, addressing health issues, health outcomes, and community risks may be difficult</a:t>
            </a:r>
          </a:p>
        </p:txBody>
      </p:sp>
      <p:sp>
        <p:nvSpPr>
          <p:cNvPr id="4" name="Slide Number Placeholder 3"/>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97EA3E22-1242-4D29-A0C9-657982911E4B}" type="slidenum">
              <a:rPr lang="en-US" altLang="en-US">
                <a:solidFill>
                  <a:srgbClr val="898989"/>
                </a:solidFill>
              </a:rPr>
              <a:pPr/>
              <a:t>42</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2" name="Picture 1"/>
          <p:cNvPicPr>
            <a:picLocks noChangeAspect="1"/>
          </p:cNvPicPr>
          <p:nvPr/>
        </p:nvPicPr>
        <p:blipFill>
          <a:blip r:embed="rId3">
            <a:extLst>
              <a:ext uri="{28A0092B-C50C-407E-A947-70E740481C1C}">
                <a14:useLocalDpi xmlns:a14="http://schemas.microsoft.com/office/drawing/2010/main" val="0"/>
              </a:ext>
            </a:extLst>
          </a:blip>
          <a:srcRect l="42696" t="13737" r="17500" b="42213"/>
          <a:stretch>
            <a:fillRect/>
          </a:stretch>
        </p:blipFill>
        <p:spPr bwMode="auto">
          <a:xfrm>
            <a:off x="0" y="53340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0"/>
            <a:ext cx="6858000" cy="6858000"/>
          </a:xfrm>
        </p:spPr>
      </p:pic>
      <p:sp>
        <p:nvSpPr>
          <p:cNvPr id="2" name="Slide Number Placeholder 1"/>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65EEFFA4-5C84-4853-9DD1-1F6E8CE4F926}" type="slidenum">
              <a:rPr lang="en-US" altLang="en-US">
                <a:solidFill>
                  <a:srgbClr val="898989"/>
                </a:solidFill>
              </a:rPr>
              <a:pPr/>
              <a:t>5</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0"/>
            <a:ext cx="6858000" cy="6858000"/>
          </a:xfrm>
        </p:spPr>
      </p:pic>
      <p:sp>
        <p:nvSpPr>
          <p:cNvPr id="2" name="Slide Number Placeholder 1"/>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9589365C-6059-4137-9E3D-1214F1CAC7E7}" type="slidenum">
              <a:rPr lang="en-US" altLang="en-US">
                <a:solidFill>
                  <a:srgbClr val="898989"/>
                </a:solidFill>
              </a:rPr>
              <a:pPr/>
              <a:t>6</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19213" y="-6350"/>
            <a:ext cx="6757987" cy="6864350"/>
          </a:xfrm>
        </p:spPr>
      </p:pic>
      <p:sp>
        <p:nvSpPr>
          <p:cNvPr id="2" name="Slide Number Placeholder 1"/>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ABB2E1D1-FB3B-4FCB-A5D8-4F0B98BF598E}" type="slidenum">
              <a:rPr lang="en-US" altLang="en-US">
                <a:solidFill>
                  <a:srgbClr val="898989"/>
                </a:solidFill>
              </a:rPr>
              <a:pPr/>
              <a:t>7</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304800" y="274638"/>
            <a:ext cx="8534400" cy="1143000"/>
          </a:xfrm>
        </p:spPr>
        <p:txBody>
          <a:bodyPr/>
          <a:lstStyle/>
          <a:p>
            <a:pPr eaLnBrk="1" hangingPunct="1"/>
            <a:r>
              <a:rPr lang="en-US" altLang="en-US" smtClean="0"/>
              <a:t>Refugee Resettlement in the US</a:t>
            </a:r>
          </a:p>
        </p:txBody>
      </p:sp>
      <p:sp>
        <p:nvSpPr>
          <p:cNvPr id="26626" name="Content Placeholder 2"/>
          <p:cNvSpPr>
            <a:spLocks noGrp="1"/>
          </p:cNvSpPr>
          <p:nvPr>
            <p:ph idx="1"/>
          </p:nvPr>
        </p:nvSpPr>
        <p:spPr/>
        <p:txBody>
          <a:bodyPr/>
          <a:lstStyle/>
          <a:p>
            <a:pPr eaLnBrk="1" hangingPunct="1"/>
            <a:r>
              <a:rPr lang="en-US" altLang="en-US" sz="2800" smtClean="0"/>
              <a:t>Resettlement process managed differently among the US states</a:t>
            </a:r>
          </a:p>
          <a:p>
            <a:pPr eaLnBrk="1" hangingPunct="1"/>
            <a:r>
              <a:rPr lang="en-US" altLang="en-US" sz="2800" smtClean="0"/>
              <a:t>Some have the program managed through the state, usually the state health departments</a:t>
            </a:r>
          </a:p>
          <a:p>
            <a:pPr eaLnBrk="1" hangingPunct="1"/>
            <a:r>
              <a:rPr lang="en-US" altLang="en-US" sz="2800" smtClean="0"/>
              <a:t>13 states have refugee resettlement funds administered privately (Wilson-Fish States)</a:t>
            </a:r>
          </a:p>
          <a:p>
            <a:pPr eaLnBrk="1" hangingPunct="1"/>
            <a:r>
              <a:rPr lang="en-US" altLang="en-US" sz="2800" smtClean="0"/>
              <a:t>Kentucky is Wilson-Fish and resettlement managed by Catholic Charities (Kentucky Office for Refugees)</a:t>
            </a:r>
          </a:p>
        </p:txBody>
      </p:sp>
      <p:sp>
        <p:nvSpPr>
          <p:cNvPr id="4" name="Slide Number Placeholder 3"/>
          <p:cNvSpPr>
            <a:spLocks noGrp="1"/>
          </p:cNvSpPr>
          <p:nvPr>
            <p:ph type="sldNum" sz="quarter" idx="12"/>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053631CA-A533-4798-913E-C7B6C5E47CCF}" type="slidenum">
              <a:rPr lang="en-US" altLang="en-US">
                <a:solidFill>
                  <a:srgbClr val="898989"/>
                </a:solidFill>
              </a:rPr>
              <a:pPr/>
              <a:t>9</a:t>
            </a:fld>
            <a:endParaRPr lang="en-US" altLang="en-US">
              <a:solidFill>
                <a:srgbClr val="898989"/>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TotalTime>
  <Words>1464</Words>
  <Application>Microsoft Office PowerPoint</Application>
  <PresentationFormat>On-screen Show (4:3)</PresentationFormat>
  <Paragraphs>258</Paragraphs>
  <Slides>44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Calibri</vt:lpstr>
      <vt:lpstr>Arial</vt:lpstr>
      <vt:lpstr>Helvetica Light</vt:lpstr>
      <vt:lpstr>Office Theme</vt:lpstr>
      <vt:lpstr>Refugee Health:  A New Perspective for Infection Prevention and Control</vt:lpstr>
      <vt:lpstr>Objectives</vt:lpstr>
      <vt:lpstr>PowerPoint Presentation</vt:lpstr>
      <vt:lpstr>What is a “Refugee”</vt:lpstr>
      <vt:lpstr>PowerPoint Presentation</vt:lpstr>
      <vt:lpstr>PowerPoint Presentation</vt:lpstr>
      <vt:lpstr>PowerPoint Presentation</vt:lpstr>
      <vt:lpstr>PowerPoint Presentation</vt:lpstr>
      <vt:lpstr>Refugee Resettlement in the US</vt:lpstr>
      <vt:lpstr>Health Assessment Prior to Resettlement</vt:lpstr>
      <vt:lpstr>PowerPoint Presentation</vt:lpstr>
      <vt:lpstr>Local Resettlement Agencies</vt:lpstr>
      <vt:lpstr>Resettlement Services </vt:lpstr>
      <vt:lpstr> Health Assessment Upon Arrival </vt:lpstr>
      <vt:lpstr>Critical Junction</vt:lpstr>
      <vt:lpstr>State of Refugee Health in Kentucky</vt:lpstr>
      <vt:lpstr>Arriving Refugee Informatics SurVeillance and Epidemiology (ARIVE)</vt:lpstr>
      <vt:lpstr>Refugees Screened Jan-Dec 2016</vt:lpstr>
      <vt:lpstr>State of Refugee Health in Kentucky Demographics:  Primary Language</vt:lpstr>
      <vt:lpstr>State of Refugee Health in Kentucky Top Health Conditions:  All Refugees</vt:lpstr>
      <vt:lpstr>State of Refugee Health in Kentucky Top Health Conditions:  Bhutanese</vt:lpstr>
      <vt:lpstr>State of Refugee Health in Kentucky Top Health Conditions:  Congolese</vt:lpstr>
      <vt:lpstr>State of Refugee Health in Kentucky Class B TB Conditions</vt:lpstr>
      <vt:lpstr>State of Refugee Health in Kentucky Class B TB Conditions</vt:lpstr>
      <vt:lpstr>State of Refugee Health Kentucky Mental Health: RHS-15 Screen Positive </vt:lpstr>
      <vt:lpstr>PowerPoint Presentation</vt:lpstr>
      <vt:lpstr>State of Refugee Health Kentucky Infectious Diseases: Parasites</vt:lpstr>
      <vt:lpstr>Hepatitis B</vt:lpstr>
      <vt:lpstr>State of Refugee Health Kentucky  Infectious Diseases:  HIV and Syphilis</vt:lpstr>
      <vt:lpstr>PowerPoint Presentation</vt:lpstr>
      <vt:lpstr>PowerPoint Presentation</vt:lpstr>
      <vt:lpstr>PowerPoint Presentation</vt:lpstr>
      <vt:lpstr>PowerPoint Presentation</vt:lpstr>
      <vt:lpstr>Insurance status of Refugees seen from January of 2015-September 2015 at UL-GHC</vt:lpstr>
      <vt:lpstr>Refugees:  As Patients</vt:lpstr>
      <vt:lpstr>PowerPoint Presentation</vt:lpstr>
      <vt:lpstr>Refugees:  As Community Members</vt:lpstr>
      <vt:lpstr>PowerPoint Presentation</vt:lpstr>
      <vt:lpstr>Refugees:  As Employees</vt:lpstr>
      <vt:lpstr>PowerPoint Presentation</vt:lpstr>
      <vt:lpstr>Refugees as Security Risks</vt:lpstr>
      <vt:lpstr>Take Home Messages</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rmcarr04</dc:creator>
  <cp:lastModifiedBy>HE</cp:lastModifiedBy>
  <cp:revision>41</cp:revision>
  <cp:lastPrinted>2018-02-06T15:21:01Z</cp:lastPrinted>
  <dcterms:created xsi:type="dcterms:W3CDTF">2016-05-01T11:31:38Z</dcterms:created>
  <dcterms:modified xsi:type="dcterms:W3CDTF">2018-02-13T19:36:17Z</dcterms:modified>
</cp:coreProperties>
</file>