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3" r:id="rId2"/>
    <p:sldId id="351" r:id="rId3"/>
    <p:sldId id="345" r:id="rId4"/>
    <p:sldId id="346" r:id="rId5"/>
    <p:sldId id="347" r:id="rId6"/>
    <p:sldId id="349" r:id="rId7"/>
    <p:sldId id="408" r:id="rId8"/>
    <p:sldId id="405" r:id="rId9"/>
    <p:sldId id="375" r:id="rId10"/>
    <p:sldId id="376" r:id="rId11"/>
    <p:sldId id="377" r:id="rId12"/>
    <p:sldId id="378" r:id="rId13"/>
    <p:sldId id="379" r:id="rId14"/>
    <p:sldId id="360" r:id="rId15"/>
    <p:sldId id="406" r:id="rId16"/>
    <p:sldId id="407" r:id="rId17"/>
    <p:sldId id="380" r:id="rId18"/>
    <p:sldId id="381" r:id="rId19"/>
    <p:sldId id="382" r:id="rId20"/>
    <p:sldId id="383" r:id="rId21"/>
    <p:sldId id="384" r:id="rId22"/>
    <p:sldId id="359" r:id="rId23"/>
    <p:sldId id="353" r:id="rId24"/>
    <p:sldId id="362" r:id="rId25"/>
    <p:sldId id="386" r:id="rId26"/>
    <p:sldId id="355" r:id="rId27"/>
    <p:sldId id="364" r:id="rId28"/>
    <p:sldId id="372" r:id="rId29"/>
    <p:sldId id="391" r:id="rId30"/>
    <p:sldId id="393" r:id="rId31"/>
    <p:sldId id="394" r:id="rId32"/>
    <p:sldId id="395" r:id="rId33"/>
    <p:sldId id="396" r:id="rId34"/>
    <p:sldId id="365" r:id="rId35"/>
    <p:sldId id="373" r:id="rId36"/>
    <p:sldId id="368" r:id="rId37"/>
    <p:sldId id="369" r:id="rId38"/>
    <p:sldId id="363" r:id="rId39"/>
    <p:sldId id="388" r:id="rId40"/>
    <p:sldId id="389" r:id="rId41"/>
    <p:sldId id="390" r:id="rId42"/>
    <p:sldId id="400" r:id="rId43"/>
    <p:sldId id="401" r:id="rId44"/>
    <p:sldId id="402" r:id="rId45"/>
    <p:sldId id="371" r:id="rId46"/>
    <p:sldId id="404" r:id="rId47"/>
    <p:sldId id="409" r:id="rId48"/>
    <p:sldId id="41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FFB3B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rone\root\Home02\oj070\Document\Images\Best%202010%20CDI%20ai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rone\root\home02\oj070\Document\Blog\Images\biswas%20fidax%20conta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tter\Documents\Presentations\3M%20webinar%202013\Salg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rone\root\Home02\oj070\Document\Personal\Jon%20Otter%20consulting\Gama\Blog\150708%20Lee%20stud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tter\Documents\Clients\SJMMH\Manian%202011%20env%20pap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sites contaminated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Symptomatic</c:v>
                </c:pt>
                <c:pt idx="1">
                  <c:v>Asymptomatic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55328"/>
        <c:axId val="137156864"/>
      </c:barChart>
      <c:catAx>
        <c:axId val="137155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156864"/>
        <c:crosses val="autoZero"/>
        <c:auto val="1"/>
        <c:lblAlgn val="ctr"/>
        <c:lblOffset val="100"/>
        <c:noMultiLvlLbl val="0"/>
      </c:catAx>
      <c:valAx>
        <c:axId val="137156864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/>
                  <a:t>% sites contaminated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15532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contaminated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cat>
            <c:multiLvlStrRef>
              <c:f>Sheet1!$A$2:$B$5</c:f>
              <c:multiLvlStrCache>
                <c:ptCount val="4"/>
                <c:lvl>
                  <c:pt idx="0">
                    <c:v>Vancomycin / metronidazole</c:v>
                  </c:pt>
                  <c:pt idx="1">
                    <c:v>Fidaxomicin</c:v>
                  </c:pt>
                  <c:pt idx="2">
                    <c:v>Vancomycin / metronidazole</c:v>
                  </c:pt>
                  <c:pt idx="3">
                    <c:v>Fidaxomicin</c:v>
                  </c:pt>
                </c:lvl>
                <c:lvl>
                  <c:pt idx="0">
                    <c:v>Rooms</c:v>
                  </c:pt>
                  <c:pt idx="2">
                    <c:v>Sites in rooms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</c:v>
                </c:pt>
                <c:pt idx="1">
                  <c:v>37</c:v>
                </c:pt>
                <c:pt idx="2">
                  <c:v>27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08672"/>
        <c:axId val="137710208"/>
      </c:barChart>
      <c:catAx>
        <c:axId val="13770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710208"/>
        <c:crosses val="autoZero"/>
        <c:auto val="1"/>
        <c:lblAlgn val="ctr"/>
        <c:lblOffset val="100"/>
        <c:noMultiLvlLbl val="0"/>
      </c:catAx>
      <c:valAx>
        <c:axId val="137710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0"/>
                </a:pPr>
                <a:r>
                  <a:rPr lang="en-US" b="0"/>
                  <a:t>% contaminated with C. difficile</a:t>
                </a:r>
              </a:p>
            </c:rich>
          </c:tx>
          <c:layout>
            <c:manualLayout>
              <c:xMode val="edge"/>
              <c:yMode val="edge"/>
              <c:x val="0"/>
              <c:y val="6.02638354192528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7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32540359218099"/>
          <c:y val="3.9830297956225398E-2"/>
          <c:w val="0.66321750074444696"/>
          <c:h val="0.8377816350463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HAI or MRSA / VRE colonisation</c:v>
                </c:pt>
              </c:strCache>
            </c:strRef>
          </c:tx>
          <c:invertIfNegative val="0"/>
          <c:cat>
            <c:strRef>
              <c:f>Sheet1!$C$7:$D$7</c:f>
              <c:strCache>
                <c:ptCount val="2"/>
                <c:pt idx="0">
                  <c:v>Non copper</c:v>
                </c:pt>
                <c:pt idx="1">
                  <c:v>Copper</c:v>
                </c:pt>
              </c:strCache>
            </c:strRef>
          </c:cat>
          <c:val>
            <c:numRef>
              <c:f>Sheet1!$C$8:$D$8</c:f>
              <c:numCache>
                <c:formatCode>General</c:formatCode>
                <c:ptCount val="2"/>
                <c:pt idx="0">
                  <c:v>12.812500000000011</c:v>
                </c:pt>
                <c:pt idx="1">
                  <c:v>7.1428571428571406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HAI only</c:v>
                </c:pt>
              </c:strCache>
            </c:strRef>
          </c:tx>
          <c:invertIfNegative val="0"/>
          <c:cat>
            <c:strRef>
              <c:f>Sheet1!$C$7:$D$7</c:f>
              <c:strCache>
                <c:ptCount val="2"/>
                <c:pt idx="0">
                  <c:v>Non copper</c:v>
                </c:pt>
                <c:pt idx="1">
                  <c:v>Copper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8.125</c:v>
                </c:pt>
                <c:pt idx="1">
                  <c:v>3.4013605442176882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94240"/>
        <c:axId val="137995776"/>
      </c:barChart>
      <c:catAx>
        <c:axId val="13799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995776"/>
        <c:crosses val="autoZero"/>
        <c:auto val="1"/>
        <c:lblAlgn val="ctr"/>
        <c:lblOffset val="100"/>
        <c:noMultiLvlLbl val="0"/>
      </c:catAx>
      <c:valAx>
        <c:axId val="137995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0"/>
                </a:pPr>
                <a:r>
                  <a:rPr lang="en-US" b="0"/>
                  <a:t>% patients who acquired</a:t>
                </a:r>
              </a:p>
            </c:rich>
          </c:tx>
          <c:layout>
            <c:manualLayout>
              <c:xMode val="edge"/>
              <c:yMode val="edge"/>
              <c:x val="3.50478736806741E-3"/>
              <c:y val="0.17920278967620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3799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766756424515598"/>
          <c:y val="9.3385228705366502E-2"/>
          <c:w val="0.38812390400830699"/>
          <c:h val="0.27143439288236199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596E-2"/>
          <c:y val="5.1400554097404502E-2"/>
          <c:w val="0.87442804024496901"/>
          <c:h val="0.71960994459025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 period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Acquisition rate (per 1000 at-risk patient days)</c:v>
                </c:pt>
                <c:pt idx="1">
                  <c:v>Environmental contamination (% sites contaminated)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44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 period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Acquisition rate (per 1000 at-risk patient days)</c:v>
                </c:pt>
                <c:pt idx="1">
                  <c:v>Environmental contamination (% sites contaminated)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01216"/>
        <c:axId val="140602752"/>
      </c:barChart>
      <c:catAx>
        <c:axId val="14060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0602752"/>
        <c:crosses val="autoZero"/>
        <c:auto val="1"/>
        <c:lblAlgn val="ctr"/>
        <c:lblOffset val="100"/>
        <c:noMultiLvlLbl val="0"/>
      </c:catAx>
      <c:valAx>
        <c:axId val="140602752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060121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3013039004296202"/>
          <c:y val="0.12082601091461199"/>
          <c:w val="0.478088195162781"/>
          <c:h val="0.17254644814022299"/>
        </c:manualLayout>
      </c:layout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% sites contaminated with A. baumannii</c:v>
                </c:pt>
              </c:strCache>
            </c:strRef>
          </c:tx>
          <c:invertIfNegative val="0"/>
          <c:cat>
            <c:strRef>
              <c:f>Sheet1!$A$31:$A$33</c:f>
              <c:strCache>
                <c:ptCount val="3"/>
                <c:pt idx="0">
                  <c:v>2 x bleach disinfection</c:v>
                </c:pt>
                <c:pt idx="1">
                  <c:v>4 x bleach disinfection</c:v>
                </c:pt>
                <c:pt idx="2">
                  <c:v>Bioquell</c:v>
                </c:pt>
              </c:strCache>
            </c:strRef>
          </c:cat>
          <c:val>
            <c:numRef>
              <c:f>Sheet1!$B$31:$B$33</c:f>
              <c:numCache>
                <c:formatCode>General</c:formatCode>
                <c:ptCount val="3"/>
                <c:pt idx="0">
                  <c:v>12.1</c:v>
                </c:pt>
                <c:pt idx="1">
                  <c:v>1.8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% sites contaminated with MRSA</c:v>
                </c:pt>
              </c:strCache>
            </c:strRef>
          </c:tx>
          <c:invertIfNegative val="0"/>
          <c:cat>
            <c:strRef>
              <c:f>Sheet1!$A$31:$A$33</c:f>
              <c:strCache>
                <c:ptCount val="3"/>
                <c:pt idx="0">
                  <c:v>2 x bleach disinfection</c:v>
                </c:pt>
                <c:pt idx="1">
                  <c:v>4 x bleach disinfection</c:v>
                </c:pt>
                <c:pt idx="2">
                  <c:v>Bioquell</c:v>
                </c:pt>
              </c:strCache>
            </c:strRef>
          </c:cat>
          <c:val>
            <c:numRef>
              <c:f>Sheet1!$C$31:$C$33</c:f>
              <c:numCache>
                <c:formatCode>General</c:formatCode>
                <c:ptCount val="3"/>
                <c:pt idx="0">
                  <c:v>3.6</c:v>
                </c:pt>
                <c:pt idx="1">
                  <c:v>1.9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05184"/>
        <c:axId val="140534144"/>
        <c:axId val="0"/>
      </c:bar3DChart>
      <c:catAx>
        <c:axId val="14140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0534144"/>
        <c:crosses val="autoZero"/>
        <c:auto val="1"/>
        <c:lblAlgn val="ctr"/>
        <c:lblOffset val="100"/>
        <c:noMultiLvlLbl val="0"/>
      </c:catAx>
      <c:valAx>
        <c:axId val="140534144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0"/>
                </a:pPr>
                <a:r>
                  <a:rPr lang="en-GB" b="0"/>
                  <a:t>% sites contaminated</a:t>
                </a:r>
              </a:p>
            </c:rich>
          </c:tx>
          <c:layout>
            <c:manualLayout>
              <c:xMode val="edge"/>
              <c:yMode val="edge"/>
              <c:x val="8.9024199331388804E-3"/>
              <c:y val="0.20005268774849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140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19286240923304"/>
          <c:y val="0.121872401383012"/>
          <c:w val="0.31818699437436898"/>
          <c:h val="0.237836368349645"/>
        </c:manualLayout>
      </c:layout>
      <c:overlay val="0"/>
      <c:txPr>
        <a:bodyPr/>
        <a:lstStyle/>
        <a:p>
          <a:pPr>
            <a:defRPr lang="en-GB" i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val>
            <c:numRef>
              <c:f>Sheet1!$A$2:$B$2</c:f>
              <c:numCache>
                <c:formatCode>General</c:formatCode>
                <c:ptCount val="2"/>
                <c:pt idx="0">
                  <c:v>10.6</c:v>
                </c:pt>
                <c:pt idx="1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68160"/>
        <c:axId val="143106816"/>
      </c:barChart>
      <c:catAx>
        <c:axId val="143068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3106816"/>
        <c:crosses val="autoZero"/>
        <c:auto val="1"/>
        <c:lblAlgn val="ctr"/>
        <c:lblOffset val="100"/>
        <c:noMultiLvlLbl val="0"/>
      </c:catAx>
      <c:valAx>
        <c:axId val="143106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0"/>
                </a:pPr>
                <a:r>
                  <a:rPr lang="en-GB" b="0"/>
                  <a:t>Rate / 1000 patient days</a:t>
                </a:r>
              </a:p>
            </c:rich>
          </c:tx>
          <c:layout>
            <c:manualLayout>
              <c:xMode val="edge"/>
              <c:yMode val="edge"/>
              <c:x val="1.07615156337848E-2"/>
              <c:y val="0.12757174814851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306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5179650570401"/>
          <c:y val="0.35895529837293799"/>
          <c:w val="0.62657942767039299"/>
          <c:h val="0.60800225475171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reduction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C. difficile</c:v>
                </c:pt>
                <c:pt idx="1">
                  <c:v>MRSA</c:v>
                </c:pt>
                <c:pt idx="2">
                  <c:v>Acinetobacter</c:v>
                </c:pt>
                <c:pt idx="3">
                  <c:v>Stenotrophomonas</c:v>
                </c:pt>
                <c:pt idx="4">
                  <c:v>Coag neg staph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-43</c:v>
                </c:pt>
                <c:pt idx="1">
                  <c:v>-47</c:v>
                </c:pt>
                <c:pt idx="2">
                  <c:v>-53</c:v>
                </c:pt>
                <c:pt idx="3">
                  <c:v>-52</c:v>
                </c:pt>
                <c:pt idx="4">
                  <c:v>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03616"/>
        <c:axId val="144305152"/>
      </c:barChart>
      <c:catAx>
        <c:axId val="144303616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lang="en-GB" i="1"/>
            </a:pPr>
            <a:endParaRPr lang="en-US"/>
          </a:p>
        </c:txPr>
        <c:crossAx val="144305152"/>
        <c:crosses val="autoZero"/>
        <c:auto val="1"/>
        <c:lblAlgn val="ctr"/>
        <c:lblOffset val="100"/>
        <c:noMultiLvlLbl val="0"/>
      </c:catAx>
      <c:valAx>
        <c:axId val="144305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 b="0"/>
                </a:pPr>
                <a:r>
                  <a:rPr lang="en-US" b="0" dirty="0" smtClean="0"/>
                  <a:t>% reduction</a:t>
                </a:r>
                <a:r>
                  <a:rPr lang="en-US" b="0" baseline="0" dirty="0" smtClean="0"/>
                  <a:t> in acquisition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0081913563071299E-2"/>
              <c:y val="0.4086934574921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430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1BC12-C561-48F0-9019-F00AB2EBF7B9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0819690-0419-4399-8090-06DC50740768}">
      <dgm:prSet phldrT="[Text]" custT="1"/>
      <dgm:spPr>
        <a:ln w="50800">
          <a:solidFill>
            <a:schemeClr val="tx1"/>
          </a:solidFill>
        </a:ln>
      </dgm:spPr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Cleaning / disinfection failure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040AD-B617-48FA-A982-15C2848CDE15}" type="parTrans" cxnId="{F82E702E-4A22-4EB7-A9E6-CE121A0A89B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81665-9D2A-40C3-84BE-C573393E3C52}" type="sibTrans" cxnId="{F82E702E-4A22-4EB7-A9E6-CE121A0A89B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3D7DD-7B0F-4923-BA14-784B67D78C25}">
      <dgm:prSet phldrT="[Text]" custT="1"/>
      <dgm:spPr>
        <a:ln w="50800">
          <a:solidFill>
            <a:schemeClr val="tx1"/>
          </a:solidFill>
        </a:ln>
      </dgm:spPr>
      <dgm:t>
        <a:bodyPr/>
        <a:lstStyle/>
        <a:p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A4A8F-E0A3-4DDE-97D9-575431F718D2}" type="parTrans" cxnId="{A7031AB2-1F23-455D-BC38-C7F4C2B4B781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BF4CE-9A0B-43CA-B06A-B741ECEC808D}" type="sibTrans" cxnId="{A7031AB2-1F23-455D-BC38-C7F4C2B4B7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CB101-C16A-4DDF-91AD-C95CDFDAE3C1}">
      <dgm:prSet phldrT="[Text]" custT="1"/>
      <dgm:spPr>
        <a:ln w="50800">
          <a:solidFill>
            <a:schemeClr val="tx1"/>
          </a:solidFill>
        </a:ln>
      </dgm:spPr>
      <dgm:t>
        <a:bodyPr/>
        <a:lstStyle/>
        <a:p>
          <a:r>
            <a:rPr lang="en-GB" sz="24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</a:p>
      </dgm:t>
    </dgm:pt>
    <dgm:pt modelId="{29689444-0EB5-432D-BFBB-BFF935A215F7}" type="parTrans" cxnId="{2F17F1FA-DF40-44A6-B207-BF726DFDB1F7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B5444-6AF3-4E34-B36A-43FF50A26D6D}" type="sibTrans" cxnId="{2F17F1FA-DF40-44A6-B207-BF726DFDB1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BD9ED-8BF9-4515-874A-8261B75BE080}">
      <dgm:prSet phldrT="[Text]" custT="1"/>
      <dgm:spPr>
        <a:ln w="50800">
          <a:solidFill>
            <a:schemeClr val="tx1"/>
          </a:solidFill>
        </a:ln>
      </dgm:spPr>
      <dgm:t>
        <a:bodyPr/>
        <a:lstStyle/>
        <a:p>
          <a:r>
            <a:rPr lang="en-GB" sz="2400" u="sng" dirty="0" smtClean="0">
              <a:latin typeface="Arial" panose="020B0604020202020204" pitchFamily="34" charset="0"/>
              <a:cs typeface="Arial" panose="020B0604020202020204" pitchFamily="34" charset="0"/>
            </a:rPr>
            <a:t>Procedure</a:t>
          </a:r>
          <a:endParaRPr lang="en-GB" sz="240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21F20-FA11-41BE-8297-ADAA4A6BD826}" type="parTrans" cxnId="{C24EC5A5-31E6-4652-AB2F-B0D488C2A2CA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52D51-5CB8-42DF-B5E1-B27913E360A4}" type="sibTrans" cxnId="{C24EC5A5-31E6-4652-AB2F-B0D488C2A2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4AFC7-3434-4BD4-BF6F-59D3729F69EF}" type="pres">
      <dgm:prSet presAssocID="{BC91BC12-C561-48F0-9019-F00AB2EBF7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92F848-E70E-4BFB-AAC7-840DDB1AFDCE}" type="pres">
      <dgm:prSet presAssocID="{F0819690-0419-4399-8090-06DC50740768}" presName="centerShape" presStyleLbl="node0" presStyleIdx="0" presStyleCnt="1" custScaleX="127842" custScaleY="127842" custLinFactNeighborX="-318" custLinFactNeighborY="7852"/>
      <dgm:spPr/>
      <dgm:t>
        <a:bodyPr/>
        <a:lstStyle/>
        <a:p>
          <a:endParaRPr lang="en-GB"/>
        </a:p>
      </dgm:t>
    </dgm:pt>
    <dgm:pt modelId="{25F08B99-8843-4357-B426-CC272F46B5EF}" type="pres">
      <dgm:prSet presAssocID="{263A4A8F-E0A3-4DDE-97D9-575431F718D2}" presName="parTrans" presStyleLbl="sibTrans2D1" presStyleIdx="0" presStyleCnt="3" custAng="10800000"/>
      <dgm:spPr/>
      <dgm:t>
        <a:bodyPr/>
        <a:lstStyle/>
        <a:p>
          <a:endParaRPr lang="en-GB"/>
        </a:p>
      </dgm:t>
    </dgm:pt>
    <dgm:pt modelId="{75249939-EC8F-4707-B7E9-DFFBC87A778F}" type="pres">
      <dgm:prSet presAssocID="{263A4A8F-E0A3-4DDE-97D9-575431F718D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3766DDC-13F7-466F-B8FB-9EB3569E4334}" type="pres">
      <dgm:prSet presAssocID="{E0A3D7DD-7B0F-4923-BA14-784B67D78C25}" presName="node" presStyleLbl="node1" presStyleIdx="0" presStyleCnt="3" custScaleX="136429" custScaleY="136429" custRadScaleRad="98402" custRadScaleInc="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F0E9A4-0569-44D8-89BE-F1E70C6FA8DB}" type="pres">
      <dgm:prSet presAssocID="{29689444-0EB5-432D-BFBB-BFF935A215F7}" presName="parTrans" presStyleLbl="sibTrans2D1" presStyleIdx="1" presStyleCnt="3" custAng="11115974"/>
      <dgm:spPr/>
      <dgm:t>
        <a:bodyPr/>
        <a:lstStyle/>
        <a:p>
          <a:endParaRPr lang="en-GB"/>
        </a:p>
      </dgm:t>
    </dgm:pt>
    <dgm:pt modelId="{91FC7A00-A050-4A78-93AA-C50A086C0DBA}" type="pres">
      <dgm:prSet presAssocID="{29689444-0EB5-432D-BFBB-BFF935A215F7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05B8B5D-0BD0-498F-A701-44A462896BDF}" type="pres">
      <dgm:prSet presAssocID="{D99CB101-C16A-4DDF-91AD-C95CDFDAE3C1}" presName="node" presStyleLbl="node1" presStyleIdx="1" presStyleCnt="3" custScaleX="136429" custScaleY="136429" custRadScaleRad="115632" custRadScaleInc="-8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DB6C5-77FB-4864-A8AD-BEA4A8CC7182}" type="pres">
      <dgm:prSet presAssocID="{04F21F20-FA11-41BE-8297-ADAA4A6BD826}" presName="parTrans" presStyleLbl="sibTrans2D1" presStyleIdx="2" presStyleCnt="3" custAng="10573874"/>
      <dgm:spPr/>
      <dgm:t>
        <a:bodyPr/>
        <a:lstStyle/>
        <a:p>
          <a:endParaRPr lang="en-GB"/>
        </a:p>
      </dgm:t>
    </dgm:pt>
    <dgm:pt modelId="{38C1EBF6-8048-4AF0-86CB-57DD48EF550E}" type="pres">
      <dgm:prSet presAssocID="{04F21F20-FA11-41BE-8297-ADAA4A6BD826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AB9ABA9A-BB7A-4246-8818-EDAAECA948EF}" type="pres">
      <dgm:prSet presAssocID="{ED1BD9ED-8BF9-4515-874A-8261B75BE080}" presName="node" presStyleLbl="node1" presStyleIdx="2" presStyleCnt="3" custScaleX="136429" custScaleY="136429" custRadScaleRad="117882" custRadScaleInc="7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AEDB4F-53E2-BA41-8E5E-3C6C6DFC278B}" type="presOf" srcId="{263A4A8F-E0A3-4DDE-97D9-575431F718D2}" destId="{75249939-EC8F-4707-B7E9-DFFBC87A778F}" srcOrd="1" destOrd="0" presId="urn:microsoft.com/office/officeart/2005/8/layout/radial5"/>
    <dgm:cxn modelId="{A8BE21DC-32FD-2B4E-8ED4-25DAC318158D}" type="presOf" srcId="{263A4A8F-E0A3-4DDE-97D9-575431F718D2}" destId="{25F08B99-8843-4357-B426-CC272F46B5EF}" srcOrd="0" destOrd="0" presId="urn:microsoft.com/office/officeart/2005/8/layout/radial5"/>
    <dgm:cxn modelId="{4AF6F670-F761-3B40-B7D2-845D0E1D7272}" type="presOf" srcId="{29689444-0EB5-432D-BFBB-BFF935A215F7}" destId="{D9F0E9A4-0569-44D8-89BE-F1E70C6FA8DB}" srcOrd="0" destOrd="0" presId="urn:microsoft.com/office/officeart/2005/8/layout/radial5"/>
    <dgm:cxn modelId="{C24EC5A5-31E6-4652-AB2F-B0D488C2A2CA}" srcId="{F0819690-0419-4399-8090-06DC50740768}" destId="{ED1BD9ED-8BF9-4515-874A-8261B75BE080}" srcOrd="2" destOrd="0" parTransId="{04F21F20-FA11-41BE-8297-ADAA4A6BD826}" sibTransId="{90B52D51-5CB8-42DF-B5E1-B27913E360A4}"/>
    <dgm:cxn modelId="{2F17F1FA-DF40-44A6-B207-BF726DFDB1F7}" srcId="{F0819690-0419-4399-8090-06DC50740768}" destId="{D99CB101-C16A-4DDF-91AD-C95CDFDAE3C1}" srcOrd="1" destOrd="0" parTransId="{29689444-0EB5-432D-BFBB-BFF935A215F7}" sibTransId="{EFAB5444-6AF3-4E34-B36A-43FF50A26D6D}"/>
    <dgm:cxn modelId="{7BECF85C-1309-1C4F-88BE-EB34432C847C}" type="presOf" srcId="{ED1BD9ED-8BF9-4515-874A-8261B75BE080}" destId="{AB9ABA9A-BB7A-4246-8818-EDAAECA948EF}" srcOrd="0" destOrd="0" presId="urn:microsoft.com/office/officeart/2005/8/layout/radial5"/>
    <dgm:cxn modelId="{A7031AB2-1F23-455D-BC38-C7F4C2B4B781}" srcId="{F0819690-0419-4399-8090-06DC50740768}" destId="{E0A3D7DD-7B0F-4923-BA14-784B67D78C25}" srcOrd="0" destOrd="0" parTransId="{263A4A8F-E0A3-4DDE-97D9-575431F718D2}" sibTransId="{32FBF4CE-9A0B-43CA-B06A-B741ECEC808D}"/>
    <dgm:cxn modelId="{B2E76B36-E3D9-0A4A-AB6E-F2A538BFE0BB}" type="presOf" srcId="{29689444-0EB5-432D-BFBB-BFF935A215F7}" destId="{91FC7A00-A050-4A78-93AA-C50A086C0DBA}" srcOrd="1" destOrd="0" presId="urn:microsoft.com/office/officeart/2005/8/layout/radial5"/>
    <dgm:cxn modelId="{F4CB0A72-5AFC-6E49-9D94-CB5004D83592}" type="presOf" srcId="{E0A3D7DD-7B0F-4923-BA14-784B67D78C25}" destId="{A3766DDC-13F7-466F-B8FB-9EB3569E4334}" srcOrd="0" destOrd="0" presId="urn:microsoft.com/office/officeart/2005/8/layout/radial5"/>
    <dgm:cxn modelId="{92AE9D86-610C-5F4D-B81F-50E3F3B0A02A}" type="presOf" srcId="{04F21F20-FA11-41BE-8297-ADAA4A6BD826}" destId="{2D7DB6C5-77FB-4864-A8AD-BEA4A8CC7182}" srcOrd="0" destOrd="0" presId="urn:microsoft.com/office/officeart/2005/8/layout/radial5"/>
    <dgm:cxn modelId="{C4C1535D-17DC-AE48-9B92-7F5E3B898801}" type="presOf" srcId="{BC91BC12-C561-48F0-9019-F00AB2EBF7B9}" destId="{7A84AFC7-3434-4BD4-BF6F-59D3729F69EF}" srcOrd="0" destOrd="0" presId="urn:microsoft.com/office/officeart/2005/8/layout/radial5"/>
    <dgm:cxn modelId="{0095208B-8BA9-C74D-90F8-A5AAF21E1AE3}" type="presOf" srcId="{D99CB101-C16A-4DDF-91AD-C95CDFDAE3C1}" destId="{E05B8B5D-0BD0-498F-A701-44A462896BDF}" srcOrd="0" destOrd="0" presId="urn:microsoft.com/office/officeart/2005/8/layout/radial5"/>
    <dgm:cxn modelId="{779B7062-2AC1-E844-9925-77469D9445CB}" type="presOf" srcId="{04F21F20-FA11-41BE-8297-ADAA4A6BD826}" destId="{38C1EBF6-8048-4AF0-86CB-57DD48EF550E}" srcOrd="1" destOrd="0" presId="urn:microsoft.com/office/officeart/2005/8/layout/radial5"/>
    <dgm:cxn modelId="{F1B67DCF-9C03-BC47-9CCF-8FD52A583B60}" type="presOf" srcId="{F0819690-0419-4399-8090-06DC50740768}" destId="{4E92F848-E70E-4BFB-AAC7-840DDB1AFDCE}" srcOrd="0" destOrd="0" presId="urn:microsoft.com/office/officeart/2005/8/layout/radial5"/>
    <dgm:cxn modelId="{F82E702E-4A22-4EB7-A9E6-CE121A0A89BB}" srcId="{BC91BC12-C561-48F0-9019-F00AB2EBF7B9}" destId="{F0819690-0419-4399-8090-06DC50740768}" srcOrd="0" destOrd="0" parTransId="{A3F040AD-B617-48FA-A982-15C2848CDE15}" sibTransId="{18481665-9D2A-40C3-84BE-C573393E3C52}"/>
    <dgm:cxn modelId="{581AB5E8-9486-3448-9BA7-4EEC575028D3}" type="presParOf" srcId="{7A84AFC7-3434-4BD4-BF6F-59D3729F69EF}" destId="{4E92F848-E70E-4BFB-AAC7-840DDB1AFDCE}" srcOrd="0" destOrd="0" presId="urn:microsoft.com/office/officeart/2005/8/layout/radial5"/>
    <dgm:cxn modelId="{299DFEEE-DCC3-6342-B2EB-664C6263D12D}" type="presParOf" srcId="{7A84AFC7-3434-4BD4-BF6F-59D3729F69EF}" destId="{25F08B99-8843-4357-B426-CC272F46B5EF}" srcOrd="1" destOrd="0" presId="urn:microsoft.com/office/officeart/2005/8/layout/radial5"/>
    <dgm:cxn modelId="{EFCEAB72-AE92-5149-A88E-DD0B81C39DDD}" type="presParOf" srcId="{25F08B99-8843-4357-B426-CC272F46B5EF}" destId="{75249939-EC8F-4707-B7E9-DFFBC87A778F}" srcOrd="0" destOrd="0" presId="urn:microsoft.com/office/officeart/2005/8/layout/radial5"/>
    <dgm:cxn modelId="{F8454B25-BBC4-2A45-8D37-CFA686295A6B}" type="presParOf" srcId="{7A84AFC7-3434-4BD4-BF6F-59D3729F69EF}" destId="{A3766DDC-13F7-466F-B8FB-9EB3569E4334}" srcOrd="2" destOrd="0" presId="urn:microsoft.com/office/officeart/2005/8/layout/radial5"/>
    <dgm:cxn modelId="{7DB4D2E5-C4DE-E245-A62C-1F3BE43061AD}" type="presParOf" srcId="{7A84AFC7-3434-4BD4-BF6F-59D3729F69EF}" destId="{D9F0E9A4-0569-44D8-89BE-F1E70C6FA8DB}" srcOrd="3" destOrd="0" presId="urn:microsoft.com/office/officeart/2005/8/layout/radial5"/>
    <dgm:cxn modelId="{F23356EB-888B-274A-9CAD-93473CA2B182}" type="presParOf" srcId="{D9F0E9A4-0569-44D8-89BE-F1E70C6FA8DB}" destId="{91FC7A00-A050-4A78-93AA-C50A086C0DBA}" srcOrd="0" destOrd="0" presId="urn:microsoft.com/office/officeart/2005/8/layout/radial5"/>
    <dgm:cxn modelId="{C6649E2A-32F4-3341-B978-B12573ECC9CA}" type="presParOf" srcId="{7A84AFC7-3434-4BD4-BF6F-59D3729F69EF}" destId="{E05B8B5D-0BD0-498F-A701-44A462896BDF}" srcOrd="4" destOrd="0" presId="urn:microsoft.com/office/officeart/2005/8/layout/radial5"/>
    <dgm:cxn modelId="{CD065537-82DF-004B-BA8F-16C09F3CAAC9}" type="presParOf" srcId="{7A84AFC7-3434-4BD4-BF6F-59D3729F69EF}" destId="{2D7DB6C5-77FB-4864-A8AD-BEA4A8CC7182}" srcOrd="5" destOrd="0" presId="urn:microsoft.com/office/officeart/2005/8/layout/radial5"/>
    <dgm:cxn modelId="{EEEC7C58-45E7-0646-9A91-1F21F1BC11E8}" type="presParOf" srcId="{2D7DB6C5-77FB-4864-A8AD-BEA4A8CC7182}" destId="{38C1EBF6-8048-4AF0-86CB-57DD48EF550E}" srcOrd="0" destOrd="0" presId="urn:microsoft.com/office/officeart/2005/8/layout/radial5"/>
    <dgm:cxn modelId="{0094DFC3-06E1-8F42-9806-74D0960E6864}" type="presParOf" srcId="{7A84AFC7-3434-4BD4-BF6F-59D3729F69EF}" destId="{AB9ABA9A-BB7A-4246-8818-EDAAECA948EF}" srcOrd="6" destOrd="0" presId="urn:microsoft.com/office/officeart/2005/8/layout/radial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2F848-E70E-4BFB-AAC7-840DDB1AFDCE}">
      <dsp:nvSpPr>
        <dsp:cNvPr id="0" name=""/>
        <dsp:cNvSpPr/>
      </dsp:nvSpPr>
      <dsp:spPr>
        <a:xfrm>
          <a:off x="3127884" y="2770679"/>
          <a:ext cx="2141645" cy="2141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Cleaning / disinfection failure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1521" y="3084316"/>
        <a:ext cx="1514371" cy="1514371"/>
      </dsp:txXfrm>
    </dsp:sp>
    <dsp:sp modelId="{25F08B99-8843-4357-B426-CC272F46B5EF}">
      <dsp:nvSpPr>
        <dsp:cNvPr id="0" name=""/>
        <dsp:cNvSpPr/>
      </dsp:nvSpPr>
      <dsp:spPr>
        <a:xfrm rot="5444089">
          <a:off x="4060828" y="2178763"/>
          <a:ext cx="310511" cy="61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8002" y="2255342"/>
        <a:ext cx="217358" cy="369455"/>
      </dsp:txXfrm>
    </dsp:sp>
    <dsp:sp modelId="{A3766DDC-13F7-466F-B8FB-9EB3569E4334}">
      <dsp:nvSpPr>
        <dsp:cNvPr id="0" name=""/>
        <dsp:cNvSpPr/>
      </dsp:nvSpPr>
      <dsp:spPr>
        <a:xfrm>
          <a:off x="3000393" y="-285762"/>
          <a:ext cx="2470808" cy="24708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2234" y="76079"/>
        <a:ext cx="1747126" cy="1747126"/>
      </dsp:txXfrm>
    </dsp:sp>
    <dsp:sp modelId="{D9F0E9A4-0569-44D8-89BE-F1E70C6FA8DB}">
      <dsp:nvSpPr>
        <dsp:cNvPr id="0" name=""/>
        <dsp:cNvSpPr/>
      </dsp:nvSpPr>
      <dsp:spPr>
        <a:xfrm rot="12140055">
          <a:off x="5321202" y="3918744"/>
          <a:ext cx="263707" cy="61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7347" y="4056928"/>
        <a:ext cx="184595" cy="369455"/>
      </dsp:txXfrm>
    </dsp:sp>
    <dsp:sp modelId="{E05B8B5D-0BD0-498F-A701-44A462896BDF}">
      <dsp:nvSpPr>
        <dsp:cNvPr id="0" name=""/>
        <dsp:cNvSpPr/>
      </dsp:nvSpPr>
      <dsp:spPr>
        <a:xfrm>
          <a:off x="5643603" y="3429029"/>
          <a:ext cx="2470808" cy="24708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</a:p>
      </dsp:txBody>
      <dsp:txXfrm>
        <a:off x="6005444" y="3790870"/>
        <a:ext cx="1747126" cy="1747126"/>
      </dsp:txXfrm>
    </dsp:sp>
    <dsp:sp modelId="{2D7DB6C5-77FB-4864-A8AD-BEA4A8CC7182}">
      <dsp:nvSpPr>
        <dsp:cNvPr id="0" name=""/>
        <dsp:cNvSpPr/>
      </dsp:nvSpPr>
      <dsp:spPr>
        <a:xfrm rot="20294775">
          <a:off x="2810612" y="3940463"/>
          <a:ext cx="269701" cy="615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13493" y="4078608"/>
        <a:ext cx="188791" cy="369455"/>
      </dsp:txXfrm>
    </dsp:sp>
    <dsp:sp modelId="{AB9ABA9A-BB7A-4246-8818-EDAAECA948EF}">
      <dsp:nvSpPr>
        <dsp:cNvPr id="0" name=""/>
        <dsp:cNvSpPr/>
      </dsp:nvSpPr>
      <dsp:spPr>
        <a:xfrm>
          <a:off x="285756" y="3475310"/>
          <a:ext cx="2470808" cy="24708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Procedure</a:t>
          </a:r>
          <a:endParaRPr lang="en-GB" sz="240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597" y="3837151"/>
        <a:ext cx="1747126" cy="174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charset="0"/>
              </a:defRPr>
            </a:lvl1pPr>
          </a:lstStyle>
          <a:p>
            <a:r>
              <a:rPr lang="en-US" altLang="en-US"/>
              <a:t>The Role of Dry Surface Contamination in Healthcare Infection Transmission</a:t>
            </a:r>
            <a:br>
              <a:rPr lang="en-US" altLang="en-US"/>
            </a:br>
            <a:r>
              <a:rPr lang="en-US" altLang="en-US"/>
              <a:t>Dr. Jon Otter, Imperial College London </a:t>
            </a:r>
            <a:br>
              <a:rPr lang="en-US" altLang="en-US"/>
            </a:br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charset="0"/>
              </a:defRPr>
            </a:lvl1pPr>
          </a:lstStyle>
          <a:p>
            <a:r>
              <a:rPr lang="en-US" altLang="en-US"/>
              <a:t>Hosted by Martin Kiernan, martin@webbertraining.com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0776B7-601E-4B96-9210-DC02E65E2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64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802798D-5683-4DFD-AF07-22D10303C50B}" type="datetime1">
              <a:rPr lang="en-GB" altLang="en-US"/>
              <a:pPr/>
              <a:t>10/03/2017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8F4B4CA-9C08-4CA3-8611-7915AEAA88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531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mtClean="0"/>
              <a:t>Survive for extended periods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B2E8FDE-5FC9-4B3E-A4D6-4D12E98EF6CC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DFD33D9-B25C-4FDA-915A-5956C7D3A650}" type="slidenum">
              <a:rPr lang="en-GB" altLang="en-US"/>
              <a:pPr/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0C67376-E8B5-4109-9C72-5DF9FD1AE68F}" type="slidenum">
              <a:rPr lang="en-GB" altLang="en-US"/>
              <a:pPr/>
              <a:t>37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C75CD-DF8B-4D3D-93EE-B9585FE2719E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B31C-644C-4E56-8FE6-EFA472232C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5236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59E12-F356-4FC5-81D9-69B42300238B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C0B94-F8A0-458E-BADD-FC1EB3DA65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1734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1754A-AF71-4FCE-AAA4-7A3AC8C37006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6EDE3-DA57-4968-81AB-61556B2259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163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6"/>
          <p:cNvSpPr>
            <a:spLocks noChangeShapeType="1"/>
          </p:cNvSpPr>
          <p:nvPr/>
        </p:nvSpPr>
        <p:spPr bwMode="auto">
          <a:xfrm rot="16200000" flipH="1">
            <a:off x="9372600" y="5181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 rot="16200000">
            <a:off x="9106694" y="620791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30mm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>
            <a:off x="91440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381000" y="687387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-76200" y="71786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7696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315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7061200" y="7102475"/>
            <a:ext cx="93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  <a:p>
            <a:pPr algn="ctr"/>
            <a:r>
              <a:rPr lang="en-US" altLang="en-US" sz="900">
                <a:solidFill>
                  <a:schemeClr val="bg1"/>
                </a:solidFill>
              </a:rPr>
              <a:t> logo safe area</a:t>
            </a: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>
            <a:off x="8763000" y="6858000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rot="16200000" flipH="1">
            <a:off x="9372600" y="5562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9144000" y="5486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8763000" y="7239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rot="16200000" flipH="1">
            <a:off x="9372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9296400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26pt)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-1357313" y="1571625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689100" y="714375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title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6200000" flipH="1">
            <a:off x="-228600" y="1128713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0800000" flipH="1">
            <a:off x="-500063" y="428625"/>
            <a:ext cx="0" cy="85725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rot="16200000" flipH="1">
            <a:off x="-250031" y="1035843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 rot="16200000">
            <a:off x="-565150" y="815975"/>
            <a:ext cx="598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25mm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4320480" cy="9255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GB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6632"/>
            <a:ext cx="4441430" cy="71120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2528B-5F3D-46D6-83EF-4ECB3E6F7622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8CD4-F73E-433D-B0B8-AD206E403A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06616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6"/>
          <p:cNvSpPr>
            <a:spLocks noChangeShapeType="1"/>
          </p:cNvSpPr>
          <p:nvPr/>
        </p:nvSpPr>
        <p:spPr bwMode="auto">
          <a:xfrm rot="16200000" flipH="1">
            <a:off x="9372600" y="5181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 rot="16200000">
            <a:off x="9106694" y="620791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30mm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auto">
          <a:xfrm flipH="1">
            <a:off x="91440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6" name="Line 34"/>
          <p:cNvSpPr>
            <a:spLocks noChangeShapeType="1"/>
          </p:cNvSpPr>
          <p:nvPr/>
        </p:nvSpPr>
        <p:spPr bwMode="auto">
          <a:xfrm flipH="1">
            <a:off x="381000" y="687387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rot="16200000" flipH="1">
            <a:off x="9372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-76200" y="71786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>
            <a:off x="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7696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7315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7061200" y="7102475"/>
            <a:ext cx="93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  <a:p>
            <a:pPr algn="ctr"/>
            <a:r>
              <a:rPr lang="en-US" altLang="en-US" sz="900">
                <a:solidFill>
                  <a:schemeClr val="bg1"/>
                </a:solidFill>
              </a:rPr>
              <a:t> logo safe area</a:t>
            </a: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H="1">
            <a:off x="8763000" y="6858000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rot="16200000" flipH="1">
            <a:off x="9372600" y="5562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9144000" y="5486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8763000" y="7239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rot="16200000" flipH="1">
            <a:off x="9372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9296400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18pt)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14pt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12pt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-1357313" y="1571625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 flipH="1" flipV="1">
            <a:off x="395288" y="7459663"/>
            <a:ext cx="8367712" cy="7937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3748088" y="7010400"/>
            <a:ext cx="1646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Overall content limit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6200000" flipH="1">
            <a:off x="-228600" y="914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1689100" y="714375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title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rot="10800000" flipH="1">
            <a:off x="-500063" y="428625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rot="16200000" flipH="1">
            <a:off x="-250031" y="821531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 rot="16200000">
            <a:off x="-604838" y="604838"/>
            <a:ext cx="598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-1357313" y="6000750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11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9122C-A3B9-4B9E-8BBE-D8DA46FC0F05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534E-0B5F-4D02-80F4-E1B76557A4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81394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4"/>
          <p:cNvSpPr>
            <a:spLocks noChangeShapeType="1"/>
          </p:cNvSpPr>
          <p:nvPr/>
        </p:nvSpPr>
        <p:spPr bwMode="auto">
          <a:xfrm flipH="1">
            <a:off x="381000" y="687387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-76200" y="71786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>
            <a:off x="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7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18pt)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14pt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12pt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-1357313" y="1571625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 rot="16200000" flipH="1">
            <a:off x="-228600" y="914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-1689100" y="714375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title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rot="10800000" flipH="1">
            <a:off x="-500063" y="428625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4" name="Line 46"/>
          <p:cNvSpPr>
            <a:spLocks noChangeShapeType="1"/>
          </p:cNvSpPr>
          <p:nvPr/>
        </p:nvSpPr>
        <p:spPr bwMode="auto">
          <a:xfrm rot="16200000" flipH="1">
            <a:off x="-250031" y="821531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 rot="16200000">
            <a:off x="-604838" y="604838"/>
            <a:ext cx="598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-1357313" y="6000750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</p:spTree>
    <p:extLst>
      <p:ext uri="{BB962C8B-B14F-4D97-AF65-F5344CB8AC3E}">
        <p14:creationId xmlns:p14="http://schemas.microsoft.com/office/powerpoint/2010/main" val="5879613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6"/>
          <p:cNvSpPr>
            <a:spLocks noChangeShapeType="1"/>
          </p:cNvSpPr>
          <p:nvPr/>
        </p:nvSpPr>
        <p:spPr bwMode="auto">
          <a:xfrm rot="16200000" flipH="1">
            <a:off x="9372600" y="5181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 rot="16200000">
            <a:off x="9106694" y="620791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30mm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>
            <a:off x="91440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381000" y="687387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-76200" y="71786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7696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315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7061200" y="7102475"/>
            <a:ext cx="93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  <a:p>
            <a:pPr algn="ctr"/>
            <a:r>
              <a:rPr lang="en-US" altLang="en-US" sz="900">
                <a:solidFill>
                  <a:schemeClr val="bg1"/>
                </a:solidFill>
              </a:rPr>
              <a:t> logo safe area</a:t>
            </a: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>
            <a:off x="8763000" y="6858000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rot="16200000" flipH="1">
            <a:off x="9372600" y="5562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9144000" y="5486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8763000" y="7239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rot="16200000" flipH="1">
            <a:off x="9372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9296400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26pt)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-1357313" y="1571625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689100" y="714375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title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6200000" flipH="1">
            <a:off x="-228600" y="1128713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0800000" flipH="1">
            <a:off x="-500063" y="428625"/>
            <a:ext cx="0" cy="85725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rot="16200000" flipH="1">
            <a:off x="-250031" y="1035843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 rot="16200000">
            <a:off x="-565150" y="815975"/>
            <a:ext cx="598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25mm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4320480" cy="92551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GB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6632"/>
            <a:ext cx="4441430" cy="71120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4F332-B97E-4E8F-A892-A75A69E8CDC9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685E6-4DBD-4877-89A8-A5577FC8AD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3630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6"/>
          <p:cNvSpPr>
            <a:spLocks noChangeShapeType="1"/>
          </p:cNvSpPr>
          <p:nvPr/>
        </p:nvSpPr>
        <p:spPr bwMode="auto">
          <a:xfrm rot="16200000" flipH="1">
            <a:off x="9372600" y="5181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 rot="16200000">
            <a:off x="9106694" y="620791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30mm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1440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81000" y="687387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9372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-76200" y="7178675"/>
            <a:ext cx="501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696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315200" y="6873875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061200" y="7102475"/>
            <a:ext cx="93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900">
                <a:solidFill>
                  <a:schemeClr val="bg1"/>
                </a:solidFill>
              </a:rPr>
              <a:t>10mm</a:t>
            </a:r>
          </a:p>
          <a:p>
            <a:pPr algn="ctr"/>
            <a:r>
              <a:rPr lang="en-US" altLang="en-US" sz="900">
                <a:solidFill>
                  <a:schemeClr val="bg1"/>
                </a:solidFill>
              </a:rPr>
              <a:t> logo safe area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8763000" y="6858000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rot="16200000" flipH="1">
            <a:off x="9372600" y="5562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144000" y="5486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8763000" y="72390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900">
                <a:solidFill>
                  <a:schemeClr val="bg1"/>
                </a:solidFill>
              </a:rPr>
              <a:t>10mm logo safe area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rot="16200000" flipH="1">
            <a:off x="9372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9296400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26pt)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37" name="Rectangle 4"/>
          <p:cNvSpPr/>
          <p:nvPr/>
        </p:nvSpPr>
        <p:spPr>
          <a:xfrm>
            <a:off x="0" y="0"/>
            <a:ext cx="7286625" cy="6858000"/>
          </a:xfrm>
          <a:prstGeom prst="rect">
            <a:avLst/>
          </a:prstGeom>
          <a:gradFill flip="none" rotWithShape="1">
            <a:gsLst>
              <a:gs pos="0">
                <a:srgbClr val="D7EFF9"/>
              </a:gs>
              <a:gs pos="48000">
                <a:srgbClr val="DAE6ED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5"/>
          <p:cNvCxnSpPr/>
          <p:nvPr/>
        </p:nvCxnSpPr>
        <p:spPr>
          <a:xfrm>
            <a:off x="357188" y="6143625"/>
            <a:ext cx="6572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44"/>
          <p:cNvSpPr>
            <a:spLocks noChangeShapeType="1"/>
          </p:cNvSpPr>
          <p:nvPr/>
        </p:nvSpPr>
        <p:spPr bwMode="auto">
          <a:xfrm rot="10800000" flipH="1">
            <a:off x="-1000125" y="5791200"/>
            <a:ext cx="0" cy="10668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rot="16200000" flipH="1">
            <a:off x="-500062" y="5286375"/>
            <a:ext cx="0" cy="10001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H="1">
            <a:off x="7315200" y="7159625"/>
            <a:ext cx="3175" cy="762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rot="10800000" flipH="1">
            <a:off x="428625" y="7572375"/>
            <a:ext cx="6848475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rot="10800000" flipH="1">
            <a:off x="-939800" y="-39688"/>
            <a:ext cx="0" cy="1828801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rot="16200000" flipH="1">
            <a:off x="-562769" y="1280319"/>
            <a:ext cx="0" cy="1017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 rot="16200000">
            <a:off x="-1493838" y="904875"/>
            <a:ext cx="803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50mm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-1857375" y="185737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-1857375" y="528637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 rot="16200000">
            <a:off x="-1388269" y="624601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30mm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 rot="16200000">
            <a:off x="-1976437" y="37211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Maximum height of any graphic/image with text</a:t>
            </a:r>
          </a:p>
        </p:txBody>
      </p:sp>
      <p:sp>
        <p:nvSpPr>
          <p:cNvPr id="50" name="Line 79"/>
          <p:cNvSpPr>
            <a:spLocks noChangeShapeType="1"/>
          </p:cNvSpPr>
          <p:nvPr/>
        </p:nvSpPr>
        <p:spPr bwMode="auto">
          <a:xfrm rot="10800000" flipH="1">
            <a:off x="-571500" y="1789113"/>
            <a:ext cx="20637" cy="39624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1" name="Text Box 80"/>
          <p:cNvSpPr txBox="1">
            <a:spLocks noChangeArrowheads="1"/>
          </p:cNvSpPr>
          <p:nvPr/>
        </p:nvSpPr>
        <p:spPr bwMode="auto">
          <a:xfrm>
            <a:off x="-3071813" y="4286250"/>
            <a:ext cx="182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Images should not be used on the title slides.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rot="16200000" flipH="1">
            <a:off x="-464344" y="5631656"/>
            <a:ext cx="0" cy="9286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 rot="16200000">
            <a:off x="-1153319" y="6303169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20mm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 rot="10800000">
            <a:off x="-928688" y="6143625"/>
            <a:ext cx="0" cy="7143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2857500" y="7358063"/>
            <a:ext cx="1646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Overall content limit</a:t>
            </a:r>
          </a:p>
        </p:txBody>
      </p:sp>
      <p:sp>
        <p:nvSpPr>
          <p:cNvPr id="56" name="TextBox 24"/>
          <p:cNvSpPr txBox="1"/>
          <p:nvPr/>
        </p:nvSpPr>
        <p:spPr>
          <a:xfrm>
            <a:off x="4562475" y="6381750"/>
            <a:ext cx="242887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00BCFF"/>
                </a:solidFill>
              </a:rPr>
              <a:t>© Bioquell UK Ltd (2010).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643182"/>
            <a:ext cx="6548812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143379"/>
            <a:ext cx="6548812" cy="928695"/>
          </a:xfrm>
        </p:spPr>
        <p:txBody>
          <a:bodyPr/>
          <a:lstStyle>
            <a:lvl1pPr marL="0" indent="0" algn="l">
              <a:buNone/>
              <a:defRPr>
                <a:solidFill>
                  <a:srgbClr val="4B6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57188" y="5072074"/>
            <a:ext cx="5500687" cy="758657"/>
          </a:xfrm>
        </p:spPr>
        <p:txBody>
          <a:bodyPr anchor="b">
            <a:no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4"/>
          </p:nvPr>
        </p:nvSpPr>
        <p:spPr>
          <a:xfrm>
            <a:off x="1000125" y="6286500"/>
            <a:ext cx="1071563" cy="214313"/>
          </a:xfrm>
        </p:spPr>
        <p:txBody>
          <a:bodyPr/>
          <a:lstStyle>
            <a:lvl1pPr>
              <a:defRPr/>
            </a:lvl1pPr>
          </a:lstStyle>
          <a:p>
            <a:fld id="{27C2E135-7890-4C25-B57C-091E7899E2D2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71688" y="6286500"/>
            <a:ext cx="2428875" cy="214313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57188" y="6286500"/>
            <a:ext cx="571500" cy="214313"/>
          </a:xfrm>
        </p:spPr>
        <p:txBody>
          <a:bodyPr/>
          <a:lstStyle>
            <a:lvl1pPr>
              <a:defRPr/>
            </a:lvl1pPr>
          </a:lstStyle>
          <a:p>
            <a:fld id="{829642EA-5BAB-4B1D-9DDF-B559B387D3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222853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6"/>
          <p:cNvSpPr>
            <a:spLocks noChangeShapeType="1"/>
          </p:cNvSpPr>
          <p:nvPr/>
        </p:nvSpPr>
        <p:spPr bwMode="auto">
          <a:xfrm rot="16200000" flipH="1">
            <a:off x="-228600" y="664527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3" name="Line 46"/>
          <p:cNvSpPr>
            <a:spLocks noChangeShapeType="1"/>
          </p:cNvSpPr>
          <p:nvPr/>
        </p:nvSpPr>
        <p:spPr bwMode="auto">
          <a:xfrm rot="16200000" flipH="1">
            <a:off x="-228600" y="6248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-3071813" y="2357438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EDITING NOTES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copy must stay within the content limit guidelines.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Any image added to a slide with  text should be formatted to be in-keeping with the width guidelines. 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 safe area of 10mm must be applied around the logo.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-77788" y="-533400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-1588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37941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 rot="16200000" flipH="1">
            <a:off x="-228600" y="1524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-896938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9296400" y="60325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8704263" y="-5334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8780463" y="-304800"/>
            <a:ext cx="0" cy="2841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9161463" y="-284163"/>
            <a:ext cx="0" cy="2841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9644063" y="928688"/>
            <a:ext cx="305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 b="1">
                <a:solidFill>
                  <a:schemeClr val="bg1"/>
                </a:solidFill>
                <a:latin typeface="Verdana" charset="0"/>
              </a:rPr>
              <a:t>GUIDE FONT SIZES</a:t>
            </a:r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GENERAL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(Optional SLIDE SUB-TITLE: 26pt)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1ST LEVEL BULLET: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SUB-BULLETS: 20pt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BODY COPY/TEXT BOX: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TITLE: 28pt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SUB-TITLE: 22pt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PRESENTATION SLIDE NAME: 18pt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PAGE NUMBER, DATE, FOOTER: 8pt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ALL FONT TYPEFACE TO BE IN VERDANA</a:t>
            </a:r>
          </a:p>
          <a:p>
            <a:endParaRPr lang="en-GB" altLang="en-US" sz="1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-838200" y="65373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10mm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-1357313" y="1571625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content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-1689100" y="714375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Limit for title</a:t>
            </a:r>
          </a:p>
          <a:p>
            <a:r>
              <a:rPr lang="en-GB" altLang="en-US" sz="1000">
                <a:solidFill>
                  <a:schemeClr val="bg1"/>
                </a:solidFill>
                <a:latin typeface="Verdana" charset="0"/>
              </a:rPr>
              <a:t>Do not exceed</a:t>
            </a: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rot="16200000" flipH="1">
            <a:off x="-228600" y="1128713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 rot="10800000" flipH="1">
            <a:off x="-500063" y="428625"/>
            <a:ext cx="0" cy="85725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rot="16200000" flipH="1">
            <a:off x="-250031" y="1035843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 rot="16200000">
            <a:off x="-565150" y="815975"/>
            <a:ext cx="598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Verdana" charset="0"/>
              </a:rPr>
              <a:t>25mm</a:t>
            </a:r>
            <a:endParaRPr lang="en-US" alt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565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4C6A0-B90D-4976-A1EB-44A3ACB229AD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B988F-1825-4F1E-AE75-9719CE76BA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50150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D8D4D-9E0E-4C05-9B27-C5DA5C452428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D04A-686E-40A2-A4D1-8E8B029DA2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3264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2C3E2-0F96-44A6-B02E-644E35CEB61D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1B55-CC8E-464A-B45E-AC2F1089EC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42818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5B831-9A70-4300-9AD4-8BE5BD8D27E4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ACC74-9DD3-4DD0-B4CC-1981A58276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564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BB4BE-297D-479B-94DC-CB57BEFFF294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D61E1-1002-49F2-B0E3-F5392ACAA3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0138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6546B-574D-4159-8267-00E995B65191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4740-A601-4DF3-A089-647BA2EF10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0951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EC3C6-6520-4D05-8825-D3CA8E13D214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172E-EA82-4458-8BF1-FF87AF1330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9561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937E2-E11E-4582-AE91-BB1009565F9D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3AFE8-CBDB-40AB-9B9E-F54860B243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1532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3EC46443-FEB6-41EB-80EF-1DB060EC8508}" type="datetime1">
              <a:rPr lang="en-US" altLang="en-US"/>
              <a:pPr/>
              <a:t>3/10/2017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898989"/>
                </a:solidFill>
                <a:cs typeface="Arial" charset="0"/>
              </a:defRPr>
            </a:lvl1pPr>
          </a:lstStyle>
          <a:p>
            <a:fld id="{58B3D3AB-A0D3-4FC0-96D0-0E532D995F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jonotter.net/" TargetMode="External"/><Relationship Id="rId5" Type="http://schemas.openxmlformats.org/officeDocument/2006/relationships/hyperlink" Target="http://www.reflectionsipc.com/" TargetMode="External"/><Relationship Id="rId4" Type="http://schemas.openxmlformats.org/officeDocument/2006/relationships/hyperlink" Target="mailto:j.otter@imperia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1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reflectionsipc.com/2014/12/08/is-deliberately-seeding-hospital-rooms-with-bacillus-spores-a-good-idea-no-i-dont-think-so-eithe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1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ctionsipc.com/" TargetMode="External"/><Relationship Id="rId2" Type="http://schemas.openxmlformats.org/officeDocument/2006/relationships/hyperlink" Target="mailto:j.otter@imperial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jonotter.net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2120900"/>
            <a:ext cx="807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787" dir="2879999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57200" y="457200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600" b="1">
                <a:latin typeface="Arial" charset="0"/>
                <a:cs typeface="Arial" charset="0"/>
              </a:rPr>
              <a:t>The role of dry surface contamination in healthcare infection transmission</a:t>
            </a: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71157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5562600"/>
            <a:ext cx="2193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150" y="2201863"/>
            <a:ext cx="8424863" cy="2662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2800">
                <a:latin typeface="Arial" charset="0"/>
                <a:cs typeface="Arial" charset="0"/>
              </a:rPr>
              <a:t>Jon Otter, PhD FRCPath</a:t>
            </a:r>
          </a:p>
          <a:p>
            <a:r>
              <a:rPr lang="en-GB" altLang="en-US" sz="2800">
                <a:latin typeface="Arial" charset="0"/>
                <a:cs typeface="Arial" charset="0"/>
              </a:rPr>
              <a:t>Imperial College London</a:t>
            </a:r>
          </a:p>
          <a:p>
            <a:endParaRPr lang="en-GB" altLang="en-US" sz="1000">
              <a:latin typeface="Arial" charset="0"/>
              <a:cs typeface="Arial" charset="0"/>
            </a:endParaRPr>
          </a:p>
          <a:p>
            <a:endParaRPr lang="en-GB" altLang="en-US" sz="500">
              <a:latin typeface="Arial" charset="0"/>
              <a:cs typeface="Arial" charset="0"/>
            </a:endParaRPr>
          </a:p>
          <a:p>
            <a:pPr>
              <a:buFont typeface="Wingdings" charset="2"/>
              <a:buChar char="*"/>
            </a:pP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4"/>
              </a:rPr>
              <a:t>j.otter@imperial.ac.uk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       </a:t>
            </a: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  @jonotter</a:t>
            </a: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Blog: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5"/>
              </a:rPr>
              <a:t>www.ReflectionsIPC.com</a:t>
            </a:r>
            <a:endParaRPr lang="en-GB" altLang="en-US" sz="2400">
              <a:latin typeface="Arial" charset="0"/>
              <a:cs typeface="Arial" charset="0"/>
              <a:sym typeface="Wingdings" charset="2"/>
            </a:endParaRP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You can download these slides from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6"/>
              </a:rPr>
              <a:t>www.jonotter.net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</a:t>
            </a:r>
            <a:endParaRPr lang="en-GB" altLang="en-US" sz="2400">
              <a:latin typeface="Arial" charset="0"/>
              <a:cs typeface="Arial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85800" y="5478463"/>
            <a:ext cx="5562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2400">
                <a:latin typeface="Arial" charset="0"/>
                <a:cs typeface="Arial" charset="0"/>
              </a:rPr>
              <a:t>Hosted by Martin Kiernan</a:t>
            </a:r>
            <a:br>
              <a:rPr lang="en-GB" altLang="en-US" sz="2400">
                <a:latin typeface="Arial" charset="0"/>
                <a:cs typeface="Arial" charset="0"/>
              </a:rPr>
            </a:br>
            <a:r>
              <a:rPr lang="en-GB" altLang="en-US" sz="2000">
                <a:latin typeface="Arial" charset="0"/>
                <a:cs typeface="Arial" charset="0"/>
              </a:rPr>
              <a:t>martin@webbertraining.com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3332163" y="6488113"/>
            <a:ext cx="268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/>
              <a:t>www.webbertraining.com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7239000" y="64770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r>
              <a:rPr lang="en-US" altLang="en-US" b="1"/>
              <a:t>February 28,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pic>
        <p:nvPicPr>
          <p:cNvPr id="30724" name="Picture 4" descr="BQ-Hospital Room - Clean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18"/>
          <p:cNvGrpSpPr>
            <a:grpSpLocks/>
          </p:cNvGrpSpPr>
          <p:nvPr/>
        </p:nvGrpSpPr>
        <p:grpSpPr bwMode="auto">
          <a:xfrm>
            <a:off x="3643313" y="377825"/>
            <a:ext cx="857250" cy="693738"/>
            <a:chOff x="3643313" y="0"/>
            <a:chExt cx="857249" cy="693964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46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86%</a:t>
              </a:r>
            </a:p>
          </p:txBody>
        </p:sp>
      </p:grpSp>
      <p:cxnSp>
        <p:nvCxnSpPr>
          <p:cNvPr id="25" name="Straight Arrow Connector 24"/>
          <p:cNvCxnSpPr>
            <a:stCxn id="12" idx="3"/>
          </p:cNvCxnSpPr>
          <p:nvPr/>
        </p:nvCxnSpPr>
        <p:spPr>
          <a:xfrm rot="16200000" flipH="1">
            <a:off x="3714751" y="1428750"/>
            <a:ext cx="857250" cy="142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7" name="Group 27"/>
          <p:cNvGrpSpPr>
            <a:grpSpLocks/>
          </p:cNvGrpSpPr>
          <p:nvPr/>
        </p:nvGrpSpPr>
        <p:grpSpPr bwMode="auto">
          <a:xfrm>
            <a:off x="5000625" y="6000750"/>
            <a:ext cx="857250" cy="693738"/>
            <a:chOff x="3643313" y="0"/>
            <a:chExt cx="857249" cy="693964"/>
          </a:xfrm>
        </p:grpSpPr>
        <p:sp>
          <p:nvSpPr>
            <p:cNvPr id="29" name="Isosceles Triangle 28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44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96%</a:t>
              </a:r>
            </a:p>
          </p:txBody>
        </p:sp>
      </p:grpSp>
      <p:grpSp>
        <p:nvGrpSpPr>
          <p:cNvPr id="30728" name="Group 30"/>
          <p:cNvGrpSpPr>
            <a:grpSpLocks/>
          </p:cNvGrpSpPr>
          <p:nvPr/>
        </p:nvGrpSpPr>
        <p:grpSpPr bwMode="auto">
          <a:xfrm>
            <a:off x="5000625" y="735013"/>
            <a:ext cx="857250" cy="693737"/>
            <a:chOff x="3643313" y="0"/>
            <a:chExt cx="857249" cy="693964"/>
          </a:xfrm>
        </p:grpSpPr>
        <p:sp>
          <p:nvSpPr>
            <p:cNvPr id="32" name="Isosceles Triangle 31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42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58%</a:t>
              </a:r>
            </a:p>
          </p:txBody>
        </p:sp>
      </p:grpSp>
      <p:cxnSp>
        <p:nvCxnSpPr>
          <p:cNvPr id="34" name="Straight Arrow Connector 33"/>
          <p:cNvCxnSpPr>
            <a:stCxn id="32" idx="3"/>
          </p:cNvCxnSpPr>
          <p:nvPr/>
        </p:nvCxnSpPr>
        <p:spPr>
          <a:xfrm rot="5400000">
            <a:off x="4572000" y="1643063"/>
            <a:ext cx="1071563" cy="642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0" name="Group 37"/>
          <p:cNvGrpSpPr>
            <a:grpSpLocks/>
          </p:cNvGrpSpPr>
          <p:nvPr/>
        </p:nvGrpSpPr>
        <p:grpSpPr bwMode="auto">
          <a:xfrm>
            <a:off x="7286625" y="5429250"/>
            <a:ext cx="857250" cy="693738"/>
            <a:chOff x="3643313" y="0"/>
            <a:chExt cx="857249" cy="693964"/>
          </a:xfrm>
        </p:grpSpPr>
        <p:sp>
          <p:nvSpPr>
            <p:cNvPr id="39" name="Isosceles Triangle 38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40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59%</a:t>
              </a:r>
            </a:p>
          </p:txBody>
        </p:sp>
      </p:grpSp>
      <p:grpSp>
        <p:nvGrpSpPr>
          <p:cNvPr id="30731" name="Group 40"/>
          <p:cNvGrpSpPr>
            <a:grpSpLocks/>
          </p:cNvGrpSpPr>
          <p:nvPr/>
        </p:nvGrpSpPr>
        <p:grpSpPr bwMode="auto">
          <a:xfrm>
            <a:off x="2714625" y="2286000"/>
            <a:ext cx="857250" cy="693738"/>
            <a:chOff x="3643313" y="0"/>
            <a:chExt cx="857249" cy="693964"/>
          </a:xfrm>
        </p:grpSpPr>
        <p:sp>
          <p:nvSpPr>
            <p:cNvPr id="42" name="Isosceles Triangle 41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38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93%</a:t>
              </a:r>
            </a:p>
          </p:txBody>
        </p:sp>
      </p:grpSp>
      <p:cxnSp>
        <p:nvCxnSpPr>
          <p:cNvPr id="44" name="Straight Arrow Connector 43"/>
          <p:cNvCxnSpPr>
            <a:stCxn id="42" idx="3"/>
          </p:cNvCxnSpPr>
          <p:nvPr/>
        </p:nvCxnSpPr>
        <p:spPr>
          <a:xfrm rot="16200000" flipH="1">
            <a:off x="3061494" y="3061494"/>
            <a:ext cx="663575" cy="5000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3" name="Group 48"/>
          <p:cNvGrpSpPr>
            <a:grpSpLocks/>
          </p:cNvGrpSpPr>
          <p:nvPr/>
        </p:nvGrpSpPr>
        <p:grpSpPr bwMode="auto">
          <a:xfrm>
            <a:off x="2071688" y="3500438"/>
            <a:ext cx="857250" cy="693737"/>
            <a:chOff x="3643313" y="0"/>
            <a:chExt cx="857249" cy="693964"/>
          </a:xfrm>
        </p:grpSpPr>
        <p:sp>
          <p:nvSpPr>
            <p:cNvPr id="50" name="Isosceles Triangle 49"/>
            <p:cNvSpPr/>
            <p:nvPr/>
          </p:nvSpPr>
          <p:spPr bwMode="auto">
            <a:xfrm>
              <a:off x="3643313" y="0"/>
              <a:ext cx="857249" cy="693964"/>
            </a:xfrm>
            <a:prstGeom prst="triangl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30736" name="TextBox 12"/>
            <p:cNvSpPr txBox="1">
              <a:spLocks noChangeArrowheads="1"/>
            </p:cNvSpPr>
            <p:nvPr/>
          </p:nvSpPr>
          <p:spPr bwMode="auto">
            <a:xfrm>
              <a:off x="3761694" y="306175"/>
              <a:ext cx="6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en-US" b="1"/>
                <a:t>85%</a:t>
              </a:r>
            </a:p>
          </p:txBody>
        </p:sp>
      </p:grpSp>
      <p:sp>
        <p:nvSpPr>
          <p:cNvPr id="30734" name="Text Box 7"/>
          <p:cNvSpPr txBox="1">
            <a:spLocks noChangeArrowheads="1"/>
          </p:cNvSpPr>
          <p:nvPr/>
        </p:nvSpPr>
        <p:spPr bwMode="auto">
          <a:xfrm>
            <a:off x="-71438" y="6237288"/>
            <a:ext cx="871537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solidFill>
                  <a:schemeClr val="bg1"/>
                </a:solidFill>
                <a:latin typeface="Verdana" charset="0"/>
                <a:cs typeface="Times New Roman" charset="0"/>
              </a:rPr>
              <a:t>	French </a:t>
            </a:r>
            <a:r>
              <a:rPr lang="en-GB" altLang="en-US" sz="1600" i="1">
                <a:solidFill>
                  <a:schemeClr val="bg1"/>
                </a:solidFill>
                <a:latin typeface="Verdana" charset="0"/>
                <a:cs typeface="Times New Roman" charset="0"/>
              </a:rPr>
              <a:t>et al. J Hosp Infect </a:t>
            </a:r>
            <a:r>
              <a:rPr lang="en-GB" altLang="en-US" sz="1600">
                <a:solidFill>
                  <a:schemeClr val="bg1"/>
                </a:solidFill>
                <a:latin typeface="Verdana" charset="0"/>
                <a:cs typeface="Times New Roman" charset="0"/>
              </a:rPr>
              <a:t>2004;57:31-37.</a:t>
            </a:r>
            <a:r>
              <a:rPr lang="en-GB" altLang="en-US" sz="160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2330450"/>
            <a:ext cx="1841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Arial" charset="0"/>
              <a:cs typeface="Arial" charset="0"/>
            </a:endParaRPr>
          </a:p>
        </p:txBody>
      </p:sp>
      <p:graphicFrame>
        <p:nvGraphicFramePr>
          <p:cNvPr id="164961" name="Group 97"/>
          <p:cNvGraphicFramePr>
            <a:graphicFrameLocks noGrp="1"/>
          </p:cNvGraphicFramePr>
          <p:nvPr/>
        </p:nvGraphicFramePr>
        <p:xfrm>
          <a:off x="250825" y="1038225"/>
          <a:ext cx="8642350" cy="4216400"/>
        </p:xfrm>
        <a:graphic>
          <a:graphicData uri="http://schemas.openxmlformats.org/drawingml/2006/table">
            <a:tbl>
              <a:tblPr/>
              <a:tblGrid>
                <a:gridCol w="5324475"/>
                <a:gridCol w="3317875"/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Organism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Survival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Clostridium difficile 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(spores)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Acinetobacter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 days to 5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Enterococcus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spp. including VRE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 days – 4 years (!)</a:t>
                      </a:r>
                      <a:r>
                        <a:rPr kumimoji="0" lang="en-US" alt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Pseudomonas aeruginosa</a:t>
                      </a: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 hours – 16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Klebsiella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 hours to &gt; 30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Staphylococcus aureus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, inc. MRSA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7 days – 7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Norovirus (and feline calicivirus)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 hours to &gt; 2 weeks</a:t>
                      </a:r>
                      <a:r>
                        <a:rPr kumimoji="0" lang="en-US" alt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SARS Coronavirus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72 hours to &gt;28 days</a:t>
                      </a:r>
                      <a:r>
                        <a:rPr kumimoji="0" lang="en-US" alt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endParaRPr kumimoji="0" lang="en-US" altLang="en-US" sz="21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Influenza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Hours to several days</a:t>
                      </a:r>
                      <a:r>
                        <a:rPr kumimoji="0" lang="en-US" alt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806" name="Rectangle 53"/>
          <p:cNvSpPr>
            <a:spLocks noChangeArrowheads="1"/>
          </p:cNvSpPr>
          <p:nvPr/>
        </p:nvSpPr>
        <p:spPr bwMode="auto">
          <a:xfrm>
            <a:off x="250825" y="5143500"/>
            <a:ext cx="521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Adapted from Kramer </a:t>
            </a:r>
            <a:r>
              <a:rPr lang="en-GB" altLang="en-US" sz="1600" i="1">
                <a:latin typeface="Arial" charset="0"/>
                <a:cs typeface="Arial" charset="0"/>
              </a:rPr>
              <a:t>et al. BMC Infect Dis </a:t>
            </a:r>
            <a:r>
              <a:rPr lang="en-GB" altLang="en-US" sz="1600">
                <a:latin typeface="Arial" charset="0"/>
                <a:cs typeface="Arial" charset="0"/>
              </a:rPr>
              <a:t>2006;6:130.</a:t>
            </a:r>
          </a:p>
        </p:txBody>
      </p:sp>
      <p:sp>
        <p:nvSpPr>
          <p:cNvPr id="32807" name="Rectangle 2"/>
          <p:cNvSpPr>
            <a:spLocks noGrp="1"/>
          </p:cNvSpPr>
          <p:nvPr>
            <p:ph type="title" idx="4294967295"/>
          </p:nvPr>
        </p:nvSpPr>
        <p:spPr>
          <a:xfrm>
            <a:off x="360363" y="55563"/>
            <a:ext cx="8423275" cy="925512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Surface survival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2808" name="Rectangle 53"/>
          <p:cNvSpPr>
            <a:spLocks noChangeArrowheads="1"/>
          </p:cNvSpPr>
          <p:nvPr/>
        </p:nvSpPr>
        <p:spPr bwMode="auto">
          <a:xfrm>
            <a:off x="71438" y="5715000"/>
            <a:ext cx="5367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nl-NL" altLang="en-US" sz="1600">
                <a:latin typeface="Arial" charset="0"/>
                <a:cs typeface="Arial" charset="0"/>
              </a:rPr>
              <a:t>Wagenvoort et al. J Hosp Infect 2011;77:282-283.</a:t>
            </a:r>
          </a:p>
          <a:p>
            <a:pPr>
              <a:buFontTx/>
              <a:buAutoNum type="arabicPeriod"/>
            </a:pPr>
            <a:r>
              <a:rPr lang="en-GB" altLang="en-US" sz="1600">
                <a:latin typeface="Arial" charset="0"/>
                <a:cs typeface="Arial" charset="0"/>
              </a:rPr>
              <a:t>Doultree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 </a:t>
            </a:r>
            <a:r>
              <a:rPr lang="en-GB" altLang="en-US" sz="1600">
                <a:latin typeface="Arial" charset="0"/>
                <a:cs typeface="Arial" charset="0"/>
              </a:rPr>
              <a:t>1999;41:51-57.</a:t>
            </a:r>
          </a:p>
          <a:p>
            <a:pPr>
              <a:buFontTx/>
              <a:buAutoNum type="arabicPeriod"/>
            </a:pPr>
            <a:r>
              <a:rPr lang="en-GB" altLang="en-US" sz="1600">
                <a:latin typeface="Arial" charset="0"/>
                <a:cs typeface="Arial" charset="0"/>
              </a:rPr>
              <a:t>Rabenau </a:t>
            </a:r>
            <a:r>
              <a:rPr lang="en-GB" altLang="en-US" sz="1600" i="1">
                <a:latin typeface="Arial" charset="0"/>
                <a:cs typeface="Arial" charset="0"/>
              </a:rPr>
              <a:t>et al. Med Microbiol Immunol </a:t>
            </a:r>
            <a:r>
              <a:rPr lang="en-GB" altLang="en-US" sz="1600">
                <a:latin typeface="Arial" charset="0"/>
                <a:cs typeface="Arial" charset="0"/>
              </a:rPr>
              <a:t>2005;194:1-6.</a:t>
            </a:r>
          </a:p>
          <a:p>
            <a:pPr>
              <a:buFontTx/>
              <a:buAutoNum type="arabicPeriod"/>
            </a:pPr>
            <a:r>
              <a:rPr lang="en-GB" altLang="en-US" sz="1600">
                <a:latin typeface="Arial" charset="0"/>
                <a:cs typeface="Arial" charset="0"/>
              </a:rPr>
              <a:t>Bean </a:t>
            </a:r>
            <a:r>
              <a:rPr lang="en-GB" altLang="en-US" sz="1600" i="1">
                <a:latin typeface="Arial" charset="0"/>
                <a:cs typeface="Arial" charset="0"/>
              </a:rPr>
              <a:t>et al. </a:t>
            </a:r>
            <a:r>
              <a:rPr lang="fr-FR" altLang="en-US" sz="1600" i="1">
                <a:latin typeface="Arial" charset="0"/>
                <a:cs typeface="Arial" charset="0"/>
              </a:rPr>
              <a:t>J Infect Dis </a:t>
            </a:r>
            <a:r>
              <a:rPr lang="fr-FR" altLang="en-US" sz="1600">
                <a:latin typeface="Arial" charset="0"/>
                <a:cs typeface="Arial" charset="0"/>
              </a:rPr>
              <a:t>1982;146:47-51.</a:t>
            </a:r>
            <a:endParaRPr lang="en-GB" altLang="en-US" sz="1600">
              <a:latin typeface="Arial" charset="0"/>
              <a:cs typeface="Arial" charset="0"/>
            </a:endParaRPr>
          </a:p>
          <a:p>
            <a:pPr>
              <a:buFontTx/>
              <a:buAutoNum type="arabicPeriod"/>
            </a:pPr>
            <a:endParaRPr lang="en-GB" altLang="en-US" sz="1600">
              <a:latin typeface="Arial" charset="0"/>
              <a:cs typeface="Arial" charset="0"/>
            </a:endParaRPr>
          </a:p>
          <a:p>
            <a:pPr>
              <a:buFontTx/>
              <a:buAutoNum type="arabicPeriod"/>
            </a:pPr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DBD5ECC-41AE-44D0-9007-3CEC474F503A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11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6825" y="1522029"/>
            <a:ext cx="1339082" cy="1268906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accent5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60668" y="1456230"/>
            <a:ext cx="1299564" cy="1299564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accent5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99728" y="1528808"/>
            <a:ext cx="1280184" cy="1280184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accent5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60232" y="1389375"/>
            <a:ext cx="1371003" cy="1371003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contourW="12700" prstMaterial="flat">
            <a:bevelT/>
            <a:contourClr>
              <a:schemeClr val="accent5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830" name="Rectangle 9"/>
          <p:cNvSpPr>
            <a:spLocks noChangeArrowheads="1"/>
          </p:cNvSpPr>
          <p:nvPr/>
        </p:nvSpPr>
        <p:spPr bwMode="auto">
          <a:xfrm>
            <a:off x="-36513" y="982663"/>
            <a:ext cx="928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0" hangingPunct="0">
              <a:spcBef>
                <a:spcPts val="1000"/>
              </a:spcBef>
            </a:pPr>
            <a:r>
              <a:rPr lang="en-US" altLang="en-US" sz="1600">
                <a:latin typeface="Arial" charset="0"/>
                <a:cs typeface="Arial" charset="0"/>
              </a:rPr>
              <a:t>Pathogens can be transferred from surfaces to HCW hands without direct patient contact</a:t>
            </a:r>
            <a:r>
              <a:rPr lang="en-US" altLang="en-US" sz="1600" baseline="30000">
                <a:latin typeface="Arial" charset="0"/>
                <a:cs typeface="Arial" charset="0"/>
              </a:rPr>
              <a:t>1-2</a:t>
            </a:r>
          </a:p>
        </p:txBody>
      </p:sp>
      <p:sp>
        <p:nvSpPr>
          <p:cNvPr id="34831" name="Text Box 7"/>
          <p:cNvSpPr txBox="1">
            <a:spLocks noChangeArrowheads="1"/>
          </p:cNvSpPr>
          <p:nvPr/>
        </p:nvSpPr>
        <p:spPr bwMode="gray">
          <a:xfrm>
            <a:off x="71438" y="5229225"/>
            <a:ext cx="867886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320675" indent="-3206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Boyce </a:t>
            </a:r>
            <a:r>
              <a:rPr lang="en-GB" altLang="en-US" sz="1500" i="1">
                <a:latin typeface="Arial" charset="0"/>
                <a:cs typeface="Arial" charset="0"/>
              </a:rPr>
              <a:t>et al. Infect Control Hosp Epidemiol</a:t>
            </a:r>
            <a:r>
              <a:rPr lang="en-GB" altLang="en-US" sz="1500">
                <a:latin typeface="Arial" charset="0"/>
                <a:cs typeface="Arial" charset="0"/>
              </a:rPr>
              <a:t> 1997;18:622-627. 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Bhalla </a:t>
            </a:r>
            <a:r>
              <a:rPr lang="en-GB" altLang="en-US" sz="1500" i="1">
                <a:latin typeface="Arial" charset="0"/>
                <a:cs typeface="Arial" charset="0"/>
              </a:rPr>
              <a:t>et al. Infect Cont Hosp Epidemiol</a:t>
            </a:r>
            <a:r>
              <a:rPr lang="en-GB" altLang="en-US" sz="1500">
                <a:latin typeface="Arial" charset="0"/>
                <a:cs typeface="Arial" charset="0"/>
              </a:rPr>
              <a:t> 2004;25:164-167. 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Hayden </a:t>
            </a:r>
            <a:r>
              <a:rPr lang="en-GB" altLang="en-US" sz="1500" i="1">
                <a:latin typeface="Arial" charset="0"/>
                <a:cs typeface="Arial" charset="0"/>
              </a:rPr>
              <a:t>et al. Infect Control Hosp Epidemiol</a:t>
            </a:r>
            <a:r>
              <a:rPr lang="en-GB" altLang="en-US" sz="1500">
                <a:latin typeface="Arial" charset="0"/>
                <a:cs typeface="Arial" charset="0"/>
              </a:rPr>
              <a:t> 2008;29:149-154.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Stiefel </a:t>
            </a:r>
            <a:r>
              <a:rPr lang="en-GB" altLang="en-US" sz="1500" i="1">
                <a:latin typeface="Arial" charset="0"/>
                <a:cs typeface="Arial" charset="0"/>
              </a:rPr>
              <a:t>et al. Infect Control Hosp Epidemiol</a:t>
            </a:r>
            <a:r>
              <a:rPr lang="en-GB" altLang="en-US" sz="1500">
                <a:latin typeface="Arial" charset="0"/>
                <a:cs typeface="Arial" charset="0"/>
              </a:rPr>
              <a:t> 2011;32:185-187.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Guerrero </a:t>
            </a:r>
            <a:r>
              <a:rPr lang="en-GB" altLang="en-US" sz="1500" i="1">
                <a:latin typeface="Arial" charset="0"/>
                <a:cs typeface="Arial" charset="0"/>
              </a:rPr>
              <a:t>et al. Am J Infect Control </a:t>
            </a:r>
            <a:r>
              <a:rPr lang="en-GB" altLang="en-US" sz="1500">
                <a:latin typeface="Arial" charset="0"/>
                <a:cs typeface="Arial" charset="0"/>
              </a:rPr>
              <a:t>2012;40:556-558.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r>
              <a:rPr lang="en-GB" altLang="en-US" sz="1500">
                <a:latin typeface="Arial" charset="0"/>
                <a:cs typeface="Arial" charset="0"/>
              </a:rPr>
              <a:t>Randle </a:t>
            </a:r>
            <a:r>
              <a:rPr lang="en-GB" altLang="en-US" sz="1500" i="1">
                <a:latin typeface="Arial" charset="0"/>
                <a:cs typeface="Arial" charset="0"/>
              </a:rPr>
              <a:t>et al.</a:t>
            </a:r>
            <a:r>
              <a:rPr lang="en-GB" altLang="en-US" sz="1500">
                <a:latin typeface="Arial" charset="0"/>
                <a:cs typeface="Arial" charset="0"/>
              </a:rPr>
              <a:t> </a:t>
            </a:r>
            <a:r>
              <a:rPr lang="en-GB" altLang="en-US" sz="1500" i="1">
                <a:latin typeface="Arial" charset="0"/>
                <a:cs typeface="Arial" charset="0"/>
              </a:rPr>
              <a:t>J Hosp Infect</a:t>
            </a:r>
            <a:r>
              <a:rPr lang="en-GB" altLang="en-US" sz="1500">
                <a:latin typeface="Arial" charset="0"/>
                <a:cs typeface="Arial" charset="0"/>
              </a:rPr>
              <a:t> 2010;76:252-255.</a:t>
            </a:r>
          </a:p>
          <a:p>
            <a:pPr>
              <a:spcBef>
                <a:spcPct val="10000"/>
              </a:spcBef>
              <a:buFontTx/>
              <a:buAutoNum type="arabicPeriod"/>
            </a:pPr>
            <a:endParaRPr lang="en-GB" altLang="en-US" sz="1500">
              <a:latin typeface="Arial" charset="0"/>
              <a:cs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7188" y="2976563"/>
          <a:ext cx="8572500" cy="2138362"/>
        </p:xfrm>
        <a:graphic>
          <a:graphicData uri="http://schemas.openxmlformats.org/drawingml/2006/table">
            <a:tbl>
              <a:tblPr/>
              <a:tblGrid>
                <a:gridCol w="4286250"/>
                <a:gridCol w="428625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52%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of 23 HCW acquired VRE on their hands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Contact with patient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or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surface = ~10% risk of acquiring VRE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45%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50 HCW acquired MRSA on their hands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40%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of 50 HCW acquired MRSA on their hands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50%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of 30 HCW acquired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C. difficile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on their hands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  <a:endParaRPr kumimoji="0" lang="en-US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50%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of 30 HCW acquired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C. difficile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on their hands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  <a:endParaRPr kumimoji="0" lang="en-US" alt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Compliance with hand hygiene: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50%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  <a:endParaRPr kumimoji="0" lang="en-GB" alt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Compliance with hand hygiene: 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80%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  <a:endParaRPr kumimoji="0" lang="en-GB" alt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849" name="Rectangle 2"/>
          <p:cNvSpPr>
            <a:spLocks noGrp="1"/>
          </p:cNvSpPr>
          <p:nvPr>
            <p:ph type="title" idx="4294967295"/>
          </p:nvPr>
        </p:nvSpPr>
        <p:spPr>
          <a:xfrm>
            <a:off x="360363" y="55563"/>
            <a:ext cx="8423275" cy="925512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Surface -&gt; Hand -&gt; Patient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73BEA87-1792-4D65-8A57-9642CC1DCB31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13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7112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Rethinking the ‘inanimate’ environment</a:t>
            </a: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96975"/>
            <a:ext cx="27638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3250" y="1125538"/>
            <a:ext cx="5643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3038" indent="-173038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Clr>
                <a:srgbClr val="8EB4E3"/>
              </a:buClr>
              <a:buFont typeface="Wingdings" charset="2"/>
              <a:buChar char="§"/>
            </a:pPr>
            <a:r>
              <a:rPr lang="en-US" altLang="en-US" sz="2000">
                <a:latin typeface="Arial" charset="0"/>
                <a:ea typeface="Verdana" charset="0"/>
              </a:rPr>
              <a:t>Scanning electron microscopy identified biofilm on 5/6 dry hospital surfaces from an Australian ICU (including MRSA on 3/5).</a:t>
            </a:r>
            <a:r>
              <a:rPr lang="en-US" altLang="en-US" sz="2000" baseline="30000">
                <a:latin typeface="Arial" charset="0"/>
                <a:ea typeface="Verdana" charset="0"/>
              </a:rPr>
              <a:t>1</a:t>
            </a:r>
          </a:p>
          <a:p>
            <a:pPr>
              <a:buClr>
                <a:srgbClr val="8EB4E3"/>
              </a:buClr>
              <a:buFont typeface="Wingdings" charset="2"/>
              <a:buChar char="§"/>
            </a:pPr>
            <a:r>
              <a:rPr lang="en-US" altLang="en-US" sz="2000">
                <a:latin typeface="Arial" charset="0"/>
                <a:ea typeface="Verdana" charset="0"/>
              </a:rPr>
              <a:t>Followup study identified biofilm on 41/44 (93%) of surfaces in an ICU; </a:t>
            </a:r>
            <a:r>
              <a:rPr lang="en-GB" altLang="en-US" sz="2000">
                <a:latin typeface="Arial" charset="0"/>
                <a:ea typeface="Verdana" charset="0"/>
              </a:rPr>
              <a:t>MRSA from 18%, ESBL from 11% and VRE from 8% of the samples</a:t>
            </a:r>
            <a:r>
              <a:rPr lang="en-US" altLang="en-US" sz="2000">
                <a:latin typeface="Arial" charset="0"/>
                <a:ea typeface="Verdana" charset="0"/>
              </a:rPr>
              <a:t>.</a:t>
            </a:r>
            <a:r>
              <a:rPr lang="en-US" altLang="en-US" sz="2000" baseline="30000">
                <a:latin typeface="Arial" charset="0"/>
                <a:ea typeface="Verdana" charset="0"/>
              </a:rPr>
              <a:t>2</a:t>
            </a:r>
            <a:r>
              <a:rPr lang="en-US" altLang="en-US" sz="2000">
                <a:latin typeface="Arial" charset="0"/>
                <a:ea typeface="Verdana" charset="0"/>
              </a:rPr>
              <a:t> </a:t>
            </a:r>
            <a:endParaRPr lang="en-US" altLang="en-US" sz="2000" baseline="30000">
              <a:latin typeface="Arial" charset="0"/>
              <a:ea typeface="Verdana" charset="0"/>
            </a:endParaRP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71438" y="61658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1. Vickery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 </a:t>
            </a:r>
            <a:r>
              <a:rPr lang="en-GB" altLang="en-US" sz="1600">
                <a:latin typeface="Arial" charset="0"/>
                <a:cs typeface="Arial" charset="0"/>
              </a:rPr>
              <a:t>2012;80:52-55.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2. Hu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</a:t>
            </a:r>
            <a:r>
              <a:rPr lang="en-GB" altLang="en-US" sz="1600">
                <a:latin typeface="Arial" charset="0"/>
                <a:cs typeface="Arial" charset="0"/>
              </a:rPr>
              <a:t> 2015;91:35-44.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0" y="3500438"/>
            <a:ext cx="7858125" cy="6429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Could explain why vegetative bacteria can survive on dry hospital surfaces for so long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" y="4429125"/>
            <a:ext cx="7858125" cy="64293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Be part of the reason why they are so difficult to remove or inactivate using disinfectants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1500" y="5357813"/>
            <a:ext cx="7858125" cy="64293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Explain (to some degree) the difficulty in recovering environmental pathogens by surface sampling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60002A8-A3BD-47C5-AB4C-D94EE15F3499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14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“It’s airborne”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1438" y="6415088"/>
            <a:ext cx="835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600">
                <a:latin typeface="Arial" charset="0"/>
                <a:cs typeface="Arial" charset="0"/>
              </a:rPr>
              <a:t>Best </a:t>
            </a:r>
            <a:r>
              <a:rPr lang="en-US" altLang="en-US" sz="1600" i="1">
                <a:latin typeface="Arial" charset="0"/>
                <a:cs typeface="Arial" charset="0"/>
              </a:rPr>
              <a:t>et al. Clin Infect Dis </a:t>
            </a:r>
            <a:r>
              <a:rPr lang="en-US" altLang="en-US" sz="1600">
                <a:latin typeface="Arial" charset="0"/>
                <a:cs typeface="Arial" charset="0"/>
              </a:rPr>
              <a:t>2010; 50: 1450-7.</a:t>
            </a:r>
          </a:p>
          <a:p>
            <a:endParaRPr lang="en-GB" altLang="en-US" sz="1600">
              <a:latin typeface="Arial" charset="0"/>
              <a:cs typeface="Arial" charset="0"/>
            </a:endParaRPr>
          </a:p>
          <a:p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14313" y="1052513"/>
            <a:ext cx="8643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Detection of </a:t>
            </a:r>
            <a:r>
              <a:rPr lang="en-GB" altLang="en-US" sz="1600" i="1">
                <a:latin typeface="Arial" charset="0"/>
                <a:cs typeface="Arial" charset="0"/>
              </a:rPr>
              <a:t>C. difficile </a:t>
            </a:r>
            <a:r>
              <a:rPr lang="en-GB" altLang="en-US" sz="1600">
                <a:latin typeface="Arial" charset="0"/>
                <a:cs typeface="Arial" charset="0"/>
              </a:rPr>
              <a:t>in the air samples from the rooms of 50 patients.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83568" y="1700808"/>
          <a:ext cx="74888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3B5AEBA-072A-4940-B34A-53CA64297D9D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15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“It’s airborne”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900113" y="1052513"/>
            <a:ext cx="7021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Results of intensive air sampling surrounding 10 patients. </a:t>
            </a:r>
            <a:r>
              <a:rPr lang="en-GB" altLang="en-US" sz="1600" i="1">
                <a:latin typeface="Arial" charset="0"/>
                <a:cs typeface="Arial" charset="0"/>
              </a:rPr>
              <a:t>C. difficile </a:t>
            </a:r>
            <a:r>
              <a:rPr lang="en-GB" altLang="en-US" sz="1600">
                <a:latin typeface="Arial" charset="0"/>
                <a:cs typeface="Arial" charset="0"/>
              </a:rPr>
              <a:t>was detected in the air in 7/10 patients.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2715" r="16393" b="6252"/>
          <a:stretch>
            <a:fillRect/>
          </a:stretch>
        </p:blipFill>
        <p:spPr bwMode="auto">
          <a:xfrm>
            <a:off x="1098550" y="1793875"/>
            <a:ext cx="6858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6A99D64A-01ED-443B-B5E6-3AB09E74D8B8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16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87775"/>
            <a:ext cx="18716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38922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38923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38924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57375"/>
            <a:ext cx="17367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876425"/>
            <a:ext cx="1895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66" descr="Q10-_R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4857750" y="3340100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11398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643063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9" descr="tru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43250"/>
            <a:ext cx="7731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7750"/>
            <a:ext cx="10715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14688"/>
            <a:ext cx="119856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857750"/>
            <a:ext cx="1500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50043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2875" y="1571625"/>
            <a:ext cx="4214813" cy="207168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1A5C777-A6E9-41FD-BB08-764F2B76F7A0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17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39941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39942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39943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39944" name="Title 1"/>
          <p:cNvSpPr>
            <a:spLocks noGrp="1"/>
          </p:cNvSpPr>
          <p:nvPr>
            <p:ph type="title"/>
          </p:nvPr>
        </p:nvSpPr>
        <p:spPr>
          <a:xfrm>
            <a:off x="4357688" y="260350"/>
            <a:ext cx="4572000" cy="925513"/>
          </a:xfrm>
        </p:spPr>
        <p:txBody>
          <a:bodyPr/>
          <a:lstStyle/>
          <a:p>
            <a:r>
              <a:rPr lang="en-GB" altLang="en-US" sz="3000" smtClean="0">
                <a:latin typeface="Arial" charset="0"/>
              </a:rPr>
              <a:t>Education &amp; training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50" y="1397000"/>
          <a:ext cx="8286750" cy="4064000"/>
        </p:xfrm>
        <a:graphic>
          <a:graphicData uri="http://schemas.openxmlformats.org/drawingml/2006/table">
            <a:tbl>
              <a:tblPr/>
              <a:tblGrid>
                <a:gridCol w="3286125"/>
                <a:gridCol w="500062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Question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“Answer”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What to clean?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Focus of “high-touch” sites seems sensible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Who cleans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Checklists can help</a:t>
                      </a:r>
                      <a:endParaRPr kumimoji="0" lang="en-GB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What agent(s) to use?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Depends on the situation; sporicidal agent for </a:t>
                      </a:r>
                      <a:r>
                        <a:rPr kumimoji="0" lang="en-GB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C. difficile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What materials to use?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Microfibre may help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Wipes have pros and cons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“Bucket method” most effective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How to educate staff?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More than we currently do! Difficult 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Daily cleaning: how often?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Evidence for daily or twice daily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Terminal cleaning: optimal protocols?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More stringent protocol should be used for terminal disinfection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0BD2B04-FE9E-4DC4-997E-BC06D63FB0C3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18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216400"/>
            <a:ext cx="18716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0970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0971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40972" name="Picture 66" descr="Q10-_R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4857750" y="3340100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11398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643063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9" descr="tru-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43250"/>
            <a:ext cx="7731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7750"/>
            <a:ext cx="10715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14688"/>
            <a:ext cx="119856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857750"/>
            <a:ext cx="1500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6113"/>
            <a:ext cx="17367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935163"/>
            <a:ext cx="1895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214313" y="3929063"/>
            <a:ext cx="4214812" cy="207168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A89C923-C938-4438-9100-EC8C1BC85188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19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26988"/>
            <a:ext cx="1032827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BDFBA3B-38FF-473D-BE08-3EE2FEFEBDE7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1989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1990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1991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1992" name="Title 1"/>
          <p:cNvSpPr>
            <a:spLocks noGrp="1"/>
          </p:cNvSpPr>
          <p:nvPr>
            <p:ph type="title"/>
          </p:nvPr>
        </p:nvSpPr>
        <p:spPr>
          <a:xfrm>
            <a:off x="4357688" y="260350"/>
            <a:ext cx="3925887" cy="925513"/>
          </a:xfrm>
        </p:spPr>
        <p:txBody>
          <a:bodyPr/>
          <a:lstStyle/>
          <a:p>
            <a:r>
              <a:rPr lang="en-GB" altLang="en-US" sz="3000" smtClean="0">
                <a:latin typeface="Arial" charset="0"/>
              </a:rPr>
              <a:t>Why bother?</a:t>
            </a:r>
          </a:p>
        </p:txBody>
      </p:sp>
      <p:pic>
        <p:nvPicPr>
          <p:cNvPr id="41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44688"/>
            <a:ext cx="66436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71438" y="6488113"/>
            <a:ext cx="7500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Carling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</a:t>
            </a:r>
            <a:r>
              <a:rPr lang="en-GB" altLang="en-US" sz="1600" i="1">
                <a:latin typeface="Arial" charset="0"/>
                <a:cs typeface="Arial" charset="0"/>
              </a:rPr>
              <a:t>Infect Control Hosp Epidemiol</a:t>
            </a:r>
            <a:r>
              <a:rPr lang="en-GB" altLang="en-US" sz="1600">
                <a:latin typeface="Arial" charset="0"/>
                <a:cs typeface="Arial" charset="0"/>
              </a:rPr>
              <a:t> 2008;29:1035-1041.</a:t>
            </a:r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214313" y="1214438"/>
            <a:ext cx="850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Baseline cleaning rates of ‘high-risk objects’ in 36 acute US hospitals, as determined by removal of a fluorescent marker.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2FCBBEC-9675-493B-A220-F54D8B562EBF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20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3013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3014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3015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3016" name="Title 1"/>
          <p:cNvSpPr>
            <a:spLocks noGrp="1"/>
          </p:cNvSpPr>
          <p:nvPr>
            <p:ph type="title"/>
          </p:nvPr>
        </p:nvSpPr>
        <p:spPr>
          <a:xfrm>
            <a:off x="4356100" y="260350"/>
            <a:ext cx="4572000" cy="925513"/>
          </a:xfrm>
        </p:spPr>
        <p:txBody>
          <a:bodyPr/>
          <a:lstStyle/>
          <a:p>
            <a:r>
              <a:rPr lang="en-GB" altLang="en-US" sz="3000" smtClean="0">
                <a:latin typeface="Arial" charset="0"/>
              </a:rPr>
              <a:t>Method comparison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313" y="1370013"/>
          <a:ext cx="8501062" cy="3403600"/>
        </p:xfrm>
        <a:graphic>
          <a:graphicData uri="http://schemas.openxmlformats.org/drawingml/2006/table">
            <a:tbl>
              <a:tblPr/>
              <a:tblGrid>
                <a:gridCol w="2932112"/>
                <a:gridCol w="1211263"/>
                <a:gridCol w="1643062"/>
                <a:gridCol w="1143000"/>
                <a:gridCol w="157162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Visual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Micro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Fluorescent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Ease of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Low-Moderate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Quantitative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Yes/No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Correlation with microbial contamination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Poor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Accurate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Indirect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Indirect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Identifies pathogens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Yes/No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Risk of “gaming” by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Identifies ‘dirty’ surfaces*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Published evidence of attributable clinical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43073" name="TextBox 8"/>
          <p:cNvSpPr txBox="1">
            <a:spLocks noChangeArrowheads="1"/>
          </p:cNvSpPr>
          <p:nvPr/>
        </p:nvSpPr>
        <p:spPr bwMode="auto">
          <a:xfrm>
            <a:off x="214313" y="4786313"/>
            <a:ext cx="535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400">
                <a:latin typeface="Arial" charset="0"/>
                <a:cs typeface="Arial" charset="0"/>
              </a:rPr>
              <a:t>* Non-microbial soiling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00F54AE-397C-4D1E-B6BE-A6A10E3ACB67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21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2286" y="269279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52684" y="269279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706813"/>
            <a:ext cx="18716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4042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4043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641350" y="79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44044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76413"/>
            <a:ext cx="1738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793875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66" descr="Q10-_R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5038725" y="3259138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562100"/>
            <a:ext cx="11398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562100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9" descr="tru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062288"/>
            <a:ext cx="7731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776788"/>
            <a:ext cx="10715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133725"/>
            <a:ext cx="11985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776788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194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752975" y="1341438"/>
            <a:ext cx="4032250" cy="15827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8268FBB-4151-460B-81D3-A7A4AEB6A63A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22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Contamination-sparing therapy?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825" y="828675"/>
            <a:ext cx="8516938" cy="584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>
                <a:srgbClr val="DBEEF4"/>
              </a:buClr>
            </a:pPr>
            <a:r>
              <a:rPr lang="en-GB" altLang="en-US" sz="1600">
                <a:latin typeface="Arial" charset="0"/>
                <a:cs typeface="Arial" charset="0"/>
              </a:rPr>
              <a:t>n = 66 patients (rooms) and 264 surfaces for vancomycin / metronidazole, and 68 patients (rooms) and 272 surfaces for fidaxomycin. p&lt;0.05 for both rooms and surfaces.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1438" y="647541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Biswas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</a:t>
            </a:r>
            <a:r>
              <a:rPr lang="en-GB" altLang="en-US" sz="1600">
                <a:latin typeface="Arial" charset="0"/>
                <a:cs typeface="Arial" charset="0"/>
              </a:rPr>
              <a:t> 2015;90:267-270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95536" y="1491980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D9CE650-0CE3-43A3-A15E-8EBE3DD8CA74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23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42875" y="6448425"/>
            <a:ext cx="8072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Salgado et al. </a:t>
            </a:r>
            <a:r>
              <a:rPr lang="en-GB" altLang="en-US" sz="1600" i="1"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1600">
                <a:latin typeface="Arial" charset="0"/>
                <a:cs typeface="Arial" charset="0"/>
              </a:rPr>
              <a:t>2013;34:479-486.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42844" y="1857364"/>
          <a:ext cx="628654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6084" name="Picture 2" descr="http://www.coppertouchsurfaces.org/images/technical/bed-copper-r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85938"/>
            <a:ext cx="2667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5572125" y="3429000"/>
            <a:ext cx="32861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Bedrails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Overbed tables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IV poles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Visitor chair arms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Nurse call button*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Computer mouse*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Computer palm rest*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Rim of monitor*</a:t>
            </a:r>
          </a:p>
          <a:p>
            <a:endParaRPr lang="en-GB" altLang="en-US" sz="1600">
              <a:latin typeface="Arial" charset="0"/>
              <a:cs typeface="Arial" charset="0"/>
            </a:endParaRPr>
          </a:p>
          <a:p>
            <a:r>
              <a:rPr lang="en-GB" altLang="en-US" sz="1600">
                <a:latin typeface="Arial" charset="0"/>
                <a:cs typeface="Arial" charset="0"/>
              </a:rPr>
              <a:t>(* = some rooms only)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3500438" y="3276600"/>
            <a:ext cx="1785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-44%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p=0.020</a:t>
            </a:r>
          </a:p>
          <a:p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4143375" y="4344988"/>
            <a:ext cx="178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-58%</a:t>
            </a:r>
          </a:p>
          <a:p>
            <a:r>
              <a:rPr lang="en-GB" altLang="en-US" sz="1600">
                <a:latin typeface="Arial" charset="0"/>
                <a:cs typeface="Arial" charset="0"/>
              </a:rPr>
              <a:t>p=0.013</a:t>
            </a:r>
          </a:p>
          <a:p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-107950" y="1285875"/>
            <a:ext cx="942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614 pts in 3 hospitals randomised to ‘copper’ or ‘non-copper’ ICU rooms</a:t>
            </a:r>
          </a:p>
        </p:txBody>
      </p:sp>
      <p:sp>
        <p:nvSpPr>
          <p:cNvPr id="460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</a:rPr>
              <a:t>Antimicrobial surfaces (e.g. copper)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86554C2-1C94-4AE6-838E-0977F4CEDEB3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24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188913"/>
          <a:ext cx="8785225" cy="6430962"/>
        </p:xfrm>
        <a:graphic>
          <a:graphicData uri="http://schemas.openxmlformats.org/drawingml/2006/table">
            <a:tbl>
              <a:tblPr/>
              <a:tblGrid>
                <a:gridCol w="1714500"/>
                <a:gridCol w="1522412"/>
                <a:gridCol w="2720975"/>
                <a:gridCol w="2827338"/>
              </a:tblGrid>
              <a:tr h="14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Candidate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Application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Pros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Cons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92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Metals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Copper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 in / liquid disinfectant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Rapidly microbicidal; large evidence-base; evidence of reduced acquisition.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Sporicidal activity equivocal; cost, acceptability and durability may be questionable.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Silver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 in / liquid disinfectant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Broadly microbicidal.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? sporicidal; tolerance development; relies on leaching so surface loses efficacy over time.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1492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Chemicals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Organosilane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Liquid disinfectant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Easy to apply.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Limited microbicidal activity; questionable “real-world” efficacy.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Light-activated (e.g. titanium dioxide or photosensitisers)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 in / liquid disinfectant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Broadly microbicidal; can be activated by natural light.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? sporicidal; requires light source for photoactivation (some require UV light); may lose activity over time.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8100">
                <a:tc gridSpan="4"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Physical alteration of surface properties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“Liquid glass” (silicon dioxide)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Liquid application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Reduces deposition; improves ‘cleanability’.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Not microbicidal; some evidence of reduced contamination; unknown required frequency of application.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Sharklet pattern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Manufactured-in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Reduces deposition; reduced. biofilms.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Not microbicidal; not feasible to retrofit.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144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Advanced polymer coatings (e.g. PEG)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Manufactured-in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Reduces deposition; some can be ‘doped’ with copper or silver.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Not microbicidal; may be expensive; scale up to large surfaces questionable; not feasible to retrofit.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Diamond-like carbon (DLC) films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Manufactured-in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Reduces deposition; can be ‘doped’ with copper or silver.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Not microbicidal; likely to be expensive; feasibility of scale up to large surfaces questionable; not feasible to retrofit.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42080" marR="420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Control contamination at the source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27584" y="1628800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7950" y="6475413"/>
            <a:ext cx="494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Chung </a:t>
            </a:r>
            <a:r>
              <a:rPr lang="en-GB" altLang="en-US" sz="1600" i="1">
                <a:latin typeface="Arial" charset="0"/>
                <a:cs typeface="Arial" charset="0"/>
              </a:rPr>
              <a:t>et al. Am J Infect Control </a:t>
            </a:r>
            <a:r>
              <a:rPr lang="en-GB" altLang="en-US" sz="1600">
                <a:latin typeface="Arial" charset="0"/>
                <a:cs typeface="Arial" charset="0"/>
              </a:rPr>
              <a:t>2015;43:1171-1177.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468313" y="798513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Pre-post study in a 16-bed ICU in Korea; CHG daily bathing implemented for 12 months after 14-month pre-intervention period. Significant reduction in rate of carbapenem-resistant </a:t>
            </a:r>
            <a:r>
              <a:rPr lang="en-GB" altLang="en-US" sz="1600" i="1">
                <a:latin typeface="Arial" charset="0"/>
                <a:cs typeface="Arial" charset="0"/>
              </a:rPr>
              <a:t>Acinetobacter baumannii </a:t>
            </a:r>
            <a:r>
              <a:rPr lang="en-GB" altLang="en-US" sz="1600">
                <a:latin typeface="Arial" charset="0"/>
                <a:cs typeface="Arial" charset="0"/>
              </a:rPr>
              <a:t> acquisition and environmental contamination.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F1F7FF4-A7B6-47D9-87A2-386E89E43EFC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26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2286" y="269279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52684" y="269279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706813"/>
            <a:ext cx="18716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9162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49163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641350" y="79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49164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76413"/>
            <a:ext cx="1738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793875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66" descr="Q10-_R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5038725" y="3259138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562100"/>
            <a:ext cx="11398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562100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9" descr="tru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062288"/>
            <a:ext cx="7731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776788"/>
            <a:ext cx="10715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133725"/>
            <a:ext cx="11985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776788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194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746625" y="2955925"/>
            <a:ext cx="4032250" cy="17494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6D75B5A-62C0-439E-8F64-0BAF4B1E0D1B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27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71438" y="6448425"/>
            <a:ext cx="8643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Orenstein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</a:t>
            </a:r>
            <a:r>
              <a:rPr lang="en-GB" altLang="en-US" sz="1600" i="1">
                <a:latin typeface="Arial" charset="0"/>
                <a:cs typeface="Arial" charset="0"/>
              </a:rPr>
              <a:t>Infect Control Hosp Epidemiol</a:t>
            </a:r>
            <a:r>
              <a:rPr lang="en-GB" altLang="en-US" sz="1600">
                <a:latin typeface="Arial" charset="0"/>
                <a:cs typeface="Arial" charset="0"/>
              </a:rPr>
              <a:t> 2011;34:521-523.</a:t>
            </a: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GB" altLang="en-US" sz="3600" smtClean="0">
                <a:latin typeface="Arial" charset="0"/>
              </a:rPr>
              <a:t>Wiping away infection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296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971550" y="4652963"/>
            <a:ext cx="32781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  <a:latin typeface="Arial" charset="0"/>
                <a:cs typeface="Arial" charset="0"/>
              </a:rPr>
              <a:t>2.4</a:t>
            </a:r>
            <a:r>
              <a:rPr lang="en-GB" altLang="en-US" sz="54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GB" altLang="en-US">
                <a:latin typeface="Arial" charset="0"/>
                <a:cs typeface="Arial" charset="0"/>
              </a:rPr>
              <a:t>cases / 1000 patient days</a:t>
            </a:r>
          </a:p>
        </p:txBody>
      </p:sp>
      <p:sp>
        <p:nvSpPr>
          <p:cNvPr id="50182" name="TextBox 12"/>
          <p:cNvSpPr txBox="1">
            <a:spLocks noChangeArrowheads="1"/>
          </p:cNvSpPr>
          <p:nvPr/>
        </p:nvSpPr>
        <p:spPr bwMode="auto">
          <a:xfrm>
            <a:off x="5183188" y="4652963"/>
            <a:ext cx="3276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6600">
                <a:solidFill>
                  <a:srgbClr val="FFB3B3"/>
                </a:solidFill>
                <a:latin typeface="Arial" charset="0"/>
                <a:cs typeface="Arial" charset="0"/>
              </a:rPr>
              <a:t>0.4</a:t>
            </a:r>
            <a:r>
              <a:rPr lang="en-GB" altLang="en-US" sz="66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GB" altLang="en-US">
                <a:latin typeface="Arial" charset="0"/>
                <a:cs typeface="Arial" charset="0"/>
              </a:rPr>
              <a:t>cases / 1000 patient days</a:t>
            </a:r>
          </a:p>
        </p:txBody>
      </p:sp>
      <p:sp>
        <p:nvSpPr>
          <p:cNvPr id="50183" name="TextBox 13"/>
          <p:cNvSpPr txBox="1">
            <a:spLocks noChangeArrowheads="1"/>
          </p:cNvSpPr>
          <p:nvPr/>
        </p:nvSpPr>
        <p:spPr bwMode="auto">
          <a:xfrm>
            <a:off x="214313" y="1052513"/>
            <a:ext cx="8643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Impact of changing from QAC to bleach wipes for daily disinfection of all rooms. Cleaning thoroughness was 97-98% throughout the study using ATP benchmarking (&lt;250 RLUs).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02EB632-C5E4-41D3-A99B-576F66C31D35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28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53338" y="5795963"/>
            <a:ext cx="1357312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285720" y="476672"/>
          <a:ext cx="8429652" cy="561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94D5763C-85AB-4D58-90F6-346CC37593C2}" type="slidenum">
              <a:rPr lang="en-GB" altLang="en-US" b="1">
                <a:solidFill>
                  <a:srgbClr val="898989"/>
                </a:solidFill>
                <a:latin typeface="Arial" charset="0"/>
                <a:cs typeface="Arial" charset="0"/>
              </a:rPr>
              <a:pPr algn="r"/>
              <a:t>29</a:t>
            </a:fld>
            <a:endParaRPr lang="en-GB" altLang="en-US" b="1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925" y="6453188"/>
            <a:ext cx="7327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10000"/>
              </a:spcBef>
            </a:pPr>
            <a:r>
              <a:rPr lang="en-GB" altLang="en-US" sz="1600">
                <a:latin typeface="Arial" charset="0"/>
                <a:cs typeface="Arial" charset="0"/>
              </a:rPr>
              <a:t>Oelberg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</a:t>
            </a:r>
            <a:r>
              <a:rPr lang="en-GB" altLang="en-US" sz="1600" i="1">
                <a:latin typeface="Arial" charset="0"/>
                <a:cs typeface="Arial" charset="0"/>
              </a:rPr>
              <a:t>Pediatrics </a:t>
            </a:r>
            <a:r>
              <a:rPr lang="en-GB" altLang="en-US" sz="1600">
                <a:latin typeface="Arial" charset="0"/>
                <a:cs typeface="Arial" charset="0"/>
              </a:rPr>
              <a:t>2000;105:311-315.</a:t>
            </a:r>
          </a:p>
          <a:p>
            <a:pPr>
              <a:spcBef>
                <a:spcPct val="10000"/>
              </a:spcBef>
            </a:pPr>
            <a:endParaRPr lang="en-GB" altLang="en-US" sz="1600">
              <a:latin typeface="Arial" charset="0"/>
              <a:cs typeface="Arial" charset="0"/>
            </a:endParaRPr>
          </a:p>
          <a:p>
            <a:pPr>
              <a:spcBef>
                <a:spcPct val="10000"/>
              </a:spcBef>
            </a:pPr>
            <a:endParaRPr lang="en-GB" altLang="en-US" sz="1600">
              <a:latin typeface="Arial" charset="0"/>
              <a:cs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54075"/>
            <a:ext cx="80660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651875" cy="1143001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Transfer of a surrogate marker in a NICU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D28EF5D-0F37-4F06-9F24-D47F9279922D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9750" y="1125538"/>
            <a:ext cx="79930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4000" i="1">
                <a:latin typeface="Arial" charset="0"/>
                <a:cs typeface="Arial" charset="0"/>
              </a:rPr>
              <a:t>‘Given the choice of improving technology or improving human behavior, technology is the better choice’</a:t>
            </a:r>
            <a:r>
              <a:rPr lang="en-GB" altLang="en-US" sz="4000">
                <a:latin typeface="Arial" charset="0"/>
                <a:cs typeface="Arial" charset="0"/>
              </a:rPr>
              <a:t>.</a:t>
            </a:r>
          </a:p>
          <a:p>
            <a:endParaRPr lang="en-GB" altLang="en-US" sz="4000">
              <a:latin typeface="Arial" charset="0"/>
              <a:cs typeface="Arial" charset="0"/>
            </a:endParaRPr>
          </a:p>
          <a:p>
            <a:r>
              <a:rPr lang="en-GB" altLang="en-US" sz="4000">
                <a:latin typeface="Arial" charset="0"/>
                <a:cs typeface="Arial" charset="0"/>
              </a:rPr>
              <a:t>Dr Bob Weinstein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1438" y="6475413"/>
            <a:ext cx="774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Weinstein RA. </a:t>
            </a:r>
            <a:r>
              <a:rPr lang="en-GB" altLang="en-US" sz="1600" i="1">
                <a:latin typeface="Arial" charset="0"/>
                <a:cs typeface="Arial" charset="0"/>
              </a:rPr>
              <a:t>Emerg Infect Dis</a:t>
            </a:r>
            <a:r>
              <a:rPr lang="en-GB" altLang="en-US" sz="1600">
                <a:latin typeface="Arial" charset="0"/>
                <a:cs typeface="Arial" charset="0"/>
              </a:rPr>
              <a:t> 1998;4:416-420.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FCBDA235-143A-47CB-90C2-07C51B17D4F8}" type="slidenum">
              <a:rPr lang="en-GB" altLang="en-US" b="1">
                <a:solidFill>
                  <a:srgbClr val="898989"/>
                </a:solidFill>
                <a:latin typeface="Arial" charset="0"/>
                <a:cs typeface="Arial" charset="0"/>
              </a:rPr>
              <a:pPr algn="r"/>
              <a:t>30</a:t>
            </a:fld>
            <a:endParaRPr lang="en-GB" altLang="en-US" b="1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ache.daylife.com/imageserve/0dwc77j2Oka8a/x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063750"/>
            <a:ext cx="1651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9" descr="tru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346200"/>
            <a:ext cx="1558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/>
          </p:cNvSpPr>
          <p:nvPr/>
        </p:nvSpPr>
        <p:spPr bwMode="auto">
          <a:xfrm>
            <a:off x="468313" y="4437063"/>
            <a:ext cx="20589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>
                <a:latin typeface="Arial" charset="0"/>
                <a:cs typeface="Arial" charset="0"/>
              </a:rPr>
              <a:t>Hydrogen peroxide vapour</a:t>
            </a:r>
          </a:p>
          <a:p>
            <a:pPr algn="ctr"/>
            <a:r>
              <a:rPr lang="en-US" altLang="en-US" sz="2000">
                <a:latin typeface="Arial" charset="0"/>
                <a:cs typeface="Arial" charset="0"/>
              </a:rPr>
              <a:t>30% H</a:t>
            </a:r>
            <a:r>
              <a:rPr lang="en-US" altLang="en-US" sz="2000" baseline="-25000">
                <a:latin typeface="Arial" charset="0"/>
                <a:cs typeface="Arial" charset="0"/>
              </a:rPr>
              <a:t>2</a:t>
            </a:r>
            <a:r>
              <a:rPr lang="en-US" altLang="en-US" sz="2000">
                <a:latin typeface="Arial" charset="0"/>
                <a:cs typeface="Arial" charset="0"/>
              </a:rPr>
              <a:t>O</a:t>
            </a:r>
            <a:r>
              <a:rPr lang="en-US" altLang="en-US" sz="2000" baseline="-25000">
                <a:latin typeface="Arial" charset="0"/>
                <a:cs typeface="Arial" charset="0"/>
              </a:rPr>
              <a:t>2</a:t>
            </a:r>
            <a:r>
              <a:rPr lang="en-US" altLang="en-US" sz="2000">
                <a:latin typeface="Arial" charset="0"/>
                <a:cs typeface="Arial" charset="0"/>
              </a:rPr>
              <a:t> (HPV)</a:t>
            </a:r>
          </a:p>
        </p:txBody>
      </p:sp>
      <p:sp>
        <p:nvSpPr>
          <p:cNvPr id="53253" name="Rectangle 4"/>
          <p:cNvSpPr>
            <a:spLocks/>
          </p:cNvSpPr>
          <p:nvPr/>
        </p:nvSpPr>
        <p:spPr bwMode="auto">
          <a:xfrm>
            <a:off x="2705100" y="4448175"/>
            <a:ext cx="2298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latin typeface="Arial" charset="0"/>
                <a:cs typeface="Arial" charset="0"/>
              </a:rPr>
              <a:t>Aerosolised hydrogen peroxide  </a:t>
            </a:r>
            <a:r>
              <a:rPr lang="en-US" altLang="en-US" sz="2000">
                <a:latin typeface="Arial" charset="0"/>
                <a:cs typeface="Arial" charset="0"/>
              </a:rPr>
              <a:t>5-6% H</a:t>
            </a:r>
            <a:r>
              <a:rPr lang="en-US" altLang="en-US" sz="2000" baseline="-25000">
                <a:latin typeface="Arial" charset="0"/>
                <a:cs typeface="Arial" charset="0"/>
              </a:rPr>
              <a:t>2</a:t>
            </a:r>
            <a:r>
              <a:rPr lang="en-US" altLang="en-US" sz="2000">
                <a:latin typeface="Arial" charset="0"/>
                <a:cs typeface="Arial" charset="0"/>
              </a:rPr>
              <a:t>O</a:t>
            </a:r>
            <a:r>
              <a:rPr lang="en-US" altLang="en-US" sz="2000" baseline="-25000">
                <a:latin typeface="Arial" charset="0"/>
                <a:cs typeface="Arial" charset="0"/>
              </a:rPr>
              <a:t>2</a:t>
            </a:r>
            <a:r>
              <a:rPr lang="en-GB" altLang="en-US" sz="2000">
                <a:latin typeface="Arial" charset="0"/>
                <a:cs typeface="Arial" charset="0"/>
              </a:rPr>
              <a:t> (AHP)</a:t>
            </a:r>
          </a:p>
          <a:p>
            <a:pPr algn="ctr"/>
            <a:endParaRPr lang="en-US" altLang="en-US" sz="2000" baseline="-25000">
              <a:latin typeface="Arial" charset="0"/>
              <a:cs typeface="Arial" charset="0"/>
            </a:endParaRPr>
          </a:p>
        </p:txBody>
      </p:sp>
      <p:sp>
        <p:nvSpPr>
          <p:cNvPr id="53254" name="Rectangle 4"/>
          <p:cNvSpPr>
            <a:spLocks/>
          </p:cNvSpPr>
          <p:nvPr/>
        </p:nvSpPr>
        <p:spPr bwMode="auto">
          <a:xfrm>
            <a:off x="5127625" y="4437063"/>
            <a:ext cx="13160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latin typeface="Arial" charset="0"/>
                <a:cs typeface="Arial" charset="0"/>
              </a:rPr>
              <a:t>Ultraviolet radiation (UVC)</a:t>
            </a:r>
            <a:endParaRPr lang="en-US" altLang="en-US" sz="2000">
              <a:latin typeface="Arial" charset="0"/>
              <a:cs typeface="Arial" charset="0"/>
            </a:endParaRPr>
          </a:p>
        </p:txBody>
      </p:sp>
      <p:pic>
        <p:nvPicPr>
          <p:cNvPr id="53255" name="Picture 2" descr="CS-xen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79600"/>
            <a:ext cx="16875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4"/>
          <p:cNvSpPr>
            <a:spLocks/>
          </p:cNvSpPr>
          <p:nvPr/>
        </p:nvSpPr>
        <p:spPr bwMode="auto">
          <a:xfrm>
            <a:off x="7019925" y="4437063"/>
            <a:ext cx="14970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2000">
                <a:latin typeface="Arial" charset="0"/>
                <a:cs typeface="Arial" charset="0"/>
              </a:rPr>
              <a:t>Pulsed-xenon UV (PX-UV)</a:t>
            </a:r>
            <a:endParaRPr lang="en-US" altLang="en-US" sz="2000">
              <a:latin typeface="Arial" charset="0"/>
              <a:cs typeface="Arial" charset="0"/>
            </a:endParaRPr>
          </a:p>
        </p:txBody>
      </p:sp>
      <p:sp>
        <p:nvSpPr>
          <p:cNvPr id="14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15925"/>
            <a:ext cx="8424863" cy="925513"/>
          </a:xfrm>
        </p:spPr>
        <p:txBody>
          <a:bodyPr>
            <a:normAutofit/>
          </a:bodyPr>
          <a:lstStyle/>
          <a:p>
            <a:r>
              <a:rPr lang="en-GB" altLang="en-US" sz="3200" smtClean="0">
                <a:latin typeface="Arial" charset="0"/>
              </a:rPr>
              <a:t>Automated room decontamination (ARD)</a:t>
            </a:r>
            <a:endParaRPr lang="en-US" altLang="en-US" sz="3200" smtClean="0">
              <a:latin typeface="Arial" charset="0"/>
            </a:endParaRPr>
          </a:p>
        </p:txBody>
      </p:sp>
      <p:sp>
        <p:nvSpPr>
          <p:cNvPr id="53258" name="Rectangle 15"/>
          <p:cNvSpPr>
            <a:spLocks noChangeArrowheads="1"/>
          </p:cNvSpPr>
          <p:nvPr/>
        </p:nvSpPr>
        <p:spPr bwMode="auto">
          <a:xfrm>
            <a:off x="107950" y="6475413"/>
            <a:ext cx="372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Otter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</a:t>
            </a:r>
            <a:r>
              <a:rPr lang="en-GB" altLang="en-US" sz="1600" i="1">
                <a:latin typeface="Arial" charset="0"/>
                <a:cs typeface="Arial" charset="0"/>
              </a:rPr>
              <a:t>J Hosp Infect </a:t>
            </a:r>
            <a:r>
              <a:rPr lang="en-GB" altLang="en-US" sz="1600">
                <a:latin typeface="Arial" charset="0"/>
                <a:cs typeface="Arial" charset="0"/>
              </a:rPr>
              <a:t>2013;83:1-13.</a:t>
            </a:r>
          </a:p>
        </p:txBody>
      </p:sp>
      <p:pic>
        <p:nvPicPr>
          <p:cNvPr id="53259" name="Picture 2" descr="http://www.bioquell.com/files/cache/9b07cc90c8d7162d5124521e1f920ee3_f16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272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79F0C8CD-9258-4DD5-9AD9-DF5307AD6B03}" type="slidenum">
              <a:rPr lang="en-GB" altLang="en-US" b="1">
                <a:solidFill>
                  <a:srgbClr val="898989"/>
                </a:solidFill>
                <a:latin typeface="Arial" charset="0"/>
                <a:cs typeface="Arial" charset="0"/>
              </a:rPr>
              <a:pPr algn="r"/>
              <a:t>31</a:t>
            </a:fld>
            <a:endParaRPr lang="en-GB" altLang="en-US" b="1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15925"/>
            <a:ext cx="8424863" cy="925513"/>
          </a:xfrm>
        </p:spPr>
        <p:txBody>
          <a:bodyPr/>
          <a:lstStyle/>
          <a:p>
            <a:r>
              <a:rPr lang="en-GB" altLang="en-US" sz="3200" smtClean="0">
                <a:latin typeface="Arial" charset="0"/>
              </a:rPr>
              <a:t>ARD systems - overview</a:t>
            </a:r>
            <a:endParaRPr lang="en-US" altLang="en-US" sz="3200" smtClean="0">
              <a:latin typeface="Arial" charset="0"/>
            </a:endParaRPr>
          </a:p>
        </p:txBody>
      </p: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76200" y="6453188"/>
            <a:ext cx="7591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Otter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</a:t>
            </a:r>
            <a:r>
              <a:rPr lang="en-GB" altLang="en-US" sz="1600">
                <a:latin typeface="Arial" charset="0"/>
                <a:cs typeface="Arial" charset="0"/>
              </a:rPr>
              <a:t> 2013;83:1-13.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8313" y="1268413"/>
          <a:ext cx="8280400" cy="4429125"/>
        </p:xfrm>
        <a:graphic>
          <a:graphicData uri="http://schemas.openxmlformats.org/drawingml/2006/table">
            <a:tbl>
              <a:tblPr/>
              <a:tblGrid>
                <a:gridCol w="1808162"/>
                <a:gridCol w="1619250"/>
                <a:gridCol w="1617663"/>
                <a:gridCol w="1617662"/>
                <a:gridCol w="1617663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HPV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30-35% H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vapour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AHP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5-6% H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+  Ag aerosol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UVC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UVC (280 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PX-UV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Pulsed-xenon UV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Efficacy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&gt;6-log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~4-log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~2-4 log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~1-3 log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Distribution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Homogeneous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Non-homogenous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Line of sight 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Line of sight 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Ease of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Multiple units; sealing / monitoring</a:t>
                      </a: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Sealing &amp;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Multiple positions; no sealing /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Multiple positions; no sealing /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Cycle 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~1.5 hrs single 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&gt;2 hrs single 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~10-30 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~10-30 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Purchase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Running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516A172-B463-4528-A046-67F0ABBA76A7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32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/>
          </p:cNvSpPr>
          <p:nvPr/>
        </p:nvSpPr>
        <p:spPr bwMode="auto">
          <a:xfrm>
            <a:off x="360363" y="360363"/>
            <a:ext cx="84232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200">
                <a:latin typeface="Arial" charset="0"/>
                <a:cs typeface="Arial" charset="0"/>
              </a:rPr>
              <a:t>Persistent contamination – sorted!</a:t>
            </a:r>
            <a:endParaRPr lang="en-US" altLang="en-US" sz="3200">
              <a:latin typeface="Arial" charset="0"/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23528" y="620688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47625" y="6465888"/>
            <a:ext cx="667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Manian</a:t>
            </a:r>
            <a:r>
              <a:rPr lang="en-GB" altLang="en-US" sz="1600" i="1">
                <a:latin typeface="Arial" charset="0"/>
                <a:cs typeface="Arial" charset="0"/>
              </a:rPr>
              <a:t> et al. Infect Control Hosp Epidemiol</a:t>
            </a:r>
            <a:r>
              <a:rPr lang="en-GB" altLang="en-US" sz="1600">
                <a:latin typeface="Arial" charset="0"/>
                <a:cs typeface="Arial" charset="0"/>
              </a:rPr>
              <a:t> 2011;32:667-672.</a:t>
            </a: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5651500" y="2708275"/>
            <a:ext cx="31686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Wingdings" charset="2"/>
              <a:buChar char="§"/>
            </a:pPr>
            <a:r>
              <a:rPr lang="en-GB" altLang="en-US" sz="1600">
                <a:latin typeface="Arial" charset="0"/>
                <a:cs typeface="Arial" charset="0"/>
              </a:rPr>
              <a:t>140 samples from 9 rooms after 2xbleach</a:t>
            </a:r>
          </a:p>
          <a:p>
            <a:pPr>
              <a:buFont typeface="Wingdings" charset="2"/>
              <a:buChar char="§"/>
            </a:pPr>
            <a:r>
              <a:rPr lang="en-GB" altLang="en-US" sz="1600">
                <a:latin typeface="Arial" charset="0"/>
                <a:cs typeface="Arial" charset="0"/>
              </a:rPr>
              <a:t>5705 samples from 312 rooms after 4xbleach</a:t>
            </a:r>
          </a:p>
          <a:p>
            <a:pPr>
              <a:buFont typeface="Wingdings" charset="2"/>
              <a:buChar char="§"/>
            </a:pPr>
            <a:r>
              <a:rPr lang="en-GB" altLang="en-US" sz="1600">
                <a:latin typeface="Arial" charset="0"/>
                <a:cs typeface="Arial" charset="0"/>
              </a:rPr>
              <a:t>2680 sites from 134 rooms after HPV</a:t>
            </a:r>
          </a:p>
          <a:p>
            <a:pPr>
              <a:buFont typeface="Wingdings" charset="2"/>
              <a:buChar char="§"/>
            </a:pPr>
            <a:endParaRPr lang="en-GB" altLang="en-US" sz="1600">
              <a:latin typeface="Arial" charset="0"/>
              <a:cs typeface="Arial" charset="0"/>
            </a:endParaRPr>
          </a:p>
          <a:p>
            <a:pPr>
              <a:buFont typeface="Wingdings" charset="2"/>
              <a:buChar char="§"/>
            </a:pPr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55302" name="TextBox 1"/>
          <p:cNvSpPr txBox="1">
            <a:spLocks noChangeArrowheads="1"/>
          </p:cNvSpPr>
          <p:nvPr/>
        </p:nvSpPr>
        <p:spPr bwMode="auto">
          <a:xfrm>
            <a:off x="3995738" y="4724400"/>
            <a:ext cx="93662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HPV</a:t>
            </a: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/>
            <a:fld id="{E7B519E5-D31E-4DA2-A7D6-04058261BC20}" type="slidenum">
              <a:rPr lang="en-GB" altLang="en-US" b="1">
                <a:solidFill>
                  <a:srgbClr val="898989"/>
                </a:solidFill>
                <a:latin typeface="Arial" charset="0"/>
                <a:cs typeface="Arial" charset="0"/>
              </a:rPr>
              <a:pPr algn="r"/>
              <a:t>33</a:t>
            </a:fld>
            <a:endParaRPr lang="en-GB" altLang="en-US" b="1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9525" y="6453188"/>
            <a:ext cx="585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en-US" sz="1600">
                <a:latin typeface="Arial" charset="0"/>
                <a:cs typeface="Arial" charset="0"/>
              </a:rPr>
              <a:t>Passaretti </a:t>
            </a:r>
            <a:r>
              <a:rPr lang="en-US" altLang="en-US" sz="1600" i="1">
                <a:latin typeface="Arial" charset="0"/>
                <a:cs typeface="Arial" charset="0"/>
              </a:rPr>
              <a:t>et al. Clin Infect Dis </a:t>
            </a:r>
            <a:r>
              <a:rPr lang="en-US" altLang="en-US" sz="1600">
                <a:latin typeface="Arial" charset="0"/>
                <a:cs typeface="Arial" charset="0"/>
              </a:rPr>
              <a:t>2013;56:27-35.</a:t>
            </a:r>
            <a:endParaRPr lang="en-GB" altLang="en-US" sz="160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3589338"/>
            <a:ext cx="92868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83568" y="1855715"/>
          <a:ext cx="708078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5" name="Text Box 20"/>
          <p:cNvSpPr txBox="1">
            <a:spLocks noChangeArrowheads="1"/>
          </p:cNvSpPr>
          <p:nvPr/>
        </p:nvSpPr>
        <p:spPr bwMode="gray">
          <a:xfrm>
            <a:off x="4483100" y="3141663"/>
            <a:ext cx="31607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>
                <a:latin typeface="Arial" charset="0"/>
                <a:cs typeface="Arial" charset="0"/>
              </a:rPr>
              <a:t>64% reduction in the rate of MDRO acquisition</a:t>
            </a:r>
          </a:p>
        </p:txBody>
      </p:sp>
      <p:sp>
        <p:nvSpPr>
          <p:cNvPr id="56326" name="Line 22"/>
          <p:cNvSpPr>
            <a:spLocks noChangeShapeType="1"/>
          </p:cNvSpPr>
          <p:nvPr/>
        </p:nvSpPr>
        <p:spPr bwMode="auto">
          <a:xfrm>
            <a:off x="4427538" y="2503488"/>
            <a:ext cx="0" cy="1862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08400" y="2500313"/>
            <a:ext cx="180022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08400" y="4410075"/>
            <a:ext cx="180022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9" name="TextBox 15"/>
          <p:cNvSpPr txBox="1">
            <a:spLocks noChangeArrowheads="1"/>
          </p:cNvSpPr>
          <p:nvPr/>
        </p:nvSpPr>
        <p:spPr bwMode="gray">
          <a:xfrm>
            <a:off x="1547813" y="5680075"/>
            <a:ext cx="2952750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900">
                <a:latin typeface="Arial" charset="0"/>
                <a:cs typeface="Arial" charset="0"/>
              </a:rPr>
              <a:t>Standard cleaning / disinfection</a:t>
            </a:r>
          </a:p>
        </p:txBody>
      </p:sp>
      <p:sp>
        <p:nvSpPr>
          <p:cNvPr id="56330" name="TextBox 16"/>
          <p:cNvSpPr txBox="1">
            <a:spLocks noChangeArrowheads="1"/>
          </p:cNvSpPr>
          <p:nvPr/>
        </p:nvSpPr>
        <p:spPr bwMode="gray">
          <a:xfrm>
            <a:off x="5003800" y="5659438"/>
            <a:ext cx="2305050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900">
                <a:latin typeface="Arial" charset="0"/>
                <a:cs typeface="Arial" charset="0"/>
              </a:rPr>
              <a:t>HPV decontamination</a:t>
            </a:r>
          </a:p>
        </p:txBody>
      </p:sp>
      <p:sp>
        <p:nvSpPr>
          <p:cNvPr id="56331" name="TextBox 18"/>
          <p:cNvSpPr txBox="1">
            <a:spLocks noChangeArrowheads="1"/>
          </p:cNvSpPr>
          <p:nvPr/>
        </p:nvSpPr>
        <p:spPr bwMode="auto">
          <a:xfrm>
            <a:off x="214313" y="1125538"/>
            <a:ext cx="8643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>
                <a:latin typeface="Arial" charset="0"/>
                <a:cs typeface="Arial" charset="0"/>
              </a:rPr>
              <a:t>30-month prospective cohort intervention study performed on 6 high-risk units (5 ICUs) including 8813 patients at Johns Hopkins Hospital.</a:t>
            </a:r>
          </a:p>
        </p:txBody>
      </p:sp>
      <p:sp>
        <p:nvSpPr>
          <p:cNvPr id="5633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HPV: clinical impact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7D98161-8D6D-4700-996A-742E2CDF32BF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34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HPV: clinical impact</a:t>
            </a:r>
          </a:p>
        </p:txBody>
      </p:sp>
      <p:pic>
        <p:nvPicPr>
          <p:cNvPr id="57347" name="Picture 2" descr="160308 Tupelo Breakpoint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28775"/>
            <a:ext cx="82470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107950" y="6546850"/>
            <a:ext cx="6696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McCord </a:t>
            </a:r>
            <a:r>
              <a:rPr lang="en-GB" altLang="en-US" sz="1600" i="1">
                <a:latin typeface="Arial" charset="0"/>
                <a:cs typeface="Arial" charset="0"/>
              </a:rPr>
              <a:t>et al. J Hosp Infect </a:t>
            </a:r>
            <a:r>
              <a:rPr lang="en-GB" altLang="en-US" sz="1600">
                <a:latin typeface="Arial" charset="0"/>
                <a:cs typeface="Arial" charset="0"/>
              </a:rPr>
              <a:t>2016.</a:t>
            </a:r>
          </a:p>
        </p:txBody>
      </p: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214313" y="1260475"/>
            <a:ext cx="864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2 years before HPV, 2 years during HPV. Breakpoint model indicated significant reduction in rate of CDI when HPV implemented (1.0 to 0.4 per 1000 patient days, 60% reduction).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B990A89-A3AA-432F-968D-BBDF8872EF62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35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nderson-clin-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053138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107950" y="6475413"/>
            <a:ext cx="3071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Anderson </a:t>
            </a:r>
            <a:r>
              <a:rPr lang="en-GB" altLang="en-US" sz="1600" i="1">
                <a:latin typeface="Arial" charset="0"/>
                <a:cs typeface="Arial" charset="0"/>
              </a:rPr>
              <a:t>et al. Lancet </a:t>
            </a:r>
            <a:r>
              <a:rPr lang="en-GB" altLang="en-US" sz="1600">
                <a:latin typeface="Arial" charset="0"/>
                <a:cs typeface="Arial" charset="0"/>
              </a:rPr>
              <a:t>in press.</a:t>
            </a:r>
            <a:endParaRPr lang="en-GB" altLang="en-US" sz="1600" i="1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695325"/>
            <a:ext cx="8174038" cy="10779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Clr>
                <a:srgbClr val="DBEEF4"/>
              </a:buClr>
            </a:pPr>
            <a:r>
              <a:rPr lang="en-GB" altLang="en-US" sz="1600">
                <a:latin typeface="Arial" charset="0"/>
                <a:cs typeface="Arial" charset="0"/>
              </a:rPr>
              <a:t>Cluster randomised study over &gt;2 years across 9 hospitals including &gt;25,000 exposed patients (admitted into a room where the previous occupant was known to have an MDRO). * = statistically significant reduction in the per-protocol analysis. ** = statistically significant when rooms occupied by patients with </a:t>
            </a:r>
            <a:r>
              <a:rPr lang="en-GB" altLang="en-US" sz="1600" i="1">
                <a:latin typeface="Arial" charset="0"/>
                <a:cs typeface="Arial" charset="0"/>
              </a:rPr>
              <a:t>C. difficile</a:t>
            </a:r>
            <a:r>
              <a:rPr lang="en-GB" altLang="en-US" sz="1600">
                <a:latin typeface="Arial" charset="0"/>
                <a:cs typeface="Arial" charset="0"/>
              </a:rPr>
              <a:t> removed from the analysis.</a:t>
            </a:r>
          </a:p>
        </p:txBody>
      </p:sp>
      <p:sp>
        <p:nvSpPr>
          <p:cNvPr id="58373" name="Title 1"/>
          <p:cNvSpPr txBox="1">
            <a:spLocks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600">
                <a:latin typeface="Arial" charset="0"/>
                <a:cs typeface="Arial" charset="0"/>
              </a:rPr>
              <a:t>UVC: clinical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3FF1C17-D1B1-43EE-A3C5-6DF5ACD86390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36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88" y="1381125"/>
          <a:ext cx="8464550" cy="4075113"/>
        </p:xfrm>
        <a:graphic>
          <a:graphicData uri="http://schemas.openxmlformats.org/drawingml/2006/table">
            <a:tbl>
              <a:tblPr/>
              <a:tblGrid>
                <a:gridCol w="3071812"/>
                <a:gridCol w="2540000"/>
                <a:gridCol w="2852738"/>
              </a:tblGrid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Characteristics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HPV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UV systems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Cycle time (for single room)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90 mins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 mins to &gt;1hr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8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Practicalities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Door and air vent sealing and leak detection required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No door and air vent sealing or leak detection required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Distribution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Homogeneous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Affected by line of sight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Microbiological efficacy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Elimination of pathogens from surfaces; 6-log sporicidal reduction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Does not eliminate pathogens from surfaces; 1-3 log sporicidal reduction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Evidence of clinical impact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Published evidence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Emerging evidence</a:t>
                      </a:r>
                      <a:endParaRPr kumimoji="0" lang="en-GB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Cost</a:t>
                      </a: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Lower purchase cost; higher running costs</a:t>
                      </a: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Higher purchase cost; lower running costs</a:t>
                      </a:r>
                    </a:p>
                  </a:txBody>
                  <a:tcPr marL="107515" marR="1075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52" name="Rectangle 7"/>
          <p:cNvSpPr>
            <a:spLocks noChangeArrowheads="1"/>
          </p:cNvSpPr>
          <p:nvPr/>
        </p:nvSpPr>
        <p:spPr bwMode="auto">
          <a:xfrm>
            <a:off x="107950" y="6475413"/>
            <a:ext cx="372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Otter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</a:t>
            </a:r>
            <a:r>
              <a:rPr lang="en-GB" altLang="en-US" sz="1600" i="1">
                <a:latin typeface="Arial" charset="0"/>
                <a:cs typeface="Arial" charset="0"/>
              </a:rPr>
              <a:t>J Hosp Infect </a:t>
            </a:r>
            <a:r>
              <a:rPr lang="en-GB" altLang="en-US" sz="1600">
                <a:latin typeface="Arial" charset="0"/>
                <a:cs typeface="Arial" charset="0"/>
              </a:rPr>
              <a:t>2013;83:1-13.</a:t>
            </a:r>
          </a:p>
        </p:txBody>
      </p:sp>
      <p:sp>
        <p:nvSpPr>
          <p:cNvPr id="60453" name="Title 1"/>
          <p:cNvSpPr txBox="1">
            <a:spLocks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600">
                <a:latin typeface="Arial" charset="0"/>
                <a:cs typeface="Arial" charset="0"/>
              </a:rPr>
              <a:t>UVC vs. HPV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DB68D006-8078-483B-B263-92BF2857BA35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37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altLang="en-US" sz="3200" smtClean="0">
                <a:latin typeface="Arial" charset="0"/>
              </a:rPr>
              <a:t>Spread contamination to stop contamination?</a:t>
            </a:r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34925" y="6229350"/>
            <a:ext cx="6265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Vandini </a:t>
            </a:r>
            <a:r>
              <a:rPr lang="en-GB" altLang="en-US" sz="1600" i="1">
                <a:latin typeface="Arial" charset="0"/>
                <a:cs typeface="Arial" charset="0"/>
              </a:rPr>
              <a:t>et al</a:t>
            </a:r>
            <a:r>
              <a:rPr lang="en-GB" altLang="en-US" sz="1600">
                <a:latin typeface="Arial" charset="0"/>
                <a:cs typeface="Arial" charset="0"/>
              </a:rPr>
              <a:t>. PLoS One 2014;26;9(9):e108598.</a:t>
            </a:r>
          </a:p>
          <a:p>
            <a:r>
              <a:rPr lang="en-GB" altLang="en-US" sz="1600">
                <a:latin typeface="Arial" charset="0"/>
                <a:cs typeface="Arial" charset="0"/>
                <a:hlinkClick r:id="rId2"/>
              </a:rPr>
              <a:t>More here if you’re interested. </a:t>
            </a:r>
            <a:endParaRPr lang="en-GB" altLang="en-US" sz="1600">
              <a:latin typeface="Arial" charset="0"/>
              <a:cs typeface="Arial" charset="0"/>
            </a:endParaRPr>
          </a:p>
        </p:txBody>
      </p:sp>
      <p:pic>
        <p:nvPicPr>
          <p:cNvPr id="62468" name="Picture 2" descr="vandini bacillus sp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0483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95288" y="1403350"/>
            <a:ext cx="8424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1600">
                <a:latin typeface="Arial" charset="0"/>
                <a:cs typeface="Arial" charset="0"/>
              </a:rPr>
              <a:t>Bacterial load of coliforms (black circles) and </a:t>
            </a:r>
            <a:r>
              <a:rPr lang="en-GB" altLang="en-US" sz="1600" i="1">
                <a:latin typeface="Arial" charset="0"/>
                <a:cs typeface="Arial" charset="0"/>
              </a:rPr>
              <a:t>S. aureus </a:t>
            </a:r>
            <a:r>
              <a:rPr lang="en-GB" altLang="en-US" sz="1600">
                <a:latin typeface="Arial" charset="0"/>
                <a:cs typeface="Arial" charset="0"/>
              </a:rPr>
              <a:t>(white circles). Black arrow = beginning of the “live” cleaning agent; black dotted arrow = conventional cleaning agent.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A0F6A2C8-9EB5-432A-8283-AB21516A7FB1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38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1602" y="350896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634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216400"/>
            <a:ext cx="18716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63498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63499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63500" name="Picture 66" descr="Q10-_R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4857750" y="3340100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43063"/>
            <a:ext cx="11398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643063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9" descr="tru-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43250"/>
            <a:ext cx="7731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7750"/>
            <a:ext cx="107156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14688"/>
            <a:ext cx="1198562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6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857750"/>
            <a:ext cx="1500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6113"/>
            <a:ext cx="17367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935163"/>
            <a:ext cx="1895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572000" y="4833938"/>
            <a:ext cx="4000500" cy="15954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ADA8301-A1AA-4BE2-86C5-FFBF12DC32B3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39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6875" y="360363"/>
            <a:ext cx="8423275" cy="925512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Transfer over time: inoculated pod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E49F60A-84FA-494A-BC1D-5DAAC2FFEB8D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416675"/>
            <a:ext cx="814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>
                <a:latin typeface="Arial" charset="0"/>
                <a:cs typeface="Arial" charset="0"/>
              </a:rPr>
              <a:t>Ali </a:t>
            </a:r>
            <a:r>
              <a:rPr lang="en-GB" altLang="en-US" i="1">
                <a:latin typeface="Arial" charset="0"/>
                <a:cs typeface="Arial" charset="0"/>
              </a:rPr>
              <a:t>et al. J Hosp Infect  </a:t>
            </a:r>
            <a:r>
              <a:rPr lang="en-GB" altLang="en-US">
                <a:latin typeface="Arial" charset="0"/>
                <a:cs typeface="Arial" charset="0"/>
              </a:rPr>
              <a:t>2012;80:192-198.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6913" y="463550"/>
            <a:ext cx="4494212" cy="571500"/>
          </a:xfrm>
          <a:prstGeom prst="rect">
            <a:avLst/>
          </a:prstGeom>
        </p:spPr>
        <p:txBody>
          <a:bodyPr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/>
            <a:r>
              <a:rPr lang="en-GB" altLang="en-US" sz="2800">
                <a:latin typeface="Arial" charset="0"/>
                <a:cs typeface="Arial" charset="0"/>
              </a:rPr>
              <a:t>Microbe unfriendly design</a:t>
            </a:r>
          </a:p>
        </p:txBody>
      </p:sp>
      <p:pic>
        <p:nvPicPr>
          <p:cNvPr id="645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30438"/>
            <a:ext cx="607218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285750" y="1285875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>
                <a:latin typeface="Arial" charset="0"/>
                <a:cs typeface="Arial" charset="0"/>
              </a:rPr>
              <a:t>The surface finish of 6 hospital bedrails; ease of cleaning was inversely proportional to the transfer of </a:t>
            </a:r>
            <a:r>
              <a:rPr lang="en-GB" altLang="en-US" i="1">
                <a:latin typeface="Arial" charset="0"/>
                <a:cs typeface="Arial" charset="0"/>
              </a:rPr>
              <a:t>S. aureus </a:t>
            </a:r>
            <a:r>
              <a:rPr lang="en-GB" altLang="en-US">
                <a:latin typeface="Arial" charset="0"/>
                <a:cs typeface="Arial" charset="0"/>
              </a:rPr>
              <a:t>from the surfaces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EA53469-62FB-4B5B-A077-850CD0368413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40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2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6913" y="463550"/>
            <a:ext cx="4494212" cy="571500"/>
          </a:xfrm>
          <a:prstGeom prst="rect">
            <a:avLst/>
          </a:prstGeom>
        </p:spPr>
        <p:txBody>
          <a:bodyPr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/>
            <a:r>
              <a:rPr lang="en-GB" altLang="en-US" sz="2800">
                <a:latin typeface="Arial" charset="0"/>
                <a:cs typeface="Arial" charset="0"/>
              </a:rPr>
              <a:t>“Design bugs out!”</a:t>
            </a: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3390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214438"/>
            <a:ext cx="22907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3390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34004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71438" y="6202363"/>
            <a:ext cx="747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Design Bugs Out – Product Evaluation Report. The Healthcare Associated Infection Technology Innovation Programme. UK Department of Health. 2011.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6AE950A-A839-4B8A-B169-4B681986BB25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41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3714750" y="5924550"/>
            <a:ext cx="5143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000">
                <a:latin typeface="Verdana" charset="0"/>
              </a:rPr>
              <a:t>ECDC Point Prevalence Survey of healthcare-associated infections and antimicrobial use in acute care hospitals (HAI-Net PPS) in the period 2011-2012 as reported to TESSy as of 2013-02-06 14:06:48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52771" b="14999"/>
          <a:stretch>
            <a:fillRect/>
          </a:stretch>
        </p:blipFill>
        <p:spPr bwMode="auto">
          <a:xfrm>
            <a:off x="3471863" y="1495425"/>
            <a:ext cx="53149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>
            <a:fillRect/>
          </a:stretch>
        </p:blipFill>
        <p:spPr bwMode="auto">
          <a:xfrm>
            <a:off x="428625" y="1622425"/>
            <a:ext cx="2714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1" descr="http://static.guim.co.uk/sys-images/Money/Pix/pictures/2010/5/7/1273239349584/Empty-hospital-ward-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t="5424" r="9155" b="-5424"/>
          <a:stretch>
            <a:fillRect/>
          </a:stretch>
        </p:blipFill>
        <p:spPr bwMode="auto">
          <a:xfrm>
            <a:off x="428625" y="3924300"/>
            <a:ext cx="2690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572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06913" y="463550"/>
            <a:ext cx="4494212" cy="571500"/>
          </a:xfrm>
          <a:prstGeom prst="rect">
            <a:avLst/>
          </a:prstGeom>
        </p:spPr>
        <p:txBody>
          <a:bodyPr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/>
            <a:r>
              <a:rPr lang="en-GB" altLang="en-US" sz="2800">
                <a:latin typeface="Arial" charset="0"/>
                <a:cs typeface="Arial" charset="0"/>
              </a:rPr>
              <a:t>Single room shortage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F7DB14D-1B60-40D2-A44B-5789B75CF3FB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42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131763" y="5199063"/>
            <a:ext cx="44402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Teltsch </a:t>
            </a:r>
            <a:r>
              <a:rPr lang="en-GB" altLang="en-US" sz="1100" i="1">
                <a:latin typeface="Arial" charset="0"/>
                <a:cs typeface="Arial" charset="0"/>
              </a:rPr>
              <a:t>et al. Arch Intern Med </a:t>
            </a:r>
            <a:r>
              <a:rPr lang="en-GB" altLang="en-US" sz="1100">
                <a:latin typeface="Arial" charset="0"/>
                <a:cs typeface="Arial" charset="0"/>
              </a:rPr>
              <a:t>2011; 171: 32-38.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ea typeface="Times New Roman" charset="0"/>
              </a:rPr>
              <a:t>van de Glind </a:t>
            </a:r>
            <a:r>
              <a:rPr lang="en-GB" altLang="en-US" sz="1100" i="1">
                <a:latin typeface="Arial" charset="0"/>
                <a:ea typeface="Times New Roman" charset="0"/>
              </a:rPr>
              <a:t>et al. Health Policy</a:t>
            </a:r>
            <a:r>
              <a:rPr lang="en-GB" altLang="en-US" sz="1100">
                <a:latin typeface="Arial" charset="0"/>
                <a:ea typeface="Times New Roman" charset="0"/>
              </a:rPr>
              <a:t> 2007;84:153-161.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ea typeface="Times New Roman" charset="0"/>
              </a:rPr>
              <a:t>Borg MA.  </a:t>
            </a:r>
            <a:r>
              <a:rPr lang="en-GB" altLang="en-US" sz="1100" i="1">
                <a:latin typeface="Arial" charset="0"/>
                <a:ea typeface="Times New Roman" charset="0"/>
              </a:rPr>
              <a:t>J Hosp Infect </a:t>
            </a:r>
            <a:r>
              <a:rPr lang="en-GB" altLang="en-US" sz="1100">
                <a:latin typeface="Arial" charset="0"/>
                <a:ea typeface="Times New Roman" charset="0"/>
              </a:rPr>
              <a:t>2003;54:316–318.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Haill </a:t>
            </a:r>
            <a:r>
              <a:rPr lang="en-GB" altLang="en-US" sz="1100" i="1">
                <a:latin typeface="Arial" charset="0"/>
                <a:cs typeface="Arial" charset="0"/>
              </a:rPr>
              <a:t>et al. J Hosp Infect</a:t>
            </a:r>
            <a:r>
              <a:rPr lang="en-GB" altLang="en-US" sz="1100">
                <a:latin typeface="Arial" charset="0"/>
                <a:cs typeface="Arial" charset="0"/>
              </a:rPr>
              <a:t> 2012;82:30-35.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King </a:t>
            </a:r>
            <a:r>
              <a:rPr lang="en-GB" altLang="en-US" sz="1100" i="1">
                <a:latin typeface="Arial" charset="0"/>
                <a:cs typeface="Arial" charset="0"/>
              </a:rPr>
              <a:t>et al</a:t>
            </a:r>
            <a:r>
              <a:rPr lang="en-GB" altLang="en-US" sz="1100">
                <a:latin typeface="Arial" charset="0"/>
                <a:cs typeface="Arial" charset="0"/>
              </a:rPr>
              <a:t>. </a:t>
            </a:r>
            <a:r>
              <a:rPr lang="en-GB" altLang="en-US" sz="1100" i="1">
                <a:latin typeface="Arial" charset="0"/>
                <a:cs typeface="Arial" charset="0"/>
              </a:rPr>
              <a:t>Building and Environment </a:t>
            </a:r>
            <a:r>
              <a:rPr lang="en-GB" altLang="en-US" sz="1100">
                <a:latin typeface="Arial" charset="0"/>
                <a:cs typeface="Arial" charset="0"/>
              </a:rPr>
              <a:t>2013;59:436-447.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Moore </a:t>
            </a:r>
            <a:r>
              <a:rPr lang="en-GB" altLang="en-US" sz="1100" i="1">
                <a:latin typeface="Arial" charset="0"/>
                <a:cs typeface="Arial" charset="0"/>
              </a:rPr>
              <a:t>et al. J Hosp Infect</a:t>
            </a:r>
            <a:r>
              <a:rPr lang="en-GB" altLang="en-US" sz="1100">
                <a:latin typeface="Arial" charset="0"/>
                <a:cs typeface="Arial" charset="0"/>
              </a:rPr>
              <a:t> 2010;76:103-107.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Jolley S. </a:t>
            </a:r>
            <a:r>
              <a:rPr lang="en-GB" altLang="en-US" sz="1100" i="1">
                <a:latin typeface="Arial" charset="0"/>
                <a:cs typeface="Arial" charset="0"/>
              </a:rPr>
              <a:t>Nursing Standard </a:t>
            </a:r>
            <a:r>
              <a:rPr lang="en-GB" altLang="en-US" sz="1100">
                <a:latin typeface="Arial" charset="0"/>
                <a:cs typeface="Arial" charset="0"/>
              </a:rPr>
              <a:t>2005;20:41–48.</a:t>
            </a:r>
          </a:p>
          <a:p>
            <a:pPr>
              <a:buFont typeface="Calibri" charset="0"/>
              <a:buAutoNum type="arabicPeriod"/>
            </a:pPr>
            <a:r>
              <a:rPr lang="en-GB" altLang="en-US" sz="1100">
                <a:latin typeface="Arial" charset="0"/>
                <a:cs typeface="Arial" charset="0"/>
              </a:rPr>
              <a:t>Barlas </a:t>
            </a:r>
            <a:r>
              <a:rPr lang="en-GB" altLang="en-US" sz="1100" i="1">
                <a:latin typeface="Arial" charset="0"/>
                <a:cs typeface="Arial" charset="0"/>
              </a:rPr>
              <a:t>et al. Ann Emerg Med</a:t>
            </a:r>
            <a:r>
              <a:rPr lang="en-GB" altLang="en-US" sz="1100">
                <a:latin typeface="Arial" charset="0"/>
                <a:cs typeface="Arial" charset="0"/>
              </a:rPr>
              <a:t> 2001;38:135–139.</a:t>
            </a:r>
          </a:p>
          <a:p>
            <a:pPr>
              <a:buFont typeface="Calibri" charset="0"/>
              <a:buAutoNum type="arabicPeriod"/>
            </a:pPr>
            <a:endParaRPr lang="en-GB" altLang="en-US" sz="1100">
              <a:latin typeface="Arial" charset="0"/>
              <a:ea typeface="Times New Roman" charset="0"/>
            </a:endParaRPr>
          </a:p>
          <a:p>
            <a:pPr>
              <a:buFont typeface="Calibri" charset="0"/>
              <a:buAutoNum type="arabicPeriod"/>
            </a:pPr>
            <a:endParaRPr lang="en-GB" altLang="en-US" sz="1100">
              <a:latin typeface="Arial" charset="0"/>
              <a:ea typeface="Times New Roman" charset="0"/>
            </a:endParaRPr>
          </a:p>
          <a:p>
            <a:pPr>
              <a:buFont typeface="Calibri" charset="0"/>
              <a:buAutoNum type="arabicPeriod"/>
            </a:pPr>
            <a:endParaRPr lang="en-GB" altLang="en-US" sz="1100">
              <a:latin typeface="Arial" charset="0"/>
              <a:ea typeface="Times New Roman" charset="0"/>
            </a:endParaRPr>
          </a:p>
          <a:p>
            <a:pPr>
              <a:buFont typeface="Calibri" charset="0"/>
              <a:buAutoNum type="arabicPeriod"/>
            </a:pPr>
            <a:endParaRPr lang="en-GB" altLang="en-US" sz="1100">
              <a:latin typeface="Arial" charset="0"/>
              <a:cs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5750" y="1439863"/>
          <a:ext cx="8505825" cy="3357562"/>
        </p:xfrm>
        <a:graphic>
          <a:graphicData uri="http://schemas.openxmlformats.org/drawingml/2006/table">
            <a:tbl>
              <a:tblPr/>
              <a:tblGrid>
                <a:gridCol w="4252913"/>
                <a:gridCol w="4252912"/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Single Rooms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Bays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Reduced HCAI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Better hand hygiene compliance</a:t>
                      </a:r>
                      <a:endParaRPr kumimoji="0" lang="en-GB" alt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Improved air containment</a:t>
                      </a:r>
                      <a:endParaRPr kumimoji="0" lang="en-GB" altLang="en-US" sz="2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Reduced risk of adverse events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Fall risk, tracheostomy, confused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Better observation by staff</a:t>
                      </a:r>
                      <a:endParaRPr kumimoji="0" lang="en-GB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1081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Some patients more satisfied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5-9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Improved privacy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Less disturbance from others</a:t>
                      </a:r>
                      <a:endParaRPr kumimoji="0" lang="en-GB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Patients report: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11-14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Reduced feelings of isolation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More social and HCW contact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Fewer “mix up” errors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10-11</a:t>
                      </a: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through uninterrupted patient contact</a:t>
                      </a:r>
                      <a:endParaRPr kumimoji="0" lang="en-GB" alt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Reduced staffing levels and patient: HCW ratios</a:t>
                      </a:r>
                      <a:r>
                        <a:rPr kumimoji="0" lang="en-GB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14,15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67604" name="Rectangle 13"/>
          <p:cNvSpPr>
            <a:spLocks noChangeArrowheads="1"/>
          </p:cNvSpPr>
          <p:nvPr/>
        </p:nvSpPr>
        <p:spPr bwMode="auto">
          <a:xfrm>
            <a:off x="4643438" y="5214938"/>
            <a:ext cx="4500562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cs typeface="Arial" charset="0"/>
              </a:rPr>
              <a:t>Lawson &amp; Phiri. </a:t>
            </a:r>
            <a:r>
              <a:rPr lang="en-GB" altLang="en-US" sz="1100" i="1">
                <a:latin typeface="Arial" charset="0"/>
                <a:cs typeface="Arial" charset="0"/>
              </a:rPr>
              <a:t>Health Serv J </a:t>
            </a:r>
            <a:r>
              <a:rPr lang="en-GB" altLang="en-US" sz="1100">
                <a:latin typeface="Arial" charset="0"/>
                <a:cs typeface="Arial" charset="0"/>
              </a:rPr>
              <a:t>2000;110:24–26.</a:t>
            </a:r>
          </a:p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cs typeface="Arial" charset="0"/>
              </a:rPr>
              <a:t>Ulrich </a:t>
            </a:r>
            <a:r>
              <a:rPr lang="en-GB" altLang="en-US" sz="1100" i="1">
                <a:latin typeface="Arial" charset="0"/>
                <a:cs typeface="Arial" charset="0"/>
              </a:rPr>
              <a:t>et al</a:t>
            </a:r>
            <a:r>
              <a:rPr lang="en-GB" altLang="en-US" sz="1100">
                <a:latin typeface="Arial" charset="0"/>
                <a:cs typeface="Arial" charset="0"/>
              </a:rPr>
              <a:t>. White Paper #5. The Center for Health Design. 2008.</a:t>
            </a:r>
          </a:p>
          <a:p>
            <a:pPr>
              <a:buFont typeface="Calibri" charset="0"/>
              <a:buAutoNum type="arabicPeriod" startAt="9"/>
            </a:pPr>
            <a:r>
              <a:rPr lang="de-DE" altLang="en-US" sz="1100">
                <a:latin typeface="Arial" charset="0"/>
                <a:cs typeface="Arial" charset="0"/>
              </a:rPr>
              <a:t>Maben J. </a:t>
            </a:r>
            <a:r>
              <a:rPr lang="de-DE" altLang="en-US" sz="1100" i="1">
                <a:latin typeface="Arial" charset="0"/>
                <a:cs typeface="Arial" charset="0"/>
              </a:rPr>
              <a:t>Nurs Manag </a:t>
            </a:r>
            <a:r>
              <a:rPr lang="de-DE" altLang="en-US" sz="1100">
                <a:latin typeface="Arial" charset="0"/>
                <a:cs typeface="Arial" charset="0"/>
              </a:rPr>
              <a:t>2009;16:18-19.</a:t>
            </a:r>
          </a:p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ea typeface="Times New Roman" charset="0"/>
              </a:rPr>
              <a:t>Stelfox </a:t>
            </a:r>
            <a:r>
              <a:rPr lang="en-GB" altLang="en-US" sz="1100" i="1">
                <a:latin typeface="Arial" charset="0"/>
                <a:ea typeface="Times New Roman" charset="0"/>
              </a:rPr>
              <a:t>et al. JAMA</a:t>
            </a:r>
            <a:r>
              <a:rPr lang="en-GB" altLang="en-US" sz="1100">
                <a:latin typeface="Arial" charset="0"/>
                <a:ea typeface="Times New Roman" charset="0"/>
              </a:rPr>
              <a:t> 2003;290:1899–1905.</a:t>
            </a:r>
          </a:p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ea typeface="Times New Roman" charset="0"/>
              </a:rPr>
              <a:t>Tarzi </a:t>
            </a:r>
            <a:r>
              <a:rPr lang="en-GB" altLang="en-US" sz="1100" i="1">
                <a:latin typeface="Arial" charset="0"/>
                <a:ea typeface="Times New Roman" charset="0"/>
              </a:rPr>
              <a:t>et al. J Hosp Infect </a:t>
            </a:r>
            <a:r>
              <a:rPr lang="en-GB" altLang="en-US" sz="1100">
                <a:latin typeface="Arial" charset="0"/>
                <a:ea typeface="Times New Roman" charset="0"/>
              </a:rPr>
              <a:t>2001;49:250-254.</a:t>
            </a:r>
          </a:p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ea typeface="Times New Roman" charset="0"/>
              </a:rPr>
              <a:t>Young &amp; Yarandipour. </a:t>
            </a:r>
            <a:r>
              <a:rPr lang="en-GB" altLang="en-US" sz="1100" i="1">
                <a:latin typeface="Arial" charset="0"/>
                <a:ea typeface="Times New Roman" charset="0"/>
              </a:rPr>
              <a:t>Health Estate</a:t>
            </a:r>
            <a:r>
              <a:rPr lang="en-GB" altLang="en-US" sz="1100">
                <a:latin typeface="Arial" charset="0"/>
                <a:ea typeface="Times New Roman" charset="0"/>
              </a:rPr>
              <a:t> 2007;61:85-86.</a:t>
            </a:r>
          </a:p>
          <a:p>
            <a:pPr>
              <a:buFont typeface="Calibri" charset="0"/>
              <a:buAutoNum type="arabicPeriod" startAt="9"/>
            </a:pPr>
            <a:r>
              <a:rPr lang="en-GB" altLang="en-US" sz="1100">
                <a:latin typeface="Arial" charset="0"/>
                <a:ea typeface="Times New Roman" charset="0"/>
              </a:rPr>
              <a:t>Mooney H. </a:t>
            </a:r>
            <a:r>
              <a:rPr lang="en-GB" altLang="en-US" sz="1100" i="1">
                <a:latin typeface="Arial" charset="0"/>
                <a:ea typeface="Times New Roman" charset="0"/>
              </a:rPr>
              <a:t>Nursing Times</a:t>
            </a:r>
            <a:r>
              <a:rPr lang="en-GB" altLang="en-US" sz="1100">
                <a:latin typeface="Arial" charset="0"/>
                <a:ea typeface="Times New Roman" charset="0"/>
              </a:rPr>
              <a:t> 2008;104:14-16.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72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6913" y="463550"/>
            <a:ext cx="4494212" cy="571500"/>
          </a:xfrm>
          <a:prstGeom prst="rect">
            <a:avLst/>
          </a:prstGeom>
        </p:spPr>
        <p:txBody>
          <a:bodyPr/>
          <a:lstStyle>
            <a:lvl1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40370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/>
            <a:r>
              <a:rPr lang="en-GB" altLang="en-US" sz="2800">
                <a:latin typeface="Arial" charset="0"/>
                <a:cs typeface="Arial" charset="0"/>
              </a:rPr>
              <a:t>Single rooms vs. bays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9507AE-EF16-4C3D-A771-CAFC3D5C3DA9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43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71438" y="6448425"/>
            <a:ext cx="5253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Teltsch </a:t>
            </a:r>
            <a:r>
              <a:rPr lang="en-GB" altLang="en-US" sz="1600" i="1">
                <a:latin typeface="Arial" charset="0"/>
                <a:cs typeface="Arial" charset="0"/>
              </a:rPr>
              <a:t>et al. Arch Intern Med </a:t>
            </a:r>
            <a:r>
              <a:rPr lang="en-GB" altLang="en-US" sz="1600">
                <a:latin typeface="Arial" charset="0"/>
                <a:cs typeface="Arial" charset="0"/>
              </a:rPr>
              <a:t>2011;171:32-38.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188" y="1430338"/>
            <a:ext cx="290036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FFFFFF"/>
                </a:solidFill>
                <a:latin typeface="Arial" charset="0"/>
                <a:cs typeface="Arial" charset="0"/>
              </a:rPr>
              <a:t>Intervention</a:t>
            </a:r>
          </a:p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24 bed ICU</a:t>
            </a: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2x10 bed and 4xsingle rooms</a:t>
            </a:r>
          </a:p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Converted to 100% single rooms in 2002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188" y="3951288"/>
            <a:ext cx="2900362" cy="228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FFFFFF"/>
                </a:solidFill>
                <a:latin typeface="Arial" charset="0"/>
                <a:cs typeface="Arial" charset="0"/>
              </a:rPr>
              <a:t>Comparison</a:t>
            </a:r>
          </a:p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25 bed ICU</a:t>
            </a: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2, 5, 6 or 8 bed rooms</a:t>
            </a:r>
          </a:p>
          <a:p>
            <a:pPr algn="ctr"/>
            <a:endParaRPr lang="en-GB" altLang="en-US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en-GB" altLang="en-US">
                <a:solidFill>
                  <a:srgbClr val="FFFFFF"/>
                </a:solidFill>
                <a:latin typeface="Arial" charset="0"/>
                <a:cs typeface="Arial" charset="0"/>
              </a:rPr>
              <a:t>No change in unit configuration</a:t>
            </a:r>
          </a:p>
        </p:txBody>
      </p:sp>
      <p:sp>
        <p:nvSpPr>
          <p:cNvPr id="68613" name="TextBox 11"/>
          <p:cNvSpPr txBox="1">
            <a:spLocks noChangeArrowheads="1"/>
          </p:cNvSpPr>
          <p:nvPr/>
        </p:nvSpPr>
        <p:spPr bwMode="auto">
          <a:xfrm>
            <a:off x="3714750" y="5735638"/>
            <a:ext cx="5429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Change in the acquisition rate ratio before and after privatisation; * = not statistically significant. </a:t>
            </a:r>
          </a:p>
        </p:txBody>
      </p:sp>
      <p:grpSp>
        <p:nvGrpSpPr>
          <p:cNvPr id="68614" name="Group 12"/>
          <p:cNvGrpSpPr>
            <a:grpSpLocks/>
          </p:cNvGrpSpPr>
          <p:nvPr/>
        </p:nvGrpSpPr>
        <p:grpSpPr bwMode="auto">
          <a:xfrm>
            <a:off x="3786188" y="903288"/>
            <a:ext cx="5165725" cy="4829175"/>
            <a:chOff x="4798217" y="1360718"/>
            <a:chExt cx="5595941" cy="4830519"/>
          </a:xfrm>
        </p:grpSpPr>
        <p:graphicFrame>
          <p:nvGraphicFramePr>
            <p:cNvPr id="11" name="Chart 10"/>
            <p:cNvGraphicFramePr/>
            <p:nvPr/>
          </p:nvGraphicFramePr>
          <p:xfrm>
            <a:off x="4798217" y="1428736"/>
            <a:ext cx="5595941" cy="47625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8621" name="TextBox 8"/>
            <p:cNvSpPr txBox="1">
              <a:spLocks noChangeArrowheads="1"/>
            </p:cNvSpPr>
            <p:nvPr/>
          </p:nvSpPr>
          <p:spPr bwMode="auto">
            <a:xfrm rot="-2670301">
              <a:off x="9952555" y="1598932"/>
              <a:ext cx="3895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>
                  <a:latin typeface="Arial" charset="0"/>
                  <a:cs typeface="Arial" charset="0"/>
                </a:rPr>
                <a:t>*</a:t>
              </a:r>
            </a:p>
          </p:txBody>
        </p:sp>
        <p:sp>
          <p:nvSpPr>
            <p:cNvPr id="68622" name="TextBox 9"/>
            <p:cNvSpPr txBox="1">
              <a:spLocks noChangeArrowheads="1"/>
            </p:cNvSpPr>
            <p:nvPr/>
          </p:nvSpPr>
          <p:spPr bwMode="auto">
            <a:xfrm rot="-2670301">
              <a:off x="9521228" y="1360718"/>
              <a:ext cx="3895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>
                  <a:latin typeface="Arial" charset="0"/>
                  <a:cs typeface="Arial" charset="0"/>
                </a:rPr>
                <a:t>*</a:t>
              </a:r>
            </a:p>
          </p:txBody>
        </p:sp>
      </p:grpSp>
      <p:sp>
        <p:nvSpPr>
          <p:cNvPr id="68615" name="Title 1"/>
          <p:cNvSpPr>
            <a:spLocks noGrp="1"/>
          </p:cNvSpPr>
          <p:nvPr>
            <p:ph type="title"/>
          </p:nvPr>
        </p:nvSpPr>
        <p:spPr>
          <a:xfrm>
            <a:off x="3563938" y="476250"/>
            <a:ext cx="5997575" cy="809625"/>
          </a:xfrm>
        </p:spPr>
        <p:txBody>
          <a:bodyPr lIns="0" tIns="0" rIns="0" bIns="0" anchor="t"/>
          <a:lstStyle/>
          <a:p>
            <a:r>
              <a:rPr lang="en-GB" altLang="en-US" sz="2800" smtClean="0">
                <a:latin typeface="Arial" charset="0"/>
              </a:rPr>
              <a:t>‘Privatization’ of an ICU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5720" y="350896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36C0753-1DA1-4AB0-972D-C3909EF0BBF5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44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2286" y="269279"/>
            <a:ext cx="3950357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Improve existing procedures</a:t>
            </a:r>
            <a:r>
              <a:rPr lang="en-US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52684" y="269279"/>
            <a:ext cx="403244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200"/>
              </a:spcBef>
            </a:pPr>
            <a:r>
              <a:rPr lang="en-GB" altLang="en-US" sz="2400" b="1">
                <a:solidFill>
                  <a:srgbClr val="FFFFFF"/>
                </a:solidFill>
                <a:latin typeface="Arial" charset="0"/>
                <a:cs typeface="Arial" charset="0"/>
              </a:rPr>
              <a:t>Try something new!</a:t>
            </a:r>
            <a:endParaRPr lang="en-US" altLang="en-US" sz="2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706813"/>
            <a:ext cx="18716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AutoShape 5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69642" name="AutoShape 7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sp>
        <p:nvSpPr>
          <p:cNvPr id="69643" name="AutoShape 9" descr="data:image/jpeg;base64,/9j/4AAQSkZJRgABAQAAAQABAAD/2wCEAAkGBhAQDxAQEBAQFBAQEBUQFRAVFRAPEBQWFBUVFRQVFBQYGyYeGBkjHBYVHy8gJCgpLCwsFR4xNTAqNSYrLCkBCQoKDgwOGg8PGjUkHyUqNSwwKiwvLCwsKio1NSwpLCwsKiwpLCwsKiwsLCwsKSosLCksLCwsLCwsLCwpLCkpLP/AABEIANEA8QMBIgACEQEDEQH/xAAcAAABBQEBAQAAAAAAAAAAAAAAAgMEBQYHAQj/xABAEAACAQIDBAYIAgkEAwEAAAABAgADEQQSIQUGMUETUWFxgZEHIjJCUqGxwRQjFTNicoKS0eHwQ3OywpOi8Rb/xAAbAQEAAgMBAQAAAAAAAAAAAAAABAUBAgMGB//EACoRAAICAgIBBAAGAwEAAAAAAAABAgMREgQhMRMiQVEFMnGRodFhgcEU/9oADAMBAAIRAxEAPwDuMIQgBCEIAQhCAEIQgBCEIAQhCAEIQgBCEIAQhCAEIQgBCEIAQhCAEIQgBCEIAQhCAEIQgBCEIAQhCAEIQgBCEIAQhCAErNtVmXJlYi9+Bt1SzlRt/wD0/wCL7QCCMZU+NvMz38bU+NvORxFCAPjG1Pjbznv42r8bRmEAf/H1fjPynn6Qq/GflGTEmASP0lV+M/L+kttl1mendjc5jrM6xmh2OPyV7SfqYBNhCEAIQhACEIQAhCEAIQhACEIQAhCEAIQhACErcfvDhqBy1KqhvhF2I77cIvZ+3MPX0pVVY/DwbyM39OWM46NN45xnsnwhCaG4QhCAEp94TpT72+0uJS7xnSn3t9oBWAxQMaDRYMAcvC8Tee3gDdcNxXiOR0Ddh6u/l5xuliQ4uOuxB0II4gjkRHzKzH02Q9LSF29+nw6QDq6nHI8+B5EYZldk1nml2T+op91/MkzEUdpU6gujA9Y4EdhHEHsm42ZpQpf7an5Xmc5DTTwyu3j3ro4IAN61Qi4pg2062PITN0fSa4cdJQUIddCwa3WL6Gc33p3iatiKtRjqzk9w4KPAWErMPtRnIueEgTvlt0eu434XQqlusv5f9H0pgsYlamtWmbo4uD/Xtj8yXozqM2B14dK1u6y3+d5rZNi8pM8vyK1XbKC8JhCEJscAhCEAIQhACEIQAhCEAJW7a2slGlVs6CqEOVCyhibaWEhb6bbbC4Ushs7nIp6tCSR2/wBZx6pte5YuWLHgb876365O43F9RbPwQ7+R6b1Q5j8e6VM1VSbm5DZhm69ZHwu2irB1a1tQQeHjHKO0A4KOAyHQqdR/Y9sqKGwHFfoqQZw4BSwuxUnhYcwbiW7aS7K2MdvB33dHbZxeFSqfbByN2kW18iJdSh3L2E2Dwi03/WMS7DqJtp5CX087ZjZ6+C8hnVZCEITQ2CUm8x0pd7faXcot6DpS72+ggFQrR0GRVeOq8AfBnt42GnuaAKvGa40jl4h4Bz3a9Spg8WzknoazFlfiAT7SN9R/adW3d3lw9elTUOFcIBkYgZrAC6Hgw7tesCZbauz0rI1OooZWGoP+aGUO1/Rfj8KScG64ihx6NmWnVXsN/Va3XfwkdqUHmPaLiuyjlQULnrJdKX2v8mb9IW5NbC4mowVjRdiyOASpBNwCRwI4W7JG3N3PxWMqBUpsEBsahBCAdZP24ybW2o4WxdrdQJA01lju76R6uGygVC1Pgab3ZePu/D3yNtHbtdF5/wCez0npLMv2/s7PsfZaYWhToJ7NNbX5k8ST3m8myJsraSYmjTrU/ZqLftHIg9xuJLlgsY6PHT22e3nPf6hCEJk0CEIQAhCEAIQhACEIQDMekHZLV8GSgu1I9JYcSLENb6+E4ZirgkT6amN3j9H2FqFsSgNN0vVKgAoxX1rW5Xty8pO43J0WrIt9Cn7jmGy9mCgg6b8yqdcreynZbm3XfT6y1G1WpNlsqlTbKAot5Sk2hiDmPfID4ywLG5t1amXGM+SpbaZ2fc3e1aoFCoSH1yMTfNzy6/Ka+fPWzdokGm6Ej11N+Y1nQNi+kHErWXD4jDVnu+VXCMGIJsG4WYW1vp3yq5HG9zcP2LOm/wBqUjosIlaqngQfGKlcTQlbtnZbVwmVgMpJ1vzt1d0sS0zW1N+8PRYqgNQjmDZfPnN4Vym8RRpOyMFmTPDu1WHAofEj7RP6Drj3Qe5ljeB9IdFyA6Fb8wcw8RpNPRxKuoZCGVhcEagzM6p1/mRiFkZ/lZl2wVQMEKHMQWA4mwtc6d4npwtQcUcfwmX6G9d2+CmqfzEsftJWeczoZG/9YkmXezaeRqX+09L/AMbnL8rywdqd7Ho79Ry3gGPZbkDrIHnNTt/EdHhMQ/w0XI78pt846cHSNj0aX43yiVG/mIy7Or/tBU/mdb/K81k8JnWmO1kV/lHBtq1LA68B9f8A5KcrZR1ix89ZO2vxPa1vICR6ie33KPpKyXk93Be3J270N44vgqlMn9VV07mUH6gzfzn3oYwhXBVah/1K1h3IoH1JnQZYU/kR438RafJnj7CEITqQQhCEAIQhACEIQAhCEAJG2kfyav8Att9DJF5UY3aF8PiA3t01dSO7S82j+ZGsvDOM7bwV3Ypy1K8x/aZ3EU2sRwuJa7TxZ/FUbEjPWWmSNNGNj9flJm0UDeyqgjrF7989BGL6WSplJYzgY3Q2LVrkKi5smpHAacLkzsmy6dVKNNKzB6oFiUFlJ5BR2Cw8LzkWzdpMjKWAUIdMpKNc9RT1hN1i9oXwn4nC1nz0mpkqztVKm9ipLa2YG3Vw7ZD5lUm19M78a6LT67NrhUKVbE+3Tv2AqdQPA/KTS0qMDtIV6OHxA0zAEjqzDKw8D9JY55VNYeGWCeezNb/bbNGitJTZq2a555VtfzJHkZy5ccue73K31ANifGbr0n0j+S/LK6X7bg/53TmFVtZdcNRVZVcvZzLKni9dJvNw9uHP0LNdagJXsZRfTvF/KcuqElGAOtpp/R1mNWjzszN3AA/54zpyVGVbyacbZWI65h6vtn4nJ8vVH0j3TSAhsoHZGMdjClKo44ojN5AmUKWXguG8Gf3n3nKMaVM2CsxLDjdr3APVqZlP0hUIL62BAJ1tc8LnwPlKh8WzIGY6m58yZGGMYDLc2PKehqpjXHCKO2xzllnQN297npsFdi1M6EE3t2jql96QfX2c7KwyqyVCddV1GniwPhOTLtLo8p43a06cSa+yKy8T0FQD+H1h9JXfiFKUdkWf4Ze/USfw0cV2lrZhYrmOo1E9FAu600BLVHWwGpOgCgd5MaIPRPblU+o/tOjeiiiGxRYgHJQLC4BsSyi46jrPNRjvI+iW3ejTKS7wdM3a2WMHg6NDQGnT9c8sx9ZzfvJ8pSbX9ICoStFQwHvtex7l6u0xW/u2egw2W9ukNj+6OI8TbynKq20MwzA6Gek4nFjJbS8Hzrl8mWzx5fZvaXpFr5tchHVlt9Jrtgb00sV6vs1Ph4g/un7TiuGx6hWBW5IFjcjKb9XPTSWOyNpMlRXUkEEEHuky3iQknhYZCr5M4tZeTukJGwGKFWlTqD31DefGSZSNYeC3Tz2EIQmDIQhCAJLRJaJLRtngC2qTL7zAqKrA6VE17+EvalWVe1KaVFy1DZSLX6j/AJ9JtB4kmayWU0cK2y9sTR/3gf8A2Ev8VxPeZK2v6PqtStTqUq9IhXDFXDUjxB9U6g8OsSHtWnUouVqU2W+ouLX7QeBHdL6NsLMasqpQlBe5FVXb1j18pZbB22aS10IzLVovSKXy8Qchvys3PtlHjfXItpc/S5+0lPs3ELQTEhCUuVLDVbjirdVxOk8NayOcE87ROqbE2gyYalSKlXCaqwKkEkk6HtMv6G0bzk+zN6MU1NKVNiy3ChGUM6disRfwnUaGBKotz62UZh221t4yjvqcHlvyWtU1JdC9tYFMXQak5tf1lbmrDgfqD2EzkG3Ng1cO5WopHUeKkdanmJ0benaz4eguQ2eo2UNzAAubdvAeM5rjNp1XuGdz/EbyZwoSay30RuTNJ4S7Kw4ao5yrfXTQXnXNw91xhqAep+sdLWFjlB469ZnK6Nd1YEVHHzmi2Xvi1BgQzEcSLZVYDkygkA90l8iiU4awZGqvUZZkjrnRL1xrE4JXR0NrOpXzFpA2Htuni6K1qZ0OhHGx6pMxGKWmpZ2CqOZ/zjKJxlGWPkttk1n4OKbRw7Umakws1MlCO0af3lYTrN5vtWwddukR8tRRlZ+KOOQIGtx1zEmmpOjp33t9ZfV7uOcFTP084yCqHKJa7M62HjqfKds2NgMmGSm3NDmH73EeRmG3K2Hh0qdNVdWqjRV4pfrzcCeybqtjyOUr+bY3iBN40Evcjg+PwxpVMTSPGnUt5FhOg+iYfmVj1UVHmwP2mc342e/4qviFQ9HVQMT1OCAfPXzmg9Fz26Y9a0x/yMooR1swey5F6s4bkn8L9+iw9LNItRpsOADA+Y/rOcWyqAOQnbds7MXF4d6TcSLgnke3snFsZs2pQdqdQWKm3+HnPScSz2a/R4jkV5ln7Gabay12ebkSto0CTpN1uRui9Z1qVBaipuT8RHuiSbLlFZZHhRl9HSt36RTC0FPEUwfPX7yxEQsUJQSeW2W6WFgVPZ5PZgyEIQgEVmjDtFuYw5gDVR5AxbcO/wCxkmsZVY655kW6vvAPXRSSNL9Uo978CGwbk8aRFRezWzDxB+QlkuE6SqzdKAVY+pY3PZfhKjeHA40IKYzVKXRgPlGY3BNife1Fr9oM70L3p5x2cbn7GsHNz7Sd5+hmp2JvG+FVQCzU2DZqRymm1zxN1vfxmdqYSo1UKiOWBPqhWJHeANIvahNE00qq6ta5GlwGOlxf5S7sUZdPsq69ksro6TsXefCVWHRYelSq/uqCT+yQJemuzWuSRfhwHlOMUq5p1RY6jUEfKdc2fihUoo/xoreJF/rKnlVKDTiWVM3LplfvzhGbD03UG1KpdgOQYWv3C3znNq/E987Hi2vQq6H9U/b7pnF8XiMrsLcD4yXwZZi19EblrDTPRGXexHafprPRil7ZN2JghWxdJCLqSAR2MyqfkTJ79qyQo+54Lf0e7yfhsU1Fz+VW17Af8185Y787Y6bFGkGvToWUAHQuRd2048QPAzP70boV8HiBkDGmGzUqwBOnEBrcGH941icJWSqDVQjOBU4EAgi2l+V5GShKatXnBJakoem/BHdzw5DS0bSsVNxpy4DnFPzjRkshNLJJwm0Hp+xYfTxE3O5e8hr1Dh63tFS9Nr3uB7S+E56OBPZHdn7RfD1aVYe3QqhrdYBsw8RpOV1ati4v/X6namTrey8HZ6+w6VQEOgYHiDwkXHLhtm4dqoRVA0CKLZmPAS/w9ZHRaikFXUMD1hhcfWcr9Ie8PTYs0FP5eHFuwufaPhoJScen1J4fheS2ut0h0I2jvpUq6MT+77KDwHGUWJ2izjVyWvoAiBAPHW8gXv5xQl9BRisRRTT2b9zJmCxZRgxyG3LKJutg+kKomRHVTTWwIAscp+E9Y6pzxZLpnKmb9oD7/aa2xjNe5G9blF9M+hKNUMqspurAMD1g6iOCZ/cbGGrgad+KEp5aj6zQATz046yaLqL2SZ6J7PJ7NDY9hCEAgPGHj7RlhAI1RZCrU5YOJGqrAKp6AF7Aa6eZE9w2JqA5Q1uq+scxRt5yBTrfmp+9bz0gDeJ2kRUtUYkZrHX7Tn++lItigtjp6pPLQ6zSY9fXfT3j9TI2Mp9IyvzZFzfvL6p87A+M61WuqWyOdlasWGZLalunphfgXxIFifOdL2FUK0KSniqAfKUFHY6lgxUE9cv8HQIFpvbf6kUseDWurRtlwtzqCR3G0br4UPpUVHH7apU/5AyJjce+HpNUC5wCLrwsOZuPCNYTe2i7UEZHVsQpK2ysosxWxOnMdXOaRrm1tE3lOKerKzejdbDnDValOhTp1aa9IGQFAQurKVvbUX5cplt2auTE5+ORUe3C9nva/hNhtfe7CvhawpuS702QKVdT6wy8x2zE7FcCvrwamR5MJa8ZWOuSnn/ZXXOCsTh/B2HY+1BiaedSQRoyNZrdWo5Ss38QDBMzWLZ0UGw0uwJtz4KZUbh7RDPVCnQLbyIt95b7zFarYWi2qvWLsvIrTQkg+Y85A1ULuvC7/wCk1tyr/g5JWrBeN9Y1+KXt8p1epu7hG44TD/ykfQxht0sCeODpeDV1+jycvxCv5T/ggvhT+0YLd+gK2Jw6cnr0we4MCfkDNHvjuPW/FPUw9JmpVzmsvusfaHZrrL/A7qYanWoVKVLIadXMRmdlIKsCLMTzIM1dZAFJW4IF9CfpwnC7l5kpQJFXHxFxkV+ysO9DDYak3tIoUga20JIHXa4mFq+jTEviXOZRTqVCxq3voTe9uN50okGpTA4Kpbz0iHxiISCQADpcgDgDb5yJC6cW3H5JEq4tLPwcQ2phBSrVKY4I2UdwAAkYGXGK2ZUxmMrU6WUEnMWYlVUBVuSQCeJtwkhPRnX54nDju6Zv+gl160IJKbwyqlVOTbiiiQy52fsOtiUQUkZrVNbcBpYXPjJtD0bsCCcXT8KdQ/cTebk7FGHV06XOcwfRco0053ke7lV6+x5Z2p489vcsF1utsc4TCpSYgvcs1uFzyHdYS4jYMUDKeTcnllmlhYFT2JvPZgyKvCeQgEJhGmEfIiCsAjOsj1Ek1ljTJAKjFYUNxHDhIFTB2IIHAg+U0DUo01CAZirs/MzG2hYn5wXZfZNGcPEHDwCmp4EDlJKUbScaMadYAUMQEvdL6am/KRqmz8HUdXakFemQUIGTKQc3unhfXhPajWRu0gff7Sjx2MJJsCBw7dJlNrwYaT8jmI3AwbXZa9ROZF1YC+psCAbTH7wbHpYVKhSo7VFIUEhUsrcdBz4TS4uoz4Cr6zBlqqCQSCVawsT1Sj3ip9K4J4VaVNz35QD81kmvlTTWz6OE6INPC7HfR1UyU6jn3msPCWW3NtdHjMNUa+SmNe5iQ5HhbylHs9eiAC3sJr938LSxCZa6o6lnID25BBp/Nyj1ou1za6Zn0n6ain2TsPvDg3NlxFK+psTlOgudD2Ax9dp4ci4r0bXtfOlr8bXvI1TcTBXLU1dCQy+q5Is6lSbNfkTK+r6NKfRmmldwGdal2RWsVVltoRxz/KY1ofy0M2r4RZV9uUVeiqVEZqlULZWVrCzEk27gPGXP4qYunuQMEyVmrFyH0AXIAbGxJuZZjaYHEzS1QWFB5Nq933NYL/D1/WueShZl948YzNTtxINQ9gY6fISZT2ujWytrbhw14SvwWPoV8fisHVVRUyKtGr7wKoMyjxu3nM0dS2+hb2sfZD3Hs1bGNzLjyuw/6ia/oZzYYbaGBrMVp1FYgqWCdJTYXvcGxB6+uWX/AOl2h+Hz69I1bIPyhcKqAk2tzZhr+zJV9DsntFrDI9V2kdZJ9G46GWGxgA766hRp2E8flOdYzam026PoxW1oU2YrSFsxUF9cumvLlNHuRhcWrVK2JLXdAoDEFjY3GnIf1keXH1js5L9DsrtpYSZug0UDIqVY8ryMdx4GKBjQaLBgC7wibwgDRESRFkTwiANFY2Vj5ESVgEcpElJIKxJWARjTiGSSSsbKwCI9ORaqSxZYw6QCmxXsgd5+32lHikmkxGDBYnX528pCrYIGAUmGW9HFJ101f+Vv7ynq0mYKDwRco7rlvuZqEwZQt1NTdT4jT5gSF+jzzEAohhyJb7K0fDX9lFr1m5aC4/6ievgorD0MtPEPzNMUh/G2vyDQCoG8+KBvnW3UUU/O0n7L3nr1K9Km2TK7hSQCDYm2msramF7ImjSKOrjirBh4G8AtNs7Uqms9JiLUqjAAXF9dCdeNowtcmSNuUc2IZxwqKlQfxKJGWlAJWz2vWpjlnF+4an5CZPaFWp+NOIQEMXzhh7pve81FBshLa3yOB+8ykD6yvOCvp16TrVbKp5RzsrViwzeUt5wtKk1YBTUQMNTrwvoB2xdHeSm2ZlsbAFj6/cJld5D+ctMcKNJE8bXP1ERs+sAlRfeOUW7LkmcjobNNqnKGUDKxNjrx4nnHKGIvroL9WglLg2vQI+GoD5i0nYZoBd0a0lI8rKDSbTaATVeOqZFRo+pgDt4REIAueERU8gCLTwiLInloA2REkRy08IgDJEQRHiIgrAGGWNMklFYgrAINSlI70JZMkaanAKxsPGHw0tWpRtqUAp6mDkPEUrJksbl8x7gLC/mfKaA0o21CAZZtnk8o02zyOU1LYaJ/CwCirUcy0TzCFP5WP2IiRgpejBjqE9/DQChODnuEwF6tMHhnB8tZdnCRH4Qg3W17EeYteAZ/F0ekqO595ifM6RVHC2l0uzo4uBEAj4BPVcdag+RB/rJ2HSeUsAQQQbDUEcbgi0n0sPaAKorJlMRqmkkIsAdSPLGVjywBcJ5CAPzyKnkATPCIqEAQRPLRdokiAIIiSI5aeEQBorEFY8REkQBgrElY+ViSsAjlIg05JKxJWARTTiTSkvJPMkAhmjEmjJmSedHAIfQw6GS+jh0cAh9DPegkvo570cAh9BPRQkvo4oU4BGWlHVSOinFBIAhUjiiehYsLAPVEcURKiLAgHtoT2EAehPIQAnhhCAESZ7CAJnkIQDyeGeQgHhiTCEASYkwhAPJ5CEAJ5CEA8hCEAIT2EAJ6IQgHonohCAKEUJ7CAKEUIQgHsIQgH//Z"/>
          <p:cNvSpPr>
            <a:spLocks noChangeAspect="1" noChangeArrowheads="1"/>
          </p:cNvSpPr>
          <p:nvPr/>
        </p:nvSpPr>
        <p:spPr bwMode="auto">
          <a:xfrm>
            <a:off x="641350" y="79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/>
          </a:p>
        </p:txBody>
      </p:sp>
      <p:pic>
        <p:nvPicPr>
          <p:cNvPr id="69644" name="Picture 11" descr="http://www.ypm.ltd.uk/images/uploads/page_imag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76413"/>
            <a:ext cx="1738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3" descr="http://selling-stories.com/wp-content/uploads/2012/03/checkli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793875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66" descr="Q10-_R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/>
          <a:stretch>
            <a:fillRect/>
          </a:stretch>
        </p:blipFill>
        <p:spPr bwMode="auto">
          <a:xfrm>
            <a:off x="5038725" y="3259138"/>
            <a:ext cx="71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2" descr="http://www.sageproducts.com/images/products/tabs/chg_clo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1562100"/>
            <a:ext cx="11398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2" descr="http://www.chtdata.com/wf/News/573CFC7AF5B692152539DA561F205F08/copper-pull-handle-sm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1562100"/>
            <a:ext cx="16430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9" descr="tru-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062288"/>
            <a:ext cx="7731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0" name="Picture 4" descr="http://www.designweek.co.uk/Pictures/web/l/p/v/Cabine_2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776788"/>
            <a:ext cx="10715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Picture 6" descr="http://www.thecleanzine.com/images/uploads/thecleanzine/Cloro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133725"/>
            <a:ext cx="11985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Picture 8" descr="http://www.hulbertdental.co.uk/admin/images/SterileFLAT_Sterilisable_Keyboard_White_9360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776788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2" descr="http://images.jmcatalog.com/prdimgs/nP94Ser5/3M/3MAT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194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EA47316-3783-457A-9A26-CA2CD2816294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45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698500"/>
            <a:ext cx="8424863" cy="53705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3600" b="1">
                <a:latin typeface="Arial" charset="0"/>
                <a:cs typeface="Arial" charset="0"/>
              </a:rPr>
              <a:t>The role of dry surface contamination in healthcare infection transmission</a:t>
            </a:r>
          </a:p>
          <a:p>
            <a:endParaRPr lang="en-GB" altLang="en-US" sz="3600" b="1">
              <a:latin typeface="Arial" charset="0"/>
              <a:cs typeface="Arial" charset="0"/>
            </a:endParaRPr>
          </a:p>
          <a:p>
            <a:endParaRPr lang="en-GB" altLang="en-US" sz="4000">
              <a:latin typeface="Arial" charset="0"/>
              <a:cs typeface="Arial" charset="0"/>
            </a:endParaRPr>
          </a:p>
          <a:p>
            <a:endParaRPr lang="en-GB" altLang="en-US" sz="2800">
              <a:latin typeface="Arial" charset="0"/>
              <a:cs typeface="Arial" charset="0"/>
            </a:endParaRPr>
          </a:p>
          <a:p>
            <a:r>
              <a:rPr lang="en-GB" altLang="en-US" sz="2800">
                <a:latin typeface="Arial" charset="0"/>
                <a:cs typeface="Arial" charset="0"/>
              </a:rPr>
              <a:t>Jon Otter, PhD FRCPath</a:t>
            </a:r>
          </a:p>
          <a:p>
            <a:r>
              <a:rPr lang="en-GB" altLang="en-US" sz="2800">
                <a:latin typeface="Arial" charset="0"/>
                <a:cs typeface="Arial" charset="0"/>
              </a:rPr>
              <a:t>Imperial College London</a:t>
            </a:r>
          </a:p>
          <a:p>
            <a:endParaRPr lang="en-GB" altLang="en-US" sz="1000">
              <a:latin typeface="Arial" charset="0"/>
              <a:cs typeface="Arial" charset="0"/>
            </a:endParaRPr>
          </a:p>
          <a:p>
            <a:endParaRPr lang="en-GB" altLang="en-US" sz="500">
              <a:latin typeface="Arial" charset="0"/>
              <a:cs typeface="Arial" charset="0"/>
            </a:endParaRPr>
          </a:p>
          <a:p>
            <a:pPr>
              <a:buFont typeface="Wingdings" charset="2"/>
              <a:buChar char="*"/>
            </a:pP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2"/>
              </a:rPr>
              <a:t>j.otter@imperial.ac.uk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       </a:t>
            </a: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  @jonotter</a:t>
            </a: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Blog: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3"/>
              </a:rPr>
              <a:t>www.ReflectionsIPC.com</a:t>
            </a:r>
            <a:endParaRPr lang="en-GB" altLang="en-US" sz="2400">
              <a:latin typeface="Arial" charset="0"/>
              <a:cs typeface="Arial" charset="0"/>
              <a:sym typeface="Wingdings" charset="2"/>
            </a:endParaRPr>
          </a:p>
          <a:p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You can download these slides from 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  <a:hlinkClick r:id="rId4"/>
              </a:rPr>
              <a:t>www.jonotter.net</a:t>
            </a:r>
            <a:r>
              <a:rPr lang="en-GB" altLang="en-US" sz="2400">
                <a:latin typeface="Arial" charset="0"/>
                <a:cs typeface="Arial" charset="0"/>
                <a:sym typeface="Wingdings" charset="2"/>
              </a:rPr>
              <a:t>   </a:t>
            </a:r>
            <a:endParaRPr lang="en-GB" altLang="en-US" sz="2400">
              <a:latin typeface="Arial" charset="0"/>
              <a:cs typeface="Arial" charset="0"/>
            </a:endParaRPr>
          </a:p>
        </p:txBody>
      </p:sp>
      <p:pic>
        <p:nvPicPr>
          <p:cNvPr id="7065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845050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6200775"/>
            <a:ext cx="2193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oming Soon, Dec.28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6863" r="4546" b="4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Screen Shot 2017-02-26 at 7.23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 t="11334" r="27721" b="45871"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6760" r="5225" b="63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093788"/>
            <a:ext cx="86264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206375" y="274638"/>
            <a:ext cx="8686800" cy="1143000"/>
          </a:xfrm>
        </p:spPr>
        <p:txBody>
          <a:bodyPr/>
          <a:lstStyle/>
          <a:p>
            <a:r>
              <a:rPr lang="en-GB" altLang="en-US" smtClean="0">
                <a:latin typeface="Arial" charset="0"/>
              </a:rPr>
              <a:t>Transfer of a surrogate marker in a NICU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6F46FCE-3E41-4230-8BD8-949D964D9F0D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5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 sz="3600">
                <a:latin typeface="Arial" charset="0"/>
                <a:cs typeface="Arial" charset="0"/>
              </a:rPr>
              <a:t>Your hospital room can make you sick!</a:t>
            </a:r>
            <a:endParaRPr lang="en-GB" altLang="en-US" sz="36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25588"/>
            <a:ext cx="9182101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4925" y="6475413"/>
            <a:ext cx="626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Mitchell et al. </a:t>
            </a:r>
            <a:r>
              <a:rPr lang="en-GB" altLang="en-US" sz="1600" i="1">
                <a:latin typeface="Arial" charset="0"/>
                <a:cs typeface="Arial" charset="0"/>
              </a:rPr>
              <a:t>J Hosp Infect </a:t>
            </a:r>
            <a:r>
              <a:rPr lang="en-GB" altLang="en-US" sz="1600">
                <a:latin typeface="Arial" charset="0"/>
                <a:cs typeface="Arial" charset="0"/>
              </a:rPr>
              <a:t>2015;91:211-217.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57627D2D-9913-435A-BD11-AA6E03B030A2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6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3600">
                <a:latin typeface="Arial" charset="0"/>
                <a:cs typeface="Arial" charset="0"/>
              </a:rPr>
              <a:t>Chased by an antibiotic-induced </a:t>
            </a:r>
            <a:r>
              <a:rPr lang="en-GB" altLang="en-US" sz="3600" i="1">
                <a:latin typeface="Arial" charset="0"/>
                <a:cs typeface="Arial" charset="0"/>
              </a:rPr>
              <a:t>C.difficile-</a:t>
            </a:r>
            <a:r>
              <a:rPr lang="en-GB" altLang="en-US" sz="3600">
                <a:latin typeface="Arial" charset="0"/>
                <a:cs typeface="Arial" charset="0"/>
              </a:rPr>
              <a:t>shaped shadow!</a:t>
            </a:r>
            <a:endParaRPr lang="en-GB" altLang="en-US" sz="360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4925" y="6475413"/>
            <a:ext cx="626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en-US" sz="1600">
                <a:latin typeface="Arial" charset="0"/>
                <a:cs typeface="Arial" charset="0"/>
              </a:rPr>
              <a:t>Freedberg </a:t>
            </a:r>
            <a:r>
              <a:rPr lang="en-GB" altLang="en-US" sz="1600" i="1">
                <a:latin typeface="Arial" charset="0"/>
                <a:cs typeface="Arial" charset="0"/>
              </a:rPr>
              <a:t>et al. JAMA Intern Med </a:t>
            </a:r>
            <a:r>
              <a:rPr lang="en-GB" altLang="en-US" sz="1600">
                <a:latin typeface="Arial" charset="0"/>
                <a:cs typeface="Arial" charset="0"/>
              </a:rPr>
              <a:t>2016 in press.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05038"/>
            <a:ext cx="8885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250825" y="1474788"/>
            <a:ext cx="8532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GB" altLang="en-US">
                <a:latin typeface="Arial" charset="0"/>
                <a:cs typeface="Arial" charset="0"/>
              </a:rPr>
              <a:t>Significant risk factors for CDI.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1FEFEE6-DDE5-43B2-B252-B85CF0F42AB8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8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I transmission slide ninetee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852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4799013" y="260350"/>
            <a:ext cx="44529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GB" altLang="en-US" sz="2800">
              <a:solidFill>
                <a:srgbClr val="00B050"/>
              </a:solidFill>
              <a:latin typeface="Verdana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4925" y="6453188"/>
            <a:ext cx="7327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10000"/>
              </a:spcBef>
            </a:pPr>
            <a:r>
              <a:rPr lang="en-GB" altLang="en-US" sz="1600">
                <a:latin typeface="Arial" charset="0"/>
                <a:cs typeface="Arial" charset="0"/>
              </a:rPr>
              <a:t>Otter </a:t>
            </a:r>
            <a:r>
              <a:rPr lang="en-GB" altLang="en-US" sz="1600" i="1">
                <a:latin typeface="Arial" charset="0"/>
                <a:cs typeface="Arial" charset="0"/>
              </a:rPr>
              <a:t>et al. Infect Control Hosp Epidemiol </a:t>
            </a:r>
            <a:r>
              <a:rPr lang="en-GB" altLang="en-US" sz="1600">
                <a:latin typeface="Arial" charset="0"/>
                <a:cs typeface="Arial" charset="0"/>
              </a:rPr>
              <a:t>2011;32:687-699.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475" y="2420938"/>
            <a:ext cx="1368425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3938" y="2420938"/>
            <a:ext cx="1223962" cy="1079500"/>
          </a:xfrm>
          <a:prstGeom prst="straightConnector1">
            <a:avLst/>
          </a:prstGeom>
          <a:ln w="38100">
            <a:solidFill>
              <a:srgbClr val="83C79A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itle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925512"/>
          </a:xfrm>
        </p:spPr>
        <p:txBody>
          <a:bodyPr/>
          <a:lstStyle/>
          <a:p>
            <a:r>
              <a:rPr lang="en-GB" altLang="en-US" sz="3600" smtClean="0">
                <a:latin typeface="Arial" charset="0"/>
              </a:rPr>
              <a:t>Transmission routes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37BE898-158B-4272-A5D3-662D8E7935E9}" type="slidenum">
              <a:rPr lang="en-GB" altLang="en-US">
                <a:solidFill>
                  <a:srgbClr val="898989"/>
                </a:solidFill>
                <a:latin typeface="Arial" charset="0"/>
              </a:rPr>
              <a:pPr/>
              <a:t>9</a:t>
            </a:fld>
            <a:endParaRPr lang="en-GB" altLang="en-US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2416</Words>
  <Application>Microsoft Office PowerPoint</Application>
  <PresentationFormat>On-screen Show (4:3)</PresentationFormat>
  <Paragraphs>473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Calibri</vt:lpstr>
      <vt:lpstr>ＭＳ Ｐゴシック</vt:lpstr>
      <vt:lpstr>Arial</vt:lpstr>
      <vt:lpstr>Verdana</vt:lpstr>
      <vt:lpstr>Wingdings</vt:lpstr>
      <vt:lpstr>Times New Roman</vt:lpstr>
      <vt:lpstr>Office Theme</vt:lpstr>
      <vt:lpstr>PowerPoint Presentation</vt:lpstr>
      <vt:lpstr>PowerPoint Presentation</vt:lpstr>
      <vt:lpstr>Transfer of a surrogate marker in a NICU</vt:lpstr>
      <vt:lpstr>Transfer over time: inoculated pod</vt:lpstr>
      <vt:lpstr>Transfer of a surrogate marker in a NICU</vt:lpstr>
      <vt:lpstr>PowerPoint Presentation</vt:lpstr>
      <vt:lpstr>PowerPoint Presentation</vt:lpstr>
      <vt:lpstr>PowerPoint Presentation</vt:lpstr>
      <vt:lpstr>Transmission routes</vt:lpstr>
      <vt:lpstr>PowerPoint Presentation</vt:lpstr>
      <vt:lpstr>Surface survival</vt:lpstr>
      <vt:lpstr>PowerPoint Presentation</vt:lpstr>
      <vt:lpstr>Surface -&gt; Hand -&gt; Patient</vt:lpstr>
      <vt:lpstr>Rethinking the ‘inanimate’ environment</vt:lpstr>
      <vt:lpstr>“It’s airborne”</vt:lpstr>
      <vt:lpstr>“It’s airborne”</vt:lpstr>
      <vt:lpstr>PowerPoint Presentation</vt:lpstr>
      <vt:lpstr>Education &amp; training</vt:lpstr>
      <vt:lpstr>PowerPoint Presentation</vt:lpstr>
      <vt:lpstr>Why bother?</vt:lpstr>
      <vt:lpstr>Method comparison</vt:lpstr>
      <vt:lpstr>PowerPoint Presentation</vt:lpstr>
      <vt:lpstr>Contamination-sparing therapy?</vt:lpstr>
      <vt:lpstr>Antimicrobial surfaces (e.g. copper)</vt:lpstr>
      <vt:lpstr>PowerPoint Presentation</vt:lpstr>
      <vt:lpstr>Control contamination at the source</vt:lpstr>
      <vt:lpstr>PowerPoint Presentation</vt:lpstr>
      <vt:lpstr>Wiping away infection</vt:lpstr>
      <vt:lpstr>PowerPoint Presentation</vt:lpstr>
      <vt:lpstr>PowerPoint Presentation</vt:lpstr>
      <vt:lpstr>Automated room decontamination (ARD)</vt:lpstr>
      <vt:lpstr>ARD systems - overview</vt:lpstr>
      <vt:lpstr>PowerPoint Presentation</vt:lpstr>
      <vt:lpstr>HPV: clinical impact</vt:lpstr>
      <vt:lpstr>HPV: clinical impact</vt:lpstr>
      <vt:lpstr>PowerPoint Presentation</vt:lpstr>
      <vt:lpstr>PowerPoint Presentation</vt:lpstr>
      <vt:lpstr>Spread contamination to stop contamination?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‘Privatization’ of an ICU</vt:lpstr>
      <vt:lpstr>PowerPoint Presentation</vt:lpstr>
      <vt:lpstr>PowerPoint Presentation</vt:lpstr>
      <vt:lpstr>PowerPoint Presentation</vt:lpstr>
      <vt:lpstr>PowerPoint Presentation</vt:lpstr>
    </vt:vector>
  </TitlesOfParts>
  <Company>Bioquell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Otter</dc:creator>
  <cp:lastModifiedBy>Evans, Helen</cp:lastModifiedBy>
  <cp:revision>88</cp:revision>
  <cp:lastPrinted>2017-02-27T00:37:58Z</cp:lastPrinted>
  <dcterms:created xsi:type="dcterms:W3CDTF">2017-02-27T00:07:47Z</dcterms:created>
  <dcterms:modified xsi:type="dcterms:W3CDTF">2017-03-10T19:05:06Z</dcterms:modified>
</cp:coreProperties>
</file>