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94" r:id="rId2"/>
    <p:sldId id="258" r:id="rId3"/>
    <p:sldId id="300" r:id="rId4"/>
    <p:sldId id="301" r:id="rId5"/>
    <p:sldId id="303" r:id="rId6"/>
    <p:sldId id="305" r:id="rId7"/>
    <p:sldId id="302" r:id="rId8"/>
    <p:sldId id="309" r:id="rId9"/>
    <p:sldId id="308" r:id="rId10"/>
    <p:sldId id="306" r:id="rId11"/>
    <p:sldId id="307" r:id="rId12"/>
    <p:sldId id="311" r:id="rId13"/>
    <p:sldId id="265" r:id="rId14"/>
    <p:sldId id="312" r:id="rId15"/>
    <p:sldId id="266" r:id="rId16"/>
    <p:sldId id="282" r:id="rId17"/>
    <p:sldId id="284" r:id="rId18"/>
    <p:sldId id="287" r:id="rId19"/>
    <p:sldId id="288" r:id="rId20"/>
    <p:sldId id="286" r:id="rId21"/>
    <p:sldId id="289" r:id="rId22"/>
    <p:sldId id="290" r:id="rId23"/>
    <p:sldId id="291" r:id="rId24"/>
    <p:sldId id="292" r:id="rId25"/>
    <p:sldId id="299" r:id="rId26"/>
    <p:sldId id="297" r:id="rId27"/>
    <p:sldId id="274" r:id="rId28"/>
    <p:sldId id="314" r:id="rId29"/>
    <p:sldId id="315" r:id="rId30"/>
    <p:sldId id="318" r:id="rId31"/>
    <p:sldId id="317" r:id="rId32"/>
    <p:sldId id="316" r:id="rId33"/>
    <p:sldId id="319" r:id="rId34"/>
    <p:sldId id="326" r:id="rId35"/>
    <p:sldId id="322" r:id="rId36"/>
    <p:sldId id="321" r:id="rId37"/>
    <p:sldId id="320" r:id="rId38"/>
    <p:sldId id="327" r:id="rId39"/>
    <p:sldId id="325" r:id="rId40"/>
    <p:sldId id="324" r:id="rId41"/>
    <p:sldId id="328" r:id="rId42"/>
    <p:sldId id="329" r:id="rId43"/>
    <p:sldId id="280" r:id="rId44"/>
    <p:sldId id="330" r:id="rId45"/>
    <p:sldId id="331" r:id="rId46"/>
  </p:sldIdLst>
  <p:sldSz cx="10287000" cy="6858000" type="35mm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126" autoAdjust="0"/>
  </p:normalViewPr>
  <p:slideViewPr>
    <p:cSldViewPr>
      <p:cViewPr>
        <p:scale>
          <a:sx n="95" d="100"/>
          <a:sy n="95" d="100"/>
        </p:scale>
        <p:origin x="-630" y="-4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23850"/>
            <a:ext cx="6856413" cy="611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0000"/>
              </a:lnSpc>
              <a:buFont typeface="Wingdings" pitchFamily="2" charset="2"/>
              <a:buNone/>
              <a:defRPr sz="1200" b="1"/>
            </a:lvl1pPr>
          </a:lstStyle>
          <a:p>
            <a:r>
              <a:rPr lang="en-GB" altLang="fr-FR"/>
              <a:t>Root Cause Analysis to Support IC Teams Daily Work</a:t>
            </a:r>
            <a:br>
              <a:rPr lang="en-GB" altLang="fr-FR"/>
            </a:br>
            <a:r>
              <a:rPr lang="fr-FR" altLang="fr-FR"/>
              <a:t>Dr Anne-Gaëlle Venier, Cpias Nouvelle-Aquitaine, Bordeaux,  France</a:t>
            </a:r>
            <a:endParaRPr lang="en-GB" altLang="fr-FR"/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/>
              <a:t>A Webber Training Teleclass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17245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1200" b="1">
                <a:ea typeface="Arial" charset="0"/>
              </a:defRPr>
            </a:lvl1pPr>
          </a:lstStyle>
          <a:p>
            <a:pPr>
              <a:defRPr/>
            </a:pPr>
            <a:r>
              <a:rPr lang="en-US"/>
              <a:t>Hosted by Jim Gauthier, Diversey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30472D-8F70-4894-8BB1-79CEAC794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9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FE0168-E30E-4695-BB30-94619DD0F866}" type="datetimeFigureOut">
              <a:rPr lang="fr-FR" altLang="en-US"/>
              <a:pPr/>
              <a:t>19/02/2018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143CE6-4845-4CAB-B792-F7B56BA08EB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3818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47713" y="1635125"/>
            <a:ext cx="4560887" cy="360363"/>
            <a:chOff x="1134" y="2574"/>
            <a:chExt cx="5220" cy="454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34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00449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017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009F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818" y="2574"/>
              <a:ext cx="736" cy="454"/>
            </a:xfrm>
            <a:prstGeom prst="rect">
              <a:avLst/>
            </a:prstGeom>
            <a:gradFill rotWithShape="1">
              <a:gsLst>
                <a:gs pos="0">
                  <a:srgbClr val="E5354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916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9CC23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616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FDC3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717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EA6721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768850" y="3357563"/>
            <a:ext cx="4559300" cy="361950"/>
            <a:chOff x="5904" y="4403"/>
            <a:chExt cx="5210" cy="454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904" y="4403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449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802" y="4403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FB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8602" y="4403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354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702" y="4403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CC23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0377" y="4403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DC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9489" y="4403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672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</p:grpSp>
      <p:pic>
        <p:nvPicPr>
          <p:cNvPr id="18" name="Picture 21" descr="CCLINsudouest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52963"/>
            <a:ext cx="2162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130425"/>
            <a:ext cx="8694738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9675" y="3886200"/>
            <a:ext cx="68405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 sz="1800"/>
            </a:lvl1pPr>
          </a:lstStyle>
          <a:p>
            <a:fld id="{B71713B0-03B6-4006-8D24-1CAFA53CE8D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05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295C8-F262-4328-87B9-2A9658F4D3D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488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85063" y="214313"/>
            <a:ext cx="2338387" cy="59166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5138" y="214313"/>
            <a:ext cx="6867525" cy="59166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4C9E7-2AA3-4757-B55A-E2CC5BD2610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874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138" y="214313"/>
            <a:ext cx="9358312" cy="774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5138" y="1412875"/>
            <a:ext cx="4602162" cy="471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412875"/>
            <a:ext cx="4603750" cy="471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2F102-5232-43AD-9BD4-C06A7D07EA2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429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5F36E-82C5-40CA-84D4-DE02E15D35C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362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3DCC5-32BB-4850-929B-1CE85877E29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5138" y="1412875"/>
            <a:ext cx="4602162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412875"/>
            <a:ext cx="46037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3615-E44E-4BB1-93BB-FF3668F3E53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048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0E247-22FD-4D21-BBE9-BDB2A29E337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161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0581-5A63-4FC9-A7EA-C3844528900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484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900D73A0-14C3-4683-B2C3-7A6FD239A24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9122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405BC-2EB2-4988-8A41-C9DF3286F4D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006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F4B47-270D-4B84-AAA8-8DE282CBB4D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2017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214313"/>
            <a:ext cx="9358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412875"/>
            <a:ext cx="935831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2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5138" y="6248400"/>
            <a:ext cx="2528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2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43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2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3363" y="62484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B1FFB6F9-D0AC-4DFE-99CF-21AED7A70DA7}" type="slidenum">
              <a:rPr lang="fr-FR" altLang="en-US"/>
              <a:pPr/>
              <a:t>‹#›</a:t>
            </a:fld>
            <a:endParaRPr lang="fr-FR" altLang="en-US"/>
          </a:p>
        </p:txBody>
      </p:sp>
      <p:grpSp>
        <p:nvGrpSpPr>
          <p:cNvPr id="1031" name="Group 11"/>
          <p:cNvGrpSpPr>
            <a:grpSpLocks/>
          </p:cNvGrpSpPr>
          <p:nvPr/>
        </p:nvGrpSpPr>
        <p:grpSpPr bwMode="auto">
          <a:xfrm>
            <a:off x="460375" y="1052513"/>
            <a:ext cx="5691188" cy="287337"/>
            <a:chOff x="1134" y="2574"/>
            <a:chExt cx="5220" cy="454"/>
          </a:xfrm>
        </p:grpSpPr>
        <p:sp>
          <p:nvSpPr>
            <p:cNvPr id="41992" name="Rectangle 12"/>
            <p:cNvSpPr>
              <a:spLocks noChangeArrowheads="1"/>
            </p:cNvSpPr>
            <p:nvPr/>
          </p:nvSpPr>
          <p:spPr bwMode="auto">
            <a:xfrm>
              <a:off x="1134" y="2574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00449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41993" name="Rectangle 13"/>
            <p:cNvSpPr>
              <a:spLocks noChangeArrowheads="1"/>
            </p:cNvSpPr>
            <p:nvPr/>
          </p:nvSpPr>
          <p:spPr bwMode="auto">
            <a:xfrm>
              <a:off x="2016" y="2574"/>
              <a:ext cx="738" cy="454"/>
            </a:xfrm>
            <a:prstGeom prst="rect">
              <a:avLst/>
            </a:prstGeom>
            <a:gradFill rotWithShape="1">
              <a:gsLst>
                <a:gs pos="0">
                  <a:srgbClr val="009F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41994" name="Rectangle 14"/>
            <p:cNvSpPr>
              <a:spLocks noChangeArrowheads="1"/>
            </p:cNvSpPr>
            <p:nvPr/>
          </p:nvSpPr>
          <p:spPr bwMode="auto">
            <a:xfrm>
              <a:off x="3818" y="2574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E5354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41995" name="Rectangle 15"/>
            <p:cNvSpPr>
              <a:spLocks noChangeArrowheads="1"/>
            </p:cNvSpPr>
            <p:nvPr/>
          </p:nvSpPr>
          <p:spPr bwMode="auto">
            <a:xfrm>
              <a:off x="2918" y="2574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9CC23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41996" name="Rectangle 16"/>
            <p:cNvSpPr>
              <a:spLocks noChangeArrowheads="1"/>
            </p:cNvSpPr>
            <p:nvPr/>
          </p:nvSpPr>
          <p:spPr bwMode="auto">
            <a:xfrm>
              <a:off x="5617" y="2574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FDC3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  <p:sp>
          <p:nvSpPr>
            <p:cNvPr id="41997" name="Rectangle 17"/>
            <p:cNvSpPr>
              <a:spLocks noChangeArrowheads="1"/>
            </p:cNvSpPr>
            <p:nvPr/>
          </p:nvSpPr>
          <p:spPr bwMode="auto">
            <a:xfrm>
              <a:off x="4717" y="2574"/>
              <a:ext cx="737" cy="454"/>
            </a:xfrm>
            <a:prstGeom prst="rect">
              <a:avLst/>
            </a:prstGeom>
            <a:gradFill rotWithShape="1">
              <a:gsLst>
                <a:gs pos="0">
                  <a:srgbClr val="EA6721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2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54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49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75000"/>
        <a:buFont typeface="Wingdings" pitchFamily="2" charset="2"/>
        <a:buChar char="p"/>
        <a:defRPr sz="28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 sz="2400">
          <a:solidFill>
            <a:srgbClr val="004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65000"/>
        <a:buFont typeface="Wingdings" pitchFamily="2" charset="2"/>
        <a:buChar char="p"/>
        <a:defRPr sz="2000">
          <a:solidFill>
            <a:srgbClr val="004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>
          <a:solidFill>
            <a:srgbClr val="00449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rgbClr val="00449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rgbClr val="00449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rgbClr val="00449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rgbClr val="00449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rgbClr val="00449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ias-nouvelle-aquitaine.fr/serious_games/" TargetMode="External"/><Relationship Id="rId2" Type="http://schemas.openxmlformats.org/officeDocument/2006/relationships/hyperlink" Target="https://www.cpias-nouvelle-aquitaine.fr/outils_vide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twitter.com/CclinSudOuest" TargetMode="External"/><Relationship Id="rId4" Type="http://schemas.openxmlformats.org/officeDocument/2006/relationships/hyperlink" Target="https://www.cpias-nouvelle-aquitaine.f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XD0I_OCHFY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ias-nouvelle-aquitaine.fr/gdr/analyse-approfondie-causes-aac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9888" y="2565400"/>
            <a:ext cx="9598025" cy="525463"/>
          </a:xfrm>
        </p:spPr>
        <p:txBody>
          <a:bodyPr/>
          <a:lstStyle/>
          <a:p>
            <a:pPr eaLnBrk="1" hangingPunct="1"/>
            <a:r>
              <a:rPr lang="en-GB" altLang="fr-FR" sz="3000" smtClean="0"/>
              <a:t>Root cause analysis to support IC teams daily work</a:t>
            </a:r>
            <a:endParaRPr lang="fr-FR" altLang="fr-FR" sz="3000" smtClean="0"/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22650" y="3357563"/>
            <a:ext cx="6042025" cy="1943100"/>
          </a:xfrm>
          <a:solidFill>
            <a:schemeClr val="bg1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smtClean="0"/>
              <a:t>Dr Anne-Gaëlle Venier, MD, PhD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 smtClean="0"/>
              <a:t>Cpias Nouvelle-Aquitaine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 smtClean="0"/>
              <a:t>Bordeaux,  France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altLang="fr-FR" sz="1600" smtClean="0"/>
              <a:t>@AgVenier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600" smtClean="0"/>
              <a:t>anne-gaelle,venier@chu-bordeaux,fr</a:t>
            </a:r>
          </a:p>
        </p:txBody>
      </p:sp>
      <p:pic>
        <p:nvPicPr>
          <p:cNvPr id="16387" name="Picture 6" descr="ict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333375"/>
            <a:ext cx="19446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8599488" y="2171700"/>
            <a:ext cx="493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900">
                <a:solidFill>
                  <a:schemeClr val="tx1"/>
                </a:solidFill>
              </a:rPr>
              <a:t>Flu.0</a:t>
            </a:r>
            <a:r>
              <a:rPr lang="en-US" altLang="fr-FR" sz="900" baseline="30000">
                <a:solidFill>
                  <a:schemeClr val="tx1"/>
                </a:solidFill>
              </a:rPr>
              <a:t>©</a:t>
            </a:r>
          </a:p>
        </p:txBody>
      </p:sp>
      <p:pic>
        <p:nvPicPr>
          <p:cNvPr id="1638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00438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775075" y="6516688"/>
            <a:ext cx="274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www.webbertraining.com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8186738" y="6516688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February 22, 2018</a:t>
            </a:r>
          </a:p>
        </p:txBody>
      </p:sp>
      <p:sp>
        <p:nvSpPr>
          <p:cNvPr id="16392" name="Rectangle 5"/>
          <p:cNvSpPr txBox="1">
            <a:spLocks noChangeArrowheads="1"/>
          </p:cNvSpPr>
          <p:nvPr/>
        </p:nvSpPr>
        <p:spPr bwMode="auto">
          <a:xfrm>
            <a:off x="3414713" y="5589588"/>
            <a:ext cx="6042025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1800"/>
              <a:t>Hosted by Jim Gauthier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1800"/>
              <a:t>Senior Clinical Advisor Infection Control</a:t>
            </a:r>
            <a:br>
              <a:rPr lang="fr-FR" altLang="fr-FR" sz="1800"/>
            </a:br>
            <a:r>
              <a:rPr lang="fr-FR" altLang="fr-FR" sz="1800"/>
              <a:t>Diversey</a:t>
            </a:r>
            <a:endParaRPr lang="fr-FR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fr-FR" sz="2800" smtClean="0"/>
              <a:t>Focus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1412875"/>
            <a:ext cx="9358313" cy="5040313"/>
          </a:xfrm>
        </p:spPr>
        <p:txBody>
          <a:bodyPr/>
          <a:lstStyle/>
          <a:p>
            <a:pPr eaLnBrk="1" hangingPunct="1"/>
            <a:r>
              <a:rPr lang="en-GB" altLang="fr-FR" sz="2400" b="1" smtClean="0"/>
              <a:t>Percarpio KB, Watts BV.</a:t>
            </a:r>
            <a:r>
              <a:rPr lang="en-GB" altLang="fr-FR" sz="2400" smtClean="0"/>
              <a:t> </a:t>
            </a:r>
            <a:r>
              <a:rPr lang="en-GB" altLang="fr-FR" sz="1800" smtClean="0"/>
              <a:t>A cross sectional study on the relationship between the utilization of RCA and patient safety at 139 Department of Veterans Affairs medical centers, USA </a:t>
            </a:r>
            <a:r>
              <a:rPr lang="en-GB" altLang="fr-FR" sz="1800" i="1" smtClean="0"/>
              <a:t>Jt Comm J Qual Patient Saf.</a:t>
            </a:r>
            <a:r>
              <a:rPr lang="en-GB" altLang="fr-FR" sz="1800" smtClean="0"/>
              <a:t> </a:t>
            </a:r>
            <a:r>
              <a:rPr lang="en-GB" altLang="fr-FR" sz="1800" b="1" smtClean="0"/>
              <a:t>2013</a:t>
            </a:r>
            <a:r>
              <a:rPr lang="en-GB" altLang="fr-FR" sz="1800" smtClean="0"/>
              <a:t>;39:32-7</a:t>
            </a:r>
          </a:p>
          <a:p>
            <a:pPr eaLnBrk="1" hangingPunct="1">
              <a:buFont typeface="Wingdings" pitchFamily="2" charset="2"/>
              <a:buNone/>
            </a:pPr>
            <a:endParaRPr lang="en-GB" altLang="fr-FR" sz="2400" smtClean="0"/>
          </a:p>
          <a:p>
            <a:pPr lvl="1" eaLnBrk="1" hangingPunct="1"/>
            <a:r>
              <a:rPr lang="en-GB" altLang="fr-FR" sz="2000" smtClean="0"/>
              <a:t>Analysis on RCA utilization from 2004 through to 2006 </a:t>
            </a:r>
          </a:p>
          <a:p>
            <a:pPr lvl="1" eaLnBrk="1" hangingPunct="1"/>
            <a:r>
              <a:rPr lang="en-GB" altLang="fr-FR" sz="2000" smtClean="0"/>
              <a:t>Average utilization rate 4.86 RCA per year (3-59)</a:t>
            </a:r>
          </a:p>
          <a:p>
            <a:pPr lvl="1" eaLnBrk="1" hangingPunct="1"/>
            <a:r>
              <a:rPr lang="en-GB" altLang="fr-FR" sz="2000" smtClean="0"/>
              <a:t>Postoperative sepsis was significantly different across RCA utilization</a:t>
            </a:r>
          </a:p>
          <a:p>
            <a:pPr lvl="1" eaLnBrk="1" hangingPunct="1"/>
            <a:r>
              <a:rPr lang="en-GB" altLang="fr-FR" sz="2000" smtClean="0"/>
              <a:t>Higher rates of postoperative complications when &lt; 4 RCA/ year</a:t>
            </a:r>
          </a:p>
        </p:txBody>
      </p:sp>
      <p:sp>
        <p:nvSpPr>
          <p:cNvPr id="2560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5E9EDE-7247-44CB-88B5-BBA63C3A8C2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Focus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97726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z="2400" b="1" smtClean="0"/>
              <a:t>Peterson TH, Teman SF, Connors RH. </a:t>
            </a:r>
            <a:r>
              <a:rPr lang="en-GB" altLang="fr-FR" sz="1800" smtClean="0"/>
              <a:t>A safety culture transformation: its effects at a children’s hospital. USA. </a:t>
            </a:r>
            <a:r>
              <a:rPr lang="en-GB" altLang="fr-FR" sz="1800" i="1" smtClean="0"/>
              <a:t>J Patient Saf.</a:t>
            </a:r>
            <a:r>
              <a:rPr lang="en-GB" altLang="fr-FR" sz="1800" smtClean="0"/>
              <a:t> </a:t>
            </a:r>
            <a:r>
              <a:rPr lang="en-GB" altLang="fr-FR" sz="1800" b="1" smtClean="0"/>
              <a:t>2012</a:t>
            </a:r>
            <a:r>
              <a:rPr lang="en-GB" altLang="fr-FR" sz="1800" smtClean="0"/>
              <a:t>;8:125-30.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fr-FR" sz="18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mtClean="0"/>
              <a:t>Implementation of a 2-year initiative to improve patient safety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Safety-based staff training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b="1" smtClean="0"/>
              <a:t>Training in root cause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Other trainings and multidisciplinary collaboration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Transparency of safety events</a:t>
            </a:r>
          </a:p>
          <a:p>
            <a:pPr lvl="2" eaLnBrk="1" hangingPunct="1">
              <a:lnSpc>
                <a:spcPct val="90000"/>
              </a:lnSpc>
            </a:pPr>
            <a:endParaRPr lang="en-GB" altLang="fr-FR" sz="18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mtClean="0"/>
              <a:t>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Hand hygiene compliance  56%        95%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Ventilator associated pneumonia bundle adherence  2%       96%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fr-FR" sz="1800" smtClean="0"/>
              <a:t>Major decrease of ventilator associated pneumonias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072063" y="5013325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519988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</a:endParaRPr>
          </a:p>
        </p:txBody>
      </p:sp>
      <p:sp>
        <p:nvSpPr>
          <p:cNvPr id="2662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9C31C6-7B9D-43DF-AB9F-BCED4CF4511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14350" y="517525"/>
            <a:ext cx="949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3474"/>
                </a:solidFill>
              </a:rPr>
              <a:t>Root Cause Analysis : mitigated experiences!</a:t>
            </a:r>
            <a:endParaRPr lang="fr-FR" altLang="fr-FR" sz="2400" b="1">
              <a:solidFill>
                <a:schemeClr val="tx1"/>
              </a:solidFill>
            </a:endParaRPr>
          </a:p>
        </p:txBody>
      </p:sp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514350" y="1600200"/>
            <a:ext cx="9490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z="1800" b="1"/>
              <a:t>Hibbert P </a:t>
            </a:r>
            <a:r>
              <a:rPr lang="en-GB" altLang="fr-FR" sz="1800" b="1" i="1"/>
              <a:t>et al</a:t>
            </a:r>
            <a:r>
              <a:rPr lang="en-GB" altLang="fr-FR" sz="1800" b="1"/>
              <a:t>. </a:t>
            </a:r>
            <a:r>
              <a:rPr lang="en-GB" altLang="fr-FR" sz="1800"/>
              <a:t>Are root cause analyses recommendations effective and sustainable? An observational study. </a:t>
            </a:r>
            <a:r>
              <a:rPr lang="en-GB" altLang="fr-FR" sz="1200" i="1"/>
              <a:t>Int J Qual Health Care </a:t>
            </a:r>
            <a:r>
              <a:rPr lang="en-GB" altLang="fr-FR" sz="1200" b="1"/>
              <a:t>2018</a:t>
            </a:r>
            <a:r>
              <a:rPr lang="en-GB" altLang="fr-FR" sz="1200"/>
              <a:t>; 1-8</a:t>
            </a:r>
          </a:p>
          <a:p>
            <a:pPr lvl="1" eaLnBrk="1" hangingPunct="1"/>
            <a:r>
              <a:rPr lang="en-GB" altLang="fr-FR" sz="1600"/>
              <a:t>227 RCAS reviewed</a:t>
            </a:r>
          </a:p>
          <a:p>
            <a:pPr lvl="1" eaLnBrk="1" hangingPunct="1"/>
            <a:r>
              <a:rPr lang="en-GB" altLang="fr-FR" sz="1600"/>
              <a:t>Few strong recommendations</a:t>
            </a:r>
          </a:p>
          <a:p>
            <a:pPr lvl="1" eaLnBrk="1" hangingPunct="1"/>
            <a:endParaRPr lang="en-GB" altLang="fr-FR" sz="1600"/>
          </a:p>
          <a:p>
            <a:pPr eaLnBrk="1" hangingPunct="1"/>
            <a:r>
              <a:rPr lang="en-GB" altLang="fr-FR" sz="1800" b="1"/>
              <a:t>Kellogg K </a:t>
            </a:r>
            <a:r>
              <a:rPr lang="en-GB" altLang="fr-FR" sz="1800" b="1" i="1"/>
              <a:t>et al</a:t>
            </a:r>
            <a:r>
              <a:rPr lang="en-GB" altLang="fr-FR" sz="1800" b="1"/>
              <a:t>. </a:t>
            </a:r>
            <a:r>
              <a:rPr lang="en-GB" altLang="fr-FR" sz="1800"/>
              <a:t>Our current approach to root cause analysis: is it contributing to our failure to improve patient safety? </a:t>
            </a:r>
            <a:r>
              <a:rPr lang="en-GB" altLang="fr-FR" sz="1200" i="1"/>
              <a:t>BMJ Qual Saf </a:t>
            </a:r>
            <a:r>
              <a:rPr lang="en-GB" altLang="fr-FR" sz="1200" b="1"/>
              <a:t>2017</a:t>
            </a:r>
            <a:r>
              <a:rPr lang="en-GB" altLang="fr-FR" sz="1200"/>
              <a:t>; 26: 381-387</a:t>
            </a:r>
          </a:p>
          <a:p>
            <a:pPr lvl="1" eaLnBrk="1" hangingPunct="1"/>
            <a:r>
              <a:rPr lang="en-GB" altLang="fr-FR" sz="1600"/>
              <a:t>302 RCA reviewed</a:t>
            </a:r>
          </a:p>
          <a:p>
            <a:pPr lvl="1" eaLnBrk="1" hangingPunct="1"/>
            <a:r>
              <a:rPr lang="en-GB" altLang="fr-FR" sz="1600"/>
              <a:t>106 with solutions and actions</a:t>
            </a:r>
          </a:p>
          <a:p>
            <a:pPr lvl="1" eaLnBrk="1" hangingPunct="1"/>
            <a:r>
              <a:rPr lang="en-GB" altLang="fr-FR" sz="1600"/>
              <a:t>Most common actions : training (20%), process change (20%), policy reinforcement (15%)</a:t>
            </a:r>
          </a:p>
          <a:p>
            <a:pPr lvl="1" eaLnBrk="1" hangingPunct="1"/>
            <a:r>
              <a:rPr lang="en-GB" altLang="fr-FR" sz="1600"/>
              <a:t>But repeated events despite multiple RCA</a:t>
            </a:r>
          </a:p>
          <a:p>
            <a:pPr lvl="1" eaLnBrk="1" hangingPunct="1"/>
            <a:r>
              <a:rPr lang="en-GB" altLang="fr-FR" sz="1600"/>
              <a:t>Most common action = weaker actions</a:t>
            </a:r>
          </a:p>
          <a:p>
            <a:pPr lvl="1" eaLnBrk="1" hangingPunct="1"/>
            <a:endParaRPr lang="en-GB" altLang="fr-FR" sz="1600"/>
          </a:p>
          <a:p>
            <a:pPr eaLnBrk="1" hangingPunct="1"/>
            <a:r>
              <a:rPr lang="en-GB" altLang="fr-FR" sz="1800" b="1"/>
              <a:t>Peerally MF </a:t>
            </a:r>
            <a:r>
              <a:rPr lang="en-GB" altLang="fr-FR" sz="1800" b="1" i="1"/>
              <a:t>et al</a:t>
            </a:r>
            <a:r>
              <a:rPr lang="en-GB" altLang="fr-FR" sz="1800"/>
              <a:t>. The problem with root cause analysis.</a:t>
            </a:r>
            <a:r>
              <a:rPr lang="en-GB" altLang="fr-FR" sz="2000"/>
              <a:t> </a:t>
            </a:r>
            <a:r>
              <a:rPr lang="en-GB" altLang="fr-FR" sz="1200" i="1"/>
              <a:t>BMJ Qual Saf </a:t>
            </a:r>
            <a:r>
              <a:rPr lang="en-GB" altLang="fr-FR" sz="1200" b="1" i="1"/>
              <a:t>2016</a:t>
            </a:r>
            <a:r>
              <a:rPr lang="en-GB" altLang="fr-FR" sz="1200" i="1"/>
              <a:t>, 0 : 1-6</a:t>
            </a:r>
          </a:p>
          <a:p>
            <a:pPr lvl="1" eaLnBrk="1" hangingPunct="1"/>
            <a:r>
              <a:rPr lang="en-GB" altLang="fr-FR" sz="1600"/>
              <a:t>Lessons not learned</a:t>
            </a:r>
          </a:p>
          <a:p>
            <a:pPr lvl="1" eaLnBrk="1" hangingPunct="1"/>
            <a:r>
              <a:rPr lang="en-GB" altLang="fr-FR" sz="1600"/>
              <a:t>Poor feedback</a:t>
            </a:r>
          </a:p>
          <a:p>
            <a:pPr lvl="1" eaLnBrk="1" hangingPunct="1"/>
            <a:r>
              <a:rPr lang="en-GB" altLang="fr-FR" sz="1600"/>
              <a:t>Confusion about blame</a:t>
            </a:r>
          </a:p>
          <a:p>
            <a:pPr lvl="1" eaLnBrk="1" hangingPunct="1"/>
            <a:endParaRPr lang="en-GB" altLang="fr-FR" sz="1600"/>
          </a:p>
          <a:p>
            <a:pPr eaLnBrk="1" hangingPunct="1"/>
            <a:endParaRPr lang="en-GB" altLang="fr-FR" sz="2000" b="1"/>
          </a:p>
        </p:txBody>
      </p:sp>
      <p:sp>
        <p:nvSpPr>
          <p:cNvPr id="2765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F5CA0B-0DCF-4E5C-A9EF-35E4A01C14CE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Field experience in South West France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1412875"/>
            <a:ext cx="9358313" cy="5111750"/>
          </a:xfrm>
        </p:spPr>
        <p:txBody>
          <a:bodyPr/>
          <a:lstStyle/>
          <a:p>
            <a:pPr eaLnBrk="1" hangingPunct="1"/>
            <a:r>
              <a:rPr lang="fr-FR" altLang="fr-FR" sz="2400" b="1" smtClean="0"/>
              <a:t>Cpias Nouvelle-Aquitaine </a:t>
            </a:r>
            <a:r>
              <a:rPr lang="fr-FR" altLang="fr-FR" sz="2400" smtClean="0"/>
              <a:t>= HAI control centre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1400" smtClean="0"/>
          </a:p>
          <a:p>
            <a:pPr lvl="1" eaLnBrk="1" hangingPunct="1"/>
            <a:r>
              <a:rPr lang="fr-FR" altLang="fr-FR" smtClean="0"/>
              <a:t>Aimed to prevent HAI </a:t>
            </a:r>
          </a:p>
          <a:p>
            <a:pPr lvl="1" eaLnBrk="1" hangingPunct="1"/>
            <a:r>
              <a:rPr lang="en-GB" altLang="fr-FR" smtClean="0"/>
              <a:t>Gives technical expertise and trainings</a:t>
            </a:r>
          </a:p>
          <a:p>
            <a:pPr lvl="1" eaLnBrk="1" hangingPunct="1"/>
            <a:r>
              <a:rPr lang="fr-FR" altLang="fr-FR" smtClean="0"/>
              <a:t>Creates tools to improve patient safety</a:t>
            </a:r>
          </a:p>
          <a:p>
            <a:pPr lvl="1" eaLnBrk="1" hangingPunct="1"/>
            <a:r>
              <a:rPr lang="en-GB" altLang="fr-FR" smtClean="0"/>
              <a:t>Receives rare or severe HAI notifications from facilities</a:t>
            </a:r>
          </a:p>
          <a:p>
            <a:pPr lvl="2" eaLnBrk="1" hangingPunct="1"/>
            <a:r>
              <a:rPr lang="en-GB" altLang="fr-FR" smtClean="0"/>
              <a:t>Helps for investigations</a:t>
            </a:r>
          </a:p>
          <a:p>
            <a:pPr lvl="2" eaLnBrk="1" hangingPunct="1"/>
            <a:r>
              <a:rPr lang="en-GB" altLang="fr-FR" smtClean="0"/>
              <a:t>Promotes root cause analysis </a:t>
            </a:r>
          </a:p>
          <a:p>
            <a:pPr lvl="2" eaLnBrk="1" hangingPunct="1"/>
            <a:r>
              <a:rPr lang="en-GB" altLang="fr-FR" smtClean="0"/>
              <a:t>Promotes sharing of experiences</a:t>
            </a:r>
            <a:endParaRPr lang="fr-FR" altLang="fr-FR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50900" y="5524500"/>
            <a:ext cx="90725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1600"/>
              <a:t>Teaching videos </a:t>
            </a:r>
            <a:r>
              <a:rPr lang="fr-FR" altLang="fr-FR" sz="1600">
                <a:hlinkClick r:id="rId2"/>
              </a:rPr>
              <a:t>https://www.cpias-nouvelle-aquitaine.fr/outils_videos/</a:t>
            </a:r>
            <a:endParaRPr lang="fr-FR" altLang="fr-FR" sz="160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1600"/>
              <a:t>Serious games </a:t>
            </a:r>
            <a:r>
              <a:rPr lang="fr-FR" altLang="fr-FR" sz="1600">
                <a:hlinkClick r:id="rId3"/>
              </a:rPr>
              <a:t>https://www.cpias-nouvelle-aquitaine.fr/serious_games/</a:t>
            </a:r>
            <a:r>
              <a:rPr lang="fr-FR" altLang="fr-FR" sz="160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1600"/>
              <a:t>Web </a:t>
            </a:r>
            <a:r>
              <a:rPr lang="fr-FR" altLang="fr-FR" sz="1600">
                <a:hlinkClick r:id="rId4"/>
              </a:rPr>
              <a:t>https://www.cpias-nouvelle-aquitaine.fr/</a:t>
            </a:r>
            <a:r>
              <a:rPr lang="fr-FR" altLang="fr-FR" sz="1600"/>
              <a:t> Twitter </a:t>
            </a:r>
            <a:r>
              <a:rPr lang="fr-FR" altLang="fr-FR" sz="1600">
                <a:hlinkClick r:id="rId5"/>
              </a:rPr>
              <a:t>@CpiasNA</a:t>
            </a:r>
            <a:endParaRPr lang="fr-FR" altLang="fr-FR" sz="1600"/>
          </a:p>
        </p:txBody>
      </p:sp>
      <p:sp>
        <p:nvSpPr>
          <p:cNvPr id="28676" name="AutoShape 7" descr="AOQsWLH82SyJAAAAABJRU5ErkJggg=="/>
          <p:cNvSpPr>
            <a:spLocks noChangeAspect="1" noChangeArrowheads="1"/>
          </p:cNvSpPr>
          <p:nvPr/>
        </p:nvSpPr>
        <p:spPr bwMode="auto">
          <a:xfrm>
            <a:off x="4972050" y="32766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fr-FR" sz="1600"/>
          </a:p>
        </p:txBody>
      </p:sp>
      <p:sp>
        <p:nvSpPr>
          <p:cNvPr id="28677" name="AutoShape 9" descr="9k="/>
          <p:cNvSpPr>
            <a:spLocks noChangeAspect="1" noChangeArrowheads="1"/>
          </p:cNvSpPr>
          <p:nvPr/>
        </p:nvSpPr>
        <p:spPr bwMode="auto">
          <a:xfrm>
            <a:off x="4972050" y="32766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fr-FR" sz="1600"/>
          </a:p>
        </p:txBody>
      </p:sp>
      <p:pic>
        <p:nvPicPr>
          <p:cNvPr id="28678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6035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C4BB7A-B811-46DA-ABE7-8B2FEF8FAC3F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RCA process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1628775"/>
            <a:ext cx="9409112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Define the incident or near-miss to investigate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Select a multidisciplinary team </a:t>
            </a:r>
            <a:r>
              <a:rPr lang="fr-FR" altLang="fr-FR" sz="2400" smtClean="0">
                <a:solidFill>
                  <a:srgbClr val="00B0F0"/>
                </a:solidFill>
              </a:rPr>
              <a:t>(yes but not necessary)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Gather information (interviews, documents, observations)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Establish the timeline of the event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Identify problems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Identify contributory factors and root causes </a:t>
            </a:r>
            <a:r>
              <a:rPr lang="fr-FR" altLang="fr-FR" sz="2400" smtClean="0">
                <a:solidFill>
                  <a:srgbClr val="00B0F0"/>
                </a:solidFill>
              </a:rPr>
              <a:t>(with the staff)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Identify solutions </a:t>
            </a:r>
            <a:r>
              <a:rPr lang="fr-FR" altLang="fr-FR" sz="2400" smtClean="0">
                <a:solidFill>
                  <a:srgbClr val="00B0F0"/>
                </a:solidFill>
              </a:rPr>
              <a:t>(with the staff)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fr-FR" sz="2400" smtClean="0"/>
              <a:t>Prioritize</a:t>
            </a:r>
            <a:r>
              <a:rPr lang="fr-FR" altLang="fr-FR" sz="2400" smtClean="0"/>
              <a:t> and implement solutions </a:t>
            </a:r>
            <a:r>
              <a:rPr lang="fr-FR" altLang="fr-FR" sz="2400" smtClean="0">
                <a:solidFill>
                  <a:srgbClr val="00B0F0"/>
                </a:solidFill>
              </a:rPr>
              <a:t>(with the staff)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Write a report </a:t>
            </a:r>
            <a:r>
              <a:rPr lang="fr-FR" altLang="fr-FR" sz="2400" smtClean="0">
                <a:solidFill>
                  <a:srgbClr val="00B0F0"/>
                </a:solidFill>
              </a:rPr>
              <a:t>(with planned action and give it to the staff)</a:t>
            </a:r>
          </a:p>
        </p:txBody>
      </p:sp>
      <p:pic>
        <p:nvPicPr>
          <p:cNvPr id="29699" name="Picture 4" descr="ict re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413375"/>
            <a:ext cx="30845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248400" y="64722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chemeClr val="tx1"/>
                </a:solidFill>
              </a:rPr>
              <a:t>Flu.0</a:t>
            </a:r>
            <a:r>
              <a:rPr lang="en-US" altLang="fr-FR" sz="1200" baseline="30000">
                <a:solidFill>
                  <a:schemeClr val="tx1"/>
                </a:solidFill>
              </a:rPr>
              <a:t>©</a:t>
            </a:r>
          </a:p>
        </p:txBody>
      </p:sp>
      <p:sp>
        <p:nvSpPr>
          <p:cNvPr id="2970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50C985-91ED-4419-95E6-782B993A8296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14313"/>
            <a:ext cx="9539287" cy="774700"/>
          </a:xfrm>
        </p:spPr>
        <p:txBody>
          <a:bodyPr anchor="ctr"/>
          <a:lstStyle/>
          <a:p>
            <a:pPr eaLnBrk="1" hangingPunct="1"/>
            <a:r>
              <a:rPr lang="fr-FR" altLang="fr-FR" sz="2800" smtClean="0"/>
              <a:t>Field experience example #1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1412875"/>
            <a:ext cx="9358313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fr-FR" sz="2400" b="1" smtClean="0"/>
              <a:t>ESBL </a:t>
            </a:r>
            <a:r>
              <a:rPr lang="en-GB" altLang="fr-FR" sz="2400" b="1" i="1" smtClean="0"/>
              <a:t>K. pneumoniae</a:t>
            </a:r>
            <a:r>
              <a:rPr lang="en-GB" altLang="fr-FR" sz="2400" b="1" smtClean="0"/>
              <a:t> bacteraemia on implanted port</a:t>
            </a:r>
          </a:p>
          <a:p>
            <a:pPr eaLnBrk="1" hangingPunct="1">
              <a:lnSpc>
                <a:spcPct val="90000"/>
              </a:lnSpc>
            </a:pPr>
            <a:endParaRPr lang="en-GB" altLang="fr-FR" sz="2400" b="1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z="2000" smtClean="0"/>
              <a:t>68 year old woman, lumbar spinal stenosis surgery, surgical site infection leading to 3 revision surgeries + antibiotics for months.</a:t>
            </a:r>
          </a:p>
          <a:p>
            <a:pPr lvl="1" eaLnBrk="1" hangingPunct="1">
              <a:lnSpc>
                <a:spcPct val="90000"/>
              </a:lnSpc>
            </a:pPr>
            <a:endParaRPr lang="en-GB" altLang="fr-FR" sz="20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z="2000" smtClean="0"/>
              <a:t>Admission to a rehabilitation centre with an implanted port for antibiotics administration.</a:t>
            </a:r>
          </a:p>
          <a:p>
            <a:pPr lvl="1" eaLnBrk="1" hangingPunct="1">
              <a:lnSpc>
                <a:spcPct val="90000"/>
              </a:lnSpc>
            </a:pPr>
            <a:endParaRPr lang="en-GB" altLang="fr-FR" sz="20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z="2000" smtClean="0"/>
              <a:t>During hospitalization, frequent obstructions of the port. Patient transferred twice to the hospital to clear the obstruction.</a:t>
            </a:r>
          </a:p>
          <a:p>
            <a:pPr lvl="1" eaLnBrk="1" hangingPunct="1">
              <a:lnSpc>
                <a:spcPct val="90000"/>
              </a:lnSpc>
            </a:pPr>
            <a:endParaRPr lang="en-GB" altLang="fr-FR" sz="20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fr-FR" sz="2000" smtClean="0"/>
              <a:t>Three weeks after admission, a bacteraemia occurred. The patient was transferred to the hospital, the implanted port was removed, central venous catheter was used, antibiotics were adapted to the micro-organism and the patient recovered.</a:t>
            </a:r>
          </a:p>
        </p:txBody>
      </p:sp>
      <p:sp>
        <p:nvSpPr>
          <p:cNvPr id="3072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891EDA-E3C2-4F46-AB77-6F733157490C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188913"/>
            <a:ext cx="9288463" cy="774700"/>
          </a:xfrm>
        </p:spPr>
        <p:txBody>
          <a:bodyPr anchor="ctr"/>
          <a:lstStyle/>
          <a:p>
            <a:pPr eaLnBrk="1" hangingPunct="1"/>
            <a:r>
              <a:rPr lang="en-GB" altLang="fr-FR" sz="2800" smtClean="0"/>
              <a:t>ESBL </a:t>
            </a:r>
            <a:r>
              <a:rPr lang="en-GB" altLang="fr-FR" sz="2800" i="1" smtClean="0"/>
              <a:t>K. pneumoniae</a:t>
            </a:r>
            <a:r>
              <a:rPr lang="en-GB" altLang="fr-FR" sz="2800" smtClean="0"/>
              <a:t> bacteraemia on implanted port</a:t>
            </a:r>
            <a:endParaRPr lang="fr-FR" altLang="fr-FR" sz="2800" smtClean="0"/>
          </a:p>
        </p:txBody>
      </p:sp>
      <p:graphicFrame>
        <p:nvGraphicFramePr>
          <p:cNvPr id="13338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444500" y="1628775"/>
          <a:ext cx="9328150" cy="4318000"/>
        </p:xfrm>
        <a:graphic>
          <a:graphicData uri="http://schemas.openxmlformats.org/drawingml/2006/table">
            <a:tbl>
              <a:tblPr/>
              <a:tblGrid>
                <a:gridCol w="2330450"/>
                <a:gridCol w="2335213"/>
                <a:gridCol w="2332037"/>
                <a:gridCol w="2330450"/>
              </a:tblGrid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Admission to a rehabilitation centre of a patient with an implanted port for antibiotics administration.</a:t>
                      </a: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Nurses discovered the device at admission.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transmission from the hospital.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 communication between the hospital and the rehabilitation centre concerning devices to anticipate the patients arrival.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63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correct needles for this type of device in the rehabilitation centre.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with central catheter and implanted port were rare in this centre so few needles were available and other types had to be ordered.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8D28D9-7691-49CB-BD88-50423B8A3C3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ESBL </a:t>
            </a:r>
            <a:r>
              <a:rPr lang="en-GB" altLang="fr-FR" sz="2800" i="1" smtClean="0"/>
              <a:t>K. pneumoniae</a:t>
            </a:r>
            <a:r>
              <a:rPr lang="en-GB" altLang="fr-FR" sz="2800" smtClean="0"/>
              <a:t> bacteraemia on implanted port</a:t>
            </a:r>
            <a:endParaRPr lang="fr-FR" altLang="fr-FR" sz="2800" smtClean="0"/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ph idx="4294967295"/>
          </p:nvPr>
        </p:nvGraphicFramePr>
        <p:xfrm>
          <a:off x="608013" y="1700213"/>
          <a:ext cx="9258300" cy="4899025"/>
        </p:xfrm>
        <a:graphic>
          <a:graphicData uri="http://schemas.openxmlformats.org/drawingml/2006/table">
            <a:tbl>
              <a:tblPr/>
              <a:tblGrid>
                <a:gridCol w="2314575"/>
                <a:gridCol w="2314575"/>
                <a:gridCol w="2314575"/>
                <a:gridCol w="2314575"/>
              </a:tblGrid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Facts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During hospitalization, frequent obstructions of the port.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nurses did not know how to use and maintain such ports.</a:t>
                      </a: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pulsed-flushing technique.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existing protocol.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nurses were not trained on such devices.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few nurses who knew the port did not share their experience because of bad communication in the ward.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Theoretical and practical training + protocol.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Enhance communication and experience sharing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the ward.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 transferred twice to the hospital to clear the obstruction.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 and rehabilitation centre did not realize the abnormality of so many obstructions.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HCWs in rehab. centre not aware of normality.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incidents analysis culture in the hospital.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HCWs training.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Collaborative work between the 2 facilities.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ESBL </a:t>
            </a:r>
            <a:r>
              <a:rPr lang="en-GB" altLang="fr-FR" sz="2800" i="1" smtClean="0"/>
              <a:t>K. pneumoniae</a:t>
            </a:r>
            <a:r>
              <a:rPr lang="en-GB" altLang="fr-FR" sz="2800" smtClean="0"/>
              <a:t> bacteraemia on implanted port</a:t>
            </a:r>
            <a:endParaRPr lang="fr-FR" altLang="fr-FR" sz="28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8" y="1663700"/>
            <a:ext cx="9358312" cy="4718050"/>
          </a:xfrm>
        </p:spPr>
        <p:txBody>
          <a:bodyPr/>
          <a:lstStyle/>
          <a:p>
            <a:pPr eaLnBrk="1" hangingPunct="1"/>
            <a:r>
              <a:rPr lang="en-GB" altLang="fr-FR" smtClean="0"/>
              <a:t>Prioritized solutions</a:t>
            </a:r>
            <a:endParaRPr lang="en-GB" altLang="fr-FR" sz="3200" smtClean="0"/>
          </a:p>
          <a:p>
            <a:pPr eaLnBrk="1" hangingPunct="1">
              <a:buFont typeface="Wingdings" pitchFamily="2" charset="2"/>
              <a:buNone/>
            </a:pPr>
            <a:endParaRPr lang="en-GB" altLang="fr-FR" smtClean="0"/>
          </a:p>
          <a:p>
            <a:pPr lvl="1" eaLnBrk="1" hangingPunct="1">
              <a:spcBef>
                <a:spcPct val="0"/>
              </a:spcBef>
            </a:pPr>
            <a:r>
              <a:rPr lang="fr-FR" altLang="fr-FR" smtClean="0"/>
              <a:t>Theoretical and practical training</a:t>
            </a:r>
            <a:r>
              <a:rPr lang="en-GB" altLang="fr-FR" smtClean="0"/>
              <a:t> for health care workers of the rehabilitation centre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fr-FR" sz="1800" smtClean="0"/>
          </a:p>
          <a:p>
            <a:pPr lvl="1" eaLnBrk="1" hangingPunct="1"/>
            <a:r>
              <a:rPr lang="fr-FR" altLang="fr-FR" smtClean="0"/>
              <a:t>Better communication between the hospital and the rehabilitation centres concerning devices to anticipate the patients arrival</a:t>
            </a:r>
            <a:endParaRPr lang="en-GB" altLang="fr-FR" smtClean="0"/>
          </a:p>
        </p:txBody>
      </p:sp>
      <p:sp>
        <p:nvSpPr>
          <p:cNvPr id="3379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072298-6983-4029-B5F9-FE157A8183A6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Field experience example #2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84313"/>
            <a:ext cx="9453563" cy="5184775"/>
          </a:xfrm>
        </p:spPr>
        <p:txBody>
          <a:bodyPr/>
          <a:lstStyle/>
          <a:p>
            <a:pPr eaLnBrk="1" hangingPunct="1"/>
            <a:r>
              <a:rPr lang="en-GB" altLang="fr-FR" b="1" smtClean="0"/>
              <a:t>Surgical site infections following bariatric surgery</a:t>
            </a:r>
          </a:p>
          <a:p>
            <a:pPr eaLnBrk="1" hangingPunct="1"/>
            <a:endParaRPr lang="en-GB" altLang="fr-FR" b="1" smtClean="0"/>
          </a:p>
          <a:p>
            <a:pPr lvl="1" eaLnBrk="1" hangingPunct="1"/>
            <a:r>
              <a:rPr lang="en-GB" altLang="fr-FR" sz="2000" smtClean="0"/>
              <a:t>In a two-month period, 4 surgical site infections following bariatric surgery (mostly by-pass surgery) occurred. The IC team investigations showed universal precautions needed to be optimized. </a:t>
            </a:r>
          </a:p>
          <a:p>
            <a:pPr lvl="1" eaLnBrk="1" hangingPunct="1"/>
            <a:r>
              <a:rPr lang="en-GB" altLang="fr-FR" sz="2000" smtClean="0"/>
              <a:t>The IC team gave recommendations regarding hand hygiene and skin preparation.</a:t>
            </a:r>
          </a:p>
          <a:p>
            <a:pPr lvl="1" eaLnBrk="1" hangingPunct="1"/>
            <a:endParaRPr lang="en-GB" altLang="fr-FR" sz="2000" smtClean="0"/>
          </a:p>
          <a:p>
            <a:pPr lvl="1" eaLnBrk="1" hangingPunct="1"/>
            <a:r>
              <a:rPr lang="en-GB" altLang="fr-FR" sz="2000" smtClean="0"/>
              <a:t>During the next 4 months, 7 new surgical site infections occurred. Surgical site infection rate was 8.7% in this six-month period whereas usual surgical infection rate in this ward was only 3.1%. Various micro-organisms were involved (cutaneous and digestive flora). </a:t>
            </a:r>
          </a:p>
          <a:p>
            <a:pPr lvl="1" eaLnBrk="1" hangingPunct="1"/>
            <a:r>
              <a:rPr lang="en-GB" altLang="fr-FR" sz="2000" smtClean="0"/>
              <a:t>The IC team decided to perform RCA.</a:t>
            </a:r>
          </a:p>
        </p:txBody>
      </p:sp>
      <p:sp>
        <p:nvSpPr>
          <p:cNvPr id="3481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CE8A97-3C36-479C-86E5-C1873AFEAB76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WHO RCA definition</a:t>
            </a:r>
            <a:r>
              <a:rPr lang="fr-FR" altLang="fr-FR" sz="4000" smtClean="0"/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1700213"/>
            <a:ext cx="9667875" cy="457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Systematic analysis of all the factors which (…) have the potential to prevent an error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Can be applied to incidents or to ‘near misses’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Explains how the incident occurred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Designs mechanisms to prevent the incident from happening again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60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600" smtClean="0"/>
              <a:t>	</a:t>
            </a:r>
            <a:endParaRPr lang="fr-FR" altLang="fr-FR" sz="2000" smtClean="0"/>
          </a:p>
        </p:txBody>
      </p:sp>
      <p:sp>
        <p:nvSpPr>
          <p:cNvPr id="174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E2DF60-93D6-4C5D-A10C-C3948D8157C4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14313"/>
            <a:ext cx="9574212" cy="774700"/>
          </a:xfrm>
        </p:spPr>
        <p:txBody>
          <a:bodyPr anchor="ctr"/>
          <a:lstStyle/>
          <a:p>
            <a:pPr eaLnBrk="1" hangingPunct="1"/>
            <a:r>
              <a:rPr lang="en-GB" altLang="fr-FR" sz="2800" smtClean="0"/>
              <a:t>Surgical site infections following bariatric surgery</a:t>
            </a:r>
            <a:endParaRPr lang="fr-FR" altLang="fr-FR" sz="2800" smtClean="0"/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>
            <p:ph idx="4294967295"/>
          </p:nvPr>
        </p:nvGraphicFramePr>
        <p:xfrm>
          <a:off x="465138" y="1765300"/>
          <a:ext cx="9358312" cy="4229100"/>
        </p:xfrm>
        <a:graphic>
          <a:graphicData uri="http://schemas.openxmlformats.org/drawingml/2006/table">
            <a:tbl>
              <a:tblPr/>
              <a:tblGrid>
                <a:gridCol w="1730375"/>
                <a:gridCol w="2947987"/>
                <a:gridCol w="2339975"/>
                <a:gridCol w="2339975"/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usually with poor cutaneous state.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with comorbidities.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Difficulties to shower alone before surgery.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Mechanical difficulties due to obesity.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Help patients to shower.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did not ask for help to shower before surgery.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Psychological difficulties accepting someone looking at them.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education to make them aware that showering before surgery is necessary.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FD0C2E-47ED-4BED-B53A-154BA8A80D73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Surgical site infections following bariatric surgery</a:t>
            </a:r>
            <a:endParaRPr lang="fr-FR" altLang="fr-FR" sz="2800" smtClean="0"/>
          </a:p>
        </p:txBody>
      </p:sp>
      <p:graphicFrame>
        <p:nvGraphicFramePr>
          <p:cNvPr id="18472" name="Group 40"/>
          <p:cNvGraphicFramePr>
            <a:graphicFrameLocks noGrp="1"/>
          </p:cNvGraphicFramePr>
          <p:nvPr>
            <p:ph idx="4294967295"/>
          </p:nvPr>
        </p:nvGraphicFramePr>
        <p:xfrm>
          <a:off x="514350" y="1600200"/>
          <a:ext cx="9258300" cy="4983163"/>
        </p:xfrm>
        <a:graphic>
          <a:graphicData uri="http://schemas.openxmlformats.org/drawingml/2006/table">
            <a:tbl>
              <a:tblPr/>
              <a:tblGrid>
                <a:gridCol w="1550988"/>
                <a:gridCol w="2673350"/>
                <a:gridCol w="2430462"/>
                <a:gridCol w="2603500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Health care workers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Did not check the cutaneous state of patients neither that they correctly shower before surgery.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protocol for such checking.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 integrate in the check-list the cutaneous state and the realization of the shower.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Did not offer to help patients to shower.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Psychological difficulties to ask patients about showering and to offer help.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Awareness to make them be confident that showering before surgery is a care which needs to be checked.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training or protocol to help patients shower.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HCWs training + protocol.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Wearing rings and wrist watches in the ward.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Underestimation of the risk.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Forbid rings and wrist watches.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Surgical site infections following bariatric surgery</a:t>
            </a:r>
            <a:endParaRPr lang="fr-FR" altLang="fr-FR" sz="2800" smtClean="0"/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ph idx="4294967295"/>
          </p:nvPr>
        </p:nvGraphicFramePr>
        <p:xfrm>
          <a:off x="514350" y="1739900"/>
          <a:ext cx="9258300" cy="4352925"/>
        </p:xfrm>
        <a:graphic>
          <a:graphicData uri="http://schemas.openxmlformats.org/drawingml/2006/table">
            <a:tbl>
              <a:tblPr/>
              <a:tblGrid>
                <a:gridCol w="1028700"/>
                <a:gridCol w="2546350"/>
                <a:gridCol w="3159125"/>
                <a:gridCol w="2524125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Boxes of surgery devices were opened a long time before surgery.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Increase in the activity. Small time between interventions.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Stop early box opening by respecting time between interventions and adapting the program activity.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Complex postoperative dressings.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Ward habits.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Discussion on medical prescriptions.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Increased nursing workload because of many patients with a Picc-line.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Picc-line were used instead of peripheral venous access in obese patients because physicians thought it was easier to use.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Only use Picc-line when justified.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1DA38A-5282-40CA-A4DC-2CE8FA398AEE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Surgical site infections following bariatric surgery</a:t>
            </a:r>
            <a:endParaRPr lang="fr-FR" altLang="fr-FR" sz="2800" smtClean="0"/>
          </a:p>
        </p:txBody>
      </p:sp>
      <p:graphicFrame>
        <p:nvGraphicFramePr>
          <p:cNvPr id="20510" name="Group 30"/>
          <p:cNvGraphicFramePr>
            <a:graphicFrameLocks noGrp="1"/>
          </p:cNvGraphicFramePr>
          <p:nvPr>
            <p:ph idx="4294967295"/>
          </p:nvPr>
        </p:nvGraphicFramePr>
        <p:xfrm>
          <a:off x="465138" y="1949450"/>
          <a:ext cx="9358312" cy="3208338"/>
        </p:xfrm>
        <a:graphic>
          <a:graphicData uri="http://schemas.openxmlformats.org/drawingml/2006/table">
            <a:tbl>
              <a:tblPr/>
              <a:tblGrid>
                <a:gridCol w="1893887"/>
                <a:gridCol w="2540000"/>
                <a:gridCol w="2373313"/>
                <a:gridCol w="2551112"/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Problems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Context and organization</a:t>
                      </a:r>
                      <a:endParaRPr kumimoji="0" lang="fr-FR" alt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Increased nursing workload because of reduction in paramedical workers.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Institutional strategy.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401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Nurses were regularly interrupted when performing cares and dressings.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Nurses had to frequently answer the telephone.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rgbClr val="004494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rgbClr val="004494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rgbClr val="004494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rgbClr val="0044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 be more organized to stop answering the phone when performing a care.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23CFF4-94F5-464B-BC68-9DF6746B725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altLang="fr-FR" sz="2800" smtClean="0"/>
              <a:t>Surgical site infections following bariatric surgery</a:t>
            </a:r>
            <a:endParaRPr lang="fr-FR" altLang="fr-FR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8" y="1628775"/>
            <a:ext cx="9358312" cy="4502150"/>
          </a:xfrm>
        </p:spPr>
        <p:txBody>
          <a:bodyPr/>
          <a:lstStyle/>
          <a:p>
            <a:pPr eaLnBrk="1" hangingPunct="1"/>
            <a:r>
              <a:rPr lang="en-GB" altLang="fr-FR" smtClean="0"/>
              <a:t>Prioritized solutions</a:t>
            </a:r>
          </a:p>
          <a:p>
            <a:pPr eaLnBrk="1" hangingPunct="1">
              <a:buFont typeface="Wingdings" pitchFamily="2" charset="2"/>
              <a:buNone/>
            </a:pPr>
            <a:endParaRPr lang="en-GB" altLang="fr-FR" sz="2000" smtClean="0"/>
          </a:p>
          <a:p>
            <a:pPr lvl="1" eaLnBrk="1" hangingPunct="1">
              <a:spcBef>
                <a:spcPct val="0"/>
              </a:spcBef>
            </a:pPr>
            <a:r>
              <a:rPr lang="fr-FR" altLang="fr-FR" smtClean="0"/>
              <a:t>To help the patient to shower before surgery</a:t>
            </a:r>
          </a:p>
          <a:p>
            <a:pPr lvl="2" eaLnBrk="1" hangingPunct="1">
              <a:spcBef>
                <a:spcPct val="0"/>
              </a:spcBef>
            </a:pPr>
            <a:r>
              <a:rPr lang="fr-FR" altLang="fr-FR" smtClean="0"/>
              <a:t>Protocol</a:t>
            </a:r>
          </a:p>
          <a:p>
            <a:pPr lvl="2" eaLnBrk="1" hangingPunct="1">
              <a:spcBef>
                <a:spcPct val="0"/>
              </a:spcBef>
            </a:pPr>
            <a:r>
              <a:rPr lang="fr-FR" altLang="fr-FR" smtClean="0"/>
              <a:t>Patients and healthcare workers education</a:t>
            </a:r>
          </a:p>
          <a:p>
            <a:pPr lvl="2">
              <a:spcBef>
                <a:spcPct val="0"/>
              </a:spcBef>
            </a:pPr>
            <a:r>
              <a:rPr lang="fr-FR" altLang="fr-FR" smtClean="0"/>
              <a:t>Cpias NA Video for patients and healthcare workers French or English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altLang="fr-FR" sz="1400" smtClean="0"/>
              <a:t> </a:t>
            </a:r>
            <a:r>
              <a:rPr lang="en-US" altLang="fr-FR" sz="1400" smtClean="0">
                <a:hlinkClick r:id="rId2"/>
              </a:rPr>
              <a:t>https://www.youtube.com/watch?v=7XD0I_OCHFY</a:t>
            </a:r>
            <a:r>
              <a:rPr lang="en-US" altLang="fr-FR" sz="1400" smtClean="0"/>
              <a:t> 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endParaRPr lang="en-US" altLang="fr-FR" sz="1400" smtClean="0"/>
          </a:p>
          <a:p>
            <a:pPr lvl="1"/>
            <a:r>
              <a:rPr lang="en-US" altLang="fr-FR" smtClean="0"/>
              <a:t>To be more organized to limit cares’ interruption</a:t>
            </a:r>
          </a:p>
          <a:p>
            <a:pPr lvl="1"/>
            <a:r>
              <a:rPr lang="en-US" altLang="fr-FR" smtClean="0"/>
              <a:t>To restrict the indication of PICC lines</a:t>
            </a:r>
          </a:p>
          <a:p>
            <a:pPr lvl="1">
              <a:buFontTx/>
              <a:buNone/>
            </a:pPr>
            <a:endParaRPr lang="en-US" altLang="fr-FR" smtClean="0"/>
          </a:p>
          <a:p>
            <a:pPr lvl="1">
              <a:buFontTx/>
              <a:buNone/>
            </a:pPr>
            <a:r>
              <a:rPr lang="en-US" altLang="fr-FR" b="1" smtClean="0">
                <a:solidFill>
                  <a:srgbClr val="008000"/>
                </a:solidFill>
              </a:rPr>
              <a:t>Return to SSI baseline rate</a:t>
            </a:r>
            <a:endParaRPr lang="fr-FR" altLang="fr-FR" sz="1600" smtClean="0"/>
          </a:p>
        </p:txBody>
      </p:sp>
      <p:sp>
        <p:nvSpPr>
          <p:cNvPr id="3993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048881-E135-4D4C-80A6-82109F936156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Field experience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8" y="1628775"/>
            <a:ext cx="9358312" cy="4718050"/>
          </a:xfrm>
        </p:spPr>
        <p:txBody>
          <a:bodyPr/>
          <a:lstStyle/>
          <a:p>
            <a:pPr eaLnBrk="1" hangingPunct="1"/>
            <a:endParaRPr lang="en-GB" altLang="fr-FR" sz="2400" smtClean="0"/>
          </a:p>
          <a:p>
            <a:pPr eaLnBrk="1" hangingPunct="1"/>
            <a:r>
              <a:rPr lang="en-GB" altLang="fr-FR" sz="2400" b="1" smtClean="0"/>
              <a:t>RCA helped IC teams to be more efficient and recognized</a:t>
            </a:r>
            <a:r>
              <a:rPr lang="en-GB" altLang="fr-FR" sz="2400" smtClean="0"/>
              <a:t> </a:t>
            </a:r>
          </a:p>
          <a:p>
            <a:pPr eaLnBrk="1" hangingPunct="1"/>
            <a:endParaRPr lang="en-GB" altLang="fr-FR" sz="2400" smtClean="0"/>
          </a:p>
          <a:p>
            <a:pPr lvl="2" eaLnBrk="1" hangingPunct="1"/>
            <a:r>
              <a:rPr lang="en-GB" altLang="fr-FR" smtClean="0"/>
              <a:t>IC teams found feasible and efficient solutions </a:t>
            </a:r>
          </a:p>
          <a:p>
            <a:pPr lvl="2" eaLnBrk="1" hangingPunct="1"/>
            <a:endParaRPr lang="en-GB" altLang="fr-FR" smtClean="0"/>
          </a:p>
          <a:p>
            <a:pPr lvl="2" eaLnBrk="1" hangingPunct="1"/>
            <a:r>
              <a:rPr lang="en-GB" altLang="fr-FR" smtClean="0"/>
              <a:t>IC teams had the leadership so as to choose between actions</a:t>
            </a:r>
          </a:p>
          <a:p>
            <a:pPr lvl="2" eaLnBrk="1" hangingPunct="1"/>
            <a:endParaRPr lang="en-GB" altLang="fr-FR" smtClean="0"/>
          </a:p>
          <a:p>
            <a:pPr lvl="2" eaLnBrk="1" hangingPunct="1"/>
            <a:r>
              <a:rPr lang="en-GB" altLang="fr-FR" smtClean="0"/>
              <a:t>IC teams used RCA for their own errors and near-misses</a:t>
            </a:r>
          </a:p>
        </p:txBody>
      </p:sp>
      <p:sp>
        <p:nvSpPr>
          <p:cNvPr id="4096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2EB5C7-3EEC-40DA-8A6F-E1B5534EDF0F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RCA to support IC teams daily work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1773238"/>
            <a:ext cx="9571037" cy="4525962"/>
          </a:xfrm>
        </p:spPr>
        <p:txBody>
          <a:bodyPr/>
          <a:lstStyle/>
          <a:p>
            <a:pPr eaLnBrk="1" hangingPunct="1"/>
            <a:r>
              <a:rPr lang="en-GB" altLang="fr-FR" sz="2400" b="1" smtClean="0"/>
              <a:t>An IC team correctly using a RCA process for a HAI</a:t>
            </a:r>
          </a:p>
          <a:p>
            <a:pPr eaLnBrk="1" hangingPunct="1"/>
            <a:endParaRPr lang="en-GB" altLang="fr-FR" b="1" smtClean="0"/>
          </a:p>
          <a:p>
            <a:pPr lvl="1" eaLnBrk="1" hangingPunct="1"/>
            <a:r>
              <a:rPr lang="en-GB" altLang="fr-FR" smtClean="0"/>
              <a:t>implements more adequate prevention measures</a:t>
            </a:r>
          </a:p>
          <a:p>
            <a:pPr lvl="1" eaLnBrk="1" hangingPunct="1"/>
            <a:endParaRPr lang="en-GB" altLang="fr-FR" smtClean="0"/>
          </a:p>
          <a:p>
            <a:pPr lvl="1" eaLnBrk="1" hangingPunct="1"/>
            <a:r>
              <a:rPr lang="en-GB" altLang="fr-FR" smtClean="0"/>
              <a:t>improves clinical practices </a:t>
            </a:r>
          </a:p>
          <a:p>
            <a:pPr lvl="1" eaLnBrk="1" hangingPunct="1"/>
            <a:endParaRPr lang="en-GB" altLang="fr-FR" smtClean="0"/>
          </a:p>
          <a:p>
            <a:pPr lvl="1" eaLnBrk="1" hangingPunct="1"/>
            <a:r>
              <a:rPr lang="en-GB" altLang="fr-FR" smtClean="0"/>
              <a:t>improves collaborative working and teamwork</a:t>
            </a:r>
          </a:p>
          <a:p>
            <a:pPr lvl="1" eaLnBrk="1" hangingPunct="1"/>
            <a:endParaRPr lang="en-GB" altLang="fr-FR" smtClean="0"/>
          </a:p>
          <a:p>
            <a:pPr lvl="1" eaLnBrk="1" hangingPunct="1"/>
            <a:r>
              <a:rPr lang="en-GB" altLang="fr-FR" smtClean="0"/>
              <a:t>reduces the risk of HAI… and more!</a:t>
            </a:r>
            <a:endParaRPr lang="fr-FR" altLang="fr-FR" smtClean="0">
              <a:solidFill>
                <a:schemeClr val="hlink"/>
              </a:solidFill>
            </a:endParaRPr>
          </a:p>
        </p:txBody>
      </p:sp>
      <p:sp>
        <p:nvSpPr>
          <p:cNvPr id="4198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B13309-D83A-4C44-BD89-787CCEF559F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Conclusion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1557338"/>
            <a:ext cx="9358313" cy="4718050"/>
          </a:xfrm>
        </p:spPr>
        <p:txBody>
          <a:bodyPr/>
          <a:lstStyle/>
          <a:p>
            <a:pPr eaLnBrk="1" hangingPunct="1"/>
            <a:r>
              <a:rPr lang="fr-FR" altLang="fr-FR" sz="2400" b="1" smtClean="0"/>
              <a:t>RCA should be integrated in IC teams daily work</a:t>
            </a:r>
          </a:p>
          <a:p>
            <a:pPr lvl="1" eaLnBrk="1" hangingPunct="1"/>
            <a:r>
              <a:rPr lang="fr-FR" altLang="fr-FR" smtClean="0"/>
              <a:t>It is a useful tool for HAI investigation and prevention</a:t>
            </a:r>
          </a:p>
          <a:p>
            <a:pPr lvl="1" eaLnBrk="1" hangingPunct="1"/>
            <a:r>
              <a:rPr lang="fr-FR" altLang="fr-FR" smtClean="0"/>
              <a:t>It is a useful tool to improve IC teams practices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2400" smtClean="0"/>
          </a:p>
          <a:p>
            <a:pPr eaLnBrk="1" hangingPunct="1"/>
            <a:r>
              <a:rPr lang="fr-FR" altLang="fr-FR" sz="2400" b="1" smtClean="0"/>
              <a:t>RCA brings value to IC teams work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2400" b="1" smtClean="0"/>
          </a:p>
        </p:txBody>
      </p:sp>
      <p:pic>
        <p:nvPicPr>
          <p:cNvPr id="43011" name="Picture 5" descr="ict pr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508500"/>
            <a:ext cx="2097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4927600" y="4221163"/>
            <a:ext cx="1152525" cy="503237"/>
          </a:xfrm>
          <a:prstGeom prst="wedgeRoundRectCallout">
            <a:avLst>
              <a:gd name="adj1" fmla="val -58403"/>
              <a:gd name="adj2" fmla="val 531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CC"/>
              </a:buClr>
              <a:buSzPct val="75000"/>
              <a:buFont typeface="Wingdings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SzPct val="65000"/>
              <a:buFont typeface="Wingdings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smtClean="0">
                <a:solidFill>
                  <a:schemeClr val="tx1"/>
                </a:solidFill>
                <a:latin typeface="Century" charset="0"/>
                <a:ea typeface="Arial" charset="0"/>
              </a:rPr>
              <a:t>RCA, yes we can!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503863" y="6308725"/>
            <a:ext cx="493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900">
                <a:solidFill>
                  <a:schemeClr val="tx1"/>
                </a:solidFill>
              </a:rPr>
              <a:t>Flu.0</a:t>
            </a:r>
            <a:r>
              <a:rPr lang="en-US" altLang="fr-FR" sz="900" baseline="30000">
                <a:solidFill>
                  <a:schemeClr val="tx1"/>
                </a:solidFill>
              </a:rPr>
              <a:t>©</a:t>
            </a:r>
          </a:p>
        </p:txBody>
      </p:sp>
      <p:sp>
        <p:nvSpPr>
          <p:cNvPr id="430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C2F430-3D04-4B72-8722-36E2B6BA1BA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Free tool in English : RCA for SSI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0" y="1557338"/>
            <a:ext cx="9358313" cy="4718050"/>
          </a:xfrm>
        </p:spPr>
        <p:txBody>
          <a:bodyPr/>
          <a:lstStyle/>
          <a:p>
            <a:pPr eaLnBrk="1" hangingPunct="1"/>
            <a:r>
              <a:rPr lang="fr-FR" altLang="fr-FR" sz="2400" b="1" smtClean="0"/>
              <a:t>Surgery site infections are complex…tools are needed!</a:t>
            </a:r>
          </a:p>
          <a:p>
            <a:pPr eaLnBrk="1" hangingPunct="1"/>
            <a:endParaRPr lang="fr-FR" altLang="fr-FR" sz="2400" b="1" smtClean="0"/>
          </a:p>
          <a:p>
            <a:pPr eaLnBrk="1" hangingPunct="1"/>
            <a:r>
              <a:rPr lang="fr-FR" altLang="fr-FR" sz="2400" b="1" smtClean="0"/>
              <a:t>A new free tool to perform RCA </a:t>
            </a:r>
          </a:p>
          <a:p>
            <a:pPr lvl="1" eaLnBrk="1" hangingPunct="1"/>
            <a:r>
              <a:rPr lang="fr-FR" altLang="fr-FR" smtClean="0"/>
              <a:t>Excel </a:t>
            </a:r>
          </a:p>
          <a:p>
            <a:pPr lvl="1" eaLnBrk="1" hangingPunct="1"/>
            <a:r>
              <a:rPr lang="fr-FR" altLang="fr-FR" smtClean="0"/>
              <a:t>In English or French</a:t>
            </a:r>
          </a:p>
          <a:p>
            <a:pPr lvl="1" eaLnBrk="1" hangingPunct="1"/>
            <a:r>
              <a:rPr lang="fr-FR" altLang="fr-FR" b="1" smtClean="0">
                <a:hlinkClick r:id="rId2"/>
              </a:rPr>
              <a:t>https://www.cpias-nouvelle-aquitaine.fr/gdr/analyse-approfondie-causes-aac/</a:t>
            </a:r>
            <a:r>
              <a:rPr lang="fr-FR" altLang="fr-FR" b="1" smtClean="0"/>
              <a:t> </a:t>
            </a:r>
          </a:p>
        </p:txBody>
      </p:sp>
      <p:sp>
        <p:nvSpPr>
          <p:cNvPr id="440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7E05C1-9B15-4769-A36D-AB4B9BADE1D7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913"/>
            <a:ext cx="9793288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159625" y="2735263"/>
            <a:ext cx="2879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05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B7CBE-E691-444E-9CB8-392EE284D4F4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47838"/>
            <a:ext cx="80422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71613" y="6381750"/>
            <a:ext cx="8120062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90"/>
                </a:solidFill>
                <a:ea typeface="ＭＳ Ｐゴシック" pitchFamily="34" charset="-128"/>
              </a:rPr>
              <a:t>http://www.chfg.org/wp-content/uploads/2012/03/Vincent-Essentials-of-Patient-Safety-2012.pdf</a:t>
            </a:r>
          </a:p>
        </p:txBody>
      </p:sp>
      <p:sp>
        <p:nvSpPr>
          <p:cNvPr id="184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F6465B-95A5-4BDF-A36B-0165D654E68B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9275"/>
            <a:ext cx="96488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9175750" y="4398963"/>
            <a:ext cx="863600" cy="1308100"/>
          </a:xfrm>
          <a:prstGeom prst="straightConnector1">
            <a:avLst/>
          </a:prstGeom>
          <a:ln w="984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7304088" y="3789363"/>
            <a:ext cx="2879725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08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2FB596-C664-4B4F-B0BF-42766868F9C5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9275"/>
            <a:ext cx="96488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429000"/>
            <a:ext cx="4376738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03188" y="5940425"/>
            <a:ext cx="23764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047875" y="5013325"/>
            <a:ext cx="1800225" cy="863600"/>
          </a:xfrm>
          <a:prstGeom prst="straightConnector1">
            <a:avLst/>
          </a:prstGeom>
          <a:ln w="984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1E445-4E5A-4F32-9D6C-AABE2456322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5888"/>
            <a:ext cx="9499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911475" y="1052513"/>
            <a:ext cx="15113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13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B2B093-3A75-4AF3-81C2-CCD3E2B5C651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4450"/>
            <a:ext cx="8142288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EC8E1-9D02-44DA-A1EA-6D34B495AE5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5888"/>
            <a:ext cx="9499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540125" y="4941888"/>
            <a:ext cx="1512888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17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C6C572-1449-4439-B0D4-3AC131A6394C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0"/>
            <a:ext cx="74580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D6580B-E1DE-4DD4-B585-248FC9B015DC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20713"/>
            <a:ext cx="10272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419414-76CE-48F2-B3AE-9670E6965A4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88913"/>
            <a:ext cx="86042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0B329F-4176-4402-98A7-739F9AC64131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671763"/>
            <a:ext cx="87852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8775" y="217488"/>
            <a:ext cx="93583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kern="0" dirty="0" smtClean="0"/>
              <a:t>Help to </a:t>
            </a:r>
            <a:r>
              <a:rPr lang="fr-FR" altLang="fr-FR" sz="2800" kern="0" dirty="0" err="1" smtClean="0"/>
              <a:t>search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 err="1" smtClean="0"/>
              <a:t>immediate</a:t>
            </a:r>
            <a:r>
              <a:rPr lang="fr-FR" altLang="fr-FR" sz="2800" kern="0" dirty="0" smtClean="0"/>
              <a:t> causes and </a:t>
            </a:r>
            <a:r>
              <a:rPr lang="fr-FR" altLang="fr-FR" sz="2800" kern="0" dirty="0" err="1" smtClean="0"/>
              <a:t>root</a:t>
            </a:r>
            <a:r>
              <a:rPr lang="fr-FR" altLang="fr-FR" sz="2800" kern="0" dirty="0" smtClean="0"/>
              <a:t> causes</a:t>
            </a:r>
          </a:p>
        </p:txBody>
      </p:sp>
      <p:sp>
        <p:nvSpPr>
          <p:cNvPr id="5427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E68AA2-8E15-48B3-AA30-FDBA99445267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09588"/>
            <a:ext cx="94107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7650" y="6083300"/>
            <a:ext cx="93583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kern="0" dirty="0" smtClean="0"/>
              <a:t>+ </a:t>
            </a:r>
            <a:r>
              <a:rPr lang="fr-FR" altLang="fr-FR" sz="2800" kern="0" dirty="0" err="1" smtClean="0"/>
              <a:t>perioperative</a:t>
            </a:r>
            <a:r>
              <a:rPr lang="fr-FR" altLang="fr-FR" sz="2800" kern="0" dirty="0" smtClean="0"/>
              <a:t> + </a:t>
            </a:r>
            <a:r>
              <a:rPr lang="fr-FR" altLang="fr-FR" sz="2800" kern="0" dirty="0" err="1" smtClean="0"/>
              <a:t>postoperative</a:t>
            </a:r>
            <a:r>
              <a:rPr lang="fr-FR" altLang="fr-FR" sz="2800" kern="0" dirty="0" smtClean="0"/>
              <a:t> causes</a:t>
            </a:r>
          </a:p>
        </p:txBody>
      </p:sp>
      <p:sp>
        <p:nvSpPr>
          <p:cNvPr id="5529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DC4D09-E86D-4B0C-ADAD-CD3A56CCE834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765175"/>
            <a:ext cx="8707438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3550" y="-100013"/>
            <a:ext cx="9258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Verdana" pitchFamily="34" charset="0"/>
              </a:rPr>
              <a:t>Root cause analysis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99038" y="6538913"/>
            <a:ext cx="4983162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200" b="1" dirty="0"/>
              <a:t>http://www.ncbi.nlm.nih.gov/pmc/articles/PMC1117773/pdf/777.pdf</a:t>
            </a:r>
          </a:p>
        </p:txBody>
      </p:sp>
      <p:sp>
        <p:nvSpPr>
          <p:cNvPr id="1946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27B078-A8F8-4B76-A071-150823C2E4DE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0350"/>
            <a:ext cx="98774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7650" y="6083300"/>
            <a:ext cx="93583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kern="0" dirty="0" smtClean="0"/>
              <a:t>… more </a:t>
            </a:r>
            <a:r>
              <a:rPr lang="fr-FR" altLang="fr-FR" sz="2800" kern="0" dirty="0" err="1" smtClean="0"/>
              <a:t>root</a:t>
            </a:r>
            <a:r>
              <a:rPr lang="fr-FR" altLang="fr-FR" sz="2800" kern="0" dirty="0" smtClean="0"/>
              <a:t> causes in the </a:t>
            </a:r>
            <a:r>
              <a:rPr lang="fr-FR" altLang="fr-FR" sz="2800" kern="0" dirty="0" err="1" smtClean="0"/>
              <a:t>excel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 err="1" smtClean="0"/>
              <a:t>tool</a:t>
            </a:r>
            <a:endParaRPr lang="fr-FR" altLang="fr-FR" sz="2800" kern="0" dirty="0" smtClean="0"/>
          </a:p>
        </p:txBody>
      </p:sp>
      <p:sp>
        <p:nvSpPr>
          <p:cNvPr id="5632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210B62-069B-4295-8F54-0BD3C6DD40B7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5138" y="214313"/>
            <a:ext cx="9358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kern="0" dirty="0" smtClean="0"/>
              <a:t>RCA for SSI: </a:t>
            </a:r>
            <a:r>
              <a:rPr lang="fr-FR" altLang="fr-FR" sz="2800" kern="0" dirty="0" err="1" smtClean="0"/>
              <a:t>don’t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 err="1" smtClean="0"/>
              <a:t>hesitate</a:t>
            </a:r>
            <a:r>
              <a:rPr lang="fr-FR" altLang="fr-FR" sz="2800" kern="0" dirty="0" smtClean="0"/>
              <a:t> to use </a:t>
            </a:r>
            <a:r>
              <a:rPr lang="fr-FR" altLang="fr-FR" sz="2800" kern="0" dirty="0" err="1" smtClean="0"/>
              <a:t>it!</a:t>
            </a:r>
            <a:endParaRPr lang="fr-FR" altLang="fr-FR" sz="2800" kern="0" dirty="0" smtClean="0"/>
          </a:p>
        </p:txBody>
      </p:sp>
      <p:sp>
        <p:nvSpPr>
          <p:cNvPr id="57346" name="Rectangle 3"/>
          <p:cNvSpPr txBox="1">
            <a:spLocks noChangeArrowheads="1"/>
          </p:cNvSpPr>
          <p:nvPr/>
        </p:nvSpPr>
        <p:spPr bwMode="auto">
          <a:xfrm>
            <a:off x="534988" y="1484313"/>
            <a:ext cx="9571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z="2400" b="1" u="sng"/>
              <a:t>BEFORE you perform the RCA with the staff, </a:t>
            </a:r>
            <a:r>
              <a:rPr lang="en-GB" altLang="fr-FR" sz="2400" b="1"/>
              <a:t> please:</a:t>
            </a:r>
          </a:p>
          <a:p>
            <a:pPr eaLnBrk="1" hangingPunct="1"/>
            <a:endParaRPr lang="en-GB" altLang="fr-FR" b="1"/>
          </a:p>
          <a:p>
            <a:pPr lvl="1" eaLnBrk="1" hangingPunct="1"/>
            <a:r>
              <a:rPr lang="en-GB" altLang="fr-FR" sz="2000"/>
              <a:t>Read the literature and look at youtube video about the type of surgery + antibioprophylaxy, search if there are new recommendations about this surgery + antibioprophylaxy</a:t>
            </a:r>
          </a:p>
          <a:p>
            <a:pPr lvl="1" eaLnBrk="1" hangingPunct="1"/>
            <a:endParaRPr lang="en-GB" altLang="fr-FR" sz="2000"/>
          </a:p>
          <a:p>
            <a:pPr lvl="1" eaLnBrk="1" hangingPunct="1"/>
            <a:r>
              <a:rPr lang="en-GB" altLang="fr-FR" sz="2000"/>
              <a:t>Prepare the file with the most complete story and the immediate causes you think that happened</a:t>
            </a:r>
          </a:p>
          <a:p>
            <a:pPr lvl="1" eaLnBrk="1" hangingPunct="1"/>
            <a:endParaRPr lang="en-GB" altLang="fr-FR" sz="2000"/>
          </a:p>
          <a:p>
            <a:pPr lvl="1" eaLnBrk="1" hangingPunct="1"/>
            <a:r>
              <a:rPr lang="en-GB" altLang="fr-FR" sz="2000"/>
              <a:t>Read the sheets “immediate causes” and “root causes” in order to not be compelled to look at them systematically during the analysis</a:t>
            </a:r>
            <a:endParaRPr lang="fr-FR" altLang="fr-FR" sz="2000">
              <a:solidFill>
                <a:schemeClr val="hlink"/>
              </a:solidFill>
            </a:endParaRPr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30639C-DA64-4EA5-A286-FE05F0B822BB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5138" y="214313"/>
            <a:ext cx="9358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2800" kern="0" dirty="0" smtClean="0"/>
              <a:t>RCA for SSI: </a:t>
            </a:r>
            <a:r>
              <a:rPr lang="fr-FR" altLang="fr-FR" sz="2800" kern="0" dirty="0" err="1" smtClean="0"/>
              <a:t>don’t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 err="1" smtClean="0"/>
              <a:t>hesitate</a:t>
            </a:r>
            <a:r>
              <a:rPr lang="fr-FR" altLang="fr-FR" sz="2800" kern="0" dirty="0" smtClean="0"/>
              <a:t> to use </a:t>
            </a:r>
            <a:r>
              <a:rPr lang="fr-FR" altLang="fr-FR" sz="2800" kern="0" dirty="0" err="1" smtClean="0"/>
              <a:t>it!</a:t>
            </a:r>
            <a:endParaRPr lang="fr-FR" altLang="fr-FR" sz="2800" kern="0" dirty="0" smtClean="0"/>
          </a:p>
        </p:txBody>
      </p:sp>
      <p:sp>
        <p:nvSpPr>
          <p:cNvPr id="58370" name="Rectangle 3"/>
          <p:cNvSpPr txBox="1">
            <a:spLocks noChangeArrowheads="1"/>
          </p:cNvSpPr>
          <p:nvPr/>
        </p:nvSpPr>
        <p:spPr bwMode="auto">
          <a:xfrm>
            <a:off x="534988" y="1484313"/>
            <a:ext cx="95710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z="2400" b="1" u="sng"/>
              <a:t>When you perform the RCA with the staff, </a:t>
            </a:r>
            <a:r>
              <a:rPr lang="en-GB" altLang="fr-FR" sz="2400" b="1"/>
              <a:t> please:</a:t>
            </a:r>
          </a:p>
          <a:p>
            <a:pPr eaLnBrk="1" hangingPunct="1"/>
            <a:endParaRPr lang="en-GB" altLang="fr-FR" b="1"/>
          </a:p>
          <a:p>
            <a:pPr lvl="1" eaLnBrk="1" hangingPunct="1"/>
            <a:r>
              <a:rPr lang="en-GB" altLang="fr-FR" sz="2000"/>
              <a:t>Enhance dialogues with goodwill</a:t>
            </a:r>
          </a:p>
          <a:p>
            <a:pPr lvl="1" eaLnBrk="1" hangingPunct="1"/>
            <a:endParaRPr lang="en-GB" altLang="fr-FR" sz="2000"/>
          </a:p>
          <a:p>
            <a:pPr lvl="1" eaLnBrk="1" hangingPunct="1"/>
            <a:r>
              <a:rPr lang="en-GB" altLang="fr-FR" sz="2000"/>
              <a:t>Try to finish in one hour maximum</a:t>
            </a:r>
          </a:p>
          <a:p>
            <a:pPr lvl="1" eaLnBrk="1" hangingPunct="1"/>
            <a:endParaRPr lang="en-GB" altLang="fr-FR" sz="2000"/>
          </a:p>
          <a:p>
            <a:pPr lvl="1" eaLnBrk="1" hangingPunct="1"/>
            <a:r>
              <a:rPr lang="en-GB" altLang="fr-FR" sz="2000"/>
              <a:t>Keep the discussion focussed on the event</a:t>
            </a:r>
          </a:p>
          <a:p>
            <a:pPr lvl="1" eaLnBrk="1" hangingPunct="1">
              <a:buFont typeface="Wingdings" pitchFamily="2" charset="2"/>
              <a:buNone/>
            </a:pPr>
            <a:endParaRPr lang="en-GB" altLang="fr-FR" sz="2000"/>
          </a:p>
          <a:p>
            <a:pPr lvl="1" eaLnBrk="1" hangingPunct="1"/>
            <a:r>
              <a:rPr lang="en-GB" altLang="fr-FR" sz="2000"/>
              <a:t>Ask the staff to choose one or two actions they assume to do and guide them to choose actions that will really avoid a new event</a:t>
            </a:r>
          </a:p>
        </p:txBody>
      </p:sp>
      <p:sp>
        <p:nvSpPr>
          <p:cNvPr id="583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0DEB72-5B20-4B60-9281-DC4425FFE408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fr-FR" altLang="fr-FR" sz="2800" smtClean="0"/>
              <a:t>Thank you for your attention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550" y="1700213"/>
            <a:ext cx="9182100" cy="1511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fr-FR" sz="2400" i="1" smtClean="0"/>
              <a:t>Learn from yesterday, live for today, hope for tomorrow.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fr-FR" sz="2400" i="1" smtClean="0"/>
              <a:t>The important thing is not to stop questioning.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fr-FR" sz="2400" smtClean="0"/>
              <a:t>								Albert Einstein</a:t>
            </a:r>
            <a:endParaRPr lang="fr-FR" altLang="fr-FR" sz="2400" smtClean="0"/>
          </a:p>
        </p:txBody>
      </p:sp>
      <p:pic>
        <p:nvPicPr>
          <p:cNvPr id="59395" name="Picture 6" descr="ict grippe p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500438"/>
            <a:ext cx="526415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881438" y="6502400"/>
            <a:ext cx="1228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900">
                <a:solidFill>
                  <a:schemeClr val="tx1"/>
                </a:solidFill>
              </a:rPr>
              <a:t>Serious game Flu.0</a:t>
            </a:r>
            <a:r>
              <a:rPr lang="en-US" altLang="fr-FR" sz="900" baseline="30000">
                <a:solidFill>
                  <a:schemeClr val="tx1"/>
                </a:solidFill>
              </a:rPr>
              <a:t>©</a:t>
            </a:r>
          </a:p>
        </p:txBody>
      </p:sp>
      <p:sp>
        <p:nvSpPr>
          <p:cNvPr id="46086" name="AutoShape 8"/>
          <p:cNvSpPr>
            <a:spLocks noChangeArrowheads="1"/>
          </p:cNvSpPr>
          <p:nvPr/>
        </p:nvSpPr>
        <p:spPr bwMode="auto">
          <a:xfrm>
            <a:off x="2335213" y="3429000"/>
            <a:ext cx="2087562" cy="576263"/>
          </a:xfrm>
          <a:prstGeom prst="wedgeRoundRectCallout">
            <a:avLst>
              <a:gd name="adj1" fmla="val -45056"/>
              <a:gd name="adj2" fmla="val 72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CC"/>
              </a:buClr>
              <a:buSzPct val="75000"/>
              <a:buFont typeface="Wingdings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SzPct val="65000"/>
              <a:buFont typeface="Wingdings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smtClean="0">
                <a:solidFill>
                  <a:schemeClr val="tx1"/>
                </a:solidFill>
                <a:latin typeface="Century" charset="0"/>
                <a:ea typeface="Arial" charset="0"/>
              </a:rPr>
              <a:t>I think we should perform a RCA!</a:t>
            </a:r>
          </a:p>
        </p:txBody>
      </p:sp>
      <p:sp>
        <p:nvSpPr>
          <p:cNvPr id="46087" name="AutoShape 9"/>
          <p:cNvSpPr>
            <a:spLocks noChangeArrowheads="1"/>
          </p:cNvSpPr>
          <p:nvPr/>
        </p:nvSpPr>
        <p:spPr bwMode="auto">
          <a:xfrm>
            <a:off x="4495800" y="4076700"/>
            <a:ext cx="720725" cy="287338"/>
          </a:xfrm>
          <a:prstGeom prst="wedgeRoundRectCallout">
            <a:avLst>
              <a:gd name="adj1" fmla="val -41630"/>
              <a:gd name="adj2" fmla="val 114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CC"/>
              </a:buClr>
              <a:buSzPct val="75000"/>
              <a:buFont typeface="Wingdings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SzPct val="65000"/>
              <a:buFont typeface="Wingdings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smtClean="0">
                <a:solidFill>
                  <a:schemeClr val="tx1"/>
                </a:solidFill>
                <a:latin typeface="Century" charset="0"/>
                <a:ea typeface="Arial" charset="0"/>
              </a:rPr>
              <a:t>Yes!</a:t>
            </a:r>
          </a:p>
        </p:txBody>
      </p:sp>
      <p:sp>
        <p:nvSpPr>
          <p:cNvPr id="5939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8C340E-FAF9-4FA6-B4F5-3EAD5B8EB372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3E2CC9-552B-41C4-AFEE-198CC03C03A5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041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76263"/>
            <a:ext cx="10258426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41CA44-57A2-4283-B88A-BB30723D62C2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144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0333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17ECF0-2743-4593-8CFF-8A244336F66A}" type="slidenum">
              <a:rPr lang="fr-FR" altLang="fr-FR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4718050" y="1757363"/>
            <a:ext cx="3179763" cy="111760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What has arrived?</a:t>
            </a:r>
          </a:p>
        </p:txBody>
      </p:sp>
      <p:sp>
        <p:nvSpPr>
          <p:cNvPr id="20483" name="Oval 8"/>
          <p:cNvSpPr>
            <a:spLocks noChangeArrowheads="1"/>
          </p:cNvSpPr>
          <p:nvPr/>
        </p:nvSpPr>
        <p:spPr bwMode="auto">
          <a:xfrm>
            <a:off x="4659313" y="3233738"/>
            <a:ext cx="3179762" cy="111760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How it has arrived?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8040688" y="3219450"/>
            <a:ext cx="1916112" cy="114776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Gaps 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Immediate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causes</a:t>
            </a:r>
          </a:p>
        </p:txBody>
      </p: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4627563" y="4884738"/>
            <a:ext cx="5414962" cy="1117600"/>
            <a:chOff x="2915" y="3077"/>
            <a:chExt cx="3411" cy="704"/>
          </a:xfrm>
        </p:grpSpPr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915" y="3077"/>
              <a:ext cx="2003" cy="704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ffectLst>
              <a:prstShdw prst="shdw17" dist="17961" dir="2700000">
                <a:srgbClr val="7A7A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CC"/>
                </a:buClr>
                <a:buSzPct val="75000"/>
                <a:buFont typeface="Wingdings" pitchFamily="2" charset="2"/>
                <a:buChar char="p"/>
                <a:defRPr sz="2800">
                  <a:solidFill>
                    <a:srgbClr val="004494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FF"/>
                </a:buClr>
                <a:buSzPct val="75000"/>
                <a:buFont typeface="Wingdings" pitchFamily="2" charset="2"/>
                <a:buChar char="n"/>
                <a:defRPr sz="2400">
                  <a:solidFill>
                    <a:srgbClr val="004494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CC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rgbClr val="004494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rgbClr val="004494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tx1"/>
                  </a:solidFill>
                </a:rPr>
                <a:t>Why it has arrived ?</a:t>
              </a:r>
            </a:p>
          </p:txBody>
        </p:sp>
        <p:sp>
          <p:nvSpPr>
            <p:cNvPr id="20490" name="Rectangle 12"/>
            <p:cNvSpPr>
              <a:spLocks noChangeArrowheads="1"/>
            </p:cNvSpPr>
            <p:nvPr/>
          </p:nvSpPr>
          <p:spPr bwMode="auto">
            <a:xfrm>
              <a:off x="5119" y="3179"/>
              <a:ext cx="1207" cy="55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>
              <a:prstShdw prst="shdw17" dist="17961" dir="2700000">
                <a:srgbClr val="7A7A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CC"/>
                </a:buClr>
                <a:buSzPct val="75000"/>
                <a:buFont typeface="Wingdings" pitchFamily="2" charset="2"/>
                <a:buChar char="p"/>
                <a:defRPr sz="2800">
                  <a:solidFill>
                    <a:srgbClr val="004494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FF"/>
                </a:buClr>
                <a:buSzPct val="75000"/>
                <a:buFont typeface="Wingdings" pitchFamily="2" charset="2"/>
                <a:buChar char="n"/>
                <a:defRPr sz="2400">
                  <a:solidFill>
                    <a:srgbClr val="004494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CC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rgbClr val="004494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rgbClr val="004494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1"/>
                  </a:solidFill>
                </a:rPr>
                <a:t>Root - latent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1"/>
                  </a:solidFill>
                </a:rPr>
                <a:t>causes</a:t>
              </a:r>
            </a:p>
          </p:txBody>
        </p:sp>
      </p:grp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8089900" y="1690688"/>
            <a:ext cx="1916113" cy="114776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Time line 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Chronology</a:t>
            </a: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390525" y="115888"/>
            <a:ext cx="9258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>
                <a:latin typeface="Verdana" pitchFamily="34" charset="0"/>
              </a:rPr>
              <a:t>RCA basics</a:t>
            </a:r>
          </a:p>
        </p:txBody>
      </p:sp>
      <p:pic>
        <p:nvPicPr>
          <p:cNvPr id="20488" name="Picture 21" descr="Back_to_Basics_shutterstock-600x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135188"/>
            <a:ext cx="42862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F02CAB-87BE-4088-87C0-DA62B68EDDBC}" type="slidenum">
              <a:rPr lang="fr-FR" altLang="fr-FR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276225" y="2120900"/>
            <a:ext cx="3686175" cy="1001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fr-FR" altLang="fr-FR" sz="2800" b="1"/>
              <a:t>Prevention phase</a:t>
            </a:r>
          </a:p>
          <a:p>
            <a:pPr eaLnBrk="1" hangingPunct="1">
              <a:defRPr/>
            </a:pPr>
            <a:r>
              <a:rPr lang="fr-FR" altLang="fr-FR" sz="2800" b="1"/>
              <a:t>(before the event)</a:t>
            </a: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303213" y="3816350"/>
            <a:ext cx="3686175" cy="928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fr-FR" altLang="fr-FR" sz="2800" b="1"/>
              <a:t>Attenuation phase</a:t>
            </a:r>
          </a:p>
          <a:p>
            <a:pPr eaLnBrk="1" hangingPunct="1">
              <a:defRPr/>
            </a:pPr>
            <a:r>
              <a:rPr lang="fr-FR" altLang="fr-FR" sz="2800" b="1"/>
              <a:t>(after the event)</a:t>
            </a: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4718050" y="1757363"/>
            <a:ext cx="3179763" cy="111760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What has arrived?</a:t>
            </a: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4700588" y="3233738"/>
            <a:ext cx="3179762" cy="1117600"/>
          </a:xfrm>
          <a:prstGeom prst="ellipse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How it has arrived?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040688" y="3219450"/>
            <a:ext cx="1916112" cy="114776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Gaps 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Immediate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causes</a:t>
            </a:r>
          </a:p>
        </p:txBody>
      </p:sp>
      <p:grpSp>
        <p:nvGrpSpPr>
          <p:cNvPr id="21511" name="Group 9"/>
          <p:cNvGrpSpPr>
            <a:grpSpLocks/>
          </p:cNvGrpSpPr>
          <p:nvPr/>
        </p:nvGrpSpPr>
        <p:grpSpPr bwMode="auto">
          <a:xfrm>
            <a:off x="4627563" y="4884738"/>
            <a:ext cx="5414962" cy="1117600"/>
            <a:chOff x="2915" y="3077"/>
            <a:chExt cx="3411" cy="704"/>
          </a:xfrm>
        </p:grpSpPr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2915" y="3077"/>
              <a:ext cx="2003" cy="704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ffectLst>
              <a:prstShdw prst="shdw17" dist="17961" dir="2700000">
                <a:srgbClr val="7A7A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CC"/>
                </a:buClr>
                <a:buSzPct val="75000"/>
                <a:buFont typeface="Wingdings" pitchFamily="2" charset="2"/>
                <a:buChar char="p"/>
                <a:defRPr sz="2800">
                  <a:solidFill>
                    <a:srgbClr val="004494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FF"/>
                </a:buClr>
                <a:buSzPct val="75000"/>
                <a:buFont typeface="Wingdings" pitchFamily="2" charset="2"/>
                <a:buChar char="n"/>
                <a:defRPr sz="2400">
                  <a:solidFill>
                    <a:srgbClr val="004494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CC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rgbClr val="004494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rgbClr val="004494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tx1"/>
                  </a:solidFill>
                </a:rPr>
                <a:t>Why it has arrived ?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5119" y="3179"/>
              <a:ext cx="1207" cy="55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>
              <a:prstShdw prst="shdw17" dist="17961" dir="2700000">
                <a:srgbClr val="7A7A99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CC"/>
                </a:buClr>
                <a:buSzPct val="75000"/>
                <a:buFont typeface="Wingdings" pitchFamily="2" charset="2"/>
                <a:buChar char="p"/>
                <a:defRPr sz="2800">
                  <a:solidFill>
                    <a:srgbClr val="004494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CCFF"/>
                </a:buClr>
                <a:buSzPct val="75000"/>
                <a:buFont typeface="Wingdings" pitchFamily="2" charset="2"/>
                <a:buChar char="n"/>
                <a:defRPr sz="2400">
                  <a:solidFill>
                    <a:srgbClr val="004494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CC00"/>
                </a:buClr>
                <a:buSzPct val="65000"/>
                <a:buFont typeface="Wingdings" pitchFamily="2" charset="2"/>
                <a:buChar char="p"/>
                <a:defRPr sz="2000">
                  <a:solidFill>
                    <a:srgbClr val="004494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rgbClr val="004494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ü"/>
                <a:defRPr>
                  <a:solidFill>
                    <a:srgbClr val="00449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1"/>
                  </a:solidFill>
                </a:rPr>
                <a:t>Root - latent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1"/>
                  </a:solidFill>
                </a:rPr>
                <a:t>causes</a:t>
              </a:r>
            </a:p>
          </p:txBody>
        </p:sp>
      </p:grp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089900" y="1690688"/>
            <a:ext cx="1916113" cy="114776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7A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Time line 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chemeClr val="tx1"/>
                </a:solidFill>
              </a:rPr>
              <a:t>Chronology</a:t>
            </a: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303213" y="115888"/>
            <a:ext cx="9258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>
                <a:latin typeface="Verdana" pitchFamily="34" charset="0"/>
              </a:rPr>
              <a:t>RCA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54D1CA-8D36-4AB8-B3AA-BF335437E1D6}" type="slidenum">
              <a:rPr lang="fr-FR" altLang="fr-FR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30" name="Titre 1"/>
          <p:cNvSpPr>
            <a:spLocks noGrp="1"/>
          </p:cNvSpPr>
          <p:nvPr>
            <p:ph type="title" idx="4294967295"/>
          </p:nvPr>
        </p:nvSpPr>
        <p:spPr>
          <a:xfrm>
            <a:off x="534988" y="115888"/>
            <a:ext cx="9258300" cy="865187"/>
          </a:xfrm>
        </p:spPr>
        <p:txBody>
          <a:bodyPr/>
          <a:lstStyle/>
          <a:p>
            <a:pPr eaLnBrk="1" hangingPunct="1"/>
            <a:r>
              <a:rPr lang="en-US" altLang="fr-FR" smtClean="0">
                <a:solidFill>
                  <a:srgbClr val="003474"/>
                </a:solidFill>
              </a:rPr>
              <a:t>Root Cause Analysis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925888" y="6453188"/>
            <a:ext cx="636111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b="1" dirty="0"/>
              <a:t>http://</a:t>
            </a:r>
            <a:r>
              <a:rPr lang="en-GB" sz="1400" b="1" dirty="0" err="1"/>
              <a:t>www.nrls.npsa.nhs.uk</a:t>
            </a:r>
            <a:r>
              <a:rPr lang="en-GB" sz="1400" b="1" dirty="0"/>
              <a:t>/resources/collections/root-cause-analysis</a:t>
            </a:r>
            <a:r>
              <a:rPr lang="en-GB" b="1" dirty="0"/>
              <a:t>/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98438" y="1549400"/>
            <a:ext cx="3665537" cy="1938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 b="1">
                <a:solidFill>
                  <a:srgbClr val="008000"/>
                </a:solidFill>
                <a:ea typeface="ＭＳ Ｐゴシック" pitchFamily="34" charset="-128"/>
              </a:rPr>
              <a:t>Patient factors</a:t>
            </a:r>
            <a:endParaRPr lang="fr-FR" altLang="ja-JP" sz="2000" b="1">
              <a:solidFill>
                <a:srgbClr val="00008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>
                <a:solidFill>
                  <a:srgbClr val="000080"/>
                </a:solidFill>
                <a:ea typeface="ＭＳ Ｐゴシック" pitchFamily="34" charset="-128"/>
              </a:rPr>
              <a:t>Clinical condition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>
                <a:solidFill>
                  <a:srgbClr val="000080"/>
                </a:solidFill>
                <a:ea typeface="ＭＳ Ｐゴシック" pitchFamily="34" charset="-128"/>
              </a:rPr>
              <a:t>Physical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>
                <a:solidFill>
                  <a:srgbClr val="000080"/>
                </a:solidFill>
                <a:ea typeface="ＭＳ Ｐゴシック" pitchFamily="34" charset="-128"/>
              </a:rPr>
              <a:t>Social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>
                <a:solidFill>
                  <a:srgbClr val="000080"/>
                </a:solidFill>
                <a:ea typeface="ＭＳ Ｐゴシック" pitchFamily="34" charset="-128"/>
              </a:rPr>
              <a:t>Psychological/ mental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2000">
                <a:solidFill>
                  <a:srgbClr val="000080"/>
                </a:solidFill>
                <a:ea typeface="ＭＳ Ｐゴシック" pitchFamily="34" charset="-128"/>
              </a:rPr>
              <a:t>Interpersonal relationships</a:t>
            </a:r>
            <a:endParaRPr lang="en-GB" altLang="en-US" sz="2000">
              <a:solidFill>
                <a:srgbClr val="000080"/>
              </a:solidFill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135438" y="1581150"/>
            <a:ext cx="2016125" cy="1938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8000"/>
                </a:solidFill>
                <a:cs typeface="Times New Roman" pitchFamily="18" charset="0"/>
              </a:rPr>
              <a:t>Task factors</a:t>
            </a:r>
            <a:endParaRPr lang="en-GB" altLang="en-US" sz="2000">
              <a:solidFill>
                <a:srgbClr val="00008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Guidelines/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  procedures/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  protocols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Decision aids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Task design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6646863" y="1803400"/>
            <a:ext cx="184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6307138" y="1581150"/>
            <a:ext cx="3713162" cy="1938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8000"/>
                </a:solidFill>
                <a:cs typeface="Times New Roman" pitchFamily="18" charset="0"/>
              </a:rPr>
              <a:t>Working condition factors</a:t>
            </a:r>
            <a:endParaRPr lang="en-GB" altLang="en-US" sz="2000">
              <a:solidFill>
                <a:srgbClr val="00008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Administrative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Design of physical environment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Environment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Staffing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80"/>
                </a:solidFill>
                <a:cs typeface="Times New Roman" pitchFamily="18" charset="0"/>
              </a:rPr>
              <a:t>Workload and hours time</a:t>
            </a:r>
          </a:p>
        </p:txBody>
      </p:sp>
      <p:sp>
        <p:nvSpPr>
          <p:cNvPr id="22536" name="Text Box 16"/>
          <p:cNvSpPr txBox="1">
            <a:spLocks noChangeArrowheads="1"/>
          </p:cNvSpPr>
          <p:nvPr/>
        </p:nvSpPr>
        <p:spPr bwMode="auto">
          <a:xfrm>
            <a:off x="822325" y="4054475"/>
            <a:ext cx="304165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 b="1">
                <a:solidFill>
                  <a:srgbClr val="008000"/>
                </a:solidFill>
                <a:ea typeface="ＭＳ Ｐゴシック" pitchFamily="34" charset="-128"/>
              </a:rPr>
              <a:t>Team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rgbClr val="000080"/>
                </a:solidFill>
                <a:ea typeface="ＭＳ Ｐゴシック" pitchFamily="34" charset="-128"/>
              </a:rPr>
              <a:t>Role congruence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rgbClr val="000080"/>
                </a:solidFill>
                <a:ea typeface="ＭＳ Ｐゴシック" pitchFamily="34" charset="-128"/>
              </a:rPr>
              <a:t>Leadership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rgbClr val="000080"/>
                </a:solidFill>
                <a:ea typeface="ＭＳ Ｐゴシック" pitchFamily="34" charset="-128"/>
              </a:rPr>
              <a:t>Support + cultural factors</a:t>
            </a:r>
            <a:endParaRPr lang="en-GB" altLang="en-US" sz="2000">
              <a:solidFill>
                <a:srgbClr val="000080"/>
              </a:solidFill>
            </a:endParaRPr>
          </a:p>
        </p:txBody>
      </p:sp>
      <p:sp>
        <p:nvSpPr>
          <p:cNvPr id="22537" name="Text Box 17"/>
          <p:cNvSpPr txBox="1">
            <a:spLocks noChangeArrowheads="1"/>
          </p:cNvSpPr>
          <p:nvPr/>
        </p:nvSpPr>
        <p:spPr bwMode="auto">
          <a:xfrm>
            <a:off x="4618038" y="3930650"/>
            <a:ext cx="4425950" cy="1616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 b="1">
                <a:solidFill>
                  <a:srgbClr val="008000"/>
                </a:solidFill>
                <a:ea typeface="ＭＳ Ｐゴシック" pitchFamily="34" charset="-128"/>
              </a:rPr>
              <a:t>Organisational + strategic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chemeClr val="accent2"/>
                </a:solidFill>
                <a:ea typeface="ＭＳ Ｐゴシック" pitchFamily="34" charset="-128"/>
              </a:rPr>
              <a:t>Organisational structure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chemeClr val="accent2"/>
                </a:solidFill>
                <a:ea typeface="ＭＳ Ｐゴシック" pitchFamily="34" charset="-128"/>
              </a:rPr>
              <a:t>Priorities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chemeClr val="accent2"/>
                </a:solidFill>
                <a:ea typeface="ＭＳ Ｐゴシック" pitchFamily="34" charset="-128"/>
              </a:rPr>
              <a:t>Externally imported risks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>
                <a:solidFill>
                  <a:schemeClr val="accent2"/>
                </a:solidFill>
                <a:ea typeface="ＭＳ Ｐゴシック" pitchFamily="34" charset="-128"/>
              </a:rPr>
              <a:t>Safety culture</a:t>
            </a:r>
            <a:endParaRPr lang="en-GB" altLang="en-US" sz="200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242888"/>
            <a:ext cx="9258300" cy="720725"/>
          </a:xfrm>
        </p:spPr>
        <p:txBody>
          <a:bodyPr anchor="ctr"/>
          <a:lstStyle/>
          <a:p>
            <a:pPr eaLnBrk="1" hangingPunct="1"/>
            <a:r>
              <a:rPr lang="fr-FR" altLang="fr-FR" sz="2800" smtClean="0"/>
              <a:t>RCA and IC teams daily work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9490075" cy="4525963"/>
          </a:xfrm>
        </p:spPr>
        <p:txBody>
          <a:bodyPr/>
          <a:lstStyle/>
          <a:p>
            <a:pPr eaLnBrk="1" hangingPunct="1"/>
            <a:r>
              <a:rPr lang="en-GB" altLang="fr-FR" sz="2400" b="1" smtClean="0"/>
              <a:t>Many tools and methods are available</a:t>
            </a:r>
            <a:r>
              <a:rPr lang="en-GB" altLang="fr-FR" sz="2400" smtClean="0"/>
              <a:t> </a:t>
            </a:r>
          </a:p>
          <a:p>
            <a:pPr lvl="1" eaLnBrk="1" hangingPunct="1"/>
            <a:r>
              <a:rPr lang="en-GB" altLang="fr-FR" sz="2000" smtClean="0"/>
              <a:t>Fishbone diagram </a:t>
            </a:r>
          </a:p>
          <a:p>
            <a:pPr lvl="1" eaLnBrk="1" hangingPunct="1"/>
            <a:r>
              <a:rPr lang="en-GB" altLang="fr-FR" sz="2000" smtClean="0"/>
              <a:t>Five why’s</a:t>
            </a:r>
          </a:p>
          <a:p>
            <a:pPr lvl="1" eaLnBrk="1" hangingPunct="1"/>
            <a:r>
              <a:rPr lang="en-GB" altLang="fr-FR" sz="2000" smtClean="0"/>
              <a:t>Causal tree analysis</a:t>
            </a:r>
          </a:p>
          <a:p>
            <a:pPr lvl="1" eaLnBrk="1" hangingPunct="1"/>
            <a:r>
              <a:rPr lang="en-GB" altLang="fr-FR" sz="2000" smtClean="0"/>
              <a:t>Affinity diagram</a:t>
            </a:r>
          </a:p>
          <a:p>
            <a:pPr lvl="1" eaLnBrk="1" hangingPunct="1"/>
            <a:endParaRPr lang="en-GB" altLang="fr-FR" sz="2000" smtClean="0"/>
          </a:p>
          <a:p>
            <a:pPr eaLnBrk="1" hangingPunct="1"/>
            <a:r>
              <a:rPr lang="en-GB" altLang="fr-FR" sz="2400" b="1" smtClean="0"/>
              <a:t>Documentation is easy to find</a:t>
            </a:r>
          </a:p>
          <a:p>
            <a:pPr lvl="1" eaLnBrk="1" hangingPunct="1"/>
            <a:r>
              <a:rPr lang="en-GB" altLang="fr-FR" sz="2000" smtClean="0"/>
              <a:t>NHS root cause analysis tools </a:t>
            </a:r>
          </a:p>
          <a:p>
            <a:pPr lvl="1" eaLnBrk="1" hangingPunct="1"/>
            <a:r>
              <a:rPr lang="en-GB" altLang="fr-FR" sz="2000" smtClean="0"/>
              <a:t>France HAS RCA guide</a:t>
            </a:r>
          </a:p>
          <a:p>
            <a:pPr eaLnBrk="1" hangingPunct="1"/>
            <a:endParaRPr lang="en-GB" altLang="fr-FR" sz="2000" b="1" smtClean="0"/>
          </a:p>
        </p:txBody>
      </p:sp>
      <p:sp>
        <p:nvSpPr>
          <p:cNvPr id="2355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C45BBA-5A49-4A88-9233-51DDBB0EB0A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14350" y="517525"/>
            <a:ext cx="949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3474"/>
                </a:solidFill>
              </a:rPr>
              <a:t>Root Cause Analysis - end 2017: several good experiences!</a:t>
            </a:r>
            <a:endParaRPr lang="fr-FR" altLang="fr-FR" sz="2400" b="1">
              <a:solidFill>
                <a:schemeClr val="tx1"/>
              </a:solidFill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514350" y="1600200"/>
            <a:ext cx="9490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z="1800" b="1"/>
              <a:t>Corwin GS </a:t>
            </a:r>
            <a:r>
              <a:rPr lang="en-GB" altLang="fr-FR" sz="1800" b="1" i="1"/>
              <a:t>et al</a:t>
            </a:r>
            <a:r>
              <a:rPr lang="en-GB" altLang="fr-FR" sz="1800"/>
              <a:t>. Root cause analysis of ICU adverse events in the veterans health administration. </a:t>
            </a:r>
            <a:r>
              <a:rPr lang="en-GB" altLang="fr-FR" sz="1200" i="1"/>
              <a:t>Jt Comm J Qual patient Saf </a:t>
            </a:r>
            <a:r>
              <a:rPr lang="en-GB" altLang="fr-FR" sz="1200" b="1"/>
              <a:t>2017</a:t>
            </a:r>
            <a:r>
              <a:rPr lang="en-GB" altLang="fr-FR" sz="1200"/>
              <a:t>; 43(11): 580-590</a:t>
            </a:r>
          </a:p>
          <a:p>
            <a:pPr lvl="1" eaLnBrk="1" hangingPunct="1"/>
            <a:r>
              <a:rPr lang="en-GB" altLang="fr-FR" sz="1600"/>
              <a:t>84% of the implemented actions had a better reported effectiveness </a:t>
            </a:r>
          </a:p>
          <a:p>
            <a:pPr lvl="1" eaLnBrk="1" hangingPunct="1"/>
            <a:endParaRPr lang="en-GB" altLang="fr-FR" sz="1600"/>
          </a:p>
          <a:p>
            <a:pPr eaLnBrk="1" hangingPunct="1"/>
            <a:r>
              <a:rPr lang="en-GB" altLang="fr-FR" sz="1800" b="1"/>
              <a:t>Boussat B </a:t>
            </a:r>
            <a:r>
              <a:rPr lang="en-GB" altLang="fr-FR" sz="1800" b="1" i="1"/>
              <a:t>et al</a:t>
            </a:r>
            <a:r>
              <a:rPr lang="en-GB" altLang="fr-FR" sz="1800"/>
              <a:t>. Involvement in root cause Analysis and patient safety culture among hospital care providers</a:t>
            </a:r>
            <a:r>
              <a:rPr lang="en-GB" altLang="fr-FR" sz="2000"/>
              <a:t>, </a:t>
            </a:r>
            <a:r>
              <a:rPr lang="en-GB" altLang="fr-FR" sz="1200" i="1"/>
              <a:t>J patient Saf </a:t>
            </a:r>
            <a:r>
              <a:rPr lang="en-GB" altLang="fr-FR" sz="1200" b="1" i="1"/>
              <a:t>2017</a:t>
            </a:r>
            <a:r>
              <a:rPr lang="en-GB" altLang="fr-FR" sz="1200" i="1"/>
              <a:t>, doi:10,1097/PTS.0000000000000456</a:t>
            </a:r>
          </a:p>
          <a:p>
            <a:pPr lvl="1" eaLnBrk="1" hangingPunct="1"/>
            <a:r>
              <a:rPr lang="en-GB" altLang="fr-FR" sz="1600"/>
              <a:t>Participation in routine RCA activities was associated with higher patient safety culture scores</a:t>
            </a:r>
          </a:p>
          <a:p>
            <a:pPr lvl="1" eaLnBrk="1" hangingPunct="1"/>
            <a:endParaRPr lang="en-GB" altLang="fr-FR" sz="1600"/>
          </a:p>
          <a:p>
            <a:pPr eaLnBrk="1" hangingPunct="1"/>
            <a:r>
              <a:rPr lang="en-GB" altLang="fr-FR" sz="1800" b="1"/>
              <a:t>Abdi Z, Ravaghi H</a:t>
            </a:r>
            <a:r>
              <a:rPr lang="en-GB" altLang="fr-FR" sz="1800"/>
              <a:t>. Implementing RCA in Iranian hospitals: challenges and benefits. </a:t>
            </a:r>
            <a:r>
              <a:rPr lang="en-GB" altLang="fr-FR" sz="1200" i="1"/>
              <a:t>Int J Health Plann manage </a:t>
            </a:r>
            <a:r>
              <a:rPr lang="en-GB" altLang="fr-FR" sz="1200" b="1" i="1"/>
              <a:t>2017</a:t>
            </a:r>
            <a:r>
              <a:rPr lang="en-GB" altLang="fr-FR" sz="1200" i="1"/>
              <a:t>; 32</a:t>
            </a:r>
            <a:r>
              <a:rPr lang="en-GB" altLang="fr-FR" sz="1200"/>
              <a:t>(2): 147-62</a:t>
            </a:r>
          </a:p>
          <a:p>
            <a:pPr lvl="1" eaLnBrk="1" hangingPunct="1"/>
            <a:r>
              <a:rPr lang="en-GB" altLang="fr-FR" sz="1600"/>
              <a:t>RCA improved patient care, fostered teamwork and communication among staff, safety culture</a:t>
            </a:r>
          </a:p>
          <a:p>
            <a:pPr lvl="1" eaLnBrk="1" hangingPunct="1">
              <a:buFont typeface="Wingdings" pitchFamily="2" charset="2"/>
              <a:buNone/>
            </a:pPr>
            <a:endParaRPr lang="en-GB" altLang="fr-FR" sz="1600"/>
          </a:p>
          <a:p>
            <a:pPr eaLnBrk="1" hangingPunct="1"/>
            <a:r>
              <a:rPr lang="en-GB" altLang="fr-FR" sz="1800" b="1"/>
              <a:t>Tchangai B </a:t>
            </a:r>
            <a:r>
              <a:rPr lang="en-GB" altLang="fr-FR" sz="1800" b="1" i="1"/>
              <a:t>et al</a:t>
            </a:r>
            <a:r>
              <a:rPr lang="en-GB" altLang="fr-FR" sz="1800"/>
              <a:t>. Incidence, root cause, and outcomes of unintentionally retained intraabdominal surgical sponges: a retrospective case series from two hospitals in Togo</a:t>
            </a:r>
            <a:r>
              <a:rPr lang="en-GB" altLang="fr-FR" sz="1800" b="1"/>
              <a:t>. </a:t>
            </a:r>
            <a:r>
              <a:rPr lang="en-GB" altLang="fr-FR" sz="1200" i="1"/>
              <a:t>Patient Saf Surg</a:t>
            </a:r>
            <a:r>
              <a:rPr lang="en-GB" altLang="fr-FR" sz="1200" b="1"/>
              <a:t>. 2017</a:t>
            </a:r>
            <a:r>
              <a:rPr lang="en-GB" altLang="fr-FR" sz="1200" i="1"/>
              <a:t>; 26: 11:25</a:t>
            </a:r>
            <a:r>
              <a:rPr lang="en-GB" altLang="fr-FR" sz="1200" b="1"/>
              <a:t>. </a:t>
            </a:r>
          </a:p>
          <a:p>
            <a:pPr eaLnBrk="1" hangingPunct="1"/>
            <a:endParaRPr lang="en-GB" altLang="fr-FR" sz="2000" b="1"/>
          </a:p>
        </p:txBody>
      </p:sp>
      <p:sp>
        <p:nvSpPr>
          <p:cNvPr id="2457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494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400">
                <a:solidFill>
                  <a:srgbClr val="004494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65000"/>
              <a:buFont typeface="Wingdings" pitchFamily="2" charset="2"/>
              <a:buChar char="p"/>
              <a:defRPr sz="2000">
                <a:solidFill>
                  <a:srgbClr val="004494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rgbClr val="004494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>
                <a:solidFill>
                  <a:srgbClr val="00449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4E9F3A-79AA-47D2-9AC3-6608188050A9}" type="slidenum">
              <a:rPr lang="fr-FR" altLang="en-US" sz="1800">
                <a:solidFill>
                  <a:schemeClr val="tx1"/>
                </a:solidFill>
                <a:latin typeface="Verdana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linSO">
  <a:themeElements>
    <a:clrScheme name="CClin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lin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lin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in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in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in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in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in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in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CClinSO</Template>
  <TotalTime>1499</TotalTime>
  <Words>2184</Words>
  <Application>Microsoft Office PowerPoint</Application>
  <PresentationFormat>35mm Slides</PresentationFormat>
  <Paragraphs>400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Wingdings</vt:lpstr>
      <vt:lpstr>Calibri</vt:lpstr>
      <vt:lpstr>Verdana</vt:lpstr>
      <vt:lpstr>ＭＳ Ｐゴシック</vt:lpstr>
      <vt:lpstr>Times New Roman</vt:lpstr>
      <vt:lpstr>Century</vt:lpstr>
      <vt:lpstr>CClinSO</vt:lpstr>
      <vt:lpstr>Root cause analysis to support IC teams daily work</vt:lpstr>
      <vt:lpstr>WHO RCA definition </vt:lpstr>
      <vt:lpstr>PowerPoint Presentation</vt:lpstr>
      <vt:lpstr>PowerPoint Presentation</vt:lpstr>
      <vt:lpstr>PowerPoint Presentation</vt:lpstr>
      <vt:lpstr>PowerPoint Presentation</vt:lpstr>
      <vt:lpstr>Root Cause Analysis</vt:lpstr>
      <vt:lpstr>RCA and IC teams daily work</vt:lpstr>
      <vt:lpstr>PowerPoint Presentation</vt:lpstr>
      <vt:lpstr>Focus</vt:lpstr>
      <vt:lpstr>Focus </vt:lpstr>
      <vt:lpstr>PowerPoint Presentation</vt:lpstr>
      <vt:lpstr>Field experience in South West France</vt:lpstr>
      <vt:lpstr>RCA process</vt:lpstr>
      <vt:lpstr>Field experience example #1</vt:lpstr>
      <vt:lpstr>ESBL K. pneumoniae bacteraemia on implanted port</vt:lpstr>
      <vt:lpstr>ESBL K. pneumoniae bacteraemia on implanted port</vt:lpstr>
      <vt:lpstr>ESBL K. pneumoniae bacteraemia on implanted port</vt:lpstr>
      <vt:lpstr>Field experience example #2</vt:lpstr>
      <vt:lpstr>Surgical site infections following bariatric surgery</vt:lpstr>
      <vt:lpstr>Surgical site infections following bariatric surgery</vt:lpstr>
      <vt:lpstr>Surgical site infections following bariatric surgery</vt:lpstr>
      <vt:lpstr>Surgical site infections following bariatric surgery</vt:lpstr>
      <vt:lpstr>Surgical site infections following bariatric surgery</vt:lpstr>
      <vt:lpstr>Field experience</vt:lpstr>
      <vt:lpstr>RCA to support IC teams daily work</vt:lpstr>
      <vt:lpstr>Conclusion</vt:lpstr>
      <vt:lpstr>Free tool in English : RCA for SSI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cause analysis to support IC teams daily work</dc:title>
  <dc:creator>Severac</dc:creator>
  <cp:lastModifiedBy>HE</cp:lastModifiedBy>
  <cp:revision>165</cp:revision>
  <cp:lastPrinted>2018-02-11T14:07:50Z</cp:lastPrinted>
  <dcterms:created xsi:type="dcterms:W3CDTF">2014-10-15T09:48:37Z</dcterms:created>
  <dcterms:modified xsi:type="dcterms:W3CDTF">2018-02-19T20:08:23Z</dcterms:modified>
</cp:coreProperties>
</file>