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420" r:id="rId3"/>
    <p:sldId id="419" r:id="rId4"/>
    <p:sldId id="421" r:id="rId5"/>
    <p:sldId id="422" r:id="rId6"/>
    <p:sldId id="423" r:id="rId7"/>
    <p:sldId id="425" r:id="rId8"/>
    <p:sldId id="426" r:id="rId9"/>
    <p:sldId id="427" r:id="rId10"/>
    <p:sldId id="428" r:id="rId11"/>
    <p:sldId id="447" r:id="rId12"/>
    <p:sldId id="429" r:id="rId13"/>
    <p:sldId id="430" r:id="rId14"/>
    <p:sldId id="431" r:id="rId15"/>
    <p:sldId id="432" r:id="rId16"/>
    <p:sldId id="433" r:id="rId17"/>
    <p:sldId id="434" r:id="rId18"/>
    <p:sldId id="436" r:id="rId19"/>
    <p:sldId id="437" r:id="rId20"/>
    <p:sldId id="435" r:id="rId21"/>
    <p:sldId id="438" r:id="rId22"/>
    <p:sldId id="439" r:id="rId23"/>
    <p:sldId id="440" r:id="rId24"/>
    <p:sldId id="450" r:id="rId25"/>
    <p:sldId id="449" r:id="rId26"/>
    <p:sldId id="452" r:id="rId27"/>
    <p:sldId id="441" r:id="rId28"/>
    <p:sldId id="442" r:id="rId29"/>
    <p:sldId id="443" r:id="rId30"/>
    <p:sldId id="451" r:id="rId31"/>
    <p:sldId id="444" r:id="rId32"/>
    <p:sldId id="445" r:id="rId33"/>
    <p:sldId id="446" r:id="rId34"/>
    <p:sldId id="448" r:id="rId35"/>
    <p:sldId id="453" r:id="rId36"/>
    <p:sldId id="454" r:id="rId37"/>
    <p:sldId id="455" r:id="rId38"/>
  </p:sldIdLst>
  <p:sldSz cx="9144000" cy="6858000" type="screen4x3"/>
  <p:notesSz cx="6783388" cy="9926638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FFFF"/>
    <a:srgbClr val="000000"/>
    <a:srgbClr val="CCFF99"/>
    <a:srgbClr val="FF99FF"/>
    <a:srgbClr val="FFFFCC"/>
    <a:srgbClr val="FF9933"/>
    <a:srgbClr val="0000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566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18"/>
    </p:cViewPr>
  </p:sorterViewPr>
  <p:notesViewPr>
    <p:cSldViewPr>
      <p:cViewPr varScale="1">
        <p:scale>
          <a:sx n="55" d="100"/>
          <a:sy n="55" d="100"/>
        </p:scale>
        <p:origin x="-2730" y="-96"/>
      </p:cViewPr>
      <p:guideLst>
        <p:guide orient="horz" pos="3126"/>
        <p:guide pos="21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04800"/>
            <a:ext cx="6783388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latin typeface="Arial" charset="0"/>
                <a:cs typeface="Arial" charset="0"/>
              </a:defRPr>
            </a:lvl1pPr>
          </a:lstStyle>
          <a:p>
            <a:r>
              <a:rPr lang="en-US" altLang="en-US"/>
              <a:t>Screening for vancomycin-resistant enterococci (VRE) ... Why bother?</a:t>
            </a:r>
          </a:p>
          <a:p>
            <a:r>
              <a:rPr lang="en-IE" altLang="en-US"/>
              <a:t>Prof. Hilary Humphreys</a:t>
            </a:r>
            <a:r>
              <a:rPr lang="en-US" altLang="en-US"/>
              <a:t>,</a:t>
            </a:r>
            <a:r>
              <a:rPr lang="en-GB" altLang="en-US"/>
              <a:t> Royal College of Surgeons in Ireland, Dublin</a:t>
            </a:r>
            <a:br>
              <a:rPr lang="en-GB" altLang="en-US"/>
            </a:br>
            <a:r>
              <a:rPr lang="en-GB" altLang="en-US"/>
              <a:t>A Webber Training Teleclass</a:t>
            </a:r>
            <a:r>
              <a:rPr lang="en-US" altLang="en-US"/>
              <a:t> </a:t>
            </a:r>
            <a:endParaRPr lang="en-IE" altLang="en-US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6513"/>
            <a:ext cx="678338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1"/>
            </a:lvl1pPr>
          </a:lstStyle>
          <a:p>
            <a:r>
              <a:rPr lang="en-US" altLang="en-US"/>
              <a:t>Hosted by Suzanne Rhodenizer Rose, Nova Scotia Health Authority</a:t>
            </a:r>
            <a:br>
              <a:rPr lang="en-US" altLang="en-US"/>
            </a:br>
            <a:r>
              <a:rPr lang="en-US" altLang="en-US"/>
              <a:t>www.webbertraining.com</a:t>
            </a: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3338" y="9429750"/>
            <a:ext cx="29400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587348D-AEAB-4CB5-B04D-86D07FBE81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15619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GB" altLang="en-US"/>
          </a:p>
        </p:txBody>
      </p:sp>
      <p:sp>
        <p:nvSpPr>
          <p:cNvPr id="12595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43338" y="0"/>
            <a:ext cx="29400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16388" name="Rectangle 1028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1122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4875"/>
            <a:ext cx="497363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2595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00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GB" altLang="en-US"/>
          </a:p>
        </p:txBody>
      </p:sp>
      <p:sp>
        <p:nvSpPr>
          <p:cNvPr id="12595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3338" y="9429750"/>
            <a:ext cx="29400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3AE3913-10A0-4D70-A7CA-B1EA754F82F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920657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B0A5F053-ACB5-4C7A-952E-3AE176131B9B}" type="slidenum">
              <a:rPr lang="en-GB" altLang="en-US" sz="1200"/>
              <a:pPr/>
              <a:t>1</a:t>
            </a:fld>
            <a:endParaRPr lang="en-GB" altLang="en-US" sz="1200"/>
          </a:p>
        </p:txBody>
      </p:sp>
      <p:sp>
        <p:nvSpPr>
          <p:cNvPr id="184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85C76A5-4A6F-466C-98BA-7A7B7E2D8DFF}" type="slidenum">
              <a:rPr lang="en-GB" altLang="en-US" sz="1200"/>
              <a:pPr/>
              <a:t>8</a:t>
            </a:fld>
            <a:endParaRPr lang="en-GB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134672" cy="1470025"/>
          </a:xfrm>
        </p:spPr>
        <p:txBody>
          <a:bodyPr/>
          <a:lstStyle>
            <a:lvl1pPr>
              <a:defRPr sz="4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7F884D-CB48-400E-A665-F624C51A6C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3288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56CDD0-9258-413A-BE89-4D530ECC41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9473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297CF0-79DB-4E4B-9D6D-744984BA47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347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A60F37-1332-4C8D-84B9-3B6FF36481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7749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9A2CF8-6784-41B5-BB76-4675436531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9174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062664" cy="1143000"/>
          </a:xfrm>
        </p:spPr>
        <p:txBody>
          <a:bodyPr/>
          <a:lstStyle>
            <a:lvl1pPr>
              <a:defRPr sz="4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581924-5768-479E-97F1-F591758B9B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0457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954143" cy="1362075"/>
          </a:xfrm>
        </p:spPr>
        <p:txBody>
          <a:bodyPr anchor="t"/>
          <a:lstStyle>
            <a:lvl1pPr algn="l">
              <a:defRPr sz="3600" b="1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CE5235-C4DC-4446-9F52-AD1E4DE273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65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84F17F-3BD3-4EAE-9C37-ED349AEC37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5051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221382-6A4E-4462-85E6-D862B3A57E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9290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144C65-B835-4F61-91BD-F749956468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9909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81C10B-D1D2-43BF-A93B-2F6603E2F0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3016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CD99F0-4098-49F1-A9E1-51143CFEE6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7227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8FCBC5-085C-4E6F-A3FF-65B9A52998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8876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007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fld id="{B3F447DA-7C5C-43B2-B3DE-D411E9C3FB5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icrosoft Sans Serif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icrosoft Sans Serif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icrosoft Sans Serif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icrosoft Sans Serif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25000"/>
        <a:buChar char="•"/>
        <a:defRPr sz="3200" b="1">
          <a:solidFill>
            <a:schemeClr val="tx1"/>
          </a:solidFill>
          <a:latin typeface="Comic Sans MS" pitchFamily="66" charset="0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25000"/>
        <a:buChar char="–"/>
        <a:defRPr sz="2800" b="1">
          <a:solidFill>
            <a:schemeClr val="tx1"/>
          </a:solidFill>
          <a:latin typeface="Comic Sans MS" pitchFamily="66" charset="0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25000"/>
        <a:buChar char="•"/>
        <a:defRPr sz="2400" b="1">
          <a:solidFill>
            <a:schemeClr val="tx1"/>
          </a:solidFill>
          <a:latin typeface="Comic Sans MS" pitchFamily="66" charset="0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25000"/>
        <a:buChar char="–"/>
        <a:defRPr sz="2000" b="1">
          <a:solidFill>
            <a:schemeClr val="tx1"/>
          </a:solidFill>
          <a:latin typeface="Comic Sans MS" pitchFamily="66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25000"/>
        <a:buChar char="»"/>
        <a:defRPr sz="2000" b="1">
          <a:solidFill>
            <a:schemeClr val="tx1"/>
          </a:solidFill>
          <a:latin typeface="Comic Sans MS" pitchFamily="66" charset="0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25000"/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25000"/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25000"/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25000"/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79388" y="620713"/>
            <a:ext cx="8702675" cy="1727200"/>
          </a:xfrm>
        </p:spPr>
        <p:txBody>
          <a:bodyPr/>
          <a:lstStyle/>
          <a:p>
            <a:pPr algn="ctr"/>
            <a:r>
              <a:rPr lang="en-US" altLang="en-US" smtClean="0">
                <a:latin typeface="Arial" charset="0"/>
                <a:cs typeface="Arial" charset="0"/>
              </a:rPr>
              <a:t>Screening for vancomycin-resistant enterococci (VRE)</a:t>
            </a:r>
            <a:br>
              <a:rPr lang="en-US" altLang="en-US" smtClean="0">
                <a:latin typeface="Arial" charset="0"/>
                <a:cs typeface="Arial" charset="0"/>
              </a:rPr>
            </a:br>
            <a:r>
              <a:rPr lang="en-US" altLang="en-US" smtClean="0">
                <a:latin typeface="Arial" charset="0"/>
                <a:cs typeface="Arial" charset="0"/>
              </a:rPr>
              <a:t>Why bother?</a:t>
            </a:r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363788" y="2819400"/>
            <a:ext cx="4265612" cy="885825"/>
          </a:xfrm>
        </p:spPr>
        <p:txBody>
          <a:bodyPr/>
          <a:lstStyle/>
          <a:p>
            <a:r>
              <a:rPr lang="en-IE" altLang="en-US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Hilary Humphreys</a:t>
            </a: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276350" y="3429000"/>
            <a:ext cx="6648450" cy="12001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Department of </a:t>
            </a:r>
            <a:r>
              <a:rPr lang="en-IE" alt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Clinical </a:t>
            </a:r>
            <a:r>
              <a:rPr lang="en-GB" alt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Microbiology,</a:t>
            </a:r>
            <a:r>
              <a:rPr lang="en-IE" alt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   </a:t>
            </a:r>
            <a:r>
              <a:rPr lang="en-GB" alt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Royal College of Surgeons in Ireland (RCSI) &amp; Beaumont Hospital, Dublin, Ireland</a:t>
            </a:r>
          </a:p>
        </p:txBody>
      </p:sp>
      <p:grpSp>
        <p:nvGrpSpPr>
          <p:cNvPr id="17413" name="Group 7"/>
          <p:cNvGrpSpPr>
            <a:grpSpLocks/>
          </p:cNvGrpSpPr>
          <p:nvPr/>
        </p:nvGrpSpPr>
        <p:grpSpPr bwMode="auto">
          <a:xfrm>
            <a:off x="8153400" y="5334000"/>
            <a:ext cx="779463" cy="950913"/>
            <a:chOff x="4670" y="3360"/>
            <a:chExt cx="946" cy="864"/>
          </a:xfrm>
        </p:grpSpPr>
        <p:pic>
          <p:nvPicPr>
            <p:cNvPr id="17419" name="Picture 8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" y="3360"/>
              <a:ext cx="80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0" name="Text Box 9"/>
            <p:cNvSpPr txBox="1">
              <a:spLocks noChangeArrowheads="1"/>
            </p:cNvSpPr>
            <p:nvPr/>
          </p:nvSpPr>
          <p:spPr bwMode="auto">
            <a:xfrm>
              <a:off x="4670" y="3744"/>
              <a:ext cx="1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r"/>
              <a:endParaRPr lang="en-GB" altLang="en-US" b="1">
                <a:solidFill>
                  <a:srgbClr val="000066"/>
                </a:solidFill>
                <a:latin typeface="Arial" charset="0"/>
              </a:endParaRPr>
            </a:p>
          </p:txBody>
        </p:sp>
      </p:grpSp>
      <p:pic>
        <p:nvPicPr>
          <p:cNvPr id="17414" name="Picture 8" descr="BeaumontCrest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5448300"/>
            <a:ext cx="684212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219200" y="5105400"/>
            <a:ext cx="6648450" cy="8302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CA" alt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Hosted by Suzanne Rhodenizer-Rose</a:t>
            </a:r>
            <a:br>
              <a:rPr lang="en-CA" alt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</a:br>
            <a:r>
              <a:rPr lang="en-CA" alt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Nova Scotia Health Authority</a:t>
            </a:r>
            <a:endParaRPr lang="en-GB" altLang="en-US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7416" name="Rectangle 9"/>
          <p:cNvSpPr>
            <a:spLocks noChangeArrowheads="1"/>
          </p:cNvSpPr>
          <p:nvPr/>
        </p:nvSpPr>
        <p:spPr bwMode="auto">
          <a:xfrm>
            <a:off x="1066800" y="2743200"/>
            <a:ext cx="7086600" cy="20574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7417" name="TextBox 10"/>
          <p:cNvSpPr txBox="1">
            <a:spLocks noChangeArrowheads="1"/>
          </p:cNvSpPr>
          <p:nvPr/>
        </p:nvSpPr>
        <p:spPr bwMode="auto">
          <a:xfrm>
            <a:off x="2946400" y="6400800"/>
            <a:ext cx="3048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en-US" sz="2000">
                <a:latin typeface="Arial" charset="0"/>
                <a:cs typeface="Arial" charset="0"/>
              </a:rPr>
              <a:t>www.webbertraining.com</a:t>
            </a:r>
          </a:p>
        </p:txBody>
      </p:sp>
      <p:sp>
        <p:nvSpPr>
          <p:cNvPr id="17418" name="TextBox 11"/>
          <p:cNvSpPr txBox="1">
            <a:spLocks noChangeArrowheads="1"/>
          </p:cNvSpPr>
          <p:nvPr/>
        </p:nvSpPr>
        <p:spPr bwMode="auto">
          <a:xfrm>
            <a:off x="7475538" y="6400800"/>
            <a:ext cx="16684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2000">
                <a:latin typeface="Arial" charset="0"/>
                <a:cs typeface="Arial" charset="0"/>
              </a:rPr>
              <a:t>June 9,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pPr algn="ctr"/>
            <a:r>
              <a:rPr lang="en-GB" altLang="en-US" sz="4000" smtClean="0">
                <a:latin typeface="Arial" charset="0"/>
                <a:cs typeface="Arial" charset="0"/>
              </a:rPr>
              <a:t>VRE </a:t>
            </a:r>
            <a:r>
              <a:rPr lang="en-GB" altLang="en-US" sz="4000" i="1" smtClean="0">
                <a:latin typeface="Arial" charset="0"/>
                <a:cs typeface="Arial" charset="0"/>
              </a:rPr>
              <a:t>versus</a:t>
            </a:r>
            <a:r>
              <a:rPr lang="en-GB" altLang="en-US" sz="4000" smtClean="0">
                <a:latin typeface="Arial" charset="0"/>
                <a:cs typeface="Arial" charset="0"/>
              </a:rPr>
              <a:t> VSE BSI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79388" y="765175"/>
            <a:ext cx="8856662" cy="1295400"/>
          </a:xfrm>
        </p:spPr>
        <p:txBody>
          <a:bodyPr/>
          <a:lstStyle/>
          <a:p>
            <a:r>
              <a:rPr lang="en-GB" altLang="en-US" sz="2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Systemic review &amp; meta-analysis of outcomes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95513" y="6092825"/>
            <a:ext cx="6553200" cy="3698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GB" altLang="en-US" sz="1800" b="1" i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Infect Control Hosp Epidemiol </a:t>
            </a:r>
            <a:r>
              <a:rPr lang="en-GB" altLang="en-US" sz="18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2016; 37: 26-35</a:t>
            </a: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196975"/>
            <a:ext cx="6769100" cy="552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F710996-C531-4C1F-B423-EB72204F15E8}" type="slidenum">
              <a:rPr lang="en-US" altLang="en-US" sz="1800"/>
              <a:pPr/>
              <a:t>10</a:t>
            </a:fld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pPr algn="ctr"/>
            <a:r>
              <a:rPr lang="en-GB" altLang="en-US" sz="4000" smtClean="0">
                <a:latin typeface="Arial" charset="0"/>
                <a:cs typeface="Arial" charset="0"/>
              </a:rPr>
              <a:t>VRE </a:t>
            </a:r>
            <a:r>
              <a:rPr lang="en-GB" altLang="en-US" sz="4000" i="1" smtClean="0">
                <a:latin typeface="Arial" charset="0"/>
                <a:cs typeface="Arial" charset="0"/>
              </a:rPr>
              <a:t>versus </a:t>
            </a:r>
            <a:r>
              <a:rPr lang="en-GB" altLang="en-US" sz="4000" smtClean="0">
                <a:latin typeface="Arial" charset="0"/>
                <a:cs typeface="Arial" charset="0"/>
              </a:rPr>
              <a:t>VSE BSI</a:t>
            </a: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2124075" y="6308725"/>
            <a:ext cx="6480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GB" altLang="en-US" sz="1800" b="1" i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Infect Control Hosp Epidemiol </a:t>
            </a:r>
            <a:r>
              <a:rPr lang="en-GB" altLang="en-US" sz="18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2016; 37: 26-35</a:t>
            </a:r>
          </a:p>
        </p:txBody>
      </p:sp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1052513"/>
            <a:ext cx="8447087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B46AE3D1-DB28-4994-A282-C01EA2C88F3D}" type="slidenum">
              <a:rPr lang="en-US" altLang="en-US" sz="1800"/>
              <a:pPr/>
              <a:t>11</a:t>
            </a:fld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8353425" cy="792162"/>
          </a:xfrm>
        </p:spPr>
        <p:txBody>
          <a:bodyPr/>
          <a:lstStyle/>
          <a:p>
            <a:pPr algn="ctr"/>
            <a:r>
              <a:rPr lang="en-GB" altLang="en-US" sz="4000" smtClean="0">
                <a:latin typeface="Arial" charset="0"/>
                <a:cs typeface="Arial" charset="0"/>
              </a:rPr>
              <a:t>VRE &amp; Renal Dialysis Patients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981075"/>
            <a:ext cx="8712200" cy="5184775"/>
          </a:xfrm>
        </p:spPr>
        <p:txBody>
          <a:bodyPr/>
          <a:lstStyle/>
          <a:p>
            <a:r>
              <a:rPr lang="en-GB" altLang="en-US" sz="2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Meta-analysis from 1982-2014 of prevalence, risk factors &amp; significance</a:t>
            </a:r>
          </a:p>
          <a:p>
            <a:endParaRPr lang="en-GB" altLang="en-US" sz="240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r>
              <a:rPr lang="en-GB" altLang="en-US" sz="2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23 studies from 100 dialysis centres involving 4,842 patients</a:t>
            </a:r>
          </a:p>
          <a:p>
            <a:endParaRPr lang="en-GB" altLang="en-US" sz="240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r>
              <a:rPr lang="en-GB" altLang="en-US" sz="2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Prevalence, 6.2% (5.2% North America)</a:t>
            </a:r>
          </a:p>
          <a:p>
            <a:endParaRPr lang="en-GB" altLang="en-US" sz="240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r>
              <a:rPr lang="en-GB" altLang="en-US" sz="2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Risk of infection increases x 21.6 if VRE +ve</a:t>
            </a:r>
          </a:p>
          <a:p>
            <a:endParaRPr lang="en-GB" altLang="en-US" sz="240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r>
              <a:rPr lang="en-GB" altLang="en-US" sz="2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Heterogeneity may reflect differences in infection prevention &amp; control practices &amp; use of antibiotics</a:t>
            </a:r>
          </a:p>
          <a:p>
            <a:pPr>
              <a:buFontTx/>
              <a:buNone/>
            </a:pPr>
            <a:endParaRPr lang="en-GB" altLang="en-US" sz="2800" smtClean="0">
              <a:latin typeface="Arial" charset="0"/>
              <a:cs typeface="Arial" charset="0"/>
            </a:endParaRPr>
          </a:p>
          <a:p>
            <a:endParaRPr lang="en-GB" altLang="en-US" sz="2800" smtClean="0">
              <a:latin typeface="Arial" charset="0"/>
              <a:cs typeface="Arial" charset="0"/>
            </a:endParaRPr>
          </a:p>
          <a:p>
            <a:endParaRPr lang="en-GB" altLang="en-US" sz="3200" smtClean="0">
              <a:latin typeface="Arial" charset="0"/>
              <a:cs typeface="Arial" charset="0"/>
            </a:endParaRPr>
          </a:p>
          <a:p>
            <a:endParaRPr lang="en-GB" altLang="en-US" sz="3600" smtClean="0">
              <a:latin typeface="Arial" charset="0"/>
              <a:cs typeface="Arial" charset="0"/>
            </a:endParaRPr>
          </a:p>
        </p:txBody>
      </p:sp>
      <p:sp>
        <p:nvSpPr>
          <p:cNvPr id="30724" name="TextBox 3"/>
          <p:cNvSpPr txBox="1">
            <a:spLocks noChangeArrowheads="1"/>
          </p:cNvSpPr>
          <p:nvPr/>
        </p:nvSpPr>
        <p:spPr bwMode="auto">
          <a:xfrm>
            <a:off x="3779838" y="6381750"/>
            <a:ext cx="49688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GB" altLang="en-US" sz="1600" b="1" i="1">
                <a:solidFill>
                  <a:srgbClr val="CCFFFF"/>
                </a:solidFill>
                <a:latin typeface="Arial" charset="0"/>
                <a:cs typeface="Arial" charset="0"/>
              </a:rPr>
              <a:t>Am J Kidney Dis </a:t>
            </a:r>
            <a:r>
              <a:rPr lang="en-GB" altLang="en-US" sz="1600" b="1">
                <a:solidFill>
                  <a:srgbClr val="CCFFFF"/>
                </a:solidFill>
                <a:latin typeface="Arial" charset="0"/>
                <a:cs typeface="Arial" charset="0"/>
              </a:rPr>
              <a:t>2015; 65: 88-97</a:t>
            </a:r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EEA43D1-5A97-411F-AD93-BCD60D09275F}" type="slidenum">
              <a:rPr lang="en-US" altLang="en-US" sz="1800"/>
              <a:pPr/>
              <a:t>12</a:t>
            </a:fld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altLang="en-US" smtClean="0">
              <a:latin typeface="Arial" charset="0"/>
              <a:cs typeface="Arial" charset="0"/>
            </a:endParaRPr>
          </a:p>
          <a:p>
            <a:pPr marL="0" indent="0">
              <a:buFontTx/>
              <a:buNone/>
            </a:pPr>
            <a:endParaRPr lang="en-GB" altLang="en-US" smtClean="0">
              <a:latin typeface="Arial" charset="0"/>
              <a:cs typeface="Arial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755650" y="836613"/>
            <a:ext cx="7488238" cy="5400675"/>
          </a:xfrm>
          <a:prstGeom prst="rect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en-GB" altLang="en-US" sz="3200" b="1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endParaRPr lang="en-GB" altLang="en-US" sz="3600" b="1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  <a:p>
            <a:r>
              <a:rPr lang="en-GB" altLang="en-US" sz="5400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Different Surveillance </a:t>
            </a:r>
          </a:p>
          <a:p>
            <a:endParaRPr lang="en-GB" altLang="en-US" sz="5400" b="1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  <a:p>
            <a:r>
              <a:rPr lang="en-GB" altLang="en-US" sz="5400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Approaches</a:t>
            </a:r>
          </a:p>
        </p:txBody>
      </p:sp>
      <p:sp>
        <p:nvSpPr>
          <p:cNvPr id="317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FC14C51-94F8-4644-A968-400B0E11671F}" type="slidenum">
              <a:rPr lang="en-US" altLang="en-US" sz="1800"/>
              <a:pPr/>
              <a:t>13</a:t>
            </a:fld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62913" cy="1268413"/>
          </a:xfrm>
        </p:spPr>
        <p:txBody>
          <a:bodyPr/>
          <a:lstStyle/>
          <a:p>
            <a:pPr algn="ctr"/>
            <a:r>
              <a:rPr lang="en-GB" altLang="en-US" sz="4000" smtClean="0">
                <a:latin typeface="Arial" charset="0"/>
                <a:cs typeface="Arial" charset="0"/>
              </a:rPr>
              <a:t>Surveillance for VRE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341438"/>
            <a:ext cx="8496300" cy="447357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altLang="en-US" sz="320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Passive</a:t>
            </a:r>
          </a:p>
          <a:p>
            <a:pPr marL="0" indent="0"/>
            <a:r>
              <a:rPr lang="en-GB" altLang="en-US" sz="2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Only check isolates causing infection to guide therapy</a:t>
            </a:r>
          </a:p>
          <a:p>
            <a:pPr marL="0" indent="0"/>
            <a:r>
              <a:rPr lang="en-GB" altLang="en-US" sz="2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Occasional prevalence surveys of enterococcal isolates</a:t>
            </a:r>
          </a:p>
          <a:p>
            <a:pPr marL="0" indent="0"/>
            <a:endParaRPr lang="en-GB" altLang="en-US" sz="200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marL="0" indent="0">
              <a:buFontTx/>
              <a:buNone/>
            </a:pPr>
            <a:endParaRPr lang="en-GB" altLang="en-US" sz="3200" smtClean="0">
              <a:solidFill>
                <a:srgbClr val="CC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marL="0" indent="0">
              <a:buFontTx/>
              <a:buNone/>
            </a:pPr>
            <a:r>
              <a:rPr lang="en-GB" altLang="en-US" sz="320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Active</a:t>
            </a:r>
          </a:p>
          <a:p>
            <a:pPr marL="0" indent="0"/>
            <a:r>
              <a:rPr lang="en-GB" altLang="en-US" sz="2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Selective, e.g. admission &amp; weekly in ICU</a:t>
            </a:r>
          </a:p>
          <a:p>
            <a:pPr marL="0" indent="0"/>
            <a:r>
              <a:rPr lang="en-GB" altLang="en-US" sz="2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Universal, all patients in certain clinical units on admission, weekly &amp; on discharge</a:t>
            </a:r>
          </a:p>
          <a:p>
            <a:pPr marL="0" indent="0">
              <a:buFontTx/>
              <a:buNone/>
            </a:pPr>
            <a:endParaRPr lang="en-GB" altLang="en-US" sz="2800" smtClean="0">
              <a:latin typeface="Arial" charset="0"/>
              <a:cs typeface="Arial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2A9A3EF-3412-4430-9002-26ADCFB2C481}" type="slidenum">
              <a:rPr lang="en-US" altLang="en-US" sz="1800"/>
              <a:pPr/>
              <a:t>14</a:t>
            </a:fld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3375"/>
            <a:ext cx="8062913" cy="1008063"/>
          </a:xfrm>
        </p:spPr>
        <p:txBody>
          <a:bodyPr/>
          <a:lstStyle/>
          <a:p>
            <a:pPr algn="ctr"/>
            <a:r>
              <a:rPr lang="en-GB" altLang="en-US" sz="4000" smtClean="0">
                <a:latin typeface="Arial" charset="0"/>
                <a:cs typeface="Arial" charset="0"/>
              </a:rPr>
              <a:t>Risk Factors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9750" y="1268413"/>
          <a:ext cx="8204200" cy="4770437"/>
        </p:xfrm>
        <a:graphic>
          <a:graphicData uri="http://schemas.openxmlformats.org/drawingml/2006/table">
            <a:tbl>
              <a:tblPr/>
              <a:tblGrid>
                <a:gridCol w="2809875"/>
                <a:gridCol w="5394325"/>
              </a:tblGrid>
              <a:tr h="4429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8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-128"/>
                          <a:cs typeface="Arial" charset="0"/>
                        </a:rPr>
                        <a:t>Intrinsic</a:t>
                      </a:r>
                    </a:p>
                  </a:txBody>
                  <a:tcPr marL="91437" marR="91437" marT="45711" marB="45711" horzOverflow="overflow">
                    <a:lnL w="9525" cap="flat" cmpd="sng" algn="ctr">
                      <a:solidFill>
                        <a:srgbClr val="FF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F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8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-128"/>
                          <a:cs typeface="Arial" charset="0"/>
                        </a:rPr>
                        <a:t>Comment</a:t>
                      </a:r>
                    </a:p>
                  </a:txBody>
                  <a:tcPr marL="91437" marR="91437" marT="45711" marB="45711" horzOverflow="overflow">
                    <a:lnL>
                      <a:noFill/>
                    </a:lnL>
                    <a:lnR w="9525" cap="flat" cmpd="sng" algn="ctr">
                      <a:solidFill>
                        <a:srgbClr val="FF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429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8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Immunosuppression</a:t>
                      </a:r>
                    </a:p>
                  </a:txBody>
                  <a:tcPr marL="91437" marR="91437" marT="45711" marB="45711" horzOverflow="overflow">
                    <a:lnL w="9525" cap="flat" cmpd="sng" algn="ctr">
                      <a:solidFill>
                        <a:srgbClr val="FF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F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8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Haematology/Oncology, SOT</a:t>
                      </a:r>
                    </a:p>
                  </a:txBody>
                  <a:tcPr marL="91437" marR="91437" marT="45711" marB="45711" horzOverflow="overflow">
                    <a:lnL>
                      <a:noFill/>
                    </a:lnL>
                    <a:lnR w="9525" cap="flat" cmpd="sng" algn="ctr">
                      <a:solidFill>
                        <a:srgbClr val="FF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4429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8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Renal dialysis</a:t>
                      </a:r>
                    </a:p>
                  </a:txBody>
                  <a:tcPr marL="91437" marR="91437" marT="45711" marB="45711" horzOverflow="overflow">
                    <a:lnL w="9525" cap="flat" cmpd="sng" algn="ctr">
                      <a:solidFill>
                        <a:srgbClr val="FF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F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8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Healthcare contact</a:t>
                      </a:r>
                    </a:p>
                  </a:txBody>
                  <a:tcPr marL="91437" marR="91437" marT="45711" marB="45711" horzOverflow="overflow">
                    <a:lnL>
                      <a:noFill/>
                    </a:lnL>
                    <a:lnR w="9525" cap="flat" cmpd="sng" algn="ctr">
                      <a:solidFill>
                        <a:srgbClr val="FF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4429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8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Antibiotics</a:t>
                      </a:r>
                    </a:p>
                  </a:txBody>
                  <a:tcPr marL="91437" marR="91437" marT="45711" marB="45711" horzOverflow="overflow">
                    <a:lnL w="9525" cap="flat" cmpd="sng" algn="ctr">
                      <a:solidFill>
                        <a:srgbClr val="FF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F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8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3GC, FQ, vanc, B-L/B-L inhibitors</a:t>
                      </a:r>
                    </a:p>
                  </a:txBody>
                  <a:tcPr marL="91437" marR="91437" marT="45711" marB="45711" horzOverflow="overflow">
                    <a:lnL>
                      <a:noFill/>
                    </a:lnL>
                    <a:lnR w="9525" cap="flat" cmpd="sng" algn="ctr">
                      <a:solidFill>
                        <a:srgbClr val="FF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7842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8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Underlying diseases</a:t>
                      </a:r>
                    </a:p>
                  </a:txBody>
                  <a:tcPr marL="91437" marR="91437" marT="45711" marB="45711" horzOverflow="overflow">
                    <a:lnL w="9525" cap="flat" cmpd="sng" algn="ctr">
                      <a:solidFill>
                        <a:srgbClr val="FF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F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8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Healthcare contact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1437" marR="91437" marT="45711" marB="45711" horzOverflow="overflow">
                    <a:lnL>
                      <a:noFill/>
                    </a:lnL>
                    <a:lnR w="9525" cap="flat" cmpd="sng" algn="ctr">
                      <a:solidFill>
                        <a:srgbClr val="FF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4429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8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-128"/>
                          <a:cs typeface="Arial" charset="0"/>
                        </a:rPr>
                        <a:t>Extrinsic</a:t>
                      </a:r>
                    </a:p>
                  </a:txBody>
                  <a:tcPr marL="91437" marR="91437" marT="45711" marB="45711" horzOverflow="overflow">
                    <a:lnL w="9525" cap="flat" cmpd="sng" algn="ctr">
                      <a:solidFill>
                        <a:srgbClr val="FF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F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8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-128"/>
                          <a:cs typeface="Arial" charset="0"/>
                        </a:rPr>
                        <a:t>Comment</a:t>
                      </a:r>
                    </a:p>
                  </a:txBody>
                  <a:tcPr marL="91437" marR="91437" marT="45711" marB="45711" horzOverflow="overflow">
                    <a:lnL>
                      <a:noFill/>
                    </a:lnL>
                    <a:lnR w="9525" cap="flat" cmpd="sng" algn="ctr">
                      <a:solidFill>
                        <a:srgbClr val="FF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429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8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ICU</a:t>
                      </a:r>
                    </a:p>
                  </a:txBody>
                  <a:tcPr marL="91437" marR="91437" marT="45711" marB="45711" horzOverflow="overflow">
                    <a:lnL w="9525" cap="flat" cmpd="sng" algn="ctr">
                      <a:solidFill>
                        <a:srgbClr val="FF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F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8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Most studies</a:t>
                      </a:r>
                    </a:p>
                  </a:txBody>
                  <a:tcPr marL="91437" marR="91437" marT="45711" marB="45711" horzOverflow="overflow">
                    <a:lnL>
                      <a:noFill/>
                    </a:lnL>
                    <a:lnR w="9525" cap="flat" cmpd="sng" algn="ctr">
                      <a:solidFill>
                        <a:srgbClr val="FF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4429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8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LTCF</a:t>
                      </a:r>
                    </a:p>
                  </a:txBody>
                  <a:tcPr marL="91437" marR="91437" marT="45711" marB="45711" horzOverflow="overflow">
                    <a:lnL w="9525" cap="flat" cmpd="sng" algn="ctr">
                      <a:solidFill>
                        <a:srgbClr val="FF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F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8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? Underlying disease or lack of prevention</a:t>
                      </a:r>
                    </a:p>
                  </a:txBody>
                  <a:tcPr marL="91437" marR="91437" marT="45711" marB="45711" horzOverflow="overflow">
                    <a:lnL>
                      <a:noFill/>
                    </a:lnL>
                    <a:lnR w="9525" cap="flat" cmpd="sng" algn="ctr">
                      <a:solidFill>
                        <a:srgbClr val="FF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4429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8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Single room</a:t>
                      </a:r>
                    </a:p>
                  </a:txBody>
                  <a:tcPr marL="91437" marR="91437" marT="45711" marB="45711" horzOverflow="overflow">
                    <a:lnL w="9525" cap="flat" cmpd="sng" algn="ctr">
                      <a:solidFill>
                        <a:srgbClr val="FF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F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8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Inadequate cleaning</a:t>
                      </a:r>
                    </a:p>
                  </a:txBody>
                  <a:tcPr marL="91437" marR="91437" marT="45711" marB="45711" horzOverflow="overflow">
                    <a:lnL>
                      <a:noFill/>
                    </a:lnL>
                    <a:lnR w="9525" cap="flat" cmpd="sng" algn="ctr">
                      <a:solidFill>
                        <a:srgbClr val="FF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4429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8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Prior hospitalisation</a:t>
                      </a:r>
                    </a:p>
                  </a:txBody>
                  <a:tcPr marL="91437" marR="91437" marT="45711" marB="45711" horzOverflow="overflow">
                    <a:lnL w="9525" cap="flat" cmpd="sng" algn="ctr">
                      <a:solidFill>
                        <a:srgbClr val="FF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F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8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Studies in tertiary centres</a:t>
                      </a:r>
                    </a:p>
                  </a:txBody>
                  <a:tcPr marL="91437" marR="91437" marT="45711" marB="45711" horzOverflow="overflow">
                    <a:lnL>
                      <a:noFill/>
                    </a:lnL>
                    <a:lnR w="9525" cap="flat" cmpd="sng" algn="ctr">
                      <a:solidFill>
                        <a:srgbClr val="FF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16421" name="TextBox 4"/>
          <p:cNvSpPr txBox="1">
            <a:spLocks noChangeArrowheads="1"/>
          </p:cNvSpPr>
          <p:nvPr/>
        </p:nvSpPr>
        <p:spPr bwMode="auto">
          <a:xfrm>
            <a:off x="4067175" y="6262688"/>
            <a:ext cx="4752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GB" altLang="en-US" sz="1800" b="1" i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J Hosp Infect </a:t>
            </a:r>
            <a:r>
              <a:rPr lang="en-GB" altLang="en-US" sz="18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2014; 88: 191-198</a:t>
            </a:r>
          </a:p>
        </p:txBody>
      </p:sp>
      <p:sp>
        <p:nvSpPr>
          <p:cNvPr id="3383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911EB45-F11B-40DF-ABE5-6367F6289FAC}" type="slidenum">
              <a:rPr lang="en-US" altLang="en-US" sz="1800"/>
              <a:pPr/>
              <a:t>15</a:t>
            </a:fld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8061325" cy="615950"/>
          </a:xfrm>
        </p:spPr>
        <p:txBody>
          <a:bodyPr/>
          <a:lstStyle/>
          <a:p>
            <a:pPr algn="ctr"/>
            <a:r>
              <a:rPr lang="en-GB" altLang="en-US" sz="4000" smtClean="0">
                <a:latin typeface="Arial" charset="0"/>
                <a:cs typeface="Arial" charset="0"/>
              </a:rPr>
              <a:t>Studies on Screening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052513"/>
            <a:ext cx="8785225" cy="4970462"/>
          </a:xfrm>
        </p:spPr>
        <p:txBody>
          <a:bodyPr/>
          <a:lstStyle/>
          <a:p>
            <a:r>
              <a:rPr lang="en-GB" altLang="en-US" sz="26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Mixed &amp; sub-optimal in large part due to </a:t>
            </a:r>
          </a:p>
          <a:p>
            <a:pPr lvl="1"/>
            <a:r>
              <a:rPr lang="en-GB" altLang="en-US" sz="26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Differences in centres</a:t>
            </a:r>
          </a:p>
          <a:p>
            <a:pPr lvl="1"/>
            <a:r>
              <a:rPr lang="en-GB" altLang="en-US" sz="26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Sampling &amp; laboratory methodology</a:t>
            </a:r>
          </a:p>
          <a:p>
            <a:pPr lvl="1"/>
            <a:r>
              <a:rPr lang="en-GB" altLang="en-US" sz="26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Patient populations</a:t>
            </a:r>
          </a:p>
          <a:p>
            <a:pPr lvl="1"/>
            <a:r>
              <a:rPr lang="en-GB" altLang="en-US" sz="26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Design, retrospective, prospective, case-controlled</a:t>
            </a:r>
          </a:p>
          <a:p>
            <a:pPr lvl="1"/>
            <a:r>
              <a:rPr lang="en-GB" altLang="en-US" sz="26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Some are mathematical modelling</a:t>
            </a:r>
          </a:p>
          <a:p>
            <a:pPr lvl="1">
              <a:buFontTx/>
              <a:buNone/>
            </a:pPr>
            <a:endParaRPr lang="en-GB" altLang="en-US" sz="260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lvl="1">
              <a:buFontTx/>
              <a:buNone/>
            </a:pPr>
            <a:r>
              <a:rPr lang="en-GB" altLang="en-US" sz="26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Despite this, there is at least a suggestion that active screening reduces prevalence due to possible increased awareness, indirect measures +/- direct preventative measures</a:t>
            </a:r>
          </a:p>
          <a:p>
            <a:pPr lvl="1">
              <a:buFontTx/>
              <a:buNone/>
            </a:pPr>
            <a:endParaRPr lang="en-GB" altLang="en-US" sz="2800" smtClean="0">
              <a:latin typeface="Arial" charset="0"/>
              <a:cs typeface="Arial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8CA1258-AD56-4FA7-9E7C-49B09719D4A7}" type="slidenum">
              <a:rPr lang="en-US" altLang="en-US" sz="1800"/>
              <a:pPr/>
              <a:t>16</a:t>
            </a:fld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324975" cy="720725"/>
          </a:xfrm>
        </p:spPr>
        <p:txBody>
          <a:bodyPr/>
          <a:lstStyle/>
          <a:p>
            <a:pPr algn="ctr"/>
            <a:r>
              <a:rPr lang="en-GB" altLang="en-US" sz="3200" smtClean="0">
                <a:latin typeface="Arial" charset="0"/>
                <a:cs typeface="Arial" charset="0"/>
              </a:rPr>
              <a:t>Examples of Screening/Interventions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9388" y="596900"/>
          <a:ext cx="8785225" cy="5651500"/>
        </p:xfrm>
        <a:graphic>
          <a:graphicData uri="http://schemas.openxmlformats.org/drawingml/2006/table">
            <a:tbl>
              <a:tblPr/>
              <a:tblGrid>
                <a:gridCol w="2232025"/>
                <a:gridCol w="2089150"/>
                <a:gridCol w="2447925"/>
                <a:gridCol w="2016125"/>
              </a:tblGrid>
              <a:tr h="3714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8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-128"/>
                          <a:cs typeface="Arial" charset="0"/>
                        </a:rPr>
                        <a:t>Setting / Design</a:t>
                      </a: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8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-128"/>
                          <a:cs typeface="Arial" charset="0"/>
                        </a:rPr>
                        <a:t>Screening</a:t>
                      </a: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8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-128"/>
                          <a:cs typeface="Arial" charset="0"/>
                        </a:rPr>
                        <a:t>Outcome</a:t>
                      </a: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8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-128"/>
                          <a:cs typeface="Arial" charset="0"/>
                        </a:rPr>
                        <a:t>Comments</a:t>
                      </a: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937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8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Japan, observational</a:t>
                      </a: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8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All hospital admissions</a:t>
                      </a: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8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Initial ↑ prevalence but then fell</a:t>
                      </a: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8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Improved hand hygiene</a:t>
                      </a: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</a:tr>
              <a:tr h="11969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8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US, retrospective</a:t>
                      </a: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8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BSI in 2 hospitals, one that screens</a:t>
                      </a: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8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Higher BSI rate &amp; cohort in non-screening hospital</a:t>
                      </a: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8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Hospitals, similar but not controlled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</a:tr>
              <a:tr h="9556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8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US, multicentre retrospective</a:t>
                      </a: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8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Admission &amp; weekly ICU screen</a:t>
                      </a: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8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↑ detection</a:t>
                      </a: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8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-</a:t>
                      </a: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</a:tr>
              <a:tr h="8937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8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US, oncology unit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Historical controls</a:t>
                      </a: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8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Admission &amp; weekly screening</a:t>
                      </a: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8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Reduced BSI rates &amp;  costs</a:t>
                      </a: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8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Single centre</a:t>
                      </a: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</a:tr>
              <a:tr h="13398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8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Europe 13 ICUs cluster randomised</a:t>
                      </a: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8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Frequent screening</a:t>
                      </a: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8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Improved hand hygiene &amp; chlorhexidine bathing most important</a:t>
                      </a: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8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Some patients not screened</a:t>
                      </a:r>
                    </a:p>
                  </a:txBody>
                  <a:tcPr marL="91443" marR="91443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</a:tr>
            </a:tbl>
          </a:graphicData>
        </a:graphic>
      </p:graphicFrame>
      <p:sp>
        <p:nvSpPr>
          <p:cNvPr id="18472" name="TextBox 4"/>
          <p:cNvSpPr txBox="1">
            <a:spLocks noChangeArrowheads="1"/>
          </p:cNvSpPr>
          <p:nvPr/>
        </p:nvSpPr>
        <p:spPr bwMode="auto">
          <a:xfrm>
            <a:off x="4017963" y="6381750"/>
            <a:ext cx="50403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GB" altLang="en-US" sz="1800" b="1" i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J Hosp Infect </a:t>
            </a:r>
            <a:r>
              <a:rPr lang="en-GB" altLang="en-US" sz="18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2014; 88: 191-198</a:t>
            </a:r>
          </a:p>
        </p:txBody>
      </p:sp>
      <p:sp>
        <p:nvSpPr>
          <p:cNvPr id="3588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59731733-67D0-43FB-9ADB-D171B24ED9F2}" type="slidenum">
              <a:rPr lang="en-US" altLang="en-US" sz="1800"/>
              <a:pPr/>
              <a:t>17</a:t>
            </a:fld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685800" y="2349500"/>
            <a:ext cx="7772400" cy="37465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altLang="en-US" smtClean="0">
                <a:latin typeface="Arial" charset="0"/>
                <a:cs typeface="Arial" charset="0"/>
              </a:rPr>
              <a:t>    </a:t>
            </a: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755650" y="1412875"/>
            <a:ext cx="7416800" cy="4319588"/>
          </a:xfrm>
          <a:prstGeom prst="rect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125000"/>
            </a:pPr>
            <a:endParaRPr lang="en-GB" altLang="en-US" b="1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125000"/>
            </a:pPr>
            <a:endParaRPr lang="en-GB" altLang="en-US" b="1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125000"/>
            </a:pPr>
            <a:r>
              <a:rPr lang="en-GB" altLang="en-US" sz="5400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Laboratory 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125000"/>
            </a:pPr>
            <a:r>
              <a:rPr lang="en-GB" altLang="en-US" sz="5400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Detection</a:t>
            </a:r>
          </a:p>
        </p:txBody>
      </p:sp>
      <p:sp>
        <p:nvSpPr>
          <p:cNvPr id="368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A46D8CA-A953-49EE-B4C1-A5543A74DD64}" type="slidenum">
              <a:rPr lang="en-US" altLang="en-US" sz="1800"/>
              <a:pPr/>
              <a:t>18</a:t>
            </a:fld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3375"/>
            <a:ext cx="8062913" cy="1008063"/>
          </a:xfrm>
        </p:spPr>
        <p:txBody>
          <a:bodyPr/>
          <a:lstStyle/>
          <a:p>
            <a:pPr algn="ctr"/>
            <a:r>
              <a:rPr lang="en-GB" altLang="en-US" sz="4000" smtClean="0">
                <a:latin typeface="Arial" charset="0"/>
                <a:cs typeface="Arial" charset="0"/>
              </a:rPr>
              <a:t>General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425" y="1700213"/>
            <a:ext cx="8485188" cy="4114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altLang="en-US" sz="280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Samples</a:t>
            </a:r>
            <a:r>
              <a:rPr lang="en-GB" altLang="en-US" sz="28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	Rectal swabs or stools</a:t>
            </a:r>
          </a:p>
          <a:p>
            <a:pPr marL="0" indent="0">
              <a:buFontTx/>
              <a:buNone/>
            </a:pPr>
            <a:endParaRPr lang="en-GB" altLang="en-US" sz="280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marL="0" indent="0">
              <a:buFontTx/>
              <a:buNone/>
            </a:pPr>
            <a:endParaRPr lang="en-GB" altLang="en-US" sz="2800" smtClean="0">
              <a:solidFill>
                <a:srgbClr val="CC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marL="0" indent="0">
              <a:buFontTx/>
              <a:buNone/>
            </a:pPr>
            <a:r>
              <a:rPr lang="en-GB" altLang="en-US" sz="280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Culture</a:t>
            </a:r>
            <a:r>
              <a:rPr lang="en-GB" altLang="en-US" sz="28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	Direct, enrichment, chromogenic 			media</a:t>
            </a:r>
          </a:p>
          <a:p>
            <a:pPr marL="0" indent="0">
              <a:buFontTx/>
              <a:buNone/>
            </a:pPr>
            <a:endParaRPr lang="en-GB" altLang="en-US" sz="280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marL="0" indent="0">
              <a:buFontTx/>
              <a:buNone/>
            </a:pPr>
            <a:endParaRPr lang="en-GB" altLang="en-US" sz="2800" smtClean="0">
              <a:solidFill>
                <a:srgbClr val="CC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marL="0" indent="0">
              <a:buFontTx/>
              <a:buNone/>
            </a:pPr>
            <a:r>
              <a:rPr lang="en-GB" altLang="en-US" sz="280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Molecular</a:t>
            </a:r>
            <a:r>
              <a:rPr lang="en-GB" altLang="en-US" sz="28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	Resistance detection, species, clones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3381E6D-AE63-46DB-BB4A-4EA49E5F1AD4}" type="slidenum">
              <a:rPr lang="en-US" altLang="en-US" sz="1800"/>
              <a:pPr/>
              <a:t>19</a:t>
            </a:fld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60350"/>
            <a:ext cx="8061325" cy="865188"/>
          </a:xfrm>
        </p:spPr>
        <p:txBody>
          <a:bodyPr/>
          <a:lstStyle/>
          <a:p>
            <a:pPr algn="ctr"/>
            <a:r>
              <a:rPr lang="en-GB" altLang="en-US" sz="4000" smtClean="0">
                <a:latin typeface="Arial" charset="0"/>
                <a:cs typeface="Arial" charset="0"/>
              </a:rPr>
              <a:t>Declarations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96975"/>
            <a:ext cx="8207375" cy="489585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altLang="en-US" sz="28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The views expressed are in a professional but personal context &amp; are not necessarily those of the RCSI &amp; Beaumont Hospital, Dublin.</a:t>
            </a:r>
          </a:p>
          <a:p>
            <a:pPr marL="0" indent="0">
              <a:buFontTx/>
              <a:buNone/>
            </a:pPr>
            <a:endParaRPr lang="en-GB" altLang="en-US" sz="280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marL="0" indent="0">
              <a:buFontTx/>
              <a:buNone/>
            </a:pPr>
            <a:endParaRPr lang="en-GB" altLang="en-US" sz="280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marL="0" indent="0">
              <a:buFontTx/>
              <a:buNone/>
            </a:pPr>
            <a:r>
              <a:rPr lang="en-GB" altLang="en-US" sz="28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 have recently received research funding from Pfizer &amp; Astellas.  I have also provided professional advice &amp; or education for Novartis, AstraZeneca &amp; Cepheid</a:t>
            </a:r>
          </a:p>
          <a:p>
            <a:pPr marL="0" indent="0"/>
            <a:endParaRPr lang="en-GB" altLang="en-US" sz="3600" smtClean="0">
              <a:latin typeface="Arial" charset="0"/>
              <a:cs typeface="Arial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B7F18C4-72C2-4C5A-BFDA-90144CE47DFE}" type="slidenum">
              <a:rPr lang="en-US" altLang="en-US" sz="1800"/>
              <a:pPr/>
              <a:t>2</a:t>
            </a:fld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3375"/>
            <a:ext cx="8062913" cy="863600"/>
          </a:xfrm>
        </p:spPr>
        <p:txBody>
          <a:bodyPr/>
          <a:lstStyle/>
          <a:p>
            <a:pPr algn="ctr"/>
            <a:r>
              <a:rPr lang="en-GB" altLang="en-US" smtClean="0">
                <a:latin typeface="Arial" charset="0"/>
                <a:cs typeface="Arial" charset="0"/>
              </a:rPr>
              <a:t>Sensitivity &amp; Specificity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79388" y="1700213"/>
            <a:ext cx="8785225" cy="417671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altLang="en-US" sz="240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CHROM agar </a:t>
            </a:r>
            <a:r>
              <a:rPr lang="en-GB" altLang="en-US" sz="2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99% sensitive, 94.8% specific </a:t>
            </a:r>
          </a:p>
          <a:p>
            <a:pPr marL="0" indent="0">
              <a:buFontTx/>
              <a:buNone/>
            </a:pPr>
            <a:endParaRPr lang="en-GB" altLang="en-US" sz="240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marL="0" indent="0">
              <a:buFontTx/>
              <a:buNone/>
            </a:pPr>
            <a:endParaRPr lang="en-GB" altLang="en-US" sz="2400" smtClean="0">
              <a:solidFill>
                <a:srgbClr val="CC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marL="0" indent="0">
              <a:buFontTx/>
              <a:buNone/>
            </a:pPr>
            <a:r>
              <a:rPr lang="en-GB" altLang="en-US" sz="240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Molecular</a:t>
            </a:r>
          </a:p>
          <a:p>
            <a:pPr marL="0" indent="0">
              <a:buFontTx/>
              <a:buNone/>
            </a:pPr>
            <a:r>
              <a:rPr lang="en-GB" altLang="en-US" sz="2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 </a:t>
            </a:r>
            <a:r>
              <a:rPr lang="en-GB" altLang="en-US" sz="24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Light cycler</a:t>
            </a:r>
            <a:r>
              <a:rPr lang="en-GB" altLang="en-US" sz="2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poor predictive value for </a:t>
            </a:r>
            <a:r>
              <a:rPr lang="en-GB" altLang="en-US" sz="2400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vanB</a:t>
            </a:r>
            <a:r>
              <a:rPr lang="en-GB" altLang="en-US" sz="2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</a:t>
            </a:r>
          </a:p>
          <a:p>
            <a:pPr marL="0" indent="0">
              <a:buFontTx/>
              <a:buNone/>
            </a:pPr>
            <a:r>
              <a:rPr lang="en-GB" altLang="en-US" sz="2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 </a:t>
            </a:r>
            <a:r>
              <a:rPr lang="en-GB" altLang="en-US" sz="24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Cepheid</a:t>
            </a:r>
            <a:r>
              <a:rPr lang="en-GB" altLang="en-US" sz="2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      positive prediction value of 54%</a:t>
            </a:r>
          </a:p>
          <a:p>
            <a:pPr marL="0" indent="0">
              <a:buFontTx/>
              <a:buNone/>
            </a:pPr>
            <a:endParaRPr lang="en-GB" altLang="en-US" sz="240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marL="0" indent="0">
              <a:buFontTx/>
              <a:buNone/>
            </a:pPr>
            <a:r>
              <a:rPr lang="en-GB" altLang="en-US" sz="2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Excludes VRE being present, &amp; highly specific for </a:t>
            </a:r>
            <a:r>
              <a:rPr lang="en-GB" altLang="en-US" sz="2400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vanA</a:t>
            </a:r>
            <a:endParaRPr lang="en-GB" altLang="en-US" sz="240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3132138" y="6007100"/>
            <a:ext cx="5327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GB" altLang="en-US" sz="1800" b="1" i="1">
                <a:solidFill>
                  <a:srgbClr val="00B0F0"/>
                </a:solidFill>
                <a:latin typeface="Arial" charset="0"/>
                <a:cs typeface="Arial" charset="0"/>
              </a:rPr>
              <a:t>                       </a:t>
            </a:r>
            <a:r>
              <a:rPr lang="en-GB" altLang="en-US" sz="1800" b="1" i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J Hosp Infect </a:t>
            </a:r>
            <a:r>
              <a:rPr lang="en-GB" altLang="en-US" sz="18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2014; 88: 191-198</a:t>
            </a:r>
          </a:p>
        </p:txBody>
      </p:sp>
      <p:sp>
        <p:nvSpPr>
          <p:cNvPr id="3891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7B17C71-227D-4299-9ACB-AC5EA9FB9F7C}" type="slidenum">
              <a:rPr lang="en-US" altLang="en-US" sz="1800"/>
              <a:pPr/>
              <a:t>20</a:t>
            </a:fld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693738" y="908050"/>
            <a:ext cx="7772400" cy="5187950"/>
          </a:xfrm>
        </p:spPr>
        <p:txBody>
          <a:bodyPr/>
          <a:lstStyle/>
          <a:p>
            <a:endParaRPr lang="en-GB" altLang="en-US" smtClean="0">
              <a:latin typeface="Arial" charset="0"/>
              <a:cs typeface="Arial" charset="0"/>
            </a:endParaRPr>
          </a:p>
          <a:p>
            <a:endParaRPr lang="en-GB" altLang="en-US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GB" altLang="en-US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GB" altLang="en-US" smtClean="0">
              <a:latin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188" y="1989138"/>
            <a:ext cx="3455987" cy="4619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GB" altLang="en-US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Screening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3800" y="1966913"/>
            <a:ext cx="3455988" cy="4619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GB" altLang="en-US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IP &amp; C Measures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276600" y="2997200"/>
            <a:ext cx="2447925" cy="1439863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en-GB" altLang="en-US" sz="2800" b="1">
              <a:solidFill>
                <a:srgbClr val="000005"/>
              </a:solidFill>
              <a:latin typeface="Arial" charset="0"/>
              <a:cs typeface="Arial" charset="0"/>
            </a:endParaRPr>
          </a:p>
          <a:p>
            <a:r>
              <a:rPr lang="en-GB" altLang="en-US" sz="32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Costs</a:t>
            </a:r>
          </a:p>
        </p:txBody>
      </p:sp>
      <p:sp>
        <p:nvSpPr>
          <p:cNvPr id="22535" name="TextBox 9"/>
          <p:cNvSpPr txBox="1">
            <a:spLocks noChangeArrowheads="1"/>
          </p:cNvSpPr>
          <p:nvPr/>
        </p:nvSpPr>
        <p:spPr bwMode="auto">
          <a:xfrm>
            <a:off x="1908175" y="5013325"/>
            <a:ext cx="5724525" cy="830263"/>
          </a:xfrm>
          <a:prstGeom prst="rect">
            <a:avLst/>
          </a:prstGeom>
          <a:solidFill>
            <a:schemeClr val="tx1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GB" altLang="en-US">
                <a:solidFill>
                  <a:srgbClr val="000005"/>
                </a:solidFill>
                <a:latin typeface="Arial" charset="0"/>
                <a:cs typeface="Arial" charset="0"/>
              </a:rPr>
              <a:t>       </a:t>
            </a:r>
            <a:r>
              <a:rPr lang="en-GB" altLang="en-US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Infection, Length of Stay, Antibiotics &amp; Investigations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2627313" y="2451100"/>
            <a:ext cx="649287" cy="473075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 flipH="1">
            <a:off x="5724525" y="2451100"/>
            <a:ext cx="576263" cy="54610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 type="arrow" w="med" len="med"/>
            <a:tailEnd type="arrow" w="med" len="med"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</p:cxn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>
            <a:off x="4427538" y="4437063"/>
            <a:ext cx="0" cy="576262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 type="arrow" w="med" len="med"/>
            <a:tailEnd type="arrow" w="med" len="med"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</p:cxnSp>
      <p:sp>
        <p:nvSpPr>
          <p:cNvPr id="39946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76AB422-D5BF-43E8-ADB3-32C6DE379293}" type="slidenum">
              <a:rPr lang="en-US" altLang="en-US" sz="1800"/>
              <a:pPr/>
              <a:t>21</a:t>
            </a:fld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062913" cy="1143000"/>
          </a:xfrm>
        </p:spPr>
        <p:txBody>
          <a:bodyPr/>
          <a:lstStyle/>
          <a:p>
            <a:pPr algn="ctr"/>
            <a:r>
              <a:rPr lang="en-GB" altLang="en-US" sz="4000" smtClean="0">
                <a:latin typeface="Arial" charset="0"/>
                <a:cs typeface="Arial" charset="0"/>
              </a:rPr>
              <a:t>Trade Off in Costs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250825" y="1981200"/>
            <a:ext cx="8054975" cy="36798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altLang="en-US" sz="32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Peri-rectal cultures taken</a:t>
            </a:r>
          </a:p>
          <a:p>
            <a:pPr marL="0" indent="0">
              <a:buFontTx/>
              <a:buNone/>
            </a:pPr>
            <a:r>
              <a:rPr lang="en-GB" altLang="en-US" sz="32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1 case of VRE BSI      19 days of </a:t>
            </a:r>
            <a:br>
              <a:rPr lang="en-GB" altLang="en-US" sz="32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</a:br>
            <a:r>
              <a:rPr lang="en-GB" altLang="en-US" sz="32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    hospitalisation</a:t>
            </a:r>
          </a:p>
          <a:p>
            <a:pPr marL="0" indent="0">
              <a:buFontTx/>
              <a:buNone/>
            </a:pPr>
            <a:r>
              <a:rPr lang="en-GB" altLang="en-US" sz="32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28 cases of VRE BSI ≡ $761,320</a:t>
            </a:r>
          </a:p>
          <a:p>
            <a:pPr marL="0" indent="0">
              <a:buFontTx/>
              <a:buNone/>
            </a:pPr>
            <a:r>
              <a:rPr lang="en-GB" altLang="en-US" sz="32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VRE IP&amp;C measures ≡ $253,097</a:t>
            </a:r>
          </a:p>
        </p:txBody>
      </p:sp>
      <p:cxnSp>
        <p:nvCxnSpPr>
          <p:cNvPr id="40964" name="Straight Arrow Connector 4"/>
          <p:cNvCxnSpPr>
            <a:cxnSpLocks noChangeShapeType="1"/>
          </p:cNvCxnSpPr>
          <p:nvPr/>
        </p:nvCxnSpPr>
        <p:spPr bwMode="auto">
          <a:xfrm>
            <a:off x="3886200" y="2895600"/>
            <a:ext cx="576263" cy="0"/>
          </a:xfrm>
          <a:prstGeom prst="straightConnector1">
            <a:avLst/>
          </a:prstGeom>
          <a:noFill/>
          <a:ln w="28575">
            <a:solidFill>
              <a:srgbClr val="FF993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2195513" y="5876925"/>
            <a:ext cx="6408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GB" altLang="en-US" sz="2000" b="1" i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Infect Control Hosp Epidemiol </a:t>
            </a:r>
            <a:r>
              <a:rPr lang="en-GB" altLang="en-US" sz="20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2002; 23: 429-435</a:t>
            </a:r>
          </a:p>
        </p:txBody>
      </p:sp>
      <p:sp>
        <p:nvSpPr>
          <p:cNvPr id="409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BE0206F-6A4A-4A8E-A93B-05B58E5464EA}" type="slidenum">
              <a:rPr lang="en-US" altLang="en-US" sz="1800"/>
              <a:pPr/>
              <a:t>22</a:t>
            </a:fld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936625"/>
          </a:xfrm>
        </p:spPr>
        <p:txBody>
          <a:bodyPr/>
          <a:lstStyle/>
          <a:p>
            <a:pPr algn="ctr"/>
            <a:r>
              <a:rPr lang="en-GB" altLang="en-US" sz="3400" smtClean="0">
                <a:latin typeface="Arial" charset="0"/>
                <a:cs typeface="Arial" charset="0"/>
              </a:rPr>
              <a:t>What happens when you stop surveillance &amp; contact precautions?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268413"/>
            <a:ext cx="8496300" cy="5040312"/>
          </a:xfrm>
        </p:spPr>
        <p:txBody>
          <a:bodyPr/>
          <a:lstStyle/>
          <a:p>
            <a:r>
              <a:rPr lang="en-GB" altLang="en-US" sz="22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Comparison of different time periods &amp; effect on BSI</a:t>
            </a:r>
          </a:p>
          <a:p>
            <a:endParaRPr lang="en-GB" altLang="en-US" sz="240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GB" altLang="en-US" sz="240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GB" altLang="en-US" sz="240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GB" altLang="en-US" sz="240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GB" altLang="en-US" sz="240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GB" altLang="en-US" sz="240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GB" altLang="en-US" sz="240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GB" altLang="en-US" sz="200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GB" altLang="en-US" sz="200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n-GB" altLang="en-US" sz="22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But, single centre, malignant haematology patients, no details on hand hygiene &amp; cleaning, &amp; all admissions in single rooms</a:t>
            </a:r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2411413" y="6308725"/>
            <a:ext cx="6553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GB" altLang="en-US" sz="2000" b="1" i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Infect Control Hosp Epidemiol </a:t>
            </a:r>
            <a:r>
              <a:rPr lang="en-GB" altLang="en-US" sz="20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2016; 37: 398</a:t>
            </a:r>
            <a:r>
              <a:rPr lang="en-GB" altLang="en-US" sz="2000" b="1">
                <a:solidFill>
                  <a:srgbClr val="CCFFFF"/>
                </a:solidFill>
                <a:latin typeface="Arial" charset="0"/>
                <a:cs typeface="Arial" charset="0"/>
              </a:rPr>
              <a:t>-403</a:t>
            </a:r>
          </a:p>
        </p:txBody>
      </p: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1776413"/>
            <a:ext cx="80010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4858F6C-1E84-4343-A7B1-2D5BB7F2EDF0}" type="slidenum">
              <a:rPr lang="en-US" altLang="en-US" sz="1800"/>
              <a:pPr/>
              <a:t>23</a:t>
            </a:fld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603375"/>
            <a:ext cx="8820150" cy="2663825"/>
          </a:xfrm>
        </p:spPr>
        <p:txBody>
          <a:bodyPr/>
          <a:lstStyle/>
          <a:p>
            <a:r>
              <a:rPr lang="en-IE" altLang="en-US" sz="240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Phase 1</a:t>
            </a:r>
            <a:r>
              <a:rPr lang="en-IE" altLang="en-US" sz="2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– baseline data</a:t>
            </a:r>
          </a:p>
          <a:p>
            <a:r>
              <a:rPr lang="en-IE" altLang="en-US" sz="240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Phase 2</a:t>
            </a:r>
            <a:r>
              <a:rPr lang="en-IE" altLang="en-US" sz="2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– hand hygiene</a:t>
            </a:r>
          </a:p>
          <a:p>
            <a:r>
              <a:rPr lang="en-IE" altLang="en-US" sz="240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Phase </a:t>
            </a:r>
            <a:r>
              <a:rPr lang="en-IE" altLang="en-US" sz="2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3- screening (molecular &amp; culture) &amp; if +ve, </a:t>
            </a:r>
            <a:br>
              <a:rPr lang="en-IE" altLang="en-US" sz="2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</a:br>
            <a:r>
              <a:rPr lang="en-IE" altLang="en-US" sz="2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   contact precautions</a:t>
            </a:r>
          </a:p>
          <a:p>
            <a:r>
              <a:rPr lang="en-IE" altLang="en-US" sz="2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15-22% of patients in single rooms; more than % carriers</a:t>
            </a: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115888"/>
            <a:ext cx="76104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Box 4"/>
          <p:cNvSpPr txBox="1">
            <a:spLocks noChangeArrowheads="1"/>
          </p:cNvSpPr>
          <p:nvPr/>
        </p:nvSpPr>
        <p:spPr bwMode="auto">
          <a:xfrm>
            <a:off x="6659563" y="6381750"/>
            <a:ext cx="1857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en-IE" altLang="en-US"/>
          </a:p>
        </p:txBody>
      </p:sp>
      <p:pic>
        <p:nvPicPr>
          <p:cNvPr id="430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538" y="6384925"/>
            <a:ext cx="14001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91000"/>
            <a:ext cx="8839200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pPr algn="ctr"/>
            <a:r>
              <a:rPr lang="en-IE" altLang="en-US" smtClean="0">
                <a:latin typeface="Arial" charset="0"/>
                <a:cs typeface="Arial" charset="0"/>
              </a:rPr>
              <a:t>VRE &amp; Ireland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65175"/>
            <a:ext cx="4810125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538" y="3068638"/>
            <a:ext cx="3971925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70475" y="2492375"/>
            <a:ext cx="26447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IE" alt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Ireland &amp; Europe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388" y="4292600"/>
            <a:ext cx="3816350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IE" alt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VREFm BSI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5288" y="5373688"/>
            <a:ext cx="4392612" cy="7683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IE" altLang="en-US" sz="22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EARS-Net &amp; Health Protection Surveillance Centre (Ireland)</a:t>
            </a:r>
            <a:endParaRPr lang="en-IE" altLang="en-US" sz="22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4040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3056900-6B78-4FEB-94E6-5C75DC5664F0}" type="slidenum">
              <a:rPr lang="en-US" altLang="en-US" sz="1800"/>
              <a:pPr/>
              <a:t>25</a:t>
            </a:fld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350"/>
            <a:ext cx="9144000" cy="504825"/>
          </a:xfrm>
        </p:spPr>
        <p:txBody>
          <a:bodyPr/>
          <a:lstStyle/>
          <a:p>
            <a:pPr algn="ctr"/>
            <a:r>
              <a:rPr lang="en-IE" altLang="en-US" sz="4000" smtClean="0">
                <a:latin typeface="Arial" charset="0"/>
                <a:cs typeface="Arial" charset="0"/>
              </a:rPr>
              <a:t>Why the higher rates in Ireland?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395288" y="981075"/>
            <a:ext cx="8424862" cy="4276725"/>
          </a:xfrm>
        </p:spPr>
        <p:txBody>
          <a:bodyPr/>
          <a:lstStyle/>
          <a:p>
            <a:r>
              <a:rPr lang="en-IE" altLang="en-US" sz="3000" smtClean="0">
                <a:latin typeface="Arial" charset="0"/>
                <a:cs typeface="Arial" charset="0"/>
              </a:rPr>
              <a:t>Dominant &amp; widespread clones different to elsewhere?</a:t>
            </a:r>
          </a:p>
          <a:p>
            <a:endParaRPr lang="en-IE" altLang="en-US" sz="3000" smtClean="0">
              <a:latin typeface="Arial" charset="0"/>
              <a:cs typeface="Arial" charset="0"/>
            </a:endParaRPr>
          </a:p>
          <a:p>
            <a:r>
              <a:rPr lang="en-IE" altLang="en-US" sz="3000" smtClean="0">
                <a:latin typeface="Arial" charset="0"/>
                <a:cs typeface="Arial" charset="0"/>
              </a:rPr>
              <a:t>Antibiotic use?</a:t>
            </a:r>
          </a:p>
          <a:p>
            <a:endParaRPr lang="en-IE" altLang="en-US" sz="3000" smtClean="0">
              <a:latin typeface="Arial" charset="0"/>
              <a:cs typeface="Arial" charset="0"/>
            </a:endParaRPr>
          </a:p>
          <a:p>
            <a:r>
              <a:rPr lang="en-IE" altLang="en-US" sz="3000" smtClean="0">
                <a:latin typeface="Arial" charset="0"/>
                <a:cs typeface="Arial" charset="0"/>
              </a:rPr>
              <a:t>Animal-human antibiotic chain?</a:t>
            </a:r>
          </a:p>
          <a:p>
            <a:endParaRPr lang="en-IE" altLang="en-US" sz="3000" smtClean="0">
              <a:latin typeface="Arial" charset="0"/>
              <a:cs typeface="Arial" charset="0"/>
            </a:endParaRPr>
          </a:p>
          <a:p>
            <a:r>
              <a:rPr lang="en-IE" altLang="en-US" sz="3000" smtClean="0">
                <a:latin typeface="Arial" charset="0"/>
                <a:cs typeface="Arial" charset="0"/>
              </a:rPr>
              <a:t>Greater patient vulnerability?</a:t>
            </a:r>
          </a:p>
          <a:p>
            <a:endParaRPr lang="en-IE" altLang="en-US" sz="3000" smtClean="0">
              <a:latin typeface="Arial" charset="0"/>
              <a:cs typeface="Arial" charset="0"/>
            </a:endParaRPr>
          </a:p>
          <a:p>
            <a:r>
              <a:rPr lang="en-IE" altLang="en-US" sz="3000" smtClean="0">
                <a:latin typeface="Arial" charset="0"/>
                <a:cs typeface="Arial" charset="0"/>
              </a:rPr>
              <a:t>Inadequate facilities &amp;  health resources?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4D7F8DB-87C0-4D76-9605-2C2034C1CB01}" type="slidenum">
              <a:rPr lang="en-US" altLang="en-US" sz="1800"/>
              <a:pPr/>
              <a:t>26</a:t>
            </a:fld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125" y="260350"/>
            <a:ext cx="8640763" cy="936625"/>
          </a:xfrm>
        </p:spPr>
        <p:txBody>
          <a:bodyPr/>
          <a:lstStyle/>
          <a:p>
            <a:r>
              <a:rPr lang="en-GB" altLang="en-US" sz="3600" smtClean="0">
                <a:latin typeface="Arial" charset="0"/>
                <a:cs typeface="Arial" charset="0"/>
              </a:rPr>
              <a:t>VRE BSI in Tertiary Care Hospital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273050" y="1412875"/>
            <a:ext cx="8640763" cy="4608513"/>
          </a:xfrm>
        </p:spPr>
        <p:txBody>
          <a:bodyPr/>
          <a:lstStyle/>
          <a:p>
            <a:pPr marL="742950" indent="-742950">
              <a:buSzPct val="100000"/>
              <a:buFont typeface="Microsoft Sans Serif" charset="0"/>
              <a:buAutoNum type="arabicPeriod"/>
            </a:pPr>
            <a:r>
              <a:rPr lang="en-GB" altLang="en-US" sz="28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75 patients, mainly intra-abdominal source </a:t>
            </a:r>
            <a:br>
              <a:rPr lang="en-GB" altLang="en-US" sz="28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</a:br>
            <a:r>
              <a:rPr lang="en-GB" altLang="en-US" sz="28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   for BSI</a:t>
            </a:r>
          </a:p>
          <a:p>
            <a:pPr marL="742950" indent="-742950">
              <a:buSzPct val="100000"/>
              <a:buFont typeface="Microsoft Sans Serif" charset="0"/>
              <a:buAutoNum type="arabicPeriod"/>
            </a:pPr>
            <a:r>
              <a:rPr lang="en-GB" altLang="en-US" sz="28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52% </a:t>
            </a:r>
            <a:r>
              <a:rPr lang="en-GB" altLang="en-US" sz="2800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vanA</a:t>
            </a:r>
          </a:p>
          <a:p>
            <a:pPr marL="742950" indent="-742950">
              <a:buSzPct val="100000"/>
              <a:buFont typeface="Microsoft Sans Serif" charset="0"/>
              <a:buAutoNum type="arabicPeriod"/>
            </a:pPr>
            <a:r>
              <a:rPr lang="en-GB" altLang="en-US" sz="28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Clonal relatedness with environmental </a:t>
            </a:r>
            <a:br>
              <a:rPr lang="en-GB" altLang="en-US" sz="28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</a:br>
            <a:r>
              <a:rPr lang="en-GB" altLang="en-US" sz="28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   isolates</a:t>
            </a:r>
          </a:p>
          <a:p>
            <a:pPr marL="742950" indent="-742950">
              <a:buSzPct val="100000"/>
              <a:buFont typeface="Microsoft Sans Serif" charset="0"/>
              <a:buAutoNum type="arabicPeriod"/>
            </a:pPr>
            <a:r>
              <a:rPr lang="en-GB" altLang="en-US" sz="28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Similar STs &amp; virulence factors to those in </a:t>
            </a:r>
            <a:br>
              <a:rPr lang="en-GB" altLang="en-US" sz="28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</a:br>
            <a:r>
              <a:rPr lang="en-GB" altLang="en-US" sz="28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   Europe</a:t>
            </a:r>
          </a:p>
          <a:p>
            <a:pPr marL="742950" indent="-742950">
              <a:buSzPct val="100000"/>
              <a:buFont typeface="Microsoft Sans Serif" charset="0"/>
              <a:buAutoNum type="arabicPeriod"/>
            </a:pPr>
            <a:r>
              <a:rPr lang="en-GB" altLang="en-US" sz="28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High EFm in Ireland?</a:t>
            </a:r>
          </a:p>
        </p:txBody>
      </p:sp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3048000" y="6189663"/>
            <a:ext cx="5394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GB" altLang="en-US" sz="1800" b="1" i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J Antimicrob Chemother </a:t>
            </a:r>
            <a:r>
              <a:rPr lang="en-GB" altLang="en-US" sz="18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2015; 70: 2718-2721</a:t>
            </a:r>
          </a:p>
        </p:txBody>
      </p:sp>
      <p:sp>
        <p:nvSpPr>
          <p:cNvPr id="4608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423314C-6EEA-4C33-942E-7CE42C992F65}" type="slidenum">
              <a:rPr lang="en-US" altLang="en-US" sz="1800"/>
              <a:pPr/>
              <a:t>27</a:t>
            </a:fld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513"/>
          </a:xfrm>
        </p:spPr>
        <p:txBody>
          <a:bodyPr/>
          <a:lstStyle/>
          <a:p>
            <a:pPr algn="ctr"/>
            <a:r>
              <a:rPr lang="en-GB" altLang="en-US" smtClean="0">
                <a:latin typeface="Arial" charset="0"/>
                <a:cs typeface="Arial" charset="0"/>
              </a:rPr>
              <a:t>VRE – Local Experiences</a:t>
            </a:r>
          </a:p>
        </p:txBody>
      </p:sp>
      <p:sp>
        <p:nvSpPr>
          <p:cNvPr id="26627" name="Content Placeholder 3"/>
          <p:cNvSpPr>
            <a:spLocks noGrp="1"/>
          </p:cNvSpPr>
          <p:nvPr>
            <p:ph sz="half" idx="1"/>
          </p:nvPr>
        </p:nvSpPr>
        <p:spPr>
          <a:xfrm>
            <a:off x="395288" y="981075"/>
            <a:ext cx="8064500" cy="4751388"/>
          </a:xfrm>
        </p:spPr>
        <p:txBody>
          <a:bodyPr/>
          <a:lstStyle/>
          <a:p>
            <a:r>
              <a:rPr lang="en-GB" altLang="en-US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Endemic VRE</a:t>
            </a:r>
          </a:p>
          <a:p>
            <a:r>
              <a:rPr lang="en-GB" altLang="en-US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ICU screening &amp; all clinical isolates checked</a:t>
            </a:r>
          </a:p>
          <a:p>
            <a:r>
              <a:rPr lang="en-GB" altLang="en-US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Inadequate numbers of single rooms</a:t>
            </a:r>
          </a:p>
        </p:txBody>
      </p:sp>
      <p:sp>
        <p:nvSpPr>
          <p:cNvPr id="26629" name="TextBox 5"/>
          <p:cNvSpPr txBox="1">
            <a:spLocks noChangeArrowheads="1"/>
          </p:cNvSpPr>
          <p:nvPr/>
        </p:nvSpPr>
        <p:spPr bwMode="auto">
          <a:xfrm>
            <a:off x="1619250" y="6381750"/>
            <a:ext cx="67691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r>
              <a:rPr lang="en-GB" altLang="en-US" sz="1800" b="1" i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J Hosp Infect </a:t>
            </a:r>
            <a:r>
              <a:rPr lang="en-GB" altLang="en-US" sz="18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2010: 75: 228-233</a:t>
            </a:r>
          </a:p>
        </p:txBody>
      </p:sp>
      <p:pic>
        <p:nvPicPr>
          <p:cNvPr id="4710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2667000"/>
            <a:ext cx="837247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12825" y="4581525"/>
            <a:ext cx="390525" cy="2143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IE" altLang="en-US" sz="800" b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2006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16238" y="4435475"/>
            <a:ext cx="414337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IE" altLang="en-US" sz="800" b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2007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3492500" y="3500438"/>
            <a:ext cx="574675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IE" altLang="en-US" sz="800" b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2008</a:t>
            </a:r>
          </a:p>
        </p:txBody>
      </p:sp>
      <p:sp>
        <p:nvSpPr>
          <p:cNvPr id="47113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2BBC89F-B8AC-4876-AD69-8DD9BBE035CA}" type="slidenum">
              <a:rPr lang="en-US" altLang="en-US" sz="1800"/>
              <a:pPr/>
              <a:t>28</a:t>
            </a:fld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3850" y="260350"/>
            <a:ext cx="8424863" cy="1081088"/>
          </a:xfrm>
        </p:spPr>
        <p:txBody>
          <a:bodyPr/>
          <a:lstStyle/>
          <a:p>
            <a:pPr algn="ctr"/>
            <a:r>
              <a:rPr lang="en-GB" altLang="en-US" sz="4000" smtClean="0">
                <a:latin typeface="Arial" charset="0"/>
                <a:cs typeface="Arial" charset="0"/>
              </a:rPr>
              <a:t>VRE – Clinical Impact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79388" y="1412875"/>
          <a:ext cx="8640762" cy="4419600"/>
        </p:xfrm>
        <a:graphic>
          <a:graphicData uri="http://schemas.openxmlformats.org/drawingml/2006/table">
            <a:tbl>
              <a:tblPr/>
              <a:tblGrid>
                <a:gridCol w="3097212"/>
                <a:gridCol w="985838"/>
                <a:gridCol w="960437"/>
                <a:gridCol w="1200150"/>
                <a:gridCol w="1201738"/>
                <a:gridCol w="1195387"/>
              </a:tblGrid>
              <a:tr h="7366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8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Microsoft Sans Serif" charset="0"/>
                        <a:ea typeface="ＭＳ Ｐゴシック" charset="-128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8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-128"/>
                          <a:cs typeface="Arial" charset="0"/>
                        </a:rPr>
                        <a:t>2001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8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-128"/>
                          <a:cs typeface="Arial" charset="0"/>
                        </a:rPr>
                        <a:t>2003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8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-128"/>
                          <a:cs typeface="Arial" charset="0"/>
                        </a:rPr>
                        <a:t>2005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8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-128"/>
                          <a:cs typeface="Arial" charset="0"/>
                        </a:rPr>
                        <a:t>2007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8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-128"/>
                          <a:cs typeface="Arial" charset="0"/>
                        </a:rPr>
                        <a:t>2008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366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8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No. of screens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8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1344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8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1525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8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   1121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8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 1288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8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1220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</a:tr>
              <a:tr h="7366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8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+ ves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8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   42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8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    63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8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       94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8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      75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8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    92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</a:tr>
              <a:tr h="7366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8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+ves/10,000 bed days (BD)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8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1.96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8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 2.94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8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    4.06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8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   3.18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8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 3.85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</a:tr>
              <a:tr h="7366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8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+ve blood cultures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8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     2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8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     11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8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       18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8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        8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8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    11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</a:tr>
              <a:tr h="7366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8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VRE BSI/10,000 BD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8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 0.09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8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  0.51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8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    0.78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8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   0.34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8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37931725" indent="-37474525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25000"/>
                        <a:defRPr sz="24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 0.46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</a:tr>
            </a:tbl>
          </a:graphicData>
        </a:graphic>
      </p:graphicFrame>
      <p:sp>
        <p:nvSpPr>
          <p:cNvPr id="48182" name="TextBox 7"/>
          <p:cNvSpPr txBox="1">
            <a:spLocks noChangeArrowheads="1"/>
          </p:cNvSpPr>
          <p:nvPr/>
        </p:nvSpPr>
        <p:spPr bwMode="auto">
          <a:xfrm>
            <a:off x="3132138" y="6021388"/>
            <a:ext cx="5040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r>
              <a:rPr lang="en-GB" altLang="en-US" sz="1800" b="1" i="1">
                <a:solidFill>
                  <a:srgbClr val="CCFFFF"/>
                </a:solidFill>
                <a:latin typeface="Arial" charset="0"/>
                <a:cs typeface="Arial" charset="0"/>
              </a:rPr>
              <a:t>J Hosp Infect </a:t>
            </a:r>
            <a:r>
              <a:rPr lang="en-GB" altLang="en-US" sz="1800" b="1">
                <a:solidFill>
                  <a:srgbClr val="CCFFFF"/>
                </a:solidFill>
                <a:latin typeface="Arial" charset="0"/>
                <a:cs typeface="Arial" charset="0"/>
              </a:rPr>
              <a:t>2010; 75: 228-233</a:t>
            </a:r>
          </a:p>
        </p:txBody>
      </p:sp>
      <p:sp>
        <p:nvSpPr>
          <p:cNvPr id="481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C311F77-A697-4E4F-B514-2F5E676148A1}" type="slidenum">
              <a:rPr lang="en-US" altLang="en-US" sz="1800"/>
              <a:pPr/>
              <a:t>29</a:t>
            </a:fld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504825"/>
          </a:xfrm>
        </p:spPr>
        <p:txBody>
          <a:bodyPr/>
          <a:lstStyle/>
          <a:p>
            <a:pPr algn="ctr"/>
            <a:r>
              <a:rPr lang="en-IE" altLang="en-US" smtClean="0">
                <a:latin typeface="Arial" charset="0"/>
                <a:cs typeface="Arial" charset="0"/>
              </a:rPr>
              <a:t>Outline</a:t>
            </a:r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169988"/>
            <a:ext cx="8137525" cy="4392612"/>
          </a:xfrm>
        </p:spPr>
        <p:txBody>
          <a:bodyPr/>
          <a:lstStyle/>
          <a:p>
            <a:pPr marL="514350" indent="-514350">
              <a:buSzPct val="100000"/>
              <a:buFont typeface="Microsoft Sans Serif" charset="0"/>
              <a:buAutoNum type="arabicPeriod"/>
            </a:pP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</a:t>
            </a:r>
            <a:r>
              <a:rPr lang="en-US" altLang="en-US" sz="32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Clinical impact of VRE</a:t>
            </a:r>
          </a:p>
          <a:p>
            <a:pPr marL="514350" indent="-514350">
              <a:buSzPct val="100000"/>
              <a:buFont typeface="Microsoft Sans Serif" charset="0"/>
              <a:buAutoNum type="arabicPeriod"/>
            </a:pPr>
            <a:endParaRPr lang="en-US" altLang="en-US" sz="320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marL="514350" indent="-514350">
              <a:buSzPct val="100000"/>
              <a:buFont typeface="Microsoft Sans Serif" charset="0"/>
              <a:buAutoNum type="arabicPeriod"/>
            </a:pPr>
            <a:r>
              <a:rPr lang="en-US" altLang="en-US" sz="32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Different surveillance approaches</a:t>
            </a:r>
          </a:p>
          <a:p>
            <a:pPr marL="514350" indent="-514350">
              <a:buSzPct val="100000"/>
              <a:buFont typeface="Microsoft Sans Serif" charset="0"/>
              <a:buAutoNum type="arabicPeriod"/>
            </a:pPr>
            <a:endParaRPr lang="en-US" altLang="en-US" sz="320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marL="514350" indent="-514350">
              <a:buSzPct val="100000"/>
              <a:buFont typeface="Microsoft Sans Serif" charset="0"/>
              <a:buAutoNum type="arabicPeriod"/>
            </a:pPr>
            <a:r>
              <a:rPr lang="en-US" altLang="en-US" sz="32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Laboratory detection</a:t>
            </a:r>
          </a:p>
          <a:p>
            <a:pPr marL="514350" indent="-514350">
              <a:buSzPct val="100000"/>
              <a:buFont typeface="Microsoft Sans Serif" charset="0"/>
              <a:buAutoNum type="arabicPeriod"/>
            </a:pPr>
            <a:endParaRPr lang="en-US" altLang="en-US" sz="320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marL="514350" indent="-514350">
              <a:buSzPct val="100000"/>
              <a:buFont typeface="Microsoft Sans Serif" charset="0"/>
              <a:buAutoNum type="arabicPeriod"/>
            </a:pPr>
            <a:r>
              <a:rPr lang="en-US" altLang="en-US" sz="32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Conclusions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77CD5D1-C145-474C-B451-ECF76C74C251}" type="slidenum">
              <a:rPr lang="en-US" altLang="en-US" sz="1800"/>
              <a:pPr/>
              <a:t>3</a:t>
            </a:fld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685800" y="2349500"/>
            <a:ext cx="7772400" cy="37465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altLang="en-US" smtClean="0">
                <a:latin typeface="Arial" charset="0"/>
                <a:cs typeface="Arial" charset="0"/>
              </a:rPr>
              <a:t>    </a:t>
            </a: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755650" y="1412875"/>
            <a:ext cx="7416800" cy="4679950"/>
          </a:xfrm>
          <a:prstGeom prst="rect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125000"/>
            </a:pPr>
            <a:endParaRPr lang="en-GB" altLang="en-US" b="1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125000"/>
            </a:pPr>
            <a:endParaRPr lang="en-GB" altLang="en-US" b="1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125000"/>
            </a:pPr>
            <a:endParaRPr lang="en-GB" altLang="en-US" sz="5400" b="1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125000"/>
            </a:pPr>
            <a:r>
              <a:rPr lang="en-GB" altLang="en-US" sz="5400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Conclusions</a:t>
            </a:r>
          </a:p>
        </p:txBody>
      </p:sp>
      <p:sp>
        <p:nvSpPr>
          <p:cNvPr id="491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CCC9019A-64B2-4E68-8C1C-7FC214035C42}" type="slidenum">
              <a:rPr lang="en-US" altLang="en-US" sz="1800"/>
              <a:pPr/>
              <a:t>30</a:t>
            </a:fld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250825" y="1052513"/>
            <a:ext cx="8424863" cy="5329237"/>
          </a:xfrm>
        </p:spPr>
        <p:txBody>
          <a:bodyPr/>
          <a:lstStyle/>
          <a:p>
            <a:pPr marL="857250" indent="-857250">
              <a:buSzPct val="100000"/>
              <a:buFontTx/>
              <a:buAutoNum type="romanLcParenR"/>
            </a:pPr>
            <a:r>
              <a:rPr lang="en-GB" altLang="en-US" sz="32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VRE is endemic in many healthcare settings &amp; the extent underestimated</a:t>
            </a:r>
          </a:p>
          <a:p>
            <a:pPr marL="857250" indent="-857250">
              <a:buSzPct val="100000"/>
              <a:buFontTx/>
              <a:buAutoNum type="romanLcParenR"/>
            </a:pPr>
            <a:r>
              <a:rPr lang="en-GB" altLang="en-US" sz="32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Predisposing factors are multiple &amp; include healthcare &amp; community factors</a:t>
            </a:r>
          </a:p>
          <a:p>
            <a:pPr marL="857250" indent="-857250">
              <a:buSzPct val="100000"/>
              <a:buFontTx/>
              <a:buAutoNum type="romanLcParenR"/>
            </a:pPr>
            <a:r>
              <a:rPr lang="en-GB" altLang="en-US" sz="32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Not as virulent as </a:t>
            </a:r>
            <a:r>
              <a:rPr lang="en-GB" altLang="en-US" sz="3200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S. aureus</a:t>
            </a:r>
            <a:r>
              <a:rPr lang="en-GB" altLang="en-US" sz="32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or Enterobacteriaceae</a:t>
            </a:r>
          </a:p>
          <a:p>
            <a:pPr marL="857250" indent="-857250">
              <a:buSzPct val="100000"/>
              <a:buFontTx/>
              <a:buAutoNum type="romanLcParenR"/>
            </a:pPr>
            <a:r>
              <a:rPr lang="en-GB" altLang="en-US" sz="32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Control measures are worthwhile</a:t>
            </a:r>
          </a:p>
          <a:p>
            <a:pPr marL="857250" indent="-857250">
              <a:buFontTx/>
              <a:buAutoNum type="romanLcParenR"/>
            </a:pPr>
            <a:endParaRPr lang="en-GB" altLang="en-US" sz="3600" smtClean="0">
              <a:latin typeface="Arial" charset="0"/>
              <a:cs typeface="Arial" charset="0"/>
            </a:endParaRPr>
          </a:p>
        </p:txBody>
      </p:sp>
      <p:sp>
        <p:nvSpPr>
          <p:cNvPr id="5017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69F8B5D-9BB9-4A27-AA10-DC19AC6CC790}" type="slidenum">
              <a:rPr lang="en-US" altLang="en-US" sz="1800"/>
              <a:pPr/>
              <a:t>31</a:t>
            </a:fld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395288" y="1268413"/>
            <a:ext cx="8061325" cy="4968875"/>
          </a:xfrm>
        </p:spPr>
        <p:txBody>
          <a:bodyPr/>
          <a:lstStyle/>
          <a:p>
            <a:pPr marL="857250" indent="-857250">
              <a:buSzPct val="100000"/>
              <a:buFontTx/>
              <a:buAutoNum type="romanLcParenR" startAt="5"/>
            </a:pPr>
            <a:r>
              <a:rPr lang="en-GB" altLang="en-US" sz="32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Invasive infections occur in vulnerable patients</a:t>
            </a:r>
          </a:p>
          <a:p>
            <a:pPr marL="857250" indent="-857250">
              <a:buSzPct val="100000"/>
              <a:buFontTx/>
              <a:buAutoNum type="romanLcParenR" startAt="5"/>
            </a:pPr>
            <a:r>
              <a:rPr lang="en-GB" altLang="en-US" sz="32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Studies on the value of screening &amp; preventative measures are flawed</a:t>
            </a:r>
          </a:p>
          <a:p>
            <a:pPr marL="857250" indent="-857250">
              <a:buSzPct val="100000"/>
              <a:buFontTx/>
              <a:buAutoNum type="romanLcParenR" startAt="5"/>
            </a:pPr>
            <a:r>
              <a:rPr lang="en-GB" altLang="en-US" sz="32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Surveillance &amp; the feeding back of data has positive effects</a:t>
            </a:r>
          </a:p>
          <a:p>
            <a:pPr marL="857250" indent="-857250">
              <a:buSzPct val="100000"/>
              <a:buFontTx/>
              <a:buAutoNum type="romanLcParenR" startAt="5"/>
            </a:pPr>
            <a:r>
              <a:rPr lang="en-GB" altLang="en-US" sz="32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Much unknown about reservoirs &amp; environmental factors</a:t>
            </a:r>
          </a:p>
          <a:p>
            <a:pPr marL="857250" indent="-857250">
              <a:buFontTx/>
              <a:buAutoNum type="romanLcParenR" startAt="5"/>
            </a:pPr>
            <a:endParaRPr lang="en-GB" altLang="en-US" sz="3200" smtClean="0">
              <a:latin typeface="Arial" charset="0"/>
              <a:cs typeface="Arial" charset="0"/>
            </a:endParaRPr>
          </a:p>
        </p:txBody>
      </p:sp>
      <p:sp>
        <p:nvSpPr>
          <p:cNvPr id="5120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320DF1C-45CC-46DC-A80D-68E924E92443}" type="slidenum">
              <a:rPr lang="en-US" altLang="en-US" sz="1800"/>
              <a:pPr/>
              <a:t>32</a:t>
            </a:fld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68313" y="762000"/>
            <a:ext cx="8207375" cy="5256213"/>
          </a:xfrm>
          <a:solidFill>
            <a:srgbClr val="CCFFFF"/>
          </a:solidFill>
          <a:ln w="57150">
            <a:solidFill>
              <a:srgbClr val="FFFFFF"/>
            </a:solidFill>
          </a:ln>
        </p:spPr>
        <p:txBody>
          <a:bodyPr/>
          <a:lstStyle/>
          <a:p>
            <a:pPr marL="0" indent="0" algn="ctr">
              <a:buFontTx/>
              <a:buNone/>
            </a:pPr>
            <a:endParaRPr lang="en-GB" altLang="en-US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0" indent="0" algn="ctr">
              <a:buFontTx/>
              <a:buNone/>
            </a:pPr>
            <a:endParaRPr lang="en-GB" altLang="en-US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0" indent="0" algn="ctr">
              <a:buFontTx/>
              <a:buNone/>
            </a:pPr>
            <a:r>
              <a:rPr lang="en-GB" altLang="en-US" sz="54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What you don’t know, you can’t solve</a:t>
            </a: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E0DD271-DFE5-426D-91E3-6C071B44F965}" type="slidenum">
              <a:rPr lang="en-US" altLang="en-US" sz="1800"/>
              <a:pPr/>
              <a:t>33</a:t>
            </a:fld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062913" cy="1143000"/>
          </a:xfrm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  <p:pic>
        <p:nvPicPr>
          <p:cNvPr id="53252" name="Picture 4" descr="RCSI Stephens green"/>
          <p:cNvPicPr>
            <a:picLocks noChangeAspect="1" noChangeArrowheads="1"/>
          </p:cNvPicPr>
          <p:nvPr/>
        </p:nvPicPr>
        <p:blipFill>
          <a:blip r:embed="rId2">
            <a:lum bright="-40000" contras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0" y="5084763"/>
            <a:ext cx="914400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IE" altLang="en-US" sz="7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Thank You</a:t>
            </a:r>
            <a:endParaRPr lang="en-US" altLang="en-US" sz="72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 descr="Coming Soon Slid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" t="5838" r="5263" b="659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Rectangle 4"/>
          <p:cNvSpPr>
            <a:spLocks noChangeArrowheads="1"/>
          </p:cNvSpPr>
          <p:nvPr/>
        </p:nvSpPr>
        <p:spPr bwMode="auto">
          <a:xfrm>
            <a:off x="14288" y="1939925"/>
            <a:ext cx="9129712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1600">
                <a:solidFill>
                  <a:schemeClr val="bg2"/>
                </a:solidFill>
                <a:latin typeface="Arial" charset="0"/>
                <a:cs typeface="Arial" charset="0"/>
              </a:rPr>
              <a:t>June 13   </a:t>
            </a:r>
            <a:r>
              <a:rPr lang="en-US" altLang="en-US" sz="1600" i="1">
                <a:solidFill>
                  <a:schemeClr val="bg2"/>
                </a:solidFill>
                <a:latin typeface="Arial" charset="0"/>
                <a:cs typeface="Arial" charset="0"/>
              </a:rPr>
              <a:t>(</a:t>
            </a:r>
            <a:r>
              <a:rPr lang="en-US" altLang="en-US" sz="1600" i="1" u="sng">
                <a:solidFill>
                  <a:schemeClr val="bg2"/>
                </a:solidFill>
                <a:latin typeface="Arial" charset="0"/>
                <a:cs typeface="Arial" charset="0"/>
              </a:rPr>
              <a:t>FREE</a:t>
            </a:r>
            <a:r>
              <a:rPr lang="en-US" altLang="en-US" sz="1600" i="1">
                <a:solidFill>
                  <a:schemeClr val="bg2"/>
                </a:solidFill>
                <a:latin typeface="Arial" charset="0"/>
                <a:cs typeface="Arial" charset="0"/>
              </a:rPr>
              <a:t> Teleclass - Broadcast live from the 2016 APIC conference)</a:t>
            </a:r>
            <a:r>
              <a:rPr lang="en-US" altLang="en-US" sz="1800">
                <a:solidFill>
                  <a:schemeClr val="bg2"/>
                </a:solidFill>
                <a:latin typeface="Arial" charset="0"/>
                <a:cs typeface="Arial" charset="0"/>
              </a:rPr>
              <a:t/>
            </a:r>
            <a:br>
              <a:rPr lang="en-US" altLang="en-US" sz="1800">
                <a:solidFill>
                  <a:schemeClr val="bg2"/>
                </a:solidFill>
                <a:latin typeface="Arial" charset="0"/>
                <a:cs typeface="Arial" charset="0"/>
              </a:rPr>
            </a:br>
            <a:r>
              <a:rPr lang="en-US" altLang="en-US" sz="1800">
                <a:solidFill>
                  <a:schemeClr val="bg2"/>
                </a:solidFill>
                <a:latin typeface="Arial" charset="0"/>
                <a:cs typeface="Arial" charset="0"/>
              </a:rPr>
              <a:t>	</a:t>
            </a:r>
            <a:r>
              <a:rPr lang="en-US" altLang="en-US" sz="1800" b="1">
                <a:solidFill>
                  <a:schemeClr val="bg2"/>
                </a:solidFill>
                <a:latin typeface="Arial" charset="0"/>
                <a:cs typeface="Arial" charset="0"/>
              </a:rPr>
              <a:t>BRIDGING THE GAP BETWEEN RESEARCH AND PRACTICE IN LONG-</a:t>
            </a:r>
            <a:br>
              <a:rPr lang="en-US" altLang="en-US" sz="1800" b="1">
                <a:solidFill>
                  <a:schemeClr val="bg2"/>
                </a:solidFill>
                <a:latin typeface="Arial" charset="0"/>
                <a:cs typeface="Arial" charset="0"/>
              </a:rPr>
            </a:br>
            <a:r>
              <a:rPr lang="en-US" altLang="en-US" sz="1800" b="1">
                <a:solidFill>
                  <a:schemeClr val="bg2"/>
                </a:solidFill>
                <a:latin typeface="Arial" charset="0"/>
                <a:cs typeface="Arial" charset="0"/>
              </a:rPr>
              <a:t>	TERM CARE: AN INNOVATIVE MODEL FOR SUCCESS</a:t>
            </a:r>
            <a:r>
              <a:rPr lang="en-CA" altLang="en-US" sz="1600">
                <a:solidFill>
                  <a:schemeClr val="bg2"/>
                </a:solidFill>
                <a:latin typeface="Arial" charset="0"/>
                <a:cs typeface="Arial" charset="0"/>
              </a:rPr>
              <a:t/>
            </a:r>
            <a:br>
              <a:rPr lang="en-CA" altLang="en-US" sz="1600">
                <a:solidFill>
                  <a:schemeClr val="bg2"/>
                </a:solidFill>
                <a:latin typeface="Arial" charset="0"/>
                <a:cs typeface="Arial" charset="0"/>
              </a:rPr>
            </a:br>
            <a:r>
              <a:rPr lang="en-CA" altLang="en-US" sz="1600">
                <a:solidFill>
                  <a:schemeClr val="bg2"/>
                </a:solidFill>
                <a:latin typeface="Arial" charset="0"/>
                <a:cs typeface="Arial" charset="0"/>
              </a:rPr>
              <a:t>	Sharon Bradley, Pennsylvania Patient Safety Authority</a:t>
            </a:r>
            <a:r>
              <a:rPr lang="en-US" altLang="en-US" sz="1600">
                <a:solidFill>
                  <a:schemeClr val="bg2"/>
                </a:solidFill>
                <a:latin typeface="Arial" charset="0"/>
                <a:cs typeface="Arial" charset="0"/>
              </a:rPr>
              <a:t/>
            </a:r>
            <a:br>
              <a:rPr lang="en-US" altLang="en-US" sz="1600">
                <a:solidFill>
                  <a:schemeClr val="bg2"/>
                </a:solidFill>
                <a:latin typeface="Arial" charset="0"/>
                <a:cs typeface="Arial" charset="0"/>
              </a:rPr>
            </a:br>
            <a:r>
              <a:rPr lang="en-US" altLang="en-US" sz="1600">
                <a:solidFill>
                  <a:schemeClr val="bg2"/>
                </a:solidFill>
                <a:latin typeface="Arial" charset="0"/>
                <a:cs typeface="Arial" charset="0"/>
              </a:rPr>
              <a:t/>
            </a:r>
            <a:br>
              <a:rPr lang="en-US" altLang="en-US" sz="1600">
                <a:solidFill>
                  <a:schemeClr val="bg2"/>
                </a:solidFill>
                <a:latin typeface="Arial" charset="0"/>
                <a:cs typeface="Arial" charset="0"/>
              </a:rPr>
            </a:br>
            <a:r>
              <a:rPr lang="en-US" altLang="en-US" sz="1600">
                <a:solidFill>
                  <a:schemeClr val="bg2"/>
                </a:solidFill>
                <a:latin typeface="Arial" charset="0"/>
                <a:cs typeface="Arial" charset="0"/>
              </a:rPr>
              <a:t>June 13   </a:t>
            </a:r>
            <a:r>
              <a:rPr lang="en-US" altLang="en-US" sz="1600" i="1">
                <a:solidFill>
                  <a:schemeClr val="bg2"/>
                </a:solidFill>
                <a:latin typeface="Arial" charset="0"/>
                <a:cs typeface="Arial" charset="0"/>
              </a:rPr>
              <a:t>(</a:t>
            </a:r>
            <a:r>
              <a:rPr lang="en-US" altLang="en-US" sz="1600" i="1" u="sng">
                <a:solidFill>
                  <a:schemeClr val="bg2"/>
                </a:solidFill>
                <a:latin typeface="Arial" charset="0"/>
                <a:cs typeface="Arial" charset="0"/>
              </a:rPr>
              <a:t>FREE</a:t>
            </a:r>
            <a:r>
              <a:rPr lang="en-US" altLang="en-US" sz="1600" i="1">
                <a:solidFill>
                  <a:schemeClr val="bg2"/>
                </a:solidFill>
                <a:latin typeface="Arial" charset="0"/>
                <a:cs typeface="Arial" charset="0"/>
              </a:rPr>
              <a:t> Teleclass - Broadcast live from the 2016 APIC conference</a:t>
            </a:r>
            <a:r>
              <a:rPr lang="en-US" altLang="en-US" sz="1200" i="1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  <a:r>
              <a:rPr lang="en-US" altLang="en-US" sz="1800">
                <a:solidFill>
                  <a:schemeClr val="bg2"/>
                </a:solidFill>
                <a:latin typeface="Arial" charset="0"/>
                <a:cs typeface="Arial" charset="0"/>
              </a:rPr>
              <a:t/>
            </a:r>
            <a:br>
              <a:rPr lang="en-US" altLang="en-US" sz="1800">
                <a:solidFill>
                  <a:schemeClr val="bg2"/>
                </a:solidFill>
                <a:latin typeface="Arial" charset="0"/>
                <a:cs typeface="Arial" charset="0"/>
              </a:rPr>
            </a:br>
            <a:r>
              <a:rPr lang="en-US" altLang="en-US" sz="1800">
                <a:solidFill>
                  <a:schemeClr val="bg2"/>
                </a:solidFill>
                <a:latin typeface="Arial" charset="0"/>
                <a:cs typeface="Arial" charset="0"/>
              </a:rPr>
              <a:t>	</a:t>
            </a:r>
            <a:r>
              <a:rPr lang="en-US" altLang="en-US" sz="1800" b="1">
                <a:solidFill>
                  <a:schemeClr val="bg2"/>
                </a:solidFill>
                <a:latin typeface="Arial" charset="0"/>
                <a:cs typeface="Arial" charset="0"/>
              </a:rPr>
              <a:t>BEING HEARD: THE INFECTION PREVENTIONIST AND THE </a:t>
            </a:r>
            <a:br>
              <a:rPr lang="en-US" altLang="en-US" sz="1800" b="1">
                <a:solidFill>
                  <a:schemeClr val="bg2"/>
                </a:solidFill>
                <a:latin typeface="Arial" charset="0"/>
                <a:cs typeface="Arial" charset="0"/>
              </a:rPr>
            </a:br>
            <a:r>
              <a:rPr lang="en-US" altLang="en-US" sz="1800" b="1">
                <a:solidFill>
                  <a:schemeClr val="bg2"/>
                </a:solidFill>
                <a:latin typeface="Arial" charset="0"/>
                <a:cs typeface="Arial" charset="0"/>
              </a:rPr>
              <a:t>	ORGANIZATIONAL STRUCTURE</a:t>
            </a:r>
            <a:r>
              <a:rPr lang="en-CA" altLang="en-US" sz="1600">
                <a:solidFill>
                  <a:schemeClr val="bg2"/>
                </a:solidFill>
                <a:latin typeface="Arial" charset="0"/>
                <a:cs typeface="Arial" charset="0"/>
              </a:rPr>
              <a:t/>
            </a:r>
            <a:br>
              <a:rPr lang="en-CA" altLang="en-US" sz="1600">
                <a:solidFill>
                  <a:schemeClr val="bg2"/>
                </a:solidFill>
                <a:latin typeface="Arial" charset="0"/>
                <a:cs typeface="Arial" charset="0"/>
              </a:rPr>
            </a:br>
            <a:r>
              <a:rPr lang="en-CA" altLang="en-US" sz="1600">
                <a:solidFill>
                  <a:schemeClr val="bg2"/>
                </a:solidFill>
                <a:latin typeface="Arial" charset="0"/>
                <a:cs typeface="Arial" charset="0"/>
              </a:rPr>
              <a:t>	Sharon Glowicz, Texas Health Resources, Presbyterian Hospital of Denton, Texas</a:t>
            </a:r>
            <a:br>
              <a:rPr lang="en-CA" altLang="en-US" sz="1600">
                <a:solidFill>
                  <a:schemeClr val="bg2"/>
                </a:solidFill>
                <a:latin typeface="Arial" charset="0"/>
                <a:cs typeface="Arial" charset="0"/>
              </a:rPr>
            </a:br>
            <a:r>
              <a:rPr lang="en-CA" altLang="en-US" sz="1600">
                <a:solidFill>
                  <a:schemeClr val="bg2"/>
                </a:solidFill>
                <a:latin typeface="Arial" charset="0"/>
                <a:cs typeface="Arial" charset="0"/>
              </a:rPr>
              <a:t/>
            </a:r>
            <a:br>
              <a:rPr lang="en-CA" altLang="en-US" sz="1600">
                <a:solidFill>
                  <a:schemeClr val="bg2"/>
                </a:solidFill>
                <a:latin typeface="Arial" charset="0"/>
                <a:cs typeface="Arial" charset="0"/>
              </a:rPr>
            </a:br>
            <a:r>
              <a:rPr lang="en-CA" altLang="en-US" sz="1600">
                <a:solidFill>
                  <a:srgbClr val="000000"/>
                </a:solidFill>
                <a:latin typeface="Arial" charset="0"/>
                <a:cs typeface="Arial" charset="0"/>
              </a:rPr>
              <a:t>June 16	</a:t>
            </a:r>
            <a:r>
              <a:rPr lang="en-US" altLang="en-US" sz="1800" b="1">
                <a:solidFill>
                  <a:srgbClr val="000000"/>
                </a:solidFill>
                <a:latin typeface="Arial" charset="0"/>
                <a:cs typeface="Arial" charset="0"/>
              </a:rPr>
              <a:t>STRATEGIES TO REDUCE SKIN INJURY IN CRITICALLY ILL PATIENTS</a:t>
            </a:r>
            <a:r>
              <a:rPr lang="en-US" altLang="en-US" sz="160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en-US" altLang="en-US" sz="160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altLang="en-US" sz="1600">
                <a:solidFill>
                  <a:srgbClr val="000000"/>
                </a:solidFill>
                <a:latin typeface="Arial" charset="0"/>
                <a:cs typeface="Arial" charset="0"/>
              </a:rPr>
              <a:t>	Kathleen M. Vollman, Advanced Nursing LLC</a:t>
            </a:r>
            <a:br>
              <a:rPr lang="en-US" altLang="en-US" sz="160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altLang="en-US" sz="160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en-US" altLang="en-US" sz="160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altLang="en-US" sz="1600">
                <a:solidFill>
                  <a:srgbClr val="000000"/>
                </a:solidFill>
                <a:latin typeface="Arial" charset="0"/>
                <a:cs typeface="Arial" charset="0"/>
              </a:rPr>
              <a:t>June 23   	</a:t>
            </a:r>
            <a:r>
              <a:rPr lang="en-CA" altLang="en-US" sz="1800" b="1">
                <a:solidFill>
                  <a:srgbClr val="000000"/>
                </a:solidFill>
                <a:latin typeface="Arial" charset="0"/>
                <a:cs typeface="Arial" charset="0"/>
              </a:rPr>
              <a:t>EXPLORING THE ROLE OF ENVIRONMENTAL SURFACES IN</a:t>
            </a:r>
            <a:br>
              <a:rPr lang="en-CA" altLang="en-US" sz="1800" b="1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CA" altLang="en-US" sz="1800" b="1">
                <a:solidFill>
                  <a:srgbClr val="000000"/>
                </a:solidFill>
                <a:latin typeface="Arial" charset="0"/>
                <a:cs typeface="Arial" charset="0"/>
              </a:rPr>
              <a:t>	OCCUPATIONAL INFECTION PREVENTION</a:t>
            </a:r>
            <a:r>
              <a:rPr lang="en-US" altLang="en-US" sz="160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en-US" altLang="en-US" sz="160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altLang="en-US" sz="1600">
                <a:solidFill>
                  <a:srgbClr val="000000"/>
                </a:solidFill>
                <a:latin typeface="Arial" charset="0"/>
                <a:cs typeface="Arial" charset="0"/>
              </a:rPr>
              <a:t>	Dr. Amber Mitchell, International Safety Center, and Barbara DeBaun, Cynosure Health</a:t>
            </a:r>
            <a:endParaRPr lang="en-CA" altLang="en-US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" descr="Anniversary slide, 201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" t="5882" r="4546" b="588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" descr="Patron Sponsor Slid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" t="5882" r="4546" b="588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1042988" y="1844675"/>
            <a:ext cx="7772400" cy="4114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altLang="en-US" smtClean="0">
                <a:latin typeface="Arial" charset="0"/>
                <a:cs typeface="Arial" charset="0"/>
              </a:rPr>
              <a:t>	</a:t>
            </a:r>
          </a:p>
          <a:p>
            <a:pPr marL="0" indent="0">
              <a:buFontTx/>
              <a:buNone/>
            </a:pPr>
            <a:endParaRPr lang="en-GB" altLang="en-US" sz="4800" smtClean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755650" y="1484313"/>
            <a:ext cx="7561263" cy="4248150"/>
          </a:xfrm>
          <a:prstGeom prst="rect">
            <a:avLst/>
          </a:prstGeom>
          <a:solidFill>
            <a:srgbClr val="CCFFFF"/>
          </a:solidFill>
          <a:ln w="9525" algn="ctr">
            <a:solidFill>
              <a:srgbClr val="CCFFFF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>
              <a:spcBef>
                <a:spcPct val="20000"/>
              </a:spcBef>
              <a:buClr>
                <a:schemeClr val="accent1"/>
              </a:buClr>
              <a:buSzPct val="125000"/>
            </a:pPr>
            <a:endParaRPr lang="en-GB" altLang="en-US" sz="4000" b="1">
              <a:solidFill>
                <a:srgbClr val="00007F"/>
              </a:solidFill>
              <a:latin typeface="Arial" charset="0"/>
              <a:cs typeface="Arial" charset="0"/>
            </a:endParaRPr>
          </a:p>
          <a:p>
            <a:pPr algn="l">
              <a:spcBef>
                <a:spcPct val="20000"/>
              </a:spcBef>
              <a:buClr>
                <a:schemeClr val="accent1"/>
              </a:buClr>
              <a:buSzPct val="125000"/>
            </a:pPr>
            <a:endParaRPr lang="en-GB" altLang="en-US" sz="4000" b="1">
              <a:solidFill>
                <a:srgbClr val="00007F"/>
              </a:solidFill>
              <a:latin typeface="Arial" charset="0"/>
              <a:cs typeface="Arial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125000"/>
            </a:pPr>
            <a:r>
              <a:rPr lang="en-GB" altLang="en-US" sz="4800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Clinical Impact of VRE</a:t>
            </a:r>
          </a:p>
        </p:txBody>
      </p:sp>
      <p:sp>
        <p:nvSpPr>
          <p:cNvPr id="215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E450C12F-0EE2-4CBB-BB2B-776DA9BBD980}" type="slidenum">
              <a:rPr lang="en-US" altLang="en-US" sz="1800"/>
              <a:pPr/>
              <a:t>4</a:t>
            </a:fld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88913"/>
            <a:ext cx="8061325" cy="647700"/>
          </a:xfrm>
        </p:spPr>
        <p:txBody>
          <a:bodyPr/>
          <a:lstStyle/>
          <a:p>
            <a:pPr algn="ctr"/>
            <a:r>
              <a:rPr lang="en-GB" altLang="en-US" sz="4000" smtClean="0">
                <a:latin typeface="Arial" charset="0"/>
                <a:cs typeface="Arial" charset="0"/>
              </a:rPr>
              <a:t>Enterococci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68275" y="981075"/>
            <a:ext cx="8964613" cy="5040313"/>
          </a:xfrm>
        </p:spPr>
        <p:txBody>
          <a:bodyPr/>
          <a:lstStyle/>
          <a:p>
            <a:pPr>
              <a:buSzPct val="120000"/>
            </a:pPr>
            <a:r>
              <a:rPr lang="en-GB" altLang="en-US" sz="28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Part of the normal bowel flora</a:t>
            </a:r>
          </a:p>
          <a:p>
            <a:pPr>
              <a:buSzPct val="120000"/>
            </a:pPr>
            <a:r>
              <a:rPr lang="en-GB" altLang="en-US" sz="28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Cause urinary, bloodstream &amp; abdominal infections</a:t>
            </a:r>
          </a:p>
          <a:p>
            <a:pPr>
              <a:buSzPct val="120000"/>
            </a:pPr>
            <a:r>
              <a:rPr lang="en-GB" altLang="en-US" sz="28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Probably not as virulent as </a:t>
            </a:r>
            <a:r>
              <a:rPr lang="en-GB" altLang="en-US" sz="2800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Staphylococcus aureus </a:t>
            </a:r>
            <a:r>
              <a:rPr lang="en-GB" altLang="en-US" sz="28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&amp; most Enterobacteriaceae such as </a:t>
            </a:r>
            <a:r>
              <a:rPr lang="en-GB" altLang="en-US" sz="2800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Escherichia coli</a:t>
            </a:r>
          </a:p>
          <a:p>
            <a:pPr>
              <a:buSzPct val="120000"/>
            </a:pPr>
            <a:r>
              <a:rPr lang="en-GB" altLang="en-US" sz="2800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Enterococcus faecalis </a:t>
            </a:r>
            <a:r>
              <a:rPr lang="en-GB" altLang="en-US" sz="28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&amp; </a:t>
            </a:r>
            <a:r>
              <a:rPr lang="en-GB" altLang="en-US" sz="2800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Enterococcus faecium, </a:t>
            </a:r>
            <a:r>
              <a:rPr lang="en-GB" altLang="en-US" sz="28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the two most important species</a:t>
            </a:r>
          </a:p>
          <a:p>
            <a:pPr>
              <a:buSzPct val="120000"/>
            </a:pPr>
            <a:r>
              <a:rPr lang="en-GB" altLang="en-US" sz="2800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E. faecium </a:t>
            </a:r>
            <a:r>
              <a:rPr lang="en-GB" altLang="en-US" sz="28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(EFm) more associated with vancomycin-resistance</a:t>
            </a:r>
            <a:endParaRPr lang="en-GB" altLang="en-US" sz="2800" i="1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1289387-1969-4B5E-B6DF-0F8721B1CB60}" type="slidenum">
              <a:rPr lang="en-US" altLang="en-US" sz="1800"/>
              <a:pPr/>
              <a:t>5</a:t>
            </a:fld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0350"/>
            <a:ext cx="8062913" cy="720725"/>
          </a:xfrm>
        </p:spPr>
        <p:txBody>
          <a:bodyPr/>
          <a:lstStyle/>
          <a:p>
            <a:pPr algn="ctr"/>
            <a:r>
              <a:rPr lang="en-GB" altLang="en-US" sz="4000" smtClean="0">
                <a:latin typeface="Arial" charset="0"/>
                <a:cs typeface="Arial" charset="0"/>
              </a:rPr>
              <a:t>Vancomycin-Resistance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341438"/>
            <a:ext cx="8785225" cy="5040312"/>
          </a:xfrm>
        </p:spPr>
        <p:txBody>
          <a:bodyPr/>
          <a:lstStyle/>
          <a:p>
            <a:pPr>
              <a:buSzPct val="120000"/>
            </a:pPr>
            <a:r>
              <a:rPr lang="en-GB" altLang="en-US" sz="28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Originally described in 1980s in renal patients</a:t>
            </a:r>
          </a:p>
          <a:p>
            <a:pPr>
              <a:buSzPct val="120000"/>
            </a:pPr>
            <a:endParaRPr lang="en-GB" altLang="en-US" sz="280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>
              <a:buSzPct val="120000"/>
            </a:pPr>
            <a:r>
              <a:rPr lang="en-GB" altLang="en-US" sz="28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Different genetic determinants of which </a:t>
            </a:r>
            <a:r>
              <a:rPr lang="en-GB" altLang="en-US" sz="2800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vanA </a:t>
            </a:r>
            <a:r>
              <a:rPr lang="en-GB" altLang="en-US" sz="28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&amp; </a:t>
            </a:r>
            <a:r>
              <a:rPr lang="en-GB" altLang="en-US" sz="2800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vanB </a:t>
            </a:r>
            <a:r>
              <a:rPr lang="en-GB" altLang="en-US" sz="28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the most common</a:t>
            </a:r>
          </a:p>
          <a:p>
            <a:pPr>
              <a:buSzPct val="120000"/>
            </a:pPr>
            <a:endParaRPr lang="en-GB" altLang="en-US" sz="280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>
              <a:buSzPct val="120000"/>
            </a:pPr>
            <a:r>
              <a:rPr lang="en-GB" altLang="en-US" sz="28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Bloodstream infection (BSI) monitored as part of EARS-Net (European surveillance)</a:t>
            </a:r>
          </a:p>
          <a:p>
            <a:pPr>
              <a:buSzPct val="120000"/>
            </a:pPr>
            <a:endParaRPr lang="en-GB" altLang="en-US" sz="280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>
              <a:buSzPct val="120000"/>
            </a:pPr>
            <a:r>
              <a:rPr lang="en-GB" altLang="en-US" sz="28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Alternatives available to treat infections in last 10-15 years such as linezolid &amp; daptomycin</a:t>
            </a:r>
          </a:p>
          <a:p>
            <a:pPr>
              <a:buSzPct val="100000"/>
              <a:buFontTx/>
              <a:buNone/>
            </a:pPr>
            <a:endParaRPr lang="en-GB" altLang="en-US" sz="3600" smtClean="0">
              <a:latin typeface="Arial" charset="0"/>
              <a:cs typeface="Arial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FBA966FD-C111-4C90-AD3F-AEB444548B2D}" type="slidenum">
              <a:rPr lang="en-US" altLang="en-US" sz="1800"/>
              <a:pPr/>
              <a:t>6</a:t>
            </a:fld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062913" cy="1008062"/>
          </a:xfrm>
        </p:spPr>
        <p:txBody>
          <a:bodyPr/>
          <a:lstStyle/>
          <a:p>
            <a:pPr algn="ctr"/>
            <a:r>
              <a:rPr lang="en-GB" altLang="en-US" sz="4000" smtClean="0">
                <a:latin typeface="Arial" charset="0"/>
                <a:cs typeface="Arial" charset="0"/>
              </a:rPr>
              <a:t>Impact -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268413"/>
            <a:ext cx="8497887" cy="4611687"/>
          </a:xfrm>
        </p:spPr>
        <p:txBody>
          <a:bodyPr/>
          <a:lstStyle/>
          <a:p>
            <a:pPr marL="742950" indent="-742950">
              <a:buSzPct val="100000"/>
              <a:buFontTx/>
              <a:buAutoNum type="alphaUcPeriod"/>
            </a:pPr>
            <a:r>
              <a:rPr lang="en-GB" altLang="en-US" sz="28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Enterococci are the 2</a:t>
            </a:r>
            <a:r>
              <a:rPr lang="en-GB" altLang="en-US" sz="2800" baseline="300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nd</a:t>
            </a:r>
            <a:r>
              <a:rPr lang="en-GB" altLang="en-US" sz="28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most common cause of HCAIs in the USA after </a:t>
            </a:r>
            <a:r>
              <a:rPr lang="en-GB" altLang="en-US" sz="2800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S. aureus &amp; </a:t>
            </a:r>
            <a:r>
              <a:rPr lang="en-GB" altLang="en-US" sz="28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89% of EFm associated with central-line-associated BSI are VRE</a:t>
            </a:r>
            <a:endParaRPr lang="en-GB" altLang="en-US" sz="1600" i="1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marL="742950" indent="-742950">
              <a:buFontTx/>
              <a:buNone/>
            </a:pPr>
            <a:r>
              <a:rPr lang="en-GB" altLang="en-US" sz="1600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			</a:t>
            </a:r>
            <a:r>
              <a:rPr lang="en-GB" altLang="en-US" sz="1800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	</a:t>
            </a:r>
            <a:r>
              <a:rPr lang="en-GB" altLang="en-US" sz="1600" i="1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Infect Control Hosp Epidemiol</a:t>
            </a:r>
            <a:r>
              <a:rPr lang="en-GB" altLang="en-US" sz="160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, 2013</a:t>
            </a:r>
            <a:endParaRPr lang="en-GB" altLang="en-US" sz="1600" i="1" smtClean="0">
              <a:solidFill>
                <a:srgbClr val="CC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marL="742950" indent="-742950">
              <a:buFontTx/>
              <a:buNone/>
            </a:pPr>
            <a:r>
              <a:rPr lang="en-GB" altLang="en-US" sz="2800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			</a:t>
            </a:r>
          </a:p>
          <a:p>
            <a:pPr marL="742950" indent="-742950">
              <a:buFontTx/>
              <a:buNone/>
            </a:pPr>
            <a:endParaRPr lang="en-GB" altLang="en-US" sz="280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marL="742950" indent="-742950">
              <a:buFontTx/>
              <a:buNone/>
            </a:pPr>
            <a:r>
              <a:rPr lang="en-GB" altLang="en-US" sz="28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B.</a:t>
            </a:r>
            <a:r>
              <a:rPr lang="en-GB" altLang="en-US" sz="28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	VRE are bacteria of serious concern which require prompt &amp; substantial action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88" y="5867400"/>
            <a:ext cx="2508250" cy="3683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GB" altLang="en-US" sz="1800" b="1" i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CDC</a:t>
            </a:r>
            <a:r>
              <a:rPr lang="en-GB" altLang="en-US" sz="18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, 2013</a:t>
            </a:r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8880F20B-DB85-4539-B110-83A06C676D28}" type="slidenum">
              <a:rPr lang="en-US" altLang="en-US" sz="1800"/>
              <a:pPr/>
              <a:t>7</a:t>
            </a:fld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8061325" cy="649287"/>
          </a:xfrm>
        </p:spPr>
        <p:txBody>
          <a:bodyPr/>
          <a:lstStyle/>
          <a:p>
            <a:pPr algn="ctr"/>
            <a:r>
              <a:rPr lang="en-GB" altLang="en-US" sz="3600" smtClean="0">
                <a:latin typeface="Arial" charset="0"/>
                <a:cs typeface="Arial" charset="0"/>
              </a:rPr>
              <a:t>Hospital-Onset BSI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081088"/>
            <a:ext cx="8496300" cy="4862512"/>
          </a:xfrm>
        </p:spPr>
        <p:txBody>
          <a:bodyPr/>
          <a:lstStyle/>
          <a:p>
            <a:pPr>
              <a:buSzPct val="120000"/>
            </a:pPr>
            <a:r>
              <a:rPr lang="en-GB" altLang="en-US" sz="2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Retrospective study over 5 years in Detroit, USA</a:t>
            </a:r>
          </a:p>
          <a:p>
            <a:pPr>
              <a:buSzPct val="120000"/>
            </a:pPr>
            <a:r>
              <a:rPr lang="en-GB" altLang="en-US" sz="2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Pitt bacteraemic score to quantify severity of illness</a:t>
            </a:r>
          </a:p>
          <a:p>
            <a:pPr>
              <a:buSzPct val="120000"/>
            </a:pPr>
            <a:r>
              <a:rPr lang="en-GB" altLang="en-US" sz="2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Time to appropriate treatment calculated from when cultures taken &amp; 1</a:t>
            </a:r>
            <a:r>
              <a:rPr lang="en-GB" altLang="en-US" sz="2400" baseline="300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st</a:t>
            </a:r>
            <a:r>
              <a:rPr lang="en-GB" altLang="en-US" sz="2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dose of appropriate treatment</a:t>
            </a:r>
          </a:p>
          <a:p>
            <a:pPr>
              <a:buFontTx/>
              <a:buNone/>
            </a:pPr>
            <a:endParaRPr lang="en-GB" altLang="en-US" sz="160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GB" altLang="en-US" sz="240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n-GB" altLang="en-US" sz="240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Results     </a:t>
            </a:r>
          </a:p>
          <a:p>
            <a:pPr>
              <a:buFontTx/>
              <a:buNone/>
            </a:pPr>
            <a:r>
              <a:rPr lang="en-GB" altLang="en-US" sz="2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		190 patients</a:t>
            </a:r>
          </a:p>
          <a:p>
            <a:pPr>
              <a:buFontTx/>
              <a:buNone/>
            </a:pPr>
            <a:r>
              <a:rPr lang="en-GB" altLang="en-US" sz="2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		62.6% VRE</a:t>
            </a:r>
          </a:p>
          <a:p>
            <a:pPr>
              <a:buFontTx/>
              <a:buNone/>
            </a:pPr>
            <a:r>
              <a:rPr lang="en-GB" altLang="en-US" sz="2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		linezolid (32%), daptomycin (31%) &amp; ampicillin (26%)</a:t>
            </a:r>
            <a:endParaRPr lang="en-GB" altLang="en-US" sz="280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n-GB" altLang="en-US" sz="28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	</a:t>
            </a:r>
          </a:p>
        </p:txBody>
      </p:sp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5003800" y="6270625"/>
            <a:ext cx="3744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GB" altLang="en-US" b="1" i="1">
                <a:solidFill>
                  <a:srgbClr val="CCFFFF"/>
                </a:solidFill>
                <a:latin typeface="Arial" charset="0"/>
                <a:cs typeface="Arial" charset="0"/>
              </a:rPr>
              <a:t>Clin Infect Dis</a:t>
            </a:r>
            <a:r>
              <a:rPr lang="en-GB" altLang="en-US" b="1">
                <a:solidFill>
                  <a:srgbClr val="CCFFFF"/>
                </a:solidFill>
                <a:latin typeface="Arial" charset="0"/>
                <a:cs typeface="Arial" charset="0"/>
              </a:rPr>
              <a:t>, 2016</a:t>
            </a:r>
          </a:p>
        </p:txBody>
      </p:sp>
      <p:sp>
        <p:nvSpPr>
          <p:cNvPr id="2560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D153471-A2E6-4C58-9A56-99B067D85640}" type="slidenum">
              <a:rPr lang="en-US" altLang="en-US" sz="1800"/>
              <a:pPr/>
              <a:t>8</a:t>
            </a:fld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260350"/>
            <a:ext cx="8062913" cy="647700"/>
          </a:xfrm>
        </p:spPr>
        <p:txBody>
          <a:bodyPr/>
          <a:lstStyle/>
          <a:p>
            <a:pPr algn="ctr"/>
            <a:r>
              <a:rPr lang="en-GB" altLang="en-US" sz="4000" smtClean="0">
                <a:latin typeface="Arial" charset="0"/>
                <a:cs typeface="Arial" charset="0"/>
              </a:rPr>
              <a:t>Hospital-Onset BSI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981075"/>
            <a:ext cx="8712200" cy="4968875"/>
          </a:xfrm>
        </p:spPr>
        <p:txBody>
          <a:bodyPr/>
          <a:lstStyle/>
          <a:p>
            <a:r>
              <a:rPr lang="en-GB" altLang="en-US" sz="2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30-day mortality was 14.6% if initial appropriate therapy compared to 45.3% if &gt; 48h delay</a:t>
            </a:r>
          </a:p>
          <a:p>
            <a:r>
              <a:rPr lang="en-GB" altLang="en-US" sz="2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Longer duration of BSI if delayed &amp; vancomycin-resistant phenotype associated with delayed appropriate treatment</a:t>
            </a:r>
          </a:p>
          <a:p>
            <a:endParaRPr lang="en-GB" altLang="en-US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GB" altLang="en-US" smtClean="0">
              <a:latin typeface="Arial" charset="0"/>
              <a:cs typeface="Arial" charset="0"/>
            </a:endParaRPr>
          </a:p>
          <a:p>
            <a:endParaRPr lang="en-GB" altLang="en-US" smtClean="0">
              <a:latin typeface="Arial" charset="0"/>
              <a:cs typeface="Arial" charset="0"/>
            </a:endParaRPr>
          </a:p>
        </p:txBody>
      </p:sp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3779838" y="6381750"/>
            <a:ext cx="5040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GB" altLang="en-US" b="1" i="1">
                <a:solidFill>
                  <a:srgbClr val="CCFFFF"/>
                </a:solidFill>
                <a:latin typeface="Arial" charset="0"/>
                <a:cs typeface="Arial" charset="0"/>
              </a:rPr>
              <a:t>Clin Infect Dis </a:t>
            </a:r>
            <a:r>
              <a:rPr lang="en-GB" altLang="en-US" b="1">
                <a:solidFill>
                  <a:srgbClr val="CCFFFF"/>
                </a:solidFill>
                <a:latin typeface="Arial" charset="0"/>
                <a:cs typeface="Arial" charset="0"/>
              </a:rPr>
              <a:t>2016</a:t>
            </a:r>
          </a:p>
        </p:txBody>
      </p:sp>
      <p:pic>
        <p:nvPicPr>
          <p:cNvPr id="2765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924175"/>
            <a:ext cx="5586413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816915E3-83D6-416D-A0A0-15F7DB626D7F}" type="slidenum">
              <a:rPr lang="en-US" altLang="en-US" sz="1800"/>
              <a:pPr/>
              <a:t>9</a:t>
            </a:fld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2166</TotalTime>
  <Words>1155</Words>
  <Application>Microsoft Office PowerPoint</Application>
  <PresentationFormat>On-screen Show (4:3)</PresentationFormat>
  <Paragraphs>341</Paragraphs>
  <Slides>37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Times New Roman</vt:lpstr>
      <vt:lpstr>ＭＳ Ｐゴシック</vt:lpstr>
      <vt:lpstr>Arial</vt:lpstr>
      <vt:lpstr>Comic Sans MS</vt:lpstr>
      <vt:lpstr>Microsoft Sans Serif</vt:lpstr>
      <vt:lpstr>Default Design</vt:lpstr>
      <vt:lpstr>Screening for vancomycin-resistant enterococci (VRE) Why bother?</vt:lpstr>
      <vt:lpstr>Declarations</vt:lpstr>
      <vt:lpstr>Outline</vt:lpstr>
      <vt:lpstr>PowerPoint Presentation</vt:lpstr>
      <vt:lpstr>Enterococci</vt:lpstr>
      <vt:lpstr>Vancomycin-Resistance</vt:lpstr>
      <vt:lpstr>Impact - Overview</vt:lpstr>
      <vt:lpstr>Hospital-Onset BSI</vt:lpstr>
      <vt:lpstr>Hospital-Onset BSI</vt:lpstr>
      <vt:lpstr>VRE versus VSE BSI</vt:lpstr>
      <vt:lpstr>VRE versus VSE BSI</vt:lpstr>
      <vt:lpstr>VRE &amp; Renal Dialysis Patients</vt:lpstr>
      <vt:lpstr>PowerPoint Presentation</vt:lpstr>
      <vt:lpstr>Surveillance for VRE</vt:lpstr>
      <vt:lpstr>Risk Factors</vt:lpstr>
      <vt:lpstr>Studies on Screening</vt:lpstr>
      <vt:lpstr>Examples of Screening/Interventions</vt:lpstr>
      <vt:lpstr>PowerPoint Presentation</vt:lpstr>
      <vt:lpstr>General Issues</vt:lpstr>
      <vt:lpstr>Sensitivity &amp; Specificity</vt:lpstr>
      <vt:lpstr>PowerPoint Presentation</vt:lpstr>
      <vt:lpstr>Trade Off in Costs</vt:lpstr>
      <vt:lpstr>What happens when you stop surveillance &amp; contact precautions?</vt:lpstr>
      <vt:lpstr>PowerPoint Presentation</vt:lpstr>
      <vt:lpstr>VRE &amp; Ireland</vt:lpstr>
      <vt:lpstr>Why the higher rates in Ireland?</vt:lpstr>
      <vt:lpstr>VRE BSI in Tertiary Care Hospital</vt:lpstr>
      <vt:lpstr>VRE – Local Experiences</vt:lpstr>
      <vt:lpstr>VRE – Clinical Impact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CNS Infections</dc:title>
  <dc:creator>Prof. Hilary Humphreys</dc:creator>
  <cp:lastModifiedBy>HE</cp:lastModifiedBy>
  <cp:revision>232</cp:revision>
  <cp:lastPrinted>2016-06-03T11:07:14Z</cp:lastPrinted>
  <dcterms:created xsi:type="dcterms:W3CDTF">2016-06-02T11:30:21Z</dcterms:created>
  <dcterms:modified xsi:type="dcterms:W3CDTF">2016-06-07T18:36:41Z</dcterms:modified>
</cp:coreProperties>
</file>