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309" r:id="rId2"/>
    <p:sldId id="310" r:id="rId3"/>
    <p:sldId id="311" r:id="rId4"/>
    <p:sldId id="312" r:id="rId5"/>
    <p:sldId id="315" r:id="rId6"/>
    <p:sldId id="320" r:id="rId7"/>
    <p:sldId id="266" r:id="rId8"/>
    <p:sldId id="271" r:id="rId9"/>
    <p:sldId id="257" r:id="rId10"/>
    <p:sldId id="263" r:id="rId11"/>
    <p:sldId id="269" r:id="rId12"/>
    <p:sldId id="260" r:id="rId13"/>
    <p:sldId id="268" r:id="rId14"/>
    <p:sldId id="261" r:id="rId15"/>
    <p:sldId id="262" r:id="rId16"/>
    <p:sldId id="317" r:id="rId17"/>
    <p:sldId id="256" r:id="rId18"/>
    <p:sldId id="258" r:id="rId19"/>
    <p:sldId id="264" r:id="rId20"/>
    <p:sldId id="326" r:id="rId21"/>
    <p:sldId id="318" r:id="rId22"/>
    <p:sldId id="273" r:id="rId23"/>
    <p:sldId id="274" r:id="rId24"/>
    <p:sldId id="322" r:id="rId25"/>
    <p:sldId id="272" r:id="rId26"/>
    <p:sldId id="278" r:id="rId27"/>
    <p:sldId id="279" r:id="rId28"/>
    <p:sldId id="280" r:id="rId29"/>
    <p:sldId id="281" r:id="rId30"/>
    <p:sldId id="282" r:id="rId31"/>
    <p:sldId id="283" r:id="rId32"/>
    <p:sldId id="285" r:id="rId33"/>
    <p:sldId id="286" r:id="rId34"/>
    <p:sldId id="287" r:id="rId35"/>
    <p:sldId id="289" r:id="rId36"/>
    <p:sldId id="290" r:id="rId37"/>
    <p:sldId id="292" r:id="rId38"/>
    <p:sldId id="293" r:id="rId39"/>
    <p:sldId id="323" r:id="rId40"/>
    <p:sldId id="296" r:id="rId41"/>
    <p:sldId id="298" r:id="rId42"/>
    <p:sldId id="325" r:id="rId43"/>
    <p:sldId id="299" r:id="rId44"/>
    <p:sldId id="300" r:id="rId45"/>
    <p:sldId id="301" r:id="rId46"/>
    <p:sldId id="302" r:id="rId47"/>
    <p:sldId id="303" r:id="rId48"/>
    <p:sldId id="304" r:id="rId49"/>
    <p:sldId id="305" r:id="rId50"/>
    <p:sldId id="306" r:id="rId51"/>
    <p:sldId id="307" r:id="rId52"/>
    <p:sldId id="324" r:id="rId53"/>
    <p:sldId id="308" r:id="rId54"/>
    <p:sldId id="319" r:id="rId55"/>
    <p:sldId id="327" r:id="rId56"/>
    <p:sldId id="328"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4" charset="-128"/>
        <a:cs typeface="+mn-cs"/>
      </a:defRPr>
    </a:lvl5pPr>
    <a:lvl6pPr marL="2286000" algn="l" defTabSz="914400" rtl="0" eaLnBrk="1" latinLnBrk="0" hangingPunct="1">
      <a:defRPr kern="1200">
        <a:solidFill>
          <a:schemeClr val="tx1"/>
        </a:solidFill>
        <a:latin typeface="Arial" charset="0"/>
        <a:ea typeface="ＭＳ Ｐゴシック" pitchFamily="4" charset="-128"/>
        <a:cs typeface="+mn-cs"/>
      </a:defRPr>
    </a:lvl6pPr>
    <a:lvl7pPr marL="2743200" algn="l" defTabSz="914400" rtl="0" eaLnBrk="1" latinLnBrk="0" hangingPunct="1">
      <a:defRPr kern="1200">
        <a:solidFill>
          <a:schemeClr val="tx1"/>
        </a:solidFill>
        <a:latin typeface="Arial" charset="0"/>
        <a:ea typeface="ＭＳ Ｐゴシック" pitchFamily="4" charset="-128"/>
        <a:cs typeface="+mn-cs"/>
      </a:defRPr>
    </a:lvl7pPr>
    <a:lvl8pPr marL="3200400" algn="l" defTabSz="914400" rtl="0" eaLnBrk="1" latinLnBrk="0" hangingPunct="1">
      <a:defRPr kern="1200">
        <a:solidFill>
          <a:schemeClr val="tx1"/>
        </a:solidFill>
        <a:latin typeface="Arial" charset="0"/>
        <a:ea typeface="ＭＳ Ｐゴシック" pitchFamily="4" charset="-128"/>
        <a:cs typeface="+mn-cs"/>
      </a:defRPr>
    </a:lvl8pPr>
    <a:lvl9pPr marL="3657600" algn="l" defTabSz="914400" rtl="0" eaLnBrk="1" latinLnBrk="0" hangingPunct="1">
      <a:defRPr kern="1200">
        <a:solidFill>
          <a:schemeClr val="tx1"/>
        </a:solidFill>
        <a:latin typeface="Arial" charset="0"/>
        <a:ea typeface="ＭＳ Ｐゴシック" pitchFamily="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2100" y="-906"/>
      </p:cViewPr>
      <p:guideLst>
        <p:guide orient="horz" pos="2160"/>
        <p:guide pos="2880"/>
      </p:guideLst>
    </p:cSldViewPr>
  </p:slideViewPr>
  <p:notesTextViewPr>
    <p:cViewPr>
      <p:scale>
        <a:sx n="1" d="1"/>
        <a:sy n="1" d="1"/>
      </p:scale>
      <p:origin x="0" y="0"/>
    </p:cViewPr>
  </p:notesTextViewPr>
  <p:sorterViewPr>
    <p:cViewPr>
      <p:scale>
        <a:sx n="100" d="100"/>
        <a:sy n="100" d="100"/>
      </p:scale>
      <p:origin x="0" y="2006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28600"/>
            <a:ext cx="6858000" cy="685800"/>
          </a:xfrm>
          <a:prstGeom prst="rect">
            <a:avLst/>
          </a:prstGeom>
        </p:spPr>
        <p:txBody>
          <a:bodyPr vert="horz" wrap="square" lIns="91440" tIns="45720" rIns="91440" bIns="45720" numCol="1" anchor="t" anchorCtr="0" compatLnSpc="1">
            <a:prstTxWarp prst="textNoShape">
              <a:avLst/>
            </a:prstTxWarp>
          </a:bodyPr>
          <a:lstStyle>
            <a:lvl1pPr algn="ctr">
              <a:defRPr sz="1200" b="1">
                <a:latin typeface="Calibri" pitchFamily="4" charset="0"/>
              </a:defRPr>
            </a:lvl1pPr>
          </a:lstStyle>
          <a:p>
            <a:r>
              <a:rPr lang="en-US"/>
              <a:t>Sleep Quality in Hospitalized Patients with Infection:  An Observational Study</a:t>
            </a:r>
            <a:br>
              <a:rPr lang="en-US"/>
            </a:br>
            <a:r>
              <a:rPr lang="en-US"/>
              <a:t>Prof. Farin Manian, Harvard Medical School</a:t>
            </a:r>
          </a:p>
          <a:p>
            <a:r>
              <a:rPr lang="en-US"/>
              <a:t>A Webber Training Teleclass</a:t>
            </a:r>
          </a:p>
        </p:txBody>
      </p:sp>
      <p:sp>
        <p:nvSpPr>
          <p:cNvPr id="4" name="Footer Placeholder 3"/>
          <p:cNvSpPr>
            <a:spLocks noGrp="1"/>
          </p:cNvSpPr>
          <p:nvPr>
            <p:ph type="ftr" sz="quarter" idx="2"/>
          </p:nvPr>
        </p:nvSpPr>
        <p:spPr>
          <a:xfrm>
            <a:off x="0" y="8229600"/>
            <a:ext cx="6858000" cy="457200"/>
          </a:xfrm>
          <a:prstGeom prst="rect">
            <a:avLst/>
          </a:prstGeom>
        </p:spPr>
        <p:txBody>
          <a:bodyPr vert="horz" wrap="square" lIns="91440" tIns="45720" rIns="91440" bIns="45720" numCol="1" anchor="b" anchorCtr="0" compatLnSpc="1">
            <a:prstTxWarp prst="textNoShape">
              <a:avLst/>
            </a:prstTxWarp>
          </a:bodyPr>
          <a:lstStyle>
            <a:lvl1pPr algn="ctr">
              <a:defRPr sz="1200" b="1">
                <a:latin typeface="Calibri" pitchFamily="4" charset="0"/>
              </a:defRPr>
            </a:lvl1pPr>
          </a:lstStyle>
          <a:p>
            <a:r>
              <a:rPr lang="en-US"/>
              <a:t>Hosted by Paul Webber  paul@webbertraining.com</a:t>
            </a:r>
          </a:p>
          <a:p>
            <a:r>
              <a:rPr lang="en-US"/>
              <a:t>www.webbertraining.com</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defRPr>
            </a:lvl1pPr>
          </a:lstStyle>
          <a:p>
            <a:fld id="{B50CA4CA-852E-4271-BF5C-ABFC3492FE2F}"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defRPr>
            </a:lvl1pPr>
          </a:lstStyle>
          <a:p>
            <a:fld id="{FF83F1DE-850A-43C6-89CE-65A968477AFF}" type="datetime1">
              <a:rPr lang="en-US"/>
              <a:pPr/>
              <a:t>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defRPr>
            </a:lvl1pPr>
          </a:lstStyle>
          <a:p>
            <a:fld id="{71B2F4B3-F57B-4473-9AA5-0D737FD2CE51}"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4" charset="-128"/>
        <a:cs typeface="ＭＳ Ｐゴシック" pitchFamily="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ln>
            <a:miter lim="800000"/>
            <a:headEnd/>
            <a:tailEnd/>
          </a:ln>
        </p:spPr>
        <p:txBody>
          <a:bodyPr/>
          <a:lstStyle/>
          <a:p>
            <a:fld id="{958E3032-FD0A-410C-B41A-1A168F60A59F}" type="slidenum">
              <a:rPr lang="en-US"/>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a:lstStyle/>
          <a:p>
            <a:fld id="{FFC039B4-E507-4B93-A8FC-683721878794}" type="slidenum">
              <a:rPr lang="en-US"/>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a:lstStyle/>
          <a:p>
            <a:fld id="{D9B90E0E-8729-4909-904E-9EB7FB428FA3}" type="slidenum">
              <a:rPr lang="en-US"/>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a:lstStyle/>
          <a:p>
            <a:fld id="{62019E51-AC9A-45B0-A3AD-6C46875ED9F9}" type="slidenum">
              <a:rPr lang="en-US"/>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a:lstStyle/>
          <a:p>
            <a:fld id="{B7DC7512-D3F9-4EA5-9BF7-3C8EDA65AC4E}" type="slidenum">
              <a:rPr lang="en-US"/>
              <a:pPr/>
              <a:t>40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ln>
            <a:miter lim="800000"/>
            <a:headEnd/>
            <a:tailEnd/>
          </a:ln>
        </p:spPr>
        <p:txBody>
          <a:bodyPr/>
          <a:lstStyle/>
          <a:p>
            <a:fld id="{32B08075-7601-43C9-B30C-59E5B64052CE}" type="slidenum">
              <a:rPr lang="en-US"/>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58C6957-B175-4B3E-8E72-72DF9AF8DF3C}" type="datetime1">
              <a:rPr lang="en-US"/>
              <a:pPr/>
              <a:t>2/10/2015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57103B-BF86-4920-9640-CD4D626705B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9AADF6A-0E0A-4B42-A2CF-B575C51F40FC}" type="datetime1">
              <a:rPr lang="en-US"/>
              <a:pPr/>
              <a:t>2/10/2015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5A5CBF-67A2-420B-8222-006AD532035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2F94C90-58C1-4F6B-A5B4-639CA12BA090}" type="datetime1">
              <a:rPr lang="en-US"/>
              <a:pPr/>
              <a:t>2/10/2015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C128C2-386A-4EF2-AB4F-B00CB90D9FC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A78D1D3-2B8D-4161-A392-D87A645CE8A6}" type="datetime1">
              <a:rPr lang="en-US"/>
              <a:pPr/>
              <a:t>2/10/2015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F19031-8C4E-451E-B917-6856CCAAD75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171874A-0F8C-477E-95E9-279803FCB0D9}" type="datetime1">
              <a:rPr lang="en-US"/>
              <a:pPr/>
              <a:t>2/10/2015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237F08-6F1B-493B-AB5E-45C13BF8FA0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F92A1BD-9268-4120-A552-DD0B057573BB}" type="datetime1">
              <a:rPr lang="en-US"/>
              <a:pPr/>
              <a:t>2/10/2015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04D359C-A55F-4ECC-8C08-4ECFD5F2C89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ED68356-EED1-4702-A12B-32DE5183E864}" type="datetime1">
              <a:rPr lang="en-US"/>
              <a:pPr/>
              <a:t>2/10/2015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1DDDB23D-DF2B-4555-B406-C2FFBAE12BD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0CD72D4-11AE-4F81-87B4-E819BBA77423}" type="datetime1">
              <a:rPr lang="en-US"/>
              <a:pPr/>
              <a:t>2/10/2015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C44276FA-1686-43DA-9857-7BB8AE94564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5005CF4-3C29-4CFC-855D-FE54FD537E3F}" type="datetime1">
              <a:rPr lang="en-US"/>
              <a:pPr/>
              <a:t>2/10/2015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8B6D14B-838B-4065-94FB-CE3CE0BFD3B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160F8F2-A44A-4420-BBF5-009BC15AFA49}" type="datetime1">
              <a:rPr lang="en-US"/>
              <a:pPr/>
              <a:t>2/10/2015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CB246B0-558D-4E39-9DD1-68350349714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2473565-FE00-441E-AF11-C4FABAA49838}" type="datetime1">
              <a:rPr lang="en-US"/>
              <a:pPr/>
              <a:t>2/10/2015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0E1CF40-C1C4-4E95-AC80-A533AB832D7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fld id="{EB55FA39-2D43-4DCC-AC23-EC9228250DDC}" type="datetime1">
              <a:rPr lang="en-US"/>
              <a:pPr/>
              <a:t>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latin typeface="Calibri" pitchFamily="4" charset="0"/>
              </a:defRPr>
            </a:lvl1pPr>
          </a:lstStyle>
          <a:p>
            <a:fld id="{A5FBA509-D3B8-4A91-B161-1B2918A4292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4" charset="-128"/>
          <a:cs typeface="ＭＳ Ｐゴシック" pitchFamily="4" charset="-128"/>
        </a:defRPr>
      </a:lvl1pPr>
      <a:lvl2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2pPr>
      <a:lvl3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3pPr>
      <a:lvl4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4pPr>
      <a:lvl5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5pPr>
      <a:lvl6pPr marL="4572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6pPr>
      <a:lvl7pPr marL="9144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7pPr>
      <a:lvl8pPr marL="13716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8pPr>
      <a:lvl9pPr marL="18288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685800"/>
            <a:ext cx="7772400" cy="1470025"/>
          </a:xfrm>
        </p:spPr>
        <p:txBody>
          <a:bodyPr/>
          <a:lstStyle/>
          <a:p>
            <a:pPr eaLnBrk="1" hangingPunct="1"/>
            <a:r>
              <a:rPr lang="en-US" sz="3600" smtClean="0"/>
              <a:t>Sleep Quality in Hospitalized Patients with Infection:</a:t>
            </a:r>
            <a:br>
              <a:rPr lang="en-US" sz="3600" smtClean="0"/>
            </a:br>
            <a:r>
              <a:rPr lang="en-US" sz="3600" smtClean="0"/>
              <a:t>An Observational Study</a:t>
            </a:r>
          </a:p>
        </p:txBody>
      </p:sp>
      <p:sp>
        <p:nvSpPr>
          <p:cNvPr id="15363" name="Subtitle 2"/>
          <p:cNvSpPr>
            <a:spLocks noGrp="1"/>
          </p:cNvSpPr>
          <p:nvPr>
            <p:ph type="subTitle" idx="1"/>
          </p:nvPr>
        </p:nvSpPr>
        <p:spPr>
          <a:xfrm>
            <a:off x="1371600" y="2667000"/>
            <a:ext cx="6400800" cy="2286000"/>
          </a:xfrm>
          <a:ln>
            <a:solidFill>
              <a:srgbClr val="4F81BD"/>
            </a:solidFill>
          </a:ln>
        </p:spPr>
        <p:txBody>
          <a:bodyPr/>
          <a:lstStyle/>
          <a:p>
            <a:pPr eaLnBrk="1" hangingPunct="1">
              <a:lnSpc>
                <a:spcPct val="90000"/>
              </a:lnSpc>
            </a:pPr>
            <a:r>
              <a:rPr lang="en-US" sz="2400" smtClean="0">
                <a:solidFill>
                  <a:srgbClr val="898989"/>
                </a:solidFill>
              </a:rPr>
              <a:t>Farrin A. Manian, MD, MPH</a:t>
            </a:r>
          </a:p>
          <a:p>
            <a:pPr eaLnBrk="1" hangingPunct="1">
              <a:lnSpc>
                <a:spcPct val="90000"/>
              </a:lnSpc>
            </a:pPr>
            <a:r>
              <a:rPr lang="en-US" sz="2000" smtClean="0">
                <a:solidFill>
                  <a:srgbClr val="898989"/>
                </a:solidFill>
              </a:rPr>
              <a:t>Department of Medicine,</a:t>
            </a:r>
          </a:p>
          <a:p>
            <a:pPr eaLnBrk="1" hangingPunct="1">
              <a:lnSpc>
                <a:spcPct val="90000"/>
              </a:lnSpc>
            </a:pPr>
            <a:r>
              <a:rPr lang="en-US" sz="2000" smtClean="0">
                <a:solidFill>
                  <a:srgbClr val="898989"/>
                </a:solidFill>
              </a:rPr>
              <a:t>Massachusetts General Hospital,</a:t>
            </a:r>
          </a:p>
          <a:p>
            <a:pPr eaLnBrk="1" hangingPunct="1">
              <a:lnSpc>
                <a:spcPct val="90000"/>
              </a:lnSpc>
            </a:pPr>
            <a:r>
              <a:rPr lang="en-US" sz="2000" smtClean="0">
                <a:solidFill>
                  <a:srgbClr val="898989"/>
                </a:solidFill>
              </a:rPr>
              <a:t>Visiting Associate Professor of Medicine,</a:t>
            </a:r>
          </a:p>
          <a:p>
            <a:pPr eaLnBrk="1" hangingPunct="1">
              <a:lnSpc>
                <a:spcPct val="90000"/>
              </a:lnSpc>
            </a:pPr>
            <a:r>
              <a:rPr lang="en-US" sz="2000" smtClean="0">
                <a:solidFill>
                  <a:srgbClr val="898989"/>
                </a:solidFill>
              </a:rPr>
              <a:t>Harvard Medical School,</a:t>
            </a:r>
          </a:p>
          <a:p>
            <a:pPr eaLnBrk="1" hangingPunct="1">
              <a:lnSpc>
                <a:spcPct val="90000"/>
              </a:lnSpc>
            </a:pPr>
            <a:r>
              <a:rPr lang="en-US" sz="2000" smtClean="0">
                <a:solidFill>
                  <a:srgbClr val="898989"/>
                </a:solidFill>
              </a:rPr>
              <a:t>Boston, Massachusetts, USA</a:t>
            </a:r>
          </a:p>
        </p:txBody>
      </p:sp>
      <p:sp>
        <p:nvSpPr>
          <p:cNvPr id="4" name="Subtitle 2"/>
          <p:cNvSpPr txBox="1">
            <a:spLocks/>
          </p:cNvSpPr>
          <p:nvPr/>
        </p:nvSpPr>
        <p:spPr bwMode="auto">
          <a:xfrm>
            <a:off x="1371600" y="5334000"/>
            <a:ext cx="6400800" cy="762000"/>
          </a:xfrm>
          <a:prstGeom prst="rect">
            <a:avLst/>
          </a:prstGeom>
          <a:noFill/>
          <a:ln w="9525">
            <a:noFill/>
            <a:miter lim="800000"/>
            <a:headEnd/>
            <a:tailEnd/>
          </a:ln>
        </p:spPr>
        <p:txBody>
          <a:bodyPr/>
          <a:lstStyle/>
          <a:p>
            <a:pPr algn="ctr">
              <a:lnSpc>
                <a:spcPct val="90000"/>
              </a:lnSpc>
              <a:spcBef>
                <a:spcPct val="20000"/>
              </a:spcBef>
              <a:buFont typeface="Arial" charset="0"/>
              <a:buNone/>
            </a:pPr>
            <a:r>
              <a:rPr lang="en-US" sz="2000">
                <a:solidFill>
                  <a:srgbClr val="898989"/>
                </a:solidFill>
                <a:latin typeface="Calibri" pitchFamily="4" charset="0"/>
              </a:rPr>
              <a:t>Hosted by Paul Webber</a:t>
            </a:r>
            <a:br>
              <a:rPr lang="en-US" sz="2000">
                <a:solidFill>
                  <a:srgbClr val="898989"/>
                </a:solidFill>
                <a:latin typeface="Calibri" pitchFamily="4" charset="0"/>
              </a:rPr>
            </a:br>
            <a:r>
              <a:rPr lang="en-US" sz="2000">
                <a:solidFill>
                  <a:srgbClr val="898989"/>
                </a:solidFill>
                <a:latin typeface="Calibri" pitchFamily="4" charset="0"/>
              </a:rPr>
              <a:t>paul@webbertraining.com</a:t>
            </a:r>
          </a:p>
        </p:txBody>
      </p:sp>
      <p:sp>
        <p:nvSpPr>
          <p:cNvPr id="15365" name="TextBox 4"/>
          <p:cNvSpPr txBox="1">
            <a:spLocks noChangeArrowheads="1"/>
          </p:cNvSpPr>
          <p:nvPr/>
        </p:nvSpPr>
        <p:spPr bwMode="auto">
          <a:xfrm>
            <a:off x="3103563" y="6477000"/>
            <a:ext cx="2763837" cy="369888"/>
          </a:xfrm>
          <a:prstGeom prst="rect">
            <a:avLst/>
          </a:prstGeom>
          <a:noFill/>
          <a:ln w="9525">
            <a:noFill/>
            <a:miter lim="800000"/>
            <a:headEnd/>
            <a:tailEnd/>
          </a:ln>
        </p:spPr>
        <p:txBody>
          <a:bodyPr wrap="none">
            <a:spAutoFit/>
          </a:bodyPr>
          <a:lstStyle/>
          <a:p>
            <a:pPr algn="ctr"/>
            <a:r>
              <a:rPr lang="en-US"/>
              <a:t>www.webbertraining.com</a:t>
            </a:r>
          </a:p>
        </p:txBody>
      </p:sp>
      <p:sp>
        <p:nvSpPr>
          <p:cNvPr id="15366" name="TextBox 5"/>
          <p:cNvSpPr txBox="1">
            <a:spLocks noChangeArrowheads="1"/>
          </p:cNvSpPr>
          <p:nvPr/>
        </p:nvSpPr>
        <p:spPr bwMode="auto">
          <a:xfrm>
            <a:off x="7072313" y="6477000"/>
            <a:ext cx="2071687" cy="369888"/>
          </a:xfrm>
          <a:prstGeom prst="rect">
            <a:avLst/>
          </a:prstGeom>
          <a:noFill/>
          <a:ln w="9525">
            <a:noFill/>
            <a:miter lim="800000"/>
            <a:headEnd/>
            <a:tailEnd/>
          </a:ln>
        </p:spPr>
        <p:txBody>
          <a:bodyPr wrap="none">
            <a:spAutoFit/>
          </a:bodyPr>
          <a:lstStyle/>
          <a:p>
            <a:pPr algn="r"/>
            <a:r>
              <a:rPr lang="en-US"/>
              <a:t>February 12,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3200" smtClean="0"/>
              <a:t>Impact of Sleep on Pneumonia Risk in Women</a:t>
            </a:r>
            <a:br>
              <a:rPr lang="en-US" sz="3200" smtClean="0"/>
            </a:br>
            <a:r>
              <a:rPr lang="en-US" sz="2000" smtClean="0"/>
              <a:t>Patel SR et al. SLEEP 2012;35:97-101</a:t>
            </a:r>
          </a:p>
        </p:txBody>
      </p:sp>
      <p:sp>
        <p:nvSpPr>
          <p:cNvPr id="25603" name="Content Placeholder 2"/>
          <p:cNvSpPr>
            <a:spLocks noGrp="1"/>
          </p:cNvSpPr>
          <p:nvPr>
            <p:ph idx="1"/>
          </p:nvPr>
        </p:nvSpPr>
        <p:spPr/>
        <p:txBody>
          <a:bodyPr/>
          <a:lstStyle/>
          <a:p>
            <a:pPr eaLnBrk="1" hangingPunct="1"/>
            <a:r>
              <a:rPr lang="en-US" smtClean="0"/>
              <a:t>Prospective, observational cohort study of 56,953 female nurses (37-57 yrs of age)</a:t>
            </a:r>
          </a:p>
          <a:p>
            <a:pPr eaLnBrk="1" hangingPunct="1"/>
            <a:r>
              <a:rPr lang="en-US" smtClean="0"/>
              <a:t>Pneumonia diagnosis based on physician diagnosis and chest radiograph</a:t>
            </a:r>
          </a:p>
          <a:p>
            <a:pPr eaLnBrk="1" hangingPunct="1"/>
            <a:r>
              <a:rPr lang="en-US" smtClean="0"/>
              <a:t>Relative risk to 8-hr sleepers</a:t>
            </a:r>
          </a:p>
          <a:p>
            <a:pPr lvl="1" eaLnBrk="1" hangingPunct="1"/>
            <a:r>
              <a:rPr lang="en-US" smtClean="0"/>
              <a:t>≤ 5 hrs, 1.4 (1.1-1.8)</a:t>
            </a:r>
          </a:p>
          <a:p>
            <a:pPr lvl="1" eaLnBrk="1" hangingPunct="1"/>
            <a:r>
              <a:rPr lang="en-US" smtClean="0"/>
              <a:t>≥9 hrs, 1.4 (1.04-1.8) </a:t>
            </a:r>
          </a:p>
        </p:txBody>
      </p:sp>
      <p:sp>
        <p:nvSpPr>
          <p:cNvPr id="4" name="Slide Number Placeholder 3"/>
          <p:cNvSpPr>
            <a:spLocks noGrp="1"/>
          </p:cNvSpPr>
          <p:nvPr>
            <p:ph type="sldNum" sz="quarter" idx="12"/>
          </p:nvPr>
        </p:nvSpPr>
        <p:spPr/>
        <p:txBody>
          <a:bodyPr/>
          <a:lstStyle/>
          <a:p>
            <a:fld id="{1CDD7DF4-28A4-4AEF-B30F-C11178A7B8EF}"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3100" smtClean="0"/>
              <a:t>Impact of Sleep on Susceptibility to Common Cold</a:t>
            </a:r>
            <a:r>
              <a:rPr lang="en-US" sz="4000" smtClean="0"/>
              <a:t/>
            </a:r>
            <a:br>
              <a:rPr lang="en-US" sz="4000" smtClean="0"/>
            </a:br>
            <a:r>
              <a:rPr lang="en-US" sz="2200" smtClean="0"/>
              <a:t>Cohen S et al. Arch Intern Med 2009;169:62-67</a:t>
            </a:r>
          </a:p>
        </p:txBody>
      </p:sp>
      <p:sp>
        <p:nvSpPr>
          <p:cNvPr id="26627" name="Content Placeholder 2"/>
          <p:cNvSpPr>
            <a:spLocks noGrp="1"/>
          </p:cNvSpPr>
          <p:nvPr>
            <p:ph idx="1"/>
          </p:nvPr>
        </p:nvSpPr>
        <p:spPr/>
        <p:txBody>
          <a:bodyPr/>
          <a:lstStyle/>
          <a:p>
            <a:pPr eaLnBrk="1" hangingPunct="1"/>
            <a:r>
              <a:rPr lang="en-US" smtClean="0"/>
              <a:t>Healthy volunteers</a:t>
            </a:r>
          </a:p>
          <a:p>
            <a:pPr eaLnBrk="1" hangingPunct="1"/>
            <a:r>
              <a:rPr lang="en-US" smtClean="0"/>
              <a:t>Challenged with intranasal rhinovirus</a:t>
            </a:r>
          </a:p>
          <a:p>
            <a:pPr eaLnBrk="1" hangingPunct="1"/>
            <a:r>
              <a:rPr lang="en-US" smtClean="0"/>
              <a:t>“Dose-response” relationship </a:t>
            </a:r>
          </a:p>
          <a:p>
            <a:pPr lvl="1" eaLnBrk="1" hangingPunct="1"/>
            <a:r>
              <a:rPr lang="en-US" smtClean="0"/>
              <a:t>Those with &lt; 7 hrs average sleep were 3 x more likely to develop cold symptoms than those who had 8 hrs or more. </a:t>
            </a:r>
          </a:p>
          <a:p>
            <a:pPr lvl="1" eaLnBrk="1" hangingPunct="1"/>
            <a:r>
              <a:rPr lang="en-US" smtClean="0"/>
              <a:t>Similar (and stronger) effect with poorer sleep efficiency (proportion of time in bed actually asleep)</a:t>
            </a:r>
          </a:p>
          <a:p>
            <a:pPr eaLnBrk="1" hangingPunct="1"/>
            <a:endParaRPr lang="en-US" smtClean="0"/>
          </a:p>
        </p:txBody>
      </p:sp>
      <p:sp>
        <p:nvSpPr>
          <p:cNvPr id="4" name="Slide Number Placeholder 3"/>
          <p:cNvSpPr>
            <a:spLocks noGrp="1"/>
          </p:cNvSpPr>
          <p:nvPr>
            <p:ph type="sldNum" sz="quarter" idx="12"/>
          </p:nvPr>
        </p:nvSpPr>
        <p:spPr/>
        <p:txBody>
          <a:bodyPr/>
          <a:lstStyle/>
          <a:p>
            <a:fld id="{3CB6AB74-A53A-458A-BF3F-944D0BD9259C}"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4000" smtClean="0"/>
              <a:t>Impact of Acute Sleep Loss on </a:t>
            </a:r>
            <a:br>
              <a:rPr lang="en-US" sz="4000" smtClean="0"/>
            </a:br>
            <a:r>
              <a:rPr lang="en-US" sz="4000" smtClean="0"/>
              <a:t>Immune Response to Vaccination</a:t>
            </a:r>
          </a:p>
        </p:txBody>
      </p:sp>
      <p:sp>
        <p:nvSpPr>
          <p:cNvPr id="3" name="Content Placeholder 2"/>
          <p:cNvSpPr>
            <a:spLocks noGrp="1"/>
          </p:cNvSpPr>
          <p:nvPr>
            <p:ph idx="1"/>
          </p:nvPr>
        </p:nvSpPr>
        <p:spPr/>
        <p:txBody>
          <a:bodyPr>
            <a:normAutofit/>
          </a:bodyPr>
          <a:lstStyle/>
          <a:p>
            <a:pPr eaLnBrk="1" hangingPunct="1">
              <a:lnSpc>
                <a:spcPct val="90000"/>
              </a:lnSpc>
            </a:pPr>
            <a:r>
              <a:rPr lang="en-US" sz="3000" smtClean="0">
                <a:solidFill>
                  <a:srgbClr val="FF0000"/>
                </a:solidFill>
              </a:rPr>
              <a:t>Influenza A</a:t>
            </a:r>
            <a:r>
              <a:rPr lang="en-US" sz="3000" smtClean="0"/>
              <a:t>: subjects immunized during a period of partial sleep deprivation  had lower virus-specific antibody titers (&lt; 50%) at 10 days post-vaccination compared to  those of non-sleep-deprived </a:t>
            </a:r>
            <a:r>
              <a:rPr lang="en-US" sz="2400" i="1" smtClean="0"/>
              <a:t>(Spiegel K, et al. JAMA 2002;288:1471-2)</a:t>
            </a:r>
          </a:p>
          <a:p>
            <a:pPr eaLnBrk="1" hangingPunct="1">
              <a:lnSpc>
                <a:spcPct val="90000"/>
              </a:lnSpc>
            </a:pPr>
            <a:endParaRPr lang="en-US" sz="2400" i="1" smtClean="0"/>
          </a:p>
          <a:p>
            <a:pPr eaLnBrk="1" hangingPunct="1">
              <a:lnSpc>
                <a:spcPct val="90000"/>
              </a:lnSpc>
            </a:pPr>
            <a:r>
              <a:rPr lang="en-US" sz="3000" smtClean="0">
                <a:solidFill>
                  <a:srgbClr val="FF0000"/>
                </a:solidFill>
              </a:rPr>
              <a:t>Hepatitis A</a:t>
            </a:r>
            <a:r>
              <a:rPr lang="en-US" sz="3000" smtClean="0"/>
              <a:t>:subjects immunized after 1 night of total sleep deprivation had significantly lower virus-specific titers at 4 wks </a:t>
            </a:r>
            <a:r>
              <a:rPr lang="en-US" sz="2400" i="1" smtClean="0"/>
              <a:t>(Lange T et al. Psychosom. Med 2003;65:831-5)</a:t>
            </a:r>
          </a:p>
        </p:txBody>
      </p:sp>
      <p:sp>
        <p:nvSpPr>
          <p:cNvPr id="4" name="Slide Number Placeholder 3"/>
          <p:cNvSpPr>
            <a:spLocks noGrp="1"/>
          </p:cNvSpPr>
          <p:nvPr>
            <p:ph type="sldNum" sz="quarter" idx="12"/>
          </p:nvPr>
        </p:nvSpPr>
        <p:spPr/>
        <p:txBody>
          <a:bodyPr/>
          <a:lstStyle/>
          <a:p>
            <a:fld id="{9419DF37-D230-441A-9920-9A17B612729F}"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3200" smtClean="0"/>
              <a:t>Sleep and Antibody Response to Vaccination</a:t>
            </a:r>
            <a:r>
              <a:rPr lang="en-US" sz="4000" smtClean="0"/>
              <a:t/>
            </a:r>
            <a:br>
              <a:rPr lang="en-US" sz="4000" smtClean="0"/>
            </a:br>
            <a:r>
              <a:rPr lang="en-US" sz="2400" smtClean="0"/>
              <a:t>Prather AA, et al. SLEEP 2012; 35:1063-9</a:t>
            </a:r>
          </a:p>
        </p:txBody>
      </p:sp>
      <p:sp>
        <p:nvSpPr>
          <p:cNvPr id="28675" name="Content Placeholder 2"/>
          <p:cNvSpPr>
            <a:spLocks noGrp="1"/>
          </p:cNvSpPr>
          <p:nvPr>
            <p:ph sz="half" idx="1"/>
          </p:nvPr>
        </p:nvSpPr>
        <p:spPr/>
        <p:txBody>
          <a:bodyPr/>
          <a:lstStyle/>
          <a:p>
            <a:pPr eaLnBrk="1" hangingPunct="1"/>
            <a:r>
              <a:rPr lang="en-US" smtClean="0">
                <a:solidFill>
                  <a:srgbClr val="FF0000"/>
                </a:solidFill>
              </a:rPr>
              <a:t>Hepatitis B</a:t>
            </a:r>
            <a:r>
              <a:rPr lang="en-US" smtClean="0"/>
              <a:t>: subjects immunized with &lt; 7 hr of sleep around the time of vaccination, less likely to achieve protective antibody levels after completion of series</a:t>
            </a:r>
          </a:p>
          <a:p>
            <a:pPr eaLnBrk="1" hangingPunct="1"/>
            <a:endParaRPr lang="en-US" smtClean="0"/>
          </a:p>
        </p:txBody>
      </p:sp>
      <p:pic>
        <p:nvPicPr>
          <p:cNvPr id="28676" name="Picture 2"/>
          <p:cNvPicPr>
            <a:picLocks noGrp="1" noChangeAspect="1" noChangeArrowheads="1"/>
          </p:cNvPicPr>
          <p:nvPr>
            <p:ph sz="half" idx="2"/>
          </p:nvPr>
        </p:nvPicPr>
        <p:blipFill>
          <a:blip r:embed="rId2" cstate="screen"/>
          <a:srcRect/>
          <a:stretch>
            <a:fillRect/>
          </a:stretch>
        </p:blipFill>
        <p:spPr>
          <a:xfrm>
            <a:off x="4775200" y="1946275"/>
            <a:ext cx="3784600" cy="3833813"/>
          </a:xfrm>
        </p:spPr>
      </p:pic>
      <p:sp>
        <p:nvSpPr>
          <p:cNvPr id="5" name="Slide Number Placeholder 4"/>
          <p:cNvSpPr>
            <a:spLocks noGrp="1"/>
          </p:cNvSpPr>
          <p:nvPr>
            <p:ph type="sldNum" sz="quarter" idx="12"/>
          </p:nvPr>
        </p:nvSpPr>
        <p:spPr/>
        <p:txBody>
          <a:bodyPr/>
          <a:lstStyle/>
          <a:p>
            <a:fld id="{8E03BFE0-A847-497C-BC0F-32CD73F9E345}"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3600" smtClean="0"/>
              <a:t>Impact of Sleep Deprivation on Patients</a:t>
            </a:r>
            <a:r>
              <a:rPr lang="en-US" smtClean="0"/>
              <a:t/>
            </a:r>
            <a:br>
              <a:rPr lang="en-US" smtClean="0"/>
            </a:br>
            <a:r>
              <a:rPr lang="en-US" sz="2700" smtClean="0"/>
              <a:t>Bryant PA et al. Nature Reviews 2004;4:457-67</a:t>
            </a:r>
          </a:p>
        </p:txBody>
      </p:sp>
      <p:sp>
        <p:nvSpPr>
          <p:cNvPr id="3" name="Content Placeholder 2"/>
          <p:cNvSpPr>
            <a:spLocks noGrp="1"/>
          </p:cNvSpPr>
          <p:nvPr>
            <p:ph idx="1"/>
          </p:nvPr>
        </p:nvSpPr>
        <p:spPr/>
        <p:txBody>
          <a:bodyPr>
            <a:normAutofit/>
          </a:bodyPr>
          <a:lstStyle/>
          <a:p>
            <a:pPr eaLnBrk="1" hangingPunct="1">
              <a:lnSpc>
                <a:spcPct val="90000"/>
              </a:lnSpc>
            </a:pPr>
            <a:r>
              <a:rPr lang="en-US" sz="2800" smtClean="0"/>
              <a:t>“</a:t>
            </a:r>
            <a:r>
              <a:rPr lang="en-US" sz="2800" i="1" smtClean="0"/>
              <a:t>Diminished immune responses that result from sleep deprivation in environments such as ICUs might increase the risk of infection…analogous to the proposition that pain has a detrimental effect on the immune response and hospital-acquired infections.”</a:t>
            </a:r>
          </a:p>
          <a:p>
            <a:pPr eaLnBrk="1" hangingPunct="1">
              <a:lnSpc>
                <a:spcPct val="90000"/>
              </a:lnSpc>
            </a:pPr>
            <a:endParaRPr lang="en-US" sz="2800" i="1" smtClean="0"/>
          </a:p>
          <a:p>
            <a:pPr eaLnBrk="1" hangingPunct="1">
              <a:lnSpc>
                <a:spcPct val="90000"/>
              </a:lnSpc>
            </a:pPr>
            <a:r>
              <a:rPr lang="en-US" sz="2800" smtClean="0"/>
              <a:t>“ </a:t>
            </a:r>
            <a:r>
              <a:rPr lang="en-US" sz="2800" i="1" smtClean="0"/>
              <a:t>The effects of sleep deprivation might be especially important in populations at particular risk of infection: the elderly, the severely unwell, and the immunocompromised</a:t>
            </a:r>
            <a:r>
              <a:rPr lang="en-US" sz="3000" smtClean="0"/>
              <a:t>.”</a:t>
            </a:r>
          </a:p>
        </p:txBody>
      </p:sp>
      <p:sp>
        <p:nvSpPr>
          <p:cNvPr id="4" name="Slide Number Placeholder 3"/>
          <p:cNvSpPr>
            <a:spLocks noGrp="1"/>
          </p:cNvSpPr>
          <p:nvPr>
            <p:ph type="sldNum" sz="quarter" idx="12"/>
          </p:nvPr>
        </p:nvSpPr>
        <p:spPr/>
        <p:txBody>
          <a:bodyPr/>
          <a:lstStyle/>
          <a:p>
            <a:fld id="{59C8E54E-42CF-45D3-A779-A503D6AAA070}"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Impact of Infection on Sleep</a:t>
            </a:r>
            <a:br>
              <a:rPr lang="en-US" smtClean="0"/>
            </a:br>
            <a:r>
              <a:rPr lang="en-US" sz="1800" smtClean="0"/>
              <a:t>Majde JA, Krueger JM. J Allergy Clin Immunol 2005;116:1188-98</a:t>
            </a:r>
          </a:p>
        </p:txBody>
      </p:sp>
      <p:sp>
        <p:nvSpPr>
          <p:cNvPr id="3" name="Content Placeholder 2"/>
          <p:cNvSpPr>
            <a:spLocks noGrp="1"/>
          </p:cNvSpPr>
          <p:nvPr>
            <p:ph idx="1"/>
          </p:nvPr>
        </p:nvSpPr>
        <p:spPr/>
        <p:txBody>
          <a:bodyPr>
            <a:normAutofit/>
          </a:bodyPr>
          <a:lstStyle/>
          <a:p>
            <a:pPr eaLnBrk="1" hangingPunct="1">
              <a:lnSpc>
                <a:spcPct val="80000"/>
              </a:lnSpc>
            </a:pPr>
            <a:r>
              <a:rPr lang="en-US" sz="2600" smtClean="0"/>
              <a:t>The need to rest and sleep often reported subjectively in patients with infection e.g. influenza, infectious mononucleosis</a:t>
            </a:r>
          </a:p>
          <a:p>
            <a:pPr eaLnBrk="1" hangingPunct="1">
              <a:lnSpc>
                <a:spcPct val="80000"/>
              </a:lnSpc>
            </a:pPr>
            <a:endParaRPr lang="en-US" sz="2600" smtClean="0"/>
          </a:p>
          <a:p>
            <a:pPr eaLnBrk="1" hangingPunct="1">
              <a:lnSpc>
                <a:spcPct val="80000"/>
              </a:lnSpc>
            </a:pPr>
            <a:r>
              <a:rPr lang="en-US" sz="2700" smtClean="0"/>
              <a:t>Increased non-REM sleep and decreased REM sleep are characteristic of many non-neurotropic acute infection in which sleep has been studied, including viral, bacterial, fungal and parasitic infections</a:t>
            </a:r>
          </a:p>
          <a:p>
            <a:pPr eaLnBrk="1" hangingPunct="1">
              <a:lnSpc>
                <a:spcPct val="80000"/>
              </a:lnSpc>
            </a:pPr>
            <a:endParaRPr lang="en-US" sz="2700" smtClean="0"/>
          </a:p>
          <a:p>
            <a:pPr eaLnBrk="1" hangingPunct="1">
              <a:lnSpc>
                <a:spcPct val="80000"/>
              </a:lnSpc>
            </a:pPr>
            <a:r>
              <a:rPr lang="en-US" sz="2700" smtClean="0"/>
              <a:t>“</a:t>
            </a:r>
            <a:r>
              <a:rPr lang="en-US" sz="2700" i="1" smtClean="0">
                <a:solidFill>
                  <a:srgbClr val="FF0000"/>
                </a:solidFill>
              </a:rPr>
              <a:t>Although the evidence is limited, it is likely that maintenance of immune function is one reason why we sleep</a:t>
            </a:r>
            <a:r>
              <a:rPr lang="en-US" sz="2700" smtClean="0">
                <a:solidFill>
                  <a:srgbClr val="FF0000"/>
                </a:solidFill>
              </a:rPr>
              <a:t>.</a:t>
            </a:r>
            <a:r>
              <a:rPr lang="en-US" sz="2700" smtClean="0"/>
              <a:t>”</a:t>
            </a:r>
          </a:p>
        </p:txBody>
      </p:sp>
      <p:sp>
        <p:nvSpPr>
          <p:cNvPr id="4" name="Slide Number Placeholder 3"/>
          <p:cNvSpPr>
            <a:spLocks noGrp="1"/>
          </p:cNvSpPr>
          <p:nvPr>
            <p:ph type="sldNum" sz="quarter" idx="12"/>
          </p:nvPr>
        </p:nvSpPr>
        <p:spPr/>
        <p:txBody>
          <a:bodyPr/>
          <a:lstStyle/>
          <a:p>
            <a:fld id="{68E71753-DAB0-4C9C-8AF9-11500D9B4138}"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Sleep and the Immune System</a:t>
            </a:r>
            <a:br>
              <a:rPr lang="en-US" smtClean="0"/>
            </a:br>
            <a:r>
              <a:rPr lang="fr-FR" sz="2200" smtClean="0"/>
              <a:t>Bryant PA, et al. Nature Reviews 2004;4:457-67</a:t>
            </a:r>
            <a:endParaRPr lang="en-US" sz="2200" smtClean="0"/>
          </a:p>
        </p:txBody>
      </p:sp>
      <p:pic>
        <p:nvPicPr>
          <p:cNvPr id="32771" name="Picture 3"/>
          <p:cNvPicPr>
            <a:picLocks noGrp="1" noChangeAspect="1" noChangeArrowheads="1"/>
          </p:cNvPicPr>
          <p:nvPr>
            <p:ph idx="1"/>
          </p:nvPr>
        </p:nvPicPr>
        <p:blipFill>
          <a:blip r:embed="rId3" cstate="screen"/>
          <a:srcRect/>
          <a:stretch>
            <a:fillRect/>
          </a:stretch>
        </p:blipFill>
        <p:spPr>
          <a:xfrm>
            <a:off x="2133600" y="1524000"/>
            <a:ext cx="4816475" cy="4648200"/>
          </a:xfrm>
        </p:spPr>
      </p:pic>
      <p:sp>
        <p:nvSpPr>
          <p:cNvPr id="4" name="Slide Number Placeholder 3"/>
          <p:cNvSpPr>
            <a:spLocks noGrp="1"/>
          </p:cNvSpPr>
          <p:nvPr>
            <p:ph type="sldNum" sz="quarter" idx="12"/>
          </p:nvPr>
        </p:nvSpPr>
        <p:spPr/>
        <p:txBody>
          <a:bodyPr/>
          <a:lstStyle/>
          <a:p>
            <a:fld id="{B025A22D-97C5-4196-9D8A-8BCB685AEECD}"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pPr eaLnBrk="1" hangingPunct="1"/>
            <a:r>
              <a:rPr lang="en-US" sz="4000" smtClean="0"/>
              <a:t>Impact of Infection on Sleep</a:t>
            </a:r>
            <a:r>
              <a:rPr lang="en-US" sz="1800" smtClean="0"/>
              <a:t/>
            </a:r>
            <a:br>
              <a:rPr lang="en-US" sz="1800" smtClean="0"/>
            </a:br>
            <a:r>
              <a:rPr lang="en-US" sz="1800" smtClean="0"/>
              <a:t>Bryant PA et al. Nature Reviews 2004;4:457-67</a:t>
            </a:r>
          </a:p>
        </p:txBody>
      </p:sp>
      <p:sp>
        <p:nvSpPr>
          <p:cNvPr id="34819" name="Content Placeholder 4"/>
          <p:cNvSpPr>
            <a:spLocks noGrp="1"/>
          </p:cNvSpPr>
          <p:nvPr>
            <p:ph idx="1"/>
          </p:nvPr>
        </p:nvSpPr>
        <p:spPr/>
        <p:txBody>
          <a:bodyPr/>
          <a:lstStyle/>
          <a:p>
            <a:pPr eaLnBrk="1" hangingPunct="1">
              <a:lnSpc>
                <a:spcPct val="80000"/>
              </a:lnSpc>
            </a:pPr>
            <a:r>
              <a:rPr lang="en-US" sz="3000" smtClean="0"/>
              <a:t>Human experiments</a:t>
            </a:r>
          </a:p>
          <a:p>
            <a:pPr lvl="1" eaLnBrk="1" hangingPunct="1">
              <a:lnSpc>
                <a:spcPct val="80000"/>
              </a:lnSpc>
            </a:pPr>
            <a:r>
              <a:rPr lang="en-US" sz="2600" smtClean="0">
                <a:solidFill>
                  <a:srgbClr val="FF0000"/>
                </a:solidFill>
              </a:rPr>
              <a:t>Influenza virus</a:t>
            </a:r>
            <a:r>
              <a:rPr lang="en-US" sz="2600" smtClean="0"/>
              <a:t>: reduced sleep during the incubation period, increased during the symptomatic period</a:t>
            </a:r>
          </a:p>
          <a:p>
            <a:pPr lvl="1" eaLnBrk="1" hangingPunct="1">
              <a:lnSpc>
                <a:spcPct val="80000"/>
              </a:lnSpc>
            </a:pPr>
            <a:r>
              <a:rPr lang="en-US" sz="2600" smtClean="0">
                <a:solidFill>
                  <a:srgbClr val="FF0000"/>
                </a:solidFill>
              </a:rPr>
              <a:t>Rhinovirus</a:t>
            </a:r>
            <a:r>
              <a:rPr lang="en-US" sz="2600" smtClean="0"/>
              <a:t>: decreased sleep duration during symptomatic period</a:t>
            </a:r>
          </a:p>
          <a:p>
            <a:pPr lvl="1" eaLnBrk="1" hangingPunct="1">
              <a:lnSpc>
                <a:spcPct val="80000"/>
              </a:lnSpc>
            </a:pPr>
            <a:r>
              <a:rPr lang="en-US" sz="2600" smtClean="0"/>
              <a:t>Exposure to high dose LPS: </a:t>
            </a:r>
          </a:p>
          <a:p>
            <a:pPr lvl="2" eaLnBrk="1" hangingPunct="1">
              <a:lnSpc>
                <a:spcPct val="80000"/>
              </a:lnSpc>
            </a:pPr>
            <a:r>
              <a:rPr lang="en-US" sz="2200" smtClean="0"/>
              <a:t>increases body temperature, heart rate, cortisol, some cytokines (e.g. TNF)</a:t>
            </a:r>
          </a:p>
          <a:p>
            <a:pPr lvl="2" eaLnBrk="1" hangingPunct="1">
              <a:lnSpc>
                <a:spcPct val="80000"/>
              </a:lnSpc>
            </a:pPr>
            <a:r>
              <a:rPr lang="en-US" sz="2200" smtClean="0"/>
              <a:t>first decrease, then increase in slow-wave sleep duration with concomitant decrease in REM sleep.</a:t>
            </a:r>
          </a:p>
          <a:p>
            <a:pPr lvl="1" eaLnBrk="1" hangingPunct="1">
              <a:lnSpc>
                <a:spcPct val="80000"/>
              </a:lnSpc>
            </a:pPr>
            <a:r>
              <a:rPr lang="en-US" sz="2600" smtClean="0"/>
              <a:t>Exposure to low dose LPS: increases cytokines but not temperature, heart rate or cortisol level</a:t>
            </a:r>
          </a:p>
        </p:txBody>
      </p:sp>
      <p:sp>
        <p:nvSpPr>
          <p:cNvPr id="6" name="Slide Number Placeholder 5"/>
          <p:cNvSpPr>
            <a:spLocks noGrp="1"/>
          </p:cNvSpPr>
          <p:nvPr>
            <p:ph type="sldNum" sz="quarter" idx="12"/>
          </p:nvPr>
        </p:nvSpPr>
        <p:spPr/>
        <p:txBody>
          <a:bodyPr/>
          <a:lstStyle/>
          <a:p>
            <a:fld id="{6BAB0FF3-D9E7-4936-BE4E-A46A55936AF5}" type="slidenum">
              <a:rPr lang="en-US"/>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pPr eaLnBrk="1" hangingPunct="1"/>
            <a:r>
              <a:rPr lang="en-US" sz="4000" smtClean="0"/>
              <a:t>Impact of Infection on Sleep</a:t>
            </a:r>
            <a:r>
              <a:rPr lang="en-US" sz="2800" smtClean="0"/>
              <a:t/>
            </a:r>
            <a:br>
              <a:rPr lang="en-US" sz="2800" smtClean="0"/>
            </a:br>
            <a:r>
              <a:rPr lang="en-US" sz="2000" smtClean="0"/>
              <a:t>Bryant PA et al. </a:t>
            </a:r>
            <a:r>
              <a:rPr lang="en-US" sz="1800" smtClean="0"/>
              <a:t>Nature Reviews 2004;4:457-67</a:t>
            </a:r>
          </a:p>
        </p:txBody>
      </p:sp>
      <p:sp>
        <p:nvSpPr>
          <p:cNvPr id="35843" name="Content Placeholder 4"/>
          <p:cNvSpPr>
            <a:spLocks noGrp="1"/>
          </p:cNvSpPr>
          <p:nvPr>
            <p:ph idx="1"/>
          </p:nvPr>
        </p:nvSpPr>
        <p:spPr/>
        <p:txBody>
          <a:bodyPr/>
          <a:lstStyle/>
          <a:p>
            <a:pPr eaLnBrk="1" hangingPunct="1"/>
            <a:r>
              <a:rPr lang="en-US" smtClean="0"/>
              <a:t>Human clinical infections and sleep</a:t>
            </a:r>
          </a:p>
          <a:p>
            <a:pPr lvl="1" eaLnBrk="1" hangingPunct="1"/>
            <a:r>
              <a:rPr lang="en-US" smtClean="0"/>
              <a:t>Direct CNS infections (e.g. rabies)</a:t>
            </a:r>
          </a:p>
          <a:p>
            <a:pPr lvl="1" eaLnBrk="1" hangingPunct="1"/>
            <a:r>
              <a:rPr lang="en-US" smtClean="0"/>
              <a:t>Human African trypanosomiasis (“sleeping sickness”)</a:t>
            </a:r>
          </a:p>
          <a:p>
            <a:pPr lvl="1" eaLnBrk="1" hangingPunct="1"/>
            <a:r>
              <a:rPr lang="en-US" smtClean="0"/>
              <a:t>Asymptomatic HIV infection</a:t>
            </a:r>
          </a:p>
          <a:p>
            <a:pPr lvl="1" eaLnBrk="1" hangingPunct="1"/>
            <a:r>
              <a:rPr lang="en-US" smtClean="0"/>
              <a:t>Sepsis</a:t>
            </a:r>
          </a:p>
        </p:txBody>
      </p:sp>
      <p:sp>
        <p:nvSpPr>
          <p:cNvPr id="6" name="Slide Number Placeholder 5"/>
          <p:cNvSpPr>
            <a:spLocks noGrp="1"/>
          </p:cNvSpPr>
          <p:nvPr>
            <p:ph type="sldNum" sz="quarter" idx="12"/>
          </p:nvPr>
        </p:nvSpPr>
        <p:spPr/>
        <p:txBody>
          <a:bodyPr/>
          <a:lstStyle/>
          <a:p>
            <a:fld id="{D5FA2546-06BC-4EDE-95B1-54F2D503994D}" type="slidenum">
              <a:rPr lang="en-US"/>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z="4000" smtClean="0"/>
              <a:t>Impact of Sepsis on Sleep</a:t>
            </a:r>
            <a:br>
              <a:rPr lang="en-US" sz="4000" smtClean="0"/>
            </a:br>
            <a:r>
              <a:rPr lang="en-US" sz="2400" smtClean="0"/>
              <a:t>Venkateshiah SB, Collop NA. Chest 2012;141:1337-45.</a:t>
            </a:r>
          </a:p>
        </p:txBody>
      </p:sp>
      <p:sp>
        <p:nvSpPr>
          <p:cNvPr id="3" name="Content Placeholder 2"/>
          <p:cNvSpPr>
            <a:spLocks noGrp="1"/>
          </p:cNvSpPr>
          <p:nvPr>
            <p:ph idx="1"/>
          </p:nvPr>
        </p:nvSpPr>
        <p:spPr/>
        <p:txBody>
          <a:bodyPr>
            <a:normAutofit/>
          </a:bodyPr>
          <a:lstStyle/>
          <a:p>
            <a:pPr eaLnBrk="1" hangingPunct="1">
              <a:lnSpc>
                <a:spcPct val="80000"/>
              </a:lnSpc>
            </a:pPr>
            <a:r>
              <a:rPr lang="en-US" sz="3000" smtClean="0"/>
              <a:t>Increased non-REM sleep</a:t>
            </a:r>
          </a:p>
          <a:p>
            <a:pPr eaLnBrk="1" hangingPunct="1">
              <a:lnSpc>
                <a:spcPct val="80000"/>
              </a:lnSpc>
            </a:pPr>
            <a:r>
              <a:rPr lang="en-US" sz="3000" smtClean="0"/>
              <a:t>Decreased REM sleep</a:t>
            </a:r>
          </a:p>
          <a:p>
            <a:pPr lvl="1" eaLnBrk="1" hangingPunct="1">
              <a:lnSpc>
                <a:spcPct val="80000"/>
              </a:lnSpc>
            </a:pPr>
            <a:r>
              <a:rPr lang="en-US" sz="2600" smtClean="0"/>
              <a:t>REM: greatest 02 desaturation/cardiopulmonary variability;  ? Protective in pts with borderline hemodynamic status</a:t>
            </a:r>
          </a:p>
          <a:p>
            <a:pPr eaLnBrk="1" hangingPunct="1">
              <a:lnSpc>
                <a:spcPct val="80000"/>
              </a:lnSpc>
            </a:pPr>
            <a:r>
              <a:rPr lang="en-US" sz="3000" smtClean="0"/>
              <a:t>Loss of normal circadian melatonin secretion</a:t>
            </a:r>
          </a:p>
          <a:p>
            <a:pPr eaLnBrk="1" hangingPunct="1">
              <a:lnSpc>
                <a:spcPct val="80000"/>
              </a:lnSpc>
            </a:pPr>
            <a:r>
              <a:rPr lang="en-US" sz="3000" smtClean="0"/>
              <a:t>Increase in sleep promoting cytokines e.g. TNF, IL-1 </a:t>
            </a:r>
            <a:r>
              <a:rPr lang="el-GR" sz="3000" smtClean="0"/>
              <a:t>β</a:t>
            </a:r>
            <a:endParaRPr lang="en-US" sz="3000" smtClean="0"/>
          </a:p>
          <a:p>
            <a:pPr eaLnBrk="1" hangingPunct="1">
              <a:lnSpc>
                <a:spcPct val="80000"/>
              </a:lnSpc>
            </a:pPr>
            <a:r>
              <a:rPr lang="en-US" sz="3000" smtClean="0"/>
              <a:t>Sleep deprivation after septic insult increases mortality in animal models</a:t>
            </a:r>
          </a:p>
          <a:p>
            <a:pPr eaLnBrk="1" hangingPunct="1">
              <a:lnSpc>
                <a:spcPct val="80000"/>
              </a:lnSpc>
            </a:pPr>
            <a:endParaRPr lang="en-US" sz="3000" smtClean="0"/>
          </a:p>
          <a:p>
            <a:pPr lvl="1" eaLnBrk="1" hangingPunct="1">
              <a:lnSpc>
                <a:spcPct val="80000"/>
              </a:lnSpc>
            </a:pPr>
            <a:endParaRPr lang="en-US" sz="2600" smtClean="0"/>
          </a:p>
        </p:txBody>
      </p:sp>
      <p:sp>
        <p:nvSpPr>
          <p:cNvPr id="4" name="Slide Number Placeholder 3"/>
          <p:cNvSpPr>
            <a:spLocks noGrp="1"/>
          </p:cNvSpPr>
          <p:nvPr>
            <p:ph type="sldNum" sz="quarter" idx="12"/>
          </p:nvPr>
        </p:nvSpPr>
        <p:spPr/>
        <p:txBody>
          <a:bodyPr/>
          <a:lstStyle/>
          <a:p>
            <a:fld id="{B67EC961-E3C0-4016-A824-E9B26DA1F531}" type="slidenum">
              <a:rPr lang="en-US"/>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Disclaimers</a:t>
            </a:r>
          </a:p>
        </p:txBody>
      </p:sp>
      <p:sp>
        <p:nvSpPr>
          <p:cNvPr id="3" name="Content Placeholder 2"/>
          <p:cNvSpPr>
            <a:spLocks noGrp="1"/>
          </p:cNvSpPr>
          <p:nvPr>
            <p:ph idx="1"/>
          </p:nvPr>
        </p:nvSpPr>
        <p:spPr/>
        <p:txBody>
          <a:bodyPr>
            <a:normAutofit/>
          </a:bodyPr>
          <a:lstStyle/>
          <a:p>
            <a:pPr marL="0" indent="0" algn="ctr" eaLnBrk="1" hangingPunct="1">
              <a:buFont typeface="Arial" charset="0"/>
              <a:buNone/>
            </a:pPr>
            <a:r>
              <a:rPr lang="en-US" i="1" smtClean="0"/>
              <a:t>The content of this presentation is solely the responsibility of the speaker and does not necessarily represent the official view of  Harvard Catalyst, Harvard University, its affiliate academic healthcare centers, or its corporate contributors. </a:t>
            </a:r>
          </a:p>
          <a:p>
            <a:pPr marL="0" indent="0" eaLnBrk="1" hangingPunct="1"/>
            <a:endParaRPr lang="en-US" smtClean="0"/>
          </a:p>
        </p:txBody>
      </p:sp>
      <p:sp>
        <p:nvSpPr>
          <p:cNvPr id="4" name="Slide Number Placeholder 3"/>
          <p:cNvSpPr>
            <a:spLocks noGrp="1"/>
          </p:cNvSpPr>
          <p:nvPr>
            <p:ph type="sldNum" sz="quarter" idx="12"/>
          </p:nvPr>
        </p:nvSpPr>
        <p:spPr/>
        <p:txBody>
          <a:bodyPr/>
          <a:lstStyle/>
          <a:p>
            <a:fld id="{E987A25F-6F47-4D94-BB43-276606CAD15F}"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p:txBody>
          <a:bodyPr/>
          <a:lstStyle/>
          <a:p>
            <a:pPr eaLnBrk="1" hangingPunct="1"/>
            <a:r>
              <a:rPr lang="en-US" i="1" smtClean="0"/>
              <a:t>Sleep in Hospitalized Patients</a:t>
            </a:r>
          </a:p>
        </p:txBody>
      </p:sp>
      <p:sp>
        <p:nvSpPr>
          <p:cNvPr id="4" name="Slide Number Placeholder 4"/>
          <p:cNvSpPr>
            <a:spLocks noGrp="1"/>
          </p:cNvSpPr>
          <p:nvPr>
            <p:ph type="sldNum" sz="quarter" idx="12"/>
          </p:nvPr>
        </p:nvSpPr>
        <p:spPr/>
        <p:txBody>
          <a:bodyPr/>
          <a:lstStyle/>
          <a:p>
            <a:fld id="{55232547-F7FB-4F4B-9A34-4E1B0D3D9CD1}"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3200" smtClean="0"/>
              <a:t>Sleep Disturbances Among Hospitalized Patients</a:t>
            </a:r>
          </a:p>
        </p:txBody>
      </p:sp>
      <p:sp>
        <p:nvSpPr>
          <p:cNvPr id="3" name="Content Placeholder 2"/>
          <p:cNvSpPr>
            <a:spLocks noGrp="1"/>
          </p:cNvSpPr>
          <p:nvPr>
            <p:ph idx="1"/>
          </p:nvPr>
        </p:nvSpPr>
        <p:spPr/>
        <p:txBody>
          <a:bodyPr>
            <a:normAutofit/>
          </a:bodyPr>
          <a:lstStyle/>
          <a:p>
            <a:pPr eaLnBrk="1" hangingPunct="1">
              <a:lnSpc>
                <a:spcPct val="80000"/>
              </a:lnSpc>
            </a:pPr>
            <a:r>
              <a:rPr lang="en-US" sz="2500" smtClean="0"/>
              <a:t>Common; ~25%-50% of patients on general medicine wards</a:t>
            </a:r>
          </a:p>
          <a:p>
            <a:pPr eaLnBrk="1" hangingPunct="1">
              <a:lnSpc>
                <a:spcPct val="80000"/>
              </a:lnSpc>
            </a:pPr>
            <a:r>
              <a:rPr lang="en-US" sz="2500" smtClean="0"/>
              <a:t>Often underrecognized or poorly documented by physicians </a:t>
            </a:r>
            <a:r>
              <a:rPr lang="en-US" sz="1600" smtClean="0"/>
              <a:t>(Meissner HH et al. West J Med 1998;169:146-49)</a:t>
            </a:r>
          </a:p>
          <a:p>
            <a:pPr eaLnBrk="1" hangingPunct="1">
              <a:lnSpc>
                <a:spcPct val="80000"/>
              </a:lnSpc>
            </a:pPr>
            <a:r>
              <a:rPr lang="en-US" sz="2200" smtClean="0"/>
              <a:t>Multifactorial including</a:t>
            </a:r>
          </a:p>
          <a:p>
            <a:pPr lvl="1" eaLnBrk="1" hangingPunct="1">
              <a:lnSpc>
                <a:spcPct val="80000"/>
              </a:lnSpc>
            </a:pPr>
            <a:r>
              <a:rPr lang="en-US" sz="2200" smtClean="0"/>
              <a:t>Noise</a:t>
            </a:r>
          </a:p>
          <a:p>
            <a:pPr lvl="1" eaLnBrk="1" hangingPunct="1">
              <a:lnSpc>
                <a:spcPct val="80000"/>
              </a:lnSpc>
            </a:pPr>
            <a:r>
              <a:rPr lang="en-US" sz="2200" smtClean="0"/>
              <a:t>Pain</a:t>
            </a:r>
          </a:p>
          <a:p>
            <a:pPr lvl="1" eaLnBrk="1" hangingPunct="1">
              <a:lnSpc>
                <a:spcPct val="80000"/>
              </a:lnSpc>
            </a:pPr>
            <a:r>
              <a:rPr lang="en-US" sz="2200" smtClean="0"/>
              <a:t>Anxiety</a:t>
            </a:r>
          </a:p>
          <a:p>
            <a:pPr lvl="1" eaLnBrk="1" hangingPunct="1">
              <a:lnSpc>
                <a:spcPct val="80000"/>
              </a:lnSpc>
            </a:pPr>
            <a:r>
              <a:rPr lang="en-US" sz="2200" smtClean="0"/>
              <a:t>Depression</a:t>
            </a:r>
          </a:p>
          <a:p>
            <a:pPr lvl="1" eaLnBrk="1" hangingPunct="1">
              <a:lnSpc>
                <a:spcPct val="80000"/>
              </a:lnSpc>
            </a:pPr>
            <a:r>
              <a:rPr lang="en-US" sz="2200" smtClean="0"/>
              <a:t>Delirium</a:t>
            </a:r>
          </a:p>
          <a:p>
            <a:pPr lvl="1" eaLnBrk="1" hangingPunct="1">
              <a:lnSpc>
                <a:spcPct val="80000"/>
              </a:lnSpc>
            </a:pPr>
            <a:r>
              <a:rPr lang="en-US" sz="2200" smtClean="0"/>
              <a:t>Medications</a:t>
            </a:r>
          </a:p>
          <a:p>
            <a:pPr lvl="1" eaLnBrk="1" hangingPunct="1">
              <a:lnSpc>
                <a:spcPct val="80000"/>
              </a:lnSpc>
            </a:pPr>
            <a:r>
              <a:rPr lang="en-US" sz="2200" smtClean="0"/>
              <a:t>Frequent awakenings for diagnostic testing</a:t>
            </a:r>
          </a:p>
          <a:p>
            <a:pPr lvl="1" eaLnBrk="1" hangingPunct="1">
              <a:lnSpc>
                <a:spcPct val="80000"/>
              </a:lnSpc>
            </a:pPr>
            <a:r>
              <a:rPr lang="en-US" sz="2200" smtClean="0"/>
              <a:t>Underlying illness</a:t>
            </a:r>
          </a:p>
          <a:p>
            <a:pPr lvl="1" eaLnBrk="1" hangingPunct="1">
              <a:lnSpc>
                <a:spcPct val="80000"/>
              </a:lnSpc>
            </a:pPr>
            <a:r>
              <a:rPr lang="en-US" sz="2200" smtClean="0"/>
              <a:t>Others…</a:t>
            </a:r>
          </a:p>
          <a:p>
            <a:pPr eaLnBrk="1" hangingPunct="1">
              <a:lnSpc>
                <a:spcPct val="80000"/>
              </a:lnSpc>
            </a:pPr>
            <a:endParaRPr lang="en-US" sz="2500" smtClean="0"/>
          </a:p>
        </p:txBody>
      </p:sp>
      <p:sp>
        <p:nvSpPr>
          <p:cNvPr id="4" name="Slide Number Placeholder 3"/>
          <p:cNvSpPr>
            <a:spLocks noGrp="1"/>
          </p:cNvSpPr>
          <p:nvPr>
            <p:ph type="sldNum" sz="quarter" idx="12"/>
          </p:nvPr>
        </p:nvSpPr>
        <p:spPr/>
        <p:txBody>
          <a:bodyPr/>
          <a:lstStyle/>
          <a:p>
            <a:fld id="{7B38B44D-7C4A-4264-A85C-FD632652240A}"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p:txBody>
          <a:bodyPr/>
          <a:lstStyle/>
          <a:p>
            <a:pPr eaLnBrk="1" hangingPunct="1"/>
            <a:r>
              <a:rPr lang="en-US" i="1" smtClean="0"/>
              <a:t>Why study sleep in hospitalized patients with infection?</a:t>
            </a:r>
          </a:p>
        </p:txBody>
      </p:sp>
      <p:sp>
        <p:nvSpPr>
          <p:cNvPr id="4" name="Slide Number Placeholder 4"/>
          <p:cNvSpPr>
            <a:spLocks noGrp="1"/>
          </p:cNvSpPr>
          <p:nvPr>
            <p:ph type="sldNum" sz="quarter" idx="12"/>
          </p:nvPr>
        </p:nvSpPr>
        <p:spPr/>
        <p:txBody>
          <a:bodyPr/>
          <a:lstStyle/>
          <a:p>
            <a:fld id="{19FBFE0F-600F-462E-A368-3F75AD9A3EFC}"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Potential Reasons…</a:t>
            </a:r>
          </a:p>
        </p:txBody>
      </p:sp>
      <p:sp>
        <p:nvSpPr>
          <p:cNvPr id="3" name="Content Placeholder 2"/>
          <p:cNvSpPr>
            <a:spLocks noGrp="1"/>
          </p:cNvSpPr>
          <p:nvPr>
            <p:ph idx="1"/>
          </p:nvPr>
        </p:nvSpPr>
        <p:spPr/>
        <p:txBody>
          <a:bodyPr>
            <a:normAutofit/>
          </a:bodyPr>
          <a:lstStyle/>
          <a:p>
            <a:pPr eaLnBrk="1" hangingPunct="1">
              <a:lnSpc>
                <a:spcPct val="90000"/>
              </a:lnSpc>
            </a:pPr>
            <a:r>
              <a:rPr lang="en-US" smtClean="0"/>
              <a:t>Infectious disease-related conditions (e.g. pneumonia and skin and soft tissue infections) are common among hospitalized patients</a:t>
            </a:r>
          </a:p>
          <a:p>
            <a:pPr eaLnBrk="1" hangingPunct="1">
              <a:lnSpc>
                <a:spcPct val="90000"/>
              </a:lnSpc>
            </a:pPr>
            <a:r>
              <a:rPr lang="en-US" smtClean="0"/>
              <a:t>Infections may lead to increased sleep requirement or poor sleep </a:t>
            </a:r>
          </a:p>
          <a:p>
            <a:pPr eaLnBrk="1" hangingPunct="1">
              <a:lnSpc>
                <a:spcPct val="90000"/>
              </a:lnSpc>
            </a:pPr>
            <a:r>
              <a:rPr lang="en-US" smtClean="0"/>
              <a:t>Poor sleep may interfere with patients’ ability to recover from their infection</a:t>
            </a:r>
          </a:p>
          <a:p>
            <a:pPr eaLnBrk="1" hangingPunct="1">
              <a:lnSpc>
                <a:spcPct val="90000"/>
              </a:lnSpc>
            </a:pPr>
            <a:r>
              <a:rPr lang="en-US" smtClean="0"/>
              <a:t>Dearth of data on sleep among patients with infection</a:t>
            </a:r>
          </a:p>
          <a:p>
            <a:pPr eaLnBrk="1" hangingPunct="1">
              <a:lnSpc>
                <a:spcPct val="90000"/>
              </a:lnSpc>
            </a:pPr>
            <a:endParaRPr lang="en-US" smtClean="0"/>
          </a:p>
        </p:txBody>
      </p:sp>
      <p:sp>
        <p:nvSpPr>
          <p:cNvPr id="4" name="Slide Number Placeholder 3"/>
          <p:cNvSpPr>
            <a:spLocks noGrp="1"/>
          </p:cNvSpPr>
          <p:nvPr>
            <p:ph type="sldNum" sz="quarter" idx="12"/>
          </p:nvPr>
        </p:nvSpPr>
        <p:spPr/>
        <p:txBody>
          <a:bodyPr/>
          <a:lstStyle/>
          <a:p>
            <a:fld id="{331AF63E-280F-48A5-9860-7040256E7641}" type="slidenum">
              <a:rPr lang="en-US"/>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eaLnBrk="1" hangingPunct="1"/>
            <a:r>
              <a:rPr lang="de-DE" smtClean="0">
                <a:solidFill>
                  <a:srgbClr val="898989"/>
                </a:solidFill>
              </a:rPr>
              <a:t>Am J Med Sci 2015;349:56-60</a:t>
            </a:r>
          </a:p>
          <a:p>
            <a:pPr eaLnBrk="1" hangingPunct="1"/>
            <a:r>
              <a:rPr lang="de-DE" sz="2400" smtClean="0">
                <a:solidFill>
                  <a:schemeClr val="tx1"/>
                </a:solidFill>
              </a:rPr>
              <a:t>Am J Med Sci 2015;349:56-60</a:t>
            </a:r>
          </a:p>
          <a:p>
            <a:pPr eaLnBrk="1" hangingPunct="1"/>
            <a:endParaRPr lang="en-US" sz="2400" smtClean="0">
              <a:solidFill>
                <a:srgbClr val="898989"/>
              </a:solidFill>
            </a:endParaRPr>
          </a:p>
        </p:txBody>
      </p:sp>
      <p:pic>
        <p:nvPicPr>
          <p:cNvPr id="43011" name="Picture 2"/>
          <p:cNvPicPr>
            <a:picLocks noChangeAspect="1" noChangeArrowheads="1"/>
          </p:cNvPicPr>
          <p:nvPr/>
        </p:nvPicPr>
        <p:blipFill>
          <a:blip r:embed="rId2" cstate="screen"/>
          <a:srcRect/>
          <a:stretch>
            <a:fillRect/>
          </a:stretch>
        </p:blipFill>
        <p:spPr bwMode="auto">
          <a:xfrm>
            <a:off x="647700" y="2444750"/>
            <a:ext cx="7847013" cy="19748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0D9776F-4111-4C2E-8A7A-FBC7D235429E}" type="slidenum">
              <a:rPr lang="en-US"/>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z="2400" smtClean="0"/>
              <a:t>Sleep Quality In Adult Hospitalized Patients With Infection: </a:t>
            </a:r>
            <a:r>
              <a:rPr lang="en-US" sz="2400" smtClean="0">
                <a:solidFill>
                  <a:srgbClr val="FF0000"/>
                </a:solidFill>
              </a:rPr>
              <a:t>Methods</a:t>
            </a:r>
            <a:r>
              <a:rPr lang="en-US" sz="2400" smtClean="0"/>
              <a:t/>
            </a:r>
            <a:br>
              <a:rPr lang="en-US" sz="2400" smtClean="0"/>
            </a:br>
            <a:r>
              <a:rPr lang="en-US" sz="1800" smtClean="0"/>
              <a:t>Manian FA, Manian CJ. Am J Med Sci 2015;349:56-60</a:t>
            </a:r>
          </a:p>
        </p:txBody>
      </p:sp>
      <p:sp>
        <p:nvSpPr>
          <p:cNvPr id="44035" name="Content Placeholder 2"/>
          <p:cNvSpPr>
            <a:spLocks noGrp="1"/>
          </p:cNvSpPr>
          <p:nvPr>
            <p:ph idx="1"/>
          </p:nvPr>
        </p:nvSpPr>
        <p:spPr/>
        <p:txBody>
          <a:bodyPr/>
          <a:lstStyle/>
          <a:p>
            <a:pPr eaLnBrk="1" hangingPunct="1">
              <a:lnSpc>
                <a:spcPct val="80000"/>
              </a:lnSpc>
            </a:pPr>
            <a:r>
              <a:rPr lang="en-US" sz="3000" smtClean="0"/>
              <a:t>Prospective observational study at 900-bed tertiary care community hospital in St. Louis, Missouri, USA</a:t>
            </a:r>
          </a:p>
          <a:p>
            <a:pPr eaLnBrk="1" hangingPunct="1">
              <a:lnSpc>
                <a:spcPct val="80000"/>
              </a:lnSpc>
            </a:pPr>
            <a:r>
              <a:rPr lang="en-US" sz="3000" smtClean="0"/>
              <a:t>Study period: June 26, 2008-December 31, 2011</a:t>
            </a:r>
          </a:p>
          <a:p>
            <a:pPr eaLnBrk="1" hangingPunct="1">
              <a:lnSpc>
                <a:spcPct val="80000"/>
              </a:lnSpc>
            </a:pPr>
            <a:r>
              <a:rPr lang="en-US" sz="3000" smtClean="0"/>
              <a:t>Patients: all adult inpatients (≥ 18 y) seen in consultation by an infectious disease physician (FAM)</a:t>
            </a:r>
          </a:p>
          <a:p>
            <a:pPr eaLnBrk="1" hangingPunct="1">
              <a:lnSpc>
                <a:spcPct val="80000"/>
              </a:lnSpc>
            </a:pPr>
            <a:r>
              <a:rPr lang="en-US" sz="3000" smtClean="0"/>
              <a:t>Data: Patient were routinely asked about their sleep quality during the previous night primarily as part of their initial encounter  </a:t>
            </a:r>
          </a:p>
        </p:txBody>
      </p:sp>
      <p:sp>
        <p:nvSpPr>
          <p:cNvPr id="4" name="Slide Number Placeholder 3"/>
          <p:cNvSpPr>
            <a:spLocks noGrp="1"/>
          </p:cNvSpPr>
          <p:nvPr>
            <p:ph type="sldNum" sz="quarter" idx="12"/>
          </p:nvPr>
        </p:nvSpPr>
        <p:spPr/>
        <p:txBody>
          <a:bodyPr/>
          <a:lstStyle/>
          <a:p>
            <a:fld id="{923E7873-237A-417A-97A5-AF72C4C2EEA9}" type="slidenum">
              <a:rPr lang="en-US"/>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2400" smtClean="0"/>
              <a:t>Sleep Quality In Adult Hospitalized Patients With Infection: </a:t>
            </a:r>
            <a:r>
              <a:rPr lang="en-US" sz="2400" smtClean="0">
                <a:solidFill>
                  <a:srgbClr val="FF0000"/>
                </a:solidFill>
              </a:rPr>
              <a:t>Methods</a:t>
            </a:r>
            <a:r>
              <a:rPr lang="en-US" sz="2400" smtClean="0"/>
              <a:t/>
            </a:r>
            <a:br>
              <a:rPr lang="en-US" sz="2400" smtClean="0"/>
            </a:br>
            <a:r>
              <a:rPr lang="en-US" sz="1800" smtClean="0"/>
              <a:t>Manian FA, Manian CJ. Am J Med Sci 2015;349:56-60</a:t>
            </a:r>
          </a:p>
        </p:txBody>
      </p:sp>
      <p:sp>
        <p:nvSpPr>
          <p:cNvPr id="3" name="Content Placeholder 2"/>
          <p:cNvSpPr>
            <a:spLocks noGrp="1"/>
          </p:cNvSpPr>
          <p:nvPr>
            <p:ph idx="1"/>
          </p:nvPr>
        </p:nvSpPr>
        <p:spPr/>
        <p:txBody>
          <a:bodyPr>
            <a:normAutofit/>
          </a:bodyPr>
          <a:lstStyle/>
          <a:p>
            <a:pPr eaLnBrk="1" hangingPunct="1">
              <a:lnSpc>
                <a:spcPct val="90000"/>
              </a:lnSpc>
            </a:pPr>
            <a:r>
              <a:rPr lang="en-US" smtClean="0"/>
              <a:t>Patient location: all adult hospital wards, including intensive care units (ICUs)</a:t>
            </a:r>
          </a:p>
          <a:p>
            <a:pPr eaLnBrk="1" hangingPunct="1">
              <a:lnSpc>
                <a:spcPct val="90000"/>
              </a:lnSpc>
            </a:pPr>
            <a:r>
              <a:rPr lang="en-US" smtClean="0"/>
              <a:t>Patients routinely asked as part of their interview: “ </a:t>
            </a:r>
            <a:r>
              <a:rPr lang="en-US" i="1" smtClean="0"/>
              <a:t>How did you sleep last night</a:t>
            </a:r>
            <a:r>
              <a:rPr lang="en-US" smtClean="0"/>
              <a:t>?”</a:t>
            </a:r>
          </a:p>
          <a:p>
            <a:pPr eaLnBrk="1" hangingPunct="1">
              <a:lnSpc>
                <a:spcPct val="90000"/>
              </a:lnSpc>
            </a:pPr>
            <a:r>
              <a:rPr lang="en-US" smtClean="0"/>
              <a:t>Categorization of responses</a:t>
            </a:r>
          </a:p>
          <a:p>
            <a:pPr lvl="1" eaLnBrk="1" hangingPunct="1">
              <a:lnSpc>
                <a:spcPct val="90000"/>
              </a:lnSpc>
            </a:pPr>
            <a:r>
              <a:rPr lang="en-US" smtClean="0"/>
              <a:t>“</a:t>
            </a:r>
            <a:r>
              <a:rPr lang="en-US" smtClean="0">
                <a:solidFill>
                  <a:srgbClr val="FF0000"/>
                </a:solidFill>
              </a:rPr>
              <a:t>Sound</a:t>
            </a:r>
            <a:r>
              <a:rPr lang="en-US" smtClean="0"/>
              <a:t>” e.g. “great”, “good”, “no problem”.</a:t>
            </a:r>
          </a:p>
          <a:p>
            <a:pPr lvl="1" eaLnBrk="1" hangingPunct="1">
              <a:lnSpc>
                <a:spcPct val="90000"/>
              </a:lnSpc>
            </a:pPr>
            <a:r>
              <a:rPr lang="en-US" smtClean="0"/>
              <a:t>“ </a:t>
            </a:r>
            <a:r>
              <a:rPr lang="en-US" smtClean="0">
                <a:solidFill>
                  <a:srgbClr val="FF0000"/>
                </a:solidFill>
              </a:rPr>
              <a:t>Unsound</a:t>
            </a:r>
            <a:r>
              <a:rPr lang="en-US" smtClean="0"/>
              <a:t>”</a:t>
            </a:r>
          </a:p>
          <a:p>
            <a:pPr lvl="2" eaLnBrk="1" hangingPunct="1">
              <a:lnSpc>
                <a:spcPct val="90000"/>
              </a:lnSpc>
            </a:pPr>
            <a:r>
              <a:rPr lang="en-US" smtClean="0"/>
              <a:t>“Fair” e.g. “Fair”, “so-so”, “on and off”</a:t>
            </a:r>
          </a:p>
          <a:p>
            <a:pPr lvl="2" eaLnBrk="1" hangingPunct="1">
              <a:lnSpc>
                <a:spcPct val="90000"/>
              </a:lnSpc>
            </a:pPr>
            <a:r>
              <a:rPr lang="en-US" smtClean="0"/>
              <a:t>“Poor” e.g. “terrible”, “bad”, “none”, “not much”</a:t>
            </a:r>
          </a:p>
          <a:p>
            <a:pPr eaLnBrk="1" hangingPunct="1">
              <a:lnSpc>
                <a:spcPct val="90000"/>
              </a:lnSpc>
              <a:buFont typeface="Arial" charset="0"/>
              <a:buNone/>
            </a:pPr>
            <a:endParaRPr lang="en-US" smtClean="0"/>
          </a:p>
        </p:txBody>
      </p:sp>
      <p:sp>
        <p:nvSpPr>
          <p:cNvPr id="4" name="Slide Number Placeholder 3"/>
          <p:cNvSpPr>
            <a:spLocks noGrp="1"/>
          </p:cNvSpPr>
          <p:nvPr>
            <p:ph type="sldNum" sz="quarter" idx="12"/>
          </p:nvPr>
        </p:nvSpPr>
        <p:spPr/>
        <p:txBody>
          <a:bodyPr/>
          <a:lstStyle/>
          <a:p>
            <a:fld id="{F355C70B-2831-417B-900B-0EAB0F03FEF2}" type="slidenum">
              <a:rPr lang="en-US"/>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z="2400" smtClean="0"/>
              <a:t>Sleep Quality In Adult Hospitalized Patients With Infection: </a:t>
            </a:r>
            <a:r>
              <a:rPr lang="en-US" sz="2400" smtClean="0">
                <a:solidFill>
                  <a:srgbClr val="FF0000"/>
                </a:solidFill>
              </a:rPr>
              <a:t>Methods</a:t>
            </a:r>
            <a:r>
              <a:rPr lang="en-US" sz="2400" smtClean="0"/>
              <a:t/>
            </a:r>
            <a:br>
              <a:rPr lang="en-US" sz="2400" smtClean="0"/>
            </a:br>
            <a:r>
              <a:rPr lang="en-US" sz="1800" smtClean="0"/>
              <a:t>Manian FA, Manian CJ. Am J Med Sci 2015;349:56-60</a:t>
            </a:r>
          </a:p>
        </p:txBody>
      </p:sp>
      <p:sp>
        <p:nvSpPr>
          <p:cNvPr id="46083" name="Content Placeholder 2"/>
          <p:cNvSpPr>
            <a:spLocks noGrp="1"/>
          </p:cNvSpPr>
          <p:nvPr>
            <p:ph idx="1"/>
          </p:nvPr>
        </p:nvSpPr>
        <p:spPr/>
        <p:txBody>
          <a:bodyPr/>
          <a:lstStyle/>
          <a:p>
            <a:pPr eaLnBrk="1" hangingPunct="1">
              <a:lnSpc>
                <a:spcPct val="90000"/>
              </a:lnSpc>
            </a:pPr>
            <a:r>
              <a:rPr lang="en-US" smtClean="0"/>
              <a:t>Patients reporting unsound sleep were asked to provide the reason (s) for their poor sleep experience</a:t>
            </a:r>
          </a:p>
          <a:p>
            <a:pPr eaLnBrk="1" hangingPunct="1">
              <a:lnSpc>
                <a:spcPct val="90000"/>
              </a:lnSpc>
            </a:pPr>
            <a:r>
              <a:rPr lang="en-US" smtClean="0"/>
              <a:t>No patient was included in the study more than once</a:t>
            </a:r>
          </a:p>
          <a:p>
            <a:pPr eaLnBrk="1" hangingPunct="1">
              <a:lnSpc>
                <a:spcPct val="90000"/>
              </a:lnSpc>
            </a:pPr>
            <a:r>
              <a:rPr lang="en-US" smtClean="0"/>
              <a:t>Enquiry was postponed to a later hospital date if the patient’s cognitive abilities did not allow for reliable responses, or if the patient had not spent a full night in the hospital wardroom</a:t>
            </a:r>
          </a:p>
        </p:txBody>
      </p:sp>
      <p:sp>
        <p:nvSpPr>
          <p:cNvPr id="4" name="Slide Number Placeholder 3"/>
          <p:cNvSpPr>
            <a:spLocks noGrp="1"/>
          </p:cNvSpPr>
          <p:nvPr>
            <p:ph type="sldNum" sz="quarter" idx="12"/>
          </p:nvPr>
        </p:nvSpPr>
        <p:spPr/>
        <p:txBody>
          <a:bodyPr/>
          <a:lstStyle/>
          <a:p>
            <a:fld id="{DB41F359-A75B-4B3D-A8AB-294C973FA5EE}"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z="2400" smtClean="0"/>
              <a:t>Sleep Quality In Adult Hospitalized Patients With Infection: </a:t>
            </a:r>
            <a:r>
              <a:rPr lang="en-US" sz="2400" smtClean="0">
                <a:solidFill>
                  <a:srgbClr val="FF0000"/>
                </a:solidFill>
              </a:rPr>
              <a:t>Methods: Patient Data </a:t>
            </a:r>
            <a:br>
              <a:rPr lang="en-US" sz="2400" smtClean="0">
                <a:solidFill>
                  <a:srgbClr val="FF0000"/>
                </a:solidFill>
              </a:rPr>
            </a:br>
            <a:r>
              <a:rPr lang="en-US" sz="1800" smtClean="0"/>
              <a:t>Manian FA, Manian CJ. Am J Med Sci 2015;349:56-60</a:t>
            </a:r>
          </a:p>
        </p:txBody>
      </p:sp>
      <p:sp>
        <p:nvSpPr>
          <p:cNvPr id="47107" name="Content Placeholder 2"/>
          <p:cNvSpPr>
            <a:spLocks noGrp="1"/>
          </p:cNvSpPr>
          <p:nvPr>
            <p:ph idx="1"/>
          </p:nvPr>
        </p:nvSpPr>
        <p:spPr/>
        <p:txBody>
          <a:bodyPr/>
          <a:lstStyle/>
          <a:p>
            <a:pPr eaLnBrk="1" hangingPunct="1"/>
            <a:r>
              <a:rPr lang="en-US" smtClean="0"/>
              <a:t>Age, race, gender</a:t>
            </a:r>
          </a:p>
          <a:p>
            <a:pPr eaLnBrk="1" hangingPunct="1"/>
            <a:r>
              <a:rPr lang="en-US" smtClean="0"/>
              <a:t>From 2.26.2008-8.30.2009</a:t>
            </a:r>
          </a:p>
          <a:p>
            <a:pPr lvl="1" eaLnBrk="1" hangingPunct="1"/>
            <a:r>
              <a:rPr lang="en-US" smtClean="0"/>
              <a:t>Ward location (ICU vs. others)</a:t>
            </a:r>
          </a:p>
          <a:p>
            <a:pPr lvl="1" eaLnBrk="1" hangingPunct="1"/>
            <a:r>
              <a:rPr lang="en-US" smtClean="0"/>
              <a:t>Number of days of hospitalization at enquiry</a:t>
            </a:r>
          </a:p>
          <a:p>
            <a:pPr lvl="1" eaLnBrk="1" hangingPunct="1"/>
            <a:r>
              <a:rPr lang="en-US" smtClean="0"/>
              <a:t>Primary infectious disease diagnosis</a:t>
            </a:r>
          </a:p>
          <a:p>
            <a:pPr lvl="1" eaLnBrk="1" hangingPunct="1"/>
            <a:r>
              <a:rPr lang="en-US" smtClean="0"/>
              <a:t>List of potentially sedating and/or hypnotic (S/H) medications administered between 8 PM-12AM night before enquiry</a:t>
            </a:r>
          </a:p>
          <a:p>
            <a:pPr lvl="1" eaLnBrk="1" hangingPunct="1"/>
            <a:endParaRPr lang="en-US" smtClean="0"/>
          </a:p>
          <a:p>
            <a:pPr eaLnBrk="1" hangingPunct="1"/>
            <a:endParaRPr lang="en-US" smtClean="0"/>
          </a:p>
        </p:txBody>
      </p:sp>
      <p:sp>
        <p:nvSpPr>
          <p:cNvPr id="4" name="Slide Number Placeholder 3"/>
          <p:cNvSpPr>
            <a:spLocks noGrp="1"/>
          </p:cNvSpPr>
          <p:nvPr>
            <p:ph type="sldNum" sz="quarter" idx="12"/>
          </p:nvPr>
        </p:nvSpPr>
        <p:spPr/>
        <p:txBody>
          <a:bodyPr/>
          <a:lstStyle/>
          <a:p>
            <a:fld id="{4747FF16-A9F9-4F12-9DAC-A37CB0CEA687}" type="slidenum">
              <a:rPr lang="en-US"/>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z="2400" smtClean="0"/>
              <a:t>Sleep Quality In Adult Hospitalized Patients With Infection: </a:t>
            </a:r>
            <a:r>
              <a:rPr lang="en-US" sz="2400" smtClean="0">
                <a:solidFill>
                  <a:srgbClr val="FF0000"/>
                </a:solidFill>
              </a:rPr>
              <a:t>Methods: Patient Diagnosis</a:t>
            </a:r>
            <a:br>
              <a:rPr lang="en-US" sz="2400" smtClean="0">
                <a:solidFill>
                  <a:srgbClr val="FF0000"/>
                </a:solidFill>
              </a:rPr>
            </a:br>
            <a:r>
              <a:rPr lang="en-US" sz="1800" smtClean="0"/>
              <a:t>Manian FA, Manian CJ. Am J Med Sci 2015;349:56-60</a:t>
            </a:r>
          </a:p>
        </p:txBody>
      </p:sp>
      <p:sp>
        <p:nvSpPr>
          <p:cNvPr id="3" name="Content Placeholder 2"/>
          <p:cNvSpPr>
            <a:spLocks noGrp="1"/>
          </p:cNvSpPr>
          <p:nvPr>
            <p:ph idx="1"/>
          </p:nvPr>
        </p:nvSpPr>
        <p:spPr/>
        <p:txBody>
          <a:bodyPr>
            <a:normAutofit/>
          </a:bodyPr>
          <a:lstStyle/>
          <a:p>
            <a:pPr eaLnBrk="1" hangingPunct="1">
              <a:lnSpc>
                <a:spcPct val="90000"/>
              </a:lnSpc>
            </a:pPr>
            <a:r>
              <a:rPr lang="en-US" sz="2400" smtClean="0"/>
              <a:t>Based on providing physicians’ clinical diagnosis</a:t>
            </a:r>
          </a:p>
          <a:p>
            <a:pPr eaLnBrk="1" hangingPunct="1">
              <a:lnSpc>
                <a:spcPct val="90000"/>
              </a:lnSpc>
            </a:pPr>
            <a:r>
              <a:rPr lang="en-US" sz="2400" smtClean="0"/>
              <a:t>No attempt made to distinguish surgical and non-surgical patients</a:t>
            </a:r>
          </a:p>
          <a:p>
            <a:pPr eaLnBrk="1" hangingPunct="1">
              <a:lnSpc>
                <a:spcPct val="90000"/>
              </a:lnSpc>
            </a:pPr>
            <a:r>
              <a:rPr lang="en-US" sz="2400" smtClean="0"/>
              <a:t>Abdominal infections included diverticulitis, abscess and postoperative deep organ space infection</a:t>
            </a:r>
          </a:p>
          <a:p>
            <a:pPr eaLnBrk="1" hangingPunct="1">
              <a:lnSpc>
                <a:spcPct val="90000"/>
              </a:lnSpc>
            </a:pPr>
            <a:r>
              <a:rPr lang="en-US" sz="2400" smtClean="0"/>
              <a:t>Bloodstream infections included those due to  primary ( e.g. vascular access-related) and secondary (i.e. extravascular) sources</a:t>
            </a:r>
          </a:p>
          <a:p>
            <a:pPr eaLnBrk="1" hangingPunct="1">
              <a:lnSpc>
                <a:spcPct val="90000"/>
              </a:lnSpc>
            </a:pPr>
            <a:r>
              <a:rPr lang="en-US" sz="2400" smtClean="0"/>
              <a:t>“Miscellaneous” infections included diagnoses initially presumed but not necessarily proven to be infectious in origin (e.g. fever of unclear source, encephalopathy, and leukocytosis) </a:t>
            </a:r>
          </a:p>
          <a:p>
            <a:pPr eaLnBrk="1" hangingPunct="1">
              <a:lnSpc>
                <a:spcPct val="90000"/>
              </a:lnSpc>
            </a:pPr>
            <a:endParaRPr lang="en-US" sz="3000" smtClean="0"/>
          </a:p>
        </p:txBody>
      </p:sp>
      <p:sp>
        <p:nvSpPr>
          <p:cNvPr id="4" name="Slide Number Placeholder 3"/>
          <p:cNvSpPr>
            <a:spLocks noGrp="1"/>
          </p:cNvSpPr>
          <p:nvPr>
            <p:ph type="sldNum" sz="quarter" idx="12"/>
          </p:nvPr>
        </p:nvSpPr>
        <p:spPr/>
        <p:txBody>
          <a:bodyPr/>
          <a:lstStyle/>
          <a:p>
            <a:fld id="{FC9D5B26-70C8-4767-B165-3BD1C910FC19}" type="slidenum">
              <a:rPr lang="en-US"/>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Disclosures</a:t>
            </a:r>
          </a:p>
        </p:txBody>
      </p:sp>
      <p:sp>
        <p:nvSpPr>
          <p:cNvPr id="3" name="Content Placeholder 2"/>
          <p:cNvSpPr>
            <a:spLocks noGrp="1"/>
          </p:cNvSpPr>
          <p:nvPr>
            <p:ph idx="1"/>
          </p:nvPr>
        </p:nvSpPr>
        <p:spPr/>
        <p:txBody>
          <a:bodyPr>
            <a:normAutofit/>
          </a:bodyPr>
          <a:lstStyle/>
          <a:p>
            <a:pPr marL="0" indent="0" algn="ctr" eaLnBrk="1" hangingPunct="1">
              <a:buFont typeface="Arial" charset="0"/>
              <a:buNone/>
            </a:pPr>
            <a:endParaRPr lang="en-US" sz="4800" i="1" smtClean="0"/>
          </a:p>
          <a:p>
            <a:pPr marL="0" indent="0" algn="ctr" eaLnBrk="1" hangingPunct="1">
              <a:buFont typeface="Arial" charset="0"/>
              <a:buNone/>
            </a:pPr>
            <a:r>
              <a:rPr lang="en-US" sz="4800" i="1" smtClean="0"/>
              <a:t>The speaker has no relevant disclosure</a:t>
            </a:r>
          </a:p>
          <a:p>
            <a:pPr marL="0" indent="0" eaLnBrk="1" hangingPunct="1"/>
            <a:endParaRPr lang="en-US" smtClean="0"/>
          </a:p>
        </p:txBody>
      </p:sp>
      <p:sp>
        <p:nvSpPr>
          <p:cNvPr id="4" name="Slide Number Placeholder 3"/>
          <p:cNvSpPr>
            <a:spLocks noGrp="1"/>
          </p:cNvSpPr>
          <p:nvPr>
            <p:ph type="sldNum" sz="quarter" idx="12"/>
          </p:nvPr>
        </p:nvSpPr>
        <p:spPr/>
        <p:txBody>
          <a:bodyPr/>
          <a:lstStyle/>
          <a:p>
            <a:fld id="{1AA4E253-9E69-4AC8-8F27-53A8617EC0FD}" type="slidenum">
              <a:rPr lang="en-US"/>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z="2400" smtClean="0"/>
              <a:t>Sleep Quality In Adult Hospitalized Patients With Infection: </a:t>
            </a:r>
            <a:r>
              <a:rPr lang="en-US" sz="2400" smtClean="0">
                <a:solidFill>
                  <a:srgbClr val="FF0000"/>
                </a:solidFill>
              </a:rPr>
              <a:t>Methods: Sedative/Hypnotics Categories</a:t>
            </a:r>
            <a:br>
              <a:rPr lang="en-US" sz="2400" smtClean="0">
                <a:solidFill>
                  <a:srgbClr val="FF0000"/>
                </a:solidFill>
              </a:rPr>
            </a:br>
            <a:r>
              <a:rPr lang="en-US" sz="1800" smtClean="0"/>
              <a:t>Manian FA, Manian CJ. Am J Med Sci 2015;349:56-60</a:t>
            </a:r>
          </a:p>
        </p:txBody>
      </p:sp>
      <p:sp>
        <p:nvSpPr>
          <p:cNvPr id="3" name="Content Placeholder 2"/>
          <p:cNvSpPr>
            <a:spLocks noGrp="1"/>
          </p:cNvSpPr>
          <p:nvPr>
            <p:ph idx="1"/>
          </p:nvPr>
        </p:nvSpPr>
        <p:spPr/>
        <p:txBody>
          <a:bodyPr>
            <a:normAutofit/>
          </a:bodyPr>
          <a:lstStyle/>
          <a:p>
            <a:pPr eaLnBrk="1" hangingPunct="1">
              <a:lnSpc>
                <a:spcPct val="90000"/>
              </a:lnSpc>
            </a:pPr>
            <a:r>
              <a:rPr lang="en-US" sz="2700" smtClean="0"/>
              <a:t>Narcotics</a:t>
            </a:r>
          </a:p>
          <a:p>
            <a:pPr lvl="1" eaLnBrk="1" hangingPunct="1">
              <a:lnSpc>
                <a:spcPct val="90000"/>
              </a:lnSpc>
            </a:pPr>
            <a:r>
              <a:rPr lang="en-US" sz="2400" smtClean="0"/>
              <a:t>Morphine, oxycodone, hydrocodone, fentanyl</a:t>
            </a:r>
          </a:p>
          <a:p>
            <a:pPr eaLnBrk="1" hangingPunct="1">
              <a:lnSpc>
                <a:spcPct val="90000"/>
              </a:lnSpc>
            </a:pPr>
            <a:r>
              <a:rPr lang="en-US" sz="2700" smtClean="0"/>
              <a:t>Benzodiazepines</a:t>
            </a:r>
          </a:p>
          <a:p>
            <a:pPr lvl="1" eaLnBrk="1" hangingPunct="1">
              <a:lnSpc>
                <a:spcPct val="90000"/>
              </a:lnSpc>
            </a:pPr>
            <a:r>
              <a:rPr lang="en-US" sz="2400" smtClean="0"/>
              <a:t>Lorazepam, diazepam, temazepam, alprazolam</a:t>
            </a:r>
          </a:p>
          <a:p>
            <a:pPr eaLnBrk="1" hangingPunct="1">
              <a:lnSpc>
                <a:spcPct val="90000"/>
              </a:lnSpc>
            </a:pPr>
            <a:r>
              <a:rPr lang="en-US" sz="2700" smtClean="0"/>
              <a:t>Nonbenzodiazepine gamma butyric acid agonists</a:t>
            </a:r>
          </a:p>
          <a:p>
            <a:pPr lvl="1" eaLnBrk="1" hangingPunct="1">
              <a:lnSpc>
                <a:spcPct val="90000"/>
              </a:lnSpc>
            </a:pPr>
            <a:r>
              <a:rPr lang="en-US" sz="2400" smtClean="0"/>
              <a:t>Zolpidem</a:t>
            </a:r>
          </a:p>
          <a:p>
            <a:pPr eaLnBrk="1" hangingPunct="1">
              <a:lnSpc>
                <a:spcPct val="90000"/>
              </a:lnSpc>
            </a:pPr>
            <a:r>
              <a:rPr lang="en-US" sz="2700" smtClean="0"/>
              <a:t>Antihistamines</a:t>
            </a:r>
          </a:p>
          <a:p>
            <a:pPr lvl="1" eaLnBrk="1" hangingPunct="1">
              <a:lnSpc>
                <a:spcPct val="90000"/>
              </a:lnSpc>
            </a:pPr>
            <a:r>
              <a:rPr lang="en-US" sz="2400" smtClean="0"/>
              <a:t>Diphenhydramine</a:t>
            </a:r>
          </a:p>
          <a:p>
            <a:pPr eaLnBrk="1" hangingPunct="1">
              <a:lnSpc>
                <a:spcPct val="90000"/>
              </a:lnSpc>
            </a:pPr>
            <a:r>
              <a:rPr lang="en-US" sz="2700" smtClean="0"/>
              <a:t>Miscellaneous</a:t>
            </a:r>
          </a:p>
          <a:p>
            <a:pPr lvl="1" eaLnBrk="1" hangingPunct="1">
              <a:lnSpc>
                <a:spcPct val="90000"/>
              </a:lnSpc>
            </a:pPr>
            <a:r>
              <a:rPr lang="en-US" sz="2400" smtClean="0"/>
              <a:t>Quetiapine, tricyclic antidepressants, trazodone, melatonin</a:t>
            </a:r>
          </a:p>
          <a:p>
            <a:pPr lvl="1" eaLnBrk="1" hangingPunct="1">
              <a:lnSpc>
                <a:spcPct val="90000"/>
              </a:lnSpc>
            </a:pPr>
            <a:endParaRPr lang="en-US" sz="2400" smtClean="0"/>
          </a:p>
          <a:p>
            <a:pPr eaLnBrk="1" hangingPunct="1">
              <a:lnSpc>
                <a:spcPct val="90000"/>
              </a:lnSpc>
            </a:pPr>
            <a:endParaRPr lang="en-US" sz="2700" smtClean="0"/>
          </a:p>
        </p:txBody>
      </p:sp>
      <p:sp>
        <p:nvSpPr>
          <p:cNvPr id="4" name="Slide Number Placeholder 3"/>
          <p:cNvSpPr>
            <a:spLocks noGrp="1"/>
          </p:cNvSpPr>
          <p:nvPr>
            <p:ph type="sldNum" sz="quarter" idx="12"/>
          </p:nvPr>
        </p:nvSpPr>
        <p:spPr/>
        <p:txBody>
          <a:bodyPr/>
          <a:lstStyle/>
          <a:p>
            <a:fld id="{36B7012A-D9A4-4F6D-9FC1-F9B90E107145}" type="slidenum">
              <a:rPr lang="en-US"/>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z="2400" smtClean="0"/>
              <a:t>Sleep Quality In Adult Hospitalized Patients With Infection: </a:t>
            </a:r>
            <a:r>
              <a:rPr lang="en-US" sz="2400" smtClean="0">
                <a:solidFill>
                  <a:srgbClr val="FF0000"/>
                </a:solidFill>
              </a:rPr>
              <a:t>Methods:Institutional Review/Statistics</a:t>
            </a:r>
            <a:br>
              <a:rPr lang="en-US" sz="2400" smtClean="0">
                <a:solidFill>
                  <a:srgbClr val="FF0000"/>
                </a:solidFill>
              </a:rPr>
            </a:br>
            <a:r>
              <a:rPr lang="en-US" sz="1800" smtClean="0"/>
              <a:t>Manian FA, Manian CJ. Am J Med Sci 2015;349:56-60</a:t>
            </a:r>
          </a:p>
        </p:txBody>
      </p:sp>
      <p:sp>
        <p:nvSpPr>
          <p:cNvPr id="3" name="Content Placeholder 2"/>
          <p:cNvSpPr>
            <a:spLocks noGrp="1"/>
          </p:cNvSpPr>
          <p:nvPr>
            <p:ph idx="1"/>
          </p:nvPr>
        </p:nvSpPr>
        <p:spPr/>
        <p:txBody>
          <a:bodyPr>
            <a:normAutofit/>
          </a:bodyPr>
          <a:lstStyle/>
          <a:p>
            <a:pPr eaLnBrk="1" hangingPunct="1">
              <a:lnSpc>
                <a:spcPct val="80000"/>
              </a:lnSpc>
            </a:pPr>
            <a:r>
              <a:rPr lang="en-US" sz="3000" smtClean="0"/>
              <a:t>Because enquiry into the quality of sleep should be part of the care of all hospitalized patients, patients were not made aware of the conduction of the study</a:t>
            </a:r>
          </a:p>
          <a:p>
            <a:pPr eaLnBrk="1" hangingPunct="1">
              <a:lnSpc>
                <a:spcPct val="80000"/>
              </a:lnSpc>
            </a:pPr>
            <a:r>
              <a:rPr lang="en-US" sz="3000" smtClean="0"/>
              <a:t>Study protocol approved by the hospital Institutional Review Board with exemption for patient informed consent granted</a:t>
            </a:r>
          </a:p>
          <a:p>
            <a:pPr eaLnBrk="1" hangingPunct="1">
              <a:lnSpc>
                <a:spcPct val="80000"/>
              </a:lnSpc>
            </a:pPr>
            <a:r>
              <a:rPr lang="en-US" sz="3000" smtClean="0"/>
              <a:t>Statistical analysis</a:t>
            </a:r>
          </a:p>
          <a:p>
            <a:pPr lvl="1" eaLnBrk="1" hangingPunct="1">
              <a:lnSpc>
                <a:spcPct val="80000"/>
              </a:lnSpc>
            </a:pPr>
            <a:r>
              <a:rPr lang="en-US" sz="2600" smtClean="0"/>
              <a:t>Chi-square with Yates’ correction</a:t>
            </a:r>
          </a:p>
          <a:p>
            <a:pPr lvl="1" eaLnBrk="1" hangingPunct="1">
              <a:lnSpc>
                <a:spcPct val="80000"/>
              </a:lnSpc>
            </a:pPr>
            <a:r>
              <a:rPr lang="en-US" sz="2600" smtClean="0"/>
              <a:t>Fisher’s exact test</a:t>
            </a:r>
          </a:p>
          <a:p>
            <a:pPr lvl="1" eaLnBrk="1" hangingPunct="1">
              <a:lnSpc>
                <a:spcPct val="80000"/>
              </a:lnSpc>
            </a:pPr>
            <a:r>
              <a:rPr lang="en-US" sz="2600" smtClean="0"/>
              <a:t>P&lt;0.05 considered statistically significant</a:t>
            </a:r>
          </a:p>
          <a:p>
            <a:pPr eaLnBrk="1" hangingPunct="1">
              <a:lnSpc>
                <a:spcPct val="80000"/>
              </a:lnSpc>
            </a:pPr>
            <a:endParaRPr lang="en-US" sz="3000" smtClean="0"/>
          </a:p>
        </p:txBody>
      </p:sp>
      <p:sp>
        <p:nvSpPr>
          <p:cNvPr id="4" name="Slide Number Placeholder 3"/>
          <p:cNvSpPr>
            <a:spLocks noGrp="1"/>
          </p:cNvSpPr>
          <p:nvPr>
            <p:ph type="sldNum" sz="quarter" idx="12"/>
          </p:nvPr>
        </p:nvSpPr>
        <p:spPr/>
        <p:txBody>
          <a:bodyPr/>
          <a:lstStyle/>
          <a:p>
            <a:fld id="{899FDF97-9BF3-45BA-9649-44842B826D01}" type="slidenum">
              <a:rPr lang="en-US"/>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z="2400" smtClean="0"/>
              <a:t>Sleep Quality In Adult Hospitalized Patients With Infection: </a:t>
            </a:r>
            <a:r>
              <a:rPr lang="en-US" sz="2400" smtClean="0">
                <a:solidFill>
                  <a:srgbClr val="FF0000"/>
                </a:solidFill>
              </a:rPr>
              <a:t>Results</a:t>
            </a:r>
            <a:br>
              <a:rPr lang="en-US" sz="2400" smtClean="0">
                <a:solidFill>
                  <a:srgbClr val="FF0000"/>
                </a:solidFill>
              </a:rPr>
            </a:br>
            <a:r>
              <a:rPr lang="en-US" sz="1800" smtClean="0"/>
              <a:t>Manian FA, Manian CJ. Am J Med Sci 2015;349:56-60</a:t>
            </a:r>
          </a:p>
        </p:txBody>
      </p:sp>
      <p:sp>
        <p:nvSpPr>
          <p:cNvPr id="3" name="Content Placeholder 2"/>
          <p:cNvSpPr>
            <a:spLocks noGrp="1"/>
          </p:cNvSpPr>
          <p:nvPr>
            <p:ph idx="1"/>
          </p:nvPr>
        </p:nvSpPr>
        <p:spPr/>
        <p:txBody>
          <a:bodyPr>
            <a:normAutofit/>
          </a:bodyPr>
          <a:lstStyle/>
          <a:p>
            <a:pPr eaLnBrk="1" hangingPunct="1">
              <a:lnSpc>
                <a:spcPct val="90000"/>
              </a:lnSpc>
            </a:pPr>
            <a:r>
              <a:rPr lang="en-US" sz="3000" smtClean="0"/>
              <a:t>1,357 potentially eligible patients</a:t>
            </a:r>
          </a:p>
          <a:p>
            <a:pPr lvl="1" eaLnBrk="1" hangingPunct="1">
              <a:lnSpc>
                <a:spcPct val="90000"/>
              </a:lnSpc>
            </a:pPr>
            <a:r>
              <a:rPr lang="en-US" sz="2600" smtClean="0"/>
              <a:t>119 (8.8%) excluded because of persistent cognitive limitations</a:t>
            </a:r>
          </a:p>
          <a:p>
            <a:pPr eaLnBrk="1" hangingPunct="1">
              <a:lnSpc>
                <a:spcPct val="90000"/>
              </a:lnSpc>
            </a:pPr>
            <a:r>
              <a:rPr lang="en-US" sz="3000" smtClean="0"/>
              <a:t>1,238 evaluable cases</a:t>
            </a:r>
          </a:p>
          <a:p>
            <a:pPr lvl="1" eaLnBrk="1" hangingPunct="1">
              <a:lnSpc>
                <a:spcPct val="90000"/>
              </a:lnSpc>
            </a:pPr>
            <a:r>
              <a:rPr lang="en-US" sz="2600" smtClean="0"/>
              <a:t>626 (50.6%) were male; 612 (49.4%) female</a:t>
            </a:r>
          </a:p>
          <a:p>
            <a:pPr lvl="1" eaLnBrk="1" hangingPunct="1">
              <a:lnSpc>
                <a:spcPct val="90000"/>
              </a:lnSpc>
            </a:pPr>
            <a:r>
              <a:rPr lang="en-US" sz="2600" smtClean="0"/>
              <a:t>1,117 (90.2%) were white; 108 (8.7%) black, 13 (1.1%) other races</a:t>
            </a:r>
          </a:p>
          <a:p>
            <a:pPr lvl="1" eaLnBrk="1" hangingPunct="1">
              <a:lnSpc>
                <a:spcPct val="90000"/>
              </a:lnSpc>
            </a:pPr>
            <a:r>
              <a:rPr lang="en-US" sz="2600" smtClean="0">
                <a:solidFill>
                  <a:srgbClr val="FF0000"/>
                </a:solidFill>
              </a:rPr>
              <a:t>Sound sleep</a:t>
            </a:r>
            <a:r>
              <a:rPr lang="en-US" sz="2600" smtClean="0"/>
              <a:t>: 646 (</a:t>
            </a:r>
            <a:r>
              <a:rPr lang="en-US" sz="2600" smtClean="0">
                <a:solidFill>
                  <a:srgbClr val="FF0000"/>
                </a:solidFill>
              </a:rPr>
              <a:t>52.2%</a:t>
            </a:r>
            <a:r>
              <a:rPr lang="en-US" sz="2600" smtClean="0"/>
              <a:t>) patients</a:t>
            </a:r>
          </a:p>
          <a:p>
            <a:pPr lvl="1" eaLnBrk="1" hangingPunct="1">
              <a:lnSpc>
                <a:spcPct val="90000"/>
              </a:lnSpc>
            </a:pPr>
            <a:r>
              <a:rPr lang="en-US" sz="2600" smtClean="0">
                <a:solidFill>
                  <a:srgbClr val="FF0000"/>
                </a:solidFill>
              </a:rPr>
              <a:t>Unsound sleep</a:t>
            </a:r>
            <a:r>
              <a:rPr lang="en-US" sz="2600" smtClean="0"/>
              <a:t>:592 (</a:t>
            </a:r>
            <a:r>
              <a:rPr lang="en-US" sz="2600" smtClean="0">
                <a:solidFill>
                  <a:srgbClr val="FF0000"/>
                </a:solidFill>
              </a:rPr>
              <a:t>47.8%</a:t>
            </a:r>
            <a:r>
              <a:rPr lang="en-US" sz="2600" smtClean="0"/>
              <a:t>) patients</a:t>
            </a:r>
          </a:p>
          <a:p>
            <a:pPr lvl="2" eaLnBrk="1" hangingPunct="1">
              <a:lnSpc>
                <a:spcPct val="90000"/>
              </a:lnSpc>
            </a:pPr>
            <a:r>
              <a:rPr lang="en-US" sz="2200" smtClean="0"/>
              <a:t>183 (14.8%) “fair”; 409 (33.0%) “poor” sleep</a:t>
            </a:r>
          </a:p>
          <a:p>
            <a:pPr eaLnBrk="1" hangingPunct="1">
              <a:lnSpc>
                <a:spcPct val="90000"/>
              </a:lnSpc>
            </a:pPr>
            <a:endParaRPr lang="en-US" sz="3000" smtClean="0"/>
          </a:p>
        </p:txBody>
      </p:sp>
      <p:sp>
        <p:nvSpPr>
          <p:cNvPr id="4" name="Slide Number Placeholder 3"/>
          <p:cNvSpPr>
            <a:spLocks noGrp="1"/>
          </p:cNvSpPr>
          <p:nvPr>
            <p:ph type="sldNum" sz="quarter" idx="12"/>
          </p:nvPr>
        </p:nvSpPr>
        <p:spPr/>
        <p:txBody>
          <a:bodyPr/>
          <a:lstStyle/>
          <a:p>
            <a:fld id="{18681519-327E-4088-B2E1-101A133E8360}" type="slidenum">
              <a:rPr lang="en-US"/>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8229600" cy="792162"/>
          </a:xfrm>
        </p:spPr>
        <p:txBody>
          <a:bodyPr/>
          <a:lstStyle/>
          <a:p>
            <a:pPr eaLnBrk="1" hangingPunct="1"/>
            <a:r>
              <a:rPr lang="en-US" sz="2400" smtClean="0"/>
              <a:t>Sleep Quality In Adult Hospitalized Patients With Infection</a:t>
            </a:r>
            <a:r>
              <a:rPr lang="en-US" sz="2400" smtClean="0">
                <a:solidFill>
                  <a:srgbClr val="FF0000"/>
                </a:solidFill>
              </a:rPr>
              <a:t/>
            </a:r>
            <a:br>
              <a:rPr lang="en-US" sz="2400" smtClean="0">
                <a:solidFill>
                  <a:srgbClr val="FF0000"/>
                </a:solidFill>
              </a:rPr>
            </a:br>
            <a:r>
              <a:rPr lang="en-US" sz="1800" smtClean="0"/>
              <a:t>Manian FA, Manian CJ. Am J Med Sci 2015;349:56-60</a:t>
            </a:r>
          </a:p>
        </p:txBody>
      </p:sp>
      <p:pic>
        <p:nvPicPr>
          <p:cNvPr id="52227" name="Picture 4"/>
          <p:cNvPicPr>
            <a:picLocks noGrp="1" noChangeAspect="1" noChangeArrowheads="1"/>
          </p:cNvPicPr>
          <p:nvPr>
            <p:ph idx="1"/>
          </p:nvPr>
        </p:nvPicPr>
        <p:blipFill>
          <a:blip r:embed="rId2" cstate="screen"/>
          <a:srcRect/>
          <a:stretch>
            <a:fillRect/>
          </a:stretch>
        </p:blipFill>
        <p:spPr>
          <a:xfrm>
            <a:off x="990600" y="990600"/>
            <a:ext cx="7239000" cy="5257800"/>
          </a:xfrm>
        </p:spPr>
      </p:pic>
      <p:sp>
        <p:nvSpPr>
          <p:cNvPr id="7" name="Oval 6"/>
          <p:cNvSpPr/>
          <p:nvPr/>
        </p:nvSpPr>
        <p:spPr>
          <a:xfrm>
            <a:off x="1066800" y="3962400"/>
            <a:ext cx="1066800" cy="333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4" charset="-128"/>
            </a:endParaRPr>
          </a:p>
        </p:txBody>
      </p:sp>
      <p:sp>
        <p:nvSpPr>
          <p:cNvPr id="5" name="Slide Number Placeholder 4"/>
          <p:cNvSpPr>
            <a:spLocks noGrp="1"/>
          </p:cNvSpPr>
          <p:nvPr>
            <p:ph type="sldNum" sz="quarter" idx="12"/>
          </p:nvPr>
        </p:nvSpPr>
        <p:spPr/>
        <p:txBody>
          <a:bodyPr/>
          <a:lstStyle/>
          <a:p>
            <a:fld id="{D3D353F4-06CD-4093-960E-A9A59243C24C}" type="slidenum">
              <a:rPr lang="en-US"/>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8229600" cy="1249362"/>
          </a:xfrm>
        </p:spPr>
        <p:txBody>
          <a:bodyPr/>
          <a:lstStyle/>
          <a:p>
            <a:pPr eaLnBrk="1" hangingPunct="1"/>
            <a:r>
              <a:rPr lang="en-US" sz="2400" smtClean="0"/>
              <a:t>Top 10 reasons cited for unsound sleep </a:t>
            </a:r>
            <a:br>
              <a:rPr lang="en-US" sz="2400" smtClean="0"/>
            </a:br>
            <a:r>
              <a:rPr lang="en-US" sz="2400" smtClean="0"/>
              <a:t>N=447 (%)</a:t>
            </a:r>
            <a:r>
              <a:rPr lang="en-US" sz="2400" smtClean="0">
                <a:solidFill>
                  <a:srgbClr val="FF0000"/>
                </a:solidFill>
              </a:rPr>
              <a:t/>
            </a:r>
            <a:br>
              <a:rPr lang="en-US" sz="2400" smtClean="0">
                <a:solidFill>
                  <a:srgbClr val="FF0000"/>
                </a:solidFill>
              </a:rPr>
            </a:br>
            <a:r>
              <a:rPr lang="en-US" sz="1800" smtClean="0"/>
              <a:t>Manian FA, Manian CJ. Am J Med Sci 2015;349:56-60</a:t>
            </a:r>
          </a:p>
        </p:txBody>
      </p:sp>
      <p:sp>
        <p:nvSpPr>
          <p:cNvPr id="4" name="Content Placeholder 3"/>
          <p:cNvSpPr>
            <a:spLocks noGrp="1"/>
          </p:cNvSpPr>
          <p:nvPr>
            <p:ph idx="1"/>
          </p:nvPr>
        </p:nvSpPr>
        <p:spPr/>
        <p:txBody>
          <a:bodyPr>
            <a:normAutofit/>
          </a:bodyPr>
          <a:lstStyle/>
          <a:p>
            <a:pPr marL="0" indent="0" eaLnBrk="1" hangingPunct="1">
              <a:lnSpc>
                <a:spcPct val="80000"/>
              </a:lnSpc>
              <a:buFont typeface="Arial" charset="0"/>
              <a:buNone/>
            </a:pPr>
            <a:r>
              <a:rPr lang="en-US" sz="2700" smtClean="0">
                <a:solidFill>
                  <a:srgbClr val="FF0000"/>
                </a:solidFill>
              </a:rPr>
              <a:t>Staff disruptions	</a:t>
            </a:r>
            <a:r>
              <a:rPr lang="en-US" sz="2700" smtClean="0"/>
              <a:t>				129 (</a:t>
            </a:r>
            <a:r>
              <a:rPr lang="en-US" sz="2700" smtClean="0">
                <a:solidFill>
                  <a:srgbClr val="FF0000"/>
                </a:solidFill>
              </a:rPr>
              <a:t>28.9</a:t>
            </a:r>
            <a:r>
              <a:rPr lang="en-US" sz="2700" smtClean="0"/>
              <a:t>)</a:t>
            </a:r>
          </a:p>
          <a:p>
            <a:pPr marL="0" indent="0" eaLnBrk="1" hangingPunct="1">
              <a:lnSpc>
                <a:spcPct val="80000"/>
              </a:lnSpc>
              <a:buFont typeface="Arial" charset="0"/>
              <a:buNone/>
            </a:pPr>
            <a:r>
              <a:rPr lang="en-US" sz="2700" smtClean="0">
                <a:solidFill>
                  <a:srgbClr val="FF0000"/>
                </a:solidFill>
              </a:rPr>
              <a:t>Pain	</a:t>
            </a:r>
            <a:r>
              <a:rPr lang="en-US" sz="2700" smtClean="0"/>
              <a:t>						118 (</a:t>
            </a:r>
            <a:r>
              <a:rPr lang="en-US" sz="2700" smtClean="0">
                <a:solidFill>
                  <a:srgbClr val="FF0000"/>
                </a:solidFill>
              </a:rPr>
              <a:t>26.4</a:t>
            </a:r>
            <a:r>
              <a:rPr lang="en-US" sz="2700" smtClean="0"/>
              <a:t>)</a:t>
            </a:r>
          </a:p>
          <a:p>
            <a:pPr marL="0" indent="0" eaLnBrk="1" hangingPunct="1">
              <a:lnSpc>
                <a:spcPct val="80000"/>
              </a:lnSpc>
              <a:buFont typeface="Arial" charset="0"/>
              <a:buNone/>
            </a:pPr>
            <a:r>
              <a:rPr lang="en-US" sz="2700" smtClean="0">
                <a:solidFill>
                  <a:srgbClr val="FF0000"/>
                </a:solidFill>
              </a:rPr>
              <a:t>Anxiety</a:t>
            </a:r>
            <a:r>
              <a:rPr lang="en-US" sz="2700" smtClean="0"/>
              <a:t>					   	   43 (</a:t>
            </a:r>
            <a:r>
              <a:rPr lang="en-US" sz="2700" smtClean="0">
                <a:solidFill>
                  <a:srgbClr val="FF0000"/>
                </a:solidFill>
              </a:rPr>
              <a:t>9.6</a:t>
            </a:r>
            <a:r>
              <a:rPr lang="en-US" sz="2700" smtClean="0"/>
              <a:t>)</a:t>
            </a:r>
          </a:p>
          <a:p>
            <a:pPr marL="0" indent="0" eaLnBrk="1" hangingPunct="1">
              <a:lnSpc>
                <a:spcPct val="80000"/>
              </a:lnSpc>
              <a:buFont typeface="Arial" charset="0"/>
              <a:buNone/>
            </a:pPr>
            <a:r>
              <a:rPr lang="en-US" sz="2700" smtClean="0"/>
              <a:t>Noise					   		   30 (6.7)</a:t>
            </a:r>
          </a:p>
          <a:p>
            <a:pPr marL="0" indent="0" eaLnBrk="1" hangingPunct="1">
              <a:lnSpc>
                <a:spcPct val="80000"/>
              </a:lnSpc>
              <a:buFont typeface="Arial" charset="0"/>
              <a:buNone/>
            </a:pPr>
            <a:r>
              <a:rPr lang="en-US" sz="2700" smtClean="0"/>
              <a:t>Fever						   	   20 (4.5)</a:t>
            </a:r>
          </a:p>
          <a:p>
            <a:pPr marL="0" indent="0" eaLnBrk="1" hangingPunct="1">
              <a:lnSpc>
                <a:spcPct val="80000"/>
              </a:lnSpc>
              <a:buFont typeface="Arial" charset="0"/>
              <a:buNone/>
            </a:pPr>
            <a:r>
              <a:rPr lang="en-US" sz="2700" smtClean="0"/>
              <a:t>Roommate					     	   19 (4.3)</a:t>
            </a:r>
          </a:p>
          <a:p>
            <a:pPr marL="0" indent="0" eaLnBrk="1" hangingPunct="1">
              <a:lnSpc>
                <a:spcPct val="80000"/>
              </a:lnSpc>
              <a:buFont typeface="Arial" charset="0"/>
              <a:buNone/>
            </a:pPr>
            <a:r>
              <a:rPr lang="en-US" sz="2700" smtClean="0"/>
              <a:t>IV access					     	   10 (2.2)</a:t>
            </a:r>
          </a:p>
          <a:p>
            <a:pPr marL="0" indent="0" eaLnBrk="1" hangingPunct="1">
              <a:lnSpc>
                <a:spcPct val="80000"/>
              </a:lnSpc>
              <a:buFont typeface="Arial" charset="0"/>
              <a:buNone/>
            </a:pPr>
            <a:r>
              <a:rPr lang="en-US" sz="2700" smtClean="0"/>
              <a:t>Urination						      9 (2.0)</a:t>
            </a:r>
          </a:p>
          <a:p>
            <a:pPr marL="0" indent="0" eaLnBrk="1" hangingPunct="1">
              <a:lnSpc>
                <a:spcPct val="80000"/>
              </a:lnSpc>
              <a:buFont typeface="Arial" charset="0"/>
              <a:buNone/>
            </a:pPr>
            <a:r>
              <a:rPr lang="en-US" sz="2700" smtClean="0"/>
              <a:t>Diarrhea						      9 (2.0)</a:t>
            </a:r>
          </a:p>
          <a:p>
            <a:pPr marL="0" indent="0" eaLnBrk="1" hangingPunct="1">
              <a:lnSpc>
                <a:spcPct val="80000"/>
              </a:lnSpc>
              <a:buFont typeface="Arial" charset="0"/>
              <a:buNone/>
            </a:pPr>
            <a:r>
              <a:rPr lang="en-US" sz="2700" smtClean="0"/>
              <a:t>Poor sleep at home					      9 (2.0)</a:t>
            </a:r>
          </a:p>
          <a:p>
            <a:pPr marL="0" indent="0" eaLnBrk="1" hangingPunct="1">
              <a:lnSpc>
                <a:spcPct val="80000"/>
              </a:lnSpc>
              <a:buFont typeface="Arial" charset="0"/>
              <a:buNone/>
            </a:pPr>
            <a:endParaRPr lang="en-US" sz="2700" smtClean="0"/>
          </a:p>
          <a:p>
            <a:pPr marL="0" indent="0" eaLnBrk="1" hangingPunct="1">
              <a:lnSpc>
                <a:spcPct val="80000"/>
              </a:lnSpc>
              <a:buFont typeface="Arial" charset="0"/>
              <a:buNone/>
            </a:pPr>
            <a:endParaRPr lang="en-US" sz="2700" smtClean="0"/>
          </a:p>
          <a:p>
            <a:pPr marL="0" indent="0" eaLnBrk="1" hangingPunct="1">
              <a:lnSpc>
                <a:spcPct val="80000"/>
              </a:lnSpc>
              <a:buFont typeface="Arial" charset="0"/>
              <a:buNone/>
            </a:pPr>
            <a:endParaRPr lang="en-US" sz="2700" smtClean="0"/>
          </a:p>
        </p:txBody>
      </p:sp>
      <p:sp>
        <p:nvSpPr>
          <p:cNvPr id="5" name="Slide Number Placeholder 4"/>
          <p:cNvSpPr>
            <a:spLocks noGrp="1"/>
          </p:cNvSpPr>
          <p:nvPr>
            <p:ph type="sldNum" sz="quarter" idx="12"/>
          </p:nvPr>
        </p:nvSpPr>
        <p:spPr/>
        <p:txBody>
          <a:bodyPr/>
          <a:lstStyle/>
          <a:p>
            <a:fld id="{2DE5CC34-BDA3-4DE1-926A-75FDF1B0E449}" type="slidenum">
              <a:rPr lang="en-US"/>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z="2400" smtClean="0"/>
              <a:t>Miscellaneous  (&lt;2%) reasons cited for unsound sleep by hospitalized patients. N=447</a:t>
            </a:r>
            <a:r>
              <a:rPr lang="en-US" sz="4000" smtClean="0"/>
              <a:t/>
            </a:r>
            <a:br>
              <a:rPr lang="en-US" sz="4000" smtClean="0"/>
            </a:br>
            <a:r>
              <a:rPr lang="en-US" sz="2000" smtClean="0"/>
              <a:t>Manian FA, Manian CJ. Am J Med Sci 2015;349:56-60</a:t>
            </a:r>
          </a:p>
        </p:txBody>
      </p:sp>
      <p:sp>
        <p:nvSpPr>
          <p:cNvPr id="54275" name="Content Placeholder 2"/>
          <p:cNvSpPr>
            <a:spLocks noGrp="1"/>
          </p:cNvSpPr>
          <p:nvPr>
            <p:ph sz="half" idx="1"/>
          </p:nvPr>
        </p:nvSpPr>
        <p:spPr/>
        <p:txBody>
          <a:bodyPr/>
          <a:lstStyle/>
          <a:p>
            <a:pPr eaLnBrk="1" hangingPunct="1">
              <a:lnSpc>
                <a:spcPct val="80000"/>
              </a:lnSpc>
            </a:pPr>
            <a:r>
              <a:rPr lang="en-US" sz="2200" smtClean="0"/>
              <a:t>Uncomfortable bed</a:t>
            </a:r>
          </a:p>
          <a:p>
            <a:pPr eaLnBrk="1" hangingPunct="1">
              <a:lnSpc>
                <a:spcPct val="80000"/>
              </a:lnSpc>
            </a:pPr>
            <a:r>
              <a:rPr lang="en-US" sz="2200" smtClean="0"/>
              <a:t>Sleep during daytime</a:t>
            </a:r>
          </a:p>
          <a:p>
            <a:pPr eaLnBrk="1" hangingPunct="1">
              <a:lnSpc>
                <a:spcPct val="80000"/>
              </a:lnSpc>
            </a:pPr>
            <a:r>
              <a:rPr lang="en-US" sz="2200" smtClean="0"/>
              <a:t>Dyspnea</a:t>
            </a:r>
          </a:p>
          <a:p>
            <a:pPr eaLnBrk="1" hangingPunct="1">
              <a:lnSpc>
                <a:spcPct val="80000"/>
              </a:lnSpc>
            </a:pPr>
            <a:r>
              <a:rPr lang="en-US" sz="2200" smtClean="0"/>
              <a:t>Cough</a:t>
            </a:r>
          </a:p>
          <a:p>
            <a:pPr eaLnBrk="1" hangingPunct="1">
              <a:lnSpc>
                <a:spcPct val="80000"/>
              </a:lnSpc>
            </a:pPr>
            <a:r>
              <a:rPr lang="en-US" sz="2200" smtClean="0"/>
              <a:t>Hospital</a:t>
            </a:r>
          </a:p>
          <a:p>
            <a:pPr eaLnBrk="1" hangingPunct="1">
              <a:lnSpc>
                <a:spcPct val="80000"/>
              </a:lnSpc>
            </a:pPr>
            <a:r>
              <a:rPr lang="en-US" sz="2200" smtClean="0"/>
              <a:t>Itching</a:t>
            </a:r>
          </a:p>
          <a:p>
            <a:pPr eaLnBrk="1" hangingPunct="1">
              <a:lnSpc>
                <a:spcPct val="80000"/>
              </a:lnSpc>
            </a:pPr>
            <a:r>
              <a:rPr lang="en-US" sz="2200" smtClean="0"/>
              <a:t>No sleeping pill</a:t>
            </a:r>
          </a:p>
          <a:p>
            <a:pPr eaLnBrk="1" hangingPunct="1">
              <a:lnSpc>
                <a:spcPct val="80000"/>
              </a:lnSpc>
            </a:pPr>
            <a:r>
              <a:rPr lang="en-US" sz="2200" smtClean="0"/>
              <a:t>Heartburn</a:t>
            </a:r>
          </a:p>
          <a:p>
            <a:pPr eaLnBrk="1" hangingPunct="1">
              <a:lnSpc>
                <a:spcPct val="80000"/>
              </a:lnSpc>
            </a:pPr>
            <a:r>
              <a:rPr lang="en-US" sz="2200" smtClean="0"/>
              <a:t>Room cold</a:t>
            </a:r>
          </a:p>
          <a:p>
            <a:pPr eaLnBrk="1" hangingPunct="1">
              <a:lnSpc>
                <a:spcPct val="80000"/>
              </a:lnSpc>
            </a:pPr>
            <a:r>
              <a:rPr lang="en-US" sz="2200" smtClean="0"/>
              <a:t>Chill</a:t>
            </a:r>
          </a:p>
          <a:p>
            <a:pPr eaLnBrk="1" hangingPunct="1">
              <a:lnSpc>
                <a:spcPct val="80000"/>
              </a:lnSpc>
            </a:pPr>
            <a:r>
              <a:rPr lang="en-US" sz="2200" smtClean="0"/>
              <a:t>Room hot</a:t>
            </a:r>
          </a:p>
          <a:p>
            <a:pPr eaLnBrk="1" hangingPunct="1">
              <a:lnSpc>
                <a:spcPct val="80000"/>
              </a:lnSpc>
            </a:pPr>
            <a:r>
              <a:rPr lang="en-US" sz="2200" smtClean="0"/>
              <a:t>Sweating</a:t>
            </a:r>
          </a:p>
        </p:txBody>
      </p:sp>
      <p:sp>
        <p:nvSpPr>
          <p:cNvPr id="4" name="Content Placeholder 3"/>
          <p:cNvSpPr>
            <a:spLocks noGrp="1"/>
          </p:cNvSpPr>
          <p:nvPr>
            <p:ph sz="half" idx="2"/>
          </p:nvPr>
        </p:nvSpPr>
        <p:spPr/>
        <p:txBody>
          <a:bodyPr>
            <a:normAutofit/>
          </a:bodyPr>
          <a:lstStyle/>
          <a:p>
            <a:pPr eaLnBrk="1" hangingPunct="1">
              <a:lnSpc>
                <a:spcPct val="80000"/>
              </a:lnSpc>
            </a:pPr>
            <a:r>
              <a:rPr lang="en-US" sz="2200" smtClean="0"/>
              <a:t>Constipation</a:t>
            </a:r>
          </a:p>
          <a:p>
            <a:pPr eaLnBrk="1" hangingPunct="1">
              <a:lnSpc>
                <a:spcPct val="80000"/>
              </a:lnSpc>
            </a:pPr>
            <a:r>
              <a:rPr lang="en-US" sz="2200" smtClean="0"/>
              <a:t>Sinus drainage</a:t>
            </a:r>
          </a:p>
          <a:p>
            <a:pPr eaLnBrk="1" hangingPunct="1">
              <a:lnSpc>
                <a:spcPct val="80000"/>
              </a:lnSpc>
            </a:pPr>
            <a:r>
              <a:rPr lang="en-US" sz="2200" smtClean="0"/>
              <a:t>Corticosteroids</a:t>
            </a:r>
          </a:p>
          <a:p>
            <a:pPr eaLnBrk="1" hangingPunct="1">
              <a:lnSpc>
                <a:spcPct val="80000"/>
              </a:lnSpc>
            </a:pPr>
            <a:r>
              <a:rPr lang="en-US" sz="2200" smtClean="0"/>
              <a:t>Nocturnal profession</a:t>
            </a:r>
          </a:p>
          <a:p>
            <a:pPr eaLnBrk="1" hangingPunct="1">
              <a:lnSpc>
                <a:spcPct val="80000"/>
              </a:lnSpc>
            </a:pPr>
            <a:r>
              <a:rPr lang="en-US" sz="2200" smtClean="0"/>
              <a:t>Watch television</a:t>
            </a:r>
          </a:p>
          <a:p>
            <a:pPr eaLnBrk="1" hangingPunct="1">
              <a:lnSpc>
                <a:spcPct val="80000"/>
              </a:lnSpc>
            </a:pPr>
            <a:r>
              <a:rPr lang="en-US" sz="2200" smtClean="0"/>
              <a:t>I want my own bed</a:t>
            </a:r>
          </a:p>
          <a:p>
            <a:pPr eaLnBrk="1" hangingPunct="1">
              <a:lnSpc>
                <a:spcPct val="80000"/>
              </a:lnSpc>
            </a:pPr>
            <a:r>
              <a:rPr lang="en-US" sz="2200" smtClean="0"/>
              <a:t>Baby in the room</a:t>
            </a:r>
          </a:p>
          <a:p>
            <a:pPr eaLnBrk="1" hangingPunct="1">
              <a:lnSpc>
                <a:spcPct val="80000"/>
              </a:lnSpc>
            </a:pPr>
            <a:r>
              <a:rPr lang="en-US" sz="2200" smtClean="0"/>
              <a:t>10 cups of coffee</a:t>
            </a:r>
          </a:p>
          <a:p>
            <a:pPr eaLnBrk="1" hangingPunct="1">
              <a:lnSpc>
                <a:spcPct val="80000"/>
              </a:lnSpc>
            </a:pPr>
            <a:r>
              <a:rPr lang="en-US" sz="2200" smtClean="0"/>
              <a:t>Bi-pap machine</a:t>
            </a:r>
          </a:p>
          <a:p>
            <a:pPr eaLnBrk="1" hangingPunct="1">
              <a:lnSpc>
                <a:spcPct val="80000"/>
              </a:lnSpc>
            </a:pPr>
            <a:r>
              <a:rPr lang="en-US" sz="2200" smtClean="0"/>
              <a:t>Nosebleed</a:t>
            </a:r>
          </a:p>
          <a:p>
            <a:pPr eaLnBrk="1" hangingPunct="1">
              <a:lnSpc>
                <a:spcPct val="80000"/>
              </a:lnSpc>
            </a:pPr>
            <a:r>
              <a:rPr lang="en-US" sz="2200" smtClean="0"/>
              <a:t>Burping</a:t>
            </a:r>
          </a:p>
          <a:p>
            <a:pPr eaLnBrk="1" hangingPunct="1">
              <a:lnSpc>
                <a:spcPct val="80000"/>
              </a:lnSpc>
            </a:pPr>
            <a:r>
              <a:rPr lang="en-US" sz="2200" smtClean="0"/>
              <a:t>Hiccoughs</a:t>
            </a:r>
          </a:p>
          <a:p>
            <a:pPr eaLnBrk="1" hangingPunct="1">
              <a:lnSpc>
                <a:spcPct val="80000"/>
              </a:lnSpc>
            </a:pPr>
            <a:endParaRPr lang="en-US" sz="2200" smtClean="0"/>
          </a:p>
        </p:txBody>
      </p:sp>
      <p:sp>
        <p:nvSpPr>
          <p:cNvPr id="5" name="Slide Number Placeholder 4"/>
          <p:cNvSpPr>
            <a:spLocks noGrp="1"/>
          </p:cNvSpPr>
          <p:nvPr>
            <p:ph type="sldNum" sz="quarter" idx="12"/>
          </p:nvPr>
        </p:nvSpPr>
        <p:spPr/>
        <p:txBody>
          <a:bodyPr/>
          <a:lstStyle/>
          <a:p>
            <a:fld id="{BD588D90-D31D-466D-AD0E-C6F5D6621DAF}" type="slidenum">
              <a:rPr lang="en-US"/>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74638"/>
            <a:ext cx="8229600" cy="792162"/>
          </a:xfrm>
        </p:spPr>
        <p:txBody>
          <a:bodyPr/>
          <a:lstStyle/>
          <a:p>
            <a:pPr eaLnBrk="1" hangingPunct="1"/>
            <a:r>
              <a:rPr lang="en-US" sz="2400" smtClean="0"/>
              <a:t>Sleep Quality In Adult Hospitalized Patients With Infection</a:t>
            </a:r>
            <a:r>
              <a:rPr lang="en-US" sz="2400" smtClean="0">
                <a:solidFill>
                  <a:srgbClr val="FF0000"/>
                </a:solidFill>
              </a:rPr>
              <a:t/>
            </a:r>
            <a:br>
              <a:rPr lang="en-US" sz="2400" smtClean="0">
                <a:solidFill>
                  <a:srgbClr val="FF0000"/>
                </a:solidFill>
              </a:rPr>
            </a:br>
            <a:r>
              <a:rPr lang="en-US" sz="1800" smtClean="0"/>
              <a:t>Manian FA, Manian CJ. Am J Med Sci 2015;349:56-60</a:t>
            </a:r>
          </a:p>
        </p:txBody>
      </p:sp>
      <p:sp>
        <p:nvSpPr>
          <p:cNvPr id="7" name="Oval 6"/>
          <p:cNvSpPr/>
          <p:nvPr/>
        </p:nvSpPr>
        <p:spPr>
          <a:xfrm>
            <a:off x="1066800" y="3962400"/>
            <a:ext cx="1066800" cy="333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4" charset="-128"/>
            </a:endParaRPr>
          </a:p>
        </p:txBody>
      </p:sp>
      <p:pic>
        <p:nvPicPr>
          <p:cNvPr id="55300" name="Picture 2"/>
          <p:cNvPicPr>
            <a:picLocks noGrp="1" noChangeAspect="1" noChangeArrowheads="1"/>
          </p:cNvPicPr>
          <p:nvPr>
            <p:ph idx="1"/>
          </p:nvPr>
        </p:nvPicPr>
        <p:blipFill>
          <a:blip r:embed="rId2" cstate="screen"/>
          <a:srcRect/>
          <a:stretch>
            <a:fillRect/>
          </a:stretch>
        </p:blipFill>
        <p:spPr>
          <a:xfrm>
            <a:off x="1066800" y="1066800"/>
            <a:ext cx="7086600" cy="5029200"/>
          </a:xfrm>
        </p:spPr>
      </p:pic>
      <p:sp>
        <p:nvSpPr>
          <p:cNvPr id="4" name="Oval 3"/>
          <p:cNvSpPr/>
          <p:nvPr/>
        </p:nvSpPr>
        <p:spPr>
          <a:xfrm>
            <a:off x="5495925" y="2667000"/>
            <a:ext cx="139065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4" charset="-128"/>
            </a:endParaRPr>
          </a:p>
        </p:txBody>
      </p:sp>
      <p:sp>
        <p:nvSpPr>
          <p:cNvPr id="5" name="Oval 4"/>
          <p:cNvSpPr/>
          <p:nvPr/>
        </p:nvSpPr>
        <p:spPr>
          <a:xfrm>
            <a:off x="4114800" y="3733800"/>
            <a:ext cx="1381125" cy="561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4" charset="-128"/>
            </a:endParaRPr>
          </a:p>
        </p:txBody>
      </p:sp>
      <p:sp>
        <p:nvSpPr>
          <p:cNvPr id="6" name="Oval 5"/>
          <p:cNvSpPr/>
          <p:nvPr/>
        </p:nvSpPr>
        <p:spPr>
          <a:xfrm>
            <a:off x="6881813" y="3810000"/>
            <a:ext cx="1190625" cy="485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4" charset="-128"/>
            </a:endParaRPr>
          </a:p>
        </p:txBody>
      </p:sp>
      <p:sp>
        <p:nvSpPr>
          <p:cNvPr id="8" name="Slide Number Placeholder 7"/>
          <p:cNvSpPr>
            <a:spLocks noGrp="1"/>
          </p:cNvSpPr>
          <p:nvPr>
            <p:ph type="sldNum" sz="quarter" idx="12"/>
          </p:nvPr>
        </p:nvSpPr>
        <p:spPr/>
        <p:txBody>
          <a:bodyPr/>
          <a:lstStyle/>
          <a:p>
            <a:fld id="{0798E17C-6EA7-4035-91C9-55F59F531EED}" type="slidenum">
              <a:rPr lang="en-US"/>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z="2400" smtClean="0"/>
              <a:t>Duration of Hospitalization and Sleep Quality In Adult Hospitalized Patients With Infection. N=573</a:t>
            </a:r>
            <a:br>
              <a:rPr lang="en-US" sz="2400" smtClean="0"/>
            </a:br>
            <a:r>
              <a:rPr lang="en-US" sz="1800" smtClean="0"/>
              <a:t>Manian FA, Manian CJ. Am J Med Sci 2015;349:56-60</a:t>
            </a:r>
          </a:p>
        </p:txBody>
      </p:sp>
      <p:sp>
        <p:nvSpPr>
          <p:cNvPr id="3" name="Content Placeholder 2"/>
          <p:cNvSpPr>
            <a:spLocks noGrp="1"/>
          </p:cNvSpPr>
          <p:nvPr>
            <p:ph idx="1"/>
          </p:nvPr>
        </p:nvSpPr>
        <p:spPr/>
        <p:txBody>
          <a:bodyPr>
            <a:normAutofit/>
          </a:bodyPr>
          <a:lstStyle/>
          <a:p>
            <a:pPr marL="0" indent="0" eaLnBrk="1" hangingPunct="1">
              <a:buFont typeface="Arial" charset="0"/>
              <a:buNone/>
            </a:pPr>
            <a:r>
              <a:rPr lang="en-US" b="1" u="sng" smtClean="0"/>
              <a:t>Days of Hospitalization*      Unsound Sleep (%)</a:t>
            </a:r>
          </a:p>
          <a:p>
            <a:pPr marL="0" indent="0" eaLnBrk="1" hangingPunct="1">
              <a:buFont typeface="Arial" charset="0"/>
              <a:buNone/>
            </a:pPr>
            <a:r>
              <a:rPr lang="en-US" smtClean="0"/>
              <a:t>1 d					96/163 (58.9)†</a:t>
            </a:r>
          </a:p>
          <a:p>
            <a:pPr marL="0" indent="0" eaLnBrk="1" hangingPunct="1">
              <a:buFont typeface="Arial" charset="0"/>
              <a:buNone/>
            </a:pPr>
            <a:r>
              <a:rPr lang="en-US" smtClean="0"/>
              <a:t>2 d					48/109 (44.0)</a:t>
            </a:r>
          </a:p>
          <a:p>
            <a:pPr marL="0" indent="0" eaLnBrk="1" hangingPunct="1">
              <a:buFont typeface="Arial" charset="0"/>
              <a:buNone/>
            </a:pPr>
            <a:r>
              <a:rPr lang="en-US" smtClean="0"/>
              <a:t>≥ 3 d				         128/301(42.5)</a:t>
            </a:r>
          </a:p>
          <a:p>
            <a:pPr marL="0" indent="0" eaLnBrk="1" hangingPunct="1">
              <a:buFont typeface="Arial" charset="0"/>
              <a:buNone/>
            </a:pPr>
            <a:r>
              <a:rPr lang="en-US" smtClean="0"/>
              <a:t>______________________________________</a:t>
            </a:r>
          </a:p>
          <a:p>
            <a:pPr marL="0" indent="0" eaLnBrk="1" hangingPunct="1">
              <a:buFont typeface="Arial" charset="0"/>
              <a:buNone/>
            </a:pPr>
            <a:r>
              <a:rPr lang="en-US" sz="2400" i="1" smtClean="0"/>
              <a:t>*Range 1-81 d, mean 5.5 d, median 3.0 d</a:t>
            </a:r>
          </a:p>
          <a:p>
            <a:pPr marL="0" indent="0" eaLnBrk="1" hangingPunct="1">
              <a:buFont typeface="Arial" charset="0"/>
              <a:buNone/>
            </a:pPr>
            <a:r>
              <a:rPr lang="en-US" sz="2400" i="1" smtClean="0"/>
              <a:t>†df=2, P=0.002</a:t>
            </a:r>
          </a:p>
          <a:p>
            <a:pPr marL="0" indent="0" eaLnBrk="1" hangingPunct="1"/>
            <a:endParaRPr lang="en-US" smtClean="0"/>
          </a:p>
        </p:txBody>
      </p:sp>
      <p:sp>
        <p:nvSpPr>
          <p:cNvPr id="4" name="Slide Number Placeholder 3"/>
          <p:cNvSpPr>
            <a:spLocks noGrp="1"/>
          </p:cNvSpPr>
          <p:nvPr>
            <p:ph type="sldNum" sz="quarter" idx="12"/>
          </p:nvPr>
        </p:nvSpPr>
        <p:spPr/>
        <p:txBody>
          <a:bodyPr/>
          <a:lstStyle/>
          <a:p>
            <a:fld id="{287FFFBC-10F1-46E0-A135-7DCBD300EAE7}" type="slidenum">
              <a:rPr lang="en-US"/>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z="2400" smtClean="0"/>
              <a:t>Ward Location and Sleep Quality In Adult Hospitalized Patients With Infection. N=610</a:t>
            </a:r>
            <a:br>
              <a:rPr lang="en-US" sz="2400" smtClean="0"/>
            </a:br>
            <a:r>
              <a:rPr lang="en-US" sz="1800" smtClean="0"/>
              <a:t>Manian FA, Manian CJ. Am J Med Sci 2015;349:56-60</a:t>
            </a:r>
          </a:p>
        </p:txBody>
      </p:sp>
      <p:sp>
        <p:nvSpPr>
          <p:cNvPr id="57347" name="Content Placeholder 2"/>
          <p:cNvSpPr>
            <a:spLocks noGrp="1"/>
          </p:cNvSpPr>
          <p:nvPr>
            <p:ph idx="1"/>
          </p:nvPr>
        </p:nvSpPr>
        <p:spPr/>
        <p:txBody>
          <a:bodyPr/>
          <a:lstStyle/>
          <a:p>
            <a:pPr marL="0" indent="0" eaLnBrk="1" hangingPunct="1">
              <a:lnSpc>
                <a:spcPct val="90000"/>
              </a:lnSpc>
              <a:buFont typeface="Arial" charset="0"/>
              <a:buNone/>
            </a:pPr>
            <a:r>
              <a:rPr lang="en-US" b="1" u="sng" smtClean="0"/>
              <a:t>Location				Unsound sleep (%)        </a:t>
            </a:r>
          </a:p>
          <a:p>
            <a:pPr marL="0" indent="0" eaLnBrk="1" hangingPunct="1">
              <a:lnSpc>
                <a:spcPct val="90000"/>
              </a:lnSpc>
              <a:buFont typeface="Arial" charset="0"/>
              <a:buNone/>
            </a:pPr>
            <a:r>
              <a:rPr lang="en-US" smtClean="0"/>
              <a:t>Non-ICU				260/546 (47.6)</a:t>
            </a:r>
          </a:p>
          <a:p>
            <a:pPr marL="0" indent="0" eaLnBrk="1" hangingPunct="1">
              <a:lnSpc>
                <a:spcPct val="90000"/>
              </a:lnSpc>
              <a:buFont typeface="Arial" charset="0"/>
              <a:buNone/>
            </a:pPr>
            <a:r>
              <a:rPr lang="en-US" smtClean="0"/>
              <a:t>ICU					     31/64 (48.4)</a:t>
            </a:r>
          </a:p>
          <a:p>
            <a:pPr marL="0" indent="0" eaLnBrk="1" hangingPunct="1">
              <a:lnSpc>
                <a:spcPct val="90000"/>
              </a:lnSpc>
              <a:buFont typeface="Arial" charset="0"/>
              <a:buNone/>
            </a:pPr>
            <a:r>
              <a:rPr lang="en-US" smtClean="0"/>
              <a:t>_______________________________________</a:t>
            </a:r>
          </a:p>
          <a:p>
            <a:pPr marL="0" indent="0" eaLnBrk="1" hangingPunct="1">
              <a:lnSpc>
                <a:spcPct val="90000"/>
              </a:lnSpc>
              <a:buFont typeface="Arial" charset="0"/>
              <a:buNone/>
            </a:pPr>
            <a:r>
              <a:rPr lang="en-US" sz="2800" i="1" smtClean="0"/>
              <a:t>P=0.9</a:t>
            </a:r>
          </a:p>
          <a:p>
            <a:pPr marL="0" indent="0" eaLnBrk="1" hangingPunct="1">
              <a:lnSpc>
                <a:spcPct val="90000"/>
              </a:lnSpc>
              <a:buFont typeface="Arial" charset="0"/>
              <a:buNone/>
            </a:pPr>
            <a:endParaRPr lang="en-US" sz="2800" i="1" smtClean="0"/>
          </a:p>
          <a:p>
            <a:pPr marL="0" indent="0" eaLnBrk="1" hangingPunct="1">
              <a:lnSpc>
                <a:spcPct val="90000"/>
              </a:lnSpc>
            </a:pPr>
            <a:r>
              <a:rPr lang="en-US" sz="2800" smtClean="0"/>
              <a:t>No significant differences in the rates of staff disruptions, pain, anxiety and noise between the 2 groups (data not shown)</a:t>
            </a:r>
          </a:p>
        </p:txBody>
      </p:sp>
      <p:sp>
        <p:nvSpPr>
          <p:cNvPr id="4" name="Slide Number Placeholder 3"/>
          <p:cNvSpPr>
            <a:spLocks noGrp="1"/>
          </p:cNvSpPr>
          <p:nvPr>
            <p:ph type="sldNum" sz="quarter" idx="12"/>
          </p:nvPr>
        </p:nvSpPr>
        <p:spPr/>
        <p:txBody>
          <a:bodyPr/>
          <a:lstStyle/>
          <a:p>
            <a:fld id="{B7178F0D-AEDC-420A-98AD-665418A6E63D}" type="slidenum">
              <a:rPr lang="en-US"/>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it-IT" sz="2400" smtClean="0"/>
              <a:t>Manian FA, Manian CJ. Am J Med Sci 2015;349:56-60</a:t>
            </a:r>
            <a:endParaRPr lang="en-US" sz="2400" smtClean="0"/>
          </a:p>
        </p:txBody>
      </p:sp>
      <p:grpSp>
        <p:nvGrpSpPr>
          <p:cNvPr id="58371" name="Group 5"/>
          <p:cNvGrpSpPr>
            <a:grpSpLocks noChangeAspect="1"/>
          </p:cNvGrpSpPr>
          <p:nvPr/>
        </p:nvGrpSpPr>
        <p:grpSpPr bwMode="auto">
          <a:xfrm>
            <a:off x="685800" y="1557338"/>
            <a:ext cx="7239000" cy="4572000"/>
            <a:chOff x="1408" y="1389"/>
            <a:chExt cx="2944" cy="2089"/>
          </a:xfrm>
        </p:grpSpPr>
        <p:sp>
          <p:nvSpPr>
            <p:cNvPr id="58379" name="AutoShape 4"/>
            <p:cNvSpPr>
              <a:spLocks noChangeAspect="1" noChangeArrowheads="1" noTextEdit="1"/>
            </p:cNvSpPr>
            <p:nvPr/>
          </p:nvSpPr>
          <p:spPr bwMode="auto">
            <a:xfrm>
              <a:off x="1408" y="1389"/>
              <a:ext cx="2944" cy="2089"/>
            </a:xfrm>
            <a:prstGeom prst="rect">
              <a:avLst/>
            </a:prstGeom>
            <a:noFill/>
            <a:ln w="9525">
              <a:noFill/>
              <a:miter lim="800000"/>
              <a:headEnd/>
              <a:tailEnd/>
            </a:ln>
          </p:spPr>
          <p:txBody>
            <a:bodyPr/>
            <a:lstStyle/>
            <a:p>
              <a:endParaRPr lang="en-CA"/>
            </a:p>
          </p:txBody>
        </p:sp>
        <p:pic>
          <p:nvPicPr>
            <p:cNvPr id="58380" name="Picture 6"/>
            <p:cNvPicPr>
              <a:picLocks noChangeAspect="1" noChangeArrowheads="1"/>
            </p:cNvPicPr>
            <p:nvPr/>
          </p:nvPicPr>
          <p:blipFill>
            <a:blip r:embed="rId2" cstate="screen"/>
            <a:srcRect/>
            <a:stretch>
              <a:fillRect/>
            </a:stretch>
          </p:blipFill>
          <p:spPr bwMode="auto">
            <a:xfrm>
              <a:off x="1625" y="1389"/>
              <a:ext cx="2479" cy="1985"/>
            </a:xfrm>
            <a:prstGeom prst="rect">
              <a:avLst/>
            </a:prstGeom>
            <a:noFill/>
            <a:ln w="9525">
              <a:noFill/>
              <a:miter lim="800000"/>
              <a:headEnd/>
              <a:tailEnd/>
            </a:ln>
          </p:spPr>
        </p:pic>
      </p:grpSp>
      <p:sp>
        <p:nvSpPr>
          <p:cNvPr id="7" name="Curved Left Arrow 6"/>
          <p:cNvSpPr/>
          <p:nvPr/>
        </p:nvSpPr>
        <p:spPr>
          <a:xfrm>
            <a:off x="7239000" y="2819400"/>
            <a:ext cx="381000" cy="8763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solidFill>
              <a:ea typeface="ＭＳ Ｐゴシック" pitchFamily="4" charset="-128"/>
            </a:endParaRPr>
          </a:p>
        </p:txBody>
      </p:sp>
      <p:sp>
        <p:nvSpPr>
          <p:cNvPr id="8" name="Oval 7"/>
          <p:cNvSpPr/>
          <p:nvPr/>
        </p:nvSpPr>
        <p:spPr>
          <a:xfrm>
            <a:off x="6019800" y="2773363"/>
            <a:ext cx="10541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0000"/>
              </a:solidFill>
              <a:ea typeface="ＭＳ Ｐゴシック" pitchFamily="4" charset="-128"/>
            </a:endParaRPr>
          </a:p>
        </p:txBody>
      </p:sp>
      <p:sp>
        <p:nvSpPr>
          <p:cNvPr id="9" name="Oval 8"/>
          <p:cNvSpPr/>
          <p:nvPr/>
        </p:nvSpPr>
        <p:spPr>
          <a:xfrm>
            <a:off x="6281738" y="408305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0000"/>
              </a:solidFill>
              <a:ea typeface="ＭＳ Ｐゴシック" pitchFamily="4" charset="-128"/>
            </a:endParaRPr>
          </a:p>
        </p:txBody>
      </p:sp>
      <p:sp>
        <p:nvSpPr>
          <p:cNvPr id="11" name="Oval 10"/>
          <p:cNvSpPr/>
          <p:nvPr/>
        </p:nvSpPr>
        <p:spPr>
          <a:xfrm>
            <a:off x="6145213" y="4953000"/>
            <a:ext cx="1147762" cy="949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4" charset="-128"/>
            </a:endParaRPr>
          </a:p>
        </p:txBody>
      </p:sp>
      <p:sp>
        <p:nvSpPr>
          <p:cNvPr id="58376" name="TextBox 2"/>
          <p:cNvSpPr txBox="1">
            <a:spLocks noChangeArrowheads="1"/>
          </p:cNvSpPr>
          <p:nvPr/>
        </p:nvSpPr>
        <p:spPr bwMode="auto">
          <a:xfrm>
            <a:off x="7620000" y="3001963"/>
            <a:ext cx="1066800" cy="369887"/>
          </a:xfrm>
          <a:prstGeom prst="rect">
            <a:avLst/>
          </a:prstGeom>
          <a:noFill/>
          <a:ln w="9525">
            <a:noFill/>
            <a:miter lim="800000"/>
            <a:headEnd/>
            <a:tailEnd/>
          </a:ln>
        </p:spPr>
        <p:txBody>
          <a:bodyPr>
            <a:spAutoFit/>
          </a:bodyPr>
          <a:lstStyle/>
          <a:p>
            <a:r>
              <a:rPr lang="en-US">
                <a:latin typeface="Calibri" pitchFamily="4" charset="0"/>
              </a:rPr>
              <a:t>P=0.045</a:t>
            </a:r>
          </a:p>
        </p:txBody>
      </p:sp>
      <p:sp>
        <p:nvSpPr>
          <p:cNvPr id="58377" name="TextBox 9"/>
          <p:cNvSpPr txBox="1">
            <a:spLocks noChangeArrowheads="1"/>
          </p:cNvSpPr>
          <p:nvPr/>
        </p:nvSpPr>
        <p:spPr bwMode="auto">
          <a:xfrm>
            <a:off x="963613" y="5921375"/>
            <a:ext cx="6607175" cy="584200"/>
          </a:xfrm>
          <a:prstGeom prst="rect">
            <a:avLst/>
          </a:prstGeom>
          <a:noFill/>
          <a:ln w="9525">
            <a:noFill/>
            <a:miter lim="800000"/>
            <a:headEnd/>
            <a:tailEnd/>
          </a:ln>
        </p:spPr>
        <p:txBody>
          <a:bodyPr>
            <a:spAutoFit/>
          </a:bodyPr>
          <a:lstStyle/>
          <a:p>
            <a:r>
              <a:rPr lang="en-US" sz="1600">
                <a:latin typeface="Calibri" pitchFamily="4" charset="0"/>
              </a:rPr>
              <a:t>SSTI:skin/soft tissue infection; RTI:respiratory tract infection; UTI: urinary tract infection; BSI: blood stream infection; CDI: </a:t>
            </a:r>
            <a:r>
              <a:rPr lang="en-US" sz="1600" i="1">
                <a:latin typeface="Calibri" pitchFamily="4" charset="0"/>
              </a:rPr>
              <a:t>C.difficile</a:t>
            </a:r>
            <a:r>
              <a:rPr lang="en-US" sz="1600">
                <a:latin typeface="Calibri" pitchFamily="4" charset="0"/>
              </a:rPr>
              <a:t> infection</a:t>
            </a:r>
          </a:p>
        </p:txBody>
      </p:sp>
      <p:sp>
        <p:nvSpPr>
          <p:cNvPr id="12" name="Slide Number Placeholder 11"/>
          <p:cNvSpPr>
            <a:spLocks noGrp="1"/>
          </p:cNvSpPr>
          <p:nvPr>
            <p:ph type="sldNum" sz="quarter" idx="12"/>
          </p:nvPr>
        </p:nvSpPr>
        <p:spPr/>
        <p:txBody>
          <a:bodyPr/>
          <a:lstStyle/>
          <a:p>
            <a:fld id="{4575153C-79FF-4205-BD64-776CFB814B62}" type="slidenum">
              <a:rPr lang="en-US"/>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Outline</a:t>
            </a:r>
          </a:p>
        </p:txBody>
      </p:sp>
      <p:sp>
        <p:nvSpPr>
          <p:cNvPr id="3" name="Content Placeholder 2"/>
          <p:cNvSpPr>
            <a:spLocks noGrp="1"/>
          </p:cNvSpPr>
          <p:nvPr>
            <p:ph idx="1"/>
          </p:nvPr>
        </p:nvSpPr>
        <p:spPr/>
        <p:txBody>
          <a:bodyPr>
            <a:normAutofit/>
          </a:bodyPr>
          <a:lstStyle/>
          <a:p>
            <a:pPr eaLnBrk="1" hangingPunct="1">
              <a:lnSpc>
                <a:spcPct val="80000"/>
              </a:lnSpc>
            </a:pPr>
            <a:r>
              <a:rPr lang="en-US" sz="2500" smtClean="0"/>
              <a:t>Background</a:t>
            </a:r>
          </a:p>
          <a:p>
            <a:pPr lvl="1" eaLnBrk="1" hangingPunct="1">
              <a:lnSpc>
                <a:spcPct val="80000"/>
              </a:lnSpc>
            </a:pPr>
            <a:r>
              <a:rPr lang="en-US" sz="2200" smtClean="0"/>
              <a:t>Sleep architecture</a:t>
            </a:r>
          </a:p>
          <a:p>
            <a:pPr lvl="1" eaLnBrk="1" hangingPunct="1">
              <a:lnSpc>
                <a:spcPct val="80000"/>
              </a:lnSpc>
            </a:pPr>
            <a:r>
              <a:rPr lang="en-US" sz="2200" smtClean="0"/>
              <a:t>Impact of sleep deprivation on physiological and psychological functions</a:t>
            </a:r>
          </a:p>
          <a:p>
            <a:pPr lvl="1" eaLnBrk="1" hangingPunct="1">
              <a:lnSpc>
                <a:spcPct val="80000"/>
              </a:lnSpc>
            </a:pPr>
            <a:r>
              <a:rPr lang="en-US" sz="2200" smtClean="0"/>
              <a:t>Impact of sleep deprivation on infections</a:t>
            </a:r>
          </a:p>
          <a:p>
            <a:pPr lvl="1" eaLnBrk="1" hangingPunct="1">
              <a:lnSpc>
                <a:spcPct val="80000"/>
              </a:lnSpc>
            </a:pPr>
            <a:r>
              <a:rPr lang="en-US" sz="2200" smtClean="0"/>
              <a:t>Impact of infections on sleep</a:t>
            </a:r>
          </a:p>
          <a:p>
            <a:pPr lvl="1" eaLnBrk="1" hangingPunct="1">
              <a:lnSpc>
                <a:spcPct val="80000"/>
              </a:lnSpc>
            </a:pPr>
            <a:r>
              <a:rPr lang="en-US" sz="2200" smtClean="0"/>
              <a:t>Sleep in hospitalized patients</a:t>
            </a:r>
          </a:p>
          <a:p>
            <a:pPr eaLnBrk="1" hangingPunct="1">
              <a:lnSpc>
                <a:spcPct val="80000"/>
              </a:lnSpc>
            </a:pPr>
            <a:r>
              <a:rPr lang="en-US" sz="2500" smtClean="0"/>
              <a:t>Study of sleep quality in hospitalized patients with infection</a:t>
            </a:r>
          </a:p>
          <a:p>
            <a:pPr lvl="1" eaLnBrk="1" hangingPunct="1">
              <a:lnSpc>
                <a:spcPct val="80000"/>
              </a:lnSpc>
            </a:pPr>
            <a:r>
              <a:rPr lang="en-US" sz="2200" smtClean="0"/>
              <a:t>Methods</a:t>
            </a:r>
          </a:p>
          <a:p>
            <a:pPr lvl="1" eaLnBrk="1" hangingPunct="1">
              <a:lnSpc>
                <a:spcPct val="80000"/>
              </a:lnSpc>
            </a:pPr>
            <a:r>
              <a:rPr lang="en-US" sz="2200" smtClean="0"/>
              <a:t>Results</a:t>
            </a:r>
          </a:p>
          <a:p>
            <a:pPr lvl="1" eaLnBrk="1" hangingPunct="1">
              <a:lnSpc>
                <a:spcPct val="80000"/>
              </a:lnSpc>
            </a:pPr>
            <a:r>
              <a:rPr lang="en-US" sz="2200" smtClean="0"/>
              <a:t>Discussion</a:t>
            </a:r>
          </a:p>
          <a:p>
            <a:pPr eaLnBrk="1" hangingPunct="1">
              <a:lnSpc>
                <a:spcPct val="80000"/>
              </a:lnSpc>
            </a:pPr>
            <a:r>
              <a:rPr lang="en-US" sz="2500" smtClean="0"/>
              <a:t>Conclusions</a:t>
            </a:r>
          </a:p>
          <a:p>
            <a:pPr eaLnBrk="1" hangingPunct="1">
              <a:lnSpc>
                <a:spcPct val="80000"/>
              </a:lnSpc>
            </a:pPr>
            <a:endParaRPr lang="en-US" sz="2500" smtClean="0"/>
          </a:p>
        </p:txBody>
      </p:sp>
      <p:sp>
        <p:nvSpPr>
          <p:cNvPr id="4" name="Slide Number Placeholder 3"/>
          <p:cNvSpPr>
            <a:spLocks noGrp="1"/>
          </p:cNvSpPr>
          <p:nvPr>
            <p:ph type="sldNum" sz="quarter" idx="12"/>
          </p:nvPr>
        </p:nvSpPr>
        <p:spPr/>
        <p:txBody>
          <a:bodyPr/>
          <a:lstStyle/>
          <a:p>
            <a:fld id="{1E840D4B-21DD-47FE-A5D2-BE731A81E802}" type="slidenum">
              <a:rPr lang="en-US"/>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381000"/>
            <a:ext cx="8229600" cy="609600"/>
          </a:xfrm>
        </p:spPr>
        <p:txBody>
          <a:bodyPr/>
          <a:lstStyle/>
          <a:p>
            <a:pPr eaLnBrk="1" hangingPunct="1"/>
            <a:r>
              <a:rPr lang="it-IT" sz="2400" smtClean="0"/>
              <a:t>Manian FA, Manian CJ. Am J Med Sci 2015;349:56-60</a:t>
            </a:r>
            <a:endParaRPr lang="en-US" sz="2400" smtClean="0"/>
          </a:p>
        </p:txBody>
      </p:sp>
      <p:pic>
        <p:nvPicPr>
          <p:cNvPr id="59395" name="Picture 2"/>
          <p:cNvPicPr>
            <a:picLocks noGrp="1" noChangeAspect="1" noChangeArrowheads="1"/>
          </p:cNvPicPr>
          <p:nvPr>
            <p:ph idx="1"/>
          </p:nvPr>
        </p:nvPicPr>
        <p:blipFill>
          <a:blip r:embed="rId3" cstate="screen"/>
          <a:srcRect/>
          <a:stretch>
            <a:fillRect/>
          </a:stretch>
        </p:blipFill>
        <p:spPr>
          <a:xfrm>
            <a:off x="1249363" y="990600"/>
            <a:ext cx="6781800" cy="5334000"/>
          </a:xfrm>
        </p:spPr>
      </p:pic>
      <p:sp>
        <p:nvSpPr>
          <p:cNvPr id="6" name="Oval 5"/>
          <p:cNvSpPr/>
          <p:nvPr/>
        </p:nvSpPr>
        <p:spPr>
          <a:xfrm>
            <a:off x="7454900" y="540385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4" charset="-128"/>
            </a:endParaRPr>
          </a:p>
        </p:txBody>
      </p:sp>
      <p:sp>
        <p:nvSpPr>
          <p:cNvPr id="5" name="Slide Number Placeholder 4"/>
          <p:cNvSpPr>
            <a:spLocks noGrp="1"/>
          </p:cNvSpPr>
          <p:nvPr>
            <p:ph type="sldNum" sz="quarter" idx="12"/>
          </p:nvPr>
        </p:nvSpPr>
        <p:spPr/>
        <p:txBody>
          <a:bodyPr/>
          <a:lstStyle/>
          <a:p>
            <a:fld id="{1A2BCA5E-0AB5-4D46-AF23-630C6DFB832C}" type="slidenum">
              <a:rPr lang="en-US"/>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2500" smtClean="0"/>
              <a:t>Use of Sedating/Hypnotic Medications and Sleep Quality in Hospitalized Patients.  N=540</a:t>
            </a:r>
            <a:br>
              <a:rPr lang="en-US" sz="2500" smtClean="0"/>
            </a:br>
            <a:r>
              <a:rPr lang="it-IT" sz="1800" smtClean="0"/>
              <a:t>Manian FA, Manian CJ. Am J Med Sci 2015;349:56-60</a:t>
            </a:r>
            <a:endParaRPr lang="en-US" sz="1800" smtClean="0"/>
          </a:p>
        </p:txBody>
      </p:sp>
      <p:sp>
        <p:nvSpPr>
          <p:cNvPr id="61443" name="Content Placeholder 2"/>
          <p:cNvSpPr>
            <a:spLocks noGrp="1"/>
          </p:cNvSpPr>
          <p:nvPr>
            <p:ph idx="1"/>
          </p:nvPr>
        </p:nvSpPr>
        <p:spPr/>
        <p:txBody>
          <a:bodyPr/>
          <a:lstStyle/>
          <a:p>
            <a:pPr marL="0" indent="0" eaLnBrk="1" hangingPunct="1">
              <a:lnSpc>
                <a:spcPct val="90000"/>
              </a:lnSpc>
              <a:buFont typeface="Arial" charset="0"/>
              <a:buNone/>
            </a:pPr>
            <a:r>
              <a:rPr lang="en-US" b="1" u="sng" smtClean="0"/>
              <a:t>Medication			             No. (%)     </a:t>
            </a:r>
          </a:p>
          <a:p>
            <a:pPr marL="0" indent="0" eaLnBrk="1" hangingPunct="1">
              <a:lnSpc>
                <a:spcPct val="90000"/>
              </a:lnSpc>
              <a:buFont typeface="Arial" charset="0"/>
              <a:buNone/>
            </a:pPr>
            <a:r>
              <a:rPr lang="en-US" smtClean="0"/>
              <a:t>Narcotics					229 (42.4)</a:t>
            </a:r>
          </a:p>
          <a:p>
            <a:pPr marL="0" indent="0" eaLnBrk="1" hangingPunct="1">
              <a:lnSpc>
                <a:spcPct val="90000"/>
              </a:lnSpc>
              <a:buFont typeface="Arial" charset="0"/>
              <a:buNone/>
            </a:pPr>
            <a:r>
              <a:rPr lang="en-US" smtClean="0"/>
              <a:t>NBGBAA*					   46 (8.5)</a:t>
            </a:r>
          </a:p>
          <a:p>
            <a:pPr marL="0" indent="0" eaLnBrk="1" hangingPunct="1">
              <a:lnSpc>
                <a:spcPct val="90000"/>
              </a:lnSpc>
              <a:buFont typeface="Arial" charset="0"/>
              <a:buNone/>
            </a:pPr>
            <a:r>
              <a:rPr lang="en-US" smtClean="0"/>
              <a:t>Benzodiazepines				   30 (5.6)</a:t>
            </a:r>
          </a:p>
          <a:p>
            <a:pPr marL="0" indent="0" eaLnBrk="1" hangingPunct="1">
              <a:lnSpc>
                <a:spcPct val="90000"/>
              </a:lnSpc>
              <a:buFont typeface="Arial" charset="0"/>
              <a:buNone/>
            </a:pPr>
            <a:r>
              <a:rPr lang="en-US" smtClean="0"/>
              <a:t>Antihistamines				    13 (2.4)</a:t>
            </a:r>
          </a:p>
          <a:p>
            <a:pPr marL="0" indent="0" eaLnBrk="1" hangingPunct="1">
              <a:lnSpc>
                <a:spcPct val="90000"/>
              </a:lnSpc>
              <a:buFont typeface="Arial" charset="0"/>
              <a:buNone/>
            </a:pPr>
            <a:r>
              <a:rPr lang="en-US" smtClean="0"/>
              <a:t>Miscellaneous				    31 (5.7)</a:t>
            </a:r>
          </a:p>
          <a:p>
            <a:pPr marL="0" indent="0" eaLnBrk="1" hangingPunct="1">
              <a:lnSpc>
                <a:spcPct val="90000"/>
              </a:lnSpc>
              <a:buFont typeface="Arial" charset="0"/>
              <a:buNone/>
            </a:pPr>
            <a:r>
              <a:rPr lang="en-US" smtClean="0"/>
              <a:t>Any S/H medication			  303 (56.1)</a:t>
            </a:r>
          </a:p>
          <a:p>
            <a:pPr marL="0" indent="0" eaLnBrk="1" hangingPunct="1">
              <a:lnSpc>
                <a:spcPct val="90000"/>
              </a:lnSpc>
              <a:buFont typeface="Arial" charset="0"/>
              <a:buNone/>
            </a:pPr>
            <a:r>
              <a:rPr lang="en-US" smtClean="0"/>
              <a:t>*</a:t>
            </a:r>
            <a:r>
              <a:rPr lang="en-US" sz="2600" i="1" smtClean="0"/>
              <a:t>Nonbenzodiazepine gamma butyric acid agonists</a:t>
            </a:r>
          </a:p>
        </p:txBody>
      </p:sp>
      <p:sp>
        <p:nvSpPr>
          <p:cNvPr id="4" name="Oval 3"/>
          <p:cNvSpPr/>
          <p:nvPr/>
        </p:nvSpPr>
        <p:spPr>
          <a:xfrm>
            <a:off x="6858000" y="495300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4" charset="-128"/>
            </a:endParaRPr>
          </a:p>
        </p:txBody>
      </p:sp>
      <p:sp>
        <p:nvSpPr>
          <p:cNvPr id="5" name="Slide Number Placeholder 4"/>
          <p:cNvSpPr>
            <a:spLocks noGrp="1"/>
          </p:cNvSpPr>
          <p:nvPr>
            <p:ph type="sldNum" sz="quarter" idx="12"/>
          </p:nvPr>
        </p:nvSpPr>
        <p:spPr/>
        <p:txBody>
          <a:bodyPr/>
          <a:lstStyle/>
          <a:p>
            <a:fld id="{425F4684-7604-485B-ABAC-B3946381526F}" type="slidenum">
              <a:rPr lang="en-US"/>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p:txBody>
          <a:bodyPr/>
          <a:lstStyle/>
          <a:p>
            <a:pPr eaLnBrk="1" hangingPunct="1"/>
            <a:r>
              <a:rPr lang="en-US" i="1" smtClean="0"/>
              <a:t>Discussion of Selected Aspects and Findings</a:t>
            </a:r>
          </a:p>
        </p:txBody>
      </p:sp>
      <p:sp>
        <p:nvSpPr>
          <p:cNvPr id="4" name="Slide Number Placeholder 4"/>
          <p:cNvSpPr>
            <a:spLocks noGrp="1"/>
          </p:cNvSpPr>
          <p:nvPr>
            <p:ph type="sldNum" sz="quarter" idx="12"/>
          </p:nvPr>
        </p:nvSpPr>
        <p:spPr/>
        <p:txBody>
          <a:bodyPr/>
          <a:lstStyle/>
          <a:p>
            <a:fld id="{E9500370-5076-47B4-A69B-A1CC398BD3ED}" type="slidenum">
              <a:rPr lang="en-US"/>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it-IT" sz="2700" smtClean="0"/>
              <a:t>Selected Aspects and Findings of The Study</a:t>
            </a:r>
            <a:r>
              <a:rPr lang="it-IT" sz="2000" smtClean="0"/>
              <a:t/>
            </a:r>
            <a:br>
              <a:rPr lang="it-IT" sz="2000" smtClean="0"/>
            </a:br>
            <a:r>
              <a:rPr lang="it-IT" sz="2000" smtClean="0"/>
              <a:t>Manian FA, Manian CJ. Am J Med Sci 2015;349:56-60</a:t>
            </a:r>
            <a:endParaRPr lang="en-US" sz="2000" smtClean="0"/>
          </a:p>
        </p:txBody>
      </p:sp>
      <p:sp>
        <p:nvSpPr>
          <p:cNvPr id="3" name="Content Placeholder 2"/>
          <p:cNvSpPr>
            <a:spLocks noGrp="1"/>
          </p:cNvSpPr>
          <p:nvPr>
            <p:ph idx="1"/>
          </p:nvPr>
        </p:nvSpPr>
        <p:spPr/>
        <p:txBody>
          <a:bodyPr>
            <a:normAutofit/>
          </a:bodyPr>
          <a:lstStyle/>
          <a:p>
            <a:pPr eaLnBrk="1" hangingPunct="1"/>
            <a:r>
              <a:rPr lang="en-US" sz="2600" smtClean="0"/>
              <a:t>Largest study to date of sleep quality in adult hospitalized patients</a:t>
            </a:r>
          </a:p>
          <a:p>
            <a:pPr eaLnBrk="1" hangingPunct="1"/>
            <a:r>
              <a:rPr lang="en-US" sz="2600" smtClean="0"/>
              <a:t>Only study to date focusing on the study of sleep in hospitalized patients with infection</a:t>
            </a:r>
          </a:p>
          <a:p>
            <a:pPr eaLnBrk="1" hangingPunct="1"/>
            <a:r>
              <a:rPr lang="en-US" sz="2600" smtClean="0"/>
              <a:t>Self-reported sleep quality under “real” conditions based on patients’ own words, avoiding potential bias inherent in more formal techniques</a:t>
            </a:r>
          </a:p>
          <a:p>
            <a:pPr lvl="1" eaLnBrk="1" hangingPunct="1"/>
            <a:r>
              <a:rPr lang="en-US" sz="2200" smtClean="0"/>
              <a:t>Reflects patient’s perception and ultimately satisfaction</a:t>
            </a:r>
          </a:p>
          <a:p>
            <a:pPr lvl="1" eaLnBrk="1" hangingPunct="1"/>
            <a:r>
              <a:rPr lang="en-US" sz="2200" smtClean="0"/>
              <a:t>If validated, easily adaptable to monitoring of sleep quality  before and after intervention in hospitalized patients</a:t>
            </a:r>
          </a:p>
          <a:p>
            <a:pPr eaLnBrk="1" hangingPunct="1"/>
            <a:endParaRPr lang="en-US" sz="2600" smtClean="0"/>
          </a:p>
          <a:p>
            <a:pPr eaLnBrk="1" hangingPunct="1">
              <a:buFont typeface="Arial" charset="0"/>
              <a:buNone/>
            </a:pPr>
            <a:endParaRPr lang="en-US" sz="2600" smtClean="0"/>
          </a:p>
        </p:txBody>
      </p:sp>
      <p:sp>
        <p:nvSpPr>
          <p:cNvPr id="4" name="Slide Number Placeholder 3"/>
          <p:cNvSpPr>
            <a:spLocks noGrp="1"/>
          </p:cNvSpPr>
          <p:nvPr>
            <p:ph type="sldNum" sz="quarter" idx="12"/>
          </p:nvPr>
        </p:nvSpPr>
        <p:spPr/>
        <p:txBody>
          <a:bodyPr/>
          <a:lstStyle/>
          <a:p>
            <a:fld id="{D1402AA2-1605-413E-A0D3-42111DAE79A0}" type="slidenum">
              <a:rPr lang="en-US"/>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it-IT" sz="2400" smtClean="0"/>
              <a:t>Selected Aspects and Findings of The Study:</a:t>
            </a:r>
            <a:br>
              <a:rPr lang="it-IT" sz="2400" smtClean="0"/>
            </a:br>
            <a:r>
              <a:rPr lang="it-IT" sz="2400" smtClean="0"/>
              <a:t> </a:t>
            </a:r>
            <a:r>
              <a:rPr lang="it-IT" sz="2400" smtClean="0">
                <a:solidFill>
                  <a:srgbClr val="FF0000"/>
                </a:solidFill>
              </a:rPr>
              <a:t>Prevalence of Unsound Sleep</a:t>
            </a:r>
            <a:r>
              <a:rPr lang="it-IT" sz="1800" smtClean="0"/>
              <a:t/>
            </a:r>
            <a:br>
              <a:rPr lang="it-IT" sz="1800" smtClean="0"/>
            </a:br>
            <a:r>
              <a:rPr lang="it-IT" sz="1800" smtClean="0"/>
              <a:t>Manian FA, Manian CJ. Am J Med Sci 2015;349:56-60</a:t>
            </a:r>
            <a:endParaRPr lang="en-US" sz="1800" smtClean="0"/>
          </a:p>
        </p:txBody>
      </p:sp>
      <p:sp>
        <p:nvSpPr>
          <p:cNvPr id="3" name="Content Placeholder 2"/>
          <p:cNvSpPr>
            <a:spLocks noGrp="1"/>
          </p:cNvSpPr>
          <p:nvPr>
            <p:ph idx="1"/>
          </p:nvPr>
        </p:nvSpPr>
        <p:spPr/>
        <p:txBody>
          <a:bodyPr>
            <a:normAutofit/>
          </a:bodyPr>
          <a:lstStyle/>
          <a:p>
            <a:pPr eaLnBrk="1" hangingPunct="1"/>
            <a:r>
              <a:rPr lang="en-US" sz="2600" b="1" smtClean="0">
                <a:solidFill>
                  <a:srgbClr val="FF0000"/>
                </a:solidFill>
              </a:rPr>
              <a:t>47.8%</a:t>
            </a:r>
            <a:r>
              <a:rPr lang="en-US" sz="2600" smtClean="0"/>
              <a:t> of our patients failed to report sound sleep</a:t>
            </a:r>
          </a:p>
          <a:p>
            <a:pPr lvl="1" eaLnBrk="1" hangingPunct="1"/>
            <a:r>
              <a:rPr lang="en-US" sz="2200" smtClean="0"/>
              <a:t>Similar to 25%-47%  rates of sleep difficulties  previously reported in patients on general medicine wards</a:t>
            </a:r>
          </a:p>
          <a:p>
            <a:pPr lvl="1" eaLnBrk="1" hangingPunct="1"/>
            <a:r>
              <a:rPr lang="en-US" sz="2200" smtClean="0"/>
              <a:t>For several infections (e.g. skin and soft tissue infections, osteomyelitis/diskitis, CNS infections, and head/neck infections) the rates  were 50% or more</a:t>
            </a:r>
          </a:p>
          <a:p>
            <a:pPr lvl="2" eaLnBrk="1" hangingPunct="1"/>
            <a:r>
              <a:rPr lang="en-US" smtClean="0"/>
              <a:t>? More severe infections</a:t>
            </a:r>
          </a:p>
          <a:p>
            <a:pPr lvl="2" eaLnBrk="1" hangingPunct="1"/>
            <a:r>
              <a:rPr lang="en-US" smtClean="0"/>
              <a:t>? Patients seen later during their course of their infection</a:t>
            </a:r>
          </a:p>
          <a:p>
            <a:pPr eaLnBrk="1" hangingPunct="1">
              <a:buFont typeface="Arial" charset="0"/>
              <a:buNone/>
            </a:pPr>
            <a:endParaRPr lang="en-US" sz="2600" smtClean="0"/>
          </a:p>
        </p:txBody>
      </p:sp>
      <p:sp>
        <p:nvSpPr>
          <p:cNvPr id="4" name="Slide Number Placeholder 3"/>
          <p:cNvSpPr>
            <a:spLocks noGrp="1"/>
          </p:cNvSpPr>
          <p:nvPr>
            <p:ph type="sldNum" sz="quarter" idx="12"/>
          </p:nvPr>
        </p:nvSpPr>
        <p:spPr/>
        <p:txBody>
          <a:bodyPr/>
          <a:lstStyle/>
          <a:p>
            <a:fld id="{03ECF920-50C3-4598-B88A-868FB8E6BD05}" type="slidenum">
              <a:rPr lang="en-US"/>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it-IT" sz="2400" smtClean="0"/>
              <a:t>Selected Aspects and Findings of The Study: </a:t>
            </a:r>
            <a:br>
              <a:rPr lang="it-IT" sz="2400" smtClean="0"/>
            </a:br>
            <a:r>
              <a:rPr lang="it-IT" sz="2400" smtClean="0">
                <a:solidFill>
                  <a:srgbClr val="FF0000"/>
                </a:solidFill>
              </a:rPr>
              <a:t>Impact of Age and Gender</a:t>
            </a:r>
            <a:r>
              <a:rPr lang="it-IT" sz="1800" smtClean="0">
                <a:solidFill>
                  <a:srgbClr val="FF0000"/>
                </a:solidFill>
              </a:rPr>
              <a:t/>
            </a:r>
            <a:br>
              <a:rPr lang="it-IT" sz="1800" smtClean="0">
                <a:solidFill>
                  <a:srgbClr val="FF0000"/>
                </a:solidFill>
              </a:rPr>
            </a:br>
            <a:r>
              <a:rPr lang="it-IT" sz="1800" smtClean="0"/>
              <a:t>Manian FA, Manian CJ. Am J Med Sci 2015;349:56-60</a:t>
            </a:r>
            <a:endParaRPr lang="en-US" sz="1800" smtClean="0"/>
          </a:p>
        </p:txBody>
      </p:sp>
      <p:sp>
        <p:nvSpPr>
          <p:cNvPr id="66563" name="Content Placeholder 2"/>
          <p:cNvSpPr>
            <a:spLocks noGrp="1"/>
          </p:cNvSpPr>
          <p:nvPr>
            <p:ph idx="1"/>
          </p:nvPr>
        </p:nvSpPr>
        <p:spPr/>
        <p:txBody>
          <a:bodyPr/>
          <a:lstStyle/>
          <a:p>
            <a:pPr eaLnBrk="1" hangingPunct="1"/>
            <a:r>
              <a:rPr lang="en-US" sz="2600" smtClean="0"/>
              <a:t>Patients ≥ 80 y of age were </a:t>
            </a:r>
            <a:r>
              <a:rPr lang="en-US" sz="2600" b="1" smtClean="0"/>
              <a:t>least</a:t>
            </a:r>
            <a:r>
              <a:rPr lang="en-US" sz="2600" smtClean="0"/>
              <a:t> likely to report unsound sleep (36.5%) vs &lt;50 y age group (57.1%) and 50-79 y age group (45.7%)</a:t>
            </a:r>
          </a:p>
          <a:p>
            <a:pPr lvl="1" eaLnBrk="1" hangingPunct="1"/>
            <a:r>
              <a:rPr lang="en-US" sz="2200" smtClean="0"/>
              <a:t>Recent population-based U.S. survey reported improvement in sleep quality over lifetime with the fewest complaints among people in their 80s (Grandner MA et al. SLEEP 2012;35:395-406)</a:t>
            </a:r>
          </a:p>
          <a:p>
            <a:pPr lvl="1" eaLnBrk="1" hangingPunct="1"/>
            <a:endParaRPr lang="en-US" sz="2200" smtClean="0"/>
          </a:p>
          <a:p>
            <a:pPr eaLnBrk="1" hangingPunct="1"/>
            <a:r>
              <a:rPr lang="en-US" sz="2600" smtClean="0"/>
              <a:t>No significant differences in self-reported sleep quality between men and women (47.3% vs 48.4%, respectively)</a:t>
            </a:r>
          </a:p>
          <a:p>
            <a:pPr lvl="1" eaLnBrk="1" hangingPunct="1"/>
            <a:r>
              <a:rPr lang="en-US" sz="2200" smtClean="0"/>
              <a:t>Women generally considered to have a higher rate of insomnia than men in the general population</a:t>
            </a:r>
          </a:p>
          <a:p>
            <a:pPr lvl="1" eaLnBrk="1" hangingPunct="1"/>
            <a:endParaRPr lang="en-US" sz="2200" smtClean="0"/>
          </a:p>
        </p:txBody>
      </p:sp>
      <p:sp>
        <p:nvSpPr>
          <p:cNvPr id="4" name="Slide Number Placeholder 3"/>
          <p:cNvSpPr>
            <a:spLocks noGrp="1"/>
          </p:cNvSpPr>
          <p:nvPr>
            <p:ph type="sldNum" sz="quarter" idx="12"/>
          </p:nvPr>
        </p:nvSpPr>
        <p:spPr/>
        <p:txBody>
          <a:bodyPr/>
          <a:lstStyle/>
          <a:p>
            <a:fld id="{4F87FABC-F533-466D-83D1-5BD3E41CF5D4}" type="slidenum">
              <a:rPr lang="en-US"/>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it-IT" sz="2400" smtClean="0"/>
              <a:t>Selected Aspects and Findings of The Study: </a:t>
            </a:r>
            <a:br>
              <a:rPr lang="it-IT" sz="2400" smtClean="0"/>
            </a:br>
            <a:r>
              <a:rPr lang="it-IT" sz="2400" smtClean="0">
                <a:solidFill>
                  <a:srgbClr val="FF0000"/>
                </a:solidFill>
              </a:rPr>
              <a:t>Reasons for Unsound Sleep: Staff disruptions</a:t>
            </a:r>
            <a:r>
              <a:rPr lang="it-IT" sz="1800" smtClean="0"/>
              <a:t/>
            </a:r>
            <a:br>
              <a:rPr lang="it-IT" sz="1800" smtClean="0"/>
            </a:br>
            <a:r>
              <a:rPr lang="it-IT" sz="1800" smtClean="0"/>
              <a:t>Manian FA, Manian CJ. Am J Med Sci 2015;349:56-60</a:t>
            </a:r>
            <a:endParaRPr lang="en-US" sz="1800" smtClean="0"/>
          </a:p>
        </p:txBody>
      </p:sp>
      <p:sp>
        <p:nvSpPr>
          <p:cNvPr id="67587" name="Content Placeholder 2"/>
          <p:cNvSpPr>
            <a:spLocks noGrp="1"/>
          </p:cNvSpPr>
          <p:nvPr>
            <p:ph idx="1"/>
          </p:nvPr>
        </p:nvSpPr>
        <p:spPr/>
        <p:txBody>
          <a:bodyPr/>
          <a:lstStyle/>
          <a:p>
            <a:pPr eaLnBrk="1" hangingPunct="1"/>
            <a:r>
              <a:rPr lang="en-US" sz="2600" smtClean="0"/>
              <a:t>Most common cited reason ( ~30% of patients); </a:t>
            </a:r>
            <a:r>
              <a:rPr lang="en-US" sz="2800" smtClean="0"/>
              <a:t>consistent with previous reports</a:t>
            </a:r>
          </a:p>
          <a:p>
            <a:pPr eaLnBrk="1" hangingPunct="1"/>
            <a:r>
              <a:rPr lang="en-US" sz="2600" smtClean="0"/>
              <a:t>Men more likely to cite as reason for unsound sleep (34.4% vs 23.6%)</a:t>
            </a:r>
          </a:p>
          <a:p>
            <a:pPr eaLnBrk="1" hangingPunct="1"/>
            <a:r>
              <a:rPr lang="en-US" sz="2400" smtClean="0"/>
              <a:t>Lower resilience and weaker homeostatic response to sleep disturbing effects of blood drawing among men reported </a:t>
            </a:r>
            <a:r>
              <a:rPr lang="en-US" sz="2000" smtClean="0"/>
              <a:t>(Vgontzas AN et al. J Clin Endocrinol Metab 2004;89:2119-26.)</a:t>
            </a:r>
          </a:p>
          <a:p>
            <a:pPr eaLnBrk="1" hangingPunct="1"/>
            <a:r>
              <a:rPr lang="en-US" sz="2400" smtClean="0"/>
              <a:t>Lab experiments: male mice more sensitive to disturbances by certain environmental stressors and more prone to initial loss of sleep </a:t>
            </a:r>
            <a:r>
              <a:rPr lang="en-US" sz="2000" smtClean="0"/>
              <a:t>(Koehl M, et al. SLEEP 2006;29:124-31).</a:t>
            </a:r>
          </a:p>
          <a:p>
            <a:pPr eaLnBrk="1" hangingPunct="1"/>
            <a:endParaRPr lang="en-US" sz="2400" smtClean="0"/>
          </a:p>
        </p:txBody>
      </p:sp>
      <p:sp>
        <p:nvSpPr>
          <p:cNvPr id="4" name="Slide Number Placeholder 3"/>
          <p:cNvSpPr>
            <a:spLocks noGrp="1"/>
          </p:cNvSpPr>
          <p:nvPr>
            <p:ph type="sldNum" sz="quarter" idx="12"/>
          </p:nvPr>
        </p:nvSpPr>
        <p:spPr/>
        <p:txBody>
          <a:bodyPr/>
          <a:lstStyle/>
          <a:p>
            <a:fld id="{F730126C-7E79-4497-9F67-5471E212456C}" type="slidenum">
              <a:rPr lang="en-US"/>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it-IT" sz="2400" smtClean="0"/>
              <a:t>Selected Aspects and Findings of The Study: </a:t>
            </a:r>
            <a:br>
              <a:rPr lang="it-IT" sz="2400" smtClean="0"/>
            </a:br>
            <a:r>
              <a:rPr lang="it-IT" sz="2400" smtClean="0">
                <a:solidFill>
                  <a:srgbClr val="FF0000"/>
                </a:solidFill>
              </a:rPr>
              <a:t>Reasons for Unsound Sleep: Pain</a:t>
            </a:r>
            <a:r>
              <a:rPr lang="it-IT" sz="1800" smtClean="0"/>
              <a:t/>
            </a:r>
            <a:br>
              <a:rPr lang="it-IT" sz="1800" smtClean="0"/>
            </a:br>
            <a:r>
              <a:rPr lang="it-IT" sz="1800" smtClean="0"/>
              <a:t>Manian FA, Manian CJ. Am J Med Sci 2015;349:56-60</a:t>
            </a:r>
            <a:endParaRPr lang="en-US" sz="1800" smtClean="0"/>
          </a:p>
        </p:txBody>
      </p:sp>
      <p:sp>
        <p:nvSpPr>
          <p:cNvPr id="68611" name="Content Placeholder 2"/>
          <p:cNvSpPr>
            <a:spLocks noGrp="1"/>
          </p:cNvSpPr>
          <p:nvPr>
            <p:ph idx="1"/>
          </p:nvPr>
        </p:nvSpPr>
        <p:spPr/>
        <p:txBody>
          <a:bodyPr/>
          <a:lstStyle/>
          <a:p>
            <a:pPr eaLnBrk="1" hangingPunct="1"/>
            <a:r>
              <a:rPr lang="en-US" sz="2400" smtClean="0"/>
              <a:t>Second most common cited reason (&gt; 25%)</a:t>
            </a:r>
          </a:p>
          <a:p>
            <a:pPr eaLnBrk="1" hangingPunct="1"/>
            <a:r>
              <a:rPr lang="en-US" sz="2400" smtClean="0"/>
              <a:t>Younger age group ( &lt;50 y) most likely to report (&gt; 1/3)</a:t>
            </a:r>
          </a:p>
          <a:p>
            <a:pPr eaLnBrk="1" hangingPunct="1"/>
            <a:r>
              <a:rPr lang="en-US" sz="2400" smtClean="0"/>
              <a:t>Higher likelihood of significant pain among hospitalized patient ≤ 65 y previously reported on general medical wards </a:t>
            </a:r>
            <a:r>
              <a:rPr lang="en-US" sz="2000" smtClean="0"/>
              <a:t>(Whelan CT et al. Arch Intern Med 2004;164:175-80)</a:t>
            </a:r>
          </a:p>
          <a:p>
            <a:pPr eaLnBrk="1" hangingPunct="1"/>
            <a:r>
              <a:rPr lang="en-US" sz="2400" smtClean="0"/>
              <a:t>Effective control of pain in hospitalized patients often challenging</a:t>
            </a:r>
          </a:p>
          <a:p>
            <a:pPr eaLnBrk="1" hangingPunct="1"/>
            <a:r>
              <a:rPr lang="en-US" sz="2400" smtClean="0"/>
              <a:t>Sleep deprivation itself may increase sensitivity to pain </a:t>
            </a:r>
            <a:r>
              <a:rPr lang="en-US" sz="2000" smtClean="0"/>
              <a:t>(Lautnebader S, et al. Sleep Med Rev 2006;10:357-69</a:t>
            </a:r>
            <a:r>
              <a:rPr lang="en-US" sz="2400" smtClean="0"/>
              <a:t>)</a:t>
            </a:r>
          </a:p>
          <a:p>
            <a:pPr eaLnBrk="1" hangingPunct="1"/>
            <a:r>
              <a:rPr lang="en-US" sz="2400" smtClean="0"/>
              <a:t>Use of narcotics had no impact on sleep quality </a:t>
            </a:r>
            <a:endParaRPr lang="en-US" sz="2000" smtClean="0"/>
          </a:p>
        </p:txBody>
      </p:sp>
      <p:sp>
        <p:nvSpPr>
          <p:cNvPr id="4" name="Slide Number Placeholder 3"/>
          <p:cNvSpPr>
            <a:spLocks noGrp="1"/>
          </p:cNvSpPr>
          <p:nvPr>
            <p:ph type="sldNum" sz="quarter" idx="12"/>
          </p:nvPr>
        </p:nvSpPr>
        <p:spPr/>
        <p:txBody>
          <a:bodyPr/>
          <a:lstStyle/>
          <a:p>
            <a:fld id="{8225D34C-1661-44E0-9FCF-83C28901C34D}" type="slidenum">
              <a:rPr lang="en-US"/>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it-IT" sz="2400" smtClean="0"/>
              <a:t>Selected Aspects and Findings of The Study: </a:t>
            </a:r>
            <a:br>
              <a:rPr lang="it-IT" sz="2400" smtClean="0"/>
            </a:br>
            <a:r>
              <a:rPr lang="it-IT" sz="2400" smtClean="0">
                <a:solidFill>
                  <a:srgbClr val="FF0000"/>
                </a:solidFill>
              </a:rPr>
              <a:t>Reasons for Unsound Sleep: Anxiety</a:t>
            </a:r>
            <a:r>
              <a:rPr lang="it-IT" sz="1800" smtClean="0"/>
              <a:t/>
            </a:r>
            <a:br>
              <a:rPr lang="it-IT" sz="1800" smtClean="0"/>
            </a:br>
            <a:r>
              <a:rPr lang="it-IT" sz="1800" smtClean="0"/>
              <a:t>Manian FA, Manian CJ. Am J Med Sci 2015;349:56-60</a:t>
            </a:r>
            <a:endParaRPr lang="en-US" sz="1800" smtClean="0"/>
          </a:p>
        </p:txBody>
      </p:sp>
      <p:sp>
        <p:nvSpPr>
          <p:cNvPr id="3" name="Content Placeholder 2"/>
          <p:cNvSpPr>
            <a:spLocks noGrp="1"/>
          </p:cNvSpPr>
          <p:nvPr>
            <p:ph idx="1"/>
          </p:nvPr>
        </p:nvSpPr>
        <p:spPr/>
        <p:txBody>
          <a:bodyPr>
            <a:normAutofit/>
          </a:bodyPr>
          <a:lstStyle/>
          <a:p>
            <a:pPr eaLnBrk="1" hangingPunct="1"/>
            <a:r>
              <a:rPr lang="en-US" sz="2400" smtClean="0"/>
              <a:t>3</a:t>
            </a:r>
            <a:r>
              <a:rPr lang="en-US" sz="2400" baseline="30000" smtClean="0"/>
              <a:t>rd</a:t>
            </a:r>
            <a:r>
              <a:rPr lang="en-US" sz="2400" smtClean="0"/>
              <a:t> most commonly cited reason (~10%)</a:t>
            </a:r>
          </a:p>
          <a:p>
            <a:pPr eaLnBrk="1" hangingPunct="1"/>
            <a:r>
              <a:rPr lang="en-US" sz="2400" smtClean="0"/>
              <a:t>More frequent among women ( 12.7% vs 6.4%)</a:t>
            </a:r>
          </a:p>
          <a:p>
            <a:pPr lvl="1" eaLnBrk="1" hangingPunct="1"/>
            <a:r>
              <a:rPr lang="en-US" sz="2400" smtClean="0"/>
              <a:t>Anxiety more common among women in the general population </a:t>
            </a:r>
            <a:r>
              <a:rPr lang="en-US" sz="2000" smtClean="0"/>
              <a:t>(Pigott TA. Psychiatr Clin North Am 2003;26:621-72)</a:t>
            </a:r>
          </a:p>
          <a:p>
            <a:pPr lvl="1" eaLnBrk="1" hangingPunct="1"/>
            <a:endParaRPr lang="en-US" sz="2400" smtClean="0"/>
          </a:p>
          <a:p>
            <a:pPr eaLnBrk="1" hangingPunct="1"/>
            <a:r>
              <a:rPr lang="en-US" sz="2400" smtClean="0"/>
              <a:t>Anxiety not uncommon among hospitalized patients (e.g. the elderly, following myocardial infarction) </a:t>
            </a:r>
            <a:r>
              <a:rPr lang="en-US" sz="2000" i="1" smtClean="0"/>
              <a:t>(</a:t>
            </a:r>
            <a:r>
              <a:rPr lang="en-US" sz="2000" smtClean="0"/>
              <a:t>Kvaal K, et al. Int J Geriatr Psychiatry 2001;16:690-3; Frazier SK, et al. Heart Lung 2002;31:411-20)</a:t>
            </a:r>
          </a:p>
          <a:p>
            <a:pPr eaLnBrk="1" hangingPunct="1"/>
            <a:endParaRPr lang="en-US" sz="2000" smtClean="0"/>
          </a:p>
          <a:p>
            <a:pPr eaLnBrk="1" hangingPunct="1"/>
            <a:r>
              <a:rPr lang="en-US" sz="2400" smtClean="0"/>
              <a:t>? Role of “infection anxiety” (e.g. “flesh-eating bacteria”, MRSA) due to lay press and media coverage</a:t>
            </a:r>
          </a:p>
          <a:p>
            <a:pPr eaLnBrk="1" hangingPunct="1">
              <a:buFont typeface="Arial" charset="0"/>
              <a:buNone/>
            </a:pPr>
            <a:endParaRPr lang="en-US" sz="2400" smtClean="0"/>
          </a:p>
          <a:p>
            <a:pPr eaLnBrk="1" hangingPunct="1"/>
            <a:endParaRPr lang="en-US" sz="2000" smtClean="0"/>
          </a:p>
          <a:p>
            <a:pPr eaLnBrk="1" hangingPunct="1"/>
            <a:endParaRPr lang="en-US" sz="2400" smtClean="0"/>
          </a:p>
        </p:txBody>
      </p:sp>
      <p:sp>
        <p:nvSpPr>
          <p:cNvPr id="4" name="Slide Number Placeholder 3"/>
          <p:cNvSpPr>
            <a:spLocks noGrp="1"/>
          </p:cNvSpPr>
          <p:nvPr>
            <p:ph type="sldNum" sz="quarter" idx="12"/>
          </p:nvPr>
        </p:nvSpPr>
        <p:spPr/>
        <p:txBody>
          <a:bodyPr/>
          <a:lstStyle/>
          <a:p>
            <a:fld id="{B12C2DE4-F28B-4117-A05C-CC16A67A342B}" type="slidenum">
              <a:rPr lang="en-US"/>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it-IT" sz="2400" smtClean="0"/>
              <a:t>Selected Aspects and Findings of The Study: </a:t>
            </a:r>
            <a:br>
              <a:rPr lang="it-IT" sz="2400" smtClean="0"/>
            </a:br>
            <a:r>
              <a:rPr lang="it-IT" sz="2400" smtClean="0">
                <a:solidFill>
                  <a:srgbClr val="FF0000"/>
                </a:solidFill>
              </a:rPr>
              <a:t>Hospital Days and Ward Location</a:t>
            </a:r>
            <a:r>
              <a:rPr lang="it-IT" sz="1800" smtClean="0"/>
              <a:t/>
            </a:r>
            <a:br>
              <a:rPr lang="it-IT" sz="1800" smtClean="0"/>
            </a:br>
            <a:r>
              <a:rPr lang="it-IT" sz="1800" smtClean="0"/>
              <a:t>Manian FA, Manian CJ. Am J Med Sci 2015;349:56-60</a:t>
            </a:r>
            <a:endParaRPr lang="en-US" sz="1800" smtClean="0"/>
          </a:p>
        </p:txBody>
      </p:sp>
      <p:sp>
        <p:nvSpPr>
          <p:cNvPr id="3" name="Content Placeholder 2"/>
          <p:cNvSpPr>
            <a:spLocks noGrp="1"/>
          </p:cNvSpPr>
          <p:nvPr>
            <p:ph idx="1"/>
          </p:nvPr>
        </p:nvSpPr>
        <p:spPr/>
        <p:txBody>
          <a:bodyPr>
            <a:normAutofit/>
          </a:bodyPr>
          <a:lstStyle/>
          <a:p>
            <a:pPr eaLnBrk="1" hangingPunct="1">
              <a:lnSpc>
                <a:spcPct val="90000"/>
              </a:lnSpc>
            </a:pPr>
            <a:r>
              <a:rPr lang="en-US" smtClean="0"/>
              <a:t>First full night of hospitalization most likely to be associated with unsound sleep (58.9%) vs  2 d (44%) or ≥ 3d (42%)</a:t>
            </a:r>
          </a:p>
          <a:p>
            <a:pPr lvl="1" eaLnBrk="1" hangingPunct="1">
              <a:lnSpc>
                <a:spcPct val="90000"/>
              </a:lnSpc>
            </a:pPr>
            <a:r>
              <a:rPr lang="en-US" smtClean="0"/>
              <a:t>Previous reports of improved sleep later during hospitalization </a:t>
            </a:r>
            <a:r>
              <a:rPr lang="en-US" sz="2000" smtClean="0"/>
              <a:t>(Bartick MG, et al. J Hosp Med 2010;5:E20-4; Tranmer JE, et al. Clin Nurs Res 2003;159-73) </a:t>
            </a:r>
          </a:p>
          <a:p>
            <a:pPr eaLnBrk="1" hangingPunct="1">
              <a:lnSpc>
                <a:spcPct val="90000"/>
              </a:lnSpc>
            </a:pPr>
            <a:r>
              <a:rPr lang="en-US" smtClean="0"/>
              <a:t>No significant difference in rates of or reasons for unsound sleep between ICU and non-ICU patients</a:t>
            </a:r>
          </a:p>
          <a:p>
            <a:pPr lvl="1" eaLnBrk="1" hangingPunct="1">
              <a:lnSpc>
                <a:spcPct val="90000"/>
              </a:lnSpc>
            </a:pPr>
            <a:r>
              <a:rPr lang="en-US" smtClean="0"/>
              <a:t>? Infections as “equalizers”</a:t>
            </a:r>
          </a:p>
        </p:txBody>
      </p:sp>
      <p:sp>
        <p:nvSpPr>
          <p:cNvPr id="4" name="Slide Number Placeholder 3"/>
          <p:cNvSpPr>
            <a:spLocks noGrp="1"/>
          </p:cNvSpPr>
          <p:nvPr>
            <p:ph type="sldNum" sz="quarter" idx="12"/>
          </p:nvPr>
        </p:nvSpPr>
        <p:spPr/>
        <p:txBody>
          <a:bodyPr/>
          <a:lstStyle/>
          <a:p>
            <a:fld id="{84F85128-0FA0-4771-B199-9D2F727B450E}" type="slidenum">
              <a:rPr lang="en-US"/>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4000" smtClean="0"/>
              <a:t>Stages of Sleep</a:t>
            </a:r>
            <a:br>
              <a:rPr lang="en-US" sz="4000" smtClean="0"/>
            </a:br>
            <a:r>
              <a:rPr lang="en-US" sz="2400" smtClean="0"/>
              <a:t>Bryant PA, et al. Nature Reviews 2004;4:457-67</a:t>
            </a:r>
          </a:p>
        </p:txBody>
      </p:sp>
      <p:pic>
        <p:nvPicPr>
          <p:cNvPr id="19459" name="Picture 2"/>
          <p:cNvPicPr>
            <a:picLocks noGrp="1" noChangeAspect="1" noChangeArrowheads="1"/>
          </p:cNvPicPr>
          <p:nvPr>
            <p:ph idx="1"/>
          </p:nvPr>
        </p:nvPicPr>
        <p:blipFill>
          <a:blip r:embed="rId3" cstate="screen"/>
          <a:srcRect/>
          <a:stretch>
            <a:fillRect/>
          </a:stretch>
        </p:blipFill>
        <p:spPr>
          <a:xfrm>
            <a:off x="1143000" y="1524000"/>
            <a:ext cx="7010400" cy="4191000"/>
          </a:xfrm>
        </p:spPr>
      </p:pic>
      <p:sp>
        <p:nvSpPr>
          <p:cNvPr id="4" name="Slide Number Placeholder 3"/>
          <p:cNvSpPr>
            <a:spLocks noGrp="1"/>
          </p:cNvSpPr>
          <p:nvPr>
            <p:ph type="sldNum" sz="quarter" idx="12"/>
          </p:nvPr>
        </p:nvSpPr>
        <p:spPr/>
        <p:txBody>
          <a:bodyPr/>
          <a:lstStyle/>
          <a:p>
            <a:fld id="{8CC9966F-A79C-4368-BB13-1619AE809F71}" type="slidenum">
              <a:rPr lang="en-US"/>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it-IT" sz="2400" smtClean="0"/>
              <a:t>Selected Aspects and Findings of The Study: </a:t>
            </a:r>
            <a:br>
              <a:rPr lang="it-IT" sz="2400" smtClean="0"/>
            </a:br>
            <a:r>
              <a:rPr lang="it-IT" sz="2400" smtClean="0">
                <a:solidFill>
                  <a:srgbClr val="FF0000"/>
                </a:solidFill>
              </a:rPr>
              <a:t>Study Limitations</a:t>
            </a:r>
            <a:r>
              <a:rPr lang="it-IT" sz="1800" smtClean="0"/>
              <a:t/>
            </a:r>
            <a:br>
              <a:rPr lang="it-IT" sz="1800" smtClean="0"/>
            </a:br>
            <a:r>
              <a:rPr lang="it-IT" sz="1800" smtClean="0"/>
              <a:t>Manian FA, Manian CJ. Am J Med Sci 2015;349:56-60</a:t>
            </a:r>
            <a:endParaRPr lang="en-US" sz="1800" smtClean="0"/>
          </a:p>
        </p:txBody>
      </p:sp>
      <p:sp>
        <p:nvSpPr>
          <p:cNvPr id="71683" name="Content Placeholder 2"/>
          <p:cNvSpPr>
            <a:spLocks noGrp="1"/>
          </p:cNvSpPr>
          <p:nvPr>
            <p:ph idx="1"/>
          </p:nvPr>
        </p:nvSpPr>
        <p:spPr/>
        <p:txBody>
          <a:bodyPr/>
          <a:lstStyle/>
          <a:p>
            <a:pPr eaLnBrk="1" hangingPunct="1"/>
            <a:r>
              <a:rPr lang="en-US" smtClean="0"/>
              <a:t>Single center study</a:t>
            </a:r>
          </a:p>
          <a:p>
            <a:pPr eaLnBrk="1" hangingPunct="1"/>
            <a:r>
              <a:rPr lang="en-US" smtClean="0"/>
              <a:t>Patients on consultative service only, usually based on data from first visit</a:t>
            </a:r>
          </a:p>
          <a:p>
            <a:pPr eaLnBrk="1" hangingPunct="1"/>
            <a:r>
              <a:rPr lang="en-US" smtClean="0"/>
              <a:t>Subjective assessment of sleep quality based on patient self-reporting</a:t>
            </a:r>
          </a:p>
          <a:p>
            <a:pPr lvl="1" eaLnBrk="1" hangingPunct="1"/>
            <a:r>
              <a:rPr lang="en-US" smtClean="0"/>
              <a:t>Should be validated by more objective methodology</a:t>
            </a:r>
          </a:p>
          <a:p>
            <a:pPr lvl="1" eaLnBrk="1" hangingPunct="1"/>
            <a:endParaRPr lang="en-US" smtClean="0"/>
          </a:p>
          <a:p>
            <a:pPr eaLnBrk="1" hangingPunct="1"/>
            <a:endParaRPr lang="en-US" smtClean="0"/>
          </a:p>
        </p:txBody>
      </p:sp>
      <p:sp>
        <p:nvSpPr>
          <p:cNvPr id="4" name="Slide Number Placeholder 3"/>
          <p:cNvSpPr>
            <a:spLocks noGrp="1"/>
          </p:cNvSpPr>
          <p:nvPr>
            <p:ph type="sldNum" sz="quarter" idx="12"/>
          </p:nvPr>
        </p:nvSpPr>
        <p:spPr/>
        <p:txBody>
          <a:bodyPr/>
          <a:lstStyle/>
          <a:p>
            <a:fld id="{A6B5625A-7C86-454A-B7C4-551D6F7685F6}" type="slidenum">
              <a:rPr lang="en-US"/>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it-IT" sz="2400" smtClean="0"/>
              <a:t>Selected Aspects and Findings of The Study: </a:t>
            </a:r>
            <a:br>
              <a:rPr lang="it-IT" sz="2400" smtClean="0"/>
            </a:br>
            <a:r>
              <a:rPr lang="it-IT" sz="2400" smtClean="0">
                <a:solidFill>
                  <a:srgbClr val="FF0000"/>
                </a:solidFill>
              </a:rPr>
              <a:t>Strengths</a:t>
            </a:r>
            <a:r>
              <a:rPr lang="it-IT" sz="1800" smtClean="0"/>
              <a:t/>
            </a:r>
            <a:br>
              <a:rPr lang="it-IT" sz="1800" smtClean="0"/>
            </a:br>
            <a:r>
              <a:rPr lang="it-IT" sz="1800" smtClean="0"/>
              <a:t>Manian FA, Manian CJ. Am J Med Sci 2015;349:56-60</a:t>
            </a:r>
            <a:endParaRPr lang="en-US" sz="1800" smtClean="0"/>
          </a:p>
        </p:txBody>
      </p:sp>
      <p:sp>
        <p:nvSpPr>
          <p:cNvPr id="72707" name="Content Placeholder 2"/>
          <p:cNvSpPr>
            <a:spLocks noGrp="1"/>
          </p:cNvSpPr>
          <p:nvPr>
            <p:ph idx="1"/>
          </p:nvPr>
        </p:nvSpPr>
        <p:spPr/>
        <p:txBody>
          <a:bodyPr/>
          <a:lstStyle/>
          <a:p>
            <a:pPr eaLnBrk="1" hangingPunct="1"/>
            <a:r>
              <a:rPr lang="en-US" smtClean="0"/>
              <a:t>Conducted under “real” conditions during the normal course of patient care, avoiding potential bias and limitations inherent in formal surveys</a:t>
            </a:r>
          </a:p>
          <a:p>
            <a:pPr eaLnBrk="1" hangingPunct="1"/>
            <a:r>
              <a:rPr lang="en-US" smtClean="0"/>
              <a:t>Virtually 100% response rate, minimizes possibility of sampling errors</a:t>
            </a:r>
          </a:p>
          <a:p>
            <a:pPr eaLnBrk="1" hangingPunct="1"/>
            <a:r>
              <a:rPr lang="en-US" smtClean="0"/>
              <a:t>Easily reproducible methodology</a:t>
            </a:r>
          </a:p>
          <a:p>
            <a:pPr eaLnBrk="1" hangingPunct="1"/>
            <a:endParaRPr lang="en-US" smtClean="0"/>
          </a:p>
        </p:txBody>
      </p:sp>
      <p:sp>
        <p:nvSpPr>
          <p:cNvPr id="4" name="Slide Number Placeholder 3"/>
          <p:cNvSpPr>
            <a:spLocks noGrp="1"/>
          </p:cNvSpPr>
          <p:nvPr>
            <p:ph type="sldNum" sz="quarter" idx="12"/>
          </p:nvPr>
        </p:nvSpPr>
        <p:spPr/>
        <p:txBody>
          <a:bodyPr/>
          <a:lstStyle/>
          <a:p>
            <a:fld id="{857CEA8F-F3FA-4A66-8B06-03BACC97D34F}" type="slidenum">
              <a:rPr lang="en-US"/>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p:txBody>
          <a:bodyPr/>
          <a:lstStyle/>
          <a:p>
            <a:pPr eaLnBrk="1" hangingPunct="1"/>
            <a:r>
              <a:rPr lang="en-US" i="1" smtClean="0"/>
              <a:t>What can we take away?</a:t>
            </a:r>
          </a:p>
        </p:txBody>
      </p:sp>
      <p:sp>
        <p:nvSpPr>
          <p:cNvPr id="4" name="Slide Number Placeholder 4"/>
          <p:cNvSpPr>
            <a:spLocks noGrp="1"/>
          </p:cNvSpPr>
          <p:nvPr>
            <p:ph type="sldNum" sz="quarter" idx="12"/>
          </p:nvPr>
        </p:nvSpPr>
        <p:spPr/>
        <p:txBody>
          <a:bodyPr/>
          <a:lstStyle/>
          <a:p>
            <a:fld id="{9A8B00D6-E2BF-40B1-A77E-C9EF483C346A}" type="slidenum">
              <a:rPr lang="en-US"/>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it-IT" sz="4000" smtClean="0"/>
              <a:t>Conclusions</a:t>
            </a:r>
            <a:r>
              <a:rPr lang="it-IT" sz="2000" smtClean="0"/>
              <a:t/>
            </a:r>
            <a:br>
              <a:rPr lang="it-IT" sz="2000" smtClean="0"/>
            </a:br>
            <a:endParaRPr lang="en-US" sz="2000" smtClean="0"/>
          </a:p>
        </p:txBody>
      </p:sp>
      <p:sp>
        <p:nvSpPr>
          <p:cNvPr id="74755" name="Content Placeholder 2"/>
          <p:cNvSpPr>
            <a:spLocks noGrp="1"/>
          </p:cNvSpPr>
          <p:nvPr>
            <p:ph idx="1"/>
          </p:nvPr>
        </p:nvSpPr>
        <p:spPr/>
        <p:txBody>
          <a:bodyPr/>
          <a:lstStyle/>
          <a:p>
            <a:pPr eaLnBrk="1" hangingPunct="1"/>
            <a:r>
              <a:rPr lang="en-US" sz="2800" smtClean="0"/>
              <a:t>Self-reported poor quality or unsound sleep is common among hospitalized patients with infection-related diagnoses</a:t>
            </a:r>
          </a:p>
          <a:p>
            <a:pPr eaLnBrk="1" hangingPunct="1"/>
            <a:r>
              <a:rPr lang="en-US" sz="2800" smtClean="0"/>
              <a:t>Many patient reported reasons for unsound sleep such as staff disruption, pain, and anxiety may be amenable to intervention</a:t>
            </a:r>
          </a:p>
          <a:p>
            <a:pPr eaLnBrk="1" hangingPunct="1"/>
            <a:r>
              <a:rPr lang="en-US" sz="2800" smtClean="0"/>
              <a:t>Given the increasingly recognized potential adverse impact of poor sleep on the immune system, more attention should be directed to improving the sleep experience of hospitalized patients</a:t>
            </a:r>
          </a:p>
        </p:txBody>
      </p:sp>
      <p:sp>
        <p:nvSpPr>
          <p:cNvPr id="4" name="Slide Number Placeholder 3"/>
          <p:cNvSpPr>
            <a:spLocks noGrp="1"/>
          </p:cNvSpPr>
          <p:nvPr>
            <p:ph type="sldNum" sz="quarter" idx="12"/>
          </p:nvPr>
        </p:nvSpPr>
        <p:spPr/>
        <p:txBody>
          <a:bodyPr/>
          <a:lstStyle/>
          <a:p>
            <a:fld id="{39BB502E-F184-4337-8123-A30AB7DFC434}" type="slidenum">
              <a:rPr lang="en-US"/>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ctrTitle"/>
          </p:nvPr>
        </p:nvSpPr>
        <p:spPr/>
        <p:txBody>
          <a:bodyPr/>
          <a:lstStyle/>
          <a:p>
            <a:pPr eaLnBrk="1" hangingPunct="1"/>
            <a:r>
              <a:rPr lang="en-US" smtClean="0"/>
              <a:t>Thank You!</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Coming Soon Slide.pdf"/>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76803" name="Rectangle 4"/>
          <p:cNvSpPr>
            <a:spLocks noChangeArrowheads="1"/>
          </p:cNvSpPr>
          <p:nvPr/>
        </p:nvSpPr>
        <p:spPr bwMode="auto">
          <a:xfrm>
            <a:off x="30163" y="2109788"/>
            <a:ext cx="9037637" cy="4062412"/>
          </a:xfrm>
          <a:prstGeom prst="rect">
            <a:avLst/>
          </a:prstGeom>
          <a:noFill/>
          <a:ln w="9525">
            <a:noFill/>
            <a:miter lim="800000"/>
            <a:headEnd/>
            <a:tailEnd/>
          </a:ln>
        </p:spPr>
        <p:txBody>
          <a:bodyPr>
            <a:spAutoFit/>
          </a:bodyPr>
          <a:lstStyle/>
          <a:p>
            <a:pPr eaLnBrk="0" hangingPunct="0"/>
            <a:r>
              <a:rPr lang="en-US" sz="1600" i="1">
                <a:solidFill>
                  <a:srgbClr val="000000"/>
                </a:solidFill>
              </a:rPr>
              <a:t>February 19   </a:t>
            </a:r>
            <a:r>
              <a:rPr lang="en-US" b="1">
                <a:solidFill>
                  <a:srgbClr val="000000"/>
                </a:solidFill>
              </a:rPr>
              <a:t>USE OF HYGIENE PROTOCOLS TO CONTROL THE SPREAD OF </a:t>
            </a:r>
            <a:br>
              <a:rPr lang="en-US" b="1">
                <a:solidFill>
                  <a:srgbClr val="000000"/>
                </a:solidFill>
              </a:rPr>
            </a:br>
            <a:r>
              <a:rPr lang="en-US" b="1">
                <a:solidFill>
                  <a:srgbClr val="000000"/>
                </a:solidFill>
              </a:rPr>
              <a:t>	VIRUSES IN A HOTEL</a:t>
            </a:r>
            <a:r>
              <a:rPr lang="en-US" sz="1600" i="1">
                <a:solidFill>
                  <a:srgbClr val="000000"/>
                </a:solidFill>
              </a:rPr>
              <a:t/>
            </a:r>
            <a:br>
              <a:rPr lang="en-US" sz="1600" i="1">
                <a:solidFill>
                  <a:srgbClr val="000000"/>
                </a:solidFill>
              </a:rPr>
            </a:br>
            <a:r>
              <a:rPr lang="en-US" sz="1600" i="1">
                <a:solidFill>
                  <a:srgbClr val="000000"/>
                </a:solidFill>
              </a:rPr>
              <a:t>	Prof. Charles Gerba, University of Arizona College of Public Health</a:t>
            </a:r>
            <a:br>
              <a:rPr lang="en-US" sz="1600" i="1">
                <a:solidFill>
                  <a:srgbClr val="000000"/>
                </a:solidFill>
              </a:rPr>
            </a:br>
            <a:r>
              <a:rPr lang="en-US" sz="1600" i="1">
                <a:solidFill>
                  <a:srgbClr val="000000"/>
                </a:solidFill>
              </a:rPr>
              <a:t/>
            </a:r>
            <a:br>
              <a:rPr lang="en-US" sz="1600" i="1">
                <a:solidFill>
                  <a:srgbClr val="000000"/>
                </a:solidFill>
              </a:rPr>
            </a:br>
            <a:r>
              <a:rPr lang="en-US" sz="1600" i="1">
                <a:solidFill>
                  <a:srgbClr val="000000"/>
                </a:solidFill>
              </a:rPr>
              <a:t>March 5  </a:t>
            </a:r>
            <a:r>
              <a:rPr lang="en-US" i="1">
                <a:solidFill>
                  <a:srgbClr val="000000"/>
                </a:solidFill>
              </a:rPr>
              <a:t> </a:t>
            </a:r>
            <a:r>
              <a:rPr lang="en-US" b="1">
                <a:solidFill>
                  <a:srgbClr val="000000"/>
                </a:solidFill>
              </a:rPr>
              <a:t>PREVENTING CATHETER-ASSOCIATED URINARY TRACT INFECTION</a:t>
            </a:r>
            <a:r>
              <a:rPr lang="en-US" sz="1600" i="1">
                <a:solidFill>
                  <a:srgbClr val="000000"/>
                </a:solidFill>
              </a:rPr>
              <a:t/>
            </a:r>
            <a:br>
              <a:rPr lang="en-US" sz="1600" i="1">
                <a:solidFill>
                  <a:srgbClr val="000000"/>
                </a:solidFill>
              </a:rPr>
            </a:br>
            <a:r>
              <a:rPr lang="en-US" sz="1600" i="1">
                <a:solidFill>
                  <a:srgbClr val="000000"/>
                </a:solidFill>
              </a:rPr>
              <a:t>	Prof. Sanjay Saint, University of Michigan Medical School</a:t>
            </a:r>
          </a:p>
          <a:p>
            <a:pPr eaLnBrk="0" hangingPunct="0"/>
            <a:r>
              <a:rPr lang="en-US" sz="1600" i="1">
                <a:solidFill>
                  <a:srgbClr val="000000"/>
                </a:solidFill>
              </a:rPr>
              <a:t> </a:t>
            </a:r>
          </a:p>
          <a:p>
            <a:pPr eaLnBrk="0" hangingPunct="0"/>
            <a:r>
              <a:rPr lang="en-US" sz="1600" i="1">
                <a:solidFill>
                  <a:srgbClr val="000000"/>
                </a:solidFill>
              </a:rPr>
              <a:t>March 11  </a:t>
            </a:r>
            <a:r>
              <a:rPr lang="en-US" i="1">
                <a:solidFill>
                  <a:srgbClr val="000000"/>
                </a:solidFill>
              </a:rPr>
              <a:t> (Free WHO Teleclass - Europe)</a:t>
            </a:r>
            <a:br>
              <a:rPr lang="en-US" i="1">
                <a:solidFill>
                  <a:srgbClr val="000000"/>
                </a:solidFill>
              </a:rPr>
            </a:br>
            <a:r>
              <a:rPr lang="en-US" i="1">
                <a:solidFill>
                  <a:srgbClr val="000000"/>
                </a:solidFill>
              </a:rPr>
              <a:t>	</a:t>
            </a:r>
            <a:r>
              <a:rPr lang="en-US" b="1">
                <a:solidFill>
                  <a:srgbClr val="000000"/>
                </a:solidFill>
              </a:rPr>
              <a:t>USING THE CORE COMPONENTS OF INFECTION CONTROL </a:t>
            </a:r>
            <a:br>
              <a:rPr lang="en-US" b="1">
                <a:solidFill>
                  <a:srgbClr val="000000"/>
                </a:solidFill>
              </a:rPr>
            </a:br>
            <a:r>
              <a:rPr lang="en-US" b="1">
                <a:solidFill>
                  <a:srgbClr val="000000"/>
                </a:solidFill>
              </a:rPr>
              <a:t>	DURING THE EBOLA OUTBREAK</a:t>
            </a:r>
            <a:r>
              <a:rPr lang="en-US" sz="1600" i="1">
                <a:solidFill>
                  <a:srgbClr val="000000"/>
                </a:solidFill>
              </a:rPr>
              <a:t/>
            </a:r>
            <a:br>
              <a:rPr lang="en-US" sz="1600" i="1">
                <a:solidFill>
                  <a:srgbClr val="000000"/>
                </a:solidFill>
              </a:rPr>
            </a:br>
            <a:r>
              <a:rPr lang="en-US" sz="1600" i="1">
                <a:solidFill>
                  <a:srgbClr val="000000"/>
                </a:solidFill>
              </a:rPr>
              <a:t>	Dr. Sergey Eremin, World Health Organization</a:t>
            </a:r>
            <a:br>
              <a:rPr lang="en-US" sz="1600" i="1">
                <a:solidFill>
                  <a:srgbClr val="000000"/>
                </a:solidFill>
              </a:rPr>
            </a:br>
            <a:r>
              <a:rPr lang="en-US" sz="1600" i="1">
                <a:solidFill>
                  <a:srgbClr val="000000"/>
                </a:solidFill>
              </a:rPr>
              <a:t/>
            </a:r>
            <a:br>
              <a:rPr lang="en-US" sz="1600" i="1">
                <a:solidFill>
                  <a:srgbClr val="000000"/>
                </a:solidFill>
              </a:rPr>
            </a:br>
            <a:r>
              <a:rPr lang="en-US" sz="1600" i="1">
                <a:solidFill>
                  <a:srgbClr val="000000"/>
                </a:solidFill>
              </a:rPr>
              <a:t>March 12   </a:t>
            </a:r>
            <a:r>
              <a:rPr lang="en-US" b="1">
                <a:solidFill>
                  <a:srgbClr val="000000"/>
                </a:solidFill>
              </a:rPr>
              <a:t>INFECTION PREVENTION AND CONTROL IN CORRECTIONAL 	SETTINGS</a:t>
            </a:r>
            <a:r>
              <a:rPr lang="en-US" i="1">
                <a:solidFill>
                  <a:srgbClr val="000000"/>
                </a:solidFill>
              </a:rPr>
              <a:t/>
            </a:r>
            <a:br>
              <a:rPr lang="en-US" i="1">
                <a:solidFill>
                  <a:srgbClr val="000000"/>
                </a:solidFill>
              </a:rPr>
            </a:br>
            <a:r>
              <a:rPr lang="en-US" i="1">
                <a:solidFill>
                  <a:srgbClr val="000000"/>
                </a:solidFill>
              </a:rPr>
              <a:t>	Carolyn Herzig, Columbia University Mailman School of Public Health</a:t>
            </a:r>
          </a:p>
          <a:p>
            <a:pPr eaLnBrk="0" hangingPunct="0"/>
            <a:endParaRPr lang="en-US" i="1">
              <a:solidFill>
                <a:srgbClr val="0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descr="Patron Sponsor Slide.pdf"/>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3100" smtClean="0"/>
              <a:t>Hypotheses  for the Function of Stages of Sleep</a:t>
            </a:r>
            <a:r>
              <a:rPr lang="en-US" smtClean="0"/>
              <a:t/>
            </a:r>
            <a:br>
              <a:rPr lang="en-US" smtClean="0"/>
            </a:br>
            <a:r>
              <a:rPr lang="en-US" sz="2200" smtClean="0"/>
              <a:t>Bryant PA, et al. Nature Reviews 2004;4: 457-67</a:t>
            </a:r>
          </a:p>
        </p:txBody>
      </p:sp>
      <p:sp>
        <p:nvSpPr>
          <p:cNvPr id="3" name="Content Placeholder 2"/>
          <p:cNvSpPr>
            <a:spLocks noGrp="1"/>
          </p:cNvSpPr>
          <p:nvPr>
            <p:ph idx="1"/>
          </p:nvPr>
        </p:nvSpPr>
        <p:spPr>
          <a:xfrm>
            <a:off x="457200" y="1600200"/>
            <a:ext cx="8153400" cy="4525963"/>
          </a:xfrm>
        </p:spPr>
        <p:txBody>
          <a:bodyPr>
            <a:normAutofit/>
          </a:bodyPr>
          <a:lstStyle/>
          <a:p>
            <a:pPr lvl="1" eaLnBrk="1" hangingPunct="1">
              <a:lnSpc>
                <a:spcPct val="80000"/>
              </a:lnSpc>
              <a:buFont typeface="Arial" charset="0"/>
              <a:buChar char="•"/>
            </a:pPr>
            <a:r>
              <a:rPr lang="en-US" sz="2400" smtClean="0"/>
              <a:t>NREM sleep</a:t>
            </a:r>
          </a:p>
          <a:p>
            <a:pPr lvl="2" eaLnBrk="1" hangingPunct="1">
              <a:lnSpc>
                <a:spcPct val="80000"/>
              </a:lnSpc>
            </a:pPr>
            <a:r>
              <a:rPr lang="en-US" sz="2000" smtClean="0"/>
              <a:t>Conserves energy; slow heart rate, decreased blood pressure, cardiac output</a:t>
            </a:r>
          </a:p>
          <a:p>
            <a:pPr lvl="2" eaLnBrk="1" hangingPunct="1">
              <a:lnSpc>
                <a:spcPct val="80000"/>
              </a:lnSpc>
            </a:pPr>
            <a:r>
              <a:rPr lang="en-US" sz="2000" smtClean="0"/>
              <a:t>Restores the CNS or components of the CNS e.g. frontal cortex </a:t>
            </a:r>
          </a:p>
          <a:p>
            <a:pPr lvl="2" eaLnBrk="1" hangingPunct="1">
              <a:lnSpc>
                <a:spcPct val="80000"/>
              </a:lnSpc>
            </a:pPr>
            <a:r>
              <a:rPr lang="en-US" sz="2000" smtClean="0"/>
              <a:t>Cools the body and the brain</a:t>
            </a:r>
          </a:p>
          <a:p>
            <a:pPr lvl="2" eaLnBrk="1" hangingPunct="1">
              <a:lnSpc>
                <a:spcPct val="80000"/>
              </a:lnSpc>
            </a:pPr>
            <a:r>
              <a:rPr lang="en-US" sz="2000" smtClean="0"/>
              <a:t>Promotes immune function</a:t>
            </a:r>
          </a:p>
          <a:p>
            <a:pPr lvl="1" eaLnBrk="1" hangingPunct="1">
              <a:lnSpc>
                <a:spcPct val="80000"/>
              </a:lnSpc>
            </a:pPr>
            <a:r>
              <a:rPr lang="en-US" sz="2400" smtClean="0"/>
              <a:t>REM sleep</a:t>
            </a:r>
          </a:p>
          <a:p>
            <a:pPr lvl="2" eaLnBrk="1" hangingPunct="1">
              <a:lnSpc>
                <a:spcPct val="80000"/>
              </a:lnSpc>
            </a:pPr>
            <a:r>
              <a:rPr lang="en-US" sz="2000" smtClean="0"/>
              <a:t>Enables psychological and/or emotional adaptation through dreams</a:t>
            </a:r>
          </a:p>
          <a:p>
            <a:pPr lvl="2" eaLnBrk="1" hangingPunct="1">
              <a:lnSpc>
                <a:spcPct val="80000"/>
              </a:lnSpc>
            </a:pPr>
            <a:r>
              <a:rPr lang="en-US" sz="2000" smtClean="0"/>
              <a:t>Endogenous stimulation of the CNS</a:t>
            </a:r>
          </a:p>
          <a:p>
            <a:pPr lvl="2" eaLnBrk="1" hangingPunct="1">
              <a:lnSpc>
                <a:spcPct val="80000"/>
              </a:lnSpc>
            </a:pPr>
            <a:r>
              <a:rPr lang="en-US" sz="2000" smtClean="0"/>
              <a:t>Reverses brain cooling, quiescence or restorative activity</a:t>
            </a:r>
          </a:p>
          <a:p>
            <a:pPr lvl="2" eaLnBrk="1" hangingPunct="1">
              <a:lnSpc>
                <a:spcPct val="80000"/>
              </a:lnSpc>
            </a:pPr>
            <a:r>
              <a:rPr lang="en-US" sz="2000" smtClean="0"/>
              <a:t>Sentinel role by allowing periodic awakenings to survey the environment</a:t>
            </a:r>
          </a:p>
          <a:p>
            <a:pPr lvl="2" eaLnBrk="1" hangingPunct="1">
              <a:lnSpc>
                <a:spcPct val="80000"/>
              </a:lnSpc>
            </a:pPr>
            <a:r>
              <a:rPr lang="en-US" sz="2000" smtClean="0"/>
              <a:t>Information processing</a:t>
            </a:r>
          </a:p>
          <a:p>
            <a:pPr lvl="2" eaLnBrk="1" hangingPunct="1">
              <a:lnSpc>
                <a:spcPct val="80000"/>
              </a:lnSpc>
            </a:pPr>
            <a:endParaRPr lang="en-US" sz="2000" smtClean="0"/>
          </a:p>
        </p:txBody>
      </p:sp>
      <p:sp>
        <p:nvSpPr>
          <p:cNvPr id="4" name="Slide Number Placeholder 3"/>
          <p:cNvSpPr>
            <a:spLocks noGrp="1"/>
          </p:cNvSpPr>
          <p:nvPr>
            <p:ph type="sldNum" sz="quarter" idx="12"/>
          </p:nvPr>
        </p:nvSpPr>
        <p:spPr/>
        <p:txBody>
          <a:bodyPr/>
          <a:lstStyle/>
          <a:p>
            <a:fld id="{950D3EE3-582B-49AF-B6C2-93DFE104AEEF}"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200" smtClean="0"/>
              <a:t>Potential Impact of Poor Sleep on Physiological and Psychological Health</a:t>
            </a:r>
          </a:p>
        </p:txBody>
      </p:sp>
      <p:sp>
        <p:nvSpPr>
          <p:cNvPr id="3" name="Content Placeholder 2"/>
          <p:cNvSpPr>
            <a:spLocks noGrp="1"/>
          </p:cNvSpPr>
          <p:nvPr>
            <p:ph idx="1"/>
          </p:nvPr>
        </p:nvSpPr>
        <p:spPr/>
        <p:txBody>
          <a:bodyPr>
            <a:normAutofit/>
          </a:bodyPr>
          <a:lstStyle/>
          <a:p>
            <a:pPr eaLnBrk="1" hangingPunct="1">
              <a:lnSpc>
                <a:spcPct val="80000"/>
              </a:lnSpc>
            </a:pPr>
            <a:r>
              <a:rPr lang="en-US" sz="2700" smtClean="0"/>
              <a:t>Worsening glucose tolerance</a:t>
            </a:r>
          </a:p>
          <a:p>
            <a:pPr eaLnBrk="1" hangingPunct="1">
              <a:lnSpc>
                <a:spcPct val="80000"/>
              </a:lnSpc>
            </a:pPr>
            <a:r>
              <a:rPr lang="en-US" sz="2700" smtClean="0"/>
              <a:t>Increased irritability, aggressiveness</a:t>
            </a:r>
          </a:p>
          <a:p>
            <a:pPr eaLnBrk="1" hangingPunct="1">
              <a:lnSpc>
                <a:spcPct val="80000"/>
              </a:lnSpc>
            </a:pPr>
            <a:r>
              <a:rPr lang="en-US" sz="2700" smtClean="0"/>
              <a:t>Impaired memory consolidation</a:t>
            </a:r>
          </a:p>
          <a:p>
            <a:pPr eaLnBrk="1" hangingPunct="1">
              <a:lnSpc>
                <a:spcPct val="80000"/>
              </a:lnSpc>
            </a:pPr>
            <a:r>
              <a:rPr lang="en-US" sz="2700" smtClean="0"/>
              <a:t>Increased delirium</a:t>
            </a:r>
          </a:p>
          <a:p>
            <a:pPr eaLnBrk="1" hangingPunct="1">
              <a:lnSpc>
                <a:spcPct val="80000"/>
              </a:lnSpc>
            </a:pPr>
            <a:r>
              <a:rPr lang="en-US" sz="2700" smtClean="0"/>
              <a:t>Poor balance</a:t>
            </a:r>
          </a:p>
          <a:p>
            <a:pPr eaLnBrk="1" hangingPunct="1">
              <a:lnSpc>
                <a:spcPct val="80000"/>
              </a:lnSpc>
            </a:pPr>
            <a:r>
              <a:rPr lang="en-US" sz="2700" smtClean="0"/>
              <a:t>Decreased ventilator drive</a:t>
            </a:r>
          </a:p>
          <a:p>
            <a:pPr eaLnBrk="1" hangingPunct="1">
              <a:lnSpc>
                <a:spcPct val="80000"/>
              </a:lnSpc>
            </a:pPr>
            <a:r>
              <a:rPr lang="en-US" sz="2700" smtClean="0"/>
              <a:t>Increased sympathetic cardiovascular activation</a:t>
            </a:r>
          </a:p>
          <a:p>
            <a:pPr eaLnBrk="1" hangingPunct="1">
              <a:lnSpc>
                <a:spcPct val="80000"/>
              </a:lnSpc>
            </a:pPr>
            <a:r>
              <a:rPr lang="en-US" sz="2700" smtClean="0"/>
              <a:t>Increased blood pressure</a:t>
            </a:r>
          </a:p>
          <a:p>
            <a:pPr eaLnBrk="1" hangingPunct="1">
              <a:lnSpc>
                <a:spcPct val="80000"/>
              </a:lnSpc>
            </a:pPr>
            <a:r>
              <a:rPr lang="en-US" sz="2700" smtClean="0"/>
              <a:t>Immunological abnormalities/susceptibility to infections</a:t>
            </a:r>
          </a:p>
          <a:p>
            <a:pPr eaLnBrk="1" hangingPunct="1">
              <a:lnSpc>
                <a:spcPct val="80000"/>
              </a:lnSpc>
            </a:pPr>
            <a:endParaRPr lang="en-US" sz="2700" smtClean="0"/>
          </a:p>
        </p:txBody>
      </p:sp>
      <p:sp>
        <p:nvSpPr>
          <p:cNvPr id="4" name="Slide Number Placeholder 3"/>
          <p:cNvSpPr>
            <a:spLocks noGrp="1"/>
          </p:cNvSpPr>
          <p:nvPr>
            <p:ph type="sldNum" sz="quarter" idx="12"/>
          </p:nvPr>
        </p:nvSpPr>
        <p:spPr/>
        <p:txBody>
          <a:bodyPr/>
          <a:lstStyle/>
          <a:p>
            <a:fld id="{D618F935-F9A6-40A5-941A-4F0FABEB6992}"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600" smtClean="0"/>
              <a:t>Sleep and Infection</a:t>
            </a:r>
            <a:br>
              <a:rPr lang="en-US" sz="3600" smtClean="0"/>
            </a:br>
            <a:r>
              <a:rPr lang="en-US" sz="2200" smtClean="0"/>
              <a:t>Bryant PA, Curtis N. Ped Infect Dis J 2013;32:1135-37</a:t>
            </a:r>
            <a:r>
              <a:rPr lang="en-US" sz="3600" smtClean="0"/>
              <a:t>.</a:t>
            </a:r>
          </a:p>
        </p:txBody>
      </p:sp>
      <p:pic>
        <p:nvPicPr>
          <p:cNvPr id="23555" name="Content Placeholder 3"/>
          <p:cNvPicPr>
            <a:picLocks noGrp="1" noChangeAspect="1"/>
          </p:cNvPicPr>
          <p:nvPr>
            <p:ph idx="1"/>
          </p:nvPr>
        </p:nvPicPr>
        <p:blipFill>
          <a:blip r:embed="rId2" cstate="screen"/>
          <a:srcRect/>
          <a:stretch>
            <a:fillRect/>
          </a:stretch>
        </p:blipFill>
        <p:spPr>
          <a:xfrm>
            <a:off x="1781175" y="1600200"/>
            <a:ext cx="5581650" cy="4525963"/>
          </a:xfrm>
        </p:spPr>
      </p:pic>
      <p:cxnSp>
        <p:nvCxnSpPr>
          <p:cNvPr id="5" name="Straight Connector 4"/>
          <p:cNvCxnSpPr/>
          <p:nvPr/>
        </p:nvCxnSpPr>
        <p:spPr>
          <a:xfrm flipV="1">
            <a:off x="7391400" y="2590800"/>
            <a:ext cx="0" cy="118745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89CB9E32-74DD-45A6-8A4A-83FD60DF498F}"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4000" smtClean="0"/>
              <a:t>Impact of Sleep on Infection</a:t>
            </a:r>
            <a:br>
              <a:rPr lang="en-US" sz="4000" smtClean="0"/>
            </a:br>
            <a:r>
              <a:rPr lang="en-US" sz="2400" smtClean="0"/>
              <a:t>Bryant PA et al. Nature Reviews 2004;4:457-67</a:t>
            </a:r>
          </a:p>
        </p:txBody>
      </p:sp>
      <p:sp>
        <p:nvSpPr>
          <p:cNvPr id="24579" name="Content Placeholder 2"/>
          <p:cNvSpPr>
            <a:spLocks noGrp="1"/>
          </p:cNvSpPr>
          <p:nvPr>
            <p:ph idx="1"/>
          </p:nvPr>
        </p:nvSpPr>
        <p:spPr/>
        <p:txBody>
          <a:bodyPr/>
          <a:lstStyle/>
          <a:p>
            <a:pPr eaLnBrk="1" hangingPunct="1">
              <a:lnSpc>
                <a:spcPct val="80000"/>
              </a:lnSpc>
            </a:pPr>
            <a:r>
              <a:rPr lang="en-US" sz="3000" smtClean="0"/>
              <a:t>Partial sleep deprivation ( 4 hrs) associated with increased TNF and IL-1</a:t>
            </a:r>
            <a:r>
              <a:rPr lang="el-GR" sz="3000" smtClean="0"/>
              <a:t>β</a:t>
            </a:r>
            <a:r>
              <a:rPr lang="en-US" sz="3000" smtClean="0"/>
              <a:t> production following in vitro stimulation of peripheral blood mononuclear cells</a:t>
            </a:r>
          </a:p>
          <a:p>
            <a:pPr eaLnBrk="1" hangingPunct="1">
              <a:lnSpc>
                <a:spcPct val="80000"/>
              </a:lnSpc>
            </a:pPr>
            <a:r>
              <a:rPr lang="en-US" sz="3000" smtClean="0"/>
              <a:t>Acute sleep loss may enhance the immune system</a:t>
            </a:r>
          </a:p>
          <a:p>
            <a:pPr eaLnBrk="1" hangingPunct="1">
              <a:lnSpc>
                <a:spcPct val="80000"/>
              </a:lnSpc>
            </a:pPr>
            <a:r>
              <a:rPr lang="en-US" sz="3000" smtClean="0"/>
              <a:t>Chronic sleep loss may be detrimental to the immune system</a:t>
            </a:r>
          </a:p>
          <a:p>
            <a:pPr eaLnBrk="1" hangingPunct="1">
              <a:lnSpc>
                <a:spcPct val="80000"/>
              </a:lnSpc>
            </a:pPr>
            <a:r>
              <a:rPr lang="en-US" sz="3000" smtClean="0"/>
              <a:t>Impact of sleep deprivation on cellular and humoral immunity in humans may not be consistent</a:t>
            </a:r>
          </a:p>
          <a:p>
            <a:pPr eaLnBrk="1" hangingPunct="1">
              <a:lnSpc>
                <a:spcPct val="80000"/>
              </a:lnSpc>
            </a:pPr>
            <a:endParaRPr lang="en-US" sz="3000" smtClean="0"/>
          </a:p>
          <a:p>
            <a:pPr eaLnBrk="1" hangingPunct="1">
              <a:lnSpc>
                <a:spcPct val="80000"/>
              </a:lnSpc>
            </a:pPr>
            <a:endParaRPr lang="en-US" sz="3000" smtClean="0"/>
          </a:p>
        </p:txBody>
      </p:sp>
      <p:sp>
        <p:nvSpPr>
          <p:cNvPr id="4" name="Slide Number Placeholder 3"/>
          <p:cNvSpPr>
            <a:spLocks noGrp="1"/>
          </p:cNvSpPr>
          <p:nvPr>
            <p:ph type="sldNum" sz="quarter" idx="12"/>
          </p:nvPr>
        </p:nvSpPr>
        <p:spPr/>
        <p:txBody>
          <a:bodyPr/>
          <a:lstStyle/>
          <a:p>
            <a:fld id="{F8EA5FF7-F439-437B-B3BE-9265A02E2D0E}" type="slidenum">
              <a:rPr lang="en-US"/>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6859</TotalTime>
  <Words>2659</Words>
  <Application>Microsoft Office PowerPoint</Application>
  <PresentationFormat>On-screen Show (4:3)</PresentationFormat>
  <Paragraphs>374</Paragraphs>
  <Slides>56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ＭＳ Ｐゴシック</vt:lpstr>
      <vt:lpstr>Calibri</vt:lpstr>
      <vt:lpstr>Office Theme</vt:lpstr>
      <vt:lpstr>Sleep Quality in Hospitalized Patients with Infection: An Observational Study</vt:lpstr>
      <vt:lpstr>Disclaimers</vt:lpstr>
      <vt:lpstr>Disclosures</vt:lpstr>
      <vt:lpstr>Outline</vt:lpstr>
      <vt:lpstr>Stages of Sleep Bryant PA, et al. Nature Reviews 2004;4:457-67</vt:lpstr>
      <vt:lpstr>Hypotheses  for the Function of Stages of Sleep Bryant PA, et al. Nature Reviews 2004;4: 457-67</vt:lpstr>
      <vt:lpstr>Potential Impact of Poor Sleep on Physiological and Psychological Health</vt:lpstr>
      <vt:lpstr>Sleep and Infection Bryant PA, Curtis N. Ped Infect Dis J 2013;32:1135-37.</vt:lpstr>
      <vt:lpstr>Impact of Sleep on Infection Bryant PA et al. Nature Reviews 2004;4:457-67</vt:lpstr>
      <vt:lpstr>Impact of Sleep on Pneumonia Risk in Women Patel SR et al. SLEEP 2012;35:97-101</vt:lpstr>
      <vt:lpstr>Impact of Sleep on Susceptibility to Common Cold Cohen S et al. Arch Intern Med 2009;169:62-67</vt:lpstr>
      <vt:lpstr>Impact of Acute Sleep Loss on  Immune Response to Vaccination</vt:lpstr>
      <vt:lpstr>Sleep and Antibody Response to Vaccination Prather AA, et al. SLEEP 2012; 35:1063-9</vt:lpstr>
      <vt:lpstr>Impact of Sleep Deprivation on Patients Bryant PA et al. Nature Reviews 2004;4:457-67</vt:lpstr>
      <vt:lpstr>Impact of Infection on Sleep Majde JA, Krueger JM. J Allergy Clin Immunol 2005;116:1188-98</vt:lpstr>
      <vt:lpstr>Sleep and the Immune System Bryant PA, et al. Nature Reviews 2004;4:457-67</vt:lpstr>
      <vt:lpstr>Impact of Infection on Sleep Bryant PA et al. Nature Reviews 2004;4:457-67</vt:lpstr>
      <vt:lpstr>Impact of Infection on Sleep Bryant PA et al. Nature Reviews 2004;4:457-67</vt:lpstr>
      <vt:lpstr>Impact of Sepsis on Sleep Venkateshiah SB, Collop NA. Chest 2012;141:1337-45.</vt:lpstr>
      <vt:lpstr>Sleep in Hospitalized Patients</vt:lpstr>
      <vt:lpstr>Sleep Disturbances Among Hospitalized Patients</vt:lpstr>
      <vt:lpstr>Why study sleep in hospitalized patients with infection?</vt:lpstr>
      <vt:lpstr>Potential Reasons…</vt:lpstr>
      <vt:lpstr>Slide 24</vt:lpstr>
      <vt:lpstr>Sleep Quality In Adult Hospitalized Patients With Infection: Methods Manian FA, Manian CJ. Am J Med Sci 2015;349:56-60</vt:lpstr>
      <vt:lpstr>Sleep Quality In Adult Hospitalized Patients With Infection: Methods Manian FA, Manian CJ. Am J Med Sci 2015;349:56-60</vt:lpstr>
      <vt:lpstr>Sleep Quality In Adult Hospitalized Patients With Infection: Methods Manian FA, Manian CJ. Am J Med Sci 2015;349:56-60</vt:lpstr>
      <vt:lpstr>Sleep Quality In Adult Hospitalized Patients With Infection: Methods: Patient Data  Manian FA, Manian CJ. Am J Med Sci 2015;349:56-60</vt:lpstr>
      <vt:lpstr>Sleep Quality In Adult Hospitalized Patients With Infection: Methods: Patient Diagnosis Manian FA, Manian CJ. Am J Med Sci 2015;349:56-60</vt:lpstr>
      <vt:lpstr>Sleep Quality In Adult Hospitalized Patients With Infection: Methods: Sedative/Hypnotics Categories Manian FA, Manian CJ. Am J Med Sci 2015;349:56-60</vt:lpstr>
      <vt:lpstr>Sleep Quality In Adult Hospitalized Patients With Infection: Methods:Institutional Review/Statistics Manian FA, Manian CJ. Am J Med Sci 2015;349:56-60</vt:lpstr>
      <vt:lpstr>Sleep Quality In Adult Hospitalized Patients With Infection: Results Manian FA, Manian CJ. Am J Med Sci 2015;349:56-60</vt:lpstr>
      <vt:lpstr>Sleep Quality In Adult Hospitalized Patients With Infection Manian FA, Manian CJ. Am J Med Sci 2015;349:56-60</vt:lpstr>
      <vt:lpstr>Top 10 reasons cited for unsound sleep  N=447 (%) Manian FA, Manian CJ. Am J Med Sci 2015;349:56-60</vt:lpstr>
      <vt:lpstr>Miscellaneous  (&lt;2%) reasons cited for unsound sleep by hospitalized patients. N=447 Manian FA, Manian CJ. Am J Med Sci 2015;349:56-60</vt:lpstr>
      <vt:lpstr>Sleep Quality In Adult Hospitalized Patients With Infection Manian FA, Manian CJ. Am J Med Sci 2015;349:56-60</vt:lpstr>
      <vt:lpstr>Duration of Hospitalization and Sleep Quality In Adult Hospitalized Patients With Infection. N=573 Manian FA, Manian CJ. Am J Med Sci 2015;349:56-60</vt:lpstr>
      <vt:lpstr>Ward Location and Sleep Quality In Adult Hospitalized Patients With Infection. N=610 Manian FA, Manian CJ. Am J Med Sci 2015;349:56-60</vt:lpstr>
      <vt:lpstr>Manian FA, Manian CJ. Am J Med Sci 2015;349:56-60</vt:lpstr>
      <vt:lpstr>Manian FA, Manian CJ. Am J Med Sci 2015;349:56-60</vt:lpstr>
      <vt:lpstr>Use of Sedating/Hypnotic Medications and Sleep Quality in Hospitalized Patients.  N=540 Manian FA, Manian CJ. Am J Med Sci 2015;349:56-60</vt:lpstr>
      <vt:lpstr>Discussion of Selected Aspects and Findings</vt:lpstr>
      <vt:lpstr>Selected Aspects and Findings of The Study Manian FA, Manian CJ. Am J Med Sci 2015;349:56-60</vt:lpstr>
      <vt:lpstr>Selected Aspects and Findings of The Study:  Prevalence of Unsound Sleep Manian FA, Manian CJ. Am J Med Sci 2015;349:56-60</vt:lpstr>
      <vt:lpstr>Selected Aspects and Findings of The Study:  Impact of Age and Gender Manian FA, Manian CJ. Am J Med Sci 2015;349:56-60</vt:lpstr>
      <vt:lpstr>Selected Aspects and Findings of The Study:  Reasons for Unsound Sleep: Staff disruptions Manian FA, Manian CJ. Am J Med Sci 2015;349:56-60</vt:lpstr>
      <vt:lpstr>Selected Aspects and Findings of The Study:  Reasons for Unsound Sleep: Pain Manian FA, Manian CJ. Am J Med Sci 2015;349:56-60</vt:lpstr>
      <vt:lpstr>Selected Aspects and Findings of The Study:  Reasons for Unsound Sleep: Anxiety Manian FA, Manian CJ. Am J Med Sci 2015;349:56-60</vt:lpstr>
      <vt:lpstr>Selected Aspects and Findings of The Study:  Hospital Days and Ward Location Manian FA, Manian CJ. Am J Med Sci 2015;349:56-60</vt:lpstr>
      <vt:lpstr>Selected Aspects and Findings of The Study:  Study Limitations Manian FA, Manian CJ. Am J Med Sci 2015;349:56-60</vt:lpstr>
      <vt:lpstr>Selected Aspects and Findings of The Study:  Strengths Manian FA, Manian CJ. Am J Med Sci 2015;349:56-60</vt:lpstr>
      <vt:lpstr>What can we take away?</vt:lpstr>
      <vt:lpstr>Conclusions </vt:lpstr>
      <vt:lpstr>Thank You!</vt:lpstr>
      <vt:lpstr>Slide 55</vt:lpstr>
      <vt:lpstr>Slide 56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Bryant PA et al. Sick and tired: does sleep have a vital role in the immune response?  Nature Reviews 2004;4:457-67</dc:title>
  <dc:creator>farrin</dc:creator>
  <cp:lastModifiedBy>HE</cp:lastModifiedBy>
  <cp:revision>122</cp:revision>
  <dcterms:created xsi:type="dcterms:W3CDTF">2015-02-10T17:48:33Z</dcterms:created>
  <dcterms:modified xsi:type="dcterms:W3CDTF">2015-02-10T23:31:31Z</dcterms:modified>
</cp:coreProperties>
</file>