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2" r:id="rId4"/>
    <p:sldMasterId id="2147483716" r:id="rId5"/>
    <p:sldMasterId id="2147483730" r:id="rId6"/>
  </p:sldMasterIdLst>
  <p:notesMasterIdLst>
    <p:notesMasterId r:id="rId70"/>
  </p:notesMasterIdLst>
  <p:handoutMasterIdLst>
    <p:handoutMasterId r:id="rId71"/>
  </p:handoutMasterIdLst>
  <p:sldIdLst>
    <p:sldId id="256" r:id="rId7"/>
    <p:sldId id="257" r:id="rId8"/>
    <p:sldId id="401" r:id="rId9"/>
    <p:sldId id="417" r:id="rId10"/>
    <p:sldId id="271" r:id="rId11"/>
    <p:sldId id="265" r:id="rId12"/>
    <p:sldId id="428" r:id="rId13"/>
    <p:sldId id="421" r:id="rId14"/>
    <p:sldId id="422" r:id="rId15"/>
    <p:sldId id="418" r:id="rId16"/>
    <p:sldId id="268" r:id="rId17"/>
    <p:sldId id="279" r:id="rId18"/>
    <p:sldId id="272" r:id="rId19"/>
    <p:sldId id="439" r:id="rId20"/>
    <p:sldId id="430" r:id="rId21"/>
    <p:sldId id="429" r:id="rId22"/>
    <p:sldId id="280" r:id="rId23"/>
    <p:sldId id="281" r:id="rId24"/>
    <p:sldId id="446" r:id="rId25"/>
    <p:sldId id="284" r:id="rId26"/>
    <p:sldId id="285" r:id="rId27"/>
    <p:sldId id="448" r:id="rId28"/>
    <p:sldId id="420" r:id="rId29"/>
    <p:sldId id="419" r:id="rId30"/>
    <p:sldId id="441" r:id="rId31"/>
    <p:sldId id="292" r:id="rId32"/>
    <p:sldId id="432" r:id="rId33"/>
    <p:sldId id="410" r:id="rId34"/>
    <p:sldId id="449" r:id="rId35"/>
    <p:sldId id="423" r:id="rId36"/>
    <p:sldId id="426" r:id="rId37"/>
    <p:sldId id="409" r:id="rId38"/>
    <p:sldId id="408" r:id="rId39"/>
    <p:sldId id="412" r:id="rId40"/>
    <p:sldId id="413" r:id="rId41"/>
    <p:sldId id="414" r:id="rId42"/>
    <p:sldId id="415" r:id="rId43"/>
    <p:sldId id="416" r:id="rId44"/>
    <p:sldId id="372" r:id="rId45"/>
    <p:sldId id="403" r:id="rId46"/>
    <p:sldId id="434" r:id="rId47"/>
    <p:sldId id="435" r:id="rId48"/>
    <p:sldId id="436" r:id="rId49"/>
    <p:sldId id="437" r:id="rId50"/>
    <p:sldId id="438" r:id="rId51"/>
    <p:sldId id="379" r:id="rId52"/>
    <p:sldId id="442" r:id="rId53"/>
    <p:sldId id="443" r:id="rId54"/>
    <p:sldId id="445" r:id="rId55"/>
    <p:sldId id="342" r:id="rId56"/>
    <p:sldId id="347" r:id="rId57"/>
    <p:sldId id="306" r:id="rId58"/>
    <p:sldId id="307" r:id="rId59"/>
    <p:sldId id="338" r:id="rId60"/>
    <p:sldId id="375" r:id="rId61"/>
    <p:sldId id="376" r:id="rId62"/>
    <p:sldId id="377" r:id="rId63"/>
    <p:sldId id="378" r:id="rId64"/>
    <p:sldId id="433" r:id="rId65"/>
    <p:sldId id="348" r:id="rId66"/>
    <p:sldId id="404" r:id="rId67"/>
    <p:sldId id="451" r:id="rId68"/>
    <p:sldId id="450" r:id="rId69"/>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heen Mehtar" initials="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p:scale>
          <a:sx n="90" d="100"/>
          <a:sy n="90" d="100"/>
        </p:scale>
        <p:origin x="-1146" y="-18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70" d="100"/>
          <a:sy n="170" d="100"/>
        </p:scale>
        <p:origin x="608" y="1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08T13:08:49.558" idx="3">
    <p:pos x="10" y="10"/>
    <p:text>move to end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09563"/>
            <a:ext cx="6667500" cy="669925"/>
          </a:xfrm>
          <a:prstGeom prst="rect">
            <a:avLst/>
          </a:prstGeom>
        </p:spPr>
        <p:txBody>
          <a:bodyPr vert="horz" lIns="91440" tIns="45720" rIns="91440" bIns="45720" rtlCol="0"/>
          <a:lstStyle>
            <a:lvl1pPr algn="ctr" eaLnBrk="1" fontAlgn="auto" hangingPunct="1">
              <a:spcBef>
                <a:spcPts val="0"/>
              </a:spcBef>
              <a:spcAft>
                <a:spcPts val="0"/>
              </a:spcAft>
              <a:defRPr sz="1200" b="1" dirty="0" smtClean="0">
                <a:latin typeface="+mn-lt"/>
              </a:defRPr>
            </a:lvl1pPr>
          </a:lstStyle>
          <a:p>
            <a:pPr>
              <a:defRPr/>
            </a:pPr>
            <a:r>
              <a:rPr lang="en-ZA"/>
              <a:t>Strengthening IPC Structures Through </a:t>
            </a:r>
            <a:r>
              <a:rPr lang="en-ZA" err="1"/>
              <a:t>Eduation</a:t>
            </a:r>
            <a:r>
              <a:rPr lang="en-ZA"/>
              <a:t/>
            </a:r>
            <a:br>
              <a:rPr lang="en-ZA"/>
            </a:br>
            <a:r>
              <a:rPr lang="en-ZA" err="1"/>
              <a:t>Prof.</a:t>
            </a:r>
            <a:r>
              <a:rPr lang="en-ZA"/>
              <a:t> </a:t>
            </a:r>
            <a:r>
              <a:rPr lang="en-ZA" err="1"/>
              <a:t>Shaheen</a:t>
            </a:r>
            <a:r>
              <a:rPr lang="en-ZA"/>
              <a:t> </a:t>
            </a:r>
            <a:r>
              <a:rPr lang="en-ZA" err="1"/>
              <a:t>Mehtar</a:t>
            </a:r>
            <a:r>
              <a:rPr lang="en-ZA"/>
              <a:t>, Stellenbosch University, Cape Town, South Africa</a:t>
            </a:r>
          </a:p>
          <a:p>
            <a:pPr>
              <a:defRPr/>
            </a:pPr>
            <a:r>
              <a:rPr lang="en-ZA"/>
              <a:t>A Webber Training Teleclass</a:t>
            </a:r>
            <a:endParaRPr lang="en-ZA"/>
          </a:p>
        </p:txBody>
      </p:sp>
      <p:sp>
        <p:nvSpPr>
          <p:cNvPr id="4" name="Footer Placeholder 3"/>
          <p:cNvSpPr>
            <a:spLocks noGrp="1"/>
          </p:cNvSpPr>
          <p:nvPr>
            <p:ph type="ftr" sz="quarter" idx="2"/>
          </p:nvPr>
        </p:nvSpPr>
        <p:spPr>
          <a:xfrm>
            <a:off x="0" y="8940800"/>
            <a:ext cx="6667500" cy="496888"/>
          </a:xfrm>
          <a:prstGeom prst="rect">
            <a:avLst/>
          </a:prstGeom>
        </p:spPr>
        <p:txBody>
          <a:bodyPr vert="horz" lIns="91440" tIns="45720" rIns="91440" bIns="45720" rtlCol="0" anchor="b"/>
          <a:lstStyle>
            <a:lvl1pPr algn="ctr" eaLnBrk="1" fontAlgn="auto" hangingPunct="1">
              <a:spcBef>
                <a:spcPts val="0"/>
              </a:spcBef>
              <a:spcAft>
                <a:spcPts val="0"/>
              </a:spcAft>
              <a:defRPr sz="1200" b="1" dirty="0" err="1" smtClean="0">
                <a:latin typeface="+mn-lt"/>
              </a:defRPr>
            </a:lvl1pPr>
          </a:lstStyle>
          <a:p>
            <a:pPr>
              <a:defRPr/>
            </a:pPr>
            <a:r>
              <a:rPr lang="en-ZA"/>
              <a:t>Hosted by Paul Webber  </a:t>
            </a:r>
            <a:r>
              <a:rPr lang="en-ZA"/>
              <a:t>paul@webbertraining.com</a:t>
            </a:r>
            <a:endParaRPr lang="en-ZA"/>
          </a:p>
          <a:p>
            <a:pPr>
              <a:defRPr/>
            </a:pPr>
            <a:r>
              <a:rPr lang="en-ZA"/>
              <a:t>www.webbertraining.com</a:t>
            </a:r>
            <a:endParaRPr lang="en-ZA"/>
          </a:p>
        </p:txBody>
      </p:sp>
      <p:sp>
        <p:nvSpPr>
          <p:cNvPr id="5" name="Slide Number Placeholder 4"/>
          <p:cNvSpPr>
            <a:spLocks noGrp="1"/>
          </p:cNvSpPr>
          <p:nvPr>
            <p:ph type="sldNum" sz="quarter" idx="3"/>
          </p:nvPr>
        </p:nvSpPr>
        <p:spPr>
          <a:xfrm>
            <a:off x="3778250" y="9429750"/>
            <a:ext cx="288925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AF440B9-9251-420B-A425-3345A092D76D}" type="slidenum">
              <a:rPr lang="en-ZA" altLang="en-US"/>
              <a:pPr/>
              <a:t>‹#›</a:t>
            </a:fld>
            <a:endParaRPr lang="en-ZA" altLang="en-US"/>
          </a:p>
        </p:txBody>
      </p:sp>
    </p:spTree>
    <p:extLst>
      <p:ext uri="{BB962C8B-B14F-4D97-AF65-F5344CB8AC3E}">
        <p14:creationId xmlns:p14="http://schemas.microsoft.com/office/powerpoint/2010/main" val="220300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ZA" altLang="en-US"/>
          </a:p>
        </p:txBody>
      </p:sp>
      <p:sp>
        <p:nvSpPr>
          <p:cNvPr id="3" name="Date Placeholder 2"/>
          <p:cNvSpPr>
            <a:spLocks noGrp="1"/>
          </p:cNvSpPr>
          <p:nvPr>
            <p:ph type="dt" idx="1"/>
          </p:nvPr>
        </p:nvSpPr>
        <p:spPr>
          <a:xfrm>
            <a:off x="3778250" y="0"/>
            <a:ext cx="288925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99D1E891-A2ED-412B-A480-574E2097E853}" type="datetimeFigureOut">
              <a:rPr lang="en-ZA" altLang="en-US"/>
              <a:pPr/>
              <a:t>2017/10/10</a:t>
            </a:fld>
            <a:endParaRPr lang="en-ZA" alt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66750" y="4778375"/>
            <a:ext cx="5335588" cy="3908425"/>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6" name="Footer Placeholder 5"/>
          <p:cNvSpPr>
            <a:spLocks noGrp="1"/>
          </p:cNvSpPr>
          <p:nvPr>
            <p:ph type="ftr" sz="quarter" idx="4"/>
          </p:nvPr>
        </p:nvSpPr>
        <p:spPr>
          <a:xfrm>
            <a:off x="0" y="9429750"/>
            <a:ext cx="2889250" cy="498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ZA" altLang="en-US"/>
          </a:p>
        </p:txBody>
      </p:sp>
      <p:sp>
        <p:nvSpPr>
          <p:cNvPr id="7" name="Slide Number Placeholder 6"/>
          <p:cNvSpPr>
            <a:spLocks noGrp="1"/>
          </p:cNvSpPr>
          <p:nvPr>
            <p:ph type="sldNum" sz="quarter" idx="5"/>
          </p:nvPr>
        </p:nvSpPr>
        <p:spPr>
          <a:xfrm>
            <a:off x="3778250" y="9429750"/>
            <a:ext cx="288925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AEE8E84-A934-4517-8E22-B37BB4D8D946}" type="slidenum">
              <a:rPr lang="en-ZA" altLang="en-US"/>
              <a:pPr/>
              <a:t>‹#›</a:t>
            </a:fld>
            <a:endParaRPr lang="en-ZA" altLang="en-US"/>
          </a:p>
        </p:txBody>
      </p:sp>
    </p:spTree>
    <p:extLst>
      <p:ext uri="{BB962C8B-B14F-4D97-AF65-F5344CB8AC3E}">
        <p14:creationId xmlns:p14="http://schemas.microsoft.com/office/powerpoint/2010/main" val="7342478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t>Within health systems there are major challenges. The finances needed for health are either non existent or diverted to other areas. Unfortunately, there is also a lot of waste mainly due to ignorance. There was, and still is, very little concentrated and structured training because of the lack of accountability</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733724D-B322-4FAD-BBA6-F4D8AAA0287B}" type="slidenum">
              <a:rPr lang="en-ZA" altLang="en-US"/>
              <a:pPr/>
              <a:t>4</a:t>
            </a:fld>
            <a:endParaRPr lang="en-Z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C93F628-E55F-4519-AA6F-BAC131061A53}" type="slidenum">
              <a:rPr lang="en-ZA" altLang="en-US"/>
              <a:pPr/>
              <a:t>28</a:t>
            </a:fld>
            <a:endParaRPr lang="en-Z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A1EDC83-309F-465A-98B0-B0EA91A513EB}" type="slidenum">
              <a:rPr lang="en-ZA" altLang="en-US"/>
              <a:pPr/>
              <a:t>32</a:t>
            </a:fld>
            <a:endParaRPr lang="en-Z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Knowledge transfer by this route was saturated and other reminders were needed to continue good IPC</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C741C87-5B2E-451C-9F90-58FC8F9FB970}" type="slidenum">
              <a:rPr lang="en-ZA" altLang="en-US"/>
              <a:pPr/>
              <a:t>35</a:t>
            </a:fld>
            <a:endParaRPr lang="en-Z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8E718FD-C35D-43B4-A030-69FDF89A8504}" type="slidenum">
              <a:rPr lang="en-ZA" altLang="en-US"/>
              <a:pPr/>
              <a:t>38</a:t>
            </a:fld>
            <a:endParaRPr lang="en-Z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a:p>
            <a:pPr>
              <a:spcBef>
                <a:spcPct val="0"/>
              </a:spcBef>
            </a:pPr>
            <a:endParaRPr lang="en-ZA" altLang="en-US" smtClean="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4F74B96-048B-40C5-A3A7-F112AB4BEA94}" type="slidenum">
              <a:rPr lang="en-ZA" altLang="en-US">
                <a:cs typeface="Arial" pitchFamily="34" charset="0"/>
              </a:rPr>
              <a:pPr/>
              <a:t>39</a:t>
            </a:fld>
            <a:endParaRPr lang="en-ZA" altLang="en-US">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Kilian Fox from the Observer in the UK reported that in Africa alone there were 280 million subscribers to phones of which 85% were mobile phone user.</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DEB17BE-7535-443F-B219-D7ED1653B829}" type="slidenum">
              <a:rPr lang="en-ZA" altLang="en-US"/>
              <a:pPr/>
              <a:t>41</a:t>
            </a:fld>
            <a:endParaRPr lang="en-Z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D1F9ADE-F2F9-4A0C-A35E-1CDD27C9076F}" type="slidenum">
              <a:rPr lang="en-ZA" altLang="en-US"/>
              <a:pPr/>
              <a:t>42</a:t>
            </a:fld>
            <a:endParaRPr lang="en-Z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This is an inexpensive yet helpful tool which contains all the core elements of IPC and is used as a reference for the HCW. </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23A8DF4-14D6-46AB-94FB-22051230C287}" type="slidenum">
              <a:rPr lang="en-ZA" altLang="en-US"/>
              <a:pPr/>
              <a:t>43</a:t>
            </a:fld>
            <a:endParaRPr lang="en-Z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5AB4E2F-ED26-4D90-A1DC-D8D87DA539F6}" type="slidenum">
              <a:rPr lang="en-ZA" altLang="en-US">
                <a:cs typeface="Arial" pitchFamily="34" charset="0"/>
              </a:rPr>
              <a:pPr/>
              <a:t>46</a:t>
            </a:fld>
            <a:endParaRPr lang="en-ZA" altLang="en-US">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t>And finally feed back- Julian Archer</a:t>
            </a:r>
          </a:p>
        </p:txBody>
      </p:sp>
      <p:sp>
        <p:nvSpPr>
          <p:cNvPr id="9113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80ED0C4-4870-4864-B578-66381DFD759E}" type="slidenum">
              <a:rPr lang="nl-NL" altLang="en-US">
                <a:cs typeface="Arial" pitchFamily="34" charset="0"/>
              </a:rPr>
              <a:pPr/>
              <a:t>47</a:t>
            </a:fld>
            <a:endParaRPr lang="nl-NL" alt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Start by looking at the learning pyramid. Teaching others is the best way to learn. Giving lectures is the worse!</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A4A5AC0-C3DB-4BC1-BF1B-FDBDC9F0FD6B}" type="slidenum">
              <a:rPr lang="en-ZA" altLang="en-US">
                <a:cs typeface="Arial" pitchFamily="34" charset="0"/>
              </a:rPr>
              <a:pPr/>
              <a:t>10</a:t>
            </a:fld>
            <a:endParaRPr lang="en-ZA" altLang="en-US">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To make sure that at team focus develops, it is best to teach basic IPC to a combined class of doctors, nurses and if decontamination is being taught, then SSD staff</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6B1D2BE-52DD-4AAF-85C9-7F7A0768D1E0}" type="slidenum">
              <a:rPr lang="en-ZA" altLang="en-US">
                <a:cs typeface="Arial" pitchFamily="34" charset="0"/>
              </a:rPr>
              <a:pPr/>
              <a:t>48</a:t>
            </a:fld>
            <a:endParaRPr lang="en-ZA" altLang="en-US">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0CA9B36-F350-4BC0-AC3D-C9457E7F04F3}" type="slidenum">
              <a:rPr lang="en-ZA" altLang="en-US">
                <a:cs typeface="Arial" pitchFamily="34" charset="0"/>
              </a:rPr>
              <a:pPr/>
              <a:t>55</a:t>
            </a:fld>
            <a:endParaRPr lang="en-ZA" altLang="en-US">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Focus of MEPI project: Development, implementation and evaluation of innovative models for rural and underserved communities in Africa</a:t>
            </a:r>
          </a:p>
          <a:p>
            <a:pPr>
              <a:spcBef>
                <a:spcPct val="0"/>
              </a:spcBef>
            </a:pPr>
            <a:r>
              <a:rPr lang="en-ZA" altLang="en-US" smtClean="0"/>
              <a:t>George Washington University serves as the coordinating center, in partnership with the African Center for Global Health and Social Transformation.</a:t>
            </a:r>
          </a:p>
          <a:p>
            <a:pPr>
              <a:spcBef>
                <a:spcPct val="0"/>
              </a:spcBef>
            </a:pPr>
            <a:r>
              <a:rPr lang="en-ZA" altLang="en-US" smtClean="0"/>
              <a:t>28 Universities in 12 African countries</a:t>
            </a:r>
          </a:p>
          <a:p>
            <a:pPr>
              <a:spcBef>
                <a:spcPct val="0"/>
              </a:spcBef>
            </a:pPr>
            <a:endParaRPr lang="en-ZA" altLang="en-US" smtClean="0"/>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EB9ECA8-D381-4AB9-BAB6-9A3B879792B6}" type="slidenum">
              <a:rPr lang="en-ZA" altLang="en-US">
                <a:cs typeface="Arial" pitchFamily="34" charset="0"/>
              </a:rPr>
              <a:pPr/>
              <a:t>56</a:t>
            </a:fld>
            <a:endParaRPr lang="en-ZA" altLang="en-US">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itchFamily="34" charset="0"/>
              </a:defRPr>
            </a:lvl1pPr>
            <a:lvl2pPr marL="742950" indent="-285750" defTabSz="931863">
              <a:defRPr>
                <a:solidFill>
                  <a:schemeClr val="tx1"/>
                </a:solidFill>
                <a:latin typeface="Calibri" pitchFamily="34" charset="0"/>
              </a:defRPr>
            </a:lvl2pPr>
            <a:lvl3pPr marL="1143000" indent="-228600" defTabSz="931863">
              <a:defRPr>
                <a:solidFill>
                  <a:schemeClr val="tx1"/>
                </a:solidFill>
                <a:latin typeface="Calibri" pitchFamily="34" charset="0"/>
              </a:defRPr>
            </a:lvl3pPr>
            <a:lvl4pPr marL="1600200" indent="-228600" defTabSz="931863">
              <a:defRPr>
                <a:solidFill>
                  <a:schemeClr val="tx1"/>
                </a:solidFill>
                <a:latin typeface="Calibri" pitchFamily="34" charset="0"/>
              </a:defRPr>
            </a:lvl4pPr>
            <a:lvl5pPr marL="2057400" indent="-228600" defTabSz="931863">
              <a:defRPr>
                <a:solidFill>
                  <a:schemeClr val="tx1"/>
                </a:solidFill>
                <a:latin typeface="Calibri" pitchFamily="34" charset="0"/>
              </a:defRPr>
            </a:lvl5pPr>
            <a:lvl6pPr marL="2514600" indent="-228600" defTabSz="931863" fontAlgn="base">
              <a:spcBef>
                <a:spcPct val="0"/>
              </a:spcBef>
              <a:spcAft>
                <a:spcPct val="0"/>
              </a:spcAft>
              <a:defRPr>
                <a:solidFill>
                  <a:schemeClr val="tx1"/>
                </a:solidFill>
                <a:latin typeface="Calibri" pitchFamily="34" charset="0"/>
              </a:defRPr>
            </a:lvl6pPr>
            <a:lvl7pPr marL="2971800" indent="-228600" defTabSz="931863" fontAlgn="base">
              <a:spcBef>
                <a:spcPct val="0"/>
              </a:spcBef>
              <a:spcAft>
                <a:spcPct val="0"/>
              </a:spcAft>
              <a:defRPr>
                <a:solidFill>
                  <a:schemeClr val="tx1"/>
                </a:solidFill>
                <a:latin typeface="Calibri" pitchFamily="34" charset="0"/>
              </a:defRPr>
            </a:lvl7pPr>
            <a:lvl8pPr marL="3429000" indent="-228600" defTabSz="931863" fontAlgn="base">
              <a:spcBef>
                <a:spcPct val="0"/>
              </a:spcBef>
              <a:spcAft>
                <a:spcPct val="0"/>
              </a:spcAft>
              <a:defRPr>
                <a:solidFill>
                  <a:schemeClr val="tx1"/>
                </a:solidFill>
                <a:latin typeface="Calibri" pitchFamily="34" charset="0"/>
              </a:defRPr>
            </a:lvl8pPr>
            <a:lvl9pPr marL="3886200" indent="-228600" defTabSz="931863" fontAlgn="base">
              <a:spcBef>
                <a:spcPct val="0"/>
              </a:spcBef>
              <a:spcAft>
                <a:spcPct val="0"/>
              </a:spcAft>
              <a:defRPr>
                <a:solidFill>
                  <a:schemeClr val="tx1"/>
                </a:solidFill>
                <a:latin typeface="Calibri" pitchFamily="34" charset="0"/>
              </a:defRPr>
            </a:lvl9pPr>
          </a:lstStyle>
          <a:p>
            <a:pPr eaLnBrk="0" hangingPunct="0"/>
            <a:fld id="{CAACBAB9-F3AE-4307-90EE-C57C81858E29}" type="slidenum">
              <a:rPr lang="en-ZA" altLang="en-US">
                <a:latin typeface="Times New Roman" pitchFamily="18" charset="0"/>
              </a:rPr>
              <a:pPr eaLnBrk="0" hangingPunct="0"/>
              <a:t>57</a:t>
            </a:fld>
            <a:endParaRPr lang="en-ZA" alt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itchFamily="34" charset="0"/>
              </a:defRPr>
            </a:lvl1pPr>
            <a:lvl2pPr marL="742950" indent="-285750" defTabSz="931863">
              <a:defRPr>
                <a:solidFill>
                  <a:schemeClr val="tx1"/>
                </a:solidFill>
                <a:latin typeface="Calibri" pitchFamily="34" charset="0"/>
              </a:defRPr>
            </a:lvl2pPr>
            <a:lvl3pPr marL="1143000" indent="-228600" defTabSz="931863">
              <a:defRPr>
                <a:solidFill>
                  <a:schemeClr val="tx1"/>
                </a:solidFill>
                <a:latin typeface="Calibri" pitchFamily="34" charset="0"/>
              </a:defRPr>
            </a:lvl3pPr>
            <a:lvl4pPr marL="1600200" indent="-228600" defTabSz="931863">
              <a:defRPr>
                <a:solidFill>
                  <a:schemeClr val="tx1"/>
                </a:solidFill>
                <a:latin typeface="Calibri" pitchFamily="34" charset="0"/>
              </a:defRPr>
            </a:lvl4pPr>
            <a:lvl5pPr marL="2057400" indent="-228600" defTabSz="931863">
              <a:defRPr>
                <a:solidFill>
                  <a:schemeClr val="tx1"/>
                </a:solidFill>
                <a:latin typeface="Calibri" pitchFamily="34" charset="0"/>
              </a:defRPr>
            </a:lvl5pPr>
            <a:lvl6pPr marL="2514600" indent="-228600" defTabSz="931863" fontAlgn="base">
              <a:spcBef>
                <a:spcPct val="0"/>
              </a:spcBef>
              <a:spcAft>
                <a:spcPct val="0"/>
              </a:spcAft>
              <a:defRPr>
                <a:solidFill>
                  <a:schemeClr val="tx1"/>
                </a:solidFill>
                <a:latin typeface="Calibri" pitchFamily="34" charset="0"/>
              </a:defRPr>
            </a:lvl6pPr>
            <a:lvl7pPr marL="2971800" indent="-228600" defTabSz="931863" fontAlgn="base">
              <a:spcBef>
                <a:spcPct val="0"/>
              </a:spcBef>
              <a:spcAft>
                <a:spcPct val="0"/>
              </a:spcAft>
              <a:defRPr>
                <a:solidFill>
                  <a:schemeClr val="tx1"/>
                </a:solidFill>
                <a:latin typeface="Calibri" pitchFamily="34" charset="0"/>
              </a:defRPr>
            </a:lvl7pPr>
            <a:lvl8pPr marL="3429000" indent="-228600" defTabSz="931863" fontAlgn="base">
              <a:spcBef>
                <a:spcPct val="0"/>
              </a:spcBef>
              <a:spcAft>
                <a:spcPct val="0"/>
              </a:spcAft>
              <a:defRPr>
                <a:solidFill>
                  <a:schemeClr val="tx1"/>
                </a:solidFill>
                <a:latin typeface="Calibri" pitchFamily="34" charset="0"/>
              </a:defRPr>
            </a:lvl8pPr>
            <a:lvl9pPr marL="3886200" indent="-228600" defTabSz="931863" fontAlgn="base">
              <a:spcBef>
                <a:spcPct val="0"/>
              </a:spcBef>
              <a:spcAft>
                <a:spcPct val="0"/>
              </a:spcAft>
              <a:defRPr>
                <a:solidFill>
                  <a:schemeClr val="tx1"/>
                </a:solidFill>
                <a:latin typeface="Calibri" pitchFamily="34" charset="0"/>
              </a:defRPr>
            </a:lvl9pPr>
          </a:lstStyle>
          <a:p>
            <a:pPr eaLnBrk="0" hangingPunct="0"/>
            <a:fld id="{B1257BDB-19B9-4218-B77B-7073F46C8FAA}" type="slidenum">
              <a:rPr lang="en-ZA" altLang="en-US">
                <a:latin typeface="Times New Roman" pitchFamily="18" charset="0"/>
              </a:rPr>
              <a:pPr eaLnBrk="0" hangingPunct="0"/>
              <a:t>58</a:t>
            </a:fld>
            <a:endParaRPr lang="en-ZA" altLang="en-US">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ZA" altLang="en-US" smtClean="0"/>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18D0977-6FCE-4F2F-B8FA-C094B3985709}" type="slidenum">
              <a:rPr lang="en-ZA" altLang="en-US"/>
              <a:pPr/>
              <a:t>59</a:t>
            </a:fld>
            <a:endParaRPr lang="en-Z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Travelling to the various teaching venues is expensive for both the students and tutors. It is rigid and time consuming. Sometimes the students and tutors get bored. Constant reminders are needed to prompt behavioural change and these are lacking- the constant stimulus. However, students and tutors love the personal touch and can judge the atmosphere in the room- as to whether the students have understood or not.</a:t>
            </a:r>
          </a:p>
          <a:p>
            <a:pPr>
              <a:spcBef>
                <a:spcPct val="0"/>
              </a:spcBef>
            </a:pPr>
            <a:endParaRPr lang="en-ZA" altLang="en-US"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B2269D9-2B77-4F4D-AEF0-4AC77D859A68}" type="slidenum">
              <a:rPr lang="en-ZA" altLang="en-US">
                <a:cs typeface="Arial" pitchFamily="34" charset="0"/>
              </a:rPr>
              <a:pPr/>
              <a:t>16</a:t>
            </a:fld>
            <a:endParaRPr lang="en-ZA" altLang="en-US">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HCW will say that are not allowed independent thought and have to follow the manager’s instruction. </a:t>
            </a:r>
          </a:p>
          <a:p>
            <a:pPr>
              <a:spcBef>
                <a:spcPct val="0"/>
              </a:spcBef>
            </a:pPr>
            <a:r>
              <a:rPr lang="en-ZA" altLang="en-US" smtClean="0"/>
              <a:t>Usually the manager is not trained in IPC and will insist that things stay the same.  And here are some quotes.</a:t>
            </a:r>
          </a:p>
          <a:p>
            <a:pPr>
              <a:spcBef>
                <a:spcPct val="0"/>
              </a:spcBef>
            </a:pPr>
            <a:r>
              <a:rPr lang="en-ZA" altLang="en-US" smtClean="0"/>
              <a:t>Therefore education of the managers becomes an essential part of IPC education.</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80BC1B3-50B0-4E2F-B600-E240D55AD008}" type="slidenum">
              <a:rPr lang="en-ZA" altLang="en-US"/>
              <a:pPr/>
              <a:t>20</a:t>
            </a:fld>
            <a:endParaRPr lang="en-Z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When talking to managers we always talk about cost. Cost to the HCF, cost to staff and cost to themselves. Here is an example from TBH where we demonstrated the impact of an IPC team and what happens when this team is not supported by management. Above is the number of infections in the ICU from 2006 to 2010- below is the cost of infection calculated in 2010 which is now much more.</a:t>
            </a:r>
          </a:p>
          <a:p>
            <a:pPr>
              <a:spcBef>
                <a:spcPct val="0"/>
              </a:spcBef>
            </a:pPr>
            <a:r>
              <a:rPr lang="en-ZA" altLang="en-US" smtClean="0"/>
              <a:t>It is also difficult to say that there is no money when so much is spent needlessly. We can demonstrate the cost effectiveness of IPC Teams- much like Haley did in the early 70’s</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522A50A-DB60-4386-A9D0-C968AC6BB2F1}" type="slidenum">
              <a:rPr lang="en-ZA" altLang="en-US"/>
              <a:pPr/>
              <a:t>21</a:t>
            </a:fld>
            <a:endParaRPr lang="en-Z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Instead of bombarding the students with a lot of written material which they never read, we rely more on demonstrations as shown in the picture above. They dress up and feel what it is like. They simulate and demonstrate</a:t>
            </a:r>
          </a:p>
          <a:p>
            <a:pPr>
              <a:spcBef>
                <a:spcPct val="0"/>
              </a:spcBef>
            </a:pPr>
            <a:r>
              <a:rPr lang="en-ZA" altLang="en-US" smtClean="0"/>
              <a:t>Below, the two students are role playing and critiquing each other on clinical history and examination- the tutors observe both </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0336ABA-BCD8-4D1C-BF56-DECAA69E2C68}" type="slidenum">
              <a:rPr lang="en-ZA" altLang="en-US"/>
              <a:pPr/>
              <a:t>23</a:t>
            </a:fld>
            <a:endParaRPr lang="en-Z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The culture is oral and therefore HCW especially nurses prefer a face to face discussion and verbal instruction. There is not much reading material on one’s subject and most of the HCW do not read.</a:t>
            </a:r>
          </a:p>
          <a:p>
            <a:pPr>
              <a:spcBef>
                <a:spcPct val="0"/>
              </a:spcBef>
            </a:pPr>
            <a:r>
              <a:rPr lang="en-ZA" altLang="en-US" smtClean="0"/>
              <a:t>Not many hospital have these</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359C32-8CC0-4FEB-ACBB-4DA56626FF76}" type="slidenum">
              <a:rPr lang="en-ZA" altLang="en-US">
                <a:cs typeface="Arial" pitchFamily="34" charset="0"/>
              </a:rPr>
              <a:pPr/>
              <a:t>24</a:t>
            </a:fld>
            <a:endParaRPr lang="en-ZA" altLang="en-US">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We run a train the trainer course which is quite unique. Those who have done well in the Basic IPC course are asked to join the TTT course. They are taught to teach, transfer knowledge and they are judged by their peers. Then they have to go back to their place of work and train 5 more people. We then go and test the 5 people they trained- if 50% of knowledge has been transferred accurately, they get their certificate of competence.</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511B89B-6FAB-4157-827F-89031B7B1982}" type="slidenum">
              <a:rPr lang="en-ZA" altLang="en-US"/>
              <a:pPr/>
              <a:t>26</a:t>
            </a:fld>
            <a:endParaRPr lang="en-Z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ZA" altLang="en-US" smtClean="0"/>
              <a:t>It is apparent that the batch we taught recently showed a measurable increase in knowledge. When we went back to their hospitals the change in practice was truly apparent.</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4BA679E-DF8E-4DD5-A73F-018E623FD21B}" type="slidenum">
              <a:rPr lang="en-ZA" altLang="en-US">
                <a:cs typeface="Arial" pitchFamily="34" charset="0"/>
              </a:rPr>
              <a:pPr/>
              <a:t>27</a:t>
            </a:fld>
            <a:endParaRPr lang="en-ZA" alt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DF86A264-835F-463D-8CDB-DE4D5600872D}"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a:lvl1pPr>
          </a:lstStyle>
          <a:p>
            <a:pPr>
              <a:defRPr/>
            </a:pPr>
            <a:r>
              <a:rPr lang="en-ZA"/>
              <a:t>TC PWT Oct 2017</a:t>
            </a:r>
          </a:p>
        </p:txBody>
      </p:sp>
      <p:sp>
        <p:nvSpPr>
          <p:cNvPr id="6" name="Slide Number Placeholder 5"/>
          <p:cNvSpPr>
            <a:spLocks noGrp="1"/>
          </p:cNvSpPr>
          <p:nvPr>
            <p:ph type="sldNum" sz="quarter" idx="12"/>
          </p:nvPr>
        </p:nvSpPr>
        <p:spPr/>
        <p:txBody>
          <a:bodyPr/>
          <a:lstStyle>
            <a:lvl1pPr>
              <a:defRPr/>
            </a:lvl1pPr>
          </a:lstStyle>
          <a:p>
            <a:fld id="{CD30EEB6-A745-46B1-8DE1-D485781AB163}" type="slidenum">
              <a:rPr lang="en-ZA" altLang="en-US"/>
              <a:pPr/>
              <a:t>‹#›</a:t>
            </a:fld>
            <a:endParaRPr lang="en-ZA" altLang="en-US"/>
          </a:p>
        </p:txBody>
      </p:sp>
    </p:spTree>
    <p:extLst>
      <p:ext uri="{BB962C8B-B14F-4D97-AF65-F5344CB8AC3E}">
        <p14:creationId xmlns:p14="http://schemas.microsoft.com/office/powerpoint/2010/main" val="365101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C257C18-0F99-45B9-9EB0-4C33DFD2F48A}"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6" name="Slide Number Placeholder 5"/>
          <p:cNvSpPr>
            <a:spLocks noGrp="1"/>
          </p:cNvSpPr>
          <p:nvPr>
            <p:ph type="sldNum" sz="quarter" idx="12"/>
          </p:nvPr>
        </p:nvSpPr>
        <p:spPr>
          <a:xfrm>
            <a:off x="6889750" y="6434138"/>
            <a:ext cx="2133600" cy="365125"/>
          </a:xfrm>
        </p:spPr>
        <p:txBody>
          <a:bodyPr/>
          <a:lstStyle>
            <a:lvl1pPr>
              <a:defRPr sz="1800"/>
            </a:lvl1pPr>
          </a:lstStyle>
          <a:p>
            <a:fld id="{DB1A3265-F476-47CF-827E-A9B0D3F2C05A}" type="slidenum">
              <a:rPr lang="en-ZA" altLang="en-US"/>
              <a:pPr/>
              <a:t>‹#›</a:t>
            </a:fld>
            <a:endParaRPr lang="en-ZA" altLang="en-US"/>
          </a:p>
        </p:txBody>
      </p:sp>
    </p:spTree>
    <p:extLst>
      <p:ext uri="{BB962C8B-B14F-4D97-AF65-F5344CB8AC3E}">
        <p14:creationId xmlns:p14="http://schemas.microsoft.com/office/powerpoint/2010/main" val="171554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5EEDC10-F5F7-45E0-9B00-B000A0E6A781}"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6" name="Slide Number Placeholder 5"/>
          <p:cNvSpPr>
            <a:spLocks noGrp="1"/>
          </p:cNvSpPr>
          <p:nvPr>
            <p:ph type="sldNum" sz="quarter" idx="12"/>
          </p:nvPr>
        </p:nvSpPr>
        <p:spPr>
          <a:xfrm>
            <a:off x="6889750" y="6434138"/>
            <a:ext cx="2133600" cy="365125"/>
          </a:xfrm>
        </p:spPr>
        <p:txBody>
          <a:bodyPr/>
          <a:lstStyle>
            <a:lvl1pPr>
              <a:defRPr sz="1800"/>
            </a:lvl1pPr>
          </a:lstStyle>
          <a:p>
            <a:fld id="{75395CDD-14F7-4626-8623-C4F07BB36FF6}" type="slidenum">
              <a:rPr lang="en-ZA" altLang="en-US"/>
              <a:pPr/>
              <a:t>‹#›</a:t>
            </a:fld>
            <a:endParaRPr lang="en-ZA" altLang="en-US"/>
          </a:p>
        </p:txBody>
      </p:sp>
    </p:spTree>
    <p:extLst>
      <p:ext uri="{BB962C8B-B14F-4D97-AF65-F5344CB8AC3E}">
        <p14:creationId xmlns:p14="http://schemas.microsoft.com/office/powerpoint/2010/main" val="29803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p:txBody>
          <a:bodyPr/>
          <a:lstStyle>
            <a:lvl1pPr>
              <a:defRPr/>
            </a:lvl1pPr>
          </a:lstStyle>
          <a:p>
            <a:fld id="{CA2FBA82-2A22-440C-82E7-F0496955E1A9}"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6" name="Slide Number Placeholder 5"/>
          <p:cNvSpPr>
            <a:spLocks noGrp="1"/>
          </p:cNvSpPr>
          <p:nvPr>
            <p:ph type="sldNum" sz="quarter" idx="12"/>
          </p:nvPr>
        </p:nvSpPr>
        <p:spPr>
          <a:xfrm>
            <a:off x="6889750" y="6434138"/>
            <a:ext cx="2133600" cy="365125"/>
          </a:xfrm>
        </p:spPr>
        <p:txBody>
          <a:bodyPr/>
          <a:lstStyle>
            <a:lvl1pPr>
              <a:defRPr sz="1800"/>
            </a:lvl1pPr>
          </a:lstStyle>
          <a:p>
            <a:fld id="{C6A6489E-14F1-44A8-8F9E-C0F2429B7739}" type="slidenum">
              <a:rPr lang="en-ZA" altLang="en-US"/>
              <a:pPr/>
              <a:t>‹#›</a:t>
            </a:fld>
            <a:endParaRPr lang="en-ZA" altLang="en-US"/>
          </a:p>
        </p:txBody>
      </p:sp>
    </p:spTree>
    <p:extLst>
      <p:ext uri="{BB962C8B-B14F-4D97-AF65-F5344CB8AC3E}">
        <p14:creationId xmlns:p14="http://schemas.microsoft.com/office/powerpoint/2010/main" val="2225158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0B40809-484D-4BEC-8A10-C2A75B2C3631}" type="datetime1">
              <a:rPr lang="en-ZA" altLang="en-US"/>
              <a:pPr/>
              <a:t>2017/10/10</a:t>
            </a:fld>
            <a:endParaRPr lang="en-ZA" altLang="en-US"/>
          </a:p>
        </p:txBody>
      </p:sp>
      <p:sp>
        <p:nvSpPr>
          <p:cNvPr id="6"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7" name="Slide Number Placeholder 5"/>
          <p:cNvSpPr>
            <a:spLocks noGrp="1"/>
          </p:cNvSpPr>
          <p:nvPr>
            <p:ph type="sldNum" sz="quarter" idx="12"/>
          </p:nvPr>
        </p:nvSpPr>
        <p:spPr>
          <a:xfrm>
            <a:off x="6889750" y="6434138"/>
            <a:ext cx="2133600" cy="365125"/>
          </a:xfrm>
        </p:spPr>
        <p:txBody>
          <a:bodyPr/>
          <a:lstStyle>
            <a:lvl1pPr>
              <a:defRPr sz="1800"/>
            </a:lvl1pPr>
          </a:lstStyle>
          <a:p>
            <a:fld id="{2B0637BE-8910-4339-B7C2-93278EBD1D1B}" type="slidenum">
              <a:rPr lang="en-ZA" altLang="en-US"/>
              <a:pPr/>
              <a:t>‹#›</a:t>
            </a:fld>
            <a:endParaRPr lang="en-ZA" altLang="en-US"/>
          </a:p>
        </p:txBody>
      </p:sp>
    </p:spTree>
    <p:extLst>
      <p:ext uri="{BB962C8B-B14F-4D97-AF65-F5344CB8AC3E}">
        <p14:creationId xmlns:p14="http://schemas.microsoft.com/office/powerpoint/2010/main" val="228345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6FDF00A-E063-41CE-BB0C-B829777FE843}" type="datetime1">
              <a:rPr lang="en-ZA" altLang="en-US"/>
              <a:pPr/>
              <a:t>2017/10/10</a:t>
            </a:fld>
            <a:endParaRPr lang="en-ZA" altLang="en-US"/>
          </a:p>
        </p:txBody>
      </p:sp>
      <p:sp>
        <p:nvSpPr>
          <p:cNvPr id="8"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9" name="Slide Number Placeholder 5"/>
          <p:cNvSpPr>
            <a:spLocks noGrp="1"/>
          </p:cNvSpPr>
          <p:nvPr>
            <p:ph type="sldNum" sz="quarter" idx="12"/>
          </p:nvPr>
        </p:nvSpPr>
        <p:spPr>
          <a:xfrm>
            <a:off x="6889750" y="6434138"/>
            <a:ext cx="2133600" cy="365125"/>
          </a:xfrm>
        </p:spPr>
        <p:txBody>
          <a:bodyPr/>
          <a:lstStyle>
            <a:lvl1pPr>
              <a:defRPr sz="1800"/>
            </a:lvl1pPr>
          </a:lstStyle>
          <a:p>
            <a:fld id="{87051F66-44D4-4B97-9264-E61CBEE6F951}" type="slidenum">
              <a:rPr lang="en-ZA" altLang="en-US"/>
              <a:pPr/>
              <a:t>‹#›</a:t>
            </a:fld>
            <a:endParaRPr lang="en-ZA" altLang="en-US"/>
          </a:p>
        </p:txBody>
      </p:sp>
    </p:spTree>
    <p:extLst>
      <p:ext uri="{BB962C8B-B14F-4D97-AF65-F5344CB8AC3E}">
        <p14:creationId xmlns:p14="http://schemas.microsoft.com/office/powerpoint/2010/main" val="41838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D81D3359-08E1-4759-B801-06B3BA7EAF77}" type="datetime1">
              <a:rPr lang="en-ZA" altLang="en-US"/>
              <a:pPr/>
              <a:t>2017/10/10</a:t>
            </a:fld>
            <a:endParaRPr lang="en-ZA" altLang="en-US"/>
          </a:p>
        </p:txBody>
      </p:sp>
      <p:sp>
        <p:nvSpPr>
          <p:cNvPr id="7"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8" name="Slide Number Placeholder 5"/>
          <p:cNvSpPr>
            <a:spLocks noGrp="1"/>
          </p:cNvSpPr>
          <p:nvPr>
            <p:ph type="sldNum" sz="quarter" idx="12"/>
          </p:nvPr>
        </p:nvSpPr>
        <p:spPr>
          <a:xfrm>
            <a:off x="6889750" y="6434138"/>
            <a:ext cx="2133600" cy="365125"/>
          </a:xfrm>
        </p:spPr>
        <p:txBody>
          <a:bodyPr/>
          <a:lstStyle>
            <a:lvl1pPr>
              <a:defRPr sz="1800"/>
            </a:lvl1pPr>
          </a:lstStyle>
          <a:p>
            <a:fld id="{045CB44A-3767-430A-9A54-4194AB411ACB}" type="slidenum">
              <a:rPr lang="en-ZA" altLang="en-US"/>
              <a:pPr/>
              <a:t>‹#›</a:t>
            </a:fld>
            <a:endParaRPr lang="en-ZA" altLang="en-US"/>
          </a:p>
        </p:txBody>
      </p:sp>
    </p:spTree>
    <p:extLst>
      <p:ext uri="{BB962C8B-B14F-4D97-AF65-F5344CB8AC3E}">
        <p14:creationId xmlns:p14="http://schemas.microsoft.com/office/powerpoint/2010/main" val="2129312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a:xfrm>
            <a:off x="6889750" y="6434138"/>
            <a:ext cx="2133600" cy="365125"/>
          </a:xfrm>
        </p:spPr>
        <p:txBody>
          <a:bodyPr/>
          <a:lstStyle>
            <a:lvl1pPr>
              <a:defRPr sz="1800"/>
            </a:lvl1pPr>
          </a:lstStyle>
          <a:p>
            <a:fld id="{04568FE6-1DE9-44FE-9C55-E5C3A6C62A63}" type="slidenum">
              <a:rPr lang="en-ZA" altLang="en-US"/>
              <a:pPr/>
              <a:t>‹#›</a:t>
            </a:fld>
            <a:endParaRPr lang="en-ZA" altLang="en-US"/>
          </a:p>
        </p:txBody>
      </p:sp>
    </p:spTree>
    <p:extLst>
      <p:ext uri="{BB962C8B-B14F-4D97-AF65-F5344CB8AC3E}">
        <p14:creationId xmlns:p14="http://schemas.microsoft.com/office/powerpoint/2010/main" val="4218850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AE2092F0-190E-413F-92C6-B1D070FBD7A4}"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a:lvl1pPr>
          </a:lstStyle>
          <a:p>
            <a:pPr>
              <a:defRPr/>
            </a:pPr>
            <a:r>
              <a:rPr lang="en-ZA"/>
              <a:t>TC PWT Oct 2017</a:t>
            </a:r>
          </a:p>
        </p:txBody>
      </p:sp>
      <p:sp>
        <p:nvSpPr>
          <p:cNvPr id="6" name="Slide Number Placeholder 5"/>
          <p:cNvSpPr>
            <a:spLocks noGrp="1"/>
          </p:cNvSpPr>
          <p:nvPr>
            <p:ph type="sldNum" sz="quarter" idx="12"/>
          </p:nvPr>
        </p:nvSpPr>
        <p:spPr/>
        <p:txBody>
          <a:bodyPr/>
          <a:lstStyle>
            <a:lvl1pPr>
              <a:defRPr/>
            </a:lvl1pPr>
          </a:lstStyle>
          <a:p>
            <a:fld id="{939739D0-0512-4325-BCE9-5E603BA8456D}" type="slidenum">
              <a:rPr lang="en-ZA" altLang="en-US"/>
              <a:pPr/>
              <a:t>‹#›</a:t>
            </a:fld>
            <a:endParaRPr lang="en-ZA" altLang="en-US"/>
          </a:p>
        </p:txBody>
      </p:sp>
    </p:spTree>
    <p:extLst>
      <p:ext uri="{BB962C8B-B14F-4D97-AF65-F5344CB8AC3E}">
        <p14:creationId xmlns:p14="http://schemas.microsoft.com/office/powerpoint/2010/main" val="4081289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6441E7-9D1B-44C7-90AF-49330EDADB50}"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a:lvl1pPr>
          </a:lstStyle>
          <a:p>
            <a:pPr>
              <a:defRPr/>
            </a:pPr>
            <a:r>
              <a:rPr lang="en-ZA"/>
              <a:t>TC PWT Oct 2017</a:t>
            </a:r>
          </a:p>
        </p:txBody>
      </p:sp>
      <p:sp>
        <p:nvSpPr>
          <p:cNvPr id="6" name="Slide Number Placeholder 5"/>
          <p:cNvSpPr>
            <a:spLocks noGrp="1"/>
          </p:cNvSpPr>
          <p:nvPr>
            <p:ph type="sldNum" sz="quarter" idx="12"/>
          </p:nvPr>
        </p:nvSpPr>
        <p:spPr/>
        <p:txBody>
          <a:bodyPr/>
          <a:lstStyle>
            <a:lvl1pPr>
              <a:defRPr/>
            </a:lvl1pPr>
          </a:lstStyle>
          <a:p>
            <a:fld id="{9D2E9E3A-33A4-4E9C-8EC7-3CE6164C2616}" type="slidenum">
              <a:rPr lang="en-ZA" altLang="en-US"/>
              <a:pPr/>
              <a:t>‹#›</a:t>
            </a:fld>
            <a:endParaRPr lang="en-ZA" altLang="en-US"/>
          </a:p>
        </p:txBody>
      </p:sp>
    </p:spTree>
    <p:extLst>
      <p:ext uri="{BB962C8B-B14F-4D97-AF65-F5344CB8AC3E}">
        <p14:creationId xmlns:p14="http://schemas.microsoft.com/office/powerpoint/2010/main" val="2231474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3F9F37-EAF6-4478-8355-E939C703393D}"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a:lvl1pPr>
          </a:lstStyle>
          <a:p>
            <a:pPr>
              <a:defRPr/>
            </a:pPr>
            <a:r>
              <a:rPr lang="en-ZA"/>
              <a:t>TC PWT Oct 2017</a:t>
            </a:r>
          </a:p>
        </p:txBody>
      </p:sp>
      <p:sp>
        <p:nvSpPr>
          <p:cNvPr id="6" name="Slide Number Placeholder 5"/>
          <p:cNvSpPr>
            <a:spLocks noGrp="1"/>
          </p:cNvSpPr>
          <p:nvPr>
            <p:ph type="sldNum" sz="quarter" idx="12"/>
          </p:nvPr>
        </p:nvSpPr>
        <p:spPr/>
        <p:txBody>
          <a:bodyPr/>
          <a:lstStyle>
            <a:lvl1pPr>
              <a:defRPr/>
            </a:lvl1pPr>
          </a:lstStyle>
          <a:p>
            <a:fld id="{935D4FD5-9C94-47CC-98B9-029FEE5A956B}" type="slidenum">
              <a:rPr lang="en-ZA" altLang="en-US"/>
              <a:pPr/>
              <a:t>‹#›</a:t>
            </a:fld>
            <a:endParaRPr lang="en-ZA" altLang="en-US"/>
          </a:p>
        </p:txBody>
      </p:sp>
    </p:spTree>
    <p:extLst>
      <p:ext uri="{BB962C8B-B14F-4D97-AF65-F5344CB8AC3E}">
        <p14:creationId xmlns:p14="http://schemas.microsoft.com/office/powerpoint/2010/main" val="121328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4" descr="USlogo_n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115888"/>
            <a:ext cx="11382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7585" y="116632"/>
            <a:ext cx="6840760" cy="79695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107505" y="1268760"/>
            <a:ext cx="8928992" cy="48574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fld id="{B697DB5D-29D7-4D2E-86FA-A106AE267F8C}" type="datetime1">
              <a:rPr lang="en-ZA" altLang="en-US"/>
              <a:pPr/>
              <a:t>2017/10/10</a:t>
            </a:fld>
            <a:endParaRPr lang="en-ZA" altLang="en-US"/>
          </a:p>
        </p:txBody>
      </p:sp>
      <p:sp>
        <p:nvSpPr>
          <p:cNvPr id="7"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8" name="Slide Number Placeholder 5"/>
          <p:cNvSpPr>
            <a:spLocks noGrp="1"/>
          </p:cNvSpPr>
          <p:nvPr>
            <p:ph type="sldNum" sz="quarter" idx="12"/>
          </p:nvPr>
        </p:nvSpPr>
        <p:spPr>
          <a:xfrm>
            <a:off x="6910388" y="6434138"/>
            <a:ext cx="2133600" cy="365125"/>
          </a:xfrm>
        </p:spPr>
        <p:txBody>
          <a:bodyPr/>
          <a:lstStyle>
            <a:lvl1pPr>
              <a:defRPr sz="1800"/>
            </a:lvl1pPr>
          </a:lstStyle>
          <a:p>
            <a:fld id="{101E979E-1DFA-4591-94A4-5FB3B0885E00}" type="slidenum">
              <a:rPr lang="en-ZA" altLang="en-US"/>
              <a:pPr/>
              <a:t>‹#›</a:t>
            </a:fld>
            <a:endParaRPr lang="en-ZA" altLang="en-US"/>
          </a:p>
        </p:txBody>
      </p:sp>
    </p:spTree>
    <p:extLst>
      <p:ext uri="{BB962C8B-B14F-4D97-AF65-F5344CB8AC3E}">
        <p14:creationId xmlns:p14="http://schemas.microsoft.com/office/powerpoint/2010/main" val="2164640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51CB74EC-5A89-494A-98A7-A15715E3C6CF}" type="datetime1">
              <a:rPr lang="en-ZA" altLang="en-US"/>
              <a:pPr/>
              <a:t>2017/10/10</a:t>
            </a:fld>
            <a:endParaRPr lang="en-ZA" altLang="en-US"/>
          </a:p>
        </p:txBody>
      </p:sp>
      <p:sp>
        <p:nvSpPr>
          <p:cNvPr id="6" name="Footer Placeholder 4"/>
          <p:cNvSpPr>
            <a:spLocks noGrp="1"/>
          </p:cNvSpPr>
          <p:nvPr>
            <p:ph type="ftr" sz="quarter" idx="11"/>
          </p:nvPr>
        </p:nvSpPr>
        <p:spPr/>
        <p:txBody>
          <a:bodyPr/>
          <a:lstStyle>
            <a:lvl1pPr>
              <a:defRPr/>
            </a:lvl1pPr>
          </a:lstStyle>
          <a:p>
            <a:pPr>
              <a:defRPr/>
            </a:pPr>
            <a:r>
              <a:rPr lang="en-ZA"/>
              <a:t>TC PWT Oct 2017</a:t>
            </a:r>
          </a:p>
        </p:txBody>
      </p:sp>
      <p:sp>
        <p:nvSpPr>
          <p:cNvPr id="7" name="Slide Number Placeholder 5"/>
          <p:cNvSpPr>
            <a:spLocks noGrp="1"/>
          </p:cNvSpPr>
          <p:nvPr>
            <p:ph type="sldNum" sz="quarter" idx="12"/>
          </p:nvPr>
        </p:nvSpPr>
        <p:spPr/>
        <p:txBody>
          <a:bodyPr/>
          <a:lstStyle>
            <a:lvl1pPr>
              <a:defRPr/>
            </a:lvl1pPr>
          </a:lstStyle>
          <a:p>
            <a:fld id="{C337976C-3B48-471A-B408-ECCB0B103D07}" type="slidenum">
              <a:rPr lang="en-ZA" altLang="en-US"/>
              <a:pPr/>
              <a:t>‹#›</a:t>
            </a:fld>
            <a:endParaRPr lang="en-ZA" altLang="en-US"/>
          </a:p>
        </p:txBody>
      </p:sp>
    </p:spTree>
    <p:extLst>
      <p:ext uri="{BB962C8B-B14F-4D97-AF65-F5344CB8AC3E}">
        <p14:creationId xmlns:p14="http://schemas.microsoft.com/office/powerpoint/2010/main" val="3769590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BCD4266F-0657-4741-A2C1-524379C2D568}" type="datetime1">
              <a:rPr lang="en-ZA" altLang="en-US"/>
              <a:pPr/>
              <a:t>2017/10/10</a:t>
            </a:fld>
            <a:endParaRPr lang="en-ZA" altLang="en-US"/>
          </a:p>
        </p:txBody>
      </p:sp>
      <p:sp>
        <p:nvSpPr>
          <p:cNvPr id="8" name="Footer Placeholder 4"/>
          <p:cNvSpPr>
            <a:spLocks noGrp="1"/>
          </p:cNvSpPr>
          <p:nvPr>
            <p:ph type="ftr" sz="quarter" idx="11"/>
          </p:nvPr>
        </p:nvSpPr>
        <p:spPr/>
        <p:txBody>
          <a:bodyPr/>
          <a:lstStyle>
            <a:lvl1pPr>
              <a:defRPr/>
            </a:lvl1pPr>
          </a:lstStyle>
          <a:p>
            <a:pPr>
              <a:defRPr/>
            </a:pPr>
            <a:r>
              <a:rPr lang="en-ZA"/>
              <a:t>TC PWT Oct 2017</a:t>
            </a:r>
          </a:p>
        </p:txBody>
      </p:sp>
      <p:sp>
        <p:nvSpPr>
          <p:cNvPr id="9" name="Slide Number Placeholder 5"/>
          <p:cNvSpPr>
            <a:spLocks noGrp="1"/>
          </p:cNvSpPr>
          <p:nvPr>
            <p:ph type="sldNum" sz="quarter" idx="12"/>
          </p:nvPr>
        </p:nvSpPr>
        <p:spPr/>
        <p:txBody>
          <a:bodyPr/>
          <a:lstStyle>
            <a:lvl1pPr>
              <a:defRPr/>
            </a:lvl1pPr>
          </a:lstStyle>
          <a:p>
            <a:fld id="{69C3FA9B-02C6-4E1F-895B-1CBDEA6497C7}" type="slidenum">
              <a:rPr lang="en-ZA" altLang="en-US"/>
              <a:pPr/>
              <a:t>‹#›</a:t>
            </a:fld>
            <a:endParaRPr lang="en-ZA" altLang="en-US"/>
          </a:p>
        </p:txBody>
      </p:sp>
    </p:spTree>
    <p:extLst>
      <p:ext uri="{BB962C8B-B14F-4D97-AF65-F5344CB8AC3E}">
        <p14:creationId xmlns:p14="http://schemas.microsoft.com/office/powerpoint/2010/main" val="146884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E5E4DA77-C649-4D44-A1E6-B312038FAEF0}" type="datetime1">
              <a:rPr lang="en-ZA" altLang="en-US"/>
              <a:pPr/>
              <a:t>2017/10/10</a:t>
            </a:fld>
            <a:endParaRPr lang="en-ZA" altLang="en-US"/>
          </a:p>
        </p:txBody>
      </p:sp>
      <p:sp>
        <p:nvSpPr>
          <p:cNvPr id="4" name="Footer Placeholder 4"/>
          <p:cNvSpPr>
            <a:spLocks noGrp="1"/>
          </p:cNvSpPr>
          <p:nvPr>
            <p:ph type="ftr" sz="quarter" idx="11"/>
          </p:nvPr>
        </p:nvSpPr>
        <p:spPr/>
        <p:txBody>
          <a:bodyPr/>
          <a:lstStyle>
            <a:lvl1pPr>
              <a:defRPr/>
            </a:lvl1pPr>
          </a:lstStyle>
          <a:p>
            <a:pPr>
              <a:defRPr/>
            </a:pPr>
            <a:r>
              <a:rPr lang="en-ZA"/>
              <a:t>TC PWT Oct 2017</a:t>
            </a:r>
          </a:p>
        </p:txBody>
      </p:sp>
      <p:sp>
        <p:nvSpPr>
          <p:cNvPr id="5" name="Slide Number Placeholder 5"/>
          <p:cNvSpPr>
            <a:spLocks noGrp="1"/>
          </p:cNvSpPr>
          <p:nvPr>
            <p:ph type="sldNum" sz="quarter" idx="12"/>
          </p:nvPr>
        </p:nvSpPr>
        <p:spPr/>
        <p:txBody>
          <a:bodyPr/>
          <a:lstStyle>
            <a:lvl1pPr>
              <a:defRPr/>
            </a:lvl1pPr>
          </a:lstStyle>
          <a:p>
            <a:fld id="{E517476C-0053-49AF-B1DB-A24782E2F378}" type="slidenum">
              <a:rPr lang="en-ZA" altLang="en-US"/>
              <a:pPr/>
              <a:t>‹#›</a:t>
            </a:fld>
            <a:endParaRPr lang="en-ZA" altLang="en-US"/>
          </a:p>
        </p:txBody>
      </p:sp>
    </p:spTree>
    <p:extLst>
      <p:ext uri="{BB962C8B-B14F-4D97-AF65-F5344CB8AC3E}">
        <p14:creationId xmlns:p14="http://schemas.microsoft.com/office/powerpoint/2010/main" val="434704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15D2BBA-895D-468C-A384-16D619F4CC50}" type="datetime1">
              <a:rPr lang="en-ZA" altLang="en-US"/>
              <a:pPr/>
              <a:t>2017/10/10</a:t>
            </a:fld>
            <a:endParaRPr lang="en-ZA" altLang="en-US"/>
          </a:p>
        </p:txBody>
      </p:sp>
      <p:sp>
        <p:nvSpPr>
          <p:cNvPr id="3" name="Footer Placeholder 4"/>
          <p:cNvSpPr>
            <a:spLocks noGrp="1"/>
          </p:cNvSpPr>
          <p:nvPr>
            <p:ph type="ftr" sz="quarter" idx="11"/>
          </p:nvPr>
        </p:nvSpPr>
        <p:spPr/>
        <p:txBody>
          <a:bodyPr/>
          <a:lstStyle>
            <a:lvl1pPr>
              <a:defRPr/>
            </a:lvl1pPr>
          </a:lstStyle>
          <a:p>
            <a:pPr>
              <a:defRPr/>
            </a:pPr>
            <a:r>
              <a:rPr lang="en-ZA"/>
              <a:t>TC PWT Oct 2017</a:t>
            </a:r>
          </a:p>
        </p:txBody>
      </p:sp>
      <p:sp>
        <p:nvSpPr>
          <p:cNvPr id="4" name="Slide Number Placeholder 5"/>
          <p:cNvSpPr>
            <a:spLocks noGrp="1"/>
          </p:cNvSpPr>
          <p:nvPr>
            <p:ph type="sldNum" sz="quarter" idx="12"/>
          </p:nvPr>
        </p:nvSpPr>
        <p:spPr/>
        <p:txBody>
          <a:bodyPr/>
          <a:lstStyle>
            <a:lvl1pPr>
              <a:defRPr/>
            </a:lvl1pPr>
          </a:lstStyle>
          <a:p>
            <a:fld id="{61454B90-FD73-4161-800B-FE154288DD3E}" type="slidenum">
              <a:rPr lang="en-ZA" altLang="en-US"/>
              <a:pPr/>
              <a:t>‹#›</a:t>
            </a:fld>
            <a:endParaRPr lang="en-ZA" altLang="en-US"/>
          </a:p>
        </p:txBody>
      </p:sp>
    </p:spTree>
    <p:extLst>
      <p:ext uri="{BB962C8B-B14F-4D97-AF65-F5344CB8AC3E}">
        <p14:creationId xmlns:p14="http://schemas.microsoft.com/office/powerpoint/2010/main" val="1664861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B835F4-58C5-4F9B-BE49-B95B9CD6B48D}" type="datetime1">
              <a:rPr lang="en-ZA" altLang="en-US"/>
              <a:pPr/>
              <a:t>2017/10/10</a:t>
            </a:fld>
            <a:endParaRPr lang="en-ZA" altLang="en-US"/>
          </a:p>
        </p:txBody>
      </p:sp>
      <p:sp>
        <p:nvSpPr>
          <p:cNvPr id="6" name="Footer Placeholder 4"/>
          <p:cNvSpPr>
            <a:spLocks noGrp="1"/>
          </p:cNvSpPr>
          <p:nvPr>
            <p:ph type="ftr" sz="quarter" idx="11"/>
          </p:nvPr>
        </p:nvSpPr>
        <p:spPr/>
        <p:txBody>
          <a:bodyPr/>
          <a:lstStyle>
            <a:lvl1pPr>
              <a:defRPr/>
            </a:lvl1pPr>
          </a:lstStyle>
          <a:p>
            <a:pPr>
              <a:defRPr/>
            </a:pPr>
            <a:r>
              <a:rPr lang="en-ZA"/>
              <a:t>TC PWT Oct 2017</a:t>
            </a:r>
          </a:p>
        </p:txBody>
      </p:sp>
      <p:sp>
        <p:nvSpPr>
          <p:cNvPr id="7" name="Slide Number Placeholder 5"/>
          <p:cNvSpPr>
            <a:spLocks noGrp="1"/>
          </p:cNvSpPr>
          <p:nvPr>
            <p:ph type="sldNum" sz="quarter" idx="12"/>
          </p:nvPr>
        </p:nvSpPr>
        <p:spPr/>
        <p:txBody>
          <a:bodyPr/>
          <a:lstStyle>
            <a:lvl1pPr>
              <a:defRPr/>
            </a:lvl1pPr>
          </a:lstStyle>
          <a:p>
            <a:fld id="{3E3375E8-7C6A-4B10-A3D3-36C6BC9D5677}" type="slidenum">
              <a:rPr lang="en-ZA" altLang="en-US"/>
              <a:pPr/>
              <a:t>‹#›</a:t>
            </a:fld>
            <a:endParaRPr lang="en-ZA" altLang="en-US"/>
          </a:p>
        </p:txBody>
      </p:sp>
    </p:spTree>
    <p:extLst>
      <p:ext uri="{BB962C8B-B14F-4D97-AF65-F5344CB8AC3E}">
        <p14:creationId xmlns:p14="http://schemas.microsoft.com/office/powerpoint/2010/main" val="36976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5A50F2B-E399-4D92-B551-7735FBB8A3FD}" type="datetime1">
              <a:rPr lang="en-ZA" altLang="en-US"/>
              <a:pPr/>
              <a:t>2017/10/10</a:t>
            </a:fld>
            <a:endParaRPr lang="en-ZA" altLang="en-US"/>
          </a:p>
        </p:txBody>
      </p:sp>
      <p:sp>
        <p:nvSpPr>
          <p:cNvPr id="6" name="Footer Placeholder 4"/>
          <p:cNvSpPr>
            <a:spLocks noGrp="1"/>
          </p:cNvSpPr>
          <p:nvPr>
            <p:ph type="ftr" sz="quarter" idx="11"/>
          </p:nvPr>
        </p:nvSpPr>
        <p:spPr/>
        <p:txBody>
          <a:bodyPr/>
          <a:lstStyle>
            <a:lvl1pPr>
              <a:defRPr/>
            </a:lvl1pPr>
          </a:lstStyle>
          <a:p>
            <a:pPr>
              <a:defRPr/>
            </a:pPr>
            <a:r>
              <a:rPr lang="en-ZA"/>
              <a:t>TC PWT Oct 2017</a:t>
            </a:r>
          </a:p>
        </p:txBody>
      </p:sp>
      <p:sp>
        <p:nvSpPr>
          <p:cNvPr id="7" name="Slide Number Placeholder 5"/>
          <p:cNvSpPr>
            <a:spLocks noGrp="1"/>
          </p:cNvSpPr>
          <p:nvPr>
            <p:ph type="sldNum" sz="quarter" idx="12"/>
          </p:nvPr>
        </p:nvSpPr>
        <p:spPr/>
        <p:txBody>
          <a:bodyPr/>
          <a:lstStyle>
            <a:lvl1pPr>
              <a:defRPr/>
            </a:lvl1pPr>
          </a:lstStyle>
          <a:p>
            <a:fld id="{FF4F7F86-6034-4EB3-AAEA-D649A7782529}" type="slidenum">
              <a:rPr lang="en-ZA" altLang="en-US"/>
              <a:pPr/>
              <a:t>‹#›</a:t>
            </a:fld>
            <a:endParaRPr lang="en-ZA" altLang="en-US"/>
          </a:p>
        </p:txBody>
      </p:sp>
    </p:spTree>
    <p:extLst>
      <p:ext uri="{BB962C8B-B14F-4D97-AF65-F5344CB8AC3E}">
        <p14:creationId xmlns:p14="http://schemas.microsoft.com/office/powerpoint/2010/main" val="1878093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F834E1-92C8-4EB7-B1C7-414B37F3B967}"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a:lvl1pPr>
          </a:lstStyle>
          <a:p>
            <a:pPr>
              <a:defRPr/>
            </a:pPr>
            <a:r>
              <a:rPr lang="en-ZA"/>
              <a:t>TC PWT Oct 2017</a:t>
            </a:r>
          </a:p>
        </p:txBody>
      </p:sp>
      <p:sp>
        <p:nvSpPr>
          <p:cNvPr id="6" name="Slide Number Placeholder 5"/>
          <p:cNvSpPr>
            <a:spLocks noGrp="1"/>
          </p:cNvSpPr>
          <p:nvPr>
            <p:ph type="sldNum" sz="quarter" idx="12"/>
          </p:nvPr>
        </p:nvSpPr>
        <p:spPr/>
        <p:txBody>
          <a:bodyPr/>
          <a:lstStyle>
            <a:lvl1pPr>
              <a:defRPr/>
            </a:lvl1pPr>
          </a:lstStyle>
          <a:p>
            <a:fld id="{0C64491B-520E-48EB-8F65-2F5D15E0D3A7}" type="slidenum">
              <a:rPr lang="en-ZA" altLang="en-US"/>
              <a:pPr/>
              <a:t>‹#›</a:t>
            </a:fld>
            <a:endParaRPr lang="en-ZA" altLang="en-US"/>
          </a:p>
        </p:txBody>
      </p:sp>
    </p:spTree>
    <p:extLst>
      <p:ext uri="{BB962C8B-B14F-4D97-AF65-F5344CB8AC3E}">
        <p14:creationId xmlns:p14="http://schemas.microsoft.com/office/powerpoint/2010/main" val="308417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CA9F8BA-D8B5-44E0-A8AF-9764004DEE4C}"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a:lvl1pPr>
          </a:lstStyle>
          <a:p>
            <a:pPr>
              <a:defRPr/>
            </a:pPr>
            <a:r>
              <a:rPr lang="en-ZA"/>
              <a:t>TC PWT Oct 2017</a:t>
            </a:r>
          </a:p>
        </p:txBody>
      </p:sp>
      <p:sp>
        <p:nvSpPr>
          <p:cNvPr id="6" name="Slide Number Placeholder 5"/>
          <p:cNvSpPr>
            <a:spLocks noGrp="1"/>
          </p:cNvSpPr>
          <p:nvPr>
            <p:ph type="sldNum" sz="quarter" idx="12"/>
          </p:nvPr>
        </p:nvSpPr>
        <p:spPr/>
        <p:txBody>
          <a:bodyPr/>
          <a:lstStyle>
            <a:lvl1pPr>
              <a:defRPr/>
            </a:lvl1pPr>
          </a:lstStyle>
          <a:p>
            <a:fld id="{9A8553E3-14F9-4F17-9A40-3A00EDBACB27}" type="slidenum">
              <a:rPr lang="en-ZA" altLang="en-US"/>
              <a:pPr/>
              <a:t>‹#›</a:t>
            </a:fld>
            <a:endParaRPr lang="en-ZA" altLang="en-US"/>
          </a:p>
        </p:txBody>
      </p:sp>
    </p:spTree>
    <p:extLst>
      <p:ext uri="{BB962C8B-B14F-4D97-AF65-F5344CB8AC3E}">
        <p14:creationId xmlns:p14="http://schemas.microsoft.com/office/powerpoint/2010/main" val="2695059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1386459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2979791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3754B9-886A-483D-8184-07A461964EDA}"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6" name="Slide Number Placeholder 5"/>
          <p:cNvSpPr>
            <a:spLocks noGrp="1"/>
          </p:cNvSpPr>
          <p:nvPr>
            <p:ph type="sldNum" sz="quarter" idx="12"/>
          </p:nvPr>
        </p:nvSpPr>
        <p:spPr>
          <a:xfrm>
            <a:off x="6889750" y="6434138"/>
            <a:ext cx="2133600" cy="365125"/>
          </a:xfrm>
        </p:spPr>
        <p:txBody>
          <a:bodyPr/>
          <a:lstStyle>
            <a:lvl1pPr>
              <a:defRPr sz="1800"/>
            </a:lvl1pPr>
          </a:lstStyle>
          <a:p>
            <a:fld id="{C039F51D-3C17-478E-8700-12EA20D0F31F}" type="slidenum">
              <a:rPr lang="en-ZA" altLang="en-US"/>
              <a:pPr/>
              <a:t>‹#›</a:t>
            </a:fld>
            <a:endParaRPr lang="en-ZA" altLang="en-US"/>
          </a:p>
        </p:txBody>
      </p:sp>
    </p:spTree>
    <p:extLst>
      <p:ext uri="{BB962C8B-B14F-4D97-AF65-F5344CB8AC3E}">
        <p14:creationId xmlns:p14="http://schemas.microsoft.com/office/powerpoint/2010/main" val="278058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4969003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73044252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87327178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9681034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99748840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8393681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427490126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4866102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5979317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42212195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75FC88BC-BDEC-4741-A72C-EA17A107D7AA}" type="datetime1">
              <a:rPr lang="en-ZA" altLang="en-US"/>
              <a:pPr/>
              <a:t>2017/10/10</a:t>
            </a:fld>
            <a:endParaRPr lang="en-ZA" altLang="en-US"/>
          </a:p>
        </p:txBody>
      </p:sp>
      <p:sp>
        <p:nvSpPr>
          <p:cNvPr id="6"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7" name="Slide Number Placeholder 5"/>
          <p:cNvSpPr>
            <a:spLocks noGrp="1"/>
          </p:cNvSpPr>
          <p:nvPr>
            <p:ph type="sldNum" sz="quarter" idx="12"/>
          </p:nvPr>
        </p:nvSpPr>
        <p:spPr>
          <a:xfrm>
            <a:off x="6889750" y="6434138"/>
            <a:ext cx="2133600" cy="365125"/>
          </a:xfrm>
        </p:spPr>
        <p:txBody>
          <a:bodyPr/>
          <a:lstStyle>
            <a:lvl1pPr>
              <a:defRPr sz="1800"/>
            </a:lvl1pPr>
          </a:lstStyle>
          <a:p>
            <a:fld id="{ACD485F7-FD78-4CA5-965D-A29976819179}" type="slidenum">
              <a:rPr lang="en-ZA" altLang="en-US"/>
              <a:pPr/>
              <a:t>‹#›</a:t>
            </a:fld>
            <a:endParaRPr lang="en-ZA" altLang="en-US"/>
          </a:p>
        </p:txBody>
      </p:sp>
    </p:spTree>
    <p:extLst>
      <p:ext uri="{BB962C8B-B14F-4D97-AF65-F5344CB8AC3E}">
        <p14:creationId xmlns:p14="http://schemas.microsoft.com/office/powerpoint/2010/main" val="3038538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76601836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11158518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2339718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35933777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99368071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79316710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9793864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16419835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69771091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3142307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C1AEE187-90C2-40F6-941F-F47AC2512D1C}" type="datetime1">
              <a:rPr lang="en-ZA" altLang="en-US"/>
              <a:pPr/>
              <a:t>2017/10/10</a:t>
            </a:fld>
            <a:endParaRPr lang="en-ZA" altLang="en-US"/>
          </a:p>
        </p:txBody>
      </p:sp>
      <p:sp>
        <p:nvSpPr>
          <p:cNvPr id="8"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9" name="Slide Number Placeholder 5"/>
          <p:cNvSpPr>
            <a:spLocks noGrp="1"/>
          </p:cNvSpPr>
          <p:nvPr>
            <p:ph type="sldNum" sz="quarter" idx="12"/>
          </p:nvPr>
        </p:nvSpPr>
        <p:spPr>
          <a:xfrm>
            <a:off x="6889750" y="6434138"/>
            <a:ext cx="2133600" cy="365125"/>
          </a:xfrm>
        </p:spPr>
        <p:txBody>
          <a:bodyPr/>
          <a:lstStyle>
            <a:lvl1pPr>
              <a:defRPr sz="1800"/>
            </a:lvl1pPr>
          </a:lstStyle>
          <a:p>
            <a:fld id="{552C7E06-4105-448B-A392-49FF06B2104A}" type="slidenum">
              <a:rPr lang="en-ZA" altLang="en-US"/>
              <a:pPr/>
              <a:t>‹#›</a:t>
            </a:fld>
            <a:endParaRPr lang="en-ZA" altLang="en-US"/>
          </a:p>
        </p:txBody>
      </p:sp>
    </p:spTree>
    <p:extLst>
      <p:ext uri="{BB962C8B-B14F-4D97-AF65-F5344CB8AC3E}">
        <p14:creationId xmlns:p14="http://schemas.microsoft.com/office/powerpoint/2010/main" val="3556487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55105756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97707476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50656509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417229495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4844574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53610501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22026157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88878822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66327920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8241503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4"/>
          <p:cNvSpPr txBox="1">
            <a:spLocks/>
          </p:cNvSpPr>
          <p:nvPr userDrawn="1"/>
        </p:nvSpPr>
        <p:spPr>
          <a:xfrm>
            <a:off x="6910388" y="6434138"/>
            <a:ext cx="2133600"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endParaRPr lang="en-ZA" altLang="en-US" sz="900">
              <a:solidFill>
                <a:srgbClr val="898989"/>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lvl1pPr>
              <a:defRPr/>
            </a:lvl1pPr>
          </a:lstStyle>
          <a:p>
            <a:fld id="{6BF40C8F-32DF-4629-852D-996722B144E6}" type="datetime1">
              <a:rPr lang="en-ZA" altLang="en-US"/>
              <a:pPr/>
              <a:t>2017/10/10</a:t>
            </a:fld>
            <a:endParaRPr lang="en-ZA" altLang="en-US"/>
          </a:p>
        </p:txBody>
      </p:sp>
      <p:sp>
        <p:nvSpPr>
          <p:cNvPr id="5"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6" name="Slide Number Placeholder 5"/>
          <p:cNvSpPr>
            <a:spLocks noGrp="1"/>
          </p:cNvSpPr>
          <p:nvPr>
            <p:ph type="sldNum" sz="quarter" idx="12"/>
          </p:nvPr>
        </p:nvSpPr>
        <p:spPr>
          <a:xfrm>
            <a:off x="6889750" y="6434138"/>
            <a:ext cx="2133600" cy="365125"/>
          </a:xfrm>
        </p:spPr>
        <p:txBody>
          <a:bodyPr/>
          <a:lstStyle>
            <a:lvl1pPr>
              <a:defRPr sz="1800"/>
            </a:lvl1pPr>
          </a:lstStyle>
          <a:p>
            <a:fld id="{C211B63E-3455-4713-821C-44B7DF1DA939}" type="slidenum">
              <a:rPr lang="en-ZA" altLang="en-US"/>
              <a:pPr/>
              <a:t>‹#›</a:t>
            </a:fld>
            <a:endParaRPr lang="en-ZA" altLang="en-US"/>
          </a:p>
        </p:txBody>
      </p:sp>
    </p:spTree>
    <p:extLst>
      <p:ext uri="{BB962C8B-B14F-4D97-AF65-F5344CB8AC3E}">
        <p14:creationId xmlns:p14="http://schemas.microsoft.com/office/powerpoint/2010/main" val="1705445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414824970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48921793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21932697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383452264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72786160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553412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en-GB"/>
              <a:t>TC PWT Oct 2017</a:t>
            </a:r>
          </a:p>
        </p:txBody>
      </p:sp>
    </p:spTree>
    <p:extLst>
      <p:ext uri="{BB962C8B-B14F-4D97-AF65-F5344CB8AC3E}">
        <p14:creationId xmlns:p14="http://schemas.microsoft.com/office/powerpoint/2010/main" val="176613100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798557F9-CB97-4F10-A42D-84A1353675FE}" type="datetime1">
              <a:rPr lang="en-ZA" altLang="en-US"/>
              <a:pPr/>
              <a:t>2017/10/10</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GB"/>
              <a:t>TC PWT Oct 2017</a:t>
            </a:r>
          </a:p>
        </p:txBody>
      </p:sp>
      <p:sp>
        <p:nvSpPr>
          <p:cNvPr id="6" name="Slide Number Placeholder 5"/>
          <p:cNvSpPr>
            <a:spLocks noGrp="1"/>
          </p:cNvSpPr>
          <p:nvPr>
            <p:ph type="sldNum" sz="quarter" idx="12"/>
          </p:nvPr>
        </p:nvSpPr>
        <p:spPr/>
        <p:txBody>
          <a:bodyPr/>
          <a:lstStyle>
            <a:lvl1pPr>
              <a:defRPr/>
            </a:lvl1pPr>
          </a:lstStyle>
          <a:p>
            <a:fld id="{5ED0B0F3-EDFE-4047-9C6C-39267BEE1641}" type="slidenum">
              <a:rPr lang="en-GB" altLang="en-US"/>
              <a:pPr/>
              <a:t>‹#›</a:t>
            </a:fld>
            <a:endParaRPr lang="en-GB" altLang="en-US"/>
          </a:p>
        </p:txBody>
      </p:sp>
    </p:spTree>
    <p:extLst>
      <p:ext uri="{BB962C8B-B14F-4D97-AF65-F5344CB8AC3E}">
        <p14:creationId xmlns:p14="http://schemas.microsoft.com/office/powerpoint/2010/main" val="15133233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C49B457-13F2-42D3-B2DA-6203887D0A5C}" type="datetime1">
              <a:rPr lang="en-ZA" altLang="en-US"/>
              <a:pPr/>
              <a:t>2017/10/10</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GB"/>
              <a:t>TC PWT Oct 2017</a:t>
            </a:r>
          </a:p>
        </p:txBody>
      </p:sp>
      <p:sp>
        <p:nvSpPr>
          <p:cNvPr id="6" name="Slide Number Placeholder 5"/>
          <p:cNvSpPr>
            <a:spLocks noGrp="1"/>
          </p:cNvSpPr>
          <p:nvPr>
            <p:ph type="sldNum" sz="quarter" idx="12"/>
          </p:nvPr>
        </p:nvSpPr>
        <p:spPr/>
        <p:txBody>
          <a:bodyPr/>
          <a:lstStyle>
            <a:lvl1pPr>
              <a:defRPr/>
            </a:lvl1pPr>
          </a:lstStyle>
          <a:p>
            <a:fld id="{F347CB90-7519-46BD-B1AF-038120F580AF}" type="slidenum">
              <a:rPr lang="en-GB" altLang="en-US"/>
              <a:pPr/>
              <a:t>‹#›</a:t>
            </a:fld>
            <a:endParaRPr lang="en-GB" altLang="en-US"/>
          </a:p>
        </p:txBody>
      </p:sp>
    </p:spTree>
    <p:extLst>
      <p:ext uri="{BB962C8B-B14F-4D97-AF65-F5344CB8AC3E}">
        <p14:creationId xmlns:p14="http://schemas.microsoft.com/office/powerpoint/2010/main" val="2320678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E70AD37-3B92-4CE0-8EBB-CB08C6EB799B}" type="datetime1">
              <a:rPr lang="en-ZA" altLang="en-US"/>
              <a:pPr/>
              <a:t>2017/10/10</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GB"/>
              <a:t>TC PWT Oct 2017</a:t>
            </a:r>
          </a:p>
        </p:txBody>
      </p:sp>
      <p:sp>
        <p:nvSpPr>
          <p:cNvPr id="6" name="Slide Number Placeholder 5"/>
          <p:cNvSpPr>
            <a:spLocks noGrp="1"/>
          </p:cNvSpPr>
          <p:nvPr>
            <p:ph type="sldNum" sz="quarter" idx="12"/>
          </p:nvPr>
        </p:nvSpPr>
        <p:spPr/>
        <p:txBody>
          <a:bodyPr/>
          <a:lstStyle>
            <a:lvl1pPr>
              <a:defRPr/>
            </a:lvl1pPr>
          </a:lstStyle>
          <a:p>
            <a:fld id="{34CBC905-A2B4-4AD8-B52D-7CDCB7E5E8C7}" type="slidenum">
              <a:rPr lang="en-GB" altLang="en-US"/>
              <a:pPr/>
              <a:t>‹#›</a:t>
            </a:fld>
            <a:endParaRPr lang="en-GB" altLang="en-US"/>
          </a:p>
        </p:txBody>
      </p:sp>
    </p:spTree>
    <p:extLst>
      <p:ext uri="{BB962C8B-B14F-4D97-AF65-F5344CB8AC3E}">
        <p14:creationId xmlns:p14="http://schemas.microsoft.com/office/powerpoint/2010/main" val="213262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1CD42D3-0156-4ADC-89E7-8D164A389424}" type="datetime1">
              <a:rPr lang="en-ZA" altLang="en-US"/>
              <a:pPr/>
              <a:t>2017/10/10</a:t>
            </a:fld>
            <a:endParaRPr lang="en-ZA" altLang="en-US"/>
          </a:p>
        </p:txBody>
      </p:sp>
      <p:sp>
        <p:nvSpPr>
          <p:cNvPr id="3"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4" name="Slide Number Placeholder 5"/>
          <p:cNvSpPr>
            <a:spLocks noGrp="1"/>
          </p:cNvSpPr>
          <p:nvPr>
            <p:ph type="sldNum" sz="quarter" idx="12"/>
          </p:nvPr>
        </p:nvSpPr>
        <p:spPr>
          <a:xfrm>
            <a:off x="6889750" y="6434138"/>
            <a:ext cx="2133600" cy="365125"/>
          </a:xfrm>
        </p:spPr>
        <p:txBody>
          <a:bodyPr/>
          <a:lstStyle>
            <a:lvl1pPr>
              <a:defRPr sz="1800"/>
            </a:lvl1pPr>
          </a:lstStyle>
          <a:p>
            <a:fld id="{2971FD3A-934D-4C22-BC78-5ACFB1885457}" type="slidenum">
              <a:rPr lang="en-ZA" altLang="en-US"/>
              <a:pPr/>
              <a:t>‹#›</a:t>
            </a:fld>
            <a:endParaRPr lang="en-ZA" altLang="en-US"/>
          </a:p>
        </p:txBody>
      </p:sp>
    </p:spTree>
    <p:extLst>
      <p:ext uri="{BB962C8B-B14F-4D97-AF65-F5344CB8AC3E}">
        <p14:creationId xmlns:p14="http://schemas.microsoft.com/office/powerpoint/2010/main" val="1691914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A80DFE45-CAC6-48DD-8A41-CEBDE0ED850D}" type="datetime1">
              <a:rPr lang="en-ZA" altLang="en-US"/>
              <a:pPr/>
              <a:t>2017/10/10</a:t>
            </a:fld>
            <a:endParaRPr lang="en-GB" altLang="en-US"/>
          </a:p>
        </p:txBody>
      </p:sp>
      <p:sp>
        <p:nvSpPr>
          <p:cNvPr id="6" name="Footer Placeholder 4"/>
          <p:cNvSpPr>
            <a:spLocks noGrp="1"/>
          </p:cNvSpPr>
          <p:nvPr>
            <p:ph type="ftr" sz="quarter" idx="11"/>
          </p:nvPr>
        </p:nvSpPr>
        <p:spPr/>
        <p:txBody>
          <a:bodyPr/>
          <a:lstStyle>
            <a:lvl1pPr>
              <a:defRPr/>
            </a:lvl1pPr>
          </a:lstStyle>
          <a:p>
            <a:pPr>
              <a:defRPr/>
            </a:pPr>
            <a:r>
              <a:rPr lang="en-GB"/>
              <a:t>TC PWT Oct 2017</a:t>
            </a:r>
          </a:p>
        </p:txBody>
      </p:sp>
      <p:sp>
        <p:nvSpPr>
          <p:cNvPr id="7" name="Slide Number Placeholder 5"/>
          <p:cNvSpPr>
            <a:spLocks noGrp="1"/>
          </p:cNvSpPr>
          <p:nvPr>
            <p:ph type="sldNum" sz="quarter" idx="12"/>
          </p:nvPr>
        </p:nvSpPr>
        <p:spPr/>
        <p:txBody>
          <a:bodyPr/>
          <a:lstStyle>
            <a:lvl1pPr>
              <a:defRPr/>
            </a:lvl1pPr>
          </a:lstStyle>
          <a:p>
            <a:fld id="{E1514106-4215-4494-A42F-37C5CBE331F3}" type="slidenum">
              <a:rPr lang="en-GB" altLang="en-US"/>
              <a:pPr/>
              <a:t>‹#›</a:t>
            </a:fld>
            <a:endParaRPr lang="en-GB" altLang="en-US"/>
          </a:p>
        </p:txBody>
      </p:sp>
    </p:spTree>
    <p:extLst>
      <p:ext uri="{BB962C8B-B14F-4D97-AF65-F5344CB8AC3E}">
        <p14:creationId xmlns:p14="http://schemas.microsoft.com/office/powerpoint/2010/main" val="287527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18A9769D-ADF3-495F-9543-3DB7370FE861}" type="datetime1">
              <a:rPr lang="en-ZA" altLang="en-US"/>
              <a:pPr/>
              <a:t>2017/10/10</a:t>
            </a:fld>
            <a:endParaRPr lang="en-GB" altLang="en-US"/>
          </a:p>
        </p:txBody>
      </p:sp>
      <p:sp>
        <p:nvSpPr>
          <p:cNvPr id="8" name="Footer Placeholder 4"/>
          <p:cNvSpPr>
            <a:spLocks noGrp="1"/>
          </p:cNvSpPr>
          <p:nvPr>
            <p:ph type="ftr" sz="quarter" idx="11"/>
          </p:nvPr>
        </p:nvSpPr>
        <p:spPr/>
        <p:txBody>
          <a:bodyPr/>
          <a:lstStyle>
            <a:lvl1pPr>
              <a:defRPr/>
            </a:lvl1pPr>
          </a:lstStyle>
          <a:p>
            <a:pPr>
              <a:defRPr/>
            </a:pPr>
            <a:r>
              <a:rPr lang="en-GB"/>
              <a:t>TC PWT Oct 2017</a:t>
            </a:r>
          </a:p>
        </p:txBody>
      </p:sp>
      <p:sp>
        <p:nvSpPr>
          <p:cNvPr id="9" name="Slide Number Placeholder 5"/>
          <p:cNvSpPr>
            <a:spLocks noGrp="1"/>
          </p:cNvSpPr>
          <p:nvPr>
            <p:ph type="sldNum" sz="quarter" idx="12"/>
          </p:nvPr>
        </p:nvSpPr>
        <p:spPr/>
        <p:txBody>
          <a:bodyPr/>
          <a:lstStyle>
            <a:lvl1pPr>
              <a:defRPr/>
            </a:lvl1pPr>
          </a:lstStyle>
          <a:p>
            <a:fld id="{C9B9FE6A-D2F1-453F-B533-A4519A250043}" type="slidenum">
              <a:rPr lang="en-GB" altLang="en-US"/>
              <a:pPr/>
              <a:t>‹#›</a:t>
            </a:fld>
            <a:endParaRPr lang="en-GB" altLang="en-US"/>
          </a:p>
        </p:txBody>
      </p:sp>
    </p:spTree>
    <p:extLst>
      <p:ext uri="{BB962C8B-B14F-4D97-AF65-F5344CB8AC3E}">
        <p14:creationId xmlns:p14="http://schemas.microsoft.com/office/powerpoint/2010/main" val="1196040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44ACA81E-7FAA-42E4-80D6-88AFA1756763}" type="datetime1">
              <a:rPr lang="en-ZA" altLang="en-US"/>
              <a:pPr/>
              <a:t>2017/10/10</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TC PWT Oct 2017</a:t>
            </a:r>
          </a:p>
        </p:txBody>
      </p:sp>
      <p:sp>
        <p:nvSpPr>
          <p:cNvPr id="5" name="Slide Number Placeholder 5"/>
          <p:cNvSpPr>
            <a:spLocks noGrp="1"/>
          </p:cNvSpPr>
          <p:nvPr>
            <p:ph type="sldNum" sz="quarter" idx="12"/>
          </p:nvPr>
        </p:nvSpPr>
        <p:spPr/>
        <p:txBody>
          <a:bodyPr/>
          <a:lstStyle>
            <a:lvl1pPr>
              <a:defRPr/>
            </a:lvl1pPr>
          </a:lstStyle>
          <a:p>
            <a:fld id="{9DA4E7B9-8AC6-4D04-ADCE-DCCB144FB67E}" type="slidenum">
              <a:rPr lang="en-GB" altLang="en-US"/>
              <a:pPr/>
              <a:t>‹#›</a:t>
            </a:fld>
            <a:endParaRPr lang="en-GB" altLang="en-US"/>
          </a:p>
        </p:txBody>
      </p:sp>
    </p:spTree>
    <p:extLst>
      <p:ext uri="{BB962C8B-B14F-4D97-AF65-F5344CB8AC3E}">
        <p14:creationId xmlns:p14="http://schemas.microsoft.com/office/powerpoint/2010/main" val="37535137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FF179F-4437-4B72-A28B-89A93C06A3D8}" type="datetime1">
              <a:rPr lang="en-ZA" altLang="en-US"/>
              <a:pPr/>
              <a:t>2017/10/10</a:t>
            </a:fld>
            <a:endParaRPr lang="en-GB" altLang="en-US"/>
          </a:p>
        </p:txBody>
      </p:sp>
      <p:sp>
        <p:nvSpPr>
          <p:cNvPr id="3" name="Footer Placeholder 4"/>
          <p:cNvSpPr>
            <a:spLocks noGrp="1"/>
          </p:cNvSpPr>
          <p:nvPr>
            <p:ph type="ftr" sz="quarter" idx="11"/>
          </p:nvPr>
        </p:nvSpPr>
        <p:spPr/>
        <p:txBody>
          <a:bodyPr/>
          <a:lstStyle>
            <a:lvl1pPr>
              <a:defRPr/>
            </a:lvl1pPr>
          </a:lstStyle>
          <a:p>
            <a:pPr>
              <a:defRPr/>
            </a:pPr>
            <a:r>
              <a:rPr lang="en-GB"/>
              <a:t>TC PWT Oct 2017</a:t>
            </a:r>
          </a:p>
        </p:txBody>
      </p:sp>
      <p:sp>
        <p:nvSpPr>
          <p:cNvPr id="4" name="Slide Number Placeholder 5"/>
          <p:cNvSpPr>
            <a:spLocks noGrp="1"/>
          </p:cNvSpPr>
          <p:nvPr>
            <p:ph type="sldNum" sz="quarter" idx="12"/>
          </p:nvPr>
        </p:nvSpPr>
        <p:spPr/>
        <p:txBody>
          <a:bodyPr/>
          <a:lstStyle>
            <a:lvl1pPr>
              <a:defRPr/>
            </a:lvl1pPr>
          </a:lstStyle>
          <a:p>
            <a:fld id="{6E5C49DC-A538-44CE-8027-9139104830AD}" type="slidenum">
              <a:rPr lang="en-GB" altLang="en-US"/>
              <a:pPr/>
              <a:t>‹#›</a:t>
            </a:fld>
            <a:endParaRPr lang="en-GB" altLang="en-US"/>
          </a:p>
        </p:txBody>
      </p:sp>
    </p:spTree>
    <p:extLst>
      <p:ext uri="{BB962C8B-B14F-4D97-AF65-F5344CB8AC3E}">
        <p14:creationId xmlns:p14="http://schemas.microsoft.com/office/powerpoint/2010/main" val="3311240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D54A480-5313-4044-A473-B697CBA5CF1C}" type="datetime1">
              <a:rPr lang="en-ZA" altLang="en-US"/>
              <a:pPr/>
              <a:t>2017/10/10</a:t>
            </a:fld>
            <a:endParaRPr lang="en-GB" altLang="en-US"/>
          </a:p>
        </p:txBody>
      </p:sp>
      <p:sp>
        <p:nvSpPr>
          <p:cNvPr id="6" name="Footer Placeholder 4"/>
          <p:cNvSpPr>
            <a:spLocks noGrp="1"/>
          </p:cNvSpPr>
          <p:nvPr>
            <p:ph type="ftr" sz="quarter" idx="11"/>
          </p:nvPr>
        </p:nvSpPr>
        <p:spPr/>
        <p:txBody>
          <a:bodyPr/>
          <a:lstStyle>
            <a:lvl1pPr>
              <a:defRPr/>
            </a:lvl1pPr>
          </a:lstStyle>
          <a:p>
            <a:pPr>
              <a:defRPr/>
            </a:pPr>
            <a:r>
              <a:rPr lang="en-GB"/>
              <a:t>TC PWT Oct 2017</a:t>
            </a:r>
          </a:p>
        </p:txBody>
      </p:sp>
      <p:sp>
        <p:nvSpPr>
          <p:cNvPr id="7" name="Slide Number Placeholder 5"/>
          <p:cNvSpPr>
            <a:spLocks noGrp="1"/>
          </p:cNvSpPr>
          <p:nvPr>
            <p:ph type="sldNum" sz="quarter" idx="12"/>
          </p:nvPr>
        </p:nvSpPr>
        <p:spPr/>
        <p:txBody>
          <a:bodyPr/>
          <a:lstStyle>
            <a:lvl1pPr>
              <a:defRPr/>
            </a:lvl1pPr>
          </a:lstStyle>
          <a:p>
            <a:fld id="{6B3E8436-ED50-440E-ADB6-E08FDB212FB3}" type="slidenum">
              <a:rPr lang="en-GB" altLang="en-US"/>
              <a:pPr/>
              <a:t>‹#›</a:t>
            </a:fld>
            <a:endParaRPr lang="en-GB" altLang="en-US"/>
          </a:p>
        </p:txBody>
      </p:sp>
    </p:spTree>
    <p:extLst>
      <p:ext uri="{BB962C8B-B14F-4D97-AF65-F5344CB8AC3E}">
        <p14:creationId xmlns:p14="http://schemas.microsoft.com/office/powerpoint/2010/main" val="1091855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F98BC7B-8FFF-46E3-B4F7-6136764C060D}" type="datetime1">
              <a:rPr lang="en-ZA" altLang="en-US"/>
              <a:pPr/>
              <a:t>2017/10/10</a:t>
            </a:fld>
            <a:endParaRPr lang="en-GB" altLang="en-US"/>
          </a:p>
        </p:txBody>
      </p:sp>
      <p:sp>
        <p:nvSpPr>
          <p:cNvPr id="6" name="Footer Placeholder 4"/>
          <p:cNvSpPr>
            <a:spLocks noGrp="1"/>
          </p:cNvSpPr>
          <p:nvPr>
            <p:ph type="ftr" sz="quarter" idx="11"/>
          </p:nvPr>
        </p:nvSpPr>
        <p:spPr/>
        <p:txBody>
          <a:bodyPr/>
          <a:lstStyle>
            <a:lvl1pPr>
              <a:defRPr/>
            </a:lvl1pPr>
          </a:lstStyle>
          <a:p>
            <a:pPr>
              <a:defRPr/>
            </a:pPr>
            <a:r>
              <a:rPr lang="en-GB"/>
              <a:t>TC PWT Oct 2017</a:t>
            </a:r>
          </a:p>
        </p:txBody>
      </p:sp>
      <p:sp>
        <p:nvSpPr>
          <p:cNvPr id="7" name="Slide Number Placeholder 5"/>
          <p:cNvSpPr>
            <a:spLocks noGrp="1"/>
          </p:cNvSpPr>
          <p:nvPr>
            <p:ph type="sldNum" sz="quarter" idx="12"/>
          </p:nvPr>
        </p:nvSpPr>
        <p:spPr/>
        <p:txBody>
          <a:bodyPr/>
          <a:lstStyle>
            <a:lvl1pPr>
              <a:defRPr/>
            </a:lvl1pPr>
          </a:lstStyle>
          <a:p>
            <a:fld id="{EF5F8BE8-12BF-4CC0-B74F-25AA57E7939B}" type="slidenum">
              <a:rPr lang="en-GB" altLang="en-US"/>
              <a:pPr/>
              <a:t>‹#›</a:t>
            </a:fld>
            <a:endParaRPr lang="en-GB" altLang="en-US"/>
          </a:p>
        </p:txBody>
      </p:sp>
    </p:spTree>
    <p:extLst>
      <p:ext uri="{BB962C8B-B14F-4D97-AF65-F5344CB8AC3E}">
        <p14:creationId xmlns:p14="http://schemas.microsoft.com/office/powerpoint/2010/main" val="2134997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A15AFAE-909F-4402-B11A-EC05020CDFFE}" type="datetime1">
              <a:rPr lang="en-ZA" altLang="en-US"/>
              <a:pPr/>
              <a:t>2017/10/10</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GB"/>
              <a:t>TC PWT Oct 2017</a:t>
            </a:r>
          </a:p>
        </p:txBody>
      </p:sp>
      <p:sp>
        <p:nvSpPr>
          <p:cNvPr id="6" name="Slide Number Placeholder 5"/>
          <p:cNvSpPr>
            <a:spLocks noGrp="1"/>
          </p:cNvSpPr>
          <p:nvPr>
            <p:ph type="sldNum" sz="quarter" idx="12"/>
          </p:nvPr>
        </p:nvSpPr>
        <p:spPr/>
        <p:txBody>
          <a:bodyPr/>
          <a:lstStyle>
            <a:lvl1pPr>
              <a:defRPr/>
            </a:lvl1pPr>
          </a:lstStyle>
          <a:p>
            <a:fld id="{96613A0B-48C8-49A8-9953-ED0BF120FB02}" type="slidenum">
              <a:rPr lang="en-GB" altLang="en-US"/>
              <a:pPr/>
              <a:t>‹#›</a:t>
            </a:fld>
            <a:endParaRPr lang="en-GB" altLang="en-US"/>
          </a:p>
        </p:txBody>
      </p:sp>
    </p:spTree>
    <p:extLst>
      <p:ext uri="{BB962C8B-B14F-4D97-AF65-F5344CB8AC3E}">
        <p14:creationId xmlns:p14="http://schemas.microsoft.com/office/powerpoint/2010/main" val="26100036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CF12E7C-D251-4667-9BA2-DCDB3F9B478C}" type="datetime1">
              <a:rPr lang="en-ZA" altLang="en-US"/>
              <a:pPr/>
              <a:t>2017/10/10</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GB"/>
              <a:t>TC PWT Oct 2017</a:t>
            </a:r>
          </a:p>
        </p:txBody>
      </p:sp>
      <p:sp>
        <p:nvSpPr>
          <p:cNvPr id="6" name="Slide Number Placeholder 5"/>
          <p:cNvSpPr>
            <a:spLocks noGrp="1"/>
          </p:cNvSpPr>
          <p:nvPr>
            <p:ph type="sldNum" sz="quarter" idx="12"/>
          </p:nvPr>
        </p:nvSpPr>
        <p:spPr/>
        <p:txBody>
          <a:bodyPr/>
          <a:lstStyle>
            <a:lvl1pPr>
              <a:defRPr/>
            </a:lvl1pPr>
          </a:lstStyle>
          <a:p>
            <a:fld id="{C082FBB4-B437-4854-A68D-34910651BFB2}" type="slidenum">
              <a:rPr lang="en-GB" altLang="en-US"/>
              <a:pPr/>
              <a:t>‹#›</a:t>
            </a:fld>
            <a:endParaRPr lang="en-GB" altLang="en-US"/>
          </a:p>
        </p:txBody>
      </p:sp>
    </p:spTree>
    <p:extLst>
      <p:ext uri="{BB962C8B-B14F-4D97-AF65-F5344CB8AC3E}">
        <p14:creationId xmlns:p14="http://schemas.microsoft.com/office/powerpoint/2010/main" val="81442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0AF460D-0944-491F-B672-04D71983A5BA}" type="datetime1">
              <a:rPr lang="en-ZA" altLang="en-US"/>
              <a:pPr/>
              <a:t>2017/10/10</a:t>
            </a:fld>
            <a:endParaRPr lang="en-ZA" altLang="en-US"/>
          </a:p>
        </p:txBody>
      </p:sp>
      <p:sp>
        <p:nvSpPr>
          <p:cNvPr id="6"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7" name="Slide Number Placeholder 5"/>
          <p:cNvSpPr>
            <a:spLocks noGrp="1"/>
          </p:cNvSpPr>
          <p:nvPr>
            <p:ph type="sldNum" sz="quarter" idx="12"/>
          </p:nvPr>
        </p:nvSpPr>
        <p:spPr>
          <a:xfrm>
            <a:off x="6889750" y="6434138"/>
            <a:ext cx="2133600" cy="365125"/>
          </a:xfrm>
        </p:spPr>
        <p:txBody>
          <a:bodyPr/>
          <a:lstStyle>
            <a:lvl1pPr>
              <a:defRPr sz="1800"/>
            </a:lvl1pPr>
          </a:lstStyle>
          <a:p>
            <a:fld id="{C555DECB-FD72-47D9-AEC3-ADDCC768FEEB}" type="slidenum">
              <a:rPr lang="en-ZA" altLang="en-US"/>
              <a:pPr/>
              <a:t>‹#›</a:t>
            </a:fld>
            <a:endParaRPr lang="en-ZA" altLang="en-US"/>
          </a:p>
        </p:txBody>
      </p:sp>
    </p:spTree>
    <p:extLst>
      <p:ext uri="{BB962C8B-B14F-4D97-AF65-F5344CB8AC3E}">
        <p14:creationId xmlns:p14="http://schemas.microsoft.com/office/powerpoint/2010/main" val="365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BE05FD-8905-47B7-BCCA-7E275D4F9B79}" type="datetime1">
              <a:rPr lang="en-ZA" altLang="en-US"/>
              <a:pPr/>
              <a:t>2017/10/10</a:t>
            </a:fld>
            <a:endParaRPr lang="en-ZA" altLang="en-US"/>
          </a:p>
        </p:txBody>
      </p:sp>
      <p:sp>
        <p:nvSpPr>
          <p:cNvPr id="6" name="Footer Placeholder 4"/>
          <p:cNvSpPr>
            <a:spLocks noGrp="1"/>
          </p:cNvSpPr>
          <p:nvPr>
            <p:ph type="ftr" sz="quarter" idx="11"/>
          </p:nvPr>
        </p:nvSpPr>
        <p:spPr/>
        <p:txBody>
          <a:bodyPr/>
          <a:lstStyle>
            <a:lvl1pPr>
              <a:defRPr smtClean="0"/>
            </a:lvl1pPr>
          </a:lstStyle>
          <a:p>
            <a:pPr>
              <a:defRPr/>
            </a:pPr>
            <a:r>
              <a:rPr lang="en-ZA"/>
              <a:t>TC PWT Oct 2017</a:t>
            </a:r>
            <a:endParaRPr lang="en-ZA"/>
          </a:p>
        </p:txBody>
      </p:sp>
      <p:sp>
        <p:nvSpPr>
          <p:cNvPr id="7" name="Slide Number Placeholder 5"/>
          <p:cNvSpPr>
            <a:spLocks noGrp="1"/>
          </p:cNvSpPr>
          <p:nvPr>
            <p:ph type="sldNum" sz="quarter" idx="12"/>
          </p:nvPr>
        </p:nvSpPr>
        <p:spPr>
          <a:xfrm>
            <a:off x="6889750" y="6434138"/>
            <a:ext cx="2133600" cy="365125"/>
          </a:xfrm>
        </p:spPr>
        <p:txBody>
          <a:bodyPr/>
          <a:lstStyle>
            <a:lvl1pPr>
              <a:defRPr sz="1800"/>
            </a:lvl1pPr>
          </a:lstStyle>
          <a:p>
            <a:fld id="{63A5F35A-901A-489D-9437-4FBDCFED0452}" type="slidenum">
              <a:rPr lang="en-ZA" altLang="en-US"/>
              <a:pPr/>
              <a:t>‹#›</a:t>
            </a:fld>
            <a:endParaRPr lang="en-ZA" altLang="en-US"/>
          </a:p>
        </p:txBody>
      </p:sp>
    </p:spTree>
    <p:extLst>
      <p:ext uri="{BB962C8B-B14F-4D97-AF65-F5344CB8AC3E}">
        <p14:creationId xmlns:p14="http://schemas.microsoft.com/office/powerpoint/2010/main" val="859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3.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27088" y="115888"/>
            <a:ext cx="7129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fld id="{B981EEB2-C426-4EA1-BC01-08D47C719CCC}" type="datetime1">
              <a:rPr lang="en-ZA" altLang="en-US"/>
              <a:pPr/>
              <a:t>2017/10/10</a:t>
            </a:fld>
            <a:endParaRPr lang="en-ZA"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schemeClr val="tx1">
                    <a:tint val="75000"/>
                  </a:schemeClr>
                </a:solidFill>
                <a:latin typeface="+mn-lt"/>
                <a:cs typeface="+mn-cs"/>
              </a:defRPr>
            </a:lvl1pPr>
          </a:lstStyle>
          <a:p>
            <a:pPr>
              <a:defRPr/>
            </a:pPr>
            <a:r>
              <a:rPr lang="en-ZA"/>
              <a:t>TC PWT Oct 2017</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57C3855F-A096-4B8E-8383-17A226CD0B2C}" type="slidenum">
              <a:rPr lang="en-ZA" altLang="en-US"/>
              <a:pPr/>
              <a:t>‹#›</a:t>
            </a:fld>
            <a:endParaRPr lang="en-ZA" altLang="en-US"/>
          </a:p>
        </p:txBody>
      </p:sp>
      <p:pic>
        <p:nvPicPr>
          <p:cNvPr id="2055" name="Picture 4" descr="USlogo_new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05763" y="115888"/>
            <a:ext cx="11382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hf hdr="0" dt="0"/>
  <p:txStyles>
    <p:titleStyle>
      <a:lvl1pPr algn="ctr" rtl="0" fontAlgn="base">
        <a:spcBef>
          <a:spcPct val="0"/>
        </a:spcBef>
        <a:spcAft>
          <a:spcPct val="0"/>
        </a:spcAft>
        <a:defRPr sz="2700" kern="1200">
          <a:solidFill>
            <a:srgbClr val="990000"/>
          </a:solidFill>
          <a:latin typeface="+mj-lt"/>
          <a:ea typeface="+mj-ea"/>
          <a:cs typeface="+mj-cs"/>
        </a:defRPr>
      </a:lvl1pPr>
      <a:lvl2pPr algn="ctr" rtl="0" fontAlgn="base">
        <a:spcBef>
          <a:spcPct val="0"/>
        </a:spcBef>
        <a:spcAft>
          <a:spcPct val="0"/>
        </a:spcAft>
        <a:defRPr sz="2700">
          <a:solidFill>
            <a:srgbClr val="990000"/>
          </a:solidFill>
          <a:latin typeface="Calibri" pitchFamily="34" charset="0"/>
        </a:defRPr>
      </a:lvl2pPr>
      <a:lvl3pPr algn="ctr" rtl="0" fontAlgn="base">
        <a:spcBef>
          <a:spcPct val="0"/>
        </a:spcBef>
        <a:spcAft>
          <a:spcPct val="0"/>
        </a:spcAft>
        <a:defRPr sz="2700">
          <a:solidFill>
            <a:srgbClr val="990000"/>
          </a:solidFill>
          <a:latin typeface="Calibri" pitchFamily="34" charset="0"/>
        </a:defRPr>
      </a:lvl3pPr>
      <a:lvl4pPr algn="ctr" rtl="0" fontAlgn="base">
        <a:spcBef>
          <a:spcPct val="0"/>
        </a:spcBef>
        <a:spcAft>
          <a:spcPct val="0"/>
        </a:spcAft>
        <a:defRPr sz="2700">
          <a:solidFill>
            <a:srgbClr val="990000"/>
          </a:solidFill>
          <a:latin typeface="Calibri" pitchFamily="34" charset="0"/>
        </a:defRPr>
      </a:lvl4pPr>
      <a:lvl5pPr algn="ctr" rtl="0" fontAlgn="base">
        <a:spcBef>
          <a:spcPct val="0"/>
        </a:spcBef>
        <a:spcAft>
          <a:spcPct val="0"/>
        </a:spcAft>
        <a:defRPr sz="2700">
          <a:solidFill>
            <a:srgbClr val="990000"/>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fontAlgn="base">
        <a:spcBef>
          <a:spcPct val="20000"/>
        </a:spcBef>
        <a:spcAft>
          <a:spcPct val="0"/>
        </a:spcAft>
        <a:buFont typeface="Arial" pitchFamily="34" charset="0"/>
        <a:buChar char="•"/>
        <a:defRPr sz="2400" kern="1200">
          <a:solidFill>
            <a:srgbClr val="17375E"/>
          </a:solidFill>
          <a:latin typeface="+mn-lt"/>
          <a:ea typeface="+mn-ea"/>
          <a:cs typeface="+mn-cs"/>
        </a:defRPr>
      </a:lvl1pPr>
      <a:lvl2pPr marL="557213" indent="-214313" algn="l" rtl="0" fontAlgn="base">
        <a:spcBef>
          <a:spcPct val="20000"/>
        </a:spcBef>
        <a:spcAft>
          <a:spcPct val="0"/>
        </a:spcAft>
        <a:buFont typeface="Arial" pitchFamily="34" charset="0"/>
        <a:buChar char="–"/>
        <a:defRPr sz="2100" kern="1200">
          <a:solidFill>
            <a:srgbClr val="17375E"/>
          </a:solidFill>
          <a:latin typeface="+mn-lt"/>
          <a:ea typeface="+mn-ea"/>
          <a:cs typeface="+mn-cs"/>
        </a:defRPr>
      </a:lvl2pPr>
      <a:lvl3pPr marL="857250" indent="-171450" algn="l" rtl="0" fontAlgn="base">
        <a:spcBef>
          <a:spcPct val="20000"/>
        </a:spcBef>
        <a:spcAft>
          <a:spcPct val="0"/>
        </a:spcAft>
        <a:buFont typeface="Arial" pitchFamily="34" charset="0"/>
        <a:buChar char="•"/>
        <a:defRPr kern="1200">
          <a:solidFill>
            <a:srgbClr val="17375E"/>
          </a:solidFill>
          <a:latin typeface="+mn-lt"/>
          <a:ea typeface="+mn-ea"/>
          <a:cs typeface="+mn-cs"/>
        </a:defRPr>
      </a:lvl3pPr>
      <a:lvl4pPr marL="1200150" indent="-171450" algn="l" rtl="0" fontAlgn="base">
        <a:spcBef>
          <a:spcPct val="20000"/>
        </a:spcBef>
        <a:spcAft>
          <a:spcPct val="0"/>
        </a:spcAft>
        <a:buFont typeface="Arial" pitchFamily="34" charset="0"/>
        <a:buChar char="–"/>
        <a:defRPr sz="1500" kern="1200">
          <a:solidFill>
            <a:srgbClr val="17375E"/>
          </a:solidFill>
          <a:latin typeface="+mn-lt"/>
          <a:ea typeface="+mn-ea"/>
          <a:cs typeface="+mn-cs"/>
        </a:defRPr>
      </a:lvl4pPr>
      <a:lvl5pPr marL="1543050" indent="-171450" algn="l" rtl="0" fontAlgn="base">
        <a:spcBef>
          <a:spcPct val="20000"/>
        </a:spcBef>
        <a:spcAft>
          <a:spcPct val="0"/>
        </a:spcAft>
        <a:buFont typeface="Arial" pitchFamily="34" charset="0"/>
        <a:buChar char="»"/>
        <a:defRPr sz="1500" kern="1200">
          <a:solidFill>
            <a:srgbClr val="17375E"/>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Arial" pitchFamily="34" charset="0"/>
                <a:cs typeface="Arial" pitchFamily="34" charset="0"/>
              </a:defRPr>
            </a:lvl1pPr>
          </a:lstStyle>
          <a:p>
            <a:fld id="{756FC617-778C-4A94-A119-FA5794779BD3}" type="datetime1">
              <a:rPr lang="en-ZA" altLang="en-US"/>
              <a:pPr/>
              <a:t>2017/10/10</a:t>
            </a:fld>
            <a:endParaRPr lang="en-ZA"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schemeClr val="tx1">
                    <a:tint val="75000"/>
                  </a:schemeClr>
                </a:solidFill>
                <a:latin typeface="Arial" charset="0"/>
                <a:cs typeface="Arial" charset="0"/>
              </a:defRPr>
            </a:lvl1pPr>
          </a:lstStyle>
          <a:p>
            <a:pPr>
              <a:defRPr/>
            </a:pPr>
            <a:r>
              <a:rPr lang="en-ZA"/>
              <a:t>TC PWT Oct 2017</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Arial" pitchFamily="34" charset="0"/>
                <a:cs typeface="Arial" pitchFamily="34" charset="0"/>
              </a:defRPr>
            </a:lvl1pPr>
          </a:lstStyle>
          <a:p>
            <a:fld id="{6689D07B-8BAF-4CC2-A53E-3962F7028D09}" type="slidenum">
              <a:rPr lang="en-ZA" altLang="en-US"/>
              <a:pPr/>
              <a:t>‹#›</a:t>
            </a:fld>
            <a:endParaRPr lang="en-ZA" alt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itchFamily="34" charset="0"/>
        </a:defRPr>
      </a:lvl2pPr>
      <a:lvl3pPr algn="ctr" rtl="0" fontAlgn="base">
        <a:spcBef>
          <a:spcPct val="0"/>
        </a:spcBef>
        <a:spcAft>
          <a:spcPct val="0"/>
        </a:spcAft>
        <a:defRPr sz="3300">
          <a:solidFill>
            <a:schemeClr val="tx1"/>
          </a:solidFill>
          <a:latin typeface="Calibri" pitchFamily="34" charset="0"/>
        </a:defRPr>
      </a:lvl3pPr>
      <a:lvl4pPr algn="ctr" rtl="0" fontAlgn="base">
        <a:spcBef>
          <a:spcPct val="0"/>
        </a:spcBef>
        <a:spcAft>
          <a:spcPct val="0"/>
        </a:spcAft>
        <a:defRPr sz="3300">
          <a:solidFill>
            <a:schemeClr val="tx1"/>
          </a:solidFill>
          <a:latin typeface="Calibri" pitchFamily="34" charset="0"/>
        </a:defRPr>
      </a:lvl4pPr>
      <a:lvl5pPr algn="ctr" rtl="0" fontAlgn="base">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fontAlgn="base">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itchFamily="34" charset="0"/>
        <a:buChar char="•"/>
        <a:defRPr kern="1200">
          <a:solidFill>
            <a:schemeClr val="tx1"/>
          </a:solidFill>
          <a:latin typeface="+mn-lt"/>
          <a:ea typeface="+mn-ea"/>
          <a:cs typeface="+mn-cs"/>
        </a:defRPr>
      </a:lvl3pPr>
      <a:lvl4pPr marL="1200150" indent="-171450" algn="l" rtl="0" fontAlgn="base">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4100" name="Picture 4" descr="USlogo_new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50" smtClean="0">
                <a:solidFill>
                  <a:schemeClr val="tx1"/>
                </a:solidFill>
                <a:latin typeface="Arial" charset="0"/>
                <a:cs typeface="+mn-cs"/>
              </a:defRPr>
            </a:lvl1pPr>
          </a:lstStyle>
          <a:p>
            <a:pPr>
              <a:defRPr/>
            </a:pPr>
            <a:r>
              <a:rPr lang="en-GB"/>
              <a:t>TC PWT Oct 2017</a:t>
            </a:r>
            <a:endParaRPr lang="en-GB"/>
          </a:p>
        </p:txBody>
      </p:sp>
      <p:pic>
        <p:nvPicPr>
          <p:cNvPr id="4102" name="Picture 6" descr="TBHfromE+crest"/>
          <p:cNvPicPr>
            <a:picLocks noChangeAspect="1" noChangeArrowheads="1"/>
          </p:cNvPicPr>
          <p:nvPr/>
        </p:nvPicPr>
        <p:blipFill>
          <a:blip r:embed="rId16">
            <a:extLst>
              <a:ext uri="{28A0092B-C50C-407E-A947-70E740481C1C}">
                <a14:useLocalDpi xmlns:a14="http://schemas.microsoft.com/office/drawing/2010/main" val="0"/>
              </a:ext>
            </a:extLst>
          </a:blip>
          <a:srcRect l="80711" t="7028" r="7483" b="64958"/>
          <a:stretch>
            <a:fillRect/>
          </a:stretch>
        </p:blipFill>
        <p:spPr bwMode="auto">
          <a:xfrm>
            <a:off x="8355013" y="0"/>
            <a:ext cx="78898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p:fade/>
  </p:transition>
  <p:hf hdr="0" dt="0"/>
  <p:txStyles>
    <p:titleStyle>
      <a:lvl1pPr algn="ctr" rtl="0" fontAlgn="base">
        <a:spcBef>
          <a:spcPct val="0"/>
        </a:spcBef>
        <a:spcAft>
          <a:spcPct val="0"/>
        </a:spcAft>
        <a:defRPr sz="2700" b="1">
          <a:solidFill>
            <a:srgbClr val="A50021"/>
          </a:solidFill>
          <a:latin typeface="+mj-lt"/>
          <a:ea typeface="+mj-ea"/>
          <a:cs typeface="+mj-cs"/>
        </a:defRPr>
      </a:lvl1pPr>
      <a:lvl2pPr algn="ctr" rtl="0" fontAlgn="base">
        <a:spcBef>
          <a:spcPct val="0"/>
        </a:spcBef>
        <a:spcAft>
          <a:spcPct val="0"/>
        </a:spcAft>
        <a:defRPr sz="2700" b="1">
          <a:solidFill>
            <a:srgbClr val="A50021"/>
          </a:solidFill>
          <a:latin typeface="Arial Unicode MS" pitchFamily="34" charset="-128"/>
        </a:defRPr>
      </a:lvl2pPr>
      <a:lvl3pPr algn="ctr" rtl="0" fontAlgn="base">
        <a:spcBef>
          <a:spcPct val="0"/>
        </a:spcBef>
        <a:spcAft>
          <a:spcPct val="0"/>
        </a:spcAft>
        <a:defRPr sz="2700" b="1">
          <a:solidFill>
            <a:srgbClr val="A50021"/>
          </a:solidFill>
          <a:latin typeface="Arial Unicode MS" pitchFamily="34" charset="-128"/>
        </a:defRPr>
      </a:lvl3pPr>
      <a:lvl4pPr algn="ctr" rtl="0" fontAlgn="base">
        <a:spcBef>
          <a:spcPct val="0"/>
        </a:spcBef>
        <a:spcAft>
          <a:spcPct val="0"/>
        </a:spcAft>
        <a:defRPr sz="2700" b="1">
          <a:solidFill>
            <a:srgbClr val="A50021"/>
          </a:solidFill>
          <a:latin typeface="Arial Unicode MS" pitchFamily="34" charset="-128"/>
        </a:defRPr>
      </a:lvl4pPr>
      <a:lvl5pPr algn="ctr" rtl="0" fontAlgn="base">
        <a:spcBef>
          <a:spcPct val="0"/>
        </a:spcBef>
        <a:spcAft>
          <a:spcPct val="0"/>
        </a:spcAft>
        <a:defRPr sz="2700" b="1">
          <a:solidFill>
            <a:srgbClr val="A50021"/>
          </a:solidFill>
          <a:latin typeface="Arial Unicode MS" pitchFamily="34" charset="-128"/>
        </a:defRPr>
      </a:lvl5pPr>
      <a:lvl6pPr marL="342900" algn="ctr" rtl="0" eaLnBrk="1" fontAlgn="base" hangingPunct="1">
        <a:spcBef>
          <a:spcPct val="0"/>
        </a:spcBef>
        <a:spcAft>
          <a:spcPct val="0"/>
        </a:spcAft>
        <a:defRPr sz="2700" b="1">
          <a:solidFill>
            <a:srgbClr val="A50021"/>
          </a:solidFill>
          <a:latin typeface="Arial Unicode MS" pitchFamily="34" charset="-128"/>
        </a:defRPr>
      </a:lvl6pPr>
      <a:lvl7pPr marL="685800" algn="ctr" rtl="0" eaLnBrk="1" fontAlgn="base" hangingPunct="1">
        <a:spcBef>
          <a:spcPct val="0"/>
        </a:spcBef>
        <a:spcAft>
          <a:spcPct val="0"/>
        </a:spcAft>
        <a:defRPr sz="2700" b="1">
          <a:solidFill>
            <a:srgbClr val="A50021"/>
          </a:solidFill>
          <a:latin typeface="Arial Unicode MS" pitchFamily="34" charset="-128"/>
        </a:defRPr>
      </a:lvl7pPr>
      <a:lvl8pPr marL="1028700" algn="ctr" rtl="0" eaLnBrk="1" fontAlgn="base" hangingPunct="1">
        <a:spcBef>
          <a:spcPct val="0"/>
        </a:spcBef>
        <a:spcAft>
          <a:spcPct val="0"/>
        </a:spcAft>
        <a:defRPr sz="2700" b="1">
          <a:solidFill>
            <a:srgbClr val="A50021"/>
          </a:solidFill>
          <a:latin typeface="Arial Unicode MS" pitchFamily="34" charset="-128"/>
        </a:defRPr>
      </a:lvl8pPr>
      <a:lvl9pPr marL="1371600" algn="ctr" rtl="0" eaLnBrk="1" fontAlgn="base" hangingPunct="1">
        <a:spcBef>
          <a:spcPct val="0"/>
        </a:spcBef>
        <a:spcAft>
          <a:spcPct val="0"/>
        </a:spcAft>
        <a:defRPr sz="2700" b="1">
          <a:solidFill>
            <a:srgbClr val="A50021"/>
          </a:solidFill>
          <a:latin typeface="Arial Unicode MS" pitchFamily="34" charset="-128"/>
        </a:defRPr>
      </a:lvl9pPr>
    </p:titleStyle>
    <p:bodyStyle>
      <a:lvl1pPr marL="257175" indent="-257175" algn="l" rtl="0" fontAlgn="base">
        <a:spcBef>
          <a:spcPct val="20000"/>
        </a:spcBef>
        <a:spcAft>
          <a:spcPct val="0"/>
        </a:spcAft>
        <a:buChar char="•"/>
        <a:defRPr sz="2100" b="1">
          <a:solidFill>
            <a:srgbClr val="003399"/>
          </a:solidFill>
          <a:latin typeface="+mn-lt"/>
          <a:ea typeface="+mn-ea"/>
          <a:cs typeface="+mn-cs"/>
        </a:defRPr>
      </a:lvl1pPr>
      <a:lvl2pPr marL="557213" indent="-214313" algn="l" rtl="0" fontAlgn="base">
        <a:spcBef>
          <a:spcPct val="20000"/>
        </a:spcBef>
        <a:spcAft>
          <a:spcPct val="0"/>
        </a:spcAft>
        <a:buChar char="–"/>
        <a:defRPr b="1">
          <a:solidFill>
            <a:srgbClr val="003399"/>
          </a:solidFill>
          <a:latin typeface="+mn-lt"/>
        </a:defRPr>
      </a:lvl2pPr>
      <a:lvl3pPr marL="857250" indent="-171450" algn="l" rtl="0" fontAlgn="base">
        <a:spcBef>
          <a:spcPct val="20000"/>
        </a:spcBef>
        <a:spcAft>
          <a:spcPct val="0"/>
        </a:spcAft>
        <a:buChar char="•"/>
        <a:defRPr b="1">
          <a:solidFill>
            <a:srgbClr val="003399"/>
          </a:solidFill>
          <a:latin typeface="+mn-lt"/>
        </a:defRPr>
      </a:lvl3pPr>
      <a:lvl4pPr marL="1200150" indent="-171450" algn="l" rtl="0" fontAlgn="base">
        <a:spcBef>
          <a:spcPct val="20000"/>
        </a:spcBef>
        <a:spcAft>
          <a:spcPct val="0"/>
        </a:spcAft>
        <a:buChar char="–"/>
        <a:defRPr sz="1500" b="1">
          <a:solidFill>
            <a:srgbClr val="003399"/>
          </a:solidFill>
          <a:latin typeface="+mn-lt"/>
        </a:defRPr>
      </a:lvl4pPr>
      <a:lvl5pPr marL="1543050" indent="-171450" algn="l" rtl="0" fontAlgn="base">
        <a:spcBef>
          <a:spcPct val="20000"/>
        </a:spcBef>
        <a:spcAft>
          <a:spcPct val="0"/>
        </a:spcAft>
        <a:buChar char="»"/>
        <a:defRPr sz="1500" b="1">
          <a:solidFill>
            <a:srgbClr val="003399"/>
          </a:solidFill>
          <a:latin typeface="+mn-lt"/>
        </a:defRPr>
      </a:lvl5pPr>
      <a:lvl6pPr marL="1885950" indent="-171450" algn="l" rtl="0" eaLnBrk="1" fontAlgn="base" hangingPunct="1">
        <a:spcBef>
          <a:spcPct val="20000"/>
        </a:spcBef>
        <a:spcAft>
          <a:spcPct val="0"/>
        </a:spcAft>
        <a:buChar char="»"/>
        <a:defRPr sz="1500" b="1">
          <a:solidFill>
            <a:srgbClr val="003399"/>
          </a:solidFill>
          <a:latin typeface="+mn-lt"/>
        </a:defRPr>
      </a:lvl6pPr>
      <a:lvl7pPr marL="2228850" indent="-171450" algn="l" rtl="0" eaLnBrk="1" fontAlgn="base" hangingPunct="1">
        <a:spcBef>
          <a:spcPct val="20000"/>
        </a:spcBef>
        <a:spcAft>
          <a:spcPct val="0"/>
        </a:spcAft>
        <a:buChar char="»"/>
        <a:defRPr sz="1500" b="1">
          <a:solidFill>
            <a:srgbClr val="003399"/>
          </a:solidFill>
          <a:latin typeface="+mn-lt"/>
        </a:defRPr>
      </a:lvl7pPr>
      <a:lvl8pPr marL="2571750" indent="-171450" algn="l" rtl="0" eaLnBrk="1" fontAlgn="base" hangingPunct="1">
        <a:spcBef>
          <a:spcPct val="20000"/>
        </a:spcBef>
        <a:spcAft>
          <a:spcPct val="0"/>
        </a:spcAft>
        <a:buChar char="»"/>
        <a:defRPr sz="1500" b="1">
          <a:solidFill>
            <a:srgbClr val="003399"/>
          </a:solidFill>
          <a:latin typeface="+mn-lt"/>
        </a:defRPr>
      </a:lvl8pPr>
      <a:lvl9pPr marL="2914650" indent="-171450" algn="l" rtl="0" eaLnBrk="1" fontAlgn="base" hangingPunct="1">
        <a:spcBef>
          <a:spcPct val="20000"/>
        </a:spcBef>
        <a:spcAft>
          <a:spcPct val="0"/>
        </a:spcAft>
        <a:buChar char="»"/>
        <a:defRPr sz="1500" b="1">
          <a:solidFill>
            <a:srgbClr val="003399"/>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62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5124" name="Picture 4" descr="USlogo_new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50" smtClean="0">
                <a:solidFill>
                  <a:schemeClr val="tx1"/>
                </a:solidFill>
                <a:latin typeface="Arial" charset="0"/>
                <a:cs typeface="+mn-cs"/>
              </a:defRPr>
            </a:lvl1pPr>
          </a:lstStyle>
          <a:p>
            <a:pPr>
              <a:defRPr/>
            </a:pPr>
            <a:r>
              <a:rPr lang="en-GB"/>
              <a:t>TC PWT Oct 2017</a:t>
            </a:r>
            <a:endParaRPr lang="en-GB"/>
          </a:p>
        </p:txBody>
      </p:sp>
      <p:pic>
        <p:nvPicPr>
          <p:cNvPr id="5126" name="Picture 6" descr="TBHfromE+crest"/>
          <p:cNvPicPr>
            <a:picLocks noChangeAspect="1" noChangeArrowheads="1"/>
          </p:cNvPicPr>
          <p:nvPr/>
        </p:nvPicPr>
        <p:blipFill>
          <a:blip r:embed="rId16">
            <a:extLst>
              <a:ext uri="{28A0092B-C50C-407E-A947-70E740481C1C}">
                <a14:useLocalDpi xmlns:a14="http://schemas.microsoft.com/office/drawing/2010/main" val="0"/>
              </a:ext>
            </a:extLst>
          </a:blip>
          <a:srcRect l="80711" t="7028" r="7483" b="64958"/>
          <a:stretch>
            <a:fillRect/>
          </a:stretch>
        </p:blipFill>
        <p:spPr bwMode="auto">
          <a:xfrm>
            <a:off x="8355013" y="0"/>
            <a:ext cx="78898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ransition>
    <p:fade/>
  </p:transition>
  <p:hf hdr="0" dt="0"/>
  <p:txStyles>
    <p:titleStyle>
      <a:lvl1pPr algn="ctr" rtl="0" fontAlgn="base">
        <a:spcBef>
          <a:spcPct val="0"/>
        </a:spcBef>
        <a:spcAft>
          <a:spcPct val="0"/>
        </a:spcAft>
        <a:defRPr sz="2700" b="1">
          <a:solidFill>
            <a:srgbClr val="A50021"/>
          </a:solidFill>
          <a:latin typeface="+mj-lt"/>
          <a:ea typeface="+mj-ea"/>
          <a:cs typeface="+mj-cs"/>
        </a:defRPr>
      </a:lvl1pPr>
      <a:lvl2pPr algn="ctr" rtl="0" fontAlgn="base">
        <a:spcBef>
          <a:spcPct val="0"/>
        </a:spcBef>
        <a:spcAft>
          <a:spcPct val="0"/>
        </a:spcAft>
        <a:defRPr sz="2700" b="1">
          <a:solidFill>
            <a:srgbClr val="A50021"/>
          </a:solidFill>
          <a:latin typeface="Arial Unicode MS" pitchFamily="34" charset="-128"/>
        </a:defRPr>
      </a:lvl2pPr>
      <a:lvl3pPr algn="ctr" rtl="0" fontAlgn="base">
        <a:spcBef>
          <a:spcPct val="0"/>
        </a:spcBef>
        <a:spcAft>
          <a:spcPct val="0"/>
        </a:spcAft>
        <a:defRPr sz="2700" b="1">
          <a:solidFill>
            <a:srgbClr val="A50021"/>
          </a:solidFill>
          <a:latin typeface="Arial Unicode MS" pitchFamily="34" charset="-128"/>
        </a:defRPr>
      </a:lvl3pPr>
      <a:lvl4pPr algn="ctr" rtl="0" fontAlgn="base">
        <a:spcBef>
          <a:spcPct val="0"/>
        </a:spcBef>
        <a:spcAft>
          <a:spcPct val="0"/>
        </a:spcAft>
        <a:defRPr sz="2700" b="1">
          <a:solidFill>
            <a:srgbClr val="A50021"/>
          </a:solidFill>
          <a:latin typeface="Arial Unicode MS" pitchFamily="34" charset="-128"/>
        </a:defRPr>
      </a:lvl4pPr>
      <a:lvl5pPr algn="ctr" rtl="0" fontAlgn="base">
        <a:spcBef>
          <a:spcPct val="0"/>
        </a:spcBef>
        <a:spcAft>
          <a:spcPct val="0"/>
        </a:spcAft>
        <a:defRPr sz="2700" b="1">
          <a:solidFill>
            <a:srgbClr val="A50021"/>
          </a:solidFill>
          <a:latin typeface="Arial Unicode MS" pitchFamily="34" charset="-128"/>
        </a:defRPr>
      </a:lvl5pPr>
      <a:lvl6pPr marL="342900" algn="ctr" rtl="0" eaLnBrk="1" fontAlgn="base" hangingPunct="1">
        <a:spcBef>
          <a:spcPct val="0"/>
        </a:spcBef>
        <a:spcAft>
          <a:spcPct val="0"/>
        </a:spcAft>
        <a:defRPr sz="2700" b="1">
          <a:solidFill>
            <a:srgbClr val="A50021"/>
          </a:solidFill>
          <a:latin typeface="Arial Unicode MS" pitchFamily="34" charset="-128"/>
        </a:defRPr>
      </a:lvl6pPr>
      <a:lvl7pPr marL="685800" algn="ctr" rtl="0" eaLnBrk="1" fontAlgn="base" hangingPunct="1">
        <a:spcBef>
          <a:spcPct val="0"/>
        </a:spcBef>
        <a:spcAft>
          <a:spcPct val="0"/>
        </a:spcAft>
        <a:defRPr sz="2700" b="1">
          <a:solidFill>
            <a:srgbClr val="A50021"/>
          </a:solidFill>
          <a:latin typeface="Arial Unicode MS" pitchFamily="34" charset="-128"/>
        </a:defRPr>
      </a:lvl7pPr>
      <a:lvl8pPr marL="1028700" algn="ctr" rtl="0" eaLnBrk="1" fontAlgn="base" hangingPunct="1">
        <a:spcBef>
          <a:spcPct val="0"/>
        </a:spcBef>
        <a:spcAft>
          <a:spcPct val="0"/>
        </a:spcAft>
        <a:defRPr sz="2700" b="1">
          <a:solidFill>
            <a:srgbClr val="A50021"/>
          </a:solidFill>
          <a:latin typeface="Arial Unicode MS" pitchFamily="34" charset="-128"/>
        </a:defRPr>
      </a:lvl8pPr>
      <a:lvl9pPr marL="1371600" algn="ctr" rtl="0" eaLnBrk="1" fontAlgn="base" hangingPunct="1">
        <a:spcBef>
          <a:spcPct val="0"/>
        </a:spcBef>
        <a:spcAft>
          <a:spcPct val="0"/>
        </a:spcAft>
        <a:defRPr sz="2700" b="1">
          <a:solidFill>
            <a:srgbClr val="A50021"/>
          </a:solidFill>
          <a:latin typeface="Arial Unicode MS" pitchFamily="34" charset="-128"/>
        </a:defRPr>
      </a:lvl9pPr>
    </p:titleStyle>
    <p:bodyStyle>
      <a:lvl1pPr marL="257175" indent="-257175" algn="l" rtl="0" fontAlgn="base">
        <a:spcBef>
          <a:spcPct val="20000"/>
        </a:spcBef>
        <a:spcAft>
          <a:spcPct val="0"/>
        </a:spcAft>
        <a:buChar char="•"/>
        <a:defRPr sz="2100" b="1">
          <a:solidFill>
            <a:srgbClr val="003399"/>
          </a:solidFill>
          <a:latin typeface="+mn-lt"/>
          <a:ea typeface="+mn-ea"/>
          <a:cs typeface="+mn-cs"/>
        </a:defRPr>
      </a:lvl1pPr>
      <a:lvl2pPr marL="557213" indent="-214313" algn="l" rtl="0" fontAlgn="base">
        <a:spcBef>
          <a:spcPct val="20000"/>
        </a:spcBef>
        <a:spcAft>
          <a:spcPct val="0"/>
        </a:spcAft>
        <a:buChar char="–"/>
        <a:defRPr b="1">
          <a:solidFill>
            <a:srgbClr val="003399"/>
          </a:solidFill>
          <a:latin typeface="+mn-lt"/>
        </a:defRPr>
      </a:lvl2pPr>
      <a:lvl3pPr marL="857250" indent="-171450" algn="l" rtl="0" fontAlgn="base">
        <a:spcBef>
          <a:spcPct val="20000"/>
        </a:spcBef>
        <a:spcAft>
          <a:spcPct val="0"/>
        </a:spcAft>
        <a:buChar char="•"/>
        <a:defRPr b="1">
          <a:solidFill>
            <a:srgbClr val="003399"/>
          </a:solidFill>
          <a:latin typeface="+mn-lt"/>
        </a:defRPr>
      </a:lvl3pPr>
      <a:lvl4pPr marL="1200150" indent="-171450" algn="l" rtl="0" fontAlgn="base">
        <a:spcBef>
          <a:spcPct val="20000"/>
        </a:spcBef>
        <a:spcAft>
          <a:spcPct val="0"/>
        </a:spcAft>
        <a:buChar char="–"/>
        <a:defRPr sz="1500" b="1">
          <a:solidFill>
            <a:srgbClr val="003399"/>
          </a:solidFill>
          <a:latin typeface="+mn-lt"/>
        </a:defRPr>
      </a:lvl4pPr>
      <a:lvl5pPr marL="1543050" indent="-171450" algn="l" rtl="0" fontAlgn="base">
        <a:spcBef>
          <a:spcPct val="20000"/>
        </a:spcBef>
        <a:spcAft>
          <a:spcPct val="0"/>
        </a:spcAft>
        <a:buChar char="»"/>
        <a:defRPr sz="1500" b="1">
          <a:solidFill>
            <a:srgbClr val="003399"/>
          </a:solidFill>
          <a:latin typeface="+mn-lt"/>
        </a:defRPr>
      </a:lvl5pPr>
      <a:lvl6pPr marL="1885950" indent="-171450" algn="l" rtl="0" eaLnBrk="1" fontAlgn="base" hangingPunct="1">
        <a:spcBef>
          <a:spcPct val="20000"/>
        </a:spcBef>
        <a:spcAft>
          <a:spcPct val="0"/>
        </a:spcAft>
        <a:buChar char="»"/>
        <a:defRPr sz="1500" b="1">
          <a:solidFill>
            <a:srgbClr val="003399"/>
          </a:solidFill>
          <a:latin typeface="+mn-lt"/>
        </a:defRPr>
      </a:lvl6pPr>
      <a:lvl7pPr marL="2228850" indent="-171450" algn="l" rtl="0" eaLnBrk="1" fontAlgn="base" hangingPunct="1">
        <a:spcBef>
          <a:spcPct val="20000"/>
        </a:spcBef>
        <a:spcAft>
          <a:spcPct val="0"/>
        </a:spcAft>
        <a:buChar char="»"/>
        <a:defRPr sz="1500" b="1">
          <a:solidFill>
            <a:srgbClr val="003399"/>
          </a:solidFill>
          <a:latin typeface="+mn-lt"/>
        </a:defRPr>
      </a:lvl7pPr>
      <a:lvl8pPr marL="2571750" indent="-171450" algn="l" rtl="0" eaLnBrk="1" fontAlgn="base" hangingPunct="1">
        <a:spcBef>
          <a:spcPct val="20000"/>
        </a:spcBef>
        <a:spcAft>
          <a:spcPct val="0"/>
        </a:spcAft>
        <a:buChar char="»"/>
        <a:defRPr sz="1500" b="1">
          <a:solidFill>
            <a:srgbClr val="003399"/>
          </a:solidFill>
          <a:latin typeface="+mn-lt"/>
        </a:defRPr>
      </a:lvl8pPr>
      <a:lvl9pPr marL="2914650" indent="-171450" algn="l" rtl="0" eaLnBrk="1" fontAlgn="base" hangingPunct="1">
        <a:spcBef>
          <a:spcPct val="20000"/>
        </a:spcBef>
        <a:spcAft>
          <a:spcPct val="0"/>
        </a:spcAft>
        <a:buChar char="»"/>
        <a:defRPr sz="1500" b="1">
          <a:solidFill>
            <a:srgbClr val="003399"/>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62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6148" name="Picture 4" descr="USlogo_new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50" smtClean="0">
                <a:solidFill>
                  <a:schemeClr val="tx1"/>
                </a:solidFill>
                <a:latin typeface="Arial" charset="0"/>
                <a:cs typeface="+mn-cs"/>
              </a:defRPr>
            </a:lvl1pPr>
          </a:lstStyle>
          <a:p>
            <a:pPr>
              <a:defRPr/>
            </a:pPr>
            <a:r>
              <a:rPr lang="en-GB"/>
              <a:t>TC PWT Oct 2017</a:t>
            </a:r>
            <a:endParaRPr lang="en-GB"/>
          </a:p>
        </p:txBody>
      </p:sp>
      <p:pic>
        <p:nvPicPr>
          <p:cNvPr id="6150" name="Picture 6" descr="TBHfromE+crest"/>
          <p:cNvPicPr>
            <a:picLocks noChangeAspect="1" noChangeArrowheads="1"/>
          </p:cNvPicPr>
          <p:nvPr/>
        </p:nvPicPr>
        <p:blipFill>
          <a:blip r:embed="rId16">
            <a:extLst>
              <a:ext uri="{28A0092B-C50C-407E-A947-70E740481C1C}">
                <a14:useLocalDpi xmlns:a14="http://schemas.microsoft.com/office/drawing/2010/main" val="0"/>
              </a:ext>
            </a:extLst>
          </a:blip>
          <a:srcRect l="80711" t="7028" r="7483" b="64958"/>
          <a:stretch>
            <a:fillRect/>
          </a:stretch>
        </p:blipFill>
        <p:spPr bwMode="auto">
          <a:xfrm>
            <a:off x="8355013" y="0"/>
            <a:ext cx="78898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ransition>
    <p:fade/>
  </p:transition>
  <p:hf hdr="0" dt="0"/>
  <p:txStyles>
    <p:titleStyle>
      <a:lvl1pPr algn="ctr" rtl="0" fontAlgn="base">
        <a:spcBef>
          <a:spcPct val="0"/>
        </a:spcBef>
        <a:spcAft>
          <a:spcPct val="0"/>
        </a:spcAft>
        <a:defRPr sz="2700" b="1">
          <a:solidFill>
            <a:srgbClr val="A50021"/>
          </a:solidFill>
          <a:latin typeface="+mj-lt"/>
          <a:ea typeface="+mj-ea"/>
          <a:cs typeface="+mj-cs"/>
        </a:defRPr>
      </a:lvl1pPr>
      <a:lvl2pPr algn="ctr" rtl="0" fontAlgn="base">
        <a:spcBef>
          <a:spcPct val="0"/>
        </a:spcBef>
        <a:spcAft>
          <a:spcPct val="0"/>
        </a:spcAft>
        <a:defRPr sz="2700" b="1">
          <a:solidFill>
            <a:srgbClr val="A50021"/>
          </a:solidFill>
          <a:latin typeface="Arial Unicode MS" pitchFamily="34" charset="-128"/>
        </a:defRPr>
      </a:lvl2pPr>
      <a:lvl3pPr algn="ctr" rtl="0" fontAlgn="base">
        <a:spcBef>
          <a:spcPct val="0"/>
        </a:spcBef>
        <a:spcAft>
          <a:spcPct val="0"/>
        </a:spcAft>
        <a:defRPr sz="2700" b="1">
          <a:solidFill>
            <a:srgbClr val="A50021"/>
          </a:solidFill>
          <a:latin typeface="Arial Unicode MS" pitchFamily="34" charset="-128"/>
        </a:defRPr>
      </a:lvl3pPr>
      <a:lvl4pPr algn="ctr" rtl="0" fontAlgn="base">
        <a:spcBef>
          <a:spcPct val="0"/>
        </a:spcBef>
        <a:spcAft>
          <a:spcPct val="0"/>
        </a:spcAft>
        <a:defRPr sz="2700" b="1">
          <a:solidFill>
            <a:srgbClr val="A50021"/>
          </a:solidFill>
          <a:latin typeface="Arial Unicode MS" pitchFamily="34" charset="-128"/>
        </a:defRPr>
      </a:lvl4pPr>
      <a:lvl5pPr algn="ctr" rtl="0" fontAlgn="base">
        <a:spcBef>
          <a:spcPct val="0"/>
        </a:spcBef>
        <a:spcAft>
          <a:spcPct val="0"/>
        </a:spcAft>
        <a:defRPr sz="2700" b="1">
          <a:solidFill>
            <a:srgbClr val="A50021"/>
          </a:solidFill>
          <a:latin typeface="Arial Unicode MS" pitchFamily="34" charset="-128"/>
        </a:defRPr>
      </a:lvl5pPr>
      <a:lvl6pPr marL="342900" algn="ctr" rtl="0" eaLnBrk="1" fontAlgn="base" hangingPunct="1">
        <a:spcBef>
          <a:spcPct val="0"/>
        </a:spcBef>
        <a:spcAft>
          <a:spcPct val="0"/>
        </a:spcAft>
        <a:defRPr sz="2700" b="1">
          <a:solidFill>
            <a:srgbClr val="A50021"/>
          </a:solidFill>
          <a:latin typeface="Arial Unicode MS" pitchFamily="34" charset="-128"/>
        </a:defRPr>
      </a:lvl6pPr>
      <a:lvl7pPr marL="685800" algn="ctr" rtl="0" eaLnBrk="1" fontAlgn="base" hangingPunct="1">
        <a:spcBef>
          <a:spcPct val="0"/>
        </a:spcBef>
        <a:spcAft>
          <a:spcPct val="0"/>
        </a:spcAft>
        <a:defRPr sz="2700" b="1">
          <a:solidFill>
            <a:srgbClr val="A50021"/>
          </a:solidFill>
          <a:latin typeface="Arial Unicode MS" pitchFamily="34" charset="-128"/>
        </a:defRPr>
      </a:lvl7pPr>
      <a:lvl8pPr marL="1028700" algn="ctr" rtl="0" eaLnBrk="1" fontAlgn="base" hangingPunct="1">
        <a:spcBef>
          <a:spcPct val="0"/>
        </a:spcBef>
        <a:spcAft>
          <a:spcPct val="0"/>
        </a:spcAft>
        <a:defRPr sz="2700" b="1">
          <a:solidFill>
            <a:srgbClr val="A50021"/>
          </a:solidFill>
          <a:latin typeface="Arial Unicode MS" pitchFamily="34" charset="-128"/>
        </a:defRPr>
      </a:lvl8pPr>
      <a:lvl9pPr marL="1371600" algn="ctr" rtl="0" eaLnBrk="1" fontAlgn="base" hangingPunct="1">
        <a:spcBef>
          <a:spcPct val="0"/>
        </a:spcBef>
        <a:spcAft>
          <a:spcPct val="0"/>
        </a:spcAft>
        <a:defRPr sz="2700" b="1">
          <a:solidFill>
            <a:srgbClr val="A50021"/>
          </a:solidFill>
          <a:latin typeface="Arial Unicode MS" pitchFamily="34" charset="-128"/>
        </a:defRPr>
      </a:lvl9pPr>
    </p:titleStyle>
    <p:bodyStyle>
      <a:lvl1pPr marL="257175" indent="-257175" algn="l" rtl="0" fontAlgn="base">
        <a:spcBef>
          <a:spcPct val="20000"/>
        </a:spcBef>
        <a:spcAft>
          <a:spcPct val="0"/>
        </a:spcAft>
        <a:buChar char="•"/>
        <a:defRPr sz="2100" b="1">
          <a:solidFill>
            <a:srgbClr val="003399"/>
          </a:solidFill>
          <a:latin typeface="+mn-lt"/>
          <a:ea typeface="+mn-ea"/>
          <a:cs typeface="+mn-cs"/>
        </a:defRPr>
      </a:lvl1pPr>
      <a:lvl2pPr marL="557213" indent="-214313" algn="l" rtl="0" fontAlgn="base">
        <a:spcBef>
          <a:spcPct val="20000"/>
        </a:spcBef>
        <a:spcAft>
          <a:spcPct val="0"/>
        </a:spcAft>
        <a:buChar char="–"/>
        <a:defRPr b="1">
          <a:solidFill>
            <a:srgbClr val="003399"/>
          </a:solidFill>
          <a:latin typeface="+mn-lt"/>
        </a:defRPr>
      </a:lvl2pPr>
      <a:lvl3pPr marL="857250" indent="-171450" algn="l" rtl="0" fontAlgn="base">
        <a:spcBef>
          <a:spcPct val="20000"/>
        </a:spcBef>
        <a:spcAft>
          <a:spcPct val="0"/>
        </a:spcAft>
        <a:buChar char="•"/>
        <a:defRPr b="1">
          <a:solidFill>
            <a:srgbClr val="003399"/>
          </a:solidFill>
          <a:latin typeface="+mn-lt"/>
        </a:defRPr>
      </a:lvl3pPr>
      <a:lvl4pPr marL="1200150" indent="-171450" algn="l" rtl="0" fontAlgn="base">
        <a:spcBef>
          <a:spcPct val="20000"/>
        </a:spcBef>
        <a:spcAft>
          <a:spcPct val="0"/>
        </a:spcAft>
        <a:buChar char="–"/>
        <a:defRPr sz="1500" b="1">
          <a:solidFill>
            <a:srgbClr val="003399"/>
          </a:solidFill>
          <a:latin typeface="+mn-lt"/>
        </a:defRPr>
      </a:lvl4pPr>
      <a:lvl5pPr marL="1543050" indent="-171450" algn="l" rtl="0" fontAlgn="base">
        <a:spcBef>
          <a:spcPct val="20000"/>
        </a:spcBef>
        <a:spcAft>
          <a:spcPct val="0"/>
        </a:spcAft>
        <a:buChar char="»"/>
        <a:defRPr sz="1500" b="1">
          <a:solidFill>
            <a:srgbClr val="003399"/>
          </a:solidFill>
          <a:latin typeface="+mn-lt"/>
        </a:defRPr>
      </a:lvl5pPr>
      <a:lvl6pPr marL="1885950" indent="-171450" algn="l" rtl="0" eaLnBrk="1" fontAlgn="base" hangingPunct="1">
        <a:spcBef>
          <a:spcPct val="20000"/>
        </a:spcBef>
        <a:spcAft>
          <a:spcPct val="0"/>
        </a:spcAft>
        <a:buChar char="»"/>
        <a:defRPr sz="1500" b="1">
          <a:solidFill>
            <a:srgbClr val="003399"/>
          </a:solidFill>
          <a:latin typeface="+mn-lt"/>
        </a:defRPr>
      </a:lvl6pPr>
      <a:lvl7pPr marL="2228850" indent="-171450" algn="l" rtl="0" eaLnBrk="1" fontAlgn="base" hangingPunct="1">
        <a:spcBef>
          <a:spcPct val="20000"/>
        </a:spcBef>
        <a:spcAft>
          <a:spcPct val="0"/>
        </a:spcAft>
        <a:buChar char="»"/>
        <a:defRPr sz="1500" b="1">
          <a:solidFill>
            <a:srgbClr val="003399"/>
          </a:solidFill>
          <a:latin typeface="+mn-lt"/>
        </a:defRPr>
      </a:lvl7pPr>
      <a:lvl8pPr marL="2571750" indent="-171450" algn="l" rtl="0" eaLnBrk="1" fontAlgn="base" hangingPunct="1">
        <a:spcBef>
          <a:spcPct val="20000"/>
        </a:spcBef>
        <a:spcAft>
          <a:spcPct val="0"/>
        </a:spcAft>
        <a:buChar char="»"/>
        <a:defRPr sz="1500" b="1">
          <a:solidFill>
            <a:srgbClr val="003399"/>
          </a:solidFill>
          <a:latin typeface="+mn-lt"/>
        </a:defRPr>
      </a:lvl8pPr>
      <a:lvl9pPr marL="2914650" indent="-171450" algn="l" rtl="0" eaLnBrk="1" fontAlgn="base" hangingPunct="1">
        <a:spcBef>
          <a:spcPct val="20000"/>
        </a:spcBef>
        <a:spcAft>
          <a:spcPct val="0"/>
        </a:spcAft>
        <a:buChar char="»"/>
        <a:defRPr sz="1500" b="1">
          <a:solidFill>
            <a:srgbClr val="003399"/>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Arial" pitchFamily="34" charset="0"/>
              </a:defRPr>
            </a:lvl1pPr>
          </a:lstStyle>
          <a:p>
            <a:fld id="{55FC1A1F-9F62-456E-A8EF-636E2F9D1DA2}" type="datetime1">
              <a:rPr lang="en-ZA" altLang="en-US"/>
              <a:pPr/>
              <a:t>2017/10/10</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schemeClr val="tx1">
                    <a:tint val="75000"/>
                  </a:schemeClr>
                </a:solidFill>
                <a:latin typeface="Arial" charset="0"/>
                <a:cs typeface="+mn-cs"/>
              </a:defRPr>
            </a:lvl1pPr>
          </a:lstStyle>
          <a:p>
            <a:pPr>
              <a:defRPr/>
            </a:pPr>
            <a:r>
              <a:rPr lang="en-GB"/>
              <a:t>TC PWT Oct 2017</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Arial" pitchFamily="34" charset="0"/>
              </a:defRPr>
            </a:lvl1pPr>
          </a:lstStyle>
          <a:p>
            <a:fld id="{650EB51F-B4CC-4CE5-9A1D-E084AA3CFF4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dt="0"/>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itchFamily="34" charset="0"/>
        </a:defRPr>
      </a:lvl2pPr>
      <a:lvl3pPr algn="ctr" rtl="0" fontAlgn="base">
        <a:spcBef>
          <a:spcPct val="0"/>
        </a:spcBef>
        <a:spcAft>
          <a:spcPct val="0"/>
        </a:spcAft>
        <a:defRPr sz="3300">
          <a:solidFill>
            <a:schemeClr val="tx1"/>
          </a:solidFill>
          <a:latin typeface="Calibri" pitchFamily="34" charset="0"/>
        </a:defRPr>
      </a:lvl3pPr>
      <a:lvl4pPr algn="ctr" rtl="0" fontAlgn="base">
        <a:spcBef>
          <a:spcPct val="0"/>
        </a:spcBef>
        <a:spcAft>
          <a:spcPct val="0"/>
        </a:spcAft>
        <a:defRPr sz="3300">
          <a:solidFill>
            <a:schemeClr val="tx1"/>
          </a:solidFill>
          <a:latin typeface="Calibri" pitchFamily="34" charset="0"/>
        </a:defRPr>
      </a:lvl4pPr>
      <a:lvl5pPr algn="ctr" rtl="0" fontAlgn="base">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fontAlgn="base">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itchFamily="34" charset="0"/>
        <a:buChar char="•"/>
        <a:defRPr kern="1200">
          <a:solidFill>
            <a:schemeClr val="tx1"/>
          </a:solidFill>
          <a:latin typeface="+mn-lt"/>
          <a:ea typeface="+mn-ea"/>
          <a:cs typeface="+mn-cs"/>
        </a:defRPr>
      </a:lvl3pPr>
      <a:lvl4pPr marL="1200150" indent="-171450" algn="l" rtl="0" fontAlgn="base">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246063" y="1362075"/>
            <a:ext cx="8661400" cy="1470025"/>
          </a:xfrm>
        </p:spPr>
        <p:txBody>
          <a:bodyPr/>
          <a:lstStyle/>
          <a:p>
            <a:r>
              <a:rPr lang="en-ZA" altLang="en-US" sz="3200" b="1" smtClean="0"/>
              <a:t>Strengthening IPC Structures Through Education </a:t>
            </a:r>
            <a:r>
              <a:rPr lang="en-ZA" altLang="en-US" b="1" smtClean="0"/>
              <a:t>Capacity Building in Africa </a:t>
            </a:r>
            <a:endParaRPr lang="en-ZA" altLang="en-US" smtClean="0"/>
          </a:p>
        </p:txBody>
      </p:sp>
      <p:sp>
        <p:nvSpPr>
          <p:cNvPr id="3" name="Subtitle 2"/>
          <p:cNvSpPr>
            <a:spLocks noGrp="1"/>
          </p:cNvSpPr>
          <p:nvPr>
            <p:ph type="subTitle" idx="1"/>
          </p:nvPr>
        </p:nvSpPr>
        <p:spPr>
          <a:xfrm>
            <a:off x="1014413" y="2976563"/>
            <a:ext cx="7392987" cy="2009775"/>
          </a:xfrm>
          <a:ln>
            <a:solidFill>
              <a:schemeClr val="bg1">
                <a:lumMod val="50000"/>
              </a:schemeClr>
            </a:solidFill>
          </a:ln>
        </p:spPr>
        <p:txBody>
          <a:bodyPr/>
          <a:lstStyle/>
          <a:p>
            <a:r>
              <a:rPr lang="en-US" altLang="en-US" sz="3200" smtClean="0">
                <a:solidFill>
                  <a:srgbClr val="898989"/>
                </a:solidFill>
              </a:rPr>
              <a:t>Prof Shaheen Mehtar</a:t>
            </a:r>
          </a:p>
          <a:p>
            <a:r>
              <a:rPr lang="en-US" altLang="en-US" smtClean="0">
                <a:solidFill>
                  <a:srgbClr val="898989"/>
                </a:solidFill>
              </a:rPr>
              <a:t>Chair Infection Control Africa Network (ICAN)</a:t>
            </a:r>
            <a:r>
              <a:rPr lang="en-ZA" altLang="en-US" smtClean="0">
                <a:solidFill>
                  <a:srgbClr val="898989"/>
                </a:solidFill>
              </a:rPr>
              <a:t>,</a:t>
            </a:r>
            <a:endParaRPr lang="en-US" altLang="en-US" smtClean="0">
              <a:solidFill>
                <a:srgbClr val="898989"/>
              </a:solidFill>
            </a:endParaRPr>
          </a:p>
          <a:p>
            <a:r>
              <a:rPr lang="en-US" altLang="en-US" smtClean="0">
                <a:solidFill>
                  <a:srgbClr val="898989"/>
                </a:solidFill>
              </a:rPr>
              <a:t>and Stellenbosch University, Cape Town, South Africa</a:t>
            </a:r>
          </a:p>
          <a:p>
            <a:r>
              <a:rPr lang="en-US" altLang="en-US" smtClean="0">
                <a:solidFill>
                  <a:srgbClr val="898989"/>
                </a:solidFill>
              </a:rPr>
              <a:t>smehtar@sun.ac.za</a:t>
            </a:r>
          </a:p>
        </p:txBody>
      </p:sp>
      <p:sp>
        <p:nvSpPr>
          <p:cNvPr id="25603" name="Footer Placeholder 3"/>
          <p:cNvSpPr>
            <a:spLocks noGrp="1"/>
          </p:cNvSpPr>
          <p:nvPr>
            <p:ph type="ftr" sz="quarter" idx="11"/>
          </p:nvPr>
        </p:nvSpPr>
        <p:spPr bwMode="auto">
          <a:xfrm>
            <a:off x="3135313" y="649128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ZA" altLang="en-US" sz="1800" b="1"/>
              <a:t>www.webbertraining.com</a:t>
            </a:r>
          </a:p>
        </p:txBody>
      </p:sp>
      <p:sp>
        <p:nvSpPr>
          <p:cNvPr id="25604" name="Footer Placeholder 3"/>
          <p:cNvSpPr txBox="1">
            <a:spLocks/>
          </p:cNvSpPr>
          <p:nvPr/>
        </p:nvSpPr>
        <p:spPr bwMode="auto">
          <a:xfrm>
            <a:off x="6234113" y="64976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400">
                <a:solidFill>
                  <a:srgbClr val="17375E"/>
                </a:solidFill>
                <a:latin typeface="Calibri" pitchFamily="34" charset="0"/>
              </a:defRPr>
            </a:lvl1pPr>
            <a:lvl2pPr indent="-214313">
              <a:spcBef>
                <a:spcPct val="20000"/>
              </a:spcBef>
              <a:buFont typeface="Arial" pitchFamily="34" charset="0"/>
              <a:buChar char="–"/>
              <a:defRPr sz="2100">
                <a:solidFill>
                  <a:srgbClr val="17375E"/>
                </a:solidFill>
                <a:latin typeface="Calibri" pitchFamily="34" charset="0"/>
              </a:defRPr>
            </a:lvl2pPr>
            <a:lvl3pPr indent="-171450">
              <a:spcBef>
                <a:spcPct val="20000"/>
              </a:spcBef>
              <a:buFont typeface="Arial" pitchFamily="34" charset="0"/>
              <a:buChar char="•"/>
              <a:defRPr>
                <a:solidFill>
                  <a:srgbClr val="17375E"/>
                </a:solidFill>
                <a:latin typeface="Calibri" pitchFamily="34" charset="0"/>
              </a:defRPr>
            </a:lvl3pPr>
            <a:lvl4pPr indent="-171450">
              <a:spcBef>
                <a:spcPct val="20000"/>
              </a:spcBef>
              <a:buFont typeface="Arial" pitchFamily="34" charset="0"/>
              <a:buChar char="–"/>
              <a:defRPr sz="1500">
                <a:solidFill>
                  <a:srgbClr val="17375E"/>
                </a:solidFill>
                <a:latin typeface="Calibri" pitchFamily="34" charset="0"/>
              </a:defRPr>
            </a:lvl4pPr>
            <a:lvl5pPr indent="-171450">
              <a:spcBef>
                <a:spcPct val="20000"/>
              </a:spcBef>
              <a:buFont typeface="Arial" pitchFamily="34" charset="0"/>
              <a:buChar char="»"/>
              <a:defRPr sz="1500">
                <a:solidFill>
                  <a:srgbClr val="17375E"/>
                </a:solidFill>
                <a:latin typeface="Calibri" pitchFamily="34" charset="0"/>
              </a:defRPr>
            </a:lvl5pPr>
            <a:lvl6pPr indent="-171450" fontAlgn="base">
              <a:spcBef>
                <a:spcPct val="20000"/>
              </a:spcBef>
              <a:spcAft>
                <a:spcPct val="0"/>
              </a:spcAft>
              <a:buFont typeface="Arial" pitchFamily="34" charset="0"/>
              <a:buChar char="»"/>
              <a:defRPr sz="1500">
                <a:solidFill>
                  <a:srgbClr val="17375E"/>
                </a:solidFill>
                <a:latin typeface="Calibri" pitchFamily="34" charset="0"/>
              </a:defRPr>
            </a:lvl6pPr>
            <a:lvl7pPr indent="-171450" fontAlgn="base">
              <a:spcBef>
                <a:spcPct val="20000"/>
              </a:spcBef>
              <a:spcAft>
                <a:spcPct val="0"/>
              </a:spcAft>
              <a:buFont typeface="Arial" pitchFamily="34" charset="0"/>
              <a:buChar char="»"/>
              <a:defRPr sz="1500">
                <a:solidFill>
                  <a:srgbClr val="17375E"/>
                </a:solidFill>
                <a:latin typeface="Calibri" pitchFamily="34" charset="0"/>
              </a:defRPr>
            </a:lvl7pPr>
            <a:lvl8pPr indent="-171450" fontAlgn="base">
              <a:spcBef>
                <a:spcPct val="20000"/>
              </a:spcBef>
              <a:spcAft>
                <a:spcPct val="0"/>
              </a:spcAft>
              <a:buFont typeface="Arial" pitchFamily="34" charset="0"/>
              <a:buChar char="»"/>
              <a:defRPr sz="1500">
                <a:solidFill>
                  <a:srgbClr val="17375E"/>
                </a:solidFill>
                <a:latin typeface="Calibri" pitchFamily="34" charset="0"/>
              </a:defRPr>
            </a:lvl8pPr>
            <a:lvl9pPr indent="-171450" fontAlgn="base">
              <a:spcBef>
                <a:spcPct val="20000"/>
              </a:spcBef>
              <a:spcAft>
                <a:spcPct val="0"/>
              </a:spcAft>
              <a:buFont typeface="Arial" pitchFamily="34" charset="0"/>
              <a:buChar char="»"/>
              <a:defRPr sz="1500">
                <a:solidFill>
                  <a:srgbClr val="17375E"/>
                </a:solidFill>
                <a:latin typeface="Calibri" pitchFamily="34" charset="0"/>
              </a:defRPr>
            </a:lvl9pPr>
          </a:lstStyle>
          <a:p>
            <a:pPr algn="r" eaLnBrk="1" hangingPunct="1">
              <a:spcBef>
                <a:spcPct val="0"/>
              </a:spcBef>
              <a:buFontTx/>
              <a:buNone/>
            </a:pPr>
            <a:r>
              <a:rPr lang="en-ZA" altLang="en-US" sz="1800" b="1">
                <a:solidFill>
                  <a:schemeClr val="tx1"/>
                </a:solidFill>
              </a:rPr>
              <a:t>October 12, 2017</a:t>
            </a:r>
          </a:p>
        </p:txBody>
      </p:sp>
      <p:sp>
        <p:nvSpPr>
          <p:cNvPr id="25605" name="Subtitle 2"/>
          <p:cNvSpPr txBox="1">
            <a:spLocks/>
          </p:cNvSpPr>
          <p:nvPr/>
        </p:nvSpPr>
        <p:spPr bwMode="auto">
          <a:xfrm>
            <a:off x="241300" y="5257800"/>
            <a:ext cx="8661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rgbClr val="17375E"/>
                </a:solidFill>
                <a:latin typeface="Calibri" pitchFamily="34" charset="0"/>
              </a:defRPr>
            </a:lvl1pPr>
            <a:lvl2pPr marL="342900">
              <a:spcBef>
                <a:spcPct val="20000"/>
              </a:spcBef>
              <a:buFont typeface="Arial" pitchFamily="34" charset="0"/>
              <a:buChar char="–"/>
              <a:defRPr sz="2100">
                <a:solidFill>
                  <a:srgbClr val="17375E"/>
                </a:solidFill>
                <a:latin typeface="Calibri" pitchFamily="34" charset="0"/>
              </a:defRPr>
            </a:lvl2pPr>
            <a:lvl3pPr marL="685800">
              <a:spcBef>
                <a:spcPct val="20000"/>
              </a:spcBef>
              <a:buFont typeface="Arial" pitchFamily="34" charset="0"/>
              <a:buChar char="•"/>
              <a:defRPr>
                <a:solidFill>
                  <a:srgbClr val="17375E"/>
                </a:solidFill>
                <a:latin typeface="Calibri" pitchFamily="34" charset="0"/>
              </a:defRPr>
            </a:lvl3pPr>
            <a:lvl4pPr marL="1028700">
              <a:spcBef>
                <a:spcPct val="20000"/>
              </a:spcBef>
              <a:buFont typeface="Arial" pitchFamily="34" charset="0"/>
              <a:buChar char="–"/>
              <a:defRPr sz="1500">
                <a:solidFill>
                  <a:srgbClr val="17375E"/>
                </a:solidFill>
                <a:latin typeface="Calibri" pitchFamily="34" charset="0"/>
              </a:defRPr>
            </a:lvl4pPr>
            <a:lvl5pPr marL="1371600">
              <a:spcBef>
                <a:spcPct val="20000"/>
              </a:spcBef>
              <a:buFont typeface="Arial" pitchFamily="34" charset="0"/>
              <a:buChar char="»"/>
              <a:defRPr sz="1500">
                <a:solidFill>
                  <a:srgbClr val="17375E"/>
                </a:solidFill>
                <a:latin typeface="Calibri" pitchFamily="34" charset="0"/>
              </a:defRPr>
            </a:lvl5pPr>
            <a:lvl6pPr marL="1828800" fontAlgn="base">
              <a:spcBef>
                <a:spcPct val="20000"/>
              </a:spcBef>
              <a:spcAft>
                <a:spcPct val="0"/>
              </a:spcAft>
              <a:buFont typeface="Arial" pitchFamily="34" charset="0"/>
              <a:buChar char="»"/>
              <a:defRPr sz="1500">
                <a:solidFill>
                  <a:srgbClr val="17375E"/>
                </a:solidFill>
                <a:latin typeface="Calibri" pitchFamily="34" charset="0"/>
              </a:defRPr>
            </a:lvl6pPr>
            <a:lvl7pPr marL="2286000" fontAlgn="base">
              <a:spcBef>
                <a:spcPct val="20000"/>
              </a:spcBef>
              <a:spcAft>
                <a:spcPct val="0"/>
              </a:spcAft>
              <a:buFont typeface="Arial" pitchFamily="34" charset="0"/>
              <a:buChar char="»"/>
              <a:defRPr sz="1500">
                <a:solidFill>
                  <a:srgbClr val="17375E"/>
                </a:solidFill>
                <a:latin typeface="Calibri" pitchFamily="34" charset="0"/>
              </a:defRPr>
            </a:lvl7pPr>
            <a:lvl8pPr marL="2743200" fontAlgn="base">
              <a:spcBef>
                <a:spcPct val="20000"/>
              </a:spcBef>
              <a:spcAft>
                <a:spcPct val="0"/>
              </a:spcAft>
              <a:buFont typeface="Arial" pitchFamily="34" charset="0"/>
              <a:buChar char="»"/>
              <a:defRPr sz="1500">
                <a:solidFill>
                  <a:srgbClr val="17375E"/>
                </a:solidFill>
                <a:latin typeface="Calibri" pitchFamily="34" charset="0"/>
              </a:defRPr>
            </a:lvl8pPr>
            <a:lvl9pPr marL="3200400" fontAlgn="base">
              <a:spcBef>
                <a:spcPct val="20000"/>
              </a:spcBef>
              <a:spcAft>
                <a:spcPct val="0"/>
              </a:spcAft>
              <a:buFont typeface="Arial" pitchFamily="34" charset="0"/>
              <a:buChar char="»"/>
              <a:defRPr sz="1500">
                <a:solidFill>
                  <a:srgbClr val="17375E"/>
                </a:solidFill>
                <a:latin typeface="Calibri" pitchFamily="34" charset="0"/>
              </a:defRPr>
            </a:lvl9pPr>
          </a:lstStyle>
          <a:p>
            <a:pPr algn="ctr" eaLnBrk="1" hangingPunct="1">
              <a:buFont typeface="Arial" pitchFamily="34" charset="0"/>
              <a:buNone/>
            </a:pPr>
            <a:r>
              <a:rPr lang="en-US" altLang="en-US">
                <a:solidFill>
                  <a:srgbClr val="898989"/>
                </a:solidFill>
              </a:rPr>
              <a:t>Hosted by Paul Webber</a:t>
            </a:r>
            <a:br>
              <a:rPr lang="en-US" altLang="en-US">
                <a:solidFill>
                  <a:srgbClr val="898989"/>
                </a:solidFill>
              </a:rPr>
            </a:br>
            <a:r>
              <a:rPr lang="en-US" altLang="en-US" sz="2000">
                <a:solidFill>
                  <a:srgbClr val="898989"/>
                </a:solidFill>
              </a:rPr>
              <a:t>paul@webbertraining.com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27088" y="115888"/>
            <a:ext cx="6840537" cy="796925"/>
          </a:xfrm>
        </p:spPr>
        <p:txBody>
          <a:bodyPr/>
          <a:lstStyle/>
          <a:p>
            <a:r>
              <a:rPr lang="en-GB" altLang="en-US" smtClean="0"/>
              <a:t>Current IPC training in Africa</a:t>
            </a:r>
          </a:p>
        </p:txBody>
      </p:sp>
      <p:sp>
        <p:nvSpPr>
          <p:cNvPr id="37890" name="Content Placeholder 2"/>
          <p:cNvSpPr>
            <a:spLocks noGrp="1"/>
          </p:cNvSpPr>
          <p:nvPr>
            <p:ph idx="1"/>
          </p:nvPr>
        </p:nvSpPr>
        <p:spPr>
          <a:xfrm>
            <a:off x="0" y="1016000"/>
            <a:ext cx="8928100" cy="5543550"/>
          </a:xfrm>
        </p:spPr>
        <p:txBody>
          <a:bodyPr/>
          <a:lstStyle/>
          <a:p>
            <a:r>
              <a:rPr lang="en-GB" altLang="en-US" smtClean="0"/>
              <a:t>Varied provision for healthcare delivery by province</a:t>
            </a:r>
          </a:p>
          <a:p>
            <a:r>
              <a:rPr lang="en-GB" altLang="en-US" smtClean="0"/>
              <a:t>IPC is not recognised as a speciality in its own right</a:t>
            </a:r>
          </a:p>
          <a:p>
            <a:r>
              <a:rPr lang="en-GB" altLang="en-US" smtClean="0"/>
              <a:t>No established career path in IPC which requires specialised training</a:t>
            </a:r>
          </a:p>
          <a:p>
            <a:r>
              <a:rPr lang="en-GB" altLang="en-US" smtClean="0"/>
              <a:t>Considered a nursing speciality- doctors are not involved- therefore there are no teams!</a:t>
            </a:r>
          </a:p>
          <a:p>
            <a:r>
              <a:rPr lang="en-GB" altLang="en-US" smtClean="0"/>
              <a:t>Surveillance: information gathering is limited</a:t>
            </a:r>
          </a:p>
          <a:p>
            <a:r>
              <a:rPr lang="en-GB" altLang="en-US" smtClean="0"/>
              <a:t>Guidelines and policies are neither well advertised nor promoted </a:t>
            </a:r>
          </a:p>
          <a:p>
            <a:r>
              <a:rPr lang="en-GB" altLang="en-US" smtClean="0"/>
              <a:t>The WHO Core Components (2016) recommends the </a:t>
            </a:r>
            <a:r>
              <a:rPr lang="en-GB" altLang="en-US" b="1" u="sng" smtClean="0"/>
              <a:t>“presence of a fully trained IPC practitioner for 250 acute beds”!</a:t>
            </a:r>
          </a:p>
          <a:p>
            <a:endParaRPr lang="en-GB" altLang="en-US" smtClean="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A58ADCE-14A2-4DD2-801E-8F6DC0C9AE6C}" type="slidenum">
              <a:rPr lang="en-ZA" altLang="en-US">
                <a:solidFill>
                  <a:srgbClr val="898989"/>
                </a:solidFill>
              </a:rPr>
              <a:pPr/>
              <a:t>12</a:t>
            </a:fld>
            <a:endParaRPr lang="en-ZA" altLang="en-US">
              <a:solidFill>
                <a:srgbClr val="898989"/>
              </a:solidFill>
            </a:endParaRPr>
          </a:p>
        </p:txBody>
      </p:sp>
      <p:sp>
        <p:nvSpPr>
          <p:cNvPr id="2" name="Footer Placeholder 1"/>
          <p:cNvSpPr>
            <a:spLocks noGrp="1"/>
          </p:cNvSpPr>
          <p:nvPr>
            <p:ph type="ftr" sz="quarter" idx="11"/>
          </p:nvPr>
        </p:nvSpPr>
        <p:spPr/>
        <p:txBody>
          <a:bodyPr/>
          <a:lstStyle/>
          <a:p>
            <a:pPr>
              <a:defRPr/>
            </a:pPr>
            <a:r>
              <a:rPr lang="en-ZA"/>
              <a:t>TC PWT Oct 2017</a:t>
            </a:r>
            <a:endParaRPr lang="en-ZA"/>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27088" y="115888"/>
            <a:ext cx="6840537" cy="796925"/>
          </a:xfrm>
        </p:spPr>
        <p:txBody>
          <a:bodyPr/>
          <a:lstStyle/>
          <a:p>
            <a:r>
              <a:rPr lang="en-GB" altLang="en-US" b="1" smtClean="0"/>
              <a:t>Types of training offered</a:t>
            </a:r>
          </a:p>
        </p:txBody>
      </p:sp>
      <p:sp>
        <p:nvSpPr>
          <p:cNvPr id="39938" name="Content Placeholder 2"/>
          <p:cNvSpPr>
            <a:spLocks noGrp="1"/>
          </p:cNvSpPr>
          <p:nvPr>
            <p:ph idx="1"/>
          </p:nvPr>
        </p:nvSpPr>
        <p:spPr>
          <a:xfrm>
            <a:off x="107950" y="1225550"/>
            <a:ext cx="8928100" cy="4900613"/>
          </a:xfrm>
        </p:spPr>
        <p:txBody>
          <a:bodyPr/>
          <a:lstStyle/>
          <a:p>
            <a:r>
              <a:rPr lang="en-GB" altLang="en-US" smtClean="0"/>
              <a:t>Classroom teaching- face to face</a:t>
            </a:r>
          </a:p>
          <a:p>
            <a:r>
              <a:rPr lang="en-GB" altLang="en-US" smtClean="0"/>
              <a:t>E- learning platform across Africa </a:t>
            </a:r>
          </a:p>
          <a:p>
            <a:r>
              <a:rPr lang="en-GB" altLang="en-US" smtClean="0"/>
              <a:t>Skills development – practical classes for all cadres of health staff</a:t>
            </a:r>
          </a:p>
          <a:p>
            <a:r>
              <a:rPr lang="en-GB" altLang="en-US" smtClean="0"/>
              <a:t>Train the trainers (Master Trainers)</a:t>
            </a:r>
          </a:p>
          <a:p>
            <a:r>
              <a:rPr lang="en-GB" altLang="en-US" smtClean="0"/>
              <a:t>Managers courses</a:t>
            </a:r>
          </a:p>
          <a:p>
            <a:r>
              <a:rPr lang="en-GB" altLang="en-US" smtClean="0"/>
              <a:t>Capacity building and knowledge transfer to communities</a:t>
            </a:r>
          </a:p>
          <a:p>
            <a:r>
              <a:rPr lang="en-GB" altLang="en-US" smtClean="0"/>
              <a:t>Developing guidelines and apps specifically for Africa’s needs</a:t>
            </a:r>
          </a:p>
          <a:p>
            <a:endParaRPr lang="en-GB" altLang="en-US" smtClean="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20D2A47-13C3-4E5F-85A2-4DCFC120E256}" type="slidenum">
              <a:rPr lang="en-ZA" altLang="en-US">
                <a:solidFill>
                  <a:srgbClr val="898989"/>
                </a:solidFill>
              </a:rPr>
              <a:pPr/>
              <a:t>14</a:t>
            </a:fld>
            <a:endParaRPr lang="en-ZA" altLang="en-US">
              <a:solidFill>
                <a:srgbClr val="898989"/>
              </a:solidFill>
            </a:endParaRPr>
          </a:p>
        </p:txBody>
      </p:sp>
      <p:sp>
        <p:nvSpPr>
          <p:cNvPr id="5" name="Footer Placeholder 4"/>
          <p:cNvSpPr>
            <a:spLocks noGrp="1"/>
          </p:cNvSpPr>
          <p:nvPr>
            <p:ph type="ftr" sz="quarter" idx="11"/>
          </p:nvPr>
        </p:nvSpPr>
        <p:spPr/>
        <p:txBody>
          <a:bodyPr/>
          <a:lstStyle/>
          <a:p>
            <a:pPr>
              <a:defRPr/>
            </a:pPr>
            <a:r>
              <a:rPr lang="en-ZA"/>
              <a:t>TC PWT Oct 2017</a:t>
            </a:r>
            <a:endParaRPr lang="en-ZA"/>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5"/>
          <p:cNvSpPr>
            <a:spLocks noGrp="1"/>
          </p:cNvSpPr>
          <p:nvPr>
            <p:ph type="title"/>
          </p:nvPr>
        </p:nvSpPr>
        <p:spPr/>
        <p:txBody>
          <a:bodyPr/>
          <a:lstStyle/>
          <a:p>
            <a:r>
              <a:rPr lang="en-ZA" altLang="en-US" b="1" smtClean="0"/>
              <a:t>Face to Face Teaching</a:t>
            </a:r>
          </a:p>
        </p:txBody>
      </p:sp>
      <p:sp>
        <p:nvSpPr>
          <p:cNvPr id="41986" name="Text Placeholder 6"/>
          <p:cNvSpPr>
            <a:spLocks noGrp="1"/>
          </p:cNvSpPr>
          <p:nvPr>
            <p:ph type="body" idx="1"/>
          </p:nvPr>
        </p:nvSpPr>
        <p:spPr>
          <a:xfrm>
            <a:off x="468313" y="836613"/>
            <a:ext cx="4040187" cy="639762"/>
          </a:xfrm>
        </p:spPr>
        <p:txBody>
          <a:bodyPr/>
          <a:lstStyle/>
          <a:p>
            <a:r>
              <a:rPr lang="en-ZA" altLang="en-US" sz="2400" smtClean="0"/>
              <a:t>Advantages of face to face</a:t>
            </a:r>
          </a:p>
        </p:txBody>
      </p:sp>
      <p:sp>
        <p:nvSpPr>
          <p:cNvPr id="41987" name="Content Placeholder 10"/>
          <p:cNvSpPr>
            <a:spLocks noGrp="1"/>
          </p:cNvSpPr>
          <p:nvPr>
            <p:ph sz="half" idx="2"/>
          </p:nvPr>
        </p:nvSpPr>
        <p:spPr>
          <a:xfrm>
            <a:off x="250825" y="1484313"/>
            <a:ext cx="4321175" cy="4752975"/>
          </a:xfrm>
        </p:spPr>
        <p:txBody>
          <a:bodyPr/>
          <a:lstStyle/>
          <a:p>
            <a:r>
              <a:rPr lang="en-ZA" altLang="en-US" sz="2400" smtClean="0"/>
              <a:t>Close relationship develops between tutors and within the class - networking</a:t>
            </a:r>
          </a:p>
          <a:p>
            <a:r>
              <a:rPr lang="en-ZA" altLang="en-US" sz="2400" smtClean="0"/>
              <a:t>Revision when necessary</a:t>
            </a:r>
          </a:p>
          <a:p>
            <a:r>
              <a:rPr lang="en-ZA" altLang="en-US" sz="2400" smtClean="0"/>
              <a:t>Modification of method of teaching if necessary</a:t>
            </a:r>
          </a:p>
          <a:p>
            <a:r>
              <a:rPr lang="en-ZA" altLang="en-US" sz="2400" smtClean="0"/>
              <a:t>Demonstrations and visual teaching is  understood better</a:t>
            </a:r>
          </a:p>
        </p:txBody>
      </p:sp>
      <p:sp>
        <p:nvSpPr>
          <p:cNvPr id="41988" name="Text Placeholder 7"/>
          <p:cNvSpPr>
            <a:spLocks noGrp="1"/>
          </p:cNvSpPr>
          <p:nvPr>
            <p:ph type="body" sz="quarter" idx="3"/>
          </p:nvPr>
        </p:nvSpPr>
        <p:spPr>
          <a:xfrm>
            <a:off x="4572000" y="836613"/>
            <a:ext cx="4041775" cy="639762"/>
          </a:xfrm>
        </p:spPr>
        <p:txBody>
          <a:bodyPr/>
          <a:lstStyle/>
          <a:p>
            <a:r>
              <a:rPr lang="en-ZA" altLang="en-US" sz="2400" smtClean="0"/>
              <a:t>Disadvantages of face to face </a:t>
            </a:r>
          </a:p>
        </p:txBody>
      </p:sp>
      <p:sp>
        <p:nvSpPr>
          <p:cNvPr id="41989" name="Content Placeholder 8"/>
          <p:cNvSpPr>
            <a:spLocks noGrp="1"/>
          </p:cNvSpPr>
          <p:nvPr>
            <p:ph sz="quarter" idx="4"/>
          </p:nvPr>
        </p:nvSpPr>
        <p:spPr>
          <a:xfrm>
            <a:off x="4645025" y="1476375"/>
            <a:ext cx="4306888" cy="3960813"/>
          </a:xfrm>
        </p:spPr>
        <p:txBody>
          <a:bodyPr/>
          <a:lstStyle/>
          <a:p>
            <a:r>
              <a:rPr lang="en-ZA" altLang="en-US" sz="2400" smtClean="0"/>
              <a:t>Expensive for both students and faculty</a:t>
            </a:r>
          </a:p>
          <a:p>
            <a:r>
              <a:rPr lang="en-ZA" altLang="en-US" sz="2400" smtClean="0"/>
              <a:t>Time consuming</a:t>
            </a:r>
          </a:p>
          <a:p>
            <a:r>
              <a:rPr lang="en-ZA" altLang="en-US" sz="2400" smtClean="0"/>
              <a:t>Short term engagement</a:t>
            </a:r>
          </a:p>
          <a:p>
            <a:r>
              <a:rPr lang="en-ZA" altLang="en-US" sz="2400" smtClean="0"/>
              <a:t>Routine and sometimes boring</a:t>
            </a:r>
          </a:p>
          <a:p>
            <a:r>
              <a:rPr lang="en-ZA" altLang="en-US" sz="2400" smtClean="0"/>
              <a:t>Tutor dependent transfer of knowledge</a:t>
            </a:r>
          </a:p>
        </p:txBody>
      </p:sp>
      <p:sp>
        <p:nvSpPr>
          <p:cNvPr id="2" name="Footer Placeholder 1"/>
          <p:cNvSpPr>
            <a:spLocks noGrp="1"/>
          </p:cNvSpPr>
          <p:nvPr>
            <p:ph type="ftr" sz="quarter" idx="11"/>
          </p:nvPr>
        </p:nvSpPr>
        <p:spPr/>
        <p:txBody>
          <a:bodyPr/>
          <a:lstStyle/>
          <a:p>
            <a:pPr>
              <a:defRPr/>
            </a:pPr>
            <a:r>
              <a:rPr lang="en-ZA"/>
              <a:t>TC PWT Oct 2017</a:t>
            </a:r>
            <a:endParaRPr lang="en-ZA"/>
          </a:p>
        </p:txBody>
      </p:sp>
      <p:sp>
        <p:nvSpPr>
          <p:cNvPr id="41991" name="Slide Number Placeholder 3"/>
          <p:cNvSpPr txBox="1">
            <a:spLocks/>
          </p:cNvSpPr>
          <p:nvPr/>
        </p:nvSpPr>
        <p:spPr bwMode="auto">
          <a:xfrm>
            <a:off x="6910388" y="643413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400">
                <a:solidFill>
                  <a:srgbClr val="17375E"/>
                </a:solidFill>
                <a:latin typeface="Calibri" pitchFamily="34" charset="0"/>
              </a:defRPr>
            </a:lvl1pPr>
            <a:lvl2pPr indent="-214313">
              <a:spcBef>
                <a:spcPct val="20000"/>
              </a:spcBef>
              <a:buFont typeface="Arial" pitchFamily="34" charset="0"/>
              <a:buChar char="–"/>
              <a:defRPr sz="2100">
                <a:solidFill>
                  <a:srgbClr val="17375E"/>
                </a:solidFill>
                <a:latin typeface="Calibri" pitchFamily="34" charset="0"/>
              </a:defRPr>
            </a:lvl2pPr>
            <a:lvl3pPr indent="-171450">
              <a:spcBef>
                <a:spcPct val="20000"/>
              </a:spcBef>
              <a:buFont typeface="Arial" pitchFamily="34" charset="0"/>
              <a:buChar char="•"/>
              <a:defRPr>
                <a:solidFill>
                  <a:srgbClr val="17375E"/>
                </a:solidFill>
                <a:latin typeface="Calibri" pitchFamily="34" charset="0"/>
              </a:defRPr>
            </a:lvl3pPr>
            <a:lvl4pPr indent="-171450">
              <a:spcBef>
                <a:spcPct val="20000"/>
              </a:spcBef>
              <a:buFont typeface="Arial" pitchFamily="34" charset="0"/>
              <a:buChar char="–"/>
              <a:defRPr sz="1500">
                <a:solidFill>
                  <a:srgbClr val="17375E"/>
                </a:solidFill>
                <a:latin typeface="Calibri" pitchFamily="34" charset="0"/>
              </a:defRPr>
            </a:lvl4pPr>
            <a:lvl5pPr indent="-171450">
              <a:spcBef>
                <a:spcPct val="20000"/>
              </a:spcBef>
              <a:buFont typeface="Arial" pitchFamily="34" charset="0"/>
              <a:buChar char="»"/>
              <a:defRPr sz="1500">
                <a:solidFill>
                  <a:srgbClr val="17375E"/>
                </a:solidFill>
                <a:latin typeface="Calibri" pitchFamily="34" charset="0"/>
              </a:defRPr>
            </a:lvl5pPr>
            <a:lvl6pPr indent="-171450" fontAlgn="base">
              <a:spcBef>
                <a:spcPct val="20000"/>
              </a:spcBef>
              <a:spcAft>
                <a:spcPct val="0"/>
              </a:spcAft>
              <a:buFont typeface="Arial" pitchFamily="34" charset="0"/>
              <a:buChar char="»"/>
              <a:defRPr sz="1500">
                <a:solidFill>
                  <a:srgbClr val="17375E"/>
                </a:solidFill>
                <a:latin typeface="Calibri" pitchFamily="34" charset="0"/>
              </a:defRPr>
            </a:lvl6pPr>
            <a:lvl7pPr indent="-171450" fontAlgn="base">
              <a:spcBef>
                <a:spcPct val="20000"/>
              </a:spcBef>
              <a:spcAft>
                <a:spcPct val="0"/>
              </a:spcAft>
              <a:buFont typeface="Arial" pitchFamily="34" charset="0"/>
              <a:buChar char="»"/>
              <a:defRPr sz="1500">
                <a:solidFill>
                  <a:srgbClr val="17375E"/>
                </a:solidFill>
                <a:latin typeface="Calibri" pitchFamily="34" charset="0"/>
              </a:defRPr>
            </a:lvl7pPr>
            <a:lvl8pPr indent="-171450" fontAlgn="base">
              <a:spcBef>
                <a:spcPct val="20000"/>
              </a:spcBef>
              <a:spcAft>
                <a:spcPct val="0"/>
              </a:spcAft>
              <a:buFont typeface="Arial" pitchFamily="34" charset="0"/>
              <a:buChar char="»"/>
              <a:defRPr sz="1500">
                <a:solidFill>
                  <a:srgbClr val="17375E"/>
                </a:solidFill>
                <a:latin typeface="Calibri" pitchFamily="34" charset="0"/>
              </a:defRPr>
            </a:lvl8pPr>
            <a:lvl9pPr indent="-171450" fontAlgn="base">
              <a:spcBef>
                <a:spcPct val="20000"/>
              </a:spcBef>
              <a:spcAft>
                <a:spcPct val="0"/>
              </a:spcAft>
              <a:buFont typeface="Arial" pitchFamily="34" charset="0"/>
              <a:buChar char="»"/>
              <a:defRPr sz="1500">
                <a:solidFill>
                  <a:srgbClr val="17375E"/>
                </a:solidFill>
                <a:latin typeface="Calibri" pitchFamily="34" charset="0"/>
              </a:defRPr>
            </a:lvl9pPr>
          </a:lstStyle>
          <a:p>
            <a:pPr algn="r" eaLnBrk="1" hangingPunct="1">
              <a:spcBef>
                <a:spcPct val="0"/>
              </a:spcBef>
              <a:buFontTx/>
              <a:buNone/>
            </a:pPr>
            <a:r>
              <a:rPr lang="en-ZA" altLang="en-US" sz="1800">
                <a:solidFill>
                  <a:srgbClr val="898989"/>
                </a:solidFill>
              </a:rP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27088" y="115888"/>
            <a:ext cx="6840537" cy="796925"/>
          </a:xfrm>
        </p:spPr>
        <p:txBody>
          <a:bodyPr/>
          <a:lstStyle/>
          <a:p>
            <a:r>
              <a:rPr lang="en-GB" altLang="en-US" sz="3600" b="1" smtClean="0"/>
              <a:t>Barriers to teaching</a:t>
            </a:r>
          </a:p>
        </p:txBody>
      </p:sp>
      <p:sp>
        <p:nvSpPr>
          <p:cNvPr id="45058" name="Content Placeholder 2"/>
          <p:cNvSpPr>
            <a:spLocks noGrp="1"/>
          </p:cNvSpPr>
          <p:nvPr>
            <p:ph idx="1"/>
          </p:nvPr>
        </p:nvSpPr>
        <p:spPr>
          <a:xfrm>
            <a:off x="107950" y="1268413"/>
            <a:ext cx="8928100" cy="5087937"/>
          </a:xfrm>
        </p:spPr>
        <p:txBody>
          <a:bodyPr/>
          <a:lstStyle/>
          <a:p>
            <a:r>
              <a:rPr lang="en-GB" altLang="en-US" smtClean="0"/>
              <a:t>Cultural</a:t>
            </a:r>
          </a:p>
          <a:p>
            <a:pPr lvl="1"/>
            <a:r>
              <a:rPr lang="en-GB" altLang="en-US" smtClean="0"/>
              <a:t>Do not argue with elders (teachers)</a:t>
            </a:r>
          </a:p>
          <a:p>
            <a:pPr lvl="1"/>
            <a:r>
              <a:rPr lang="en-GB" altLang="en-US" smtClean="0"/>
              <a:t>Cannot say how much you know</a:t>
            </a:r>
          </a:p>
          <a:p>
            <a:pPr lvl="1"/>
            <a:r>
              <a:rPr lang="en-GB" altLang="en-US" smtClean="0"/>
              <a:t>Cannot tell an older person what to do.</a:t>
            </a:r>
          </a:p>
          <a:p>
            <a:pPr lvl="1"/>
            <a:r>
              <a:rPr lang="en-GB" altLang="en-US" smtClean="0"/>
              <a:t> </a:t>
            </a:r>
            <a:r>
              <a:rPr lang="en-GB" altLang="en-US" b="1" smtClean="0"/>
              <a:t>accept what one is told without question</a:t>
            </a:r>
          </a:p>
          <a:p>
            <a:r>
              <a:rPr lang="en-GB" altLang="en-US" smtClean="0"/>
              <a:t>Hierarchical- </a:t>
            </a:r>
          </a:p>
          <a:p>
            <a:pPr lvl="1"/>
            <a:r>
              <a:rPr lang="en-GB" altLang="en-US" smtClean="0"/>
              <a:t>“I cannot question the boss”</a:t>
            </a:r>
          </a:p>
          <a:p>
            <a:pPr lvl="1"/>
            <a:r>
              <a:rPr lang="en-GB" altLang="en-US" smtClean="0"/>
              <a:t>“ I AM THE BOSS!”</a:t>
            </a:r>
          </a:p>
          <a:p>
            <a:r>
              <a:rPr lang="en-GB" altLang="en-US" smtClean="0"/>
              <a:t>Language- different words mean different things!</a:t>
            </a:r>
          </a:p>
        </p:txBody>
      </p:sp>
      <p:sp>
        <p:nvSpPr>
          <p:cNvPr id="5" name="Slide Number Placeholder 4"/>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AFCC3CA-172A-49F0-BA6E-4415961508EA}" type="slidenum">
              <a:rPr lang="en-ZA" altLang="en-US">
                <a:solidFill>
                  <a:srgbClr val="898989"/>
                </a:solidFill>
              </a:rPr>
              <a:pPr/>
              <a:t>18</a:t>
            </a:fld>
            <a:endParaRPr lang="en-ZA" altLang="en-US">
              <a:solidFill>
                <a:srgbClr val="898989"/>
              </a:solidFill>
            </a:endParaRPr>
          </a:p>
        </p:txBody>
      </p:sp>
      <p:sp>
        <p:nvSpPr>
          <p:cNvPr id="4" name="Footer Placeholder 3"/>
          <p:cNvSpPr>
            <a:spLocks noGrp="1"/>
          </p:cNvSpPr>
          <p:nvPr>
            <p:ph type="ftr" sz="quarter" idx="11"/>
          </p:nvPr>
        </p:nvSpPr>
        <p:spPr/>
        <p:txBody>
          <a:bodyPr/>
          <a:lstStyle/>
          <a:p>
            <a:pPr>
              <a:defRPr/>
            </a:pPr>
            <a:r>
              <a:rPr lang="en-ZA"/>
              <a:t>TC PWT Oct 2017</a:t>
            </a:r>
            <a:endParaRPr lang="en-ZA"/>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827088" y="115888"/>
            <a:ext cx="6840537" cy="796925"/>
          </a:xfrm>
        </p:spPr>
        <p:txBody>
          <a:bodyPr/>
          <a:lstStyle/>
          <a:p>
            <a:r>
              <a:rPr lang="en-ZA" altLang="en-US" smtClean="0"/>
              <a:t>Objectives </a:t>
            </a:r>
            <a:br>
              <a:rPr lang="en-ZA" altLang="en-US" smtClean="0"/>
            </a:br>
            <a:endParaRPr lang="en-ZA" altLang="en-US" smtClean="0"/>
          </a:p>
        </p:txBody>
      </p:sp>
      <p:sp>
        <p:nvSpPr>
          <p:cNvPr id="3" name="Content Placeholder 2"/>
          <p:cNvSpPr>
            <a:spLocks noGrp="1"/>
          </p:cNvSpPr>
          <p:nvPr>
            <p:ph idx="1"/>
          </p:nvPr>
        </p:nvSpPr>
        <p:spPr>
          <a:xfrm>
            <a:off x="107950" y="1268413"/>
            <a:ext cx="8928100" cy="4857750"/>
          </a:xfrm>
        </p:spPr>
        <p:txBody>
          <a:bodyPr/>
          <a:lstStyle/>
          <a:p>
            <a:pPr marL="0" indent="0">
              <a:buFont typeface="Arial" pitchFamily="34" charset="0"/>
              <a:buNone/>
            </a:pPr>
            <a:r>
              <a:rPr lang="en-ZA" altLang="en-US" smtClean="0"/>
              <a:t>1.       How to set up education programmes with low resources</a:t>
            </a:r>
          </a:p>
          <a:p>
            <a:pPr marL="0" indent="0">
              <a:buFont typeface="Arial" pitchFamily="34" charset="0"/>
              <a:buNone/>
            </a:pPr>
            <a:r>
              <a:rPr lang="en-ZA" altLang="en-US" smtClean="0"/>
              <a:t>2.       What, and where, to start such programmes</a:t>
            </a:r>
          </a:p>
          <a:p>
            <a:pPr marL="0" indent="0">
              <a:buFont typeface="Arial" pitchFamily="34" charset="0"/>
              <a:buNone/>
            </a:pPr>
            <a:r>
              <a:rPr lang="en-ZA" altLang="en-US" smtClean="0"/>
              <a:t>3.       How does one measure progress of such education systems</a:t>
            </a:r>
          </a:p>
          <a:p>
            <a:pPr marL="0" indent="0">
              <a:buFont typeface="Arial" pitchFamily="34" charset="0"/>
              <a:buNone/>
            </a:pPr>
            <a:r>
              <a:rPr lang="en-ZA" altLang="en-US" smtClean="0"/>
              <a:t>4.       Why high income systems don’t always work in LMICs</a:t>
            </a:r>
          </a:p>
          <a:p>
            <a:pPr marL="0" indent="0"/>
            <a:endParaRPr lang="en-ZA" altLang="en-US" smtClean="0"/>
          </a:p>
        </p:txBody>
      </p:sp>
      <p:sp>
        <p:nvSpPr>
          <p:cNvPr id="4" name="Footer Placeholder 3"/>
          <p:cNvSpPr>
            <a:spLocks noGrp="1"/>
          </p:cNvSpPr>
          <p:nvPr>
            <p:ph type="ftr" sz="quarter" idx="11"/>
          </p:nvPr>
        </p:nvSpPr>
        <p:spPr/>
        <p:txBody>
          <a:bodyPr/>
          <a:lstStyle/>
          <a:p>
            <a:pPr>
              <a:defRPr/>
            </a:pPr>
            <a:r>
              <a:rPr lang="en-ZA"/>
              <a:t>TC PWT Oct 2017</a:t>
            </a:r>
            <a:endParaRPr lang="en-ZA"/>
          </a:p>
        </p:txBody>
      </p:sp>
      <p:sp>
        <p:nvSpPr>
          <p:cNvPr id="5" name="Slide Number Placeholder 4"/>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115F89B-DD73-4417-8416-64E6FCD51F29}" type="slidenum">
              <a:rPr lang="en-ZA" altLang="en-US">
                <a:solidFill>
                  <a:srgbClr val="898989"/>
                </a:solidFill>
              </a:rPr>
              <a:pPr/>
              <a:t>2</a:t>
            </a:fld>
            <a:endParaRPr lang="en-ZA" altLang="en-US">
              <a:solidFill>
                <a:srgbClr val="898989"/>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a:xfrm>
            <a:off x="1042988" y="115888"/>
            <a:ext cx="6059487" cy="796925"/>
          </a:xfrm>
        </p:spPr>
        <p:txBody>
          <a:bodyPr/>
          <a:lstStyle/>
          <a:p>
            <a:r>
              <a:rPr lang="en-ZA" altLang="en-US" b="1" smtClean="0"/>
              <a:t>Barriers to learning- cultural</a:t>
            </a:r>
          </a:p>
        </p:txBody>
      </p:sp>
      <p:sp>
        <p:nvSpPr>
          <p:cNvPr id="47106" name="Content Placeholder 4"/>
          <p:cNvSpPr>
            <a:spLocks noGrp="1"/>
          </p:cNvSpPr>
          <p:nvPr>
            <p:ph idx="1"/>
          </p:nvPr>
        </p:nvSpPr>
        <p:spPr>
          <a:xfrm>
            <a:off x="250825" y="1125538"/>
            <a:ext cx="8208963" cy="5256212"/>
          </a:xfrm>
        </p:spPr>
        <p:txBody>
          <a:bodyPr/>
          <a:lstStyle/>
          <a:p>
            <a:r>
              <a:rPr lang="en-ZA" altLang="en-US" smtClean="0"/>
              <a:t>Hierarchal barriers</a:t>
            </a:r>
          </a:p>
          <a:p>
            <a:pPr lvl="1"/>
            <a:r>
              <a:rPr lang="en-ZA" altLang="en-US" sz="2400" smtClean="0"/>
              <a:t>“What you learnt in class stays there!! Here you do what you are told!”</a:t>
            </a:r>
          </a:p>
          <a:p>
            <a:pPr lvl="1"/>
            <a:r>
              <a:rPr lang="en-ZA" altLang="en-US" sz="2400" smtClean="0"/>
              <a:t>“Why do I need to know this? It is not my job”</a:t>
            </a:r>
          </a:p>
          <a:p>
            <a:r>
              <a:rPr lang="en-ZA" altLang="en-US" smtClean="0"/>
              <a:t>Despite knowledge in IPC difficulty in maintaining standards due to lack of resources</a:t>
            </a:r>
          </a:p>
          <a:p>
            <a:r>
              <a:rPr lang="en-ZA" altLang="en-US" smtClean="0"/>
              <a:t>Will not advise superiors- do not want to appear aggressive or a show off</a:t>
            </a:r>
            <a:endParaRPr lang="en-ZA" altLang="en-US" smtClean="0">
              <a:solidFill>
                <a:srgbClr val="FF0000"/>
              </a:solidFill>
            </a:endParaRPr>
          </a:p>
          <a:p>
            <a:r>
              <a:rPr lang="en-ZA" altLang="en-US" smtClean="0">
                <a:solidFill>
                  <a:srgbClr val="FF0000"/>
                </a:solidFill>
              </a:rPr>
              <a:t>So,</a:t>
            </a:r>
            <a:endParaRPr lang="en-ZA" altLang="en-US" smtClean="0"/>
          </a:p>
        </p:txBody>
      </p:sp>
      <p:sp>
        <p:nvSpPr>
          <p:cNvPr id="3" name="Slide Number Placeholder 2"/>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5D9A5DF-E1D6-4368-9B63-EF203C237613}" type="slidenum">
              <a:rPr lang="en-ZA" altLang="en-US">
                <a:solidFill>
                  <a:srgbClr val="898989"/>
                </a:solidFill>
              </a:rPr>
              <a:pPr/>
              <a:t>20</a:t>
            </a:fld>
            <a:endParaRPr lang="en-ZA" altLang="en-US">
              <a:solidFill>
                <a:srgbClr val="898989"/>
              </a:solidFill>
            </a:endParaRPr>
          </a:p>
        </p:txBody>
      </p:sp>
      <p:sp>
        <p:nvSpPr>
          <p:cNvPr id="2" name="Footer Placeholder 1"/>
          <p:cNvSpPr>
            <a:spLocks noGrp="1"/>
          </p:cNvSpPr>
          <p:nvPr>
            <p:ph type="ftr" sz="quarter" idx="11"/>
          </p:nvPr>
        </p:nvSpPr>
        <p:spPr/>
        <p:txBody>
          <a:bodyPr/>
          <a:lstStyle/>
          <a:p>
            <a:pPr>
              <a:defRPr/>
            </a:pPr>
            <a:r>
              <a:rPr lang="en-ZA"/>
              <a:t>TC PWT Oct 2017</a:t>
            </a:r>
            <a:endParaRPr lang="en-ZA"/>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971550" y="260350"/>
            <a:ext cx="6840538" cy="796925"/>
          </a:xfrm>
        </p:spPr>
        <p:txBody>
          <a:bodyPr/>
          <a:lstStyle/>
          <a:p>
            <a:r>
              <a:rPr lang="en-ZA" altLang="en-US" smtClean="0"/>
              <a:t>Cost of an IPC programme</a:t>
            </a:r>
          </a:p>
        </p:txBody>
      </p:sp>
      <p:sp>
        <p:nvSpPr>
          <p:cNvPr id="41987" name="Content Placeholder 2"/>
          <p:cNvSpPr>
            <a:spLocks noGrp="1"/>
          </p:cNvSpPr>
          <p:nvPr>
            <p:ph idx="1"/>
          </p:nvPr>
        </p:nvSpPr>
        <p:spPr>
          <a:xfrm>
            <a:off x="457200" y="981075"/>
            <a:ext cx="7931150" cy="5475288"/>
          </a:xfrm>
        </p:spPr>
        <p:txBody>
          <a:bodyPr>
            <a:normAutofit/>
          </a:bodyPr>
          <a:lstStyle/>
          <a:p>
            <a:pPr>
              <a:lnSpc>
                <a:spcPct val="90000"/>
              </a:lnSpc>
            </a:pPr>
            <a:r>
              <a:rPr lang="en-ZA" altLang="en-US" sz="2200" b="1" smtClean="0">
                <a:solidFill>
                  <a:srgbClr val="990000"/>
                </a:solidFill>
              </a:rPr>
              <a:t>In the USA, a reduction of only 6% would off set the cost IPC by saving on reduced hospitalisation</a:t>
            </a:r>
            <a:r>
              <a:rPr lang="en-ZA" altLang="en-US" sz="2200" smtClean="0"/>
              <a:t>.</a:t>
            </a:r>
          </a:p>
          <a:p>
            <a:pPr>
              <a:lnSpc>
                <a:spcPct val="90000"/>
              </a:lnSpc>
            </a:pPr>
            <a:r>
              <a:rPr lang="en-ZA" altLang="en-US" sz="2200" smtClean="0"/>
              <a:t>BSI are the highest costing HCAI of all the types of infection</a:t>
            </a:r>
          </a:p>
          <a:p>
            <a:pPr>
              <a:lnSpc>
                <a:spcPct val="90000"/>
              </a:lnSpc>
            </a:pPr>
            <a:r>
              <a:rPr lang="en-ZA" altLang="en-US" sz="2200" smtClean="0"/>
              <a:t>Cost in India of BSI infection in a cardiac hospital cost $15000 more per patient compared with those that did not develop infection.</a:t>
            </a:r>
          </a:p>
          <a:p>
            <a:endParaRPr lang="en-ZA" altLang="en-US" sz="2200" smtClean="0">
              <a:solidFill>
                <a:srgbClr val="002060"/>
              </a:solidFill>
            </a:endParaRPr>
          </a:p>
          <a:p>
            <a:r>
              <a:rPr lang="en-ZA" altLang="en-US" sz="2200" smtClean="0">
                <a:solidFill>
                  <a:srgbClr val="002060"/>
                </a:solidFill>
              </a:rPr>
              <a:t>ABHR introduction at point of use and other costs = $23.7 saved for every $1 spent . (</a:t>
            </a:r>
            <a:r>
              <a:rPr lang="en-ZA" altLang="en-US" sz="1800" smtClean="0">
                <a:solidFill>
                  <a:srgbClr val="002060"/>
                </a:solidFill>
              </a:rPr>
              <a:t>Chen Y, Sheng W, Wang J, </a:t>
            </a:r>
            <a:r>
              <a:rPr lang="en-ZA" altLang="en-US" sz="1800" i="1" smtClean="0">
                <a:solidFill>
                  <a:srgbClr val="002060"/>
                </a:solidFill>
              </a:rPr>
              <a:t>et al</a:t>
            </a:r>
            <a:r>
              <a:rPr lang="en-ZA" altLang="en-US" sz="1800" smtClean="0">
                <a:solidFill>
                  <a:srgbClr val="002060"/>
                </a:solidFill>
              </a:rPr>
              <a:t>. </a:t>
            </a:r>
            <a:r>
              <a:rPr lang="en-ZA" altLang="en-US" sz="1800" i="1" smtClean="0">
                <a:solidFill>
                  <a:srgbClr val="002060"/>
                </a:solidFill>
              </a:rPr>
              <a:t>PLoS One 2011;6:e27163)</a:t>
            </a:r>
            <a:endParaRPr lang="en-ZA" altLang="en-US" sz="1800" smtClean="0">
              <a:solidFill>
                <a:srgbClr val="002060"/>
              </a:solidFill>
            </a:endParaRPr>
          </a:p>
          <a:p>
            <a:r>
              <a:rPr lang="en-ZA" altLang="en-US" sz="2200" smtClean="0">
                <a:solidFill>
                  <a:srgbClr val="002060"/>
                </a:solidFill>
              </a:rPr>
              <a:t>ABHR is less costly and greater compliance.</a:t>
            </a:r>
          </a:p>
          <a:p>
            <a:r>
              <a:rPr lang="en-ZA" altLang="en-US" sz="2800" smtClean="0">
                <a:solidFill>
                  <a:srgbClr val="002060"/>
                </a:solidFill>
              </a:rPr>
              <a:t>Communicating  (feed back) relating to HH activities and encouraging each other increased compliance (p&lt;0.01)</a:t>
            </a:r>
          </a:p>
          <a:p>
            <a:pPr>
              <a:lnSpc>
                <a:spcPct val="90000"/>
              </a:lnSpc>
            </a:pPr>
            <a:endParaRPr lang="en-ZA" altLang="en-US" sz="2200" smtClean="0"/>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2930525"/>
            <a:ext cx="612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ZA"/>
              <a:t>TC PWT Oct 2017</a:t>
            </a:r>
            <a:endParaRPr lang="en-ZA"/>
          </a:p>
        </p:txBody>
      </p:sp>
      <p:sp>
        <p:nvSpPr>
          <p:cNvPr id="3" name="Slide Number Placeholder 2"/>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E83BA65-58AB-4D44-9B39-171181398902}" type="slidenum">
              <a:rPr lang="en-ZA" altLang="en-US">
                <a:solidFill>
                  <a:srgbClr val="898989"/>
                </a:solidFill>
              </a:rPr>
              <a:pPr/>
              <a:t>22</a:t>
            </a:fld>
            <a:endParaRPr lang="en-ZA" altLang="en-US">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8"/>
          <p:cNvSpPr>
            <a:spLocks noGrp="1"/>
          </p:cNvSpPr>
          <p:nvPr>
            <p:ph type="title"/>
          </p:nvPr>
        </p:nvSpPr>
        <p:spPr>
          <a:xfrm>
            <a:off x="827088" y="115888"/>
            <a:ext cx="6840537" cy="796925"/>
          </a:xfrm>
        </p:spPr>
        <p:txBody>
          <a:bodyPr/>
          <a:lstStyle/>
          <a:p>
            <a:r>
              <a:rPr lang="en-US" altLang="en-US" smtClean="0"/>
              <a:t>Train the Trainer course</a:t>
            </a:r>
            <a:endParaRPr lang="en-ZA" altLang="en-US" smtClean="0"/>
          </a:p>
        </p:txBody>
      </p:sp>
      <p:sp>
        <p:nvSpPr>
          <p:cNvPr id="10" name="Content Placeholder 9"/>
          <p:cNvSpPr>
            <a:spLocks noGrp="1"/>
          </p:cNvSpPr>
          <p:nvPr>
            <p:ph idx="1"/>
          </p:nvPr>
        </p:nvSpPr>
        <p:spPr>
          <a:xfrm>
            <a:off x="107950" y="1023938"/>
            <a:ext cx="8928100" cy="5459412"/>
          </a:xfrm>
        </p:spPr>
        <p:txBody>
          <a:bodyPr>
            <a:normAutofit/>
          </a:bodyPr>
          <a:lstStyle/>
          <a:p>
            <a:pPr>
              <a:lnSpc>
                <a:spcPct val="90000"/>
              </a:lnSpc>
            </a:pPr>
            <a:r>
              <a:rPr lang="en-US" altLang="en-US" b="1" smtClean="0"/>
              <a:t>Selection-</a:t>
            </a:r>
            <a:r>
              <a:rPr lang="en-US" altLang="en-US" smtClean="0"/>
              <a:t> wants to teach and has passed the basic IPC course with good marks</a:t>
            </a:r>
          </a:p>
          <a:p>
            <a:pPr>
              <a:lnSpc>
                <a:spcPct val="90000"/>
              </a:lnSpc>
            </a:pPr>
            <a:r>
              <a:rPr lang="en-US" altLang="en-US" b="1" smtClean="0"/>
              <a:t>Course structure</a:t>
            </a:r>
          </a:p>
          <a:p>
            <a:pPr lvl="1">
              <a:lnSpc>
                <a:spcPct val="90000"/>
              </a:lnSpc>
            </a:pPr>
            <a:r>
              <a:rPr lang="en-US" altLang="en-US" smtClean="0"/>
              <a:t>Taught how to teach adults (applying principles)</a:t>
            </a:r>
          </a:p>
          <a:p>
            <a:pPr lvl="1">
              <a:lnSpc>
                <a:spcPct val="90000"/>
              </a:lnSpc>
            </a:pPr>
            <a:r>
              <a:rPr lang="en-US" altLang="en-US" smtClean="0"/>
              <a:t>Will return to place of work and train a minimum of 5 students</a:t>
            </a:r>
          </a:p>
          <a:p>
            <a:pPr>
              <a:lnSpc>
                <a:spcPct val="90000"/>
              </a:lnSpc>
            </a:pPr>
            <a:r>
              <a:rPr lang="en-US" altLang="en-US" smtClean="0"/>
              <a:t>Examiners will visit workplace and </a:t>
            </a:r>
          </a:p>
          <a:p>
            <a:pPr lvl="1">
              <a:lnSpc>
                <a:spcPct val="90000"/>
              </a:lnSpc>
            </a:pPr>
            <a:r>
              <a:rPr lang="en-US" altLang="en-US" smtClean="0"/>
              <a:t>examine the 5 students taught (50% transfer of knowledge required)</a:t>
            </a:r>
          </a:p>
          <a:p>
            <a:pPr lvl="1">
              <a:lnSpc>
                <a:spcPct val="90000"/>
              </a:lnSpc>
            </a:pPr>
            <a:r>
              <a:rPr lang="en-US" altLang="en-US" smtClean="0"/>
              <a:t>Evaluate training material used to teach students</a:t>
            </a:r>
          </a:p>
          <a:p>
            <a:pPr lvl="1">
              <a:lnSpc>
                <a:spcPct val="90000"/>
              </a:lnSpc>
            </a:pPr>
            <a:r>
              <a:rPr lang="en-US" altLang="en-US" smtClean="0"/>
              <a:t>Hours of training</a:t>
            </a:r>
          </a:p>
          <a:p>
            <a:pPr lvl="1">
              <a:lnSpc>
                <a:spcPct val="90000"/>
              </a:lnSpc>
            </a:pPr>
            <a:r>
              <a:rPr lang="en-US" altLang="en-US" smtClean="0"/>
              <a:t>Pre and post assessment of student knowledge</a:t>
            </a:r>
          </a:p>
          <a:p>
            <a:pPr>
              <a:lnSpc>
                <a:spcPct val="90000"/>
              </a:lnSpc>
            </a:pPr>
            <a:r>
              <a:rPr lang="en-US" altLang="en-US" smtClean="0"/>
              <a:t>If the students get 50% or more, the Tutor will get a certificate of competence (TTT)</a:t>
            </a:r>
          </a:p>
          <a:p>
            <a:pPr>
              <a:lnSpc>
                <a:spcPct val="90000"/>
              </a:lnSpc>
            </a:pPr>
            <a:r>
              <a:rPr lang="en-US" altLang="en-US" smtClean="0"/>
              <a:t>If not, then the Tutor will only get a Basic IPC course certification.</a:t>
            </a:r>
          </a:p>
          <a:p>
            <a:pPr>
              <a:lnSpc>
                <a:spcPct val="90000"/>
              </a:lnSpc>
            </a:pPr>
            <a:r>
              <a:rPr lang="en-US" altLang="en-US" smtClean="0"/>
              <a:t>The students will be certified by their local institutions</a:t>
            </a:r>
          </a:p>
          <a:p>
            <a:pPr lvl="1">
              <a:lnSpc>
                <a:spcPct val="90000"/>
              </a:lnSpc>
            </a:pPr>
            <a:endParaRPr lang="en-ZA" altLang="en-US" smtClean="0"/>
          </a:p>
        </p:txBody>
      </p:sp>
      <p:sp>
        <p:nvSpPr>
          <p:cNvPr id="7" name="Footer Placeholder 6"/>
          <p:cNvSpPr>
            <a:spLocks noGrp="1"/>
          </p:cNvSpPr>
          <p:nvPr>
            <p:ph type="ftr" sz="quarter" idx="11"/>
          </p:nvPr>
        </p:nvSpPr>
        <p:spPr/>
        <p:txBody>
          <a:bodyPr/>
          <a:lstStyle/>
          <a:p>
            <a:pPr>
              <a:defRPr/>
            </a:pPr>
            <a:r>
              <a:rPr lang="en-ZA" dirty="0"/>
              <a:t>TC </a:t>
            </a:r>
            <a:r>
              <a:rPr lang="en-ZA" dirty="0" err="1"/>
              <a:t>PWT</a:t>
            </a:r>
            <a:r>
              <a:rPr lang="en-ZA" dirty="0"/>
              <a:t> Oct 2017</a:t>
            </a:r>
            <a:endParaRPr lang="en-ZA" dirty="0"/>
          </a:p>
        </p:txBody>
      </p:sp>
      <p:sp>
        <p:nvSpPr>
          <p:cNvPr id="8" name="Slide Number Placeholder 7"/>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04A594C-4EB8-48D5-BB50-0A9C25BE0194}" type="slidenum">
              <a:rPr lang="en-ZA" altLang="en-US">
                <a:solidFill>
                  <a:srgbClr val="898989"/>
                </a:solidFill>
              </a:rPr>
              <a:pPr/>
              <a:t>25</a:t>
            </a:fld>
            <a:endParaRPr lang="en-ZA" altLang="en-US">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827088" y="115888"/>
            <a:ext cx="6840537" cy="796925"/>
          </a:xfrm>
        </p:spPr>
        <p:txBody>
          <a:bodyPr/>
          <a:lstStyle/>
          <a:p>
            <a:r>
              <a:rPr lang="en-ZA" altLang="en-US" smtClean="0"/>
              <a:t>Training in Ebola</a:t>
            </a:r>
          </a:p>
        </p:txBody>
      </p:sp>
      <p:sp>
        <p:nvSpPr>
          <p:cNvPr id="61442" name="Content Placeholder 2"/>
          <p:cNvSpPr>
            <a:spLocks noGrp="1"/>
          </p:cNvSpPr>
          <p:nvPr>
            <p:ph idx="1"/>
          </p:nvPr>
        </p:nvSpPr>
        <p:spPr>
          <a:xfrm>
            <a:off x="100013" y="836613"/>
            <a:ext cx="8648700" cy="5519737"/>
          </a:xfrm>
        </p:spPr>
        <p:txBody>
          <a:bodyPr/>
          <a:lstStyle/>
          <a:p>
            <a:r>
              <a:rPr lang="en-GB" altLang="en-US" b="1" smtClean="0">
                <a:solidFill>
                  <a:srgbClr val="C00000"/>
                </a:solidFill>
              </a:rPr>
              <a:t>263 healthcare workers trained in IPC by ICAN</a:t>
            </a:r>
          </a:p>
          <a:p>
            <a:r>
              <a:rPr lang="en-ZA" altLang="en-US" smtClean="0"/>
              <a:t>Back to basics!</a:t>
            </a:r>
          </a:p>
          <a:p>
            <a:r>
              <a:rPr lang="en-ZA" altLang="en-US" smtClean="0"/>
              <a:t>Sound knowledge about the mode of transmission will give confidence to treat EVD cases as they deserve to be treated</a:t>
            </a:r>
          </a:p>
          <a:p>
            <a:r>
              <a:rPr lang="en-ZA" altLang="en-US" smtClean="0"/>
              <a:t>Contact precautions</a:t>
            </a:r>
          </a:p>
          <a:p>
            <a:pPr lvl="1"/>
            <a:r>
              <a:rPr lang="en-ZA" altLang="en-US" smtClean="0"/>
              <a:t>Single or isolation</a:t>
            </a:r>
          </a:p>
          <a:p>
            <a:pPr lvl="1"/>
            <a:r>
              <a:rPr lang="en-ZA" altLang="en-US" smtClean="0"/>
              <a:t>Look after your hands- hand hygiene &amp; gloves</a:t>
            </a:r>
          </a:p>
          <a:p>
            <a:pPr lvl="1"/>
            <a:r>
              <a:rPr lang="en-ZA" altLang="en-US" smtClean="0"/>
              <a:t>Protection from splashes- gowns &amp; face shield</a:t>
            </a:r>
          </a:p>
          <a:p>
            <a:r>
              <a:rPr lang="en-ZA" altLang="en-US" smtClean="0"/>
              <a:t>No need to spray with chlorine! Wipe only- if needed</a:t>
            </a:r>
          </a:p>
          <a:p>
            <a:r>
              <a:rPr lang="en-ZA" altLang="en-US" smtClean="0"/>
              <a:t>Manage linen with heat disinfection</a:t>
            </a:r>
          </a:p>
          <a:p>
            <a:r>
              <a:rPr lang="en-ZA" altLang="en-US" smtClean="0"/>
              <a:t>Manage waste with heat and/ or incineration</a:t>
            </a:r>
          </a:p>
          <a:p>
            <a:endParaRPr lang="en-ZA" altLang="en-US" smtClean="0"/>
          </a:p>
        </p:txBody>
      </p:sp>
      <p:sp>
        <p:nvSpPr>
          <p:cNvPr id="2" name="Footer Placeholder 1"/>
          <p:cNvSpPr>
            <a:spLocks noGrp="1"/>
          </p:cNvSpPr>
          <p:nvPr>
            <p:ph type="ftr" sz="quarter" idx="11"/>
          </p:nvPr>
        </p:nvSpPr>
        <p:spPr/>
        <p:txBody>
          <a:bodyPr/>
          <a:lstStyle/>
          <a:p>
            <a:pPr>
              <a:defRPr/>
            </a:pPr>
            <a:r>
              <a:rPr lang="en-ZA"/>
              <a:t>TC PWT Oct 2017</a:t>
            </a:r>
            <a:endParaRPr lang="en-ZA"/>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6BA43D0-0659-4BC5-8D48-41868AA270F8}" type="slidenum">
              <a:rPr lang="en-ZA" altLang="en-US">
                <a:solidFill>
                  <a:srgbClr val="898989"/>
                </a:solidFill>
              </a:rPr>
              <a:pPr/>
              <a:t>28</a:t>
            </a:fld>
            <a:endParaRPr lang="en-ZA" altLang="en-US">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827088" y="115888"/>
            <a:ext cx="6840537" cy="796925"/>
          </a:xfrm>
        </p:spPr>
        <p:txBody>
          <a:bodyPr/>
          <a:lstStyle/>
          <a:p>
            <a:r>
              <a:rPr lang="en-US" altLang="en-US" smtClean="0"/>
              <a:t>Challenges in setting up education programmes in IPC in Africa</a:t>
            </a:r>
            <a:endParaRPr lang="en-ZA" altLang="en-US" smtClean="0"/>
          </a:p>
        </p:txBody>
      </p:sp>
      <p:sp>
        <p:nvSpPr>
          <p:cNvPr id="27650" name="Content Placeholder 2"/>
          <p:cNvSpPr>
            <a:spLocks noGrp="1"/>
          </p:cNvSpPr>
          <p:nvPr>
            <p:ph idx="1"/>
          </p:nvPr>
        </p:nvSpPr>
        <p:spPr>
          <a:xfrm>
            <a:off x="107950" y="1268413"/>
            <a:ext cx="8936038" cy="5278437"/>
          </a:xfrm>
        </p:spPr>
        <p:txBody>
          <a:bodyPr/>
          <a:lstStyle/>
          <a:p>
            <a:r>
              <a:rPr lang="en-US" altLang="en-US" smtClean="0"/>
              <a:t>Level of basic education (primary and high school) is varied</a:t>
            </a:r>
          </a:p>
          <a:p>
            <a:r>
              <a:rPr lang="en-US" altLang="en-US" smtClean="0"/>
              <a:t>Learning is by rote; critical thinking is not well developed</a:t>
            </a:r>
          </a:p>
          <a:p>
            <a:r>
              <a:rPr lang="en-US" altLang="en-US" smtClean="0"/>
              <a:t>Difficult to understand concepts where there is a lack of infrastructure</a:t>
            </a:r>
          </a:p>
          <a:p>
            <a:r>
              <a:rPr lang="en-US" altLang="en-US" smtClean="0"/>
              <a:t>Irregular access to the internet; self learning is limited</a:t>
            </a:r>
          </a:p>
          <a:p>
            <a:r>
              <a:rPr lang="en-US" altLang="en-US" smtClean="0"/>
              <a:t>Little or no access to current literature</a:t>
            </a:r>
          </a:p>
          <a:p>
            <a:r>
              <a:rPr lang="en-US" altLang="en-US" smtClean="0"/>
              <a:t>Adopting concepts and guidelines from other countries without being able to adapt them locally</a:t>
            </a:r>
          </a:p>
          <a:p>
            <a:r>
              <a:rPr lang="en-US" altLang="en-US" smtClean="0"/>
              <a:t>Few publications from Africa (now improving) to inform local guidelines</a:t>
            </a:r>
          </a:p>
          <a:p>
            <a:r>
              <a:rPr lang="en-US" altLang="en-US" smtClean="0"/>
              <a:t>Irregular supply of water and electricity (WASH inadequate)</a:t>
            </a:r>
          </a:p>
          <a:p>
            <a:endParaRPr lang="en-ZA" altLang="en-US" smtClean="0"/>
          </a:p>
        </p:txBody>
      </p:sp>
      <p:sp>
        <p:nvSpPr>
          <p:cNvPr id="4" name="Footer Placeholder 3"/>
          <p:cNvSpPr>
            <a:spLocks noGrp="1"/>
          </p:cNvSpPr>
          <p:nvPr>
            <p:ph type="ftr" sz="quarter" idx="11"/>
          </p:nvPr>
        </p:nvSpPr>
        <p:spPr/>
        <p:txBody>
          <a:bodyPr/>
          <a:lstStyle/>
          <a:p>
            <a:pPr>
              <a:defRPr/>
            </a:pPr>
            <a:r>
              <a:rPr lang="en-ZA"/>
              <a:t>TC PWT Oct 2017</a:t>
            </a:r>
            <a:endParaRPr lang="en-ZA"/>
          </a:p>
        </p:txBody>
      </p:sp>
      <p:sp>
        <p:nvSpPr>
          <p:cNvPr id="6" name="Slide Number Placeholder 4"/>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A6AD022-8432-4E16-8048-2907E8413C06}" type="slidenum">
              <a:rPr lang="en-ZA" altLang="en-US">
                <a:solidFill>
                  <a:srgbClr val="898989"/>
                </a:solidFill>
              </a:rPr>
              <a:pPr/>
              <a:t>3</a:t>
            </a:fld>
            <a:endParaRPr lang="en-ZA" altLang="en-US">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ZA" altLang="en-US" b="1" smtClean="0"/>
              <a:t>e- IPC education for Africa</a:t>
            </a:r>
          </a:p>
        </p:txBody>
      </p:sp>
      <p:sp>
        <p:nvSpPr>
          <p:cNvPr id="81922" name="Text Placeholder 7"/>
          <p:cNvSpPr>
            <a:spLocks noGrp="1"/>
          </p:cNvSpPr>
          <p:nvPr>
            <p:ph type="body" idx="1"/>
          </p:nvPr>
        </p:nvSpPr>
        <p:spPr>
          <a:xfrm>
            <a:off x="468313" y="1125538"/>
            <a:ext cx="4040187" cy="638175"/>
          </a:xfrm>
        </p:spPr>
        <p:txBody>
          <a:bodyPr/>
          <a:lstStyle/>
          <a:p>
            <a:r>
              <a:rPr lang="en-ZA" altLang="en-US" sz="2800" smtClean="0"/>
              <a:t>Advantages</a:t>
            </a:r>
          </a:p>
        </p:txBody>
      </p:sp>
      <p:sp>
        <p:nvSpPr>
          <p:cNvPr id="81923" name="Content Placeholder 2"/>
          <p:cNvSpPr>
            <a:spLocks noGrp="1"/>
          </p:cNvSpPr>
          <p:nvPr>
            <p:ph sz="half" idx="2"/>
          </p:nvPr>
        </p:nvSpPr>
        <p:spPr>
          <a:xfrm>
            <a:off x="395288" y="1773238"/>
            <a:ext cx="4102100" cy="4824412"/>
          </a:xfrm>
        </p:spPr>
        <p:txBody>
          <a:bodyPr/>
          <a:lstStyle/>
          <a:p>
            <a:r>
              <a:rPr lang="en-ZA" altLang="en-US" sz="2400" smtClean="0"/>
              <a:t>Interactive lectures - exciting</a:t>
            </a:r>
          </a:p>
          <a:p>
            <a:r>
              <a:rPr lang="en-ZA" altLang="en-US" sz="2400" smtClean="0"/>
              <a:t>Quizzes interspersed in the lectures – test of knowledge</a:t>
            </a:r>
          </a:p>
          <a:p>
            <a:r>
              <a:rPr lang="en-ZA" altLang="en-US" sz="2400" smtClean="0"/>
              <a:t>Movement within the talks</a:t>
            </a:r>
          </a:p>
          <a:p>
            <a:r>
              <a:rPr lang="en-ZA" altLang="en-US" sz="2400" smtClean="0"/>
              <a:t>Can learn in one’s own time and repeat if necessary</a:t>
            </a:r>
          </a:p>
          <a:p>
            <a:r>
              <a:rPr lang="en-ZA" altLang="en-US" sz="2400" smtClean="0"/>
              <a:t>Much more user friendly once you get used to it.</a:t>
            </a:r>
          </a:p>
          <a:p>
            <a:r>
              <a:rPr lang="en-ZA" altLang="en-US" sz="2400" smtClean="0"/>
              <a:t>Can be linked to an SMS programme</a:t>
            </a:r>
          </a:p>
          <a:p>
            <a:r>
              <a:rPr lang="en-ZA" altLang="en-US" sz="2400" smtClean="0"/>
              <a:t>Standardised measure of outcome</a:t>
            </a:r>
          </a:p>
        </p:txBody>
      </p:sp>
      <p:sp>
        <p:nvSpPr>
          <p:cNvPr id="81924" name="Text Placeholder 8"/>
          <p:cNvSpPr>
            <a:spLocks noGrp="1"/>
          </p:cNvSpPr>
          <p:nvPr>
            <p:ph type="body" sz="quarter" idx="3"/>
          </p:nvPr>
        </p:nvSpPr>
        <p:spPr>
          <a:xfrm>
            <a:off x="4572000" y="1196975"/>
            <a:ext cx="4041775" cy="639763"/>
          </a:xfrm>
        </p:spPr>
        <p:txBody>
          <a:bodyPr/>
          <a:lstStyle/>
          <a:p>
            <a:r>
              <a:rPr lang="en-ZA" altLang="en-US" sz="2800" smtClean="0"/>
              <a:t>Disadvantages</a:t>
            </a:r>
          </a:p>
        </p:txBody>
      </p:sp>
      <p:sp>
        <p:nvSpPr>
          <p:cNvPr id="81925" name="Content Placeholder 9"/>
          <p:cNvSpPr>
            <a:spLocks noGrp="1"/>
          </p:cNvSpPr>
          <p:nvPr>
            <p:ph sz="quarter" idx="4"/>
          </p:nvPr>
        </p:nvSpPr>
        <p:spPr>
          <a:xfrm>
            <a:off x="4645025" y="1916113"/>
            <a:ext cx="4270375" cy="4210050"/>
          </a:xfrm>
        </p:spPr>
        <p:txBody>
          <a:bodyPr/>
          <a:lstStyle/>
          <a:p>
            <a:r>
              <a:rPr lang="en-ZA" altLang="en-US" sz="2400" smtClean="0"/>
              <a:t>New concept for IPC</a:t>
            </a:r>
          </a:p>
          <a:p>
            <a:r>
              <a:rPr lang="en-ZA" altLang="en-US" sz="2400" smtClean="0"/>
              <a:t>Access to the internet restricted</a:t>
            </a:r>
          </a:p>
          <a:p>
            <a:r>
              <a:rPr lang="en-ZA" altLang="en-US" sz="2400" smtClean="0"/>
              <a:t>The programmes might be too big for the band width</a:t>
            </a:r>
          </a:p>
          <a:p>
            <a:r>
              <a:rPr lang="en-ZA" altLang="en-US" sz="2400" smtClean="0"/>
              <a:t>Unfamiliar territory</a:t>
            </a:r>
          </a:p>
          <a:p>
            <a:r>
              <a:rPr lang="en-ZA" altLang="en-US" sz="2400" smtClean="0"/>
              <a:t>May be resistance from learners</a:t>
            </a:r>
          </a:p>
          <a:p>
            <a:r>
              <a:rPr lang="en-ZA" altLang="en-US" sz="2400" smtClean="0"/>
              <a:t>Resistance from tutors</a:t>
            </a:r>
          </a:p>
          <a:p>
            <a:endParaRPr lang="en-ZA" altLang="en-US" sz="2400" smtClean="0"/>
          </a:p>
        </p:txBody>
      </p:sp>
      <p:sp>
        <p:nvSpPr>
          <p:cNvPr id="2" name="Footer Placeholder 1"/>
          <p:cNvSpPr>
            <a:spLocks noGrp="1"/>
          </p:cNvSpPr>
          <p:nvPr>
            <p:ph type="ftr" sz="quarter" idx="11"/>
          </p:nvPr>
        </p:nvSpPr>
        <p:spPr/>
        <p:txBody>
          <a:bodyPr/>
          <a:lstStyle/>
          <a:p>
            <a:pPr>
              <a:defRPr/>
            </a:pPr>
            <a:r>
              <a:rPr lang="en-ZA"/>
              <a:t>TC PWT Oct 2017</a:t>
            </a:r>
            <a:endParaRPr lang="en-ZA"/>
          </a:p>
        </p:txBody>
      </p:sp>
      <p:sp>
        <p:nvSpPr>
          <p:cNvPr id="81927" name="Slide Number Placeholder 3"/>
          <p:cNvSpPr txBox="1">
            <a:spLocks/>
          </p:cNvSpPr>
          <p:nvPr/>
        </p:nvSpPr>
        <p:spPr bwMode="auto">
          <a:xfrm>
            <a:off x="6910388" y="643413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400">
                <a:solidFill>
                  <a:srgbClr val="17375E"/>
                </a:solidFill>
                <a:latin typeface="Calibri" pitchFamily="34" charset="0"/>
              </a:defRPr>
            </a:lvl1pPr>
            <a:lvl2pPr indent="-214313">
              <a:spcBef>
                <a:spcPct val="20000"/>
              </a:spcBef>
              <a:buFont typeface="Arial" pitchFamily="34" charset="0"/>
              <a:buChar char="–"/>
              <a:defRPr sz="2100">
                <a:solidFill>
                  <a:srgbClr val="17375E"/>
                </a:solidFill>
                <a:latin typeface="Calibri" pitchFamily="34" charset="0"/>
              </a:defRPr>
            </a:lvl2pPr>
            <a:lvl3pPr indent="-171450">
              <a:spcBef>
                <a:spcPct val="20000"/>
              </a:spcBef>
              <a:buFont typeface="Arial" pitchFamily="34" charset="0"/>
              <a:buChar char="•"/>
              <a:defRPr>
                <a:solidFill>
                  <a:srgbClr val="17375E"/>
                </a:solidFill>
                <a:latin typeface="Calibri" pitchFamily="34" charset="0"/>
              </a:defRPr>
            </a:lvl3pPr>
            <a:lvl4pPr indent="-171450">
              <a:spcBef>
                <a:spcPct val="20000"/>
              </a:spcBef>
              <a:buFont typeface="Arial" pitchFamily="34" charset="0"/>
              <a:buChar char="–"/>
              <a:defRPr sz="1500">
                <a:solidFill>
                  <a:srgbClr val="17375E"/>
                </a:solidFill>
                <a:latin typeface="Calibri" pitchFamily="34" charset="0"/>
              </a:defRPr>
            </a:lvl4pPr>
            <a:lvl5pPr indent="-171450">
              <a:spcBef>
                <a:spcPct val="20000"/>
              </a:spcBef>
              <a:buFont typeface="Arial" pitchFamily="34" charset="0"/>
              <a:buChar char="»"/>
              <a:defRPr sz="1500">
                <a:solidFill>
                  <a:srgbClr val="17375E"/>
                </a:solidFill>
                <a:latin typeface="Calibri" pitchFamily="34" charset="0"/>
              </a:defRPr>
            </a:lvl5pPr>
            <a:lvl6pPr indent="-171450" fontAlgn="base">
              <a:spcBef>
                <a:spcPct val="20000"/>
              </a:spcBef>
              <a:spcAft>
                <a:spcPct val="0"/>
              </a:spcAft>
              <a:buFont typeface="Arial" pitchFamily="34" charset="0"/>
              <a:buChar char="»"/>
              <a:defRPr sz="1500">
                <a:solidFill>
                  <a:srgbClr val="17375E"/>
                </a:solidFill>
                <a:latin typeface="Calibri" pitchFamily="34" charset="0"/>
              </a:defRPr>
            </a:lvl6pPr>
            <a:lvl7pPr indent="-171450" fontAlgn="base">
              <a:spcBef>
                <a:spcPct val="20000"/>
              </a:spcBef>
              <a:spcAft>
                <a:spcPct val="0"/>
              </a:spcAft>
              <a:buFont typeface="Arial" pitchFamily="34" charset="0"/>
              <a:buChar char="»"/>
              <a:defRPr sz="1500">
                <a:solidFill>
                  <a:srgbClr val="17375E"/>
                </a:solidFill>
                <a:latin typeface="Calibri" pitchFamily="34" charset="0"/>
              </a:defRPr>
            </a:lvl7pPr>
            <a:lvl8pPr indent="-171450" fontAlgn="base">
              <a:spcBef>
                <a:spcPct val="20000"/>
              </a:spcBef>
              <a:spcAft>
                <a:spcPct val="0"/>
              </a:spcAft>
              <a:buFont typeface="Arial" pitchFamily="34" charset="0"/>
              <a:buChar char="»"/>
              <a:defRPr sz="1500">
                <a:solidFill>
                  <a:srgbClr val="17375E"/>
                </a:solidFill>
                <a:latin typeface="Calibri" pitchFamily="34" charset="0"/>
              </a:defRPr>
            </a:lvl8pPr>
            <a:lvl9pPr indent="-171450" fontAlgn="base">
              <a:spcBef>
                <a:spcPct val="20000"/>
              </a:spcBef>
              <a:spcAft>
                <a:spcPct val="0"/>
              </a:spcAft>
              <a:buFont typeface="Arial" pitchFamily="34" charset="0"/>
              <a:buChar char="»"/>
              <a:defRPr sz="1500">
                <a:solidFill>
                  <a:srgbClr val="17375E"/>
                </a:solidFill>
                <a:latin typeface="Calibri" pitchFamily="34" charset="0"/>
              </a:defRPr>
            </a:lvl9pPr>
          </a:lstStyle>
          <a:p>
            <a:pPr algn="r" eaLnBrk="1" hangingPunct="1">
              <a:spcBef>
                <a:spcPct val="0"/>
              </a:spcBef>
              <a:buFontTx/>
              <a:buNone/>
            </a:pPr>
            <a:r>
              <a:rPr lang="en-ZA" altLang="en-US" sz="1800">
                <a:solidFill>
                  <a:srgbClr val="898989"/>
                </a:solidFill>
              </a:rPr>
              <a:t>42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827088" y="188913"/>
            <a:ext cx="7129462" cy="720725"/>
          </a:xfrm>
        </p:spPr>
        <p:txBody>
          <a:bodyPr/>
          <a:lstStyle/>
          <a:p>
            <a:r>
              <a:rPr lang="en-ZA" altLang="en-US" b="1" smtClean="0"/>
              <a:t>Designing distance learning IPC courses- for African universities</a:t>
            </a:r>
          </a:p>
        </p:txBody>
      </p:sp>
      <p:sp>
        <p:nvSpPr>
          <p:cNvPr id="88066" name="Content Placeholder 2"/>
          <p:cNvSpPr>
            <a:spLocks noGrp="1"/>
          </p:cNvSpPr>
          <p:nvPr>
            <p:ph sz="half" idx="1"/>
          </p:nvPr>
        </p:nvSpPr>
        <p:spPr>
          <a:xfrm>
            <a:off x="107950" y="1412875"/>
            <a:ext cx="4464050" cy="4713288"/>
          </a:xfrm>
        </p:spPr>
        <p:txBody>
          <a:bodyPr/>
          <a:lstStyle/>
          <a:p>
            <a:r>
              <a:rPr lang="en-ZA" altLang="en-US" smtClean="0"/>
              <a:t>Uses </a:t>
            </a:r>
            <a:r>
              <a:rPr lang="en-ZA" altLang="en-US" i="1" smtClean="0"/>
              <a:t>moodle</a:t>
            </a:r>
            <a:r>
              <a:rPr lang="en-ZA" altLang="en-US" smtClean="0"/>
              <a:t> which is not only educational, but also has strategies for teaching–learning and for assessing progress and performance.</a:t>
            </a:r>
          </a:p>
          <a:p>
            <a:r>
              <a:rPr lang="en-ZA" altLang="en-US" b="1" smtClean="0"/>
              <a:t>Distance Learning AMS course –ISC &amp; ICAN</a:t>
            </a:r>
          </a:p>
          <a:p>
            <a:endParaRPr lang="en-ZA" altLang="en-US" smtClean="0"/>
          </a:p>
          <a:p>
            <a:r>
              <a:rPr lang="en-ZA" altLang="en-US" smtClean="0"/>
              <a:t>Also looking for private public partnership</a:t>
            </a:r>
          </a:p>
          <a:p>
            <a:endParaRPr lang="en-ZA" altLang="en-US" smtClean="0"/>
          </a:p>
        </p:txBody>
      </p:sp>
      <p:grpSp>
        <p:nvGrpSpPr>
          <p:cNvPr id="88067" name="Group 6"/>
          <p:cNvGrpSpPr>
            <a:grpSpLocks/>
          </p:cNvGrpSpPr>
          <p:nvPr/>
        </p:nvGrpSpPr>
        <p:grpSpPr bwMode="auto">
          <a:xfrm>
            <a:off x="4575175" y="1773238"/>
            <a:ext cx="4510088" cy="4679950"/>
            <a:chOff x="29859" y="-18272"/>
            <a:chExt cx="8724636" cy="6804264"/>
          </a:xfrm>
        </p:grpSpPr>
        <p:pic>
          <p:nvPicPr>
            <p:cNvPr id="88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9" y="-18272"/>
              <a:ext cx="8699500" cy="373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3"/>
            <p:cNvPicPr>
              <a:picLocks noChangeAspect="1" noChangeArrowheads="1"/>
            </p:cNvPicPr>
            <p:nvPr/>
          </p:nvPicPr>
          <p:blipFill>
            <a:blip r:embed="rId4">
              <a:extLst>
                <a:ext uri="{28A0092B-C50C-407E-A947-70E740481C1C}">
                  <a14:useLocalDpi xmlns:a14="http://schemas.microsoft.com/office/drawing/2010/main" val="0"/>
                </a:ext>
              </a:extLst>
            </a:blip>
            <a:srcRect l="288" r="-288"/>
            <a:stretch>
              <a:fillRect/>
            </a:stretch>
          </p:blipFill>
          <p:spPr bwMode="auto">
            <a:xfrm>
              <a:off x="36000" y="3645024"/>
              <a:ext cx="8718495" cy="31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Left Arrow 9"/>
          <p:cNvSpPr/>
          <p:nvPr/>
        </p:nvSpPr>
        <p:spPr>
          <a:xfrm>
            <a:off x="6823075" y="5589588"/>
            <a:ext cx="576263"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en-ZA" altLang="en-US">
              <a:solidFill>
                <a:srgbClr val="FFFFFF"/>
              </a:solidFill>
            </a:endParaRPr>
          </a:p>
        </p:txBody>
      </p:sp>
      <p:sp>
        <p:nvSpPr>
          <p:cNvPr id="88069" name="TextBox 10"/>
          <p:cNvSpPr txBox="1">
            <a:spLocks noChangeArrowheads="1"/>
          </p:cNvSpPr>
          <p:nvPr/>
        </p:nvSpPr>
        <p:spPr bwMode="auto">
          <a:xfrm>
            <a:off x="7524750" y="5476875"/>
            <a:ext cx="1157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rgbClr val="17375E"/>
                </a:solidFill>
                <a:latin typeface="Calibri" pitchFamily="34" charset="0"/>
              </a:defRPr>
            </a:lvl1pPr>
            <a:lvl2pPr marL="742950" indent="-285750">
              <a:spcBef>
                <a:spcPct val="20000"/>
              </a:spcBef>
              <a:buFont typeface="Arial" pitchFamily="34" charset="0"/>
              <a:buChar char="–"/>
              <a:defRPr sz="2100">
                <a:solidFill>
                  <a:srgbClr val="17375E"/>
                </a:solidFill>
                <a:latin typeface="Calibri" pitchFamily="34" charset="0"/>
              </a:defRPr>
            </a:lvl2pPr>
            <a:lvl3pPr marL="1143000" indent="-228600">
              <a:spcBef>
                <a:spcPct val="20000"/>
              </a:spcBef>
              <a:buFont typeface="Arial" pitchFamily="34" charset="0"/>
              <a:buChar char="•"/>
              <a:defRPr>
                <a:solidFill>
                  <a:srgbClr val="17375E"/>
                </a:solidFill>
                <a:latin typeface="Calibri" pitchFamily="34" charset="0"/>
              </a:defRPr>
            </a:lvl3pPr>
            <a:lvl4pPr marL="1600200" indent="-228600">
              <a:spcBef>
                <a:spcPct val="20000"/>
              </a:spcBef>
              <a:buFont typeface="Arial" pitchFamily="34" charset="0"/>
              <a:buChar char="–"/>
              <a:defRPr sz="1500">
                <a:solidFill>
                  <a:srgbClr val="17375E"/>
                </a:solidFill>
                <a:latin typeface="Calibri" pitchFamily="34" charset="0"/>
              </a:defRPr>
            </a:lvl4pPr>
            <a:lvl5pPr marL="2057400" indent="-228600">
              <a:spcBef>
                <a:spcPct val="20000"/>
              </a:spcBef>
              <a:buFont typeface="Arial" pitchFamily="34" charset="0"/>
              <a:buChar char="»"/>
              <a:defRPr sz="1500">
                <a:solidFill>
                  <a:srgbClr val="17375E"/>
                </a:solidFill>
                <a:latin typeface="Calibri" pitchFamily="34" charset="0"/>
              </a:defRPr>
            </a:lvl5pPr>
            <a:lvl6pPr marL="2514600" indent="-228600" fontAlgn="base">
              <a:spcBef>
                <a:spcPct val="20000"/>
              </a:spcBef>
              <a:spcAft>
                <a:spcPct val="0"/>
              </a:spcAft>
              <a:buFont typeface="Arial" pitchFamily="34" charset="0"/>
              <a:buChar char="»"/>
              <a:defRPr sz="1500">
                <a:solidFill>
                  <a:srgbClr val="17375E"/>
                </a:solidFill>
                <a:latin typeface="Calibri" pitchFamily="34" charset="0"/>
              </a:defRPr>
            </a:lvl6pPr>
            <a:lvl7pPr marL="2971800" indent="-228600" fontAlgn="base">
              <a:spcBef>
                <a:spcPct val="20000"/>
              </a:spcBef>
              <a:spcAft>
                <a:spcPct val="0"/>
              </a:spcAft>
              <a:buFont typeface="Arial" pitchFamily="34" charset="0"/>
              <a:buChar char="»"/>
              <a:defRPr sz="1500">
                <a:solidFill>
                  <a:srgbClr val="17375E"/>
                </a:solidFill>
                <a:latin typeface="Calibri" pitchFamily="34" charset="0"/>
              </a:defRPr>
            </a:lvl7pPr>
            <a:lvl8pPr marL="3429000" indent="-228600" fontAlgn="base">
              <a:spcBef>
                <a:spcPct val="20000"/>
              </a:spcBef>
              <a:spcAft>
                <a:spcPct val="0"/>
              </a:spcAft>
              <a:buFont typeface="Arial" pitchFamily="34" charset="0"/>
              <a:buChar char="»"/>
              <a:defRPr sz="1500">
                <a:solidFill>
                  <a:srgbClr val="17375E"/>
                </a:solidFill>
                <a:latin typeface="Calibri" pitchFamily="34" charset="0"/>
              </a:defRPr>
            </a:lvl8pPr>
            <a:lvl9pPr marL="3886200" indent="-228600" fontAlgn="base">
              <a:spcBef>
                <a:spcPct val="20000"/>
              </a:spcBef>
              <a:spcAft>
                <a:spcPct val="0"/>
              </a:spcAft>
              <a:buFont typeface="Arial" pitchFamily="34" charset="0"/>
              <a:buChar char="»"/>
              <a:defRPr sz="1500">
                <a:solidFill>
                  <a:srgbClr val="17375E"/>
                </a:solidFill>
                <a:latin typeface="Calibri" pitchFamily="34" charset="0"/>
              </a:defRPr>
            </a:lvl9pPr>
          </a:lstStyle>
          <a:p>
            <a:pPr eaLnBrk="1" hangingPunct="1">
              <a:spcBef>
                <a:spcPct val="0"/>
              </a:spcBef>
              <a:buFontTx/>
              <a:buNone/>
            </a:pPr>
            <a:r>
              <a:rPr lang="en-ZA" altLang="en-US" sz="1800">
                <a:solidFill>
                  <a:schemeClr val="tx1"/>
                </a:solidFill>
                <a:latin typeface="Arial" pitchFamily="34" charset="0"/>
              </a:rPr>
              <a:t>IPC course</a:t>
            </a:r>
          </a:p>
        </p:txBody>
      </p:sp>
      <p:sp>
        <p:nvSpPr>
          <p:cNvPr id="88070" name="Rectangle 1"/>
          <p:cNvSpPr>
            <a:spLocks noChangeArrowheads="1"/>
          </p:cNvSpPr>
          <p:nvPr/>
        </p:nvSpPr>
        <p:spPr bwMode="auto">
          <a:xfrm>
            <a:off x="5476875" y="1403350"/>
            <a:ext cx="270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rgbClr val="17375E"/>
                </a:solidFill>
                <a:latin typeface="Calibri" pitchFamily="34" charset="0"/>
              </a:defRPr>
            </a:lvl1pPr>
            <a:lvl2pPr marL="742950" indent="-285750">
              <a:spcBef>
                <a:spcPct val="20000"/>
              </a:spcBef>
              <a:buFont typeface="Arial" pitchFamily="34" charset="0"/>
              <a:buChar char="–"/>
              <a:defRPr sz="2100">
                <a:solidFill>
                  <a:srgbClr val="17375E"/>
                </a:solidFill>
                <a:latin typeface="Calibri" pitchFamily="34" charset="0"/>
              </a:defRPr>
            </a:lvl2pPr>
            <a:lvl3pPr marL="1143000" indent="-228600">
              <a:spcBef>
                <a:spcPct val="20000"/>
              </a:spcBef>
              <a:buFont typeface="Arial" pitchFamily="34" charset="0"/>
              <a:buChar char="•"/>
              <a:defRPr>
                <a:solidFill>
                  <a:srgbClr val="17375E"/>
                </a:solidFill>
                <a:latin typeface="Calibri" pitchFamily="34" charset="0"/>
              </a:defRPr>
            </a:lvl3pPr>
            <a:lvl4pPr marL="1600200" indent="-228600">
              <a:spcBef>
                <a:spcPct val="20000"/>
              </a:spcBef>
              <a:buFont typeface="Arial" pitchFamily="34" charset="0"/>
              <a:buChar char="–"/>
              <a:defRPr sz="1500">
                <a:solidFill>
                  <a:srgbClr val="17375E"/>
                </a:solidFill>
                <a:latin typeface="Calibri" pitchFamily="34" charset="0"/>
              </a:defRPr>
            </a:lvl4pPr>
            <a:lvl5pPr marL="2057400" indent="-228600">
              <a:spcBef>
                <a:spcPct val="20000"/>
              </a:spcBef>
              <a:buFont typeface="Arial" pitchFamily="34" charset="0"/>
              <a:buChar char="»"/>
              <a:defRPr sz="1500">
                <a:solidFill>
                  <a:srgbClr val="17375E"/>
                </a:solidFill>
                <a:latin typeface="Calibri" pitchFamily="34" charset="0"/>
              </a:defRPr>
            </a:lvl5pPr>
            <a:lvl6pPr marL="2514600" indent="-228600" fontAlgn="base">
              <a:spcBef>
                <a:spcPct val="20000"/>
              </a:spcBef>
              <a:spcAft>
                <a:spcPct val="0"/>
              </a:spcAft>
              <a:buFont typeface="Arial" pitchFamily="34" charset="0"/>
              <a:buChar char="»"/>
              <a:defRPr sz="1500">
                <a:solidFill>
                  <a:srgbClr val="17375E"/>
                </a:solidFill>
                <a:latin typeface="Calibri" pitchFamily="34" charset="0"/>
              </a:defRPr>
            </a:lvl6pPr>
            <a:lvl7pPr marL="2971800" indent="-228600" fontAlgn="base">
              <a:spcBef>
                <a:spcPct val="20000"/>
              </a:spcBef>
              <a:spcAft>
                <a:spcPct val="0"/>
              </a:spcAft>
              <a:buFont typeface="Arial" pitchFamily="34" charset="0"/>
              <a:buChar char="»"/>
              <a:defRPr sz="1500">
                <a:solidFill>
                  <a:srgbClr val="17375E"/>
                </a:solidFill>
                <a:latin typeface="Calibri" pitchFamily="34" charset="0"/>
              </a:defRPr>
            </a:lvl7pPr>
            <a:lvl8pPr marL="3429000" indent="-228600" fontAlgn="base">
              <a:spcBef>
                <a:spcPct val="20000"/>
              </a:spcBef>
              <a:spcAft>
                <a:spcPct val="0"/>
              </a:spcAft>
              <a:buFont typeface="Arial" pitchFamily="34" charset="0"/>
              <a:buChar char="»"/>
              <a:defRPr sz="1500">
                <a:solidFill>
                  <a:srgbClr val="17375E"/>
                </a:solidFill>
                <a:latin typeface="Calibri" pitchFamily="34" charset="0"/>
              </a:defRPr>
            </a:lvl8pPr>
            <a:lvl9pPr marL="3886200" indent="-228600" fontAlgn="base">
              <a:spcBef>
                <a:spcPct val="20000"/>
              </a:spcBef>
              <a:spcAft>
                <a:spcPct val="0"/>
              </a:spcAft>
              <a:buFont typeface="Arial" pitchFamily="34" charset="0"/>
              <a:buChar char="»"/>
              <a:defRPr sz="1500">
                <a:solidFill>
                  <a:srgbClr val="17375E"/>
                </a:solidFill>
                <a:latin typeface="Calibri" pitchFamily="34" charset="0"/>
              </a:defRPr>
            </a:lvl9pPr>
          </a:lstStyle>
          <a:p>
            <a:pPr eaLnBrk="1" hangingPunct="1">
              <a:spcBef>
                <a:spcPct val="0"/>
              </a:spcBef>
              <a:buFontTx/>
              <a:buNone/>
            </a:pPr>
            <a:r>
              <a:rPr lang="en-ZA" altLang="en-US" sz="1800">
                <a:solidFill>
                  <a:schemeClr val="tx1"/>
                </a:solidFill>
                <a:latin typeface="Arial" pitchFamily="34" charset="0"/>
              </a:rPr>
              <a:t>SUN Moodle home page</a:t>
            </a:r>
          </a:p>
        </p:txBody>
      </p:sp>
      <p:sp>
        <p:nvSpPr>
          <p:cNvPr id="2" name="Footer Placeholder 1"/>
          <p:cNvSpPr>
            <a:spLocks noGrp="1"/>
          </p:cNvSpPr>
          <p:nvPr>
            <p:ph type="ftr" sz="quarter" idx="11"/>
          </p:nvPr>
        </p:nvSpPr>
        <p:spPr/>
        <p:txBody>
          <a:bodyPr/>
          <a:lstStyle/>
          <a:p>
            <a:pPr>
              <a:defRPr/>
            </a:pPr>
            <a:r>
              <a:rPr lang="en-ZA"/>
              <a:t>TC PWT Oct 2017</a:t>
            </a:r>
            <a:endParaRPr lang="en-ZA"/>
          </a:p>
        </p:txBody>
      </p:sp>
      <p:sp>
        <p:nvSpPr>
          <p:cNvPr id="88072" name="Slide Number Placeholder 3"/>
          <p:cNvSpPr txBox="1">
            <a:spLocks/>
          </p:cNvSpPr>
          <p:nvPr/>
        </p:nvSpPr>
        <p:spPr bwMode="auto">
          <a:xfrm>
            <a:off x="6910388" y="643413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400">
                <a:solidFill>
                  <a:srgbClr val="17375E"/>
                </a:solidFill>
                <a:latin typeface="Calibri" pitchFamily="34" charset="0"/>
              </a:defRPr>
            </a:lvl1pPr>
            <a:lvl2pPr indent="-214313">
              <a:spcBef>
                <a:spcPct val="20000"/>
              </a:spcBef>
              <a:buFont typeface="Arial" pitchFamily="34" charset="0"/>
              <a:buChar char="–"/>
              <a:defRPr sz="2100">
                <a:solidFill>
                  <a:srgbClr val="17375E"/>
                </a:solidFill>
                <a:latin typeface="Calibri" pitchFamily="34" charset="0"/>
              </a:defRPr>
            </a:lvl2pPr>
            <a:lvl3pPr indent="-171450">
              <a:spcBef>
                <a:spcPct val="20000"/>
              </a:spcBef>
              <a:buFont typeface="Arial" pitchFamily="34" charset="0"/>
              <a:buChar char="•"/>
              <a:defRPr>
                <a:solidFill>
                  <a:srgbClr val="17375E"/>
                </a:solidFill>
                <a:latin typeface="Calibri" pitchFamily="34" charset="0"/>
              </a:defRPr>
            </a:lvl3pPr>
            <a:lvl4pPr indent="-171450">
              <a:spcBef>
                <a:spcPct val="20000"/>
              </a:spcBef>
              <a:buFont typeface="Arial" pitchFamily="34" charset="0"/>
              <a:buChar char="–"/>
              <a:defRPr sz="1500">
                <a:solidFill>
                  <a:srgbClr val="17375E"/>
                </a:solidFill>
                <a:latin typeface="Calibri" pitchFamily="34" charset="0"/>
              </a:defRPr>
            </a:lvl4pPr>
            <a:lvl5pPr indent="-171450">
              <a:spcBef>
                <a:spcPct val="20000"/>
              </a:spcBef>
              <a:buFont typeface="Arial" pitchFamily="34" charset="0"/>
              <a:buChar char="»"/>
              <a:defRPr sz="1500">
                <a:solidFill>
                  <a:srgbClr val="17375E"/>
                </a:solidFill>
                <a:latin typeface="Calibri" pitchFamily="34" charset="0"/>
              </a:defRPr>
            </a:lvl5pPr>
            <a:lvl6pPr indent="-171450" fontAlgn="base">
              <a:spcBef>
                <a:spcPct val="20000"/>
              </a:spcBef>
              <a:spcAft>
                <a:spcPct val="0"/>
              </a:spcAft>
              <a:buFont typeface="Arial" pitchFamily="34" charset="0"/>
              <a:buChar char="»"/>
              <a:defRPr sz="1500">
                <a:solidFill>
                  <a:srgbClr val="17375E"/>
                </a:solidFill>
                <a:latin typeface="Calibri" pitchFamily="34" charset="0"/>
              </a:defRPr>
            </a:lvl6pPr>
            <a:lvl7pPr indent="-171450" fontAlgn="base">
              <a:spcBef>
                <a:spcPct val="20000"/>
              </a:spcBef>
              <a:spcAft>
                <a:spcPct val="0"/>
              </a:spcAft>
              <a:buFont typeface="Arial" pitchFamily="34" charset="0"/>
              <a:buChar char="»"/>
              <a:defRPr sz="1500">
                <a:solidFill>
                  <a:srgbClr val="17375E"/>
                </a:solidFill>
                <a:latin typeface="Calibri" pitchFamily="34" charset="0"/>
              </a:defRPr>
            </a:lvl7pPr>
            <a:lvl8pPr indent="-171450" fontAlgn="base">
              <a:spcBef>
                <a:spcPct val="20000"/>
              </a:spcBef>
              <a:spcAft>
                <a:spcPct val="0"/>
              </a:spcAft>
              <a:buFont typeface="Arial" pitchFamily="34" charset="0"/>
              <a:buChar char="»"/>
              <a:defRPr sz="1500">
                <a:solidFill>
                  <a:srgbClr val="17375E"/>
                </a:solidFill>
                <a:latin typeface="Calibri" pitchFamily="34" charset="0"/>
              </a:defRPr>
            </a:lvl8pPr>
            <a:lvl9pPr indent="-171450" fontAlgn="base">
              <a:spcBef>
                <a:spcPct val="20000"/>
              </a:spcBef>
              <a:spcAft>
                <a:spcPct val="0"/>
              </a:spcAft>
              <a:buFont typeface="Arial" pitchFamily="34" charset="0"/>
              <a:buChar char="»"/>
              <a:defRPr sz="1500">
                <a:solidFill>
                  <a:srgbClr val="17375E"/>
                </a:solidFill>
                <a:latin typeface="Calibri" pitchFamily="34" charset="0"/>
              </a:defRPr>
            </a:lvl9pPr>
          </a:lstStyle>
          <a:p>
            <a:pPr algn="r" eaLnBrk="1" hangingPunct="1">
              <a:spcBef>
                <a:spcPct val="0"/>
              </a:spcBef>
              <a:buFontTx/>
              <a:buNone/>
            </a:pPr>
            <a:r>
              <a:rPr lang="en-ZA" altLang="en-US" sz="1800">
                <a:solidFill>
                  <a:srgbClr val="898989"/>
                </a:solidFill>
              </a:rPr>
              <a:t>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827088" y="115888"/>
            <a:ext cx="6840537" cy="796925"/>
          </a:xfrm>
        </p:spPr>
        <p:txBody>
          <a:bodyPr/>
          <a:lstStyle/>
          <a:p>
            <a:r>
              <a:rPr lang="en-ZA" altLang="en-US" b="1" smtClean="0"/>
              <a:t>Finally.......</a:t>
            </a:r>
          </a:p>
        </p:txBody>
      </p:sp>
      <p:sp>
        <p:nvSpPr>
          <p:cNvPr id="97282" name="Content Placeholder 2"/>
          <p:cNvSpPr>
            <a:spLocks noGrp="1"/>
          </p:cNvSpPr>
          <p:nvPr>
            <p:ph idx="1"/>
          </p:nvPr>
        </p:nvSpPr>
        <p:spPr>
          <a:xfrm>
            <a:off x="323850" y="1052513"/>
            <a:ext cx="8569325" cy="5184775"/>
          </a:xfrm>
        </p:spPr>
        <p:txBody>
          <a:bodyPr/>
          <a:lstStyle/>
          <a:p>
            <a:r>
              <a:rPr lang="en-ZA" altLang="en-US" smtClean="0"/>
              <a:t>“The current approach to educating and training our health care providers has outlived its effectiveness and utility. </a:t>
            </a:r>
          </a:p>
          <a:p>
            <a:r>
              <a:rPr lang="en-ZA" altLang="en-US" smtClean="0"/>
              <a:t>With the growing complexity of health care and the accelerated pace of accumulation of knowledge, significant reform of health professions education is required”.</a:t>
            </a:r>
          </a:p>
          <a:p>
            <a:r>
              <a:rPr lang="en-ZA" altLang="en-US" smtClean="0"/>
              <a:t>“For LMI countries we should encourage</a:t>
            </a:r>
          </a:p>
          <a:p>
            <a:pPr lvl="1">
              <a:buFont typeface="Arial" pitchFamily="34" charset="0"/>
              <a:buNone/>
            </a:pPr>
            <a:r>
              <a:rPr lang="en-ZA" altLang="en-US" b="1" smtClean="0"/>
              <a:t>Multi modal approaches </a:t>
            </a:r>
            <a:r>
              <a:rPr lang="en-ZA" altLang="en-US" smtClean="0"/>
              <a:t>(which are culturally sensitive to sustain effect) </a:t>
            </a:r>
          </a:p>
          <a:p>
            <a:pPr lvl="1">
              <a:buFont typeface="Arial" pitchFamily="34" charset="0"/>
              <a:buNone/>
            </a:pPr>
            <a:r>
              <a:rPr lang="en-ZA" altLang="en-US" b="1" smtClean="0"/>
              <a:t>Educational intervention could be extremely cost effective-</a:t>
            </a:r>
            <a:endParaRPr lang="en-ZA" altLang="en-US" smtClean="0"/>
          </a:p>
          <a:p>
            <a:pPr lvl="1">
              <a:buFont typeface="Arial" pitchFamily="34" charset="0"/>
              <a:buNone/>
            </a:pPr>
            <a:r>
              <a:rPr lang="en-ZA" altLang="en-US" b="1" smtClean="0"/>
              <a:t>Educating healthcare workers to optimal (hand hygiene) practices is effective</a:t>
            </a:r>
            <a:r>
              <a:rPr lang="en-ZA" altLang="en-US" smtClean="0"/>
              <a:t>.” </a:t>
            </a:r>
            <a:endParaRPr lang="en-ZA" altLang="en-US" b="1" smtClean="0"/>
          </a:p>
        </p:txBody>
      </p:sp>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F382458-2D1F-4E00-9821-36032400E515}" type="slidenum">
              <a:rPr lang="en-ZA" altLang="en-US">
                <a:solidFill>
                  <a:srgbClr val="898989"/>
                </a:solidFill>
              </a:rPr>
              <a:pPr/>
              <a:t>52</a:t>
            </a:fld>
            <a:endParaRPr lang="en-ZA" altLang="en-US">
              <a:solidFill>
                <a:srgbClr val="898989"/>
              </a:solidFill>
            </a:endParaRPr>
          </a:p>
        </p:txBody>
      </p:sp>
      <p:sp>
        <p:nvSpPr>
          <p:cNvPr id="4" name="Footer Placeholder 3"/>
          <p:cNvSpPr>
            <a:spLocks noGrp="1"/>
          </p:cNvSpPr>
          <p:nvPr>
            <p:ph type="ftr" sz="quarter" idx="11"/>
          </p:nvPr>
        </p:nvSpPr>
        <p:spPr/>
        <p:txBody>
          <a:bodyPr/>
          <a:lstStyle/>
          <a:p>
            <a:pPr>
              <a:defRPr/>
            </a:pPr>
            <a:r>
              <a:rPr lang="en-ZA"/>
              <a:t>TC PWT Oct 2017</a:t>
            </a:r>
            <a:endParaRPr lang="en-ZA"/>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827088" y="115888"/>
            <a:ext cx="6840537" cy="796925"/>
          </a:xfrm>
        </p:spPr>
        <p:txBody>
          <a:bodyPr/>
          <a:lstStyle/>
          <a:p>
            <a:r>
              <a:rPr lang="en-ZA" altLang="en-US" b="1" smtClean="0"/>
              <a:t>What actions can be taken</a:t>
            </a:r>
          </a:p>
        </p:txBody>
      </p:sp>
      <p:sp>
        <p:nvSpPr>
          <p:cNvPr id="98306" name="Content Placeholder 2"/>
          <p:cNvSpPr>
            <a:spLocks noGrp="1"/>
          </p:cNvSpPr>
          <p:nvPr>
            <p:ph idx="1"/>
          </p:nvPr>
        </p:nvSpPr>
        <p:spPr>
          <a:xfrm>
            <a:off x="107950" y="1052513"/>
            <a:ext cx="8928100" cy="5400675"/>
          </a:xfrm>
        </p:spPr>
        <p:txBody>
          <a:bodyPr/>
          <a:lstStyle/>
          <a:p>
            <a:r>
              <a:rPr lang="en-ZA" altLang="en-US" smtClean="0"/>
              <a:t>Apply activities which take less funding</a:t>
            </a:r>
          </a:p>
          <a:p>
            <a:r>
              <a:rPr lang="en-ZA" altLang="en-US" smtClean="0"/>
              <a:t>Better and cost effective outcomes</a:t>
            </a:r>
          </a:p>
          <a:p>
            <a:r>
              <a:rPr lang="en-ZA" altLang="en-US" smtClean="0"/>
              <a:t>Put effective structures into place.</a:t>
            </a:r>
          </a:p>
          <a:p>
            <a:r>
              <a:rPr lang="en-ZA" altLang="en-US" smtClean="0"/>
              <a:t>Most important </a:t>
            </a:r>
          </a:p>
          <a:p>
            <a:pPr lvl="1"/>
            <a:r>
              <a:rPr lang="en-ZA" altLang="en-US" smtClean="0"/>
              <a:t>Knowledge </a:t>
            </a:r>
          </a:p>
          <a:p>
            <a:pPr lvl="1"/>
            <a:r>
              <a:rPr lang="en-ZA" altLang="en-US" smtClean="0"/>
              <a:t>Reduce waste by reducing cost of HAI, environmental cleaning, purchasing poor quality items</a:t>
            </a:r>
          </a:p>
          <a:p>
            <a:pPr lvl="1"/>
            <a:r>
              <a:rPr lang="en-ZA" altLang="en-US" smtClean="0"/>
              <a:t>Donations- be careful what you wish for?</a:t>
            </a:r>
          </a:p>
          <a:p>
            <a:pPr lvl="1"/>
            <a:r>
              <a:rPr lang="en-ZA" altLang="en-US" smtClean="0"/>
              <a:t>Reinvest what has been saved by reducing HAI</a:t>
            </a:r>
          </a:p>
          <a:p>
            <a:pPr lvl="1"/>
            <a:endParaRPr lang="en-ZA" altLang="en-US" smtClean="0"/>
          </a:p>
        </p:txBody>
      </p:sp>
      <p:sp>
        <p:nvSpPr>
          <p:cNvPr id="3" name="Slide Number Placeholder 2"/>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783CA6B-80E3-40E3-8E0F-DABBBFA1A08F}" type="slidenum">
              <a:rPr lang="en-ZA" altLang="en-US">
                <a:solidFill>
                  <a:srgbClr val="898989"/>
                </a:solidFill>
              </a:rPr>
              <a:pPr/>
              <a:t>53</a:t>
            </a:fld>
            <a:endParaRPr lang="en-ZA" altLang="en-US">
              <a:solidFill>
                <a:srgbClr val="898989"/>
              </a:solidFill>
            </a:endParaRPr>
          </a:p>
        </p:txBody>
      </p:sp>
      <p:sp>
        <p:nvSpPr>
          <p:cNvPr id="2" name="Footer Placeholder 1"/>
          <p:cNvSpPr>
            <a:spLocks noGrp="1"/>
          </p:cNvSpPr>
          <p:nvPr>
            <p:ph type="ftr" sz="quarter" idx="11"/>
          </p:nvPr>
        </p:nvSpPr>
        <p:spPr/>
        <p:txBody>
          <a:bodyPr/>
          <a:lstStyle/>
          <a:p>
            <a:pPr>
              <a:defRPr/>
            </a:pPr>
            <a:r>
              <a:rPr lang="en-ZA"/>
              <a:t>TC PWT Oct 2017</a:t>
            </a:r>
            <a:endParaRPr lang="en-ZA"/>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900113" y="260350"/>
            <a:ext cx="6840537" cy="796925"/>
          </a:xfrm>
        </p:spPr>
        <p:txBody>
          <a:bodyPr/>
          <a:lstStyle/>
          <a:p>
            <a:r>
              <a:rPr lang="en-GB" altLang="en-US" i="1" smtClean="0"/>
              <a:t>Think outside the box……</a:t>
            </a:r>
          </a:p>
        </p:txBody>
      </p:sp>
      <p:sp>
        <p:nvSpPr>
          <p:cNvPr id="99330" name="Content Placeholder 2"/>
          <p:cNvSpPr>
            <a:spLocks noGrp="1"/>
          </p:cNvSpPr>
          <p:nvPr>
            <p:ph idx="1"/>
          </p:nvPr>
        </p:nvSpPr>
        <p:spPr>
          <a:xfrm>
            <a:off x="107950" y="1268413"/>
            <a:ext cx="8928100" cy="5184775"/>
          </a:xfrm>
        </p:spPr>
        <p:txBody>
          <a:bodyPr/>
          <a:lstStyle/>
          <a:p>
            <a:r>
              <a:rPr lang="en-GB" altLang="en-US" smtClean="0"/>
              <a:t>While there will be shortages, well trained IPC practitioners and HCW can think “outside-the-box” and deliver healthcare reasonably safely for patients and themselves</a:t>
            </a:r>
          </a:p>
          <a:p>
            <a:r>
              <a:rPr lang="en-GB" altLang="en-US" smtClean="0"/>
              <a:t>Understand the community and work closely with them</a:t>
            </a:r>
          </a:p>
          <a:p>
            <a:r>
              <a:rPr lang="en-GB" altLang="en-US" smtClean="0"/>
              <a:t>Need to reassess teaching methods in LMIC using more innovative ways of getting the message across- </a:t>
            </a:r>
            <a:r>
              <a:rPr lang="en-GB" altLang="en-US" b="1" smtClean="0">
                <a:solidFill>
                  <a:srgbClr val="C00000"/>
                </a:solidFill>
              </a:rPr>
              <a:t>A WhatsApp IPC group in SL!</a:t>
            </a:r>
          </a:p>
        </p:txBody>
      </p:sp>
      <p:sp>
        <p:nvSpPr>
          <p:cNvPr id="4" name="Footer Placeholder 3"/>
          <p:cNvSpPr>
            <a:spLocks noGrp="1"/>
          </p:cNvSpPr>
          <p:nvPr>
            <p:ph type="ftr" sz="quarter" idx="11"/>
          </p:nvPr>
        </p:nvSpPr>
        <p:spPr/>
        <p:txBody>
          <a:bodyPr/>
          <a:lstStyle/>
          <a:p>
            <a:pPr>
              <a:defRPr/>
            </a:pPr>
            <a:r>
              <a:rPr lang="en-ZA"/>
              <a:t>TC PWT Oct 2017</a:t>
            </a:r>
            <a:endParaRPr lang="en-ZA"/>
          </a:p>
        </p:txBody>
      </p:sp>
      <p:sp>
        <p:nvSpPr>
          <p:cNvPr id="5" name="Slide Number Placeholder 4"/>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2E8DB74-CA03-4019-8F95-D35C8EEDFC00}" type="slidenum">
              <a:rPr lang="en-ZA" altLang="en-US">
                <a:solidFill>
                  <a:srgbClr val="898989"/>
                </a:solidFill>
              </a:rPr>
              <a:pPr/>
              <a:t>54</a:t>
            </a:fld>
            <a:endParaRPr lang="en-ZA" altLang="en-US">
              <a:solidFill>
                <a:srgbClr val="898989"/>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title"/>
          </p:nvPr>
        </p:nvSpPr>
        <p:spPr>
          <a:xfrm>
            <a:off x="755650" y="188913"/>
            <a:ext cx="7920038" cy="457200"/>
          </a:xfrm>
        </p:spPr>
        <p:txBody>
          <a:bodyPr/>
          <a:lstStyle/>
          <a:p>
            <a:r>
              <a:rPr lang="en-US" altLang="en-US" sz="2800" b="1" smtClean="0"/>
              <a:t>MBChB graduate survey: IPC curriculum II</a:t>
            </a:r>
          </a:p>
        </p:txBody>
      </p:sp>
      <p:graphicFrame>
        <p:nvGraphicFramePr>
          <p:cNvPr id="2" name="Table 1"/>
          <p:cNvGraphicFramePr>
            <a:graphicFrameLocks noGrp="1"/>
          </p:cNvGraphicFramePr>
          <p:nvPr/>
        </p:nvGraphicFramePr>
        <p:xfrm>
          <a:off x="179388" y="685800"/>
          <a:ext cx="8785225" cy="6261100"/>
        </p:xfrm>
        <a:graphic>
          <a:graphicData uri="http://schemas.openxmlformats.org/drawingml/2006/table">
            <a:tbl>
              <a:tblPr firstRow="1" bandRow="1">
                <a:tableStyleId>{5C22544A-7EE6-4342-B048-85BDC9FD1C3A}</a:tableStyleId>
              </a:tblPr>
              <a:tblGrid>
                <a:gridCol w="2160364"/>
                <a:gridCol w="2419970"/>
                <a:gridCol w="1351572"/>
                <a:gridCol w="2853319"/>
              </a:tblGrid>
              <a:tr h="720010">
                <a:tc>
                  <a:txBody>
                    <a:bodyPr/>
                    <a:lstStyle/>
                    <a:p>
                      <a:r>
                        <a:rPr lang="en-ZA" sz="2000" dirty="0" smtClean="0">
                          <a:solidFill>
                            <a:schemeClr val="tx1">
                              <a:lumMod val="95000"/>
                              <a:lumOff val="5000"/>
                            </a:schemeClr>
                          </a:solidFill>
                        </a:rPr>
                        <a:t>Question</a:t>
                      </a:r>
                    </a:p>
                    <a:p>
                      <a:r>
                        <a:rPr lang="en-ZA" sz="2000" dirty="0" smtClean="0">
                          <a:solidFill>
                            <a:schemeClr val="tx1">
                              <a:lumMod val="95000"/>
                              <a:lumOff val="5000"/>
                            </a:schemeClr>
                          </a:solidFill>
                        </a:rPr>
                        <a:t>n = 181</a:t>
                      </a:r>
                      <a:endParaRPr lang="en-ZA" sz="2000" dirty="0">
                        <a:solidFill>
                          <a:schemeClr val="tx1">
                            <a:lumMod val="95000"/>
                            <a:lumOff val="5000"/>
                          </a:schemeClr>
                        </a:solidFill>
                      </a:endParaRPr>
                    </a:p>
                  </a:txBody>
                  <a:tcPr marL="91443" marR="91443" marT="45718" marB="45718">
                    <a:solidFill>
                      <a:schemeClr val="bg2">
                        <a:lumMod val="60000"/>
                        <a:lumOff val="40000"/>
                      </a:schemeClr>
                    </a:solidFill>
                  </a:tcPr>
                </a:tc>
                <a:tc>
                  <a:txBody>
                    <a:bodyPr/>
                    <a:lstStyle/>
                    <a:p>
                      <a:pPr algn="ctr"/>
                      <a:r>
                        <a:rPr lang="en-ZA" sz="2000" dirty="0" smtClean="0">
                          <a:solidFill>
                            <a:schemeClr val="tx1">
                              <a:lumMod val="95000"/>
                              <a:lumOff val="5000"/>
                            </a:schemeClr>
                          </a:solidFill>
                        </a:rPr>
                        <a:t>Agree totally/</a:t>
                      </a:r>
                    </a:p>
                    <a:p>
                      <a:pPr algn="ctr"/>
                      <a:r>
                        <a:rPr lang="en-ZA" sz="2000" dirty="0" smtClean="0">
                          <a:solidFill>
                            <a:schemeClr val="tx1">
                              <a:lumMod val="95000"/>
                              <a:lumOff val="5000"/>
                            </a:schemeClr>
                          </a:solidFill>
                        </a:rPr>
                        <a:t>strongly	</a:t>
                      </a:r>
                      <a:endParaRPr lang="en-ZA" sz="2000" dirty="0">
                        <a:solidFill>
                          <a:schemeClr val="tx1">
                            <a:lumMod val="95000"/>
                            <a:lumOff val="5000"/>
                          </a:schemeClr>
                        </a:solidFill>
                      </a:endParaRPr>
                    </a:p>
                  </a:txBody>
                  <a:tcPr marL="91443" marR="91443" marT="45718" marB="45718">
                    <a:solidFill>
                      <a:schemeClr val="bg2">
                        <a:lumMod val="60000"/>
                        <a:lumOff val="40000"/>
                      </a:schemeClr>
                    </a:solidFill>
                  </a:tcPr>
                </a:tc>
                <a:tc>
                  <a:txBody>
                    <a:bodyPr/>
                    <a:lstStyle/>
                    <a:p>
                      <a:pPr algn="ctr"/>
                      <a:r>
                        <a:rPr lang="en-ZA" sz="2000" dirty="0" smtClean="0">
                          <a:solidFill>
                            <a:schemeClr val="tx1">
                              <a:lumMod val="95000"/>
                              <a:lumOff val="5000"/>
                            </a:schemeClr>
                          </a:solidFill>
                        </a:rPr>
                        <a:t>Agree	</a:t>
                      </a:r>
                      <a:endParaRPr lang="en-ZA" sz="2000" dirty="0">
                        <a:solidFill>
                          <a:schemeClr val="tx1">
                            <a:lumMod val="95000"/>
                            <a:lumOff val="5000"/>
                          </a:schemeClr>
                        </a:solidFill>
                      </a:endParaRPr>
                    </a:p>
                  </a:txBody>
                  <a:tcPr marL="91443" marR="91443" marT="45718" marB="45718">
                    <a:solidFill>
                      <a:schemeClr val="bg2">
                        <a:lumMod val="60000"/>
                        <a:lumOff val="40000"/>
                      </a:schemeClr>
                    </a:solidFill>
                  </a:tcPr>
                </a:tc>
                <a:tc>
                  <a:txBody>
                    <a:bodyPr/>
                    <a:lstStyle/>
                    <a:p>
                      <a:pPr algn="ctr"/>
                      <a:r>
                        <a:rPr lang="en-ZA" sz="2000" dirty="0" smtClean="0">
                          <a:solidFill>
                            <a:schemeClr val="tx1">
                              <a:lumMod val="95000"/>
                              <a:lumOff val="5000"/>
                            </a:schemeClr>
                          </a:solidFill>
                        </a:rPr>
                        <a:t>Disagree/quite strongly	</a:t>
                      </a:r>
                      <a:endParaRPr lang="en-ZA" sz="2000" dirty="0">
                        <a:solidFill>
                          <a:schemeClr val="tx1">
                            <a:lumMod val="95000"/>
                            <a:lumOff val="5000"/>
                          </a:schemeClr>
                        </a:solidFill>
                      </a:endParaRPr>
                    </a:p>
                  </a:txBody>
                  <a:tcPr marL="91443" marR="91443" marT="45718" marB="45718">
                    <a:solidFill>
                      <a:schemeClr val="bg2">
                        <a:lumMod val="60000"/>
                        <a:lumOff val="40000"/>
                      </a:schemeClr>
                    </a:solidFill>
                  </a:tcPr>
                </a:tc>
              </a:tr>
              <a:tr h="405958">
                <a:tc>
                  <a:txBody>
                    <a:bodyPr/>
                    <a:lstStyle/>
                    <a:p>
                      <a:r>
                        <a:rPr lang="en-ZA" sz="1800" dirty="0" smtClean="0"/>
                        <a:t>IPC is important </a:t>
                      </a:r>
                      <a:endParaRPr lang="en-ZA" sz="1800" dirty="0"/>
                    </a:p>
                  </a:txBody>
                  <a:tcPr marL="91443" marR="91443" marT="45718" marB="45718"/>
                </a:tc>
                <a:tc>
                  <a:txBody>
                    <a:bodyPr/>
                    <a:lstStyle/>
                    <a:p>
                      <a:pPr algn="ctr"/>
                      <a:r>
                        <a:rPr lang="en-ZA" sz="2000" dirty="0" smtClean="0"/>
                        <a:t>82.9%	</a:t>
                      </a:r>
                      <a:endParaRPr lang="en-ZA" sz="2000" dirty="0"/>
                    </a:p>
                  </a:txBody>
                  <a:tcPr marL="91443" marR="91443" marT="45718" marB="45718"/>
                </a:tc>
                <a:tc>
                  <a:txBody>
                    <a:bodyPr/>
                    <a:lstStyle/>
                    <a:p>
                      <a:pPr algn="ctr"/>
                      <a:r>
                        <a:rPr lang="en-ZA" sz="2000" dirty="0" smtClean="0"/>
                        <a:t>17.1%</a:t>
                      </a:r>
                      <a:endParaRPr lang="en-ZA" sz="2000" dirty="0"/>
                    </a:p>
                  </a:txBody>
                  <a:tcPr marL="91443" marR="91443" marT="45718" marB="45718"/>
                </a:tc>
                <a:tc>
                  <a:txBody>
                    <a:bodyPr/>
                    <a:lstStyle/>
                    <a:p>
                      <a:pPr algn="ctr"/>
                      <a:r>
                        <a:rPr lang="en-ZA" sz="2000" dirty="0" smtClean="0"/>
                        <a:t>0%</a:t>
                      </a:r>
                      <a:endParaRPr lang="en-ZA" sz="2000" dirty="0"/>
                    </a:p>
                  </a:txBody>
                  <a:tcPr marL="91443" marR="91443" marT="45718" marB="45718"/>
                </a:tc>
              </a:tr>
              <a:tr h="914438">
                <a:tc>
                  <a:txBody>
                    <a:bodyPr/>
                    <a:lstStyle/>
                    <a:p>
                      <a:r>
                        <a:rPr lang="en-ZA" sz="1800" b="1" dirty="0" smtClean="0">
                          <a:solidFill>
                            <a:srgbClr val="990000"/>
                          </a:solidFill>
                        </a:rPr>
                        <a:t>Adequately covered in curriculum?</a:t>
                      </a:r>
                      <a:endParaRPr lang="en-ZA" sz="1800" b="1" dirty="0">
                        <a:solidFill>
                          <a:srgbClr val="990000"/>
                        </a:solidFill>
                      </a:endParaRPr>
                    </a:p>
                  </a:txBody>
                  <a:tcPr marL="91443" marR="91443" marT="45718" marB="45718">
                    <a:solidFill>
                      <a:schemeClr val="bg2">
                        <a:lumMod val="60000"/>
                        <a:lumOff val="40000"/>
                      </a:schemeClr>
                    </a:solidFill>
                  </a:tcPr>
                </a:tc>
                <a:tc>
                  <a:txBody>
                    <a:bodyPr/>
                    <a:lstStyle/>
                    <a:p>
                      <a:pPr algn="ctr"/>
                      <a:r>
                        <a:rPr lang="en-ZA" sz="1800" b="1" dirty="0" smtClean="0">
                          <a:solidFill>
                            <a:srgbClr val="990000"/>
                          </a:solidFill>
                        </a:rPr>
                        <a:t>not at all/inadequate</a:t>
                      </a:r>
                    </a:p>
                    <a:p>
                      <a:pPr algn="ctr"/>
                      <a:r>
                        <a:rPr lang="en-ZA" sz="1800" b="1" dirty="0" smtClean="0">
                          <a:solidFill>
                            <a:srgbClr val="990000"/>
                          </a:solidFill>
                        </a:rPr>
                        <a:t>%</a:t>
                      </a:r>
                      <a:endParaRPr lang="en-ZA" sz="1800" b="1" dirty="0">
                        <a:solidFill>
                          <a:srgbClr val="990000"/>
                        </a:solidFill>
                      </a:endParaRPr>
                    </a:p>
                  </a:txBody>
                  <a:tcPr marL="91443" marR="91443" marT="45718" marB="45718">
                    <a:solidFill>
                      <a:schemeClr val="bg2">
                        <a:lumMod val="60000"/>
                        <a:lumOff val="40000"/>
                      </a:schemeClr>
                    </a:solidFill>
                  </a:tcPr>
                </a:tc>
                <a:tc>
                  <a:txBody>
                    <a:bodyPr/>
                    <a:lstStyle/>
                    <a:p>
                      <a:pPr algn="ctr"/>
                      <a:r>
                        <a:rPr lang="en-ZA" sz="1800" b="1" dirty="0" smtClean="0">
                          <a:solidFill>
                            <a:srgbClr val="990000"/>
                          </a:solidFill>
                        </a:rPr>
                        <a:t>basic</a:t>
                      </a:r>
                    </a:p>
                    <a:p>
                      <a:pPr algn="ctr"/>
                      <a:r>
                        <a:rPr lang="en-ZA" sz="1800" b="1" dirty="0" smtClean="0">
                          <a:solidFill>
                            <a:srgbClr val="990000"/>
                          </a:solidFill>
                        </a:rPr>
                        <a:t>      %	</a:t>
                      </a:r>
                      <a:endParaRPr lang="en-ZA" sz="1800" b="1" dirty="0">
                        <a:solidFill>
                          <a:srgbClr val="990000"/>
                        </a:solidFill>
                      </a:endParaRPr>
                    </a:p>
                  </a:txBody>
                  <a:tcPr marL="91443" marR="91443" marT="45718" marB="45718">
                    <a:solidFill>
                      <a:schemeClr val="bg2">
                        <a:lumMod val="60000"/>
                        <a:lumOff val="40000"/>
                      </a:schemeClr>
                    </a:solidFill>
                  </a:tcPr>
                </a:tc>
                <a:tc>
                  <a:txBody>
                    <a:bodyPr/>
                    <a:lstStyle/>
                    <a:p>
                      <a:pPr algn="ctr"/>
                      <a:r>
                        <a:rPr lang="en-ZA" sz="1800" b="1" dirty="0" smtClean="0">
                          <a:solidFill>
                            <a:srgbClr val="990000"/>
                          </a:solidFill>
                        </a:rPr>
                        <a:t>adequate	/comprehensive          </a:t>
                      </a:r>
                    </a:p>
                    <a:p>
                      <a:pPr algn="ctr"/>
                      <a:r>
                        <a:rPr lang="en-ZA" sz="1800" b="1" dirty="0" smtClean="0">
                          <a:solidFill>
                            <a:srgbClr val="990000"/>
                          </a:solidFill>
                        </a:rPr>
                        <a:t>%</a:t>
                      </a:r>
                      <a:endParaRPr lang="en-ZA" sz="1800" b="1" dirty="0">
                        <a:solidFill>
                          <a:srgbClr val="990000"/>
                        </a:solidFill>
                      </a:endParaRPr>
                    </a:p>
                  </a:txBody>
                  <a:tcPr marL="91443" marR="91443" marT="45718" marB="45718">
                    <a:solidFill>
                      <a:schemeClr val="bg2">
                        <a:lumMod val="60000"/>
                        <a:lumOff val="40000"/>
                      </a:schemeClr>
                    </a:solidFill>
                  </a:tcPr>
                </a:tc>
              </a:tr>
              <a:tr h="414850">
                <a:tc>
                  <a:txBody>
                    <a:bodyPr/>
                    <a:lstStyle/>
                    <a:p>
                      <a:r>
                        <a:rPr lang="en-ZA" sz="1800" dirty="0" smtClean="0"/>
                        <a:t>Sharps disposal</a:t>
                      </a:r>
                      <a:endParaRPr lang="en-ZA" sz="1800" dirty="0"/>
                    </a:p>
                  </a:txBody>
                  <a:tcPr marL="91443" marR="91443" marT="45718" marB="45718"/>
                </a:tc>
                <a:tc>
                  <a:txBody>
                    <a:bodyPr/>
                    <a:lstStyle/>
                    <a:p>
                      <a:pPr algn="ctr"/>
                      <a:r>
                        <a:rPr lang="en-ZA" sz="2000" dirty="0" smtClean="0"/>
                        <a:t>4.5</a:t>
                      </a:r>
                    </a:p>
                  </a:txBody>
                  <a:tcPr marL="91443" marR="91443" marT="45718" marB="45718"/>
                </a:tc>
                <a:tc>
                  <a:txBody>
                    <a:bodyPr/>
                    <a:lstStyle/>
                    <a:p>
                      <a:pPr algn="ctr"/>
                      <a:r>
                        <a:rPr lang="en-ZA" sz="2000" dirty="0" smtClean="0"/>
                        <a:t>7.9</a:t>
                      </a:r>
                      <a:endParaRPr lang="en-ZA" sz="2000" dirty="0"/>
                    </a:p>
                  </a:txBody>
                  <a:tcPr marL="91443" marR="91443" marT="45718" marB="45718"/>
                </a:tc>
                <a:tc>
                  <a:txBody>
                    <a:bodyPr/>
                    <a:lstStyle/>
                    <a:p>
                      <a:pPr algn="ctr"/>
                      <a:r>
                        <a:rPr lang="en-ZA" sz="2000" dirty="0" smtClean="0"/>
                        <a:t>87.7</a:t>
                      </a:r>
                      <a:endParaRPr lang="en-ZA" sz="2000" dirty="0"/>
                    </a:p>
                  </a:txBody>
                  <a:tcPr marL="91443" marR="91443" marT="45718" marB="45718"/>
                </a:tc>
              </a:tr>
              <a:tr h="414850">
                <a:tc>
                  <a:txBody>
                    <a:bodyPr/>
                    <a:lstStyle/>
                    <a:p>
                      <a:r>
                        <a:rPr lang="en-ZA" sz="1800" dirty="0" smtClean="0"/>
                        <a:t>Hand hygiene</a:t>
                      </a:r>
                      <a:endParaRPr lang="en-ZA" sz="1800" dirty="0"/>
                    </a:p>
                  </a:txBody>
                  <a:tcPr marL="91443" marR="91443" marT="45718" marB="45718"/>
                </a:tc>
                <a:tc>
                  <a:txBody>
                    <a:bodyPr/>
                    <a:lstStyle/>
                    <a:p>
                      <a:pPr algn="ctr"/>
                      <a:r>
                        <a:rPr lang="en-ZA" sz="2000" dirty="0" smtClean="0"/>
                        <a:t>      5	</a:t>
                      </a:r>
                      <a:endParaRPr lang="en-ZA" sz="2000" dirty="0"/>
                    </a:p>
                  </a:txBody>
                  <a:tcPr marL="91443" marR="91443" marT="45718" marB="45718"/>
                </a:tc>
                <a:tc>
                  <a:txBody>
                    <a:bodyPr/>
                    <a:lstStyle/>
                    <a:p>
                      <a:pPr algn="ctr"/>
                      <a:r>
                        <a:rPr lang="en-ZA" sz="2000" dirty="0" smtClean="0"/>
                        <a:t>   12.7</a:t>
                      </a:r>
                      <a:endParaRPr lang="en-ZA" sz="2000" dirty="0"/>
                    </a:p>
                  </a:txBody>
                  <a:tcPr marL="91443" marR="91443" marT="45718" marB="45718"/>
                </a:tc>
                <a:tc>
                  <a:txBody>
                    <a:bodyPr/>
                    <a:lstStyle/>
                    <a:p>
                      <a:pPr algn="ctr"/>
                      <a:r>
                        <a:rPr lang="en-ZA" sz="2000" dirty="0" smtClean="0"/>
                        <a:t>82.3</a:t>
                      </a:r>
                      <a:endParaRPr lang="en-ZA" sz="2000" dirty="0"/>
                    </a:p>
                  </a:txBody>
                  <a:tcPr marL="91443" marR="91443" marT="45718" marB="45718"/>
                </a:tc>
              </a:tr>
              <a:tr h="405958">
                <a:tc>
                  <a:txBody>
                    <a:bodyPr/>
                    <a:lstStyle/>
                    <a:p>
                      <a:r>
                        <a:rPr lang="en-ZA" sz="1800" dirty="0" smtClean="0"/>
                        <a:t>Aseptic procedures</a:t>
                      </a:r>
                      <a:endParaRPr lang="en-ZA" sz="1800" dirty="0"/>
                    </a:p>
                  </a:txBody>
                  <a:tcPr marL="91443" marR="91443" marT="45718" marB="45718"/>
                </a:tc>
                <a:tc>
                  <a:txBody>
                    <a:bodyPr/>
                    <a:lstStyle/>
                    <a:p>
                      <a:pPr algn="ctr"/>
                      <a:r>
                        <a:rPr lang="en-ZA" sz="2000" dirty="0" smtClean="0"/>
                        <a:t>7.9</a:t>
                      </a:r>
                      <a:endParaRPr lang="en-ZA" sz="2000" dirty="0"/>
                    </a:p>
                  </a:txBody>
                  <a:tcPr marL="91443" marR="91443" marT="45718" marB="45718"/>
                </a:tc>
                <a:tc>
                  <a:txBody>
                    <a:bodyPr/>
                    <a:lstStyle/>
                    <a:p>
                      <a:pPr algn="ctr"/>
                      <a:r>
                        <a:rPr lang="en-ZA" sz="2000" dirty="0" smtClean="0"/>
                        <a:t>15.3</a:t>
                      </a:r>
                      <a:endParaRPr lang="en-ZA" sz="2000" dirty="0"/>
                    </a:p>
                  </a:txBody>
                  <a:tcPr marL="91443" marR="91443" marT="45718" marB="45718"/>
                </a:tc>
                <a:tc>
                  <a:txBody>
                    <a:bodyPr/>
                    <a:lstStyle/>
                    <a:p>
                      <a:pPr algn="ctr"/>
                      <a:r>
                        <a:rPr lang="en-ZA" sz="2000" dirty="0" smtClean="0"/>
                        <a:t>76.8</a:t>
                      </a:r>
                      <a:endParaRPr lang="en-ZA" sz="2000" dirty="0"/>
                    </a:p>
                  </a:txBody>
                  <a:tcPr marL="91443" marR="91443" marT="45718" marB="45718"/>
                </a:tc>
              </a:tr>
              <a:tr h="405958">
                <a:tc>
                  <a:txBody>
                    <a:bodyPr/>
                    <a:lstStyle/>
                    <a:p>
                      <a:r>
                        <a:rPr lang="en-ZA" sz="1800" dirty="0" smtClean="0"/>
                        <a:t>Use of PPE</a:t>
                      </a:r>
                    </a:p>
                  </a:txBody>
                  <a:tcPr marL="91443" marR="91443" marT="45718" marB="45718"/>
                </a:tc>
                <a:tc>
                  <a:txBody>
                    <a:bodyPr/>
                    <a:lstStyle/>
                    <a:p>
                      <a:pPr algn="ctr"/>
                      <a:r>
                        <a:rPr lang="en-ZA" sz="2000" dirty="0" smtClean="0"/>
                        <a:t>7.9</a:t>
                      </a:r>
                      <a:endParaRPr lang="en-ZA" sz="2000" dirty="0"/>
                    </a:p>
                  </a:txBody>
                  <a:tcPr marL="91443" marR="91443" marT="45718" marB="45718"/>
                </a:tc>
                <a:tc>
                  <a:txBody>
                    <a:bodyPr/>
                    <a:lstStyle/>
                    <a:p>
                      <a:pPr algn="ctr"/>
                      <a:r>
                        <a:rPr lang="en-ZA" sz="2000" dirty="0" smtClean="0"/>
                        <a:t>17.9</a:t>
                      </a:r>
                      <a:endParaRPr lang="en-ZA" sz="2000" dirty="0"/>
                    </a:p>
                  </a:txBody>
                  <a:tcPr marL="91443" marR="91443" marT="45718" marB="45718"/>
                </a:tc>
                <a:tc>
                  <a:txBody>
                    <a:bodyPr/>
                    <a:lstStyle/>
                    <a:p>
                      <a:pPr algn="ctr"/>
                      <a:r>
                        <a:rPr lang="en-ZA" sz="2000" dirty="0" smtClean="0"/>
                        <a:t>74.3</a:t>
                      </a:r>
                      <a:endParaRPr lang="en-ZA" sz="2000" dirty="0"/>
                    </a:p>
                  </a:txBody>
                  <a:tcPr marL="91443" marR="91443" marT="45718" marB="45718"/>
                </a:tc>
              </a:tr>
              <a:tr h="428542">
                <a:tc>
                  <a:txBody>
                    <a:bodyPr/>
                    <a:lstStyle/>
                    <a:p>
                      <a:r>
                        <a:rPr lang="en-ZA" sz="1800" b="1" dirty="0" smtClean="0">
                          <a:solidFill>
                            <a:srgbClr val="FF0000"/>
                          </a:solidFill>
                        </a:rPr>
                        <a:t>Transmission-prec. </a:t>
                      </a:r>
                      <a:endParaRPr lang="en-ZA" sz="1800" b="1" dirty="0">
                        <a:solidFill>
                          <a:srgbClr val="FF0000"/>
                        </a:solidFill>
                      </a:endParaRPr>
                    </a:p>
                  </a:txBody>
                  <a:tcPr marL="91443" marR="91443" marT="45718" marB="45718">
                    <a:solidFill>
                      <a:srgbClr val="FFFF00"/>
                    </a:solidFill>
                  </a:tcPr>
                </a:tc>
                <a:tc>
                  <a:txBody>
                    <a:bodyPr/>
                    <a:lstStyle/>
                    <a:p>
                      <a:pPr algn="ctr"/>
                      <a:r>
                        <a:rPr lang="en-ZA" sz="2000" dirty="0" smtClean="0"/>
                        <a:t>10.8</a:t>
                      </a:r>
                      <a:endParaRPr lang="en-ZA" sz="2000" dirty="0"/>
                    </a:p>
                  </a:txBody>
                  <a:tcPr marL="91443" marR="91443" marT="45718" marB="45718">
                    <a:solidFill>
                      <a:srgbClr val="FFFF00"/>
                    </a:solidFill>
                  </a:tcPr>
                </a:tc>
                <a:tc>
                  <a:txBody>
                    <a:bodyPr/>
                    <a:lstStyle/>
                    <a:p>
                      <a:pPr algn="ctr"/>
                      <a:r>
                        <a:rPr lang="en-ZA" sz="2000" dirty="0" smtClean="0"/>
                        <a:t>22.6</a:t>
                      </a:r>
                      <a:endParaRPr lang="en-ZA" sz="2000" dirty="0"/>
                    </a:p>
                  </a:txBody>
                  <a:tcPr marL="91443" marR="91443" marT="45718" marB="45718">
                    <a:solidFill>
                      <a:srgbClr val="FFFF00"/>
                    </a:solidFill>
                  </a:tcPr>
                </a:tc>
                <a:tc>
                  <a:txBody>
                    <a:bodyPr/>
                    <a:lstStyle/>
                    <a:p>
                      <a:pPr algn="ctr"/>
                      <a:r>
                        <a:rPr lang="en-ZA" sz="2000" dirty="0" smtClean="0"/>
                        <a:t>66.6</a:t>
                      </a:r>
                      <a:endParaRPr lang="en-ZA" sz="2000" dirty="0"/>
                    </a:p>
                  </a:txBody>
                  <a:tcPr marL="91443" marR="91443" marT="45718" marB="45718">
                    <a:solidFill>
                      <a:srgbClr val="FFFF00"/>
                    </a:solidFill>
                  </a:tcPr>
                </a:tc>
              </a:tr>
              <a:tr h="428542">
                <a:tc>
                  <a:txBody>
                    <a:bodyPr/>
                    <a:lstStyle/>
                    <a:p>
                      <a:r>
                        <a:rPr lang="en-ZA" sz="1800" b="1" dirty="0" smtClean="0">
                          <a:solidFill>
                            <a:srgbClr val="FF0000"/>
                          </a:solidFill>
                        </a:rPr>
                        <a:t>Decontamination</a:t>
                      </a:r>
                      <a:endParaRPr lang="en-ZA" sz="1800" b="1" dirty="0">
                        <a:solidFill>
                          <a:srgbClr val="FF0000"/>
                        </a:solidFill>
                      </a:endParaRPr>
                    </a:p>
                  </a:txBody>
                  <a:tcPr marL="91443" marR="91443" marT="45718" marB="45718">
                    <a:solidFill>
                      <a:srgbClr val="FFFF00"/>
                    </a:solidFill>
                  </a:tcPr>
                </a:tc>
                <a:tc>
                  <a:txBody>
                    <a:bodyPr/>
                    <a:lstStyle/>
                    <a:p>
                      <a:pPr algn="ctr"/>
                      <a:r>
                        <a:rPr lang="en-ZA" sz="2000" dirty="0" smtClean="0"/>
                        <a:t>11.1</a:t>
                      </a:r>
                    </a:p>
                  </a:txBody>
                  <a:tcPr marL="91443" marR="91443" marT="45718" marB="45718">
                    <a:solidFill>
                      <a:srgbClr val="FFFF00"/>
                    </a:solidFill>
                  </a:tcPr>
                </a:tc>
                <a:tc>
                  <a:txBody>
                    <a:bodyPr/>
                    <a:lstStyle/>
                    <a:p>
                      <a:pPr algn="ctr"/>
                      <a:r>
                        <a:rPr lang="en-ZA" sz="2000" dirty="0" smtClean="0"/>
                        <a:t>22.9</a:t>
                      </a:r>
                      <a:endParaRPr lang="en-ZA" sz="2000" dirty="0"/>
                    </a:p>
                  </a:txBody>
                  <a:tcPr marL="91443" marR="91443" marT="45718" marB="45718">
                    <a:solidFill>
                      <a:srgbClr val="FFFF00"/>
                    </a:solidFill>
                  </a:tcPr>
                </a:tc>
                <a:tc>
                  <a:txBody>
                    <a:bodyPr/>
                    <a:lstStyle/>
                    <a:p>
                      <a:pPr algn="ctr"/>
                      <a:r>
                        <a:rPr lang="en-ZA" sz="2000" dirty="0" smtClean="0"/>
                        <a:t>66</a:t>
                      </a:r>
                      <a:endParaRPr lang="en-ZA" sz="2000" dirty="0"/>
                    </a:p>
                  </a:txBody>
                  <a:tcPr marL="91443" marR="91443" marT="45718" marB="45718">
                    <a:solidFill>
                      <a:srgbClr val="FFFF00"/>
                    </a:solidFill>
                  </a:tcPr>
                </a:tc>
              </a:tr>
              <a:tr h="460421">
                <a:tc>
                  <a:txBody>
                    <a:bodyPr/>
                    <a:lstStyle/>
                    <a:p>
                      <a:r>
                        <a:rPr lang="en-ZA" sz="1800" b="1" dirty="0" smtClean="0">
                          <a:solidFill>
                            <a:srgbClr val="FF0000"/>
                          </a:solidFill>
                        </a:rPr>
                        <a:t>Waste management</a:t>
                      </a:r>
                      <a:endParaRPr lang="en-ZA" sz="1800" b="1" dirty="0">
                        <a:solidFill>
                          <a:srgbClr val="FF0000"/>
                        </a:solidFill>
                      </a:endParaRPr>
                    </a:p>
                  </a:txBody>
                  <a:tcPr marL="91443" marR="91443" marT="45718" marB="45718">
                    <a:solidFill>
                      <a:srgbClr val="FFFF00"/>
                    </a:solidFill>
                  </a:tcPr>
                </a:tc>
                <a:tc>
                  <a:txBody>
                    <a:bodyPr/>
                    <a:lstStyle/>
                    <a:p>
                      <a:pPr algn="ctr"/>
                      <a:r>
                        <a:rPr lang="en-ZA" sz="2000" dirty="0" smtClean="0"/>
                        <a:t>19.4</a:t>
                      </a:r>
                    </a:p>
                  </a:txBody>
                  <a:tcPr marL="91443" marR="91443" marT="45718" marB="45718">
                    <a:solidFill>
                      <a:srgbClr val="FFFF00"/>
                    </a:solidFill>
                  </a:tcPr>
                </a:tc>
                <a:tc>
                  <a:txBody>
                    <a:bodyPr/>
                    <a:lstStyle/>
                    <a:p>
                      <a:pPr algn="ctr"/>
                      <a:r>
                        <a:rPr lang="en-ZA" sz="2000" dirty="0" smtClean="0"/>
                        <a:t>28.9</a:t>
                      </a:r>
                      <a:endParaRPr lang="en-ZA" sz="2000" dirty="0"/>
                    </a:p>
                  </a:txBody>
                  <a:tcPr marL="91443" marR="91443" marT="45718" marB="45718">
                    <a:solidFill>
                      <a:srgbClr val="FFFF00"/>
                    </a:solidFill>
                  </a:tcPr>
                </a:tc>
                <a:tc>
                  <a:txBody>
                    <a:bodyPr/>
                    <a:lstStyle/>
                    <a:p>
                      <a:pPr algn="ctr"/>
                      <a:r>
                        <a:rPr lang="en-ZA" sz="2000" dirty="0" smtClean="0"/>
                        <a:t>51.8</a:t>
                      </a:r>
                      <a:endParaRPr lang="en-ZA" sz="2000" dirty="0"/>
                    </a:p>
                  </a:txBody>
                  <a:tcPr marL="91443" marR="91443" marT="45718" marB="45718">
                    <a:solidFill>
                      <a:srgbClr val="FFFF00"/>
                    </a:solidFill>
                  </a:tcPr>
                </a:tc>
              </a:tr>
              <a:tr h="405958">
                <a:tc>
                  <a:txBody>
                    <a:bodyPr/>
                    <a:lstStyle/>
                    <a:p>
                      <a:r>
                        <a:rPr lang="en-ZA" sz="1800" b="1" dirty="0" smtClean="0">
                          <a:solidFill>
                            <a:srgbClr val="FF0000"/>
                          </a:solidFill>
                        </a:rPr>
                        <a:t>IPC policies</a:t>
                      </a:r>
                      <a:endParaRPr lang="en-ZA" sz="1800" b="1" dirty="0">
                        <a:solidFill>
                          <a:srgbClr val="FF0000"/>
                        </a:solidFill>
                      </a:endParaRPr>
                    </a:p>
                  </a:txBody>
                  <a:tcPr marL="91443" marR="91443" marT="45718" marB="45718">
                    <a:solidFill>
                      <a:srgbClr val="FFFF00"/>
                    </a:solidFill>
                  </a:tcPr>
                </a:tc>
                <a:tc>
                  <a:txBody>
                    <a:bodyPr/>
                    <a:lstStyle/>
                    <a:p>
                      <a:pPr algn="ctr"/>
                      <a:r>
                        <a:rPr lang="en-ZA" sz="2000" dirty="0" smtClean="0"/>
                        <a:t>28.5</a:t>
                      </a:r>
                      <a:endParaRPr lang="en-ZA" sz="2000" dirty="0"/>
                    </a:p>
                  </a:txBody>
                  <a:tcPr marL="91443" marR="91443" marT="45718" marB="45718">
                    <a:solidFill>
                      <a:srgbClr val="FFFF00"/>
                    </a:solidFill>
                  </a:tcPr>
                </a:tc>
                <a:tc>
                  <a:txBody>
                    <a:bodyPr/>
                    <a:lstStyle/>
                    <a:p>
                      <a:pPr algn="ctr"/>
                      <a:r>
                        <a:rPr lang="en-ZA" sz="2000" dirty="0" smtClean="0"/>
                        <a:t>39.7</a:t>
                      </a:r>
                      <a:endParaRPr lang="en-ZA" sz="2000" dirty="0"/>
                    </a:p>
                  </a:txBody>
                  <a:tcPr marL="91443" marR="91443" marT="45718" marB="45718">
                    <a:solidFill>
                      <a:srgbClr val="FFFF00"/>
                    </a:solidFill>
                  </a:tcPr>
                </a:tc>
                <a:tc>
                  <a:txBody>
                    <a:bodyPr/>
                    <a:lstStyle/>
                    <a:p>
                      <a:pPr algn="ctr"/>
                      <a:r>
                        <a:rPr lang="en-ZA" sz="2000" dirty="0" smtClean="0"/>
                        <a:t>31.8</a:t>
                      </a:r>
                      <a:endParaRPr lang="en-ZA" sz="2000" dirty="0"/>
                    </a:p>
                  </a:txBody>
                  <a:tcPr marL="91443" marR="91443" marT="45718" marB="45718">
                    <a:solidFill>
                      <a:srgbClr val="FFFF00"/>
                    </a:solidFill>
                  </a:tcPr>
                </a:tc>
              </a:tr>
              <a:tr h="430168">
                <a:tc>
                  <a:txBody>
                    <a:bodyPr/>
                    <a:lstStyle/>
                    <a:p>
                      <a:r>
                        <a:rPr lang="en-ZA" sz="1800" b="1" dirty="0" smtClean="0">
                          <a:solidFill>
                            <a:srgbClr val="FF0000"/>
                          </a:solidFill>
                        </a:rPr>
                        <a:t>HCW </a:t>
                      </a:r>
                      <a:r>
                        <a:rPr lang="en-ZA" sz="1800" b="1" dirty="0" err="1" smtClean="0">
                          <a:solidFill>
                            <a:srgbClr val="FF0000"/>
                          </a:solidFill>
                        </a:rPr>
                        <a:t>behav</a:t>
                      </a:r>
                      <a:r>
                        <a:rPr lang="en-ZA" sz="1800" b="1" dirty="0" smtClean="0">
                          <a:solidFill>
                            <a:srgbClr val="FF0000"/>
                          </a:solidFill>
                        </a:rPr>
                        <a:t>. change</a:t>
                      </a:r>
                      <a:endParaRPr lang="en-ZA" sz="1800" b="1" dirty="0">
                        <a:solidFill>
                          <a:srgbClr val="FF0000"/>
                        </a:solidFill>
                      </a:endParaRPr>
                    </a:p>
                  </a:txBody>
                  <a:tcPr marL="91443" marR="91443" marT="45718" marB="45718">
                    <a:solidFill>
                      <a:srgbClr val="FFFF00"/>
                    </a:solidFill>
                  </a:tcPr>
                </a:tc>
                <a:tc>
                  <a:txBody>
                    <a:bodyPr/>
                    <a:lstStyle/>
                    <a:p>
                      <a:pPr algn="ctr"/>
                      <a:r>
                        <a:rPr lang="en-ZA" sz="2000" dirty="0" smtClean="0"/>
                        <a:t>28.2</a:t>
                      </a:r>
                      <a:endParaRPr lang="en-ZA" sz="2000" dirty="0"/>
                    </a:p>
                  </a:txBody>
                  <a:tcPr marL="91443" marR="91443" marT="45718" marB="45718">
                    <a:solidFill>
                      <a:srgbClr val="FFFF00"/>
                    </a:solidFill>
                  </a:tcPr>
                </a:tc>
                <a:tc>
                  <a:txBody>
                    <a:bodyPr/>
                    <a:lstStyle/>
                    <a:p>
                      <a:pPr algn="ctr"/>
                      <a:r>
                        <a:rPr lang="en-ZA" sz="2000" dirty="0" smtClean="0"/>
                        <a:t>37.9</a:t>
                      </a:r>
                      <a:endParaRPr lang="en-ZA" sz="2000" dirty="0"/>
                    </a:p>
                  </a:txBody>
                  <a:tcPr marL="91443" marR="91443" marT="45718" marB="45718">
                    <a:solidFill>
                      <a:srgbClr val="FFFF00"/>
                    </a:solidFill>
                  </a:tcPr>
                </a:tc>
                <a:tc>
                  <a:txBody>
                    <a:bodyPr/>
                    <a:lstStyle/>
                    <a:p>
                      <a:pPr algn="ctr"/>
                      <a:r>
                        <a:rPr lang="en-ZA" sz="2000" dirty="0" smtClean="0"/>
                        <a:t>33.9</a:t>
                      </a:r>
                      <a:endParaRPr lang="en-ZA" sz="2000" dirty="0"/>
                    </a:p>
                  </a:txBody>
                  <a:tcPr marL="91443" marR="91443" marT="45718" marB="45718">
                    <a:solidFill>
                      <a:srgbClr val="FFFF00"/>
                    </a:solidFill>
                  </a:tcPr>
                </a:tc>
              </a:tr>
              <a:tr h="425446">
                <a:tc>
                  <a:txBody>
                    <a:bodyPr/>
                    <a:lstStyle/>
                    <a:p>
                      <a:r>
                        <a:rPr lang="en-ZA" sz="1800" b="1" dirty="0" err="1" smtClean="0">
                          <a:solidFill>
                            <a:srgbClr val="FF0000"/>
                          </a:solidFill>
                        </a:rPr>
                        <a:t>Occup</a:t>
                      </a:r>
                      <a:r>
                        <a:rPr lang="en-ZA" sz="1800" b="1" dirty="0" smtClean="0">
                          <a:solidFill>
                            <a:srgbClr val="FF0000"/>
                          </a:solidFill>
                        </a:rPr>
                        <a:t>. health</a:t>
                      </a:r>
                      <a:endParaRPr lang="en-ZA" sz="1800" b="1" dirty="0">
                        <a:solidFill>
                          <a:srgbClr val="FF0000"/>
                        </a:solidFill>
                      </a:endParaRPr>
                    </a:p>
                  </a:txBody>
                  <a:tcPr marL="91443" marR="91443" marT="45718" marB="45718">
                    <a:solidFill>
                      <a:srgbClr val="FFFF00"/>
                    </a:solidFill>
                  </a:tcPr>
                </a:tc>
                <a:tc>
                  <a:txBody>
                    <a:bodyPr/>
                    <a:lstStyle/>
                    <a:p>
                      <a:pPr algn="ctr"/>
                      <a:r>
                        <a:rPr lang="en-ZA" sz="2000" dirty="0" smtClean="0"/>
                        <a:t>34.4</a:t>
                      </a:r>
                      <a:endParaRPr lang="en-ZA" sz="2000" dirty="0"/>
                    </a:p>
                  </a:txBody>
                  <a:tcPr marL="91443" marR="91443" marT="45718" marB="45718">
                    <a:solidFill>
                      <a:srgbClr val="FFFF00"/>
                    </a:solidFill>
                  </a:tcPr>
                </a:tc>
                <a:tc>
                  <a:txBody>
                    <a:bodyPr/>
                    <a:lstStyle/>
                    <a:p>
                      <a:pPr algn="ctr"/>
                      <a:r>
                        <a:rPr lang="en-ZA" sz="2000" dirty="0" smtClean="0"/>
                        <a:t>39.4</a:t>
                      </a:r>
                      <a:endParaRPr lang="en-ZA" sz="2000" dirty="0"/>
                    </a:p>
                  </a:txBody>
                  <a:tcPr marL="91443" marR="91443" marT="45718" marB="45718">
                    <a:solidFill>
                      <a:srgbClr val="FFFF00"/>
                    </a:solidFill>
                  </a:tcPr>
                </a:tc>
                <a:tc>
                  <a:txBody>
                    <a:bodyPr/>
                    <a:lstStyle/>
                    <a:p>
                      <a:pPr algn="ctr"/>
                      <a:r>
                        <a:rPr lang="en-ZA" sz="2000" dirty="0" smtClean="0"/>
                        <a:t>26.2</a:t>
                      </a:r>
                      <a:endParaRPr lang="en-ZA" sz="2000" dirty="0"/>
                    </a:p>
                  </a:txBody>
                  <a:tcPr marL="91443" marR="91443" marT="45718" marB="45718">
                    <a:solidFill>
                      <a:srgbClr val="FFFF00"/>
                    </a:solidFill>
                  </a:tcPr>
                </a:tc>
              </a:tr>
            </a:tbl>
          </a:graphicData>
        </a:graphic>
      </p:graphicFrame>
      <p:sp>
        <p:nvSpPr>
          <p:cNvPr id="3" name="Oval 2"/>
          <p:cNvSpPr/>
          <p:nvPr/>
        </p:nvSpPr>
        <p:spPr>
          <a:xfrm>
            <a:off x="2987675" y="1333500"/>
            <a:ext cx="1368425" cy="57626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en-ZA" altLang="en-US">
              <a:solidFill>
                <a:srgbClr val="FFFFFF"/>
              </a:solidFill>
            </a:endParaRPr>
          </a:p>
        </p:txBody>
      </p:sp>
      <p:sp>
        <p:nvSpPr>
          <p:cNvPr id="4" name="Footer Placeholder 3"/>
          <p:cNvSpPr>
            <a:spLocks noGrp="1"/>
          </p:cNvSpPr>
          <p:nvPr>
            <p:ph type="ftr" sz="quarter" idx="11"/>
          </p:nvPr>
        </p:nvSpPr>
        <p:spPr>
          <a:xfrm>
            <a:off x="3124200" y="6276975"/>
            <a:ext cx="2895600" cy="365125"/>
          </a:xfrm>
        </p:spPr>
        <p:txBody>
          <a:bodyPr/>
          <a:lstStyle/>
          <a:p>
            <a:pPr>
              <a:defRPr/>
            </a:pPr>
            <a:r>
              <a:rPr lang="en-ZA"/>
              <a:t>TC PWT Oct 2017</a:t>
            </a:r>
            <a:endParaRPr lang="en-Z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ChangeArrowheads="1"/>
          </p:cNvSpPr>
          <p:nvPr/>
        </p:nvSpPr>
        <p:spPr bwMode="auto">
          <a:xfrm>
            <a:off x="1098550" y="260350"/>
            <a:ext cx="7920038" cy="457200"/>
          </a:xfrm>
          <a:prstGeom prst="rect">
            <a:avLst/>
          </a:prstGeom>
          <a:noFill/>
          <a:ln>
            <a:noFill/>
          </a:ln>
          <a:extLst/>
        </p:spPr>
        <p:txBody>
          <a:bodyPr lIns="92075" tIns="46038" rIns="92075" bIns="46038"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ZA" altLang="en-US" sz="2800" b="1">
                <a:solidFill>
                  <a:srgbClr val="990000"/>
                </a:solidFill>
              </a:rPr>
              <a:t>Medical education in IPC: proposed SU model</a:t>
            </a:r>
            <a:endParaRPr lang="en-US" altLang="en-US" sz="2800" b="1">
              <a:solidFill>
                <a:srgbClr val="990000"/>
              </a:solidFill>
            </a:endParaRPr>
          </a:p>
        </p:txBody>
      </p:sp>
      <p:graphicFrame>
        <p:nvGraphicFramePr>
          <p:cNvPr id="3" name="Table 2"/>
          <p:cNvGraphicFramePr>
            <a:graphicFrameLocks noGrp="1"/>
          </p:cNvGraphicFramePr>
          <p:nvPr/>
        </p:nvGraphicFramePr>
        <p:xfrm>
          <a:off x="468313" y="1123950"/>
          <a:ext cx="8496300" cy="5400675"/>
        </p:xfrm>
        <a:graphic>
          <a:graphicData uri="http://schemas.openxmlformats.org/drawingml/2006/table">
            <a:tbl>
              <a:tblPr/>
              <a:tblGrid>
                <a:gridCol w="1152525"/>
                <a:gridCol w="1366837"/>
                <a:gridCol w="1441450"/>
                <a:gridCol w="1366838"/>
                <a:gridCol w="1573212"/>
                <a:gridCol w="1595438"/>
              </a:tblGrid>
              <a:tr h="560388">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smtClean="0">
                          <a:ln>
                            <a:noFill/>
                          </a:ln>
                          <a:solidFill>
                            <a:srgbClr val="FFFFFF"/>
                          </a:solidFill>
                          <a:effectLst/>
                          <a:latin typeface="Calibri" pitchFamily="34" charset="0"/>
                        </a:rPr>
                        <a:t>MB 1</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smtClean="0">
                          <a:ln>
                            <a:noFill/>
                          </a:ln>
                          <a:solidFill>
                            <a:srgbClr val="FFFFFF"/>
                          </a:solidFill>
                          <a:effectLst/>
                          <a:latin typeface="Calibri" pitchFamily="34" charset="0"/>
                        </a:rPr>
                        <a:t>MB 2</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smtClean="0">
                          <a:ln>
                            <a:noFill/>
                          </a:ln>
                          <a:solidFill>
                            <a:srgbClr val="FFFFFF"/>
                          </a:solidFill>
                          <a:effectLst/>
                          <a:latin typeface="Calibri" pitchFamily="34" charset="0"/>
                        </a:rPr>
                        <a:t>MB 3</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smtClean="0">
                          <a:ln>
                            <a:noFill/>
                          </a:ln>
                          <a:solidFill>
                            <a:srgbClr val="FFFFFF"/>
                          </a:solidFill>
                          <a:effectLst/>
                          <a:latin typeface="Calibri" pitchFamily="34" charset="0"/>
                        </a:rPr>
                        <a:t>MB 4</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smtClean="0">
                          <a:ln>
                            <a:noFill/>
                          </a:ln>
                          <a:solidFill>
                            <a:srgbClr val="FFFFFF"/>
                          </a:solidFill>
                          <a:effectLst/>
                          <a:latin typeface="Calibri" pitchFamily="34" charset="0"/>
                        </a:rPr>
                        <a:t>MB 5</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smtClean="0">
                          <a:ln>
                            <a:noFill/>
                          </a:ln>
                          <a:solidFill>
                            <a:srgbClr val="FFFFFF"/>
                          </a:solidFill>
                          <a:effectLst/>
                          <a:latin typeface="Calibri" pitchFamily="34" charset="0"/>
                        </a:rPr>
                        <a:t>MB6</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66788">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Foundation phase</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BF9"/>
                    </a:solidFill>
                  </a:tcPr>
                </a:tc>
                <a:tc hMerge="1">
                  <a:txBody>
                    <a:bodyPr/>
                    <a:lstStyle/>
                    <a:p>
                      <a:endParaRPr lang="en-CA"/>
                    </a:p>
                  </a:txBody>
                  <a:tcPr/>
                </a:tc>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Early clinical</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C2"/>
                    </a:solidFill>
                  </a:tcPr>
                </a:tc>
                <a:tc>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Middle clinical</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C2"/>
                    </a:solidFill>
                  </a:tcPr>
                </a:tc>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Late Clinical</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CA"/>
                    </a:p>
                  </a:txBody>
                  <a:tcPr/>
                </a:tc>
              </a:tr>
              <a:tr h="993775">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IPC teaching in  </a:t>
                      </a:r>
                      <a:r>
                        <a:rPr kumimoji="0" lang="en-ZA" altLang="en-US" sz="2400" b="1" i="0" u="none" strike="noStrike" cap="none" normalizeH="0" baseline="0" smtClean="0">
                          <a:ln>
                            <a:noFill/>
                          </a:ln>
                          <a:solidFill>
                            <a:srgbClr val="000000"/>
                          </a:solidFill>
                          <a:effectLst/>
                          <a:latin typeface="Calibri" pitchFamily="34" charset="0"/>
                        </a:rPr>
                        <a:t>theory modules</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BF9"/>
                    </a:solidFill>
                  </a:tcPr>
                </a:tc>
                <a:tc hMerge="1">
                  <a:txBody>
                    <a:bodyPr/>
                    <a:lstStyle/>
                    <a:p>
                      <a:endParaRPr lang="en-CA"/>
                    </a:p>
                  </a:txBody>
                  <a:tcPr/>
                </a:tc>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IPC teaching in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1" i="0" u="none" strike="noStrike" cap="none" normalizeH="0" baseline="0" smtClean="0">
                          <a:ln>
                            <a:noFill/>
                          </a:ln>
                          <a:solidFill>
                            <a:srgbClr val="000000"/>
                          </a:solidFill>
                          <a:effectLst/>
                          <a:latin typeface="Calibri" pitchFamily="34" charset="0"/>
                        </a:rPr>
                        <a:t>skills laboratory</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C2"/>
                    </a:solidFill>
                  </a:tcPr>
                </a:tc>
                <a:tc hMerge="1">
                  <a:txBody>
                    <a:bodyPr/>
                    <a:lstStyle/>
                    <a:p>
                      <a:endParaRPr lang="en-CA"/>
                    </a:p>
                  </a:txBody>
                  <a:tcPr/>
                </a:tc>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Integrated IPC teaching in </a:t>
                      </a:r>
                      <a:r>
                        <a:rPr kumimoji="0" lang="en-ZA" altLang="en-US" sz="2400" b="1" i="0" u="none" strike="noStrike" cap="none" normalizeH="0" baseline="0" smtClean="0">
                          <a:ln>
                            <a:noFill/>
                          </a:ln>
                          <a:solidFill>
                            <a:srgbClr val="000000"/>
                          </a:solidFill>
                          <a:effectLst/>
                          <a:latin typeface="Calibri" pitchFamily="34" charset="0"/>
                        </a:rPr>
                        <a:t>clinical disciplines</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CA"/>
                    </a:p>
                  </a:txBody>
                  <a:tcPr/>
                </a:tc>
              </a:tr>
              <a:tr h="2879725">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OUTCOME: </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ZA" altLang="en-US" sz="2400" b="0" i="0" u="none" strike="noStrike" cap="none" normalizeH="0" baseline="0" smtClean="0">
                        <a:ln>
                          <a:noFill/>
                        </a:ln>
                        <a:solidFill>
                          <a:srgbClr val="000000"/>
                        </a:solidFill>
                        <a:effectLst/>
                        <a:latin typeface="Calibri"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understands IPC         principles &amp;  terminology</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BF9"/>
                    </a:solidFill>
                  </a:tcPr>
                </a:tc>
                <a:tc hMerge="1">
                  <a:txBody>
                    <a:bodyPr/>
                    <a:lstStyle/>
                    <a:p>
                      <a:endParaRPr lang="en-CA"/>
                    </a:p>
                  </a:txBody>
                  <a:tcPr/>
                </a:tc>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OUTCOME: </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ZA" altLang="en-US" sz="2400" b="0" i="0" u="none" strike="noStrike" cap="none" normalizeH="0" baseline="0" smtClean="0">
                        <a:ln>
                          <a:noFill/>
                        </a:ln>
                        <a:solidFill>
                          <a:srgbClr val="000000"/>
                        </a:solidFill>
                        <a:effectLst/>
                        <a:latin typeface="Calibri"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applies IPC principles to clinical                scenarios &amp; attains IPC clinical skills</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C2"/>
                    </a:solidFill>
                  </a:tcPr>
                </a:tc>
                <a:tc hMerge="1">
                  <a:txBody>
                    <a:bodyPr/>
                    <a:lstStyle/>
                    <a:p>
                      <a:endParaRPr lang="en-CA"/>
                    </a:p>
                  </a:txBody>
                  <a:tcPr/>
                </a:tc>
                <a:tc gridSpan="2">
                  <a:txBody>
                    <a:bodyPr/>
                    <a:lstStyle>
                      <a:lvl1pPr defTabSz="685800">
                        <a:spcBef>
                          <a:spcPct val="20000"/>
                        </a:spcBef>
                        <a:buFont typeface="Arial" pitchFamily="34" charset="0"/>
                        <a:defRPr sz="2000">
                          <a:solidFill>
                            <a:srgbClr val="17375E"/>
                          </a:solidFill>
                          <a:latin typeface="Calibri" pitchFamily="34" charset="0"/>
                        </a:defRPr>
                      </a:lvl1pPr>
                      <a:lvl2pPr marL="742950" indent="-285750" defTabSz="685800">
                        <a:spcBef>
                          <a:spcPct val="20000"/>
                        </a:spcBef>
                        <a:buFont typeface="Arial" pitchFamily="34" charset="0"/>
                        <a:defRPr sz="1900">
                          <a:solidFill>
                            <a:srgbClr val="17375E"/>
                          </a:solidFill>
                          <a:latin typeface="Calibri" pitchFamily="34" charset="0"/>
                        </a:defRPr>
                      </a:lvl2pPr>
                      <a:lvl3pPr marL="1143000" indent="-228600" defTabSz="685800">
                        <a:spcBef>
                          <a:spcPct val="20000"/>
                        </a:spcBef>
                        <a:buFont typeface="Arial" pitchFamily="34" charset="0"/>
                        <a:defRPr sz="1600">
                          <a:solidFill>
                            <a:srgbClr val="17375E"/>
                          </a:solidFill>
                          <a:latin typeface="Calibri" pitchFamily="34" charset="0"/>
                        </a:defRPr>
                      </a:lvl3pPr>
                      <a:lvl4pPr marL="1600200" indent="-228600" defTabSz="685800">
                        <a:spcBef>
                          <a:spcPct val="20000"/>
                        </a:spcBef>
                        <a:buFont typeface="Arial" pitchFamily="34" charset="0"/>
                        <a:defRPr sz="1300">
                          <a:solidFill>
                            <a:srgbClr val="17375E"/>
                          </a:solidFill>
                          <a:latin typeface="Calibri" pitchFamily="34" charset="0"/>
                        </a:defRPr>
                      </a:lvl4pPr>
                      <a:lvl5pPr marL="2057400" indent="-228600" defTabSz="685800">
                        <a:spcBef>
                          <a:spcPct val="20000"/>
                        </a:spcBef>
                        <a:buFont typeface="Arial" pitchFamily="34" charset="0"/>
                        <a:defRPr sz="1300">
                          <a:solidFill>
                            <a:srgbClr val="17375E"/>
                          </a:solidFill>
                          <a:latin typeface="Calibri" pitchFamily="34" charset="0"/>
                        </a:defRPr>
                      </a:lvl5pPr>
                      <a:lvl6pPr marL="2514600" indent="-228600" defTabSz="685800" fontAlgn="base">
                        <a:spcBef>
                          <a:spcPct val="20000"/>
                        </a:spcBef>
                        <a:spcAft>
                          <a:spcPct val="0"/>
                        </a:spcAft>
                        <a:buFont typeface="Arial" pitchFamily="34" charset="0"/>
                        <a:defRPr sz="1300">
                          <a:solidFill>
                            <a:srgbClr val="17375E"/>
                          </a:solidFill>
                          <a:latin typeface="Calibri" pitchFamily="34" charset="0"/>
                        </a:defRPr>
                      </a:lvl6pPr>
                      <a:lvl7pPr marL="2971800" indent="-228600" defTabSz="685800" fontAlgn="base">
                        <a:spcBef>
                          <a:spcPct val="20000"/>
                        </a:spcBef>
                        <a:spcAft>
                          <a:spcPct val="0"/>
                        </a:spcAft>
                        <a:buFont typeface="Arial" pitchFamily="34" charset="0"/>
                        <a:defRPr sz="1300">
                          <a:solidFill>
                            <a:srgbClr val="17375E"/>
                          </a:solidFill>
                          <a:latin typeface="Calibri" pitchFamily="34" charset="0"/>
                        </a:defRPr>
                      </a:lvl7pPr>
                      <a:lvl8pPr marL="3429000" indent="-228600" defTabSz="685800" fontAlgn="base">
                        <a:spcBef>
                          <a:spcPct val="20000"/>
                        </a:spcBef>
                        <a:spcAft>
                          <a:spcPct val="0"/>
                        </a:spcAft>
                        <a:buFont typeface="Arial" pitchFamily="34" charset="0"/>
                        <a:defRPr sz="1300">
                          <a:solidFill>
                            <a:srgbClr val="17375E"/>
                          </a:solidFill>
                          <a:latin typeface="Calibri" pitchFamily="34" charset="0"/>
                        </a:defRPr>
                      </a:lvl8pPr>
                      <a:lvl9pPr marL="3886200" indent="-228600" defTabSz="685800" fontAlgn="base">
                        <a:spcBef>
                          <a:spcPct val="20000"/>
                        </a:spcBef>
                        <a:spcAft>
                          <a:spcPct val="0"/>
                        </a:spcAft>
                        <a:buFont typeface="Arial" pitchFamily="34" charset="0"/>
                        <a:defRPr sz="1300">
                          <a:solidFill>
                            <a:srgbClr val="17375E"/>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OUTCOME: </a:t>
                      </a:r>
                      <a:br>
                        <a:rPr kumimoji="0" lang="en-ZA" altLang="en-US" sz="2400" b="0" i="0" u="none" strike="noStrike" cap="none" normalizeH="0" baseline="0" smtClean="0">
                          <a:ln>
                            <a:noFill/>
                          </a:ln>
                          <a:solidFill>
                            <a:srgbClr val="000000"/>
                          </a:solidFill>
                          <a:effectLst/>
                          <a:latin typeface="Calibri" pitchFamily="34" charset="0"/>
                        </a:rPr>
                      </a:br>
                      <a:endParaRPr kumimoji="0" lang="en-ZA" altLang="en-US" sz="2400" b="0" i="0" u="none" strike="noStrike" cap="none" normalizeH="0" baseline="0" smtClean="0">
                        <a:ln>
                          <a:noFill/>
                        </a:ln>
                        <a:solidFill>
                          <a:srgbClr val="000000"/>
                        </a:solidFill>
                        <a:effectLst/>
                        <a:latin typeface="Calibri"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ZA" altLang="en-US" sz="2400" b="0" i="0" u="none" strike="noStrike" cap="none" normalizeH="0" baseline="0" smtClean="0">
                          <a:ln>
                            <a:noFill/>
                          </a:ln>
                          <a:solidFill>
                            <a:srgbClr val="000000"/>
                          </a:solidFill>
                          <a:effectLst/>
                          <a:latin typeface="Calibri" pitchFamily="34" charset="0"/>
                        </a:rPr>
                        <a:t>evaluates healthcare services &amp; reduces clinical risk by application of IPC principles </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CA"/>
                    </a:p>
                  </a:txBody>
                  <a:tcPr/>
                </a:tc>
              </a:tr>
            </a:tbl>
          </a:graphicData>
        </a:graphic>
      </p:graphicFrame>
      <p:sp>
        <p:nvSpPr>
          <p:cNvPr id="2" name="Footer Placeholder 1"/>
          <p:cNvSpPr>
            <a:spLocks noGrp="1"/>
          </p:cNvSpPr>
          <p:nvPr>
            <p:ph type="ftr" sz="quarter" idx="11"/>
          </p:nvPr>
        </p:nvSpPr>
        <p:spPr/>
        <p:txBody>
          <a:bodyPr/>
          <a:lstStyle/>
          <a:p>
            <a:pPr>
              <a:defRPr/>
            </a:pPr>
            <a:r>
              <a:rPr lang="en-ZA"/>
              <a:t>TC PWT Oct 2017</a:t>
            </a:r>
            <a:endParaRPr lang="en-ZA"/>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2C717D4-94B7-486E-A5D8-E38FD0ECCCD6}" type="slidenum">
              <a:rPr lang="en-ZA" altLang="en-US">
                <a:solidFill>
                  <a:srgbClr val="898989"/>
                </a:solidFill>
              </a:rPr>
              <a:pPr/>
              <a:t>58</a:t>
            </a:fld>
            <a:endParaRPr lang="en-ZA" altLang="en-US">
              <a:solidFill>
                <a:srgbClr val="898989"/>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4"/>
          <p:cNvSpPr>
            <a:spLocks noGrp="1"/>
          </p:cNvSpPr>
          <p:nvPr>
            <p:ph type="title"/>
          </p:nvPr>
        </p:nvSpPr>
        <p:spPr>
          <a:xfrm>
            <a:off x="827088" y="115888"/>
            <a:ext cx="6840537" cy="796925"/>
          </a:xfrm>
        </p:spPr>
        <p:txBody>
          <a:bodyPr/>
          <a:lstStyle/>
          <a:p>
            <a:r>
              <a:rPr lang="en-ZA" altLang="en-US" smtClean="0"/>
              <a:t>Conclusion</a:t>
            </a:r>
          </a:p>
        </p:txBody>
      </p:sp>
      <p:sp>
        <p:nvSpPr>
          <p:cNvPr id="110594" name="Content Placeholder 5"/>
          <p:cNvSpPr>
            <a:spLocks noGrp="1"/>
          </p:cNvSpPr>
          <p:nvPr>
            <p:ph idx="1"/>
          </p:nvPr>
        </p:nvSpPr>
        <p:spPr>
          <a:xfrm>
            <a:off x="457200" y="1125538"/>
            <a:ext cx="8362950" cy="5000625"/>
          </a:xfrm>
        </p:spPr>
        <p:txBody>
          <a:bodyPr/>
          <a:lstStyle/>
          <a:p>
            <a:r>
              <a:rPr lang="en-ZA" altLang="en-US" smtClean="0"/>
              <a:t>We need to use all the available facilities to teach and improve knowledge</a:t>
            </a:r>
          </a:p>
          <a:p>
            <a:pPr lvl="1"/>
            <a:r>
              <a:rPr lang="en-ZA" altLang="en-US" smtClean="0"/>
              <a:t>Verbal communication (face to face learning)</a:t>
            </a:r>
          </a:p>
          <a:p>
            <a:pPr lvl="1"/>
            <a:r>
              <a:rPr lang="en-ZA" altLang="en-US" smtClean="0"/>
              <a:t>Electronic platforms</a:t>
            </a:r>
          </a:p>
          <a:p>
            <a:pPr lvl="1"/>
            <a:r>
              <a:rPr lang="en-ZA" altLang="en-US" smtClean="0"/>
              <a:t>Mobile Phones and telecommunication</a:t>
            </a:r>
          </a:p>
          <a:p>
            <a:pPr lvl="1"/>
            <a:r>
              <a:rPr lang="en-ZA" altLang="en-US" smtClean="0"/>
              <a:t>Social media</a:t>
            </a:r>
          </a:p>
          <a:p>
            <a:r>
              <a:rPr lang="en-ZA" altLang="en-US" smtClean="0"/>
              <a:t>Think of innovative ways of transferring knowledge!</a:t>
            </a:r>
          </a:p>
          <a:p>
            <a:r>
              <a:rPr lang="en-US" altLang="en-US" smtClean="0"/>
              <a:t>Think of ways of sustaining knowledge!</a:t>
            </a:r>
            <a:endParaRPr lang="en-ZA" altLang="en-US" smtClean="0"/>
          </a:p>
        </p:txBody>
      </p:sp>
      <p:sp>
        <p:nvSpPr>
          <p:cNvPr id="2" name="Footer Placeholder 1"/>
          <p:cNvSpPr>
            <a:spLocks noGrp="1"/>
          </p:cNvSpPr>
          <p:nvPr>
            <p:ph type="ftr" sz="quarter" idx="11"/>
          </p:nvPr>
        </p:nvSpPr>
        <p:spPr/>
        <p:txBody>
          <a:bodyPr/>
          <a:lstStyle/>
          <a:p>
            <a:pPr>
              <a:defRPr/>
            </a:pPr>
            <a:r>
              <a:rPr lang="en-ZA"/>
              <a:t>TC PWT Oct 2017</a:t>
            </a:r>
            <a:endParaRPr lang="en-ZA"/>
          </a:p>
        </p:txBody>
      </p:sp>
      <p:sp>
        <p:nvSpPr>
          <p:cNvPr id="3" name="Slide Number Placeholder 2"/>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4438ECA-E96A-4898-AFB8-165D8B431C99}" type="slidenum">
              <a:rPr lang="en-ZA" altLang="en-US">
                <a:solidFill>
                  <a:srgbClr val="898989"/>
                </a:solidFill>
              </a:rPr>
              <a:pPr/>
              <a:t>60</a:t>
            </a:fld>
            <a:endParaRPr lang="en-ZA" altLang="en-US">
              <a:solidFill>
                <a:srgbClr val="898989"/>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CAN SU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ay 1 Management structure in IPC TBH09">
  <a:themeElements>
    <a:clrScheme name="Day 1 Management structure in IPC TBH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ay 1 Management structure in IPC TBH09">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A50021"/>
            </a:solidFill>
            <a:effectLst/>
            <a:latin typeface="Arial Unicode MS"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A50021"/>
            </a:solidFill>
            <a:effectLst/>
            <a:latin typeface="Arial Unicode MS" pitchFamily="34" charset="-128"/>
            <a:cs typeface="Arial" charset="0"/>
          </a:defRPr>
        </a:defPPr>
      </a:lstStyle>
    </a:lnDef>
  </a:objectDefaults>
  <a:extraClrSchemeLst>
    <a:extraClrScheme>
      <a:clrScheme name="Day 1 Management structure in IPC TBH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y 1 Management structure in IPC TBH09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y 1 Management structure in IPC TBH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y 1 Management structure in IPC TBH09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y 1 Management structure in IPC TBH09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y 1 Management structure in IPC TBH09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ay 1 Management structure in IPC TBH09">
  <a:themeElements>
    <a:clrScheme name="Day 1 Management structure in IPC TBH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ay 1 Management structure in IPC TBH09">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A50021"/>
            </a:solidFill>
            <a:effectLst/>
            <a:latin typeface="Arial Unicode MS"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A50021"/>
            </a:solidFill>
            <a:effectLst/>
            <a:latin typeface="Arial Unicode MS" pitchFamily="34" charset="-128"/>
            <a:cs typeface="Arial" charset="0"/>
          </a:defRPr>
        </a:defPPr>
      </a:lstStyle>
    </a:lnDef>
  </a:objectDefaults>
  <a:extraClrSchemeLst>
    <a:extraClrScheme>
      <a:clrScheme name="Day 1 Management structure in IPC TBH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y 1 Management structure in IPC TBH09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y 1 Management structure in IPC TBH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y 1 Management structure in IPC TBH09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y 1 Management structure in IPC TBH09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y 1 Management structure in IPC TBH09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y 1 Management structure in IPC TBH09">
  <a:themeElements>
    <a:clrScheme name="Day 1 Management structure in IPC TBH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ay 1 Management structure in IPC TBH09">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A50021"/>
            </a:solidFill>
            <a:effectLst/>
            <a:latin typeface="Arial Unicode MS"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A50021"/>
            </a:solidFill>
            <a:effectLst/>
            <a:latin typeface="Arial Unicode MS" pitchFamily="34" charset="-128"/>
            <a:cs typeface="Arial" charset="0"/>
          </a:defRPr>
        </a:defPPr>
      </a:lstStyle>
    </a:lnDef>
  </a:objectDefaults>
  <a:extraClrSchemeLst>
    <a:extraClrScheme>
      <a:clrScheme name="Day 1 Management structure in IPC TBH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y 1 Management structure in IPC TBH09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y 1 Management structure in IPC TBH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y 1 Management structure in IPC TBH09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y 1 Management structure in IPC TBH09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y 1 Management structure in IPC TBH09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ICAN SUN</Template>
  <TotalTime>393</TotalTime>
  <Words>2142</Words>
  <Application>Microsoft Office PowerPoint</Application>
  <PresentationFormat>On-screen Show (4:3)</PresentationFormat>
  <Paragraphs>313</Paragraphs>
  <Slides>63</Slides>
  <Notes>25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63</vt:i4>
      </vt:variant>
    </vt:vector>
  </HeadingPairs>
  <TitlesOfParts>
    <vt:vector size="73" baseType="lpstr">
      <vt:lpstr>Calibri</vt:lpstr>
      <vt:lpstr>Arial</vt:lpstr>
      <vt:lpstr>Arial Unicode MS</vt:lpstr>
      <vt:lpstr>Times New Roman</vt:lpstr>
      <vt:lpstr>ICAN SUN</vt:lpstr>
      <vt:lpstr>2_Custom Design</vt:lpstr>
      <vt:lpstr>2_Day 1 Management structure in IPC TBH09</vt:lpstr>
      <vt:lpstr>1_Day 1 Management structure in IPC TBH09</vt:lpstr>
      <vt:lpstr>Day 1 Management structure in IPC TBH09</vt:lpstr>
      <vt:lpstr>Custom Design</vt:lpstr>
      <vt:lpstr>Strengthening IPC Structures Through Education Capacity Building in Africa </vt:lpstr>
      <vt:lpstr>Objectives  </vt:lpstr>
      <vt:lpstr>Challenges in setting up education programmes in IPC in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IPC training in Africa</vt:lpstr>
      <vt:lpstr>PowerPoint Presentation</vt:lpstr>
      <vt:lpstr>Types of training offered</vt:lpstr>
      <vt:lpstr>PowerPoint Presentation</vt:lpstr>
      <vt:lpstr>Face to Face Teaching</vt:lpstr>
      <vt:lpstr>PowerPoint Presentation</vt:lpstr>
      <vt:lpstr>Barriers to teaching</vt:lpstr>
      <vt:lpstr>PowerPoint Presentation</vt:lpstr>
      <vt:lpstr>Barriers to learning- cultural</vt:lpstr>
      <vt:lpstr>PowerPoint Presentation</vt:lpstr>
      <vt:lpstr>Cost of an IPC programme</vt:lpstr>
      <vt:lpstr>PowerPoint Presentation</vt:lpstr>
      <vt:lpstr>PowerPoint Presentation</vt:lpstr>
      <vt:lpstr>Train the Trainer course</vt:lpstr>
      <vt:lpstr>PowerPoint Presentation</vt:lpstr>
      <vt:lpstr>PowerPoint Presentation</vt:lpstr>
      <vt:lpstr>Training in Ebola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IPC education for Africa</vt:lpstr>
      <vt:lpstr>PowerPoint Presentation</vt:lpstr>
      <vt:lpstr>PowerPoint Presentation</vt:lpstr>
      <vt:lpstr>PowerPoint Presentation</vt:lpstr>
      <vt:lpstr>Designing distance learning IPC courses- for African universities</vt:lpstr>
      <vt:lpstr>PowerPoint Presentation</vt:lpstr>
      <vt:lpstr>PowerPoint Presentation</vt:lpstr>
      <vt:lpstr>PowerPoint Presentation</vt:lpstr>
      <vt:lpstr>PowerPoint Presentation</vt:lpstr>
      <vt:lpstr>PowerPoint Presentation</vt:lpstr>
      <vt:lpstr>Finally.......</vt:lpstr>
      <vt:lpstr>What actions can be taken</vt:lpstr>
      <vt:lpstr>Think outside the box……</vt:lpstr>
      <vt:lpstr>PowerPoint Presentation</vt:lpstr>
      <vt:lpstr>PowerPoint Presentation</vt:lpstr>
      <vt:lpstr>MBChB graduate survey: IPC curriculum II</vt:lpstr>
      <vt:lpstr>PowerPoint Presentation</vt:lpstr>
      <vt:lpstr>PowerPoint Presentation</vt:lpstr>
      <vt:lpstr>Conclusion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IPC structures in Africa ( or LMICs) through Education</dc:title>
  <dc:creator>Shaheen Mehtar</dc:creator>
  <cp:lastModifiedBy>HE</cp:lastModifiedBy>
  <cp:revision>43</cp:revision>
  <cp:lastPrinted>2017-10-08T12:45:30Z</cp:lastPrinted>
  <dcterms:created xsi:type="dcterms:W3CDTF">2017-10-08T07:33:45Z</dcterms:created>
  <dcterms:modified xsi:type="dcterms:W3CDTF">2017-10-10T16:27:14Z</dcterms:modified>
</cp:coreProperties>
</file>