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notesMasterIdLst>
    <p:notesMasterId r:id="rId18"/>
  </p:notesMasterIdLst>
  <p:handoutMasterIdLst>
    <p:handoutMasterId r:id="rId19"/>
  </p:handoutMasterIdLst>
  <p:sldIdLst>
    <p:sldId id="262" r:id="rId2"/>
    <p:sldId id="261" r:id="rId3"/>
    <p:sldId id="263" r:id="rId4"/>
    <p:sldId id="264" r:id="rId5"/>
    <p:sldId id="265" r:id="rId6"/>
    <p:sldId id="266" r:id="rId7"/>
    <p:sldId id="267" r:id="rId8"/>
    <p:sldId id="268" r:id="rId9"/>
    <p:sldId id="260" r:id="rId10"/>
    <p:sldId id="270" r:id="rId11"/>
    <p:sldId id="271" r:id="rId12"/>
    <p:sldId id="272" r:id="rId13"/>
    <p:sldId id="257" r:id="rId14"/>
    <p:sldId id="269" r:id="rId15"/>
    <p:sldId id="273" r:id="rId16"/>
    <p:sldId id="274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606" y="-7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03200"/>
            <a:ext cx="6856413" cy="6937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latin typeface="Calibri" pitchFamily="4" charset="0"/>
              </a:defRPr>
            </a:lvl1pPr>
          </a:lstStyle>
          <a:p>
            <a:r>
              <a:rPr lang="en-US"/>
              <a:t>The Power of Influence</a:t>
            </a:r>
            <a:br>
              <a:rPr lang="en-US"/>
            </a:br>
            <a:r>
              <a:rPr lang="en-US"/>
              <a:t>Michael Grinder, Michael Grinder Associates</a:t>
            </a:r>
          </a:p>
          <a:p>
            <a:r>
              <a:rPr lang="en-US"/>
              <a:t>Teleclass broadcast sponsored by GOJO  (www.gojo.com)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229600"/>
            <a:ext cx="6856413" cy="6921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1">
                <a:latin typeface="Calibri" pitchFamily="4" charset="0"/>
              </a:defRPr>
            </a:lvl1pPr>
          </a:lstStyle>
          <a:p>
            <a:r>
              <a:rPr lang="en-US"/>
              <a:t>Broadcast live from IPAC Canada 2015 conference  www.ipac-canada.org</a:t>
            </a:r>
            <a:br>
              <a:rPr lang="en-US"/>
            </a:br>
            <a:r>
              <a:rPr lang="en-US"/>
              <a:t>A Webber Training Teleclass</a:t>
            </a:r>
          </a:p>
          <a:p>
            <a:r>
              <a:rPr lang="en-US"/>
              <a:t>www.webbertraining.com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4" charset="0"/>
              </a:defRPr>
            </a:lvl1pPr>
          </a:lstStyle>
          <a:p>
            <a:fld id="{78B1B54D-8DDB-49E7-A438-08DFD1DFD98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4" charset="0"/>
              </a:defRPr>
            </a:lvl1pPr>
          </a:lstStyle>
          <a:p>
            <a:fld id="{DDE66E5B-4C7E-4D65-B4AA-2AB02248B632}" type="datetime1">
              <a:rPr lang="en-US"/>
              <a:pPr/>
              <a:t>6/11/2015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4" charset="0"/>
              </a:defRPr>
            </a:lvl1pPr>
          </a:lstStyle>
          <a:p>
            <a:fld id="{7507E152-1CBC-4507-96B9-E1D9B105046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ＭＳ Ｐゴシック" pitchFamily="4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57E1D4-6131-46BF-9BB2-65AD34E7A7E0}" type="datetime1">
              <a:rPr lang="en-US"/>
              <a:pPr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1BAD75-EA12-4FDF-8AE7-5F98702AED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3FAF65-E675-44D8-96FB-97602DB83B26}" type="datetime1">
              <a:rPr lang="en-US"/>
              <a:pPr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28A974-C9D4-48D1-9796-60C7B9F507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D2E25E-E728-4229-8BF6-3C89E2A7A651}" type="datetime1">
              <a:rPr lang="en-US"/>
              <a:pPr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066638-386C-450E-AC78-06B624059B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9F9909-7425-4889-95F8-E05FD191267F}" type="datetime1">
              <a:rPr lang="en-US"/>
              <a:pPr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DE015-6753-48F9-A9EC-39AFA3654B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FA2820-A23C-4459-809E-C8922E1EDB2D}" type="datetime1">
              <a:rPr lang="en-US"/>
              <a:pPr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398538-A95A-4979-984A-86F9416607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1161B4-2881-4EC5-AE0D-5DDC1045F260}" type="datetime1">
              <a:rPr lang="en-US"/>
              <a:pPr/>
              <a:t>6/11/2015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67027A-6D07-43FB-AE09-6DF3F2D618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F42C55-E5B6-463B-9197-CD22FE9D205B}" type="datetime1">
              <a:rPr lang="en-US"/>
              <a:pPr/>
              <a:t>6/11/2015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30E040-EE54-4DDE-87E8-2EDEFB93A8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BE79C3-BAE8-46A7-9651-606D430F8B16}" type="datetime1">
              <a:rPr lang="en-US"/>
              <a:pPr/>
              <a:t>6/11/2015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796574-0EA0-4171-89EF-A2F72EFF03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F59269-17E9-45DB-B483-D110F049AC0B}" type="datetime1">
              <a:rPr lang="en-US"/>
              <a:pPr/>
              <a:t>6/11/2015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0AEC3A-8ECA-4972-A200-3B10850B94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8AEABF-EDAE-425C-940A-325007C86E3E}" type="datetime1">
              <a:rPr lang="en-US"/>
              <a:pPr/>
              <a:t>6/11/2015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940308-65C8-403A-87BF-8F56C9A68A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54A6C4-D7E4-4C5A-A94A-24CD009C70D6}" type="datetime1">
              <a:rPr lang="en-US"/>
              <a:pPr/>
              <a:t>6/11/2015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3F0A2F-DEDB-4F63-A255-4223E45C7D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4" charset="0"/>
              </a:defRPr>
            </a:lvl1pPr>
          </a:lstStyle>
          <a:p>
            <a:fld id="{9C9D30B1-B509-44BE-81F6-F9A7C3F4124C}" type="datetime1">
              <a:rPr lang="en-US"/>
              <a:pPr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4" charset="0"/>
              </a:defRPr>
            </a:lvl1pPr>
          </a:lstStyle>
          <a:p>
            <a:fld id="{EF40CACC-354C-4F31-B8EE-52FB543455C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4" charset="-128"/>
          <a:cs typeface="ＭＳ Ｐゴシック" pitchFamily="4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4" charset="-128"/>
          <a:cs typeface="ＭＳ Ｐゴシック" pitchFamily="4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1666875" y="1625600"/>
            <a:ext cx="5867400" cy="1090613"/>
          </a:xfrm>
        </p:spPr>
        <p:txBody>
          <a:bodyPr/>
          <a:lstStyle/>
          <a:p>
            <a:pPr eaLnBrk="1" hangingPunct="1"/>
            <a:r>
              <a:rPr lang="en-US" b="1" smtClean="0"/>
              <a:t>The Power of Influence</a:t>
            </a:r>
          </a:p>
        </p:txBody>
      </p:sp>
      <p:pic>
        <p:nvPicPr>
          <p:cNvPr id="15363" name="Picture 9" descr="MGA-Logo-TrianglesSM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270750" y="4589463"/>
            <a:ext cx="1941513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2495550" y="2746375"/>
            <a:ext cx="4230688" cy="1508125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7F7F7F"/>
                </a:solidFill>
                <a:latin typeface="Calibri" pitchFamily="4" charset="0"/>
              </a:rPr>
              <a:t>Michael Grinder</a:t>
            </a:r>
            <a:br>
              <a:rPr lang="en-US" sz="3600" b="1" dirty="0">
                <a:solidFill>
                  <a:srgbClr val="7F7F7F"/>
                </a:solidFill>
                <a:latin typeface="Calibri" pitchFamily="4" charset="0"/>
              </a:rPr>
            </a:br>
            <a:r>
              <a:rPr lang="en-US" sz="2800" b="1" dirty="0">
                <a:solidFill>
                  <a:srgbClr val="7F7F7F"/>
                </a:solidFill>
                <a:latin typeface="Calibri" pitchFamily="4" charset="0"/>
              </a:rPr>
              <a:t>Michael Grinder Associates</a:t>
            </a:r>
            <a:br>
              <a:rPr lang="en-US" sz="2800" b="1" dirty="0">
                <a:solidFill>
                  <a:srgbClr val="7F7F7F"/>
                </a:solidFill>
                <a:latin typeface="Calibri" pitchFamily="4" charset="0"/>
              </a:rPr>
            </a:br>
            <a:r>
              <a:rPr lang="en-US" sz="2800" b="1" dirty="0">
                <a:solidFill>
                  <a:srgbClr val="7F7F7F"/>
                </a:solidFill>
                <a:latin typeface="Calibri" pitchFamily="4" charset="0"/>
              </a:rPr>
              <a:t>Battleground, WA</a:t>
            </a:r>
          </a:p>
        </p:txBody>
      </p:sp>
      <p:pic>
        <p:nvPicPr>
          <p:cNvPr id="15365" name="Picture 5" descr="15_finalProgram.pdf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5299075" cy="7445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5366" name="Picture 6" descr="15_finalProgram.pdf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962275" y="-22225"/>
            <a:ext cx="1271588" cy="7667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5367" name="Picture 5" descr="15_finalProgram.pdf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280025" y="0"/>
            <a:ext cx="3863975" cy="7445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5368" name="TextBox 8"/>
          <p:cNvSpPr txBox="1">
            <a:spLocks noChangeArrowheads="1"/>
          </p:cNvSpPr>
          <p:nvPr/>
        </p:nvSpPr>
        <p:spPr bwMode="auto">
          <a:xfrm>
            <a:off x="0" y="744538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Broadcast live from IPAC Canada 2015 Conference</a:t>
            </a:r>
          </a:p>
        </p:txBody>
      </p: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>
            <a:off x="0" y="1114425"/>
            <a:ext cx="9144000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2" name="Picture 7" descr="15_finalProgram.pdf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449609" y="116685"/>
            <a:ext cx="1541993" cy="1761225"/>
          </a:xfrm>
          <a:prstGeom prst="rect">
            <a:avLst/>
          </a:prstGeom>
          <a:solidFill>
            <a:schemeClr val="bg1"/>
          </a:solidFill>
          <a:ln w="3175">
            <a:noFill/>
            <a:round/>
            <a:headEnd/>
            <a:tailEnd/>
          </a:ln>
          <a:effectLst>
            <a:glow rad="101600">
              <a:schemeClr val="bg1">
                <a:lumMod val="65000"/>
                <a:alpha val="75000"/>
              </a:schemeClr>
            </a:glow>
          </a:effectLst>
        </p:spPr>
      </p:pic>
      <p:sp>
        <p:nvSpPr>
          <p:cNvPr id="15371" name="TextBox 11"/>
          <p:cNvSpPr txBox="1">
            <a:spLocks noChangeArrowheads="1"/>
          </p:cNvSpPr>
          <p:nvPr/>
        </p:nvSpPr>
        <p:spPr bwMode="auto">
          <a:xfrm>
            <a:off x="2389188" y="4879975"/>
            <a:ext cx="4378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rgbClr val="7F7F7F"/>
                </a:solidFill>
              </a:rPr>
              <a:t>Teleclass broadcast sponsored by</a:t>
            </a:r>
          </a:p>
        </p:txBody>
      </p:sp>
      <p:pic>
        <p:nvPicPr>
          <p:cNvPr id="15372" name="Picture 12" descr="GOJO Color Logo-Large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665538" y="5229225"/>
            <a:ext cx="1814512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3" name="TextBox 14"/>
          <p:cNvSpPr txBox="1">
            <a:spLocks noChangeArrowheads="1"/>
          </p:cNvSpPr>
          <p:nvPr/>
        </p:nvSpPr>
        <p:spPr bwMode="auto">
          <a:xfrm>
            <a:off x="3575050" y="5776913"/>
            <a:ext cx="1984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rgbClr val="7F7F7F"/>
                </a:solidFill>
              </a:rPr>
              <a:t>www.gojo.com</a:t>
            </a:r>
          </a:p>
        </p:txBody>
      </p:sp>
      <p:sp>
        <p:nvSpPr>
          <p:cNvPr id="15374" name="TextBox 15"/>
          <p:cNvSpPr txBox="1">
            <a:spLocks noChangeArrowheads="1"/>
          </p:cNvSpPr>
          <p:nvPr/>
        </p:nvSpPr>
        <p:spPr bwMode="auto">
          <a:xfrm>
            <a:off x="3140075" y="6513513"/>
            <a:ext cx="266223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/>
              <a:t>www.webbertraining.com</a:t>
            </a:r>
          </a:p>
        </p:txBody>
      </p:sp>
      <p:sp>
        <p:nvSpPr>
          <p:cNvPr id="15375" name="TextBox 16"/>
          <p:cNvSpPr txBox="1">
            <a:spLocks noChangeArrowheads="1"/>
          </p:cNvSpPr>
          <p:nvPr/>
        </p:nvSpPr>
        <p:spPr bwMode="auto">
          <a:xfrm>
            <a:off x="7624763" y="6511925"/>
            <a:ext cx="15192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600" b="1"/>
              <a:t>June 15,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 descr="MGA-Logo-TrianglesSM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270750" y="4792663"/>
            <a:ext cx="1941513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13" descr="Screen Shot 2015-06-08 at 11.39.38 AM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01763" y="1143000"/>
            <a:ext cx="153987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14" descr="Screen Shot 2015-06-08 at 11.38.51 AM.pn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41875" y="250825"/>
            <a:ext cx="27178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5"/>
          <p:cNvSpPr txBox="1">
            <a:spLocks noChangeArrowheads="1"/>
          </p:cNvSpPr>
          <p:nvPr/>
        </p:nvSpPr>
        <p:spPr bwMode="auto">
          <a:xfrm>
            <a:off x="639763" y="2817813"/>
            <a:ext cx="30718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alibri" pitchFamily="4" charset="0"/>
              </a:rPr>
              <a:t>Old way of self-talk</a:t>
            </a:r>
          </a:p>
          <a:p>
            <a:endParaRPr lang="en-US" sz="3200" b="1">
              <a:latin typeface="Calibri" pitchFamily="4" charset="0"/>
            </a:endParaRPr>
          </a:p>
        </p:txBody>
      </p:sp>
      <p:pic>
        <p:nvPicPr>
          <p:cNvPr id="25603" name="Picture 6" descr="MGA-Logo-TrianglesSM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270750" y="4792663"/>
            <a:ext cx="1941513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Box 1"/>
          <p:cNvSpPr txBox="1">
            <a:spLocks noChangeArrowheads="1"/>
          </p:cNvSpPr>
          <p:nvPr/>
        </p:nvSpPr>
        <p:spPr bwMode="auto">
          <a:xfrm>
            <a:off x="4732338" y="2838450"/>
            <a:ext cx="42830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Calibri" pitchFamily="4" charset="0"/>
              </a:rPr>
              <a:t>New way of self-talk</a:t>
            </a:r>
          </a:p>
          <a:p>
            <a:endParaRPr lang="en-US" sz="2800">
              <a:latin typeface="Calibri" pitchFamily="4" charset="0"/>
            </a:endParaRPr>
          </a:p>
        </p:txBody>
      </p:sp>
      <p:pic>
        <p:nvPicPr>
          <p:cNvPr id="25605" name="Picture 13" descr="Screen Shot 2015-06-08 at 11.39.38 AM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01763" y="1143000"/>
            <a:ext cx="153987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14" descr="Screen Shot 2015-06-08 at 11.38.51 AM.pn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41875" y="250825"/>
            <a:ext cx="27178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5"/>
          <p:cNvSpPr txBox="1">
            <a:spLocks noChangeArrowheads="1"/>
          </p:cNvSpPr>
          <p:nvPr/>
        </p:nvSpPr>
        <p:spPr bwMode="auto">
          <a:xfrm>
            <a:off x="639763" y="2817813"/>
            <a:ext cx="30718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alibri" pitchFamily="4" charset="0"/>
              </a:rPr>
              <a:t>Old way of self-talk</a:t>
            </a:r>
          </a:p>
          <a:p>
            <a:r>
              <a:rPr lang="en-US" sz="2800">
                <a:latin typeface="Calibri" pitchFamily="4" charset="0"/>
              </a:rPr>
              <a:t>“I am dyslexic”</a:t>
            </a:r>
          </a:p>
          <a:p>
            <a:r>
              <a:rPr lang="en-US" sz="2800">
                <a:latin typeface="Calibri" pitchFamily="4" charset="0"/>
              </a:rPr>
              <a:t>“I am an asthmatic”</a:t>
            </a:r>
          </a:p>
          <a:p>
            <a:r>
              <a:rPr lang="en-US" sz="2800">
                <a:latin typeface="Calibri" pitchFamily="4" charset="0"/>
              </a:rPr>
              <a:t>“I am ADHD”</a:t>
            </a:r>
          </a:p>
          <a:p>
            <a:endParaRPr lang="en-US" sz="3200" b="1">
              <a:latin typeface="Calibri" pitchFamily="4" charset="0"/>
            </a:endParaRPr>
          </a:p>
        </p:txBody>
      </p:sp>
      <p:pic>
        <p:nvPicPr>
          <p:cNvPr id="26627" name="Picture 6" descr="MGA-Logo-TrianglesSM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270750" y="4792663"/>
            <a:ext cx="1941513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Box 1"/>
          <p:cNvSpPr txBox="1">
            <a:spLocks noChangeArrowheads="1"/>
          </p:cNvSpPr>
          <p:nvPr/>
        </p:nvSpPr>
        <p:spPr bwMode="auto">
          <a:xfrm>
            <a:off x="4732338" y="2838450"/>
            <a:ext cx="428307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Calibri" pitchFamily="4" charset="0"/>
              </a:rPr>
              <a:t>New way of self-talk</a:t>
            </a:r>
          </a:p>
          <a:p>
            <a:r>
              <a:rPr lang="en-US" sz="2800">
                <a:latin typeface="Calibri" pitchFamily="4" charset="0"/>
              </a:rPr>
              <a:t>“I have dyslexia”</a:t>
            </a:r>
          </a:p>
          <a:p>
            <a:r>
              <a:rPr lang="en-US" sz="2800">
                <a:latin typeface="Calibri" pitchFamily="4" charset="0"/>
              </a:rPr>
              <a:t>“I experience asthma”</a:t>
            </a:r>
          </a:p>
          <a:p>
            <a:r>
              <a:rPr lang="en-US" sz="2800">
                <a:latin typeface="Calibri" pitchFamily="4" charset="0"/>
              </a:rPr>
              <a:t>“I have ADHD symptoms”</a:t>
            </a:r>
          </a:p>
        </p:txBody>
      </p:sp>
      <p:cxnSp>
        <p:nvCxnSpPr>
          <p:cNvPr id="5" name="Straight Arrow Connector 4"/>
          <p:cNvCxnSpPr>
            <a:cxnSpLocks noChangeShapeType="1"/>
          </p:cNvCxnSpPr>
          <p:nvPr/>
        </p:nvCxnSpPr>
        <p:spPr bwMode="auto">
          <a:xfrm>
            <a:off x="3117850" y="3503613"/>
            <a:ext cx="1531938" cy="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9" name="Straight Arrow Connector 8"/>
          <p:cNvCxnSpPr>
            <a:cxnSpLocks noChangeShapeType="1"/>
            <a:stCxn id="26626" idx="3"/>
          </p:cNvCxnSpPr>
          <p:nvPr/>
        </p:nvCxnSpPr>
        <p:spPr bwMode="auto">
          <a:xfrm>
            <a:off x="3711575" y="3971925"/>
            <a:ext cx="938213" cy="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 flipV="1">
            <a:off x="2819400" y="4376738"/>
            <a:ext cx="1830388" cy="1270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26632" name="Picture 13" descr="Screen Shot 2015-06-08 at 11.39.38 AM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01763" y="1143000"/>
            <a:ext cx="153987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14" descr="Screen Shot 2015-06-08 at 11.38.51 AM.pn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41875" y="250825"/>
            <a:ext cx="27178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Feedback</a:t>
            </a:r>
            <a:endParaRPr lang="en-US" smtClean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779463" y="1622425"/>
            <a:ext cx="7583487" cy="3605213"/>
          </a:xfrm>
        </p:spPr>
        <p:txBody>
          <a:bodyPr/>
          <a:lstStyle/>
          <a:p>
            <a:pPr marL="514350" indent="-514350" eaLnBrk="1" hangingPunct="1">
              <a:buFont typeface="Calibri" pitchFamily="4" charset="0"/>
              <a:buAutoNum type="arabicPeriod"/>
            </a:pPr>
            <a:r>
              <a:rPr lang="en-US" b="1" smtClean="0"/>
              <a:t>Have the paper in front of the patient</a:t>
            </a:r>
          </a:p>
          <a:p>
            <a:pPr marL="514350" indent="-514350" eaLnBrk="1" hangingPunct="1">
              <a:buFont typeface="Calibri" pitchFamily="4" charset="0"/>
              <a:buAutoNum type="arabicPeriod"/>
            </a:pPr>
            <a:r>
              <a:rPr lang="en-US" b="1" smtClean="0"/>
              <a:t>Sit with your dominant hand closest to the patient</a:t>
            </a:r>
          </a:p>
          <a:p>
            <a:pPr marL="514350" indent="-514350" eaLnBrk="1" hangingPunct="1">
              <a:buFont typeface="Calibri" pitchFamily="4" charset="0"/>
              <a:buAutoNum type="arabicPeriod"/>
            </a:pPr>
            <a:r>
              <a:rPr lang="en-US" b="1" smtClean="0"/>
              <a:t>Coordinate your eyes and hand when transitioning from eye contact to looking at the paper</a:t>
            </a:r>
          </a:p>
          <a:p>
            <a:pPr marL="514350" indent="-514350" eaLnBrk="1" hangingPunct="1">
              <a:buFont typeface="Calibri" pitchFamily="4" charset="0"/>
              <a:buAutoNum type="arabicPeriod"/>
            </a:pPr>
            <a:endParaRPr lang="en-US" b="1" smtClean="0"/>
          </a:p>
        </p:txBody>
      </p:sp>
      <p:pic>
        <p:nvPicPr>
          <p:cNvPr id="27652" name="Picture 5" descr="MGA-Logo-TrianglesSM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270750" y="4792663"/>
            <a:ext cx="1941513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Feedback</a:t>
            </a:r>
            <a:endParaRPr lang="en-US" smtClean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779463" y="1622425"/>
            <a:ext cx="7583487" cy="3605213"/>
          </a:xfrm>
        </p:spPr>
        <p:txBody>
          <a:bodyPr/>
          <a:lstStyle/>
          <a:p>
            <a:pPr marL="514350" indent="-514350" eaLnBrk="1" hangingPunct="1">
              <a:buFont typeface="Calibri" pitchFamily="4" charset="0"/>
              <a:buAutoNum type="arabicPeriod" startAt="4"/>
            </a:pPr>
            <a:r>
              <a:rPr lang="en-US" b="1" smtClean="0"/>
              <a:t>When looking at the patient, use a friendly, approachable voice.</a:t>
            </a:r>
          </a:p>
          <a:p>
            <a:pPr marL="514350" indent="-514350" eaLnBrk="1" hangingPunct="1">
              <a:buFont typeface="Calibri" pitchFamily="4" charset="0"/>
              <a:buAutoNum type="arabicPeriod" startAt="4"/>
            </a:pPr>
            <a:r>
              <a:rPr lang="en-US" b="1" smtClean="0"/>
              <a:t>When looking at the paper, use a more business-like, credible voice</a:t>
            </a:r>
          </a:p>
          <a:p>
            <a:pPr marL="514350" indent="-514350" eaLnBrk="1" hangingPunct="1">
              <a:buFont typeface="Calibri" pitchFamily="4" charset="0"/>
              <a:buAutoNum type="arabicPeriod" startAt="4"/>
            </a:pPr>
            <a:r>
              <a:rPr lang="en-US" b="1" smtClean="0"/>
              <a:t>Pause when looking at the paper</a:t>
            </a:r>
          </a:p>
          <a:p>
            <a:pPr marL="514350" indent="-514350" eaLnBrk="1" hangingPunct="1">
              <a:buFont typeface="Calibri" pitchFamily="4" charset="0"/>
              <a:buAutoNum type="arabicPeriod" startAt="4"/>
            </a:pPr>
            <a:r>
              <a:rPr lang="en-US" b="1" smtClean="0"/>
              <a:t>Offer assistance</a:t>
            </a:r>
          </a:p>
          <a:p>
            <a:pPr marL="514350" indent="-514350" eaLnBrk="1" hangingPunct="1">
              <a:buFont typeface="Calibri" pitchFamily="4" charset="0"/>
              <a:buAutoNum type="arabicPeriod" startAt="4"/>
            </a:pPr>
            <a:endParaRPr lang="en-US" b="1" smtClean="0"/>
          </a:p>
        </p:txBody>
      </p:sp>
      <p:pic>
        <p:nvPicPr>
          <p:cNvPr id="28676" name="Picture 5" descr="MGA-Logo-TrianglesSM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270750" y="4792663"/>
            <a:ext cx="1941513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ctrTitle"/>
          </p:nvPr>
        </p:nvSpPr>
        <p:spPr>
          <a:xfrm>
            <a:off x="1666875" y="623888"/>
            <a:ext cx="5867400" cy="2447925"/>
          </a:xfrm>
        </p:spPr>
        <p:txBody>
          <a:bodyPr/>
          <a:lstStyle/>
          <a:p>
            <a:pPr eaLnBrk="1" hangingPunct="1"/>
            <a:r>
              <a:rPr lang="en-US" b="1" smtClean="0"/>
              <a:t>The Power of Influence</a:t>
            </a:r>
          </a:p>
        </p:txBody>
      </p:sp>
      <p:pic>
        <p:nvPicPr>
          <p:cNvPr id="29699" name="Picture 9" descr="MGA-Logo-TrianglesSM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270750" y="4792663"/>
            <a:ext cx="1941513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Box 2"/>
          <p:cNvSpPr txBox="1">
            <a:spLocks noChangeArrowheads="1"/>
          </p:cNvSpPr>
          <p:nvPr/>
        </p:nvSpPr>
        <p:spPr bwMode="auto">
          <a:xfrm>
            <a:off x="2120900" y="2776538"/>
            <a:ext cx="5029200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latin typeface="Calibri" pitchFamily="4" charset="0"/>
              </a:rPr>
              <a:t>We are inadvertently in love </a:t>
            </a:r>
          </a:p>
          <a:p>
            <a:pPr algn="ctr"/>
            <a:r>
              <a:rPr lang="en-US" sz="3200" b="1">
                <a:latin typeface="Calibri" pitchFamily="4" charset="0"/>
              </a:rPr>
              <a:t>with the Influence of Power</a:t>
            </a:r>
          </a:p>
          <a:p>
            <a:pPr algn="ctr"/>
            <a:endParaRPr lang="en-US" sz="3200" b="1">
              <a:latin typeface="Calibri" pitchFamily="4" charset="0"/>
            </a:endParaRPr>
          </a:p>
          <a:p>
            <a:pPr algn="ctr"/>
            <a:r>
              <a:rPr lang="en-US" sz="3200" b="1">
                <a:latin typeface="Calibri" pitchFamily="4" charset="0"/>
              </a:rPr>
              <a:t>We need to be in love with </a:t>
            </a:r>
          </a:p>
          <a:p>
            <a:pPr algn="ctr"/>
            <a:r>
              <a:rPr lang="en-US" sz="3200" b="1">
                <a:latin typeface="Calibri" pitchFamily="4" charset="0"/>
              </a:rPr>
              <a:t>the Power of Influence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 descr="Screen Shot 2015-06-09 at 8.35.31 AM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3338" y="0"/>
            <a:ext cx="9302751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726270" y="406402"/>
            <a:ext cx="4120840" cy="584776"/>
          </a:xfrm>
          <a:prstGeom prst="rect">
            <a:avLst/>
          </a:prstGeom>
          <a:noFill/>
          <a:effectLst>
            <a:glow rad="101600">
              <a:schemeClr val="tx1">
                <a:alpha val="75000"/>
              </a:schemeClr>
            </a:glow>
            <a:softEdge rad="152400"/>
          </a:effec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www.ipac-canada.org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Circles of Humanness</a:t>
            </a:r>
          </a:p>
        </p:txBody>
      </p:sp>
      <p:pic>
        <p:nvPicPr>
          <p:cNvPr id="16387" name="Picture 8" descr="MGA-Logo-TrianglesSM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270750" y="4792663"/>
            <a:ext cx="1941513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 descr="Screen Shot 2015-06-08 at 12.09.11 PM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92338" y="1508125"/>
            <a:ext cx="4781550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8" descr="MGA-Logo-TrianglesSM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270750" y="4792663"/>
            <a:ext cx="1941513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2522538" y="4986338"/>
            <a:ext cx="39751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Calibri" pitchFamily="4" charset="0"/>
              </a:rPr>
              <a:t>Authority + “-” w/eye contact</a:t>
            </a:r>
          </a:p>
        </p:txBody>
      </p:sp>
      <p:pic>
        <p:nvPicPr>
          <p:cNvPr id="17412" name="Picture 6" descr="Screen Shot 2015-06-08 at 12.04.31 PM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98513" y="134938"/>
            <a:ext cx="6175375" cy="485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8" descr="MGA-Logo-TrianglesSM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270750" y="4792663"/>
            <a:ext cx="1941513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2651125" y="5375275"/>
            <a:ext cx="42116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Calibri" pitchFamily="4" charset="0"/>
              </a:rPr>
              <a:t>Authority + “-” w/o eye contact</a:t>
            </a:r>
          </a:p>
        </p:txBody>
      </p:sp>
      <p:pic>
        <p:nvPicPr>
          <p:cNvPr id="18436" name="Picture 6" descr="Screen Shot 2015-06-08 at 12.13.33 PM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88963" y="328613"/>
            <a:ext cx="6565900" cy="504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Screen Shot 2015-06-05 at 3.58.15 PM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58800" y="1243013"/>
            <a:ext cx="8024813" cy="262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5"/>
          <p:cNvSpPr txBox="1">
            <a:spLocks noChangeArrowheads="1"/>
          </p:cNvSpPr>
          <p:nvPr/>
        </p:nvSpPr>
        <p:spPr bwMode="auto">
          <a:xfrm>
            <a:off x="3390900" y="2193925"/>
            <a:ext cx="21986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latin typeface="Calibri" pitchFamily="4" charset="0"/>
              </a:rPr>
              <a:t>Eye Contact</a:t>
            </a:r>
          </a:p>
        </p:txBody>
      </p:sp>
      <p:pic>
        <p:nvPicPr>
          <p:cNvPr id="19460" name="Picture 6" descr="MGA-Logo-TrianglesSM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270750" y="4792663"/>
            <a:ext cx="1941513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Screen Shot 2015-06-05 at 3.58.15 PM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58800" y="1241425"/>
            <a:ext cx="8024813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Box 5"/>
          <p:cNvSpPr txBox="1">
            <a:spLocks noChangeArrowheads="1"/>
          </p:cNvSpPr>
          <p:nvPr/>
        </p:nvSpPr>
        <p:spPr bwMode="auto">
          <a:xfrm>
            <a:off x="3390900" y="2178050"/>
            <a:ext cx="21986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latin typeface="Calibri" pitchFamily="4" charset="0"/>
              </a:rPr>
              <a:t>Eye Contact</a:t>
            </a:r>
          </a:p>
        </p:txBody>
      </p:sp>
      <p:sp>
        <p:nvSpPr>
          <p:cNvPr id="20484" name="TextBox 2"/>
          <p:cNvSpPr txBox="1">
            <a:spLocks noChangeArrowheads="1"/>
          </p:cNvSpPr>
          <p:nvPr/>
        </p:nvSpPr>
        <p:spPr bwMode="auto">
          <a:xfrm>
            <a:off x="1603375" y="4019550"/>
            <a:ext cx="3540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Calibri" pitchFamily="4" charset="0"/>
              </a:rPr>
              <a:t>1</a:t>
            </a:r>
          </a:p>
        </p:txBody>
      </p:sp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7250113" y="4098925"/>
            <a:ext cx="3921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Calibri" pitchFamily="4" charset="0"/>
              </a:rPr>
              <a:t>2</a:t>
            </a:r>
          </a:p>
        </p:txBody>
      </p:sp>
      <p:pic>
        <p:nvPicPr>
          <p:cNvPr id="20486" name="Picture 9" descr="MGA-Logo-TrianglesSM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270750" y="4792663"/>
            <a:ext cx="1941513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Screen Shot 2015-06-05 at 3.58.15 PM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58800" y="1252538"/>
            <a:ext cx="8024813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5"/>
          <p:cNvSpPr txBox="1">
            <a:spLocks noChangeArrowheads="1"/>
          </p:cNvSpPr>
          <p:nvPr/>
        </p:nvSpPr>
        <p:spPr bwMode="auto">
          <a:xfrm>
            <a:off x="2395538" y="3878263"/>
            <a:ext cx="4214812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latin typeface="Calibri" pitchFamily="4" charset="0"/>
              </a:rPr>
              <a:t>2-Point Communication</a:t>
            </a:r>
          </a:p>
        </p:txBody>
      </p:sp>
      <p:pic>
        <p:nvPicPr>
          <p:cNvPr id="21508" name="Picture 6" descr="MGA-Logo-TrianglesSM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270750" y="4792663"/>
            <a:ext cx="1941513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 descr="MGA-Logo-TrianglesSM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270750" y="4792663"/>
            <a:ext cx="1941513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2" descr="Screen Shot 2015-06-08 at 11.01.53 AM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63613" y="328613"/>
            <a:ext cx="7058025" cy="332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Screen Shot 2015-06-08 at 11.02.09 AM.pn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433763" y="3856038"/>
            <a:ext cx="2079625" cy="27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Box 9"/>
          <p:cNvSpPr txBox="1">
            <a:spLocks noChangeArrowheads="1"/>
          </p:cNvSpPr>
          <p:nvPr/>
        </p:nvSpPr>
        <p:spPr bwMode="auto">
          <a:xfrm>
            <a:off x="3935413" y="4206875"/>
            <a:ext cx="116363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Calibri" pitchFamily="4" charset="0"/>
              </a:rPr>
              <a:t>X-Ray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MGA-Logo-TrianglesSM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270750" y="4792663"/>
            <a:ext cx="1941513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Box 7"/>
          <p:cNvSpPr txBox="1">
            <a:spLocks noChangeArrowheads="1"/>
          </p:cNvSpPr>
          <p:nvPr/>
        </p:nvSpPr>
        <p:spPr bwMode="auto">
          <a:xfrm>
            <a:off x="974725" y="1497013"/>
            <a:ext cx="22113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Calibri" pitchFamily="4" charset="0"/>
              </a:rPr>
              <a:t>“+” Content</a:t>
            </a:r>
          </a:p>
        </p:txBody>
      </p:sp>
      <p:sp>
        <p:nvSpPr>
          <p:cNvPr id="23556" name="TextBox 8"/>
          <p:cNvSpPr txBox="1">
            <a:spLocks noChangeArrowheads="1"/>
          </p:cNvSpPr>
          <p:nvPr/>
        </p:nvSpPr>
        <p:spPr bwMode="auto">
          <a:xfrm>
            <a:off x="1052513" y="2743200"/>
            <a:ext cx="2133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Calibri" pitchFamily="4" charset="0"/>
              </a:rPr>
              <a:t>“-” Content</a:t>
            </a:r>
          </a:p>
        </p:txBody>
      </p:sp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>
            <a:off x="3702050" y="1814513"/>
            <a:ext cx="1417638" cy="11112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3558" name="TextBox 12"/>
          <p:cNvSpPr txBox="1">
            <a:spLocks noChangeArrowheads="1"/>
          </p:cNvSpPr>
          <p:nvPr/>
        </p:nvSpPr>
        <p:spPr bwMode="auto">
          <a:xfrm>
            <a:off x="5837238" y="1497013"/>
            <a:ext cx="1389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Calibri" pitchFamily="4" charset="0"/>
              </a:rPr>
              <a:t>2 Point</a:t>
            </a:r>
          </a:p>
        </p:txBody>
      </p:sp>
      <p:sp>
        <p:nvSpPr>
          <p:cNvPr id="23559" name="TextBox 13"/>
          <p:cNvSpPr txBox="1">
            <a:spLocks noChangeArrowheads="1"/>
          </p:cNvSpPr>
          <p:nvPr/>
        </p:nvSpPr>
        <p:spPr bwMode="auto">
          <a:xfrm>
            <a:off x="5880100" y="2743200"/>
            <a:ext cx="13906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Calibri" pitchFamily="4" charset="0"/>
              </a:rPr>
              <a:t>3 Point</a:t>
            </a:r>
          </a:p>
        </p:txBody>
      </p:sp>
      <p:cxnSp>
        <p:nvCxnSpPr>
          <p:cNvPr id="15" name="Straight Arrow Connector 14"/>
          <p:cNvCxnSpPr>
            <a:cxnSpLocks noChangeShapeType="1"/>
          </p:cNvCxnSpPr>
          <p:nvPr/>
        </p:nvCxnSpPr>
        <p:spPr bwMode="auto">
          <a:xfrm>
            <a:off x="3702050" y="3078163"/>
            <a:ext cx="1417638" cy="11112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</TotalTime>
  <Words>196</Words>
  <Application>Microsoft Office PowerPoint</Application>
  <PresentationFormat>On-screen Show (4:3)</PresentationFormat>
  <Paragraphs>46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ＭＳ Ｐゴシック</vt:lpstr>
      <vt:lpstr>Calibri</vt:lpstr>
      <vt:lpstr>Office Theme</vt:lpstr>
      <vt:lpstr>The Power of Influence</vt:lpstr>
      <vt:lpstr>Circles of Humanness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Feedback</vt:lpstr>
      <vt:lpstr>Feedback</vt:lpstr>
      <vt:lpstr>The Power of Influence</vt:lpstr>
      <vt:lpstr>Slide 16</vt:lpstr>
    </vt:vector>
  </TitlesOfParts>
  <Company>Michael Grinder &amp; Associates, Inc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Charismatic  Leadership Diploma  </dc:title>
  <dc:creator>Michael Grinder</dc:creator>
  <cp:lastModifiedBy>romali.ranasinghe</cp:lastModifiedBy>
  <cp:revision>42</cp:revision>
  <dcterms:created xsi:type="dcterms:W3CDTF">2015-06-09T12:10:35Z</dcterms:created>
  <dcterms:modified xsi:type="dcterms:W3CDTF">2015-06-11T17:04:23Z</dcterms:modified>
</cp:coreProperties>
</file>