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62"/>
  </p:notesMasterIdLst>
  <p:handoutMasterIdLst>
    <p:handoutMasterId r:id="rId63"/>
  </p:handoutMasterIdLst>
  <p:sldIdLst>
    <p:sldId id="256" r:id="rId5"/>
    <p:sldId id="369" r:id="rId6"/>
    <p:sldId id="381" r:id="rId7"/>
    <p:sldId id="372" r:id="rId8"/>
    <p:sldId id="380" r:id="rId9"/>
    <p:sldId id="374" r:id="rId10"/>
    <p:sldId id="382" r:id="rId11"/>
    <p:sldId id="383" r:id="rId12"/>
    <p:sldId id="408" r:id="rId13"/>
    <p:sldId id="409" r:id="rId14"/>
    <p:sldId id="406" r:id="rId15"/>
    <p:sldId id="324" r:id="rId16"/>
    <p:sldId id="407" r:id="rId17"/>
    <p:sldId id="257" r:id="rId18"/>
    <p:sldId id="327" r:id="rId19"/>
    <p:sldId id="329" r:id="rId20"/>
    <p:sldId id="328" r:id="rId21"/>
    <p:sldId id="331" r:id="rId22"/>
    <p:sldId id="326" r:id="rId23"/>
    <p:sldId id="332" r:id="rId24"/>
    <p:sldId id="385" r:id="rId25"/>
    <p:sldId id="386" r:id="rId26"/>
    <p:sldId id="387" r:id="rId27"/>
    <p:sldId id="388" r:id="rId28"/>
    <p:sldId id="389" r:id="rId29"/>
    <p:sldId id="390" r:id="rId30"/>
    <p:sldId id="359" r:id="rId31"/>
    <p:sldId id="365" r:id="rId32"/>
    <p:sldId id="339" r:id="rId33"/>
    <p:sldId id="340" r:id="rId34"/>
    <p:sldId id="395" r:id="rId35"/>
    <p:sldId id="344" r:id="rId36"/>
    <p:sldId id="398" r:id="rId37"/>
    <p:sldId id="345" r:id="rId38"/>
    <p:sldId id="396" r:id="rId39"/>
    <p:sldId id="360" r:id="rId40"/>
    <p:sldId id="343" r:id="rId41"/>
    <p:sldId id="397" r:id="rId42"/>
    <p:sldId id="356" r:id="rId43"/>
    <p:sldId id="348" r:id="rId44"/>
    <p:sldId id="399" r:id="rId45"/>
    <p:sldId id="400" r:id="rId46"/>
    <p:sldId id="401" r:id="rId47"/>
    <p:sldId id="402" r:id="rId48"/>
    <p:sldId id="366" r:id="rId49"/>
    <p:sldId id="363" r:id="rId50"/>
    <p:sldId id="378" r:id="rId51"/>
    <p:sldId id="367" r:id="rId52"/>
    <p:sldId id="377" r:id="rId53"/>
    <p:sldId id="376" r:id="rId54"/>
    <p:sldId id="379" r:id="rId55"/>
    <p:sldId id="349" r:id="rId56"/>
    <p:sldId id="364" r:id="rId57"/>
    <p:sldId id="353" r:id="rId58"/>
    <p:sldId id="368" r:id="rId59"/>
    <p:sldId id="410" r:id="rId60"/>
    <p:sldId id="411" r:id="rId61"/>
  </p:sldIdLst>
  <p:sldSz cx="9144000" cy="6858000" type="screen4x3"/>
  <p:notesSz cx="6797675" cy="9928225"/>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4" charset="-128"/>
        <a:cs typeface="+mn-cs"/>
      </a:defRPr>
    </a:lvl5pPr>
    <a:lvl6pPr marL="2286000" algn="l" defTabSz="914400" rtl="0" eaLnBrk="1" latinLnBrk="0" hangingPunct="1">
      <a:defRPr sz="2400" kern="1200">
        <a:solidFill>
          <a:schemeClr val="tx1"/>
        </a:solidFill>
        <a:latin typeface="Arial" charset="0"/>
        <a:ea typeface="ＭＳ Ｐゴシック" pitchFamily="4" charset="-128"/>
        <a:cs typeface="+mn-cs"/>
      </a:defRPr>
    </a:lvl6pPr>
    <a:lvl7pPr marL="2743200" algn="l" defTabSz="914400" rtl="0" eaLnBrk="1" latinLnBrk="0" hangingPunct="1">
      <a:defRPr sz="2400" kern="1200">
        <a:solidFill>
          <a:schemeClr val="tx1"/>
        </a:solidFill>
        <a:latin typeface="Arial" charset="0"/>
        <a:ea typeface="ＭＳ Ｐゴシック" pitchFamily="4" charset="-128"/>
        <a:cs typeface="+mn-cs"/>
      </a:defRPr>
    </a:lvl7pPr>
    <a:lvl8pPr marL="3200400" algn="l" defTabSz="914400" rtl="0" eaLnBrk="1" latinLnBrk="0" hangingPunct="1">
      <a:defRPr sz="2400" kern="1200">
        <a:solidFill>
          <a:schemeClr val="tx1"/>
        </a:solidFill>
        <a:latin typeface="Arial" charset="0"/>
        <a:ea typeface="ＭＳ Ｐゴシック" pitchFamily="4" charset="-128"/>
        <a:cs typeface="+mn-cs"/>
      </a:defRPr>
    </a:lvl8pPr>
    <a:lvl9pPr marL="3657600" algn="l" defTabSz="914400" rtl="0" eaLnBrk="1" latinLnBrk="0" hangingPunct="1">
      <a:defRPr sz="2400" kern="1200">
        <a:solidFill>
          <a:schemeClr val="tx1"/>
        </a:solidFill>
        <a:latin typeface="Arial" charset="0"/>
        <a:ea typeface="ＭＳ Ｐゴシック" pitchFamily="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80FF00"/>
    <a:srgbClr val="E86752"/>
    <a:srgbClr val="E24328"/>
    <a:srgbClr val="ED1C24"/>
    <a:srgbClr val="0039A6"/>
    <a:srgbClr val="B34215"/>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220" y="-864"/>
      </p:cViewPr>
      <p:guideLst>
        <p:guide orient="horz" pos="2160"/>
        <p:guide pos="2880"/>
      </p:guideLst>
    </p:cSldViewPr>
  </p:slideViewPr>
  <p:outlineViewPr>
    <p:cViewPr>
      <p:scale>
        <a:sx n="33" d="100"/>
        <a:sy n="33" d="100"/>
      </p:scale>
      <p:origin x="0" y="22664"/>
    </p:cViewPr>
  </p:outlineViewPr>
  <p:notesTextViewPr>
    <p:cViewPr>
      <p:scale>
        <a:sx n="100" d="100"/>
        <a:sy n="100" d="100"/>
      </p:scale>
      <p:origin x="0" y="0"/>
    </p:cViewPr>
  </p:notesTextViewPr>
  <p:sorterViewPr>
    <p:cViewPr>
      <p:scale>
        <a:sx n="163" d="100"/>
        <a:sy n="163" d="100"/>
      </p:scale>
      <p:origin x="0" y="0"/>
    </p:cViewPr>
  </p:sorterViewPr>
  <p:notesViewPr>
    <p:cSldViewPr>
      <p:cViewPr varScale="1">
        <p:scale>
          <a:sx n="56" d="100"/>
          <a:sy n="56" d="100"/>
        </p:scale>
        <p:origin x="-254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JENNIE%202:Glove%20use:Research%20work:IPS%20study:Data:Glove%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JENNIE%202:Glove%20use:Research%20work:IPS%20study:Data:Glove%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JENNIE%202:Glove%20use:Research%20work:IPS%20study:Data:Glove%20da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JENNIE%202:Glove%20use:Research%20work:IPS%20study:Data:Glove%20dat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JENNIE%202:Glove%20use:Research%20work:IPS%20study:Data:Glove%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JENNIE%202:Glove%20use:Research%20work:IPS%20study:Data:Glove%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JENNIE%202:Glove%20use:Research%20work:IPS%20study:Data:Preliminary%20data%20from%20public%20survey.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Type</a:t>
            </a:r>
            <a:r>
              <a:rPr lang="en-US" baseline="0"/>
              <a:t> of staff undertaking episode of care</a:t>
            </a:r>
            <a:endParaRPr lang="en-US"/>
          </a:p>
        </c:rich>
      </c:tx>
      <c:overlay val="0"/>
    </c:title>
    <c:autoTitleDeleted val="0"/>
    <c:plotArea>
      <c:layout/>
      <c:barChart>
        <c:barDir val="bar"/>
        <c:grouping val="clustered"/>
        <c:varyColors val="0"/>
        <c:ser>
          <c:idx val="0"/>
          <c:order val="0"/>
          <c:tx>
            <c:strRef>
              <c:f>Staff!$B$1</c:f>
              <c:strCache>
                <c:ptCount val="1"/>
                <c:pt idx="0">
                  <c:v>%</c:v>
                </c:pt>
              </c:strCache>
            </c:strRef>
          </c:tx>
          <c:spPr>
            <a:solidFill>
              <a:srgbClr val="FF6600"/>
            </a:solidFill>
            <a:ln>
              <a:solidFill>
                <a:schemeClr val="tx1"/>
              </a:solidFill>
            </a:ln>
            <a:effectLst/>
          </c:spPr>
          <c:invertIfNegative val="0"/>
          <c:dLbls>
            <c:txPr>
              <a:bodyPr/>
              <a:lstStyle/>
              <a:p>
                <a:pPr>
                  <a:defRPr sz="1400" b="1">
                    <a:solidFill>
                      <a:srgbClr val="363739"/>
                    </a:solidFill>
                  </a:defRPr>
                </a:pPr>
                <a:endParaRPr lang="en-US"/>
              </a:p>
            </c:txPr>
            <c:dLblPos val="ctr"/>
            <c:showLegendKey val="0"/>
            <c:showVal val="1"/>
            <c:showCatName val="0"/>
            <c:showSerName val="0"/>
            <c:showPercent val="0"/>
            <c:showBubbleSize val="0"/>
            <c:showLeaderLines val="0"/>
          </c:dLbls>
          <c:cat>
            <c:strRef>
              <c:f>Staff!$A$2:$A$9</c:f>
              <c:strCache>
                <c:ptCount val="8"/>
                <c:pt idx="0">
                  <c:v>Porter </c:v>
                </c:pt>
                <c:pt idx="1">
                  <c:v>Phlebotomist</c:v>
                </c:pt>
                <c:pt idx="2">
                  <c:v>Domestic</c:v>
                </c:pt>
                <c:pt idx="3">
                  <c:v>Doctor</c:v>
                </c:pt>
                <c:pt idx="4">
                  <c:v>Student nurse</c:v>
                </c:pt>
                <c:pt idx="5">
                  <c:v>AHP</c:v>
                </c:pt>
                <c:pt idx="6">
                  <c:v>HCA</c:v>
                </c:pt>
                <c:pt idx="7">
                  <c:v>Nurse</c:v>
                </c:pt>
              </c:strCache>
            </c:strRef>
          </c:cat>
          <c:val>
            <c:numRef>
              <c:f>Staff!$B$2:$B$9</c:f>
              <c:numCache>
                <c:formatCode>General</c:formatCode>
                <c:ptCount val="8"/>
                <c:pt idx="0">
                  <c:v>1</c:v>
                </c:pt>
                <c:pt idx="1">
                  <c:v>3</c:v>
                </c:pt>
                <c:pt idx="2">
                  <c:v>5</c:v>
                </c:pt>
                <c:pt idx="3">
                  <c:v>6</c:v>
                </c:pt>
                <c:pt idx="4">
                  <c:v>7</c:v>
                </c:pt>
                <c:pt idx="5">
                  <c:v>9</c:v>
                </c:pt>
                <c:pt idx="6">
                  <c:v>21</c:v>
                </c:pt>
                <c:pt idx="7">
                  <c:v>49</c:v>
                </c:pt>
              </c:numCache>
            </c:numRef>
          </c:val>
        </c:ser>
        <c:dLbls>
          <c:showLegendKey val="0"/>
          <c:showVal val="0"/>
          <c:showCatName val="0"/>
          <c:showSerName val="0"/>
          <c:showPercent val="0"/>
          <c:showBubbleSize val="0"/>
        </c:dLbls>
        <c:gapWidth val="49"/>
        <c:overlap val="-50"/>
        <c:axId val="172800640"/>
        <c:axId val="173617536"/>
      </c:barChart>
      <c:catAx>
        <c:axId val="172800640"/>
        <c:scaling>
          <c:orientation val="minMax"/>
        </c:scaling>
        <c:delete val="0"/>
        <c:axPos val="l"/>
        <c:majorTickMark val="out"/>
        <c:minorTickMark val="none"/>
        <c:tickLblPos val="nextTo"/>
        <c:txPr>
          <a:bodyPr/>
          <a:lstStyle/>
          <a:p>
            <a:pPr>
              <a:defRPr sz="1400"/>
            </a:pPr>
            <a:endParaRPr lang="en-US"/>
          </a:p>
        </c:txPr>
        <c:crossAx val="173617536"/>
        <c:crosses val="autoZero"/>
        <c:auto val="1"/>
        <c:lblAlgn val="ctr"/>
        <c:lblOffset val="100"/>
        <c:noMultiLvlLbl val="0"/>
      </c:catAx>
      <c:valAx>
        <c:axId val="173617536"/>
        <c:scaling>
          <c:orientation val="minMax"/>
        </c:scaling>
        <c:delete val="0"/>
        <c:axPos val="b"/>
        <c:majorGridlines/>
        <c:title>
          <c:tx>
            <c:rich>
              <a:bodyPr/>
              <a:lstStyle/>
              <a:p>
                <a:pPr>
                  <a:defRPr/>
                </a:pPr>
                <a:r>
                  <a:rPr lang="en-US" sz="1800"/>
                  <a:t>%</a:t>
                </a:r>
              </a:p>
            </c:rich>
          </c:tx>
          <c:overlay val="0"/>
        </c:title>
        <c:numFmt formatCode="General" sourceLinked="1"/>
        <c:majorTickMark val="out"/>
        <c:minorTickMark val="none"/>
        <c:tickLblPos val="nextTo"/>
        <c:txPr>
          <a:bodyPr/>
          <a:lstStyle/>
          <a:p>
            <a:pPr>
              <a:defRPr sz="1400"/>
            </a:pPr>
            <a:endParaRPr lang="en-US"/>
          </a:p>
        </c:txPr>
        <c:crossAx val="172800640"/>
        <c:crosses val="autoZero"/>
        <c:crossBetween val="between"/>
      </c:valAx>
      <c:spPr>
        <a:effectLst>
          <a:glow rad="101600">
            <a:srgbClr val="FF0000">
              <a:alpha val="75000"/>
            </a:srgbClr>
          </a:glow>
        </a:effectLst>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30694584360161098"/>
          <c:y val="1.5151515151515201E-2"/>
          <c:w val="0.65503888922281694"/>
          <c:h val="0.81731468225562698"/>
        </c:manualLayout>
      </c:layout>
      <c:barChart>
        <c:barDir val="bar"/>
        <c:grouping val="stacked"/>
        <c:varyColors val="0"/>
        <c:ser>
          <c:idx val="0"/>
          <c:order val="0"/>
          <c:spPr>
            <a:solidFill>
              <a:srgbClr val="E86752"/>
            </a:solidFill>
            <a:ln>
              <a:solidFill>
                <a:srgbClr val="FF0000"/>
              </a:solidFill>
            </a:ln>
            <a:effectLst/>
          </c:spPr>
          <c:invertIfNegative val="0"/>
          <c:dLbls>
            <c:txPr>
              <a:bodyPr/>
              <a:lstStyle/>
              <a:p>
                <a:pPr>
                  <a:defRPr sz="1600" b="1">
                    <a:solidFill>
                      <a:srgbClr val="363739"/>
                    </a:solidFill>
                  </a:defRPr>
                </a:pPr>
                <a:endParaRPr lang="en-US"/>
              </a:p>
            </c:txPr>
            <c:showLegendKey val="0"/>
            <c:showVal val="1"/>
            <c:showCatName val="0"/>
            <c:showSerName val="0"/>
            <c:showPercent val="0"/>
            <c:showBubbleSize val="0"/>
            <c:showLeaderLines val="0"/>
          </c:dLbls>
          <c:cat>
            <c:strRef>
              <c:f>Procedures!$A$2:$A$11</c:f>
              <c:strCache>
                <c:ptCount val="10"/>
                <c:pt idx="0">
                  <c:v>No particular task</c:v>
                </c:pt>
                <c:pt idx="1">
                  <c:v>Examination of patient</c:v>
                </c:pt>
                <c:pt idx="2">
                  <c:v>Attention to patient</c:v>
                </c:pt>
                <c:pt idx="3">
                  <c:v>Personal hygiene</c:v>
                </c:pt>
                <c:pt idx="4">
                  <c:v>Toileting</c:v>
                </c:pt>
                <c:pt idx="5">
                  <c:v>Handling equipment</c:v>
                </c:pt>
                <c:pt idx="6">
                  <c:v>IV device manipulation</c:v>
                </c:pt>
                <c:pt idx="7">
                  <c:v>Cleaning</c:v>
                </c:pt>
                <c:pt idx="8">
                  <c:v>Bed making</c:v>
                </c:pt>
                <c:pt idx="9">
                  <c:v>Mobilisation</c:v>
                </c:pt>
              </c:strCache>
            </c:strRef>
          </c:cat>
          <c:val>
            <c:numRef>
              <c:f>Procedures!$B$2:$B$11</c:f>
              <c:numCache>
                <c:formatCode>General</c:formatCode>
                <c:ptCount val="10"/>
                <c:pt idx="0">
                  <c:v>5</c:v>
                </c:pt>
                <c:pt idx="1">
                  <c:v>6</c:v>
                </c:pt>
                <c:pt idx="2">
                  <c:v>6</c:v>
                </c:pt>
                <c:pt idx="3">
                  <c:v>7</c:v>
                </c:pt>
                <c:pt idx="4">
                  <c:v>7</c:v>
                </c:pt>
                <c:pt idx="5">
                  <c:v>7</c:v>
                </c:pt>
                <c:pt idx="6">
                  <c:v>10</c:v>
                </c:pt>
                <c:pt idx="7">
                  <c:v>13</c:v>
                </c:pt>
                <c:pt idx="8">
                  <c:v>13</c:v>
                </c:pt>
                <c:pt idx="9" formatCode="0">
                  <c:v>13</c:v>
                </c:pt>
              </c:numCache>
            </c:numRef>
          </c:val>
        </c:ser>
        <c:dLbls>
          <c:showLegendKey val="0"/>
          <c:showVal val="1"/>
          <c:showCatName val="0"/>
          <c:showSerName val="0"/>
          <c:showPercent val="0"/>
          <c:showBubbleSize val="0"/>
        </c:dLbls>
        <c:gapWidth val="75"/>
        <c:overlap val="-29"/>
        <c:axId val="173626880"/>
        <c:axId val="173649280"/>
      </c:barChart>
      <c:catAx>
        <c:axId val="173626880"/>
        <c:scaling>
          <c:orientation val="minMax"/>
        </c:scaling>
        <c:delete val="0"/>
        <c:axPos val="l"/>
        <c:majorTickMark val="out"/>
        <c:minorTickMark val="none"/>
        <c:tickLblPos val="nextTo"/>
        <c:txPr>
          <a:bodyPr/>
          <a:lstStyle/>
          <a:p>
            <a:pPr>
              <a:defRPr sz="1600"/>
            </a:pPr>
            <a:endParaRPr lang="en-US"/>
          </a:p>
        </c:txPr>
        <c:crossAx val="173649280"/>
        <c:crosses val="autoZero"/>
        <c:auto val="1"/>
        <c:lblAlgn val="ctr"/>
        <c:lblOffset val="100"/>
        <c:noMultiLvlLbl val="0"/>
      </c:catAx>
      <c:valAx>
        <c:axId val="173649280"/>
        <c:scaling>
          <c:orientation val="minMax"/>
        </c:scaling>
        <c:delete val="0"/>
        <c:axPos val="b"/>
        <c:majorGridlines/>
        <c:title>
          <c:tx>
            <c:rich>
              <a:bodyPr/>
              <a:lstStyle/>
              <a:p>
                <a:pPr>
                  <a:defRPr sz="1600"/>
                </a:pPr>
                <a:r>
                  <a:rPr lang="en-US" sz="1600"/>
                  <a:t>% of all procedures</a:t>
                </a:r>
              </a:p>
            </c:rich>
          </c:tx>
          <c:overlay val="0"/>
        </c:title>
        <c:numFmt formatCode="General" sourceLinked="1"/>
        <c:majorTickMark val="out"/>
        <c:minorTickMark val="none"/>
        <c:tickLblPos val="nextTo"/>
        <c:txPr>
          <a:bodyPr/>
          <a:lstStyle/>
          <a:p>
            <a:pPr>
              <a:defRPr sz="1400"/>
            </a:pPr>
            <a:endParaRPr lang="en-US"/>
          </a:p>
        </c:txPr>
        <c:crossAx val="17362688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Moments</a:t>
            </a:r>
            <a:r>
              <a:rPr lang="en-US" baseline="0"/>
              <a:t> of hand hygiene associated with cross contamination</a:t>
            </a:r>
            <a:endParaRPr lang="en-US"/>
          </a:p>
        </c:rich>
      </c:tx>
      <c:layout>
        <c:manualLayout>
          <c:xMode val="edge"/>
          <c:yMode val="edge"/>
          <c:x val="0.126338714791523"/>
          <c:y val="2.5316325459317598E-2"/>
        </c:manualLayout>
      </c:layout>
      <c:overlay val="0"/>
    </c:title>
    <c:autoTitleDeleted val="0"/>
    <c:plotArea>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62422486191625504"/>
          <c:y val="0.31151008473805902"/>
          <c:w val="0.23965153767838401"/>
          <c:h val="0.48199947480583"/>
        </c:manualLayout>
      </c:layout>
      <c:overlay val="0"/>
      <c:txPr>
        <a:bodyPr/>
        <a:lstStyle/>
        <a:p>
          <a:pPr>
            <a:defRPr sz="2000"/>
          </a:pPr>
          <a:endParaRPr lang="en-US"/>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l">
              <a:defRPr/>
            </a:pPr>
            <a:r>
              <a:rPr lang="en-US"/>
              <a:t>Moments</a:t>
            </a:r>
            <a:r>
              <a:rPr lang="en-US" baseline="0"/>
              <a:t> of hand hygiene associated with cross contamination</a:t>
            </a:r>
            <a:endParaRPr lang="en-US"/>
          </a:p>
        </c:rich>
      </c:tx>
      <c:layout>
        <c:manualLayout>
          <c:xMode val="edge"/>
          <c:yMode val="edge"/>
          <c:x val="2.9698087897263099E-2"/>
          <c:y val="1.9320551478902201E-2"/>
        </c:manualLayout>
      </c:layout>
      <c:overlay val="0"/>
    </c:title>
    <c:autoTitleDeleted val="0"/>
    <c:plotArea>
      <c:layout>
        <c:manualLayout>
          <c:layoutTarget val="inner"/>
          <c:xMode val="edge"/>
          <c:yMode val="edge"/>
          <c:x val="9.8007290982151898E-2"/>
          <c:y val="0.209115075176832"/>
          <c:w val="0.50109576711035397"/>
          <c:h val="0.87049130872611502"/>
        </c:manualLayout>
      </c:layout>
      <c:pieChart>
        <c:varyColors val="1"/>
        <c:dLbls>
          <c:showLegendKey val="0"/>
          <c:showVal val="0"/>
          <c:showCatName val="0"/>
          <c:showSerName val="0"/>
          <c:showPercent val="0"/>
          <c:showBubbleSize val="0"/>
          <c:showLeaderLines val="1"/>
        </c:dLbls>
        <c:firstSliceAng val="0"/>
      </c:pieChart>
    </c:plotArea>
    <c:legend>
      <c:legendPos val="r"/>
      <c:layout>
        <c:manualLayout>
          <c:xMode val="edge"/>
          <c:yMode val="edge"/>
          <c:x val="0.62462992042099996"/>
          <c:y val="0.12601319760767299"/>
          <c:w val="0.225232048796423"/>
          <c:h val="0.48051515490574598"/>
        </c:manualLayout>
      </c:layout>
      <c:overlay val="0"/>
      <c:txPr>
        <a:bodyPr/>
        <a:lstStyle/>
        <a:p>
          <a:pPr>
            <a:defRPr sz="2000"/>
          </a:pPr>
          <a:endParaRPr lang="en-US"/>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Moments</a:t>
            </a:r>
            <a:r>
              <a:rPr lang="en-US" baseline="0"/>
              <a:t> of hand hygiene associated with cross contamination</a:t>
            </a:r>
            <a:endParaRPr lang="en-US"/>
          </a:p>
        </c:rich>
      </c:tx>
      <c:layout>
        <c:manualLayout>
          <c:xMode val="edge"/>
          <c:yMode val="edge"/>
          <c:x val="0.126338714791523"/>
          <c:y val="2.5316325459317598E-2"/>
        </c:manualLayout>
      </c:layout>
      <c:overlay val="0"/>
    </c:title>
    <c:autoTitleDeleted val="0"/>
    <c:plotArea>
      <c:layout>
        <c:manualLayout>
          <c:layoutTarget val="inner"/>
          <c:xMode val="edge"/>
          <c:yMode val="edge"/>
          <c:x val="8.9831060382581804E-2"/>
          <c:y val="0.172960372960373"/>
          <c:w val="0.460806916426513"/>
          <c:h val="0.74545454545454504"/>
        </c:manualLayout>
      </c:layout>
      <c:pieChart>
        <c:varyColors val="1"/>
        <c:ser>
          <c:idx val="0"/>
          <c:order val="0"/>
          <c:spPr>
            <a:solidFill>
              <a:schemeClr val="accent3">
                <a:lumMod val="40000"/>
                <a:lumOff val="60000"/>
              </a:schemeClr>
            </a:solidFill>
            <a:effectLst>
              <a:glow rad="25400">
                <a:schemeClr val="tx1">
                  <a:alpha val="75000"/>
                </a:schemeClr>
              </a:glow>
            </a:effectLst>
          </c:spPr>
          <c:dPt>
            <c:idx val="0"/>
            <c:bubble3D val="0"/>
            <c:spPr>
              <a:solidFill>
                <a:schemeClr val="accent5">
                  <a:lumMod val="40000"/>
                  <a:lumOff val="60000"/>
                </a:schemeClr>
              </a:solidFill>
              <a:effectLst>
                <a:glow rad="25400">
                  <a:schemeClr val="tx1">
                    <a:alpha val="75000"/>
                  </a:schemeClr>
                </a:glow>
              </a:effectLst>
            </c:spPr>
          </c:dPt>
          <c:dPt>
            <c:idx val="1"/>
            <c:bubble3D val="0"/>
            <c:spPr>
              <a:solidFill>
                <a:schemeClr val="accent6">
                  <a:lumMod val="40000"/>
                  <a:lumOff val="60000"/>
                </a:schemeClr>
              </a:solidFill>
              <a:effectLst>
                <a:glow rad="25400">
                  <a:schemeClr val="tx1">
                    <a:alpha val="75000"/>
                  </a:schemeClr>
                </a:glow>
              </a:effectLst>
            </c:spPr>
          </c:dPt>
          <c:dPt>
            <c:idx val="2"/>
            <c:bubble3D val="0"/>
            <c:spPr>
              <a:solidFill>
                <a:schemeClr val="tx1">
                  <a:lumMod val="40000"/>
                  <a:lumOff val="60000"/>
                </a:schemeClr>
              </a:solidFill>
              <a:effectLst>
                <a:glow rad="25400">
                  <a:schemeClr val="tx1">
                    <a:alpha val="75000"/>
                  </a:schemeClr>
                </a:glow>
              </a:effectLst>
            </c:spPr>
          </c:dPt>
          <c:dPt>
            <c:idx val="4"/>
            <c:bubble3D val="0"/>
            <c:spPr>
              <a:solidFill>
                <a:schemeClr val="accent2">
                  <a:lumMod val="40000"/>
                  <a:lumOff val="60000"/>
                </a:schemeClr>
              </a:solidFill>
              <a:effectLst>
                <a:glow rad="25400">
                  <a:schemeClr val="tx1">
                    <a:alpha val="75000"/>
                  </a:schemeClr>
                </a:glow>
              </a:effectLst>
            </c:spPr>
          </c:dPt>
          <c:dLbls>
            <c:txPr>
              <a:bodyPr/>
              <a:lstStyle/>
              <a:p>
                <a:pPr>
                  <a:defRPr sz="1800" b="1"/>
                </a:pPr>
                <a:endParaRPr lang="en-US"/>
              </a:p>
            </c:txPr>
            <c:dLblPos val="inEnd"/>
            <c:showLegendKey val="0"/>
            <c:showVal val="1"/>
            <c:showCatName val="0"/>
            <c:showSerName val="0"/>
            <c:showPercent val="0"/>
            <c:showBubbleSize val="0"/>
            <c:showLeaderLines val="1"/>
          </c:dLbls>
          <c:cat>
            <c:strRef>
              <c:f>'Cross contam'!$A$2:$A$6</c:f>
              <c:strCache>
                <c:ptCount val="5"/>
                <c:pt idx="0">
                  <c:v>Moment 1</c:v>
                </c:pt>
                <c:pt idx="1">
                  <c:v>Moment 2</c:v>
                </c:pt>
                <c:pt idx="2">
                  <c:v>Moment 3</c:v>
                </c:pt>
                <c:pt idx="3">
                  <c:v>Moment 4</c:v>
                </c:pt>
                <c:pt idx="4">
                  <c:v>Moment 5</c:v>
                </c:pt>
              </c:strCache>
            </c:strRef>
          </c:cat>
          <c:val>
            <c:numRef>
              <c:f>'Cross contam'!$B$2:$B$6</c:f>
              <c:numCache>
                <c:formatCode>0%</c:formatCode>
                <c:ptCount val="5"/>
                <c:pt idx="0">
                  <c:v>0.21</c:v>
                </c:pt>
                <c:pt idx="1">
                  <c:v>0.1</c:v>
                </c:pt>
                <c:pt idx="2">
                  <c:v>0.15</c:v>
                </c:pt>
                <c:pt idx="3">
                  <c:v>0.3</c:v>
                </c:pt>
                <c:pt idx="4">
                  <c:v>0.12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3038258186026397"/>
          <c:y val="0.17356092726171499"/>
          <c:w val="0.188061222174318"/>
          <c:h val="0.37362388267900098"/>
        </c:manualLayout>
      </c:layout>
      <c:overlay val="0"/>
      <c:txPr>
        <a:bodyPr/>
        <a:lstStyle/>
        <a:p>
          <a:pPr>
            <a:defRPr sz="2000"/>
          </a:pPr>
          <a:endParaRPr lang="en-US"/>
        </a:p>
      </c:txPr>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Number of moments</a:t>
            </a:r>
            <a:r>
              <a:rPr lang="en-US" baseline="0"/>
              <a:t> breaches in episodes with cross-contamination</a:t>
            </a:r>
            <a:endParaRPr lang="en-US"/>
          </a:p>
        </c:rich>
      </c:tx>
      <c:overlay val="0"/>
    </c:title>
    <c:autoTitleDeleted val="0"/>
    <c:plotArea>
      <c:layout/>
      <c:barChart>
        <c:barDir val="bar"/>
        <c:grouping val="clustered"/>
        <c:varyColors val="0"/>
        <c:ser>
          <c:idx val="1"/>
          <c:order val="0"/>
          <c:spPr>
            <a:solidFill>
              <a:schemeClr val="tx2">
                <a:lumMod val="60000"/>
                <a:lumOff val="40000"/>
              </a:schemeClr>
            </a:solidFill>
            <a:ln>
              <a:solidFill>
                <a:schemeClr val="tx1"/>
              </a:solidFill>
            </a:ln>
            <a:effectLst/>
          </c:spPr>
          <c:invertIfNegative val="0"/>
          <c:dLbls>
            <c:txPr>
              <a:bodyPr/>
              <a:lstStyle/>
              <a:p>
                <a:pPr>
                  <a:defRPr sz="1600" b="1"/>
                </a:pPr>
                <a:endParaRPr lang="en-US"/>
              </a:p>
            </c:txPr>
            <c:dLblPos val="ctr"/>
            <c:showLegendKey val="0"/>
            <c:showVal val="1"/>
            <c:showCatName val="0"/>
            <c:showSerName val="0"/>
            <c:showPercent val="0"/>
            <c:showBubbleSize val="0"/>
            <c:showLeaderLines val="0"/>
          </c:dLbls>
          <c:val>
            <c:numRef>
              <c:f>'Cross contam'!$F$2:$F$5</c:f>
              <c:numCache>
                <c:formatCode>General</c:formatCode>
                <c:ptCount val="4"/>
                <c:pt idx="0">
                  <c:v>31</c:v>
                </c:pt>
                <c:pt idx="1">
                  <c:v>42</c:v>
                </c:pt>
                <c:pt idx="2">
                  <c:v>10</c:v>
                </c:pt>
                <c:pt idx="3">
                  <c:v>2</c:v>
                </c:pt>
              </c:numCache>
            </c:numRef>
          </c:val>
        </c:ser>
        <c:dLbls>
          <c:showLegendKey val="0"/>
          <c:showVal val="0"/>
          <c:showCatName val="0"/>
          <c:showSerName val="0"/>
          <c:showPercent val="0"/>
          <c:showBubbleSize val="0"/>
        </c:dLbls>
        <c:gapWidth val="75"/>
        <c:axId val="173987328"/>
        <c:axId val="173989248"/>
      </c:barChart>
      <c:catAx>
        <c:axId val="173987328"/>
        <c:scaling>
          <c:orientation val="minMax"/>
        </c:scaling>
        <c:delete val="0"/>
        <c:axPos val="l"/>
        <c:title>
          <c:tx>
            <c:rich>
              <a:bodyPr rot="-5400000" vert="horz"/>
              <a:lstStyle/>
              <a:p>
                <a:pPr>
                  <a:defRPr sz="1600" b="0"/>
                </a:pPr>
                <a:r>
                  <a:rPr lang="en-US" sz="1600" b="0"/>
                  <a:t>No. moments breached</a:t>
                </a:r>
              </a:p>
            </c:rich>
          </c:tx>
          <c:layout>
            <c:manualLayout>
              <c:xMode val="edge"/>
              <c:yMode val="edge"/>
              <c:x val="8.0645161290322596E-3"/>
              <c:y val="0.207795275590551"/>
            </c:manualLayout>
          </c:layout>
          <c:overlay val="0"/>
        </c:title>
        <c:majorTickMark val="out"/>
        <c:minorTickMark val="none"/>
        <c:tickLblPos val="nextTo"/>
        <c:txPr>
          <a:bodyPr/>
          <a:lstStyle/>
          <a:p>
            <a:pPr>
              <a:defRPr sz="1800"/>
            </a:pPr>
            <a:endParaRPr lang="en-US"/>
          </a:p>
        </c:txPr>
        <c:crossAx val="173989248"/>
        <c:crosses val="autoZero"/>
        <c:auto val="1"/>
        <c:lblAlgn val="ctr"/>
        <c:lblOffset val="100"/>
        <c:noMultiLvlLbl val="0"/>
      </c:catAx>
      <c:valAx>
        <c:axId val="173989248"/>
        <c:scaling>
          <c:orientation val="minMax"/>
        </c:scaling>
        <c:delete val="0"/>
        <c:axPos val="b"/>
        <c:majorGridlines/>
        <c:title>
          <c:tx>
            <c:rich>
              <a:bodyPr/>
              <a:lstStyle/>
              <a:p>
                <a:pPr>
                  <a:defRPr sz="1200"/>
                </a:pPr>
                <a:r>
                  <a:rPr lang="en-US" sz="1200"/>
                  <a:t>No.</a:t>
                </a:r>
                <a:r>
                  <a:rPr lang="en-US" sz="1200" baseline="0"/>
                  <a:t> of episodes</a:t>
                </a:r>
                <a:endParaRPr lang="en-US" sz="1200"/>
              </a:p>
            </c:rich>
          </c:tx>
          <c:overlay val="0"/>
        </c:title>
        <c:numFmt formatCode="General" sourceLinked="1"/>
        <c:majorTickMark val="out"/>
        <c:minorTickMark val="none"/>
        <c:tickLblPos val="nextTo"/>
        <c:txPr>
          <a:bodyPr/>
          <a:lstStyle/>
          <a:p>
            <a:pPr>
              <a:defRPr sz="1600"/>
            </a:pPr>
            <a:endParaRPr lang="en-US"/>
          </a:p>
        </c:txPr>
        <c:crossAx val="17398732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Sheet2!$B$61</c:f>
              <c:strCache>
                <c:ptCount val="1"/>
                <c:pt idx="0">
                  <c:v>Would like HCW to wear gloves</c:v>
                </c:pt>
              </c:strCache>
            </c:strRef>
          </c:tx>
          <c:spPr>
            <a:solidFill>
              <a:schemeClr val="tx2">
                <a:lumMod val="40000"/>
                <a:lumOff val="60000"/>
              </a:schemeClr>
            </a:solidFill>
            <a:ln>
              <a:solidFill>
                <a:schemeClr val="tx1"/>
              </a:solidFill>
            </a:ln>
          </c:spPr>
          <c:invertIfNegative val="0"/>
          <c:dLbls>
            <c:txPr>
              <a:bodyPr/>
              <a:lstStyle/>
              <a:p>
                <a:pPr>
                  <a:defRPr sz="1800">
                    <a:solidFill>
                      <a:srgbClr val="001D35"/>
                    </a:solidFill>
                    <a:latin typeface="Calibri"/>
                    <a:cs typeface="Calibri"/>
                  </a:defRPr>
                </a:pPr>
                <a:endParaRPr lang="en-US"/>
              </a:p>
            </c:txPr>
            <c:showLegendKey val="0"/>
            <c:showVal val="1"/>
            <c:showCatName val="0"/>
            <c:showSerName val="0"/>
            <c:showPercent val="0"/>
            <c:showBubbleSize val="0"/>
            <c:showLeaderLines val="0"/>
          </c:dLbls>
          <c:cat>
            <c:strRef>
              <c:f>Sheet2!$A$62:$A$71</c:f>
              <c:strCache>
                <c:ptCount val="10"/>
                <c:pt idx="0">
                  <c:v>Taking my blood pressure</c:v>
                </c:pt>
                <c:pt idx="1">
                  <c:v>Helping me dress</c:v>
                </c:pt>
                <c:pt idx="2">
                  <c:v>Helping me eat</c:v>
                </c:pt>
                <c:pt idx="3">
                  <c:v>Giving me a wash</c:v>
                </c:pt>
                <c:pt idx="4">
                  <c:v>Helping me walk to the toilet</c:v>
                </c:pt>
                <c:pt idx="5">
                  <c:v>Doctor examination</c:v>
                </c:pt>
                <c:pt idx="6">
                  <c:v>Helping me off the toilet</c:v>
                </c:pt>
                <c:pt idx="7">
                  <c:v>Washing private areas</c:v>
                </c:pt>
                <c:pt idx="8">
                  <c:v>Taking sample of blood</c:v>
                </c:pt>
                <c:pt idx="9">
                  <c:v>Changing my wound dressing</c:v>
                </c:pt>
              </c:strCache>
            </c:strRef>
          </c:cat>
          <c:val>
            <c:numRef>
              <c:f>Sheet2!$B$62:$B$71</c:f>
              <c:numCache>
                <c:formatCode>0</c:formatCode>
                <c:ptCount val="10"/>
                <c:pt idx="0">
                  <c:v>2.8</c:v>
                </c:pt>
                <c:pt idx="1">
                  <c:v>8.5</c:v>
                </c:pt>
                <c:pt idx="2">
                  <c:v>8.5</c:v>
                </c:pt>
                <c:pt idx="3">
                  <c:v>25.4</c:v>
                </c:pt>
                <c:pt idx="4">
                  <c:v>6.3</c:v>
                </c:pt>
                <c:pt idx="5">
                  <c:v>4.9000000000000004</c:v>
                </c:pt>
                <c:pt idx="6">
                  <c:v>71.099999999999994</c:v>
                </c:pt>
                <c:pt idx="7">
                  <c:v>93.7</c:v>
                </c:pt>
                <c:pt idx="8">
                  <c:v>87.3</c:v>
                </c:pt>
                <c:pt idx="9">
                  <c:v>95.1</c:v>
                </c:pt>
              </c:numCache>
            </c:numRef>
          </c:val>
        </c:ser>
        <c:ser>
          <c:idx val="1"/>
          <c:order val="1"/>
          <c:tx>
            <c:strRef>
              <c:f>Sheet2!$C$61</c:f>
              <c:strCache>
                <c:ptCount val="1"/>
                <c:pt idx="0">
                  <c:v>Would feel uncomfortable if HCW wore gloves</c:v>
                </c:pt>
              </c:strCache>
            </c:strRef>
          </c:tx>
          <c:spPr>
            <a:solidFill>
              <a:schemeClr val="accent2">
                <a:lumMod val="40000"/>
                <a:lumOff val="60000"/>
              </a:schemeClr>
            </a:solidFill>
            <a:ln>
              <a:solidFill>
                <a:schemeClr val="tx1"/>
              </a:solidFill>
            </a:ln>
          </c:spPr>
          <c:invertIfNegative val="0"/>
          <c:dLbls>
            <c:txPr>
              <a:bodyPr/>
              <a:lstStyle/>
              <a:p>
                <a:pPr>
                  <a:defRPr sz="1800">
                    <a:solidFill>
                      <a:srgbClr val="001D35"/>
                    </a:solidFill>
                    <a:latin typeface="Calibri"/>
                    <a:cs typeface="Calibri"/>
                  </a:defRPr>
                </a:pPr>
                <a:endParaRPr lang="en-US"/>
              </a:p>
            </c:txPr>
            <c:showLegendKey val="0"/>
            <c:showVal val="1"/>
            <c:showCatName val="0"/>
            <c:showSerName val="0"/>
            <c:showPercent val="0"/>
            <c:showBubbleSize val="0"/>
            <c:showLeaderLines val="0"/>
          </c:dLbls>
          <c:cat>
            <c:strRef>
              <c:f>Sheet2!$A$62:$A$71</c:f>
              <c:strCache>
                <c:ptCount val="10"/>
                <c:pt idx="0">
                  <c:v>Taking my blood pressure</c:v>
                </c:pt>
                <c:pt idx="1">
                  <c:v>Helping me dress</c:v>
                </c:pt>
                <c:pt idx="2">
                  <c:v>Helping me eat</c:v>
                </c:pt>
                <c:pt idx="3">
                  <c:v>Giving me a wash</c:v>
                </c:pt>
                <c:pt idx="4">
                  <c:v>Helping me walk to the toilet</c:v>
                </c:pt>
                <c:pt idx="5">
                  <c:v>Doctor examination</c:v>
                </c:pt>
                <c:pt idx="6">
                  <c:v>Helping me off the toilet</c:v>
                </c:pt>
                <c:pt idx="7">
                  <c:v>Washing private areas</c:v>
                </c:pt>
                <c:pt idx="8">
                  <c:v>Taking sample of blood</c:v>
                </c:pt>
                <c:pt idx="9">
                  <c:v>Changing my wound dressing</c:v>
                </c:pt>
              </c:strCache>
            </c:strRef>
          </c:cat>
          <c:val>
            <c:numRef>
              <c:f>Sheet2!$C$62:$C$71</c:f>
              <c:numCache>
                <c:formatCode>0</c:formatCode>
                <c:ptCount val="10"/>
                <c:pt idx="0">
                  <c:v>72.5</c:v>
                </c:pt>
                <c:pt idx="1">
                  <c:v>66.900000000000006</c:v>
                </c:pt>
                <c:pt idx="2">
                  <c:v>74.599999999999994</c:v>
                </c:pt>
                <c:pt idx="3">
                  <c:v>58.5</c:v>
                </c:pt>
                <c:pt idx="4">
                  <c:v>74.599999999999994</c:v>
                </c:pt>
                <c:pt idx="5">
                  <c:v>69</c:v>
                </c:pt>
                <c:pt idx="6">
                  <c:v>12</c:v>
                </c:pt>
                <c:pt idx="7">
                  <c:v>1.4</c:v>
                </c:pt>
                <c:pt idx="8">
                  <c:v>2.1</c:v>
                </c:pt>
                <c:pt idx="9">
                  <c:v>1.4</c:v>
                </c:pt>
              </c:numCache>
            </c:numRef>
          </c:val>
        </c:ser>
        <c:ser>
          <c:idx val="2"/>
          <c:order val="2"/>
          <c:tx>
            <c:strRef>
              <c:f>Sheet2!$D$61</c:f>
              <c:strCache>
                <c:ptCount val="1"/>
                <c:pt idx="0">
                  <c:v>Wouldn’t mind either way</c:v>
                </c:pt>
              </c:strCache>
            </c:strRef>
          </c:tx>
          <c:spPr>
            <a:solidFill>
              <a:schemeClr val="accent3">
                <a:lumMod val="40000"/>
                <a:lumOff val="60000"/>
              </a:schemeClr>
            </a:solidFill>
            <a:ln>
              <a:solidFill>
                <a:schemeClr val="tx1"/>
              </a:solidFill>
            </a:ln>
          </c:spPr>
          <c:invertIfNegative val="0"/>
          <c:dLbls>
            <c:txPr>
              <a:bodyPr/>
              <a:lstStyle/>
              <a:p>
                <a:pPr>
                  <a:defRPr sz="1800">
                    <a:solidFill>
                      <a:srgbClr val="001D35"/>
                    </a:solidFill>
                    <a:latin typeface="Calibri"/>
                    <a:cs typeface="Calibri"/>
                  </a:defRPr>
                </a:pPr>
                <a:endParaRPr lang="en-US"/>
              </a:p>
            </c:txPr>
            <c:showLegendKey val="0"/>
            <c:showVal val="1"/>
            <c:showCatName val="0"/>
            <c:showSerName val="0"/>
            <c:showPercent val="0"/>
            <c:showBubbleSize val="0"/>
            <c:showLeaderLines val="0"/>
          </c:dLbls>
          <c:cat>
            <c:strRef>
              <c:f>Sheet2!$A$62:$A$71</c:f>
              <c:strCache>
                <c:ptCount val="10"/>
                <c:pt idx="0">
                  <c:v>Taking my blood pressure</c:v>
                </c:pt>
                <c:pt idx="1">
                  <c:v>Helping me dress</c:v>
                </c:pt>
                <c:pt idx="2">
                  <c:v>Helping me eat</c:v>
                </c:pt>
                <c:pt idx="3">
                  <c:v>Giving me a wash</c:v>
                </c:pt>
                <c:pt idx="4">
                  <c:v>Helping me walk to the toilet</c:v>
                </c:pt>
                <c:pt idx="5">
                  <c:v>Doctor examination</c:v>
                </c:pt>
                <c:pt idx="6">
                  <c:v>Helping me off the toilet</c:v>
                </c:pt>
                <c:pt idx="7">
                  <c:v>Washing private areas</c:v>
                </c:pt>
                <c:pt idx="8">
                  <c:v>Taking sample of blood</c:v>
                </c:pt>
                <c:pt idx="9">
                  <c:v>Changing my wound dressing</c:v>
                </c:pt>
              </c:strCache>
            </c:strRef>
          </c:cat>
          <c:val>
            <c:numRef>
              <c:f>Sheet2!$D$62:$D$71</c:f>
              <c:numCache>
                <c:formatCode>0</c:formatCode>
                <c:ptCount val="10"/>
                <c:pt idx="0">
                  <c:v>24.6</c:v>
                </c:pt>
                <c:pt idx="1">
                  <c:v>24.6</c:v>
                </c:pt>
                <c:pt idx="2">
                  <c:v>16.899999999999999</c:v>
                </c:pt>
                <c:pt idx="3">
                  <c:v>16.2</c:v>
                </c:pt>
                <c:pt idx="4">
                  <c:v>19</c:v>
                </c:pt>
                <c:pt idx="5">
                  <c:v>26.1</c:v>
                </c:pt>
                <c:pt idx="6">
                  <c:v>16.899999999999999</c:v>
                </c:pt>
                <c:pt idx="7">
                  <c:v>4.9000000000000004</c:v>
                </c:pt>
                <c:pt idx="8">
                  <c:v>10.6</c:v>
                </c:pt>
                <c:pt idx="9">
                  <c:v>3.5</c:v>
                </c:pt>
              </c:numCache>
            </c:numRef>
          </c:val>
        </c:ser>
        <c:dLbls>
          <c:showLegendKey val="0"/>
          <c:showVal val="0"/>
          <c:showCatName val="0"/>
          <c:showSerName val="0"/>
          <c:showPercent val="0"/>
          <c:showBubbleSize val="0"/>
        </c:dLbls>
        <c:gapWidth val="35"/>
        <c:overlap val="100"/>
        <c:axId val="174042496"/>
        <c:axId val="174052480"/>
      </c:barChart>
      <c:catAx>
        <c:axId val="174042496"/>
        <c:scaling>
          <c:orientation val="minMax"/>
        </c:scaling>
        <c:delete val="0"/>
        <c:axPos val="l"/>
        <c:numFmt formatCode="General" sourceLinked="1"/>
        <c:majorTickMark val="out"/>
        <c:minorTickMark val="none"/>
        <c:tickLblPos val="nextTo"/>
        <c:txPr>
          <a:bodyPr/>
          <a:lstStyle/>
          <a:p>
            <a:pPr>
              <a:defRPr sz="1200" b="1">
                <a:solidFill>
                  <a:srgbClr val="001D35"/>
                </a:solidFill>
                <a:latin typeface="Calibri"/>
                <a:cs typeface="Calibri"/>
              </a:defRPr>
            </a:pPr>
            <a:endParaRPr lang="en-US"/>
          </a:p>
        </c:txPr>
        <c:crossAx val="174052480"/>
        <c:crosses val="autoZero"/>
        <c:auto val="1"/>
        <c:lblAlgn val="ctr"/>
        <c:lblOffset val="100"/>
        <c:noMultiLvlLbl val="0"/>
      </c:catAx>
      <c:valAx>
        <c:axId val="174052480"/>
        <c:scaling>
          <c:orientation val="minMax"/>
        </c:scaling>
        <c:delete val="0"/>
        <c:axPos val="b"/>
        <c:majorGridlines/>
        <c:numFmt formatCode="0%" sourceLinked="1"/>
        <c:majorTickMark val="out"/>
        <c:minorTickMark val="none"/>
        <c:tickLblPos val="nextTo"/>
        <c:txPr>
          <a:bodyPr/>
          <a:lstStyle/>
          <a:p>
            <a:pPr>
              <a:defRPr sz="1400">
                <a:solidFill>
                  <a:srgbClr val="001D35"/>
                </a:solidFill>
                <a:latin typeface="Calibri"/>
                <a:cs typeface="Calibri"/>
              </a:defRPr>
            </a:pPr>
            <a:endParaRPr lang="en-US"/>
          </a:p>
        </c:txPr>
        <c:crossAx val="174042496"/>
        <c:crosses val="autoZero"/>
        <c:crossBetween val="between"/>
      </c:valAx>
    </c:plotArea>
    <c:legend>
      <c:legendPos val="t"/>
      <c:overlay val="0"/>
      <c:txPr>
        <a:bodyPr/>
        <a:lstStyle/>
        <a:p>
          <a:pPr>
            <a:defRPr sz="1400" b="1">
              <a:solidFill>
                <a:srgbClr val="001D35"/>
              </a:solidFill>
              <a:latin typeface="Calibri"/>
              <a:cs typeface="Calibri"/>
            </a:defRPr>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15F49-3810-864E-8416-F25491AD20A8}"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9C83862D-6DDC-7848-BA5B-A70AACD4D49E}">
      <dgm:prSet phldrT="[Text]">
        <dgm:style>
          <a:lnRef idx="1">
            <a:schemeClr val="accent6"/>
          </a:lnRef>
          <a:fillRef idx="3">
            <a:schemeClr val="accent6"/>
          </a:fillRef>
          <a:effectRef idx="2">
            <a:schemeClr val="accent6"/>
          </a:effectRef>
          <a:fontRef idx="minor">
            <a:schemeClr val="lt1"/>
          </a:fontRef>
        </dgm:style>
      </dgm:prSet>
      <dgm:spPr>
        <a:ln/>
      </dgm:spPr>
      <dgm:t>
        <a:bodyPr/>
        <a:lstStyle/>
        <a:p>
          <a:r>
            <a:rPr lang="en-US" dirty="0" smtClean="0"/>
            <a:t>Phase 1</a:t>
          </a:r>
          <a:endParaRPr lang="en-US" dirty="0"/>
        </a:p>
      </dgm:t>
    </dgm:pt>
    <dgm:pt modelId="{C508B994-B184-234E-8A7E-5B051C05618D}" type="parTrans" cxnId="{9FECD4A7-8E92-0142-A751-303A4F2C2E27}">
      <dgm:prSet/>
      <dgm:spPr/>
      <dgm:t>
        <a:bodyPr/>
        <a:lstStyle/>
        <a:p>
          <a:endParaRPr lang="en-US"/>
        </a:p>
      </dgm:t>
    </dgm:pt>
    <dgm:pt modelId="{23A59F85-C13B-5A4E-9C5B-A675A13FD53A}" type="sibTrans" cxnId="{9FECD4A7-8E92-0142-A751-303A4F2C2E27}">
      <dgm:prSet/>
      <dgm:spPr/>
      <dgm:t>
        <a:bodyPr/>
        <a:lstStyle/>
        <a:p>
          <a:endParaRPr lang="en-US"/>
        </a:p>
      </dgm:t>
    </dgm:pt>
    <dgm:pt modelId="{A47B2C30-5F6B-FC44-8B04-7F923279A0DF}">
      <dgm:prSet phldrT="[Text]" custT="1"/>
      <dgm:spPr/>
      <dgm:t>
        <a:bodyPr/>
        <a:lstStyle/>
        <a:p>
          <a:r>
            <a:rPr lang="en-US" sz="3200" dirty="0" smtClean="0">
              <a:latin typeface="Arial"/>
              <a:cs typeface="Arial"/>
            </a:rPr>
            <a:t>Observational</a:t>
          </a:r>
          <a:r>
            <a:rPr lang="en-US" sz="3200" dirty="0" smtClean="0"/>
            <a:t> </a:t>
          </a:r>
          <a:r>
            <a:rPr lang="en-US" sz="3200" dirty="0" smtClean="0">
              <a:latin typeface="Arial"/>
              <a:cs typeface="Arial"/>
            </a:rPr>
            <a:t>Audit</a:t>
          </a:r>
          <a:endParaRPr lang="en-US" sz="3200" dirty="0">
            <a:latin typeface="Arial"/>
            <a:cs typeface="Arial"/>
          </a:endParaRPr>
        </a:p>
      </dgm:t>
    </dgm:pt>
    <dgm:pt modelId="{043D61F9-55D3-6542-9FED-A0CA9C498789}" type="parTrans" cxnId="{F02E1ED5-31DF-2D4E-90D6-C4393842811A}">
      <dgm:prSet/>
      <dgm:spPr/>
      <dgm:t>
        <a:bodyPr/>
        <a:lstStyle/>
        <a:p>
          <a:endParaRPr lang="en-US"/>
        </a:p>
      </dgm:t>
    </dgm:pt>
    <dgm:pt modelId="{ABFB41CB-5E05-9C41-9451-A810048F2287}" type="sibTrans" cxnId="{F02E1ED5-31DF-2D4E-90D6-C4393842811A}">
      <dgm:prSet/>
      <dgm:spPr/>
      <dgm:t>
        <a:bodyPr/>
        <a:lstStyle/>
        <a:p>
          <a:endParaRPr lang="en-US"/>
        </a:p>
      </dgm:t>
    </dgm:pt>
    <dgm:pt modelId="{5E6979EB-E14D-D644-9BD7-2494ED4E155F}">
      <dgm:prSet phldrT="[Text]">
        <dgm:style>
          <a:lnRef idx="1">
            <a:schemeClr val="dk1"/>
          </a:lnRef>
          <a:fillRef idx="3">
            <a:schemeClr val="dk1"/>
          </a:fillRef>
          <a:effectRef idx="2">
            <a:schemeClr val="dk1"/>
          </a:effectRef>
          <a:fontRef idx="minor">
            <a:schemeClr val="lt1"/>
          </a:fontRef>
        </dgm:style>
      </dgm:prSet>
      <dgm:spPr>
        <a:solidFill>
          <a:srgbClr val="008000"/>
        </a:solidFill>
      </dgm:spPr>
      <dgm:t>
        <a:bodyPr/>
        <a:lstStyle/>
        <a:p>
          <a:r>
            <a:rPr lang="en-US" dirty="0" smtClean="0"/>
            <a:t>Phase 2 </a:t>
          </a:r>
          <a:endParaRPr lang="en-US" dirty="0"/>
        </a:p>
      </dgm:t>
    </dgm:pt>
    <dgm:pt modelId="{15EB560C-8B18-5F43-8262-1D4DE67005BB}" type="parTrans" cxnId="{31B807F5-2E25-184A-8DA1-582D07671F9C}">
      <dgm:prSet/>
      <dgm:spPr/>
      <dgm:t>
        <a:bodyPr/>
        <a:lstStyle/>
        <a:p>
          <a:endParaRPr lang="en-US"/>
        </a:p>
      </dgm:t>
    </dgm:pt>
    <dgm:pt modelId="{797DCD72-4748-8340-9631-7FD2E5BCB8FA}" type="sibTrans" cxnId="{31B807F5-2E25-184A-8DA1-582D07671F9C}">
      <dgm:prSet/>
      <dgm:spPr/>
      <dgm:t>
        <a:bodyPr/>
        <a:lstStyle/>
        <a:p>
          <a:endParaRPr lang="en-US"/>
        </a:p>
      </dgm:t>
    </dgm:pt>
    <dgm:pt modelId="{13F1A049-B9EF-804D-ADA7-1B35580BCA12}">
      <dgm:prSet phldrT="[Text]" custT="1"/>
      <dgm:spPr/>
      <dgm:t>
        <a:bodyPr/>
        <a:lstStyle/>
        <a:p>
          <a:r>
            <a:rPr lang="en-US" sz="3200" dirty="0" smtClean="0">
              <a:latin typeface="Arial"/>
              <a:cs typeface="Arial"/>
            </a:rPr>
            <a:t>Qualitative Interviews</a:t>
          </a:r>
          <a:r>
            <a:rPr lang="en-US" sz="2400" dirty="0" smtClean="0">
              <a:latin typeface="Arial"/>
              <a:cs typeface="Arial"/>
            </a:rPr>
            <a:t> </a:t>
          </a:r>
          <a:endParaRPr lang="en-US" sz="2400" dirty="0">
            <a:latin typeface="Arial"/>
            <a:cs typeface="Arial"/>
          </a:endParaRPr>
        </a:p>
      </dgm:t>
    </dgm:pt>
    <dgm:pt modelId="{8D9AF4E2-B682-BE40-B568-CCDDEC7AF936}" type="parTrans" cxnId="{A1A41C55-109D-7A45-ADF9-DDEF5600FB24}">
      <dgm:prSet/>
      <dgm:spPr/>
      <dgm:t>
        <a:bodyPr/>
        <a:lstStyle/>
        <a:p>
          <a:endParaRPr lang="en-US"/>
        </a:p>
      </dgm:t>
    </dgm:pt>
    <dgm:pt modelId="{0FBC743D-2090-C741-9DD8-240222383156}" type="sibTrans" cxnId="{A1A41C55-109D-7A45-ADF9-DDEF5600FB24}">
      <dgm:prSet/>
      <dgm:spPr/>
      <dgm:t>
        <a:bodyPr/>
        <a:lstStyle/>
        <a:p>
          <a:endParaRPr lang="en-US"/>
        </a:p>
      </dgm:t>
    </dgm:pt>
    <dgm:pt modelId="{8A9CC609-6472-2245-A0D8-C61A7EDB5124}">
      <dgm:prSet/>
      <dgm:spPr/>
      <dgm:t>
        <a:bodyPr/>
        <a:lstStyle/>
        <a:p>
          <a:r>
            <a:rPr lang="en-US" dirty="0" smtClean="0"/>
            <a:t>Phase 3</a:t>
          </a:r>
          <a:endParaRPr lang="en-US" dirty="0"/>
        </a:p>
      </dgm:t>
    </dgm:pt>
    <dgm:pt modelId="{3B05DAED-3439-CD42-A0A9-DA2A929D28E9}" type="parTrans" cxnId="{4EABE21C-7998-A14B-BECA-27F13F863893}">
      <dgm:prSet/>
      <dgm:spPr/>
      <dgm:t>
        <a:bodyPr/>
        <a:lstStyle/>
        <a:p>
          <a:endParaRPr lang="en-US"/>
        </a:p>
      </dgm:t>
    </dgm:pt>
    <dgm:pt modelId="{F7811EC9-ABE1-8D41-BCEF-2164D8B5A888}" type="sibTrans" cxnId="{4EABE21C-7998-A14B-BECA-27F13F863893}">
      <dgm:prSet/>
      <dgm:spPr/>
      <dgm:t>
        <a:bodyPr/>
        <a:lstStyle/>
        <a:p>
          <a:endParaRPr lang="en-US"/>
        </a:p>
      </dgm:t>
    </dgm:pt>
    <dgm:pt modelId="{ED7DFA7C-217A-234C-9D92-D35762A41277}">
      <dgm:prSet custT="1"/>
      <dgm:spPr/>
      <dgm:t>
        <a:bodyPr/>
        <a:lstStyle/>
        <a:p>
          <a:r>
            <a:rPr lang="en-US" sz="3200" dirty="0" smtClean="0">
              <a:latin typeface="Arial"/>
              <a:cs typeface="Arial"/>
            </a:rPr>
            <a:t>Public survey</a:t>
          </a:r>
          <a:endParaRPr lang="en-US" sz="3200" dirty="0">
            <a:latin typeface="Arial"/>
            <a:cs typeface="Arial"/>
          </a:endParaRPr>
        </a:p>
      </dgm:t>
    </dgm:pt>
    <dgm:pt modelId="{2611499F-96D0-7F48-9938-C5FFAA46110F}" type="parTrans" cxnId="{F90F6E6A-094F-6C4D-A085-FFC9574733DA}">
      <dgm:prSet/>
      <dgm:spPr/>
      <dgm:t>
        <a:bodyPr/>
        <a:lstStyle/>
        <a:p>
          <a:endParaRPr lang="en-US"/>
        </a:p>
      </dgm:t>
    </dgm:pt>
    <dgm:pt modelId="{3E1C1F7B-6C06-D642-82BF-6EF1DC3A9389}" type="sibTrans" cxnId="{F90F6E6A-094F-6C4D-A085-FFC9574733DA}">
      <dgm:prSet/>
      <dgm:spPr/>
      <dgm:t>
        <a:bodyPr/>
        <a:lstStyle/>
        <a:p>
          <a:endParaRPr lang="en-US"/>
        </a:p>
      </dgm:t>
    </dgm:pt>
    <dgm:pt modelId="{07E5466C-332C-B443-BEAA-B0004D0C403F}" type="pres">
      <dgm:prSet presAssocID="{9E715F49-3810-864E-8416-F25491AD20A8}" presName="Name0" presStyleCnt="0">
        <dgm:presLayoutVars>
          <dgm:dir/>
          <dgm:animLvl val="lvl"/>
          <dgm:resizeHandles val="exact"/>
        </dgm:presLayoutVars>
      </dgm:prSet>
      <dgm:spPr/>
      <dgm:t>
        <a:bodyPr/>
        <a:lstStyle/>
        <a:p>
          <a:endParaRPr lang="en-GB"/>
        </a:p>
      </dgm:t>
    </dgm:pt>
    <dgm:pt modelId="{CF777E26-6D85-454C-8317-C290224BAD7C}" type="pres">
      <dgm:prSet presAssocID="{9C83862D-6DDC-7848-BA5B-A70AACD4D49E}" presName="linNode" presStyleCnt="0"/>
      <dgm:spPr/>
    </dgm:pt>
    <dgm:pt modelId="{3697510C-404F-DA4E-8555-C315508BA105}" type="pres">
      <dgm:prSet presAssocID="{9C83862D-6DDC-7848-BA5B-A70AACD4D49E}" presName="parentText" presStyleLbl="node1" presStyleIdx="0" presStyleCnt="3">
        <dgm:presLayoutVars>
          <dgm:chMax val="1"/>
          <dgm:bulletEnabled val="1"/>
        </dgm:presLayoutVars>
      </dgm:prSet>
      <dgm:spPr/>
      <dgm:t>
        <a:bodyPr/>
        <a:lstStyle/>
        <a:p>
          <a:endParaRPr lang="en-GB"/>
        </a:p>
      </dgm:t>
    </dgm:pt>
    <dgm:pt modelId="{AA6866F9-9527-3B4D-ACCE-BEE5895DE967}" type="pres">
      <dgm:prSet presAssocID="{9C83862D-6DDC-7848-BA5B-A70AACD4D49E}" presName="descendantText" presStyleLbl="alignAccFollowNode1" presStyleIdx="0" presStyleCnt="3" custScaleX="103910" custScaleY="117098" custLinFactNeighborX="1048" custLinFactNeighborY="9266">
        <dgm:presLayoutVars>
          <dgm:bulletEnabled val="1"/>
        </dgm:presLayoutVars>
      </dgm:prSet>
      <dgm:spPr/>
      <dgm:t>
        <a:bodyPr/>
        <a:lstStyle/>
        <a:p>
          <a:endParaRPr lang="en-GB"/>
        </a:p>
      </dgm:t>
    </dgm:pt>
    <dgm:pt modelId="{2F3B31B4-6AAE-1149-AA41-A58B2F1889D7}" type="pres">
      <dgm:prSet presAssocID="{23A59F85-C13B-5A4E-9C5B-A675A13FD53A}" presName="sp" presStyleCnt="0"/>
      <dgm:spPr/>
    </dgm:pt>
    <dgm:pt modelId="{1AFA9B82-C853-A848-9FD5-EE42E762128C}" type="pres">
      <dgm:prSet presAssocID="{5E6979EB-E14D-D644-9BD7-2494ED4E155F}" presName="linNode" presStyleCnt="0"/>
      <dgm:spPr/>
    </dgm:pt>
    <dgm:pt modelId="{E313C1CB-BAB0-9C49-8E33-CADB8F9A9FAB}" type="pres">
      <dgm:prSet presAssocID="{5E6979EB-E14D-D644-9BD7-2494ED4E155F}" presName="parentText" presStyleLbl="node1" presStyleIdx="1" presStyleCnt="3">
        <dgm:presLayoutVars>
          <dgm:chMax val="1"/>
          <dgm:bulletEnabled val="1"/>
        </dgm:presLayoutVars>
      </dgm:prSet>
      <dgm:spPr/>
      <dgm:t>
        <a:bodyPr/>
        <a:lstStyle/>
        <a:p>
          <a:endParaRPr lang="en-GB"/>
        </a:p>
      </dgm:t>
    </dgm:pt>
    <dgm:pt modelId="{4A379BD8-6EEF-9D42-8607-704F4449524E}" type="pres">
      <dgm:prSet presAssocID="{5E6979EB-E14D-D644-9BD7-2494ED4E155F}" presName="descendantText" presStyleLbl="alignAccFollowNode1" presStyleIdx="1" presStyleCnt="3" custScaleX="97755" custScaleY="98751" custLinFactNeighborX="864" custLinFactNeighborY="9465">
        <dgm:presLayoutVars>
          <dgm:bulletEnabled val="1"/>
        </dgm:presLayoutVars>
      </dgm:prSet>
      <dgm:spPr/>
      <dgm:t>
        <a:bodyPr/>
        <a:lstStyle/>
        <a:p>
          <a:endParaRPr lang="en-US"/>
        </a:p>
      </dgm:t>
    </dgm:pt>
    <dgm:pt modelId="{6FEE8441-DF40-B646-8C8E-522464ADC136}" type="pres">
      <dgm:prSet presAssocID="{797DCD72-4748-8340-9631-7FD2E5BCB8FA}" presName="sp" presStyleCnt="0"/>
      <dgm:spPr/>
    </dgm:pt>
    <dgm:pt modelId="{81D0E964-02A7-764C-BDFF-8AF30755D572}" type="pres">
      <dgm:prSet presAssocID="{8A9CC609-6472-2245-A0D8-C61A7EDB5124}" presName="linNode" presStyleCnt="0"/>
      <dgm:spPr/>
    </dgm:pt>
    <dgm:pt modelId="{40788B42-CC68-CF49-ABBC-67D904F664C8}" type="pres">
      <dgm:prSet presAssocID="{8A9CC609-6472-2245-A0D8-C61A7EDB5124}" presName="parentText" presStyleLbl="node1" presStyleIdx="2" presStyleCnt="3">
        <dgm:presLayoutVars>
          <dgm:chMax val="1"/>
          <dgm:bulletEnabled val="1"/>
        </dgm:presLayoutVars>
      </dgm:prSet>
      <dgm:spPr/>
      <dgm:t>
        <a:bodyPr/>
        <a:lstStyle/>
        <a:p>
          <a:endParaRPr lang="en-GB"/>
        </a:p>
      </dgm:t>
    </dgm:pt>
    <dgm:pt modelId="{877252F4-6C13-F344-93D1-A761BC13F41B}" type="pres">
      <dgm:prSet presAssocID="{8A9CC609-6472-2245-A0D8-C61A7EDB5124}" presName="descendantText" presStyleLbl="alignAccFollowNode1" presStyleIdx="2" presStyleCnt="3" custScaleY="110623">
        <dgm:presLayoutVars>
          <dgm:bulletEnabled val="1"/>
        </dgm:presLayoutVars>
      </dgm:prSet>
      <dgm:spPr/>
      <dgm:t>
        <a:bodyPr/>
        <a:lstStyle/>
        <a:p>
          <a:endParaRPr lang="en-US"/>
        </a:p>
      </dgm:t>
    </dgm:pt>
  </dgm:ptLst>
  <dgm:cxnLst>
    <dgm:cxn modelId="{89F07B87-71F5-C74D-B22A-19C89523C864}" type="presOf" srcId="{9C83862D-6DDC-7848-BA5B-A70AACD4D49E}" destId="{3697510C-404F-DA4E-8555-C315508BA105}" srcOrd="0" destOrd="0" presId="urn:microsoft.com/office/officeart/2005/8/layout/vList5"/>
    <dgm:cxn modelId="{F02E1ED5-31DF-2D4E-90D6-C4393842811A}" srcId="{9C83862D-6DDC-7848-BA5B-A70AACD4D49E}" destId="{A47B2C30-5F6B-FC44-8B04-7F923279A0DF}" srcOrd="0" destOrd="0" parTransId="{043D61F9-55D3-6542-9FED-A0CA9C498789}" sibTransId="{ABFB41CB-5E05-9C41-9451-A810048F2287}"/>
    <dgm:cxn modelId="{DD351DD2-60C6-8B45-BE20-74B74B9E5311}" type="presOf" srcId="{A47B2C30-5F6B-FC44-8B04-7F923279A0DF}" destId="{AA6866F9-9527-3B4D-ACCE-BEE5895DE967}" srcOrd="0" destOrd="0" presId="urn:microsoft.com/office/officeart/2005/8/layout/vList5"/>
    <dgm:cxn modelId="{F90F6E6A-094F-6C4D-A085-FFC9574733DA}" srcId="{8A9CC609-6472-2245-A0D8-C61A7EDB5124}" destId="{ED7DFA7C-217A-234C-9D92-D35762A41277}" srcOrd="0" destOrd="0" parTransId="{2611499F-96D0-7F48-9938-C5FFAA46110F}" sibTransId="{3E1C1F7B-6C06-D642-82BF-6EF1DC3A9389}"/>
    <dgm:cxn modelId="{6E15FCA6-AB2D-DB4F-AA5C-828B4CD7F5EC}" type="presOf" srcId="{9E715F49-3810-864E-8416-F25491AD20A8}" destId="{07E5466C-332C-B443-BEAA-B0004D0C403F}" srcOrd="0" destOrd="0" presId="urn:microsoft.com/office/officeart/2005/8/layout/vList5"/>
    <dgm:cxn modelId="{CF94F9C9-72C7-024F-A2F3-A6D19362F6EB}" type="presOf" srcId="{5E6979EB-E14D-D644-9BD7-2494ED4E155F}" destId="{E313C1CB-BAB0-9C49-8E33-CADB8F9A9FAB}" srcOrd="0" destOrd="0" presId="urn:microsoft.com/office/officeart/2005/8/layout/vList5"/>
    <dgm:cxn modelId="{4EABE21C-7998-A14B-BECA-27F13F863893}" srcId="{9E715F49-3810-864E-8416-F25491AD20A8}" destId="{8A9CC609-6472-2245-A0D8-C61A7EDB5124}" srcOrd="2" destOrd="0" parTransId="{3B05DAED-3439-CD42-A0A9-DA2A929D28E9}" sibTransId="{F7811EC9-ABE1-8D41-BCEF-2164D8B5A888}"/>
    <dgm:cxn modelId="{8400F9F0-3673-C147-9271-DBF0D28271DB}" type="presOf" srcId="{13F1A049-B9EF-804D-ADA7-1B35580BCA12}" destId="{4A379BD8-6EEF-9D42-8607-704F4449524E}" srcOrd="0" destOrd="0" presId="urn:microsoft.com/office/officeart/2005/8/layout/vList5"/>
    <dgm:cxn modelId="{31B807F5-2E25-184A-8DA1-582D07671F9C}" srcId="{9E715F49-3810-864E-8416-F25491AD20A8}" destId="{5E6979EB-E14D-D644-9BD7-2494ED4E155F}" srcOrd="1" destOrd="0" parTransId="{15EB560C-8B18-5F43-8262-1D4DE67005BB}" sibTransId="{797DCD72-4748-8340-9631-7FD2E5BCB8FA}"/>
    <dgm:cxn modelId="{9FECD4A7-8E92-0142-A751-303A4F2C2E27}" srcId="{9E715F49-3810-864E-8416-F25491AD20A8}" destId="{9C83862D-6DDC-7848-BA5B-A70AACD4D49E}" srcOrd="0" destOrd="0" parTransId="{C508B994-B184-234E-8A7E-5B051C05618D}" sibTransId="{23A59F85-C13B-5A4E-9C5B-A675A13FD53A}"/>
    <dgm:cxn modelId="{539705BE-6355-E943-B95A-AA9B1B29D31E}" type="presOf" srcId="{ED7DFA7C-217A-234C-9D92-D35762A41277}" destId="{877252F4-6C13-F344-93D1-A761BC13F41B}" srcOrd="0" destOrd="0" presId="urn:microsoft.com/office/officeart/2005/8/layout/vList5"/>
    <dgm:cxn modelId="{C076100B-8313-DD44-A029-A1A0F086A341}" type="presOf" srcId="{8A9CC609-6472-2245-A0D8-C61A7EDB5124}" destId="{40788B42-CC68-CF49-ABBC-67D904F664C8}" srcOrd="0" destOrd="0" presId="urn:microsoft.com/office/officeart/2005/8/layout/vList5"/>
    <dgm:cxn modelId="{A1A41C55-109D-7A45-ADF9-DDEF5600FB24}" srcId="{5E6979EB-E14D-D644-9BD7-2494ED4E155F}" destId="{13F1A049-B9EF-804D-ADA7-1B35580BCA12}" srcOrd="0" destOrd="0" parTransId="{8D9AF4E2-B682-BE40-B568-CCDDEC7AF936}" sibTransId="{0FBC743D-2090-C741-9DD8-240222383156}"/>
    <dgm:cxn modelId="{31232A8E-2745-3448-B4B0-4B546B72383A}" type="presParOf" srcId="{07E5466C-332C-B443-BEAA-B0004D0C403F}" destId="{CF777E26-6D85-454C-8317-C290224BAD7C}" srcOrd="0" destOrd="0" presId="urn:microsoft.com/office/officeart/2005/8/layout/vList5"/>
    <dgm:cxn modelId="{5E225A55-D6B6-204A-8AA8-13C069BC430E}" type="presParOf" srcId="{CF777E26-6D85-454C-8317-C290224BAD7C}" destId="{3697510C-404F-DA4E-8555-C315508BA105}" srcOrd="0" destOrd="0" presId="urn:microsoft.com/office/officeart/2005/8/layout/vList5"/>
    <dgm:cxn modelId="{D68FD332-F5FF-F840-9FFE-82BB7099854D}" type="presParOf" srcId="{CF777E26-6D85-454C-8317-C290224BAD7C}" destId="{AA6866F9-9527-3B4D-ACCE-BEE5895DE967}" srcOrd="1" destOrd="0" presId="urn:microsoft.com/office/officeart/2005/8/layout/vList5"/>
    <dgm:cxn modelId="{900B5200-14B6-364B-B841-562841A5AA04}" type="presParOf" srcId="{07E5466C-332C-B443-BEAA-B0004D0C403F}" destId="{2F3B31B4-6AAE-1149-AA41-A58B2F1889D7}" srcOrd="1" destOrd="0" presId="urn:microsoft.com/office/officeart/2005/8/layout/vList5"/>
    <dgm:cxn modelId="{0832A243-7370-7A48-A9D1-05222D3232A2}" type="presParOf" srcId="{07E5466C-332C-B443-BEAA-B0004D0C403F}" destId="{1AFA9B82-C853-A848-9FD5-EE42E762128C}" srcOrd="2" destOrd="0" presId="urn:microsoft.com/office/officeart/2005/8/layout/vList5"/>
    <dgm:cxn modelId="{CB7FD786-ABE9-1243-B860-0C99B9A15342}" type="presParOf" srcId="{1AFA9B82-C853-A848-9FD5-EE42E762128C}" destId="{E313C1CB-BAB0-9C49-8E33-CADB8F9A9FAB}" srcOrd="0" destOrd="0" presId="urn:microsoft.com/office/officeart/2005/8/layout/vList5"/>
    <dgm:cxn modelId="{CF4FD4EE-9557-904D-BCFF-647768BF4747}" type="presParOf" srcId="{1AFA9B82-C853-A848-9FD5-EE42E762128C}" destId="{4A379BD8-6EEF-9D42-8607-704F4449524E}" srcOrd="1" destOrd="0" presId="urn:microsoft.com/office/officeart/2005/8/layout/vList5"/>
    <dgm:cxn modelId="{DABE7ECB-868E-0D44-B3DD-14495A4CCBB2}" type="presParOf" srcId="{07E5466C-332C-B443-BEAA-B0004D0C403F}" destId="{6FEE8441-DF40-B646-8C8E-522464ADC136}" srcOrd="3" destOrd="0" presId="urn:microsoft.com/office/officeart/2005/8/layout/vList5"/>
    <dgm:cxn modelId="{114293AF-7CFC-B54E-86EB-29FF058975CA}" type="presParOf" srcId="{07E5466C-332C-B443-BEAA-B0004D0C403F}" destId="{81D0E964-02A7-764C-BDFF-8AF30755D572}" srcOrd="4" destOrd="0" presId="urn:microsoft.com/office/officeart/2005/8/layout/vList5"/>
    <dgm:cxn modelId="{E083711F-FE0A-3F4C-BFE7-10CFBD6C35B5}" type="presParOf" srcId="{81D0E964-02A7-764C-BDFF-8AF30755D572}" destId="{40788B42-CC68-CF49-ABBC-67D904F664C8}" srcOrd="0" destOrd="0" presId="urn:microsoft.com/office/officeart/2005/8/layout/vList5"/>
    <dgm:cxn modelId="{5301109E-333C-3F48-A727-94B74F026B70}" type="presParOf" srcId="{81D0E964-02A7-764C-BDFF-8AF30755D572}" destId="{877252F4-6C13-F344-93D1-A761BC13F41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866F9-9527-3B4D-ACCE-BEE5895DE967}">
      <dsp:nvSpPr>
        <dsp:cNvPr id="0" name=""/>
        <dsp:cNvSpPr/>
      </dsp:nvSpPr>
      <dsp:spPr>
        <a:xfrm rot="5400000">
          <a:off x="5426533" y="-2236278"/>
          <a:ext cx="986307" cy="568470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Arial"/>
              <a:cs typeface="Arial"/>
            </a:rPr>
            <a:t>Observational</a:t>
          </a:r>
          <a:r>
            <a:rPr lang="en-US" sz="3200" kern="1200" dirty="0" smtClean="0"/>
            <a:t> </a:t>
          </a:r>
          <a:r>
            <a:rPr lang="en-US" sz="3200" kern="1200" dirty="0" smtClean="0">
              <a:latin typeface="Arial"/>
              <a:cs typeface="Arial"/>
            </a:rPr>
            <a:t>Audit</a:t>
          </a:r>
          <a:endParaRPr lang="en-US" sz="3200" kern="1200" dirty="0">
            <a:latin typeface="Arial"/>
            <a:cs typeface="Arial"/>
          </a:endParaRPr>
        </a:p>
      </dsp:txBody>
      <dsp:txXfrm rot="-5400000">
        <a:off x="3077333" y="161070"/>
        <a:ext cx="5636559" cy="890011"/>
      </dsp:txXfrm>
    </dsp:sp>
    <dsp:sp modelId="{3697510C-404F-DA4E-8555-C315508BA105}">
      <dsp:nvSpPr>
        <dsp:cNvPr id="0" name=""/>
        <dsp:cNvSpPr/>
      </dsp:nvSpPr>
      <dsp:spPr>
        <a:xfrm>
          <a:off x="0" y="1595"/>
          <a:ext cx="3077324" cy="1052865"/>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dirty="0" smtClean="0"/>
            <a:t>Phase 1</a:t>
          </a:r>
          <a:endParaRPr lang="en-US" sz="5100" kern="1200" dirty="0"/>
        </a:p>
      </dsp:txBody>
      <dsp:txXfrm>
        <a:off x="51397" y="52992"/>
        <a:ext cx="2974530" cy="950071"/>
      </dsp:txXfrm>
    </dsp:sp>
    <dsp:sp modelId="{4A379BD8-6EEF-9D42-8607-704F4449524E}">
      <dsp:nvSpPr>
        <dsp:cNvPr id="0" name=""/>
        <dsp:cNvSpPr/>
      </dsp:nvSpPr>
      <dsp:spPr>
        <a:xfrm rot="5400000">
          <a:off x="5506608" y="-1027646"/>
          <a:ext cx="831772" cy="548181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Arial"/>
              <a:cs typeface="Arial"/>
            </a:rPr>
            <a:t>Qualitative Interviews</a:t>
          </a:r>
          <a:r>
            <a:rPr lang="en-US" sz="2400" kern="1200" dirty="0" smtClean="0">
              <a:latin typeface="Arial"/>
              <a:cs typeface="Arial"/>
            </a:rPr>
            <a:t> </a:t>
          </a:r>
          <a:endParaRPr lang="en-US" sz="2400" kern="1200" dirty="0">
            <a:latin typeface="Arial"/>
            <a:cs typeface="Arial"/>
          </a:endParaRPr>
        </a:p>
      </dsp:txBody>
      <dsp:txXfrm rot="-5400000">
        <a:off x="3181588" y="1337978"/>
        <a:ext cx="5441209" cy="750564"/>
      </dsp:txXfrm>
    </dsp:sp>
    <dsp:sp modelId="{E313C1CB-BAB0-9C49-8E33-CADB8F9A9FAB}">
      <dsp:nvSpPr>
        <dsp:cNvPr id="0" name=""/>
        <dsp:cNvSpPr/>
      </dsp:nvSpPr>
      <dsp:spPr>
        <a:xfrm>
          <a:off x="0" y="1107104"/>
          <a:ext cx="3154334" cy="1052865"/>
        </a:xfrm>
        <a:prstGeom prst="roundRect">
          <a:avLst/>
        </a:prstGeom>
        <a:solidFill>
          <a:srgbClr val="008000"/>
        </a:solidFill>
        <a:ln w="9525" cap="flat" cmpd="sng" algn="ctr">
          <a:solidFill>
            <a:schemeClr val="dk1">
              <a:shade val="95000"/>
              <a:satMod val="105000"/>
            </a:schemeClr>
          </a:solidFill>
          <a:prstDash val="solid"/>
        </a:ln>
        <a:effectLst>
          <a:outerShdw blurRad="40000" dist="23000" dir="5400000" rotWithShape="0">
            <a:srgbClr val="000000">
              <a:alpha val="35000"/>
            </a:srgbClr>
          </a:outerShdw>
        </a:effectLst>
      </dsp:spPr>
      <dsp:style>
        <a:lnRef idx="1">
          <a:schemeClr val="dk1"/>
        </a:lnRef>
        <a:fillRef idx="3">
          <a:schemeClr val="dk1"/>
        </a:fillRef>
        <a:effectRef idx="2">
          <a:schemeClr val="dk1"/>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dirty="0" smtClean="0"/>
            <a:t>Phase 2 </a:t>
          </a:r>
          <a:endParaRPr lang="en-US" sz="5100" kern="1200" dirty="0"/>
        </a:p>
      </dsp:txBody>
      <dsp:txXfrm>
        <a:off x="51397" y="1158501"/>
        <a:ext cx="3051540" cy="950071"/>
      </dsp:txXfrm>
    </dsp:sp>
    <dsp:sp modelId="{877252F4-6C13-F344-93D1-A761BC13F41B}">
      <dsp:nvSpPr>
        <dsp:cNvPr id="0" name=""/>
        <dsp:cNvSpPr/>
      </dsp:nvSpPr>
      <dsp:spPr>
        <a:xfrm rot="5400000">
          <a:off x="5492303" y="-64806"/>
          <a:ext cx="931769" cy="560770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smtClean="0">
              <a:latin typeface="Arial"/>
              <a:cs typeface="Arial"/>
            </a:rPr>
            <a:t>Public survey</a:t>
          </a:r>
          <a:endParaRPr lang="en-US" sz="3200" kern="1200" dirty="0">
            <a:latin typeface="Arial"/>
            <a:cs typeface="Arial"/>
          </a:endParaRPr>
        </a:p>
      </dsp:txBody>
      <dsp:txXfrm rot="-5400000">
        <a:off x="3154335" y="2318647"/>
        <a:ext cx="5562221" cy="840799"/>
      </dsp:txXfrm>
    </dsp:sp>
    <dsp:sp modelId="{40788B42-CC68-CF49-ABBC-67D904F664C8}">
      <dsp:nvSpPr>
        <dsp:cNvPr id="0" name=""/>
        <dsp:cNvSpPr/>
      </dsp:nvSpPr>
      <dsp:spPr>
        <a:xfrm>
          <a:off x="0" y="2212613"/>
          <a:ext cx="3154334" cy="105286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a:lnSpc>
              <a:spcPct val="90000"/>
            </a:lnSpc>
            <a:spcBef>
              <a:spcPct val="0"/>
            </a:spcBef>
            <a:spcAft>
              <a:spcPct val="35000"/>
            </a:spcAft>
          </a:pPr>
          <a:r>
            <a:rPr lang="en-US" sz="5100" kern="1200" dirty="0" smtClean="0"/>
            <a:t>Phase 3</a:t>
          </a:r>
          <a:endParaRPr lang="en-US" sz="5100" kern="1200" dirty="0"/>
        </a:p>
      </dsp:txBody>
      <dsp:txXfrm>
        <a:off x="51397" y="2264010"/>
        <a:ext cx="3051540" cy="95007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3" name="Date Placeholder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CD16154-EC3A-4639-921C-889FD5CC87F4}" type="datetime1">
              <a:rPr lang="en-GB" altLang="en-US"/>
              <a:pPr/>
              <a:t>20/07/2015</a:t>
            </a:fld>
            <a:endParaRPr lang="en-GB" altLang="en-US"/>
          </a:p>
        </p:txBody>
      </p:sp>
      <p:sp>
        <p:nvSpPr>
          <p:cNvPr id="4" name="Footer Placeholder 3"/>
          <p:cNvSpPr>
            <a:spLocks noGrp="1"/>
          </p:cNvSpPr>
          <p:nvPr>
            <p:ph type="ftr" sz="quarter" idx="2"/>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45E097E-5AAE-484D-963B-B9EAE3BEC3B8}" type="slidenum">
              <a:rPr lang="en-GB" altLang="en-US"/>
              <a:pPr/>
              <a:t>‹#›</a:t>
            </a:fld>
            <a:endParaRPr lang="en-GB" altLang="en-US"/>
          </a:p>
        </p:txBody>
      </p:sp>
    </p:spTree>
    <p:extLst>
      <p:ext uri="{BB962C8B-B14F-4D97-AF65-F5344CB8AC3E}">
        <p14:creationId xmlns:p14="http://schemas.microsoft.com/office/powerpoint/2010/main" val="2962635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defRPr>
            </a:lvl1pPr>
          </a:lstStyle>
          <a:p>
            <a:endParaRPr lang="en-GB" altLang="en-US"/>
          </a:p>
        </p:txBody>
      </p:sp>
      <p:sp>
        <p:nvSpPr>
          <p:cNvPr id="3" name="Date Placehold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defRPr>
            </a:lvl1pPr>
          </a:lstStyle>
          <a:p>
            <a:fld id="{85A0595F-68DF-481F-8474-0F3F191FF711}" type="datetime1">
              <a:rPr lang="en-GB" altLang="en-US"/>
              <a:pPr/>
              <a:t>20/07/2015</a:t>
            </a:fld>
            <a:endParaRPr lang="en-GB"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altLang="en-US" smtClean="0"/>
          </a:p>
        </p:txBody>
      </p:sp>
      <p:sp>
        <p:nvSpPr>
          <p:cNvPr id="5" name="Notes Placeholder 4"/>
          <p:cNvSpPr>
            <a:spLocks noGrp="1"/>
          </p:cNvSpPr>
          <p:nvPr>
            <p:ph type="body" sz="quarter" idx="3"/>
          </p:nvPr>
        </p:nvSpPr>
        <p:spPr>
          <a:xfrm>
            <a:off x="679450" y="4716463"/>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6" name="Footer Placeholder 5"/>
          <p:cNvSpPr>
            <a:spLocks noGrp="1"/>
          </p:cNvSpPr>
          <p:nvPr>
            <p:ph type="ftr" sz="quarter" idx="4"/>
          </p:nvPr>
        </p:nvSpPr>
        <p:spPr>
          <a:xfrm>
            <a:off x="0" y="9429750"/>
            <a:ext cx="2946400"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defRPr>
            </a:lvl1pPr>
          </a:lstStyle>
          <a:p>
            <a:endParaRPr lang="en-GB" alt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defRPr>
            </a:lvl1pPr>
          </a:lstStyle>
          <a:p>
            <a:fld id="{32EEC1C5-23F0-4563-A94B-1AEFCE999A4B}" type="slidenum">
              <a:rPr lang="en-GB" altLang="en-US"/>
              <a:pPr/>
              <a:t>‹#›</a:t>
            </a:fld>
            <a:endParaRPr lang="en-GB" altLang="en-US"/>
          </a:p>
        </p:txBody>
      </p:sp>
    </p:spTree>
    <p:extLst>
      <p:ext uri="{BB962C8B-B14F-4D97-AF65-F5344CB8AC3E}">
        <p14:creationId xmlns:p14="http://schemas.microsoft.com/office/powerpoint/2010/main" val="19294405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92EE3BFB-A55C-4608-BB84-1C48CC8CB439}" type="slidenum">
              <a:rPr lang="en-US" altLang="en-US" sz="1200">
                <a:latin typeface="Calibri" pitchFamily="4" charset="0"/>
              </a:rPr>
              <a:pPr eaLnBrk="1" hangingPunct="1"/>
              <a:t>12</a:t>
            </a:fld>
            <a:endParaRPr lang="en-US" altLang="en-US" sz="1200">
              <a:latin typeface="Calibri" pitchFamily="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4C00C58E-1E5A-4C9D-B97E-E54CE7D28830}" type="slidenum">
              <a:rPr lang="en-US" altLang="en-US" sz="1200">
                <a:latin typeface="Calibri" pitchFamily="4" charset="0"/>
              </a:rPr>
              <a:pPr eaLnBrk="1" hangingPunct="1"/>
              <a:t>15</a:t>
            </a:fld>
            <a:endParaRPr lang="en-US" altLang="en-US" sz="1200">
              <a:latin typeface="Calibri" pitchFamily="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_UWL logo">
    <p:spTree>
      <p:nvGrpSpPr>
        <p:cNvPr id="1" name=""/>
        <p:cNvGrpSpPr/>
        <p:nvPr/>
      </p:nvGrpSpPr>
      <p:grpSpPr>
        <a:xfrm>
          <a:off x="0" y="0"/>
          <a:ext cx="0" cy="0"/>
          <a:chOff x="0" y="0"/>
          <a:chExt cx="0" cy="0"/>
        </a:xfrm>
      </p:grpSpPr>
      <p:sp>
        <p:nvSpPr>
          <p:cNvPr id="4" name="Oval 3"/>
          <p:cNvSpPr>
            <a:spLocks noChangeAspect="1"/>
          </p:cNvSpPr>
          <p:nvPr userDrawn="1"/>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400">
              <a:solidFill>
                <a:srgbClr val="FFFFFF"/>
              </a:solidFill>
              <a:latin typeface="Verdana" pitchFamily="4" charset="0"/>
            </a:endParaRPr>
          </a:p>
        </p:txBody>
      </p:sp>
      <p:pic>
        <p:nvPicPr>
          <p:cNvPr id="5" name="Picture 12" descr="UWL-Logo+ConnectEd_Strap_RED.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863" y="288925"/>
            <a:ext cx="280193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35"/>
          <p:cNvGrpSpPr>
            <a:grpSpLocks/>
          </p:cNvGrpSpPr>
          <p:nvPr userDrawn="1"/>
        </p:nvGrpSpPr>
        <p:grpSpPr bwMode="auto">
          <a:xfrm>
            <a:off x="488950" y="836613"/>
            <a:ext cx="8655050" cy="5688012"/>
            <a:chOff x="488951" y="836712"/>
            <a:chExt cx="8655049" cy="5688631"/>
          </a:xfrm>
        </p:grpSpPr>
        <p:cxnSp>
          <p:nvCxnSpPr>
            <p:cNvPr id="7" name="Straight Connector 6"/>
            <p:cNvCxnSpPr/>
            <p:nvPr userDrawn="1"/>
          </p:nvCxnSpPr>
          <p:spPr>
            <a:xfrm flipV="1">
              <a:off x="971551" y="3445258"/>
              <a:ext cx="5711824" cy="4764"/>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10800000" flipV="1">
              <a:off x="4572001" y="4364521"/>
              <a:ext cx="2303463" cy="115265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userDrawn="1"/>
          </p:nvSpPr>
          <p:spPr>
            <a:xfrm>
              <a:off x="3167064" y="5120253"/>
              <a:ext cx="1404937" cy="1405090"/>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Verdana" pitchFamily="4" charset="0"/>
              </a:endParaRPr>
            </a:p>
          </p:txBody>
        </p:sp>
        <p:sp>
          <p:nvSpPr>
            <p:cNvPr id="10" name="Oval 9"/>
            <p:cNvSpPr>
              <a:spLocks/>
            </p:cNvSpPr>
            <p:nvPr userDrawn="1"/>
          </p:nvSpPr>
          <p:spPr>
            <a:xfrm flipH="1">
              <a:off x="3205164" y="5156769"/>
              <a:ext cx="358775" cy="360402"/>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Verdana" pitchFamily="4" charset="0"/>
              </a:endParaRPr>
            </a:p>
          </p:txBody>
        </p:sp>
        <p:cxnSp>
          <p:nvCxnSpPr>
            <p:cNvPr id="11" name="Straight Connector 10"/>
            <p:cNvCxnSpPr/>
            <p:nvPr userDrawn="1"/>
          </p:nvCxnSpPr>
          <p:spPr>
            <a:xfrm rot="10800000">
              <a:off x="1331914" y="5263144"/>
              <a:ext cx="1800225" cy="431847"/>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userDrawn="1"/>
          </p:nvSpPr>
          <p:spPr>
            <a:xfrm>
              <a:off x="488951" y="4716984"/>
              <a:ext cx="863600" cy="865281"/>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Verdana" pitchFamily="4" charset="0"/>
              </a:endParaRPr>
            </a:p>
          </p:txBody>
        </p:sp>
        <p:pic>
          <p:nvPicPr>
            <p:cNvPr id="13" name="Picture 23" descr="Brown circle.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588224" y="836712"/>
              <a:ext cx="2555776"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2240" y="1196752"/>
            <a:ext cx="3600400" cy="4464496"/>
          </a:xfrm>
          <a:prstGeom prst="ellipse">
            <a:avLst/>
          </a:prstGeom>
        </p:spPr>
      </p:pic>
      <p:pic>
        <p:nvPicPr>
          <p:cNvPr id="15" name="Picture 14"/>
          <p:cNvPicPr>
            <a:picLocks noChangeAspect="1"/>
          </p:cNvPicPr>
          <p:nvPr userDrawn="1"/>
        </p:nvPicPr>
        <p:blipFill>
          <a:blip r:embed="rId5" cstate="print"/>
          <a:stretch>
            <a:fillRect/>
          </a:stretch>
        </p:blipFill>
        <p:spPr>
          <a:xfrm>
            <a:off x="3131840" y="5085184"/>
            <a:ext cx="1560950" cy="1584176"/>
          </a:xfrm>
          <a:prstGeom prst="ellipse">
            <a:avLst/>
          </a:prstGeom>
        </p:spPr>
      </p:pic>
      <p:pic>
        <p:nvPicPr>
          <p:cNvPr id="16" name="Picture 15"/>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23528" y="4437112"/>
            <a:ext cx="1417836" cy="1611436"/>
          </a:xfrm>
          <a:prstGeom prst="ellipse">
            <a:avLst/>
          </a:prstGeom>
        </p:spPr>
      </p:pic>
      <p:sp>
        <p:nvSpPr>
          <p:cNvPr id="2" name="Title 1"/>
          <p:cNvSpPr>
            <a:spLocks noGrp="1"/>
          </p:cNvSpPr>
          <p:nvPr>
            <p:ph type="ctrTitle"/>
          </p:nvPr>
        </p:nvSpPr>
        <p:spPr>
          <a:xfrm>
            <a:off x="856994" y="1873578"/>
            <a:ext cx="5299182" cy="1470025"/>
          </a:xfrm>
          <a:ln w="6350"/>
        </p:spPr>
        <p:txBody>
          <a:bodyPr>
            <a:normAutofit/>
          </a:bodyPr>
          <a:lstStyle>
            <a:lvl1pPr>
              <a:defRPr sz="3600" b="0"/>
            </a:lvl1pPr>
          </a:lstStyle>
          <a:p>
            <a:r>
              <a:rPr lang="en-US" dirty="0" smtClean="0"/>
              <a:t>Click to edit Master title style</a:t>
            </a:r>
            <a:endParaRPr lang="en-GB" dirty="0"/>
          </a:p>
        </p:txBody>
      </p:sp>
      <p:sp>
        <p:nvSpPr>
          <p:cNvPr id="3" name="Subtitle 2"/>
          <p:cNvSpPr>
            <a:spLocks noGrp="1"/>
          </p:cNvSpPr>
          <p:nvPr>
            <p:ph type="subTitle" idx="1"/>
          </p:nvPr>
        </p:nvSpPr>
        <p:spPr>
          <a:xfrm>
            <a:off x="864905" y="3463211"/>
            <a:ext cx="5291271" cy="613861"/>
          </a:xfrm>
        </p:spPr>
        <p:txBody>
          <a:bodyPr>
            <a:normAutofit/>
          </a:bodyPr>
          <a:lstStyle>
            <a:lvl1pPr marL="0" indent="0" algn="l">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7" name="Slide Number Placeholder 36"/>
          <p:cNvSpPr>
            <a:spLocks noGrp="1"/>
          </p:cNvSpPr>
          <p:nvPr>
            <p:ph type="sldNum" sz="quarter" idx="10"/>
          </p:nvPr>
        </p:nvSpPr>
        <p:spPr/>
        <p:txBody>
          <a:bodyPr/>
          <a:lstStyle>
            <a:lvl1pPr>
              <a:defRPr/>
            </a:lvl1pPr>
          </a:lstStyle>
          <a:p>
            <a:fld id="{201CCBA9-9F32-42E6-8F4E-289F9AFBDD3D}" type="slidenum">
              <a:rPr lang="en-GB" altLang="en-US"/>
              <a:pPr/>
              <a:t>‹#›</a:t>
            </a:fld>
            <a:endParaRPr lang="en-GB" altLang="en-US"/>
          </a:p>
        </p:txBody>
      </p:sp>
      <p:sp>
        <p:nvSpPr>
          <p:cNvPr id="18" name="Footer Placeholder 21"/>
          <p:cNvSpPr>
            <a:spLocks noGrp="1"/>
          </p:cNvSpPr>
          <p:nvPr userDrawn="1">
            <p:ph type="ftr" sz="quarter" idx="11"/>
          </p:nvPr>
        </p:nvSpPr>
        <p:spPr>
          <a:xfrm>
            <a:off x="414338" y="6323013"/>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GB" altLang="en-US"/>
          </a:p>
        </p:txBody>
      </p:sp>
    </p:spTree>
    <p:extLst>
      <p:ext uri="{BB962C8B-B14F-4D97-AF65-F5344CB8AC3E}">
        <p14:creationId xmlns:p14="http://schemas.microsoft.com/office/powerpoint/2010/main" val="3362368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1" descr="ConnectEd_Roundel_Dotted_RED.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0"/>
            <a:ext cx="11493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6"/>
          <p:cNvSpPr>
            <a:spLocks noGrp="1"/>
          </p:cNvSpPr>
          <p:nvPr>
            <p:ph type="sldNum" sz="quarter" idx="10"/>
          </p:nvPr>
        </p:nvSpPr>
        <p:spPr/>
        <p:txBody>
          <a:bodyPr/>
          <a:lstStyle>
            <a:lvl1pPr>
              <a:defRPr/>
            </a:lvl1pPr>
          </a:lstStyle>
          <a:p>
            <a:fld id="{06A9922E-A741-4236-8B4B-82E5D95D7864}" type="slidenum">
              <a:rPr lang="en-GB" altLang="en-US"/>
              <a:pPr/>
              <a:t>‹#›</a:t>
            </a:fld>
            <a:endParaRPr lang="en-GB" altLang="en-US"/>
          </a:p>
        </p:txBody>
      </p:sp>
      <p:sp>
        <p:nvSpPr>
          <p:cNvPr id="4" name="Footer Placeholder 7"/>
          <p:cNvSpPr>
            <a:spLocks noGrp="1"/>
          </p:cNvSpPr>
          <p:nvPr>
            <p:ph type="ftr" sz="quarter" idx="11"/>
          </p:nvPr>
        </p:nvSpPr>
        <p:spPr>
          <a:xfrm>
            <a:off x="414338" y="6323013"/>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GB" altLang="en-US"/>
          </a:p>
        </p:txBody>
      </p:sp>
    </p:spTree>
    <p:extLst>
      <p:ext uri="{BB962C8B-B14F-4D97-AF65-F5344CB8AC3E}">
        <p14:creationId xmlns:p14="http://schemas.microsoft.com/office/powerpoint/2010/main" val="3000277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1" descr="ConnectEd_Roundel_Dotted_RED.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0"/>
            <a:ext cx="11493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94929" y="586002"/>
            <a:ext cx="3008313" cy="1162050"/>
          </a:xfrm>
        </p:spPr>
        <p:txBody>
          <a:bodyPr/>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4012779" y="586002"/>
            <a:ext cx="3079501" cy="5853113"/>
          </a:xfrm>
        </p:spPr>
        <p:txBody>
          <a:bodyPr>
            <a:normAutofit/>
          </a:bodyPr>
          <a:lstStyle>
            <a:lvl1pPr>
              <a:lnSpc>
                <a:spcPct val="100000"/>
              </a:lnSpc>
              <a:defRPr sz="3200">
                <a:solidFill>
                  <a:schemeClr val="tx1">
                    <a:lumMod val="75000"/>
                  </a:schemeClr>
                </a:solidFill>
              </a:defRPr>
            </a:lvl1pPr>
            <a:lvl2pPr>
              <a:lnSpc>
                <a:spcPct val="100000"/>
              </a:lnSpc>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894929" y="1748052"/>
            <a:ext cx="3008313" cy="4691063"/>
          </a:xfrm>
        </p:spPr>
        <p:txBody>
          <a:bodyPr/>
          <a:lstStyle>
            <a:lvl1pPr marL="0" indent="0">
              <a:buNone/>
              <a:defRPr sz="14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9"/>
          <p:cNvSpPr>
            <a:spLocks noGrp="1"/>
          </p:cNvSpPr>
          <p:nvPr>
            <p:ph type="sldNum" sz="quarter" idx="10"/>
          </p:nvPr>
        </p:nvSpPr>
        <p:spPr/>
        <p:txBody>
          <a:bodyPr/>
          <a:lstStyle>
            <a:lvl1pPr>
              <a:defRPr/>
            </a:lvl1pPr>
          </a:lstStyle>
          <a:p>
            <a:fld id="{B3DFED46-AFDF-43DB-BD21-3330CB4AC4C3}" type="slidenum">
              <a:rPr lang="en-GB" altLang="en-US"/>
              <a:pPr/>
              <a:t>‹#›</a:t>
            </a:fld>
            <a:endParaRPr lang="en-GB" altLang="en-US"/>
          </a:p>
        </p:txBody>
      </p:sp>
      <p:sp>
        <p:nvSpPr>
          <p:cNvPr id="7" name="Footer Placeholder 10"/>
          <p:cNvSpPr>
            <a:spLocks noGrp="1"/>
          </p:cNvSpPr>
          <p:nvPr>
            <p:ph type="ftr" sz="quarter" idx="11"/>
          </p:nvPr>
        </p:nvSpPr>
        <p:spPr>
          <a:xfrm>
            <a:off x="414338" y="6323013"/>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GB" altLang="en-US"/>
          </a:p>
        </p:txBody>
      </p:sp>
    </p:spTree>
    <p:extLst>
      <p:ext uri="{BB962C8B-B14F-4D97-AF65-F5344CB8AC3E}">
        <p14:creationId xmlns:p14="http://schemas.microsoft.com/office/powerpoint/2010/main" val="2795742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1" descr="ConnectEd_Roundel_Dotted_RED.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0"/>
            <a:ext cx="11493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95536" y="5081736"/>
            <a:ext cx="5486400" cy="566738"/>
          </a:xfrm>
        </p:spPr>
        <p:txBody>
          <a:bodyPr/>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395536" y="893911"/>
            <a:ext cx="5486400" cy="4114800"/>
          </a:xfrm>
        </p:spPr>
        <p:txBody>
          <a:bodyPr rtlCol="0">
            <a:normAutofit/>
          </a:bodyPr>
          <a:lstStyle>
            <a:lvl1pPr marL="0" indent="0">
              <a:buNone/>
              <a:defRPr sz="3200">
                <a:solidFill>
                  <a:schemeClr val="tx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395536" y="5648474"/>
            <a:ext cx="5486400" cy="588838"/>
          </a:xfrm>
        </p:spPr>
        <p:txBody>
          <a:bodyPr/>
          <a:lstStyle>
            <a:lvl1pPr marL="0" indent="0">
              <a:buNone/>
              <a:defRPr sz="14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9"/>
          <p:cNvSpPr>
            <a:spLocks noGrp="1"/>
          </p:cNvSpPr>
          <p:nvPr>
            <p:ph type="sldNum" sz="quarter" idx="10"/>
          </p:nvPr>
        </p:nvSpPr>
        <p:spPr/>
        <p:txBody>
          <a:bodyPr/>
          <a:lstStyle>
            <a:lvl1pPr>
              <a:defRPr/>
            </a:lvl1pPr>
          </a:lstStyle>
          <a:p>
            <a:fld id="{C864A647-97DF-452A-8F9C-B16D42BD4B07}" type="slidenum">
              <a:rPr lang="en-GB" altLang="en-US"/>
              <a:pPr/>
              <a:t>‹#›</a:t>
            </a:fld>
            <a:endParaRPr lang="en-GB" altLang="en-US"/>
          </a:p>
        </p:txBody>
      </p:sp>
      <p:sp>
        <p:nvSpPr>
          <p:cNvPr id="7" name="Footer Placeholder 10"/>
          <p:cNvSpPr>
            <a:spLocks noGrp="1"/>
          </p:cNvSpPr>
          <p:nvPr>
            <p:ph type="ftr" sz="quarter" idx="11"/>
          </p:nvPr>
        </p:nvSpPr>
        <p:spPr>
          <a:xfrm>
            <a:off x="414338" y="6323013"/>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GB" altLang="en-US"/>
          </a:p>
        </p:txBody>
      </p:sp>
    </p:spTree>
    <p:extLst>
      <p:ext uri="{BB962C8B-B14F-4D97-AF65-F5344CB8AC3E}">
        <p14:creationId xmlns:p14="http://schemas.microsoft.com/office/powerpoint/2010/main" val="1018852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6" name="Picture 13" descr="ConnectEd_Roundel_Dotted_RED.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0"/>
            <a:ext cx="11493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24260" y="1428801"/>
            <a:ext cx="8192888" cy="4448471"/>
          </a:xfrm>
        </p:spPr>
        <p:txBody>
          <a:bodyPr>
            <a:normAutofit/>
          </a:bodyPr>
          <a:lstStyle>
            <a:lvl1pPr>
              <a:lnSpc>
                <a:spcPct val="130000"/>
              </a:lnSpc>
              <a:spcBef>
                <a:spcPts val="600"/>
              </a:spcBef>
              <a:spcAft>
                <a:spcPts val="600"/>
              </a:spcAft>
              <a:buSzPct val="110000"/>
              <a:defRPr sz="2800">
                <a:solidFill>
                  <a:schemeClr val="tx1">
                    <a:lumMod val="75000"/>
                  </a:schemeClr>
                </a:solidFill>
              </a:defRPr>
            </a:lvl1pPr>
            <a:lvl2pPr>
              <a:lnSpc>
                <a:spcPct val="130000"/>
              </a:lnSpc>
              <a:spcBef>
                <a:spcPts val="600"/>
              </a:spcBef>
              <a:spcAft>
                <a:spcPts val="600"/>
              </a:spcAft>
              <a:buSzPct val="80000"/>
              <a:defRPr sz="2800">
                <a:solidFill>
                  <a:schemeClr val="tx1">
                    <a:lumMod val="75000"/>
                  </a:schemeClr>
                </a:solidFill>
              </a:defRPr>
            </a:lvl2pPr>
            <a:lvl3pPr>
              <a:lnSpc>
                <a:spcPct val="130000"/>
              </a:lnSpc>
              <a:spcBef>
                <a:spcPts val="600"/>
              </a:spcBef>
              <a:spcAft>
                <a:spcPts val="600"/>
              </a:spcAft>
              <a:defRPr sz="2400">
                <a:solidFill>
                  <a:schemeClr val="tx1">
                    <a:lumMod val="75000"/>
                  </a:schemeClr>
                </a:solidFill>
              </a:defRPr>
            </a:lvl3pPr>
            <a:lvl4pPr>
              <a:lnSpc>
                <a:spcPct val="130000"/>
              </a:lnSpc>
              <a:spcBef>
                <a:spcPts val="600"/>
              </a:spcBef>
              <a:spcAft>
                <a:spcPts val="600"/>
              </a:spcAft>
              <a:buSzPct val="80000"/>
              <a:buFont typeface="Arial" pitchFamily="34" charset="0"/>
              <a:buChar char="–"/>
              <a:defRPr sz="2000">
                <a:solidFill>
                  <a:schemeClr val="tx1">
                    <a:lumMod val="75000"/>
                  </a:schemeClr>
                </a:solidFill>
              </a:defRPr>
            </a:lvl4pPr>
            <a:lvl5pPr>
              <a:lnSpc>
                <a:spcPct val="130000"/>
              </a:lnSpc>
              <a:spcBef>
                <a:spcPts val="600"/>
              </a:spcBef>
              <a:spcAft>
                <a:spcPts val="600"/>
              </a:spcAft>
              <a:defRPr sz="2000">
                <a:solidFill>
                  <a:schemeClr val="tx1">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7" name="Slide Number Placeholder 9"/>
          <p:cNvSpPr>
            <a:spLocks noGrp="1"/>
          </p:cNvSpPr>
          <p:nvPr>
            <p:ph type="sldNum" sz="quarter" idx="10"/>
          </p:nvPr>
        </p:nvSpPr>
        <p:spPr/>
        <p:txBody>
          <a:bodyPr/>
          <a:lstStyle>
            <a:lvl1pPr>
              <a:defRPr/>
            </a:lvl1pPr>
          </a:lstStyle>
          <a:p>
            <a:fld id="{AF26D0E9-3EA0-48B1-B2D6-5C196B5A9A5C}" type="slidenum">
              <a:rPr lang="en-GB" altLang="en-US"/>
              <a:pPr/>
              <a:t>‹#›</a:t>
            </a:fld>
            <a:endParaRPr lang="en-GB" altLang="en-US"/>
          </a:p>
        </p:txBody>
      </p:sp>
      <p:sp>
        <p:nvSpPr>
          <p:cNvPr id="8" name="Footer Placeholder 10"/>
          <p:cNvSpPr>
            <a:spLocks noGrp="1"/>
          </p:cNvSpPr>
          <p:nvPr>
            <p:ph type="ftr" sz="quarter" idx="11"/>
          </p:nvPr>
        </p:nvSpPr>
        <p:spPr>
          <a:xfrm>
            <a:off x="414338" y="6323013"/>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GB" altLang="en-US"/>
          </a:p>
        </p:txBody>
      </p:sp>
    </p:spTree>
    <p:extLst>
      <p:ext uri="{BB962C8B-B14F-4D97-AF65-F5344CB8AC3E}">
        <p14:creationId xmlns:p14="http://schemas.microsoft.com/office/powerpoint/2010/main" val="4184231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_UWL logo">
    <p:spTree>
      <p:nvGrpSpPr>
        <p:cNvPr id="1" name=""/>
        <p:cNvGrpSpPr/>
        <p:nvPr/>
      </p:nvGrpSpPr>
      <p:grpSpPr>
        <a:xfrm>
          <a:off x="0" y="0"/>
          <a:ext cx="0" cy="0"/>
          <a:chOff x="0" y="0"/>
          <a:chExt cx="0" cy="0"/>
        </a:xfrm>
      </p:grpSpPr>
      <p:sp>
        <p:nvSpPr>
          <p:cNvPr id="4" name="Oval 3"/>
          <p:cNvSpPr>
            <a:spLocks noChangeAspect="1"/>
          </p:cNvSpPr>
          <p:nvPr userDrawn="1"/>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400">
              <a:solidFill>
                <a:srgbClr val="FFFFFF"/>
              </a:solidFill>
              <a:latin typeface="Verdana" pitchFamily="4" charset="0"/>
            </a:endParaRPr>
          </a:p>
        </p:txBody>
      </p:sp>
      <p:pic>
        <p:nvPicPr>
          <p:cNvPr id="5" name="Picture 12" descr="UWL-Logo+ConnectEd_Strap_RED.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863" y="288925"/>
            <a:ext cx="280193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flipV="1">
            <a:off x="971550" y="3444875"/>
            <a:ext cx="5711825" cy="4763"/>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grpSp>
        <p:nvGrpSpPr>
          <p:cNvPr id="7" name="Group 392"/>
          <p:cNvGrpSpPr>
            <a:grpSpLocks/>
          </p:cNvGrpSpPr>
          <p:nvPr userDrawn="1"/>
        </p:nvGrpSpPr>
        <p:grpSpPr bwMode="auto">
          <a:xfrm>
            <a:off x="488950" y="1300163"/>
            <a:ext cx="10347325" cy="5224462"/>
            <a:chOff x="488951" y="1300668"/>
            <a:chExt cx="10347745" cy="5224675"/>
          </a:xfrm>
        </p:grpSpPr>
        <p:cxnSp>
          <p:nvCxnSpPr>
            <p:cNvPr id="8" name="Straight Connector 7"/>
            <p:cNvCxnSpPr/>
            <p:nvPr userDrawn="1"/>
          </p:nvCxnSpPr>
          <p:spPr>
            <a:xfrm rot="10800000" flipV="1">
              <a:off x="4572167" y="3501033"/>
              <a:ext cx="4032414" cy="2016207"/>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userDrawn="1"/>
          </p:nvSpPr>
          <p:spPr>
            <a:xfrm>
              <a:off x="3167173" y="5120349"/>
              <a:ext cx="1404994" cy="1404994"/>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Verdana" pitchFamily="4" charset="0"/>
              </a:endParaRPr>
            </a:p>
          </p:txBody>
        </p:sp>
        <p:sp>
          <p:nvSpPr>
            <p:cNvPr id="10" name="Oval 9"/>
            <p:cNvSpPr>
              <a:spLocks/>
            </p:cNvSpPr>
            <p:nvPr userDrawn="1"/>
          </p:nvSpPr>
          <p:spPr>
            <a:xfrm flipH="1">
              <a:off x="3205274" y="5156862"/>
              <a:ext cx="358790" cy="360378"/>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Verdana" pitchFamily="4" charset="0"/>
              </a:endParaRPr>
            </a:p>
          </p:txBody>
        </p:sp>
        <p:cxnSp>
          <p:nvCxnSpPr>
            <p:cNvPr id="11" name="Straight Connector 10"/>
            <p:cNvCxnSpPr/>
            <p:nvPr userDrawn="1"/>
          </p:nvCxnSpPr>
          <p:spPr>
            <a:xfrm rot="10800000">
              <a:off x="1331948" y="5263230"/>
              <a:ext cx="1800298" cy="431818"/>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userDrawn="1"/>
          </p:nvSpPr>
          <p:spPr>
            <a:xfrm>
              <a:off x="488951" y="4717107"/>
              <a:ext cx="863635" cy="865222"/>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Verdana" pitchFamily="4" charset="0"/>
              </a:endParaRPr>
            </a:p>
          </p:txBody>
        </p:sp>
        <p:pic>
          <p:nvPicPr>
            <p:cNvPr id="13" name="Picture 12" descr="paragonUWL_CMYK_300dpi_BLOWUP_small.TIF"/>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516216" y="1300668"/>
              <a:ext cx="4320480" cy="4303048"/>
            </a:xfrm>
            <a:prstGeom prst="ellipse">
              <a:avLst/>
            </a:prstGeom>
          </p:spPr>
        </p:pic>
      </p:grpSp>
      <p:sp>
        <p:nvSpPr>
          <p:cNvPr id="2" name="Title 1"/>
          <p:cNvSpPr>
            <a:spLocks noGrp="1"/>
          </p:cNvSpPr>
          <p:nvPr>
            <p:ph type="ctrTitle"/>
          </p:nvPr>
        </p:nvSpPr>
        <p:spPr>
          <a:xfrm>
            <a:off x="856994" y="1873578"/>
            <a:ext cx="5299182" cy="1470025"/>
          </a:xfrm>
          <a:ln w="6350"/>
        </p:spPr>
        <p:txBody>
          <a:bodyPr>
            <a:normAutofit/>
          </a:bodyPr>
          <a:lstStyle>
            <a:lvl1pPr>
              <a:defRPr sz="3600" b="0"/>
            </a:lvl1pPr>
          </a:lstStyle>
          <a:p>
            <a:r>
              <a:rPr lang="en-US" smtClean="0"/>
              <a:t>Click to edit Master title style</a:t>
            </a:r>
            <a:endParaRPr lang="en-GB" dirty="0"/>
          </a:p>
        </p:txBody>
      </p:sp>
      <p:sp>
        <p:nvSpPr>
          <p:cNvPr id="3" name="Subtitle 2"/>
          <p:cNvSpPr>
            <a:spLocks noGrp="1"/>
          </p:cNvSpPr>
          <p:nvPr>
            <p:ph type="subTitle" idx="1"/>
          </p:nvPr>
        </p:nvSpPr>
        <p:spPr>
          <a:xfrm>
            <a:off x="864905" y="3463211"/>
            <a:ext cx="5291271" cy="613861"/>
          </a:xfrm>
        </p:spPr>
        <p:txBody>
          <a:bodyPr>
            <a:normAutofit/>
          </a:bodyPr>
          <a:lstStyle>
            <a:lvl1pPr marL="0" indent="0" algn="l">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14" name="Slide Number Placeholder 36"/>
          <p:cNvSpPr>
            <a:spLocks noGrp="1"/>
          </p:cNvSpPr>
          <p:nvPr>
            <p:ph type="sldNum" sz="quarter" idx="10"/>
          </p:nvPr>
        </p:nvSpPr>
        <p:spPr/>
        <p:txBody>
          <a:bodyPr/>
          <a:lstStyle>
            <a:lvl1pPr>
              <a:defRPr/>
            </a:lvl1pPr>
          </a:lstStyle>
          <a:p>
            <a:fld id="{4B021C34-F3B7-436C-BFDF-102E4425DFD9}" type="slidenum">
              <a:rPr lang="en-GB" altLang="en-US"/>
              <a:pPr/>
              <a:t>‹#›</a:t>
            </a:fld>
            <a:endParaRPr lang="en-GB" altLang="en-US"/>
          </a:p>
        </p:txBody>
      </p:sp>
      <p:sp>
        <p:nvSpPr>
          <p:cNvPr id="15" name="Footer Placeholder 21"/>
          <p:cNvSpPr>
            <a:spLocks noGrp="1"/>
          </p:cNvSpPr>
          <p:nvPr userDrawn="1">
            <p:ph type="ftr" sz="quarter" idx="11"/>
          </p:nvPr>
        </p:nvSpPr>
        <p:spPr>
          <a:xfrm>
            <a:off x="414338" y="6323013"/>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GB" altLang="en-US"/>
          </a:p>
        </p:txBody>
      </p:sp>
    </p:spTree>
    <p:extLst>
      <p:ext uri="{BB962C8B-B14F-4D97-AF65-F5344CB8AC3E}">
        <p14:creationId xmlns:p14="http://schemas.microsoft.com/office/powerpoint/2010/main" val="317632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no logo">
    <p:spTree>
      <p:nvGrpSpPr>
        <p:cNvPr id="1" name=""/>
        <p:cNvGrpSpPr/>
        <p:nvPr/>
      </p:nvGrpSpPr>
      <p:grpSpPr>
        <a:xfrm>
          <a:off x="0" y="0"/>
          <a:ext cx="0" cy="0"/>
          <a:chOff x="0" y="0"/>
          <a:chExt cx="0" cy="0"/>
        </a:xfrm>
      </p:grpSpPr>
      <p:grpSp>
        <p:nvGrpSpPr>
          <p:cNvPr id="5" name="Group 41"/>
          <p:cNvGrpSpPr>
            <a:grpSpLocks/>
          </p:cNvGrpSpPr>
          <p:nvPr userDrawn="1"/>
        </p:nvGrpSpPr>
        <p:grpSpPr bwMode="auto">
          <a:xfrm>
            <a:off x="488950" y="836613"/>
            <a:ext cx="8655050" cy="5688012"/>
            <a:chOff x="488951" y="836712"/>
            <a:chExt cx="8655049" cy="5688631"/>
          </a:xfrm>
        </p:grpSpPr>
        <p:cxnSp>
          <p:nvCxnSpPr>
            <p:cNvPr id="6" name="Straight Connector 5"/>
            <p:cNvCxnSpPr/>
            <p:nvPr userDrawn="1"/>
          </p:nvCxnSpPr>
          <p:spPr>
            <a:xfrm flipV="1">
              <a:off x="971551" y="3445258"/>
              <a:ext cx="5711824" cy="4764"/>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7" name="Picture 13" descr="Brown circle.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88224" y="836712"/>
              <a:ext cx="2555776"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userDrawn="1"/>
          </p:nvCxnSpPr>
          <p:spPr>
            <a:xfrm rot="10800000" flipV="1">
              <a:off x="4572001" y="4364521"/>
              <a:ext cx="2303463" cy="1152650"/>
            </a:xfrm>
            <a:prstGeom prst="line">
              <a:avLst/>
            </a:prstGeom>
            <a:ln w="19050" cap="rnd">
              <a:solidFill>
                <a:srgbClr val="B34215"/>
              </a:solidFill>
              <a:prstDash val="sysDash"/>
            </a:ln>
          </p:spPr>
          <p:style>
            <a:lnRef idx="1">
              <a:schemeClr val="accent1"/>
            </a:lnRef>
            <a:fillRef idx="0">
              <a:schemeClr val="accent1"/>
            </a:fillRef>
            <a:effectRef idx="0">
              <a:schemeClr val="accent1"/>
            </a:effectRef>
            <a:fontRef idx="minor">
              <a:schemeClr val="tx1"/>
            </a:fontRef>
          </p:style>
        </p:cxnSp>
        <p:sp>
          <p:nvSpPr>
            <p:cNvPr id="9" name="Oval 8"/>
            <p:cNvSpPr>
              <a:spLocks/>
            </p:cNvSpPr>
            <p:nvPr userDrawn="1"/>
          </p:nvSpPr>
          <p:spPr>
            <a:xfrm>
              <a:off x="3167064" y="5120253"/>
              <a:ext cx="1404937" cy="1405090"/>
            </a:xfrm>
            <a:prstGeom prst="ellipse">
              <a:avLst/>
            </a:prstGeom>
            <a:solidFill>
              <a:schemeClr val="bg1"/>
            </a:solid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Verdana" pitchFamily="4" charset="0"/>
              </a:endParaRPr>
            </a:p>
          </p:txBody>
        </p:sp>
        <p:sp>
          <p:nvSpPr>
            <p:cNvPr id="10" name="Oval 9"/>
            <p:cNvSpPr>
              <a:spLocks/>
            </p:cNvSpPr>
            <p:nvPr userDrawn="1"/>
          </p:nvSpPr>
          <p:spPr>
            <a:xfrm flipH="1">
              <a:off x="3205164" y="5156769"/>
              <a:ext cx="358775" cy="360402"/>
            </a:xfrm>
            <a:prstGeom prst="ellipse">
              <a:avLst/>
            </a:prstGeom>
            <a:solidFill>
              <a:srgbClr val="CC7B16"/>
            </a:solidFill>
            <a:ln>
              <a:solidFill>
                <a:srgbClr val="CC7B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Verdana" pitchFamily="4" charset="0"/>
              </a:endParaRPr>
            </a:p>
          </p:txBody>
        </p:sp>
        <p:cxnSp>
          <p:nvCxnSpPr>
            <p:cNvPr id="11" name="Straight Connector 10"/>
            <p:cNvCxnSpPr/>
            <p:nvPr userDrawn="1"/>
          </p:nvCxnSpPr>
          <p:spPr>
            <a:xfrm rot="10800000">
              <a:off x="1331914" y="5263144"/>
              <a:ext cx="1800225" cy="431847"/>
            </a:xfrm>
            <a:prstGeom prst="line">
              <a:avLst/>
            </a:prstGeom>
            <a:ln w="19050" cap="rnd">
              <a:solidFill>
                <a:srgbClr val="CC7B16"/>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p:cNvSpPr>
              <a:spLocks noChangeAspect="1"/>
            </p:cNvSpPr>
            <p:nvPr userDrawn="1"/>
          </p:nvSpPr>
          <p:spPr>
            <a:xfrm>
              <a:off x="488951" y="4716984"/>
              <a:ext cx="863600" cy="865281"/>
            </a:xfrm>
            <a:prstGeom prst="ellipse">
              <a:avLst/>
            </a:prstGeom>
            <a:solidFill>
              <a:srgbClr val="939598"/>
            </a:solidFill>
            <a:ln>
              <a:solidFill>
                <a:srgbClr val="939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latin typeface="Verdana" pitchFamily="4" charset="0"/>
              </a:endParaRPr>
            </a:p>
          </p:txBody>
        </p:sp>
      </p:grpSp>
      <p:sp>
        <p:nvSpPr>
          <p:cNvPr id="13" name="Oval 12"/>
          <p:cNvSpPr>
            <a:spLocks noChangeAspect="1"/>
          </p:cNvSpPr>
          <p:nvPr userDrawn="1"/>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400">
              <a:solidFill>
                <a:srgbClr val="FFFFFF"/>
              </a:solidFill>
              <a:latin typeface="Verdana" pitchFamily="4" charset="0"/>
            </a:endParaRPr>
          </a:p>
        </p:txBody>
      </p:sp>
      <p:pic>
        <p:nvPicPr>
          <p:cNvPr id="14" name="Picture 23" descr="ConnectEd_Roundel_Dotted_RED.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6816725" y="0"/>
            <a:ext cx="169068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56994" y="1873578"/>
            <a:ext cx="5299182" cy="1470025"/>
          </a:xfrm>
          <a:ln w="6350"/>
        </p:spPr>
        <p:txBody>
          <a:bodyPr>
            <a:normAutofit/>
          </a:bodyPr>
          <a:lstStyle>
            <a:lvl1pPr>
              <a:defRPr sz="3600" b="0"/>
            </a:lvl1pPr>
          </a:lstStyle>
          <a:p>
            <a:r>
              <a:rPr lang="en-US" smtClean="0"/>
              <a:t>Click to edit Master title style</a:t>
            </a:r>
            <a:endParaRPr lang="en-GB" dirty="0"/>
          </a:p>
        </p:txBody>
      </p:sp>
      <p:sp>
        <p:nvSpPr>
          <p:cNvPr id="3" name="Subtitle 2"/>
          <p:cNvSpPr>
            <a:spLocks noGrp="1"/>
          </p:cNvSpPr>
          <p:nvPr>
            <p:ph type="subTitle" idx="1"/>
          </p:nvPr>
        </p:nvSpPr>
        <p:spPr>
          <a:xfrm>
            <a:off x="864906" y="3463211"/>
            <a:ext cx="5291270" cy="613861"/>
          </a:xfrm>
        </p:spPr>
        <p:txBody>
          <a:bodyPr>
            <a:normAutofit/>
          </a:bodyPr>
          <a:lstStyle>
            <a:lvl1pPr marL="0" indent="0" algn="l">
              <a:buNone/>
              <a:defRPr sz="200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36" name="Text Placeholder 35"/>
          <p:cNvSpPr>
            <a:spLocks noGrp="1"/>
          </p:cNvSpPr>
          <p:nvPr>
            <p:ph type="body" sz="quarter" idx="12"/>
          </p:nvPr>
        </p:nvSpPr>
        <p:spPr>
          <a:xfrm>
            <a:off x="862013" y="4221163"/>
            <a:ext cx="5310187" cy="431800"/>
          </a:xfrm>
        </p:spPr>
        <p:txBody>
          <a:bodyPr/>
          <a:lstStyle>
            <a:lvl1pPr>
              <a:buNone/>
              <a:defRPr sz="1200">
                <a:solidFill>
                  <a:schemeClr val="tx1">
                    <a:lumMod val="75000"/>
                  </a:schemeClr>
                </a:solidFill>
              </a:defRPr>
            </a:lvl1pPr>
            <a:lvl2pPr>
              <a:buNone/>
              <a:defRPr sz="1200"/>
            </a:lvl2pPr>
            <a:lvl3pPr>
              <a:buNone/>
              <a:defRPr sz="1200"/>
            </a:lvl3pPr>
            <a:lvl4pPr>
              <a:buNone/>
              <a:defRPr sz="1200"/>
            </a:lvl4pPr>
            <a:lvl5pPr>
              <a:buNone/>
              <a:defRPr sz="1200"/>
            </a:lvl5pPr>
          </a:lstStyle>
          <a:p>
            <a:pPr lvl="0"/>
            <a:r>
              <a:rPr lang="en-US" smtClean="0"/>
              <a:t>Click to edit Master text styles</a:t>
            </a:r>
          </a:p>
        </p:txBody>
      </p:sp>
      <p:sp>
        <p:nvSpPr>
          <p:cNvPr id="15" name="Footer Placeholder 31"/>
          <p:cNvSpPr>
            <a:spLocks noGrp="1"/>
          </p:cNvSpPr>
          <p:nvPr>
            <p:ph type="ftr" sz="quarter" idx="13"/>
          </p:nvPr>
        </p:nvSpPr>
        <p:spPr>
          <a:xfrm>
            <a:off x="414338" y="6323013"/>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GB" altLang="en-US"/>
          </a:p>
        </p:txBody>
      </p:sp>
      <p:sp>
        <p:nvSpPr>
          <p:cNvPr id="16" name="Slide Number Placeholder 36"/>
          <p:cNvSpPr>
            <a:spLocks noGrp="1"/>
          </p:cNvSpPr>
          <p:nvPr>
            <p:ph type="sldNum" sz="quarter" idx="14"/>
          </p:nvPr>
        </p:nvSpPr>
        <p:spPr/>
        <p:txBody>
          <a:bodyPr/>
          <a:lstStyle>
            <a:lvl1pPr>
              <a:defRPr/>
            </a:lvl1pPr>
          </a:lstStyle>
          <a:p>
            <a:fld id="{42132DD4-3F5C-4FFA-BEB3-181445109EFB}" type="slidenum">
              <a:rPr lang="en-GB" altLang="en-US"/>
              <a:pPr/>
              <a:t>‹#›</a:t>
            </a:fld>
            <a:endParaRPr lang="en-GB" altLang="en-US"/>
          </a:p>
        </p:txBody>
      </p:sp>
    </p:spTree>
    <p:extLst>
      <p:ext uri="{BB962C8B-B14F-4D97-AF65-F5344CB8AC3E}">
        <p14:creationId xmlns:p14="http://schemas.microsoft.com/office/powerpoint/2010/main" val="112244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Slide_UWL no cogs">
    <p:spTree>
      <p:nvGrpSpPr>
        <p:cNvPr id="1" name=""/>
        <p:cNvGrpSpPr/>
        <p:nvPr/>
      </p:nvGrpSpPr>
      <p:grpSpPr>
        <a:xfrm>
          <a:off x="0" y="0"/>
          <a:ext cx="0" cy="0"/>
          <a:chOff x="0" y="0"/>
          <a:chExt cx="0" cy="0"/>
        </a:xfrm>
      </p:grpSpPr>
      <p:pic>
        <p:nvPicPr>
          <p:cNvPr id="4" name="Picture 11" descr="UWL-Logo+ConnectEd_Strap_RED.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863" y="288925"/>
            <a:ext cx="280193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96952" y="2300354"/>
            <a:ext cx="5475870" cy="1470025"/>
          </a:xfrm>
        </p:spPr>
        <p:txBody>
          <a:bodyPr/>
          <a:lstStyle>
            <a:lvl1pPr>
              <a:defRPr sz="3600" b="0"/>
            </a:lvl1pPr>
          </a:lstStyle>
          <a:p>
            <a:r>
              <a:rPr lang="en-US" smtClean="0"/>
              <a:t>Click to edit Master title style</a:t>
            </a:r>
            <a:endParaRPr lang="en-GB" dirty="0"/>
          </a:p>
        </p:txBody>
      </p:sp>
      <p:sp>
        <p:nvSpPr>
          <p:cNvPr id="19" name="Text Placeholder 18"/>
          <p:cNvSpPr>
            <a:spLocks noGrp="1"/>
          </p:cNvSpPr>
          <p:nvPr>
            <p:ph type="body" sz="quarter" idx="13"/>
          </p:nvPr>
        </p:nvSpPr>
        <p:spPr>
          <a:xfrm>
            <a:off x="900112" y="3932088"/>
            <a:ext cx="5472087" cy="1081088"/>
          </a:xfrm>
        </p:spPr>
        <p:txBody>
          <a:bodyPr/>
          <a:lstStyle>
            <a:lvl1pPr marL="0" indent="0">
              <a:buNone/>
              <a:defRPr>
                <a:solidFill>
                  <a:srgbClr val="6D6E71"/>
                </a:solidFill>
              </a:defRPr>
            </a:lvl1pPr>
          </a:lstStyle>
          <a:p>
            <a:pPr lvl="0"/>
            <a:r>
              <a:rPr lang="en-US" smtClean="0"/>
              <a:t>Click to edit Master text styles</a:t>
            </a:r>
          </a:p>
        </p:txBody>
      </p:sp>
      <p:sp>
        <p:nvSpPr>
          <p:cNvPr id="5" name="Slide Number Placeholder 17"/>
          <p:cNvSpPr>
            <a:spLocks noGrp="1"/>
          </p:cNvSpPr>
          <p:nvPr>
            <p:ph type="sldNum" sz="quarter" idx="14"/>
          </p:nvPr>
        </p:nvSpPr>
        <p:spPr/>
        <p:txBody>
          <a:bodyPr/>
          <a:lstStyle>
            <a:lvl1pPr>
              <a:defRPr/>
            </a:lvl1pPr>
          </a:lstStyle>
          <a:p>
            <a:fld id="{B10946A1-000C-454B-A042-3B274384B4B9}" type="slidenum">
              <a:rPr lang="en-GB" altLang="en-US"/>
              <a:pPr/>
              <a:t>‹#›</a:t>
            </a:fld>
            <a:endParaRPr lang="en-GB" altLang="en-US"/>
          </a:p>
        </p:txBody>
      </p:sp>
      <p:sp>
        <p:nvSpPr>
          <p:cNvPr id="6" name="Footer Placeholder 19"/>
          <p:cNvSpPr>
            <a:spLocks noGrp="1"/>
          </p:cNvSpPr>
          <p:nvPr>
            <p:ph type="ftr" sz="quarter" idx="15"/>
          </p:nvPr>
        </p:nvSpPr>
        <p:spPr>
          <a:xfrm>
            <a:off x="414338" y="6323013"/>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GB" altLang="en-US"/>
          </a:p>
        </p:txBody>
      </p:sp>
    </p:spTree>
    <p:extLst>
      <p:ext uri="{BB962C8B-B14F-4D97-AF65-F5344CB8AC3E}">
        <p14:creationId xmlns:p14="http://schemas.microsoft.com/office/powerpoint/2010/main" val="258900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1" descr="ConnectEd_Roundel_Dotted_RED.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0"/>
            <a:ext cx="11493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04056" y="4406900"/>
            <a:ext cx="7772400" cy="1362075"/>
          </a:xfrm>
        </p:spPr>
        <p:txBody>
          <a:bodyPr anchor="t"/>
          <a:lstStyle>
            <a:lvl1pPr algn="l">
              <a:defRPr sz="4000" b="0" cap="all"/>
            </a:lvl1pPr>
          </a:lstStyle>
          <a:p>
            <a:r>
              <a:rPr lang="en-US" smtClean="0"/>
              <a:t>Click to edit Master title style</a:t>
            </a:r>
            <a:endParaRPr lang="en-GB" dirty="0"/>
          </a:p>
        </p:txBody>
      </p:sp>
      <p:sp>
        <p:nvSpPr>
          <p:cNvPr id="3" name="Text Placeholder 2"/>
          <p:cNvSpPr>
            <a:spLocks noGrp="1"/>
          </p:cNvSpPr>
          <p:nvPr>
            <p:ph type="body" idx="1"/>
          </p:nvPr>
        </p:nvSpPr>
        <p:spPr>
          <a:xfrm>
            <a:off x="904056" y="2906713"/>
            <a:ext cx="7772400" cy="1500187"/>
          </a:xfrm>
        </p:spPr>
        <p:txBody>
          <a:bodyPr anchor="b"/>
          <a:lstStyle>
            <a:lvl1pPr marL="0" indent="0">
              <a:buNone/>
              <a:defRPr sz="20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fld id="{0EF3CA1F-1650-494D-AE6E-0E0D501BC2DB}" type="slidenum">
              <a:rPr lang="en-GB" altLang="en-US"/>
              <a:pPr/>
              <a:t>‹#›</a:t>
            </a:fld>
            <a:endParaRPr lang="en-GB" altLang="en-US"/>
          </a:p>
        </p:txBody>
      </p:sp>
      <p:sp>
        <p:nvSpPr>
          <p:cNvPr id="6" name="Footer Placeholder 7"/>
          <p:cNvSpPr>
            <a:spLocks noGrp="1"/>
          </p:cNvSpPr>
          <p:nvPr>
            <p:ph type="ftr" sz="quarter" idx="11"/>
          </p:nvPr>
        </p:nvSpPr>
        <p:spPr>
          <a:xfrm>
            <a:off x="414338" y="6323013"/>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GB" altLang="en-US"/>
          </a:p>
        </p:txBody>
      </p:sp>
    </p:spTree>
    <p:extLst>
      <p:ext uri="{BB962C8B-B14F-4D97-AF65-F5344CB8AC3E}">
        <p14:creationId xmlns:p14="http://schemas.microsoft.com/office/powerpoint/2010/main" val="534114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7" name="Picture 13" descr="ConnectEd_Roundel_Dotted_RED.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0"/>
            <a:ext cx="11493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14197" y="1431437"/>
            <a:ext cx="3939752" cy="4219055"/>
          </a:xfrm>
        </p:spPr>
        <p:txBody>
          <a:bodyPr>
            <a:noAutofit/>
          </a:bodyPr>
          <a:lstStyle>
            <a:lvl1pPr>
              <a:buSzPct val="110000"/>
              <a:defRPr sz="2400">
                <a:solidFill>
                  <a:schemeClr val="tx1">
                    <a:lumMod val="75000"/>
                  </a:schemeClr>
                </a:solidFill>
              </a:defRPr>
            </a:lvl1pPr>
            <a:lvl2pPr>
              <a:buSzPct val="80000"/>
              <a:defRPr sz="2000">
                <a:solidFill>
                  <a:schemeClr val="tx1">
                    <a:lumMod val="75000"/>
                  </a:schemeClr>
                </a:solidFill>
              </a:defRPr>
            </a:lvl2pPr>
            <a:lvl3pPr>
              <a:defRPr sz="1800">
                <a:solidFill>
                  <a:schemeClr val="tx1">
                    <a:lumMod val="75000"/>
                  </a:schemeClr>
                </a:solidFill>
              </a:defRPr>
            </a:lvl3pPr>
            <a:lvl4pPr>
              <a:buSzPct val="80000"/>
              <a:defRPr sz="1600">
                <a:solidFill>
                  <a:schemeClr val="tx1">
                    <a:lumMod val="75000"/>
                  </a:schemeClr>
                </a:solidFill>
              </a:defRPr>
            </a:lvl4pPr>
            <a:lvl5pPr>
              <a:defRPr sz="1600">
                <a:solidFill>
                  <a:schemeClr val="tx1">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39341" y="1431437"/>
            <a:ext cx="3939752" cy="4219055"/>
          </a:xfrm>
        </p:spPr>
        <p:txBody>
          <a:bodyPr>
            <a:noAutofit/>
          </a:bodyPr>
          <a:lstStyle>
            <a:lvl1pPr>
              <a:buSzPct val="110000"/>
              <a:defRPr sz="2400">
                <a:solidFill>
                  <a:schemeClr val="tx1">
                    <a:lumMod val="75000"/>
                  </a:schemeClr>
                </a:solidFill>
              </a:defRPr>
            </a:lvl1pPr>
            <a:lvl2pPr>
              <a:buSzPct val="80000"/>
              <a:defRPr sz="2000">
                <a:solidFill>
                  <a:schemeClr val="tx1">
                    <a:lumMod val="75000"/>
                  </a:schemeClr>
                </a:solidFill>
              </a:defRPr>
            </a:lvl2pPr>
            <a:lvl3pPr>
              <a:defRPr sz="1800">
                <a:solidFill>
                  <a:schemeClr val="tx1">
                    <a:lumMod val="75000"/>
                  </a:schemeClr>
                </a:solidFill>
              </a:defRPr>
            </a:lvl3pPr>
            <a:lvl4pPr>
              <a:buSzPct val="80000"/>
              <a:defRPr sz="1600">
                <a:solidFill>
                  <a:schemeClr val="tx1">
                    <a:lumMod val="75000"/>
                  </a:schemeClr>
                </a:solidFill>
              </a:defRPr>
            </a:lvl4pPr>
            <a:lvl5pPr>
              <a:defRPr sz="1600">
                <a:solidFill>
                  <a:schemeClr val="tx1">
                    <a:lumMod val="7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8" name="Slide Number Placeholder 14"/>
          <p:cNvSpPr>
            <a:spLocks noGrp="1"/>
          </p:cNvSpPr>
          <p:nvPr>
            <p:ph type="sldNum" sz="quarter" idx="10"/>
          </p:nvPr>
        </p:nvSpPr>
        <p:spPr/>
        <p:txBody>
          <a:bodyPr/>
          <a:lstStyle>
            <a:lvl1pPr>
              <a:defRPr/>
            </a:lvl1pPr>
          </a:lstStyle>
          <a:p>
            <a:fld id="{6C8B1FA0-4AD5-4A63-9D49-2C243F396712}" type="slidenum">
              <a:rPr lang="en-GB" altLang="en-US"/>
              <a:pPr/>
              <a:t>‹#›</a:t>
            </a:fld>
            <a:endParaRPr lang="en-GB" altLang="en-US"/>
          </a:p>
        </p:txBody>
      </p:sp>
      <p:sp>
        <p:nvSpPr>
          <p:cNvPr id="9" name="Footer Placeholder 15"/>
          <p:cNvSpPr>
            <a:spLocks noGrp="1"/>
          </p:cNvSpPr>
          <p:nvPr>
            <p:ph type="ftr" sz="quarter" idx="11"/>
          </p:nvPr>
        </p:nvSpPr>
        <p:spPr>
          <a:xfrm>
            <a:off x="414338" y="6323013"/>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GB" altLang="en-US"/>
          </a:p>
        </p:txBody>
      </p:sp>
    </p:spTree>
    <p:extLst>
      <p:ext uri="{BB962C8B-B14F-4D97-AF65-F5344CB8AC3E}">
        <p14:creationId xmlns:p14="http://schemas.microsoft.com/office/powerpoint/2010/main" val="2360951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7" name="Straight Connector 6"/>
          <p:cNvCxnSpPr/>
          <p:nvPr/>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0" y="1341438"/>
            <a:ext cx="8459788"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pic>
        <p:nvPicPr>
          <p:cNvPr id="9" name="Picture 13" descr="ConnectEd_Roundel_Dotted_RED.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0"/>
            <a:ext cx="11493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14197" y="1378090"/>
            <a:ext cx="4102844" cy="907092"/>
          </a:xfrm>
        </p:spPr>
        <p:txBody>
          <a:bodyPr anchor="b">
            <a:normAutofit/>
          </a:bodyPr>
          <a:lstStyle>
            <a:lvl1pPr marL="0" indent="0">
              <a:lnSpc>
                <a:spcPct val="100000"/>
              </a:lnSpc>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4197" y="2282144"/>
            <a:ext cx="4102844" cy="3747454"/>
          </a:xfrm>
        </p:spPr>
        <p:txBody>
          <a:bodyPr>
            <a:no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62669" y="1378090"/>
            <a:ext cx="4104456" cy="907092"/>
          </a:xfrm>
        </p:spPr>
        <p:txBody>
          <a:bodyPr anchor="b">
            <a:normAutofit/>
          </a:bodyPr>
          <a:lstStyle>
            <a:lvl1pPr marL="0" indent="0">
              <a:lnSpc>
                <a:spcPct val="100000"/>
              </a:lnSpc>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669" y="2282144"/>
            <a:ext cx="4104456" cy="3747454"/>
          </a:xfrm>
        </p:spPr>
        <p:txBody>
          <a:bodyPr>
            <a:no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Slide Number Placeholder 12"/>
          <p:cNvSpPr>
            <a:spLocks noGrp="1"/>
          </p:cNvSpPr>
          <p:nvPr>
            <p:ph type="sldNum" sz="quarter" idx="10"/>
          </p:nvPr>
        </p:nvSpPr>
        <p:spPr/>
        <p:txBody>
          <a:bodyPr/>
          <a:lstStyle>
            <a:lvl1pPr>
              <a:defRPr/>
            </a:lvl1pPr>
          </a:lstStyle>
          <a:p>
            <a:fld id="{D86BEE18-C63C-48CF-A011-70A22E88FA33}" type="slidenum">
              <a:rPr lang="en-GB" altLang="en-US"/>
              <a:pPr/>
              <a:t>‹#›</a:t>
            </a:fld>
            <a:endParaRPr lang="en-GB" altLang="en-US"/>
          </a:p>
        </p:txBody>
      </p:sp>
      <p:sp>
        <p:nvSpPr>
          <p:cNvPr id="11" name="Footer Placeholder 16"/>
          <p:cNvSpPr>
            <a:spLocks noGrp="1"/>
          </p:cNvSpPr>
          <p:nvPr>
            <p:ph type="ftr" sz="quarter" idx="11"/>
          </p:nvPr>
        </p:nvSpPr>
        <p:spPr>
          <a:xfrm>
            <a:off x="414338" y="6323013"/>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GB" altLang="en-US"/>
          </a:p>
        </p:txBody>
      </p:sp>
    </p:spTree>
    <p:extLst>
      <p:ext uri="{BB962C8B-B14F-4D97-AF65-F5344CB8AC3E}">
        <p14:creationId xmlns:p14="http://schemas.microsoft.com/office/powerpoint/2010/main" val="102699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1" descr="ConnectEd_Roundel_Dotted_RED.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08850" y="0"/>
            <a:ext cx="114935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dirty="0"/>
          </a:p>
        </p:txBody>
      </p:sp>
      <p:sp>
        <p:nvSpPr>
          <p:cNvPr id="4" name="Slide Number Placeholder 6"/>
          <p:cNvSpPr>
            <a:spLocks noGrp="1"/>
          </p:cNvSpPr>
          <p:nvPr>
            <p:ph type="sldNum" sz="quarter" idx="10"/>
          </p:nvPr>
        </p:nvSpPr>
        <p:spPr/>
        <p:txBody>
          <a:bodyPr/>
          <a:lstStyle>
            <a:lvl1pPr>
              <a:defRPr/>
            </a:lvl1pPr>
          </a:lstStyle>
          <a:p>
            <a:fld id="{59A82162-50F4-4C33-A1B9-D06C2E3FD05A}" type="slidenum">
              <a:rPr lang="en-GB" altLang="en-US"/>
              <a:pPr/>
              <a:t>‹#›</a:t>
            </a:fld>
            <a:endParaRPr lang="en-GB" altLang="en-US"/>
          </a:p>
        </p:txBody>
      </p:sp>
      <p:sp>
        <p:nvSpPr>
          <p:cNvPr id="5" name="Footer Placeholder 7"/>
          <p:cNvSpPr>
            <a:spLocks noGrp="1"/>
          </p:cNvSpPr>
          <p:nvPr>
            <p:ph type="ftr" sz="quarter" idx="11"/>
          </p:nvPr>
        </p:nvSpPr>
        <p:spPr>
          <a:xfrm>
            <a:off x="414338" y="6323013"/>
            <a:ext cx="2895600" cy="365125"/>
          </a:xfrm>
          <a:prstGeom prst="rect">
            <a:avLst/>
          </a:prstGeom>
        </p:spPr>
        <p:txBody>
          <a:bodyPr vert="horz" wrap="square" lIns="91440" tIns="45720" rIns="91440" bIns="45720" numCol="1" anchor="t" anchorCtr="0" compatLnSpc="1">
            <a:prstTxWarp prst="textNoShape">
              <a:avLst/>
            </a:prstTxWarp>
          </a:bodyPr>
          <a:lstStyle>
            <a:lvl1pPr>
              <a:defRPr sz="1800"/>
            </a:lvl1pPr>
          </a:lstStyle>
          <a:p>
            <a:endParaRPr lang="en-GB" altLang="en-US"/>
          </a:p>
        </p:txBody>
      </p:sp>
    </p:spTree>
    <p:extLst>
      <p:ext uri="{BB962C8B-B14F-4D97-AF65-F5344CB8AC3E}">
        <p14:creationId xmlns:p14="http://schemas.microsoft.com/office/powerpoint/2010/main" val="2848423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468313" y="6326188"/>
            <a:ext cx="8675687" cy="0"/>
          </a:xfrm>
          <a:prstGeom prst="line">
            <a:avLst/>
          </a:prstGeom>
          <a:ln w="19050">
            <a:solidFill>
              <a:srgbClr val="747678"/>
            </a:solidFill>
            <a:prstDash val="sysDash"/>
            <a:bevel/>
          </a:ln>
        </p:spPr>
        <p:style>
          <a:lnRef idx="1">
            <a:schemeClr val="accent1"/>
          </a:lnRef>
          <a:fillRef idx="0">
            <a:schemeClr val="accent1"/>
          </a:fillRef>
          <a:effectRef idx="0">
            <a:schemeClr val="accent1"/>
          </a:effectRef>
          <a:fontRef idx="minor">
            <a:schemeClr val="tx1"/>
          </a:fontRef>
        </p:style>
      </p:cxnSp>
      <p:sp>
        <p:nvSpPr>
          <p:cNvPr id="11" name="Oval 10"/>
          <p:cNvSpPr>
            <a:spLocks noChangeAspect="1"/>
          </p:cNvSpPr>
          <p:nvPr/>
        </p:nvSpPr>
        <p:spPr>
          <a:xfrm>
            <a:off x="8012113" y="6092825"/>
            <a:ext cx="468312" cy="468313"/>
          </a:xfrm>
          <a:prstGeom prst="ellipse">
            <a:avLst/>
          </a:prstGeom>
          <a:solidFill>
            <a:schemeClr val="bg1"/>
          </a:solidFill>
          <a:ln w="28575">
            <a:solidFill>
              <a:srgbClr val="6D6E7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400">
              <a:solidFill>
                <a:srgbClr val="FFFFFF"/>
              </a:solidFill>
              <a:cs typeface="Arial" charset="0"/>
            </a:endParaRPr>
          </a:p>
        </p:txBody>
      </p:sp>
      <p:sp>
        <p:nvSpPr>
          <p:cNvPr id="1028" name="Title Placeholder 1"/>
          <p:cNvSpPr>
            <a:spLocks noGrp="1"/>
          </p:cNvSpPr>
          <p:nvPr>
            <p:ph type="title"/>
          </p:nvPr>
        </p:nvSpPr>
        <p:spPr bwMode="auto">
          <a:xfrm>
            <a:off x="414338" y="487363"/>
            <a:ext cx="69659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9" name="Text Placeholder 2"/>
          <p:cNvSpPr>
            <a:spLocks noGrp="1"/>
          </p:cNvSpPr>
          <p:nvPr>
            <p:ph type="body" idx="1"/>
          </p:nvPr>
        </p:nvSpPr>
        <p:spPr bwMode="auto">
          <a:xfrm>
            <a:off x="412750" y="1431925"/>
            <a:ext cx="81915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387" name="Rectangle 386"/>
          <p:cNvSpPr/>
          <p:nvPr/>
        </p:nvSpPr>
        <p:spPr>
          <a:xfrm>
            <a:off x="0" y="0"/>
            <a:ext cx="9144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cs typeface="Arial" charset="0"/>
            </a:endParaRPr>
          </a:p>
        </p:txBody>
      </p:sp>
      <p:cxnSp>
        <p:nvCxnSpPr>
          <p:cNvPr id="16" name="Straight Connector 15"/>
          <p:cNvCxnSpPr/>
          <p:nvPr/>
        </p:nvCxnSpPr>
        <p:spPr>
          <a:xfrm>
            <a:off x="468313" y="6326188"/>
            <a:ext cx="8675687" cy="0"/>
          </a:xfrm>
          <a:prstGeom prst="line">
            <a:avLst/>
          </a:prstGeom>
          <a:ln w="19050">
            <a:solidFill>
              <a:srgbClr val="6D6E71"/>
            </a:solidFill>
            <a:prstDash val="sysDash"/>
            <a:bevel/>
          </a:ln>
        </p:spPr>
        <p:style>
          <a:lnRef idx="1">
            <a:schemeClr val="accent1"/>
          </a:lnRef>
          <a:fillRef idx="0">
            <a:schemeClr val="accent1"/>
          </a:fillRef>
          <a:effectRef idx="0">
            <a:schemeClr val="accent1"/>
          </a:effectRef>
          <a:fontRef idx="minor">
            <a:schemeClr val="tx1"/>
          </a:fontRef>
        </p:style>
      </p:cxnSp>
      <p:sp>
        <p:nvSpPr>
          <p:cNvPr id="18" name="Oval 17"/>
          <p:cNvSpPr>
            <a:spLocks noChangeAspect="1"/>
          </p:cNvSpPr>
          <p:nvPr/>
        </p:nvSpPr>
        <p:spPr>
          <a:xfrm>
            <a:off x="8012113" y="6092825"/>
            <a:ext cx="468312" cy="468313"/>
          </a:xfrm>
          <a:prstGeom prst="ellipse">
            <a:avLst/>
          </a:prstGeom>
          <a:solidFill>
            <a:schemeClr val="bg1"/>
          </a:solidFill>
          <a:ln w="28575">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400">
              <a:solidFill>
                <a:srgbClr val="FFFFFF"/>
              </a:solidFill>
              <a:cs typeface="Arial" charset="0"/>
            </a:endParaRPr>
          </a:p>
        </p:txBody>
      </p:sp>
      <p:sp>
        <p:nvSpPr>
          <p:cNvPr id="19" name="Slide Number Placeholder 5"/>
          <p:cNvSpPr>
            <a:spLocks noGrp="1"/>
          </p:cNvSpPr>
          <p:nvPr>
            <p:ph type="sldNum" sz="quarter" idx="4"/>
          </p:nvPr>
        </p:nvSpPr>
        <p:spPr>
          <a:xfrm>
            <a:off x="8027988" y="6111875"/>
            <a:ext cx="395287" cy="4127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525355"/>
                </a:solidFill>
                <a:cs typeface="Arial" charset="0"/>
              </a:defRPr>
            </a:lvl1pPr>
          </a:lstStyle>
          <a:p>
            <a:fld id="{0AE02FDA-4276-46E4-9F8B-22D59BD473A3}" type="slidenum">
              <a:rPr lang="en-GB" altLang="en-US"/>
              <a:pPr/>
              <a:t>‹#›</a:t>
            </a:fld>
            <a:endParaRPr lang="en-GB" altLang="en-US"/>
          </a:p>
        </p:txBody>
      </p:sp>
      <p:sp>
        <p:nvSpPr>
          <p:cNvPr id="9" name="Rectangle 8"/>
          <p:cNvSpPr/>
          <p:nvPr/>
        </p:nvSpPr>
        <p:spPr>
          <a:xfrm>
            <a:off x="0" y="0"/>
            <a:ext cx="9144000" cy="6858000"/>
          </a:xfrm>
          <a:prstGeom prst="rect">
            <a:avLst/>
          </a:prstGeom>
          <a:noFill/>
          <a:ln w="6350">
            <a:solidFill>
              <a:srgbClr val="74767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endParaRPr lang="en-GB" altLang="en-US" sz="1800">
              <a:solidFill>
                <a:srgbClr val="FFFFFF"/>
              </a:solidFill>
              <a:cs typeface="Arial" charset="0"/>
            </a:endParaRPr>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iming>
    <p:tnLst>
      <p:par>
        <p:cTn id="1" dur="indefinite" restart="never" nodeType="tmRoot"/>
      </p:par>
    </p:tnLst>
  </p:timing>
  <p:hf hdr="0" dt="0"/>
  <p:txStyles>
    <p:titleStyle>
      <a:lvl1pPr algn="l" rtl="0" fontAlgn="base">
        <a:spcBef>
          <a:spcPct val="0"/>
        </a:spcBef>
        <a:spcAft>
          <a:spcPct val="0"/>
        </a:spcAft>
        <a:defRPr sz="3600" kern="1200">
          <a:solidFill>
            <a:srgbClr val="0039A6"/>
          </a:solidFill>
          <a:latin typeface="Arial" pitchFamily="34" charset="0"/>
          <a:ea typeface="ＭＳ Ｐゴシック" pitchFamily="4" charset="-128"/>
          <a:cs typeface="Arial" pitchFamily="34" charset="0"/>
        </a:defRPr>
      </a:lvl1pPr>
      <a:lvl2pPr algn="l" rtl="0" fontAlgn="base">
        <a:spcBef>
          <a:spcPct val="0"/>
        </a:spcBef>
        <a:spcAft>
          <a:spcPct val="0"/>
        </a:spcAft>
        <a:defRPr sz="3600">
          <a:solidFill>
            <a:srgbClr val="0039A6"/>
          </a:solidFill>
          <a:latin typeface="Arial" charset="0"/>
          <a:ea typeface="ＭＳ Ｐゴシック" pitchFamily="4" charset="-128"/>
        </a:defRPr>
      </a:lvl2pPr>
      <a:lvl3pPr algn="l" rtl="0" fontAlgn="base">
        <a:spcBef>
          <a:spcPct val="0"/>
        </a:spcBef>
        <a:spcAft>
          <a:spcPct val="0"/>
        </a:spcAft>
        <a:defRPr sz="3600">
          <a:solidFill>
            <a:srgbClr val="0039A6"/>
          </a:solidFill>
          <a:latin typeface="Arial" charset="0"/>
          <a:ea typeface="ＭＳ Ｐゴシック" pitchFamily="4" charset="-128"/>
        </a:defRPr>
      </a:lvl3pPr>
      <a:lvl4pPr algn="l" rtl="0" fontAlgn="base">
        <a:spcBef>
          <a:spcPct val="0"/>
        </a:spcBef>
        <a:spcAft>
          <a:spcPct val="0"/>
        </a:spcAft>
        <a:defRPr sz="3600">
          <a:solidFill>
            <a:srgbClr val="0039A6"/>
          </a:solidFill>
          <a:latin typeface="Arial" charset="0"/>
          <a:ea typeface="ＭＳ Ｐゴシック" pitchFamily="4" charset="-128"/>
        </a:defRPr>
      </a:lvl4pPr>
      <a:lvl5pPr algn="l" rtl="0" fontAlgn="base">
        <a:spcBef>
          <a:spcPct val="0"/>
        </a:spcBef>
        <a:spcAft>
          <a:spcPct val="0"/>
        </a:spcAft>
        <a:defRPr sz="3600">
          <a:solidFill>
            <a:srgbClr val="0039A6"/>
          </a:solidFill>
          <a:latin typeface="Arial" charset="0"/>
          <a:ea typeface="ＭＳ Ｐゴシック" pitchFamily="4" charset="-128"/>
        </a:defRPr>
      </a:lvl5pPr>
      <a:lvl6pPr marL="457200" algn="l" rtl="0" eaLnBrk="1" fontAlgn="base" hangingPunct="1">
        <a:spcBef>
          <a:spcPct val="0"/>
        </a:spcBef>
        <a:spcAft>
          <a:spcPct val="0"/>
        </a:spcAft>
        <a:defRPr sz="4000" b="1">
          <a:solidFill>
            <a:srgbClr val="0039A6"/>
          </a:solidFill>
          <a:latin typeface="Trebuchet MS" pitchFamily="34" charset="0"/>
        </a:defRPr>
      </a:lvl6pPr>
      <a:lvl7pPr marL="914400" algn="l" rtl="0" eaLnBrk="1" fontAlgn="base" hangingPunct="1">
        <a:spcBef>
          <a:spcPct val="0"/>
        </a:spcBef>
        <a:spcAft>
          <a:spcPct val="0"/>
        </a:spcAft>
        <a:defRPr sz="4000" b="1">
          <a:solidFill>
            <a:srgbClr val="0039A6"/>
          </a:solidFill>
          <a:latin typeface="Trebuchet MS" pitchFamily="34" charset="0"/>
        </a:defRPr>
      </a:lvl7pPr>
      <a:lvl8pPr marL="1371600" algn="l" rtl="0" eaLnBrk="1" fontAlgn="base" hangingPunct="1">
        <a:spcBef>
          <a:spcPct val="0"/>
        </a:spcBef>
        <a:spcAft>
          <a:spcPct val="0"/>
        </a:spcAft>
        <a:defRPr sz="4000" b="1">
          <a:solidFill>
            <a:srgbClr val="0039A6"/>
          </a:solidFill>
          <a:latin typeface="Trebuchet MS" pitchFamily="34" charset="0"/>
        </a:defRPr>
      </a:lvl8pPr>
      <a:lvl9pPr marL="1828800" algn="l" rtl="0" eaLnBrk="1" fontAlgn="base" hangingPunct="1">
        <a:spcBef>
          <a:spcPct val="0"/>
        </a:spcBef>
        <a:spcAft>
          <a:spcPct val="0"/>
        </a:spcAft>
        <a:defRPr sz="4000" b="1">
          <a:solidFill>
            <a:srgbClr val="0039A6"/>
          </a:solidFill>
          <a:latin typeface="Trebuchet MS" pitchFamily="34" charset="0"/>
        </a:defRPr>
      </a:lvl9pPr>
    </p:titleStyle>
    <p:bodyStyle>
      <a:lvl1pPr marL="187325" indent="-187325" algn="l" rtl="0" fontAlgn="base">
        <a:lnSpc>
          <a:spcPct val="130000"/>
        </a:lnSpc>
        <a:spcBef>
          <a:spcPts val="600"/>
        </a:spcBef>
        <a:spcAft>
          <a:spcPts val="600"/>
        </a:spcAft>
        <a:buSzPct val="110000"/>
        <a:buFont typeface="Arial" charset="0"/>
        <a:buChar char="•"/>
        <a:defRPr sz="2800" kern="1200">
          <a:solidFill>
            <a:srgbClr val="525355"/>
          </a:solidFill>
          <a:latin typeface="Arial" pitchFamily="34" charset="0"/>
          <a:ea typeface="ＭＳ Ｐゴシック" pitchFamily="4" charset="-128"/>
          <a:cs typeface="Arial" pitchFamily="34" charset="0"/>
        </a:defRPr>
      </a:lvl1pPr>
      <a:lvl2pPr marL="742950" indent="-285750" algn="l" rtl="0" fontAlgn="base">
        <a:lnSpc>
          <a:spcPct val="130000"/>
        </a:lnSpc>
        <a:spcBef>
          <a:spcPts val="600"/>
        </a:spcBef>
        <a:spcAft>
          <a:spcPts val="600"/>
        </a:spcAft>
        <a:buClr>
          <a:srgbClr val="747678"/>
        </a:buClr>
        <a:buSzPct val="80000"/>
        <a:buFont typeface="Arial" charset="0"/>
        <a:buChar char="–"/>
        <a:defRPr sz="2800" kern="1200">
          <a:solidFill>
            <a:srgbClr val="525355"/>
          </a:solidFill>
          <a:latin typeface="Arial" pitchFamily="34" charset="0"/>
          <a:ea typeface="ＭＳ Ｐゴシック" pitchFamily="4" charset="-128"/>
          <a:cs typeface="Arial" pitchFamily="34" charset="0"/>
        </a:defRPr>
      </a:lvl2pPr>
      <a:lvl3pPr marL="1143000" indent="-228600" algn="l" rtl="0" fontAlgn="base">
        <a:lnSpc>
          <a:spcPct val="130000"/>
        </a:lnSpc>
        <a:spcBef>
          <a:spcPts val="600"/>
        </a:spcBef>
        <a:spcAft>
          <a:spcPts val="600"/>
        </a:spcAft>
        <a:buClr>
          <a:srgbClr val="747678"/>
        </a:buClr>
        <a:buSzPct val="110000"/>
        <a:buFont typeface="Arial" charset="0"/>
        <a:buChar char="•"/>
        <a:defRPr sz="2400" kern="1200">
          <a:solidFill>
            <a:srgbClr val="525355"/>
          </a:solidFill>
          <a:latin typeface="Arial" pitchFamily="34" charset="0"/>
          <a:ea typeface="ＭＳ Ｐゴシック" pitchFamily="4" charset="-128"/>
          <a:cs typeface="Arial" pitchFamily="34" charset="0"/>
        </a:defRPr>
      </a:lvl3pPr>
      <a:lvl4pPr marL="1600200" indent="-228600" algn="l" rtl="0" fontAlgn="base">
        <a:lnSpc>
          <a:spcPct val="130000"/>
        </a:lnSpc>
        <a:spcBef>
          <a:spcPts val="600"/>
        </a:spcBef>
        <a:spcAft>
          <a:spcPts val="600"/>
        </a:spcAft>
        <a:buClr>
          <a:srgbClr val="747678"/>
        </a:buClr>
        <a:buSzPct val="80000"/>
        <a:buFont typeface="Arial" charset="0"/>
        <a:buChar char="–"/>
        <a:defRPr sz="2000" kern="1200">
          <a:solidFill>
            <a:srgbClr val="525355"/>
          </a:solidFill>
          <a:latin typeface="Arial" pitchFamily="34" charset="0"/>
          <a:ea typeface="ＭＳ Ｐゴシック" pitchFamily="4" charset="-128"/>
          <a:cs typeface="Arial" pitchFamily="34" charset="0"/>
        </a:defRPr>
      </a:lvl4pPr>
      <a:lvl5pPr marL="2057400" indent="-228600" algn="l" rtl="0" fontAlgn="base">
        <a:lnSpc>
          <a:spcPct val="130000"/>
        </a:lnSpc>
        <a:spcBef>
          <a:spcPts val="600"/>
        </a:spcBef>
        <a:spcAft>
          <a:spcPts val="600"/>
        </a:spcAft>
        <a:buClr>
          <a:srgbClr val="747678"/>
        </a:buClr>
        <a:buFont typeface="Arial" charset="0"/>
        <a:buChar char="»"/>
        <a:defRPr sz="2000" kern="1200">
          <a:solidFill>
            <a:srgbClr val="525355"/>
          </a:solidFill>
          <a:latin typeface="Arial" pitchFamily="34" charset="0"/>
          <a:ea typeface="ＭＳ Ｐゴシック" pitchFamily="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p:cNvSpPr>
            <a:spLocks noGrp="1"/>
          </p:cNvSpPr>
          <p:nvPr>
            <p:ph type="ctrTitle"/>
          </p:nvPr>
        </p:nvSpPr>
        <p:spPr>
          <a:xfrm>
            <a:off x="990600" y="1066800"/>
            <a:ext cx="5730875" cy="1112838"/>
          </a:xfrm>
          <a:ln w="9525"/>
          <a:extLst>
            <a:ext uri="{91240B29-F687-4F45-9708-019B960494DF}">
              <a14:hiddenLine xmlns:a14="http://schemas.microsoft.com/office/drawing/2010/main" w="6350">
                <a:solidFill>
                  <a:srgbClr val="000000"/>
                </a:solidFill>
                <a:miter lim="800000"/>
                <a:headEnd/>
                <a:tailEnd/>
              </a14:hiddenLine>
            </a:ext>
          </a:extLst>
        </p:spPr>
        <p:txBody>
          <a:bodyPr/>
          <a:lstStyle/>
          <a:p>
            <a:r>
              <a:rPr lang="en-GB" altLang="en-US" smtClean="0">
                <a:latin typeface="Arial" charset="0"/>
              </a:rPr>
              <a:t>To Glove or Not to Glove? </a:t>
            </a:r>
            <a:r>
              <a:rPr lang="en-GB" altLang="en-US" sz="2400" smtClean="0">
                <a:latin typeface="Arial" charset="0"/>
              </a:rPr>
              <a:t>How to answer the question </a:t>
            </a:r>
            <a:endParaRPr lang="en-GB" altLang="en-US" sz="1800" smtClean="0">
              <a:latin typeface="Arial" charset="0"/>
            </a:endParaRPr>
          </a:p>
        </p:txBody>
      </p:sp>
      <p:sp>
        <p:nvSpPr>
          <p:cNvPr id="7" name="Subtitle 6"/>
          <p:cNvSpPr>
            <a:spLocks noGrp="1"/>
          </p:cNvSpPr>
          <p:nvPr>
            <p:ph type="subTitle" idx="1"/>
          </p:nvPr>
        </p:nvSpPr>
        <p:spPr>
          <a:xfrm>
            <a:off x="971550" y="2209800"/>
            <a:ext cx="5184775" cy="1219200"/>
          </a:xfrm>
        </p:spPr>
        <p:txBody>
          <a:bodyPr/>
          <a:lstStyle/>
          <a:p>
            <a:pPr>
              <a:lnSpc>
                <a:spcPct val="120000"/>
              </a:lnSpc>
            </a:pPr>
            <a:r>
              <a:rPr lang="en-GB" altLang="en-US" sz="2400" smtClean="0">
                <a:solidFill>
                  <a:srgbClr val="525355"/>
                </a:solidFill>
                <a:latin typeface="Arial" charset="0"/>
              </a:rPr>
              <a:t>Dr Jennie Wilson</a:t>
            </a:r>
            <a:r>
              <a:rPr lang="en-GB" altLang="en-US" smtClean="0">
                <a:solidFill>
                  <a:srgbClr val="525355"/>
                </a:solidFill>
                <a:latin typeface="Arial" charset="0"/>
              </a:rPr>
              <a:t> </a:t>
            </a:r>
            <a:br>
              <a:rPr lang="en-GB" altLang="en-US" smtClean="0">
                <a:solidFill>
                  <a:srgbClr val="525355"/>
                </a:solidFill>
                <a:latin typeface="Arial" charset="0"/>
              </a:rPr>
            </a:br>
            <a:r>
              <a:rPr lang="en-GB" altLang="en-US" sz="1800" smtClean="0">
                <a:solidFill>
                  <a:srgbClr val="525355"/>
                </a:solidFill>
                <a:latin typeface="Arial" charset="0"/>
              </a:rPr>
              <a:t>Reader, Healthcare Epidemiology, Richard Wells Research Centre</a:t>
            </a:r>
          </a:p>
        </p:txBody>
      </p:sp>
      <p:sp>
        <p:nvSpPr>
          <p:cNvPr id="40" name="Oval 39"/>
          <p:cNvSpPr/>
          <p:nvPr/>
        </p:nvSpPr>
        <p:spPr>
          <a:xfrm>
            <a:off x="3124200" y="5105400"/>
            <a:ext cx="457200" cy="381000"/>
          </a:xfrm>
          <a:prstGeom prst="ellipse">
            <a:avLst/>
          </a:prstGeom>
          <a:solidFill>
            <a:schemeClr val="accent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norm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lnSpc>
                <a:spcPct val="80000"/>
              </a:lnSpc>
            </a:pPr>
            <a:endParaRPr lang="en-GB" altLang="en-US" sz="1300">
              <a:solidFill>
                <a:schemeClr val="bg1"/>
              </a:solidFill>
              <a:cs typeface="Arial" charset="0"/>
            </a:endParaRPr>
          </a:p>
        </p:txBody>
      </p:sp>
      <p:sp>
        <p:nvSpPr>
          <p:cNvPr id="16389" name="TextBox 1"/>
          <p:cNvSpPr txBox="1">
            <a:spLocks noChangeArrowheads="1"/>
          </p:cNvSpPr>
          <p:nvPr/>
        </p:nvSpPr>
        <p:spPr bwMode="auto">
          <a:xfrm>
            <a:off x="7462838" y="4697413"/>
            <a:ext cx="184150" cy="400050"/>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endParaRPr lang="en-US" altLang="en-US" sz="2000">
              <a:solidFill>
                <a:srgbClr val="6D6E71"/>
              </a:solidFill>
            </a:endParaRPr>
          </a:p>
        </p:txBody>
      </p:sp>
      <p:sp>
        <p:nvSpPr>
          <p:cNvPr id="8" name="Subtitle 6"/>
          <p:cNvSpPr txBox="1">
            <a:spLocks/>
          </p:cNvSpPr>
          <p:nvPr/>
        </p:nvSpPr>
        <p:spPr bwMode="auto">
          <a:xfrm>
            <a:off x="990600" y="3505200"/>
            <a:ext cx="5184775" cy="990600"/>
          </a:xfrm>
          <a:prstGeom prst="rect">
            <a:avLst/>
          </a:prstGeom>
          <a:noFill/>
          <a:ln w="9525">
            <a:noFill/>
            <a:miter lim="800000"/>
            <a:headEnd/>
            <a:tailEnd/>
          </a:ln>
        </p:spPr>
        <p:txBody>
          <a:bodyPr>
            <a:norm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lnSpc>
                <a:spcPct val="130000"/>
              </a:lnSpc>
              <a:spcBef>
                <a:spcPts val="600"/>
              </a:spcBef>
              <a:spcAft>
                <a:spcPts val="600"/>
              </a:spcAft>
              <a:buSzPct val="110000"/>
              <a:buFont typeface="Arial" charset="0"/>
              <a:buNone/>
            </a:pPr>
            <a:r>
              <a:rPr lang="en-GB" altLang="en-US" sz="2000">
                <a:solidFill>
                  <a:srgbClr val="525355"/>
                </a:solidFill>
                <a:cs typeface="Arial" charset="0"/>
              </a:rPr>
              <a:t>Hosted by Martin Kiernan</a:t>
            </a:r>
            <a:r>
              <a:rPr lang="en-GB" altLang="en-US" sz="1800">
                <a:solidFill>
                  <a:srgbClr val="525355"/>
                </a:solidFill>
                <a:cs typeface="Arial" charset="0"/>
              </a:rPr>
              <a:t/>
            </a:r>
            <a:br>
              <a:rPr lang="en-GB" altLang="en-US" sz="1800">
                <a:solidFill>
                  <a:srgbClr val="525355"/>
                </a:solidFill>
                <a:cs typeface="Arial" charset="0"/>
              </a:rPr>
            </a:br>
            <a:r>
              <a:rPr lang="en-GB" altLang="en-US" sz="1800">
                <a:solidFill>
                  <a:srgbClr val="525355"/>
                </a:solidFill>
                <a:cs typeface="Arial" charset="0"/>
              </a:rPr>
              <a:t>martin@webbertraining.com</a:t>
            </a:r>
            <a:endParaRPr lang="en-GB" altLang="en-US" sz="2000">
              <a:solidFill>
                <a:srgbClr val="525355"/>
              </a:solidFill>
              <a:cs typeface="Arial" charset="0"/>
            </a:endParaRPr>
          </a:p>
        </p:txBody>
      </p:sp>
      <p:sp>
        <p:nvSpPr>
          <p:cNvPr id="9" name="TextBox 8"/>
          <p:cNvSpPr txBox="1"/>
          <p:nvPr/>
        </p:nvSpPr>
        <p:spPr>
          <a:xfrm>
            <a:off x="3128963" y="6553200"/>
            <a:ext cx="2662237" cy="338138"/>
          </a:xfrm>
          <a:prstGeom prst="rect">
            <a:avLst/>
          </a:prstGeom>
          <a:noFill/>
          <a:ln>
            <a:noFill/>
          </a:ln>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sz="1600" b="1">
                <a:solidFill>
                  <a:srgbClr val="363739"/>
                </a:solidFill>
              </a:rPr>
              <a:t>www.webbertraining.com</a:t>
            </a:r>
          </a:p>
        </p:txBody>
      </p:sp>
      <p:sp>
        <p:nvSpPr>
          <p:cNvPr id="10" name="TextBox 9"/>
          <p:cNvSpPr txBox="1"/>
          <p:nvPr/>
        </p:nvSpPr>
        <p:spPr>
          <a:xfrm>
            <a:off x="7693025" y="6553200"/>
            <a:ext cx="1450975" cy="338138"/>
          </a:xfrm>
          <a:prstGeom prst="rect">
            <a:avLst/>
          </a:prstGeom>
          <a:noFill/>
          <a:ln>
            <a:noFill/>
          </a:ln>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r" eaLnBrk="1" hangingPunct="1">
              <a:spcAft>
                <a:spcPts val="600"/>
              </a:spcAft>
            </a:pPr>
            <a:r>
              <a:rPr lang="en-US" altLang="en-US" sz="1600" b="1">
                <a:solidFill>
                  <a:srgbClr val="363739"/>
                </a:solidFill>
              </a:rPr>
              <a:t>July 21,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r>
              <a:rPr lang="en-US" altLang="en-US" smtClean="0">
                <a:latin typeface="Arial" charset="0"/>
              </a:rPr>
              <a:t>Gloves become contaminated with pathogens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C535A92E-D555-4179-9B02-86E9B64352C7}" type="slidenum">
              <a:rPr lang="en-GB" altLang="en-US" sz="900">
                <a:solidFill>
                  <a:srgbClr val="525355"/>
                </a:solidFill>
              </a:rPr>
              <a:pPr eaLnBrk="1" hangingPunct="1"/>
              <a:t>10</a:t>
            </a:fld>
            <a:endParaRPr lang="en-GB" altLang="en-US" sz="900">
              <a:solidFill>
                <a:srgbClr val="525355"/>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950" y="1341438"/>
            <a:ext cx="7596188" cy="2824162"/>
          </a:xfrm>
          <a:prstGeom prst="rect">
            <a:avLst/>
          </a:prstGeom>
          <a:ln>
            <a:solidFill>
              <a:schemeClr val="tx1">
                <a:lumMod val="50000"/>
              </a:schemeClr>
            </a:solidFill>
          </a:ln>
        </p:spPr>
      </p:pic>
      <p:sp>
        <p:nvSpPr>
          <p:cNvPr id="8" name="Content Placeholder 1"/>
          <p:cNvSpPr>
            <a:spLocks noGrp="1"/>
          </p:cNvSpPr>
          <p:nvPr>
            <p:ph idx="1"/>
          </p:nvPr>
        </p:nvSpPr>
        <p:spPr>
          <a:xfrm>
            <a:off x="5148263" y="2349500"/>
            <a:ext cx="3684587" cy="4248150"/>
          </a:xfrm>
          <a:solidFill>
            <a:schemeClr val="bg1"/>
          </a:solidFill>
          <a:ln>
            <a:solidFill>
              <a:schemeClr val="tx1">
                <a:lumMod val="50000"/>
              </a:schemeClr>
            </a:solidFill>
          </a:ln>
        </p:spPr>
        <p:txBody>
          <a:bodyPr/>
          <a:lstStyle/>
          <a:p>
            <a:pPr>
              <a:lnSpc>
                <a:spcPct val="110000"/>
              </a:lnSpc>
            </a:pPr>
            <a:r>
              <a:rPr lang="en-US" altLang="en-US" sz="2200" smtClean="0">
                <a:solidFill>
                  <a:srgbClr val="525355"/>
                </a:solidFill>
                <a:latin typeface="Arial" charset="0"/>
              </a:rPr>
              <a:t>Observed 120 HCW </a:t>
            </a:r>
          </a:p>
          <a:p>
            <a:pPr>
              <a:lnSpc>
                <a:spcPct val="110000"/>
              </a:lnSpc>
            </a:pPr>
            <a:r>
              <a:rPr lang="en-US" altLang="en-US" sz="2200" smtClean="0">
                <a:solidFill>
                  <a:srgbClr val="525355"/>
                </a:solidFill>
                <a:latin typeface="Arial" charset="0"/>
              </a:rPr>
              <a:t>64% gloves not changed, after contact</a:t>
            </a:r>
          </a:p>
          <a:p>
            <a:pPr>
              <a:lnSpc>
                <a:spcPct val="110000"/>
              </a:lnSpc>
            </a:pPr>
            <a:r>
              <a:rPr lang="en-US" altLang="en-US" sz="2200" smtClean="0">
                <a:solidFill>
                  <a:srgbClr val="525355"/>
                </a:solidFill>
                <a:latin typeface="Arial" charset="0"/>
              </a:rPr>
              <a:t>18.3% potential microbial transmission</a:t>
            </a:r>
          </a:p>
          <a:p>
            <a:pPr>
              <a:lnSpc>
                <a:spcPct val="110000"/>
              </a:lnSpc>
            </a:pPr>
            <a:r>
              <a:rPr lang="en-US" altLang="en-US" sz="2200" smtClean="0">
                <a:solidFill>
                  <a:srgbClr val="525355"/>
                </a:solidFill>
                <a:latin typeface="Arial" charset="0"/>
              </a:rPr>
              <a:t>22 gloves sampled: 100% grew bacteria, 86% grew pathogens; 59% same m’org as patient</a:t>
            </a:r>
          </a:p>
          <a:p>
            <a:pPr>
              <a:lnSpc>
                <a:spcPct val="110000"/>
              </a:lnSpc>
            </a:pPr>
            <a:endParaRPr lang="en-US" altLang="en-US" sz="2200" smtClean="0">
              <a:solidFill>
                <a:srgbClr val="525355"/>
              </a:solidFill>
              <a:latin typeface="Arial" charset="0"/>
            </a:endParaRPr>
          </a:p>
        </p:txBody>
      </p:sp>
      <p:sp>
        <p:nvSpPr>
          <p:cNvPr id="25606" name="TextBox 8"/>
          <p:cNvSpPr txBox="1">
            <a:spLocks noChangeArrowheads="1"/>
          </p:cNvSpPr>
          <p:nvPr/>
        </p:nvSpPr>
        <p:spPr bwMode="auto">
          <a:xfrm>
            <a:off x="1835150" y="5445125"/>
            <a:ext cx="2536825" cy="400050"/>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sz="2000">
                <a:solidFill>
                  <a:srgbClr val="6D6E71"/>
                </a:solidFill>
              </a:rPr>
              <a:t>Girou et al 2004, JHI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323850" y="333375"/>
            <a:ext cx="6965950" cy="854075"/>
          </a:xfrm>
        </p:spPr>
        <p:txBody>
          <a:bodyPr/>
          <a:lstStyle/>
          <a:p>
            <a:r>
              <a:rPr lang="en-US" altLang="en-US" smtClean="0">
                <a:latin typeface="Arial" charset="0"/>
              </a:rPr>
              <a:t>Glove use widespread and often inappropriate</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2D1D0DD4-8CBD-428A-9293-2470812E893D}" type="slidenum">
              <a:rPr lang="en-GB" altLang="en-US" sz="900">
                <a:solidFill>
                  <a:srgbClr val="525355"/>
                </a:solidFill>
              </a:rPr>
              <a:pPr eaLnBrk="1" hangingPunct="1"/>
              <a:t>11</a:t>
            </a:fld>
            <a:endParaRPr lang="en-GB" altLang="en-US" sz="900">
              <a:solidFill>
                <a:srgbClr val="525355"/>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388" y="1268413"/>
            <a:ext cx="7812087" cy="1960562"/>
          </a:xfrm>
          <a:prstGeom prst="rect">
            <a:avLst/>
          </a:prstGeom>
          <a:ln>
            <a:solidFill>
              <a:schemeClr val="tx1">
                <a:lumMod val="50000"/>
              </a:schemeClr>
            </a:solidFill>
          </a:ln>
        </p:spPr>
      </p:pic>
      <p:sp>
        <p:nvSpPr>
          <p:cNvPr id="7" name="Content Placeholder 1"/>
          <p:cNvSpPr>
            <a:spLocks noGrp="1"/>
          </p:cNvSpPr>
          <p:nvPr>
            <p:ph idx="1"/>
          </p:nvPr>
        </p:nvSpPr>
        <p:spPr>
          <a:xfrm>
            <a:off x="5292725" y="2609850"/>
            <a:ext cx="3684588" cy="4248150"/>
          </a:xfrm>
          <a:solidFill>
            <a:schemeClr val="bg1"/>
          </a:solidFill>
          <a:ln>
            <a:solidFill>
              <a:schemeClr val="tx1">
                <a:lumMod val="50000"/>
              </a:schemeClr>
            </a:solidFill>
          </a:ln>
        </p:spPr>
        <p:txBody>
          <a:bodyPr/>
          <a:lstStyle/>
          <a:p>
            <a:pPr>
              <a:lnSpc>
                <a:spcPct val="110000"/>
              </a:lnSpc>
            </a:pPr>
            <a:r>
              <a:rPr lang="en-US" altLang="en-US" sz="2000" smtClean="0">
                <a:solidFill>
                  <a:srgbClr val="525355"/>
                </a:solidFill>
                <a:latin typeface="Arial" charset="0"/>
              </a:rPr>
              <a:t>Observed 163 glove use episodes </a:t>
            </a:r>
          </a:p>
          <a:p>
            <a:pPr>
              <a:lnSpc>
                <a:spcPct val="110000"/>
              </a:lnSpc>
            </a:pPr>
            <a:r>
              <a:rPr lang="en-US" altLang="en-US" sz="2000" smtClean="0">
                <a:solidFill>
                  <a:srgbClr val="525355"/>
                </a:solidFill>
                <a:latin typeface="Arial" charset="0"/>
              </a:rPr>
              <a:t>42% glove use inappropriate (used for low risk procedures)</a:t>
            </a:r>
          </a:p>
          <a:p>
            <a:pPr>
              <a:lnSpc>
                <a:spcPct val="110000"/>
              </a:lnSpc>
            </a:pPr>
            <a:r>
              <a:rPr lang="en-US" altLang="en-US" sz="2000" smtClean="0">
                <a:solidFill>
                  <a:srgbClr val="525355"/>
                </a:solidFill>
                <a:latin typeface="Arial" charset="0"/>
              </a:rPr>
              <a:t>37% associated with risk of cross contamination</a:t>
            </a:r>
          </a:p>
          <a:p>
            <a:pPr>
              <a:lnSpc>
                <a:spcPct val="110000"/>
              </a:lnSpc>
            </a:pPr>
            <a:r>
              <a:rPr lang="en-US" altLang="en-US" sz="2000" smtClean="0">
                <a:solidFill>
                  <a:srgbClr val="525355"/>
                </a:solidFill>
                <a:latin typeface="Arial" charset="0"/>
              </a:rPr>
              <a:t>Interviewed 25 staff: Decision to wear gloves influenced by emotion and socialisation</a:t>
            </a:r>
          </a:p>
        </p:txBody>
      </p:sp>
      <p:sp>
        <p:nvSpPr>
          <p:cNvPr id="26630" name="TextBox 7"/>
          <p:cNvSpPr txBox="1">
            <a:spLocks noChangeArrowheads="1"/>
          </p:cNvSpPr>
          <p:nvPr/>
        </p:nvSpPr>
        <p:spPr bwMode="auto">
          <a:xfrm>
            <a:off x="1331913" y="4868863"/>
            <a:ext cx="2879725" cy="400050"/>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sz="2000">
                <a:solidFill>
                  <a:srgbClr val="6D6E71"/>
                </a:solidFill>
              </a:rPr>
              <a:t>Loveday et al 2013, JHI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9750" y="333375"/>
            <a:ext cx="7583488" cy="871538"/>
          </a:xfrm>
        </p:spPr>
        <p:txBody>
          <a:bodyPr/>
          <a:lstStyle/>
          <a:p>
            <a:r>
              <a:rPr lang="en-US" altLang="en-US" smtClean="0">
                <a:latin typeface="Arial" charset="0"/>
              </a:rPr>
              <a:t>Summary of current evidence</a:t>
            </a:r>
          </a:p>
        </p:txBody>
      </p:sp>
      <p:sp>
        <p:nvSpPr>
          <p:cNvPr id="3" name="Content Placeholder 2"/>
          <p:cNvSpPr>
            <a:spLocks noGrp="1"/>
          </p:cNvSpPr>
          <p:nvPr>
            <p:ph idx="1"/>
          </p:nvPr>
        </p:nvSpPr>
        <p:spPr>
          <a:xfrm>
            <a:off x="684213" y="1412875"/>
            <a:ext cx="8064500" cy="5256213"/>
          </a:xfrm>
        </p:spPr>
        <p:txBody>
          <a:bodyPr/>
          <a:lstStyle/>
          <a:p>
            <a:pPr>
              <a:buClr>
                <a:srgbClr val="92D050"/>
              </a:buClr>
            </a:pPr>
            <a:r>
              <a:rPr lang="en-GB" altLang="en-US" sz="2600" smtClean="0">
                <a:solidFill>
                  <a:schemeClr val="tx1"/>
                </a:solidFill>
                <a:latin typeface="Arial" charset="0"/>
              </a:rPr>
              <a:t>Clinical gloves account for substantial NHS  costs </a:t>
            </a:r>
          </a:p>
          <a:p>
            <a:pPr>
              <a:buClr>
                <a:srgbClr val="92D050"/>
              </a:buClr>
            </a:pPr>
            <a:r>
              <a:rPr lang="en-GB" altLang="en-US" sz="2600" smtClean="0">
                <a:solidFill>
                  <a:schemeClr val="tx1"/>
                </a:solidFill>
                <a:latin typeface="Arial" charset="0"/>
              </a:rPr>
              <a:t>They are often used inappropriately </a:t>
            </a:r>
            <a:r>
              <a:rPr lang="en-GB" altLang="en-US" sz="2000" smtClean="0">
                <a:solidFill>
                  <a:schemeClr val="tx1"/>
                </a:solidFill>
                <a:latin typeface="Arial" charset="0"/>
              </a:rPr>
              <a:t>(Bearman et al 2007, Chan et al 2011, Flores et al 2006)</a:t>
            </a:r>
          </a:p>
          <a:p>
            <a:pPr>
              <a:buClr>
                <a:srgbClr val="92D050"/>
              </a:buClr>
            </a:pPr>
            <a:r>
              <a:rPr lang="en-GB" altLang="en-US" sz="2600" smtClean="0">
                <a:solidFill>
                  <a:schemeClr val="tx1"/>
                </a:solidFill>
                <a:latin typeface="Arial" charset="0"/>
              </a:rPr>
              <a:t>Associated with potential risk of cross contamination because not changed between procedures </a:t>
            </a:r>
          </a:p>
          <a:p>
            <a:pPr>
              <a:buClr>
                <a:srgbClr val="92D050"/>
              </a:buClr>
            </a:pPr>
            <a:r>
              <a:rPr lang="en-GB" altLang="en-US" sz="2600" smtClean="0">
                <a:solidFill>
                  <a:schemeClr val="tx1"/>
                </a:solidFill>
                <a:latin typeface="Arial" charset="0"/>
              </a:rPr>
              <a:t>Little is known about the patients perspective</a:t>
            </a:r>
          </a:p>
          <a:p>
            <a:pPr>
              <a:buClr>
                <a:srgbClr val="92D050"/>
              </a:buClr>
            </a:pPr>
            <a:r>
              <a:rPr lang="en-US" altLang="en-US" sz="2600" smtClean="0">
                <a:solidFill>
                  <a:schemeClr val="tx1"/>
                </a:solidFill>
                <a:latin typeface="Arial" charset="0"/>
              </a:rPr>
              <a:t>Need to understand motivations for HCW using gloves to develop effective improvement strategies</a:t>
            </a:r>
          </a:p>
          <a:p>
            <a:pPr>
              <a:buClr>
                <a:srgbClr val="92D050"/>
              </a:buClr>
            </a:pPr>
            <a:endParaRPr lang="en-US" altLang="en-US" sz="2600" smtClean="0">
              <a:solidFill>
                <a:srgbClr val="525355"/>
              </a:solidFill>
              <a:latin typeface="Arial" charset="0"/>
            </a:endParaRPr>
          </a:p>
          <a:p>
            <a:pPr>
              <a:buClr>
                <a:srgbClr val="5C5F62"/>
              </a:buClr>
              <a:buFont typeface="Wingdings" pitchFamily="4" charset="2"/>
              <a:buChar char="§"/>
            </a:pPr>
            <a:endParaRPr lang="en-US" altLang="en-US" sz="2600" smtClean="0">
              <a:solidFill>
                <a:srgbClr val="525355"/>
              </a:solidFill>
              <a:latin typeface="Arial" charset="0"/>
            </a:endParaRPr>
          </a:p>
          <a:p>
            <a:pPr>
              <a:buClr>
                <a:srgbClr val="5C5F62"/>
              </a:buClr>
              <a:buFont typeface="Wingdings" pitchFamily="4" charset="2"/>
              <a:buChar char="§"/>
            </a:pPr>
            <a:endParaRPr lang="en-US" altLang="en-US" sz="2600" smtClean="0">
              <a:solidFill>
                <a:srgbClr val="525355"/>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a:xfrm>
            <a:off x="395288" y="908050"/>
            <a:ext cx="8424862" cy="1214438"/>
          </a:xfrm>
          <a:solidFill>
            <a:schemeClr val="bg1"/>
          </a:solidFill>
        </p:spPr>
        <p:txBody>
          <a:bodyPr/>
          <a:lstStyle/>
          <a:p>
            <a:r>
              <a:rPr lang="en-US" altLang="en-US" smtClean="0">
                <a:latin typeface="Arial" charset="0"/>
              </a:rPr>
              <a:t>Validated tool to measure appropriate glove use and risk of cross contamination</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D3B0F8CE-4A91-44A5-AEE1-101C2A9E3F95}" type="slidenum">
              <a:rPr lang="en-GB" altLang="en-US" sz="900">
                <a:solidFill>
                  <a:srgbClr val="525355"/>
                </a:solidFill>
              </a:rPr>
              <a:pPr eaLnBrk="1" hangingPunct="1"/>
              <a:t>13</a:t>
            </a:fld>
            <a:endParaRPr lang="en-GB" altLang="en-US" sz="900">
              <a:solidFill>
                <a:srgbClr val="525355"/>
              </a:solidFill>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850" y="2420938"/>
            <a:ext cx="8677275" cy="2432050"/>
          </a:xfrm>
          <a:prstGeom prst="rect">
            <a:avLst/>
          </a:prstGeom>
          <a:ln>
            <a:solidFill>
              <a:schemeClr val="tx1">
                <a:lumMod val="50000"/>
              </a:schemeClr>
            </a:solidFill>
          </a:ln>
        </p:spPr>
      </p:pic>
      <p:sp>
        <p:nvSpPr>
          <p:cNvPr id="29701" name="TextBox 6"/>
          <p:cNvSpPr txBox="1">
            <a:spLocks noChangeArrowheads="1"/>
          </p:cNvSpPr>
          <p:nvPr/>
        </p:nvSpPr>
        <p:spPr bwMode="auto">
          <a:xfrm>
            <a:off x="5940425" y="5445125"/>
            <a:ext cx="2660650" cy="400050"/>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sz="2000">
                <a:solidFill>
                  <a:srgbClr val="6D6E71"/>
                </a:solidFill>
              </a:rPr>
              <a:t>Wilson et al 2015, JIP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23863" y="1428750"/>
            <a:ext cx="8612187" cy="5095875"/>
          </a:xfrm>
        </p:spPr>
        <p:txBody>
          <a:bodyPr/>
          <a:lstStyle/>
          <a:p>
            <a:r>
              <a:rPr lang="en-GB" altLang="en-US" smtClean="0">
                <a:solidFill>
                  <a:srgbClr val="525355"/>
                </a:solidFill>
                <a:latin typeface="Arial" charset="0"/>
              </a:rPr>
              <a:t>Refine methods used in a previous study in a single teaching hospital (Loveday </a:t>
            </a:r>
            <a:r>
              <a:rPr lang="en-GB" altLang="en-US" i="1" smtClean="0">
                <a:solidFill>
                  <a:srgbClr val="525355"/>
                </a:solidFill>
                <a:latin typeface="Arial" charset="0"/>
              </a:rPr>
              <a:t>et al </a:t>
            </a:r>
            <a:r>
              <a:rPr lang="en-GB" altLang="en-US" smtClean="0">
                <a:solidFill>
                  <a:srgbClr val="525355"/>
                </a:solidFill>
                <a:latin typeface="Arial" charset="0"/>
              </a:rPr>
              <a:t>2014) to 2 other acute hospitals to:</a:t>
            </a:r>
          </a:p>
          <a:p>
            <a:pPr lvl="1"/>
            <a:r>
              <a:rPr lang="en-GB" altLang="en-US" sz="2400" smtClean="0">
                <a:solidFill>
                  <a:srgbClr val="525355"/>
                </a:solidFill>
                <a:latin typeface="Arial" charset="0"/>
              </a:rPr>
              <a:t>observe patterns of glove use behaviour in relation to ‘My Five Moments of Hand Hygiene’</a:t>
            </a:r>
          </a:p>
          <a:p>
            <a:pPr lvl="1"/>
            <a:r>
              <a:rPr lang="en-GB" altLang="en-US" sz="2400" smtClean="0">
                <a:solidFill>
                  <a:srgbClr val="525355"/>
                </a:solidFill>
                <a:latin typeface="Arial" charset="0"/>
              </a:rPr>
              <a:t>identify key influences on glove use behaviour</a:t>
            </a:r>
            <a:endParaRPr lang="en-GB" altLang="en-US" sz="2000" smtClean="0">
              <a:solidFill>
                <a:srgbClr val="525355"/>
              </a:solidFill>
              <a:latin typeface="Arial" charset="0"/>
            </a:endParaRPr>
          </a:p>
          <a:p>
            <a:r>
              <a:rPr lang="en-GB" altLang="en-US" smtClean="0">
                <a:solidFill>
                  <a:srgbClr val="525355"/>
                </a:solidFill>
                <a:latin typeface="Arial" charset="0"/>
              </a:rPr>
              <a:t>Determine public perceptions of clinical glove use in acute healthcare settings</a:t>
            </a:r>
            <a:endParaRPr lang="en-GB" altLang="en-US" sz="3200" smtClean="0">
              <a:solidFill>
                <a:srgbClr val="525355"/>
              </a:solidFill>
              <a:latin typeface="Arial" charset="0"/>
            </a:endParaRPr>
          </a:p>
          <a:p>
            <a:endParaRPr lang="en-GB" altLang="en-US" smtClean="0">
              <a:solidFill>
                <a:srgbClr val="525355"/>
              </a:solidFill>
              <a:latin typeface="Arial" charset="0"/>
            </a:endParaRPr>
          </a:p>
        </p:txBody>
      </p:sp>
      <p:sp>
        <p:nvSpPr>
          <p:cNvPr id="30723" name="Title 2"/>
          <p:cNvSpPr>
            <a:spLocks noGrp="1"/>
          </p:cNvSpPr>
          <p:nvPr>
            <p:ph type="title"/>
          </p:nvPr>
        </p:nvSpPr>
        <p:spPr/>
        <p:txBody>
          <a:bodyPr/>
          <a:lstStyle/>
          <a:p>
            <a:r>
              <a:rPr lang="en-GB" altLang="en-US" smtClean="0">
                <a:latin typeface="Arial" charset="0"/>
              </a:rPr>
              <a:t>Aim of this study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4400" smtClean="0">
                <a:latin typeface="Arial" charset="0"/>
              </a:rPr>
              <a:t>Study Design</a:t>
            </a:r>
          </a:p>
        </p:txBody>
      </p:sp>
      <p:graphicFrame>
        <p:nvGraphicFramePr>
          <p:cNvPr id="4" name="Content Placeholder 3"/>
          <p:cNvGraphicFramePr>
            <a:graphicFrameLocks noGrp="1"/>
          </p:cNvGraphicFramePr>
          <p:nvPr>
            <p:ph idx="1"/>
          </p:nvPr>
        </p:nvGraphicFramePr>
        <p:xfrm>
          <a:off x="238289" y="1947926"/>
          <a:ext cx="8762041" cy="326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863" y="1428750"/>
            <a:ext cx="8193087" cy="4879975"/>
          </a:xfrm>
        </p:spPr>
        <p:txBody>
          <a:bodyPr/>
          <a:lstStyle/>
          <a:p>
            <a:r>
              <a:rPr lang="en-US" altLang="en-US" smtClean="0">
                <a:solidFill>
                  <a:srgbClr val="525355"/>
                </a:solidFill>
                <a:latin typeface="Arial" charset="0"/>
              </a:rPr>
              <a:t>Conducted by IPCNs at 2 hospitals</a:t>
            </a:r>
          </a:p>
          <a:p>
            <a:r>
              <a:rPr lang="en-US" altLang="en-US" smtClean="0">
                <a:solidFill>
                  <a:srgbClr val="525355"/>
                </a:solidFill>
                <a:latin typeface="Arial" charset="0"/>
              </a:rPr>
              <a:t>Followed an episode of care </a:t>
            </a:r>
          </a:p>
          <a:p>
            <a:pPr lvl="1"/>
            <a:r>
              <a:rPr lang="en-US" altLang="en-US" sz="2400" smtClean="0">
                <a:solidFill>
                  <a:srgbClr val="525355"/>
                </a:solidFill>
                <a:latin typeface="Arial" charset="0"/>
              </a:rPr>
              <a:t>with or without gloves</a:t>
            </a:r>
          </a:p>
          <a:p>
            <a:r>
              <a:rPr lang="en-US" altLang="en-US" smtClean="0">
                <a:solidFill>
                  <a:srgbClr val="525355"/>
                </a:solidFill>
                <a:latin typeface="Arial" charset="0"/>
              </a:rPr>
              <a:t>Record every item touched</a:t>
            </a:r>
          </a:p>
          <a:p>
            <a:pPr lvl="1"/>
            <a:r>
              <a:rPr lang="en-US" altLang="en-US" sz="2400" smtClean="0">
                <a:solidFill>
                  <a:srgbClr val="525355"/>
                </a:solidFill>
                <a:latin typeface="Arial" charset="0"/>
              </a:rPr>
              <a:t>when gloves put on/taken off &amp; HH performed</a:t>
            </a:r>
          </a:p>
          <a:p>
            <a:r>
              <a:rPr lang="en-US" altLang="en-US" smtClean="0">
                <a:solidFill>
                  <a:srgbClr val="525355"/>
                </a:solidFill>
                <a:latin typeface="Arial" charset="0"/>
              </a:rPr>
              <a:t>Analyse sequence to determine if risk of cross contamination occurred </a:t>
            </a:r>
          </a:p>
          <a:p>
            <a:pPr lvl="1"/>
            <a:endParaRPr lang="en-US" altLang="en-US" smtClean="0">
              <a:solidFill>
                <a:srgbClr val="525355"/>
              </a:solidFill>
              <a:latin typeface="Arial" charset="0"/>
            </a:endParaRPr>
          </a:p>
          <a:p>
            <a:pPr lvl="1"/>
            <a:endParaRPr lang="en-US" altLang="en-US" smtClean="0">
              <a:solidFill>
                <a:srgbClr val="525355"/>
              </a:solidFill>
              <a:latin typeface="Arial" charset="0"/>
            </a:endParaRPr>
          </a:p>
          <a:p>
            <a:endParaRPr lang="en-US" altLang="en-US" smtClean="0">
              <a:solidFill>
                <a:srgbClr val="525355"/>
              </a:solidFill>
              <a:latin typeface="Arial" charset="0"/>
            </a:endParaRPr>
          </a:p>
          <a:p>
            <a:pPr>
              <a:buFont typeface="Arial" charset="0"/>
              <a:buNone/>
            </a:pPr>
            <a:endParaRPr lang="en-US" altLang="en-US" smtClean="0">
              <a:solidFill>
                <a:srgbClr val="525355"/>
              </a:solidFill>
              <a:latin typeface="Arial" charset="0"/>
            </a:endParaRPr>
          </a:p>
        </p:txBody>
      </p:sp>
      <p:sp>
        <p:nvSpPr>
          <p:cNvPr id="33795" name="Title 2"/>
          <p:cNvSpPr>
            <a:spLocks noGrp="1"/>
          </p:cNvSpPr>
          <p:nvPr>
            <p:ph type="title"/>
          </p:nvPr>
        </p:nvSpPr>
        <p:spPr/>
        <p:txBody>
          <a:bodyPr/>
          <a:lstStyle/>
          <a:p>
            <a:r>
              <a:rPr lang="en-US" altLang="en-US" sz="4000" smtClean="0">
                <a:latin typeface="Arial" charset="0"/>
              </a:rPr>
              <a:t>Phase 1: Observation</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3CFB34D0-152E-4AC9-AFE4-4A902EEAC8FB}" type="slidenum">
              <a:rPr lang="en-GB" altLang="en-US" sz="900">
                <a:solidFill>
                  <a:srgbClr val="525355"/>
                </a:solidFill>
              </a:rPr>
              <a:pPr eaLnBrk="1" hangingPunct="1"/>
              <a:t>16</a:t>
            </a:fld>
            <a:endParaRPr lang="en-GB" altLang="en-US" sz="900">
              <a:solidFill>
                <a:srgbClr val="525355"/>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06929B1F-D289-42DE-A3DD-060597798BAB}" type="slidenum">
              <a:rPr lang="en-GB" altLang="en-US" sz="900">
                <a:solidFill>
                  <a:srgbClr val="525355"/>
                </a:solidFill>
              </a:rPr>
              <a:pPr eaLnBrk="1" hangingPunct="1"/>
              <a:t>17</a:t>
            </a:fld>
            <a:endParaRPr lang="en-GB" altLang="en-US" sz="900">
              <a:solidFill>
                <a:srgbClr val="525355"/>
              </a:solidFill>
            </a:endParaRPr>
          </a:p>
        </p:txBody>
      </p:sp>
      <p:pic>
        <p:nvPicPr>
          <p:cNvPr id="34819"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5513" y="122238"/>
            <a:ext cx="4743450" cy="661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r>
              <a:rPr lang="en-US" altLang="en-US" smtClean="0">
                <a:latin typeface="Arial" charset="0"/>
              </a:rPr>
              <a:t>Record sequence of items touched</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2CB03CAF-0DC5-48C7-B616-449472154EB8}" type="slidenum">
              <a:rPr lang="en-GB" altLang="en-US" sz="900">
                <a:solidFill>
                  <a:srgbClr val="525355"/>
                </a:solidFill>
              </a:rPr>
              <a:pPr eaLnBrk="1" hangingPunct="1"/>
              <a:t>18</a:t>
            </a:fld>
            <a:endParaRPr lang="en-GB" altLang="en-US" sz="900">
              <a:solidFill>
                <a:srgbClr val="525355"/>
              </a:solidFill>
            </a:endParaRPr>
          </a:p>
        </p:txBody>
      </p:sp>
      <p:pic>
        <p:nvPicPr>
          <p:cNvPr id="35844"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0825" y="2205038"/>
            <a:ext cx="8748713" cy="2554287"/>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p:txBody>
          <a:bodyPr/>
          <a:lstStyle/>
          <a:p>
            <a:r>
              <a:rPr lang="en-US" altLang="en-US" smtClean="0">
                <a:latin typeface="Arial" charset="0"/>
              </a:rPr>
              <a:t>Identifying inappropriate use and risk of cross contamination</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5F922AC0-F74E-44F1-92A0-1C4AA506DB38}" type="slidenum">
              <a:rPr lang="en-GB" altLang="en-US" sz="900">
                <a:solidFill>
                  <a:srgbClr val="525355"/>
                </a:solidFill>
              </a:rPr>
              <a:pPr eaLnBrk="1" hangingPunct="1"/>
              <a:t>19</a:t>
            </a:fld>
            <a:endParaRPr lang="en-GB" altLang="en-US" sz="900">
              <a:solidFill>
                <a:srgbClr val="525355"/>
              </a:solidFill>
            </a:endParaRPr>
          </a:p>
        </p:txBody>
      </p:sp>
      <p:pic>
        <p:nvPicPr>
          <p:cNvPr id="36868"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1844675"/>
            <a:ext cx="8820150" cy="36925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23863" y="1428750"/>
            <a:ext cx="8193087" cy="5024438"/>
          </a:xfrm>
        </p:spPr>
        <p:txBody>
          <a:bodyPr/>
          <a:lstStyle/>
          <a:p>
            <a:r>
              <a:rPr lang="en-US" altLang="en-US" smtClean="0">
                <a:solidFill>
                  <a:srgbClr val="525355"/>
                </a:solidFill>
                <a:latin typeface="Arial" charset="0"/>
              </a:rPr>
              <a:t>Hands recognised as major vehicle for transmission of infection in healthcare settings</a:t>
            </a:r>
          </a:p>
          <a:p>
            <a:r>
              <a:rPr lang="en-US" altLang="en-US" smtClean="0">
                <a:solidFill>
                  <a:srgbClr val="525355"/>
                </a:solidFill>
                <a:latin typeface="Arial" charset="0"/>
              </a:rPr>
              <a:t>Hand hygiene interrupts transmission</a:t>
            </a:r>
          </a:p>
          <a:p>
            <a:pPr lvl="1"/>
            <a:r>
              <a:rPr lang="en-US" altLang="en-US" smtClean="0">
                <a:solidFill>
                  <a:srgbClr val="525355"/>
                </a:solidFill>
                <a:latin typeface="Arial" charset="0"/>
              </a:rPr>
              <a:t>Removes microorganisms acquired transiently through touch</a:t>
            </a:r>
          </a:p>
          <a:p>
            <a:pPr lvl="2"/>
            <a:r>
              <a:rPr lang="en-US" altLang="en-US" smtClean="0">
                <a:solidFill>
                  <a:srgbClr val="525355"/>
                </a:solidFill>
                <a:latin typeface="Arial" charset="0"/>
              </a:rPr>
              <a:t>Soap and water</a:t>
            </a:r>
          </a:p>
          <a:p>
            <a:pPr lvl="2"/>
            <a:r>
              <a:rPr lang="en-US" altLang="en-US" smtClean="0">
                <a:solidFill>
                  <a:srgbClr val="525355"/>
                </a:solidFill>
                <a:latin typeface="Arial" charset="0"/>
              </a:rPr>
              <a:t>Alcohol hand gel/rub</a:t>
            </a:r>
          </a:p>
        </p:txBody>
      </p:sp>
      <p:sp>
        <p:nvSpPr>
          <p:cNvPr id="17411" name="Title 2"/>
          <p:cNvSpPr>
            <a:spLocks noGrp="1"/>
          </p:cNvSpPr>
          <p:nvPr>
            <p:ph type="title"/>
          </p:nvPr>
        </p:nvSpPr>
        <p:spPr>
          <a:xfrm>
            <a:off x="414338" y="487363"/>
            <a:ext cx="8118475" cy="854075"/>
          </a:xfrm>
        </p:spPr>
        <p:txBody>
          <a:bodyPr/>
          <a:lstStyle/>
          <a:p>
            <a:r>
              <a:rPr lang="en-US" altLang="en-US" smtClean="0">
                <a:latin typeface="Arial" charset="0"/>
              </a:rPr>
              <a:t>Background </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6636AA32-4A9F-4E92-828B-6527FF93CF0C}" type="slidenum">
              <a:rPr lang="en-GB" altLang="en-US" sz="900">
                <a:solidFill>
                  <a:srgbClr val="525355"/>
                </a:solidFill>
              </a:rPr>
              <a:pPr eaLnBrk="1" hangingPunct="1"/>
              <a:t>2</a:t>
            </a:fld>
            <a:endParaRPr lang="en-GB" altLang="en-US" sz="900">
              <a:solidFill>
                <a:srgbClr val="525355"/>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p:txBody>
          <a:bodyPr/>
          <a:lstStyle/>
          <a:p>
            <a:r>
              <a:rPr lang="en-US" altLang="en-US" sz="3200" smtClean="0">
                <a:latin typeface="Arial" charset="0"/>
              </a:rPr>
              <a:t>Defining risk of cross contamination linked to 5 moments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05999056-8114-4F96-B268-BC42AB49A4FB}" type="slidenum">
              <a:rPr lang="en-GB" altLang="en-US" sz="900">
                <a:solidFill>
                  <a:srgbClr val="525355"/>
                </a:solidFill>
              </a:rPr>
              <a:pPr eaLnBrk="1" hangingPunct="1"/>
              <a:t>20</a:t>
            </a:fld>
            <a:endParaRPr lang="en-GB" altLang="en-US" sz="900">
              <a:solidFill>
                <a:srgbClr val="525355"/>
              </a:solidFill>
            </a:endParaRPr>
          </a:p>
        </p:txBody>
      </p:sp>
      <p:pic>
        <p:nvPicPr>
          <p:cNvPr id="37892"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1916113"/>
            <a:ext cx="8877300" cy="3844925"/>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p:cNvSpPr>
            <a:spLocks noGrp="1"/>
          </p:cNvSpPr>
          <p:nvPr>
            <p:ph type="title"/>
          </p:nvPr>
        </p:nvSpPr>
        <p:spPr/>
        <p:txBody>
          <a:bodyPr/>
          <a:lstStyle/>
          <a:p>
            <a:r>
              <a:rPr lang="en-US" altLang="en-US" smtClean="0">
                <a:latin typeface="Arial" charset="0"/>
              </a:rPr>
              <a:t>Type of staff observed</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D3B2B33A-34A4-43B5-899A-B1A8893AAB01}" type="slidenum">
              <a:rPr lang="en-GB" altLang="en-US" sz="900">
                <a:solidFill>
                  <a:srgbClr val="525355"/>
                </a:solidFill>
              </a:rPr>
              <a:pPr eaLnBrk="1" hangingPunct="1"/>
              <a:t>21</a:t>
            </a:fld>
            <a:endParaRPr lang="en-GB" altLang="en-US" sz="900">
              <a:solidFill>
                <a:srgbClr val="525355"/>
              </a:solidFill>
            </a:endParaRPr>
          </a:p>
        </p:txBody>
      </p:sp>
      <p:graphicFrame>
        <p:nvGraphicFramePr>
          <p:cNvPr id="6" name="Chart 5"/>
          <p:cNvGraphicFramePr>
            <a:graphicFrameLocks/>
          </p:cNvGraphicFramePr>
          <p:nvPr/>
        </p:nvGraphicFramePr>
        <p:xfrm>
          <a:off x="611560" y="1484784"/>
          <a:ext cx="8136904" cy="4824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07950" y="1773238"/>
          <a:ext cx="8964613" cy="2951162"/>
        </p:xfrm>
        <a:graphic>
          <a:graphicData uri="http://schemas.openxmlformats.org/drawingml/2006/table">
            <a:tbl>
              <a:tblPr/>
              <a:tblGrid>
                <a:gridCol w="1395413"/>
                <a:gridCol w="1397000"/>
                <a:gridCol w="2351087"/>
                <a:gridCol w="1689100"/>
                <a:gridCol w="2132013"/>
              </a:tblGrid>
              <a:tr h="86042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smtClean="0">
                        <a:ln>
                          <a:noFill/>
                        </a:ln>
                        <a:solidFill>
                          <a:srgbClr val="FFFFFF"/>
                        </a:solidFill>
                        <a:effectLst/>
                        <a:latin typeface="Verdana" pitchFamily="4" charset="0"/>
                        <a:ea typeface="ＭＳ Ｐゴシック" pitchFamily="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Verdana" pitchFamily="4" charset="0"/>
                          <a:ea typeface="ＭＳ Ｐゴシック" pitchFamily="4" charset="-128"/>
                        </a:rPr>
                        <a:t>No. episodes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Verdana" pitchFamily="4" charset="0"/>
                          <a:ea typeface="ＭＳ Ｐゴシック" pitchFamily="4" charset="-128"/>
                        </a:rPr>
                        <a:t>% cross contamination*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Verdana" pitchFamily="4" charset="0"/>
                          <a:ea typeface="ＭＳ Ｐゴシック" pitchFamily="4" charset="-128"/>
                        </a:rPr>
                        <a:t>No. procedures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Verdana" pitchFamily="4" charset="0"/>
                          <a:ea typeface="ＭＳ Ｐゴシック" pitchFamily="4" charset="-128"/>
                        </a:rPr>
                        <a:t>% use inappropriate#</a:t>
                      </a:r>
                      <a:endParaRPr kumimoji="0" lang="en-US" altLang="en-US" sz="2800" b="1" i="0" u="none" strike="noStrike" cap="none" normalizeH="0" baseline="0" smtClean="0">
                        <a:ln>
                          <a:noFill/>
                        </a:ln>
                        <a:solidFill>
                          <a:srgbClr val="FFFFFF"/>
                        </a:solidFill>
                        <a:effectLst/>
                        <a:latin typeface="Verdana" pitchFamily="4" charset="0"/>
                        <a:ea typeface="ＭＳ Ｐゴシック" pitchFamily="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96913">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6D6E71"/>
                          </a:solidFill>
                          <a:effectLst/>
                          <a:latin typeface="Verdana" pitchFamily="4" charset="0"/>
                          <a:ea typeface="ＭＳ Ｐゴシック" pitchFamily="4" charset="-128"/>
                        </a:rPr>
                        <a:t>Hospital 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6D6E71"/>
                          </a:solidFill>
                          <a:effectLst/>
                          <a:latin typeface="Verdana" pitchFamily="4" charset="0"/>
                          <a:ea typeface="ＭＳ Ｐゴシック" pitchFamily="4" charset="-128"/>
                        </a:rPr>
                        <a:t>69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6D6E71"/>
                          </a:solidFill>
                          <a:effectLst/>
                          <a:latin typeface="Verdana" pitchFamily="4" charset="0"/>
                          <a:ea typeface="ＭＳ Ｐゴシック" pitchFamily="4" charset="-128"/>
                        </a:rPr>
                        <a:t>58%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6D6E71"/>
                          </a:solidFill>
                          <a:effectLst/>
                          <a:latin typeface="Verdana" pitchFamily="4" charset="0"/>
                          <a:ea typeface="ＭＳ Ｐゴシック" pitchFamily="4" charset="-128"/>
                        </a:rPr>
                        <a:t>104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6D6E71"/>
                          </a:solidFill>
                          <a:effectLst/>
                          <a:latin typeface="Verdana" pitchFamily="4" charset="0"/>
                          <a:ea typeface="ＭＳ Ｐゴシック" pitchFamily="4" charset="-128"/>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r>
              <a:tr h="696913">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6D6E71"/>
                          </a:solidFill>
                          <a:effectLst/>
                          <a:latin typeface="Verdana" pitchFamily="4" charset="0"/>
                          <a:ea typeface="ＭＳ Ｐゴシック" pitchFamily="4" charset="-128"/>
                        </a:rPr>
                        <a:t>Hospital 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6D6E71"/>
                          </a:solidFill>
                          <a:effectLst/>
                          <a:latin typeface="Verdana" pitchFamily="4" charset="0"/>
                          <a:ea typeface="ＭＳ Ｐゴシック" pitchFamily="4" charset="-128"/>
                        </a:rPr>
                        <a:t>109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6D6E71"/>
                          </a:solidFill>
                          <a:effectLst/>
                          <a:latin typeface="Verdana" pitchFamily="4" charset="0"/>
                          <a:ea typeface="ＭＳ Ｐゴシック" pitchFamily="4" charset="-128"/>
                        </a:rPr>
                        <a:t>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6D6E71"/>
                          </a:solidFill>
                          <a:effectLst/>
                          <a:latin typeface="Verdana" pitchFamily="4" charset="0"/>
                          <a:ea typeface="ＭＳ Ｐゴシック" pitchFamily="4" charset="-128"/>
                        </a:rPr>
                        <a:t>191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6D6E71"/>
                          </a:solidFill>
                          <a:effectLst/>
                          <a:latin typeface="Verdana" pitchFamily="4" charset="0"/>
                          <a:ea typeface="ＭＳ Ｐゴシック" pitchFamily="4" charset="-128"/>
                        </a:rPr>
                        <a:t>68%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696913">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6D6E71"/>
                          </a:solidFill>
                          <a:effectLst/>
                          <a:latin typeface="Verdana" pitchFamily="4" charset="0"/>
                          <a:ea typeface="ＭＳ Ｐゴシック" pitchFamily="4" charset="-128"/>
                        </a:rPr>
                        <a:t>OVERALL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6D6E71"/>
                          </a:solidFill>
                          <a:effectLst/>
                          <a:latin typeface="Verdana" pitchFamily="4" charset="0"/>
                          <a:ea typeface="ＭＳ Ｐゴシック" pitchFamily="4" charset="-128"/>
                        </a:rPr>
                        <a:t>178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6D6E71"/>
                          </a:solidFill>
                          <a:effectLst/>
                          <a:latin typeface="Verdana" pitchFamily="4" charset="0"/>
                          <a:ea typeface="ＭＳ Ｐゴシック" pitchFamily="4" charset="-128"/>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6D6E71"/>
                          </a:solidFill>
                          <a:effectLst/>
                          <a:latin typeface="Verdana" pitchFamily="4" charset="0"/>
                          <a:ea typeface="ＭＳ Ｐゴシック" pitchFamily="4" charset="-128"/>
                        </a:rPr>
                        <a:t>295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6D6E71"/>
                          </a:solidFill>
                          <a:effectLst/>
                          <a:latin typeface="Verdana" pitchFamily="4" charset="0"/>
                          <a:ea typeface="ＭＳ Ｐゴシック" pitchFamily="4" charset="-128"/>
                        </a:rPr>
                        <a:t>57%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r>
            </a:tbl>
          </a:graphicData>
        </a:graphic>
      </p:graphicFrame>
      <p:sp>
        <p:nvSpPr>
          <p:cNvPr id="39970" name="Title 2"/>
          <p:cNvSpPr>
            <a:spLocks noGrp="1"/>
          </p:cNvSpPr>
          <p:nvPr>
            <p:ph type="title"/>
          </p:nvPr>
        </p:nvSpPr>
        <p:spPr>
          <a:xfrm>
            <a:off x="414338" y="487363"/>
            <a:ext cx="8189912" cy="854075"/>
          </a:xfrm>
        </p:spPr>
        <p:txBody>
          <a:bodyPr/>
          <a:lstStyle/>
          <a:p>
            <a:r>
              <a:rPr lang="en-US" altLang="en-US" smtClean="0">
                <a:latin typeface="Arial" charset="0"/>
              </a:rPr>
              <a:t>Results: </a:t>
            </a:r>
            <a:br>
              <a:rPr lang="en-US" altLang="en-US" smtClean="0">
                <a:latin typeface="Arial" charset="0"/>
              </a:rPr>
            </a:br>
            <a:r>
              <a:rPr lang="en-US" altLang="en-US" sz="2800" smtClean="0">
                <a:latin typeface="Arial" charset="0"/>
              </a:rPr>
              <a:t>Risk of cross-contamination and appropriateness </a:t>
            </a:r>
            <a:endParaRPr lang="en-US" altLang="en-US" smtClean="0">
              <a:latin typeface="Arial" charset="0"/>
            </a:endParaRP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966A9034-D234-4E3D-BA78-1AEA647CE4EA}" type="slidenum">
              <a:rPr lang="en-GB" altLang="en-US" sz="900">
                <a:solidFill>
                  <a:srgbClr val="525355"/>
                </a:solidFill>
              </a:rPr>
              <a:pPr eaLnBrk="1" hangingPunct="1"/>
              <a:t>22</a:t>
            </a:fld>
            <a:endParaRPr lang="en-GB" altLang="en-US" sz="900">
              <a:solidFill>
                <a:srgbClr val="525355"/>
              </a:solidFill>
            </a:endParaRPr>
          </a:p>
        </p:txBody>
      </p:sp>
      <p:sp>
        <p:nvSpPr>
          <p:cNvPr id="39972" name="TextBox 1"/>
          <p:cNvSpPr txBox="1">
            <a:spLocks noChangeArrowheads="1"/>
          </p:cNvSpPr>
          <p:nvPr/>
        </p:nvSpPr>
        <p:spPr bwMode="auto">
          <a:xfrm>
            <a:off x="468313" y="5405438"/>
            <a:ext cx="2293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GB" altLang="en-US" sz="2000">
                <a:solidFill>
                  <a:srgbClr val="6D6E71"/>
                </a:solidFill>
              </a:rPr>
              <a:t>*p=0.065; #p&lt;0.01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827088" y="2205038"/>
          <a:ext cx="7993062" cy="2128837"/>
        </p:xfrm>
        <a:graphic>
          <a:graphicData uri="http://schemas.openxmlformats.org/drawingml/2006/table">
            <a:tbl>
              <a:tblPr/>
              <a:tblGrid>
                <a:gridCol w="1584325"/>
                <a:gridCol w="1439862"/>
                <a:gridCol w="2376488"/>
                <a:gridCol w="2592387"/>
              </a:tblGrid>
              <a:tr h="37147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Verdana" pitchFamily="4" charset="0"/>
                          <a:ea typeface="ＭＳ Ｐゴシック" pitchFamily="4" charset="-128"/>
                        </a:rPr>
                        <a:t>Staff type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Verdana" pitchFamily="4" charset="0"/>
                          <a:ea typeface="ＭＳ Ｐゴシック" pitchFamily="4" charset="-128"/>
                        </a:rPr>
                        <a:t>No. observed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Verdana" pitchFamily="4" charset="0"/>
                          <a:ea typeface="ＭＳ Ｐゴシック" pitchFamily="4" charset="-128"/>
                        </a:rPr>
                        <a:t>No. risk of cross contamination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smtClean="0">
                          <a:ln>
                            <a:noFill/>
                          </a:ln>
                          <a:solidFill>
                            <a:srgbClr val="FFFFFF"/>
                          </a:solidFill>
                          <a:effectLst/>
                          <a:latin typeface="Verdana" pitchFamily="4" charset="0"/>
                          <a:ea typeface="ＭＳ Ｐゴシック" pitchFamily="4" charset="-128"/>
                        </a:rPr>
                        <a:t>% risk of cross contamination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Nurse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102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r>
              <a:tr h="37147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HCA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38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37147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AHP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r>
              <a:tr h="37147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Doctor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6D6E71"/>
                          </a:solidFill>
                          <a:effectLst/>
                          <a:latin typeface="Verdana" pitchFamily="4" charset="0"/>
                          <a:ea typeface="ＭＳ Ｐゴシック" pitchFamily="4" charset="-128"/>
                        </a:rPr>
                        <a:t>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bl>
          </a:graphicData>
        </a:graphic>
      </p:graphicFrame>
      <p:sp>
        <p:nvSpPr>
          <p:cNvPr id="40994" name="Title 2"/>
          <p:cNvSpPr>
            <a:spLocks noGrp="1"/>
          </p:cNvSpPr>
          <p:nvPr>
            <p:ph type="title"/>
          </p:nvPr>
        </p:nvSpPr>
        <p:spPr/>
        <p:txBody>
          <a:bodyPr/>
          <a:lstStyle/>
          <a:p>
            <a:r>
              <a:rPr lang="en-US" altLang="en-US" smtClean="0">
                <a:latin typeface="Arial" charset="0"/>
              </a:rPr>
              <a:t>Differences between staff</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110CA861-C55B-46B2-AAA6-BEA74910E15F}" type="slidenum">
              <a:rPr lang="en-GB" altLang="en-US" sz="900">
                <a:solidFill>
                  <a:srgbClr val="525355"/>
                </a:solidFill>
              </a:rPr>
              <a:pPr eaLnBrk="1" hangingPunct="1"/>
              <a:t>23</a:t>
            </a:fld>
            <a:endParaRPr lang="en-GB" altLang="en-US" sz="900">
              <a:solidFill>
                <a:srgbClr val="525355"/>
              </a:solidFill>
            </a:endParaRPr>
          </a:p>
        </p:txBody>
      </p:sp>
      <p:sp>
        <p:nvSpPr>
          <p:cNvPr id="40996" name="TextBox 1"/>
          <p:cNvSpPr txBox="1">
            <a:spLocks noChangeArrowheads="1"/>
          </p:cNvSpPr>
          <p:nvPr/>
        </p:nvSpPr>
        <p:spPr bwMode="auto">
          <a:xfrm>
            <a:off x="1187450" y="5373688"/>
            <a:ext cx="4597400" cy="400050"/>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sz="2000">
                <a:solidFill>
                  <a:srgbClr val="6D6E71"/>
                </a:solidFill>
              </a:rPr>
              <a:t>No. episodes of care with gloves = 178</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r>
              <a:rPr lang="en-US" altLang="en-US" smtClean="0">
                <a:latin typeface="Arial" charset="0"/>
              </a:rPr>
              <a:t>Most common procedures observed</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7B55E2AB-057F-4E37-80CA-C6EF749D6E5C}" type="slidenum">
              <a:rPr lang="en-GB" altLang="en-US" sz="900">
                <a:solidFill>
                  <a:srgbClr val="525355"/>
                </a:solidFill>
              </a:rPr>
              <a:pPr eaLnBrk="1" hangingPunct="1"/>
              <a:t>24</a:t>
            </a:fld>
            <a:endParaRPr lang="en-GB" altLang="en-US" sz="900">
              <a:solidFill>
                <a:srgbClr val="525355"/>
              </a:solidFill>
            </a:endParaRPr>
          </a:p>
        </p:txBody>
      </p:sp>
      <p:graphicFrame>
        <p:nvGraphicFramePr>
          <p:cNvPr id="6" name="Chart 5"/>
          <p:cNvGraphicFramePr>
            <a:graphicFrameLocks/>
          </p:cNvGraphicFramePr>
          <p:nvPr/>
        </p:nvGraphicFramePr>
        <p:xfrm>
          <a:off x="395536" y="1412776"/>
          <a:ext cx="83185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r>
              <a:rPr lang="en-US" altLang="en-US" smtClean="0">
                <a:latin typeface="Arial" charset="0"/>
              </a:rPr>
              <a:t>Moments of HH breached</a:t>
            </a:r>
            <a:br>
              <a:rPr lang="en-US" altLang="en-US" smtClean="0">
                <a:latin typeface="Arial" charset="0"/>
              </a:rPr>
            </a:br>
            <a:r>
              <a:rPr lang="en-US" altLang="en-US" sz="2400" smtClean="0">
                <a:latin typeface="Arial" charset="0"/>
              </a:rPr>
              <a:t>n = 178 episodes using gloves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C4828A9C-22ED-4C80-969E-CE26D9690613}" type="slidenum">
              <a:rPr lang="en-GB" altLang="en-US" sz="900">
                <a:solidFill>
                  <a:srgbClr val="525355"/>
                </a:solidFill>
              </a:rPr>
              <a:pPr eaLnBrk="1" hangingPunct="1"/>
              <a:t>25</a:t>
            </a:fld>
            <a:endParaRPr lang="en-GB" altLang="en-US" sz="900">
              <a:solidFill>
                <a:srgbClr val="525355"/>
              </a:solidFill>
            </a:endParaRPr>
          </a:p>
        </p:txBody>
      </p:sp>
      <p:graphicFrame>
        <p:nvGraphicFramePr>
          <p:cNvPr id="6" name="Chart 5"/>
          <p:cNvGraphicFramePr>
            <a:graphicFrameLocks/>
          </p:cNvGraphicFramePr>
          <p:nvPr/>
        </p:nvGraphicFramePr>
        <p:xfrm>
          <a:off x="251520" y="1412776"/>
          <a:ext cx="6768752" cy="3960440"/>
        </p:xfrm>
        <a:graphic>
          <a:graphicData uri="http://schemas.openxmlformats.org/drawingml/2006/chart">
            <c:chart xmlns:c="http://schemas.openxmlformats.org/drawingml/2006/chart" xmlns:r="http://schemas.openxmlformats.org/officeDocument/2006/relationships" r:id="rId2"/>
          </a:graphicData>
        </a:graphic>
      </p:graphicFrame>
      <p:pic>
        <p:nvPicPr>
          <p:cNvPr id="43013" name="Picture 4"/>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5651500" y="4508500"/>
            <a:ext cx="3324225" cy="2233613"/>
          </a:xfrm>
        </p:spPr>
      </p:pic>
      <p:graphicFrame>
        <p:nvGraphicFramePr>
          <p:cNvPr id="8" name="Chart 7"/>
          <p:cNvGraphicFramePr>
            <a:graphicFrameLocks/>
          </p:cNvGraphicFramePr>
          <p:nvPr/>
        </p:nvGraphicFramePr>
        <p:xfrm>
          <a:off x="323528" y="1268760"/>
          <a:ext cx="7359228" cy="51845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nvGraphicFramePr>
        <p:xfrm>
          <a:off x="179512" y="1409700"/>
          <a:ext cx="8813800" cy="54483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p:txBody>
          <a:bodyPr/>
          <a:lstStyle/>
          <a:p>
            <a:r>
              <a:rPr lang="en-US" altLang="en-US" smtClean="0">
                <a:latin typeface="Arial" charset="0"/>
              </a:rPr>
              <a:t>No. breaches per episode</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F1A12310-3A32-4BED-A7C6-F30F945D4E7B}" type="slidenum">
              <a:rPr lang="en-GB" altLang="en-US" sz="900">
                <a:solidFill>
                  <a:srgbClr val="525355"/>
                </a:solidFill>
              </a:rPr>
              <a:pPr eaLnBrk="1" hangingPunct="1"/>
              <a:t>26</a:t>
            </a:fld>
            <a:endParaRPr lang="en-GB" altLang="en-US" sz="900">
              <a:solidFill>
                <a:srgbClr val="525355"/>
              </a:solidFill>
            </a:endParaRPr>
          </a:p>
        </p:txBody>
      </p:sp>
      <p:graphicFrame>
        <p:nvGraphicFramePr>
          <p:cNvPr id="6" name="Chart 5"/>
          <p:cNvGraphicFramePr>
            <a:graphicFrameLocks/>
          </p:cNvGraphicFramePr>
          <p:nvPr/>
        </p:nvGraphicFramePr>
        <p:xfrm>
          <a:off x="251520" y="1700808"/>
          <a:ext cx="8424936" cy="429994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14338" y="1431925"/>
            <a:ext cx="3940175" cy="2357438"/>
          </a:xfrm>
          <a:ln>
            <a:solidFill>
              <a:schemeClr val="accent3"/>
            </a:solidFill>
          </a:ln>
        </p:spPr>
        <p:txBody>
          <a:bodyPr/>
          <a:lstStyle/>
          <a:p>
            <a:pPr marL="0" indent="0">
              <a:buFont typeface="Arial" charset="0"/>
              <a:buNone/>
            </a:pPr>
            <a:r>
              <a:rPr lang="en-GB" altLang="en-US" sz="2000" b="1" smtClean="0">
                <a:solidFill>
                  <a:srgbClr val="525355"/>
                </a:solidFill>
                <a:latin typeface="Arial" charset="0"/>
              </a:rPr>
              <a:t>IV drugs</a:t>
            </a:r>
          </a:p>
          <a:p>
            <a:pPr marL="0" indent="0">
              <a:lnSpc>
                <a:spcPct val="150000"/>
              </a:lnSpc>
              <a:spcBef>
                <a:spcPct val="0"/>
              </a:spcBef>
              <a:spcAft>
                <a:spcPct val="0"/>
              </a:spcAft>
              <a:buFont typeface="Wingdings" pitchFamily="4" charset="2"/>
              <a:buChar char="§"/>
            </a:pPr>
            <a:r>
              <a:rPr lang="en-GB" altLang="en-US" sz="1800" smtClean="0">
                <a:solidFill>
                  <a:srgbClr val="525355"/>
                </a:solidFill>
                <a:latin typeface="Arial" charset="0"/>
              </a:rPr>
              <a:t>Prepare IV fluids in drug room</a:t>
            </a:r>
          </a:p>
          <a:p>
            <a:pPr marL="0" indent="0">
              <a:lnSpc>
                <a:spcPct val="150000"/>
              </a:lnSpc>
              <a:spcBef>
                <a:spcPct val="0"/>
              </a:spcBef>
              <a:spcAft>
                <a:spcPct val="0"/>
              </a:spcAft>
              <a:buFont typeface="Wingdings" pitchFamily="4" charset="2"/>
              <a:buChar char="§"/>
            </a:pPr>
            <a:r>
              <a:rPr lang="en-GB" altLang="en-US" sz="1800" smtClean="0">
                <a:solidFill>
                  <a:srgbClr val="525355"/>
                </a:solidFill>
                <a:latin typeface="Arial" charset="0"/>
              </a:rPr>
              <a:t>Press button to open door</a:t>
            </a:r>
          </a:p>
          <a:p>
            <a:pPr marL="0" indent="0">
              <a:lnSpc>
                <a:spcPct val="150000"/>
              </a:lnSpc>
              <a:spcBef>
                <a:spcPct val="0"/>
              </a:spcBef>
              <a:spcAft>
                <a:spcPct val="0"/>
              </a:spcAft>
              <a:buFont typeface="Wingdings" pitchFamily="4" charset="2"/>
              <a:buChar char="§"/>
            </a:pPr>
            <a:r>
              <a:rPr lang="en-GB" altLang="en-US" sz="1800" smtClean="0">
                <a:solidFill>
                  <a:srgbClr val="525355"/>
                </a:solidFill>
                <a:latin typeface="Arial" charset="0"/>
              </a:rPr>
              <a:t>Push door open</a:t>
            </a:r>
          </a:p>
          <a:p>
            <a:pPr marL="0" indent="0">
              <a:lnSpc>
                <a:spcPct val="150000"/>
              </a:lnSpc>
              <a:spcBef>
                <a:spcPct val="0"/>
              </a:spcBef>
              <a:spcAft>
                <a:spcPct val="0"/>
              </a:spcAft>
              <a:buFont typeface="Wingdings" pitchFamily="4" charset="2"/>
              <a:buChar char="§"/>
            </a:pPr>
            <a:r>
              <a:rPr lang="en-GB" altLang="en-US" sz="1800" smtClean="0">
                <a:solidFill>
                  <a:srgbClr val="525355"/>
                </a:solidFill>
                <a:latin typeface="Arial" charset="0"/>
              </a:rPr>
              <a:t>Carry drug to bedside</a:t>
            </a:r>
          </a:p>
          <a:p>
            <a:pPr lvl="1"/>
            <a:endParaRPr lang="en-GB" altLang="en-US" smtClean="0">
              <a:solidFill>
                <a:srgbClr val="525355"/>
              </a:solidFill>
              <a:latin typeface="Arial" charset="0"/>
            </a:endParaRPr>
          </a:p>
          <a:p>
            <a:pPr marL="0" indent="0"/>
            <a:endParaRPr lang="en-GB" altLang="en-US" smtClean="0">
              <a:solidFill>
                <a:srgbClr val="525355"/>
              </a:solidFill>
              <a:latin typeface="Arial" charset="0"/>
            </a:endParaRPr>
          </a:p>
        </p:txBody>
      </p:sp>
      <p:sp>
        <p:nvSpPr>
          <p:cNvPr id="3" name="Content Placeholder 2"/>
          <p:cNvSpPr>
            <a:spLocks noGrp="1"/>
          </p:cNvSpPr>
          <p:nvPr>
            <p:ph sz="half" idx="2"/>
          </p:nvPr>
        </p:nvSpPr>
        <p:spPr>
          <a:xfrm>
            <a:off x="4538663" y="1431925"/>
            <a:ext cx="4497387" cy="4733925"/>
          </a:xfrm>
          <a:ln>
            <a:solidFill>
              <a:schemeClr val="accent3">
                <a:alpha val="93000"/>
              </a:schemeClr>
            </a:solidFill>
          </a:ln>
        </p:spPr>
        <p:txBody>
          <a:bodyPr/>
          <a:lstStyle/>
          <a:p>
            <a:pPr marL="0" indent="0">
              <a:buFont typeface="Arial" charset="0"/>
              <a:buNone/>
            </a:pPr>
            <a:r>
              <a:rPr lang="en-GB" altLang="en-US" sz="1800" b="1" smtClean="0">
                <a:solidFill>
                  <a:srgbClr val="525355"/>
                </a:solidFill>
                <a:latin typeface="Arial" charset="0"/>
              </a:rPr>
              <a:t>Central IV line flush and disconnection</a:t>
            </a:r>
          </a:p>
          <a:p>
            <a:pPr marL="0" indent="0">
              <a:lnSpc>
                <a:spcPct val="150000"/>
              </a:lnSpc>
              <a:spcBef>
                <a:spcPct val="0"/>
              </a:spcBef>
              <a:spcAft>
                <a:spcPct val="0"/>
              </a:spcAft>
              <a:buFont typeface="Verdana" pitchFamily="4" charset="0"/>
              <a:buAutoNum type="arabicPeriod"/>
            </a:pPr>
            <a:r>
              <a:rPr lang="en-GB" altLang="en-US" sz="1800" smtClean="0">
                <a:solidFill>
                  <a:srgbClr val="525355"/>
                </a:solidFill>
                <a:latin typeface="Arial" charset="0"/>
              </a:rPr>
              <a:t>Equipment trolley</a:t>
            </a:r>
          </a:p>
          <a:p>
            <a:pPr marL="0" indent="0">
              <a:lnSpc>
                <a:spcPct val="150000"/>
              </a:lnSpc>
              <a:spcBef>
                <a:spcPct val="0"/>
              </a:spcBef>
              <a:spcAft>
                <a:spcPct val="0"/>
              </a:spcAft>
              <a:buFont typeface="Verdana" pitchFamily="4" charset="0"/>
              <a:buAutoNum type="arabicPeriod"/>
            </a:pPr>
            <a:r>
              <a:rPr lang="en-GB" altLang="en-US" sz="1800" smtClean="0">
                <a:solidFill>
                  <a:srgbClr val="525355"/>
                </a:solidFill>
                <a:latin typeface="Arial" charset="0"/>
              </a:rPr>
              <a:t>Central line flush</a:t>
            </a:r>
          </a:p>
          <a:p>
            <a:pPr marL="0" indent="0">
              <a:lnSpc>
                <a:spcPct val="150000"/>
              </a:lnSpc>
              <a:spcBef>
                <a:spcPct val="0"/>
              </a:spcBef>
              <a:spcAft>
                <a:spcPct val="0"/>
              </a:spcAft>
              <a:buFont typeface="Verdana" pitchFamily="4" charset="0"/>
              <a:buAutoNum type="arabicPeriod"/>
            </a:pPr>
            <a:r>
              <a:rPr lang="en-GB" altLang="en-US" sz="1800" smtClean="0">
                <a:solidFill>
                  <a:srgbClr val="525355"/>
                </a:solidFill>
                <a:latin typeface="Arial" charset="0"/>
              </a:rPr>
              <a:t>IV monitor</a:t>
            </a:r>
          </a:p>
          <a:p>
            <a:pPr marL="0" indent="0">
              <a:lnSpc>
                <a:spcPct val="150000"/>
              </a:lnSpc>
              <a:spcBef>
                <a:spcPct val="0"/>
              </a:spcBef>
              <a:spcAft>
                <a:spcPct val="0"/>
              </a:spcAft>
              <a:buFont typeface="Verdana" pitchFamily="4" charset="0"/>
              <a:buAutoNum type="arabicPeriod"/>
            </a:pPr>
            <a:r>
              <a:rPr lang="en-GB" altLang="en-US" sz="1800" smtClean="0">
                <a:solidFill>
                  <a:srgbClr val="525355"/>
                </a:solidFill>
                <a:latin typeface="Arial" charset="0"/>
              </a:rPr>
              <a:t>Central line</a:t>
            </a:r>
          </a:p>
          <a:p>
            <a:pPr marL="0" indent="0">
              <a:lnSpc>
                <a:spcPct val="150000"/>
              </a:lnSpc>
              <a:spcBef>
                <a:spcPct val="0"/>
              </a:spcBef>
              <a:spcAft>
                <a:spcPct val="0"/>
              </a:spcAft>
              <a:buFont typeface="Verdana" pitchFamily="4" charset="0"/>
              <a:buAutoNum type="arabicPeriod"/>
            </a:pPr>
            <a:r>
              <a:rPr lang="en-GB" altLang="en-US" sz="1800" smtClean="0">
                <a:solidFill>
                  <a:srgbClr val="525355"/>
                </a:solidFill>
                <a:latin typeface="Arial" charset="0"/>
              </a:rPr>
              <a:t>IV infusion lines</a:t>
            </a:r>
          </a:p>
          <a:p>
            <a:pPr marL="0" indent="0">
              <a:lnSpc>
                <a:spcPct val="150000"/>
              </a:lnSpc>
              <a:spcBef>
                <a:spcPct val="0"/>
              </a:spcBef>
              <a:spcAft>
                <a:spcPct val="0"/>
              </a:spcAft>
              <a:buFont typeface="Verdana" pitchFamily="4" charset="0"/>
              <a:buAutoNum type="arabicPeriod"/>
            </a:pPr>
            <a:r>
              <a:rPr lang="en-GB" altLang="en-US" sz="1800" smtClean="0">
                <a:solidFill>
                  <a:srgbClr val="525355"/>
                </a:solidFill>
                <a:latin typeface="Arial" charset="0"/>
              </a:rPr>
              <a:t>Central line flush</a:t>
            </a:r>
          </a:p>
          <a:p>
            <a:pPr marL="0" indent="0">
              <a:lnSpc>
                <a:spcPct val="150000"/>
              </a:lnSpc>
              <a:spcBef>
                <a:spcPct val="0"/>
              </a:spcBef>
              <a:spcAft>
                <a:spcPct val="0"/>
              </a:spcAft>
              <a:buFont typeface="Verdana" pitchFamily="4" charset="0"/>
              <a:buAutoNum type="arabicPeriod"/>
            </a:pPr>
            <a:r>
              <a:rPr lang="en-GB" altLang="en-US" sz="1800" smtClean="0">
                <a:solidFill>
                  <a:srgbClr val="525355"/>
                </a:solidFill>
                <a:latin typeface="Arial" charset="0"/>
              </a:rPr>
              <a:t>IV pump</a:t>
            </a:r>
          </a:p>
          <a:p>
            <a:pPr marL="0" indent="0">
              <a:lnSpc>
                <a:spcPct val="150000"/>
              </a:lnSpc>
              <a:spcBef>
                <a:spcPct val="0"/>
              </a:spcBef>
              <a:spcAft>
                <a:spcPct val="0"/>
              </a:spcAft>
              <a:buFont typeface="Verdana" pitchFamily="4" charset="0"/>
              <a:buAutoNum type="arabicPeriod"/>
            </a:pPr>
            <a:r>
              <a:rPr lang="en-GB" altLang="en-US" sz="1800" smtClean="0">
                <a:solidFill>
                  <a:srgbClr val="525355"/>
                </a:solidFill>
                <a:latin typeface="Arial" charset="0"/>
              </a:rPr>
              <a:t>IV lines discarded into waste bin</a:t>
            </a:r>
          </a:p>
          <a:p>
            <a:pPr marL="0" indent="0">
              <a:lnSpc>
                <a:spcPct val="150000"/>
              </a:lnSpc>
              <a:spcBef>
                <a:spcPct val="0"/>
              </a:spcBef>
              <a:spcAft>
                <a:spcPct val="0"/>
              </a:spcAft>
              <a:buFont typeface="Verdana" pitchFamily="4" charset="0"/>
              <a:buAutoNum type="arabicPeriod"/>
            </a:pPr>
            <a:r>
              <a:rPr lang="en-GB" altLang="en-US" sz="1800" smtClean="0">
                <a:solidFill>
                  <a:srgbClr val="525355"/>
                </a:solidFill>
                <a:latin typeface="Arial" charset="0"/>
              </a:rPr>
              <a:t>Bed controls</a:t>
            </a:r>
          </a:p>
          <a:p>
            <a:pPr marL="0" indent="0">
              <a:lnSpc>
                <a:spcPct val="150000"/>
              </a:lnSpc>
              <a:spcBef>
                <a:spcPct val="0"/>
              </a:spcBef>
              <a:spcAft>
                <a:spcPct val="0"/>
              </a:spcAft>
              <a:buFont typeface="Verdana" pitchFamily="4" charset="0"/>
              <a:buAutoNum type="arabicPeriod"/>
            </a:pPr>
            <a:r>
              <a:rPr lang="en-GB" altLang="en-US" sz="1800" smtClean="0">
                <a:solidFill>
                  <a:srgbClr val="525355"/>
                </a:solidFill>
                <a:latin typeface="Arial" charset="0"/>
              </a:rPr>
              <a:t> IV pump</a:t>
            </a:r>
          </a:p>
        </p:txBody>
      </p:sp>
      <p:sp>
        <p:nvSpPr>
          <p:cNvPr id="45060" name="Title 3"/>
          <p:cNvSpPr>
            <a:spLocks noGrp="1"/>
          </p:cNvSpPr>
          <p:nvPr>
            <p:ph type="title"/>
          </p:nvPr>
        </p:nvSpPr>
        <p:spPr/>
        <p:txBody>
          <a:bodyPr/>
          <a:lstStyle/>
          <a:p>
            <a:r>
              <a:rPr lang="en-GB" altLang="en-US" smtClean="0">
                <a:latin typeface="Arial" charset="0"/>
              </a:rPr>
              <a:t>Example of how gloves are used</a:t>
            </a:r>
          </a:p>
        </p:txBody>
      </p:sp>
      <p:sp>
        <p:nvSpPr>
          <p:cNvPr id="5" name="Slide Number Placeholder 4"/>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E3FA0E97-2826-49AE-BD92-36EF885D382F}" type="slidenum">
              <a:rPr lang="en-GB" altLang="en-US" sz="900">
                <a:solidFill>
                  <a:srgbClr val="525355"/>
                </a:solidFill>
              </a:rPr>
              <a:pPr eaLnBrk="1" hangingPunct="1"/>
              <a:t>27</a:t>
            </a:fld>
            <a:endParaRPr lang="en-GB" altLang="en-US" sz="900">
              <a:solidFill>
                <a:srgbClr val="525355"/>
              </a:solidFill>
            </a:endParaRPr>
          </a:p>
        </p:txBody>
      </p:sp>
      <p:sp>
        <p:nvSpPr>
          <p:cNvPr id="7" name="Content Placeholder 1"/>
          <p:cNvSpPr txBox="1">
            <a:spLocks/>
          </p:cNvSpPr>
          <p:nvPr/>
        </p:nvSpPr>
        <p:spPr bwMode="auto">
          <a:xfrm>
            <a:off x="395288" y="3940175"/>
            <a:ext cx="3940175" cy="2297113"/>
          </a:xfrm>
          <a:prstGeom prst="rect">
            <a:avLst/>
          </a:prstGeom>
          <a:noFill/>
          <a:ln w="9525">
            <a:solidFill>
              <a:schemeClr val="accent3"/>
            </a:solidFill>
            <a:miter lim="800000"/>
            <a:headEnd/>
            <a:tailEnd/>
          </a:ln>
        </p:spPr>
        <p:txBody>
          <a:bodyPr/>
          <a:lstStyle>
            <a:lvl1pPr eaLnBrk="0" hangingPunct="0">
              <a:defRPr sz="2400">
                <a:solidFill>
                  <a:schemeClr val="tx1"/>
                </a:solidFill>
                <a:latin typeface="Arial" charset="0"/>
                <a:ea typeface="ＭＳ Ｐゴシック" pitchFamily="4" charset="-128"/>
              </a:defRPr>
            </a:lvl1pPr>
            <a:lvl2pPr marL="742950" indent="-285750"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lnSpc>
                <a:spcPct val="130000"/>
              </a:lnSpc>
              <a:spcBef>
                <a:spcPts val="600"/>
              </a:spcBef>
              <a:spcAft>
                <a:spcPts val="600"/>
              </a:spcAft>
              <a:buSzPct val="110000"/>
              <a:buFont typeface="Arial" charset="0"/>
              <a:buNone/>
            </a:pPr>
            <a:r>
              <a:rPr lang="en-GB" altLang="en-US" sz="2000" b="1">
                <a:solidFill>
                  <a:srgbClr val="525355"/>
                </a:solidFill>
                <a:cs typeface="Arial" charset="0"/>
              </a:rPr>
              <a:t>Same gloves: more than one task</a:t>
            </a:r>
          </a:p>
          <a:p>
            <a:pPr eaLnBrk="1" hangingPunct="1">
              <a:lnSpc>
                <a:spcPct val="150000"/>
              </a:lnSpc>
              <a:buSzPct val="110000"/>
              <a:buFont typeface="Wingdings" pitchFamily="4" charset="2"/>
              <a:buChar char="§"/>
            </a:pPr>
            <a:r>
              <a:rPr lang="en-GB" altLang="en-US" sz="1800">
                <a:solidFill>
                  <a:srgbClr val="525355"/>
                </a:solidFill>
                <a:cs typeface="Arial" charset="0"/>
              </a:rPr>
              <a:t>Emptied catheter bag</a:t>
            </a:r>
          </a:p>
          <a:p>
            <a:pPr eaLnBrk="1" hangingPunct="1">
              <a:lnSpc>
                <a:spcPct val="150000"/>
              </a:lnSpc>
              <a:buSzPct val="110000"/>
              <a:buFont typeface="Wingdings" pitchFamily="4" charset="2"/>
              <a:buChar char="§"/>
            </a:pPr>
            <a:r>
              <a:rPr lang="en-GB" altLang="en-US" sz="1800">
                <a:solidFill>
                  <a:srgbClr val="525355"/>
                </a:solidFill>
                <a:cs typeface="Arial" charset="0"/>
              </a:rPr>
              <a:t>Gave patient mouth care</a:t>
            </a:r>
          </a:p>
          <a:p>
            <a:pPr eaLnBrk="1" hangingPunct="1">
              <a:lnSpc>
                <a:spcPct val="150000"/>
              </a:lnSpc>
              <a:buSzPct val="110000"/>
              <a:buFont typeface="Wingdings" pitchFamily="4" charset="2"/>
              <a:buChar char="§"/>
            </a:pPr>
            <a:r>
              <a:rPr lang="en-GB" altLang="en-US" sz="1800">
                <a:solidFill>
                  <a:srgbClr val="525355"/>
                </a:solidFill>
                <a:cs typeface="Arial" charset="0"/>
              </a:rPr>
              <a:t>Checked patients blood sugar</a:t>
            </a:r>
          </a:p>
          <a:p>
            <a:pPr lvl="1" eaLnBrk="1" hangingPunct="1">
              <a:lnSpc>
                <a:spcPct val="130000"/>
              </a:lnSpc>
              <a:spcBef>
                <a:spcPts val="600"/>
              </a:spcBef>
              <a:spcAft>
                <a:spcPts val="600"/>
              </a:spcAft>
              <a:buClr>
                <a:srgbClr val="747678"/>
              </a:buClr>
              <a:buSzPct val="80000"/>
              <a:buFont typeface="Arial" charset="0"/>
              <a:buChar char="–"/>
            </a:pPr>
            <a:endParaRPr lang="en-GB" altLang="en-US" sz="2000">
              <a:solidFill>
                <a:srgbClr val="525355"/>
              </a:solidFill>
              <a:cs typeface="Arial" charset="0"/>
            </a:endParaRPr>
          </a:p>
          <a:p>
            <a:pPr eaLnBrk="1" hangingPunct="1">
              <a:lnSpc>
                <a:spcPct val="130000"/>
              </a:lnSpc>
              <a:spcBef>
                <a:spcPts val="600"/>
              </a:spcBef>
              <a:spcAft>
                <a:spcPts val="600"/>
              </a:spcAft>
              <a:buSzPct val="110000"/>
              <a:buFont typeface="Arial" charset="0"/>
              <a:buChar char="•"/>
            </a:pPr>
            <a:endParaRPr lang="en-GB" altLang="en-US">
              <a:solidFill>
                <a:srgbClr val="525355"/>
              </a:solidFill>
              <a:cs typeface="Arial" charset="0"/>
            </a:endParaRPr>
          </a:p>
        </p:txBody>
      </p:sp>
      <p:pic>
        <p:nvPicPr>
          <p:cNvPr id="45063" name="Picture 2" descr="C:\Users\wilsjen\AppData\Local\Microsoft\Windows\Temporary Internet Files\Content.IE5\WWPW2WRE\MP90043924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3250" y="2333625"/>
            <a:ext cx="6207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2" descr="C:\Users\wilsjen\AppData\Local\Microsoft\Windows\Temporary Internet Files\Content.IE5\WWPW2WRE\MP90043924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3250" y="3068638"/>
            <a:ext cx="620713"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2" descr="C:\Users\wilsjen\AppData\Local\Microsoft\Windows\Temporary Internet Files\Content.IE5\WWPW2WRE\MP900439244[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53250" y="3933825"/>
            <a:ext cx="6207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sz="half" idx="1"/>
          </p:nvPr>
        </p:nvSpPr>
        <p:spPr>
          <a:xfrm>
            <a:off x="395288" y="1412875"/>
            <a:ext cx="4157662" cy="4445000"/>
          </a:xfrm>
        </p:spPr>
        <p:txBody>
          <a:bodyPr/>
          <a:lstStyle/>
          <a:p>
            <a:r>
              <a:rPr lang="en-GB" altLang="en-US" sz="2000" smtClean="0">
                <a:solidFill>
                  <a:srgbClr val="525355"/>
                </a:solidFill>
                <a:latin typeface="Arial" charset="0"/>
              </a:rPr>
              <a:t>They should be used as indicated for SP and for contact with </a:t>
            </a:r>
            <a:r>
              <a:rPr lang="en-GB" altLang="en-US" sz="2000" b="1" smtClean="0">
                <a:solidFill>
                  <a:srgbClr val="525355"/>
                </a:solidFill>
                <a:latin typeface="Arial" charset="0"/>
              </a:rPr>
              <a:t>infectious material</a:t>
            </a:r>
          </a:p>
          <a:p>
            <a:r>
              <a:rPr lang="en-GB" altLang="en-US" sz="2000" smtClean="0">
                <a:solidFill>
                  <a:srgbClr val="525355"/>
                </a:solidFill>
                <a:latin typeface="Arial" charset="0"/>
              </a:rPr>
              <a:t>Hand hygiene (soap or gel*) is perfectly adequate for decontamination after contact with surfaces etc that may be contaminated</a:t>
            </a:r>
          </a:p>
          <a:p>
            <a:r>
              <a:rPr lang="en-GB" altLang="en-US" sz="2000" smtClean="0">
                <a:solidFill>
                  <a:srgbClr val="525355"/>
                </a:solidFill>
                <a:latin typeface="Arial" charset="0"/>
              </a:rPr>
              <a:t>Infectious material? </a:t>
            </a:r>
            <a:r>
              <a:rPr lang="en-GB" altLang="en-US" sz="1600" smtClean="0">
                <a:solidFill>
                  <a:srgbClr val="525355"/>
                </a:solidFill>
                <a:latin typeface="Arial" charset="0"/>
              </a:rPr>
              <a:t>Think about the route of transmission!</a:t>
            </a:r>
          </a:p>
          <a:p>
            <a:endParaRPr lang="en-GB" altLang="en-US" sz="2000" smtClean="0">
              <a:solidFill>
                <a:srgbClr val="525355"/>
              </a:solidFill>
              <a:latin typeface="Arial" charset="0"/>
            </a:endParaRPr>
          </a:p>
          <a:p>
            <a:endParaRPr lang="en-GB" altLang="en-US" smtClean="0">
              <a:solidFill>
                <a:srgbClr val="525355"/>
              </a:solidFill>
              <a:latin typeface="Arial" charset="0"/>
            </a:endParaRPr>
          </a:p>
          <a:p>
            <a:endParaRPr lang="en-GB" altLang="en-US" smtClean="0">
              <a:solidFill>
                <a:srgbClr val="525355"/>
              </a:solidFill>
              <a:latin typeface="Arial" charset="0"/>
            </a:endParaRPr>
          </a:p>
        </p:txBody>
      </p:sp>
      <p:sp>
        <p:nvSpPr>
          <p:cNvPr id="3" name="Content Placeholder 2"/>
          <p:cNvSpPr>
            <a:spLocks noGrp="1"/>
          </p:cNvSpPr>
          <p:nvPr>
            <p:ph sz="half" idx="2"/>
          </p:nvPr>
        </p:nvSpPr>
        <p:spPr>
          <a:xfrm>
            <a:off x="4787900" y="1654175"/>
            <a:ext cx="3940175" cy="4217988"/>
          </a:xfrm>
          <a:solidFill>
            <a:schemeClr val="accent1">
              <a:alpha val="40000"/>
            </a:schemeClr>
          </a:solidFill>
          <a:ln>
            <a:solidFill>
              <a:schemeClr val="accent1"/>
            </a:solidFill>
          </a:ln>
        </p:spPr>
        <p:txBody>
          <a:bodyPr/>
          <a:lstStyle/>
          <a:p>
            <a:pPr marL="0" indent="0">
              <a:buFont typeface="Arial" charset="0"/>
              <a:buNone/>
            </a:pPr>
            <a:r>
              <a:rPr lang="en-GB" altLang="en-US" b="1" smtClean="0">
                <a:solidFill>
                  <a:srgbClr val="525355"/>
                </a:solidFill>
                <a:latin typeface="Arial" charset="0"/>
              </a:rPr>
              <a:t>Hazards of glove use</a:t>
            </a:r>
          </a:p>
          <a:p>
            <a:pPr marL="0" indent="0"/>
            <a:r>
              <a:rPr lang="en-GB" altLang="en-US" sz="1800" smtClean="0">
                <a:solidFill>
                  <a:srgbClr val="525355"/>
                </a:solidFill>
                <a:latin typeface="Arial" charset="0"/>
              </a:rPr>
              <a:t>Porter puts on gloves to collect patient in isolation with Multi-resistant pathogen</a:t>
            </a:r>
          </a:p>
          <a:p>
            <a:pPr marL="0" indent="0"/>
            <a:r>
              <a:rPr lang="en-GB" altLang="en-US" sz="1800" smtClean="0">
                <a:solidFill>
                  <a:srgbClr val="525355"/>
                </a:solidFill>
                <a:latin typeface="Arial" charset="0"/>
              </a:rPr>
              <a:t>Helps patient into wheelchair</a:t>
            </a:r>
          </a:p>
          <a:p>
            <a:pPr marL="0" indent="0"/>
            <a:r>
              <a:rPr lang="en-GB" altLang="en-US" sz="1800" smtClean="0">
                <a:solidFill>
                  <a:srgbClr val="525355"/>
                </a:solidFill>
                <a:latin typeface="Arial" charset="0"/>
              </a:rPr>
              <a:t>Leaves room (still wearing gloves)</a:t>
            </a:r>
          </a:p>
          <a:p>
            <a:pPr marL="0" indent="0"/>
            <a:r>
              <a:rPr lang="en-GB" altLang="en-US" sz="1800" smtClean="0">
                <a:solidFill>
                  <a:srgbClr val="525355"/>
                </a:solidFill>
                <a:latin typeface="Arial" charset="0"/>
              </a:rPr>
              <a:t>Pushes green door release button to exit ward….</a:t>
            </a:r>
          </a:p>
          <a:p>
            <a:pPr marL="0" indent="0"/>
            <a:r>
              <a:rPr lang="en-GB" altLang="en-US" sz="1800" smtClean="0">
                <a:solidFill>
                  <a:srgbClr val="525355"/>
                </a:solidFill>
                <a:latin typeface="Arial" charset="0"/>
              </a:rPr>
              <a:t>Lift?, Xray department? Etc etc</a:t>
            </a:r>
          </a:p>
        </p:txBody>
      </p:sp>
      <p:sp>
        <p:nvSpPr>
          <p:cNvPr id="46084" name="Title 3"/>
          <p:cNvSpPr>
            <a:spLocks noGrp="1"/>
          </p:cNvSpPr>
          <p:nvPr>
            <p:ph type="title"/>
          </p:nvPr>
        </p:nvSpPr>
        <p:spPr/>
        <p:txBody>
          <a:bodyPr/>
          <a:lstStyle/>
          <a:p>
            <a:r>
              <a:rPr lang="en-GB" altLang="en-US" smtClean="0">
                <a:latin typeface="Arial" charset="0"/>
              </a:rPr>
              <a:t>Gloves commonly used for contact isolation</a:t>
            </a:r>
          </a:p>
        </p:txBody>
      </p:sp>
      <p:sp>
        <p:nvSpPr>
          <p:cNvPr id="5" name="Slide Number Placeholder 4"/>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E5D129DC-51A0-4477-AF00-94E4F27F60F2}" type="slidenum">
              <a:rPr lang="en-GB" altLang="en-US" sz="900">
                <a:solidFill>
                  <a:srgbClr val="525355"/>
                </a:solidFill>
              </a:rPr>
              <a:pPr eaLnBrk="1" hangingPunct="1"/>
              <a:t>28</a:t>
            </a:fld>
            <a:endParaRPr lang="en-GB" altLang="en-US" sz="900">
              <a:solidFill>
                <a:srgbClr val="525355"/>
              </a:solidFill>
            </a:endParaRPr>
          </a:p>
        </p:txBody>
      </p:sp>
      <p:sp>
        <p:nvSpPr>
          <p:cNvPr id="46086" name="TextBox 6"/>
          <p:cNvSpPr txBox="1">
            <a:spLocks noChangeArrowheads="1"/>
          </p:cNvSpPr>
          <p:nvPr/>
        </p:nvSpPr>
        <p:spPr bwMode="auto">
          <a:xfrm>
            <a:off x="323850" y="5876925"/>
            <a:ext cx="2760663" cy="307975"/>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GB" altLang="en-US" sz="1400" i="1">
                <a:solidFill>
                  <a:srgbClr val="6D6E71"/>
                </a:solidFill>
              </a:rPr>
              <a:t>*Except C. difficile and norovirus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863" y="1428750"/>
            <a:ext cx="8193087" cy="5024438"/>
          </a:xfrm>
        </p:spPr>
        <p:txBody>
          <a:bodyPr/>
          <a:lstStyle/>
          <a:p>
            <a:pPr>
              <a:lnSpc>
                <a:spcPct val="110000"/>
              </a:lnSpc>
            </a:pPr>
            <a:r>
              <a:rPr lang="en-US" altLang="en-US" sz="2600" smtClean="0">
                <a:solidFill>
                  <a:srgbClr val="525355"/>
                </a:solidFill>
                <a:latin typeface="Arial" charset="0"/>
              </a:rPr>
              <a:t>Advert for volunteers in hospital newsletter</a:t>
            </a:r>
          </a:p>
          <a:p>
            <a:pPr>
              <a:lnSpc>
                <a:spcPct val="110000"/>
              </a:lnSpc>
            </a:pPr>
            <a:r>
              <a:rPr lang="en-US" altLang="en-US" sz="2600" smtClean="0">
                <a:solidFill>
                  <a:srgbClr val="525355"/>
                </a:solidFill>
                <a:latin typeface="Arial" charset="0"/>
              </a:rPr>
              <a:t>27 semi-structured interviews</a:t>
            </a:r>
          </a:p>
          <a:p>
            <a:pPr>
              <a:lnSpc>
                <a:spcPct val="110000"/>
              </a:lnSpc>
            </a:pPr>
            <a:r>
              <a:rPr lang="en-US" altLang="en-US" sz="2600" smtClean="0">
                <a:solidFill>
                  <a:srgbClr val="525355"/>
                </a:solidFill>
                <a:latin typeface="Arial" charset="0"/>
              </a:rPr>
              <a:t>16 Nurses; 5 HCA; 3 AHP; 1 Doctor; 2 other</a:t>
            </a:r>
          </a:p>
          <a:p>
            <a:pPr>
              <a:lnSpc>
                <a:spcPct val="110000"/>
              </a:lnSpc>
            </a:pPr>
            <a:r>
              <a:rPr lang="en-US" altLang="en-US" sz="2600" smtClean="0">
                <a:solidFill>
                  <a:srgbClr val="525355"/>
                </a:solidFill>
                <a:latin typeface="Arial" charset="0"/>
              </a:rPr>
              <a:t>Questions:</a:t>
            </a:r>
          </a:p>
          <a:p>
            <a:pPr lvl="1">
              <a:lnSpc>
                <a:spcPct val="110000"/>
              </a:lnSpc>
            </a:pPr>
            <a:r>
              <a:rPr lang="en-US" altLang="en-US" sz="1900" smtClean="0">
                <a:solidFill>
                  <a:srgbClr val="525355"/>
                </a:solidFill>
                <a:latin typeface="Arial" charset="0"/>
              </a:rPr>
              <a:t>Why/when wear gloves; has this changed</a:t>
            </a:r>
          </a:p>
          <a:p>
            <a:pPr lvl="1">
              <a:lnSpc>
                <a:spcPct val="110000"/>
              </a:lnSpc>
            </a:pPr>
            <a:r>
              <a:rPr lang="en-US" altLang="en-US" sz="1900" smtClean="0">
                <a:solidFill>
                  <a:srgbClr val="525355"/>
                </a:solidFill>
                <a:latin typeface="Arial" charset="0"/>
              </a:rPr>
              <a:t>Influences on glove use; Challenging others; Changing practice</a:t>
            </a:r>
          </a:p>
          <a:p>
            <a:pPr>
              <a:lnSpc>
                <a:spcPct val="110000"/>
              </a:lnSpc>
            </a:pPr>
            <a:r>
              <a:rPr lang="en-GB" altLang="en-US" sz="2600" smtClean="0">
                <a:solidFill>
                  <a:srgbClr val="525355"/>
                </a:solidFill>
                <a:latin typeface="Arial" charset="0"/>
              </a:rPr>
              <a:t>Thematic analysis</a:t>
            </a:r>
          </a:p>
          <a:p>
            <a:pPr lvl="1">
              <a:lnSpc>
                <a:spcPct val="110000"/>
              </a:lnSpc>
            </a:pPr>
            <a:r>
              <a:rPr lang="en-GB" altLang="en-US" sz="1900" smtClean="0">
                <a:solidFill>
                  <a:srgbClr val="525355"/>
                </a:solidFill>
                <a:latin typeface="Arial" charset="0"/>
              </a:rPr>
              <a:t>Inductive, data-driven</a:t>
            </a:r>
          </a:p>
          <a:p>
            <a:pPr lvl="1">
              <a:lnSpc>
                <a:spcPct val="110000"/>
              </a:lnSpc>
            </a:pPr>
            <a:r>
              <a:rPr lang="en-GB" altLang="en-US" sz="1900" smtClean="0">
                <a:solidFill>
                  <a:srgbClr val="525355"/>
                </a:solidFill>
                <a:latin typeface="Arial" charset="0"/>
              </a:rPr>
              <a:t>Manually coded</a:t>
            </a:r>
            <a:endParaRPr lang="en-US" altLang="en-US" sz="1900" smtClean="0">
              <a:solidFill>
                <a:srgbClr val="525355"/>
              </a:solidFill>
              <a:latin typeface="Arial" charset="0"/>
            </a:endParaRPr>
          </a:p>
        </p:txBody>
      </p:sp>
      <p:sp>
        <p:nvSpPr>
          <p:cNvPr id="47107" name="Title 2"/>
          <p:cNvSpPr>
            <a:spLocks noGrp="1"/>
          </p:cNvSpPr>
          <p:nvPr>
            <p:ph type="title"/>
          </p:nvPr>
        </p:nvSpPr>
        <p:spPr/>
        <p:txBody>
          <a:bodyPr/>
          <a:lstStyle/>
          <a:p>
            <a:r>
              <a:rPr lang="en-US" altLang="en-US" smtClean="0">
                <a:latin typeface="Arial" charset="0"/>
              </a:rPr>
              <a:t>Phase 2: Qualitative Interviews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75EBC50C-23C7-4204-9961-0DE74C615308}" type="slidenum">
              <a:rPr lang="en-GB" altLang="en-US" sz="900">
                <a:solidFill>
                  <a:srgbClr val="525355"/>
                </a:solidFill>
              </a:rPr>
              <a:pPr eaLnBrk="1" hangingPunct="1"/>
              <a:t>29</a:t>
            </a:fld>
            <a:endParaRPr lang="en-GB" altLang="en-US" sz="900">
              <a:solidFill>
                <a:srgbClr val="525355"/>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863" y="1428750"/>
            <a:ext cx="8193087" cy="5095875"/>
          </a:xfrm>
        </p:spPr>
        <p:txBody>
          <a:bodyPr/>
          <a:lstStyle/>
          <a:p>
            <a:pPr>
              <a:lnSpc>
                <a:spcPct val="120000"/>
              </a:lnSpc>
            </a:pPr>
            <a:r>
              <a:rPr lang="en-US" altLang="en-US" sz="2600" smtClean="0">
                <a:solidFill>
                  <a:srgbClr val="525355"/>
                </a:solidFill>
                <a:latin typeface="Arial" charset="0"/>
              </a:rPr>
              <a:t>Universal precautions (1987)</a:t>
            </a:r>
          </a:p>
          <a:p>
            <a:pPr marL="742950" lvl="2" indent="-342900">
              <a:lnSpc>
                <a:spcPct val="120000"/>
              </a:lnSpc>
              <a:buClrTx/>
              <a:buFont typeface="Wingdings" pitchFamily="4" charset="2"/>
              <a:buChar char="Ø"/>
            </a:pPr>
            <a:r>
              <a:rPr lang="en-US" altLang="en-US" sz="2000" smtClean="0">
                <a:solidFill>
                  <a:srgbClr val="525355"/>
                </a:solidFill>
                <a:latin typeface="Arial" charset="0"/>
              </a:rPr>
              <a:t>Guidance in response to HIV to protect HCW from acquiring BBV via damaged skin </a:t>
            </a:r>
          </a:p>
          <a:p>
            <a:pPr marL="742950" lvl="2" indent="-342900">
              <a:lnSpc>
                <a:spcPct val="120000"/>
              </a:lnSpc>
              <a:buClrTx/>
              <a:buFont typeface="Wingdings" pitchFamily="4" charset="2"/>
              <a:buChar char="Ø"/>
            </a:pPr>
            <a:r>
              <a:rPr lang="en-US" altLang="en-US" sz="2000" smtClean="0">
                <a:solidFill>
                  <a:srgbClr val="525355"/>
                </a:solidFill>
                <a:latin typeface="Arial" charset="0"/>
              </a:rPr>
              <a:t>disposable gloves for direct contact with blood and body fluid from all patients</a:t>
            </a:r>
          </a:p>
          <a:p>
            <a:pPr>
              <a:lnSpc>
                <a:spcPct val="120000"/>
              </a:lnSpc>
            </a:pPr>
            <a:r>
              <a:rPr lang="en-US" altLang="en-US" sz="2600" smtClean="0">
                <a:solidFill>
                  <a:srgbClr val="525355"/>
                </a:solidFill>
                <a:latin typeface="Arial" charset="0"/>
              </a:rPr>
              <a:t>Standard precautions (mid-1990s)</a:t>
            </a:r>
          </a:p>
          <a:p>
            <a:pPr lvl="1">
              <a:lnSpc>
                <a:spcPct val="120000"/>
              </a:lnSpc>
              <a:buFont typeface="Wingdings" pitchFamily="4" charset="2"/>
              <a:buChar char="Ø"/>
            </a:pPr>
            <a:r>
              <a:rPr lang="en-US" altLang="en-US" sz="2000" smtClean="0">
                <a:solidFill>
                  <a:srgbClr val="525355"/>
                </a:solidFill>
                <a:latin typeface="Arial" charset="0"/>
              </a:rPr>
              <a:t>Introduced gloves to routine clinical care</a:t>
            </a:r>
          </a:p>
          <a:p>
            <a:pPr lvl="1">
              <a:lnSpc>
                <a:spcPct val="120000"/>
              </a:lnSpc>
              <a:buFont typeface="Wingdings" pitchFamily="4" charset="2"/>
              <a:buChar char="Ø"/>
            </a:pPr>
            <a:r>
              <a:rPr lang="en-US" altLang="en-US" sz="2000" smtClean="0">
                <a:solidFill>
                  <a:srgbClr val="525355"/>
                </a:solidFill>
                <a:latin typeface="Arial" charset="0"/>
              </a:rPr>
              <a:t>Dual purpose of protecting vs BBV and reducing risk of transmission of pathogens from BBF</a:t>
            </a:r>
          </a:p>
          <a:p>
            <a:pPr lvl="1">
              <a:lnSpc>
                <a:spcPct val="120000"/>
              </a:lnSpc>
              <a:buFont typeface="Wingdings" pitchFamily="4" charset="2"/>
              <a:buChar char="Ø"/>
            </a:pPr>
            <a:r>
              <a:rPr lang="en-US" altLang="en-US" sz="2000" smtClean="0">
                <a:solidFill>
                  <a:srgbClr val="525355"/>
                </a:solidFill>
                <a:latin typeface="Arial" charset="0"/>
              </a:rPr>
              <a:t>Select to use by risk assessment of likely exposure to BBF</a:t>
            </a:r>
          </a:p>
          <a:p>
            <a:pPr>
              <a:lnSpc>
                <a:spcPct val="120000"/>
              </a:lnSpc>
            </a:pPr>
            <a:endParaRPr lang="en-US" altLang="en-US" sz="2600" smtClean="0">
              <a:solidFill>
                <a:srgbClr val="525355"/>
              </a:solidFill>
              <a:latin typeface="Arial" charset="0"/>
            </a:endParaRPr>
          </a:p>
        </p:txBody>
      </p:sp>
      <p:sp>
        <p:nvSpPr>
          <p:cNvPr id="18435" name="Title 2"/>
          <p:cNvSpPr>
            <a:spLocks noGrp="1"/>
          </p:cNvSpPr>
          <p:nvPr>
            <p:ph type="title"/>
          </p:nvPr>
        </p:nvSpPr>
        <p:spPr>
          <a:xfrm>
            <a:off x="414338" y="487363"/>
            <a:ext cx="8045450" cy="854075"/>
          </a:xfrm>
        </p:spPr>
        <p:txBody>
          <a:bodyPr/>
          <a:lstStyle/>
          <a:p>
            <a:r>
              <a:rPr lang="en-US" altLang="en-US" smtClean="0">
                <a:latin typeface="Arial" charset="0"/>
              </a:rPr>
              <a:t>Rationale for the use of clinical gloves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2865B56B-2119-4151-B5A6-101F70E4B870}" type="slidenum">
              <a:rPr lang="en-GB" altLang="en-US" sz="900">
                <a:solidFill>
                  <a:srgbClr val="525355"/>
                </a:solidFill>
              </a:rPr>
              <a:pPr eaLnBrk="1" hangingPunct="1"/>
              <a:t>3</a:t>
            </a:fld>
            <a:endParaRPr lang="en-GB" altLang="en-US" sz="900">
              <a:solidFill>
                <a:srgbClr val="525355"/>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863" y="1428750"/>
            <a:ext cx="8193087" cy="5024438"/>
          </a:xfrm>
        </p:spPr>
        <p:txBody>
          <a:bodyPr/>
          <a:lstStyle/>
          <a:p>
            <a:pPr>
              <a:lnSpc>
                <a:spcPct val="110000"/>
              </a:lnSpc>
            </a:pPr>
            <a:r>
              <a:rPr lang="en-US" altLang="en-US" sz="1900" smtClean="0">
                <a:solidFill>
                  <a:srgbClr val="525355"/>
                </a:solidFill>
                <a:latin typeface="Arial" charset="0"/>
              </a:rPr>
              <a:t>Protecting self/Protecting patient</a:t>
            </a:r>
          </a:p>
          <a:p>
            <a:pPr lvl="1">
              <a:lnSpc>
                <a:spcPct val="110000"/>
              </a:lnSpc>
            </a:pPr>
            <a:r>
              <a:rPr lang="en-US" altLang="en-US" sz="1400" smtClean="0">
                <a:solidFill>
                  <a:srgbClr val="525355"/>
                </a:solidFill>
                <a:latin typeface="Arial" charset="0"/>
              </a:rPr>
              <a:t>Body fluids; dirt; chemicals; infections</a:t>
            </a:r>
          </a:p>
          <a:p>
            <a:pPr lvl="1">
              <a:lnSpc>
                <a:spcPct val="110000"/>
              </a:lnSpc>
            </a:pPr>
            <a:r>
              <a:rPr lang="en-US" altLang="en-US" sz="1400" smtClean="0">
                <a:solidFill>
                  <a:srgbClr val="525355"/>
                </a:solidFill>
                <a:latin typeface="Arial" charset="0"/>
              </a:rPr>
              <a:t>From contamination; minimise spread of infection</a:t>
            </a:r>
          </a:p>
          <a:p>
            <a:pPr>
              <a:lnSpc>
                <a:spcPct val="110000"/>
              </a:lnSpc>
            </a:pPr>
            <a:endParaRPr lang="en-US" altLang="en-US" sz="1100" smtClean="0">
              <a:solidFill>
                <a:srgbClr val="525355"/>
              </a:solidFill>
              <a:latin typeface="Arial" charset="0"/>
            </a:endParaRPr>
          </a:p>
          <a:p>
            <a:pPr>
              <a:lnSpc>
                <a:spcPct val="110000"/>
              </a:lnSpc>
            </a:pPr>
            <a:r>
              <a:rPr lang="en-US" altLang="en-US" sz="1900" smtClean="0">
                <a:solidFill>
                  <a:srgbClr val="525355"/>
                </a:solidFill>
                <a:latin typeface="Arial" charset="0"/>
              </a:rPr>
              <a:t>Influences on glove-use behaviour</a:t>
            </a:r>
          </a:p>
          <a:p>
            <a:pPr lvl="1">
              <a:lnSpc>
                <a:spcPct val="110000"/>
              </a:lnSpc>
            </a:pPr>
            <a:r>
              <a:rPr lang="en-US" altLang="en-US" sz="1400" smtClean="0">
                <a:solidFill>
                  <a:srgbClr val="525355"/>
                </a:solidFill>
                <a:latin typeface="Arial" charset="0"/>
              </a:rPr>
              <a:t>Automatic – its second nature</a:t>
            </a:r>
          </a:p>
          <a:p>
            <a:pPr lvl="1">
              <a:lnSpc>
                <a:spcPct val="110000"/>
              </a:lnSpc>
            </a:pPr>
            <a:r>
              <a:rPr lang="en-US" altLang="en-US" sz="1400" smtClean="0">
                <a:solidFill>
                  <a:srgbClr val="525355"/>
                </a:solidFill>
                <a:latin typeface="Arial" charset="0"/>
              </a:rPr>
              <a:t>Training (Ward sister; ICN)</a:t>
            </a:r>
          </a:p>
          <a:p>
            <a:pPr lvl="1">
              <a:lnSpc>
                <a:spcPct val="110000"/>
              </a:lnSpc>
            </a:pPr>
            <a:r>
              <a:rPr lang="en-US" altLang="en-US" sz="1400" smtClean="0">
                <a:solidFill>
                  <a:srgbClr val="525355"/>
                </a:solidFill>
                <a:latin typeface="Arial" charset="0"/>
              </a:rPr>
              <a:t>Peers (told on ward; observe colleagues)</a:t>
            </a:r>
          </a:p>
          <a:p>
            <a:pPr lvl="1">
              <a:lnSpc>
                <a:spcPct val="110000"/>
              </a:lnSpc>
            </a:pPr>
            <a:r>
              <a:rPr lang="en-US" altLang="en-US" sz="1400" smtClean="0">
                <a:solidFill>
                  <a:srgbClr val="525355"/>
                </a:solidFill>
                <a:latin typeface="Arial" charset="0"/>
              </a:rPr>
              <a:t>Used more now-a-days (Glove availability)</a:t>
            </a:r>
          </a:p>
          <a:p>
            <a:pPr lvl="1">
              <a:lnSpc>
                <a:spcPct val="110000"/>
              </a:lnSpc>
            </a:pPr>
            <a:r>
              <a:rPr lang="en-US" altLang="en-US" sz="1400" smtClean="0">
                <a:solidFill>
                  <a:srgbClr val="525355"/>
                </a:solidFill>
                <a:latin typeface="Arial" charset="0"/>
              </a:rPr>
              <a:t>Policy (confusion)</a:t>
            </a:r>
          </a:p>
          <a:p>
            <a:pPr lvl="1">
              <a:lnSpc>
                <a:spcPct val="110000"/>
              </a:lnSpc>
            </a:pPr>
            <a:r>
              <a:rPr lang="en-US" altLang="en-US" sz="1400" smtClean="0">
                <a:solidFill>
                  <a:srgbClr val="525355"/>
                </a:solidFill>
                <a:latin typeface="Arial" charset="0"/>
              </a:rPr>
              <a:t>Own decision</a:t>
            </a:r>
          </a:p>
          <a:p>
            <a:pPr lvl="1">
              <a:lnSpc>
                <a:spcPct val="110000"/>
              </a:lnSpc>
            </a:pPr>
            <a:r>
              <a:rPr lang="en-US" altLang="en-US" sz="1400" smtClean="0">
                <a:solidFill>
                  <a:srgbClr val="525355"/>
                </a:solidFill>
                <a:latin typeface="Arial" charset="0"/>
              </a:rPr>
              <a:t>Emotion</a:t>
            </a:r>
          </a:p>
        </p:txBody>
      </p:sp>
      <p:sp>
        <p:nvSpPr>
          <p:cNvPr id="48131" name="Title 2"/>
          <p:cNvSpPr>
            <a:spLocks noGrp="1"/>
          </p:cNvSpPr>
          <p:nvPr>
            <p:ph type="title"/>
          </p:nvPr>
        </p:nvSpPr>
        <p:spPr>
          <a:xfrm>
            <a:off x="414338" y="487363"/>
            <a:ext cx="7902575" cy="854075"/>
          </a:xfrm>
        </p:spPr>
        <p:txBody>
          <a:bodyPr/>
          <a:lstStyle/>
          <a:p>
            <a:r>
              <a:rPr lang="en-US" altLang="en-US" smtClean="0">
                <a:latin typeface="Arial" charset="0"/>
              </a:rPr>
              <a:t>Main themes emerging from interviews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BE5FEBE7-B731-4814-8689-52494B6C181C}" type="slidenum">
              <a:rPr lang="en-GB" altLang="en-US" sz="900">
                <a:solidFill>
                  <a:srgbClr val="525355"/>
                </a:solidFill>
              </a:rPr>
              <a:pPr eaLnBrk="1" hangingPunct="1"/>
              <a:t>30</a:t>
            </a:fld>
            <a:endParaRPr lang="en-GB" altLang="en-US" sz="900">
              <a:solidFill>
                <a:srgbClr val="525355"/>
              </a:solidFill>
            </a:endParaRPr>
          </a:p>
        </p:txBody>
      </p:sp>
      <p:sp>
        <p:nvSpPr>
          <p:cNvPr id="6" name="Content Placeholder 3"/>
          <p:cNvSpPr txBox="1">
            <a:spLocks/>
          </p:cNvSpPr>
          <p:nvPr/>
        </p:nvSpPr>
        <p:spPr>
          <a:xfrm>
            <a:off x="5076825" y="2576513"/>
            <a:ext cx="3167063" cy="2087562"/>
          </a:xfrm>
          <a:prstGeom prst="wedgeEllipseCallout">
            <a:avLst>
              <a:gd name="adj1" fmla="val -86140"/>
              <a:gd name="adj2" fmla="val 3674"/>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spcBef>
                <a:spcPts val="600"/>
              </a:spcBef>
              <a:buClr>
                <a:srgbClr val="C1F944"/>
              </a:buClr>
              <a:buSzPct val="90000"/>
              <a:buFont typeface="Wingdings" pitchFamily="4" charset="2"/>
              <a:buNone/>
            </a:pPr>
            <a:r>
              <a:rPr lang="en-US" altLang="en-US" sz="1600">
                <a:solidFill>
                  <a:srgbClr val="000000"/>
                </a:solidFill>
                <a:latin typeface="Verdana" pitchFamily="4" charset="0"/>
              </a:rPr>
              <a:t>“it</a:t>
            </a:r>
            <a:r>
              <a:rPr lang="fr-FR" altLang="en-US" sz="1600">
                <a:solidFill>
                  <a:srgbClr val="000000"/>
                </a:solidFill>
                <a:latin typeface="Verdana" pitchFamily="4" charset="0"/>
              </a:rPr>
              <a:t>’</a:t>
            </a:r>
            <a:r>
              <a:rPr lang="en-US" altLang="en-US" sz="1600">
                <a:solidFill>
                  <a:srgbClr val="000000"/>
                </a:solidFill>
                <a:latin typeface="Verdana" pitchFamily="4" charset="0"/>
              </a:rPr>
              <a:t>s a routine that you put on gloves”…”you don</a:t>
            </a:r>
            <a:r>
              <a:rPr lang="fr-FR" altLang="en-US" sz="1600">
                <a:solidFill>
                  <a:srgbClr val="000000"/>
                </a:solidFill>
                <a:latin typeface="Verdana" pitchFamily="4" charset="0"/>
              </a:rPr>
              <a:t>’</a:t>
            </a:r>
            <a:r>
              <a:rPr lang="en-US" altLang="en-US" sz="1600">
                <a:solidFill>
                  <a:srgbClr val="000000"/>
                </a:solidFill>
                <a:latin typeface="Verdana" pitchFamily="4" charset="0"/>
              </a:rPr>
              <a:t>t stop to think, oh I don</a:t>
            </a:r>
            <a:r>
              <a:rPr lang="fr-FR" altLang="en-US" sz="1600">
                <a:solidFill>
                  <a:srgbClr val="000000"/>
                </a:solidFill>
                <a:latin typeface="Verdana" pitchFamily="4" charset="0"/>
              </a:rPr>
              <a:t>’</a:t>
            </a:r>
            <a:r>
              <a:rPr lang="en-US" altLang="en-US" sz="1600">
                <a:solidFill>
                  <a:srgbClr val="000000"/>
                </a:solidFill>
                <a:latin typeface="Verdana" pitchFamily="4" charset="0"/>
              </a:rPr>
              <a:t>t need them”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79388" y="1700213"/>
            <a:ext cx="3097212" cy="20891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sz="2000">
                <a:solidFill>
                  <a:srgbClr val="001D35"/>
                </a:solidFill>
                <a:latin typeface="Calibri" pitchFamily="4" charset="0"/>
                <a:cs typeface="Calibri" pitchFamily="4" charset="0"/>
              </a:rPr>
              <a:t>Barrier – psychological</a:t>
            </a:r>
          </a:p>
          <a:p>
            <a:pPr eaLnBrk="1" hangingPunct="1">
              <a:spcAft>
                <a:spcPts val="600"/>
              </a:spcAft>
            </a:pPr>
            <a:r>
              <a:rPr lang="en-US" altLang="en-US" sz="2000">
                <a:solidFill>
                  <a:srgbClr val="001D35"/>
                </a:solidFill>
                <a:latin typeface="Calibri" pitchFamily="4" charset="0"/>
                <a:cs typeface="Calibri" pitchFamily="4" charset="0"/>
              </a:rPr>
              <a:t>Barrier - physical</a:t>
            </a:r>
          </a:p>
          <a:p>
            <a:pPr eaLnBrk="1" hangingPunct="1">
              <a:spcAft>
                <a:spcPts val="600"/>
              </a:spcAft>
            </a:pPr>
            <a:r>
              <a:rPr lang="en-US" altLang="en-US" sz="2000">
                <a:solidFill>
                  <a:srgbClr val="001D35"/>
                </a:solidFill>
                <a:latin typeface="Calibri" pitchFamily="4" charset="0"/>
                <a:cs typeface="Calibri" pitchFamily="4" charset="0"/>
              </a:rPr>
              <a:t>Contentment</a:t>
            </a:r>
          </a:p>
          <a:p>
            <a:pPr eaLnBrk="1" hangingPunct="1">
              <a:spcAft>
                <a:spcPts val="600"/>
              </a:spcAft>
            </a:pPr>
            <a:r>
              <a:rPr lang="en-US" altLang="en-US" sz="2000">
                <a:solidFill>
                  <a:srgbClr val="001D35"/>
                </a:solidFill>
                <a:latin typeface="Calibri" pitchFamily="4" charset="0"/>
                <a:cs typeface="Calibri" pitchFamily="4" charset="0"/>
              </a:rPr>
              <a:t>Disgust</a:t>
            </a:r>
          </a:p>
          <a:p>
            <a:pPr eaLnBrk="1" hangingPunct="1">
              <a:spcAft>
                <a:spcPts val="600"/>
              </a:spcAft>
            </a:pPr>
            <a:r>
              <a:rPr lang="en-US" altLang="en-US" sz="2000">
                <a:solidFill>
                  <a:srgbClr val="001D35"/>
                </a:solidFill>
                <a:latin typeface="Calibri" pitchFamily="4" charset="0"/>
                <a:cs typeface="Calibri" pitchFamily="4" charset="0"/>
              </a:rPr>
              <a:t>Fear</a:t>
            </a:r>
          </a:p>
        </p:txBody>
      </p:sp>
      <p:sp>
        <p:nvSpPr>
          <p:cNvPr id="25" name="Rounded Rectangle 24"/>
          <p:cNvSpPr/>
          <p:nvPr/>
        </p:nvSpPr>
        <p:spPr>
          <a:xfrm>
            <a:off x="395288" y="4221163"/>
            <a:ext cx="3024187" cy="20875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sz="2000">
                <a:solidFill>
                  <a:srgbClr val="001D35"/>
                </a:solidFill>
                <a:latin typeface="Calibri" pitchFamily="4" charset="0"/>
                <a:cs typeface="Calibri" pitchFamily="4" charset="0"/>
              </a:rPr>
              <a:t>Policy</a:t>
            </a:r>
          </a:p>
          <a:p>
            <a:pPr eaLnBrk="1" hangingPunct="1">
              <a:spcAft>
                <a:spcPts val="600"/>
              </a:spcAft>
            </a:pPr>
            <a:r>
              <a:rPr lang="en-US" altLang="en-US" sz="2000">
                <a:solidFill>
                  <a:srgbClr val="001D35"/>
                </a:solidFill>
                <a:latin typeface="Calibri" pitchFamily="4" charset="0"/>
                <a:cs typeface="Calibri" pitchFamily="4" charset="0"/>
              </a:rPr>
              <a:t>Time-saving</a:t>
            </a:r>
          </a:p>
          <a:p>
            <a:pPr eaLnBrk="1" hangingPunct="1">
              <a:spcAft>
                <a:spcPts val="600"/>
              </a:spcAft>
            </a:pPr>
            <a:r>
              <a:rPr lang="en-US" altLang="en-US" sz="2000">
                <a:solidFill>
                  <a:srgbClr val="001D35"/>
                </a:solidFill>
                <a:latin typeface="Calibri" pitchFamily="4" charset="0"/>
                <a:cs typeface="Calibri" pitchFamily="4" charset="0"/>
              </a:rPr>
              <a:t>Availability</a:t>
            </a:r>
          </a:p>
          <a:p>
            <a:pPr eaLnBrk="1" hangingPunct="1">
              <a:spcAft>
                <a:spcPts val="600"/>
              </a:spcAft>
            </a:pPr>
            <a:r>
              <a:rPr lang="en-US" altLang="en-US" sz="2000">
                <a:solidFill>
                  <a:srgbClr val="001D35"/>
                </a:solidFill>
                <a:latin typeface="Calibri" pitchFamily="4" charset="0"/>
                <a:cs typeface="Calibri" pitchFamily="4" charset="0"/>
              </a:rPr>
              <a:t>Attitudes</a:t>
            </a:r>
          </a:p>
          <a:p>
            <a:pPr eaLnBrk="1" hangingPunct="1">
              <a:spcAft>
                <a:spcPts val="600"/>
              </a:spcAft>
            </a:pPr>
            <a:r>
              <a:rPr lang="en-US" altLang="en-US" sz="2000">
                <a:solidFill>
                  <a:srgbClr val="001D35"/>
                </a:solidFill>
                <a:latin typeface="Calibri" pitchFamily="4" charset="0"/>
                <a:cs typeface="Calibri" pitchFamily="4" charset="0"/>
              </a:rPr>
              <a:t>Conformity</a:t>
            </a:r>
          </a:p>
        </p:txBody>
      </p:sp>
      <p:sp>
        <p:nvSpPr>
          <p:cNvPr id="19" name="Rounded Rectangle 18"/>
          <p:cNvSpPr/>
          <p:nvPr/>
        </p:nvSpPr>
        <p:spPr>
          <a:xfrm>
            <a:off x="5508625" y="4076700"/>
            <a:ext cx="3490913" cy="2016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r" eaLnBrk="1" hangingPunct="1">
              <a:spcAft>
                <a:spcPts val="600"/>
              </a:spcAft>
            </a:pPr>
            <a:r>
              <a:rPr lang="en-US" altLang="en-US" sz="2000">
                <a:solidFill>
                  <a:srgbClr val="001D35"/>
                </a:solidFill>
                <a:latin typeface="Calibri" pitchFamily="4" charset="0"/>
                <a:cs typeface="Calibri" pitchFamily="4" charset="0"/>
              </a:rPr>
              <a:t>Stigma</a:t>
            </a:r>
          </a:p>
          <a:p>
            <a:pPr algn="r" eaLnBrk="1" hangingPunct="1">
              <a:spcAft>
                <a:spcPts val="600"/>
              </a:spcAft>
            </a:pPr>
            <a:r>
              <a:rPr lang="en-US" altLang="en-US" sz="2000">
                <a:solidFill>
                  <a:srgbClr val="001D35"/>
                </a:solidFill>
                <a:latin typeface="Calibri" pitchFamily="4" charset="0"/>
                <a:cs typeface="Calibri" pitchFamily="4" charset="0"/>
              </a:rPr>
              <a:t>Barrier to touch</a:t>
            </a:r>
          </a:p>
          <a:p>
            <a:pPr algn="r" eaLnBrk="1" hangingPunct="1">
              <a:spcAft>
                <a:spcPts val="600"/>
              </a:spcAft>
            </a:pPr>
            <a:r>
              <a:rPr lang="en-US" altLang="en-US" sz="2000">
                <a:solidFill>
                  <a:srgbClr val="001D35"/>
                </a:solidFill>
                <a:latin typeface="Calibri" pitchFamily="4" charset="0"/>
                <a:cs typeface="Calibri" pitchFamily="4" charset="0"/>
              </a:rPr>
              <a:t>Expectations</a:t>
            </a:r>
          </a:p>
          <a:p>
            <a:pPr algn="r" eaLnBrk="1" hangingPunct="1">
              <a:spcAft>
                <a:spcPts val="600"/>
              </a:spcAft>
            </a:pPr>
            <a:r>
              <a:rPr lang="en-US" altLang="en-US" sz="2000">
                <a:solidFill>
                  <a:srgbClr val="001D35"/>
                </a:solidFill>
                <a:latin typeface="Calibri" pitchFamily="4" charset="0"/>
                <a:cs typeface="Calibri" pitchFamily="4" charset="0"/>
              </a:rPr>
              <a:t>Preference (patients)</a:t>
            </a:r>
          </a:p>
          <a:p>
            <a:pPr algn="r" eaLnBrk="1" hangingPunct="1">
              <a:spcAft>
                <a:spcPts val="600"/>
              </a:spcAft>
            </a:pPr>
            <a:r>
              <a:rPr lang="en-US" altLang="en-US" sz="2000">
                <a:solidFill>
                  <a:srgbClr val="001D35"/>
                </a:solidFill>
                <a:latin typeface="Calibri" pitchFamily="4" charset="0"/>
                <a:cs typeface="Calibri" pitchFamily="4" charset="0"/>
              </a:rPr>
              <a:t>Preference (staff)</a:t>
            </a:r>
          </a:p>
        </p:txBody>
      </p:sp>
      <p:sp>
        <p:nvSpPr>
          <p:cNvPr id="15" name="Rounded Rectangle 14"/>
          <p:cNvSpPr/>
          <p:nvPr/>
        </p:nvSpPr>
        <p:spPr>
          <a:xfrm>
            <a:off x="5724525" y="1844675"/>
            <a:ext cx="2663825" cy="16557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r" eaLnBrk="1" hangingPunct="1">
              <a:spcAft>
                <a:spcPts val="600"/>
              </a:spcAft>
            </a:pPr>
            <a:r>
              <a:rPr lang="en-US" altLang="en-US" sz="2000">
                <a:solidFill>
                  <a:srgbClr val="001D35"/>
                </a:solidFill>
                <a:latin typeface="Calibri" pitchFamily="4" charset="0"/>
                <a:cs typeface="Calibri" pitchFamily="4" charset="0"/>
              </a:rPr>
              <a:t>Peers</a:t>
            </a:r>
          </a:p>
          <a:p>
            <a:pPr algn="r" eaLnBrk="1" hangingPunct="1">
              <a:spcAft>
                <a:spcPts val="600"/>
              </a:spcAft>
            </a:pPr>
            <a:r>
              <a:rPr lang="en-US" altLang="en-US" sz="2000">
                <a:solidFill>
                  <a:srgbClr val="001D35"/>
                </a:solidFill>
                <a:latin typeface="Calibri" pitchFamily="4" charset="0"/>
                <a:cs typeface="Calibri" pitchFamily="4" charset="0"/>
              </a:rPr>
              <a:t>Training</a:t>
            </a:r>
          </a:p>
          <a:p>
            <a:pPr algn="r" eaLnBrk="1" hangingPunct="1">
              <a:spcAft>
                <a:spcPts val="600"/>
              </a:spcAft>
            </a:pPr>
            <a:r>
              <a:rPr lang="en-US" altLang="en-US" sz="2000">
                <a:solidFill>
                  <a:srgbClr val="001D35"/>
                </a:solidFill>
                <a:latin typeface="Calibri" pitchFamily="4" charset="0"/>
                <a:cs typeface="Calibri" pitchFamily="4" charset="0"/>
              </a:rPr>
              <a:t>Experience</a:t>
            </a:r>
          </a:p>
          <a:p>
            <a:pPr algn="r" eaLnBrk="1" hangingPunct="1">
              <a:spcAft>
                <a:spcPts val="600"/>
              </a:spcAft>
            </a:pPr>
            <a:r>
              <a:rPr lang="en-US" altLang="en-US" sz="2000">
                <a:solidFill>
                  <a:srgbClr val="001D35"/>
                </a:solidFill>
                <a:latin typeface="Calibri" pitchFamily="4" charset="0"/>
                <a:cs typeface="Calibri" pitchFamily="4" charset="0"/>
              </a:rPr>
              <a:t>Habit</a:t>
            </a:r>
          </a:p>
        </p:txBody>
      </p:sp>
      <p:sp>
        <p:nvSpPr>
          <p:cNvPr id="49158" name="Title 2"/>
          <p:cNvSpPr>
            <a:spLocks noGrp="1"/>
          </p:cNvSpPr>
          <p:nvPr>
            <p:ph type="title"/>
          </p:nvPr>
        </p:nvSpPr>
        <p:spPr>
          <a:xfrm>
            <a:off x="395288" y="260350"/>
            <a:ext cx="6965950" cy="854075"/>
          </a:xfrm>
        </p:spPr>
        <p:txBody>
          <a:bodyPr/>
          <a:lstStyle/>
          <a:p>
            <a:r>
              <a:rPr lang="en-US" altLang="en-US" sz="4000" smtClean="0">
                <a:latin typeface="Arial" charset="0"/>
              </a:rPr>
              <a:t>Main drivers of glove use</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B5438EAD-09DF-41A7-B161-AC3923EA5BE9}" type="slidenum">
              <a:rPr lang="en-GB" altLang="en-US" sz="900">
                <a:solidFill>
                  <a:srgbClr val="525355"/>
                </a:solidFill>
              </a:rPr>
              <a:pPr eaLnBrk="1" hangingPunct="1"/>
              <a:t>31</a:t>
            </a:fld>
            <a:endParaRPr lang="en-GB" altLang="en-US" sz="900">
              <a:solidFill>
                <a:srgbClr val="525355"/>
              </a:solidFill>
            </a:endParaRPr>
          </a:p>
        </p:txBody>
      </p:sp>
      <p:sp>
        <p:nvSpPr>
          <p:cNvPr id="6" name="Oval 5"/>
          <p:cNvSpPr/>
          <p:nvPr/>
        </p:nvSpPr>
        <p:spPr>
          <a:xfrm>
            <a:off x="1908175" y="1341438"/>
            <a:ext cx="5111750" cy="5183187"/>
          </a:xfrm>
          <a:prstGeom prst="ellipse">
            <a:avLst/>
          </a:prstGeom>
          <a:solidFill>
            <a:schemeClr val="bg1">
              <a:lumMod val="75000"/>
            </a:schemeClr>
          </a:solidFill>
          <a:ln w="635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norm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sz="1400">
                <a:solidFill>
                  <a:schemeClr val="bg1"/>
                </a:solidFill>
                <a:cs typeface="Arial" charset="0"/>
              </a:rPr>
              <a:t>S</a:t>
            </a:r>
          </a:p>
        </p:txBody>
      </p:sp>
      <p:cxnSp>
        <p:nvCxnSpPr>
          <p:cNvPr id="8" name="Straight Connector 7"/>
          <p:cNvCxnSpPr>
            <a:stCxn id="6" idx="0"/>
          </p:cNvCxnSpPr>
          <p:nvPr/>
        </p:nvCxnSpPr>
        <p:spPr>
          <a:xfrm>
            <a:off x="4464050" y="1341438"/>
            <a:ext cx="36513" cy="5111750"/>
          </a:xfrm>
          <a:prstGeom prst="line">
            <a:avLst/>
          </a:prstGeom>
          <a:ln w="63500">
            <a:solidFill>
              <a:schemeClr val="tx1">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2"/>
            <a:endCxn id="6" idx="6"/>
          </p:cNvCxnSpPr>
          <p:nvPr/>
        </p:nvCxnSpPr>
        <p:spPr>
          <a:xfrm>
            <a:off x="1908175" y="3933825"/>
            <a:ext cx="5111750" cy="0"/>
          </a:xfrm>
          <a:prstGeom prst="line">
            <a:avLst/>
          </a:prstGeom>
          <a:ln w="63500">
            <a:solidFill>
              <a:schemeClr val="tx1">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9163" name="TextBox 10"/>
          <p:cNvSpPr txBox="1">
            <a:spLocks noChangeArrowheads="1"/>
          </p:cNvSpPr>
          <p:nvPr/>
        </p:nvSpPr>
        <p:spPr bwMode="auto">
          <a:xfrm>
            <a:off x="4508500" y="2565400"/>
            <a:ext cx="2159000" cy="908050"/>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b="1">
                <a:solidFill>
                  <a:srgbClr val="0039A6"/>
                </a:solidFill>
                <a:latin typeface="Calibri" pitchFamily="4" charset="0"/>
                <a:cs typeface="Calibri" pitchFamily="4" charset="0"/>
              </a:rPr>
              <a:t>SOCIALISATION</a:t>
            </a:r>
          </a:p>
          <a:p>
            <a:pPr eaLnBrk="1" hangingPunct="1">
              <a:spcAft>
                <a:spcPts val="600"/>
              </a:spcAft>
            </a:pPr>
            <a:r>
              <a:rPr lang="en-US" altLang="en-US" b="1">
                <a:solidFill>
                  <a:srgbClr val="001D35"/>
                </a:solidFill>
                <a:latin typeface="Calibri" pitchFamily="4" charset="0"/>
                <a:cs typeface="Calibri" pitchFamily="4" charset="0"/>
              </a:rPr>
              <a:t>Professional</a:t>
            </a:r>
          </a:p>
        </p:txBody>
      </p:sp>
      <p:sp>
        <p:nvSpPr>
          <p:cNvPr id="49164" name="TextBox 11"/>
          <p:cNvSpPr txBox="1">
            <a:spLocks noChangeArrowheads="1"/>
          </p:cNvSpPr>
          <p:nvPr/>
        </p:nvSpPr>
        <p:spPr bwMode="auto">
          <a:xfrm>
            <a:off x="4572000" y="4365625"/>
            <a:ext cx="2159000" cy="908050"/>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b="1">
                <a:solidFill>
                  <a:srgbClr val="0039A6"/>
                </a:solidFill>
                <a:latin typeface="Calibri" pitchFamily="4" charset="0"/>
                <a:cs typeface="Calibri" pitchFamily="4" charset="0"/>
              </a:rPr>
              <a:t>SOCIALISATION</a:t>
            </a:r>
          </a:p>
          <a:p>
            <a:pPr eaLnBrk="1" hangingPunct="1">
              <a:spcAft>
                <a:spcPts val="600"/>
              </a:spcAft>
            </a:pPr>
            <a:r>
              <a:rPr lang="en-US" altLang="en-US" b="1">
                <a:solidFill>
                  <a:srgbClr val="001D35"/>
                </a:solidFill>
                <a:latin typeface="Calibri" pitchFamily="4" charset="0"/>
                <a:cs typeface="Calibri" pitchFamily="4" charset="0"/>
              </a:rPr>
              <a:t>Empathetic</a:t>
            </a:r>
          </a:p>
        </p:txBody>
      </p:sp>
      <p:sp>
        <p:nvSpPr>
          <p:cNvPr id="49165" name="TextBox 12"/>
          <p:cNvSpPr txBox="1">
            <a:spLocks noChangeArrowheads="1"/>
          </p:cNvSpPr>
          <p:nvPr/>
        </p:nvSpPr>
        <p:spPr bwMode="auto">
          <a:xfrm>
            <a:off x="2195513" y="4365625"/>
            <a:ext cx="2159000" cy="908050"/>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b="1">
                <a:solidFill>
                  <a:srgbClr val="0039A6"/>
                </a:solidFill>
                <a:latin typeface="Calibri" pitchFamily="4" charset="0"/>
                <a:cs typeface="Calibri" pitchFamily="4" charset="0"/>
              </a:rPr>
              <a:t>SOCIALISATION</a:t>
            </a:r>
          </a:p>
          <a:p>
            <a:pPr eaLnBrk="1" hangingPunct="1">
              <a:spcAft>
                <a:spcPts val="600"/>
              </a:spcAft>
            </a:pPr>
            <a:r>
              <a:rPr lang="en-US" altLang="en-US" b="1">
                <a:solidFill>
                  <a:srgbClr val="001D35"/>
                </a:solidFill>
                <a:latin typeface="Calibri" pitchFamily="4" charset="0"/>
                <a:cs typeface="Calibri" pitchFamily="4" charset="0"/>
              </a:rPr>
              <a:t>Organisational</a:t>
            </a:r>
          </a:p>
        </p:txBody>
      </p:sp>
      <p:sp>
        <p:nvSpPr>
          <p:cNvPr id="14" name="TextBox 13"/>
          <p:cNvSpPr txBox="1"/>
          <p:nvPr/>
        </p:nvSpPr>
        <p:spPr>
          <a:xfrm>
            <a:off x="2700338" y="2565400"/>
            <a:ext cx="1457325" cy="461963"/>
          </a:xfrm>
          <a:prstGeom prst="rect">
            <a:avLst/>
          </a:prstGeom>
          <a:noFill/>
          <a:ln>
            <a:solidFill>
              <a:srgbClr val="939598"/>
            </a:solidFill>
          </a:ln>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b="1">
                <a:solidFill>
                  <a:srgbClr val="ED1C24"/>
                </a:solidFill>
                <a:latin typeface="Calibri" pitchFamily="4" charset="0"/>
                <a:cs typeface="Calibri" pitchFamily="4" charset="0"/>
              </a:rPr>
              <a:t>EMOTION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bwMode="auto">
          <a:xfrm>
            <a:off x="5437188" y="1268413"/>
            <a:ext cx="3673475" cy="2370137"/>
          </a:xfrm>
          <a:prstGeom prst="wedgeEllipseCallout">
            <a:avLst>
              <a:gd name="adj1" fmla="val -18736"/>
              <a:gd name="adj2" fmla="val 62806"/>
            </a:avLst>
          </a:prstGeom>
          <a:solidFill>
            <a:schemeClr val="accent4">
              <a:lumMod val="40000"/>
              <a:lumOff val="60000"/>
            </a:schemeClr>
          </a:solidFill>
          <a:ln w="25400" cap="flat" cmpd="sng" algn="ctr">
            <a:solidFill>
              <a:schemeClr val="accent3"/>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buClr>
                <a:srgbClr val="C1F944"/>
              </a:buClr>
              <a:buSzPct val="80000"/>
              <a:buFont typeface="Arial" charset="0"/>
              <a:buNone/>
            </a:pPr>
            <a:r>
              <a:rPr lang="en-GB" altLang="en-US" sz="1600" b="1">
                <a:solidFill>
                  <a:srgbClr val="000000"/>
                </a:solidFill>
                <a:latin typeface="Verdana" pitchFamily="4" charset="0"/>
              </a:rPr>
              <a:t>Disgust</a:t>
            </a:r>
          </a:p>
          <a:p>
            <a:pPr lvl="1" algn="ctr" eaLnBrk="1" hangingPunct="1">
              <a:buClr>
                <a:srgbClr val="C1F944"/>
              </a:buClr>
              <a:buSzPct val="80000"/>
              <a:buFont typeface="Arial" charset="0"/>
              <a:buNone/>
            </a:pPr>
            <a:r>
              <a:rPr lang="en-GB" altLang="en-US" sz="1600" i="1">
                <a:solidFill>
                  <a:srgbClr val="000000"/>
                </a:solidFill>
                <a:latin typeface="Verdana" pitchFamily="4" charset="0"/>
              </a:rPr>
              <a:t>“they’ve got skin conditions where their skin goes brown and nasty, it looks horrible, so I understand why they want to wear gloves”</a:t>
            </a:r>
          </a:p>
        </p:txBody>
      </p:sp>
      <p:sp>
        <p:nvSpPr>
          <p:cNvPr id="50179" name="Title 1"/>
          <p:cNvSpPr>
            <a:spLocks noGrp="1"/>
          </p:cNvSpPr>
          <p:nvPr>
            <p:ph type="title"/>
          </p:nvPr>
        </p:nvSpPr>
        <p:spPr>
          <a:xfrm>
            <a:off x="457200" y="160338"/>
            <a:ext cx="8002588" cy="892175"/>
          </a:xfrm>
        </p:spPr>
        <p:txBody>
          <a:bodyPr/>
          <a:lstStyle/>
          <a:p>
            <a:r>
              <a:rPr lang="en-US" altLang="en-US" sz="4000" smtClean="0">
                <a:latin typeface="Arial" charset="0"/>
              </a:rPr>
              <a:t>Emotion a powerful driver</a:t>
            </a:r>
          </a:p>
        </p:txBody>
      </p:sp>
      <p:sp>
        <p:nvSpPr>
          <p:cNvPr id="8" name="Oval Callout 7"/>
          <p:cNvSpPr/>
          <p:nvPr/>
        </p:nvSpPr>
        <p:spPr>
          <a:xfrm>
            <a:off x="250825" y="2133600"/>
            <a:ext cx="3492500" cy="2016125"/>
          </a:xfrm>
          <a:prstGeom prst="wedgeEllipseCallout">
            <a:avLst>
              <a:gd name="adj1" fmla="val -6780"/>
              <a:gd name="adj2" fmla="val 65168"/>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r>
              <a:rPr lang="en-GB" altLang="en-US" sz="1600" b="1">
                <a:solidFill>
                  <a:srgbClr val="000000"/>
                </a:solidFill>
                <a:latin typeface="Verdana" pitchFamily="4" charset="0"/>
              </a:rPr>
              <a:t>Fear</a:t>
            </a:r>
          </a:p>
          <a:p>
            <a:pPr lvl="1" algn="ctr" eaLnBrk="1" hangingPunct="1"/>
            <a:r>
              <a:rPr lang="en-GB" altLang="en-US" sz="1600">
                <a:solidFill>
                  <a:srgbClr val="000000"/>
                </a:solidFill>
                <a:latin typeface="Verdana" pitchFamily="4" charset="0"/>
              </a:rPr>
              <a:t>Cant rely on ‘handover’ to tell me if patient has something contagious</a:t>
            </a:r>
          </a:p>
        </p:txBody>
      </p:sp>
      <p:sp>
        <p:nvSpPr>
          <p:cNvPr id="6" name="Content Placeholder 3"/>
          <p:cNvSpPr txBox="1">
            <a:spLocks/>
          </p:cNvSpPr>
          <p:nvPr/>
        </p:nvSpPr>
        <p:spPr bwMode="auto">
          <a:xfrm>
            <a:off x="5435600" y="4868863"/>
            <a:ext cx="3457575" cy="1800225"/>
          </a:xfrm>
          <a:prstGeom prst="wedgeEllipseCallout">
            <a:avLst>
              <a:gd name="adj1" fmla="val 21443"/>
              <a:gd name="adj2" fmla="val 58943"/>
            </a:avLst>
          </a:prstGeom>
          <a:solidFill>
            <a:srgbClr val="F9E5CC"/>
          </a:solidFill>
          <a:ln w="25400" cap="flat" cmpd="sng" algn="ctr">
            <a:solidFill>
              <a:schemeClr val="accent3"/>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buClr>
                <a:srgbClr val="C1F944"/>
              </a:buClr>
              <a:buSzPct val="80000"/>
              <a:buFont typeface="Arial" charset="0"/>
              <a:buNone/>
            </a:pPr>
            <a:r>
              <a:rPr lang="en-GB" altLang="en-US" sz="1600" b="1">
                <a:solidFill>
                  <a:srgbClr val="000000"/>
                </a:solidFill>
                <a:latin typeface="Verdana" pitchFamily="4" charset="0"/>
              </a:rPr>
              <a:t>Fear</a:t>
            </a:r>
          </a:p>
          <a:p>
            <a:pPr lvl="1" algn="ctr" eaLnBrk="1" hangingPunct="1">
              <a:buClr>
                <a:srgbClr val="C1F944"/>
              </a:buClr>
              <a:buSzPct val="80000"/>
              <a:buFont typeface="Arial" charset="0"/>
              <a:buNone/>
            </a:pPr>
            <a:r>
              <a:rPr lang="en-GB" altLang="en-US" sz="1600" i="1">
                <a:solidFill>
                  <a:srgbClr val="000000"/>
                </a:solidFill>
                <a:latin typeface="Verdana" pitchFamily="4" charset="0"/>
              </a:rPr>
              <a:t>[Gloves] “make me feel safer, more relaxed, more confortable, more confident” </a:t>
            </a:r>
          </a:p>
        </p:txBody>
      </p:sp>
      <p:sp>
        <p:nvSpPr>
          <p:cNvPr id="10" name="Content Placeholder 3"/>
          <p:cNvSpPr txBox="1">
            <a:spLocks/>
          </p:cNvSpPr>
          <p:nvPr/>
        </p:nvSpPr>
        <p:spPr bwMode="auto">
          <a:xfrm>
            <a:off x="323850" y="4581525"/>
            <a:ext cx="3570288" cy="1871663"/>
          </a:xfrm>
          <a:prstGeom prst="wedgeEllipseCallout">
            <a:avLst>
              <a:gd name="adj1" fmla="val 57732"/>
              <a:gd name="adj2" fmla="val 43515"/>
            </a:avLst>
          </a:prstGeom>
          <a:solidFill>
            <a:srgbClr val="F9E5CC"/>
          </a:solidFill>
          <a:ln w="25400" cap="flat" cmpd="sng" algn="ctr">
            <a:solidFill>
              <a:schemeClr val="accent3"/>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buClr>
                <a:srgbClr val="C1F944"/>
              </a:buClr>
              <a:buSzPct val="80000"/>
              <a:buFont typeface="Arial" charset="0"/>
              <a:buNone/>
            </a:pPr>
            <a:r>
              <a:rPr lang="en-GB" altLang="en-US" sz="1600" b="1">
                <a:solidFill>
                  <a:srgbClr val="000000"/>
                </a:solidFill>
                <a:latin typeface="Verdana" pitchFamily="4" charset="0"/>
              </a:rPr>
              <a:t>Perception of risk</a:t>
            </a:r>
          </a:p>
          <a:p>
            <a:pPr lvl="1" algn="ctr" eaLnBrk="1" hangingPunct="1">
              <a:buClr>
                <a:srgbClr val="C1F944"/>
              </a:buClr>
              <a:buSzPct val="80000"/>
              <a:buFont typeface="Arial" charset="0"/>
              <a:buNone/>
            </a:pPr>
            <a:r>
              <a:rPr lang="en-GB" altLang="en-US" sz="1600" i="1">
                <a:solidFill>
                  <a:srgbClr val="000000"/>
                </a:solidFill>
                <a:latin typeface="Verdana" pitchFamily="4" charset="0"/>
              </a:rPr>
              <a:t>“I find that when I’ve got gloves the gloves on I’m less OCD about needing to wash my hands” </a:t>
            </a:r>
          </a:p>
        </p:txBody>
      </p:sp>
      <p:sp>
        <p:nvSpPr>
          <p:cNvPr id="4" name="Content Placeholder 3"/>
          <p:cNvSpPr>
            <a:spLocks noGrp="1"/>
          </p:cNvSpPr>
          <p:nvPr>
            <p:ph idx="1"/>
          </p:nvPr>
        </p:nvSpPr>
        <p:spPr>
          <a:xfrm>
            <a:off x="3276600" y="3429000"/>
            <a:ext cx="3743325" cy="1584325"/>
          </a:xfrm>
          <a:prstGeom prst="wedgeEllipseCallout">
            <a:avLst>
              <a:gd name="adj1" fmla="val -33901"/>
              <a:gd name="adj2" fmla="val -74502"/>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noAutofit/>
          </a:bodyPr>
          <a:lstStyle/>
          <a:p>
            <a:pPr marL="295275" lvl="1" indent="0" algn="ctr">
              <a:lnSpc>
                <a:spcPct val="100000"/>
              </a:lnSpc>
              <a:spcBef>
                <a:spcPct val="0"/>
              </a:spcBef>
              <a:spcAft>
                <a:spcPct val="0"/>
              </a:spcAft>
              <a:buClr>
                <a:srgbClr val="C1F944"/>
              </a:buClr>
              <a:buFont typeface="Arial" charset="0"/>
              <a:buNone/>
            </a:pPr>
            <a:r>
              <a:rPr lang="en-GB" altLang="en-US" sz="1600" b="1" smtClean="0">
                <a:solidFill>
                  <a:srgbClr val="000000"/>
                </a:solidFill>
                <a:ea typeface="ＭＳ Ｐゴシック" pitchFamily="4" charset="-128"/>
              </a:rPr>
              <a:t>Perception of risk</a:t>
            </a:r>
          </a:p>
          <a:p>
            <a:pPr marL="295275" lvl="1" indent="0" algn="ctr">
              <a:lnSpc>
                <a:spcPct val="100000"/>
              </a:lnSpc>
              <a:spcBef>
                <a:spcPct val="0"/>
              </a:spcBef>
              <a:spcAft>
                <a:spcPct val="0"/>
              </a:spcAft>
              <a:buClr>
                <a:srgbClr val="C1F944"/>
              </a:buClr>
              <a:buFont typeface="Arial" charset="0"/>
              <a:buNone/>
            </a:pPr>
            <a:r>
              <a:rPr lang="en-GB" altLang="en-US" sz="1600" smtClean="0">
                <a:solidFill>
                  <a:srgbClr val="000000"/>
                </a:solidFill>
                <a:ea typeface="ＭＳ Ｐゴシック" pitchFamily="4" charset="-128"/>
              </a:rPr>
              <a:t>“</a:t>
            </a:r>
            <a:r>
              <a:rPr lang="en-GB" altLang="en-US" sz="1400" i="1" smtClean="0">
                <a:solidFill>
                  <a:srgbClr val="000000"/>
                </a:solidFill>
                <a:ea typeface="ＭＳ Ｐゴシック" pitchFamily="4" charset="-128"/>
              </a:rPr>
              <a:t>I am going to touch a patient and need to protect myself”</a:t>
            </a:r>
          </a:p>
        </p:txBody>
      </p:sp>
      <p:sp>
        <p:nvSpPr>
          <p:cNvPr id="50184" name="TextBox 2"/>
          <p:cNvSpPr txBox="1">
            <a:spLocks noChangeArrowheads="1"/>
          </p:cNvSpPr>
          <p:nvPr/>
        </p:nvSpPr>
        <p:spPr bwMode="auto">
          <a:xfrm>
            <a:off x="5094288" y="6215063"/>
            <a:ext cx="185737" cy="400050"/>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endParaRPr lang="en-US" altLang="en-US" sz="2000">
              <a:solidFill>
                <a:srgbClr val="6D6E71"/>
              </a:solidFill>
            </a:endParaRPr>
          </a:p>
        </p:txBody>
      </p:sp>
      <p:sp>
        <p:nvSpPr>
          <p:cNvPr id="50185" name="TextBox 4"/>
          <p:cNvSpPr txBox="1">
            <a:spLocks noChangeArrowheads="1"/>
          </p:cNvSpPr>
          <p:nvPr/>
        </p:nvSpPr>
        <p:spPr bwMode="auto">
          <a:xfrm>
            <a:off x="4287838" y="5930900"/>
            <a:ext cx="185737" cy="401638"/>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endParaRPr lang="en-US" altLang="en-US" sz="2000">
              <a:solidFill>
                <a:srgbClr val="6D6E7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p:txBody>
          <a:bodyPr/>
          <a:lstStyle/>
          <a:p>
            <a:r>
              <a:rPr lang="en-US" altLang="en-US" smtClean="0">
                <a:latin typeface="Arial" charset="0"/>
              </a:rPr>
              <a:t>Gloves provide a psychological barrier</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2CF2E60B-9F7B-4F10-9717-CC1969231F88}" type="slidenum">
              <a:rPr lang="en-GB" altLang="en-US" sz="900">
                <a:solidFill>
                  <a:srgbClr val="525355"/>
                </a:solidFill>
              </a:rPr>
              <a:pPr eaLnBrk="1" hangingPunct="1"/>
              <a:t>33</a:t>
            </a:fld>
            <a:endParaRPr lang="en-GB" altLang="en-US" sz="900">
              <a:solidFill>
                <a:srgbClr val="525355"/>
              </a:solidFill>
            </a:endParaRPr>
          </a:p>
        </p:txBody>
      </p:sp>
      <p:sp>
        <p:nvSpPr>
          <p:cNvPr id="6" name="Content Placeholder 3"/>
          <p:cNvSpPr txBox="1">
            <a:spLocks/>
          </p:cNvSpPr>
          <p:nvPr/>
        </p:nvSpPr>
        <p:spPr bwMode="auto">
          <a:xfrm>
            <a:off x="2124075" y="1557338"/>
            <a:ext cx="4562475" cy="2152650"/>
          </a:xfrm>
          <a:prstGeom prst="wedgeEllipseCallout">
            <a:avLst>
              <a:gd name="adj1" fmla="val -40244"/>
              <a:gd name="adj2" fmla="val 74881"/>
            </a:avLst>
          </a:prstGeom>
          <a:solidFill>
            <a:schemeClr val="accent4">
              <a:lumMod val="40000"/>
              <a:lumOff val="60000"/>
            </a:schemeClr>
          </a:solidFill>
          <a:ln w="25400" cap="flat" cmpd="sng" algn="ctr">
            <a:solidFill>
              <a:schemeClr val="accent3"/>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buClr>
                <a:srgbClr val="C1F944"/>
              </a:buClr>
              <a:buSzPct val="80000"/>
              <a:buFont typeface="Arial" charset="0"/>
              <a:buNone/>
            </a:pPr>
            <a:r>
              <a:rPr lang="en-GB" altLang="en-US" sz="1800" b="1">
                <a:solidFill>
                  <a:srgbClr val="000000"/>
                </a:solidFill>
                <a:latin typeface="Verdana" pitchFamily="4" charset="0"/>
              </a:rPr>
              <a:t>Psychological barrier</a:t>
            </a:r>
          </a:p>
          <a:p>
            <a:pPr lvl="1" algn="ctr" eaLnBrk="1" hangingPunct="1">
              <a:buClr>
                <a:srgbClr val="C1F944"/>
              </a:buClr>
              <a:buSzPct val="80000"/>
              <a:buFont typeface="Arial" charset="0"/>
              <a:buNone/>
            </a:pPr>
            <a:r>
              <a:rPr lang="en-GB" altLang="en-US" sz="1800">
                <a:solidFill>
                  <a:srgbClr val="000000"/>
                </a:solidFill>
                <a:latin typeface="Verdana" pitchFamily="4" charset="0"/>
              </a:rPr>
              <a:t>“if I wasn’t wearing gloves [for washing a patient] I think I’d feel a bit kind of awkward”</a:t>
            </a:r>
          </a:p>
        </p:txBody>
      </p:sp>
      <p:sp>
        <p:nvSpPr>
          <p:cNvPr id="7" name="Content Placeholder 3"/>
          <p:cNvSpPr txBox="1">
            <a:spLocks/>
          </p:cNvSpPr>
          <p:nvPr/>
        </p:nvSpPr>
        <p:spPr>
          <a:xfrm>
            <a:off x="3851275" y="3644900"/>
            <a:ext cx="5041900" cy="2197100"/>
          </a:xfrm>
          <a:prstGeom prst="wedgeEllipseCallout">
            <a:avLst>
              <a:gd name="adj1" fmla="val 40984"/>
              <a:gd name="adj2" fmla="val 63437"/>
            </a:avLst>
          </a:prstGeom>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spcBef>
                <a:spcPts val="600"/>
              </a:spcBef>
              <a:buClr>
                <a:srgbClr val="C1F944"/>
              </a:buClr>
              <a:buSzPct val="90000"/>
              <a:buFont typeface="Wingdings" pitchFamily="4" charset="2"/>
              <a:buNone/>
            </a:pPr>
            <a:r>
              <a:rPr lang="en-US" altLang="en-US" sz="1600" b="1">
                <a:solidFill>
                  <a:srgbClr val="000000"/>
                </a:solidFill>
                <a:latin typeface="Verdana" pitchFamily="4" charset="0"/>
              </a:rPr>
              <a:t>Strangers…?</a:t>
            </a:r>
          </a:p>
          <a:p>
            <a:pPr lvl="1" algn="ctr" eaLnBrk="1" hangingPunct="1">
              <a:spcBef>
                <a:spcPts val="600"/>
              </a:spcBef>
              <a:buClr>
                <a:srgbClr val="C1F944"/>
              </a:buClr>
              <a:buSzPct val="90000"/>
              <a:buFont typeface="Wingdings" pitchFamily="4" charset="2"/>
              <a:buNone/>
            </a:pPr>
            <a:r>
              <a:rPr lang="en-US" altLang="en-US" sz="1600">
                <a:solidFill>
                  <a:srgbClr val="000000"/>
                </a:solidFill>
                <a:latin typeface="Verdana" pitchFamily="4" charset="0"/>
              </a:rPr>
              <a:t>“some of the nurses didn’t wear gloves to suction”… ”they’ve built up such a strong relationship with that family they see wearing gloves as quite impersonal”</a:t>
            </a:r>
          </a:p>
        </p:txBody>
      </p:sp>
      <p:sp>
        <p:nvSpPr>
          <p:cNvPr id="8" name="Oval Callout 7"/>
          <p:cNvSpPr/>
          <p:nvPr/>
        </p:nvSpPr>
        <p:spPr>
          <a:xfrm>
            <a:off x="468313" y="3789363"/>
            <a:ext cx="4032250" cy="2519362"/>
          </a:xfrm>
          <a:prstGeom prst="wedgeEllipseCallou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b="1">
                <a:solidFill>
                  <a:srgbClr val="001D35"/>
                </a:solidFill>
                <a:latin typeface="Calibri" pitchFamily="4" charset="0"/>
                <a:cs typeface="Calibri" pitchFamily="4" charset="0"/>
              </a:rPr>
              <a:t>‘Personal areas’</a:t>
            </a:r>
          </a:p>
          <a:p>
            <a:pPr algn="ctr" eaLnBrk="1" hangingPunct="1"/>
            <a:r>
              <a:rPr lang="en-US" altLang="en-US">
                <a:solidFill>
                  <a:srgbClr val="001D35"/>
                </a:solidFill>
                <a:latin typeface="Calibri" pitchFamily="4" charset="0"/>
                <a:cs typeface="Calibri" pitchFamily="4" charset="0"/>
              </a:rPr>
              <a:t>Obviously if its quite personal areas you’re definitely going to wear your gloves…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50825" y="0"/>
            <a:ext cx="8229600" cy="1143000"/>
          </a:xfrm>
        </p:spPr>
        <p:txBody>
          <a:bodyPr/>
          <a:lstStyle/>
          <a:p>
            <a:r>
              <a:rPr lang="en-US" altLang="en-US" sz="4000" smtClean="0">
                <a:latin typeface="Arial" charset="0"/>
              </a:rPr>
              <a:t>Empathetic socialisation?</a:t>
            </a:r>
          </a:p>
        </p:txBody>
      </p:sp>
      <p:sp>
        <p:nvSpPr>
          <p:cNvPr id="4" name="Content Placeholder 3"/>
          <p:cNvSpPr>
            <a:spLocks noGrp="1"/>
          </p:cNvSpPr>
          <p:nvPr>
            <p:ph idx="1"/>
          </p:nvPr>
        </p:nvSpPr>
        <p:spPr>
          <a:xfrm>
            <a:off x="107950" y="1196975"/>
            <a:ext cx="4206875" cy="2087563"/>
          </a:xfrm>
          <a:prstGeom prst="wedgeEllipseCallout">
            <a:avLst>
              <a:gd name="adj1" fmla="val 30790"/>
              <a:gd name="adj2" fmla="val 69157"/>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noAutofit/>
          </a:bodyPr>
          <a:lstStyle/>
          <a:p>
            <a:pPr marL="295275" lvl="1" indent="0" algn="ctr">
              <a:lnSpc>
                <a:spcPct val="100000"/>
              </a:lnSpc>
              <a:spcBef>
                <a:spcPct val="0"/>
              </a:spcBef>
              <a:spcAft>
                <a:spcPct val="0"/>
              </a:spcAft>
              <a:buClr>
                <a:srgbClr val="C1F944"/>
              </a:buClr>
              <a:buFont typeface="Arial" charset="0"/>
              <a:buNone/>
            </a:pPr>
            <a:r>
              <a:rPr lang="en-GB" altLang="en-US" sz="1800" b="1" smtClean="0">
                <a:solidFill>
                  <a:srgbClr val="000000"/>
                </a:solidFill>
                <a:ea typeface="ＭＳ Ｐゴシック" pitchFamily="4" charset="-128"/>
              </a:rPr>
              <a:t>Expectations </a:t>
            </a:r>
          </a:p>
          <a:p>
            <a:pPr marL="295275" lvl="1" indent="0" algn="ctr">
              <a:lnSpc>
                <a:spcPct val="100000"/>
              </a:lnSpc>
              <a:spcBef>
                <a:spcPct val="0"/>
              </a:spcBef>
              <a:spcAft>
                <a:spcPct val="0"/>
              </a:spcAft>
              <a:buClr>
                <a:srgbClr val="C1F944"/>
              </a:buClr>
              <a:buFont typeface="Arial" charset="0"/>
              <a:buNone/>
            </a:pPr>
            <a:r>
              <a:rPr lang="en-GB" altLang="en-US" sz="1800" smtClean="0">
                <a:solidFill>
                  <a:srgbClr val="000000"/>
                </a:solidFill>
                <a:ea typeface="ＭＳ Ｐゴシック" pitchFamily="4" charset="-128"/>
              </a:rPr>
              <a:t>“patients expect them to be worn – no-one washes their hands in Casualty” </a:t>
            </a:r>
          </a:p>
        </p:txBody>
      </p:sp>
      <p:sp>
        <p:nvSpPr>
          <p:cNvPr id="7" name="Content Placeholder 3"/>
          <p:cNvSpPr txBox="1">
            <a:spLocks/>
          </p:cNvSpPr>
          <p:nvPr/>
        </p:nvSpPr>
        <p:spPr>
          <a:xfrm>
            <a:off x="5435600" y="1125538"/>
            <a:ext cx="3529013" cy="1801812"/>
          </a:xfrm>
          <a:prstGeom prst="wedgeEllipseCallout">
            <a:avLst>
              <a:gd name="adj1" fmla="val -42013"/>
              <a:gd name="adj2" fmla="val 55145"/>
            </a:avLst>
          </a:prstGeom>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spcBef>
                <a:spcPts val="600"/>
              </a:spcBef>
              <a:buClr>
                <a:srgbClr val="C1F944"/>
              </a:buClr>
              <a:buSzPct val="90000"/>
              <a:buFont typeface="Wingdings" pitchFamily="4" charset="2"/>
              <a:buNone/>
            </a:pPr>
            <a:r>
              <a:rPr lang="en-GB" altLang="en-US" sz="1800">
                <a:solidFill>
                  <a:srgbClr val="000000"/>
                </a:solidFill>
                <a:latin typeface="Verdana" pitchFamily="4" charset="0"/>
              </a:rPr>
              <a:t>“I guess for the patient, it might come across that you see them as dirty”</a:t>
            </a:r>
            <a:endParaRPr lang="en-US" altLang="en-US" sz="1800">
              <a:solidFill>
                <a:srgbClr val="000000"/>
              </a:solidFill>
              <a:latin typeface="Verdana" pitchFamily="4" charset="0"/>
            </a:endParaRPr>
          </a:p>
        </p:txBody>
      </p:sp>
      <p:sp>
        <p:nvSpPr>
          <p:cNvPr id="6" name="Oval Callout 5"/>
          <p:cNvSpPr/>
          <p:nvPr/>
        </p:nvSpPr>
        <p:spPr>
          <a:xfrm>
            <a:off x="3708400" y="4005263"/>
            <a:ext cx="5832475" cy="2279650"/>
          </a:xfrm>
          <a:prstGeom prst="wedgeEllipseCallout">
            <a:avLst>
              <a:gd name="adj1" fmla="val -22995"/>
              <a:gd name="adj2" fmla="val 69341"/>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r>
              <a:rPr lang="en-GB" altLang="en-US" sz="2000" b="1">
                <a:solidFill>
                  <a:srgbClr val="000000"/>
                </a:solidFill>
                <a:latin typeface="Verdana" pitchFamily="4" charset="0"/>
              </a:rPr>
              <a:t>Give impression of hygiene</a:t>
            </a:r>
          </a:p>
          <a:p>
            <a:pPr lvl="1" algn="ctr" eaLnBrk="1" hangingPunct="1"/>
            <a:r>
              <a:rPr lang="en-GB" altLang="en-US" sz="1800">
                <a:solidFill>
                  <a:srgbClr val="000000"/>
                </a:solidFill>
                <a:latin typeface="Verdana" pitchFamily="4" charset="0"/>
              </a:rPr>
              <a:t>“people I think like to see that you present yourself nice because they don</a:t>
            </a:r>
            <a:r>
              <a:rPr lang="fr-FR" altLang="en-US" sz="1800">
                <a:solidFill>
                  <a:srgbClr val="000000"/>
                </a:solidFill>
                <a:latin typeface="Verdana" pitchFamily="4" charset="0"/>
              </a:rPr>
              <a:t>’</a:t>
            </a:r>
            <a:r>
              <a:rPr lang="en-GB" altLang="en-US" sz="1800">
                <a:solidFill>
                  <a:srgbClr val="000000"/>
                </a:solidFill>
                <a:latin typeface="Verdana" pitchFamily="4" charset="0"/>
              </a:rPr>
              <a:t>t know if we’ve washed our hands” </a:t>
            </a:r>
          </a:p>
        </p:txBody>
      </p:sp>
      <p:sp>
        <p:nvSpPr>
          <p:cNvPr id="9" name="Oval Callout 8"/>
          <p:cNvSpPr/>
          <p:nvPr/>
        </p:nvSpPr>
        <p:spPr>
          <a:xfrm>
            <a:off x="0" y="3860800"/>
            <a:ext cx="5076825" cy="2379663"/>
          </a:xfrm>
          <a:prstGeom prst="wedgeEllipseCallout">
            <a:avLst>
              <a:gd name="adj1" fmla="val 16139"/>
              <a:gd name="adj2" fmla="val 67129"/>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r>
              <a:rPr lang="en-GB" altLang="en-US" sz="2000" b="1">
                <a:solidFill>
                  <a:srgbClr val="000000"/>
                </a:solidFill>
                <a:latin typeface="Verdana" pitchFamily="4" charset="0"/>
              </a:rPr>
              <a:t>Psychological barrier (more ‘clinical’)</a:t>
            </a:r>
          </a:p>
          <a:p>
            <a:pPr lvl="1" algn="ctr" eaLnBrk="1" hangingPunct="1"/>
            <a:r>
              <a:rPr lang="en-GB" altLang="en-US" sz="1800">
                <a:solidFill>
                  <a:srgbClr val="000000"/>
                </a:solidFill>
                <a:latin typeface="Verdana" pitchFamily="4" charset="0"/>
              </a:rPr>
              <a:t>“around their like private areas, I wear gloves just to protect myself and just for them it</a:t>
            </a:r>
            <a:r>
              <a:rPr lang="fr-FR" altLang="en-US" sz="1800">
                <a:solidFill>
                  <a:srgbClr val="000000"/>
                </a:solidFill>
                <a:latin typeface="Verdana" pitchFamily="4" charset="0"/>
              </a:rPr>
              <a:t>’</a:t>
            </a:r>
            <a:r>
              <a:rPr lang="en-GB" altLang="en-US" sz="1800">
                <a:solidFill>
                  <a:srgbClr val="000000"/>
                </a:solidFill>
                <a:latin typeface="Verdana" pitchFamily="4" charset="0"/>
              </a:rPr>
              <a:t>s a bit nicer as well”</a:t>
            </a:r>
          </a:p>
        </p:txBody>
      </p:sp>
      <p:sp>
        <p:nvSpPr>
          <p:cNvPr id="8" name="Oval Callout 7"/>
          <p:cNvSpPr/>
          <p:nvPr/>
        </p:nvSpPr>
        <p:spPr>
          <a:xfrm>
            <a:off x="3203575" y="2636838"/>
            <a:ext cx="4681538" cy="1655762"/>
          </a:xfrm>
          <a:prstGeom prst="wedgeEllipseCallout">
            <a:avLst>
              <a:gd name="adj1" fmla="val -22995"/>
              <a:gd name="adj2" fmla="val 69341"/>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r>
              <a:rPr lang="en-GB" altLang="en-US" sz="1800" b="1">
                <a:solidFill>
                  <a:srgbClr val="000000"/>
                </a:solidFill>
                <a:latin typeface="Verdana" pitchFamily="4" charset="0"/>
              </a:rPr>
              <a:t>Interferes with therapeutic touch</a:t>
            </a:r>
          </a:p>
          <a:p>
            <a:pPr lvl="1" algn="ctr" eaLnBrk="1" hangingPunct="1"/>
            <a:r>
              <a:rPr lang="en-GB" altLang="en-US" sz="1800" b="1">
                <a:solidFill>
                  <a:srgbClr val="000000"/>
                </a:solidFill>
                <a:latin typeface="Verdana" pitchFamily="4" charset="0"/>
              </a:rPr>
              <a:t>“</a:t>
            </a:r>
            <a:r>
              <a:rPr lang="en-GB" altLang="en-US" sz="1800">
                <a:solidFill>
                  <a:srgbClr val="000000"/>
                </a:solidFill>
                <a:latin typeface="Verdana" pitchFamily="4" charset="0"/>
              </a:rPr>
              <a:t>you don</a:t>
            </a:r>
            <a:r>
              <a:rPr lang="fr-FR" altLang="en-US" sz="1800">
                <a:solidFill>
                  <a:srgbClr val="000000"/>
                </a:solidFill>
                <a:latin typeface="Verdana" pitchFamily="4" charset="0"/>
              </a:rPr>
              <a:t>’</a:t>
            </a:r>
            <a:r>
              <a:rPr lang="en-GB" altLang="en-US" sz="1800">
                <a:solidFill>
                  <a:srgbClr val="000000"/>
                </a:solidFill>
                <a:latin typeface="Verdana" pitchFamily="4" charset="0"/>
              </a:rPr>
              <a:t>t get to touch the patient, there’s that barrier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p:txBody>
          <a:bodyPr/>
          <a:lstStyle/>
          <a:p>
            <a:r>
              <a:rPr lang="en-US" altLang="en-US" smtClean="0">
                <a:latin typeface="Arial" charset="0"/>
              </a:rPr>
              <a:t>Professional socialisation</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D2ECCD51-2683-4007-A3CA-CB76A15D2737}" type="slidenum">
              <a:rPr lang="en-GB" altLang="en-US" sz="900">
                <a:solidFill>
                  <a:srgbClr val="525355"/>
                </a:solidFill>
              </a:rPr>
              <a:pPr eaLnBrk="1" hangingPunct="1"/>
              <a:t>35</a:t>
            </a:fld>
            <a:endParaRPr lang="en-GB" altLang="en-US" sz="900">
              <a:solidFill>
                <a:srgbClr val="525355"/>
              </a:solidFill>
            </a:endParaRPr>
          </a:p>
        </p:txBody>
      </p:sp>
      <p:sp>
        <p:nvSpPr>
          <p:cNvPr id="6" name="Oval Callout 5"/>
          <p:cNvSpPr/>
          <p:nvPr/>
        </p:nvSpPr>
        <p:spPr>
          <a:xfrm>
            <a:off x="5870575" y="260350"/>
            <a:ext cx="3240088" cy="2016125"/>
          </a:xfrm>
          <a:prstGeom prst="wedgeEllipseCallout">
            <a:avLst>
              <a:gd name="adj1" fmla="val 48070"/>
              <a:gd name="adj2" fmla="val 66851"/>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r>
              <a:rPr lang="en-GB" altLang="en-US" sz="2000" b="1">
                <a:solidFill>
                  <a:srgbClr val="000000"/>
                </a:solidFill>
                <a:latin typeface="Verdana" pitchFamily="4" charset="0"/>
              </a:rPr>
              <a:t>Training</a:t>
            </a:r>
          </a:p>
          <a:p>
            <a:pPr lvl="1" algn="ctr" eaLnBrk="1" hangingPunct="1"/>
            <a:r>
              <a:rPr lang="en-GB" altLang="en-US" sz="1800">
                <a:solidFill>
                  <a:srgbClr val="000000"/>
                </a:solidFill>
                <a:latin typeface="Verdana" pitchFamily="4" charset="0"/>
              </a:rPr>
              <a:t>Students say they are told in college – tutors say they don’t</a:t>
            </a:r>
          </a:p>
        </p:txBody>
      </p:sp>
      <p:sp>
        <p:nvSpPr>
          <p:cNvPr id="7" name="Oval Callout 6"/>
          <p:cNvSpPr/>
          <p:nvPr/>
        </p:nvSpPr>
        <p:spPr>
          <a:xfrm>
            <a:off x="179388" y="1484313"/>
            <a:ext cx="4464050" cy="2808287"/>
          </a:xfrm>
          <a:prstGeom prst="wedgeEllipseCallou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b="1">
                <a:solidFill>
                  <a:srgbClr val="001D35"/>
                </a:solidFill>
                <a:latin typeface="Calibri" pitchFamily="4" charset="0"/>
                <a:cs typeface="Calibri" pitchFamily="4" charset="0"/>
              </a:rPr>
              <a:t>Peers</a:t>
            </a:r>
          </a:p>
          <a:p>
            <a:pPr algn="ctr" eaLnBrk="1" hangingPunct="1"/>
            <a:r>
              <a:rPr lang="en-US" altLang="en-US" sz="2000">
                <a:solidFill>
                  <a:srgbClr val="001D35"/>
                </a:solidFill>
                <a:latin typeface="Calibri" pitchFamily="4" charset="0"/>
                <a:cs typeface="Calibri" pitchFamily="4" charset="0"/>
              </a:rPr>
              <a:t>You get told on the ward and when you’re doing your training when and where to wear the gloves……its just something you do rather than something you overly think about</a:t>
            </a:r>
            <a:r>
              <a:rPr lang="en-GB" altLang="en-US" sz="2000">
                <a:solidFill>
                  <a:srgbClr val="001D35"/>
                </a:solidFill>
                <a:latin typeface="Calibri" pitchFamily="4" charset="0"/>
                <a:cs typeface="Calibri" pitchFamily="4" charset="0"/>
              </a:rPr>
              <a:t> </a:t>
            </a:r>
            <a:endParaRPr lang="en-US" altLang="en-US" sz="2000">
              <a:solidFill>
                <a:srgbClr val="001D35"/>
              </a:solidFill>
              <a:latin typeface="Calibri" pitchFamily="4" charset="0"/>
              <a:cs typeface="Calibri" pitchFamily="4" charset="0"/>
            </a:endParaRPr>
          </a:p>
        </p:txBody>
      </p:sp>
      <p:sp>
        <p:nvSpPr>
          <p:cNvPr id="8" name="Oval Callout 7"/>
          <p:cNvSpPr/>
          <p:nvPr/>
        </p:nvSpPr>
        <p:spPr>
          <a:xfrm>
            <a:off x="323850" y="4292600"/>
            <a:ext cx="4608513" cy="2160588"/>
          </a:xfrm>
          <a:prstGeom prst="wedgeEllipseCallou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b="1">
                <a:solidFill>
                  <a:srgbClr val="001D35"/>
                </a:solidFill>
                <a:latin typeface="Calibri" pitchFamily="4" charset="0"/>
                <a:cs typeface="Calibri" pitchFamily="4" charset="0"/>
              </a:rPr>
              <a:t>Peer pressure</a:t>
            </a:r>
          </a:p>
          <a:p>
            <a:pPr algn="ctr" eaLnBrk="1" hangingPunct="1"/>
            <a:r>
              <a:rPr lang="en-US" altLang="en-US" sz="2000">
                <a:solidFill>
                  <a:srgbClr val="001D35"/>
                </a:solidFill>
                <a:latin typeface="Calibri" pitchFamily="4" charset="0"/>
                <a:cs typeface="Calibri" pitchFamily="4" charset="0"/>
              </a:rPr>
              <a:t>If everybody else in the room suddenly puts gloves on then you think maybe I should be putting gloves on as well… peer pressure in a sense</a:t>
            </a:r>
            <a:r>
              <a:rPr lang="en-GB" altLang="en-US" sz="2000">
                <a:solidFill>
                  <a:srgbClr val="001D35"/>
                </a:solidFill>
                <a:latin typeface="Calibri" pitchFamily="4" charset="0"/>
                <a:cs typeface="Calibri" pitchFamily="4" charset="0"/>
              </a:rPr>
              <a:t> </a:t>
            </a:r>
            <a:endParaRPr lang="en-US" altLang="en-US" sz="2000">
              <a:solidFill>
                <a:srgbClr val="001D35"/>
              </a:solidFill>
              <a:latin typeface="Calibri" pitchFamily="4" charset="0"/>
              <a:cs typeface="Calibri" pitchFamily="4" charset="0"/>
            </a:endParaRPr>
          </a:p>
        </p:txBody>
      </p:sp>
      <p:sp>
        <p:nvSpPr>
          <p:cNvPr id="53255" name="TextBox 8"/>
          <p:cNvSpPr txBox="1">
            <a:spLocks noChangeArrowheads="1"/>
          </p:cNvSpPr>
          <p:nvPr/>
        </p:nvSpPr>
        <p:spPr bwMode="auto">
          <a:xfrm>
            <a:off x="3586163" y="5753100"/>
            <a:ext cx="184150" cy="400050"/>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endParaRPr lang="en-US" altLang="en-US" sz="2000">
              <a:solidFill>
                <a:srgbClr val="6D6E71"/>
              </a:solidFill>
            </a:endParaRPr>
          </a:p>
        </p:txBody>
      </p:sp>
      <p:sp>
        <p:nvSpPr>
          <p:cNvPr id="10" name="Oval Callout 9"/>
          <p:cNvSpPr/>
          <p:nvPr/>
        </p:nvSpPr>
        <p:spPr>
          <a:xfrm>
            <a:off x="4356100" y="4221163"/>
            <a:ext cx="4643438" cy="2160587"/>
          </a:xfrm>
          <a:prstGeom prst="wedgeEllipseCallou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b="1">
                <a:solidFill>
                  <a:srgbClr val="001D35"/>
                </a:solidFill>
                <a:latin typeface="Calibri" pitchFamily="4" charset="0"/>
                <a:cs typeface="Calibri" pitchFamily="4" charset="0"/>
              </a:rPr>
              <a:t>‘Experience’</a:t>
            </a:r>
          </a:p>
          <a:p>
            <a:pPr algn="ctr" eaLnBrk="1" hangingPunct="1"/>
            <a:r>
              <a:rPr lang="en-US" altLang="en-US" sz="1800">
                <a:solidFill>
                  <a:srgbClr val="001D35"/>
                </a:solidFill>
                <a:latin typeface="Calibri" pitchFamily="4" charset="0"/>
                <a:cs typeface="Calibri" pitchFamily="4" charset="0"/>
              </a:rPr>
              <a:t>I would use personal experience and knowledge. I wouldn’t be influenced by somebody saying you don’t need to wear gloves if I feel I need to wear gloves I would wear them</a:t>
            </a:r>
            <a:r>
              <a:rPr lang="en-GB" altLang="en-US" sz="1800">
                <a:solidFill>
                  <a:srgbClr val="001D35"/>
                </a:solidFill>
                <a:latin typeface="Calibri" pitchFamily="4" charset="0"/>
                <a:cs typeface="Calibri" pitchFamily="4" charset="0"/>
              </a:rPr>
              <a:t> </a:t>
            </a:r>
            <a:endParaRPr lang="en-US" altLang="en-US" sz="1800">
              <a:solidFill>
                <a:srgbClr val="001D35"/>
              </a:solidFill>
              <a:latin typeface="Calibri" pitchFamily="4" charset="0"/>
              <a:cs typeface="Calibri" pitchFamily="4" charset="0"/>
            </a:endParaRPr>
          </a:p>
        </p:txBody>
      </p:sp>
      <p:sp>
        <p:nvSpPr>
          <p:cNvPr id="11" name="Oval Callout 10"/>
          <p:cNvSpPr/>
          <p:nvPr/>
        </p:nvSpPr>
        <p:spPr>
          <a:xfrm>
            <a:off x="4211638" y="2060575"/>
            <a:ext cx="4356100" cy="2089150"/>
          </a:xfrm>
          <a:prstGeom prst="wedgeEllipseCallout">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b="1">
                <a:solidFill>
                  <a:srgbClr val="001D35"/>
                </a:solidFill>
                <a:latin typeface="Calibri" pitchFamily="4" charset="0"/>
                <a:cs typeface="Calibri" pitchFamily="4" charset="0"/>
              </a:rPr>
              <a:t>Habit</a:t>
            </a:r>
          </a:p>
          <a:p>
            <a:pPr algn="ctr" eaLnBrk="1" hangingPunct="1"/>
            <a:r>
              <a:rPr lang="en-US" altLang="en-US" sz="2000">
                <a:solidFill>
                  <a:srgbClr val="001D35"/>
                </a:solidFill>
                <a:latin typeface="Calibri" pitchFamily="4" charset="0"/>
                <a:cs typeface="Calibri" pitchFamily="4" charset="0"/>
              </a:rPr>
              <a:t>Its probably force of habit.  Anything that I am doing away from the nurses station or in a bay, tend to wear gloves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95288" y="-171450"/>
            <a:ext cx="8229600" cy="1143000"/>
          </a:xfrm>
        </p:spPr>
        <p:txBody>
          <a:bodyPr/>
          <a:lstStyle/>
          <a:p>
            <a:r>
              <a:rPr lang="en-US" altLang="en-US" smtClean="0">
                <a:latin typeface="Arial" charset="0"/>
              </a:rPr>
              <a:t>Organisational socialisation</a:t>
            </a:r>
          </a:p>
        </p:txBody>
      </p:sp>
      <p:sp>
        <p:nvSpPr>
          <p:cNvPr id="6" name="Oval Callout 5"/>
          <p:cNvSpPr/>
          <p:nvPr/>
        </p:nvSpPr>
        <p:spPr>
          <a:xfrm>
            <a:off x="4140200" y="3068638"/>
            <a:ext cx="5184775" cy="2592387"/>
          </a:xfrm>
          <a:prstGeom prst="wedgeEllipseCallout">
            <a:avLst>
              <a:gd name="adj1" fmla="val -22995"/>
              <a:gd name="adj2" fmla="val 69341"/>
            </a:avLst>
          </a:prstGeom>
          <a:solidFill>
            <a:srgbClr val="F9E5CC"/>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r>
              <a:rPr lang="en-GB" altLang="en-US" sz="1800" b="1">
                <a:solidFill>
                  <a:srgbClr val="363739"/>
                </a:solidFill>
                <a:latin typeface="Verdana" pitchFamily="4" charset="0"/>
              </a:rPr>
              <a:t>Attitudes</a:t>
            </a:r>
          </a:p>
          <a:p>
            <a:pPr lvl="1" algn="ctr" eaLnBrk="1" hangingPunct="1"/>
            <a:r>
              <a:rPr lang="en-GB" altLang="en-US" sz="1800" i="1">
                <a:solidFill>
                  <a:srgbClr val="0039A6"/>
                </a:solidFill>
                <a:latin typeface="Verdana" pitchFamily="4" charset="0"/>
              </a:rPr>
              <a:t>Student challenged about wearing gloves to receive a patient in theatre:</a:t>
            </a:r>
          </a:p>
          <a:p>
            <a:pPr lvl="1" algn="ctr" eaLnBrk="1" hangingPunct="1"/>
            <a:r>
              <a:rPr lang="en-GB" altLang="en-US" sz="1800">
                <a:solidFill>
                  <a:srgbClr val="000000"/>
                </a:solidFill>
                <a:latin typeface="Verdana" pitchFamily="4" charset="0"/>
              </a:rPr>
              <a:t>“she [said] she didn’t know anything about the patient and she wanted to protect herself</a:t>
            </a:r>
            <a:r>
              <a:rPr lang="en-GB" altLang="en-US" sz="2000">
                <a:solidFill>
                  <a:srgbClr val="000000"/>
                </a:solidFill>
                <a:latin typeface="Verdana" pitchFamily="4" charset="0"/>
              </a:rPr>
              <a:t>…”</a:t>
            </a:r>
          </a:p>
        </p:txBody>
      </p:sp>
      <p:sp>
        <p:nvSpPr>
          <p:cNvPr id="9" name="Oval Callout 8"/>
          <p:cNvSpPr/>
          <p:nvPr/>
        </p:nvSpPr>
        <p:spPr>
          <a:xfrm>
            <a:off x="3132138" y="1052513"/>
            <a:ext cx="5616575" cy="1800225"/>
          </a:xfrm>
          <a:prstGeom prst="wedgeEllipseCallout">
            <a:avLst>
              <a:gd name="adj1" fmla="val 48070"/>
              <a:gd name="adj2" fmla="val 66851"/>
            </a:avLst>
          </a:prstGeom>
          <a:solidFill>
            <a:schemeClr val="bg1"/>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r>
              <a:rPr lang="en-GB" altLang="en-US" sz="1800" b="1">
                <a:solidFill>
                  <a:srgbClr val="000000"/>
                </a:solidFill>
                <a:latin typeface="Verdana" pitchFamily="4" charset="0"/>
              </a:rPr>
              <a:t>Doing the right thing</a:t>
            </a:r>
          </a:p>
          <a:p>
            <a:pPr lvl="1" algn="ctr" eaLnBrk="1" hangingPunct="1"/>
            <a:r>
              <a:rPr lang="en-GB" altLang="en-US" sz="1800">
                <a:solidFill>
                  <a:srgbClr val="000000"/>
                </a:solidFill>
                <a:latin typeface="Verdana" pitchFamily="4" charset="0"/>
              </a:rPr>
              <a:t>“to make sure you are safe because if something were to happen [….] well you’re liable for it because we’ve not taken proper care”</a:t>
            </a:r>
          </a:p>
        </p:txBody>
      </p:sp>
      <p:sp>
        <p:nvSpPr>
          <p:cNvPr id="54277" name="TextBox 2"/>
          <p:cNvSpPr txBox="1">
            <a:spLocks noChangeArrowheads="1"/>
          </p:cNvSpPr>
          <p:nvPr/>
        </p:nvSpPr>
        <p:spPr bwMode="auto">
          <a:xfrm>
            <a:off x="8904288" y="3227388"/>
            <a:ext cx="185737" cy="400050"/>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endParaRPr lang="en-US" altLang="en-US" sz="2000">
              <a:solidFill>
                <a:srgbClr val="6D6E71"/>
              </a:solidFill>
            </a:endParaRPr>
          </a:p>
        </p:txBody>
      </p:sp>
      <p:sp>
        <p:nvSpPr>
          <p:cNvPr id="11" name="Content Placeholder 3"/>
          <p:cNvSpPr>
            <a:spLocks noGrp="1"/>
          </p:cNvSpPr>
          <p:nvPr>
            <p:ph idx="1"/>
          </p:nvPr>
        </p:nvSpPr>
        <p:spPr>
          <a:xfrm>
            <a:off x="395288" y="1557338"/>
            <a:ext cx="3910012" cy="2152650"/>
          </a:xfrm>
          <a:prstGeom prst="wedgeEllipseCallout">
            <a:avLst>
              <a:gd name="adj1" fmla="val -44066"/>
              <a:gd name="adj2" fmla="val 75575"/>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lstStyle/>
          <a:p>
            <a:pPr marL="295275" lvl="1" indent="0" algn="ctr">
              <a:lnSpc>
                <a:spcPct val="90000"/>
              </a:lnSpc>
              <a:spcBef>
                <a:spcPct val="0"/>
              </a:spcBef>
              <a:spcAft>
                <a:spcPct val="0"/>
              </a:spcAft>
              <a:buClr>
                <a:srgbClr val="C1F944"/>
              </a:buClr>
              <a:buFont typeface="Arial" charset="0"/>
              <a:buNone/>
            </a:pPr>
            <a:r>
              <a:rPr lang="en-GB" altLang="en-US" sz="1700" b="1" smtClean="0">
                <a:solidFill>
                  <a:srgbClr val="000000"/>
                </a:solidFill>
                <a:ea typeface="ＭＳ Ｐゴシック" pitchFamily="4" charset="-128"/>
              </a:rPr>
              <a:t>Its quick &amp; easy</a:t>
            </a:r>
          </a:p>
          <a:p>
            <a:pPr marL="295275" lvl="1" indent="0" algn="ctr">
              <a:lnSpc>
                <a:spcPct val="90000"/>
              </a:lnSpc>
              <a:spcBef>
                <a:spcPct val="0"/>
              </a:spcBef>
              <a:spcAft>
                <a:spcPct val="0"/>
              </a:spcAft>
              <a:buClr>
                <a:srgbClr val="C1F944"/>
              </a:buClr>
              <a:buFont typeface="Arial" charset="0"/>
              <a:buNone/>
            </a:pPr>
            <a:r>
              <a:rPr lang="en-GB" altLang="en-US" sz="1700" smtClean="0">
                <a:solidFill>
                  <a:srgbClr val="000000"/>
                </a:solidFill>
                <a:ea typeface="ＭＳ Ｐゴシック" pitchFamily="4" charset="-128"/>
              </a:rPr>
              <a:t>“it takes what, 5 seconds to pull a pair of gloves from a dispenser and put them on”</a:t>
            </a:r>
          </a:p>
        </p:txBody>
      </p:sp>
      <p:sp>
        <p:nvSpPr>
          <p:cNvPr id="4" name="Oval Callout 3"/>
          <p:cNvSpPr/>
          <p:nvPr/>
        </p:nvSpPr>
        <p:spPr>
          <a:xfrm>
            <a:off x="323850" y="4149725"/>
            <a:ext cx="4824413" cy="2447925"/>
          </a:xfrm>
          <a:prstGeom prst="wedgeEllipseCallout">
            <a:avLst>
              <a:gd name="adj1" fmla="val 62176"/>
              <a:gd name="adj2" fmla="val 58943"/>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b="1">
                <a:solidFill>
                  <a:srgbClr val="001D35"/>
                </a:solidFill>
                <a:latin typeface="Calibri" pitchFamily="4" charset="0"/>
                <a:cs typeface="Calibri" pitchFamily="4" charset="0"/>
              </a:rPr>
              <a:t>Availability</a:t>
            </a:r>
          </a:p>
          <a:p>
            <a:pPr algn="ctr" eaLnBrk="1" hangingPunct="1"/>
            <a:r>
              <a:rPr lang="en-US" altLang="en-US" sz="1800">
                <a:solidFill>
                  <a:srgbClr val="001D35"/>
                </a:solidFill>
                <a:latin typeface="Calibri" pitchFamily="4" charset="0"/>
                <a:cs typeface="Calibri" pitchFamily="4" charset="0"/>
              </a:rPr>
              <a:t>What I like about here is that there are always gloves available everywhere and I thinks that’s really important because if you need then, for example in an emergency</a:t>
            </a:r>
            <a:r>
              <a:rPr lang="en-GB" altLang="en-US" sz="1800">
                <a:solidFill>
                  <a:srgbClr val="001D35"/>
                </a:solidFill>
                <a:latin typeface="Calibri" pitchFamily="4" charset="0"/>
                <a:cs typeface="Calibri" pitchFamily="4" charset="0"/>
              </a:rPr>
              <a:t> </a:t>
            </a:r>
            <a:endParaRPr lang="en-US" altLang="en-US" sz="1800">
              <a:solidFill>
                <a:srgbClr val="001D35"/>
              </a:solidFill>
              <a:latin typeface="Calibri" pitchFamily="4" charset="0"/>
              <a:cs typeface="Calibri" pitchFamily="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160338"/>
            <a:ext cx="8229600" cy="892175"/>
          </a:xfrm>
        </p:spPr>
        <p:txBody>
          <a:bodyPr/>
          <a:lstStyle/>
          <a:p>
            <a:r>
              <a:rPr lang="en-US" altLang="en-US" sz="4000" smtClean="0">
                <a:latin typeface="Arial" charset="0"/>
              </a:rPr>
              <a:t>Confusion about policy &amp; practice</a:t>
            </a:r>
          </a:p>
        </p:txBody>
      </p:sp>
      <p:sp>
        <p:nvSpPr>
          <p:cNvPr id="8" name="Oval Callout 7"/>
          <p:cNvSpPr/>
          <p:nvPr/>
        </p:nvSpPr>
        <p:spPr>
          <a:xfrm>
            <a:off x="4716463" y="1196975"/>
            <a:ext cx="4535487" cy="2016125"/>
          </a:xfrm>
          <a:prstGeom prst="wedgeEllipseCallout">
            <a:avLst>
              <a:gd name="adj1" fmla="val 33787"/>
              <a:gd name="adj2" fmla="val 67682"/>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r>
              <a:rPr lang="en-GB" altLang="en-US" sz="1800">
                <a:solidFill>
                  <a:srgbClr val="000000"/>
                </a:solidFill>
                <a:latin typeface="Verdana" pitchFamily="4" charset="0"/>
              </a:rPr>
              <a:t>“I mean I am not sure why some of them use gloves to wash patients and others don't”</a:t>
            </a:r>
          </a:p>
        </p:txBody>
      </p:sp>
      <p:sp>
        <p:nvSpPr>
          <p:cNvPr id="7" name="Content Placeholder 3"/>
          <p:cNvSpPr txBox="1">
            <a:spLocks/>
          </p:cNvSpPr>
          <p:nvPr/>
        </p:nvSpPr>
        <p:spPr>
          <a:xfrm>
            <a:off x="4211638" y="4868863"/>
            <a:ext cx="4830762" cy="1830387"/>
          </a:xfrm>
          <a:prstGeom prst="wedgeEllipseCallout">
            <a:avLst>
              <a:gd name="adj1" fmla="val -39136"/>
              <a:gd name="adj2" fmla="val 60170"/>
            </a:avLst>
          </a:prstGeom>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buClr>
                <a:srgbClr val="C1F944"/>
              </a:buClr>
              <a:buSzPct val="90000"/>
              <a:buFont typeface="Wingdings" pitchFamily="4" charset="2"/>
              <a:buNone/>
            </a:pPr>
            <a:r>
              <a:rPr lang="en-US" altLang="en-US" sz="1800">
                <a:solidFill>
                  <a:srgbClr val="000000"/>
                </a:solidFill>
                <a:latin typeface="Verdana" pitchFamily="4" charset="0"/>
              </a:rPr>
              <a:t>“I know when we change the bedding on the ward, like, you have to wear aprons and gloves”</a:t>
            </a:r>
          </a:p>
        </p:txBody>
      </p:sp>
      <p:sp>
        <p:nvSpPr>
          <p:cNvPr id="6" name="Content Placeholder 3"/>
          <p:cNvSpPr txBox="1">
            <a:spLocks/>
          </p:cNvSpPr>
          <p:nvPr/>
        </p:nvSpPr>
        <p:spPr>
          <a:xfrm>
            <a:off x="107950" y="1412875"/>
            <a:ext cx="4751388" cy="1871663"/>
          </a:xfrm>
          <a:prstGeom prst="wedgeEllipseCallout">
            <a:avLst>
              <a:gd name="adj1" fmla="val 6023"/>
              <a:gd name="adj2" fmla="val 68202"/>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spcBef>
                <a:spcPts val="600"/>
              </a:spcBef>
              <a:buClr>
                <a:srgbClr val="C1F944"/>
              </a:buClr>
              <a:buSzPct val="90000"/>
              <a:buFont typeface="Wingdings" pitchFamily="4" charset="2"/>
              <a:buNone/>
            </a:pPr>
            <a:r>
              <a:rPr lang="en-GB" altLang="en-US" sz="1600" b="1">
                <a:solidFill>
                  <a:srgbClr val="000000"/>
                </a:solidFill>
                <a:latin typeface="Verdana" pitchFamily="4" charset="0"/>
              </a:rPr>
              <a:t>Efficacy of hand hygiene</a:t>
            </a:r>
          </a:p>
          <a:p>
            <a:pPr lvl="1" algn="ctr" eaLnBrk="1" hangingPunct="1">
              <a:spcBef>
                <a:spcPts val="600"/>
              </a:spcBef>
              <a:buClr>
                <a:srgbClr val="C1F944"/>
              </a:buClr>
              <a:buSzPct val="90000"/>
              <a:buFont typeface="Wingdings" pitchFamily="4" charset="2"/>
              <a:buNone/>
            </a:pPr>
            <a:r>
              <a:rPr lang="en-GB" altLang="en-US" sz="1600">
                <a:solidFill>
                  <a:srgbClr val="000000"/>
                </a:solidFill>
                <a:latin typeface="Verdana" pitchFamily="4" charset="0"/>
              </a:rPr>
              <a:t>“even if you wash your hands you can’t guarantee that they are totally clean”</a:t>
            </a:r>
            <a:endParaRPr lang="en-US" altLang="en-US" sz="1600">
              <a:solidFill>
                <a:srgbClr val="000000"/>
              </a:solidFill>
              <a:latin typeface="Verdana" pitchFamily="4" charset="0"/>
            </a:endParaRPr>
          </a:p>
        </p:txBody>
      </p:sp>
      <p:sp>
        <p:nvSpPr>
          <p:cNvPr id="9" name="Content Placeholder 3"/>
          <p:cNvSpPr txBox="1">
            <a:spLocks/>
          </p:cNvSpPr>
          <p:nvPr/>
        </p:nvSpPr>
        <p:spPr>
          <a:xfrm>
            <a:off x="2987675" y="2852738"/>
            <a:ext cx="5329238" cy="2089150"/>
          </a:xfrm>
          <a:prstGeom prst="wedgeEllipseCallout">
            <a:avLst>
              <a:gd name="adj1" fmla="val -28494"/>
              <a:gd name="adj2" fmla="val 83729"/>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spcBef>
                <a:spcPts val="600"/>
              </a:spcBef>
              <a:buClr>
                <a:srgbClr val="C1F944"/>
              </a:buClr>
              <a:buSzPct val="90000"/>
              <a:buFont typeface="Wingdings" pitchFamily="4" charset="2"/>
              <a:buNone/>
            </a:pPr>
            <a:r>
              <a:rPr lang="en-GB" altLang="en-US" sz="1800">
                <a:solidFill>
                  <a:srgbClr val="000000"/>
                </a:solidFill>
                <a:latin typeface="Verdana" pitchFamily="4" charset="0"/>
              </a:rPr>
              <a:t>“we’re not giving a clear enough message” ……”no-one’s ever sure where the information originally came from and it gets twisted…</a:t>
            </a:r>
            <a:r>
              <a:rPr lang="en-GB" altLang="en-US" sz="1600">
                <a:solidFill>
                  <a:srgbClr val="000000"/>
                </a:solidFill>
                <a:latin typeface="Verdana" pitchFamily="4" charset="0"/>
              </a:rPr>
              <a:t>”</a:t>
            </a:r>
          </a:p>
        </p:txBody>
      </p:sp>
      <p:sp>
        <p:nvSpPr>
          <p:cNvPr id="4" name="Content Placeholder 3"/>
          <p:cNvSpPr>
            <a:spLocks noGrp="1"/>
          </p:cNvSpPr>
          <p:nvPr>
            <p:ph idx="1"/>
          </p:nvPr>
        </p:nvSpPr>
        <p:spPr>
          <a:xfrm>
            <a:off x="263525" y="3840163"/>
            <a:ext cx="3832225" cy="1943100"/>
          </a:xfrm>
          <a:prstGeom prst="wedgeEllipseCallout">
            <a:avLst>
              <a:gd name="adj1" fmla="val 27012"/>
              <a:gd name="adj2" fmla="val 73620"/>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noAutofit/>
          </a:bodyPr>
          <a:lstStyle/>
          <a:p>
            <a:pPr marL="295275" lvl="1" indent="0" algn="ctr">
              <a:lnSpc>
                <a:spcPct val="100000"/>
              </a:lnSpc>
              <a:spcBef>
                <a:spcPct val="0"/>
              </a:spcBef>
              <a:spcAft>
                <a:spcPct val="0"/>
              </a:spcAft>
              <a:buClr>
                <a:srgbClr val="C1F944"/>
              </a:buClr>
              <a:buFont typeface="Arial" charset="0"/>
              <a:buNone/>
            </a:pPr>
            <a:r>
              <a:rPr lang="en-GB" altLang="en-US" smtClean="0">
                <a:solidFill>
                  <a:srgbClr val="000000"/>
                </a:solidFill>
                <a:ea typeface="ＭＳ Ｐゴシック" pitchFamily="4" charset="-128"/>
              </a:rPr>
              <a:t> </a:t>
            </a:r>
            <a:r>
              <a:rPr lang="en-GB" altLang="en-US" sz="1800" smtClean="0">
                <a:solidFill>
                  <a:srgbClr val="000000"/>
                </a:solidFill>
                <a:ea typeface="ＭＳ Ｐゴシック" pitchFamily="4" charset="-128"/>
              </a:rPr>
              <a:t>“Obviously you’d wear them for washing, dressing and for taking patients to the toilet”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p:txBody>
          <a:bodyPr/>
          <a:lstStyle/>
          <a:p>
            <a:r>
              <a:rPr lang="en-US" altLang="en-US" smtClean="0">
                <a:latin typeface="Arial" charset="0"/>
              </a:rPr>
              <a:t>Perceived to protect staff AND patients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2EC49EC2-4F2B-4257-8065-30FBC5902F56}" type="slidenum">
              <a:rPr lang="en-GB" altLang="en-US" sz="900">
                <a:solidFill>
                  <a:srgbClr val="525355"/>
                </a:solidFill>
              </a:rPr>
              <a:pPr eaLnBrk="1" hangingPunct="1"/>
              <a:t>38</a:t>
            </a:fld>
            <a:endParaRPr lang="en-GB" altLang="en-US" sz="900">
              <a:solidFill>
                <a:srgbClr val="525355"/>
              </a:solidFill>
            </a:endParaRPr>
          </a:p>
        </p:txBody>
      </p:sp>
      <p:sp>
        <p:nvSpPr>
          <p:cNvPr id="10" name="Rounded Rectangular Callout 9"/>
          <p:cNvSpPr/>
          <p:nvPr/>
        </p:nvSpPr>
        <p:spPr>
          <a:xfrm>
            <a:off x="1476375" y="1700213"/>
            <a:ext cx="6191250" cy="4032250"/>
          </a:xfrm>
          <a:prstGeom prst="wedgeRoundRectCallou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i="1">
                <a:solidFill>
                  <a:srgbClr val="001D35"/>
                </a:solidFill>
                <a:latin typeface="Calibri" pitchFamily="4" charset="0"/>
                <a:cs typeface="Calibri" pitchFamily="4" charset="0"/>
              </a:rPr>
              <a:t>Obviously the idea is to protect yourself and the patient from infection so I suppose you could say that you should wear them all the time, which all of us do to be honest, you don’t know what patients have got infections you don’t know that if you haven’t got information then you need to treat everybody the same so you’re protecting yourself and you’re protecting the public</a:t>
            </a:r>
            <a:endParaRPr lang="en-US" altLang="en-US">
              <a:solidFill>
                <a:srgbClr val="001D35"/>
              </a:solidFill>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2"/>
          <p:cNvSpPr>
            <a:spLocks noGrp="1"/>
          </p:cNvSpPr>
          <p:nvPr>
            <p:ph type="title"/>
          </p:nvPr>
        </p:nvSpPr>
        <p:spPr/>
        <p:txBody>
          <a:bodyPr/>
          <a:lstStyle/>
          <a:p>
            <a:r>
              <a:rPr lang="en-US" altLang="en-US" smtClean="0">
                <a:latin typeface="Arial" charset="0"/>
              </a:rPr>
              <a:t>Recognising inappropriate practice in others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44176F32-D3EE-4244-B425-52A2CDA78F6C}" type="slidenum">
              <a:rPr lang="en-GB" altLang="en-US" sz="900">
                <a:solidFill>
                  <a:srgbClr val="525355"/>
                </a:solidFill>
              </a:rPr>
              <a:pPr eaLnBrk="1" hangingPunct="1"/>
              <a:t>39</a:t>
            </a:fld>
            <a:endParaRPr lang="en-GB" altLang="en-US" sz="900">
              <a:solidFill>
                <a:srgbClr val="525355"/>
              </a:solidFill>
            </a:endParaRPr>
          </a:p>
        </p:txBody>
      </p:sp>
      <p:sp>
        <p:nvSpPr>
          <p:cNvPr id="6" name="Oval Callout 5"/>
          <p:cNvSpPr/>
          <p:nvPr/>
        </p:nvSpPr>
        <p:spPr>
          <a:xfrm>
            <a:off x="179388" y="3573463"/>
            <a:ext cx="5378450" cy="2422525"/>
          </a:xfrm>
          <a:prstGeom prst="wedgeEllipseCallout">
            <a:avLst>
              <a:gd name="adj1" fmla="val -770"/>
              <a:gd name="adj2" fmla="val 82288"/>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r>
              <a:rPr lang="en-GB" altLang="en-US" sz="1800">
                <a:solidFill>
                  <a:srgbClr val="000000"/>
                </a:solidFill>
                <a:latin typeface="Verdana" pitchFamily="4" charset="0"/>
              </a:rPr>
              <a:t>“often X-ray people will come and what they’re doing is putting an x-ray plate behind the patient, they’re not actually touching the patient, and they’ll put a pair of gloves on”</a:t>
            </a:r>
          </a:p>
        </p:txBody>
      </p:sp>
      <p:sp>
        <p:nvSpPr>
          <p:cNvPr id="8" name="Content Placeholder 3"/>
          <p:cNvSpPr txBox="1">
            <a:spLocks/>
          </p:cNvSpPr>
          <p:nvPr/>
        </p:nvSpPr>
        <p:spPr bwMode="auto">
          <a:xfrm>
            <a:off x="179388" y="1341438"/>
            <a:ext cx="4572000" cy="2374900"/>
          </a:xfrm>
          <a:prstGeom prst="wedgeEllipseCallout">
            <a:avLst>
              <a:gd name="adj1" fmla="val 39037"/>
              <a:gd name="adj2" fmla="val 67336"/>
            </a:avLst>
          </a:prstGeom>
          <a:solidFill>
            <a:schemeClr val="accent2">
              <a:lumMod val="20000"/>
              <a:lumOff val="80000"/>
            </a:schemeClr>
          </a:solidFill>
          <a:ln w="25400" cap="flat" cmpd="sng" algn="ctr">
            <a:solidFill>
              <a:schemeClr val="accent3"/>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buClr>
                <a:srgbClr val="C1F944"/>
              </a:buClr>
              <a:buSzPct val="80000"/>
              <a:buFont typeface="Arial" charset="0"/>
              <a:buNone/>
            </a:pPr>
            <a:r>
              <a:rPr lang="en-GB" altLang="en-US" sz="1800">
                <a:solidFill>
                  <a:srgbClr val="000000"/>
                </a:solidFill>
                <a:latin typeface="Verdana" pitchFamily="4" charset="0"/>
              </a:rPr>
              <a:t>“people just walk around in gloves and aprons from one bay to another” …..”come back and pick up the phone, that sort of thing”</a:t>
            </a:r>
          </a:p>
        </p:txBody>
      </p:sp>
      <p:sp>
        <p:nvSpPr>
          <p:cNvPr id="9" name="Content Placeholder 3"/>
          <p:cNvSpPr txBox="1">
            <a:spLocks/>
          </p:cNvSpPr>
          <p:nvPr/>
        </p:nvSpPr>
        <p:spPr bwMode="auto">
          <a:xfrm>
            <a:off x="4905375" y="3573463"/>
            <a:ext cx="4248150" cy="2087562"/>
          </a:xfrm>
          <a:prstGeom prst="wedgeEllipseCallout">
            <a:avLst>
              <a:gd name="adj1" fmla="val -40244"/>
              <a:gd name="adj2" fmla="val 74881"/>
            </a:avLst>
          </a:prstGeom>
          <a:solidFill>
            <a:srgbClr val="FFFFFF"/>
          </a:solidFill>
          <a:ln w="25400" cap="flat" cmpd="sng" algn="ctr">
            <a:solidFill>
              <a:schemeClr val="accent3"/>
            </a:solidFill>
            <a:prstDash val="solid"/>
            <a:miter lim="800000"/>
            <a:headEnd/>
            <a:tailEnd/>
          </a:ln>
        </p:spPr>
        <p:style>
          <a:lnRef idx="2">
            <a:schemeClr val="accent3"/>
          </a:lnRef>
          <a:fillRef idx="1">
            <a:schemeClr val="lt1"/>
          </a:fillRef>
          <a:effectRef idx="0">
            <a:schemeClr val="accent3"/>
          </a:effectRef>
          <a:fontRef idx="minor">
            <a:schemeClr val="dk1"/>
          </a:fontRef>
        </p:style>
        <p:txBody>
          <a:bodyPr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lnSpc>
                <a:spcPct val="130000"/>
              </a:lnSpc>
              <a:spcBef>
                <a:spcPts val="600"/>
              </a:spcBef>
              <a:spcAft>
                <a:spcPts val="600"/>
              </a:spcAft>
              <a:buSzPct val="110000"/>
              <a:buFont typeface="Arial" charset="0"/>
              <a:buNone/>
            </a:pPr>
            <a:r>
              <a:rPr lang="en-US" altLang="en-US" sz="1800">
                <a:solidFill>
                  <a:srgbClr val="525355"/>
                </a:solidFill>
                <a:latin typeface="Verdana" pitchFamily="4" charset="0"/>
              </a:rPr>
              <a:t>I might not tell [</a:t>
            </a:r>
            <a:r>
              <a:rPr lang="en-US" altLang="en-US" sz="1800" i="1">
                <a:solidFill>
                  <a:srgbClr val="525355"/>
                </a:solidFill>
                <a:latin typeface="Verdana" pitchFamily="4" charset="0"/>
              </a:rPr>
              <a:t>someone]</a:t>
            </a:r>
            <a:r>
              <a:rPr lang="en-US" altLang="en-US" sz="1800">
                <a:solidFill>
                  <a:srgbClr val="525355"/>
                </a:solidFill>
                <a:latin typeface="Verdana" pitchFamily="4" charset="0"/>
              </a:rPr>
              <a:t> he should be wearing gloves but … sometimes.  You think ‘really’? </a:t>
            </a:r>
          </a:p>
        </p:txBody>
      </p:sp>
      <p:sp>
        <p:nvSpPr>
          <p:cNvPr id="7" name="Content Placeholder 3"/>
          <p:cNvSpPr>
            <a:spLocks noGrp="1"/>
          </p:cNvSpPr>
          <p:nvPr>
            <p:ph idx="1"/>
          </p:nvPr>
        </p:nvSpPr>
        <p:spPr>
          <a:xfrm>
            <a:off x="4356100" y="1557338"/>
            <a:ext cx="4206875" cy="2087562"/>
          </a:xfrm>
          <a:prstGeom prst="wedgeEllipseCallout">
            <a:avLst>
              <a:gd name="adj1" fmla="val 45352"/>
              <a:gd name="adj2" fmla="val -43891"/>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noAutofit/>
          </a:bodyPr>
          <a:lstStyle/>
          <a:p>
            <a:pPr marL="295275" lvl="1" indent="0" algn="ctr">
              <a:lnSpc>
                <a:spcPct val="100000"/>
              </a:lnSpc>
              <a:spcBef>
                <a:spcPct val="0"/>
              </a:spcBef>
              <a:spcAft>
                <a:spcPct val="0"/>
              </a:spcAft>
              <a:buClr>
                <a:srgbClr val="C1F944"/>
              </a:buClr>
              <a:buFont typeface="Arial" charset="0"/>
              <a:buNone/>
            </a:pPr>
            <a:r>
              <a:rPr lang="en-GB" altLang="en-US" sz="1800" smtClean="0">
                <a:solidFill>
                  <a:srgbClr val="000000"/>
                </a:solidFill>
                <a:ea typeface="ＭＳ Ｐゴシック" pitchFamily="4" charset="-128"/>
              </a:rPr>
              <a:t>“things like bed-making – I don</a:t>
            </a:r>
            <a:r>
              <a:rPr lang="fr-FR" altLang="en-US" sz="1800" smtClean="0">
                <a:solidFill>
                  <a:srgbClr val="000000"/>
                </a:solidFill>
                <a:ea typeface="ＭＳ Ｐゴシック" pitchFamily="4" charset="-128"/>
              </a:rPr>
              <a:t>’</a:t>
            </a:r>
            <a:r>
              <a:rPr lang="en-GB" altLang="en-US" sz="1800" smtClean="0">
                <a:solidFill>
                  <a:srgbClr val="000000"/>
                </a:solidFill>
                <a:ea typeface="ＭＳ Ｐゴシック" pitchFamily="4" charset="-128"/>
              </a:rPr>
              <a:t>t think we should be wearing gloves for that”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9E09B71E-CB77-4922-A957-2CE7818E50F5}" type="slidenum">
              <a:rPr lang="en-GB" altLang="en-US" sz="900">
                <a:solidFill>
                  <a:srgbClr val="525355"/>
                </a:solidFill>
              </a:rPr>
              <a:pPr eaLnBrk="1" hangingPunct="1"/>
              <a:t>4</a:t>
            </a:fld>
            <a:endParaRPr lang="en-GB" altLang="en-US" sz="900">
              <a:solidFill>
                <a:srgbClr val="525355"/>
              </a:solidFill>
            </a:endParaRPr>
          </a:p>
        </p:txBody>
      </p:sp>
      <p:sp>
        <p:nvSpPr>
          <p:cNvPr id="19459" name="Title 1"/>
          <p:cNvSpPr>
            <a:spLocks noGrp="1"/>
          </p:cNvSpPr>
          <p:nvPr>
            <p:ph type="title"/>
          </p:nvPr>
        </p:nvSpPr>
        <p:spPr>
          <a:xfrm>
            <a:off x="684213" y="404813"/>
            <a:ext cx="7200900" cy="1152525"/>
          </a:xfrm>
        </p:spPr>
        <p:txBody>
          <a:bodyPr/>
          <a:lstStyle/>
          <a:p>
            <a:r>
              <a:rPr lang="en-US" altLang="en-US" smtClean="0">
                <a:latin typeface="Arial" charset="0"/>
              </a:rPr>
              <a:t>WHO Hygiene Guideline 2009: Gloves use</a:t>
            </a:r>
          </a:p>
        </p:txBody>
      </p:sp>
      <p:pic>
        <p:nvPicPr>
          <p:cNvPr id="19460"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7950" y="1916113"/>
            <a:ext cx="9144000" cy="33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60338"/>
            <a:ext cx="8229600" cy="1143000"/>
          </a:xfrm>
        </p:spPr>
        <p:txBody>
          <a:bodyPr/>
          <a:lstStyle/>
          <a:p>
            <a:r>
              <a:rPr lang="en-US" altLang="en-US" sz="4000" smtClean="0">
                <a:latin typeface="Arial" charset="0"/>
              </a:rPr>
              <a:t>Challenging practice of others</a:t>
            </a:r>
          </a:p>
        </p:txBody>
      </p:sp>
      <p:sp>
        <p:nvSpPr>
          <p:cNvPr id="7" name="Content Placeholder 3"/>
          <p:cNvSpPr txBox="1">
            <a:spLocks/>
          </p:cNvSpPr>
          <p:nvPr/>
        </p:nvSpPr>
        <p:spPr>
          <a:xfrm>
            <a:off x="6084888" y="3716338"/>
            <a:ext cx="3430587" cy="1784350"/>
          </a:xfrm>
          <a:prstGeom prst="wedgeEllipseCallout">
            <a:avLst>
              <a:gd name="adj1" fmla="val 40984"/>
              <a:gd name="adj2" fmla="val 63437"/>
            </a:avLst>
          </a:prstGeom>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spcBef>
                <a:spcPts val="600"/>
              </a:spcBef>
              <a:buClr>
                <a:srgbClr val="C1F944"/>
              </a:buClr>
              <a:buSzPct val="90000"/>
              <a:buFont typeface="Wingdings" pitchFamily="4" charset="2"/>
              <a:buNone/>
            </a:pPr>
            <a:r>
              <a:rPr lang="en-GB" altLang="en-US" sz="2000">
                <a:solidFill>
                  <a:srgbClr val="000000"/>
                </a:solidFill>
                <a:latin typeface="Verdana" pitchFamily="4" charset="0"/>
              </a:rPr>
              <a:t>‘oh for God’s sake , another hand hygiene audit”</a:t>
            </a:r>
            <a:endParaRPr lang="en-US" altLang="en-US" sz="2000">
              <a:solidFill>
                <a:srgbClr val="000000"/>
              </a:solidFill>
              <a:latin typeface="Verdana" pitchFamily="4" charset="0"/>
            </a:endParaRPr>
          </a:p>
        </p:txBody>
      </p:sp>
      <p:sp>
        <p:nvSpPr>
          <p:cNvPr id="6" name="Content Placeholder 3"/>
          <p:cNvSpPr txBox="1">
            <a:spLocks/>
          </p:cNvSpPr>
          <p:nvPr/>
        </p:nvSpPr>
        <p:spPr>
          <a:xfrm>
            <a:off x="107950" y="1341438"/>
            <a:ext cx="4427538" cy="2735262"/>
          </a:xfrm>
          <a:prstGeom prst="wedgeEllipseCallout">
            <a:avLst>
              <a:gd name="adj1" fmla="val 40801"/>
              <a:gd name="adj2" fmla="val 49509"/>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spcBef>
                <a:spcPts val="600"/>
              </a:spcBef>
              <a:buClr>
                <a:srgbClr val="C1F944"/>
              </a:buClr>
              <a:buSzPct val="90000"/>
              <a:buFont typeface="Wingdings" pitchFamily="4" charset="2"/>
              <a:buNone/>
            </a:pPr>
            <a:r>
              <a:rPr lang="en-GB" altLang="en-US" sz="2000">
                <a:solidFill>
                  <a:srgbClr val="000000"/>
                </a:solidFill>
                <a:latin typeface="Verdana" pitchFamily="4" charset="0"/>
              </a:rPr>
              <a:t>“</a:t>
            </a:r>
            <a:r>
              <a:rPr lang="en-GB" altLang="en-US" sz="1600">
                <a:solidFill>
                  <a:srgbClr val="000000"/>
                </a:solidFill>
                <a:latin typeface="Verdana" pitchFamily="4" charset="0"/>
              </a:rPr>
              <a:t>Sometimes I have mentioned that actually you don</a:t>
            </a:r>
            <a:r>
              <a:rPr lang="fr-FR" altLang="en-US" sz="1600">
                <a:solidFill>
                  <a:srgbClr val="000000"/>
                </a:solidFill>
                <a:latin typeface="Verdana" pitchFamily="4" charset="0"/>
              </a:rPr>
              <a:t>’</a:t>
            </a:r>
            <a:r>
              <a:rPr lang="en-GB" altLang="en-US" sz="1600">
                <a:solidFill>
                  <a:srgbClr val="000000"/>
                </a:solidFill>
                <a:latin typeface="Verdana" pitchFamily="4" charset="0"/>
              </a:rPr>
              <a:t>t need gloves on and a couple of them have said, oh but I prefer to, and I am not going to say well take them off because that</a:t>
            </a:r>
            <a:r>
              <a:rPr lang="fr-FR" altLang="en-US" sz="1600">
                <a:solidFill>
                  <a:srgbClr val="000000"/>
                </a:solidFill>
                <a:latin typeface="Verdana" pitchFamily="4" charset="0"/>
              </a:rPr>
              <a:t>’</a:t>
            </a:r>
            <a:r>
              <a:rPr lang="en-GB" altLang="en-US" sz="1600">
                <a:solidFill>
                  <a:srgbClr val="000000"/>
                </a:solidFill>
                <a:latin typeface="Verdana" pitchFamily="4" charset="0"/>
              </a:rPr>
              <a:t>s not really my place”</a:t>
            </a:r>
            <a:endParaRPr lang="en-US" altLang="en-US" sz="2000">
              <a:solidFill>
                <a:srgbClr val="000000"/>
              </a:solidFill>
              <a:latin typeface="Verdana" pitchFamily="4" charset="0"/>
            </a:endParaRPr>
          </a:p>
        </p:txBody>
      </p:sp>
      <p:sp>
        <p:nvSpPr>
          <p:cNvPr id="4" name="Content Placeholder 3"/>
          <p:cNvSpPr>
            <a:spLocks noGrp="1"/>
          </p:cNvSpPr>
          <p:nvPr>
            <p:ph idx="1"/>
          </p:nvPr>
        </p:nvSpPr>
        <p:spPr>
          <a:xfrm>
            <a:off x="250825" y="4005263"/>
            <a:ext cx="3921125" cy="2087562"/>
          </a:xfrm>
          <a:prstGeom prst="wedgeEllipseCallout">
            <a:avLst>
              <a:gd name="adj1" fmla="val -32566"/>
              <a:gd name="adj2" fmla="val 68473"/>
            </a:avLst>
          </a:prstGeom>
          <a:solidFill>
            <a:schemeClr val="accent4">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noAutofit/>
          </a:bodyPr>
          <a:lstStyle/>
          <a:p>
            <a:pPr marL="295275" lvl="1" indent="0" algn="ctr">
              <a:lnSpc>
                <a:spcPct val="100000"/>
              </a:lnSpc>
              <a:spcBef>
                <a:spcPct val="0"/>
              </a:spcBef>
              <a:spcAft>
                <a:spcPct val="0"/>
              </a:spcAft>
              <a:buClr>
                <a:srgbClr val="C1F944"/>
              </a:buClr>
              <a:buFont typeface="Arial" charset="0"/>
              <a:buNone/>
            </a:pPr>
            <a:r>
              <a:rPr lang="en-GB" altLang="en-US" sz="1800" smtClean="0">
                <a:solidFill>
                  <a:srgbClr val="000000"/>
                </a:solidFill>
                <a:ea typeface="ＭＳ Ｐゴシック" pitchFamily="4" charset="-128"/>
              </a:rPr>
              <a:t>“Because the patient is awake, you don</a:t>
            </a:r>
            <a:r>
              <a:rPr lang="fr-FR" altLang="en-US" sz="1800" smtClean="0">
                <a:solidFill>
                  <a:srgbClr val="000000"/>
                </a:solidFill>
                <a:ea typeface="ＭＳ Ｐゴシック" pitchFamily="4" charset="-128"/>
              </a:rPr>
              <a:t>’</a:t>
            </a:r>
            <a:r>
              <a:rPr lang="en-GB" altLang="en-US" sz="1800" smtClean="0">
                <a:solidFill>
                  <a:srgbClr val="000000"/>
                </a:solidFill>
                <a:ea typeface="ＭＳ Ｐゴシック" pitchFamily="4" charset="-128"/>
              </a:rPr>
              <a:t>t want to create a scene”</a:t>
            </a:r>
          </a:p>
        </p:txBody>
      </p:sp>
      <p:sp>
        <p:nvSpPr>
          <p:cNvPr id="8" name="Oval Callout 7"/>
          <p:cNvSpPr/>
          <p:nvPr/>
        </p:nvSpPr>
        <p:spPr>
          <a:xfrm>
            <a:off x="3563938" y="4365625"/>
            <a:ext cx="3455987" cy="2087563"/>
          </a:xfrm>
          <a:prstGeom prst="wedgeEllipseCallout">
            <a:avLst>
              <a:gd name="adj1" fmla="val 58630"/>
              <a:gd name="adj2" fmla="val 61331"/>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r>
              <a:rPr lang="en-GB" altLang="en-US" sz="1800">
                <a:solidFill>
                  <a:srgbClr val="000000"/>
                </a:solidFill>
                <a:latin typeface="Verdana" pitchFamily="4" charset="0"/>
              </a:rPr>
              <a:t>“If someone was challenging me, its like a form of aggression isn't it?”</a:t>
            </a:r>
          </a:p>
        </p:txBody>
      </p:sp>
      <p:sp>
        <p:nvSpPr>
          <p:cNvPr id="9" name="Oval Callout 8"/>
          <p:cNvSpPr/>
          <p:nvPr/>
        </p:nvSpPr>
        <p:spPr>
          <a:xfrm>
            <a:off x="3924300" y="1341438"/>
            <a:ext cx="5076825" cy="2663825"/>
          </a:xfrm>
          <a:prstGeom prst="wedgeEllipseCallout">
            <a:avLst>
              <a:gd name="adj1" fmla="val -27827"/>
              <a:gd name="adj2" fmla="val 62226"/>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r>
              <a:rPr lang="en-GB" altLang="en-US" sz="1800" b="1">
                <a:solidFill>
                  <a:srgbClr val="000000"/>
                </a:solidFill>
                <a:latin typeface="Verdana" pitchFamily="4" charset="0"/>
              </a:rPr>
              <a:t>Hierarchical constraints</a:t>
            </a:r>
          </a:p>
          <a:p>
            <a:pPr lvl="1" algn="ctr" eaLnBrk="1" hangingPunct="1"/>
            <a:r>
              <a:rPr lang="en-GB" altLang="en-US" sz="1800">
                <a:solidFill>
                  <a:srgbClr val="000000"/>
                </a:solidFill>
                <a:latin typeface="Verdana" pitchFamily="4" charset="0"/>
              </a:rPr>
              <a:t>“Because sometimes when you challenge them [the doctors] they sort of give you a look and it makes you feel about this sort of big”</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p:txBody>
          <a:bodyPr/>
          <a:lstStyle/>
          <a:p>
            <a:r>
              <a:rPr lang="en-US" altLang="en-US" smtClean="0">
                <a:latin typeface="Arial" charset="0"/>
              </a:rPr>
              <a:t>Phase 3: The public perspective</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8BF56428-6F77-4D99-B57E-2EEC2745E4E1}" type="slidenum">
              <a:rPr lang="en-GB" altLang="en-US" sz="900">
                <a:solidFill>
                  <a:srgbClr val="525355"/>
                </a:solidFill>
              </a:rPr>
              <a:pPr eaLnBrk="1" hangingPunct="1"/>
              <a:t>41</a:t>
            </a:fld>
            <a:endParaRPr lang="en-GB" altLang="en-US" sz="900">
              <a:solidFill>
                <a:srgbClr val="525355"/>
              </a:solidFill>
            </a:endParaRPr>
          </a:p>
        </p:txBody>
      </p:sp>
      <p:sp>
        <p:nvSpPr>
          <p:cNvPr id="8" name="TextBox 7"/>
          <p:cNvSpPr txBox="1"/>
          <p:nvPr/>
        </p:nvSpPr>
        <p:spPr>
          <a:xfrm>
            <a:off x="539750" y="1484313"/>
            <a:ext cx="8280400" cy="5386387"/>
          </a:xfrm>
          <a:prstGeom prst="rect">
            <a:avLst/>
          </a:prstGeom>
          <a:noFill/>
          <a:ln>
            <a:noFill/>
          </a:ln>
        </p:spPr>
        <p:txBody>
          <a:bodyPr>
            <a:spAutoFit/>
          </a:bodyPr>
          <a:lstStyle>
            <a:lvl1pPr eaLnBrk="0" hangingPunct="0">
              <a:defRPr sz="2400">
                <a:solidFill>
                  <a:schemeClr val="tx1"/>
                </a:solidFill>
                <a:latin typeface="Arial" charset="0"/>
                <a:ea typeface="ＭＳ Ｐゴシック" pitchFamily="4" charset="-128"/>
              </a:defRPr>
            </a:lvl1pPr>
            <a:lvl2pPr marL="800100" indent="-342900"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sz="2800">
                <a:solidFill>
                  <a:srgbClr val="6D6E71"/>
                </a:solidFill>
              </a:rPr>
              <a:t>Survey monkey questionnaire</a:t>
            </a:r>
          </a:p>
          <a:p>
            <a:pPr eaLnBrk="1" hangingPunct="1">
              <a:spcAft>
                <a:spcPts val="600"/>
              </a:spcAft>
            </a:pPr>
            <a:r>
              <a:rPr lang="en-US" altLang="en-US" sz="2800">
                <a:solidFill>
                  <a:srgbClr val="6D6E71"/>
                </a:solidFill>
              </a:rPr>
              <a:t>Sent out to HCAI Service Users Research forum</a:t>
            </a:r>
          </a:p>
          <a:p>
            <a:pPr eaLnBrk="1" hangingPunct="1">
              <a:spcAft>
                <a:spcPts val="600"/>
              </a:spcAft>
              <a:buFont typeface="Arial" charset="0"/>
              <a:buChar char="•"/>
            </a:pPr>
            <a:r>
              <a:rPr lang="en-US" altLang="en-US">
                <a:solidFill>
                  <a:srgbClr val="6D6E71"/>
                </a:solidFill>
              </a:rPr>
              <a:t>Snowball sample via facebook</a:t>
            </a:r>
          </a:p>
          <a:p>
            <a:pPr eaLnBrk="1" hangingPunct="1">
              <a:spcAft>
                <a:spcPts val="600"/>
              </a:spcAft>
            </a:pPr>
            <a:endParaRPr lang="en-US" altLang="en-US" sz="2800">
              <a:solidFill>
                <a:srgbClr val="6D6E71"/>
              </a:solidFill>
            </a:endParaRPr>
          </a:p>
          <a:p>
            <a:pPr eaLnBrk="1" hangingPunct="1">
              <a:spcAft>
                <a:spcPts val="600"/>
              </a:spcAft>
              <a:buFont typeface="Verdana" pitchFamily="4" charset="0"/>
              <a:buAutoNum type="arabicParenR"/>
            </a:pPr>
            <a:r>
              <a:rPr lang="en-US" altLang="en-US">
                <a:solidFill>
                  <a:srgbClr val="6D6E71"/>
                </a:solidFill>
              </a:rPr>
              <a:t>Views  how they feel about HCW glove use                 (n= 142)</a:t>
            </a:r>
          </a:p>
          <a:p>
            <a:pPr eaLnBrk="1" hangingPunct="1">
              <a:spcAft>
                <a:spcPts val="600"/>
              </a:spcAft>
              <a:buFont typeface="Verdana" pitchFamily="4" charset="0"/>
              <a:buAutoNum type="arabicParenR"/>
            </a:pPr>
            <a:r>
              <a:rPr lang="en-US" altLang="en-US">
                <a:solidFill>
                  <a:srgbClr val="6D6E71"/>
                </a:solidFill>
              </a:rPr>
              <a:t>Experience of HCW glove use (hospital in last 6 months) (n = 59)</a:t>
            </a:r>
          </a:p>
          <a:p>
            <a:pPr eaLnBrk="1" hangingPunct="1">
              <a:spcAft>
                <a:spcPts val="600"/>
              </a:spcAft>
              <a:buFont typeface="Verdana" pitchFamily="4" charset="0"/>
              <a:buAutoNum type="arabicParenR"/>
            </a:pPr>
            <a:r>
              <a:rPr lang="en-US" altLang="en-US">
                <a:solidFill>
                  <a:srgbClr val="6D6E71"/>
                </a:solidFill>
              </a:rPr>
              <a:t>Experience of challenging HCW about glove use          (n = 26)</a:t>
            </a:r>
          </a:p>
          <a:p>
            <a:pPr lvl="1" eaLnBrk="1" hangingPunct="1">
              <a:spcAft>
                <a:spcPts val="600"/>
              </a:spcAft>
              <a:buFont typeface="Arial" charset="0"/>
              <a:buChar char="•"/>
            </a:pPr>
            <a:endParaRPr lang="en-US" altLang="en-US" sz="2800">
              <a:solidFill>
                <a:srgbClr val="6D6E71"/>
              </a:solidFill>
            </a:endParaRPr>
          </a:p>
          <a:p>
            <a:pPr eaLnBrk="1" hangingPunct="1">
              <a:spcAft>
                <a:spcPts val="600"/>
              </a:spcAft>
            </a:pPr>
            <a:endParaRPr lang="en-US" altLang="en-US" sz="2000">
              <a:solidFill>
                <a:srgbClr val="6D6E7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2"/>
          <p:cNvSpPr>
            <a:spLocks noGrp="1"/>
          </p:cNvSpPr>
          <p:nvPr>
            <p:ph type="title"/>
          </p:nvPr>
        </p:nvSpPr>
        <p:spPr>
          <a:xfrm>
            <a:off x="395288" y="6350"/>
            <a:ext cx="7974012" cy="854075"/>
          </a:xfrm>
        </p:spPr>
        <p:txBody>
          <a:bodyPr/>
          <a:lstStyle/>
          <a:p>
            <a:r>
              <a:rPr lang="en-US" altLang="en-US" smtClean="0">
                <a:latin typeface="Arial" charset="0"/>
              </a:rPr>
              <a:t>Public responses to HCW glove use</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15B7C356-0AC9-4F20-A744-FD6FA83BACDB}" type="slidenum">
              <a:rPr lang="en-GB" altLang="en-US" sz="900">
                <a:solidFill>
                  <a:srgbClr val="525355"/>
                </a:solidFill>
              </a:rPr>
              <a:pPr eaLnBrk="1" hangingPunct="1"/>
              <a:t>42</a:t>
            </a:fld>
            <a:endParaRPr lang="en-GB" altLang="en-US" sz="900">
              <a:solidFill>
                <a:srgbClr val="525355"/>
              </a:solidFill>
            </a:endParaRPr>
          </a:p>
        </p:txBody>
      </p:sp>
      <p:graphicFrame>
        <p:nvGraphicFramePr>
          <p:cNvPr id="6" name="Chart 5"/>
          <p:cNvGraphicFramePr>
            <a:graphicFrameLocks/>
          </p:cNvGraphicFramePr>
          <p:nvPr/>
        </p:nvGraphicFramePr>
        <p:xfrm>
          <a:off x="5178" y="1340768"/>
          <a:ext cx="8964488" cy="53634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650" y="1412875"/>
            <a:ext cx="8193088" cy="4808538"/>
          </a:xfrm>
        </p:spPr>
        <p:txBody>
          <a:bodyPr/>
          <a:lstStyle/>
          <a:p>
            <a:pPr>
              <a:lnSpc>
                <a:spcPct val="110000"/>
              </a:lnSpc>
            </a:pPr>
            <a:r>
              <a:rPr lang="en-US" altLang="en-US" sz="2400" smtClean="0">
                <a:solidFill>
                  <a:srgbClr val="525355"/>
                </a:solidFill>
                <a:latin typeface="Arial" charset="0"/>
              </a:rPr>
              <a:t>29% (23/59) reported inappropriate use of gloves by HCW (admin task; no BBF)</a:t>
            </a:r>
          </a:p>
          <a:p>
            <a:pPr>
              <a:lnSpc>
                <a:spcPct val="110000"/>
              </a:lnSpc>
            </a:pPr>
            <a:r>
              <a:rPr lang="en-US" altLang="en-US" sz="2400" smtClean="0">
                <a:solidFill>
                  <a:srgbClr val="525355"/>
                </a:solidFill>
                <a:latin typeface="Arial" charset="0"/>
              </a:rPr>
              <a:t>36 comments</a:t>
            </a:r>
          </a:p>
          <a:p>
            <a:pPr lvl="1">
              <a:lnSpc>
                <a:spcPct val="110000"/>
              </a:lnSpc>
            </a:pPr>
            <a:r>
              <a:rPr lang="en-US" altLang="en-US" sz="1800" smtClean="0">
                <a:solidFill>
                  <a:srgbClr val="525355"/>
                </a:solidFill>
                <a:latin typeface="Arial" charset="0"/>
              </a:rPr>
              <a:t>Used to protect staff not patient</a:t>
            </a:r>
          </a:p>
          <a:p>
            <a:pPr lvl="1">
              <a:lnSpc>
                <a:spcPct val="110000"/>
              </a:lnSpc>
            </a:pPr>
            <a:r>
              <a:rPr lang="en-US" altLang="en-US" sz="1800" smtClean="0">
                <a:solidFill>
                  <a:srgbClr val="525355"/>
                </a:solidFill>
                <a:latin typeface="Arial" charset="0"/>
              </a:rPr>
              <a:t>Not changed</a:t>
            </a:r>
          </a:p>
          <a:p>
            <a:pPr lvl="1">
              <a:lnSpc>
                <a:spcPct val="110000"/>
              </a:lnSpc>
            </a:pPr>
            <a:r>
              <a:rPr lang="en-US" altLang="en-US" sz="1800" smtClean="0">
                <a:solidFill>
                  <a:srgbClr val="525355"/>
                </a:solidFill>
                <a:latin typeface="Arial" charset="0"/>
              </a:rPr>
              <a:t>Used instead of hand hygiene</a:t>
            </a:r>
          </a:p>
          <a:p>
            <a:pPr lvl="1">
              <a:lnSpc>
                <a:spcPct val="110000"/>
              </a:lnSpc>
            </a:pPr>
            <a:r>
              <a:rPr lang="en-US" altLang="en-US" sz="1800" smtClean="0">
                <a:solidFill>
                  <a:srgbClr val="525355"/>
                </a:solidFill>
                <a:latin typeface="Arial" charset="0"/>
              </a:rPr>
              <a:t>A barrier – touch is important</a:t>
            </a:r>
          </a:p>
          <a:p>
            <a:pPr lvl="1">
              <a:lnSpc>
                <a:spcPct val="110000"/>
              </a:lnSpc>
            </a:pPr>
            <a:r>
              <a:rPr lang="en-US" altLang="en-US" sz="1800" smtClean="0">
                <a:solidFill>
                  <a:srgbClr val="525355"/>
                </a:solidFill>
                <a:latin typeface="Arial" charset="0"/>
              </a:rPr>
              <a:t>Gloves gave feeling of confidence</a:t>
            </a:r>
          </a:p>
          <a:p>
            <a:pPr lvl="1">
              <a:lnSpc>
                <a:spcPct val="110000"/>
              </a:lnSpc>
            </a:pPr>
            <a:r>
              <a:rPr lang="en-US" altLang="en-US" sz="1800" smtClean="0">
                <a:solidFill>
                  <a:srgbClr val="525355"/>
                </a:solidFill>
                <a:latin typeface="Arial" charset="0"/>
              </a:rPr>
              <a:t>Expected gloves were clean – free from infection</a:t>
            </a:r>
          </a:p>
          <a:p>
            <a:pPr lvl="1">
              <a:lnSpc>
                <a:spcPct val="110000"/>
              </a:lnSpc>
            </a:pPr>
            <a:r>
              <a:rPr lang="en-US" altLang="en-US" sz="1800" smtClean="0">
                <a:solidFill>
                  <a:srgbClr val="525355"/>
                </a:solidFill>
                <a:latin typeface="Arial" charset="0"/>
              </a:rPr>
              <a:t>Not asked about latex allergy</a:t>
            </a:r>
          </a:p>
        </p:txBody>
      </p:sp>
      <p:sp>
        <p:nvSpPr>
          <p:cNvPr id="61443" name="Title 2"/>
          <p:cNvSpPr>
            <a:spLocks noGrp="1"/>
          </p:cNvSpPr>
          <p:nvPr>
            <p:ph type="title"/>
          </p:nvPr>
        </p:nvSpPr>
        <p:spPr>
          <a:xfrm>
            <a:off x="414338" y="487363"/>
            <a:ext cx="8334375" cy="854075"/>
          </a:xfrm>
        </p:spPr>
        <p:txBody>
          <a:bodyPr/>
          <a:lstStyle/>
          <a:p>
            <a:r>
              <a:rPr lang="en-US" altLang="en-US" smtClean="0">
                <a:latin typeface="Arial" charset="0"/>
              </a:rPr>
              <a:t>Patients in hospital in last 6 months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6A7CBE54-A944-4B9E-8128-31B729935A37}" type="slidenum">
              <a:rPr lang="en-GB" altLang="en-US" sz="900">
                <a:solidFill>
                  <a:srgbClr val="525355"/>
                </a:solidFill>
              </a:rPr>
              <a:pPr eaLnBrk="1" hangingPunct="1"/>
              <a:t>43</a:t>
            </a:fld>
            <a:endParaRPr lang="en-GB" altLang="en-US" sz="900">
              <a:solidFill>
                <a:srgbClr val="525355"/>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99E62AEB-37B6-4406-8750-649DA53440AA}" type="slidenum">
              <a:rPr lang="en-GB" altLang="en-US" sz="900">
                <a:solidFill>
                  <a:srgbClr val="525355"/>
                </a:solidFill>
              </a:rPr>
              <a:pPr eaLnBrk="1" hangingPunct="1"/>
              <a:t>44</a:t>
            </a:fld>
            <a:endParaRPr lang="en-GB" altLang="en-US" sz="900">
              <a:solidFill>
                <a:srgbClr val="525355"/>
              </a:solidFill>
            </a:endParaRPr>
          </a:p>
        </p:txBody>
      </p:sp>
      <p:sp>
        <p:nvSpPr>
          <p:cNvPr id="6" name="Oval Callout 5"/>
          <p:cNvSpPr/>
          <p:nvPr/>
        </p:nvSpPr>
        <p:spPr>
          <a:xfrm>
            <a:off x="1258888" y="1628775"/>
            <a:ext cx="7058025" cy="4176713"/>
          </a:xfrm>
          <a:prstGeom prst="wedgeEllipseCallout">
            <a:avLst>
              <a:gd name="adj1" fmla="val 43717"/>
              <a:gd name="adj2" fmla="val 45837"/>
            </a:avLst>
          </a:prstGeom>
          <a:solidFill>
            <a:schemeClr val="accent2">
              <a:lumMod val="20000"/>
              <a:lumOff val="80000"/>
            </a:schemeClr>
          </a:solidFill>
          <a:ln w="539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46800" rIns="46800" anchor="ct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algn="ctr" eaLnBrk="1" hangingPunct="1"/>
            <a:r>
              <a:rPr lang="en-US" altLang="en-US">
                <a:solidFill>
                  <a:srgbClr val="000080"/>
                </a:solidFill>
                <a:latin typeface="Calibri" pitchFamily="4" charset="0"/>
                <a:cs typeface="Calibri" pitchFamily="4" charset="0"/>
              </a:rPr>
              <a:t>I asked the Dr to change his gloves after he answered the phone, adjusted my table, collected bottles and opened doors before taking my blood. He told me they were for his benefit not mine. I politely and firmly insisted he change them, which he did but rather dramatically!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a:xfrm>
            <a:off x="250825" y="476250"/>
            <a:ext cx="8729663" cy="854075"/>
          </a:xfrm>
        </p:spPr>
        <p:txBody>
          <a:bodyPr/>
          <a:lstStyle/>
          <a:p>
            <a:r>
              <a:rPr lang="en-US" altLang="en-US" sz="3200" smtClean="0">
                <a:latin typeface="Arial" charset="0"/>
              </a:rPr>
              <a:t>Patients may prefer to see HCW wear gloves</a:t>
            </a:r>
            <a:br>
              <a:rPr lang="en-US" altLang="en-US" sz="3200" smtClean="0">
                <a:latin typeface="Arial" charset="0"/>
              </a:rPr>
            </a:br>
            <a:r>
              <a:rPr lang="en-US" altLang="en-US" sz="2400" smtClean="0">
                <a:latin typeface="Arial" charset="0"/>
              </a:rPr>
              <a:t>but not if they see it increases the risk of cross infection</a:t>
            </a:r>
          </a:p>
        </p:txBody>
      </p:sp>
      <p:pic>
        <p:nvPicPr>
          <p:cNvPr id="63491"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0825" y="2244725"/>
            <a:ext cx="83820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7315200" y="3313113"/>
            <a:ext cx="1017588"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 y="3778250"/>
            <a:ext cx="2120900"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41925" y="4157663"/>
            <a:ext cx="3521075"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 y="4519613"/>
            <a:ext cx="7951788"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1000" y="4883150"/>
            <a:ext cx="6192838"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1000" y="5676900"/>
            <a:ext cx="7951788"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56250" y="6107113"/>
            <a:ext cx="2776538" cy="0"/>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63499" name="TextBox 1"/>
          <p:cNvSpPr txBox="1">
            <a:spLocks noChangeArrowheads="1"/>
          </p:cNvSpPr>
          <p:nvPr/>
        </p:nvSpPr>
        <p:spPr bwMode="auto">
          <a:xfrm>
            <a:off x="358775" y="1484313"/>
            <a:ext cx="4551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GB" altLang="en-US" sz="2800" b="1">
                <a:solidFill>
                  <a:srgbClr val="6D6E71"/>
                </a:solidFill>
              </a:rPr>
              <a:t>A relative’s story……</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a:xfrm>
            <a:off x="406400" y="1428750"/>
            <a:ext cx="8413750" cy="4879975"/>
          </a:xfrm>
        </p:spPr>
        <p:txBody>
          <a:bodyPr/>
          <a:lstStyle/>
          <a:p>
            <a:r>
              <a:rPr lang="en-US" altLang="en-US" sz="2400" smtClean="0">
                <a:solidFill>
                  <a:srgbClr val="525355"/>
                </a:solidFill>
                <a:latin typeface="Arial" charset="0"/>
              </a:rPr>
              <a:t>Compromises hand hygiene</a:t>
            </a:r>
          </a:p>
          <a:p>
            <a:pPr lvl="1"/>
            <a:r>
              <a:rPr lang="en-US" altLang="en-US" sz="2000" smtClean="0">
                <a:solidFill>
                  <a:srgbClr val="525355"/>
                </a:solidFill>
                <a:latin typeface="Arial" charset="0"/>
              </a:rPr>
              <a:t>HH audit data misleading as does not account for gloves use</a:t>
            </a:r>
          </a:p>
          <a:p>
            <a:pPr lvl="1"/>
            <a:r>
              <a:rPr lang="en-US" altLang="en-US" sz="2000" smtClean="0">
                <a:solidFill>
                  <a:srgbClr val="525355"/>
                </a:solidFill>
                <a:latin typeface="Arial" charset="0"/>
              </a:rPr>
              <a:t>Gloves used in place of hand gel </a:t>
            </a:r>
          </a:p>
          <a:p>
            <a:r>
              <a:rPr lang="en-US" altLang="en-US" sz="2400" smtClean="0">
                <a:solidFill>
                  <a:srgbClr val="525355"/>
                </a:solidFill>
                <a:latin typeface="Arial" charset="0"/>
              </a:rPr>
              <a:t>Costs</a:t>
            </a:r>
          </a:p>
          <a:p>
            <a:pPr lvl="1"/>
            <a:r>
              <a:rPr lang="en-US" altLang="en-US" sz="2000" smtClean="0">
                <a:solidFill>
                  <a:srgbClr val="525355"/>
                </a:solidFill>
                <a:latin typeface="Arial" charset="0"/>
              </a:rPr>
              <a:t>£302,813 in 2013/14 in one 500 bed acute NHS Trust</a:t>
            </a:r>
          </a:p>
          <a:p>
            <a:r>
              <a:rPr lang="en-US" altLang="en-US" sz="2400" smtClean="0">
                <a:solidFill>
                  <a:srgbClr val="525355"/>
                </a:solidFill>
                <a:latin typeface="Arial" charset="0"/>
              </a:rPr>
              <a:t>Environmental damage</a:t>
            </a:r>
            <a:endParaRPr lang="en-US" altLang="en-US" sz="2000" smtClean="0">
              <a:solidFill>
                <a:srgbClr val="525355"/>
              </a:solidFill>
              <a:latin typeface="Arial" charset="0"/>
            </a:endParaRPr>
          </a:p>
          <a:p>
            <a:pPr lvl="1"/>
            <a:r>
              <a:rPr lang="en-US" altLang="en-US" sz="2000" smtClean="0">
                <a:solidFill>
                  <a:srgbClr val="525355"/>
                </a:solidFill>
                <a:latin typeface="Arial" charset="0"/>
              </a:rPr>
              <a:t>disposed of as clinical waste when mostly not contaminated with BBF!</a:t>
            </a:r>
          </a:p>
          <a:p>
            <a:pPr lvl="1"/>
            <a:endParaRPr lang="en-US" altLang="en-US" sz="2400" smtClean="0">
              <a:solidFill>
                <a:srgbClr val="525355"/>
              </a:solidFill>
              <a:latin typeface="Arial" charset="0"/>
            </a:endParaRPr>
          </a:p>
        </p:txBody>
      </p:sp>
      <p:sp>
        <p:nvSpPr>
          <p:cNvPr id="64515" name="Title 2"/>
          <p:cNvSpPr>
            <a:spLocks noGrp="1"/>
          </p:cNvSpPr>
          <p:nvPr>
            <p:ph type="title"/>
          </p:nvPr>
        </p:nvSpPr>
        <p:spPr/>
        <p:txBody>
          <a:bodyPr/>
          <a:lstStyle/>
          <a:p>
            <a:r>
              <a:rPr lang="en-US" altLang="en-US" smtClean="0">
                <a:latin typeface="Arial" charset="0"/>
              </a:rPr>
              <a:t>So does glove use matter?</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8A78C22B-C263-4C60-A5EB-2D9AA605A65E}" type="slidenum">
              <a:rPr lang="en-GB" altLang="en-US" sz="900">
                <a:solidFill>
                  <a:srgbClr val="525355"/>
                </a:solidFill>
              </a:rPr>
              <a:pPr eaLnBrk="1" hangingPunct="1"/>
              <a:t>46</a:t>
            </a:fld>
            <a:endParaRPr lang="en-GB" altLang="en-US" sz="900">
              <a:solidFill>
                <a:srgbClr val="525355"/>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850" y="4508500"/>
            <a:ext cx="8569325" cy="1657350"/>
          </a:xfrm>
        </p:spPr>
        <p:txBody>
          <a:bodyPr/>
          <a:lstStyle/>
          <a:p>
            <a:pPr>
              <a:lnSpc>
                <a:spcPct val="110000"/>
              </a:lnSpc>
            </a:pPr>
            <a:r>
              <a:rPr lang="en-GB" altLang="en-US" sz="2400" smtClean="0">
                <a:solidFill>
                  <a:srgbClr val="6D6E71"/>
                </a:solidFill>
                <a:latin typeface="Arial" charset="0"/>
              </a:rPr>
              <a:t>2 patients with Gp A Strep bacteraemia</a:t>
            </a:r>
          </a:p>
          <a:p>
            <a:pPr marL="841375" lvl="1">
              <a:lnSpc>
                <a:spcPct val="110000"/>
              </a:lnSpc>
              <a:buFont typeface="Arial" charset="0"/>
              <a:buChar char="•"/>
            </a:pPr>
            <a:r>
              <a:rPr lang="en-GB" altLang="en-US" sz="2000" smtClean="0">
                <a:solidFill>
                  <a:srgbClr val="6D6E71"/>
                </a:solidFill>
                <a:latin typeface="Arial" charset="0"/>
              </a:rPr>
              <a:t>1 colonised patient; 1 HCW</a:t>
            </a:r>
          </a:p>
          <a:p>
            <a:pPr>
              <a:lnSpc>
                <a:spcPct val="110000"/>
              </a:lnSpc>
            </a:pPr>
            <a:r>
              <a:rPr lang="en-GB" altLang="en-US" sz="2400" smtClean="0">
                <a:solidFill>
                  <a:srgbClr val="6D6E71"/>
                </a:solidFill>
                <a:latin typeface="Arial" charset="0"/>
              </a:rPr>
              <a:t>33% (10 of 34) curtains contaminated with GAS</a:t>
            </a:r>
          </a:p>
          <a:p>
            <a:pPr>
              <a:lnSpc>
                <a:spcPct val="110000"/>
              </a:lnSpc>
            </a:pPr>
            <a:endParaRPr lang="en-US" altLang="en-US" sz="2400" smtClean="0">
              <a:solidFill>
                <a:srgbClr val="525355"/>
              </a:solidFill>
              <a:latin typeface="Arial" charset="0"/>
            </a:endParaRPr>
          </a:p>
        </p:txBody>
      </p:sp>
      <p:sp>
        <p:nvSpPr>
          <p:cNvPr id="65539" name="Title 2"/>
          <p:cNvSpPr>
            <a:spLocks noGrp="1"/>
          </p:cNvSpPr>
          <p:nvPr>
            <p:ph type="title"/>
          </p:nvPr>
        </p:nvSpPr>
        <p:spPr>
          <a:xfrm>
            <a:off x="414338" y="487363"/>
            <a:ext cx="8334375" cy="854075"/>
          </a:xfrm>
        </p:spPr>
        <p:txBody>
          <a:bodyPr/>
          <a:lstStyle/>
          <a:p>
            <a:pPr marL="24161750" indent="-24161750"/>
            <a:r>
              <a:rPr lang="en-US" altLang="en-US" smtClean="0">
                <a:latin typeface="Verdana" pitchFamily="4" charset="0"/>
              </a:rPr>
              <a:t>Facilitates transmission of infection</a:t>
            </a:r>
            <a:endParaRPr lang="en-US" altLang="en-US" sz="4800" smtClean="0">
              <a:latin typeface="Verdana" pitchFamily="4" charset="0"/>
            </a:endParaRP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02692647-C37E-45D4-B6FA-B064B5306C9E}" type="slidenum">
              <a:rPr lang="en-GB" altLang="en-US" sz="900">
                <a:solidFill>
                  <a:srgbClr val="525355"/>
                </a:solidFill>
              </a:rPr>
              <a:pPr eaLnBrk="1" hangingPunct="1"/>
              <a:t>47</a:t>
            </a:fld>
            <a:endParaRPr lang="en-GB" altLang="en-US" sz="900">
              <a:solidFill>
                <a:srgbClr val="525355"/>
              </a:solidFill>
            </a:endParaRPr>
          </a:p>
        </p:txBody>
      </p:sp>
      <p:pic>
        <p:nvPicPr>
          <p:cNvPr id="6554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6013" y="1484313"/>
            <a:ext cx="6264275" cy="2994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1"/>
          <p:cNvSpPr>
            <a:spLocks noGrp="1"/>
          </p:cNvSpPr>
          <p:nvPr>
            <p:ph idx="1"/>
          </p:nvPr>
        </p:nvSpPr>
        <p:spPr>
          <a:xfrm>
            <a:off x="179388" y="1412875"/>
            <a:ext cx="8964612" cy="4608513"/>
          </a:xfrm>
        </p:spPr>
        <p:txBody>
          <a:bodyPr/>
          <a:lstStyle/>
          <a:p>
            <a:r>
              <a:rPr lang="en-US" altLang="en-US" smtClean="0">
                <a:solidFill>
                  <a:srgbClr val="525355"/>
                </a:solidFill>
                <a:latin typeface="Arial" charset="0"/>
              </a:rPr>
              <a:t>Inherent ‘community’ hand washing</a:t>
            </a:r>
          </a:p>
          <a:p>
            <a:pPr lvl="1"/>
            <a:r>
              <a:rPr lang="en-US" altLang="en-US" sz="2000" smtClean="0">
                <a:solidFill>
                  <a:srgbClr val="525355"/>
                </a:solidFill>
                <a:latin typeface="Arial" charset="0"/>
              </a:rPr>
              <a:t>Attitudes developed in the community translated to healthcare setting </a:t>
            </a:r>
          </a:p>
          <a:p>
            <a:pPr lvl="1"/>
            <a:r>
              <a:rPr lang="en-US" altLang="en-US" sz="2000" smtClean="0">
                <a:solidFill>
                  <a:srgbClr val="525355"/>
                </a:solidFill>
                <a:latin typeface="Arial" charset="0"/>
              </a:rPr>
              <a:t>Patterns established early in life</a:t>
            </a:r>
          </a:p>
          <a:p>
            <a:pPr lvl="1"/>
            <a:r>
              <a:rPr lang="en-US" altLang="en-US" sz="2000" smtClean="0">
                <a:solidFill>
                  <a:srgbClr val="525355"/>
                </a:solidFill>
                <a:latin typeface="Arial" charset="0"/>
              </a:rPr>
              <a:t>Driven by emotional concepts of ‘dirtyness’ and ‘cleanliness’</a:t>
            </a:r>
          </a:p>
          <a:p>
            <a:r>
              <a:rPr lang="en-US" altLang="en-US" smtClean="0">
                <a:solidFill>
                  <a:srgbClr val="525355"/>
                </a:solidFill>
                <a:latin typeface="Arial" charset="0"/>
              </a:rPr>
              <a:t>Elective hand washing </a:t>
            </a:r>
          </a:p>
          <a:p>
            <a:pPr lvl="1"/>
            <a:r>
              <a:rPr lang="en-US" altLang="en-US" sz="2000" smtClean="0">
                <a:solidFill>
                  <a:srgbClr val="525355"/>
                </a:solidFill>
                <a:latin typeface="Arial" charset="0"/>
              </a:rPr>
              <a:t>Indications for had hygiene not covered by inherent drivers e.g. touching patient, environment</a:t>
            </a:r>
          </a:p>
        </p:txBody>
      </p:sp>
      <p:sp>
        <p:nvSpPr>
          <p:cNvPr id="66563" name="Title 2"/>
          <p:cNvSpPr>
            <a:spLocks noGrp="1"/>
          </p:cNvSpPr>
          <p:nvPr>
            <p:ph type="title"/>
          </p:nvPr>
        </p:nvSpPr>
        <p:spPr>
          <a:xfrm>
            <a:off x="323850" y="404813"/>
            <a:ext cx="8064500" cy="854075"/>
          </a:xfrm>
        </p:spPr>
        <p:txBody>
          <a:bodyPr/>
          <a:lstStyle/>
          <a:p>
            <a:r>
              <a:rPr lang="en-US" altLang="en-US" smtClean="0">
                <a:latin typeface="Arial" charset="0"/>
              </a:rPr>
              <a:t>Factors that influence hand hygiene behaviour </a:t>
            </a:r>
            <a:r>
              <a:rPr lang="en-US" altLang="en-US" sz="2800" smtClean="0">
                <a:latin typeface="Arial" charset="0"/>
              </a:rPr>
              <a:t>(Whitby et al 2006)</a:t>
            </a:r>
            <a:endParaRPr lang="en-GB" altLang="en-US" sz="2800" smtClean="0">
              <a:latin typeface="Arial" charset="0"/>
            </a:endParaRP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F9CF1FB1-8429-40F2-8600-8DD181166C3E}" type="slidenum">
              <a:rPr lang="en-GB" altLang="en-US" sz="900">
                <a:solidFill>
                  <a:srgbClr val="525355"/>
                </a:solidFill>
              </a:rPr>
              <a:pPr eaLnBrk="1" hangingPunct="1"/>
              <a:t>48</a:t>
            </a:fld>
            <a:endParaRPr lang="en-GB" altLang="en-US" sz="900">
              <a:solidFill>
                <a:srgbClr val="525355"/>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863" y="1428750"/>
            <a:ext cx="8193087" cy="4448175"/>
          </a:xfrm>
        </p:spPr>
        <p:txBody>
          <a:bodyPr/>
          <a:lstStyle/>
          <a:p>
            <a:pPr>
              <a:lnSpc>
                <a:spcPct val="110000"/>
              </a:lnSpc>
            </a:pPr>
            <a:r>
              <a:rPr lang="en-US" altLang="en-US" sz="2600" smtClean="0">
                <a:solidFill>
                  <a:srgbClr val="525355"/>
                </a:solidFill>
                <a:latin typeface="Arial" charset="0"/>
              </a:rPr>
              <a:t>Fear of contact with dirt, particularly dirt belonging to those who were unknown, was a key driver in behaviour carried out to reduce threat. </a:t>
            </a:r>
          </a:p>
          <a:p>
            <a:pPr>
              <a:lnSpc>
                <a:spcPct val="110000"/>
              </a:lnSpc>
            </a:pPr>
            <a:r>
              <a:rPr lang="en-US" altLang="en-US" sz="2600" smtClean="0">
                <a:solidFill>
                  <a:srgbClr val="525355"/>
                </a:solidFill>
                <a:latin typeface="Arial" charset="0"/>
              </a:rPr>
              <a:t>Familiarity with the patient resulted in a reduction of the protective behaviours required. </a:t>
            </a:r>
          </a:p>
          <a:p>
            <a:pPr>
              <a:lnSpc>
                <a:spcPct val="110000"/>
              </a:lnSpc>
            </a:pPr>
            <a:r>
              <a:rPr lang="en-US" altLang="en-US" sz="2600" smtClean="0">
                <a:solidFill>
                  <a:srgbClr val="525355"/>
                </a:solidFill>
                <a:latin typeface="Arial" charset="0"/>
              </a:rPr>
              <a:t>These behaviours, which initially appeared as part of an infection prevention strategy, were primarily a form of self-protection from patients, who at first encounter were considered as dirty.</a:t>
            </a:r>
          </a:p>
        </p:txBody>
      </p:sp>
      <p:sp>
        <p:nvSpPr>
          <p:cNvPr id="67587" name="Title 2"/>
          <p:cNvSpPr>
            <a:spLocks noGrp="1"/>
          </p:cNvSpPr>
          <p:nvPr>
            <p:ph type="title"/>
          </p:nvPr>
        </p:nvSpPr>
        <p:spPr>
          <a:xfrm>
            <a:off x="414338" y="487363"/>
            <a:ext cx="8550275" cy="854075"/>
          </a:xfrm>
        </p:spPr>
        <p:txBody>
          <a:bodyPr/>
          <a:lstStyle/>
          <a:p>
            <a:r>
              <a:rPr lang="en-US" altLang="en-US" sz="3200" smtClean="0">
                <a:latin typeface="Arial" charset="0"/>
              </a:rPr>
              <a:t>Dirt and disgust as key drivers in nurses’ infection control behaviours </a:t>
            </a:r>
            <a:r>
              <a:rPr lang="en-US" altLang="en-US" sz="2000" smtClean="0">
                <a:latin typeface="Arial" charset="0"/>
              </a:rPr>
              <a:t>(Jackson &amp; Griffiths, 2014)</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6EC19776-B044-43DE-AE20-5072BDD963EE}" type="slidenum">
              <a:rPr lang="en-GB" altLang="en-US" sz="900">
                <a:solidFill>
                  <a:srgbClr val="525355"/>
                </a:solidFill>
              </a:rPr>
              <a:pPr eaLnBrk="1" hangingPunct="1"/>
              <a:t>49</a:t>
            </a:fld>
            <a:endParaRPr lang="en-GB" altLang="en-US" sz="900">
              <a:solidFill>
                <a:srgbClr val="525355"/>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908050"/>
            <a:ext cx="7397750" cy="854075"/>
          </a:xfrm>
        </p:spPr>
        <p:txBody>
          <a:bodyPr/>
          <a:lstStyle/>
          <a:p>
            <a:r>
              <a:rPr lang="en-US" altLang="en-US" sz="4000" smtClean="0">
                <a:latin typeface="Arial" charset="0"/>
              </a:rPr>
              <a:t>But gloves should not be worn…..</a:t>
            </a:r>
          </a:p>
        </p:txBody>
      </p:sp>
      <p:sp>
        <p:nvSpPr>
          <p:cNvPr id="3" name="Slide Number Placeholder 2"/>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4AD23823-D7F3-42BF-8B80-F020EB4EB7F5}" type="slidenum">
              <a:rPr lang="en-GB" altLang="en-US" sz="900">
                <a:solidFill>
                  <a:srgbClr val="525355"/>
                </a:solidFill>
              </a:rPr>
              <a:pPr eaLnBrk="1" hangingPunct="1"/>
              <a:t>5</a:t>
            </a:fld>
            <a:endParaRPr lang="en-GB" altLang="en-US" sz="900">
              <a:solidFill>
                <a:srgbClr val="525355"/>
              </a:solidFill>
            </a:endParaRPr>
          </a:p>
        </p:txBody>
      </p:sp>
      <p:sp>
        <p:nvSpPr>
          <p:cNvPr id="20484" name="TextBox 4"/>
          <p:cNvSpPr txBox="1">
            <a:spLocks noChangeArrowheads="1"/>
          </p:cNvSpPr>
          <p:nvPr/>
        </p:nvSpPr>
        <p:spPr bwMode="auto">
          <a:xfrm>
            <a:off x="2882900" y="2570163"/>
            <a:ext cx="185738" cy="400050"/>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endParaRPr lang="en-US" altLang="en-US" sz="2000">
              <a:solidFill>
                <a:srgbClr val="6D6E71"/>
              </a:solidFill>
            </a:endParaRPr>
          </a:p>
        </p:txBody>
      </p:sp>
      <p:pic>
        <p:nvPicPr>
          <p:cNvPr id="20485" name="Picture 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2184400"/>
            <a:ext cx="91440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p:cNvSpPr>
            <a:spLocks noGrp="1"/>
          </p:cNvSpPr>
          <p:nvPr>
            <p:ph idx="1"/>
          </p:nvPr>
        </p:nvSpPr>
        <p:spPr>
          <a:xfrm>
            <a:off x="423863" y="1428750"/>
            <a:ext cx="8193087" cy="4448175"/>
          </a:xfrm>
        </p:spPr>
        <p:txBody>
          <a:bodyPr/>
          <a:lstStyle/>
          <a:p>
            <a:r>
              <a:rPr lang="en-US" altLang="en-US" smtClean="0">
                <a:solidFill>
                  <a:srgbClr val="525355"/>
                </a:solidFill>
                <a:latin typeface="Arial" charset="0"/>
              </a:rPr>
              <a:t>Emotion of disgust </a:t>
            </a:r>
            <a:r>
              <a:rPr lang="en-US" altLang="en-US" b="1" smtClean="0">
                <a:solidFill>
                  <a:srgbClr val="525355"/>
                </a:solidFill>
                <a:latin typeface="Arial" charset="0"/>
              </a:rPr>
              <a:t>increases</a:t>
            </a:r>
            <a:r>
              <a:rPr lang="en-US" altLang="en-US" smtClean="0">
                <a:solidFill>
                  <a:srgbClr val="525355"/>
                </a:solidFill>
                <a:latin typeface="Arial" charset="0"/>
              </a:rPr>
              <a:t> the triggers for using gloves (in place of hand hygiene)</a:t>
            </a:r>
          </a:p>
          <a:p>
            <a:r>
              <a:rPr lang="en-US" altLang="en-US" smtClean="0">
                <a:solidFill>
                  <a:srgbClr val="525355"/>
                </a:solidFill>
                <a:latin typeface="Arial" charset="0"/>
              </a:rPr>
              <a:t>but if gloves are worn then lose focus on the critical points for glove removal and hand hygiene</a:t>
            </a:r>
            <a:endParaRPr lang="en-GB" altLang="en-US" smtClean="0">
              <a:solidFill>
                <a:srgbClr val="525355"/>
              </a:solidFill>
              <a:latin typeface="Arial" charset="0"/>
            </a:endParaRPr>
          </a:p>
          <a:p>
            <a:endParaRPr lang="en-US" altLang="en-US" smtClean="0">
              <a:solidFill>
                <a:srgbClr val="525355"/>
              </a:solidFill>
              <a:latin typeface="Arial" charset="0"/>
            </a:endParaRPr>
          </a:p>
        </p:txBody>
      </p:sp>
      <p:sp>
        <p:nvSpPr>
          <p:cNvPr id="68611" name="Title 2"/>
          <p:cNvSpPr>
            <a:spLocks noGrp="1"/>
          </p:cNvSpPr>
          <p:nvPr>
            <p:ph type="title"/>
          </p:nvPr>
        </p:nvSpPr>
        <p:spPr/>
        <p:txBody>
          <a:bodyPr/>
          <a:lstStyle/>
          <a:p>
            <a:r>
              <a:rPr lang="en-US" altLang="en-US" smtClean="0">
                <a:latin typeface="Arial" charset="0"/>
              </a:rPr>
              <a:t>Triggers for hand hygiene not the same if gloves worn</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8C586966-B661-413C-AF19-42763264A229}" type="slidenum">
              <a:rPr lang="en-GB" altLang="en-US" sz="900">
                <a:solidFill>
                  <a:srgbClr val="525355"/>
                </a:solidFill>
              </a:rPr>
              <a:pPr eaLnBrk="1" hangingPunct="1"/>
              <a:t>50</a:t>
            </a:fld>
            <a:endParaRPr lang="en-GB" altLang="en-US" sz="900">
              <a:solidFill>
                <a:srgbClr val="525355"/>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23850" y="1773238"/>
          <a:ext cx="8655050" cy="3851275"/>
        </p:xfrm>
        <a:graphic>
          <a:graphicData uri="http://schemas.openxmlformats.org/drawingml/2006/table">
            <a:tbl>
              <a:tblPr/>
              <a:tblGrid>
                <a:gridCol w="4164013"/>
                <a:gridCol w="4491037"/>
              </a:tblGrid>
              <a:tr h="514350">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3B6A"/>
                          </a:solidFill>
                          <a:effectLst/>
                          <a:latin typeface="Verdana" pitchFamily="4" charset="0"/>
                          <a:ea typeface="ＭＳ Ｐゴシック" pitchFamily="4" charset="-128"/>
                        </a:rPr>
                        <a:t>Gloves indicated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3B6A"/>
                          </a:solidFill>
                          <a:effectLst/>
                          <a:latin typeface="Verdana" pitchFamily="4" charset="0"/>
                          <a:ea typeface="ＭＳ Ｐゴシック" pitchFamily="4" charset="-128"/>
                        </a:rPr>
                        <a:t>Gloves not indicated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Touching body fluids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Taking patient observations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r>
              <a:tr h="37147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Contact with mucous membranes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Handling used linen (unless soiled)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37147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Insertion/removal invasive device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Injections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r>
              <a:tr h="37147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Contact with non-intact skin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Administration/preparation IV drugs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37147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Vaginal examination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Manipulating IV lines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r>
              <a:tr h="37147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Tracheal suctioning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Bathing/dressing patient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37147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Handling hazardous chemicals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Feeding patient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r>
              <a:tr h="37147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Taking blood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3B6A"/>
                          </a:solidFill>
                          <a:effectLst/>
                          <a:latin typeface="Verdana" pitchFamily="4" charset="0"/>
                          <a:ea typeface="ＭＳ Ｐゴシック" pitchFamily="4" charset="-128"/>
                        </a:rPr>
                        <a:t>Mobilisation/Physiotherapy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371475">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6D6E71"/>
                        </a:solidFill>
                        <a:effectLst/>
                        <a:latin typeface="Verdana" pitchFamily="4" charset="0"/>
                        <a:ea typeface="ＭＳ Ｐゴシック" pitchFamily="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lvl1pPr>
                        <a:lnSpc>
                          <a:spcPct val="130000"/>
                        </a:lnSpc>
                        <a:spcBef>
                          <a:spcPts val="600"/>
                        </a:spcBef>
                        <a:spcAft>
                          <a:spcPts val="600"/>
                        </a:spcAft>
                        <a:buSzPct val="110000"/>
                        <a:buFont typeface="Arial" charset="0"/>
                        <a:defRPr sz="2400">
                          <a:solidFill>
                            <a:srgbClr val="525355"/>
                          </a:solidFill>
                          <a:latin typeface="Arial" charset="0"/>
                          <a:ea typeface="ＭＳ Ｐゴシック" pitchFamily="4" charset="-128"/>
                        </a:defRPr>
                      </a:lvl1pPr>
                      <a:lvl2pPr marL="37931725" indent="-37474525">
                        <a:lnSpc>
                          <a:spcPct val="130000"/>
                        </a:lnSpc>
                        <a:spcBef>
                          <a:spcPts val="600"/>
                        </a:spcBef>
                        <a:spcAft>
                          <a:spcPts val="600"/>
                        </a:spcAft>
                        <a:buClr>
                          <a:srgbClr val="747678"/>
                        </a:buClr>
                        <a:buSzPct val="80000"/>
                        <a:buFont typeface="Arial" charset="0"/>
                        <a:defRPr sz="2400">
                          <a:solidFill>
                            <a:srgbClr val="525355"/>
                          </a:solidFill>
                          <a:latin typeface="Arial" charset="0"/>
                          <a:ea typeface="ＭＳ Ｐゴシック" pitchFamily="4" charset="-128"/>
                        </a:defRPr>
                      </a:lvl2pPr>
                      <a:lvl3pPr>
                        <a:lnSpc>
                          <a:spcPct val="130000"/>
                        </a:lnSpc>
                        <a:spcBef>
                          <a:spcPts val="600"/>
                        </a:spcBef>
                        <a:spcAft>
                          <a:spcPts val="600"/>
                        </a:spcAft>
                        <a:defRPr sz="2000">
                          <a:solidFill>
                            <a:srgbClr val="525355"/>
                          </a:solidFill>
                          <a:latin typeface="Arial" charset="0"/>
                          <a:ea typeface="ＭＳ Ｐゴシック" pitchFamily="4" charset="-128"/>
                        </a:defRPr>
                      </a:lvl3pPr>
                      <a:lvl4pPr>
                        <a:lnSpc>
                          <a:spcPct val="130000"/>
                        </a:lnSpc>
                        <a:spcBef>
                          <a:spcPts val="600"/>
                        </a:spcBef>
                        <a:spcAft>
                          <a:spcPts val="600"/>
                        </a:spcAft>
                        <a:defRPr>
                          <a:solidFill>
                            <a:srgbClr val="525355"/>
                          </a:solidFill>
                          <a:latin typeface="Arial" charset="0"/>
                          <a:ea typeface="ＭＳ Ｐゴシック" pitchFamily="4" charset="-128"/>
                        </a:defRPr>
                      </a:lvl4pPr>
                      <a:lvl5pPr>
                        <a:lnSpc>
                          <a:spcPct val="130000"/>
                        </a:lnSpc>
                        <a:spcBef>
                          <a:spcPts val="600"/>
                        </a:spcBef>
                        <a:spcAft>
                          <a:spcPts val="600"/>
                        </a:spcAft>
                        <a:defRPr>
                          <a:solidFill>
                            <a:srgbClr val="525355"/>
                          </a:solidFill>
                          <a:latin typeface="Arial" charset="0"/>
                          <a:ea typeface="ＭＳ Ｐゴシック" pitchFamily="4" charset="-128"/>
                        </a:defRPr>
                      </a:lvl5pPr>
                      <a:lvl6pPr marL="457200" fontAlgn="base">
                        <a:lnSpc>
                          <a:spcPct val="130000"/>
                        </a:lnSpc>
                        <a:spcBef>
                          <a:spcPts val="600"/>
                        </a:spcBef>
                        <a:spcAft>
                          <a:spcPts val="600"/>
                        </a:spcAft>
                        <a:defRPr>
                          <a:solidFill>
                            <a:srgbClr val="525355"/>
                          </a:solidFill>
                          <a:latin typeface="Arial" charset="0"/>
                          <a:ea typeface="ＭＳ Ｐゴシック" pitchFamily="4" charset="-128"/>
                        </a:defRPr>
                      </a:lvl6pPr>
                      <a:lvl7pPr marL="914400" fontAlgn="base">
                        <a:lnSpc>
                          <a:spcPct val="130000"/>
                        </a:lnSpc>
                        <a:spcBef>
                          <a:spcPts val="600"/>
                        </a:spcBef>
                        <a:spcAft>
                          <a:spcPts val="600"/>
                        </a:spcAft>
                        <a:defRPr>
                          <a:solidFill>
                            <a:srgbClr val="525355"/>
                          </a:solidFill>
                          <a:latin typeface="Arial" charset="0"/>
                          <a:ea typeface="ＭＳ Ｐゴシック" pitchFamily="4" charset="-128"/>
                        </a:defRPr>
                      </a:lvl7pPr>
                      <a:lvl8pPr marL="1371600" fontAlgn="base">
                        <a:lnSpc>
                          <a:spcPct val="130000"/>
                        </a:lnSpc>
                        <a:spcBef>
                          <a:spcPts val="600"/>
                        </a:spcBef>
                        <a:spcAft>
                          <a:spcPts val="600"/>
                        </a:spcAft>
                        <a:defRPr>
                          <a:solidFill>
                            <a:srgbClr val="525355"/>
                          </a:solidFill>
                          <a:latin typeface="Arial" charset="0"/>
                          <a:ea typeface="ＭＳ Ｐゴシック" pitchFamily="4" charset="-128"/>
                        </a:defRPr>
                      </a:lvl8pPr>
                      <a:lvl9pPr marL="1828800" fontAlgn="base">
                        <a:lnSpc>
                          <a:spcPct val="130000"/>
                        </a:lnSpc>
                        <a:spcBef>
                          <a:spcPts val="600"/>
                        </a:spcBef>
                        <a:spcAft>
                          <a:spcPts val="600"/>
                        </a:spcAft>
                        <a:defRPr>
                          <a:solidFill>
                            <a:srgbClr val="525355"/>
                          </a:solidFill>
                          <a:latin typeface="Arial" charset="0"/>
                          <a:ea typeface="ＭＳ Ｐゴシック" pitchFamily="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6D6E71"/>
                        </a:solidFill>
                        <a:effectLst/>
                        <a:latin typeface="Verdana" pitchFamily="4" charset="0"/>
                        <a:ea typeface="ＭＳ Ｐゴシック" pitchFamily="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8"/>
                    </a:solidFill>
                  </a:tcPr>
                </a:tc>
              </a:tr>
            </a:tbl>
          </a:graphicData>
        </a:graphic>
      </p:graphicFrame>
      <p:sp>
        <p:nvSpPr>
          <p:cNvPr id="69669" name="Title 2"/>
          <p:cNvSpPr>
            <a:spLocks noGrp="1"/>
          </p:cNvSpPr>
          <p:nvPr>
            <p:ph type="title"/>
          </p:nvPr>
        </p:nvSpPr>
        <p:spPr/>
        <p:txBody>
          <a:bodyPr/>
          <a:lstStyle/>
          <a:p>
            <a:r>
              <a:rPr lang="en-US" altLang="en-US" smtClean="0">
                <a:latin typeface="Arial" charset="0"/>
              </a:rPr>
              <a:t>Indications for wearing gloves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A7691514-D447-45DC-899C-A12F0CB3C9AD}" type="slidenum">
              <a:rPr lang="en-GB" altLang="en-US" sz="900">
                <a:solidFill>
                  <a:srgbClr val="525355"/>
                </a:solidFill>
              </a:rPr>
              <a:pPr eaLnBrk="1" hangingPunct="1"/>
              <a:t>51</a:t>
            </a:fld>
            <a:endParaRPr lang="en-GB" altLang="en-US" sz="900">
              <a:solidFill>
                <a:srgbClr val="525355"/>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950" y="1412875"/>
            <a:ext cx="9036050" cy="5095875"/>
          </a:xfrm>
        </p:spPr>
        <p:txBody>
          <a:bodyPr/>
          <a:lstStyle/>
          <a:p>
            <a:pPr marL="187325" lvl="1" indent="-187325">
              <a:lnSpc>
                <a:spcPct val="110000"/>
              </a:lnSpc>
              <a:buClrTx/>
              <a:buSzPct val="110000"/>
              <a:buFont typeface="Arial" charset="0"/>
              <a:buChar char="•"/>
            </a:pPr>
            <a:r>
              <a:rPr lang="en-US" altLang="en-US" smtClean="0">
                <a:solidFill>
                  <a:srgbClr val="525355"/>
                </a:solidFill>
                <a:latin typeface="Arial" charset="0"/>
              </a:rPr>
              <a:t>Identify problems with current practice</a:t>
            </a:r>
          </a:p>
          <a:p>
            <a:pPr>
              <a:lnSpc>
                <a:spcPct val="110000"/>
              </a:lnSpc>
            </a:pPr>
            <a:r>
              <a:rPr lang="en-US" altLang="en-US" smtClean="0">
                <a:solidFill>
                  <a:srgbClr val="525355"/>
                </a:solidFill>
                <a:latin typeface="Arial" charset="0"/>
              </a:rPr>
              <a:t>Clearly define &amp; communicate  policy</a:t>
            </a:r>
          </a:p>
          <a:p>
            <a:pPr marL="187325" lvl="1" indent="-187325">
              <a:lnSpc>
                <a:spcPct val="110000"/>
              </a:lnSpc>
            </a:pPr>
            <a:r>
              <a:rPr lang="en-US" altLang="en-US" sz="2300" i="1" smtClean="0">
                <a:solidFill>
                  <a:srgbClr val="525355"/>
                </a:solidFill>
                <a:latin typeface="Arial" charset="0"/>
              </a:rPr>
              <a:t>Vague references to ‘risk assessment’ not helpful</a:t>
            </a:r>
          </a:p>
          <a:p>
            <a:pPr marL="187325" lvl="1" indent="-187325">
              <a:lnSpc>
                <a:spcPct val="110000"/>
              </a:lnSpc>
            </a:pPr>
            <a:r>
              <a:rPr lang="en-US" altLang="en-US" sz="2300" i="1" smtClean="0">
                <a:solidFill>
                  <a:srgbClr val="525355"/>
                </a:solidFill>
                <a:latin typeface="Arial" charset="0"/>
              </a:rPr>
              <a:t>Tackle perverse perceptions of risk &amp; ’infection control folklore’</a:t>
            </a:r>
          </a:p>
          <a:p>
            <a:pPr marL="187325" lvl="1" indent="-187325">
              <a:lnSpc>
                <a:spcPct val="110000"/>
              </a:lnSpc>
            </a:pPr>
            <a:r>
              <a:rPr lang="en-US" altLang="en-US" sz="2300" i="1" smtClean="0">
                <a:solidFill>
                  <a:srgbClr val="525355"/>
                </a:solidFill>
                <a:latin typeface="Arial" charset="0"/>
              </a:rPr>
              <a:t>May require dialogue and reaching a consensus</a:t>
            </a:r>
          </a:p>
          <a:p>
            <a:pPr marL="187325" lvl="1" indent="-187325">
              <a:lnSpc>
                <a:spcPct val="110000"/>
              </a:lnSpc>
            </a:pPr>
            <a:r>
              <a:rPr lang="en-US" altLang="en-US" sz="2300" i="1" smtClean="0">
                <a:solidFill>
                  <a:srgbClr val="525355"/>
                </a:solidFill>
                <a:latin typeface="Arial" charset="0"/>
              </a:rPr>
              <a:t>Discriminate infection prevention requirements</a:t>
            </a:r>
          </a:p>
          <a:p>
            <a:pPr marL="187325" lvl="1" indent="-187325">
              <a:lnSpc>
                <a:spcPct val="110000"/>
              </a:lnSpc>
            </a:pPr>
            <a:r>
              <a:rPr lang="en-US" altLang="en-US" sz="2300" i="1" smtClean="0">
                <a:solidFill>
                  <a:srgbClr val="525355"/>
                </a:solidFill>
                <a:latin typeface="Arial" charset="0"/>
              </a:rPr>
              <a:t>Discuss and agree what is acceptable </a:t>
            </a:r>
          </a:p>
          <a:p>
            <a:pPr marL="187325" lvl="1" indent="-187325">
              <a:lnSpc>
                <a:spcPct val="110000"/>
              </a:lnSpc>
            </a:pPr>
            <a:r>
              <a:rPr lang="en-US" altLang="en-US" sz="2300" i="1" smtClean="0">
                <a:solidFill>
                  <a:srgbClr val="525355"/>
                </a:solidFill>
                <a:latin typeface="Arial" charset="0"/>
              </a:rPr>
              <a:t>Be consistent</a:t>
            </a:r>
          </a:p>
          <a:p>
            <a:pPr marL="187325" lvl="1" indent="-187325">
              <a:lnSpc>
                <a:spcPct val="110000"/>
              </a:lnSpc>
              <a:buFont typeface="Arial" charset="0"/>
              <a:buNone/>
            </a:pPr>
            <a:endParaRPr lang="en-US" altLang="en-US" sz="2300" smtClean="0">
              <a:solidFill>
                <a:srgbClr val="525355"/>
              </a:solidFill>
              <a:latin typeface="Arial" charset="0"/>
            </a:endParaRPr>
          </a:p>
          <a:p>
            <a:pPr marL="187325" lvl="1" indent="-187325">
              <a:lnSpc>
                <a:spcPct val="110000"/>
              </a:lnSpc>
            </a:pPr>
            <a:endParaRPr lang="en-US" altLang="en-US" sz="2000" i="1" smtClean="0">
              <a:solidFill>
                <a:srgbClr val="525355"/>
              </a:solidFill>
              <a:latin typeface="Arial" charset="0"/>
            </a:endParaRPr>
          </a:p>
        </p:txBody>
      </p:sp>
      <p:sp>
        <p:nvSpPr>
          <p:cNvPr id="70659" name="Title 2"/>
          <p:cNvSpPr>
            <a:spLocks noGrp="1"/>
          </p:cNvSpPr>
          <p:nvPr>
            <p:ph type="title"/>
          </p:nvPr>
        </p:nvSpPr>
        <p:spPr>
          <a:xfrm>
            <a:off x="414338" y="487363"/>
            <a:ext cx="7902575" cy="854075"/>
          </a:xfrm>
        </p:spPr>
        <p:txBody>
          <a:bodyPr/>
          <a:lstStyle/>
          <a:p>
            <a:r>
              <a:rPr lang="en-US" altLang="en-US" smtClean="0">
                <a:latin typeface="Arial" charset="0"/>
              </a:rPr>
              <a:t>How can this behaviour be changed?</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CA3F4673-DDE8-4889-A066-1309930862E9}" type="slidenum">
              <a:rPr lang="en-GB" altLang="en-US" sz="900">
                <a:solidFill>
                  <a:srgbClr val="525355"/>
                </a:solidFill>
              </a:rPr>
              <a:pPr eaLnBrk="1" hangingPunct="1"/>
              <a:t>52</a:t>
            </a:fld>
            <a:endParaRPr lang="en-GB" altLang="en-US" sz="900">
              <a:solidFill>
                <a:srgbClr val="525355"/>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863" y="1428750"/>
            <a:ext cx="8612187" cy="4448175"/>
          </a:xfrm>
        </p:spPr>
        <p:txBody>
          <a:bodyPr/>
          <a:lstStyle/>
          <a:p>
            <a:pPr>
              <a:lnSpc>
                <a:spcPct val="110000"/>
              </a:lnSpc>
            </a:pPr>
            <a:r>
              <a:rPr lang="en-US" altLang="en-US" sz="2600" smtClean="0">
                <a:solidFill>
                  <a:srgbClr val="525355"/>
                </a:solidFill>
                <a:latin typeface="Arial" charset="0"/>
              </a:rPr>
              <a:t>Don’t rely on mandatory training to get messages across </a:t>
            </a:r>
          </a:p>
          <a:p>
            <a:pPr lvl="1">
              <a:lnSpc>
                <a:spcPct val="110000"/>
              </a:lnSpc>
            </a:pPr>
            <a:r>
              <a:rPr lang="en-US" altLang="en-US" sz="2200" i="1" smtClean="0">
                <a:solidFill>
                  <a:srgbClr val="525355"/>
                </a:solidFill>
                <a:latin typeface="Arial" charset="0"/>
              </a:rPr>
              <a:t>Chinese whispers are more powerful</a:t>
            </a:r>
          </a:p>
          <a:p>
            <a:pPr lvl="1">
              <a:lnSpc>
                <a:spcPct val="110000"/>
              </a:lnSpc>
            </a:pPr>
            <a:endParaRPr lang="en-US" altLang="en-US" sz="2200" i="1" smtClean="0">
              <a:solidFill>
                <a:srgbClr val="525355"/>
              </a:solidFill>
              <a:latin typeface="Arial" charset="0"/>
            </a:endParaRPr>
          </a:p>
          <a:p>
            <a:pPr>
              <a:lnSpc>
                <a:spcPct val="110000"/>
              </a:lnSpc>
            </a:pPr>
            <a:r>
              <a:rPr lang="en-US" altLang="en-US" sz="2600" smtClean="0">
                <a:solidFill>
                  <a:srgbClr val="525355"/>
                </a:solidFill>
                <a:latin typeface="Arial" charset="0"/>
              </a:rPr>
              <a:t>Implement change at local level</a:t>
            </a:r>
          </a:p>
          <a:p>
            <a:pPr lvl="1">
              <a:lnSpc>
                <a:spcPct val="110000"/>
              </a:lnSpc>
            </a:pPr>
            <a:r>
              <a:rPr lang="en-US" altLang="en-US" sz="2200" i="1" smtClean="0">
                <a:solidFill>
                  <a:srgbClr val="525355"/>
                </a:solidFill>
                <a:latin typeface="Arial" charset="0"/>
              </a:rPr>
              <a:t>Discuss scenarios</a:t>
            </a:r>
          </a:p>
          <a:p>
            <a:pPr lvl="1">
              <a:lnSpc>
                <a:spcPct val="110000"/>
              </a:lnSpc>
            </a:pPr>
            <a:r>
              <a:rPr lang="en-US" altLang="en-US" sz="2200" i="1" smtClean="0">
                <a:solidFill>
                  <a:srgbClr val="525355"/>
                </a:solidFill>
                <a:latin typeface="Arial" charset="0"/>
              </a:rPr>
              <a:t>Audit &amp; feedback</a:t>
            </a:r>
          </a:p>
          <a:p>
            <a:pPr lvl="1">
              <a:lnSpc>
                <a:spcPct val="110000"/>
              </a:lnSpc>
            </a:pPr>
            <a:r>
              <a:rPr lang="en-US" altLang="en-US" sz="2200" i="1" smtClean="0">
                <a:solidFill>
                  <a:srgbClr val="525355"/>
                </a:solidFill>
                <a:latin typeface="Arial" charset="0"/>
              </a:rPr>
              <a:t>Address poor practice</a:t>
            </a:r>
          </a:p>
          <a:p>
            <a:pPr>
              <a:lnSpc>
                <a:spcPct val="110000"/>
              </a:lnSpc>
            </a:pPr>
            <a:endParaRPr lang="en-US" altLang="en-US" sz="2400" smtClean="0">
              <a:solidFill>
                <a:srgbClr val="525355"/>
              </a:solidFill>
              <a:latin typeface="Arial" charset="0"/>
            </a:endParaRPr>
          </a:p>
        </p:txBody>
      </p:sp>
      <p:sp>
        <p:nvSpPr>
          <p:cNvPr id="71683" name="Title 2"/>
          <p:cNvSpPr>
            <a:spLocks noGrp="1"/>
          </p:cNvSpPr>
          <p:nvPr>
            <p:ph type="title"/>
          </p:nvPr>
        </p:nvSpPr>
        <p:spPr>
          <a:xfrm>
            <a:off x="414338" y="487363"/>
            <a:ext cx="7974012" cy="854075"/>
          </a:xfrm>
        </p:spPr>
        <p:txBody>
          <a:bodyPr/>
          <a:lstStyle/>
          <a:p>
            <a:r>
              <a:rPr lang="en-US" altLang="en-US" smtClean="0">
                <a:latin typeface="Arial" charset="0"/>
              </a:rPr>
              <a:t>Innovative dissemination strategies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20C43325-54D7-423D-9E0C-B4C592D63FF8}" type="slidenum">
              <a:rPr lang="en-GB" altLang="en-US" sz="900">
                <a:solidFill>
                  <a:srgbClr val="525355"/>
                </a:solidFill>
              </a:rPr>
              <a:pPr eaLnBrk="1" hangingPunct="1"/>
              <a:t>53</a:t>
            </a:fld>
            <a:endParaRPr lang="en-GB" altLang="en-US" sz="900">
              <a:solidFill>
                <a:srgbClr val="525355"/>
              </a:solidFill>
            </a:endParaRPr>
          </a:p>
        </p:txBody>
      </p:sp>
      <p:sp>
        <p:nvSpPr>
          <p:cNvPr id="6" name="Content Placeholder 3"/>
          <p:cNvSpPr txBox="1">
            <a:spLocks/>
          </p:cNvSpPr>
          <p:nvPr/>
        </p:nvSpPr>
        <p:spPr>
          <a:xfrm>
            <a:off x="5651500" y="2420938"/>
            <a:ext cx="3462338" cy="2303462"/>
          </a:xfrm>
          <a:prstGeom prst="wedgeEllipseCallout">
            <a:avLst>
              <a:gd name="adj1" fmla="val -45029"/>
              <a:gd name="adj2" fmla="val -67435"/>
            </a:avLst>
          </a:prstGeom>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buClr>
                <a:srgbClr val="C1F944"/>
              </a:buClr>
              <a:buSzPct val="90000"/>
              <a:buFont typeface="Wingdings" pitchFamily="4" charset="2"/>
              <a:buNone/>
            </a:pPr>
            <a:r>
              <a:rPr lang="en-US" altLang="en-US" sz="1400" b="1">
                <a:solidFill>
                  <a:srgbClr val="000000"/>
                </a:solidFill>
                <a:latin typeface="Verdana" pitchFamily="4" charset="0"/>
              </a:rPr>
              <a:t>About mandatory training..</a:t>
            </a:r>
          </a:p>
          <a:p>
            <a:pPr lvl="1" algn="ctr" eaLnBrk="1" hangingPunct="1">
              <a:buClr>
                <a:srgbClr val="C1F944"/>
              </a:buClr>
              <a:buSzPct val="90000"/>
              <a:buFont typeface="Wingdings" pitchFamily="4" charset="2"/>
              <a:buNone/>
            </a:pPr>
            <a:r>
              <a:rPr lang="en-US" altLang="en-US" sz="1400">
                <a:solidFill>
                  <a:srgbClr val="000000"/>
                </a:solidFill>
                <a:latin typeface="Verdana" pitchFamily="4" charset="0"/>
              </a:rPr>
              <a:t>“I don</a:t>
            </a:r>
            <a:r>
              <a:rPr lang="fr-FR" altLang="en-US" sz="1400">
                <a:solidFill>
                  <a:srgbClr val="000000"/>
                </a:solidFill>
                <a:latin typeface="Verdana" pitchFamily="4" charset="0"/>
              </a:rPr>
              <a:t>’</a:t>
            </a:r>
            <a:r>
              <a:rPr lang="en-US" altLang="en-US" sz="1400">
                <a:solidFill>
                  <a:srgbClr val="000000"/>
                </a:solidFill>
                <a:latin typeface="Verdana" pitchFamily="4" charset="0"/>
              </a:rPr>
              <a:t>t think people take it in properly, just something they have to do so they go and say they’ve been”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1"/>
          <p:cNvSpPr>
            <a:spLocks noGrp="1"/>
          </p:cNvSpPr>
          <p:nvPr>
            <p:ph idx="1"/>
          </p:nvPr>
        </p:nvSpPr>
        <p:spPr>
          <a:xfrm>
            <a:off x="423863" y="1428750"/>
            <a:ext cx="8193087" cy="4448175"/>
          </a:xfrm>
        </p:spPr>
        <p:txBody>
          <a:bodyPr/>
          <a:lstStyle/>
          <a:p>
            <a:r>
              <a:rPr lang="en-US" altLang="en-US" smtClean="0">
                <a:solidFill>
                  <a:srgbClr val="525355"/>
                </a:solidFill>
                <a:latin typeface="Arial" charset="0"/>
              </a:rPr>
              <a:t>Location of gloves?</a:t>
            </a:r>
          </a:p>
          <a:p>
            <a:r>
              <a:rPr lang="en-US" altLang="en-US" smtClean="0">
                <a:solidFill>
                  <a:srgbClr val="525355"/>
                </a:solidFill>
                <a:latin typeface="Arial" charset="0"/>
              </a:rPr>
              <a:t>More hand gel?</a:t>
            </a:r>
          </a:p>
          <a:p>
            <a:pPr lvl="1"/>
            <a:r>
              <a:rPr lang="en-US" altLang="en-US" smtClean="0">
                <a:solidFill>
                  <a:srgbClr val="525355"/>
                </a:solidFill>
                <a:latin typeface="Arial" charset="0"/>
              </a:rPr>
              <a:t>individual dispensers</a:t>
            </a:r>
          </a:p>
          <a:p>
            <a:endParaRPr lang="en-GB" altLang="en-US" smtClean="0">
              <a:solidFill>
                <a:srgbClr val="525355"/>
              </a:solidFill>
              <a:latin typeface="Arial" charset="0"/>
            </a:endParaRPr>
          </a:p>
        </p:txBody>
      </p:sp>
      <p:sp>
        <p:nvSpPr>
          <p:cNvPr id="72707" name="Title 2"/>
          <p:cNvSpPr>
            <a:spLocks noGrp="1"/>
          </p:cNvSpPr>
          <p:nvPr>
            <p:ph type="title"/>
          </p:nvPr>
        </p:nvSpPr>
        <p:spPr/>
        <p:txBody>
          <a:bodyPr/>
          <a:lstStyle/>
          <a:p>
            <a:r>
              <a:rPr lang="en-GB" altLang="en-US" smtClean="0">
                <a:latin typeface="Arial" charset="0"/>
              </a:rPr>
              <a:t>Structural changes?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B57A3B89-88FA-4244-9F09-EC8125864453}" type="slidenum">
              <a:rPr lang="en-GB" altLang="en-US" sz="900">
                <a:solidFill>
                  <a:srgbClr val="525355"/>
                </a:solidFill>
              </a:rPr>
              <a:pPr eaLnBrk="1" hangingPunct="1"/>
              <a:t>54</a:t>
            </a:fld>
            <a:endParaRPr lang="en-GB" altLang="en-US" sz="900">
              <a:solidFill>
                <a:srgbClr val="525355"/>
              </a:solidFill>
            </a:endParaRPr>
          </a:p>
        </p:txBody>
      </p:sp>
      <p:pic>
        <p:nvPicPr>
          <p:cNvPr id="72709" name="Picture 4" descr="http://upload.wikimedia.org/wikipedia/commons/c/c9/Orthopaedic_Ward_at_Addenbrookes_Hospita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9700" y="1628775"/>
            <a:ext cx="3309938"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2" descr="http://www.derbytelegraph.co.uk/images/localworld/ugc-images/276250/Article/images/22016628/6556963-lar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8888" y="3835400"/>
            <a:ext cx="40655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3"/>
          <p:cNvSpPr txBox="1">
            <a:spLocks/>
          </p:cNvSpPr>
          <p:nvPr/>
        </p:nvSpPr>
        <p:spPr>
          <a:xfrm>
            <a:off x="4932363" y="404813"/>
            <a:ext cx="3743325" cy="1944687"/>
          </a:xfrm>
          <a:prstGeom prst="wedgeEllipseCallout">
            <a:avLst>
              <a:gd name="adj1" fmla="val -82315"/>
              <a:gd name="adj2" fmla="val 30392"/>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anchor="ctr"/>
          <a:lstStyle>
            <a:lvl1pPr marL="24161750" indent="-24161750" eaLnBrk="0" hangingPunct="0">
              <a:defRPr sz="2400">
                <a:solidFill>
                  <a:schemeClr val="tx1"/>
                </a:solidFill>
                <a:latin typeface="Arial" charset="0"/>
                <a:ea typeface="ＭＳ Ｐゴシック" pitchFamily="4" charset="-128"/>
              </a:defRPr>
            </a:lvl1pPr>
            <a:lvl2pPr marL="29527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lvl="1" algn="ctr" eaLnBrk="1" hangingPunct="1">
              <a:buClr>
                <a:srgbClr val="C1F944"/>
              </a:buClr>
              <a:buSzPct val="90000"/>
              <a:buFont typeface="Wingdings" pitchFamily="4" charset="2"/>
              <a:buNone/>
            </a:pPr>
            <a:r>
              <a:rPr lang="en-US" altLang="en-US" sz="1600">
                <a:solidFill>
                  <a:srgbClr val="000000"/>
                </a:solidFill>
                <a:latin typeface="Verdana" pitchFamily="4" charset="0"/>
              </a:rPr>
              <a:t>“gloves are around everywhere [now, so] people tend to use them more”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750" y="2565400"/>
            <a:ext cx="8193088" cy="2663825"/>
          </a:xfrm>
        </p:spPr>
        <p:txBody>
          <a:bodyPr/>
          <a:lstStyle/>
          <a:p>
            <a:pPr marL="0" indent="0">
              <a:lnSpc>
                <a:spcPct val="120000"/>
              </a:lnSpc>
              <a:buFont typeface="Arial" charset="0"/>
              <a:buNone/>
            </a:pPr>
            <a:r>
              <a:rPr lang="en-US" altLang="en-US" smtClean="0">
                <a:solidFill>
                  <a:srgbClr val="525355"/>
                </a:solidFill>
                <a:latin typeface="Arial" charset="0"/>
              </a:rPr>
              <a:t>Collaborative Research Award, 2013</a:t>
            </a:r>
          </a:p>
          <a:p>
            <a:pPr marL="0" indent="0">
              <a:lnSpc>
                <a:spcPct val="120000"/>
              </a:lnSpc>
              <a:buFont typeface="Arial" charset="0"/>
              <a:buNone/>
            </a:pPr>
            <a:r>
              <a:rPr lang="en-US" altLang="en-US" sz="2400" smtClean="0">
                <a:solidFill>
                  <a:srgbClr val="525355"/>
                </a:solidFill>
                <a:latin typeface="Arial" charset="0"/>
              </a:rPr>
              <a:t>Research Partners:</a:t>
            </a:r>
          </a:p>
          <a:p>
            <a:pPr marL="0" indent="0">
              <a:lnSpc>
                <a:spcPct val="120000"/>
              </a:lnSpc>
            </a:pPr>
            <a:r>
              <a:rPr lang="en-US" altLang="en-US" sz="2200" smtClean="0">
                <a:solidFill>
                  <a:srgbClr val="525355"/>
                </a:solidFill>
                <a:latin typeface="Arial" charset="0"/>
              </a:rPr>
              <a:t>Jenny Wyeth/Linda Hosie: Royal Berkshire Hospital NHS Trust</a:t>
            </a:r>
          </a:p>
          <a:p>
            <a:pPr marL="0" indent="0">
              <a:lnSpc>
                <a:spcPct val="120000"/>
              </a:lnSpc>
            </a:pPr>
            <a:r>
              <a:rPr lang="en-US" altLang="en-US" sz="2200" smtClean="0">
                <a:solidFill>
                  <a:srgbClr val="525355"/>
                </a:solidFill>
                <a:latin typeface="Arial" charset="0"/>
              </a:rPr>
              <a:t>Yvonne Carter &amp; IPCNs: Royal free Hospital NHS Trust</a:t>
            </a:r>
          </a:p>
          <a:p>
            <a:pPr marL="0" indent="0">
              <a:lnSpc>
                <a:spcPct val="120000"/>
              </a:lnSpc>
              <a:buFont typeface="Arial" charset="0"/>
              <a:buNone/>
            </a:pPr>
            <a:endParaRPr lang="en-US" altLang="en-US" sz="2400" smtClean="0">
              <a:solidFill>
                <a:srgbClr val="525355"/>
              </a:solidFill>
              <a:latin typeface="Arial" charset="0"/>
            </a:endParaRPr>
          </a:p>
        </p:txBody>
      </p:sp>
      <p:sp>
        <p:nvSpPr>
          <p:cNvPr id="73731" name="Title 2"/>
          <p:cNvSpPr>
            <a:spLocks noGrp="1"/>
          </p:cNvSpPr>
          <p:nvPr>
            <p:ph type="title"/>
          </p:nvPr>
        </p:nvSpPr>
        <p:spPr/>
        <p:txBody>
          <a:bodyPr/>
          <a:lstStyle/>
          <a:p>
            <a:r>
              <a:rPr lang="en-US" altLang="en-US" smtClean="0">
                <a:latin typeface="Arial" charset="0"/>
              </a:rPr>
              <a:t>Acknowledgements</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903FB286-8A32-4330-B7CB-1EFC3AB8F7C1}" type="slidenum">
              <a:rPr lang="en-GB" altLang="en-US" sz="900">
                <a:solidFill>
                  <a:srgbClr val="525355"/>
                </a:solidFill>
              </a:rPr>
              <a:pPr eaLnBrk="1" hangingPunct="1"/>
              <a:t>55</a:t>
            </a:fld>
            <a:endParaRPr lang="en-GB" altLang="en-US" sz="900">
              <a:solidFill>
                <a:srgbClr val="525355"/>
              </a:solidFill>
            </a:endParaRPr>
          </a:p>
        </p:txBody>
      </p:sp>
      <p:pic>
        <p:nvPicPr>
          <p:cNvPr id="73733" name="Picture 6" descr="IPS-Colou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50" y="1628775"/>
            <a:ext cx="519588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Box 5"/>
          <p:cNvSpPr txBox="1">
            <a:spLocks noChangeArrowheads="1"/>
          </p:cNvSpPr>
          <p:nvPr/>
        </p:nvSpPr>
        <p:spPr bwMode="auto">
          <a:xfrm>
            <a:off x="611188" y="5013325"/>
            <a:ext cx="44084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sz="2000">
                <a:solidFill>
                  <a:srgbClr val="6D6E71"/>
                </a:solidFill>
              </a:rPr>
              <a:t>Aggie Bak, Research Assistant, UWL</a:t>
            </a:r>
          </a:p>
          <a:p>
            <a:pPr eaLnBrk="1" hangingPunct="1">
              <a:spcAft>
                <a:spcPts val="600"/>
              </a:spcAft>
            </a:pPr>
            <a:r>
              <a:rPr lang="en-US" altLang="en-US" sz="2000">
                <a:solidFill>
                  <a:srgbClr val="6D6E71"/>
                </a:solidFill>
              </a:rPr>
              <a:t>Siobhan Lynham, UWL</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Coming Soon Slid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4"/>
          <p:cNvSpPr>
            <a:spLocks noChangeArrowheads="1"/>
          </p:cNvSpPr>
          <p:nvPr/>
        </p:nvSpPr>
        <p:spPr bwMode="auto">
          <a:xfrm>
            <a:off x="47625" y="1862138"/>
            <a:ext cx="9037638"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r>
              <a:rPr lang="en-US" altLang="en-US" sz="1600">
                <a:solidFill>
                  <a:srgbClr val="232323"/>
                </a:solidFill>
                <a:cs typeface="Arial" charset="0"/>
              </a:rPr>
              <a:t>July 26  	</a:t>
            </a:r>
            <a:r>
              <a:rPr lang="en-US" altLang="en-US" sz="1800" b="1">
                <a:solidFill>
                  <a:srgbClr val="232323"/>
                </a:solidFill>
                <a:cs typeface="Arial" charset="0"/>
              </a:rPr>
              <a:t>GASTROINTESTINAL ENDOSCOPES: A NEED TO SHIFT FROM </a:t>
            </a:r>
            <a:br>
              <a:rPr lang="en-US" altLang="en-US" sz="1800" b="1">
                <a:solidFill>
                  <a:srgbClr val="232323"/>
                </a:solidFill>
                <a:cs typeface="Arial" charset="0"/>
              </a:rPr>
            </a:br>
            <a:r>
              <a:rPr lang="en-US" altLang="en-US" sz="1800" b="1">
                <a:solidFill>
                  <a:srgbClr val="232323"/>
                </a:solidFill>
                <a:cs typeface="Arial" charset="0"/>
              </a:rPr>
              <a:t>	DISINFECTION TO STERILIZATION?</a:t>
            </a:r>
            <a:r>
              <a:rPr lang="en-US" altLang="en-US" sz="1600">
                <a:solidFill>
                  <a:srgbClr val="232323"/>
                </a:solidFill>
                <a:cs typeface="Arial" charset="0"/>
              </a:rPr>
              <a:t/>
            </a:r>
            <a:br>
              <a:rPr lang="en-US" altLang="en-US" sz="1600">
                <a:solidFill>
                  <a:srgbClr val="232323"/>
                </a:solidFill>
                <a:cs typeface="Arial" charset="0"/>
              </a:rPr>
            </a:br>
            <a:r>
              <a:rPr lang="en-US" altLang="en-US" sz="1600">
                <a:solidFill>
                  <a:srgbClr val="232323"/>
                </a:solidFill>
                <a:cs typeface="Arial" charset="0"/>
              </a:rPr>
              <a:t>	Prof. William Rutala, University of North Carolina Medical School</a:t>
            </a:r>
            <a:br>
              <a:rPr lang="en-US" altLang="en-US" sz="1600">
                <a:solidFill>
                  <a:srgbClr val="232323"/>
                </a:solidFill>
                <a:cs typeface="Arial" charset="0"/>
              </a:rPr>
            </a:br>
            <a:r>
              <a:rPr lang="en-US" altLang="en-US" sz="1600">
                <a:solidFill>
                  <a:srgbClr val="232323"/>
                </a:solidFill>
                <a:cs typeface="Arial" charset="0"/>
              </a:rPr>
              <a:t/>
            </a:r>
            <a:br>
              <a:rPr lang="en-US" altLang="en-US" sz="1600">
                <a:solidFill>
                  <a:srgbClr val="232323"/>
                </a:solidFill>
                <a:cs typeface="Arial" charset="0"/>
              </a:rPr>
            </a:br>
            <a:r>
              <a:rPr lang="en-US" altLang="en-US" sz="1600">
                <a:solidFill>
                  <a:srgbClr val="232323"/>
                </a:solidFill>
                <a:cs typeface="Arial" charset="0"/>
              </a:rPr>
              <a:t>August 13  </a:t>
            </a:r>
            <a:r>
              <a:rPr lang="en-US" altLang="en-US" sz="1800" b="1">
                <a:solidFill>
                  <a:srgbClr val="232323"/>
                </a:solidFill>
                <a:cs typeface="Arial" charset="0"/>
              </a:rPr>
              <a:t>ASSESSING THE IMPACT OF AN EDUCATIONAL INTERVENTION ON </a:t>
            </a:r>
            <a:br>
              <a:rPr lang="en-US" altLang="en-US" sz="1800" b="1">
                <a:solidFill>
                  <a:srgbClr val="232323"/>
                </a:solidFill>
                <a:cs typeface="Arial" charset="0"/>
              </a:rPr>
            </a:br>
            <a:r>
              <a:rPr lang="en-US" altLang="en-US" sz="1800" b="1">
                <a:solidFill>
                  <a:srgbClr val="232323"/>
                </a:solidFill>
                <a:cs typeface="Arial" charset="0"/>
              </a:rPr>
              <a:t>	 VENTILATOR-ASSOCIATED PNEUMONIA</a:t>
            </a:r>
            <a:r>
              <a:rPr lang="en-US" altLang="en-US" sz="1600">
                <a:solidFill>
                  <a:srgbClr val="232323"/>
                </a:solidFill>
                <a:cs typeface="Arial" charset="0"/>
              </a:rPr>
              <a:t/>
            </a:r>
            <a:br>
              <a:rPr lang="en-US" altLang="en-US" sz="1600">
                <a:solidFill>
                  <a:srgbClr val="232323"/>
                </a:solidFill>
                <a:cs typeface="Arial" charset="0"/>
              </a:rPr>
            </a:br>
            <a:r>
              <a:rPr lang="en-US" altLang="en-US" sz="1600">
                <a:solidFill>
                  <a:srgbClr val="232323"/>
                </a:solidFill>
                <a:cs typeface="Arial" charset="0"/>
              </a:rPr>
              <a:t>	Prof. Arti Kapil, All India Institute of Medical Sciences, New Delhi, India</a:t>
            </a:r>
            <a:br>
              <a:rPr lang="en-US" altLang="en-US" sz="1600">
                <a:solidFill>
                  <a:srgbClr val="232323"/>
                </a:solidFill>
                <a:cs typeface="Arial" charset="0"/>
              </a:rPr>
            </a:br>
            <a:r>
              <a:rPr lang="en-US" altLang="en-US" sz="1600">
                <a:solidFill>
                  <a:srgbClr val="232323"/>
                </a:solidFill>
                <a:cs typeface="Arial" charset="0"/>
              </a:rPr>
              <a:t/>
            </a:r>
            <a:br>
              <a:rPr lang="en-US" altLang="en-US" sz="1600">
                <a:solidFill>
                  <a:srgbClr val="232323"/>
                </a:solidFill>
                <a:cs typeface="Arial" charset="0"/>
              </a:rPr>
            </a:br>
            <a:r>
              <a:rPr lang="en-US" altLang="en-US" sz="1600">
                <a:solidFill>
                  <a:srgbClr val="232323"/>
                </a:solidFill>
                <a:cs typeface="Arial" charset="0"/>
              </a:rPr>
              <a:t>September 3   (Free South Pacific Teleclass – Broadcast live from the 2015 IPCNC New Zealand </a:t>
            </a:r>
            <a:br>
              <a:rPr lang="en-US" altLang="en-US" sz="1600">
                <a:solidFill>
                  <a:srgbClr val="232323"/>
                </a:solidFill>
                <a:cs typeface="Arial" charset="0"/>
              </a:rPr>
            </a:br>
            <a:r>
              <a:rPr lang="en-US" altLang="en-US" sz="1600">
                <a:solidFill>
                  <a:srgbClr val="232323"/>
                </a:solidFill>
                <a:cs typeface="Arial" charset="0"/>
              </a:rPr>
              <a:t>	         Conference)</a:t>
            </a:r>
            <a:br>
              <a:rPr lang="en-US" altLang="en-US" sz="1600">
                <a:solidFill>
                  <a:srgbClr val="232323"/>
                </a:solidFill>
                <a:cs typeface="Arial" charset="0"/>
              </a:rPr>
            </a:br>
            <a:r>
              <a:rPr lang="en-US" altLang="en-US" sz="1600">
                <a:solidFill>
                  <a:srgbClr val="232323"/>
                </a:solidFill>
                <a:cs typeface="Arial" charset="0"/>
              </a:rPr>
              <a:t>	</a:t>
            </a:r>
            <a:r>
              <a:rPr lang="en-US" altLang="en-US" sz="1800" b="1">
                <a:solidFill>
                  <a:srgbClr val="232323"/>
                </a:solidFill>
                <a:cs typeface="Arial" charset="0"/>
              </a:rPr>
              <a:t>IS MANDATORY INFLUENZA FOR HEALTHCARE WORKERS THE </a:t>
            </a:r>
            <a:br>
              <a:rPr lang="en-US" altLang="en-US" sz="1800" b="1">
                <a:solidFill>
                  <a:srgbClr val="232323"/>
                </a:solidFill>
                <a:cs typeface="Arial" charset="0"/>
              </a:rPr>
            </a:br>
            <a:r>
              <a:rPr lang="en-US" altLang="en-US" sz="1800" b="1">
                <a:solidFill>
                  <a:srgbClr val="232323"/>
                </a:solidFill>
                <a:cs typeface="Arial" charset="0"/>
              </a:rPr>
              <a:t>	BEST WAY TO PROTECT OUR PATIENTS?</a:t>
            </a:r>
            <a:r>
              <a:rPr lang="en-US" altLang="en-US" sz="1600">
                <a:solidFill>
                  <a:srgbClr val="232323"/>
                </a:solidFill>
                <a:cs typeface="Arial" charset="0"/>
              </a:rPr>
              <a:t/>
            </a:r>
            <a:br>
              <a:rPr lang="en-US" altLang="en-US" sz="1600">
                <a:solidFill>
                  <a:srgbClr val="232323"/>
                </a:solidFill>
                <a:cs typeface="Arial" charset="0"/>
              </a:rPr>
            </a:br>
            <a:r>
              <a:rPr lang="en-US" altLang="en-US" sz="1600">
                <a:solidFill>
                  <a:srgbClr val="232323"/>
                </a:solidFill>
                <a:cs typeface="Arial" charset="0"/>
              </a:rPr>
              <a:t>	Dr. Michael Gardam, University Health Network, Toronto</a:t>
            </a:r>
            <a:br>
              <a:rPr lang="en-US" altLang="en-US" sz="1600">
                <a:solidFill>
                  <a:srgbClr val="232323"/>
                </a:solidFill>
                <a:cs typeface="Arial" charset="0"/>
              </a:rPr>
            </a:br>
            <a:r>
              <a:rPr lang="en-US" altLang="en-US" sz="1600">
                <a:solidFill>
                  <a:srgbClr val="232323"/>
                </a:solidFill>
                <a:cs typeface="Arial" charset="0"/>
              </a:rPr>
              <a:t>	Sponsored by Johnson &amp; Johnson (www.jnjnz.co.nz)</a:t>
            </a:r>
            <a:br>
              <a:rPr lang="en-US" altLang="en-US" sz="1600">
                <a:solidFill>
                  <a:srgbClr val="232323"/>
                </a:solidFill>
                <a:cs typeface="Arial" charset="0"/>
              </a:rPr>
            </a:br>
            <a:r>
              <a:rPr lang="en-US" altLang="en-US" sz="1600">
                <a:solidFill>
                  <a:srgbClr val="232323"/>
                </a:solidFill>
                <a:cs typeface="Arial" charset="0"/>
              </a:rPr>
              <a:t/>
            </a:r>
            <a:br>
              <a:rPr lang="en-US" altLang="en-US" sz="1600">
                <a:solidFill>
                  <a:srgbClr val="232323"/>
                </a:solidFill>
                <a:cs typeface="Arial" charset="0"/>
              </a:rPr>
            </a:br>
            <a:r>
              <a:rPr lang="en-US" altLang="en-US" sz="1600">
                <a:solidFill>
                  <a:srgbClr val="232323"/>
                </a:solidFill>
                <a:cs typeface="Arial" charset="0"/>
              </a:rPr>
              <a:t>September 17   </a:t>
            </a:r>
            <a:r>
              <a:rPr lang="en-US" altLang="en-US" sz="1800" b="1">
                <a:solidFill>
                  <a:srgbClr val="232323"/>
                </a:solidFill>
                <a:cs typeface="Arial" charset="0"/>
              </a:rPr>
              <a:t>CAN ENERGY MANAGEMENT BENEFIT INFECTION PREVENTION?</a:t>
            </a:r>
            <a:r>
              <a:rPr lang="en-US" altLang="en-US" sz="1600">
                <a:solidFill>
                  <a:srgbClr val="232323"/>
                </a:solidFill>
                <a:cs typeface="Arial" charset="0"/>
              </a:rPr>
              <a:t/>
            </a:r>
            <a:br>
              <a:rPr lang="en-US" altLang="en-US" sz="1600">
                <a:solidFill>
                  <a:srgbClr val="232323"/>
                </a:solidFill>
                <a:cs typeface="Arial" charset="0"/>
              </a:rPr>
            </a:br>
            <a:r>
              <a:rPr lang="en-US" altLang="en-US" sz="1600">
                <a:solidFill>
                  <a:srgbClr val="232323"/>
                </a:solidFill>
                <a:cs typeface="Arial" charset="0"/>
              </a:rPr>
              <a:t>	Andrew Streifel, University of Minnesota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descr="Patron Sponsor Slide.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idx="1"/>
          </p:nvPr>
        </p:nvSpPr>
        <p:spPr>
          <a:xfrm>
            <a:off x="423863" y="1428750"/>
            <a:ext cx="8193087" cy="4448175"/>
          </a:xfrm>
        </p:spPr>
        <p:txBody>
          <a:bodyPr/>
          <a:lstStyle/>
          <a:p>
            <a:r>
              <a:rPr lang="en-US" altLang="en-US" smtClean="0">
                <a:solidFill>
                  <a:srgbClr val="525355"/>
                </a:solidFill>
                <a:latin typeface="Arial" charset="0"/>
              </a:rPr>
              <a:t>Must be changed between patients</a:t>
            </a:r>
          </a:p>
          <a:p>
            <a:r>
              <a:rPr lang="en-US" altLang="en-US" smtClean="0">
                <a:solidFill>
                  <a:srgbClr val="525355"/>
                </a:solidFill>
                <a:latin typeface="Arial" charset="0"/>
              </a:rPr>
              <a:t>Must be changed between procedures</a:t>
            </a:r>
          </a:p>
          <a:p>
            <a:r>
              <a:rPr lang="en-US" altLang="en-US" smtClean="0">
                <a:solidFill>
                  <a:srgbClr val="525355"/>
                </a:solidFill>
                <a:latin typeface="Arial" charset="0"/>
              </a:rPr>
              <a:t>Hands must be decontaminated after removal</a:t>
            </a:r>
          </a:p>
        </p:txBody>
      </p:sp>
      <p:sp>
        <p:nvSpPr>
          <p:cNvPr id="21507" name="Title 2"/>
          <p:cNvSpPr>
            <a:spLocks noGrp="1"/>
          </p:cNvSpPr>
          <p:nvPr>
            <p:ph type="title"/>
          </p:nvPr>
        </p:nvSpPr>
        <p:spPr/>
        <p:txBody>
          <a:bodyPr/>
          <a:lstStyle/>
          <a:p>
            <a:r>
              <a:rPr lang="en-US" altLang="en-US" smtClean="0">
                <a:latin typeface="Arial" charset="0"/>
              </a:rPr>
              <a:t>And if gloves are worn they…..</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8E7610EA-41B4-44AE-8F17-DD20AA9DABED}" type="slidenum">
              <a:rPr lang="en-GB" altLang="en-US" sz="900">
                <a:solidFill>
                  <a:srgbClr val="525355"/>
                </a:solidFill>
              </a:rPr>
              <a:pPr eaLnBrk="1" hangingPunct="1"/>
              <a:t>6</a:t>
            </a:fld>
            <a:endParaRPr lang="en-GB" altLang="en-US" sz="900">
              <a:solidFill>
                <a:srgbClr val="525355"/>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p:txBody>
          <a:bodyPr/>
          <a:lstStyle/>
          <a:p>
            <a:r>
              <a:rPr lang="en-US" altLang="en-US" smtClean="0">
                <a:latin typeface="Arial" charset="0"/>
              </a:rPr>
              <a:t>Evolution of gloves use in healthcare: 1980 - 2015</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4E22C234-0CBC-4AD9-B5C6-334E5C134F7B}" type="slidenum">
              <a:rPr lang="en-GB" altLang="en-US" sz="900">
                <a:solidFill>
                  <a:srgbClr val="525355"/>
                </a:solidFill>
              </a:rPr>
              <a:pPr eaLnBrk="1" hangingPunct="1"/>
              <a:t>7</a:t>
            </a:fld>
            <a:endParaRPr lang="en-GB" altLang="en-US" sz="900">
              <a:solidFill>
                <a:srgbClr val="525355"/>
              </a:solidFill>
            </a:endParaRPr>
          </a:p>
        </p:txBody>
      </p:sp>
      <p:pic>
        <p:nvPicPr>
          <p:cNvPr id="22532"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2708275"/>
            <a:ext cx="27368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516688" y="4221163"/>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995738" y="4005263"/>
            <a:ext cx="2163762"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419475" y="1844675"/>
            <a:ext cx="2730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0"/>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372225" y="1557338"/>
            <a:ext cx="22987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250825" y="0"/>
            <a:ext cx="7634288" cy="1223963"/>
          </a:xfrm>
        </p:spPr>
        <p:txBody>
          <a:bodyPr/>
          <a:lstStyle/>
          <a:p>
            <a:r>
              <a:rPr lang="en-US" altLang="en-US" sz="2800" smtClean="0">
                <a:latin typeface="Arial" charset="0"/>
              </a:rPr>
              <a:t>How are clinical gloves integrated into My 5 Moments of Hand hygiene?</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ABF41FCD-6063-47AF-A3FC-3EA9D128F2CE}" type="slidenum">
              <a:rPr lang="en-GB" altLang="en-US" sz="900">
                <a:solidFill>
                  <a:srgbClr val="525355"/>
                </a:solidFill>
              </a:rPr>
              <a:pPr eaLnBrk="1" hangingPunct="1"/>
              <a:t>8</a:t>
            </a:fld>
            <a:endParaRPr lang="en-GB" altLang="en-US" sz="900">
              <a:solidFill>
                <a:srgbClr val="525355"/>
              </a:solidFill>
            </a:endParaRPr>
          </a:p>
        </p:txBody>
      </p:sp>
      <p:sp>
        <p:nvSpPr>
          <p:cNvPr id="23556" name="TextBox 5"/>
          <p:cNvSpPr txBox="1">
            <a:spLocks noChangeArrowheads="1"/>
          </p:cNvSpPr>
          <p:nvPr/>
        </p:nvSpPr>
        <p:spPr bwMode="auto">
          <a:xfrm>
            <a:off x="2479675" y="3390900"/>
            <a:ext cx="185738" cy="401638"/>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endParaRPr lang="en-US" altLang="en-US" sz="2000">
              <a:solidFill>
                <a:srgbClr val="6D6E71"/>
              </a:solidFill>
            </a:endParaRPr>
          </a:p>
        </p:txBody>
      </p:sp>
      <p:pic>
        <p:nvPicPr>
          <p:cNvPr id="23557"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00" y="1557338"/>
            <a:ext cx="5141913"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435600" y="1628775"/>
            <a:ext cx="3495675" cy="4270375"/>
          </a:xfrm>
          <a:prstGeom prst="rect">
            <a:avLst/>
          </a:prstGeom>
          <a:noFill/>
          <a:ln>
            <a:solidFill>
              <a:srgbClr val="939598"/>
            </a:solidFill>
          </a:ln>
        </p:spPr>
        <p:txBody>
          <a:bodyPr>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sz="2800">
                <a:solidFill>
                  <a:srgbClr val="6D6E71"/>
                </a:solidFill>
                <a:latin typeface="Calibri" pitchFamily="4" charset="0"/>
                <a:cs typeface="Calibri" pitchFamily="4" charset="0"/>
              </a:rPr>
              <a:t>Non-sterile gloves:</a:t>
            </a:r>
          </a:p>
          <a:p>
            <a:pPr eaLnBrk="1" hangingPunct="1">
              <a:spcAft>
                <a:spcPts val="600"/>
              </a:spcAft>
            </a:pPr>
            <a:endParaRPr lang="en-US" altLang="en-US" sz="1000">
              <a:solidFill>
                <a:srgbClr val="6D6E71"/>
              </a:solidFill>
              <a:latin typeface="Calibri" pitchFamily="4" charset="0"/>
              <a:cs typeface="Calibri" pitchFamily="4" charset="0"/>
            </a:endParaRPr>
          </a:p>
          <a:p>
            <a:pPr eaLnBrk="1" hangingPunct="1">
              <a:spcAft>
                <a:spcPts val="600"/>
              </a:spcAft>
            </a:pPr>
            <a:r>
              <a:rPr lang="en-US" altLang="en-US" sz="2800" i="1">
                <a:solidFill>
                  <a:srgbClr val="6D6E71"/>
                </a:solidFill>
                <a:latin typeface="Calibri" pitchFamily="4" charset="0"/>
                <a:cs typeface="Calibri" pitchFamily="4" charset="0"/>
              </a:rPr>
              <a:t>‘a second skin to prevent exposure of hands to body fluids’</a:t>
            </a:r>
          </a:p>
          <a:p>
            <a:pPr eaLnBrk="1" hangingPunct="1">
              <a:spcAft>
                <a:spcPts val="600"/>
              </a:spcAft>
            </a:pPr>
            <a:endParaRPr lang="en-US" altLang="en-US" sz="1100" i="1">
              <a:solidFill>
                <a:srgbClr val="6D6E71"/>
              </a:solidFill>
              <a:latin typeface="Calibri" pitchFamily="4" charset="0"/>
              <a:cs typeface="Calibri" pitchFamily="4" charset="0"/>
            </a:endParaRPr>
          </a:p>
          <a:p>
            <a:pPr eaLnBrk="1" hangingPunct="1">
              <a:spcAft>
                <a:spcPts val="600"/>
              </a:spcAft>
            </a:pPr>
            <a:r>
              <a:rPr lang="en-US" altLang="en-US" sz="2800" i="1">
                <a:solidFill>
                  <a:srgbClr val="6D6E71"/>
                </a:solidFill>
                <a:latin typeface="Calibri" pitchFamily="4" charset="0"/>
                <a:cs typeface="Calibri" pitchFamily="4" charset="0"/>
              </a:rPr>
              <a:t>‘glove removal represents a strong cue for hand hygiene</a:t>
            </a:r>
            <a:r>
              <a:rPr lang="en-US" altLang="en-US" sz="2000" i="1">
                <a:solidFill>
                  <a:srgbClr val="6D6E71"/>
                </a:solidFill>
                <a:latin typeface="Calibri" pitchFamily="4" charset="0"/>
                <a:cs typeface="Calibri" pitchFamily="4" charset="0"/>
              </a:rPr>
              <a:t>’</a:t>
            </a:r>
          </a:p>
          <a:p>
            <a:pPr algn="r" eaLnBrk="1" hangingPunct="1">
              <a:spcAft>
                <a:spcPts val="600"/>
              </a:spcAft>
            </a:pPr>
            <a:r>
              <a:rPr lang="en-US" altLang="en-US" sz="2000">
                <a:solidFill>
                  <a:srgbClr val="6D6E71"/>
                </a:solidFill>
                <a:latin typeface="Calibri" pitchFamily="4" charset="0"/>
                <a:cs typeface="Calibri" pitchFamily="4" charset="0"/>
              </a:rPr>
              <a:t>Sax et al 2007</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825" y="1557338"/>
            <a:ext cx="6265863" cy="3000375"/>
          </a:xfrm>
          <a:prstGeom prst="rect">
            <a:avLst/>
          </a:prstGeom>
          <a:ln>
            <a:solidFill>
              <a:schemeClr val="tx1">
                <a:lumMod val="50000"/>
              </a:schemeClr>
            </a:solidFill>
          </a:ln>
        </p:spPr>
      </p:pic>
      <p:sp>
        <p:nvSpPr>
          <p:cNvPr id="24579" name="Title 2"/>
          <p:cNvSpPr>
            <a:spLocks noGrp="1"/>
          </p:cNvSpPr>
          <p:nvPr>
            <p:ph type="title"/>
          </p:nvPr>
        </p:nvSpPr>
        <p:spPr>
          <a:xfrm>
            <a:off x="414338" y="487363"/>
            <a:ext cx="7902575" cy="854075"/>
          </a:xfrm>
        </p:spPr>
        <p:txBody>
          <a:bodyPr/>
          <a:lstStyle/>
          <a:p>
            <a:r>
              <a:rPr lang="en-US" altLang="en-US" smtClean="0">
                <a:latin typeface="Arial" charset="0"/>
              </a:rPr>
              <a:t>Gloves worn appropriately and associated with less hand hygiene</a:t>
            </a:r>
          </a:p>
        </p:txBody>
      </p:sp>
      <p:sp>
        <p:nvSpPr>
          <p:cNvPr id="4" name="Slide Number Placeholder 3"/>
          <p:cNvSpPr>
            <a:spLocks noGrp="1"/>
          </p:cNvSpPr>
          <p:nvPr>
            <p:ph type="sldNum" sz="quarter" idx="10"/>
          </p:nvPr>
        </p:nvSpPr>
        <p:spPr/>
        <p:txBody>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fld id="{CF47F86F-5B24-47CE-8185-534E1828D7DE}" type="slidenum">
              <a:rPr lang="en-GB" altLang="en-US" sz="900">
                <a:solidFill>
                  <a:srgbClr val="525355"/>
                </a:solidFill>
              </a:rPr>
              <a:pPr eaLnBrk="1" hangingPunct="1"/>
              <a:t>9</a:t>
            </a:fld>
            <a:endParaRPr lang="en-GB" altLang="en-US" sz="900">
              <a:solidFill>
                <a:srgbClr val="525355"/>
              </a:solidFill>
            </a:endParaRPr>
          </a:p>
        </p:txBody>
      </p:sp>
      <p:sp>
        <p:nvSpPr>
          <p:cNvPr id="10" name="Content Placeholder 1"/>
          <p:cNvSpPr>
            <a:spLocks noGrp="1"/>
          </p:cNvSpPr>
          <p:nvPr>
            <p:ph idx="1"/>
          </p:nvPr>
        </p:nvSpPr>
        <p:spPr>
          <a:xfrm>
            <a:off x="4284663" y="2852738"/>
            <a:ext cx="4548187" cy="3600450"/>
          </a:xfrm>
          <a:solidFill>
            <a:schemeClr val="bg1"/>
          </a:solidFill>
          <a:ln>
            <a:solidFill>
              <a:schemeClr val="tx1">
                <a:lumMod val="50000"/>
              </a:schemeClr>
            </a:solidFill>
          </a:ln>
        </p:spPr>
        <p:txBody>
          <a:bodyPr/>
          <a:lstStyle/>
          <a:p>
            <a:r>
              <a:rPr lang="en-US" altLang="en-US" sz="2400" smtClean="0">
                <a:solidFill>
                  <a:srgbClr val="525355"/>
                </a:solidFill>
                <a:latin typeface="Arial" charset="0"/>
              </a:rPr>
              <a:t>7578 moments of HH</a:t>
            </a:r>
          </a:p>
          <a:p>
            <a:r>
              <a:rPr lang="en-US" altLang="en-US" sz="2400" smtClean="0">
                <a:solidFill>
                  <a:srgbClr val="525355"/>
                </a:solidFill>
                <a:latin typeface="Arial" charset="0"/>
              </a:rPr>
              <a:t>Gloves worn for 26.7%</a:t>
            </a:r>
          </a:p>
          <a:p>
            <a:r>
              <a:rPr lang="en-US" altLang="en-US" sz="2400" smtClean="0">
                <a:solidFill>
                  <a:srgbClr val="525355"/>
                </a:solidFill>
                <a:latin typeface="Arial" charset="0"/>
              </a:rPr>
              <a:t>16.7% of moments when gloves were were low risk</a:t>
            </a:r>
          </a:p>
          <a:p>
            <a:r>
              <a:rPr lang="en-US" altLang="en-US" sz="2400" smtClean="0">
                <a:solidFill>
                  <a:srgbClr val="525355"/>
                </a:solidFill>
                <a:latin typeface="Arial" charset="0"/>
              </a:rPr>
              <a:t>HH after glove use 40%; no glove use 50% (p&lt;0.01)</a:t>
            </a:r>
          </a:p>
        </p:txBody>
      </p:sp>
      <p:sp>
        <p:nvSpPr>
          <p:cNvPr id="24582" name="TextBox 10"/>
          <p:cNvSpPr txBox="1">
            <a:spLocks noChangeArrowheads="1"/>
          </p:cNvSpPr>
          <p:nvPr/>
        </p:nvSpPr>
        <p:spPr bwMode="auto">
          <a:xfrm>
            <a:off x="827088" y="5661025"/>
            <a:ext cx="2760662" cy="400050"/>
          </a:xfrm>
          <a:prstGeom prst="rect">
            <a:avLst/>
          </a:prstGeom>
          <a:noFill/>
          <a:ln w="9525">
            <a:solidFill>
              <a:srgbClr val="939598"/>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4" charset="-128"/>
              </a:defRPr>
            </a:lvl1pPr>
            <a:lvl2pPr marL="37931725" indent="-37474525" eaLnBrk="0" hangingPunct="0">
              <a:defRPr sz="2400">
                <a:solidFill>
                  <a:schemeClr val="tx1"/>
                </a:solidFill>
                <a:latin typeface="Arial" charset="0"/>
                <a:ea typeface="ＭＳ Ｐゴシック" pitchFamily="4" charset="-128"/>
              </a:defRPr>
            </a:lvl2pPr>
            <a:lvl3pPr eaLnBrk="0" hangingPunct="0">
              <a:defRPr sz="2400">
                <a:solidFill>
                  <a:schemeClr val="tx1"/>
                </a:solidFill>
                <a:latin typeface="Arial" charset="0"/>
                <a:ea typeface="ＭＳ Ｐゴシック" pitchFamily="4" charset="-128"/>
              </a:defRPr>
            </a:lvl3pPr>
            <a:lvl4pPr eaLnBrk="0" hangingPunct="0">
              <a:defRPr sz="2400">
                <a:solidFill>
                  <a:schemeClr val="tx1"/>
                </a:solidFill>
                <a:latin typeface="Arial" charset="0"/>
                <a:ea typeface="ＭＳ Ｐゴシック" pitchFamily="4" charset="-128"/>
              </a:defRPr>
            </a:lvl4pPr>
            <a:lvl5pPr eaLnBrk="0" hangingPunct="0">
              <a:defRPr sz="2400">
                <a:solidFill>
                  <a:schemeClr val="tx1"/>
                </a:solidFill>
                <a:latin typeface="Arial" charset="0"/>
                <a:ea typeface="ＭＳ Ｐゴシック" pitchFamily="4" charset="-128"/>
              </a:defRPr>
            </a:lvl5pPr>
            <a:lvl6pPr marL="457200" eaLnBrk="0" fontAlgn="base" hangingPunct="0">
              <a:spcBef>
                <a:spcPct val="0"/>
              </a:spcBef>
              <a:spcAft>
                <a:spcPct val="0"/>
              </a:spcAft>
              <a:defRPr sz="2400">
                <a:solidFill>
                  <a:schemeClr val="tx1"/>
                </a:solidFill>
                <a:latin typeface="Arial" charset="0"/>
                <a:ea typeface="ＭＳ Ｐゴシック" pitchFamily="4" charset="-128"/>
              </a:defRPr>
            </a:lvl6pPr>
            <a:lvl7pPr marL="914400" eaLnBrk="0" fontAlgn="base" hangingPunct="0">
              <a:spcBef>
                <a:spcPct val="0"/>
              </a:spcBef>
              <a:spcAft>
                <a:spcPct val="0"/>
              </a:spcAft>
              <a:defRPr sz="2400">
                <a:solidFill>
                  <a:schemeClr val="tx1"/>
                </a:solidFill>
                <a:latin typeface="Arial" charset="0"/>
                <a:ea typeface="ＭＳ Ｐゴシック" pitchFamily="4" charset="-128"/>
              </a:defRPr>
            </a:lvl7pPr>
            <a:lvl8pPr marL="1371600" eaLnBrk="0" fontAlgn="base" hangingPunct="0">
              <a:spcBef>
                <a:spcPct val="0"/>
              </a:spcBef>
              <a:spcAft>
                <a:spcPct val="0"/>
              </a:spcAft>
              <a:defRPr sz="2400">
                <a:solidFill>
                  <a:schemeClr val="tx1"/>
                </a:solidFill>
                <a:latin typeface="Arial" charset="0"/>
                <a:ea typeface="ＭＳ Ｐゴシック" pitchFamily="4" charset="-128"/>
              </a:defRPr>
            </a:lvl8pPr>
            <a:lvl9pPr marL="1828800" eaLnBrk="0" fontAlgn="base" hangingPunct="0">
              <a:spcBef>
                <a:spcPct val="0"/>
              </a:spcBef>
              <a:spcAft>
                <a:spcPct val="0"/>
              </a:spcAft>
              <a:defRPr sz="2400">
                <a:solidFill>
                  <a:schemeClr val="tx1"/>
                </a:solidFill>
                <a:latin typeface="Arial" charset="0"/>
                <a:ea typeface="ＭＳ Ｐゴシック" pitchFamily="4" charset="-128"/>
              </a:defRPr>
            </a:lvl9pPr>
          </a:lstStyle>
          <a:p>
            <a:pPr eaLnBrk="1" hangingPunct="1">
              <a:spcAft>
                <a:spcPts val="600"/>
              </a:spcAft>
            </a:pPr>
            <a:r>
              <a:rPr lang="en-US" altLang="en-US" sz="2000">
                <a:solidFill>
                  <a:srgbClr val="6D6E71"/>
                </a:solidFill>
              </a:rPr>
              <a:t>Fuller et al 2011, ICHE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WL_PPT_Template-1">
  <a:themeElements>
    <a:clrScheme name="University of West London">
      <a:dk1>
        <a:srgbClr val="6D6E71"/>
      </a:dk1>
      <a:lt1>
        <a:sysClr val="window" lastClr="FFFFFF"/>
      </a:lt1>
      <a:dk2>
        <a:srgbClr val="939598"/>
      </a:dk2>
      <a:lt2>
        <a:srgbClr val="BCBEC0"/>
      </a:lt2>
      <a:accent1>
        <a:srgbClr val="BCBEC0"/>
      </a:accent1>
      <a:accent2>
        <a:srgbClr val="CC7B16"/>
      </a:accent2>
      <a:accent3>
        <a:srgbClr val="ED1C24"/>
      </a:accent3>
      <a:accent4>
        <a:srgbClr val="B34215"/>
      </a:accent4>
      <a:accent5>
        <a:srgbClr val="7B0A6B"/>
      </a:accent5>
      <a:accent6>
        <a:srgbClr val="003B6A"/>
      </a:accent6>
      <a:hlink>
        <a:srgbClr val="00AEEF"/>
      </a:hlink>
      <a:folHlink>
        <a:srgbClr val="45196F"/>
      </a:folHlink>
    </a:clrScheme>
    <a:fontScheme name="University of West Lond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2"/>
          </a:solidFill>
        </a:ln>
      </a:spPr>
      <a:bodyPr lIns="46800" rIns="46800" rtlCol="0" anchor="ctr">
        <a:normAutofit/>
      </a:bodyPr>
      <a:lstStyle>
        <a:defPPr algn="ctr">
          <a:defRPr sz="1400"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lumMod val="75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ln>
          <a:solidFill>
            <a:srgbClr val="939598"/>
          </a:solidFill>
        </a:ln>
      </a:spPr>
      <a:bodyPr wrap="square" rtlCol="0">
        <a:spAutoFit/>
      </a:bodyPr>
      <a:lstStyle>
        <a:defPPr>
          <a:spcAft>
            <a:spcPts val="600"/>
          </a:spcAft>
          <a:defRPr sz="2000" dirty="0" smtClean="0">
            <a:solidFill>
              <a:srgbClr val="6D6E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CD4B839E6E044EBC1C3559D6F5F9F9" ma:contentTypeVersion="2" ma:contentTypeDescription="Create a new document." ma:contentTypeScope="" ma:versionID="b61c29d5acf332c6ffe38381fa99b264">
  <xsd:schema xmlns:xsd="http://www.w3.org/2001/XMLSchema" xmlns:xs="http://www.w3.org/2001/XMLSchema" xmlns:p="http://schemas.microsoft.com/office/2006/metadata/properties" xmlns:ns1="http://schemas.microsoft.com/sharepoint/v3" targetNamespace="http://schemas.microsoft.com/office/2006/metadata/properties" ma:root="true" ma:fieldsID="58beda3639128f09face6fac63f93ec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75C089-5875-428C-9528-59D1EEF546CD}">
  <ds:schemaRefs>
    <ds:schemaRef ds:uri="http://schemas.microsoft.com/sharepoint/v3/contenttype/forms"/>
  </ds:schemaRefs>
</ds:datastoreItem>
</file>

<file path=customXml/itemProps2.xml><?xml version="1.0" encoding="utf-8"?>
<ds:datastoreItem xmlns:ds="http://schemas.openxmlformats.org/officeDocument/2006/customXml" ds:itemID="{8EA1E318-8B3E-4801-856C-6A965EE46758}">
  <ds:schemaRefs>
    <ds:schemaRef ds:uri="http://purl.org/dc/dcmitype/"/>
    <ds:schemaRef ds:uri="http://schemas.microsoft.com/office/2006/documentManagement/types"/>
    <ds:schemaRef ds:uri="http://www.w3.org/XML/1998/namespac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http://purl.org/dc/terms/"/>
  </ds:schemaRefs>
</ds:datastoreItem>
</file>

<file path=customXml/itemProps3.xml><?xml version="1.0" encoding="utf-8"?>
<ds:datastoreItem xmlns:ds="http://schemas.openxmlformats.org/officeDocument/2006/customXml" ds:itemID="{A85045CB-45C2-473B-AB9D-998782558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UWL_PPT_Template-1.potx</Template>
  <TotalTime>3875</TotalTime>
  <Words>2862</Words>
  <Application>Microsoft Office PowerPoint</Application>
  <PresentationFormat>On-screen Show (4:3)</PresentationFormat>
  <Paragraphs>441</Paragraphs>
  <Slides>57</Slides>
  <Notes>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UWL_PPT_Template-1</vt:lpstr>
      <vt:lpstr>To Glove or Not to Glove? How to answer the question </vt:lpstr>
      <vt:lpstr>Background </vt:lpstr>
      <vt:lpstr>Rationale for the use of clinical gloves</vt:lpstr>
      <vt:lpstr>WHO Hygiene Guideline 2009: Gloves use</vt:lpstr>
      <vt:lpstr>But gloves should not be worn…..</vt:lpstr>
      <vt:lpstr>And if gloves are worn they…..</vt:lpstr>
      <vt:lpstr>Evolution of gloves use in healthcare: 1980 - 2015</vt:lpstr>
      <vt:lpstr>How are clinical gloves integrated into My 5 Moments of Hand hygiene?</vt:lpstr>
      <vt:lpstr>Gloves worn appropriately and associated with less hand hygiene</vt:lpstr>
      <vt:lpstr>Gloves become contaminated with pathogens</vt:lpstr>
      <vt:lpstr>Glove use widespread and often inappropriate</vt:lpstr>
      <vt:lpstr>Summary of current evidence</vt:lpstr>
      <vt:lpstr>Validated tool to measure appropriate glove use and risk of cross contamination</vt:lpstr>
      <vt:lpstr>Aim of this study </vt:lpstr>
      <vt:lpstr>Study Design</vt:lpstr>
      <vt:lpstr>Phase 1: Observation</vt:lpstr>
      <vt:lpstr>PowerPoint Presentation</vt:lpstr>
      <vt:lpstr>Record sequence of items touched</vt:lpstr>
      <vt:lpstr>Identifying inappropriate use and risk of cross contamination</vt:lpstr>
      <vt:lpstr>Defining risk of cross contamination linked to 5 moments</vt:lpstr>
      <vt:lpstr>Type of staff observed</vt:lpstr>
      <vt:lpstr>Results:  Risk of cross-contamination and appropriateness </vt:lpstr>
      <vt:lpstr>Differences between staff</vt:lpstr>
      <vt:lpstr>Most common procedures observed</vt:lpstr>
      <vt:lpstr>Moments of HH breached n = 178 episodes using gloves</vt:lpstr>
      <vt:lpstr>No. breaches per episode</vt:lpstr>
      <vt:lpstr>Example of how gloves are used</vt:lpstr>
      <vt:lpstr>Gloves commonly used for contact isolation</vt:lpstr>
      <vt:lpstr>Phase 2: Qualitative Interviews</vt:lpstr>
      <vt:lpstr>Main themes emerging from interviews</vt:lpstr>
      <vt:lpstr>Main drivers of glove use</vt:lpstr>
      <vt:lpstr>Emotion a powerful driver</vt:lpstr>
      <vt:lpstr>Gloves provide a psychological barrier</vt:lpstr>
      <vt:lpstr>Empathetic socialisation?</vt:lpstr>
      <vt:lpstr>Professional socialisation</vt:lpstr>
      <vt:lpstr>Organisational socialisation</vt:lpstr>
      <vt:lpstr>Confusion about policy &amp; practice</vt:lpstr>
      <vt:lpstr>Perceived to protect staff AND patients</vt:lpstr>
      <vt:lpstr>Recognising inappropriate practice in others</vt:lpstr>
      <vt:lpstr>Challenging practice of others</vt:lpstr>
      <vt:lpstr>Phase 3: The public perspective</vt:lpstr>
      <vt:lpstr>Public responses to HCW glove use</vt:lpstr>
      <vt:lpstr>Patients in hospital in last 6 months</vt:lpstr>
      <vt:lpstr>PowerPoint Presentation</vt:lpstr>
      <vt:lpstr>Patients may prefer to see HCW wear gloves but not if they see it increases the risk of cross infection</vt:lpstr>
      <vt:lpstr>So does glove use matter?</vt:lpstr>
      <vt:lpstr>Facilitates transmission of infection</vt:lpstr>
      <vt:lpstr>Factors that influence hand hygiene behaviour (Whitby et al 2006)</vt:lpstr>
      <vt:lpstr>Dirt and disgust as key drivers in nurses’ infection control behaviours (Jackson &amp; Griffiths, 2014)</vt:lpstr>
      <vt:lpstr>Triggers for hand hygiene not the same if gloves worn</vt:lpstr>
      <vt:lpstr>Indications for wearing gloves</vt:lpstr>
      <vt:lpstr>How can this behaviour be changed?</vt:lpstr>
      <vt:lpstr>Innovative dissemination strategies</vt:lpstr>
      <vt:lpstr>Structural changes?</vt:lpstr>
      <vt:lpstr>Acknowledgements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 Loveday</dc:creator>
  <cp:lastModifiedBy>HE</cp:lastModifiedBy>
  <cp:revision>144</cp:revision>
  <cp:lastPrinted>2015-07-18T15:55:30Z</cp:lastPrinted>
  <dcterms:created xsi:type="dcterms:W3CDTF">2015-07-19T18:34:06Z</dcterms:created>
  <dcterms:modified xsi:type="dcterms:W3CDTF">2015-07-20T16:08:31Z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0x010100D1CD4B839E6E044EBC1C3559D6F5F9F9</vt:lpwstr>
  </property>
</Properties>
</file>