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65"/>
  </p:notesMasterIdLst>
  <p:handoutMasterIdLst>
    <p:handoutMasterId r:id="rId66"/>
  </p:handoutMasterIdLst>
  <p:sldIdLst>
    <p:sldId id="572" r:id="rId2"/>
    <p:sldId id="695" r:id="rId3"/>
    <p:sldId id="686" r:id="rId4"/>
    <p:sldId id="589" r:id="rId5"/>
    <p:sldId id="574" r:id="rId6"/>
    <p:sldId id="462" r:id="rId7"/>
    <p:sldId id="480" r:id="rId8"/>
    <p:sldId id="555" r:id="rId9"/>
    <p:sldId id="577" r:id="rId10"/>
    <p:sldId id="578" r:id="rId11"/>
    <p:sldId id="540" r:id="rId12"/>
    <p:sldId id="693" r:id="rId13"/>
    <p:sldId id="588" r:id="rId14"/>
    <p:sldId id="698" r:id="rId15"/>
    <p:sldId id="699" r:id="rId16"/>
    <p:sldId id="700" r:id="rId17"/>
    <p:sldId id="697" r:id="rId18"/>
    <p:sldId id="696" r:id="rId19"/>
    <p:sldId id="668" r:id="rId20"/>
    <p:sldId id="669" r:id="rId21"/>
    <p:sldId id="670" r:id="rId22"/>
    <p:sldId id="671" r:id="rId23"/>
    <p:sldId id="672" r:id="rId24"/>
    <p:sldId id="673" r:id="rId25"/>
    <p:sldId id="674" r:id="rId26"/>
    <p:sldId id="677" r:id="rId27"/>
    <p:sldId id="675" r:id="rId28"/>
    <p:sldId id="579" r:id="rId29"/>
    <p:sldId id="513" r:id="rId30"/>
    <p:sldId id="557" r:id="rId31"/>
    <p:sldId id="679" r:id="rId32"/>
    <p:sldId id="681" r:id="rId33"/>
    <p:sldId id="682" r:id="rId34"/>
    <p:sldId id="526" r:id="rId35"/>
    <p:sldId id="514" r:id="rId36"/>
    <p:sldId id="464" r:id="rId37"/>
    <p:sldId id="463" r:id="rId38"/>
    <p:sldId id="583" r:id="rId39"/>
    <p:sldId id="440" r:id="rId40"/>
    <p:sldId id="500" r:id="rId41"/>
    <p:sldId id="701" r:id="rId42"/>
    <p:sldId id="580" r:id="rId43"/>
    <p:sldId id="665" r:id="rId44"/>
    <p:sldId id="694" r:id="rId45"/>
    <p:sldId id="664" r:id="rId46"/>
    <p:sldId id="585" r:id="rId47"/>
    <p:sldId id="684" r:id="rId48"/>
    <p:sldId id="587" r:id="rId49"/>
    <p:sldId id="525" r:id="rId50"/>
    <p:sldId id="528" r:id="rId51"/>
    <p:sldId id="529" r:id="rId52"/>
    <p:sldId id="530" r:id="rId53"/>
    <p:sldId id="531" r:id="rId54"/>
    <p:sldId id="566" r:id="rId55"/>
    <p:sldId id="571" r:id="rId56"/>
    <p:sldId id="567" r:id="rId57"/>
    <p:sldId id="568" r:id="rId58"/>
    <p:sldId id="569" r:id="rId59"/>
    <p:sldId id="570" r:id="rId60"/>
    <p:sldId id="533" r:id="rId61"/>
    <p:sldId id="427" r:id="rId62"/>
    <p:sldId id="685" r:id="rId63"/>
    <p:sldId id="702" r:id="rId6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gray" frameSlides="1"/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20" y="-96"/>
      </p:cViewPr>
      <p:guideLst>
        <p:guide orient="horz" pos="2160"/>
        <p:guide pos="2880"/>
      </p:guideLst>
    </p:cSldViewPr>
  </p:slideViewPr>
  <p:notesTextViewPr>
    <p:cViewPr>
      <p:scale>
        <a:sx n="400" d="100"/>
        <a:sy n="4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2814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28600"/>
            <a:ext cx="6858000" cy="685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1"/>
            </a:lvl1pPr>
          </a:lstStyle>
          <a:p>
            <a:r>
              <a:rPr lang="en-CA"/>
              <a:t>Using Infection Prevention Resources Wisely – Examples From Ebola</a:t>
            </a:r>
          </a:p>
          <a:p>
            <a:r>
              <a:rPr lang="en-ZA"/>
              <a:t>Prof Shaheen Mehtar, Chair ICAN, UIPC, SUN, Cape Town S Africa</a:t>
            </a:r>
          </a:p>
          <a:p>
            <a:r>
              <a:rPr lang="en-US"/>
              <a:t>Broadcast live from IPAC Canada 2015 conference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229600"/>
            <a:ext cx="68580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b="1"/>
            </a:lvl1pPr>
          </a:lstStyle>
          <a:p>
            <a:r>
              <a:rPr lang="en-US"/>
              <a:t>A Webber Training Teleclass</a:t>
            </a:r>
          </a:p>
          <a:p>
            <a:r>
              <a:rPr lang="en-US"/>
              <a:t>www.webbertraining.com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814FA68-3BE4-4FDB-BFE2-8B6F553765A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5738B7-535D-4595-9837-02DA222F72A0}" type="datetime1">
              <a:rPr lang="en-ZA"/>
              <a:pPr/>
              <a:t>2015/06/15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ZA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A7CBA8B-C6AF-4FB5-A182-D2405B399C6F}" type="slidenum">
              <a:rPr lang="en-ZA"/>
              <a:pPr/>
              <a:t>‹#›</a:t>
            </a:fld>
            <a:endParaRPr lang="en-Z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4" charset="-128"/>
        <a:cs typeface="ＭＳ Ｐゴシック" pitchFamily="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ZA" smtClean="0">
              <a:ea typeface="ＭＳ Ｐゴシック" pitchFamily="34" charset="-128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DB6702C-26A5-44C1-8831-D57A5F0F4025}" type="slidenum">
              <a:rPr lang="en-ZA"/>
              <a:pPr/>
              <a:t>12</a:t>
            </a:fld>
            <a:endParaRPr lang="en-Z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ZA" smtClean="0">
                <a:ea typeface="ＭＳ Ｐゴシック" pitchFamily="34" charset="-128"/>
              </a:rPr>
              <a:t>9</a:t>
            </a: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B4CE3A9-F1BA-4A08-A8A5-5BFC91572FDA}" type="slidenum">
              <a:rPr lang="en-ZA"/>
              <a:pPr/>
              <a:t>22</a:t>
            </a:fld>
            <a:endParaRPr lang="en-Z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ZA" smtClean="0">
              <a:ea typeface="ＭＳ Ｐゴシック" pitchFamily="34" charset="-128"/>
            </a:endParaRP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FEC096C-63B5-4764-9C54-A9AD216D82CF}" type="slidenum">
              <a:rPr lang="en-ZA"/>
              <a:pPr/>
              <a:t>24</a:t>
            </a:fld>
            <a:endParaRPr lang="en-Z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smtClean="0">
              <a:ea typeface="ＭＳ Ｐゴシック" pitchFamily="34" charset="-128"/>
            </a:endParaRP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D9E0756-911F-483B-AF8B-2254D7FC9904}" type="slidenum">
              <a:rPr lang="en-ZA"/>
              <a:pPr/>
              <a:t>34</a:t>
            </a:fld>
            <a:endParaRPr lang="en-Z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GB" sz="900" smtClean="0">
              <a:ea typeface="ＭＳ Ｐゴシック" pitchFamily="34" charset="-128"/>
            </a:endParaRPr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629881C-A2DA-41DA-8C66-FEC8C9E2C28A}" type="slidenum">
              <a:rPr lang="en-ZA"/>
              <a:pPr/>
              <a:t>48</a:t>
            </a:fld>
            <a:endParaRPr lang="en-Z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9422516-D7F3-47D4-B108-4BC2C451E869}" type="datetime1">
              <a:rPr lang="en-ZA"/>
              <a:pPr/>
              <a:t>2015/06/15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63B134-C66C-48A4-8105-D3AF5DFA943B}" type="slidenum">
              <a:rPr lang="en-ZA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B2F17C-9887-4A78-9056-1ADC9FC4FF16}" type="datetime1">
              <a:rPr lang="en-ZA"/>
              <a:pPr/>
              <a:t>2015/06/15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4EE8E6-EF0C-4C00-A90B-C2696DD0497E}" type="slidenum">
              <a:rPr lang="en-ZA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F58DFC-3ED9-402D-97EF-48D418B178FF}" type="datetime1">
              <a:rPr lang="en-ZA"/>
              <a:pPr/>
              <a:t>2015/06/15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6F562F-DF51-4CF3-B6D0-C56F558C5872}" type="slidenum">
              <a:rPr lang="en-ZA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5081AA-0709-4336-A6DB-2788C585B52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4511081-7BE8-4A1D-A03B-E443A0204B16}" type="datetime1">
              <a:rPr lang="en-ZA"/>
              <a:pPr/>
              <a:t>2015/06/15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A6C824-E6A5-4C08-94BE-DFE3D4A40AC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E7C244-0A53-4BF9-97AF-47BABDCFD88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6872C8-5F95-4F25-8321-8ECB56070EF7}" type="datetime1">
              <a:rPr lang="en-ZA"/>
              <a:pPr/>
              <a:t>2015/06/15</a:t>
            </a:fld>
            <a:endParaRPr lang="en-ZA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ZA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DED121-C9C6-492F-A591-3DB2622156CA}" type="slidenum">
              <a:rPr lang="en-ZA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1A5EDD-57D6-4AC2-9124-59B66488B118}" type="datetime1">
              <a:rPr lang="en-GB"/>
              <a:pPr/>
              <a:t>15/06/2015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B1CD09-A03D-4E27-AF76-ABE9363D0A86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A190465-4188-43D4-A2B9-901B6868FE84}" type="datetime1">
              <a:rPr lang="en-GB"/>
              <a:pPr/>
              <a:t>15/06/2015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311B17-ED51-4CF5-9B73-59B09998BA0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8C08247-1AF6-469E-BD0A-CA27D8B25DF6}" type="datetime1">
              <a:rPr lang="en-ZA"/>
              <a:pPr/>
              <a:t>2015/06/15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31CDE6-C8F2-4557-96FC-2DD4D254D29C}" type="slidenum">
              <a:rPr lang="en-ZA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966317-BC08-453F-9B15-2E619784FCD0}" type="datetime1">
              <a:rPr lang="en-ZA"/>
              <a:pPr/>
              <a:t>2015/06/15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04DA2C-F824-450B-9EB9-152DF10863DF}" type="slidenum">
              <a:rPr lang="en-ZA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A1D07F-BDBA-44CA-A3F6-1AA1271C94B0}" type="datetime1">
              <a:rPr lang="en-ZA"/>
              <a:pPr/>
              <a:t>2015/06/15</a:t>
            </a:fld>
            <a:endParaRPr lang="en-Z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1D6FBA-3319-4F4F-AB6D-684C5ECAEEA3}" type="slidenum">
              <a:rPr lang="en-ZA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B1AFB4-5658-49A9-8D20-24D33CD7936B}" type="datetime1">
              <a:rPr lang="en-ZA"/>
              <a:pPr/>
              <a:t>2015/06/15</a:t>
            </a:fld>
            <a:endParaRPr lang="en-ZA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ZA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D87DBB-2821-4020-87C1-E4D9E33A513A}" type="slidenum">
              <a:rPr lang="en-ZA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CA70BDE-F067-4214-B530-8E5EBA1209F5}" type="datetime1">
              <a:rPr lang="en-ZA"/>
              <a:pPr/>
              <a:t>2015/06/15</a:t>
            </a:fld>
            <a:endParaRPr lang="en-Z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ZA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17D2CC-A66D-4D73-8467-8A68858630E1}" type="slidenum">
              <a:rPr lang="en-ZA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B18873-8736-46D4-97D2-E92B2209243E}" type="datetime1">
              <a:rPr lang="en-ZA"/>
              <a:pPr/>
              <a:t>2015/06/15</a:t>
            </a:fld>
            <a:endParaRPr lang="en-ZA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ZA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4E089D-2CA2-4122-862E-81696C0A4118}" type="slidenum">
              <a:rPr lang="en-ZA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B35FA0-4538-451A-9C3B-88B39B61A061}" type="datetime1">
              <a:rPr lang="en-ZA"/>
              <a:pPr/>
              <a:t>2015/06/15</a:t>
            </a:fld>
            <a:endParaRPr lang="en-Z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306A09-317B-45EB-B8E7-E32065C3E8BE}" type="slidenum">
              <a:rPr lang="en-ZA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D155C13-018A-4F85-92CB-84AE04C081C8}" type="datetime1">
              <a:rPr lang="en-ZA"/>
              <a:pPr/>
              <a:t>2015/06/15</a:t>
            </a:fld>
            <a:endParaRPr lang="en-Z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290410-1613-4370-928F-BCBFEFE2CA33}" type="slidenum">
              <a:rPr lang="en-ZA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27088" y="115888"/>
            <a:ext cx="712946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68413"/>
            <a:ext cx="82296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F13B5DC6-35AA-4D97-A072-CBB99697807E}" type="datetime1">
              <a:rPr lang="en-ZA"/>
              <a:pPr/>
              <a:t>2015/06/15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B6FE9991-A42B-4F8E-ADCB-23F82FC4676B}" type="slidenum">
              <a:rPr lang="en-ZA"/>
              <a:pPr/>
              <a:t>‹#›</a:t>
            </a:fld>
            <a:endParaRPr lang="en-ZA"/>
          </a:p>
        </p:txBody>
      </p:sp>
      <p:pic>
        <p:nvPicPr>
          <p:cNvPr id="1031" name="Picture 4" descr="USlogo_new2"/>
          <p:cNvPicPr>
            <a:picLocks noChangeAspect="1" noChangeArrowheads="1"/>
          </p:cNvPicPr>
          <p:nvPr/>
        </p:nvPicPr>
        <p:blipFill>
          <a:blip r:embed="rId20" cstate="email"/>
          <a:srcRect/>
          <a:stretch>
            <a:fillRect/>
          </a:stretch>
        </p:blipFill>
        <p:spPr bwMode="auto">
          <a:xfrm>
            <a:off x="0" y="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1" cstate="email"/>
          <a:srcRect/>
          <a:stretch>
            <a:fillRect/>
          </a:stretch>
        </p:blipFill>
        <p:spPr bwMode="auto">
          <a:xfrm>
            <a:off x="8005763" y="115888"/>
            <a:ext cx="1138237" cy="95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80" r:id="rId1"/>
    <p:sldLayoutId id="2147484181" r:id="rId2"/>
    <p:sldLayoutId id="2147484182" r:id="rId3"/>
    <p:sldLayoutId id="2147484183" r:id="rId4"/>
    <p:sldLayoutId id="2147484184" r:id="rId5"/>
    <p:sldLayoutId id="2147484185" r:id="rId6"/>
    <p:sldLayoutId id="2147484186" r:id="rId7"/>
    <p:sldLayoutId id="2147484187" r:id="rId8"/>
    <p:sldLayoutId id="2147484188" r:id="rId9"/>
    <p:sldLayoutId id="2147484189" r:id="rId10"/>
    <p:sldLayoutId id="2147484190" r:id="rId11"/>
    <p:sldLayoutId id="2147484192" r:id="rId12"/>
    <p:sldLayoutId id="2147484193" r:id="rId13"/>
    <p:sldLayoutId id="2147484194" r:id="rId14"/>
    <p:sldLayoutId id="2147484191" r:id="rId15"/>
    <p:sldLayoutId id="2147484195" r:id="rId16"/>
    <p:sldLayoutId id="2147484196" r:id="rId17"/>
    <p:sldLayoutId id="2147484197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990000"/>
          </a:solidFill>
          <a:latin typeface="+mj-lt"/>
          <a:ea typeface="ＭＳ Ｐゴシック" pitchFamily="4" charset="-128"/>
          <a:cs typeface="ＭＳ Ｐゴシック" pitchFamily="4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990000"/>
          </a:solidFill>
          <a:latin typeface="Calibri" pitchFamily="34" charset="0"/>
          <a:ea typeface="ＭＳ Ｐゴシック" pitchFamily="4" charset="-128"/>
          <a:cs typeface="ＭＳ Ｐゴシック" pitchFamily="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990000"/>
          </a:solidFill>
          <a:latin typeface="Calibri" pitchFamily="34" charset="0"/>
          <a:ea typeface="ＭＳ Ｐゴシック" pitchFamily="4" charset="-128"/>
          <a:cs typeface="ＭＳ Ｐゴシック" pitchFamily="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990000"/>
          </a:solidFill>
          <a:latin typeface="Calibri" pitchFamily="34" charset="0"/>
          <a:ea typeface="ＭＳ Ｐゴシック" pitchFamily="4" charset="-128"/>
          <a:cs typeface="ＭＳ Ｐゴシック" pitchFamily="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990000"/>
          </a:solidFill>
          <a:latin typeface="Calibri" pitchFamily="34" charset="0"/>
          <a:ea typeface="ＭＳ Ｐゴシック" pitchFamily="4" charset="-128"/>
          <a:cs typeface="ＭＳ Ｐゴシック" pitchFamily="4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rgbClr val="17375E"/>
          </a:solidFill>
          <a:latin typeface="+mn-lt"/>
          <a:ea typeface="ＭＳ Ｐゴシック" pitchFamily="4" charset="-128"/>
          <a:cs typeface="ＭＳ Ｐゴシック" pitchFamily="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rgbClr val="17375E"/>
          </a:solidFill>
          <a:latin typeface="+mn-lt"/>
          <a:ea typeface="ＭＳ Ｐゴシック" pitchFamily="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rgbClr val="17375E"/>
          </a:solidFill>
          <a:latin typeface="+mn-lt"/>
          <a:ea typeface="ＭＳ Ｐゴシック" pitchFamily="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rgbClr val="17375E"/>
          </a:solidFill>
          <a:latin typeface="+mn-lt"/>
          <a:ea typeface="ＭＳ Ｐゴシック" pitchFamily="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rgbClr val="17375E"/>
          </a:solidFill>
          <a:latin typeface="+mn-lt"/>
          <a:ea typeface="ＭＳ Ｐゴシック" pitchFamily="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3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7.jpe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3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/>
          <a:lstStyle/>
          <a:p>
            <a:r>
              <a:rPr lang="en-CA" b="1" smtClean="0">
                <a:ea typeface="ＭＳ Ｐゴシック" pitchFamily="34" charset="-128"/>
              </a:rPr>
              <a:t>Using Infection Prevention Resources Wisely – Examples From Ebola</a:t>
            </a:r>
            <a:r>
              <a:rPr lang="en-ZA" smtClean="0">
                <a:ea typeface="ＭＳ Ｐゴシック" pitchFamily="34" charset="-128"/>
              </a:rPr>
              <a:t/>
            </a:r>
            <a:br>
              <a:rPr lang="en-ZA" smtClean="0">
                <a:ea typeface="ＭＳ Ｐゴシック" pitchFamily="34" charset="-128"/>
              </a:rPr>
            </a:br>
            <a:endParaRPr lang="en-ZA" smtClean="0">
              <a:ea typeface="ＭＳ Ｐゴシック" pitchFamily="34" charset="-128"/>
            </a:endParaRPr>
          </a:p>
        </p:txBody>
      </p:sp>
      <p:sp>
        <p:nvSpPr>
          <p:cNvPr id="22531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ZA" smtClean="0">
                <a:solidFill>
                  <a:srgbClr val="898989"/>
                </a:solidFill>
                <a:ea typeface="ＭＳ Ｐゴシック" pitchFamily="34" charset="-128"/>
              </a:rPr>
              <a:t>Prof Shaheen Mehtar</a:t>
            </a:r>
          </a:p>
          <a:p>
            <a:r>
              <a:rPr lang="en-ZA" smtClean="0">
                <a:solidFill>
                  <a:srgbClr val="898989"/>
                </a:solidFill>
                <a:ea typeface="ＭＳ Ｐゴシック" pitchFamily="34" charset="-128"/>
              </a:rPr>
              <a:t>Chair ICAN</a:t>
            </a:r>
          </a:p>
          <a:p>
            <a:r>
              <a:rPr lang="en-ZA" smtClean="0">
                <a:solidFill>
                  <a:srgbClr val="898989"/>
                </a:solidFill>
                <a:ea typeface="ＭＳ Ｐゴシック" pitchFamily="34" charset="-128"/>
              </a:rPr>
              <a:t>UIPC, SUN, Cape Town S Africa</a:t>
            </a:r>
          </a:p>
        </p:txBody>
      </p:sp>
      <p:pic>
        <p:nvPicPr>
          <p:cNvPr id="22532" name="Picture 5" descr="15_finalProgram.pdf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5299075" cy="7445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22533" name="Picture 6" descr="15_finalProgram.pdf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962275" y="-22225"/>
            <a:ext cx="1271588" cy="7667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22534" name="Picture 5" descr="15_finalProgram.pdf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80025" y="0"/>
            <a:ext cx="3863975" cy="7445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22535" name="TextBox 8"/>
          <p:cNvSpPr txBox="1">
            <a:spLocks noChangeArrowheads="1"/>
          </p:cNvSpPr>
          <p:nvPr/>
        </p:nvSpPr>
        <p:spPr bwMode="auto">
          <a:xfrm>
            <a:off x="0" y="744538"/>
            <a:ext cx="9144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/>
              <a:t>Broadcast live from IPAC Canada 2015 Conference</a:t>
            </a:r>
          </a:p>
        </p:txBody>
      </p:sp>
      <p:cxnSp>
        <p:nvCxnSpPr>
          <p:cNvPr id="9" name="Straight Connector 8"/>
          <p:cNvCxnSpPr>
            <a:cxnSpLocks noChangeShapeType="1"/>
          </p:cNvCxnSpPr>
          <p:nvPr/>
        </p:nvCxnSpPr>
        <p:spPr bwMode="auto">
          <a:xfrm>
            <a:off x="0" y="1114425"/>
            <a:ext cx="9144000" cy="1588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pic>
        <p:nvPicPr>
          <p:cNvPr id="10" name="Picture 7" descr="15_finalProgram.pdf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449609" y="116685"/>
            <a:ext cx="1541993" cy="1761225"/>
          </a:xfrm>
          <a:prstGeom prst="rect">
            <a:avLst/>
          </a:prstGeom>
          <a:solidFill>
            <a:schemeClr val="bg1"/>
          </a:solidFill>
          <a:ln w="3175">
            <a:noFill/>
            <a:round/>
            <a:headEnd/>
            <a:tailEnd/>
          </a:ln>
          <a:effectLst>
            <a:glow rad="101600">
              <a:schemeClr val="bg1">
                <a:lumMod val="65000"/>
                <a:alpha val="75000"/>
              </a:schemeClr>
            </a:glow>
          </a:effectLst>
        </p:spPr>
      </p:pic>
      <p:sp>
        <p:nvSpPr>
          <p:cNvPr id="22538" name="TextBox 15"/>
          <p:cNvSpPr txBox="1">
            <a:spLocks noChangeArrowheads="1"/>
          </p:cNvSpPr>
          <p:nvPr/>
        </p:nvSpPr>
        <p:spPr bwMode="auto">
          <a:xfrm>
            <a:off x="3140075" y="6513513"/>
            <a:ext cx="266223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1"/>
              <a:t>www.webbertraining.com</a:t>
            </a:r>
          </a:p>
        </p:txBody>
      </p:sp>
      <p:sp>
        <p:nvSpPr>
          <p:cNvPr id="22539" name="TextBox 16"/>
          <p:cNvSpPr txBox="1">
            <a:spLocks noChangeArrowheads="1"/>
          </p:cNvSpPr>
          <p:nvPr/>
        </p:nvSpPr>
        <p:spPr bwMode="auto">
          <a:xfrm>
            <a:off x="7797800" y="6511925"/>
            <a:ext cx="1346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1600" b="1"/>
              <a:t>June 16, 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mtClean="0">
                <a:ea typeface="ＭＳ Ｐゴシック" pitchFamily="34" charset="-128"/>
              </a:rPr>
              <a:t>Bats and humans</a:t>
            </a:r>
          </a:p>
        </p:txBody>
      </p:sp>
      <p:sp>
        <p:nvSpPr>
          <p:cNvPr id="31747" name="Text Placeholder 3"/>
          <p:cNvSpPr>
            <a:spLocks noGrp="1"/>
          </p:cNvSpPr>
          <p:nvPr>
            <p:ph type="body" idx="1"/>
          </p:nvPr>
        </p:nvSpPr>
        <p:spPr>
          <a:xfrm>
            <a:off x="250825" y="1268413"/>
            <a:ext cx="8435975" cy="4857750"/>
          </a:xfrm>
        </p:spPr>
        <p:txBody>
          <a:bodyPr/>
          <a:lstStyle/>
          <a:p>
            <a:r>
              <a:rPr lang="en-ZA" smtClean="0">
                <a:ea typeface="ＭＳ Ｐゴシック" pitchFamily="34" charset="-128"/>
              </a:rPr>
              <a:t>Bats found to be carriers of Ebola</a:t>
            </a:r>
          </a:p>
          <a:p>
            <a:r>
              <a:rPr lang="en-ZA" smtClean="0">
                <a:ea typeface="ＭＳ Ｐゴシック" pitchFamily="34" charset="-128"/>
              </a:rPr>
              <a:t>The eat high hanging fruit in the forest</a:t>
            </a:r>
          </a:p>
          <a:p>
            <a:r>
              <a:rPr lang="en-ZA" smtClean="0">
                <a:ea typeface="ＭＳ Ｐゴシック" pitchFamily="34" charset="-128"/>
              </a:rPr>
              <a:t>Children and non human primates eat these fruit (foraging in the forest)</a:t>
            </a:r>
          </a:p>
          <a:p>
            <a:r>
              <a:rPr lang="en-ZA" smtClean="0">
                <a:ea typeface="ＭＳ Ｐゴシック" pitchFamily="34" charset="-128"/>
              </a:rPr>
              <a:t>Young adults hunt bats, small animals and non human primates for food</a:t>
            </a:r>
          </a:p>
          <a:p>
            <a:r>
              <a:rPr lang="en-ZA" smtClean="0">
                <a:ea typeface="ＭＳ Ｐゴシック" pitchFamily="34" charset="-128"/>
              </a:rPr>
              <a:t>“Bush meat” also consists of carcasses of dead animals.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en-GB" smtClean="0">
                <a:ea typeface="ＭＳ Ｐゴシック" pitchFamily="34" charset="-128"/>
              </a:rPr>
              <a:t>Bats and human- toddlers</a:t>
            </a:r>
          </a:p>
        </p:txBody>
      </p:sp>
      <p:pic>
        <p:nvPicPr>
          <p:cNvPr id="32771" name="Picture 2" descr="C:\Users\Shaheen Mehtar\Pictures\Sierra Leone 2015\From Anne\P1010629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019175" y="1600200"/>
            <a:ext cx="2914650" cy="2185988"/>
          </a:xfrm>
          <a:noFill/>
        </p:spPr>
      </p:pic>
      <p:pic>
        <p:nvPicPr>
          <p:cNvPr id="32772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722813" y="1600200"/>
            <a:ext cx="3889375" cy="2185988"/>
          </a:xfrm>
          <a:noFill/>
        </p:spPr>
      </p:pic>
      <p:pic>
        <p:nvPicPr>
          <p:cNvPr id="32773" name="Picture 6" descr="http://www.rippleafrica.org/wp-content/uploads/2011/09/fruit-trees-for-nutrition-Malawi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76375" y="4065588"/>
            <a:ext cx="5040313" cy="233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 smtClean="0">
              <a:ea typeface="ＭＳ Ｐゴシック" pitchFamily="34" charset="-128"/>
            </a:endParaRP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 smtClean="0">
              <a:ea typeface="ＭＳ Ｐゴシック" pitchFamily="34" charset="-128"/>
            </a:endParaRPr>
          </a:p>
        </p:txBody>
      </p:sp>
      <p:pic>
        <p:nvPicPr>
          <p:cNvPr id="33796" name="Picture 2" descr="http://who.int/csr/disease/ebola/geographic-ebola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7" name="TextBox 4"/>
          <p:cNvSpPr txBox="1">
            <a:spLocks noChangeArrowheads="1"/>
          </p:cNvSpPr>
          <p:nvPr/>
        </p:nvSpPr>
        <p:spPr bwMode="auto">
          <a:xfrm>
            <a:off x="3132138" y="981075"/>
            <a:ext cx="3527425" cy="646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ZA"/>
              <a:t>Areas vulnerable to EVD from bat migration </a:t>
            </a:r>
          </a:p>
        </p:txBody>
      </p:sp>
      <p:sp>
        <p:nvSpPr>
          <p:cNvPr id="3379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5E4DCAD-C343-4502-ADF0-E47B37088425}" type="slidenum">
              <a:rPr lang="en-ZA"/>
              <a:pPr/>
              <a:t>12</a:t>
            </a:fld>
            <a:endParaRPr lang="en-Z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mtClean="0">
                <a:ea typeface="ＭＳ Ｐゴシック" pitchFamily="34" charset="-128"/>
              </a:rPr>
              <a:t>Why was the spread amplified?</a:t>
            </a:r>
          </a:p>
        </p:txBody>
      </p:sp>
      <p:sp>
        <p:nvSpPr>
          <p:cNvPr id="35843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smtClean="0">
                <a:ea typeface="ＭＳ Ｐゴシック" pitchFamily="34" charset="-128"/>
              </a:rPr>
              <a:t>Deforestation in Liberia and parts of Guinea</a:t>
            </a:r>
          </a:p>
          <a:p>
            <a:r>
              <a:rPr lang="en-ZA" smtClean="0">
                <a:ea typeface="ＭＳ Ｐゴシック" pitchFamily="34" charset="-128"/>
              </a:rPr>
              <a:t>The non human and human primate populations moved closer together</a:t>
            </a:r>
          </a:p>
          <a:p>
            <a:r>
              <a:rPr lang="en-ZA" smtClean="0">
                <a:ea typeface="ＭＳ Ｐゴシック" pitchFamily="34" charset="-128"/>
              </a:rPr>
              <a:t>Foraging for food in the same area</a:t>
            </a:r>
          </a:p>
          <a:p>
            <a:r>
              <a:rPr lang="en-ZA" smtClean="0">
                <a:ea typeface="ＭＳ Ｐゴシック" pitchFamily="34" charset="-128"/>
              </a:rPr>
              <a:t>Humans encroaching on ape territory and their resources.</a:t>
            </a:r>
          </a:p>
          <a:p>
            <a:r>
              <a:rPr lang="en-ZA" smtClean="0">
                <a:ea typeface="ＭＳ Ｐゴシック" pitchFamily="34" charset="-128"/>
              </a:rPr>
              <a:t>Climate change increased bat migration and roosting to residential areas (DRC &amp; Guinea)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mtClean="0">
                <a:ea typeface="ＭＳ Ｐゴシック" pitchFamily="34" charset="-128"/>
              </a:rPr>
              <a:t>In Africa from Dec 2013</a:t>
            </a:r>
          </a:p>
        </p:txBody>
      </p:sp>
      <p:pic>
        <p:nvPicPr>
          <p:cNvPr id="36867" name="Picture 2" descr="http://d24pg1nxua23qm.cloudfront.net/contentAsset/image/cd17e939-3b8d-4407-8000-caa0f20fbf71/image/byInode/1/filter/Resize,Jpeg/jpeg_q/90/resize_w/60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76288" y="692150"/>
            <a:ext cx="6769100" cy="616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4-Point Star 1"/>
          <p:cNvSpPr/>
          <p:nvPr/>
        </p:nvSpPr>
        <p:spPr>
          <a:xfrm>
            <a:off x="4932363" y="3317875"/>
            <a:ext cx="360362" cy="457200"/>
          </a:xfrm>
          <a:prstGeom prst="star4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6" name="4-Point Star 5"/>
          <p:cNvSpPr/>
          <p:nvPr/>
        </p:nvSpPr>
        <p:spPr>
          <a:xfrm>
            <a:off x="3981450" y="5378450"/>
            <a:ext cx="360363" cy="457200"/>
          </a:xfrm>
          <a:prstGeom prst="star4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7" name="4-Point Star 6"/>
          <p:cNvSpPr/>
          <p:nvPr/>
        </p:nvSpPr>
        <p:spPr>
          <a:xfrm>
            <a:off x="3271838" y="1916113"/>
            <a:ext cx="360362" cy="457200"/>
          </a:xfrm>
          <a:prstGeom prst="star4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8" name="4-Point Star 7"/>
          <p:cNvSpPr/>
          <p:nvPr/>
        </p:nvSpPr>
        <p:spPr>
          <a:xfrm>
            <a:off x="7037388" y="2438400"/>
            <a:ext cx="360362" cy="457200"/>
          </a:xfrm>
          <a:prstGeom prst="star4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9" name="4-Point Star 8"/>
          <p:cNvSpPr/>
          <p:nvPr/>
        </p:nvSpPr>
        <p:spPr>
          <a:xfrm>
            <a:off x="4340225" y="3705225"/>
            <a:ext cx="360363" cy="457200"/>
          </a:xfrm>
          <a:prstGeom prst="star4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0" name="4-Point Star 9"/>
          <p:cNvSpPr/>
          <p:nvPr/>
        </p:nvSpPr>
        <p:spPr>
          <a:xfrm>
            <a:off x="5795963" y="4795838"/>
            <a:ext cx="360362" cy="457200"/>
          </a:xfrm>
          <a:prstGeom prst="star4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6874" name="TextBox 2"/>
          <p:cNvSpPr txBox="1">
            <a:spLocks noChangeArrowheads="1"/>
          </p:cNvSpPr>
          <p:nvPr/>
        </p:nvSpPr>
        <p:spPr bwMode="auto">
          <a:xfrm>
            <a:off x="5435600" y="5818188"/>
            <a:ext cx="26654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b="1">
                <a:solidFill>
                  <a:srgbClr val="FF0000"/>
                </a:solidFill>
              </a:rPr>
              <a:t>DRC- separate outbreak</a:t>
            </a:r>
          </a:p>
        </p:txBody>
      </p:sp>
      <p:sp>
        <p:nvSpPr>
          <p:cNvPr id="11" name="4-Point Star 10"/>
          <p:cNvSpPr/>
          <p:nvPr/>
        </p:nvSpPr>
        <p:spPr>
          <a:xfrm>
            <a:off x="3208338" y="2671763"/>
            <a:ext cx="360362" cy="457200"/>
          </a:xfrm>
          <a:prstGeom prst="star4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FFFFFF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827088" y="115888"/>
            <a:ext cx="7129462" cy="1009650"/>
          </a:xfrm>
        </p:spPr>
        <p:txBody>
          <a:bodyPr/>
          <a:lstStyle/>
          <a:p>
            <a:r>
              <a:rPr lang="en-GB" smtClean="0">
                <a:ea typeface="ＭＳ Ｐゴシック" pitchFamily="34" charset="-128"/>
              </a:rPr>
              <a:t>30 Sept, first case outside Africa!</a:t>
            </a:r>
          </a:p>
        </p:txBody>
      </p:sp>
      <p:pic>
        <p:nvPicPr>
          <p:cNvPr id="37891" name="Picture 2" descr="https://uwaterloo.ca/alumni/sites/ca.alumni/modules/uw_alumni_map/images/world_map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57150" y="1052513"/>
            <a:ext cx="9161463" cy="588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4-Point Star 3"/>
          <p:cNvSpPr/>
          <p:nvPr/>
        </p:nvSpPr>
        <p:spPr>
          <a:xfrm>
            <a:off x="1898650" y="3716338"/>
            <a:ext cx="360363" cy="457200"/>
          </a:xfrm>
          <a:prstGeom prst="star4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5" name="4-Point Star 4"/>
          <p:cNvSpPr/>
          <p:nvPr/>
        </p:nvSpPr>
        <p:spPr>
          <a:xfrm>
            <a:off x="3924300" y="2943225"/>
            <a:ext cx="195263" cy="328613"/>
          </a:xfrm>
          <a:prstGeom prst="star4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6" name="4-Point Star 5"/>
          <p:cNvSpPr/>
          <p:nvPr/>
        </p:nvSpPr>
        <p:spPr>
          <a:xfrm>
            <a:off x="4859338" y="2878138"/>
            <a:ext cx="360362" cy="457200"/>
          </a:xfrm>
          <a:prstGeom prst="star4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7" name="4-Point Star 6"/>
          <p:cNvSpPr/>
          <p:nvPr/>
        </p:nvSpPr>
        <p:spPr>
          <a:xfrm>
            <a:off x="4451350" y="2349500"/>
            <a:ext cx="360363" cy="457200"/>
          </a:xfrm>
          <a:prstGeom prst="star4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8" name="4-Point Star 7"/>
          <p:cNvSpPr/>
          <p:nvPr/>
        </p:nvSpPr>
        <p:spPr>
          <a:xfrm>
            <a:off x="4471988" y="3043238"/>
            <a:ext cx="360362" cy="457200"/>
          </a:xfrm>
          <a:prstGeom prst="star4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9" name="4-Point Star 8"/>
          <p:cNvSpPr/>
          <p:nvPr/>
        </p:nvSpPr>
        <p:spPr>
          <a:xfrm>
            <a:off x="2484438" y="3132138"/>
            <a:ext cx="358775" cy="457200"/>
          </a:xfrm>
          <a:prstGeom prst="star4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0" name="4-Point Star 9"/>
          <p:cNvSpPr/>
          <p:nvPr/>
        </p:nvSpPr>
        <p:spPr>
          <a:xfrm>
            <a:off x="7380288" y="5013325"/>
            <a:ext cx="360362" cy="457200"/>
          </a:xfrm>
          <a:prstGeom prst="star4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FFFFFF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ea typeface="ＭＳ Ｐゴシック" pitchFamily="34" charset="-128"/>
              </a:rPr>
              <a:t>And funding started coming!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sz="half" idx="1"/>
          </p:nvPr>
        </p:nvSpPr>
        <p:spPr>
          <a:xfrm>
            <a:off x="34925" y="1600200"/>
            <a:ext cx="4537075" cy="4852988"/>
          </a:xfrm>
        </p:spPr>
        <p:txBody>
          <a:bodyPr/>
          <a:lstStyle/>
          <a:p>
            <a:r>
              <a:rPr lang="en-GB" smtClean="0">
                <a:ea typeface="ＭＳ Ｐゴシック" pitchFamily="34" charset="-128"/>
              </a:rPr>
              <a:t>NOW IS A POLITICAL ISSUE</a:t>
            </a:r>
          </a:p>
          <a:p>
            <a:r>
              <a:rPr lang="en-GB" smtClean="0">
                <a:ea typeface="ＭＳ Ｐゴシック" pitchFamily="34" charset="-128"/>
              </a:rPr>
              <a:t>American lives are at stake!</a:t>
            </a:r>
          </a:p>
          <a:p>
            <a:pPr lvl="1"/>
            <a:r>
              <a:rPr lang="en-GB" smtClean="0">
                <a:ea typeface="ＭＳ Ｐゴシック" pitchFamily="34" charset="-128"/>
              </a:rPr>
              <a:t>Money- coming in!</a:t>
            </a:r>
          </a:p>
          <a:p>
            <a:pPr lvl="1"/>
            <a:r>
              <a:rPr lang="en-GB" smtClean="0">
                <a:ea typeface="ＭＳ Ｐゴシック" pitchFamily="34" charset="-128"/>
              </a:rPr>
              <a:t>Deployment of troops</a:t>
            </a:r>
          </a:p>
          <a:p>
            <a:pPr lvl="1"/>
            <a:r>
              <a:rPr lang="en-GB" smtClean="0">
                <a:ea typeface="ＭＳ Ｐゴシック" pitchFamily="34" charset="-128"/>
              </a:rPr>
              <a:t>Healthcare workers</a:t>
            </a:r>
          </a:p>
          <a:p>
            <a:pPr lvl="1"/>
            <a:r>
              <a:rPr lang="en-GB" smtClean="0">
                <a:ea typeface="ＭＳ Ｐゴシック" pitchFamily="34" charset="-128"/>
              </a:rPr>
              <a:t>Mobile laboratories</a:t>
            </a:r>
          </a:p>
          <a:p>
            <a:pPr lvl="1"/>
            <a:r>
              <a:rPr lang="en-GB" smtClean="0">
                <a:ea typeface="ＭＳ Ｐゴシック" pitchFamily="34" charset="-128"/>
              </a:rPr>
              <a:t>Mobilizing global resources</a:t>
            </a:r>
          </a:p>
          <a:p>
            <a:r>
              <a:rPr lang="en-GB" b="1" smtClean="0">
                <a:solidFill>
                  <a:srgbClr val="C00000"/>
                </a:solidFill>
                <a:ea typeface="ＭＳ Ｐゴシック" pitchFamily="34" charset="-128"/>
              </a:rPr>
              <a:t>Contain Ebola in West Africa to stop it spreading to USA &amp; Europe!!</a:t>
            </a:r>
          </a:p>
        </p:txBody>
      </p:sp>
      <p:pic>
        <p:nvPicPr>
          <p:cNvPr id="38916" name="Picture 2" descr="MDG : Ebola reponse and funding : US aid supplie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427538" y="1557338"/>
            <a:ext cx="4560887" cy="2735262"/>
          </a:xfrm>
        </p:spPr>
      </p:pic>
      <p:sp>
        <p:nvSpPr>
          <p:cNvPr id="38917" name="TextBox 3"/>
          <p:cNvSpPr txBox="1">
            <a:spLocks noChangeArrowheads="1"/>
          </p:cNvSpPr>
          <p:nvPr/>
        </p:nvSpPr>
        <p:spPr bwMode="auto">
          <a:xfrm>
            <a:off x="4495800" y="4724400"/>
            <a:ext cx="4537075" cy="5238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800" b="1">
                <a:solidFill>
                  <a:srgbClr val="C00000"/>
                </a:solidFill>
              </a:rPr>
              <a:t>Need 5000 more HCWs!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827088" y="115888"/>
            <a:ext cx="7129462" cy="1009650"/>
          </a:xfrm>
        </p:spPr>
        <p:txBody>
          <a:bodyPr/>
          <a:lstStyle/>
          <a:p>
            <a:r>
              <a:rPr lang="en-ZA" smtClean="0">
                <a:ea typeface="ＭＳ Ｐゴシック" pitchFamily="34" charset="-128"/>
              </a:rPr>
              <a:t>International Support since April 2014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457200" y="1268413"/>
            <a:ext cx="8686800" cy="4857750"/>
          </a:xfrm>
        </p:spPr>
        <p:txBody>
          <a:bodyPr/>
          <a:lstStyle/>
          <a:p>
            <a:r>
              <a:rPr lang="en-ZA" smtClean="0">
                <a:ea typeface="ＭＳ Ｐゴシック" pitchFamily="34" charset="-128"/>
              </a:rPr>
              <a:t>Not very clearly documented</a:t>
            </a:r>
          </a:p>
          <a:p>
            <a:pPr lvl="1"/>
            <a:r>
              <a:rPr lang="en-ZA" smtClean="0">
                <a:ea typeface="ＭＳ Ｐゴシック" pitchFamily="34" charset="-128"/>
              </a:rPr>
              <a:t>Chinese CDC = 7500 HCW- laboratories, IPC</a:t>
            </a:r>
          </a:p>
          <a:p>
            <a:pPr lvl="1"/>
            <a:r>
              <a:rPr lang="en-ZA" smtClean="0">
                <a:ea typeface="ＭＳ Ｐゴシック" pitchFamily="34" charset="-128"/>
              </a:rPr>
              <a:t>Cuba = 600 approximately</a:t>
            </a:r>
          </a:p>
          <a:p>
            <a:pPr lvl="1"/>
            <a:r>
              <a:rPr lang="en-ZA" smtClean="0">
                <a:ea typeface="ＭＳ Ｐゴシック" pitchFamily="34" charset="-128"/>
              </a:rPr>
              <a:t>African HCW= 8000 sent by AU </a:t>
            </a:r>
          </a:p>
          <a:p>
            <a:pPr lvl="1"/>
            <a:r>
              <a:rPr lang="en-ZA" smtClean="0">
                <a:ea typeface="ＭＳ Ｐゴシック" pitchFamily="34" charset="-128"/>
              </a:rPr>
              <a:t>UK =  750 HCW, laboratory staff, plus research team</a:t>
            </a:r>
          </a:p>
          <a:p>
            <a:pPr lvl="1"/>
            <a:r>
              <a:rPr lang="en-ZA" smtClean="0">
                <a:ea typeface="ＭＳ Ｐゴシック" pitchFamily="34" charset="-128"/>
              </a:rPr>
              <a:t>USA via CDC=  1000 trainers, mentors, and researchers</a:t>
            </a:r>
          </a:p>
          <a:p>
            <a:pPr lvl="1"/>
            <a:r>
              <a:rPr lang="en-ZA" smtClean="0">
                <a:ea typeface="ＭＳ Ｐゴシック" pitchFamily="34" charset="-128"/>
              </a:rPr>
              <a:t>NGOs= 2000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mtClean="0">
                <a:ea typeface="ＭＳ Ｐゴシック" pitchFamily="34" charset="-128"/>
              </a:rPr>
              <a:t>Use what ever is available!</a:t>
            </a:r>
          </a:p>
        </p:txBody>
      </p:sp>
      <p:sp>
        <p:nvSpPr>
          <p:cNvPr id="40963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341438"/>
            <a:ext cx="4038600" cy="4784725"/>
          </a:xfrm>
        </p:spPr>
        <p:txBody>
          <a:bodyPr/>
          <a:lstStyle/>
          <a:p>
            <a:r>
              <a:rPr lang="en-ZA" smtClean="0">
                <a:ea typeface="ＭＳ Ｐゴシック" pitchFamily="34" charset="-128"/>
              </a:rPr>
              <a:t>Healthcare workers in the field since May 2014</a:t>
            </a:r>
          </a:p>
          <a:p>
            <a:r>
              <a:rPr lang="en-ZA" smtClean="0">
                <a:ea typeface="ＭＳ Ｐゴシック" pitchFamily="34" charset="-128"/>
              </a:rPr>
              <a:t>Support arrived after late August when the first US citizen contracted Ebola!</a:t>
            </a:r>
          </a:p>
          <a:p>
            <a:r>
              <a:rPr lang="en-ZA" smtClean="0">
                <a:ea typeface="ＭＳ Ｐゴシック" pitchFamily="34" charset="-128"/>
              </a:rPr>
              <a:t>Working with limited resources</a:t>
            </a:r>
          </a:p>
        </p:txBody>
      </p:sp>
      <p:pic>
        <p:nvPicPr>
          <p:cNvPr id="4096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219700" y="1196975"/>
            <a:ext cx="3673475" cy="54498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mtClean="0">
                <a:ea typeface="ＭＳ Ｐゴシック" pitchFamily="34" charset="-128"/>
              </a:rPr>
              <a:t>Ebola Preparedness</a:t>
            </a:r>
          </a:p>
        </p:txBody>
      </p:sp>
      <p:sp>
        <p:nvSpPr>
          <p:cNvPr id="41987" name="Text Placeholder 1"/>
          <p:cNvSpPr>
            <a:spLocks noGrp="1"/>
          </p:cNvSpPr>
          <p:nvPr>
            <p:ph type="body" idx="1"/>
          </p:nvPr>
        </p:nvSpPr>
        <p:spPr>
          <a:xfrm>
            <a:off x="336550" y="908050"/>
            <a:ext cx="8229600" cy="1441450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ZA" smtClean="0">
                <a:solidFill>
                  <a:schemeClr val="tx1"/>
                </a:solidFill>
                <a:ea typeface="ＭＳ Ｐゴシック" pitchFamily="34" charset="-128"/>
              </a:rPr>
              <a:t>Survey conducted between October to Dec 2014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ZA" smtClean="0">
                <a:solidFill>
                  <a:schemeClr val="tx1"/>
                </a:solidFill>
                <a:ea typeface="ＭＳ Ｐゴシック" pitchFamily="34" charset="-128"/>
              </a:rPr>
              <a:t>Number of replies  ............. 192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ZA" smtClean="0">
                <a:solidFill>
                  <a:schemeClr val="tx1"/>
                </a:solidFill>
                <a:ea typeface="ＭＳ Ｐゴシック" pitchFamily="34" charset="-128"/>
              </a:rPr>
              <a:t>Number of countries  ......... 45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ZA" smtClean="0">
              <a:solidFill>
                <a:schemeClr val="tx1"/>
              </a:solidFill>
              <a:ea typeface="ＭＳ Ｐゴシック" pitchFamily="34" charset="-128"/>
            </a:endParaRPr>
          </a:p>
          <a:p>
            <a:endParaRPr lang="en-ZA" smtClean="0">
              <a:ea typeface="ＭＳ Ｐゴシック" pitchFamily="34" charset="-128"/>
            </a:endParaRPr>
          </a:p>
        </p:txBody>
      </p:sp>
      <p:pic>
        <p:nvPicPr>
          <p:cNvPr id="41988" name="Picture 2"/>
          <p:cNvPicPr>
            <a:picLocks noGrp="1" noChangeAspect="1" noChangeArrowheads="1"/>
          </p:cNvPicPr>
          <p:nvPr>
            <p:ph type="tbl"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887413" y="5805488"/>
            <a:ext cx="7777162" cy="977900"/>
          </a:xfrm>
          <a:noFill/>
        </p:spPr>
      </p:pic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819275" y="2565400"/>
            <a:ext cx="5248275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mtClean="0">
                <a:ea typeface="ＭＳ Ｐゴシック" pitchFamily="34" charset="-128"/>
              </a:rPr>
              <a:t>The True Size of Africa</a:t>
            </a:r>
          </a:p>
        </p:txBody>
      </p:sp>
      <p:pic>
        <p:nvPicPr>
          <p:cNvPr id="23555" name="Picture 2" descr="C:\Users\smehtar\Pictures\continent_infographic-01-copy.gif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859338" y="1268413"/>
            <a:ext cx="3744912" cy="5322887"/>
          </a:xfrm>
          <a:noFill/>
        </p:spPr>
      </p:pic>
      <p:sp>
        <p:nvSpPr>
          <p:cNvPr id="23556" name="Content Placeholder 6"/>
          <p:cNvSpPr>
            <a:spLocks noGrp="1"/>
          </p:cNvSpPr>
          <p:nvPr>
            <p:ph sz="half" idx="2"/>
          </p:nvPr>
        </p:nvSpPr>
        <p:spPr>
          <a:xfrm>
            <a:off x="179388" y="1196975"/>
            <a:ext cx="4038600" cy="4886325"/>
          </a:xfrm>
        </p:spPr>
        <p:txBody>
          <a:bodyPr/>
          <a:lstStyle/>
          <a:p>
            <a:r>
              <a:rPr lang="en-ZA" smtClean="0">
                <a:ea typeface="ＭＳ Ｐゴシック" pitchFamily="34" charset="-128"/>
              </a:rPr>
              <a:t>It is a large continent</a:t>
            </a:r>
          </a:p>
          <a:p>
            <a:r>
              <a:rPr lang="en-ZA" smtClean="0">
                <a:ea typeface="ＭＳ Ｐゴシック" pitchFamily="34" charset="-128"/>
              </a:rPr>
              <a:t>The land mass covers most of the other continents except</a:t>
            </a:r>
          </a:p>
          <a:p>
            <a:pPr lvl="1"/>
            <a:r>
              <a:rPr lang="en-ZA" smtClean="0">
                <a:ea typeface="ＭＳ Ｐゴシック" pitchFamily="34" charset="-128"/>
              </a:rPr>
              <a:t>Canada</a:t>
            </a:r>
          </a:p>
          <a:p>
            <a:pPr lvl="1"/>
            <a:r>
              <a:rPr lang="en-ZA" smtClean="0">
                <a:ea typeface="ＭＳ Ｐゴシック" pitchFamily="34" charset="-128"/>
              </a:rPr>
              <a:t>South America</a:t>
            </a:r>
          </a:p>
          <a:p>
            <a:pPr lvl="1"/>
            <a:r>
              <a:rPr lang="en-ZA" smtClean="0">
                <a:ea typeface="ＭＳ Ｐゴシック" pitchFamily="34" charset="-128"/>
              </a:rPr>
              <a:t>Australia</a:t>
            </a:r>
          </a:p>
          <a:p>
            <a:r>
              <a:rPr lang="en-ZA" smtClean="0">
                <a:ea typeface="ＭＳ Ｐゴシック" pitchFamily="34" charset="-128"/>
              </a:rPr>
              <a:t>Unlike the above, the population, tradition and culture is diverse and heterogenous</a:t>
            </a:r>
          </a:p>
        </p:txBody>
      </p:sp>
      <p:sp>
        <p:nvSpPr>
          <p:cNvPr id="23557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ZA"/>
              <a:t>IPAC Monday 15 2015</a:t>
            </a:r>
          </a:p>
        </p:txBody>
      </p:sp>
      <p:sp>
        <p:nvSpPr>
          <p:cNvPr id="23558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368329C-4420-4992-A8B8-38BE864CB91D}" type="slidenum">
              <a:rPr lang="en-ZA"/>
              <a:pPr/>
              <a:t>2</a:t>
            </a:fld>
            <a:endParaRPr lang="en-Z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mtClean="0">
                <a:ea typeface="ＭＳ Ｐゴシック" pitchFamily="34" charset="-128"/>
              </a:rPr>
              <a:t>Participating countries</a:t>
            </a:r>
          </a:p>
        </p:txBody>
      </p:sp>
      <p:pic>
        <p:nvPicPr>
          <p:cNvPr id="4301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14300" y="1341438"/>
            <a:ext cx="8843963" cy="4692650"/>
          </a:xfrm>
          <a:noFill/>
        </p:spPr>
      </p:pic>
      <p:sp>
        <p:nvSpPr>
          <p:cNvPr id="43012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ZA"/>
              <a:t>ARIC May 2015 E Tartari et 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mtClean="0">
                <a:ea typeface="ＭＳ Ｐゴシック" pitchFamily="34" charset="-128"/>
              </a:rPr>
              <a:t>Participating healthcare professionals</a:t>
            </a:r>
          </a:p>
        </p:txBody>
      </p:sp>
      <p:pic>
        <p:nvPicPr>
          <p:cNvPr id="4403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23850" y="1484313"/>
            <a:ext cx="8712200" cy="504031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mtClean="0">
                <a:ea typeface="ＭＳ Ｐゴシック" pitchFamily="34" charset="-128"/>
              </a:rPr>
              <a:t>General Administration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22238" y="1125538"/>
          <a:ext cx="8697912" cy="3962400"/>
        </p:xfrm>
        <a:graphic>
          <a:graphicData uri="http://schemas.openxmlformats.org/drawingml/2006/table">
            <a:tbl>
              <a:tblPr/>
              <a:tblGrid>
                <a:gridCol w="4718050"/>
                <a:gridCol w="838200"/>
                <a:gridCol w="989012"/>
                <a:gridCol w="1152525"/>
                <a:gridCol w="1000125"/>
              </a:tblGrid>
              <a:tr h="895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Administration</a:t>
                      </a:r>
                    </a:p>
                  </a:txBody>
                  <a:tcPr marL="91435" marR="91435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EVD receiving</a:t>
                      </a:r>
                    </a:p>
                  </a:txBody>
                  <a:tcPr marL="91435" marR="91435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Non EVD receiving</a:t>
                      </a:r>
                    </a:p>
                  </a:txBody>
                  <a:tcPr marL="91435" marR="91435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  <a:tr h="498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ZA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1435" marR="91435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Yes</a:t>
                      </a:r>
                    </a:p>
                  </a:txBody>
                  <a:tcPr marL="91435" marR="91435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%</a:t>
                      </a:r>
                    </a:p>
                  </a:txBody>
                  <a:tcPr marL="91435" marR="91435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Yes</a:t>
                      </a:r>
                    </a:p>
                  </a:txBody>
                  <a:tcPr marL="91435" marR="91435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%</a:t>
                      </a:r>
                    </a:p>
                  </a:txBody>
                  <a:tcPr marL="91435" marR="91435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49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IPC represented on Hosp Team  EVD</a:t>
                      </a:r>
                    </a:p>
                  </a:txBody>
                  <a:tcPr marL="91435" marR="91435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57</a:t>
                      </a:r>
                    </a:p>
                  </a:txBody>
                  <a:tcPr marL="91435" marR="91435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69.5</a:t>
                      </a:r>
                    </a:p>
                  </a:txBody>
                  <a:tcPr marL="91435" marR="91435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46</a:t>
                      </a:r>
                    </a:p>
                  </a:txBody>
                  <a:tcPr marL="91435" marR="91435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69.3</a:t>
                      </a:r>
                    </a:p>
                  </a:txBody>
                  <a:tcPr marL="91435" marR="91435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98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Alert system in place</a:t>
                      </a:r>
                    </a:p>
                  </a:txBody>
                  <a:tcPr marL="91435" marR="91435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61</a:t>
                      </a:r>
                    </a:p>
                  </a:txBody>
                  <a:tcPr marL="91435" marR="91435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73.5</a:t>
                      </a:r>
                    </a:p>
                  </a:txBody>
                  <a:tcPr marL="91435" marR="91435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51</a:t>
                      </a:r>
                    </a:p>
                  </a:txBody>
                  <a:tcPr marL="91435" marR="91435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70.8</a:t>
                      </a:r>
                    </a:p>
                  </a:txBody>
                  <a:tcPr marL="91435" marR="91435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23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Frontline staff aware of surveillance</a:t>
                      </a:r>
                    </a:p>
                  </a:txBody>
                  <a:tcPr marL="91435" marR="91435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56</a:t>
                      </a:r>
                    </a:p>
                  </a:txBody>
                  <a:tcPr marL="91435" marR="91435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68.3</a:t>
                      </a:r>
                    </a:p>
                  </a:txBody>
                  <a:tcPr marL="91435" marR="91435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43</a:t>
                      </a:r>
                    </a:p>
                  </a:txBody>
                  <a:tcPr marL="91435" marR="91435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60</a:t>
                      </a:r>
                    </a:p>
                  </a:txBody>
                  <a:tcPr marL="91435" marR="91435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98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IPC policy in place</a:t>
                      </a:r>
                    </a:p>
                  </a:txBody>
                  <a:tcPr marL="91435" marR="91435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57</a:t>
                      </a:r>
                    </a:p>
                  </a:txBody>
                  <a:tcPr marL="91435" marR="91435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70.4</a:t>
                      </a:r>
                    </a:p>
                  </a:txBody>
                  <a:tcPr marL="91435" marR="91435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48</a:t>
                      </a:r>
                    </a:p>
                  </a:txBody>
                  <a:tcPr marL="91435" marR="91435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66.7</a:t>
                      </a:r>
                    </a:p>
                  </a:txBody>
                  <a:tcPr marL="91435" marR="91435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98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Monitoring of clusters of infection</a:t>
                      </a:r>
                    </a:p>
                  </a:txBody>
                  <a:tcPr marL="91435" marR="91435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27</a:t>
                      </a:r>
                    </a:p>
                  </a:txBody>
                  <a:tcPr marL="91435" marR="91435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33.3</a:t>
                      </a:r>
                    </a:p>
                  </a:txBody>
                  <a:tcPr marL="91435" marR="91435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19</a:t>
                      </a:r>
                    </a:p>
                  </a:txBody>
                  <a:tcPr marL="91435" marR="91435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26.8</a:t>
                      </a:r>
                    </a:p>
                  </a:txBody>
                  <a:tcPr marL="91435" marR="91435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109538" y="3068638"/>
            <a:ext cx="8496300" cy="504825"/>
          </a:xfrm>
          <a:prstGeom prst="rect">
            <a:avLst/>
          </a:prstGeom>
          <a:noFill/>
          <a:ln w="889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ZA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7488" y="4581525"/>
            <a:ext cx="8497887" cy="468313"/>
          </a:xfrm>
          <a:prstGeom prst="rect">
            <a:avLst/>
          </a:prstGeom>
          <a:noFill/>
          <a:ln w="889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ZA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45109" name="TextBox 6"/>
          <p:cNvSpPr txBox="1">
            <a:spLocks noChangeArrowheads="1"/>
          </p:cNvSpPr>
          <p:nvPr/>
        </p:nvSpPr>
        <p:spPr bwMode="auto">
          <a:xfrm>
            <a:off x="352425" y="5300663"/>
            <a:ext cx="82804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ZA" sz="2800" b="1">
                <a:solidFill>
                  <a:srgbClr val="C00000"/>
                </a:solidFill>
              </a:rPr>
              <a:t>Alert systems in place but monitoring for clusters of infection inadequate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mtClean="0">
                <a:ea typeface="ＭＳ Ｐゴシック" pitchFamily="34" charset="-128"/>
              </a:rPr>
              <a:t>Communication</a:t>
            </a:r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/>
        </p:nvGraphicFramePr>
        <p:xfrm>
          <a:off x="250825" y="1165225"/>
          <a:ext cx="8470900" cy="3775075"/>
        </p:xfrm>
        <a:graphic>
          <a:graphicData uri="http://schemas.openxmlformats.org/drawingml/2006/table">
            <a:tbl>
              <a:tblPr/>
              <a:tblGrid>
                <a:gridCol w="4605338"/>
                <a:gridCol w="890587"/>
                <a:gridCol w="889000"/>
                <a:gridCol w="1111250"/>
                <a:gridCol w="974725"/>
              </a:tblGrid>
              <a:tr h="893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Communication</a:t>
                      </a:r>
                    </a:p>
                  </a:txBody>
                  <a:tcPr marL="91451" marR="91451"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EVD receiving</a:t>
                      </a:r>
                    </a:p>
                  </a:txBody>
                  <a:tcPr marL="91451" marR="91451"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Non EVD receiving</a:t>
                      </a:r>
                    </a:p>
                  </a:txBody>
                  <a:tcPr marL="91451" marR="91451"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  <a:tr h="893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Information disseminated widely to all HCW</a:t>
                      </a:r>
                    </a:p>
                  </a:txBody>
                  <a:tcPr marL="91451" marR="91451"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45</a:t>
                      </a:r>
                    </a:p>
                  </a:txBody>
                  <a:tcPr marL="91451" marR="91451"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59.2</a:t>
                      </a:r>
                    </a:p>
                  </a:txBody>
                  <a:tcPr marL="91451" marR="91451"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33</a:t>
                      </a:r>
                    </a:p>
                  </a:txBody>
                  <a:tcPr marL="91451" marR="91451"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46.5</a:t>
                      </a:r>
                    </a:p>
                  </a:txBody>
                  <a:tcPr marL="91451" marR="91451"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96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Teaching material available</a:t>
                      </a:r>
                    </a:p>
                  </a:txBody>
                  <a:tcPr marL="91451" marR="91451"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29</a:t>
                      </a:r>
                    </a:p>
                  </a:txBody>
                  <a:tcPr marL="91451" marR="91451"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38.2</a:t>
                      </a:r>
                    </a:p>
                  </a:txBody>
                  <a:tcPr marL="91451" marR="91451"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28</a:t>
                      </a:r>
                    </a:p>
                  </a:txBody>
                  <a:tcPr marL="91451" marR="91451"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39.4</a:t>
                      </a:r>
                    </a:p>
                  </a:txBody>
                  <a:tcPr marL="91451" marR="91451"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96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Public messaging systems in place</a:t>
                      </a:r>
                    </a:p>
                  </a:txBody>
                  <a:tcPr marL="91451" marR="91451"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28</a:t>
                      </a:r>
                    </a:p>
                  </a:txBody>
                  <a:tcPr marL="91451" marR="91451"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36.8</a:t>
                      </a:r>
                    </a:p>
                  </a:txBody>
                  <a:tcPr marL="91451" marR="91451"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 marL="91451" marR="91451"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12.7</a:t>
                      </a:r>
                    </a:p>
                  </a:txBody>
                  <a:tcPr marL="91451" marR="91451"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96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Draft press release ready</a:t>
                      </a:r>
                    </a:p>
                  </a:txBody>
                  <a:tcPr marL="91451" marR="91451"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19</a:t>
                      </a:r>
                    </a:p>
                  </a:txBody>
                  <a:tcPr marL="91451" marR="91451"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25.3</a:t>
                      </a:r>
                    </a:p>
                  </a:txBody>
                  <a:tcPr marL="91451" marR="91451"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marL="91451" marR="91451"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14</a:t>
                      </a:r>
                    </a:p>
                  </a:txBody>
                  <a:tcPr marL="91451" marR="91451"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96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Internal communication in place</a:t>
                      </a:r>
                    </a:p>
                  </a:txBody>
                  <a:tcPr marL="91451" marR="91451"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42</a:t>
                      </a:r>
                    </a:p>
                  </a:txBody>
                  <a:tcPr marL="91451" marR="91451"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55.3</a:t>
                      </a:r>
                    </a:p>
                  </a:txBody>
                  <a:tcPr marL="91451" marR="91451"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37</a:t>
                      </a:r>
                    </a:p>
                  </a:txBody>
                  <a:tcPr marL="91451" marR="91451"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52</a:t>
                      </a:r>
                    </a:p>
                  </a:txBody>
                  <a:tcPr marL="91451" marR="91451"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244475" y="2816225"/>
            <a:ext cx="8496300" cy="684213"/>
          </a:xfrm>
          <a:prstGeom prst="rect">
            <a:avLst/>
          </a:prstGeom>
          <a:noFill/>
          <a:ln w="889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ZA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47150" name="TextBox 1"/>
          <p:cNvSpPr txBox="1">
            <a:spLocks noChangeArrowheads="1"/>
          </p:cNvSpPr>
          <p:nvPr/>
        </p:nvSpPr>
        <p:spPr bwMode="auto">
          <a:xfrm>
            <a:off x="244475" y="5013325"/>
            <a:ext cx="864870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ZA" sz="3200" b="1">
                <a:solidFill>
                  <a:srgbClr val="C00000"/>
                </a:solidFill>
              </a:rPr>
              <a:t>Information available but poorly disseminated and inadequate teaching material circulated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mtClean="0">
                <a:ea typeface="ＭＳ Ｐゴシック" pitchFamily="34" charset="-128"/>
              </a:rPr>
              <a:t>Supplies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07950" y="1196975"/>
          <a:ext cx="8650288" cy="3654425"/>
        </p:xfrm>
        <a:graphic>
          <a:graphicData uri="http://schemas.openxmlformats.org/drawingml/2006/table">
            <a:tbl>
              <a:tblPr/>
              <a:tblGrid>
                <a:gridCol w="4703763"/>
                <a:gridCol w="908050"/>
                <a:gridCol w="908050"/>
                <a:gridCol w="1135062"/>
                <a:gridCol w="995363"/>
              </a:tblGrid>
              <a:tr h="893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Supplies and monitoring</a:t>
                      </a:r>
                    </a:p>
                  </a:txBody>
                  <a:tcPr marL="91429" marR="91429" marT="45705" marB="4570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EVD receiving</a:t>
                      </a:r>
                    </a:p>
                  </a:txBody>
                  <a:tcPr marL="91429" marR="91429" marT="45705" marB="4570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Non EVD receiving</a:t>
                      </a:r>
                    </a:p>
                  </a:txBody>
                  <a:tcPr marL="91429" marR="91429" marT="45705" marB="4570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ZA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1429" marR="91429" marT="45705" marB="4570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Yes</a:t>
                      </a:r>
                    </a:p>
                  </a:txBody>
                  <a:tcPr marL="91429" marR="91429" marT="45705" marB="4570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%</a:t>
                      </a:r>
                    </a:p>
                  </a:txBody>
                  <a:tcPr marL="91429" marR="91429" marT="45705" marB="4570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Yes</a:t>
                      </a:r>
                    </a:p>
                  </a:txBody>
                  <a:tcPr marL="91429" marR="91429" marT="45705" marB="4570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%</a:t>
                      </a:r>
                    </a:p>
                  </a:txBody>
                  <a:tcPr marL="91429" marR="91429" marT="45705" marB="4570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Adequate amount of PPE available</a:t>
                      </a:r>
                    </a:p>
                  </a:txBody>
                  <a:tcPr marL="91429" marR="91429" marT="45705" marB="4570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55</a:t>
                      </a:r>
                    </a:p>
                  </a:txBody>
                  <a:tcPr marL="91429" marR="91429" marT="45705" marB="4570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80.9</a:t>
                      </a:r>
                    </a:p>
                  </a:txBody>
                  <a:tcPr marL="91429" marR="91429" marT="45705" marB="4570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42</a:t>
                      </a:r>
                    </a:p>
                  </a:txBody>
                  <a:tcPr marL="91429" marR="91429" marT="45705" marB="4570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68.9</a:t>
                      </a:r>
                    </a:p>
                  </a:txBody>
                  <a:tcPr marL="91429" marR="91429" marT="45705" marB="4570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822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Adequate stocks of essential drugs &amp; PPE</a:t>
                      </a:r>
                    </a:p>
                  </a:txBody>
                  <a:tcPr marL="91429" marR="91429" marT="45705" marB="4570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36</a:t>
                      </a:r>
                    </a:p>
                  </a:txBody>
                  <a:tcPr marL="91429" marR="91429" marT="45705" marB="4570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52.2</a:t>
                      </a:r>
                    </a:p>
                  </a:txBody>
                  <a:tcPr marL="91429" marR="91429" marT="45705" marB="4570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22</a:t>
                      </a:r>
                    </a:p>
                  </a:txBody>
                  <a:tcPr marL="91429" marR="91429" marT="45705" marB="4570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36.7</a:t>
                      </a:r>
                    </a:p>
                  </a:txBody>
                  <a:tcPr marL="91429" marR="91429" marT="45705" marB="4570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822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Checking  systems for supplies in place</a:t>
                      </a:r>
                    </a:p>
                  </a:txBody>
                  <a:tcPr marL="91429" marR="91429" marT="45705" marB="4570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37</a:t>
                      </a:r>
                    </a:p>
                  </a:txBody>
                  <a:tcPr marL="91429" marR="91429" marT="45705" marB="4570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53.6</a:t>
                      </a:r>
                    </a:p>
                  </a:txBody>
                  <a:tcPr marL="91429" marR="91429" marT="45705" marB="4570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33</a:t>
                      </a:r>
                    </a:p>
                  </a:txBody>
                  <a:tcPr marL="91429" marR="91429" marT="45705" marB="4570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54.1</a:t>
                      </a:r>
                    </a:p>
                  </a:txBody>
                  <a:tcPr marL="91429" marR="91429" marT="45705" marB="4570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48167" name="TextBox 1"/>
          <p:cNvSpPr txBox="1">
            <a:spLocks noChangeArrowheads="1"/>
          </p:cNvSpPr>
          <p:nvPr/>
        </p:nvSpPr>
        <p:spPr bwMode="auto">
          <a:xfrm>
            <a:off x="179388" y="5300663"/>
            <a:ext cx="84963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ZA" sz="2800" b="1">
                <a:solidFill>
                  <a:srgbClr val="C00000"/>
                </a:solidFill>
              </a:rPr>
              <a:t>Reasonable supplies but monitoring stores and supply chain needed improvement- responsibility for ordering!!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mtClean="0">
                <a:ea typeface="ＭＳ Ｐゴシック" pitchFamily="34" charset="-128"/>
              </a:rPr>
              <a:t>Education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/>
        </p:nvGraphicFramePr>
        <p:xfrm>
          <a:off x="395288" y="1196975"/>
          <a:ext cx="8424862" cy="3094038"/>
        </p:xfrm>
        <a:graphic>
          <a:graphicData uri="http://schemas.openxmlformats.org/drawingml/2006/table">
            <a:tbl>
              <a:tblPr/>
              <a:tblGrid>
                <a:gridCol w="4581525"/>
                <a:gridCol w="884237"/>
                <a:gridCol w="884238"/>
                <a:gridCol w="1106487"/>
                <a:gridCol w="968375"/>
              </a:tblGrid>
              <a:tr h="822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Item</a:t>
                      </a:r>
                    </a:p>
                  </a:txBody>
                  <a:tcPr marL="91439" marR="91439"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EVD receiving</a:t>
                      </a:r>
                    </a:p>
                  </a:txBody>
                  <a:tcPr marL="91439" marR="91439"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Non EVD receiving</a:t>
                      </a:r>
                    </a:p>
                  </a:txBody>
                  <a:tcPr marL="91439" marR="91439"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ZA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1439" marR="91439"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Yes</a:t>
                      </a:r>
                    </a:p>
                  </a:txBody>
                  <a:tcPr marL="91439" marR="91439"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%</a:t>
                      </a:r>
                    </a:p>
                  </a:txBody>
                  <a:tcPr marL="91439" marR="91439"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Yes</a:t>
                      </a:r>
                    </a:p>
                  </a:txBody>
                  <a:tcPr marL="91439" marR="91439"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%</a:t>
                      </a:r>
                    </a:p>
                  </a:txBody>
                  <a:tcPr marL="91439" marR="91439"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Evidence of training in SP &amp; TBP</a:t>
                      </a:r>
                    </a:p>
                  </a:txBody>
                  <a:tcPr marL="91439" marR="91439"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52</a:t>
                      </a:r>
                    </a:p>
                  </a:txBody>
                  <a:tcPr marL="91439" marR="91439"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71.2</a:t>
                      </a:r>
                    </a:p>
                  </a:txBody>
                  <a:tcPr marL="91439" marR="91439"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37</a:t>
                      </a:r>
                    </a:p>
                  </a:txBody>
                  <a:tcPr marL="91439" marR="91439"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56.1</a:t>
                      </a:r>
                    </a:p>
                  </a:txBody>
                  <a:tcPr marL="91439" marR="91439"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Training teams to train others </a:t>
                      </a:r>
                    </a:p>
                  </a:txBody>
                  <a:tcPr marL="91439" marR="91439"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46</a:t>
                      </a:r>
                    </a:p>
                  </a:txBody>
                  <a:tcPr marL="91439" marR="91439"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63</a:t>
                      </a:r>
                    </a:p>
                  </a:txBody>
                  <a:tcPr marL="91439" marR="91439"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35</a:t>
                      </a:r>
                    </a:p>
                  </a:txBody>
                  <a:tcPr marL="91439" marR="91439"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53</a:t>
                      </a:r>
                    </a:p>
                  </a:txBody>
                  <a:tcPr marL="91439" marR="91439"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822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Audit of training teams independently</a:t>
                      </a:r>
                    </a:p>
                  </a:txBody>
                  <a:tcPr marL="91439" marR="91439"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24</a:t>
                      </a:r>
                    </a:p>
                  </a:txBody>
                  <a:tcPr marL="91439" marR="91439"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33.8</a:t>
                      </a:r>
                    </a:p>
                  </a:txBody>
                  <a:tcPr marL="91439" marR="91439"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16</a:t>
                      </a:r>
                    </a:p>
                  </a:txBody>
                  <a:tcPr marL="91439" marR="91439"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25</a:t>
                      </a:r>
                    </a:p>
                  </a:txBody>
                  <a:tcPr marL="91439" marR="91439"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50215" name="TextBox 1"/>
          <p:cNvSpPr txBox="1">
            <a:spLocks noChangeArrowheads="1"/>
          </p:cNvSpPr>
          <p:nvPr/>
        </p:nvSpPr>
        <p:spPr bwMode="auto">
          <a:xfrm>
            <a:off x="971550" y="5154613"/>
            <a:ext cx="7561263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ZA" sz="3200" b="1">
                <a:solidFill>
                  <a:srgbClr val="C00000"/>
                </a:solidFill>
              </a:rPr>
              <a:t>Training given but audit of the competency of the training teams not audited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mtClean="0">
                <a:ea typeface="ＭＳ Ｐゴシック" pitchFamily="34" charset="-128"/>
              </a:rPr>
              <a:t>Facilities to deal with EVD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79388" y="2133600"/>
          <a:ext cx="8713787" cy="3306763"/>
        </p:xfrm>
        <a:graphic>
          <a:graphicData uri="http://schemas.openxmlformats.org/drawingml/2006/table">
            <a:tbl>
              <a:tblPr/>
              <a:tblGrid>
                <a:gridCol w="5329237"/>
                <a:gridCol w="704850"/>
                <a:gridCol w="1023938"/>
                <a:gridCol w="882650"/>
                <a:gridCol w="773112"/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ZA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1449" marR="91449" marT="45705" marB="4570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N</a:t>
                      </a:r>
                    </a:p>
                  </a:txBody>
                  <a:tcPr marL="91449" marR="91449" marT="45705" marB="4570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%</a:t>
                      </a:r>
                    </a:p>
                  </a:txBody>
                  <a:tcPr marL="91449" marR="91449" marT="45705" marB="4570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N</a:t>
                      </a:r>
                    </a:p>
                  </a:txBody>
                  <a:tcPr marL="91449" marR="91449" marT="45705" marB="4570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%</a:t>
                      </a:r>
                    </a:p>
                  </a:txBody>
                  <a:tcPr marL="91449" marR="91449" marT="45705" marB="4570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Designated team for high risk clinical care</a:t>
                      </a:r>
                    </a:p>
                  </a:txBody>
                  <a:tcPr marL="91448" marR="91448" marT="45697" marB="4569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27</a:t>
                      </a:r>
                    </a:p>
                  </a:txBody>
                  <a:tcPr marL="91448" marR="91448" marT="45697" marB="4569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38.6</a:t>
                      </a:r>
                    </a:p>
                  </a:txBody>
                  <a:tcPr marL="91448" marR="91448" marT="45697" marB="4569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11</a:t>
                      </a:r>
                    </a:p>
                  </a:txBody>
                  <a:tcPr marL="91448" marR="91448" marT="45697" marB="4569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17.7</a:t>
                      </a:r>
                    </a:p>
                  </a:txBody>
                  <a:tcPr marL="91448" marR="91448" marT="45697" marB="4569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Completed  fit testing for N95 respirator</a:t>
                      </a:r>
                    </a:p>
                  </a:txBody>
                  <a:tcPr marL="91448" marR="91448" marT="45697" marB="4569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21 </a:t>
                      </a:r>
                    </a:p>
                  </a:txBody>
                  <a:tcPr marL="91448" marR="91448" marT="45697" marB="4569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30</a:t>
                      </a:r>
                    </a:p>
                  </a:txBody>
                  <a:tcPr marL="91448" marR="91448" marT="45697" marB="4569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11</a:t>
                      </a:r>
                    </a:p>
                  </a:txBody>
                  <a:tcPr marL="91448" marR="91448" marT="45697" marB="4569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17.7</a:t>
                      </a:r>
                    </a:p>
                  </a:txBody>
                  <a:tcPr marL="91448" marR="91448" marT="45697" marB="4569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Ventilation – negative pressure</a:t>
                      </a:r>
                    </a:p>
                  </a:txBody>
                  <a:tcPr marL="91448" marR="91448" marT="45697" marB="4569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38</a:t>
                      </a:r>
                    </a:p>
                  </a:txBody>
                  <a:tcPr marL="91448" marR="91448" marT="45697" marB="4569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56.7</a:t>
                      </a:r>
                    </a:p>
                  </a:txBody>
                  <a:tcPr marL="91448" marR="91448" marT="45697" marB="4569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20</a:t>
                      </a:r>
                    </a:p>
                  </a:txBody>
                  <a:tcPr marL="91448" marR="91448" marT="45697" marB="4569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34.5</a:t>
                      </a:r>
                    </a:p>
                  </a:txBody>
                  <a:tcPr marL="91448" marR="91448" marT="45697" marB="4569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Surgical masks are available and used</a:t>
                      </a:r>
                    </a:p>
                  </a:txBody>
                  <a:tcPr marL="91448" marR="91448" marT="45697" marB="4569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53</a:t>
                      </a:r>
                    </a:p>
                  </a:txBody>
                  <a:tcPr marL="91448" marR="91448" marT="45697" marB="4569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80.3</a:t>
                      </a:r>
                    </a:p>
                  </a:txBody>
                  <a:tcPr marL="91448" marR="91448" marT="45697" marB="4569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36.6</a:t>
                      </a:r>
                    </a:p>
                  </a:txBody>
                  <a:tcPr marL="91448" marR="91448" marT="45697" marB="4569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67</a:t>
                      </a:r>
                    </a:p>
                  </a:txBody>
                  <a:tcPr marL="91448" marR="91448" marT="45697" marB="4569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N95 respirators </a:t>
                      </a:r>
                    </a:p>
                  </a:txBody>
                  <a:tcPr marL="91448" marR="91448" marT="45697" marB="4569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37</a:t>
                      </a:r>
                    </a:p>
                  </a:txBody>
                  <a:tcPr marL="91448" marR="91448" marT="45697" marB="4569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55.2</a:t>
                      </a:r>
                    </a:p>
                  </a:txBody>
                  <a:tcPr marL="91448" marR="91448" marT="45697" marB="4569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24</a:t>
                      </a:r>
                    </a:p>
                  </a:txBody>
                  <a:tcPr marL="91448" marR="91448" marT="45697" marB="4569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41.3</a:t>
                      </a:r>
                    </a:p>
                  </a:txBody>
                  <a:tcPr marL="91448" marR="91448" marT="45697" marB="4569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PAPR</a:t>
                      </a:r>
                    </a:p>
                  </a:txBody>
                  <a:tcPr marL="91448" marR="91448" marT="45697" marB="4569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25</a:t>
                      </a:r>
                    </a:p>
                  </a:txBody>
                  <a:tcPr marL="91448" marR="91448" marT="45697" marB="4569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37.9</a:t>
                      </a:r>
                    </a:p>
                  </a:txBody>
                  <a:tcPr marL="91448" marR="91448" marT="45697" marB="4569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 marL="91448" marR="91448" marT="45697" marB="4569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15.5</a:t>
                      </a:r>
                    </a:p>
                  </a:txBody>
                  <a:tcPr marL="91448" marR="91448" marT="45697" marB="4569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51253" name="TextBox 6"/>
          <p:cNvSpPr txBox="1">
            <a:spLocks noChangeArrowheads="1"/>
          </p:cNvSpPr>
          <p:nvPr/>
        </p:nvSpPr>
        <p:spPr bwMode="auto">
          <a:xfrm>
            <a:off x="395288" y="5445125"/>
            <a:ext cx="8497887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ZA" sz="2800" b="1">
                <a:solidFill>
                  <a:srgbClr val="C00000"/>
                </a:solidFill>
              </a:rPr>
              <a:t>Contributing to mixed messages- indicating airborne rather than droplet transmission based precautions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07950" y="1484313"/>
          <a:ext cx="8785225" cy="714375"/>
        </p:xfrm>
        <a:graphic>
          <a:graphicData uri="http://schemas.openxmlformats.org/drawingml/2006/table">
            <a:tbl>
              <a:tblPr/>
              <a:tblGrid>
                <a:gridCol w="5329238"/>
                <a:gridCol w="1712912"/>
                <a:gridCol w="1743075"/>
              </a:tblGrid>
              <a:tr h="701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Item</a:t>
                      </a:r>
                    </a:p>
                  </a:txBody>
                  <a:tcPr marT="45766" marB="4576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EVD receiving</a:t>
                      </a:r>
                    </a:p>
                  </a:txBody>
                  <a:tcPr marT="45766" marB="4576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Non EVD receiving</a:t>
                      </a:r>
                    </a:p>
                  </a:txBody>
                  <a:tcPr marT="45766" marB="4576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mtClean="0">
                <a:ea typeface="ＭＳ Ｐゴシック" pitchFamily="34" charset="-128"/>
              </a:rPr>
              <a:t>IPC practices in place- good!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 smtClean="0">
              <a:ea typeface="ＭＳ Ｐゴシック" pitchFamily="34" charset="-128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/>
        </p:nvGraphicFramePr>
        <p:xfrm>
          <a:off x="107950" y="1268413"/>
          <a:ext cx="8856663" cy="5353050"/>
        </p:xfrm>
        <a:graphic>
          <a:graphicData uri="http://schemas.openxmlformats.org/drawingml/2006/table">
            <a:tbl>
              <a:tblPr/>
              <a:tblGrid>
                <a:gridCol w="4970463"/>
                <a:gridCol w="774700"/>
                <a:gridCol w="1008062"/>
                <a:gridCol w="1239838"/>
                <a:gridCol w="863600"/>
              </a:tblGrid>
              <a:tr h="822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Item</a:t>
                      </a:r>
                    </a:p>
                  </a:txBody>
                  <a:tcPr marL="91437" marR="91437"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EVD receiving</a:t>
                      </a:r>
                    </a:p>
                  </a:txBody>
                  <a:tcPr marL="91437" marR="91437"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Non EVD receiving</a:t>
                      </a:r>
                    </a:p>
                  </a:txBody>
                  <a:tcPr marL="91437" marR="91437"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  <a:tr h="479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ZA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1437" marR="91437"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Yes</a:t>
                      </a:r>
                    </a:p>
                  </a:txBody>
                  <a:tcPr marL="91437" marR="91437"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%</a:t>
                      </a:r>
                    </a:p>
                  </a:txBody>
                  <a:tcPr marL="91437" marR="91437"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Yes</a:t>
                      </a:r>
                    </a:p>
                  </a:txBody>
                  <a:tcPr marL="91437" marR="91437"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%</a:t>
                      </a:r>
                    </a:p>
                  </a:txBody>
                  <a:tcPr marL="91437" marR="91437"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12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IPC to produce evidence based GL</a:t>
                      </a:r>
                    </a:p>
                  </a:txBody>
                  <a:tcPr marL="91437" marR="91437"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43</a:t>
                      </a:r>
                    </a:p>
                  </a:txBody>
                  <a:tcPr marL="91437" marR="91437"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65.2</a:t>
                      </a:r>
                    </a:p>
                  </a:txBody>
                  <a:tcPr marL="91437" marR="91437"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40</a:t>
                      </a:r>
                    </a:p>
                  </a:txBody>
                  <a:tcPr marL="91437" marR="91437"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68.9</a:t>
                      </a:r>
                    </a:p>
                  </a:txBody>
                  <a:tcPr marL="91437" marR="91437"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512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Isolation area for clinical evaluation</a:t>
                      </a:r>
                    </a:p>
                  </a:txBody>
                  <a:tcPr marL="91437" marR="91437"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46</a:t>
                      </a:r>
                    </a:p>
                  </a:txBody>
                  <a:tcPr marL="91437" marR="91437"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68.7</a:t>
                      </a:r>
                    </a:p>
                  </a:txBody>
                  <a:tcPr marL="91437" marR="91437"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40</a:t>
                      </a:r>
                    </a:p>
                  </a:txBody>
                  <a:tcPr marL="91437" marR="91437"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68.9</a:t>
                      </a:r>
                    </a:p>
                  </a:txBody>
                  <a:tcPr marL="91437" marR="91437"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12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Safe movement of patients</a:t>
                      </a:r>
                    </a:p>
                  </a:txBody>
                  <a:tcPr marL="91437" marR="91437"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47</a:t>
                      </a:r>
                    </a:p>
                  </a:txBody>
                  <a:tcPr marL="91437" marR="91437"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70.1</a:t>
                      </a:r>
                    </a:p>
                  </a:txBody>
                  <a:tcPr marL="91437" marR="91437"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32</a:t>
                      </a:r>
                    </a:p>
                  </a:txBody>
                  <a:tcPr marL="91437" marR="91437"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56.1</a:t>
                      </a:r>
                    </a:p>
                  </a:txBody>
                  <a:tcPr marL="91437" marR="91437"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79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Isolation facilities for patients </a:t>
                      </a:r>
                    </a:p>
                  </a:txBody>
                  <a:tcPr marL="91437" marR="91437"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50</a:t>
                      </a:r>
                    </a:p>
                  </a:txBody>
                  <a:tcPr marL="91437" marR="91437"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74.6</a:t>
                      </a:r>
                    </a:p>
                  </a:txBody>
                  <a:tcPr marL="91437" marR="91437"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34</a:t>
                      </a:r>
                    </a:p>
                  </a:txBody>
                  <a:tcPr marL="91437" marR="91437"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58.6</a:t>
                      </a:r>
                    </a:p>
                  </a:txBody>
                  <a:tcPr marL="91437" marR="91437"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12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Environmental cleaning  &amp; disinfection </a:t>
                      </a:r>
                    </a:p>
                  </a:txBody>
                  <a:tcPr marL="91437" marR="91437"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33</a:t>
                      </a:r>
                    </a:p>
                  </a:txBody>
                  <a:tcPr marL="91437" marR="91437"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48.5</a:t>
                      </a:r>
                    </a:p>
                  </a:txBody>
                  <a:tcPr marL="91437" marR="91437"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17</a:t>
                      </a:r>
                    </a:p>
                  </a:txBody>
                  <a:tcPr marL="91437" marR="91437"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29.3</a:t>
                      </a:r>
                    </a:p>
                  </a:txBody>
                  <a:tcPr marL="91437" marR="91437"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512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HCW management satisfactory</a:t>
                      </a:r>
                    </a:p>
                  </a:txBody>
                  <a:tcPr marL="91437" marR="91437"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51</a:t>
                      </a:r>
                    </a:p>
                  </a:txBody>
                  <a:tcPr marL="91437" marR="91437"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75</a:t>
                      </a:r>
                    </a:p>
                  </a:txBody>
                  <a:tcPr marL="91437" marR="91437"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37</a:t>
                      </a:r>
                    </a:p>
                  </a:txBody>
                  <a:tcPr marL="91437" marR="91437"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63.8</a:t>
                      </a:r>
                    </a:p>
                  </a:txBody>
                  <a:tcPr marL="91437" marR="91437"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12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Trained cleaning staff</a:t>
                      </a:r>
                    </a:p>
                  </a:txBody>
                  <a:tcPr marL="91437" marR="91437"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33</a:t>
                      </a:r>
                    </a:p>
                  </a:txBody>
                  <a:tcPr marL="91437" marR="91437"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48.5</a:t>
                      </a:r>
                    </a:p>
                  </a:txBody>
                  <a:tcPr marL="91437" marR="91437"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24</a:t>
                      </a:r>
                    </a:p>
                  </a:txBody>
                  <a:tcPr marL="91437" marR="91437"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42</a:t>
                      </a:r>
                    </a:p>
                  </a:txBody>
                  <a:tcPr marL="91437" marR="91437"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79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Safe disposal of human waste</a:t>
                      </a:r>
                    </a:p>
                  </a:txBody>
                  <a:tcPr marL="91437" marR="91437"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44</a:t>
                      </a:r>
                    </a:p>
                  </a:txBody>
                  <a:tcPr marL="91437" marR="91437"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65.7</a:t>
                      </a:r>
                    </a:p>
                  </a:txBody>
                  <a:tcPr marL="91437" marR="91437"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27</a:t>
                      </a:r>
                    </a:p>
                  </a:txBody>
                  <a:tcPr marL="91437" marR="91437"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47.4</a:t>
                      </a:r>
                    </a:p>
                  </a:txBody>
                  <a:tcPr marL="91437" marR="91437"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en-ZA" smtClean="0">
                <a:ea typeface="ＭＳ Ｐゴシック" pitchFamily="34" charset="-128"/>
              </a:rPr>
              <a:t>Community involvement</a:t>
            </a:r>
          </a:p>
        </p:txBody>
      </p:sp>
      <p:sp>
        <p:nvSpPr>
          <p:cNvPr id="53251" name="Text Placeholder 2"/>
          <p:cNvSpPr>
            <a:spLocks noGrp="1"/>
          </p:cNvSpPr>
          <p:nvPr>
            <p:ph type="body" sz="half" idx="1"/>
          </p:nvPr>
        </p:nvSpPr>
        <p:spPr>
          <a:xfrm>
            <a:off x="179388" y="1052513"/>
            <a:ext cx="4824412" cy="554513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ZA" sz="2700" smtClean="0">
                <a:ea typeface="ＭＳ Ｐゴシック" pitchFamily="34" charset="-128"/>
              </a:rPr>
              <a:t>TALK TO THE TRADITIONAL LEADERS FIRST! </a:t>
            </a:r>
          </a:p>
          <a:p>
            <a:pPr>
              <a:lnSpc>
                <a:spcPct val="80000"/>
              </a:lnSpc>
              <a:buFont typeface="Arial" pitchFamily="34" charset="0"/>
              <a:buNone/>
            </a:pPr>
            <a:r>
              <a:rPr lang="en-ZA" sz="2700" smtClean="0">
                <a:ea typeface="ＭＳ Ｐゴシック" pitchFamily="34" charset="-128"/>
              </a:rPr>
              <a:t>Pivotal for containing  outbreaks</a:t>
            </a:r>
          </a:p>
          <a:p>
            <a:pPr>
              <a:lnSpc>
                <a:spcPct val="80000"/>
              </a:lnSpc>
            </a:pPr>
            <a:r>
              <a:rPr lang="en-ZA" sz="2700" smtClean="0">
                <a:ea typeface="ＭＳ Ｐゴシック" pitchFamily="34" charset="-128"/>
              </a:rPr>
              <a:t>There is</a:t>
            </a:r>
          </a:p>
          <a:p>
            <a:pPr lvl="1">
              <a:lnSpc>
                <a:spcPct val="80000"/>
              </a:lnSpc>
            </a:pPr>
            <a:r>
              <a:rPr lang="en-ZA" sz="2400" smtClean="0">
                <a:ea typeface="ＭＳ Ｐゴシック" pitchFamily="34" charset="-128"/>
              </a:rPr>
              <a:t>Fear</a:t>
            </a:r>
          </a:p>
          <a:p>
            <a:pPr lvl="1">
              <a:lnSpc>
                <a:spcPct val="80000"/>
              </a:lnSpc>
            </a:pPr>
            <a:r>
              <a:rPr lang="en-ZA" sz="2400" smtClean="0">
                <a:ea typeface="ＭＳ Ｐゴシック" pitchFamily="34" charset="-128"/>
              </a:rPr>
              <a:t>Stigma</a:t>
            </a:r>
          </a:p>
          <a:p>
            <a:pPr lvl="1">
              <a:lnSpc>
                <a:spcPct val="80000"/>
              </a:lnSpc>
            </a:pPr>
            <a:r>
              <a:rPr lang="en-ZA" sz="2400" smtClean="0">
                <a:ea typeface="ＭＳ Ｐゴシック" pitchFamily="34" charset="-128"/>
              </a:rPr>
              <a:t>Concern around witchcraft</a:t>
            </a:r>
          </a:p>
          <a:p>
            <a:pPr lvl="1">
              <a:lnSpc>
                <a:spcPct val="80000"/>
              </a:lnSpc>
            </a:pPr>
            <a:r>
              <a:rPr lang="en-ZA" sz="2400" smtClean="0">
                <a:ea typeface="ＭＳ Ｐゴシック" pitchFamily="34" charset="-128"/>
              </a:rPr>
              <a:t>Insecurity and suspicion</a:t>
            </a:r>
          </a:p>
          <a:p>
            <a:pPr>
              <a:lnSpc>
                <a:spcPct val="80000"/>
              </a:lnSpc>
            </a:pPr>
            <a:r>
              <a:rPr lang="en-ZA" sz="2700" smtClean="0">
                <a:ea typeface="ＭＳ Ｐゴシック" pitchFamily="34" charset="-128"/>
              </a:rPr>
              <a:t>If the traditional heads of tribes or communities are aware of the risks, they can  become great allies!</a:t>
            </a:r>
          </a:p>
          <a:p>
            <a:pPr>
              <a:lnSpc>
                <a:spcPct val="80000"/>
              </a:lnSpc>
            </a:pPr>
            <a:r>
              <a:rPr lang="en-ZA" sz="2700" smtClean="0">
                <a:ea typeface="ＭＳ Ｐゴシック" pitchFamily="34" charset="-128"/>
              </a:rPr>
              <a:t>It enhances their power and presence in the community</a:t>
            </a:r>
          </a:p>
          <a:p>
            <a:pPr>
              <a:lnSpc>
                <a:spcPct val="80000"/>
              </a:lnSpc>
            </a:pPr>
            <a:endParaRPr lang="en-ZA" sz="2700" smtClean="0">
              <a:ea typeface="ＭＳ Ｐゴシック" pitchFamily="34" charset="-128"/>
            </a:endParaRPr>
          </a:p>
        </p:txBody>
      </p:sp>
      <p:pic>
        <p:nvPicPr>
          <p:cNvPr id="53252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932363" y="1163638"/>
            <a:ext cx="3600450" cy="2551112"/>
          </a:xfrm>
          <a:noFill/>
        </p:spPr>
      </p:pic>
      <p:pic>
        <p:nvPicPr>
          <p:cNvPr id="53253" name="Picture 2" descr="F:\EBOLA Link with WHO\The-New-Kru-town-slum-in-the-Liberian-capital-Monrovia-The-slum-was-the-source-of-the-first-case-of-ebola-to-be-found (2).jp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027613" y="3938588"/>
            <a:ext cx="3771900" cy="2514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>
                <a:ea typeface="ＭＳ Ｐゴシック" pitchFamily="34" charset="-128"/>
              </a:rPr>
              <a:t>Transmission- household</a:t>
            </a:r>
          </a:p>
        </p:txBody>
      </p:sp>
      <p:sp>
        <p:nvSpPr>
          <p:cNvPr id="54275" name="Content Placeholder 2"/>
          <p:cNvSpPr>
            <a:spLocks noGrp="1"/>
          </p:cNvSpPr>
          <p:nvPr>
            <p:ph sz="half" idx="1"/>
          </p:nvPr>
        </p:nvSpPr>
        <p:spPr>
          <a:xfrm>
            <a:off x="0" y="981075"/>
            <a:ext cx="4870450" cy="5400675"/>
          </a:xfrm>
        </p:spPr>
        <p:txBody>
          <a:bodyPr/>
          <a:lstStyle/>
          <a:p>
            <a:pPr eaLnBrk="1" hangingPunct="1"/>
            <a:r>
              <a:rPr lang="en-GB" smtClean="0">
                <a:ea typeface="ＭＳ Ｐゴシック" pitchFamily="34" charset="-128"/>
              </a:rPr>
              <a:t>EVD cases become more infectious as they move from the “dry” to the “wet” stage of the disease.</a:t>
            </a:r>
          </a:p>
          <a:p>
            <a:pPr eaLnBrk="1" hangingPunct="1"/>
            <a:r>
              <a:rPr lang="en-GB" smtClean="0">
                <a:ea typeface="ＭＳ Ｐゴシック" pitchFamily="34" charset="-128"/>
              </a:rPr>
              <a:t>Direct contact within families</a:t>
            </a:r>
          </a:p>
          <a:p>
            <a:pPr lvl="1" eaLnBrk="1" hangingPunct="1"/>
            <a:r>
              <a:rPr lang="en-GB" smtClean="0">
                <a:ea typeface="ＭＳ Ｐゴシック" pitchFamily="34" charset="-128"/>
              </a:rPr>
              <a:t>Only those who were looking after a confirmed case of EVD actually developed EVD</a:t>
            </a:r>
          </a:p>
          <a:p>
            <a:pPr lvl="1" eaLnBrk="1" hangingPunct="1"/>
            <a:r>
              <a:rPr lang="en-GB" smtClean="0">
                <a:ea typeface="ＭＳ Ｐゴシック" pitchFamily="34" charset="-128"/>
              </a:rPr>
              <a:t>Possibly due to lack of hand hygiene and contact with body fluids and excrement</a:t>
            </a:r>
          </a:p>
          <a:p>
            <a:pPr eaLnBrk="1" hangingPunct="1">
              <a:buFont typeface="Arial" pitchFamily="34" charset="0"/>
              <a:buNone/>
            </a:pPr>
            <a:endParaRPr lang="en-GB" smtClean="0">
              <a:ea typeface="ＭＳ Ｐゴシック" pitchFamily="34" charset="-128"/>
            </a:endParaRPr>
          </a:p>
        </p:txBody>
      </p:sp>
      <p:pic>
        <p:nvPicPr>
          <p:cNvPr id="5427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076825" y="1700213"/>
            <a:ext cx="3760788" cy="2825750"/>
          </a:xfrm>
          <a:noFill/>
        </p:spPr>
      </p:pic>
      <p:sp>
        <p:nvSpPr>
          <p:cNvPr id="54277" name="Rectangle 4"/>
          <p:cNvSpPr>
            <a:spLocks noChangeArrowheads="1"/>
          </p:cNvSpPr>
          <p:nvPr/>
        </p:nvSpPr>
        <p:spPr bwMode="auto">
          <a:xfrm>
            <a:off x="5086350" y="4724400"/>
            <a:ext cx="3878263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800">
                <a:solidFill>
                  <a:srgbClr val="17375E"/>
                </a:solidFill>
              </a:rPr>
              <a:t>Houses are quarantined for 21 days but some escaped</a:t>
            </a:r>
            <a:endParaRPr lang="en-Z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827088" y="115888"/>
            <a:ext cx="6840537" cy="796925"/>
          </a:xfrm>
        </p:spPr>
        <p:txBody>
          <a:bodyPr/>
          <a:lstStyle/>
          <a:p>
            <a:r>
              <a:rPr lang="en-ZA" smtClean="0">
                <a:ea typeface="ＭＳ Ｐゴシック" pitchFamily="34" charset="-128"/>
              </a:rPr>
              <a:t>Impact of poorly used resources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107950" y="1268413"/>
            <a:ext cx="8928100" cy="48577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ZA" sz="2700" smtClean="0">
                <a:ea typeface="ＭＳ Ｐゴシック" pitchFamily="34" charset="-128"/>
              </a:rPr>
              <a:t>Increase in mortality  can be up to 15 times higher due to </a:t>
            </a:r>
          </a:p>
          <a:p>
            <a:pPr>
              <a:lnSpc>
                <a:spcPct val="90000"/>
              </a:lnSpc>
            </a:pPr>
            <a:r>
              <a:rPr lang="en-ZA" sz="2700" smtClean="0">
                <a:ea typeface="ＭＳ Ｐゴシック" pitchFamily="34" charset="-128"/>
              </a:rPr>
              <a:t>Lack of infrastructure- water, electricity</a:t>
            </a:r>
          </a:p>
          <a:p>
            <a:pPr>
              <a:lnSpc>
                <a:spcPct val="90000"/>
              </a:lnSpc>
            </a:pPr>
            <a:r>
              <a:rPr lang="en-ZA" sz="2700" smtClean="0">
                <a:ea typeface="ＭＳ Ｐゴシック" pitchFamily="34" charset="-128"/>
              </a:rPr>
              <a:t>Lack of administrative controls- no policies</a:t>
            </a:r>
          </a:p>
          <a:p>
            <a:pPr>
              <a:lnSpc>
                <a:spcPct val="90000"/>
              </a:lnSpc>
            </a:pPr>
            <a:r>
              <a:rPr lang="en-ZA" sz="2700" smtClean="0">
                <a:ea typeface="ＭＳ Ｐゴシック" pitchFamily="34" charset="-128"/>
              </a:rPr>
              <a:t>Lack of knowledge- surrounded by myth and superstition- no evidence</a:t>
            </a:r>
          </a:p>
          <a:p>
            <a:pPr>
              <a:lnSpc>
                <a:spcPct val="90000"/>
              </a:lnSpc>
            </a:pPr>
            <a:r>
              <a:rPr lang="en-ZA" sz="2700" smtClean="0">
                <a:ea typeface="ＭＳ Ｐゴシック" pitchFamily="34" charset="-128"/>
              </a:rPr>
              <a:t>Impact  of HCW fear on patient care during EVD outbreak</a:t>
            </a:r>
          </a:p>
          <a:p>
            <a:pPr lvl="1">
              <a:lnSpc>
                <a:spcPct val="90000"/>
              </a:lnSpc>
            </a:pPr>
            <a:r>
              <a:rPr lang="en-ZA" sz="2400" smtClean="0">
                <a:ea typeface="ＭＳ Ｐゴシック" pitchFamily="34" charset="-128"/>
              </a:rPr>
              <a:t>Same gloves between patients</a:t>
            </a:r>
          </a:p>
          <a:p>
            <a:pPr lvl="1">
              <a:lnSpc>
                <a:spcPct val="90000"/>
              </a:lnSpc>
            </a:pPr>
            <a:r>
              <a:rPr lang="en-ZA" sz="2400" smtClean="0">
                <a:ea typeface="ＭＳ Ｐゴシック" pitchFamily="34" charset="-128"/>
              </a:rPr>
              <a:t>No drips put up on EVD cases </a:t>
            </a:r>
          </a:p>
          <a:p>
            <a:pPr lvl="1">
              <a:lnSpc>
                <a:spcPct val="90000"/>
              </a:lnSpc>
            </a:pPr>
            <a:r>
              <a:rPr lang="en-ZA" sz="2400" smtClean="0">
                <a:ea typeface="ＭＳ Ｐゴシック" pitchFamily="34" charset="-128"/>
              </a:rPr>
              <a:t>Deliveries not assisted- 100% mortality for mother and child</a:t>
            </a:r>
          </a:p>
          <a:p>
            <a:pPr>
              <a:lnSpc>
                <a:spcPct val="90000"/>
              </a:lnSpc>
            </a:pPr>
            <a:r>
              <a:rPr lang="en-ZA" sz="2700" smtClean="0">
                <a:ea typeface="ＭＳ Ｐゴシック" pitchFamily="34" charset="-128"/>
              </a:rPr>
              <a:t>Lack of preparedness!</a:t>
            </a:r>
          </a:p>
        </p:txBody>
      </p:sp>
      <p:sp>
        <p:nvSpPr>
          <p:cNvPr id="24580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GB"/>
              <a:t>IPAC Monday 15 2015</a:t>
            </a:r>
          </a:p>
        </p:txBody>
      </p:sp>
      <p:sp>
        <p:nvSpPr>
          <p:cNvPr id="2458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AFCAEA8-931B-44C3-8C91-AA2E3754B695}" type="slidenum">
              <a:rPr lang="en-ZA"/>
              <a:pPr/>
              <a:t>3</a:t>
            </a:fld>
            <a:endParaRPr lang="en-Z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>
                <a:ea typeface="ＭＳ Ｐゴシック" pitchFamily="34" charset="-128"/>
              </a:rPr>
              <a:t>Transmission within social circles</a:t>
            </a:r>
            <a:br>
              <a:rPr lang="en-GB" smtClean="0">
                <a:ea typeface="ＭＳ Ｐゴシック" pitchFamily="34" charset="-128"/>
              </a:rPr>
            </a:br>
            <a:endParaRPr lang="en-GB" smtClean="0">
              <a:ea typeface="ＭＳ Ｐゴシック" pitchFamily="34" charset="-128"/>
            </a:endParaRPr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>
          <a:xfrm>
            <a:off x="107950" y="981075"/>
            <a:ext cx="8928100" cy="5472113"/>
          </a:xfrm>
        </p:spPr>
        <p:txBody>
          <a:bodyPr/>
          <a:lstStyle/>
          <a:p>
            <a:pPr eaLnBrk="1" hangingPunct="1"/>
            <a:r>
              <a:rPr lang="en-GB" smtClean="0">
                <a:ea typeface="ＭＳ Ｐゴシック" pitchFamily="34" charset="-128"/>
              </a:rPr>
              <a:t>Transmission has occurred when EVD survivors returned home and, despite warning, had unprotected sex- protection required for 3 months- 5 households; 14 cases</a:t>
            </a:r>
          </a:p>
          <a:p>
            <a:pPr eaLnBrk="1" hangingPunct="1"/>
            <a:r>
              <a:rPr lang="en-GB" smtClean="0">
                <a:ea typeface="ＭＳ Ｐゴシック" pitchFamily="34" charset="-128"/>
              </a:rPr>
              <a:t>Transmission also occurred from female EVD survivors- 1 household, 4 cases</a:t>
            </a:r>
          </a:p>
          <a:p>
            <a:pPr eaLnBrk="1" hangingPunct="1"/>
            <a:r>
              <a:rPr lang="en-GB" smtClean="0">
                <a:ea typeface="ＭＳ Ｐゴシック" pitchFamily="34" charset="-128"/>
              </a:rPr>
              <a:t>One child infected from a wet nurse (anecdotal)</a:t>
            </a:r>
          </a:p>
          <a:p>
            <a:pPr eaLnBrk="1" hangingPunct="1"/>
            <a:r>
              <a:rPr lang="en-GB" smtClean="0">
                <a:ea typeface="ＭＳ Ｐゴシック" pitchFamily="34" charset="-128"/>
              </a:rPr>
              <a:t>Infections from several infected traditional healer- 137 cases in SL alone! Still continues today!</a:t>
            </a:r>
          </a:p>
          <a:p>
            <a:pPr eaLnBrk="1" hangingPunct="1"/>
            <a:endParaRPr lang="en-GB" smtClean="0">
              <a:ea typeface="ＭＳ Ｐゴシック" pitchFamily="34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5"/>
          <p:cNvSpPr>
            <a:spLocks noGrp="1"/>
          </p:cNvSpPr>
          <p:nvPr>
            <p:ph type="title"/>
          </p:nvPr>
        </p:nvSpPr>
        <p:spPr>
          <a:xfrm>
            <a:off x="827088" y="109538"/>
            <a:ext cx="7129462" cy="576262"/>
          </a:xfrm>
        </p:spPr>
        <p:txBody>
          <a:bodyPr/>
          <a:lstStyle/>
          <a:p>
            <a:r>
              <a:rPr lang="en-ZA" sz="2900" smtClean="0">
                <a:ea typeface="ＭＳ Ｐゴシック" pitchFamily="34" charset="-128"/>
              </a:rPr>
              <a:t>WHO Weekly Rep, 10</a:t>
            </a:r>
            <a:r>
              <a:rPr lang="en-ZA" sz="2900" baseline="30000" smtClean="0">
                <a:ea typeface="ＭＳ Ｐゴシック" pitchFamily="34" charset="-128"/>
              </a:rPr>
              <a:t>th</a:t>
            </a:r>
            <a:r>
              <a:rPr lang="en-ZA" sz="2900" smtClean="0">
                <a:ea typeface="ＭＳ Ｐゴシック" pitchFamily="34" charset="-128"/>
              </a:rPr>
              <a:t> June ’15</a:t>
            </a:r>
          </a:p>
        </p:txBody>
      </p:sp>
      <p:pic>
        <p:nvPicPr>
          <p:cNvPr id="56323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950" y="1052513"/>
            <a:ext cx="8797925" cy="580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4" name="TextBox 1"/>
          <p:cNvSpPr txBox="1">
            <a:spLocks noChangeArrowheads="1"/>
          </p:cNvSpPr>
          <p:nvPr/>
        </p:nvSpPr>
        <p:spPr bwMode="auto">
          <a:xfrm>
            <a:off x="3570288" y="2130425"/>
            <a:ext cx="9715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ZA" b="1">
                <a:solidFill>
                  <a:srgbClr val="FF0000"/>
                </a:solidFill>
              </a:rPr>
              <a:t>66.5%</a:t>
            </a:r>
          </a:p>
        </p:txBody>
      </p:sp>
      <p:sp>
        <p:nvSpPr>
          <p:cNvPr id="56325" name="TextBox 2"/>
          <p:cNvSpPr txBox="1">
            <a:spLocks noChangeArrowheads="1"/>
          </p:cNvSpPr>
          <p:nvPr/>
        </p:nvSpPr>
        <p:spPr bwMode="auto">
          <a:xfrm>
            <a:off x="5184775" y="2500313"/>
            <a:ext cx="7191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ZA" b="1">
                <a:solidFill>
                  <a:srgbClr val="FF0000"/>
                </a:solidFill>
              </a:rPr>
              <a:t>45%</a:t>
            </a:r>
          </a:p>
        </p:txBody>
      </p:sp>
      <p:sp>
        <p:nvSpPr>
          <p:cNvPr id="56326" name="TextBox 3"/>
          <p:cNvSpPr txBox="1">
            <a:spLocks noChangeArrowheads="1"/>
          </p:cNvSpPr>
          <p:nvPr/>
        </p:nvSpPr>
        <p:spPr bwMode="auto">
          <a:xfrm>
            <a:off x="5545138" y="3244850"/>
            <a:ext cx="5842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ZA" b="1">
                <a:solidFill>
                  <a:srgbClr val="FF0000"/>
                </a:solidFill>
              </a:rPr>
              <a:t>30%</a:t>
            </a:r>
          </a:p>
        </p:txBody>
      </p:sp>
      <p:sp>
        <p:nvSpPr>
          <p:cNvPr id="56327" name="TextBox 4"/>
          <p:cNvSpPr txBox="1">
            <a:spLocks noChangeArrowheads="1"/>
          </p:cNvSpPr>
          <p:nvPr/>
        </p:nvSpPr>
        <p:spPr bwMode="auto">
          <a:xfrm>
            <a:off x="5435600" y="6359525"/>
            <a:ext cx="6397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ZA" b="1">
                <a:solidFill>
                  <a:srgbClr val="FF0000"/>
                </a:solidFill>
              </a:rPr>
              <a:t>41 %</a:t>
            </a:r>
          </a:p>
        </p:txBody>
      </p:sp>
      <p:sp>
        <p:nvSpPr>
          <p:cNvPr id="56328" name="Rectangle 7"/>
          <p:cNvSpPr>
            <a:spLocks noChangeArrowheads="1"/>
          </p:cNvSpPr>
          <p:nvPr/>
        </p:nvSpPr>
        <p:spPr bwMode="auto">
          <a:xfrm>
            <a:off x="1116013" y="655638"/>
            <a:ext cx="65516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ZA"/>
              <a:t>http://apps.who.int/iris/bitstream/10665/174709/1/roadmapsitrep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mtClean="0">
                <a:ea typeface="ＭＳ Ｐゴシック" pitchFamily="34" charset="-128"/>
              </a:rPr>
              <a:t>Guinea- 10</a:t>
            </a:r>
            <a:r>
              <a:rPr lang="en-ZA" baseline="30000" smtClean="0">
                <a:ea typeface="ＭＳ Ｐゴシック" pitchFamily="34" charset="-128"/>
              </a:rPr>
              <a:t>th</a:t>
            </a:r>
            <a:r>
              <a:rPr lang="en-ZA" smtClean="0">
                <a:ea typeface="ＭＳ Ｐゴシック" pitchFamily="34" charset="-128"/>
              </a:rPr>
              <a:t> June ‘15</a:t>
            </a:r>
          </a:p>
        </p:txBody>
      </p:sp>
      <p:sp>
        <p:nvSpPr>
          <p:cNvPr id="57347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ZA" smtClean="0">
              <a:ea typeface="ＭＳ Ｐゴシック" pitchFamily="34" charset="-128"/>
            </a:endParaRPr>
          </a:p>
        </p:txBody>
      </p:sp>
      <p:pic>
        <p:nvPicPr>
          <p:cNvPr id="5734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43438" y="1700213"/>
            <a:ext cx="4500562" cy="427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9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0" y="1543050"/>
            <a:ext cx="4475163" cy="4419600"/>
          </a:xfrm>
          <a:noFill/>
        </p:spPr>
      </p:pic>
      <p:cxnSp>
        <p:nvCxnSpPr>
          <p:cNvPr id="8" name="Straight Arrow Connector 7"/>
          <p:cNvCxnSpPr/>
          <p:nvPr/>
        </p:nvCxnSpPr>
        <p:spPr>
          <a:xfrm flipV="1">
            <a:off x="3705225" y="2662238"/>
            <a:ext cx="938213" cy="2124075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705225" y="4786313"/>
            <a:ext cx="792163" cy="4318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3817938" y="4005263"/>
            <a:ext cx="825500" cy="78105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mtClean="0">
                <a:ea typeface="ＭＳ Ｐゴシック" pitchFamily="34" charset="-128"/>
              </a:rPr>
              <a:t>Current-Sierra Leone 10</a:t>
            </a:r>
            <a:r>
              <a:rPr lang="en-ZA" baseline="30000" smtClean="0">
                <a:ea typeface="ＭＳ Ｐゴシック" pitchFamily="34" charset="-128"/>
              </a:rPr>
              <a:t>th</a:t>
            </a:r>
            <a:r>
              <a:rPr lang="en-ZA" smtClean="0">
                <a:ea typeface="ＭＳ Ｐゴシック" pitchFamily="34" charset="-128"/>
              </a:rPr>
              <a:t> June ‘15</a:t>
            </a:r>
          </a:p>
        </p:txBody>
      </p:sp>
      <p:sp>
        <p:nvSpPr>
          <p:cNvPr id="58371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ZA" smtClean="0">
              <a:ea typeface="ＭＳ Ｐゴシック" pitchFamily="34" charset="-128"/>
            </a:endParaRPr>
          </a:p>
        </p:txBody>
      </p:sp>
      <p:pic>
        <p:nvPicPr>
          <p:cNvPr id="5837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3800" y="1484313"/>
            <a:ext cx="403542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3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0" y="1484313"/>
            <a:ext cx="5003800" cy="4467225"/>
          </a:xfrm>
          <a:noFill/>
        </p:spPr>
      </p:pic>
      <p:cxnSp>
        <p:nvCxnSpPr>
          <p:cNvPr id="8" name="Straight Arrow Connector 7"/>
          <p:cNvCxnSpPr/>
          <p:nvPr/>
        </p:nvCxnSpPr>
        <p:spPr>
          <a:xfrm flipV="1">
            <a:off x="4125913" y="2492375"/>
            <a:ext cx="877887" cy="230505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125913" y="4791075"/>
            <a:ext cx="877887" cy="29368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4140200" y="4005263"/>
            <a:ext cx="1112838" cy="792162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>
                <a:ea typeface="ＭＳ Ｐゴシック" pitchFamily="34" charset="-128"/>
              </a:rPr>
              <a:t>Current -Liberia 29</a:t>
            </a:r>
            <a:r>
              <a:rPr lang="en-GB" baseline="30000" smtClean="0">
                <a:ea typeface="ＭＳ Ｐゴシック" pitchFamily="34" charset="-128"/>
              </a:rPr>
              <a:t>th</a:t>
            </a:r>
            <a:r>
              <a:rPr lang="en-GB" smtClean="0">
                <a:ea typeface="ＭＳ Ｐゴシック" pitchFamily="34" charset="-128"/>
              </a:rPr>
              <a:t> April ‘15</a:t>
            </a:r>
          </a:p>
        </p:txBody>
      </p:sp>
      <p:pic>
        <p:nvPicPr>
          <p:cNvPr id="5939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/>
          <a:srcRect l="5098" t="14053" r="7697" b="15305"/>
          <a:stretch>
            <a:fillRect/>
          </a:stretch>
        </p:blipFill>
        <p:spPr>
          <a:xfrm>
            <a:off x="179388" y="1989138"/>
            <a:ext cx="4452937" cy="3527425"/>
          </a:xfrm>
          <a:noFill/>
        </p:spPr>
      </p:pic>
      <p:pic>
        <p:nvPicPr>
          <p:cNvPr id="59396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4859338" y="1600200"/>
            <a:ext cx="4105275" cy="4525963"/>
          </a:xfrm>
          <a:noFill/>
        </p:spPr>
      </p:pic>
      <p:cxnSp>
        <p:nvCxnSpPr>
          <p:cNvPr id="6" name="Straight Arrow Connector 5"/>
          <p:cNvCxnSpPr/>
          <p:nvPr/>
        </p:nvCxnSpPr>
        <p:spPr>
          <a:xfrm>
            <a:off x="3995738" y="4811713"/>
            <a:ext cx="2884487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927475" y="4797425"/>
            <a:ext cx="3021013" cy="792163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399" name="TextBox 2"/>
          <p:cNvSpPr txBox="1">
            <a:spLocks noChangeArrowheads="1"/>
          </p:cNvSpPr>
          <p:nvPr/>
        </p:nvSpPr>
        <p:spPr bwMode="auto">
          <a:xfrm>
            <a:off x="539750" y="981075"/>
            <a:ext cx="50403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ZA" sz="3600" b="1">
                <a:solidFill>
                  <a:srgbClr val="FF0000"/>
                </a:solidFill>
              </a:rPr>
              <a:t>LIBERIA IS DECLARED EBOLA FREE!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>
                <a:ea typeface="ＭＳ Ｐゴシック" pitchFamily="34" charset="-128"/>
              </a:rPr>
              <a:t>Transmission: Clinical areas</a:t>
            </a:r>
          </a:p>
        </p:txBody>
      </p:sp>
      <p:sp>
        <p:nvSpPr>
          <p:cNvPr id="61443" name="Content Placeholder 2"/>
          <p:cNvSpPr>
            <a:spLocks noGrp="1"/>
          </p:cNvSpPr>
          <p:nvPr>
            <p:ph idx="1"/>
          </p:nvPr>
        </p:nvSpPr>
        <p:spPr>
          <a:xfrm>
            <a:off x="457200" y="1052513"/>
            <a:ext cx="8229600" cy="50736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mtClean="0">
                <a:ea typeface="ＭＳ Ｐゴシック" pitchFamily="34" charset="-128"/>
              </a:rPr>
              <a:t>Not in Ebola Treatment Centres but in general clinical areas- not aware of EVD</a:t>
            </a:r>
          </a:p>
          <a:p>
            <a:pPr eaLnBrk="1" hangingPunct="1">
              <a:lnSpc>
                <a:spcPct val="90000"/>
              </a:lnSpc>
            </a:pPr>
            <a:r>
              <a:rPr lang="en-GB" smtClean="0">
                <a:ea typeface="ＭＳ Ｐゴシック" pitchFamily="34" charset="-128"/>
              </a:rPr>
              <a:t>Poor IPC</a:t>
            </a:r>
          </a:p>
          <a:p>
            <a:pPr lvl="1" eaLnBrk="1" hangingPunct="1">
              <a:lnSpc>
                <a:spcPct val="90000"/>
              </a:lnSpc>
            </a:pPr>
            <a:r>
              <a:rPr lang="en-GB" smtClean="0">
                <a:ea typeface="ＭＳ Ｐゴシック" pitchFamily="34" charset="-128"/>
              </a:rPr>
              <a:t>Lack of equipment and PPE</a:t>
            </a:r>
          </a:p>
          <a:p>
            <a:pPr lvl="1" eaLnBrk="1" hangingPunct="1">
              <a:lnSpc>
                <a:spcPct val="90000"/>
              </a:lnSpc>
            </a:pPr>
            <a:r>
              <a:rPr lang="en-GB" smtClean="0">
                <a:ea typeface="ＭＳ Ｐゴシック" pitchFamily="34" charset="-128"/>
              </a:rPr>
              <a:t>Lack of segregation </a:t>
            </a:r>
          </a:p>
          <a:p>
            <a:pPr lvl="1" eaLnBrk="1" hangingPunct="1">
              <a:lnSpc>
                <a:spcPct val="90000"/>
              </a:lnSpc>
            </a:pPr>
            <a:r>
              <a:rPr lang="en-GB" smtClean="0">
                <a:ea typeface="ＭＳ Ｐゴシック" pitchFamily="34" charset="-128"/>
              </a:rPr>
              <a:t>Poor healthcare waste management</a:t>
            </a:r>
          </a:p>
          <a:p>
            <a:pPr eaLnBrk="1" hangingPunct="1">
              <a:lnSpc>
                <a:spcPct val="90000"/>
              </a:lnSpc>
            </a:pPr>
            <a:r>
              <a:rPr lang="en-GB" smtClean="0">
                <a:ea typeface="ＭＳ Ｐゴシック" pitchFamily="34" charset="-128"/>
              </a:rPr>
              <a:t>Most HCW working in Ebola Treatment Centres so routine HCF closed down.</a:t>
            </a:r>
          </a:p>
          <a:p>
            <a:pPr eaLnBrk="1" hangingPunct="1">
              <a:lnSpc>
                <a:spcPct val="90000"/>
              </a:lnSpc>
            </a:pPr>
            <a:r>
              <a:rPr lang="en-GB" smtClean="0">
                <a:ea typeface="ＭＳ Ｐゴシック" pitchFamily="34" charset="-128"/>
              </a:rPr>
              <a:t>Few untrained staff left behind to look after non EVD emergencies</a:t>
            </a:r>
          </a:p>
          <a:p>
            <a:pPr eaLnBrk="1" hangingPunct="1">
              <a:lnSpc>
                <a:spcPct val="90000"/>
              </a:lnSpc>
              <a:buFont typeface="Arial" pitchFamily="34" charset="0"/>
              <a:buNone/>
            </a:pPr>
            <a:endParaRPr lang="en-GB" smtClean="0">
              <a:ea typeface="ＭＳ Ｐゴシック" pitchFamily="34" charset="-128"/>
            </a:endParaRPr>
          </a:p>
          <a:p>
            <a:pPr lvl="1" eaLnBrk="1" hangingPunct="1">
              <a:lnSpc>
                <a:spcPct val="90000"/>
              </a:lnSpc>
            </a:pPr>
            <a:endParaRPr lang="en-GB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ZA" smtClean="0">
                <a:ea typeface="ＭＳ Ｐゴシック" pitchFamily="34" charset="-128"/>
              </a:rPr>
              <a:t>EVD exposure risk in HCW</a:t>
            </a:r>
          </a:p>
        </p:txBody>
      </p:sp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250825" y="6489700"/>
            <a:ext cx="64087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ZA"/>
              <a:t>JID 1999;179 (Suppl 1) Ebola Serologic Survey of Health Workers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50825" y="808038"/>
          <a:ext cx="8208963" cy="5668962"/>
        </p:xfrm>
        <a:graphic>
          <a:graphicData uri="http://schemas.openxmlformats.org/drawingml/2006/table">
            <a:tbl>
              <a:tblPr/>
              <a:tblGrid>
                <a:gridCol w="5545138"/>
                <a:gridCol w="1531937"/>
                <a:gridCol w="1131888"/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Contact areas in the workplace</a:t>
                      </a:r>
                    </a:p>
                  </a:txBody>
                  <a:tcPr marL="91441" marR="91441" horzOverflow="overflow">
                    <a:lnL w="9525" cap="flat" cmpd="sng" algn="ctr">
                      <a:solidFill>
                        <a:srgbClr val="7D6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7D6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D6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Number</a:t>
                      </a:r>
                    </a:p>
                  </a:txBody>
                  <a:tcPr marL="91441" marR="91441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7D6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D6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%</a:t>
                      </a:r>
                    </a:p>
                  </a:txBody>
                  <a:tcPr marL="91441" marR="91441" horzOverflow="overflow">
                    <a:lnL>
                      <a:noFill/>
                    </a:lnL>
                    <a:lnR w="9525" cap="flat" cmpd="sng" algn="ctr">
                      <a:solidFill>
                        <a:srgbClr val="7D6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D6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D6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64A2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Total number interviewed</a:t>
                      </a:r>
                      <a:endParaRPr kumimoji="0" lang="en-ZA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1441" marR="91441" horzOverflow="overflow">
                    <a:lnL w="9525" cap="flat" cmpd="sng" algn="ctr">
                      <a:solidFill>
                        <a:srgbClr val="7D6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7D6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D6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279</a:t>
                      </a:r>
                      <a:endParaRPr kumimoji="0" lang="en-ZA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1441" marR="91441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7D6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D6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ZA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1441" marR="91441" horzOverflow="overflow">
                    <a:lnL>
                      <a:noFill/>
                    </a:lnL>
                    <a:lnR w="9525" cap="flat" cmpd="sng" algn="ctr">
                      <a:solidFill>
                        <a:srgbClr val="7D6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D6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D6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In patient room</a:t>
                      </a:r>
                    </a:p>
                  </a:txBody>
                  <a:tcPr marL="91441" marR="91441" horzOverflow="overflow">
                    <a:lnL w="9525" cap="flat" cmpd="sng" algn="ctr">
                      <a:solidFill>
                        <a:srgbClr val="7D6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7D6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D6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233</a:t>
                      </a:r>
                    </a:p>
                  </a:txBody>
                  <a:tcPr marL="91441" marR="91441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7D6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D6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84</a:t>
                      </a:r>
                    </a:p>
                  </a:txBody>
                  <a:tcPr marL="91441" marR="91441" horzOverflow="overflow">
                    <a:lnL>
                      <a:noFill/>
                    </a:lnL>
                    <a:lnR w="9525" cap="flat" cmpd="sng" algn="ctr">
                      <a:solidFill>
                        <a:srgbClr val="7D6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D6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D6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Feeding &amp; talking</a:t>
                      </a:r>
                    </a:p>
                  </a:txBody>
                  <a:tcPr marL="91441" marR="91441" horzOverflow="overflow">
                    <a:lnL w="9525" cap="flat" cmpd="sng" algn="ctr">
                      <a:solidFill>
                        <a:srgbClr val="7D6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7D6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D6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145</a:t>
                      </a:r>
                    </a:p>
                  </a:txBody>
                  <a:tcPr marL="91441" marR="91441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7D6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D6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52</a:t>
                      </a:r>
                    </a:p>
                  </a:txBody>
                  <a:tcPr marL="91441" marR="91441" horzOverflow="overflow">
                    <a:lnL>
                      <a:noFill/>
                    </a:lnL>
                    <a:lnR w="9525" cap="flat" cmpd="sng" algn="ctr">
                      <a:solidFill>
                        <a:srgbClr val="7D6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D6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D6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Examining patient</a:t>
                      </a:r>
                    </a:p>
                  </a:txBody>
                  <a:tcPr marL="91441" marR="91441" horzOverflow="overflow">
                    <a:lnL w="9525" cap="flat" cmpd="sng" algn="ctr">
                      <a:solidFill>
                        <a:srgbClr val="7D6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7D6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D6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43</a:t>
                      </a:r>
                    </a:p>
                  </a:txBody>
                  <a:tcPr marL="91441" marR="91441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7D6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D6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15</a:t>
                      </a:r>
                    </a:p>
                  </a:txBody>
                  <a:tcPr marL="91441" marR="91441" horzOverflow="overflow">
                    <a:lnL>
                      <a:noFill/>
                    </a:lnL>
                    <a:lnR w="9525" cap="flat" cmpd="sng" algn="ctr">
                      <a:solidFill>
                        <a:srgbClr val="7D6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D6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D6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Lab handling blood</a:t>
                      </a:r>
                    </a:p>
                  </a:txBody>
                  <a:tcPr marL="91441" marR="91441" horzOverflow="overflow">
                    <a:lnL w="9525" cap="flat" cmpd="sng" algn="ctr">
                      <a:solidFill>
                        <a:srgbClr val="7D6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7D6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D6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17</a:t>
                      </a:r>
                    </a:p>
                  </a:txBody>
                  <a:tcPr marL="91441" marR="91441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7D6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D6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L="91441" marR="91441" horzOverflow="overflow">
                    <a:lnL>
                      <a:noFill/>
                    </a:lnL>
                    <a:lnR w="9525" cap="flat" cmpd="sng" algn="ctr">
                      <a:solidFill>
                        <a:srgbClr val="7D6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D6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D6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Taking blood</a:t>
                      </a:r>
                    </a:p>
                  </a:txBody>
                  <a:tcPr marL="91441" marR="91441" horzOverflow="overflow">
                    <a:lnL w="9525" cap="flat" cmpd="sng" algn="ctr">
                      <a:solidFill>
                        <a:srgbClr val="7D6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7D6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D6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31</a:t>
                      </a:r>
                    </a:p>
                  </a:txBody>
                  <a:tcPr marL="91441" marR="91441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7D6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D6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13</a:t>
                      </a:r>
                    </a:p>
                  </a:txBody>
                  <a:tcPr marL="91441" marR="91441" horzOverflow="overflow">
                    <a:lnL>
                      <a:noFill/>
                    </a:lnL>
                    <a:lnR w="9525" cap="flat" cmpd="sng" algn="ctr">
                      <a:solidFill>
                        <a:srgbClr val="7D6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D6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D6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Washed patient</a:t>
                      </a:r>
                    </a:p>
                  </a:txBody>
                  <a:tcPr marL="91441" marR="91441" horzOverflow="overflow">
                    <a:lnL w="9525" cap="flat" cmpd="sng" algn="ctr">
                      <a:solidFill>
                        <a:srgbClr val="7D6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7D6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D6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marL="91441" marR="91441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7D6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D6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1441" marR="91441" horzOverflow="overflow">
                    <a:lnL>
                      <a:noFill/>
                    </a:lnL>
                    <a:lnR w="9525" cap="flat" cmpd="sng" algn="ctr">
                      <a:solidFill>
                        <a:srgbClr val="7D6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D6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D6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Washed patient clothes</a:t>
                      </a:r>
                    </a:p>
                  </a:txBody>
                  <a:tcPr marL="91441" marR="91441" horzOverflow="overflow">
                    <a:lnL w="9525" cap="flat" cmpd="sng" algn="ctr">
                      <a:solidFill>
                        <a:srgbClr val="7D6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7D6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D6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 marL="91441" marR="91441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7D6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D6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91441" marR="91441" horzOverflow="overflow">
                    <a:lnL>
                      <a:noFill/>
                    </a:lnL>
                    <a:lnR w="9525" cap="flat" cmpd="sng" algn="ctr">
                      <a:solidFill>
                        <a:srgbClr val="7D6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D6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D6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Washed cadaver</a:t>
                      </a:r>
                    </a:p>
                  </a:txBody>
                  <a:tcPr marL="91441" marR="91441" horzOverflow="overflow">
                    <a:lnL w="9525" cap="flat" cmpd="sng" algn="ctr">
                      <a:solidFill>
                        <a:srgbClr val="7D6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7D6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D6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20</a:t>
                      </a:r>
                    </a:p>
                  </a:txBody>
                  <a:tcPr marL="91441" marR="91441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7D6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D6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 marL="91441" marR="91441" horzOverflow="overflow">
                    <a:lnL>
                      <a:noFill/>
                    </a:lnL>
                    <a:lnR w="9525" cap="flat" cmpd="sng" algn="ctr">
                      <a:solidFill>
                        <a:srgbClr val="7D6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D6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D6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Contact at home &amp; HCF</a:t>
                      </a:r>
                    </a:p>
                  </a:txBody>
                  <a:tcPr marL="91441" marR="91441" horzOverflow="overflow">
                    <a:lnL w="9525" cap="flat" cmpd="sng" algn="ctr">
                      <a:solidFill>
                        <a:srgbClr val="7D6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7D6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D6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30</a:t>
                      </a:r>
                    </a:p>
                  </a:txBody>
                  <a:tcPr marL="91441" marR="91441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7D6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D6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ZA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1441" marR="91441" horzOverflow="overflow">
                    <a:lnL>
                      <a:noFill/>
                    </a:lnL>
                    <a:lnR w="9525" cap="flat" cmpd="sng" algn="ctr">
                      <a:solidFill>
                        <a:srgbClr val="7D6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D6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D6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Contact at home only</a:t>
                      </a:r>
                    </a:p>
                  </a:txBody>
                  <a:tcPr marL="91441" marR="91441" horzOverflow="overflow">
                    <a:lnL w="9525" cap="flat" cmpd="sng" algn="ctr">
                      <a:solidFill>
                        <a:srgbClr val="7D6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7D6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D6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91441" marR="91441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7D6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D6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ZA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1441" marR="91441" horzOverflow="overflow">
                    <a:lnL>
                      <a:noFill/>
                    </a:lnL>
                    <a:lnR w="9525" cap="flat" cmpd="sng" algn="ctr">
                      <a:solidFill>
                        <a:srgbClr val="7D6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D6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D6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ZA" smtClean="0">
                <a:ea typeface="ＭＳ Ｐゴシック" pitchFamily="34" charset="-128"/>
              </a:rPr>
              <a:t>HCW contact with EVD</a:t>
            </a: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</p:nvPr>
        </p:nvGraphicFramePr>
        <p:xfrm>
          <a:off x="0" y="981075"/>
          <a:ext cx="8928100" cy="2835275"/>
        </p:xfrm>
        <a:graphic>
          <a:graphicData uri="http://schemas.openxmlformats.org/drawingml/2006/table">
            <a:tbl>
              <a:tblPr/>
              <a:tblGrid>
                <a:gridCol w="3435350"/>
                <a:gridCol w="3024188"/>
                <a:gridCol w="2468562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Category</a:t>
                      </a:r>
                    </a:p>
                  </a:txBody>
                  <a:tcPr marL="202146" marR="202146" horzOverflow="overflow">
                    <a:lnL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Number</a:t>
                      </a:r>
                    </a:p>
                  </a:txBody>
                  <a:tcPr marL="202146" marR="202146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%age</a:t>
                      </a:r>
                    </a:p>
                  </a:txBody>
                  <a:tcPr marL="202146" marR="202146" horzOverflow="overflow">
                    <a:lnL>
                      <a:noFill/>
                    </a:lnL>
                    <a:lnR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Attack rate</a:t>
                      </a:r>
                    </a:p>
                  </a:txBody>
                  <a:tcPr marL="202146" marR="202146" horzOverflow="overflow">
                    <a:lnL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37/ 429</a:t>
                      </a:r>
                    </a:p>
                  </a:txBody>
                  <a:tcPr marL="202146" marR="202146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9%</a:t>
                      </a:r>
                    </a:p>
                  </a:txBody>
                  <a:tcPr marL="202146" marR="202146" horzOverflow="overflow">
                    <a:lnL>
                      <a:noFill/>
                    </a:lnL>
                    <a:lnR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Physicians</a:t>
                      </a:r>
                    </a:p>
                  </a:txBody>
                  <a:tcPr marL="202146" marR="202146" horzOverflow="overflow">
                    <a:lnL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4/13</a:t>
                      </a:r>
                    </a:p>
                  </a:txBody>
                  <a:tcPr marL="202146" marR="202146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31%</a:t>
                      </a:r>
                    </a:p>
                  </a:txBody>
                  <a:tcPr marL="202146" marR="202146" horzOverflow="overflow">
                    <a:lnL>
                      <a:noFill/>
                    </a:lnL>
                    <a:lnR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Nurses</a:t>
                      </a:r>
                    </a:p>
                  </a:txBody>
                  <a:tcPr marL="202146" marR="202146" horzOverflow="overflow">
                    <a:lnL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22/212</a:t>
                      </a:r>
                    </a:p>
                  </a:txBody>
                  <a:tcPr marL="202146" marR="202146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10%</a:t>
                      </a:r>
                    </a:p>
                  </a:txBody>
                  <a:tcPr marL="202146" marR="202146" horzOverflow="overflow">
                    <a:lnL>
                      <a:noFill/>
                    </a:lnL>
                    <a:lnR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Technicians</a:t>
                      </a:r>
                    </a:p>
                  </a:txBody>
                  <a:tcPr marL="202146" marR="202146" horzOverflow="overflow">
                    <a:lnL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7/62</a:t>
                      </a:r>
                    </a:p>
                  </a:txBody>
                  <a:tcPr marL="202146" marR="202146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11%</a:t>
                      </a:r>
                    </a:p>
                  </a:txBody>
                  <a:tcPr marL="202146" marR="202146" horzOverflow="overflow">
                    <a:lnL>
                      <a:noFill/>
                    </a:lnL>
                    <a:lnR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Others</a:t>
                      </a:r>
                    </a:p>
                  </a:txBody>
                  <a:tcPr marL="202146" marR="202146" horzOverflow="overflow">
                    <a:lnL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4/111</a:t>
                      </a:r>
                    </a:p>
                  </a:txBody>
                  <a:tcPr marL="202146" marR="202146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4%</a:t>
                      </a:r>
                    </a:p>
                  </a:txBody>
                  <a:tcPr marL="202146" marR="202146" horzOverflow="overflow">
                    <a:lnL>
                      <a:noFill/>
                    </a:lnL>
                    <a:lnR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3" name="Content Placeholder 12"/>
          <p:cNvGraphicFramePr>
            <a:graphicFrameLocks noGrp="1"/>
          </p:cNvGraphicFramePr>
          <p:nvPr>
            <p:ph sz="quarter" idx="4294967295"/>
          </p:nvPr>
        </p:nvGraphicFramePr>
        <p:xfrm>
          <a:off x="15875" y="4005263"/>
          <a:ext cx="8964613" cy="2595562"/>
        </p:xfrm>
        <a:graphic>
          <a:graphicData uri="http://schemas.openxmlformats.org/drawingml/2006/table">
            <a:tbl>
              <a:tblPr/>
              <a:tblGrid>
                <a:gridCol w="3311525"/>
                <a:gridCol w="3025775"/>
                <a:gridCol w="2627313"/>
              </a:tblGrid>
              <a:tr h="706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Type of contact</a:t>
                      </a:r>
                    </a:p>
                  </a:txBody>
                  <a:tcPr marL="91438" marR="91438" marT="45702" marB="45702" horzOverflow="overflow">
                    <a:lnL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Number</a:t>
                      </a:r>
                    </a:p>
                  </a:txBody>
                  <a:tcPr marL="91438" marR="91438" marT="45702" marB="45702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%age</a:t>
                      </a:r>
                    </a:p>
                  </a:txBody>
                  <a:tcPr marL="91438" marR="91438" marT="45702" marB="45702" horzOverflow="overflow">
                    <a:lnL>
                      <a:noFill/>
                    </a:lnL>
                    <a:lnR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Direct</a:t>
                      </a:r>
                    </a:p>
                  </a:txBody>
                  <a:tcPr marL="91438" marR="91438" marT="45702" marB="45702" horzOverflow="overflow">
                    <a:lnL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204</a:t>
                      </a:r>
                    </a:p>
                  </a:txBody>
                  <a:tcPr marL="91438" marR="91438" marT="45702" marB="45702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73%</a:t>
                      </a:r>
                    </a:p>
                  </a:txBody>
                  <a:tcPr marL="91438" marR="91438" marT="45702" marB="45702" horzOverflow="overflow">
                    <a:lnL>
                      <a:noFill/>
                    </a:lnL>
                    <a:lnR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Indirect</a:t>
                      </a:r>
                    </a:p>
                  </a:txBody>
                  <a:tcPr marL="91438" marR="91438" marT="45702" marB="45702" horzOverflow="overflow">
                    <a:lnL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91438" marR="91438" marT="45702" marB="45702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33%</a:t>
                      </a:r>
                    </a:p>
                  </a:txBody>
                  <a:tcPr marL="91438" marR="91438" marT="45702" marB="45702" horzOverflow="overflow">
                    <a:lnL>
                      <a:noFill/>
                    </a:lnL>
                    <a:lnR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Unlikely</a:t>
                      </a:r>
                    </a:p>
                  </a:txBody>
                  <a:tcPr marL="91438" marR="91438" marT="45702" marB="45702" horzOverflow="overflow">
                    <a:lnL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63</a:t>
                      </a:r>
                    </a:p>
                  </a:txBody>
                  <a:tcPr marL="91438" marR="91438" marT="45702" marB="45702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64%</a:t>
                      </a:r>
                    </a:p>
                  </a:txBody>
                  <a:tcPr marL="91438" marR="91438" marT="45702" marB="45702" horzOverflow="overflow">
                    <a:lnL>
                      <a:noFill/>
                    </a:lnL>
                    <a:lnR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Unknown</a:t>
                      </a:r>
                    </a:p>
                  </a:txBody>
                  <a:tcPr marL="91438" marR="91438" marT="45702" marB="45702" horzOverflow="overflow">
                    <a:lnL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 marL="91438" marR="91438" marT="45702" marB="45702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56%</a:t>
                      </a:r>
                    </a:p>
                  </a:txBody>
                  <a:tcPr marL="91438" marR="91438" marT="45702" marB="45702" horzOverflow="overflow">
                    <a:lnL>
                      <a:noFill/>
                    </a:lnL>
                    <a:lnR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GB" smtClean="0">
                <a:ea typeface="ＭＳ Ｐゴシック" pitchFamily="34" charset="-128"/>
              </a:rPr>
              <a:t>Poorly managed HC Waste</a:t>
            </a:r>
          </a:p>
        </p:txBody>
      </p:sp>
      <p:pic>
        <p:nvPicPr>
          <p:cNvPr id="64515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835025" y="1600200"/>
            <a:ext cx="3282950" cy="2185988"/>
          </a:xfrm>
          <a:noFill/>
        </p:spPr>
      </p:pic>
      <p:pic>
        <p:nvPicPr>
          <p:cNvPr id="64516" name="Picture 2" descr="C:\Users\Shaheen Mehtar\Pictures\Sierra Leone 2015\From Anne\P1010662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210175" y="1600200"/>
            <a:ext cx="2914650" cy="2185988"/>
          </a:xfrm>
        </p:spPr>
      </p:pic>
      <p:sp>
        <p:nvSpPr>
          <p:cNvPr id="64517" name="Content Placeholder 5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762500" cy="2659062"/>
          </a:xfrm>
        </p:spPr>
        <p:txBody>
          <a:bodyPr/>
          <a:lstStyle/>
          <a:p>
            <a:r>
              <a:rPr lang="en-GB" smtClean="0">
                <a:ea typeface="ＭＳ Ｐゴシック" pitchFamily="34" charset="-128"/>
              </a:rPr>
              <a:t>Pit burning, dumping and too much PPE to handle!!</a:t>
            </a:r>
          </a:p>
          <a:p>
            <a:r>
              <a:rPr lang="en-GB" smtClean="0">
                <a:ea typeface="ＭＳ Ｐゴシック" pitchFamily="34" charset="-128"/>
              </a:rPr>
              <a:t>30/kg/bed/ day is generated by an EVD case</a:t>
            </a:r>
          </a:p>
        </p:txBody>
      </p:sp>
      <p:pic>
        <p:nvPicPr>
          <p:cNvPr id="64518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5208588" y="3938588"/>
            <a:ext cx="2917825" cy="21875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ZA" smtClean="0">
                <a:ea typeface="ＭＳ Ｐゴシック" pitchFamily="34" charset="-128"/>
              </a:rPr>
              <a:t>Difference in isolation facilities- 2014</a:t>
            </a:r>
            <a:endParaRPr lang="en-GB" smtClean="0">
              <a:ea typeface="ＭＳ Ｐゴシック" pitchFamily="34" charset="-128"/>
            </a:endParaRPr>
          </a:p>
        </p:txBody>
      </p:sp>
      <p:sp>
        <p:nvSpPr>
          <p:cNvPr id="65539" name="Text Placeholder 7"/>
          <p:cNvSpPr>
            <a:spLocks noGrp="1"/>
          </p:cNvSpPr>
          <p:nvPr>
            <p:ph type="body" idx="1"/>
          </p:nvPr>
        </p:nvSpPr>
        <p:spPr>
          <a:xfrm>
            <a:off x="0" y="1268413"/>
            <a:ext cx="4716463" cy="151288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ZA" sz="2200" smtClean="0">
                <a:ea typeface="ＭＳ Ｐゴシック" pitchFamily="34" charset="-128"/>
              </a:rPr>
              <a:t>Rudimentary: Plastic buckets for disinfectant or even possibly vomit from patients stand in front of simple partitions put up to make cubicles for the ever-increasing number of patients</a:t>
            </a:r>
            <a:endParaRPr lang="en-GB" sz="2200" smtClean="0">
              <a:ea typeface="ＭＳ Ｐゴシック" pitchFamily="34" charset="-128"/>
            </a:endParaRPr>
          </a:p>
        </p:txBody>
      </p:sp>
      <p:pic>
        <p:nvPicPr>
          <p:cNvPr id="65540" name="Picture 2" descr="Rudimentary: Plastic buckets for disinfectant or even possibly vomit from patients stand in front of simple partitions put up to make cubicles for the ever-increasing number of patient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95288" y="2924175"/>
            <a:ext cx="4040187" cy="3124200"/>
          </a:xfrm>
        </p:spPr>
      </p:pic>
      <p:sp>
        <p:nvSpPr>
          <p:cNvPr id="65541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4643438" y="1066800"/>
            <a:ext cx="4500562" cy="6381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ZA" sz="2200" smtClean="0">
                <a:ea typeface="ＭＳ Ｐゴシック" pitchFamily="34" charset="-128"/>
              </a:rPr>
              <a:t>Isolator used to treat VHF at the RFH</a:t>
            </a:r>
            <a:endParaRPr lang="en-GB" sz="2200" smtClean="0">
              <a:ea typeface="ＭＳ Ｐゴシック" pitchFamily="34" charset="-128"/>
            </a:endParaRPr>
          </a:p>
        </p:txBody>
      </p:sp>
      <p:pic>
        <p:nvPicPr>
          <p:cNvPr id="65542" name="Picture 4" descr="A high level isolation apparatus in the High Secure Infectious Disease Unit at The Royal Free Hospital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716463" y="1773238"/>
            <a:ext cx="4041775" cy="2232025"/>
          </a:xfrm>
        </p:spPr>
      </p:pic>
      <p:pic>
        <p:nvPicPr>
          <p:cNvPr id="65543" name="Picture 2" descr="A High Level Isolation Unit at the Royal Free hospital 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16463" y="4076700"/>
            <a:ext cx="4032250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3200" smtClean="0">
                <a:ea typeface="ＭＳ Ｐゴシック" pitchFamily="34" charset="-128"/>
              </a:rPr>
              <a:t>Health profile of EVD affected countries</a:t>
            </a:r>
            <a:endParaRPr lang="en-GB" sz="3200" smtClean="0">
              <a:ea typeface="ＭＳ Ｐゴシック" pitchFamily="34" charset="-128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07950" y="762000"/>
          <a:ext cx="8856663" cy="6129340"/>
        </p:xfrm>
        <a:graphic>
          <a:graphicData uri="http://schemas.openxmlformats.org/drawingml/2006/table">
            <a:tbl>
              <a:tblPr/>
              <a:tblGrid>
                <a:gridCol w="3600450"/>
                <a:gridCol w="1295400"/>
                <a:gridCol w="1296988"/>
                <a:gridCol w="1223962"/>
                <a:gridCol w="1439863"/>
              </a:tblGrid>
              <a:tr h="966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2012</a:t>
                      </a:r>
                      <a:endParaRPr kumimoji="0" lang="en-GB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1437" marR="91437" marT="45724" marB="45724" anchor="ctr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Guinea </a:t>
                      </a:r>
                      <a:endParaRPr kumimoji="0" lang="en-GB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1437" marR="91437" marT="45724" marB="45724" anchor="ctr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Liberia</a:t>
                      </a:r>
                      <a:endParaRPr kumimoji="0" lang="en-GB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1437" marR="91437" marT="45724" marB="45724" anchor="ctr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Nigeria</a:t>
                      </a:r>
                      <a:endParaRPr kumimoji="0" lang="en-GB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1437" marR="91437" marT="45724" marB="45724" anchor="ctr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Sierra  Leone</a:t>
                      </a:r>
                      <a:endParaRPr kumimoji="0" lang="en-GB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1437" marR="91437" marT="45724" marB="45724" anchor="ctr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6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Total population (millions)</a:t>
                      </a:r>
                    </a:p>
                  </a:txBody>
                  <a:tcPr marL="91437" marR="91437" marT="45724" marB="45724" anchor="ctr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11.45</a:t>
                      </a:r>
                    </a:p>
                  </a:txBody>
                  <a:tcPr marL="91437" marR="91437" marT="45724" marB="45724" anchor="ctr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4.19</a:t>
                      </a:r>
                    </a:p>
                  </a:txBody>
                  <a:tcPr marL="78151" marR="78151" marT="39081" marB="39081" anchor="ctr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169</a:t>
                      </a:r>
                    </a:p>
                  </a:txBody>
                  <a:tcPr marL="72568" marR="72568" marT="36289" marB="36289" anchor="ctr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L="91437" marR="91437" marT="45724" marB="45724" anchor="ctr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>
                        <a:alpha val="20000"/>
                      </a:srgbClr>
                    </a:solidFill>
                  </a:tcPr>
                </a:tc>
              </a:tr>
              <a:tr h="536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&lt; 5y mort / 1 000 live births</a:t>
                      </a:r>
                    </a:p>
                  </a:txBody>
                  <a:tcPr marL="91437" marR="91437" marT="45724" marB="45724" anchor="ctr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101</a:t>
                      </a:r>
                    </a:p>
                  </a:txBody>
                  <a:tcPr marL="91437" marR="91437" marT="45724" marB="45724" anchor="ctr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75</a:t>
                      </a:r>
                    </a:p>
                  </a:txBody>
                  <a:tcPr marL="78151" marR="78151" marT="39081" marB="39081" anchor="ctr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124</a:t>
                      </a:r>
                    </a:p>
                  </a:txBody>
                  <a:tcPr marL="72568" marR="72568" marT="36289" marB="36289" anchor="ctr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182</a:t>
                      </a:r>
                    </a:p>
                  </a:txBody>
                  <a:tcPr marL="91437" marR="91437" marT="45724" marB="45724" anchor="ctr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6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Mort 15 &amp; 60 yr m/f (/1000 pop)</a:t>
                      </a:r>
                      <a:endParaRPr kumimoji="0" lang="en-ZA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1437" marR="91437" marT="45724" marB="45724" anchor="ctr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306/277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71% (ID)</a:t>
                      </a:r>
                      <a:endParaRPr kumimoji="0" lang="en-GB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1437" marR="91437" marT="45724" marB="45724" anchor="ctr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282/246</a:t>
                      </a:r>
                      <a:endParaRPr kumimoji="0" lang="en-GB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78151" marR="78151" marT="39081" marB="39081" anchor="ctr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371/346</a:t>
                      </a:r>
                      <a:endParaRPr kumimoji="0" lang="en-GB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72568" marR="72568" marT="36289" marB="36289" anchor="ctr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444/426</a:t>
                      </a:r>
                      <a:endParaRPr kumimoji="0" lang="en-GB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1437" marR="91437" marT="45724" marB="45724" anchor="ctr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>
                        <a:alpha val="20000"/>
                      </a:srgbClr>
                    </a:solidFill>
                  </a:tcPr>
                </a:tc>
              </a:tr>
              <a:tr h="1189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Total expenditure on health per capita ($)  % of GDP</a:t>
                      </a:r>
                    </a:p>
                  </a:txBody>
                  <a:tcPr marL="91437" marR="91437" marT="45724" marB="45724" anchor="ctr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67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(6.3)</a:t>
                      </a:r>
                    </a:p>
                  </a:txBody>
                  <a:tcPr marL="91437" marR="91437" marT="45724" marB="45724" anchor="ctr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102 (15.5)</a:t>
                      </a:r>
                    </a:p>
                  </a:txBody>
                  <a:tcPr marL="78151" marR="78151" marT="39081" marB="39081" anchor="ctr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161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(6.1)</a:t>
                      </a:r>
                    </a:p>
                  </a:txBody>
                  <a:tcPr marL="72568" marR="72568" marT="36289" marB="36289" anchor="ctr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205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(15.1)</a:t>
                      </a:r>
                    </a:p>
                  </a:txBody>
                  <a:tcPr marL="91437" marR="91437" marT="45724" marB="45724" anchor="ctr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6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Doctors /10 000 pop (regional average 4.6)</a:t>
                      </a:r>
                    </a:p>
                  </a:txBody>
                  <a:tcPr marL="91437" marR="91437" marT="45724" marB="45724" anchor="ctr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0.03</a:t>
                      </a:r>
                      <a:endParaRPr kumimoji="0" lang="en-GB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1437" marR="91437" marT="45724" marB="45724" anchor="ctr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0.1</a:t>
                      </a:r>
                      <a:endParaRPr kumimoji="0" lang="en-GB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78151" marR="78151" marT="39081" marB="39081" anchor="ctr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4.1</a:t>
                      </a:r>
                      <a:endParaRPr kumimoji="0" lang="en-GB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1437" marR="91437" marT="45724" marB="45724" anchor="ctr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ZA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0.2</a:t>
                      </a:r>
                      <a:endParaRPr kumimoji="0" lang="en-GB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1437" marR="91437" marT="45724" marB="45724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>
                        <a:alpha val="20000"/>
                      </a:srgbClr>
                    </a:solidFill>
                  </a:tcPr>
                </a:tc>
              </a:tr>
              <a:tr h="966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Nurses- /10 000 pop (regional average 12.6)</a:t>
                      </a:r>
                    </a:p>
                  </a:txBody>
                  <a:tcPr marL="91437" marR="91437" marT="45724" marB="45724" anchor="ctr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0.04</a:t>
                      </a:r>
                      <a:endParaRPr kumimoji="0" lang="en-GB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1437" marR="91437" marT="45724" marB="45724" anchor="ctr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2.7</a:t>
                      </a:r>
                      <a:endParaRPr kumimoji="0" lang="en-GB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78151" marR="78151" marT="39081" marB="39081" anchor="ctr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16.1</a:t>
                      </a:r>
                      <a:endParaRPr kumimoji="0" lang="en-GB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1437" marR="91437" marT="45724" marB="45724" anchor="ctr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ZA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1.7</a:t>
                      </a:r>
                      <a:endParaRPr kumimoji="0" lang="en-GB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1437" marR="91437" marT="45724" marB="45724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>
                <a:ea typeface="ＭＳ Ｐゴシック" pitchFamily="34" charset="-128"/>
              </a:rPr>
              <a:t>Differences in PPE –both effective?</a:t>
            </a:r>
          </a:p>
        </p:txBody>
      </p:sp>
      <p:pic>
        <p:nvPicPr>
          <p:cNvPr id="66563" name="Content Placeholder 4" descr="http://www.gannett-cdn.com/-mm-/80224b2d62fae951c8483914c8154f50d01890db/c=288-0-4896-3456&amp;r=x404&amp;c=534x401/local/-/media/DetroitNews/2014/10/21/ebolau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972050" y="2589213"/>
            <a:ext cx="3390900" cy="2546350"/>
          </a:xfrm>
          <a:noFill/>
        </p:spPr>
      </p:pic>
      <p:pic>
        <p:nvPicPr>
          <p:cNvPr id="66564" name="Picture 10" descr="http://i2.cdn.turner.com/cnn/dam/assets/141009132737-08-ebola-protection-horizontal-gallery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68313" y="2636838"/>
            <a:ext cx="4038600" cy="2271712"/>
          </a:xfrm>
          <a:noFill/>
        </p:spPr>
      </p:pic>
      <p:sp>
        <p:nvSpPr>
          <p:cNvPr id="66565" name="TextBox 1"/>
          <p:cNvSpPr txBox="1">
            <a:spLocks noChangeArrowheads="1"/>
          </p:cNvSpPr>
          <p:nvPr/>
        </p:nvSpPr>
        <p:spPr bwMode="auto">
          <a:xfrm>
            <a:off x="1258888" y="981075"/>
            <a:ext cx="6265862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ZA" sz="2800"/>
              <a:t>First, protect yourself.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ea typeface="ＭＳ Ｐゴシック" pitchFamily="34" charset="-128"/>
              </a:rPr>
              <a:t>Dressing up for Ebola</a:t>
            </a:r>
          </a:p>
        </p:txBody>
      </p:sp>
      <p:pic>
        <p:nvPicPr>
          <p:cNvPr id="67587" name="Picture 2" descr="http://media2.s-nbcnews.com/i/MSNBC/Components/Video/__NEW/x_lon_ebola_14070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227763" y="1603375"/>
            <a:ext cx="2730500" cy="476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8" name="Picture 2" descr="http://www.nairaland.com/attachments/1609446_img_20140808_135754_jpegcb4b62cd5ab2ba3d8a5088487bd0de7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0825" y="1628775"/>
            <a:ext cx="2724150" cy="484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9" name="Picture 4" descr="http://i173.photobucket.com/albums/w50/alix2304/reserved%20II/ebola/sierra-new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03575" y="1744663"/>
            <a:ext cx="2733675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mtClean="0">
                <a:ea typeface="ＭＳ Ｐゴシック" pitchFamily="34" charset="-128"/>
              </a:rPr>
              <a:t>Confusion about taking off PPE</a:t>
            </a:r>
          </a:p>
        </p:txBody>
      </p:sp>
      <p:sp>
        <p:nvSpPr>
          <p:cNvPr id="68611" name="Text Placeholder 5"/>
          <p:cNvSpPr>
            <a:spLocks noGrp="1"/>
          </p:cNvSpPr>
          <p:nvPr>
            <p:ph sz="half" idx="1"/>
          </p:nvPr>
        </p:nvSpPr>
        <p:spPr>
          <a:xfrm>
            <a:off x="107950" y="1484313"/>
            <a:ext cx="4387850" cy="4968875"/>
          </a:xfrm>
        </p:spPr>
        <p:txBody>
          <a:bodyPr/>
          <a:lstStyle/>
          <a:p>
            <a:r>
              <a:rPr lang="en-US" b="1" smtClean="0">
                <a:ea typeface="ＭＳ Ｐゴシック" pitchFamily="34" charset="-128"/>
              </a:rPr>
              <a:t>“First-on-last off” principle ?</a:t>
            </a:r>
            <a:endParaRPr lang="en-ZA" smtClean="0">
              <a:ea typeface="ＭＳ Ｐゴシック" pitchFamily="34" charset="-128"/>
            </a:endParaRPr>
          </a:p>
          <a:p>
            <a:r>
              <a:rPr lang="en-ZA" smtClean="0">
                <a:ea typeface="ＭＳ Ｐゴシック" pitchFamily="34" charset="-128"/>
              </a:rPr>
              <a:t>Do the outer gloves come off first? (CDC)</a:t>
            </a:r>
          </a:p>
          <a:p>
            <a:r>
              <a:rPr lang="en-ZA" smtClean="0">
                <a:ea typeface="ＭＳ Ｐゴシック" pitchFamily="34" charset="-128"/>
              </a:rPr>
              <a:t>Does the apron come off first? (WHO)</a:t>
            </a:r>
          </a:p>
          <a:p>
            <a:r>
              <a:rPr lang="en-ZA" smtClean="0">
                <a:ea typeface="ＭＳ Ｐゴシック" pitchFamily="34" charset="-128"/>
              </a:rPr>
              <a:t>Evidence for exposure occurs while removing PPE?</a:t>
            </a:r>
          </a:p>
          <a:p>
            <a:pPr>
              <a:buFont typeface="Arial" pitchFamily="34" charset="0"/>
              <a:buNone/>
            </a:pPr>
            <a:endParaRPr lang="en-ZA" smtClean="0">
              <a:ea typeface="ＭＳ Ｐゴシック" pitchFamily="34" charset="-128"/>
            </a:endParaRPr>
          </a:p>
        </p:txBody>
      </p:sp>
      <p:pic>
        <p:nvPicPr>
          <p:cNvPr id="68612" name="Content Placeholder 4" descr="Health specialists work in an isolation ward for patients at the  Doctors Without Borders facility in Guekedou, southern Guinea.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572000" y="1700213"/>
            <a:ext cx="4248150" cy="33750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mtClean="0">
                <a:ea typeface="ＭＳ Ｐゴシック" pitchFamily="34" charset="-128"/>
              </a:rPr>
              <a:t>Has the training been effective?</a:t>
            </a:r>
          </a:p>
        </p:txBody>
      </p:sp>
      <p:sp>
        <p:nvSpPr>
          <p:cNvPr id="69635" name="Text Placeholder 2"/>
          <p:cNvSpPr>
            <a:spLocks noGrp="1"/>
          </p:cNvSpPr>
          <p:nvPr>
            <p:ph type="body" idx="1"/>
          </p:nvPr>
        </p:nvSpPr>
        <p:spPr>
          <a:xfrm>
            <a:off x="457200" y="908050"/>
            <a:ext cx="8229600" cy="5689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mtClean="0">
                <a:ea typeface="ＭＳ Ｐゴシック" pitchFamily="34" charset="-128"/>
              </a:rPr>
              <a:t>Now extensive training, mentorship programmes and support in the field has been provided</a:t>
            </a:r>
          </a:p>
          <a:p>
            <a:pPr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en-GB" smtClean="0">
                <a:ea typeface="ＭＳ Ｐゴシック" pitchFamily="34" charset="-128"/>
              </a:rPr>
              <a:t>	</a:t>
            </a:r>
            <a:r>
              <a:rPr lang="en-GB" b="1" smtClean="0">
                <a:solidFill>
                  <a:srgbClr val="C00000"/>
                </a:solidFill>
                <a:ea typeface="ＭＳ Ｐゴシック" pitchFamily="34" charset="-128"/>
              </a:rPr>
              <a:t>173 healthcare workers trained in IPC</a:t>
            </a:r>
          </a:p>
          <a:p>
            <a:pPr>
              <a:lnSpc>
                <a:spcPct val="90000"/>
              </a:lnSpc>
            </a:pPr>
            <a:r>
              <a:rPr lang="en-ZA" smtClean="0">
                <a:ea typeface="ＭＳ Ｐゴシック" pitchFamily="34" charset="-128"/>
              </a:rPr>
              <a:t>Fewer cases of transmission amongst the national HCW</a:t>
            </a:r>
          </a:p>
          <a:p>
            <a:pPr>
              <a:lnSpc>
                <a:spcPct val="90000"/>
              </a:lnSpc>
            </a:pPr>
            <a:r>
              <a:rPr lang="en-ZA" smtClean="0">
                <a:ea typeface="ＭＳ Ｐゴシック" pitchFamily="34" charset="-128"/>
              </a:rPr>
              <a:t>Only cases occurred in international groups</a:t>
            </a:r>
          </a:p>
          <a:p>
            <a:pPr>
              <a:lnSpc>
                <a:spcPct val="90000"/>
              </a:lnSpc>
            </a:pPr>
            <a:r>
              <a:rPr lang="en-ZA" smtClean="0">
                <a:ea typeface="ＭＳ Ｐゴシック" pitchFamily="34" charset="-128"/>
              </a:rPr>
              <a:t>NGO mentors found to be less knowledgeable than the nationals </a:t>
            </a:r>
          </a:p>
          <a:p>
            <a:pPr>
              <a:lnSpc>
                <a:spcPct val="90000"/>
              </a:lnSpc>
            </a:pPr>
            <a:r>
              <a:rPr lang="en-ZA" smtClean="0">
                <a:ea typeface="ＭＳ Ｐゴシック" pitchFamily="34" charset="-128"/>
              </a:rPr>
              <a:t>Many African HCW have been dealing with VHF in Africa for years- and have survived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>
                <a:ea typeface="ＭＳ Ｐゴシック" pitchFamily="34" charset="-128"/>
              </a:rPr>
              <a:t>WHO report on HCW infection</a:t>
            </a:r>
          </a:p>
        </p:txBody>
      </p:sp>
      <p:pic>
        <p:nvPicPr>
          <p:cNvPr id="7065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79388" y="836613"/>
            <a:ext cx="8713787" cy="2520950"/>
          </a:xfrm>
          <a:noFill/>
        </p:spPr>
      </p:pic>
      <p:pic>
        <p:nvPicPr>
          <p:cNvPr id="7066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100" y="3716338"/>
            <a:ext cx="9105900" cy="269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61" name="TextBox 5"/>
          <p:cNvSpPr txBox="1">
            <a:spLocks noChangeArrowheads="1"/>
          </p:cNvSpPr>
          <p:nvPr/>
        </p:nvSpPr>
        <p:spPr bwMode="auto">
          <a:xfrm>
            <a:off x="5729288" y="3048000"/>
            <a:ext cx="20177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ZA" sz="2400" b="1">
                <a:solidFill>
                  <a:srgbClr val="FF0000"/>
                </a:solidFill>
              </a:rPr>
              <a:t>26</a:t>
            </a:r>
            <a:r>
              <a:rPr lang="en-ZA" sz="2400" b="1" baseline="30000">
                <a:solidFill>
                  <a:srgbClr val="FF0000"/>
                </a:solidFill>
              </a:rPr>
              <a:t>th</a:t>
            </a:r>
            <a:r>
              <a:rPr lang="en-ZA" sz="2400" b="1">
                <a:solidFill>
                  <a:srgbClr val="FF0000"/>
                </a:solidFill>
              </a:rPr>
              <a:t> April, ‘15</a:t>
            </a:r>
          </a:p>
        </p:txBody>
      </p:sp>
      <p:sp>
        <p:nvSpPr>
          <p:cNvPr id="70662" name="TextBox 6"/>
          <p:cNvSpPr txBox="1">
            <a:spLocks noChangeArrowheads="1"/>
          </p:cNvSpPr>
          <p:nvPr/>
        </p:nvSpPr>
        <p:spPr bwMode="auto">
          <a:xfrm>
            <a:off x="5724525" y="5943600"/>
            <a:ext cx="187166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ZA" sz="2400" b="1">
                <a:solidFill>
                  <a:srgbClr val="FF0000"/>
                </a:solidFill>
              </a:rPr>
              <a:t>10</a:t>
            </a:r>
            <a:r>
              <a:rPr lang="en-ZA" sz="2400" b="1" baseline="30000">
                <a:solidFill>
                  <a:srgbClr val="FF0000"/>
                </a:solidFill>
              </a:rPr>
              <a:t>th</a:t>
            </a:r>
            <a:r>
              <a:rPr lang="en-ZA" sz="2400" b="1">
                <a:solidFill>
                  <a:srgbClr val="FF0000"/>
                </a:solidFill>
              </a:rPr>
              <a:t> June ‘15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mtClean="0">
                <a:ea typeface="ＭＳ Ｐゴシック" pitchFamily="34" charset="-128"/>
              </a:rPr>
              <a:t>Structures SL- UIPC at national level</a:t>
            </a:r>
          </a:p>
        </p:txBody>
      </p:sp>
      <p:sp>
        <p:nvSpPr>
          <p:cNvPr id="7168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smtClean="0">
                <a:ea typeface="ＭＳ Ｐゴシック" pitchFamily="34" charset="-128"/>
              </a:rPr>
              <a:t>A national IPC coordinator appointed</a:t>
            </a:r>
          </a:p>
          <a:p>
            <a:r>
              <a:rPr lang="en-ZA" smtClean="0">
                <a:ea typeface="ＭＳ Ｐゴシック" pitchFamily="34" charset="-128"/>
              </a:rPr>
              <a:t>An IPC training coordinator appointed</a:t>
            </a:r>
          </a:p>
          <a:p>
            <a:r>
              <a:rPr lang="en-ZA" smtClean="0">
                <a:ea typeface="ＭＳ Ｐゴシック" pitchFamily="34" charset="-128"/>
              </a:rPr>
              <a:t>National offices being set up</a:t>
            </a:r>
          </a:p>
          <a:p>
            <a:r>
              <a:rPr lang="en-ZA" smtClean="0">
                <a:ea typeface="ＭＳ Ｐゴシック" pitchFamily="34" charset="-128"/>
              </a:rPr>
              <a:t>Massive IPC training programmes funded by the WHO &amp; CDC and delivered by ICAN</a:t>
            </a:r>
          </a:p>
          <a:p>
            <a:endParaRPr lang="en-ZA" smtClean="0">
              <a:ea typeface="ＭＳ Ｐゴシック" pitchFamily="34" charset="-128"/>
            </a:endParaRPr>
          </a:p>
          <a:p>
            <a:r>
              <a:rPr lang="en-ZA" smtClean="0">
                <a:ea typeface="ＭＳ Ｐゴシック" pitchFamily="34" charset="-128"/>
              </a:rPr>
              <a:t>Getting there– slowly!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ea typeface="ＭＳ Ｐゴシック" pitchFamily="34" charset="-128"/>
              </a:rPr>
              <a:t>Hand washing stations everywhere!</a:t>
            </a:r>
          </a:p>
        </p:txBody>
      </p:sp>
      <p:sp>
        <p:nvSpPr>
          <p:cNvPr id="72707" name="Content Placeholder 4"/>
          <p:cNvSpPr>
            <a:spLocks noGrp="1"/>
          </p:cNvSpPr>
          <p:nvPr>
            <p:ph sz="half" idx="1"/>
          </p:nvPr>
        </p:nvSpPr>
        <p:spPr>
          <a:xfrm>
            <a:off x="179388" y="1557338"/>
            <a:ext cx="4316412" cy="4568825"/>
          </a:xfrm>
        </p:spPr>
        <p:txBody>
          <a:bodyPr/>
          <a:lstStyle/>
          <a:p>
            <a:r>
              <a:rPr lang="en-GB" smtClean="0">
                <a:ea typeface="ＭＳ Ｐゴシック" pitchFamily="34" charset="-128"/>
              </a:rPr>
              <a:t>Hand hygiene stations with 0.05% chlorine where everyone has to rub ones hands and allow to air dry</a:t>
            </a:r>
          </a:p>
          <a:p>
            <a:r>
              <a:rPr lang="en-GB" smtClean="0">
                <a:ea typeface="ＭＳ Ｐゴシック" pitchFamily="34" charset="-128"/>
              </a:rPr>
              <a:t>Many HCW have had skin reactions</a:t>
            </a:r>
          </a:p>
        </p:txBody>
      </p:sp>
      <p:pic>
        <p:nvPicPr>
          <p:cNvPr id="72708" name="Picture 2" descr="F:\PICTURES\January 2015 Sierra Leone IPC pics\Chlorinated water and soap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970463" y="1600200"/>
            <a:ext cx="339407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3"/>
          <p:cNvSpPr>
            <a:spLocks noGrp="1"/>
          </p:cNvSpPr>
          <p:nvPr>
            <p:ph type="title"/>
          </p:nvPr>
        </p:nvSpPr>
        <p:spPr>
          <a:xfrm>
            <a:off x="611188" y="1989138"/>
            <a:ext cx="7129462" cy="2232025"/>
          </a:xfrm>
        </p:spPr>
        <p:txBody>
          <a:bodyPr/>
          <a:lstStyle/>
          <a:p>
            <a:pPr eaLnBrk="1" hangingPunct="1"/>
            <a:r>
              <a:rPr lang="en-ZA" b="1" smtClean="0">
                <a:ea typeface="ＭＳ Ｐゴシック" pitchFamily="34" charset="-128"/>
              </a:rPr>
              <a:t>The indiscriminate use of chlorine!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ea typeface="ＭＳ Ｐゴシック" pitchFamily="34" charset="-128"/>
              </a:rPr>
              <a:t>Fears and Healthcare</a:t>
            </a:r>
          </a:p>
        </p:txBody>
      </p:sp>
      <p:sp>
        <p:nvSpPr>
          <p:cNvPr id="74755" name="Content Placeholder 5"/>
          <p:cNvSpPr>
            <a:spLocks noGrp="1"/>
          </p:cNvSpPr>
          <p:nvPr>
            <p:ph sz="half" idx="1"/>
          </p:nvPr>
        </p:nvSpPr>
        <p:spPr>
          <a:xfrm>
            <a:off x="107950" y="1600200"/>
            <a:ext cx="4387850" cy="4525963"/>
          </a:xfrm>
        </p:spPr>
        <p:txBody>
          <a:bodyPr/>
          <a:lstStyle/>
          <a:p>
            <a:r>
              <a:rPr lang="en-GB" smtClean="0">
                <a:ea typeface="ＭＳ Ｐゴシック" pitchFamily="34" charset="-128"/>
              </a:rPr>
              <a:t>Many people will not go to ordinary HCF because of fear of exposure to EVD but mainly to chlorine.</a:t>
            </a:r>
          </a:p>
          <a:p>
            <a:r>
              <a:rPr lang="en-GB" smtClean="0">
                <a:ea typeface="ＭＳ Ｐゴシック" pitchFamily="34" charset="-128"/>
              </a:rPr>
              <a:t>Several people died because of a lack of healthcare </a:t>
            </a:r>
          </a:p>
          <a:p>
            <a:r>
              <a:rPr lang="en-GB" smtClean="0">
                <a:ea typeface="ＭＳ Ｐゴシック" pitchFamily="34" charset="-128"/>
              </a:rPr>
              <a:t>Not much staff available outside ETUs</a:t>
            </a:r>
          </a:p>
          <a:p>
            <a:endParaRPr lang="en-GB" smtClean="0">
              <a:ea typeface="ＭＳ Ｐゴシック" pitchFamily="34" charset="-128"/>
            </a:endParaRPr>
          </a:p>
        </p:txBody>
      </p:sp>
      <p:pic>
        <p:nvPicPr>
          <p:cNvPr id="7475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649788" y="1844675"/>
            <a:ext cx="4216400" cy="3365500"/>
          </a:xfrm>
          <a:noFill/>
        </p:spPr>
      </p:pic>
      <p:sp>
        <p:nvSpPr>
          <p:cNvPr id="74757" name="Rectangle 7"/>
          <p:cNvSpPr>
            <a:spLocks noChangeArrowheads="1"/>
          </p:cNvSpPr>
          <p:nvPr/>
        </p:nvSpPr>
        <p:spPr bwMode="auto">
          <a:xfrm>
            <a:off x="4716463" y="5373688"/>
            <a:ext cx="397827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GB" sz="2800">
                <a:solidFill>
                  <a:srgbClr val="17375E"/>
                </a:solidFill>
              </a:rPr>
              <a:t>No protection for the person being sprayed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en-GB" smtClean="0">
                <a:ea typeface="ＭＳ Ｐゴシック" pitchFamily="34" charset="-128"/>
              </a:rPr>
              <a:t>Community triage</a:t>
            </a:r>
          </a:p>
        </p:txBody>
      </p:sp>
      <p:sp>
        <p:nvSpPr>
          <p:cNvPr id="76803" name="Text Placeholder 3"/>
          <p:cNvSpPr>
            <a:spLocks noGrp="1"/>
          </p:cNvSpPr>
          <p:nvPr>
            <p:ph type="body" sz="half" idx="1"/>
          </p:nvPr>
        </p:nvSpPr>
        <p:spPr>
          <a:xfrm>
            <a:off x="304800" y="1600200"/>
            <a:ext cx="4800600" cy="5068888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en-GB" smtClean="0">
                <a:ea typeface="ＭＳ Ｐゴシック" pitchFamily="34" charset="-128"/>
              </a:rPr>
              <a:t>When a case is identified in the community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en-GB" smtClean="0">
                <a:ea typeface="ＭＳ Ｐゴシック" pitchFamily="34" charset="-128"/>
              </a:rPr>
              <a:t>A team of investigators and sprayers are dispatched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en-GB" smtClean="0">
                <a:ea typeface="ＭＳ Ｐゴシック" pitchFamily="34" charset="-128"/>
              </a:rPr>
              <a:t>The household is interrogated and the suspected case or cases are taken to the nearest ETU</a:t>
            </a:r>
          </a:p>
          <a:p>
            <a:pPr marL="0" indent="0" eaLnBrk="1" hangingPunct="1">
              <a:lnSpc>
                <a:spcPct val="90000"/>
              </a:lnSpc>
            </a:pPr>
            <a:endParaRPr lang="en-GB" smtClean="0">
              <a:ea typeface="ＭＳ Ｐゴシック" pitchFamily="34" charset="-128"/>
            </a:endParaRPr>
          </a:p>
        </p:txBody>
      </p:sp>
      <p:pic>
        <p:nvPicPr>
          <p:cNvPr id="76804" name="Picture 2" descr="F:\PICTURES\January 2015 Sierra Leone IPC pics\Walking with community in used PPE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210175" y="1133475"/>
            <a:ext cx="3538538" cy="2652713"/>
          </a:xfrm>
          <a:noFill/>
        </p:spPr>
      </p:pic>
      <p:pic>
        <p:nvPicPr>
          <p:cNvPr id="76805" name="Picture 2" descr="F:\PICTURES\January 2015 Sierra Leone IPC pics\Chlorine trail.jp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208588" y="3938588"/>
            <a:ext cx="3756025" cy="28162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mtClean="0">
                <a:ea typeface="ＭＳ Ｐゴシック" pitchFamily="34" charset="-128"/>
              </a:rPr>
              <a:t>Ebola outbreak- 2013</a:t>
            </a:r>
          </a:p>
        </p:txBody>
      </p:sp>
      <p:sp>
        <p:nvSpPr>
          <p:cNvPr id="26627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smtClean="0">
                <a:ea typeface="ＭＳ Ｐゴシック" pitchFamily="34" charset="-128"/>
              </a:rPr>
              <a:t>Medical teams, epidemiologists, veternary teams work in Africa </a:t>
            </a:r>
          </a:p>
          <a:p>
            <a:r>
              <a:rPr lang="en-ZA" smtClean="0">
                <a:ea typeface="ＭＳ Ｐゴシック" pitchFamily="34" charset="-128"/>
              </a:rPr>
              <a:t>Several NGOs work in Africa</a:t>
            </a:r>
          </a:p>
          <a:p>
            <a:r>
              <a:rPr lang="en-ZA" smtClean="0">
                <a:ea typeface="ＭＳ Ｐゴシック" pitchFamily="34" charset="-128"/>
              </a:rPr>
              <a:t>Most teams work in silos and communication with each other</a:t>
            </a:r>
          </a:p>
          <a:p>
            <a:r>
              <a:rPr lang="en-ZA" smtClean="0">
                <a:solidFill>
                  <a:srgbClr val="FF0000"/>
                </a:solidFill>
                <a:ea typeface="ＭＳ Ｐゴシック" pitchFamily="34" charset="-128"/>
              </a:rPr>
              <a:t>Why is it important to communicate with each other?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>
                <a:ea typeface="ＭＳ Ｐゴシック" pitchFamily="34" charset="-128"/>
              </a:rPr>
              <a:t>About chlorine</a:t>
            </a:r>
          </a:p>
        </p:txBody>
      </p:sp>
      <p:sp>
        <p:nvSpPr>
          <p:cNvPr id="77827" name="Content Placeholder 2"/>
          <p:cNvSpPr>
            <a:spLocks noGrp="1"/>
          </p:cNvSpPr>
          <p:nvPr>
            <p:ph idx="1"/>
          </p:nvPr>
        </p:nvSpPr>
        <p:spPr>
          <a:xfrm>
            <a:off x="457200" y="1052513"/>
            <a:ext cx="8229600" cy="50736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700" smtClean="0">
                <a:ea typeface="ＭＳ Ｐゴシック" pitchFamily="34" charset="-128"/>
              </a:rPr>
              <a:t>Highly toxic and dangerous!</a:t>
            </a:r>
          </a:p>
          <a:p>
            <a:pPr eaLnBrk="1" hangingPunct="1">
              <a:lnSpc>
                <a:spcPct val="90000"/>
              </a:lnSpc>
            </a:pPr>
            <a:r>
              <a:rPr lang="en-GB" sz="2700" smtClean="0">
                <a:ea typeface="ＭＳ Ｐゴシック" pitchFamily="34" charset="-128"/>
              </a:rPr>
              <a:t>Usually accidental exposure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400" smtClean="0">
                <a:ea typeface="ＭＳ Ｐゴシック" pitchFamily="34" charset="-128"/>
              </a:rPr>
              <a:t>Train derailment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400" smtClean="0">
                <a:ea typeface="ＭＳ Ｐゴシック" pitchFamily="34" charset="-128"/>
              </a:rPr>
              <a:t>Wrong dilutions of concentrated chlorine powder or liquid</a:t>
            </a:r>
          </a:p>
          <a:p>
            <a:pPr eaLnBrk="1" hangingPunct="1">
              <a:lnSpc>
                <a:spcPct val="90000"/>
              </a:lnSpc>
            </a:pPr>
            <a:r>
              <a:rPr lang="en-GB" sz="2700" smtClean="0">
                <a:ea typeface="ＭＳ Ｐゴシック" pitchFamily="34" charset="-128"/>
              </a:rPr>
              <a:t>WHO proposes ambient level of chlorine is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400" smtClean="0">
                <a:ea typeface="ＭＳ Ｐゴシック" pitchFamily="34" charset="-128"/>
              </a:rPr>
              <a:t>0.034 ppm (0.1mg/m</a:t>
            </a:r>
            <a:r>
              <a:rPr lang="en-GB" sz="2400" baseline="30000" smtClean="0">
                <a:ea typeface="ＭＳ Ｐゴシック" pitchFamily="34" charset="-128"/>
              </a:rPr>
              <a:t>-3</a:t>
            </a:r>
            <a:r>
              <a:rPr lang="en-GB" sz="2400" smtClean="0">
                <a:ea typeface="ＭＳ Ｐゴシック" pitchFamily="34" charset="-128"/>
              </a:rPr>
              <a:t> to protect the general population from sensory irritation and significant reduction in ventilatory capacity.</a:t>
            </a:r>
          </a:p>
          <a:p>
            <a:pPr eaLnBrk="1" hangingPunct="1">
              <a:lnSpc>
                <a:spcPct val="90000"/>
              </a:lnSpc>
            </a:pPr>
            <a:r>
              <a:rPr lang="en-GB" sz="2700" smtClean="0">
                <a:ea typeface="ＭＳ Ｐゴシック" pitchFamily="34" charset="-128"/>
              </a:rPr>
              <a:t>Fatality- 400 ppm in 30 min and 1000 ppm in few minutes.</a:t>
            </a:r>
          </a:p>
          <a:p>
            <a:pPr eaLnBrk="1" hangingPunct="1">
              <a:lnSpc>
                <a:spcPct val="90000"/>
              </a:lnSpc>
            </a:pPr>
            <a:r>
              <a:rPr lang="en-GB" sz="2700" smtClean="0">
                <a:ea typeface="ＭＳ Ｐゴシック" pitchFamily="34" charset="-128"/>
              </a:rPr>
              <a:t>Spraying has been in higher concentrations than the recommended dose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>
                <a:ea typeface="ＭＳ Ｐゴシック" pitchFamily="34" charset="-128"/>
              </a:rPr>
              <a:t>Workplace exposure</a:t>
            </a:r>
          </a:p>
        </p:txBody>
      </p:sp>
      <p:sp>
        <p:nvSpPr>
          <p:cNvPr id="78851" name="Content Placeholder 2"/>
          <p:cNvSpPr>
            <a:spLocks noGrp="1"/>
          </p:cNvSpPr>
          <p:nvPr>
            <p:ph idx="1"/>
          </p:nvPr>
        </p:nvSpPr>
        <p:spPr>
          <a:xfrm>
            <a:off x="457200" y="1268413"/>
            <a:ext cx="8001000" cy="4857750"/>
          </a:xfrm>
        </p:spPr>
        <p:txBody>
          <a:bodyPr/>
          <a:lstStyle/>
          <a:p>
            <a:pPr marL="0" indent="0" eaLnBrk="1" hangingPunct="1">
              <a:buFont typeface="Arial" pitchFamily="34" charset="0"/>
              <a:buNone/>
            </a:pPr>
            <a:r>
              <a:rPr lang="en-GB" smtClean="0">
                <a:ea typeface="ＭＳ Ｐゴシック" pitchFamily="34" charset="-128"/>
              </a:rPr>
              <a:t>Workplace exposure limits include </a:t>
            </a:r>
          </a:p>
          <a:p>
            <a:pPr marL="0" indent="0" eaLnBrk="1" hangingPunct="1"/>
            <a:r>
              <a:rPr lang="en-GB" b="1" smtClean="0">
                <a:ea typeface="ＭＳ Ｐゴシック" pitchFamily="34" charset="-128"/>
              </a:rPr>
              <a:t>Short-term</a:t>
            </a:r>
            <a:r>
              <a:rPr lang="en-GB" smtClean="0">
                <a:ea typeface="ＭＳ Ｐゴシック" pitchFamily="34" charset="-128"/>
              </a:rPr>
              <a:t> exposure of up to 15 min not to exceed 1 ppm (2.9 mg/</a:t>
            </a:r>
            <a:r>
              <a:rPr lang="en-GB" baseline="30000" smtClean="0">
                <a:ea typeface="ＭＳ Ｐゴシック" pitchFamily="34" charset="-128"/>
              </a:rPr>
              <a:t>-3</a:t>
            </a:r>
            <a:r>
              <a:rPr lang="en-GB" smtClean="0">
                <a:ea typeface="ＭＳ Ｐゴシック" pitchFamily="34" charset="-128"/>
              </a:rPr>
              <a:t> )</a:t>
            </a:r>
          </a:p>
          <a:p>
            <a:pPr marL="0" indent="0" eaLnBrk="1" hangingPunct="1"/>
            <a:r>
              <a:rPr lang="en-GB" b="1" smtClean="0">
                <a:ea typeface="ＭＳ Ｐゴシック" pitchFamily="34" charset="-128"/>
              </a:rPr>
              <a:t>Long term </a:t>
            </a:r>
            <a:r>
              <a:rPr lang="en-GB" smtClean="0">
                <a:ea typeface="ＭＳ Ｐゴシック" pitchFamily="34" charset="-128"/>
              </a:rPr>
              <a:t>exposure not to exceed 0.5 ppm (1.5 mg/</a:t>
            </a:r>
            <a:r>
              <a:rPr lang="en-GB" baseline="30000" smtClean="0">
                <a:ea typeface="ＭＳ Ｐゴシック" pitchFamily="34" charset="-128"/>
              </a:rPr>
              <a:t>-3</a:t>
            </a:r>
            <a:r>
              <a:rPr lang="en-GB" smtClean="0">
                <a:ea typeface="ＭＳ Ｐゴシック" pitchFamily="34" charset="-128"/>
              </a:rPr>
              <a:t> )</a:t>
            </a:r>
          </a:p>
          <a:p>
            <a:pPr marL="0" indent="0" eaLnBrk="1" hangingPunct="1"/>
            <a:endParaRPr lang="en-GB" smtClean="0">
              <a:ea typeface="ＭＳ Ｐゴシック" pitchFamily="34" charset="-128"/>
            </a:endParaRPr>
          </a:p>
        </p:txBody>
      </p:sp>
      <p:pic>
        <p:nvPicPr>
          <p:cNvPr id="7885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63563" y="5300663"/>
            <a:ext cx="81121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>
                <a:ea typeface="ＭＳ Ｐゴシック" pitchFamily="34" charset="-128"/>
              </a:rPr>
              <a:t>Injury to the respiratory tract</a:t>
            </a:r>
          </a:p>
        </p:txBody>
      </p:sp>
      <p:pic>
        <p:nvPicPr>
          <p:cNvPr id="7987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07950" y="1268413"/>
            <a:ext cx="4856163" cy="4689475"/>
          </a:xfrm>
          <a:noFill/>
        </p:spPr>
      </p:pic>
      <p:pic>
        <p:nvPicPr>
          <p:cNvPr id="79876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37013" y="2492375"/>
            <a:ext cx="511333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77" name="TextBox 2"/>
          <p:cNvSpPr txBox="1">
            <a:spLocks noChangeArrowheads="1"/>
          </p:cNvSpPr>
          <p:nvPr/>
        </p:nvSpPr>
        <p:spPr bwMode="auto">
          <a:xfrm>
            <a:off x="5148263" y="4005263"/>
            <a:ext cx="360045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 b="1">
                <a:solidFill>
                  <a:srgbClr val="FF0000"/>
                </a:solidFill>
              </a:rPr>
              <a:t>Converts from chlorine to hydrochloric acid and other toxic substances which destroy the lining of the respiratory tract and cause wheezing!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>
                <a:ea typeface="ＭＳ Ｐゴシック" pitchFamily="34" charset="-128"/>
              </a:rPr>
              <a:t>Chlorine effect on Eyes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4929188"/>
          </a:xfrm>
        </p:spPr>
        <p:txBody>
          <a:bodyPr>
            <a:normAutofit/>
          </a:bodyPr>
          <a:lstStyle/>
          <a:p>
            <a:pPr eaLnBrk="1" hangingPunct="1">
              <a:lnSpc>
                <a:spcPct val="70000"/>
              </a:lnSpc>
            </a:pPr>
            <a:r>
              <a:rPr lang="en-GB" sz="3000" smtClean="0">
                <a:ea typeface="ＭＳ Ｐゴシック" pitchFamily="34" charset="-128"/>
              </a:rPr>
              <a:t>10 volunteers’ eyes were irrigated with </a:t>
            </a:r>
          </a:p>
          <a:p>
            <a:pPr lvl="1" eaLnBrk="1" hangingPunct="1">
              <a:lnSpc>
                <a:spcPct val="70000"/>
              </a:lnSpc>
            </a:pPr>
            <a:r>
              <a:rPr lang="en-ZA" sz="2600" smtClean="0">
                <a:ea typeface="ＭＳ Ｐゴシック" pitchFamily="34" charset="-128"/>
              </a:rPr>
              <a:t>250 mL (50 seconds) of physiological salt solution (PSS), pH 6.4</a:t>
            </a:r>
          </a:p>
          <a:p>
            <a:pPr lvl="1" eaLnBrk="1" hangingPunct="1">
              <a:lnSpc>
                <a:spcPct val="70000"/>
              </a:lnSpc>
            </a:pPr>
            <a:r>
              <a:rPr lang="en-ZA" sz="2600" smtClean="0">
                <a:ea typeface="ＭＳ Ｐゴシック" pitchFamily="34" charset="-128"/>
              </a:rPr>
              <a:t>distilled water (DW), pH 6.8</a:t>
            </a:r>
          </a:p>
          <a:p>
            <a:pPr lvl="1" eaLnBrk="1" hangingPunct="1">
              <a:lnSpc>
                <a:spcPct val="70000"/>
              </a:lnSpc>
            </a:pPr>
            <a:r>
              <a:rPr lang="en-ZA" sz="2600" smtClean="0">
                <a:ea typeface="ＭＳ Ｐゴシック" pitchFamily="34" charset="-128"/>
              </a:rPr>
              <a:t> tap water, pH 6.8</a:t>
            </a:r>
          </a:p>
          <a:p>
            <a:pPr lvl="1" eaLnBrk="1" hangingPunct="1">
              <a:lnSpc>
                <a:spcPct val="70000"/>
              </a:lnSpc>
            </a:pPr>
            <a:r>
              <a:rPr lang="en-ZA" sz="2600" smtClean="0">
                <a:ea typeface="ＭＳ Ｐゴシック" pitchFamily="34" charset="-128"/>
              </a:rPr>
              <a:t>or PSS with chlorine (0.5 mg/L) pH 6.4.</a:t>
            </a:r>
          </a:p>
          <a:p>
            <a:pPr eaLnBrk="1" hangingPunct="1">
              <a:lnSpc>
                <a:spcPct val="70000"/>
              </a:lnSpc>
            </a:pPr>
            <a:endParaRPr lang="en-ZA" sz="3000" smtClean="0">
              <a:ea typeface="ＭＳ Ｐゴシック" pitchFamily="34" charset="-128"/>
            </a:endParaRPr>
          </a:p>
          <a:p>
            <a:pPr eaLnBrk="1" hangingPunct="1">
              <a:lnSpc>
                <a:spcPct val="70000"/>
              </a:lnSpc>
            </a:pPr>
            <a:r>
              <a:rPr lang="en-ZA" sz="3000" smtClean="0">
                <a:ea typeface="ＭＳ Ｐゴシック" pitchFamily="34" charset="-128"/>
              </a:rPr>
              <a:t>Vital staining, fluorophotometric assessment, and confocal microscopy were performed before and after irrigation with each fluid</a:t>
            </a:r>
          </a:p>
          <a:p>
            <a:pPr eaLnBrk="1" hangingPunct="1">
              <a:lnSpc>
                <a:spcPct val="70000"/>
              </a:lnSpc>
            </a:pPr>
            <a:r>
              <a:rPr lang="en-ZA" sz="3000" b="1" smtClean="0">
                <a:solidFill>
                  <a:srgbClr val="C00000"/>
                </a:solidFill>
                <a:ea typeface="ＭＳ Ｐゴシック" pitchFamily="34" charset="-128"/>
              </a:rPr>
              <a:t>Chlorine showed corneal irritation, ulceration and increase uptake of fluorescein</a:t>
            </a:r>
            <a:endParaRPr lang="en-GB" sz="3000" b="1" smtClean="0">
              <a:solidFill>
                <a:srgbClr val="C00000"/>
              </a:solidFill>
              <a:ea typeface="ＭＳ Ｐゴシック" pitchFamily="34" charset="-128"/>
            </a:endParaRPr>
          </a:p>
        </p:txBody>
      </p:sp>
      <p:sp>
        <p:nvSpPr>
          <p:cNvPr id="80900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GB"/>
              <a:t>Cornea 2008; 27 (1) 40-3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smtClean="0">
                <a:ea typeface="ＭＳ Ｐゴシック" pitchFamily="34" charset="-128"/>
              </a:rPr>
              <a:t>Chlorine study- SL</a:t>
            </a:r>
            <a:br>
              <a:rPr lang="en-GB" b="1" smtClean="0">
                <a:ea typeface="ＭＳ Ｐゴシック" pitchFamily="34" charset="-128"/>
              </a:rPr>
            </a:br>
            <a:r>
              <a:rPr lang="en-GB" b="1" smtClean="0">
                <a:ea typeface="ＭＳ Ｐゴシック" pitchFamily="34" charset="-128"/>
              </a:rPr>
              <a:t>preliminary data</a:t>
            </a:r>
          </a:p>
        </p:txBody>
      </p:sp>
      <p:sp>
        <p:nvSpPr>
          <p:cNvPr id="8192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mtClean="0">
                <a:solidFill>
                  <a:srgbClr val="898989"/>
                </a:solidFill>
                <a:ea typeface="ＭＳ Ｐゴシック" pitchFamily="34" charset="-128"/>
              </a:rPr>
              <a:t>S Mehtar, A Bulabula- SUN</a:t>
            </a:r>
          </a:p>
          <a:p>
            <a:r>
              <a:rPr lang="en-GB" smtClean="0">
                <a:solidFill>
                  <a:srgbClr val="898989"/>
                </a:solidFill>
                <a:ea typeface="ＭＳ Ｐゴシック" pitchFamily="34" charset="-128"/>
              </a:rPr>
              <a:t>H Nyandemoh, S Jambawai- SL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ea typeface="ＭＳ Ｐゴシック" pitchFamily="34" charset="-128"/>
              </a:rPr>
              <a:t>Methodology</a:t>
            </a:r>
          </a:p>
        </p:txBody>
      </p:sp>
      <p:sp>
        <p:nvSpPr>
          <p:cNvPr id="82947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mtClean="0">
                <a:ea typeface="ＭＳ Ｐゴシック" pitchFamily="34" charset="-128"/>
              </a:rPr>
              <a:t>Data on chlorine exposure collected retrospectively between March – May 2015</a:t>
            </a:r>
          </a:p>
          <a:p>
            <a:r>
              <a:rPr lang="en-GB" smtClean="0">
                <a:ea typeface="ＭＳ Ｐゴシック" pitchFamily="34" charset="-128"/>
              </a:rPr>
              <a:t>HCW and Ebola survivors were interviewed using a questionnaire</a:t>
            </a:r>
          </a:p>
          <a:p>
            <a:r>
              <a:rPr lang="en-GB" smtClean="0">
                <a:ea typeface="ＭＳ Ｐゴシック" pitchFamily="34" charset="-128"/>
              </a:rPr>
              <a:t>The number of exposure to chlorine spraying</a:t>
            </a:r>
          </a:p>
          <a:p>
            <a:r>
              <a:rPr lang="en-GB" smtClean="0">
                <a:ea typeface="ＭＳ Ｐゴシック" pitchFamily="34" charset="-128"/>
              </a:rPr>
              <a:t>Adverse effects of chlorine recorded</a:t>
            </a:r>
          </a:p>
          <a:p>
            <a:pPr lvl="1"/>
            <a:r>
              <a:rPr lang="en-GB" smtClean="0">
                <a:ea typeface="ＭＳ Ｐゴシック" pitchFamily="34" charset="-128"/>
              </a:rPr>
              <a:t>Eyes</a:t>
            </a:r>
          </a:p>
          <a:p>
            <a:pPr lvl="1"/>
            <a:r>
              <a:rPr lang="en-GB" smtClean="0">
                <a:ea typeface="ＭＳ Ｐゴシック" pitchFamily="34" charset="-128"/>
              </a:rPr>
              <a:t>Respiratory </a:t>
            </a:r>
          </a:p>
          <a:p>
            <a:pPr lvl="1"/>
            <a:r>
              <a:rPr lang="en-GB" smtClean="0">
                <a:ea typeface="ＭＳ Ｐゴシック" pitchFamily="34" charset="-128"/>
              </a:rPr>
              <a:t>Skin </a:t>
            </a:r>
          </a:p>
          <a:p>
            <a:endParaRPr lang="en-GB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ea typeface="ＭＳ Ｐゴシック" pitchFamily="34" charset="-128"/>
              </a:rPr>
              <a:t>HCW exposure to Chlorine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250825" y="1341438"/>
          <a:ext cx="8642350" cy="5140325"/>
        </p:xfrm>
        <a:graphic>
          <a:graphicData uri="http://schemas.openxmlformats.org/drawingml/2006/table">
            <a:tbl>
              <a:tblPr/>
              <a:tblGrid>
                <a:gridCol w="3684588"/>
                <a:gridCol w="1674812"/>
                <a:gridCol w="1228725"/>
                <a:gridCol w="2054225"/>
              </a:tblGrid>
              <a:tr h="468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Item</a:t>
                      </a:r>
                    </a:p>
                  </a:txBody>
                  <a:tcPr marL="186361" marR="186361" marT="45715" marB="45715" horzOverflow="overflow">
                    <a:lnL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N = 400</a:t>
                      </a:r>
                    </a:p>
                  </a:txBody>
                  <a:tcPr marL="186361" marR="186361" marT="45715" marB="45715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%</a:t>
                      </a:r>
                    </a:p>
                  </a:txBody>
                  <a:tcPr marL="186361" marR="186361" marT="45715" marB="45715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95 % CI</a:t>
                      </a:r>
                    </a:p>
                  </a:txBody>
                  <a:tcPr marL="186361" marR="186361" marT="45715" marB="45715" horzOverflow="overflow">
                    <a:lnL>
                      <a:noFill/>
                    </a:lnL>
                    <a:lnR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/>
                    </a:solidFill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Males</a:t>
                      </a:r>
                    </a:p>
                  </a:txBody>
                  <a:tcPr marL="186361" marR="186361" marT="45715" marB="45715" horzOverflow="overflow">
                    <a:lnL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213</a:t>
                      </a:r>
                    </a:p>
                  </a:txBody>
                  <a:tcPr marL="186361" marR="186361" marT="45715" marB="45715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53</a:t>
                      </a:r>
                    </a:p>
                  </a:txBody>
                  <a:tcPr marL="186361" marR="186361" marT="45715" marB="45715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48.2 - 58.2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186361" marR="186361" marT="45715" marB="45715" horzOverflow="overflow">
                    <a:lnL>
                      <a:noFill/>
                    </a:lnL>
                    <a:lnR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19-35 y of age</a:t>
                      </a:r>
                    </a:p>
                  </a:txBody>
                  <a:tcPr marL="186361" marR="186361" marT="45715" marB="45715" horzOverflow="overflow">
                    <a:lnL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301</a:t>
                      </a:r>
                    </a:p>
                  </a:txBody>
                  <a:tcPr marL="186361" marR="186361" marT="45715" marB="45715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75</a:t>
                      </a:r>
                    </a:p>
                  </a:txBody>
                  <a:tcPr marL="186361" marR="186361" marT="45715" marB="45715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70.7 - 79.3</a:t>
                      </a:r>
                    </a:p>
                  </a:txBody>
                  <a:tcPr marL="186361" marR="186361" marT="45715" marB="45715" horzOverflow="overflow">
                    <a:lnL>
                      <a:noFill/>
                    </a:lnL>
                    <a:lnR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Working in ETU 4-6 months</a:t>
                      </a:r>
                    </a:p>
                  </a:txBody>
                  <a:tcPr marL="186361" marR="186361" marT="45715" marB="45715" horzOverflow="overflow">
                    <a:lnL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278</a:t>
                      </a:r>
                    </a:p>
                  </a:txBody>
                  <a:tcPr marL="186361" marR="186361" marT="45715" marB="45715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69.5</a:t>
                      </a:r>
                    </a:p>
                  </a:txBody>
                  <a:tcPr marL="186361" marR="186361" marT="45715" marB="45715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64.7 - 73.9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186361" marR="186361" marT="45715" marB="45715" horzOverflow="overflow">
                    <a:lnL>
                      <a:noFill/>
                    </a:lnL>
                    <a:lnR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Hygienist</a:t>
                      </a:r>
                    </a:p>
                  </a:txBody>
                  <a:tcPr marL="186361" marR="186361" marT="45715" marB="45715" horzOverflow="overflow">
                    <a:lnL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188</a:t>
                      </a:r>
                    </a:p>
                  </a:txBody>
                  <a:tcPr marL="186361" marR="186361" marT="45715" marB="45715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47</a:t>
                      </a:r>
                    </a:p>
                  </a:txBody>
                  <a:tcPr marL="186361" marR="186361" marT="45715" marB="45715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42.0 – 52.0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186361" marR="186361" marT="45715" marB="45715" horzOverflow="overflow">
                    <a:lnL>
                      <a:noFill/>
                    </a:lnL>
                    <a:lnR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Nurses</a:t>
                      </a:r>
                    </a:p>
                  </a:txBody>
                  <a:tcPr marL="186361" marR="186361" marT="45715" marB="45715" horzOverflow="overflow">
                    <a:lnL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184</a:t>
                      </a:r>
                    </a:p>
                  </a:txBody>
                  <a:tcPr marL="186361" marR="186361" marT="45715" marB="45715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46</a:t>
                      </a:r>
                    </a:p>
                  </a:txBody>
                  <a:tcPr marL="186361" marR="186361" marT="45715" marB="45715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41.1 – 51.0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186361" marR="186361" marT="45715" marB="45715" horzOverflow="overflow">
                    <a:lnL>
                      <a:noFill/>
                    </a:lnL>
                    <a:lnR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Dr</a:t>
                      </a:r>
                    </a:p>
                  </a:txBody>
                  <a:tcPr marL="186361" marR="186361" marT="45715" marB="45715" horzOverflow="overflow">
                    <a:lnL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186361" marR="186361" marT="45715" marB="45715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1.3</a:t>
                      </a:r>
                    </a:p>
                  </a:txBody>
                  <a:tcPr marL="186361" marR="186361" marT="45715" marB="45715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0.5 - 3.1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186361" marR="186361" marT="45715" marB="45715" horzOverflow="overflow">
                    <a:lnL>
                      <a:noFill/>
                    </a:lnL>
                    <a:lnR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Chlorine</a:t>
                      </a:r>
                      <a:r>
                        <a:rPr kumimoji="0" lang="en-GB" sz="2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Exposure</a:t>
                      </a:r>
                    </a:p>
                  </a:txBody>
                  <a:tcPr marL="186361" marR="186361" marT="45715" marB="45715" horzOverflow="overflow">
                    <a:lnL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391</a:t>
                      </a:r>
                    </a:p>
                  </a:txBody>
                  <a:tcPr marL="186361" marR="186361" marT="45715" marB="45715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97.8</a:t>
                      </a:r>
                    </a:p>
                  </a:txBody>
                  <a:tcPr marL="186361" marR="186361" marT="45715" marB="45715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95.6 - 98.9</a:t>
                      </a:r>
                      <a:endParaRPr kumimoji="0" lang="en-GB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186361" marR="186361" marT="45715" marB="45715" horzOverflow="overflow">
                    <a:lnL>
                      <a:noFill/>
                    </a:lnL>
                    <a:lnR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Wearing  eye protection</a:t>
                      </a:r>
                    </a:p>
                  </a:txBody>
                  <a:tcPr marL="186361" marR="186361" marT="45715" marB="45715" horzOverflow="overflow">
                    <a:lnL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325 </a:t>
                      </a:r>
                      <a:endParaRPr kumimoji="0" lang="en-ZA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39770" marR="139770" marT="0" marB="0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81.5</a:t>
                      </a:r>
                      <a:endParaRPr kumimoji="0" lang="en-ZA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39770" marR="139770" marT="0" marB="0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77.2 - 85.1</a:t>
                      </a:r>
                      <a:endParaRPr kumimoji="0" lang="en-GB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186361" marR="186361" marT="45715" marB="45715" horzOverflow="overflow">
                    <a:lnL>
                      <a:noFill/>
                    </a:lnL>
                    <a:lnR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Wearing skin protection</a:t>
                      </a:r>
                    </a:p>
                  </a:txBody>
                  <a:tcPr marL="186361" marR="186361" marT="45715" marB="45715" horzOverflow="overflow">
                    <a:lnL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358 </a:t>
                      </a:r>
                      <a:endParaRPr kumimoji="0" lang="en-ZA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39770" marR="139770" marT="0" marB="0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89.7 </a:t>
                      </a:r>
                      <a:endParaRPr kumimoji="0" lang="en-ZA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39770" marR="139770" marT="0" marB="0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86.3 - 92.5</a:t>
                      </a:r>
                      <a:endParaRPr kumimoji="0" lang="en-GB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186361" marR="186361" marT="45715" marB="45715" horzOverflow="overflow">
                    <a:lnL>
                      <a:noFill/>
                    </a:lnL>
                    <a:lnR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250825" y="5013325"/>
            <a:ext cx="8642350" cy="1584325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ZA">
              <a:solidFill>
                <a:srgbClr val="FFFFFF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le 1"/>
          <p:cNvSpPr>
            <a:spLocks noGrp="1"/>
          </p:cNvSpPr>
          <p:nvPr>
            <p:ph type="title"/>
          </p:nvPr>
        </p:nvSpPr>
        <p:spPr>
          <a:xfrm>
            <a:off x="457200" y="-26988"/>
            <a:ext cx="8229600" cy="1143001"/>
          </a:xfrm>
        </p:spPr>
        <p:txBody>
          <a:bodyPr/>
          <a:lstStyle/>
          <a:p>
            <a:r>
              <a:rPr lang="en-GB" b="1" smtClean="0">
                <a:ea typeface="ＭＳ Ｐゴシック" pitchFamily="34" charset="-128"/>
              </a:rPr>
              <a:t>Exposure to chlorine amongst HCW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50825" y="1557338"/>
          <a:ext cx="8642350" cy="4535487"/>
        </p:xfrm>
        <a:graphic>
          <a:graphicData uri="http://schemas.openxmlformats.org/drawingml/2006/table">
            <a:tbl>
              <a:tblPr/>
              <a:tblGrid>
                <a:gridCol w="5173663"/>
                <a:gridCol w="930275"/>
                <a:gridCol w="1025525"/>
                <a:gridCol w="1512887"/>
              </a:tblGrid>
              <a:tr h="760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Item    n=400</a:t>
                      </a:r>
                    </a:p>
                  </a:txBody>
                  <a:tcPr marL="91455" marR="91455" marT="45709" marB="45709" horzOverflow="overflow">
                    <a:lnL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n</a:t>
                      </a:r>
                    </a:p>
                  </a:txBody>
                  <a:tcPr marL="91455" marR="91455" marT="45709" marB="45709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%</a:t>
                      </a:r>
                    </a:p>
                  </a:txBody>
                  <a:tcPr marL="91455" marR="91455" marT="45709" marB="45709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95% CI</a:t>
                      </a:r>
                    </a:p>
                  </a:txBody>
                  <a:tcPr marL="91455" marR="91455" marT="45709" marB="45709" horzOverflow="overflow">
                    <a:lnL>
                      <a:noFill/>
                    </a:lnL>
                    <a:lnR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/>
                    </a:solidFill>
                  </a:tcPr>
                </a:tc>
              </a:tr>
              <a:tr h="661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Previous eye problems </a:t>
                      </a:r>
                    </a:p>
                  </a:txBody>
                  <a:tcPr marL="91455" marR="91455" marT="45709" marB="45709" horzOverflow="overflow">
                    <a:lnL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39</a:t>
                      </a:r>
                    </a:p>
                  </a:txBody>
                  <a:tcPr marL="91455" marR="91455" marT="45709" marB="45709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9.8</a:t>
                      </a:r>
                    </a:p>
                  </a:txBody>
                  <a:tcPr marL="91455" marR="91455" marT="45709" marB="45709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7.1- 13.2</a:t>
                      </a:r>
                      <a:endParaRPr kumimoji="0" lang="en-Z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91" marR="68591" marT="0" marB="0" horzOverflow="overflow">
                    <a:lnL>
                      <a:noFill/>
                    </a:lnL>
                    <a:lnR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93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Eye problems after exposure to chlorine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1455" marR="91455" marT="45709" marB="45709" horzOverflow="overflow">
                    <a:lnL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179 </a:t>
                      </a:r>
                      <a:endParaRPr kumimoji="0" lang="en-ZA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91" marR="68591" marT="0" marB="0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44.8 </a:t>
                      </a:r>
                      <a:endParaRPr kumimoji="0" lang="en-ZA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91" marR="68591" marT="0" marB="0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39.8- 49.8</a:t>
                      </a:r>
                      <a:endParaRPr kumimoji="0" lang="en-ZA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91" marR="68591" marT="0" marB="0" horzOverflow="overflow">
                    <a:lnL>
                      <a:noFill/>
                    </a:lnL>
                    <a:lnR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8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Overall eye problems</a:t>
                      </a:r>
                      <a:endParaRPr kumimoji="0" lang="en-ZA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91" marR="68591" marT="0" marB="0" horzOverflow="overflow">
                    <a:lnL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192 </a:t>
                      </a:r>
                      <a:endParaRPr kumimoji="0" lang="en-ZA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91" marR="68591" marT="0" marB="0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48.0 </a:t>
                      </a:r>
                      <a:endParaRPr kumimoji="0" lang="en-ZA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91" marR="68591" marT="0" marB="0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43- 53</a:t>
                      </a:r>
                      <a:endParaRPr kumimoji="0" lang="en-ZA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527" marR="9527" marT="9523" marB="9523" anchor="ctr" horzOverflow="overflow">
                    <a:lnL>
                      <a:noFill/>
                    </a:lnL>
                    <a:lnR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4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Overall respiratory symptoms</a:t>
                      </a:r>
                      <a:endParaRPr kumimoji="0" lang="en-GB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1455" marR="91455" marT="45709" marB="45709" horzOverflow="overflow">
                    <a:lnL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253 </a:t>
                      </a:r>
                      <a:endParaRPr kumimoji="0" lang="en-ZA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91" marR="68591" marT="0" marB="0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63.3 </a:t>
                      </a:r>
                      <a:endParaRPr kumimoji="0" lang="en-ZA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91" marR="68591" marT="0" marB="0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58.3-67.9</a:t>
                      </a:r>
                      <a:endParaRPr kumimoji="0" lang="en-ZA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527" marR="9527" marT="9523" marB="9523" anchor="ctr" horzOverflow="overflow">
                    <a:lnL>
                      <a:noFill/>
                    </a:lnL>
                    <a:lnR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6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Skin irritation</a:t>
                      </a:r>
                    </a:p>
                  </a:txBody>
                  <a:tcPr marL="91455" marR="91455" marT="45709" marB="45709" horzOverflow="overflow">
                    <a:lnL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152 </a:t>
                      </a:r>
                      <a:endParaRPr kumimoji="0" lang="en-ZA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91" marR="68591" marT="0" marB="0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38.0 </a:t>
                      </a:r>
                      <a:endParaRPr kumimoji="0" lang="en-ZA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91" marR="68591" marT="0" marB="0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33.3- 43</a:t>
                      </a:r>
                      <a:endParaRPr kumimoji="0" lang="en-ZA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91" marR="68591" marT="0" marB="0" horzOverflow="overflow">
                    <a:lnL>
                      <a:noFill/>
                    </a:lnL>
                    <a:lnR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22250" y="3860800"/>
            <a:ext cx="8640763" cy="2376488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ZA" b="1">
              <a:solidFill>
                <a:srgbClr val="FFFFFF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>
                <a:ea typeface="ＭＳ Ｐゴシック" pitchFamily="34" charset="-128"/>
              </a:rPr>
              <a:t>Multiple chlorine exposure </a:t>
            </a:r>
            <a:endParaRPr lang="fr-FR" b="1" smtClean="0">
              <a:ea typeface="ＭＳ Ｐゴシック" pitchFamily="34" charset="-128"/>
            </a:endParaRP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107950" y="1628775"/>
          <a:ext cx="8891588" cy="4178300"/>
        </p:xfrm>
        <a:graphic>
          <a:graphicData uri="http://schemas.openxmlformats.org/drawingml/2006/table">
            <a:tbl>
              <a:tblPr/>
              <a:tblGrid>
                <a:gridCol w="1706563"/>
                <a:gridCol w="1795462"/>
                <a:gridCol w="2185988"/>
                <a:gridCol w="1406525"/>
                <a:gridCol w="1797050"/>
              </a:tblGrid>
              <a:tr h="1244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Condition</a:t>
                      </a:r>
                    </a:p>
                  </a:txBody>
                  <a:tcPr marL="91431" marR="91431" marT="45723" marB="45723" horzOverflow="overflow">
                    <a:lnL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Multiple Chlorine Exposure</a:t>
                      </a:r>
                      <a:endParaRPr kumimoji="0" lang="fr-FR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1431" marR="91431" marT="45723" marB="45723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Single Chlorine Exposure</a:t>
                      </a:r>
                      <a:endParaRPr kumimoji="0" lang="fr-FR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1431" marR="91431" marT="45723" marB="45723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P value</a:t>
                      </a:r>
                      <a:endParaRPr kumimoji="0" lang="fr-FR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1431" marR="91431" marT="45723" marB="45723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OR (95% CI)</a:t>
                      </a:r>
                      <a:endParaRPr kumimoji="0" lang="fr-FR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1431" marR="91431" marT="45723" marB="45723" horzOverflow="overflow">
                    <a:lnL>
                      <a:noFill/>
                    </a:lnL>
                    <a:lnR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/>
                    </a:solidFill>
                  </a:tcPr>
                </a:tc>
              </a:tr>
              <a:tr h="977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Eye</a:t>
                      </a:r>
                      <a:endParaRPr kumimoji="0" lang="fr-FR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1431" marR="91431" marT="45723" marB="45723" horzOverflow="overflow">
                    <a:lnL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56.8% (109/192)</a:t>
                      </a:r>
                      <a:endParaRPr kumimoji="0" lang="fr-F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1431" marR="91431" marT="45723" marB="45723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43.2%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(83/192)</a:t>
                      </a:r>
                      <a:endParaRPr kumimoji="0" lang="fr-F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1431" marR="91431" marT="45723" marB="45723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&lt;0.001</a:t>
                      </a:r>
                      <a:endParaRPr kumimoji="0" lang="fr-FR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1431" marR="91431" marT="45723" marB="45723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3.3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(2.18 – 5.02)</a:t>
                      </a:r>
                      <a:endParaRPr kumimoji="0" lang="fr-F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1431" marR="91431" marT="45723" marB="45723" horzOverflow="overflow">
                    <a:lnL>
                      <a:noFill/>
                    </a:lnL>
                    <a:lnR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77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Chest</a:t>
                      </a:r>
                      <a:endParaRPr kumimoji="0" lang="fr-FR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1431" marR="91431" marT="45723" marB="45723" horzOverflow="overflow">
                    <a:lnL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51.8% (131/253)</a:t>
                      </a:r>
                      <a:endParaRPr kumimoji="0" lang="fr-F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1431" marR="91431" marT="45723" marB="45723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48.2%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(122/253)</a:t>
                      </a:r>
                      <a:endParaRPr kumimoji="0" lang="fr-F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1431" marR="91431" marT="45723" marB="45723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&lt;0.001</a:t>
                      </a:r>
                      <a:endParaRPr kumimoji="0" lang="fr-FR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1431" marR="91431" marT="45723" marB="45723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3.2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(2.04 – 4.99)</a:t>
                      </a:r>
                      <a:endParaRPr kumimoji="0" lang="fr-F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1431" marR="91431" marT="45723" marB="45723" horzOverflow="overflow">
                    <a:lnL>
                      <a:noFill/>
                    </a:lnL>
                    <a:lnR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77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Skin</a:t>
                      </a:r>
                      <a:endParaRPr kumimoji="0" lang="fr-FR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1431" marR="91431" marT="45723" marB="45723" horzOverflow="overflow">
                    <a:lnL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55.3%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(84/152)</a:t>
                      </a:r>
                      <a:endParaRPr kumimoji="0" lang="fr-F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1431" marR="91431" marT="45723" marB="45723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44.7%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(68/152)</a:t>
                      </a:r>
                      <a:endParaRPr kumimoji="0" lang="fr-F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1431" marR="91431" marT="45723" marB="45723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&lt;0.001</a:t>
                      </a:r>
                      <a:endParaRPr kumimoji="0" lang="fr-FR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1431" marR="91431" marT="45723" marB="45723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2.4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(1.59 -3.64)</a:t>
                      </a:r>
                      <a:endParaRPr kumimoji="0" lang="fr-F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1431" marR="91431" marT="45723" marB="45723" horzOverflow="overflow">
                    <a:lnL>
                      <a:noFill/>
                    </a:lnL>
                    <a:lnR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900" b="1" smtClean="0">
                <a:ea typeface="ＭＳ Ｐゴシック" pitchFamily="34" charset="-128"/>
              </a:rPr>
              <a:t>Comparison between HCW and Ebola Survivors</a:t>
            </a:r>
            <a:endParaRPr lang="fr-FR" sz="2900" b="1" smtClean="0">
              <a:ea typeface="ＭＳ Ｐゴシック" pitchFamily="34" charset="-128"/>
            </a:endParaRP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284163" y="1782763"/>
          <a:ext cx="8535987" cy="3160712"/>
        </p:xfrm>
        <a:graphic>
          <a:graphicData uri="http://schemas.openxmlformats.org/drawingml/2006/table">
            <a:tbl>
              <a:tblPr/>
              <a:tblGrid>
                <a:gridCol w="2052637"/>
                <a:gridCol w="2160588"/>
                <a:gridCol w="2162175"/>
                <a:gridCol w="2160587"/>
              </a:tblGrid>
              <a:tr h="1039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Condition</a:t>
                      </a:r>
                    </a:p>
                  </a:txBody>
                  <a:tcPr marL="91438" marR="91438" marT="45727" marB="45727" horzOverflow="overflow">
                    <a:lnL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HCW</a:t>
                      </a:r>
                      <a:endParaRPr kumimoji="0" lang="fr-FR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1438" marR="91438" marT="45727" marB="45727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Ebola Survivors</a:t>
                      </a:r>
                      <a:endParaRPr kumimoji="0" lang="fr-FR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1438" marR="91438" marT="45727" marB="45727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P value</a:t>
                      </a:r>
                      <a:endParaRPr kumimoji="0" lang="fr-FR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1438" marR="91438" marT="45727" marB="45727" horzOverflow="overflow">
                    <a:lnL>
                      <a:noFill/>
                    </a:lnL>
                    <a:lnR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/>
                    </a:solidFill>
                  </a:tcPr>
                </a:tc>
              </a:tr>
              <a:tr h="1060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Eye</a:t>
                      </a:r>
                      <a:endParaRPr kumimoji="0" lang="fr-FR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1438" marR="91438" marT="45727" marB="45727" horzOverflow="overflow">
                    <a:lnL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45.0%</a:t>
                      </a:r>
                      <a:endParaRPr kumimoji="0" lang="fr-FR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1438" marR="91438" marT="45727" marB="45727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55.0%</a:t>
                      </a:r>
                      <a:endParaRPr kumimoji="0" lang="fr-FR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1438" marR="91438" marT="45727" marB="45727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&lt;0.01</a:t>
                      </a:r>
                      <a:endParaRPr kumimoji="0" lang="fr-FR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1438" marR="91438" marT="45727" marB="45727" horzOverflow="overflow">
                    <a:lnL>
                      <a:noFill/>
                    </a:lnL>
                    <a:lnR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0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Chest</a:t>
                      </a:r>
                      <a:endParaRPr kumimoji="0" lang="fr-FR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1438" marR="91438" marT="45727" marB="45727" horzOverflow="overflow">
                    <a:lnL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66.4%</a:t>
                      </a:r>
                      <a:endParaRPr kumimoji="0" lang="fr-FR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1438" marR="91438" marT="45727" marB="45727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33.6%</a:t>
                      </a:r>
                      <a:endParaRPr kumimoji="0" lang="fr-FR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1438" marR="91438" marT="45727" marB="45727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&lt;0.01</a:t>
                      </a:r>
                      <a:endParaRPr kumimoji="0" lang="fr-FR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1438" marR="91438" marT="45727" marB="45727" horzOverflow="overflow">
                    <a:lnL>
                      <a:noFill/>
                    </a:lnL>
                    <a:lnR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ZA" smtClean="0">
                <a:ea typeface="ＭＳ Ｐゴシック" pitchFamily="34" charset="-128"/>
              </a:rPr>
              <a:t>WHO- epidemic curve</a:t>
            </a:r>
          </a:p>
        </p:txBody>
      </p:sp>
      <p:pic>
        <p:nvPicPr>
          <p:cNvPr id="27651" name="Picture 5" descr="http://i2.cdn.turner.com/cnn/dam/assets/140703095548-ebola-virus-chart-2-entertain-featur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950" y="984250"/>
            <a:ext cx="8785225" cy="584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2"/>
          <p:cNvSpPr/>
          <p:nvPr/>
        </p:nvSpPr>
        <p:spPr>
          <a:xfrm>
            <a:off x="8101013" y="1773238"/>
            <a:ext cx="719137" cy="4608512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ZA">
              <a:solidFill>
                <a:srgbClr val="FFFFFF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>
                <a:ea typeface="ＭＳ Ｐゴシック" pitchFamily="34" charset="-128"/>
              </a:rPr>
              <a:t>Chlorine</a:t>
            </a:r>
          </a:p>
        </p:txBody>
      </p:sp>
      <p:sp>
        <p:nvSpPr>
          <p:cNvPr id="88067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smtClean="0">
                <a:ea typeface="ＭＳ Ｐゴシック" pitchFamily="34" charset="-128"/>
              </a:rPr>
              <a:t>There is no published evidence that chlorine spraying will reduce transmission of EVD.</a:t>
            </a:r>
          </a:p>
          <a:p>
            <a:pPr eaLnBrk="1" hangingPunct="1"/>
            <a:r>
              <a:rPr lang="en-GB" smtClean="0">
                <a:ea typeface="ＭＳ Ｐゴシック" pitchFamily="34" charset="-128"/>
              </a:rPr>
              <a:t>It is a HCW ritual based on fear of healthcare workers.</a:t>
            </a:r>
          </a:p>
          <a:p>
            <a:pPr eaLnBrk="1" hangingPunct="1"/>
            <a:r>
              <a:rPr lang="en-GB" smtClean="0">
                <a:ea typeface="ＭＳ Ｐゴシック" pitchFamily="34" charset="-128"/>
              </a:rPr>
              <a:t>It is messy and drips and spreads the virus!</a:t>
            </a:r>
          </a:p>
          <a:p>
            <a:pPr eaLnBrk="1" hangingPunct="1"/>
            <a:r>
              <a:rPr lang="en-GB" smtClean="0">
                <a:ea typeface="ＭＳ Ｐゴシック" pitchFamily="34" charset="-128"/>
              </a:rPr>
              <a:t>It is toxic particularly when burning used PPE soaked in chlorine! </a:t>
            </a:r>
          </a:p>
          <a:p>
            <a:pPr eaLnBrk="1" hangingPunct="1"/>
            <a:endParaRPr lang="en-GB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ZA" smtClean="0">
                <a:ea typeface="ＭＳ Ｐゴシック" pitchFamily="34" charset="-128"/>
              </a:rPr>
              <a:t>Summary</a:t>
            </a:r>
          </a:p>
        </p:txBody>
      </p:sp>
      <p:sp>
        <p:nvSpPr>
          <p:cNvPr id="89091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ZA" b="1" smtClean="0">
                <a:ea typeface="ＭＳ Ｐゴシック" pitchFamily="34" charset="-128"/>
              </a:rPr>
              <a:t>Do not forget the basic IPC principles</a:t>
            </a:r>
          </a:p>
          <a:p>
            <a:pPr eaLnBrk="1" hangingPunct="1"/>
            <a:r>
              <a:rPr lang="en-ZA" b="1" smtClean="0">
                <a:ea typeface="ＭＳ Ｐゴシック" pitchFamily="34" charset="-128"/>
              </a:rPr>
              <a:t>Good IPC is of the essence- safe, and sensible!</a:t>
            </a:r>
          </a:p>
          <a:p>
            <a:pPr eaLnBrk="1" hangingPunct="1"/>
            <a:r>
              <a:rPr lang="en-ZA" b="1" smtClean="0">
                <a:ea typeface="ＭＳ Ｐゴシック" pitchFamily="34" charset="-128"/>
              </a:rPr>
              <a:t>Keep the environment clean and dry!</a:t>
            </a:r>
          </a:p>
          <a:p>
            <a:pPr eaLnBrk="1" hangingPunct="1"/>
            <a:r>
              <a:rPr lang="en-ZA" smtClean="0">
                <a:ea typeface="ＭＳ Ｐゴシック" pitchFamily="34" charset="-128"/>
              </a:rPr>
              <a:t> Vaccines are coming!</a:t>
            </a:r>
          </a:p>
        </p:txBody>
      </p:sp>
      <p:pic>
        <p:nvPicPr>
          <p:cNvPr id="89092" name="Picture 2" descr="http://i.imgur.com/EeuOcOT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581525" y="1412875"/>
            <a:ext cx="4105275" cy="45370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473075"/>
            <a:ext cx="9144000" cy="1812925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ZA" sz="2800" b="1">
                <a:solidFill>
                  <a:srgbClr val="31859C"/>
                </a:solidFill>
                <a:latin typeface="Arial" pitchFamily="34" charset="0"/>
                <a:cs typeface="Arial" pitchFamily="34" charset="0"/>
              </a:rPr>
              <a:t>23 – 28 September,  2016 </a:t>
            </a:r>
          </a:p>
        </p:txBody>
      </p:sp>
      <p:pic>
        <p:nvPicPr>
          <p:cNvPr id="90116" name="Picture 7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5438" y="254000"/>
            <a:ext cx="2413000" cy="216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17" name="TextBox 8"/>
          <p:cNvSpPr txBox="1">
            <a:spLocks noChangeArrowheads="1"/>
          </p:cNvSpPr>
          <p:nvPr/>
        </p:nvSpPr>
        <p:spPr bwMode="auto">
          <a:xfrm>
            <a:off x="1112838" y="5270500"/>
            <a:ext cx="663575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ZA" sz="2000" b="1">
                <a:solidFill>
                  <a:srgbClr val="4A452A"/>
                </a:solidFill>
                <a:latin typeface="Arial" pitchFamily="34" charset="0"/>
              </a:rPr>
              <a:t>6</a:t>
            </a:r>
            <a:r>
              <a:rPr lang="en-ZA" sz="2000" b="1" baseline="30000">
                <a:solidFill>
                  <a:srgbClr val="4A452A"/>
                </a:solidFill>
                <a:latin typeface="Arial" pitchFamily="34" charset="0"/>
              </a:rPr>
              <a:t>th</a:t>
            </a:r>
            <a:r>
              <a:rPr lang="en-ZA" sz="2000" b="1">
                <a:solidFill>
                  <a:srgbClr val="4A452A"/>
                </a:solidFill>
                <a:latin typeface="Arial" pitchFamily="34" charset="0"/>
              </a:rPr>
              <a:t> Infection Control Africa </a:t>
            </a:r>
          </a:p>
          <a:p>
            <a:pPr algn="ctr"/>
            <a:r>
              <a:rPr lang="en-ZA" sz="2000" b="1">
                <a:solidFill>
                  <a:srgbClr val="4A452A"/>
                </a:solidFill>
                <a:latin typeface="Arial" pitchFamily="34" charset="0"/>
              </a:rPr>
              <a:t>Network Congress 2016</a:t>
            </a:r>
          </a:p>
          <a:p>
            <a:pPr algn="ctr"/>
            <a:r>
              <a:rPr lang="en-ZA" sz="1600" b="1">
                <a:solidFill>
                  <a:srgbClr val="31859C"/>
                </a:solidFill>
                <a:latin typeface="Arial" pitchFamily="34" charset="0"/>
              </a:rPr>
              <a:t>23 – 28 September,  2016 </a:t>
            </a:r>
          </a:p>
          <a:p>
            <a:pPr algn="ctr"/>
            <a:r>
              <a:rPr lang="en-ZA" sz="1600">
                <a:solidFill>
                  <a:srgbClr val="1E1C11"/>
                </a:solidFill>
                <a:latin typeface="Arial" pitchFamily="34" charset="0"/>
              </a:rPr>
              <a:t>Indaba Hotel, Fourways, Johannesburg, South Africa</a:t>
            </a:r>
          </a:p>
          <a:p>
            <a:pPr algn="ctr"/>
            <a:r>
              <a:rPr lang="en-ZA" sz="1600" i="1">
                <a:solidFill>
                  <a:srgbClr val="1E1C11"/>
                </a:solidFill>
                <a:latin typeface="Arial" pitchFamily="34" charset="0"/>
              </a:rPr>
              <a:t>www.icanetwork.co.za</a:t>
            </a:r>
          </a:p>
        </p:txBody>
      </p:sp>
      <p:sp>
        <p:nvSpPr>
          <p:cNvPr id="90118" name="TextBox 1"/>
          <p:cNvSpPr txBox="1">
            <a:spLocks noChangeArrowheads="1"/>
          </p:cNvSpPr>
          <p:nvPr/>
        </p:nvSpPr>
        <p:spPr bwMode="auto">
          <a:xfrm>
            <a:off x="2262188" y="457200"/>
            <a:ext cx="43370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800" b="1">
                <a:solidFill>
                  <a:srgbClr val="31859C"/>
                </a:solidFill>
                <a:latin typeface="Arial" pitchFamily="34" charset="0"/>
              </a:rPr>
              <a:t>Save The Date</a:t>
            </a:r>
          </a:p>
        </p:txBody>
      </p:sp>
      <p:pic>
        <p:nvPicPr>
          <p:cNvPr id="90119" name="Picture 1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778625" y="0"/>
            <a:ext cx="2540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5" descr="Screen Shot 2015-06-09 at 8.35.31 AM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3338" y="0"/>
            <a:ext cx="9302751" cy="684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726270" y="406402"/>
            <a:ext cx="4120840" cy="584776"/>
          </a:xfrm>
          <a:prstGeom prst="rect">
            <a:avLst/>
          </a:prstGeom>
          <a:noFill/>
          <a:effectLst>
            <a:glow rad="101600">
              <a:schemeClr val="tx1">
                <a:alpha val="75000"/>
              </a:schemeClr>
            </a:glow>
            <a:softEdge rad="152400"/>
          </a:effectLst>
        </p:spPr>
        <p:txBody>
          <a:bodyPr wrap="none">
            <a:spAutoFit/>
          </a:bodyPr>
          <a:lstStyle/>
          <a:p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www.ipac-canada.org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>
                <a:ea typeface="ＭＳ Ｐゴシック" pitchFamily="34" charset="-128"/>
              </a:rPr>
              <a:t>What happened in 2013?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sz="half" idx="1"/>
          </p:nvPr>
        </p:nvSpPr>
        <p:spPr>
          <a:xfrm>
            <a:off x="179388" y="1052513"/>
            <a:ext cx="4752975" cy="5500687"/>
          </a:xfrm>
        </p:spPr>
        <p:txBody>
          <a:bodyPr/>
          <a:lstStyle/>
          <a:p>
            <a:pPr eaLnBrk="1" hangingPunct="1"/>
            <a:r>
              <a:rPr lang="en-GB" smtClean="0">
                <a:ea typeface="ＭＳ Ｐゴシック" pitchFamily="34" charset="-128"/>
              </a:rPr>
              <a:t>In 2012 and 2013 there was an outbreak of Ebola amongst the great apes in the DRC and surrounding areas which largely went unnoticed  by the medical faternity ( over 5000 apes died)</a:t>
            </a:r>
          </a:p>
          <a:p>
            <a:pPr eaLnBrk="1" hangingPunct="1"/>
            <a:r>
              <a:rPr lang="en-GB" smtClean="0">
                <a:solidFill>
                  <a:srgbClr val="C00000"/>
                </a:solidFill>
                <a:ea typeface="ＭＳ Ｐゴシック" pitchFamily="34" charset="-128"/>
              </a:rPr>
              <a:t>That was the epicentre of the current outbreak</a:t>
            </a:r>
          </a:p>
        </p:txBody>
      </p:sp>
      <p:pic>
        <p:nvPicPr>
          <p:cNvPr id="2867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2738" y="2708275"/>
            <a:ext cx="3494087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07950" y="1125538"/>
          <a:ext cx="8928100" cy="5184204"/>
        </p:xfrm>
        <a:graphic>
          <a:graphicData uri="http://schemas.openxmlformats.org/drawingml/2006/table">
            <a:tbl>
              <a:tblPr/>
              <a:tblGrid>
                <a:gridCol w="1079500"/>
                <a:gridCol w="1060450"/>
                <a:gridCol w="955675"/>
                <a:gridCol w="504825"/>
                <a:gridCol w="719138"/>
                <a:gridCol w="865187"/>
                <a:gridCol w="1247775"/>
                <a:gridCol w="1200150"/>
                <a:gridCol w="1295400"/>
              </a:tblGrid>
              <a:tr h="433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inherit" charset="0"/>
                          <a:cs typeface="Arial" pitchFamily="34" charset="0"/>
                        </a:rPr>
                        <a:t>Year</a:t>
                      </a:r>
                    </a:p>
                  </a:txBody>
                  <a:tcPr marL="3946" marR="3946" marT="2367" marB="473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inherit" charset="0"/>
                          <a:cs typeface="Arial" pitchFamily="34" charset="0"/>
                        </a:rPr>
                        <a:t>Country</a:t>
                      </a:r>
                    </a:p>
                  </a:txBody>
                  <a:tcPr marL="3946" marR="3946" marT="2367" marB="473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inherit" charset="0"/>
                          <a:cs typeface="Arial" pitchFamily="34" charset="0"/>
                        </a:rPr>
                        <a:t>Ebola sp</a:t>
                      </a:r>
                    </a:p>
                  </a:txBody>
                  <a:tcPr marL="3946" marR="3946" marT="2367" marB="473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inherit" charset="0"/>
                          <a:cs typeface="Arial" pitchFamily="34" charset="0"/>
                        </a:rPr>
                        <a:t>Cases</a:t>
                      </a:r>
                    </a:p>
                  </a:txBody>
                  <a:tcPr marL="3946" marR="3946" marT="2367" marB="473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inherit" charset="0"/>
                          <a:cs typeface="Arial" pitchFamily="34" charset="0"/>
                        </a:rPr>
                        <a:t>Deaths</a:t>
                      </a:r>
                    </a:p>
                  </a:txBody>
                  <a:tcPr marL="3946" marR="3946" marT="2367" marB="473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inherit" charset="0"/>
                          <a:cs typeface="Arial" pitchFamily="34" charset="0"/>
                        </a:rPr>
                        <a:t>Case fatality</a:t>
                      </a:r>
                    </a:p>
                  </a:txBody>
                  <a:tcPr marL="3946" marR="3946" marT="2367" marB="473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inherit" charset="0"/>
                          <a:cs typeface="Arial" pitchFamily="34" charset="0"/>
                        </a:rPr>
                        <a:t>NH primates</a:t>
                      </a:r>
                    </a:p>
                  </a:txBody>
                  <a:tcPr marL="3946" marR="3946" marT="2367" marB="473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inherit" charset="0"/>
                          <a:cs typeface="Arial" pitchFamily="34" charset="0"/>
                        </a:rPr>
                        <a:t>Subspecies</a:t>
                      </a:r>
                    </a:p>
                  </a:txBody>
                  <a:tcPr marL="3946" marR="3946" marT="2367" marB="473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inherit" charset="0"/>
                          <a:cs typeface="Arial" pitchFamily="34" charset="0"/>
                        </a:rPr>
                        <a:t>country</a:t>
                      </a:r>
                    </a:p>
                  </a:txBody>
                  <a:tcPr marL="3946" marR="3946" marT="2367" marB="473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inherit" charset="0"/>
                          <a:cs typeface="Arial" pitchFamily="34" charset="0"/>
                        </a:rPr>
                        <a:t>2008</a:t>
                      </a:r>
                    </a:p>
                  </a:txBody>
                  <a:tcPr marL="3946" marR="3946" marT="2367" marB="4734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inherit" charset="0"/>
                          <a:cs typeface="Arial" pitchFamily="34" charset="0"/>
                        </a:rPr>
                        <a:t> DRC</a:t>
                      </a:r>
                    </a:p>
                  </a:txBody>
                  <a:tcPr marL="3946" marR="3946" marT="2367" marB="4734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inherit" charset="0"/>
                          <a:cs typeface="Arial" pitchFamily="34" charset="0"/>
                        </a:rPr>
                        <a:t>Zaire</a:t>
                      </a:r>
                    </a:p>
                  </a:txBody>
                  <a:tcPr marL="3946" marR="3946" marT="2367" marB="4734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inherit" charset="0"/>
                          <a:cs typeface="Arial" pitchFamily="34" charset="0"/>
                        </a:rPr>
                        <a:t>32</a:t>
                      </a:r>
                    </a:p>
                  </a:txBody>
                  <a:tcPr marL="3946" marR="3946" marT="2367" marB="4734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inherit" charset="0"/>
                          <a:cs typeface="Arial" pitchFamily="34" charset="0"/>
                        </a:rPr>
                        <a:t>14</a:t>
                      </a:r>
                    </a:p>
                  </a:txBody>
                  <a:tcPr marL="3946" marR="3946" marT="2367" marB="4734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inherit" charset="0"/>
                          <a:cs typeface="Arial" pitchFamily="34" charset="0"/>
                        </a:rPr>
                        <a:t>44%</a:t>
                      </a:r>
                    </a:p>
                  </a:txBody>
                  <a:tcPr marL="3946" marR="3946" marT="2367" marB="4734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F5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inherit" charset="0"/>
                          <a:cs typeface="Arial" pitchFamily="34" charset="0"/>
                        </a:rPr>
                        <a:t>No published report</a:t>
                      </a:r>
                    </a:p>
                  </a:txBody>
                  <a:tcPr marL="3946" marR="3946" marT="2367" marB="4734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  <a:tr h="433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inherit" charset="0"/>
                          <a:cs typeface="Arial" pitchFamily="34" charset="0"/>
                        </a:rPr>
                        <a:t>2007</a:t>
                      </a:r>
                    </a:p>
                  </a:txBody>
                  <a:tcPr marL="3946" marR="3946" marT="2367" marB="4734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inherit" charset="0"/>
                          <a:cs typeface="Arial" pitchFamily="34" charset="0"/>
                        </a:rPr>
                        <a:t> DRC</a:t>
                      </a:r>
                    </a:p>
                  </a:txBody>
                  <a:tcPr marL="3946" marR="3946" marT="2367" marB="4734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inherit" charset="0"/>
                          <a:cs typeface="Arial" pitchFamily="34" charset="0"/>
                        </a:rPr>
                        <a:t>Zaire</a:t>
                      </a:r>
                    </a:p>
                  </a:txBody>
                  <a:tcPr marL="3946" marR="3946" marT="2367" marB="4734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inherit" charset="0"/>
                          <a:cs typeface="Arial" pitchFamily="34" charset="0"/>
                        </a:rPr>
                        <a:t>264</a:t>
                      </a:r>
                    </a:p>
                  </a:txBody>
                  <a:tcPr marL="3946" marR="3946" marT="2367" marB="4734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inherit" charset="0"/>
                          <a:cs typeface="Arial" pitchFamily="34" charset="0"/>
                        </a:rPr>
                        <a:t>187</a:t>
                      </a:r>
                    </a:p>
                  </a:txBody>
                  <a:tcPr marL="3946" marR="3946" marT="2367" marB="4734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inherit" charset="0"/>
                          <a:cs typeface="Arial" pitchFamily="34" charset="0"/>
                        </a:rPr>
                        <a:t>71%</a:t>
                      </a:r>
                    </a:p>
                  </a:txBody>
                  <a:tcPr marL="3946" marR="3946" marT="2367" marB="4734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F5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inherit" charset="0"/>
                          <a:cs typeface="Arial" pitchFamily="34" charset="0"/>
                        </a:rPr>
                        <a:t>No published report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Z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inherit" charset="0"/>
                        <a:cs typeface="Arial" pitchFamily="34" charset="0"/>
                      </a:endParaRPr>
                    </a:p>
                  </a:txBody>
                  <a:tcPr marL="3946" marR="3946" marT="2367" marB="4734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  <a:tr h="223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inherit" charset="0"/>
                          <a:cs typeface="Arial" pitchFamily="34" charset="0"/>
                        </a:rPr>
                        <a:t>2005</a:t>
                      </a:r>
                    </a:p>
                  </a:txBody>
                  <a:tcPr marL="3946" marR="3946" marT="2367" marB="4734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inherit" charset="0"/>
                          <a:cs typeface="Arial" pitchFamily="34" charset="0"/>
                        </a:rPr>
                        <a:t>DRC</a:t>
                      </a:r>
                    </a:p>
                  </a:txBody>
                  <a:tcPr marL="3946" marR="3946" marT="2367" marB="4734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inherit" charset="0"/>
                          <a:cs typeface="Arial" pitchFamily="34" charset="0"/>
                        </a:rPr>
                        <a:t>Zaire</a:t>
                      </a:r>
                    </a:p>
                  </a:txBody>
                  <a:tcPr marL="3946" marR="3946" marT="2367" marB="4734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inherit" charset="0"/>
                          <a:cs typeface="Arial" pitchFamily="34" charset="0"/>
                        </a:rPr>
                        <a:t>12</a:t>
                      </a:r>
                    </a:p>
                  </a:txBody>
                  <a:tcPr marL="3946" marR="3946" marT="2367" marB="4734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inherit" charset="0"/>
                          <a:cs typeface="Arial" pitchFamily="34" charset="0"/>
                        </a:rPr>
                        <a:t>10</a:t>
                      </a:r>
                    </a:p>
                  </a:txBody>
                  <a:tcPr marL="3946" marR="3946" marT="2367" marB="4734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inherit" charset="0"/>
                          <a:cs typeface="Arial" pitchFamily="34" charset="0"/>
                        </a:rPr>
                        <a:t>83%</a:t>
                      </a:r>
                    </a:p>
                  </a:txBody>
                  <a:tcPr marL="3946" marR="3946" marT="2367" marB="4734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inherit" charset="0"/>
                          <a:cs typeface="Arial" pitchFamily="34" charset="0"/>
                        </a:rPr>
                        <a:t>Gorillas</a:t>
                      </a:r>
                    </a:p>
                  </a:txBody>
                  <a:tcPr marL="3946" marR="3946" marT="2367" marB="4734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inherit" charset="0"/>
                          <a:cs typeface="Arial" pitchFamily="34" charset="0"/>
                        </a:rPr>
                        <a:t>Zaire</a:t>
                      </a:r>
                    </a:p>
                  </a:txBody>
                  <a:tcPr marL="3946" marR="3946" marT="2367" marB="4734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inherit" charset="0"/>
                          <a:cs typeface="Arial" pitchFamily="34" charset="0"/>
                        </a:rPr>
                        <a:t>Congo</a:t>
                      </a:r>
                    </a:p>
                  </a:txBody>
                  <a:tcPr marL="3946" marR="3946" marT="2367" marB="4734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</a:tr>
              <a:tr h="433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inherit" charset="0"/>
                          <a:cs typeface="Arial" pitchFamily="34" charset="0"/>
                        </a:rPr>
                        <a:t>2003 (Nov-Dec)</a:t>
                      </a:r>
                    </a:p>
                  </a:txBody>
                  <a:tcPr marL="3946" marR="3946" marT="2367" marB="4734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inherit" charset="0"/>
                          <a:cs typeface="Arial" pitchFamily="34" charset="0"/>
                        </a:rPr>
                        <a:t>DRC</a:t>
                      </a:r>
                    </a:p>
                  </a:txBody>
                  <a:tcPr marL="3946" marR="3946" marT="2367" marB="4734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inherit" charset="0"/>
                          <a:cs typeface="Arial" pitchFamily="34" charset="0"/>
                        </a:rPr>
                        <a:t>Zaire</a:t>
                      </a:r>
                    </a:p>
                  </a:txBody>
                  <a:tcPr marL="3946" marR="3946" marT="2367" marB="4734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inherit" charset="0"/>
                          <a:cs typeface="Arial" pitchFamily="34" charset="0"/>
                        </a:rPr>
                        <a:t>35</a:t>
                      </a:r>
                    </a:p>
                  </a:txBody>
                  <a:tcPr marL="3946" marR="3946" marT="2367" marB="4734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inherit" charset="0"/>
                          <a:cs typeface="Arial" pitchFamily="34" charset="0"/>
                        </a:rPr>
                        <a:t>29</a:t>
                      </a:r>
                    </a:p>
                  </a:txBody>
                  <a:tcPr marL="3946" marR="3946" marT="2367" marB="4734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inherit" charset="0"/>
                          <a:cs typeface="Arial" pitchFamily="34" charset="0"/>
                        </a:rPr>
                        <a:t>83%</a:t>
                      </a:r>
                    </a:p>
                  </a:txBody>
                  <a:tcPr marL="3946" marR="3946" marT="2367" marB="4734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inherit" charset="0"/>
                          <a:cs typeface="Arial" pitchFamily="34" charset="0"/>
                        </a:rPr>
                        <a:t>Gorillas</a:t>
                      </a:r>
                    </a:p>
                  </a:txBody>
                  <a:tcPr marL="3946" marR="3946" marT="2367" marB="4734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inherit" charset="0"/>
                          <a:cs typeface="Arial" pitchFamily="34" charset="0"/>
                        </a:rPr>
                        <a:t>Zaire</a:t>
                      </a:r>
                    </a:p>
                  </a:txBody>
                  <a:tcPr marL="3946" marR="3946" marT="2367" marB="4734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inherit" charset="0"/>
                          <a:cs typeface="Arial" pitchFamily="34" charset="0"/>
                        </a:rPr>
                        <a:t>Congo</a:t>
                      </a:r>
                    </a:p>
                  </a:txBody>
                  <a:tcPr marL="3946" marR="3946" marT="2367" marB="4734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</a:tr>
              <a:tr h="433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inherit" charset="0"/>
                          <a:cs typeface="Arial" pitchFamily="34" charset="0"/>
                        </a:rPr>
                        <a:t>2003 (Jan-Apr)</a:t>
                      </a:r>
                    </a:p>
                  </a:txBody>
                  <a:tcPr marL="3946" marR="3946" marT="2367" marB="4734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inherit" charset="0"/>
                          <a:cs typeface="Arial" pitchFamily="34" charset="0"/>
                        </a:rPr>
                        <a:t>DRC</a:t>
                      </a:r>
                    </a:p>
                  </a:txBody>
                  <a:tcPr marL="3946" marR="3946" marT="2367" marB="4734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inherit" charset="0"/>
                          <a:cs typeface="Arial" pitchFamily="34" charset="0"/>
                        </a:rPr>
                        <a:t>Zaire</a:t>
                      </a:r>
                    </a:p>
                  </a:txBody>
                  <a:tcPr marL="3946" marR="3946" marT="2367" marB="4734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inherit" charset="0"/>
                          <a:cs typeface="Arial" pitchFamily="34" charset="0"/>
                        </a:rPr>
                        <a:t>143</a:t>
                      </a:r>
                    </a:p>
                  </a:txBody>
                  <a:tcPr marL="3946" marR="3946" marT="2367" marB="4734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inherit" charset="0"/>
                          <a:cs typeface="Arial" pitchFamily="34" charset="0"/>
                        </a:rPr>
                        <a:t>128</a:t>
                      </a:r>
                    </a:p>
                  </a:txBody>
                  <a:tcPr marL="3946" marR="3946" marT="2367" marB="4734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inherit" charset="0"/>
                          <a:cs typeface="Arial" pitchFamily="34" charset="0"/>
                        </a:rPr>
                        <a:t>90%</a:t>
                      </a:r>
                    </a:p>
                  </a:txBody>
                  <a:tcPr marL="3946" marR="3946" marT="2367" marB="4734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inherit" charset="0"/>
                          <a:cs typeface="Arial" pitchFamily="34" charset="0"/>
                        </a:rPr>
                        <a:t>Gorillas</a:t>
                      </a:r>
                    </a:p>
                  </a:txBody>
                  <a:tcPr marL="3946" marR="3946" marT="2367" marB="4734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inherit" charset="0"/>
                          <a:cs typeface="Arial" pitchFamily="34" charset="0"/>
                        </a:rPr>
                        <a:t>Zaire</a:t>
                      </a:r>
                    </a:p>
                  </a:txBody>
                  <a:tcPr marL="3946" marR="3946" marT="2367" marB="4734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inherit" charset="0"/>
                          <a:cs typeface="Arial" pitchFamily="34" charset="0"/>
                        </a:rPr>
                        <a:t>Congo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ZA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inherit" charset="0"/>
                        <a:cs typeface="Arial" pitchFamily="34" charset="0"/>
                      </a:endParaRPr>
                    </a:p>
                  </a:txBody>
                  <a:tcPr marL="3946" marR="3946" marT="2367" marB="4734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</a:tr>
              <a:tr h="223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inherit" charset="0"/>
                          <a:cs typeface="Arial" pitchFamily="34" charset="0"/>
                        </a:rPr>
                        <a:t>2001-2002</a:t>
                      </a:r>
                    </a:p>
                  </a:txBody>
                  <a:tcPr marL="3946" marR="3946" marT="2367" marB="4734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inherit" charset="0"/>
                          <a:cs typeface="Arial" pitchFamily="34" charset="0"/>
                        </a:rPr>
                        <a:t>DRC</a:t>
                      </a:r>
                    </a:p>
                  </a:txBody>
                  <a:tcPr marL="3946" marR="3946" marT="2367" marB="4734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inherit" charset="0"/>
                          <a:cs typeface="Arial" pitchFamily="34" charset="0"/>
                        </a:rPr>
                        <a:t>Zaire</a:t>
                      </a:r>
                    </a:p>
                  </a:txBody>
                  <a:tcPr marL="3946" marR="3946" marT="2367" marB="4734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inherit" charset="0"/>
                          <a:cs typeface="Arial" pitchFamily="34" charset="0"/>
                        </a:rPr>
                        <a:t>59</a:t>
                      </a:r>
                    </a:p>
                  </a:txBody>
                  <a:tcPr marL="3946" marR="3946" marT="2367" marB="4734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inherit" charset="0"/>
                          <a:cs typeface="Arial" pitchFamily="34" charset="0"/>
                        </a:rPr>
                        <a:t>44</a:t>
                      </a:r>
                    </a:p>
                  </a:txBody>
                  <a:tcPr marL="3946" marR="3946" marT="2367" marB="4734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inherit" charset="0"/>
                          <a:cs typeface="Arial" pitchFamily="34" charset="0"/>
                        </a:rPr>
                        <a:t>75%</a:t>
                      </a:r>
                    </a:p>
                  </a:txBody>
                  <a:tcPr marL="3946" marR="3946" marT="2367" marB="4734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inherit" charset="0"/>
                          <a:cs typeface="Arial" pitchFamily="34" charset="0"/>
                        </a:rPr>
                        <a:t>Gorillas</a:t>
                      </a:r>
                    </a:p>
                  </a:txBody>
                  <a:tcPr marL="3946" marR="3946" marT="2367" marB="4734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inherit" charset="0"/>
                          <a:cs typeface="Arial" pitchFamily="34" charset="0"/>
                        </a:rPr>
                        <a:t>Zaire</a:t>
                      </a:r>
                    </a:p>
                  </a:txBody>
                  <a:tcPr marL="3946" marR="3946" marT="2367" marB="4734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inherit" charset="0"/>
                          <a:cs typeface="Arial" pitchFamily="34" charset="0"/>
                        </a:rPr>
                        <a:t>Gabon</a:t>
                      </a:r>
                    </a:p>
                  </a:txBody>
                  <a:tcPr marL="3946" marR="3946" marT="2367" marB="4734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inherit" charset="0"/>
                          <a:cs typeface="Arial" pitchFamily="34" charset="0"/>
                        </a:rPr>
                        <a:t>2001-2002</a:t>
                      </a:r>
                    </a:p>
                  </a:txBody>
                  <a:tcPr marL="3946" marR="3946" marT="2367" marB="4734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inherit" charset="0"/>
                          <a:cs typeface="Arial" pitchFamily="34" charset="0"/>
                        </a:rPr>
                        <a:t>Gabon</a:t>
                      </a:r>
                    </a:p>
                  </a:txBody>
                  <a:tcPr marL="3946" marR="3946" marT="2367" marB="4734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inherit" charset="0"/>
                          <a:cs typeface="Arial" pitchFamily="34" charset="0"/>
                        </a:rPr>
                        <a:t>Zaire</a:t>
                      </a:r>
                    </a:p>
                  </a:txBody>
                  <a:tcPr marL="3946" marR="3946" marT="2367" marB="4734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inherit" charset="0"/>
                          <a:cs typeface="Arial" pitchFamily="34" charset="0"/>
                        </a:rPr>
                        <a:t>65</a:t>
                      </a:r>
                    </a:p>
                  </a:txBody>
                  <a:tcPr marL="3946" marR="3946" marT="2367" marB="4734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inherit" charset="0"/>
                          <a:cs typeface="Arial" pitchFamily="34" charset="0"/>
                        </a:rPr>
                        <a:t>53</a:t>
                      </a:r>
                    </a:p>
                  </a:txBody>
                  <a:tcPr marL="3946" marR="3946" marT="2367" marB="4734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inherit" charset="0"/>
                          <a:cs typeface="Arial" pitchFamily="34" charset="0"/>
                        </a:rPr>
                        <a:t>82%</a:t>
                      </a:r>
                    </a:p>
                  </a:txBody>
                  <a:tcPr marL="3946" marR="3946" marT="2367" marB="4734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inherit" charset="0"/>
                          <a:cs typeface="Arial" pitchFamily="34" charset="0"/>
                        </a:rPr>
                        <a:t>Gorillas</a:t>
                      </a:r>
                    </a:p>
                  </a:txBody>
                  <a:tcPr marL="3946" marR="3946" marT="2367" marB="4734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inherit" charset="0"/>
                          <a:cs typeface="Arial" pitchFamily="34" charset="0"/>
                        </a:rPr>
                        <a:t>Zaire</a:t>
                      </a:r>
                    </a:p>
                  </a:txBody>
                  <a:tcPr marL="3946" marR="3946" marT="2367" marB="4734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inherit" charset="0"/>
                          <a:cs typeface="Arial" pitchFamily="34" charset="0"/>
                        </a:rPr>
                        <a:t>Gabon</a:t>
                      </a:r>
                    </a:p>
                  </a:txBody>
                  <a:tcPr marL="3946" marR="3946" marT="2367" marB="4734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</a:tr>
              <a:tr h="433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inherit" charset="0"/>
                          <a:cs typeface="Arial" pitchFamily="34" charset="0"/>
                        </a:rPr>
                        <a:t>1996 (Jul-Dec)</a:t>
                      </a:r>
                    </a:p>
                  </a:txBody>
                  <a:tcPr marL="3946" marR="3946" marT="2367" marB="4734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inherit" charset="0"/>
                          <a:cs typeface="Arial" pitchFamily="34" charset="0"/>
                        </a:rPr>
                        <a:t>Gabon</a:t>
                      </a:r>
                    </a:p>
                  </a:txBody>
                  <a:tcPr marL="3946" marR="3946" marT="2367" marB="4734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inherit" charset="0"/>
                          <a:cs typeface="Arial" pitchFamily="34" charset="0"/>
                        </a:rPr>
                        <a:t>Zaire</a:t>
                      </a:r>
                    </a:p>
                  </a:txBody>
                  <a:tcPr marL="3946" marR="3946" marT="2367" marB="4734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inherit" charset="0"/>
                          <a:cs typeface="Arial" pitchFamily="34" charset="0"/>
                        </a:rPr>
                        <a:t>60</a:t>
                      </a:r>
                    </a:p>
                  </a:txBody>
                  <a:tcPr marL="3946" marR="3946" marT="2367" marB="4734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inherit" charset="0"/>
                          <a:cs typeface="Arial" pitchFamily="34" charset="0"/>
                        </a:rPr>
                        <a:t>45</a:t>
                      </a:r>
                    </a:p>
                  </a:txBody>
                  <a:tcPr marL="3946" marR="3946" marT="2367" marB="4734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inherit" charset="0"/>
                          <a:cs typeface="Arial" pitchFamily="34" charset="0"/>
                        </a:rPr>
                        <a:t>75%</a:t>
                      </a:r>
                    </a:p>
                  </a:txBody>
                  <a:tcPr marL="3946" marR="3946" marT="2367" marB="4734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inherit" charset="0"/>
                          <a:cs typeface="Arial" pitchFamily="34" charset="0"/>
                        </a:rPr>
                        <a:t>Chimpanzees</a:t>
                      </a:r>
                    </a:p>
                  </a:txBody>
                  <a:tcPr marL="3946" marR="3946" marT="2367" marB="4734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inherit" charset="0"/>
                          <a:cs typeface="Arial" pitchFamily="34" charset="0"/>
                        </a:rPr>
                        <a:t>Zaire</a:t>
                      </a:r>
                    </a:p>
                  </a:txBody>
                  <a:tcPr marL="3946" marR="3946" marT="2367" marB="4734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inherit" charset="0"/>
                          <a:cs typeface="Arial" pitchFamily="34" charset="0"/>
                        </a:rPr>
                        <a:t>Gabon</a:t>
                      </a:r>
                    </a:p>
                  </a:txBody>
                  <a:tcPr marL="3946" marR="3946" marT="2367" marB="4734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</a:tr>
              <a:tr h="433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inherit" charset="0"/>
                          <a:cs typeface="Arial" pitchFamily="34" charset="0"/>
                        </a:rPr>
                        <a:t>1996 (Jan-Apr)</a:t>
                      </a:r>
                    </a:p>
                  </a:txBody>
                  <a:tcPr marL="3946" marR="3946" marT="2367" marB="4734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inherit" charset="0"/>
                          <a:cs typeface="Arial" pitchFamily="34" charset="0"/>
                        </a:rPr>
                        <a:t>Gabon</a:t>
                      </a:r>
                    </a:p>
                  </a:txBody>
                  <a:tcPr marL="3946" marR="3946" marT="2367" marB="4734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inherit" charset="0"/>
                          <a:cs typeface="Arial" pitchFamily="34" charset="0"/>
                        </a:rPr>
                        <a:t>Zaire</a:t>
                      </a:r>
                    </a:p>
                  </a:txBody>
                  <a:tcPr marL="3946" marR="3946" marT="2367" marB="4734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inherit" charset="0"/>
                          <a:cs typeface="Arial" pitchFamily="34" charset="0"/>
                        </a:rPr>
                        <a:t>31</a:t>
                      </a:r>
                    </a:p>
                  </a:txBody>
                  <a:tcPr marL="3946" marR="3946" marT="2367" marB="4734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inherit" charset="0"/>
                          <a:cs typeface="Arial" pitchFamily="34" charset="0"/>
                        </a:rPr>
                        <a:t>21</a:t>
                      </a:r>
                    </a:p>
                  </a:txBody>
                  <a:tcPr marL="3946" marR="3946" marT="2367" marB="4734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inherit" charset="0"/>
                          <a:cs typeface="Arial" pitchFamily="34" charset="0"/>
                        </a:rPr>
                        <a:t>68%</a:t>
                      </a:r>
                    </a:p>
                  </a:txBody>
                  <a:tcPr marL="3946" marR="3946" marT="2367" marB="4734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inherit" charset="0"/>
                          <a:cs typeface="Arial" pitchFamily="34" charset="0"/>
                        </a:rPr>
                        <a:t>Chimpanzees</a:t>
                      </a:r>
                    </a:p>
                  </a:txBody>
                  <a:tcPr marL="3946" marR="3946" marT="2367" marB="4734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inherit" charset="0"/>
                          <a:cs typeface="Arial" pitchFamily="34" charset="0"/>
                        </a:rPr>
                        <a:t>Zaire</a:t>
                      </a:r>
                    </a:p>
                  </a:txBody>
                  <a:tcPr marL="3946" marR="3946" marT="2367" marB="4734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inherit" charset="0"/>
                          <a:cs typeface="Arial" pitchFamily="34" charset="0"/>
                        </a:rPr>
                        <a:t>Gabon</a:t>
                      </a:r>
                    </a:p>
                  </a:txBody>
                  <a:tcPr marL="3946" marR="3946" marT="2367" marB="4734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inherit" charset="0"/>
                          <a:cs typeface="Arial" pitchFamily="34" charset="0"/>
                        </a:rPr>
                        <a:t>1995</a:t>
                      </a:r>
                    </a:p>
                  </a:txBody>
                  <a:tcPr marL="3946" marR="3946" marT="2367" marB="4734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inherit" charset="0"/>
                          <a:cs typeface="Arial" pitchFamily="34" charset="0"/>
                        </a:rPr>
                        <a:t>DRC</a:t>
                      </a:r>
                    </a:p>
                  </a:txBody>
                  <a:tcPr marL="3946" marR="3946" marT="2367" marB="4734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inherit" charset="0"/>
                          <a:cs typeface="Arial" pitchFamily="34" charset="0"/>
                        </a:rPr>
                        <a:t>Zaire</a:t>
                      </a:r>
                    </a:p>
                  </a:txBody>
                  <a:tcPr marL="3946" marR="3946" marT="2367" marB="4734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inherit" charset="0"/>
                          <a:cs typeface="Arial" pitchFamily="34" charset="0"/>
                        </a:rPr>
                        <a:t>315</a:t>
                      </a:r>
                    </a:p>
                  </a:txBody>
                  <a:tcPr marL="3946" marR="3946" marT="2367" marB="4734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inherit" charset="0"/>
                          <a:cs typeface="Arial" pitchFamily="34" charset="0"/>
                        </a:rPr>
                        <a:t>254</a:t>
                      </a:r>
                    </a:p>
                  </a:txBody>
                  <a:tcPr marL="3946" marR="3946" marT="2367" marB="4734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inherit" charset="0"/>
                          <a:cs typeface="Arial" pitchFamily="34" charset="0"/>
                        </a:rPr>
                        <a:t>81%</a:t>
                      </a:r>
                    </a:p>
                  </a:txBody>
                  <a:tcPr marL="3946" marR="3946" marT="2367" marB="4734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F5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inherit" charset="0"/>
                          <a:cs typeface="Arial" pitchFamily="34" charset="0"/>
                        </a:rPr>
                        <a:t>No published report</a:t>
                      </a:r>
                    </a:p>
                  </a:txBody>
                  <a:tcPr marL="3946" marR="3946" marT="2367" marB="4734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  <a:tr h="223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inherit" charset="0"/>
                          <a:cs typeface="Arial" pitchFamily="34" charset="0"/>
                        </a:rPr>
                        <a:t>1994</a:t>
                      </a:r>
                    </a:p>
                  </a:txBody>
                  <a:tcPr marL="3946" marR="3946" marT="2367" marB="4734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inherit" charset="0"/>
                          <a:cs typeface="Arial" pitchFamily="34" charset="0"/>
                        </a:rPr>
                        <a:t>Gabon</a:t>
                      </a:r>
                    </a:p>
                  </a:txBody>
                  <a:tcPr marL="3946" marR="3946" marT="2367" marB="4734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inherit" charset="0"/>
                          <a:cs typeface="Arial" pitchFamily="34" charset="0"/>
                        </a:rPr>
                        <a:t>Zaire</a:t>
                      </a:r>
                    </a:p>
                  </a:txBody>
                  <a:tcPr marL="3946" marR="3946" marT="2367" marB="4734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inherit" charset="0"/>
                          <a:cs typeface="Arial" pitchFamily="34" charset="0"/>
                        </a:rPr>
                        <a:t>52</a:t>
                      </a:r>
                    </a:p>
                  </a:txBody>
                  <a:tcPr marL="3946" marR="3946" marT="2367" marB="4734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inherit" charset="0"/>
                          <a:cs typeface="Arial" pitchFamily="34" charset="0"/>
                        </a:rPr>
                        <a:t>31</a:t>
                      </a:r>
                    </a:p>
                  </a:txBody>
                  <a:tcPr marL="3946" marR="3946" marT="2367" marB="4734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inherit" charset="0"/>
                          <a:cs typeface="Arial" pitchFamily="34" charset="0"/>
                        </a:rPr>
                        <a:t>60%</a:t>
                      </a:r>
                    </a:p>
                  </a:txBody>
                  <a:tcPr marL="3946" marR="3946" marT="2367" marB="4734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F5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inherit" charset="0"/>
                          <a:cs typeface="Arial" pitchFamily="34" charset="0"/>
                        </a:rPr>
                        <a:t>No published report</a:t>
                      </a:r>
                    </a:p>
                  </a:txBody>
                  <a:tcPr marL="3946" marR="3946" marT="2367" marB="4734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  <a:tr h="438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inherit" charset="0"/>
                          <a:cs typeface="Arial" pitchFamily="34" charset="0"/>
                        </a:rPr>
                        <a:t>1977</a:t>
                      </a:r>
                    </a:p>
                  </a:txBody>
                  <a:tcPr marL="3946" marR="3946" marT="2367" marB="4734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inherit" charset="0"/>
                          <a:cs typeface="Arial" pitchFamily="34" charset="0"/>
                        </a:rPr>
                        <a:t>DRC</a:t>
                      </a:r>
                    </a:p>
                  </a:txBody>
                  <a:tcPr marL="3946" marR="3946" marT="2367" marB="4734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inherit" charset="0"/>
                          <a:cs typeface="Arial" pitchFamily="34" charset="0"/>
                        </a:rPr>
                        <a:t>Zaire</a:t>
                      </a:r>
                    </a:p>
                  </a:txBody>
                  <a:tcPr marL="3946" marR="3946" marT="2367" marB="4734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inherit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3946" marR="3946" marT="2367" marB="4734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inherit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3946" marR="3946" marT="2367" marB="4734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inherit" charset="0"/>
                          <a:cs typeface="Arial" pitchFamily="34" charset="0"/>
                        </a:rPr>
                        <a:t>100%</a:t>
                      </a:r>
                    </a:p>
                  </a:txBody>
                  <a:tcPr marL="3946" marR="3946" marT="2367" marB="4734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F5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inherit" charset="0"/>
                          <a:cs typeface="Arial" pitchFamily="34" charset="0"/>
                        </a:rPr>
                        <a:t>No published report</a:t>
                      </a:r>
                    </a:p>
                  </a:txBody>
                  <a:tcPr marL="3946" marR="3946" marT="2367" marB="4734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  <a:tr h="438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inherit" charset="0"/>
                          <a:cs typeface="Arial" pitchFamily="34" charset="0"/>
                        </a:rPr>
                        <a:t>1976</a:t>
                      </a:r>
                    </a:p>
                  </a:txBody>
                  <a:tcPr marL="3946" marR="3946" marT="2367" marB="4734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inherit" charset="0"/>
                          <a:cs typeface="Arial" pitchFamily="34" charset="0"/>
                        </a:rPr>
                        <a:t>DRC</a:t>
                      </a:r>
                    </a:p>
                  </a:txBody>
                  <a:tcPr marL="3946" marR="3946" marT="2367" marB="4734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inherit" charset="0"/>
                          <a:cs typeface="Arial" pitchFamily="34" charset="0"/>
                        </a:rPr>
                        <a:t>Zaire</a:t>
                      </a:r>
                    </a:p>
                  </a:txBody>
                  <a:tcPr marL="3946" marR="3946" marT="2367" marB="4734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inherit" charset="0"/>
                          <a:cs typeface="Arial" pitchFamily="34" charset="0"/>
                        </a:rPr>
                        <a:t>318</a:t>
                      </a:r>
                    </a:p>
                  </a:txBody>
                  <a:tcPr marL="3946" marR="3946" marT="2367" marB="4734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inherit" charset="0"/>
                          <a:cs typeface="Arial" pitchFamily="34" charset="0"/>
                        </a:rPr>
                        <a:t>280</a:t>
                      </a:r>
                    </a:p>
                  </a:txBody>
                  <a:tcPr marL="3946" marR="3946" marT="2367" marB="4734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inherit" charset="0"/>
                          <a:cs typeface="Arial" pitchFamily="34" charset="0"/>
                        </a:rPr>
                        <a:t>88%</a:t>
                      </a:r>
                    </a:p>
                  </a:txBody>
                  <a:tcPr marL="3946" marR="3946" marT="2367" marB="4734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F5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inherit" charset="0"/>
                          <a:cs typeface="Arial" pitchFamily="34" charset="0"/>
                        </a:rPr>
                        <a:t>No published report</a:t>
                      </a:r>
                    </a:p>
                  </a:txBody>
                  <a:tcPr marL="3946" marR="3946" marT="2367" marB="4734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GB" sz="2900" smtClean="0">
                <a:ea typeface="ＭＳ Ｐゴシック" pitchFamily="34" charset="-128"/>
              </a:rPr>
              <a:t>Ebola subspecies in humans and Non human primate outbreaks</a:t>
            </a:r>
          </a:p>
        </p:txBody>
      </p:sp>
      <p:sp>
        <p:nvSpPr>
          <p:cNvPr id="4" name="Rectangle 3"/>
          <p:cNvSpPr/>
          <p:nvPr/>
        </p:nvSpPr>
        <p:spPr>
          <a:xfrm>
            <a:off x="179388" y="2276475"/>
            <a:ext cx="8964612" cy="259238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ZA">
              <a:solidFill>
                <a:srgbClr val="FFFFFF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3"/>
          <p:cNvSpPr>
            <a:spLocks noGrp="1"/>
          </p:cNvSpPr>
          <p:nvPr>
            <p:ph type="title"/>
          </p:nvPr>
        </p:nvSpPr>
        <p:spPr>
          <a:xfrm>
            <a:off x="755650" y="115888"/>
            <a:ext cx="7129463" cy="720725"/>
          </a:xfrm>
        </p:spPr>
        <p:txBody>
          <a:bodyPr/>
          <a:lstStyle/>
          <a:p>
            <a:r>
              <a:rPr lang="en-ZA" smtClean="0">
                <a:ea typeface="ＭＳ Ｐゴシック" pitchFamily="34" charset="-128"/>
              </a:rPr>
              <a:t> The EVD spread to humans</a:t>
            </a:r>
          </a:p>
        </p:txBody>
      </p:sp>
      <p:sp>
        <p:nvSpPr>
          <p:cNvPr id="30723" name="Text Placeholder 2"/>
          <p:cNvSpPr>
            <a:spLocks noGrp="1"/>
          </p:cNvSpPr>
          <p:nvPr>
            <p:ph sz="half" idx="1"/>
          </p:nvPr>
        </p:nvSpPr>
        <p:spPr>
          <a:xfrm>
            <a:off x="0" y="1700213"/>
            <a:ext cx="4572000" cy="4425950"/>
          </a:xfrm>
        </p:spPr>
        <p:txBody>
          <a:bodyPr/>
          <a:lstStyle/>
          <a:p>
            <a:r>
              <a:rPr lang="en-GB" smtClean="0">
                <a:ea typeface="ＭＳ Ｐゴシック" pitchFamily="34" charset="-128"/>
              </a:rPr>
              <a:t>On 13 Dec 2013, a 2 year old child was diagnosed with Ebola in Guinea  - the first human case in the current outbreak.</a:t>
            </a:r>
          </a:p>
          <a:p>
            <a:r>
              <a:rPr lang="en-GB" smtClean="0">
                <a:solidFill>
                  <a:srgbClr val="FF0000"/>
                </a:solidFill>
                <a:ea typeface="ＭＳ Ｐゴシック" pitchFamily="34" charset="-128"/>
              </a:rPr>
              <a:t>Why a toddler?</a:t>
            </a:r>
          </a:p>
          <a:p>
            <a:r>
              <a:rPr lang="en-GB" smtClean="0">
                <a:solidFill>
                  <a:srgbClr val="FF0000"/>
                </a:solidFill>
                <a:ea typeface="ＭＳ Ｐゴシック" pitchFamily="34" charset="-128"/>
              </a:rPr>
              <a:t>Not investigated further</a:t>
            </a:r>
          </a:p>
          <a:p>
            <a:r>
              <a:rPr lang="en-GB" smtClean="0">
                <a:solidFill>
                  <a:schemeClr val="tx1"/>
                </a:solidFill>
                <a:ea typeface="ＭＳ Ｐゴシック" pitchFamily="34" charset="-128"/>
              </a:rPr>
              <a:t>From Guinea, it spread to Liberia and Sierra Leone</a:t>
            </a:r>
          </a:p>
          <a:p>
            <a:endParaRPr lang="en-GB" smtClean="0">
              <a:ea typeface="ＭＳ Ｐゴシック" pitchFamily="34" charset="-128"/>
            </a:endParaRPr>
          </a:p>
        </p:txBody>
      </p:sp>
      <p:pic>
        <p:nvPicPr>
          <p:cNvPr id="30724" name="Picture 2" descr="http://www.doctorswithoutborders.org/sites/usa/files/styles/detail_page_header_left_sidebar/https/media.msf.org/Doc/MSF/Media/TR1/9/c/a/7/MSB1356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648200" y="2349500"/>
            <a:ext cx="4038600" cy="25225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hat the eye cannot see Fin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Education at UIPC FIDSSA Drakensberg 2013 Fin</Template>
  <TotalTime>3513</TotalTime>
  <Words>2582</Words>
  <Application>Microsoft Office PowerPoint</Application>
  <PresentationFormat>On-screen Show (4:3)</PresentationFormat>
  <Paragraphs>764</Paragraphs>
  <Slides>63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9" baseType="lpstr">
      <vt:lpstr>Calibri</vt:lpstr>
      <vt:lpstr>Arial</vt:lpstr>
      <vt:lpstr>ＭＳ Ｐゴシック</vt:lpstr>
      <vt:lpstr>inherit</vt:lpstr>
      <vt:lpstr>Times New Roman</vt:lpstr>
      <vt:lpstr>What the eye cannot see Final</vt:lpstr>
      <vt:lpstr>Using Infection Prevention Resources Wisely – Examples From Ebola </vt:lpstr>
      <vt:lpstr>The True Size of Africa</vt:lpstr>
      <vt:lpstr>Impact of poorly used resources</vt:lpstr>
      <vt:lpstr>Health profile of EVD affected countries</vt:lpstr>
      <vt:lpstr>Ebola outbreak- 2013</vt:lpstr>
      <vt:lpstr>WHO- epidemic curve</vt:lpstr>
      <vt:lpstr>What happened in 2013?</vt:lpstr>
      <vt:lpstr>Ebola subspecies in humans and Non human primate outbreaks</vt:lpstr>
      <vt:lpstr> The EVD spread to humans</vt:lpstr>
      <vt:lpstr>Bats and humans</vt:lpstr>
      <vt:lpstr>Bats and human- toddlers</vt:lpstr>
      <vt:lpstr>Slide 12</vt:lpstr>
      <vt:lpstr>Why was the spread amplified?</vt:lpstr>
      <vt:lpstr>In Africa from Dec 2013</vt:lpstr>
      <vt:lpstr>30 Sept, first case outside Africa!</vt:lpstr>
      <vt:lpstr>And funding started coming!</vt:lpstr>
      <vt:lpstr>International Support since April 2014</vt:lpstr>
      <vt:lpstr>Use what ever is available!</vt:lpstr>
      <vt:lpstr>Ebola Preparedness</vt:lpstr>
      <vt:lpstr>Participating countries</vt:lpstr>
      <vt:lpstr>Participating healthcare professionals</vt:lpstr>
      <vt:lpstr>General Administration</vt:lpstr>
      <vt:lpstr>Communication</vt:lpstr>
      <vt:lpstr>Supplies</vt:lpstr>
      <vt:lpstr>Education</vt:lpstr>
      <vt:lpstr>Facilities to deal with EVD</vt:lpstr>
      <vt:lpstr>IPC practices in place- good!</vt:lpstr>
      <vt:lpstr>Community involvement</vt:lpstr>
      <vt:lpstr>Transmission- household</vt:lpstr>
      <vt:lpstr>Transmission within social circles </vt:lpstr>
      <vt:lpstr>WHO Weekly Rep, 10th June ’15</vt:lpstr>
      <vt:lpstr>Guinea- 10th June ‘15</vt:lpstr>
      <vt:lpstr>Current-Sierra Leone 10th June ‘15</vt:lpstr>
      <vt:lpstr>Current -Liberia 29th April ‘15</vt:lpstr>
      <vt:lpstr>Transmission: Clinical areas</vt:lpstr>
      <vt:lpstr>EVD exposure risk in HCW</vt:lpstr>
      <vt:lpstr>HCW contact with EVD</vt:lpstr>
      <vt:lpstr>Poorly managed HC Waste</vt:lpstr>
      <vt:lpstr>Difference in isolation facilities- 2014</vt:lpstr>
      <vt:lpstr>Differences in PPE –both effective?</vt:lpstr>
      <vt:lpstr>Dressing up for Ebola</vt:lpstr>
      <vt:lpstr>Confusion about taking off PPE</vt:lpstr>
      <vt:lpstr>Has the training been effective?</vt:lpstr>
      <vt:lpstr>WHO report on HCW infection</vt:lpstr>
      <vt:lpstr>Structures SL- UIPC at national level</vt:lpstr>
      <vt:lpstr>Hand washing stations everywhere!</vt:lpstr>
      <vt:lpstr>The indiscriminate use of chlorine!</vt:lpstr>
      <vt:lpstr>Fears and Healthcare</vt:lpstr>
      <vt:lpstr>Community triage</vt:lpstr>
      <vt:lpstr>About chlorine</vt:lpstr>
      <vt:lpstr>Workplace exposure</vt:lpstr>
      <vt:lpstr>Injury to the respiratory tract</vt:lpstr>
      <vt:lpstr>Chlorine effect on Eyes</vt:lpstr>
      <vt:lpstr>Chlorine study- SL preliminary data</vt:lpstr>
      <vt:lpstr>Methodology</vt:lpstr>
      <vt:lpstr>HCW exposure to Chlorine</vt:lpstr>
      <vt:lpstr>Exposure to chlorine amongst HCW</vt:lpstr>
      <vt:lpstr>Multiple chlorine exposure </vt:lpstr>
      <vt:lpstr>Comparison between HCW and Ebola Survivors</vt:lpstr>
      <vt:lpstr>Chlorine</vt:lpstr>
      <vt:lpstr>Summary</vt:lpstr>
      <vt:lpstr>Slide 62</vt:lpstr>
      <vt:lpstr>Slide 63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Risk factors in SSI in Africa</dc:title>
  <dc:creator>Shaheen</dc:creator>
  <cp:lastModifiedBy>HE</cp:lastModifiedBy>
  <cp:revision>367</cp:revision>
  <cp:lastPrinted>2015-06-14T18:22:06Z</cp:lastPrinted>
  <dcterms:created xsi:type="dcterms:W3CDTF">2015-06-14T18:03:31Z</dcterms:created>
  <dcterms:modified xsi:type="dcterms:W3CDTF">2015-06-15T15:45:41Z</dcterms:modified>
</cp:coreProperties>
</file>