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5"/>
  </p:notesMasterIdLst>
  <p:handoutMasterIdLst>
    <p:handoutMasterId r:id="rId46"/>
  </p:handoutMasterIdLst>
  <p:sldIdLst>
    <p:sldId id="603" r:id="rId2"/>
    <p:sldId id="612" r:id="rId3"/>
    <p:sldId id="606" r:id="rId4"/>
    <p:sldId id="576" r:id="rId5"/>
    <p:sldId id="577" r:id="rId6"/>
    <p:sldId id="578" r:id="rId7"/>
    <p:sldId id="601" r:id="rId8"/>
    <p:sldId id="620" r:id="rId9"/>
    <p:sldId id="587" r:id="rId10"/>
    <p:sldId id="539" r:id="rId11"/>
    <p:sldId id="592" r:id="rId12"/>
    <p:sldId id="548" r:id="rId13"/>
    <p:sldId id="533" r:id="rId14"/>
    <p:sldId id="563" r:id="rId15"/>
    <p:sldId id="545" r:id="rId16"/>
    <p:sldId id="564" r:id="rId17"/>
    <p:sldId id="615" r:id="rId18"/>
    <p:sldId id="616" r:id="rId19"/>
    <p:sldId id="617" r:id="rId20"/>
    <p:sldId id="618" r:id="rId21"/>
    <p:sldId id="590" r:id="rId22"/>
    <p:sldId id="536" r:id="rId23"/>
    <p:sldId id="537" r:id="rId24"/>
    <p:sldId id="622" r:id="rId25"/>
    <p:sldId id="631" r:id="rId26"/>
    <p:sldId id="623" r:id="rId27"/>
    <p:sldId id="624" r:id="rId28"/>
    <p:sldId id="630" r:id="rId29"/>
    <p:sldId id="625" r:id="rId30"/>
    <p:sldId id="626" r:id="rId31"/>
    <p:sldId id="621" r:id="rId32"/>
    <p:sldId id="627" r:id="rId33"/>
    <p:sldId id="634" r:id="rId34"/>
    <p:sldId id="447" r:id="rId35"/>
    <p:sldId id="628" r:id="rId36"/>
    <p:sldId id="572" r:id="rId37"/>
    <p:sldId id="632" r:id="rId38"/>
    <p:sldId id="633" r:id="rId39"/>
    <p:sldId id="604" r:id="rId40"/>
    <p:sldId id="629" r:id="rId41"/>
    <p:sldId id="605" r:id="rId42"/>
    <p:sldId id="635" r:id="rId43"/>
    <p:sldId id="636" r:id="rId44"/>
  </p:sldIdLst>
  <p:sldSz cx="9144000" cy="6858000" type="screen4x3"/>
  <p:notesSz cx="6873875" cy="10061575"/>
  <p:defaultTextStyle>
    <a:defPPr>
      <a:defRPr lang="el-GR"/>
    </a:defPPr>
    <a:lvl1pPr algn="l" rtl="0" fontAlgn="base">
      <a:spcBef>
        <a:spcPct val="0"/>
      </a:spcBef>
      <a:spcAft>
        <a:spcPct val="0"/>
      </a:spcAft>
      <a:defRPr kern="1200">
        <a:solidFill>
          <a:schemeClr val="tx1"/>
        </a:solidFill>
        <a:latin typeface="Arial" charset="0"/>
        <a:ea typeface="ＭＳ Ｐゴシック" pitchFamily="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4" charset="-128"/>
        <a:cs typeface="+mn-cs"/>
      </a:defRPr>
    </a:lvl5pPr>
    <a:lvl6pPr marL="2286000" algn="l" defTabSz="914400" rtl="0" eaLnBrk="1" latinLnBrk="0" hangingPunct="1">
      <a:defRPr kern="1200">
        <a:solidFill>
          <a:schemeClr val="tx1"/>
        </a:solidFill>
        <a:latin typeface="Arial" charset="0"/>
        <a:ea typeface="ＭＳ Ｐゴシック" pitchFamily="4" charset="-128"/>
        <a:cs typeface="+mn-cs"/>
      </a:defRPr>
    </a:lvl6pPr>
    <a:lvl7pPr marL="2743200" algn="l" defTabSz="914400" rtl="0" eaLnBrk="1" latinLnBrk="0" hangingPunct="1">
      <a:defRPr kern="1200">
        <a:solidFill>
          <a:schemeClr val="tx1"/>
        </a:solidFill>
        <a:latin typeface="Arial" charset="0"/>
        <a:ea typeface="ＭＳ Ｐゴシック" pitchFamily="4" charset="-128"/>
        <a:cs typeface="+mn-cs"/>
      </a:defRPr>
    </a:lvl7pPr>
    <a:lvl8pPr marL="3200400" algn="l" defTabSz="914400" rtl="0" eaLnBrk="1" latinLnBrk="0" hangingPunct="1">
      <a:defRPr kern="1200">
        <a:solidFill>
          <a:schemeClr val="tx1"/>
        </a:solidFill>
        <a:latin typeface="Arial" charset="0"/>
        <a:ea typeface="ＭＳ Ｐゴシック" pitchFamily="4" charset="-128"/>
        <a:cs typeface="+mn-cs"/>
      </a:defRPr>
    </a:lvl8pPr>
    <a:lvl9pPr marL="3657600" algn="l" defTabSz="914400" rtl="0" eaLnBrk="1" latinLnBrk="0" hangingPunct="1">
      <a:defRPr kern="1200">
        <a:solidFill>
          <a:schemeClr val="tx1"/>
        </a:solidFill>
        <a:latin typeface="Arial" charset="0"/>
        <a:ea typeface="ＭＳ Ｐゴシック" pitchFamily="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A3EF2"/>
    <a:srgbClr val="4072CC"/>
    <a:srgbClr val="379B1F"/>
    <a:srgbClr val="278554"/>
    <a:srgbClr val="000000"/>
    <a:srgbClr val="37BD77"/>
    <a:srgbClr val="FFFF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950" y="-6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maltezou\Local%20Settings\Temp\istogramma.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maltezou\&#932;&#945;%20&#941;&#947;&#947;&#961;&#945;&#966;&#940;%20&#956;&#959;&#965;\Downloads\diagramma%202(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ocuments%20and%20Settings\maltezou\&#932;&#945;%20&#941;&#947;&#947;&#961;&#945;&#966;&#940;%20&#956;&#959;&#965;\Downloads\disease_completed%2520vaccination-1.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maltezou\&#932;&#945;%20&#941;&#947;&#947;&#961;&#945;&#966;&#940;%20&#956;&#959;&#965;\Downloads\diagramma.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lrMapOvr bg1="lt1" tx1="dk1" bg2="lt2" tx2="dk2" accent1="accent1" accent2="accent2" accent3="accent3" accent4="accent4" accent5="accent5" accent6="accent6" hlink="hlink" folHlink="folHlink"/>
  <c:chart>
    <c:plotArea>
      <c:layout/>
      <c:barChart>
        <c:barDir val="col"/>
        <c:grouping val="clustered"/>
        <c:ser>
          <c:idx val="0"/>
          <c:order val="0"/>
          <c:dLbls>
            <c:txPr>
              <a:bodyPr/>
              <a:lstStyle/>
              <a:p>
                <a:pPr>
                  <a:defRPr lang="el-GR" sz="900" b="1"/>
                </a:pPr>
                <a:endParaRPr lang="en-US"/>
              </a:p>
            </c:txPr>
            <c:showVal val="1"/>
          </c:dLbls>
          <c:cat>
            <c:strRef>
              <c:f>Φύλλο1!$A$3:$A$13</c:f>
              <c:strCache>
                <c:ptCount val="11"/>
                <c:pt idx="0">
                  <c:v>Ηπατίτιδα Β</c:v>
                </c:pt>
                <c:pt idx="1">
                  <c:v>Εποχική γρίπη</c:v>
                </c:pt>
                <c:pt idx="2">
                  <c:v>Ιλαρά - Ερυθρά</c:v>
                </c:pt>
                <c:pt idx="3">
                  <c:v>Παρωτίτιδα</c:v>
                </c:pt>
                <c:pt idx="4">
                  <c:v>Ανεμευλογιά</c:v>
                </c:pt>
                <c:pt idx="5">
                  <c:v>Διφθερίτιδα - Τέτανος</c:v>
                </c:pt>
                <c:pt idx="6">
                  <c:v>Κοκκύτης</c:v>
                </c:pt>
                <c:pt idx="7">
                  <c:v>Πολιομυελίτιδα</c:v>
                </c:pt>
                <c:pt idx="8">
                  <c:v>Ηπατίτιδα Α</c:v>
                </c:pt>
                <c:pt idx="9">
                  <c:v>Φυματίωση (BCG)</c:v>
                </c:pt>
                <c:pt idx="10">
                  <c:v>Μην C ή A, C, W135, Y</c:v>
                </c:pt>
              </c:strCache>
            </c:strRef>
          </c:cat>
          <c:val>
            <c:numRef>
              <c:f>Φύλλο1!$B$3:$B$13</c:f>
              <c:numCache>
                <c:formatCode>General</c:formatCode>
                <c:ptCount val="11"/>
                <c:pt idx="0">
                  <c:v>29</c:v>
                </c:pt>
                <c:pt idx="1">
                  <c:v>29</c:v>
                </c:pt>
                <c:pt idx="2">
                  <c:v>17</c:v>
                </c:pt>
                <c:pt idx="3">
                  <c:v>15</c:v>
                </c:pt>
                <c:pt idx="4">
                  <c:v>14</c:v>
                </c:pt>
                <c:pt idx="5">
                  <c:v>12</c:v>
                </c:pt>
                <c:pt idx="6">
                  <c:v>11</c:v>
                </c:pt>
                <c:pt idx="7">
                  <c:v>11</c:v>
                </c:pt>
                <c:pt idx="8">
                  <c:v>9</c:v>
                </c:pt>
                <c:pt idx="9">
                  <c:v>9</c:v>
                </c:pt>
                <c:pt idx="10">
                  <c:v>8</c:v>
                </c:pt>
              </c:numCache>
            </c:numRef>
          </c:val>
        </c:ser>
        <c:dLbls>
          <c:showVal val="1"/>
        </c:dLbls>
        <c:gapWidth val="75"/>
        <c:axId val="101902208"/>
        <c:axId val="101903744"/>
      </c:barChart>
      <c:catAx>
        <c:axId val="101902208"/>
        <c:scaling>
          <c:orientation val="minMax"/>
        </c:scaling>
        <c:delete val="1"/>
        <c:axPos val="b"/>
        <c:numFmt formatCode="General" sourceLinked="1"/>
        <c:majorTickMark val="none"/>
        <c:tickLblPos val="none"/>
        <c:crossAx val="101903744"/>
        <c:crosses val="autoZero"/>
        <c:auto val="1"/>
        <c:lblAlgn val="ctr"/>
        <c:lblOffset val="100"/>
      </c:catAx>
      <c:valAx>
        <c:axId val="101903744"/>
        <c:scaling>
          <c:orientation val="minMax"/>
        </c:scaling>
        <c:axPos val="l"/>
        <c:numFmt formatCode="General" sourceLinked="1"/>
        <c:majorTickMark val="none"/>
        <c:tickLblPos val="nextTo"/>
        <c:txPr>
          <a:bodyPr/>
          <a:lstStyle/>
          <a:p>
            <a:pPr>
              <a:defRPr lang="el-GR" sz="900" b="1"/>
            </a:pPr>
            <a:endParaRPr lang="en-US"/>
          </a:p>
        </c:txPr>
        <c:crossAx val="101902208"/>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clrMapOvr bg1="lt1" tx1="dk1" bg2="lt2" tx2="dk2" accent1="accent1" accent2="accent2" accent3="accent3" accent4="accent4" accent5="accent5" accent6="accent6" hlink="hlink" folHlink="folHlink"/>
  <c:chart>
    <c:plotArea>
      <c:layout>
        <c:manualLayout>
          <c:layoutTarget val="inner"/>
          <c:xMode val="edge"/>
          <c:yMode val="edge"/>
          <c:x val="5.89415538898624E-2"/>
          <c:y val="4.3521252514855217E-2"/>
          <c:w val="0.73309081929620312"/>
          <c:h val="0.82123357360886307"/>
        </c:manualLayout>
      </c:layout>
      <c:barChart>
        <c:barDir val="col"/>
        <c:grouping val="clustered"/>
        <c:ser>
          <c:idx val="0"/>
          <c:order val="0"/>
          <c:tx>
            <c:strRef>
              <c:f>Φύλλο1!$B$1</c:f>
              <c:strCache>
                <c:ptCount val="1"/>
                <c:pt idx="0">
                  <c:v>Εργαζόμενοι σε Κέντρα Υγείας (ν=2055)</c:v>
                </c:pt>
              </c:strCache>
            </c:strRef>
          </c:tx>
          <c:cat>
            <c:strRef>
              <c:f>Φύλλο1!$A$2:$A$8</c:f>
              <c:strCache>
                <c:ptCount val="7"/>
                <c:pt idx="0">
                  <c:v>Ιλαρά</c:v>
                </c:pt>
                <c:pt idx="1">
                  <c:v>Παρωτίτιδα</c:v>
                </c:pt>
                <c:pt idx="2">
                  <c:v>Ερυθρά</c:v>
                </c:pt>
                <c:pt idx="3">
                  <c:v>Ανεμευλογιά</c:v>
                </c:pt>
                <c:pt idx="4">
                  <c:v>Ηπατίτιδα Α</c:v>
                </c:pt>
                <c:pt idx="5">
                  <c:v>Ηπατίτιδα Β</c:v>
                </c:pt>
                <c:pt idx="6">
                  <c:v>Τέτανος - Διφθερίτιδα</c:v>
                </c:pt>
              </c:strCache>
            </c:strRef>
          </c:cat>
          <c:val>
            <c:numRef>
              <c:f>Φύλλο1!$B$2:$B$8</c:f>
              <c:numCache>
                <c:formatCode>0.0</c:formatCode>
                <c:ptCount val="7"/>
                <c:pt idx="0">
                  <c:v>17</c:v>
                </c:pt>
                <c:pt idx="1">
                  <c:v>25</c:v>
                </c:pt>
                <c:pt idx="2">
                  <c:v>18.600000000000001</c:v>
                </c:pt>
                <c:pt idx="3">
                  <c:v>16.7</c:v>
                </c:pt>
                <c:pt idx="4">
                  <c:v>87.5</c:v>
                </c:pt>
                <c:pt idx="5">
                  <c:v>35</c:v>
                </c:pt>
                <c:pt idx="6">
                  <c:v>52.6</c:v>
                </c:pt>
              </c:numCache>
            </c:numRef>
          </c:val>
        </c:ser>
        <c:ser>
          <c:idx val="1"/>
          <c:order val="1"/>
          <c:tx>
            <c:strRef>
              <c:f>Φύλλο1!$C$1</c:f>
              <c:strCache>
                <c:ptCount val="1"/>
                <c:pt idx="0">
                  <c:v>Εγαζόμενοι σε Γενικά Νοσοκομεία (ν=505)</c:v>
                </c:pt>
              </c:strCache>
            </c:strRef>
          </c:tx>
          <c:cat>
            <c:strRef>
              <c:f>Φύλλο1!$A$2:$A$8</c:f>
              <c:strCache>
                <c:ptCount val="7"/>
                <c:pt idx="0">
                  <c:v>Ιλαρά</c:v>
                </c:pt>
                <c:pt idx="1">
                  <c:v>Παρωτίτιδα</c:v>
                </c:pt>
                <c:pt idx="2">
                  <c:v>Ερυθρά</c:v>
                </c:pt>
                <c:pt idx="3">
                  <c:v>Ανεμευλογιά</c:v>
                </c:pt>
                <c:pt idx="4">
                  <c:v>Ηπατίτιδα Α</c:v>
                </c:pt>
                <c:pt idx="5">
                  <c:v>Ηπατίτιδα Β</c:v>
                </c:pt>
                <c:pt idx="6">
                  <c:v>Τέτανος - Διφθερίτιδα</c:v>
                </c:pt>
              </c:strCache>
            </c:strRef>
          </c:cat>
          <c:val>
            <c:numRef>
              <c:f>Φύλλο1!$C$2:$C$8</c:f>
              <c:numCache>
                <c:formatCode>0.0</c:formatCode>
                <c:ptCount val="7"/>
                <c:pt idx="0">
                  <c:v>12.7</c:v>
                </c:pt>
                <c:pt idx="1">
                  <c:v>18.899999999999999</c:v>
                </c:pt>
                <c:pt idx="2">
                  <c:v>15.8</c:v>
                </c:pt>
                <c:pt idx="3">
                  <c:v>15.2</c:v>
                </c:pt>
                <c:pt idx="4">
                  <c:v>89.9</c:v>
                </c:pt>
                <c:pt idx="5">
                  <c:v>34.200000000000003</c:v>
                </c:pt>
                <c:pt idx="6">
                  <c:v>64.3</c:v>
                </c:pt>
              </c:numCache>
            </c:numRef>
          </c:val>
        </c:ser>
        <c:axId val="102435840"/>
        <c:axId val="102462208"/>
      </c:barChart>
      <c:catAx>
        <c:axId val="102435840"/>
        <c:scaling>
          <c:orientation val="minMax"/>
        </c:scaling>
        <c:delete val="1"/>
        <c:axPos val="b"/>
        <c:tickLblPos val="none"/>
        <c:crossAx val="102462208"/>
        <c:crosses val="autoZero"/>
        <c:auto val="1"/>
        <c:lblAlgn val="ctr"/>
        <c:lblOffset val="100"/>
      </c:catAx>
      <c:valAx>
        <c:axId val="102462208"/>
        <c:scaling>
          <c:orientation val="minMax"/>
        </c:scaling>
        <c:axPos val="l"/>
        <c:numFmt formatCode="0.0" sourceLinked="1"/>
        <c:tickLblPos val="nextTo"/>
        <c:txPr>
          <a:bodyPr/>
          <a:lstStyle/>
          <a:p>
            <a:pPr>
              <a:defRPr lang="el-GR"/>
            </a:pPr>
            <a:endParaRPr lang="en-US"/>
          </a:p>
        </c:txPr>
        <c:crossAx val="102435840"/>
        <c:crosses val="autoZero"/>
        <c:crossBetween val="between"/>
      </c:valAx>
    </c:plotArea>
    <c:plotVisOnly val="1"/>
    <c:dispBlanksAs val="gap"/>
  </c:chart>
  <c:txPr>
    <a:bodyPr/>
    <a:lstStyle/>
    <a:p>
      <a:pPr>
        <a:defRPr sz="900" b="1"/>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CA"/>
  <c:clrMapOvr bg1="lt1" tx1="dk1" bg2="lt2" tx2="dk2" accent1="accent1" accent2="accent2" accent3="accent3" accent4="accent4" accent5="accent5" accent6="accent6" hlink="hlink" folHlink="folHlink"/>
  <c:chart>
    <c:plotArea>
      <c:layout>
        <c:manualLayout>
          <c:layoutTarget val="inner"/>
          <c:xMode val="edge"/>
          <c:yMode val="edge"/>
          <c:x val="4.0890806361319407E-2"/>
          <c:y val="2.7805588449604301E-2"/>
          <c:w val="0.74630781230316723"/>
          <c:h val="0.8788874767180862"/>
        </c:manualLayout>
      </c:layout>
      <c:barChart>
        <c:barDir val="col"/>
        <c:grouping val="clustered"/>
        <c:ser>
          <c:idx val="0"/>
          <c:order val="0"/>
          <c:tx>
            <c:strRef>
              <c:f>Φύλλο1!$B$3</c:f>
              <c:strCache>
                <c:ptCount val="1"/>
                <c:pt idx="0">
                  <c:v>Εργαζόμενοι  σε  Κέντρα  Υγείας  (ν=2055)</c:v>
                </c:pt>
              </c:strCache>
            </c:strRef>
          </c:tx>
          <c:dLbls>
            <c:txPr>
              <a:bodyPr/>
              <a:lstStyle/>
              <a:p>
                <a:pPr>
                  <a:defRPr lang="el-GR"/>
                </a:pPr>
                <a:endParaRPr lang="en-US"/>
              </a:p>
            </c:txPr>
            <c:showVal val="1"/>
          </c:dLbls>
          <c:cat>
            <c:strRef>
              <c:f>Φύλλο1!$A$4:$A$10</c:f>
              <c:strCache>
                <c:ptCount val="7"/>
                <c:pt idx="0">
                  <c:v>Ιλαρά</c:v>
                </c:pt>
                <c:pt idx="1">
                  <c:v>Παρωτιτιδα</c:v>
                </c:pt>
                <c:pt idx="2">
                  <c:v>Ερυθρά</c:v>
                </c:pt>
                <c:pt idx="3">
                  <c:v>Ανεμευλογιά</c:v>
                </c:pt>
                <c:pt idx="4">
                  <c:v>Ηπατίτιδα Α</c:v>
                </c:pt>
                <c:pt idx="5">
                  <c:v>Ηπατίτιδα Β</c:v>
                </c:pt>
                <c:pt idx="6">
                  <c:v>Τέτανος - διφθερίτιδα</c:v>
                </c:pt>
              </c:strCache>
            </c:strRef>
          </c:cat>
          <c:val>
            <c:numRef>
              <c:f>Φύλλο1!$B$4:$B$10</c:f>
              <c:numCache>
                <c:formatCode>General</c:formatCode>
                <c:ptCount val="7"/>
                <c:pt idx="0">
                  <c:v>23.3</c:v>
                </c:pt>
                <c:pt idx="1">
                  <c:v>23.3</c:v>
                </c:pt>
                <c:pt idx="2">
                  <c:v>29.8</c:v>
                </c:pt>
                <c:pt idx="3">
                  <c:v>3</c:v>
                </c:pt>
                <c:pt idx="4">
                  <c:v>5.8</c:v>
                </c:pt>
                <c:pt idx="5">
                  <c:v>55.7</c:v>
                </c:pt>
                <c:pt idx="6">
                  <c:v>47.3</c:v>
                </c:pt>
              </c:numCache>
            </c:numRef>
          </c:val>
        </c:ser>
        <c:ser>
          <c:idx val="1"/>
          <c:order val="1"/>
          <c:tx>
            <c:strRef>
              <c:f>Φύλλο1!$C$3</c:f>
              <c:strCache>
                <c:ptCount val="1"/>
                <c:pt idx="0">
                  <c:v>Εργαζόμενοι  σε  Γενικά  Νοσοκομεία  (ν=505)</c:v>
                </c:pt>
              </c:strCache>
            </c:strRef>
          </c:tx>
          <c:dLbls>
            <c:dLbl>
              <c:idx val="0"/>
              <c:layout>
                <c:manualLayout>
                  <c:x val="1.5292260605516604E-2"/>
                  <c:y val="0"/>
                </c:manualLayout>
              </c:layout>
              <c:dLblPos val="outEnd"/>
              <c:showVal val="1"/>
            </c:dLbl>
            <c:dLbl>
              <c:idx val="1"/>
              <c:layout>
                <c:manualLayout>
                  <c:x val="1.3902055095924305E-2"/>
                  <c:y val="0"/>
                </c:manualLayout>
              </c:layout>
              <c:dLblPos val="outEnd"/>
              <c:showVal val="1"/>
            </c:dLbl>
            <c:dLbl>
              <c:idx val="2"/>
              <c:layout>
                <c:manualLayout>
                  <c:x val="1.2511849586331801E-2"/>
                  <c:y val="0"/>
                </c:manualLayout>
              </c:layout>
              <c:dLblPos val="outEnd"/>
              <c:showVal val="1"/>
            </c:dLbl>
            <c:dLbl>
              <c:idx val="5"/>
              <c:layout>
                <c:manualLayout>
                  <c:x val="1.8072671624701404E-2"/>
                  <c:y val="2.3036647315278305E-3"/>
                </c:manualLayout>
              </c:layout>
              <c:dLblPos val="outEnd"/>
              <c:showVal val="1"/>
            </c:dLbl>
            <c:dLbl>
              <c:idx val="6"/>
              <c:layout>
                <c:manualLayout>
                  <c:x val="1.5292260605516604E-2"/>
                  <c:y val="-4.6073294630556609E-3"/>
                </c:manualLayout>
              </c:layout>
              <c:dLblPos val="outEnd"/>
              <c:showVal val="1"/>
            </c:dLbl>
            <c:txPr>
              <a:bodyPr/>
              <a:lstStyle/>
              <a:p>
                <a:pPr>
                  <a:defRPr lang="el-GR"/>
                </a:pPr>
                <a:endParaRPr lang="en-US"/>
              </a:p>
            </c:txPr>
            <c:showVal val="1"/>
          </c:dLbls>
          <c:cat>
            <c:strRef>
              <c:f>Φύλλο1!$A$4:$A$10</c:f>
              <c:strCache>
                <c:ptCount val="7"/>
                <c:pt idx="0">
                  <c:v>Ιλαρά</c:v>
                </c:pt>
                <c:pt idx="1">
                  <c:v>Παρωτιτιδα</c:v>
                </c:pt>
                <c:pt idx="2">
                  <c:v>Ερυθρά</c:v>
                </c:pt>
                <c:pt idx="3">
                  <c:v>Ανεμευλογιά</c:v>
                </c:pt>
                <c:pt idx="4">
                  <c:v>Ηπατίτιδα Α</c:v>
                </c:pt>
                <c:pt idx="5">
                  <c:v>Ηπατίτιδα Β</c:v>
                </c:pt>
                <c:pt idx="6">
                  <c:v>Τέτανος - διφθερίτιδα</c:v>
                </c:pt>
              </c:strCache>
            </c:strRef>
          </c:cat>
          <c:val>
            <c:numRef>
              <c:f>Φύλλο1!$C$4:$C$10</c:f>
              <c:numCache>
                <c:formatCode>General</c:formatCode>
                <c:ptCount val="7"/>
                <c:pt idx="0">
                  <c:v>18.8</c:v>
                </c:pt>
                <c:pt idx="1">
                  <c:v>18.8</c:v>
                </c:pt>
                <c:pt idx="2">
                  <c:v>22.2</c:v>
                </c:pt>
                <c:pt idx="3">
                  <c:v>1.9000000000000001</c:v>
                </c:pt>
                <c:pt idx="4">
                  <c:v>3.6</c:v>
                </c:pt>
                <c:pt idx="5">
                  <c:v>56.5</c:v>
                </c:pt>
                <c:pt idx="6">
                  <c:v>35.700000000000003</c:v>
                </c:pt>
              </c:numCache>
            </c:numRef>
          </c:val>
        </c:ser>
        <c:axId val="102578816"/>
        <c:axId val="102580608"/>
      </c:barChart>
      <c:catAx>
        <c:axId val="102578816"/>
        <c:scaling>
          <c:orientation val="minMax"/>
        </c:scaling>
        <c:delete val="1"/>
        <c:axPos val="b"/>
        <c:numFmt formatCode="General" sourceLinked="1"/>
        <c:tickLblPos val="none"/>
        <c:crossAx val="102580608"/>
        <c:crosses val="autoZero"/>
        <c:auto val="1"/>
        <c:lblAlgn val="ctr"/>
        <c:lblOffset val="100"/>
      </c:catAx>
      <c:valAx>
        <c:axId val="102580608"/>
        <c:scaling>
          <c:orientation val="minMax"/>
        </c:scaling>
        <c:axPos val="l"/>
        <c:numFmt formatCode="General" sourceLinked="1"/>
        <c:tickLblPos val="nextTo"/>
        <c:txPr>
          <a:bodyPr/>
          <a:lstStyle/>
          <a:p>
            <a:pPr>
              <a:defRPr lang="el-GR"/>
            </a:pPr>
            <a:endParaRPr lang="en-US"/>
          </a:p>
        </c:txPr>
        <c:crossAx val="102578816"/>
        <c:crosses val="autoZero"/>
        <c:crossBetween val="between"/>
      </c:valAx>
      <c:spPr>
        <a:noFill/>
        <a:ln w="25400">
          <a:noFill/>
        </a:ln>
      </c:spPr>
    </c:plotArea>
    <c:plotVisOnly val="1"/>
    <c:dispBlanksAs val="gap"/>
  </c:chart>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CA"/>
  <c:clrMapOvr bg1="lt1" tx1="dk1" bg2="lt2" tx2="dk2" accent1="accent1" accent2="accent2" accent3="accent3" accent4="accent4" accent5="accent5" accent6="accent6" hlink="hlink" folHlink="folHlink"/>
  <c:chart>
    <c:plotArea>
      <c:layout>
        <c:manualLayout>
          <c:layoutTarget val="inner"/>
          <c:xMode val="edge"/>
          <c:yMode val="edge"/>
          <c:x val="5.4305077213643513E-2"/>
          <c:y val="3.1146306710189801E-2"/>
          <c:w val="0.69172140007043015"/>
          <c:h val="0.81367195782295099"/>
        </c:manualLayout>
      </c:layout>
      <c:barChart>
        <c:barDir val="col"/>
        <c:grouping val="clustered"/>
        <c:ser>
          <c:idx val="0"/>
          <c:order val="0"/>
          <c:tx>
            <c:strRef>
              <c:f>Φύλλο1!$B$1</c:f>
              <c:strCache>
                <c:ptCount val="1"/>
                <c:pt idx="0">
                  <c:v>Υποχρεωτικός εμβολιασμός για όλο το προσωπικό (%)</c:v>
                </c:pt>
              </c:strCache>
            </c:strRef>
          </c:tx>
          <c:cat>
            <c:strRef>
              <c:f>Φύλλο1!$A$2:$A$9</c:f>
              <c:strCache>
                <c:ptCount val="8"/>
                <c:pt idx="0">
                  <c:v>Γρίπη</c:v>
                </c:pt>
                <c:pt idx="1">
                  <c:v>Ιλαρά</c:v>
                </c:pt>
                <c:pt idx="2">
                  <c:v>Παρωτίτιδα</c:v>
                </c:pt>
                <c:pt idx="3">
                  <c:v>Ερυθρά</c:v>
                </c:pt>
                <c:pt idx="4">
                  <c:v>Ανεμευλογιά</c:v>
                </c:pt>
                <c:pt idx="5">
                  <c:v>Ηπατίτιδα Α</c:v>
                </c:pt>
                <c:pt idx="6">
                  <c:v>Ηπατίτιδα Β</c:v>
                </c:pt>
                <c:pt idx="7">
                  <c:v>Κοκκύτης</c:v>
                </c:pt>
              </c:strCache>
            </c:strRef>
          </c:cat>
          <c:val>
            <c:numRef>
              <c:f>Φύλλο1!$B$2:$B$9</c:f>
              <c:numCache>
                <c:formatCode>0.0</c:formatCode>
                <c:ptCount val="8"/>
                <c:pt idx="0">
                  <c:v>55.3</c:v>
                </c:pt>
                <c:pt idx="1">
                  <c:v>17</c:v>
                </c:pt>
                <c:pt idx="2">
                  <c:v>15.3</c:v>
                </c:pt>
                <c:pt idx="3">
                  <c:v>18.3</c:v>
                </c:pt>
                <c:pt idx="4">
                  <c:v>17.899999999999999</c:v>
                </c:pt>
                <c:pt idx="5">
                  <c:v>42.7</c:v>
                </c:pt>
                <c:pt idx="6">
                  <c:v>87.3</c:v>
                </c:pt>
                <c:pt idx="7">
                  <c:v>12.8</c:v>
                </c:pt>
              </c:numCache>
            </c:numRef>
          </c:val>
        </c:ser>
        <c:ser>
          <c:idx val="1"/>
          <c:order val="1"/>
          <c:tx>
            <c:strRef>
              <c:f>Φύλλο1!$C$1</c:f>
              <c:strCache>
                <c:ptCount val="1"/>
                <c:pt idx="0">
                  <c:v>Υποχρεωτικός εμβολιασμός για το προσωπικό που έρχεται σε επαφή με ανοσοκατεσταλμένα άτομα (%)</c:v>
                </c:pt>
              </c:strCache>
            </c:strRef>
          </c:tx>
          <c:cat>
            <c:strRef>
              <c:f>Φύλλο1!$A$2:$A$9</c:f>
              <c:strCache>
                <c:ptCount val="8"/>
                <c:pt idx="0">
                  <c:v>Γρίπη</c:v>
                </c:pt>
                <c:pt idx="1">
                  <c:v>Ιλαρά</c:v>
                </c:pt>
                <c:pt idx="2">
                  <c:v>Παρωτίτιδα</c:v>
                </c:pt>
                <c:pt idx="3">
                  <c:v>Ερυθρά</c:v>
                </c:pt>
                <c:pt idx="4">
                  <c:v>Ανεμευλογιά</c:v>
                </c:pt>
                <c:pt idx="5">
                  <c:v>Ηπατίτιδα Α</c:v>
                </c:pt>
                <c:pt idx="6">
                  <c:v>Ηπατίτιδα Β</c:v>
                </c:pt>
                <c:pt idx="7">
                  <c:v>Κοκκύτης</c:v>
                </c:pt>
              </c:strCache>
            </c:strRef>
          </c:cat>
          <c:val>
            <c:numRef>
              <c:f>Φύλλο1!$C$2:$C$9</c:f>
              <c:numCache>
                <c:formatCode>0.0</c:formatCode>
                <c:ptCount val="8"/>
                <c:pt idx="0">
                  <c:v>75.099999999999994</c:v>
                </c:pt>
                <c:pt idx="1">
                  <c:v>43.3</c:v>
                </c:pt>
                <c:pt idx="2">
                  <c:v>34</c:v>
                </c:pt>
                <c:pt idx="3">
                  <c:v>37.299999999999997</c:v>
                </c:pt>
                <c:pt idx="4">
                  <c:v>41.4</c:v>
                </c:pt>
                <c:pt idx="5">
                  <c:v>56.2</c:v>
                </c:pt>
                <c:pt idx="6">
                  <c:v>80</c:v>
                </c:pt>
                <c:pt idx="7">
                  <c:v>32</c:v>
                </c:pt>
              </c:numCache>
            </c:numRef>
          </c:val>
        </c:ser>
        <c:axId val="102501376"/>
        <c:axId val="102531840"/>
      </c:barChart>
      <c:catAx>
        <c:axId val="102501376"/>
        <c:scaling>
          <c:orientation val="minMax"/>
        </c:scaling>
        <c:delete val="1"/>
        <c:axPos val="b"/>
        <c:tickLblPos val="none"/>
        <c:crossAx val="102531840"/>
        <c:crosses val="autoZero"/>
        <c:auto val="1"/>
        <c:lblAlgn val="ctr"/>
        <c:lblOffset val="100"/>
      </c:catAx>
      <c:valAx>
        <c:axId val="102531840"/>
        <c:scaling>
          <c:orientation val="minMax"/>
        </c:scaling>
        <c:axPos val="l"/>
        <c:numFmt formatCode="0.0" sourceLinked="1"/>
        <c:tickLblPos val="nextTo"/>
        <c:txPr>
          <a:bodyPr/>
          <a:lstStyle/>
          <a:p>
            <a:pPr>
              <a:defRPr lang="el-GR"/>
            </a:pPr>
            <a:endParaRPr lang="en-US"/>
          </a:p>
        </c:txPr>
        <c:crossAx val="102501376"/>
        <c:crosses val="autoZero"/>
        <c:crossBetween val="between"/>
      </c:valAx>
    </c:plotArea>
    <c:plotVisOnly val="1"/>
    <c:dispBlanksAs val="gap"/>
  </c:chart>
  <c:txPr>
    <a:bodyPr/>
    <a:lstStyle/>
    <a:p>
      <a:pPr>
        <a:defRPr sz="900" b="1"/>
      </a:pPr>
      <a:endParaRPr lang="en-US"/>
    </a:p>
  </c:txPr>
  <c:externalData r:id="rId2"/>
</c:chartSpace>
</file>

<file path=ppt/drawings/drawing1.xml><?xml version="1.0" encoding="utf-8"?>
<c:userShapes xmlns:c="http://schemas.openxmlformats.org/drawingml/2006/chart">
  <cdr:relSizeAnchor xmlns:cdr="http://schemas.openxmlformats.org/drawingml/2006/chartDrawing">
    <cdr:from>
      <cdr:x>0.0784</cdr:x>
      <cdr:y>0.8822</cdr:y>
    </cdr:from>
    <cdr:to>
      <cdr:x>0.86819</cdr:x>
      <cdr:y>0.97055</cdr:y>
    </cdr:to>
    <cdr:sp macro="" textlink="">
      <cdr:nvSpPr>
        <cdr:cNvPr id="2" name="1 - TextBox"/>
        <cdr:cNvSpPr txBox="1"/>
      </cdr:nvSpPr>
      <cdr:spPr>
        <a:xfrm xmlns:a="http://schemas.openxmlformats.org/drawingml/2006/main">
          <a:off x="643309" y="4314130"/>
          <a:ext cx="6480720"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smtClean="0">
              <a:latin typeface="Arial Narrow" pitchFamily="34" charset="0"/>
            </a:rPr>
            <a:t>Measles                 Mumps                     Rubella                    </a:t>
          </a:r>
          <a:r>
            <a:rPr lang="en-US" sz="900" b="1" dirty="0" err="1" smtClean="0">
              <a:latin typeface="Arial Narrow" pitchFamily="34" charset="0"/>
            </a:rPr>
            <a:t>Varicella</a:t>
          </a:r>
          <a:r>
            <a:rPr lang="en-US" sz="900" b="1" dirty="0" smtClean="0">
              <a:latin typeface="Arial Narrow" pitchFamily="34" charset="0"/>
            </a:rPr>
            <a:t>                 Hepatitis A               Hepatitis B        Tetanus - Diphtheria</a:t>
          </a:r>
          <a:endParaRPr lang="el-GR" sz="900" b="1" dirty="0">
            <a:latin typeface="Arial Narrow"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0.775</cdr:x>
      <cdr:y>0.1136</cdr:y>
    </cdr:from>
    <cdr:to>
      <cdr:x>0.99167</cdr:x>
      <cdr:y>0.3503</cdr:y>
    </cdr:to>
    <cdr:sp macro="" textlink="">
      <cdr:nvSpPr>
        <cdr:cNvPr id="2" name="4 - TextBox"/>
        <cdr:cNvSpPr txBox="1"/>
      </cdr:nvSpPr>
      <cdr:spPr>
        <a:xfrm xmlns:a="http://schemas.openxmlformats.org/drawingml/2006/main">
          <a:off x="6696744" y="576064"/>
          <a:ext cx="1872208" cy="12003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el-GR" sz="2400" b="1" dirty="0" smtClean="0">
              <a:solidFill>
                <a:srgbClr val="FF0000"/>
              </a:solidFill>
              <a:latin typeface="Arial Narrow" pitchFamily="34" charset="0"/>
            </a:rPr>
            <a:t>▪</a:t>
          </a:r>
          <a:r>
            <a:rPr lang="en-US" sz="1200" b="1" dirty="0" smtClean="0">
              <a:latin typeface="Arial Narrow" pitchFamily="34" charset="0"/>
            </a:rPr>
            <a:t> HCPs  in  acute-care   </a:t>
          </a:r>
        </a:p>
        <a:p xmlns:a="http://schemas.openxmlformats.org/drawingml/2006/main">
          <a:r>
            <a:rPr lang="en-US" sz="1200" b="1" dirty="0">
              <a:latin typeface="Arial Narrow" pitchFamily="34" charset="0"/>
            </a:rPr>
            <a:t> </a:t>
          </a:r>
          <a:r>
            <a:rPr lang="en-US" sz="1200" b="1" dirty="0" smtClean="0">
              <a:latin typeface="Arial Narrow" pitchFamily="34" charset="0"/>
            </a:rPr>
            <a:t>    hospitals  (n=505)</a:t>
          </a:r>
        </a:p>
        <a:p xmlns:a="http://schemas.openxmlformats.org/drawingml/2006/main">
          <a:r>
            <a:rPr lang="el-GR" sz="2400" b="1" dirty="0" smtClean="0">
              <a:solidFill>
                <a:srgbClr val="1A3EF2"/>
              </a:solidFill>
              <a:latin typeface="Arial Narrow" pitchFamily="34" charset="0"/>
            </a:rPr>
            <a:t>▪</a:t>
          </a:r>
          <a:r>
            <a:rPr lang="en-US" sz="1200" b="1" dirty="0" smtClean="0">
              <a:latin typeface="Arial Narrow" pitchFamily="34" charset="0"/>
            </a:rPr>
            <a:t> HCPs  in  primary-</a:t>
          </a:r>
        </a:p>
        <a:p xmlns:a="http://schemas.openxmlformats.org/drawingml/2006/main">
          <a:r>
            <a:rPr lang="en-US" sz="1200" b="1" dirty="0">
              <a:latin typeface="Arial Narrow" pitchFamily="34" charset="0"/>
            </a:rPr>
            <a:t> </a:t>
          </a:r>
          <a:r>
            <a:rPr lang="en-US" sz="1200" b="1" dirty="0" smtClean="0">
              <a:latin typeface="Arial Narrow" pitchFamily="34" charset="0"/>
            </a:rPr>
            <a:t>   care  centers  (n=2055)</a:t>
          </a:r>
          <a:endParaRPr lang="el-GR" sz="1200" b="1" dirty="0">
            <a:latin typeface="Arial Narrow"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7815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3123" name="Rectangle 3"/>
          <p:cNvSpPr>
            <a:spLocks noGrp="1" noChangeArrowheads="1"/>
          </p:cNvSpPr>
          <p:nvPr>
            <p:ph type="dt" sz="quarter" idx="1"/>
          </p:nvPr>
        </p:nvSpPr>
        <p:spPr bwMode="auto">
          <a:xfrm>
            <a:off x="3894138" y="0"/>
            <a:ext cx="297815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24" name="Rectangle 4"/>
          <p:cNvSpPr>
            <a:spLocks noGrp="1" noChangeArrowheads="1"/>
          </p:cNvSpPr>
          <p:nvPr>
            <p:ph type="ftr" sz="quarter" idx="2"/>
          </p:nvPr>
        </p:nvSpPr>
        <p:spPr bwMode="auto">
          <a:xfrm>
            <a:off x="0" y="9556750"/>
            <a:ext cx="2978150" cy="5032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3125" name="Rectangle 5"/>
          <p:cNvSpPr>
            <a:spLocks noGrp="1" noChangeArrowheads="1"/>
          </p:cNvSpPr>
          <p:nvPr>
            <p:ph type="sldNum" sz="quarter" idx="3"/>
          </p:nvPr>
        </p:nvSpPr>
        <p:spPr bwMode="auto">
          <a:xfrm>
            <a:off x="3894138" y="9556750"/>
            <a:ext cx="2978150" cy="5032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8501699-24CB-493F-9253-C50C2539FA2A}" type="slidenum">
              <a:rPr lang="el-G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297815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36547" name="Rectangle 3"/>
          <p:cNvSpPr>
            <a:spLocks noGrp="1" noChangeArrowheads="1"/>
          </p:cNvSpPr>
          <p:nvPr>
            <p:ph type="dt" idx="1"/>
          </p:nvPr>
        </p:nvSpPr>
        <p:spPr bwMode="auto">
          <a:xfrm>
            <a:off x="3894138" y="0"/>
            <a:ext cx="297815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6388" name="Rectangle 4"/>
          <p:cNvSpPr>
            <a:spLocks noRot="1" noChangeArrowheads="1" noTextEdit="1"/>
          </p:cNvSpPr>
          <p:nvPr>
            <p:ph type="sldImg" idx="2"/>
          </p:nvPr>
        </p:nvSpPr>
        <p:spPr bwMode="auto">
          <a:xfrm>
            <a:off x="922338" y="754063"/>
            <a:ext cx="5029200" cy="3773487"/>
          </a:xfrm>
          <a:prstGeom prst="rect">
            <a:avLst/>
          </a:prstGeom>
          <a:noFill/>
          <a:ln w="9525">
            <a:solidFill>
              <a:srgbClr val="000000"/>
            </a:solidFill>
            <a:miter lim="800000"/>
            <a:headEnd/>
            <a:tailEnd/>
          </a:ln>
        </p:spPr>
      </p:sp>
      <p:sp>
        <p:nvSpPr>
          <p:cNvPr id="236549" name="Rectangle 5"/>
          <p:cNvSpPr>
            <a:spLocks noGrp="1" noChangeArrowheads="1"/>
          </p:cNvSpPr>
          <p:nvPr>
            <p:ph type="body" sz="quarter" idx="3"/>
          </p:nvPr>
        </p:nvSpPr>
        <p:spPr bwMode="auto">
          <a:xfrm>
            <a:off x="687388" y="4779963"/>
            <a:ext cx="5499100" cy="4527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236550" name="Rectangle 6"/>
          <p:cNvSpPr>
            <a:spLocks noGrp="1" noChangeArrowheads="1"/>
          </p:cNvSpPr>
          <p:nvPr>
            <p:ph type="ftr" sz="quarter" idx="4"/>
          </p:nvPr>
        </p:nvSpPr>
        <p:spPr bwMode="auto">
          <a:xfrm>
            <a:off x="0" y="9556750"/>
            <a:ext cx="2978150" cy="5032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36551" name="Rectangle 7"/>
          <p:cNvSpPr>
            <a:spLocks noGrp="1" noChangeArrowheads="1"/>
          </p:cNvSpPr>
          <p:nvPr>
            <p:ph type="sldNum" sz="quarter" idx="5"/>
          </p:nvPr>
        </p:nvSpPr>
        <p:spPr bwMode="auto">
          <a:xfrm>
            <a:off x="3894138" y="9556750"/>
            <a:ext cx="2978150" cy="5032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382FD60-4253-4B5E-945B-B0323C0D45E3}" type="slidenum">
              <a:rPr lang="el-G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5C80C899-7A7C-4BCC-B429-420E3016A0E0}"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5333E242-80C9-469C-A68C-CA5030A9BF6E}"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7EF16399-029C-4B07-8FC3-28A58D66786E}"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3 - Θέση ημερομηνίας"/>
          <p:cNvSpPr>
            <a:spLocks noGrp="1"/>
          </p:cNvSpPr>
          <p:nvPr>
            <p:ph type="dt" sz="half" idx="10"/>
          </p:nvPr>
        </p:nvSpPr>
        <p:spPr/>
        <p:txBody>
          <a:bodyPr/>
          <a:lstStyle>
            <a:lvl1pPr>
              <a:defRPr/>
            </a:lvl1pPr>
          </a:lstStyle>
          <a:p>
            <a:endParaRPr lang="en-US"/>
          </a:p>
        </p:txBody>
      </p:sp>
      <p:sp>
        <p:nvSpPr>
          <p:cNvPr id="7" name="4 - Θέση υποσέλιδου"/>
          <p:cNvSpPr>
            <a:spLocks noGrp="1"/>
          </p:cNvSpPr>
          <p:nvPr>
            <p:ph type="ftr" sz="quarter" idx="11"/>
          </p:nvPr>
        </p:nvSpPr>
        <p:spPr/>
        <p:txBody>
          <a:bodyPr/>
          <a:lstStyle>
            <a:lvl1pPr>
              <a:defRPr/>
            </a:lvl1pPr>
          </a:lstStyle>
          <a:p>
            <a:endParaRPr lang="en-US"/>
          </a:p>
        </p:txBody>
      </p:sp>
      <p:sp>
        <p:nvSpPr>
          <p:cNvPr id="8" name="5 - Θέση αριθμού διαφάνειας"/>
          <p:cNvSpPr>
            <a:spLocks noGrp="1"/>
          </p:cNvSpPr>
          <p:nvPr>
            <p:ph type="sldNum" sz="quarter" idx="12"/>
          </p:nvPr>
        </p:nvSpPr>
        <p:spPr/>
        <p:txBody>
          <a:bodyPr/>
          <a:lstStyle>
            <a:lvl1pPr>
              <a:defRPr/>
            </a:lvl1pPr>
          </a:lstStyle>
          <a:p>
            <a:fld id="{A74A4835-D055-49D6-99E4-E980C69C3A61}"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endParaRPr lang="en-US"/>
          </a:p>
        </p:txBody>
      </p:sp>
      <p:sp>
        <p:nvSpPr>
          <p:cNvPr id="6" name="4 - Θέση υποσέλιδου"/>
          <p:cNvSpPr>
            <a:spLocks noGrp="1"/>
          </p:cNvSpPr>
          <p:nvPr>
            <p:ph type="ftr" sz="quarter" idx="11"/>
          </p:nvPr>
        </p:nvSpPr>
        <p:spPr/>
        <p:txBody>
          <a:bodyPr/>
          <a:lstStyle>
            <a:lvl1pPr>
              <a:defRPr/>
            </a:lvl1pPr>
          </a:lstStyle>
          <a:p>
            <a:endParaRPr lang="en-US"/>
          </a:p>
        </p:txBody>
      </p:sp>
      <p:sp>
        <p:nvSpPr>
          <p:cNvPr id="7" name="5 - Θέση αριθμού διαφάνειας"/>
          <p:cNvSpPr>
            <a:spLocks noGrp="1"/>
          </p:cNvSpPr>
          <p:nvPr>
            <p:ph type="sldNum" sz="quarter" idx="12"/>
          </p:nvPr>
        </p:nvSpPr>
        <p:spPr/>
        <p:txBody>
          <a:bodyPr/>
          <a:lstStyle>
            <a:lvl1pPr>
              <a:defRPr/>
            </a:lvl1pPr>
          </a:lstStyle>
          <a:p>
            <a:fld id="{FB4D2E41-88CE-4C1A-9035-C3E510121135}"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1458CB2B-C2B6-466D-9A78-1B870E3B36B5}"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B09332DB-27FE-4CDF-9A25-8DC26A72613A}"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endParaRPr lang="en-US"/>
          </a:p>
        </p:txBody>
      </p:sp>
      <p:sp>
        <p:nvSpPr>
          <p:cNvPr id="6" name="4 - Θέση υποσέλιδου"/>
          <p:cNvSpPr>
            <a:spLocks noGrp="1"/>
          </p:cNvSpPr>
          <p:nvPr>
            <p:ph type="ftr" sz="quarter" idx="11"/>
          </p:nvPr>
        </p:nvSpPr>
        <p:spPr/>
        <p:txBody>
          <a:bodyPr/>
          <a:lstStyle>
            <a:lvl1pPr>
              <a:defRPr/>
            </a:lvl1pPr>
          </a:lstStyle>
          <a:p>
            <a:endParaRPr lang="en-US"/>
          </a:p>
        </p:txBody>
      </p:sp>
      <p:sp>
        <p:nvSpPr>
          <p:cNvPr id="7" name="5 - Θέση αριθμού διαφάνειας"/>
          <p:cNvSpPr>
            <a:spLocks noGrp="1"/>
          </p:cNvSpPr>
          <p:nvPr>
            <p:ph type="sldNum" sz="quarter" idx="12"/>
          </p:nvPr>
        </p:nvSpPr>
        <p:spPr/>
        <p:txBody>
          <a:bodyPr/>
          <a:lstStyle>
            <a:lvl1pPr>
              <a:defRPr/>
            </a:lvl1pPr>
          </a:lstStyle>
          <a:p>
            <a:fld id="{300E0818-A6C1-4657-9F46-6BCFB3CFAEB4}"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endParaRPr lang="en-US"/>
          </a:p>
        </p:txBody>
      </p:sp>
      <p:sp>
        <p:nvSpPr>
          <p:cNvPr id="8" name="4 - Θέση υποσέλιδου"/>
          <p:cNvSpPr>
            <a:spLocks noGrp="1"/>
          </p:cNvSpPr>
          <p:nvPr>
            <p:ph type="ftr" sz="quarter" idx="11"/>
          </p:nvPr>
        </p:nvSpPr>
        <p:spPr/>
        <p:txBody>
          <a:bodyPr/>
          <a:lstStyle>
            <a:lvl1pPr>
              <a:defRPr/>
            </a:lvl1pPr>
          </a:lstStyle>
          <a:p>
            <a:endParaRPr lang="en-US"/>
          </a:p>
        </p:txBody>
      </p:sp>
      <p:sp>
        <p:nvSpPr>
          <p:cNvPr id="9" name="5 - Θέση αριθμού διαφάνειας"/>
          <p:cNvSpPr>
            <a:spLocks noGrp="1"/>
          </p:cNvSpPr>
          <p:nvPr>
            <p:ph type="sldNum" sz="quarter" idx="12"/>
          </p:nvPr>
        </p:nvSpPr>
        <p:spPr/>
        <p:txBody>
          <a:bodyPr/>
          <a:lstStyle>
            <a:lvl1pPr>
              <a:defRPr/>
            </a:lvl1pPr>
          </a:lstStyle>
          <a:p>
            <a:fld id="{C26994AE-1BA4-4FC7-8F2A-DBB3580DCCB0}"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endParaRPr lang="en-US"/>
          </a:p>
        </p:txBody>
      </p:sp>
      <p:sp>
        <p:nvSpPr>
          <p:cNvPr id="4" name="4 - Θέση υποσέλιδου"/>
          <p:cNvSpPr>
            <a:spLocks noGrp="1"/>
          </p:cNvSpPr>
          <p:nvPr>
            <p:ph type="ftr" sz="quarter" idx="11"/>
          </p:nvPr>
        </p:nvSpPr>
        <p:spPr/>
        <p:txBody>
          <a:bodyPr/>
          <a:lstStyle>
            <a:lvl1pPr>
              <a:defRPr/>
            </a:lvl1pPr>
          </a:lstStyle>
          <a:p>
            <a:endParaRPr lang="en-US"/>
          </a:p>
        </p:txBody>
      </p:sp>
      <p:sp>
        <p:nvSpPr>
          <p:cNvPr id="5" name="5 - Θέση αριθμού διαφάνειας"/>
          <p:cNvSpPr>
            <a:spLocks noGrp="1"/>
          </p:cNvSpPr>
          <p:nvPr>
            <p:ph type="sldNum" sz="quarter" idx="12"/>
          </p:nvPr>
        </p:nvSpPr>
        <p:spPr/>
        <p:txBody>
          <a:bodyPr/>
          <a:lstStyle>
            <a:lvl1pPr>
              <a:defRPr/>
            </a:lvl1pPr>
          </a:lstStyle>
          <a:p>
            <a:fld id="{A124C363-0C0D-4452-844A-544895A606C5}"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endParaRPr lang="en-US"/>
          </a:p>
        </p:txBody>
      </p:sp>
      <p:sp>
        <p:nvSpPr>
          <p:cNvPr id="3" name="4 - Θέση υποσέλιδου"/>
          <p:cNvSpPr>
            <a:spLocks noGrp="1"/>
          </p:cNvSpPr>
          <p:nvPr>
            <p:ph type="ftr" sz="quarter" idx="11"/>
          </p:nvPr>
        </p:nvSpPr>
        <p:spPr/>
        <p:txBody>
          <a:bodyPr/>
          <a:lstStyle>
            <a:lvl1pPr>
              <a:defRPr/>
            </a:lvl1pPr>
          </a:lstStyle>
          <a:p>
            <a:endParaRPr lang="en-US"/>
          </a:p>
        </p:txBody>
      </p:sp>
      <p:sp>
        <p:nvSpPr>
          <p:cNvPr id="4" name="5 - Θέση αριθμού διαφάνειας"/>
          <p:cNvSpPr>
            <a:spLocks noGrp="1"/>
          </p:cNvSpPr>
          <p:nvPr>
            <p:ph type="sldNum" sz="quarter" idx="12"/>
          </p:nvPr>
        </p:nvSpPr>
        <p:spPr/>
        <p:txBody>
          <a:bodyPr/>
          <a:lstStyle>
            <a:lvl1pPr>
              <a:defRPr/>
            </a:lvl1pPr>
          </a:lstStyle>
          <a:p>
            <a:fld id="{C5D62F6E-E5AA-41F7-A3B0-9E33B7A89C7A}"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endParaRPr lang="en-US"/>
          </a:p>
        </p:txBody>
      </p:sp>
      <p:sp>
        <p:nvSpPr>
          <p:cNvPr id="6" name="4 - Θέση υποσέλιδου"/>
          <p:cNvSpPr>
            <a:spLocks noGrp="1"/>
          </p:cNvSpPr>
          <p:nvPr>
            <p:ph type="ftr" sz="quarter" idx="11"/>
          </p:nvPr>
        </p:nvSpPr>
        <p:spPr/>
        <p:txBody>
          <a:bodyPr/>
          <a:lstStyle>
            <a:lvl1pPr>
              <a:defRPr/>
            </a:lvl1pPr>
          </a:lstStyle>
          <a:p>
            <a:endParaRPr lang="en-US"/>
          </a:p>
        </p:txBody>
      </p:sp>
      <p:sp>
        <p:nvSpPr>
          <p:cNvPr id="7" name="5 - Θέση αριθμού διαφάνειας"/>
          <p:cNvSpPr>
            <a:spLocks noGrp="1"/>
          </p:cNvSpPr>
          <p:nvPr>
            <p:ph type="sldNum" sz="quarter" idx="12"/>
          </p:nvPr>
        </p:nvSpPr>
        <p:spPr/>
        <p:txBody>
          <a:bodyPr/>
          <a:lstStyle>
            <a:lvl1pPr>
              <a:defRPr/>
            </a:lvl1pPr>
          </a:lstStyle>
          <a:p>
            <a:fld id="{A34F9F69-BE55-4819-B1F1-57CC71633685}"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endParaRPr lang="en-US"/>
          </a:p>
        </p:txBody>
      </p:sp>
      <p:sp>
        <p:nvSpPr>
          <p:cNvPr id="6" name="4 - Θέση υποσέλιδου"/>
          <p:cNvSpPr>
            <a:spLocks noGrp="1"/>
          </p:cNvSpPr>
          <p:nvPr>
            <p:ph type="ftr" sz="quarter" idx="11"/>
          </p:nvPr>
        </p:nvSpPr>
        <p:spPr/>
        <p:txBody>
          <a:bodyPr/>
          <a:lstStyle>
            <a:lvl1pPr>
              <a:defRPr/>
            </a:lvl1pPr>
          </a:lstStyle>
          <a:p>
            <a:endParaRPr lang="en-US"/>
          </a:p>
        </p:txBody>
      </p:sp>
      <p:sp>
        <p:nvSpPr>
          <p:cNvPr id="7" name="5 - Θέση αριθμού διαφάνειας"/>
          <p:cNvSpPr>
            <a:spLocks noGrp="1"/>
          </p:cNvSpPr>
          <p:nvPr>
            <p:ph type="sldNum" sz="quarter" idx="12"/>
          </p:nvPr>
        </p:nvSpPr>
        <p:spPr/>
        <p:txBody>
          <a:bodyPr/>
          <a:lstStyle>
            <a:lvl1pPr>
              <a:defRPr/>
            </a:lvl1pPr>
          </a:lstStyle>
          <a:p>
            <a:fld id="{1B2FA691-B92B-4854-978B-A525B4829590}"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B651E73-49D1-42A5-BE5C-90B46011DDFD}"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4"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gr/url?sa=i&amp;rct=j&amp;q=&amp;esrc=s&amp;source=images&amp;cd=&amp;cad=rja&amp;uact=8&amp;docid=8FOwZUNQGtYYsM&amp;tbnid=3OyDaxUgStYBcM:&amp;ved=0CAUQjRw&amp;url=http://www.eurosurveillance.org/ViewArticle.aspx?ArticleId=2822&amp;ei=aKWVU6j5J87_PIWSgeAD&amp;bvm=bv.68445247,d.ZGU&amp;psig=AFQjCNGUDHSU2xVOwLP7_bdi21sM2CxjpA&amp;ust=1402402370088056"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gr/url?sa=i&amp;rct=j&amp;q=&amp;esrc=s&amp;source=images&amp;cd=&amp;cad=rja&amp;uact=8&amp;docid=6cEKpKQA4R6neM&amp;tbnid=iaABXUMS0tkYNM:&amp;ved=0CAUQjRw&amp;url=http://nationalreport.net/flu-season-watch-women-coughing/&amp;ei=KamVU9SnHMiAPZDUgbgL&amp;psig=AFQjCNF3aI2cLtMJhoQ90-FNLmNQXSRxQQ&amp;ust=1402403421154730" TargetMode="Externa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ctrTitle" idx="4294967295"/>
          </p:nvPr>
        </p:nvSpPr>
        <p:spPr>
          <a:xfrm>
            <a:off x="0" y="0"/>
            <a:ext cx="9144000" cy="2349500"/>
          </a:xfrm>
        </p:spPr>
        <p:txBody>
          <a:bodyPr/>
          <a:lstStyle/>
          <a:p>
            <a:pPr eaLnBrk="1" hangingPunct="1">
              <a:lnSpc>
                <a:spcPct val="130000"/>
              </a:lnSpc>
            </a:pPr>
            <a:r>
              <a:rPr lang="en-US" sz="3600" b="1" smtClean="0">
                <a:solidFill>
                  <a:srgbClr val="1A3EF2"/>
                </a:solidFill>
              </a:rPr>
              <a:t>Vaccination  of  Healthcare  Providers:  </a:t>
            </a:r>
            <a:br>
              <a:rPr lang="en-US" sz="3600" b="1" smtClean="0">
                <a:solidFill>
                  <a:srgbClr val="1A3EF2"/>
                </a:solidFill>
              </a:rPr>
            </a:br>
            <a:r>
              <a:rPr lang="en-US" sz="3600" b="1" smtClean="0">
                <a:solidFill>
                  <a:srgbClr val="1A3EF2"/>
                </a:solidFill>
              </a:rPr>
              <a:t>A  Critical  Step  Toward  Patient  Safety</a:t>
            </a:r>
            <a:endParaRPr lang="el-GR" sz="3600" b="1" smtClean="0">
              <a:solidFill>
                <a:srgbClr val="1A3EF2"/>
              </a:solidFill>
            </a:endParaRPr>
          </a:p>
        </p:txBody>
      </p:sp>
      <p:sp>
        <p:nvSpPr>
          <p:cNvPr id="17411" name="Rectangle 3"/>
          <p:cNvSpPr>
            <a:spLocks noChangeArrowheads="1"/>
          </p:cNvSpPr>
          <p:nvPr/>
        </p:nvSpPr>
        <p:spPr bwMode="auto">
          <a:xfrm>
            <a:off x="914400" y="2438400"/>
            <a:ext cx="7567613" cy="2133600"/>
          </a:xfrm>
          <a:prstGeom prst="rect">
            <a:avLst/>
          </a:prstGeom>
          <a:noFill/>
          <a:ln w="28575">
            <a:solidFill>
              <a:schemeClr val="tx1"/>
            </a:solidFill>
            <a:miter lim="800000"/>
            <a:headEnd/>
            <a:tailEnd/>
          </a:ln>
        </p:spPr>
        <p:txBody>
          <a:bodyPr/>
          <a:lstStyle/>
          <a:p>
            <a:pPr algn="ctr">
              <a:lnSpc>
                <a:spcPct val="120000"/>
              </a:lnSpc>
              <a:spcBef>
                <a:spcPct val="20000"/>
              </a:spcBef>
              <a:buFont typeface="Arial" charset="0"/>
              <a:buNone/>
            </a:pPr>
            <a:r>
              <a:rPr lang="en-US" sz="2800" b="1">
                <a:latin typeface="Calibri" pitchFamily="4" charset="0"/>
              </a:rPr>
              <a:t>Helena  Maltezou, MD, PhD </a:t>
            </a:r>
          </a:p>
          <a:p>
            <a:pPr algn="ctr">
              <a:lnSpc>
                <a:spcPct val="120000"/>
              </a:lnSpc>
              <a:spcBef>
                <a:spcPct val="20000"/>
              </a:spcBef>
              <a:buFont typeface="Arial" charset="0"/>
              <a:buNone/>
            </a:pPr>
            <a:r>
              <a:rPr lang="en-US" sz="2400" b="1">
                <a:latin typeface="Calibri" pitchFamily="4" charset="0"/>
              </a:rPr>
              <a:t>Department  for  Interventions  in  Health  Care  Facilities</a:t>
            </a:r>
            <a:br>
              <a:rPr lang="en-US" sz="2400" b="1">
                <a:latin typeface="Calibri" pitchFamily="4" charset="0"/>
              </a:rPr>
            </a:br>
            <a:r>
              <a:rPr lang="en-US" sz="2400" b="1">
                <a:latin typeface="Calibri" pitchFamily="4" charset="0"/>
              </a:rPr>
              <a:t>Hellenic  Center  for  Disease  Control  and  Prevention</a:t>
            </a:r>
            <a:br>
              <a:rPr lang="en-US" sz="2400" b="1">
                <a:latin typeface="Calibri" pitchFamily="4" charset="0"/>
              </a:rPr>
            </a:br>
            <a:r>
              <a:rPr lang="en-US" sz="2400" b="1">
                <a:latin typeface="Calibri" pitchFamily="4" charset="0"/>
              </a:rPr>
              <a:t>Athens,  Greece</a:t>
            </a:r>
            <a:r>
              <a:rPr lang="el-GR" sz="2400" b="1">
                <a:latin typeface="Calibri" pitchFamily="4" charset="0"/>
              </a:rPr>
              <a:t/>
            </a:r>
            <a:br>
              <a:rPr lang="el-GR" sz="2400" b="1">
                <a:latin typeface="Calibri" pitchFamily="4" charset="0"/>
              </a:rPr>
            </a:br>
            <a:endParaRPr lang="el-GR" sz="2400" b="1">
              <a:latin typeface="Calibri" pitchFamily="4" charset="0"/>
            </a:endParaRPr>
          </a:p>
        </p:txBody>
      </p:sp>
      <p:sp>
        <p:nvSpPr>
          <p:cNvPr id="17412" name="Rectangle 3"/>
          <p:cNvSpPr>
            <a:spLocks noChangeArrowheads="1"/>
          </p:cNvSpPr>
          <p:nvPr/>
        </p:nvSpPr>
        <p:spPr bwMode="auto">
          <a:xfrm>
            <a:off x="2311400" y="4876800"/>
            <a:ext cx="4394200" cy="1271588"/>
          </a:xfrm>
          <a:prstGeom prst="rect">
            <a:avLst/>
          </a:prstGeom>
          <a:noFill/>
          <a:ln w="28575">
            <a:noFill/>
            <a:miter lim="800000"/>
            <a:headEnd/>
            <a:tailEnd/>
          </a:ln>
        </p:spPr>
        <p:txBody>
          <a:bodyPr/>
          <a:lstStyle/>
          <a:p>
            <a:pPr algn="ctr">
              <a:lnSpc>
                <a:spcPct val="120000"/>
              </a:lnSpc>
              <a:spcBef>
                <a:spcPct val="20000"/>
              </a:spcBef>
              <a:buFont typeface="Arial" charset="0"/>
              <a:buNone/>
            </a:pPr>
            <a:r>
              <a:rPr lang="en-US" sz="2400" b="1">
                <a:latin typeface="Calibri" pitchFamily="4" charset="0"/>
              </a:rPr>
              <a:t>Hosted by Paul Webber</a:t>
            </a:r>
            <a:br>
              <a:rPr lang="en-US" sz="2400" b="1">
                <a:latin typeface="Calibri" pitchFamily="4" charset="0"/>
              </a:rPr>
            </a:br>
            <a:r>
              <a:rPr lang="en-US" sz="2400" b="1">
                <a:latin typeface="Calibri" pitchFamily="4" charset="0"/>
              </a:rPr>
              <a:t>paul@webbertraining.com</a:t>
            </a:r>
            <a:r>
              <a:rPr lang="el-GR" sz="2000" b="1">
                <a:latin typeface="Calibri" pitchFamily="4" charset="0"/>
              </a:rPr>
              <a:t/>
            </a:r>
            <a:br>
              <a:rPr lang="el-GR" sz="2000" b="1">
                <a:latin typeface="Calibri" pitchFamily="4" charset="0"/>
              </a:rPr>
            </a:br>
            <a:endParaRPr lang="el-GR" sz="2000" b="1">
              <a:latin typeface="Calibri" pitchFamily="4" charset="0"/>
            </a:endParaRPr>
          </a:p>
        </p:txBody>
      </p:sp>
      <p:sp>
        <p:nvSpPr>
          <p:cNvPr id="17413" name="TextBox 5"/>
          <p:cNvSpPr txBox="1">
            <a:spLocks noChangeArrowheads="1"/>
          </p:cNvSpPr>
          <p:nvPr/>
        </p:nvSpPr>
        <p:spPr bwMode="auto">
          <a:xfrm>
            <a:off x="2971800" y="6488113"/>
            <a:ext cx="2971800" cy="369887"/>
          </a:xfrm>
          <a:prstGeom prst="rect">
            <a:avLst/>
          </a:prstGeom>
          <a:noFill/>
          <a:ln w="9525">
            <a:noFill/>
            <a:miter lim="800000"/>
            <a:headEnd/>
            <a:tailEnd/>
          </a:ln>
        </p:spPr>
        <p:txBody>
          <a:bodyPr wrap="none">
            <a:spAutoFit/>
          </a:bodyPr>
          <a:lstStyle/>
          <a:p>
            <a:pPr algn="ctr"/>
            <a:r>
              <a:rPr lang="en-US" b="1"/>
              <a:t>www.webbertraining.com</a:t>
            </a:r>
          </a:p>
        </p:txBody>
      </p:sp>
      <p:sp>
        <p:nvSpPr>
          <p:cNvPr id="17414" name="TextBox 6"/>
          <p:cNvSpPr txBox="1">
            <a:spLocks noChangeArrowheads="1"/>
          </p:cNvSpPr>
          <p:nvPr/>
        </p:nvSpPr>
        <p:spPr bwMode="auto">
          <a:xfrm>
            <a:off x="7599363" y="6477000"/>
            <a:ext cx="1468437" cy="369888"/>
          </a:xfrm>
          <a:prstGeom prst="rect">
            <a:avLst/>
          </a:prstGeom>
          <a:noFill/>
          <a:ln w="9525">
            <a:noFill/>
            <a:miter lim="800000"/>
            <a:headEnd/>
            <a:tailEnd/>
          </a:ln>
        </p:spPr>
        <p:txBody>
          <a:bodyPr wrap="none">
            <a:spAutoFit/>
          </a:bodyPr>
          <a:lstStyle/>
          <a:p>
            <a:pPr algn="r"/>
            <a:r>
              <a:rPr lang="en-US" b="1"/>
              <a:t>May 7,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0" y="0"/>
            <a:ext cx="9144000" cy="1125538"/>
          </a:xfrm>
        </p:spPr>
        <p:txBody>
          <a:bodyPr/>
          <a:lstStyle/>
          <a:p>
            <a:r>
              <a:rPr lang="en-US" sz="3200" b="1" smtClean="0">
                <a:solidFill>
                  <a:srgbClr val="1A3EF2"/>
                </a:solidFill>
              </a:rPr>
              <a:t>Nosocomial  influenza  outbreaks </a:t>
            </a:r>
            <a:endParaRPr lang="el-GR" sz="3200" b="1" smtClean="0">
              <a:solidFill>
                <a:srgbClr val="379B1F"/>
              </a:solidFill>
            </a:endParaRPr>
          </a:p>
        </p:txBody>
      </p:sp>
      <p:sp>
        <p:nvSpPr>
          <p:cNvPr id="26627" name="Rectangle 3"/>
          <p:cNvSpPr>
            <a:spLocks noGrp="1"/>
          </p:cNvSpPr>
          <p:nvPr>
            <p:ph type="body" sz="half" idx="1"/>
          </p:nvPr>
        </p:nvSpPr>
        <p:spPr>
          <a:xfrm>
            <a:off x="0" y="908050"/>
            <a:ext cx="9144000" cy="7002463"/>
          </a:xfrm>
        </p:spPr>
        <p:txBody>
          <a:bodyPr/>
          <a:lstStyle/>
          <a:p>
            <a:pPr lvl="1">
              <a:lnSpc>
                <a:spcPct val="80000"/>
              </a:lnSpc>
              <a:buFont typeface="Arial" charset="0"/>
              <a:buNone/>
            </a:pPr>
            <a:r>
              <a:rPr lang="el-GR" sz="1700" b="1" smtClean="0"/>
              <a:t> </a:t>
            </a:r>
          </a:p>
          <a:p>
            <a:pPr>
              <a:lnSpc>
                <a:spcPct val="120000"/>
              </a:lnSpc>
            </a:pPr>
            <a:endParaRPr lang="en-US" sz="1400" b="1" smtClean="0">
              <a:solidFill>
                <a:srgbClr val="FF3300"/>
              </a:solidFill>
            </a:endParaRPr>
          </a:p>
          <a:p>
            <a:pPr>
              <a:lnSpc>
                <a:spcPct val="150000"/>
              </a:lnSpc>
            </a:pPr>
            <a:r>
              <a:rPr lang="en-US" sz="2400" b="1" smtClean="0">
                <a:solidFill>
                  <a:srgbClr val="FF3300"/>
                </a:solidFill>
              </a:rPr>
              <a:t>Attack  rate  up  to  55% </a:t>
            </a:r>
            <a:r>
              <a:rPr lang="el-GR" sz="2400" b="1" smtClean="0">
                <a:solidFill>
                  <a:srgbClr val="FF3300"/>
                </a:solidFill>
              </a:rPr>
              <a:t> </a:t>
            </a:r>
            <a:r>
              <a:rPr lang="en-US" sz="2400" b="1" smtClean="0">
                <a:solidFill>
                  <a:srgbClr val="FF3300"/>
                </a:solidFill>
              </a:rPr>
              <a:t>among  patients </a:t>
            </a:r>
            <a:br>
              <a:rPr lang="en-US" sz="2400" b="1" smtClean="0">
                <a:solidFill>
                  <a:srgbClr val="FF3300"/>
                </a:solidFill>
              </a:rPr>
            </a:br>
            <a:r>
              <a:rPr lang="en-US" sz="2400" b="1" smtClean="0">
                <a:solidFill>
                  <a:srgbClr val="FF3300"/>
                </a:solidFill>
              </a:rPr>
              <a:t>and  up  to  1</a:t>
            </a:r>
            <a:r>
              <a:rPr lang="el-GR" sz="2400" b="1" smtClean="0">
                <a:solidFill>
                  <a:srgbClr val="FF3300"/>
                </a:solidFill>
              </a:rPr>
              <a:t>8%  </a:t>
            </a:r>
            <a:r>
              <a:rPr lang="en-US" sz="2400" b="1" smtClean="0">
                <a:solidFill>
                  <a:srgbClr val="FF3300"/>
                </a:solidFill>
              </a:rPr>
              <a:t>among  HCPs</a:t>
            </a:r>
            <a:r>
              <a:rPr lang="el-GR" sz="2400" b="1" smtClean="0">
                <a:solidFill>
                  <a:srgbClr val="FF3300"/>
                </a:solidFill>
              </a:rPr>
              <a:t>* </a:t>
            </a:r>
          </a:p>
          <a:p>
            <a:pPr>
              <a:lnSpc>
                <a:spcPct val="150000"/>
              </a:lnSpc>
            </a:pPr>
            <a:endParaRPr lang="el-GR" sz="2400" b="1" smtClean="0">
              <a:solidFill>
                <a:srgbClr val="FF3300"/>
              </a:solidFill>
            </a:endParaRPr>
          </a:p>
          <a:p>
            <a:pPr>
              <a:lnSpc>
                <a:spcPct val="150000"/>
              </a:lnSpc>
            </a:pPr>
            <a:r>
              <a:rPr lang="en-US" sz="2400" b="1" smtClean="0">
                <a:solidFill>
                  <a:srgbClr val="FF3300"/>
                </a:solidFill>
              </a:rPr>
              <a:t>Up  to  </a:t>
            </a:r>
            <a:r>
              <a:rPr lang="el-GR" sz="2400" b="1" smtClean="0">
                <a:solidFill>
                  <a:srgbClr val="FF3300"/>
                </a:solidFill>
              </a:rPr>
              <a:t>25%  </a:t>
            </a:r>
            <a:r>
              <a:rPr lang="en-US" sz="2400" b="1" smtClean="0">
                <a:solidFill>
                  <a:srgbClr val="FF3300"/>
                </a:solidFill>
              </a:rPr>
              <a:t>mortality  rate  in  NICUs</a:t>
            </a:r>
            <a:r>
              <a:rPr lang="el-GR" sz="2400" b="1" smtClean="0">
                <a:solidFill>
                  <a:srgbClr val="FF3300"/>
                </a:solidFill>
              </a:rPr>
              <a:t>*</a:t>
            </a:r>
            <a:endParaRPr lang="en-US" sz="2400" b="1" smtClean="0">
              <a:solidFill>
                <a:srgbClr val="FF3300"/>
              </a:solidFill>
            </a:endParaRPr>
          </a:p>
          <a:p>
            <a:pPr>
              <a:lnSpc>
                <a:spcPct val="150000"/>
              </a:lnSpc>
            </a:pPr>
            <a:endParaRPr lang="en-US" sz="2000" b="1" smtClean="0">
              <a:solidFill>
                <a:srgbClr val="FF3300"/>
              </a:solidFill>
            </a:endParaRPr>
          </a:p>
          <a:p>
            <a:pPr>
              <a:lnSpc>
                <a:spcPct val="150000"/>
              </a:lnSpc>
              <a:buFont typeface="Arial" charset="0"/>
              <a:buNone/>
            </a:pPr>
            <a:r>
              <a:rPr lang="el-GR" sz="2000" b="1" smtClean="0">
                <a:solidFill>
                  <a:srgbClr val="FF3300"/>
                </a:solidFill>
              </a:rPr>
              <a:t>          </a:t>
            </a:r>
            <a:r>
              <a:rPr lang="en-US" sz="2000" b="1" smtClean="0">
                <a:solidFill>
                  <a:srgbClr val="FF3300"/>
                </a:solidFill>
              </a:rPr>
              <a:t/>
            </a:r>
            <a:br>
              <a:rPr lang="en-US" sz="2000" b="1" smtClean="0">
                <a:solidFill>
                  <a:srgbClr val="FF3300"/>
                </a:solidFill>
              </a:rPr>
            </a:br>
            <a:endParaRPr lang="en-US" sz="2000" b="1" smtClean="0"/>
          </a:p>
          <a:p>
            <a:pPr>
              <a:lnSpc>
                <a:spcPct val="150000"/>
              </a:lnSpc>
            </a:pPr>
            <a:endParaRPr lang="el-GR" sz="800" b="1" smtClean="0"/>
          </a:p>
          <a:p>
            <a:pPr>
              <a:lnSpc>
                <a:spcPct val="80000"/>
              </a:lnSpc>
            </a:pPr>
            <a:endParaRPr lang="el-GR" sz="800" b="1" smtClean="0"/>
          </a:p>
          <a:p>
            <a:pPr>
              <a:lnSpc>
                <a:spcPct val="80000"/>
              </a:lnSpc>
            </a:pPr>
            <a:endParaRPr lang="el-GR" sz="500" b="1" smtClean="0"/>
          </a:p>
          <a:p>
            <a:pPr>
              <a:lnSpc>
                <a:spcPct val="80000"/>
              </a:lnSpc>
              <a:buFont typeface="Arial" charset="0"/>
              <a:buNone/>
            </a:pPr>
            <a:r>
              <a:rPr lang="el-GR" sz="700" b="1" smtClean="0"/>
              <a:t>         </a:t>
            </a:r>
            <a:r>
              <a:rPr lang="en-US" sz="1400" b="1" smtClean="0"/>
              <a:t>*  Meara  et  al.  Influenza  A  outbreak  in  a  community  hospital.  </a:t>
            </a:r>
            <a:r>
              <a:rPr lang="en-US" sz="1400" b="1" i="1" smtClean="0"/>
              <a:t>Irish  Medical  Journal </a:t>
            </a:r>
            <a:r>
              <a:rPr lang="en-US" sz="1400" b="1" smtClean="0"/>
              <a:t>  2006;99: 175-177</a:t>
            </a:r>
          </a:p>
          <a:p>
            <a:pPr>
              <a:lnSpc>
                <a:spcPct val="80000"/>
              </a:lnSpc>
              <a:buFont typeface="Arial" charset="0"/>
              <a:buNone/>
            </a:pPr>
            <a:endParaRPr lang="el-GR" sz="1400" b="1" smtClean="0"/>
          </a:p>
          <a:p>
            <a:pPr>
              <a:lnSpc>
                <a:spcPct val="80000"/>
              </a:lnSpc>
              <a:buFont typeface="Arial" charset="0"/>
              <a:buNone/>
            </a:pPr>
            <a:r>
              <a:rPr lang="el-GR" sz="1400" b="1" smtClean="0"/>
              <a:t>    ** </a:t>
            </a:r>
            <a:r>
              <a:rPr lang="en-US" sz="1400" b="1" smtClean="0"/>
              <a:t>Munoz  et  al.  Influenza  A  virus  outbreak  in  a  neonatal  intensive  care  unit.  </a:t>
            </a:r>
            <a:r>
              <a:rPr lang="en-US" sz="1400" b="1" i="1" smtClean="0"/>
              <a:t>Pediatric  nfectious Diseases Journal   </a:t>
            </a:r>
            <a:r>
              <a:rPr lang="en-US" sz="1400" b="1" smtClean="0"/>
              <a:t>999;18:811-815    </a:t>
            </a:r>
            <a:br>
              <a:rPr lang="en-US" sz="1400" b="1" smtClean="0"/>
            </a:br>
            <a:r>
              <a:rPr lang="en-US" sz="1200" b="1" smtClean="0"/>
              <a:t/>
            </a:r>
            <a:br>
              <a:rPr lang="en-US" sz="1200" b="1" smtClean="0"/>
            </a:br>
            <a:r>
              <a:rPr lang="en-US" sz="1200" b="1" smtClean="0"/>
              <a:t/>
            </a:r>
            <a:br>
              <a:rPr lang="en-US" sz="1200" b="1" smtClean="0"/>
            </a:br>
            <a:r>
              <a:rPr lang="en-US" sz="1200" b="1" smtClean="0"/>
              <a:t/>
            </a:r>
            <a:br>
              <a:rPr lang="en-US" sz="1200" b="1" smtClean="0"/>
            </a:br>
            <a:r>
              <a:rPr lang="en-US" sz="1200" b="1" smtClean="0"/>
              <a:t/>
            </a:r>
            <a:br>
              <a:rPr lang="en-US" sz="1200" b="1" smtClean="0"/>
            </a:br>
            <a:endParaRPr lang="el-GR" sz="1200" b="1" smtClean="0"/>
          </a:p>
        </p:txBody>
      </p:sp>
      <p:pic>
        <p:nvPicPr>
          <p:cNvPr id="26628" name="Picture 4" descr="NICU1"/>
          <p:cNvPicPr>
            <a:picLocks noChangeAspect="1" noChangeArrowheads="1"/>
          </p:cNvPicPr>
          <p:nvPr>
            <p:ph sz="half" idx="2"/>
          </p:nvPr>
        </p:nvPicPr>
        <p:blipFill>
          <a:blip r:embed="rId2" cstate="email"/>
          <a:srcRect/>
          <a:stretch>
            <a:fillRect/>
          </a:stretch>
        </p:blipFill>
        <p:spPr>
          <a:xfrm>
            <a:off x="5651500" y="2708275"/>
            <a:ext cx="2735263" cy="2017713"/>
          </a:xfrm>
          <a:noFill/>
          <a:ln>
            <a:solidFill>
              <a:schemeClr val="tx1">
                <a:alpha val="96861"/>
              </a:schemeClr>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274638"/>
            <a:ext cx="9144000" cy="1143000"/>
          </a:xfrm>
        </p:spPr>
        <p:txBody>
          <a:bodyPr/>
          <a:lstStyle/>
          <a:p>
            <a:pPr eaLnBrk="1" hangingPunct="1"/>
            <a:r>
              <a:rPr lang="en-US" sz="3000" b="1" smtClean="0">
                <a:solidFill>
                  <a:srgbClr val="379B1F"/>
                </a:solidFill>
                <a:latin typeface="Arial" charset="0"/>
              </a:rPr>
              <a:t/>
            </a:r>
            <a:br>
              <a:rPr lang="en-US" sz="3000" b="1" smtClean="0">
                <a:solidFill>
                  <a:srgbClr val="379B1F"/>
                </a:solidFill>
                <a:latin typeface="Arial" charset="0"/>
              </a:rPr>
            </a:br>
            <a:r>
              <a:rPr lang="en-US" sz="3000" b="1" smtClean="0">
                <a:solidFill>
                  <a:srgbClr val="1A3EF2"/>
                </a:solidFill>
                <a:latin typeface="Arial" charset="0"/>
              </a:rPr>
              <a:t>Nosocomial  influenza:  significant  morbidity  and  mortality  </a:t>
            </a:r>
            <a:r>
              <a:rPr lang="en-US" sz="3000" b="1" smtClean="0">
                <a:solidFill>
                  <a:srgbClr val="379B1F"/>
                </a:solidFill>
              </a:rPr>
              <a:t/>
            </a:r>
            <a:br>
              <a:rPr lang="en-US" sz="3000" b="1" smtClean="0">
                <a:solidFill>
                  <a:srgbClr val="379B1F"/>
                </a:solidFill>
              </a:rPr>
            </a:br>
            <a:endParaRPr lang="el-GR" sz="3000" b="1" smtClean="0">
              <a:solidFill>
                <a:srgbClr val="379B1F"/>
              </a:solidFill>
            </a:endParaRPr>
          </a:p>
        </p:txBody>
      </p:sp>
      <p:sp>
        <p:nvSpPr>
          <p:cNvPr id="27651" name="Rectangle 3"/>
          <p:cNvSpPr>
            <a:spLocks noGrp="1" noChangeArrowheads="1"/>
          </p:cNvSpPr>
          <p:nvPr>
            <p:ph type="body" sz="half" idx="4294967295"/>
          </p:nvPr>
        </p:nvSpPr>
        <p:spPr>
          <a:xfrm>
            <a:off x="179388" y="2060575"/>
            <a:ext cx="8964612" cy="4352925"/>
          </a:xfrm>
        </p:spPr>
        <p:txBody>
          <a:bodyPr/>
          <a:lstStyle/>
          <a:p>
            <a:pPr eaLnBrk="1" hangingPunct="1">
              <a:lnSpc>
                <a:spcPct val="150000"/>
              </a:lnSpc>
              <a:buFont typeface="Arial" charset="0"/>
              <a:buNone/>
            </a:pPr>
            <a:r>
              <a:rPr lang="el-GR" sz="2400" b="1" smtClean="0">
                <a:solidFill>
                  <a:srgbClr val="000000"/>
                </a:solidFill>
              </a:rPr>
              <a:t>● </a:t>
            </a:r>
            <a:r>
              <a:rPr lang="en-US" sz="2400" b="1" smtClean="0">
                <a:solidFill>
                  <a:srgbClr val="000000"/>
                </a:solidFill>
              </a:rPr>
              <a:t>patients  with  underlying  conditions </a:t>
            </a:r>
            <a:endParaRPr lang="el-GR" sz="2400" b="1" smtClean="0">
              <a:solidFill>
                <a:srgbClr val="000000"/>
              </a:solidFill>
            </a:endParaRPr>
          </a:p>
          <a:p>
            <a:pPr eaLnBrk="1" hangingPunct="1">
              <a:lnSpc>
                <a:spcPct val="150000"/>
              </a:lnSpc>
              <a:buFont typeface="Arial" charset="0"/>
              <a:buNone/>
            </a:pPr>
            <a:r>
              <a:rPr lang="el-GR" sz="2400" b="1" smtClean="0">
                <a:solidFill>
                  <a:srgbClr val="000000"/>
                </a:solidFill>
              </a:rPr>
              <a:t>● </a:t>
            </a:r>
            <a:r>
              <a:rPr lang="en-US" sz="2400" b="1" smtClean="0">
                <a:solidFill>
                  <a:srgbClr val="000000"/>
                </a:solidFill>
              </a:rPr>
              <a:t>immunocompromised  patients  </a:t>
            </a:r>
            <a:endParaRPr lang="el-GR" sz="2400" b="1" smtClean="0">
              <a:solidFill>
                <a:srgbClr val="000000"/>
              </a:solidFill>
            </a:endParaRPr>
          </a:p>
          <a:p>
            <a:pPr eaLnBrk="1" hangingPunct="1">
              <a:lnSpc>
                <a:spcPct val="150000"/>
              </a:lnSpc>
              <a:buFont typeface="Arial" charset="0"/>
              <a:buNone/>
            </a:pPr>
            <a:r>
              <a:rPr lang="el-GR" sz="2400" b="1" smtClean="0">
                <a:solidFill>
                  <a:srgbClr val="000000"/>
                </a:solidFill>
              </a:rPr>
              <a:t>● </a:t>
            </a:r>
            <a:r>
              <a:rPr lang="en-US" sz="2400" b="1" smtClean="0">
                <a:solidFill>
                  <a:srgbClr val="000000"/>
                </a:solidFill>
              </a:rPr>
              <a:t>elderly,  neonates  &amp;  young  infants  </a:t>
            </a:r>
            <a:r>
              <a:rPr lang="el-GR" sz="2400" b="1" smtClean="0">
                <a:solidFill>
                  <a:srgbClr val="000000"/>
                </a:solidFill>
              </a:rPr>
              <a:t>  </a:t>
            </a:r>
            <a:endParaRPr lang="en-US" sz="2400" b="1" smtClean="0">
              <a:solidFill>
                <a:srgbClr val="000000"/>
              </a:solidFill>
            </a:endParaRPr>
          </a:p>
          <a:p>
            <a:pPr eaLnBrk="1" hangingPunct="1">
              <a:lnSpc>
                <a:spcPct val="150000"/>
              </a:lnSpc>
              <a:buFont typeface="Arial" charset="0"/>
              <a:buNone/>
            </a:pPr>
            <a:endParaRPr lang="el-GR" sz="2400" b="1" smtClean="0">
              <a:solidFill>
                <a:srgbClr val="000000"/>
              </a:solidFill>
            </a:endParaRPr>
          </a:p>
          <a:p>
            <a:pPr eaLnBrk="1" hangingPunct="1">
              <a:lnSpc>
                <a:spcPct val="150000"/>
              </a:lnSpc>
              <a:buFont typeface="Arial" charset="0"/>
              <a:buNone/>
            </a:pPr>
            <a:endParaRPr lang="el-GR" sz="2400" b="1" smtClean="0">
              <a:solidFill>
                <a:srgbClr val="000000"/>
              </a:solidFill>
            </a:endParaRPr>
          </a:p>
          <a:p>
            <a:pPr eaLnBrk="1" hangingPunct="1">
              <a:lnSpc>
                <a:spcPct val="150000"/>
              </a:lnSpc>
            </a:pPr>
            <a:endParaRPr lang="el-GR" sz="2800" b="1" smtClean="0">
              <a:solidFill>
                <a:srgbClr val="000000"/>
              </a:solidFill>
            </a:endParaRPr>
          </a:p>
          <a:p>
            <a:pPr eaLnBrk="1" hangingPunct="1">
              <a:lnSpc>
                <a:spcPct val="150000"/>
              </a:lnSpc>
            </a:pPr>
            <a:endParaRPr lang="el-GR" sz="2800" b="1" smtClean="0">
              <a:solidFill>
                <a:srgbClr val="000000"/>
              </a:solidFill>
            </a:endParaRPr>
          </a:p>
        </p:txBody>
      </p:sp>
      <p:pic>
        <p:nvPicPr>
          <p:cNvPr id="27652" name="Picture 6" descr="Patient1"/>
          <p:cNvPicPr>
            <a:picLocks noChangeAspect="1" noChangeArrowheads="1"/>
          </p:cNvPicPr>
          <p:nvPr>
            <p:ph sz="half" idx="4294967295"/>
          </p:nvPr>
        </p:nvPicPr>
        <p:blipFill>
          <a:blip r:embed="rId2" cstate="email"/>
          <a:srcRect/>
          <a:stretch>
            <a:fillRect/>
          </a:stretch>
        </p:blipFill>
        <p:spPr>
          <a:xfrm>
            <a:off x="6516688" y="2060575"/>
            <a:ext cx="2286000" cy="2305050"/>
          </a:xfrm>
          <a:noFill/>
          <a:ln>
            <a:solidFill>
              <a:schemeClr val="tx1">
                <a:alpha val="96861"/>
              </a:schemeClr>
            </a:solidFill>
          </a:ln>
        </p:spPr>
      </p:pic>
      <p:sp>
        <p:nvSpPr>
          <p:cNvPr id="27653" name="Rectangle 4"/>
          <p:cNvSpPr>
            <a:spLocks noChangeArrowheads="1"/>
          </p:cNvSpPr>
          <p:nvPr/>
        </p:nvSpPr>
        <p:spPr bwMode="auto">
          <a:xfrm>
            <a:off x="468313" y="5157788"/>
            <a:ext cx="6048375" cy="1123950"/>
          </a:xfrm>
          <a:prstGeom prst="rect">
            <a:avLst/>
          </a:prstGeom>
          <a:solidFill>
            <a:srgbClr val="CCFFCC">
              <a:alpha val="89803"/>
            </a:srgbClr>
          </a:solidFill>
          <a:ln w="0">
            <a:solidFill>
              <a:srgbClr val="000000"/>
            </a:solidFill>
            <a:round/>
            <a:headEnd/>
            <a:tailEnd/>
          </a:ln>
        </p:spPr>
        <p:txBody>
          <a:bodyPr/>
          <a:lstStyle/>
          <a:p>
            <a:endParaRPr lang="el-GR" sz="1600"/>
          </a:p>
          <a:p>
            <a:r>
              <a:rPr lang="el-GR" sz="1600"/>
              <a:t> </a:t>
            </a:r>
            <a:r>
              <a:rPr lang="en-US" sz="1600"/>
              <a:t>	  </a:t>
            </a:r>
            <a:r>
              <a:rPr lang="en-US" sz="3200" b="1">
                <a:solidFill>
                  <a:srgbClr val="FF0000"/>
                </a:solidFill>
              </a:rPr>
              <a:t>high  risk  groups  </a:t>
            </a:r>
            <a:r>
              <a:rPr lang="el-GR" sz="3200" b="1">
                <a:solidFill>
                  <a:srgbClr val="FF3300"/>
                </a:solidFill>
              </a:rPr>
              <a:t> </a:t>
            </a:r>
            <a:r>
              <a:rPr lang="el-GR" sz="3200" b="1"/>
              <a:t> </a:t>
            </a:r>
            <a:endParaRPr lang="en-US" sz="3200"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en-US" sz="3600" b="1" smtClean="0">
                <a:effectLst>
                  <a:outerShdw blurRad="38100" dist="38100" dir="2700000" algn="tl">
                    <a:srgbClr val="C0C0C0"/>
                  </a:outerShdw>
                </a:effectLst>
              </a:rPr>
              <a:t/>
            </a:r>
            <a:br>
              <a:rPr lang="en-US" sz="3600" b="1" smtClean="0">
                <a:effectLst>
                  <a:outerShdw blurRad="38100" dist="38100" dir="2700000" algn="tl">
                    <a:srgbClr val="C0C0C0"/>
                  </a:outerShdw>
                </a:effectLst>
              </a:rPr>
            </a:br>
            <a:r>
              <a:rPr lang="en-US" sz="3200" b="1" smtClean="0">
                <a:solidFill>
                  <a:srgbClr val="1A3EF2"/>
                </a:solidFill>
              </a:rPr>
              <a:t>Sources  of  nosocomial  influenza</a:t>
            </a:r>
            <a:r>
              <a:rPr lang="el-GR" sz="3200" b="1" smtClean="0">
                <a:solidFill>
                  <a:srgbClr val="1A3EF2"/>
                </a:solidFill>
              </a:rPr>
              <a:t/>
            </a:r>
            <a:br>
              <a:rPr lang="el-GR" sz="3200" b="1" smtClean="0">
                <a:solidFill>
                  <a:srgbClr val="1A3EF2"/>
                </a:solidFill>
              </a:rPr>
            </a:br>
            <a:r>
              <a:rPr lang="en-US" sz="3600" b="1" smtClean="0">
                <a:solidFill>
                  <a:srgbClr val="379B1F"/>
                </a:solidFill>
                <a:effectLst>
                  <a:outerShdw blurRad="38100" dist="38100" dir="2700000" algn="tl">
                    <a:srgbClr val="C0C0C0"/>
                  </a:outerShdw>
                </a:effectLst>
              </a:rPr>
              <a:t/>
            </a:r>
            <a:br>
              <a:rPr lang="en-US" sz="3600" b="1" smtClean="0">
                <a:solidFill>
                  <a:srgbClr val="379B1F"/>
                </a:solidFill>
                <a:effectLst>
                  <a:outerShdw blurRad="38100" dist="38100" dir="2700000" algn="tl">
                    <a:srgbClr val="C0C0C0"/>
                  </a:outerShdw>
                </a:effectLst>
              </a:rPr>
            </a:br>
            <a:endParaRPr lang="el-GR" sz="3600" b="1" smtClean="0">
              <a:solidFill>
                <a:srgbClr val="379B1F"/>
              </a:solidFill>
              <a:effectLst>
                <a:outerShdw blurRad="38100" dist="38100" dir="2700000" algn="tl">
                  <a:srgbClr val="C0C0C0"/>
                </a:outerShdw>
              </a:effectLst>
            </a:endParaRPr>
          </a:p>
        </p:txBody>
      </p:sp>
      <p:sp>
        <p:nvSpPr>
          <p:cNvPr id="15363" name="Rectangle 3"/>
          <p:cNvSpPr>
            <a:spLocks noGrp="1" noChangeArrowheads="1"/>
          </p:cNvSpPr>
          <p:nvPr>
            <p:ph type="body" sz="half" idx="4294967295"/>
          </p:nvPr>
        </p:nvSpPr>
        <p:spPr>
          <a:xfrm>
            <a:off x="0" y="1844675"/>
            <a:ext cx="9144000" cy="5013325"/>
          </a:xfrm>
        </p:spPr>
        <p:txBody>
          <a:bodyPr/>
          <a:lstStyle/>
          <a:p>
            <a:pPr marL="95250" indent="-95250" algn="ctr" eaLnBrk="1" hangingPunct="1">
              <a:lnSpc>
                <a:spcPct val="80000"/>
              </a:lnSpc>
              <a:buFont typeface="Arial" charset="0"/>
              <a:buNone/>
            </a:pPr>
            <a:endParaRPr lang="en-US" sz="600" b="1" smtClean="0">
              <a:solidFill>
                <a:srgbClr val="FFFF00"/>
              </a:solidFill>
              <a:effectLst>
                <a:outerShdw blurRad="38100" dist="38100" dir="2700000" algn="tl">
                  <a:srgbClr val="C0C0C0"/>
                </a:outerShdw>
              </a:effectLst>
            </a:endParaRPr>
          </a:p>
          <a:p>
            <a:pPr marL="95250" indent="-95250" eaLnBrk="1" hangingPunct="1">
              <a:lnSpc>
                <a:spcPct val="130000"/>
              </a:lnSpc>
              <a:buFont typeface="Arial" charset="0"/>
              <a:buNone/>
            </a:pPr>
            <a:r>
              <a:rPr lang="el-GR" sz="500" b="1" smtClean="0">
                <a:effectLst>
                  <a:outerShdw blurRad="38100" dist="38100" dir="2700000" algn="tl">
                    <a:srgbClr val="C0C0C0"/>
                  </a:outerShdw>
                </a:effectLst>
              </a:rPr>
              <a:t>	  </a:t>
            </a:r>
            <a:r>
              <a:rPr lang="en-US" sz="500" b="1" smtClean="0">
                <a:effectLst>
                  <a:outerShdw blurRad="38100" dist="38100" dir="2700000" algn="tl">
                    <a:srgbClr val="C0C0C0"/>
                  </a:outerShdw>
                </a:effectLst>
              </a:rPr>
              <a:t> </a:t>
            </a:r>
            <a:r>
              <a:rPr lang="el-GR" sz="500" b="1" smtClean="0">
                <a:effectLst>
                  <a:outerShdw blurRad="38100" dist="38100" dir="2700000" algn="tl">
                    <a:srgbClr val="C0C0C0"/>
                  </a:outerShdw>
                </a:effectLst>
              </a:rPr>
              <a:t> </a:t>
            </a:r>
            <a:r>
              <a:rPr lang="en-US" sz="2200" b="1" smtClean="0">
                <a:solidFill>
                  <a:srgbClr val="000000"/>
                </a:solidFill>
              </a:rPr>
              <a:t>unsuspected  or  undiagnosed  patients  with  influenza</a:t>
            </a:r>
            <a:r>
              <a:rPr lang="el-GR" sz="2200" b="1" smtClean="0">
                <a:solidFill>
                  <a:srgbClr val="000000"/>
                </a:solidFill>
              </a:rPr>
              <a:t> </a:t>
            </a:r>
            <a:r>
              <a:rPr lang="en-US" sz="2200" b="1" smtClean="0">
                <a:solidFill>
                  <a:srgbClr val="000000"/>
                </a:solidFill>
              </a:rPr>
              <a:t> </a:t>
            </a:r>
            <a:r>
              <a:rPr lang="el-GR" sz="2200" b="1" smtClean="0">
                <a:solidFill>
                  <a:srgbClr val="000000"/>
                </a:solidFill>
              </a:rPr>
              <a:t> </a:t>
            </a:r>
            <a:r>
              <a:rPr lang="en-US" sz="2200" b="1" smtClean="0">
                <a:solidFill>
                  <a:srgbClr val="000000"/>
                </a:solidFill>
              </a:rPr>
              <a:t> </a:t>
            </a:r>
          </a:p>
          <a:p>
            <a:pPr marL="95250" indent="-95250" eaLnBrk="1" hangingPunct="1">
              <a:lnSpc>
                <a:spcPct val="130000"/>
              </a:lnSpc>
              <a:buFont typeface="Arial" charset="0"/>
              <a:buNone/>
            </a:pPr>
            <a:endParaRPr lang="en-US" sz="2200" b="1" smtClean="0">
              <a:solidFill>
                <a:srgbClr val="000000"/>
              </a:solidFill>
            </a:endParaRPr>
          </a:p>
          <a:p>
            <a:pPr marL="95250" indent="-95250" eaLnBrk="1" hangingPunct="1">
              <a:lnSpc>
                <a:spcPct val="130000"/>
              </a:lnSpc>
              <a:buFont typeface="Arial" charset="0"/>
              <a:buNone/>
            </a:pPr>
            <a:r>
              <a:rPr lang="el-GR" sz="2200" b="1" smtClean="0">
                <a:solidFill>
                  <a:srgbClr val="000000"/>
                </a:solidFill>
              </a:rPr>
              <a:t>	 </a:t>
            </a:r>
            <a:r>
              <a:rPr lang="en-US" sz="2200" b="1" smtClean="0">
                <a:solidFill>
                  <a:srgbClr val="000000"/>
                </a:solidFill>
              </a:rPr>
              <a:t>		   visitors  </a:t>
            </a:r>
            <a:r>
              <a:rPr lang="el-GR" sz="2200" b="1" smtClean="0">
                <a:solidFill>
                  <a:srgbClr val="000000"/>
                </a:solidFill>
              </a:rPr>
              <a:t> </a:t>
            </a:r>
          </a:p>
          <a:p>
            <a:pPr marL="95250" indent="-95250" eaLnBrk="1" hangingPunct="1">
              <a:lnSpc>
                <a:spcPct val="130000"/>
              </a:lnSpc>
              <a:buFont typeface="Arial" charset="0"/>
              <a:buNone/>
            </a:pPr>
            <a:endParaRPr lang="el-GR" sz="2200" b="1" smtClean="0">
              <a:solidFill>
                <a:srgbClr val="000000"/>
              </a:solidFill>
            </a:endParaRPr>
          </a:p>
          <a:p>
            <a:pPr marL="95250" indent="-95250" eaLnBrk="1" hangingPunct="1">
              <a:lnSpc>
                <a:spcPct val="130000"/>
              </a:lnSpc>
              <a:buFont typeface="Arial" charset="0"/>
              <a:buNone/>
            </a:pPr>
            <a:r>
              <a:rPr lang="el-GR" sz="2200" b="1" smtClean="0">
                <a:solidFill>
                  <a:srgbClr val="FF3300"/>
                </a:solidFill>
              </a:rPr>
              <a:t>	</a:t>
            </a:r>
            <a:r>
              <a:rPr lang="el-GR" sz="2200" b="1" smtClean="0">
                <a:solidFill>
                  <a:srgbClr val="FF3300"/>
                </a:solidFill>
                <a:latin typeface="Arial" charset="0"/>
              </a:rPr>
              <a:t> </a:t>
            </a:r>
            <a:r>
              <a:rPr lang="en-US" sz="2200" b="1" smtClean="0">
                <a:solidFill>
                  <a:srgbClr val="FF3300"/>
                </a:solidFill>
                <a:latin typeface="Arial" charset="0"/>
              </a:rPr>
              <a:t>	     </a:t>
            </a:r>
            <a:r>
              <a:rPr lang="en-US" sz="2800" b="1" smtClean="0">
                <a:solidFill>
                  <a:srgbClr val="FF3300"/>
                </a:solidFill>
              </a:rPr>
              <a:t>unvaccinated  HCPs  </a:t>
            </a:r>
            <a:r>
              <a:rPr lang="el-GR" sz="2800" b="1" smtClean="0">
                <a:solidFill>
                  <a:srgbClr val="FF3300"/>
                </a:solidFill>
              </a:rPr>
              <a:t>   </a:t>
            </a:r>
            <a:endParaRPr lang="en-US" sz="2800" b="1" smtClean="0">
              <a:solidFill>
                <a:srgbClr val="FF3300"/>
              </a:solidFill>
            </a:endParaRPr>
          </a:p>
          <a:p>
            <a:pPr marL="95250" indent="-95250" eaLnBrk="1" hangingPunct="1">
              <a:lnSpc>
                <a:spcPct val="130000"/>
              </a:lnSpc>
              <a:buFont typeface="Arial" charset="0"/>
              <a:buNone/>
            </a:pPr>
            <a:endParaRPr lang="en-US" sz="2200" b="1" smtClean="0">
              <a:solidFill>
                <a:srgbClr val="FF3300"/>
              </a:solidFill>
            </a:endParaRPr>
          </a:p>
          <a:p>
            <a:pPr marL="95250" indent="-95250" eaLnBrk="1" hangingPunct="1">
              <a:lnSpc>
                <a:spcPct val="130000"/>
              </a:lnSpc>
              <a:buFont typeface="Arial" charset="0"/>
              <a:buNone/>
            </a:pPr>
            <a:endParaRPr lang="en-US" sz="1600" b="1" smtClean="0">
              <a:solidFill>
                <a:srgbClr val="FF3300"/>
              </a:solidFill>
            </a:endParaRPr>
          </a:p>
          <a:p>
            <a:pPr marL="95250" indent="-95250" eaLnBrk="1" hangingPunct="1">
              <a:lnSpc>
                <a:spcPct val="130000"/>
              </a:lnSpc>
              <a:buFont typeface="Arial" charset="0"/>
              <a:buNone/>
            </a:pPr>
            <a:r>
              <a:rPr lang="en-US" sz="600" b="1" smtClean="0">
                <a:solidFill>
                  <a:srgbClr val="FF3300"/>
                </a:solidFill>
              </a:rPr>
              <a:t>      </a:t>
            </a:r>
          </a:p>
          <a:p>
            <a:pPr marL="95250" indent="-95250" eaLnBrk="1" hangingPunct="1">
              <a:lnSpc>
                <a:spcPct val="130000"/>
              </a:lnSpc>
              <a:buFont typeface="Arial" charset="0"/>
              <a:buNone/>
            </a:pPr>
            <a:endParaRPr lang="en-US" sz="300" b="1" smtClean="0">
              <a:solidFill>
                <a:srgbClr val="FF3300"/>
              </a:solidFill>
            </a:endParaRPr>
          </a:p>
          <a:p>
            <a:pPr marL="95250" indent="-95250" eaLnBrk="1" hangingPunct="1">
              <a:lnSpc>
                <a:spcPct val="130000"/>
              </a:lnSpc>
              <a:buFont typeface="Arial" charset="0"/>
              <a:buNone/>
            </a:pPr>
            <a:endParaRPr lang="en-US" sz="300" b="1" smtClean="0">
              <a:solidFill>
                <a:srgbClr val="FF3300"/>
              </a:solidFill>
            </a:endParaRPr>
          </a:p>
          <a:p>
            <a:pPr marL="95250" indent="-95250" eaLnBrk="1" hangingPunct="1">
              <a:lnSpc>
                <a:spcPct val="130000"/>
              </a:lnSpc>
              <a:buFont typeface="Arial" charset="0"/>
              <a:buNone/>
            </a:pPr>
            <a:endParaRPr lang="en-US" sz="300" b="1" smtClean="0">
              <a:solidFill>
                <a:srgbClr val="FF3300"/>
              </a:solidFill>
            </a:endParaRPr>
          </a:p>
          <a:p>
            <a:pPr marL="95250" indent="-95250" eaLnBrk="1" hangingPunct="1">
              <a:lnSpc>
                <a:spcPct val="130000"/>
              </a:lnSpc>
              <a:buFont typeface="Arial" charset="0"/>
              <a:buNone/>
            </a:pPr>
            <a:r>
              <a:rPr lang="en-US" sz="300" b="1" smtClean="0">
                <a:solidFill>
                  <a:srgbClr val="FF3300"/>
                </a:solidFill>
              </a:rPr>
              <a:t>	</a:t>
            </a:r>
            <a:endParaRPr lang="el-GR" sz="300" b="1" smtClean="0">
              <a:solidFill>
                <a:srgbClr val="FF3300"/>
              </a:solidFill>
              <a:latin typeface="Arial" charset="0"/>
            </a:endParaRPr>
          </a:p>
          <a:p>
            <a:pPr marL="95250" indent="-95250" eaLnBrk="1" hangingPunct="1">
              <a:lnSpc>
                <a:spcPct val="130000"/>
              </a:lnSpc>
              <a:buFont typeface="Arial" charset="0"/>
              <a:buNone/>
            </a:pPr>
            <a:endParaRPr lang="el-GR" sz="1200" b="1" smtClean="0">
              <a:solidFill>
                <a:srgbClr val="FF3300"/>
              </a:solidFill>
              <a:latin typeface="Arial" charset="0"/>
            </a:endParaRPr>
          </a:p>
          <a:p>
            <a:pPr marL="95250" indent="-95250" eaLnBrk="1" hangingPunct="1">
              <a:lnSpc>
                <a:spcPct val="130000"/>
              </a:lnSpc>
              <a:buFont typeface="Arial" charset="0"/>
              <a:buNone/>
            </a:pPr>
            <a:r>
              <a:rPr lang="el-GR" sz="1200" b="1" smtClean="0">
                <a:solidFill>
                  <a:srgbClr val="FF3300"/>
                </a:solidFill>
                <a:latin typeface="Arial" charset="0"/>
              </a:rPr>
              <a:t>   </a:t>
            </a:r>
            <a:r>
              <a:rPr lang="en-US" sz="1200" b="1" smtClean="0">
                <a:solidFill>
                  <a:srgbClr val="000000"/>
                </a:solidFill>
                <a:latin typeface="Arial" charset="0"/>
              </a:rPr>
              <a:t>Ma</a:t>
            </a:r>
            <a:r>
              <a:rPr lang="en-US" sz="1400" b="1" smtClean="0">
                <a:solidFill>
                  <a:srgbClr val="000000"/>
                </a:solidFill>
              </a:rPr>
              <a:t>ltezou HC. Nosocomial influenza new concepts and practice. </a:t>
            </a:r>
            <a:r>
              <a:rPr lang="el-GR" sz="1400" b="1" smtClean="0">
                <a:solidFill>
                  <a:srgbClr val="000000"/>
                </a:solidFill>
                <a:latin typeface="Arial" charset="0"/>
              </a:rPr>
              <a:t> </a:t>
            </a:r>
            <a:r>
              <a:rPr lang="en-US" sz="1400" b="1" i="1" smtClean="0">
                <a:solidFill>
                  <a:srgbClr val="000000"/>
                </a:solidFill>
              </a:rPr>
              <a:t>Current Opinion in Infectious Diseases</a:t>
            </a:r>
            <a:r>
              <a:rPr lang="en-US" sz="1400" b="1" smtClean="0">
                <a:solidFill>
                  <a:srgbClr val="000000"/>
                </a:solidFill>
              </a:rPr>
              <a:t>  2008;21:337-343 </a:t>
            </a:r>
            <a:endParaRPr lang="el-GR" sz="1400" b="1" smtClean="0">
              <a:solidFill>
                <a:srgbClr val="000000"/>
              </a:solidFill>
            </a:endParaRPr>
          </a:p>
          <a:p>
            <a:pPr marL="95250" indent="-95250" eaLnBrk="1" hangingPunct="1">
              <a:lnSpc>
                <a:spcPct val="130000"/>
              </a:lnSpc>
              <a:buFont typeface="Arial" charset="0"/>
              <a:buNone/>
            </a:pPr>
            <a:endParaRPr lang="el-GR" sz="1400" smtClean="0">
              <a:solidFill>
                <a:srgbClr val="000000"/>
              </a:solidFill>
            </a:endParaRPr>
          </a:p>
          <a:p>
            <a:pPr marL="95250" indent="-95250" eaLnBrk="1" hangingPunct="1">
              <a:lnSpc>
                <a:spcPct val="130000"/>
              </a:lnSpc>
            </a:pPr>
            <a:endParaRPr lang="el-GR" sz="1200" smtClean="0">
              <a:solidFill>
                <a:srgbClr val="000000"/>
              </a:solidFill>
            </a:endParaRPr>
          </a:p>
        </p:txBody>
      </p:sp>
      <p:sp>
        <p:nvSpPr>
          <p:cNvPr id="28676" name="Oval 4"/>
          <p:cNvSpPr>
            <a:spLocks noChangeArrowheads="1"/>
          </p:cNvSpPr>
          <p:nvPr/>
        </p:nvSpPr>
        <p:spPr bwMode="auto">
          <a:xfrm>
            <a:off x="395288" y="3860800"/>
            <a:ext cx="4681537" cy="1008063"/>
          </a:xfrm>
          <a:prstGeom prst="ellipse">
            <a:avLst/>
          </a:prstGeom>
          <a:noFill/>
          <a:ln w="25400">
            <a:solidFill>
              <a:srgbClr val="FF0000"/>
            </a:solidFill>
            <a:round/>
            <a:headEnd/>
            <a:tailEnd/>
          </a:ln>
        </p:spPr>
        <p:txBody>
          <a:bodyPr anchor="ctr"/>
          <a:lstStyle/>
          <a:p>
            <a:pPr algn="ctr"/>
            <a:endParaRPr lang="en-GB">
              <a:solidFill>
                <a:srgbClr val="FFFFFF"/>
              </a:solidFill>
              <a:latin typeface="Calibri" pitchFamily="4" charset="0"/>
            </a:endParaRPr>
          </a:p>
        </p:txBody>
      </p:sp>
      <p:pic>
        <p:nvPicPr>
          <p:cNvPr id="28677" name="Εικόνα 1" descr="http://roides.files.wordpress.com/2010/01/exwterikaiatreia.jpg?w=390&amp;h=310"/>
          <p:cNvPicPr>
            <a:picLocks noChangeAspect="1" noChangeArrowheads="1"/>
          </p:cNvPicPr>
          <p:nvPr/>
        </p:nvPicPr>
        <p:blipFill>
          <a:blip r:embed="rId2" cstate="email"/>
          <a:srcRect/>
          <a:stretch>
            <a:fillRect/>
          </a:stretch>
        </p:blipFill>
        <p:spPr bwMode="auto">
          <a:xfrm>
            <a:off x="5867400" y="2781300"/>
            <a:ext cx="3024188" cy="2808288"/>
          </a:xfrm>
          <a:prstGeom prst="rect">
            <a:avLst/>
          </a:prstGeom>
          <a:noFill/>
          <a:ln w="9525">
            <a:solidFill>
              <a:schemeClr val="tx1">
                <a:alpha val="96861"/>
              </a:schemeClr>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idx="4294967295"/>
          </p:nvPr>
        </p:nvSpPr>
        <p:spPr>
          <a:xfrm>
            <a:off x="-323850" y="0"/>
            <a:ext cx="9467850" cy="6858000"/>
          </a:xfrm>
        </p:spPr>
        <p:txBody>
          <a:bodyPr/>
          <a:lstStyle/>
          <a:p>
            <a:pPr algn="l" eaLnBrk="1" hangingPunct="1"/>
            <a:r>
              <a:rPr lang="el-GR" sz="2400" b="1" smtClean="0">
                <a:effectLst>
                  <a:outerShdw blurRad="38100" dist="38100" dir="2700000" algn="tl">
                    <a:srgbClr val="C0C0C0"/>
                  </a:outerShdw>
                </a:effectLst>
              </a:rPr>
              <a:t>	</a:t>
            </a:r>
            <a:r>
              <a:rPr lang="en-US" sz="2400" b="1" smtClean="0">
                <a:solidFill>
                  <a:srgbClr val="000000"/>
                </a:solidFill>
              </a:rPr>
              <a:t>HCPs  continue  to  work  while  </a:t>
            </a:r>
            <a:br>
              <a:rPr lang="en-US" sz="2400" b="1" smtClean="0">
                <a:solidFill>
                  <a:srgbClr val="000000"/>
                </a:solidFill>
              </a:rPr>
            </a:br>
            <a:r>
              <a:rPr lang="el-GR" sz="2400" b="1" smtClean="0">
                <a:solidFill>
                  <a:srgbClr val="000000"/>
                </a:solidFill>
              </a:rPr>
              <a:t>	</a:t>
            </a:r>
            <a:br>
              <a:rPr lang="el-GR" sz="2400" b="1" smtClean="0">
                <a:solidFill>
                  <a:srgbClr val="000000"/>
                </a:solidFill>
              </a:rPr>
            </a:br>
            <a:r>
              <a:rPr lang="el-GR" sz="2400" b="1" smtClean="0">
                <a:solidFill>
                  <a:srgbClr val="000000"/>
                </a:solidFill>
              </a:rPr>
              <a:t>	</a:t>
            </a:r>
            <a:r>
              <a:rPr lang="en-US" sz="2400" b="1" smtClean="0">
                <a:solidFill>
                  <a:srgbClr val="000000"/>
                </a:solidFill>
              </a:rPr>
              <a:t>having  influenza-like  symptoms</a:t>
            </a:r>
            <a:endParaRPr lang="el-GR" smtClean="0">
              <a:effectLst>
                <a:outerShdw blurRad="38100" dist="38100" dir="2700000" algn="tl">
                  <a:srgbClr val="C0C0C0"/>
                </a:outerShdw>
              </a:effectLst>
            </a:endParaRPr>
          </a:p>
        </p:txBody>
      </p:sp>
      <p:pic>
        <p:nvPicPr>
          <p:cNvPr id="29699" name="Picture 4" descr="sneezing-hospital-1"/>
          <p:cNvPicPr>
            <a:picLocks noChangeAspect="1" noChangeArrowheads="1"/>
          </p:cNvPicPr>
          <p:nvPr>
            <p:ph idx="4294967295"/>
          </p:nvPr>
        </p:nvPicPr>
        <p:blipFill>
          <a:blip r:embed="rId2" cstate="email"/>
          <a:srcRect/>
          <a:stretch>
            <a:fillRect/>
          </a:stretch>
        </p:blipFill>
        <p:spPr>
          <a:xfrm>
            <a:off x="5076825" y="1412875"/>
            <a:ext cx="3598863" cy="3532188"/>
          </a:xfrm>
          <a:noFill/>
          <a:ln>
            <a:solidFill>
              <a:srgbClr val="000000">
                <a:alpha val="96861"/>
              </a:srgb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0"/>
            <a:ext cx="9144000" cy="1417638"/>
          </a:xfrm>
        </p:spPr>
        <p:txBody>
          <a:bodyPr/>
          <a:lstStyle/>
          <a:p>
            <a:pPr eaLnBrk="1" hangingPunct="1"/>
            <a:r>
              <a:rPr lang="el-GR" sz="2900" b="1" smtClean="0"/>
              <a:t/>
            </a:r>
            <a:br>
              <a:rPr lang="el-GR" sz="2900" b="1" smtClean="0"/>
            </a:br>
            <a:r>
              <a:rPr lang="el-GR" sz="2900" b="1" smtClean="0"/>
              <a:t/>
            </a:r>
            <a:br>
              <a:rPr lang="el-GR" sz="2900" b="1" smtClean="0"/>
            </a:br>
            <a:r>
              <a:rPr lang="el-GR" sz="2900" b="1" smtClean="0"/>
              <a:t/>
            </a:r>
            <a:br>
              <a:rPr lang="el-GR" sz="2900" b="1" smtClean="0"/>
            </a:br>
            <a:r>
              <a:rPr lang="el-GR" sz="2900" b="1" smtClean="0"/>
              <a:t/>
            </a:r>
            <a:br>
              <a:rPr lang="el-GR" sz="2900" b="1" smtClean="0"/>
            </a:br>
            <a:r>
              <a:rPr lang="el-GR" sz="6500" b="1" smtClean="0"/>
              <a:t/>
            </a:r>
            <a:br>
              <a:rPr lang="el-GR" sz="6500" b="1" smtClean="0"/>
            </a:br>
            <a:r>
              <a:rPr lang="el-GR" sz="2900" b="1" smtClean="0"/>
              <a:t> </a:t>
            </a:r>
            <a:r>
              <a:rPr lang="el-GR" sz="3600" smtClean="0"/>
              <a:t> </a:t>
            </a:r>
          </a:p>
        </p:txBody>
      </p:sp>
      <p:sp>
        <p:nvSpPr>
          <p:cNvPr id="30723" name="Rectangle 3"/>
          <p:cNvSpPr>
            <a:spLocks noGrp="1" noChangeArrowheads="1"/>
          </p:cNvSpPr>
          <p:nvPr>
            <p:ph type="body" idx="4294967295"/>
          </p:nvPr>
        </p:nvSpPr>
        <p:spPr>
          <a:xfrm>
            <a:off x="0" y="2276475"/>
            <a:ext cx="9144000" cy="4352925"/>
          </a:xfrm>
        </p:spPr>
        <p:txBody>
          <a:bodyPr/>
          <a:lstStyle/>
          <a:p>
            <a:pPr marL="92075" indent="-92075" eaLnBrk="1" hangingPunct="1">
              <a:lnSpc>
                <a:spcPct val="80000"/>
              </a:lnSpc>
            </a:pPr>
            <a:r>
              <a:rPr lang="el-GR" sz="1800" b="1" smtClean="0"/>
              <a:t>  </a:t>
            </a:r>
            <a:r>
              <a:rPr lang="el-GR" sz="1800" b="1" smtClean="0">
                <a:latin typeface="Arial" charset="0"/>
              </a:rPr>
              <a:t> </a:t>
            </a:r>
            <a:r>
              <a:rPr lang="el-GR" sz="2200" b="1" smtClean="0"/>
              <a:t>8 </a:t>
            </a:r>
            <a:r>
              <a:rPr lang="en-US" sz="2200" b="1" smtClean="0"/>
              <a:t> </a:t>
            </a:r>
            <a:r>
              <a:rPr lang="el-GR" sz="2200" b="1" smtClean="0"/>
              <a:t>(38%) </a:t>
            </a:r>
            <a:r>
              <a:rPr lang="en-US" sz="2200" b="1" smtClean="0"/>
              <a:t> of  </a:t>
            </a:r>
            <a:r>
              <a:rPr lang="el-GR" sz="2200" b="1" smtClean="0"/>
              <a:t>29 </a:t>
            </a:r>
            <a:r>
              <a:rPr lang="en-US" sz="2200" b="1" smtClean="0"/>
              <a:t> patients  developed  influenza</a:t>
            </a:r>
            <a:r>
              <a:rPr lang="el-GR" sz="2200" b="1" smtClean="0"/>
              <a:t> </a:t>
            </a:r>
          </a:p>
          <a:p>
            <a:pPr marL="92075" indent="-92075" eaLnBrk="1" hangingPunct="1">
              <a:lnSpc>
                <a:spcPct val="80000"/>
              </a:lnSpc>
            </a:pPr>
            <a:endParaRPr lang="el-GR" sz="2200" b="1" smtClean="0"/>
          </a:p>
          <a:p>
            <a:pPr marL="92075" indent="-92075" eaLnBrk="1" hangingPunct="1">
              <a:lnSpc>
                <a:spcPct val="80000"/>
              </a:lnSpc>
            </a:pPr>
            <a:r>
              <a:rPr lang="el-GR" sz="2200" b="1" smtClean="0"/>
              <a:t>  5 </a:t>
            </a:r>
            <a:r>
              <a:rPr lang="en-US" sz="2200" b="1" smtClean="0"/>
              <a:t> patients  with  severe  lower  respiratory  tract  infection  </a:t>
            </a:r>
            <a:r>
              <a:rPr lang="el-GR" sz="2200" b="1" smtClean="0"/>
              <a:t> </a:t>
            </a:r>
          </a:p>
          <a:p>
            <a:pPr marL="92075" indent="-92075" eaLnBrk="1" hangingPunct="1">
              <a:lnSpc>
                <a:spcPct val="80000"/>
              </a:lnSpc>
            </a:pPr>
            <a:endParaRPr lang="el-GR" sz="2200" b="1" smtClean="0"/>
          </a:p>
          <a:p>
            <a:pPr marL="92075" indent="-92075" eaLnBrk="1" hangingPunct="1">
              <a:lnSpc>
                <a:spcPct val="80000"/>
              </a:lnSpc>
            </a:pPr>
            <a:r>
              <a:rPr lang="el-GR" sz="2200" b="1" smtClean="0"/>
              <a:t>  3 </a:t>
            </a:r>
            <a:r>
              <a:rPr lang="en-US" sz="2200" b="1" smtClean="0"/>
              <a:t> patients  in  ICUS  </a:t>
            </a:r>
            <a:endParaRPr lang="el-GR" sz="2200" b="1" smtClean="0"/>
          </a:p>
          <a:p>
            <a:pPr marL="92075" indent="-92075" eaLnBrk="1" hangingPunct="1">
              <a:lnSpc>
                <a:spcPct val="80000"/>
              </a:lnSpc>
            </a:pPr>
            <a:endParaRPr lang="el-GR" sz="2200" b="1" smtClean="0"/>
          </a:p>
          <a:p>
            <a:pPr marL="92075" indent="-92075" eaLnBrk="1" hangingPunct="1">
              <a:lnSpc>
                <a:spcPct val="80000"/>
              </a:lnSpc>
            </a:pPr>
            <a:r>
              <a:rPr lang="el-GR" sz="2200" b="1" smtClean="0">
                <a:solidFill>
                  <a:srgbClr val="FF0000"/>
                </a:solidFill>
              </a:rPr>
              <a:t>  3  </a:t>
            </a:r>
            <a:r>
              <a:rPr lang="en-US" sz="2200" b="1" smtClean="0">
                <a:solidFill>
                  <a:srgbClr val="FF0000"/>
                </a:solidFill>
              </a:rPr>
              <a:t>patients  died </a:t>
            </a:r>
            <a:endParaRPr lang="el-GR" sz="2200" b="1" smtClean="0">
              <a:solidFill>
                <a:srgbClr val="FF0000"/>
              </a:solidFill>
            </a:endParaRPr>
          </a:p>
          <a:p>
            <a:pPr marL="92075" indent="-92075" eaLnBrk="1" hangingPunct="1">
              <a:lnSpc>
                <a:spcPct val="80000"/>
              </a:lnSpc>
            </a:pPr>
            <a:endParaRPr lang="el-GR" sz="2200" b="1" smtClean="0">
              <a:solidFill>
                <a:srgbClr val="FF0000"/>
              </a:solidFill>
            </a:endParaRPr>
          </a:p>
          <a:p>
            <a:pPr marL="92075" indent="-92075" eaLnBrk="1" hangingPunct="1">
              <a:lnSpc>
                <a:spcPct val="80000"/>
              </a:lnSpc>
            </a:pPr>
            <a:r>
              <a:rPr lang="el-GR" sz="2200" b="1" smtClean="0">
                <a:solidFill>
                  <a:srgbClr val="FF0000"/>
                </a:solidFill>
              </a:rPr>
              <a:t> </a:t>
            </a:r>
            <a:r>
              <a:rPr lang="en-US" sz="2200" b="1" smtClean="0">
                <a:solidFill>
                  <a:srgbClr val="FF0000"/>
                </a:solidFill>
              </a:rPr>
              <a:t> </a:t>
            </a:r>
            <a:r>
              <a:rPr lang="el-GR" sz="2200" b="1" smtClean="0">
                <a:solidFill>
                  <a:srgbClr val="FF0000"/>
                </a:solidFill>
              </a:rPr>
              <a:t>2 </a:t>
            </a:r>
            <a:r>
              <a:rPr lang="en-US" sz="2200" b="1" smtClean="0">
                <a:solidFill>
                  <a:srgbClr val="FF0000"/>
                </a:solidFill>
              </a:rPr>
              <a:t> survivals  remained  in  oxygen  therapy  for  2</a:t>
            </a:r>
            <a:r>
              <a:rPr lang="el-GR" sz="2200" b="1" smtClean="0">
                <a:solidFill>
                  <a:srgbClr val="FF0000"/>
                </a:solidFill>
              </a:rPr>
              <a:t> - 3 </a:t>
            </a:r>
            <a:r>
              <a:rPr lang="en-US" sz="2200" b="1" smtClean="0">
                <a:solidFill>
                  <a:srgbClr val="FF0000"/>
                </a:solidFill>
              </a:rPr>
              <a:t> months</a:t>
            </a:r>
            <a:endParaRPr lang="el-GR" sz="1500" b="1" smtClean="0"/>
          </a:p>
        </p:txBody>
      </p:sp>
      <p:sp>
        <p:nvSpPr>
          <p:cNvPr id="30724" name="AutoShape 7" descr="%CE%9A%CE%B1%CF%84%CE%B1%CE%B3%CF%81%CE%B1%CF%86%CE%AE"/>
          <p:cNvSpPr>
            <a:spLocks noChangeAspect="1" noChangeArrowheads="1"/>
          </p:cNvSpPr>
          <p:nvPr/>
        </p:nvSpPr>
        <p:spPr bwMode="auto">
          <a:xfrm>
            <a:off x="155575" y="46038"/>
            <a:ext cx="7162800" cy="1304925"/>
          </a:xfrm>
          <a:prstGeom prst="rect">
            <a:avLst/>
          </a:prstGeom>
          <a:noFill/>
          <a:ln w="9525">
            <a:noFill/>
            <a:miter lim="800000"/>
            <a:headEnd/>
            <a:tailEnd/>
          </a:ln>
        </p:spPr>
        <p:txBody>
          <a:bodyPr/>
          <a:lstStyle/>
          <a:p>
            <a:endParaRPr lang="en-US"/>
          </a:p>
        </p:txBody>
      </p:sp>
      <p:sp>
        <p:nvSpPr>
          <p:cNvPr id="30725" name="AutoShape 9" descr="%CE%9A%CE%B1%CF%84%CE%B1%CE%B3%CF%81%CE%B1%CF%86%CE%AE"/>
          <p:cNvSpPr>
            <a:spLocks noChangeAspect="1" noChangeArrowheads="1"/>
          </p:cNvSpPr>
          <p:nvPr/>
        </p:nvSpPr>
        <p:spPr bwMode="auto">
          <a:xfrm>
            <a:off x="155575" y="46038"/>
            <a:ext cx="7162800" cy="1304925"/>
          </a:xfrm>
          <a:prstGeom prst="rect">
            <a:avLst/>
          </a:prstGeom>
          <a:noFill/>
          <a:ln w="9525">
            <a:noFill/>
            <a:miter lim="800000"/>
            <a:headEnd/>
            <a:tailEnd/>
          </a:ln>
        </p:spPr>
        <p:txBody>
          <a:bodyPr/>
          <a:lstStyle/>
          <a:p>
            <a:endParaRPr lang="en-US"/>
          </a:p>
        </p:txBody>
      </p:sp>
      <p:pic>
        <p:nvPicPr>
          <p:cNvPr id="30726" name="Picture 11" descr="%CE%9A%CE%B1%CF%84%CE%B1%CE%B3%CF%81%CE%B1%CF%86%CE%AE"/>
          <p:cNvPicPr>
            <a:picLocks noChangeAspect="1" noChangeArrowheads="1"/>
          </p:cNvPicPr>
          <p:nvPr/>
        </p:nvPicPr>
        <p:blipFill>
          <a:blip r:embed="rId2" cstate="email"/>
          <a:srcRect/>
          <a:stretch>
            <a:fillRect/>
          </a:stretch>
        </p:blipFill>
        <p:spPr bwMode="auto">
          <a:xfrm>
            <a:off x="0" y="-26988"/>
            <a:ext cx="9144000" cy="1304926"/>
          </a:xfrm>
          <a:prstGeom prst="rect">
            <a:avLst/>
          </a:prstGeom>
          <a:noFill/>
          <a:ln w="9525">
            <a:solidFill>
              <a:srgbClr val="000000">
                <a:alpha val="96861"/>
              </a:srgbClr>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0"/>
            <a:ext cx="9144000" cy="1196975"/>
          </a:xfrm>
        </p:spPr>
        <p:txBody>
          <a:bodyPr/>
          <a:lstStyle/>
          <a:p>
            <a:pPr eaLnBrk="1" hangingPunct="1"/>
            <a:r>
              <a:rPr lang="en-US" sz="2800" b="1" smtClean="0">
                <a:solidFill>
                  <a:srgbClr val="1A3EF2"/>
                </a:solidFill>
              </a:rPr>
              <a:t>Indirect  consequences  of  nosocomial  influenza </a:t>
            </a:r>
            <a:endParaRPr lang="el-GR" smtClean="0">
              <a:solidFill>
                <a:srgbClr val="1A3EF2"/>
              </a:solidFill>
              <a:effectLst>
                <a:outerShdw blurRad="38100" dist="38100" dir="2700000" algn="tl">
                  <a:srgbClr val="C0C0C0"/>
                </a:outerShdw>
              </a:effectLst>
            </a:endParaRPr>
          </a:p>
        </p:txBody>
      </p:sp>
      <p:sp>
        <p:nvSpPr>
          <p:cNvPr id="13315" name="Rectangle 3"/>
          <p:cNvSpPr>
            <a:spLocks noGrp="1" noChangeArrowheads="1"/>
          </p:cNvSpPr>
          <p:nvPr>
            <p:ph type="body" idx="4294967295"/>
          </p:nvPr>
        </p:nvSpPr>
        <p:spPr>
          <a:xfrm>
            <a:off x="0" y="1196975"/>
            <a:ext cx="9144000" cy="5661025"/>
          </a:xfrm>
        </p:spPr>
        <p:txBody>
          <a:bodyPr/>
          <a:lstStyle/>
          <a:p>
            <a:pPr indent="14288" eaLnBrk="1" hangingPunct="1">
              <a:lnSpc>
                <a:spcPct val="80000"/>
              </a:lnSpc>
              <a:buFont typeface="Arial" charset="0"/>
              <a:buNone/>
            </a:pPr>
            <a:r>
              <a:rPr lang="el-GR" sz="3600" b="1" smtClean="0">
                <a:effectLst>
                  <a:outerShdw blurRad="38100" dist="38100" dir="2700000" algn="tl">
                    <a:srgbClr val="C0C0C0"/>
                  </a:outerShdw>
                </a:effectLst>
              </a:rPr>
              <a:t>  </a:t>
            </a:r>
          </a:p>
          <a:p>
            <a:pPr indent="14288" eaLnBrk="1" hangingPunct="1">
              <a:lnSpc>
                <a:spcPct val="80000"/>
              </a:lnSpc>
            </a:pPr>
            <a:endParaRPr lang="el-GR" sz="3600" b="1" smtClean="0">
              <a:effectLst>
                <a:outerShdw blurRad="38100" dist="38100" dir="2700000" algn="tl">
                  <a:srgbClr val="C0C0C0"/>
                </a:outerShdw>
              </a:effectLst>
            </a:endParaRPr>
          </a:p>
          <a:p>
            <a:pPr indent="14288" eaLnBrk="1" hangingPunct="1">
              <a:lnSpc>
                <a:spcPct val="80000"/>
              </a:lnSpc>
              <a:buFont typeface="Arial" charset="0"/>
              <a:buNone/>
            </a:pPr>
            <a:r>
              <a:rPr lang="el-GR" sz="2800" b="1" smtClean="0">
                <a:solidFill>
                  <a:srgbClr val="000000"/>
                </a:solidFill>
              </a:rPr>
              <a:t>●</a:t>
            </a:r>
            <a:r>
              <a:rPr lang="el-GR" sz="2800" b="1" smtClean="0">
                <a:effectLst>
                  <a:outerShdw blurRad="38100" dist="38100" dir="2700000" algn="tl">
                    <a:srgbClr val="C0C0C0"/>
                  </a:outerShdw>
                </a:effectLst>
              </a:rPr>
              <a:t> </a:t>
            </a:r>
            <a:r>
              <a:rPr lang="en-US" sz="2400" b="1" smtClean="0">
                <a:solidFill>
                  <a:srgbClr val="000000"/>
                </a:solidFill>
              </a:rPr>
              <a:t>increased  hospitalization  costs  </a:t>
            </a:r>
            <a:endParaRPr lang="el-GR" sz="2400" b="1" smtClean="0">
              <a:solidFill>
                <a:srgbClr val="000000"/>
              </a:solidFill>
            </a:endParaRPr>
          </a:p>
          <a:p>
            <a:pPr indent="14288" eaLnBrk="1" hangingPunct="1">
              <a:lnSpc>
                <a:spcPct val="80000"/>
              </a:lnSpc>
              <a:buFont typeface="Arial" charset="0"/>
              <a:buNone/>
            </a:pPr>
            <a:r>
              <a:rPr lang="el-GR" sz="3600" b="1" smtClean="0">
                <a:solidFill>
                  <a:srgbClr val="000000"/>
                </a:solidFill>
              </a:rPr>
              <a:t> </a:t>
            </a:r>
            <a:r>
              <a:rPr lang="el-GR" sz="3600" b="1" smtClean="0">
                <a:solidFill>
                  <a:srgbClr val="000000"/>
                </a:solidFill>
                <a:latin typeface="Arial" charset="0"/>
              </a:rPr>
              <a:t> </a:t>
            </a:r>
            <a:r>
              <a:rPr lang="el-GR" sz="1900" b="1" smtClean="0">
                <a:solidFill>
                  <a:srgbClr val="000000"/>
                </a:solidFill>
              </a:rPr>
              <a:t>(</a:t>
            </a:r>
            <a:r>
              <a:rPr lang="en-US" sz="1900" b="1" smtClean="0">
                <a:solidFill>
                  <a:srgbClr val="000000"/>
                </a:solidFill>
              </a:rPr>
              <a:t>diagnosis,  prolongation  of  hospitalization,  treatment,  prophylaxis,  infection     </a:t>
            </a:r>
          </a:p>
          <a:p>
            <a:pPr indent="14288" eaLnBrk="1" hangingPunct="1">
              <a:lnSpc>
                <a:spcPct val="80000"/>
              </a:lnSpc>
              <a:buFont typeface="Arial" charset="0"/>
              <a:buNone/>
            </a:pPr>
            <a:r>
              <a:rPr lang="en-US" sz="1900" b="1" smtClean="0">
                <a:solidFill>
                  <a:srgbClr val="000000"/>
                </a:solidFill>
              </a:rPr>
              <a:t>      control)   </a:t>
            </a:r>
            <a:r>
              <a:rPr lang="el-GR" sz="1900" b="1" smtClean="0">
                <a:solidFill>
                  <a:srgbClr val="000000"/>
                </a:solidFill>
              </a:rPr>
              <a:t>    </a:t>
            </a:r>
          </a:p>
          <a:p>
            <a:pPr indent="14288" eaLnBrk="1" hangingPunct="1">
              <a:lnSpc>
                <a:spcPct val="80000"/>
              </a:lnSpc>
            </a:pPr>
            <a:endParaRPr lang="el-GR" sz="1900" b="1" smtClean="0">
              <a:solidFill>
                <a:srgbClr val="000000"/>
              </a:solidFill>
            </a:endParaRPr>
          </a:p>
          <a:p>
            <a:pPr indent="14288" eaLnBrk="1" hangingPunct="1">
              <a:lnSpc>
                <a:spcPct val="80000"/>
              </a:lnSpc>
              <a:buFont typeface="Arial" charset="0"/>
              <a:buNone/>
            </a:pPr>
            <a:r>
              <a:rPr lang="el-GR" sz="2800" b="1" smtClean="0">
                <a:solidFill>
                  <a:srgbClr val="000000"/>
                </a:solidFill>
              </a:rPr>
              <a:t>● </a:t>
            </a:r>
            <a:r>
              <a:rPr lang="en-US" sz="2400" b="1" smtClean="0">
                <a:solidFill>
                  <a:srgbClr val="000000"/>
                </a:solidFill>
              </a:rPr>
              <a:t>absenteeism  of  HCPs  </a:t>
            </a:r>
            <a:endParaRPr lang="el-GR" sz="2400" b="1" smtClean="0">
              <a:solidFill>
                <a:srgbClr val="000000"/>
              </a:solidFill>
            </a:endParaRPr>
          </a:p>
          <a:p>
            <a:pPr indent="14288" eaLnBrk="1" hangingPunct="1">
              <a:lnSpc>
                <a:spcPct val="80000"/>
              </a:lnSpc>
            </a:pPr>
            <a:endParaRPr lang="el-GR" sz="2400" b="1" smtClean="0">
              <a:solidFill>
                <a:srgbClr val="000000"/>
              </a:solidFill>
            </a:endParaRPr>
          </a:p>
          <a:p>
            <a:pPr indent="14288" eaLnBrk="1" hangingPunct="1">
              <a:lnSpc>
                <a:spcPct val="80000"/>
              </a:lnSpc>
              <a:buFont typeface="Arial" charset="0"/>
              <a:buNone/>
            </a:pPr>
            <a:r>
              <a:rPr lang="el-GR" sz="2400" b="1" smtClean="0">
                <a:solidFill>
                  <a:srgbClr val="000000"/>
                </a:solidFill>
              </a:rPr>
              <a:t>●</a:t>
            </a:r>
            <a:r>
              <a:rPr lang="el-GR" sz="2400" b="1" smtClean="0">
                <a:solidFill>
                  <a:srgbClr val="FF0000"/>
                </a:solidFill>
              </a:rPr>
              <a:t> </a:t>
            </a:r>
            <a:r>
              <a:rPr lang="en-US" sz="2400" b="1" smtClean="0">
                <a:solidFill>
                  <a:srgbClr val="FF0000"/>
                </a:solidFill>
              </a:rPr>
              <a:t>disruption  of  healthcare  services</a:t>
            </a:r>
            <a:endParaRPr lang="el-GR" sz="1400" b="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274638"/>
            <a:ext cx="9144000" cy="1143000"/>
          </a:xfrm>
        </p:spPr>
        <p:txBody>
          <a:bodyPr/>
          <a:lstStyle/>
          <a:p>
            <a:pPr eaLnBrk="1" hangingPunct="1">
              <a:tabLst>
                <a:tab pos="3498850" algn="l"/>
              </a:tabLst>
            </a:pPr>
            <a:r>
              <a:rPr lang="el-GR" sz="3200" b="1" smtClean="0">
                <a:solidFill>
                  <a:srgbClr val="FF0000"/>
                </a:solidFill>
              </a:rPr>
              <a:t/>
            </a:r>
            <a:br>
              <a:rPr lang="el-GR" sz="3200" b="1" smtClean="0">
                <a:solidFill>
                  <a:srgbClr val="FF0000"/>
                </a:solidFill>
              </a:rPr>
            </a:br>
            <a:r>
              <a:rPr lang="el-GR" sz="2800" b="1" smtClean="0">
                <a:solidFill>
                  <a:srgbClr val="FF0000"/>
                </a:solidFill>
              </a:rPr>
              <a:t> </a:t>
            </a:r>
            <a:r>
              <a:rPr lang="en-US" sz="2800" b="1" smtClean="0">
                <a:solidFill>
                  <a:srgbClr val="FF0000"/>
                </a:solidFill>
              </a:rPr>
              <a:t/>
            </a:r>
            <a:br>
              <a:rPr lang="en-US" sz="2800" b="1" smtClean="0">
                <a:solidFill>
                  <a:srgbClr val="FF0000"/>
                </a:solidFill>
              </a:rPr>
            </a:br>
            <a:endParaRPr lang="el-GR" sz="2800" b="1" smtClean="0">
              <a:solidFill>
                <a:srgbClr val="FF0000"/>
              </a:solidFill>
            </a:endParaRPr>
          </a:p>
        </p:txBody>
      </p:sp>
      <p:sp>
        <p:nvSpPr>
          <p:cNvPr id="32771" name="Rectangle 3"/>
          <p:cNvSpPr>
            <a:spLocks noGrp="1" noChangeArrowheads="1"/>
          </p:cNvSpPr>
          <p:nvPr>
            <p:ph type="body" sz="half" idx="4294967295"/>
          </p:nvPr>
        </p:nvSpPr>
        <p:spPr>
          <a:xfrm>
            <a:off x="0" y="1700213"/>
            <a:ext cx="9144000" cy="5157787"/>
          </a:xfrm>
        </p:spPr>
        <p:txBody>
          <a:bodyPr/>
          <a:lstStyle/>
          <a:p>
            <a:pPr indent="14288" eaLnBrk="1" hangingPunct="1">
              <a:lnSpc>
                <a:spcPct val="80000"/>
              </a:lnSpc>
              <a:buFontTx/>
              <a:buNone/>
            </a:pPr>
            <a:r>
              <a:rPr lang="el-GR" sz="100" b="1" smtClean="0"/>
              <a:t> </a:t>
            </a:r>
            <a:endParaRPr lang="el-GR" sz="200" b="1" smtClean="0"/>
          </a:p>
          <a:p>
            <a:pPr indent="14288" eaLnBrk="1" hangingPunct="1">
              <a:lnSpc>
                <a:spcPct val="120000"/>
              </a:lnSpc>
              <a:buFontTx/>
              <a:buNone/>
            </a:pPr>
            <a:r>
              <a:rPr lang="el-GR" sz="200" b="1" smtClean="0">
                <a:cs typeface="Arial" charset="0"/>
              </a:rPr>
              <a:t> </a:t>
            </a:r>
          </a:p>
          <a:p>
            <a:pPr indent="14288" eaLnBrk="1" hangingPunct="1">
              <a:lnSpc>
                <a:spcPct val="120000"/>
              </a:lnSpc>
            </a:pPr>
            <a:endParaRPr lang="el-GR" sz="100" b="1" smtClean="0"/>
          </a:p>
          <a:p>
            <a:pPr indent="14288" eaLnBrk="1" hangingPunct="1">
              <a:lnSpc>
                <a:spcPct val="120000"/>
              </a:lnSpc>
            </a:pPr>
            <a:endParaRPr lang="en-US" sz="1800" b="1" smtClean="0"/>
          </a:p>
          <a:p>
            <a:pPr indent="14288" eaLnBrk="1" hangingPunct="1">
              <a:lnSpc>
                <a:spcPct val="120000"/>
              </a:lnSpc>
            </a:pPr>
            <a:r>
              <a:rPr lang="en-US" sz="2000" b="1" smtClean="0"/>
              <a:t> </a:t>
            </a:r>
            <a:r>
              <a:rPr lang="en-US" sz="2000" b="1" smtClean="0">
                <a:latin typeface="Arial" charset="0"/>
                <a:cs typeface="Arial" charset="0"/>
              </a:rPr>
              <a:t>review  of  </a:t>
            </a:r>
            <a:r>
              <a:rPr lang="el-GR" sz="2000" b="1" smtClean="0">
                <a:latin typeface="Arial" charset="0"/>
                <a:cs typeface="Arial" charset="0"/>
              </a:rPr>
              <a:t>1.561  </a:t>
            </a:r>
            <a:r>
              <a:rPr lang="en-US" sz="2000" b="1" smtClean="0">
                <a:latin typeface="Arial" charset="0"/>
                <a:cs typeface="Arial" charset="0"/>
              </a:rPr>
              <a:t>nosocomial  epidemics  </a:t>
            </a:r>
            <a:r>
              <a:rPr lang="el-GR" sz="2000" b="1" smtClean="0">
                <a:latin typeface="Arial" charset="0"/>
                <a:cs typeface="Arial" charset="0"/>
              </a:rPr>
              <a:t> </a:t>
            </a:r>
            <a:r>
              <a:rPr lang="en-US" sz="2000" b="1" smtClean="0">
                <a:latin typeface="Arial" charset="0"/>
                <a:cs typeface="Arial" charset="0"/>
              </a:rPr>
              <a:t/>
            </a:r>
            <a:br>
              <a:rPr lang="en-US" sz="2000" b="1" smtClean="0">
                <a:latin typeface="Arial" charset="0"/>
                <a:cs typeface="Arial" charset="0"/>
              </a:rPr>
            </a:br>
            <a:endParaRPr lang="en-US" sz="2000" b="1" smtClean="0">
              <a:latin typeface="Arial" charset="0"/>
              <a:cs typeface="Arial" charset="0"/>
            </a:endParaRPr>
          </a:p>
          <a:p>
            <a:pPr indent="14288" eaLnBrk="1" hangingPunct="1">
              <a:lnSpc>
                <a:spcPct val="120000"/>
              </a:lnSpc>
            </a:pPr>
            <a:r>
              <a:rPr lang="el-GR" sz="2000" b="1" smtClean="0">
                <a:latin typeface="Arial" charset="0"/>
                <a:cs typeface="Arial" charset="0"/>
              </a:rPr>
              <a:t> </a:t>
            </a:r>
            <a:r>
              <a:rPr lang="en-US" sz="2000" b="1" smtClean="0">
                <a:latin typeface="Arial" charset="0"/>
                <a:cs typeface="Arial" charset="0"/>
              </a:rPr>
              <a:t>38.5% </a:t>
            </a:r>
            <a:r>
              <a:rPr lang="el-GR" sz="2000" b="1" smtClean="0">
                <a:latin typeface="Arial" charset="0"/>
                <a:cs typeface="Arial" charset="0"/>
              </a:rPr>
              <a:t> </a:t>
            </a:r>
            <a:r>
              <a:rPr lang="en-US" sz="2000" b="1" smtClean="0">
                <a:latin typeface="Arial" charset="0"/>
                <a:cs typeface="Arial" charset="0"/>
              </a:rPr>
              <a:t>closure  rate  of  a  department  in  order  to  contain  an  </a:t>
            </a:r>
          </a:p>
          <a:p>
            <a:pPr indent="14288" eaLnBrk="1" hangingPunct="1">
              <a:lnSpc>
                <a:spcPct val="120000"/>
              </a:lnSpc>
              <a:buFont typeface="Arial" charset="0"/>
              <a:buNone/>
            </a:pPr>
            <a:r>
              <a:rPr lang="en-US" sz="2000" b="1" smtClean="0">
                <a:latin typeface="Arial" charset="0"/>
                <a:cs typeface="Arial" charset="0"/>
              </a:rPr>
              <a:t>  outbreak  of  influenza  </a:t>
            </a:r>
            <a:r>
              <a:rPr lang="el-GR" sz="2000" b="1" smtClean="0">
                <a:latin typeface="Arial" charset="0"/>
                <a:cs typeface="Arial" charset="0"/>
              </a:rPr>
              <a:t>  </a:t>
            </a:r>
            <a:r>
              <a:rPr lang="en-US" sz="2000" b="1" smtClean="0">
                <a:latin typeface="Arial" charset="0"/>
                <a:cs typeface="Arial" charset="0"/>
              </a:rPr>
              <a:t> </a:t>
            </a:r>
            <a:br>
              <a:rPr lang="en-US" sz="2000" b="1" smtClean="0">
                <a:latin typeface="Arial" charset="0"/>
                <a:cs typeface="Arial" charset="0"/>
              </a:rPr>
            </a:br>
            <a:endParaRPr lang="el-GR" sz="2000" b="1" smtClean="0">
              <a:latin typeface="Arial" charset="0"/>
              <a:cs typeface="Arial" charset="0"/>
            </a:endParaRPr>
          </a:p>
          <a:p>
            <a:pPr indent="14288" eaLnBrk="1" hangingPunct="1">
              <a:lnSpc>
                <a:spcPct val="150000"/>
              </a:lnSpc>
            </a:pPr>
            <a:r>
              <a:rPr lang="el-GR" sz="2000" b="1" smtClean="0">
                <a:latin typeface="Arial" charset="0"/>
                <a:cs typeface="Arial" charset="0"/>
              </a:rPr>
              <a:t> </a:t>
            </a:r>
            <a:r>
              <a:rPr lang="en-US" sz="2000" b="1" smtClean="0">
                <a:latin typeface="Arial" charset="0"/>
                <a:cs typeface="Arial" charset="0"/>
              </a:rPr>
              <a:t>influenza  was  the  cause  for  the  closure  of  an  entire  hospital </a:t>
            </a:r>
            <a:br>
              <a:rPr lang="en-US" sz="2000" b="1" smtClean="0">
                <a:latin typeface="Arial" charset="0"/>
                <a:cs typeface="Arial" charset="0"/>
              </a:rPr>
            </a:br>
            <a:r>
              <a:rPr lang="en-US" sz="2000" b="1" smtClean="0">
                <a:latin typeface="Arial" charset="0"/>
                <a:cs typeface="Arial" charset="0"/>
              </a:rPr>
              <a:t>  in  3  of  10  such  events</a:t>
            </a:r>
            <a:endParaRPr lang="el-GR" sz="200" b="1" smtClean="0">
              <a:latin typeface="Arial" charset="0"/>
            </a:endParaRPr>
          </a:p>
          <a:p>
            <a:pPr indent="14288" eaLnBrk="1" hangingPunct="1">
              <a:lnSpc>
                <a:spcPct val="150000"/>
              </a:lnSpc>
              <a:buFontTx/>
              <a:buNone/>
            </a:pPr>
            <a:endParaRPr lang="el-GR" sz="200" b="1" smtClean="0">
              <a:latin typeface="Arial" charset="0"/>
            </a:endParaRPr>
          </a:p>
          <a:p>
            <a:pPr indent="14288" eaLnBrk="1" hangingPunct="1">
              <a:lnSpc>
                <a:spcPct val="150000"/>
              </a:lnSpc>
              <a:buFontTx/>
              <a:buNone/>
            </a:pPr>
            <a:endParaRPr lang="el-GR" sz="200" b="1" smtClean="0">
              <a:latin typeface="Arial" charset="0"/>
            </a:endParaRPr>
          </a:p>
          <a:p>
            <a:pPr indent="14288" eaLnBrk="1" hangingPunct="1">
              <a:lnSpc>
                <a:spcPct val="150000"/>
              </a:lnSpc>
              <a:buFontTx/>
              <a:buNone/>
            </a:pPr>
            <a:endParaRPr lang="el-GR" sz="200" b="1" smtClean="0">
              <a:latin typeface="Arial" charset="0"/>
            </a:endParaRPr>
          </a:p>
          <a:p>
            <a:pPr indent="14288" eaLnBrk="1" hangingPunct="1">
              <a:lnSpc>
                <a:spcPct val="150000"/>
              </a:lnSpc>
              <a:buFontTx/>
              <a:buNone/>
            </a:pPr>
            <a:endParaRPr lang="el-GR" sz="200" b="1" smtClean="0">
              <a:latin typeface="Arial" charset="0"/>
            </a:endParaRPr>
          </a:p>
        </p:txBody>
      </p:sp>
      <p:pic>
        <p:nvPicPr>
          <p:cNvPr id="32772" name="Picture 7" descr="d"/>
          <p:cNvPicPr>
            <a:picLocks noChangeAspect="1" noChangeArrowheads="1"/>
          </p:cNvPicPr>
          <p:nvPr/>
        </p:nvPicPr>
        <p:blipFill>
          <a:blip r:embed="rId2" cstate="email"/>
          <a:srcRect/>
          <a:stretch>
            <a:fillRect/>
          </a:stretch>
        </p:blipFill>
        <p:spPr bwMode="auto">
          <a:xfrm>
            <a:off x="0" y="0"/>
            <a:ext cx="9144000" cy="1844675"/>
          </a:xfrm>
          <a:prstGeom prst="rect">
            <a:avLst/>
          </a:prstGeom>
          <a:noFill/>
          <a:ln w="9525">
            <a:solidFill>
              <a:srgbClr val="000000">
                <a:alpha val="96861"/>
              </a:srgbClr>
            </a:solidFill>
            <a:miter lim="800000"/>
            <a:headEnd/>
            <a:tailEnd/>
          </a:ln>
        </p:spPr>
      </p:pic>
      <p:pic>
        <p:nvPicPr>
          <p:cNvPr id="32773" name="Picture 8" descr="C:\Documents and Settings\maltezou.HCDCP\Επιφάνεια εργασίας\index.jpeg"/>
          <p:cNvPicPr>
            <a:picLocks noChangeAspect="1" noChangeArrowheads="1"/>
          </p:cNvPicPr>
          <p:nvPr/>
        </p:nvPicPr>
        <p:blipFill>
          <a:blip r:embed="rId3" cstate="email"/>
          <a:srcRect/>
          <a:stretch>
            <a:fillRect/>
          </a:stretch>
        </p:blipFill>
        <p:spPr bwMode="auto">
          <a:xfrm>
            <a:off x="7164388" y="4941888"/>
            <a:ext cx="1619250"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794" name="Rectangle 2"/>
          <p:cNvSpPr>
            <a:spLocks noGrp="1" noChangeArrowheads="1"/>
          </p:cNvSpPr>
          <p:nvPr>
            <p:ph type="ctrTitle"/>
          </p:nvPr>
        </p:nvSpPr>
        <p:spPr>
          <a:xfrm>
            <a:off x="0" y="76200"/>
            <a:ext cx="9144000" cy="5486400"/>
          </a:xfrm>
        </p:spPr>
        <p:txBody>
          <a:bodyPr/>
          <a:lstStyle/>
          <a:p>
            <a:pPr algn="l" eaLnBrk="1" hangingPunct="1">
              <a:lnSpc>
                <a:spcPct val="170000"/>
              </a:lnSpc>
            </a:pPr>
            <a:r>
              <a:rPr lang="el-GR" sz="2200" b="1" smtClean="0">
                <a:solidFill>
                  <a:srgbClr val="FF3300"/>
                </a:solidFill>
                <a:latin typeface="Arial" charset="0"/>
              </a:rPr>
              <a:t> </a:t>
            </a:r>
            <a:r>
              <a:rPr lang="en-US" sz="2200" b="1" smtClean="0">
                <a:solidFill>
                  <a:srgbClr val="FF3300"/>
                </a:solidFill>
                <a:latin typeface="Arial" charset="0"/>
              </a:rPr>
              <a:t>	</a:t>
            </a:r>
            <a:r>
              <a:rPr lang="en-US" sz="2800" b="1" smtClean="0">
                <a:solidFill>
                  <a:srgbClr val="1A3EF2"/>
                </a:solidFill>
              </a:rPr>
              <a:t>Susceptible  HCPs  in  healthcare facilities </a:t>
            </a:r>
            <a:r>
              <a:rPr lang="el-GR" sz="2800" b="1" smtClean="0">
                <a:solidFill>
                  <a:srgbClr val="1A3EF2"/>
                </a:solidFill>
              </a:rPr>
              <a:t/>
            </a:r>
            <a:br>
              <a:rPr lang="el-GR" sz="2800" b="1" smtClean="0">
                <a:solidFill>
                  <a:srgbClr val="1A3EF2"/>
                </a:solidFill>
              </a:rPr>
            </a:br>
            <a:r>
              <a:rPr lang="el-GR" sz="2200" b="1" smtClean="0">
                <a:solidFill>
                  <a:srgbClr val="1A3EF2"/>
                </a:solidFill>
              </a:rPr>
              <a:t> 	</a:t>
            </a:r>
            <a:r>
              <a:rPr lang="en-US" sz="2200" b="1" smtClean="0">
                <a:solidFill>
                  <a:srgbClr val="1A3EF2"/>
                </a:solidFill>
              </a:rPr>
              <a:t/>
            </a:r>
            <a:br>
              <a:rPr lang="en-US" sz="2200" b="1" smtClean="0">
                <a:solidFill>
                  <a:srgbClr val="1A3EF2"/>
                </a:solidFill>
              </a:rPr>
            </a:br>
            <a:r>
              <a:rPr lang="el-GR" sz="2200" b="1" smtClean="0">
                <a:solidFill>
                  <a:srgbClr val="1A3EF2"/>
                </a:solidFill>
              </a:rPr>
              <a:t/>
            </a:r>
            <a:br>
              <a:rPr lang="el-GR" sz="2200" b="1" smtClean="0">
                <a:solidFill>
                  <a:srgbClr val="1A3EF2"/>
                </a:solidFill>
              </a:rPr>
            </a:br>
            <a:r>
              <a:rPr lang="en-US" sz="2200" b="1" smtClean="0">
                <a:solidFill>
                  <a:srgbClr val="FF3300"/>
                </a:solidFill>
              </a:rPr>
              <a:t>	</a:t>
            </a:r>
            <a:r>
              <a:rPr lang="en-US" sz="2200" b="1" smtClean="0">
                <a:latin typeface="Arial" charset="0"/>
                <a:cs typeface="Arial" charset="0"/>
              </a:rPr>
              <a:t>occupational  exposure  to  infectious  agents </a:t>
            </a:r>
            <a:r>
              <a:rPr lang="el-GR" sz="2200" b="1" smtClean="0">
                <a:solidFill>
                  <a:srgbClr val="000000"/>
                </a:solidFill>
                <a:latin typeface="Arial" charset="0"/>
                <a:cs typeface="Arial" charset="0"/>
              </a:rPr>
              <a:t> </a:t>
            </a:r>
            <a:br>
              <a:rPr lang="el-GR" sz="2200" b="1" smtClean="0">
                <a:solidFill>
                  <a:srgbClr val="000000"/>
                </a:solidFill>
                <a:latin typeface="Arial" charset="0"/>
                <a:cs typeface="Arial" charset="0"/>
              </a:rPr>
            </a:br>
            <a:r>
              <a:rPr lang="el-GR" sz="2200" b="1" smtClean="0">
                <a:solidFill>
                  <a:srgbClr val="000000"/>
                </a:solidFill>
                <a:latin typeface="Arial" charset="0"/>
                <a:cs typeface="Arial" charset="0"/>
              </a:rPr>
              <a:t>			</a:t>
            </a:r>
            <a:br>
              <a:rPr lang="el-GR" sz="2200" b="1" smtClean="0">
                <a:solidFill>
                  <a:srgbClr val="000000"/>
                </a:solidFill>
                <a:latin typeface="Arial" charset="0"/>
                <a:cs typeface="Arial" charset="0"/>
              </a:rPr>
            </a:br>
            <a:r>
              <a:rPr lang="el-GR" sz="2200" b="1" smtClean="0">
                <a:solidFill>
                  <a:srgbClr val="000000"/>
                </a:solidFill>
                <a:latin typeface="Arial" charset="0"/>
                <a:cs typeface="Arial" charset="0"/>
              </a:rPr>
              <a:t>	</a:t>
            </a:r>
            <a:r>
              <a:rPr lang="en-US" sz="2200" b="1" smtClean="0">
                <a:solidFill>
                  <a:srgbClr val="000000"/>
                </a:solidFill>
                <a:latin typeface="Arial" charset="0"/>
                <a:cs typeface="Arial" charset="0"/>
              </a:rPr>
              <a:t>source  of  VPDs  for  patients  and  other  HCPs  </a:t>
            </a:r>
            <a:r>
              <a:rPr lang="el-GR" sz="2200" b="1" smtClean="0">
                <a:solidFill>
                  <a:srgbClr val="000000"/>
                </a:solidFill>
                <a:latin typeface="Arial" charset="0"/>
                <a:cs typeface="Arial" charset="0"/>
              </a:rPr>
              <a:t/>
            </a:r>
            <a:br>
              <a:rPr lang="el-GR" sz="2200" b="1" smtClean="0">
                <a:solidFill>
                  <a:srgbClr val="000000"/>
                </a:solidFill>
                <a:latin typeface="Arial" charset="0"/>
                <a:cs typeface="Arial" charset="0"/>
              </a:rPr>
            </a:br>
            <a:r>
              <a:rPr lang="el-GR" sz="2200" b="1" smtClean="0">
                <a:solidFill>
                  <a:srgbClr val="000000"/>
                </a:solidFill>
                <a:latin typeface="Arial" charset="0"/>
                <a:cs typeface="Arial" charset="0"/>
              </a:rPr>
              <a:t>			 </a:t>
            </a:r>
            <a:br>
              <a:rPr lang="el-GR" sz="2200" b="1" smtClean="0">
                <a:solidFill>
                  <a:srgbClr val="000000"/>
                </a:solidFill>
                <a:latin typeface="Arial" charset="0"/>
                <a:cs typeface="Arial" charset="0"/>
              </a:rPr>
            </a:br>
            <a:r>
              <a:rPr lang="el-GR" sz="2200" b="1" smtClean="0">
                <a:solidFill>
                  <a:srgbClr val="000000"/>
                </a:solidFill>
              </a:rPr>
              <a:t>	</a:t>
            </a:r>
            <a:r>
              <a:rPr lang="en-US" sz="2200" b="1" smtClean="0">
                <a:solidFill>
                  <a:srgbClr val="000000"/>
                </a:solidFill>
                <a:latin typeface="Arial" charset="0"/>
                <a:cs typeface="Arial" charset="0"/>
              </a:rPr>
              <a:t>vehicles  for  the  evolution  of  outbreaks</a:t>
            </a:r>
            <a:endParaRPr lang="en-US" smtClean="0"/>
          </a:p>
        </p:txBody>
      </p:sp>
      <p:sp>
        <p:nvSpPr>
          <p:cNvPr id="33795" name="Rectangle 3"/>
          <p:cNvSpPr>
            <a:spLocks noGrp="1" noChangeArrowheads="1"/>
          </p:cNvSpPr>
          <p:nvPr>
            <p:ph type="subTitle" idx="1"/>
          </p:nvPr>
        </p:nvSpPr>
        <p:spPr>
          <a:xfrm flipV="1">
            <a:off x="0" y="6858000"/>
            <a:ext cx="9144000" cy="533400"/>
          </a:xfrm>
        </p:spPr>
        <p:txBody>
          <a:bodyPr/>
          <a:lstStyle/>
          <a:p>
            <a:pPr eaLnBrk="1" hangingPunct="1">
              <a:lnSpc>
                <a:spcPct val="90000"/>
              </a:lnSpc>
            </a:pPr>
            <a:endParaRPr lang="el-GR" sz="2100" b="1" smtClean="0">
              <a:solidFill>
                <a:srgbClr val="FF0066"/>
              </a:solidFill>
            </a:endParaRPr>
          </a:p>
          <a:p>
            <a:pPr eaLnBrk="1" hangingPunct="1">
              <a:lnSpc>
                <a:spcPct val="90000"/>
              </a:lnSpc>
            </a:pPr>
            <a:endParaRPr lang="el-GR" sz="2400" b="1" smtClean="0">
              <a:solidFill>
                <a:srgbClr val="FF0066"/>
              </a:solidFill>
            </a:endParaRPr>
          </a:p>
        </p:txBody>
      </p:sp>
      <p:sp>
        <p:nvSpPr>
          <p:cNvPr id="33796" name="AutoShape 4"/>
          <p:cNvSpPr>
            <a:spLocks noChangeArrowheads="1"/>
          </p:cNvSpPr>
          <p:nvPr/>
        </p:nvSpPr>
        <p:spPr bwMode="auto">
          <a:xfrm rot="-5400000">
            <a:off x="560387" y="2616201"/>
            <a:ext cx="125413" cy="309562"/>
          </a:xfrm>
          <a:prstGeom prst="downArrow">
            <a:avLst>
              <a:gd name="adj1" fmla="val 50000"/>
              <a:gd name="adj2" fmla="val 61709"/>
            </a:avLst>
          </a:prstGeom>
          <a:solidFill>
            <a:srgbClr val="000000"/>
          </a:solidFill>
          <a:ln w="9525">
            <a:solidFill>
              <a:schemeClr val="tx1"/>
            </a:solidFill>
            <a:miter lim="800000"/>
            <a:headEnd/>
            <a:tailEnd/>
          </a:ln>
        </p:spPr>
        <p:txBody>
          <a:bodyPr rot="10800000" wrap="none" anchor="ctr"/>
          <a:lstStyle/>
          <a:p>
            <a:endParaRPr lang="en-US" sz="1600"/>
          </a:p>
        </p:txBody>
      </p:sp>
      <p:pic>
        <p:nvPicPr>
          <p:cNvPr id="33797" name="Picture 6" descr="Patient1"/>
          <p:cNvPicPr>
            <a:picLocks noChangeAspect="1" noChangeArrowheads="1"/>
          </p:cNvPicPr>
          <p:nvPr/>
        </p:nvPicPr>
        <p:blipFill>
          <a:blip r:embed="rId2" cstate="email"/>
          <a:srcRect/>
          <a:stretch>
            <a:fillRect/>
          </a:stretch>
        </p:blipFill>
        <p:spPr bwMode="auto">
          <a:xfrm>
            <a:off x="6858000" y="4552950"/>
            <a:ext cx="2286000" cy="2305050"/>
          </a:xfrm>
          <a:prstGeom prst="rect">
            <a:avLst/>
          </a:prstGeom>
          <a:noFill/>
          <a:ln w="9525">
            <a:solidFill>
              <a:srgbClr val="000000">
                <a:alpha val="96861"/>
              </a:srgbClr>
            </a:solidFill>
            <a:miter lim="800000"/>
            <a:headEnd/>
            <a:tailEnd/>
          </a:ln>
        </p:spPr>
      </p:pic>
      <p:sp>
        <p:nvSpPr>
          <p:cNvPr id="33798" name="AutoShape 4"/>
          <p:cNvSpPr>
            <a:spLocks noChangeArrowheads="1"/>
          </p:cNvSpPr>
          <p:nvPr/>
        </p:nvSpPr>
        <p:spPr bwMode="auto">
          <a:xfrm rot="-5400000">
            <a:off x="560388" y="3697288"/>
            <a:ext cx="125412" cy="309562"/>
          </a:xfrm>
          <a:prstGeom prst="downArrow">
            <a:avLst>
              <a:gd name="adj1" fmla="val 50000"/>
              <a:gd name="adj2" fmla="val 61709"/>
            </a:avLst>
          </a:prstGeom>
          <a:solidFill>
            <a:srgbClr val="000000"/>
          </a:solidFill>
          <a:ln w="9525">
            <a:solidFill>
              <a:schemeClr val="tx1"/>
            </a:solidFill>
            <a:miter lim="800000"/>
            <a:headEnd/>
            <a:tailEnd/>
          </a:ln>
        </p:spPr>
        <p:txBody>
          <a:bodyPr rot="10800000" wrap="none" anchor="ctr"/>
          <a:lstStyle/>
          <a:p>
            <a:endParaRPr lang="en-US" sz="1600"/>
          </a:p>
        </p:txBody>
      </p:sp>
      <p:sp>
        <p:nvSpPr>
          <p:cNvPr id="33799" name="AutoShape 4"/>
          <p:cNvSpPr>
            <a:spLocks noChangeArrowheads="1"/>
          </p:cNvSpPr>
          <p:nvPr/>
        </p:nvSpPr>
        <p:spPr bwMode="auto">
          <a:xfrm rot="-5400000">
            <a:off x="560387" y="4921251"/>
            <a:ext cx="125413" cy="309562"/>
          </a:xfrm>
          <a:prstGeom prst="downArrow">
            <a:avLst>
              <a:gd name="adj1" fmla="val 50000"/>
              <a:gd name="adj2" fmla="val 61709"/>
            </a:avLst>
          </a:prstGeom>
          <a:solidFill>
            <a:srgbClr val="000000"/>
          </a:solidFill>
          <a:ln w="9525">
            <a:solidFill>
              <a:schemeClr val="tx1"/>
            </a:solidFill>
            <a:miter lim="800000"/>
            <a:headEnd/>
            <a:tailEnd/>
          </a:ln>
        </p:spPr>
        <p:txBody>
          <a:bodyPr rot="10800000" wrap="none" anchor="ctr"/>
          <a:lstStyle/>
          <a:p>
            <a:endParaRPr lang="en-US" sz="16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idx="4294967295"/>
          </p:nvPr>
        </p:nvSpPr>
        <p:spPr>
          <a:xfrm>
            <a:off x="0" y="0"/>
            <a:ext cx="9144000" cy="6858000"/>
          </a:xfrm>
        </p:spPr>
        <p:txBody>
          <a:bodyPr/>
          <a:lstStyle/>
          <a:p>
            <a:pPr eaLnBrk="1" hangingPunct="1">
              <a:lnSpc>
                <a:spcPct val="175000"/>
              </a:lnSpc>
            </a:pPr>
            <a:r>
              <a:rPr lang="en-US" sz="2600" b="1" smtClean="0">
                <a:solidFill>
                  <a:srgbClr val="1A3EF2"/>
                </a:solidFill>
              </a:rPr>
              <a:t>Occupational  exposure  and  onset  of  VPDs  among  HCPs</a:t>
            </a:r>
            <a:r>
              <a:rPr lang="el-GR" sz="2600" b="1" smtClean="0">
                <a:solidFill>
                  <a:srgbClr val="1A3EF2"/>
                </a:solidFill>
              </a:rPr>
              <a:t> </a:t>
            </a:r>
            <a:r>
              <a:rPr lang="en-US" sz="2600" b="1" smtClean="0">
                <a:solidFill>
                  <a:srgbClr val="1A3EF2"/>
                </a:solidFill>
              </a:rPr>
              <a:t> </a:t>
            </a:r>
            <a:br>
              <a:rPr lang="en-US" sz="2600" b="1" smtClean="0">
                <a:solidFill>
                  <a:srgbClr val="1A3EF2"/>
                </a:solidFill>
              </a:rPr>
            </a:br>
            <a:r>
              <a:rPr lang="en-US" sz="2400" b="1" smtClean="0">
                <a:solidFill>
                  <a:srgbClr val="000000"/>
                </a:solidFill>
              </a:rPr>
              <a:t>measles</a:t>
            </a:r>
            <a:br>
              <a:rPr lang="en-US" sz="2400" b="1" smtClean="0">
                <a:solidFill>
                  <a:srgbClr val="000000"/>
                </a:solidFill>
              </a:rPr>
            </a:br>
            <a:r>
              <a:rPr lang="en-US" sz="2400" b="1" smtClean="0">
                <a:solidFill>
                  <a:srgbClr val="000000"/>
                </a:solidFill>
              </a:rPr>
              <a:t>rubella</a:t>
            </a:r>
            <a:br>
              <a:rPr lang="en-US" sz="2400" b="1" smtClean="0">
                <a:solidFill>
                  <a:srgbClr val="000000"/>
                </a:solidFill>
              </a:rPr>
            </a:br>
            <a:r>
              <a:rPr lang="en-US" sz="2400" b="1" smtClean="0">
                <a:solidFill>
                  <a:srgbClr val="000000"/>
                </a:solidFill>
              </a:rPr>
              <a:t> mumps  </a:t>
            </a:r>
            <a:br>
              <a:rPr lang="en-US" sz="2400" b="1" smtClean="0">
                <a:solidFill>
                  <a:srgbClr val="000000"/>
                </a:solidFill>
              </a:rPr>
            </a:br>
            <a:r>
              <a:rPr lang="en-US" sz="2400" b="1" smtClean="0">
                <a:solidFill>
                  <a:srgbClr val="000000"/>
                </a:solidFill>
              </a:rPr>
              <a:t>hepatitis  </a:t>
            </a:r>
            <a:r>
              <a:rPr lang="el-GR" sz="2400" b="1" smtClean="0">
                <a:solidFill>
                  <a:srgbClr val="000000"/>
                </a:solidFill>
              </a:rPr>
              <a:t>Α</a:t>
            </a:r>
            <a:r>
              <a:rPr lang="en-US" sz="2400" b="1" smtClean="0">
                <a:solidFill>
                  <a:srgbClr val="000000"/>
                </a:solidFill>
              </a:rPr>
              <a:t/>
            </a:r>
            <a:br>
              <a:rPr lang="en-US" sz="2400" b="1" smtClean="0">
                <a:solidFill>
                  <a:srgbClr val="000000"/>
                </a:solidFill>
              </a:rPr>
            </a:br>
            <a:r>
              <a:rPr lang="en-US" sz="2400" b="1" smtClean="0">
                <a:solidFill>
                  <a:srgbClr val="000000"/>
                </a:solidFill>
              </a:rPr>
              <a:t>hepatitis  </a:t>
            </a:r>
            <a:r>
              <a:rPr lang="el-GR" sz="2400" b="1" smtClean="0">
                <a:solidFill>
                  <a:srgbClr val="000000"/>
                </a:solidFill>
              </a:rPr>
              <a:t>Β</a:t>
            </a:r>
            <a:br>
              <a:rPr lang="el-GR" sz="2400" b="1" smtClean="0">
                <a:solidFill>
                  <a:srgbClr val="000000"/>
                </a:solidFill>
              </a:rPr>
            </a:br>
            <a:r>
              <a:rPr lang="en-US" sz="2400" b="1" smtClean="0">
                <a:solidFill>
                  <a:srgbClr val="000000"/>
                </a:solidFill>
              </a:rPr>
              <a:t>pertussis  </a:t>
            </a:r>
            <a:r>
              <a:rPr lang="el-GR" sz="2400" b="1" smtClean="0">
                <a:solidFill>
                  <a:srgbClr val="000000"/>
                </a:solidFill>
              </a:rPr>
              <a:t/>
            </a:r>
            <a:br>
              <a:rPr lang="el-GR" sz="2400" b="1" smtClean="0">
                <a:solidFill>
                  <a:srgbClr val="000000"/>
                </a:solidFill>
              </a:rPr>
            </a:br>
            <a:r>
              <a:rPr lang="en-US" sz="2400" b="1" smtClean="0">
                <a:solidFill>
                  <a:srgbClr val="000000"/>
                </a:solidFill>
              </a:rPr>
              <a:t>chickenpox  </a:t>
            </a:r>
            <a:br>
              <a:rPr lang="en-US" sz="2400" b="1" smtClean="0">
                <a:solidFill>
                  <a:srgbClr val="000000"/>
                </a:solidFill>
              </a:rPr>
            </a:br>
            <a:r>
              <a:rPr lang="en-US" sz="2400" b="1" smtClean="0">
                <a:solidFill>
                  <a:srgbClr val="000000"/>
                </a:solidFill>
              </a:rPr>
              <a:t>multi-drug  resistant  tuberculosis  </a:t>
            </a:r>
            <a:br>
              <a:rPr lang="en-US" sz="2400" b="1" smtClean="0">
                <a:solidFill>
                  <a:srgbClr val="000000"/>
                </a:solidFill>
              </a:rPr>
            </a:br>
            <a:r>
              <a:rPr lang="en-US" sz="2400" b="1" smtClean="0">
                <a:solidFill>
                  <a:srgbClr val="000000"/>
                </a:solidFill>
              </a:rPr>
              <a:t>meningococcal</a:t>
            </a:r>
            <a:endParaRPr lang="en-US" sz="2400" b="1" smtClean="0"/>
          </a:p>
        </p:txBody>
      </p:sp>
      <p:sp>
        <p:nvSpPr>
          <p:cNvPr id="34819" name="Rectangle 3"/>
          <p:cNvSpPr>
            <a:spLocks noGrp="1" noChangeArrowheads="1"/>
          </p:cNvSpPr>
          <p:nvPr>
            <p:ph type="subTitle" idx="4294967295"/>
          </p:nvPr>
        </p:nvSpPr>
        <p:spPr>
          <a:xfrm flipV="1">
            <a:off x="0" y="6858000"/>
            <a:ext cx="9144000" cy="533400"/>
          </a:xfrm>
        </p:spPr>
        <p:txBody>
          <a:bodyPr/>
          <a:lstStyle/>
          <a:p>
            <a:pPr marL="0" indent="0" algn="ctr" eaLnBrk="1" hangingPunct="1">
              <a:lnSpc>
                <a:spcPct val="90000"/>
              </a:lnSpc>
              <a:buFont typeface="Arial" charset="0"/>
              <a:buNone/>
            </a:pPr>
            <a:endParaRPr lang="el-GR" sz="2100" b="1" smtClean="0">
              <a:solidFill>
                <a:srgbClr val="FF0066"/>
              </a:solidFill>
            </a:endParaRPr>
          </a:p>
          <a:p>
            <a:pPr marL="0" indent="0" algn="ctr" eaLnBrk="1" hangingPunct="1">
              <a:lnSpc>
                <a:spcPct val="90000"/>
              </a:lnSpc>
              <a:buFont typeface="Arial" charset="0"/>
              <a:buNone/>
            </a:pPr>
            <a:endParaRPr lang="el-GR" sz="2400" b="1" smtClean="0">
              <a:solidFill>
                <a:srgbClr val="FF006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0" y="0"/>
            <a:ext cx="9144000" cy="6669088"/>
          </a:xfrm>
        </p:spPr>
        <p:txBody>
          <a:bodyPr/>
          <a:lstStyle/>
          <a:p>
            <a:pPr eaLnBrk="1" hangingPunct="1">
              <a:lnSpc>
                <a:spcPct val="155000"/>
              </a:lnSpc>
            </a:pPr>
            <a:r>
              <a:rPr lang="en-US" sz="2800" b="1" smtClean="0">
                <a:solidFill>
                  <a:srgbClr val="1A3EF2"/>
                </a:solidFill>
              </a:rPr>
              <a:t>Transmission  of  VPDs  from  HCPs  to  patients </a:t>
            </a:r>
            <a:r>
              <a:rPr lang="el-GR" sz="2800" b="1" smtClean="0">
                <a:solidFill>
                  <a:srgbClr val="1A3EF2"/>
                </a:solidFill>
              </a:rPr>
              <a:t>     </a:t>
            </a:r>
            <a:br>
              <a:rPr lang="el-GR" sz="2800" b="1" smtClean="0">
                <a:solidFill>
                  <a:srgbClr val="1A3EF2"/>
                </a:solidFill>
              </a:rPr>
            </a:br>
            <a:r>
              <a:rPr lang="en-CA" sz="2400" b="1" smtClean="0">
                <a:solidFill>
                  <a:srgbClr val="379B1F"/>
                </a:solidFill>
              </a:rPr>
              <a:t/>
            </a:r>
            <a:br>
              <a:rPr lang="en-CA" sz="2400" b="1" smtClean="0">
                <a:solidFill>
                  <a:srgbClr val="379B1F"/>
                </a:solidFill>
              </a:rPr>
            </a:br>
            <a:r>
              <a:rPr lang="en-US" sz="2400" b="1" smtClean="0">
                <a:solidFill>
                  <a:srgbClr val="000000"/>
                </a:solidFill>
              </a:rPr>
              <a:t>influenza</a:t>
            </a:r>
            <a:r>
              <a:rPr lang="el-GR" sz="2400" b="1" smtClean="0">
                <a:solidFill>
                  <a:srgbClr val="000000"/>
                </a:solidFill>
              </a:rPr>
              <a:t> </a:t>
            </a:r>
            <a:r>
              <a:rPr lang="en-US" sz="2400" b="1" smtClean="0">
                <a:solidFill>
                  <a:srgbClr val="000000"/>
                </a:solidFill>
              </a:rPr>
              <a:t/>
            </a:r>
            <a:br>
              <a:rPr lang="en-US" sz="2400" b="1" smtClean="0">
                <a:solidFill>
                  <a:srgbClr val="000000"/>
                </a:solidFill>
              </a:rPr>
            </a:br>
            <a:r>
              <a:rPr lang="en-US" sz="2400" b="1" smtClean="0">
                <a:solidFill>
                  <a:srgbClr val="000000"/>
                </a:solidFill>
              </a:rPr>
              <a:t>pertussis  </a:t>
            </a:r>
            <a:r>
              <a:rPr lang="el-GR" sz="2400" b="1" smtClean="0">
                <a:solidFill>
                  <a:srgbClr val="000000"/>
                </a:solidFill>
              </a:rPr>
              <a:t>  </a:t>
            </a:r>
            <a:r>
              <a:rPr lang="en-US" sz="2400" b="1" smtClean="0">
                <a:solidFill>
                  <a:srgbClr val="000000"/>
                </a:solidFill>
              </a:rPr>
              <a:t/>
            </a:r>
            <a:br>
              <a:rPr lang="en-US" sz="2400" b="1" smtClean="0">
                <a:solidFill>
                  <a:srgbClr val="000000"/>
                </a:solidFill>
              </a:rPr>
            </a:br>
            <a:r>
              <a:rPr lang="en-US" sz="2400" b="1" smtClean="0">
                <a:solidFill>
                  <a:srgbClr val="000000"/>
                </a:solidFill>
              </a:rPr>
              <a:t>rubella   </a:t>
            </a:r>
            <a:r>
              <a:rPr lang="el-GR" sz="2400" b="1" smtClean="0">
                <a:solidFill>
                  <a:srgbClr val="000000"/>
                </a:solidFill>
              </a:rPr>
              <a:t/>
            </a:r>
            <a:br>
              <a:rPr lang="el-GR" sz="2400" b="1" smtClean="0">
                <a:solidFill>
                  <a:srgbClr val="000000"/>
                </a:solidFill>
              </a:rPr>
            </a:br>
            <a:r>
              <a:rPr lang="en-US" sz="2400" b="1" smtClean="0">
                <a:solidFill>
                  <a:srgbClr val="000000"/>
                </a:solidFill>
              </a:rPr>
              <a:t>chickenpox </a:t>
            </a:r>
            <a:r>
              <a:rPr lang="el-GR" sz="2400" b="1" smtClean="0">
                <a:solidFill>
                  <a:srgbClr val="000000"/>
                </a:solidFill>
              </a:rPr>
              <a:t>  </a:t>
            </a:r>
            <a:r>
              <a:rPr lang="en-US" sz="2400" b="1" smtClean="0">
                <a:solidFill>
                  <a:srgbClr val="000000"/>
                </a:solidFill>
              </a:rPr>
              <a:t/>
            </a:r>
            <a:br>
              <a:rPr lang="en-US" sz="2400" b="1" smtClean="0">
                <a:solidFill>
                  <a:srgbClr val="000000"/>
                </a:solidFill>
              </a:rPr>
            </a:br>
            <a:r>
              <a:rPr lang="en-US" sz="2400" b="1" smtClean="0">
                <a:solidFill>
                  <a:srgbClr val="000000"/>
                </a:solidFill>
              </a:rPr>
              <a:t>hepatitis  A</a:t>
            </a:r>
            <a:br>
              <a:rPr lang="en-US" sz="2400" b="1" smtClean="0">
                <a:solidFill>
                  <a:srgbClr val="000000"/>
                </a:solidFill>
              </a:rPr>
            </a:br>
            <a:r>
              <a:rPr lang="en-US" sz="2400" b="1" smtClean="0">
                <a:solidFill>
                  <a:srgbClr val="000000"/>
                </a:solidFill>
              </a:rPr>
              <a:t>hepatitis  </a:t>
            </a:r>
            <a:r>
              <a:rPr lang="el-GR" sz="2400" b="1" smtClean="0">
                <a:solidFill>
                  <a:srgbClr val="000000"/>
                </a:solidFill>
              </a:rPr>
              <a:t>Β</a:t>
            </a:r>
            <a:r>
              <a:rPr lang="en-US" sz="2400" b="1" smtClean="0">
                <a:solidFill>
                  <a:srgbClr val="000000"/>
                </a:solidFill>
              </a:rPr>
              <a:t>  </a:t>
            </a:r>
            <a:r>
              <a:rPr lang="en-US" sz="1900" b="1" smtClean="0">
                <a:solidFill>
                  <a:srgbClr val="000000"/>
                </a:solidFill>
              </a:rPr>
              <a:t/>
            </a:r>
            <a:br>
              <a:rPr lang="en-US" sz="1900" b="1" smtClean="0">
                <a:solidFill>
                  <a:srgbClr val="000000"/>
                </a:solidFill>
              </a:rPr>
            </a:br>
            <a:r>
              <a:rPr lang="en-CA" sz="1900" b="1" smtClean="0">
                <a:solidFill>
                  <a:srgbClr val="000000"/>
                </a:solidFill>
              </a:rPr>
              <a:t/>
            </a:r>
            <a:br>
              <a:rPr lang="en-CA" sz="1900" b="1" smtClean="0">
                <a:solidFill>
                  <a:srgbClr val="000000"/>
                </a:solidFill>
              </a:rPr>
            </a:br>
            <a:r>
              <a:rPr lang="en-US" sz="1900" b="1" smtClean="0">
                <a:solidFill>
                  <a:srgbClr val="000000"/>
                </a:solidFill>
              </a:rPr>
              <a:t> </a:t>
            </a:r>
            <a:r>
              <a:rPr lang="en-US" sz="1900" b="1" smtClean="0"/>
              <a:t>onset  of  serious  nosocomial  epidemics  with  high  associated  </a:t>
            </a:r>
            <a:br>
              <a:rPr lang="en-US" sz="1900" b="1" smtClean="0"/>
            </a:br>
            <a:r>
              <a:rPr lang="en-US" sz="1900" b="1" smtClean="0"/>
              <a:t>morbidity,  mortality  and</a:t>
            </a:r>
            <a:endParaRPr lang="en-US" sz="2900" b="1" smtClean="0"/>
          </a:p>
        </p:txBody>
      </p:sp>
      <p:sp>
        <p:nvSpPr>
          <p:cNvPr id="35843" name="Rectangle 3"/>
          <p:cNvSpPr>
            <a:spLocks noGrp="1" noChangeArrowheads="1"/>
          </p:cNvSpPr>
          <p:nvPr>
            <p:ph type="subTitle" idx="1"/>
          </p:nvPr>
        </p:nvSpPr>
        <p:spPr>
          <a:xfrm flipV="1">
            <a:off x="0" y="6858000"/>
            <a:ext cx="9144000" cy="533400"/>
          </a:xfrm>
        </p:spPr>
        <p:txBody>
          <a:bodyPr/>
          <a:lstStyle/>
          <a:p>
            <a:pPr eaLnBrk="1" hangingPunct="1">
              <a:lnSpc>
                <a:spcPct val="90000"/>
              </a:lnSpc>
            </a:pPr>
            <a:endParaRPr lang="el-GR" sz="2100" b="1" smtClean="0">
              <a:solidFill>
                <a:srgbClr val="FF0066"/>
              </a:solidFill>
            </a:endParaRPr>
          </a:p>
          <a:p>
            <a:pPr eaLnBrk="1" hangingPunct="1">
              <a:lnSpc>
                <a:spcPct val="90000"/>
              </a:lnSpc>
            </a:pPr>
            <a:endParaRPr lang="el-GR" sz="2400" b="1" smtClean="0">
              <a:solidFill>
                <a:srgbClr val="FF0066"/>
              </a:solidFill>
            </a:endParaRPr>
          </a:p>
        </p:txBody>
      </p:sp>
      <p:sp>
        <p:nvSpPr>
          <p:cNvPr id="35844" name="AutoShape 4"/>
          <p:cNvSpPr>
            <a:spLocks noChangeArrowheads="1"/>
          </p:cNvSpPr>
          <p:nvPr/>
        </p:nvSpPr>
        <p:spPr bwMode="auto">
          <a:xfrm rot="-5400000">
            <a:off x="874712" y="5529263"/>
            <a:ext cx="142875" cy="381000"/>
          </a:xfrm>
          <a:prstGeom prst="downArrow">
            <a:avLst>
              <a:gd name="adj1" fmla="val 50000"/>
              <a:gd name="adj2" fmla="val 62111"/>
            </a:avLst>
          </a:prstGeom>
          <a:solidFill>
            <a:srgbClr val="000000"/>
          </a:solidFill>
          <a:ln w="9525">
            <a:solidFill>
              <a:schemeClr val="tx1"/>
            </a:solidFill>
            <a:miter lim="800000"/>
            <a:headEnd/>
            <a:tailEnd/>
          </a:ln>
        </p:spPr>
        <p:txBody>
          <a:bodyPr rot="10800000" wrap="none" anchor="ctr"/>
          <a:lstStyle/>
          <a:p>
            <a:endParaRPr lang="en-US" sz="16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434" name="Rectangle 2"/>
          <p:cNvSpPr>
            <a:spLocks noGrp="1" noChangeArrowheads="1"/>
          </p:cNvSpPr>
          <p:nvPr>
            <p:ph type="ctrTitle"/>
          </p:nvPr>
        </p:nvSpPr>
        <p:spPr>
          <a:xfrm>
            <a:off x="304800" y="304800"/>
            <a:ext cx="8610600" cy="5943600"/>
          </a:xfrm>
        </p:spPr>
        <p:txBody>
          <a:bodyPr/>
          <a:lstStyle/>
          <a:p>
            <a:pPr algn="l" eaLnBrk="1" hangingPunct="1">
              <a:lnSpc>
                <a:spcPct val="170000"/>
              </a:lnSpc>
            </a:pPr>
            <a:r>
              <a:rPr lang="en-US" sz="3200" b="1" smtClean="0">
                <a:solidFill>
                  <a:srgbClr val="1A3EF2"/>
                </a:solidFill>
              </a:rPr>
              <a:t>Topics     </a:t>
            </a:r>
            <a:r>
              <a:rPr lang="en-US" sz="2000" b="1" smtClean="0">
                <a:solidFill>
                  <a:srgbClr val="1A3EF2"/>
                </a:solidFill>
              </a:rPr>
              <a:t/>
            </a:r>
            <a:br>
              <a:rPr lang="en-US" sz="2000" b="1" smtClean="0">
                <a:solidFill>
                  <a:srgbClr val="1A3EF2"/>
                </a:solidFill>
              </a:rPr>
            </a:br>
            <a:r>
              <a:rPr lang="el-GR" sz="2000" b="1" smtClean="0">
                <a:solidFill>
                  <a:srgbClr val="379B1F"/>
                </a:solidFill>
              </a:rPr>
              <a:t/>
            </a:r>
            <a:br>
              <a:rPr lang="el-GR" sz="2000" b="1" smtClean="0">
                <a:solidFill>
                  <a:srgbClr val="379B1F"/>
                </a:solidFill>
              </a:rPr>
            </a:br>
            <a:r>
              <a:rPr lang="en-US" sz="2000" b="1" smtClean="0">
                <a:latin typeface="Arial" charset="0"/>
                <a:cs typeface="Arial" charset="0"/>
              </a:rPr>
              <a:t>1. Transmission  of  vaccine-preventable  diseases  (VPDs)  in  </a:t>
            </a:r>
            <a:br>
              <a:rPr lang="en-US" sz="2000" b="1" smtClean="0">
                <a:latin typeface="Arial" charset="0"/>
                <a:cs typeface="Arial" charset="0"/>
              </a:rPr>
            </a:br>
            <a:r>
              <a:rPr lang="en-US" sz="2000" b="1" smtClean="0">
                <a:latin typeface="Arial" charset="0"/>
                <a:cs typeface="Arial" charset="0"/>
              </a:rPr>
              <a:t>   healthcare  facilities </a:t>
            </a:r>
            <a:br>
              <a:rPr lang="en-US" sz="2000" b="1" smtClean="0">
                <a:latin typeface="Arial" charset="0"/>
                <a:cs typeface="Arial" charset="0"/>
              </a:rPr>
            </a:br>
            <a:r>
              <a:rPr lang="en-US" sz="2000" b="1" smtClean="0">
                <a:latin typeface="Arial" charset="0"/>
                <a:cs typeface="Arial" charset="0"/>
              </a:rPr>
              <a:t>2. Rationale  for  vaccination  of  healthcare  providers  (HCPs)</a:t>
            </a:r>
            <a:br>
              <a:rPr lang="en-US" sz="2000" b="1" smtClean="0">
                <a:latin typeface="Arial" charset="0"/>
                <a:cs typeface="Arial" charset="0"/>
              </a:rPr>
            </a:br>
            <a:r>
              <a:rPr lang="en-US" sz="2000" b="1" smtClean="0">
                <a:latin typeface="Arial" charset="0"/>
                <a:cs typeface="Arial" charset="0"/>
              </a:rPr>
              <a:t>3. Vaccination  policies  for  HCPs   </a:t>
            </a:r>
            <a:br>
              <a:rPr lang="en-US" sz="2000" b="1" smtClean="0">
                <a:latin typeface="Arial" charset="0"/>
                <a:cs typeface="Arial" charset="0"/>
              </a:rPr>
            </a:br>
            <a:r>
              <a:rPr lang="en-US" sz="2000" b="1" smtClean="0">
                <a:latin typeface="Arial" charset="0"/>
                <a:cs typeface="Arial" charset="0"/>
              </a:rPr>
              <a:t>4. Susceptibility  to  VPDs,  vaccination  coverage  and  attitudes  of  </a:t>
            </a:r>
            <a:br>
              <a:rPr lang="en-US" sz="2000" b="1" smtClean="0">
                <a:latin typeface="Arial" charset="0"/>
                <a:cs typeface="Arial" charset="0"/>
              </a:rPr>
            </a:br>
            <a:r>
              <a:rPr lang="en-US" sz="2000" b="1" smtClean="0">
                <a:latin typeface="Arial" charset="0"/>
                <a:cs typeface="Arial" charset="0"/>
              </a:rPr>
              <a:t>   HCPs about  vaccinations </a:t>
            </a:r>
            <a:br>
              <a:rPr lang="en-US" sz="2000" b="1" smtClean="0">
                <a:latin typeface="Arial" charset="0"/>
                <a:cs typeface="Arial" charset="0"/>
              </a:rPr>
            </a:br>
            <a:r>
              <a:rPr lang="en-US" sz="2000" b="1" smtClean="0">
                <a:latin typeface="Arial" charset="0"/>
                <a:cs typeface="Arial" charset="0"/>
              </a:rPr>
              <a:t>5. Toward  an  holis</a:t>
            </a:r>
            <a:r>
              <a:rPr lang="el-GR" sz="2000" b="1" smtClean="0">
                <a:latin typeface="Arial" charset="0"/>
                <a:cs typeface="Arial" charset="0"/>
              </a:rPr>
              <a:t>tic </a:t>
            </a:r>
            <a:r>
              <a:rPr lang="en-US" sz="2000" b="1" smtClean="0">
                <a:latin typeface="Arial" charset="0"/>
                <a:cs typeface="Arial" charset="0"/>
              </a:rPr>
              <a:t> </a:t>
            </a:r>
            <a:r>
              <a:rPr lang="el-GR" sz="2000" b="1" smtClean="0">
                <a:latin typeface="Arial" charset="0"/>
                <a:cs typeface="Arial" charset="0"/>
              </a:rPr>
              <a:t>approach </a:t>
            </a:r>
            <a:r>
              <a:rPr lang="en-US" sz="2000" b="1" smtClean="0">
                <a:latin typeface="Arial" charset="0"/>
                <a:cs typeface="Arial" charset="0"/>
              </a:rPr>
              <a:t> </a:t>
            </a:r>
            <a:r>
              <a:rPr lang="el-GR" sz="2000" b="1" smtClean="0">
                <a:latin typeface="Arial" charset="0"/>
                <a:cs typeface="Arial" charset="0"/>
              </a:rPr>
              <a:t>of </a:t>
            </a:r>
            <a:r>
              <a:rPr lang="en-US" sz="2000" b="1" smtClean="0">
                <a:latin typeface="Arial" charset="0"/>
                <a:cs typeface="Arial" charset="0"/>
              </a:rPr>
              <a:t> HCPs’  </a:t>
            </a:r>
            <a:r>
              <a:rPr lang="el-GR" sz="2000" b="1" smtClean="0">
                <a:latin typeface="Arial" charset="0"/>
                <a:cs typeface="Arial" charset="0"/>
              </a:rPr>
              <a:t>vaccination</a:t>
            </a:r>
            <a:r>
              <a:rPr lang="en-US" sz="2000" b="1" smtClean="0">
                <a:latin typeface="Arial" charset="0"/>
                <a:cs typeface="Arial" charset="0"/>
              </a:rPr>
              <a:t>s</a:t>
            </a:r>
            <a:br>
              <a:rPr lang="en-US" sz="2000" b="1" smtClean="0">
                <a:latin typeface="Arial" charset="0"/>
                <a:cs typeface="Arial" charset="0"/>
              </a:rPr>
            </a:br>
            <a:r>
              <a:rPr lang="en-US" sz="2000" b="1" smtClean="0">
                <a:latin typeface="Arial" charset="0"/>
                <a:cs typeface="Arial" charset="0"/>
              </a:rPr>
              <a:t>6.  Conclusions</a:t>
            </a:r>
            <a:endParaRPr lang="en-US" sz="2000" smtClean="0"/>
          </a:p>
        </p:txBody>
      </p:sp>
      <p:sp>
        <p:nvSpPr>
          <p:cNvPr id="18435" name="Rectangle 3"/>
          <p:cNvSpPr>
            <a:spLocks noGrp="1" noChangeArrowheads="1"/>
          </p:cNvSpPr>
          <p:nvPr>
            <p:ph type="subTitle" idx="1"/>
          </p:nvPr>
        </p:nvSpPr>
        <p:spPr>
          <a:xfrm flipV="1">
            <a:off x="0" y="6858000"/>
            <a:ext cx="9144000" cy="533400"/>
          </a:xfrm>
        </p:spPr>
        <p:txBody>
          <a:bodyPr/>
          <a:lstStyle/>
          <a:p>
            <a:pPr eaLnBrk="1" hangingPunct="1">
              <a:lnSpc>
                <a:spcPct val="90000"/>
              </a:lnSpc>
            </a:pPr>
            <a:endParaRPr lang="el-GR" sz="2100" b="1" smtClean="0">
              <a:solidFill>
                <a:srgbClr val="FF0066"/>
              </a:solidFill>
            </a:endParaRPr>
          </a:p>
          <a:p>
            <a:pPr eaLnBrk="1" hangingPunct="1">
              <a:lnSpc>
                <a:spcPct val="90000"/>
              </a:lnSpc>
            </a:pPr>
            <a:endParaRPr lang="el-GR" sz="2400" b="1" smtClean="0">
              <a:solidFill>
                <a:srgbClr val="FF006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0" y="76200"/>
            <a:ext cx="9144000" cy="6324600"/>
          </a:xfrm>
        </p:spPr>
        <p:txBody>
          <a:bodyPr/>
          <a:lstStyle/>
          <a:p>
            <a:pPr algn="l" eaLnBrk="1" hangingPunct="1">
              <a:lnSpc>
                <a:spcPct val="130000"/>
              </a:lnSpc>
            </a:pPr>
            <a:r>
              <a:rPr lang="en-US" sz="2200" b="1" smtClean="0">
                <a:solidFill>
                  <a:srgbClr val="FFFF00"/>
                </a:solidFill>
              </a:rPr>
              <a:t> </a:t>
            </a:r>
            <a:r>
              <a:rPr lang="el-GR" sz="2200" b="1" smtClean="0">
                <a:solidFill>
                  <a:srgbClr val="FFFF00"/>
                </a:solidFill>
                <a:latin typeface="Arial" charset="0"/>
              </a:rPr>
              <a:t>	</a:t>
            </a:r>
            <a:r>
              <a:rPr lang="en-US" sz="2800" b="1" smtClean="0">
                <a:solidFill>
                  <a:srgbClr val="1A3EF2"/>
                </a:solidFill>
                <a:latin typeface="Arial" charset="0"/>
              </a:rPr>
              <a:t>2.  Rationale  for  vaccination  of  HCPs  </a:t>
            </a:r>
            <a:br>
              <a:rPr lang="en-US" sz="2800" b="1" smtClean="0">
                <a:solidFill>
                  <a:srgbClr val="1A3EF2"/>
                </a:solidFill>
                <a:latin typeface="Arial" charset="0"/>
              </a:rPr>
            </a:br>
            <a:r>
              <a:rPr lang="el-GR" sz="2200" b="1" smtClean="0">
                <a:solidFill>
                  <a:srgbClr val="1A3EF2"/>
                </a:solidFill>
                <a:latin typeface="Arial" charset="0"/>
              </a:rPr>
              <a:t/>
            </a:r>
            <a:br>
              <a:rPr lang="el-GR" sz="2200" b="1" smtClean="0">
                <a:solidFill>
                  <a:srgbClr val="1A3EF2"/>
                </a:solidFill>
                <a:latin typeface="Arial" charset="0"/>
              </a:rPr>
            </a:br>
            <a:r>
              <a:rPr lang="el-GR" sz="2200" b="1" smtClean="0">
                <a:solidFill>
                  <a:srgbClr val="FFFF00"/>
                </a:solidFill>
                <a:latin typeface="Arial" charset="0"/>
              </a:rPr>
              <a:t>		</a:t>
            </a:r>
            <a:r>
              <a:rPr lang="el-GR" sz="2900" b="1" smtClean="0">
                <a:solidFill>
                  <a:srgbClr val="379B1F"/>
                </a:solidFill>
                <a:latin typeface="Arial" charset="0"/>
              </a:rPr>
              <a:t/>
            </a:r>
            <a:br>
              <a:rPr lang="el-GR" sz="2900" b="1" smtClean="0">
                <a:solidFill>
                  <a:srgbClr val="379B1F"/>
                </a:solidFill>
                <a:latin typeface="Arial" charset="0"/>
              </a:rPr>
            </a:br>
            <a:r>
              <a:rPr lang="el-GR" sz="2200" b="1" smtClean="0">
                <a:solidFill>
                  <a:srgbClr val="379B1F"/>
                </a:solidFill>
                <a:latin typeface="Arial" charset="0"/>
              </a:rPr>
              <a:t/>
            </a:r>
            <a:br>
              <a:rPr lang="el-GR" sz="2200" b="1" smtClean="0">
                <a:solidFill>
                  <a:srgbClr val="379B1F"/>
                </a:solidFill>
                <a:latin typeface="Arial" charset="0"/>
              </a:rPr>
            </a:br>
            <a:r>
              <a:rPr lang="el-GR" sz="2400" b="1" smtClean="0">
                <a:solidFill>
                  <a:srgbClr val="FFFF00"/>
                </a:solidFill>
              </a:rPr>
              <a:t>    	 </a:t>
            </a:r>
            <a:r>
              <a:rPr lang="el-GR" sz="2400" b="1" smtClean="0">
                <a:solidFill>
                  <a:srgbClr val="000000"/>
                </a:solidFill>
              </a:rPr>
              <a:t> </a:t>
            </a:r>
            <a:r>
              <a:rPr lang="en-US" sz="2400" b="1" smtClean="0"/>
              <a:t>direct  protection  of  HCPs  </a:t>
            </a:r>
            <a:r>
              <a:rPr lang="el-GR" sz="2400" b="1" smtClean="0"/>
              <a:t/>
            </a:r>
            <a:br>
              <a:rPr lang="el-GR" sz="2400" b="1" smtClean="0"/>
            </a:br>
            <a:r>
              <a:rPr lang="el-GR" sz="2400" b="1" smtClean="0"/>
              <a:t>	 </a:t>
            </a:r>
            <a:r>
              <a:rPr lang="el-GR" sz="4000" b="1" smtClean="0"/>
              <a:t> </a:t>
            </a:r>
            <a:r>
              <a:rPr lang="en-US" sz="2400" b="1" smtClean="0"/>
              <a:t>indirect  protection  of  susceptible  patients</a:t>
            </a:r>
            <a:r>
              <a:rPr lang="el-GR" sz="2400" b="1" smtClean="0">
                <a:latin typeface="Arial" charset="0"/>
              </a:rPr>
              <a:t/>
            </a:r>
            <a:br>
              <a:rPr lang="el-GR" sz="2400" b="1" smtClean="0">
                <a:latin typeface="Arial" charset="0"/>
              </a:rPr>
            </a:br>
            <a:r>
              <a:rPr lang="en-US" sz="2400" b="1" smtClean="0">
                <a:latin typeface="Arial" charset="0"/>
              </a:rPr>
              <a:t>             </a:t>
            </a:r>
            <a:r>
              <a:rPr lang="en-US" sz="2000" b="1" smtClean="0"/>
              <a:t>(immunocompromised,  pregnant,  infants)  </a:t>
            </a:r>
            <a:br>
              <a:rPr lang="en-US" sz="2000" b="1" smtClean="0"/>
            </a:br>
            <a:r>
              <a:rPr lang="el-GR" sz="2400" b="1" smtClean="0">
                <a:latin typeface="Arial" charset="0"/>
              </a:rPr>
              <a:t/>
            </a:r>
            <a:br>
              <a:rPr lang="el-GR" sz="2400" b="1" smtClean="0">
                <a:latin typeface="Arial" charset="0"/>
              </a:rPr>
            </a:br>
            <a:r>
              <a:rPr lang="el-GR" sz="2400" b="1" smtClean="0">
                <a:latin typeface="Arial" charset="0"/>
              </a:rPr>
              <a:t/>
            </a:r>
            <a:br>
              <a:rPr lang="el-GR" sz="2400" b="1" smtClean="0">
                <a:latin typeface="Arial" charset="0"/>
              </a:rPr>
            </a:br>
            <a:r>
              <a:rPr lang="el-GR" sz="2400" b="1" smtClean="0">
                <a:latin typeface="Arial" charset="0"/>
              </a:rPr>
              <a:t>     </a:t>
            </a:r>
            <a:r>
              <a:rPr lang="en-US" sz="2400" b="1" smtClean="0">
                <a:latin typeface="Arial" charset="0"/>
              </a:rPr>
              <a:t>from  nosocomial  transmission  of  VPDs</a:t>
            </a:r>
            <a:endParaRPr lang="en-US" sz="3200" b="1" smtClean="0"/>
          </a:p>
        </p:txBody>
      </p:sp>
      <p:sp>
        <p:nvSpPr>
          <p:cNvPr id="36867" name="Rectangle 3"/>
          <p:cNvSpPr>
            <a:spLocks noGrp="1" noChangeArrowheads="1"/>
          </p:cNvSpPr>
          <p:nvPr>
            <p:ph type="subTitle" idx="1"/>
          </p:nvPr>
        </p:nvSpPr>
        <p:spPr>
          <a:xfrm flipV="1">
            <a:off x="0" y="6858000"/>
            <a:ext cx="9144000" cy="533400"/>
          </a:xfrm>
        </p:spPr>
        <p:txBody>
          <a:bodyPr/>
          <a:lstStyle/>
          <a:p>
            <a:pPr eaLnBrk="1" hangingPunct="1">
              <a:lnSpc>
                <a:spcPct val="90000"/>
              </a:lnSpc>
            </a:pPr>
            <a:endParaRPr lang="el-GR" sz="2100" b="1" smtClean="0">
              <a:solidFill>
                <a:srgbClr val="FF0066"/>
              </a:solidFill>
            </a:endParaRPr>
          </a:p>
          <a:p>
            <a:pPr eaLnBrk="1" hangingPunct="1">
              <a:lnSpc>
                <a:spcPct val="90000"/>
              </a:lnSpc>
            </a:pPr>
            <a:endParaRPr lang="el-GR" sz="2400" b="1" smtClean="0">
              <a:solidFill>
                <a:srgbClr val="FF0066"/>
              </a:solidFill>
            </a:endParaRPr>
          </a:p>
        </p:txBody>
      </p:sp>
      <p:pic>
        <p:nvPicPr>
          <p:cNvPr id="36868" name="Picture 4" descr="vaccination1"/>
          <p:cNvPicPr>
            <a:picLocks noChangeAspect="1" noChangeArrowheads="1"/>
          </p:cNvPicPr>
          <p:nvPr/>
        </p:nvPicPr>
        <p:blipFill>
          <a:blip r:embed="rId2" cstate="email"/>
          <a:srcRect/>
          <a:stretch>
            <a:fillRect/>
          </a:stretch>
        </p:blipFill>
        <p:spPr bwMode="auto">
          <a:xfrm>
            <a:off x="6732588" y="4508500"/>
            <a:ext cx="2411412" cy="2349500"/>
          </a:xfrm>
          <a:prstGeom prst="rect">
            <a:avLst/>
          </a:prstGeom>
          <a:noFill/>
          <a:ln w="9525">
            <a:noFill/>
            <a:miter lim="800000"/>
            <a:headEnd/>
            <a:tailEnd/>
          </a:ln>
        </p:spPr>
      </p:pic>
      <p:sp>
        <p:nvSpPr>
          <p:cNvPr id="36869" name="AutoShape 4"/>
          <p:cNvSpPr>
            <a:spLocks noChangeArrowheads="1"/>
          </p:cNvSpPr>
          <p:nvPr/>
        </p:nvSpPr>
        <p:spPr bwMode="auto">
          <a:xfrm rot="-5400000">
            <a:off x="703262" y="2797176"/>
            <a:ext cx="125413" cy="309562"/>
          </a:xfrm>
          <a:prstGeom prst="downArrow">
            <a:avLst>
              <a:gd name="adj1" fmla="val 50000"/>
              <a:gd name="adj2" fmla="val 61709"/>
            </a:avLst>
          </a:prstGeom>
          <a:solidFill>
            <a:srgbClr val="000000"/>
          </a:solidFill>
          <a:ln w="9525">
            <a:solidFill>
              <a:schemeClr val="tx1"/>
            </a:solidFill>
            <a:miter lim="800000"/>
            <a:headEnd/>
            <a:tailEnd/>
          </a:ln>
        </p:spPr>
        <p:txBody>
          <a:bodyPr vert="eaVert" wrap="none" anchor="ctr"/>
          <a:lstStyle/>
          <a:p>
            <a:endParaRPr lang="en-US" sz="1600"/>
          </a:p>
        </p:txBody>
      </p:sp>
      <p:sp>
        <p:nvSpPr>
          <p:cNvPr id="36870" name="AutoShape 4"/>
          <p:cNvSpPr>
            <a:spLocks noChangeArrowheads="1"/>
          </p:cNvSpPr>
          <p:nvPr/>
        </p:nvSpPr>
        <p:spPr bwMode="auto">
          <a:xfrm rot="-5400000">
            <a:off x="703263" y="3516313"/>
            <a:ext cx="125412" cy="309562"/>
          </a:xfrm>
          <a:prstGeom prst="downArrow">
            <a:avLst>
              <a:gd name="adj1" fmla="val 50000"/>
              <a:gd name="adj2" fmla="val 61709"/>
            </a:avLst>
          </a:prstGeom>
          <a:solidFill>
            <a:srgbClr val="000000"/>
          </a:solidFill>
          <a:ln w="9525">
            <a:solidFill>
              <a:schemeClr val="tx1"/>
            </a:solidFill>
            <a:miter lim="800000"/>
            <a:headEnd/>
            <a:tailEnd/>
          </a:ln>
        </p:spPr>
        <p:txBody>
          <a:bodyPr vert="eaVert" wrap="none" anchor="ctr"/>
          <a:lstStyle/>
          <a:p>
            <a:endParaRPr lang="en-US" sz="16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sz="half" idx="4294967295"/>
          </p:nvPr>
        </p:nvSpPr>
        <p:spPr>
          <a:xfrm>
            <a:off x="0" y="69850"/>
            <a:ext cx="9144000" cy="6788150"/>
          </a:xfrm>
        </p:spPr>
        <p:txBody>
          <a:bodyPr/>
          <a:lstStyle/>
          <a:p>
            <a:pPr marL="533400" indent="-533400" eaLnBrk="1" hangingPunct="1">
              <a:lnSpc>
                <a:spcPct val="150000"/>
              </a:lnSpc>
              <a:buFont typeface="Arial" charset="0"/>
              <a:buNone/>
            </a:pPr>
            <a:r>
              <a:rPr lang="en-US" sz="2400" b="1" smtClean="0">
                <a:solidFill>
                  <a:srgbClr val="1A3EF2"/>
                </a:solidFill>
              </a:rPr>
              <a:t>Vaccination  of  HCPs  against  influenza:  shield  of  protection  </a:t>
            </a:r>
            <a:r>
              <a:rPr lang="el-GR" sz="2400" b="1" smtClean="0">
                <a:solidFill>
                  <a:srgbClr val="1A3EF2"/>
                </a:solidFill>
              </a:rPr>
              <a:t>    </a:t>
            </a:r>
          </a:p>
          <a:p>
            <a:pPr marL="533400" indent="-533400" eaLnBrk="1" hangingPunct="1">
              <a:lnSpc>
                <a:spcPct val="175000"/>
              </a:lnSpc>
            </a:pPr>
            <a:endParaRPr lang="en-US" sz="2300" b="1" smtClean="0">
              <a:solidFill>
                <a:srgbClr val="379B1F"/>
              </a:solidFill>
              <a:latin typeface="Arial" charset="0"/>
            </a:endParaRPr>
          </a:p>
          <a:p>
            <a:pPr marL="533400" indent="-533400" eaLnBrk="1" hangingPunct="1">
              <a:lnSpc>
                <a:spcPct val="175000"/>
              </a:lnSpc>
              <a:buFont typeface="Arial" charset="0"/>
              <a:buNone/>
            </a:pPr>
            <a:r>
              <a:rPr lang="el-GR" sz="600" b="1" smtClean="0">
                <a:solidFill>
                  <a:srgbClr val="FF0000"/>
                </a:solidFill>
              </a:rPr>
              <a:t>     </a:t>
            </a:r>
            <a:r>
              <a:rPr lang="en-US" sz="600" b="1" smtClean="0">
                <a:solidFill>
                  <a:srgbClr val="FF0000"/>
                </a:solidFill>
              </a:rPr>
              <a:t>        </a:t>
            </a:r>
            <a:r>
              <a:rPr lang="el-GR" sz="600" b="1" smtClean="0">
                <a:solidFill>
                  <a:srgbClr val="FF0000"/>
                </a:solidFill>
              </a:rPr>
              <a:t> </a:t>
            </a:r>
            <a:r>
              <a:rPr lang="en-US" sz="2400" b="1" smtClean="0">
                <a:solidFill>
                  <a:srgbClr val="FF0000"/>
                </a:solidFill>
              </a:rPr>
              <a:t>High  vaccination  coverage  among  personnel  </a:t>
            </a:r>
            <a:r>
              <a:rPr lang="el-GR" sz="2400" b="1" smtClean="0">
                <a:solidFill>
                  <a:srgbClr val="FF0000"/>
                </a:solidFill>
              </a:rPr>
              <a:t>  </a:t>
            </a:r>
          </a:p>
          <a:p>
            <a:pPr marL="533400" indent="-533400" eaLnBrk="1" hangingPunct="1">
              <a:lnSpc>
                <a:spcPct val="175000"/>
              </a:lnSpc>
              <a:buFont typeface="Arial" charset="0"/>
              <a:buNone/>
            </a:pPr>
            <a:r>
              <a:rPr lang="el-GR" sz="2100" b="1" smtClean="0">
                <a:solidFill>
                  <a:srgbClr val="FF0000"/>
                </a:solidFill>
                <a:latin typeface="Arial" charset="0"/>
              </a:rPr>
              <a:t>	     </a:t>
            </a:r>
            <a:r>
              <a:rPr lang="en-US" sz="2100" b="1" smtClean="0">
                <a:solidFill>
                  <a:srgbClr val="FF0000"/>
                </a:solidFill>
              </a:rPr>
              <a:t>reduction  of  transmission  of  influenza  among  patients  </a:t>
            </a:r>
            <a:endParaRPr lang="el-GR" sz="2100" b="1" smtClean="0">
              <a:solidFill>
                <a:srgbClr val="FF0000"/>
              </a:solidFill>
              <a:latin typeface="Arial" charset="0"/>
            </a:endParaRPr>
          </a:p>
          <a:p>
            <a:pPr marL="533400" indent="-533400" eaLnBrk="1" hangingPunct="1">
              <a:lnSpc>
                <a:spcPct val="175000"/>
              </a:lnSpc>
              <a:buFont typeface="Arial" charset="0"/>
              <a:buNone/>
            </a:pPr>
            <a:r>
              <a:rPr lang="el-GR" sz="2100" b="1" smtClean="0">
                <a:solidFill>
                  <a:srgbClr val="FF0000"/>
                </a:solidFill>
                <a:latin typeface="Arial" charset="0"/>
              </a:rPr>
              <a:t>  </a:t>
            </a:r>
            <a:r>
              <a:rPr lang="en-US" sz="2100" b="1" smtClean="0">
                <a:solidFill>
                  <a:srgbClr val="FF0000"/>
                </a:solidFill>
                <a:latin typeface="Arial" charset="0"/>
              </a:rPr>
              <a:t>          </a:t>
            </a:r>
            <a:endParaRPr lang="el-GR" sz="2100" b="1" smtClean="0">
              <a:solidFill>
                <a:srgbClr val="000000"/>
              </a:solidFill>
            </a:endParaRPr>
          </a:p>
          <a:p>
            <a:pPr marL="533400" indent="-533400" eaLnBrk="1" hangingPunct="1">
              <a:lnSpc>
                <a:spcPct val="175000"/>
              </a:lnSpc>
              <a:buFont typeface="Arial" charset="0"/>
              <a:buNone/>
            </a:pPr>
            <a:endParaRPr lang="el-GR" sz="2100" b="1" smtClean="0">
              <a:solidFill>
                <a:srgbClr val="000000"/>
              </a:solidFill>
              <a:latin typeface="Arial" charset="0"/>
            </a:endParaRPr>
          </a:p>
          <a:p>
            <a:pPr marL="533400" indent="-533400" eaLnBrk="1" hangingPunct="1">
              <a:lnSpc>
                <a:spcPct val="150000"/>
              </a:lnSpc>
              <a:buFont typeface="Arial" charset="0"/>
              <a:buNone/>
            </a:pPr>
            <a:endParaRPr lang="el-GR" sz="1200" b="1" smtClean="0">
              <a:solidFill>
                <a:srgbClr val="000000"/>
              </a:solidFill>
              <a:latin typeface="Arial" charset="0"/>
            </a:endParaRPr>
          </a:p>
          <a:p>
            <a:pPr marL="533400" indent="-533400" eaLnBrk="1" hangingPunct="1">
              <a:lnSpc>
                <a:spcPct val="150000"/>
              </a:lnSpc>
              <a:buFont typeface="Arial" charset="0"/>
              <a:buNone/>
            </a:pPr>
            <a:r>
              <a:rPr lang="en-CA" sz="1200" b="1" smtClean="0">
                <a:solidFill>
                  <a:srgbClr val="000000"/>
                </a:solidFill>
                <a:latin typeface="Arial" charset="0"/>
              </a:rPr>
              <a:t/>
            </a:r>
            <a:br>
              <a:rPr lang="en-CA" sz="1200" b="1" smtClean="0">
                <a:solidFill>
                  <a:srgbClr val="000000"/>
                </a:solidFill>
                <a:latin typeface="Arial" charset="0"/>
              </a:rPr>
            </a:br>
            <a:r>
              <a:rPr lang="en-CA" sz="1200" b="1" smtClean="0">
                <a:solidFill>
                  <a:srgbClr val="000000"/>
                </a:solidFill>
                <a:latin typeface="Arial" charset="0"/>
              </a:rPr>
              <a:t/>
            </a:r>
            <a:br>
              <a:rPr lang="en-CA" sz="1200" b="1" smtClean="0">
                <a:solidFill>
                  <a:srgbClr val="000000"/>
                </a:solidFill>
                <a:latin typeface="Arial" charset="0"/>
              </a:rPr>
            </a:br>
            <a:endParaRPr lang="el-GR" sz="1200" b="1" smtClean="0">
              <a:solidFill>
                <a:srgbClr val="000000"/>
              </a:solidFill>
              <a:latin typeface="Arial" charset="0"/>
            </a:endParaRPr>
          </a:p>
          <a:p>
            <a:pPr marL="533400" indent="-533400" eaLnBrk="1" hangingPunct="1">
              <a:lnSpc>
                <a:spcPct val="150000"/>
              </a:lnSpc>
              <a:buFont typeface="Arial" charset="0"/>
              <a:buNone/>
            </a:pPr>
            <a:endParaRPr lang="en-US" sz="1200" b="1" smtClean="0">
              <a:solidFill>
                <a:srgbClr val="000000"/>
              </a:solidFill>
              <a:latin typeface="Arial" charset="0"/>
            </a:endParaRPr>
          </a:p>
          <a:p>
            <a:pPr marL="533400" indent="-533400" eaLnBrk="1" hangingPunct="1">
              <a:lnSpc>
                <a:spcPct val="150000"/>
              </a:lnSpc>
              <a:buFont typeface="Arial" charset="0"/>
              <a:buNone/>
            </a:pPr>
            <a:r>
              <a:rPr lang="en-US" sz="1200" b="1" smtClean="0">
                <a:solidFill>
                  <a:srgbClr val="000000"/>
                </a:solidFill>
              </a:rPr>
              <a:t>1. Salgado et al.  Preventing nosocomial influenza by improving the vaccine acceptance rate if clinicians. Infection Control and </a:t>
            </a:r>
          </a:p>
          <a:p>
            <a:pPr marL="533400" indent="-533400" eaLnBrk="1" hangingPunct="1">
              <a:lnSpc>
                <a:spcPct val="150000"/>
              </a:lnSpc>
              <a:buFont typeface="Arial" charset="0"/>
              <a:buNone/>
            </a:pPr>
            <a:r>
              <a:rPr lang="en-US" sz="1200" b="1" smtClean="0">
                <a:solidFill>
                  <a:srgbClr val="000000"/>
                </a:solidFill>
              </a:rPr>
              <a:t>    Hospital Epidemiology  2004;25:923-928 </a:t>
            </a:r>
          </a:p>
          <a:p>
            <a:pPr marL="533400" indent="-533400" eaLnBrk="1" hangingPunct="1">
              <a:lnSpc>
                <a:spcPct val="80000"/>
              </a:lnSpc>
              <a:buFont typeface="Arial" charset="0"/>
              <a:buNone/>
            </a:pPr>
            <a:r>
              <a:rPr lang="en-US" sz="1200" b="1" smtClean="0">
                <a:solidFill>
                  <a:srgbClr val="000000"/>
                </a:solidFill>
              </a:rPr>
              <a:t>2. Weinstock et al. Control of influenza A on a bone marrow transplant unit. Infection Control and Hospital</a:t>
            </a:r>
            <a:r>
              <a:rPr lang="el-GR" sz="1200" b="1" smtClean="0">
                <a:solidFill>
                  <a:srgbClr val="000000"/>
                </a:solidFill>
              </a:rPr>
              <a:t> </a:t>
            </a:r>
            <a:r>
              <a:rPr lang="en-US" sz="1200" b="1" smtClean="0">
                <a:solidFill>
                  <a:srgbClr val="000000"/>
                </a:solidFill>
              </a:rPr>
              <a:t>Epidemiology  2000;21:730-732 </a:t>
            </a:r>
            <a:endParaRPr lang="el-GR" sz="1200" b="1" smtClean="0">
              <a:solidFill>
                <a:srgbClr val="000000"/>
              </a:solidFill>
            </a:endParaRPr>
          </a:p>
        </p:txBody>
      </p:sp>
      <p:pic>
        <p:nvPicPr>
          <p:cNvPr id="37891" name="Picture 3" descr="ANd9GcT8NniWQY9U3JNV-7BG9qkMI476-6Ao5i172rTUGgkkNsPYlnsLew"/>
          <p:cNvPicPr>
            <a:picLocks noChangeAspect="1" noChangeArrowheads="1"/>
          </p:cNvPicPr>
          <p:nvPr/>
        </p:nvPicPr>
        <p:blipFill>
          <a:blip r:embed="rId2" cstate="email"/>
          <a:srcRect/>
          <a:stretch>
            <a:fillRect/>
          </a:stretch>
        </p:blipFill>
        <p:spPr bwMode="auto">
          <a:xfrm>
            <a:off x="6011863" y="2881313"/>
            <a:ext cx="2592387" cy="2376487"/>
          </a:xfrm>
          <a:prstGeom prst="rect">
            <a:avLst/>
          </a:prstGeom>
          <a:noFill/>
          <a:ln w="9525">
            <a:noFill/>
            <a:miter lim="800000"/>
            <a:headEnd/>
            <a:tailEnd/>
          </a:ln>
        </p:spPr>
      </p:pic>
      <p:sp>
        <p:nvSpPr>
          <p:cNvPr id="37892" name="AutoShape 4"/>
          <p:cNvSpPr>
            <a:spLocks noChangeArrowheads="1"/>
          </p:cNvSpPr>
          <p:nvPr/>
        </p:nvSpPr>
        <p:spPr bwMode="auto">
          <a:xfrm rot="-5400000">
            <a:off x="487362" y="2422526"/>
            <a:ext cx="125413" cy="309562"/>
          </a:xfrm>
          <a:prstGeom prst="downArrow">
            <a:avLst>
              <a:gd name="adj1" fmla="val 50000"/>
              <a:gd name="adj2" fmla="val 61709"/>
            </a:avLst>
          </a:prstGeom>
          <a:solidFill>
            <a:srgbClr val="FF0000"/>
          </a:solidFill>
          <a:ln w="9525">
            <a:solidFill>
              <a:srgbClr val="FF0000"/>
            </a:solidFill>
            <a:miter lim="800000"/>
            <a:headEnd/>
            <a:tailEnd/>
          </a:ln>
        </p:spPr>
        <p:txBody>
          <a:bodyPr rot="10800000" wrap="none" anchor="ctr"/>
          <a:lstStyle/>
          <a:p>
            <a:endParaRPr lang="en-US" sz="16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274638"/>
            <a:ext cx="9144000" cy="1143000"/>
          </a:xfrm>
        </p:spPr>
        <p:txBody>
          <a:bodyPr/>
          <a:lstStyle/>
          <a:p>
            <a:pPr eaLnBrk="1" hangingPunct="1"/>
            <a:r>
              <a:rPr lang="en-US" sz="2800" b="1" smtClean="0">
                <a:solidFill>
                  <a:srgbClr val="1A3EF2"/>
                </a:solidFill>
              </a:rPr>
              <a:t>Influenza  vaccination  of  HCPs  in  long-term  care  facilities  </a:t>
            </a:r>
            <a:r>
              <a:rPr lang="el-GR" sz="4000" smtClean="0">
                <a:solidFill>
                  <a:srgbClr val="1A3EF2"/>
                </a:solidFill>
                <a:effectLst>
                  <a:outerShdw blurRad="38100" dist="38100" dir="2700000" algn="tl">
                    <a:srgbClr val="C0C0C0"/>
                  </a:outerShdw>
                </a:effectLst>
              </a:rPr>
              <a:t> </a:t>
            </a:r>
          </a:p>
        </p:txBody>
      </p:sp>
      <p:sp>
        <p:nvSpPr>
          <p:cNvPr id="24579" name="Rectangle 3"/>
          <p:cNvSpPr>
            <a:spLocks noGrp="1" noChangeArrowheads="1"/>
          </p:cNvSpPr>
          <p:nvPr>
            <p:ph type="body" idx="4294967295"/>
          </p:nvPr>
        </p:nvSpPr>
        <p:spPr>
          <a:xfrm>
            <a:off x="0" y="1341438"/>
            <a:ext cx="9144000" cy="5516562"/>
          </a:xfrm>
        </p:spPr>
        <p:txBody>
          <a:bodyPr/>
          <a:lstStyle/>
          <a:p>
            <a:pPr marL="609600" indent="-609600" eaLnBrk="1" hangingPunct="1">
              <a:lnSpc>
                <a:spcPct val="80000"/>
              </a:lnSpc>
            </a:pPr>
            <a:endParaRPr lang="el-GR" sz="1200" smtClean="0">
              <a:effectLst>
                <a:outerShdw blurRad="38100" dist="38100" dir="2700000" algn="tl">
                  <a:srgbClr val="C0C0C0"/>
                </a:outerShdw>
              </a:effectLst>
            </a:endParaRPr>
          </a:p>
          <a:p>
            <a:pPr marL="609600" indent="-609600" eaLnBrk="1" hangingPunct="1">
              <a:lnSpc>
                <a:spcPct val="80000"/>
              </a:lnSpc>
            </a:pPr>
            <a:endParaRPr lang="el-GR" sz="1200" smtClean="0">
              <a:effectLst>
                <a:outerShdw blurRad="38100" dist="38100" dir="2700000" algn="tl">
                  <a:srgbClr val="C0C0C0"/>
                </a:outerShdw>
              </a:effectLst>
            </a:endParaRPr>
          </a:p>
          <a:p>
            <a:pPr marL="609600" indent="-609600" eaLnBrk="1" hangingPunct="1">
              <a:lnSpc>
                <a:spcPct val="80000"/>
              </a:lnSpc>
            </a:pPr>
            <a:endParaRPr lang="en-GB" sz="1200" smtClean="0">
              <a:effectLst>
                <a:outerShdw blurRad="38100" dist="38100" dir="2700000" algn="tl">
                  <a:srgbClr val="C0C0C0"/>
                </a:outerShdw>
              </a:effectLst>
            </a:endParaRPr>
          </a:p>
          <a:p>
            <a:pPr marL="609600" indent="-609600" eaLnBrk="1" hangingPunct="1">
              <a:lnSpc>
                <a:spcPct val="80000"/>
              </a:lnSpc>
            </a:pPr>
            <a:endParaRPr lang="el-GR" sz="1200" smtClean="0">
              <a:effectLst>
                <a:outerShdw blurRad="38100" dist="38100" dir="2700000" algn="tl">
                  <a:srgbClr val="C0C0C0"/>
                </a:outerShdw>
              </a:effectLst>
            </a:endParaRPr>
          </a:p>
          <a:p>
            <a:pPr marL="609600" indent="-609600" eaLnBrk="1" hangingPunct="1">
              <a:lnSpc>
                <a:spcPct val="80000"/>
              </a:lnSpc>
            </a:pPr>
            <a:endParaRPr lang="en-GB" sz="1200" smtClean="0">
              <a:effectLst>
                <a:outerShdw blurRad="38100" dist="38100" dir="2700000" algn="tl">
                  <a:srgbClr val="C0C0C0"/>
                </a:outerShdw>
              </a:effectLst>
            </a:endParaRPr>
          </a:p>
          <a:p>
            <a:pPr marL="609600" indent="-609600" eaLnBrk="1" hangingPunct="1">
              <a:lnSpc>
                <a:spcPct val="80000"/>
              </a:lnSpc>
              <a:buFont typeface="Arial" charset="0"/>
              <a:buNone/>
            </a:pPr>
            <a:r>
              <a:rPr lang="el-GR" sz="1200" b="1" smtClean="0">
                <a:solidFill>
                  <a:srgbClr val="FF0000"/>
                </a:solidFill>
                <a:effectLst>
                  <a:outerShdw blurRad="38100" dist="38100" dir="2700000" algn="tl">
                    <a:srgbClr val="C0C0C0"/>
                  </a:outerShdw>
                </a:effectLst>
              </a:rPr>
              <a:t>			</a:t>
            </a:r>
            <a:r>
              <a:rPr lang="en-US" sz="2400" b="1" smtClean="0">
                <a:solidFill>
                  <a:srgbClr val="FF0000"/>
                </a:solidFill>
              </a:rPr>
              <a:t>total  mortality </a:t>
            </a:r>
            <a:endParaRPr lang="el-GR" sz="2400" b="1" smtClean="0">
              <a:solidFill>
                <a:srgbClr val="FF0000"/>
              </a:solidFill>
            </a:endParaRPr>
          </a:p>
          <a:p>
            <a:pPr marL="609600" indent="-609600" eaLnBrk="1" hangingPunct="1">
              <a:lnSpc>
                <a:spcPct val="80000"/>
              </a:lnSpc>
              <a:buFont typeface="Arial" charset="0"/>
              <a:buNone/>
            </a:pPr>
            <a:endParaRPr lang="el-GR" sz="2400" b="1" smtClean="0">
              <a:solidFill>
                <a:srgbClr val="FF0000"/>
              </a:solidFill>
            </a:endParaRPr>
          </a:p>
          <a:p>
            <a:pPr marL="609600" indent="-609600" eaLnBrk="1" hangingPunct="1">
              <a:lnSpc>
                <a:spcPct val="80000"/>
              </a:lnSpc>
              <a:buFont typeface="Arial" charset="0"/>
              <a:buNone/>
            </a:pPr>
            <a:r>
              <a:rPr lang="el-GR" sz="2400" b="1" smtClean="0">
                <a:solidFill>
                  <a:srgbClr val="FF0000"/>
                </a:solidFill>
              </a:rPr>
              <a:t>			</a:t>
            </a:r>
            <a:r>
              <a:rPr lang="en-US" sz="2400" b="1" smtClean="0">
                <a:solidFill>
                  <a:srgbClr val="FF0000"/>
                </a:solidFill>
              </a:rPr>
              <a:t>influenza-like  illness  mortality  </a:t>
            </a:r>
            <a:endParaRPr lang="el-GR" sz="2400" b="1" smtClean="0">
              <a:solidFill>
                <a:srgbClr val="FF0000"/>
              </a:solidFill>
            </a:endParaRPr>
          </a:p>
          <a:p>
            <a:pPr marL="609600" indent="-609600" eaLnBrk="1" hangingPunct="1">
              <a:lnSpc>
                <a:spcPct val="80000"/>
              </a:lnSpc>
              <a:buFont typeface="Arial" charset="0"/>
              <a:buNone/>
            </a:pPr>
            <a:endParaRPr lang="el-GR" sz="2400" b="1" smtClean="0">
              <a:solidFill>
                <a:srgbClr val="FF0000"/>
              </a:solidFill>
            </a:endParaRPr>
          </a:p>
          <a:p>
            <a:pPr marL="609600" indent="-609600" eaLnBrk="1" hangingPunct="1">
              <a:lnSpc>
                <a:spcPct val="80000"/>
              </a:lnSpc>
              <a:buFont typeface="Arial" charset="0"/>
              <a:buNone/>
            </a:pPr>
            <a:r>
              <a:rPr lang="el-GR" sz="2400" b="1" smtClean="0">
                <a:solidFill>
                  <a:srgbClr val="FF0000"/>
                </a:solidFill>
              </a:rPr>
              <a:t>			</a:t>
            </a:r>
            <a:r>
              <a:rPr lang="en-US" sz="2400" b="1" smtClean="0">
                <a:solidFill>
                  <a:srgbClr val="FF0000"/>
                </a:solidFill>
              </a:rPr>
              <a:t>admissions  to  hospitals  </a:t>
            </a:r>
            <a:r>
              <a:rPr lang="el-GR" sz="2400" b="1" smtClean="0">
                <a:solidFill>
                  <a:srgbClr val="FF0000"/>
                </a:solidFill>
              </a:rPr>
              <a:t> </a:t>
            </a:r>
          </a:p>
          <a:p>
            <a:pPr marL="609600" indent="-609600" eaLnBrk="1" hangingPunct="1">
              <a:lnSpc>
                <a:spcPct val="80000"/>
              </a:lnSpc>
            </a:pPr>
            <a:endParaRPr lang="en-US" sz="2400" b="1" smtClean="0">
              <a:solidFill>
                <a:srgbClr val="FF0000"/>
              </a:solidFill>
            </a:endParaRPr>
          </a:p>
          <a:p>
            <a:pPr marL="609600" indent="-609600" eaLnBrk="1" hangingPunct="1">
              <a:lnSpc>
                <a:spcPct val="80000"/>
              </a:lnSpc>
              <a:buFont typeface="Arial" charset="0"/>
              <a:buNone/>
            </a:pPr>
            <a:endParaRPr lang="el-GR" sz="1800" smtClean="0">
              <a:effectLst>
                <a:outerShdw blurRad="38100" dist="38100" dir="2700000" algn="tl">
                  <a:srgbClr val="C0C0C0"/>
                </a:outerShdw>
              </a:effectLst>
            </a:endParaRPr>
          </a:p>
          <a:p>
            <a:pPr marL="609600" indent="-609600" eaLnBrk="1" hangingPunct="1">
              <a:lnSpc>
                <a:spcPct val="80000"/>
              </a:lnSpc>
              <a:buFont typeface="Arial" charset="0"/>
              <a:buNone/>
            </a:pPr>
            <a:r>
              <a:rPr lang="el-GR" sz="1200" smtClean="0">
                <a:effectLst>
                  <a:outerShdw blurRad="38100" dist="38100" dir="2700000" algn="tl">
                    <a:srgbClr val="C0C0C0"/>
                  </a:outerShdw>
                </a:effectLst>
                <a:latin typeface="Arial" charset="0"/>
              </a:rPr>
              <a:t>__________________________________________________________________________________________________________</a:t>
            </a:r>
            <a:endParaRPr lang="en-US" sz="1200" smtClean="0">
              <a:effectLst>
                <a:outerShdw blurRad="38100" dist="38100" dir="2700000" algn="tl">
                  <a:srgbClr val="C0C0C0"/>
                </a:outerShdw>
              </a:effectLst>
              <a:latin typeface="Arial" charset="0"/>
            </a:endParaRPr>
          </a:p>
          <a:p>
            <a:pPr marL="609600" indent="-609600" eaLnBrk="1" hangingPunct="1">
              <a:lnSpc>
                <a:spcPct val="80000"/>
              </a:lnSpc>
              <a:buFont typeface="Arial" charset="0"/>
              <a:buNone/>
            </a:pPr>
            <a:r>
              <a:rPr lang="el-GR" sz="1200" b="1" smtClean="0">
                <a:solidFill>
                  <a:srgbClr val="000000"/>
                </a:solidFill>
                <a:latin typeface="Arial" charset="0"/>
              </a:rPr>
              <a:t>1. </a:t>
            </a:r>
            <a:r>
              <a:rPr lang="en-US" sz="1200" b="1" smtClean="0">
                <a:solidFill>
                  <a:srgbClr val="000000"/>
                </a:solidFill>
              </a:rPr>
              <a:t>Potter et al. Influenza vaccination of healthcare workers in long-term-care hospitals reduces the mortality of elderly</a:t>
            </a:r>
            <a:endParaRPr lang="el-GR" sz="1200" b="1" smtClean="0">
              <a:solidFill>
                <a:srgbClr val="000000"/>
              </a:solidFill>
              <a:latin typeface="Arial" charset="0"/>
            </a:endParaRPr>
          </a:p>
          <a:p>
            <a:pPr marL="609600" indent="-609600" eaLnBrk="1" hangingPunct="1">
              <a:lnSpc>
                <a:spcPct val="80000"/>
              </a:lnSpc>
              <a:buFont typeface="Arial" charset="0"/>
              <a:buNone/>
            </a:pPr>
            <a:r>
              <a:rPr lang="en-US" sz="1200" b="1" smtClean="0">
                <a:solidFill>
                  <a:srgbClr val="000000"/>
                </a:solidFill>
              </a:rPr>
              <a:t>    patients.  J Infect Dis  1997;175:1-6</a:t>
            </a:r>
            <a:endParaRPr lang="fr-FR" sz="1200" b="1" smtClean="0">
              <a:solidFill>
                <a:srgbClr val="000000"/>
              </a:solidFill>
            </a:endParaRPr>
          </a:p>
          <a:p>
            <a:pPr marL="609600" indent="-609600" eaLnBrk="1" hangingPunct="1">
              <a:lnSpc>
                <a:spcPct val="80000"/>
              </a:lnSpc>
              <a:buFont typeface="Arial" charset="0"/>
              <a:buNone/>
            </a:pPr>
            <a:r>
              <a:rPr lang="fr-FR" sz="1200" b="1" smtClean="0">
                <a:solidFill>
                  <a:srgbClr val="000000"/>
                </a:solidFill>
              </a:rPr>
              <a:t>2. Lemaitre et al. </a:t>
            </a:r>
            <a:r>
              <a:rPr lang="en-GB" sz="1200" b="1" smtClean="0">
                <a:solidFill>
                  <a:srgbClr val="000000"/>
                </a:solidFill>
              </a:rPr>
              <a:t>Effect of influenza vaccination of nursing home staff on mortality of residents: a cluster-randomized trial.</a:t>
            </a:r>
          </a:p>
          <a:p>
            <a:pPr marL="609600" indent="-609600" eaLnBrk="1" hangingPunct="1">
              <a:lnSpc>
                <a:spcPct val="80000"/>
              </a:lnSpc>
              <a:buFont typeface="Arial" charset="0"/>
              <a:buNone/>
            </a:pPr>
            <a:r>
              <a:rPr lang="en-GB" sz="1200" b="1" smtClean="0">
                <a:solidFill>
                  <a:srgbClr val="000000"/>
                </a:solidFill>
              </a:rPr>
              <a:t>    J Am Geriatr Soc 2009;57:1580-6</a:t>
            </a:r>
          </a:p>
          <a:p>
            <a:pPr marL="609600" indent="-609600" eaLnBrk="1" hangingPunct="1">
              <a:lnSpc>
                <a:spcPct val="80000"/>
              </a:lnSpc>
              <a:buFont typeface="Arial" charset="0"/>
              <a:buNone/>
            </a:pPr>
            <a:r>
              <a:rPr lang="en-US" sz="1200" b="1" smtClean="0">
                <a:solidFill>
                  <a:srgbClr val="000000"/>
                </a:solidFill>
              </a:rPr>
              <a:t>3. Hayward et al. Effectiveness of an influenza vaccine programme for care home staff to prevent death, morbidity, and </a:t>
            </a:r>
          </a:p>
          <a:p>
            <a:pPr marL="609600" indent="-609600" eaLnBrk="1" hangingPunct="1">
              <a:lnSpc>
                <a:spcPct val="80000"/>
              </a:lnSpc>
              <a:buFont typeface="Arial" charset="0"/>
              <a:buNone/>
            </a:pPr>
            <a:r>
              <a:rPr lang="en-US" sz="1200" b="1" smtClean="0">
                <a:solidFill>
                  <a:srgbClr val="000000"/>
                </a:solidFill>
              </a:rPr>
              <a:t>    health care use among residents: cluster randomized controlled trial. Br Med J  2006;333:1241 </a:t>
            </a:r>
            <a:endParaRPr lang="el-GR" sz="1200" b="1" smtClean="0">
              <a:solidFill>
                <a:srgbClr val="000000"/>
              </a:solidFill>
            </a:endParaRPr>
          </a:p>
          <a:p>
            <a:pPr marL="609600" indent="-609600" eaLnBrk="1" hangingPunct="1">
              <a:lnSpc>
                <a:spcPct val="80000"/>
              </a:lnSpc>
              <a:buFont typeface="Arial" charset="0"/>
              <a:buNone/>
            </a:pPr>
            <a:r>
              <a:rPr lang="el-GR" sz="1200" b="1" smtClean="0">
                <a:solidFill>
                  <a:srgbClr val="000000"/>
                </a:solidFill>
                <a:latin typeface="Arial" charset="0"/>
              </a:rPr>
              <a:t>4</a:t>
            </a:r>
            <a:r>
              <a:rPr lang="en-US" sz="1200" b="1" smtClean="0">
                <a:solidFill>
                  <a:srgbClr val="000000"/>
                </a:solidFill>
              </a:rPr>
              <a:t>. Carman et al.  Effects of influenza vaccination of health-care workers on mortality of elderly people in long-term care: </a:t>
            </a:r>
          </a:p>
          <a:p>
            <a:pPr marL="609600" indent="-609600" eaLnBrk="1" hangingPunct="1">
              <a:lnSpc>
                <a:spcPct val="80000"/>
              </a:lnSpc>
              <a:buFont typeface="Arial" charset="0"/>
              <a:buNone/>
            </a:pPr>
            <a:r>
              <a:rPr lang="en-US" sz="1200" b="1" smtClean="0">
                <a:solidFill>
                  <a:srgbClr val="000000"/>
                </a:solidFill>
              </a:rPr>
              <a:t>    randomized controlled trial.  Lancet  2000;355:93-7</a:t>
            </a:r>
            <a:endParaRPr lang="el-GR" sz="1200" b="1" smtClean="0">
              <a:solidFill>
                <a:srgbClr val="000000"/>
              </a:solidFill>
            </a:endParaRPr>
          </a:p>
        </p:txBody>
      </p:sp>
      <p:sp>
        <p:nvSpPr>
          <p:cNvPr id="38916" name="AutoShape 4"/>
          <p:cNvSpPr>
            <a:spLocks noChangeArrowheads="1"/>
          </p:cNvSpPr>
          <p:nvPr/>
        </p:nvSpPr>
        <p:spPr bwMode="auto">
          <a:xfrm>
            <a:off x="1331913" y="3789363"/>
            <a:ext cx="125412" cy="309562"/>
          </a:xfrm>
          <a:prstGeom prst="downArrow">
            <a:avLst>
              <a:gd name="adj1" fmla="val 50000"/>
              <a:gd name="adj2" fmla="val 61709"/>
            </a:avLst>
          </a:prstGeom>
          <a:solidFill>
            <a:srgbClr val="FF0000"/>
          </a:solidFill>
          <a:ln w="9525">
            <a:solidFill>
              <a:srgbClr val="FF0000"/>
            </a:solidFill>
            <a:miter lim="800000"/>
            <a:headEnd/>
            <a:tailEnd/>
          </a:ln>
        </p:spPr>
        <p:txBody>
          <a:bodyPr wrap="none" anchor="ctr"/>
          <a:lstStyle/>
          <a:p>
            <a:endParaRPr lang="en-US" sz="1600"/>
          </a:p>
        </p:txBody>
      </p:sp>
      <p:sp>
        <p:nvSpPr>
          <p:cNvPr id="38917" name="AutoShape 5"/>
          <p:cNvSpPr>
            <a:spLocks noChangeArrowheads="1"/>
          </p:cNvSpPr>
          <p:nvPr/>
        </p:nvSpPr>
        <p:spPr bwMode="auto">
          <a:xfrm>
            <a:off x="1331913" y="3068638"/>
            <a:ext cx="125412" cy="309562"/>
          </a:xfrm>
          <a:prstGeom prst="downArrow">
            <a:avLst>
              <a:gd name="adj1" fmla="val 50000"/>
              <a:gd name="adj2" fmla="val 61709"/>
            </a:avLst>
          </a:prstGeom>
          <a:solidFill>
            <a:srgbClr val="FF0000"/>
          </a:solidFill>
          <a:ln w="9525">
            <a:solidFill>
              <a:srgbClr val="FF0000"/>
            </a:solidFill>
            <a:miter lim="800000"/>
            <a:headEnd/>
            <a:tailEnd/>
          </a:ln>
        </p:spPr>
        <p:txBody>
          <a:bodyPr wrap="none" anchor="ctr"/>
          <a:lstStyle/>
          <a:p>
            <a:endParaRPr lang="en-US" sz="1600"/>
          </a:p>
        </p:txBody>
      </p:sp>
      <p:sp>
        <p:nvSpPr>
          <p:cNvPr id="38918" name="AutoShape 6"/>
          <p:cNvSpPr>
            <a:spLocks noChangeArrowheads="1"/>
          </p:cNvSpPr>
          <p:nvPr/>
        </p:nvSpPr>
        <p:spPr bwMode="auto">
          <a:xfrm>
            <a:off x="1331913" y="2420938"/>
            <a:ext cx="125412" cy="309562"/>
          </a:xfrm>
          <a:prstGeom prst="downArrow">
            <a:avLst>
              <a:gd name="adj1" fmla="val 50000"/>
              <a:gd name="adj2" fmla="val 61709"/>
            </a:avLst>
          </a:prstGeom>
          <a:solidFill>
            <a:srgbClr val="FF0000"/>
          </a:solidFill>
          <a:ln w="9525">
            <a:solidFill>
              <a:srgbClr val="FF0000"/>
            </a:solidFill>
            <a:miter lim="800000"/>
            <a:headEnd/>
            <a:tailEnd/>
          </a:ln>
        </p:spPr>
        <p:txBody>
          <a:bodyPr wrap="none" anchor="ctr"/>
          <a:lstStyle/>
          <a:p>
            <a:endParaRPr lang="en-US" sz="1600"/>
          </a:p>
        </p:txBody>
      </p:sp>
      <p:sp>
        <p:nvSpPr>
          <p:cNvPr id="38919" name="AutoShape 7"/>
          <p:cNvSpPr>
            <a:spLocks noChangeArrowheads="1"/>
          </p:cNvSpPr>
          <p:nvPr/>
        </p:nvSpPr>
        <p:spPr bwMode="auto">
          <a:xfrm>
            <a:off x="1116013" y="3789363"/>
            <a:ext cx="125412" cy="309562"/>
          </a:xfrm>
          <a:prstGeom prst="downArrow">
            <a:avLst>
              <a:gd name="adj1" fmla="val 50000"/>
              <a:gd name="adj2" fmla="val 61709"/>
            </a:avLst>
          </a:prstGeom>
          <a:solidFill>
            <a:srgbClr val="FF0000"/>
          </a:solidFill>
          <a:ln w="9525">
            <a:solidFill>
              <a:srgbClr val="FF0000"/>
            </a:solidFill>
            <a:miter lim="800000"/>
            <a:headEnd/>
            <a:tailEnd/>
          </a:ln>
        </p:spPr>
        <p:txBody>
          <a:bodyPr wrap="none" anchor="ctr"/>
          <a:lstStyle/>
          <a:p>
            <a:endParaRPr lang="en-US" sz="1600"/>
          </a:p>
        </p:txBody>
      </p:sp>
      <p:sp>
        <p:nvSpPr>
          <p:cNvPr id="38920" name="AutoShape 8"/>
          <p:cNvSpPr>
            <a:spLocks noChangeArrowheads="1"/>
          </p:cNvSpPr>
          <p:nvPr/>
        </p:nvSpPr>
        <p:spPr bwMode="auto">
          <a:xfrm>
            <a:off x="1116013" y="3068638"/>
            <a:ext cx="125412" cy="309562"/>
          </a:xfrm>
          <a:prstGeom prst="downArrow">
            <a:avLst>
              <a:gd name="adj1" fmla="val 50000"/>
              <a:gd name="adj2" fmla="val 61709"/>
            </a:avLst>
          </a:prstGeom>
          <a:solidFill>
            <a:srgbClr val="FF0000"/>
          </a:solidFill>
          <a:ln w="9525">
            <a:solidFill>
              <a:srgbClr val="FF0000"/>
            </a:solidFill>
            <a:miter lim="800000"/>
            <a:headEnd/>
            <a:tailEnd/>
          </a:ln>
        </p:spPr>
        <p:txBody>
          <a:bodyPr wrap="none" anchor="ctr"/>
          <a:lstStyle/>
          <a:p>
            <a:endParaRPr lang="en-US" sz="1600"/>
          </a:p>
        </p:txBody>
      </p:sp>
      <p:sp>
        <p:nvSpPr>
          <p:cNvPr id="38921" name="AutoShape 9"/>
          <p:cNvSpPr>
            <a:spLocks noChangeArrowheads="1"/>
          </p:cNvSpPr>
          <p:nvPr/>
        </p:nvSpPr>
        <p:spPr bwMode="auto">
          <a:xfrm>
            <a:off x="1116013" y="2420938"/>
            <a:ext cx="125412" cy="309562"/>
          </a:xfrm>
          <a:prstGeom prst="downArrow">
            <a:avLst>
              <a:gd name="adj1" fmla="val 50000"/>
              <a:gd name="adj2" fmla="val 61709"/>
            </a:avLst>
          </a:prstGeom>
          <a:solidFill>
            <a:srgbClr val="FF0000"/>
          </a:solidFill>
          <a:ln w="9525">
            <a:solidFill>
              <a:srgbClr val="FF0000"/>
            </a:solidFill>
            <a:miter lim="800000"/>
            <a:headEnd/>
            <a:tailEnd/>
          </a:ln>
        </p:spPr>
        <p:txBody>
          <a:bodyPr wrap="none" anchor="ctr"/>
          <a:lstStyle/>
          <a:p>
            <a:endParaRPr lang="en-US" sz="16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260350"/>
            <a:ext cx="9144000" cy="720725"/>
          </a:xfrm>
        </p:spPr>
        <p:txBody>
          <a:bodyPr/>
          <a:lstStyle/>
          <a:p>
            <a:pPr eaLnBrk="1" hangingPunct="1"/>
            <a:r>
              <a:rPr lang="en-US" sz="2800" b="1" smtClean="0">
                <a:solidFill>
                  <a:srgbClr val="1A3EF2"/>
                </a:solidFill>
              </a:rPr>
              <a:t>Influenza  vaccination  of  HCPs  in  acute-care  hospitals     </a:t>
            </a:r>
            <a:r>
              <a:rPr lang="el-GR" sz="2800" smtClean="0">
                <a:solidFill>
                  <a:srgbClr val="1A3EF2"/>
                </a:solidFill>
                <a:effectLst>
                  <a:outerShdw blurRad="38100" dist="38100" dir="2700000" algn="tl">
                    <a:srgbClr val="C0C0C0"/>
                  </a:outerShdw>
                </a:effectLst>
              </a:rPr>
              <a:t> </a:t>
            </a:r>
          </a:p>
        </p:txBody>
      </p:sp>
      <p:sp>
        <p:nvSpPr>
          <p:cNvPr id="25603" name="Rectangle 3"/>
          <p:cNvSpPr>
            <a:spLocks noGrp="1" noChangeArrowheads="1"/>
          </p:cNvSpPr>
          <p:nvPr>
            <p:ph type="body" idx="4294967295"/>
          </p:nvPr>
        </p:nvSpPr>
        <p:spPr>
          <a:xfrm>
            <a:off x="0" y="2489200"/>
            <a:ext cx="9144000" cy="4292600"/>
          </a:xfrm>
        </p:spPr>
        <p:txBody>
          <a:bodyPr/>
          <a:lstStyle/>
          <a:p>
            <a:pPr marL="609600" indent="-609600" eaLnBrk="1" hangingPunct="1">
              <a:lnSpc>
                <a:spcPct val="80000"/>
              </a:lnSpc>
              <a:buFont typeface="Arial" charset="0"/>
              <a:buNone/>
            </a:pPr>
            <a:r>
              <a:rPr lang="el-GR" sz="1800" b="1" smtClean="0">
                <a:solidFill>
                  <a:srgbClr val="FF0000"/>
                </a:solidFill>
                <a:effectLst>
                  <a:outerShdw blurRad="38100" dist="38100" dir="2700000" algn="tl">
                    <a:srgbClr val="C0C0C0"/>
                  </a:outerShdw>
                </a:effectLst>
              </a:rPr>
              <a:t>        	    </a:t>
            </a:r>
            <a:r>
              <a:rPr lang="el-GR" sz="1800" b="1" smtClean="0">
                <a:solidFill>
                  <a:srgbClr val="FF0000"/>
                </a:solidFill>
                <a:effectLst>
                  <a:outerShdw blurRad="38100" dist="38100" dir="2700000" algn="tl">
                    <a:srgbClr val="C0C0C0"/>
                  </a:outerShdw>
                </a:effectLst>
                <a:latin typeface="Arial" charset="0"/>
              </a:rPr>
              <a:t>   </a:t>
            </a:r>
            <a:r>
              <a:rPr lang="en-US" sz="2200" b="1" smtClean="0">
                <a:solidFill>
                  <a:srgbClr val="FF0000"/>
                </a:solidFill>
              </a:rPr>
              <a:t>influenza  episodes  </a:t>
            </a:r>
            <a:endParaRPr lang="el-GR" sz="2200" b="1" smtClean="0">
              <a:solidFill>
                <a:srgbClr val="FF0000"/>
              </a:solidFill>
            </a:endParaRPr>
          </a:p>
          <a:p>
            <a:pPr marL="609600" indent="-609600" eaLnBrk="1" hangingPunct="1">
              <a:lnSpc>
                <a:spcPct val="80000"/>
              </a:lnSpc>
            </a:pPr>
            <a:endParaRPr lang="el-GR" sz="2200" b="1" smtClean="0">
              <a:solidFill>
                <a:srgbClr val="FF0000"/>
              </a:solidFill>
            </a:endParaRPr>
          </a:p>
          <a:p>
            <a:pPr marL="609600" indent="-609600" eaLnBrk="1" hangingPunct="1">
              <a:lnSpc>
                <a:spcPct val="80000"/>
              </a:lnSpc>
              <a:buFont typeface="Arial" charset="0"/>
              <a:buNone/>
            </a:pPr>
            <a:r>
              <a:rPr lang="el-GR" sz="2200" b="1" smtClean="0">
                <a:solidFill>
                  <a:srgbClr val="FF0000"/>
                </a:solidFill>
                <a:latin typeface="Arial" charset="0"/>
              </a:rPr>
              <a:t>             </a:t>
            </a:r>
            <a:r>
              <a:rPr lang="en-US" sz="2200" b="1" smtClean="0">
                <a:solidFill>
                  <a:srgbClr val="FF0000"/>
                </a:solidFill>
              </a:rPr>
              <a:t>febrile  respiratory  illnesses  </a:t>
            </a:r>
            <a:endParaRPr lang="el-GR" sz="2200" b="1" smtClean="0">
              <a:solidFill>
                <a:srgbClr val="FF0000"/>
              </a:solidFill>
            </a:endParaRPr>
          </a:p>
          <a:p>
            <a:pPr marL="609600" indent="-609600" eaLnBrk="1" hangingPunct="1">
              <a:lnSpc>
                <a:spcPct val="80000"/>
              </a:lnSpc>
            </a:pPr>
            <a:endParaRPr lang="el-GR" sz="2200" b="1" smtClean="0">
              <a:solidFill>
                <a:srgbClr val="FF0000"/>
              </a:solidFill>
            </a:endParaRPr>
          </a:p>
          <a:p>
            <a:pPr marL="609600" indent="-609600" eaLnBrk="1" hangingPunct="1">
              <a:lnSpc>
                <a:spcPct val="80000"/>
              </a:lnSpc>
              <a:buFont typeface="Arial" charset="0"/>
              <a:buNone/>
            </a:pPr>
            <a:r>
              <a:rPr lang="el-GR" sz="2200" b="1" smtClean="0">
                <a:solidFill>
                  <a:srgbClr val="FF0000"/>
                </a:solidFill>
              </a:rPr>
              <a:t>	     </a:t>
            </a:r>
            <a:r>
              <a:rPr lang="en-US" sz="2200" b="1" smtClean="0">
                <a:solidFill>
                  <a:srgbClr val="FF0000"/>
                </a:solidFill>
              </a:rPr>
              <a:t>absence  from  work  </a:t>
            </a:r>
            <a:endParaRPr lang="el-GR" sz="2200" b="1" smtClean="0">
              <a:solidFill>
                <a:srgbClr val="FF0000"/>
              </a:solidFill>
            </a:endParaRPr>
          </a:p>
          <a:p>
            <a:pPr marL="609600" indent="-609600" eaLnBrk="1" hangingPunct="1">
              <a:lnSpc>
                <a:spcPct val="80000"/>
              </a:lnSpc>
            </a:pPr>
            <a:endParaRPr lang="en-GB" sz="2200" smtClean="0">
              <a:solidFill>
                <a:srgbClr val="FF0000"/>
              </a:solidFill>
            </a:endParaRPr>
          </a:p>
          <a:p>
            <a:pPr marL="609600" indent="-609600" eaLnBrk="1" hangingPunct="1">
              <a:lnSpc>
                <a:spcPct val="80000"/>
              </a:lnSpc>
            </a:pPr>
            <a:endParaRPr lang="el-GR" sz="2400" smtClean="0">
              <a:solidFill>
                <a:srgbClr val="FF0000"/>
              </a:solidFill>
            </a:endParaRPr>
          </a:p>
          <a:p>
            <a:pPr marL="609600" indent="-609600" eaLnBrk="1" hangingPunct="1">
              <a:lnSpc>
                <a:spcPct val="80000"/>
              </a:lnSpc>
              <a:buFont typeface="Arial" charset="0"/>
              <a:buNone/>
            </a:pPr>
            <a:endParaRPr lang="en-US" sz="1100" b="1" smtClean="0">
              <a:solidFill>
                <a:srgbClr val="000000"/>
              </a:solidFill>
            </a:endParaRPr>
          </a:p>
          <a:p>
            <a:pPr marL="609600" indent="-609600" eaLnBrk="1" hangingPunct="1">
              <a:lnSpc>
                <a:spcPct val="80000"/>
              </a:lnSpc>
              <a:buFont typeface="Arial" charset="0"/>
              <a:buNone/>
            </a:pPr>
            <a:endParaRPr lang="en-US" sz="1100" b="1" smtClean="0">
              <a:solidFill>
                <a:srgbClr val="000000"/>
              </a:solidFill>
            </a:endParaRPr>
          </a:p>
          <a:p>
            <a:pPr marL="609600" indent="-609600" eaLnBrk="1" hangingPunct="1">
              <a:lnSpc>
                <a:spcPct val="80000"/>
              </a:lnSpc>
              <a:buFont typeface="Arial" charset="0"/>
              <a:buNone/>
            </a:pPr>
            <a:endParaRPr lang="en-US" sz="1100" b="1" smtClean="0">
              <a:solidFill>
                <a:srgbClr val="000000"/>
              </a:solidFill>
            </a:endParaRPr>
          </a:p>
          <a:p>
            <a:pPr marL="609600" indent="-609600" eaLnBrk="1" hangingPunct="1">
              <a:lnSpc>
                <a:spcPct val="80000"/>
              </a:lnSpc>
              <a:buFont typeface="Arial" charset="0"/>
              <a:buNone/>
            </a:pPr>
            <a:r>
              <a:rPr lang="en-US" sz="1200" b="1" smtClean="0">
                <a:solidFill>
                  <a:srgbClr val="000000"/>
                </a:solidFill>
              </a:rPr>
              <a:t>___________________________________________________________________________________________________________________</a:t>
            </a:r>
          </a:p>
          <a:p>
            <a:pPr marL="609600" indent="-609600" eaLnBrk="1" hangingPunct="1">
              <a:lnSpc>
                <a:spcPct val="80000"/>
              </a:lnSpc>
              <a:buFont typeface="Arial" charset="0"/>
              <a:buNone/>
            </a:pPr>
            <a:r>
              <a:rPr lang="el-GR" sz="1200" b="1" smtClean="0">
                <a:solidFill>
                  <a:srgbClr val="000000"/>
                </a:solidFill>
              </a:rPr>
              <a:t>1. </a:t>
            </a:r>
            <a:r>
              <a:rPr lang="en-US" sz="1200" b="1" smtClean="0">
                <a:solidFill>
                  <a:srgbClr val="000000"/>
                </a:solidFill>
              </a:rPr>
              <a:t>D</a:t>
            </a:r>
            <a:r>
              <a:rPr lang="en-GB" sz="1200" b="1" smtClean="0">
                <a:solidFill>
                  <a:srgbClr val="000000"/>
                </a:solidFill>
              </a:rPr>
              <a:t>unais </a:t>
            </a:r>
            <a:r>
              <a:rPr lang="en-US" sz="1200" b="1" smtClean="0">
                <a:solidFill>
                  <a:srgbClr val="000000"/>
                </a:solidFill>
              </a:rPr>
              <a:t>et al. </a:t>
            </a:r>
            <a:r>
              <a:rPr lang="en-GB" sz="1200" b="1" smtClean="0">
                <a:solidFill>
                  <a:srgbClr val="000000"/>
                </a:solidFill>
              </a:rPr>
              <a:t>Influenza vaccination: impact of an intervention campaign targeting hospital staff.  </a:t>
            </a:r>
            <a:r>
              <a:rPr lang="el-GR" sz="1200" b="1" smtClean="0">
                <a:solidFill>
                  <a:srgbClr val="000000"/>
                </a:solidFill>
              </a:rPr>
              <a:t>Infect Control Hosp Epidemiol </a:t>
            </a:r>
            <a:endParaRPr lang="en-US" sz="1200" b="1" smtClean="0">
              <a:solidFill>
                <a:srgbClr val="000000"/>
              </a:solidFill>
            </a:endParaRPr>
          </a:p>
          <a:p>
            <a:pPr marL="609600" indent="-609600" eaLnBrk="1" hangingPunct="1">
              <a:lnSpc>
                <a:spcPct val="80000"/>
              </a:lnSpc>
              <a:buFont typeface="Arial" charset="0"/>
              <a:buNone/>
            </a:pPr>
            <a:r>
              <a:rPr lang="en-US" sz="1200" b="1" smtClean="0">
                <a:solidFill>
                  <a:srgbClr val="000000"/>
                </a:solidFill>
              </a:rPr>
              <a:t>    </a:t>
            </a:r>
            <a:r>
              <a:rPr lang="el-GR" sz="1200" b="1" smtClean="0">
                <a:solidFill>
                  <a:srgbClr val="000000"/>
                </a:solidFill>
              </a:rPr>
              <a:t>2006;27:529-531</a:t>
            </a:r>
            <a:endParaRPr lang="en-GB" sz="1200" b="1" smtClean="0">
              <a:solidFill>
                <a:srgbClr val="000000"/>
              </a:solidFill>
            </a:endParaRPr>
          </a:p>
          <a:p>
            <a:pPr marL="609600" indent="-609600" eaLnBrk="1" hangingPunct="1">
              <a:lnSpc>
                <a:spcPct val="80000"/>
              </a:lnSpc>
              <a:buFont typeface="Arial" charset="0"/>
              <a:buNone/>
            </a:pPr>
            <a:r>
              <a:rPr lang="el-GR" sz="1200" b="1" smtClean="0">
                <a:solidFill>
                  <a:srgbClr val="000000"/>
                </a:solidFill>
              </a:rPr>
              <a:t>2. </a:t>
            </a:r>
            <a:r>
              <a:rPr lang="en-GB" sz="1200" b="1" smtClean="0">
                <a:solidFill>
                  <a:srgbClr val="000000"/>
                </a:solidFill>
              </a:rPr>
              <a:t>Pearson et al. Influenza vaccination of health-care personnel. Recommendations of the Healthcare Infection Control Practices</a:t>
            </a:r>
          </a:p>
          <a:p>
            <a:pPr marL="609600" indent="-609600" eaLnBrk="1" hangingPunct="1">
              <a:lnSpc>
                <a:spcPct val="80000"/>
              </a:lnSpc>
              <a:buFont typeface="Arial" charset="0"/>
              <a:buNone/>
            </a:pPr>
            <a:r>
              <a:rPr lang="en-GB" sz="1200" b="1" smtClean="0">
                <a:solidFill>
                  <a:srgbClr val="000000"/>
                </a:solidFill>
              </a:rPr>
              <a:t>    Advisory Committee (HICPAC) and the Advisory Committee on Immunization Practices (ACIP).  MMWR Recomm Rep 2006;55:1-16</a:t>
            </a:r>
            <a:endParaRPr lang="fr-FR" sz="1200" b="1" smtClean="0">
              <a:solidFill>
                <a:srgbClr val="000000"/>
              </a:solidFill>
            </a:endParaRPr>
          </a:p>
          <a:p>
            <a:pPr marL="609600" indent="-609600" eaLnBrk="1" hangingPunct="1">
              <a:lnSpc>
                <a:spcPct val="80000"/>
              </a:lnSpc>
              <a:buFont typeface="Arial" charset="0"/>
              <a:buNone/>
            </a:pPr>
            <a:r>
              <a:rPr lang="el-GR" sz="1200" b="1" smtClean="0">
                <a:solidFill>
                  <a:srgbClr val="000000"/>
                </a:solidFill>
              </a:rPr>
              <a:t>3. </a:t>
            </a:r>
            <a:r>
              <a:rPr lang="fr-FR" sz="1200" b="1" smtClean="0">
                <a:solidFill>
                  <a:srgbClr val="000000"/>
                </a:solidFill>
              </a:rPr>
              <a:t>Wilde et al. </a:t>
            </a:r>
            <a:r>
              <a:rPr lang="en-US" sz="1200" b="1" smtClean="0">
                <a:solidFill>
                  <a:srgbClr val="000000"/>
                </a:solidFill>
              </a:rPr>
              <a:t>Effectiveness of influenza vaccine in healthcare professionals. JAMA 1999;281;908-913</a:t>
            </a:r>
            <a:endParaRPr lang="el-GR" sz="1200" b="1" smtClean="0">
              <a:solidFill>
                <a:srgbClr val="000000"/>
              </a:solidFill>
            </a:endParaRPr>
          </a:p>
        </p:txBody>
      </p:sp>
      <p:sp>
        <p:nvSpPr>
          <p:cNvPr id="39940" name="AutoShape 5"/>
          <p:cNvSpPr>
            <a:spLocks noChangeArrowheads="1"/>
          </p:cNvSpPr>
          <p:nvPr/>
        </p:nvSpPr>
        <p:spPr bwMode="auto">
          <a:xfrm>
            <a:off x="611188" y="3933825"/>
            <a:ext cx="125412" cy="309563"/>
          </a:xfrm>
          <a:prstGeom prst="downArrow">
            <a:avLst>
              <a:gd name="adj1" fmla="val 50000"/>
              <a:gd name="adj2" fmla="val 61709"/>
            </a:avLst>
          </a:prstGeom>
          <a:solidFill>
            <a:srgbClr val="FF0000"/>
          </a:solidFill>
          <a:ln w="9525">
            <a:solidFill>
              <a:srgbClr val="FF0000"/>
            </a:solidFill>
            <a:miter lim="800000"/>
            <a:headEnd/>
            <a:tailEnd/>
          </a:ln>
        </p:spPr>
        <p:txBody>
          <a:bodyPr wrap="none" anchor="ctr"/>
          <a:lstStyle/>
          <a:p>
            <a:endParaRPr lang="en-US" sz="1600"/>
          </a:p>
        </p:txBody>
      </p:sp>
      <p:sp>
        <p:nvSpPr>
          <p:cNvPr id="39941" name="AutoShape 6"/>
          <p:cNvSpPr>
            <a:spLocks noChangeArrowheads="1"/>
          </p:cNvSpPr>
          <p:nvPr/>
        </p:nvSpPr>
        <p:spPr bwMode="auto">
          <a:xfrm>
            <a:off x="611188" y="3284538"/>
            <a:ext cx="125412" cy="309562"/>
          </a:xfrm>
          <a:prstGeom prst="downArrow">
            <a:avLst>
              <a:gd name="adj1" fmla="val 50000"/>
              <a:gd name="adj2" fmla="val 61709"/>
            </a:avLst>
          </a:prstGeom>
          <a:solidFill>
            <a:srgbClr val="FF0000"/>
          </a:solidFill>
          <a:ln w="9525">
            <a:solidFill>
              <a:srgbClr val="FF0000"/>
            </a:solidFill>
            <a:miter lim="800000"/>
            <a:headEnd/>
            <a:tailEnd/>
          </a:ln>
        </p:spPr>
        <p:txBody>
          <a:bodyPr wrap="none" anchor="ctr"/>
          <a:lstStyle/>
          <a:p>
            <a:endParaRPr lang="en-US" sz="1600"/>
          </a:p>
        </p:txBody>
      </p:sp>
      <p:sp>
        <p:nvSpPr>
          <p:cNvPr id="39942" name="AutoShape 7"/>
          <p:cNvSpPr>
            <a:spLocks noChangeArrowheads="1"/>
          </p:cNvSpPr>
          <p:nvPr/>
        </p:nvSpPr>
        <p:spPr bwMode="auto">
          <a:xfrm>
            <a:off x="611188" y="2565400"/>
            <a:ext cx="125412" cy="309563"/>
          </a:xfrm>
          <a:prstGeom prst="downArrow">
            <a:avLst>
              <a:gd name="adj1" fmla="val 50000"/>
              <a:gd name="adj2" fmla="val 61709"/>
            </a:avLst>
          </a:prstGeom>
          <a:solidFill>
            <a:srgbClr val="FF0000"/>
          </a:solidFill>
          <a:ln w="9525">
            <a:solidFill>
              <a:srgbClr val="FF0000"/>
            </a:solidFill>
            <a:miter lim="800000"/>
            <a:headEnd/>
            <a:tailEnd/>
          </a:ln>
        </p:spPr>
        <p:txBody>
          <a:bodyPr wrap="none" anchor="ctr"/>
          <a:lstStyle/>
          <a:p>
            <a:endParaRPr lang="en-US" sz="1600"/>
          </a:p>
        </p:txBody>
      </p:sp>
      <p:sp>
        <p:nvSpPr>
          <p:cNvPr id="39943" name="AutoShape 9"/>
          <p:cNvSpPr>
            <a:spLocks noChangeArrowheads="1"/>
          </p:cNvSpPr>
          <p:nvPr/>
        </p:nvSpPr>
        <p:spPr bwMode="auto">
          <a:xfrm>
            <a:off x="827088" y="2565400"/>
            <a:ext cx="125412" cy="309563"/>
          </a:xfrm>
          <a:prstGeom prst="downArrow">
            <a:avLst>
              <a:gd name="adj1" fmla="val 50000"/>
              <a:gd name="adj2" fmla="val 61709"/>
            </a:avLst>
          </a:prstGeom>
          <a:solidFill>
            <a:srgbClr val="FF0000"/>
          </a:solidFill>
          <a:ln w="9525">
            <a:solidFill>
              <a:srgbClr val="FF0000"/>
            </a:solidFill>
            <a:miter lim="800000"/>
            <a:headEnd/>
            <a:tailEnd/>
          </a:ln>
        </p:spPr>
        <p:txBody>
          <a:bodyPr wrap="none" anchor="ctr"/>
          <a:lstStyle/>
          <a:p>
            <a:endParaRPr lang="en-US" sz="1600"/>
          </a:p>
        </p:txBody>
      </p:sp>
      <p:sp>
        <p:nvSpPr>
          <p:cNvPr id="39944" name="AutoShape 11"/>
          <p:cNvSpPr>
            <a:spLocks noChangeArrowheads="1"/>
          </p:cNvSpPr>
          <p:nvPr/>
        </p:nvSpPr>
        <p:spPr bwMode="auto">
          <a:xfrm>
            <a:off x="827088" y="3933825"/>
            <a:ext cx="125412" cy="309563"/>
          </a:xfrm>
          <a:prstGeom prst="downArrow">
            <a:avLst>
              <a:gd name="adj1" fmla="val 50000"/>
              <a:gd name="adj2" fmla="val 61709"/>
            </a:avLst>
          </a:prstGeom>
          <a:solidFill>
            <a:srgbClr val="FF0000"/>
          </a:solidFill>
          <a:ln w="9525">
            <a:solidFill>
              <a:srgbClr val="FF0000"/>
            </a:solidFill>
            <a:miter lim="800000"/>
            <a:headEnd/>
            <a:tailEnd/>
          </a:ln>
        </p:spPr>
        <p:txBody>
          <a:bodyPr wrap="none" anchor="ctr"/>
          <a:lstStyle/>
          <a:p>
            <a:endParaRPr lang="en-US" sz="1600"/>
          </a:p>
        </p:txBody>
      </p:sp>
      <p:sp>
        <p:nvSpPr>
          <p:cNvPr id="39945" name="AutoShape 13"/>
          <p:cNvSpPr>
            <a:spLocks noChangeArrowheads="1"/>
          </p:cNvSpPr>
          <p:nvPr/>
        </p:nvSpPr>
        <p:spPr bwMode="auto">
          <a:xfrm>
            <a:off x="827088" y="3284538"/>
            <a:ext cx="125412" cy="309562"/>
          </a:xfrm>
          <a:prstGeom prst="downArrow">
            <a:avLst>
              <a:gd name="adj1" fmla="val 50000"/>
              <a:gd name="adj2" fmla="val 61709"/>
            </a:avLst>
          </a:prstGeom>
          <a:solidFill>
            <a:srgbClr val="FF0000"/>
          </a:solidFill>
          <a:ln w="9525">
            <a:solidFill>
              <a:srgbClr val="FF0000"/>
            </a:solidFill>
            <a:miter lim="800000"/>
            <a:headEnd/>
            <a:tailEnd/>
          </a:ln>
        </p:spPr>
        <p:txBody>
          <a:bodyPr wrap="none" anchor="ctr"/>
          <a:lstStyle/>
          <a:p>
            <a:endParaRPr lang="en-US" sz="1600"/>
          </a:p>
        </p:txBody>
      </p:sp>
      <p:pic>
        <p:nvPicPr>
          <p:cNvPr id="39946" name="Picture 4" descr="HCWs-vaccination"/>
          <p:cNvPicPr>
            <a:picLocks noChangeAspect="1" noChangeArrowheads="1"/>
          </p:cNvPicPr>
          <p:nvPr/>
        </p:nvPicPr>
        <p:blipFill>
          <a:blip r:embed="rId2" cstate="email"/>
          <a:srcRect/>
          <a:stretch>
            <a:fillRect/>
          </a:stretch>
        </p:blipFill>
        <p:spPr bwMode="auto">
          <a:xfrm>
            <a:off x="6804025" y="2420938"/>
            <a:ext cx="2016125" cy="2016125"/>
          </a:xfrm>
          <a:prstGeom prst="rect">
            <a:avLst/>
          </a:prstGeom>
          <a:noFill/>
          <a:ln w="9525">
            <a:solidFill>
              <a:srgbClr val="000000">
                <a:alpha val="96861"/>
              </a:srgbClr>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ctrTitle" idx="4294967295"/>
          </p:nvPr>
        </p:nvSpPr>
        <p:spPr>
          <a:xfrm>
            <a:off x="304800" y="488950"/>
            <a:ext cx="8839200" cy="6292850"/>
          </a:xfrm>
        </p:spPr>
        <p:txBody>
          <a:bodyPr>
            <a:normAutofit/>
          </a:bodyPr>
          <a:lstStyle/>
          <a:p>
            <a:pPr algn="l" eaLnBrk="1" hangingPunct="1">
              <a:lnSpc>
                <a:spcPct val="165000"/>
              </a:lnSpc>
            </a:pPr>
            <a:r>
              <a:rPr lang="en-US" sz="2500" b="1" smtClean="0">
                <a:solidFill>
                  <a:srgbClr val="1A3EF2"/>
                </a:solidFill>
                <a:latin typeface="Arial" charset="0"/>
              </a:rPr>
              <a:t>3.  Vaccination  policies  for  HCPs	</a:t>
            </a:r>
            <a:r>
              <a:rPr lang="en-US" sz="2000" b="1" smtClean="0">
                <a:solidFill>
                  <a:srgbClr val="1A3EF2"/>
                </a:solidFill>
                <a:latin typeface="Arial" charset="0"/>
              </a:rPr>
              <a:t>			  </a:t>
            </a:r>
            <a:br>
              <a:rPr lang="en-US" sz="2000" b="1" smtClean="0">
                <a:solidFill>
                  <a:srgbClr val="1A3EF2"/>
                </a:solidFill>
                <a:latin typeface="Arial" charset="0"/>
              </a:rPr>
            </a:br>
            <a:r>
              <a:rPr lang="en-US" sz="2000" b="1" smtClean="0">
                <a:solidFill>
                  <a:srgbClr val="000000"/>
                </a:solidFill>
                <a:latin typeface="Arial" charset="0"/>
              </a:rPr>
              <a:t>      </a:t>
            </a:r>
            <a:r>
              <a:rPr lang="en-US" sz="2000" b="1" smtClean="0"/>
              <a:t>The  United  States  Centers  for  Disease  Control  and  Prevention  </a:t>
            </a:r>
            <a:br>
              <a:rPr lang="en-US" sz="2000" b="1" smtClean="0"/>
            </a:br>
            <a:r>
              <a:rPr lang="en-US" sz="2000" b="1" smtClean="0"/>
              <a:t>        recommendations  for  HCPs  vaccination  </a:t>
            </a:r>
            <a:r>
              <a:rPr lang="el-GR" sz="2000" b="1" smtClean="0"/>
              <a:t>  </a:t>
            </a:r>
            <a:r>
              <a:rPr lang="en-US" sz="2000" b="1" smtClean="0"/>
              <a:t> </a:t>
            </a:r>
            <a:r>
              <a:rPr lang="el-GR" sz="1600" b="1" smtClean="0">
                <a:solidFill>
                  <a:srgbClr val="379B1F"/>
                </a:solidFill>
              </a:rPr>
              <a:t/>
            </a:r>
            <a:br>
              <a:rPr lang="el-GR" sz="1600" b="1" smtClean="0">
                <a:solidFill>
                  <a:srgbClr val="379B1F"/>
                </a:solidFill>
              </a:rPr>
            </a:br>
            <a:r>
              <a:rPr lang="el-GR" sz="1600" b="1" smtClean="0"/>
              <a:t/>
            </a:r>
            <a:br>
              <a:rPr lang="el-GR" sz="1600" b="1" smtClean="0"/>
            </a:br>
            <a:r>
              <a:rPr lang="el-GR" sz="1600" b="1" smtClean="0">
                <a:cs typeface="Arial" charset="0"/>
              </a:rPr>
              <a:t>●</a:t>
            </a:r>
            <a:r>
              <a:rPr lang="el-GR" sz="1600" b="1" smtClean="0">
                <a:solidFill>
                  <a:srgbClr val="000000"/>
                </a:solidFill>
              </a:rPr>
              <a:t>  </a:t>
            </a:r>
            <a:r>
              <a:rPr lang="en-US" sz="1800" b="1" smtClean="0">
                <a:solidFill>
                  <a:srgbClr val="000000"/>
                </a:solidFill>
              </a:rPr>
              <a:t>all  HCPs  against  influenza,  varicella,  measles-mumps-rubella  </a:t>
            </a:r>
            <a:r>
              <a:rPr lang="el-GR" sz="1800" b="1" smtClean="0">
                <a:solidFill>
                  <a:srgbClr val="000000"/>
                </a:solidFill>
              </a:rPr>
              <a:t>  </a:t>
            </a:r>
            <a:br>
              <a:rPr lang="el-GR" sz="1800" b="1" smtClean="0">
                <a:solidFill>
                  <a:srgbClr val="000000"/>
                </a:solidFill>
              </a:rPr>
            </a:br>
            <a:r>
              <a:rPr lang="el-GR" sz="1800" b="1" smtClean="0">
                <a:solidFill>
                  <a:srgbClr val="000000"/>
                </a:solidFill>
              </a:rPr>
              <a:t/>
            </a:r>
            <a:br>
              <a:rPr lang="el-GR" sz="1800" b="1" smtClean="0">
                <a:solidFill>
                  <a:srgbClr val="000000"/>
                </a:solidFill>
              </a:rPr>
            </a:br>
            <a:r>
              <a:rPr lang="el-GR" sz="1800" b="1" smtClean="0">
                <a:cs typeface="Arial" charset="0"/>
              </a:rPr>
              <a:t>●</a:t>
            </a:r>
            <a:r>
              <a:rPr lang="en-US" sz="1800" b="1" smtClean="0">
                <a:solidFill>
                  <a:srgbClr val="000000"/>
                </a:solidFill>
              </a:rPr>
              <a:t> </a:t>
            </a:r>
            <a:r>
              <a:rPr lang="el-GR" sz="1800" b="1" smtClean="0">
                <a:solidFill>
                  <a:srgbClr val="000000"/>
                </a:solidFill>
              </a:rPr>
              <a:t> </a:t>
            </a:r>
            <a:r>
              <a:rPr lang="en-US" sz="1800" b="1" smtClean="0">
                <a:solidFill>
                  <a:srgbClr val="000000"/>
                </a:solidFill>
              </a:rPr>
              <a:t>specific  groups  of  HCPs  against  hepatitis  B,  pertussis,  meningococcus  </a:t>
            </a:r>
            <a:r>
              <a:rPr lang="el-GR" sz="1800" b="1" smtClean="0">
                <a:solidFill>
                  <a:srgbClr val="000000"/>
                </a:solidFill>
              </a:rPr>
              <a:t>  </a:t>
            </a:r>
            <a:br>
              <a:rPr lang="el-GR" sz="1800" b="1" smtClean="0">
                <a:solidFill>
                  <a:srgbClr val="000000"/>
                </a:solidFill>
              </a:rPr>
            </a:br>
            <a:r>
              <a:rPr lang="el-GR" sz="1800" b="1" smtClean="0">
                <a:solidFill>
                  <a:srgbClr val="000000"/>
                </a:solidFill>
              </a:rPr>
              <a:t>      </a:t>
            </a:r>
            <a:r>
              <a:rPr lang="en-US" sz="1800" b="1" smtClean="0">
                <a:solidFill>
                  <a:srgbClr val="000000"/>
                </a:solidFill>
              </a:rPr>
              <a:t/>
            </a:r>
            <a:br>
              <a:rPr lang="en-US" sz="1800" b="1" smtClean="0">
                <a:solidFill>
                  <a:srgbClr val="000000"/>
                </a:solidFill>
              </a:rPr>
            </a:br>
            <a:r>
              <a:rPr lang="el-GR" sz="1800" b="1" smtClean="0">
                <a:cs typeface="Arial" charset="0"/>
              </a:rPr>
              <a:t>●</a:t>
            </a:r>
            <a:r>
              <a:rPr lang="en-US" sz="1800" b="1" smtClean="0">
                <a:solidFill>
                  <a:srgbClr val="000000"/>
                </a:solidFill>
              </a:rPr>
              <a:t> </a:t>
            </a:r>
            <a:r>
              <a:rPr lang="el-GR" sz="1800" b="1" smtClean="0">
                <a:solidFill>
                  <a:srgbClr val="000000"/>
                </a:solidFill>
              </a:rPr>
              <a:t> </a:t>
            </a:r>
            <a:r>
              <a:rPr lang="en-US" sz="1800" b="1" smtClean="0">
                <a:solidFill>
                  <a:srgbClr val="000000"/>
                </a:solidFill>
              </a:rPr>
              <a:t>BCG  by  case,  following  risk  assessment  </a:t>
            </a:r>
            <a:br>
              <a:rPr lang="en-US" sz="1800" b="1" smtClean="0">
                <a:solidFill>
                  <a:srgbClr val="000000"/>
                </a:solidFill>
              </a:rPr>
            </a:br>
            <a:r>
              <a:rPr lang="en-US" sz="1800" b="1" smtClean="0">
                <a:solidFill>
                  <a:srgbClr val="000000"/>
                </a:solidFill>
              </a:rPr>
              <a:t/>
            </a:r>
            <a:br>
              <a:rPr lang="en-US" sz="1800" b="1" smtClean="0">
                <a:solidFill>
                  <a:srgbClr val="000000"/>
                </a:solidFill>
              </a:rPr>
            </a:br>
            <a:r>
              <a:rPr lang="el-GR" sz="1800" b="1" smtClean="0">
                <a:solidFill>
                  <a:srgbClr val="000000"/>
                </a:solidFill>
              </a:rPr>
              <a:t>______________________________________________________________________</a:t>
            </a:r>
            <a:r>
              <a:rPr lang="el-GR" sz="1000" b="1" smtClean="0">
                <a:solidFill>
                  <a:srgbClr val="000000"/>
                </a:solidFill>
              </a:rPr>
              <a:t/>
            </a:r>
            <a:br>
              <a:rPr lang="el-GR" sz="1000" b="1" smtClean="0">
                <a:solidFill>
                  <a:srgbClr val="000000"/>
                </a:solidFill>
              </a:rPr>
            </a:br>
            <a:r>
              <a:rPr lang="el-GR" sz="1000" b="1" smtClean="0">
                <a:solidFill>
                  <a:srgbClr val="000000"/>
                </a:solidFill>
              </a:rPr>
              <a:t> </a:t>
            </a:r>
            <a:r>
              <a:rPr lang="el-GR" sz="1000" b="1" smtClean="0"/>
              <a:t>C</a:t>
            </a:r>
            <a:r>
              <a:rPr lang="en-US" sz="1000" b="1" smtClean="0"/>
              <a:t>DC</a:t>
            </a:r>
            <a:r>
              <a:rPr lang="el-GR" sz="1000" b="1" smtClean="0"/>
              <a:t>. Immunization of health-care workers: recommendations of the Advisory Committee on Immunization Practices (ACIP) and the Hospital Infection Control Practices Advisory Committee (HICPAC).</a:t>
            </a:r>
            <a:r>
              <a:rPr lang="en-US" sz="1000" b="1" smtClean="0"/>
              <a:t> MMWR  </a:t>
            </a:r>
            <a:r>
              <a:rPr lang="el-GR" sz="1000" b="1" smtClean="0"/>
              <a:t>1997;46(RR-18):1–44</a:t>
            </a:r>
            <a:endParaRPr lang="en-US" sz="2400" b="1" smtClean="0"/>
          </a:p>
        </p:txBody>
      </p:sp>
      <p:sp>
        <p:nvSpPr>
          <p:cNvPr id="40963" name="Rectangle 3"/>
          <p:cNvSpPr>
            <a:spLocks noGrp="1" noChangeArrowheads="1"/>
          </p:cNvSpPr>
          <p:nvPr>
            <p:ph type="subTitle" idx="4294967295"/>
          </p:nvPr>
        </p:nvSpPr>
        <p:spPr>
          <a:xfrm flipV="1">
            <a:off x="0" y="6858000"/>
            <a:ext cx="9144000" cy="533400"/>
          </a:xfrm>
        </p:spPr>
        <p:txBody>
          <a:bodyPr/>
          <a:lstStyle/>
          <a:p>
            <a:pPr marL="0" indent="0" algn="ctr" eaLnBrk="1" hangingPunct="1">
              <a:lnSpc>
                <a:spcPct val="90000"/>
              </a:lnSpc>
              <a:buFont typeface="Arial" charset="0"/>
              <a:buNone/>
            </a:pPr>
            <a:endParaRPr lang="el-GR" sz="2100" b="1" smtClean="0">
              <a:solidFill>
                <a:srgbClr val="FF0066"/>
              </a:solidFill>
            </a:endParaRPr>
          </a:p>
          <a:p>
            <a:pPr marL="0" indent="0" algn="ctr" eaLnBrk="1" hangingPunct="1">
              <a:lnSpc>
                <a:spcPct val="90000"/>
              </a:lnSpc>
              <a:buFont typeface="Arial" charset="0"/>
              <a:buNone/>
            </a:pPr>
            <a:endParaRPr lang="el-GR" sz="2400" b="1" smtClean="0">
              <a:solidFill>
                <a:srgbClr val="FF0066"/>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idx="4294967295"/>
          </p:nvPr>
        </p:nvSpPr>
        <p:spPr>
          <a:xfrm>
            <a:off x="0" y="260350"/>
            <a:ext cx="9144000" cy="6597650"/>
          </a:xfrm>
        </p:spPr>
        <p:txBody>
          <a:bodyPr/>
          <a:lstStyle/>
          <a:p>
            <a:pPr algn="l" eaLnBrk="1" hangingPunct="1">
              <a:lnSpc>
                <a:spcPct val="165000"/>
              </a:lnSpc>
            </a:pPr>
            <a:r>
              <a:rPr lang="en-US" sz="2600" b="1" smtClean="0">
                <a:solidFill>
                  <a:srgbClr val="1A3EF2"/>
                </a:solidFill>
                <a:latin typeface="Arial" charset="0"/>
              </a:rPr>
              <a:t>Influenza  vaccination  for  HCPs  in  the  United  States  	</a:t>
            </a:r>
            <a:r>
              <a:rPr lang="en-US" sz="2200" b="1" smtClean="0">
                <a:solidFill>
                  <a:srgbClr val="1A3EF2"/>
                </a:solidFill>
                <a:latin typeface="Arial" charset="0"/>
              </a:rPr>
              <a:t>			  </a:t>
            </a:r>
            <a:br>
              <a:rPr lang="en-US" sz="2200" b="1" smtClean="0">
                <a:solidFill>
                  <a:srgbClr val="1A3EF2"/>
                </a:solidFill>
                <a:latin typeface="Arial" charset="0"/>
              </a:rPr>
            </a:br>
            <a:r>
              <a:rPr lang="en-US" sz="2200" b="1" smtClean="0">
                <a:solidFill>
                  <a:srgbClr val="000000"/>
                </a:solidFill>
                <a:latin typeface="Arial" charset="0"/>
              </a:rPr>
              <a:t> </a:t>
            </a:r>
            <a:r>
              <a:rPr lang="el-GR" sz="2200" b="1" smtClean="0">
                <a:cs typeface="Arial" charset="0"/>
              </a:rPr>
              <a:t>● </a:t>
            </a:r>
            <a:r>
              <a:rPr lang="en-US" sz="2200" b="1" smtClean="0">
                <a:cs typeface="Arial" charset="0"/>
              </a:rPr>
              <a:t> </a:t>
            </a:r>
            <a:r>
              <a:rPr lang="en-US" sz="2200" b="1" smtClean="0"/>
              <a:t>Mandatory  vaccination  policies  were  adopted  by  several  healthcare  </a:t>
            </a:r>
            <a:br>
              <a:rPr lang="en-US" sz="2200" b="1" smtClean="0"/>
            </a:br>
            <a:r>
              <a:rPr lang="en-US" sz="2200" b="1" smtClean="0"/>
              <a:t>      institutions  and  professional  societies  the  past  years  </a:t>
            </a:r>
            <a:r>
              <a:rPr lang="el-GR" sz="2200" b="1" smtClean="0">
                <a:solidFill>
                  <a:srgbClr val="379B1F"/>
                </a:solidFill>
              </a:rPr>
              <a:t/>
            </a:r>
            <a:br>
              <a:rPr lang="el-GR" sz="2200" b="1" smtClean="0">
                <a:solidFill>
                  <a:srgbClr val="379B1F"/>
                </a:solidFill>
              </a:rPr>
            </a:br>
            <a:r>
              <a:rPr lang="el-GR" sz="2200" b="1" smtClean="0"/>
              <a:t/>
            </a:r>
            <a:br>
              <a:rPr lang="el-GR" sz="2200" b="1" smtClean="0"/>
            </a:br>
            <a:r>
              <a:rPr lang="en-US" sz="2200" b="1" smtClean="0"/>
              <a:t> </a:t>
            </a:r>
            <a:r>
              <a:rPr lang="el-GR" sz="2200" b="1" smtClean="0">
                <a:cs typeface="Arial" charset="0"/>
              </a:rPr>
              <a:t>●</a:t>
            </a:r>
            <a:r>
              <a:rPr lang="el-GR" sz="2200" b="1" smtClean="0">
                <a:solidFill>
                  <a:srgbClr val="000000"/>
                </a:solidFill>
              </a:rPr>
              <a:t>  </a:t>
            </a:r>
            <a:r>
              <a:rPr lang="en-US" sz="2200" b="1" smtClean="0">
                <a:solidFill>
                  <a:srgbClr val="000000"/>
                </a:solidFill>
              </a:rPr>
              <a:t>Use  as  an  index  of  healthcare  quality</a:t>
            </a:r>
            <a:br>
              <a:rPr lang="en-US" sz="2200" b="1" smtClean="0">
                <a:solidFill>
                  <a:srgbClr val="000000"/>
                </a:solidFill>
              </a:rPr>
            </a:br>
            <a:r>
              <a:rPr lang="el-GR" sz="2000" b="1" smtClean="0">
                <a:solidFill>
                  <a:srgbClr val="000000"/>
                </a:solidFill>
              </a:rPr>
              <a:t/>
            </a:r>
            <a:br>
              <a:rPr lang="el-GR" sz="2000" b="1" smtClean="0">
                <a:solidFill>
                  <a:srgbClr val="000000"/>
                </a:solidFill>
              </a:rPr>
            </a:br>
            <a:r>
              <a:rPr lang="en-US" sz="2000" b="1" smtClean="0">
                <a:solidFill>
                  <a:srgbClr val="000000"/>
                </a:solidFill>
              </a:rPr>
              <a:t/>
            </a:r>
            <a:br>
              <a:rPr lang="en-US" sz="2000" b="1" smtClean="0">
                <a:solidFill>
                  <a:srgbClr val="000000"/>
                </a:solidFill>
              </a:rPr>
            </a:br>
            <a:r>
              <a:rPr lang="en-US" sz="2000" b="1" smtClean="0">
                <a:solidFill>
                  <a:srgbClr val="000000"/>
                </a:solidFill>
              </a:rPr>
              <a:t/>
            </a:r>
            <a:br>
              <a:rPr lang="en-US" sz="2000" b="1" smtClean="0">
                <a:solidFill>
                  <a:srgbClr val="000000"/>
                </a:solidFill>
              </a:rPr>
            </a:br>
            <a:r>
              <a:rPr lang="en-US" sz="2000" b="1" smtClean="0">
                <a:solidFill>
                  <a:srgbClr val="000000"/>
                </a:solidFill>
              </a:rPr>
              <a:t/>
            </a:r>
            <a:br>
              <a:rPr lang="en-US" sz="2000" b="1" smtClean="0">
                <a:solidFill>
                  <a:srgbClr val="000000"/>
                </a:solidFill>
              </a:rPr>
            </a:br>
            <a:r>
              <a:rPr lang="el-GR" sz="2000" b="1" smtClean="0">
                <a:solidFill>
                  <a:srgbClr val="000000"/>
                </a:solidFill>
              </a:rPr>
              <a:t>______________________________________________________________________</a:t>
            </a:r>
            <a:r>
              <a:rPr lang="el-GR" sz="1100" b="1" smtClean="0">
                <a:solidFill>
                  <a:srgbClr val="000000"/>
                </a:solidFill>
              </a:rPr>
              <a:t/>
            </a:r>
            <a:br>
              <a:rPr lang="el-GR" sz="1100" b="1" smtClean="0">
                <a:solidFill>
                  <a:srgbClr val="000000"/>
                </a:solidFill>
              </a:rPr>
            </a:br>
            <a:r>
              <a:rPr lang="el-GR" sz="1100" b="1" smtClean="0">
                <a:solidFill>
                  <a:srgbClr val="000000"/>
                </a:solidFill>
              </a:rPr>
              <a:t> </a:t>
            </a:r>
            <a:r>
              <a:rPr lang="el-GR" sz="1100" b="1" smtClean="0"/>
              <a:t>C</a:t>
            </a:r>
            <a:r>
              <a:rPr lang="en-US" sz="1100" b="1" smtClean="0"/>
              <a:t>DC</a:t>
            </a:r>
            <a:r>
              <a:rPr lang="el-GR" sz="1100" b="1" smtClean="0"/>
              <a:t>. Immunization of health-care workers: recommendations of the Advisory Committee on Immunization Practices (ACIP) and the Hospital Infection Control Practices Advisory Committee (HICPAC).</a:t>
            </a:r>
            <a:r>
              <a:rPr lang="en-US" sz="1100" b="1" smtClean="0"/>
              <a:t> MMWR  </a:t>
            </a:r>
            <a:r>
              <a:rPr lang="el-GR" sz="1100" b="1" smtClean="0"/>
              <a:t>1997;46(RR-18):1–44</a:t>
            </a:r>
            <a:endParaRPr lang="en-US" sz="2700" b="1" smtClean="0"/>
          </a:p>
        </p:txBody>
      </p:sp>
      <p:sp>
        <p:nvSpPr>
          <p:cNvPr id="41987" name="Rectangle 3"/>
          <p:cNvSpPr>
            <a:spLocks noGrp="1" noChangeArrowheads="1"/>
          </p:cNvSpPr>
          <p:nvPr>
            <p:ph type="subTitle" idx="4294967295"/>
          </p:nvPr>
        </p:nvSpPr>
        <p:spPr>
          <a:xfrm flipV="1">
            <a:off x="0" y="6858000"/>
            <a:ext cx="9144000" cy="533400"/>
          </a:xfrm>
        </p:spPr>
        <p:txBody>
          <a:bodyPr/>
          <a:lstStyle/>
          <a:p>
            <a:pPr marL="0" indent="0" algn="ctr" eaLnBrk="1" hangingPunct="1">
              <a:lnSpc>
                <a:spcPct val="90000"/>
              </a:lnSpc>
              <a:buFont typeface="Arial" charset="0"/>
              <a:buNone/>
            </a:pPr>
            <a:endParaRPr lang="el-GR" sz="2100" b="1" smtClean="0">
              <a:solidFill>
                <a:srgbClr val="FF0066"/>
              </a:solidFill>
            </a:endParaRPr>
          </a:p>
          <a:p>
            <a:pPr marL="0" indent="0" algn="ctr" eaLnBrk="1" hangingPunct="1">
              <a:lnSpc>
                <a:spcPct val="90000"/>
              </a:lnSpc>
              <a:buFont typeface="Arial" charset="0"/>
              <a:buNone/>
            </a:pPr>
            <a:endParaRPr lang="el-GR" sz="2400" b="1" smtClean="0">
              <a:solidFill>
                <a:srgbClr val="FF006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0" y="-242888"/>
            <a:ext cx="9144000" cy="7100888"/>
          </a:xfrm>
        </p:spPr>
        <p:txBody>
          <a:bodyPr/>
          <a:lstStyle/>
          <a:p>
            <a:pPr algn="l" eaLnBrk="1" hangingPunct="1">
              <a:lnSpc>
                <a:spcPct val="135000"/>
              </a:lnSpc>
            </a:pPr>
            <a:r>
              <a:rPr lang="el-GR" sz="2900" b="1" smtClean="0">
                <a:solidFill>
                  <a:srgbClr val="FFFF00"/>
                </a:solidFill>
              </a:rPr>
              <a:t> </a:t>
            </a:r>
            <a:br>
              <a:rPr lang="el-GR" sz="2900" b="1" smtClean="0">
                <a:solidFill>
                  <a:srgbClr val="FFFF00"/>
                </a:solidFill>
              </a:rPr>
            </a:br>
            <a:r>
              <a:rPr lang="el-GR" sz="2900" b="1" smtClean="0">
                <a:solidFill>
                  <a:srgbClr val="FFFF00"/>
                </a:solidFill>
              </a:rPr>
              <a:t/>
            </a:r>
            <a:br>
              <a:rPr lang="el-GR" sz="2900" b="1" smtClean="0">
                <a:solidFill>
                  <a:srgbClr val="FFFF00"/>
                </a:solidFill>
              </a:rPr>
            </a:br>
            <a:r>
              <a:rPr lang="el-GR" sz="2900" b="1" smtClean="0">
                <a:solidFill>
                  <a:srgbClr val="FFFF00"/>
                </a:solidFill>
              </a:rPr>
              <a:t/>
            </a:r>
            <a:br>
              <a:rPr lang="el-GR" sz="2900" b="1" smtClean="0">
                <a:solidFill>
                  <a:srgbClr val="FFFF00"/>
                </a:solidFill>
              </a:rPr>
            </a:br>
            <a:r>
              <a:rPr lang="en-US" sz="2200" b="1" smtClean="0"/>
              <a:t/>
            </a:r>
            <a:br>
              <a:rPr lang="en-US" sz="2200" b="1" smtClean="0"/>
            </a:br>
            <a:r>
              <a:rPr lang="el-GR" sz="2200" b="1" smtClean="0"/>
              <a:t/>
            </a:r>
            <a:br>
              <a:rPr lang="el-GR" sz="2200" b="1" smtClean="0"/>
            </a:br>
            <a:r>
              <a:rPr lang="el-GR" sz="2000" b="1" smtClean="0"/>
              <a:t>  </a:t>
            </a:r>
            <a:br>
              <a:rPr lang="el-GR" sz="2000" b="1" smtClean="0"/>
            </a:br>
            <a:r>
              <a:rPr lang="el-GR" sz="2000" b="1" smtClean="0"/>
              <a:t/>
            </a:r>
            <a:br>
              <a:rPr lang="el-GR" sz="2000" b="1" smtClean="0"/>
            </a:br>
            <a:r>
              <a:rPr lang="el-GR" sz="2000" b="1" smtClean="0">
                <a:latin typeface="Arial" charset="0"/>
              </a:rPr>
              <a:t/>
            </a:r>
            <a:br>
              <a:rPr lang="el-GR" sz="2000" b="1" smtClean="0">
                <a:latin typeface="Arial" charset="0"/>
              </a:rPr>
            </a:br>
            <a:r>
              <a:rPr lang="el-GR" sz="2000" b="1" smtClean="0">
                <a:latin typeface="Arial" charset="0"/>
              </a:rPr>
              <a:t/>
            </a:r>
            <a:br>
              <a:rPr lang="el-GR" sz="2000" b="1" smtClean="0">
                <a:latin typeface="Arial" charset="0"/>
              </a:rPr>
            </a:br>
            <a:r>
              <a:rPr lang="el-GR" sz="2000" b="1" smtClean="0">
                <a:latin typeface="Arial" charset="0"/>
              </a:rPr>
              <a:t/>
            </a:r>
            <a:br>
              <a:rPr lang="el-GR" sz="2000" b="1" smtClean="0">
                <a:latin typeface="Arial" charset="0"/>
              </a:rPr>
            </a:br>
            <a:r>
              <a:rPr lang="el-GR" sz="2000" b="1" smtClean="0">
                <a:latin typeface="Arial" charset="0"/>
              </a:rPr>
              <a:t/>
            </a:r>
            <a:br>
              <a:rPr lang="el-GR" sz="2000" b="1" smtClean="0">
                <a:latin typeface="Arial" charset="0"/>
              </a:rPr>
            </a:br>
            <a:r>
              <a:rPr lang="el-GR" sz="2000" b="1" smtClean="0">
                <a:latin typeface="Arial" charset="0"/>
              </a:rPr>
              <a:t/>
            </a:r>
            <a:br>
              <a:rPr lang="el-GR" sz="2000" b="1" smtClean="0">
                <a:latin typeface="Arial" charset="0"/>
              </a:rPr>
            </a:br>
            <a:r>
              <a:rPr lang="el-GR" sz="2000" b="1" smtClean="0">
                <a:latin typeface="Arial" charset="0"/>
              </a:rPr>
              <a:t/>
            </a:r>
            <a:br>
              <a:rPr lang="el-GR" sz="2000" b="1" smtClean="0">
                <a:latin typeface="Arial" charset="0"/>
              </a:rPr>
            </a:br>
            <a:r>
              <a:rPr lang="el-GR" sz="2000" b="1" smtClean="0">
                <a:latin typeface="Arial" charset="0"/>
              </a:rPr>
              <a:t/>
            </a:r>
            <a:br>
              <a:rPr lang="el-GR" sz="2000" b="1" smtClean="0">
                <a:latin typeface="Arial" charset="0"/>
              </a:rPr>
            </a:br>
            <a:r>
              <a:rPr lang="en-US" sz="1600" b="1" smtClean="0">
                <a:latin typeface="Arial" charset="0"/>
                <a:cs typeface="Arial" charset="0"/>
              </a:rPr>
              <a:t>* 27 </a:t>
            </a:r>
            <a:r>
              <a:rPr lang="el-GR" sz="1600" b="1" smtClean="0">
                <a:latin typeface="Arial" charset="0"/>
                <a:cs typeface="Arial" charset="0"/>
              </a:rPr>
              <a:t> </a:t>
            </a:r>
            <a:r>
              <a:rPr lang="en-US" sz="1600" b="1" smtClean="0">
                <a:latin typeface="Arial" charset="0"/>
                <a:cs typeface="Arial" charset="0"/>
              </a:rPr>
              <a:t>countries  in  the  European  Union,  Norway,  Switzerland  &amp;  Russia</a:t>
            </a:r>
            <a:endParaRPr lang="el-GR" sz="1800" b="1" smtClean="0">
              <a:solidFill>
                <a:srgbClr val="FF0000"/>
              </a:solidFill>
            </a:endParaRPr>
          </a:p>
        </p:txBody>
      </p:sp>
      <p:graphicFrame>
        <p:nvGraphicFramePr>
          <p:cNvPr id="4" name="1 - Γράφημα"/>
          <p:cNvGraphicFramePr>
            <a:graphicFrameLocks/>
          </p:cNvGraphicFramePr>
          <p:nvPr/>
        </p:nvGraphicFramePr>
        <p:xfrm>
          <a:off x="251520" y="1419295"/>
          <a:ext cx="8640960" cy="3665889"/>
        </p:xfrm>
        <a:graphic>
          <a:graphicData uri="http://schemas.openxmlformats.org/drawingml/2006/chart">
            <c:chart xmlns:c="http://schemas.openxmlformats.org/drawingml/2006/chart" xmlns:r="http://schemas.openxmlformats.org/officeDocument/2006/relationships" r:id="rId2"/>
          </a:graphicData>
        </a:graphic>
      </p:graphicFrame>
      <p:sp>
        <p:nvSpPr>
          <p:cNvPr id="43012" name="Oval 4"/>
          <p:cNvSpPr>
            <a:spLocks noChangeArrowheads="1"/>
          </p:cNvSpPr>
          <p:nvPr/>
        </p:nvSpPr>
        <p:spPr bwMode="auto">
          <a:xfrm>
            <a:off x="2124075" y="2997200"/>
            <a:ext cx="576263" cy="358775"/>
          </a:xfrm>
          <a:prstGeom prst="ellipse">
            <a:avLst/>
          </a:prstGeom>
          <a:noFill/>
          <a:ln w="25400">
            <a:solidFill>
              <a:srgbClr val="FF0000"/>
            </a:solidFill>
            <a:round/>
            <a:headEnd/>
            <a:tailEnd/>
          </a:ln>
        </p:spPr>
        <p:txBody>
          <a:bodyPr anchor="ctr"/>
          <a:lstStyle/>
          <a:p>
            <a:pPr algn="ctr"/>
            <a:endParaRPr lang="en-GB">
              <a:solidFill>
                <a:srgbClr val="FFFFFF"/>
              </a:solidFill>
              <a:latin typeface="Calibri" pitchFamily="4" charset="0"/>
            </a:endParaRPr>
          </a:p>
        </p:txBody>
      </p:sp>
      <p:pic>
        <p:nvPicPr>
          <p:cNvPr id="43013" name="Picture 7" descr="Untitled-1"/>
          <p:cNvPicPr>
            <a:picLocks noChangeAspect="1" noChangeArrowheads="1"/>
          </p:cNvPicPr>
          <p:nvPr/>
        </p:nvPicPr>
        <p:blipFill>
          <a:blip r:embed="rId3" cstate="email"/>
          <a:srcRect/>
          <a:stretch>
            <a:fillRect/>
          </a:stretch>
        </p:blipFill>
        <p:spPr bwMode="auto">
          <a:xfrm>
            <a:off x="0" y="0"/>
            <a:ext cx="9144000" cy="1162050"/>
          </a:xfrm>
          <a:prstGeom prst="rect">
            <a:avLst/>
          </a:prstGeom>
          <a:noFill/>
          <a:ln w="9525">
            <a:solidFill>
              <a:srgbClr val="000000">
                <a:alpha val="96861"/>
              </a:srgbClr>
            </a:solidFill>
            <a:miter lim="800000"/>
            <a:headEnd/>
            <a:tailEnd/>
          </a:ln>
        </p:spPr>
      </p:pic>
      <p:sp>
        <p:nvSpPr>
          <p:cNvPr id="43014" name="1 - TextBox"/>
          <p:cNvSpPr txBox="1">
            <a:spLocks noChangeArrowheads="1"/>
          </p:cNvSpPr>
          <p:nvPr/>
        </p:nvSpPr>
        <p:spPr bwMode="auto">
          <a:xfrm>
            <a:off x="539750" y="4941888"/>
            <a:ext cx="8604250" cy="647700"/>
          </a:xfrm>
          <a:prstGeom prst="rect">
            <a:avLst/>
          </a:prstGeom>
          <a:noFill/>
          <a:ln w="9525">
            <a:noFill/>
            <a:miter lim="800000"/>
            <a:headEnd/>
            <a:tailEnd/>
          </a:ln>
        </p:spPr>
        <p:txBody>
          <a:bodyPr/>
          <a:lstStyle/>
          <a:p>
            <a:r>
              <a:rPr lang="en-US" sz="800" b="1">
                <a:latin typeface="Arial Narrow" pitchFamily="4" charset="0"/>
              </a:rPr>
              <a:t>   Hepatitis B              Influenza          Measles – Rubella         Mumps                  Varicella       Tetanus – Diphtheria       Pertussis           Poliomyelitis            Hepatitis A                  BCG          Men  C  or  A, C, W135, Y       </a:t>
            </a:r>
            <a:endParaRPr lang="el-GR" sz="800" b="1">
              <a:latin typeface="Arial Narrow" pitchFamily="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idx="4294967295"/>
          </p:nvPr>
        </p:nvSpPr>
        <p:spPr>
          <a:xfrm>
            <a:off x="0" y="152400"/>
            <a:ext cx="9144000" cy="6553200"/>
          </a:xfrm>
        </p:spPr>
        <p:txBody>
          <a:bodyPr/>
          <a:lstStyle/>
          <a:p>
            <a:pPr eaLnBrk="1" hangingPunct="1">
              <a:lnSpc>
                <a:spcPct val="135000"/>
              </a:lnSpc>
            </a:pPr>
            <a:r>
              <a:rPr lang="en-US" sz="2400" b="1" smtClean="0">
                <a:solidFill>
                  <a:srgbClr val="1A3EF2"/>
                </a:solidFill>
              </a:rPr>
              <a:t>Mandatory  vaccination  of  HCPs  in  Europe  against:   </a:t>
            </a:r>
            <a:r>
              <a:rPr lang="el-GR" sz="2400" b="1" smtClean="0">
                <a:solidFill>
                  <a:srgbClr val="1A3EF2"/>
                </a:solidFill>
              </a:rPr>
              <a:t>  </a:t>
            </a:r>
            <a:r>
              <a:rPr lang="el-GR" sz="2000" b="1" smtClean="0">
                <a:solidFill>
                  <a:srgbClr val="FF0000"/>
                </a:solidFill>
              </a:rPr>
              <a:t/>
            </a:r>
            <a:br>
              <a:rPr lang="el-GR" sz="2000" b="1" smtClean="0">
                <a:solidFill>
                  <a:srgbClr val="FF0000"/>
                </a:solidFill>
              </a:rPr>
            </a:br>
            <a:r>
              <a:rPr lang="el-GR" sz="2000" b="1" smtClean="0">
                <a:solidFill>
                  <a:srgbClr val="379B1F"/>
                </a:solidFill>
              </a:rPr>
              <a:t/>
            </a:r>
            <a:br>
              <a:rPr lang="el-GR" sz="2000" b="1" smtClean="0">
                <a:solidFill>
                  <a:srgbClr val="379B1F"/>
                </a:solidFill>
              </a:rPr>
            </a:br>
            <a:r>
              <a:rPr lang="el-GR" sz="2000" b="1" smtClean="0">
                <a:solidFill>
                  <a:srgbClr val="379B1F"/>
                </a:solidFill>
              </a:rPr>
              <a:t/>
            </a:r>
            <a:br>
              <a:rPr lang="el-GR" sz="2000" b="1" smtClean="0">
                <a:solidFill>
                  <a:srgbClr val="379B1F"/>
                </a:solidFill>
              </a:rPr>
            </a:br>
            <a:r>
              <a:rPr lang="en-US" sz="2000" b="1" smtClean="0">
                <a:solidFill>
                  <a:srgbClr val="000000"/>
                </a:solidFill>
              </a:rPr>
              <a:t>measles</a:t>
            </a:r>
            <a:r>
              <a:rPr lang="el-GR" sz="2000" b="1" smtClean="0">
                <a:solidFill>
                  <a:srgbClr val="000000"/>
                </a:solidFill>
              </a:rPr>
              <a:t>-</a:t>
            </a:r>
            <a:r>
              <a:rPr lang="en-US" sz="2000" b="1" smtClean="0">
                <a:solidFill>
                  <a:srgbClr val="000000"/>
                </a:solidFill>
              </a:rPr>
              <a:t>mumps-rubella  in  Finland</a:t>
            </a:r>
            <a:r>
              <a:rPr lang="el-GR" sz="2000" b="1" smtClean="0">
                <a:solidFill>
                  <a:srgbClr val="000000"/>
                </a:solidFill>
              </a:rPr>
              <a:t/>
            </a:r>
            <a:br>
              <a:rPr lang="el-GR" sz="2000" b="1" smtClean="0">
                <a:solidFill>
                  <a:srgbClr val="000000"/>
                </a:solidFill>
              </a:rPr>
            </a:br>
            <a:r>
              <a:rPr lang="el-GR" sz="2000" b="1" smtClean="0">
                <a:solidFill>
                  <a:srgbClr val="000000"/>
                </a:solidFill>
              </a:rPr>
              <a:t>  </a:t>
            </a:r>
            <a:br>
              <a:rPr lang="el-GR" sz="2000" b="1" smtClean="0">
                <a:solidFill>
                  <a:srgbClr val="000000"/>
                </a:solidFill>
              </a:rPr>
            </a:br>
            <a:r>
              <a:rPr lang="en-US" sz="2000" b="1" smtClean="0">
                <a:solidFill>
                  <a:srgbClr val="000000"/>
                </a:solidFill>
              </a:rPr>
              <a:t>hepatitis  A  in  Slovakia  </a:t>
            </a:r>
            <a:r>
              <a:rPr lang="el-GR" sz="2000" b="1" smtClean="0">
                <a:solidFill>
                  <a:srgbClr val="000000"/>
                </a:solidFill>
              </a:rPr>
              <a:t/>
            </a:r>
            <a:br>
              <a:rPr lang="el-GR" sz="2000" b="1" smtClean="0">
                <a:solidFill>
                  <a:srgbClr val="000000"/>
                </a:solidFill>
              </a:rPr>
            </a:br>
            <a:r>
              <a:rPr lang="el-GR" sz="2000" b="1" smtClean="0">
                <a:solidFill>
                  <a:srgbClr val="000000"/>
                </a:solidFill>
              </a:rPr>
              <a:t/>
            </a:r>
            <a:br>
              <a:rPr lang="el-GR" sz="2000" b="1" smtClean="0">
                <a:solidFill>
                  <a:srgbClr val="000000"/>
                </a:solidFill>
              </a:rPr>
            </a:br>
            <a:r>
              <a:rPr lang="en-US" sz="2000" b="1" smtClean="0">
                <a:solidFill>
                  <a:srgbClr val="000000"/>
                </a:solidFill>
              </a:rPr>
              <a:t>hepatitis  B  in  France,  Slovakia  &amp;  Slovenia  </a:t>
            </a:r>
            <a:r>
              <a:rPr lang="el-GR" sz="2000" b="1" smtClean="0">
                <a:solidFill>
                  <a:srgbClr val="000000"/>
                </a:solidFill>
              </a:rPr>
              <a:t>  </a:t>
            </a:r>
            <a:br>
              <a:rPr lang="el-GR" sz="2000" b="1" smtClean="0">
                <a:solidFill>
                  <a:srgbClr val="000000"/>
                </a:solidFill>
              </a:rPr>
            </a:br>
            <a:r>
              <a:rPr lang="el-GR" sz="2000" b="1" smtClean="0">
                <a:solidFill>
                  <a:srgbClr val="000000"/>
                </a:solidFill>
              </a:rPr>
              <a:t/>
            </a:r>
            <a:br>
              <a:rPr lang="el-GR" sz="2000" b="1" smtClean="0">
                <a:solidFill>
                  <a:srgbClr val="000000"/>
                </a:solidFill>
              </a:rPr>
            </a:br>
            <a:r>
              <a:rPr lang="el-GR" sz="2000" b="1" smtClean="0">
                <a:solidFill>
                  <a:srgbClr val="000000"/>
                </a:solidFill>
              </a:rPr>
              <a:t>Β</a:t>
            </a:r>
            <a:r>
              <a:rPr lang="en-US" sz="2000" b="1" smtClean="0">
                <a:solidFill>
                  <a:srgbClr val="000000"/>
                </a:solidFill>
              </a:rPr>
              <a:t>CG  in  France,  Italy  and  Slovakia  </a:t>
            </a:r>
            <a:r>
              <a:rPr lang="el-GR" sz="2000" b="1" smtClean="0">
                <a:solidFill>
                  <a:srgbClr val="000000"/>
                </a:solidFill>
              </a:rPr>
              <a:t/>
            </a:r>
            <a:br>
              <a:rPr lang="el-GR" sz="2000" b="1" smtClean="0">
                <a:solidFill>
                  <a:srgbClr val="000000"/>
                </a:solidFill>
              </a:rPr>
            </a:br>
            <a:r>
              <a:rPr lang="el-GR" sz="2000" b="1" smtClean="0">
                <a:solidFill>
                  <a:srgbClr val="000000"/>
                </a:solidFill>
              </a:rPr>
              <a:t/>
            </a:r>
            <a:br>
              <a:rPr lang="el-GR" sz="2000" b="1" smtClean="0">
                <a:solidFill>
                  <a:srgbClr val="000000"/>
                </a:solidFill>
              </a:rPr>
            </a:br>
            <a:r>
              <a:rPr lang="en-US" sz="2000" b="1" smtClean="0">
                <a:solidFill>
                  <a:srgbClr val="000000"/>
                </a:solidFill>
              </a:rPr>
              <a:t>poliomyelitis  </a:t>
            </a:r>
            <a:r>
              <a:rPr lang="el-GR" sz="2000" b="1" smtClean="0">
                <a:solidFill>
                  <a:srgbClr val="000000"/>
                </a:solidFill>
              </a:rPr>
              <a:t>&amp; </a:t>
            </a:r>
            <a:r>
              <a:rPr lang="en-US" sz="2000" b="1" smtClean="0">
                <a:solidFill>
                  <a:srgbClr val="000000"/>
                </a:solidFill>
              </a:rPr>
              <a:t>tetanus-diphtheria  in  France </a:t>
            </a:r>
            <a:r>
              <a:rPr lang="el-GR" sz="2000" b="1" smtClean="0">
                <a:solidFill>
                  <a:srgbClr val="000000"/>
                </a:solidFill>
              </a:rPr>
              <a:t/>
            </a:r>
            <a:br>
              <a:rPr lang="el-GR" sz="2000" b="1" smtClean="0">
                <a:solidFill>
                  <a:srgbClr val="000000"/>
                </a:solidFill>
              </a:rPr>
            </a:br>
            <a:r>
              <a:rPr lang="el-GR" sz="2000" b="1" smtClean="0">
                <a:solidFill>
                  <a:srgbClr val="000000"/>
                </a:solidFill>
                <a:latin typeface="Arial" charset="0"/>
              </a:rPr>
              <a:t/>
            </a:r>
            <a:br>
              <a:rPr lang="el-GR" sz="2000" b="1" smtClean="0">
                <a:solidFill>
                  <a:srgbClr val="000000"/>
                </a:solidFill>
                <a:latin typeface="Arial" charset="0"/>
              </a:rPr>
            </a:br>
            <a:r>
              <a:rPr lang="el-GR" sz="2000" b="1" smtClean="0">
                <a:solidFill>
                  <a:srgbClr val="000000"/>
                </a:solidFill>
              </a:rPr>
              <a:t/>
            </a:r>
            <a:br>
              <a:rPr lang="el-GR" sz="2000" b="1" smtClean="0">
                <a:solidFill>
                  <a:srgbClr val="000000"/>
                </a:solidFill>
              </a:rPr>
            </a:br>
            <a:r>
              <a:rPr lang="en-US" sz="2000" b="1" smtClean="0">
                <a:solidFill>
                  <a:srgbClr val="FF0000"/>
                </a:solidFill>
              </a:rPr>
              <a:t>In  case  of  refusal  the  HCP  is  moved  to  a  low-risk  department  or  to  a  post  with  no  contact  with  patients</a:t>
            </a:r>
            <a:endParaRPr lang="en-US" sz="2900" b="1" smtClean="0"/>
          </a:p>
        </p:txBody>
      </p:sp>
      <p:sp>
        <p:nvSpPr>
          <p:cNvPr id="44035" name="Rectangle 3"/>
          <p:cNvSpPr>
            <a:spLocks noGrp="1" noChangeArrowheads="1"/>
          </p:cNvSpPr>
          <p:nvPr>
            <p:ph type="subTitle" idx="4294967295"/>
          </p:nvPr>
        </p:nvSpPr>
        <p:spPr>
          <a:xfrm flipV="1">
            <a:off x="0" y="6858000"/>
            <a:ext cx="9144000" cy="533400"/>
          </a:xfrm>
        </p:spPr>
        <p:txBody>
          <a:bodyPr/>
          <a:lstStyle/>
          <a:p>
            <a:pPr marL="0" indent="0" algn="ctr" eaLnBrk="1" hangingPunct="1">
              <a:lnSpc>
                <a:spcPct val="90000"/>
              </a:lnSpc>
              <a:buFont typeface="Arial" charset="0"/>
              <a:buNone/>
            </a:pPr>
            <a:endParaRPr lang="el-GR" sz="2100" b="1" smtClean="0">
              <a:solidFill>
                <a:srgbClr val="FF0066"/>
              </a:solidFill>
            </a:endParaRPr>
          </a:p>
          <a:p>
            <a:pPr marL="0" indent="0" algn="ctr" eaLnBrk="1" hangingPunct="1">
              <a:lnSpc>
                <a:spcPct val="90000"/>
              </a:lnSpc>
              <a:buFont typeface="Arial" charset="0"/>
              <a:buNone/>
            </a:pPr>
            <a:endParaRPr lang="el-GR" sz="2400" b="1" smtClean="0">
              <a:solidFill>
                <a:srgbClr val="FF0066"/>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idx="4294967295"/>
          </p:nvPr>
        </p:nvSpPr>
        <p:spPr>
          <a:xfrm>
            <a:off x="0" y="304800"/>
            <a:ext cx="9144000" cy="5943600"/>
          </a:xfrm>
        </p:spPr>
        <p:txBody>
          <a:bodyPr/>
          <a:lstStyle/>
          <a:p>
            <a:pPr eaLnBrk="1" hangingPunct="1">
              <a:lnSpc>
                <a:spcPct val="135000"/>
              </a:lnSpc>
            </a:pPr>
            <a:r>
              <a:rPr lang="en-US" sz="2400" b="1" smtClean="0">
                <a:solidFill>
                  <a:srgbClr val="1A3EF2"/>
                </a:solidFill>
              </a:rPr>
              <a:t>With  the  notable  exception  of  hepatitis  B  and  influenza  </a:t>
            </a:r>
            <a:br>
              <a:rPr lang="en-US" sz="2400" b="1" smtClean="0">
                <a:solidFill>
                  <a:srgbClr val="1A3EF2"/>
                </a:solidFill>
              </a:rPr>
            </a:br>
            <a:r>
              <a:rPr lang="en-US" sz="2400" b="1" smtClean="0">
                <a:solidFill>
                  <a:srgbClr val="1A3EF2"/>
                </a:solidFill>
              </a:rPr>
              <a:t/>
            </a:r>
            <a:br>
              <a:rPr lang="en-US" sz="2400" b="1" smtClean="0">
                <a:solidFill>
                  <a:srgbClr val="1A3EF2"/>
                </a:solidFill>
              </a:rPr>
            </a:br>
            <a:r>
              <a:rPr lang="en-US" sz="2400" b="1" smtClean="0">
                <a:solidFill>
                  <a:srgbClr val="1A3EF2"/>
                </a:solidFill>
              </a:rPr>
              <a:t>vaccinations,  significant  country-to-country  differences  exist  in  </a:t>
            </a:r>
            <a:br>
              <a:rPr lang="en-US" sz="2400" b="1" smtClean="0">
                <a:solidFill>
                  <a:srgbClr val="1A3EF2"/>
                </a:solidFill>
              </a:rPr>
            </a:br>
            <a:r>
              <a:rPr lang="en-US" sz="2400" b="1" smtClean="0">
                <a:solidFill>
                  <a:srgbClr val="1A3EF2"/>
                </a:solidFill>
              </a:rPr>
              <a:t/>
            </a:r>
            <a:br>
              <a:rPr lang="en-US" sz="2400" b="1" smtClean="0">
                <a:solidFill>
                  <a:srgbClr val="1A3EF2"/>
                </a:solidFill>
              </a:rPr>
            </a:br>
            <a:r>
              <a:rPr lang="en-US" sz="2400" b="1" smtClean="0">
                <a:solidFill>
                  <a:srgbClr val="1A3EF2"/>
                </a:solidFill>
              </a:rPr>
              <a:t>Europe  in  terms  of  vaccines,  implementation  frame  (mandatory  or  </a:t>
            </a:r>
            <a:br>
              <a:rPr lang="en-US" sz="2400" b="1" smtClean="0">
                <a:solidFill>
                  <a:srgbClr val="1A3EF2"/>
                </a:solidFill>
              </a:rPr>
            </a:br>
            <a:r>
              <a:rPr lang="en-US" sz="2400" b="1" smtClean="0">
                <a:solidFill>
                  <a:srgbClr val="1A3EF2"/>
                </a:solidFill>
              </a:rPr>
              <a:t/>
            </a:r>
            <a:br>
              <a:rPr lang="en-US" sz="2400" b="1" smtClean="0">
                <a:solidFill>
                  <a:srgbClr val="1A3EF2"/>
                </a:solidFill>
              </a:rPr>
            </a:br>
            <a:r>
              <a:rPr lang="en-US" sz="2400" b="1" smtClean="0">
                <a:solidFill>
                  <a:srgbClr val="1A3EF2"/>
                </a:solidFill>
              </a:rPr>
              <a:t>recommendation),  target  HCP  subgroups  and  healthcare  settings.</a:t>
            </a:r>
            <a:br>
              <a:rPr lang="en-US" sz="2400" b="1" smtClean="0">
                <a:solidFill>
                  <a:srgbClr val="1A3EF2"/>
                </a:solidFill>
              </a:rPr>
            </a:br>
            <a:r>
              <a:rPr lang="en-US" sz="2400" b="1" smtClean="0">
                <a:solidFill>
                  <a:srgbClr val="1A3EF2"/>
                </a:solidFill>
              </a:rPr>
              <a:t/>
            </a:r>
            <a:br>
              <a:rPr lang="en-US" sz="2400" b="1" smtClean="0">
                <a:solidFill>
                  <a:srgbClr val="1A3EF2"/>
                </a:solidFill>
              </a:rPr>
            </a:br>
            <a:r>
              <a:rPr lang="en-US" sz="2400" b="1" smtClean="0"/>
              <a:t/>
            </a:r>
            <a:br>
              <a:rPr lang="en-US" sz="2400" b="1" smtClean="0"/>
            </a:br>
            <a:r>
              <a:rPr lang="el-GR" sz="2000" b="1" smtClean="0">
                <a:solidFill>
                  <a:srgbClr val="000000"/>
                </a:solidFill>
                <a:latin typeface="Arial" charset="0"/>
              </a:rPr>
              <a:t/>
            </a:r>
            <a:br>
              <a:rPr lang="el-GR" sz="2000" b="1" smtClean="0">
                <a:solidFill>
                  <a:srgbClr val="000000"/>
                </a:solidFill>
                <a:latin typeface="Arial" charset="0"/>
              </a:rPr>
            </a:br>
            <a:r>
              <a:rPr lang="el-GR" sz="2000" b="1" smtClean="0">
                <a:solidFill>
                  <a:srgbClr val="000000"/>
                </a:solidFill>
              </a:rPr>
              <a:t/>
            </a:r>
            <a:br>
              <a:rPr lang="el-GR" sz="2000" b="1" smtClean="0">
                <a:solidFill>
                  <a:srgbClr val="000000"/>
                </a:solidFill>
              </a:rPr>
            </a:br>
            <a:r>
              <a:rPr lang="en-US" sz="1500" b="1" smtClean="0">
                <a:solidFill>
                  <a:srgbClr val="000000"/>
                </a:solidFill>
              </a:rPr>
              <a:t>Maltezou  HC,  Poland  GA.  Vaccination  policies  for  healthcare  workers  in  Europe.  </a:t>
            </a:r>
            <a:r>
              <a:rPr lang="en-US" sz="1500" b="1" i="1" smtClean="0">
                <a:solidFill>
                  <a:srgbClr val="000000"/>
                </a:solidFill>
              </a:rPr>
              <a:t>Vaccine  </a:t>
            </a:r>
            <a:r>
              <a:rPr lang="en-US" sz="1500" b="1" smtClean="0">
                <a:solidFill>
                  <a:srgbClr val="000000"/>
                </a:solidFill>
              </a:rPr>
              <a:t>2014;32:4876</a:t>
            </a:r>
            <a:endParaRPr lang="en-US" sz="2900" b="1" smtClean="0"/>
          </a:p>
        </p:txBody>
      </p:sp>
      <p:sp>
        <p:nvSpPr>
          <p:cNvPr id="45059" name="Rectangle 3"/>
          <p:cNvSpPr>
            <a:spLocks noGrp="1" noChangeArrowheads="1"/>
          </p:cNvSpPr>
          <p:nvPr>
            <p:ph type="subTitle" idx="4294967295"/>
          </p:nvPr>
        </p:nvSpPr>
        <p:spPr>
          <a:xfrm flipV="1">
            <a:off x="0" y="6858000"/>
            <a:ext cx="9144000" cy="533400"/>
          </a:xfrm>
        </p:spPr>
        <p:txBody>
          <a:bodyPr/>
          <a:lstStyle/>
          <a:p>
            <a:pPr marL="0" indent="0" algn="ctr" eaLnBrk="1" hangingPunct="1">
              <a:lnSpc>
                <a:spcPct val="90000"/>
              </a:lnSpc>
              <a:buFont typeface="Arial" charset="0"/>
              <a:buNone/>
            </a:pPr>
            <a:endParaRPr lang="el-GR" sz="2100" b="1" smtClean="0">
              <a:solidFill>
                <a:srgbClr val="FF0066"/>
              </a:solidFill>
            </a:endParaRPr>
          </a:p>
          <a:p>
            <a:pPr marL="0" indent="0" algn="ctr" eaLnBrk="1" hangingPunct="1">
              <a:lnSpc>
                <a:spcPct val="90000"/>
              </a:lnSpc>
              <a:buFont typeface="Arial" charset="0"/>
              <a:buNone/>
            </a:pPr>
            <a:endParaRPr lang="el-GR" sz="2400" b="1" smtClean="0">
              <a:solidFill>
                <a:srgbClr val="FF0066"/>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idx="4294967295"/>
          </p:nvPr>
        </p:nvSpPr>
        <p:spPr>
          <a:xfrm>
            <a:off x="0" y="76200"/>
            <a:ext cx="9144000" cy="6553200"/>
          </a:xfrm>
        </p:spPr>
        <p:txBody>
          <a:bodyPr/>
          <a:lstStyle/>
          <a:p>
            <a:pPr algn="l" eaLnBrk="1" hangingPunct="1">
              <a:lnSpc>
                <a:spcPct val="135000"/>
              </a:lnSpc>
            </a:pPr>
            <a:r>
              <a:rPr lang="en-US" sz="2400" b="1" smtClean="0">
                <a:solidFill>
                  <a:srgbClr val="1A3EF2"/>
                </a:solidFill>
                <a:latin typeface="Arial" charset="0"/>
                <a:cs typeface="Arial" charset="0"/>
              </a:rPr>
              <a:t>4.  Susceptibility  to  VPDs,  vaccination  coverage  and        </a:t>
            </a:r>
            <a:br>
              <a:rPr lang="en-US" sz="2400" b="1" smtClean="0">
                <a:solidFill>
                  <a:srgbClr val="1A3EF2"/>
                </a:solidFill>
                <a:latin typeface="Arial" charset="0"/>
                <a:cs typeface="Arial" charset="0"/>
              </a:rPr>
            </a:br>
            <a:r>
              <a:rPr lang="en-US" sz="2400" b="1" smtClean="0">
                <a:solidFill>
                  <a:srgbClr val="1A3EF2"/>
                </a:solidFill>
                <a:latin typeface="Arial" charset="0"/>
                <a:cs typeface="Arial" charset="0"/>
              </a:rPr>
              <a:t>        attitudes  of  HCPs  about  vaccinations* </a:t>
            </a:r>
            <a:br>
              <a:rPr lang="en-US" sz="2400" b="1" smtClean="0">
                <a:solidFill>
                  <a:srgbClr val="1A3EF2"/>
                </a:solidFill>
                <a:latin typeface="Arial" charset="0"/>
                <a:cs typeface="Arial" charset="0"/>
              </a:rPr>
            </a:br>
            <a:r>
              <a:rPr lang="en-US" sz="2400" b="1" smtClean="0">
                <a:solidFill>
                  <a:srgbClr val="1A3EF2"/>
                </a:solidFill>
                <a:latin typeface="Arial" charset="0"/>
                <a:cs typeface="Arial" charset="0"/>
              </a:rPr>
              <a:t>  </a:t>
            </a:r>
            <a:br>
              <a:rPr lang="en-US" sz="2400" b="1" smtClean="0">
                <a:solidFill>
                  <a:srgbClr val="1A3EF2"/>
                </a:solidFill>
                <a:latin typeface="Arial" charset="0"/>
                <a:cs typeface="Arial" charset="0"/>
              </a:rPr>
            </a:br>
            <a:r>
              <a:rPr lang="el-GR" sz="2000" b="1" smtClean="0">
                <a:solidFill>
                  <a:srgbClr val="379B1F"/>
                </a:solidFill>
              </a:rPr>
              <a:t/>
            </a:r>
            <a:br>
              <a:rPr lang="el-GR" sz="2000" b="1" smtClean="0">
                <a:solidFill>
                  <a:srgbClr val="379B1F"/>
                </a:solidFill>
              </a:rPr>
            </a:br>
            <a:r>
              <a:rPr lang="en-US" sz="2400" b="1" smtClean="0">
                <a:solidFill>
                  <a:srgbClr val="379B1F"/>
                </a:solidFill>
              </a:rPr>
              <a:t>  </a:t>
            </a:r>
            <a:r>
              <a:rPr lang="en-US" sz="2400" b="1" smtClean="0">
                <a:solidFill>
                  <a:srgbClr val="000000"/>
                </a:solidFill>
              </a:rPr>
              <a:t>Measles  susceptibility  rates  in  Europe:  6% - 17%  </a:t>
            </a:r>
            <a:r>
              <a:rPr lang="el-GR" sz="2400" b="1" smtClean="0">
                <a:solidFill>
                  <a:srgbClr val="000000"/>
                </a:solidFill>
              </a:rPr>
              <a:t/>
            </a:r>
            <a:br>
              <a:rPr lang="el-GR" sz="2400" b="1" smtClean="0">
                <a:solidFill>
                  <a:srgbClr val="000000"/>
                </a:solidFill>
              </a:rPr>
            </a:br>
            <a:r>
              <a:rPr lang="el-GR" sz="2400" b="1" smtClean="0">
                <a:solidFill>
                  <a:srgbClr val="000000"/>
                </a:solidFill>
              </a:rPr>
              <a:t/>
            </a:r>
            <a:br>
              <a:rPr lang="el-GR" sz="2400" b="1" smtClean="0">
                <a:solidFill>
                  <a:srgbClr val="000000"/>
                </a:solidFill>
              </a:rPr>
            </a:br>
            <a:r>
              <a:rPr lang="en-US" sz="2400" b="1" smtClean="0">
                <a:solidFill>
                  <a:srgbClr val="000000"/>
                </a:solidFill>
              </a:rPr>
              <a:t>  Mumps  susceptibility  rates  in Italy,  Brazil  and  Japan: 15.9% - 20.1%    </a:t>
            </a:r>
            <a:br>
              <a:rPr lang="en-US" sz="2400" b="1" smtClean="0">
                <a:solidFill>
                  <a:srgbClr val="000000"/>
                </a:solidFill>
              </a:rPr>
            </a:br>
            <a:r>
              <a:rPr lang="en-US" sz="2400" b="1" smtClean="0">
                <a:solidFill>
                  <a:srgbClr val="000000"/>
                </a:solidFill>
              </a:rPr>
              <a:t/>
            </a:r>
            <a:br>
              <a:rPr lang="en-US" sz="2400" b="1" smtClean="0">
                <a:solidFill>
                  <a:srgbClr val="000000"/>
                </a:solidFill>
              </a:rPr>
            </a:br>
            <a:r>
              <a:rPr lang="en-US" sz="2400" b="1" smtClean="0">
                <a:solidFill>
                  <a:srgbClr val="000000"/>
                </a:solidFill>
              </a:rPr>
              <a:t>  Rubella  susceptibility  rates  in  Italy,  Brazil  and  Japan:  </a:t>
            </a:r>
            <a:r>
              <a:rPr lang="en-GB" sz="2400" b="1" smtClean="0"/>
              <a:t>4.5%-15% </a:t>
            </a:r>
            <a:r>
              <a:rPr lang="en-US" sz="2400" b="1" smtClean="0">
                <a:solidFill>
                  <a:srgbClr val="000000"/>
                </a:solidFill>
              </a:rPr>
              <a:t/>
            </a:r>
            <a:br>
              <a:rPr lang="en-US" sz="2400" b="1" smtClean="0">
                <a:solidFill>
                  <a:srgbClr val="000000"/>
                </a:solidFill>
              </a:rPr>
            </a:br>
            <a:r>
              <a:rPr lang="el-GR" sz="2000" b="1" smtClean="0">
                <a:solidFill>
                  <a:srgbClr val="000000"/>
                </a:solidFill>
              </a:rPr>
              <a:t/>
            </a:r>
            <a:br>
              <a:rPr lang="el-GR" sz="2000" b="1" smtClean="0">
                <a:solidFill>
                  <a:srgbClr val="000000"/>
                </a:solidFill>
              </a:rPr>
            </a:br>
            <a:r>
              <a:rPr lang="el-GR" sz="2000" b="1" smtClean="0">
                <a:solidFill>
                  <a:srgbClr val="000000"/>
                </a:solidFill>
                <a:latin typeface="Arial" charset="0"/>
              </a:rPr>
              <a:t/>
            </a:r>
            <a:br>
              <a:rPr lang="el-GR" sz="2000" b="1" smtClean="0">
                <a:solidFill>
                  <a:srgbClr val="000000"/>
                </a:solidFill>
                <a:latin typeface="Arial" charset="0"/>
              </a:rPr>
            </a:br>
            <a:r>
              <a:rPr lang="el-GR" sz="1800" b="1" smtClean="0"/>
              <a:t/>
            </a:r>
            <a:br>
              <a:rPr lang="el-GR" sz="1800" b="1" smtClean="0"/>
            </a:br>
            <a:r>
              <a:rPr lang="en-US" sz="1800" b="1" smtClean="0"/>
              <a:t>*  recent  publications</a:t>
            </a:r>
            <a:endParaRPr lang="en-US" sz="2900" b="1" smtClean="0"/>
          </a:p>
        </p:txBody>
      </p:sp>
      <p:sp>
        <p:nvSpPr>
          <p:cNvPr id="46083" name="Rectangle 3"/>
          <p:cNvSpPr>
            <a:spLocks noGrp="1" noChangeArrowheads="1"/>
          </p:cNvSpPr>
          <p:nvPr>
            <p:ph type="subTitle" idx="4294967295"/>
          </p:nvPr>
        </p:nvSpPr>
        <p:spPr>
          <a:xfrm flipV="1">
            <a:off x="0" y="6092825"/>
            <a:ext cx="9144000" cy="576263"/>
          </a:xfrm>
        </p:spPr>
        <p:txBody>
          <a:bodyPr/>
          <a:lstStyle/>
          <a:p>
            <a:pPr marL="400050" lvl="1" indent="0" algn="ctr" eaLnBrk="1" hangingPunct="1">
              <a:lnSpc>
                <a:spcPct val="90000"/>
              </a:lnSpc>
              <a:buFont typeface="Arial" charset="0"/>
              <a:buNone/>
            </a:pPr>
            <a:endParaRPr lang="el-GR" sz="1700" b="1" smtClean="0">
              <a:solidFill>
                <a:srgbClr val="FF0066"/>
              </a:solidFill>
            </a:endParaRPr>
          </a:p>
          <a:p>
            <a:pPr marL="0" indent="0" algn="ctr" eaLnBrk="1" hangingPunct="1">
              <a:lnSpc>
                <a:spcPct val="90000"/>
              </a:lnSpc>
              <a:buFont typeface="Arial" charset="0"/>
              <a:buNone/>
            </a:pPr>
            <a:endParaRPr lang="el-GR" sz="2400" b="1" smtClean="0">
              <a:solidFill>
                <a:srgbClr val="FF0066"/>
              </a:solidFill>
            </a:endParaRPr>
          </a:p>
        </p:txBody>
      </p:sp>
      <p:pic>
        <p:nvPicPr>
          <p:cNvPr id="46084" name="Picture 5" descr="u11450323"/>
          <p:cNvPicPr>
            <a:picLocks noChangeAspect="1" noChangeArrowheads="1"/>
          </p:cNvPicPr>
          <p:nvPr/>
        </p:nvPicPr>
        <p:blipFill>
          <a:blip r:embed="rId2" cstate="email"/>
          <a:srcRect/>
          <a:stretch>
            <a:fillRect/>
          </a:stretch>
        </p:blipFill>
        <p:spPr bwMode="auto">
          <a:xfrm>
            <a:off x="7021513" y="4887913"/>
            <a:ext cx="2122487" cy="197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458" name="Rectangle 2"/>
          <p:cNvSpPr>
            <a:spLocks noGrp="1" noChangeArrowheads="1"/>
          </p:cNvSpPr>
          <p:nvPr>
            <p:ph type="ctrTitle"/>
          </p:nvPr>
        </p:nvSpPr>
        <p:spPr>
          <a:xfrm>
            <a:off x="152400" y="0"/>
            <a:ext cx="8915400" cy="6858000"/>
          </a:xfrm>
        </p:spPr>
        <p:txBody>
          <a:bodyPr/>
          <a:lstStyle/>
          <a:p>
            <a:pPr algn="l" eaLnBrk="1" hangingPunct="1">
              <a:lnSpc>
                <a:spcPct val="170000"/>
              </a:lnSpc>
            </a:pPr>
            <a:r>
              <a:rPr lang="el-GR" sz="2200" b="1" smtClean="0">
                <a:solidFill>
                  <a:srgbClr val="FF3300"/>
                </a:solidFill>
              </a:rPr>
              <a:t/>
            </a:r>
            <a:br>
              <a:rPr lang="el-GR" sz="2200" b="1" smtClean="0">
                <a:solidFill>
                  <a:srgbClr val="FF3300"/>
                </a:solidFill>
              </a:rPr>
            </a:br>
            <a:r>
              <a:rPr lang="el-GR" sz="2200" b="1" smtClean="0">
                <a:solidFill>
                  <a:srgbClr val="FF3300"/>
                </a:solidFill>
                <a:latin typeface="Arial" charset="0"/>
              </a:rPr>
              <a:t/>
            </a:r>
            <a:br>
              <a:rPr lang="el-GR" sz="2200" b="1" smtClean="0">
                <a:solidFill>
                  <a:srgbClr val="FF3300"/>
                </a:solidFill>
                <a:latin typeface="Arial" charset="0"/>
              </a:rPr>
            </a:br>
            <a:r>
              <a:rPr lang="el-GR" sz="2200" b="1" smtClean="0">
                <a:solidFill>
                  <a:srgbClr val="FF3300"/>
                </a:solidFill>
              </a:rPr>
              <a:t> </a:t>
            </a:r>
            <a:r>
              <a:rPr lang="el-GR" sz="2200" b="1" smtClean="0">
                <a:solidFill>
                  <a:srgbClr val="FF3300"/>
                </a:solidFill>
                <a:latin typeface="Arial" charset="0"/>
              </a:rPr>
              <a:t/>
            </a:r>
            <a:br>
              <a:rPr lang="el-GR" sz="2200" b="1" smtClean="0">
                <a:solidFill>
                  <a:srgbClr val="FF3300"/>
                </a:solidFill>
                <a:latin typeface="Arial" charset="0"/>
              </a:rPr>
            </a:br>
            <a:r>
              <a:rPr lang="el-GR" sz="2200" b="1" smtClean="0">
                <a:solidFill>
                  <a:srgbClr val="FF3300"/>
                </a:solidFill>
                <a:latin typeface="Arial" charset="0"/>
              </a:rPr>
              <a:t> </a:t>
            </a:r>
            <a:r>
              <a:rPr lang="en-US" sz="2200" b="1" smtClean="0">
                <a:solidFill>
                  <a:srgbClr val="FF3300"/>
                </a:solidFill>
                <a:latin typeface="Arial" charset="0"/>
              </a:rPr>
              <a:t/>
            </a:r>
            <a:br>
              <a:rPr lang="en-US" sz="2200" b="1" smtClean="0">
                <a:solidFill>
                  <a:srgbClr val="FF3300"/>
                </a:solidFill>
                <a:latin typeface="Arial" charset="0"/>
              </a:rPr>
            </a:br>
            <a:r>
              <a:rPr lang="en-US" sz="2200" b="1" smtClean="0">
                <a:solidFill>
                  <a:srgbClr val="FF3300"/>
                </a:solidFill>
                <a:latin typeface="Arial" charset="0"/>
              </a:rPr>
              <a:t> </a:t>
            </a:r>
            <a:r>
              <a:rPr lang="en-US" sz="2200" b="1" smtClean="0">
                <a:solidFill>
                  <a:srgbClr val="1A3EF2"/>
                </a:solidFill>
                <a:latin typeface="Arial" charset="0"/>
              </a:rPr>
              <a:t>1.  </a:t>
            </a:r>
            <a:r>
              <a:rPr lang="en-US" sz="2400" b="1" smtClean="0">
                <a:solidFill>
                  <a:srgbClr val="1A3EF2"/>
                </a:solidFill>
                <a:latin typeface="Arial" charset="0"/>
                <a:cs typeface="Arial" charset="0"/>
              </a:rPr>
              <a:t>Transmission  of  vaccine-preventable diseases  (VPDs)  </a:t>
            </a:r>
            <a:br>
              <a:rPr lang="en-US" sz="2400" b="1" smtClean="0">
                <a:solidFill>
                  <a:srgbClr val="1A3EF2"/>
                </a:solidFill>
                <a:latin typeface="Arial" charset="0"/>
                <a:cs typeface="Arial" charset="0"/>
              </a:rPr>
            </a:br>
            <a:r>
              <a:rPr lang="en-US" sz="2400" b="1" smtClean="0">
                <a:solidFill>
                  <a:srgbClr val="1A3EF2"/>
                </a:solidFill>
                <a:latin typeface="Arial" charset="0"/>
                <a:cs typeface="Arial" charset="0"/>
              </a:rPr>
              <a:t>      in  healthcare  facilities     </a:t>
            </a:r>
            <a:br>
              <a:rPr lang="en-US" sz="2400" b="1" smtClean="0">
                <a:solidFill>
                  <a:srgbClr val="1A3EF2"/>
                </a:solidFill>
                <a:latin typeface="Arial" charset="0"/>
                <a:cs typeface="Arial" charset="0"/>
              </a:rPr>
            </a:br>
            <a:r>
              <a:rPr lang="en-US" sz="2200" b="1" smtClean="0">
                <a:solidFill>
                  <a:srgbClr val="FF3300"/>
                </a:solidFill>
                <a:latin typeface="Arial" charset="0"/>
              </a:rPr>
              <a:t/>
            </a:r>
            <a:br>
              <a:rPr lang="en-US" sz="2200" b="1" smtClean="0">
                <a:solidFill>
                  <a:srgbClr val="FF3300"/>
                </a:solidFill>
                <a:latin typeface="Arial" charset="0"/>
              </a:rPr>
            </a:br>
            <a:r>
              <a:rPr lang="en-US" sz="2000" b="1" smtClean="0">
                <a:latin typeface="Arial" charset="0"/>
                <a:cs typeface="Arial" charset="0"/>
              </a:rPr>
              <a:t>Transmission of  VPDs  and  large  outbreaks  continue  to  challenge  healthcare  facilities  even  in  developed  countries  with  long-standing  vaccination  programs.     </a:t>
            </a:r>
            <a:br>
              <a:rPr lang="en-US" sz="2000" b="1" smtClean="0">
                <a:latin typeface="Arial" charset="0"/>
                <a:cs typeface="Arial" charset="0"/>
              </a:rPr>
            </a:br>
            <a:r>
              <a:rPr lang="en-US" sz="2000" b="1" smtClean="0">
                <a:latin typeface="Arial" charset="0"/>
                <a:cs typeface="Arial" charset="0"/>
              </a:rPr>
              <a:t/>
            </a:r>
            <a:br>
              <a:rPr lang="en-US" sz="2000" b="1" smtClean="0">
                <a:latin typeface="Arial" charset="0"/>
                <a:cs typeface="Arial" charset="0"/>
              </a:rPr>
            </a:br>
            <a:r>
              <a:rPr lang="en-US" sz="2000" b="1" smtClean="0">
                <a:latin typeface="Arial" charset="0"/>
                <a:cs typeface="Arial" charset="0"/>
              </a:rPr>
              <a:t> </a:t>
            </a:r>
            <a:r>
              <a:rPr lang="en-US" sz="2000" b="1" smtClean="0">
                <a:solidFill>
                  <a:srgbClr val="FF0000"/>
                </a:solidFill>
                <a:latin typeface="Arial" charset="0"/>
                <a:cs typeface="Arial" charset="0"/>
              </a:rPr>
              <a:t>Re-emergence  of  measles  in  Europe  and  the  United  States  and         </a:t>
            </a:r>
            <a:br>
              <a:rPr lang="en-US" sz="2000" b="1" smtClean="0">
                <a:solidFill>
                  <a:srgbClr val="FF0000"/>
                </a:solidFill>
                <a:latin typeface="Arial" charset="0"/>
                <a:cs typeface="Arial" charset="0"/>
              </a:rPr>
            </a:br>
            <a:r>
              <a:rPr lang="en-US" sz="2000" b="1" smtClean="0">
                <a:solidFill>
                  <a:srgbClr val="FF0000"/>
                </a:solidFill>
                <a:latin typeface="Arial" charset="0"/>
                <a:cs typeface="Arial" charset="0"/>
              </a:rPr>
              <a:t> pertussis  in  the  United  States </a:t>
            </a:r>
            <a:r>
              <a:rPr lang="en-US" sz="2000" b="1" smtClean="0">
                <a:latin typeface="Arial" charset="0"/>
                <a:cs typeface="Arial" charset="0"/>
              </a:rPr>
              <a:t/>
            </a:r>
            <a:br>
              <a:rPr lang="en-US" sz="2000" b="1" smtClean="0">
                <a:latin typeface="Arial" charset="0"/>
                <a:cs typeface="Arial" charset="0"/>
              </a:rPr>
            </a:br>
            <a:r>
              <a:rPr lang="en-US" sz="2000" b="1" smtClean="0">
                <a:latin typeface="Arial" charset="0"/>
                <a:cs typeface="Arial" charset="0"/>
              </a:rPr>
              <a:t> </a:t>
            </a:r>
            <a:br>
              <a:rPr lang="en-US" sz="2000" b="1" smtClean="0">
                <a:latin typeface="Arial" charset="0"/>
                <a:cs typeface="Arial" charset="0"/>
              </a:rPr>
            </a:br>
            <a:r>
              <a:rPr lang="en-US" sz="1800" b="1" smtClean="0">
                <a:solidFill>
                  <a:srgbClr val="FF3300"/>
                </a:solidFill>
                <a:latin typeface="Arial" charset="0"/>
                <a:cs typeface="Arial" charset="0"/>
              </a:rPr>
              <a:t/>
            </a:r>
            <a:br>
              <a:rPr lang="en-US" sz="1800" b="1" smtClean="0">
                <a:solidFill>
                  <a:srgbClr val="FF3300"/>
                </a:solidFill>
                <a:latin typeface="Arial" charset="0"/>
                <a:cs typeface="Arial" charset="0"/>
              </a:rPr>
            </a:br>
            <a:r>
              <a:rPr lang="el-GR" sz="1800" b="1" smtClean="0">
                <a:solidFill>
                  <a:srgbClr val="FF3300"/>
                </a:solidFill>
                <a:latin typeface="Arial" charset="0"/>
                <a:cs typeface="Arial" charset="0"/>
              </a:rPr>
              <a:t/>
            </a:r>
            <a:br>
              <a:rPr lang="el-GR" sz="1800" b="1" smtClean="0">
                <a:solidFill>
                  <a:srgbClr val="FF3300"/>
                </a:solidFill>
                <a:latin typeface="Arial" charset="0"/>
                <a:cs typeface="Arial" charset="0"/>
              </a:rPr>
            </a:br>
            <a:r>
              <a:rPr lang="en-US" sz="2200" b="1" smtClean="0">
                <a:solidFill>
                  <a:srgbClr val="FF3300"/>
                </a:solidFill>
              </a:rPr>
              <a:t>	</a:t>
            </a:r>
            <a:r>
              <a:rPr lang="el-GR" sz="2100" b="1" smtClean="0"/>
              <a:t/>
            </a:r>
            <a:br>
              <a:rPr lang="el-GR" sz="2100" b="1" smtClean="0"/>
            </a:br>
            <a:r>
              <a:rPr lang="el-GR" sz="2100" b="1" smtClean="0"/>
              <a:t>         </a:t>
            </a:r>
            <a:br>
              <a:rPr lang="el-GR" sz="2100" b="1" smtClean="0"/>
            </a:br>
            <a:r>
              <a:rPr lang="el-GR" smtClean="0"/>
              <a:t> </a:t>
            </a:r>
            <a:endParaRPr lang="en-US" smtClean="0"/>
          </a:p>
        </p:txBody>
      </p:sp>
      <p:sp>
        <p:nvSpPr>
          <p:cNvPr id="19459" name="Rectangle 3"/>
          <p:cNvSpPr>
            <a:spLocks noGrp="1" noChangeArrowheads="1"/>
          </p:cNvSpPr>
          <p:nvPr>
            <p:ph type="subTitle" idx="1"/>
          </p:nvPr>
        </p:nvSpPr>
        <p:spPr>
          <a:xfrm flipV="1">
            <a:off x="0" y="6858000"/>
            <a:ext cx="9144000" cy="533400"/>
          </a:xfrm>
        </p:spPr>
        <p:txBody>
          <a:bodyPr/>
          <a:lstStyle/>
          <a:p>
            <a:pPr eaLnBrk="1" hangingPunct="1">
              <a:lnSpc>
                <a:spcPct val="90000"/>
              </a:lnSpc>
            </a:pPr>
            <a:endParaRPr lang="el-GR" sz="2100" b="1" smtClean="0">
              <a:solidFill>
                <a:srgbClr val="FF0066"/>
              </a:solidFill>
            </a:endParaRPr>
          </a:p>
          <a:p>
            <a:pPr eaLnBrk="1" hangingPunct="1">
              <a:lnSpc>
                <a:spcPct val="90000"/>
              </a:lnSpc>
            </a:pPr>
            <a:endParaRPr lang="el-GR" sz="2400" b="1" smtClean="0">
              <a:solidFill>
                <a:srgbClr val="FF0066"/>
              </a:solidFill>
            </a:endParaRPr>
          </a:p>
        </p:txBody>
      </p:sp>
      <p:pic>
        <p:nvPicPr>
          <p:cNvPr id="19460" name="Picture 15" descr="http://www.eurosurveillance.org/images/dynamic/ew/v10n43/051027_crypt.gif">
            <a:hlinkClick r:id="rId2"/>
          </p:cNvPr>
          <p:cNvPicPr>
            <a:picLocks noChangeAspect="1" noChangeArrowheads="1"/>
          </p:cNvPicPr>
          <p:nvPr/>
        </p:nvPicPr>
        <p:blipFill>
          <a:blip r:embed="rId3" cstate="email"/>
          <a:srcRect/>
          <a:stretch>
            <a:fillRect/>
          </a:stretch>
        </p:blipFill>
        <p:spPr bwMode="auto">
          <a:xfrm>
            <a:off x="6084888" y="4941888"/>
            <a:ext cx="3059112" cy="1916112"/>
          </a:xfrm>
          <a:prstGeom prst="rect">
            <a:avLst/>
          </a:prstGeom>
          <a:noFill/>
          <a:ln w="22225">
            <a:solidFill>
              <a:srgbClr val="000000"/>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0" y="-171450"/>
            <a:ext cx="9144000" cy="7029450"/>
          </a:xfrm>
        </p:spPr>
        <p:txBody>
          <a:bodyPr/>
          <a:lstStyle/>
          <a:p>
            <a:pPr algn="l" eaLnBrk="1" hangingPunct="1">
              <a:lnSpc>
                <a:spcPct val="125000"/>
              </a:lnSpc>
            </a:pPr>
            <a:r>
              <a:rPr lang="en-US" sz="2400" b="1" smtClean="0">
                <a:solidFill>
                  <a:srgbClr val="1A3EF2"/>
                </a:solidFill>
              </a:rPr>
              <a:t>Susceptible  HCPs  </a:t>
            </a:r>
            <a:r>
              <a:rPr lang="el-GR" sz="2400" b="1" smtClean="0">
                <a:solidFill>
                  <a:srgbClr val="1A3EF2"/>
                </a:solidFill>
              </a:rPr>
              <a:t>(%)  </a:t>
            </a:r>
            <a:r>
              <a:rPr lang="en-US" sz="2400" b="1" smtClean="0">
                <a:solidFill>
                  <a:srgbClr val="1A3EF2"/>
                </a:solidFill>
              </a:rPr>
              <a:t>in  healthcare  facilities  in  Greece,  </a:t>
            </a:r>
            <a:r>
              <a:rPr lang="el-GR" sz="2400" b="1" smtClean="0">
                <a:solidFill>
                  <a:srgbClr val="1A3EF2"/>
                </a:solidFill>
              </a:rPr>
              <a:t>2010 - 2011 </a:t>
            </a:r>
            <a:r>
              <a:rPr lang="el-GR" sz="2600" b="1" smtClean="0"/>
              <a:t/>
            </a:r>
            <a:br>
              <a:rPr lang="el-GR" sz="2600" b="1" smtClean="0"/>
            </a:br>
            <a:r>
              <a:rPr lang="el-GR" sz="2600" b="1" smtClean="0">
                <a:solidFill>
                  <a:srgbClr val="379B1F"/>
                </a:solidFill>
              </a:rPr>
              <a:t/>
            </a:r>
            <a:br>
              <a:rPr lang="el-GR" sz="2600" b="1" smtClean="0">
                <a:solidFill>
                  <a:srgbClr val="379B1F"/>
                </a:solidFill>
              </a:rPr>
            </a:br>
            <a:r>
              <a:rPr lang="el-GR" sz="2600" b="1" smtClean="0">
                <a:solidFill>
                  <a:srgbClr val="379B1F"/>
                </a:solidFill>
              </a:rPr>
              <a:t/>
            </a:r>
            <a:br>
              <a:rPr lang="el-GR" sz="2600" b="1" smtClean="0">
                <a:solidFill>
                  <a:srgbClr val="379B1F"/>
                </a:solidFill>
              </a:rPr>
            </a:br>
            <a:r>
              <a:rPr lang="el-GR" sz="2600" b="1" smtClean="0">
                <a:solidFill>
                  <a:srgbClr val="379B1F"/>
                </a:solidFill>
              </a:rPr>
              <a:t/>
            </a:r>
            <a:br>
              <a:rPr lang="el-GR" sz="2600" b="1" smtClean="0">
                <a:solidFill>
                  <a:srgbClr val="379B1F"/>
                </a:solidFill>
              </a:rPr>
            </a:br>
            <a:r>
              <a:rPr lang="el-GR" sz="2600" b="1" smtClean="0">
                <a:solidFill>
                  <a:srgbClr val="379B1F"/>
                </a:solidFill>
              </a:rPr>
              <a:t/>
            </a:r>
            <a:br>
              <a:rPr lang="el-GR" sz="2600" b="1" smtClean="0">
                <a:solidFill>
                  <a:srgbClr val="379B1F"/>
                </a:solidFill>
              </a:rPr>
            </a:br>
            <a:r>
              <a:rPr lang="el-GR" sz="2600" b="1" smtClean="0">
                <a:solidFill>
                  <a:srgbClr val="379B1F"/>
                </a:solidFill>
              </a:rPr>
              <a:t/>
            </a:r>
            <a:br>
              <a:rPr lang="el-GR" sz="2600" b="1" smtClean="0">
                <a:solidFill>
                  <a:srgbClr val="379B1F"/>
                </a:solidFill>
              </a:rPr>
            </a:br>
            <a:r>
              <a:rPr lang="el-GR" sz="2600" b="1" smtClean="0">
                <a:solidFill>
                  <a:srgbClr val="379B1F"/>
                </a:solidFill>
              </a:rPr>
              <a:t/>
            </a:r>
            <a:br>
              <a:rPr lang="el-GR" sz="2600" b="1" smtClean="0">
                <a:solidFill>
                  <a:srgbClr val="379B1F"/>
                </a:solidFill>
              </a:rPr>
            </a:br>
            <a:r>
              <a:rPr lang="el-GR" sz="2600" b="1" smtClean="0">
                <a:solidFill>
                  <a:srgbClr val="379B1F"/>
                </a:solidFill>
              </a:rPr>
              <a:t/>
            </a:r>
            <a:br>
              <a:rPr lang="el-GR" sz="2600" b="1" smtClean="0">
                <a:solidFill>
                  <a:srgbClr val="379B1F"/>
                </a:solidFill>
              </a:rPr>
            </a:br>
            <a:r>
              <a:rPr lang="el-GR" sz="2600" b="1" smtClean="0">
                <a:solidFill>
                  <a:srgbClr val="379B1F"/>
                </a:solidFill>
              </a:rPr>
              <a:t/>
            </a:r>
            <a:br>
              <a:rPr lang="el-GR" sz="2600" b="1" smtClean="0">
                <a:solidFill>
                  <a:srgbClr val="379B1F"/>
                </a:solidFill>
              </a:rPr>
            </a:br>
            <a:r>
              <a:rPr lang="el-GR" sz="2600" b="1" smtClean="0">
                <a:solidFill>
                  <a:srgbClr val="379B1F"/>
                </a:solidFill>
              </a:rPr>
              <a:t/>
            </a:r>
            <a:br>
              <a:rPr lang="el-GR" sz="2600" b="1" smtClean="0">
                <a:solidFill>
                  <a:srgbClr val="379B1F"/>
                </a:solidFill>
              </a:rPr>
            </a:br>
            <a:r>
              <a:rPr lang="el-GR" sz="2600" b="1" smtClean="0">
                <a:solidFill>
                  <a:srgbClr val="379B1F"/>
                </a:solidFill>
              </a:rPr>
              <a:t/>
            </a:r>
            <a:br>
              <a:rPr lang="el-GR" sz="2600" b="1" smtClean="0">
                <a:solidFill>
                  <a:srgbClr val="379B1F"/>
                </a:solidFill>
              </a:rPr>
            </a:br>
            <a:r>
              <a:rPr lang="el-GR" sz="1400" b="1" smtClean="0">
                <a:solidFill>
                  <a:srgbClr val="000000"/>
                </a:solidFill>
              </a:rPr>
              <a:t/>
            </a:r>
            <a:br>
              <a:rPr lang="el-GR" sz="1400" b="1" smtClean="0">
                <a:solidFill>
                  <a:srgbClr val="000000"/>
                </a:solidFill>
              </a:rPr>
            </a:br>
            <a:r>
              <a:rPr lang="en-US" sz="1700" b="1" smtClean="0">
                <a:solidFill>
                  <a:srgbClr val="000000"/>
                </a:solidFill>
                <a:latin typeface="Arial" charset="0"/>
              </a:rPr>
              <a:t>         </a:t>
            </a:r>
            <a:br>
              <a:rPr lang="en-US" sz="1700" b="1" smtClean="0">
                <a:solidFill>
                  <a:srgbClr val="000000"/>
                </a:solidFill>
                <a:latin typeface="Arial" charset="0"/>
              </a:rPr>
            </a:br>
            <a:r>
              <a:rPr lang="en-US" sz="1700" b="1" smtClean="0">
                <a:solidFill>
                  <a:srgbClr val="000000"/>
                </a:solidFill>
                <a:latin typeface="Arial" charset="0"/>
              </a:rPr>
              <a:t>        </a:t>
            </a:r>
            <a:r>
              <a:rPr lang="en-US" sz="1600" b="1" smtClean="0">
                <a:solidFill>
                  <a:srgbClr val="000000"/>
                </a:solidFill>
                <a:latin typeface="Arial" charset="0"/>
                <a:cs typeface="Arial" charset="0"/>
              </a:rPr>
              <a:t>Maltezou  et  al.  </a:t>
            </a:r>
            <a:r>
              <a:rPr lang="en-US" sz="1600" b="1" i="1" smtClean="0">
                <a:latin typeface="Arial" charset="0"/>
                <a:cs typeface="Arial" charset="0"/>
              </a:rPr>
              <a:t>American  Journal  of  Infection  Control   </a:t>
            </a:r>
            <a:r>
              <a:rPr lang="en-US" sz="1600" b="1" smtClean="0">
                <a:latin typeface="Arial" charset="0"/>
                <a:cs typeface="Arial" charset="0"/>
              </a:rPr>
              <a:t>2013;41:66-70</a:t>
            </a:r>
            <a:br>
              <a:rPr lang="en-US" sz="1600" b="1" smtClean="0">
                <a:latin typeface="Arial" charset="0"/>
                <a:cs typeface="Arial" charset="0"/>
              </a:rPr>
            </a:br>
            <a:r>
              <a:rPr lang="en-US" sz="1600" b="1" smtClean="0">
                <a:latin typeface="Arial" charset="0"/>
                <a:cs typeface="Arial" charset="0"/>
              </a:rPr>
              <a:t>        Maltezou  et  al.  </a:t>
            </a:r>
            <a:r>
              <a:rPr lang="pt-BR" sz="1600" b="1" i="1" smtClean="0">
                <a:latin typeface="Arial" charset="0"/>
                <a:cs typeface="Arial" charset="0"/>
              </a:rPr>
              <a:t>Journal  of  Infection  </a:t>
            </a:r>
            <a:r>
              <a:rPr lang="pt-BR" sz="1600" b="1" smtClean="0">
                <a:latin typeface="Arial" charset="0"/>
                <a:cs typeface="Arial" charset="0"/>
              </a:rPr>
              <a:t>2012;64:319-324</a:t>
            </a:r>
            <a:endParaRPr lang="en-US" sz="1600" b="1" smtClean="0">
              <a:solidFill>
                <a:srgbClr val="000000"/>
              </a:solidFill>
              <a:latin typeface="Arial" charset="0"/>
            </a:endParaRPr>
          </a:p>
        </p:txBody>
      </p:sp>
      <p:sp>
        <p:nvSpPr>
          <p:cNvPr id="47107" name="Rectangle 3"/>
          <p:cNvSpPr>
            <a:spLocks noGrp="1" noChangeArrowheads="1"/>
          </p:cNvSpPr>
          <p:nvPr>
            <p:ph type="subTitle" idx="1"/>
          </p:nvPr>
        </p:nvSpPr>
        <p:spPr>
          <a:xfrm flipV="1">
            <a:off x="0" y="6858000"/>
            <a:ext cx="9144000" cy="533400"/>
          </a:xfrm>
        </p:spPr>
        <p:txBody>
          <a:bodyPr/>
          <a:lstStyle/>
          <a:p>
            <a:pPr eaLnBrk="1" hangingPunct="1">
              <a:lnSpc>
                <a:spcPct val="90000"/>
              </a:lnSpc>
            </a:pPr>
            <a:endParaRPr lang="el-GR" sz="2100" b="1" smtClean="0">
              <a:solidFill>
                <a:srgbClr val="FF0066"/>
              </a:solidFill>
            </a:endParaRPr>
          </a:p>
          <a:p>
            <a:pPr eaLnBrk="1" hangingPunct="1">
              <a:lnSpc>
                <a:spcPct val="90000"/>
              </a:lnSpc>
            </a:pPr>
            <a:endParaRPr lang="el-GR" sz="2400" b="1" smtClean="0">
              <a:solidFill>
                <a:srgbClr val="FF0066"/>
              </a:solidFill>
            </a:endParaRPr>
          </a:p>
        </p:txBody>
      </p:sp>
      <p:graphicFrame>
        <p:nvGraphicFramePr>
          <p:cNvPr id="4" name="1 - Γράφημα"/>
          <p:cNvGraphicFramePr/>
          <p:nvPr/>
        </p:nvGraphicFramePr>
        <p:xfrm>
          <a:off x="395536" y="1196752"/>
          <a:ext cx="8205588" cy="4890194"/>
        </p:xfrm>
        <a:graphic>
          <a:graphicData uri="http://schemas.openxmlformats.org/drawingml/2006/chart">
            <c:chart xmlns:c="http://schemas.openxmlformats.org/drawingml/2006/chart" xmlns:r="http://schemas.openxmlformats.org/officeDocument/2006/relationships" r:id="rId2"/>
          </a:graphicData>
        </a:graphic>
      </p:graphicFrame>
      <p:sp>
        <p:nvSpPr>
          <p:cNvPr id="47109" name="4 - TextBox"/>
          <p:cNvSpPr txBox="1">
            <a:spLocks noChangeArrowheads="1"/>
          </p:cNvSpPr>
          <p:nvPr/>
        </p:nvSpPr>
        <p:spPr bwMode="auto">
          <a:xfrm>
            <a:off x="7092950" y="2565400"/>
            <a:ext cx="1871663" cy="1200150"/>
          </a:xfrm>
          <a:prstGeom prst="rect">
            <a:avLst/>
          </a:prstGeom>
          <a:noFill/>
          <a:ln w="9525">
            <a:noFill/>
            <a:miter lim="800000"/>
            <a:headEnd/>
            <a:tailEnd/>
          </a:ln>
        </p:spPr>
        <p:txBody>
          <a:bodyPr>
            <a:spAutoFit/>
          </a:bodyPr>
          <a:lstStyle/>
          <a:p>
            <a:r>
              <a:rPr lang="el-GR" sz="2400" b="1">
                <a:solidFill>
                  <a:srgbClr val="FF0000"/>
                </a:solidFill>
                <a:latin typeface="Arial Narrow" pitchFamily="4" charset="0"/>
              </a:rPr>
              <a:t>▪</a:t>
            </a:r>
            <a:r>
              <a:rPr lang="en-US" sz="1200" b="1">
                <a:latin typeface="Arial Narrow" pitchFamily="4" charset="0"/>
              </a:rPr>
              <a:t> HCPs  in  acute-care   </a:t>
            </a:r>
          </a:p>
          <a:p>
            <a:r>
              <a:rPr lang="en-US" sz="1200" b="1">
                <a:latin typeface="Arial Narrow" pitchFamily="4" charset="0"/>
              </a:rPr>
              <a:t>     hospitals  (n=505)</a:t>
            </a:r>
          </a:p>
          <a:p>
            <a:r>
              <a:rPr lang="el-GR" sz="2400" b="1">
                <a:solidFill>
                  <a:srgbClr val="1A3EF2"/>
                </a:solidFill>
                <a:latin typeface="Arial Narrow" pitchFamily="4" charset="0"/>
              </a:rPr>
              <a:t>▪</a:t>
            </a:r>
            <a:r>
              <a:rPr lang="en-US" sz="1200" b="1">
                <a:latin typeface="Arial Narrow" pitchFamily="4" charset="0"/>
              </a:rPr>
              <a:t> HCPs  in  primary-</a:t>
            </a:r>
          </a:p>
          <a:p>
            <a:r>
              <a:rPr lang="en-US" sz="1200" b="1">
                <a:latin typeface="Arial Narrow" pitchFamily="4" charset="0"/>
              </a:rPr>
              <a:t>    care  centers  (n=2055)</a:t>
            </a:r>
            <a:endParaRPr lang="el-GR" sz="1200" b="1">
              <a:latin typeface="Arial Narrow" pitchFamily="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74638"/>
            <a:ext cx="9144000" cy="850900"/>
          </a:xfrm>
        </p:spPr>
        <p:txBody>
          <a:bodyPr/>
          <a:lstStyle/>
          <a:p>
            <a:pPr eaLnBrk="1" hangingPunct="1"/>
            <a:r>
              <a:rPr lang="en-US" sz="3200" b="1" smtClean="0">
                <a:solidFill>
                  <a:srgbClr val="1A3EF2"/>
                </a:solidFill>
              </a:rPr>
              <a:t>Vaccination  coverage  of  HCPs  against  influenza</a:t>
            </a:r>
            <a:endParaRPr lang="el-GR" smtClean="0"/>
          </a:p>
        </p:txBody>
      </p:sp>
      <p:sp>
        <p:nvSpPr>
          <p:cNvPr id="48131" name="Rectangle 3"/>
          <p:cNvSpPr>
            <a:spLocks noGrp="1" noChangeArrowheads="1"/>
          </p:cNvSpPr>
          <p:nvPr>
            <p:ph type="body" idx="1"/>
          </p:nvPr>
        </p:nvSpPr>
        <p:spPr>
          <a:xfrm>
            <a:off x="304800" y="1052513"/>
            <a:ext cx="8839200" cy="2681287"/>
          </a:xfrm>
        </p:spPr>
        <p:txBody>
          <a:bodyPr/>
          <a:lstStyle/>
          <a:p>
            <a:pPr eaLnBrk="1" hangingPunct="1">
              <a:buFont typeface="Arial" charset="0"/>
              <a:buNone/>
            </a:pPr>
            <a:endParaRPr lang="el-GR" sz="3300" b="1" smtClean="0"/>
          </a:p>
          <a:p>
            <a:pPr eaLnBrk="1" hangingPunct="1">
              <a:lnSpc>
                <a:spcPct val="140000"/>
              </a:lnSpc>
            </a:pPr>
            <a:r>
              <a:rPr lang="en-US" sz="2400" b="1" smtClean="0">
                <a:solidFill>
                  <a:srgbClr val="FF0000"/>
                </a:solidFill>
              </a:rPr>
              <a:t>low  vaccination  rates  worldwide  (</a:t>
            </a:r>
            <a:r>
              <a:rPr lang="el-GR" sz="2400" b="1" smtClean="0">
                <a:solidFill>
                  <a:srgbClr val="FF0000"/>
                </a:solidFill>
              </a:rPr>
              <a:t>&lt; 40</a:t>
            </a:r>
            <a:r>
              <a:rPr lang="en-US" sz="2400" b="1" smtClean="0">
                <a:solidFill>
                  <a:srgbClr val="FF0000"/>
                </a:solidFill>
              </a:rPr>
              <a:t>%)</a:t>
            </a:r>
          </a:p>
          <a:p>
            <a:pPr eaLnBrk="1" hangingPunct="1">
              <a:lnSpc>
                <a:spcPct val="140000"/>
              </a:lnSpc>
            </a:pPr>
            <a:endParaRPr lang="el-GR" sz="2400" b="1" smtClean="0">
              <a:solidFill>
                <a:srgbClr val="FF0000"/>
              </a:solidFill>
            </a:endParaRPr>
          </a:p>
          <a:p>
            <a:pPr eaLnBrk="1" hangingPunct="1">
              <a:lnSpc>
                <a:spcPct val="140000"/>
              </a:lnSpc>
            </a:pPr>
            <a:r>
              <a:rPr lang="en-US" sz="2400" b="1" smtClean="0"/>
              <a:t>mandatory  vaccination  in  US hospitals: &gt; 98</a:t>
            </a:r>
            <a:r>
              <a:rPr lang="el-GR" sz="2400" b="1" smtClean="0"/>
              <a:t>%</a:t>
            </a:r>
            <a:endParaRPr lang="el-GR" sz="2400" smtClean="0"/>
          </a:p>
        </p:txBody>
      </p:sp>
      <p:sp>
        <p:nvSpPr>
          <p:cNvPr id="48132" name="Rectangle 3"/>
          <p:cNvSpPr txBox="1">
            <a:spLocks noChangeArrowheads="1"/>
          </p:cNvSpPr>
          <p:nvPr/>
        </p:nvSpPr>
        <p:spPr bwMode="auto">
          <a:xfrm>
            <a:off x="-323850" y="5229225"/>
            <a:ext cx="9467850" cy="1566863"/>
          </a:xfrm>
          <a:prstGeom prst="rect">
            <a:avLst/>
          </a:prstGeom>
          <a:noFill/>
          <a:ln w="9525">
            <a:noFill/>
            <a:miter lim="800000"/>
            <a:headEnd/>
            <a:tailEnd/>
          </a:ln>
        </p:spPr>
        <p:txBody>
          <a:bodyPr/>
          <a:lstStyle/>
          <a:p>
            <a:pPr marL="342900" indent="-342900">
              <a:lnSpc>
                <a:spcPct val="140000"/>
              </a:lnSpc>
              <a:spcBef>
                <a:spcPct val="20000"/>
              </a:spcBef>
              <a:buFontTx/>
              <a:buChar char="•"/>
            </a:pPr>
            <a:endParaRPr lang="en-US" sz="2400" b="1"/>
          </a:p>
          <a:p>
            <a:pPr marL="342900" indent="-342900">
              <a:lnSpc>
                <a:spcPct val="140000"/>
              </a:lnSpc>
              <a:spcBef>
                <a:spcPct val="20000"/>
              </a:spcBef>
            </a:pPr>
            <a:r>
              <a:rPr lang="en-US" sz="1400" b="1"/>
              <a:t>	</a:t>
            </a:r>
            <a:r>
              <a:rPr lang="en-US" sz="1200" b="1"/>
              <a:t>1. Maltezou HC. Nosocomial influenza: new concepts and practice.  </a:t>
            </a:r>
            <a:r>
              <a:rPr lang="en-US" sz="1200" b="1" i="1"/>
              <a:t>Current Opinion of Infectious Diseases </a:t>
            </a:r>
            <a:r>
              <a:rPr lang="en-US" sz="1200" b="1"/>
              <a:t>2008;21: 337-43</a:t>
            </a:r>
            <a:r>
              <a:rPr lang="el-GR" sz="1200" b="1"/>
              <a:t> </a:t>
            </a:r>
            <a:endParaRPr lang="en-US" sz="1200" b="1"/>
          </a:p>
          <a:p>
            <a:pPr marL="342900" indent="-342900">
              <a:lnSpc>
                <a:spcPct val="140000"/>
              </a:lnSpc>
              <a:spcBef>
                <a:spcPct val="20000"/>
              </a:spcBef>
            </a:pPr>
            <a:r>
              <a:rPr lang="en-GB" sz="1200" b="1"/>
              <a:t>	2. Babcock et al. Mandatory influenza vaccination of health care workers: translating policy to practice. </a:t>
            </a:r>
            <a:r>
              <a:rPr lang="en-GB" sz="1200" b="1" i="1"/>
              <a:t>Clinical Infectious Diseases</a:t>
            </a:r>
            <a:r>
              <a:rPr lang="en-GB" sz="1200" b="1"/>
              <a:t> 2010;50:459-464</a:t>
            </a:r>
            <a:endParaRPr lang="el-GR" sz="2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0" y="6019800"/>
            <a:ext cx="9144000" cy="762000"/>
          </a:xfrm>
          <a:noFill/>
        </p:spPr>
        <p:txBody>
          <a:bodyPr/>
          <a:lstStyle/>
          <a:p>
            <a:pPr marL="266700" indent="-266700">
              <a:lnSpc>
                <a:spcPct val="80000"/>
              </a:lnSpc>
              <a:buFont typeface="Wingdings" pitchFamily="4" charset="2"/>
              <a:buNone/>
            </a:pPr>
            <a:r>
              <a:rPr lang="en-US" sz="1400" b="1" smtClean="0">
                <a:solidFill>
                  <a:srgbClr val="000000"/>
                </a:solidFill>
              </a:rPr>
              <a:t>Maltezou  HC,  Tsakris  A.  Vaccination  of  health-care  workers  against  influenza:  our  obligation  to  protect  patients.  </a:t>
            </a:r>
            <a:r>
              <a:rPr lang="en-US" sz="1400" b="1" i="1" smtClean="0">
                <a:solidFill>
                  <a:srgbClr val="000000"/>
                </a:solidFill>
              </a:rPr>
              <a:t>Influenza  and  Other  Respiratory  Viruses  </a:t>
            </a:r>
            <a:r>
              <a:rPr lang="en-US" sz="1400" b="1" smtClean="0">
                <a:solidFill>
                  <a:srgbClr val="000000"/>
                </a:solidFill>
              </a:rPr>
              <a:t>2011; 5:382-388       </a:t>
            </a:r>
            <a:r>
              <a:rPr lang="el-GR" sz="1400" b="1" smtClean="0">
                <a:solidFill>
                  <a:srgbClr val="000000"/>
                </a:solidFill>
              </a:rPr>
              <a:t/>
            </a:r>
            <a:br>
              <a:rPr lang="el-GR" sz="1400" b="1" smtClean="0">
                <a:solidFill>
                  <a:srgbClr val="000000"/>
                </a:solidFill>
              </a:rPr>
            </a:br>
            <a:endParaRPr lang="el-GR" sz="1400" b="1" smtClean="0">
              <a:solidFill>
                <a:srgbClr val="000000"/>
              </a:solidFill>
            </a:endParaRPr>
          </a:p>
        </p:txBody>
      </p:sp>
      <p:pic>
        <p:nvPicPr>
          <p:cNvPr id="4" name="Εικόνα 1"/>
          <p:cNvPicPr>
            <a:picLocks noChangeAspect="1"/>
          </p:cNvPicPr>
          <p:nvPr/>
        </p:nvPicPr>
        <p:blipFill>
          <a:blip r:embed="rId2" cstate="email"/>
          <a:stretch>
            <a:fillRect/>
          </a:stretch>
        </p:blipFill>
        <p:spPr>
          <a:xfrm>
            <a:off x="1258888" y="908050"/>
            <a:ext cx="6696075" cy="4581525"/>
          </a:xfrm>
          <a:prstGeom prst="rect">
            <a:avLst/>
          </a:prstGeom>
          <a:ln w="22225">
            <a:solidFill>
              <a:schemeClr val="tx1">
                <a:lumMod val="95000"/>
                <a:lumOff val="5000"/>
              </a:schemeClr>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0" y="6019800"/>
            <a:ext cx="9144000" cy="838200"/>
          </a:xfrm>
          <a:noFill/>
        </p:spPr>
        <p:txBody>
          <a:bodyPr/>
          <a:lstStyle/>
          <a:p>
            <a:pPr marL="266700" indent="-266700">
              <a:lnSpc>
                <a:spcPct val="80000"/>
              </a:lnSpc>
              <a:buFont typeface="Wingdings" pitchFamily="4" charset="2"/>
              <a:buNone/>
            </a:pPr>
            <a:r>
              <a:rPr lang="en-US" sz="1400" b="1" smtClean="0">
                <a:solidFill>
                  <a:srgbClr val="000000"/>
                </a:solidFill>
              </a:rPr>
              <a:t>Maltezou  HC,  Tsakris  A.  Vaccination  of  health-care  workers  against  influenza:  our  obligation  to  protect  patients.  </a:t>
            </a:r>
            <a:r>
              <a:rPr lang="en-US" sz="1400" b="1" i="1" smtClean="0">
                <a:solidFill>
                  <a:srgbClr val="000000"/>
                </a:solidFill>
              </a:rPr>
              <a:t>Influenza  and  Other  Respiratory  Viruses  </a:t>
            </a:r>
            <a:r>
              <a:rPr lang="en-US" sz="1400" b="1" smtClean="0">
                <a:solidFill>
                  <a:srgbClr val="000000"/>
                </a:solidFill>
              </a:rPr>
              <a:t>2011; 5:382-388</a:t>
            </a:r>
            <a:endParaRPr lang="el-GR" sz="1400" b="1" smtClean="0">
              <a:solidFill>
                <a:srgbClr val="000000"/>
              </a:solidFill>
            </a:endParaRPr>
          </a:p>
        </p:txBody>
      </p:sp>
      <p:pic>
        <p:nvPicPr>
          <p:cNvPr id="6" name="Εικόνα 2"/>
          <p:cNvPicPr>
            <a:picLocks noChangeAspect="1"/>
          </p:cNvPicPr>
          <p:nvPr/>
        </p:nvPicPr>
        <p:blipFill>
          <a:blip r:embed="rId2" cstate="email"/>
          <a:stretch>
            <a:fillRect/>
          </a:stretch>
        </p:blipFill>
        <p:spPr>
          <a:xfrm>
            <a:off x="1258888" y="765175"/>
            <a:ext cx="6638925" cy="4529138"/>
          </a:xfrm>
          <a:prstGeom prst="rect">
            <a:avLst/>
          </a:prstGeom>
          <a:ln w="22225">
            <a:solidFill>
              <a:schemeClr val="tx1">
                <a:lumMod val="95000"/>
                <a:lumOff val="5000"/>
              </a:schemeClr>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0" y="0"/>
            <a:ext cx="9396413" cy="6858000"/>
          </a:xfrm>
        </p:spPr>
        <p:txBody>
          <a:bodyPr/>
          <a:lstStyle/>
          <a:p>
            <a:pPr algn="l" eaLnBrk="1" hangingPunct="1">
              <a:lnSpc>
                <a:spcPct val="120000"/>
              </a:lnSpc>
            </a:pPr>
            <a:r>
              <a:rPr lang="en-US" sz="2300" b="1" smtClean="0">
                <a:solidFill>
                  <a:srgbClr val="1A3EF2"/>
                </a:solidFill>
              </a:rPr>
              <a:t>Vaccination  coverage  of  HCPs  in  healthcare  facilities in Greece, 20</a:t>
            </a:r>
            <a:r>
              <a:rPr lang="el-GR" sz="2300" b="1" smtClean="0">
                <a:solidFill>
                  <a:srgbClr val="1A3EF2"/>
                </a:solidFill>
              </a:rPr>
              <a:t>10-11</a:t>
            </a:r>
            <a:r>
              <a:rPr lang="en-US" sz="2300" b="1" smtClean="0">
                <a:solidFill>
                  <a:srgbClr val="1A3EF2"/>
                </a:solidFill>
              </a:rPr>
              <a:t/>
            </a:r>
            <a:br>
              <a:rPr lang="en-US" sz="2300" b="1" smtClean="0">
                <a:solidFill>
                  <a:srgbClr val="1A3EF2"/>
                </a:solidFill>
              </a:rPr>
            </a:br>
            <a:r>
              <a:rPr lang="el-GR" sz="2900" b="1" smtClean="0">
                <a:solidFill>
                  <a:srgbClr val="379B1F"/>
                </a:solidFill>
              </a:rPr>
              <a:t/>
            </a:r>
            <a:br>
              <a:rPr lang="el-GR" sz="2900" b="1" smtClean="0">
                <a:solidFill>
                  <a:srgbClr val="379B1F"/>
                </a:solidFill>
              </a:rPr>
            </a:br>
            <a:r>
              <a:rPr lang="el-GR" sz="2900" b="1" smtClean="0">
                <a:solidFill>
                  <a:srgbClr val="379B1F"/>
                </a:solidFill>
              </a:rPr>
              <a:t/>
            </a:r>
            <a:br>
              <a:rPr lang="el-GR" sz="2900" b="1" smtClean="0">
                <a:solidFill>
                  <a:srgbClr val="379B1F"/>
                </a:solidFill>
              </a:rPr>
            </a:br>
            <a:r>
              <a:rPr lang="el-GR" sz="2900" b="1" smtClean="0">
                <a:solidFill>
                  <a:srgbClr val="379B1F"/>
                </a:solidFill>
              </a:rPr>
              <a:t/>
            </a:r>
            <a:br>
              <a:rPr lang="el-GR" sz="2900" b="1" smtClean="0">
                <a:solidFill>
                  <a:srgbClr val="379B1F"/>
                </a:solidFill>
              </a:rPr>
            </a:br>
            <a:r>
              <a:rPr lang="el-GR" sz="2900" b="1" smtClean="0">
                <a:solidFill>
                  <a:srgbClr val="379B1F"/>
                </a:solidFill>
              </a:rPr>
              <a:t/>
            </a:r>
            <a:br>
              <a:rPr lang="el-GR" sz="2900" b="1" smtClean="0">
                <a:solidFill>
                  <a:srgbClr val="379B1F"/>
                </a:solidFill>
              </a:rPr>
            </a:br>
            <a:r>
              <a:rPr lang="el-GR" sz="2900" b="1" smtClean="0">
                <a:solidFill>
                  <a:srgbClr val="379B1F"/>
                </a:solidFill>
              </a:rPr>
              <a:t/>
            </a:r>
            <a:br>
              <a:rPr lang="el-GR" sz="2900" b="1" smtClean="0">
                <a:solidFill>
                  <a:srgbClr val="379B1F"/>
                </a:solidFill>
              </a:rPr>
            </a:br>
            <a:r>
              <a:rPr lang="el-GR" sz="2900" b="1" smtClean="0">
                <a:solidFill>
                  <a:srgbClr val="379B1F"/>
                </a:solidFill>
              </a:rPr>
              <a:t/>
            </a:r>
            <a:br>
              <a:rPr lang="el-GR" sz="2900" b="1" smtClean="0">
                <a:solidFill>
                  <a:srgbClr val="379B1F"/>
                </a:solidFill>
              </a:rPr>
            </a:br>
            <a:r>
              <a:rPr lang="el-GR" sz="2900" b="1" smtClean="0">
                <a:solidFill>
                  <a:srgbClr val="379B1F"/>
                </a:solidFill>
              </a:rPr>
              <a:t/>
            </a:r>
            <a:br>
              <a:rPr lang="el-GR" sz="2900" b="1" smtClean="0">
                <a:solidFill>
                  <a:srgbClr val="379B1F"/>
                </a:solidFill>
              </a:rPr>
            </a:br>
            <a:r>
              <a:rPr lang="en-US" sz="2900" b="1" smtClean="0">
                <a:solidFill>
                  <a:srgbClr val="379B1F"/>
                </a:solidFill>
              </a:rPr>
              <a:t>  </a:t>
            </a:r>
            <a:r>
              <a:rPr lang="el-GR" sz="2400" b="1" smtClean="0">
                <a:solidFill>
                  <a:srgbClr val="000000"/>
                </a:solidFill>
              </a:rPr>
              <a:t/>
            </a:r>
            <a:br>
              <a:rPr lang="el-GR" sz="2400" b="1" smtClean="0">
                <a:solidFill>
                  <a:srgbClr val="000000"/>
                </a:solidFill>
              </a:rPr>
            </a:br>
            <a:r>
              <a:rPr lang="el-GR" sz="2400" b="1" smtClean="0">
                <a:solidFill>
                  <a:srgbClr val="000000"/>
                </a:solidFill>
              </a:rPr>
              <a:t>   </a:t>
            </a:r>
            <a:r>
              <a:rPr lang="en-US" sz="1700" b="1" smtClean="0">
                <a:solidFill>
                  <a:srgbClr val="000000"/>
                </a:solidFill>
              </a:rPr>
              <a:t/>
            </a:r>
            <a:br>
              <a:rPr lang="en-US" sz="1700" b="1" smtClean="0">
                <a:solidFill>
                  <a:srgbClr val="000000"/>
                </a:solidFill>
              </a:rPr>
            </a:br>
            <a:r>
              <a:rPr lang="en-US" sz="1700" b="1" smtClean="0">
                <a:solidFill>
                  <a:srgbClr val="000000"/>
                </a:solidFill>
              </a:rPr>
              <a:t/>
            </a:r>
            <a:br>
              <a:rPr lang="en-US" sz="1700" b="1" smtClean="0">
                <a:solidFill>
                  <a:srgbClr val="000000"/>
                </a:solidFill>
              </a:rPr>
            </a:br>
            <a:r>
              <a:rPr lang="en-US" sz="1700" b="1" smtClean="0">
                <a:solidFill>
                  <a:srgbClr val="000000"/>
                </a:solidFill>
              </a:rPr>
              <a:t/>
            </a:r>
            <a:br>
              <a:rPr lang="en-US" sz="1700" b="1" smtClean="0">
                <a:solidFill>
                  <a:srgbClr val="000000"/>
                </a:solidFill>
              </a:rPr>
            </a:br>
            <a:r>
              <a:rPr lang="el-GR" sz="1700" b="1" smtClean="0">
                <a:solidFill>
                  <a:srgbClr val="000000"/>
                </a:solidFill>
              </a:rPr>
              <a:t/>
            </a:r>
            <a:br>
              <a:rPr lang="el-GR" sz="1700" b="1" smtClean="0">
                <a:solidFill>
                  <a:srgbClr val="000000"/>
                </a:solidFill>
              </a:rPr>
            </a:br>
            <a:r>
              <a:rPr lang="el-GR" sz="1500" b="1" smtClean="0">
                <a:solidFill>
                  <a:srgbClr val="000000"/>
                </a:solidFill>
                <a:latin typeface="Arial" charset="0"/>
              </a:rPr>
              <a:t>      </a:t>
            </a:r>
            <a:r>
              <a:rPr lang="en-US" sz="1500" b="1" smtClean="0">
                <a:solidFill>
                  <a:srgbClr val="000000"/>
                </a:solidFill>
                <a:latin typeface="Arial" charset="0"/>
                <a:cs typeface="Arial" charset="0"/>
              </a:rPr>
              <a:t>Maltezou  et  al.  </a:t>
            </a:r>
            <a:r>
              <a:rPr lang="en-US" sz="1500" b="1" i="1" smtClean="0">
                <a:latin typeface="Arial" charset="0"/>
                <a:cs typeface="Arial" charset="0"/>
              </a:rPr>
              <a:t>American  Journal  of  Infection  Control   </a:t>
            </a:r>
            <a:r>
              <a:rPr lang="en-US" sz="1500" b="1" smtClean="0">
                <a:latin typeface="Arial" charset="0"/>
                <a:cs typeface="Arial" charset="0"/>
              </a:rPr>
              <a:t>2013;41:66-70</a:t>
            </a:r>
            <a:br>
              <a:rPr lang="en-US" sz="1500" b="1" smtClean="0">
                <a:latin typeface="Arial" charset="0"/>
                <a:cs typeface="Arial" charset="0"/>
              </a:rPr>
            </a:br>
            <a:r>
              <a:rPr lang="en-US" sz="1500" b="1" smtClean="0">
                <a:latin typeface="Arial" charset="0"/>
                <a:cs typeface="Arial" charset="0"/>
              </a:rPr>
              <a:t>       Maltezou  et  al.  </a:t>
            </a:r>
            <a:r>
              <a:rPr lang="pt-BR" sz="1500" b="1" i="1" smtClean="0">
                <a:latin typeface="Arial" charset="0"/>
                <a:cs typeface="Arial" charset="0"/>
              </a:rPr>
              <a:t>Journal  of  Infection  </a:t>
            </a:r>
            <a:r>
              <a:rPr lang="pt-BR" sz="1500" b="1" smtClean="0">
                <a:latin typeface="Arial" charset="0"/>
                <a:cs typeface="Arial" charset="0"/>
              </a:rPr>
              <a:t>2012;64:319-324</a:t>
            </a:r>
            <a:endParaRPr lang="en-US" sz="1500" b="1" smtClean="0">
              <a:solidFill>
                <a:srgbClr val="000000"/>
              </a:solidFill>
              <a:latin typeface="Arial" charset="0"/>
              <a:cs typeface="Arial" charset="0"/>
            </a:endParaRPr>
          </a:p>
        </p:txBody>
      </p:sp>
      <p:sp>
        <p:nvSpPr>
          <p:cNvPr id="51203" name="Rectangle 3"/>
          <p:cNvSpPr>
            <a:spLocks noGrp="1" noChangeArrowheads="1"/>
          </p:cNvSpPr>
          <p:nvPr>
            <p:ph type="subTitle" idx="1"/>
          </p:nvPr>
        </p:nvSpPr>
        <p:spPr>
          <a:xfrm flipV="1">
            <a:off x="0" y="6858000"/>
            <a:ext cx="9144000" cy="533400"/>
          </a:xfrm>
        </p:spPr>
        <p:txBody>
          <a:bodyPr/>
          <a:lstStyle/>
          <a:p>
            <a:pPr eaLnBrk="1" hangingPunct="1">
              <a:lnSpc>
                <a:spcPct val="90000"/>
              </a:lnSpc>
            </a:pPr>
            <a:endParaRPr lang="el-GR" sz="2100" b="1" smtClean="0">
              <a:solidFill>
                <a:srgbClr val="FF0066"/>
              </a:solidFill>
            </a:endParaRPr>
          </a:p>
          <a:p>
            <a:pPr eaLnBrk="1" hangingPunct="1">
              <a:lnSpc>
                <a:spcPct val="90000"/>
              </a:lnSpc>
            </a:pPr>
            <a:endParaRPr lang="el-GR" sz="2400" b="1" smtClean="0">
              <a:solidFill>
                <a:srgbClr val="FF0066"/>
              </a:solidFill>
            </a:endParaRPr>
          </a:p>
        </p:txBody>
      </p:sp>
      <p:graphicFrame>
        <p:nvGraphicFramePr>
          <p:cNvPr id="6" name="2 - Γράφημα"/>
          <p:cNvGraphicFramePr>
            <a:graphicFrameLocks/>
          </p:cNvGraphicFramePr>
          <p:nvPr/>
        </p:nvGraphicFramePr>
        <p:xfrm>
          <a:off x="323528" y="1196752"/>
          <a:ext cx="8640960" cy="5070995"/>
        </p:xfrm>
        <a:graphic>
          <a:graphicData uri="http://schemas.openxmlformats.org/drawingml/2006/chart">
            <c:chart xmlns:c="http://schemas.openxmlformats.org/drawingml/2006/chart" xmlns:r="http://schemas.openxmlformats.org/officeDocument/2006/relationships" r:id="rId2"/>
          </a:graphicData>
        </a:graphic>
      </p:graphicFrame>
      <p:sp>
        <p:nvSpPr>
          <p:cNvPr id="51205" name="Oval 4"/>
          <p:cNvSpPr>
            <a:spLocks noChangeArrowheads="1"/>
          </p:cNvSpPr>
          <p:nvPr/>
        </p:nvSpPr>
        <p:spPr bwMode="auto">
          <a:xfrm>
            <a:off x="5148263" y="1341438"/>
            <a:ext cx="1008062" cy="503237"/>
          </a:xfrm>
          <a:prstGeom prst="ellipse">
            <a:avLst/>
          </a:prstGeom>
          <a:noFill/>
          <a:ln w="25400">
            <a:solidFill>
              <a:srgbClr val="FF0000"/>
            </a:solidFill>
            <a:round/>
            <a:headEnd/>
            <a:tailEnd/>
          </a:ln>
        </p:spPr>
        <p:txBody>
          <a:bodyPr anchor="ctr"/>
          <a:lstStyle/>
          <a:p>
            <a:pPr algn="ctr"/>
            <a:endParaRPr lang="en-GB">
              <a:solidFill>
                <a:srgbClr val="FFFFFF"/>
              </a:solidFill>
              <a:latin typeface="Calibri" pitchFamily="4" charset="0"/>
            </a:endParaRPr>
          </a:p>
        </p:txBody>
      </p:sp>
      <p:sp>
        <p:nvSpPr>
          <p:cNvPr id="51206" name="1 - TextBox"/>
          <p:cNvSpPr txBox="1">
            <a:spLocks noChangeArrowheads="1"/>
          </p:cNvSpPr>
          <p:nvPr/>
        </p:nvSpPr>
        <p:spPr bwMode="auto">
          <a:xfrm>
            <a:off x="539750" y="5805488"/>
            <a:ext cx="7704138" cy="431800"/>
          </a:xfrm>
          <a:prstGeom prst="rect">
            <a:avLst/>
          </a:prstGeom>
          <a:noFill/>
          <a:ln w="9525">
            <a:noFill/>
            <a:miter lim="800000"/>
            <a:headEnd/>
            <a:tailEnd/>
          </a:ln>
        </p:spPr>
        <p:txBody>
          <a:bodyPr/>
          <a:lstStyle/>
          <a:p>
            <a:r>
              <a:rPr lang="en-US" sz="900" b="1">
                <a:latin typeface="Arial Narrow" pitchFamily="4" charset="0"/>
              </a:rPr>
              <a:t>       Measles                        Mumps                       Rubella                      Varicella                   Hepatitis A                 Hepatitis B          Tetanus - Diphtheria</a:t>
            </a:r>
            <a:endParaRPr lang="el-GR" sz="900" b="1">
              <a:latin typeface="Arial Narrow" pitchFamily="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396875" y="0"/>
            <a:ext cx="9864725" cy="1417638"/>
          </a:xfrm>
        </p:spPr>
        <p:txBody>
          <a:bodyPr/>
          <a:lstStyle/>
          <a:p>
            <a:pPr eaLnBrk="1" hangingPunct="1"/>
            <a:r>
              <a:rPr lang="en-US" sz="2700" b="1" smtClean="0">
                <a:solidFill>
                  <a:srgbClr val="1A3EF2"/>
                </a:solidFill>
              </a:rPr>
              <a:t>Acceptance  of  mandatory  vaccination  policies  for  HCPs  in  healthcare  facilities  in  Greece,  2010-2011  (n=1545)</a:t>
            </a:r>
            <a:endParaRPr lang="el-GR" sz="2700" b="1" smtClean="0">
              <a:solidFill>
                <a:srgbClr val="1A3EF2"/>
              </a:solidFill>
            </a:endParaRPr>
          </a:p>
        </p:txBody>
      </p:sp>
      <p:sp>
        <p:nvSpPr>
          <p:cNvPr id="52227" name="Rectangle 3"/>
          <p:cNvSpPr>
            <a:spLocks noGrp="1" noChangeArrowheads="1"/>
          </p:cNvSpPr>
          <p:nvPr>
            <p:ph type="body" idx="4294967295"/>
          </p:nvPr>
        </p:nvSpPr>
        <p:spPr>
          <a:xfrm>
            <a:off x="0" y="1268413"/>
            <a:ext cx="9144000" cy="5589587"/>
          </a:xfrm>
        </p:spPr>
        <p:txBody>
          <a:bodyPr/>
          <a:lstStyle/>
          <a:p>
            <a:pPr marL="1524000" indent="-895350" eaLnBrk="1" hangingPunct="1">
              <a:lnSpc>
                <a:spcPct val="140000"/>
              </a:lnSpc>
              <a:buFont typeface="Wingdings" pitchFamily="4" charset="2"/>
              <a:buNone/>
            </a:pPr>
            <a:r>
              <a:rPr lang="en-US" sz="2200" b="1" u="sng" smtClean="0">
                <a:solidFill>
                  <a:srgbClr val="000000"/>
                </a:solidFill>
              </a:rPr>
              <a:t>Vaccinations  should  be  mandatory  </a:t>
            </a:r>
            <a:r>
              <a:rPr lang="el-GR" sz="2200" b="1" u="sng" smtClean="0">
                <a:solidFill>
                  <a:srgbClr val="000000"/>
                </a:solidFill>
              </a:rPr>
              <a:t>   </a:t>
            </a:r>
            <a:endParaRPr lang="en-US" sz="2200" b="1" u="sng" smtClean="0">
              <a:solidFill>
                <a:srgbClr val="000000"/>
              </a:solidFill>
            </a:endParaRPr>
          </a:p>
          <a:p>
            <a:pPr marL="1524000" indent="-895350" eaLnBrk="1" hangingPunct="1">
              <a:lnSpc>
                <a:spcPct val="140000"/>
              </a:lnSpc>
              <a:buFont typeface="Wingdings" pitchFamily="4" charset="2"/>
              <a:buNone/>
            </a:pPr>
            <a:endParaRPr lang="el-GR" sz="2200" b="1" u="sng" smtClean="0">
              <a:solidFill>
                <a:srgbClr val="000000"/>
              </a:solidFill>
            </a:endParaRPr>
          </a:p>
          <a:p>
            <a:pPr marL="1524000" indent="-895350" eaLnBrk="1" hangingPunct="1">
              <a:lnSpc>
                <a:spcPct val="140000"/>
              </a:lnSpc>
              <a:buFont typeface="Wingdings" pitchFamily="4" charset="2"/>
              <a:buNone/>
            </a:pPr>
            <a:r>
              <a:rPr lang="el-GR" sz="2200" b="1" smtClean="0">
                <a:solidFill>
                  <a:srgbClr val="000000"/>
                </a:solidFill>
              </a:rPr>
              <a:t>● </a:t>
            </a:r>
            <a:r>
              <a:rPr lang="en-US" sz="2200" b="1" smtClean="0">
                <a:solidFill>
                  <a:srgbClr val="000000"/>
                </a:solidFill>
              </a:rPr>
              <a:t> for  all  HCPs   		</a:t>
            </a:r>
            <a:r>
              <a:rPr lang="el-GR" sz="2200" b="1" smtClean="0">
                <a:solidFill>
                  <a:srgbClr val="000000"/>
                </a:solidFill>
              </a:rPr>
              <a:t> </a:t>
            </a:r>
            <a:r>
              <a:rPr lang="en-US" sz="2200" b="1" smtClean="0">
                <a:solidFill>
                  <a:srgbClr val="000000"/>
                </a:solidFill>
              </a:rPr>
              <a:t> </a:t>
            </a:r>
            <a:r>
              <a:rPr lang="el-GR" sz="2200" b="1" smtClean="0">
                <a:solidFill>
                  <a:srgbClr val="000000"/>
                </a:solidFill>
              </a:rPr>
              <a:t>    	     </a:t>
            </a:r>
            <a:r>
              <a:rPr lang="en-US" sz="2200" b="1" smtClean="0">
                <a:solidFill>
                  <a:srgbClr val="000000"/>
                </a:solidFill>
              </a:rPr>
              <a:t>	          </a:t>
            </a:r>
            <a:r>
              <a:rPr lang="el-GR" sz="2200" b="1" smtClean="0">
                <a:solidFill>
                  <a:srgbClr val="000000"/>
                </a:solidFill>
              </a:rPr>
              <a:t> 52%</a:t>
            </a:r>
            <a:endParaRPr lang="en-US" sz="2200" b="1" smtClean="0">
              <a:solidFill>
                <a:srgbClr val="000000"/>
              </a:solidFill>
            </a:endParaRPr>
          </a:p>
          <a:p>
            <a:pPr marL="1524000" indent="-895350" eaLnBrk="1" hangingPunct="1">
              <a:lnSpc>
                <a:spcPct val="140000"/>
              </a:lnSpc>
              <a:buFont typeface="Wingdings" pitchFamily="4" charset="2"/>
              <a:buNone/>
            </a:pPr>
            <a:r>
              <a:rPr lang="en-US" sz="2200" b="1" smtClean="0">
                <a:solidFill>
                  <a:srgbClr val="000000"/>
                </a:solidFill>
              </a:rPr>
              <a:t>  </a:t>
            </a:r>
          </a:p>
          <a:p>
            <a:pPr marL="1524000" indent="-895350" eaLnBrk="1" hangingPunct="1">
              <a:lnSpc>
                <a:spcPct val="140000"/>
              </a:lnSpc>
              <a:buFont typeface="Wingdings" pitchFamily="4" charset="2"/>
              <a:buNone/>
            </a:pPr>
            <a:r>
              <a:rPr lang="el-GR" sz="2200" b="1" smtClean="0">
                <a:solidFill>
                  <a:srgbClr val="000000"/>
                </a:solidFill>
              </a:rPr>
              <a:t>● </a:t>
            </a:r>
            <a:r>
              <a:rPr lang="en-US" sz="2200" b="1" smtClean="0">
                <a:solidFill>
                  <a:srgbClr val="000000"/>
                </a:solidFill>
              </a:rPr>
              <a:t> for  HCPs  caring  for  high-risk  patients  </a:t>
            </a:r>
            <a:r>
              <a:rPr lang="el-GR" sz="2200" b="1" smtClean="0">
                <a:solidFill>
                  <a:srgbClr val="000000"/>
                </a:solidFill>
              </a:rPr>
              <a:t>          71%</a:t>
            </a:r>
          </a:p>
          <a:p>
            <a:pPr marL="1524000" indent="-895350" eaLnBrk="1" hangingPunct="1">
              <a:lnSpc>
                <a:spcPct val="140000"/>
              </a:lnSpc>
              <a:buFont typeface="Wingdings" pitchFamily="4" charset="2"/>
              <a:buNone/>
            </a:pPr>
            <a:endParaRPr lang="en-US" sz="2200" b="1" smtClean="0">
              <a:solidFill>
                <a:srgbClr val="000000"/>
              </a:solidFill>
            </a:endParaRPr>
          </a:p>
          <a:p>
            <a:pPr marL="1524000" indent="-895350" eaLnBrk="1" hangingPunct="1">
              <a:lnSpc>
                <a:spcPct val="140000"/>
              </a:lnSpc>
              <a:buFont typeface="Wingdings" pitchFamily="4" charset="2"/>
              <a:buNone/>
            </a:pPr>
            <a:endParaRPr lang="en-US" sz="2200" b="1" smtClean="0">
              <a:solidFill>
                <a:srgbClr val="000000"/>
              </a:solidFill>
            </a:endParaRPr>
          </a:p>
          <a:p>
            <a:pPr marL="1524000" indent="-895350" eaLnBrk="1" hangingPunct="1">
              <a:lnSpc>
                <a:spcPct val="140000"/>
              </a:lnSpc>
              <a:buFont typeface="Wingdings" pitchFamily="4" charset="2"/>
              <a:buNone/>
            </a:pPr>
            <a:endParaRPr lang="en-US" sz="2200" b="1" smtClean="0">
              <a:solidFill>
                <a:srgbClr val="000000"/>
              </a:solidFill>
            </a:endParaRPr>
          </a:p>
          <a:p>
            <a:pPr marL="1524000" indent="-895350" eaLnBrk="1" hangingPunct="1">
              <a:lnSpc>
                <a:spcPct val="140000"/>
              </a:lnSpc>
              <a:buFont typeface="Wingdings" pitchFamily="4" charset="2"/>
              <a:buNone/>
            </a:pPr>
            <a:r>
              <a:rPr lang="en-US" sz="1600" b="1" smtClean="0">
                <a:solidFill>
                  <a:srgbClr val="000000"/>
                </a:solidFill>
                <a:latin typeface="Arial" charset="0"/>
                <a:cs typeface="Arial" charset="0"/>
              </a:rPr>
              <a:t>    Maltezou  et  al.  </a:t>
            </a:r>
            <a:r>
              <a:rPr lang="en-US" sz="1600" b="1" i="1" smtClean="0">
                <a:latin typeface="Arial" charset="0"/>
                <a:cs typeface="Arial" charset="0"/>
              </a:rPr>
              <a:t>American  Journal  of  Infection  Control   </a:t>
            </a:r>
            <a:r>
              <a:rPr lang="en-US" sz="1600" b="1" smtClean="0">
                <a:latin typeface="Arial" charset="0"/>
                <a:cs typeface="Arial" charset="0"/>
              </a:rPr>
              <a:t>2013;41:66-70</a:t>
            </a:r>
            <a:br>
              <a:rPr lang="en-US" sz="1600" b="1" smtClean="0">
                <a:latin typeface="Arial" charset="0"/>
                <a:cs typeface="Arial" charset="0"/>
              </a:rPr>
            </a:br>
            <a:r>
              <a:rPr lang="en-US" sz="1600" b="1" smtClean="0">
                <a:latin typeface="Arial" charset="0"/>
                <a:cs typeface="Arial" charset="0"/>
              </a:rPr>
              <a:t>    Maltezou  et  al.  </a:t>
            </a:r>
            <a:r>
              <a:rPr lang="pt-BR" sz="1600" b="1" i="1" smtClean="0">
                <a:latin typeface="Arial" charset="0"/>
                <a:cs typeface="Arial" charset="0"/>
              </a:rPr>
              <a:t>Journal  of  Infection  </a:t>
            </a:r>
            <a:r>
              <a:rPr lang="pt-BR" sz="1600" b="1" smtClean="0">
                <a:latin typeface="Arial" charset="0"/>
                <a:cs typeface="Arial" charset="0"/>
              </a:rPr>
              <a:t>2012;64:319-324</a:t>
            </a:r>
            <a:endParaRPr lang="en-US" sz="1400" b="1"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idx="4294967295"/>
          </p:nvPr>
        </p:nvSpPr>
        <p:spPr>
          <a:xfrm>
            <a:off x="0" y="0"/>
            <a:ext cx="9144000" cy="6858000"/>
          </a:xfrm>
        </p:spPr>
        <p:txBody>
          <a:bodyPr/>
          <a:lstStyle/>
          <a:p>
            <a:pPr algn="l" eaLnBrk="1" hangingPunct="1"/>
            <a:r>
              <a:rPr lang="en-US" sz="2300" b="1" smtClean="0">
                <a:solidFill>
                  <a:srgbClr val="1A3EF2"/>
                </a:solidFill>
                <a:latin typeface="Arial" charset="0"/>
                <a:cs typeface="Arial" charset="0"/>
              </a:rPr>
              <a:t>Acceptance  of  mandatory  vaccination  policies  for  HPCs  </a:t>
            </a:r>
            <a:br>
              <a:rPr lang="en-US" sz="2300" b="1" smtClean="0">
                <a:solidFill>
                  <a:srgbClr val="1A3EF2"/>
                </a:solidFill>
                <a:latin typeface="Arial" charset="0"/>
                <a:cs typeface="Arial" charset="0"/>
              </a:rPr>
            </a:br>
            <a:r>
              <a:rPr lang="en-US" sz="2300" b="1" smtClean="0">
                <a:solidFill>
                  <a:srgbClr val="1A3EF2"/>
                </a:solidFill>
                <a:latin typeface="Arial" charset="0"/>
                <a:cs typeface="Arial" charset="0"/>
              </a:rPr>
              <a:t>by VPD  and  patient  category  in  Greece,  2010-2011  </a:t>
            </a:r>
            <a:r>
              <a:rPr lang="el-GR" sz="2300" b="1" smtClean="0">
                <a:solidFill>
                  <a:srgbClr val="1A3EF2"/>
                </a:solidFill>
                <a:latin typeface="Arial" charset="0"/>
                <a:cs typeface="Arial" charset="0"/>
              </a:rPr>
              <a:t>(</a:t>
            </a:r>
            <a:r>
              <a:rPr lang="en-US" sz="2300" b="1" smtClean="0">
                <a:solidFill>
                  <a:srgbClr val="1A3EF2"/>
                </a:solidFill>
                <a:latin typeface="Arial" charset="0"/>
                <a:cs typeface="Arial" charset="0"/>
              </a:rPr>
              <a:t>n</a:t>
            </a:r>
            <a:r>
              <a:rPr lang="el-GR" sz="2300" b="1" smtClean="0">
                <a:solidFill>
                  <a:srgbClr val="1A3EF2"/>
                </a:solidFill>
                <a:latin typeface="Arial" charset="0"/>
                <a:cs typeface="Arial" charset="0"/>
              </a:rPr>
              <a:t>=1005)</a:t>
            </a:r>
            <a:r>
              <a:rPr lang="en-US" sz="2300" b="1" smtClean="0">
                <a:solidFill>
                  <a:srgbClr val="1A3EF2"/>
                </a:solidFill>
                <a:latin typeface="Arial" charset="0"/>
                <a:cs typeface="Arial" charset="0"/>
              </a:rPr>
              <a:t/>
            </a:r>
            <a:br>
              <a:rPr lang="en-US" sz="2300" b="1" smtClean="0">
                <a:solidFill>
                  <a:srgbClr val="1A3EF2"/>
                </a:solidFill>
                <a:latin typeface="Arial" charset="0"/>
                <a:cs typeface="Arial" charset="0"/>
              </a:rPr>
            </a:br>
            <a:r>
              <a:rPr lang="en-US" sz="2300" b="1" smtClean="0">
                <a:solidFill>
                  <a:srgbClr val="1A3EF2"/>
                </a:solidFill>
                <a:latin typeface="Arial" charset="0"/>
                <a:cs typeface="Arial" charset="0"/>
              </a:rPr>
              <a:t/>
            </a:r>
            <a:br>
              <a:rPr lang="en-US" sz="2300" b="1" smtClean="0">
                <a:solidFill>
                  <a:srgbClr val="1A3EF2"/>
                </a:solidFill>
                <a:latin typeface="Arial" charset="0"/>
                <a:cs typeface="Arial" charset="0"/>
              </a:rPr>
            </a:br>
            <a:r>
              <a:rPr lang="en-US" sz="2300" b="1" smtClean="0">
                <a:solidFill>
                  <a:srgbClr val="1A3EF2"/>
                </a:solidFill>
                <a:latin typeface="Arial" charset="0"/>
                <a:cs typeface="Arial" charset="0"/>
              </a:rPr>
              <a:t/>
            </a:r>
            <a:br>
              <a:rPr lang="en-US" sz="2300" b="1" smtClean="0">
                <a:solidFill>
                  <a:srgbClr val="1A3EF2"/>
                </a:solidFill>
                <a:latin typeface="Arial" charset="0"/>
                <a:cs typeface="Arial" charset="0"/>
              </a:rPr>
            </a:br>
            <a:r>
              <a:rPr lang="en-US" sz="2300" b="1" smtClean="0">
                <a:solidFill>
                  <a:srgbClr val="1A3EF2"/>
                </a:solidFill>
                <a:latin typeface="Arial" charset="0"/>
                <a:cs typeface="Arial" charset="0"/>
              </a:rPr>
              <a:t/>
            </a:r>
            <a:br>
              <a:rPr lang="en-US" sz="2300" b="1" smtClean="0">
                <a:solidFill>
                  <a:srgbClr val="1A3EF2"/>
                </a:solidFill>
                <a:latin typeface="Arial" charset="0"/>
                <a:cs typeface="Arial" charset="0"/>
              </a:rPr>
            </a:br>
            <a:r>
              <a:rPr lang="en-US" sz="2300" b="1" smtClean="0">
                <a:solidFill>
                  <a:srgbClr val="1A3EF2"/>
                </a:solidFill>
                <a:latin typeface="Arial" charset="0"/>
                <a:cs typeface="Arial" charset="0"/>
              </a:rPr>
              <a:t/>
            </a:r>
            <a:br>
              <a:rPr lang="en-US" sz="2300" b="1" smtClean="0">
                <a:solidFill>
                  <a:srgbClr val="1A3EF2"/>
                </a:solidFill>
                <a:latin typeface="Arial" charset="0"/>
                <a:cs typeface="Arial" charset="0"/>
              </a:rPr>
            </a:br>
            <a:r>
              <a:rPr lang="en-US" sz="2300" b="1" smtClean="0">
                <a:solidFill>
                  <a:srgbClr val="1A3EF2"/>
                </a:solidFill>
                <a:latin typeface="Arial" charset="0"/>
                <a:cs typeface="Arial" charset="0"/>
              </a:rPr>
              <a:t/>
            </a:r>
            <a:br>
              <a:rPr lang="en-US" sz="2300" b="1" smtClean="0">
                <a:solidFill>
                  <a:srgbClr val="1A3EF2"/>
                </a:solidFill>
                <a:latin typeface="Arial" charset="0"/>
                <a:cs typeface="Arial" charset="0"/>
              </a:rPr>
            </a:br>
            <a:r>
              <a:rPr lang="en-US" sz="2300" b="1" smtClean="0">
                <a:solidFill>
                  <a:srgbClr val="1A3EF2"/>
                </a:solidFill>
                <a:latin typeface="Arial" charset="0"/>
                <a:cs typeface="Arial" charset="0"/>
              </a:rPr>
              <a:t/>
            </a:r>
            <a:br>
              <a:rPr lang="en-US" sz="2300" b="1" smtClean="0">
                <a:solidFill>
                  <a:srgbClr val="1A3EF2"/>
                </a:solidFill>
                <a:latin typeface="Arial" charset="0"/>
                <a:cs typeface="Arial" charset="0"/>
              </a:rPr>
            </a:br>
            <a:r>
              <a:rPr lang="en-US" sz="2300" b="1" smtClean="0">
                <a:solidFill>
                  <a:srgbClr val="1A3EF2"/>
                </a:solidFill>
                <a:latin typeface="Arial" charset="0"/>
                <a:cs typeface="Arial" charset="0"/>
              </a:rPr>
              <a:t/>
            </a:r>
            <a:br>
              <a:rPr lang="en-US" sz="2300" b="1" smtClean="0">
                <a:solidFill>
                  <a:srgbClr val="1A3EF2"/>
                </a:solidFill>
                <a:latin typeface="Arial" charset="0"/>
                <a:cs typeface="Arial" charset="0"/>
              </a:rPr>
            </a:br>
            <a:r>
              <a:rPr lang="en-US" sz="2300" b="1" smtClean="0">
                <a:solidFill>
                  <a:srgbClr val="1A3EF2"/>
                </a:solidFill>
                <a:latin typeface="Arial" charset="0"/>
                <a:cs typeface="Arial" charset="0"/>
              </a:rPr>
              <a:t/>
            </a:r>
            <a:br>
              <a:rPr lang="en-US" sz="2300" b="1" smtClean="0">
                <a:solidFill>
                  <a:srgbClr val="1A3EF2"/>
                </a:solidFill>
                <a:latin typeface="Arial" charset="0"/>
                <a:cs typeface="Arial" charset="0"/>
              </a:rPr>
            </a:br>
            <a:r>
              <a:rPr lang="en-US" sz="2300" b="1" smtClean="0">
                <a:solidFill>
                  <a:srgbClr val="1A3EF2"/>
                </a:solidFill>
                <a:latin typeface="Arial" charset="0"/>
                <a:cs typeface="Arial" charset="0"/>
              </a:rPr>
              <a:t/>
            </a:r>
            <a:br>
              <a:rPr lang="en-US" sz="2300" b="1" smtClean="0">
                <a:solidFill>
                  <a:srgbClr val="1A3EF2"/>
                </a:solidFill>
                <a:latin typeface="Arial" charset="0"/>
                <a:cs typeface="Arial" charset="0"/>
              </a:rPr>
            </a:br>
            <a:r>
              <a:rPr lang="en-US" sz="2300" b="1" smtClean="0">
                <a:solidFill>
                  <a:srgbClr val="1A3EF2"/>
                </a:solidFill>
                <a:latin typeface="Arial" charset="0"/>
                <a:cs typeface="Arial" charset="0"/>
              </a:rPr>
              <a:t/>
            </a:r>
            <a:br>
              <a:rPr lang="en-US" sz="2300" b="1" smtClean="0">
                <a:solidFill>
                  <a:srgbClr val="1A3EF2"/>
                </a:solidFill>
                <a:latin typeface="Arial" charset="0"/>
                <a:cs typeface="Arial" charset="0"/>
              </a:rPr>
            </a:br>
            <a:r>
              <a:rPr lang="en-US" sz="2300" b="1" smtClean="0">
                <a:solidFill>
                  <a:srgbClr val="1A3EF2"/>
                </a:solidFill>
                <a:latin typeface="Arial" charset="0"/>
                <a:cs typeface="Arial" charset="0"/>
              </a:rPr>
              <a:t/>
            </a:r>
            <a:br>
              <a:rPr lang="en-US" sz="2300" b="1" smtClean="0">
                <a:solidFill>
                  <a:srgbClr val="1A3EF2"/>
                </a:solidFill>
                <a:latin typeface="Arial" charset="0"/>
                <a:cs typeface="Arial" charset="0"/>
              </a:rPr>
            </a:br>
            <a:r>
              <a:rPr lang="en-US" sz="2300" b="1" smtClean="0">
                <a:solidFill>
                  <a:srgbClr val="1A3EF2"/>
                </a:solidFill>
                <a:latin typeface="Arial" charset="0"/>
                <a:cs typeface="Arial" charset="0"/>
              </a:rPr>
              <a:t/>
            </a:r>
            <a:br>
              <a:rPr lang="en-US" sz="2300" b="1" smtClean="0">
                <a:solidFill>
                  <a:srgbClr val="1A3EF2"/>
                </a:solidFill>
                <a:latin typeface="Arial" charset="0"/>
                <a:cs typeface="Arial" charset="0"/>
              </a:rPr>
            </a:br>
            <a:r>
              <a:rPr lang="en-US" sz="2300" b="1" smtClean="0">
                <a:solidFill>
                  <a:srgbClr val="1A3EF2"/>
                </a:solidFill>
                <a:latin typeface="Arial" charset="0"/>
                <a:cs typeface="Arial" charset="0"/>
              </a:rPr>
              <a:t/>
            </a:r>
            <a:br>
              <a:rPr lang="en-US" sz="2300" b="1" smtClean="0">
                <a:solidFill>
                  <a:srgbClr val="1A3EF2"/>
                </a:solidFill>
                <a:latin typeface="Arial" charset="0"/>
                <a:cs typeface="Arial" charset="0"/>
              </a:rPr>
            </a:br>
            <a:r>
              <a:rPr lang="en-US" sz="2300" b="1" smtClean="0">
                <a:solidFill>
                  <a:srgbClr val="1A3EF2"/>
                </a:solidFill>
                <a:latin typeface="Arial" charset="0"/>
                <a:cs typeface="Arial" charset="0"/>
              </a:rPr>
              <a:t/>
            </a:r>
            <a:br>
              <a:rPr lang="en-US" sz="2300" b="1" smtClean="0">
                <a:solidFill>
                  <a:srgbClr val="1A3EF2"/>
                </a:solidFill>
                <a:latin typeface="Arial" charset="0"/>
                <a:cs typeface="Arial" charset="0"/>
              </a:rPr>
            </a:br>
            <a:r>
              <a:rPr lang="en-US" sz="2300" b="1" smtClean="0">
                <a:solidFill>
                  <a:srgbClr val="1A3EF2"/>
                </a:solidFill>
                <a:latin typeface="Arial" charset="0"/>
                <a:cs typeface="Arial" charset="0"/>
              </a:rPr>
              <a:t/>
            </a:r>
            <a:br>
              <a:rPr lang="en-US" sz="2300" b="1" smtClean="0">
                <a:solidFill>
                  <a:srgbClr val="1A3EF2"/>
                </a:solidFill>
                <a:latin typeface="Arial" charset="0"/>
                <a:cs typeface="Arial" charset="0"/>
              </a:rPr>
            </a:br>
            <a:r>
              <a:rPr lang="en-US" sz="2300" b="1" smtClean="0">
                <a:solidFill>
                  <a:srgbClr val="1A3EF2"/>
                </a:solidFill>
                <a:latin typeface="Arial" charset="0"/>
                <a:cs typeface="Arial" charset="0"/>
              </a:rPr>
              <a:t>     </a:t>
            </a:r>
            <a:r>
              <a:rPr lang="en-US" sz="1400" b="1" smtClean="0">
                <a:solidFill>
                  <a:srgbClr val="000000"/>
                </a:solidFill>
                <a:latin typeface="Arial" charset="0"/>
                <a:cs typeface="Arial" charset="0"/>
              </a:rPr>
              <a:t>Maltezou  et  al.  </a:t>
            </a:r>
            <a:r>
              <a:rPr lang="en-US" sz="1400" b="1" i="1" smtClean="0">
                <a:latin typeface="Arial" charset="0"/>
                <a:cs typeface="Arial" charset="0"/>
              </a:rPr>
              <a:t>American  Journal  of  Infection  Control   </a:t>
            </a:r>
            <a:r>
              <a:rPr lang="en-US" sz="1400" b="1" smtClean="0">
                <a:latin typeface="Arial" charset="0"/>
                <a:cs typeface="Arial" charset="0"/>
              </a:rPr>
              <a:t>2013;41:66-70</a:t>
            </a:r>
            <a:br>
              <a:rPr lang="en-US" sz="1400" b="1" smtClean="0">
                <a:latin typeface="Arial" charset="0"/>
                <a:cs typeface="Arial" charset="0"/>
              </a:rPr>
            </a:br>
            <a:r>
              <a:rPr lang="en-US" sz="1400" b="1" smtClean="0">
                <a:latin typeface="Arial" charset="0"/>
                <a:cs typeface="Arial" charset="0"/>
              </a:rPr>
              <a:t>        Maltezou  et  al.  </a:t>
            </a:r>
            <a:r>
              <a:rPr lang="pt-BR" sz="1400" b="1" i="1" smtClean="0">
                <a:latin typeface="Arial" charset="0"/>
                <a:cs typeface="Arial" charset="0"/>
              </a:rPr>
              <a:t>Journal  of  Infection   </a:t>
            </a:r>
            <a:r>
              <a:rPr lang="pt-BR" sz="1400" b="1" smtClean="0">
                <a:latin typeface="Arial" charset="0"/>
                <a:cs typeface="Arial" charset="0"/>
              </a:rPr>
              <a:t>2012;64:319-324</a:t>
            </a:r>
            <a:endParaRPr lang="el-GR" sz="1600" smtClean="0"/>
          </a:p>
        </p:txBody>
      </p:sp>
      <p:graphicFrame>
        <p:nvGraphicFramePr>
          <p:cNvPr id="3" name="1 - Γράφημα"/>
          <p:cNvGraphicFramePr/>
          <p:nvPr/>
        </p:nvGraphicFramePr>
        <p:xfrm>
          <a:off x="755576" y="1772816"/>
          <a:ext cx="7908816" cy="3590989"/>
        </p:xfrm>
        <a:graphic>
          <a:graphicData uri="http://schemas.openxmlformats.org/drawingml/2006/chart">
            <c:chart xmlns:c="http://schemas.openxmlformats.org/drawingml/2006/chart" xmlns:r="http://schemas.openxmlformats.org/officeDocument/2006/relationships" r:id="rId2"/>
          </a:graphicData>
        </a:graphic>
      </p:graphicFrame>
      <p:sp>
        <p:nvSpPr>
          <p:cNvPr id="53252" name="4 - TextBox"/>
          <p:cNvSpPr txBox="1">
            <a:spLocks noChangeArrowheads="1"/>
          </p:cNvSpPr>
          <p:nvPr/>
        </p:nvSpPr>
        <p:spPr bwMode="auto">
          <a:xfrm>
            <a:off x="6372225" y="2060575"/>
            <a:ext cx="2592388" cy="1016000"/>
          </a:xfrm>
          <a:prstGeom prst="rect">
            <a:avLst/>
          </a:prstGeom>
          <a:noFill/>
          <a:ln w="9525">
            <a:noFill/>
            <a:miter lim="800000"/>
            <a:headEnd/>
            <a:tailEnd/>
          </a:ln>
        </p:spPr>
        <p:txBody>
          <a:bodyPr>
            <a:spAutoFit/>
          </a:bodyPr>
          <a:lstStyle/>
          <a:p>
            <a:r>
              <a:rPr lang="el-GR" sz="2400" b="1">
                <a:solidFill>
                  <a:srgbClr val="FF0000"/>
                </a:solidFill>
                <a:latin typeface="Arial Narrow" pitchFamily="4" charset="0"/>
              </a:rPr>
              <a:t>▪</a:t>
            </a:r>
            <a:r>
              <a:rPr lang="en-US" sz="1200" b="1">
                <a:latin typeface="Arial Narrow" pitchFamily="4" charset="0"/>
              </a:rPr>
              <a:t> Mandatory  vaccination  for  HCPs  in  </a:t>
            </a:r>
          </a:p>
          <a:p>
            <a:r>
              <a:rPr lang="en-US" sz="1200" b="1">
                <a:latin typeface="Arial Narrow" pitchFamily="4" charset="0"/>
              </a:rPr>
              <a:t>     contact  with  high-risk  patients</a:t>
            </a:r>
          </a:p>
          <a:p>
            <a:r>
              <a:rPr lang="el-GR" sz="2400" b="1">
                <a:solidFill>
                  <a:srgbClr val="1A3EF2"/>
                </a:solidFill>
                <a:latin typeface="Arial Narrow" pitchFamily="4" charset="0"/>
              </a:rPr>
              <a:t>▪</a:t>
            </a:r>
            <a:r>
              <a:rPr lang="en-US" sz="1200" b="1">
                <a:latin typeface="Arial Narrow" pitchFamily="4" charset="0"/>
              </a:rPr>
              <a:t> Mandatory  vaccination  for  all  HCPs  </a:t>
            </a:r>
            <a:endParaRPr lang="el-GR" sz="1200" b="1">
              <a:latin typeface="Arial Narrow" pitchFamily="4" charset="0"/>
            </a:endParaRPr>
          </a:p>
        </p:txBody>
      </p:sp>
      <p:sp>
        <p:nvSpPr>
          <p:cNvPr id="53253" name="1 - TextBox"/>
          <p:cNvSpPr txBox="1">
            <a:spLocks noChangeArrowheads="1"/>
          </p:cNvSpPr>
          <p:nvPr/>
        </p:nvSpPr>
        <p:spPr bwMode="auto">
          <a:xfrm>
            <a:off x="900113" y="4868863"/>
            <a:ext cx="7704137" cy="431800"/>
          </a:xfrm>
          <a:prstGeom prst="rect">
            <a:avLst/>
          </a:prstGeom>
          <a:noFill/>
          <a:ln w="9525">
            <a:noFill/>
            <a:miter lim="800000"/>
            <a:headEnd/>
            <a:tailEnd/>
          </a:ln>
        </p:spPr>
        <p:txBody>
          <a:bodyPr/>
          <a:lstStyle/>
          <a:p>
            <a:r>
              <a:rPr lang="en-US" sz="900" b="1">
                <a:latin typeface="Arial Narrow" pitchFamily="4" charset="0"/>
              </a:rPr>
              <a:t>             Influenza            Measles             Mumps              Rubella             Varicella         Hepatitis A        Hepatitis B          Pertussis</a:t>
            </a:r>
            <a:endParaRPr lang="el-GR" sz="900" b="1">
              <a:latin typeface="Arial Narrow" pitchFamily="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idx="4294967295"/>
          </p:nvPr>
        </p:nvSpPr>
        <p:spPr>
          <a:xfrm>
            <a:off x="0" y="77788"/>
            <a:ext cx="9144000" cy="5789612"/>
          </a:xfrm>
        </p:spPr>
        <p:txBody>
          <a:bodyPr/>
          <a:lstStyle/>
          <a:p>
            <a:pPr algn="l" eaLnBrk="1" hangingPunct="1">
              <a:lnSpc>
                <a:spcPct val="135000"/>
              </a:lnSpc>
            </a:pPr>
            <a:r>
              <a:rPr lang="en-US" sz="2400" b="1" smtClean="0">
                <a:solidFill>
                  <a:srgbClr val="1A3EF2"/>
                </a:solidFill>
                <a:latin typeface="Arial" charset="0"/>
                <a:cs typeface="Arial" charset="0"/>
              </a:rPr>
              <a:t>5.  Toward  an  holistic  approach  of  HCPs’  vaccinations  </a:t>
            </a:r>
            <a:br>
              <a:rPr lang="en-US" sz="2400" b="1" smtClean="0">
                <a:solidFill>
                  <a:srgbClr val="1A3EF2"/>
                </a:solidFill>
                <a:latin typeface="Arial" charset="0"/>
                <a:cs typeface="Arial" charset="0"/>
              </a:rPr>
            </a:br>
            <a:r>
              <a:rPr lang="en-US" sz="2400" b="1" smtClean="0">
                <a:solidFill>
                  <a:srgbClr val="1A3EF2"/>
                </a:solidFill>
                <a:latin typeface="Arial" charset="0"/>
                <a:cs typeface="Arial" charset="0"/>
              </a:rPr>
              <a:t/>
            </a:r>
            <a:br>
              <a:rPr lang="en-US" sz="2400" b="1" smtClean="0">
                <a:solidFill>
                  <a:srgbClr val="1A3EF2"/>
                </a:solidFill>
                <a:latin typeface="Arial" charset="0"/>
                <a:cs typeface="Arial" charset="0"/>
              </a:rPr>
            </a:br>
            <a:r>
              <a:rPr lang="el-GR" sz="2000" b="1" smtClean="0">
                <a:solidFill>
                  <a:srgbClr val="000000"/>
                </a:solidFill>
              </a:rPr>
              <a:t> ● </a:t>
            </a:r>
            <a:r>
              <a:rPr lang="en-US" sz="2000" b="1" smtClean="0">
                <a:latin typeface="Arial" charset="0"/>
                <a:cs typeface="Arial" charset="0"/>
              </a:rPr>
              <a:t>Need  to  address  the  fragmentation  of  vaccination  policies  for  </a:t>
            </a:r>
            <a:br>
              <a:rPr lang="en-US" sz="2000" b="1" smtClean="0">
                <a:latin typeface="Arial" charset="0"/>
                <a:cs typeface="Arial" charset="0"/>
              </a:rPr>
            </a:br>
            <a:r>
              <a:rPr lang="en-US" sz="2000" b="1" smtClean="0">
                <a:latin typeface="Arial" charset="0"/>
                <a:cs typeface="Arial" charset="0"/>
              </a:rPr>
              <a:t>    HCPs.  </a:t>
            </a:r>
            <a:br>
              <a:rPr lang="en-US" sz="2000" b="1" smtClean="0">
                <a:latin typeface="Arial" charset="0"/>
                <a:cs typeface="Arial" charset="0"/>
              </a:rPr>
            </a:br>
            <a:r>
              <a:rPr lang="en-US" sz="2000" b="1" smtClean="0">
                <a:latin typeface="Arial" charset="0"/>
                <a:cs typeface="Arial" charset="0"/>
              </a:rPr>
              <a:t/>
            </a:r>
            <a:br>
              <a:rPr lang="en-US" sz="2000" b="1" smtClean="0">
                <a:latin typeface="Arial" charset="0"/>
                <a:cs typeface="Arial" charset="0"/>
              </a:rPr>
            </a:br>
            <a:r>
              <a:rPr lang="el-GR" sz="2000" b="1" smtClean="0">
                <a:solidFill>
                  <a:srgbClr val="000000"/>
                </a:solidFill>
              </a:rPr>
              <a:t> ● </a:t>
            </a:r>
            <a:r>
              <a:rPr lang="en-US" sz="2000" b="1" smtClean="0">
                <a:latin typeface="Arial" charset="0"/>
                <a:cs typeface="Arial" charset="0"/>
              </a:rPr>
              <a:t>Vaccination  policies  should  be  implemented  following  risk  </a:t>
            </a:r>
            <a:br>
              <a:rPr lang="en-US" sz="2000" b="1" smtClean="0">
                <a:latin typeface="Arial" charset="0"/>
                <a:cs typeface="Arial" charset="0"/>
              </a:rPr>
            </a:br>
            <a:r>
              <a:rPr lang="en-US" sz="2000" b="1" smtClean="0">
                <a:latin typeface="Arial" charset="0"/>
                <a:cs typeface="Arial" charset="0"/>
              </a:rPr>
              <a:t>    assessment  and  taking  into  account  the  epidemiological  trends,  </a:t>
            </a:r>
            <a:br>
              <a:rPr lang="en-US" sz="2000" b="1" smtClean="0">
                <a:latin typeface="Arial" charset="0"/>
                <a:cs typeface="Arial" charset="0"/>
              </a:rPr>
            </a:br>
            <a:r>
              <a:rPr lang="en-US" sz="2000" b="1" smtClean="0">
                <a:latin typeface="Arial" charset="0"/>
                <a:cs typeface="Arial" charset="0"/>
              </a:rPr>
              <a:t>    the  movement  of  people  across  borders  and  overall  immunity  </a:t>
            </a:r>
            <a:br>
              <a:rPr lang="en-US" sz="2000" b="1" smtClean="0">
                <a:latin typeface="Arial" charset="0"/>
                <a:cs typeface="Arial" charset="0"/>
              </a:rPr>
            </a:br>
            <a:r>
              <a:rPr lang="en-US" sz="2000" b="1" smtClean="0">
                <a:latin typeface="Arial" charset="0"/>
                <a:cs typeface="Arial" charset="0"/>
              </a:rPr>
              <a:t>    gaps.  </a:t>
            </a:r>
            <a:br>
              <a:rPr lang="en-US" sz="2000" b="1" smtClean="0">
                <a:latin typeface="Arial" charset="0"/>
                <a:cs typeface="Arial" charset="0"/>
              </a:rPr>
            </a:br>
            <a:r>
              <a:rPr lang="en-US" sz="2000" b="1" smtClean="0">
                <a:latin typeface="Arial" charset="0"/>
                <a:cs typeface="Arial" charset="0"/>
              </a:rPr>
              <a:t/>
            </a:r>
            <a:br>
              <a:rPr lang="en-US" sz="2000" b="1" smtClean="0">
                <a:latin typeface="Arial" charset="0"/>
                <a:cs typeface="Arial" charset="0"/>
              </a:rPr>
            </a:br>
            <a:r>
              <a:rPr lang="el-GR" sz="2000" b="1" smtClean="0">
                <a:solidFill>
                  <a:srgbClr val="000000"/>
                </a:solidFill>
              </a:rPr>
              <a:t> ● </a:t>
            </a:r>
            <a:r>
              <a:rPr lang="en-US" sz="2000" b="1" smtClean="0">
                <a:latin typeface="Arial" charset="0"/>
                <a:cs typeface="Arial" charset="0"/>
              </a:rPr>
              <a:t>Mandatory  vaccinations  against  VPDs  which  can  be  transmitted  to  </a:t>
            </a:r>
            <a:br>
              <a:rPr lang="en-US" sz="2000" b="1" smtClean="0">
                <a:latin typeface="Arial" charset="0"/>
                <a:cs typeface="Arial" charset="0"/>
              </a:rPr>
            </a:br>
            <a:r>
              <a:rPr lang="en-US" sz="2000" b="1" smtClean="0">
                <a:latin typeface="Arial" charset="0"/>
                <a:cs typeface="Arial" charset="0"/>
              </a:rPr>
              <a:t>    patients  and  for  which  safe  and  effective  vaccines  exist  should  be  </a:t>
            </a:r>
            <a:br>
              <a:rPr lang="en-US" sz="2000" b="1" smtClean="0">
                <a:latin typeface="Arial" charset="0"/>
                <a:cs typeface="Arial" charset="0"/>
              </a:rPr>
            </a:br>
            <a:r>
              <a:rPr lang="en-US" sz="2000" b="1" smtClean="0">
                <a:latin typeface="Arial" charset="0"/>
                <a:cs typeface="Arial" charset="0"/>
              </a:rPr>
              <a:t>    considered  for  HCPs.</a:t>
            </a:r>
            <a:endParaRPr lang="en-US" sz="2900" b="1" smtClean="0"/>
          </a:p>
        </p:txBody>
      </p:sp>
      <p:sp>
        <p:nvSpPr>
          <p:cNvPr id="54275" name="Rectangle 3"/>
          <p:cNvSpPr>
            <a:spLocks noGrp="1" noChangeArrowheads="1"/>
          </p:cNvSpPr>
          <p:nvPr>
            <p:ph type="subTitle" idx="4294967295"/>
          </p:nvPr>
        </p:nvSpPr>
        <p:spPr>
          <a:xfrm flipV="1">
            <a:off x="0" y="6092825"/>
            <a:ext cx="9144000" cy="576263"/>
          </a:xfrm>
        </p:spPr>
        <p:txBody>
          <a:bodyPr/>
          <a:lstStyle/>
          <a:p>
            <a:pPr marL="0" indent="0" algn="ctr" eaLnBrk="1" hangingPunct="1">
              <a:lnSpc>
                <a:spcPct val="90000"/>
              </a:lnSpc>
              <a:buFont typeface="Arial" charset="0"/>
              <a:buNone/>
            </a:pPr>
            <a:endParaRPr lang="el-GR" sz="2100" b="1" smtClean="0">
              <a:solidFill>
                <a:srgbClr val="FF0066"/>
              </a:solidFill>
            </a:endParaRPr>
          </a:p>
          <a:p>
            <a:pPr marL="0" indent="0" algn="ctr" eaLnBrk="1" hangingPunct="1">
              <a:lnSpc>
                <a:spcPct val="90000"/>
              </a:lnSpc>
              <a:buFont typeface="Arial" charset="0"/>
              <a:buNone/>
            </a:pPr>
            <a:endParaRPr lang="el-GR" sz="2400" b="1" smtClean="0">
              <a:solidFill>
                <a:srgbClr val="FF0066"/>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idx="4294967295"/>
          </p:nvPr>
        </p:nvSpPr>
        <p:spPr>
          <a:xfrm>
            <a:off x="0" y="5557838"/>
            <a:ext cx="9144000" cy="1300162"/>
          </a:xfrm>
        </p:spPr>
        <p:txBody>
          <a:bodyPr/>
          <a:lstStyle/>
          <a:p>
            <a:pPr algn="l" eaLnBrk="1" hangingPunct="1">
              <a:lnSpc>
                <a:spcPct val="135000"/>
              </a:lnSpc>
            </a:pPr>
            <a:r>
              <a:rPr lang="en-US" sz="2000" b="1" smtClean="0">
                <a:solidFill>
                  <a:srgbClr val="000000"/>
                </a:solidFill>
              </a:rPr>
              <a:t>Maltezou  HC,  Poland  GA.  Vaccination  policies  for  healthcare  workers  in  Europe.  </a:t>
            </a:r>
            <a:r>
              <a:rPr lang="en-US" sz="2000" b="1" i="1" smtClean="0">
                <a:solidFill>
                  <a:srgbClr val="000000"/>
                </a:solidFill>
              </a:rPr>
              <a:t>Vaccine  </a:t>
            </a:r>
            <a:r>
              <a:rPr lang="en-US" sz="2000" b="1" smtClean="0">
                <a:solidFill>
                  <a:srgbClr val="000000"/>
                </a:solidFill>
              </a:rPr>
              <a:t>2014;32:4876-4880</a:t>
            </a:r>
            <a:endParaRPr lang="en-US" sz="2900" b="1" smtClean="0"/>
          </a:p>
        </p:txBody>
      </p:sp>
      <p:pic>
        <p:nvPicPr>
          <p:cNvPr id="4" name="Εικόνα 2"/>
          <p:cNvPicPr>
            <a:picLocks noChangeAspect="1"/>
          </p:cNvPicPr>
          <p:nvPr/>
        </p:nvPicPr>
        <p:blipFill>
          <a:blip r:embed="rId2" cstate="email"/>
          <a:stretch>
            <a:fillRect/>
          </a:stretch>
        </p:blipFill>
        <p:spPr>
          <a:xfrm>
            <a:off x="1835150" y="549275"/>
            <a:ext cx="5610225" cy="4867275"/>
          </a:xfrm>
          <a:prstGeom prst="rect">
            <a:avLst/>
          </a:prstGeom>
          <a:noFill/>
          <a:ln w="22225">
            <a:solidFill>
              <a:schemeClr val="tx1">
                <a:lumMod val="95000"/>
                <a:lumOff val="5000"/>
              </a:schemeClr>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76200" y="0"/>
            <a:ext cx="8915400" cy="6494463"/>
          </a:xfrm>
          <a:prstGeom prst="rect">
            <a:avLst/>
          </a:prstGeom>
          <a:noFill/>
          <a:ln w="9525">
            <a:noFill/>
            <a:miter lim="800000"/>
            <a:headEnd/>
            <a:tailEnd/>
          </a:ln>
        </p:spPr>
        <p:txBody>
          <a:bodyPr anchor="ctr">
            <a:spAutoFit/>
          </a:bodyPr>
          <a:lstStyle/>
          <a:p>
            <a:pPr algn="just"/>
            <a:r>
              <a:rPr lang="en-US" sz="2800" b="1">
                <a:solidFill>
                  <a:srgbClr val="1A3EF2"/>
                </a:solidFill>
              </a:rPr>
              <a:t>			6.  Conclusions</a:t>
            </a:r>
          </a:p>
          <a:p>
            <a:pPr algn="just"/>
            <a:endParaRPr lang="en-US" sz="2800" b="1">
              <a:solidFill>
                <a:srgbClr val="1A3EF2"/>
              </a:solidFill>
            </a:endParaRPr>
          </a:p>
          <a:p>
            <a:pPr algn="just"/>
            <a:endParaRPr lang="en-US" sz="2000" b="1"/>
          </a:p>
          <a:p>
            <a:pPr algn="just"/>
            <a:r>
              <a:rPr lang="en-US" sz="2000" b="1"/>
              <a:t>Significant  country-to-country  differences  in  HCPs  vaccinations  exist.      </a:t>
            </a:r>
          </a:p>
          <a:p>
            <a:pPr algn="just"/>
            <a:endParaRPr lang="en-US" sz="2000" b="1"/>
          </a:p>
          <a:p>
            <a:pPr algn="just"/>
            <a:r>
              <a:rPr lang="en-US" sz="2000" b="1"/>
              <a:t>Need  to  study  the  reasons for  suboptimal  vaccination  rates  and  to  overcome  mistrust  about  vaccinations  among  HCPs.    </a:t>
            </a:r>
          </a:p>
          <a:p>
            <a:pPr algn="just"/>
            <a:endParaRPr lang="en-US" sz="2000" b="1"/>
          </a:p>
          <a:p>
            <a:pPr algn="just"/>
            <a:r>
              <a:rPr lang="en-US" sz="2000" b="1"/>
              <a:t>Studies  indicate  that  acceptance  of  mandatory  vaccination  policies  are  vaccine-specific,  profession-specific  and  patient-specific. </a:t>
            </a:r>
          </a:p>
          <a:p>
            <a:pPr algn="just"/>
            <a:endParaRPr lang="en-US" sz="2000" b="1"/>
          </a:p>
          <a:p>
            <a:pPr algn="just"/>
            <a:r>
              <a:rPr lang="en-US" sz="2000" b="1"/>
              <a:t>The  possibility  of  implementing  mandatory  vaccination  policies  for  HCPs  should  be  addressed.  </a:t>
            </a:r>
          </a:p>
          <a:p>
            <a:pPr algn="just"/>
            <a:endParaRPr lang="en-US" sz="2000" b="1"/>
          </a:p>
          <a:p>
            <a:pPr algn="just"/>
            <a:r>
              <a:rPr lang="en-US" sz="2000" b="1"/>
              <a:t>Communication  to  HCPs  is  critical  in  order  to  raise  vaccine  uptake.</a:t>
            </a:r>
          </a:p>
          <a:p>
            <a:pPr algn="just"/>
            <a:endParaRPr lang="en-US" sz="2000" b="1"/>
          </a:p>
          <a:p>
            <a:pPr algn="just"/>
            <a:r>
              <a:rPr lang="en-US" sz="2000" b="1"/>
              <a:t>Need  to  improve  awareness  of  HCPs  about  vaccines,  their  efficacy  and  safety  as  well  as  their  ethical  responsibility  toward  patients.</a:t>
            </a:r>
            <a:endParaRPr lang="el-GR" sz="2800">
              <a:solidFill>
                <a:srgbClr val="1A3EF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274638"/>
            <a:ext cx="9144000" cy="1143000"/>
          </a:xfrm>
        </p:spPr>
        <p:txBody>
          <a:bodyPr/>
          <a:lstStyle/>
          <a:p>
            <a:pPr eaLnBrk="1" hangingPunct="1"/>
            <a:r>
              <a:rPr lang="el-GR" sz="3200" b="1" smtClean="0"/>
              <a:t/>
            </a:r>
            <a:br>
              <a:rPr lang="el-GR" sz="3200" b="1" smtClean="0"/>
            </a:br>
            <a:r>
              <a:rPr lang="el-GR" sz="3200" b="1" smtClean="0"/>
              <a:t/>
            </a:r>
            <a:br>
              <a:rPr lang="el-GR" sz="3200" b="1" smtClean="0"/>
            </a:br>
            <a:endParaRPr lang="el-GR" smtClean="0"/>
          </a:p>
        </p:txBody>
      </p:sp>
      <p:sp>
        <p:nvSpPr>
          <p:cNvPr id="20483" name="Rectangle 3"/>
          <p:cNvSpPr>
            <a:spLocks noGrp="1" noChangeArrowheads="1"/>
          </p:cNvSpPr>
          <p:nvPr>
            <p:ph type="body" idx="4294967295"/>
          </p:nvPr>
        </p:nvSpPr>
        <p:spPr>
          <a:xfrm>
            <a:off x="0" y="1341438"/>
            <a:ext cx="9144000" cy="5516562"/>
          </a:xfrm>
        </p:spPr>
        <p:txBody>
          <a:bodyPr/>
          <a:lstStyle/>
          <a:p>
            <a:pPr marL="609600" indent="-609600" eaLnBrk="1" hangingPunct="1"/>
            <a:endParaRPr lang="el-GR" sz="2800" smtClean="0"/>
          </a:p>
          <a:p>
            <a:pPr marL="609600" indent="-609600" eaLnBrk="1" hangingPunct="1"/>
            <a:endParaRPr lang="el-GR" sz="2800" smtClean="0"/>
          </a:p>
          <a:p>
            <a:pPr marL="609600" indent="-609600" eaLnBrk="1" hangingPunct="1"/>
            <a:endParaRPr lang="en-GB" sz="2800" smtClean="0"/>
          </a:p>
          <a:p>
            <a:pPr marL="609600" indent="-609600" eaLnBrk="1" hangingPunct="1">
              <a:buFontTx/>
              <a:buNone/>
            </a:pPr>
            <a:r>
              <a:rPr lang="el-GR" sz="2800" b="1" smtClean="0">
                <a:solidFill>
                  <a:srgbClr val="FF0000"/>
                </a:solidFill>
              </a:rPr>
              <a:t>			</a:t>
            </a:r>
            <a:endParaRPr lang="el-GR" sz="2800" b="1" smtClean="0"/>
          </a:p>
        </p:txBody>
      </p:sp>
      <p:pic>
        <p:nvPicPr>
          <p:cNvPr id="20484" name="Picture 4" descr="5"/>
          <p:cNvPicPr>
            <a:picLocks noChangeAspect="1" noChangeArrowheads="1"/>
          </p:cNvPicPr>
          <p:nvPr/>
        </p:nvPicPr>
        <p:blipFill>
          <a:blip r:embed="rId2" cstate="email"/>
          <a:srcRect/>
          <a:stretch>
            <a:fillRect/>
          </a:stretch>
        </p:blipFill>
        <p:spPr bwMode="auto">
          <a:xfrm>
            <a:off x="0" y="0"/>
            <a:ext cx="9144000" cy="2565400"/>
          </a:xfrm>
          <a:prstGeom prst="rect">
            <a:avLst/>
          </a:prstGeom>
          <a:noFill/>
          <a:ln w="9525">
            <a:solidFill>
              <a:srgbClr val="000000">
                <a:alpha val="96861"/>
              </a:srgbClr>
            </a:solidFill>
            <a:miter lim="800000"/>
            <a:headEnd/>
            <a:tailEnd/>
          </a:ln>
        </p:spPr>
      </p:pic>
      <p:pic>
        <p:nvPicPr>
          <p:cNvPr id="20485" name="Picture 5" descr="7"/>
          <p:cNvPicPr>
            <a:picLocks noChangeAspect="1" noChangeArrowheads="1"/>
          </p:cNvPicPr>
          <p:nvPr/>
        </p:nvPicPr>
        <p:blipFill>
          <a:blip r:embed="rId3" cstate="email"/>
          <a:srcRect/>
          <a:stretch>
            <a:fillRect/>
          </a:stretch>
        </p:blipFill>
        <p:spPr bwMode="auto">
          <a:xfrm>
            <a:off x="2051050" y="3213100"/>
            <a:ext cx="6619875" cy="476250"/>
          </a:xfrm>
          <a:prstGeom prst="rect">
            <a:avLst/>
          </a:prstGeom>
          <a:noFill/>
          <a:ln w="9525">
            <a:solidFill>
              <a:srgbClr val="000000">
                <a:alpha val="96861"/>
              </a:srgbClr>
            </a:solidFill>
            <a:miter lim="800000"/>
            <a:headEnd/>
            <a:tailEnd/>
          </a:ln>
        </p:spPr>
      </p:pic>
      <p:pic>
        <p:nvPicPr>
          <p:cNvPr id="20486" name="Picture 6" descr="6"/>
          <p:cNvPicPr>
            <a:picLocks noChangeAspect="1" noChangeArrowheads="1"/>
          </p:cNvPicPr>
          <p:nvPr/>
        </p:nvPicPr>
        <p:blipFill>
          <a:blip r:embed="rId4" cstate="email"/>
          <a:srcRect/>
          <a:stretch>
            <a:fillRect/>
          </a:stretch>
        </p:blipFill>
        <p:spPr bwMode="auto">
          <a:xfrm>
            <a:off x="0" y="4437063"/>
            <a:ext cx="6848475" cy="1857375"/>
          </a:xfrm>
          <a:prstGeom prst="rect">
            <a:avLst/>
          </a:prstGeom>
          <a:noFill/>
          <a:ln w="9525">
            <a:solidFill>
              <a:srgbClr val="000000">
                <a:alpha val="96861"/>
              </a:srgbClr>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179388" y="1133475"/>
            <a:ext cx="6913562" cy="2678113"/>
          </a:xfrm>
          <a:prstGeom prst="rect">
            <a:avLst/>
          </a:prstGeom>
          <a:noFill/>
          <a:ln w="9525">
            <a:noFill/>
            <a:miter lim="800000"/>
            <a:headEnd/>
            <a:tailEnd/>
          </a:ln>
        </p:spPr>
        <p:txBody>
          <a:bodyPr anchor="ctr">
            <a:spAutoFit/>
          </a:bodyPr>
          <a:lstStyle/>
          <a:p>
            <a:pPr algn="just"/>
            <a:endParaRPr lang="el-GR" sz="2400" b="1" i="1"/>
          </a:p>
          <a:p>
            <a:pPr algn="just"/>
            <a:endParaRPr lang="el-GR" sz="2400" b="1" i="1"/>
          </a:p>
          <a:p>
            <a:pPr algn="just"/>
            <a:r>
              <a:rPr lang="el-GR" sz="2300" b="1" i="1">
                <a:solidFill>
                  <a:srgbClr val="000000"/>
                </a:solidFill>
              </a:rPr>
              <a:t>«</a:t>
            </a:r>
            <a:r>
              <a:rPr lang="el-GR" sz="2300" b="1" i="1"/>
              <a:t>Κάλλιον το προλαμβάνειν</a:t>
            </a:r>
            <a:r>
              <a:rPr lang="en-US" sz="2300" b="1" i="1"/>
              <a:t>  </a:t>
            </a:r>
            <a:r>
              <a:rPr lang="el-GR" sz="2300" b="1" i="1"/>
              <a:t>ή το</a:t>
            </a:r>
            <a:r>
              <a:rPr lang="en-US" sz="2300" b="1" i="1"/>
              <a:t>  </a:t>
            </a:r>
            <a:r>
              <a:rPr lang="el-GR" sz="2300" b="1" i="1"/>
              <a:t>θεραπεύειν»</a:t>
            </a:r>
            <a:endParaRPr lang="el-GR" sz="2300" b="1" i="1">
              <a:solidFill>
                <a:srgbClr val="000000"/>
              </a:solidFill>
            </a:endParaRPr>
          </a:p>
          <a:p>
            <a:pPr algn="just"/>
            <a:endParaRPr lang="el-GR" sz="2300" b="1" i="1">
              <a:solidFill>
                <a:srgbClr val="000000"/>
              </a:solidFill>
            </a:endParaRPr>
          </a:p>
          <a:p>
            <a:pPr algn="just"/>
            <a:r>
              <a:rPr lang="en-US" sz="2300" b="1" i="1">
                <a:solidFill>
                  <a:srgbClr val="000000"/>
                </a:solidFill>
              </a:rPr>
              <a:t>“Prevention  is  better  than  cure”</a:t>
            </a:r>
          </a:p>
          <a:p>
            <a:pPr algn="just"/>
            <a:endParaRPr lang="en-US" sz="2300" b="1">
              <a:solidFill>
                <a:srgbClr val="000000"/>
              </a:solidFill>
            </a:endParaRPr>
          </a:p>
          <a:p>
            <a:pPr algn="just"/>
            <a:r>
              <a:rPr lang="en-US" sz="2300" b="1">
                <a:solidFill>
                  <a:srgbClr val="000000"/>
                </a:solidFill>
              </a:rPr>
              <a:t>  Hippocrates,  </a:t>
            </a:r>
            <a:r>
              <a:rPr lang="en-GB" sz="2400" b="1"/>
              <a:t>Greek physician</a:t>
            </a:r>
            <a:r>
              <a:rPr lang="en-US" sz="2300" b="1">
                <a:solidFill>
                  <a:srgbClr val="000000"/>
                </a:solidFill>
              </a:rPr>
              <a:t>  </a:t>
            </a:r>
            <a:r>
              <a:rPr lang="el-GR" sz="2300" b="1">
                <a:solidFill>
                  <a:srgbClr val="000000"/>
                </a:solidFill>
              </a:rPr>
              <a:t>(460-377  </a:t>
            </a:r>
            <a:r>
              <a:rPr lang="en-US" sz="2300" b="1">
                <a:solidFill>
                  <a:srgbClr val="000000"/>
                </a:solidFill>
              </a:rPr>
              <a:t>BC</a:t>
            </a:r>
            <a:r>
              <a:rPr lang="el-GR" sz="2300" b="1">
                <a:solidFill>
                  <a:srgbClr val="000000"/>
                </a:solidFill>
              </a:rPr>
              <a:t>)</a:t>
            </a:r>
            <a:r>
              <a:rPr lang="en-GB" sz="2300">
                <a:solidFill>
                  <a:srgbClr val="000000"/>
                </a:solidFill>
              </a:rPr>
              <a:t>  </a:t>
            </a:r>
            <a:endParaRPr lang="el-GR" sz="2300">
              <a:solidFill>
                <a:srgbClr val="000000"/>
              </a:solidFill>
            </a:endParaRPr>
          </a:p>
        </p:txBody>
      </p:sp>
      <p:pic>
        <p:nvPicPr>
          <p:cNvPr id="57347" name="Picture 3" descr="hippocrates"/>
          <p:cNvPicPr>
            <a:picLocks noChangeAspect="1" noChangeArrowheads="1"/>
          </p:cNvPicPr>
          <p:nvPr/>
        </p:nvPicPr>
        <p:blipFill>
          <a:blip r:embed="rId2" cstate="email"/>
          <a:srcRect/>
          <a:stretch>
            <a:fillRect/>
          </a:stretch>
        </p:blipFill>
        <p:spPr bwMode="auto">
          <a:xfrm>
            <a:off x="6911975" y="3328988"/>
            <a:ext cx="2232025" cy="352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9144000" cy="6858000"/>
          </a:xfrm>
        </p:spPr>
        <p:txBody>
          <a:bodyPr/>
          <a:lstStyle/>
          <a:p>
            <a:pPr algn="l" eaLnBrk="1" hangingPunct="1">
              <a:lnSpc>
                <a:spcPct val="140000"/>
              </a:lnSpc>
            </a:pPr>
            <a:r>
              <a:rPr lang="en-US" sz="3600" smtClean="0"/>
              <a:t/>
            </a:r>
            <a:br>
              <a:rPr lang="en-US" sz="3600" smtClean="0"/>
            </a:br>
            <a:r>
              <a:rPr lang="en-US" sz="3600" smtClean="0"/>
              <a:t/>
            </a:r>
            <a:br>
              <a:rPr lang="en-US" sz="3600" smtClean="0"/>
            </a:br>
            <a:r>
              <a:rPr lang="el-GR" sz="3600" smtClean="0">
                <a:solidFill>
                  <a:srgbClr val="1A3EF2"/>
                </a:solidFill>
                <a:latin typeface="Arial" charset="0"/>
              </a:rPr>
              <a:t>	   </a:t>
            </a:r>
            <a:r>
              <a:rPr lang="en-US" sz="3600" smtClean="0">
                <a:solidFill>
                  <a:srgbClr val="1A3EF2"/>
                </a:solidFill>
                <a:latin typeface="Arial" charset="0"/>
              </a:rPr>
              <a:t>     </a:t>
            </a:r>
            <a:r>
              <a:rPr lang="en-US" sz="2900" b="1" smtClean="0">
                <a:solidFill>
                  <a:srgbClr val="1A3EF2"/>
                </a:solidFill>
              </a:rPr>
              <a:t>Thank  you  for  your  attention !</a:t>
            </a:r>
            <a:r>
              <a:rPr lang="en-US" sz="2900" b="1" smtClean="0"/>
              <a:t/>
            </a:r>
            <a:br>
              <a:rPr lang="en-US" sz="2900" b="1" smtClean="0"/>
            </a:br>
            <a:r>
              <a:rPr lang="en-US" sz="2900" b="1" smtClean="0"/>
              <a:t>  </a:t>
            </a:r>
            <a:br>
              <a:rPr lang="en-US" sz="2900" b="1" smtClean="0"/>
            </a:br>
            <a:r>
              <a:rPr lang="el-GR" sz="2900" b="1" i="1" smtClean="0">
                <a:solidFill>
                  <a:srgbClr val="000000"/>
                </a:solidFill>
              </a:rPr>
              <a:t/>
            </a:r>
            <a:br>
              <a:rPr lang="el-GR" sz="2900" b="1" i="1" smtClean="0">
                <a:solidFill>
                  <a:srgbClr val="000000"/>
                </a:solidFill>
              </a:rPr>
            </a:br>
            <a:r>
              <a:rPr lang="el-GR" sz="2900" b="1" i="1" smtClean="0">
                <a:solidFill>
                  <a:srgbClr val="000000"/>
                </a:solidFill>
              </a:rPr>
              <a:t/>
            </a:r>
            <a:br>
              <a:rPr lang="el-GR" sz="2900" b="1" i="1" smtClean="0">
                <a:solidFill>
                  <a:srgbClr val="000000"/>
                </a:solidFill>
              </a:rPr>
            </a:br>
            <a:r>
              <a:rPr lang="el-GR" sz="2900" b="1" i="1" smtClean="0">
                <a:solidFill>
                  <a:srgbClr val="000000"/>
                </a:solidFill>
              </a:rPr>
              <a:t> </a:t>
            </a:r>
            <a:r>
              <a:rPr lang="el-GR" sz="1900" b="1" smtClean="0">
                <a:solidFill>
                  <a:srgbClr val="000000"/>
                </a:solidFill>
              </a:rPr>
              <a:t>    </a:t>
            </a:r>
            <a:br>
              <a:rPr lang="el-GR" sz="1900" b="1" smtClean="0">
                <a:solidFill>
                  <a:srgbClr val="000000"/>
                </a:solidFill>
              </a:rPr>
            </a:br>
            <a:r>
              <a:rPr lang="el-GR" sz="1900" b="1" smtClean="0">
                <a:solidFill>
                  <a:srgbClr val="000000"/>
                </a:solidFill>
              </a:rPr>
              <a:t>  </a:t>
            </a:r>
            <a:r>
              <a:rPr lang="el-GR" sz="3600" b="1" smtClean="0">
                <a:solidFill>
                  <a:srgbClr val="000000"/>
                </a:solidFill>
              </a:rPr>
              <a:t/>
            </a:r>
            <a:br>
              <a:rPr lang="el-GR" sz="3600" b="1" smtClean="0">
                <a:solidFill>
                  <a:srgbClr val="000000"/>
                </a:solidFill>
              </a:rPr>
            </a:br>
            <a:endParaRPr lang="el-GR" sz="3600" b="1" smtClean="0">
              <a:solidFill>
                <a:srgbClr val="000000"/>
              </a:solidFill>
            </a:endParaRPr>
          </a:p>
        </p:txBody>
      </p:sp>
      <p:sp>
        <p:nvSpPr>
          <p:cNvPr id="58371" name="Rectangle 3"/>
          <p:cNvSpPr>
            <a:spLocks noGrp="1" noChangeArrowheads="1"/>
          </p:cNvSpPr>
          <p:nvPr>
            <p:ph type="body" sz="half" idx="4294967295"/>
          </p:nvPr>
        </p:nvSpPr>
        <p:spPr>
          <a:xfrm>
            <a:off x="457200" y="1600200"/>
            <a:ext cx="4038600" cy="4530725"/>
          </a:xfrm>
        </p:spPr>
        <p:txBody>
          <a:bodyPr/>
          <a:lstStyle/>
          <a:p>
            <a:pPr eaLnBrk="1" hangingPunct="1">
              <a:buFont typeface="Wingdings" pitchFamily="4" charset="2"/>
              <a:buNone/>
            </a:pPr>
            <a:endParaRPr lang="en-US" sz="2800" smtClean="0"/>
          </a:p>
          <a:p>
            <a:pPr eaLnBrk="1" hangingPunct="1">
              <a:buFont typeface="Wingdings" pitchFamily="4" charset="2"/>
              <a:buNone/>
            </a:pPr>
            <a:endParaRPr lang="en-US" sz="2800" smtClean="0"/>
          </a:p>
          <a:p>
            <a:pPr eaLnBrk="1" hangingPunct="1">
              <a:buFont typeface="Wingdings" pitchFamily="4" charset="2"/>
              <a:buNone/>
            </a:pPr>
            <a:endParaRPr lang="en-US" sz="2800" smtClean="0"/>
          </a:p>
          <a:p>
            <a:pPr eaLnBrk="1" hangingPunct="1">
              <a:buFont typeface="Wingdings" pitchFamily="4" charset="2"/>
              <a:buNone/>
            </a:pPr>
            <a:endParaRPr lang="en-US" sz="2800" smtClean="0"/>
          </a:p>
          <a:p>
            <a:pPr eaLnBrk="1" hangingPunct="1">
              <a:buFont typeface="Wingdings" pitchFamily="4" charset="2"/>
              <a:buNone/>
            </a:pPr>
            <a:r>
              <a:rPr lang="en-US" sz="2800" smtClean="0"/>
              <a:t>      </a:t>
            </a:r>
            <a:endParaRPr lang="el-GR" sz="2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descr="Coming Soon Slide.pdf"/>
          <p:cNvPicPr>
            <a:picLocks noChangeAspect="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59395" name="Rectangle 4"/>
          <p:cNvSpPr>
            <a:spLocks noChangeArrowheads="1"/>
          </p:cNvSpPr>
          <p:nvPr/>
        </p:nvSpPr>
        <p:spPr bwMode="auto">
          <a:xfrm>
            <a:off x="47625" y="1785938"/>
            <a:ext cx="9037638" cy="4462462"/>
          </a:xfrm>
          <a:prstGeom prst="rect">
            <a:avLst/>
          </a:prstGeom>
          <a:noFill/>
          <a:ln w="9525">
            <a:noFill/>
            <a:miter lim="800000"/>
            <a:headEnd/>
            <a:tailEnd/>
          </a:ln>
        </p:spPr>
        <p:txBody>
          <a:bodyPr>
            <a:spAutoFit/>
          </a:bodyPr>
          <a:lstStyle/>
          <a:p>
            <a:pPr eaLnBrk="0" hangingPunct="0"/>
            <a:r>
              <a:rPr lang="en-US" sz="1600" i="1">
                <a:solidFill>
                  <a:srgbClr val="000000"/>
                </a:solidFill>
                <a:cs typeface="Arial" charset="0"/>
              </a:rPr>
              <a:t>May 13   (Free WHO Teleclass – Europe)</a:t>
            </a:r>
            <a:br>
              <a:rPr lang="en-US" sz="1600" i="1">
                <a:solidFill>
                  <a:srgbClr val="000000"/>
                </a:solidFill>
                <a:cs typeface="Arial" charset="0"/>
              </a:rPr>
            </a:br>
            <a:r>
              <a:rPr lang="en-US" i="1">
                <a:solidFill>
                  <a:srgbClr val="000000"/>
                </a:solidFill>
                <a:cs typeface="Arial" charset="0"/>
              </a:rPr>
              <a:t>	</a:t>
            </a:r>
            <a:r>
              <a:rPr lang="en-US" b="1">
                <a:solidFill>
                  <a:srgbClr val="000000"/>
                </a:solidFill>
                <a:cs typeface="Arial" charset="0"/>
              </a:rPr>
              <a:t>UNDERSTANDING CONSUMER PERCEPTIONS OF HAI AND 	HAND HYGIENE THROUGH A GLOBAL SURVEY</a:t>
            </a:r>
            <a:r>
              <a:rPr lang="en-US">
                <a:solidFill>
                  <a:srgbClr val="000000"/>
                </a:solidFill>
                <a:cs typeface="Arial" charset="0"/>
              </a:rPr>
              <a:t/>
            </a:r>
            <a:br>
              <a:rPr lang="en-US">
                <a:solidFill>
                  <a:srgbClr val="000000"/>
                </a:solidFill>
                <a:cs typeface="Arial" charset="0"/>
              </a:rPr>
            </a:br>
            <a:r>
              <a:rPr lang="en-US" sz="1600">
                <a:solidFill>
                  <a:srgbClr val="000000"/>
                </a:solidFill>
                <a:cs typeface="Arial" charset="0"/>
              </a:rPr>
              <a:t>	</a:t>
            </a:r>
            <a:r>
              <a:rPr lang="en-US" sz="1600" i="1">
                <a:solidFill>
                  <a:srgbClr val="000000"/>
                </a:solidFill>
                <a:cs typeface="Arial" charset="0"/>
              </a:rPr>
              <a:t>Claire Kilpatrick, WHO, and Dr. Maryanne McGuckin, McGuckin Methods International</a:t>
            </a:r>
            <a:br>
              <a:rPr lang="en-US" sz="1600" i="1">
                <a:solidFill>
                  <a:srgbClr val="000000"/>
                </a:solidFill>
                <a:cs typeface="Arial" charset="0"/>
              </a:rPr>
            </a:br>
            <a:r>
              <a:rPr lang="en-US" sz="1600" i="1">
                <a:solidFill>
                  <a:srgbClr val="000000"/>
                </a:solidFill>
                <a:cs typeface="Arial" charset="0"/>
              </a:rPr>
              <a:t/>
            </a:r>
            <a:br>
              <a:rPr lang="en-US" sz="1600" i="1">
                <a:solidFill>
                  <a:srgbClr val="000000"/>
                </a:solidFill>
                <a:cs typeface="Arial" charset="0"/>
              </a:rPr>
            </a:br>
            <a:r>
              <a:rPr lang="en-US" sz="1600" i="1">
                <a:solidFill>
                  <a:srgbClr val="000000"/>
                </a:solidFill>
                <a:cs typeface="Arial" charset="0"/>
              </a:rPr>
              <a:t>May 21	</a:t>
            </a:r>
            <a:r>
              <a:rPr lang="en-US" i="1">
                <a:solidFill>
                  <a:srgbClr val="000000"/>
                </a:solidFill>
                <a:cs typeface="Arial" charset="0"/>
              </a:rPr>
              <a:t>(Free Teleclass)</a:t>
            </a:r>
            <a:br>
              <a:rPr lang="en-US" i="1">
                <a:solidFill>
                  <a:srgbClr val="000000"/>
                </a:solidFill>
                <a:cs typeface="Arial" charset="0"/>
              </a:rPr>
            </a:br>
            <a:r>
              <a:rPr lang="en-US" i="1">
                <a:solidFill>
                  <a:srgbClr val="000000"/>
                </a:solidFill>
                <a:cs typeface="Arial" charset="0"/>
              </a:rPr>
              <a:t>	</a:t>
            </a:r>
            <a:r>
              <a:rPr lang="en-US" b="1">
                <a:solidFill>
                  <a:srgbClr val="000000"/>
                </a:solidFill>
                <a:cs typeface="Arial" charset="0"/>
              </a:rPr>
              <a:t>IS YOUR PHONE BUGGED? THE ROLE OF MOBILE 	TECHNOLOGY IN INFECTION CONTROL</a:t>
            </a:r>
            <a:r>
              <a:rPr lang="en-US" sz="1600" i="1">
                <a:solidFill>
                  <a:srgbClr val="000000"/>
                </a:solidFill>
                <a:cs typeface="Arial" charset="0"/>
              </a:rPr>
              <a:t/>
            </a:r>
            <a:br>
              <a:rPr lang="en-US" sz="1600" i="1">
                <a:solidFill>
                  <a:srgbClr val="000000"/>
                </a:solidFill>
                <a:cs typeface="Arial" charset="0"/>
              </a:rPr>
            </a:br>
            <a:r>
              <a:rPr lang="en-US" sz="1600" i="1">
                <a:solidFill>
                  <a:srgbClr val="000000"/>
                </a:solidFill>
                <a:cs typeface="Arial" charset="0"/>
              </a:rPr>
              <a:t>	Richard Brady, Western General Surgery, NHS, UK</a:t>
            </a:r>
            <a:br>
              <a:rPr lang="en-US" sz="1600" i="1">
                <a:solidFill>
                  <a:srgbClr val="000000"/>
                </a:solidFill>
                <a:cs typeface="Arial" charset="0"/>
              </a:rPr>
            </a:br>
            <a:r>
              <a:rPr lang="en-US" sz="1600" i="1">
                <a:solidFill>
                  <a:srgbClr val="000000"/>
                </a:solidFill>
                <a:cs typeface="Arial" charset="0"/>
              </a:rPr>
              <a:t/>
            </a:r>
            <a:br>
              <a:rPr lang="en-US" sz="1600" i="1">
                <a:solidFill>
                  <a:srgbClr val="000000"/>
                </a:solidFill>
                <a:cs typeface="Arial" charset="0"/>
              </a:rPr>
            </a:br>
            <a:r>
              <a:rPr lang="en-US" sz="1600" i="1">
                <a:solidFill>
                  <a:srgbClr val="000000"/>
                </a:solidFill>
                <a:cs typeface="Arial" charset="0"/>
              </a:rPr>
              <a:t>May 27   (South Pacific Teleclass)</a:t>
            </a:r>
            <a:br>
              <a:rPr lang="en-US" sz="1600" i="1">
                <a:solidFill>
                  <a:srgbClr val="000000"/>
                </a:solidFill>
                <a:cs typeface="Arial" charset="0"/>
              </a:rPr>
            </a:br>
            <a:r>
              <a:rPr lang="en-US" sz="1600" i="1">
                <a:solidFill>
                  <a:srgbClr val="000000"/>
                </a:solidFill>
                <a:cs typeface="Arial" charset="0"/>
              </a:rPr>
              <a:t>	</a:t>
            </a:r>
            <a:r>
              <a:rPr lang="en-US" b="1">
                <a:solidFill>
                  <a:srgbClr val="000000"/>
                </a:solidFill>
                <a:cs typeface="Arial" charset="0"/>
              </a:rPr>
              <a:t>FOOD SAFETY CULTURE – FROM FARM TO FORK</a:t>
            </a:r>
            <a:r>
              <a:rPr lang="en-US" sz="1400">
                <a:solidFill>
                  <a:srgbClr val="000000"/>
                </a:solidFill>
                <a:cs typeface="Arial" charset="0"/>
              </a:rPr>
              <a:t/>
            </a:r>
            <a:br>
              <a:rPr lang="en-US" sz="1400">
                <a:solidFill>
                  <a:srgbClr val="000000"/>
                </a:solidFill>
                <a:cs typeface="Arial" charset="0"/>
              </a:rPr>
            </a:br>
            <a:r>
              <a:rPr lang="en-US" sz="1600">
                <a:solidFill>
                  <a:srgbClr val="000000"/>
                </a:solidFill>
                <a:cs typeface="Arial" charset="0"/>
              </a:rPr>
              <a:t>	</a:t>
            </a:r>
            <a:r>
              <a:rPr lang="en-US" sz="1600" i="1">
                <a:solidFill>
                  <a:srgbClr val="000000"/>
                </a:solidFill>
                <a:cs typeface="Arial" charset="0"/>
              </a:rPr>
              <a:t>Dr Douglas Powell, Powell Food Safety, Australia</a:t>
            </a:r>
          </a:p>
          <a:p>
            <a:pPr eaLnBrk="0" hangingPunct="0"/>
            <a:r>
              <a:rPr lang="en-US" sz="1400" i="1">
                <a:solidFill>
                  <a:srgbClr val="000000"/>
                </a:solidFill>
                <a:cs typeface="Arial" charset="0"/>
              </a:rPr>
              <a:t/>
            </a:r>
            <a:br>
              <a:rPr lang="en-US" sz="1400" i="1">
                <a:solidFill>
                  <a:srgbClr val="000000"/>
                </a:solidFill>
                <a:cs typeface="Arial" charset="0"/>
              </a:rPr>
            </a:br>
            <a:r>
              <a:rPr lang="en-US" sz="1600" i="1">
                <a:solidFill>
                  <a:srgbClr val="000000"/>
                </a:solidFill>
                <a:cs typeface="Arial" charset="0"/>
              </a:rPr>
              <a:t>June 02	(Free British Teleclass ... Denver Russell Memorial Teleclass Lecture)</a:t>
            </a:r>
            <a:br>
              <a:rPr lang="en-US" sz="1600" i="1">
                <a:solidFill>
                  <a:srgbClr val="000000"/>
                </a:solidFill>
                <a:cs typeface="Arial" charset="0"/>
              </a:rPr>
            </a:br>
            <a:r>
              <a:rPr lang="en-US" i="1">
                <a:solidFill>
                  <a:srgbClr val="000000"/>
                </a:solidFill>
                <a:cs typeface="Arial" charset="0"/>
              </a:rPr>
              <a:t>	</a:t>
            </a:r>
            <a:r>
              <a:rPr lang="en-US" b="1">
                <a:solidFill>
                  <a:srgbClr val="000000"/>
                </a:solidFill>
                <a:cs typeface="Arial" charset="0"/>
              </a:rPr>
              <a:t>PHAGE THERAPY IN A POST-ANTIBIOTIC ERA</a:t>
            </a:r>
            <a:r>
              <a:rPr lang="en-US" sz="1200" i="1">
                <a:solidFill>
                  <a:srgbClr val="000000"/>
                </a:solidFill>
                <a:cs typeface="Arial" charset="0"/>
              </a:rPr>
              <a:t/>
            </a:r>
            <a:br>
              <a:rPr lang="en-US" sz="1200" i="1">
                <a:solidFill>
                  <a:srgbClr val="000000"/>
                </a:solidFill>
                <a:cs typeface="Arial" charset="0"/>
              </a:rPr>
            </a:br>
            <a:r>
              <a:rPr lang="en-US" sz="1600" i="1">
                <a:solidFill>
                  <a:srgbClr val="000000"/>
                </a:solidFill>
                <a:cs typeface="Arial" charset="0"/>
              </a:rPr>
              <a:t>	Dr. Martha Clokie, University of Leicester, UK</a:t>
            </a:r>
            <a:br>
              <a:rPr lang="en-US" sz="1600" i="1">
                <a:solidFill>
                  <a:srgbClr val="000000"/>
                </a:solidFill>
                <a:cs typeface="Arial" charset="0"/>
              </a:rPr>
            </a:br>
            <a:endParaRPr lang="en-CA" sz="1600" i="1">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descr="Patron Sponsor Slide.pdf"/>
          <p:cNvPicPr>
            <a:picLocks noChangeAspect="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0" y="1828800"/>
            <a:ext cx="9144000" cy="5029200"/>
          </a:xfrm>
        </p:spPr>
        <p:txBody>
          <a:bodyPr/>
          <a:lstStyle/>
          <a:p>
            <a:pPr algn="l" eaLnBrk="1" hangingPunct="1"/>
            <a:r>
              <a:rPr lang="en-US" sz="2500" b="1" smtClean="0">
                <a:solidFill>
                  <a:srgbClr val="000000"/>
                </a:solidFill>
              </a:rPr>
              <a:t>	</a:t>
            </a:r>
            <a:r>
              <a:rPr lang="el-GR" sz="2000" b="1" smtClean="0">
                <a:cs typeface="Arial" charset="0"/>
              </a:rPr>
              <a:t>●</a:t>
            </a:r>
            <a:r>
              <a:rPr lang="en-US" sz="2000" b="1" smtClean="0">
                <a:solidFill>
                  <a:srgbClr val="000000"/>
                </a:solidFill>
              </a:rPr>
              <a:t> extremely  contagious  (starting  4  days  prior  the  onset  of  rash)</a:t>
            </a:r>
            <a:r>
              <a:rPr lang="el-GR" sz="2000" b="1" smtClean="0">
                <a:cs typeface="Arial" charset="0"/>
              </a:rPr>
              <a:t> </a:t>
            </a:r>
            <a:r>
              <a:rPr lang="en-US" sz="2000" b="1" smtClean="0">
                <a:solidFill>
                  <a:srgbClr val="000000"/>
                </a:solidFill>
              </a:rPr>
              <a:t> </a:t>
            </a:r>
            <a:r>
              <a:rPr lang="el-GR" sz="2000" b="1" smtClean="0">
                <a:solidFill>
                  <a:srgbClr val="000000"/>
                </a:solidFill>
              </a:rPr>
              <a:t/>
            </a:r>
            <a:br>
              <a:rPr lang="el-GR" sz="2000" b="1" smtClean="0">
                <a:solidFill>
                  <a:srgbClr val="000000"/>
                </a:solidFill>
              </a:rPr>
            </a:br>
            <a:r>
              <a:rPr lang="el-GR" sz="2000" b="1" smtClean="0">
                <a:solidFill>
                  <a:srgbClr val="000000"/>
                </a:solidFill>
              </a:rPr>
              <a:t/>
            </a:r>
            <a:br>
              <a:rPr lang="el-GR" sz="2000" b="1" smtClean="0">
                <a:solidFill>
                  <a:srgbClr val="000000"/>
                </a:solidFill>
              </a:rPr>
            </a:br>
            <a:r>
              <a:rPr lang="el-GR" sz="2000" b="1" smtClean="0">
                <a:solidFill>
                  <a:srgbClr val="000000"/>
                </a:solidFill>
              </a:rPr>
              <a:t>               </a:t>
            </a:r>
            <a:r>
              <a:rPr lang="en-US" sz="2000" b="1" smtClean="0">
                <a:solidFill>
                  <a:srgbClr val="000000"/>
                </a:solidFill>
              </a:rPr>
              <a:t> </a:t>
            </a:r>
            <a:r>
              <a:rPr lang="el-GR" sz="2000" b="1" smtClean="0">
                <a:cs typeface="Arial" charset="0"/>
              </a:rPr>
              <a:t>●</a:t>
            </a:r>
            <a:r>
              <a:rPr lang="en-US" sz="2000" b="1" smtClean="0">
                <a:solidFill>
                  <a:srgbClr val="000000"/>
                </a:solidFill>
              </a:rPr>
              <a:t> outbreaks  in  closed  settings  when  &lt;  </a:t>
            </a:r>
            <a:r>
              <a:rPr lang="el-GR" sz="2000" b="1" smtClean="0">
                <a:solidFill>
                  <a:srgbClr val="000000"/>
                </a:solidFill>
              </a:rPr>
              <a:t>90%  </a:t>
            </a:r>
            <a:r>
              <a:rPr lang="en-US" sz="2000" b="1" smtClean="0">
                <a:solidFill>
                  <a:srgbClr val="000000"/>
                </a:solidFill>
              </a:rPr>
              <a:t>of  persons  are  immune  </a:t>
            </a:r>
            <a:r>
              <a:rPr lang="el-GR" sz="2000" b="1" smtClean="0">
                <a:solidFill>
                  <a:srgbClr val="000000"/>
                </a:solidFill>
              </a:rPr>
              <a:t/>
            </a:r>
            <a:br>
              <a:rPr lang="el-GR" sz="2000" b="1" smtClean="0">
                <a:solidFill>
                  <a:srgbClr val="000000"/>
                </a:solidFill>
              </a:rPr>
            </a:br>
            <a:r>
              <a:rPr lang="el-GR" sz="2000" b="1" smtClean="0">
                <a:solidFill>
                  <a:srgbClr val="000000"/>
                </a:solidFill>
              </a:rPr>
              <a:t/>
            </a:r>
            <a:br>
              <a:rPr lang="el-GR" sz="2000" b="1" smtClean="0">
                <a:solidFill>
                  <a:srgbClr val="000000"/>
                </a:solidFill>
              </a:rPr>
            </a:br>
            <a:r>
              <a:rPr lang="el-GR" sz="2000" b="1" smtClean="0">
                <a:solidFill>
                  <a:srgbClr val="000000"/>
                </a:solidFill>
              </a:rPr>
              <a:t>               </a:t>
            </a:r>
            <a:r>
              <a:rPr lang="en-US" sz="2000" b="1" smtClean="0">
                <a:solidFill>
                  <a:srgbClr val="000000"/>
                </a:solidFill>
              </a:rPr>
              <a:t> </a:t>
            </a:r>
            <a:r>
              <a:rPr lang="el-GR" sz="2000" b="1" smtClean="0">
                <a:cs typeface="Arial" charset="0"/>
              </a:rPr>
              <a:t>●</a:t>
            </a:r>
            <a:r>
              <a:rPr lang="en-US" sz="2000" b="1" smtClean="0"/>
              <a:t> </a:t>
            </a:r>
            <a:r>
              <a:rPr lang="el-GR" sz="2000" b="1" smtClean="0"/>
              <a:t>14 – 45%  </a:t>
            </a:r>
            <a:r>
              <a:rPr lang="en-US" sz="2000" b="1" smtClean="0"/>
              <a:t>of  cases  of  measles  in  measles-free  countries  (e.g . United  	    States)  are  acquired  in  healthcare  facilities  </a:t>
            </a:r>
            <a:r>
              <a:rPr lang="el-GR" sz="2000" b="1" smtClean="0"/>
              <a:t>   </a:t>
            </a:r>
            <a:r>
              <a:rPr lang="en-US" sz="2000" b="1" smtClean="0"/>
              <a:t/>
            </a:r>
            <a:br>
              <a:rPr lang="en-US" sz="2000" b="1" smtClean="0"/>
            </a:br>
            <a:r>
              <a:rPr lang="en-US" sz="2000" b="1" smtClean="0">
                <a:solidFill>
                  <a:srgbClr val="FF0000"/>
                </a:solidFill>
              </a:rPr>
              <a:t/>
            </a:r>
            <a:br>
              <a:rPr lang="en-US" sz="2000" b="1" smtClean="0">
                <a:solidFill>
                  <a:srgbClr val="FF0000"/>
                </a:solidFill>
              </a:rPr>
            </a:br>
            <a:r>
              <a:rPr lang="en-US" sz="2000" b="1" smtClean="0">
                <a:solidFill>
                  <a:srgbClr val="FF0000"/>
                </a:solidFill>
              </a:rPr>
              <a:t>	</a:t>
            </a:r>
            <a:r>
              <a:rPr lang="el-GR" sz="2000" b="1" smtClean="0">
                <a:solidFill>
                  <a:srgbClr val="FF0000"/>
                </a:solidFill>
                <a:cs typeface="Arial" charset="0"/>
              </a:rPr>
              <a:t>●</a:t>
            </a:r>
            <a:r>
              <a:rPr lang="en-US" sz="2000" b="1" smtClean="0">
                <a:solidFill>
                  <a:srgbClr val="FF0000"/>
                </a:solidFill>
              </a:rPr>
              <a:t> increased  occupational  risk  for  HCPs  </a:t>
            </a:r>
            <a:r>
              <a:rPr lang="el-GR" sz="2000" b="1" smtClean="0">
                <a:solidFill>
                  <a:srgbClr val="FF0000"/>
                </a:solidFill>
              </a:rPr>
              <a:t>(</a:t>
            </a:r>
            <a:r>
              <a:rPr lang="en-US" sz="2000" b="1" smtClean="0">
                <a:solidFill>
                  <a:srgbClr val="FF0000"/>
                </a:solidFill>
              </a:rPr>
              <a:t>x</a:t>
            </a:r>
            <a:r>
              <a:rPr lang="el-GR" sz="2000" b="1" smtClean="0">
                <a:solidFill>
                  <a:srgbClr val="FF0000"/>
                </a:solidFill>
              </a:rPr>
              <a:t>18.6  </a:t>
            </a:r>
            <a:r>
              <a:rPr lang="en-US" sz="2000" b="1" smtClean="0">
                <a:solidFill>
                  <a:srgbClr val="FF0000"/>
                </a:solidFill>
              </a:rPr>
              <a:t> times  compared </a:t>
            </a:r>
            <a:br>
              <a:rPr lang="en-US" sz="2000" b="1" smtClean="0">
                <a:solidFill>
                  <a:srgbClr val="FF0000"/>
                </a:solidFill>
              </a:rPr>
            </a:br>
            <a:r>
              <a:rPr lang="en-US" sz="2000" b="1" smtClean="0">
                <a:solidFill>
                  <a:srgbClr val="FF0000"/>
                </a:solidFill>
              </a:rPr>
              <a:t>	    with adults  in  the  community)  </a:t>
            </a:r>
            <a:r>
              <a:rPr lang="el-GR" sz="2000" b="1" smtClean="0">
                <a:solidFill>
                  <a:srgbClr val="FF0000"/>
                </a:solidFill>
              </a:rPr>
              <a:t> </a:t>
            </a:r>
            <a:br>
              <a:rPr lang="el-GR" sz="2000" b="1" smtClean="0">
                <a:solidFill>
                  <a:srgbClr val="FF0000"/>
                </a:solidFill>
              </a:rPr>
            </a:br>
            <a:r>
              <a:rPr lang="el-GR" sz="2000" b="1" smtClean="0">
                <a:solidFill>
                  <a:srgbClr val="FF0000"/>
                </a:solidFill>
              </a:rPr>
              <a:t/>
            </a:r>
            <a:br>
              <a:rPr lang="el-GR" sz="2000" b="1" smtClean="0">
                <a:solidFill>
                  <a:srgbClr val="FF0000"/>
                </a:solidFill>
              </a:rPr>
            </a:br>
            <a:r>
              <a:rPr lang="el-GR" sz="2000" b="1" smtClean="0">
                <a:solidFill>
                  <a:srgbClr val="FF0000"/>
                </a:solidFill>
              </a:rPr>
              <a:t>	</a:t>
            </a:r>
            <a:r>
              <a:rPr lang="el-GR" sz="2000" b="1" smtClean="0">
                <a:cs typeface="Arial" charset="0"/>
              </a:rPr>
              <a:t>● </a:t>
            </a:r>
            <a:r>
              <a:rPr lang="en-US" sz="2000" b="1" smtClean="0">
                <a:cs typeface="Arial" charset="0"/>
              </a:rPr>
              <a:t>complications  occur  more  frequently  in  adults  compared  with  </a:t>
            </a:r>
            <a:br>
              <a:rPr lang="en-US" sz="2000" b="1" smtClean="0">
                <a:cs typeface="Arial" charset="0"/>
              </a:rPr>
            </a:br>
            <a:r>
              <a:rPr lang="en-US" sz="2000" b="1" smtClean="0">
                <a:cs typeface="Arial" charset="0"/>
              </a:rPr>
              <a:t>	    school-aged  children. </a:t>
            </a:r>
            <a:r>
              <a:rPr lang="el-GR" sz="2000" b="1" smtClean="0">
                <a:cs typeface="Arial" charset="0"/>
              </a:rPr>
              <a:t>     </a:t>
            </a:r>
            <a:r>
              <a:rPr lang="en-US" sz="2000" b="1" smtClean="0">
                <a:solidFill>
                  <a:srgbClr val="FF0000"/>
                </a:solidFill>
                <a:latin typeface="Arial" charset="0"/>
              </a:rPr>
              <a:t/>
            </a:r>
            <a:br>
              <a:rPr lang="en-US" sz="2000" b="1" smtClean="0">
                <a:solidFill>
                  <a:srgbClr val="FF0000"/>
                </a:solidFill>
                <a:latin typeface="Arial" charset="0"/>
              </a:rPr>
            </a:br>
            <a:r>
              <a:rPr lang="en-US" sz="2000" b="1" smtClean="0">
                <a:solidFill>
                  <a:srgbClr val="FF0000"/>
                </a:solidFill>
                <a:latin typeface="Arial" charset="0"/>
              </a:rPr>
              <a:t/>
            </a:r>
            <a:br>
              <a:rPr lang="en-US" sz="2000" b="1" smtClean="0">
                <a:solidFill>
                  <a:srgbClr val="FF0000"/>
                </a:solidFill>
                <a:latin typeface="Arial" charset="0"/>
              </a:rPr>
            </a:br>
            <a:r>
              <a:rPr lang="en-US" sz="2000" b="1" smtClean="0">
                <a:solidFill>
                  <a:srgbClr val="FF0000"/>
                </a:solidFill>
                <a:latin typeface="Arial" charset="0"/>
              </a:rPr>
              <a:t>	 </a:t>
            </a:r>
            <a:r>
              <a:rPr lang="el-GR" sz="2000" b="1" smtClean="0">
                <a:solidFill>
                  <a:srgbClr val="FF0000"/>
                </a:solidFill>
                <a:latin typeface="Arial" charset="0"/>
              </a:rPr>
              <a:t/>
            </a:r>
            <a:br>
              <a:rPr lang="el-GR" sz="2000" b="1" smtClean="0">
                <a:solidFill>
                  <a:srgbClr val="FF0000"/>
                </a:solidFill>
                <a:latin typeface="Arial" charset="0"/>
              </a:rPr>
            </a:br>
            <a:r>
              <a:rPr lang="el-GR" sz="2000" b="1" smtClean="0">
                <a:solidFill>
                  <a:srgbClr val="FF0000"/>
                </a:solidFill>
                <a:latin typeface="Arial" charset="0"/>
              </a:rPr>
              <a:t/>
            </a:r>
            <a:br>
              <a:rPr lang="el-GR" sz="2000" b="1" smtClean="0">
                <a:solidFill>
                  <a:srgbClr val="FF0000"/>
                </a:solidFill>
                <a:latin typeface="Arial" charset="0"/>
              </a:rPr>
            </a:br>
            <a:r>
              <a:rPr lang="el-GR" sz="2000" b="1" smtClean="0">
                <a:solidFill>
                  <a:srgbClr val="000000"/>
                </a:solidFill>
                <a:latin typeface="Arial" charset="0"/>
              </a:rPr>
              <a:t/>
            </a:r>
            <a:br>
              <a:rPr lang="el-GR" sz="2000" b="1" smtClean="0">
                <a:solidFill>
                  <a:srgbClr val="000000"/>
                </a:solidFill>
                <a:latin typeface="Arial" charset="0"/>
              </a:rPr>
            </a:br>
            <a:r>
              <a:rPr lang="el-GR" sz="2000" b="1" smtClean="0">
                <a:solidFill>
                  <a:srgbClr val="000000"/>
                </a:solidFill>
                <a:latin typeface="Arial" charset="0"/>
              </a:rPr>
              <a:t>	</a:t>
            </a:r>
            <a:endParaRPr lang="en-US" sz="2000" b="1" smtClean="0">
              <a:solidFill>
                <a:srgbClr val="000000"/>
              </a:solidFill>
              <a:latin typeface="Arial" charset="0"/>
            </a:endParaRPr>
          </a:p>
        </p:txBody>
      </p:sp>
      <p:sp>
        <p:nvSpPr>
          <p:cNvPr id="21507" name="Rectangle 3"/>
          <p:cNvSpPr>
            <a:spLocks noGrp="1" noChangeArrowheads="1"/>
          </p:cNvSpPr>
          <p:nvPr>
            <p:ph type="subTitle" idx="4294967295"/>
          </p:nvPr>
        </p:nvSpPr>
        <p:spPr>
          <a:xfrm flipV="1">
            <a:off x="0" y="6858000"/>
            <a:ext cx="9144000" cy="533400"/>
          </a:xfrm>
        </p:spPr>
        <p:txBody>
          <a:bodyPr/>
          <a:lstStyle/>
          <a:p>
            <a:pPr marL="0" indent="0" algn="ctr" eaLnBrk="1" hangingPunct="1">
              <a:lnSpc>
                <a:spcPct val="90000"/>
              </a:lnSpc>
              <a:buFont typeface="Arial" charset="0"/>
              <a:buNone/>
            </a:pPr>
            <a:endParaRPr lang="el-GR" sz="2100" b="1" smtClean="0">
              <a:solidFill>
                <a:srgbClr val="FF0066"/>
              </a:solidFill>
            </a:endParaRPr>
          </a:p>
          <a:p>
            <a:pPr marL="0" indent="0" algn="ctr" eaLnBrk="1" hangingPunct="1">
              <a:lnSpc>
                <a:spcPct val="90000"/>
              </a:lnSpc>
              <a:buFont typeface="Arial" charset="0"/>
              <a:buNone/>
            </a:pPr>
            <a:endParaRPr lang="el-GR" sz="2400" b="1" smtClean="0">
              <a:solidFill>
                <a:srgbClr val="FF0066"/>
              </a:solidFill>
            </a:endParaRPr>
          </a:p>
        </p:txBody>
      </p:sp>
      <p:sp>
        <p:nvSpPr>
          <p:cNvPr id="21508" name="AutoShape 5" descr="https://mail.keelpno.gr/service/home/~/ready%201.JPG?auth=co&amp;loc=en_US&amp;id=12041&amp;part=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1509" name="Picture 6" descr="C:\Documents and Settings\maltezou.HCDCP\Επιφάνεια εργασίας\ready 1.JPG"/>
          <p:cNvPicPr>
            <a:picLocks noChangeAspect="1" noChangeArrowheads="1"/>
          </p:cNvPicPr>
          <p:nvPr/>
        </p:nvPicPr>
        <p:blipFill>
          <a:blip r:embed="rId2" cstate="email"/>
          <a:srcRect/>
          <a:stretch>
            <a:fillRect/>
          </a:stretch>
        </p:blipFill>
        <p:spPr bwMode="auto">
          <a:xfrm>
            <a:off x="1295400" y="0"/>
            <a:ext cx="6335713" cy="1219200"/>
          </a:xfrm>
          <a:prstGeom prst="rect">
            <a:avLst/>
          </a:prstGeom>
          <a:noFill/>
          <a:ln w="15875">
            <a:solidFill>
              <a:srgbClr val="00000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idx="4294967295"/>
          </p:nvPr>
        </p:nvSpPr>
        <p:spPr>
          <a:xfrm>
            <a:off x="0" y="0"/>
            <a:ext cx="9144000" cy="6858000"/>
          </a:xfrm>
        </p:spPr>
        <p:txBody>
          <a:bodyPr/>
          <a:lstStyle/>
          <a:p>
            <a:pPr algn="l" eaLnBrk="1" hangingPunct="1">
              <a:lnSpc>
                <a:spcPct val="150000"/>
              </a:lnSpc>
            </a:pPr>
            <a:r>
              <a:rPr lang="el-GR" sz="2400" b="1" smtClean="0">
                <a:solidFill>
                  <a:srgbClr val="000000"/>
                </a:solidFill>
                <a:latin typeface="Arial" charset="0"/>
              </a:rPr>
              <a:t/>
            </a:r>
            <a:br>
              <a:rPr lang="el-GR" sz="2400" b="1" smtClean="0">
                <a:solidFill>
                  <a:srgbClr val="000000"/>
                </a:solidFill>
                <a:latin typeface="Arial" charset="0"/>
              </a:rPr>
            </a:br>
            <a:r>
              <a:rPr lang="el-GR" sz="2400" b="1" smtClean="0">
                <a:solidFill>
                  <a:srgbClr val="000000"/>
                </a:solidFill>
                <a:latin typeface="Arial" charset="0"/>
              </a:rPr>
              <a:t/>
            </a:r>
            <a:br>
              <a:rPr lang="el-GR" sz="2400" b="1" smtClean="0">
                <a:solidFill>
                  <a:srgbClr val="000000"/>
                </a:solidFill>
                <a:latin typeface="Arial" charset="0"/>
              </a:rPr>
            </a:br>
            <a:r>
              <a:rPr lang="el-GR" sz="2400" b="1" smtClean="0">
                <a:solidFill>
                  <a:srgbClr val="000000"/>
                </a:solidFill>
                <a:latin typeface="Arial" charset="0"/>
              </a:rPr>
              <a:t>      </a:t>
            </a:r>
            <a:r>
              <a:rPr lang="en-US" sz="2400" b="1" smtClean="0">
                <a:solidFill>
                  <a:srgbClr val="000000"/>
                </a:solidFill>
                <a:latin typeface="Arial" charset="0"/>
              </a:rPr>
              <a:t>		</a:t>
            </a:r>
            <a:r>
              <a:rPr lang="en-US" sz="2400" b="1" smtClean="0">
                <a:solidFill>
                  <a:srgbClr val="1A3EF2"/>
                </a:solidFill>
              </a:rPr>
              <a:t>Measles   outbreaks   in   Emergency   Departments   </a:t>
            </a:r>
            <a:r>
              <a:rPr lang="el-GR" sz="2400" b="1" smtClean="0">
                <a:solidFill>
                  <a:srgbClr val="1A3EF2"/>
                </a:solidFill>
              </a:rPr>
              <a:t>  </a:t>
            </a:r>
            <a:r>
              <a:rPr lang="el-GR" sz="2400" b="1" smtClean="0">
                <a:solidFill>
                  <a:srgbClr val="000000"/>
                </a:solidFill>
                <a:latin typeface="Arial" charset="0"/>
              </a:rPr>
              <a:t>		</a:t>
            </a:r>
            <a:r>
              <a:rPr lang="el-GR" sz="2000" b="1" smtClean="0">
                <a:solidFill>
                  <a:srgbClr val="000000"/>
                </a:solidFill>
              </a:rPr>
              <a:t>	</a:t>
            </a:r>
            <a:r>
              <a:rPr lang="el-GR" sz="2000" b="1" smtClean="0">
                <a:solidFill>
                  <a:srgbClr val="000000"/>
                </a:solidFill>
                <a:latin typeface="Arial" charset="0"/>
              </a:rPr>
              <a:t/>
            </a:r>
            <a:br>
              <a:rPr lang="el-GR" sz="2000" b="1" smtClean="0">
                <a:solidFill>
                  <a:srgbClr val="000000"/>
                </a:solidFill>
                <a:latin typeface="Arial" charset="0"/>
              </a:rPr>
            </a:br>
            <a:r>
              <a:rPr lang="el-GR" sz="2000" b="1" smtClean="0">
                <a:cs typeface="Arial" charset="0"/>
              </a:rPr>
              <a:t>●</a:t>
            </a:r>
            <a:r>
              <a:rPr lang="el-GR" sz="2000" b="1" smtClean="0">
                <a:solidFill>
                  <a:srgbClr val="000000"/>
                </a:solidFill>
              </a:rPr>
              <a:t> </a:t>
            </a:r>
            <a:r>
              <a:rPr lang="en-US" sz="2000" b="1" smtClean="0">
                <a:solidFill>
                  <a:srgbClr val="000000"/>
                </a:solidFill>
              </a:rPr>
              <a:t> congregation  of  large  numbers  of  patients  </a:t>
            </a:r>
            <a:r>
              <a:rPr lang="el-GR" sz="2000" b="1" smtClean="0">
                <a:solidFill>
                  <a:srgbClr val="000000"/>
                </a:solidFill>
              </a:rPr>
              <a:t> </a:t>
            </a:r>
            <a:r>
              <a:rPr lang="en-CA" sz="2000" b="1" smtClean="0">
                <a:solidFill>
                  <a:srgbClr val="000000"/>
                </a:solidFill>
              </a:rPr>
              <a:t/>
            </a:r>
            <a:br>
              <a:rPr lang="en-CA" sz="2000" b="1" smtClean="0">
                <a:solidFill>
                  <a:srgbClr val="000000"/>
                </a:solidFill>
              </a:rPr>
            </a:br>
            <a:r>
              <a:rPr lang="el-GR" sz="2000" b="1" smtClean="0">
                <a:cs typeface="Arial" charset="0"/>
              </a:rPr>
              <a:t>●</a:t>
            </a:r>
            <a:r>
              <a:rPr lang="el-GR" sz="2000" b="1" smtClean="0">
                <a:solidFill>
                  <a:srgbClr val="000000"/>
                </a:solidFill>
              </a:rPr>
              <a:t> </a:t>
            </a:r>
            <a:r>
              <a:rPr lang="en-US" sz="2000" b="1" smtClean="0">
                <a:solidFill>
                  <a:srgbClr val="000000"/>
                </a:solidFill>
              </a:rPr>
              <a:t> delay  in  implementation  of  infection  control  measures  </a:t>
            </a:r>
            <a:r>
              <a:rPr lang="el-GR" sz="2000" b="1" smtClean="0">
                <a:solidFill>
                  <a:srgbClr val="000000"/>
                </a:solidFill>
              </a:rPr>
              <a:t>  </a:t>
            </a:r>
            <a:br>
              <a:rPr lang="el-GR" sz="2000" b="1" smtClean="0">
                <a:solidFill>
                  <a:srgbClr val="000000"/>
                </a:solidFill>
              </a:rPr>
            </a:br>
            <a:r>
              <a:rPr lang="el-GR" sz="2000" b="1" smtClean="0">
                <a:cs typeface="Arial" charset="0"/>
              </a:rPr>
              <a:t>●</a:t>
            </a:r>
            <a:r>
              <a:rPr lang="el-GR" sz="2000" b="1" smtClean="0">
                <a:solidFill>
                  <a:srgbClr val="000000"/>
                </a:solidFill>
              </a:rPr>
              <a:t> </a:t>
            </a:r>
            <a:r>
              <a:rPr lang="en-US" sz="2000" b="1" smtClean="0">
                <a:solidFill>
                  <a:srgbClr val="000000"/>
                </a:solidFill>
              </a:rPr>
              <a:t> in  developed  countries  young  physicians  may  not  be  familiar  with  measles  </a:t>
            </a:r>
            <a:r>
              <a:rPr lang="el-GR" sz="2000" b="1" smtClean="0">
                <a:solidFill>
                  <a:srgbClr val="000000"/>
                </a:solidFill>
              </a:rPr>
              <a:t> </a:t>
            </a:r>
            <a:br>
              <a:rPr lang="el-GR" sz="2000" b="1" smtClean="0">
                <a:solidFill>
                  <a:srgbClr val="000000"/>
                </a:solidFill>
              </a:rPr>
            </a:br>
            <a:r>
              <a:rPr lang="el-GR" sz="2000" b="1" smtClean="0">
                <a:cs typeface="Arial" charset="0"/>
              </a:rPr>
              <a:t>●</a:t>
            </a:r>
            <a:r>
              <a:rPr lang="el-GR" sz="2000" b="1" smtClean="0">
                <a:solidFill>
                  <a:srgbClr val="000000"/>
                </a:solidFill>
              </a:rPr>
              <a:t> </a:t>
            </a:r>
            <a:r>
              <a:rPr lang="en-US" sz="2000" b="1" smtClean="0">
                <a:solidFill>
                  <a:srgbClr val="000000"/>
                </a:solidFill>
              </a:rPr>
              <a:t> the  vaccination  history  of  HCPs  is  often  unknown  or  history  of  one  dose   </a:t>
            </a:r>
            <a:br>
              <a:rPr lang="en-US" sz="2000" b="1" smtClean="0">
                <a:solidFill>
                  <a:srgbClr val="000000"/>
                </a:solidFill>
              </a:rPr>
            </a:br>
            <a:r>
              <a:rPr lang="en-US" sz="2000" b="1" smtClean="0">
                <a:solidFill>
                  <a:srgbClr val="000000"/>
                </a:solidFill>
              </a:rPr>
              <a:t> </a:t>
            </a:r>
            <a:r>
              <a:rPr lang="el-GR" sz="2000" b="1" smtClean="0">
                <a:solidFill>
                  <a:srgbClr val="002060"/>
                </a:solidFill>
                <a:cs typeface="Arial" charset="0"/>
              </a:rPr>
              <a:t>● </a:t>
            </a:r>
            <a:r>
              <a:rPr lang="en-US" sz="2000" b="1" smtClean="0">
                <a:solidFill>
                  <a:srgbClr val="002060"/>
                </a:solidFill>
                <a:cs typeface="Arial" charset="0"/>
              </a:rPr>
              <a:t> </a:t>
            </a:r>
            <a:r>
              <a:rPr lang="en-US" sz="2000" b="1" smtClean="0">
                <a:solidFill>
                  <a:srgbClr val="002060"/>
                </a:solidFill>
              </a:rPr>
              <a:t>thousand  contacts  for  tracing  and  investigation  </a:t>
            </a:r>
            <a:r>
              <a:rPr lang="el-GR" sz="2000" b="1" smtClean="0">
                <a:solidFill>
                  <a:srgbClr val="002060"/>
                </a:solidFill>
              </a:rPr>
              <a:t>      </a:t>
            </a:r>
            <a:r>
              <a:rPr lang="el-GR" sz="2000" b="1" smtClean="0">
                <a:solidFill>
                  <a:srgbClr val="000000"/>
                </a:solidFill>
              </a:rPr>
              <a:t/>
            </a:r>
            <a:br>
              <a:rPr lang="el-GR" sz="2000" b="1" smtClean="0">
                <a:solidFill>
                  <a:srgbClr val="000000"/>
                </a:solidFill>
              </a:rPr>
            </a:br>
            <a:r>
              <a:rPr lang="el-GR" sz="2000" b="1" smtClean="0">
                <a:solidFill>
                  <a:srgbClr val="000000"/>
                </a:solidFill>
              </a:rPr>
              <a:t> </a:t>
            </a:r>
            <a:r>
              <a:rPr lang="en-US" sz="2000" b="1" smtClean="0">
                <a:solidFill>
                  <a:srgbClr val="000000"/>
                </a:solidFill>
              </a:rPr>
              <a:t>	 </a:t>
            </a:r>
            <a:r>
              <a:rPr lang="el-GR" sz="2000" b="1" smtClean="0">
                <a:solidFill>
                  <a:srgbClr val="FF0000"/>
                </a:solidFill>
                <a:cs typeface="Arial" charset="0"/>
              </a:rPr>
              <a:t>●</a:t>
            </a:r>
            <a:r>
              <a:rPr lang="el-GR" sz="2000" b="1" smtClean="0">
                <a:solidFill>
                  <a:srgbClr val="FF0000"/>
                </a:solidFill>
              </a:rPr>
              <a:t> </a:t>
            </a:r>
            <a:r>
              <a:rPr lang="en-US" sz="2000" b="1" smtClean="0">
                <a:solidFill>
                  <a:srgbClr val="FF0000"/>
                </a:solidFill>
              </a:rPr>
              <a:t> in  one  healthcare  associated  outbreak  in  the  US  in  2008:  </a:t>
            </a:r>
            <a:br>
              <a:rPr lang="en-US" sz="2000" b="1" smtClean="0">
                <a:solidFill>
                  <a:srgbClr val="FF0000"/>
                </a:solidFill>
              </a:rPr>
            </a:br>
            <a:r>
              <a:rPr lang="en-US" sz="2000" b="1" smtClean="0">
                <a:solidFill>
                  <a:srgbClr val="FF0000"/>
                </a:solidFill>
              </a:rPr>
              <a:t>                     7  cases  </a:t>
            </a:r>
            <a:r>
              <a:rPr lang="el-GR" sz="2000" b="1" smtClean="0">
                <a:solidFill>
                  <a:srgbClr val="FF0000"/>
                </a:solidFill>
              </a:rPr>
              <a:t>          8.231  </a:t>
            </a:r>
            <a:r>
              <a:rPr lang="en-US" sz="2000" b="1" smtClean="0">
                <a:solidFill>
                  <a:srgbClr val="FF0000"/>
                </a:solidFill>
              </a:rPr>
              <a:t>contacts</a:t>
            </a:r>
            <a:r>
              <a:rPr lang="el-GR" sz="2000" b="1" smtClean="0">
                <a:solidFill>
                  <a:srgbClr val="FF0000"/>
                </a:solidFill>
              </a:rPr>
              <a:t>           </a:t>
            </a:r>
            <a:r>
              <a:rPr lang="en-US" sz="2000" b="1" smtClean="0">
                <a:solidFill>
                  <a:srgbClr val="FF0000"/>
                </a:solidFill>
              </a:rPr>
              <a:t>800.000  US$  total  costs</a:t>
            </a:r>
            <a:r>
              <a:rPr lang="el-GR" sz="2000" b="1" smtClean="0">
                <a:solidFill>
                  <a:srgbClr val="FF0000"/>
                </a:solidFill>
              </a:rPr>
              <a:t>   </a:t>
            </a:r>
            <a:r>
              <a:rPr lang="el-GR" sz="2000" b="1" smtClean="0"/>
              <a:t/>
            </a:r>
            <a:br>
              <a:rPr lang="el-GR" sz="2000" b="1" smtClean="0"/>
            </a:br>
            <a:r>
              <a:rPr lang="en-US" sz="2000" b="1" smtClean="0">
                <a:solidFill>
                  <a:srgbClr val="000000"/>
                </a:solidFill>
              </a:rPr>
              <a:t/>
            </a:r>
            <a:br>
              <a:rPr lang="en-US" sz="2000" b="1" smtClean="0">
                <a:solidFill>
                  <a:srgbClr val="000000"/>
                </a:solidFill>
              </a:rPr>
            </a:br>
            <a:r>
              <a:rPr lang="el-GR" sz="2000" b="1" smtClean="0">
                <a:solidFill>
                  <a:srgbClr val="000000"/>
                </a:solidFill>
                <a:latin typeface="Arial" charset="0"/>
              </a:rPr>
              <a:t/>
            </a:r>
            <a:br>
              <a:rPr lang="el-GR" sz="2000" b="1" smtClean="0">
                <a:solidFill>
                  <a:srgbClr val="000000"/>
                </a:solidFill>
                <a:latin typeface="Arial" charset="0"/>
              </a:rPr>
            </a:br>
            <a:r>
              <a:rPr lang="el-GR" sz="2000" b="1" smtClean="0">
                <a:solidFill>
                  <a:srgbClr val="000000"/>
                </a:solidFill>
                <a:latin typeface="Arial" charset="0"/>
              </a:rPr>
              <a:t>  </a:t>
            </a:r>
            <a:r>
              <a:rPr lang="en-US" sz="1500" b="1" smtClean="0">
                <a:solidFill>
                  <a:srgbClr val="000000"/>
                </a:solidFill>
              </a:rPr>
              <a:t>Maltezou HC, Wicker S.  Nosocomial measles.  </a:t>
            </a:r>
            <a:r>
              <a:rPr lang="en-US" sz="1500" b="1" i="1" smtClean="0">
                <a:solidFill>
                  <a:srgbClr val="000000"/>
                </a:solidFill>
              </a:rPr>
              <a:t>American  Journal  of  Infection  Control   </a:t>
            </a:r>
            <a:r>
              <a:rPr lang="el-GR" sz="1500" b="1" smtClean="0">
                <a:solidFill>
                  <a:srgbClr val="000000"/>
                </a:solidFill>
              </a:rPr>
              <a:t>2013</a:t>
            </a:r>
            <a:r>
              <a:rPr lang="en-US" sz="1500" b="1" smtClean="0">
                <a:solidFill>
                  <a:srgbClr val="000000"/>
                </a:solidFill>
              </a:rPr>
              <a:t>;41:661-663</a:t>
            </a:r>
            <a:br>
              <a:rPr lang="en-US" sz="1500" b="1" smtClean="0">
                <a:solidFill>
                  <a:srgbClr val="000000"/>
                </a:solidFill>
              </a:rPr>
            </a:br>
            <a:r>
              <a:rPr lang="en-US" sz="1500" b="1" smtClean="0">
                <a:solidFill>
                  <a:srgbClr val="000000"/>
                </a:solidFill>
              </a:rPr>
              <a:t> </a:t>
            </a:r>
            <a:r>
              <a:rPr lang="el-GR" sz="1500" b="1" smtClean="0">
                <a:solidFill>
                  <a:srgbClr val="000000"/>
                </a:solidFill>
              </a:rPr>
              <a:t>  </a:t>
            </a:r>
            <a:br>
              <a:rPr lang="el-GR" sz="1500" b="1" smtClean="0">
                <a:solidFill>
                  <a:srgbClr val="000000"/>
                </a:solidFill>
              </a:rPr>
            </a:br>
            <a:r>
              <a:rPr lang="el-GR" sz="1500" b="1" smtClean="0">
                <a:solidFill>
                  <a:srgbClr val="000000"/>
                </a:solidFill>
              </a:rPr>
              <a:t>    </a:t>
            </a:r>
            <a:br>
              <a:rPr lang="el-GR" sz="1500" b="1" smtClean="0">
                <a:solidFill>
                  <a:srgbClr val="000000"/>
                </a:solidFill>
              </a:rPr>
            </a:br>
            <a:endParaRPr lang="en-US" sz="1500" b="1" smtClean="0">
              <a:solidFill>
                <a:srgbClr val="000000"/>
              </a:solidFill>
            </a:endParaRPr>
          </a:p>
        </p:txBody>
      </p:sp>
      <p:sp>
        <p:nvSpPr>
          <p:cNvPr id="22531" name="Rectangle 3"/>
          <p:cNvSpPr>
            <a:spLocks noGrp="1" noChangeArrowheads="1"/>
          </p:cNvSpPr>
          <p:nvPr>
            <p:ph type="subTitle" idx="4294967295"/>
          </p:nvPr>
        </p:nvSpPr>
        <p:spPr>
          <a:xfrm flipV="1">
            <a:off x="0" y="6858000"/>
            <a:ext cx="9144000" cy="533400"/>
          </a:xfrm>
        </p:spPr>
        <p:txBody>
          <a:bodyPr/>
          <a:lstStyle/>
          <a:p>
            <a:pPr marL="0" indent="0" algn="ctr" eaLnBrk="1" hangingPunct="1">
              <a:lnSpc>
                <a:spcPct val="90000"/>
              </a:lnSpc>
              <a:buFont typeface="Arial" charset="0"/>
              <a:buNone/>
            </a:pPr>
            <a:endParaRPr lang="el-GR" sz="2100" b="1" smtClean="0">
              <a:solidFill>
                <a:srgbClr val="FF0066"/>
              </a:solidFill>
            </a:endParaRPr>
          </a:p>
          <a:p>
            <a:pPr marL="0" indent="0" algn="ctr" eaLnBrk="1" hangingPunct="1">
              <a:lnSpc>
                <a:spcPct val="90000"/>
              </a:lnSpc>
              <a:buFont typeface="Arial" charset="0"/>
              <a:buNone/>
            </a:pPr>
            <a:endParaRPr lang="el-GR" sz="2400" b="1" smtClean="0">
              <a:solidFill>
                <a:srgbClr val="FF0066"/>
              </a:solidFill>
            </a:endParaRPr>
          </a:p>
        </p:txBody>
      </p:sp>
      <p:sp>
        <p:nvSpPr>
          <p:cNvPr id="22532" name="AutoShape 8"/>
          <p:cNvSpPr>
            <a:spLocks noChangeArrowheads="1"/>
          </p:cNvSpPr>
          <p:nvPr/>
        </p:nvSpPr>
        <p:spPr bwMode="auto">
          <a:xfrm rot="-5400000">
            <a:off x="4583113" y="4560888"/>
            <a:ext cx="125412" cy="309562"/>
          </a:xfrm>
          <a:prstGeom prst="downArrow">
            <a:avLst>
              <a:gd name="adj1" fmla="val 50000"/>
              <a:gd name="adj2" fmla="val 61709"/>
            </a:avLst>
          </a:prstGeom>
          <a:solidFill>
            <a:srgbClr val="FF0000"/>
          </a:solidFill>
          <a:ln w="9525">
            <a:solidFill>
              <a:srgbClr val="FF0000"/>
            </a:solidFill>
            <a:miter lim="800000"/>
            <a:headEnd/>
            <a:tailEnd/>
          </a:ln>
        </p:spPr>
        <p:txBody>
          <a:bodyPr vert="eaVert" wrap="none" anchor="ctr"/>
          <a:lstStyle/>
          <a:p>
            <a:endParaRPr lang="en-US">
              <a:solidFill>
                <a:srgbClr val="FF0000"/>
              </a:solidFill>
            </a:endParaRPr>
          </a:p>
        </p:txBody>
      </p:sp>
      <p:sp>
        <p:nvSpPr>
          <p:cNvPr id="22533" name="AutoShape 8"/>
          <p:cNvSpPr>
            <a:spLocks noChangeArrowheads="1"/>
          </p:cNvSpPr>
          <p:nvPr/>
        </p:nvSpPr>
        <p:spPr bwMode="auto">
          <a:xfrm rot="-5400000">
            <a:off x="2373313" y="4560888"/>
            <a:ext cx="125412" cy="309562"/>
          </a:xfrm>
          <a:prstGeom prst="downArrow">
            <a:avLst>
              <a:gd name="adj1" fmla="val 50000"/>
              <a:gd name="adj2" fmla="val 61709"/>
            </a:avLst>
          </a:prstGeom>
          <a:solidFill>
            <a:srgbClr val="FF0000"/>
          </a:solidFill>
          <a:ln w="9525">
            <a:solidFill>
              <a:srgbClr val="FF0000"/>
            </a:solidFill>
            <a:miter lim="800000"/>
            <a:headEnd/>
            <a:tailEnd/>
          </a:ln>
        </p:spPr>
        <p:txBody>
          <a:bodyPr vert="eaVert" wrap="none" anchor="ctr"/>
          <a:lstStyle/>
          <a:p>
            <a:endParaRPr lang="en-US">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0" y="0"/>
            <a:ext cx="9324975" cy="6858000"/>
          </a:xfrm>
        </p:spPr>
        <p:txBody>
          <a:bodyPr/>
          <a:lstStyle/>
          <a:p>
            <a:pPr marL="177800" indent="-177800" eaLnBrk="1" hangingPunct="1">
              <a:lnSpc>
                <a:spcPct val="150000"/>
              </a:lnSpc>
              <a:buFontTx/>
              <a:buNone/>
            </a:pPr>
            <a:r>
              <a:rPr lang="el-GR" sz="400" b="1" smtClean="0"/>
              <a:t>  </a:t>
            </a:r>
            <a:r>
              <a:rPr lang="en-US" sz="400" b="1" smtClean="0"/>
              <a:t>	</a:t>
            </a:r>
            <a:endParaRPr lang="el-GR" sz="400" b="1" smtClean="0"/>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n-US" sz="2400" b="1" smtClean="0">
              <a:solidFill>
                <a:srgbClr val="FF0000"/>
              </a:solidFill>
            </a:endParaRPr>
          </a:p>
          <a:p>
            <a:pPr marL="177800" indent="-177800" eaLnBrk="1" hangingPunct="1">
              <a:lnSpc>
                <a:spcPct val="170000"/>
              </a:lnSpc>
            </a:pPr>
            <a:r>
              <a:rPr lang="en-US" sz="2000" b="1" smtClean="0">
                <a:solidFill>
                  <a:srgbClr val="FF3300"/>
                </a:solidFill>
              </a:rPr>
              <a:t>Attack  rate  up  to  </a:t>
            </a:r>
            <a:r>
              <a:rPr lang="el-GR" sz="2000" b="1" smtClean="0">
                <a:solidFill>
                  <a:srgbClr val="FF3300"/>
                </a:solidFill>
              </a:rPr>
              <a:t>15.8</a:t>
            </a:r>
            <a:r>
              <a:rPr lang="en-US" sz="2000" b="1" smtClean="0">
                <a:solidFill>
                  <a:srgbClr val="FF3300"/>
                </a:solidFill>
              </a:rPr>
              <a:t>% </a:t>
            </a:r>
            <a:r>
              <a:rPr lang="el-GR" sz="2000" b="1" smtClean="0">
                <a:solidFill>
                  <a:srgbClr val="FF3300"/>
                </a:solidFill>
              </a:rPr>
              <a:t> </a:t>
            </a:r>
            <a:r>
              <a:rPr lang="en-US" sz="2000" b="1" smtClean="0">
                <a:solidFill>
                  <a:srgbClr val="FF3300"/>
                </a:solidFill>
              </a:rPr>
              <a:t>among  neonates  and  </a:t>
            </a:r>
            <a:r>
              <a:rPr lang="el-GR" sz="2000" b="1" smtClean="0">
                <a:solidFill>
                  <a:srgbClr val="FF3300"/>
                </a:solidFill>
              </a:rPr>
              <a:t>50%  </a:t>
            </a:r>
            <a:r>
              <a:rPr lang="en-US" sz="2000" b="1" smtClean="0">
                <a:solidFill>
                  <a:srgbClr val="FF3300"/>
                </a:solidFill>
              </a:rPr>
              <a:t>among  HCPs </a:t>
            </a:r>
            <a:endParaRPr lang="el-GR" sz="2000" b="1" smtClean="0"/>
          </a:p>
          <a:p>
            <a:pPr marL="177800" indent="-177800" eaLnBrk="1" hangingPunct="1">
              <a:lnSpc>
                <a:spcPct val="170000"/>
              </a:lnSpc>
            </a:pPr>
            <a:r>
              <a:rPr lang="en-US" sz="2000" b="1" smtClean="0"/>
              <a:t>HCPs  with  compatible  symptoms  constitute  the  main  source  of  infection</a:t>
            </a:r>
            <a:endParaRPr lang="el-GR" sz="2000" b="1" smtClean="0"/>
          </a:p>
          <a:p>
            <a:pPr marL="177800" indent="-177800" eaLnBrk="1" hangingPunct="1">
              <a:lnSpc>
                <a:spcPct val="170000"/>
              </a:lnSpc>
            </a:pPr>
            <a:r>
              <a:rPr lang="en-US" sz="2000" b="1" smtClean="0"/>
              <a:t>In  an  outbreak  in  a  Neonatal  Unit,  a  HCP  had  cough  for  at  least  one  month  until  suspicion  of  pertussis </a:t>
            </a:r>
            <a:r>
              <a:rPr lang="el-GR" sz="2000" b="1" smtClean="0"/>
              <a:t>         </a:t>
            </a:r>
            <a:r>
              <a:rPr lang="en-US" sz="2000" b="1" smtClean="0"/>
              <a:t>contact  with  </a:t>
            </a:r>
            <a:r>
              <a:rPr lang="el-GR" sz="2000" b="1" smtClean="0"/>
              <a:t>113  </a:t>
            </a:r>
            <a:r>
              <a:rPr lang="en-US" sz="2000" b="1" smtClean="0"/>
              <a:t>neonates  (11  with  pertussis)! </a:t>
            </a:r>
            <a:r>
              <a:rPr lang="el-GR" sz="2000" b="1" smtClean="0"/>
              <a:t>  </a:t>
            </a:r>
          </a:p>
          <a:p>
            <a:pPr marL="177800" indent="-177800" algn="ctr" eaLnBrk="1" hangingPunct="1">
              <a:lnSpc>
                <a:spcPct val="150000"/>
              </a:lnSpc>
              <a:buFontTx/>
              <a:buNone/>
            </a:pPr>
            <a:endParaRPr lang="el-GR" sz="500" b="1" smtClean="0">
              <a:solidFill>
                <a:srgbClr val="FF3300"/>
              </a:solidFill>
            </a:endParaRPr>
          </a:p>
          <a:p>
            <a:pPr marL="177800" indent="-177800" algn="ctr" eaLnBrk="1" hangingPunct="1">
              <a:lnSpc>
                <a:spcPct val="150000"/>
              </a:lnSpc>
              <a:buFontTx/>
              <a:buNone/>
            </a:pPr>
            <a:endParaRPr lang="el-GR" sz="500" b="1" smtClean="0">
              <a:solidFill>
                <a:srgbClr val="FF3300"/>
              </a:solidFill>
            </a:endParaRPr>
          </a:p>
          <a:p>
            <a:pPr marL="177800" indent="-177800" algn="ctr" eaLnBrk="1" hangingPunct="1">
              <a:lnSpc>
                <a:spcPct val="150000"/>
              </a:lnSpc>
              <a:buFontTx/>
              <a:buNone/>
            </a:pPr>
            <a:endParaRPr lang="el-GR" sz="500" b="1" smtClean="0">
              <a:solidFill>
                <a:srgbClr val="FF3300"/>
              </a:solidFill>
            </a:endParaRPr>
          </a:p>
          <a:p>
            <a:pPr marL="177800" indent="-177800" algn="ctr" eaLnBrk="1" hangingPunct="1">
              <a:lnSpc>
                <a:spcPct val="150000"/>
              </a:lnSpc>
              <a:buFontTx/>
              <a:buNone/>
            </a:pPr>
            <a:endParaRPr lang="el-GR" sz="500" b="1" smtClean="0">
              <a:solidFill>
                <a:srgbClr val="FF3300"/>
              </a:solidFill>
            </a:endParaRPr>
          </a:p>
          <a:p>
            <a:pPr marL="177800" indent="-177800" algn="ctr" eaLnBrk="1" hangingPunct="1">
              <a:lnSpc>
                <a:spcPct val="150000"/>
              </a:lnSpc>
              <a:buFontTx/>
              <a:buNone/>
            </a:pPr>
            <a:endParaRPr lang="el-GR" sz="500" b="1" smtClean="0">
              <a:solidFill>
                <a:srgbClr val="FF3300"/>
              </a:solidFill>
            </a:endParaRPr>
          </a:p>
          <a:p>
            <a:pPr marL="177800" indent="-177800" algn="ctr" eaLnBrk="1" hangingPunct="1">
              <a:lnSpc>
                <a:spcPct val="150000"/>
              </a:lnSpc>
              <a:buFontTx/>
              <a:buNone/>
            </a:pPr>
            <a:endParaRPr lang="el-GR" sz="500" b="1" smtClean="0">
              <a:solidFill>
                <a:srgbClr val="FF3300"/>
              </a:solidFill>
            </a:endParaRPr>
          </a:p>
          <a:p>
            <a:pPr marL="177800" indent="-177800" algn="ctr" eaLnBrk="1" hangingPunct="1">
              <a:lnSpc>
                <a:spcPct val="150000"/>
              </a:lnSpc>
              <a:buFontTx/>
              <a:buNone/>
            </a:pPr>
            <a:r>
              <a:rPr lang="el-GR" sz="500" b="1" smtClean="0">
                <a:solidFill>
                  <a:srgbClr val="FF3300"/>
                </a:solidFill>
              </a:rPr>
              <a:t>    </a:t>
            </a:r>
            <a:endParaRPr lang="en-US" sz="900" b="1" smtClean="0"/>
          </a:p>
          <a:p>
            <a:pPr marL="177800" indent="-177800" eaLnBrk="1" hangingPunct="1">
              <a:lnSpc>
                <a:spcPct val="150000"/>
              </a:lnSpc>
            </a:pPr>
            <a:endParaRPr lang="el-GR" sz="1200" b="1" smtClean="0"/>
          </a:p>
        </p:txBody>
      </p:sp>
      <p:pic>
        <p:nvPicPr>
          <p:cNvPr id="23555" name="Picture 2" descr="C:\Documents and Settings\maltezou.HCDCP\Επιφάνεια εργασίας\ready 2.JPG"/>
          <p:cNvPicPr>
            <a:picLocks noChangeAspect="1" noChangeArrowheads="1"/>
          </p:cNvPicPr>
          <p:nvPr/>
        </p:nvPicPr>
        <p:blipFill>
          <a:blip r:embed="rId2" cstate="email"/>
          <a:srcRect/>
          <a:stretch>
            <a:fillRect/>
          </a:stretch>
        </p:blipFill>
        <p:spPr bwMode="auto">
          <a:xfrm>
            <a:off x="0" y="0"/>
            <a:ext cx="9144000" cy="1268413"/>
          </a:xfrm>
          <a:prstGeom prst="rect">
            <a:avLst/>
          </a:prstGeom>
          <a:noFill/>
          <a:ln w="15875">
            <a:solidFill>
              <a:srgbClr val="000000"/>
            </a:solidFill>
            <a:miter lim="800000"/>
            <a:headEnd/>
            <a:tailEnd/>
          </a:ln>
        </p:spPr>
      </p:pic>
      <p:sp>
        <p:nvSpPr>
          <p:cNvPr id="23556" name="AutoShape 4"/>
          <p:cNvSpPr>
            <a:spLocks noChangeArrowheads="1"/>
          </p:cNvSpPr>
          <p:nvPr/>
        </p:nvSpPr>
        <p:spPr bwMode="auto">
          <a:xfrm rot="-5400000">
            <a:off x="3511551" y="3697287"/>
            <a:ext cx="125412" cy="309563"/>
          </a:xfrm>
          <a:prstGeom prst="downArrow">
            <a:avLst>
              <a:gd name="adj1" fmla="val 50000"/>
              <a:gd name="adj2" fmla="val 61709"/>
            </a:avLst>
          </a:prstGeom>
          <a:solidFill>
            <a:schemeClr val="tx1"/>
          </a:solidFill>
          <a:ln w="9525">
            <a:solidFill>
              <a:schemeClr val="tx1"/>
            </a:solidFill>
            <a:miter lim="800000"/>
            <a:headEnd/>
            <a:tailEnd/>
          </a:ln>
        </p:spPr>
        <p:txBody>
          <a:bodyPr rot="10800000" wrap="none" anchor="ctr"/>
          <a:lstStyle/>
          <a:p>
            <a:endParaRPr lang="en-US" sz="1600"/>
          </a:p>
        </p:txBody>
      </p:sp>
      <p:pic>
        <p:nvPicPr>
          <p:cNvPr id="23557" name="Picture 6" descr="http://i2.wp.com/www.iywib.com/girls_coughing91.jpg?resize=400%2C476">
            <a:hlinkClick r:id="rId3"/>
          </p:cNvPr>
          <p:cNvPicPr>
            <a:picLocks noChangeAspect="1" noChangeArrowheads="1"/>
          </p:cNvPicPr>
          <p:nvPr/>
        </p:nvPicPr>
        <p:blipFill>
          <a:blip r:embed="rId4" cstate="email"/>
          <a:srcRect/>
          <a:stretch>
            <a:fillRect/>
          </a:stretch>
        </p:blipFill>
        <p:spPr bwMode="auto">
          <a:xfrm>
            <a:off x="0" y="5157788"/>
            <a:ext cx="2195513" cy="1700212"/>
          </a:xfrm>
          <a:prstGeom prst="rect">
            <a:avLst/>
          </a:prstGeom>
          <a:noFill/>
          <a:ln w="22225">
            <a:solidFill>
              <a:srgbClr val="000000"/>
            </a:solidFill>
            <a:miter lim="800000"/>
            <a:headEnd/>
            <a:tailEnd/>
          </a:ln>
        </p:spPr>
      </p:pic>
      <p:pic>
        <p:nvPicPr>
          <p:cNvPr id="23558" name="Picture 5" descr="C:\Users\keelpno\Desktop\pertussis.png"/>
          <p:cNvPicPr>
            <a:picLocks noChangeAspect="1" noChangeArrowheads="1"/>
          </p:cNvPicPr>
          <p:nvPr/>
        </p:nvPicPr>
        <p:blipFill>
          <a:blip r:embed="rId5" cstate="email"/>
          <a:srcRect/>
          <a:stretch>
            <a:fillRect/>
          </a:stretch>
        </p:blipFill>
        <p:spPr bwMode="auto">
          <a:xfrm>
            <a:off x="6948488" y="5157788"/>
            <a:ext cx="2195512" cy="1700212"/>
          </a:xfrm>
          <a:prstGeom prst="rect">
            <a:avLst/>
          </a:prstGeom>
          <a:noFill/>
          <a:ln w="15875">
            <a:solidFill>
              <a:srgbClr val="00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0" y="0"/>
            <a:ext cx="9144000" cy="6858000"/>
          </a:xfrm>
        </p:spPr>
        <p:txBody>
          <a:bodyPr/>
          <a:lstStyle/>
          <a:p>
            <a:pPr marL="177800" indent="-177800" eaLnBrk="1" hangingPunct="1">
              <a:lnSpc>
                <a:spcPct val="150000"/>
              </a:lnSpc>
              <a:buFontTx/>
              <a:buNone/>
            </a:pPr>
            <a:r>
              <a:rPr lang="el-GR" sz="400" b="1" smtClean="0"/>
              <a:t>  </a:t>
            </a:r>
            <a:r>
              <a:rPr lang="en-US" sz="400" b="1" smtClean="0"/>
              <a:t>	</a:t>
            </a:r>
            <a:endParaRPr lang="el-GR" sz="400" b="1" smtClean="0"/>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l-GR" sz="400" b="1" smtClean="0">
              <a:solidFill>
                <a:srgbClr val="FF0000"/>
              </a:solidFill>
            </a:endParaRPr>
          </a:p>
          <a:p>
            <a:pPr marL="177800" indent="-177800" eaLnBrk="1" hangingPunct="1">
              <a:lnSpc>
                <a:spcPct val="150000"/>
              </a:lnSpc>
              <a:buFontTx/>
              <a:buNone/>
            </a:pPr>
            <a:endParaRPr lang="en-US" sz="2400" b="1" smtClean="0">
              <a:solidFill>
                <a:srgbClr val="FF0000"/>
              </a:solidFill>
            </a:endParaRPr>
          </a:p>
        </p:txBody>
      </p:sp>
      <p:pic>
        <p:nvPicPr>
          <p:cNvPr id="24579" name="Picture 2" descr="C:\Documents and Settings\maltezou.HCDCP\Επιφάνεια εργασίας\ready 2.JPG"/>
          <p:cNvPicPr>
            <a:picLocks noChangeAspect="1" noChangeArrowheads="1"/>
          </p:cNvPicPr>
          <p:nvPr/>
        </p:nvPicPr>
        <p:blipFill>
          <a:blip r:embed="rId2" cstate="email"/>
          <a:srcRect/>
          <a:stretch>
            <a:fillRect/>
          </a:stretch>
        </p:blipFill>
        <p:spPr bwMode="auto">
          <a:xfrm>
            <a:off x="0" y="0"/>
            <a:ext cx="9144000" cy="1341438"/>
          </a:xfrm>
          <a:prstGeom prst="rect">
            <a:avLst/>
          </a:prstGeom>
          <a:noFill/>
          <a:ln w="15875">
            <a:solidFill>
              <a:srgbClr val="000000"/>
            </a:solidFill>
            <a:miter lim="800000"/>
            <a:headEnd/>
            <a:tailEnd/>
          </a:ln>
        </p:spPr>
      </p:pic>
      <p:pic>
        <p:nvPicPr>
          <p:cNvPr id="24580" name="Picture 5" descr="C:\Documents and Settings\maltezou.HCDCP\Επιφάνεια εργασίας\ready22.JPG"/>
          <p:cNvPicPr>
            <a:picLocks noChangeAspect="1" noChangeArrowheads="1"/>
          </p:cNvPicPr>
          <p:nvPr/>
        </p:nvPicPr>
        <p:blipFill>
          <a:blip r:embed="rId3" cstate="email"/>
          <a:srcRect/>
          <a:stretch>
            <a:fillRect/>
          </a:stretch>
        </p:blipFill>
        <p:spPr bwMode="auto">
          <a:xfrm>
            <a:off x="0" y="1484313"/>
            <a:ext cx="9144000" cy="5373687"/>
          </a:xfrm>
          <a:prstGeom prst="rect">
            <a:avLst/>
          </a:prstGeom>
          <a:noFill/>
          <a:ln w="9525">
            <a:noFill/>
            <a:miter lim="800000"/>
            <a:headEnd/>
            <a:tailEnd/>
          </a:ln>
        </p:spPr>
      </p:pic>
      <p:sp>
        <p:nvSpPr>
          <p:cNvPr id="24581" name="Oval 25"/>
          <p:cNvSpPr>
            <a:spLocks noChangeArrowheads="1"/>
          </p:cNvSpPr>
          <p:nvPr/>
        </p:nvSpPr>
        <p:spPr bwMode="auto">
          <a:xfrm>
            <a:off x="2051050" y="1341438"/>
            <a:ext cx="865188" cy="4679950"/>
          </a:xfrm>
          <a:prstGeom prst="ellipse">
            <a:avLst/>
          </a:prstGeom>
          <a:noFill/>
          <a:ln w="254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79388" y="0"/>
            <a:ext cx="8589962" cy="1052513"/>
          </a:xfrm>
        </p:spPr>
        <p:txBody>
          <a:bodyPr/>
          <a:lstStyle/>
          <a:p>
            <a:pPr eaLnBrk="1" hangingPunct="1"/>
            <a:r>
              <a:rPr lang="el-GR" sz="3200" b="1" smtClean="0">
                <a:solidFill>
                  <a:srgbClr val="1A3EF2"/>
                </a:solidFill>
                <a:latin typeface="Arial" charset="0"/>
              </a:rPr>
              <a:t> </a:t>
            </a:r>
            <a:r>
              <a:rPr lang="en-US" sz="3200" b="1" smtClean="0">
                <a:solidFill>
                  <a:srgbClr val="1A3EF2"/>
                </a:solidFill>
              </a:rPr>
              <a:t>Nosocomial  influenza  outbreaks  </a:t>
            </a:r>
            <a:endParaRPr lang="el-GR" sz="3200" b="1" smtClean="0">
              <a:solidFill>
                <a:srgbClr val="1A3EF2"/>
              </a:solidFill>
            </a:endParaRPr>
          </a:p>
        </p:txBody>
      </p:sp>
      <p:sp>
        <p:nvSpPr>
          <p:cNvPr id="7171" name="Rectangle 3"/>
          <p:cNvSpPr>
            <a:spLocks noGrp="1" noChangeArrowheads="1"/>
          </p:cNvSpPr>
          <p:nvPr>
            <p:ph type="body" sz="half" idx="4294967295"/>
          </p:nvPr>
        </p:nvSpPr>
        <p:spPr>
          <a:xfrm>
            <a:off x="468313" y="1268413"/>
            <a:ext cx="5543550" cy="4065587"/>
          </a:xfrm>
        </p:spPr>
        <p:txBody>
          <a:bodyPr/>
          <a:lstStyle/>
          <a:p>
            <a:pPr marL="808038" lvl="1" eaLnBrk="1" hangingPunct="1">
              <a:lnSpc>
                <a:spcPct val="80000"/>
              </a:lnSpc>
              <a:buFont typeface="Arial" charset="0"/>
              <a:buNone/>
            </a:pPr>
            <a:r>
              <a:rPr lang="el-GR" sz="1600" b="1" smtClean="0">
                <a:effectLst>
                  <a:outerShdw blurRad="38100" dist="38100" dir="2700000" algn="tl">
                    <a:srgbClr val="C0C0C0"/>
                  </a:outerShdw>
                </a:effectLst>
              </a:rPr>
              <a:t> </a:t>
            </a:r>
            <a:r>
              <a:rPr lang="el-GR" sz="1600" b="1" smtClean="0">
                <a:solidFill>
                  <a:srgbClr val="000000"/>
                </a:solidFill>
                <a:effectLst>
                  <a:outerShdw blurRad="38100" dist="38100" dir="2700000" algn="tl">
                    <a:srgbClr val="C0C0C0"/>
                  </a:outerShdw>
                </a:effectLst>
              </a:rPr>
              <a:t>	</a:t>
            </a:r>
          </a:p>
          <a:p>
            <a:pPr marL="266700" indent="-266700" eaLnBrk="1" hangingPunct="1">
              <a:lnSpc>
                <a:spcPct val="120000"/>
              </a:lnSpc>
              <a:buFont typeface="Arial" charset="0"/>
              <a:buNone/>
            </a:pPr>
            <a:r>
              <a:rPr lang="el-GR" sz="1900" b="1" smtClean="0">
                <a:solidFill>
                  <a:srgbClr val="000000"/>
                </a:solidFill>
              </a:rPr>
              <a:t>● </a:t>
            </a:r>
            <a:r>
              <a:rPr lang="el-GR" sz="1900" b="1" smtClean="0">
                <a:solidFill>
                  <a:srgbClr val="000000"/>
                </a:solidFill>
                <a:latin typeface="Arial" charset="0"/>
              </a:rPr>
              <a:t> </a:t>
            </a:r>
            <a:r>
              <a:rPr lang="en-US" sz="1900" b="1" smtClean="0">
                <a:solidFill>
                  <a:srgbClr val="000000"/>
                </a:solidFill>
                <a:latin typeface="Arial" charset="0"/>
              </a:rPr>
              <a:t>Intensive  Care  Units  </a:t>
            </a:r>
            <a:r>
              <a:rPr lang="el-GR" sz="1900" b="1" smtClean="0">
                <a:solidFill>
                  <a:srgbClr val="000000"/>
                </a:solidFill>
              </a:rPr>
              <a:t> 		</a:t>
            </a:r>
          </a:p>
          <a:p>
            <a:pPr marL="266700" indent="-266700" eaLnBrk="1" hangingPunct="1">
              <a:lnSpc>
                <a:spcPct val="120000"/>
              </a:lnSpc>
              <a:buFont typeface="Arial" charset="0"/>
              <a:buNone/>
            </a:pPr>
            <a:endParaRPr lang="el-GR" sz="1900" b="1" smtClean="0">
              <a:solidFill>
                <a:srgbClr val="000000"/>
              </a:solidFill>
            </a:endParaRPr>
          </a:p>
          <a:p>
            <a:pPr marL="266700" indent="-266700" eaLnBrk="1" hangingPunct="1">
              <a:lnSpc>
                <a:spcPct val="120000"/>
              </a:lnSpc>
              <a:buFont typeface="Arial" charset="0"/>
              <a:buNone/>
            </a:pPr>
            <a:r>
              <a:rPr lang="el-GR" sz="1900" b="1" smtClean="0">
                <a:solidFill>
                  <a:srgbClr val="000000"/>
                </a:solidFill>
              </a:rPr>
              <a:t>● </a:t>
            </a:r>
            <a:r>
              <a:rPr lang="el-GR" sz="1900" b="1" smtClean="0">
                <a:solidFill>
                  <a:srgbClr val="000000"/>
                </a:solidFill>
                <a:latin typeface="Arial" charset="0"/>
              </a:rPr>
              <a:t> </a:t>
            </a:r>
            <a:r>
              <a:rPr lang="en-US" sz="1900" b="1" smtClean="0">
                <a:solidFill>
                  <a:srgbClr val="000000"/>
                </a:solidFill>
                <a:latin typeface="Arial" charset="0"/>
              </a:rPr>
              <a:t>Neonatal  ICUs  </a:t>
            </a:r>
            <a:endParaRPr lang="el-GR" sz="1900" b="1" smtClean="0">
              <a:solidFill>
                <a:srgbClr val="000000"/>
              </a:solidFill>
            </a:endParaRPr>
          </a:p>
          <a:p>
            <a:pPr marL="266700" indent="-266700" eaLnBrk="1" hangingPunct="1">
              <a:lnSpc>
                <a:spcPct val="120000"/>
              </a:lnSpc>
              <a:buFont typeface="Arial" charset="0"/>
              <a:buNone/>
            </a:pPr>
            <a:endParaRPr lang="el-GR" sz="1900" b="1" smtClean="0">
              <a:solidFill>
                <a:srgbClr val="000000"/>
              </a:solidFill>
            </a:endParaRPr>
          </a:p>
          <a:p>
            <a:pPr marL="266700" indent="-266700" eaLnBrk="1" hangingPunct="1">
              <a:lnSpc>
                <a:spcPct val="120000"/>
              </a:lnSpc>
              <a:buFont typeface="Arial" charset="0"/>
              <a:buNone/>
            </a:pPr>
            <a:r>
              <a:rPr lang="el-GR" sz="1900" b="1" smtClean="0">
                <a:solidFill>
                  <a:srgbClr val="000000"/>
                </a:solidFill>
              </a:rPr>
              <a:t>● </a:t>
            </a:r>
            <a:r>
              <a:rPr lang="el-GR" sz="1900" b="1" smtClean="0">
                <a:solidFill>
                  <a:srgbClr val="000000"/>
                </a:solidFill>
                <a:latin typeface="Arial" charset="0"/>
              </a:rPr>
              <a:t> </a:t>
            </a:r>
            <a:r>
              <a:rPr lang="en-US" sz="1900" b="1" smtClean="0">
                <a:solidFill>
                  <a:srgbClr val="000000"/>
                </a:solidFill>
                <a:latin typeface="Arial" charset="0"/>
              </a:rPr>
              <a:t>Internal  Medicine,  Pulmonary  Clinics  </a:t>
            </a:r>
            <a:r>
              <a:rPr lang="el-GR" sz="1900" b="1" smtClean="0">
                <a:solidFill>
                  <a:srgbClr val="000000"/>
                </a:solidFill>
              </a:rPr>
              <a:t> </a:t>
            </a:r>
          </a:p>
          <a:p>
            <a:pPr marL="266700" indent="-266700" eaLnBrk="1" hangingPunct="1">
              <a:lnSpc>
                <a:spcPct val="120000"/>
              </a:lnSpc>
              <a:buFont typeface="Arial" charset="0"/>
              <a:buNone/>
            </a:pPr>
            <a:endParaRPr lang="el-GR" sz="1900" b="1" smtClean="0">
              <a:solidFill>
                <a:srgbClr val="000000"/>
              </a:solidFill>
            </a:endParaRPr>
          </a:p>
          <a:p>
            <a:pPr marL="266700" indent="-266700" eaLnBrk="1" hangingPunct="1">
              <a:lnSpc>
                <a:spcPct val="120000"/>
              </a:lnSpc>
              <a:buFont typeface="Arial" charset="0"/>
              <a:buNone/>
            </a:pPr>
            <a:r>
              <a:rPr lang="el-GR" sz="1900" b="1" smtClean="0">
                <a:solidFill>
                  <a:srgbClr val="000000"/>
                </a:solidFill>
              </a:rPr>
              <a:t>● </a:t>
            </a:r>
            <a:r>
              <a:rPr lang="el-GR" sz="1900" b="1" smtClean="0">
                <a:solidFill>
                  <a:srgbClr val="000000"/>
                </a:solidFill>
                <a:latin typeface="Arial" charset="0"/>
              </a:rPr>
              <a:t> </a:t>
            </a:r>
            <a:r>
              <a:rPr lang="en-US" sz="1900" b="1" smtClean="0">
                <a:solidFill>
                  <a:srgbClr val="000000"/>
                </a:solidFill>
                <a:latin typeface="Arial" charset="0"/>
              </a:rPr>
              <a:t>Bone  Marrow  Transplant  Units  </a:t>
            </a:r>
            <a:endParaRPr lang="el-GR" sz="1900" b="1" smtClean="0">
              <a:solidFill>
                <a:srgbClr val="000000"/>
              </a:solidFill>
            </a:endParaRPr>
          </a:p>
          <a:p>
            <a:pPr marL="266700" indent="-266700" eaLnBrk="1" hangingPunct="1">
              <a:lnSpc>
                <a:spcPct val="120000"/>
              </a:lnSpc>
            </a:pPr>
            <a:endParaRPr lang="el-GR" sz="1900" b="1" smtClean="0">
              <a:solidFill>
                <a:srgbClr val="000000"/>
              </a:solidFill>
            </a:endParaRPr>
          </a:p>
          <a:p>
            <a:pPr marL="266700" indent="-266700" eaLnBrk="1" hangingPunct="1">
              <a:lnSpc>
                <a:spcPct val="120000"/>
              </a:lnSpc>
              <a:buFont typeface="Arial" charset="0"/>
              <a:buNone/>
            </a:pPr>
            <a:r>
              <a:rPr lang="el-GR" sz="1900" b="1" smtClean="0">
                <a:solidFill>
                  <a:srgbClr val="000000"/>
                </a:solidFill>
              </a:rPr>
              <a:t>● </a:t>
            </a:r>
            <a:r>
              <a:rPr lang="el-GR" sz="1900" b="1" smtClean="0">
                <a:solidFill>
                  <a:srgbClr val="000000"/>
                </a:solidFill>
                <a:latin typeface="Arial" charset="0"/>
              </a:rPr>
              <a:t> </a:t>
            </a:r>
            <a:r>
              <a:rPr lang="en-US" sz="1900" b="1" smtClean="0">
                <a:solidFill>
                  <a:srgbClr val="000000"/>
                </a:solidFill>
                <a:latin typeface="Arial" charset="0"/>
              </a:rPr>
              <a:t>Longterm  Care  Units  </a:t>
            </a:r>
            <a:endParaRPr lang="el-GR" sz="1900" b="1" smtClean="0">
              <a:solidFill>
                <a:srgbClr val="000000"/>
              </a:solidFill>
            </a:endParaRPr>
          </a:p>
          <a:p>
            <a:pPr marL="266700" indent="-266700" eaLnBrk="1" hangingPunct="1">
              <a:lnSpc>
                <a:spcPct val="80000"/>
              </a:lnSpc>
            </a:pPr>
            <a:endParaRPr lang="el-GR" sz="900" b="1" smtClean="0">
              <a:solidFill>
                <a:srgbClr val="000000"/>
              </a:solidFill>
            </a:endParaRPr>
          </a:p>
        </p:txBody>
      </p:sp>
      <p:sp>
        <p:nvSpPr>
          <p:cNvPr id="25604" name="Rectangle 35"/>
          <p:cNvSpPr>
            <a:spLocks noChangeArrowheads="1"/>
          </p:cNvSpPr>
          <p:nvPr/>
        </p:nvSpPr>
        <p:spPr bwMode="auto">
          <a:xfrm flipV="1">
            <a:off x="4643438" y="2571750"/>
            <a:ext cx="4500562" cy="366713"/>
          </a:xfrm>
          <a:prstGeom prst="rect">
            <a:avLst/>
          </a:prstGeom>
          <a:noFill/>
          <a:ln w="9525">
            <a:noFill/>
            <a:miter lim="800000"/>
            <a:headEnd/>
            <a:tailEnd/>
          </a:ln>
        </p:spPr>
        <p:txBody>
          <a:bodyPr rot="10800000">
            <a:spAutoFit/>
          </a:bodyPr>
          <a:lstStyle/>
          <a:p>
            <a:endParaRPr lang="en-US" b="1">
              <a:solidFill>
                <a:srgbClr val="FF3300"/>
              </a:solidFill>
            </a:endParaRPr>
          </a:p>
        </p:txBody>
      </p:sp>
      <p:pic>
        <p:nvPicPr>
          <p:cNvPr id="25605" name="Picture 6"/>
          <p:cNvPicPr>
            <a:picLocks noChangeAspect="1" noChangeArrowheads="1"/>
          </p:cNvPicPr>
          <p:nvPr/>
        </p:nvPicPr>
        <p:blipFill>
          <a:blip r:embed="rId2" cstate="email"/>
          <a:srcRect/>
          <a:stretch>
            <a:fillRect/>
          </a:stretch>
        </p:blipFill>
        <p:spPr bwMode="auto">
          <a:xfrm>
            <a:off x="5832475" y="3402013"/>
            <a:ext cx="3311525" cy="3455987"/>
          </a:xfrm>
          <a:prstGeom prst="rect">
            <a:avLst/>
          </a:prstGeom>
          <a:noFill/>
          <a:ln w="14400">
            <a:solidFill>
              <a:srgbClr val="000000"/>
            </a:solidFill>
            <a:round/>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9579</TotalTime>
  <Words>544</Words>
  <Application>Microsoft Office PowerPoint</Application>
  <PresentationFormat>On-screen Show (4:3)</PresentationFormat>
  <Paragraphs>258</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ＭＳ Ｐゴシック</vt:lpstr>
      <vt:lpstr>Calibri</vt:lpstr>
      <vt:lpstr>Arial Narrow</vt:lpstr>
      <vt:lpstr>Wingdings</vt:lpstr>
      <vt:lpstr>Θέμα του Office</vt:lpstr>
      <vt:lpstr>Vaccination  of  Healthcare  Providers:   A  Critical  Step  Toward  Patient  Safety</vt:lpstr>
      <vt:lpstr>Topics       1. Transmission  of  vaccine-preventable  diseases  (VPDs)  in      healthcare  facilities  2. Rationale  for  vaccination  of  healthcare  providers  (HCPs) 3. Vaccination  policies  for  HCPs    4. Susceptibility  to  VPDs,  vaccination  coverage  and  attitudes  of      HCPs about  vaccinations  5. Toward  an  holistic  approach  of  HCPs’  vaccinations 6.  Conclusions</vt:lpstr>
      <vt:lpstr>       1.  Transmission  of  vaccine-preventable diseases  (VPDs)         in  healthcare  facilities       Transmission of  VPDs  and  large  outbreaks  continue  to  challenge  healthcare  facilities  even  in  developed  countries  with  long-standing  vaccination  programs.        Re-emergence  of  measles  in  Europe  and  the  United  States  and           pertussis  in  the  United  States                   </vt:lpstr>
      <vt:lpstr>  </vt:lpstr>
      <vt:lpstr> ● extremely  contagious  (starting  4  days  prior  the  onset  of  rash)                    ● outbreaks  in  closed  settings  when  &lt;  90%  of  persons  are  immune                    ● 14 – 45%  of  cases  of  measles  in  measles-free  countries  (e.g . United       States)  are  acquired  in  healthcare  facilities        ● increased  occupational  risk  for  HCPs  (x18.6   times  compared       with adults  in  the  community)      ● complications  occur  more  frequently  in  adults  compared  with        school-aged  children.              </vt:lpstr>
      <vt:lpstr>          Measles   outbreaks   in   Emergency   Departments         ●  congregation  of  large  numbers  of  patients    ●  delay  in  implementation  of  infection  control  measures     ●  in  developed  countries  young  physicians  may  not  be  familiar  with  measles    ●  the  vaccination  history  of  HCPs  is  often  unknown  or  history  of  one  dose     ●  thousand  contacts  for  tracing  and  investigation            ●  in  one  healthcare  associated  outbreak  in  the  US  in  2008:                        7  cases            8.231  contacts           800.000  US$  total  costs        Maltezou HC, Wicker S.  Nosocomial measles.  American  Journal  of  Infection  Control   2013;41:661-663          </vt:lpstr>
      <vt:lpstr>Slide 7</vt:lpstr>
      <vt:lpstr>Slide 8</vt:lpstr>
      <vt:lpstr> Nosocomial  influenza  outbreaks  </vt:lpstr>
      <vt:lpstr>Nosocomial  influenza  outbreaks </vt:lpstr>
      <vt:lpstr> Nosocomial  influenza:  significant  morbidity  and  mortality   </vt:lpstr>
      <vt:lpstr> Sources  of  nosocomial  influenza  </vt:lpstr>
      <vt:lpstr> HCPs  continue  to  work  while      having  influenza-like  symptoms</vt:lpstr>
      <vt:lpstr>       </vt:lpstr>
      <vt:lpstr>Indirect  consequences  of  nosocomial  influenza </vt:lpstr>
      <vt:lpstr>   </vt:lpstr>
      <vt:lpstr>  Susceptible  HCPs  in  healthcare facilities       occupational  exposure  to  infectious  agents        source  of  VPDs  for  patients  and  other  HCPs         vehicles  for  the  evolution  of  outbreaks</vt:lpstr>
      <vt:lpstr>Occupational  exposure  and  onset  of  VPDs  among  HCPs   measles rubella  mumps   hepatitis  Α hepatitis  Β pertussis   chickenpox   multi-drug  resistant  tuberculosis   meningococcal</vt:lpstr>
      <vt:lpstr>Transmission  of  VPDs  from  HCPs  to  patients        influenza  pertussis     rubella    chickenpox    hepatitis  A hepatitis  Β     onset  of  serious  nosocomial  epidemics  with  high  associated   morbidity,  mortality  and</vt:lpstr>
      <vt:lpstr>  2.  Rationale  for  vaccination  of  HCPs               direct  protection  of  HCPs      indirect  protection  of  susceptible  patients              (immunocompromised,  pregnant,  infants)          from  nosocomial  transmission  of  VPDs</vt:lpstr>
      <vt:lpstr>Slide 21</vt:lpstr>
      <vt:lpstr>Influenza  vaccination  of  HCPs  in  long-term  care  facilities   </vt:lpstr>
      <vt:lpstr>Influenza  vaccination  of  HCPs  in  acute-care  hospitals      </vt:lpstr>
      <vt:lpstr>3.  Vaccination  policies  for  HCPs             The  United  States  Centers  for  Disease  Control  and  Prevention           recommendations  for  HCPs  vaccination       ●  all  HCPs  against  influenza,  varicella,  measles-mumps-rubella      ●  specific  groups  of  HCPs  against  hepatitis  B,  pertussis,  meningococcus            ●  BCG  by  case,  following  risk  assessment    ______________________________________________________________________  CDC. Immunization of health-care workers: recommendations of the Advisory Committee on Immunization Practices (ACIP) and the Hospital Infection Control Practices Advisory Committee (HICPAC). MMWR  1997;46(RR-18):1–44</vt:lpstr>
      <vt:lpstr>Influenza  vaccination  for  HCPs  in  the  United  States          ●  Mandatory  vaccination  policies  were  adopted  by  several  healthcare         institutions  and  professional  societies  the  past  years     ●  Use  as  an  index  of  healthcare  quality     ______________________________________________________________________  CDC. Immunization of health-care workers: recommendations of the Advisory Committee on Immunization Practices (ACIP) and the Hospital Infection Control Practices Advisory Committee (HICPAC). MMWR  1997;46(RR-18):1–44</vt:lpstr>
      <vt:lpstr>                 * 27  countries  in  the  European  Union,  Norway,  Switzerland  &amp;  Russia</vt:lpstr>
      <vt:lpstr>Mandatory  vaccination  of  HCPs  in  Europe  against:        measles-mumps-rubella  in  Finland    hepatitis  A  in  Slovakia    hepatitis  B  in  France,  Slovakia  &amp;  Slovenia      ΒCG  in  France,  Italy  and  Slovakia    poliomyelitis  &amp; tetanus-diphtheria  in  France    In  case  of  refusal  the  HCP  is  moved  to  a  low-risk  department  or  to  a  post  with  no  contact  with  patients</vt:lpstr>
      <vt:lpstr>With  the  notable  exception  of  hepatitis  B  and  influenza    vaccinations,  significant  country-to-country  differences  exist  in    Europe  in  terms  of  vaccines,  implementation  frame  (mandatory  or    recommendation),  target  HCP  subgroups  and  healthcare  settings.     Maltezou  HC,  Poland  GA.  Vaccination  policies  for  healthcare  workers  in  Europe.  Vaccine  2014;32:4876</vt:lpstr>
      <vt:lpstr>4.  Susceptibility  to  VPDs,  vaccination  coverage  and                 attitudes  of  HCPs  about  vaccinations*        Measles  susceptibility  rates  in  Europe:  6% - 17%      Mumps  susceptibility  rates  in Italy,  Brazil  and  Japan: 15.9% - 20.1%        Rubella  susceptibility  rates  in  Italy,  Brazil  and  Japan:  4.5%-15%     *  recent  publications</vt:lpstr>
      <vt:lpstr>Susceptible  HCPs  (%)  in  healthcare  facilities  in  Greece,  2010 - 2011                               Maltezou  et  al.  American  Journal  of  Infection  Control   2013;41:66-70         Maltezou  et  al.  Journal  of  Infection  2012;64:319-324</vt:lpstr>
      <vt:lpstr>Vaccination  coverage  of  HCPs  against  influenza</vt:lpstr>
      <vt:lpstr>Slide 32</vt:lpstr>
      <vt:lpstr>Slide 33</vt:lpstr>
      <vt:lpstr>Vaccination  coverage  of  HCPs  in  healthcare  facilities in Greece, 2010-11                        Maltezou  et  al.  American  Journal  of  Infection  Control   2013;41:66-70        Maltezou  et  al.  Journal  of  Infection  2012;64:319-324</vt:lpstr>
      <vt:lpstr>Acceptance  of  mandatory  vaccination  policies  for  HCPs  in  healthcare  facilities  in  Greece,  2010-2011  (n=1545)</vt:lpstr>
      <vt:lpstr>Acceptance  of  mandatory  vaccination  policies  for  HPCs   by VPD  and  patient  category  in  Greece,  2010-2011  (n=1005)                     Maltezou  et  al.  American  Journal  of  Infection  Control   2013;41:66-70         Maltezou  et  al.  Journal  of  Infection   2012;64:319-324</vt:lpstr>
      <vt:lpstr>5.  Toward  an  holistic  approach  of  HCPs’  vaccinations     ● Need  to  address  the  fragmentation  of  vaccination  policies  for       HCPs.     ● Vaccination  policies  should  be  implemented  following  risk       assessment  and  taking  into  account  the  epidemiological  trends,       the  movement  of  people  across  borders  and  overall  immunity       gaps.     ● Mandatory  vaccinations  against  VPDs  which  can  be  transmitted  to       patients  and  for  which  safe  and  effective  vaccines  exist  should  be       considered  for  HCPs.</vt:lpstr>
      <vt:lpstr>Maltezou  HC,  Poland  GA.  Vaccination  policies  for  healthcare  workers  in  Europe.  Vaccine  2014;32:4876-4880</vt:lpstr>
      <vt:lpstr>Slide 39</vt:lpstr>
      <vt:lpstr>Slide 40</vt:lpstr>
      <vt:lpstr>           Thank  you  for  your  attention !               </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ΜΕΤΡΑ ΠΡΟΛΗΨΗΣ ΚΑΙ ΕΛΕΓΧΟΥ ΝΟΣΟΚΟΜΕΙΑΚΩΝ ΛΟΙΜΩΞΕΩΝ</dc:title>
  <dc:creator>user9</dc:creator>
  <cp:lastModifiedBy>HE</cp:lastModifiedBy>
  <cp:revision>2670</cp:revision>
  <cp:lastPrinted>2008-03-15T06:51:16Z</cp:lastPrinted>
  <dcterms:created xsi:type="dcterms:W3CDTF">2015-05-05T14:01:58Z</dcterms:created>
  <dcterms:modified xsi:type="dcterms:W3CDTF">2015-05-05T22:11:36Z</dcterms:modified>
</cp:coreProperties>
</file>