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503" r:id="rId5"/>
    <p:sldMasterId id="2147493479" r:id="rId6"/>
    <p:sldMasterId id="2147493505" r:id="rId7"/>
    <p:sldMasterId id="2147493512" r:id="rId8"/>
    <p:sldMasterId id="2147493491" r:id="rId9"/>
  </p:sldMasterIdLst>
  <p:notesMasterIdLst>
    <p:notesMasterId r:id="rId33"/>
  </p:notesMasterIdLst>
  <p:handoutMasterIdLst>
    <p:handoutMasterId r:id="rId34"/>
  </p:handoutMasterIdLst>
  <p:sldIdLst>
    <p:sldId id="258" r:id="rId10"/>
    <p:sldId id="262" r:id="rId11"/>
    <p:sldId id="259" r:id="rId12"/>
    <p:sldId id="267" r:id="rId13"/>
    <p:sldId id="269" r:id="rId14"/>
    <p:sldId id="281" r:id="rId15"/>
    <p:sldId id="271" r:id="rId16"/>
    <p:sldId id="270" r:id="rId17"/>
    <p:sldId id="280" r:id="rId18"/>
    <p:sldId id="274" r:id="rId19"/>
    <p:sldId id="278" r:id="rId20"/>
    <p:sldId id="273" r:id="rId21"/>
    <p:sldId id="276" r:id="rId22"/>
    <p:sldId id="264" r:id="rId23"/>
    <p:sldId id="265" r:id="rId24"/>
    <p:sldId id="266" r:id="rId25"/>
    <p:sldId id="279" r:id="rId26"/>
    <p:sldId id="263" r:id="rId27"/>
    <p:sldId id="282" r:id="rId28"/>
    <p:sldId id="260" r:id="rId29"/>
    <p:sldId id="283" r:id="rId30"/>
    <p:sldId id="284" r:id="rId31"/>
    <p:sldId id="285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39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19063"/>
            <a:ext cx="6856413" cy="727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Viability of Bacteria on Fabrics</a:t>
            </a:r>
            <a:br>
              <a:rPr lang="en-US" altLang="en-US"/>
            </a:br>
            <a:r>
              <a:rPr lang="en-US" altLang="en-US"/>
              <a:t>Prof. Jerry Kavouras, Lewis University</a:t>
            </a:r>
            <a:br>
              <a:rPr lang="en-US" altLang="en-US"/>
            </a:br>
            <a:r>
              <a:rPr lang="en-US" alt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29613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Paul Webber  paul@webbertraining.com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478182-1D2E-43A4-8B28-404BDF912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B8086C4-0C41-47E1-A6D0-9CBAA2F341E3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B84068B-5368-479F-A40B-2263C6F81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88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09177F-62E2-4D20-BA0E-291397102DC9}" type="slidenum">
              <a:rPr lang="en-US" altLang="en-US" sz="1200">
                <a:latin typeface="Calibri" charset="0"/>
              </a:rPr>
              <a:pPr eaLnBrk="1" hangingPunct="1"/>
              <a:t>2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1B3427-7DA3-43F4-A440-6D0527028B9E}" type="slidenum">
              <a:rPr lang="en-US" altLang="en-US" sz="1200">
                <a:latin typeface="Calibri" charset="0"/>
              </a:rPr>
              <a:pPr eaLnBrk="1" hangingPunct="1"/>
              <a:t>8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AD7D3C-4D29-4CA6-8D4E-FADB8974E18C}" type="slidenum">
              <a:rPr lang="en-US" altLang="en-US" sz="1200">
                <a:latin typeface="Calibri" charset="0"/>
              </a:rPr>
              <a:pPr eaLnBrk="1" hangingPunct="1"/>
              <a:t>10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EFCE288-DBB0-4B5A-9AFD-1629B81E1C95}" type="slidenum">
              <a:rPr lang="en-US" altLang="en-US" sz="1200">
                <a:latin typeface="Calibri" charset="0"/>
              </a:rPr>
              <a:pPr eaLnBrk="1" hangingPunct="1"/>
              <a:t>14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A31242E-9223-4493-B61D-9CADE00243C4}" type="slidenum">
              <a:rPr lang="en-US" altLang="en-US" sz="1200">
                <a:latin typeface="Calibri" charset="0"/>
              </a:rPr>
              <a:pPr eaLnBrk="1" hangingPunct="1"/>
              <a:t>15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13AB13-6602-41B8-BD87-B55544DC8D4E}" type="slidenum">
              <a:rPr lang="en-US" altLang="en-US" sz="1200">
                <a:latin typeface="Calibri" charset="0"/>
              </a:rPr>
              <a:pPr eaLnBrk="1" hangingPunct="1"/>
              <a:t>16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020F27E-AF24-4B48-ACD7-01D37E7FE2BD}" type="slidenum">
              <a:rPr lang="en-US" altLang="en-US" sz="1200">
                <a:latin typeface="Calibri" charset="0"/>
              </a:rPr>
              <a:pPr eaLnBrk="1" hangingPunct="1"/>
              <a:t>17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491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18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7102"/>
            <a:ext cx="6400800" cy="1550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800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53E340-3EBD-456A-A201-415F6C14DBFD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4B41D0-8D44-4AB9-9150-B8DF46471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50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7504386" cy="592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313794"/>
            <a:ext cx="8229600" cy="4812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>
              <a:buFont typeface="Arial"/>
              <a:buChar char="•"/>
              <a:defRPr/>
            </a:lvl1pPr>
            <a:lvl2pPr marL="285750" indent="-285750" algn="l">
              <a:buFont typeface="Arial"/>
              <a:buChar char="•"/>
              <a:defRPr/>
            </a:lvl2pPr>
            <a:lvl3pPr marL="285750" indent="-285750" algn="l">
              <a:buFont typeface="Arial"/>
              <a:buChar char="•"/>
              <a:defRPr/>
            </a:lvl3pPr>
            <a:lvl4pPr marL="285750" indent="-285750" algn="l">
              <a:buFont typeface="Arial"/>
              <a:buChar char="•"/>
              <a:defRPr/>
            </a:lvl4pPr>
            <a:lvl5pPr marL="285750" indent="-285750" algn="l">
              <a:buFont typeface="Arial"/>
              <a:buChar char="•"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E6008-00B8-45DE-9ACE-173D5563A4B8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CACF5-8743-4291-A96A-C5BDD10A5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3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3DF0F-2288-42AB-B7FF-703C25CCDE97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D63C-9B77-46CD-BB76-F744C642E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42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8591"/>
            <a:ext cx="7772400" cy="1470025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9385"/>
            <a:ext cx="6400800" cy="1471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430FB-4331-48CF-A3BD-2BF11221750A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57F2-8193-48A6-B8F7-9077794D0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7046"/>
            <a:ext cx="7772400" cy="1470025"/>
          </a:xfrm>
        </p:spPr>
        <p:txBody>
          <a:bodyPr>
            <a:noAutofit/>
          </a:bodyPr>
          <a:lstStyle>
            <a:lvl1pPr>
              <a:lnSpc>
                <a:spcPts val="61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406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C14CB-1FE2-427C-9E3B-883331389339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887074C6-131B-457D-810D-2E5805DAD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76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lnSpc>
                <a:spcPts val="5900"/>
              </a:lnSpc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6EBF1-7DB2-4A2C-BAE6-94AAB9F2E0B0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F1D89-2D64-4426-A4CC-6E8979E3F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3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7504386" cy="5924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313794"/>
            <a:ext cx="8229600" cy="48123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F9D23-F548-4B00-AD59-356923E63662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42C5-0B43-4E5B-B76F-B105965F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7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7504386" cy="5924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D3086-F85C-43ED-806B-857A6EB65A42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B41E-26D7-4993-B20A-FE299FA4B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7504386" cy="5924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E7FEF-C2B0-498D-866E-07EBACB3D40F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F8B58-D16A-44C5-BBD4-5A255FA06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95807"/>
            <a:ext cx="7504386" cy="5924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27ECE-4AD8-417A-9A0D-9307AB45A355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4BC4B-8E04-4DDF-AAC2-0891609C3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0414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6100"/>
              </a:lnSpc>
              <a:defRPr sz="6000">
                <a:solidFill>
                  <a:srgbClr val="680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05261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BE9DC-EFFA-44C4-8C71-B1AC1E308B9E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3E24-1D99-43E4-80F3-39D3EDEA0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1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53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B6328FD-7DA5-4DD9-B5F1-1E616FFD9A33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8FE9AF-DD44-4AFC-83F9-8C77D007C26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6" descr="LewisPowerPointTemplate-Cover2b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15B8EC4-18F5-4CCF-81DA-1366D0564BD3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741CBA8-6467-435D-A926-54F6AAA6B37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7" name="Picture 11" descr="LewisPowerPointTemplate-Cover1b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4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08C88F2-4E3A-4C6A-B96D-E19369FFFDAB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30987C-EBB4-42CF-BA66-6F2EA3D61BE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5" name="Picture 6" descr="LewisPowerPointTemplate-Insideb.pd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1" r:id="rId1"/>
    <p:sldLayoutId id="2147493532" r:id="rId2"/>
    <p:sldLayoutId id="2147493533" r:id="rId3"/>
    <p:sldLayoutId id="2147493534" r:id="rId4"/>
    <p:sldLayoutId id="2147493535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LewisPowerPointTemplate-Inside.pd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-6350"/>
            <a:ext cx="92233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56FB000-61C7-424A-9CE3-A74A40A02C66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0995DA-FCF2-48EB-A25A-FDFFCF8AD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6" r:id="rId1"/>
    <p:sldLayoutId id="214749353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2A8570F-8D44-4FA2-A427-5ECCBBB45AC6}" type="datetime1">
              <a:rPr lang="en-US" altLang="en-US"/>
              <a:pPr/>
              <a:t>12/6/2016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22615B-64BF-4149-9464-CB4B9B89A95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6391" name="Picture 6" descr="LewisPowerPointTemplate-LastP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3034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Viability of Bacteria on Fabrics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371600" y="4051300"/>
            <a:ext cx="6400800" cy="1198563"/>
          </a:xfrm>
          <a:ln w="3175" cap="flat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altLang="en-US" sz="2800" smtClean="0"/>
              <a:t>Jerry H. Kavouras, Ph.D.</a:t>
            </a:r>
          </a:p>
          <a:p>
            <a:pPr eaLnBrk="1" hangingPunct="1"/>
            <a:r>
              <a:rPr lang="en-US" altLang="en-US" sz="2800" smtClean="0"/>
              <a:t>Professor and Chair of Biology</a:t>
            </a: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1371600" y="5524500"/>
            <a:ext cx="6400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chemeClr val="bg1"/>
                </a:solidFill>
              </a:rPr>
              <a:t>Hosted by Paul Webber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solidFill>
                  <a:schemeClr val="bg1"/>
                </a:solidFill>
              </a:rPr>
              <a:t>paul@webbertraining.com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276600" y="6470650"/>
            <a:ext cx="2763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</a:rPr>
              <a:t>www.webbertraining.com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059613" y="6472238"/>
            <a:ext cx="208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>
                <a:solidFill>
                  <a:schemeClr val="bg1"/>
                </a:solidFill>
              </a:rPr>
              <a:t>December 8, 2016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097DAD4-F53F-43FC-93EC-AF344E74069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Most Probable Number</a:t>
            </a:r>
          </a:p>
        </p:txBody>
      </p:sp>
      <p:pic>
        <p:nvPicPr>
          <p:cNvPr id="31748" name="Picture 2" descr="http://academic.pgcc.edu/~kroberts/Lecture/Chapter%206/06-24_MPNEstimate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2538413"/>
            <a:ext cx="44323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s://www.rpi.edu/dept/chem-eng/Biotech-Environ/Environmental/WATER/biotable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163" y="2232025"/>
            <a:ext cx="31908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/>
            <a:r>
              <a:rPr lang="en-US" altLang="en-US" smtClean="0"/>
              <a:t>Technique allows detection of microbes in low numbers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E2B26D6-DDA1-4027-8454-594A040834D6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Colilert</a:t>
            </a:r>
            <a:r>
              <a:rPr lang="en-US" altLang="en-US" sz="3600" baseline="30000" smtClean="0"/>
              <a:t>®</a:t>
            </a:r>
            <a:r>
              <a:rPr lang="en-US" altLang="en-US" sz="3600" smtClean="0"/>
              <a:t> reagent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IDEXX Laboratories</a:t>
            </a:r>
          </a:p>
        </p:txBody>
      </p:sp>
      <p:pic>
        <p:nvPicPr>
          <p:cNvPr id="33797" name="Picture 2" descr="https://www.idexx.com/images/water/colilert-products/colilert-presence-st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63" y="3508375"/>
            <a:ext cx="413861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d163axztg8am2h.cloudfront.net/static/img/3c/da/e85d20b022f8d426b6168c5e16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2638425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D5A509-1C3B-44F3-8C8E-44771A73DE9D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Fabrics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Cotton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Retained 99% of coliform suspension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Blended cotton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Retained 86% of coliform suspension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Silk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Retained 73% of coliform suspension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A1CAD8-D748-4814-9C49-AE0975C8F337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Environmental Conditions</a:t>
            </a:r>
          </a:p>
        </p:txBody>
      </p:sp>
      <p:sp>
        <p:nvSpPr>
          <p:cNvPr id="35844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Sunlight, Room Temperature</a:t>
            </a:r>
          </a:p>
          <a:p>
            <a:pPr lvl="1" eaLnBrk="1" hangingPunct="1"/>
            <a:r>
              <a:rPr lang="en-US" altLang="en-US" smtClean="0"/>
              <a:t>Coliforms inactivated by sunlight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Dark, 25°C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Dark, 37°C</a:t>
            </a:r>
          </a:p>
          <a:p>
            <a:pPr lvl="1" eaLnBrk="1" hangingPunct="1"/>
            <a:r>
              <a:rPr lang="en-US" altLang="en-US" smtClean="0"/>
              <a:t>Optimal growth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E81BBC-93A9-4723-A318-A5021AD9B967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Cotton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1060450"/>
            <a:ext cx="6985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459663" y="3316288"/>
            <a:ext cx="1684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Dark, 25°C</a:t>
            </a:r>
          </a:p>
          <a:p>
            <a:pPr eaLnBrk="1" hangingPunct="1"/>
            <a:r>
              <a:rPr lang="en-US" altLang="en-US" sz="1800"/>
              <a:t>Dark, 37°C</a:t>
            </a:r>
          </a:p>
          <a:p>
            <a:pPr eaLnBrk="1" hangingPunct="1"/>
            <a:r>
              <a:rPr lang="en-US" altLang="en-US" sz="1800">
                <a:solidFill>
                  <a:schemeClr val="accent1"/>
                </a:solidFill>
              </a:rPr>
              <a:t>Direct Sunlight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 rot="-5400000">
            <a:off x="-531019" y="3504407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Bacteria per mL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1384300" y="13081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857500" y="13081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4013200" y="13081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5448300" y="13081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2247900" y="1308100"/>
            <a:ext cx="0" cy="368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889500" y="1308100"/>
            <a:ext cx="0" cy="368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6311900" y="1308100"/>
            <a:ext cx="0" cy="368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695700" y="1308100"/>
            <a:ext cx="0" cy="368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A24C611-67D2-4852-AFAF-10828FF5D6D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Blended-cotton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1144588"/>
            <a:ext cx="59436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7353300" y="3516313"/>
            <a:ext cx="1684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Dark, 25°C</a:t>
            </a:r>
          </a:p>
          <a:p>
            <a:pPr eaLnBrk="1" hangingPunct="1"/>
            <a:r>
              <a:rPr lang="en-US" altLang="en-US" sz="1800"/>
              <a:t>Dark, 37°C</a:t>
            </a:r>
          </a:p>
          <a:p>
            <a:pPr eaLnBrk="1" hangingPunct="1"/>
            <a:r>
              <a:rPr lang="en-US" altLang="en-US" sz="1800"/>
              <a:t>Direct Sunlight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 rot="-5400000">
            <a:off x="289719" y="3504407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Bacteria per mL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5410200" y="13716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279900" y="13716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352800" y="13716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159000" y="13716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38C9724-0853-48E6-B2B5-B5A5CD493F4B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Silk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25" y="1144588"/>
            <a:ext cx="605155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 rot="-5400000">
            <a:off x="289719" y="3504407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Bacteria per mL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7432675" y="3529013"/>
            <a:ext cx="1685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Dark, 25°C</a:t>
            </a:r>
          </a:p>
          <a:p>
            <a:pPr eaLnBrk="1" hangingPunct="1"/>
            <a:r>
              <a:rPr lang="en-US" altLang="en-US" sz="1800"/>
              <a:t>Dark, 37°C</a:t>
            </a:r>
          </a:p>
          <a:p>
            <a:pPr eaLnBrk="1" hangingPunct="1"/>
            <a:r>
              <a:rPr lang="en-US" altLang="en-US" sz="1800"/>
              <a:t>Direct Sunlight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638300" y="5689600"/>
            <a:ext cx="6223000" cy="12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133600" y="5207000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3213100" y="5167313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343400" y="5167313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5562600" y="5167313"/>
            <a:ext cx="0" cy="368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6A4B9A3-51FB-4EB0-9348-1A5C550F8C76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Fabric Architecture</a:t>
            </a:r>
          </a:p>
        </p:txBody>
      </p:sp>
      <p:pic>
        <p:nvPicPr>
          <p:cNvPr id="43012" name="Picture 3" descr="Cotton 10x 2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38388"/>
            <a:ext cx="2527300" cy="2027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4" descr="Blend 10 x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2338388"/>
            <a:ext cx="2522538" cy="20177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5" descr="Silk 10x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2338388"/>
            <a:ext cx="2517775" cy="20177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427038" y="19685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Cotton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3222625" y="196850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Blended-cotton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072188" y="1989138"/>
            <a:ext cx="55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Silk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BC7A911-6237-41EC-87D8-C82526B0D1A7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3000" smtClean="0"/>
          </a:p>
          <a:p>
            <a:pPr marL="0" indent="0" eaLnBrk="1" hangingPunct="1">
              <a:lnSpc>
                <a:spcPct val="90000"/>
              </a:lnSpc>
              <a:buFont typeface="Arial Black" charset="0"/>
              <a:buAutoNum type="arabicPeriod"/>
            </a:pPr>
            <a:r>
              <a:rPr lang="en-US" altLang="en-US" sz="3000" smtClean="0"/>
              <a:t>It appears that coliform bacteria </a:t>
            </a:r>
            <a:r>
              <a:rPr lang="en-US" altLang="en-US" sz="3000" b="1" smtClean="0"/>
              <a:t>can survive on fabrics longer than previous studies </a:t>
            </a:r>
            <a:r>
              <a:rPr lang="en-US" altLang="en-US" sz="3000" smtClean="0"/>
              <a:t>have reported. </a:t>
            </a:r>
          </a:p>
          <a:p>
            <a:pPr marL="0" indent="0" eaLnBrk="1" hangingPunct="1">
              <a:lnSpc>
                <a:spcPct val="90000"/>
              </a:lnSpc>
              <a:buFont typeface="Arial Black" charset="0"/>
              <a:buAutoNum type="arabicPeriod"/>
            </a:pPr>
            <a:r>
              <a:rPr lang="en-US" altLang="en-US" sz="3000" smtClean="0"/>
              <a:t>Coliform bacteria survive better in the </a:t>
            </a:r>
            <a:r>
              <a:rPr lang="en-US" altLang="en-US" sz="3000" b="1" smtClean="0"/>
              <a:t>dark</a:t>
            </a:r>
            <a:r>
              <a:rPr lang="en-US" altLang="en-US" sz="3000" smtClean="0"/>
              <a:t>, at </a:t>
            </a:r>
            <a:r>
              <a:rPr lang="en-US" altLang="en-US" sz="3000" b="1" smtClean="0"/>
              <a:t>lower temperatures</a:t>
            </a:r>
            <a:r>
              <a:rPr lang="en-US" altLang="en-US" sz="3000" smtClean="0"/>
              <a:t>, and on fabrics that can </a:t>
            </a:r>
            <a:r>
              <a:rPr lang="en-US" altLang="en-US" sz="3000" b="1" smtClean="0"/>
              <a:t>retain moisture</a:t>
            </a:r>
            <a:r>
              <a:rPr lang="en-US" altLang="en-US" sz="3000" smtClean="0"/>
              <a:t>. </a:t>
            </a:r>
          </a:p>
          <a:p>
            <a:pPr marL="0" indent="0" eaLnBrk="1" hangingPunct="1">
              <a:lnSpc>
                <a:spcPct val="90000"/>
              </a:lnSpc>
              <a:buFont typeface="Arial Black" charset="0"/>
              <a:buAutoNum type="arabicPeriod"/>
            </a:pPr>
            <a:r>
              <a:rPr lang="en-US" altLang="en-US" sz="3000" smtClean="0"/>
              <a:t>These findings can be applied directly to the viability of bacteria on clothing and potential human exposure to fecal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2719213-2777-4194-AA9E-3979B4DA8F3B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Infectious Dose</a:t>
            </a:r>
          </a:p>
        </p:txBody>
      </p:sp>
      <p:sp>
        <p:nvSpPr>
          <p:cNvPr id="46084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184400"/>
          <a:ext cx="7899400" cy="2679700"/>
        </p:xfrm>
        <a:graphic>
          <a:graphicData uri="http://schemas.openxmlformats.org/drawingml/2006/table">
            <a:tbl>
              <a:tblPr/>
              <a:tblGrid>
                <a:gridCol w="4368800"/>
                <a:gridCol w="35306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Enteric Pathogen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Shigella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10-100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E. coli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O157:H7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&lt;10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Campylobacter jejuni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2-6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Salmonella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marL="514350" indent="-514350" eaLnBrk="1" hangingPunct="1">
              <a:buFont typeface="Arial Black" charset="0"/>
              <a:buAutoNum type="arabicPeriod"/>
            </a:pPr>
            <a:endParaRPr lang="en-US" altLang="en-US" smtClean="0"/>
          </a:p>
          <a:p>
            <a:pPr marL="514350" indent="-514350" eaLnBrk="1" hangingPunct="1">
              <a:buFont typeface="Arial Black" charset="0"/>
              <a:buAutoNum type="arabicPeriod"/>
            </a:pPr>
            <a:r>
              <a:rPr lang="en-US" altLang="en-US" smtClean="0"/>
              <a:t>To identify factors that affect the viability of bacteria on fabrics</a:t>
            </a:r>
          </a:p>
          <a:p>
            <a:pPr marL="514350" indent="-514350" eaLnBrk="1" hangingPunct="1">
              <a:buFont typeface="Arial Black" charset="0"/>
              <a:buAutoNum type="arabicPeriod"/>
            </a:pPr>
            <a:endParaRPr lang="en-US" altLang="en-US" smtClean="0"/>
          </a:p>
          <a:p>
            <a:pPr marL="514350" indent="-514350" eaLnBrk="1" hangingPunct="1">
              <a:buFont typeface="Arial Black" charset="0"/>
              <a:buAutoNum type="arabicPeriod"/>
            </a:pPr>
            <a:r>
              <a:rPr lang="en-US" altLang="en-US" smtClean="0"/>
              <a:t>To relate the viability of bacteria on fabrics to the transmission of infectious diseases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altLang="en-US" smtClean="0"/>
              <a:t> 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F45210-9CB1-42EF-84D6-BC59A829399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09319F-0730-4C34-8411-E6864264F63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Thank you</a:t>
            </a:r>
          </a:p>
        </p:txBody>
      </p:sp>
      <p:sp>
        <p:nvSpPr>
          <p:cNvPr id="47108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Contact Information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E-mail: kavourje@lewisu.edu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Phone: 815-836-5723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FAX: 815-836-5119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oming Soon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2801938"/>
            <a:ext cx="372586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288" y="1651000"/>
            <a:ext cx="91297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hangingPunct="1"/>
            <a:r>
              <a:rPr lang="en-US" altLang="en-US" sz="1600">
                <a:cs typeface="Arial" charset="0"/>
              </a:rPr>
              <a:t>December 15   (</a:t>
            </a:r>
            <a:r>
              <a:rPr lang="en-US" altLang="en-US" sz="1600" u="sng">
                <a:cs typeface="Arial" charset="0"/>
              </a:rPr>
              <a:t>FREE</a:t>
            </a:r>
            <a:r>
              <a:rPr lang="en-US" altLang="en-US" sz="1600">
                <a:cs typeface="Arial" charset="0"/>
              </a:rPr>
              <a:t> Teleclass)</a:t>
            </a:r>
            <a:r>
              <a:rPr lang="en-US" altLang="en-US" sz="1800">
                <a:cs typeface="Arial" charset="0"/>
              </a:rPr>
              <a:t>   </a:t>
            </a:r>
          </a:p>
          <a:p>
            <a:pPr hangingPunct="1"/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 b="1">
                <a:cs typeface="Arial" charset="0"/>
              </a:rPr>
              <a:t>INFECTION CONTROL IN ELDERLY CARE INSTITUTIONS – WHERE </a:t>
            </a:r>
            <a:br>
              <a:rPr lang="en-US" altLang="en-US" sz="1800" b="1">
                <a:cs typeface="Arial" charset="0"/>
              </a:rPr>
            </a:br>
            <a:r>
              <a:rPr lang="en-US" altLang="en-US" sz="1800" b="1">
                <a:cs typeface="Arial" charset="0"/>
              </a:rPr>
              <a:t>	SHOULD WE GO?</a:t>
            </a: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>	Prof. Andreas Voss, Radboud University Medical Centre, The Netherlands</a:t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>January 19  </a:t>
            </a:r>
            <a:r>
              <a:rPr lang="en-US" altLang="en-US" sz="1800" b="1"/>
              <a:t>THE ROLE OF INTERSECTIONAL INNOVATIONS IN PREVENTING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INFECTION </a:t>
            </a:r>
            <a:r>
              <a:rPr lang="en-CA" altLang="en-US" sz="1600" b="1"/>
              <a:t/>
            </a:r>
            <a:br>
              <a:rPr lang="en-CA" altLang="en-US" sz="1600" b="1"/>
            </a:br>
            <a:r>
              <a:rPr lang="en-CA" altLang="en-US" sz="1600" b="1"/>
              <a:t>	</a:t>
            </a:r>
            <a:r>
              <a:rPr lang="en-CA" altLang="en-US" sz="1600"/>
              <a:t>Prof. Sanjay Saint, University of Michigan Medical School</a:t>
            </a:r>
          </a:p>
          <a:p>
            <a:pPr hangingPunct="1"/>
            <a:endParaRPr lang="en-CA" altLang="en-US" sz="1600">
              <a:cs typeface="Arial" charset="0"/>
            </a:endParaRPr>
          </a:p>
          <a:p>
            <a:pPr hangingPunct="1"/>
            <a:r>
              <a:rPr lang="en-CA" altLang="en-US" sz="1600">
                <a:cs typeface="Arial" charset="0"/>
              </a:rPr>
              <a:t>January 26</a:t>
            </a:r>
            <a:r>
              <a:rPr lang="en-CA" altLang="en-US" sz="1600" b="1">
                <a:cs typeface="Arial" charset="0"/>
              </a:rPr>
              <a:t>  </a:t>
            </a:r>
            <a:r>
              <a:rPr lang="en-US" altLang="en-US" sz="1800" b="1"/>
              <a:t>HEATER-COOLER UNIT ASSOCIATED </a:t>
            </a:r>
            <a:r>
              <a:rPr lang="en-US" altLang="en-US" sz="1800" b="1" i="1"/>
              <a:t>MYCOBACTERIUM CHIMAERA</a:t>
            </a:r>
            <a:r>
              <a:rPr lang="en-US" altLang="en-US" sz="1800" b="1"/>
              <a:t>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INFECTIONS: AN OUTBREAK IN SLOW MOTION</a:t>
            </a:r>
            <a:r>
              <a:rPr lang="en-US" altLang="en-US" sz="1600"/>
              <a:t> 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</a:t>
            </a:r>
            <a:r>
              <a:rPr lang="en-US" altLang="en-US" sz="1600"/>
              <a:t>Prof. Michael Edmond, University of Iowa Hospitals &amp; Clinics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/>
            </a:r>
            <a:br>
              <a:rPr lang="en-CA" altLang="en-US" sz="1600"/>
            </a:br>
            <a:endParaRPr lang="en-CA" altLang="en-US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niversary slide, 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tron Sponsor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D3A529D-004B-4114-8749-7E89A549A21A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Acknowledgements</a:t>
            </a:r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Colclasure, V. J. et. al. (2015). </a:t>
            </a:r>
            <a:r>
              <a:rPr lang="en-US" altLang="en-US" i="1" smtClean="0"/>
              <a:t>American journal of infection control</a:t>
            </a:r>
            <a:r>
              <a:rPr lang="en-US" altLang="en-US" smtClean="0"/>
              <a:t>, </a:t>
            </a:r>
            <a:r>
              <a:rPr lang="en-US" altLang="en-US" i="1" smtClean="0"/>
              <a:t>43(2), </a:t>
            </a:r>
            <a:r>
              <a:rPr lang="en-US" altLang="en-US" smtClean="0"/>
              <a:t>154-158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mtClean="0"/>
          </a:p>
          <a:p>
            <a:pPr marL="0" indent="0" eaLnBrk="1" hangingPunct="1">
              <a:buFont typeface="Arial" charset="0"/>
              <a:buNone/>
            </a:pPr>
            <a:endParaRPr lang="en-US" altLang="en-US" smtClean="0"/>
          </a:p>
          <a:p>
            <a:pPr marL="0" indent="0" algn="r" eaLnBrk="1" hangingPunct="1">
              <a:buFont typeface="Arial" charset="0"/>
              <a:buNone/>
            </a:pPr>
            <a:r>
              <a:rPr lang="en-US" altLang="en-US" sz="2800" smtClean="0"/>
              <a:t>Funded by the Colonel Stephen S. and Lyla Doherty Center for Aviation &amp; Health Research and supported by Lewis University</a:t>
            </a:r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B748F0-4932-423E-9631-759BD13852B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Acknowledgements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b="1" smtClean="0"/>
              <a:t>Victoria Colclasure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Thomas Soderquist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Thomas Lynch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Nina Schubert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Deirdre McCormick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Erika Urrutia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Corey Knickerbocker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mtClean="0"/>
              <a:t>Devon McCord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1470025"/>
            <a:ext cx="33861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6805F9A-1775-4E99-8A0F-E7E68A2D63A2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Research Question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0419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How long do coliform bacteria survive on fabrics exposed to different environmental conditions?</a:t>
            </a:r>
          </a:p>
          <a:p>
            <a:pPr eaLnBrk="1" hangingPunct="1"/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6A5ABA-6EE0-483A-8559-1775C3BB62D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Previous Work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/>
            <a:r>
              <a:rPr lang="en-US" altLang="en-US" smtClean="0"/>
              <a:t>Focused on the </a:t>
            </a:r>
            <a:r>
              <a:rPr lang="en-US" altLang="en-US" b="1" smtClean="0"/>
              <a:t>viability</a:t>
            </a:r>
            <a:r>
              <a:rPr lang="en-US" altLang="en-US" smtClean="0"/>
              <a:t> of clinically significant microbes on fabrics &amp; fomites, or studied fabrics with antibacterial properties.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Most clinical studies that focused on the association between fabrics and bacteria, looked at viability of </a:t>
            </a:r>
            <a:r>
              <a:rPr lang="en-US" altLang="en-US" b="1" smtClean="0"/>
              <a:t>single isolate species </a:t>
            </a:r>
            <a:r>
              <a:rPr lang="en-US" altLang="en-US" smtClean="0"/>
              <a:t>and survival length.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0A6A524-D212-4AC9-B382-1CA47FF9136F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Research Novelty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 Black" charset="0"/>
              <a:buAutoNum type="arabicPeriod"/>
            </a:pPr>
            <a:r>
              <a:rPr lang="en-US" altLang="en-US" sz="3000" smtClean="0"/>
              <a:t>It utilized </a:t>
            </a:r>
            <a:r>
              <a:rPr lang="en-US" altLang="en-US" sz="3000" b="1" smtClean="0"/>
              <a:t>environmental isolates </a:t>
            </a:r>
            <a:r>
              <a:rPr lang="en-US" altLang="en-US" sz="3000" smtClean="0"/>
              <a:t>that people may encounter at recreational sites rather than clinical isolates.</a:t>
            </a:r>
          </a:p>
          <a:p>
            <a:pPr marL="514350" indent="-514350" eaLnBrk="1" hangingPunct="1">
              <a:lnSpc>
                <a:spcPct val="90000"/>
              </a:lnSpc>
              <a:buFont typeface="Arial Black" charset="0"/>
              <a:buAutoNum type="arabicPeriod"/>
            </a:pPr>
            <a:endParaRPr lang="en-US" altLang="en-US" sz="3000" smtClean="0"/>
          </a:p>
          <a:p>
            <a:pPr marL="514350" indent="-514350" eaLnBrk="1" hangingPunct="1">
              <a:lnSpc>
                <a:spcPct val="90000"/>
              </a:lnSpc>
              <a:buFont typeface="Arial Black" charset="0"/>
              <a:buAutoNum type="arabicPeriod"/>
            </a:pPr>
            <a:r>
              <a:rPr lang="en-US" altLang="en-US" sz="3000" smtClean="0"/>
              <a:t>The focus was on the </a:t>
            </a:r>
            <a:r>
              <a:rPr lang="en-US" altLang="en-US" sz="3000" b="1" smtClean="0"/>
              <a:t>number</a:t>
            </a:r>
            <a:r>
              <a:rPr lang="en-US" altLang="en-US" sz="3000" smtClean="0"/>
              <a:t> of bacteria instead of solely viable cells remaining.</a:t>
            </a:r>
          </a:p>
          <a:p>
            <a:pPr marL="514350" indent="-514350" eaLnBrk="1" hangingPunct="1">
              <a:lnSpc>
                <a:spcPct val="90000"/>
              </a:lnSpc>
              <a:buFont typeface="Arial Black" charset="0"/>
              <a:buAutoNum type="arabicPeriod"/>
            </a:pPr>
            <a:endParaRPr lang="en-US" altLang="en-US" sz="3000" smtClean="0"/>
          </a:p>
          <a:p>
            <a:pPr marL="514350" indent="-514350" eaLnBrk="1" hangingPunct="1">
              <a:lnSpc>
                <a:spcPct val="90000"/>
              </a:lnSpc>
              <a:buFont typeface="Arial Black" charset="0"/>
              <a:buAutoNum type="arabicPeriod"/>
            </a:pPr>
            <a:r>
              <a:rPr lang="en-US" altLang="en-US" sz="3000" smtClean="0"/>
              <a:t>The environmental conditions </a:t>
            </a:r>
            <a:r>
              <a:rPr lang="en-US" altLang="en-US" sz="3000" b="1" smtClean="0"/>
              <a:t>mimicked </a:t>
            </a:r>
            <a:r>
              <a:rPr lang="en-US" altLang="en-US" sz="3000" smtClean="0"/>
              <a:t>common scenarios at which these organisms would be exposed.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BAB9B-7A91-43AF-94FF-D048028F30C7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Bacterial Isolates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Coliform bacteria are indicator organisms of contamination and pathogens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Isolates from recreational areas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Fabric inoculations included three species of coliform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DDAA6E-2FC1-47B6-AFFF-C14BEEA1E8E9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63"/>
            <a:ext cx="7504113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Protocol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1630363"/>
            <a:ext cx="2133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22275" y="3194050"/>
            <a:ext cx="242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Coliform Suspensions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1489075" y="4076700"/>
            <a:ext cx="0" cy="11303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7225" y="5405438"/>
            <a:ext cx="1663700" cy="11287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49375" y="5859463"/>
            <a:ext cx="285750" cy="22225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568575" y="5948363"/>
            <a:ext cx="563563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16300" y="5337175"/>
            <a:ext cx="1663700" cy="11287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19550" y="5672138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17950" y="316706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11600" y="2427288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11600" y="1641475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35" name="TextBox 17"/>
          <p:cNvSpPr txBox="1">
            <a:spLocks noChangeArrowheads="1"/>
          </p:cNvSpPr>
          <p:nvPr/>
        </p:nvSpPr>
        <p:spPr bwMode="auto">
          <a:xfrm>
            <a:off x="4476750" y="1631950"/>
            <a:ext cx="3117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Sunlight, Room Temperature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Dark, 25°C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Dark, 37°C</a:t>
            </a:r>
          </a:p>
          <a:p>
            <a:pPr eaLnBrk="1" hangingPunct="1"/>
            <a:endParaRPr lang="en-US" altLang="en-US" sz="1800"/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4165600" y="4076700"/>
            <a:ext cx="0" cy="10287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5524500" y="3940175"/>
            <a:ext cx="617538" cy="10810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8" name="TextBox 25"/>
          <p:cNvSpPr txBox="1">
            <a:spLocks noChangeArrowheads="1"/>
          </p:cNvSpPr>
          <p:nvPr/>
        </p:nvSpPr>
        <p:spPr bwMode="auto">
          <a:xfrm>
            <a:off x="6035675" y="5207000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Tests:</a:t>
            </a:r>
          </a:p>
          <a:p>
            <a:pPr eaLnBrk="1" hangingPunct="1"/>
            <a:r>
              <a:rPr lang="en-US" altLang="en-US" sz="1800"/>
              <a:t>1. MPN</a:t>
            </a:r>
          </a:p>
          <a:p>
            <a:pPr eaLnBrk="1" hangingPunct="1"/>
            <a:r>
              <a:rPr lang="en-US" altLang="en-US" sz="1800"/>
              <a:t>2. Colony morphology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615</TotalTime>
  <Words>467</Words>
  <Application>Microsoft Office PowerPoint</Application>
  <PresentationFormat>On-screen Show (4:3)</PresentationFormat>
  <Paragraphs>157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ＭＳ Ｐゴシック</vt:lpstr>
      <vt:lpstr>Arial Black</vt:lpstr>
      <vt:lpstr>Calibri</vt:lpstr>
      <vt:lpstr>Custom Design</vt:lpstr>
      <vt:lpstr>3_Custom Design</vt:lpstr>
      <vt:lpstr>1_Custom Design</vt:lpstr>
      <vt:lpstr>4_Custom Design</vt:lpstr>
      <vt:lpstr>5_Custom Design</vt:lpstr>
      <vt:lpstr>2_Custom Design</vt:lpstr>
      <vt:lpstr>Viability of Bacteria on Fabrics</vt:lpstr>
      <vt:lpstr>Objectives</vt:lpstr>
      <vt:lpstr>Acknowledgements</vt:lpstr>
      <vt:lpstr>Acknowledgements</vt:lpstr>
      <vt:lpstr>Research Question</vt:lpstr>
      <vt:lpstr>Previous Work</vt:lpstr>
      <vt:lpstr>Research Novelty</vt:lpstr>
      <vt:lpstr>Bacterial Isolates</vt:lpstr>
      <vt:lpstr>Protocol</vt:lpstr>
      <vt:lpstr>Most Probable Number</vt:lpstr>
      <vt:lpstr>Colilert® reagent</vt:lpstr>
      <vt:lpstr>Fabrics</vt:lpstr>
      <vt:lpstr>Environmental Conditions</vt:lpstr>
      <vt:lpstr>Cotton</vt:lpstr>
      <vt:lpstr>Blended-cotton</vt:lpstr>
      <vt:lpstr>Silk</vt:lpstr>
      <vt:lpstr>Fabric Architecture</vt:lpstr>
      <vt:lpstr>Conclusions</vt:lpstr>
      <vt:lpstr>Infectious Dose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Evans, Helen</cp:lastModifiedBy>
  <cp:revision>96</cp:revision>
  <cp:lastPrinted>2016-12-06T12:40:24Z</cp:lastPrinted>
  <dcterms:created xsi:type="dcterms:W3CDTF">2016-12-06T12:29:25Z</dcterms:created>
  <dcterms:modified xsi:type="dcterms:W3CDTF">2016-12-06T18:02:21Z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ArticulateGUID">
    <vt:lpwstr>859186FA-7FAF-436C-A8DE-0A58057824E1</vt:lpwstr>
  </property>
  <property fmtid="{D5CDD505-2E9C-101B-9397-08002B2CF9AE}" pid="4" name="ArticulatePath">
    <vt:lpwstr>Viability of Bacteria on Fabrics Teleclass Slides, Dec.8.16</vt:lpwstr>
  </property>
</Properties>
</file>