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7"/>
  </p:notesMasterIdLst>
  <p:handoutMasterIdLst>
    <p:handoutMasterId r:id="rId38"/>
  </p:handoutMasterIdLst>
  <p:sldIdLst>
    <p:sldId id="257" r:id="rId3"/>
    <p:sldId id="317" r:id="rId4"/>
    <p:sldId id="371" r:id="rId5"/>
    <p:sldId id="328" r:id="rId6"/>
    <p:sldId id="373" r:id="rId7"/>
    <p:sldId id="329" r:id="rId8"/>
    <p:sldId id="327" r:id="rId9"/>
    <p:sldId id="347" r:id="rId10"/>
    <p:sldId id="358" r:id="rId11"/>
    <p:sldId id="341" r:id="rId12"/>
    <p:sldId id="361" r:id="rId13"/>
    <p:sldId id="400" r:id="rId14"/>
    <p:sldId id="364" r:id="rId15"/>
    <p:sldId id="405" r:id="rId16"/>
    <p:sldId id="407" r:id="rId17"/>
    <p:sldId id="345" r:id="rId18"/>
    <p:sldId id="367" r:id="rId19"/>
    <p:sldId id="402" r:id="rId20"/>
    <p:sldId id="401" r:id="rId21"/>
    <p:sldId id="370" r:id="rId22"/>
    <p:sldId id="408" r:id="rId23"/>
    <p:sldId id="377" r:id="rId24"/>
    <p:sldId id="368" r:id="rId25"/>
    <p:sldId id="337" r:id="rId26"/>
    <p:sldId id="336" r:id="rId27"/>
    <p:sldId id="375" r:id="rId28"/>
    <p:sldId id="374" r:id="rId29"/>
    <p:sldId id="363" r:id="rId30"/>
    <p:sldId id="332" r:id="rId31"/>
    <p:sldId id="331" r:id="rId32"/>
    <p:sldId id="403" r:id="rId33"/>
    <p:sldId id="404" r:id="rId34"/>
    <p:sldId id="409" r:id="rId35"/>
    <p:sldId id="41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CCCC"/>
    <a:srgbClr val="FFCC99"/>
    <a:srgbClr val="66FF99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0" autoAdjust="0"/>
    <p:restoredTop sz="86344" autoAdjust="0"/>
  </p:normalViewPr>
  <p:slideViewPr>
    <p:cSldViewPr snapToGrid="0">
      <p:cViewPr varScale="1">
        <p:scale>
          <a:sx n="63" d="100"/>
          <a:sy n="63" d="100"/>
        </p:scale>
        <p:origin x="69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96"/>
    </p:cViewPr>
  </p:sorterViewPr>
  <p:notesViewPr>
    <p:cSldViewPr snapToGrid="0" showGuides="1">
      <p:cViewPr varScale="1">
        <p:scale>
          <a:sx n="89" d="100"/>
          <a:sy n="89" d="100"/>
        </p:scale>
        <p:origin x="2816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28603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Waterborne Pathogens: Why is Their Profile Changing</a:t>
            </a:r>
            <a:br>
              <a:rPr lang="en-US" b="1" dirty="0" smtClean="0"/>
            </a:br>
            <a:r>
              <a:rPr lang="en-US" b="1" dirty="0" smtClean="0"/>
              <a:t>Prof. Syed A. </a:t>
            </a:r>
            <a:r>
              <a:rPr lang="en-US" b="1" dirty="0" err="1" smtClean="0"/>
              <a:t>Sattar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6587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CA" b="1" dirty="0" smtClean="0"/>
              <a:t>Hosted by Prof. Jean-Yves </a:t>
            </a:r>
            <a:r>
              <a:rPr lang="en-CA" b="1" dirty="0" err="1" smtClean="0"/>
              <a:t>Maillard</a:t>
            </a:r>
            <a:r>
              <a:rPr lang="en-CA" b="1" dirty="0" smtClean="0"/>
              <a:t>, Cardiff University</a:t>
            </a:r>
          </a:p>
          <a:p>
            <a:pPr algn="ctr"/>
            <a:r>
              <a:rPr lang="en-CA" b="1" dirty="0" err="1" smtClean="0"/>
              <a:t>www.webbertrainingcom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F4017-76A5-430F-8DD4-6FCD054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601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SYED A. SATTAR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B000C-B782-4D24-9808-BB0EE4E5900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mtClean="0"/>
              <a:t>SATTAR LECTURE AT CARLETON UNIVERSITY-APRIL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11FC8-61CB-4B6C-8D83-DA89F4DC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535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1pPr>
            <a:lvl2pPr marL="742950" indent="-285750"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4pPr>
            <a:lvl5pPr marL="2057400" indent="-228600"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55CE78-9150-49C2-AB45-6A66A83D4EC4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23557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1pPr>
            <a:lvl2pPr marL="742950" indent="-285750"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4pPr>
            <a:lvl5pPr marL="2057400" indent="-228600" defTabSz="908050" eaLnBrk="0" hangingPunct="0">
              <a:defRPr sz="2400" b="1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marR="0" lvl="0" indent="0" algn="l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SATTAR LECTURE AT CARLETON UNIVERSITY-APRIL 2019</a:t>
            </a:r>
            <a:endParaRPr kumimoji="0" lang="en-US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8824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SYED A. SATTAR</a:t>
            </a: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312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D4A0D-AEDA-4D65-9BDC-BE891AF1EF9B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80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77788" y="720725"/>
            <a:ext cx="6403976" cy="3603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3438" y="4564063"/>
            <a:ext cx="4581525" cy="4324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0961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SYED A. SATTAR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SATTAR LECTURE AT CARLETON UNIVERSITY-APRIL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FC8-61CB-4B6C-8D83-DA89F4DC6A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smtClean="0"/>
          </a:p>
          <a:p>
            <a:endParaRPr lang="en-CA" baseline="0" smtClean="0"/>
          </a:p>
          <a:p>
            <a:endParaRPr lang="en-CA" baseline="0" smtClean="0"/>
          </a:p>
          <a:p>
            <a:r>
              <a:rPr lang="en-CA" baseline="0" smtClean="0"/>
              <a:t> 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SYED A. SATTAR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SATTAR LECTURE AT CARLETON UNIVERSITY-APRIL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FC8-61CB-4B6C-8D83-DA89F4DC6A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SYED A. SATTAR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SATTAR LECTURE AT CARLETON UNIVERSITY-APRIL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FC8-61CB-4B6C-8D83-DA89F4DC6A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3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SYED A. SATTAR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SATTAR LECTURE AT CARLETON UNIVERSITY-APRIL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FC8-61CB-4B6C-8D83-DA89F4DC6A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SYED A. SATTAR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SATTAR LECTURE AT CARLETON UNIVERSITY-APRIL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1FC8-61CB-4B6C-8D83-DA89F4DC6A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3C8958-7D0F-4E03-B9D6-F935236B544B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80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6675" y="727075"/>
            <a:ext cx="6381750" cy="3590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3438" y="4564063"/>
            <a:ext cx="4581525" cy="4324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7469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6150FE-A7ED-4216-A1D9-4D26B2B0803E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80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" y="746125"/>
            <a:ext cx="6350000" cy="3573463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36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966EDE-5E2D-4B2E-8FAD-13F1C1D4961B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80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" y="746125"/>
            <a:ext cx="6350000" cy="3573463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73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FCF25-A826-4512-8301-E66FC5C03C5F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080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" y="746125"/>
            <a:ext cx="6350000" cy="3573463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33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"/>
            <a:ext cx="12192000" cy="6918325"/>
            <a:chOff x="0" y="0"/>
            <a:chExt cx="5760" cy="4358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Freeform 1031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" name="Freeform 1032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" name="Freeform 1034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73739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effectLst/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3740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effectLst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3FAE1D-F40E-4F34-A85E-43006A172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122311" y="6221413"/>
            <a:ext cx="7676444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459C-4E7F-4722-806A-825520030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2089" y="246064"/>
            <a:ext cx="2889956" cy="5621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222" y="246064"/>
            <a:ext cx="8489244" cy="5621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32000" y="6221413"/>
            <a:ext cx="7676444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BF22-0930-4D1A-9ACC-8F0472D52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78" y="246064"/>
            <a:ext cx="10365082" cy="630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2222" y="1238250"/>
            <a:ext cx="11559822" cy="46291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525486" y="6221413"/>
            <a:ext cx="6799136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3BE1A-6A60-4F58-815F-F7A199046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1026"/>
          <p:cNvGrpSpPr>
            <a:grpSpLocks/>
          </p:cNvGrpSpPr>
          <p:nvPr/>
        </p:nvGrpSpPr>
        <p:grpSpPr bwMode="auto">
          <a:xfrm>
            <a:off x="0" y="1"/>
            <a:ext cx="12192000" cy="6918325"/>
            <a:chOff x="0" y="0"/>
            <a:chExt cx="5760" cy="4358"/>
          </a:xfrm>
        </p:grpSpPr>
        <p:sp>
          <p:nvSpPr>
            <p:cNvPr id="73731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3732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3733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3734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3735" name="Freeform 1031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3736" name="Freeform 1032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3737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3738" name="Freeform 1034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73739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  <a:effectLst/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3740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effectLst/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3741" name="Rectangle 10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3742" name="Rectangle 1038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73743" name="Rectangle 103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1" y="6248400"/>
            <a:ext cx="2540000" cy="4572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latin typeface="Times New Roman" panose="02020603050405020304" pitchFamily="18" charset="0"/>
              </a:defRPr>
            </a:lvl1pPr>
          </a:lstStyle>
          <a:p>
            <a:fld id="{7F539696-C988-43CF-8CA2-B45DA3EFA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96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59332" y="6291984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833742" y="6291984"/>
            <a:ext cx="1174044" cy="457200"/>
          </a:xfrm>
        </p:spPr>
        <p:txBody>
          <a:bodyPr/>
          <a:lstStyle>
            <a:lvl1pPr>
              <a:defRPr/>
            </a:lvl1pPr>
          </a:lstStyle>
          <a:p>
            <a:fld id="{2E141657-7F01-4DD8-92F4-B18CD8F09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10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15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15" y="4589464"/>
            <a:ext cx="1051560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D9A1A-D6E3-47E8-BAEC-C63FF9468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5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8A7633-04AE-4B51-88EB-9B0F1498C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83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41" y="365126"/>
            <a:ext cx="1051560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141" y="1681163"/>
            <a:ext cx="51590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141" y="2505075"/>
            <a:ext cx="515902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142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142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6A644A-0B5A-48D3-AD9A-CFA97B38C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22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50095" y="6209147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590860" y="6185911"/>
            <a:ext cx="1174044" cy="457200"/>
          </a:xfrm>
        </p:spPr>
        <p:txBody>
          <a:bodyPr/>
          <a:lstStyle>
            <a:lvl1pPr>
              <a:defRPr sz="1800"/>
            </a:lvl1pPr>
          </a:lstStyle>
          <a:p>
            <a:fld id="{C22B832D-CC00-4863-9BC6-60E83B6337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12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9AF964-041A-435F-84F2-3D74E5089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63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584938" y="6221413"/>
            <a:ext cx="7755684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EE6B-130B-44F4-8ED1-1B9DC1682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5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82" y="987426"/>
            <a:ext cx="617125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04C172-74DB-451B-BFCF-3C98CDFAB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53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82" y="987426"/>
            <a:ext cx="617125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DFBFE2-1DB9-4CB0-898F-23644F86D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28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2F7FCE-0671-42CB-A610-AC20686C6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260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2341" y="531814"/>
            <a:ext cx="2615259" cy="5564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531814"/>
            <a:ext cx="7668919" cy="55641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B58CB4-B6FD-44A7-BF16-0CBD0806E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76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4ECF-24D9-4F55-9C29-9818977CA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22" y="1238250"/>
            <a:ext cx="5689600" cy="4629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2444" y="1238250"/>
            <a:ext cx="5689600" cy="4629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5B56-D59D-4680-B93C-B926FDFA2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2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302934" y="6221413"/>
            <a:ext cx="7676444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131CD-C7E8-42DD-87A7-0A74D6D94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0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55433" y="6221413"/>
            <a:ext cx="8220722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6637-E016-4B3E-A616-D6708DF66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302933" y="6221413"/>
            <a:ext cx="7495822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A64F-F2DD-483E-9C98-2544929D7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3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393245" y="6221413"/>
            <a:ext cx="7495822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754B8-8E6D-4969-A3D0-AE238F378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9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302934" y="6221413"/>
            <a:ext cx="7676444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3629-0DB9-440F-870B-DFDB04DE6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918325"/>
            <a:chOff x="0" y="0"/>
            <a:chExt cx="5760" cy="4358"/>
          </a:xfrm>
        </p:grpSpPr>
        <p:sp>
          <p:nvSpPr>
            <p:cNvPr id="7270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271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35378" y="246064"/>
            <a:ext cx="10365082" cy="630237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222" y="6221413"/>
            <a:ext cx="6502400" cy="457200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556" y="6283325"/>
            <a:ext cx="632178" cy="457200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A6616D-B2B4-4AC2-831A-AB9ABE1DD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222" y="1238250"/>
            <a:ext cx="11559822" cy="4629150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26498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99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1"/>
            <a:ext cx="12192000" cy="6918325"/>
            <a:chOff x="0" y="0"/>
            <a:chExt cx="5760" cy="4358"/>
          </a:xfrm>
        </p:grpSpPr>
        <p:sp>
          <p:nvSpPr>
            <p:cNvPr id="7270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71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7271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531814"/>
            <a:ext cx="10365082" cy="1144587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1659" y="6202363"/>
            <a:ext cx="3860800" cy="457200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1379" y="6264275"/>
            <a:ext cx="1174044" cy="457200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7D6CB611-EE8F-47EE-9410-4BBA398BA1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8926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FFCC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CC99"/>
        </a:buClr>
        <a:buSzPct val="75000"/>
        <a:buFont typeface="Wingdings" panose="05000000000000000000" pitchFamily="2" charset="2"/>
        <a:buChar char="n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CC99"/>
        </a:buClr>
        <a:buSzPct val="75000"/>
        <a:buFont typeface="Wingdings" panose="05000000000000000000" pitchFamily="2" charset="2"/>
        <a:buChar char="n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99"/>
        </a:buClr>
        <a:buSzPct val="75000"/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CC99"/>
        </a:buClr>
        <a:buSzPct val="75000"/>
        <a:buFont typeface="Wingdings" panose="05000000000000000000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CC99"/>
        </a:buClr>
        <a:buSzPct val="75000"/>
        <a:buFont typeface="Wingdings" panose="05000000000000000000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5208" y="1908710"/>
            <a:ext cx="12026791" cy="2825767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FFFF"/>
                </a:solidFill>
              </a:rPr>
              <a:t>SYED A. SATTAR</a:t>
            </a:r>
            <a:r>
              <a:rPr lang="en-US" sz="2800" dirty="0" smtClean="0"/>
              <a:t>, </a:t>
            </a:r>
            <a:r>
              <a:rPr lang="en-US" sz="2000" dirty="0" smtClean="0"/>
              <a:t>PhD</a:t>
            </a:r>
          </a:p>
          <a:p>
            <a:pPr marL="285750" indent="-285750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PROF. EMERITUS OF MICROBIOLOGY, FACULTY OF MED., UNIV. OF OTTAWA, OTTAWA, ON, CANADA</a:t>
            </a:r>
          </a:p>
          <a:p>
            <a:pPr marL="285750" indent="-285750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ADJUNCT RES. PROF., </a:t>
            </a:r>
            <a:r>
              <a:rPr lang="en-CA" sz="1800" dirty="0" smtClean="0"/>
              <a:t>CIVIL &amp; ENVIRON. ENGINEERING</a:t>
            </a:r>
            <a:r>
              <a:rPr lang="en-US" sz="1800" dirty="0" smtClean="0"/>
              <a:t>, CARLETON UNIV., OTTAWA, ON, CANADA</a:t>
            </a:r>
          </a:p>
          <a:p>
            <a:pPr marL="342900" indent="-342900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CHIEF SCIENTIFIC OFFICER, CREM CO INC., MISSISSAUGA, ON, CANADA</a:t>
            </a:r>
            <a:endParaRPr lang="en-US" sz="2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209" y="347235"/>
            <a:ext cx="11817801" cy="1354194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/>
              <a:t>WATERBORNE PATHOGENS: </a:t>
            </a:r>
            <a:r>
              <a:rPr lang="en-US" sz="2800" dirty="0" smtClean="0"/>
              <a:t>WHY </a:t>
            </a:r>
            <a:r>
              <a:rPr lang="en-US" sz="2800" dirty="0"/>
              <a:t>IS THEIR PROFILE CHANGING</a:t>
            </a:r>
            <a:r>
              <a:rPr lang="en-US" sz="2800" dirty="0" smtClean="0"/>
              <a:t>?</a:t>
            </a:r>
            <a:r>
              <a:rPr lang="en-US" dirty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1" y="6422952"/>
            <a:ext cx="4241800" cy="457200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CA" sz="1800" b="1" dirty="0" err="1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www.webbertraining.com</a:t>
            </a:r>
            <a:endParaRPr lang="en-US" sz="18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71860"/>
              </p:ext>
            </p:extLst>
          </p:nvPr>
        </p:nvGraphicFramePr>
        <p:xfrm>
          <a:off x="10644188" y="4734477"/>
          <a:ext cx="1228673" cy="143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Photo Editor Photo" r:id="rId4" imgW="2219635" imgH="2448267" progId="MSPhotoEd.3">
                  <p:embed/>
                </p:oleObj>
              </mc:Choice>
              <mc:Fallback>
                <p:oleObj name="Photo Editor Photo" r:id="rId4" imgW="2219635" imgH="2448267" progId="MSPhotoEd.3">
                  <p:embed/>
                  <p:pic>
                    <p:nvPicPr>
                      <p:cNvPr id="30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65" t="3891" r="8798" b="5447"/>
                      <a:stretch>
                        <a:fillRect/>
                      </a:stretch>
                    </p:blipFill>
                    <p:spPr bwMode="auto">
                      <a:xfrm>
                        <a:off x="10644188" y="4734477"/>
                        <a:ext cx="1228673" cy="1430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09" y="4734477"/>
            <a:ext cx="3049045" cy="1382843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9125373" y="6410252"/>
            <a:ext cx="310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defRPr sz="1400" b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Aft>
                <a:spcPct val="0"/>
              </a:spcAft>
              <a:defRPr/>
            </a:pPr>
            <a:r>
              <a:rPr lang="en-CA" sz="1800" b="1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24, 2020</a:t>
            </a:r>
            <a:endParaRPr lang="en-US" sz="18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975213" y="5054399"/>
            <a:ext cx="4740171" cy="717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75000"/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Hosted by Prof. Jean-Yves </a:t>
            </a:r>
            <a:r>
              <a:rPr lang="en-US" sz="2000" kern="0" dirty="0" err="1" smtClean="0"/>
              <a:t>Maillard</a:t>
            </a:r>
            <a:endParaRPr lang="en-US" sz="2000" kern="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 smtClean="0"/>
              <a:t>Cardiff University, Wales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8346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47" y="324819"/>
            <a:ext cx="9753711" cy="630237"/>
          </a:xfrm>
        </p:spPr>
        <p:txBody>
          <a:bodyPr/>
          <a:lstStyle/>
          <a:p>
            <a:r>
              <a:rPr lang="en-CA" sz="2800" dirty="0" smtClean="0"/>
              <a:t>WHICH PATHOGENS TO FOCUS 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647" y="639937"/>
            <a:ext cx="9119623" cy="5439394"/>
          </a:xfrm>
        </p:spPr>
        <p:txBody>
          <a:bodyPr/>
          <a:lstStyle/>
          <a:p>
            <a:pPr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THE FOCUS HERE WILL BE ON:</a:t>
            </a:r>
          </a:p>
          <a:p>
            <a:pPr lvl="1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ENVIRONMENTAL MYCOBACTERIA </a:t>
            </a:r>
          </a:p>
          <a:p>
            <a:pPr lvl="1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ENTERIC PROTOZOA (CRYPTOSPORIDA)</a:t>
            </a:r>
          </a:p>
          <a:p>
            <a:pPr lvl="1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ENTERIC VIRUSES (NOROVIRUS</a:t>
            </a:r>
            <a:r>
              <a:rPr lang="en-CA" dirty="0"/>
              <a:t>) </a:t>
            </a:r>
            <a:endParaRPr lang="en-CA" dirty="0" smtClean="0"/>
          </a:p>
          <a:p>
            <a:pPr lvl="1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VEGETATIVE BACTERIA </a:t>
            </a:r>
            <a:r>
              <a:rPr lang="en-CA" dirty="0"/>
              <a:t>(</a:t>
            </a:r>
            <a:r>
              <a:rPr lang="en-CA" i="1" dirty="0"/>
              <a:t>LEGIONELLA PNEUMOPHILA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10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591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138" y="97600"/>
            <a:ext cx="6705772" cy="630237"/>
          </a:xfrm>
        </p:spPr>
        <p:txBody>
          <a:bodyPr/>
          <a:lstStyle/>
          <a:p>
            <a:r>
              <a:rPr lang="en-CA" sz="2800" smtClean="0"/>
              <a:t>ENVIRONMENTAL MYCOBACTERIA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77" y="578109"/>
            <a:ext cx="9798626" cy="5643304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 smtClean="0"/>
              <a:t>OTHER THAN THOSE CAUSING TUBERCULOSIS &amp; LEPROSY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/>
              <a:t>MANY NEWLY </a:t>
            </a:r>
            <a:r>
              <a:rPr lang="en-CA" dirty="0" smtClean="0"/>
              <a:t>DISCOVERED SPECIES; TYPICAL PERIKAIROTS</a:t>
            </a:r>
            <a:endParaRPr lang="en-CA" dirty="0"/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 smtClean="0"/>
              <a:t>IN BIOFILMS IN HOT &amp; COLD WATER STORAGE SYSTEMS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 smtClean="0"/>
              <a:t>HIGHER RESISTANCE TO WATER DISINFECTING CHEMICALS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 smtClean="0"/>
              <a:t>SEVERE SKIN INFECTIONS FROM FOOTBATHS IN PEDICURE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/>
              <a:t>SHOWER HEADS &amp; AEROSOLIZED </a:t>
            </a:r>
            <a:r>
              <a:rPr lang="en-CA" dirty="0" smtClean="0"/>
              <a:t>MYCOBACTERIA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97296" y="6244722"/>
            <a:ext cx="7929931" cy="457200"/>
          </a:xfrm>
        </p:spPr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19329" y="266172"/>
            <a:ext cx="177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smtClean="0"/>
              <a:t>ENVIRONMENTAL MYCOBACTERIA</a:t>
            </a:r>
            <a:endParaRPr lang="en-US" sz="1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027227" y="762256"/>
            <a:ext cx="2068948" cy="1558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965" y="5125553"/>
            <a:ext cx="2092036" cy="1290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99964" y="4479408"/>
            <a:ext cx="19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SKIN LESIONS FROM MYCOBACTERIA IN A FOOTBATH (NEJM 2002)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11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361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mtClean="0">
                <a:solidFill>
                  <a:srgbClr val="FFFFCC"/>
                </a:solidFill>
                <a:latin typeface="Arial" panose="020B0604020202020204" pitchFamily="34" charset="0"/>
              </a:rPr>
              <a:t>SATTAR TELECLASS-SEPTEMBER 2020</a:t>
            </a:r>
            <a:endParaRPr lang="en-US" altLang="en-US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EC0E990-98C5-4343-AE36-D9D84DE694A0}" type="slidenum">
              <a:rPr lang="en-US" altLang="en-US" sz="1800">
                <a:solidFill>
                  <a:srgbClr val="FFFFCC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</a:pPr>
              <a:t>12</a:t>
            </a:fld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27955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64" y="487364"/>
            <a:ext cx="8504237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2363789" y="442913"/>
            <a:ext cx="7540625" cy="828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400" b="1" i="1" dirty="0">
                <a:solidFill>
                  <a:srgbClr val="FFFFCC"/>
                </a:solidFill>
                <a:latin typeface="Arial" panose="020B0604020202020204" pitchFamily="34" charset="0"/>
              </a:rPr>
              <a:t>MYCOBACTERIUM</a:t>
            </a:r>
            <a:r>
              <a:rPr lang="en-CA" altLang="en-US" sz="2400" b="1" dirty="0">
                <a:solidFill>
                  <a:srgbClr val="FFFFCC"/>
                </a:solidFill>
                <a:latin typeface="Arial" panose="020B0604020202020204" pitchFamily="34" charset="0"/>
              </a:rPr>
              <a:t> </a:t>
            </a:r>
            <a:r>
              <a:rPr lang="en-CA" altLang="en-US" sz="2400" b="1" i="1" dirty="0">
                <a:solidFill>
                  <a:srgbClr val="FFFFCC"/>
                </a:solidFill>
                <a:latin typeface="Arial" panose="020B0604020202020204" pitchFamily="34" charset="0"/>
              </a:rPr>
              <a:t>GORDONAE</a:t>
            </a:r>
            <a:r>
              <a:rPr lang="en-CA" altLang="en-US" sz="2400" b="1" dirty="0">
                <a:solidFill>
                  <a:srgbClr val="FFFF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FFCC"/>
                </a:solidFill>
                <a:latin typeface="Arial" panose="020B0604020202020204" pitchFamily="34" charset="0"/>
              </a:rPr>
              <a:t>IN </a:t>
            </a:r>
            <a:r>
              <a:rPr lang="en-US" altLang="en-US" sz="2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A SAMPLE </a:t>
            </a:r>
            <a:r>
              <a:rPr lang="en-US" altLang="en-US" sz="2400" b="1" dirty="0">
                <a:solidFill>
                  <a:srgbClr val="FFFFCC"/>
                </a:solidFill>
                <a:latin typeface="Arial" panose="020B0604020202020204" pitchFamily="34" charset="0"/>
              </a:rPr>
              <a:t>FROM A WATER COOLER</a:t>
            </a:r>
            <a:r>
              <a:rPr lang="en-CA" altLang="en-US" sz="2400" b="1" dirty="0">
                <a:solidFill>
                  <a:srgbClr val="FFCC99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646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424" y="732850"/>
            <a:ext cx="4373932" cy="321972"/>
          </a:xfrm>
        </p:spPr>
        <p:txBody>
          <a:bodyPr/>
          <a:lstStyle/>
          <a:p>
            <a:r>
              <a:rPr lang="en-CA" sz="2800" dirty="0" smtClean="0"/>
              <a:t>ENTERIC PROTOZOA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830" y="893836"/>
            <a:ext cx="9715499" cy="5327577"/>
          </a:xfrm>
        </p:spPr>
        <p:txBody>
          <a:bodyPr/>
          <a:lstStyle/>
          <a:p>
            <a:pPr>
              <a:lnSpc>
                <a:spcPct val="3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CRYPTOSPORIDIUM, TOXOPLASMA &amp; GIARDIA (ZOONOSES)</a:t>
            </a:r>
          </a:p>
          <a:p>
            <a:pPr>
              <a:lnSpc>
                <a:spcPct val="3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STABLE &amp; RESISTANT TO DISINFECTANTS (E.G., CHLORINE)</a:t>
            </a:r>
          </a:p>
          <a:p>
            <a:pPr>
              <a:lnSpc>
                <a:spcPct val="3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SPREAD VIA POTABLE &amp; RECREATIONAL WATERS</a:t>
            </a:r>
          </a:p>
          <a:p>
            <a:pPr>
              <a:lnSpc>
                <a:spcPct val="3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dirty="0" smtClean="0"/>
              <a:t>TOXOPLASMOSIS &amp; LONG-TERM SEQUELAE?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13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429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mtClean="0">
                <a:solidFill>
                  <a:srgbClr val="FFFFCC"/>
                </a:solidFill>
                <a:latin typeface="Arial" panose="020B0604020202020204" pitchFamily="34" charset="0"/>
              </a:rPr>
              <a:t>SATTAR TELECLASS-SEPTEMBER 2020</a:t>
            </a:r>
            <a:endParaRPr lang="en-US" altLang="en-US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C6FCC309-FCE6-43CC-8677-BB1038D78810}" type="slidenum">
              <a:rPr lang="en-US" altLang="en-US" sz="1800">
                <a:solidFill>
                  <a:srgbClr val="FFFFCC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</a:pPr>
              <a:t>14</a:t>
            </a:fld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73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0923" y="226785"/>
            <a:ext cx="10115477" cy="645633"/>
          </a:xfrm>
        </p:spPr>
        <p:txBody>
          <a:bodyPr/>
          <a:lstStyle/>
          <a:p>
            <a:r>
              <a:rPr lang="en-US" altLang="en-US" sz="2800" dirty="0"/>
              <a:t>WATERBORNE SPREAD OF CRYPTOSPORIDIUM</a:t>
            </a:r>
            <a:endParaRPr lang="en-CA" altLang="en-US" sz="2800" dirty="0"/>
          </a:p>
        </p:txBody>
      </p:sp>
      <p:sp>
        <p:nvSpPr>
          <p:cNvPr id="273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92703" y="803041"/>
            <a:ext cx="11281144" cy="562213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2400" dirty="0"/>
              <a:t>AMONG THE MAJOR EMERGING PATHOGENS</a:t>
            </a:r>
          </a:p>
          <a:p>
            <a:pPr>
              <a:lnSpc>
                <a:spcPct val="200000"/>
              </a:lnSpc>
            </a:pPr>
            <a:r>
              <a:rPr lang="en-US" altLang="en-US" sz="2400" dirty="0"/>
              <a:t>SEVERAL LARGE WATERBORNE OUTBREAKS ALREADY </a:t>
            </a:r>
            <a:r>
              <a:rPr lang="en-US" altLang="en-US" sz="2400" dirty="0" smtClean="0"/>
              <a:t>RECORDED</a:t>
            </a:r>
          </a:p>
          <a:p>
            <a:pPr lvl="1">
              <a:lnSpc>
                <a:spcPct val="200000"/>
              </a:lnSpc>
            </a:pPr>
            <a:r>
              <a:rPr lang="en-CA" dirty="0" smtClean="0"/>
              <a:t>LARGEST </a:t>
            </a:r>
            <a:r>
              <a:rPr lang="en-CA" dirty="0"/>
              <a:t>CRYPTO OUTBREAK IN MILWAUKEE, WI </a:t>
            </a:r>
            <a:r>
              <a:rPr lang="en-CA" dirty="0" smtClean="0"/>
              <a:t>(MACKENZIE ET AL., 1993)</a:t>
            </a:r>
            <a:endParaRPr lang="en-US" altLang="en-US" sz="2400" dirty="0"/>
          </a:p>
          <a:p>
            <a:pPr>
              <a:lnSpc>
                <a:spcPct val="200000"/>
              </a:lnSpc>
            </a:pPr>
            <a:r>
              <a:rPr lang="en-US" altLang="en-US" sz="2400" dirty="0"/>
              <a:t>PARTICULARLY SERIOUS FOR THE IMMUNOCOMPROMISED &amp; ELDERLY</a:t>
            </a:r>
          </a:p>
          <a:p>
            <a:pPr>
              <a:lnSpc>
                <a:spcPct val="200000"/>
              </a:lnSpc>
            </a:pPr>
            <a:r>
              <a:rPr lang="en-US" altLang="en-US" sz="2400" dirty="0"/>
              <a:t>OOCYSTS HIGHLY RESISTANT TO CHEMICALS COMMONLY USED FOR DISINFECTION OF </a:t>
            </a:r>
            <a:r>
              <a:rPr lang="en-US" altLang="en-US" sz="2400" dirty="0" smtClean="0"/>
              <a:t>WATER; UV IRRADIATION MAY HELP</a:t>
            </a:r>
            <a:endParaRPr lang="en-US" altLang="en-US" sz="2400" dirty="0"/>
          </a:p>
          <a:p>
            <a:pPr>
              <a:lnSpc>
                <a:spcPct val="200000"/>
              </a:lnSpc>
            </a:pPr>
            <a:r>
              <a:rPr lang="en-US" altLang="en-US" sz="2400" dirty="0"/>
              <a:t>OOCYSTS ALSO SURVIVE IN WATER FOR AT LEAST SEVERAL DAYS</a:t>
            </a: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7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mtClean="0">
                <a:solidFill>
                  <a:srgbClr val="FFFFCC"/>
                </a:solidFill>
                <a:latin typeface="Arial" panose="020B0604020202020204" pitchFamily="34" charset="0"/>
              </a:rPr>
              <a:t>SATTAR TELECLASS-SEPTEMBER 2020</a:t>
            </a:r>
            <a:endParaRPr lang="en-US" altLang="en-US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2522A5EA-90DD-4BE6-A67B-ECD1B52499B1}" type="slidenum">
              <a:rPr lang="en-US" altLang="en-US" sz="1800">
                <a:solidFill>
                  <a:srgbClr val="FFFFCC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</a:pPr>
              <a:t>15</a:t>
            </a:fld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6811" y="152400"/>
            <a:ext cx="9911871" cy="1145049"/>
          </a:xfrm>
        </p:spPr>
        <p:txBody>
          <a:bodyPr/>
          <a:lstStyle/>
          <a:p>
            <a:r>
              <a:rPr lang="en-US" altLang="en-US" sz="2400" dirty="0" smtClean="0"/>
              <a:t>WATERBORNE OUTBREAK OF TOXOPLASMOSIS </a:t>
            </a:r>
            <a:br>
              <a:rPr lang="en-US" altLang="en-US" sz="2400" dirty="0" smtClean="0"/>
            </a:br>
            <a:r>
              <a:rPr lang="en-US" altLang="en-US" sz="2400" dirty="0" smtClean="0">
                <a:solidFill>
                  <a:schemeClr val="tx1"/>
                </a:solidFill>
              </a:rPr>
              <a:t>(BOWIE ET AL., 1997)</a:t>
            </a:r>
            <a:endParaRPr lang="en-CA" altLang="en-US" sz="2400" dirty="0">
              <a:solidFill>
                <a:schemeClr val="tx1"/>
              </a:solidFill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701" y="1130761"/>
            <a:ext cx="10823944" cy="5381164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LARGEST SUCH OUTBREAK RECORDED IN VICTORIA, BRITISH COLUMBIA, IN 1995 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SURFACE WATER WAS UNFILTERED BUT CHLORAMINATED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AT LEAST 110 CASES, INCLUDING 12 NEWBORNS, WERE DETECTED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 smtClean="0"/>
              <a:t>THE EXACT SOURCE OF THE PATHOGEN REMAINS UNKNOWN, BUT WILD CATS &amp; FIELD MICE ARE SUSPECTED </a:t>
            </a: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06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025" y="166254"/>
            <a:ext cx="3508176" cy="630237"/>
          </a:xfrm>
        </p:spPr>
        <p:txBody>
          <a:bodyPr/>
          <a:lstStyle/>
          <a:p>
            <a:r>
              <a:rPr lang="en-CA" sz="2800" smtClean="0"/>
              <a:t>ENTERIC VIRUSES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522" y="411034"/>
            <a:ext cx="9844034" cy="5723426"/>
          </a:xfrm>
        </p:spPr>
        <p:txBody>
          <a:bodyPr/>
          <a:lstStyle/>
          <a:p>
            <a:pPr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MANY TYPES CAN BE WATERBORNE</a:t>
            </a:r>
          </a:p>
          <a:p>
            <a:pPr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IMPORTANCE ON RISE WITH BETTER CONTROL OF BACTERIA</a:t>
            </a:r>
          </a:p>
          <a:p>
            <a:pPr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CURRENT INDICATORS OF FECAL POLLUTION INADEQUATE</a:t>
            </a:r>
          </a:p>
          <a:p>
            <a:pPr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NO CHEMOTHERAPY &amp; LIMITED VACCINES</a:t>
            </a:r>
          </a:p>
          <a:p>
            <a:pPr>
              <a:lnSpc>
                <a:spcPct val="3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NOROVIRUS (NV</a:t>
            </a:r>
            <a:r>
              <a:rPr lang="en-CA" dirty="0" smtClean="0"/>
              <a:t>) &amp; HEPATITIS E VIRUS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54827" y="6221413"/>
            <a:ext cx="8085795" cy="457200"/>
          </a:xfrm>
        </p:spPr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16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887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355048"/>
            <a:ext cx="3221182" cy="450127"/>
          </a:xfrm>
        </p:spPr>
        <p:txBody>
          <a:bodyPr/>
          <a:lstStyle/>
          <a:p>
            <a:r>
              <a:rPr lang="en-CA" sz="2800" smtClean="0"/>
              <a:t>NOROVIRUS (NV)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04" y="906848"/>
            <a:ext cx="9590809" cy="537647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smtClean="0"/>
              <a:t>FOUND IN EARLY 1970s; ~27 NM IN DIAM.; HIGHLY PROLIFIC!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smtClean="0"/>
              <a:t>GLOBALLY, MOST COMMON CAUSE OF ACUTE NON-BACTERIAL GASTROENTERITIS; </a:t>
            </a:r>
            <a:r>
              <a:rPr lang="en-CA" sz="2000" smtClean="0">
                <a:solidFill>
                  <a:srgbClr val="FFCC99"/>
                </a:solidFill>
              </a:rPr>
              <a:t>INCUBATION PERIOD ~12 HOURS!</a:t>
            </a:r>
            <a:r>
              <a:rPr lang="en-US" sz="2000"/>
              <a:t> </a:t>
            </a:r>
            <a:endParaRPr lang="en-US" sz="200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&gt;200,000 </a:t>
            </a:r>
            <a:r>
              <a:rPr lang="en-US" sz="2000"/>
              <a:t>FATALITIES/YEAR FROM DEHYDRATION</a:t>
            </a:r>
            <a:endParaRPr lang="en-CA" sz="2000" smtClean="0">
              <a:solidFill>
                <a:srgbClr val="FFCC99"/>
              </a:solidFill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mtClean="0"/>
              <a:t>NO CLEAR TARGET AGE OR SEASONALITY; </a:t>
            </a:r>
            <a:r>
              <a:rPr lang="en-CA" smtClean="0">
                <a:solidFill>
                  <a:srgbClr val="FFCC99"/>
                </a:solidFill>
              </a:rPr>
              <a:t>REINFECTIONS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mtClean="0"/>
              <a:t>HIGHER RESISTANCE TO DISINFECTANTS THAN ENTERIC BACTERIA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mtClean="0"/>
              <a:t>VIRUS IN FECES &amp; IN VOMITUS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mtClean="0"/>
              <a:t>NO VACCINES OR SPECIFIC </a:t>
            </a:r>
            <a:r>
              <a:rPr lang="en-CA"/>
              <a:t>D</a:t>
            </a:r>
            <a:r>
              <a:rPr lang="en-CA" smtClean="0"/>
              <a:t>RUGS AVAILABLE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NV REMINISCENT OF INFLUENZAVIRUSES IN GENETIC </a:t>
            </a:r>
            <a:r>
              <a:rPr lang="en-US" smtClean="0"/>
              <a:t>CHANGES</a:t>
            </a:r>
            <a:endParaRPr lang="en-US"/>
          </a:p>
          <a:p>
            <a:pPr lvl="1">
              <a:lnSpc>
                <a:spcPct val="150000"/>
              </a:lnSpc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21082" y="6221413"/>
            <a:ext cx="7919540" cy="457200"/>
          </a:xfrm>
        </p:spPr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17</a:t>
            </a:fld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9831339" y="580112"/>
            <a:ext cx="175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smtClean="0"/>
              <a:t>NOROVIRUS</a:t>
            </a:r>
            <a:endParaRPr lang="en-US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281" y="1001171"/>
            <a:ext cx="3038530" cy="20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mtClean="0">
                <a:solidFill>
                  <a:srgbClr val="FFFFCC"/>
                </a:solidFill>
                <a:latin typeface="Arial" panose="020B0604020202020204" pitchFamily="34" charset="0"/>
              </a:rPr>
              <a:t>SATTAR TELECLASS-SEPTEMBER 2020</a:t>
            </a:r>
            <a:endParaRPr lang="en-US" altLang="en-US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CFEDA0A-8103-4237-9D16-7FBBAB9EEE7F}" type="slidenum">
              <a:rPr lang="en-US" altLang="en-US" sz="1800">
                <a:solidFill>
                  <a:srgbClr val="FFFFCC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</a:pPr>
              <a:t>18</a:t>
            </a:fld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084" y="128585"/>
            <a:ext cx="8745538" cy="627062"/>
          </a:xfrm>
        </p:spPr>
        <p:txBody>
          <a:bodyPr/>
          <a:lstStyle/>
          <a:p>
            <a:r>
              <a:rPr lang="en-US" altLang="en-US" sz="2800" dirty="0" smtClean="0"/>
              <a:t>HEPATITIS E VIRUS </a:t>
            </a:r>
            <a:endParaRPr lang="en-CA" altLang="en-US" sz="28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300" y="811206"/>
            <a:ext cx="10208960" cy="54657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A RELATIVELY NEWLY RECOGNIZED WATERBORNE PATHOGEN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NOW CLASSIFIED AS A CALICIVIRUS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CAUSES OUTBREAKS INVOLVING THOUSANDS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FORMERLY CALLED ENTERIC NONA-NON-B HEPATITIS VIRUS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PARTICULARLY DANGEROUS FOR PREGNANT WOMEN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CERTAIN CASES MAY BE ZOONOTIC IN ORIGIN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DIFFICULT TO CULTURE; NOT MUCH KNOWN ABOUT ITS SURVIVAL &amp; DISINFECTION</a:t>
            </a: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92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5" y="172645"/>
            <a:ext cx="8781005" cy="596349"/>
          </a:xfrm>
        </p:spPr>
        <p:txBody>
          <a:bodyPr/>
          <a:lstStyle/>
          <a:p>
            <a:r>
              <a:rPr lang="en-CA" sz="2800" i="1" dirty="0"/>
              <a:t>LEGIONELLA </a:t>
            </a:r>
            <a:r>
              <a:rPr lang="en-CA" sz="2800" i="1" dirty="0" smtClean="0"/>
              <a:t>PNEUMOPHILA </a:t>
            </a:r>
            <a:r>
              <a:rPr lang="en-CA" sz="2800" dirty="0" smtClean="0"/>
              <a:t>&amp; OTHER SPECIES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6" y="689009"/>
            <a:ext cx="9165239" cy="5537857"/>
          </a:xfrm>
        </p:spPr>
        <p:txBody>
          <a:bodyPr/>
          <a:lstStyle/>
          <a:p>
            <a:pPr marL="342900" lvl="1" indent="-342900">
              <a:lnSpc>
                <a:spcPct val="200000"/>
              </a:lnSpc>
              <a:buClr>
                <a:srgbClr val="FFCC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400" smtClean="0"/>
              <a:t>DISCOVERED </a:t>
            </a:r>
            <a:r>
              <a:rPr lang="en-CA" sz="2400"/>
              <a:t>ONLY </a:t>
            </a:r>
            <a:r>
              <a:rPr lang="en-CA" sz="2400" smtClean="0"/>
              <a:t>IN 1976 BY DR. JOE McDADE (CDC)</a:t>
            </a:r>
          </a:p>
          <a:p>
            <a:pPr marL="342900" lvl="1" indent="-342900">
              <a:lnSpc>
                <a:spcPct val="200000"/>
              </a:lnSpc>
              <a:buClr>
                <a:srgbClr val="FFCC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400" smtClean="0"/>
              <a:t>INHALATION &amp; A POTENTIALLY </a:t>
            </a:r>
            <a:r>
              <a:rPr lang="en-CA" sz="2400"/>
              <a:t>FATAL PNEUMONIA</a:t>
            </a:r>
          </a:p>
          <a:p>
            <a:pPr marL="342900" lvl="1" indent="-342900">
              <a:lnSpc>
                <a:spcPct val="200000"/>
              </a:lnSpc>
              <a:buClr>
                <a:srgbClr val="FFCC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400" smtClean="0"/>
              <a:t>HABITAT IS WATER-BASED BIOFILMS (</a:t>
            </a:r>
            <a:r>
              <a:rPr lang="en-CA" smtClean="0"/>
              <a:t>PREMISE PLUMBING)</a:t>
            </a:r>
            <a:endParaRPr lang="en-CA" sz="2400"/>
          </a:p>
          <a:p>
            <a:pPr marL="342900" lvl="1" indent="-342900">
              <a:lnSpc>
                <a:spcPct val="200000"/>
              </a:lnSpc>
              <a:buClr>
                <a:srgbClr val="FFCC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400" smtClean="0"/>
              <a:t>A PERIKAIROT </a:t>
            </a:r>
            <a:r>
              <a:rPr lang="en-CA" sz="1800" smtClean="0"/>
              <a:t>(CLOSE LINKS </a:t>
            </a:r>
            <a:r>
              <a:rPr lang="en-CA" sz="1800"/>
              <a:t>WITH FREE-LIVING </a:t>
            </a:r>
            <a:r>
              <a:rPr lang="en-CA" sz="1800" smtClean="0"/>
              <a:t>PROTOZOA)</a:t>
            </a:r>
            <a:endParaRPr lang="en-CA" sz="1800"/>
          </a:p>
          <a:p>
            <a:pPr marL="342900" lvl="1" indent="-342900">
              <a:lnSpc>
                <a:spcPct val="200000"/>
              </a:lnSpc>
              <a:buClr>
                <a:srgbClr val="FFCC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400" smtClean="0"/>
              <a:t>RARE SECONDARY CASES!</a:t>
            </a:r>
          </a:p>
          <a:p>
            <a:pPr marL="342900" lvl="1" indent="-342900">
              <a:lnSpc>
                <a:spcPct val="200000"/>
              </a:lnSpc>
              <a:buClr>
                <a:srgbClr val="FFCC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400" smtClean="0"/>
              <a:t>WATER DISINFECTION A MAJOR CHALLENGE!</a:t>
            </a: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CA" smtClean="0">
                <a:solidFill>
                  <a:srgbClr val="FFCC99"/>
                </a:solidFill>
              </a:rPr>
              <a:t>WE FOUND THEM </a:t>
            </a:r>
            <a:r>
              <a:rPr lang="en-CA">
                <a:solidFill>
                  <a:srgbClr val="FFCC99"/>
                </a:solidFill>
              </a:rPr>
              <a:t>IN </a:t>
            </a:r>
            <a:r>
              <a:rPr lang="en-CA" smtClean="0">
                <a:solidFill>
                  <a:srgbClr val="FFCC99"/>
                </a:solidFill>
              </a:rPr>
              <a:t>GROUNDWATERS (</a:t>
            </a:r>
            <a:r>
              <a:rPr lang="en-CA">
                <a:solidFill>
                  <a:srgbClr val="FFCC99"/>
                </a:solidFill>
              </a:rPr>
              <a:t>2000)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41864" y="6221413"/>
            <a:ext cx="7898758" cy="457200"/>
          </a:xfrm>
        </p:spPr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19</a:t>
            </a:fld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9008918" y="2814840"/>
            <a:ext cx="3183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smtClean="0"/>
              <a:t>WITH DR. JOE McDADE (2005)</a:t>
            </a:r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9216735" y="140825"/>
            <a:ext cx="2869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smtClean="0"/>
              <a:t>PICTURE OF LEGIONELLA</a:t>
            </a:r>
            <a:endParaRPr lang="en-US" sz="16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918" y="529016"/>
            <a:ext cx="3183082" cy="2183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008918" y="3297028"/>
            <a:ext cx="3076884" cy="30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725" y="374903"/>
            <a:ext cx="4941309" cy="630237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725" y="939624"/>
            <a:ext cx="5927456" cy="3295749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CA" dirty="0" smtClean="0"/>
              <a:t>MR. PAUL WEBBER</a:t>
            </a:r>
          </a:p>
          <a:p>
            <a:pPr>
              <a:lnSpc>
                <a:spcPct val="250000"/>
              </a:lnSpc>
            </a:pPr>
            <a:r>
              <a:rPr lang="en-CA" dirty="0" smtClean="0"/>
              <a:t>PROF. JEAN-YVES MAILLARD</a:t>
            </a:r>
          </a:p>
          <a:p>
            <a:pPr>
              <a:lnSpc>
                <a:spcPct val="250000"/>
              </a:lnSpc>
            </a:pPr>
            <a:r>
              <a:rPr lang="en-CA" dirty="0" smtClean="0"/>
              <a:t>MY STAFF &amp; STUDENTS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SATTAR TELECLASS-SEPTEMBER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2</a:t>
            </a:fld>
            <a:endParaRPr lang="en-US" sz="180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13189" y="4124950"/>
            <a:ext cx="5434383" cy="630237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9pPr>
          </a:lstStyle>
          <a:p>
            <a:r>
              <a:rPr lang="en-US" kern="0" smtClean="0"/>
              <a:t>CONFLICT OF INTEREST?</a:t>
            </a:r>
            <a:endParaRPr lang="en-US" ker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24546" y="4618199"/>
            <a:ext cx="3694123" cy="1220388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300000"/>
              </a:lnSpc>
            </a:pPr>
            <a:r>
              <a:rPr lang="en-CA" kern="0" dirty="0" smtClean="0"/>
              <a:t>NONE TO DECLARE!</a:t>
            </a:r>
          </a:p>
        </p:txBody>
      </p:sp>
    </p:spTree>
    <p:extLst>
      <p:ext uri="{BB962C8B-B14F-4D97-AF65-F5344CB8AC3E}">
        <p14:creationId xmlns:p14="http://schemas.microsoft.com/office/powerpoint/2010/main" val="26832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49" y="169252"/>
            <a:ext cx="10365082" cy="630237"/>
          </a:xfrm>
        </p:spPr>
        <p:txBody>
          <a:bodyPr/>
          <a:lstStyle/>
          <a:p>
            <a:r>
              <a:rPr lang="en-CA" sz="2400" smtClean="0"/>
              <a:t>DRINKING WATERBORNE OUTBREAKS IN THE U.S. (1971-2006)</a:t>
            </a:r>
            <a:br>
              <a:rPr lang="en-CA" sz="2400" smtClean="0"/>
            </a:br>
            <a:r>
              <a:rPr lang="en-CA" sz="1600" smtClean="0">
                <a:solidFill>
                  <a:schemeClr val="tx1"/>
                </a:solidFill>
              </a:rPr>
              <a:t>(CRAUN ET AL, CLIN. MICROBIOL. REV. 2010)</a:t>
            </a:r>
            <a:endParaRPr lang="en-CA" sz="2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06637-E016-4B3E-A616-D6708DF662C1}" type="slidenum">
              <a:rPr lang="en-US" sz="1800" smtClean="0"/>
              <a:pPr>
                <a:defRPr/>
              </a:pPr>
              <a:t>20</a:t>
            </a:fld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84" t="3986" r="5832" b="26522"/>
          <a:stretch/>
        </p:blipFill>
        <p:spPr>
          <a:xfrm>
            <a:off x="272143" y="914400"/>
            <a:ext cx="11615057" cy="54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mtClean="0">
                <a:solidFill>
                  <a:srgbClr val="FFFFCC"/>
                </a:solidFill>
                <a:latin typeface="Arial" panose="020B0604020202020204" pitchFamily="34" charset="0"/>
              </a:rPr>
              <a:t>SATTAR TELECLASS-SEPTEMBER 2020</a:t>
            </a:r>
            <a:endParaRPr lang="en-US" altLang="en-US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B9BFCBF-48E9-4070-96F2-0900B8DEC667}" type="slidenum">
              <a:rPr lang="en-US" altLang="en-US" sz="1800">
                <a:solidFill>
                  <a:srgbClr val="FFFFCC"/>
                </a:solidFill>
                <a:latin typeface="Arial" panose="020B0604020202020204" pitchFamily="34" charset="0"/>
              </a:rPr>
              <a:pPr fontAlgn="base">
                <a:spcAft>
                  <a:spcPct val="0"/>
                </a:spcAft>
              </a:pPr>
              <a:t>21</a:t>
            </a:fld>
            <a:endParaRPr lang="en-US" altLang="en-US" sz="18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725" y="327026"/>
            <a:ext cx="8743950" cy="457200"/>
          </a:xfrm>
          <a:noFill/>
          <a:ln/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THE CHANGING </a:t>
            </a:r>
            <a:r>
              <a:rPr lang="en-US" altLang="en-US" sz="2800" dirty="0" smtClean="0"/>
              <a:t>FOREGROUND</a:t>
            </a:r>
            <a:endParaRPr lang="en-US" altLang="en-US" sz="2800" dirty="0"/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1964873" y="1408114"/>
            <a:ext cx="1943100" cy="519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CCFF"/>
                </a:solidFill>
                <a:latin typeface="Arial" panose="020B0604020202020204" pitchFamily="34" charset="0"/>
              </a:rPr>
              <a:t>CHOLERA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36272" y="1470026"/>
            <a:ext cx="9077326" cy="4618037"/>
            <a:chOff x="1714500" y="1706563"/>
            <a:chExt cx="9077326" cy="4618037"/>
          </a:xfrm>
        </p:grpSpPr>
        <p:sp>
          <p:nvSpPr>
            <p:cNvPr id="197636" name="Text Box 4"/>
            <p:cNvSpPr txBox="1">
              <a:spLocks noChangeArrowheads="1"/>
            </p:cNvSpPr>
            <p:nvPr/>
          </p:nvSpPr>
          <p:spPr bwMode="auto">
            <a:xfrm rot="21011393">
              <a:off x="7200900" y="4451351"/>
              <a:ext cx="2395538" cy="51911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FFCC"/>
                  </a:solidFill>
                  <a:latin typeface="Arial" panose="020B0604020202020204" pitchFamily="34" charset="0"/>
                </a:rPr>
                <a:t>HEPATITIS A</a:t>
              </a:r>
            </a:p>
          </p:txBody>
        </p:sp>
        <p:sp>
          <p:nvSpPr>
            <p:cNvPr id="197637" name="WordArt 5" descr="Narrow vertical"/>
            <p:cNvSpPr>
              <a:spLocks noChangeArrowheads="1" noChangeShapeType="1" noTextEdit="1"/>
            </p:cNvSpPr>
            <p:nvPr/>
          </p:nvSpPr>
          <p:spPr bwMode="auto">
            <a:xfrm>
              <a:off x="6515101" y="4267200"/>
              <a:ext cx="3802063" cy="160020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35593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107763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HEPATITIS E</a:t>
              </a:r>
            </a:p>
          </p:txBody>
        </p:sp>
        <p:sp>
          <p:nvSpPr>
            <p:cNvPr id="19763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14500" y="1995486"/>
              <a:ext cx="4114800" cy="9763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dirty="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107763" dir="2700000" algn="ctr" rotWithShape="0">
                      <a:srgbClr val="C0C0C0"/>
                    </a:outerShdw>
                  </a:effectLst>
                  <a:latin typeface="Arial Black" panose="020B0A04020102020204" pitchFamily="34" charset="0"/>
                </a:rPr>
                <a:t>VIRAL DIARRHEAS</a:t>
              </a:r>
            </a:p>
          </p:txBody>
        </p:sp>
        <p:sp>
          <p:nvSpPr>
            <p:cNvPr id="197640" name="Text Box 8"/>
            <p:cNvSpPr txBox="1">
              <a:spLocks noChangeArrowheads="1"/>
            </p:cNvSpPr>
            <p:nvPr/>
          </p:nvSpPr>
          <p:spPr bwMode="auto">
            <a:xfrm>
              <a:off x="2247900" y="4114801"/>
              <a:ext cx="2376488" cy="51911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FFFF"/>
                  </a:solidFill>
                  <a:latin typeface="Arial" panose="020B0604020202020204" pitchFamily="34" charset="0"/>
                </a:rPr>
                <a:t>DYSENTARY</a:t>
              </a:r>
            </a:p>
          </p:txBody>
        </p:sp>
        <p:sp>
          <p:nvSpPr>
            <p:cNvPr id="19764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714500" y="4114800"/>
              <a:ext cx="4114800" cy="22098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9525">
                    <a:solidFill>
                      <a:srgbClr val="CC99FF"/>
                    </a:solidFill>
                    <a:round/>
                    <a:headEnd type="none" w="sm" len="sm"/>
                    <a:tailEnd type="none" w="sm" len="sm"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 panose="020B0806030902050204" pitchFamily="34" charset="0"/>
                </a:rPr>
                <a:t>CRYPTOSPORIDIUM</a:t>
              </a:r>
            </a:p>
          </p:txBody>
        </p:sp>
        <p:sp>
          <p:nvSpPr>
            <p:cNvPr id="197642" name="Text Box 10"/>
            <p:cNvSpPr txBox="1">
              <a:spLocks noChangeArrowheads="1"/>
            </p:cNvSpPr>
            <p:nvPr/>
          </p:nvSpPr>
          <p:spPr bwMode="auto">
            <a:xfrm>
              <a:off x="7056438" y="1706563"/>
              <a:ext cx="1763712" cy="51911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CC99"/>
                  </a:solidFill>
                  <a:latin typeface="Arial" panose="020B0604020202020204" pitchFamily="34" charset="0"/>
                </a:rPr>
                <a:t>TYPHOID</a:t>
              </a:r>
            </a:p>
          </p:txBody>
        </p:sp>
        <p:sp>
          <p:nvSpPr>
            <p:cNvPr id="19764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6286501" y="1905000"/>
              <a:ext cx="4505325" cy="198120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pc="-360" dirty="0">
                  <a:ln w="12700">
                    <a:solidFill>
                      <a:srgbClr val="000099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Gill Sans MT Condensed" panose="020B0506020104020203" pitchFamily="34" charset="0"/>
                </a:rPr>
                <a:t>ENVIRON. MYCOBACTERIA</a:t>
              </a:r>
            </a:p>
          </p:txBody>
        </p:sp>
        <p:sp>
          <p:nvSpPr>
            <p:cNvPr id="19764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43101" y="3200400"/>
              <a:ext cx="3552825" cy="6477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pc="720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107763" dir="2700000" algn="ctr" rotWithShape="0">
                      <a:srgbClr val="220011"/>
                    </a:outerShdw>
                  </a:effectLst>
                  <a:latin typeface="Arial Black" panose="020B0A04020102020204" pitchFamily="34" charset="0"/>
                </a:rPr>
                <a:t>TOXOPLASMA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96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020185"/>
            <a:ext cx="10363200" cy="2913321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CA" dirty="0"/>
              <a:t>WHY </a:t>
            </a:r>
            <a:r>
              <a:rPr lang="en-CA" dirty="0" smtClean="0"/>
              <a:t>IS THE PROFILE OF </a:t>
            </a:r>
            <a:r>
              <a:rPr lang="en-CA" dirty="0"/>
              <a:t>WATERBORNE PATHOGENS CHANGING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6242" y="6248400"/>
            <a:ext cx="7655442" cy="457200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SATTAR TELECLASS-SEPTEMBER 2020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373556" y="6283325"/>
            <a:ext cx="632178" cy="457200"/>
          </a:xfrm>
        </p:spPr>
        <p:txBody>
          <a:bodyPr/>
          <a:lstStyle/>
          <a:p>
            <a:pPr algn="r">
              <a:defRPr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22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034" y="152888"/>
            <a:ext cx="8183075" cy="630237"/>
          </a:xfrm>
        </p:spPr>
        <p:txBody>
          <a:bodyPr/>
          <a:lstStyle/>
          <a:p>
            <a:r>
              <a:rPr lang="en-CA" sz="2400"/>
              <a:t>MORE HOSTS THE BETTER FOR </a:t>
            </a:r>
            <a:r>
              <a:rPr lang="en-CA" sz="2400" smtClean="0"/>
              <a:t>PATHOGENS! 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23</a:t>
            </a:fld>
            <a:endParaRPr lang="en-US" sz="1800"/>
          </a:p>
        </p:txBody>
      </p:sp>
      <p:graphicFrame>
        <p:nvGraphicFramePr>
          <p:cNvPr id="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595886"/>
              </p:ext>
            </p:extLst>
          </p:nvPr>
        </p:nvGraphicFramePr>
        <p:xfrm>
          <a:off x="531726" y="783125"/>
          <a:ext cx="11281144" cy="546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Chart" r:id="rId3" imgW="8381936" imgH="4236662" progId="MSGraph.Chart.8">
                  <p:embed followColorScheme="full"/>
                </p:oleObj>
              </mc:Choice>
              <mc:Fallback>
                <p:oleObj name="Chart" r:id="rId3" imgW="8381936" imgH="4236662" progId="MSGraph.Chart.8">
                  <p:embed followColorScheme="full"/>
                  <p:pic>
                    <p:nvPicPr>
                      <p:cNvPr id="11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26" y="783125"/>
                        <a:ext cx="11281144" cy="5465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39564" y="1844636"/>
            <a:ext cx="5919166" cy="10084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CC99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TOTAL </a:t>
            </a:r>
            <a:r>
              <a:rPr lang="en-US" b="1" dirty="0" smtClean="0">
                <a:solidFill>
                  <a:schemeClr val="bg2"/>
                </a:solidFill>
              </a:rPr>
              <a:t>HUMAN POPULATION </a:t>
            </a:r>
            <a:r>
              <a:rPr lang="en-US" b="1" dirty="0">
                <a:solidFill>
                  <a:schemeClr val="bg2"/>
                </a:solidFill>
              </a:rPr>
              <a:t>INCREASE FROM ONE BILLION TO &gt;9 BILLION IN 246 YEARS </a:t>
            </a:r>
            <a:endParaRPr lang="en-US" b="1" dirty="0" smtClean="0">
              <a:solidFill>
                <a:schemeClr val="bg2"/>
              </a:solidFill>
            </a:endParaRPr>
          </a:p>
          <a:p>
            <a:pPr algn="ctr">
              <a:buClr>
                <a:srgbClr val="FFCC99"/>
              </a:buClr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2"/>
                </a:solidFill>
              </a:rPr>
              <a:t>(</a:t>
            </a:r>
            <a:r>
              <a:rPr lang="en-US" b="1" dirty="0">
                <a:solidFill>
                  <a:schemeClr val="bg2"/>
                </a:solidFill>
              </a:rPr>
              <a:t>1804 TO 2050</a:t>
            </a:r>
            <a:r>
              <a:rPr lang="en-US" b="1" dirty="0" smtClean="0">
                <a:solidFill>
                  <a:schemeClr val="bg2"/>
                </a:solidFill>
              </a:rPr>
              <a:t>)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888375" y="998443"/>
            <a:ext cx="1924495" cy="5049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400" b="1"/>
              <a:t>9.1 BILLION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542064" y="6006095"/>
            <a:ext cx="1514769" cy="36280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b="1"/>
              <a:t>YEAR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16200000">
            <a:off x="-817467" y="3336619"/>
            <a:ext cx="3056696" cy="3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POPULATION IN BILLIONS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13747" y="4797711"/>
            <a:ext cx="3360727" cy="358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6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/>
              <a:t>(U.N. POPULATION BUREAU)</a:t>
            </a:r>
          </a:p>
        </p:txBody>
      </p:sp>
    </p:spTree>
    <p:extLst>
      <p:ext uri="{BB962C8B-B14F-4D97-AF65-F5344CB8AC3E}">
        <p14:creationId xmlns:p14="http://schemas.microsoft.com/office/powerpoint/2010/main" val="40744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11" y="195943"/>
            <a:ext cx="8745538" cy="457200"/>
          </a:xfrm>
        </p:spPr>
        <p:txBody>
          <a:bodyPr/>
          <a:lstStyle/>
          <a:p>
            <a:r>
              <a:rPr lang="en-US" sz="2000"/>
              <a:t>INCREASING URBANIZATION OF THE GLOBE </a:t>
            </a:r>
            <a:r>
              <a:rPr lang="en-US" sz="1400">
                <a:solidFill>
                  <a:schemeClr val="tx1"/>
                </a:solidFill>
              </a:rPr>
              <a:t>(https://theurbantechnologist.com/2013/12/)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83327" y="6361458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1400" b="1" smtClean="0">
                <a:solidFill>
                  <a:srgbClr val="FFCC99"/>
                </a:solidFill>
              </a:rPr>
              <a:t>SATTAR TELECLASS-SEPTEMBER 2020</a:t>
            </a:r>
            <a:endParaRPr lang="en-US" sz="1400" b="1">
              <a:solidFill>
                <a:srgbClr val="FFCC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06637-E016-4B3E-A616-D6708DF662C1}" type="slidenum">
              <a:rPr lang="en-US" sz="1800" smtClean="0"/>
              <a:pPr>
                <a:defRPr/>
              </a:pPr>
              <a:t>24</a:t>
            </a:fld>
            <a:endParaRPr lang="en-US" sz="1800"/>
          </a:p>
        </p:txBody>
      </p:sp>
      <p:pic>
        <p:nvPicPr>
          <p:cNvPr id="9218" name="Picture 2" descr="https://rickrobinson.files.wordpress.com/2013/11/world-urbanis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73" y="737755"/>
            <a:ext cx="11745961" cy="57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1263" y="2025968"/>
            <a:ext cx="2528455" cy="12138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CA" sz="16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CITIES WITH </a:t>
            </a:r>
            <a:r>
              <a:rPr lang="en-CA" sz="1400" b="1" u="sng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10 MILLION: </a:t>
            </a:r>
          </a:p>
          <a:p>
            <a:pPr marL="458120" indent="-241116">
              <a:buFont typeface="Arial" panose="020B0604020202020204" pitchFamily="34" charset="0"/>
              <a:buChar char="•"/>
            </a:pPr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1970 – 3</a:t>
            </a:r>
          </a:p>
          <a:p>
            <a:pPr marL="458120" indent="-241116">
              <a:buFont typeface="Arial" panose="020B0604020202020204" pitchFamily="34" charset="0"/>
              <a:buChar char="•"/>
            </a:pPr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1990 – 10</a:t>
            </a:r>
          </a:p>
          <a:p>
            <a:pPr marL="458120" indent="-241116">
              <a:buFont typeface="Arial" panose="020B0604020202020204" pitchFamily="34" charset="0"/>
              <a:buChar char="•"/>
            </a:pPr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2014 – 28</a:t>
            </a:r>
          </a:p>
          <a:p>
            <a:pPr marL="458120" indent="-241116">
              <a:buFont typeface="Arial" panose="020B0604020202020204" pitchFamily="34" charset="0"/>
              <a:buChar char="•"/>
            </a:pPr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2030 - 41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9142" y="1102638"/>
            <a:ext cx="442652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INCREASING POPULATION DENSITY MAKES IT EASIER FOR </a:t>
            </a:r>
            <a:r>
              <a:rPr lang="en-US" b="1" smtClean="0"/>
              <a:t>PATHOGENS </a:t>
            </a:r>
            <a:r>
              <a:rPr lang="en-US" b="1"/>
              <a:t>TO </a:t>
            </a:r>
            <a:r>
              <a:rPr lang="en-US" b="1" smtClean="0"/>
              <a:t>JUMP </a:t>
            </a:r>
            <a:r>
              <a:rPr lang="en-US" b="1"/>
              <a:t>FROM HOST TO HOST!</a:t>
            </a:r>
          </a:p>
        </p:txBody>
      </p:sp>
    </p:spTree>
    <p:extLst>
      <p:ext uri="{BB962C8B-B14F-4D97-AF65-F5344CB8AC3E}">
        <p14:creationId xmlns:p14="http://schemas.microsoft.com/office/powerpoint/2010/main" val="24973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263" y="228600"/>
            <a:ext cx="8745538" cy="496078"/>
          </a:xfrm>
        </p:spPr>
        <p:txBody>
          <a:bodyPr/>
          <a:lstStyle/>
          <a:p>
            <a:r>
              <a:rPr lang="en-US" sz="2000" dirty="0"/>
              <a:t>INCREASING GLOBAL LIFE EXPECTANCY AT </a:t>
            </a:r>
            <a:r>
              <a:rPr lang="en-US" sz="2000" dirty="0" smtClean="0"/>
              <a:t>BIRTH </a:t>
            </a:r>
            <a:r>
              <a:rPr lang="en-US" sz="1400" dirty="0">
                <a:solidFill>
                  <a:schemeClr val="tx1"/>
                </a:solidFill>
              </a:rPr>
              <a:t>(https://esa.un.org/unpd/wpp/Graphs/DemographicProfiles</a:t>
            </a:r>
            <a:r>
              <a:rPr lang="en-US" sz="1400" dirty="0" smtClean="0">
                <a:solidFill>
                  <a:schemeClr val="tx1"/>
                </a:solidFill>
              </a:rPr>
              <a:t>/; accessed on Sept 14, 2020)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76462" y="6381750"/>
            <a:ext cx="8183273" cy="457200"/>
          </a:xfrm>
        </p:spPr>
        <p:txBody>
          <a:bodyPr/>
          <a:lstStyle/>
          <a:p>
            <a:pPr>
              <a:defRPr/>
            </a:pPr>
            <a:r>
              <a:rPr lang="en-US" sz="1400" b="1" smtClean="0">
                <a:solidFill>
                  <a:srgbClr val="FFCC99"/>
                </a:solidFill>
              </a:rPr>
              <a:t>SATTAR TELECLASS-SEPTEMBER 2020</a:t>
            </a:r>
            <a:endParaRPr lang="en-US" sz="1400" b="1">
              <a:solidFill>
                <a:srgbClr val="FFCC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06637-E016-4B3E-A616-D6708DF662C1}" type="slidenum">
              <a:rPr lang="en-US" sz="1800" smtClean="0"/>
              <a:pPr>
                <a:defRPr/>
              </a:pPr>
              <a:t>25</a:t>
            </a:fld>
            <a:endParaRPr lang="en-US" sz="1800"/>
          </a:p>
        </p:txBody>
      </p:sp>
      <p:sp>
        <p:nvSpPr>
          <p:cNvPr id="5" name="AutoShape 2" descr="Life Expectancy at Birth by Sex"/>
          <p:cNvSpPr>
            <a:spLocks noChangeAspect="1" noChangeArrowheads="1"/>
          </p:cNvSpPr>
          <p:nvPr/>
        </p:nvSpPr>
        <p:spPr bwMode="auto">
          <a:xfrm>
            <a:off x="1414463" y="-800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Life Expectancy at Birth by Sex"/>
          <p:cNvSpPr>
            <a:spLocks noChangeAspect="1" noChangeArrowheads="1"/>
          </p:cNvSpPr>
          <p:nvPr/>
        </p:nvSpPr>
        <p:spPr bwMode="auto">
          <a:xfrm>
            <a:off x="1566863" y="-647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Life Expectancy at Birth by Sex"/>
          <p:cNvSpPr>
            <a:spLocks noChangeAspect="1" noChangeArrowheads="1"/>
          </p:cNvSpPr>
          <p:nvPr/>
        </p:nvSpPr>
        <p:spPr bwMode="auto">
          <a:xfrm>
            <a:off x="1719263" y="-495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Life Expectancy at Birth by Sex"/>
          <p:cNvSpPr>
            <a:spLocks noChangeAspect="1" noChangeArrowheads="1"/>
          </p:cNvSpPr>
          <p:nvPr/>
        </p:nvSpPr>
        <p:spPr bwMode="auto">
          <a:xfrm>
            <a:off x="1871663" y="-342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Life Expectancy at Birth by Sex"/>
          <p:cNvSpPr>
            <a:spLocks noChangeAspect="1" noChangeArrowheads="1"/>
          </p:cNvSpPr>
          <p:nvPr/>
        </p:nvSpPr>
        <p:spPr bwMode="auto">
          <a:xfrm>
            <a:off x="2024063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7" name="Picture 11" descr="C:\Users\ssattar\Desktop\Life%20Expectancy%20at%20Birth%20by%20Sex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7" t="4816" b="3993"/>
          <a:stretch/>
        </p:blipFill>
        <p:spPr bwMode="auto">
          <a:xfrm>
            <a:off x="636580" y="901583"/>
            <a:ext cx="11271401" cy="534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30441" y="624840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YEAR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726631" y="3496799"/>
            <a:ext cx="435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LIFE EXPECTANCY AT BIRTH (YEARS)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4490" y="4533338"/>
            <a:ext cx="5120291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 1950, THE GLOBAL AVERAGE LIFE EXPECTANCY WAS 47 YEARS. IT IS NOW ABOUT 70 YEARS &amp; IS PROJECTED TO REACH 86 YEARS BY </a:t>
            </a:r>
            <a:r>
              <a:rPr lang="en-US" sz="1400" dirty="0" smtClean="0"/>
              <a:t>2150!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71663" y="1224023"/>
            <a:ext cx="5014047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NATURAL IMMUNOSUPPRESSION INCREASES WITH ADVANCING </a:t>
            </a:r>
            <a:r>
              <a:rPr lang="en-US" sz="1400" b="1" dirty="0" smtClean="0"/>
              <a:t>AGE WITH HIGHER VULNERABILITY TO FRANK &amp; OPPORTUNISTIC PATHOGENS!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33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428" y="582412"/>
            <a:ext cx="5033708" cy="630237"/>
          </a:xfrm>
        </p:spPr>
        <p:txBody>
          <a:bodyPr/>
          <a:lstStyle/>
          <a:p>
            <a:r>
              <a:rPr lang="en-CA" sz="2400" smtClean="0"/>
              <a:t>FRESH WATER SHORTAGES</a:t>
            </a:r>
            <a:br>
              <a:rPr lang="en-CA" sz="2400" smtClean="0"/>
            </a:br>
            <a:r>
              <a:rPr lang="en-US" sz="1600" smtClean="0">
                <a:solidFill>
                  <a:srgbClr val="FFFF99"/>
                </a:solidFill>
              </a:rPr>
              <a:t>(GUJRAT, INDIA; TIME </a:t>
            </a:r>
            <a:r>
              <a:rPr lang="en-US" sz="1600">
                <a:solidFill>
                  <a:srgbClr val="FFFF99"/>
                </a:solidFill>
              </a:rPr>
              <a:t>MAGAZINE, </a:t>
            </a:r>
            <a:r>
              <a:rPr lang="en-US" sz="1600" smtClean="0">
                <a:solidFill>
                  <a:srgbClr val="FFFF99"/>
                </a:solidFill>
              </a:rPr>
              <a:t>DEC. </a:t>
            </a:r>
            <a:r>
              <a:rPr lang="en-US" sz="1600">
                <a:solidFill>
                  <a:srgbClr val="FFFF99"/>
                </a:solidFill>
              </a:rPr>
              <a:t>2003</a:t>
            </a:r>
            <a:r>
              <a:rPr lang="en-US" sz="1600" smtClean="0">
                <a:solidFill>
                  <a:srgbClr val="FFFF99"/>
                </a:solidFill>
              </a:rPr>
              <a:t>)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26</a:t>
            </a:fld>
            <a:endParaRPr lang="en-US" sz="1800"/>
          </a:p>
        </p:txBody>
      </p:sp>
      <p:pic>
        <p:nvPicPr>
          <p:cNvPr id="6" name="Picture 3" descr="Water Short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084" y="1495085"/>
            <a:ext cx="7412845" cy="444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676708" y="541784"/>
            <a:ext cx="4329026" cy="630237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9pPr>
          </a:lstStyle>
          <a:p>
            <a:r>
              <a:rPr lang="en-CA" sz="2400" smtClean="0"/>
              <a:t>INCREASING DEMAND </a:t>
            </a:r>
          </a:p>
          <a:p>
            <a:r>
              <a:rPr lang="en-CA" sz="1400" smtClean="0">
                <a:solidFill>
                  <a:schemeClr val="tx1">
                    <a:lumMod val="90000"/>
                  </a:schemeClr>
                </a:solidFill>
              </a:rPr>
              <a:t>(CAPE TOWN, SOUTH AFRICA; JULY 20018)</a:t>
            </a:r>
            <a:endParaRPr lang="en-CA" sz="1400" kern="0">
              <a:solidFill>
                <a:schemeClr val="tx1">
                  <a:lumMod val="9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81145" y="2735073"/>
            <a:ext cx="4443892" cy="1963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0253" y="1516369"/>
            <a:ext cx="1935481" cy="44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081" y="342197"/>
            <a:ext cx="7543078" cy="630237"/>
          </a:xfrm>
        </p:spPr>
        <p:txBody>
          <a:bodyPr/>
          <a:lstStyle/>
          <a:p>
            <a:r>
              <a:rPr lang="en-CA" sz="2800" dirty="0"/>
              <a:t>MICROBIAL MUTATIONS &amp; 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59" y="972434"/>
            <a:ext cx="11559822" cy="5248977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 DRUG RESISTANCE (POST-ANTIBIOTIC ERA!)</a:t>
            </a:r>
            <a:endParaRPr lang="en-CA" dirty="0"/>
          </a:p>
          <a:p>
            <a:pPr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COMBINED IMPACT OF CHEMICALS &amp; PATHOGENS (‘CHEMBIOACTION</a:t>
            </a:r>
            <a:r>
              <a:rPr lang="en-CA" dirty="0" smtClean="0"/>
              <a:t>’)!</a:t>
            </a:r>
          </a:p>
          <a:p>
            <a:pPr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PREMISE PLUMBING</a:t>
            </a:r>
          </a:p>
          <a:p>
            <a:pPr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SINKS AS SOURCES OF PATHOGENS</a:t>
            </a:r>
          </a:p>
          <a:p>
            <a:pPr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 smtClean="0"/>
              <a:t>MULTI-ETIOLOGIC INFECTIONS</a:t>
            </a:r>
            <a:endParaRPr lang="en-CA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27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587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88" y="167878"/>
            <a:ext cx="4598603" cy="487393"/>
          </a:xfrm>
        </p:spPr>
        <p:txBody>
          <a:bodyPr/>
          <a:lstStyle/>
          <a:p>
            <a:r>
              <a:rPr lang="en-US" sz="2400" smtClean="0"/>
              <a:t>IS THERE ANY GOOD NEWS?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25" y="588207"/>
            <a:ext cx="9219741" cy="212961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000" smtClean="0">
                <a:solidFill>
                  <a:srgbClr val="FFCCCC"/>
                </a:solidFill>
              </a:rPr>
              <a:t>POLIOMYELITIS AT THE VERGE OF ERADICATION!!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000"/>
              <a:t>~</a:t>
            </a:r>
            <a:r>
              <a:rPr lang="en-US" sz="2000" smtClean="0"/>
              <a:t>350,000 CASES IN 1988 AT START OF GLOBAL VACCINATION</a:t>
            </a:r>
            <a:endParaRPr lang="en-US" sz="200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CA" sz="2000" smtClean="0"/>
              <a:t>FIRST WATERBORNE DISEASE TO BE ERADICATED!</a:t>
            </a:r>
            <a:endParaRPr 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srgbClr val="FFFFCC"/>
                </a:solidFill>
              </a:rPr>
              <a:t>SATTAR TELECLASS-SEPTEMBER 2020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>
                <a:solidFill>
                  <a:srgbClr val="FFFFCC"/>
                </a:solidFill>
              </a:rPr>
              <a:pPr>
                <a:defRPr/>
              </a:pPr>
              <a:t>28</a:t>
            </a:fld>
            <a:endParaRPr lang="en-US" sz="1800">
              <a:solidFill>
                <a:srgbClr val="FFFFCC"/>
              </a:solidFill>
            </a:endParaRPr>
          </a:p>
        </p:txBody>
      </p:sp>
      <p:pic>
        <p:nvPicPr>
          <p:cNvPr id="7" name="Picture 7" descr="guinea-wor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0079" y="3288700"/>
            <a:ext cx="3241086" cy="28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61637" y="6045803"/>
            <a:ext cx="2467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/>
              <a:t>http://</a:t>
            </a:r>
            <a:r>
              <a:rPr lang="en-US" altLang="en-US" sz="1400" dirty="0" err="1"/>
              <a:t>www.traveljournals.net</a:t>
            </a:r>
            <a:r>
              <a:rPr lang="en-US" altLang="en-US" sz="1400" dirty="0"/>
              <a:t>/pictures/147271.html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7165" y="2836213"/>
            <a:ext cx="2416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FFFFCC"/>
                </a:solidFill>
              </a:rPr>
              <a:t>SABIN VACCINATION (WHO)</a:t>
            </a:r>
            <a:endParaRPr lang="en-US" sz="1200" b="1">
              <a:solidFill>
                <a:srgbClr val="FF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885" y="128054"/>
            <a:ext cx="3552850" cy="268615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175895" y="2650765"/>
            <a:ext cx="6659194" cy="487393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99"/>
                </a:solidFill>
                <a:latin typeface="Arial" charset="0"/>
              </a:defRPr>
            </a:lvl9pPr>
          </a:lstStyle>
          <a:p>
            <a:endParaRPr lang="en-US" sz="2400" kern="0"/>
          </a:p>
        </p:txBody>
      </p:sp>
      <p:sp>
        <p:nvSpPr>
          <p:cNvPr id="15" name="Rectangle 14"/>
          <p:cNvSpPr/>
          <p:nvPr/>
        </p:nvSpPr>
        <p:spPr>
          <a:xfrm>
            <a:off x="117325" y="2650765"/>
            <a:ext cx="89387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lnSpc>
                <a:spcPct val="200000"/>
              </a:lnSpc>
              <a:buClr>
                <a:srgbClr val="FFCC99"/>
              </a:buClr>
              <a:buSzPct val="150000"/>
              <a:buFont typeface="Wingdings" panose="05000000000000000000" pitchFamily="2" charset="2"/>
              <a:buChar char="§"/>
            </a:pPr>
            <a:r>
              <a:rPr lang="en-CA" sz="2000" b="1" kern="0">
                <a:solidFill>
                  <a:srgbClr val="FFCCCC"/>
                </a:solidFill>
              </a:rPr>
              <a:t>GUINEA WORM DISEASE (</a:t>
            </a:r>
            <a:r>
              <a:rPr lang="en-CA" sz="2000" b="1" kern="0" smtClean="0">
                <a:solidFill>
                  <a:srgbClr val="FFCCCC"/>
                </a:solidFill>
              </a:rPr>
              <a:t>DRACUNCULIASIS); </a:t>
            </a:r>
            <a:r>
              <a:rPr lang="en-CA" altLang="en-US" sz="2000" b="1" smtClean="0">
                <a:solidFill>
                  <a:srgbClr val="FFFFCC"/>
                </a:solidFill>
              </a:rPr>
              <a:t>FIRST </a:t>
            </a:r>
            <a:r>
              <a:rPr lang="en-CA" altLang="en-US" sz="2000" b="1">
                <a:solidFill>
                  <a:srgbClr val="FFFFCC"/>
                </a:solidFill>
              </a:rPr>
              <a:t>WATER-BASED DISEASE TO BE ERADICATED; NO </a:t>
            </a:r>
            <a:r>
              <a:rPr lang="en-US" altLang="en-US" sz="2000" b="1">
                <a:solidFill>
                  <a:srgbClr val="FFFFCC"/>
                </a:solidFill>
              </a:rPr>
              <a:t>VACCINES OR DRUGS!</a:t>
            </a:r>
          </a:p>
          <a:p>
            <a:pPr marL="265113" indent="-265113">
              <a:lnSpc>
                <a:spcPct val="200000"/>
              </a:lnSpc>
              <a:buClr>
                <a:srgbClr val="FFCC99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sz="2000" b="1" smtClean="0">
                <a:solidFill>
                  <a:srgbClr val="FFFFCC"/>
                </a:solidFill>
              </a:rPr>
              <a:t>IN </a:t>
            </a:r>
            <a:r>
              <a:rPr lang="en-US" altLang="en-US" sz="2000" b="1">
                <a:solidFill>
                  <a:srgbClr val="FFFFCC"/>
                </a:solidFill>
              </a:rPr>
              <a:t>1986, 3.5 10</a:t>
            </a:r>
            <a:r>
              <a:rPr lang="en-US" altLang="en-US" sz="2000" b="1" baseline="30000">
                <a:solidFill>
                  <a:srgbClr val="FFFFCC"/>
                </a:solidFill>
              </a:rPr>
              <a:t>6</a:t>
            </a:r>
            <a:r>
              <a:rPr lang="en-US" altLang="en-US" sz="2000" b="1">
                <a:solidFill>
                  <a:srgbClr val="FFFFCC"/>
                </a:solidFill>
              </a:rPr>
              <a:t> CASES IN 20 COUNTRIES; NOW REACHING ZERO! </a:t>
            </a:r>
          </a:p>
          <a:p>
            <a:pPr marL="285750" indent="-285750">
              <a:lnSpc>
                <a:spcPct val="200000"/>
              </a:lnSpc>
              <a:buClr>
                <a:srgbClr val="FFCC99"/>
              </a:buClr>
              <a:buSzPct val="150000"/>
              <a:buFont typeface="Wingdings" panose="05000000000000000000" pitchFamily="2" charset="2"/>
              <a:buChar char="§"/>
            </a:pPr>
            <a:r>
              <a:rPr lang="en-CA" sz="2000" b="1" smtClean="0"/>
              <a:t>INGESTION </a:t>
            </a:r>
            <a:r>
              <a:rPr lang="en-CA" sz="2000" b="1"/>
              <a:t>OF </a:t>
            </a:r>
            <a:r>
              <a:rPr lang="en-CA" sz="2000" b="1" smtClean="0"/>
              <a:t>WORM-INFECTED WATER </a:t>
            </a:r>
            <a:r>
              <a:rPr lang="en-CA" sz="2000" b="1"/>
              <a:t>FLEAS (CYCLOPS</a:t>
            </a:r>
            <a:r>
              <a:rPr lang="en-CA" sz="2000" b="1" smtClean="0"/>
              <a:t>)</a:t>
            </a:r>
            <a:endParaRPr lang="en-CA" sz="2000" b="1"/>
          </a:p>
          <a:p>
            <a:pPr marL="269875" indent="-269875">
              <a:lnSpc>
                <a:spcPct val="200000"/>
              </a:lnSpc>
              <a:buClr>
                <a:srgbClr val="FFCC99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smtClean="0">
                <a:solidFill>
                  <a:srgbClr val="FFFFCC"/>
                </a:solidFill>
              </a:rPr>
              <a:t>COMMUNITY EDUCATION &amp; COARSE WATER FILTRATION</a:t>
            </a:r>
          </a:p>
          <a:p>
            <a:pPr marL="269875" indent="-269875">
              <a:lnSpc>
                <a:spcPct val="200000"/>
              </a:lnSpc>
              <a:buClr>
                <a:srgbClr val="FFCC99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smtClean="0">
                <a:solidFill>
                  <a:srgbClr val="FFFFCC"/>
                </a:solidFill>
              </a:rPr>
              <a:t>JIMMY CARTER’S CENTER PLAYING A KEY ROLE</a:t>
            </a:r>
          </a:p>
        </p:txBody>
      </p:sp>
    </p:spTree>
    <p:extLst>
      <p:ext uri="{BB962C8B-B14F-4D97-AF65-F5344CB8AC3E}">
        <p14:creationId xmlns:p14="http://schemas.microsoft.com/office/powerpoint/2010/main" val="41384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92" y="94169"/>
            <a:ext cx="10365082" cy="630237"/>
          </a:xfrm>
        </p:spPr>
        <p:txBody>
          <a:bodyPr/>
          <a:lstStyle/>
          <a:p>
            <a:r>
              <a:rPr lang="en-CA" sz="2800" smtClean="0"/>
              <a:t>CHALLENGES?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63" y="409287"/>
            <a:ext cx="11062324" cy="5760892"/>
          </a:xfrm>
        </p:spPr>
        <p:txBody>
          <a:bodyPr/>
          <a:lstStyle/>
          <a:p>
            <a:pPr>
              <a:lnSpc>
                <a:spcPct val="300000"/>
              </a:lnSpc>
              <a:spcBef>
                <a:spcPts val="600"/>
              </a:spcBef>
            </a:pPr>
            <a:r>
              <a:rPr lang="en-CA" dirty="0" smtClean="0"/>
              <a:t>CLIMATE CHANGE &amp; INCREASING WATER POLLUTION</a:t>
            </a:r>
          </a:p>
          <a:p>
            <a:pPr>
              <a:lnSpc>
                <a:spcPct val="300000"/>
              </a:lnSpc>
              <a:spcBef>
                <a:spcPts val="600"/>
              </a:spcBef>
            </a:pPr>
            <a:r>
              <a:rPr lang="en-CA" dirty="0" smtClean="0"/>
              <a:t>POPULATION INCREASE, MOVEMENTS &amp; CHANGING DEMOGRAPHICS</a:t>
            </a:r>
          </a:p>
          <a:p>
            <a:pPr>
              <a:lnSpc>
                <a:spcPct val="300000"/>
              </a:lnSpc>
              <a:spcBef>
                <a:spcPts val="600"/>
              </a:spcBef>
            </a:pPr>
            <a:r>
              <a:rPr lang="en-CA" dirty="0" smtClean="0"/>
              <a:t>INCREASING POLLUTION &amp; FRESH WATER SHORTAGES</a:t>
            </a:r>
          </a:p>
          <a:p>
            <a:pPr>
              <a:lnSpc>
                <a:spcPct val="300000"/>
              </a:lnSpc>
              <a:spcBef>
                <a:spcPts val="600"/>
              </a:spcBef>
            </a:pPr>
            <a:r>
              <a:rPr lang="en-CA" dirty="0" smtClean="0"/>
              <a:t>MICROBIAL ADAPTATIONS &amp; CONTINUING EMERGENCE</a:t>
            </a:r>
          </a:p>
          <a:p>
            <a:pPr>
              <a:lnSpc>
                <a:spcPct val="300000"/>
              </a:lnSpc>
              <a:spcBef>
                <a:spcPts val="600"/>
              </a:spcBef>
            </a:pPr>
            <a:r>
              <a:rPr lang="en-CA" dirty="0" smtClean="0"/>
              <a:t>DRUG RESISTANCE; LIMITED VACCINES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5999" y="6283325"/>
            <a:ext cx="8189704" cy="457200"/>
          </a:xfrm>
        </p:spPr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29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002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267" y="280201"/>
            <a:ext cx="2982190" cy="450127"/>
          </a:xfrm>
        </p:spPr>
        <p:txBody>
          <a:bodyPr/>
          <a:lstStyle/>
          <a:p>
            <a:r>
              <a:rPr lang="en-CA" sz="2800" dirty="0" smtClean="0"/>
              <a:t>OBJECTIVES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125" y="706856"/>
            <a:ext cx="10259075" cy="4295012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DISCUSS MAJOR CLASSES OF WATERBORNE PATHOGENS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IMPACT OF DEMOGRAPHY &amp; CLIMATE ON PATHOGEN SPREAD BY WATER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FRESH WATER SHORTAGES </a:t>
            </a:r>
            <a:r>
              <a:rPr lang="en-US" sz="2000" dirty="0"/>
              <a:t>&amp;</a:t>
            </a:r>
            <a:r>
              <a:rPr lang="en-US" sz="2000" dirty="0" smtClean="0"/>
              <a:t> ITS IMPACT ON HYGIENE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WATER-BASED BIOFILMS AS SOURCES OF OPPORTUNISTIC PATHOGENS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EXAMPLES OF SUCCESSES IN PREVENTING WATERBORNE SPREAD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FUTURE PROSPECTS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3</a:t>
            </a:fld>
            <a:endParaRPr lang="en-US" sz="18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1628" y="5001868"/>
            <a:ext cx="11397343" cy="126887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25724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CA" sz="2000" kern="0" dirty="0" smtClean="0"/>
              <a:t>1970 ARBITRARILY CHOSEN AS THE STARTING  POINT TO ILLUSTRATE THE CHANGES</a:t>
            </a:r>
          </a:p>
          <a:p>
            <a:pPr>
              <a:lnSpc>
                <a:spcPct val="150000"/>
              </a:lnSpc>
            </a:pPr>
            <a:r>
              <a:rPr lang="en-US" sz="2000" kern="0" dirty="0" smtClean="0"/>
              <a:t>I HAVE EXPERIENCE IN WORKING WITH NEARLY ALL PATHOGENS TO BE DISCUSSED.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8262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929" y="483385"/>
            <a:ext cx="10365082" cy="418954"/>
          </a:xfrm>
        </p:spPr>
        <p:txBody>
          <a:bodyPr/>
          <a:lstStyle/>
          <a:p>
            <a:r>
              <a:rPr lang="en-CA" sz="2800" smtClean="0"/>
              <a:t>OPPORTUNITIES?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618" y="946009"/>
            <a:ext cx="9230598" cy="5479457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mtClean="0"/>
              <a:t>REINVENTION OF THE TOILET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mtClean="0"/>
              <a:t>BETTER &amp; MORE SUSTAINABLE WATER TREATMENT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mtClean="0"/>
              <a:t>WATER PROTECTION DURING DISTRIBUTION &amp; DELIVERY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/>
              <a:t>TAP WATER MAY NOT BE THE SAME AS POTABLE WATER</a:t>
            </a:r>
            <a:r>
              <a:rPr lang="en-CA" smtClean="0"/>
              <a:t>!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mtClean="0"/>
              <a:t>WATER RECYCLING &amp; CONSERVATION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mtClean="0"/>
              <a:t>BETTER &amp; MORE WIDE-SPREAD IMMUNIZATION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mtClean="0"/>
              <a:t>POPULATION CONTROL AN URGENT NEED!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36618" y="6221413"/>
            <a:ext cx="8304004" cy="457200"/>
          </a:xfrm>
        </p:spPr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30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3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6" y="216128"/>
            <a:ext cx="10365082" cy="415243"/>
          </a:xfrm>
        </p:spPr>
        <p:txBody>
          <a:bodyPr/>
          <a:lstStyle/>
          <a:p>
            <a:r>
              <a:rPr lang="en-US" sz="2400" dirty="0" smtClean="0"/>
              <a:t>LITERATURE CITED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713671"/>
            <a:ext cx="11789228" cy="548869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Bowie, WR</a:t>
            </a:r>
            <a:r>
              <a:rPr lang="en-US" sz="2400" dirty="0"/>
              <a:t> </a:t>
            </a:r>
            <a:r>
              <a:rPr lang="en-US" sz="2400" dirty="0" smtClean="0"/>
              <a:t>et al. (1967). </a:t>
            </a:r>
            <a:r>
              <a:rPr lang="en-US" sz="2400" dirty="0"/>
              <a:t>Outbreak of toxoplasmosis associated with municipal drinking water</a:t>
            </a:r>
            <a:r>
              <a:rPr lang="en-US" sz="2400" dirty="0" smtClean="0"/>
              <a:t>. L</a:t>
            </a:r>
            <a:r>
              <a:rPr lang="en-US" sz="2400" i="1" dirty="0" smtClean="0"/>
              <a:t>ancet</a:t>
            </a:r>
            <a:r>
              <a:rPr lang="en-US" sz="2400" i="1" dirty="0"/>
              <a:t>.</a:t>
            </a:r>
            <a:r>
              <a:rPr lang="en-US" sz="2400" dirty="0"/>
              <a:t> </a:t>
            </a:r>
            <a:r>
              <a:rPr lang="en-US" sz="2400" dirty="0" smtClean="0"/>
              <a:t>350</a:t>
            </a:r>
            <a:r>
              <a:rPr lang="en-US" sz="2400" dirty="0"/>
              <a:t>: </a:t>
            </a:r>
            <a:r>
              <a:rPr lang="en-US" sz="2400" dirty="0" smtClean="0"/>
              <a:t>173-177. </a:t>
            </a:r>
            <a:r>
              <a:rPr lang="en-US" altLang="en-US" sz="2400" dirty="0" smtClean="0"/>
              <a:t> </a:t>
            </a:r>
            <a:endParaRPr lang="en-CA" sz="2400" dirty="0" smtClean="0"/>
          </a:p>
          <a:p>
            <a:pPr>
              <a:lnSpc>
                <a:spcPct val="200000"/>
              </a:lnSpc>
            </a:pPr>
            <a:r>
              <a:rPr lang="en-US" sz="2400" dirty="0"/>
              <a:t>MacKenzie, WR et al. (1994). A massive </a:t>
            </a:r>
            <a:r>
              <a:rPr lang="en-US" sz="2400" dirty="0" smtClean="0"/>
              <a:t>outbreak in</a:t>
            </a:r>
            <a:r>
              <a:rPr lang="en-US" sz="2400" dirty="0"/>
              <a:t> Milwaukee of cryptosporidium infection transmitted through the public water supply. N </a:t>
            </a:r>
            <a:r>
              <a:rPr lang="en-US" sz="2400" dirty="0" err="1"/>
              <a:t>Engl</a:t>
            </a:r>
            <a:r>
              <a:rPr lang="en-US" sz="2400" dirty="0"/>
              <a:t> J Med. 331:161-167.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Taylor</a:t>
            </a:r>
            <a:r>
              <a:rPr lang="en-US" sz="2400" dirty="0"/>
              <a:t>, LH</a:t>
            </a:r>
            <a:r>
              <a:rPr lang="en-US" sz="2400" baseline="30000" dirty="0"/>
              <a:t> </a:t>
            </a:r>
            <a:r>
              <a:rPr lang="en-US" sz="2400" dirty="0" smtClean="0"/>
              <a:t>et al. (2001</a:t>
            </a:r>
            <a:r>
              <a:rPr lang="en-US" sz="2400" dirty="0"/>
              <a:t>). Risk factors for human disease emergence. </a:t>
            </a:r>
            <a:r>
              <a:rPr lang="en-US" sz="2400" dirty="0" err="1"/>
              <a:t>Philos</a:t>
            </a:r>
            <a:r>
              <a:rPr lang="en-US" sz="2400" dirty="0"/>
              <a:t> Trans R </a:t>
            </a:r>
            <a:r>
              <a:rPr lang="en-US" sz="2400" dirty="0" err="1"/>
              <a:t>Soc</a:t>
            </a:r>
            <a:r>
              <a:rPr lang="en-US" sz="2400" dirty="0"/>
              <a:t> </a:t>
            </a:r>
            <a:r>
              <a:rPr lang="en-US" sz="2400" dirty="0" err="1"/>
              <a:t>Lond</a:t>
            </a:r>
            <a:r>
              <a:rPr lang="en-US" sz="2400" dirty="0"/>
              <a:t> B </a:t>
            </a:r>
            <a:r>
              <a:rPr lang="en-US" sz="2400" dirty="0" err="1"/>
              <a:t>Biol</a:t>
            </a:r>
            <a:r>
              <a:rPr lang="en-US" sz="2400" dirty="0"/>
              <a:t> Sci. 356:983-989</a:t>
            </a:r>
            <a:r>
              <a:rPr lang="en-US" sz="2400" dirty="0" smtClean="0"/>
              <a:t>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10659" y="6183086"/>
            <a:ext cx="3860800" cy="457200"/>
          </a:xfrm>
        </p:spPr>
        <p:txBody>
          <a:bodyPr/>
          <a:lstStyle/>
          <a:p>
            <a:r>
              <a:rPr lang="en-US" altLang="en-US" dirty="0" smtClean="0"/>
              <a:t>SATTAR TELECLASS-SEPTEMBER 2020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277600" y="6202363"/>
            <a:ext cx="543480" cy="457200"/>
          </a:xfrm>
        </p:spPr>
        <p:txBody>
          <a:bodyPr/>
          <a:lstStyle/>
          <a:p>
            <a:fld id="{2E141657-7F01-4DD8-92F4-B18CD8F09D50}" type="slidenum">
              <a:rPr lang="en-US" altLang="en-US" sz="1800" smtClean="0"/>
              <a:pPr/>
              <a:t>31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176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72467" y="6199869"/>
            <a:ext cx="3860800" cy="457200"/>
          </a:xfrm>
          <a:noFill/>
        </p:spPr>
        <p:txBody>
          <a:bodyPr/>
          <a:lstStyle>
            <a:lvl1pPr eaLnBrk="0" hangingPunct="0">
              <a:defRPr sz="2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200" b="0" smtClean="0">
                <a:solidFill>
                  <a:schemeClr val="tx1"/>
                </a:solidFill>
              </a:rPr>
              <a:t>SATTAR TELECLASS-SEPTEMBER 2020</a:t>
            </a:r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657922" y="6202363"/>
            <a:ext cx="1174044" cy="457200"/>
          </a:xfrm>
          <a:noFill/>
        </p:spPr>
        <p:txBody>
          <a:bodyPr/>
          <a:lstStyle>
            <a:lvl1pPr eaLnBrk="0" hangingPunct="0">
              <a:defRPr sz="2000" b="1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/>
            <a:fld id="{6DD1CB24-A41C-4D18-8B62-45DC92831775}" type="slidenum">
              <a:rPr lang="en-US" sz="1800" b="0">
                <a:solidFill>
                  <a:schemeClr val="tx1"/>
                </a:solidFill>
              </a:rPr>
              <a:pPr eaLnBrk="1" hangingPunct="1"/>
              <a:t>32</a:t>
            </a:fld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1508" name="WordArt 2"/>
          <p:cNvSpPr>
            <a:spLocks noChangeArrowheads="1" noChangeShapeType="1" noTextEdit="1"/>
          </p:cNvSpPr>
          <p:nvPr/>
        </p:nvSpPr>
        <p:spPr bwMode="auto">
          <a:xfrm>
            <a:off x="2635729" y="2865714"/>
            <a:ext cx="5806440" cy="212598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5556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530" y="993646"/>
            <a:ext cx="11190675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sz="3200" b="1" i="1" smtClean="0"/>
              <a:t>“If </a:t>
            </a:r>
            <a:r>
              <a:rPr lang="en-CA" sz="3200" b="1" i="1"/>
              <a:t>there is magic on this planet, it is contained in water</a:t>
            </a:r>
            <a:r>
              <a:rPr lang="en-CA" sz="3200" b="1" smtClean="0"/>
              <a:t>.” </a:t>
            </a:r>
          </a:p>
          <a:p>
            <a:pPr algn="r"/>
            <a:r>
              <a:rPr lang="en-CA" sz="3200" b="1" smtClean="0"/>
              <a:t>- </a:t>
            </a:r>
            <a:r>
              <a:rPr lang="en-CA" sz="2400" b="1" smtClean="0"/>
              <a:t>Loren Eiseley</a:t>
            </a:r>
            <a:r>
              <a:rPr lang="en-CA" sz="2800" smtClean="0"/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687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9AF964-041A-435F-84F2-3D74E50896B6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5853"/>
            <a:ext cx="12192000" cy="61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SATTAR TELECLASS-SEPTEMBER 2020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9AF964-041A-435F-84F2-3D74E50896B6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330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85" y="149542"/>
            <a:ext cx="3879137" cy="630237"/>
          </a:xfrm>
        </p:spPr>
        <p:txBody>
          <a:bodyPr/>
          <a:lstStyle/>
          <a:p>
            <a:r>
              <a:rPr lang="en-CA" sz="2800" dirty="0" smtClean="0"/>
              <a:t>WHAT IS THE ISSUE?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568758"/>
            <a:ext cx="11079642" cy="5532912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CA" dirty="0" smtClean="0"/>
              <a:t>WATER – THE ULTIMATE RECEPTACLE FOR TERRESTRIAL MICROBES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CA" dirty="0" smtClean="0"/>
              <a:t>A BEWILDERING VARIETY OF INDIGENOUS AQUATIC MICROBES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CA" dirty="0" smtClean="0"/>
              <a:t>A COMMON VEHICLE FOR MANY TYPES OF PATHOGENS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CA" dirty="0" smtClean="0"/>
              <a:t>CHANGING TECHNOLOGY PROVIDING NEW NICHES FOR MICROBES 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CA" dirty="0" smtClean="0"/>
              <a:t>SELECTIVE PRESSURES FOR MICROBIAL ADAPTATION</a:t>
            </a:r>
          </a:p>
          <a:p>
            <a:pPr>
              <a:lnSpc>
                <a:spcPct val="250000"/>
              </a:lnSpc>
              <a:spcBef>
                <a:spcPts val="0"/>
              </a:spcBef>
            </a:pPr>
            <a:r>
              <a:rPr lang="en-CA" dirty="0" smtClean="0"/>
              <a:t>‘MODERNIZATION’ MAKING US ‘SOFTER’ &amp; MORE VULNERABLE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25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CC99"/>
              </a:buClr>
              <a:buSzPct val="7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0" smtClean="0"/>
              <a:t>SATTAR TELECLASS-SEPTEMBER 2020</a:t>
            </a:r>
            <a:endParaRPr lang="en-US" altLang="en-US" sz="1400" b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CC99"/>
              </a:buClr>
              <a:buSzPct val="7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CE4051B6-1710-4BD5-839A-955D1F66ED2A}" type="slidenum">
              <a:rPr lang="en-US" altLang="en-US" sz="1800" b="0"/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lang="en-US" altLang="en-US" sz="1800" b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362" y="210683"/>
            <a:ext cx="9655106" cy="53657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MICROBIAL WORLD IS INCREDIBLY VAST!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1516" y="478971"/>
            <a:ext cx="10341428" cy="5804354"/>
          </a:xfrm>
          <a:noFill/>
        </p:spPr>
        <p:txBody>
          <a:bodyPr/>
          <a:lstStyle/>
          <a:p>
            <a:pPr eaLnBrk="1" hangingPunct="1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ESTIMATED NUMBER OF SPECIES:</a:t>
            </a:r>
          </a:p>
          <a:p>
            <a:pPr lvl="1" eaLnBrk="1" hangingPunct="1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BACTERIA - 5-10 MILLION; PROTOZOA - 65,000; FUNGI - 70,000-1,500,000 </a:t>
            </a:r>
          </a:p>
          <a:p>
            <a:pPr lvl="1" eaLnBrk="1" hangingPunct="1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VIRUSES (MOSTLY BACTERIOPHAGES)</a:t>
            </a:r>
            <a:endParaRPr lang="en-US" altLang="en-US" dirty="0"/>
          </a:p>
          <a:p>
            <a:pPr eaLnBrk="1" hangingPunct="1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EACH NEWBORN BECOMES A MICROBIAL ‘GALAXY’</a:t>
            </a:r>
          </a:p>
          <a:p>
            <a:pPr eaLnBrk="1" hangingPunct="1"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MORE MICROBES THAN THE NUMBER OF STARS!</a:t>
            </a:r>
          </a:p>
        </p:txBody>
      </p:sp>
    </p:spTree>
    <p:extLst>
      <p:ext uri="{BB962C8B-B14F-4D97-AF65-F5344CB8AC3E}">
        <p14:creationId xmlns:p14="http://schemas.microsoft.com/office/powerpoint/2010/main" val="3895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24" y="149083"/>
            <a:ext cx="10365082" cy="515936"/>
          </a:xfrm>
        </p:spPr>
        <p:txBody>
          <a:bodyPr/>
          <a:lstStyle/>
          <a:p>
            <a:r>
              <a:rPr lang="en-CA" sz="2400" dirty="0" smtClean="0"/>
              <a:t>KNOWN HUMAN PATHOGENS </a:t>
            </a:r>
            <a:r>
              <a:rPr lang="en-CA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TAYLOR </a:t>
            </a:r>
            <a:r>
              <a:rPr lang="en-US" sz="1600" dirty="0">
                <a:solidFill>
                  <a:schemeClr val="tx1"/>
                </a:solidFill>
              </a:rPr>
              <a:t>ET AL. </a:t>
            </a:r>
            <a:r>
              <a:rPr lang="en-US" sz="1600" dirty="0" smtClean="0">
                <a:solidFill>
                  <a:schemeClr val="tx1"/>
                </a:solidFill>
              </a:rPr>
              <a:t>2001)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06637-E016-4B3E-A616-D6708DF662C1}" type="slidenum">
              <a:rPr lang="en-US" sz="1800" smtClean="0"/>
              <a:pPr>
                <a:defRPr/>
              </a:pPr>
              <a:t>6</a:t>
            </a:fld>
            <a:endParaRPr lang="en-US" sz="1800"/>
          </a:p>
        </p:txBody>
      </p:sp>
      <p:grpSp>
        <p:nvGrpSpPr>
          <p:cNvPr id="5" name="Group 4"/>
          <p:cNvGrpSpPr/>
          <p:nvPr/>
        </p:nvGrpSpPr>
        <p:grpSpPr>
          <a:xfrm>
            <a:off x="1011381" y="1039813"/>
            <a:ext cx="9459834" cy="5181600"/>
            <a:chOff x="605895" y="990600"/>
            <a:chExt cx="8673043" cy="4367213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05895" y="990600"/>
              <a:ext cx="3299354" cy="7315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40000"/>
                </a:lnSpc>
                <a:buClr>
                  <a:srgbClr val="99FFCC"/>
                </a:buClr>
                <a:buSzPct val="75000"/>
                <a:buFont typeface="Wingdings" pitchFamily="2" charset="2"/>
                <a:buNone/>
              </a:pPr>
              <a:r>
                <a:rPr lang="en-US" sz="1800">
                  <a:solidFill>
                    <a:schemeClr val="bg2"/>
                  </a:solidFill>
                </a:rPr>
                <a:t>TOTAL NUMBER OF KNOWN HUMAN PATHOGENS = </a:t>
              </a:r>
              <a:r>
                <a:rPr lang="en-US" sz="1800" smtClean="0">
                  <a:solidFill>
                    <a:srgbClr val="CC3300"/>
                  </a:solidFill>
                </a:rPr>
                <a:t>1,415</a:t>
              </a:r>
              <a:endParaRPr lang="en-US" sz="1800">
                <a:solidFill>
                  <a:srgbClr val="CC3300"/>
                </a:solidFill>
              </a:endParaRPr>
            </a:p>
          </p:txBody>
        </p:sp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81100" y="990600"/>
              <a:ext cx="7839075" cy="42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22663" y="2549525"/>
              <a:ext cx="1609725" cy="561975"/>
            </a:xfrm>
            <a:custGeom>
              <a:avLst/>
              <a:gdLst>
                <a:gd name="T0" fmla="*/ 1074 w 1074"/>
                <a:gd name="T1" fmla="*/ 136 h 422"/>
                <a:gd name="T2" fmla="*/ 0 w 1074"/>
                <a:gd name="T3" fmla="*/ 0 h 422"/>
                <a:gd name="T4" fmla="*/ 0 w 1074"/>
                <a:gd name="T5" fmla="*/ 286 h 422"/>
                <a:gd name="T6" fmla="*/ 1074 w 1074"/>
                <a:gd name="T7" fmla="*/ 422 h 422"/>
                <a:gd name="T8" fmla="*/ 1074 w 1074"/>
                <a:gd name="T9" fmla="*/ 13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4" h="422">
                  <a:moveTo>
                    <a:pt x="1074" y="136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1074" y="422"/>
                  </a:lnTo>
                  <a:lnTo>
                    <a:pt x="1074" y="136"/>
                  </a:lnTo>
                  <a:close/>
                </a:path>
              </a:pathLst>
            </a:custGeom>
            <a:solidFill>
              <a:srgbClr val="8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132388" y="2151063"/>
              <a:ext cx="1363662" cy="960437"/>
            </a:xfrm>
            <a:custGeom>
              <a:avLst/>
              <a:gdLst>
                <a:gd name="T0" fmla="*/ 0 w 910"/>
                <a:gd name="T1" fmla="*/ 435 h 721"/>
                <a:gd name="T2" fmla="*/ 910 w 910"/>
                <a:gd name="T3" fmla="*/ 0 h 721"/>
                <a:gd name="T4" fmla="*/ 910 w 910"/>
                <a:gd name="T5" fmla="*/ 286 h 721"/>
                <a:gd name="T6" fmla="*/ 0 w 910"/>
                <a:gd name="T7" fmla="*/ 721 h 721"/>
                <a:gd name="T8" fmla="*/ 0 w 910"/>
                <a:gd name="T9" fmla="*/ 43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721">
                  <a:moveTo>
                    <a:pt x="0" y="435"/>
                  </a:moveTo>
                  <a:lnTo>
                    <a:pt x="910" y="0"/>
                  </a:lnTo>
                  <a:lnTo>
                    <a:pt x="910" y="286"/>
                  </a:lnTo>
                  <a:lnTo>
                    <a:pt x="0" y="72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8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522663" y="1643063"/>
              <a:ext cx="2989262" cy="1087437"/>
            </a:xfrm>
            <a:custGeom>
              <a:avLst/>
              <a:gdLst>
                <a:gd name="T0" fmla="*/ 12 w 1995"/>
                <a:gd name="T1" fmla="*/ 639 h 816"/>
                <a:gd name="T2" fmla="*/ 24 w 1995"/>
                <a:gd name="T3" fmla="*/ 585 h 816"/>
                <a:gd name="T4" fmla="*/ 47 w 1995"/>
                <a:gd name="T5" fmla="*/ 531 h 816"/>
                <a:gd name="T6" fmla="*/ 83 w 1995"/>
                <a:gd name="T7" fmla="*/ 476 h 816"/>
                <a:gd name="T8" fmla="*/ 118 w 1995"/>
                <a:gd name="T9" fmla="*/ 435 h 816"/>
                <a:gd name="T10" fmla="*/ 154 w 1995"/>
                <a:gd name="T11" fmla="*/ 381 h 816"/>
                <a:gd name="T12" fmla="*/ 189 w 1995"/>
                <a:gd name="T13" fmla="*/ 326 h 816"/>
                <a:gd name="T14" fmla="*/ 236 w 1995"/>
                <a:gd name="T15" fmla="*/ 286 h 816"/>
                <a:gd name="T16" fmla="*/ 295 w 1995"/>
                <a:gd name="T17" fmla="*/ 245 h 816"/>
                <a:gd name="T18" fmla="*/ 342 w 1995"/>
                <a:gd name="T19" fmla="*/ 204 h 816"/>
                <a:gd name="T20" fmla="*/ 401 w 1995"/>
                <a:gd name="T21" fmla="*/ 163 h 816"/>
                <a:gd name="T22" fmla="*/ 472 w 1995"/>
                <a:gd name="T23" fmla="*/ 136 h 816"/>
                <a:gd name="T24" fmla="*/ 531 w 1995"/>
                <a:gd name="T25" fmla="*/ 109 h 816"/>
                <a:gd name="T26" fmla="*/ 602 w 1995"/>
                <a:gd name="T27" fmla="*/ 82 h 816"/>
                <a:gd name="T28" fmla="*/ 673 w 1995"/>
                <a:gd name="T29" fmla="*/ 54 h 816"/>
                <a:gd name="T30" fmla="*/ 744 w 1995"/>
                <a:gd name="T31" fmla="*/ 41 h 816"/>
                <a:gd name="T32" fmla="*/ 815 w 1995"/>
                <a:gd name="T33" fmla="*/ 27 h 816"/>
                <a:gd name="T34" fmla="*/ 874 w 1995"/>
                <a:gd name="T35" fmla="*/ 14 h 816"/>
                <a:gd name="T36" fmla="*/ 945 w 1995"/>
                <a:gd name="T37" fmla="*/ 0 h 816"/>
                <a:gd name="T38" fmla="*/ 1015 w 1995"/>
                <a:gd name="T39" fmla="*/ 0 h 816"/>
                <a:gd name="T40" fmla="*/ 1098 w 1995"/>
                <a:gd name="T41" fmla="*/ 0 h 816"/>
                <a:gd name="T42" fmla="*/ 1169 w 1995"/>
                <a:gd name="T43" fmla="*/ 0 h 816"/>
                <a:gd name="T44" fmla="*/ 1252 w 1995"/>
                <a:gd name="T45" fmla="*/ 0 h 816"/>
                <a:gd name="T46" fmla="*/ 1322 w 1995"/>
                <a:gd name="T47" fmla="*/ 14 h 816"/>
                <a:gd name="T48" fmla="*/ 1393 w 1995"/>
                <a:gd name="T49" fmla="*/ 27 h 816"/>
                <a:gd name="T50" fmla="*/ 1464 w 1995"/>
                <a:gd name="T51" fmla="*/ 54 h 816"/>
                <a:gd name="T52" fmla="*/ 1535 w 1995"/>
                <a:gd name="T53" fmla="*/ 68 h 816"/>
                <a:gd name="T54" fmla="*/ 1606 w 1995"/>
                <a:gd name="T55" fmla="*/ 95 h 816"/>
                <a:gd name="T56" fmla="*/ 1677 w 1995"/>
                <a:gd name="T57" fmla="*/ 122 h 816"/>
                <a:gd name="T58" fmla="*/ 1736 w 1995"/>
                <a:gd name="T59" fmla="*/ 163 h 816"/>
                <a:gd name="T60" fmla="*/ 1795 w 1995"/>
                <a:gd name="T61" fmla="*/ 190 h 816"/>
                <a:gd name="T62" fmla="*/ 1854 w 1995"/>
                <a:gd name="T63" fmla="*/ 231 h 816"/>
                <a:gd name="T64" fmla="*/ 1901 w 1995"/>
                <a:gd name="T65" fmla="*/ 272 h 816"/>
                <a:gd name="T66" fmla="*/ 1948 w 1995"/>
                <a:gd name="T67" fmla="*/ 326 h 816"/>
                <a:gd name="T68" fmla="*/ 1995 w 1995"/>
                <a:gd name="T69" fmla="*/ 367 h 816"/>
                <a:gd name="T70" fmla="*/ 0 w 1995"/>
                <a:gd name="T71" fmla="*/ 667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5" h="816">
                  <a:moveTo>
                    <a:pt x="0" y="667"/>
                  </a:moveTo>
                  <a:lnTo>
                    <a:pt x="12" y="639"/>
                  </a:lnTo>
                  <a:lnTo>
                    <a:pt x="12" y="612"/>
                  </a:lnTo>
                  <a:lnTo>
                    <a:pt x="24" y="585"/>
                  </a:lnTo>
                  <a:lnTo>
                    <a:pt x="35" y="558"/>
                  </a:lnTo>
                  <a:lnTo>
                    <a:pt x="47" y="531"/>
                  </a:lnTo>
                  <a:lnTo>
                    <a:pt x="59" y="503"/>
                  </a:lnTo>
                  <a:lnTo>
                    <a:pt x="83" y="476"/>
                  </a:lnTo>
                  <a:lnTo>
                    <a:pt x="94" y="449"/>
                  </a:lnTo>
                  <a:lnTo>
                    <a:pt x="118" y="435"/>
                  </a:lnTo>
                  <a:lnTo>
                    <a:pt x="130" y="408"/>
                  </a:lnTo>
                  <a:lnTo>
                    <a:pt x="154" y="381"/>
                  </a:lnTo>
                  <a:lnTo>
                    <a:pt x="177" y="354"/>
                  </a:lnTo>
                  <a:lnTo>
                    <a:pt x="189" y="326"/>
                  </a:lnTo>
                  <a:lnTo>
                    <a:pt x="213" y="313"/>
                  </a:lnTo>
                  <a:lnTo>
                    <a:pt x="236" y="286"/>
                  </a:lnTo>
                  <a:lnTo>
                    <a:pt x="272" y="272"/>
                  </a:lnTo>
                  <a:lnTo>
                    <a:pt x="295" y="245"/>
                  </a:lnTo>
                  <a:lnTo>
                    <a:pt x="319" y="231"/>
                  </a:lnTo>
                  <a:lnTo>
                    <a:pt x="342" y="204"/>
                  </a:lnTo>
                  <a:lnTo>
                    <a:pt x="378" y="190"/>
                  </a:lnTo>
                  <a:lnTo>
                    <a:pt x="401" y="163"/>
                  </a:lnTo>
                  <a:lnTo>
                    <a:pt x="437" y="150"/>
                  </a:lnTo>
                  <a:lnTo>
                    <a:pt x="472" y="136"/>
                  </a:lnTo>
                  <a:lnTo>
                    <a:pt x="496" y="122"/>
                  </a:lnTo>
                  <a:lnTo>
                    <a:pt x="531" y="109"/>
                  </a:lnTo>
                  <a:lnTo>
                    <a:pt x="567" y="95"/>
                  </a:lnTo>
                  <a:lnTo>
                    <a:pt x="602" y="82"/>
                  </a:lnTo>
                  <a:lnTo>
                    <a:pt x="638" y="68"/>
                  </a:lnTo>
                  <a:lnTo>
                    <a:pt x="673" y="54"/>
                  </a:lnTo>
                  <a:lnTo>
                    <a:pt x="708" y="41"/>
                  </a:lnTo>
                  <a:lnTo>
                    <a:pt x="744" y="41"/>
                  </a:lnTo>
                  <a:lnTo>
                    <a:pt x="779" y="27"/>
                  </a:lnTo>
                  <a:lnTo>
                    <a:pt x="815" y="27"/>
                  </a:lnTo>
                  <a:lnTo>
                    <a:pt x="850" y="14"/>
                  </a:lnTo>
                  <a:lnTo>
                    <a:pt x="874" y="14"/>
                  </a:lnTo>
                  <a:lnTo>
                    <a:pt x="909" y="0"/>
                  </a:lnTo>
                  <a:lnTo>
                    <a:pt x="945" y="0"/>
                  </a:lnTo>
                  <a:lnTo>
                    <a:pt x="980" y="0"/>
                  </a:lnTo>
                  <a:lnTo>
                    <a:pt x="1015" y="0"/>
                  </a:lnTo>
                  <a:lnTo>
                    <a:pt x="1063" y="0"/>
                  </a:lnTo>
                  <a:lnTo>
                    <a:pt x="1098" y="0"/>
                  </a:lnTo>
                  <a:lnTo>
                    <a:pt x="1133" y="0"/>
                  </a:lnTo>
                  <a:lnTo>
                    <a:pt x="1169" y="0"/>
                  </a:lnTo>
                  <a:lnTo>
                    <a:pt x="1216" y="0"/>
                  </a:lnTo>
                  <a:lnTo>
                    <a:pt x="1252" y="0"/>
                  </a:lnTo>
                  <a:lnTo>
                    <a:pt x="1287" y="14"/>
                  </a:lnTo>
                  <a:lnTo>
                    <a:pt x="1322" y="14"/>
                  </a:lnTo>
                  <a:lnTo>
                    <a:pt x="1358" y="27"/>
                  </a:lnTo>
                  <a:lnTo>
                    <a:pt x="1393" y="27"/>
                  </a:lnTo>
                  <a:lnTo>
                    <a:pt x="1429" y="41"/>
                  </a:lnTo>
                  <a:lnTo>
                    <a:pt x="1464" y="54"/>
                  </a:lnTo>
                  <a:lnTo>
                    <a:pt x="1500" y="68"/>
                  </a:lnTo>
                  <a:lnTo>
                    <a:pt x="1535" y="68"/>
                  </a:lnTo>
                  <a:lnTo>
                    <a:pt x="1570" y="82"/>
                  </a:lnTo>
                  <a:lnTo>
                    <a:pt x="1606" y="95"/>
                  </a:lnTo>
                  <a:lnTo>
                    <a:pt x="1641" y="109"/>
                  </a:lnTo>
                  <a:lnTo>
                    <a:pt x="1677" y="122"/>
                  </a:lnTo>
                  <a:lnTo>
                    <a:pt x="1700" y="150"/>
                  </a:lnTo>
                  <a:lnTo>
                    <a:pt x="1736" y="163"/>
                  </a:lnTo>
                  <a:lnTo>
                    <a:pt x="1759" y="177"/>
                  </a:lnTo>
                  <a:lnTo>
                    <a:pt x="1795" y="190"/>
                  </a:lnTo>
                  <a:lnTo>
                    <a:pt x="1818" y="218"/>
                  </a:lnTo>
                  <a:lnTo>
                    <a:pt x="1854" y="231"/>
                  </a:lnTo>
                  <a:lnTo>
                    <a:pt x="1877" y="258"/>
                  </a:lnTo>
                  <a:lnTo>
                    <a:pt x="1901" y="272"/>
                  </a:lnTo>
                  <a:lnTo>
                    <a:pt x="1925" y="299"/>
                  </a:lnTo>
                  <a:lnTo>
                    <a:pt x="1948" y="326"/>
                  </a:lnTo>
                  <a:lnTo>
                    <a:pt x="1972" y="340"/>
                  </a:lnTo>
                  <a:lnTo>
                    <a:pt x="1995" y="367"/>
                  </a:lnTo>
                  <a:lnTo>
                    <a:pt x="1074" y="816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148513" y="2967038"/>
              <a:ext cx="125412" cy="779462"/>
            </a:xfrm>
            <a:custGeom>
              <a:avLst/>
              <a:gdLst>
                <a:gd name="T0" fmla="*/ 83 w 83"/>
                <a:gd name="T1" fmla="*/ 0 h 585"/>
                <a:gd name="T2" fmla="*/ 83 w 83"/>
                <a:gd name="T3" fmla="*/ 27 h 585"/>
                <a:gd name="T4" fmla="*/ 83 w 83"/>
                <a:gd name="T5" fmla="*/ 55 h 585"/>
                <a:gd name="T6" fmla="*/ 71 w 83"/>
                <a:gd name="T7" fmla="*/ 82 h 585"/>
                <a:gd name="T8" fmla="*/ 71 w 83"/>
                <a:gd name="T9" fmla="*/ 95 h 585"/>
                <a:gd name="T10" fmla="*/ 71 w 83"/>
                <a:gd name="T11" fmla="*/ 123 h 585"/>
                <a:gd name="T12" fmla="*/ 59 w 83"/>
                <a:gd name="T13" fmla="*/ 150 h 585"/>
                <a:gd name="T14" fmla="*/ 48 w 83"/>
                <a:gd name="T15" fmla="*/ 177 h 585"/>
                <a:gd name="T16" fmla="*/ 48 w 83"/>
                <a:gd name="T17" fmla="*/ 204 h 585"/>
                <a:gd name="T18" fmla="*/ 36 w 83"/>
                <a:gd name="T19" fmla="*/ 231 h 585"/>
                <a:gd name="T20" fmla="*/ 24 w 83"/>
                <a:gd name="T21" fmla="*/ 245 h 585"/>
                <a:gd name="T22" fmla="*/ 12 w 83"/>
                <a:gd name="T23" fmla="*/ 272 h 585"/>
                <a:gd name="T24" fmla="*/ 0 w 83"/>
                <a:gd name="T25" fmla="*/ 299 h 585"/>
                <a:gd name="T26" fmla="*/ 0 w 83"/>
                <a:gd name="T27" fmla="*/ 585 h 585"/>
                <a:gd name="T28" fmla="*/ 12 w 83"/>
                <a:gd name="T29" fmla="*/ 558 h 585"/>
                <a:gd name="T30" fmla="*/ 24 w 83"/>
                <a:gd name="T31" fmla="*/ 531 h 585"/>
                <a:gd name="T32" fmla="*/ 36 w 83"/>
                <a:gd name="T33" fmla="*/ 517 h 585"/>
                <a:gd name="T34" fmla="*/ 48 w 83"/>
                <a:gd name="T35" fmla="*/ 490 h 585"/>
                <a:gd name="T36" fmla="*/ 48 w 83"/>
                <a:gd name="T37" fmla="*/ 463 h 585"/>
                <a:gd name="T38" fmla="*/ 59 w 83"/>
                <a:gd name="T39" fmla="*/ 436 h 585"/>
                <a:gd name="T40" fmla="*/ 71 w 83"/>
                <a:gd name="T41" fmla="*/ 408 h 585"/>
                <a:gd name="T42" fmla="*/ 71 w 83"/>
                <a:gd name="T43" fmla="*/ 381 h 585"/>
                <a:gd name="T44" fmla="*/ 71 w 83"/>
                <a:gd name="T45" fmla="*/ 368 h 585"/>
                <a:gd name="T46" fmla="*/ 83 w 83"/>
                <a:gd name="T47" fmla="*/ 340 h 585"/>
                <a:gd name="T48" fmla="*/ 83 w 83"/>
                <a:gd name="T49" fmla="*/ 313 h 585"/>
                <a:gd name="T50" fmla="*/ 83 w 83"/>
                <a:gd name="T51" fmla="*/ 286 h 585"/>
                <a:gd name="T52" fmla="*/ 83 w 83"/>
                <a:gd name="T5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" h="585">
                  <a:moveTo>
                    <a:pt x="83" y="0"/>
                  </a:moveTo>
                  <a:lnTo>
                    <a:pt x="83" y="27"/>
                  </a:lnTo>
                  <a:lnTo>
                    <a:pt x="83" y="55"/>
                  </a:lnTo>
                  <a:lnTo>
                    <a:pt x="71" y="82"/>
                  </a:lnTo>
                  <a:lnTo>
                    <a:pt x="71" y="95"/>
                  </a:lnTo>
                  <a:lnTo>
                    <a:pt x="71" y="123"/>
                  </a:lnTo>
                  <a:lnTo>
                    <a:pt x="59" y="150"/>
                  </a:lnTo>
                  <a:lnTo>
                    <a:pt x="48" y="177"/>
                  </a:lnTo>
                  <a:lnTo>
                    <a:pt x="48" y="204"/>
                  </a:lnTo>
                  <a:lnTo>
                    <a:pt x="36" y="231"/>
                  </a:lnTo>
                  <a:lnTo>
                    <a:pt x="24" y="245"/>
                  </a:lnTo>
                  <a:lnTo>
                    <a:pt x="12" y="272"/>
                  </a:lnTo>
                  <a:lnTo>
                    <a:pt x="0" y="299"/>
                  </a:lnTo>
                  <a:lnTo>
                    <a:pt x="0" y="585"/>
                  </a:lnTo>
                  <a:lnTo>
                    <a:pt x="12" y="558"/>
                  </a:lnTo>
                  <a:lnTo>
                    <a:pt x="24" y="531"/>
                  </a:lnTo>
                  <a:lnTo>
                    <a:pt x="36" y="517"/>
                  </a:lnTo>
                  <a:lnTo>
                    <a:pt x="48" y="490"/>
                  </a:lnTo>
                  <a:lnTo>
                    <a:pt x="48" y="463"/>
                  </a:lnTo>
                  <a:lnTo>
                    <a:pt x="59" y="436"/>
                  </a:lnTo>
                  <a:lnTo>
                    <a:pt x="71" y="408"/>
                  </a:lnTo>
                  <a:lnTo>
                    <a:pt x="71" y="381"/>
                  </a:lnTo>
                  <a:lnTo>
                    <a:pt x="71" y="368"/>
                  </a:lnTo>
                  <a:lnTo>
                    <a:pt x="83" y="340"/>
                  </a:lnTo>
                  <a:lnTo>
                    <a:pt x="83" y="313"/>
                  </a:lnTo>
                  <a:lnTo>
                    <a:pt x="83" y="2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4D66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627688" y="2967038"/>
              <a:ext cx="1520825" cy="779462"/>
            </a:xfrm>
            <a:custGeom>
              <a:avLst/>
              <a:gdLst>
                <a:gd name="T0" fmla="*/ 0 w 1015"/>
                <a:gd name="T1" fmla="*/ 0 h 585"/>
                <a:gd name="T2" fmla="*/ 1015 w 1015"/>
                <a:gd name="T3" fmla="*/ 299 h 585"/>
                <a:gd name="T4" fmla="*/ 1015 w 1015"/>
                <a:gd name="T5" fmla="*/ 585 h 585"/>
                <a:gd name="T6" fmla="*/ 0 w 1015"/>
                <a:gd name="T7" fmla="*/ 286 h 585"/>
                <a:gd name="T8" fmla="*/ 0 w 1015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585">
                  <a:moveTo>
                    <a:pt x="0" y="0"/>
                  </a:moveTo>
                  <a:lnTo>
                    <a:pt x="1015" y="299"/>
                  </a:lnTo>
                  <a:lnTo>
                    <a:pt x="1015" y="585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6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627688" y="2368550"/>
              <a:ext cx="1646237" cy="996950"/>
            </a:xfrm>
            <a:custGeom>
              <a:avLst/>
              <a:gdLst>
                <a:gd name="T0" fmla="*/ 921 w 1098"/>
                <a:gd name="T1" fmla="*/ 0 h 748"/>
                <a:gd name="T2" fmla="*/ 945 w 1098"/>
                <a:gd name="T3" fmla="*/ 27 h 748"/>
                <a:gd name="T4" fmla="*/ 956 w 1098"/>
                <a:gd name="T5" fmla="*/ 55 h 748"/>
                <a:gd name="T6" fmla="*/ 980 w 1098"/>
                <a:gd name="T7" fmla="*/ 82 h 748"/>
                <a:gd name="T8" fmla="*/ 980 w 1098"/>
                <a:gd name="T9" fmla="*/ 82 h 748"/>
                <a:gd name="T10" fmla="*/ 1004 w 1098"/>
                <a:gd name="T11" fmla="*/ 109 h 748"/>
                <a:gd name="T12" fmla="*/ 1015 w 1098"/>
                <a:gd name="T13" fmla="*/ 136 h 748"/>
                <a:gd name="T14" fmla="*/ 1027 w 1098"/>
                <a:gd name="T15" fmla="*/ 163 h 748"/>
                <a:gd name="T16" fmla="*/ 1039 w 1098"/>
                <a:gd name="T17" fmla="*/ 191 h 748"/>
                <a:gd name="T18" fmla="*/ 1051 w 1098"/>
                <a:gd name="T19" fmla="*/ 218 h 748"/>
                <a:gd name="T20" fmla="*/ 1063 w 1098"/>
                <a:gd name="T21" fmla="*/ 231 h 748"/>
                <a:gd name="T22" fmla="*/ 1063 w 1098"/>
                <a:gd name="T23" fmla="*/ 259 h 748"/>
                <a:gd name="T24" fmla="*/ 1074 w 1098"/>
                <a:gd name="T25" fmla="*/ 286 h 748"/>
                <a:gd name="T26" fmla="*/ 1086 w 1098"/>
                <a:gd name="T27" fmla="*/ 313 h 748"/>
                <a:gd name="T28" fmla="*/ 1086 w 1098"/>
                <a:gd name="T29" fmla="*/ 340 h 748"/>
                <a:gd name="T30" fmla="*/ 1086 w 1098"/>
                <a:gd name="T31" fmla="*/ 381 h 748"/>
                <a:gd name="T32" fmla="*/ 1098 w 1098"/>
                <a:gd name="T33" fmla="*/ 395 h 748"/>
                <a:gd name="T34" fmla="*/ 1098 w 1098"/>
                <a:gd name="T35" fmla="*/ 422 h 748"/>
                <a:gd name="T36" fmla="*/ 1098 w 1098"/>
                <a:gd name="T37" fmla="*/ 449 h 748"/>
                <a:gd name="T38" fmla="*/ 1098 w 1098"/>
                <a:gd name="T39" fmla="*/ 476 h 748"/>
                <a:gd name="T40" fmla="*/ 1098 w 1098"/>
                <a:gd name="T41" fmla="*/ 504 h 748"/>
                <a:gd name="T42" fmla="*/ 1086 w 1098"/>
                <a:gd name="T43" fmla="*/ 531 h 748"/>
                <a:gd name="T44" fmla="*/ 1086 w 1098"/>
                <a:gd name="T45" fmla="*/ 544 h 748"/>
                <a:gd name="T46" fmla="*/ 1086 w 1098"/>
                <a:gd name="T47" fmla="*/ 572 h 748"/>
                <a:gd name="T48" fmla="*/ 1074 w 1098"/>
                <a:gd name="T49" fmla="*/ 599 h 748"/>
                <a:gd name="T50" fmla="*/ 1063 w 1098"/>
                <a:gd name="T51" fmla="*/ 626 h 748"/>
                <a:gd name="T52" fmla="*/ 1063 w 1098"/>
                <a:gd name="T53" fmla="*/ 653 h 748"/>
                <a:gd name="T54" fmla="*/ 1051 w 1098"/>
                <a:gd name="T55" fmla="*/ 680 h 748"/>
                <a:gd name="T56" fmla="*/ 1039 w 1098"/>
                <a:gd name="T57" fmla="*/ 694 h 748"/>
                <a:gd name="T58" fmla="*/ 1027 w 1098"/>
                <a:gd name="T59" fmla="*/ 721 h 748"/>
                <a:gd name="T60" fmla="*/ 1015 w 1098"/>
                <a:gd name="T61" fmla="*/ 748 h 748"/>
                <a:gd name="T62" fmla="*/ 0 w 1098"/>
                <a:gd name="T63" fmla="*/ 449 h 748"/>
                <a:gd name="T64" fmla="*/ 921 w 1098"/>
                <a:gd name="T65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8" h="748">
                  <a:moveTo>
                    <a:pt x="921" y="0"/>
                  </a:moveTo>
                  <a:lnTo>
                    <a:pt x="945" y="27"/>
                  </a:lnTo>
                  <a:lnTo>
                    <a:pt x="956" y="55"/>
                  </a:lnTo>
                  <a:lnTo>
                    <a:pt x="980" y="82"/>
                  </a:lnTo>
                  <a:lnTo>
                    <a:pt x="980" y="82"/>
                  </a:lnTo>
                  <a:lnTo>
                    <a:pt x="1004" y="109"/>
                  </a:lnTo>
                  <a:lnTo>
                    <a:pt x="1015" y="136"/>
                  </a:lnTo>
                  <a:lnTo>
                    <a:pt x="1027" y="163"/>
                  </a:lnTo>
                  <a:lnTo>
                    <a:pt x="1039" y="191"/>
                  </a:lnTo>
                  <a:lnTo>
                    <a:pt x="1051" y="218"/>
                  </a:lnTo>
                  <a:lnTo>
                    <a:pt x="1063" y="231"/>
                  </a:lnTo>
                  <a:lnTo>
                    <a:pt x="1063" y="259"/>
                  </a:lnTo>
                  <a:lnTo>
                    <a:pt x="1074" y="286"/>
                  </a:lnTo>
                  <a:lnTo>
                    <a:pt x="1086" y="313"/>
                  </a:lnTo>
                  <a:lnTo>
                    <a:pt x="1086" y="340"/>
                  </a:lnTo>
                  <a:lnTo>
                    <a:pt x="1086" y="381"/>
                  </a:lnTo>
                  <a:lnTo>
                    <a:pt x="1098" y="395"/>
                  </a:lnTo>
                  <a:lnTo>
                    <a:pt x="1098" y="422"/>
                  </a:lnTo>
                  <a:lnTo>
                    <a:pt x="1098" y="449"/>
                  </a:lnTo>
                  <a:lnTo>
                    <a:pt x="1098" y="476"/>
                  </a:lnTo>
                  <a:lnTo>
                    <a:pt x="1098" y="504"/>
                  </a:lnTo>
                  <a:lnTo>
                    <a:pt x="1086" y="531"/>
                  </a:lnTo>
                  <a:lnTo>
                    <a:pt x="1086" y="544"/>
                  </a:lnTo>
                  <a:lnTo>
                    <a:pt x="1086" y="572"/>
                  </a:lnTo>
                  <a:lnTo>
                    <a:pt x="1074" y="599"/>
                  </a:lnTo>
                  <a:lnTo>
                    <a:pt x="1063" y="626"/>
                  </a:lnTo>
                  <a:lnTo>
                    <a:pt x="1063" y="653"/>
                  </a:lnTo>
                  <a:lnTo>
                    <a:pt x="1051" y="680"/>
                  </a:lnTo>
                  <a:lnTo>
                    <a:pt x="1039" y="694"/>
                  </a:lnTo>
                  <a:lnTo>
                    <a:pt x="1027" y="721"/>
                  </a:lnTo>
                  <a:lnTo>
                    <a:pt x="1015" y="748"/>
                  </a:lnTo>
                  <a:lnTo>
                    <a:pt x="0" y="449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99CC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240088" y="3130550"/>
              <a:ext cx="884237" cy="1341438"/>
            </a:xfrm>
            <a:custGeom>
              <a:avLst/>
              <a:gdLst>
                <a:gd name="T0" fmla="*/ 555 w 590"/>
                <a:gd name="T1" fmla="*/ 707 h 1006"/>
                <a:gd name="T2" fmla="*/ 496 w 590"/>
                <a:gd name="T3" fmla="*/ 680 h 1006"/>
                <a:gd name="T4" fmla="*/ 437 w 590"/>
                <a:gd name="T5" fmla="*/ 653 h 1006"/>
                <a:gd name="T6" fmla="*/ 390 w 590"/>
                <a:gd name="T7" fmla="*/ 625 h 1006"/>
                <a:gd name="T8" fmla="*/ 331 w 590"/>
                <a:gd name="T9" fmla="*/ 585 h 1006"/>
                <a:gd name="T10" fmla="*/ 283 w 590"/>
                <a:gd name="T11" fmla="*/ 544 h 1006"/>
                <a:gd name="T12" fmla="*/ 224 w 590"/>
                <a:gd name="T13" fmla="*/ 503 h 1006"/>
                <a:gd name="T14" fmla="*/ 189 w 590"/>
                <a:gd name="T15" fmla="*/ 449 h 1006"/>
                <a:gd name="T16" fmla="*/ 154 w 590"/>
                <a:gd name="T17" fmla="*/ 421 h 1006"/>
                <a:gd name="T18" fmla="*/ 118 w 590"/>
                <a:gd name="T19" fmla="*/ 367 h 1006"/>
                <a:gd name="T20" fmla="*/ 83 w 590"/>
                <a:gd name="T21" fmla="*/ 313 h 1006"/>
                <a:gd name="T22" fmla="*/ 59 w 590"/>
                <a:gd name="T23" fmla="*/ 258 h 1006"/>
                <a:gd name="T24" fmla="*/ 36 w 590"/>
                <a:gd name="T25" fmla="*/ 204 h 1006"/>
                <a:gd name="T26" fmla="*/ 12 w 590"/>
                <a:gd name="T27" fmla="*/ 149 h 1006"/>
                <a:gd name="T28" fmla="*/ 12 w 590"/>
                <a:gd name="T29" fmla="*/ 108 h 1006"/>
                <a:gd name="T30" fmla="*/ 0 w 590"/>
                <a:gd name="T31" fmla="*/ 54 h 1006"/>
                <a:gd name="T32" fmla="*/ 0 w 590"/>
                <a:gd name="T33" fmla="*/ 0 h 1006"/>
                <a:gd name="T34" fmla="*/ 0 w 590"/>
                <a:gd name="T35" fmla="*/ 313 h 1006"/>
                <a:gd name="T36" fmla="*/ 0 w 590"/>
                <a:gd name="T37" fmla="*/ 367 h 1006"/>
                <a:gd name="T38" fmla="*/ 12 w 590"/>
                <a:gd name="T39" fmla="*/ 421 h 1006"/>
                <a:gd name="T40" fmla="*/ 24 w 590"/>
                <a:gd name="T41" fmla="*/ 462 h 1006"/>
                <a:gd name="T42" fmla="*/ 47 w 590"/>
                <a:gd name="T43" fmla="*/ 517 h 1006"/>
                <a:gd name="T44" fmla="*/ 71 w 590"/>
                <a:gd name="T45" fmla="*/ 571 h 1006"/>
                <a:gd name="T46" fmla="*/ 95 w 590"/>
                <a:gd name="T47" fmla="*/ 625 h 1006"/>
                <a:gd name="T48" fmla="*/ 130 w 590"/>
                <a:gd name="T49" fmla="*/ 680 h 1006"/>
                <a:gd name="T50" fmla="*/ 165 w 590"/>
                <a:gd name="T51" fmla="*/ 721 h 1006"/>
                <a:gd name="T52" fmla="*/ 201 w 590"/>
                <a:gd name="T53" fmla="*/ 762 h 1006"/>
                <a:gd name="T54" fmla="*/ 248 w 590"/>
                <a:gd name="T55" fmla="*/ 802 h 1006"/>
                <a:gd name="T56" fmla="*/ 307 w 590"/>
                <a:gd name="T57" fmla="*/ 843 h 1006"/>
                <a:gd name="T58" fmla="*/ 354 w 590"/>
                <a:gd name="T59" fmla="*/ 884 h 1006"/>
                <a:gd name="T60" fmla="*/ 413 w 590"/>
                <a:gd name="T61" fmla="*/ 925 h 1006"/>
                <a:gd name="T62" fmla="*/ 461 w 590"/>
                <a:gd name="T63" fmla="*/ 952 h 1006"/>
                <a:gd name="T64" fmla="*/ 531 w 590"/>
                <a:gd name="T65" fmla="*/ 979 h 1006"/>
                <a:gd name="T66" fmla="*/ 590 w 590"/>
                <a:gd name="T67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0" h="1006">
                  <a:moveTo>
                    <a:pt x="590" y="721"/>
                  </a:moveTo>
                  <a:lnTo>
                    <a:pt x="555" y="707"/>
                  </a:lnTo>
                  <a:lnTo>
                    <a:pt x="531" y="694"/>
                  </a:lnTo>
                  <a:lnTo>
                    <a:pt x="496" y="680"/>
                  </a:lnTo>
                  <a:lnTo>
                    <a:pt x="461" y="666"/>
                  </a:lnTo>
                  <a:lnTo>
                    <a:pt x="437" y="653"/>
                  </a:lnTo>
                  <a:lnTo>
                    <a:pt x="413" y="639"/>
                  </a:lnTo>
                  <a:lnTo>
                    <a:pt x="390" y="625"/>
                  </a:lnTo>
                  <a:lnTo>
                    <a:pt x="354" y="598"/>
                  </a:lnTo>
                  <a:lnTo>
                    <a:pt x="331" y="585"/>
                  </a:lnTo>
                  <a:lnTo>
                    <a:pt x="307" y="557"/>
                  </a:lnTo>
                  <a:lnTo>
                    <a:pt x="283" y="544"/>
                  </a:lnTo>
                  <a:lnTo>
                    <a:pt x="248" y="517"/>
                  </a:lnTo>
                  <a:lnTo>
                    <a:pt x="224" y="503"/>
                  </a:lnTo>
                  <a:lnTo>
                    <a:pt x="201" y="476"/>
                  </a:lnTo>
                  <a:lnTo>
                    <a:pt x="189" y="449"/>
                  </a:lnTo>
                  <a:lnTo>
                    <a:pt x="165" y="435"/>
                  </a:lnTo>
                  <a:lnTo>
                    <a:pt x="154" y="421"/>
                  </a:lnTo>
                  <a:lnTo>
                    <a:pt x="130" y="394"/>
                  </a:lnTo>
                  <a:lnTo>
                    <a:pt x="118" y="367"/>
                  </a:lnTo>
                  <a:lnTo>
                    <a:pt x="95" y="340"/>
                  </a:lnTo>
                  <a:lnTo>
                    <a:pt x="83" y="313"/>
                  </a:lnTo>
                  <a:lnTo>
                    <a:pt x="71" y="285"/>
                  </a:lnTo>
                  <a:lnTo>
                    <a:pt x="59" y="258"/>
                  </a:lnTo>
                  <a:lnTo>
                    <a:pt x="47" y="231"/>
                  </a:lnTo>
                  <a:lnTo>
                    <a:pt x="36" y="204"/>
                  </a:lnTo>
                  <a:lnTo>
                    <a:pt x="24" y="176"/>
                  </a:lnTo>
                  <a:lnTo>
                    <a:pt x="12" y="149"/>
                  </a:lnTo>
                  <a:lnTo>
                    <a:pt x="12" y="136"/>
                  </a:lnTo>
                  <a:lnTo>
                    <a:pt x="12" y="108"/>
                  </a:lnTo>
                  <a:lnTo>
                    <a:pt x="0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285"/>
                  </a:lnTo>
                  <a:lnTo>
                    <a:pt x="0" y="313"/>
                  </a:lnTo>
                  <a:lnTo>
                    <a:pt x="0" y="340"/>
                  </a:lnTo>
                  <a:lnTo>
                    <a:pt x="0" y="367"/>
                  </a:lnTo>
                  <a:lnTo>
                    <a:pt x="12" y="394"/>
                  </a:lnTo>
                  <a:lnTo>
                    <a:pt x="12" y="421"/>
                  </a:lnTo>
                  <a:lnTo>
                    <a:pt x="12" y="435"/>
                  </a:lnTo>
                  <a:lnTo>
                    <a:pt x="24" y="462"/>
                  </a:lnTo>
                  <a:lnTo>
                    <a:pt x="36" y="489"/>
                  </a:lnTo>
                  <a:lnTo>
                    <a:pt x="47" y="517"/>
                  </a:lnTo>
                  <a:lnTo>
                    <a:pt x="59" y="544"/>
                  </a:lnTo>
                  <a:lnTo>
                    <a:pt x="71" y="571"/>
                  </a:lnTo>
                  <a:lnTo>
                    <a:pt x="83" y="598"/>
                  </a:lnTo>
                  <a:lnTo>
                    <a:pt x="95" y="625"/>
                  </a:lnTo>
                  <a:lnTo>
                    <a:pt x="118" y="653"/>
                  </a:lnTo>
                  <a:lnTo>
                    <a:pt x="130" y="680"/>
                  </a:lnTo>
                  <a:lnTo>
                    <a:pt x="154" y="707"/>
                  </a:lnTo>
                  <a:lnTo>
                    <a:pt x="165" y="721"/>
                  </a:lnTo>
                  <a:lnTo>
                    <a:pt x="189" y="734"/>
                  </a:lnTo>
                  <a:lnTo>
                    <a:pt x="201" y="762"/>
                  </a:lnTo>
                  <a:lnTo>
                    <a:pt x="224" y="789"/>
                  </a:lnTo>
                  <a:lnTo>
                    <a:pt x="248" y="802"/>
                  </a:lnTo>
                  <a:lnTo>
                    <a:pt x="283" y="830"/>
                  </a:lnTo>
                  <a:lnTo>
                    <a:pt x="307" y="843"/>
                  </a:lnTo>
                  <a:lnTo>
                    <a:pt x="331" y="870"/>
                  </a:lnTo>
                  <a:lnTo>
                    <a:pt x="354" y="884"/>
                  </a:lnTo>
                  <a:lnTo>
                    <a:pt x="390" y="911"/>
                  </a:lnTo>
                  <a:lnTo>
                    <a:pt x="413" y="925"/>
                  </a:lnTo>
                  <a:lnTo>
                    <a:pt x="437" y="938"/>
                  </a:lnTo>
                  <a:lnTo>
                    <a:pt x="461" y="952"/>
                  </a:lnTo>
                  <a:lnTo>
                    <a:pt x="496" y="966"/>
                  </a:lnTo>
                  <a:lnTo>
                    <a:pt x="531" y="979"/>
                  </a:lnTo>
                  <a:lnTo>
                    <a:pt x="555" y="993"/>
                  </a:lnTo>
                  <a:lnTo>
                    <a:pt x="590" y="1006"/>
                  </a:lnTo>
                  <a:lnTo>
                    <a:pt x="590" y="721"/>
                  </a:lnTo>
                  <a:close/>
                </a:path>
              </a:pathLst>
            </a:custGeom>
            <a:solidFill>
              <a:srgbClr val="80404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124325" y="3130550"/>
              <a:ext cx="742950" cy="1341438"/>
            </a:xfrm>
            <a:custGeom>
              <a:avLst/>
              <a:gdLst>
                <a:gd name="T0" fmla="*/ 496 w 496"/>
                <a:gd name="T1" fmla="*/ 0 h 1006"/>
                <a:gd name="T2" fmla="*/ 0 w 496"/>
                <a:gd name="T3" fmla="*/ 721 h 1006"/>
                <a:gd name="T4" fmla="*/ 0 w 496"/>
                <a:gd name="T5" fmla="*/ 1006 h 1006"/>
                <a:gd name="T6" fmla="*/ 496 w 496"/>
                <a:gd name="T7" fmla="*/ 285 h 1006"/>
                <a:gd name="T8" fmla="*/ 496 w 496"/>
                <a:gd name="T9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1006">
                  <a:moveTo>
                    <a:pt x="496" y="0"/>
                  </a:moveTo>
                  <a:lnTo>
                    <a:pt x="0" y="721"/>
                  </a:lnTo>
                  <a:lnTo>
                    <a:pt x="0" y="1006"/>
                  </a:lnTo>
                  <a:lnTo>
                    <a:pt x="496" y="285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04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240088" y="2930525"/>
              <a:ext cx="1627187" cy="1160463"/>
            </a:xfrm>
            <a:custGeom>
              <a:avLst/>
              <a:gdLst>
                <a:gd name="T0" fmla="*/ 590 w 1086"/>
                <a:gd name="T1" fmla="*/ 871 h 871"/>
                <a:gd name="T2" fmla="*/ 555 w 1086"/>
                <a:gd name="T3" fmla="*/ 857 h 871"/>
                <a:gd name="T4" fmla="*/ 531 w 1086"/>
                <a:gd name="T5" fmla="*/ 844 h 871"/>
                <a:gd name="T6" fmla="*/ 496 w 1086"/>
                <a:gd name="T7" fmla="*/ 830 h 871"/>
                <a:gd name="T8" fmla="*/ 484 w 1086"/>
                <a:gd name="T9" fmla="*/ 816 h 871"/>
                <a:gd name="T10" fmla="*/ 449 w 1086"/>
                <a:gd name="T11" fmla="*/ 803 h 871"/>
                <a:gd name="T12" fmla="*/ 413 w 1086"/>
                <a:gd name="T13" fmla="*/ 789 h 871"/>
                <a:gd name="T14" fmla="*/ 390 w 1086"/>
                <a:gd name="T15" fmla="*/ 775 h 871"/>
                <a:gd name="T16" fmla="*/ 354 w 1086"/>
                <a:gd name="T17" fmla="*/ 748 h 871"/>
                <a:gd name="T18" fmla="*/ 331 w 1086"/>
                <a:gd name="T19" fmla="*/ 735 h 871"/>
                <a:gd name="T20" fmla="*/ 307 w 1086"/>
                <a:gd name="T21" fmla="*/ 707 h 871"/>
                <a:gd name="T22" fmla="*/ 283 w 1086"/>
                <a:gd name="T23" fmla="*/ 694 h 871"/>
                <a:gd name="T24" fmla="*/ 260 w 1086"/>
                <a:gd name="T25" fmla="*/ 680 h 871"/>
                <a:gd name="T26" fmla="*/ 236 w 1086"/>
                <a:gd name="T27" fmla="*/ 667 h 871"/>
                <a:gd name="T28" fmla="*/ 213 w 1086"/>
                <a:gd name="T29" fmla="*/ 639 h 871"/>
                <a:gd name="T30" fmla="*/ 189 w 1086"/>
                <a:gd name="T31" fmla="*/ 612 h 871"/>
                <a:gd name="T32" fmla="*/ 177 w 1086"/>
                <a:gd name="T33" fmla="*/ 585 h 871"/>
                <a:gd name="T34" fmla="*/ 154 w 1086"/>
                <a:gd name="T35" fmla="*/ 571 h 871"/>
                <a:gd name="T36" fmla="*/ 130 w 1086"/>
                <a:gd name="T37" fmla="*/ 544 h 871"/>
                <a:gd name="T38" fmla="*/ 118 w 1086"/>
                <a:gd name="T39" fmla="*/ 517 h 871"/>
                <a:gd name="T40" fmla="*/ 106 w 1086"/>
                <a:gd name="T41" fmla="*/ 503 h 871"/>
                <a:gd name="T42" fmla="*/ 95 w 1086"/>
                <a:gd name="T43" fmla="*/ 476 h 871"/>
                <a:gd name="T44" fmla="*/ 71 w 1086"/>
                <a:gd name="T45" fmla="*/ 449 h 871"/>
                <a:gd name="T46" fmla="*/ 59 w 1086"/>
                <a:gd name="T47" fmla="*/ 422 h 871"/>
                <a:gd name="T48" fmla="*/ 47 w 1086"/>
                <a:gd name="T49" fmla="*/ 395 h 871"/>
                <a:gd name="T50" fmla="*/ 36 w 1086"/>
                <a:gd name="T51" fmla="*/ 367 h 871"/>
                <a:gd name="T52" fmla="*/ 24 w 1086"/>
                <a:gd name="T53" fmla="*/ 340 h 871"/>
                <a:gd name="T54" fmla="*/ 24 w 1086"/>
                <a:gd name="T55" fmla="*/ 313 h 871"/>
                <a:gd name="T56" fmla="*/ 12 w 1086"/>
                <a:gd name="T57" fmla="*/ 299 h 871"/>
                <a:gd name="T58" fmla="*/ 12 w 1086"/>
                <a:gd name="T59" fmla="*/ 272 h 871"/>
                <a:gd name="T60" fmla="*/ 0 w 1086"/>
                <a:gd name="T61" fmla="*/ 245 h 871"/>
                <a:gd name="T62" fmla="*/ 0 w 1086"/>
                <a:gd name="T63" fmla="*/ 218 h 871"/>
                <a:gd name="T64" fmla="*/ 0 w 1086"/>
                <a:gd name="T65" fmla="*/ 190 h 871"/>
                <a:gd name="T66" fmla="*/ 0 w 1086"/>
                <a:gd name="T67" fmla="*/ 163 h 871"/>
                <a:gd name="T68" fmla="*/ 0 w 1086"/>
                <a:gd name="T69" fmla="*/ 136 h 871"/>
                <a:gd name="T70" fmla="*/ 0 w 1086"/>
                <a:gd name="T71" fmla="*/ 109 h 871"/>
                <a:gd name="T72" fmla="*/ 0 w 1086"/>
                <a:gd name="T73" fmla="*/ 95 h 871"/>
                <a:gd name="T74" fmla="*/ 0 w 1086"/>
                <a:gd name="T75" fmla="*/ 54 h 871"/>
                <a:gd name="T76" fmla="*/ 12 w 1086"/>
                <a:gd name="T77" fmla="*/ 27 h 871"/>
                <a:gd name="T78" fmla="*/ 12 w 1086"/>
                <a:gd name="T79" fmla="*/ 0 h 871"/>
                <a:gd name="T80" fmla="*/ 1086 w 1086"/>
                <a:gd name="T81" fmla="*/ 150 h 871"/>
                <a:gd name="T82" fmla="*/ 590 w 1086"/>
                <a:gd name="T83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871">
                  <a:moveTo>
                    <a:pt x="590" y="871"/>
                  </a:moveTo>
                  <a:lnTo>
                    <a:pt x="555" y="857"/>
                  </a:lnTo>
                  <a:lnTo>
                    <a:pt x="531" y="844"/>
                  </a:lnTo>
                  <a:lnTo>
                    <a:pt x="496" y="830"/>
                  </a:lnTo>
                  <a:lnTo>
                    <a:pt x="484" y="816"/>
                  </a:lnTo>
                  <a:lnTo>
                    <a:pt x="449" y="803"/>
                  </a:lnTo>
                  <a:lnTo>
                    <a:pt x="413" y="789"/>
                  </a:lnTo>
                  <a:lnTo>
                    <a:pt x="390" y="775"/>
                  </a:lnTo>
                  <a:lnTo>
                    <a:pt x="354" y="748"/>
                  </a:lnTo>
                  <a:lnTo>
                    <a:pt x="331" y="735"/>
                  </a:lnTo>
                  <a:lnTo>
                    <a:pt x="307" y="707"/>
                  </a:lnTo>
                  <a:lnTo>
                    <a:pt x="283" y="694"/>
                  </a:lnTo>
                  <a:lnTo>
                    <a:pt x="260" y="680"/>
                  </a:lnTo>
                  <a:lnTo>
                    <a:pt x="236" y="667"/>
                  </a:lnTo>
                  <a:lnTo>
                    <a:pt x="213" y="639"/>
                  </a:lnTo>
                  <a:lnTo>
                    <a:pt x="189" y="612"/>
                  </a:lnTo>
                  <a:lnTo>
                    <a:pt x="177" y="585"/>
                  </a:lnTo>
                  <a:lnTo>
                    <a:pt x="154" y="571"/>
                  </a:lnTo>
                  <a:lnTo>
                    <a:pt x="130" y="544"/>
                  </a:lnTo>
                  <a:lnTo>
                    <a:pt x="118" y="517"/>
                  </a:lnTo>
                  <a:lnTo>
                    <a:pt x="106" y="503"/>
                  </a:lnTo>
                  <a:lnTo>
                    <a:pt x="95" y="476"/>
                  </a:lnTo>
                  <a:lnTo>
                    <a:pt x="71" y="449"/>
                  </a:lnTo>
                  <a:lnTo>
                    <a:pt x="59" y="422"/>
                  </a:lnTo>
                  <a:lnTo>
                    <a:pt x="47" y="395"/>
                  </a:lnTo>
                  <a:lnTo>
                    <a:pt x="36" y="367"/>
                  </a:lnTo>
                  <a:lnTo>
                    <a:pt x="24" y="340"/>
                  </a:lnTo>
                  <a:lnTo>
                    <a:pt x="24" y="313"/>
                  </a:lnTo>
                  <a:lnTo>
                    <a:pt x="12" y="299"/>
                  </a:lnTo>
                  <a:lnTo>
                    <a:pt x="12" y="272"/>
                  </a:lnTo>
                  <a:lnTo>
                    <a:pt x="0" y="245"/>
                  </a:lnTo>
                  <a:lnTo>
                    <a:pt x="0" y="218"/>
                  </a:lnTo>
                  <a:lnTo>
                    <a:pt x="0" y="190"/>
                  </a:lnTo>
                  <a:lnTo>
                    <a:pt x="0" y="163"/>
                  </a:lnTo>
                  <a:lnTo>
                    <a:pt x="0" y="136"/>
                  </a:lnTo>
                  <a:lnTo>
                    <a:pt x="0" y="109"/>
                  </a:lnTo>
                  <a:lnTo>
                    <a:pt x="0" y="95"/>
                  </a:lnTo>
                  <a:lnTo>
                    <a:pt x="0" y="54"/>
                  </a:lnTo>
                  <a:lnTo>
                    <a:pt x="12" y="27"/>
                  </a:lnTo>
                  <a:lnTo>
                    <a:pt x="12" y="0"/>
                  </a:lnTo>
                  <a:lnTo>
                    <a:pt x="1086" y="150"/>
                  </a:lnTo>
                  <a:lnTo>
                    <a:pt x="590" y="871"/>
                  </a:lnTo>
                  <a:close/>
                </a:path>
              </a:pathLst>
            </a:custGeom>
            <a:solidFill>
              <a:srgbClr val="FF808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352925" y="4217988"/>
              <a:ext cx="461963" cy="488950"/>
            </a:xfrm>
            <a:custGeom>
              <a:avLst/>
              <a:gdLst>
                <a:gd name="T0" fmla="*/ 307 w 307"/>
                <a:gd name="T1" fmla="*/ 82 h 367"/>
                <a:gd name="T2" fmla="*/ 272 w 307"/>
                <a:gd name="T3" fmla="*/ 68 h 367"/>
                <a:gd name="T4" fmla="*/ 236 w 307"/>
                <a:gd name="T5" fmla="*/ 68 h 367"/>
                <a:gd name="T6" fmla="*/ 201 w 307"/>
                <a:gd name="T7" fmla="*/ 54 h 367"/>
                <a:gd name="T8" fmla="*/ 165 w 307"/>
                <a:gd name="T9" fmla="*/ 54 h 367"/>
                <a:gd name="T10" fmla="*/ 142 w 307"/>
                <a:gd name="T11" fmla="*/ 41 h 367"/>
                <a:gd name="T12" fmla="*/ 106 w 307"/>
                <a:gd name="T13" fmla="*/ 41 h 367"/>
                <a:gd name="T14" fmla="*/ 71 w 307"/>
                <a:gd name="T15" fmla="*/ 27 h 367"/>
                <a:gd name="T16" fmla="*/ 35 w 307"/>
                <a:gd name="T17" fmla="*/ 14 h 367"/>
                <a:gd name="T18" fmla="*/ 0 w 307"/>
                <a:gd name="T19" fmla="*/ 0 h 367"/>
                <a:gd name="T20" fmla="*/ 0 w 307"/>
                <a:gd name="T21" fmla="*/ 286 h 367"/>
                <a:gd name="T22" fmla="*/ 35 w 307"/>
                <a:gd name="T23" fmla="*/ 299 h 367"/>
                <a:gd name="T24" fmla="*/ 71 w 307"/>
                <a:gd name="T25" fmla="*/ 313 h 367"/>
                <a:gd name="T26" fmla="*/ 106 w 307"/>
                <a:gd name="T27" fmla="*/ 326 h 367"/>
                <a:gd name="T28" fmla="*/ 142 w 307"/>
                <a:gd name="T29" fmla="*/ 326 h 367"/>
                <a:gd name="T30" fmla="*/ 165 w 307"/>
                <a:gd name="T31" fmla="*/ 340 h 367"/>
                <a:gd name="T32" fmla="*/ 201 w 307"/>
                <a:gd name="T33" fmla="*/ 340 h 367"/>
                <a:gd name="T34" fmla="*/ 236 w 307"/>
                <a:gd name="T35" fmla="*/ 354 h 367"/>
                <a:gd name="T36" fmla="*/ 272 w 307"/>
                <a:gd name="T37" fmla="*/ 354 h 367"/>
                <a:gd name="T38" fmla="*/ 307 w 307"/>
                <a:gd name="T39" fmla="*/ 367 h 367"/>
                <a:gd name="T40" fmla="*/ 307 w 307"/>
                <a:gd name="T41" fmla="*/ 8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7" h="367">
                  <a:moveTo>
                    <a:pt x="307" y="82"/>
                  </a:moveTo>
                  <a:lnTo>
                    <a:pt x="272" y="68"/>
                  </a:lnTo>
                  <a:lnTo>
                    <a:pt x="236" y="68"/>
                  </a:lnTo>
                  <a:lnTo>
                    <a:pt x="201" y="54"/>
                  </a:lnTo>
                  <a:lnTo>
                    <a:pt x="165" y="54"/>
                  </a:lnTo>
                  <a:lnTo>
                    <a:pt x="142" y="41"/>
                  </a:lnTo>
                  <a:lnTo>
                    <a:pt x="106" y="41"/>
                  </a:lnTo>
                  <a:lnTo>
                    <a:pt x="71" y="27"/>
                  </a:lnTo>
                  <a:lnTo>
                    <a:pt x="35" y="14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35" y="299"/>
                  </a:lnTo>
                  <a:lnTo>
                    <a:pt x="71" y="313"/>
                  </a:lnTo>
                  <a:lnTo>
                    <a:pt x="106" y="326"/>
                  </a:lnTo>
                  <a:lnTo>
                    <a:pt x="142" y="326"/>
                  </a:lnTo>
                  <a:lnTo>
                    <a:pt x="165" y="340"/>
                  </a:lnTo>
                  <a:lnTo>
                    <a:pt x="201" y="340"/>
                  </a:lnTo>
                  <a:lnTo>
                    <a:pt x="236" y="354"/>
                  </a:lnTo>
                  <a:lnTo>
                    <a:pt x="272" y="354"/>
                  </a:lnTo>
                  <a:lnTo>
                    <a:pt x="307" y="367"/>
                  </a:lnTo>
                  <a:lnTo>
                    <a:pt x="307" y="82"/>
                  </a:lnTo>
                  <a:close/>
                </a:path>
              </a:pathLst>
            </a:custGeom>
            <a:solidFill>
              <a:srgbClr val="808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814888" y="3257550"/>
              <a:ext cx="282575" cy="1449388"/>
            </a:xfrm>
            <a:custGeom>
              <a:avLst/>
              <a:gdLst>
                <a:gd name="T0" fmla="*/ 189 w 189"/>
                <a:gd name="T1" fmla="*/ 0 h 1088"/>
                <a:gd name="T2" fmla="*/ 0 w 189"/>
                <a:gd name="T3" fmla="*/ 803 h 1088"/>
                <a:gd name="T4" fmla="*/ 0 w 189"/>
                <a:gd name="T5" fmla="*/ 1088 h 1088"/>
                <a:gd name="T6" fmla="*/ 189 w 189"/>
                <a:gd name="T7" fmla="*/ 286 h 1088"/>
                <a:gd name="T8" fmla="*/ 189 w 189"/>
                <a:gd name="T9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088">
                  <a:moveTo>
                    <a:pt x="189" y="0"/>
                  </a:moveTo>
                  <a:lnTo>
                    <a:pt x="0" y="803"/>
                  </a:lnTo>
                  <a:lnTo>
                    <a:pt x="0" y="1088"/>
                  </a:lnTo>
                  <a:lnTo>
                    <a:pt x="189" y="28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808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352925" y="3257550"/>
              <a:ext cx="744538" cy="1069975"/>
            </a:xfrm>
            <a:custGeom>
              <a:avLst/>
              <a:gdLst>
                <a:gd name="T0" fmla="*/ 307 w 496"/>
                <a:gd name="T1" fmla="*/ 803 h 803"/>
                <a:gd name="T2" fmla="*/ 272 w 496"/>
                <a:gd name="T3" fmla="*/ 789 h 803"/>
                <a:gd name="T4" fmla="*/ 236 w 496"/>
                <a:gd name="T5" fmla="*/ 789 h 803"/>
                <a:gd name="T6" fmla="*/ 201 w 496"/>
                <a:gd name="T7" fmla="*/ 775 h 803"/>
                <a:gd name="T8" fmla="*/ 165 w 496"/>
                <a:gd name="T9" fmla="*/ 775 h 803"/>
                <a:gd name="T10" fmla="*/ 142 w 496"/>
                <a:gd name="T11" fmla="*/ 762 h 803"/>
                <a:gd name="T12" fmla="*/ 106 w 496"/>
                <a:gd name="T13" fmla="*/ 762 h 803"/>
                <a:gd name="T14" fmla="*/ 71 w 496"/>
                <a:gd name="T15" fmla="*/ 748 h 803"/>
                <a:gd name="T16" fmla="*/ 35 w 496"/>
                <a:gd name="T17" fmla="*/ 735 h 803"/>
                <a:gd name="T18" fmla="*/ 0 w 496"/>
                <a:gd name="T19" fmla="*/ 721 h 803"/>
                <a:gd name="T20" fmla="*/ 496 w 496"/>
                <a:gd name="T21" fmla="*/ 0 h 803"/>
                <a:gd name="T22" fmla="*/ 307 w 496"/>
                <a:gd name="T23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803">
                  <a:moveTo>
                    <a:pt x="307" y="803"/>
                  </a:moveTo>
                  <a:lnTo>
                    <a:pt x="272" y="789"/>
                  </a:lnTo>
                  <a:lnTo>
                    <a:pt x="236" y="789"/>
                  </a:lnTo>
                  <a:lnTo>
                    <a:pt x="201" y="775"/>
                  </a:lnTo>
                  <a:lnTo>
                    <a:pt x="165" y="775"/>
                  </a:lnTo>
                  <a:lnTo>
                    <a:pt x="142" y="762"/>
                  </a:lnTo>
                  <a:lnTo>
                    <a:pt x="106" y="762"/>
                  </a:lnTo>
                  <a:lnTo>
                    <a:pt x="71" y="748"/>
                  </a:lnTo>
                  <a:lnTo>
                    <a:pt x="35" y="735"/>
                  </a:lnTo>
                  <a:lnTo>
                    <a:pt x="0" y="721"/>
                  </a:lnTo>
                  <a:lnTo>
                    <a:pt x="496" y="0"/>
                  </a:lnTo>
                  <a:lnTo>
                    <a:pt x="307" y="803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132388" y="3638550"/>
              <a:ext cx="1804987" cy="1068388"/>
            </a:xfrm>
            <a:custGeom>
              <a:avLst/>
              <a:gdLst>
                <a:gd name="T0" fmla="*/ 1193 w 1205"/>
                <a:gd name="T1" fmla="*/ 27 h 802"/>
                <a:gd name="T2" fmla="*/ 1158 w 1205"/>
                <a:gd name="T3" fmla="*/ 81 h 802"/>
                <a:gd name="T4" fmla="*/ 1122 w 1205"/>
                <a:gd name="T5" fmla="*/ 136 h 802"/>
                <a:gd name="T6" fmla="*/ 1075 w 1205"/>
                <a:gd name="T7" fmla="*/ 176 h 802"/>
                <a:gd name="T8" fmla="*/ 1028 w 1205"/>
                <a:gd name="T9" fmla="*/ 217 h 802"/>
                <a:gd name="T10" fmla="*/ 980 w 1205"/>
                <a:gd name="T11" fmla="*/ 258 h 802"/>
                <a:gd name="T12" fmla="*/ 921 w 1205"/>
                <a:gd name="T13" fmla="*/ 299 h 802"/>
                <a:gd name="T14" fmla="*/ 862 w 1205"/>
                <a:gd name="T15" fmla="*/ 340 h 802"/>
                <a:gd name="T16" fmla="*/ 803 w 1205"/>
                <a:gd name="T17" fmla="*/ 367 h 802"/>
                <a:gd name="T18" fmla="*/ 744 w 1205"/>
                <a:gd name="T19" fmla="*/ 408 h 802"/>
                <a:gd name="T20" fmla="*/ 673 w 1205"/>
                <a:gd name="T21" fmla="*/ 435 h 802"/>
                <a:gd name="T22" fmla="*/ 603 w 1205"/>
                <a:gd name="T23" fmla="*/ 449 h 802"/>
                <a:gd name="T24" fmla="*/ 532 w 1205"/>
                <a:gd name="T25" fmla="*/ 476 h 802"/>
                <a:gd name="T26" fmla="*/ 461 w 1205"/>
                <a:gd name="T27" fmla="*/ 489 h 802"/>
                <a:gd name="T28" fmla="*/ 378 w 1205"/>
                <a:gd name="T29" fmla="*/ 503 h 802"/>
                <a:gd name="T30" fmla="*/ 307 w 1205"/>
                <a:gd name="T31" fmla="*/ 503 h 802"/>
                <a:gd name="T32" fmla="*/ 225 w 1205"/>
                <a:gd name="T33" fmla="*/ 517 h 802"/>
                <a:gd name="T34" fmla="*/ 154 w 1205"/>
                <a:gd name="T35" fmla="*/ 517 h 802"/>
                <a:gd name="T36" fmla="*/ 83 w 1205"/>
                <a:gd name="T37" fmla="*/ 503 h 802"/>
                <a:gd name="T38" fmla="*/ 0 w 1205"/>
                <a:gd name="T39" fmla="*/ 503 h 802"/>
                <a:gd name="T40" fmla="*/ 36 w 1205"/>
                <a:gd name="T41" fmla="*/ 789 h 802"/>
                <a:gd name="T42" fmla="*/ 119 w 1205"/>
                <a:gd name="T43" fmla="*/ 802 h 802"/>
                <a:gd name="T44" fmla="*/ 189 w 1205"/>
                <a:gd name="T45" fmla="*/ 802 h 802"/>
                <a:gd name="T46" fmla="*/ 272 w 1205"/>
                <a:gd name="T47" fmla="*/ 802 h 802"/>
                <a:gd name="T48" fmla="*/ 343 w 1205"/>
                <a:gd name="T49" fmla="*/ 789 h 802"/>
                <a:gd name="T50" fmla="*/ 414 w 1205"/>
                <a:gd name="T51" fmla="*/ 775 h 802"/>
                <a:gd name="T52" fmla="*/ 496 w 1205"/>
                <a:gd name="T53" fmla="*/ 761 h 802"/>
                <a:gd name="T54" fmla="*/ 567 w 1205"/>
                <a:gd name="T55" fmla="*/ 748 h 802"/>
                <a:gd name="T56" fmla="*/ 638 w 1205"/>
                <a:gd name="T57" fmla="*/ 734 h 802"/>
                <a:gd name="T58" fmla="*/ 709 w 1205"/>
                <a:gd name="T59" fmla="*/ 707 h 802"/>
                <a:gd name="T60" fmla="*/ 768 w 1205"/>
                <a:gd name="T61" fmla="*/ 680 h 802"/>
                <a:gd name="T62" fmla="*/ 839 w 1205"/>
                <a:gd name="T63" fmla="*/ 639 h 802"/>
                <a:gd name="T64" fmla="*/ 898 w 1205"/>
                <a:gd name="T65" fmla="*/ 612 h 802"/>
                <a:gd name="T66" fmla="*/ 957 w 1205"/>
                <a:gd name="T67" fmla="*/ 571 h 802"/>
                <a:gd name="T68" fmla="*/ 1004 w 1205"/>
                <a:gd name="T69" fmla="*/ 530 h 802"/>
                <a:gd name="T70" fmla="*/ 1051 w 1205"/>
                <a:gd name="T71" fmla="*/ 489 h 802"/>
                <a:gd name="T72" fmla="*/ 1099 w 1205"/>
                <a:gd name="T73" fmla="*/ 435 h 802"/>
                <a:gd name="T74" fmla="*/ 1134 w 1205"/>
                <a:gd name="T75" fmla="*/ 394 h 802"/>
                <a:gd name="T76" fmla="*/ 1169 w 1205"/>
                <a:gd name="T77" fmla="*/ 340 h 802"/>
                <a:gd name="T78" fmla="*/ 1205 w 1205"/>
                <a:gd name="T79" fmla="*/ 285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5" h="802">
                  <a:moveTo>
                    <a:pt x="1205" y="0"/>
                  </a:moveTo>
                  <a:lnTo>
                    <a:pt x="1193" y="27"/>
                  </a:lnTo>
                  <a:lnTo>
                    <a:pt x="1169" y="54"/>
                  </a:lnTo>
                  <a:lnTo>
                    <a:pt x="1158" y="81"/>
                  </a:lnTo>
                  <a:lnTo>
                    <a:pt x="1134" y="108"/>
                  </a:lnTo>
                  <a:lnTo>
                    <a:pt x="1122" y="136"/>
                  </a:lnTo>
                  <a:lnTo>
                    <a:pt x="1099" y="149"/>
                  </a:lnTo>
                  <a:lnTo>
                    <a:pt x="1075" y="176"/>
                  </a:lnTo>
                  <a:lnTo>
                    <a:pt x="1051" y="204"/>
                  </a:lnTo>
                  <a:lnTo>
                    <a:pt x="1028" y="217"/>
                  </a:lnTo>
                  <a:lnTo>
                    <a:pt x="1004" y="244"/>
                  </a:lnTo>
                  <a:lnTo>
                    <a:pt x="980" y="258"/>
                  </a:lnTo>
                  <a:lnTo>
                    <a:pt x="957" y="285"/>
                  </a:lnTo>
                  <a:lnTo>
                    <a:pt x="921" y="299"/>
                  </a:lnTo>
                  <a:lnTo>
                    <a:pt x="898" y="326"/>
                  </a:lnTo>
                  <a:lnTo>
                    <a:pt x="862" y="340"/>
                  </a:lnTo>
                  <a:lnTo>
                    <a:pt x="839" y="353"/>
                  </a:lnTo>
                  <a:lnTo>
                    <a:pt x="803" y="367"/>
                  </a:lnTo>
                  <a:lnTo>
                    <a:pt x="768" y="394"/>
                  </a:lnTo>
                  <a:lnTo>
                    <a:pt x="744" y="408"/>
                  </a:lnTo>
                  <a:lnTo>
                    <a:pt x="709" y="421"/>
                  </a:lnTo>
                  <a:lnTo>
                    <a:pt x="673" y="435"/>
                  </a:lnTo>
                  <a:lnTo>
                    <a:pt x="638" y="449"/>
                  </a:lnTo>
                  <a:lnTo>
                    <a:pt x="603" y="449"/>
                  </a:lnTo>
                  <a:lnTo>
                    <a:pt x="567" y="462"/>
                  </a:lnTo>
                  <a:lnTo>
                    <a:pt x="532" y="476"/>
                  </a:lnTo>
                  <a:lnTo>
                    <a:pt x="496" y="476"/>
                  </a:lnTo>
                  <a:lnTo>
                    <a:pt x="461" y="489"/>
                  </a:lnTo>
                  <a:lnTo>
                    <a:pt x="414" y="489"/>
                  </a:lnTo>
                  <a:lnTo>
                    <a:pt x="378" y="503"/>
                  </a:lnTo>
                  <a:lnTo>
                    <a:pt x="343" y="503"/>
                  </a:lnTo>
                  <a:lnTo>
                    <a:pt x="307" y="503"/>
                  </a:lnTo>
                  <a:lnTo>
                    <a:pt x="272" y="517"/>
                  </a:lnTo>
                  <a:lnTo>
                    <a:pt x="225" y="517"/>
                  </a:lnTo>
                  <a:lnTo>
                    <a:pt x="189" y="517"/>
                  </a:lnTo>
                  <a:lnTo>
                    <a:pt x="154" y="517"/>
                  </a:lnTo>
                  <a:lnTo>
                    <a:pt x="119" y="517"/>
                  </a:lnTo>
                  <a:lnTo>
                    <a:pt x="83" y="503"/>
                  </a:lnTo>
                  <a:lnTo>
                    <a:pt x="36" y="503"/>
                  </a:lnTo>
                  <a:lnTo>
                    <a:pt x="0" y="503"/>
                  </a:lnTo>
                  <a:lnTo>
                    <a:pt x="0" y="789"/>
                  </a:lnTo>
                  <a:lnTo>
                    <a:pt x="36" y="789"/>
                  </a:lnTo>
                  <a:lnTo>
                    <a:pt x="83" y="789"/>
                  </a:lnTo>
                  <a:lnTo>
                    <a:pt x="119" y="802"/>
                  </a:lnTo>
                  <a:lnTo>
                    <a:pt x="154" y="802"/>
                  </a:lnTo>
                  <a:lnTo>
                    <a:pt x="189" y="802"/>
                  </a:lnTo>
                  <a:lnTo>
                    <a:pt x="225" y="802"/>
                  </a:lnTo>
                  <a:lnTo>
                    <a:pt x="272" y="802"/>
                  </a:lnTo>
                  <a:lnTo>
                    <a:pt x="307" y="789"/>
                  </a:lnTo>
                  <a:lnTo>
                    <a:pt x="343" y="789"/>
                  </a:lnTo>
                  <a:lnTo>
                    <a:pt x="378" y="789"/>
                  </a:lnTo>
                  <a:lnTo>
                    <a:pt x="414" y="775"/>
                  </a:lnTo>
                  <a:lnTo>
                    <a:pt x="461" y="775"/>
                  </a:lnTo>
                  <a:lnTo>
                    <a:pt x="496" y="761"/>
                  </a:lnTo>
                  <a:lnTo>
                    <a:pt x="532" y="761"/>
                  </a:lnTo>
                  <a:lnTo>
                    <a:pt x="567" y="748"/>
                  </a:lnTo>
                  <a:lnTo>
                    <a:pt x="603" y="734"/>
                  </a:lnTo>
                  <a:lnTo>
                    <a:pt x="638" y="734"/>
                  </a:lnTo>
                  <a:lnTo>
                    <a:pt x="673" y="721"/>
                  </a:lnTo>
                  <a:lnTo>
                    <a:pt x="709" y="707"/>
                  </a:lnTo>
                  <a:lnTo>
                    <a:pt x="744" y="693"/>
                  </a:lnTo>
                  <a:lnTo>
                    <a:pt x="768" y="680"/>
                  </a:lnTo>
                  <a:lnTo>
                    <a:pt x="803" y="653"/>
                  </a:lnTo>
                  <a:lnTo>
                    <a:pt x="839" y="639"/>
                  </a:lnTo>
                  <a:lnTo>
                    <a:pt x="862" y="625"/>
                  </a:lnTo>
                  <a:lnTo>
                    <a:pt x="898" y="612"/>
                  </a:lnTo>
                  <a:lnTo>
                    <a:pt x="921" y="585"/>
                  </a:lnTo>
                  <a:lnTo>
                    <a:pt x="957" y="571"/>
                  </a:lnTo>
                  <a:lnTo>
                    <a:pt x="980" y="544"/>
                  </a:lnTo>
                  <a:lnTo>
                    <a:pt x="1004" y="530"/>
                  </a:lnTo>
                  <a:lnTo>
                    <a:pt x="1028" y="503"/>
                  </a:lnTo>
                  <a:lnTo>
                    <a:pt x="1051" y="489"/>
                  </a:lnTo>
                  <a:lnTo>
                    <a:pt x="1075" y="462"/>
                  </a:lnTo>
                  <a:lnTo>
                    <a:pt x="1099" y="435"/>
                  </a:lnTo>
                  <a:lnTo>
                    <a:pt x="1122" y="421"/>
                  </a:lnTo>
                  <a:lnTo>
                    <a:pt x="1134" y="394"/>
                  </a:lnTo>
                  <a:lnTo>
                    <a:pt x="1158" y="367"/>
                  </a:lnTo>
                  <a:lnTo>
                    <a:pt x="1169" y="340"/>
                  </a:lnTo>
                  <a:lnTo>
                    <a:pt x="1193" y="313"/>
                  </a:lnTo>
                  <a:lnTo>
                    <a:pt x="1205" y="28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4D668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132388" y="3238500"/>
              <a:ext cx="1804987" cy="1089025"/>
            </a:xfrm>
            <a:custGeom>
              <a:avLst/>
              <a:gdLst>
                <a:gd name="T0" fmla="*/ 1205 w 1205"/>
                <a:gd name="T1" fmla="*/ 300 h 817"/>
                <a:gd name="T2" fmla="*/ 1193 w 1205"/>
                <a:gd name="T3" fmla="*/ 327 h 817"/>
                <a:gd name="T4" fmla="*/ 1169 w 1205"/>
                <a:gd name="T5" fmla="*/ 354 h 817"/>
                <a:gd name="T6" fmla="*/ 1158 w 1205"/>
                <a:gd name="T7" fmla="*/ 381 h 817"/>
                <a:gd name="T8" fmla="*/ 1134 w 1205"/>
                <a:gd name="T9" fmla="*/ 408 h 817"/>
                <a:gd name="T10" fmla="*/ 1122 w 1205"/>
                <a:gd name="T11" fmla="*/ 436 h 817"/>
                <a:gd name="T12" fmla="*/ 1099 w 1205"/>
                <a:gd name="T13" fmla="*/ 449 h 817"/>
                <a:gd name="T14" fmla="*/ 1075 w 1205"/>
                <a:gd name="T15" fmla="*/ 476 h 817"/>
                <a:gd name="T16" fmla="*/ 1051 w 1205"/>
                <a:gd name="T17" fmla="*/ 504 h 817"/>
                <a:gd name="T18" fmla="*/ 1028 w 1205"/>
                <a:gd name="T19" fmla="*/ 517 h 817"/>
                <a:gd name="T20" fmla="*/ 1004 w 1205"/>
                <a:gd name="T21" fmla="*/ 544 h 817"/>
                <a:gd name="T22" fmla="*/ 980 w 1205"/>
                <a:gd name="T23" fmla="*/ 558 h 817"/>
                <a:gd name="T24" fmla="*/ 957 w 1205"/>
                <a:gd name="T25" fmla="*/ 585 h 817"/>
                <a:gd name="T26" fmla="*/ 921 w 1205"/>
                <a:gd name="T27" fmla="*/ 599 h 817"/>
                <a:gd name="T28" fmla="*/ 898 w 1205"/>
                <a:gd name="T29" fmla="*/ 626 h 817"/>
                <a:gd name="T30" fmla="*/ 862 w 1205"/>
                <a:gd name="T31" fmla="*/ 640 h 817"/>
                <a:gd name="T32" fmla="*/ 839 w 1205"/>
                <a:gd name="T33" fmla="*/ 653 h 817"/>
                <a:gd name="T34" fmla="*/ 803 w 1205"/>
                <a:gd name="T35" fmla="*/ 667 h 817"/>
                <a:gd name="T36" fmla="*/ 768 w 1205"/>
                <a:gd name="T37" fmla="*/ 694 h 817"/>
                <a:gd name="T38" fmla="*/ 744 w 1205"/>
                <a:gd name="T39" fmla="*/ 708 h 817"/>
                <a:gd name="T40" fmla="*/ 709 w 1205"/>
                <a:gd name="T41" fmla="*/ 721 h 817"/>
                <a:gd name="T42" fmla="*/ 673 w 1205"/>
                <a:gd name="T43" fmla="*/ 735 h 817"/>
                <a:gd name="T44" fmla="*/ 638 w 1205"/>
                <a:gd name="T45" fmla="*/ 749 h 817"/>
                <a:gd name="T46" fmla="*/ 603 w 1205"/>
                <a:gd name="T47" fmla="*/ 749 h 817"/>
                <a:gd name="T48" fmla="*/ 567 w 1205"/>
                <a:gd name="T49" fmla="*/ 762 h 817"/>
                <a:gd name="T50" fmla="*/ 532 w 1205"/>
                <a:gd name="T51" fmla="*/ 776 h 817"/>
                <a:gd name="T52" fmla="*/ 496 w 1205"/>
                <a:gd name="T53" fmla="*/ 776 h 817"/>
                <a:gd name="T54" fmla="*/ 461 w 1205"/>
                <a:gd name="T55" fmla="*/ 789 h 817"/>
                <a:gd name="T56" fmla="*/ 414 w 1205"/>
                <a:gd name="T57" fmla="*/ 789 h 817"/>
                <a:gd name="T58" fmla="*/ 378 w 1205"/>
                <a:gd name="T59" fmla="*/ 803 h 817"/>
                <a:gd name="T60" fmla="*/ 343 w 1205"/>
                <a:gd name="T61" fmla="*/ 803 h 817"/>
                <a:gd name="T62" fmla="*/ 307 w 1205"/>
                <a:gd name="T63" fmla="*/ 803 h 817"/>
                <a:gd name="T64" fmla="*/ 272 w 1205"/>
                <a:gd name="T65" fmla="*/ 817 h 817"/>
                <a:gd name="T66" fmla="*/ 225 w 1205"/>
                <a:gd name="T67" fmla="*/ 817 h 817"/>
                <a:gd name="T68" fmla="*/ 189 w 1205"/>
                <a:gd name="T69" fmla="*/ 817 h 817"/>
                <a:gd name="T70" fmla="*/ 154 w 1205"/>
                <a:gd name="T71" fmla="*/ 817 h 817"/>
                <a:gd name="T72" fmla="*/ 119 w 1205"/>
                <a:gd name="T73" fmla="*/ 817 h 817"/>
                <a:gd name="T74" fmla="*/ 83 w 1205"/>
                <a:gd name="T75" fmla="*/ 803 h 817"/>
                <a:gd name="T76" fmla="*/ 36 w 1205"/>
                <a:gd name="T77" fmla="*/ 803 h 817"/>
                <a:gd name="T78" fmla="*/ 0 w 1205"/>
                <a:gd name="T79" fmla="*/ 803 h 817"/>
                <a:gd name="T80" fmla="*/ 189 w 1205"/>
                <a:gd name="T81" fmla="*/ 0 h 817"/>
                <a:gd name="T82" fmla="*/ 1205 w 1205"/>
                <a:gd name="T83" fmla="*/ 30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5" h="817">
                  <a:moveTo>
                    <a:pt x="1205" y="300"/>
                  </a:moveTo>
                  <a:lnTo>
                    <a:pt x="1193" y="327"/>
                  </a:lnTo>
                  <a:lnTo>
                    <a:pt x="1169" y="354"/>
                  </a:lnTo>
                  <a:lnTo>
                    <a:pt x="1158" y="381"/>
                  </a:lnTo>
                  <a:lnTo>
                    <a:pt x="1134" y="408"/>
                  </a:lnTo>
                  <a:lnTo>
                    <a:pt x="1122" y="436"/>
                  </a:lnTo>
                  <a:lnTo>
                    <a:pt x="1099" y="449"/>
                  </a:lnTo>
                  <a:lnTo>
                    <a:pt x="1075" y="476"/>
                  </a:lnTo>
                  <a:lnTo>
                    <a:pt x="1051" y="504"/>
                  </a:lnTo>
                  <a:lnTo>
                    <a:pt x="1028" y="517"/>
                  </a:lnTo>
                  <a:lnTo>
                    <a:pt x="1004" y="544"/>
                  </a:lnTo>
                  <a:lnTo>
                    <a:pt x="980" y="558"/>
                  </a:lnTo>
                  <a:lnTo>
                    <a:pt x="957" y="585"/>
                  </a:lnTo>
                  <a:lnTo>
                    <a:pt x="921" y="599"/>
                  </a:lnTo>
                  <a:lnTo>
                    <a:pt x="898" y="626"/>
                  </a:lnTo>
                  <a:lnTo>
                    <a:pt x="862" y="640"/>
                  </a:lnTo>
                  <a:lnTo>
                    <a:pt x="839" y="653"/>
                  </a:lnTo>
                  <a:lnTo>
                    <a:pt x="803" y="667"/>
                  </a:lnTo>
                  <a:lnTo>
                    <a:pt x="768" y="694"/>
                  </a:lnTo>
                  <a:lnTo>
                    <a:pt x="744" y="708"/>
                  </a:lnTo>
                  <a:lnTo>
                    <a:pt x="709" y="721"/>
                  </a:lnTo>
                  <a:lnTo>
                    <a:pt x="673" y="735"/>
                  </a:lnTo>
                  <a:lnTo>
                    <a:pt x="638" y="749"/>
                  </a:lnTo>
                  <a:lnTo>
                    <a:pt x="603" y="749"/>
                  </a:lnTo>
                  <a:lnTo>
                    <a:pt x="567" y="762"/>
                  </a:lnTo>
                  <a:lnTo>
                    <a:pt x="532" y="776"/>
                  </a:lnTo>
                  <a:lnTo>
                    <a:pt x="496" y="776"/>
                  </a:lnTo>
                  <a:lnTo>
                    <a:pt x="461" y="789"/>
                  </a:lnTo>
                  <a:lnTo>
                    <a:pt x="414" y="789"/>
                  </a:lnTo>
                  <a:lnTo>
                    <a:pt x="378" y="803"/>
                  </a:lnTo>
                  <a:lnTo>
                    <a:pt x="343" y="803"/>
                  </a:lnTo>
                  <a:lnTo>
                    <a:pt x="307" y="803"/>
                  </a:lnTo>
                  <a:lnTo>
                    <a:pt x="272" y="817"/>
                  </a:lnTo>
                  <a:lnTo>
                    <a:pt x="225" y="817"/>
                  </a:lnTo>
                  <a:lnTo>
                    <a:pt x="189" y="817"/>
                  </a:lnTo>
                  <a:lnTo>
                    <a:pt x="154" y="817"/>
                  </a:lnTo>
                  <a:lnTo>
                    <a:pt x="119" y="817"/>
                  </a:lnTo>
                  <a:lnTo>
                    <a:pt x="83" y="803"/>
                  </a:lnTo>
                  <a:lnTo>
                    <a:pt x="36" y="803"/>
                  </a:lnTo>
                  <a:lnTo>
                    <a:pt x="0" y="803"/>
                  </a:lnTo>
                  <a:lnTo>
                    <a:pt x="189" y="0"/>
                  </a:lnTo>
                  <a:lnTo>
                    <a:pt x="1205" y="300"/>
                  </a:lnTo>
                  <a:close/>
                </a:path>
              </a:pathLst>
            </a:custGeom>
            <a:solidFill>
              <a:srgbClr val="99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028700" y="3429000"/>
              <a:ext cx="2217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287 HELMINTHES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714500" y="3810000"/>
              <a:ext cx="6762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(20%)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841750" y="4762500"/>
              <a:ext cx="18621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66 PROTOZOA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352925" y="5053013"/>
              <a:ext cx="534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(5%)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264275" y="4635500"/>
              <a:ext cx="2030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307 FUNGI (22%)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343775" y="2532063"/>
              <a:ext cx="1935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217 VIRUSES &amp;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7415213" y="2822575"/>
              <a:ext cx="1720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PRIONS (15%)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460875" y="1063625"/>
              <a:ext cx="19494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538 BACTERIA  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903788" y="1352550"/>
              <a:ext cx="6762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(38%)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2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103" y="178557"/>
            <a:ext cx="10365082" cy="550212"/>
          </a:xfrm>
        </p:spPr>
        <p:txBody>
          <a:bodyPr/>
          <a:lstStyle/>
          <a:p>
            <a:r>
              <a:rPr lang="en-CA" sz="2400" smtClean="0"/>
              <a:t>COMMON TERMS DEFINED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54" y="453663"/>
            <a:ext cx="11642180" cy="5559064"/>
          </a:xfrm>
        </p:spPr>
        <p:txBody>
          <a:bodyPr/>
          <a:lstStyle/>
          <a:p>
            <a:pPr marL="354013" indent="-277813">
              <a:lnSpc>
                <a:spcPct val="300000"/>
              </a:lnSpc>
            </a:pPr>
            <a:r>
              <a:rPr lang="en-CA" sz="2000" smtClean="0">
                <a:solidFill>
                  <a:srgbClr val="FFC000"/>
                </a:solidFill>
              </a:rPr>
              <a:t>PATHOGEN</a:t>
            </a:r>
            <a:r>
              <a:rPr lang="en-CA" sz="2000" smtClean="0"/>
              <a:t>: FRANK &amp; OPPORTUNISTIC (PERIKAIROTS: </a:t>
            </a:r>
            <a:r>
              <a:rPr lang="en-US" sz="2000" smtClean="0"/>
              <a:t>ENVIRONMENT-BASED)</a:t>
            </a:r>
            <a:endParaRPr lang="en-US" sz="2000"/>
          </a:p>
          <a:p>
            <a:pPr marL="354013" indent="-277813">
              <a:lnSpc>
                <a:spcPct val="300000"/>
              </a:lnSpc>
            </a:pPr>
            <a:r>
              <a:rPr lang="en-CA" sz="2000">
                <a:solidFill>
                  <a:srgbClr val="66FF99"/>
                </a:solidFill>
              </a:rPr>
              <a:t>ZOONOTIC PATHOGENS</a:t>
            </a:r>
            <a:r>
              <a:rPr lang="en-CA" sz="2000">
                <a:solidFill>
                  <a:srgbClr val="92D050"/>
                </a:solidFill>
              </a:rPr>
              <a:t>: </a:t>
            </a:r>
            <a:r>
              <a:rPr lang="en-CA" sz="2000"/>
              <a:t>ANIMAL PATHOGENS THAT CAN INFECT HUMANS AS WELL</a:t>
            </a:r>
            <a:endParaRPr lang="en-US" sz="2000"/>
          </a:p>
          <a:p>
            <a:pPr marL="354013" indent="-277813">
              <a:lnSpc>
                <a:spcPct val="300000"/>
              </a:lnSpc>
            </a:pPr>
            <a:r>
              <a:rPr lang="en-CA" sz="2000" smtClean="0">
                <a:solidFill>
                  <a:srgbClr val="FFCC99"/>
                </a:solidFill>
              </a:rPr>
              <a:t>PREMISE PLUMBING: </a:t>
            </a:r>
            <a:r>
              <a:rPr lang="en-US" sz="2000" smtClean="0"/>
              <a:t>PART OF POTABLE WATER SUPPLY SYSTEM INSIDE A BUILDING </a:t>
            </a:r>
            <a:endParaRPr lang="en-CA" sz="2000" smtClean="0">
              <a:solidFill>
                <a:srgbClr val="FFCC99"/>
              </a:solidFill>
            </a:endParaRPr>
          </a:p>
          <a:p>
            <a:pPr marL="354013" indent="-277813">
              <a:lnSpc>
                <a:spcPct val="300000"/>
              </a:lnSpc>
            </a:pPr>
            <a:r>
              <a:rPr lang="en-CA" sz="2000" smtClean="0">
                <a:solidFill>
                  <a:schemeClr val="accent4">
                    <a:lumMod val="75000"/>
                  </a:schemeClr>
                </a:solidFill>
              </a:rPr>
              <a:t>BIOFILM</a:t>
            </a:r>
            <a:r>
              <a:rPr lang="en-CA" sz="2000" smtClean="0"/>
              <a:t>: </a:t>
            </a:r>
            <a:r>
              <a:rPr lang="en-CA" sz="2000"/>
              <a:t>A </a:t>
            </a:r>
            <a:r>
              <a:rPr lang="en-CA" sz="2000" smtClean="0"/>
              <a:t>SLIMY LAYER </a:t>
            </a:r>
            <a:r>
              <a:rPr lang="en-CA" sz="2000"/>
              <a:t>OF MICROBES ON SURFACES SUBMERGED IN </a:t>
            </a:r>
            <a:r>
              <a:rPr lang="en-CA" sz="2000" smtClean="0"/>
              <a:t>LIQUIDS</a:t>
            </a:r>
          </a:p>
          <a:p>
            <a:pPr marL="354013" lvl="1" indent="-277813">
              <a:lnSpc>
                <a:spcPct val="300000"/>
              </a:lnSpc>
              <a:spcBef>
                <a:spcPts val="0"/>
              </a:spcBef>
            </a:pPr>
            <a:r>
              <a:rPr lang="en-US">
                <a:solidFill>
                  <a:srgbClr val="FFCCFF"/>
                </a:solidFill>
              </a:rPr>
              <a:t>MICROBIOME:</a:t>
            </a:r>
            <a:r>
              <a:rPr lang="en-US"/>
              <a:t> </a:t>
            </a:r>
            <a:r>
              <a:rPr lang="en-US" smtClean="0"/>
              <a:t>TOTALITY OF MICROBES IN THE BODY </a:t>
            </a:r>
            <a:r>
              <a:rPr lang="en-US"/>
              <a:t>OR </a:t>
            </a:r>
            <a:r>
              <a:rPr lang="en-US" smtClean="0"/>
              <a:t>AT AN ENVIRONMENT SITE</a:t>
            </a:r>
            <a:endParaRPr lang="en-US"/>
          </a:p>
          <a:p>
            <a:pPr marL="354013" lvl="1" indent="-277813">
              <a:lnSpc>
                <a:spcPct val="300000"/>
              </a:lnSpc>
              <a:spcBef>
                <a:spcPts val="0"/>
              </a:spcBef>
            </a:pPr>
            <a:r>
              <a:rPr lang="en-US">
                <a:solidFill>
                  <a:srgbClr val="FF9999"/>
                </a:solidFill>
              </a:rPr>
              <a:t>MICROBIOTA:</a:t>
            </a:r>
            <a:r>
              <a:rPr lang="en-US"/>
              <a:t> </a:t>
            </a:r>
            <a:r>
              <a:rPr lang="en-US" smtClean="0"/>
              <a:t>COMBINES </a:t>
            </a:r>
            <a:r>
              <a:rPr lang="en-US"/>
              <a:t>‘MICROFLORA’ &amp; ‘MICROFAUNA</a:t>
            </a:r>
            <a:r>
              <a:rPr lang="en-US" smtClean="0"/>
              <a:t>’</a:t>
            </a:r>
          </a:p>
          <a:p>
            <a:endParaRPr lang="en-CA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856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308" y="177286"/>
            <a:ext cx="6215070" cy="630237"/>
          </a:xfrm>
        </p:spPr>
        <p:txBody>
          <a:bodyPr/>
          <a:lstStyle/>
          <a:p>
            <a:r>
              <a:rPr lang="en-CA" sz="2400" dirty="0" smtClean="0"/>
              <a:t>SPREAD OF PATHOGENS BY WATER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06637-E016-4B3E-A616-D6708DF662C1}" type="slidenum">
              <a:rPr lang="en-US" sz="1800" smtClean="0"/>
              <a:pPr>
                <a:defRPr/>
              </a:pPr>
              <a:t>8</a:t>
            </a:fld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730" y="615452"/>
            <a:ext cx="6602540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46" y="160330"/>
            <a:ext cx="10365082" cy="630237"/>
          </a:xfrm>
        </p:spPr>
        <p:txBody>
          <a:bodyPr/>
          <a:lstStyle/>
          <a:p>
            <a:r>
              <a:rPr lang="en-CA" sz="2400" smtClean="0"/>
              <a:t>RELATIONSHIPS BETWEEN </a:t>
            </a:r>
            <a:r>
              <a:rPr lang="en-CA" sz="2400"/>
              <a:t>WATER &amp; PATHOGENS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80" y="685293"/>
            <a:ext cx="11020265" cy="5675314"/>
          </a:xfrm>
        </p:spPr>
        <p:txBody>
          <a:bodyPr/>
          <a:lstStyle/>
          <a:p>
            <a:pPr eaLnBrk="1" hangingPunct="1">
              <a:lnSpc>
                <a:spcPct val="250000"/>
              </a:lnSpc>
              <a:spcBef>
                <a:spcPts val="600"/>
              </a:spcBef>
              <a:buFont typeface="ZapfDingbats" pitchFamily="82" charset="2"/>
              <a:buChar char="n"/>
              <a:defRPr/>
            </a:pPr>
            <a:r>
              <a:rPr lang="en-US" sz="2000">
                <a:solidFill>
                  <a:srgbClr val="66FFFF"/>
                </a:solidFill>
              </a:rPr>
              <a:t>WATER-BORNE: </a:t>
            </a:r>
            <a:r>
              <a:rPr lang="en-US" sz="2000" smtClean="0"/>
              <a:t>INGESTION/INHALATION OF CONTAMINATED </a:t>
            </a:r>
            <a:r>
              <a:rPr lang="en-US" sz="2000"/>
              <a:t>WATER (CHOLERA, </a:t>
            </a:r>
            <a:r>
              <a:rPr lang="en-US" sz="2000" smtClean="0"/>
              <a:t>TYPHOID FEVER, HEPATITIS A, LEGIONNAIRES’ DISEASE)</a:t>
            </a:r>
            <a:endParaRPr lang="en-US" sz="2000"/>
          </a:p>
          <a:p>
            <a:pPr eaLnBrk="1" hangingPunct="1">
              <a:lnSpc>
                <a:spcPct val="250000"/>
              </a:lnSpc>
              <a:spcBef>
                <a:spcPts val="600"/>
              </a:spcBef>
              <a:buFont typeface="ZapfDingbats" pitchFamily="82" charset="2"/>
              <a:buChar char="n"/>
              <a:defRPr/>
            </a:pPr>
            <a:r>
              <a:rPr lang="en-US" sz="2000" smtClean="0">
                <a:solidFill>
                  <a:srgbClr val="FFCC99"/>
                </a:solidFill>
              </a:rPr>
              <a:t>WATER-WASHED </a:t>
            </a:r>
            <a:r>
              <a:rPr lang="en-US" sz="2000">
                <a:solidFill>
                  <a:srgbClr val="FFCC99"/>
                </a:solidFill>
              </a:rPr>
              <a:t>(</a:t>
            </a:r>
            <a:r>
              <a:rPr lang="en-US" sz="2000" smtClean="0">
                <a:solidFill>
                  <a:srgbClr val="FFCC99"/>
                </a:solidFill>
              </a:rPr>
              <a:t>WATER HYGIENE):</a:t>
            </a:r>
            <a:r>
              <a:rPr lang="en-US" sz="2000" smtClean="0">
                <a:solidFill>
                  <a:schemeClr val="hlink"/>
                </a:solidFill>
              </a:rPr>
              <a:t> </a:t>
            </a:r>
            <a:r>
              <a:rPr lang="en-US" sz="2000"/>
              <a:t>DUE TO LACK OF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/>
              <a:t>SUFFICIENT WATER FOR PERSONAL HYGIENE </a:t>
            </a:r>
            <a:r>
              <a:rPr lang="en-US" sz="2000" smtClean="0"/>
              <a:t>(TYPHUS CARRIED </a:t>
            </a:r>
            <a:r>
              <a:rPr lang="en-US" sz="2000"/>
              <a:t>BY </a:t>
            </a:r>
            <a:r>
              <a:rPr lang="en-US" sz="2000" smtClean="0"/>
              <a:t>LICE; TRACHOMA)</a:t>
            </a:r>
            <a:endParaRPr lang="en-US" sz="2000"/>
          </a:p>
          <a:p>
            <a:pPr eaLnBrk="1" hangingPunct="1">
              <a:lnSpc>
                <a:spcPct val="250000"/>
              </a:lnSpc>
              <a:spcBef>
                <a:spcPts val="600"/>
              </a:spcBef>
              <a:buFont typeface="ZapfDingbats" pitchFamily="82" charset="2"/>
              <a:buChar char="n"/>
              <a:defRPr/>
            </a:pPr>
            <a:r>
              <a:rPr lang="en-US" sz="2000">
                <a:solidFill>
                  <a:schemeClr val="tx2"/>
                </a:solidFill>
              </a:rPr>
              <a:t>WATER-BASED:</a:t>
            </a:r>
            <a:r>
              <a:rPr lang="en-US" sz="2000"/>
              <a:t> CAUSED BY EXPOSURE TO PARASITES FOUND IN INTERMEDIATE HOSTS LIVING IN WATER (SCHISTOSOMIASIS)</a:t>
            </a:r>
          </a:p>
          <a:p>
            <a:pPr eaLnBrk="1" hangingPunct="1">
              <a:lnSpc>
                <a:spcPct val="250000"/>
              </a:lnSpc>
              <a:spcBef>
                <a:spcPts val="600"/>
              </a:spcBef>
              <a:buFont typeface="ZapfDingbats" pitchFamily="82" charset="2"/>
              <a:buChar char="n"/>
              <a:defRPr/>
            </a:pPr>
            <a:r>
              <a:rPr lang="en-US" sz="2000">
                <a:solidFill>
                  <a:srgbClr val="FFCCFF"/>
                </a:solidFill>
              </a:rPr>
              <a:t>WATER-RELATED: </a:t>
            </a:r>
            <a:r>
              <a:rPr lang="en-US" sz="2000"/>
              <a:t>DUE TO INSECT VECTORS WHICH BREED IN WATER (MALARIA)</a:t>
            </a:r>
            <a:endParaRPr lang="en-US" sz="2000">
              <a:solidFill>
                <a:srgbClr val="FFCCFF"/>
              </a:solidFill>
            </a:endParaRP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SATTAR TELECLASS-SEPTEMBER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6EE6B-130B-44F4-8ED1-1B9DC1682AD0}" type="slidenum">
              <a:rPr lang="en-US" sz="1800" smtClean="0"/>
              <a:pPr>
                <a:defRPr/>
              </a:pPr>
              <a:t>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192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ibbons">
  <a:themeElements>
    <a:clrScheme name="">
      <a:dk1>
        <a:srgbClr val="220011"/>
      </a:dk1>
      <a:lt1>
        <a:srgbClr val="FFFFCC"/>
      </a:lt1>
      <a:dk2>
        <a:srgbClr val="660033"/>
      </a:dk2>
      <a:lt2>
        <a:srgbClr val="FF9999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8965</TotalTime>
  <Words>1552</Words>
  <Application>Microsoft Office PowerPoint</Application>
  <PresentationFormat>Widescreen</PresentationFormat>
  <Paragraphs>293</Paragraphs>
  <Slides>34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Calibri</vt:lpstr>
      <vt:lpstr>Gill Sans MT Condensed</vt:lpstr>
      <vt:lpstr>Impact</vt:lpstr>
      <vt:lpstr>Segoe UI Semibold</vt:lpstr>
      <vt:lpstr>Times New Roman</vt:lpstr>
      <vt:lpstr>Wingdings</vt:lpstr>
      <vt:lpstr>ZapfDingbats</vt:lpstr>
      <vt:lpstr>Ribbons</vt:lpstr>
      <vt:lpstr>1_Ribbons</vt:lpstr>
      <vt:lpstr>Photo Editor Photo</vt:lpstr>
      <vt:lpstr>Chart</vt:lpstr>
      <vt:lpstr>WATERBORNE PATHOGENS: WHY IS THEIR PROFILE CHANGING? </vt:lpstr>
      <vt:lpstr>ACKNOWLEDGEMENTS</vt:lpstr>
      <vt:lpstr>OBJECTIVES</vt:lpstr>
      <vt:lpstr>WHAT IS THE ISSUE?</vt:lpstr>
      <vt:lpstr>THE MICROBIAL WORLD IS INCREDIBLY VAST!</vt:lpstr>
      <vt:lpstr>KNOWN HUMAN PATHOGENS (TAYLOR ET AL. 2001)</vt:lpstr>
      <vt:lpstr>COMMON TERMS DEFINED</vt:lpstr>
      <vt:lpstr>SPREAD OF PATHOGENS BY WATER</vt:lpstr>
      <vt:lpstr>RELATIONSHIPS BETWEEN WATER &amp; PATHOGENS</vt:lpstr>
      <vt:lpstr>WHICH PATHOGENS TO FOCUS ON?</vt:lpstr>
      <vt:lpstr>ENVIRONMENTAL MYCOBACTERIA</vt:lpstr>
      <vt:lpstr>PowerPoint Presentation</vt:lpstr>
      <vt:lpstr>ENTERIC PROTOZOA</vt:lpstr>
      <vt:lpstr>WATERBORNE SPREAD OF CRYPTOSPORIDIUM</vt:lpstr>
      <vt:lpstr>WATERBORNE OUTBREAK OF TOXOPLASMOSIS  (BOWIE ET AL., 1997)</vt:lpstr>
      <vt:lpstr>ENTERIC VIRUSES</vt:lpstr>
      <vt:lpstr>NOROVIRUS (NV)</vt:lpstr>
      <vt:lpstr>HEPATITIS E VIRUS </vt:lpstr>
      <vt:lpstr>LEGIONELLA PNEUMOPHILA &amp; OTHER SPECIES</vt:lpstr>
      <vt:lpstr>DRINKING WATERBORNE OUTBREAKS IN THE U.S. (1971-2006) (CRAUN ET AL, CLIN. MICROBIOL. REV. 2010)</vt:lpstr>
      <vt:lpstr>THE CHANGING FOREGROUND</vt:lpstr>
      <vt:lpstr>WHY IS THE PROFILE OF WATERBORNE PATHOGENS CHANGING?</vt:lpstr>
      <vt:lpstr>MORE HOSTS THE BETTER FOR PATHOGENS! </vt:lpstr>
      <vt:lpstr>INCREASING URBANIZATION OF THE GLOBE (https://theurbantechnologist.com/2013/12/)</vt:lpstr>
      <vt:lpstr>INCREASING GLOBAL LIFE EXPECTANCY AT BIRTH (https://esa.un.org/unpd/wpp/Graphs/DemographicProfiles/; accessed on Sept 14, 2020)</vt:lpstr>
      <vt:lpstr>FRESH WATER SHORTAGES (GUJRAT, INDIA; TIME MAGAZINE, DEC. 2003)</vt:lpstr>
      <vt:lpstr>MICROBIAL MUTATIONS &amp; ADAPTATIONS</vt:lpstr>
      <vt:lpstr>IS THERE ANY GOOD NEWS?</vt:lpstr>
      <vt:lpstr>CHALLENGES?</vt:lpstr>
      <vt:lpstr>OPPORTUNITIES?</vt:lpstr>
      <vt:lpstr>LITERATURE CITED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INTERRUPTING THE ENVIRONMENTAL SPREAD OF HEALTHCARE-ASSOCIATED INFECTIONS (HAI)</dc:title>
  <dc:creator>Syed Sattar</dc:creator>
  <cp:lastModifiedBy>Romali Ranasinghe</cp:lastModifiedBy>
  <cp:revision>473</cp:revision>
  <cp:lastPrinted>2020-09-21T23:43:16Z</cp:lastPrinted>
  <dcterms:created xsi:type="dcterms:W3CDTF">2018-05-16T22:43:37Z</dcterms:created>
  <dcterms:modified xsi:type="dcterms:W3CDTF">2020-09-23T21:23:34Z</dcterms:modified>
</cp:coreProperties>
</file>