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</p:sldMasterIdLst>
  <p:notesMasterIdLst>
    <p:notesMasterId r:id="rId65"/>
  </p:notesMasterIdLst>
  <p:handoutMasterIdLst>
    <p:handoutMasterId r:id="rId66"/>
  </p:handoutMasterIdLst>
  <p:sldIdLst>
    <p:sldId id="264" r:id="rId3"/>
    <p:sldId id="424" r:id="rId4"/>
    <p:sldId id="396" r:id="rId5"/>
    <p:sldId id="353" r:id="rId6"/>
    <p:sldId id="354" r:id="rId7"/>
    <p:sldId id="357" r:id="rId8"/>
    <p:sldId id="391" r:id="rId9"/>
    <p:sldId id="392" r:id="rId10"/>
    <p:sldId id="368" r:id="rId11"/>
    <p:sldId id="395" r:id="rId12"/>
    <p:sldId id="372" r:id="rId13"/>
    <p:sldId id="370" r:id="rId14"/>
    <p:sldId id="369" r:id="rId15"/>
    <p:sldId id="397" r:id="rId16"/>
    <p:sldId id="399" r:id="rId17"/>
    <p:sldId id="401" r:id="rId18"/>
    <p:sldId id="402" r:id="rId19"/>
    <p:sldId id="403" r:id="rId20"/>
    <p:sldId id="305" r:id="rId21"/>
    <p:sldId id="405" r:id="rId22"/>
    <p:sldId id="267" r:id="rId23"/>
    <p:sldId id="315" r:id="rId24"/>
    <p:sldId id="323" r:id="rId25"/>
    <p:sldId id="367" r:id="rId26"/>
    <p:sldId id="365" r:id="rId27"/>
    <p:sldId id="366" r:id="rId28"/>
    <p:sldId id="409" r:id="rId29"/>
    <p:sldId id="374" r:id="rId30"/>
    <p:sldId id="373" r:id="rId31"/>
    <p:sldId id="375" r:id="rId32"/>
    <p:sldId id="406" r:id="rId33"/>
    <p:sldId id="359" r:id="rId34"/>
    <p:sldId id="360" r:id="rId35"/>
    <p:sldId id="356" r:id="rId36"/>
    <p:sldId id="378" r:id="rId37"/>
    <p:sldId id="335" r:id="rId38"/>
    <p:sldId id="337" r:id="rId39"/>
    <p:sldId id="336" r:id="rId40"/>
    <p:sldId id="358" r:id="rId41"/>
    <p:sldId id="338" r:id="rId42"/>
    <p:sldId id="344" r:id="rId43"/>
    <p:sldId id="408" r:id="rId44"/>
    <p:sldId id="410" r:id="rId45"/>
    <p:sldId id="411" r:id="rId46"/>
    <p:sldId id="412" r:id="rId47"/>
    <p:sldId id="413" r:id="rId48"/>
    <p:sldId id="414" r:id="rId49"/>
    <p:sldId id="415" r:id="rId50"/>
    <p:sldId id="416" r:id="rId51"/>
    <p:sldId id="417" r:id="rId52"/>
    <p:sldId id="418" r:id="rId53"/>
    <p:sldId id="422" r:id="rId54"/>
    <p:sldId id="421" r:id="rId55"/>
    <p:sldId id="420" r:id="rId56"/>
    <p:sldId id="351" r:id="rId57"/>
    <p:sldId id="340" r:id="rId58"/>
    <p:sldId id="341" r:id="rId59"/>
    <p:sldId id="381" r:id="rId60"/>
    <p:sldId id="295" r:id="rId61"/>
    <p:sldId id="423" r:id="rId62"/>
    <p:sldId id="425" r:id="rId63"/>
    <p:sldId id="426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E0808"/>
    <a:srgbClr val="009900"/>
    <a:srgbClr val="FFFF00"/>
    <a:srgbClr val="0066FF"/>
    <a:srgbClr val="33CC33"/>
    <a:srgbClr val="66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3" d="100"/>
          <a:sy n="123" d="100"/>
        </p:scale>
        <p:origin x="-1068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AFC7FD-3866-42D7-BE9D-B4B7394E35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7404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697AEA-FD56-4A17-A4D0-179CBCB484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062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smtClean="0">
              <a:latin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4361B216-63D4-4908-80EA-146FC676D68E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smtClean="0">
              <a:latin typeface="Arial" pitchFamily="34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6DC6DA00-D087-45B7-86BB-E67A4F0F564C}" type="slidenum">
              <a:rPr lang="en-GB" altLang="en-US" sz="1200"/>
              <a:pPr eaLnBrk="1" hangingPunct="1"/>
              <a:t>24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altLang="en-US" smtClean="0">
              <a:latin typeface="Arial" pitchFamily="34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AE7E15F8-BE0A-46D7-9917-6C967B3EBDB3}" type="slidenum">
              <a:rPr lang="en-US" altLang="en-US" sz="1200"/>
              <a:pPr eaLnBrk="1" hangingPunct="1"/>
              <a:t>58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DD9D2-27FC-4684-AA17-3CC24066F2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56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FC54F4-0030-445B-BB2B-09612A4046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19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AB709-BAC0-4F63-8AA6-5C701AC46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126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GB" sz="1800"/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01C27EDC-372E-4A81-9F38-507A74DC4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515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3D6DCA-266A-47C6-876B-6C6B63D037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72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5B19CC-EFFA-4430-8F3C-F09C7659A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181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25A9E9-252B-4C10-8D51-0CF22C45C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80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D389C-B885-4DC3-BF32-B083031693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469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F842C-DBC0-45E1-9C45-91009B8178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31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C0035-F736-4E99-97A9-29F865C84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106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37649-0CF6-4AAE-86AC-17ABE71A85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110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F20DB-8341-4E53-9B93-6A316497EF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171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D96A2-3392-4DE2-BE43-F0CC1CFE43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629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62BFB8-405A-4BFF-B16B-52B25BEFA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948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E69A5-236B-439E-8644-04B9A8D1FC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705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773238"/>
            <a:ext cx="9144000" cy="50847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628775"/>
            <a:ext cx="9144000" cy="144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6" name="Picture 9" descr="PHE_3268_SML_AW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126047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000" y="1800000"/>
            <a:ext cx="8028000" cy="4377600"/>
          </a:xfrm>
        </p:spPr>
        <p:txBody>
          <a:bodyPr/>
          <a:lstStyle>
            <a:lvl1pPr marL="0" indent="0">
              <a:buNone/>
              <a:defRPr sz="3600" b="0" i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 </a:t>
            </a:r>
            <a:fld id="{E5A66CEC-2DFE-4CD8-B757-5A75512A180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en-US"/>
              <a:t>Presentation title - edit in Header and Footer</a:t>
            </a:r>
          </a:p>
        </p:txBody>
      </p:sp>
    </p:spTree>
    <p:extLst>
      <p:ext uri="{BB962C8B-B14F-4D97-AF65-F5344CB8AC3E}">
        <p14:creationId xmlns:p14="http://schemas.microsoft.com/office/powerpoint/2010/main" val="363982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3787D-9199-43F9-95D5-E16A66AA1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57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F86CB4-E1AE-435D-8D32-FD284F0C7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264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BAFEF1-C62B-4D56-A197-2A0D3DABD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99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23BEF-0392-40DB-919A-0FF2574A61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20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E7439-B199-4EAB-AAF4-C7896B5799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15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7FF47F-586C-4449-BCD1-5926DAD24E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86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C8611C-454C-4338-83E9-CDBA68EB53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48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CB43337-4199-4527-A65F-4C9E7E39CAA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en-US" alt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D4CB596-09F1-4805-A082-C66C1C15A8C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GB" sz="1800"/>
          </a:p>
        </p:txBody>
      </p:sp>
      <p:sp>
        <p:nvSpPr>
          <p:cNvPr id="2056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8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co.uk/imgres?imgurl=http://www.mycomputermuseum.it/wp-content/uploads/2015/06/Chapter_3-84.jpg&amp;imgrefurl=http://www.mycomputermuseum.it/bit-by-bit/chapter-three/3-4-differential-analyzer-machines/&amp;h=967&amp;w=924&amp;tbnid=_fyJIrueoadv5M:&amp;docid=e0FMBNgttC9aRM&amp;ei=zW4FVvyZMuPX7Qal_6D4DQ&amp;tbm=isch&amp;ved=0CEsQMygWMBZqFQoTCLy08K_GksgCFeNr2wodpT8I3w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goodreads.com/work/quotes/1787301" TargetMode="External"/><Relationship Id="rId4" Type="http://schemas.openxmlformats.org/officeDocument/2006/relationships/hyperlink" Target="http://www.goodreads.com/author/show/63031.Florence_Nightingale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752600"/>
            <a:ext cx="6477000" cy="1752600"/>
          </a:xfrm>
          <a:extLst/>
        </p:spPr>
        <p:txBody>
          <a:bodyPr/>
          <a:lstStyle/>
          <a:p>
            <a:pPr eaLnBrk="1" hangingPunct="1"/>
            <a:r>
              <a:rPr lang="en-GB" altLang="en-US" sz="4400" smtClean="0"/>
              <a:t>What did the Romans ever do for us?</a:t>
            </a:r>
            <a:br>
              <a:rPr lang="en-GB" altLang="en-US" sz="4400" smtClean="0"/>
            </a:br>
            <a:endParaRPr lang="en-GB" altLang="en-US" sz="440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24075" y="4724400"/>
            <a:ext cx="6477000" cy="198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mtClean="0"/>
              <a:t>Carole Fry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mtClean="0"/>
              <a:t>EM Cottrell lecture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4075" y="3406775"/>
            <a:ext cx="6624638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4000" i="1">
                <a:solidFill>
                  <a:schemeClr val="tx2"/>
                </a:solidFill>
              </a:rPr>
              <a:t>Or do we learn from history?</a:t>
            </a:r>
            <a:endParaRPr lang="en-US" altLang="en-US" sz="4000" i="1">
              <a:solidFill>
                <a:schemeClr val="tx2"/>
              </a:solidFill>
            </a:endParaRPr>
          </a:p>
        </p:txBody>
      </p:sp>
      <p:pic>
        <p:nvPicPr>
          <p:cNvPr id="5" name="Picture 4" descr="Screen Shot 2015-09-23 at 10.00.10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248400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3048000" y="6488113"/>
            <a:ext cx="2763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800"/>
              <a:t>www.webbertraining.com</a:t>
            </a:r>
          </a:p>
        </p:txBody>
      </p:sp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7062788" y="6477000"/>
            <a:ext cx="2081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800"/>
              <a:t>September 28,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One microbiologist’s view</a:t>
            </a:r>
            <a:endParaRPr lang="en-US" altLang="en-US" smtClean="0"/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mtClean="0"/>
              <a:t>When reviewing ‘Hospital-acquired infection – Ayliffe, Collins &amp; Taylor (1982)</a:t>
            </a:r>
            <a:endParaRPr lang="en-US" altLang="en-US" smtClean="0"/>
          </a:p>
        </p:txBody>
      </p:sp>
      <p:pic>
        <p:nvPicPr>
          <p:cNvPr id="11367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357563"/>
            <a:ext cx="5762625" cy="1838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</p:pic>
      <p:sp>
        <p:nvSpPr>
          <p:cNvPr id="113675" name="Rectangle 11"/>
          <p:cNvSpPr>
            <a:spLocks noChangeArrowheads="1"/>
          </p:cNvSpPr>
          <p:nvPr/>
        </p:nvSpPr>
        <p:spPr bwMode="auto">
          <a:xfrm>
            <a:off x="323850" y="5949950"/>
            <a:ext cx="6192838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000">
                <a:solidFill>
                  <a:schemeClr val="tx2"/>
                </a:solidFill>
              </a:rPr>
              <a:t>Selywn. S Hard Facts about hospital infection.  </a:t>
            </a:r>
          </a:p>
          <a:p>
            <a:pPr eaLnBrk="1" hangingPunct="1"/>
            <a:r>
              <a:rPr lang="en-GB" altLang="en-US" sz="1000">
                <a:solidFill>
                  <a:schemeClr val="tx2"/>
                </a:solidFill>
              </a:rPr>
              <a:t>BMJ 1982;284: 1895 - 1896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Information sources</a:t>
            </a:r>
          </a:p>
        </p:txBody>
      </p:sp>
      <p:pic>
        <p:nvPicPr>
          <p:cNvPr id="38915" name="Picture 9" descr="41-y741FQx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463" y="1905000"/>
            <a:ext cx="2886075" cy="4114800"/>
          </a:xfrm>
          <a:ln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62588" y="1905000"/>
            <a:ext cx="2714625" cy="4114800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Slid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Watershed moment in IC</a:t>
            </a:r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250825" y="1773238"/>
            <a:ext cx="4572000" cy="230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Recommendations for Prevention of HIV Transmission in Health-Care Settings </a:t>
            </a:r>
          </a:p>
          <a:p>
            <a:pPr eaLnBrk="1" hangingPunct="1"/>
            <a:r>
              <a:rPr lang="en-GB" altLang="en-US" sz="1800"/>
              <a:t>MMWR </a:t>
            </a:r>
            <a:r>
              <a:rPr lang="en-GB" altLang="en-US" sz="1800" b="1"/>
              <a:t>August 21, 1987 / 36(SU02);001</a:t>
            </a:r>
            <a:r>
              <a:rPr lang="en-GB" altLang="en-US" sz="1800"/>
              <a:t> published by the Epidemiology Program Office, Centers for Disease Control, Public Health Service, U.S. Department of Health and Human Services, Atlanta, Georgia 30333. 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3509963" y="4232275"/>
            <a:ext cx="4572000" cy="230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Perspectives in Disease Prevention and Health Promotion Update: </a:t>
            </a:r>
            <a:r>
              <a:rPr lang="en-GB" altLang="en-US" sz="1800" b="1">
                <a:solidFill>
                  <a:srgbClr val="FF0000"/>
                </a:solidFill>
              </a:rPr>
              <a:t>Universal Precautions</a:t>
            </a:r>
            <a:r>
              <a:rPr lang="en-GB" altLang="en-US" sz="1800" b="1"/>
              <a:t> for Prevention of Transmission of Human Immunodeficiency Virus, Hepatitis B Virus, and Other Bloodborne Pathogens in Health-Care Settings June 24, 1988 / 37(24);377-388</a:t>
            </a:r>
            <a:endParaRPr lang="en-GB" altLang="en-US" sz="1800"/>
          </a:p>
        </p:txBody>
      </p:sp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6084888" y="2133600"/>
            <a:ext cx="2519362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800"/>
              <a:t>Blood and body fluid precautions</a:t>
            </a: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5129213" y="2455863"/>
            <a:ext cx="666750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Aim of UP</a:t>
            </a:r>
            <a:endParaRPr lang="en-US" altLang="en-US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2600" smtClean="0"/>
              <a:t>To protect HCWs from acquiring a blood borne virus – discovery of HIV was the catalyst for this</a:t>
            </a:r>
          </a:p>
          <a:p>
            <a:r>
              <a:rPr lang="en-GB" altLang="en-US" sz="2600" smtClean="0"/>
              <a:t>1988 – all body and body fluids containing visible blood, mucous membranes &amp; non-intact skin to be considered a potential risk regardless of their infection status</a:t>
            </a:r>
          </a:p>
          <a:p>
            <a:r>
              <a:rPr lang="en-GB" altLang="en-US" sz="2600" smtClean="0"/>
              <a:t>Historically IC precautions dictated by symptoms or confirmed diagnosis</a:t>
            </a:r>
            <a:endParaRPr lang="en-US" altLang="en-US" sz="2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Development of UP</a:t>
            </a:r>
            <a:br>
              <a:rPr lang="en-GB" altLang="en-US" smtClean="0"/>
            </a:br>
            <a:endParaRPr lang="en-US" altLang="en-US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mtClean="0"/>
              <a:t>Lynch &amp; Jackson expanded UP to include all moist body substances – faeces, urine, sputum – greater protection for HCWs</a:t>
            </a:r>
          </a:p>
          <a:p>
            <a:pPr>
              <a:lnSpc>
                <a:spcPct val="90000"/>
              </a:lnSpc>
            </a:pPr>
            <a:r>
              <a:rPr lang="en-GB" altLang="en-US" smtClean="0"/>
              <a:t>Over time, UP and BSI merged into standard precautions.</a:t>
            </a:r>
          </a:p>
          <a:p>
            <a:pPr>
              <a:lnSpc>
                <a:spcPct val="90000"/>
              </a:lnSpc>
            </a:pPr>
            <a:r>
              <a:rPr lang="en-GB" altLang="en-US" smtClean="0"/>
              <a:t>Realisation, if implemented well, SP prevent cross infection and therefore protect patients also.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Standard Principles in England</a:t>
            </a:r>
            <a:endParaRPr lang="en-US" altLang="en-US" smtClean="0"/>
          </a:p>
        </p:txBody>
      </p:sp>
      <p:sp>
        <p:nvSpPr>
          <p:cNvPr id="4505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1916113"/>
            <a:ext cx="3765550" cy="4114800"/>
          </a:xfrm>
        </p:spPr>
        <p:txBody>
          <a:bodyPr/>
          <a:lstStyle/>
          <a:p>
            <a:r>
              <a:rPr lang="en-GB" altLang="en-US" sz="2600" smtClean="0"/>
              <a:t>Epic 1introduced standard principles for preventing hospital acquired infections which went beyond clinical practice</a:t>
            </a:r>
            <a:endParaRPr lang="en-US" altLang="en-US" sz="2600" smtClean="0"/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905000"/>
            <a:ext cx="3643313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altLang="en-US" sz="2600" smtClean="0"/>
              <a:t>Also adopted the term standard precautions</a:t>
            </a:r>
          </a:p>
          <a:p>
            <a:r>
              <a:rPr lang="en-GB" altLang="en-US" sz="2600" smtClean="0"/>
              <a:t>Environment</a:t>
            </a:r>
          </a:p>
          <a:p>
            <a:r>
              <a:rPr lang="en-GB" altLang="en-US" sz="2600" smtClean="0"/>
              <a:t>Hand hygiene</a:t>
            </a:r>
          </a:p>
          <a:p>
            <a:r>
              <a:rPr lang="en-GB" altLang="en-US" sz="2600" smtClean="0"/>
              <a:t>Appropriate use of PPE</a:t>
            </a:r>
          </a:p>
          <a:p>
            <a:r>
              <a:rPr lang="en-GB" altLang="en-US" sz="2600" smtClean="0"/>
              <a:t>Safe use of sharps</a:t>
            </a:r>
            <a:endParaRPr lang="en-US" altLang="en-US" sz="2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Evidence base?</a:t>
            </a:r>
            <a:endParaRPr lang="en-US" altLang="en-US" smtClean="0"/>
          </a:p>
        </p:txBody>
      </p:sp>
      <p:pic>
        <p:nvPicPr>
          <p:cNvPr id="4608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6600" y="1484313"/>
            <a:ext cx="5010150" cy="2781300"/>
          </a:xfrm>
        </p:spPr>
      </p:pic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4365625"/>
            <a:ext cx="662622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It’s getting complicated</a:t>
            </a:r>
            <a:endParaRPr lang="en-US" altLang="en-US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600" smtClean="0"/>
              <a:t>CDC now recommend:</a:t>
            </a:r>
          </a:p>
          <a:p>
            <a:pPr>
              <a:lnSpc>
                <a:spcPct val="90000"/>
              </a:lnSpc>
            </a:pPr>
            <a:r>
              <a:rPr lang="en-GB" altLang="en-US" sz="2600" smtClean="0"/>
              <a:t>standard precautions</a:t>
            </a:r>
          </a:p>
          <a:p>
            <a:pPr>
              <a:lnSpc>
                <a:spcPct val="90000"/>
              </a:lnSpc>
            </a:pPr>
            <a:r>
              <a:rPr lang="en-GB" altLang="en-US" sz="2600" smtClean="0"/>
              <a:t>transmission based precautions</a:t>
            </a:r>
          </a:p>
          <a:p>
            <a:pPr lvl="1">
              <a:lnSpc>
                <a:spcPct val="90000"/>
              </a:lnSpc>
            </a:pPr>
            <a:r>
              <a:rPr lang="en-GB" altLang="en-US" sz="2400" smtClean="0"/>
              <a:t>contact precautions – wear gown &amp; gloves (+/- isolation) patients with diarrhoea, MDRO, draining wounds, uncontrolled secretions, pressure ulcer (~15% US inpatients)</a:t>
            </a:r>
          </a:p>
          <a:p>
            <a:pPr lvl="1">
              <a:lnSpc>
                <a:spcPct val="90000"/>
              </a:lnSpc>
            </a:pPr>
            <a:r>
              <a:rPr lang="en-GB" altLang="en-US" sz="2400" smtClean="0"/>
              <a:t>droplet precautions</a:t>
            </a:r>
          </a:p>
          <a:p>
            <a:pPr lvl="1">
              <a:lnSpc>
                <a:spcPct val="90000"/>
              </a:lnSpc>
            </a:pPr>
            <a:r>
              <a:rPr lang="en-GB" altLang="en-US" sz="2400" smtClean="0"/>
              <a:t>airborne precautions</a:t>
            </a:r>
            <a:endParaRPr lang="en-US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MRSA</a:t>
            </a:r>
            <a:endParaRPr lang="en-US" altLang="en-US" smtClean="0"/>
          </a:p>
        </p:txBody>
      </p:sp>
      <p:pic>
        <p:nvPicPr>
          <p:cNvPr id="48131" name="Picture 6"/>
          <p:cNvPicPr>
            <a:picLocks noGrp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916113"/>
            <a:ext cx="3219450" cy="2132012"/>
          </a:xfrm>
        </p:spPr>
      </p:pic>
      <p:pic>
        <p:nvPicPr>
          <p:cNvPr id="48132" name="Pictur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6913" y="1557338"/>
            <a:ext cx="39084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25" y="4210050"/>
            <a:ext cx="391318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7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2425" y="3281363"/>
            <a:ext cx="271145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MRSA</a:t>
            </a:r>
            <a:endParaRPr lang="en-US" altLang="en-US" smtClean="0"/>
          </a:p>
        </p:txBody>
      </p:sp>
      <p:pic>
        <p:nvPicPr>
          <p:cNvPr id="49155" name="Picture 5" descr="grin508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4392613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ject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63" y="42863"/>
            <a:ext cx="9058275" cy="6911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MRSA Target</a:t>
            </a:r>
            <a:endParaRPr lang="en-US" altLang="en-US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Announcement in November 2004 to ‘halve MRSA infections by 2008’</a:t>
            </a:r>
          </a:p>
          <a:p>
            <a:pPr eaLnBrk="1" hangingPunct="1"/>
            <a:r>
              <a:rPr lang="en-GB" altLang="en-US" smtClean="0"/>
              <a:t>Baseline 2003-04; Start date April 2005</a:t>
            </a:r>
          </a:p>
          <a:p>
            <a:pPr lvl="1" eaLnBrk="1" hangingPunct="1"/>
            <a:r>
              <a:rPr lang="en-GB" altLang="en-US" smtClean="0"/>
              <a:t>Monthly returns</a:t>
            </a:r>
          </a:p>
          <a:p>
            <a:pPr eaLnBrk="1" hangingPunct="1"/>
            <a:r>
              <a:rPr lang="en-GB" altLang="en-US" smtClean="0"/>
              <a:t>Performance management</a:t>
            </a:r>
          </a:p>
          <a:p>
            <a:pPr eaLnBrk="1" hangingPunct="1"/>
            <a:r>
              <a:rPr lang="en-GB" altLang="en-US" smtClean="0"/>
              <a:t>MRSA objectives followed – aimed at outliers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Achievable?</a:t>
            </a:r>
            <a:endParaRPr lang="en-US" altLang="en-US" smtClean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Surveyed ICTS believed on average that 15% reduction in HAI was achievable</a:t>
            </a:r>
            <a:r>
              <a:rPr lang="en-US" altLang="en-US" smtClean="0"/>
              <a:t> (NAO 2000)</a:t>
            </a:r>
          </a:p>
          <a:p>
            <a:pPr eaLnBrk="1" hangingPunct="1"/>
            <a:r>
              <a:rPr lang="en-GB" altLang="en-US" smtClean="0"/>
              <a:t>First national infection reduction target</a:t>
            </a:r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94C9C9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n-GB" altLang="en-US" sz="3200" smtClean="0"/>
              <a:t>MRSA bacteraemias &amp; interventions</a:t>
            </a:r>
          </a:p>
        </p:txBody>
      </p:sp>
      <p:pic>
        <p:nvPicPr>
          <p:cNvPr id="5325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1916113"/>
            <a:ext cx="8050213" cy="3960812"/>
          </a:xfrm>
        </p:spPr>
      </p:pic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425450" y="5881688"/>
            <a:ext cx="7632700" cy="460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200">
                <a:solidFill>
                  <a:srgbClr val="000000"/>
                </a:solidFill>
              </a:rPr>
              <a:t>The control of meticillin-resistant </a:t>
            </a:r>
            <a:r>
              <a:rPr lang="en-GB" altLang="en-US" sz="1200" i="1">
                <a:solidFill>
                  <a:srgbClr val="000000"/>
                </a:solidFill>
              </a:rPr>
              <a:t>S.aureus </a:t>
            </a:r>
            <a:r>
              <a:rPr lang="en-GB" altLang="en-US" sz="1200">
                <a:solidFill>
                  <a:srgbClr val="000000"/>
                </a:solidFill>
              </a:rPr>
              <a:t>blood stream infections in England. Duerden B, Fry C, Johnson A and Wilcox M. Open Forum Infect Dis (Spring 2015) 2 (2)</a:t>
            </a:r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>
            <a:off x="179388" y="1268413"/>
            <a:ext cx="1871662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>
                <a:solidFill>
                  <a:srgbClr val="000000"/>
                </a:solidFill>
              </a:rPr>
              <a:t>Modern matrons</a:t>
            </a:r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>
            <a:off x="2124075" y="1125538"/>
            <a:ext cx="1871663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>
                <a:solidFill>
                  <a:srgbClr val="000000"/>
                </a:solidFill>
              </a:rPr>
              <a:t>cleanyourhands</a:t>
            </a:r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>
            <a:off x="7596188" y="3068638"/>
            <a:ext cx="1223962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>
                <a:solidFill>
                  <a:srgbClr val="000000"/>
                </a:solidFill>
              </a:rPr>
              <a:t>MRSA screening</a:t>
            </a:r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>
            <a:off x="7092950" y="1196975"/>
            <a:ext cx="1439863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>
                <a:solidFill>
                  <a:srgbClr val="000000"/>
                </a:solidFill>
              </a:rPr>
              <a:t>Deep clean</a:t>
            </a:r>
          </a:p>
        </p:txBody>
      </p:sp>
      <p:sp>
        <p:nvSpPr>
          <p:cNvPr id="53258" name="Text Box 9"/>
          <p:cNvSpPr txBox="1">
            <a:spLocks noChangeArrowheads="1"/>
          </p:cNvSpPr>
          <p:nvPr/>
        </p:nvSpPr>
        <p:spPr bwMode="auto">
          <a:xfrm>
            <a:off x="4067175" y="1052513"/>
            <a:ext cx="1871663" cy="788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>
                <a:solidFill>
                  <a:srgbClr val="000000"/>
                </a:solidFill>
              </a:rPr>
              <a:t>Saving Lives &amp;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>
                <a:solidFill>
                  <a:srgbClr val="000000"/>
                </a:solidFill>
              </a:rPr>
              <a:t>CoP</a:t>
            </a:r>
          </a:p>
        </p:txBody>
      </p:sp>
      <p:sp>
        <p:nvSpPr>
          <p:cNvPr id="53259" name="Text Box 10"/>
          <p:cNvSpPr txBox="1">
            <a:spLocks noChangeArrowheads="1"/>
          </p:cNvSpPr>
          <p:nvPr/>
        </p:nvSpPr>
        <p:spPr bwMode="auto">
          <a:xfrm>
            <a:off x="6084888" y="1125538"/>
            <a:ext cx="8636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>
                <a:solidFill>
                  <a:srgbClr val="000000"/>
                </a:solidFill>
              </a:rPr>
              <a:t>Imp teams</a:t>
            </a:r>
          </a:p>
        </p:txBody>
      </p:sp>
      <p:sp>
        <p:nvSpPr>
          <p:cNvPr id="53260" name="Line 11"/>
          <p:cNvSpPr>
            <a:spLocks noChangeShapeType="1"/>
          </p:cNvSpPr>
          <p:nvPr/>
        </p:nvSpPr>
        <p:spPr bwMode="auto">
          <a:xfrm>
            <a:off x="1835150" y="1628775"/>
            <a:ext cx="2232025" cy="309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261" name="Line 12"/>
          <p:cNvSpPr>
            <a:spLocks noChangeShapeType="1"/>
          </p:cNvSpPr>
          <p:nvPr/>
        </p:nvSpPr>
        <p:spPr bwMode="auto">
          <a:xfrm>
            <a:off x="3276600" y="1484313"/>
            <a:ext cx="790575" cy="3240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262" name="Line 13"/>
          <p:cNvSpPr>
            <a:spLocks noChangeShapeType="1"/>
          </p:cNvSpPr>
          <p:nvPr/>
        </p:nvSpPr>
        <p:spPr bwMode="auto">
          <a:xfrm>
            <a:off x="5003800" y="1844675"/>
            <a:ext cx="936625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263" name="Line 14"/>
          <p:cNvSpPr>
            <a:spLocks noChangeShapeType="1"/>
          </p:cNvSpPr>
          <p:nvPr/>
        </p:nvSpPr>
        <p:spPr bwMode="auto">
          <a:xfrm flipH="1">
            <a:off x="6084888" y="1773238"/>
            <a:ext cx="431800" cy="295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264" name="Line 15"/>
          <p:cNvSpPr>
            <a:spLocks noChangeShapeType="1"/>
          </p:cNvSpPr>
          <p:nvPr/>
        </p:nvSpPr>
        <p:spPr bwMode="auto">
          <a:xfrm flipH="1">
            <a:off x="8388350" y="3644900"/>
            <a:ext cx="14287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265" name="Line 16"/>
          <p:cNvSpPr>
            <a:spLocks noChangeShapeType="1"/>
          </p:cNvSpPr>
          <p:nvPr/>
        </p:nvSpPr>
        <p:spPr bwMode="auto">
          <a:xfrm>
            <a:off x="7667625" y="1557338"/>
            <a:ext cx="217488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266" name="Line 17"/>
          <p:cNvSpPr>
            <a:spLocks noChangeShapeType="1"/>
          </p:cNvSpPr>
          <p:nvPr/>
        </p:nvSpPr>
        <p:spPr bwMode="auto">
          <a:xfrm>
            <a:off x="7956550" y="3644900"/>
            <a:ext cx="144463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	MRSA vs MSSA</a:t>
            </a:r>
          </a:p>
        </p:txBody>
      </p:sp>
      <p:pic>
        <p:nvPicPr>
          <p:cNvPr id="5529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3938588" cy="442595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30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7900" y="1700213"/>
            <a:ext cx="3840163" cy="4425950"/>
          </a:xfrm>
        </p:spPr>
      </p:pic>
      <p:sp>
        <p:nvSpPr>
          <p:cNvPr id="55301" name="TextBox 7"/>
          <p:cNvSpPr txBox="1">
            <a:spLocks noChangeArrowheads="1"/>
          </p:cNvSpPr>
          <p:nvPr/>
        </p:nvSpPr>
        <p:spPr bwMode="auto">
          <a:xfrm>
            <a:off x="323850" y="6308725"/>
            <a:ext cx="4176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200">
                <a:solidFill>
                  <a:schemeClr val="tx2"/>
                </a:solidFill>
              </a:rPr>
              <a:t>Source: PHE annual commentary 2014/15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Time to onset bacteraemia</a:t>
            </a:r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50" y="2205038"/>
            <a:ext cx="4116388" cy="3527425"/>
          </a:xfrm>
        </p:spPr>
      </p:pic>
      <p:pic>
        <p:nvPicPr>
          <p:cNvPr id="5632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9338" y="2133600"/>
            <a:ext cx="3744912" cy="3598863"/>
          </a:xfrm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68313" y="6165850"/>
            <a:ext cx="3382962" cy="687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200">
                <a:solidFill>
                  <a:schemeClr val="tx2"/>
                </a:solidFill>
              </a:rPr>
              <a:t>Source: PHE annual commentary 2014/15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i="1" smtClean="0"/>
              <a:t>Staphylococcus aureus</a:t>
            </a:r>
            <a:r>
              <a:rPr lang="en-GB" altLang="en-US" smtClean="0"/>
              <a:t> – the next challenge?</a:t>
            </a:r>
            <a:endParaRPr lang="en-US" altLang="en-US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/>
              <a:t>Report of meticillin susceptible, vancomycin-resistant </a:t>
            </a:r>
            <a:r>
              <a:rPr lang="en-US" altLang="en-US" i="1" smtClean="0"/>
              <a:t>Staphylococcus aureus</a:t>
            </a:r>
            <a:endParaRPr lang="en-GB" altLang="en-US" smtClean="0"/>
          </a:p>
          <a:p>
            <a:pPr>
              <a:lnSpc>
                <a:spcPct val="90000"/>
              </a:lnSpc>
            </a:pPr>
            <a:r>
              <a:rPr lang="en-GB" altLang="en-US" smtClean="0"/>
              <a:t>Conclusion ‘Emergence of vancomycin resistance in MSSA would indicate that this resistance trait might be poised to disseminate rapidly among </a:t>
            </a:r>
            <a:r>
              <a:rPr lang="en-GB" altLang="en-US" i="1" smtClean="0"/>
              <a:t>S.aureus</a:t>
            </a:r>
            <a:r>
              <a:rPr lang="en-GB" altLang="en-US" smtClean="0"/>
              <a:t> and represents a major public health threat’.</a:t>
            </a:r>
            <a:endParaRPr lang="en-US" altLang="en-US" smtClean="0"/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468313" y="6092825"/>
            <a:ext cx="4391025" cy="2746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200">
                <a:solidFill>
                  <a:schemeClr val="tx2"/>
                </a:solidFill>
              </a:rPr>
              <a:t>Panesso D </a:t>
            </a:r>
            <a:r>
              <a:rPr lang="en-GB" altLang="en-US" sz="1200" i="1">
                <a:solidFill>
                  <a:schemeClr val="tx2"/>
                </a:solidFill>
              </a:rPr>
              <a:t>et al</a:t>
            </a:r>
            <a:r>
              <a:rPr lang="en-GB" altLang="en-US" sz="1200">
                <a:solidFill>
                  <a:schemeClr val="tx2"/>
                </a:solidFill>
              </a:rPr>
              <a:t>. EID. Vol 21: 10: October 2015</a:t>
            </a:r>
            <a:endParaRPr lang="en-US" alt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Surveillance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GB" altLang="en-US" smtClean="0"/>
              <a:t>‘When you can measure what you are speaking about, and express it in numbers, you know something about it.’</a:t>
            </a:r>
          </a:p>
          <a:p>
            <a:pPr marL="0" indent="0">
              <a:buFont typeface="Wingdings" pitchFamily="2" charset="2"/>
              <a:buNone/>
            </a:pPr>
            <a:endParaRPr lang="en-GB" altLang="en-US" smtClean="0"/>
          </a:p>
          <a:p>
            <a:pPr marL="0" indent="0">
              <a:buFont typeface="Wingdings" pitchFamily="2" charset="2"/>
              <a:buNone/>
            </a:pPr>
            <a:endParaRPr lang="en-GB" altLang="en-US" smtClean="0"/>
          </a:p>
          <a:p>
            <a:pPr marL="0" indent="0">
              <a:buFont typeface="Wingdings" pitchFamily="2" charset="2"/>
              <a:buNone/>
            </a:pPr>
            <a:endParaRPr lang="en-GB" altLang="en-US" smtClean="0"/>
          </a:p>
          <a:p>
            <a:pPr marL="0" indent="0">
              <a:buFont typeface="Wingdings" pitchFamily="2" charset="2"/>
              <a:buNone/>
            </a:pPr>
            <a:endParaRPr lang="en-GB" altLang="en-US" smtClean="0"/>
          </a:p>
          <a:p>
            <a:pPr marL="0" indent="0">
              <a:buFont typeface="Wingdings" pitchFamily="2" charset="2"/>
              <a:buNone/>
            </a:pPr>
            <a:r>
              <a:rPr lang="en-GB" altLang="en-US" sz="2000" smtClean="0"/>
              <a:t>Lord Kelvin, Popular Lectures and Addresses, 1889</a:t>
            </a:r>
          </a:p>
        </p:txBody>
      </p:sp>
      <p:pic>
        <p:nvPicPr>
          <p:cNvPr id="58372" name="Picture 4" descr="Image result for lord kelvi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3284538"/>
            <a:ext cx="20859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Surveillance in the UK</a:t>
            </a:r>
          </a:p>
        </p:txBody>
      </p:sp>
      <p:pic>
        <p:nvPicPr>
          <p:cNvPr id="5939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989138"/>
            <a:ext cx="2684462" cy="41148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5472608" cy="866775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905000"/>
            <a:ext cx="7010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altLang="en-US" sz="3400" smtClean="0"/>
              <a:t>Lets go back to the very beginning….</a:t>
            </a:r>
          </a:p>
          <a:p>
            <a:pPr>
              <a:buFont typeface="Wingdings" pitchFamily="2" charset="2"/>
              <a:buNone/>
            </a:pPr>
            <a:endParaRPr lang="en-GB" altLang="en-US" sz="3400" smtClean="0"/>
          </a:p>
          <a:p>
            <a:pPr>
              <a:buFont typeface="Wingdings" pitchFamily="2" charset="2"/>
              <a:buNone/>
            </a:pPr>
            <a:endParaRPr lang="en-GB" altLang="en-US" sz="3400" smtClean="0"/>
          </a:p>
          <a:p>
            <a:pPr>
              <a:buFont typeface="Wingdings" pitchFamily="2" charset="2"/>
              <a:buNone/>
            </a:pPr>
            <a:endParaRPr lang="en-GB" altLang="en-US" sz="3400" smtClean="0"/>
          </a:p>
          <a:p>
            <a:pPr>
              <a:buFont typeface="Wingdings" pitchFamily="2" charset="2"/>
              <a:buNone/>
            </a:pPr>
            <a:r>
              <a:rPr lang="en-GB" altLang="en-US" sz="3400" smtClean="0"/>
              <a:t>….as it is a very good place to start</a:t>
            </a:r>
          </a:p>
          <a:p>
            <a:pPr>
              <a:buFont typeface="Wingdings" pitchFamily="2" charset="2"/>
              <a:buNone/>
            </a:pPr>
            <a:endParaRPr lang="en-US" altLang="en-US" sz="3400" smtClean="0"/>
          </a:p>
        </p:txBody>
      </p:sp>
      <p:sp>
        <p:nvSpPr>
          <p:cNvPr id="30723" name="AutoShape 5" descr="Image result for let's go back to very beginning julie andrew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724" name="AutoShape 7" descr="Image result for let's go back to very beginning julie andrew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725" name="AutoShape 9" descr="Image result for let's go back to very beginning julie andrew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30726" name="Picture 10" descr="sound-of-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636838"/>
            <a:ext cx="44958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…while in the US - SENIC</a:t>
            </a:r>
          </a:p>
        </p:txBody>
      </p:sp>
      <p:sp>
        <p:nvSpPr>
          <p:cNvPr id="60419" name="Content Placeholder 6"/>
          <p:cNvSpPr>
            <a:spLocks noGrp="1"/>
          </p:cNvSpPr>
          <p:nvPr>
            <p:ph sz="half" idx="2"/>
          </p:nvPr>
        </p:nvSpPr>
        <p:spPr>
          <a:xfrm>
            <a:off x="3635375" y="1905000"/>
            <a:ext cx="4899025" cy="4114800"/>
          </a:xfrm>
        </p:spPr>
        <p:txBody>
          <a:bodyPr/>
          <a:lstStyle/>
          <a:p>
            <a:r>
              <a:rPr lang="en-GB" altLang="en-US" smtClean="0"/>
              <a:t>Initiated by CDC  in 1974</a:t>
            </a:r>
          </a:p>
          <a:p>
            <a:r>
              <a:rPr lang="en-GB" altLang="en-US" smtClean="0"/>
              <a:t>6586 hospitals</a:t>
            </a:r>
          </a:p>
          <a:p>
            <a:r>
              <a:rPr lang="en-GB" altLang="en-US" smtClean="0"/>
              <a:t>HAI rates could be reduced with an effective IC programme (↓32%) and 1 ICN: 250 beds</a:t>
            </a:r>
          </a:p>
          <a:p>
            <a:r>
              <a:rPr lang="en-GB" altLang="en-US" smtClean="0"/>
              <a:t>Hospitals without an effective programme HAI rates ↑</a:t>
            </a:r>
          </a:p>
        </p:txBody>
      </p:sp>
      <p:pic>
        <p:nvPicPr>
          <p:cNvPr id="6042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1916113"/>
            <a:ext cx="2951162" cy="4114800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HCAI prevalence</a:t>
            </a:r>
            <a:endParaRPr lang="en-US" altLang="en-US" smtClean="0"/>
          </a:p>
        </p:txBody>
      </p:sp>
      <p:sp>
        <p:nvSpPr>
          <p:cNvPr id="6144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905000"/>
            <a:ext cx="4125912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000" smtClean="0"/>
              <a:t>6 % of patients in Acute Hospitals had a HCAI in 2011</a:t>
            </a:r>
          </a:p>
          <a:p>
            <a:pPr>
              <a:lnSpc>
                <a:spcPct val="80000"/>
              </a:lnSpc>
            </a:pPr>
            <a:r>
              <a:rPr lang="en-GB" altLang="en-US" sz="2000" smtClean="0"/>
              <a:t>Estimated 243,746 patients per year</a:t>
            </a:r>
          </a:p>
          <a:p>
            <a:pPr>
              <a:lnSpc>
                <a:spcPct val="80000"/>
              </a:lnSpc>
            </a:pPr>
            <a:r>
              <a:rPr lang="en-GB" altLang="en-US" sz="2000" smtClean="0"/>
              <a:t>Prevalence of HCAI decreasing; in 2006 prevalence was 8.2%</a:t>
            </a:r>
          </a:p>
          <a:p>
            <a:pPr>
              <a:lnSpc>
                <a:spcPct val="80000"/>
              </a:lnSpc>
            </a:pPr>
            <a:r>
              <a:rPr lang="en-GB" altLang="en-US" sz="2000" smtClean="0"/>
              <a:t>Pneumonia/Lower respiratory tract, Urinary tract infections &amp; Surgical site infections account for c. 60% of all HCAI</a:t>
            </a:r>
          </a:p>
          <a:p>
            <a:pPr>
              <a:lnSpc>
                <a:spcPct val="80000"/>
              </a:lnSpc>
            </a:pPr>
            <a:r>
              <a:rPr lang="en-GB" altLang="en-US" sz="2000" smtClean="0"/>
              <a:t>Top three HCAI pathogens: </a:t>
            </a:r>
            <a:r>
              <a:rPr lang="en-GB" altLang="en-US" sz="2000" i="1" smtClean="0"/>
              <a:t>E. coli </a:t>
            </a:r>
            <a:r>
              <a:rPr lang="en-GB" altLang="en-US" sz="2000" smtClean="0"/>
              <a:t>17%, </a:t>
            </a:r>
            <a:r>
              <a:rPr lang="en-GB" altLang="en-US" sz="2000" i="1" smtClean="0"/>
              <a:t>S. aureus </a:t>
            </a:r>
            <a:r>
              <a:rPr lang="en-GB" altLang="en-US" sz="2000" smtClean="0"/>
              <a:t>15%, &amp; </a:t>
            </a:r>
            <a:r>
              <a:rPr lang="en-GB" altLang="en-US" sz="2000" i="1" smtClean="0"/>
              <a:t>C. difficile </a:t>
            </a:r>
            <a:r>
              <a:rPr lang="en-GB" altLang="en-US" sz="2000" smtClean="0"/>
              <a:t>12.4%</a:t>
            </a:r>
          </a:p>
          <a:p>
            <a:pPr>
              <a:lnSpc>
                <a:spcPct val="80000"/>
              </a:lnSpc>
            </a:pPr>
            <a:r>
              <a:rPr lang="en-GB" altLang="en-US" sz="2000" smtClean="0"/>
              <a:t>Next PPS: 2016</a:t>
            </a:r>
            <a:endParaRPr lang="en-US" altLang="en-US" sz="2000" smtClean="0"/>
          </a:p>
        </p:txBody>
      </p:sp>
      <p:pic>
        <p:nvPicPr>
          <p:cNvPr id="61444" name="Picture 2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6825" y="1989138"/>
            <a:ext cx="3429000" cy="3389312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013" y="247650"/>
            <a:ext cx="7419975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9850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038" y="692150"/>
            <a:ext cx="7229475" cy="481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935038" y="5805488"/>
            <a:ext cx="3852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800"/>
              <a:t>http://resistancemap.cddep.org/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Data – we’ve got lots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2740025" cy="4075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1989138"/>
            <a:ext cx="2892425" cy="4249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1844675"/>
            <a:ext cx="2968625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Public reporting of HCAI</a:t>
            </a:r>
            <a:endParaRPr lang="en-US" altLang="en-US" smtClean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MRSA bacteraemias - followed by</a:t>
            </a:r>
          </a:p>
          <a:p>
            <a:pPr lvl="1" eaLnBrk="1" hangingPunct="1"/>
            <a:r>
              <a:rPr lang="en-GB" altLang="en-US" smtClean="0"/>
              <a:t>Orthopaedic SS1</a:t>
            </a:r>
          </a:p>
          <a:p>
            <a:pPr lvl="1" eaLnBrk="1" hangingPunct="1"/>
            <a:r>
              <a:rPr lang="en-GB" altLang="en-US" smtClean="0"/>
              <a:t>Glycopeptide resistant enterococci</a:t>
            </a:r>
          </a:p>
          <a:p>
            <a:pPr lvl="1" eaLnBrk="1" hangingPunct="1"/>
            <a:r>
              <a:rPr lang="en-GB" altLang="en-US" i="1" smtClean="0"/>
              <a:t>Clostriduim difficile</a:t>
            </a:r>
            <a:r>
              <a:rPr lang="en-GB" altLang="en-US" smtClean="0"/>
              <a:t> infection</a:t>
            </a:r>
          </a:p>
          <a:p>
            <a:pPr lvl="1" eaLnBrk="1" hangingPunct="1"/>
            <a:r>
              <a:rPr lang="en-GB" altLang="en-US" smtClean="0"/>
              <a:t>meticillin sensitive </a:t>
            </a:r>
            <a:r>
              <a:rPr lang="en-GB" altLang="en-US" i="1" smtClean="0"/>
              <a:t>Staphylococcus aureus</a:t>
            </a:r>
          </a:p>
          <a:p>
            <a:pPr lvl="1" eaLnBrk="1" hangingPunct="1"/>
            <a:r>
              <a:rPr lang="en-GB" altLang="en-US" smtClean="0"/>
              <a:t>E.coli bacteraemias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Public reporting</a:t>
            </a:r>
            <a:endParaRPr lang="en-US" altLang="en-US" smtClean="0"/>
          </a:p>
        </p:txBody>
      </p:sp>
      <p:pic>
        <p:nvPicPr>
          <p:cNvPr id="67587" name="Picture 4" descr="Cove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700213"/>
            <a:ext cx="7561262" cy="3924300"/>
          </a:xfrm>
          <a:ln w="635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468313" y="5805488"/>
            <a:ext cx="3959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900">
                <a:solidFill>
                  <a:schemeClr val="tx2"/>
                </a:solidFill>
              </a:rPr>
              <a:t>Martin, M: Zingg,W: Hansen,S: Gastermeir, P et al. JHI 83 (2013) 94-98</a:t>
            </a:r>
            <a:endParaRPr lang="en-US" altLang="en-US" sz="9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620000" cy="1717675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Do these data inform the public?</a:t>
            </a:r>
            <a:endParaRPr lang="en-US" altLang="en-US" sz="4000" smtClean="0"/>
          </a:p>
        </p:txBody>
      </p:sp>
      <p:pic>
        <p:nvPicPr>
          <p:cNvPr id="6861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13" y="1557338"/>
            <a:ext cx="7343775" cy="4679950"/>
          </a:xfrm>
        </p:spPr>
      </p:pic>
      <p:sp>
        <p:nvSpPr>
          <p:cNvPr id="68612" name="TextBox 2"/>
          <p:cNvSpPr txBox="1">
            <a:spLocks noChangeArrowheads="1"/>
          </p:cNvSpPr>
          <p:nvPr/>
        </p:nvSpPr>
        <p:spPr bwMode="auto">
          <a:xfrm>
            <a:off x="539750" y="6308725"/>
            <a:ext cx="287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800"/>
              <a:t>Source: NHS Choices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795963" y="2205038"/>
            <a:ext cx="504825" cy="38877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GB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apic.org/Resource_/TinyMceFileManager/Advocacy-PDFs/Advocacy_Updates/Static_map_-_HAI_revised_7-6-1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-1825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Semmelweis (1818 – 65)</a:t>
            </a:r>
            <a:endParaRPr lang="en-US" altLang="en-US" smtClean="0"/>
          </a:p>
        </p:txBody>
      </p:sp>
      <p:sp>
        <p:nvSpPr>
          <p:cNvPr id="31747" name="AutoShape 12" descr="Image result for semmelwei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48" name="AutoShape 14" descr="Image result for semmelwei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31749" name="Picture 15" descr="Ignaz_Semmelweis_1857_with_signatur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34194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7" descr="500px-Monthly_mortality_rates_1841-18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492375"/>
            <a:ext cx="4762500" cy="2809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0660" name="Picture 5" descr="http://www.apic.org/Resource_/TinyMceFileManager/Advocacy-PDFs/MRSA_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Public reporting</a:t>
            </a:r>
            <a:endParaRPr lang="en-US" altLang="en-US" smtClean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Difficult for the public to interpret </a:t>
            </a:r>
          </a:p>
          <a:p>
            <a:pPr eaLnBrk="1" hangingPunct="1"/>
            <a:r>
              <a:rPr lang="en-GB" altLang="en-US" smtClean="0"/>
              <a:t>Public are consumers</a:t>
            </a:r>
          </a:p>
          <a:p>
            <a:pPr eaLnBrk="1" hangingPunct="1"/>
            <a:r>
              <a:rPr lang="en-GB" altLang="en-US" smtClean="0"/>
              <a:t>Risk of hospital league tables </a:t>
            </a:r>
          </a:p>
          <a:p>
            <a:pPr eaLnBrk="1" hangingPunct="1"/>
            <a:r>
              <a:rPr lang="en-GB" altLang="en-US" smtClean="0"/>
              <a:t>Currently a blunt instrument</a:t>
            </a:r>
          </a:p>
          <a:p>
            <a:pPr eaLnBrk="1" hangingPunct="1"/>
            <a:r>
              <a:rPr lang="en-GB" altLang="en-US" smtClean="0"/>
              <a:t>No strong evidence that public reporting improves patient safety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Public reporting of data</a:t>
            </a:r>
            <a:endParaRPr lang="en-US" alt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600" smtClean="0"/>
              <a:t>Transparency important</a:t>
            </a:r>
          </a:p>
          <a:p>
            <a:pPr>
              <a:lnSpc>
                <a:spcPct val="90000"/>
              </a:lnSpc>
            </a:pPr>
            <a:r>
              <a:rPr lang="en-GB" altLang="en-US" sz="2600" smtClean="0"/>
              <a:t>Risk of skewed reporting/data to avoid sanctions</a:t>
            </a:r>
          </a:p>
          <a:p>
            <a:pPr>
              <a:lnSpc>
                <a:spcPct val="90000"/>
              </a:lnSpc>
            </a:pPr>
            <a:r>
              <a:rPr lang="en-GB" altLang="en-US" sz="2600" smtClean="0"/>
              <a:t>Need to agree granularity of reporting eg: organisation, unit, clinician</a:t>
            </a:r>
          </a:p>
          <a:p>
            <a:pPr>
              <a:lnSpc>
                <a:spcPct val="90000"/>
              </a:lnSpc>
            </a:pPr>
            <a:r>
              <a:rPr lang="en-GB" altLang="en-US" sz="2600" smtClean="0"/>
              <a:t>‘Destructive triangulation has arisen between administrators, clinicians &amp; infection control departments that has lead to consequences beyond those intended by monitoring agencies’.</a:t>
            </a:r>
            <a:endParaRPr lang="en-US" altLang="en-US" sz="2600" smtClean="0"/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395288" y="5876925"/>
            <a:ext cx="65532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200">
                <a:solidFill>
                  <a:schemeClr val="tx2"/>
                </a:solidFill>
              </a:rPr>
              <a:t>Horowitz, HW. Infection control: Public reporting, disincentives &amp; bad behaviour.  AJIC 43 (2015) 989 - 91</a:t>
            </a:r>
            <a:endParaRPr lang="en-US" alt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Slide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en-US" altLang="en-US" sz="3900" smtClean="0"/>
              <a:t>Infectivity increases as disease progresses</a:t>
            </a:r>
          </a:p>
        </p:txBody>
      </p:sp>
      <p:pic>
        <p:nvPicPr>
          <p:cNvPr id="7475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8375" y="1909763"/>
            <a:ext cx="5581650" cy="4103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en-US" altLang="en-US" smtClean="0"/>
              <a:t>EVD epidemic West Africa</a:t>
            </a:r>
          </a:p>
        </p:txBody>
      </p:sp>
      <p:pic>
        <p:nvPicPr>
          <p:cNvPr id="75779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7375" y="2066925"/>
            <a:ext cx="3559175" cy="3949700"/>
          </a:xfrm>
        </p:spPr>
      </p:pic>
      <p:sp>
        <p:nvSpPr>
          <p:cNvPr id="75780" name="TextBox 1"/>
          <p:cNvSpPr txBox="1">
            <a:spLocks noChangeArrowheads="1"/>
          </p:cNvSpPr>
          <p:nvPr/>
        </p:nvSpPr>
        <p:spPr bwMode="auto">
          <a:xfrm>
            <a:off x="611188" y="6021388"/>
            <a:ext cx="1873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000"/>
              <a:t>ECDC November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en-US" altLang="en-US" smtClean="0"/>
              <a:t>EVD epidemic West Africa</a:t>
            </a:r>
          </a:p>
        </p:txBody>
      </p:sp>
      <p:sp>
        <p:nvSpPr>
          <p:cNvPr id="76803" name="TextBox 2"/>
          <p:cNvSpPr txBox="1">
            <a:spLocks noChangeArrowheads="1"/>
          </p:cNvSpPr>
          <p:nvPr/>
        </p:nvSpPr>
        <p:spPr bwMode="auto">
          <a:xfrm>
            <a:off x="539750" y="5918200"/>
            <a:ext cx="23764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000">
                <a:solidFill>
                  <a:schemeClr val="bg1"/>
                </a:solidFill>
              </a:rPr>
              <a:t>W</a:t>
            </a:r>
            <a:r>
              <a:rPr lang="en-GB" altLang="en-US" sz="1000"/>
              <a:t>WHO sitrep 09/09/15</a:t>
            </a:r>
          </a:p>
        </p:txBody>
      </p:sp>
      <p:pic>
        <p:nvPicPr>
          <p:cNvPr id="76804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5138" y="2008188"/>
            <a:ext cx="3986212" cy="3800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 idx="4294967295"/>
          </p:nvPr>
        </p:nvSpPr>
        <p:spPr>
          <a:xfrm>
            <a:off x="1524000" y="190500"/>
            <a:ext cx="7010400" cy="1387475"/>
          </a:xfrm>
        </p:spPr>
        <p:txBody>
          <a:bodyPr anchor="b"/>
          <a:lstStyle/>
          <a:p>
            <a:r>
              <a:rPr lang="en-US" altLang="en-US" smtClean="0"/>
              <a:t>Risk to HCWs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GB" altLang="en-US" sz="2700" smtClean="0"/>
          </a:p>
          <a:p>
            <a:r>
              <a:rPr lang="en-GB" altLang="en-US" sz="2700" smtClean="0"/>
              <a:t>Health-care workers have frequently been infected while treating patients with suspected or confirmed EVD. This has occurred through close contact with patients when infection control precautions are not strictly practiced.</a:t>
            </a:r>
          </a:p>
        </p:txBody>
      </p:sp>
      <p:pic>
        <p:nvPicPr>
          <p:cNvPr id="77828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4005263"/>
            <a:ext cx="6553200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6227763" y="5300663"/>
            <a:ext cx="792162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z="1200">
              <a:solidFill>
                <a:srgbClr val="FFFFFF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en-GB" altLang="en-US" smtClean="0"/>
              <a:t>Prevention of transmission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GB" altLang="en-US" sz="2700" smtClean="0"/>
          </a:p>
          <a:p>
            <a:pPr>
              <a:buFont typeface="Wingdings" pitchFamily="2" charset="2"/>
              <a:buNone/>
            </a:pPr>
            <a:r>
              <a:rPr lang="en-GB" altLang="en-US" sz="2700" smtClean="0"/>
              <a:t>In the absence of an effective vaccine, rigorous adherence to infection prevention and control practice is required:</a:t>
            </a:r>
          </a:p>
          <a:p>
            <a:pPr lvl="1"/>
            <a:r>
              <a:rPr lang="en-GB" altLang="en-US" smtClean="0"/>
              <a:t>Personal protective equipment</a:t>
            </a:r>
          </a:p>
          <a:p>
            <a:pPr lvl="1"/>
            <a:r>
              <a:rPr lang="en-GB" altLang="en-US" smtClean="0"/>
              <a:t>Hand hygiene</a:t>
            </a:r>
          </a:p>
          <a:p>
            <a:pPr lvl="1"/>
            <a:r>
              <a:rPr lang="en-GB" altLang="en-US" smtClean="0"/>
              <a:t>Spatial separation</a:t>
            </a:r>
          </a:p>
          <a:p>
            <a:pPr lvl="1"/>
            <a:r>
              <a:rPr lang="en-GB" altLang="en-US" smtClean="0"/>
              <a:t>Clean to dirty workflows</a:t>
            </a:r>
          </a:p>
          <a:p>
            <a:pPr lvl="1"/>
            <a:r>
              <a:rPr lang="en-GB" altLang="en-US" smtClean="0"/>
              <a:t>Discipline in donning and doffing</a:t>
            </a:r>
          </a:p>
          <a:p>
            <a:pPr lvl="1"/>
            <a:r>
              <a:rPr lang="en-GB" altLang="en-US" smtClean="0"/>
              <a:t>Training</a:t>
            </a:r>
          </a:p>
          <a:p>
            <a:pPr lvl="1"/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en-GB" altLang="en-US" sz="3900" smtClean="0"/>
              <a:t>Staff safety is paramount</a:t>
            </a:r>
            <a:br>
              <a:rPr lang="en-GB" altLang="en-US" sz="3900" smtClean="0"/>
            </a:br>
            <a:endParaRPr lang="en-GB" altLang="en-US" sz="3900" smtClean="0"/>
          </a:p>
        </p:txBody>
      </p:sp>
      <p:sp>
        <p:nvSpPr>
          <p:cNvPr id="7987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95288" y="1700213"/>
            <a:ext cx="8229600" cy="4937125"/>
          </a:xfrm>
        </p:spPr>
        <p:txBody>
          <a:bodyPr/>
          <a:lstStyle/>
          <a:p>
            <a:r>
              <a:rPr lang="en-GB" altLang="en-US" sz="2700" smtClean="0"/>
              <a:t>All clinical activity needs to be planned – healthcare workers should only proceed when it is </a:t>
            </a:r>
            <a:r>
              <a:rPr lang="en-GB" altLang="en-US" sz="2700" smtClean="0">
                <a:solidFill>
                  <a:srgbClr val="FF0000"/>
                </a:solidFill>
              </a:rPr>
              <a:t>safe to do so</a:t>
            </a:r>
            <a:r>
              <a:rPr lang="en-GB" altLang="en-US" sz="2700" smtClean="0"/>
              <a:t>, and if they have the appropriate level of training</a:t>
            </a:r>
          </a:p>
          <a:p>
            <a:r>
              <a:rPr lang="en-GB" altLang="en-US" sz="2700" smtClean="0"/>
              <a:t>Clean to dirty work flows should be maintained</a:t>
            </a:r>
          </a:p>
          <a:p>
            <a:endParaRPr lang="en-GB" altLang="en-US" sz="2700" smtClean="0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4076700"/>
            <a:ext cx="5113338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Florence Nightingale </a:t>
            </a:r>
            <a:endParaRPr lang="en-US" altLang="en-US" smtClean="0"/>
          </a:p>
        </p:txBody>
      </p:sp>
      <p:sp>
        <p:nvSpPr>
          <p:cNvPr id="32771" name="AutoShape 6" descr="Image result for images florence nightingal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72" name="AutoShape 8" descr="Image result for images florence nightingal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73" name="AutoShape 10" descr="Image result for images florence nightingal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74" name="AutoShape 12" descr="Image result for images florence nightingal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75" name="AutoShape 14" descr="Image result for images florence nightingal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76" name="AutoShape 16" descr="Image result for images florence nightingal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77" name="AutoShape 18" descr="Image result for images florence nightingal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78" name="AutoShape 20" descr="Image result for images florence nightingal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79" name="AutoShape 22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80" name="AutoShape 24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81" name="AutoShape 2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82" name="AutoShape 2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83" name="AutoShape 3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84" name="AutoShape 33" descr="Image result for images florence nightingal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85" name="AutoShape 35" descr="Image result for images florence nightingal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86" name="AutoShape 37" descr="Image result for images florence nightingal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32787" name="Picture 40" descr="CNMR_01238_X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3114675" cy="4114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8" name="Picture 43" descr="nightingale--titlep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3141663"/>
            <a:ext cx="25336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9" name="Text Box 44"/>
          <p:cNvSpPr txBox="1">
            <a:spLocks noChangeArrowheads="1"/>
          </p:cNvSpPr>
          <p:nvPr/>
        </p:nvSpPr>
        <p:spPr bwMode="auto">
          <a:xfrm>
            <a:off x="4427538" y="1557338"/>
            <a:ext cx="41052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800">
                <a:solidFill>
                  <a:schemeClr val="tx2"/>
                </a:solidFill>
              </a:rPr>
              <a:t>“</a:t>
            </a:r>
            <a:r>
              <a:rPr lang="en-US" altLang="ja-JP" sz="1800">
                <a:solidFill>
                  <a:schemeClr val="tx2"/>
                </a:solidFill>
              </a:rPr>
              <a:t>The very first requirement in a hospital is that it should do the sick no harm.</a:t>
            </a:r>
            <a:r>
              <a:rPr lang="ja-JP" altLang="en-US" sz="1800">
                <a:solidFill>
                  <a:schemeClr val="tx2"/>
                </a:solidFill>
              </a:rPr>
              <a:t>”</a:t>
            </a:r>
            <a:r>
              <a:rPr lang="en-US" altLang="ja-JP" sz="1800">
                <a:solidFill>
                  <a:schemeClr val="tx2"/>
                </a:solidFill>
              </a:rPr>
              <a:t> </a:t>
            </a:r>
            <a:br>
              <a:rPr lang="en-US" altLang="ja-JP" sz="1800">
                <a:solidFill>
                  <a:schemeClr val="tx2"/>
                </a:solidFill>
              </a:rPr>
            </a:br>
            <a:r>
              <a:rPr lang="en-US" altLang="ja-JP" sz="1800">
                <a:solidFill>
                  <a:schemeClr val="tx2"/>
                </a:solidFill>
              </a:rPr>
              <a:t>― </a:t>
            </a:r>
            <a:r>
              <a:rPr lang="en-US" altLang="ja-JP" sz="1800">
                <a:solidFill>
                  <a:schemeClr val="tx2"/>
                </a:solidFill>
                <a:hlinkClick r:id="rId4"/>
              </a:rPr>
              <a:t>Florence Nightingale</a:t>
            </a:r>
            <a:r>
              <a:rPr lang="en-US" altLang="ja-JP" sz="1800">
                <a:solidFill>
                  <a:schemeClr val="tx2"/>
                </a:solidFill>
              </a:rPr>
              <a:t>, </a:t>
            </a:r>
            <a:r>
              <a:rPr lang="en-US" altLang="ja-JP" sz="1800" i="1">
                <a:solidFill>
                  <a:schemeClr val="tx2"/>
                </a:solidFill>
                <a:hlinkClick r:id="rId5"/>
              </a:rPr>
              <a:t>Notes on Nursing: What It Is, and What It Is Not</a:t>
            </a:r>
            <a:r>
              <a:rPr lang="en-US" altLang="ja-JP" sz="1800">
                <a:solidFill>
                  <a:schemeClr val="tx2"/>
                </a:solidFill>
              </a:rPr>
              <a:t> </a:t>
            </a:r>
            <a:endParaRPr lang="en-US" altLang="en-US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16013"/>
          </a:xfrm>
        </p:spPr>
        <p:txBody>
          <a:bodyPr anchor="b"/>
          <a:lstStyle/>
          <a:p>
            <a:r>
              <a:rPr lang="en-US" altLang="en-US" smtClean="0"/>
              <a:t>		Staff safety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773238"/>
            <a:ext cx="8229600" cy="4383087"/>
          </a:xfrm>
        </p:spPr>
        <p:txBody>
          <a:bodyPr/>
          <a:lstStyle/>
          <a:p>
            <a:r>
              <a:rPr lang="en-GB" altLang="en-US" sz="2700" smtClean="0"/>
              <a:t>The need for clear instructions for putting on and removal of personal protective equipment (PPE)</a:t>
            </a:r>
          </a:p>
          <a:p>
            <a:r>
              <a:rPr lang="en-GB" altLang="en-US" sz="2700" smtClean="0"/>
              <a:t>PPE buddies must be trained</a:t>
            </a:r>
          </a:p>
          <a:p>
            <a:r>
              <a:rPr lang="en-GB" altLang="en-US" sz="2700" smtClean="0"/>
              <a:t>Healthcare facilities need to plan in advance how they will manage suspect cases and the staffing implications, eg maximum PPE working times, need for breaks</a:t>
            </a:r>
          </a:p>
          <a:p>
            <a:endParaRPr lang="en-GB" altLang="en-US" sz="27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Slide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Slide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1" descr="Slide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6" descr="Slide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Conclusions – what next?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US approach – aspirational?</a:t>
            </a:r>
            <a:endParaRPr lang="en-US" altLang="en-US" smtClean="0"/>
          </a:p>
        </p:txBody>
      </p:sp>
      <p:pic>
        <p:nvPicPr>
          <p:cNvPr id="8704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988" y="1989138"/>
            <a:ext cx="7010400" cy="2809875"/>
          </a:xfrm>
        </p:spPr>
      </p:pic>
      <p:pic>
        <p:nvPicPr>
          <p:cNvPr id="8704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5229225"/>
            <a:ext cx="75628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800" smtClean="0"/>
              <a:t>APIC pillars of HAI elimination</a:t>
            </a:r>
            <a:endParaRPr lang="en-US" altLang="en-US" sz="3800" smtClean="0"/>
          </a:p>
        </p:txBody>
      </p:sp>
      <p:pic>
        <p:nvPicPr>
          <p:cNvPr id="8806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2275" y="2133600"/>
            <a:ext cx="5327650" cy="38877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950" y="1700213"/>
            <a:ext cx="8496300" cy="2308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54013" indent="-354013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endParaRPr lang="en-GB" altLang="en-US" sz="1800">
              <a:solidFill>
                <a:schemeClr val="bg1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 altLang="en-US" sz="1800">
              <a:solidFill>
                <a:schemeClr val="bg1"/>
              </a:solidFill>
            </a:endParaRPr>
          </a:p>
          <a:p>
            <a:pPr eaLnBrk="1" hangingPunct="1"/>
            <a:endParaRPr lang="en-GB" altLang="en-US" sz="1800">
              <a:solidFill>
                <a:schemeClr val="bg1"/>
              </a:solidFill>
            </a:endParaRPr>
          </a:p>
          <a:p>
            <a:pPr eaLnBrk="1" hangingPunct="1"/>
            <a:endParaRPr lang="en-GB" altLang="en-US" sz="1800">
              <a:solidFill>
                <a:schemeClr val="bg1"/>
              </a:solidFill>
            </a:endParaRPr>
          </a:p>
          <a:p>
            <a:pPr eaLnBrk="1" hangingPunct="1"/>
            <a:endParaRPr lang="en-GB" altLang="en-US" sz="1800"/>
          </a:p>
          <a:p>
            <a:pPr eaLnBrk="1" hangingPunct="1"/>
            <a:endParaRPr lang="en-US" altLang="en-US" sz="1800"/>
          </a:p>
        </p:txBody>
      </p:sp>
      <p:sp>
        <p:nvSpPr>
          <p:cNvPr id="89091" name="TextBox 4"/>
          <p:cNvSpPr txBox="1">
            <a:spLocks noChangeArrowheads="1"/>
          </p:cNvSpPr>
          <p:nvPr/>
        </p:nvSpPr>
        <p:spPr bwMode="auto">
          <a:xfrm>
            <a:off x="2555875" y="406400"/>
            <a:ext cx="61198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en-US" sz="3600" b="1" i="1">
                <a:solidFill>
                  <a:srgbClr val="00AE9E"/>
                </a:solidFill>
              </a:rPr>
              <a:t>E. coli </a:t>
            </a:r>
            <a:r>
              <a:rPr lang="en-GB" altLang="en-US" sz="3600" b="1">
                <a:solidFill>
                  <a:srgbClr val="00AE9E"/>
                </a:solidFill>
              </a:rPr>
              <a:t>bacteraemia</a:t>
            </a:r>
            <a:endParaRPr lang="en-US" altLang="en-US" sz="3600" b="1">
              <a:solidFill>
                <a:srgbClr val="00AE9E"/>
              </a:solidFill>
            </a:endParaRPr>
          </a:p>
        </p:txBody>
      </p:sp>
      <p:sp>
        <p:nvSpPr>
          <p:cNvPr id="89092" name="TextBox 6"/>
          <p:cNvSpPr txBox="1">
            <a:spLocks noChangeArrowheads="1"/>
          </p:cNvSpPr>
          <p:nvPr/>
        </p:nvSpPr>
        <p:spPr bwMode="auto">
          <a:xfrm>
            <a:off x="7443788" y="6453188"/>
            <a:ext cx="173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bg1"/>
                </a:solidFill>
              </a:rPr>
              <a:t>LabBase2 data</a:t>
            </a:r>
          </a:p>
        </p:txBody>
      </p:sp>
      <p:sp>
        <p:nvSpPr>
          <p:cNvPr id="89093" name="Rectangle 8"/>
          <p:cNvSpPr>
            <a:spLocks noChangeArrowheads="1"/>
          </p:cNvSpPr>
          <p:nvPr/>
        </p:nvSpPr>
        <p:spPr bwMode="auto">
          <a:xfrm>
            <a:off x="1547813" y="4724400"/>
            <a:ext cx="338455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en-US" sz="1600"/>
              <a:t>Mandatory Surveillance</a:t>
            </a:r>
          </a:p>
          <a:p>
            <a:pPr algn="ctr" eaLnBrk="1" hangingPunct="1"/>
            <a:r>
              <a:rPr lang="en-GB" altLang="en-US" sz="1600"/>
              <a:t>2014, </a:t>
            </a:r>
            <a:r>
              <a:rPr lang="en-GB" altLang="en-US" sz="1600" b="1"/>
              <a:t>20% </a:t>
            </a:r>
            <a:r>
              <a:rPr lang="en-GB" altLang="en-US" sz="1600" i="1"/>
              <a:t>E. coli </a:t>
            </a:r>
            <a:r>
              <a:rPr lang="en-GB" altLang="en-US" sz="1600"/>
              <a:t>bacteraemia</a:t>
            </a:r>
            <a:r>
              <a:rPr lang="en-GB" altLang="en-US" sz="1600" i="1"/>
              <a:t> </a:t>
            </a:r>
            <a:r>
              <a:rPr lang="en-GB" altLang="en-US" sz="1600"/>
              <a:t>HCAI, c. 7k cases a year</a:t>
            </a:r>
          </a:p>
        </p:txBody>
      </p:sp>
      <p:pic>
        <p:nvPicPr>
          <p:cNvPr id="89094" name="Chart 7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8" y="1706563"/>
            <a:ext cx="8931275" cy="49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600" b="1" smtClean="0"/>
              <a:t>Conclusions</a:t>
            </a:r>
            <a:endParaRPr lang="en-GB" altLang="en-US" sz="4600" b="1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205038"/>
            <a:ext cx="7010400" cy="38147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600" smtClean="0"/>
              <a:t>Progress over last 10 years, with dramatic changes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/>
              <a:t>Changes in HCAI prevalence related to reductions in incidence of MRSA and CDI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/>
              <a:t>Increasing incidence &amp; prevalence Gram negative resistance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/>
              <a:t>ICU (all ages) &amp; Surgical specialties - highest risk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/>
              <a:t>Cognisant of the ever changing health and social care infrastructures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</a:pPr>
            <a:endParaRPr lang="en-GB" altLang="en-US" sz="2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Joseph Lister (1827- 1912)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1916113"/>
            <a:ext cx="28225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2" descr="Image result for joseph lister germ theor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9700" y="2636838"/>
            <a:ext cx="1676400" cy="2628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en-US" sz="4800" baseline="30000" smtClean="0"/>
              <a:t>Whilst we have to look to the future, we must also learn from the past.</a:t>
            </a:r>
          </a:p>
          <a:p>
            <a:pPr marL="0" indent="0">
              <a:buFont typeface="Wingdings" pitchFamily="2" charset="2"/>
              <a:buNone/>
            </a:pPr>
            <a:endParaRPr lang="en-US" altLang="en-US" sz="4800" baseline="30000" smtClean="0"/>
          </a:p>
          <a:p>
            <a:pPr marL="0" indent="0" algn="ctr">
              <a:buFont typeface="Wingdings" pitchFamily="2" charset="2"/>
              <a:buNone/>
            </a:pPr>
            <a:r>
              <a:rPr lang="en-US" altLang="en-US" sz="4800" baseline="30000" smtClean="0"/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Screen Shot 2015-09-24 at 7.23.3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6600" y="304800"/>
            <a:ext cx="3009900" cy="5842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3200">
                <a:solidFill>
                  <a:srgbClr val="4D4D73"/>
                </a:solidFill>
              </a:rPr>
              <a:t>www.ips.uk.net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oter Placeholder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000">
                <a:latin typeface="Calibri" pitchFamily="34" charset="0"/>
              </a:rPr>
              <a:t>IPS Liverpool 29th September 2015</a:t>
            </a:r>
          </a:p>
        </p:txBody>
      </p:sp>
      <p:pic>
        <p:nvPicPr>
          <p:cNvPr id="94211" name="Picture 5" descr="Patron Sponsor Slid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Infection control beginnings</a:t>
            </a:r>
            <a:endParaRPr lang="en-US" altLang="en-US" smtClean="0"/>
          </a:p>
        </p:txBody>
      </p:sp>
      <p:sp>
        <p:nvSpPr>
          <p:cNvPr id="3481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492500" y="2133600"/>
            <a:ext cx="5113338" cy="4114800"/>
          </a:xfrm>
        </p:spPr>
        <p:txBody>
          <a:bodyPr/>
          <a:lstStyle/>
          <a:p>
            <a:r>
              <a:rPr lang="en-GB" altLang="en-US" sz="2200" smtClean="0"/>
              <a:t>In 1944, MRC recommended establishing an ICC in every hospital</a:t>
            </a:r>
          </a:p>
          <a:p>
            <a:r>
              <a:rPr lang="en-GB" altLang="en-US" sz="2200" smtClean="0"/>
              <a:t>Published in 1959 – concern about Staphylococcal sepsis</a:t>
            </a:r>
          </a:p>
          <a:p>
            <a:r>
              <a:rPr lang="en-GB" altLang="en-US" sz="2200" smtClean="0"/>
              <a:t>Also concerns about penicillin resistance</a:t>
            </a:r>
          </a:p>
          <a:p>
            <a:r>
              <a:rPr lang="en-GB" altLang="en-US" sz="2200" smtClean="0"/>
              <a:t>Recommended the appointment of an Control of Infection Officer “the success of any scheme of control will depend on </a:t>
            </a:r>
            <a:r>
              <a:rPr lang="en-GB" altLang="en-US" sz="2200" b="1" smtClean="0"/>
              <a:t>him</a:t>
            </a:r>
            <a:r>
              <a:rPr lang="en-GB" altLang="en-US" sz="2200" smtClean="0"/>
              <a:t>”</a:t>
            </a:r>
            <a:endParaRPr lang="en-US" altLang="en-US" sz="2200" smtClean="0"/>
          </a:p>
        </p:txBody>
      </p:sp>
      <p:pic>
        <p:nvPicPr>
          <p:cNvPr id="34820" name="Picture 2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2530475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EM Cottrell</a:t>
            </a:r>
            <a:endParaRPr lang="en-US" alt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484313"/>
            <a:ext cx="7010400" cy="45354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mtClean="0"/>
              <a:t>Theatre superintendant appointed by Dr Brendan Moore in 1959</a:t>
            </a:r>
          </a:p>
          <a:p>
            <a:pPr>
              <a:lnSpc>
                <a:spcPct val="90000"/>
              </a:lnSpc>
            </a:pPr>
            <a:r>
              <a:rPr lang="en-GB" altLang="en-US" smtClean="0"/>
              <a:t>To act as a liaison officer to all those concerned with control of infection – record keeping a major part of the role</a:t>
            </a:r>
          </a:p>
          <a:p>
            <a:pPr>
              <a:lnSpc>
                <a:spcPct val="90000"/>
              </a:lnSpc>
            </a:pPr>
            <a:r>
              <a:rPr lang="en-GB" altLang="en-US" smtClean="0"/>
              <a:t>Lancet paper stated that the appointment was a ‘successful experiment’</a:t>
            </a:r>
          </a:p>
          <a:p>
            <a:pPr>
              <a:lnSpc>
                <a:spcPct val="90000"/>
              </a:lnSpc>
            </a:pPr>
            <a:r>
              <a:rPr lang="en-GB" altLang="en-US" smtClean="0"/>
              <a:t>Met resistance in some quarters, but soon other hospitals followed suit</a:t>
            </a:r>
            <a:endParaRPr lang="en-US" altLang="en-US" smtClean="0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395288" y="6092825"/>
            <a:ext cx="8064500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200">
                <a:solidFill>
                  <a:schemeClr val="tx2"/>
                </a:solidFill>
              </a:rPr>
              <a:t>Gardner </a:t>
            </a:r>
            <a:r>
              <a:rPr lang="en-GB" altLang="en-US" sz="1200" i="1">
                <a:solidFill>
                  <a:schemeClr val="tx2"/>
                </a:solidFill>
              </a:rPr>
              <a:t>et al</a:t>
            </a:r>
            <a:r>
              <a:rPr lang="en-GB" altLang="en-US" sz="1200">
                <a:solidFill>
                  <a:schemeClr val="tx2"/>
                </a:solidFill>
              </a:rPr>
              <a:t>. The Infection Control Sister – a new member of the infection control team in general hospitals. 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200">
                <a:solidFill>
                  <a:schemeClr val="tx2"/>
                </a:solidFill>
              </a:rPr>
              <a:t>Lancet 1962;2:710-711</a:t>
            </a:r>
            <a:endParaRPr lang="en-US" alt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What goes around comes around?</a:t>
            </a:r>
          </a:p>
        </p:txBody>
      </p:sp>
      <p:sp>
        <p:nvSpPr>
          <p:cNvPr id="3686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905000"/>
            <a:ext cx="360045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200" smtClean="0"/>
              <a:t>Role of the environment/fomites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AMR/AMS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Adequate staffing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Clear roles and responsibilities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Monitoring &amp; measuring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Ventilation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Hand hygiene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Mattress cleaning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Bed spacing</a:t>
            </a:r>
            <a:endParaRPr lang="en-US" altLang="en-US" sz="2200" smtClean="0"/>
          </a:p>
        </p:txBody>
      </p:sp>
      <p:sp>
        <p:nvSpPr>
          <p:cNvPr id="3686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95738" y="1844675"/>
            <a:ext cx="3744912" cy="42481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200" smtClean="0"/>
              <a:t>Epidemiological investigation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Cohorting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Good communication and liaison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New builds not less than 20% single rooms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Outbreak management &amp; control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Good documentation &amp; record keeping</a:t>
            </a:r>
          </a:p>
          <a:p>
            <a:pPr>
              <a:lnSpc>
                <a:spcPct val="80000"/>
              </a:lnSpc>
            </a:pPr>
            <a:r>
              <a:rPr lang="en-GB" altLang="en-US" sz="2200" smtClean="0"/>
              <a:t>Avoid unnecessary dressing changes…</a:t>
            </a:r>
            <a:endParaRPr lang="en-US" altLang="en-US" sz="2200" smtClean="0"/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836613"/>
            <a:ext cx="129698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cho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h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2603</TotalTime>
  <Words>1398</Words>
  <Application>Microsoft Office PowerPoint</Application>
  <PresentationFormat>On-screen Show (4:3)</PresentationFormat>
  <Paragraphs>200</Paragraphs>
  <Slides>62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Default Design</vt:lpstr>
      <vt:lpstr>Echo</vt:lpstr>
      <vt:lpstr>What did the Romans ever do for us? </vt:lpstr>
      <vt:lpstr>PowerPoint Presentation</vt:lpstr>
      <vt:lpstr>PowerPoint Presentation</vt:lpstr>
      <vt:lpstr>Semmelweis (1818 – 65)</vt:lpstr>
      <vt:lpstr>Florence Nightingale </vt:lpstr>
      <vt:lpstr>Joseph Lister (1827- 1912)</vt:lpstr>
      <vt:lpstr>Infection control beginnings</vt:lpstr>
      <vt:lpstr>EM Cottrell</vt:lpstr>
      <vt:lpstr>What goes around comes around?</vt:lpstr>
      <vt:lpstr>One microbiologist’s view</vt:lpstr>
      <vt:lpstr>Information sources</vt:lpstr>
      <vt:lpstr>PowerPoint Presentation</vt:lpstr>
      <vt:lpstr>Watershed moment in IC</vt:lpstr>
      <vt:lpstr>Aim of UP</vt:lpstr>
      <vt:lpstr>Development of UP </vt:lpstr>
      <vt:lpstr>Standard Principles in England</vt:lpstr>
      <vt:lpstr>Evidence base?</vt:lpstr>
      <vt:lpstr>It’s getting complicated</vt:lpstr>
      <vt:lpstr>MRSA</vt:lpstr>
      <vt:lpstr>MRSA</vt:lpstr>
      <vt:lpstr>PowerPoint Presentation</vt:lpstr>
      <vt:lpstr>MRSA Target</vt:lpstr>
      <vt:lpstr>Achievable?</vt:lpstr>
      <vt:lpstr>MRSA bacteraemias &amp; interventions</vt:lpstr>
      <vt:lpstr> MRSA vs MSSA</vt:lpstr>
      <vt:lpstr>Time to onset bacteraemia</vt:lpstr>
      <vt:lpstr>Staphylococcus aureus – the next challenge?</vt:lpstr>
      <vt:lpstr>Surveillance</vt:lpstr>
      <vt:lpstr>Surveillance in the UK</vt:lpstr>
      <vt:lpstr>…while in the US - SENIC</vt:lpstr>
      <vt:lpstr>HCAI prevalence</vt:lpstr>
      <vt:lpstr>PowerPoint Presentation</vt:lpstr>
      <vt:lpstr>PowerPoint Presentation</vt:lpstr>
      <vt:lpstr>PowerPoint Presentation</vt:lpstr>
      <vt:lpstr>Data – we’ve got lots</vt:lpstr>
      <vt:lpstr>Public reporting of HCAI</vt:lpstr>
      <vt:lpstr>Public reporting</vt:lpstr>
      <vt:lpstr>Do these data inform the public?</vt:lpstr>
      <vt:lpstr>PowerPoint Presentation</vt:lpstr>
      <vt:lpstr>PowerPoint Presentation</vt:lpstr>
      <vt:lpstr>Public reporting</vt:lpstr>
      <vt:lpstr>Public reporting of data</vt:lpstr>
      <vt:lpstr>PowerPoint Presentation</vt:lpstr>
      <vt:lpstr>Infectivity increases as disease progresses</vt:lpstr>
      <vt:lpstr>EVD epidemic West Africa</vt:lpstr>
      <vt:lpstr>EVD epidemic West Africa</vt:lpstr>
      <vt:lpstr>Risk to HCWs</vt:lpstr>
      <vt:lpstr>Prevention of transmission</vt:lpstr>
      <vt:lpstr>Staff safety is paramount </vt:lpstr>
      <vt:lpstr>  Staff safety</vt:lpstr>
      <vt:lpstr>PowerPoint Presentation</vt:lpstr>
      <vt:lpstr>PowerPoint Presentation</vt:lpstr>
      <vt:lpstr>PowerPoint Presentation</vt:lpstr>
      <vt:lpstr>PowerPoint Presentation</vt:lpstr>
      <vt:lpstr>Conclusions – what next?</vt:lpstr>
      <vt:lpstr>US approach – aspirational?</vt:lpstr>
      <vt:lpstr>APIC pillars of HAI elimination</vt:lpstr>
      <vt:lpstr>PowerPoint Presentation</vt:lpstr>
      <vt:lpstr>Conclusions</vt:lpstr>
      <vt:lpstr>Conclusions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</dc:creator>
  <cp:lastModifiedBy>Helen Evans</cp:lastModifiedBy>
  <cp:revision>92</cp:revision>
  <cp:lastPrinted>2015-09-28T10:20:23Z</cp:lastPrinted>
  <dcterms:created xsi:type="dcterms:W3CDTF">2015-09-28T10:14:16Z</dcterms:created>
  <dcterms:modified xsi:type="dcterms:W3CDTF">2015-09-29T18:46:43Z</dcterms:modified>
</cp:coreProperties>
</file>